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7" r:id="rId4"/>
    <p:sldId id="319" r:id="rId5"/>
    <p:sldId id="313" r:id="rId6"/>
    <p:sldId id="316" r:id="rId7"/>
    <p:sldId id="318" r:id="rId8"/>
    <p:sldId id="317" r:id="rId9"/>
    <p:sldId id="320" r:id="rId10"/>
    <p:sldId id="310" r:id="rId11"/>
    <p:sldId id="311" r:id="rId12"/>
    <p:sldId id="314" r:id="rId13"/>
    <p:sldId id="315" r:id="rId14"/>
    <p:sldId id="293" r:id="rId15"/>
    <p:sldId id="322" r:id="rId16"/>
    <p:sldId id="324" r:id="rId17"/>
    <p:sldId id="323" r:id="rId18"/>
    <p:sldId id="295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253"/>
    <a:srgbClr val="0070C0"/>
    <a:srgbClr val="F2A672"/>
    <a:srgbClr val="2A6BD9"/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86442" autoAdjust="0"/>
  </p:normalViewPr>
  <p:slideViewPr>
    <p:cSldViewPr>
      <p:cViewPr varScale="1">
        <p:scale>
          <a:sx n="138" d="100"/>
          <a:sy n="138" d="100"/>
        </p:scale>
        <p:origin x="71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5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16/11/2021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4C0F3B-637E-AC41-ABA9-B57945D190DC}"/>
              </a:ext>
            </a:extLst>
          </p:cNvPr>
          <p:cNvSpPr/>
          <p:nvPr userDrawn="1"/>
        </p:nvSpPr>
        <p:spPr>
          <a:xfrm>
            <a:off x="335360" y="2348880"/>
            <a:ext cx="6833329" cy="112605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180000" bIns="10800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Centre de Calcul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de l’Institut National de Physique Nucléaire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et de Physique des Particules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9984B2-BBFF-8C41-8E7E-032E857888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350" y="1196752"/>
            <a:ext cx="5544616" cy="2715942"/>
          </a:xfrm>
        </p:spPr>
        <p:txBody>
          <a:bodyPr/>
          <a:lstStyle>
            <a:lvl1pPr marL="457200" indent="-457200">
              <a:buClr>
                <a:srgbClr val="002060"/>
              </a:buClr>
              <a:buSzPct val="90000"/>
              <a:buFontTx/>
              <a:buBlip>
                <a:blip r:embed="rId2"/>
              </a:buBlip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B0F0"/>
              </a:buClr>
              <a:buSzPct val="80000"/>
              <a:buFontTx/>
              <a:buBlip>
                <a:blip r:embed="rId3"/>
              </a:buBlip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1257300" indent="-342900">
              <a:buClr>
                <a:srgbClr val="00B0F0"/>
              </a:buClr>
              <a:buSzPct val="80000"/>
              <a:buFontTx/>
              <a:buBlip>
                <a:blip r:embed="rId4"/>
              </a:buBlip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714500" indent="-342900">
              <a:buClr>
                <a:srgbClr val="00B0F0"/>
              </a:buClr>
              <a:buSzPct val="80000"/>
              <a:buFontTx/>
              <a:buBlip>
                <a:blip r:embed="rId5"/>
              </a:buBlip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2114550" indent="-285750">
              <a:buClr>
                <a:srgbClr val="00B0F0"/>
              </a:buClr>
              <a:buSzPct val="80000"/>
              <a:buFontTx/>
              <a:buBlip>
                <a:blip r:embed="rId6"/>
              </a:buBlip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puces (+ élaborée)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73AD29FD-387F-CA49-8A25-0B58145CF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5911" y="1196752"/>
            <a:ext cx="4968552" cy="2715942"/>
          </a:xfrm>
        </p:spPr>
        <p:txBody>
          <a:bodyPr/>
          <a:lstStyle>
            <a:lvl1pPr marL="457200" indent="-45720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914400" indent="0">
              <a:buClr>
                <a:srgbClr val="00B0F0"/>
              </a:buClr>
              <a:buSzPct val="80000"/>
              <a:buFontTx/>
              <a:buNone/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371600" indent="0">
              <a:buClr>
                <a:srgbClr val="00B0F0"/>
              </a:buClr>
              <a:buSzPct val="80000"/>
              <a:buFontTx/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1828800" indent="0">
              <a:buClr>
                <a:srgbClr val="00B0F0"/>
              </a:buClr>
              <a:buSzPct val="80000"/>
              <a:buFontTx/>
              <a:buNone/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 (classique)</a:t>
            </a:r>
          </a:p>
          <a:p>
            <a:r>
              <a:rPr lang="fr-FR" dirty="0"/>
              <a:t>Deuxième niveau</a:t>
            </a:r>
          </a:p>
          <a:p>
            <a:r>
              <a:rPr lang="fr-FR" dirty="0"/>
              <a:t>Troisième niveau</a:t>
            </a:r>
          </a:p>
          <a:p>
            <a:r>
              <a:rPr lang="fr-FR" dirty="0"/>
              <a:t>Quatrième niveau</a:t>
            </a:r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74103B35-8867-0540-A39E-6681A8320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10080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ACA83929-620A-7A4E-A6EE-D5AF626CC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23F6E92-7E40-3145-B38A-D18A3508C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360" y="939493"/>
            <a:ext cx="11521279" cy="34994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 (corps 24)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02F2453-939A-DE44-B0A4-5016F55471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524" y="1435646"/>
            <a:ext cx="11517645" cy="473219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0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4FB8C5-6A08-6A4A-8CBB-3D0A4D829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943A5E0-14CD-BC4D-A92A-8BA3468D0B33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C654A4-0F8C-4C4E-A182-D38C4F51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CCB252A-97C6-0141-97E5-5F8427E3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D1168C3-9205-1C4E-B597-DD09D071F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360" y="1049243"/>
            <a:ext cx="11517645" cy="51458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FD1AB9-6FE0-BC43-9B77-9254C282E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41291853-6AA7-7648-9B14-296E8480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4BBFAF-7FC4-C44F-B450-3A350019DB55}"/>
              </a:ext>
            </a:extLst>
          </p:cNvPr>
          <p:cNvSpPr txBox="1"/>
          <p:nvPr userDrawn="1"/>
        </p:nvSpPr>
        <p:spPr>
          <a:xfrm>
            <a:off x="3482109" y="3796145"/>
            <a:ext cx="0" cy="0"/>
          </a:xfrm>
          <a:prstGeom prst="rect">
            <a:avLst/>
          </a:prstGeom>
        </p:spPr>
        <p:txBody>
          <a:bodyPr vert="horz" wrap="non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FD2BB6FC-FB38-DD4A-B7C3-E7DFE7695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94817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20">
            <a:extLst>
              <a:ext uri="{FF2B5EF4-FFF2-40B4-BE49-F238E27FC236}">
                <a16:creationId xmlns:a16="http://schemas.microsoft.com/office/drawing/2014/main" id="{F4C7CA3E-D793-6A48-B201-D1B57F0B96EC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Espace réservé pour une image  5">
            <a:extLst>
              <a:ext uri="{FF2B5EF4-FFF2-40B4-BE49-F238E27FC236}">
                <a16:creationId xmlns:a16="http://schemas.microsoft.com/office/drawing/2014/main" id="{D9AC1372-E1E7-A242-A16A-4DCD9378A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1052736"/>
            <a:ext cx="11665296" cy="5142349"/>
          </a:xfrm>
          <a:prstGeom prst="rect">
            <a:avLst/>
          </a:prstGeom>
        </p:spPr>
        <p:txBody>
          <a:bodyPr>
            <a:normAutofit/>
          </a:bodyPr>
          <a:lstStyle>
            <a:lvl1pPr marL="109728" indent="0"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2EEC3E50-2339-5742-97B4-61E11A6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3DD7912-D5D9-6D48-A8BD-28C28F3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55380C-DC86-3647-87B6-8D7F772CF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923865-0DD2-4747-83AA-20B4DB09B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20" name="Espace réservé du pied de page 2">
            <a:extLst>
              <a:ext uri="{FF2B5EF4-FFF2-40B4-BE49-F238E27FC236}">
                <a16:creationId xmlns:a16="http://schemas.microsoft.com/office/drawing/2014/main" id="{5973E7F0-0D70-DD48-A7F8-FBEA7EA3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935F9207-9F8E-4549-9431-1B447D285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426580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E3D023-665D-0D45-8B59-61A98E577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88840"/>
            <a:ext cx="12192000" cy="2880320"/>
          </a:xfrm>
        </p:spPr>
        <p:txBody>
          <a:bodyPr/>
          <a:lstStyle>
            <a:lvl1pPr algn="ctr">
              <a:defRPr sz="48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1BDD4B-1B83-8F4E-817A-E9C1F2B4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34414F-5D3C-C745-8F42-6E5E8195E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E190F058-97FF-8C4B-B01D-63054FAE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3B46BCB3-34A7-3941-BA49-9CC3549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2DB6C8D-2738-AB48-BCA1-69E0000F95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28949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L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42B58-A7FE-DD4C-A0E3-9461F7CD5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D59EF64-5EB5-AA49-AC9D-26D6F006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EF6C50-2C49-A94D-8806-5889D123A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BDC831-D7C1-F547-9FB6-02429919C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96F5A8-C29A-1D41-8D2A-718559BD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3E53EA-E47B-3940-9895-0AD8FBC05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436460-9940-B041-9EB6-BF62634A2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BEF5A-3EB5-7D44-9043-27CEE9FB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1"/>
            <a:ext cx="1152128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AD602-A7B9-2846-AF9A-C6063C0EF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4" y="6309319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C5ED580-D272-9346-AB84-5991091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76618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Style de texte ci-dessous en Français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7ADF40-EF2A-1746-B012-2242AB3F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309320"/>
            <a:ext cx="24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329CAA-5B68-704A-930B-A84F5EF8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JI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698" r:id="rId10"/>
    <p:sldLayoutId id="2147483725" r:id="rId11"/>
    <p:sldLayoutId id="2147483716" r:id="rId12"/>
    <p:sldLayoutId id="2147483677" r:id="rId13"/>
    <p:sldLayoutId id="2147483697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venir Roman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4.xml"/><Relationship Id="rId7" Type="http://schemas.openxmlformats.org/officeDocument/2006/relationships/image" Target="../media/image2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tags" Target="../tags/tag55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58.xml"/><Relationship Id="rId7" Type="http://schemas.openxmlformats.org/officeDocument/2006/relationships/image" Target="../media/image30.sv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9.xml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slideLayout" Target="../slideLayouts/slideLayout11.xml"/><Relationship Id="rId8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8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1.xml"/><Relationship Id="rId7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5.svg"/><Relationship Id="rId5" Type="http://schemas.openxmlformats.org/officeDocument/2006/relationships/tags" Target="../tags/tag23.xml"/><Relationship Id="rId10" Type="http://schemas.openxmlformats.org/officeDocument/2006/relationships/image" Target="../media/image24.png"/><Relationship Id="rId4" Type="http://schemas.openxmlformats.org/officeDocument/2006/relationships/tags" Target="../tags/tag2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F25A3-9483-5E42-A0AA-80A29FE5878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9376" y="4321164"/>
            <a:ext cx="11176000" cy="547996"/>
          </a:xfrm>
        </p:spPr>
        <p:txBody>
          <a:bodyPr/>
          <a:lstStyle/>
          <a:p>
            <a:pPr algn="ctr"/>
            <a:r>
              <a:rPr lang="fr-FR" sz="4800" dirty="0"/>
              <a:t>JI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62DAF-4B38-9542-8916-28DEA609D9B6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551384" y="4941168"/>
            <a:ext cx="11175951" cy="432048"/>
          </a:xfrm>
        </p:spPr>
        <p:txBody>
          <a:bodyPr/>
          <a:lstStyle/>
          <a:p>
            <a:pPr algn="ctr"/>
            <a:r>
              <a:rPr lang="fr-FR" sz="3200" dirty="0"/>
              <a:t>Outils communs pour la mécanique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058865B-4CE8-44C3-9DF7-33B9AA19B00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443" y="5805264"/>
            <a:ext cx="1117595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70C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Mathieu Walter – 17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855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23392" y="1340768"/>
            <a:ext cx="11235777" cy="473219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Premier modeleur CAO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1986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achat EUCLID de MATRA-DATAVISION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Les laboratoires IN2P3 pouvaient collaborer avec un outil CAO commun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Catia V5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1998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EUCLID est racheté par DASSAULT-SYSTEMES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1999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achat de CATIA V5 </a:t>
            </a:r>
            <a:r>
              <a:rPr lang="fr-FR" b="1" dirty="0" err="1">
                <a:solidFill>
                  <a:srgbClr val="EF9253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Academique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via un marché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La mécanique à l’IN2P3</a:t>
            </a:r>
          </a:p>
        </p:txBody>
      </p:sp>
    </p:spTree>
    <p:extLst>
      <p:ext uri="{BB962C8B-B14F-4D97-AF65-F5344CB8AC3E}">
        <p14:creationId xmlns:p14="http://schemas.microsoft.com/office/powerpoint/2010/main" val="87960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23392" y="1340768"/>
            <a:ext cx="11235777" cy="4732199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Base de données nationales (suite)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2001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Mise en place de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b="1" dirty="0">
              <a:solidFill>
                <a:srgbClr val="C0000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2007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achat de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Multi-sites</a:t>
            </a: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5 serveurs répliqués en France au lieu d’un seul à Lyon =&gt; Performances accrues et collaborations optimisées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Renouvellement PLM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2016 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: marché de renouvellement de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2017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achat de la plateforme 3D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de DASSAULT-SYSTEMES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Renouvellement CAO :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2020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achat de 3D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Catia (Catia V6)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La mécanique à l’IN2P3</a:t>
            </a:r>
          </a:p>
        </p:txBody>
      </p:sp>
    </p:spTree>
    <p:extLst>
      <p:ext uri="{BB962C8B-B14F-4D97-AF65-F5344CB8AC3E}">
        <p14:creationId xmlns:p14="http://schemas.microsoft.com/office/powerpoint/2010/main" val="341696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4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La CAO à l’IN2P3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E4E811-2ABC-4A90-A318-C0199C1EC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89" y="1980194"/>
            <a:ext cx="2938443" cy="3461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282A65-CA78-4C73-B137-AB2BFD5E1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253" y="1977811"/>
            <a:ext cx="5435803" cy="38416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3521BF-61F9-4174-97BC-89BBAC939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9653" y="1979817"/>
            <a:ext cx="6840963" cy="41773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6A2BEC-6E48-40C1-84DC-B91407DC53F1}"/>
              </a:ext>
            </a:extLst>
          </p:cNvPr>
          <p:cNvSpPr txBox="1"/>
          <p:nvPr/>
        </p:nvSpPr>
        <p:spPr>
          <a:xfrm>
            <a:off x="967285" y="1664918"/>
            <a:ext cx="1800200" cy="262830"/>
          </a:xfrm>
          <a:prstGeom prst="rect">
            <a:avLst/>
          </a:prstGeom>
        </p:spPr>
        <p:txBody>
          <a:bodyPr vert="horz" wrap="square" rtlCol="0">
            <a:normAutofit fontScale="70000" lnSpcReduction="20000"/>
          </a:bodyPr>
          <a:lstStyle/>
          <a:p>
            <a:r>
              <a:rPr lang="fr-FR" sz="1800" b="1" dirty="0">
                <a:solidFill>
                  <a:schemeClr val="accent1"/>
                </a:solidFill>
              </a:rPr>
              <a:t>EUCLID - 1986 / 2001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E0B818-D147-4BA0-9FE1-898C3B630106}"/>
              </a:ext>
            </a:extLst>
          </p:cNvPr>
          <p:cNvSpPr txBox="1"/>
          <p:nvPr/>
        </p:nvSpPr>
        <p:spPr>
          <a:xfrm>
            <a:off x="4323730" y="1603443"/>
            <a:ext cx="1800200" cy="262830"/>
          </a:xfrm>
          <a:prstGeom prst="rect">
            <a:avLst/>
          </a:prstGeom>
        </p:spPr>
        <p:txBody>
          <a:bodyPr vert="horz" wrap="square" rtlCol="0">
            <a:normAutofit fontScale="70000" lnSpcReduction="2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Catia V5</a:t>
            </a:r>
            <a:r>
              <a:rPr lang="fr-FR" sz="1800" b="1" dirty="0">
                <a:solidFill>
                  <a:schemeClr val="accent1"/>
                </a:solidFill>
              </a:rPr>
              <a:t> - 2000 / 2022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6909F7-87EB-4D8C-AF4D-BF3170817E37}"/>
              </a:ext>
            </a:extLst>
          </p:cNvPr>
          <p:cNvSpPr txBox="1"/>
          <p:nvPr/>
        </p:nvSpPr>
        <p:spPr>
          <a:xfrm>
            <a:off x="7680176" y="1601935"/>
            <a:ext cx="1800200" cy="262830"/>
          </a:xfrm>
          <a:prstGeom prst="rect">
            <a:avLst/>
          </a:prstGeom>
        </p:spPr>
        <p:txBody>
          <a:bodyPr vert="horz" wrap="square" rtlCol="0">
            <a:normAutofit fontScale="70000" lnSpcReduction="20000"/>
          </a:bodyPr>
          <a:lstStyle/>
          <a:p>
            <a:r>
              <a:rPr lang="fr-FR" sz="1800" b="1" dirty="0">
                <a:solidFill>
                  <a:schemeClr val="accent1"/>
                </a:solidFill>
              </a:rPr>
              <a:t>Catia V6 - 2021 / …</a:t>
            </a:r>
          </a:p>
        </p:txBody>
      </p:sp>
    </p:spTree>
    <p:extLst>
      <p:ext uri="{BB962C8B-B14F-4D97-AF65-F5344CB8AC3E}">
        <p14:creationId xmlns:p14="http://schemas.microsoft.com/office/powerpoint/2010/main" val="3218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B3A79-B232-47FF-B0AD-FBF90D0A26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Conception collaborative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31F44-79F5-428B-977E-18B90359407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De </a:t>
            </a:r>
            <a:r>
              <a:rPr lang="fr-FR" dirty="0" err="1"/>
              <a:t>Smarteam</a:t>
            </a:r>
            <a:r>
              <a:rPr lang="fr-FR" dirty="0"/>
              <a:t> à 3D </a:t>
            </a:r>
            <a:r>
              <a:rPr lang="fr-FR" dirty="0" err="1"/>
              <a:t>Experience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84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20862" y="1442996"/>
            <a:ext cx="11235777" cy="473219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err="1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b="1" dirty="0">
              <a:solidFill>
                <a:schemeClr val="accent1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Gestion centralisée des fichiers Catia V5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Problème avec les maquettes numériques de plusieurs milliers d’objets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3D </a:t>
            </a:r>
            <a:r>
              <a:rPr lang="fr-FR" b="1" dirty="0" err="1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endParaRPr lang="fr-FR" b="1" dirty="0">
              <a:solidFill>
                <a:schemeClr val="accent1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19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Intégration complète de Catia V6 dans cette plateforme</a:t>
            </a:r>
            <a:endParaRPr lang="fr-FR" sz="21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21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Pas de fichier mais des objets dans la base de données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Conception collaborative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PLM (Product </a:t>
            </a:r>
            <a:r>
              <a:rPr lang="fr-FR" dirty="0" err="1"/>
              <a:t>Lifecycle</a:t>
            </a:r>
            <a:r>
              <a:rPr lang="fr-FR" dirty="0"/>
              <a:t> Management)</a:t>
            </a:r>
          </a:p>
        </p:txBody>
      </p:sp>
    </p:spTree>
    <p:extLst>
      <p:ext uri="{BB962C8B-B14F-4D97-AF65-F5344CB8AC3E}">
        <p14:creationId xmlns:p14="http://schemas.microsoft.com/office/powerpoint/2010/main" val="220811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2DE57A-D247-4776-B83A-92874CA06DEE}"/>
              </a:ext>
            </a:extLst>
          </p:cNvPr>
          <p:cNvSpPr/>
          <p:nvPr/>
        </p:nvSpPr>
        <p:spPr>
          <a:xfrm>
            <a:off x="214036" y="1776940"/>
            <a:ext cx="4268298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Gérer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Objets CAO = Données de physique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Plusieurs milliers d’objets dans la même maquette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Volumes, Surfaces, Positions, Fabrication,…</a:t>
            </a:r>
          </a:p>
          <a:p>
            <a:pPr algn="ctr" rtl="0">
              <a:lnSpc>
                <a:spcPts val="1900"/>
              </a:lnSpc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  <a:p>
            <a:pPr algn="ctr" rtl="0">
              <a:lnSpc>
                <a:spcPts val="1900"/>
              </a:lnSpc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Conception collaborative</a:t>
            </a:r>
          </a:p>
        </p:txBody>
      </p:sp>
      <p:pic>
        <p:nvPicPr>
          <p:cNvPr id="8" name="Graphique 7" descr="Serveur">
            <a:extLst>
              <a:ext uri="{FF2B5EF4-FFF2-40B4-BE49-F238E27FC236}">
                <a16:creationId xmlns:a16="http://schemas.microsoft.com/office/drawing/2014/main" id="{903B3467-30E2-4808-B949-E0EB17F2F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8288" y="2149943"/>
            <a:ext cx="914400" cy="914400"/>
          </a:xfrm>
          <a:prstGeom prst="rect">
            <a:avLst/>
          </a:prstGeom>
        </p:spPr>
      </p:pic>
      <p:pic>
        <p:nvPicPr>
          <p:cNvPr id="10" name="Graphique 9" descr="Cloud Computing">
            <a:extLst>
              <a:ext uri="{FF2B5EF4-FFF2-40B4-BE49-F238E27FC236}">
                <a16:creationId xmlns:a16="http://schemas.microsoft.com/office/drawing/2014/main" id="{C3D5EF0C-7A43-4C97-81ED-B3C212205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2266" y="2123224"/>
            <a:ext cx="914400" cy="914400"/>
          </a:xfrm>
          <a:prstGeom prst="rect">
            <a:avLst/>
          </a:prstGeom>
        </p:spPr>
      </p:pic>
      <p:pic>
        <p:nvPicPr>
          <p:cNvPr id="16" name="Graphique 15" descr="Outils">
            <a:extLst>
              <a:ext uri="{FF2B5EF4-FFF2-40B4-BE49-F238E27FC236}">
                <a16:creationId xmlns:a16="http://schemas.microsoft.com/office/drawing/2014/main" id="{FAA243AA-59F6-4578-96B1-4D92CFD389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18" name="Graphique 17" descr="Clé à molette">
            <a:extLst>
              <a:ext uri="{FF2B5EF4-FFF2-40B4-BE49-F238E27FC236}">
                <a16:creationId xmlns:a16="http://schemas.microsoft.com/office/drawing/2014/main" id="{4D95493A-338A-4F62-B944-3216FE00B0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8800" y="3121800"/>
            <a:ext cx="914400" cy="914400"/>
          </a:xfrm>
          <a:prstGeom prst="rect">
            <a:avLst/>
          </a:prstGeom>
        </p:spPr>
      </p:pic>
      <p:sp>
        <p:nvSpPr>
          <p:cNvPr id="20" name="Rectangle 11">
            <a:extLst>
              <a:ext uri="{FF2B5EF4-FFF2-40B4-BE49-F238E27FC236}">
                <a16:creationId xmlns:a16="http://schemas.microsoft.com/office/drawing/2014/main" id="{28A6B187-7801-4344-A460-DDA3609333EE}"/>
              </a:ext>
            </a:extLst>
          </p:cNvPr>
          <p:cNvSpPr/>
          <p:nvPr/>
        </p:nvSpPr>
        <p:spPr>
          <a:xfrm>
            <a:off x="214036" y="3546456"/>
            <a:ext cx="4268298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Collaborer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Travail sur les mêmes ensembles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Réutilisation de pièces ou d’ensembles</a:t>
            </a:r>
          </a:p>
        </p:txBody>
      </p:sp>
      <p:sp>
        <p:nvSpPr>
          <p:cNvPr id="21" name="Rectangle 12">
            <a:extLst>
              <a:ext uri="{FF2B5EF4-FFF2-40B4-BE49-F238E27FC236}">
                <a16:creationId xmlns:a16="http://schemas.microsoft.com/office/drawing/2014/main" id="{59D753DB-22CD-423A-8DA3-0CC304D02848}"/>
              </a:ext>
            </a:extLst>
          </p:cNvPr>
          <p:cNvSpPr/>
          <p:nvPr/>
        </p:nvSpPr>
        <p:spPr>
          <a:xfrm>
            <a:off x="214036" y="5066469"/>
            <a:ext cx="426829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Sécuriser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Droits d’accès différenciés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Accès aux données</a:t>
            </a:r>
          </a:p>
          <a:p>
            <a:pPr algn="ctr" rtl="0">
              <a:lnSpc>
                <a:spcPts val="1900"/>
              </a:lnSpc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Sauvegarde</a:t>
            </a:r>
          </a:p>
        </p:txBody>
      </p:sp>
      <p:sp>
        <p:nvSpPr>
          <p:cNvPr id="22" name="Forme libre 931" descr="Icône de graphique en courbes">
            <a:extLst>
              <a:ext uri="{FF2B5EF4-FFF2-40B4-BE49-F238E27FC236}">
                <a16:creationId xmlns:a16="http://schemas.microsoft.com/office/drawing/2014/main" id="{D4598BBD-0BA1-449C-9456-7B750B669E70}"/>
              </a:ext>
            </a:extLst>
          </p:cNvPr>
          <p:cNvSpPr>
            <a:spLocks noEditPoints="1"/>
          </p:cNvSpPr>
          <p:nvPr/>
        </p:nvSpPr>
        <p:spPr bwMode="auto">
          <a:xfrm>
            <a:off x="2238648" y="1365571"/>
            <a:ext cx="219075" cy="285750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23" name="Groupe 22" descr="Cette image est une icône représentant quatre feuilles de papier. ">
            <a:extLst>
              <a:ext uri="{FF2B5EF4-FFF2-40B4-BE49-F238E27FC236}">
                <a16:creationId xmlns:a16="http://schemas.microsoft.com/office/drawing/2014/main" id="{9B45271A-D68F-4155-B12E-1B57867568FE}"/>
              </a:ext>
            </a:extLst>
          </p:cNvPr>
          <p:cNvGrpSpPr/>
          <p:nvPr/>
        </p:nvGrpSpPr>
        <p:grpSpPr>
          <a:xfrm>
            <a:off x="2228329" y="4652698"/>
            <a:ext cx="239712" cy="285750"/>
            <a:chOff x="5494338" y="1370013"/>
            <a:chExt cx="239712" cy="285750"/>
          </a:xfrm>
          <a:solidFill>
            <a:schemeClr val="accent3">
              <a:lumMod val="75000"/>
            </a:schemeClr>
          </a:solidFill>
        </p:grpSpPr>
        <p:sp>
          <p:nvSpPr>
            <p:cNvPr id="24" name="Forme libre 961">
              <a:extLst>
                <a:ext uri="{FF2B5EF4-FFF2-40B4-BE49-F238E27FC236}">
                  <a16:creationId xmlns:a16="http://schemas.microsoft.com/office/drawing/2014/main" id="{35D41FBE-0019-4F92-9854-7AFF81744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370013"/>
              <a:ext cx="104775" cy="133350"/>
            </a:xfrm>
            <a:custGeom>
              <a:avLst/>
              <a:gdLst>
                <a:gd name="T0" fmla="*/ 156 w 265"/>
                <a:gd name="T1" fmla="*/ 108 h 337"/>
                <a:gd name="T2" fmla="*/ 156 w 265"/>
                <a:gd name="T3" fmla="*/ 12 h 337"/>
                <a:gd name="T4" fmla="*/ 252 w 265"/>
                <a:gd name="T5" fmla="*/ 108 h 337"/>
                <a:gd name="T6" fmla="*/ 156 w 265"/>
                <a:gd name="T7" fmla="*/ 108 h 337"/>
                <a:gd name="T8" fmla="*/ 261 w 265"/>
                <a:gd name="T9" fmla="*/ 100 h 337"/>
                <a:gd name="T10" fmla="*/ 165 w 265"/>
                <a:gd name="T11" fmla="*/ 3 h 337"/>
                <a:gd name="T12" fmla="*/ 161 w 265"/>
                <a:gd name="T13" fmla="*/ 1 h 337"/>
                <a:gd name="T14" fmla="*/ 156 w 265"/>
                <a:gd name="T15" fmla="*/ 0 h 337"/>
                <a:gd name="T16" fmla="*/ 12 w 265"/>
                <a:gd name="T17" fmla="*/ 0 h 337"/>
                <a:gd name="T18" fmla="*/ 7 w 265"/>
                <a:gd name="T19" fmla="*/ 1 h 337"/>
                <a:gd name="T20" fmla="*/ 3 w 265"/>
                <a:gd name="T21" fmla="*/ 3 h 337"/>
                <a:gd name="T22" fmla="*/ 1 w 265"/>
                <a:gd name="T23" fmla="*/ 7 h 337"/>
                <a:gd name="T24" fmla="*/ 0 w 265"/>
                <a:gd name="T25" fmla="*/ 12 h 337"/>
                <a:gd name="T26" fmla="*/ 0 w 265"/>
                <a:gd name="T27" fmla="*/ 325 h 337"/>
                <a:gd name="T28" fmla="*/ 1 w 265"/>
                <a:gd name="T29" fmla="*/ 329 h 337"/>
                <a:gd name="T30" fmla="*/ 3 w 265"/>
                <a:gd name="T31" fmla="*/ 334 h 337"/>
                <a:gd name="T32" fmla="*/ 7 w 265"/>
                <a:gd name="T33" fmla="*/ 337 h 337"/>
                <a:gd name="T34" fmla="*/ 12 w 265"/>
                <a:gd name="T35" fmla="*/ 337 h 337"/>
                <a:gd name="T36" fmla="*/ 253 w 265"/>
                <a:gd name="T37" fmla="*/ 337 h 337"/>
                <a:gd name="T38" fmla="*/ 258 w 265"/>
                <a:gd name="T39" fmla="*/ 337 h 337"/>
                <a:gd name="T40" fmla="*/ 261 w 265"/>
                <a:gd name="T41" fmla="*/ 334 h 337"/>
                <a:gd name="T42" fmla="*/ 264 w 265"/>
                <a:gd name="T43" fmla="*/ 329 h 337"/>
                <a:gd name="T44" fmla="*/ 265 w 265"/>
                <a:gd name="T45" fmla="*/ 325 h 337"/>
                <a:gd name="T46" fmla="*/ 265 w 265"/>
                <a:gd name="T47" fmla="*/ 108 h 337"/>
                <a:gd name="T48" fmla="*/ 264 w 265"/>
                <a:gd name="T49" fmla="*/ 104 h 337"/>
                <a:gd name="T50" fmla="*/ 261 w 265"/>
                <a:gd name="T51" fmla="*/ 10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7">
                  <a:moveTo>
                    <a:pt x="156" y="108"/>
                  </a:moveTo>
                  <a:lnTo>
                    <a:pt x="156" y="12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261" y="100"/>
                  </a:moveTo>
                  <a:lnTo>
                    <a:pt x="165" y="3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4"/>
                  </a:lnTo>
                  <a:lnTo>
                    <a:pt x="7" y="337"/>
                  </a:lnTo>
                  <a:lnTo>
                    <a:pt x="12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1" y="334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962">
              <a:extLst>
                <a:ext uri="{FF2B5EF4-FFF2-40B4-BE49-F238E27FC236}">
                  <a16:creationId xmlns:a16="http://schemas.microsoft.com/office/drawing/2014/main" id="{93CDDC8C-323C-4BA0-B5D9-8526BD5EB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370013"/>
              <a:ext cx="106363" cy="133350"/>
            </a:xfrm>
            <a:custGeom>
              <a:avLst/>
              <a:gdLst>
                <a:gd name="T0" fmla="*/ 157 w 266"/>
                <a:gd name="T1" fmla="*/ 108 h 337"/>
                <a:gd name="T2" fmla="*/ 157 w 266"/>
                <a:gd name="T3" fmla="*/ 12 h 337"/>
                <a:gd name="T4" fmla="*/ 252 w 266"/>
                <a:gd name="T5" fmla="*/ 108 h 337"/>
                <a:gd name="T6" fmla="*/ 157 w 266"/>
                <a:gd name="T7" fmla="*/ 108 h 337"/>
                <a:gd name="T8" fmla="*/ 166 w 266"/>
                <a:gd name="T9" fmla="*/ 3 h 337"/>
                <a:gd name="T10" fmla="*/ 162 w 266"/>
                <a:gd name="T11" fmla="*/ 1 h 337"/>
                <a:gd name="T12" fmla="*/ 157 w 266"/>
                <a:gd name="T13" fmla="*/ 0 h 337"/>
                <a:gd name="T14" fmla="*/ 13 w 266"/>
                <a:gd name="T15" fmla="*/ 0 h 337"/>
                <a:gd name="T16" fmla="*/ 8 w 266"/>
                <a:gd name="T17" fmla="*/ 1 h 337"/>
                <a:gd name="T18" fmla="*/ 5 w 266"/>
                <a:gd name="T19" fmla="*/ 3 h 337"/>
                <a:gd name="T20" fmla="*/ 1 w 266"/>
                <a:gd name="T21" fmla="*/ 7 h 337"/>
                <a:gd name="T22" fmla="*/ 0 w 266"/>
                <a:gd name="T23" fmla="*/ 12 h 337"/>
                <a:gd name="T24" fmla="*/ 0 w 266"/>
                <a:gd name="T25" fmla="*/ 325 h 337"/>
                <a:gd name="T26" fmla="*/ 1 w 266"/>
                <a:gd name="T27" fmla="*/ 329 h 337"/>
                <a:gd name="T28" fmla="*/ 5 w 266"/>
                <a:gd name="T29" fmla="*/ 334 h 337"/>
                <a:gd name="T30" fmla="*/ 8 w 266"/>
                <a:gd name="T31" fmla="*/ 337 h 337"/>
                <a:gd name="T32" fmla="*/ 13 w 266"/>
                <a:gd name="T33" fmla="*/ 337 h 337"/>
                <a:gd name="T34" fmla="*/ 253 w 266"/>
                <a:gd name="T35" fmla="*/ 337 h 337"/>
                <a:gd name="T36" fmla="*/ 258 w 266"/>
                <a:gd name="T37" fmla="*/ 337 h 337"/>
                <a:gd name="T38" fmla="*/ 263 w 266"/>
                <a:gd name="T39" fmla="*/ 334 h 337"/>
                <a:gd name="T40" fmla="*/ 265 w 266"/>
                <a:gd name="T41" fmla="*/ 329 h 337"/>
                <a:gd name="T42" fmla="*/ 266 w 266"/>
                <a:gd name="T43" fmla="*/ 325 h 337"/>
                <a:gd name="T44" fmla="*/ 266 w 266"/>
                <a:gd name="T45" fmla="*/ 108 h 337"/>
                <a:gd name="T46" fmla="*/ 265 w 266"/>
                <a:gd name="T47" fmla="*/ 104 h 337"/>
                <a:gd name="T48" fmla="*/ 263 w 266"/>
                <a:gd name="T49" fmla="*/ 100 h 337"/>
                <a:gd name="T50" fmla="*/ 166 w 266"/>
                <a:gd name="T51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7">
                  <a:moveTo>
                    <a:pt x="157" y="108"/>
                  </a:moveTo>
                  <a:lnTo>
                    <a:pt x="157" y="12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4"/>
                  </a:lnTo>
                  <a:lnTo>
                    <a:pt x="8" y="337"/>
                  </a:lnTo>
                  <a:lnTo>
                    <a:pt x="13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3" y="334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963">
              <a:extLst>
                <a:ext uri="{FF2B5EF4-FFF2-40B4-BE49-F238E27FC236}">
                  <a16:creationId xmlns:a16="http://schemas.microsoft.com/office/drawing/2014/main" id="{8DD9A0B7-B402-4826-B306-485FCC0E5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522413"/>
              <a:ext cx="104775" cy="133350"/>
            </a:xfrm>
            <a:custGeom>
              <a:avLst/>
              <a:gdLst>
                <a:gd name="T0" fmla="*/ 156 w 265"/>
                <a:gd name="T1" fmla="*/ 108 h 336"/>
                <a:gd name="T2" fmla="*/ 156 w 265"/>
                <a:gd name="T3" fmla="*/ 11 h 336"/>
                <a:gd name="T4" fmla="*/ 252 w 265"/>
                <a:gd name="T5" fmla="*/ 108 h 336"/>
                <a:gd name="T6" fmla="*/ 156 w 265"/>
                <a:gd name="T7" fmla="*/ 108 h 336"/>
                <a:gd name="T8" fmla="*/ 165 w 265"/>
                <a:gd name="T9" fmla="*/ 3 h 336"/>
                <a:gd name="T10" fmla="*/ 161 w 265"/>
                <a:gd name="T11" fmla="*/ 1 h 336"/>
                <a:gd name="T12" fmla="*/ 156 w 265"/>
                <a:gd name="T13" fmla="*/ 0 h 336"/>
                <a:gd name="T14" fmla="*/ 12 w 265"/>
                <a:gd name="T15" fmla="*/ 0 h 336"/>
                <a:gd name="T16" fmla="*/ 7 w 265"/>
                <a:gd name="T17" fmla="*/ 1 h 336"/>
                <a:gd name="T18" fmla="*/ 3 w 265"/>
                <a:gd name="T19" fmla="*/ 3 h 336"/>
                <a:gd name="T20" fmla="*/ 1 w 265"/>
                <a:gd name="T21" fmla="*/ 7 h 336"/>
                <a:gd name="T22" fmla="*/ 0 w 265"/>
                <a:gd name="T23" fmla="*/ 11 h 336"/>
                <a:gd name="T24" fmla="*/ 0 w 265"/>
                <a:gd name="T25" fmla="*/ 325 h 336"/>
                <a:gd name="T26" fmla="*/ 1 w 265"/>
                <a:gd name="T27" fmla="*/ 329 h 336"/>
                <a:gd name="T28" fmla="*/ 3 w 265"/>
                <a:gd name="T29" fmla="*/ 333 h 336"/>
                <a:gd name="T30" fmla="*/ 7 w 265"/>
                <a:gd name="T31" fmla="*/ 335 h 336"/>
                <a:gd name="T32" fmla="*/ 12 w 265"/>
                <a:gd name="T33" fmla="*/ 336 h 336"/>
                <a:gd name="T34" fmla="*/ 253 w 265"/>
                <a:gd name="T35" fmla="*/ 336 h 336"/>
                <a:gd name="T36" fmla="*/ 258 w 265"/>
                <a:gd name="T37" fmla="*/ 335 h 336"/>
                <a:gd name="T38" fmla="*/ 261 w 265"/>
                <a:gd name="T39" fmla="*/ 333 h 336"/>
                <a:gd name="T40" fmla="*/ 264 w 265"/>
                <a:gd name="T41" fmla="*/ 329 h 336"/>
                <a:gd name="T42" fmla="*/ 265 w 265"/>
                <a:gd name="T43" fmla="*/ 325 h 336"/>
                <a:gd name="T44" fmla="*/ 265 w 265"/>
                <a:gd name="T45" fmla="*/ 108 h 336"/>
                <a:gd name="T46" fmla="*/ 264 w 265"/>
                <a:gd name="T47" fmla="*/ 104 h 336"/>
                <a:gd name="T48" fmla="*/ 261 w 265"/>
                <a:gd name="T49" fmla="*/ 100 h 336"/>
                <a:gd name="T50" fmla="*/ 165 w 265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6">
                  <a:moveTo>
                    <a:pt x="156" y="108"/>
                  </a:moveTo>
                  <a:lnTo>
                    <a:pt x="156" y="11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165" y="3"/>
                  </a:move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3"/>
                  </a:lnTo>
                  <a:lnTo>
                    <a:pt x="7" y="335"/>
                  </a:lnTo>
                  <a:lnTo>
                    <a:pt x="12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1" y="333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lnTo>
                    <a:pt x="1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 964">
              <a:extLst>
                <a:ext uri="{FF2B5EF4-FFF2-40B4-BE49-F238E27FC236}">
                  <a16:creationId xmlns:a16="http://schemas.microsoft.com/office/drawing/2014/main" id="{5A7C97D2-94E3-4C91-9E2B-C81FB38F9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522413"/>
              <a:ext cx="106363" cy="133350"/>
            </a:xfrm>
            <a:custGeom>
              <a:avLst/>
              <a:gdLst>
                <a:gd name="T0" fmla="*/ 157 w 266"/>
                <a:gd name="T1" fmla="*/ 108 h 336"/>
                <a:gd name="T2" fmla="*/ 157 w 266"/>
                <a:gd name="T3" fmla="*/ 11 h 336"/>
                <a:gd name="T4" fmla="*/ 252 w 266"/>
                <a:gd name="T5" fmla="*/ 108 h 336"/>
                <a:gd name="T6" fmla="*/ 157 w 266"/>
                <a:gd name="T7" fmla="*/ 108 h 336"/>
                <a:gd name="T8" fmla="*/ 166 w 266"/>
                <a:gd name="T9" fmla="*/ 3 h 336"/>
                <a:gd name="T10" fmla="*/ 162 w 266"/>
                <a:gd name="T11" fmla="*/ 1 h 336"/>
                <a:gd name="T12" fmla="*/ 157 w 266"/>
                <a:gd name="T13" fmla="*/ 0 h 336"/>
                <a:gd name="T14" fmla="*/ 13 w 266"/>
                <a:gd name="T15" fmla="*/ 0 h 336"/>
                <a:gd name="T16" fmla="*/ 8 w 266"/>
                <a:gd name="T17" fmla="*/ 1 h 336"/>
                <a:gd name="T18" fmla="*/ 5 w 266"/>
                <a:gd name="T19" fmla="*/ 3 h 336"/>
                <a:gd name="T20" fmla="*/ 1 w 266"/>
                <a:gd name="T21" fmla="*/ 7 h 336"/>
                <a:gd name="T22" fmla="*/ 0 w 266"/>
                <a:gd name="T23" fmla="*/ 11 h 336"/>
                <a:gd name="T24" fmla="*/ 0 w 266"/>
                <a:gd name="T25" fmla="*/ 325 h 336"/>
                <a:gd name="T26" fmla="*/ 1 w 266"/>
                <a:gd name="T27" fmla="*/ 329 h 336"/>
                <a:gd name="T28" fmla="*/ 5 w 266"/>
                <a:gd name="T29" fmla="*/ 333 h 336"/>
                <a:gd name="T30" fmla="*/ 8 w 266"/>
                <a:gd name="T31" fmla="*/ 335 h 336"/>
                <a:gd name="T32" fmla="*/ 13 w 266"/>
                <a:gd name="T33" fmla="*/ 336 h 336"/>
                <a:gd name="T34" fmla="*/ 253 w 266"/>
                <a:gd name="T35" fmla="*/ 336 h 336"/>
                <a:gd name="T36" fmla="*/ 258 w 266"/>
                <a:gd name="T37" fmla="*/ 335 h 336"/>
                <a:gd name="T38" fmla="*/ 263 w 266"/>
                <a:gd name="T39" fmla="*/ 333 h 336"/>
                <a:gd name="T40" fmla="*/ 265 w 266"/>
                <a:gd name="T41" fmla="*/ 329 h 336"/>
                <a:gd name="T42" fmla="*/ 266 w 266"/>
                <a:gd name="T43" fmla="*/ 325 h 336"/>
                <a:gd name="T44" fmla="*/ 266 w 266"/>
                <a:gd name="T45" fmla="*/ 108 h 336"/>
                <a:gd name="T46" fmla="*/ 265 w 266"/>
                <a:gd name="T47" fmla="*/ 104 h 336"/>
                <a:gd name="T48" fmla="*/ 263 w 266"/>
                <a:gd name="T49" fmla="*/ 100 h 336"/>
                <a:gd name="T50" fmla="*/ 166 w 266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6">
                  <a:moveTo>
                    <a:pt x="157" y="108"/>
                  </a:moveTo>
                  <a:lnTo>
                    <a:pt x="157" y="11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8" y="335"/>
                  </a:lnTo>
                  <a:lnTo>
                    <a:pt x="13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3" y="333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8" name="Rectangle : Coins arrondis 1">
            <a:extLst>
              <a:ext uri="{FF2B5EF4-FFF2-40B4-BE49-F238E27FC236}">
                <a16:creationId xmlns:a16="http://schemas.microsoft.com/office/drawing/2014/main" id="{4708B869-3ABF-43FF-A7BE-5DE201F68861}"/>
              </a:ext>
            </a:extLst>
          </p:cNvPr>
          <p:cNvSpPr/>
          <p:nvPr/>
        </p:nvSpPr>
        <p:spPr>
          <a:xfrm>
            <a:off x="5879976" y="1110427"/>
            <a:ext cx="5234884" cy="625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+mj-lt"/>
              </a:rPr>
              <a:t>Maquette S3 SPIRAL2 (GANIL à Caen)</a:t>
            </a:r>
          </a:p>
          <a:p>
            <a:pPr algn="ctr" rtl="0"/>
            <a:r>
              <a:rPr lang="fr-FR" sz="1600" dirty="0">
                <a:latin typeface="+mj-lt"/>
              </a:rPr>
              <a:t>Collaboration de 6 laboratoires depuis 2011</a:t>
            </a:r>
          </a:p>
        </p:txBody>
      </p:sp>
      <p:pic>
        <p:nvPicPr>
          <p:cNvPr id="29" name="Graphique 28" descr="Brainstorming de groupe">
            <a:extLst>
              <a:ext uri="{FF2B5EF4-FFF2-40B4-BE49-F238E27FC236}">
                <a16:creationId xmlns:a16="http://schemas.microsoft.com/office/drawing/2014/main" id="{E9EC1BAF-36F9-4098-99B8-0207ED8A46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91826" y="2963093"/>
            <a:ext cx="512718" cy="51271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AD4A73-1FB9-457C-9F3C-7F0DF01351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6056" y="2035506"/>
            <a:ext cx="7211908" cy="42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JI 2021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Conception collaborative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4"/>
            </p:custDataLst>
          </p:nvPr>
        </p:nvSpPr>
        <p:spPr>
          <a:xfrm>
            <a:off x="335360" y="940155"/>
            <a:ext cx="11521279" cy="349946"/>
          </a:xfrm>
        </p:spPr>
        <p:txBody>
          <a:bodyPr/>
          <a:lstStyle/>
          <a:p>
            <a:r>
              <a:rPr lang="fr-FR" dirty="0"/>
              <a:t>Plateforme</a:t>
            </a:r>
          </a:p>
        </p:txBody>
      </p:sp>
      <p:pic>
        <p:nvPicPr>
          <p:cNvPr id="8" name="Graphique 7" descr="Serveur">
            <a:extLst>
              <a:ext uri="{FF2B5EF4-FFF2-40B4-BE49-F238E27FC236}">
                <a16:creationId xmlns:a16="http://schemas.microsoft.com/office/drawing/2014/main" id="{903B3467-30E2-4808-B949-E0EB17F2F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4155" y="3501008"/>
            <a:ext cx="914400" cy="914400"/>
          </a:xfrm>
          <a:prstGeom prst="rect">
            <a:avLst/>
          </a:prstGeom>
        </p:spPr>
      </p:pic>
      <p:pic>
        <p:nvPicPr>
          <p:cNvPr id="14" name="Graphique 13" descr="Programmeur">
            <a:extLst>
              <a:ext uri="{FF2B5EF4-FFF2-40B4-BE49-F238E27FC236}">
                <a16:creationId xmlns:a16="http://schemas.microsoft.com/office/drawing/2014/main" id="{A1CBDE12-0BB7-452A-B126-B82CA49D4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924" y="2581846"/>
            <a:ext cx="914400" cy="914400"/>
          </a:xfrm>
          <a:prstGeom prst="rect">
            <a:avLst/>
          </a:prstGeom>
        </p:spPr>
      </p:pic>
      <p:pic>
        <p:nvPicPr>
          <p:cNvPr id="31" name="Graphique 30" descr="Programmeur">
            <a:extLst>
              <a:ext uri="{FF2B5EF4-FFF2-40B4-BE49-F238E27FC236}">
                <a16:creationId xmlns:a16="http://schemas.microsoft.com/office/drawing/2014/main" id="{F39F2570-F377-4804-A00B-093CDF697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031" y="3933056"/>
            <a:ext cx="914400" cy="914400"/>
          </a:xfrm>
          <a:prstGeom prst="rect">
            <a:avLst/>
          </a:prstGeom>
        </p:spPr>
      </p:pic>
      <p:pic>
        <p:nvPicPr>
          <p:cNvPr id="32" name="Graphique 31" descr="Programmeur">
            <a:extLst>
              <a:ext uri="{FF2B5EF4-FFF2-40B4-BE49-F238E27FC236}">
                <a16:creationId xmlns:a16="http://schemas.microsoft.com/office/drawing/2014/main" id="{7EAAF277-B11D-45A2-888B-2DC3F5F9B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7645" y="5055863"/>
            <a:ext cx="914400" cy="914400"/>
          </a:xfrm>
          <a:prstGeom prst="rect">
            <a:avLst/>
          </a:prstGeom>
        </p:spPr>
      </p:pic>
      <p:pic>
        <p:nvPicPr>
          <p:cNvPr id="33" name="Graphique 32" descr="Programmeur">
            <a:extLst>
              <a:ext uri="{FF2B5EF4-FFF2-40B4-BE49-F238E27FC236}">
                <a16:creationId xmlns:a16="http://schemas.microsoft.com/office/drawing/2014/main" id="{233FE643-3FAD-4EE1-9356-F795656EA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1584" y="1527257"/>
            <a:ext cx="914400" cy="9144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7D6B2DA-0DD2-47FC-A7AB-92E00CB59A75}"/>
              </a:ext>
            </a:extLst>
          </p:cNvPr>
          <p:cNvSpPr txBox="1"/>
          <p:nvPr/>
        </p:nvSpPr>
        <p:spPr>
          <a:xfrm>
            <a:off x="4793577" y="2792133"/>
            <a:ext cx="2376264" cy="576064"/>
          </a:xfrm>
          <a:prstGeom prst="rect">
            <a:avLst/>
          </a:prstGeom>
        </p:spPr>
        <p:txBody>
          <a:bodyPr vert="horz" wrap="square" rtlCol="0">
            <a:normAutofit fontScale="92500" lnSpcReduction="1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3D </a:t>
            </a:r>
            <a:r>
              <a:rPr lang="fr-FR" b="1" dirty="0" err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endParaRPr lang="fr-FR" b="1" dirty="0">
              <a:solidFill>
                <a:srgbClr val="0070C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Master</a:t>
            </a:r>
          </a:p>
        </p:txBody>
      </p:sp>
      <p:pic>
        <p:nvPicPr>
          <p:cNvPr id="35" name="Graphique 34" descr="Serveur">
            <a:extLst>
              <a:ext uri="{FF2B5EF4-FFF2-40B4-BE49-F238E27FC236}">
                <a16:creationId xmlns:a16="http://schemas.microsoft.com/office/drawing/2014/main" id="{1827BCC9-F3FB-4D26-8A00-2687971D6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6320" y="2225734"/>
            <a:ext cx="914400" cy="914400"/>
          </a:xfrm>
          <a:prstGeom prst="rect">
            <a:avLst/>
          </a:prstGeom>
        </p:spPr>
      </p:pic>
      <p:pic>
        <p:nvPicPr>
          <p:cNvPr id="36" name="Graphique 35" descr="Serveur">
            <a:extLst>
              <a:ext uri="{FF2B5EF4-FFF2-40B4-BE49-F238E27FC236}">
                <a16:creationId xmlns:a16="http://schemas.microsoft.com/office/drawing/2014/main" id="{9151D3D9-0AB3-414E-BB3C-6439BD7E5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8328" y="4725144"/>
            <a:ext cx="914400" cy="914400"/>
          </a:xfrm>
          <a:prstGeom prst="rect">
            <a:avLst/>
          </a:prstGeom>
        </p:spPr>
      </p:pic>
      <p:pic>
        <p:nvPicPr>
          <p:cNvPr id="37" name="Graphique 36" descr="Serveur">
            <a:extLst>
              <a:ext uri="{FF2B5EF4-FFF2-40B4-BE49-F238E27FC236}">
                <a16:creationId xmlns:a16="http://schemas.microsoft.com/office/drawing/2014/main" id="{754A4456-5DE5-464A-ABB1-B8E21F9D5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0456" y="3501008"/>
            <a:ext cx="914400" cy="914400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367AFD1-E369-4589-9F19-CBDF696B8B58}"/>
              </a:ext>
            </a:extLst>
          </p:cNvPr>
          <p:cNvCxnSpPr>
            <a:stCxn id="33" idx="2"/>
            <a:endCxn id="8" idx="1"/>
          </p:cNvCxnSpPr>
          <p:nvPr/>
        </p:nvCxnSpPr>
        <p:spPr>
          <a:xfrm>
            <a:off x="2808784" y="2441657"/>
            <a:ext cx="2595371" cy="1516551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6E5D0D6-DCDC-4BF2-A6DD-9A7D6AE59850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>
            <a:off x="1751324" y="3039046"/>
            <a:ext cx="3652831" cy="919162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986CA80-B34B-4342-B99A-14BCB6F7D104}"/>
              </a:ext>
            </a:extLst>
          </p:cNvPr>
          <p:cNvCxnSpPr>
            <a:cxnSpLocks/>
            <a:stCxn id="31" idx="3"/>
            <a:endCxn id="8" idx="1"/>
          </p:cNvCxnSpPr>
          <p:nvPr/>
        </p:nvCxnSpPr>
        <p:spPr>
          <a:xfrm flipV="1">
            <a:off x="1781431" y="3958208"/>
            <a:ext cx="3622724" cy="432048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208E8F4-A58B-4758-9477-19B1ABB9548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905944" y="3958208"/>
            <a:ext cx="2498211" cy="1342292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C0F781C-87BE-4C60-B9F0-2DA6EF16D76E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 flipV="1">
            <a:off x="6318555" y="2682934"/>
            <a:ext cx="2657765" cy="1275274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B4BE120-4E37-45CB-93B5-EC727A5A278A}"/>
              </a:ext>
            </a:extLst>
          </p:cNvPr>
          <p:cNvCxnSpPr>
            <a:cxnSpLocks/>
            <a:stCxn id="8" idx="3"/>
            <a:endCxn id="37" idx="1"/>
          </p:cNvCxnSpPr>
          <p:nvPr/>
        </p:nvCxnSpPr>
        <p:spPr>
          <a:xfrm>
            <a:off x="6318555" y="3958208"/>
            <a:ext cx="3881901" cy="0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05B9269-DF8C-4671-8321-8968CCB8E19A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6318555" y="3958208"/>
            <a:ext cx="2729773" cy="1224136"/>
          </a:xfrm>
          <a:prstGeom prst="straightConnector1">
            <a:avLst/>
          </a:prstGeom>
          <a:ln w="38100" cmpd="sng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B558BB80-2571-4154-8550-8FED1EB4AD4D}"/>
              </a:ext>
            </a:extLst>
          </p:cNvPr>
          <p:cNvSpPr txBox="1"/>
          <p:nvPr/>
        </p:nvSpPr>
        <p:spPr>
          <a:xfrm>
            <a:off x="8245388" y="1913874"/>
            <a:ext cx="2376264" cy="576064"/>
          </a:xfrm>
          <a:prstGeom prst="rect">
            <a:avLst/>
          </a:prstGeom>
        </p:spPr>
        <p:txBody>
          <a:bodyPr vert="horz" wrap="square" rtlCol="0">
            <a:normAutofit fontScale="925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Indexation =&gt; EXALEAD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38911CF-5BDC-4B7A-95C9-27E8BE9B993D}"/>
              </a:ext>
            </a:extLst>
          </p:cNvPr>
          <p:cNvSpPr txBox="1"/>
          <p:nvPr/>
        </p:nvSpPr>
        <p:spPr>
          <a:xfrm>
            <a:off x="9505528" y="3146739"/>
            <a:ext cx="2376264" cy="57606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File Server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E806E54-32FC-4A91-BF38-ABF2284863CB}"/>
              </a:ext>
            </a:extLst>
          </p:cNvPr>
          <p:cNvSpPr txBox="1"/>
          <p:nvPr/>
        </p:nvSpPr>
        <p:spPr>
          <a:xfrm>
            <a:off x="8112224" y="5617133"/>
            <a:ext cx="2963180" cy="57606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Cluster Oracle du CC-IN2P3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FA5410B-7673-4752-A050-D9E83D5D918E}"/>
              </a:ext>
            </a:extLst>
          </p:cNvPr>
          <p:cNvSpPr/>
          <p:nvPr/>
        </p:nvSpPr>
        <p:spPr>
          <a:xfrm>
            <a:off x="4943872" y="1527257"/>
            <a:ext cx="6984776" cy="4638047"/>
          </a:xfrm>
          <a:prstGeom prst="roundRect">
            <a:avLst/>
          </a:prstGeom>
          <a:noFill/>
          <a:ln w="38100">
            <a:solidFill>
              <a:srgbClr val="EF9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6275EF7-E4DC-4EAE-9B85-5985E83982DE}"/>
              </a:ext>
            </a:extLst>
          </p:cNvPr>
          <p:cNvSpPr txBox="1"/>
          <p:nvPr/>
        </p:nvSpPr>
        <p:spPr>
          <a:xfrm>
            <a:off x="5030180" y="1756488"/>
            <a:ext cx="2376264" cy="57606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pPr algn="ctr"/>
            <a:r>
              <a:rPr lang="fr-FR" sz="2400" b="1" dirty="0">
                <a:solidFill>
                  <a:srgbClr val="EF9253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CC-IN2P3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6D77FB-0004-4082-9EA4-FE2D7FBE06DF}"/>
              </a:ext>
            </a:extLst>
          </p:cNvPr>
          <p:cNvSpPr txBox="1"/>
          <p:nvPr/>
        </p:nvSpPr>
        <p:spPr>
          <a:xfrm>
            <a:off x="167917" y="1289667"/>
            <a:ext cx="2232247" cy="1243956"/>
          </a:xfrm>
          <a:prstGeom prst="rect">
            <a:avLst/>
          </a:prstGeom>
        </p:spPr>
        <p:txBody>
          <a:bodyPr vert="horz" wrap="square" rtlCol="0">
            <a:normAutofit fontScale="85000" lnSpcReduction="10000"/>
          </a:bodyPr>
          <a:lstStyle/>
          <a:p>
            <a:pPr algn="ctr"/>
            <a:r>
              <a:rPr lang="fr-FR" sz="1800" dirty="0"/>
              <a:t>Comptes internes pour la migration mais intégration dans </a:t>
            </a:r>
            <a:r>
              <a:rPr lang="fr-FR" sz="1800" dirty="0" err="1"/>
              <a:t>Keycloak</a:t>
            </a:r>
            <a:r>
              <a:rPr lang="fr-FR" sz="1800" dirty="0"/>
              <a:t> au CC-IN2P3 lors de la mise en production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E056B9B-26BC-4310-B07A-831CE3BB3BA8}"/>
              </a:ext>
            </a:extLst>
          </p:cNvPr>
          <p:cNvSpPr/>
          <p:nvPr/>
        </p:nvSpPr>
        <p:spPr>
          <a:xfrm>
            <a:off x="4655840" y="3140968"/>
            <a:ext cx="510587" cy="165618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302553-9576-4C0F-A20C-7950A832CC1B}"/>
              </a:ext>
            </a:extLst>
          </p:cNvPr>
          <p:cNvSpPr txBox="1"/>
          <p:nvPr/>
        </p:nvSpPr>
        <p:spPr>
          <a:xfrm>
            <a:off x="3846625" y="2675169"/>
            <a:ext cx="1080120" cy="576063"/>
          </a:xfrm>
          <a:prstGeom prst="rect">
            <a:avLst/>
          </a:prstGeom>
        </p:spPr>
        <p:txBody>
          <a:bodyPr vert="horz" wrap="square" rtlCol="0">
            <a:normAutofit fontScale="92500"/>
          </a:bodyPr>
          <a:lstStyle/>
          <a:p>
            <a:pPr algn="ctr"/>
            <a:r>
              <a:rPr lang="fr-FR" sz="1800" b="1" dirty="0">
                <a:solidFill>
                  <a:srgbClr val="00B050"/>
                </a:solidFill>
              </a:rPr>
              <a:t>Filtrage IP</a:t>
            </a:r>
          </a:p>
        </p:txBody>
      </p:sp>
    </p:spTree>
    <p:extLst>
      <p:ext uri="{BB962C8B-B14F-4D97-AF65-F5344CB8AC3E}">
        <p14:creationId xmlns:p14="http://schemas.microsoft.com/office/powerpoint/2010/main" val="169672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9743E34B-D29C-4162-A8FC-383C796FC2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171411" y="4260044"/>
            <a:ext cx="166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3D </a:t>
            </a:r>
            <a:r>
              <a:rPr lang="fr-FR" b="1" dirty="0" err="1">
                <a:solidFill>
                  <a:srgbClr val="00B050"/>
                </a:solidFill>
              </a:rPr>
              <a:t>Experience</a:t>
            </a:r>
            <a:endParaRPr lang="fr-FR" b="1" dirty="0">
              <a:solidFill>
                <a:srgbClr val="00B050"/>
              </a:solidFill>
            </a:endParaRP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R2020x</a:t>
            </a:r>
          </a:p>
          <a:p>
            <a:pPr algn="ctr"/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Process de migration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195FE8-ACA2-4034-AA8D-324741FA962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22549" y="1799000"/>
            <a:ext cx="45719" cy="45719"/>
          </a:xfrm>
          <a:prstGeom prst="rect">
            <a:avLst/>
          </a:prstGeom>
        </p:spPr>
        <p:txBody>
          <a:bodyPr vert="horz" wrap="squar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3481D6-EF2D-4BD7-A313-F77719C139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834505" y="5542156"/>
            <a:ext cx="3501855" cy="889420"/>
          </a:xfrm>
          <a:prstGeom prst="rect">
            <a:avLst/>
          </a:prstGeom>
        </p:spPr>
        <p:txBody>
          <a:bodyPr vert="horz" wrap="square" rtlCol="0">
            <a:normAutofit fontScale="77500" lnSpcReduction="20000"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Commande MQL pour exporter sans TAG</a:t>
            </a:r>
          </a:p>
        </p:txBody>
      </p:sp>
      <p:sp>
        <p:nvSpPr>
          <p:cNvPr id="10" name="Rectangle à coins arrondis 3">
            <a:extLst>
              <a:ext uri="{FF2B5EF4-FFF2-40B4-BE49-F238E27FC236}">
                <a16:creationId xmlns:a16="http://schemas.microsoft.com/office/drawing/2014/main" id="{1E87850D-1411-4ED1-895C-43C37F2753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38516" y="4243871"/>
            <a:ext cx="1645701" cy="7920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F9253"/>
                </a:solidFill>
              </a:rPr>
              <a:t>Métadonnées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CE02ADF7-2BF9-445E-BE0E-AD65EA0A3C6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67316" y="2904945"/>
            <a:ext cx="1645701" cy="7920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F9253"/>
                </a:solidFill>
              </a:rPr>
              <a:t>Fichiers</a:t>
            </a:r>
            <a:r>
              <a:rPr lang="fr-FR" dirty="0">
                <a:solidFill>
                  <a:srgbClr val="EF9253"/>
                </a:solidFill>
              </a:rPr>
              <a:t> </a:t>
            </a:r>
          </a:p>
          <a:p>
            <a:pPr algn="ctr"/>
            <a:r>
              <a:rPr lang="fr-FR" b="1" dirty="0" err="1">
                <a:solidFill>
                  <a:srgbClr val="EF9253"/>
                </a:solidFill>
              </a:rPr>
              <a:t>Catia</a:t>
            </a:r>
            <a:r>
              <a:rPr lang="fr-FR" dirty="0">
                <a:solidFill>
                  <a:srgbClr val="EF9253"/>
                </a:solidFill>
              </a:rPr>
              <a:t> </a:t>
            </a:r>
            <a:r>
              <a:rPr lang="fr-FR" b="1" dirty="0">
                <a:solidFill>
                  <a:srgbClr val="EF9253"/>
                </a:solidFill>
              </a:rPr>
              <a:t>V5</a:t>
            </a:r>
            <a:r>
              <a:rPr lang="fr-FR" dirty="0">
                <a:solidFill>
                  <a:srgbClr val="EF9253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Educ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5">
            <a:extLst>
              <a:ext uri="{FF2B5EF4-FFF2-40B4-BE49-F238E27FC236}">
                <a16:creationId xmlns:a16="http://schemas.microsoft.com/office/drawing/2014/main" id="{589FE27E-ABFD-41D1-A8E0-8AC1F331179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931018" y="2503913"/>
            <a:ext cx="1563210" cy="89671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3CC5C78-B4E9-41D4-A858-F0C0505A50C8}"/>
              </a:ext>
            </a:extLst>
          </p:cNvPr>
          <p:cNvCxnSpPr>
            <a:cxnSpLocks/>
            <a:stCxn id="10" idx="3"/>
            <a:endCxn id="35" idx="1"/>
          </p:cNvCxnSpPr>
          <p:nvPr>
            <p:custDataLst>
              <p:tags r:id="rId10"/>
            </p:custDataLst>
          </p:nvPr>
        </p:nvCxnSpPr>
        <p:spPr>
          <a:xfrm flipV="1">
            <a:off x="3684217" y="4626414"/>
            <a:ext cx="2246801" cy="13501"/>
          </a:xfrm>
          <a:prstGeom prst="straightConnector1">
            <a:avLst/>
          </a:prstGeom>
          <a:ln w="38100">
            <a:solidFill>
              <a:srgbClr val="EF9253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EC3EB5E-B41E-4241-8AA7-97AA79AD67E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21128560">
            <a:off x="3880227" y="2813768"/>
            <a:ext cx="163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Nettoyage Migration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04C49AA-30C0-4301-B8B8-F1658D517289}"/>
              </a:ext>
            </a:extLst>
          </p:cNvPr>
          <p:cNvCxnSpPr>
            <a:cxnSpLocks/>
            <a:stCxn id="11" idx="3"/>
            <a:endCxn id="12" idx="1"/>
          </p:cNvCxnSpPr>
          <p:nvPr>
            <p:custDataLst>
              <p:tags r:id="rId12"/>
            </p:custDataLst>
          </p:nvPr>
        </p:nvCxnSpPr>
        <p:spPr>
          <a:xfrm flipV="1">
            <a:off x="3713017" y="2952269"/>
            <a:ext cx="2218001" cy="348720"/>
          </a:xfrm>
          <a:prstGeom prst="straightConnector1">
            <a:avLst/>
          </a:prstGeom>
          <a:ln w="38100">
            <a:solidFill>
              <a:srgbClr val="EF9253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3AE003D-0133-4897-8833-64EE7BBFD41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40692" y="4260668"/>
            <a:ext cx="167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Migration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38A5EEBE-B398-46DF-A3EA-96E8106E889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383281" y="1726992"/>
            <a:ext cx="2363539" cy="3744416"/>
          </a:xfrm>
          <a:prstGeom prst="roundRect">
            <a:avLst>
              <a:gd name="adj" fmla="val 9345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C1C3BF-F8C5-41C4-93B1-DE0B42D2251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583649" y="417720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3D </a:t>
            </a:r>
            <a:r>
              <a:rPr lang="fr-FR" b="1" dirty="0" err="1">
                <a:solidFill>
                  <a:srgbClr val="0070C0"/>
                </a:solidFill>
              </a:rPr>
              <a:t>Experience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R2020x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ACADEMIA</a:t>
            </a:r>
          </a:p>
        </p:txBody>
      </p:sp>
      <p:sp>
        <p:nvSpPr>
          <p:cNvPr id="19" name="Rectangle à coins arrondis 31">
            <a:extLst>
              <a:ext uri="{FF2B5EF4-FFF2-40B4-BE49-F238E27FC236}">
                <a16:creationId xmlns:a16="http://schemas.microsoft.com/office/drawing/2014/main" id="{305D4DC4-9CA7-4880-905D-FBFCDDB6B30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868515" y="2159040"/>
            <a:ext cx="2149757" cy="3312368"/>
          </a:xfrm>
          <a:prstGeom prst="roundRect">
            <a:avLst/>
          </a:prstGeom>
          <a:noFill/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A86992-FD5B-43E6-94BA-339E91CDD19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160081" y="2341284"/>
            <a:ext cx="15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EF9253"/>
                </a:solidFill>
              </a:rPr>
              <a:t>Smarteam</a:t>
            </a:r>
            <a:endParaRPr lang="fr-FR" b="1" dirty="0">
              <a:solidFill>
                <a:srgbClr val="EF9253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8AAA661-DCC5-4518-A23D-651A7BE50504}"/>
              </a:ext>
            </a:extLst>
          </p:cNvPr>
          <p:cNvCxnSpPr>
            <a:cxnSpLocks/>
            <a:stCxn id="12" idx="2"/>
            <a:endCxn id="35" idx="0"/>
          </p:cNvCxnSpPr>
          <p:nvPr>
            <p:custDataLst>
              <p:tags r:id="rId18"/>
            </p:custDataLst>
          </p:nvPr>
        </p:nvCxnSpPr>
        <p:spPr>
          <a:xfrm>
            <a:off x="6712623" y="3400624"/>
            <a:ext cx="0" cy="668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FFE11-1212-417B-82B1-3C4562AEA09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117330" y="2552057"/>
            <a:ext cx="1135232" cy="278515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530523-6752-40E4-9711-A7F947FDC5F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282603" y="486267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EDAT</a:t>
            </a:r>
          </a:p>
        </p:txBody>
      </p:sp>
      <p:sp>
        <p:nvSpPr>
          <p:cNvPr id="24" name="Rectangle à coins arrondis 32">
            <a:extLst>
              <a:ext uri="{FF2B5EF4-FFF2-40B4-BE49-F238E27FC236}">
                <a16:creationId xmlns:a16="http://schemas.microsoft.com/office/drawing/2014/main" id="{50CA0E95-FE27-43EB-A454-5FFE03680C8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135560" y="1124744"/>
            <a:ext cx="1645701" cy="79208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Fichiers locaux</a:t>
            </a:r>
          </a:p>
          <a:p>
            <a:pPr algn="ctr"/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Catia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V5 </a:t>
            </a:r>
            <a:r>
              <a:rPr lang="fr-FR" b="1" dirty="0" err="1">
                <a:solidFill>
                  <a:srgbClr val="FF0000"/>
                </a:solidFill>
              </a:rPr>
              <a:t>Educ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75C6196-6C66-4DBF-8720-4C15656DDE67}"/>
              </a:ext>
            </a:extLst>
          </p:cNvPr>
          <p:cNvCxnSpPr>
            <a:cxnSpLocks/>
            <a:stCxn id="24" idx="3"/>
            <a:endCxn id="12" idx="1"/>
          </p:cNvCxnSpPr>
          <p:nvPr>
            <p:custDataLst>
              <p:tags r:id="rId22"/>
            </p:custDataLst>
          </p:nvPr>
        </p:nvCxnSpPr>
        <p:spPr>
          <a:xfrm>
            <a:off x="3781261" y="1520788"/>
            <a:ext cx="2149757" cy="1431481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D3914A9B-4170-420C-AA23-F97B250E3E1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 rot="2050927">
            <a:off x="3739622" y="1613140"/>
            <a:ext cx="163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Outils 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FileBase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A776F4-AB6E-45D1-87A8-CB1DC1F21A5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152699" y="2642814"/>
            <a:ext cx="1129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Catia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V6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Academia</a:t>
            </a:r>
          </a:p>
        </p:txBody>
      </p:sp>
      <p:sp>
        <p:nvSpPr>
          <p:cNvPr id="28" name="Rectangle à coins arrondis 7">
            <a:extLst>
              <a:ext uri="{FF2B5EF4-FFF2-40B4-BE49-F238E27FC236}">
                <a16:creationId xmlns:a16="http://schemas.microsoft.com/office/drawing/2014/main" id="{2F92D781-F5C6-45F3-84E2-90D247CC36B8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236825" y="4069451"/>
            <a:ext cx="1563210" cy="1113923"/>
          </a:xfrm>
          <a:prstGeom prst="roundRect">
            <a:avLst/>
          </a:prstGeom>
          <a:noFill/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002ABE0-4E36-4E92-8F38-82EB7E3E21C0}"/>
              </a:ext>
            </a:extLst>
          </p:cNvPr>
          <p:cNvCxnSpPr>
            <a:cxnSpLocks/>
            <a:stCxn id="35" idx="3"/>
            <a:endCxn id="28" idx="1"/>
          </p:cNvCxnSpPr>
          <p:nvPr>
            <p:custDataLst>
              <p:tags r:id="rId26"/>
            </p:custDataLst>
          </p:nvPr>
        </p:nvCxnSpPr>
        <p:spPr>
          <a:xfrm flipV="1">
            <a:off x="7494228" y="4626413"/>
            <a:ext cx="742597" cy="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133746EE-372F-4809-B805-B7FCE78CF2B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232976" y="2493552"/>
            <a:ext cx="1563210" cy="896711"/>
          </a:xfrm>
          <a:prstGeom prst="roundRect">
            <a:avLst/>
          </a:prstGeom>
          <a:noFill/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9DD2D3-1483-4DC9-B19E-54BC0B69491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494595" y="2767602"/>
            <a:ext cx="9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Catia V6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BCFE275-A08E-4A4D-A72B-54B40FB80C32}"/>
              </a:ext>
            </a:extLst>
          </p:cNvPr>
          <p:cNvCxnSpPr>
            <a:cxnSpLocks/>
            <a:stCxn id="31" idx="2"/>
            <a:endCxn id="28" idx="0"/>
          </p:cNvCxnSpPr>
          <p:nvPr>
            <p:custDataLst>
              <p:tags r:id="rId29"/>
            </p:custDataLst>
          </p:nvPr>
        </p:nvCxnSpPr>
        <p:spPr>
          <a:xfrm>
            <a:off x="9014581" y="3390263"/>
            <a:ext cx="3849" cy="679188"/>
          </a:xfrm>
          <a:prstGeom prst="straightConnector1">
            <a:avLst/>
          </a:prstGeom>
          <a:ln w="38100">
            <a:solidFill>
              <a:srgbClr val="00EA6A"/>
            </a:solidFill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DD5B26E-E137-42C7-AD56-D47F039B138C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698331" y="1910403"/>
            <a:ext cx="161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Temporaire</a:t>
            </a: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0DE29E7C-B2F3-42A4-924F-5F27C7AE668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931018" y="4069452"/>
            <a:ext cx="1563210" cy="111392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16">
            <a:extLst>
              <a:ext uri="{FF2B5EF4-FFF2-40B4-BE49-F238E27FC236}">
                <a16:creationId xmlns:a16="http://schemas.microsoft.com/office/drawing/2014/main" id="{D21F8A90-CD93-4079-95B1-984C63430C7B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887905" y="1726992"/>
            <a:ext cx="2168535" cy="3744416"/>
          </a:xfrm>
          <a:prstGeom prst="roundRect">
            <a:avLst>
              <a:gd name="adj" fmla="val 9345"/>
            </a:avLst>
          </a:prstGeom>
          <a:noFill/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BD1D2DC-C5FE-49E4-9BE5-164F8A8951D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8182289" y="1914865"/>
            <a:ext cx="161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Production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024E785-A2FE-4C33-9D6B-54C7EAE25C0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075787" y="4159957"/>
            <a:ext cx="1603503" cy="71184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3DXML</a:t>
            </a:r>
          </a:p>
        </p:txBody>
      </p:sp>
    </p:spTree>
    <p:extLst>
      <p:ext uri="{BB962C8B-B14F-4D97-AF65-F5344CB8AC3E}">
        <p14:creationId xmlns:p14="http://schemas.microsoft.com/office/powerpoint/2010/main" val="146730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5A757-1B8A-44F5-B6D8-45088F135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07863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B6DA84-93DA-40EB-BA47-DC4DBDB422A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12F92C-91C0-4BF7-A202-52566C52E3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519EE3-5C93-44A5-9090-2D308085C91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447450-E57D-464E-9DA2-DD8D6FA13BB8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1945568" y="1700808"/>
            <a:ext cx="7776864" cy="374441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Calculs Eléments finis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Calculs multi-physiques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CAO à l’IN2P3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Conception collaborative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Questions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0405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B3A79-B232-47FF-B0AD-FBF90D0A26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Le calcul par éléments finis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31F44-79F5-428B-977E-18B90359407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Mutualisation</a:t>
            </a:r>
          </a:p>
        </p:txBody>
      </p:sp>
    </p:spTree>
    <p:extLst>
      <p:ext uri="{BB962C8B-B14F-4D97-AF65-F5344CB8AC3E}">
        <p14:creationId xmlns:p14="http://schemas.microsoft.com/office/powerpoint/2010/main" val="398073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23392" y="1721137"/>
            <a:ext cx="11235777" cy="4732199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Les différents codes de calcul à l’IN2P3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1982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MODULEF dans 3 laboratoires IN2P3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1990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SYSTUS pour les utilisateurs expérimentés de l’IN2P3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2000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SAMCEF avec utilisation élargie au BE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2012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ANSYS pour tous les laboratoires IN2P3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2020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ANSYS sur la ferme de calcul du CC-IN2P3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Le calcul EF à l’IN2P3</a:t>
            </a:r>
          </a:p>
        </p:txBody>
      </p:sp>
    </p:spTree>
    <p:extLst>
      <p:ext uri="{BB962C8B-B14F-4D97-AF65-F5344CB8AC3E}">
        <p14:creationId xmlns:p14="http://schemas.microsoft.com/office/powerpoint/2010/main" val="240706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4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Le calcul EF à l’IN2P3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6A2BEC-6E48-40C1-84DC-B91407DC53F1}"/>
              </a:ext>
            </a:extLst>
          </p:cNvPr>
          <p:cNvSpPr txBox="1"/>
          <p:nvPr/>
        </p:nvSpPr>
        <p:spPr>
          <a:xfrm>
            <a:off x="967285" y="1664918"/>
            <a:ext cx="1800200" cy="262830"/>
          </a:xfrm>
          <a:prstGeom prst="rect">
            <a:avLst/>
          </a:prstGeom>
        </p:spPr>
        <p:txBody>
          <a:bodyPr vert="horz" wrap="square" rtlCol="0">
            <a:normAutofit fontScale="62500" lnSpcReduction="2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MODULEF</a:t>
            </a:r>
            <a:r>
              <a:rPr lang="fr-FR" sz="1800" b="1" dirty="0">
                <a:solidFill>
                  <a:schemeClr val="accent1"/>
                </a:solidFill>
              </a:rPr>
              <a:t> - 1982 / 1990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6E0B818-D147-4BA0-9FE1-898C3B630106}"/>
              </a:ext>
            </a:extLst>
          </p:cNvPr>
          <p:cNvSpPr txBox="1"/>
          <p:nvPr/>
        </p:nvSpPr>
        <p:spPr>
          <a:xfrm>
            <a:off x="4323730" y="1603443"/>
            <a:ext cx="1800200" cy="262830"/>
          </a:xfrm>
          <a:prstGeom prst="rect">
            <a:avLst/>
          </a:prstGeom>
        </p:spPr>
        <p:txBody>
          <a:bodyPr vert="horz" wrap="square" rtlCol="0">
            <a:normAutofit fontScale="70000" lnSpcReduction="2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SAMECEF</a:t>
            </a:r>
            <a:r>
              <a:rPr lang="fr-FR" sz="1800" b="1" dirty="0">
                <a:solidFill>
                  <a:schemeClr val="accent1"/>
                </a:solidFill>
              </a:rPr>
              <a:t> - 2000 / 2012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6909F7-87EB-4D8C-AF4D-BF3170817E37}"/>
              </a:ext>
            </a:extLst>
          </p:cNvPr>
          <p:cNvSpPr txBox="1"/>
          <p:nvPr/>
        </p:nvSpPr>
        <p:spPr>
          <a:xfrm>
            <a:off x="7680176" y="1601935"/>
            <a:ext cx="1800200" cy="262830"/>
          </a:xfrm>
          <a:prstGeom prst="rect">
            <a:avLst/>
          </a:prstGeom>
        </p:spPr>
        <p:txBody>
          <a:bodyPr vert="horz" wrap="square" rtlCol="0">
            <a:normAutofit fontScale="70000" lnSpcReduction="2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ANSYS</a:t>
            </a:r>
            <a:r>
              <a:rPr lang="fr-FR" sz="1800" b="1" dirty="0">
                <a:solidFill>
                  <a:schemeClr val="accent1"/>
                </a:solidFill>
              </a:rPr>
              <a:t> - 2012 / 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F8F1CC-84B9-4BEC-B773-6CBAEB63F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2124840"/>
            <a:ext cx="3162300" cy="23336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860A33-403D-4438-B32C-17D2D9A458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876" y="2029764"/>
            <a:ext cx="3650676" cy="24149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7D1BDF-0DB3-4D7A-8CF9-A0C8CB0B3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896" y="2016017"/>
            <a:ext cx="6527279" cy="35249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7BAE7D5-5570-4722-A762-6DF6E018C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034" y="4668043"/>
            <a:ext cx="3386708" cy="14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JI 2021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20862" y="1484784"/>
            <a:ext cx="11235777" cy="4732199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Contexte : 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7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Utilisation d’ANSYS sur le cluster du CC-IN2P3 pour les gros calculs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7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Utilisation du module RSM d’ANSYS =&gt; </a:t>
            </a:r>
          </a:p>
          <a:p>
            <a:pPr marL="1257300" lvl="3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sz="17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Mise en données sur la machine de l’utilisateur</a:t>
            </a:r>
          </a:p>
          <a:p>
            <a:pPr marL="1257300" lvl="3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sz="17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Exécution du calcul au CC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7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Architecture validée avec utilisation machine d’accueil</a:t>
            </a:r>
          </a:p>
          <a:p>
            <a:pPr marL="1257300" lvl="3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sz="15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Client Windows une machine d’accueil au CC</a:t>
            </a:r>
          </a:p>
          <a:p>
            <a:pPr marL="1257300" lvl="3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fr-FR" sz="15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Transfère des fichiers via PSCP avec clef SSH</a:t>
            </a: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17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Mettre en place l’intégration avec SLURM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ANSYS sur la ferme du CC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9EFE79-7D6C-4D24-AE4F-7DA57D2BD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52" y="1761864"/>
            <a:ext cx="4464496" cy="386733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D96E48F-C371-4AE6-978A-E3F20BAE4537}"/>
              </a:ext>
            </a:extLst>
          </p:cNvPr>
          <p:cNvGrpSpPr/>
          <p:nvPr/>
        </p:nvGrpSpPr>
        <p:grpSpPr>
          <a:xfrm>
            <a:off x="7392144" y="1654282"/>
            <a:ext cx="4550260" cy="4608869"/>
            <a:chOff x="3345941" y="1052736"/>
            <a:chExt cx="4550260" cy="460886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6F06485-E30D-4781-8C0A-88FAE2D1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5942" y="1052736"/>
              <a:ext cx="4550259" cy="128980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B46B7F6-790B-468F-B553-7830BC78B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5941" y="3352800"/>
              <a:ext cx="4550259" cy="2308805"/>
            </a:xfrm>
            <a:prstGeom prst="rect">
              <a:avLst/>
            </a:prstGeom>
          </p:spPr>
        </p:pic>
        <p:pic>
          <p:nvPicPr>
            <p:cNvPr id="11" name="Graphique 10" descr="Écran">
              <a:extLst>
                <a:ext uri="{FF2B5EF4-FFF2-40B4-BE49-F238E27FC236}">
                  <a16:creationId xmlns:a16="http://schemas.microsoft.com/office/drawing/2014/main" id="{6BF1A440-1594-49BE-BAF8-5E874ABF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90553" y="2663233"/>
              <a:ext cx="554908" cy="554908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356949D-C557-412B-92A9-FFE1245E63AF}"/>
                </a:ext>
              </a:extLst>
            </p:cNvPr>
            <p:cNvSpPr txBox="1"/>
            <p:nvPr/>
          </p:nvSpPr>
          <p:spPr>
            <a:xfrm>
              <a:off x="6384065" y="2704577"/>
              <a:ext cx="1512135" cy="425108"/>
            </a:xfrm>
            <a:prstGeom prst="rect">
              <a:avLst/>
            </a:prstGeom>
          </p:spPr>
          <p:txBody>
            <a:bodyPr vert="horz" wrap="square" rtlCol="0">
              <a:normAutofit/>
            </a:bodyPr>
            <a:lstStyle/>
            <a:p>
              <a:pPr algn="ctr"/>
              <a:r>
                <a:rPr lang="fr-FR" sz="1000" b="1" dirty="0"/>
                <a:t>Machine d’accueil</a:t>
              </a:r>
            </a:p>
            <a:p>
              <a:pPr algn="ctr"/>
              <a:r>
                <a:rPr lang="fr-FR" sz="1000" b="1" dirty="0"/>
                <a:t>LINUX avec RSM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954A2ABB-2F85-4D22-AF92-6BDF730B9F26}"/>
                </a:ext>
              </a:extLst>
            </p:cNvPr>
            <p:cNvCxnSpPr>
              <a:cxnSpLocks/>
            </p:cNvCxnSpPr>
            <p:nvPr/>
          </p:nvCxnSpPr>
          <p:spPr>
            <a:xfrm>
              <a:off x="6166863" y="2342543"/>
              <a:ext cx="0" cy="425108"/>
            </a:xfrm>
            <a:prstGeom prst="straightConnector1">
              <a:avLst/>
            </a:prstGeom>
            <a:ln w="635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089F06E3-DD97-474D-B3EB-F95786D93523}"/>
                </a:ext>
              </a:extLst>
            </p:cNvPr>
            <p:cNvCxnSpPr>
              <a:cxnSpLocks/>
            </p:cNvCxnSpPr>
            <p:nvPr/>
          </p:nvCxnSpPr>
          <p:spPr>
            <a:xfrm>
              <a:off x="6168008" y="3186217"/>
              <a:ext cx="0" cy="458807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8932F58-9055-4C2E-894A-72D0B80AB14E}"/>
                </a:ext>
              </a:extLst>
            </p:cNvPr>
            <p:cNvSpPr txBox="1"/>
            <p:nvPr/>
          </p:nvSpPr>
          <p:spPr>
            <a:xfrm>
              <a:off x="5231931" y="2420888"/>
              <a:ext cx="648045" cy="288924"/>
            </a:xfrm>
            <a:prstGeom prst="rect">
              <a:avLst/>
            </a:prstGeom>
          </p:spPr>
          <p:txBody>
            <a:bodyPr vert="horz" wrap="square" rtlCol="0">
              <a:normAutofit fontScale="85000" lnSpcReduction="20000"/>
            </a:bodyPr>
            <a:lstStyle/>
            <a:p>
              <a:pPr algn="ctr"/>
              <a:r>
                <a:rPr lang="fr-FR" sz="1800" b="1" dirty="0">
                  <a:solidFill>
                    <a:srgbClr val="0070C0"/>
                  </a:solidFill>
                </a:rPr>
                <a:t>SSH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BD59D93-24F6-4C2F-8AC4-85C6D88371E9}"/>
                </a:ext>
              </a:extLst>
            </p:cNvPr>
            <p:cNvSpPr txBox="1"/>
            <p:nvPr/>
          </p:nvSpPr>
          <p:spPr>
            <a:xfrm>
              <a:off x="4727848" y="3133202"/>
              <a:ext cx="1212422" cy="458807"/>
            </a:xfrm>
            <a:prstGeom prst="rect">
              <a:avLst/>
            </a:prstGeom>
          </p:spPr>
          <p:txBody>
            <a:bodyPr vert="horz" wrap="square" rtlCol="0">
              <a:normAutofit fontScale="77500" lnSpcReduction="20000"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</a:rPr>
                <a:t>UGE / SLURM</a:t>
              </a:r>
              <a:endParaRPr lang="fr-FR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6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B3A79-B232-47FF-B0AD-FBF90D0A26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Calculs multi-physiques</a:t>
            </a:r>
          </a:p>
        </p:txBody>
      </p:sp>
    </p:spTree>
    <p:extLst>
      <p:ext uri="{BB962C8B-B14F-4D97-AF65-F5344CB8AC3E}">
        <p14:creationId xmlns:p14="http://schemas.microsoft.com/office/powerpoint/2010/main" val="177437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17/11/2021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JI 2021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1055440" y="1340768"/>
            <a:ext cx="11235777" cy="473219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OPERA</a:t>
            </a: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	</a:t>
            </a: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Hautes fréquences</a:t>
            </a:r>
            <a:r>
              <a:rPr lang="fr-FR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: 6 laboratoires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CST</a:t>
            </a: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	</a:t>
            </a: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Hautes fréquences et antennes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: 3 laboratoires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COMSOL</a:t>
            </a:r>
          </a:p>
          <a:p>
            <a:pPr marL="457200" lvl="2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400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	</a:t>
            </a:r>
            <a:r>
              <a:rPr lang="fr-FR" sz="2400" b="1" dirty="0" err="1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Elements</a:t>
            </a:r>
            <a:r>
              <a:rPr lang="fr-FR" sz="2400" b="1" dirty="0">
                <a:solidFill>
                  <a:schemeClr val="accent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finis  </a:t>
            </a:r>
            <a:r>
              <a:rPr lang="fr-FR" sz="24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: 4 laboratoires</a:t>
            </a: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8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2021 : mutualisation des licences au CC-IN2P3</a:t>
            </a: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8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2022 : intégration de ces 3 outils dans cluster du CC-IN2P3</a:t>
            </a:r>
          </a:p>
          <a:p>
            <a:pPr marL="457200" lvl="1" indent="-4572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Þ"/>
            </a:pPr>
            <a:endParaRPr lang="fr-FR" sz="2800" b="1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Calculs multi-physiques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Les outils</a:t>
            </a:r>
          </a:p>
        </p:txBody>
      </p:sp>
    </p:spTree>
    <p:extLst>
      <p:ext uri="{BB962C8B-B14F-4D97-AF65-F5344CB8AC3E}">
        <p14:creationId xmlns:p14="http://schemas.microsoft.com/office/powerpoint/2010/main" val="141835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B3A79-B232-47FF-B0AD-FBF90D0A26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Historique CAO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31F44-79F5-428B-977E-18B90359407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Les modeleurs CAO à l’IN2P3</a:t>
            </a:r>
          </a:p>
        </p:txBody>
      </p:sp>
    </p:spTree>
    <p:extLst>
      <p:ext uri="{BB962C8B-B14F-4D97-AF65-F5344CB8AC3E}">
        <p14:creationId xmlns:p14="http://schemas.microsoft.com/office/powerpoint/2010/main" val="1219614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heme/theme1.xml><?xml version="1.0" encoding="utf-8"?>
<a:theme xmlns:a="http://schemas.openxmlformats.org/drawingml/2006/main" name="Template en Franç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>
        <a:normAutofit/>
      </a:bodyPr>
      <a:lstStyle>
        <a:defPPr>
          <a:defRPr sz="1800" dirty="0">
            <a:solidFill>
              <a:srgbClr val="00B0F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́sentation_16_9_2020" id="{0FB90F80-67DB-724F-B95F-851C2ABEC23B}" vid="{49A1438F-694B-9E41-B2CE-40B82587A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en Français</Template>
  <TotalTime>0</TotalTime>
  <Words>600</Words>
  <Application>Microsoft Office PowerPoint</Application>
  <PresentationFormat>Grand écran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Avenir Next</vt:lpstr>
      <vt:lpstr>Avenir Roman</vt:lpstr>
      <vt:lpstr>Calibri</vt:lpstr>
      <vt:lpstr>Calibri Light</vt:lpstr>
      <vt:lpstr>Courier New</vt:lpstr>
      <vt:lpstr>Segoe UI</vt:lpstr>
      <vt:lpstr>Symbol</vt:lpstr>
      <vt:lpstr>Zapf Dingbats</vt:lpstr>
      <vt:lpstr>Template en Français</vt:lpstr>
      <vt:lpstr>JI 2021</vt:lpstr>
      <vt:lpstr>Présentation PowerPoint</vt:lpstr>
      <vt:lpstr>Le calcul par éléments finis</vt:lpstr>
      <vt:lpstr>Présentation PowerPoint</vt:lpstr>
      <vt:lpstr>Présentation PowerPoint</vt:lpstr>
      <vt:lpstr>Présentation PowerPoint</vt:lpstr>
      <vt:lpstr>Calculs multi-physiques</vt:lpstr>
      <vt:lpstr>Présentation PowerPoint</vt:lpstr>
      <vt:lpstr>Historique CAO</vt:lpstr>
      <vt:lpstr>Présentation PowerPoint</vt:lpstr>
      <vt:lpstr>Présentation PowerPoint</vt:lpstr>
      <vt:lpstr>Présentation PowerPoint</vt:lpstr>
      <vt:lpstr>Conception collaborative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2020-01-28T13:49:43Z</dcterms:created>
  <dcterms:modified xsi:type="dcterms:W3CDTF">2021-11-16T10:55:50Z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