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02" r:id="rId2"/>
    <p:sldId id="349" r:id="rId3"/>
    <p:sldId id="342" r:id="rId4"/>
    <p:sldId id="344" r:id="rId5"/>
    <p:sldId id="348" r:id="rId6"/>
    <p:sldId id="345" r:id="rId7"/>
    <p:sldId id="347" r:id="rId8"/>
    <p:sldId id="350" r:id="rId9"/>
    <p:sldId id="341" r:id="rId10"/>
    <p:sldId id="322" r:id="rId11"/>
    <p:sldId id="315" r:id="rId12"/>
    <p:sldId id="346" r:id="rId13"/>
    <p:sldId id="324" r:id="rId14"/>
  </p:sldIdLst>
  <p:sldSz cx="9144000" cy="6858000" type="screen4x3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ugamont Emmanuelle" initials="BE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FF"/>
    <a:srgbClr val="666666"/>
    <a:srgbClr val="DC0528"/>
    <a:srgbClr val="FFFFFF"/>
    <a:srgbClr val="80808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07" autoAdjust="0"/>
    <p:restoredTop sz="48197" autoAdjust="0"/>
  </p:normalViewPr>
  <p:slideViewPr>
    <p:cSldViewPr snapToGrid="0">
      <p:cViewPr>
        <p:scale>
          <a:sx n="110" d="100"/>
          <a:sy n="110" d="100"/>
        </p:scale>
        <p:origin x="778" y="-2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352" y="-96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C3DA1-9BFE-4D5D-B25D-7CC592D9C3C5}" type="datetimeFigureOut">
              <a:rPr lang="fr-FR" smtClean="0"/>
              <a:t>25/10/2021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1956D-7473-4ACD-A8EB-84381C2C4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7152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AFE2C-5007-4057-8DFB-EC24DF7E4136}" type="datetimeFigureOut">
              <a:rPr lang="fr-FR" smtClean="0"/>
              <a:pPr/>
              <a:t>25/10/2021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5FE0B-B3A6-4AF6-B265-A109385ED2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897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Saisir</a:t>
            </a:r>
            <a:r>
              <a:rPr lang="fr-FR" baseline="0" dirty="0" smtClean="0"/>
              <a:t> les champs « Titre », « P. Nom » et « Date.</a:t>
            </a:r>
          </a:p>
          <a:p>
            <a:r>
              <a:rPr lang="fr-FR" baseline="0" dirty="0" smtClean="0"/>
              <a:t>Laisser ou retirer </a:t>
            </a:r>
            <a:r>
              <a:rPr lang="fr-FR" baseline="0" smtClean="0"/>
              <a:t>le bandeau.</a:t>
            </a:r>
            <a:r>
              <a:rPr lang="fr-FR" baseline="0" dirty="0" smtClean="0"/>
              <a:t/>
            </a:r>
            <a:br>
              <a:rPr lang="fr-FR" baseline="0" dirty="0" smtClean="0"/>
            </a:b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047848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Cliquez sur </a:t>
            </a:r>
            <a:r>
              <a:rPr lang="fr-FR" i="1" baseline="0" dirty="0" smtClean="0"/>
              <a:t>Insertion</a:t>
            </a:r>
            <a:r>
              <a:rPr lang="fr-FR" baseline="0" dirty="0" smtClean="0"/>
              <a:t> puis </a:t>
            </a:r>
            <a:r>
              <a:rPr lang="fr-FR" i="1" baseline="0" dirty="0" smtClean="0"/>
              <a:t>En-tête/Pied</a:t>
            </a:r>
            <a:r>
              <a:rPr lang="fr-FR" baseline="0" dirty="0" smtClean="0"/>
              <a:t> pour saisir les champs « </a:t>
            </a:r>
            <a:r>
              <a:rPr lang="fr-FR" b="1" baseline="0" dirty="0" smtClean="0"/>
              <a:t>Evènement – Date</a:t>
            </a:r>
            <a:r>
              <a:rPr lang="fr-FR" baseline="0" dirty="0" smtClean="0"/>
              <a:t> » et «</a:t>
            </a:r>
            <a:r>
              <a:rPr lang="fr-FR" b="1" baseline="0" dirty="0" smtClean="0"/>
              <a:t> Service</a:t>
            </a:r>
            <a:r>
              <a:rPr lang="fr-FR" baseline="0" dirty="0" smtClean="0"/>
              <a:t> » ; puis cliquer sur </a:t>
            </a:r>
            <a:r>
              <a:rPr lang="fr-FR" i="1" baseline="0" dirty="0" smtClean="0"/>
              <a:t>Appliquer partout. </a:t>
            </a:r>
          </a:p>
        </p:txBody>
      </p:sp>
    </p:spTree>
    <p:extLst>
      <p:ext uri="{BB962C8B-B14F-4D97-AF65-F5344CB8AC3E}">
        <p14:creationId xmlns:p14="http://schemas.microsoft.com/office/powerpoint/2010/main" val="1019909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858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9858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9858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9858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9858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1A148D0-C174-47E7-992E-31252DF0DA9B}" type="slidenum">
              <a:rPr lang="fr-FR" sz="2100" smtClean="0"/>
              <a:pPr algn="r" eaLnBrk="1" hangingPunct="1">
                <a:defRPr/>
              </a:pPr>
              <a:t>3</a:t>
            </a:fld>
            <a:endParaRPr lang="fr-FR" sz="210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581771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858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9858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9858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9858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9858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1A148D0-C174-47E7-992E-31252DF0DA9B}" type="slidenum">
              <a:rPr lang="fr-FR" sz="2100" smtClean="0"/>
              <a:pPr algn="r" eaLnBrk="1" hangingPunct="1">
                <a:defRPr/>
              </a:pPr>
              <a:t>4</a:t>
            </a:fld>
            <a:endParaRPr lang="fr-FR" sz="210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12142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8583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defTabSz="98583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defTabSz="98583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defTabSz="98583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defTabSz="98583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1A148D0-C174-47E7-992E-31252DF0DA9B}" type="slidenum">
              <a:rPr lang="fr-FR" sz="2100" smtClean="0"/>
              <a:pPr algn="r" eaLnBrk="1" hangingPunct="1">
                <a:defRPr/>
              </a:pPr>
              <a:t>5</a:t>
            </a:fld>
            <a:endParaRPr lang="fr-FR" sz="210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985330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Cliquez sur </a:t>
            </a:r>
            <a:r>
              <a:rPr lang="fr-FR" i="1" baseline="0" dirty="0" smtClean="0"/>
              <a:t>Insertion</a:t>
            </a:r>
            <a:r>
              <a:rPr lang="fr-FR" baseline="0" dirty="0" smtClean="0"/>
              <a:t> puis </a:t>
            </a:r>
            <a:r>
              <a:rPr lang="fr-FR" i="1" baseline="0" dirty="0" smtClean="0"/>
              <a:t>En-tête/Pied</a:t>
            </a:r>
            <a:r>
              <a:rPr lang="fr-FR" baseline="0" dirty="0" smtClean="0"/>
              <a:t> pour saisir les champs « </a:t>
            </a:r>
            <a:r>
              <a:rPr lang="fr-FR" b="1" baseline="0" dirty="0" smtClean="0"/>
              <a:t>Evènement – Date</a:t>
            </a:r>
            <a:r>
              <a:rPr lang="fr-FR" baseline="0" dirty="0" smtClean="0"/>
              <a:t> » et «</a:t>
            </a:r>
            <a:r>
              <a:rPr lang="fr-FR" b="1" baseline="0" dirty="0" smtClean="0"/>
              <a:t> Service</a:t>
            </a:r>
            <a:r>
              <a:rPr lang="fr-FR" baseline="0" dirty="0" smtClean="0"/>
              <a:t> » ; puis cliquer sur </a:t>
            </a:r>
            <a:r>
              <a:rPr lang="fr-FR" i="1" baseline="0" dirty="0" smtClean="0"/>
              <a:t>Appliquer partout. </a:t>
            </a:r>
          </a:p>
        </p:txBody>
      </p:sp>
    </p:spTree>
    <p:extLst>
      <p:ext uri="{BB962C8B-B14F-4D97-AF65-F5344CB8AC3E}">
        <p14:creationId xmlns:p14="http://schemas.microsoft.com/office/powerpoint/2010/main" val="1242925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Cliquez sur </a:t>
            </a:r>
            <a:r>
              <a:rPr lang="fr-FR" i="1" baseline="0" dirty="0" smtClean="0"/>
              <a:t>Insertion</a:t>
            </a:r>
            <a:r>
              <a:rPr lang="fr-FR" baseline="0" dirty="0" smtClean="0"/>
              <a:t> puis </a:t>
            </a:r>
            <a:r>
              <a:rPr lang="fr-FR" i="1" baseline="0" dirty="0" smtClean="0"/>
              <a:t>En-tête/Pied</a:t>
            </a:r>
            <a:r>
              <a:rPr lang="fr-FR" baseline="0" dirty="0" smtClean="0"/>
              <a:t> pour saisir les champs « </a:t>
            </a:r>
            <a:r>
              <a:rPr lang="fr-FR" b="1" baseline="0" dirty="0" smtClean="0"/>
              <a:t>Evènement – Date</a:t>
            </a:r>
            <a:r>
              <a:rPr lang="fr-FR" baseline="0" dirty="0" smtClean="0"/>
              <a:t> » et «</a:t>
            </a:r>
            <a:r>
              <a:rPr lang="fr-FR" b="1" baseline="0" dirty="0" smtClean="0"/>
              <a:t> Service</a:t>
            </a:r>
            <a:r>
              <a:rPr lang="fr-FR" baseline="0" dirty="0" smtClean="0"/>
              <a:t> » ; puis cliquer sur </a:t>
            </a:r>
            <a:r>
              <a:rPr lang="fr-FR" i="1" baseline="0" dirty="0" smtClean="0"/>
              <a:t>Appliquer partout. </a:t>
            </a:r>
          </a:p>
        </p:txBody>
      </p:sp>
    </p:spTree>
    <p:extLst>
      <p:ext uri="{BB962C8B-B14F-4D97-AF65-F5344CB8AC3E}">
        <p14:creationId xmlns:p14="http://schemas.microsoft.com/office/powerpoint/2010/main" val="2436976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Cliquez sur </a:t>
            </a:r>
            <a:r>
              <a:rPr lang="fr-FR" i="1" baseline="0" dirty="0" smtClean="0"/>
              <a:t>Insertion</a:t>
            </a:r>
            <a:r>
              <a:rPr lang="fr-FR" baseline="0" dirty="0" smtClean="0"/>
              <a:t> puis </a:t>
            </a:r>
            <a:r>
              <a:rPr lang="fr-FR" i="1" baseline="0" dirty="0" smtClean="0"/>
              <a:t>En-tête/Pied</a:t>
            </a:r>
            <a:r>
              <a:rPr lang="fr-FR" baseline="0" dirty="0" smtClean="0"/>
              <a:t> pour saisir les champs « </a:t>
            </a:r>
            <a:r>
              <a:rPr lang="fr-FR" b="1" baseline="0" dirty="0" smtClean="0"/>
              <a:t>Evènement – Date</a:t>
            </a:r>
            <a:r>
              <a:rPr lang="fr-FR" baseline="0" dirty="0" smtClean="0"/>
              <a:t> » et «</a:t>
            </a:r>
            <a:r>
              <a:rPr lang="fr-FR" b="1" baseline="0" dirty="0" smtClean="0"/>
              <a:t> Service</a:t>
            </a:r>
            <a:r>
              <a:rPr lang="fr-FR" baseline="0" dirty="0" smtClean="0"/>
              <a:t> » ; puis cliquer sur </a:t>
            </a:r>
            <a:r>
              <a:rPr lang="fr-FR" i="1" baseline="0" dirty="0" smtClean="0"/>
              <a:t>Appliquer partout. </a:t>
            </a:r>
          </a:p>
        </p:txBody>
      </p:sp>
    </p:spTree>
    <p:extLst>
      <p:ext uri="{BB962C8B-B14F-4D97-AF65-F5344CB8AC3E}">
        <p14:creationId xmlns:p14="http://schemas.microsoft.com/office/powerpoint/2010/main" val="2792586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Cliquez sur </a:t>
            </a:r>
            <a:r>
              <a:rPr lang="fr-FR" i="1" baseline="0" dirty="0" smtClean="0"/>
              <a:t>Insertion</a:t>
            </a:r>
            <a:r>
              <a:rPr lang="fr-FR" baseline="0" dirty="0" smtClean="0"/>
              <a:t> puis </a:t>
            </a:r>
            <a:r>
              <a:rPr lang="fr-FR" i="1" baseline="0" dirty="0" smtClean="0"/>
              <a:t>En-tête/Pied</a:t>
            </a:r>
            <a:r>
              <a:rPr lang="fr-FR" baseline="0" dirty="0" smtClean="0"/>
              <a:t> pour saisir les champs « </a:t>
            </a:r>
            <a:r>
              <a:rPr lang="fr-FR" b="1" baseline="0" dirty="0" smtClean="0"/>
              <a:t>Evènement – Date</a:t>
            </a:r>
            <a:r>
              <a:rPr lang="fr-FR" baseline="0" dirty="0" smtClean="0"/>
              <a:t> » et «</a:t>
            </a:r>
            <a:r>
              <a:rPr lang="fr-FR" b="1" baseline="0" dirty="0" smtClean="0"/>
              <a:t> Service</a:t>
            </a:r>
            <a:r>
              <a:rPr lang="fr-FR" baseline="0" dirty="0" smtClean="0"/>
              <a:t> » ; puis cliquer sur </a:t>
            </a:r>
            <a:r>
              <a:rPr lang="fr-FR" i="1" baseline="0" dirty="0" smtClean="0"/>
              <a:t>Appliquer partout. </a:t>
            </a:r>
          </a:p>
        </p:txBody>
      </p:sp>
    </p:spTree>
    <p:extLst>
      <p:ext uri="{BB962C8B-B14F-4D97-AF65-F5344CB8AC3E}">
        <p14:creationId xmlns:p14="http://schemas.microsoft.com/office/powerpoint/2010/main" val="3200668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Cliquez sur </a:t>
            </a:r>
            <a:r>
              <a:rPr lang="fr-FR" i="1" baseline="0" dirty="0" smtClean="0"/>
              <a:t>Insertion</a:t>
            </a:r>
            <a:r>
              <a:rPr lang="fr-FR" baseline="0" dirty="0" smtClean="0"/>
              <a:t> puis </a:t>
            </a:r>
            <a:r>
              <a:rPr lang="fr-FR" i="1" baseline="0" dirty="0" smtClean="0"/>
              <a:t>En-tête/Pied</a:t>
            </a:r>
            <a:r>
              <a:rPr lang="fr-FR" baseline="0" dirty="0" smtClean="0"/>
              <a:t> pour saisir les champs « </a:t>
            </a:r>
            <a:r>
              <a:rPr lang="fr-FR" b="1" baseline="0" dirty="0" smtClean="0"/>
              <a:t>Evènement – Date</a:t>
            </a:r>
            <a:r>
              <a:rPr lang="fr-FR" baseline="0" dirty="0" smtClean="0"/>
              <a:t> » et «</a:t>
            </a:r>
            <a:r>
              <a:rPr lang="fr-FR" b="1" baseline="0" dirty="0" smtClean="0"/>
              <a:t> Service</a:t>
            </a:r>
            <a:r>
              <a:rPr lang="fr-FR" baseline="0" dirty="0" smtClean="0"/>
              <a:t> » ; puis cliquer sur </a:t>
            </a:r>
            <a:r>
              <a:rPr lang="fr-FR" i="1" baseline="0" dirty="0" smtClean="0"/>
              <a:t>Appliquer partout. </a:t>
            </a:r>
          </a:p>
        </p:txBody>
      </p:sp>
    </p:spTree>
    <p:extLst>
      <p:ext uri="{BB962C8B-B14F-4D97-AF65-F5344CB8AC3E}">
        <p14:creationId xmlns:p14="http://schemas.microsoft.com/office/powerpoint/2010/main" val="3797676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5765" y="5504598"/>
            <a:ext cx="4788464" cy="3499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 typeface="Arial" pitchFamily="34" charset="0"/>
              <a:buNone/>
              <a:defRPr sz="1400" b="0" baseline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7"/>
          </p:nvPr>
        </p:nvSpPr>
        <p:spPr>
          <a:xfrm>
            <a:off x="8025304" y="6465733"/>
            <a:ext cx="730507" cy="32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b="1" smtClean="0"/>
              <a:t>|</a:t>
            </a:r>
            <a:r>
              <a:rPr lang="fr-FR" smtClean="0"/>
              <a:t>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854" y="5456454"/>
            <a:ext cx="985013" cy="982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56885"/>
            <a:ext cx="8172464" cy="4968552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cap="none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270000" indent="-270000">
              <a:lnSpc>
                <a:spcPct val="100000"/>
              </a:lnSpc>
              <a:spcAft>
                <a:spcPts val="400"/>
              </a:spcAft>
              <a:buSzPct val="60000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60000">
              <a:lnSpc>
                <a:spcPct val="100000"/>
              </a:lnSpc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628650" indent="-276225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SzPct val="30000"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630000" indent="0">
              <a:lnSpc>
                <a:spcPct val="100000"/>
              </a:lnSpc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809625" indent="-180975">
              <a:spcBef>
                <a:spcPts val="0"/>
              </a:spcBef>
              <a:defRPr sz="1200" baseline="0"/>
            </a:lvl6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>
          <a:xfrm>
            <a:off x="1382104" y="52752"/>
            <a:ext cx="6790296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400" cap="small" baseline="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76001" y="6465733"/>
            <a:ext cx="2599000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IRFU/Service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984067" y="6465733"/>
            <a:ext cx="76439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2" name="Espace réservé de la date 6"/>
          <p:cNvSpPr>
            <a:spLocks noGrp="1"/>
          </p:cNvSpPr>
          <p:nvPr>
            <p:ph type="dt" sz="half" idx="2"/>
          </p:nvPr>
        </p:nvSpPr>
        <p:spPr>
          <a:xfrm>
            <a:off x="3327401" y="6465733"/>
            <a:ext cx="4131732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Evènement - Date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ers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bandeau_dernièr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23850"/>
          </a:xfrm>
          <a:prstGeom prst="rect">
            <a:avLst/>
          </a:prstGeom>
        </p:spPr>
      </p:pic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90549" y="6465733"/>
            <a:ext cx="261831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IRFU/Service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967133" y="6465733"/>
            <a:ext cx="781331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e la date 6"/>
          <p:cNvSpPr>
            <a:spLocks noGrp="1"/>
          </p:cNvSpPr>
          <p:nvPr>
            <p:ph type="dt" sz="half" idx="2"/>
          </p:nvPr>
        </p:nvSpPr>
        <p:spPr>
          <a:xfrm>
            <a:off x="3276599" y="6465733"/>
            <a:ext cx="4207933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Evènement - 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8540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2131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bandeau_dernièr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0129" y="5805576"/>
            <a:ext cx="5833871" cy="10524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876848" y="6202395"/>
            <a:ext cx="2032959" cy="378648"/>
          </a:xfrm>
          <a:prstGeom prst="rect">
            <a:avLst/>
          </a:prstGeom>
        </p:spPr>
        <p:txBody>
          <a:bodyPr tIns="36000" bIns="36000" anchor="t" anchorCtr="0"/>
          <a:lstStyle>
            <a:lvl1pPr algn="l">
              <a:lnSpc>
                <a:spcPts val="1200"/>
              </a:lnSpc>
              <a:defRPr sz="80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dirty="0" smtClean="0"/>
              <a:t>Service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13" name="Image 12" descr="bandeau_dernière.png"/>
          <p:cNvPicPr>
            <a:picLocks noChangeAspect="1"/>
          </p:cNvPicPr>
          <p:nvPr userDrawn="1"/>
        </p:nvPicPr>
        <p:blipFill>
          <a:blip r:embed="rId3" cstate="print"/>
          <a:srcRect b="15350"/>
          <a:stretch>
            <a:fillRect/>
          </a:stretch>
        </p:blipFill>
        <p:spPr>
          <a:xfrm>
            <a:off x="3310128" y="-1"/>
            <a:ext cx="5833871" cy="5805577"/>
          </a:xfrm>
          <a:prstGeom prst="rect">
            <a:avLst/>
          </a:prstGeom>
        </p:spPr>
      </p:pic>
      <p:sp>
        <p:nvSpPr>
          <p:cNvPr id="17" name="Espace réservé du numéro de diapositive 16"/>
          <p:cNvSpPr>
            <a:spLocks noGrp="1"/>
          </p:cNvSpPr>
          <p:nvPr>
            <p:ph type="sldNum" sz="quarter" idx="13"/>
          </p:nvPr>
        </p:nvSpPr>
        <p:spPr>
          <a:xfrm>
            <a:off x="3518792" y="6305910"/>
            <a:ext cx="2965399" cy="324000"/>
          </a:xfrm>
          <a:prstGeom prst="rect">
            <a:avLst/>
          </a:prstGeom>
        </p:spPr>
        <p:txBody>
          <a:bodyPr/>
          <a:lstStyle>
            <a:lvl1pPr algn="l">
              <a:defRPr sz="800"/>
            </a:lvl1pPr>
          </a:lstStyle>
          <a:p>
            <a:r>
              <a:rPr lang="fr-FR" smtClean="0">
                <a:solidFill>
                  <a:schemeClr val="bg1"/>
                </a:solidFill>
              </a:rPr>
              <a:t>Tel : +33 1 69 08 xx xx – Fax : +33 1 69 08 xx xx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06618-F22A-431E-B3E6-30A4D125746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8101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ext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55548"/>
          </a:xfrm>
          <a:prstGeom prst="rect">
            <a:avLst/>
          </a:prstGeom>
        </p:spPr>
      </p:pic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90550" y="6465733"/>
            <a:ext cx="185631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IRFU/Service</a:t>
            </a:r>
            <a:endParaRPr lang="fr-FR" dirty="0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8464" y="6465733"/>
            <a:ext cx="681536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e la date 6"/>
          <p:cNvSpPr>
            <a:spLocks noGrp="1"/>
          </p:cNvSpPr>
          <p:nvPr>
            <p:ph type="dt" sz="half" idx="2"/>
          </p:nvPr>
        </p:nvSpPr>
        <p:spPr>
          <a:xfrm>
            <a:off x="2624667" y="6454466"/>
            <a:ext cx="5342466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Evènement - Date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138330"/>
            <a:ext cx="684220" cy="6827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72" r:id="rId3"/>
    <p:sldLayoutId id="2147483673" r:id="rId4"/>
    <p:sldLayoutId id="2147483668" r:id="rId5"/>
    <p:sldLayoutId id="2147483674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 cap="small" baseline="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0"/>
        </a:buBlip>
        <a:defRPr sz="2000" kern="1200" cap="small" baseline="0">
          <a:solidFill>
            <a:srgbClr val="666666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3492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077913" indent="-306388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1"/>
        </a:buBlip>
        <a:defRPr sz="1400" kern="1200">
          <a:solidFill>
            <a:srgbClr val="666666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073150" indent="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None/>
        <a:defRPr sz="1400" kern="1200">
          <a:solidFill>
            <a:srgbClr val="666666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436688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i="1" kern="1200">
          <a:solidFill>
            <a:srgbClr val="666666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gif"/><Relationship Id="rId4" Type="http://schemas.openxmlformats.org/officeDocument/2006/relationships/image" Target="../media/image11.jpeg"/><Relationship Id="rId9" Type="http://schemas.openxmlformats.org/officeDocument/2006/relationships/image" Target="../media/image16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6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hyperlink" Target="http://katy.saintin.free.fr/soleil/databrowser/DataBrowserCEA-1.3.1-2021-07.zip" TargetMode="External"/><Relationship Id="rId4" Type="http://schemas.openxmlformats.org/officeDocument/2006/relationships/hyperlink" Target="http://wiki.synchrotron-soleil.fr/tikiwiki/tiki-index.php?page=How-browse-dowloaded-Nexus-file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hyperlink" Target="https://sourceforge.net/projects/commondatamodel" TargetMode="Externa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7.gif"/><Relationship Id="rId10" Type="http://schemas.openxmlformats.org/officeDocument/2006/relationships/image" Target="../media/image23.png"/><Relationship Id="rId4" Type="http://schemas.openxmlformats.org/officeDocument/2006/relationships/hyperlink" Target="http://sourceforge.net/projects/comete/" TargetMode="External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7.gi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openxmlformats.org/officeDocument/2006/relationships/image" Target="../media/image23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26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496204" y="232033"/>
            <a:ext cx="52678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13</a:t>
            </a:r>
            <a:r>
              <a:rPr lang="fr-FR" baseline="30000" dirty="0" smtClean="0"/>
              <a:t>ème</a:t>
            </a:r>
            <a:r>
              <a:rPr lang="fr-FR" dirty="0" smtClean="0"/>
              <a:t> Journées </a:t>
            </a:r>
            <a:r>
              <a:rPr lang="fr-FR" dirty="0"/>
              <a:t>informatique </a:t>
            </a:r>
            <a:r>
              <a:rPr lang="fr-FR" dirty="0" smtClean="0"/>
              <a:t>IN2P3/IRFU</a:t>
            </a:r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r>
              <a:rPr lang="en-GB" sz="2800" b="1" dirty="0"/>
              <a:t>Data visualization with</a:t>
            </a:r>
          </a:p>
          <a:p>
            <a:pPr algn="ctr"/>
            <a:r>
              <a:rPr lang="en-GB" sz="2800" b="1" dirty="0"/>
              <a:t>DATA BROWSER </a:t>
            </a:r>
            <a:r>
              <a:rPr lang="en-GB" sz="2800" b="1" dirty="0" smtClean="0"/>
              <a:t>software</a:t>
            </a:r>
            <a:endParaRPr lang="en-GB" sz="28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3724275" y="5728138"/>
            <a:ext cx="39532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666666"/>
                </a:solidFill>
              </a:rPr>
              <a:t>Katy </a:t>
            </a:r>
            <a:r>
              <a:rPr lang="fr-FR" sz="1600" b="1" dirty="0" smtClean="0">
                <a:solidFill>
                  <a:srgbClr val="666666"/>
                </a:solidFill>
              </a:rPr>
              <a:t>SAINTIN</a:t>
            </a:r>
            <a:endParaRPr lang="fr-FR" sz="1200" u="sng" dirty="0">
              <a:solidFill>
                <a:srgbClr val="666666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724275" y="6022076"/>
            <a:ext cx="3668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rgbClr val="666666"/>
                </a:solidFill>
              </a:rPr>
              <a:t>November</a:t>
            </a:r>
            <a:r>
              <a:rPr lang="fr-FR" sz="1600" dirty="0" smtClean="0">
                <a:solidFill>
                  <a:srgbClr val="666666"/>
                </a:solidFill>
              </a:rPr>
              <a:t> </a:t>
            </a:r>
            <a:r>
              <a:rPr lang="fr-FR" sz="1600" dirty="0" smtClean="0">
                <a:solidFill>
                  <a:srgbClr val="666666"/>
                </a:solidFill>
              </a:rPr>
              <a:t>2021</a:t>
            </a:r>
          </a:p>
          <a:p>
            <a:r>
              <a:rPr lang="fr-FR" sz="1600" dirty="0" smtClean="0">
                <a:solidFill>
                  <a:srgbClr val="666666"/>
                </a:solidFill>
              </a:rPr>
              <a:t>Contact : </a:t>
            </a:r>
            <a:r>
              <a:rPr lang="fr-FR" sz="1600" u="sng" dirty="0" smtClean="0">
                <a:solidFill>
                  <a:srgbClr val="666666"/>
                </a:solidFill>
              </a:rPr>
              <a:t>katy.saintin@cea.fr</a:t>
            </a:r>
            <a:endParaRPr lang="fr-FR" sz="1600" u="sng" dirty="0">
              <a:solidFill>
                <a:srgbClr val="666666"/>
              </a:solidFill>
            </a:endParaRP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613817" y="3042256"/>
            <a:ext cx="8051800" cy="2117727"/>
            <a:chOff x="528" y="2578"/>
            <a:chExt cx="5072" cy="1334"/>
          </a:xfrm>
        </p:grpSpPr>
        <p:pic>
          <p:nvPicPr>
            <p:cNvPr id="8" name="Picture 5" descr="solenoide_at_100K"/>
            <p:cNvPicPr preferRelativeResize="0"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" y="2578"/>
              <a:ext cx="883" cy="12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9" name="Picture 6" descr="Edelweiss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8" y="2578"/>
              <a:ext cx="836" cy="12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" name="Text Box 7"/>
            <p:cNvSpPr txBox="1">
              <a:spLocks noChangeArrowheads="1"/>
            </p:cNvSpPr>
            <p:nvPr userDrawn="1"/>
          </p:nvSpPr>
          <p:spPr bwMode="auto">
            <a:xfrm>
              <a:off x="4798" y="3640"/>
              <a:ext cx="32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>
                  <a:solidFill>
                    <a:schemeClr val="bg1"/>
                  </a:solidFill>
                </a:rPr>
                <a:t>CMS</a:t>
              </a:r>
            </a:p>
          </p:txBody>
        </p:sp>
        <p:pic>
          <p:nvPicPr>
            <p:cNvPr id="11" name="Picture 8" descr="DoubleChooz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579"/>
              <a:ext cx="845" cy="12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" name="Text Box 9"/>
            <p:cNvSpPr txBox="1">
              <a:spLocks noChangeArrowheads="1"/>
            </p:cNvSpPr>
            <p:nvPr userDrawn="1"/>
          </p:nvSpPr>
          <p:spPr bwMode="auto">
            <a:xfrm>
              <a:off x="533" y="3642"/>
              <a:ext cx="76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>
                  <a:solidFill>
                    <a:schemeClr val="bg1"/>
                  </a:solidFill>
                </a:rPr>
                <a:t>Double Chooz</a:t>
              </a:r>
            </a:p>
          </p:txBody>
        </p:sp>
        <p:pic>
          <p:nvPicPr>
            <p:cNvPr id="13" name="Picture 10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2" y="2578"/>
              <a:ext cx="845" cy="12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4" name="Picture 11" descr="hess-new-small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2578"/>
              <a:ext cx="844" cy="12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5" name="Rectangle 14"/>
            <p:cNvSpPr>
              <a:spLocks noChangeArrowheads="1"/>
            </p:cNvSpPr>
            <p:nvPr userDrawn="1"/>
          </p:nvSpPr>
          <p:spPr bwMode="auto">
            <a:xfrm>
              <a:off x="3106" y="3640"/>
              <a:ext cx="377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 dirty="0">
                  <a:solidFill>
                    <a:schemeClr val="bg1"/>
                  </a:solidFill>
                </a:rPr>
                <a:t>HESS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 userDrawn="1"/>
          </p:nvSpPr>
          <p:spPr bwMode="auto">
            <a:xfrm>
              <a:off x="2424" y="3640"/>
              <a:ext cx="580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 dirty="0" smtClean="0">
                  <a:solidFill>
                    <a:schemeClr val="bg1"/>
                  </a:solidFill>
                </a:rPr>
                <a:t>Edelweiss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3953" y="3640"/>
              <a:ext cx="520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 dirty="0">
                  <a:solidFill>
                    <a:schemeClr val="bg1"/>
                  </a:solidFill>
                </a:rPr>
                <a:t>Herschel</a:t>
              </a:r>
            </a:p>
          </p:txBody>
        </p:sp>
        <p:pic>
          <p:nvPicPr>
            <p:cNvPr id="18" name="Picture 15" descr="alice_tracking chamber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" y="2578"/>
              <a:ext cx="845" cy="12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9" name="Text Box 16"/>
            <p:cNvSpPr txBox="1">
              <a:spLocks noChangeArrowheads="1"/>
            </p:cNvSpPr>
            <p:nvPr userDrawn="1"/>
          </p:nvSpPr>
          <p:spPr bwMode="auto">
            <a:xfrm>
              <a:off x="1377" y="3641"/>
              <a:ext cx="67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>
                  <a:solidFill>
                    <a:schemeClr val="bg1"/>
                  </a:solidFill>
                </a:rPr>
                <a:t>ALICE</a:t>
              </a:r>
            </a:p>
          </p:txBody>
        </p:sp>
        <p:sp>
          <p:nvSpPr>
            <p:cNvPr id="20" name="Rectangle 19"/>
            <p:cNvSpPr>
              <a:spLocks noChangeArrowheads="1"/>
            </p:cNvSpPr>
            <p:nvPr userDrawn="1"/>
          </p:nvSpPr>
          <p:spPr bwMode="auto">
            <a:xfrm>
              <a:off x="3451" y="3816"/>
              <a:ext cx="2144" cy="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0"/>
                </a:spcBef>
              </a:pPr>
              <a:endParaRPr lang="fr-FR" sz="1200" b="1" i="1" noProof="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855" y="5280237"/>
            <a:ext cx="1634955" cy="81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D:\MesDocuments\Soleil\DataBrowsing\ansto_logo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442" y="6177236"/>
            <a:ext cx="1410431" cy="36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50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35" y="1642686"/>
            <a:ext cx="5236234" cy="314797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382104" y="31732"/>
            <a:ext cx="6790296" cy="908720"/>
          </a:xfrm>
        </p:spPr>
        <p:txBody>
          <a:bodyPr/>
          <a:lstStyle/>
          <a:p>
            <a:r>
              <a:rPr lang="fr-FR" dirty="0" smtClean="0"/>
              <a:t>PLUGIN ARCHIVING APPLIANCE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dirty="0" smtClean="0"/>
              <a:t>Page </a:t>
            </a:r>
            <a:fld id="{AEFB9B6D-867A-40B8-ACB0-35CC9F272C9C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3489" y="2924953"/>
            <a:ext cx="5887290" cy="354078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617" y="3967032"/>
            <a:ext cx="3883166" cy="216639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104" y="4394255"/>
            <a:ext cx="954902" cy="72795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88" y="5099694"/>
            <a:ext cx="1073149" cy="37063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1005" y="1125330"/>
            <a:ext cx="88338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EPICS Archiver Appliance  :  </a:t>
            </a:r>
            <a:r>
              <a:rPr lang="fr-FR" dirty="0" smtClean="0"/>
              <a:t>Read Google </a:t>
            </a:r>
            <a:r>
              <a:rPr lang="fr-FR" dirty="0" err="1"/>
              <a:t>P</a:t>
            </a:r>
            <a:r>
              <a:rPr lang="fr-FR" dirty="0" err="1" smtClean="0"/>
              <a:t>rotobuf</a:t>
            </a:r>
            <a:r>
              <a:rPr lang="fr-FR" dirty="0" smtClean="0"/>
              <a:t> files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305" y="1144124"/>
            <a:ext cx="1073149" cy="37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0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25" y="1831849"/>
            <a:ext cx="7060040" cy="439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382104" y="31732"/>
            <a:ext cx="6790296" cy="908720"/>
          </a:xfrm>
        </p:spPr>
        <p:txBody>
          <a:bodyPr/>
          <a:lstStyle/>
          <a:p>
            <a:r>
              <a:rPr lang="fr-FR" dirty="0" smtClean="0"/>
              <a:t>DATABROWSER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690632" y="1027519"/>
            <a:ext cx="75144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wiki.synchrotron-soleil.fr/tikiwiki/tiki-index.php?page=How-browse-dowloaded-Nexus-files</a:t>
            </a:r>
            <a:endParaRPr lang="fr-F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http://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katy.saintin.free.fr/soleil/databrowser/DataBrowserCEA-1.3.1-2021-07.zip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42" y="223669"/>
            <a:ext cx="479872" cy="479872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219" y="151171"/>
            <a:ext cx="1685631" cy="595238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6453" y="4645505"/>
            <a:ext cx="2494080" cy="208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6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382104" y="31732"/>
            <a:ext cx="6790296" cy="908720"/>
          </a:xfrm>
        </p:spPr>
        <p:txBody>
          <a:bodyPr/>
          <a:lstStyle/>
          <a:p>
            <a:r>
              <a:rPr lang="fr-FR" dirty="0" err="1"/>
              <a:t>Next</a:t>
            </a:r>
            <a:r>
              <a:rPr lang="fr-FR" dirty="0"/>
              <a:t> </a:t>
            </a:r>
            <a:r>
              <a:rPr lang="fr-FR" dirty="0" err="1" smtClean="0"/>
              <a:t>Steps</a:t>
            </a:r>
            <a:r>
              <a:rPr lang="fr-FR" dirty="0" smtClean="0"/>
              <a:t> And Rex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166252" y="1059891"/>
            <a:ext cx="8714509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 software – IN2P3 Formation 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Unitary test and continuous integration =&gt; Already done at SOLEIL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Documentation programmer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Javadoc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Automatic deployment </a:t>
            </a:r>
          </a:p>
          <a:p>
            <a:pPr>
              <a:lnSpc>
                <a:spcPct val="150000"/>
              </a:lnSpc>
            </a:pPr>
            <a:r>
              <a:rPr lang="en-US" sz="2400" u="sng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Future plugins 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MIA (Numerical Magnet Survey)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Archiving Appliance for EPICS (Http request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Muscade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Archiving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HDF exportation</a:t>
            </a:r>
          </a:p>
          <a:p>
            <a:pPr>
              <a:lnSpc>
                <a:spcPct val="150000"/>
              </a:lnSpc>
            </a:pPr>
            <a:r>
              <a:rPr lang="en-US" sz="2400" u="sng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REX</a:t>
            </a:r>
            <a:endParaRPr lang="en-US" sz="2400" u="sng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SOLEIL  =&gt; Nexus Format on Beam Line in off line mode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IRFU =&gt; HDF5 (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NBLM ESS), ASNET (Magnet Survey),</a:t>
            </a:r>
          </a:p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      futures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projects as IPHI and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its experiments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New plugin =&gt; 2 weeks of development (Java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Api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marL="285750" indent="-285750">
              <a:buFontTx/>
              <a:buChar char="-"/>
            </a:pP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219" y="151171"/>
            <a:ext cx="1685631" cy="5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8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472" y="1690057"/>
            <a:ext cx="4988012" cy="4699950"/>
          </a:xfrm>
          <a:prstGeom prst="rect">
            <a:avLst/>
          </a:prstGeom>
        </p:spPr>
      </p:pic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1382104" y="31732"/>
            <a:ext cx="6790296" cy="908720"/>
          </a:xfrm>
        </p:spPr>
        <p:txBody>
          <a:bodyPr/>
          <a:lstStyle/>
          <a:p>
            <a:r>
              <a:rPr lang="fr-FR" dirty="0" err="1" smtClean="0"/>
              <a:t>Any</a:t>
            </a:r>
            <a:r>
              <a:rPr lang="fr-FR" dirty="0" smtClean="0"/>
              <a:t> questions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656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Project </a:t>
            </a:r>
            <a:r>
              <a:rPr lang="fr-FR" dirty="0" err="1" smtClean="0"/>
              <a:t>context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IRFU/Service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AEFB9B6D-867A-40B8-ACB0-35CC9F272C9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Evènement - Date</a:t>
            </a:r>
            <a:endParaRPr lang="fr-FR" dirty="0"/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1" y="1696748"/>
            <a:ext cx="7767818" cy="4454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9516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 bwMode="auto">
          <a:xfrm>
            <a:off x="111556" y="4182371"/>
            <a:ext cx="8854557" cy="22518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triangle" w="med" len="med"/>
            <a:tailEnd type="triangl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00" b="1" dirty="0">
              <a:solidFill>
                <a:schemeClr val="accent5">
                  <a:lumMod val="50000"/>
                </a:schemeClr>
              </a:solidFill>
              <a:latin typeface="Arial" charset="0"/>
            </a:endParaRPr>
          </a:p>
          <a:p>
            <a:pPr algn="ctr"/>
            <a:endParaRPr lang="en-US" sz="500" b="1" dirty="0" smtClean="0">
              <a:solidFill>
                <a:schemeClr val="accent5">
                  <a:lumMod val="50000"/>
                </a:schemeClr>
              </a:solidFill>
              <a:latin typeface="Arial" charset="0"/>
            </a:endParaRPr>
          </a:p>
          <a:p>
            <a:pPr algn="ctr"/>
            <a:r>
              <a:rPr lang="fr-FR" sz="1600" dirty="0">
                <a:hlinkClick r:id="rId3"/>
              </a:rPr>
              <a:t>https://</a:t>
            </a:r>
            <a:r>
              <a:rPr lang="fr-FR" sz="1600" dirty="0" smtClean="0">
                <a:hlinkClick r:id="rId3"/>
              </a:rPr>
              <a:t>sourceforge.net/projects/commondatamodel</a:t>
            </a:r>
            <a:r>
              <a:rPr lang="fr-FR" dirty="0"/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8" name="ZoneTexte 16"/>
          <p:cNvSpPr txBox="1">
            <a:spLocks noChangeArrowheads="1"/>
          </p:cNvSpPr>
          <p:nvPr/>
        </p:nvSpPr>
        <p:spPr bwMode="auto">
          <a:xfrm>
            <a:off x="5331216" y="5200469"/>
            <a:ext cx="206171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 eaLnBrk="1" hangingPunct="1">
              <a:defRPr sz="1800" b="1" u="sng"/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 err="1" smtClean="0"/>
              <a:t>Ansto</a:t>
            </a:r>
            <a:r>
              <a:rPr lang="en-US" dirty="0" smtClean="0"/>
              <a:t> plugins </a:t>
            </a:r>
            <a:r>
              <a:rPr lang="en-US" dirty="0"/>
              <a:t>:</a:t>
            </a:r>
          </a:p>
          <a:p>
            <a:r>
              <a:rPr lang="en-US" b="0" u="none" dirty="0" err="1"/>
              <a:t>NetCDF</a:t>
            </a:r>
            <a:r>
              <a:rPr lang="en-US" b="0" u="none" dirty="0"/>
              <a:t>,</a:t>
            </a:r>
          </a:p>
          <a:p>
            <a:r>
              <a:rPr lang="en-US" b="0" u="none" dirty="0"/>
              <a:t>HDF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444408" y="230989"/>
            <a:ext cx="3636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cap="sm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Software architecture</a:t>
            </a:r>
          </a:p>
        </p:txBody>
      </p:sp>
      <p:sp>
        <p:nvSpPr>
          <p:cNvPr id="16" name="ZoneTexte 16"/>
          <p:cNvSpPr txBox="1">
            <a:spLocks noChangeArrowheads="1"/>
          </p:cNvSpPr>
          <p:nvPr/>
        </p:nvSpPr>
        <p:spPr bwMode="auto">
          <a:xfrm>
            <a:off x="1149416" y="5200469"/>
            <a:ext cx="37100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800" b="1" u="sng" dirty="0" smtClean="0"/>
              <a:t>Soleil plugins :</a:t>
            </a:r>
          </a:p>
          <a:p>
            <a:pPr algn="ctr" eaLnBrk="1" hangingPunct="1"/>
            <a:r>
              <a:rPr lang="en-US" sz="1800" dirty="0" smtClean="0"/>
              <a:t>Nexus file, EDF file,</a:t>
            </a:r>
          </a:p>
          <a:p>
            <a:pPr algn="ctr" eaLnBrk="1" hangingPunct="1"/>
            <a:r>
              <a:rPr lang="en-US" sz="1800" dirty="0" smtClean="0"/>
              <a:t>Tango control system,</a:t>
            </a:r>
          </a:p>
          <a:p>
            <a:pPr algn="ctr" eaLnBrk="1" hangingPunct="1"/>
            <a:r>
              <a:rPr lang="en-US" sz="1800" dirty="0" smtClean="0"/>
              <a:t>Archiving database.</a:t>
            </a: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67373" y="1064592"/>
            <a:ext cx="8922852" cy="2968201"/>
          </a:xfrm>
          <a:prstGeom prst="roundRect">
            <a:avLst/>
          </a:prstGeom>
          <a:ln>
            <a:headEnd type="triangle" w="med" len="med"/>
            <a:tailEnd type="triangl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 smtClean="0">
              <a:solidFill>
                <a:srgbClr val="7030A0"/>
              </a:solidFill>
              <a:latin typeface="Arial" charset="0"/>
            </a:endParaRPr>
          </a:p>
          <a:p>
            <a:pPr algn="ctr"/>
            <a:r>
              <a:rPr lang="en-US" sz="1600" dirty="0">
                <a:hlinkClick r:id="rId4"/>
              </a:rPr>
              <a:t>http://sourceforge.net/projects/comete/</a:t>
            </a:r>
            <a:endParaRPr lang="en-US" sz="1600" dirty="0"/>
          </a:p>
        </p:txBody>
      </p:sp>
      <p:sp>
        <p:nvSpPr>
          <p:cNvPr id="24" name="ZoneTexte 23"/>
          <p:cNvSpPr txBox="1"/>
          <p:nvPr/>
        </p:nvSpPr>
        <p:spPr>
          <a:xfrm>
            <a:off x="2381781" y="1158850"/>
            <a:ext cx="431410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7030A0"/>
                </a:solidFill>
              </a:rPr>
              <a:t>COMETE GUI Framework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381781" y="4236328"/>
            <a:ext cx="431410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>
                <a:solidFill>
                  <a:srgbClr val="7030A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/>
              <a:t>CDMA Framework</a:t>
            </a:r>
          </a:p>
        </p:txBody>
      </p:sp>
      <p:pic>
        <p:nvPicPr>
          <p:cNvPr id="22" name="Picture 2" descr="D:\MesDocuments\Soleil\DataBrowsing\ansto_log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988" y="4268971"/>
            <a:ext cx="1695885" cy="44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esDocuments\Soleil\Logos\LogoGi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17" y="1158850"/>
            <a:ext cx="1560291" cy="75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19" y="2069143"/>
            <a:ext cx="2351298" cy="187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994" y="2069143"/>
            <a:ext cx="2662446" cy="18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18" y="2069144"/>
            <a:ext cx="2550141" cy="187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D:\MesDocuments\Soleil\Logos\LogoGi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16" y="4182371"/>
            <a:ext cx="1560291" cy="75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40835" y="1075788"/>
            <a:ext cx="725694" cy="92401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529" y="5583648"/>
            <a:ext cx="912356" cy="42312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74" y="5381927"/>
            <a:ext cx="1230563" cy="41328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25" y="5677332"/>
            <a:ext cx="1616579" cy="66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82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2765214" y="1479225"/>
            <a:ext cx="3439613" cy="4837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5720" rIns="45720" spcCol="1270" anchor="ctr"/>
          <a:lstStyle/>
          <a:p>
            <a:pPr algn="ctr" defTabSz="1740164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2000" dirty="0" smtClean="0"/>
              <a:t>COMETE Widgets</a:t>
            </a:r>
            <a:endParaRPr lang="fr-FR" sz="2000" dirty="0"/>
          </a:p>
        </p:txBody>
      </p:sp>
      <p:sp>
        <p:nvSpPr>
          <p:cNvPr id="3" name="ZoneTexte 2"/>
          <p:cNvSpPr txBox="1"/>
          <p:nvPr/>
        </p:nvSpPr>
        <p:spPr>
          <a:xfrm>
            <a:off x="2444407" y="294807"/>
            <a:ext cx="3908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cap="small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COMETE GUI Framework</a:t>
            </a:r>
            <a:endParaRPr lang="en-US" sz="2400" b="1" cap="small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2" name="Picture 2" descr="D:\MesDocuments\Soleil\DataBrowsing\ansto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30" y="1988223"/>
            <a:ext cx="1023959" cy="26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4905" y="2295431"/>
            <a:ext cx="621137" cy="79088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765213" y="3089945"/>
            <a:ext cx="3439614" cy="4126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5720" rIns="45720" spcCol="1270" anchor="ctr"/>
          <a:lstStyle/>
          <a:p>
            <a:pPr algn="ctr" defTabSz="1740164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2000" dirty="0" smtClean="0"/>
              <a:t>Data Source</a:t>
            </a:r>
            <a:endParaRPr lang="fr-FR" sz="2000" dirty="0"/>
          </a:p>
        </p:txBody>
      </p:sp>
      <p:pic>
        <p:nvPicPr>
          <p:cNvPr id="31" name="Picture 5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257" y="1479226"/>
            <a:ext cx="1304042" cy="203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5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687" y="1492044"/>
            <a:ext cx="1419487" cy="2019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ZoneTexte 76"/>
          <p:cNvSpPr txBox="1">
            <a:spLocks noChangeArrowheads="1"/>
          </p:cNvSpPr>
          <p:nvPr/>
        </p:nvSpPr>
        <p:spPr bwMode="auto">
          <a:xfrm>
            <a:off x="607484" y="3423405"/>
            <a:ext cx="2374255" cy="54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98314" tIns="149157" rIns="298314" bIns="149157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fr-FR" altLang="fr-FR" sz="1600" dirty="0" err="1"/>
              <a:t>ImageViewer</a:t>
            </a:r>
            <a:r>
              <a:rPr lang="fr-FR" altLang="fr-FR" sz="1600" dirty="0"/>
              <a:t> SWT</a:t>
            </a:r>
          </a:p>
        </p:txBody>
      </p:sp>
      <p:sp>
        <p:nvSpPr>
          <p:cNvPr id="40" name="ZoneTexte 77"/>
          <p:cNvSpPr txBox="1">
            <a:spLocks noChangeArrowheads="1"/>
          </p:cNvSpPr>
          <p:nvPr/>
        </p:nvSpPr>
        <p:spPr bwMode="auto">
          <a:xfrm>
            <a:off x="6045408" y="3423405"/>
            <a:ext cx="2697484" cy="54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98314" tIns="149157" rIns="298314" bIns="149157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600" dirty="0" err="1"/>
              <a:t>ImageViewer</a:t>
            </a:r>
            <a:r>
              <a:rPr lang="fr-FR" altLang="fr-FR" sz="1600" dirty="0"/>
              <a:t> SWING</a:t>
            </a:r>
          </a:p>
        </p:txBody>
      </p:sp>
      <p:pic>
        <p:nvPicPr>
          <p:cNvPr id="41" name="Picture 6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51" y="1707608"/>
            <a:ext cx="1046285" cy="56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32" descr="D:\MesDocuments\Soleil\DataBrowsing\ansto_logo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175" y="40965438"/>
            <a:ext cx="4376738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oupe 53"/>
          <p:cNvGrpSpPr/>
          <p:nvPr/>
        </p:nvGrpSpPr>
        <p:grpSpPr>
          <a:xfrm>
            <a:off x="3965578" y="1988223"/>
            <a:ext cx="1091056" cy="1080102"/>
            <a:chOff x="1251025" y="379826"/>
            <a:chExt cx="1247613" cy="1259227"/>
          </a:xfrm>
        </p:grpSpPr>
        <p:sp>
          <p:nvSpPr>
            <p:cNvPr id="55" name="Rectangle 54"/>
            <p:cNvSpPr/>
            <p:nvPr/>
          </p:nvSpPr>
          <p:spPr>
            <a:xfrm>
              <a:off x="1251025" y="379826"/>
              <a:ext cx="1247613" cy="1259227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56" name="ZoneTexte 55"/>
            <p:cNvSpPr txBox="1"/>
            <p:nvPr/>
          </p:nvSpPr>
          <p:spPr>
            <a:xfrm>
              <a:off x="1251025" y="379826"/>
              <a:ext cx="1247613" cy="12592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dirty="0" err="1"/>
                <a:t>Comete</a:t>
              </a:r>
              <a:r>
                <a:rPr lang="fr-FR" dirty="0"/>
                <a:t> AWT</a:t>
              </a:r>
            </a:p>
          </p:txBody>
        </p:sp>
      </p:grpSp>
      <p:grpSp>
        <p:nvGrpSpPr>
          <p:cNvPr id="60" name="Groupe 59"/>
          <p:cNvGrpSpPr/>
          <p:nvPr/>
        </p:nvGrpSpPr>
        <p:grpSpPr>
          <a:xfrm>
            <a:off x="2691969" y="1988223"/>
            <a:ext cx="1273609" cy="1081545"/>
            <a:chOff x="1174896" y="379826"/>
            <a:chExt cx="1323742" cy="1259227"/>
          </a:xfrm>
        </p:grpSpPr>
        <p:sp>
          <p:nvSpPr>
            <p:cNvPr id="61" name="Rectangle 60"/>
            <p:cNvSpPr/>
            <p:nvPr/>
          </p:nvSpPr>
          <p:spPr>
            <a:xfrm>
              <a:off x="1251025" y="379826"/>
              <a:ext cx="1247613" cy="1259227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62" name="ZoneTexte 61"/>
            <p:cNvSpPr txBox="1"/>
            <p:nvPr/>
          </p:nvSpPr>
          <p:spPr>
            <a:xfrm>
              <a:off x="1174896" y="379826"/>
              <a:ext cx="1323742" cy="12592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kern="1200" dirty="0" err="1" smtClean="0"/>
                <a:t>Comete</a:t>
              </a:r>
              <a:r>
                <a:rPr lang="fr-FR" kern="1200" dirty="0" smtClean="0"/>
                <a:t> SWT</a:t>
              </a:r>
              <a:endParaRPr lang="fr-FR" kern="1200" dirty="0"/>
            </a:p>
          </p:txBody>
        </p:sp>
      </p:grpSp>
      <p:grpSp>
        <p:nvGrpSpPr>
          <p:cNvPr id="63" name="Groupe 62"/>
          <p:cNvGrpSpPr/>
          <p:nvPr/>
        </p:nvGrpSpPr>
        <p:grpSpPr>
          <a:xfrm>
            <a:off x="5056635" y="1988223"/>
            <a:ext cx="1148194" cy="1080102"/>
            <a:chOff x="1095285" y="379826"/>
            <a:chExt cx="1403353" cy="1259227"/>
          </a:xfrm>
        </p:grpSpPr>
        <p:sp>
          <p:nvSpPr>
            <p:cNvPr id="64" name="Rectangle 63"/>
            <p:cNvSpPr/>
            <p:nvPr/>
          </p:nvSpPr>
          <p:spPr>
            <a:xfrm>
              <a:off x="1095285" y="379826"/>
              <a:ext cx="1403353" cy="1259227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65" name="ZoneTexte 64"/>
            <p:cNvSpPr txBox="1"/>
            <p:nvPr/>
          </p:nvSpPr>
          <p:spPr>
            <a:xfrm>
              <a:off x="1171414" y="379826"/>
              <a:ext cx="1247613" cy="12592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dirty="0" err="1"/>
                <a:t>Comete</a:t>
              </a:r>
              <a:r>
                <a:rPr lang="fr-FR" dirty="0"/>
                <a:t> SWING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767749" y="1046592"/>
            <a:ext cx="604460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b="1" dirty="0" err="1">
                <a:solidFill>
                  <a:schemeClr val="accent1"/>
                </a:solidFill>
              </a:rPr>
              <a:t>COM</a:t>
            </a:r>
            <a:r>
              <a:rPr lang="fr-FR" altLang="fr-FR" dirty="0" err="1"/>
              <a:t>munity</a:t>
            </a:r>
            <a:r>
              <a:rPr lang="fr-FR" altLang="fr-FR" dirty="0"/>
              <a:t>  of </a:t>
            </a:r>
            <a:r>
              <a:rPr lang="fr-FR" altLang="fr-FR" b="1" dirty="0" err="1">
                <a:solidFill>
                  <a:schemeClr val="accent1"/>
                </a:solidFill>
              </a:rPr>
              <a:t>E</a:t>
            </a:r>
            <a:r>
              <a:rPr lang="fr-FR" altLang="fr-FR" dirty="0" err="1"/>
              <a:t>xtendable</a:t>
            </a:r>
            <a:r>
              <a:rPr lang="fr-FR" altLang="fr-FR" dirty="0"/>
              <a:t> </a:t>
            </a:r>
            <a:r>
              <a:rPr lang="fr-FR" altLang="fr-FR" b="1" dirty="0" err="1">
                <a:solidFill>
                  <a:schemeClr val="accent1"/>
                </a:solidFill>
              </a:rPr>
              <a:t>T</a:t>
            </a:r>
            <a:r>
              <a:rPr lang="fr-FR" altLang="fr-FR" dirty="0" err="1"/>
              <a:t>oolkit</a:t>
            </a:r>
            <a:r>
              <a:rPr lang="fr-FR" altLang="fr-FR" dirty="0"/>
              <a:t> for </a:t>
            </a:r>
            <a:r>
              <a:rPr lang="fr-FR" altLang="fr-FR" b="1" dirty="0" err="1">
                <a:solidFill>
                  <a:schemeClr val="accent1"/>
                </a:solidFill>
              </a:rPr>
              <a:t>E</a:t>
            </a:r>
            <a:r>
              <a:rPr lang="fr-FR" altLang="fr-FR" dirty="0" err="1"/>
              <a:t>xperiment</a:t>
            </a:r>
            <a:endParaRPr lang="fr-FR" altLang="fr-FR" dirty="0"/>
          </a:p>
        </p:txBody>
      </p:sp>
      <p:sp>
        <p:nvSpPr>
          <p:cNvPr id="68" name="Rectangle 67"/>
          <p:cNvSpPr/>
          <p:nvPr/>
        </p:nvSpPr>
        <p:spPr>
          <a:xfrm>
            <a:off x="2766179" y="3511227"/>
            <a:ext cx="3439615" cy="4251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5720" rIns="45720" spcCol="1270" anchor="ctr"/>
          <a:lstStyle/>
          <a:p>
            <a:pPr algn="ctr" defTabSz="1740164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2000" dirty="0" smtClean="0"/>
              <a:t>CDMA</a:t>
            </a:r>
            <a:endParaRPr lang="fr-FR" sz="2000" dirty="0"/>
          </a:p>
        </p:txBody>
      </p:sp>
      <p:pic>
        <p:nvPicPr>
          <p:cNvPr id="69" name="Picture 57" descr="D:\MesDocuments\Soleil\Lignes\Proxima2AMXCub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677" y="4121320"/>
            <a:ext cx="4281853" cy="2668172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70" name="Picture 33" descr="D:\MesDocuments\Soleil\DataBrowsing\DataBrowserScreenShot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6" y="3991040"/>
            <a:ext cx="4269825" cy="2788670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72873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444407" y="294807"/>
            <a:ext cx="3770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cap="small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COMETE </a:t>
            </a:r>
            <a:r>
              <a:rPr lang="en-US" sz="2400" b="1" cap="small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Class Diagram</a:t>
            </a:r>
            <a:endParaRPr lang="en-US" sz="2400" b="1" cap="small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2" name="Picture 32" descr="D:\MesDocuments\Soleil\DataBrowsing\ansto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175" y="40965438"/>
            <a:ext cx="4376738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549" y="899964"/>
            <a:ext cx="5960627" cy="595803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138791" y="2951017"/>
            <a:ext cx="276275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 dependency with </a:t>
            </a:r>
          </a:p>
          <a:p>
            <a:r>
              <a:rPr lang="en-US" sz="2000" dirty="0" smtClean="0"/>
              <a:t>a graphical framework</a:t>
            </a:r>
            <a:endParaRPr lang="en-US" sz="2000" dirty="0"/>
          </a:p>
        </p:txBody>
      </p:sp>
      <p:sp>
        <p:nvSpPr>
          <p:cNvPr id="28" name="ZoneTexte 27"/>
          <p:cNvSpPr txBox="1"/>
          <p:nvPr/>
        </p:nvSpPr>
        <p:spPr>
          <a:xfrm>
            <a:off x="160554" y="5874326"/>
            <a:ext cx="2762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Graphical framework implementation</a:t>
            </a:r>
            <a:endParaRPr lang="en-US" sz="2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554" y="4200957"/>
            <a:ext cx="1266825" cy="14763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2369" y="4134716"/>
            <a:ext cx="153352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8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730588" y="74655"/>
            <a:ext cx="3297374" cy="908720"/>
          </a:xfrm>
        </p:spPr>
        <p:txBody>
          <a:bodyPr/>
          <a:lstStyle/>
          <a:p>
            <a:r>
              <a:rPr lang="fr-FR" dirty="0" smtClean="0"/>
              <a:t>CDMA FRAMEWORK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2617955" y="1626893"/>
            <a:ext cx="3323363" cy="122131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CDMA </a:t>
            </a:r>
          </a:p>
        </p:txBody>
      </p:sp>
      <p:sp>
        <p:nvSpPr>
          <p:cNvPr id="25" name="Rectangle à coins arrondis 24"/>
          <p:cNvSpPr/>
          <p:nvPr/>
        </p:nvSpPr>
        <p:spPr>
          <a:xfrm>
            <a:off x="98031" y="3740305"/>
            <a:ext cx="1176662" cy="107329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Plugin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56" y="3517070"/>
            <a:ext cx="634518" cy="63451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10" y="4265544"/>
            <a:ext cx="650510" cy="301688"/>
          </a:xfrm>
          <a:prstGeom prst="rect">
            <a:avLst/>
          </a:prstGeom>
        </p:spPr>
      </p:pic>
      <p:sp>
        <p:nvSpPr>
          <p:cNvPr id="26" name="Rectangle à coins arrondis 25"/>
          <p:cNvSpPr/>
          <p:nvPr/>
        </p:nvSpPr>
        <p:spPr>
          <a:xfrm>
            <a:off x="1394032" y="3724838"/>
            <a:ext cx="1146974" cy="110422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Plugin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47" y="3517070"/>
            <a:ext cx="634518" cy="63451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440" y="4202468"/>
            <a:ext cx="1272710" cy="527266"/>
          </a:xfrm>
          <a:prstGeom prst="rect">
            <a:avLst/>
          </a:prstGeom>
        </p:spPr>
      </p:pic>
      <p:sp>
        <p:nvSpPr>
          <p:cNvPr id="28" name="Rectangle à coins arrondis 27"/>
          <p:cNvSpPr/>
          <p:nvPr/>
        </p:nvSpPr>
        <p:spPr>
          <a:xfrm>
            <a:off x="2688739" y="3734341"/>
            <a:ext cx="1221954" cy="11246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Plugin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109" y="3562213"/>
            <a:ext cx="634518" cy="634518"/>
          </a:xfrm>
          <a:prstGeom prst="rect">
            <a:avLst/>
          </a:prstGeom>
        </p:spPr>
      </p:pic>
      <p:sp>
        <p:nvSpPr>
          <p:cNvPr id="30" name="Rectangle à coins arrondis 29"/>
          <p:cNvSpPr/>
          <p:nvPr/>
        </p:nvSpPr>
        <p:spPr>
          <a:xfrm>
            <a:off x="5446826" y="3727882"/>
            <a:ext cx="1130188" cy="113262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Plugin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750" y="3562213"/>
            <a:ext cx="634518" cy="634518"/>
          </a:xfrm>
          <a:prstGeom prst="rect">
            <a:avLst/>
          </a:prstGeom>
        </p:spPr>
      </p:pic>
      <p:sp>
        <p:nvSpPr>
          <p:cNvPr id="35" name="Rectangle à coins arrondis 34"/>
          <p:cNvSpPr/>
          <p:nvPr/>
        </p:nvSpPr>
        <p:spPr>
          <a:xfrm>
            <a:off x="6743271" y="3740784"/>
            <a:ext cx="1029129" cy="113515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Plugin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631" y="3517070"/>
            <a:ext cx="634518" cy="634518"/>
          </a:xfrm>
          <a:prstGeom prst="rect">
            <a:avLst/>
          </a:prstGeom>
        </p:spPr>
      </p:pic>
      <p:pic>
        <p:nvPicPr>
          <p:cNvPr id="16" name="Espace réservé du contenu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667" y="4226889"/>
            <a:ext cx="702152" cy="586713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454" y="4281492"/>
            <a:ext cx="1133269" cy="380608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268" y="4373957"/>
            <a:ext cx="895622" cy="309323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14" y="4975711"/>
            <a:ext cx="994140" cy="371052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2541006" y="1088376"/>
            <a:ext cx="3632015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b="1" dirty="0" smtClean="0">
                <a:solidFill>
                  <a:schemeClr val="accent1"/>
                </a:solidFill>
              </a:rPr>
              <a:t>C</a:t>
            </a:r>
            <a:r>
              <a:rPr lang="fr-FR" altLang="fr-FR" dirty="0"/>
              <a:t>ommon </a:t>
            </a:r>
            <a:r>
              <a:rPr lang="fr-FR" altLang="fr-FR" dirty="0" smtClean="0"/>
              <a:t> </a:t>
            </a:r>
            <a:r>
              <a:rPr lang="fr-FR" altLang="fr-FR" b="1" dirty="0" smtClean="0">
                <a:solidFill>
                  <a:schemeClr val="accent1"/>
                </a:solidFill>
              </a:rPr>
              <a:t>D</a:t>
            </a:r>
            <a:r>
              <a:rPr lang="fr-FR" altLang="fr-FR" dirty="0" smtClean="0"/>
              <a:t>ata </a:t>
            </a:r>
            <a:r>
              <a:rPr lang="fr-FR" altLang="fr-FR" b="1" dirty="0" smtClean="0">
                <a:solidFill>
                  <a:schemeClr val="accent1"/>
                </a:solidFill>
              </a:rPr>
              <a:t>M</a:t>
            </a:r>
            <a:r>
              <a:rPr lang="fr-FR" altLang="fr-FR" dirty="0" smtClean="0"/>
              <a:t>odel </a:t>
            </a:r>
            <a:r>
              <a:rPr lang="fr-FR" altLang="fr-FR" b="1" dirty="0">
                <a:solidFill>
                  <a:schemeClr val="accent1"/>
                </a:solidFill>
              </a:rPr>
              <a:t>A</a:t>
            </a:r>
            <a:r>
              <a:rPr lang="fr-FR" altLang="fr-FR" dirty="0" smtClean="0"/>
              <a:t>ccess</a:t>
            </a:r>
            <a:endParaRPr lang="fr-FR" altLang="fr-FR" dirty="0"/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23" y="1971501"/>
            <a:ext cx="1494543" cy="557822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50" y="1945780"/>
            <a:ext cx="1652512" cy="583543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29" y="5621945"/>
            <a:ext cx="1981565" cy="69974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306" y="5711958"/>
            <a:ext cx="1390650" cy="571500"/>
          </a:xfrm>
          <a:prstGeom prst="rect">
            <a:avLst/>
          </a:prstGeom>
        </p:spPr>
      </p:pic>
      <p:sp>
        <p:nvSpPr>
          <p:cNvPr id="38" name="Rectangle à coins arrondis 37"/>
          <p:cNvSpPr/>
          <p:nvPr/>
        </p:nvSpPr>
        <p:spPr>
          <a:xfrm>
            <a:off x="4013438" y="3734341"/>
            <a:ext cx="1171646" cy="114804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Plugin</a:t>
            </a:r>
          </a:p>
          <a:p>
            <a:pPr algn="ctr"/>
            <a:endParaRPr lang="en-GB" sz="900" dirty="0" smtClean="0"/>
          </a:p>
          <a:p>
            <a:pPr algn="ctr"/>
            <a:endParaRPr lang="en-GB" sz="1100" dirty="0" smtClean="0"/>
          </a:p>
          <a:p>
            <a:pPr algn="ctr"/>
            <a:r>
              <a:rPr lang="en-GB" dirty="0" smtClean="0"/>
              <a:t>Mambo</a:t>
            </a:r>
            <a:endParaRPr lang="en-GB" dirty="0"/>
          </a:p>
          <a:p>
            <a:pPr algn="ctr"/>
            <a:endParaRPr lang="en-GB" dirty="0"/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301" y="3575738"/>
            <a:ext cx="634518" cy="634518"/>
          </a:xfrm>
          <a:prstGeom prst="rect">
            <a:avLst/>
          </a:prstGeom>
        </p:spPr>
      </p:pic>
      <p:sp>
        <p:nvSpPr>
          <p:cNvPr id="42" name="Rectangle à coins arrondis 41"/>
          <p:cNvSpPr/>
          <p:nvPr/>
        </p:nvSpPr>
        <p:spPr>
          <a:xfrm>
            <a:off x="7953006" y="3740784"/>
            <a:ext cx="1120164" cy="113515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Plugin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659" y="3509486"/>
            <a:ext cx="634518" cy="634518"/>
          </a:xfrm>
          <a:prstGeom prst="rect">
            <a:avLst/>
          </a:prstGeom>
        </p:spPr>
      </p:pic>
      <p:pic>
        <p:nvPicPr>
          <p:cNvPr id="44" name="Picture 4" descr="Résultat de recherche d'images pour &quot;Muscade irfu&quot;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428" y="4236283"/>
            <a:ext cx="558461" cy="55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ccolade fermante 4"/>
          <p:cNvSpPr/>
          <p:nvPr/>
        </p:nvSpPr>
        <p:spPr>
          <a:xfrm rot="5400000">
            <a:off x="7085089" y="3521037"/>
            <a:ext cx="349817" cy="36263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ccolade fermante 45"/>
          <p:cNvSpPr/>
          <p:nvPr/>
        </p:nvSpPr>
        <p:spPr>
          <a:xfrm rot="5400000">
            <a:off x="3114649" y="3440620"/>
            <a:ext cx="349817" cy="37910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71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382104" y="31732"/>
            <a:ext cx="6790296" cy="908720"/>
          </a:xfrm>
        </p:spPr>
        <p:txBody>
          <a:bodyPr/>
          <a:lstStyle/>
          <a:p>
            <a:r>
              <a:rPr lang="fr-FR" dirty="0" smtClean="0"/>
              <a:t>CDMA Class </a:t>
            </a:r>
            <a:r>
              <a:rPr lang="fr-FR" dirty="0" err="1" smtClean="0"/>
              <a:t>Diagram</a:t>
            </a:r>
            <a:endParaRPr lang="fr-FR" dirty="0"/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219" y="151171"/>
            <a:ext cx="1685631" cy="59523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44" y="1059891"/>
            <a:ext cx="7131606" cy="561467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145718" y="1662545"/>
            <a:ext cx="276275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 dependency with </a:t>
            </a:r>
          </a:p>
          <a:p>
            <a:r>
              <a:rPr lang="en-US" sz="2000" dirty="0" smtClean="0"/>
              <a:t>a specific library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5176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Chronology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IRFU/Service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AEFB9B6D-867A-40B8-ACB0-35CC9F272C9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Evènement - Date</a:t>
            </a:r>
            <a:endParaRPr lang="fr-FR" dirty="0"/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90" y="1434898"/>
            <a:ext cx="8495837" cy="4051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993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382104" y="31732"/>
            <a:ext cx="6790296" cy="908720"/>
          </a:xfrm>
        </p:spPr>
        <p:txBody>
          <a:bodyPr/>
          <a:lstStyle/>
          <a:p>
            <a:r>
              <a:rPr lang="fr-FR" dirty="0" smtClean="0"/>
              <a:t>PLUGIN EPICS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dirty="0" smtClean="0"/>
              <a:t>Page </a:t>
            </a:r>
            <a:fld id="{AEFB9B6D-867A-40B8-ACB0-35CC9F272C9C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938" y="1966796"/>
            <a:ext cx="4011591" cy="253018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32" y="1966796"/>
            <a:ext cx="4973706" cy="387367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4554" y="4647216"/>
            <a:ext cx="4173077" cy="200070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183" y="3049590"/>
            <a:ext cx="744009" cy="7440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8967" y="1063049"/>
            <a:ext cx="8833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CAJ : </a:t>
            </a:r>
            <a:r>
              <a:rPr lang="fr-FR" dirty="0" smtClean="0"/>
              <a:t>Channel </a:t>
            </a:r>
            <a:r>
              <a:rPr lang="fr-FR" dirty="0"/>
              <a:t>Access for </a:t>
            </a:r>
            <a:r>
              <a:rPr lang="fr-FR" dirty="0" smtClean="0"/>
              <a:t>Java</a:t>
            </a:r>
            <a:r>
              <a:rPr lang="fr-FR" dirty="0"/>
              <a:t> </a:t>
            </a:r>
            <a:r>
              <a:rPr lang="fr-FR" dirty="0" smtClean="0"/>
              <a:t>to </a:t>
            </a:r>
            <a:r>
              <a:rPr lang="fr-FR" dirty="0" err="1" smtClean="0"/>
              <a:t>read</a:t>
            </a:r>
            <a:r>
              <a:rPr lang="fr-FR" dirty="0" smtClean="0"/>
              <a:t> &amp; </a:t>
            </a:r>
            <a:r>
              <a:rPr lang="fr-FR" dirty="0" err="1" smtClean="0"/>
              <a:t>write</a:t>
            </a:r>
            <a:r>
              <a:rPr lang="fr-FR" dirty="0" smtClean="0"/>
              <a:t> PV</a:t>
            </a:r>
            <a:endParaRPr lang="fr-FR" dirty="0"/>
          </a:p>
          <a:p>
            <a:r>
              <a:rPr lang="fr-FR" b="1" dirty="0" err="1" smtClean="0"/>
              <a:t>VisualDCT</a:t>
            </a:r>
            <a:r>
              <a:rPr lang="fr-FR" dirty="0" smtClean="0"/>
              <a:t> : EPICS </a:t>
            </a:r>
            <a:r>
              <a:rPr lang="fr-FR" dirty="0"/>
              <a:t>Visual </a:t>
            </a:r>
            <a:r>
              <a:rPr lang="fr-FR" dirty="0" err="1"/>
              <a:t>Database</a:t>
            </a:r>
            <a:r>
              <a:rPr lang="fr-FR" dirty="0"/>
              <a:t> Configuration </a:t>
            </a:r>
            <a:r>
              <a:rPr lang="fr-FR" dirty="0" err="1" smtClean="0"/>
              <a:t>Tool</a:t>
            </a:r>
            <a:r>
              <a:rPr lang="fr-FR" dirty="0"/>
              <a:t> </a:t>
            </a:r>
            <a:r>
              <a:rPr lang="fr-FR" dirty="0" smtClean="0"/>
              <a:t>for </a:t>
            </a:r>
            <a:r>
              <a:rPr lang="fr-FR" dirty="0" err="1" smtClean="0"/>
              <a:t>parsing</a:t>
            </a:r>
            <a:r>
              <a:rPr lang="fr-FR" dirty="0" smtClean="0"/>
              <a:t> a EPICS </a:t>
            </a:r>
            <a:r>
              <a:rPr lang="fr-FR" dirty="0" err="1" smtClean="0"/>
              <a:t>db</a:t>
            </a:r>
            <a:r>
              <a:rPr lang="fr-FR" dirty="0" smtClean="0"/>
              <a:t> file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259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emple_powerpoint_Irfu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ppt59D3.tmp</Template>
  <TotalTime>28665</TotalTime>
  <Words>478</Words>
  <Application>Microsoft Office PowerPoint</Application>
  <PresentationFormat>Affichage à l'écran (4:3)</PresentationFormat>
  <Paragraphs>107</Paragraphs>
  <Slides>13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Verdana</vt:lpstr>
      <vt:lpstr>Exemple_powerpoint_Irfu</vt:lpstr>
      <vt:lpstr>Présentation PowerPoint</vt:lpstr>
      <vt:lpstr>Project context</vt:lpstr>
      <vt:lpstr>Présentation PowerPoint</vt:lpstr>
      <vt:lpstr>Présentation PowerPoint</vt:lpstr>
      <vt:lpstr>Présentation PowerPoint</vt:lpstr>
      <vt:lpstr>CDMA FRAMEWORK</vt:lpstr>
      <vt:lpstr>CDMA Class Diagram</vt:lpstr>
      <vt:lpstr>Chronology</vt:lpstr>
      <vt:lpstr>PLUGIN EPICS</vt:lpstr>
      <vt:lpstr>PLUGIN ARCHIVING APPLIANCE</vt:lpstr>
      <vt:lpstr>DATABROWSER</vt:lpstr>
      <vt:lpstr>Next Steps And Rex</vt:lpstr>
      <vt:lpstr>Any questions ?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Nqce</dc:title>
  <dc:creator>Bougamont Emmanuelle</dc:creator>
  <cp:lastModifiedBy>SAINTIN Katy</cp:lastModifiedBy>
  <cp:revision>1336</cp:revision>
  <cp:lastPrinted>2013-09-04T15:41:21Z</cp:lastPrinted>
  <dcterms:created xsi:type="dcterms:W3CDTF">2012-10-13T15:33:03Z</dcterms:created>
  <dcterms:modified xsi:type="dcterms:W3CDTF">2021-10-26T18:17:07Z</dcterms:modified>
</cp:coreProperties>
</file>