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9"/>
  </p:notesMasterIdLst>
  <p:sldIdLst>
    <p:sldId id="256" r:id="rId2"/>
    <p:sldId id="262" r:id="rId3"/>
    <p:sldId id="301" r:id="rId4"/>
    <p:sldId id="316" r:id="rId5"/>
    <p:sldId id="260" r:id="rId6"/>
    <p:sldId id="313" r:id="rId7"/>
    <p:sldId id="274" r:id="rId8"/>
    <p:sldId id="306" r:id="rId9"/>
    <p:sldId id="289" r:id="rId10"/>
    <p:sldId id="349" r:id="rId11"/>
    <p:sldId id="350" r:id="rId12"/>
    <p:sldId id="315" r:id="rId13"/>
    <p:sldId id="317" r:id="rId14"/>
    <p:sldId id="307" r:id="rId15"/>
    <p:sldId id="351" r:id="rId16"/>
    <p:sldId id="308" r:id="rId17"/>
    <p:sldId id="309" r:id="rId1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84"/>
    <p:restoredTop sz="96731"/>
  </p:normalViewPr>
  <p:slideViewPr>
    <p:cSldViewPr snapToGrid="0" snapToObjects="1">
      <p:cViewPr varScale="1">
        <p:scale>
          <a:sx n="158" d="100"/>
          <a:sy n="158" d="100"/>
        </p:scale>
        <p:origin x="10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FF43E-B972-724F-A784-71CFDC0113AE}" type="datetimeFigureOut">
              <a:rPr lang="en-FR" smtClean="0"/>
              <a:t>22/11/2021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494BA-32E0-C747-A4BB-2A79FE56A69F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798840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25289-50C9-B04C-998D-5B7E4126AF2D}" type="datetime1">
              <a:rPr lang="fr-FR" smtClean="0"/>
              <a:t>22/11/2021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888275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9F63C-893A-D74F-B47F-3E27221591C6}" type="datetime1">
              <a:rPr lang="fr-FR" smtClean="0"/>
              <a:t>22/11/2021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897241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2A37-5E79-2747-896A-5A903437EE60}" type="datetime1">
              <a:rPr lang="fr-FR" smtClean="0"/>
              <a:t>22/11/2021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846900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12257-27D6-8347-A706-6FBF37178E7A}" type="datetime1">
              <a:rPr lang="fr-FR" smtClean="0"/>
              <a:t>22/11/2021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88772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0164-E191-324B-91DF-5958B22315FC}" type="datetime1">
              <a:rPr lang="fr-FR" smtClean="0"/>
              <a:t>22/11/2021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72315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519F-D4F3-F34F-8606-6E09EE91C8ED}" type="datetime1">
              <a:rPr lang="fr-FR" smtClean="0"/>
              <a:t>22/11/2021</a:t>
            </a:fld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773305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A5F0E-20C6-1D4B-B2D6-E22C0D2974E4}" type="datetime1">
              <a:rPr lang="fr-FR" smtClean="0"/>
              <a:t>22/11/2021</a:t>
            </a:fld>
            <a:endParaRPr lang="en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154343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D91AE-5FA9-7740-986D-438563A64B23}" type="datetime1">
              <a:rPr lang="fr-FR" smtClean="0"/>
              <a:t>22/11/2021</a:t>
            </a:fld>
            <a:endParaRPr lang="en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364105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61DA-26B9-FB40-9595-0B830D3F814A}" type="datetime1">
              <a:rPr lang="fr-FR" smtClean="0"/>
              <a:t>22/11/2021</a:t>
            </a:fld>
            <a:endParaRPr lang="en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593908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86631-C995-A74B-84A9-3BA41B82F27A}" type="datetime1">
              <a:rPr lang="fr-FR" smtClean="0"/>
              <a:t>22/11/2021</a:t>
            </a:fld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913469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019BF-A596-624C-8754-4E7D8B64B818}" type="datetime1">
              <a:rPr lang="fr-FR" smtClean="0"/>
              <a:t>22/11/2021</a:t>
            </a:fld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B238-0D4C-944B-B802-AA0585AC6AB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8094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E13CE-6D99-9A49-96FF-666B843F5907}" type="datetime1">
              <a:rPr lang="fr-FR" smtClean="0"/>
              <a:t>22/11/2021</a:t>
            </a:fld>
            <a:endParaRPr lang="en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EB238-0D4C-944B-B802-AA0585AC6AB6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180774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40639-ACB1-7E4B-A6E8-2B5FFD4B4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621781"/>
          </a:xfrm>
        </p:spPr>
        <p:txBody>
          <a:bodyPr/>
          <a:lstStyle/>
          <a:p>
            <a:r>
              <a:rPr lang="en-FR" dirty="0">
                <a:solidFill>
                  <a:schemeClr val="accent4"/>
                </a:solidFill>
              </a:rPr>
              <a:t>Focal plane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18B351-7016-2B4F-9960-CC4D09A7A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92269"/>
            <a:ext cx="6858000" cy="350242"/>
          </a:xfrm>
        </p:spPr>
        <p:txBody>
          <a:bodyPr>
            <a:normAutofit/>
          </a:bodyPr>
          <a:lstStyle/>
          <a:p>
            <a:r>
              <a:rPr lang="en-FR" dirty="0"/>
              <a:t>Pierre Antilogus, Claire Juramy</a:t>
            </a:r>
          </a:p>
        </p:txBody>
      </p:sp>
    </p:spTree>
    <p:extLst>
      <p:ext uri="{BB962C8B-B14F-4D97-AF65-F5344CB8AC3E}">
        <p14:creationId xmlns:p14="http://schemas.microsoft.com/office/powerpoint/2010/main" val="539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65628" y="845037"/>
            <a:ext cx="8351677" cy="903295"/>
          </a:xfrm>
        </p:spPr>
        <p:txBody>
          <a:bodyPr numCol="1"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Bipolar mode: variety of structures depending on working conditions and sensor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Without inversion (&lt; -7V), same conditions as unipolar mode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C1232-3B04-8546-B876-99E7475CE07D}" type="slidenum">
              <a:rPr lang="fr-FR" smtClean="0"/>
              <a:t>10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9F2773-F7DD-9749-B862-386E170313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" y="1719517"/>
            <a:ext cx="4078263" cy="3706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D9035-F6F4-A545-B973-EAAA657479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330" y="3709083"/>
            <a:ext cx="4523930" cy="15049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A37FA1-B638-AF4F-BB46-00394DCD0C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330" y="1719517"/>
            <a:ext cx="4523930" cy="18061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F0DB1C2-4726-854F-919A-C99AA2A29BE1}"/>
              </a:ext>
            </a:extLst>
          </p:cNvPr>
          <p:cNvSpPr txBox="1">
            <a:spLocks/>
          </p:cNvSpPr>
          <p:nvPr/>
        </p:nvSpPr>
        <p:spPr>
          <a:xfrm>
            <a:off x="302217" y="161939"/>
            <a:ext cx="8500820" cy="67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FR" sz="3200" dirty="0">
                <a:solidFill>
                  <a:schemeClr val="accent4"/>
                </a:solidFill>
              </a:rPr>
              <a:t>Testing on full focal plane</a:t>
            </a:r>
          </a:p>
        </p:txBody>
      </p:sp>
    </p:spTree>
    <p:extLst>
      <p:ext uri="{BB962C8B-B14F-4D97-AF65-F5344CB8AC3E}">
        <p14:creationId xmlns:p14="http://schemas.microsoft.com/office/powerpoint/2010/main" val="2313276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65628" y="845037"/>
            <a:ext cx="4702882" cy="1487866"/>
          </a:xfrm>
        </p:spPr>
        <p:txBody>
          <a:bodyPr numCol="1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Bias 2D structure: all sensors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Specific to some e2v sensors: time-dependent structure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C1232-3B04-8546-B876-99E7475CE07D}" type="slidenum">
              <a:rPr lang="fr-FR" smtClean="0"/>
              <a:t>11</a:t>
            </a:fld>
            <a:endParaRPr lang="fr-F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0DB1C2-4726-854F-919A-C99AA2A29BE1}"/>
              </a:ext>
            </a:extLst>
          </p:cNvPr>
          <p:cNvSpPr txBox="1">
            <a:spLocks/>
          </p:cNvSpPr>
          <p:nvPr/>
        </p:nvSpPr>
        <p:spPr>
          <a:xfrm>
            <a:off x="302217" y="161939"/>
            <a:ext cx="8500820" cy="67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FR" sz="3200" dirty="0">
                <a:solidFill>
                  <a:schemeClr val="accent4"/>
                </a:solidFill>
              </a:rPr>
              <a:t>Bias drift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FB683F-768A-DE4F-90DD-71B7CF437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511" y="1025240"/>
            <a:ext cx="4095580" cy="40955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10467E-165F-804E-A25D-9EDCD36C05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6" t="5978" r="10000" b="4000"/>
          <a:stretch/>
        </p:blipFill>
        <p:spPr>
          <a:xfrm>
            <a:off x="184708" y="2332903"/>
            <a:ext cx="4783802" cy="311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74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 dirty="0">
                <a:solidFill>
                  <a:schemeClr val="accent4"/>
                </a:solidFill>
              </a:rPr>
              <a:t>Clock injection in ITL rafts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6" y="834061"/>
            <a:ext cx="3889458" cy="1892955"/>
          </a:xfrm>
        </p:spPr>
        <p:txBody>
          <a:bodyPr>
            <a:normAutofit/>
          </a:bodyPr>
          <a:lstStyle/>
          <a:p>
            <a:r>
              <a:rPr lang="en-FR" sz="2000" dirty="0"/>
              <a:t>Individual clock injections: S1 &gt; S2 &gt; S3 </a:t>
            </a:r>
          </a:p>
          <a:p>
            <a:r>
              <a:rPr lang="en-FR" sz="2000" dirty="0"/>
              <a:t>Affects bias level: combination of clock injection</a:t>
            </a:r>
          </a:p>
          <a:p>
            <a:r>
              <a:rPr lang="en-FR" sz="2000" dirty="0"/>
              <a:t>Injects noise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12</a:t>
            </a:fld>
            <a:endParaRPr lang="en-FR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D13000A-7164-E04C-AF2D-49636F3FF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318" y="2846727"/>
            <a:ext cx="3807413" cy="270633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0347D77-E73D-E24F-883D-DB6F242F8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3644" y="161939"/>
            <a:ext cx="4425143" cy="276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6" descr="rtm8-model-all.png">
            <a:extLst>
              <a:ext uri="{FF2B5EF4-FFF2-40B4-BE49-F238E27FC236}">
                <a16:creationId xmlns:a16="http://schemas.microsoft.com/office/drawing/2014/main" id="{D03B3986-9B77-0A4E-9F1C-89AD1B44A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644" y="3050141"/>
            <a:ext cx="4095687" cy="2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34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 dirty="0">
                <a:solidFill>
                  <a:schemeClr val="accent4"/>
                </a:solidFill>
              </a:rPr>
              <a:t>Bias 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153" y="1388295"/>
            <a:ext cx="2295327" cy="3624652"/>
          </a:xfrm>
        </p:spPr>
        <p:txBody>
          <a:bodyPr>
            <a:normAutofit/>
          </a:bodyPr>
          <a:lstStyle/>
          <a:p>
            <a:r>
              <a:rPr lang="en-FR" sz="2000" dirty="0"/>
              <a:t>Seen from bright defects</a:t>
            </a:r>
          </a:p>
          <a:p>
            <a:r>
              <a:rPr lang="en-FR" sz="2000" dirty="0"/>
              <a:t>Very long relaxing time</a:t>
            </a:r>
          </a:p>
          <a:p>
            <a:r>
              <a:rPr lang="en-FR" sz="2000" dirty="0"/>
              <a:t>Threshold ~ 190 kADU (raw)</a:t>
            </a:r>
          </a:p>
          <a:p>
            <a:r>
              <a:rPr lang="en-FR" sz="2000" dirty="0"/>
              <a:t>Adjustement to ASPIC gain + RC + integration time</a:t>
            </a:r>
          </a:p>
          <a:p>
            <a:endParaRPr lang="en-FR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13</a:t>
            </a:fld>
            <a:endParaRPr lang="en-FR"/>
          </a:p>
        </p:txBody>
      </p:sp>
      <p:pic>
        <p:nvPicPr>
          <p:cNvPr id="7" name="Image 4" descr="rtm10.png">
            <a:extLst>
              <a:ext uri="{FF2B5EF4-FFF2-40B4-BE49-F238E27FC236}">
                <a16:creationId xmlns:a16="http://schemas.microsoft.com/office/drawing/2014/main" id="{7419197C-6324-9840-B7BD-2603CF5037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12971" y="1953512"/>
            <a:ext cx="5377377" cy="1880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B97FCF-D3B1-9D48-A660-E92E75196D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05" t="7363" r="11010" b="5982"/>
          <a:stretch/>
        </p:blipFill>
        <p:spPr>
          <a:xfrm>
            <a:off x="2509480" y="930134"/>
            <a:ext cx="4352177" cy="46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52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 dirty="0">
                <a:solidFill>
                  <a:schemeClr val="accent4"/>
                </a:solidFill>
              </a:rPr>
              <a:t>Electronic gain variations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5" y="834060"/>
            <a:ext cx="8500819" cy="1302237"/>
          </a:xfrm>
        </p:spPr>
        <p:txBody>
          <a:bodyPr>
            <a:normAutofit/>
          </a:bodyPr>
          <a:lstStyle/>
          <a:p>
            <a:r>
              <a:rPr lang="en-FR" sz="2000" dirty="0"/>
              <a:t>Fine reconstruction of monitoring values</a:t>
            </a:r>
          </a:p>
          <a:p>
            <a:r>
              <a:rPr lang="en-FR" sz="2000" dirty="0"/>
              <a:t>Current consumption increased in ASPIC when not running</a:t>
            </a:r>
          </a:p>
          <a:p>
            <a:r>
              <a:rPr lang="en-FR" sz="2000" dirty="0"/>
              <a:t>Need to clamp (restore ASPIC first stage) regularly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14</a:t>
            </a:fld>
            <a:endParaRPr lang="en-FR"/>
          </a:p>
        </p:txBody>
      </p:sp>
      <p:pic>
        <p:nvPicPr>
          <p:cNvPr id="6" name="Espace réservé du contenu 3" descr="trender_AnaI_delta_trigger_overlay_R01.png">
            <a:extLst>
              <a:ext uri="{FF2B5EF4-FFF2-40B4-BE49-F238E27FC236}">
                <a16:creationId xmlns:a16="http://schemas.microsoft.com/office/drawing/2014/main" id="{979D7BF6-D727-1D44-A58A-F9B8C3A69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011" y="2240723"/>
            <a:ext cx="7331225" cy="331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79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15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513658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 dirty="0">
                <a:solidFill>
                  <a:schemeClr val="accent4"/>
                </a:solidFill>
              </a:rPr>
              <a:t>Scan de la lecture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16</a:t>
            </a:fld>
            <a:endParaRPr lang="en-FR"/>
          </a:p>
        </p:txBody>
      </p:sp>
      <p:pic>
        <p:nvPicPr>
          <p:cNvPr id="6" name="Image 6" descr="ScanTMtoDSI.png">
            <a:extLst>
              <a:ext uri="{FF2B5EF4-FFF2-40B4-BE49-F238E27FC236}">
                <a16:creationId xmlns:a16="http://schemas.microsoft.com/office/drawing/2014/main" id="{D577B47E-A69C-484C-8BD8-D58A20CEB3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439" y="834061"/>
            <a:ext cx="8052376" cy="47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3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 dirty="0">
                <a:solidFill>
                  <a:schemeClr val="accent4"/>
                </a:solidFill>
              </a:rPr>
              <a:t>Horloges et scan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17</a:t>
            </a:fld>
            <a:endParaRPr lang="en-FR"/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8172FB5E-A85F-4647-B69D-8D660323E340}"/>
              </a:ext>
            </a:extLst>
          </p:cNvPr>
          <p:cNvSpPr txBox="1"/>
          <p:nvPr/>
        </p:nvSpPr>
        <p:spPr>
          <a:xfrm>
            <a:off x="6478452" y="67131"/>
            <a:ext cx="1427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Raw OS</a:t>
            </a:r>
          </a:p>
          <a:p>
            <a:r>
              <a:rPr lang="en-US" dirty="0">
                <a:solidFill>
                  <a:srgbClr val="0000FF"/>
                </a:solidFill>
              </a:rPr>
              <a:t>Integrated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57B314-E122-7A44-8E8F-62F310A22ED3}"/>
              </a:ext>
            </a:extLst>
          </p:cNvPr>
          <p:cNvGrpSpPr/>
          <p:nvPr/>
        </p:nvGrpSpPr>
        <p:grpSpPr>
          <a:xfrm>
            <a:off x="446227" y="869490"/>
            <a:ext cx="7547934" cy="4683571"/>
            <a:chOff x="174347" y="1890265"/>
            <a:chExt cx="7819814" cy="4898978"/>
          </a:xfrm>
        </p:grpSpPr>
        <p:pic>
          <p:nvPicPr>
            <p:cNvPr id="8" name="Image 4" descr="combinedscope-bias-2s.png">
              <a:extLst>
                <a:ext uri="{FF2B5EF4-FFF2-40B4-BE49-F238E27FC236}">
                  <a16:creationId xmlns:a16="http://schemas.microsoft.com/office/drawing/2014/main" id="{ED66D9D9-9D0E-E04C-9B6E-5E86DC418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" t="4332" r="3146" b="2159"/>
            <a:stretch/>
          </p:blipFill>
          <p:spPr>
            <a:xfrm>
              <a:off x="174347" y="1890265"/>
              <a:ext cx="7819814" cy="4898978"/>
            </a:xfrm>
            <a:prstGeom prst="rect">
              <a:avLst/>
            </a:prstGeom>
          </p:spPr>
        </p:pic>
        <p:sp>
          <p:nvSpPr>
            <p:cNvPr id="9" name="Accolade fermante 8">
              <a:extLst>
                <a:ext uri="{FF2B5EF4-FFF2-40B4-BE49-F238E27FC236}">
                  <a16:creationId xmlns:a16="http://schemas.microsoft.com/office/drawing/2014/main" id="{DD87877C-DE13-624E-B4D5-4713FC68A32D}"/>
                </a:ext>
              </a:extLst>
            </p:cNvPr>
            <p:cNvSpPr/>
            <p:nvPr/>
          </p:nvSpPr>
          <p:spPr>
            <a:xfrm>
              <a:off x="7503118" y="2806166"/>
              <a:ext cx="306170" cy="1859797"/>
            </a:xfrm>
            <a:prstGeom prst="rightBrace">
              <a:avLst/>
            </a:prstGeom>
            <a:ln w="1270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ccolade fermante 9">
              <a:extLst>
                <a:ext uri="{FF2B5EF4-FFF2-40B4-BE49-F238E27FC236}">
                  <a16:creationId xmlns:a16="http://schemas.microsoft.com/office/drawing/2014/main" id="{BE94741F-F9CE-554E-9447-874533219F8B}"/>
                </a:ext>
              </a:extLst>
            </p:cNvPr>
            <p:cNvSpPr/>
            <p:nvPr/>
          </p:nvSpPr>
          <p:spPr>
            <a:xfrm>
              <a:off x="7503118" y="4682541"/>
              <a:ext cx="306170" cy="1859797"/>
            </a:xfrm>
            <a:prstGeom prst="rightBrace">
              <a:avLst/>
            </a:prstGeom>
            <a:ln w="12700" cmpd="sng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FAC7DF3D-A065-E440-BCD7-EFBFE361D4D7}"/>
              </a:ext>
            </a:extLst>
          </p:cNvPr>
          <p:cNvSpPr txBox="1"/>
          <p:nvPr/>
        </p:nvSpPr>
        <p:spPr>
          <a:xfrm>
            <a:off x="8060087" y="2299207"/>
            <a:ext cx="895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ASPIC signals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EC153A7-1FBB-2F48-B823-EEFD51DC8AD1}"/>
              </a:ext>
            </a:extLst>
          </p:cNvPr>
          <p:cNvSpPr txBox="1"/>
          <p:nvPr/>
        </p:nvSpPr>
        <p:spPr>
          <a:xfrm>
            <a:off x="8117299" y="1067573"/>
            <a:ext cx="808876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ADC trigger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70F01AD-415F-1241-BA9B-16867EE56420}"/>
              </a:ext>
            </a:extLst>
          </p:cNvPr>
          <p:cNvSpPr txBox="1"/>
          <p:nvPr/>
        </p:nvSpPr>
        <p:spPr>
          <a:xfrm>
            <a:off x="8073822" y="3937000"/>
            <a:ext cx="895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CCD serial clocks</a:t>
            </a:r>
          </a:p>
        </p:txBody>
      </p:sp>
    </p:spTree>
    <p:extLst>
      <p:ext uri="{BB962C8B-B14F-4D97-AF65-F5344CB8AC3E}">
        <p14:creationId xmlns:p14="http://schemas.microsoft.com/office/powerpoint/2010/main" val="3861304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 dirty="0">
                <a:solidFill>
                  <a:schemeClr val="accent4"/>
                </a:solidFill>
              </a:rPr>
              <a:t>Camera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7" y="865533"/>
            <a:ext cx="3711154" cy="25759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FR" sz="2000" dirty="0"/>
              <a:t>Achieved 10 µm planeity across focal plane </a:t>
            </a:r>
          </a:p>
          <a:p>
            <a:pPr>
              <a:lnSpc>
                <a:spcPct val="100000"/>
              </a:lnSpc>
            </a:pPr>
            <a:r>
              <a:rPr lang="en-FR" sz="2000" dirty="0"/>
              <a:t>4k x 4k  CCDs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21 ‘science rafts’ (3 x 3)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4 ‘corner rafts’ (2 + 1)</a:t>
            </a:r>
          </a:p>
          <a:p>
            <a:pPr>
              <a:lnSpc>
                <a:spcPct val="100000"/>
              </a:lnSpc>
            </a:pPr>
            <a:r>
              <a:rPr lang="en-FR" sz="2000" dirty="0"/>
              <a:t>Two vendors: 13 T-e2v rafts, rest with ITL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2</a:t>
            </a:fld>
            <a:endParaRPr lang="en-FR" dirty="0"/>
          </a:p>
        </p:txBody>
      </p:sp>
      <p:pic>
        <p:nvPicPr>
          <p:cNvPr id="6" name="optPath.jpg" descr="optPath.jpg">
            <a:extLst>
              <a:ext uri="{FF2B5EF4-FFF2-40B4-BE49-F238E27FC236}">
                <a16:creationId xmlns:a16="http://schemas.microsoft.com/office/drawing/2014/main" id="{5D9644A2-EEDC-7D42-94F6-D2D4B54A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371" y="3451117"/>
            <a:ext cx="4828411" cy="2101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2019_1126_LSST_Raft_14_Installation_Orrell-34484.jpg" descr="2019_1126_LSST_Raft_14_Installation_Orrell-34484.jpg">
            <a:extLst>
              <a:ext uri="{FF2B5EF4-FFF2-40B4-BE49-F238E27FC236}">
                <a16:creationId xmlns:a16="http://schemas.microsoft.com/office/drawing/2014/main" id="{FB6C94A5-671A-524A-B8D5-7020320ED6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3372" y="254696"/>
            <a:ext cx="4828411" cy="2985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3A698F-24B9-5448-99EE-A2EAB7F1D3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3441486"/>
            <a:ext cx="3087013" cy="215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0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 dirty="0">
                <a:solidFill>
                  <a:schemeClr val="accent4"/>
                </a:solidFill>
              </a:rPr>
              <a:t>Full focal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7" y="834061"/>
            <a:ext cx="8500820" cy="618321"/>
          </a:xfrm>
        </p:spPr>
        <p:txBody>
          <a:bodyPr>
            <a:normAutofit/>
          </a:bodyPr>
          <a:lstStyle/>
          <a:p>
            <a:r>
              <a:rPr lang="en-FR" sz="2000" dirty="0"/>
              <a:t>First light September 2020, several runs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3</a:t>
            </a:fld>
            <a:endParaRPr lang="en-F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7B320E-20F1-0F43-9C8D-B1AFD7156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3" y="1375258"/>
            <a:ext cx="4253052" cy="42371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3D09C2-3245-7241-9CCF-E7EC948FA2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90" t="7143" r="12700" b="5616"/>
          <a:stretch/>
        </p:blipFill>
        <p:spPr>
          <a:xfrm>
            <a:off x="4332379" y="1375256"/>
            <a:ext cx="4756408" cy="423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20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 dirty="0">
                <a:solidFill>
                  <a:schemeClr val="accent4"/>
                </a:solidFill>
              </a:rPr>
              <a:t>Sensor and electronics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7" y="865533"/>
            <a:ext cx="8631390" cy="4378106"/>
          </a:xfrm>
        </p:spPr>
        <p:txBody>
          <a:bodyPr numCol="2">
            <a:normAutofit/>
          </a:bodyPr>
          <a:lstStyle/>
          <a:p>
            <a:pPr>
              <a:lnSpc>
                <a:spcPct val="100000"/>
              </a:lnSpc>
            </a:pPr>
            <a:r>
              <a:rPr lang="en-FR" sz="2000" dirty="0"/>
              <a:t>Intrinsic sensor effects: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Defects: bright, dark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Quantum Efficiency, fringes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Static effects: tree rings, edges, midline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Dynamic effect: brighter-fatter</a:t>
            </a:r>
          </a:p>
          <a:p>
            <a:pPr>
              <a:lnSpc>
                <a:spcPct val="100000"/>
              </a:lnSpc>
            </a:pPr>
            <a:r>
              <a:rPr lang="en-FR" sz="2000" dirty="0"/>
              <a:t>Sensor management effects: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Clock-induced: tearing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Charge Transfer Efficiency: clocking, traps, PTC dip, full well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Clock injections: noise, bias 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Bias drift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CCD output stage: gain stability, noise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Readout speed: noise</a:t>
            </a:r>
          </a:p>
          <a:p>
            <a:pPr>
              <a:lnSpc>
                <a:spcPct val="100000"/>
              </a:lnSpc>
            </a:pPr>
            <a:r>
              <a:rPr lang="en-FR" sz="2000" dirty="0"/>
              <a:t>Readout electronics: 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Gain stability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Linearity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Crosstalk 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Memory 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Bias shift</a:t>
            </a:r>
          </a:p>
          <a:p>
            <a:pPr>
              <a:lnSpc>
                <a:spcPct val="100000"/>
              </a:lnSpc>
            </a:pPr>
            <a:r>
              <a:rPr lang="en-FR" sz="2000" dirty="0"/>
              <a:t>Acquisition : 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ADU favoritism </a:t>
            </a:r>
          </a:p>
          <a:p>
            <a:pPr lvl="1">
              <a:lnSpc>
                <a:spcPct val="100000"/>
              </a:lnSpc>
            </a:pPr>
            <a:r>
              <a:rPr lang="en-FR" sz="1700" dirty="0"/>
              <a:t>DAQ scrambling</a:t>
            </a:r>
          </a:p>
          <a:p>
            <a:pPr>
              <a:lnSpc>
                <a:spcPct val="100000"/>
              </a:lnSpc>
            </a:pPr>
            <a:endParaRPr lang="en-FR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4</a:t>
            </a:fld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721901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 dirty="0">
                <a:solidFill>
                  <a:schemeClr val="accent4"/>
                </a:solidFill>
              </a:rPr>
              <a:t>Quantum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5481" y="898218"/>
            <a:ext cx="5552813" cy="1448598"/>
          </a:xfrm>
        </p:spPr>
        <p:txBody>
          <a:bodyPr>
            <a:noAutofit/>
          </a:bodyPr>
          <a:lstStyle/>
          <a:p>
            <a:r>
              <a:rPr lang="en-FR" sz="2000" dirty="0"/>
              <a:t>Scan of all sensors, rafts</a:t>
            </a:r>
          </a:p>
          <a:p>
            <a:r>
              <a:rPr lang="en-FR" sz="2000" dirty="0"/>
              <a:t>Not absolutely calibrated</a:t>
            </a:r>
          </a:p>
          <a:p>
            <a:r>
              <a:rPr lang="en-FR" sz="2000" dirty="0"/>
              <a:t>CCOB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5</a:t>
            </a:fld>
            <a:endParaRPr lang="en-FR"/>
          </a:p>
        </p:txBody>
      </p:sp>
      <p:pic>
        <p:nvPicPr>
          <p:cNvPr id="6" name="Image 6" descr="AbsorptionSiLambdaT.tiff">
            <a:extLst>
              <a:ext uri="{FF2B5EF4-FFF2-40B4-BE49-F238E27FC236}">
                <a16:creationId xmlns:a16="http://schemas.microsoft.com/office/drawing/2014/main" id="{5F1E9A8F-5340-DC48-88F6-81348313D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829" y="2102079"/>
            <a:ext cx="5361884" cy="351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BC38BC-2F18-424B-A722-D5893C0699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24" t="8064" r="8913" b="8607"/>
          <a:stretch/>
        </p:blipFill>
        <p:spPr>
          <a:xfrm>
            <a:off x="5958875" y="80770"/>
            <a:ext cx="2721282" cy="27767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E18462-56CA-6D47-9CB5-2BE6AD841B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3" t="8064" r="7644" b="8480"/>
          <a:stretch/>
        </p:blipFill>
        <p:spPr>
          <a:xfrm>
            <a:off x="5958874" y="2867754"/>
            <a:ext cx="2721283" cy="274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61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 dirty="0">
                <a:solidFill>
                  <a:schemeClr val="accent4"/>
                </a:solidFill>
              </a:rPr>
              <a:t>Parallel transfer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085" y="831220"/>
            <a:ext cx="8701741" cy="930121"/>
          </a:xfrm>
        </p:spPr>
        <p:txBody>
          <a:bodyPr>
            <a:normAutofit/>
          </a:bodyPr>
          <a:lstStyle/>
          <a:p>
            <a:r>
              <a:rPr lang="en-FR" sz="2000" dirty="0"/>
              <a:t>Parallel clocks in e2v: 4 phases, crossing </a:t>
            </a:r>
          </a:p>
          <a:p>
            <a:r>
              <a:rPr lang="en-FR" sz="2000" dirty="0"/>
              <a:t>Delay rise / fall, propagation over sensor area</a:t>
            </a:r>
          </a:p>
          <a:p>
            <a:endParaRPr lang="en-FR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6</a:t>
            </a:fld>
            <a:endParaRPr lang="en-FR"/>
          </a:p>
        </p:txBody>
      </p:sp>
      <p:pic>
        <p:nvPicPr>
          <p:cNvPr id="6" name="Image 2" descr="saturation-nooverlap.tiff">
            <a:extLst>
              <a:ext uri="{FF2B5EF4-FFF2-40B4-BE49-F238E27FC236}">
                <a16:creationId xmlns:a16="http://schemas.microsoft.com/office/drawing/2014/main" id="{BED9AACA-4E7A-E641-8095-4B4C0F25C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7042"/>
            <a:ext cx="4513317" cy="3360168"/>
          </a:xfrm>
          <a:prstGeom prst="rect">
            <a:avLst/>
          </a:prstGeom>
        </p:spPr>
      </p:pic>
      <p:pic>
        <p:nvPicPr>
          <p:cNvPr id="7" name="Image 8" descr="saturation-overlap1us.tiff">
            <a:extLst>
              <a:ext uri="{FF2B5EF4-FFF2-40B4-BE49-F238E27FC236}">
                <a16:creationId xmlns:a16="http://schemas.microsoft.com/office/drawing/2014/main" id="{D5A613F5-FA44-7846-908D-B991CE798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956" y="1667042"/>
            <a:ext cx="4566580" cy="3360168"/>
          </a:xfrm>
          <a:prstGeom prst="rect">
            <a:avLst/>
          </a:prstGeom>
        </p:spPr>
      </p:pic>
      <p:sp>
        <p:nvSpPr>
          <p:cNvPr id="8" name="ZoneTexte 9">
            <a:extLst>
              <a:ext uri="{FF2B5EF4-FFF2-40B4-BE49-F238E27FC236}">
                <a16:creationId xmlns:a16="http://schemas.microsoft.com/office/drawing/2014/main" id="{452DFEB7-E3E5-7241-B42F-2FF3D81AFE7A}"/>
              </a:ext>
            </a:extLst>
          </p:cNvPr>
          <p:cNvSpPr txBox="1"/>
          <p:nvPr/>
        </p:nvSpPr>
        <p:spPr>
          <a:xfrm>
            <a:off x="558123" y="5065724"/>
            <a:ext cx="2854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overlap in parallel clocks</a:t>
            </a:r>
          </a:p>
        </p:txBody>
      </p:sp>
      <p:sp>
        <p:nvSpPr>
          <p:cNvPr id="9" name="ZoneTexte 10">
            <a:extLst>
              <a:ext uri="{FF2B5EF4-FFF2-40B4-BE49-F238E27FC236}">
                <a16:creationId xmlns:a16="http://schemas.microsoft.com/office/drawing/2014/main" id="{4A3719A0-FC85-EC48-9D07-63A7E0FDB452}"/>
              </a:ext>
            </a:extLst>
          </p:cNvPr>
          <p:cNvSpPr txBox="1"/>
          <p:nvPr/>
        </p:nvSpPr>
        <p:spPr>
          <a:xfrm>
            <a:off x="6180402" y="5030534"/>
            <a:ext cx="170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µs overlaps</a:t>
            </a:r>
          </a:p>
        </p:txBody>
      </p:sp>
    </p:spTree>
    <p:extLst>
      <p:ext uri="{BB962C8B-B14F-4D97-AF65-F5344CB8AC3E}">
        <p14:creationId xmlns:p14="http://schemas.microsoft.com/office/powerpoint/2010/main" val="76977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 dirty="0">
                <a:solidFill>
                  <a:schemeClr val="accent4"/>
                </a:solidFill>
              </a:rPr>
              <a:t>Dynamic range and PTC dip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15" y="834061"/>
            <a:ext cx="8539567" cy="1843302"/>
          </a:xfrm>
        </p:spPr>
        <p:txBody>
          <a:bodyPr>
            <a:normAutofit/>
          </a:bodyPr>
          <a:lstStyle/>
          <a:p>
            <a:r>
              <a:rPr lang="en-FR" sz="2000" dirty="0"/>
              <a:t>Parallel (mainly) transfer efficiency at high flux</a:t>
            </a:r>
          </a:p>
          <a:p>
            <a:r>
              <a:rPr lang="en-FR" sz="2000" dirty="0"/>
              <a:t>Voltage range + timing</a:t>
            </a:r>
          </a:p>
          <a:p>
            <a:r>
              <a:rPr lang="en-FR" sz="2000" dirty="0"/>
              <a:t>Measured on flat fields, narrow beam CCOB?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7</a:t>
            </a:fld>
            <a:endParaRPr lang="en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76307B-042D-FD4A-8A6E-3184F7F7A4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51" r="5293" b="5152"/>
          <a:stretch/>
        </p:blipFill>
        <p:spPr>
          <a:xfrm>
            <a:off x="194208" y="2033399"/>
            <a:ext cx="4108647" cy="35196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85DA1E-7BD3-0A43-BE2E-E8F5619D1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924" y="2033399"/>
            <a:ext cx="4495262" cy="26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24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655A-FCB9-5E4A-BB7E-F5AF7C82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17" y="161939"/>
            <a:ext cx="8500820" cy="672122"/>
          </a:xfrm>
        </p:spPr>
        <p:txBody>
          <a:bodyPr>
            <a:normAutofit/>
          </a:bodyPr>
          <a:lstStyle/>
          <a:p>
            <a:r>
              <a:rPr lang="en-FR" sz="3200" dirty="0">
                <a:solidFill>
                  <a:schemeClr val="accent4"/>
                </a:solidFill>
              </a:rPr>
              <a:t>Dark corner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A393F-FF9A-3A44-B3CC-B47DAB8AB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0963" y="824901"/>
            <a:ext cx="4438870" cy="2314832"/>
          </a:xfrm>
        </p:spPr>
        <p:txBody>
          <a:bodyPr>
            <a:normAutofit/>
          </a:bodyPr>
          <a:lstStyle/>
          <a:p>
            <a:r>
              <a:rPr lang="en-FR" sz="2000" dirty="0"/>
              <a:t>Appeared in early focal plane frames with light</a:t>
            </a:r>
          </a:p>
          <a:p>
            <a:r>
              <a:rPr lang="en-FR" sz="2000" dirty="0"/>
              <a:t>Propagation of parallel clocks</a:t>
            </a:r>
          </a:p>
          <a:p>
            <a:r>
              <a:rPr lang="en-FR" sz="2000" dirty="0"/>
              <a:t>Simulate glitch time after flat exposure (0 / 200 ns / 500 ns / 1 µs)</a:t>
            </a:r>
          </a:p>
          <a:p>
            <a:r>
              <a:rPr lang="en-FR" sz="2000" dirty="0"/>
              <a:t>Bug in sequencer management</a:t>
            </a:r>
          </a:p>
          <a:p>
            <a:endParaRPr lang="en-FR" sz="2000" dirty="0"/>
          </a:p>
          <a:p>
            <a:endParaRPr lang="en-FR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A0375-723E-F34D-922A-224C7E6BA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1387" y="5308169"/>
            <a:ext cx="2057400" cy="304271"/>
          </a:xfrm>
        </p:spPr>
        <p:txBody>
          <a:bodyPr/>
          <a:lstStyle/>
          <a:p>
            <a:fld id="{DD1EB238-0D4C-944B-B802-AA0585AC6AB6}" type="slidenum">
              <a:rPr lang="en-FR" smtClean="0"/>
              <a:t>8</a:t>
            </a:fld>
            <a:endParaRPr lang="en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556AFF-9374-E943-90BC-CBFC9C926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743" y="824901"/>
            <a:ext cx="3958055" cy="3808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D52D49-B220-154C-97DA-A1C0306EF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48" y="2965411"/>
            <a:ext cx="3827383" cy="264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9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92976" y="2805562"/>
            <a:ext cx="8657392" cy="1349261"/>
          </a:xfrm>
        </p:spPr>
        <p:txBody>
          <a:bodyPr>
            <a:normAutofit fontScale="92500"/>
          </a:bodyPr>
          <a:lstStyle/>
          <a:p>
            <a:r>
              <a:rPr lang="en-US" sz="2000" dirty="0">
                <a:latin typeface="+mn-lt"/>
              </a:rPr>
              <a:t>Skyline pattern: observed at high </a:t>
            </a:r>
            <a:r>
              <a:rPr lang="en-US" sz="2000" dirty="0" err="1">
                <a:latin typeface="+mn-lt"/>
              </a:rPr>
              <a:t>deltaP</a:t>
            </a:r>
            <a:r>
              <a:rPr lang="en-US" sz="2000" dirty="0">
                <a:latin typeface="+mn-lt"/>
              </a:rPr>
              <a:t> (&gt; 9.5V), builds up from middle of sensor</a:t>
            </a:r>
          </a:p>
          <a:p>
            <a:r>
              <a:rPr lang="en-US" sz="2000" dirty="0">
                <a:cs typeface="Calibri"/>
              </a:rPr>
              <a:t>Thin tearing: excess of charges comes before deficit in readout: not an issue with parallel transfer</a:t>
            </a:r>
          </a:p>
          <a:p>
            <a:r>
              <a:rPr lang="en-US" sz="2000" dirty="0">
                <a:cs typeface="Calibri"/>
              </a:rPr>
              <a:t>Divisadero</a:t>
            </a:r>
            <a:endParaRPr lang="mr-IN" sz="2000" dirty="0">
              <a:cs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365634-4550-EE45-8EAB-A54389216DC0}"/>
              </a:ext>
            </a:extLst>
          </p:cNvPr>
          <p:cNvGrpSpPr/>
          <p:nvPr/>
        </p:nvGrpSpPr>
        <p:grpSpPr>
          <a:xfrm>
            <a:off x="310393" y="847288"/>
            <a:ext cx="3439486" cy="1913355"/>
            <a:chOff x="3402622" y="1143586"/>
            <a:chExt cx="3238103" cy="19646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BDA991-95F6-5D48-AC78-6370744A7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02622" y="1143586"/>
              <a:ext cx="3238103" cy="1964620"/>
            </a:xfrm>
            <a:prstGeom prst="rect">
              <a:avLst/>
            </a:prstGeom>
          </p:spPr>
        </p:pic>
        <p:cxnSp>
          <p:nvCxnSpPr>
            <p:cNvPr id="9" name="Connecteur droit avec flèche 8"/>
            <p:cNvCxnSpPr/>
            <p:nvPr/>
          </p:nvCxnSpPr>
          <p:spPr>
            <a:xfrm flipV="1">
              <a:off x="3628838" y="1361966"/>
              <a:ext cx="0" cy="498901"/>
            </a:xfrm>
            <a:prstGeom prst="straightConnector1">
              <a:avLst/>
            </a:prstGeom>
            <a:ln w="38100" cmpd="sng">
              <a:tailEnd type="arrow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4" name="Connecteur droit avec flèche 8">
              <a:extLst>
                <a:ext uri="{FF2B5EF4-FFF2-40B4-BE49-F238E27FC236}">
                  <a16:creationId xmlns:a16="http://schemas.microsoft.com/office/drawing/2014/main" id="{0AF54853-50B6-8344-BA19-A72B65BC4A11}"/>
                </a:ext>
              </a:extLst>
            </p:cNvPr>
            <p:cNvCxnSpPr>
              <a:cxnSpLocks/>
            </p:cNvCxnSpPr>
            <p:nvPr/>
          </p:nvCxnSpPr>
          <p:spPr>
            <a:xfrm>
              <a:off x="3618900" y="2412102"/>
              <a:ext cx="0" cy="477013"/>
            </a:xfrm>
            <a:prstGeom prst="straightConnector1">
              <a:avLst/>
            </a:prstGeom>
            <a:ln w="38100" cmpd="sng">
              <a:tailEnd type="arrow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9FA5A73C-E326-0845-844D-AA94F0EB826F}"/>
              </a:ext>
            </a:extLst>
          </p:cNvPr>
          <p:cNvSpPr txBox="1">
            <a:spLocks/>
          </p:cNvSpPr>
          <p:nvPr/>
        </p:nvSpPr>
        <p:spPr>
          <a:xfrm>
            <a:off x="8238815" y="5328765"/>
            <a:ext cx="611553" cy="228600"/>
          </a:xfrm>
          <a:prstGeom prst="rect">
            <a:avLst/>
          </a:prstGeom>
        </p:spPr>
        <p:txBody>
          <a:bodyPr vert="horz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kumimoji="0" sz="1200" kern="1200">
                <a:solidFill>
                  <a:schemeClr val="tx1">
                    <a:tint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5C1232-3B04-8546-B876-99E7475CE07D}" type="slidenum">
              <a:rPr lang="fr-FR" sz="1000"/>
              <a:pPr/>
              <a:t>9</a:t>
            </a:fld>
            <a:endParaRPr lang="fr-FR" sz="1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D41ECA-0A55-DB4F-AB3D-ADBC058B820C}"/>
              </a:ext>
            </a:extLst>
          </p:cNvPr>
          <p:cNvGrpSpPr/>
          <p:nvPr/>
        </p:nvGrpSpPr>
        <p:grpSpPr>
          <a:xfrm>
            <a:off x="3217749" y="3648536"/>
            <a:ext cx="4726021" cy="1962110"/>
            <a:chOff x="3472774" y="4139837"/>
            <a:chExt cx="5671225" cy="2354532"/>
          </a:xfrm>
        </p:grpSpPr>
        <p:pic>
          <p:nvPicPr>
            <p:cNvPr id="15" name="Image 17" descr="BNL-liketearing-zoom4.png">
              <a:extLst>
                <a:ext uri="{FF2B5EF4-FFF2-40B4-BE49-F238E27FC236}">
                  <a16:creationId xmlns:a16="http://schemas.microsoft.com/office/drawing/2014/main" id="{61C8D95A-C7D4-4C48-87AF-C29DDFDDA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171" t="26219" b="7164"/>
            <a:stretch/>
          </p:blipFill>
          <p:spPr>
            <a:xfrm>
              <a:off x="6136272" y="4139837"/>
              <a:ext cx="3007727" cy="2344499"/>
            </a:xfrm>
            <a:prstGeom prst="rect">
              <a:avLst/>
            </a:prstGeom>
          </p:spPr>
        </p:pic>
        <p:pic>
          <p:nvPicPr>
            <p:cNvPr id="17" name="Image 7" descr="BNL-liketearing-1clear.png">
              <a:extLst>
                <a:ext uri="{FF2B5EF4-FFF2-40B4-BE49-F238E27FC236}">
                  <a16:creationId xmlns:a16="http://schemas.microsoft.com/office/drawing/2014/main" id="{00334454-B58B-1944-93F2-EB4C552230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2774" y="4146176"/>
              <a:ext cx="2618542" cy="2348193"/>
            </a:xfrm>
            <a:prstGeom prst="rect">
              <a:avLst/>
            </a:prstGeom>
          </p:spPr>
        </p:pic>
        <p:cxnSp>
          <p:nvCxnSpPr>
            <p:cNvPr id="18" name="Connecteur droit avec flèche 12">
              <a:extLst>
                <a:ext uri="{FF2B5EF4-FFF2-40B4-BE49-F238E27FC236}">
                  <a16:creationId xmlns:a16="http://schemas.microsoft.com/office/drawing/2014/main" id="{169D60F0-37BF-D34B-A1D6-92998DF0C7D1}"/>
                </a:ext>
              </a:extLst>
            </p:cNvPr>
            <p:cNvCxnSpPr/>
            <p:nvPr/>
          </p:nvCxnSpPr>
          <p:spPr>
            <a:xfrm flipV="1">
              <a:off x="5708753" y="4525842"/>
              <a:ext cx="0" cy="550890"/>
            </a:xfrm>
            <a:prstGeom prst="straightConnector1">
              <a:avLst/>
            </a:prstGeom>
            <a:ln w="38100" cmpd="sng">
              <a:tailEnd type="arrow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Connecteur droit avec flèche 13">
              <a:extLst>
                <a:ext uri="{FF2B5EF4-FFF2-40B4-BE49-F238E27FC236}">
                  <a16:creationId xmlns:a16="http://schemas.microsoft.com/office/drawing/2014/main" id="{0B79E61C-8FC6-774E-B438-EEDED6FFA14F}"/>
                </a:ext>
              </a:extLst>
            </p:cNvPr>
            <p:cNvCxnSpPr/>
            <p:nvPr/>
          </p:nvCxnSpPr>
          <p:spPr>
            <a:xfrm>
              <a:off x="5708396" y="5677852"/>
              <a:ext cx="0" cy="521147"/>
            </a:xfrm>
            <a:prstGeom prst="straightConnector1">
              <a:avLst/>
            </a:prstGeom>
            <a:ln w="38100" cmpd="sng">
              <a:tailEnd type="arrow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Connecteur droit avec flèche 14">
              <a:extLst>
                <a:ext uri="{FF2B5EF4-FFF2-40B4-BE49-F238E27FC236}">
                  <a16:creationId xmlns:a16="http://schemas.microsoft.com/office/drawing/2014/main" id="{5E8ADE12-8ADD-6148-85B5-9DC3A8235D6D}"/>
                </a:ext>
              </a:extLst>
            </p:cNvPr>
            <p:cNvCxnSpPr/>
            <p:nvPr/>
          </p:nvCxnSpPr>
          <p:spPr>
            <a:xfrm flipV="1">
              <a:off x="7802458" y="4250397"/>
              <a:ext cx="0" cy="550890"/>
            </a:xfrm>
            <a:prstGeom prst="straightConnector1">
              <a:avLst/>
            </a:prstGeom>
            <a:ln w="38100" cmpd="sng">
              <a:tailEnd type="arrow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9EC8851-165A-D34C-9978-30728A84E6AA}"/>
                </a:ext>
              </a:extLst>
            </p:cNvPr>
            <p:cNvSpPr/>
            <p:nvPr/>
          </p:nvSpPr>
          <p:spPr>
            <a:xfrm>
              <a:off x="4090848" y="4585110"/>
              <a:ext cx="247249" cy="280951"/>
            </a:xfrm>
            <a:prstGeom prst="rect">
              <a:avLst/>
            </a:prstGeom>
            <a:noFill/>
            <a:ln w="28575" cmpd="sng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22" name="Espace réservé du contenu 4">
            <a:extLst>
              <a:ext uri="{FF2B5EF4-FFF2-40B4-BE49-F238E27FC236}">
                <a16:creationId xmlns:a16="http://schemas.microsoft.com/office/drawing/2014/main" id="{46C18D45-2C24-4B4D-911C-755F9690ACEA}"/>
              </a:ext>
            </a:extLst>
          </p:cNvPr>
          <p:cNvSpPr txBox="1">
            <a:spLocks/>
          </p:cNvSpPr>
          <p:nvPr/>
        </p:nvSpPr>
        <p:spPr>
          <a:xfrm>
            <a:off x="3655978" y="2680921"/>
            <a:ext cx="4554572" cy="724645"/>
          </a:xfrm>
          <a:prstGeom prst="rect">
            <a:avLst/>
          </a:prstGeom>
        </p:spPr>
        <p:txBody>
          <a:bodyPr vert="horz" lIns="45720" tIns="7620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" charset="2"/>
              <a:buChar char="§"/>
              <a:defRPr kumimoji="0" sz="3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 charset="2"/>
              <a:buChar char="§"/>
              <a:defRPr kumimoji="0" sz="28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charset="2"/>
              <a:buChar char="§"/>
              <a:defRPr kumimoji="0" sz="2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charset="2"/>
              <a:buChar char="§"/>
              <a:defRPr kumimoji="0" sz="2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charset="2"/>
              <a:buChar char="§"/>
              <a:defRPr kumimoji="0" lang="en-US" sz="2000" kern="1200" smtClean="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1667" dirty="0">
              <a:cs typeface="Calibri"/>
            </a:endParaRPr>
          </a:p>
        </p:txBody>
      </p:sp>
      <p:pic>
        <p:nvPicPr>
          <p:cNvPr id="23" name="Image 8" descr="TearingCasesNoLegend.png">
            <a:extLst>
              <a:ext uri="{FF2B5EF4-FFF2-40B4-BE49-F238E27FC236}">
                <a16:creationId xmlns:a16="http://schemas.microsoft.com/office/drawing/2014/main" id="{B1F1A44B-7266-D94C-B934-56D971DAD9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2007" y="856893"/>
            <a:ext cx="4689213" cy="1948670"/>
          </a:xfrm>
          <a:prstGeom prst="rect">
            <a:avLst/>
          </a:prstGeom>
        </p:spPr>
      </p:pic>
      <p:cxnSp>
        <p:nvCxnSpPr>
          <p:cNvPr id="31" name="Connecteur droit avec flèche 12">
            <a:extLst>
              <a:ext uri="{FF2B5EF4-FFF2-40B4-BE49-F238E27FC236}">
                <a16:creationId xmlns:a16="http://schemas.microsoft.com/office/drawing/2014/main" id="{72B37354-E411-D541-8A1D-2EBE7B1CEB38}"/>
              </a:ext>
            </a:extLst>
          </p:cNvPr>
          <p:cNvCxnSpPr/>
          <p:nvPr/>
        </p:nvCxnSpPr>
        <p:spPr>
          <a:xfrm flipV="1">
            <a:off x="8238815" y="1005303"/>
            <a:ext cx="0" cy="45907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2" name="Connecteur droit avec flèche 12">
            <a:extLst>
              <a:ext uri="{FF2B5EF4-FFF2-40B4-BE49-F238E27FC236}">
                <a16:creationId xmlns:a16="http://schemas.microsoft.com/office/drawing/2014/main" id="{D51DD606-5222-B340-863D-39EA1DCB6AC6}"/>
              </a:ext>
            </a:extLst>
          </p:cNvPr>
          <p:cNvCxnSpPr>
            <a:cxnSpLocks/>
          </p:cNvCxnSpPr>
          <p:nvPr/>
        </p:nvCxnSpPr>
        <p:spPr>
          <a:xfrm>
            <a:off x="8238815" y="2165298"/>
            <a:ext cx="0" cy="456664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7868EDAD-F033-6E40-A006-EB2C9B34CD33}"/>
              </a:ext>
            </a:extLst>
          </p:cNvPr>
          <p:cNvSpPr txBox="1">
            <a:spLocks/>
          </p:cNvSpPr>
          <p:nvPr/>
        </p:nvSpPr>
        <p:spPr>
          <a:xfrm>
            <a:off x="302217" y="161939"/>
            <a:ext cx="8500820" cy="672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FR" sz="3200" dirty="0">
                <a:solidFill>
                  <a:schemeClr val="accent4"/>
                </a:solidFill>
              </a:rPr>
              <a:t>Original tearing patterns</a:t>
            </a:r>
          </a:p>
        </p:txBody>
      </p:sp>
    </p:spTree>
    <p:extLst>
      <p:ext uri="{BB962C8B-B14F-4D97-AF65-F5344CB8AC3E}">
        <p14:creationId xmlns:p14="http://schemas.microsoft.com/office/powerpoint/2010/main" val="3188699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10140</TotalTime>
  <Words>441</Words>
  <Application>Microsoft Macintosh PowerPoint</Application>
  <PresentationFormat>On-screen Show (16:10)</PresentationFormat>
  <Paragraphs>96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Focal plane</vt:lpstr>
      <vt:lpstr>Camera assembly</vt:lpstr>
      <vt:lpstr>Full focal plane</vt:lpstr>
      <vt:lpstr>Sensor and electronics effects</vt:lpstr>
      <vt:lpstr>Quantum efficiency</vt:lpstr>
      <vt:lpstr>Parallel transfer efficiency</vt:lpstr>
      <vt:lpstr>Dynamic range and PTC dip</vt:lpstr>
      <vt:lpstr>Dark corner</vt:lpstr>
      <vt:lpstr>PowerPoint Presentation</vt:lpstr>
      <vt:lpstr>PowerPoint Presentation</vt:lpstr>
      <vt:lpstr>PowerPoint Presentation</vt:lpstr>
      <vt:lpstr>Clock injection in ITL rafts</vt:lpstr>
      <vt:lpstr>Bias shift</vt:lpstr>
      <vt:lpstr>Electronic gain variations</vt:lpstr>
      <vt:lpstr>PowerPoint Presentation</vt:lpstr>
      <vt:lpstr>Scan de la lecture</vt:lpstr>
      <vt:lpstr>Horloges et scan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Retour d’expérience : construction de la caméra CCD de LSST</dc:title>
  <dc:creator>Microsoft Office User</dc:creator>
  <cp:lastModifiedBy>Microsoft Office User</cp:lastModifiedBy>
  <cp:revision>79</cp:revision>
  <dcterms:created xsi:type="dcterms:W3CDTF">2021-09-26T13:13:12Z</dcterms:created>
  <dcterms:modified xsi:type="dcterms:W3CDTF">2021-11-23T07:57:15Z</dcterms:modified>
</cp:coreProperties>
</file>