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2" r:id="rId6"/>
    <p:sldId id="263" r:id="rId7"/>
    <p:sldId id="264" r:id="rId8"/>
    <p:sldId id="266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8EFC-6A15-4E4E-9864-ADADF8F73F9D}" type="datetimeFigureOut">
              <a:rPr lang="fr-FR" smtClean="0"/>
              <a:pPr/>
              <a:t>24/11/2009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1F3D-6DA5-46F0-B0D5-9AF010B9FB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8EFC-6A15-4E4E-9864-ADADF8F73F9D}" type="datetimeFigureOut">
              <a:rPr lang="fr-FR" smtClean="0"/>
              <a:pPr/>
              <a:t>24/11/2009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1F3D-6DA5-46F0-B0D5-9AF010B9FB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8EFC-6A15-4E4E-9864-ADADF8F73F9D}" type="datetimeFigureOut">
              <a:rPr lang="fr-FR" smtClean="0"/>
              <a:pPr/>
              <a:t>24/11/2009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1F3D-6DA5-46F0-B0D5-9AF010B9FB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8EFC-6A15-4E4E-9864-ADADF8F73F9D}" type="datetimeFigureOut">
              <a:rPr lang="fr-FR" smtClean="0"/>
              <a:pPr/>
              <a:t>24/11/2009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1F3D-6DA5-46F0-B0D5-9AF010B9FB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8EFC-6A15-4E4E-9864-ADADF8F73F9D}" type="datetimeFigureOut">
              <a:rPr lang="fr-FR" smtClean="0"/>
              <a:pPr/>
              <a:t>24/11/2009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1F3D-6DA5-46F0-B0D5-9AF010B9FB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8EFC-6A15-4E4E-9864-ADADF8F73F9D}" type="datetimeFigureOut">
              <a:rPr lang="fr-FR" smtClean="0"/>
              <a:pPr/>
              <a:t>24/11/2009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1F3D-6DA5-46F0-B0D5-9AF010B9FB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8EFC-6A15-4E4E-9864-ADADF8F73F9D}" type="datetimeFigureOut">
              <a:rPr lang="fr-FR" smtClean="0"/>
              <a:pPr/>
              <a:t>24/11/2009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1F3D-6DA5-46F0-B0D5-9AF010B9FB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8EFC-6A15-4E4E-9864-ADADF8F73F9D}" type="datetimeFigureOut">
              <a:rPr lang="fr-FR" smtClean="0"/>
              <a:pPr/>
              <a:t>24/11/2009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1F3D-6DA5-46F0-B0D5-9AF010B9FB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8EFC-6A15-4E4E-9864-ADADF8F73F9D}" type="datetimeFigureOut">
              <a:rPr lang="fr-FR" smtClean="0"/>
              <a:pPr/>
              <a:t>24/11/2009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1F3D-6DA5-46F0-B0D5-9AF010B9FB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8EFC-6A15-4E4E-9864-ADADF8F73F9D}" type="datetimeFigureOut">
              <a:rPr lang="fr-FR" smtClean="0"/>
              <a:pPr/>
              <a:t>24/11/2009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1F3D-6DA5-46F0-B0D5-9AF010B9FB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8EFC-6A15-4E4E-9864-ADADF8F73F9D}" type="datetimeFigureOut">
              <a:rPr lang="fr-FR" smtClean="0"/>
              <a:pPr/>
              <a:t>24/11/2009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01F3D-6DA5-46F0-B0D5-9AF010B9FB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28EFC-6A15-4E4E-9864-ADADF8F73F9D}" type="datetimeFigureOut">
              <a:rPr lang="fr-FR" smtClean="0"/>
              <a:pPr/>
              <a:t>24/11/2009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01F3D-6DA5-46F0-B0D5-9AF010B9FB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Réunion de groupe OPERA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Analyse 0µ</a:t>
            </a:r>
          </a:p>
          <a:p>
            <a:r>
              <a:rPr lang="fr-FR" dirty="0" smtClean="0"/>
              <a:t>Amina Zghiche</a:t>
            </a:r>
          </a:p>
          <a:p>
            <a:r>
              <a:rPr lang="fr-FR" dirty="0" smtClean="0"/>
              <a:t>24/11/09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Recherche des Evénements candidats </a:t>
            </a:r>
            <a:r>
              <a:rPr lang="fr-FR" dirty="0" smtClean="0">
                <a:sym typeface="Symbol"/>
              </a:rPr>
              <a:t></a:t>
            </a:r>
            <a:r>
              <a:rPr lang="fr-FR" baseline="-25000" dirty="0" smtClean="0">
                <a:sym typeface="Symbol"/>
              </a:rPr>
              <a:t>e</a:t>
            </a:r>
            <a:endParaRPr lang="fr-FR" baseline="-25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3400" y="1828801"/>
            <a:ext cx="8229600" cy="4191000"/>
          </a:xfrm>
        </p:spPr>
        <p:txBody>
          <a:bodyPr>
            <a:normAutofit/>
          </a:bodyPr>
          <a:lstStyle/>
          <a:p>
            <a:r>
              <a:rPr lang="fr-FR" dirty="0" smtClean="0"/>
              <a:t>Dans les données scannées par LHEP-Bern</a:t>
            </a:r>
          </a:p>
          <a:p>
            <a:r>
              <a:rPr lang="fr-FR" dirty="0" smtClean="0"/>
              <a:t>Avec leur programme d’analyse</a:t>
            </a:r>
          </a:p>
          <a:p>
            <a:r>
              <a:rPr lang="fr-FR" dirty="0" smtClean="0"/>
              <a:t>Données et programmes importés et compilés sur lappsl4</a:t>
            </a:r>
          </a:p>
          <a:p>
            <a:r>
              <a:rPr lang="fr-FR" dirty="0" smtClean="0"/>
              <a:t>Event Display très lourd mais efficace</a:t>
            </a:r>
          </a:p>
          <a:p>
            <a:r>
              <a:rPr lang="fr-FR" dirty="0" smtClean="0"/>
              <a:t>Une petite démo si le temps le permet.</a:t>
            </a:r>
          </a:p>
          <a:p>
            <a:r>
              <a:rPr lang="fr-FR" dirty="0" smtClean="0"/>
              <a:t>Deux événements candidats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Candidat   B098472  </a:t>
            </a:r>
            <a:r>
              <a:rPr kumimoji="0" lang="fr-F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Evt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9177016997</a:t>
            </a:r>
          </a:p>
          <a:p>
            <a:pPr lvl="0" algn="ctr">
              <a:spcBef>
                <a:spcPct val="0"/>
              </a:spcBef>
            </a:pPr>
            <a:r>
              <a:rPr lang="fr-FR" sz="3200" dirty="0" smtClean="0">
                <a:latin typeface="+mj-lt"/>
                <a:ea typeface="+mj-ea"/>
                <a:cs typeface="+mj-cs"/>
              </a:rPr>
              <a:t>4seg </a:t>
            </a:r>
            <a:r>
              <a:rPr lang="fr-FR" sz="3200" dirty="0" err="1" smtClean="0">
                <a:latin typeface="+mj-lt"/>
                <a:ea typeface="+mj-ea"/>
                <a:cs typeface="+mj-cs"/>
              </a:rPr>
              <a:t>IPcut</a:t>
            </a:r>
            <a:r>
              <a:rPr lang="fr-FR" sz="3200" dirty="0" smtClean="0">
                <a:latin typeface="+mj-lt"/>
                <a:ea typeface="+mj-ea"/>
                <a:cs typeface="+mj-cs"/>
              </a:rPr>
              <a:t>=250</a:t>
            </a:r>
            <a:r>
              <a:rPr lang="fr-FR" sz="3200" dirty="0" smtClean="0"/>
              <a:t>µm </a:t>
            </a:r>
            <a:r>
              <a:rPr lang="fr-FR" sz="3200" dirty="0" err="1" smtClean="0">
                <a:latin typeface="+mj-lt"/>
                <a:ea typeface="+mj-ea"/>
                <a:cs typeface="+mj-cs"/>
              </a:rPr>
              <a:t>Angcut</a:t>
            </a:r>
            <a:r>
              <a:rPr lang="fr-FR" sz="3200" dirty="0" smtClean="0">
                <a:latin typeface="+mj-lt"/>
                <a:ea typeface="+mj-ea"/>
                <a:cs typeface="+mj-cs"/>
              </a:rPr>
              <a:t>=50</a:t>
            </a:r>
            <a:r>
              <a:rPr lang="fr-FR" sz="3200" dirty="0" smtClean="0"/>
              <a:t>mrd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Image 4" descr="b098472_3NsegIPcutAngcut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447800"/>
            <a:ext cx="7258050" cy="5019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Candidat B098472E 9177016997</a:t>
            </a:r>
            <a:endParaRPr lang="fr-FR" dirty="0"/>
          </a:p>
        </p:txBody>
      </p:sp>
      <p:pic>
        <p:nvPicPr>
          <p:cNvPr id="5" name="Image 4" descr="b098472_edanew_5seg290mrd200mic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371601"/>
            <a:ext cx="7258050" cy="41148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514600" y="990600"/>
            <a:ext cx="4132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b098472_edanew_5seg290mrd200mic.gif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1447800" y="5562600"/>
            <a:ext cx="6477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smtClean="0"/>
              <a:t>1 60605.8 54231.4 -16054.8 1 0 0 </a:t>
            </a:r>
          </a:p>
          <a:p>
            <a:r>
              <a:rPr lang="fr-FR" sz="1400" dirty="0" smtClean="0"/>
              <a:t>1 1 -1  60576.8  54245.3 -15900.2 -0.0875  0.0021  19.00 -1.0   0.64  0.42      1.4 0 0 0 0 </a:t>
            </a:r>
          </a:p>
          <a:p>
            <a:r>
              <a:rPr lang="fr-FR" sz="1400" dirty="0" smtClean="0"/>
              <a:t>2 1 -1  60840.6  54245.3 -14571.5  0.1711  0.0034  13.44 -1.0   1.65  1.08      3.5 0 0 0 0 </a:t>
            </a:r>
          </a:p>
          <a:p>
            <a:r>
              <a:rPr lang="fr-FR" sz="1400" dirty="0" smtClean="0"/>
              <a:t>3 1 -1  60840.6  54245.3 -14571.5  0.1711  0.0034   9.48 -1.0   1.65  1.08      3.5 0 0 0 0 </a:t>
            </a:r>
          </a:p>
          <a:p>
            <a:r>
              <a:rPr lang="fr-FR" sz="1400" dirty="0" smtClean="0"/>
              <a:t>4 1 -1  60685.9  54152.0 -14571.5  0.0632 -0.0639  13.72 -1.0   2.76  1.70      7.3 0 0 0 0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Calcul du vertex et impulsions</a:t>
            </a:r>
            <a:endParaRPr lang="fr-FR" dirty="0"/>
          </a:p>
        </p:txBody>
      </p:sp>
      <p:pic>
        <p:nvPicPr>
          <p:cNvPr id="4" name="Espace réservé du contenu 3" descr="b098472_vertex_5seg290mrd200mi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9909" y="1600201"/>
            <a:ext cx="6544182" cy="3200400"/>
          </a:xfrm>
        </p:spPr>
      </p:pic>
      <p:sp>
        <p:nvSpPr>
          <p:cNvPr id="5" name="Rectangle 4"/>
          <p:cNvSpPr/>
          <p:nvPr/>
        </p:nvSpPr>
        <p:spPr>
          <a:xfrm>
            <a:off x="304800" y="4826675"/>
            <a:ext cx="8610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err="1" smtClean="0"/>
              <a:t>seg</a:t>
            </a:r>
            <a:r>
              <a:rPr lang="fr-FR" sz="1400" dirty="0" smtClean="0"/>
              <a:t> </a:t>
            </a:r>
            <a:r>
              <a:rPr lang="fr-FR" sz="1400" dirty="0" err="1" smtClean="0"/>
              <a:t>itrk</a:t>
            </a:r>
            <a:r>
              <a:rPr lang="fr-FR" sz="1400" dirty="0" smtClean="0"/>
              <a:t> 7114 flag    0 </a:t>
            </a:r>
            <a:r>
              <a:rPr lang="fr-FR" sz="1400" dirty="0" err="1" smtClean="0"/>
              <a:t>pl</a:t>
            </a:r>
            <a:r>
              <a:rPr lang="fr-FR" sz="1400" dirty="0" smtClean="0"/>
              <a:t> 49 id 637885 ph 30  61497.8  54260.2 -10656.9  0.1667  0.0074 chi2 0.59 </a:t>
            </a:r>
            <a:r>
              <a:rPr lang="fr-FR" sz="1400" dirty="0" err="1" smtClean="0"/>
              <a:t>sflag</a:t>
            </a:r>
            <a:r>
              <a:rPr lang="fr-FR" sz="1400" dirty="0" smtClean="0"/>
              <a:t>   0</a:t>
            </a:r>
          </a:p>
          <a:p>
            <a:r>
              <a:rPr lang="fr-FR" sz="1400" dirty="0" smtClean="0"/>
              <a:t>/// </a:t>
            </a:r>
            <a:r>
              <a:rPr lang="fr-FR" sz="1400" dirty="0" err="1" smtClean="0"/>
              <a:t>Calc</a:t>
            </a:r>
            <a:r>
              <a:rPr lang="fr-FR" sz="1400" dirty="0" smtClean="0"/>
              <a:t> </a:t>
            </a:r>
            <a:r>
              <a:rPr lang="fr-FR" sz="1400" dirty="0" err="1" smtClean="0"/>
              <a:t>Momentum</a:t>
            </a:r>
            <a:r>
              <a:rPr lang="fr-FR" sz="1400" dirty="0" smtClean="0"/>
              <a:t>, </a:t>
            </a:r>
            <a:r>
              <a:rPr lang="fr-FR" sz="1400" dirty="0" err="1" smtClean="0"/>
              <a:t>temporary</a:t>
            </a:r>
            <a:r>
              <a:rPr lang="fr-FR" sz="1400" dirty="0" smtClean="0"/>
              <a:t> version//////////////////////</a:t>
            </a:r>
          </a:p>
          <a:p>
            <a:r>
              <a:rPr lang="fr-FR" sz="1400" dirty="0" err="1" smtClean="0"/>
              <a:t>Track</a:t>
            </a:r>
            <a:r>
              <a:rPr lang="fr-FR" sz="1400" dirty="0" smtClean="0"/>
              <a:t> ID: 7114 ; TX=0.1694  ,  TY=0.0033  ,  Nb of BT= 9</a:t>
            </a:r>
          </a:p>
          <a:p>
            <a:r>
              <a:rPr lang="fr-FR" sz="1400" dirty="0" smtClean="0"/>
              <a:t>   PT =   1.65 </a:t>
            </a:r>
            <a:r>
              <a:rPr lang="fr-FR" sz="1400" dirty="0" err="1" smtClean="0"/>
              <a:t>GeV</a:t>
            </a:r>
            <a:r>
              <a:rPr lang="fr-FR" sz="1400" dirty="0" smtClean="0"/>
              <a:t> ; 90%C.L. range = [  1.08 :   3.50] </a:t>
            </a:r>
          </a:p>
          <a:p>
            <a:r>
              <a:rPr lang="fr-FR" sz="1400" dirty="0" smtClean="0"/>
              <a:t>Bern  7114  0.1694  0.0033 p </a:t>
            </a:r>
            <a:r>
              <a:rPr lang="fr-FR" sz="1400" dirty="0" err="1" smtClean="0"/>
              <a:t>pmin</a:t>
            </a:r>
            <a:r>
              <a:rPr lang="fr-FR" sz="1400" dirty="0" smtClean="0"/>
              <a:t> </a:t>
            </a:r>
            <a:r>
              <a:rPr lang="fr-FR" sz="1400" dirty="0" err="1" smtClean="0"/>
              <a:t>pmax</a:t>
            </a:r>
            <a:r>
              <a:rPr lang="fr-FR" sz="1400" dirty="0" smtClean="0"/>
              <a:t> =   1.65   1.08   3.50 </a:t>
            </a:r>
            <a:r>
              <a:rPr lang="fr-FR" sz="1400" dirty="0" err="1" smtClean="0"/>
              <a:t>GeV</a:t>
            </a:r>
            <a:r>
              <a:rPr lang="fr-FR" sz="1400" dirty="0" smtClean="0"/>
              <a:t>/c (90%CL)</a:t>
            </a:r>
          </a:p>
          <a:p>
            <a:r>
              <a:rPr lang="fr-FR" sz="1400" dirty="0" smtClean="0"/>
              <a:t>////////////////////////////////////////////////////////////////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des angles et IP</a:t>
            </a:r>
            <a:endParaRPr lang="fr-FR" dirty="0"/>
          </a:p>
        </p:txBody>
      </p:sp>
      <p:pic>
        <p:nvPicPr>
          <p:cNvPr id="4" name="Espace réservé du contenu 3" descr="b098472_angles_5seg290mrd200mi.gif"/>
          <p:cNvPicPr>
            <a:picLocks noGrp="1" noChangeAspect="1"/>
          </p:cNvPicPr>
          <p:nvPr>
            <p:ph idx="1"/>
          </p:nvPr>
        </p:nvPicPr>
        <p:blipFill>
          <a:blip r:embed="rId2"/>
          <a:srcRect l="36535" r="7559" b="32789"/>
          <a:stretch>
            <a:fillRect/>
          </a:stretch>
        </p:blipFill>
        <p:spPr>
          <a:xfrm>
            <a:off x="2590800" y="1295400"/>
            <a:ext cx="3658515" cy="3041873"/>
          </a:xfrm>
        </p:spPr>
      </p:pic>
      <p:sp>
        <p:nvSpPr>
          <p:cNvPr id="5" name="Rectangle 4"/>
          <p:cNvSpPr/>
          <p:nvPr/>
        </p:nvSpPr>
        <p:spPr>
          <a:xfrm>
            <a:off x="1371600" y="4495800"/>
            <a:ext cx="6400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smtClean="0"/>
              <a:t>/// </a:t>
            </a:r>
            <a:r>
              <a:rPr lang="fr-FR" sz="1400" dirty="0" err="1" smtClean="0"/>
              <a:t>Calc</a:t>
            </a:r>
            <a:r>
              <a:rPr lang="fr-FR" sz="1400" dirty="0" smtClean="0"/>
              <a:t> IP </a:t>
            </a:r>
            <a:r>
              <a:rPr lang="fr-FR" sz="1400" dirty="0" err="1" smtClean="0"/>
              <a:t>w.r.t</a:t>
            </a:r>
            <a:r>
              <a:rPr lang="fr-FR" sz="1400" dirty="0" smtClean="0"/>
              <a:t>. Vertex 6  60591.7  54245.7 -16063.5 (</a:t>
            </a:r>
            <a:r>
              <a:rPr lang="fr-FR" sz="1400" dirty="0" err="1" smtClean="0"/>
              <a:t>red</a:t>
            </a:r>
            <a:r>
              <a:rPr lang="fr-FR" sz="1400" dirty="0" smtClean="0"/>
              <a:t> vertex) ///</a:t>
            </a:r>
          </a:p>
          <a:p>
            <a:r>
              <a:rPr lang="fr-FR" sz="1400" dirty="0" smtClean="0"/>
              <a:t>    -1 PL 45 -0.0857  0.0036 IP =  10.23, </a:t>
            </a:r>
            <a:r>
              <a:rPr lang="fr-FR" sz="1400" dirty="0" err="1" smtClean="0"/>
              <a:t>dZ</a:t>
            </a:r>
            <a:r>
              <a:rPr lang="fr-FR" sz="1400" dirty="0" smtClean="0"/>
              <a:t> =  163.3, Minimum </a:t>
            </a:r>
            <a:r>
              <a:rPr lang="fr-FR" sz="1400" dirty="0" err="1" smtClean="0"/>
              <a:t>kink</a:t>
            </a:r>
            <a:r>
              <a:rPr lang="fr-FR" sz="1400" dirty="0" smtClean="0"/>
              <a:t> angle = 0.60  78</a:t>
            </a:r>
          </a:p>
          <a:p>
            <a:r>
              <a:rPr lang="fr-FR" sz="1400" dirty="0" smtClean="0"/>
              <a:t>    -1 PL 45  0.1828 -0.0158 IP =   6.34, </a:t>
            </a:r>
            <a:r>
              <a:rPr lang="fr-FR" sz="1400" dirty="0" err="1" smtClean="0"/>
              <a:t>dZ</a:t>
            </a:r>
            <a:r>
              <a:rPr lang="fr-FR" sz="1400" dirty="0" smtClean="0"/>
              <a:t> =  163.3, Minimum </a:t>
            </a:r>
            <a:r>
              <a:rPr lang="fr-FR" sz="1400" dirty="0" err="1" smtClean="0"/>
              <a:t>kink</a:t>
            </a:r>
            <a:r>
              <a:rPr lang="fr-FR" sz="1400" dirty="0" smtClean="0"/>
              <a:t> angle = 0.37    62</a:t>
            </a:r>
          </a:p>
          <a:p>
            <a:r>
              <a:rPr lang="fr-FR" sz="1400" dirty="0" smtClean="0"/>
              <a:t>    -1 PL 46  0.0639 -0.0618 IP =   3.84, </a:t>
            </a:r>
            <a:r>
              <a:rPr lang="fr-FR" sz="1400" dirty="0" err="1" smtClean="0"/>
              <a:t>dZ</a:t>
            </a:r>
            <a:r>
              <a:rPr lang="fr-FR" sz="1400" dirty="0" smtClean="0"/>
              <a:t> = 1492.1, Minimum </a:t>
            </a:r>
            <a:r>
              <a:rPr lang="fr-FR" sz="1400" dirty="0" err="1" smtClean="0"/>
              <a:t>kink</a:t>
            </a:r>
            <a:r>
              <a:rPr lang="fr-FR" sz="1400" dirty="0" smtClean="0"/>
              <a:t> angle = 0.00   29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b142415</a:t>
            </a:r>
            <a:endParaRPr lang="fr-FR" dirty="0"/>
          </a:p>
        </p:txBody>
      </p:sp>
      <p:pic>
        <p:nvPicPr>
          <p:cNvPr id="4" name="Espace réservé du contenu 3" descr="6Nseg_100mrd_250mic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9909" y="1600200"/>
            <a:ext cx="6544182" cy="4525963"/>
          </a:xfrm>
        </p:spPr>
      </p:pic>
      <p:sp>
        <p:nvSpPr>
          <p:cNvPr id="6" name="Rectangle 5"/>
          <p:cNvSpPr/>
          <p:nvPr/>
        </p:nvSpPr>
        <p:spPr>
          <a:xfrm>
            <a:off x="3200400" y="1143000"/>
            <a:ext cx="2708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6Nseg_100mrd_250mic.gif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b142415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400mrd250mic.gif</a:t>
            </a:r>
            <a:endParaRPr lang="fr-FR" dirty="0"/>
          </a:p>
        </p:txBody>
      </p:sp>
      <p:pic>
        <p:nvPicPr>
          <p:cNvPr id="3" name="Image 2" descr="400mrd250mic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600200"/>
            <a:ext cx="7258050" cy="50196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b142415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Autofit/>
          </a:bodyPr>
          <a:lstStyle/>
          <a:p>
            <a:r>
              <a:rPr lang="fr-FR" sz="2000" dirty="0" smtClean="0"/>
              <a:t>-- </a:t>
            </a:r>
            <a:r>
              <a:rPr lang="fr-FR" sz="2000" dirty="0" err="1" smtClean="0"/>
              <a:t>FeedbackFile</a:t>
            </a:r>
            <a:r>
              <a:rPr lang="fr-FR" sz="2000" dirty="0" smtClean="0"/>
              <a:t> : </a:t>
            </a:r>
            <a:r>
              <a:rPr lang="fr-FR" sz="2000" dirty="0" err="1" smtClean="0"/>
              <a:t>tmp.feedback--</a:t>
            </a:r>
            <a:endParaRPr lang="fr-FR" sz="2000" dirty="0" smtClean="0"/>
          </a:p>
          <a:p>
            <a:r>
              <a:rPr lang="fr-FR" sz="2000" dirty="0" smtClean="0"/>
              <a:t>1 80497.6 29744.6 -60380.6 1 0 0 </a:t>
            </a:r>
          </a:p>
          <a:p>
            <a:r>
              <a:rPr lang="fr-FR" sz="2000" dirty="0" smtClean="0"/>
              <a:t>1 1 -1  80238.7  30034.6 -59528.4 -0.3011  0.3425   3.01 -1.0 -99.00 -99.00    -</a:t>
            </a:r>
          </a:p>
          <a:p>
            <a:r>
              <a:rPr lang="fr-FR" sz="2000" dirty="0" smtClean="0"/>
              <a:t>2 1 -1  80517.6  29713.0 -59528.4  0.0234 -0.0372   0.04 -1.0 -99.00 -99.00    -</a:t>
            </a:r>
          </a:p>
          <a:p>
            <a:r>
              <a:rPr lang="fr-FR" sz="2000" dirty="0" smtClean="0"/>
              <a:t>/// </a:t>
            </a:r>
            <a:r>
              <a:rPr lang="fr-FR" sz="2000" dirty="0" err="1" smtClean="0"/>
              <a:t>Calc</a:t>
            </a:r>
            <a:r>
              <a:rPr lang="fr-FR" sz="2000" dirty="0" smtClean="0"/>
              <a:t> </a:t>
            </a:r>
            <a:r>
              <a:rPr lang="fr-FR" sz="2000" dirty="0" err="1" smtClean="0"/>
              <a:t>Dmin</a:t>
            </a:r>
            <a:r>
              <a:rPr lang="fr-FR" sz="2000" dirty="0" smtClean="0"/>
              <a:t> //////////////////////////////////////////////</a:t>
            </a:r>
          </a:p>
          <a:p>
            <a:r>
              <a:rPr lang="fr-FR" sz="2000" dirty="0" smtClean="0"/>
              <a:t>Select more </a:t>
            </a:r>
            <a:r>
              <a:rPr lang="fr-FR" sz="2000" dirty="0" err="1" smtClean="0"/>
              <a:t>than</a:t>
            </a:r>
            <a:r>
              <a:rPr lang="fr-FR" sz="2000" dirty="0" smtClean="0"/>
              <a:t> 2 segment!!</a:t>
            </a:r>
          </a:p>
          <a:p>
            <a:r>
              <a:rPr lang="fr-FR" sz="2000" dirty="0" err="1" smtClean="0"/>
              <a:t>trk</a:t>
            </a:r>
            <a:r>
              <a:rPr lang="fr-FR" sz="2000" dirty="0" smtClean="0"/>
              <a:t> 1467 0 </a:t>
            </a:r>
            <a:r>
              <a:rPr lang="fr-FR" sz="2000" dirty="0" err="1" smtClean="0"/>
              <a:t>pl</a:t>
            </a:r>
            <a:r>
              <a:rPr lang="fr-FR" sz="2000" dirty="0" smtClean="0"/>
              <a:t> 12 -&gt; 20  80517.6  29713.0 -59528.4  0.0234 -0.0372</a:t>
            </a:r>
          </a:p>
          <a:p>
            <a:r>
              <a:rPr lang="fr-FR" sz="2000" dirty="0" err="1" smtClean="0"/>
              <a:t>trk</a:t>
            </a:r>
            <a:r>
              <a:rPr lang="fr-FR" sz="2000" dirty="0" smtClean="0"/>
              <a:t>  636 0 </a:t>
            </a:r>
            <a:r>
              <a:rPr lang="fr-FR" sz="2000" dirty="0" err="1" smtClean="0"/>
              <a:t>pl</a:t>
            </a:r>
            <a:r>
              <a:rPr lang="fr-FR" sz="2000" dirty="0" smtClean="0"/>
              <a:t> 12 -&gt; 13  80238.7  30034.6 -59528.4 -0.3011  0.3425</a:t>
            </a:r>
          </a:p>
          <a:p>
            <a:r>
              <a:rPr lang="fr-FR" sz="2000" dirty="0" smtClean="0"/>
              <a:t>/// </a:t>
            </a:r>
            <a:r>
              <a:rPr lang="fr-FR" sz="2000" dirty="0" err="1" smtClean="0"/>
              <a:t>Calc</a:t>
            </a:r>
            <a:r>
              <a:rPr lang="fr-FR" sz="2000" dirty="0" smtClean="0"/>
              <a:t> </a:t>
            </a:r>
            <a:r>
              <a:rPr lang="fr-FR" sz="2000" dirty="0" err="1" smtClean="0"/>
              <a:t>Dmin</a:t>
            </a:r>
            <a:r>
              <a:rPr lang="fr-FR" sz="2000" dirty="0" smtClean="0"/>
              <a:t> //////////////////////////////////////////////</a:t>
            </a:r>
          </a:p>
          <a:p>
            <a:r>
              <a:rPr lang="fr-FR" sz="2000" dirty="0" smtClean="0"/>
              <a:t>  1467 x   636 </a:t>
            </a:r>
            <a:r>
              <a:rPr lang="fr-FR" sz="2000" dirty="0" err="1" smtClean="0"/>
              <a:t>dmin</a:t>
            </a:r>
            <a:r>
              <a:rPr lang="fr-FR" sz="2000" dirty="0" smtClean="0"/>
              <a:t> =    3.0 </a:t>
            </a:r>
            <a:r>
              <a:rPr lang="fr-FR" sz="2000" dirty="0" err="1" smtClean="0"/>
              <a:t>um</a:t>
            </a:r>
            <a:r>
              <a:rPr lang="fr-FR" sz="2000" dirty="0" smtClean="0"/>
              <a:t> </a:t>
            </a:r>
            <a:r>
              <a:rPr lang="fr-FR" sz="2000" dirty="0" err="1" smtClean="0"/>
              <a:t>at</a:t>
            </a:r>
            <a:r>
              <a:rPr lang="fr-FR" sz="2000" dirty="0" smtClean="0"/>
              <a:t>  852.2 </a:t>
            </a:r>
            <a:r>
              <a:rPr lang="fr-FR" sz="2000" dirty="0" err="1" smtClean="0"/>
              <a:t>um</a:t>
            </a:r>
            <a:r>
              <a:rPr lang="fr-FR" sz="2000" dirty="0" smtClean="0"/>
              <a:t> </a:t>
            </a:r>
            <a:r>
              <a:rPr lang="fr-FR" sz="2000" dirty="0" err="1" smtClean="0"/>
              <a:t>upstream</a:t>
            </a:r>
            <a:r>
              <a:rPr lang="fr-FR" sz="2000" dirty="0" smtClean="0"/>
              <a:t> </a:t>
            </a:r>
            <a:r>
              <a:rPr lang="fr-FR" sz="2000" dirty="0" err="1" smtClean="0"/>
              <a:t>from</a:t>
            </a:r>
            <a:r>
              <a:rPr lang="fr-FR" sz="2000" dirty="0" smtClean="0"/>
              <a:t> </a:t>
            </a:r>
            <a:r>
              <a:rPr lang="fr-FR" sz="2000" dirty="0" err="1" smtClean="0"/>
              <a:t>pl</a:t>
            </a:r>
            <a:r>
              <a:rPr lang="fr-FR" sz="2000" dirty="0" smtClean="0"/>
              <a:t> 12</a:t>
            </a:r>
          </a:p>
          <a:p>
            <a:r>
              <a:rPr lang="fr-FR" sz="2000" dirty="0" smtClean="0"/>
              <a:t>//////////////////////////////////////////////////////////////</a:t>
            </a:r>
          </a:p>
          <a:p>
            <a:endParaRPr lang="fr-FR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1689</TotalTime>
  <Words>430</Words>
  <Application>Microsoft Office PowerPoint</Application>
  <PresentationFormat>Affichage à l'écran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Réunion de groupe OPERA</vt:lpstr>
      <vt:lpstr>Recherche des Evénements candidats e</vt:lpstr>
      <vt:lpstr>Diapositive 3</vt:lpstr>
      <vt:lpstr>Candidat B098472E 9177016997</vt:lpstr>
      <vt:lpstr>Calcul du vertex et impulsions</vt:lpstr>
      <vt:lpstr>Calcul des angles et IP</vt:lpstr>
      <vt:lpstr>b142415</vt:lpstr>
      <vt:lpstr>b142415  400mrd250mic.gif</vt:lpstr>
      <vt:lpstr>b142415</vt:lpstr>
    </vt:vector>
  </TitlesOfParts>
  <Company>lapp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zghiche</dc:creator>
  <cp:lastModifiedBy>zghiche</cp:lastModifiedBy>
  <cp:revision>59</cp:revision>
  <dcterms:created xsi:type="dcterms:W3CDTF">2009-11-24T07:36:14Z</dcterms:created>
  <dcterms:modified xsi:type="dcterms:W3CDTF">2009-11-25T11:46:56Z</dcterms:modified>
</cp:coreProperties>
</file>