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3" r:id="rId8"/>
    <p:sldId id="264"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25" autoAdjust="0"/>
    <p:restoredTop sz="94699" autoAdjust="0"/>
  </p:normalViewPr>
  <p:slideViewPr>
    <p:cSldViewPr snapToGrid="0">
      <p:cViewPr varScale="1">
        <p:scale>
          <a:sx n="85" d="100"/>
          <a:sy n="85" d="100"/>
        </p:scale>
        <p:origin x="67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FD38FD58-C8C6-43E1-914C-C36A4813B66D}" type="datetimeFigureOut">
              <a:rPr lang="fr-FR" smtClean="0"/>
              <a:t>26/11/2020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24381F4-2EF2-4144-83B2-D98EF232AE4F}" type="slidenum">
              <a:rPr lang="fr-FR" smtClean="0"/>
              <a:t>‹N°›</a:t>
            </a:fld>
            <a:endParaRPr lang="fr-FR"/>
          </a:p>
        </p:txBody>
      </p:sp>
    </p:spTree>
    <p:extLst>
      <p:ext uri="{BB962C8B-B14F-4D97-AF65-F5344CB8AC3E}">
        <p14:creationId xmlns:p14="http://schemas.microsoft.com/office/powerpoint/2010/main" val="987902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D38FD58-C8C6-43E1-914C-C36A4813B66D}" type="datetimeFigureOut">
              <a:rPr lang="fr-FR" smtClean="0"/>
              <a:t>26/11/2020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24381F4-2EF2-4144-83B2-D98EF232AE4F}" type="slidenum">
              <a:rPr lang="fr-FR" smtClean="0"/>
              <a:t>‹N°›</a:t>
            </a:fld>
            <a:endParaRPr lang="fr-FR"/>
          </a:p>
        </p:txBody>
      </p:sp>
    </p:spTree>
    <p:extLst>
      <p:ext uri="{BB962C8B-B14F-4D97-AF65-F5344CB8AC3E}">
        <p14:creationId xmlns:p14="http://schemas.microsoft.com/office/powerpoint/2010/main" val="3178557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D38FD58-C8C6-43E1-914C-C36A4813B66D}" type="datetimeFigureOut">
              <a:rPr lang="fr-FR" smtClean="0"/>
              <a:t>26/11/2020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24381F4-2EF2-4144-83B2-D98EF232AE4F}" type="slidenum">
              <a:rPr lang="fr-FR" smtClean="0"/>
              <a:t>‹N°›</a:t>
            </a:fld>
            <a:endParaRPr lang="fr-FR"/>
          </a:p>
        </p:txBody>
      </p:sp>
    </p:spTree>
    <p:extLst>
      <p:ext uri="{BB962C8B-B14F-4D97-AF65-F5344CB8AC3E}">
        <p14:creationId xmlns:p14="http://schemas.microsoft.com/office/powerpoint/2010/main" val="2029949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D38FD58-C8C6-43E1-914C-C36A4813B66D}" type="datetimeFigureOut">
              <a:rPr lang="fr-FR" smtClean="0"/>
              <a:t>26/11/2020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24381F4-2EF2-4144-83B2-D98EF232AE4F}" type="slidenum">
              <a:rPr lang="fr-FR" smtClean="0"/>
              <a:t>‹N°›</a:t>
            </a:fld>
            <a:endParaRPr lang="fr-FR"/>
          </a:p>
        </p:txBody>
      </p:sp>
    </p:spTree>
    <p:extLst>
      <p:ext uri="{BB962C8B-B14F-4D97-AF65-F5344CB8AC3E}">
        <p14:creationId xmlns:p14="http://schemas.microsoft.com/office/powerpoint/2010/main" val="1720970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FD38FD58-C8C6-43E1-914C-C36A4813B66D}" type="datetimeFigureOut">
              <a:rPr lang="fr-FR" smtClean="0"/>
              <a:t>26/11/2020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24381F4-2EF2-4144-83B2-D98EF232AE4F}" type="slidenum">
              <a:rPr lang="fr-FR" smtClean="0"/>
              <a:t>‹N°›</a:t>
            </a:fld>
            <a:endParaRPr lang="fr-FR"/>
          </a:p>
        </p:txBody>
      </p:sp>
    </p:spTree>
    <p:extLst>
      <p:ext uri="{BB962C8B-B14F-4D97-AF65-F5344CB8AC3E}">
        <p14:creationId xmlns:p14="http://schemas.microsoft.com/office/powerpoint/2010/main" val="2780331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FD38FD58-C8C6-43E1-914C-C36A4813B66D}" type="datetimeFigureOut">
              <a:rPr lang="fr-FR" smtClean="0"/>
              <a:t>26/11/2020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24381F4-2EF2-4144-83B2-D98EF232AE4F}" type="slidenum">
              <a:rPr lang="fr-FR" smtClean="0"/>
              <a:t>‹N°›</a:t>
            </a:fld>
            <a:endParaRPr lang="fr-FR"/>
          </a:p>
        </p:txBody>
      </p:sp>
    </p:spTree>
    <p:extLst>
      <p:ext uri="{BB962C8B-B14F-4D97-AF65-F5344CB8AC3E}">
        <p14:creationId xmlns:p14="http://schemas.microsoft.com/office/powerpoint/2010/main" val="2984825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FD38FD58-C8C6-43E1-914C-C36A4813B66D}" type="datetimeFigureOut">
              <a:rPr lang="fr-FR" smtClean="0"/>
              <a:t>26/11/2020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24381F4-2EF2-4144-83B2-D98EF232AE4F}" type="slidenum">
              <a:rPr lang="fr-FR" smtClean="0"/>
              <a:t>‹N°›</a:t>
            </a:fld>
            <a:endParaRPr lang="fr-FR"/>
          </a:p>
        </p:txBody>
      </p:sp>
    </p:spTree>
    <p:extLst>
      <p:ext uri="{BB962C8B-B14F-4D97-AF65-F5344CB8AC3E}">
        <p14:creationId xmlns:p14="http://schemas.microsoft.com/office/powerpoint/2010/main" val="3262970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FD38FD58-C8C6-43E1-914C-C36A4813B66D}" type="datetimeFigureOut">
              <a:rPr lang="fr-FR" smtClean="0"/>
              <a:t>26/11/2020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24381F4-2EF2-4144-83B2-D98EF232AE4F}" type="slidenum">
              <a:rPr lang="fr-FR" smtClean="0"/>
              <a:t>‹N°›</a:t>
            </a:fld>
            <a:endParaRPr lang="fr-FR"/>
          </a:p>
        </p:txBody>
      </p:sp>
    </p:spTree>
    <p:extLst>
      <p:ext uri="{BB962C8B-B14F-4D97-AF65-F5344CB8AC3E}">
        <p14:creationId xmlns:p14="http://schemas.microsoft.com/office/powerpoint/2010/main" val="2846123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D38FD58-C8C6-43E1-914C-C36A4813B66D}" type="datetimeFigureOut">
              <a:rPr lang="fr-FR" smtClean="0"/>
              <a:t>26/11/2020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24381F4-2EF2-4144-83B2-D98EF232AE4F}" type="slidenum">
              <a:rPr lang="fr-FR" smtClean="0"/>
              <a:t>‹N°›</a:t>
            </a:fld>
            <a:endParaRPr lang="fr-FR"/>
          </a:p>
        </p:txBody>
      </p:sp>
    </p:spTree>
    <p:extLst>
      <p:ext uri="{BB962C8B-B14F-4D97-AF65-F5344CB8AC3E}">
        <p14:creationId xmlns:p14="http://schemas.microsoft.com/office/powerpoint/2010/main" val="3577917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FD38FD58-C8C6-43E1-914C-C36A4813B66D}" type="datetimeFigureOut">
              <a:rPr lang="fr-FR" smtClean="0"/>
              <a:t>26/11/2020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24381F4-2EF2-4144-83B2-D98EF232AE4F}" type="slidenum">
              <a:rPr lang="fr-FR" smtClean="0"/>
              <a:t>‹N°›</a:t>
            </a:fld>
            <a:endParaRPr lang="fr-FR"/>
          </a:p>
        </p:txBody>
      </p:sp>
    </p:spTree>
    <p:extLst>
      <p:ext uri="{BB962C8B-B14F-4D97-AF65-F5344CB8AC3E}">
        <p14:creationId xmlns:p14="http://schemas.microsoft.com/office/powerpoint/2010/main" val="3539002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FD38FD58-C8C6-43E1-914C-C36A4813B66D}" type="datetimeFigureOut">
              <a:rPr lang="fr-FR" smtClean="0"/>
              <a:t>26/11/2020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24381F4-2EF2-4144-83B2-D98EF232AE4F}" type="slidenum">
              <a:rPr lang="fr-FR" smtClean="0"/>
              <a:t>‹N°›</a:t>
            </a:fld>
            <a:endParaRPr lang="fr-FR"/>
          </a:p>
        </p:txBody>
      </p:sp>
    </p:spTree>
    <p:extLst>
      <p:ext uri="{BB962C8B-B14F-4D97-AF65-F5344CB8AC3E}">
        <p14:creationId xmlns:p14="http://schemas.microsoft.com/office/powerpoint/2010/main" val="3441571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38FD58-C8C6-43E1-914C-C36A4813B66D}" type="datetimeFigureOut">
              <a:rPr lang="fr-FR" smtClean="0"/>
              <a:t>26/11/2020</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4381F4-2EF2-4144-83B2-D98EF232AE4F}" type="slidenum">
              <a:rPr lang="fr-FR" smtClean="0"/>
              <a:t>‹N°›</a:t>
            </a:fld>
            <a:endParaRPr lang="fr-FR"/>
          </a:p>
        </p:txBody>
      </p:sp>
    </p:spTree>
    <p:extLst>
      <p:ext uri="{BB962C8B-B14F-4D97-AF65-F5344CB8AC3E}">
        <p14:creationId xmlns:p14="http://schemas.microsoft.com/office/powerpoint/2010/main" val="37790184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037320" cy="1337373"/>
          </a:xfrm>
          <a:ln/>
        </p:spPr>
        <p:style>
          <a:lnRef idx="2">
            <a:schemeClr val="accent1"/>
          </a:lnRef>
          <a:fillRef idx="1">
            <a:schemeClr val="lt1"/>
          </a:fillRef>
          <a:effectRef idx="0">
            <a:schemeClr val="accent1"/>
          </a:effectRef>
          <a:fontRef idx="minor">
            <a:schemeClr val="dk1"/>
          </a:fontRef>
        </p:style>
        <p:txBody>
          <a:bodyPr/>
          <a:lstStyle/>
          <a:p>
            <a:r>
              <a:rPr lang="fr-FR" dirty="0"/>
              <a:t>ACCUEIL STAGIAIRES</a:t>
            </a:r>
          </a:p>
        </p:txBody>
      </p:sp>
      <p:sp>
        <p:nvSpPr>
          <p:cNvPr id="3" name="Sous-titre 2"/>
          <p:cNvSpPr>
            <a:spLocks noGrp="1"/>
          </p:cNvSpPr>
          <p:nvPr>
            <p:ph type="subTitle" idx="1"/>
          </p:nvPr>
        </p:nvSpPr>
        <p:spPr>
          <a:xfrm>
            <a:off x="1524000" y="4489704"/>
            <a:ext cx="9144000" cy="1719072"/>
          </a:xfrm>
          <a:ln/>
        </p:spPr>
        <p:style>
          <a:lnRef idx="2">
            <a:schemeClr val="accent1"/>
          </a:lnRef>
          <a:fillRef idx="1">
            <a:schemeClr val="lt1"/>
          </a:fillRef>
          <a:effectRef idx="0">
            <a:schemeClr val="accent1"/>
          </a:effectRef>
          <a:fontRef idx="minor">
            <a:schemeClr val="dk1"/>
          </a:fontRef>
        </p:style>
        <p:txBody>
          <a:bodyPr>
            <a:normAutofit lnSpcReduction="10000"/>
          </a:bodyPr>
          <a:lstStyle/>
          <a:p>
            <a:pPr>
              <a:spcBef>
                <a:spcPct val="0"/>
              </a:spcBef>
            </a:pPr>
            <a:endParaRPr lang="fr-FR" sz="6000" dirty="0"/>
          </a:p>
          <a:p>
            <a:pPr>
              <a:spcBef>
                <a:spcPct val="0"/>
              </a:spcBef>
            </a:pPr>
            <a:r>
              <a:rPr lang="fr-FR" sz="6000" dirty="0"/>
              <a:t>DECOUVERTE ENTREPRISE</a:t>
            </a:r>
          </a:p>
        </p:txBody>
      </p:sp>
      <p:pic>
        <p:nvPicPr>
          <p:cNvPr id="4" name="Image 3"/>
          <p:cNvPicPr>
            <a:picLocks noChangeAspect="1"/>
          </p:cNvPicPr>
          <p:nvPr/>
        </p:nvPicPr>
        <p:blipFill>
          <a:blip r:embed="rId2"/>
          <a:stretch>
            <a:fillRect/>
          </a:stretch>
        </p:blipFill>
        <p:spPr>
          <a:xfrm>
            <a:off x="3657600" y="2546604"/>
            <a:ext cx="3712464" cy="1856232"/>
          </a:xfrm>
          <a:prstGeom prst="rect">
            <a:avLst/>
          </a:prstGeom>
        </p:spPr>
      </p:pic>
    </p:spTree>
    <p:extLst>
      <p:ext uri="{BB962C8B-B14F-4D97-AF65-F5344CB8AC3E}">
        <p14:creationId xmlns:p14="http://schemas.microsoft.com/office/powerpoint/2010/main" val="1319056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1"/>
          </a:lnRef>
          <a:fillRef idx="3">
            <a:schemeClr val="accent1"/>
          </a:fillRef>
          <a:effectRef idx="2">
            <a:schemeClr val="accent1"/>
          </a:effectRef>
          <a:fontRef idx="minor">
            <a:schemeClr val="lt1"/>
          </a:fontRef>
        </p:style>
        <p:txBody>
          <a:bodyPr/>
          <a:lstStyle/>
          <a:p>
            <a:pPr algn="ctr"/>
            <a:r>
              <a:rPr lang="fr-FR" dirty="0"/>
              <a:t>Qu’est ce qu’une entreprise ?</a:t>
            </a:r>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46704" y="2706260"/>
            <a:ext cx="4734115" cy="3333384"/>
          </a:xfrm>
        </p:spPr>
      </p:pic>
    </p:spTree>
    <p:extLst>
      <p:ext uri="{BB962C8B-B14F-4D97-AF65-F5344CB8AC3E}">
        <p14:creationId xmlns:p14="http://schemas.microsoft.com/office/powerpoint/2010/main" val="2075405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algn="ctr"/>
            <a:r>
              <a:rPr lang="fr-FR" dirty="0"/>
              <a:t>DEFINITION</a:t>
            </a:r>
          </a:p>
        </p:txBody>
      </p:sp>
      <p:sp>
        <p:nvSpPr>
          <p:cNvPr id="3" name="Espace réservé du contenu 2"/>
          <p:cNvSpPr>
            <a:spLocks noGrp="1"/>
          </p:cNvSpPr>
          <p:nvPr>
            <p:ph idx="1"/>
          </p:nvPr>
        </p:nvSpPr>
        <p:spPr/>
        <p:txBody>
          <a:bodyPr/>
          <a:lstStyle/>
          <a:p>
            <a:r>
              <a:rPr lang="fr-FR" dirty="0"/>
              <a:t>Au regard du droit commercial, l'entreprise peut se définir comme une unité économique reposant sur une organisation préétablie et fonctionnant autour de moyens de production ou de distribution. Mais l'entreprise peut être définie autrement par le droit du travail, au regard duquel elle est considérée comme un ensemble de personnes rémunérées exerçant une activité en commun tout en étant sous l'autorité d'un même employeur. </a:t>
            </a:r>
          </a:p>
        </p:txBody>
      </p:sp>
      <p:pic>
        <p:nvPicPr>
          <p:cNvPr id="4" name="Image 3"/>
          <p:cNvPicPr>
            <a:picLocks noChangeAspect="1"/>
          </p:cNvPicPr>
          <p:nvPr/>
        </p:nvPicPr>
        <p:blipFill>
          <a:blip r:embed="rId2"/>
          <a:stretch>
            <a:fillRect/>
          </a:stretch>
        </p:blipFill>
        <p:spPr>
          <a:xfrm>
            <a:off x="4006405" y="4801933"/>
            <a:ext cx="2295525" cy="1990725"/>
          </a:xfrm>
          <a:prstGeom prst="rect">
            <a:avLst/>
          </a:prstGeom>
        </p:spPr>
      </p:pic>
    </p:spTree>
    <p:extLst>
      <p:ext uri="{BB962C8B-B14F-4D97-AF65-F5344CB8AC3E}">
        <p14:creationId xmlns:p14="http://schemas.microsoft.com/office/powerpoint/2010/main" val="555690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4"/>
          </a:lnRef>
          <a:fillRef idx="3">
            <a:schemeClr val="accent4"/>
          </a:fillRef>
          <a:effectRef idx="2">
            <a:schemeClr val="accent4"/>
          </a:effectRef>
          <a:fontRef idx="minor">
            <a:schemeClr val="lt1"/>
          </a:fontRef>
        </p:style>
        <p:txBody>
          <a:bodyPr/>
          <a:lstStyle/>
          <a:p>
            <a:r>
              <a:rPr lang="fr-FR" dirty="0"/>
              <a:t>QUE FAUT IL POUR QUE CELA FONCTIONNE ?</a:t>
            </a:r>
          </a:p>
        </p:txBody>
      </p:sp>
      <p:sp>
        <p:nvSpPr>
          <p:cNvPr id="3" name="Espace réservé du contenu 2"/>
          <p:cNvSpPr>
            <a:spLocks noGrp="1"/>
          </p:cNvSpPr>
          <p:nvPr>
            <p:ph idx="1"/>
          </p:nvPr>
        </p:nvSpPr>
        <p:spPr/>
        <p:txBody>
          <a:bodyPr/>
          <a:lstStyle/>
          <a:p>
            <a:endParaRPr lang="fr-FR" dirty="0"/>
          </a:p>
          <a:p>
            <a:pPr algn="ctr"/>
            <a:r>
              <a:rPr lang="fr-FR" dirty="0"/>
              <a:t>Une mission</a:t>
            </a:r>
          </a:p>
          <a:p>
            <a:pPr algn="ctr"/>
            <a:r>
              <a:rPr lang="fr-FR" dirty="0"/>
              <a:t>un bâtiment</a:t>
            </a:r>
          </a:p>
          <a:p>
            <a:pPr algn="ctr"/>
            <a:r>
              <a:rPr lang="fr-FR" dirty="0"/>
              <a:t>Du matériel</a:t>
            </a:r>
          </a:p>
          <a:p>
            <a:pPr algn="ctr"/>
            <a:r>
              <a:rPr lang="fr-FR" dirty="0"/>
              <a:t>Un dirigeant</a:t>
            </a:r>
          </a:p>
          <a:p>
            <a:pPr algn="ctr"/>
            <a:r>
              <a:rPr lang="fr-FR" dirty="0"/>
              <a:t>Des employés</a:t>
            </a:r>
          </a:p>
          <a:p>
            <a:endParaRPr lang="fr-FR" dirty="0"/>
          </a:p>
          <a:p>
            <a:endParaRPr lang="fr-FR" dirty="0"/>
          </a:p>
        </p:txBody>
      </p:sp>
      <p:pic>
        <p:nvPicPr>
          <p:cNvPr id="4" name="Image 3"/>
          <p:cNvPicPr>
            <a:picLocks noChangeAspect="1"/>
          </p:cNvPicPr>
          <p:nvPr/>
        </p:nvPicPr>
        <p:blipFill>
          <a:blip r:embed="rId2"/>
          <a:stretch>
            <a:fillRect/>
          </a:stretch>
        </p:blipFill>
        <p:spPr>
          <a:xfrm rot="846523">
            <a:off x="1826162" y="2214501"/>
            <a:ext cx="2819400" cy="1619250"/>
          </a:xfrm>
          <a:prstGeom prst="rect">
            <a:avLst/>
          </a:prstGeom>
        </p:spPr>
      </p:pic>
      <p:pic>
        <p:nvPicPr>
          <p:cNvPr id="5" name="Image 4"/>
          <p:cNvPicPr>
            <a:picLocks noChangeAspect="1"/>
          </p:cNvPicPr>
          <p:nvPr/>
        </p:nvPicPr>
        <p:blipFill>
          <a:blip r:embed="rId3"/>
          <a:stretch>
            <a:fillRect/>
          </a:stretch>
        </p:blipFill>
        <p:spPr>
          <a:xfrm>
            <a:off x="8604123" y="2819522"/>
            <a:ext cx="2609850" cy="2666877"/>
          </a:xfrm>
          <a:prstGeom prst="rect">
            <a:avLst/>
          </a:prstGeom>
        </p:spPr>
      </p:pic>
      <p:pic>
        <p:nvPicPr>
          <p:cNvPr id="6" name="Image 5"/>
          <p:cNvPicPr>
            <a:picLocks noChangeAspect="1"/>
          </p:cNvPicPr>
          <p:nvPr/>
        </p:nvPicPr>
        <p:blipFill>
          <a:blip r:embed="rId4"/>
          <a:stretch>
            <a:fillRect/>
          </a:stretch>
        </p:blipFill>
        <p:spPr>
          <a:xfrm>
            <a:off x="781402" y="4385047"/>
            <a:ext cx="2820220" cy="2118475"/>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extLst>
      <p:ext uri="{BB962C8B-B14F-4D97-AF65-F5344CB8AC3E}">
        <p14:creationId xmlns:p14="http://schemas.microsoft.com/office/powerpoint/2010/main" val="3874438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C000"/>
          </a:solidFill>
        </p:spPr>
        <p:txBody>
          <a:bodyPr/>
          <a:lstStyle/>
          <a:p>
            <a:pPr algn="ctr"/>
            <a:r>
              <a:rPr lang="fr-FR" dirty="0"/>
              <a:t>QUEL OUTIL POUR ORGANISER ?</a:t>
            </a:r>
          </a:p>
        </p:txBody>
      </p:sp>
      <p:pic>
        <p:nvPicPr>
          <p:cNvPr id="8" name="Espace réservé du contenu 7"/>
          <p:cNvPicPr>
            <a:picLocks noGrp="1" noChangeAspect="1"/>
          </p:cNvPicPr>
          <p:nvPr>
            <p:ph idx="1"/>
          </p:nvPr>
        </p:nvPicPr>
        <p:blipFill>
          <a:blip r:embed="rId2"/>
          <a:stretch>
            <a:fillRect/>
          </a:stretch>
        </p:blipFill>
        <p:spPr>
          <a:xfrm>
            <a:off x="1499616" y="2444375"/>
            <a:ext cx="7077456" cy="3888165"/>
          </a:xfrm>
          <a:prstGeom prst="rect">
            <a:avLst/>
          </a:prstGeom>
        </p:spPr>
      </p:pic>
    </p:spTree>
    <p:extLst>
      <p:ext uri="{BB962C8B-B14F-4D97-AF65-F5344CB8AC3E}">
        <p14:creationId xmlns:p14="http://schemas.microsoft.com/office/powerpoint/2010/main" val="3567649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630" y="264541"/>
            <a:ext cx="10515600" cy="1325563"/>
          </a:xfrm>
        </p:spPr>
        <p:style>
          <a:lnRef idx="1">
            <a:schemeClr val="accent4"/>
          </a:lnRef>
          <a:fillRef idx="2">
            <a:schemeClr val="accent4"/>
          </a:fillRef>
          <a:effectRef idx="1">
            <a:schemeClr val="accent4"/>
          </a:effectRef>
          <a:fontRef idx="minor">
            <a:schemeClr val="dk1"/>
          </a:fontRef>
        </p:style>
        <p:txBody>
          <a:bodyPr/>
          <a:lstStyle/>
          <a:p>
            <a:pPr algn="ctr"/>
            <a:r>
              <a:rPr lang="fr-FR" dirty="0"/>
              <a:t> QUELS METIERS ?</a:t>
            </a:r>
          </a:p>
        </p:txBody>
      </p:sp>
      <p:pic>
        <p:nvPicPr>
          <p:cNvPr id="7" name="Image 6"/>
          <p:cNvPicPr>
            <a:picLocks noChangeAspect="1"/>
          </p:cNvPicPr>
          <p:nvPr/>
        </p:nvPicPr>
        <p:blipFill>
          <a:blip r:embed="rId2"/>
          <a:stretch>
            <a:fillRect/>
          </a:stretch>
        </p:blipFill>
        <p:spPr>
          <a:xfrm>
            <a:off x="8431530" y="4225290"/>
            <a:ext cx="2552700" cy="1790700"/>
          </a:xfrm>
          <a:prstGeom prst="rect">
            <a:avLst/>
          </a:prstGeom>
        </p:spPr>
      </p:pic>
      <p:sp>
        <p:nvSpPr>
          <p:cNvPr id="9" name="Espace réservé du contenu 8"/>
          <p:cNvSpPr>
            <a:spLocks noGrp="1"/>
          </p:cNvSpPr>
          <p:nvPr>
            <p:ph idx="1"/>
          </p:nvPr>
        </p:nvSpPr>
        <p:spPr/>
        <p:txBody>
          <a:bodyPr>
            <a:normAutofit lnSpcReduction="10000"/>
          </a:bodyPr>
          <a:lstStyle/>
          <a:p>
            <a:r>
              <a:rPr lang="fr-FR" dirty="0"/>
              <a:t>Finance</a:t>
            </a:r>
          </a:p>
          <a:p>
            <a:r>
              <a:rPr lang="fr-FR" dirty="0"/>
              <a:t>Comptabilité</a:t>
            </a:r>
          </a:p>
          <a:p>
            <a:r>
              <a:rPr lang="fr-FR" dirty="0"/>
              <a:t>Juridique</a:t>
            </a:r>
          </a:p>
          <a:p>
            <a:r>
              <a:rPr lang="fr-FR" dirty="0"/>
              <a:t>Communication</a:t>
            </a:r>
          </a:p>
          <a:p>
            <a:r>
              <a:rPr lang="fr-FR" dirty="0"/>
              <a:t>Sureté</a:t>
            </a:r>
          </a:p>
          <a:p>
            <a:r>
              <a:rPr lang="fr-FR" dirty="0"/>
              <a:t>Sécurité</a:t>
            </a:r>
          </a:p>
          <a:p>
            <a:r>
              <a:rPr lang="fr-FR" dirty="0"/>
              <a:t>Logistique</a:t>
            </a:r>
          </a:p>
          <a:p>
            <a:r>
              <a:rPr lang="fr-FR" dirty="0"/>
              <a:t>Ressources humaines</a:t>
            </a:r>
          </a:p>
          <a:p>
            <a:r>
              <a:rPr lang="fr-FR" dirty="0"/>
              <a:t>Informatique</a:t>
            </a:r>
          </a:p>
        </p:txBody>
      </p:sp>
      <p:pic>
        <p:nvPicPr>
          <p:cNvPr id="10" name="Image 9"/>
          <p:cNvPicPr>
            <a:picLocks noChangeAspect="1"/>
          </p:cNvPicPr>
          <p:nvPr/>
        </p:nvPicPr>
        <p:blipFill>
          <a:blip r:embed="rId3"/>
          <a:stretch>
            <a:fillRect/>
          </a:stretch>
        </p:blipFill>
        <p:spPr>
          <a:xfrm>
            <a:off x="5166361" y="2431351"/>
            <a:ext cx="1963864" cy="1963864"/>
          </a:xfrm>
          <a:prstGeom prst="rect">
            <a:avLst/>
          </a:prstGeom>
        </p:spPr>
      </p:pic>
    </p:spTree>
    <p:extLst>
      <p:ext uri="{BB962C8B-B14F-4D97-AF65-F5344CB8AC3E}">
        <p14:creationId xmlns:p14="http://schemas.microsoft.com/office/powerpoint/2010/main" val="3574026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860171"/>
          </a:xfrm>
        </p:spPr>
        <p:style>
          <a:lnRef idx="2">
            <a:schemeClr val="accent1"/>
          </a:lnRef>
          <a:fillRef idx="1">
            <a:schemeClr val="lt1"/>
          </a:fillRef>
          <a:effectRef idx="0">
            <a:schemeClr val="accent1"/>
          </a:effectRef>
          <a:fontRef idx="minor">
            <a:schemeClr val="dk1"/>
          </a:fontRef>
        </p:style>
        <p:txBody>
          <a:bodyPr/>
          <a:lstStyle/>
          <a:p>
            <a:pPr algn="ctr"/>
            <a:r>
              <a:rPr lang="fr-FR" dirty="0"/>
              <a:t>FONCTION PUBLIQUE / ENTREPRISE PRIVEE</a:t>
            </a:r>
          </a:p>
        </p:txBody>
      </p:sp>
      <p:sp>
        <p:nvSpPr>
          <p:cNvPr id="3" name="Espace réservé du texte 2"/>
          <p:cNvSpPr>
            <a:spLocks noGrp="1"/>
          </p:cNvSpPr>
          <p:nvPr>
            <p:ph type="body" idx="1"/>
          </p:nvPr>
        </p:nvSpPr>
        <p:spPr>
          <a:xfrm>
            <a:off x="839788" y="1408177"/>
            <a:ext cx="5157787" cy="512063"/>
          </a:xfrm>
        </p:spPr>
        <p:txBody>
          <a:bodyPr/>
          <a:lstStyle/>
          <a:p>
            <a:pPr algn="ctr"/>
            <a:r>
              <a:rPr lang="fr-FR" dirty="0"/>
              <a:t>FONCTION PUBLIQUE</a:t>
            </a:r>
          </a:p>
        </p:txBody>
      </p:sp>
      <p:sp>
        <p:nvSpPr>
          <p:cNvPr id="4" name="Espace réservé du contenu 3"/>
          <p:cNvSpPr>
            <a:spLocks noGrp="1"/>
          </p:cNvSpPr>
          <p:nvPr>
            <p:ph sz="half" idx="2"/>
          </p:nvPr>
        </p:nvSpPr>
        <p:spPr>
          <a:xfrm>
            <a:off x="658368" y="1920240"/>
            <a:ext cx="5339207" cy="4796790"/>
          </a:xfrm>
        </p:spPr>
        <p:style>
          <a:lnRef idx="1">
            <a:schemeClr val="accent1"/>
          </a:lnRef>
          <a:fillRef idx="2">
            <a:schemeClr val="accent1"/>
          </a:fillRef>
          <a:effectRef idx="1">
            <a:schemeClr val="accent1"/>
          </a:effectRef>
          <a:fontRef idx="minor">
            <a:schemeClr val="dk1"/>
          </a:fontRef>
        </p:style>
        <p:txBody>
          <a:bodyPr/>
          <a:lstStyle/>
          <a:p>
            <a:r>
              <a:rPr lang="fr-FR" dirty="0"/>
              <a:t>Organisation hiérarchique</a:t>
            </a:r>
          </a:p>
          <a:p>
            <a:r>
              <a:rPr lang="fr-FR" dirty="0"/>
              <a:t>Mission d’entreprise	</a:t>
            </a:r>
          </a:p>
          <a:p>
            <a:r>
              <a:rPr lang="fr-FR" dirty="0"/>
              <a:t>Mission individuelle</a:t>
            </a:r>
          </a:p>
          <a:p>
            <a:r>
              <a:rPr lang="fr-FR" dirty="0"/>
              <a:t>Objectifs	</a:t>
            </a:r>
          </a:p>
          <a:p>
            <a:r>
              <a:rPr lang="fr-FR" dirty="0"/>
              <a:t>Règlement intérieur</a:t>
            </a:r>
          </a:p>
          <a:p>
            <a:r>
              <a:rPr lang="fr-FR" dirty="0"/>
              <a:t>Dotation d’état							</a:t>
            </a:r>
          </a:p>
        </p:txBody>
      </p:sp>
      <p:sp>
        <p:nvSpPr>
          <p:cNvPr id="5" name="Espace réservé du texte 4"/>
          <p:cNvSpPr>
            <a:spLocks noGrp="1"/>
          </p:cNvSpPr>
          <p:nvPr>
            <p:ph type="body" sz="quarter" idx="3"/>
          </p:nvPr>
        </p:nvSpPr>
        <p:spPr>
          <a:xfrm>
            <a:off x="6172200" y="1408177"/>
            <a:ext cx="5183188" cy="512063"/>
          </a:xfrm>
        </p:spPr>
        <p:txBody>
          <a:bodyPr/>
          <a:lstStyle/>
          <a:p>
            <a:pPr algn="ctr"/>
            <a:r>
              <a:rPr lang="fr-FR" dirty="0"/>
              <a:t>ENTREPRISE PRIVEE</a:t>
            </a:r>
          </a:p>
        </p:txBody>
      </p:sp>
      <p:sp>
        <p:nvSpPr>
          <p:cNvPr id="6" name="Espace réservé du contenu 5"/>
          <p:cNvSpPr>
            <a:spLocks noGrp="1"/>
          </p:cNvSpPr>
          <p:nvPr>
            <p:ph sz="quarter" idx="4"/>
          </p:nvPr>
        </p:nvSpPr>
        <p:spPr>
          <a:xfrm>
            <a:off x="6172200" y="1920240"/>
            <a:ext cx="5183188" cy="4796790"/>
          </a:xfrm>
        </p:spPr>
        <p:style>
          <a:lnRef idx="1">
            <a:schemeClr val="accent2"/>
          </a:lnRef>
          <a:fillRef idx="2">
            <a:schemeClr val="accent2"/>
          </a:fillRef>
          <a:effectRef idx="1">
            <a:schemeClr val="accent2"/>
          </a:effectRef>
          <a:fontRef idx="minor">
            <a:schemeClr val="dk1"/>
          </a:fontRef>
        </p:style>
        <p:txBody>
          <a:bodyPr/>
          <a:lstStyle/>
          <a:p>
            <a:r>
              <a:rPr lang="fr-FR" dirty="0"/>
              <a:t>Organisation hiérarchique</a:t>
            </a:r>
          </a:p>
          <a:p>
            <a:r>
              <a:rPr lang="fr-FR" dirty="0"/>
              <a:t>Mission d’entreprise</a:t>
            </a:r>
          </a:p>
          <a:p>
            <a:r>
              <a:rPr lang="fr-FR" dirty="0"/>
              <a:t>Mission individuelle</a:t>
            </a:r>
          </a:p>
          <a:p>
            <a:r>
              <a:rPr lang="fr-FR"/>
              <a:t>Objectifs</a:t>
            </a:r>
            <a:endParaRPr lang="fr-FR" dirty="0"/>
          </a:p>
          <a:p>
            <a:r>
              <a:rPr lang="fr-FR" dirty="0"/>
              <a:t>Règlement intérieur</a:t>
            </a:r>
          </a:p>
          <a:p>
            <a:r>
              <a:rPr lang="fr-FR" dirty="0"/>
              <a:t>Autofinancement</a:t>
            </a:r>
          </a:p>
        </p:txBody>
      </p:sp>
      <p:pic>
        <p:nvPicPr>
          <p:cNvPr id="7" name="Image 6"/>
          <p:cNvPicPr>
            <a:picLocks noChangeAspect="1"/>
          </p:cNvPicPr>
          <p:nvPr/>
        </p:nvPicPr>
        <p:blipFill>
          <a:blip r:embed="rId2"/>
          <a:stretch>
            <a:fillRect/>
          </a:stretch>
        </p:blipFill>
        <p:spPr>
          <a:xfrm>
            <a:off x="1148334" y="5078730"/>
            <a:ext cx="2781300" cy="1638300"/>
          </a:xfrm>
          <a:prstGeom prst="rect">
            <a:avLst/>
          </a:prstGeom>
        </p:spPr>
      </p:pic>
      <p:pic>
        <p:nvPicPr>
          <p:cNvPr id="8" name="Image 7"/>
          <p:cNvPicPr>
            <a:picLocks noChangeAspect="1"/>
          </p:cNvPicPr>
          <p:nvPr/>
        </p:nvPicPr>
        <p:blipFill rotWithShape="1">
          <a:blip r:embed="rId3"/>
          <a:srcRect l="9746" t="4295" r="9767" b="9129"/>
          <a:stretch/>
        </p:blipFill>
        <p:spPr>
          <a:xfrm>
            <a:off x="7808976" y="5078730"/>
            <a:ext cx="1764792" cy="1581913"/>
          </a:xfrm>
          <a:prstGeom prst="roundRect">
            <a:avLst/>
          </a:prstGeom>
        </p:spPr>
      </p:pic>
    </p:spTree>
    <p:extLst>
      <p:ext uri="{BB962C8B-B14F-4D97-AF65-F5344CB8AC3E}">
        <p14:creationId xmlns:p14="http://schemas.microsoft.com/office/powerpoint/2010/main" val="3003888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2"/>
          <a:stretch>
            <a:fillRect/>
          </a:stretch>
        </p:blipFill>
        <p:spPr>
          <a:xfrm>
            <a:off x="7321677" y="2748254"/>
            <a:ext cx="1364361" cy="1407576"/>
          </a:xfrm>
          <a:prstGeom prst="rect">
            <a:avLst/>
          </a:prstGeom>
        </p:spPr>
      </p:pic>
      <p:sp>
        <p:nvSpPr>
          <p:cNvPr id="2" name="Titre 1"/>
          <p:cNvSpPr>
            <a:spLocks noGrp="1"/>
          </p:cNvSpPr>
          <p:nvPr>
            <p:ph type="title"/>
          </p:nvPr>
        </p:nvSpPr>
        <p:spPr>
          <a:xfrm>
            <a:off x="838200" y="365125"/>
            <a:ext cx="10515600" cy="1152779"/>
          </a:xfrm>
        </p:spPr>
        <p:style>
          <a:lnRef idx="0">
            <a:schemeClr val="accent1"/>
          </a:lnRef>
          <a:fillRef idx="3">
            <a:schemeClr val="accent1"/>
          </a:fillRef>
          <a:effectRef idx="3">
            <a:schemeClr val="accent1"/>
          </a:effectRef>
          <a:fontRef idx="minor">
            <a:schemeClr val="lt1"/>
          </a:fontRef>
        </p:style>
        <p:txBody>
          <a:bodyPr/>
          <a:lstStyle/>
          <a:p>
            <a:pPr algn="ctr"/>
            <a:r>
              <a:rPr lang="fr-FR" dirty="0"/>
              <a:t>POUR QUI LA FONCTION PUBLIQUE ?</a:t>
            </a:r>
          </a:p>
        </p:txBody>
      </p:sp>
      <p:sp>
        <p:nvSpPr>
          <p:cNvPr id="3" name="Espace réservé du contenu 2"/>
          <p:cNvSpPr>
            <a:spLocks noGrp="1"/>
          </p:cNvSpPr>
          <p:nvPr>
            <p:ph idx="1"/>
          </p:nvPr>
        </p:nvSpPr>
        <p:spPr>
          <a:xfrm>
            <a:off x="746760" y="1825625"/>
            <a:ext cx="10515600" cy="4351338"/>
          </a:xfrm>
          <a:effectLst>
            <a:glow rad="228600">
              <a:schemeClr val="accent5">
                <a:satMod val="175000"/>
                <a:alpha val="40000"/>
              </a:schemeClr>
            </a:glow>
          </a:effectLst>
        </p:spPr>
        <p:txBody>
          <a:bodyPr>
            <a:normAutofit lnSpcReduction="10000"/>
          </a:bodyPr>
          <a:lstStyle/>
          <a:p>
            <a:r>
              <a:rPr lang="fr-FR" dirty="0"/>
              <a:t>LA SANTE POUR TOUS</a:t>
            </a:r>
          </a:p>
          <a:p>
            <a:pPr lvl="2"/>
            <a:r>
              <a:rPr lang="fr-FR" dirty="0"/>
              <a:t>La sécurité sociale/les hôpitaux</a:t>
            </a:r>
          </a:p>
          <a:p>
            <a:r>
              <a:rPr lang="fr-FR" dirty="0"/>
              <a:t>L’ENSEIGNEMENT ET RECHERCHE POUR TOUS</a:t>
            </a:r>
          </a:p>
          <a:p>
            <a:pPr lvl="2"/>
            <a:r>
              <a:rPr lang="fr-FR" dirty="0"/>
              <a:t>Les écoles/collèges/lycées/universités..</a:t>
            </a:r>
          </a:p>
          <a:p>
            <a:r>
              <a:rPr lang="fr-FR" dirty="0"/>
              <a:t> DES SERVICES POUR TOUS</a:t>
            </a:r>
          </a:p>
          <a:p>
            <a:pPr lvl="2"/>
            <a:r>
              <a:rPr lang="fr-FR" dirty="0"/>
              <a:t>Route/ramassage des ordures/administration/impôts/eau</a:t>
            </a:r>
          </a:p>
          <a:p>
            <a:r>
              <a:rPr lang="fr-FR" dirty="0"/>
              <a:t>LA SECURITE/DEFENSE POUR TOUS</a:t>
            </a:r>
          </a:p>
          <a:p>
            <a:pPr lvl="2"/>
            <a:r>
              <a:rPr lang="fr-FR" dirty="0"/>
              <a:t>L’armée/la police/droit </a:t>
            </a:r>
          </a:p>
          <a:p>
            <a:pPr marL="914400" lvl="2" indent="0">
              <a:buNone/>
            </a:pPr>
            <a:endParaRPr lang="fr-FR" dirty="0"/>
          </a:p>
          <a:p>
            <a:pPr marL="914400" lvl="2" indent="0">
              <a:buNone/>
            </a:pPr>
            <a:endParaRPr lang="fr-FR" sz="2800" dirty="0">
              <a:solidFill>
                <a:srgbClr val="FF0000"/>
              </a:solidFill>
            </a:endParaRPr>
          </a:p>
          <a:p>
            <a:pPr marL="914400" lvl="2" indent="0">
              <a:buNone/>
            </a:pPr>
            <a:r>
              <a:rPr lang="fr-FR" sz="2800" dirty="0">
                <a:solidFill>
                  <a:srgbClr val="FF0000"/>
                </a:solidFill>
              </a:rPr>
              <a:t>ELLE REPOND A NOTRE DEVISE : LIBERTE-EGALITE-FRATERNITE</a:t>
            </a:r>
          </a:p>
          <a:p>
            <a:endParaRPr lang="fr-FR" dirty="0"/>
          </a:p>
          <a:p>
            <a:endParaRPr lang="fr-FR" dirty="0"/>
          </a:p>
          <a:p>
            <a:endParaRPr lang="fr-FR" dirty="0"/>
          </a:p>
          <a:p>
            <a:pPr marL="914400" lvl="2" indent="0">
              <a:buNone/>
            </a:pPr>
            <a:endParaRPr lang="fr-FR" dirty="0"/>
          </a:p>
        </p:txBody>
      </p:sp>
      <p:pic>
        <p:nvPicPr>
          <p:cNvPr id="4" name="Image 3"/>
          <p:cNvPicPr>
            <a:picLocks noChangeAspect="1"/>
          </p:cNvPicPr>
          <p:nvPr/>
        </p:nvPicPr>
        <p:blipFill>
          <a:blip r:embed="rId3"/>
          <a:stretch>
            <a:fillRect/>
          </a:stretch>
        </p:blipFill>
        <p:spPr>
          <a:xfrm rot="19467258">
            <a:off x="8973312" y="2188192"/>
            <a:ext cx="2001774" cy="834073"/>
          </a:xfrm>
          <a:prstGeom prst="rect">
            <a:avLst/>
          </a:prstGeom>
        </p:spPr>
      </p:pic>
      <p:pic>
        <p:nvPicPr>
          <p:cNvPr id="6" name="Image 5"/>
          <p:cNvPicPr>
            <a:picLocks noChangeAspect="1"/>
          </p:cNvPicPr>
          <p:nvPr/>
        </p:nvPicPr>
        <p:blipFill>
          <a:blip r:embed="rId4"/>
          <a:stretch>
            <a:fillRect/>
          </a:stretch>
        </p:blipFill>
        <p:spPr>
          <a:xfrm>
            <a:off x="6409943" y="4393574"/>
            <a:ext cx="2021205" cy="1131875"/>
          </a:xfrm>
          <a:prstGeom prst="rect">
            <a:avLst/>
          </a:prstGeom>
        </p:spPr>
      </p:pic>
    </p:spTree>
    <p:extLst>
      <p:ext uri="{BB962C8B-B14F-4D97-AF65-F5344CB8AC3E}">
        <p14:creationId xmlns:p14="http://schemas.microsoft.com/office/powerpoint/2010/main" val="152203887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TotalTime>
  <Words>219</Words>
  <Application>Microsoft Office PowerPoint</Application>
  <PresentationFormat>Grand écran</PresentationFormat>
  <Paragraphs>53</Paragraphs>
  <Slides>8</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8</vt:i4>
      </vt:variant>
    </vt:vector>
  </HeadingPairs>
  <TitlesOfParts>
    <vt:vector size="12" baseType="lpstr">
      <vt:lpstr>Arial</vt:lpstr>
      <vt:lpstr>Calibri</vt:lpstr>
      <vt:lpstr>Calibri Light</vt:lpstr>
      <vt:lpstr>Thème Office</vt:lpstr>
      <vt:lpstr>ACCUEIL STAGIAIRES</vt:lpstr>
      <vt:lpstr>Qu’est ce qu’une entreprise ?</vt:lpstr>
      <vt:lpstr>DEFINITION</vt:lpstr>
      <vt:lpstr>QUE FAUT IL POUR QUE CELA FONCTIONNE ?</vt:lpstr>
      <vt:lpstr>QUEL OUTIL POUR ORGANISER ?</vt:lpstr>
      <vt:lpstr> QUELS METIERS ?</vt:lpstr>
      <vt:lpstr>FONCTION PUBLIQUE / ENTREPRISE PRIVEE</vt:lpstr>
      <vt:lpstr>POUR QUI LA FONCTION PUBLIQUE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ACCUEIL STAGIAIRES</dc:title>
  <dc:creator>Corinne FEULLAR</dc:creator>
  <cp:lastModifiedBy>Corinne FEULLAR</cp:lastModifiedBy>
  <cp:revision>15</cp:revision>
  <dcterms:created xsi:type="dcterms:W3CDTF">2019-10-31T07:41:01Z</dcterms:created>
  <dcterms:modified xsi:type="dcterms:W3CDTF">2020-11-26T15:35:24Z</dcterms:modified>
</cp:coreProperties>
</file>