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95" r:id="rId2"/>
    <p:sldId id="280" r:id="rId3"/>
    <p:sldId id="281" r:id="rId4"/>
    <p:sldId id="293" r:id="rId5"/>
    <p:sldId id="282" r:id="rId6"/>
    <p:sldId id="285" r:id="rId7"/>
    <p:sldId id="292" r:id="rId8"/>
    <p:sldId id="294" r:id="rId9"/>
    <p:sldId id="264" r:id="rId10"/>
    <p:sldId id="265" r:id="rId11"/>
    <p:sldId id="268" r:id="rId12"/>
    <p:sldId id="288" r:id="rId13"/>
    <p:sldId id="290" r:id="rId14"/>
    <p:sldId id="291" r:id="rId15"/>
    <p:sldId id="274" r:id="rId16"/>
    <p:sldId id="278" r:id="rId17"/>
    <p:sldId id="284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MdFhWGwleYZ8NYvT3AtNrGDCd/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Cuoco" initials="" lastIdx="7" clrIdx="0"/>
  <p:cmAuthor id="1" name="ian.bird@lapp.in2p3.fr" initials="" lastIdx="1" clrIdx="1"/>
  <p:cmAuthor id="2" name="Ian Bird" initials="IG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8D2"/>
    <a:srgbClr val="003399"/>
    <a:srgbClr val="0A2138"/>
    <a:srgbClr val="79A6D7"/>
    <a:srgbClr val="CCDCEF"/>
    <a:srgbClr val="394B5D"/>
    <a:srgbClr val="F1CD4F"/>
    <a:srgbClr val="79A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70026" autoAdjust="0"/>
  </p:normalViewPr>
  <p:slideViewPr>
    <p:cSldViewPr snapToGrid="0">
      <p:cViewPr varScale="1">
        <p:scale>
          <a:sx n="84" d="100"/>
          <a:sy n="84" d="100"/>
        </p:scale>
        <p:origin x="55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0FE40-1EBB-467C-AB9F-D7FAAC78271C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8770D48-5FA9-454E-95DC-CB2C12F1D477}">
      <dgm:prSet phldrT="[Text]" custT="1"/>
      <dgm:spPr/>
      <dgm:t>
        <a:bodyPr/>
        <a:lstStyle/>
        <a:p>
          <a:r>
            <a:rPr lang="en-US" sz="1400" dirty="0">
              <a:latin typeface="Calibri" charset="0"/>
              <a:ea typeface="Calibri" charset="0"/>
              <a:cs typeface="Calibri" charset="0"/>
            </a:rPr>
            <a:t>Build a Community</a:t>
          </a:r>
        </a:p>
      </dgm:t>
    </dgm:pt>
    <dgm:pt modelId="{30B0DD11-CEEC-49B3-BFD0-A582FE057AEE}" type="parTrans" cxnId="{DB5E8256-C49D-4326-A2C5-F0A694484B73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C3120803-4AC4-4FBD-878C-F836DE56CC74}" type="sibTrans" cxnId="{DB5E8256-C49D-4326-A2C5-F0A694484B73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3362DF53-0E45-4A8E-90D8-079FE1D7E668}">
      <dgm:prSet phldrT="[Text]" custT="1"/>
      <dgm:spPr/>
      <dgm:t>
        <a:bodyPr/>
        <a:lstStyle/>
        <a:p>
          <a:r>
            <a:rPr lang="en-US" sz="1400" dirty="0">
              <a:latin typeface="Calibri" charset="0"/>
              <a:ea typeface="Calibri" charset="0"/>
              <a:cs typeface="Calibri" charset="0"/>
            </a:rPr>
            <a:t>Interdisciplinary</a:t>
          </a:r>
        </a:p>
      </dgm:t>
    </dgm:pt>
    <dgm:pt modelId="{5F1708ED-111A-49CD-A26C-1C176727A2FE}" type="parTrans" cxnId="{6167A324-446D-416B-BFF0-BEB3D0DF75AA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D9162E53-D6C4-4469-8A9A-8B64E8D5CCA2}" type="sibTrans" cxnId="{6167A324-446D-416B-BFF0-BEB3D0DF75AA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82F3A5F4-7DB5-482A-870B-AD73131C7660}">
      <dgm:prSet phldrT="[Text]" custT="1"/>
      <dgm:spPr/>
      <dgm:t>
        <a:bodyPr/>
        <a:lstStyle/>
        <a:p>
          <a:r>
            <a:rPr lang="en-US" sz="1400" dirty="0">
              <a:latin typeface="Calibri" charset="0"/>
              <a:ea typeface="Calibri" charset="0"/>
              <a:cs typeface="Calibri" charset="0"/>
            </a:rPr>
            <a:t>Virtual Research Environment in EOSC framework</a:t>
          </a:r>
        </a:p>
      </dgm:t>
    </dgm:pt>
    <dgm:pt modelId="{18C15CE2-E987-4348-8BA2-68E5BD720E5B}" type="parTrans" cxnId="{3E0C7936-38B6-48A1-AAF2-3F58C9BC2C03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2E8EC1E5-897D-4C6C-8B02-DF893F58BFFB}" type="sibTrans" cxnId="{3E0C7936-38B6-48A1-AAF2-3F58C9BC2C03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3B2A00E4-95BA-48D0-9D7A-F70632A13B3B}">
      <dgm:prSet phldrT="[Text]" custT="1"/>
      <dgm:spPr/>
      <dgm:t>
        <a:bodyPr/>
        <a:lstStyle/>
        <a:p>
          <a:r>
            <a:rPr lang="en-US" sz="1400" dirty="0">
              <a:latin typeface="Calibri" charset="0"/>
              <a:ea typeface="Calibri" charset="0"/>
              <a:cs typeface="Calibri" charset="0"/>
            </a:rPr>
            <a:t>Cross-Domain R&amp;D </a:t>
          </a:r>
        </a:p>
      </dgm:t>
    </dgm:pt>
    <dgm:pt modelId="{7C7FCCD3-D9A5-4C02-BBFC-72EC4239E248}" type="parTrans" cxnId="{96214415-C6A2-414E-97F6-1A6542DC71D5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8CF90DC1-B838-4673-821C-23D411690741}" type="sibTrans" cxnId="{96214415-C6A2-414E-97F6-1A6542DC71D5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2D8CF1A0-F9CC-4669-BEAC-6798C692C7C1}">
      <dgm:prSet phldrT="[Text]" custT="1"/>
      <dgm:spPr/>
      <dgm:t>
        <a:bodyPr/>
        <a:lstStyle/>
        <a:p>
          <a:r>
            <a:rPr lang="en-US" sz="1400" dirty="0">
              <a:latin typeface="Calibri" charset="0"/>
              <a:ea typeface="Calibri" charset="0"/>
              <a:cs typeface="Calibri" charset="0"/>
            </a:rPr>
            <a:t>FAIR data</a:t>
          </a:r>
        </a:p>
      </dgm:t>
    </dgm:pt>
    <dgm:pt modelId="{92247F80-74E4-443C-968E-F7173D71B0E6}" type="parTrans" cxnId="{007E459D-C4CB-4D59-ABFA-BB15D795631B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A8905ADF-F97C-4743-9702-486BB2F66134}" type="sibTrans" cxnId="{007E459D-C4CB-4D59-ABFA-BB15D795631B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2AA5AFA4-0C4D-49D4-BD74-ECAF471AED76}">
      <dgm:prSet phldrT="[Text]" custT="1"/>
      <dgm:spPr/>
      <dgm:t>
        <a:bodyPr/>
        <a:lstStyle/>
        <a:p>
          <a:r>
            <a:rPr lang="en-US" sz="1400" dirty="0">
              <a:latin typeface="Calibri" charset="0"/>
              <a:ea typeface="Calibri" charset="0"/>
              <a:cs typeface="Calibri" charset="0"/>
            </a:rPr>
            <a:t>Open to External Stakeholder (digital SME)</a:t>
          </a:r>
        </a:p>
      </dgm:t>
    </dgm:pt>
    <dgm:pt modelId="{4C62E01D-B6B9-4362-BB93-DC8B2FBBF784}" type="parTrans" cxnId="{2CA01F06-BA19-4FAD-BB26-1D00D82E8C94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EFA2BEA6-A6EF-41FB-ACC0-DE4AC49E1D64}" type="sibTrans" cxnId="{2CA01F06-BA19-4FAD-BB26-1D00D82E8C94}">
      <dgm:prSet/>
      <dgm:spPr/>
      <dgm:t>
        <a:bodyPr/>
        <a:lstStyle/>
        <a:p>
          <a:endParaRPr lang="en-US" sz="1400">
            <a:latin typeface="Calibri" charset="0"/>
            <a:ea typeface="Calibri" charset="0"/>
            <a:cs typeface="Calibri" charset="0"/>
          </a:endParaRPr>
        </a:p>
      </dgm:t>
    </dgm:pt>
    <dgm:pt modelId="{1178B665-0019-46B7-BB44-D4C778E4CF85}" type="pres">
      <dgm:prSet presAssocID="{2250FE40-1EBB-467C-AB9F-D7FAAC7827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226F29-2123-470E-8FAB-C8957D736832}" type="pres">
      <dgm:prSet presAssocID="{2250FE40-1EBB-467C-AB9F-D7FAAC78271C}" presName="cycle" presStyleCnt="0"/>
      <dgm:spPr/>
    </dgm:pt>
    <dgm:pt modelId="{B5EE8A45-4101-4717-964D-EB267FD7CD67}" type="pres">
      <dgm:prSet presAssocID="{D8770D48-5FA9-454E-95DC-CB2C12F1D477}" presName="nodeFirstNode" presStyleLbl="node1" presStyleIdx="0" presStyleCnt="6" custRadScaleRad="101913" custRadScaleInc="114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7068EE-9B8D-4C9C-9504-9A4D0553E693}" type="pres">
      <dgm:prSet presAssocID="{C3120803-4AC4-4FBD-878C-F836DE56CC74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B0DA9E78-B193-4ACC-ABE0-BAFD753E4514}" type="pres">
      <dgm:prSet presAssocID="{3362DF53-0E45-4A8E-90D8-079FE1D7E66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01171C-5330-4471-A1D5-73586A5425EE}" type="pres">
      <dgm:prSet presAssocID="{82F3A5F4-7DB5-482A-870B-AD73131C766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97581C-F439-4FC1-9FAA-5DD8C711A13F}" type="pres">
      <dgm:prSet presAssocID="{3B2A00E4-95BA-48D0-9D7A-F70632A13B3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25D87B-BAE1-4466-A131-E0A4E12BB2A0}" type="pres">
      <dgm:prSet presAssocID="{2D8CF1A0-F9CC-4669-BEAC-6798C692C7C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995A94-7FF2-4929-A215-F756EAA5199B}" type="pres">
      <dgm:prSet presAssocID="{2AA5AFA4-0C4D-49D4-BD74-ECAF471AED76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8767A4-6112-474C-9FB3-8A67B8CF5B0A}" type="presOf" srcId="{2D8CF1A0-F9CC-4669-BEAC-6798C692C7C1}" destId="{8025D87B-BAE1-4466-A131-E0A4E12BB2A0}" srcOrd="0" destOrd="0" presId="urn:microsoft.com/office/officeart/2005/8/layout/cycle3"/>
    <dgm:cxn modelId="{450C2875-8BFC-4521-BF05-FEDBFDF1CB91}" type="presOf" srcId="{3B2A00E4-95BA-48D0-9D7A-F70632A13B3B}" destId="{2897581C-F439-4FC1-9FAA-5DD8C711A13F}" srcOrd="0" destOrd="0" presId="urn:microsoft.com/office/officeart/2005/8/layout/cycle3"/>
    <dgm:cxn modelId="{007E459D-C4CB-4D59-ABFA-BB15D795631B}" srcId="{2250FE40-1EBB-467C-AB9F-D7FAAC78271C}" destId="{2D8CF1A0-F9CC-4669-BEAC-6798C692C7C1}" srcOrd="4" destOrd="0" parTransId="{92247F80-74E4-443C-968E-F7173D71B0E6}" sibTransId="{A8905ADF-F97C-4743-9702-486BB2F66134}"/>
    <dgm:cxn modelId="{3E0C7936-38B6-48A1-AAF2-3F58C9BC2C03}" srcId="{2250FE40-1EBB-467C-AB9F-D7FAAC78271C}" destId="{82F3A5F4-7DB5-482A-870B-AD73131C7660}" srcOrd="2" destOrd="0" parTransId="{18C15CE2-E987-4348-8BA2-68E5BD720E5B}" sibTransId="{2E8EC1E5-897D-4C6C-8B02-DF893F58BFFB}"/>
    <dgm:cxn modelId="{DC6E338E-E265-484C-942F-CC68804B6814}" type="presOf" srcId="{C3120803-4AC4-4FBD-878C-F836DE56CC74}" destId="{C07068EE-9B8D-4C9C-9504-9A4D0553E693}" srcOrd="0" destOrd="0" presId="urn:microsoft.com/office/officeart/2005/8/layout/cycle3"/>
    <dgm:cxn modelId="{2CA01F06-BA19-4FAD-BB26-1D00D82E8C94}" srcId="{2250FE40-1EBB-467C-AB9F-D7FAAC78271C}" destId="{2AA5AFA4-0C4D-49D4-BD74-ECAF471AED76}" srcOrd="5" destOrd="0" parTransId="{4C62E01D-B6B9-4362-BB93-DC8B2FBBF784}" sibTransId="{EFA2BEA6-A6EF-41FB-ACC0-DE4AC49E1D64}"/>
    <dgm:cxn modelId="{864BBE0A-0D94-4C77-BEA2-4B374BE1A5FB}" type="presOf" srcId="{2AA5AFA4-0C4D-49D4-BD74-ECAF471AED76}" destId="{04995A94-7FF2-4929-A215-F756EAA5199B}" srcOrd="0" destOrd="0" presId="urn:microsoft.com/office/officeart/2005/8/layout/cycle3"/>
    <dgm:cxn modelId="{96214415-C6A2-414E-97F6-1A6542DC71D5}" srcId="{2250FE40-1EBB-467C-AB9F-D7FAAC78271C}" destId="{3B2A00E4-95BA-48D0-9D7A-F70632A13B3B}" srcOrd="3" destOrd="0" parTransId="{7C7FCCD3-D9A5-4C02-BBFC-72EC4239E248}" sibTransId="{8CF90DC1-B838-4673-821C-23D411690741}"/>
    <dgm:cxn modelId="{0D65E73B-C4A4-4B06-A6D6-7262CB210949}" type="presOf" srcId="{2250FE40-1EBB-467C-AB9F-D7FAAC78271C}" destId="{1178B665-0019-46B7-BB44-D4C778E4CF85}" srcOrd="0" destOrd="0" presId="urn:microsoft.com/office/officeart/2005/8/layout/cycle3"/>
    <dgm:cxn modelId="{3A3BC0D3-5AEC-47BB-9C9D-4FEC1633B72F}" type="presOf" srcId="{82F3A5F4-7DB5-482A-870B-AD73131C7660}" destId="{7201171C-5330-4471-A1D5-73586A5425EE}" srcOrd="0" destOrd="0" presId="urn:microsoft.com/office/officeart/2005/8/layout/cycle3"/>
    <dgm:cxn modelId="{65B69E81-137A-436A-BBFF-4E84AC594185}" type="presOf" srcId="{D8770D48-5FA9-454E-95DC-CB2C12F1D477}" destId="{B5EE8A45-4101-4717-964D-EB267FD7CD67}" srcOrd="0" destOrd="0" presId="urn:microsoft.com/office/officeart/2005/8/layout/cycle3"/>
    <dgm:cxn modelId="{6167A324-446D-416B-BFF0-BEB3D0DF75AA}" srcId="{2250FE40-1EBB-467C-AB9F-D7FAAC78271C}" destId="{3362DF53-0E45-4A8E-90D8-079FE1D7E668}" srcOrd="1" destOrd="0" parTransId="{5F1708ED-111A-49CD-A26C-1C176727A2FE}" sibTransId="{D9162E53-D6C4-4469-8A9A-8B64E8D5CCA2}"/>
    <dgm:cxn modelId="{9ADBD706-8617-4ED2-8B57-888ED07D5B6F}" type="presOf" srcId="{3362DF53-0E45-4A8E-90D8-079FE1D7E668}" destId="{B0DA9E78-B193-4ACC-ABE0-BAFD753E4514}" srcOrd="0" destOrd="0" presId="urn:microsoft.com/office/officeart/2005/8/layout/cycle3"/>
    <dgm:cxn modelId="{DB5E8256-C49D-4326-A2C5-F0A694484B73}" srcId="{2250FE40-1EBB-467C-AB9F-D7FAAC78271C}" destId="{D8770D48-5FA9-454E-95DC-CB2C12F1D477}" srcOrd="0" destOrd="0" parTransId="{30B0DD11-CEEC-49B3-BFD0-A582FE057AEE}" sibTransId="{C3120803-4AC4-4FBD-878C-F836DE56CC74}"/>
    <dgm:cxn modelId="{C865FE46-33C7-484F-8B8C-D33E52455375}" type="presParOf" srcId="{1178B665-0019-46B7-BB44-D4C778E4CF85}" destId="{B9226F29-2123-470E-8FAB-C8957D736832}" srcOrd="0" destOrd="0" presId="urn:microsoft.com/office/officeart/2005/8/layout/cycle3"/>
    <dgm:cxn modelId="{A8815EAE-5197-4C9B-B912-3D0EB058117A}" type="presParOf" srcId="{B9226F29-2123-470E-8FAB-C8957D736832}" destId="{B5EE8A45-4101-4717-964D-EB267FD7CD67}" srcOrd="0" destOrd="0" presId="urn:microsoft.com/office/officeart/2005/8/layout/cycle3"/>
    <dgm:cxn modelId="{DFEBA546-621A-42E6-AEC6-7E4310CB6C6F}" type="presParOf" srcId="{B9226F29-2123-470E-8FAB-C8957D736832}" destId="{C07068EE-9B8D-4C9C-9504-9A4D0553E693}" srcOrd="1" destOrd="0" presId="urn:microsoft.com/office/officeart/2005/8/layout/cycle3"/>
    <dgm:cxn modelId="{AAFCC93D-3236-480C-BBF3-4189DFA012A0}" type="presParOf" srcId="{B9226F29-2123-470E-8FAB-C8957D736832}" destId="{B0DA9E78-B193-4ACC-ABE0-BAFD753E4514}" srcOrd="2" destOrd="0" presId="urn:microsoft.com/office/officeart/2005/8/layout/cycle3"/>
    <dgm:cxn modelId="{90EB9278-10AC-4EFB-BB56-184219843882}" type="presParOf" srcId="{B9226F29-2123-470E-8FAB-C8957D736832}" destId="{7201171C-5330-4471-A1D5-73586A5425EE}" srcOrd="3" destOrd="0" presId="urn:microsoft.com/office/officeart/2005/8/layout/cycle3"/>
    <dgm:cxn modelId="{DA1BFAD1-20A7-4594-976E-D6AFD82DDF46}" type="presParOf" srcId="{B9226F29-2123-470E-8FAB-C8957D736832}" destId="{2897581C-F439-4FC1-9FAA-5DD8C711A13F}" srcOrd="4" destOrd="0" presId="urn:microsoft.com/office/officeart/2005/8/layout/cycle3"/>
    <dgm:cxn modelId="{5DD069F2-3395-4245-A00E-66EC6FBD25A6}" type="presParOf" srcId="{B9226F29-2123-470E-8FAB-C8957D736832}" destId="{8025D87B-BAE1-4466-A131-E0A4E12BB2A0}" srcOrd="5" destOrd="0" presId="urn:microsoft.com/office/officeart/2005/8/layout/cycle3"/>
    <dgm:cxn modelId="{A4B7F707-A144-40CD-BF2B-B51557B2C9F5}" type="presParOf" srcId="{B9226F29-2123-470E-8FAB-C8957D736832}" destId="{04995A94-7FF2-4929-A215-F756EAA5199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75AA1-F665-49F4-80C5-7581B0E5729C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0D7FE4-6D6E-4E6B-8958-D6A73B1419CF}">
      <dgm:prSet custT="1"/>
      <dgm:spPr/>
      <dgm:t>
        <a:bodyPr/>
        <a:lstStyle/>
        <a:p>
          <a:pPr rtl="0"/>
          <a:r>
            <a:rPr lang="en-GB" sz="1800" b="1" i="0" dirty="0">
              <a:latin typeface="Calibri" charset="0"/>
              <a:ea typeface="Calibri" charset="0"/>
              <a:cs typeface="Calibri" charset="0"/>
            </a:rPr>
            <a:t>Support </a:t>
          </a:r>
          <a:r>
            <a:rPr lang="en-GB" sz="1800" b="0" i="0" dirty="0">
              <a:latin typeface="Calibri" charset="0"/>
              <a:ea typeface="Calibri" charset="0"/>
              <a:cs typeface="Calibri" charset="0"/>
            </a:rPr>
            <a:t>synergies  </a:t>
          </a:r>
          <a:endParaRPr lang="en-GB" sz="1800" dirty="0">
            <a:latin typeface="Calibri" charset="0"/>
            <a:ea typeface="Calibri" charset="0"/>
            <a:cs typeface="Calibri" charset="0"/>
          </a:endParaRPr>
        </a:p>
      </dgm:t>
    </dgm:pt>
    <dgm:pt modelId="{B67B59D9-715B-40B8-9F30-4DEFF85EB2D9}" type="parTrans" cxnId="{76100344-46BD-49BA-AB3D-49A9B5B3E0C2}">
      <dgm:prSet/>
      <dgm:spPr/>
      <dgm:t>
        <a:bodyPr/>
        <a:lstStyle/>
        <a:p>
          <a:endParaRPr lang="en-US" sz="1800">
            <a:latin typeface="Calibri" charset="0"/>
            <a:ea typeface="Calibri" charset="0"/>
            <a:cs typeface="Calibri" charset="0"/>
          </a:endParaRPr>
        </a:p>
      </dgm:t>
    </dgm:pt>
    <dgm:pt modelId="{5C45EBEE-F3AB-4D72-973A-382DD9FAC022}" type="sibTrans" cxnId="{76100344-46BD-49BA-AB3D-49A9B5B3E0C2}">
      <dgm:prSet/>
      <dgm:spPr/>
      <dgm:t>
        <a:bodyPr/>
        <a:lstStyle/>
        <a:p>
          <a:endParaRPr lang="en-US" sz="1800">
            <a:latin typeface="Calibri" charset="0"/>
            <a:ea typeface="Calibri" charset="0"/>
            <a:cs typeface="Calibri" charset="0"/>
          </a:endParaRPr>
        </a:p>
      </dgm:t>
    </dgm:pt>
    <dgm:pt modelId="{5A3FA8A9-F9D2-4134-8458-A8B22771680D}">
      <dgm:prSet custT="1"/>
      <dgm:spPr/>
      <dgm:t>
        <a:bodyPr/>
        <a:lstStyle/>
        <a:p>
          <a:pPr rtl="0"/>
          <a:r>
            <a:rPr lang="en-GB" sz="1800" b="1" i="0" dirty="0">
              <a:latin typeface="Calibri" charset="0"/>
              <a:ea typeface="Calibri" charset="0"/>
              <a:cs typeface="Calibri" charset="0"/>
            </a:rPr>
            <a:t>Enhance</a:t>
          </a:r>
          <a:r>
            <a:rPr lang="en-GB" sz="1800" b="0" i="0" dirty="0">
              <a:latin typeface="Calibri" charset="0"/>
              <a:ea typeface="Calibri" charset="0"/>
              <a:cs typeface="Calibri" charset="0"/>
            </a:rPr>
            <a:t> researchers’ participation in EOSC </a:t>
          </a:r>
          <a:endParaRPr lang="en-GB" sz="1800" dirty="0">
            <a:latin typeface="Calibri" charset="0"/>
            <a:ea typeface="Calibri" charset="0"/>
            <a:cs typeface="Calibri" charset="0"/>
          </a:endParaRPr>
        </a:p>
      </dgm:t>
    </dgm:pt>
    <dgm:pt modelId="{E4988B12-0A3B-48A4-9D4E-F20396DBE141}" type="parTrans" cxnId="{AFF1D465-5A41-42C1-95EB-D11AD9DE15C9}">
      <dgm:prSet/>
      <dgm:spPr/>
      <dgm:t>
        <a:bodyPr/>
        <a:lstStyle/>
        <a:p>
          <a:endParaRPr lang="en-US" sz="1800">
            <a:latin typeface="Calibri" charset="0"/>
            <a:ea typeface="Calibri" charset="0"/>
            <a:cs typeface="Calibri" charset="0"/>
          </a:endParaRPr>
        </a:p>
      </dgm:t>
    </dgm:pt>
    <dgm:pt modelId="{C97FEBD8-7916-45BC-BB4E-14F625C38EB3}" type="sibTrans" cxnId="{AFF1D465-5A41-42C1-95EB-D11AD9DE15C9}">
      <dgm:prSet/>
      <dgm:spPr/>
      <dgm:t>
        <a:bodyPr/>
        <a:lstStyle/>
        <a:p>
          <a:endParaRPr lang="en-US" sz="1800">
            <a:latin typeface="Calibri" charset="0"/>
            <a:ea typeface="Calibri" charset="0"/>
            <a:cs typeface="Calibri" charset="0"/>
          </a:endParaRPr>
        </a:p>
      </dgm:t>
    </dgm:pt>
    <dgm:pt modelId="{C05841DE-E635-46BD-91B1-55529F6ED48B}">
      <dgm:prSet custT="1"/>
      <dgm:spPr/>
      <dgm:t>
        <a:bodyPr/>
        <a:lstStyle/>
        <a:p>
          <a:pPr rtl="0"/>
          <a:r>
            <a:rPr lang="en-GB" sz="1800" b="1" i="0" dirty="0">
              <a:latin typeface="Calibri" charset="0"/>
              <a:ea typeface="Calibri" charset="0"/>
              <a:cs typeface="Calibri" charset="0"/>
            </a:rPr>
            <a:t>Reaching</a:t>
          </a:r>
          <a:r>
            <a:rPr lang="en-GB" sz="1800" b="0" i="0" dirty="0">
              <a:latin typeface="Calibri" charset="0"/>
              <a:ea typeface="Calibri" charset="0"/>
              <a:cs typeface="Calibri" charset="0"/>
            </a:rPr>
            <a:t> new communities and Research Infrastructures </a:t>
          </a:r>
          <a:endParaRPr lang="en-GB" sz="1800" dirty="0">
            <a:latin typeface="Calibri" charset="0"/>
            <a:ea typeface="Calibri" charset="0"/>
            <a:cs typeface="Calibri" charset="0"/>
          </a:endParaRPr>
        </a:p>
      </dgm:t>
    </dgm:pt>
    <dgm:pt modelId="{D9E1E322-23F3-43AC-A267-E2A733801926}" type="parTrans" cxnId="{D1380990-E337-47BA-B3DE-D830C07676B8}">
      <dgm:prSet/>
      <dgm:spPr/>
      <dgm:t>
        <a:bodyPr/>
        <a:lstStyle/>
        <a:p>
          <a:endParaRPr lang="en-US" sz="1800">
            <a:latin typeface="Calibri" charset="0"/>
            <a:ea typeface="Calibri" charset="0"/>
            <a:cs typeface="Calibri" charset="0"/>
          </a:endParaRPr>
        </a:p>
      </dgm:t>
    </dgm:pt>
    <dgm:pt modelId="{917F0362-8A39-4DE6-B46F-AB540C0DB9D5}" type="sibTrans" cxnId="{D1380990-E337-47BA-B3DE-D830C07676B8}">
      <dgm:prSet/>
      <dgm:spPr/>
      <dgm:t>
        <a:bodyPr/>
        <a:lstStyle/>
        <a:p>
          <a:endParaRPr lang="en-US" sz="1800">
            <a:latin typeface="Calibri" charset="0"/>
            <a:ea typeface="Calibri" charset="0"/>
            <a:cs typeface="Calibri" charset="0"/>
          </a:endParaRPr>
        </a:p>
      </dgm:t>
    </dgm:pt>
    <dgm:pt modelId="{8D2A18ED-D5CC-4649-96B5-857F450CA16F}">
      <dgm:prSet custT="1"/>
      <dgm:spPr/>
      <dgm:t>
        <a:bodyPr/>
        <a:lstStyle/>
        <a:p>
          <a:pPr rtl="0"/>
          <a:r>
            <a:rPr lang="en-GB" sz="1800" b="1" i="0" dirty="0">
              <a:latin typeface="Calibri" charset="0"/>
              <a:ea typeface="Calibri" charset="0"/>
              <a:cs typeface="Calibri" charset="0"/>
            </a:rPr>
            <a:t>Future</a:t>
          </a:r>
          <a:r>
            <a:rPr lang="en-GB" sz="1800" b="0" i="0" dirty="0">
              <a:latin typeface="Calibri" charset="0"/>
              <a:ea typeface="Calibri" charset="0"/>
              <a:cs typeface="Calibri" charset="0"/>
            </a:rPr>
            <a:t> prospective for sustainability  </a:t>
          </a:r>
          <a:endParaRPr lang="en-GB" sz="1800" dirty="0">
            <a:latin typeface="Calibri" charset="0"/>
            <a:ea typeface="Calibri" charset="0"/>
            <a:cs typeface="Calibri" charset="0"/>
          </a:endParaRPr>
        </a:p>
      </dgm:t>
    </dgm:pt>
    <dgm:pt modelId="{257F2144-5F7C-4A33-9452-8678F944F637}" type="parTrans" cxnId="{CA5A3A28-C04A-43C4-9176-C9EBD5633893}">
      <dgm:prSet/>
      <dgm:spPr/>
      <dgm:t>
        <a:bodyPr/>
        <a:lstStyle/>
        <a:p>
          <a:endParaRPr lang="en-US" sz="1800">
            <a:latin typeface="Calibri" charset="0"/>
            <a:ea typeface="Calibri" charset="0"/>
            <a:cs typeface="Calibri" charset="0"/>
          </a:endParaRPr>
        </a:p>
      </dgm:t>
    </dgm:pt>
    <dgm:pt modelId="{8EBDFB23-438D-4E08-983A-F8C133987D1C}" type="sibTrans" cxnId="{CA5A3A28-C04A-43C4-9176-C9EBD5633893}">
      <dgm:prSet/>
      <dgm:spPr/>
      <dgm:t>
        <a:bodyPr/>
        <a:lstStyle/>
        <a:p>
          <a:endParaRPr lang="en-US" sz="1800">
            <a:latin typeface="Calibri" charset="0"/>
            <a:ea typeface="Calibri" charset="0"/>
            <a:cs typeface="Calibri" charset="0"/>
          </a:endParaRPr>
        </a:p>
      </dgm:t>
    </dgm:pt>
    <dgm:pt modelId="{72B7EEDA-2139-4782-A498-1FCF4C420F31}" type="pres">
      <dgm:prSet presAssocID="{F4275AA1-F665-49F4-80C5-7581B0E572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8823008-8EBC-4C21-9515-E3DDE331DFDF}" type="pres">
      <dgm:prSet presAssocID="{640D7FE4-6D6E-4E6B-8958-D6A73B1419CF}" presName="horFlow" presStyleCnt="0"/>
      <dgm:spPr/>
    </dgm:pt>
    <dgm:pt modelId="{265DA6C1-DAD8-4C68-8253-66381E91C555}" type="pres">
      <dgm:prSet presAssocID="{640D7FE4-6D6E-4E6B-8958-D6A73B1419CF}" presName="bigChev" presStyleLbl="node1" presStyleIdx="0" presStyleCnt="4"/>
      <dgm:spPr/>
      <dgm:t>
        <a:bodyPr/>
        <a:lstStyle/>
        <a:p>
          <a:endParaRPr lang="fr-FR"/>
        </a:p>
      </dgm:t>
    </dgm:pt>
    <dgm:pt modelId="{AB4AA5BC-F96D-4A84-AEE0-53114B837980}" type="pres">
      <dgm:prSet presAssocID="{640D7FE4-6D6E-4E6B-8958-D6A73B1419CF}" presName="vSp" presStyleCnt="0"/>
      <dgm:spPr/>
    </dgm:pt>
    <dgm:pt modelId="{37139C43-C00B-4D66-9F8C-A25D05A59E0F}" type="pres">
      <dgm:prSet presAssocID="{5A3FA8A9-F9D2-4134-8458-A8B22771680D}" presName="horFlow" presStyleCnt="0"/>
      <dgm:spPr/>
    </dgm:pt>
    <dgm:pt modelId="{6B93029E-32A0-4454-98BE-3E0EC23B9FD2}" type="pres">
      <dgm:prSet presAssocID="{5A3FA8A9-F9D2-4134-8458-A8B22771680D}" presName="bigChev" presStyleLbl="node1" presStyleIdx="1" presStyleCnt="4"/>
      <dgm:spPr/>
      <dgm:t>
        <a:bodyPr/>
        <a:lstStyle/>
        <a:p>
          <a:endParaRPr lang="fr-FR"/>
        </a:p>
      </dgm:t>
    </dgm:pt>
    <dgm:pt modelId="{59C68E0B-6E52-47DD-850F-C8F584615FF3}" type="pres">
      <dgm:prSet presAssocID="{5A3FA8A9-F9D2-4134-8458-A8B22771680D}" presName="vSp" presStyleCnt="0"/>
      <dgm:spPr/>
    </dgm:pt>
    <dgm:pt modelId="{C39D0318-BB54-4D90-BAB4-C72E25AB168A}" type="pres">
      <dgm:prSet presAssocID="{C05841DE-E635-46BD-91B1-55529F6ED48B}" presName="horFlow" presStyleCnt="0"/>
      <dgm:spPr/>
    </dgm:pt>
    <dgm:pt modelId="{75F031A3-6210-4746-87F4-C7DBE8CA1FF4}" type="pres">
      <dgm:prSet presAssocID="{C05841DE-E635-46BD-91B1-55529F6ED48B}" presName="bigChev" presStyleLbl="node1" presStyleIdx="2" presStyleCnt="4"/>
      <dgm:spPr/>
      <dgm:t>
        <a:bodyPr/>
        <a:lstStyle/>
        <a:p>
          <a:endParaRPr lang="fr-FR"/>
        </a:p>
      </dgm:t>
    </dgm:pt>
    <dgm:pt modelId="{BA58DFF5-DADA-43FF-B235-F7C7D4830BB7}" type="pres">
      <dgm:prSet presAssocID="{C05841DE-E635-46BD-91B1-55529F6ED48B}" presName="vSp" presStyleCnt="0"/>
      <dgm:spPr/>
    </dgm:pt>
    <dgm:pt modelId="{007BD48E-1ED8-4A15-8C69-A86F55F874E6}" type="pres">
      <dgm:prSet presAssocID="{8D2A18ED-D5CC-4649-96B5-857F450CA16F}" presName="horFlow" presStyleCnt="0"/>
      <dgm:spPr/>
    </dgm:pt>
    <dgm:pt modelId="{F2EA4AE5-DCA7-4844-9F81-F50212B10683}" type="pres">
      <dgm:prSet presAssocID="{8D2A18ED-D5CC-4649-96B5-857F450CA16F}" presName="bigChev" presStyleLbl="node1" presStyleIdx="3" presStyleCnt="4"/>
      <dgm:spPr/>
      <dgm:t>
        <a:bodyPr/>
        <a:lstStyle/>
        <a:p>
          <a:endParaRPr lang="fr-FR"/>
        </a:p>
      </dgm:t>
    </dgm:pt>
  </dgm:ptLst>
  <dgm:cxnLst>
    <dgm:cxn modelId="{CA5A3A28-C04A-43C4-9176-C9EBD5633893}" srcId="{F4275AA1-F665-49F4-80C5-7581B0E5729C}" destId="{8D2A18ED-D5CC-4649-96B5-857F450CA16F}" srcOrd="3" destOrd="0" parTransId="{257F2144-5F7C-4A33-9452-8678F944F637}" sibTransId="{8EBDFB23-438D-4E08-983A-F8C133987D1C}"/>
    <dgm:cxn modelId="{D1380990-E337-47BA-B3DE-D830C07676B8}" srcId="{F4275AA1-F665-49F4-80C5-7581B0E5729C}" destId="{C05841DE-E635-46BD-91B1-55529F6ED48B}" srcOrd="2" destOrd="0" parTransId="{D9E1E322-23F3-43AC-A267-E2A733801926}" sibTransId="{917F0362-8A39-4DE6-B46F-AB540C0DB9D5}"/>
    <dgm:cxn modelId="{AFF1D465-5A41-42C1-95EB-D11AD9DE15C9}" srcId="{F4275AA1-F665-49F4-80C5-7581B0E5729C}" destId="{5A3FA8A9-F9D2-4134-8458-A8B22771680D}" srcOrd="1" destOrd="0" parTransId="{E4988B12-0A3B-48A4-9D4E-F20396DBE141}" sibTransId="{C97FEBD8-7916-45BC-BB4E-14F625C38EB3}"/>
    <dgm:cxn modelId="{4A5596E0-B479-4E3F-848C-8410250E4469}" type="presOf" srcId="{640D7FE4-6D6E-4E6B-8958-D6A73B1419CF}" destId="{265DA6C1-DAD8-4C68-8253-66381E91C555}" srcOrd="0" destOrd="0" presId="urn:microsoft.com/office/officeart/2005/8/layout/lProcess3"/>
    <dgm:cxn modelId="{1134872B-B80C-44E9-B9C1-DEDF03374F72}" type="presOf" srcId="{8D2A18ED-D5CC-4649-96B5-857F450CA16F}" destId="{F2EA4AE5-DCA7-4844-9F81-F50212B10683}" srcOrd="0" destOrd="0" presId="urn:microsoft.com/office/officeart/2005/8/layout/lProcess3"/>
    <dgm:cxn modelId="{D29F6BAA-7889-4C56-B116-8D0B980891D1}" type="presOf" srcId="{5A3FA8A9-F9D2-4134-8458-A8B22771680D}" destId="{6B93029E-32A0-4454-98BE-3E0EC23B9FD2}" srcOrd="0" destOrd="0" presId="urn:microsoft.com/office/officeart/2005/8/layout/lProcess3"/>
    <dgm:cxn modelId="{48B8C0D3-0D62-481A-A8B7-2318A7C290B9}" type="presOf" srcId="{C05841DE-E635-46BD-91B1-55529F6ED48B}" destId="{75F031A3-6210-4746-87F4-C7DBE8CA1FF4}" srcOrd="0" destOrd="0" presId="urn:microsoft.com/office/officeart/2005/8/layout/lProcess3"/>
    <dgm:cxn modelId="{98D19E28-03CB-4FF0-ACDB-814901D691C0}" type="presOf" srcId="{F4275AA1-F665-49F4-80C5-7581B0E5729C}" destId="{72B7EEDA-2139-4782-A498-1FCF4C420F31}" srcOrd="0" destOrd="0" presId="urn:microsoft.com/office/officeart/2005/8/layout/lProcess3"/>
    <dgm:cxn modelId="{76100344-46BD-49BA-AB3D-49A9B5B3E0C2}" srcId="{F4275AA1-F665-49F4-80C5-7581B0E5729C}" destId="{640D7FE4-6D6E-4E6B-8958-D6A73B1419CF}" srcOrd="0" destOrd="0" parTransId="{B67B59D9-715B-40B8-9F30-4DEFF85EB2D9}" sibTransId="{5C45EBEE-F3AB-4D72-973A-382DD9FAC022}"/>
    <dgm:cxn modelId="{78464359-C8A5-418B-8F06-F6B952071AB9}" type="presParOf" srcId="{72B7EEDA-2139-4782-A498-1FCF4C420F31}" destId="{68823008-8EBC-4C21-9515-E3DDE331DFDF}" srcOrd="0" destOrd="0" presId="urn:microsoft.com/office/officeart/2005/8/layout/lProcess3"/>
    <dgm:cxn modelId="{91C4DA56-5BC1-4910-B3FC-872C8AD6BF17}" type="presParOf" srcId="{68823008-8EBC-4C21-9515-E3DDE331DFDF}" destId="{265DA6C1-DAD8-4C68-8253-66381E91C555}" srcOrd="0" destOrd="0" presId="urn:microsoft.com/office/officeart/2005/8/layout/lProcess3"/>
    <dgm:cxn modelId="{FCF940CC-27AA-491B-9C93-74310AC77642}" type="presParOf" srcId="{72B7EEDA-2139-4782-A498-1FCF4C420F31}" destId="{AB4AA5BC-F96D-4A84-AEE0-53114B837980}" srcOrd="1" destOrd="0" presId="urn:microsoft.com/office/officeart/2005/8/layout/lProcess3"/>
    <dgm:cxn modelId="{C82D8579-0EE5-41BC-8720-E4A5A0D71CB6}" type="presParOf" srcId="{72B7EEDA-2139-4782-A498-1FCF4C420F31}" destId="{37139C43-C00B-4D66-9F8C-A25D05A59E0F}" srcOrd="2" destOrd="0" presId="urn:microsoft.com/office/officeart/2005/8/layout/lProcess3"/>
    <dgm:cxn modelId="{4323DC6A-1DA4-4BBB-9C36-24E2C2903A89}" type="presParOf" srcId="{37139C43-C00B-4D66-9F8C-A25D05A59E0F}" destId="{6B93029E-32A0-4454-98BE-3E0EC23B9FD2}" srcOrd="0" destOrd="0" presId="urn:microsoft.com/office/officeart/2005/8/layout/lProcess3"/>
    <dgm:cxn modelId="{AE6CB6F2-36FD-474D-A7CA-F8757190B869}" type="presParOf" srcId="{72B7EEDA-2139-4782-A498-1FCF4C420F31}" destId="{59C68E0B-6E52-47DD-850F-C8F584615FF3}" srcOrd="3" destOrd="0" presId="urn:microsoft.com/office/officeart/2005/8/layout/lProcess3"/>
    <dgm:cxn modelId="{D02F7992-1A31-423D-A999-AE31414E9386}" type="presParOf" srcId="{72B7EEDA-2139-4782-A498-1FCF4C420F31}" destId="{C39D0318-BB54-4D90-BAB4-C72E25AB168A}" srcOrd="4" destOrd="0" presId="urn:microsoft.com/office/officeart/2005/8/layout/lProcess3"/>
    <dgm:cxn modelId="{4F9CF028-9A72-493F-BC44-7BBAD4A5476F}" type="presParOf" srcId="{C39D0318-BB54-4D90-BAB4-C72E25AB168A}" destId="{75F031A3-6210-4746-87F4-C7DBE8CA1FF4}" srcOrd="0" destOrd="0" presId="urn:microsoft.com/office/officeart/2005/8/layout/lProcess3"/>
    <dgm:cxn modelId="{85F23205-0B85-4F26-8B97-08926226604D}" type="presParOf" srcId="{72B7EEDA-2139-4782-A498-1FCF4C420F31}" destId="{BA58DFF5-DADA-43FF-B235-F7C7D4830BB7}" srcOrd="5" destOrd="0" presId="urn:microsoft.com/office/officeart/2005/8/layout/lProcess3"/>
    <dgm:cxn modelId="{33B3F880-55B3-4772-8D84-8DC9E1463A91}" type="presParOf" srcId="{72B7EEDA-2139-4782-A498-1FCF4C420F31}" destId="{007BD48E-1ED8-4A15-8C69-A86F55F874E6}" srcOrd="6" destOrd="0" presId="urn:microsoft.com/office/officeart/2005/8/layout/lProcess3"/>
    <dgm:cxn modelId="{A02C9708-9F8E-45D2-BCBC-03921A573617}" type="presParOf" srcId="{007BD48E-1ED8-4A15-8C69-A86F55F874E6}" destId="{F2EA4AE5-DCA7-4844-9F81-F50212B1068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C5FFE-5AB4-B04B-994B-910BB3192889}" type="doc">
      <dgm:prSet loTypeId="urn:microsoft.com/office/officeart/2005/8/layout/default" loCatId="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72138BC5-57B4-874E-B9E3-1DAA6AAEB36A}">
      <dgm:prSet phldrT="[Texte]" custT="1"/>
      <dgm:spPr/>
      <dgm:t>
        <a:bodyPr anchor="ctr" anchorCtr="0"/>
        <a:lstStyle/>
        <a:p>
          <a:pPr algn="ctr"/>
          <a:r>
            <a:rPr lang="en-GB" sz="1400" b="1" dirty="0">
              <a:latin typeface="Calibri" charset="0"/>
              <a:ea typeface="Calibri" charset="0"/>
              <a:cs typeface="Calibri" charset="0"/>
            </a:rPr>
            <a:t>ESCAPE community proposals for EOSC connections with the Common European Data </a:t>
          </a:r>
          <a:r>
            <a:rPr lang="en-GB" sz="1400" b="1" dirty="0" smtClean="0">
              <a:latin typeface="Calibri" charset="0"/>
              <a:ea typeface="Calibri" charset="0"/>
              <a:cs typeface="Calibri" charset="0"/>
            </a:rPr>
            <a:t>Spaces:</a:t>
          </a:r>
          <a:endParaRPr lang="fr-FR" sz="1400" b="1" dirty="0">
            <a:latin typeface="Calibri" charset="0"/>
            <a:ea typeface="Calibri" charset="0"/>
            <a:cs typeface="Calibri" charset="0"/>
          </a:endParaRPr>
        </a:p>
      </dgm:t>
    </dgm:pt>
    <dgm:pt modelId="{7322683C-7976-8A41-B20B-7E44D84FAE18}" type="parTrans" cxnId="{FC7B5297-1266-3443-8F27-FD54A65D86F0}">
      <dgm:prSet/>
      <dgm:spPr/>
      <dgm:t>
        <a:bodyPr/>
        <a:lstStyle/>
        <a:p>
          <a:pPr algn="ctr"/>
          <a:endParaRPr lang="fr-FR" sz="1400"/>
        </a:p>
      </dgm:t>
    </dgm:pt>
    <dgm:pt modelId="{A8107C42-4CDB-EC4A-A8E0-9600130B2927}" type="sibTrans" cxnId="{FC7B5297-1266-3443-8F27-FD54A65D86F0}">
      <dgm:prSet/>
      <dgm:spPr/>
      <dgm:t>
        <a:bodyPr/>
        <a:lstStyle/>
        <a:p>
          <a:pPr algn="ctr"/>
          <a:endParaRPr lang="fr-FR" sz="1400"/>
        </a:p>
      </dgm:t>
    </dgm:pt>
    <dgm:pt modelId="{EA4C7BB6-A85F-DC43-93CF-94E01A9DE517}">
      <dgm:prSet custT="1"/>
      <dgm:spPr/>
      <dgm:t>
        <a:bodyPr anchor="ctr" anchorCtr="0"/>
        <a:lstStyle/>
        <a:p>
          <a:pPr algn="ctr"/>
          <a:r>
            <a:rPr lang="en-GB" sz="1200" b="0" dirty="0">
              <a:latin typeface="Calibri" charset="0"/>
              <a:ea typeface="Calibri" charset="0"/>
              <a:cs typeface="Calibri" charset="0"/>
            </a:rPr>
            <a:t>Industrial (manufacturing), health and skills data space</a:t>
          </a:r>
        </a:p>
      </dgm:t>
    </dgm:pt>
    <dgm:pt modelId="{846C815A-DE79-FC49-AF7B-E233A8A31727}" type="parTrans" cxnId="{4936DBD4-1F86-8E43-A74F-B0B9B1B25045}">
      <dgm:prSet/>
      <dgm:spPr/>
      <dgm:t>
        <a:bodyPr/>
        <a:lstStyle/>
        <a:p>
          <a:pPr algn="ctr"/>
          <a:endParaRPr lang="fr-FR" sz="1400"/>
        </a:p>
      </dgm:t>
    </dgm:pt>
    <dgm:pt modelId="{CA9C1A7E-9A24-9642-A8E1-57A23EAFDD12}" type="sibTrans" cxnId="{4936DBD4-1F86-8E43-A74F-B0B9B1B25045}">
      <dgm:prSet/>
      <dgm:spPr/>
      <dgm:t>
        <a:bodyPr/>
        <a:lstStyle/>
        <a:p>
          <a:pPr algn="ctr"/>
          <a:endParaRPr lang="fr-FR" sz="1400"/>
        </a:p>
      </dgm:t>
    </dgm:pt>
    <dgm:pt modelId="{540216BA-8F78-8649-B127-9FF2579284CE}">
      <dgm:prSet custT="1"/>
      <dgm:spPr/>
      <dgm:t>
        <a:bodyPr anchor="ctr" anchorCtr="0"/>
        <a:lstStyle/>
        <a:p>
          <a:pPr algn="ctr"/>
          <a:r>
            <a:rPr lang="en-GB" sz="1200" b="0" dirty="0">
              <a:latin typeface="Calibri" charset="0"/>
              <a:ea typeface="Calibri" charset="0"/>
              <a:cs typeface="Calibri" charset="0"/>
            </a:rPr>
            <a:t>Green deal and Energy data space</a:t>
          </a:r>
        </a:p>
      </dgm:t>
    </dgm:pt>
    <dgm:pt modelId="{0C30BA50-3014-9145-9C62-D7D179858874}" type="parTrans" cxnId="{DA78F150-68B1-3342-8AC0-AF7F17ACEFA3}">
      <dgm:prSet/>
      <dgm:spPr/>
      <dgm:t>
        <a:bodyPr/>
        <a:lstStyle/>
        <a:p>
          <a:pPr algn="ctr"/>
          <a:endParaRPr lang="fr-FR" sz="1400"/>
        </a:p>
      </dgm:t>
    </dgm:pt>
    <dgm:pt modelId="{AA48B8FC-2635-884E-BC26-3849CFFBB2CF}" type="sibTrans" cxnId="{DA78F150-68B1-3342-8AC0-AF7F17ACEFA3}">
      <dgm:prSet/>
      <dgm:spPr/>
      <dgm:t>
        <a:bodyPr/>
        <a:lstStyle/>
        <a:p>
          <a:pPr algn="ctr"/>
          <a:endParaRPr lang="fr-FR" sz="1400"/>
        </a:p>
      </dgm:t>
    </dgm:pt>
    <dgm:pt modelId="{950C4C50-455B-6645-8295-B669BC2E71BB}">
      <dgm:prSet custT="1"/>
      <dgm:spPr/>
      <dgm:t>
        <a:bodyPr anchor="ctr" anchorCtr="0"/>
        <a:lstStyle/>
        <a:p>
          <a:pPr algn="ctr"/>
          <a:r>
            <a:rPr lang="en-GB" sz="1400" b="1" dirty="0">
              <a:latin typeface="Calibri" charset="0"/>
              <a:ea typeface="Calibri" charset="0"/>
              <a:cs typeface="Calibri" charset="0"/>
            </a:rPr>
            <a:t>Certified open archive to be exploited by any new Big Science research facility  to share innovation, practices and  methods.</a:t>
          </a:r>
          <a:endParaRPr lang="fr-FR" sz="1400" b="1" dirty="0">
            <a:latin typeface="Calibri" charset="0"/>
            <a:ea typeface="Calibri" charset="0"/>
            <a:cs typeface="Calibri" charset="0"/>
          </a:endParaRPr>
        </a:p>
      </dgm:t>
    </dgm:pt>
    <dgm:pt modelId="{5964C55D-4F0C-3548-9537-B0E646112FCE}" type="parTrans" cxnId="{389B1B11-86C1-F74C-94E6-9E1D285ED738}">
      <dgm:prSet/>
      <dgm:spPr/>
      <dgm:t>
        <a:bodyPr/>
        <a:lstStyle/>
        <a:p>
          <a:pPr algn="ctr"/>
          <a:endParaRPr lang="fr-FR" sz="1400"/>
        </a:p>
      </dgm:t>
    </dgm:pt>
    <dgm:pt modelId="{22316362-CE7A-A647-9EE2-EFE81EA89D16}" type="sibTrans" cxnId="{389B1B11-86C1-F74C-94E6-9E1D285ED738}">
      <dgm:prSet/>
      <dgm:spPr/>
      <dgm:t>
        <a:bodyPr/>
        <a:lstStyle/>
        <a:p>
          <a:pPr algn="ctr"/>
          <a:endParaRPr lang="fr-FR" sz="1400"/>
        </a:p>
      </dgm:t>
    </dgm:pt>
    <dgm:pt modelId="{71870D64-0350-EB43-A4BC-D431A7014EB1}">
      <dgm:prSet custT="1"/>
      <dgm:spPr/>
      <dgm:t>
        <a:bodyPr/>
        <a:lstStyle/>
        <a:p>
          <a:pPr algn="ctr"/>
          <a:r>
            <a:rPr lang="en-GB" sz="1400" b="1">
              <a:latin typeface="Calibri" charset="0"/>
              <a:ea typeface="Calibri" charset="0"/>
              <a:cs typeface="Calibri" charset="0"/>
            </a:rPr>
            <a:t>Any digital object from R&amp;D and innovation works within the ESCAPE community should be FAIR and accessed from a single  entry point</a:t>
          </a:r>
          <a:endParaRPr lang="fr-FR" sz="1400" b="1" dirty="0">
            <a:latin typeface="Calibri" charset="0"/>
            <a:ea typeface="Calibri" charset="0"/>
            <a:cs typeface="Calibri" charset="0"/>
          </a:endParaRPr>
        </a:p>
      </dgm:t>
    </dgm:pt>
    <dgm:pt modelId="{5534662B-45A4-6C42-A233-F922CC6D47F2}" type="parTrans" cxnId="{BC5F68DA-2CE5-D346-BE1B-4FE4AC7C121D}">
      <dgm:prSet/>
      <dgm:spPr/>
      <dgm:t>
        <a:bodyPr/>
        <a:lstStyle/>
        <a:p>
          <a:pPr algn="ctr"/>
          <a:endParaRPr lang="fr-FR" sz="1400"/>
        </a:p>
      </dgm:t>
    </dgm:pt>
    <dgm:pt modelId="{254F971B-7E08-8148-9DE5-62B970D29D11}" type="sibTrans" cxnId="{BC5F68DA-2CE5-D346-BE1B-4FE4AC7C121D}">
      <dgm:prSet/>
      <dgm:spPr/>
      <dgm:t>
        <a:bodyPr/>
        <a:lstStyle/>
        <a:p>
          <a:pPr algn="ctr"/>
          <a:endParaRPr lang="fr-FR" sz="1400"/>
        </a:p>
      </dgm:t>
    </dgm:pt>
    <dgm:pt modelId="{061A2919-3EF7-4C49-B748-43F9C97BB561}">
      <dgm:prSet custT="1"/>
      <dgm:spPr/>
      <dgm:t>
        <a:bodyPr/>
        <a:lstStyle/>
        <a:p>
          <a:pPr algn="ctr"/>
          <a:r>
            <a:rPr lang="en-GB" sz="1400" b="1">
              <a:latin typeface="Calibri" charset="0"/>
              <a:ea typeface="Calibri" charset="0"/>
              <a:cs typeface="Calibri" charset="0"/>
            </a:rPr>
            <a:t>“Science Cluster” scheme is a potential model of “coordinating structure”, because it combines the top-down  and bottom-up</a:t>
          </a:r>
          <a:endParaRPr lang="fr-FR" sz="1400" b="1" dirty="0">
            <a:latin typeface="Calibri" charset="0"/>
            <a:ea typeface="Calibri" charset="0"/>
            <a:cs typeface="Calibri" charset="0"/>
          </a:endParaRPr>
        </a:p>
      </dgm:t>
    </dgm:pt>
    <dgm:pt modelId="{BC151052-C999-AE4A-88F2-8650B6E32A89}" type="parTrans" cxnId="{C9C73EA2-A2FD-CD45-95B1-36ED1F2BEBD0}">
      <dgm:prSet/>
      <dgm:spPr/>
      <dgm:t>
        <a:bodyPr/>
        <a:lstStyle/>
        <a:p>
          <a:pPr algn="ctr"/>
          <a:endParaRPr lang="fr-FR" sz="1400"/>
        </a:p>
      </dgm:t>
    </dgm:pt>
    <dgm:pt modelId="{252007C8-78F6-4845-A4C9-7971EB5CE3DD}" type="sibTrans" cxnId="{C9C73EA2-A2FD-CD45-95B1-36ED1F2BEBD0}">
      <dgm:prSet/>
      <dgm:spPr/>
      <dgm:t>
        <a:bodyPr/>
        <a:lstStyle/>
        <a:p>
          <a:pPr algn="ctr"/>
          <a:endParaRPr lang="fr-FR" sz="1400"/>
        </a:p>
      </dgm:t>
    </dgm:pt>
    <dgm:pt modelId="{A80603CF-CC56-7E49-B4B8-8429E601CF1B}">
      <dgm:prSet custT="1"/>
      <dgm:spPr/>
      <dgm:t>
        <a:bodyPr/>
        <a:lstStyle/>
        <a:p>
          <a:pPr algn="ctr"/>
          <a:r>
            <a:rPr lang="en-GB" sz="1400" b="1">
              <a:latin typeface="Calibri" charset="0"/>
              <a:ea typeface="Calibri" charset="0"/>
              <a:cs typeface="Calibri" charset="0"/>
            </a:rPr>
            <a:t>Towards a sustainable large domain platform, shaping and operating within EOSC</a:t>
          </a:r>
          <a:endParaRPr lang="fr-FR" sz="1400" b="1" dirty="0">
            <a:latin typeface="Calibri" charset="0"/>
            <a:ea typeface="Calibri" charset="0"/>
            <a:cs typeface="Calibri" charset="0"/>
          </a:endParaRPr>
        </a:p>
      </dgm:t>
    </dgm:pt>
    <dgm:pt modelId="{15E5894E-426B-7943-B8BD-30846DD58BB7}" type="parTrans" cxnId="{BB099996-4C72-C244-95C6-3B27D042FA2D}">
      <dgm:prSet/>
      <dgm:spPr/>
      <dgm:t>
        <a:bodyPr/>
        <a:lstStyle/>
        <a:p>
          <a:pPr algn="ctr"/>
          <a:endParaRPr lang="fr-FR" sz="1400"/>
        </a:p>
      </dgm:t>
    </dgm:pt>
    <dgm:pt modelId="{42763394-6A74-0845-BF83-14F4AA4A0103}" type="sibTrans" cxnId="{BB099996-4C72-C244-95C6-3B27D042FA2D}">
      <dgm:prSet/>
      <dgm:spPr/>
      <dgm:t>
        <a:bodyPr/>
        <a:lstStyle/>
        <a:p>
          <a:pPr algn="ctr"/>
          <a:endParaRPr lang="fr-FR" sz="1400"/>
        </a:p>
      </dgm:t>
    </dgm:pt>
    <dgm:pt modelId="{6A706AB1-AE3B-764B-855E-C58B50B95BA5}">
      <dgm:prSet custT="1"/>
      <dgm:spPr/>
      <dgm:t>
        <a:bodyPr anchor="ctr" anchorCtr="0"/>
        <a:lstStyle/>
        <a:p>
          <a:pPr algn="ctr"/>
          <a:r>
            <a:rPr lang="fr-FR" sz="1400" b="1" dirty="0" smtClean="0">
              <a:latin typeface="Calibri" charset="0"/>
              <a:ea typeface="Calibri" charset="0"/>
              <a:cs typeface="Calibri" charset="0"/>
            </a:rPr>
            <a:t>Synergies: </a:t>
          </a:r>
          <a:endParaRPr lang="fr-FR" sz="1400" b="1" dirty="0">
            <a:latin typeface="Calibri" charset="0"/>
            <a:ea typeface="Calibri" charset="0"/>
            <a:cs typeface="Calibri" charset="0"/>
          </a:endParaRPr>
        </a:p>
      </dgm:t>
    </dgm:pt>
    <dgm:pt modelId="{2BDC9C0F-5E70-AD46-B120-9523E0407F95}" type="parTrans" cxnId="{EAF50323-AC2E-6F46-BF84-847440395B8B}">
      <dgm:prSet/>
      <dgm:spPr/>
      <dgm:t>
        <a:bodyPr/>
        <a:lstStyle/>
        <a:p>
          <a:pPr algn="ctr"/>
          <a:endParaRPr lang="fr-FR" sz="1400"/>
        </a:p>
      </dgm:t>
    </dgm:pt>
    <dgm:pt modelId="{51F1F8EC-749D-FC4D-B7D0-25C61A835658}" type="sibTrans" cxnId="{EAF50323-AC2E-6F46-BF84-847440395B8B}">
      <dgm:prSet/>
      <dgm:spPr/>
      <dgm:t>
        <a:bodyPr/>
        <a:lstStyle/>
        <a:p>
          <a:pPr algn="ctr"/>
          <a:endParaRPr lang="fr-FR" sz="1400"/>
        </a:p>
      </dgm:t>
    </dgm:pt>
    <dgm:pt modelId="{6CB03A35-56BF-F344-832D-BBBFF5281E44}">
      <dgm:prSet custT="1"/>
      <dgm:spPr/>
      <dgm:t>
        <a:bodyPr anchor="ctr" anchorCtr="0"/>
        <a:lstStyle/>
        <a:p>
          <a:pPr algn="ctr"/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Communities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overlap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 (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astro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/pp/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np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), new 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experiments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 mix 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communities</a:t>
          </a:r>
          <a:endParaRPr lang="fr-FR" sz="1200" b="0" dirty="0">
            <a:latin typeface="Calibri" charset="0"/>
            <a:ea typeface="Calibri" charset="0"/>
            <a:cs typeface="Calibri" charset="0"/>
          </a:endParaRPr>
        </a:p>
      </dgm:t>
    </dgm:pt>
    <dgm:pt modelId="{790949F9-670D-3242-A0D7-65D9B697AA57}" type="parTrans" cxnId="{A61585E9-3A9E-9E4F-9A96-BD9F1883CFE3}">
      <dgm:prSet/>
      <dgm:spPr/>
      <dgm:t>
        <a:bodyPr/>
        <a:lstStyle/>
        <a:p>
          <a:pPr algn="ctr"/>
          <a:endParaRPr lang="fr-FR" sz="1400"/>
        </a:p>
      </dgm:t>
    </dgm:pt>
    <dgm:pt modelId="{B0E35396-FED9-9E46-A632-9508AB9F09B7}" type="sibTrans" cxnId="{A61585E9-3A9E-9E4F-9A96-BD9F1883CFE3}">
      <dgm:prSet/>
      <dgm:spPr/>
      <dgm:t>
        <a:bodyPr/>
        <a:lstStyle/>
        <a:p>
          <a:pPr algn="ctr"/>
          <a:endParaRPr lang="fr-FR" sz="1400"/>
        </a:p>
      </dgm:t>
    </dgm:pt>
    <dgm:pt modelId="{49EB558C-B8B6-3644-82F3-9235D7B33929}">
      <dgm:prSet custT="1"/>
      <dgm:spPr/>
      <dgm:t>
        <a:bodyPr anchor="ctr" anchorCtr="0"/>
        <a:lstStyle/>
        <a:p>
          <a:pPr algn="ctr"/>
          <a:r>
            <a:rPr lang="fr-FR" sz="1200" b="0" dirty="0">
              <a:latin typeface="Calibri" charset="0"/>
              <a:ea typeface="Calibri" charset="0"/>
              <a:cs typeface="Calibri" charset="0"/>
            </a:rPr>
            <a:t>Common 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Funding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Agencies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  </a:t>
          </a:r>
        </a:p>
      </dgm:t>
    </dgm:pt>
    <dgm:pt modelId="{10AC5B88-BB3B-8E43-8C6E-1F6A62B495EA}" type="parTrans" cxnId="{594720CF-749D-FA4B-8723-AA0EAB2B12CA}">
      <dgm:prSet/>
      <dgm:spPr/>
      <dgm:t>
        <a:bodyPr/>
        <a:lstStyle/>
        <a:p>
          <a:pPr algn="ctr"/>
          <a:endParaRPr lang="fr-FR" sz="1400"/>
        </a:p>
      </dgm:t>
    </dgm:pt>
    <dgm:pt modelId="{4E046B09-D4A5-5A40-8BFC-01FD8FBF155B}" type="sibTrans" cxnId="{594720CF-749D-FA4B-8723-AA0EAB2B12CA}">
      <dgm:prSet/>
      <dgm:spPr/>
      <dgm:t>
        <a:bodyPr/>
        <a:lstStyle/>
        <a:p>
          <a:pPr algn="ctr"/>
          <a:endParaRPr lang="fr-FR" sz="1400"/>
        </a:p>
      </dgm:t>
    </dgm:pt>
    <dgm:pt modelId="{A666F6C8-2277-D74B-868C-74CE31C90E37}">
      <dgm:prSet custT="1"/>
      <dgm:spPr/>
      <dgm:t>
        <a:bodyPr anchor="ctr" anchorCtr="0"/>
        <a:lstStyle/>
        <a:p>
          <a:pPr algn="ctr"/>
          <a:r>
            <a:rPr lang="fr-FR" sz="1200" b="0" dirty="0">
              <a:latin typeface="Calibri" charset="0"/>
              <a:ea typeface="Calibri" charset="0"/>
              <a:cs typeface="Calibri" charset="0"/>
            </a:rPr>
            <a:t>Co-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located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computing</a:t>
          </a:r>
          <a:r>
            <a:rPr lang="fr-FR" sz="1200" b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fr-FR" sz="1200" b="0" dirty="0" err="1">
              <a:latin typeface="Calibri" charset="0"/>
              <a:ea typeface="Calibri" charset="0"/>
              <a:cs typeface="Calibri" charset="0"/>
            </a:rPr>
            <a:t>facilities</a:t>
          </a:r>
          <a:endParaRPr lang="fr-FR" sz="1200" b="0" dirty="0">
            <a:latin typeface="Calibri" charset="0"/>
            <a:ea typeface="Calibri" charset="0"/>
            <a:cs typeface="Calibri" charset="0"/>
          </a:endParaRPr>
        </a:p>
      </dgm:t>
    </dgm:pt>
    <dgm:pt modelId="{BEA7E056-18C4-DF48-92AA-25432DE5D1F5}" type="parTrans" cxnId="{73B0876D-8FEB-174B-98A7-06FD656C8F64}">
      <dgm:prSet/>
      <dgm:spPr/>
      <dgm:t>
        <a:bodyPr/>
        <a:lstStyle/>
        <a:p>
          <a:pPr algn="ctr"/>
          <a:endParaRPr lang="fr-FR" sz="1400"/>
        </a:p>
      </dgm:t>
    </dgm:pt>
    <dgm:pt modelId="{D1398C7B-DB84-5A44-BC99-D65B4F36014C}" type="sibTrans" cxnId="{73B0876D-8FEB-174B-98A7-06FD656C8F64}">
      <dgm:prSet/>
      <dgm:spPr/>
      <dgm:t>
        <a:bodyPr/>
        <a:lstStyle/>
        <a:p>
          <a:pPr algn="ctr"/>
          <a:endParaRPr lang="fr-FR" sz="1400"/>
        </a:p>
      </dgm:t>
    </dgm:pt>
    <dgm:pt modelId="{95BD80FE-56F2-C840-9662-B6A64A989D22}" type="pres">
      <dgm:prSet presAssocID="{3FFC5FFE-5AB4-B04B-994B-910BB31928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4DCE35-A95C-B149-8F8A-6F46EF250EBA}" type="pres">
      <dgm:prSet presAssocID="{72138BC5-57B4-874E-B9E3-1DAA6AAEB36A}" presName="node" presStyleLbl="node1" presStyleIdx="0" presStyleCnt="6" custLinFactNeighborX="-255" custLinFactNeighborY="10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E8B483-CBA6-094D-823D-8783835C0241}" type="pres">
      <dgm:prSet presAssocID="{A8107C42-4CDB-EC4A-A8E0-9600130B2927}" presName="sibTrans" presStyleCnt="0"/>
      <dgm:spPr/>
    </dgm:pt>
    <dgm:pt modelId="{B70EB9FC-FB47-CF43-BDAC-297108E5BEFF}" type="pres">
      <dgm:prSet presAssocID="{950C4C50-455B-6645-8295-B669BC2E71BB}" presName="node" presStyleLbl="node1" presStyleIdx="1" presStyleCnt="6" custLinFactNeighborX="-6885" custLinFactNeighborY="11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F6F361-33F8-CC48-88E1-400A5DD467A6}" type="pres">
      <dgm:prSet presAssocID="{22316362-CE7A-A647-9EE2-EFE81EA89D16}" presName="sibTrans" presStyleCnt="0"/>
      <dgm:spPr/>
    </dgm:pt>
    <dgm:pt modelId="{DCCC3185-4EA2-684B-9360-0708DB05A329}" type="pres">
      <dgm:prSet presAssocID="{71870D64-0350-EB43-A4BC-D431A7014EB1}" presName="node" presStyleLbl="node1" presStyleIdx="2" presStyleCnt="6" custLinFactNeighborX="-6885" custLinFactNeighborY="11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45194B-7352-3A45-BD56-7AC7F8C221B3}" type="pres">
      <dgm:prSet presAssocID="{254F971B-7E08-8148-9DE5-62B970D29D11}" presName="sibTrans" presStyleCnt="0"/>
      <dgm:spPr/>
    </dgm:pt>
    <dgm:pt modelId="{5EEE6215-59A7-B24C-BEC0-258D262E7CD4}" type="pres">
      <dgm:prSet presAssocID="{061A2919-3EF7-4C49-B748-43F9C97BB561}" presName="node" presStyleLbl="node1" presStyleIdx="3" presStyleCnt="6" custLinFactNeighborX="-255" custLinFactNeighborY="11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9D13D-9A1F-DE42-B447-AAD3B826C2A6}" type="pres">
      <dgm:prSet presAssocID="{252007C8-78F6-4845-A4C9-7971EB5CE3DD}" presName="sibTrans" presStyleCnt="0"/>
      <dgm:spPr/>
    </dgm:pt>
    <dgm:pt modelId="{BA65851A-2E72-BB4B-BC4E-337A76BD108B}" type="pres">
      <dgm:prSet presAssocID="{A80603CF-CC56-7E49-B4B8-8429E601CF1B}" presName="node" presStyleLbl="node1" presStyleIdx="4" presStyleCnt="6" custLinFactNeighborX="-6885" custLinFactNeighborY="11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4E951F-A3B9-8548-AE67-756FBF5C144B}" type="pres">
      <dgm:prSet presAssocID="{42763394-6A74-0845-BF83-14F4AA4A0103}" presName="sibTrans" presStyleCnt="0"/>
      <dgm:spPr/>
    </dgm:pt>
    <dgm:pt modelId="{CF195355-DC40-6049-8069-E12103CD4FF4}" type="pres">
      <dgm:prSet presAssocID="{6A706AB1-AE3B-764B-855E-C58B50B95BA5}" presName="node" presStyleLbl="node1" presStyleIdx="5" presStyleCnt="6" custLinFactNeighborX="-6885" custLinFactNeighborY="11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C73EA2-A2FD-CD45-95B1-36ED1F2BEBD0}" srcId="{3FFC5FFE-5AB4-B04B-994B-910BB3192889}" destId="{061A2919-3EF7-4C49-B748-43F9C97BB561}" srcOrd="3" destOrd="0" parTransId="{BC151052-C999-AE4A-88F2-8650B6E32A89}" sibTransId="{252007C8-78F6-4845-A4C9-7971EB5CE3DD}"/>
    <dgm:cxn modelId="{D67707B0-882A-164E-8B43-88D8E677A0F9}" type="presOf" srcId="{A666F6C8-2277-D74B-868C-74CE31C90E37}" destId="{CF195355-DC40-6049-8069-E12103CD4FF4}" srcOrd="0" destOrd="3" presId="urn:microsoft.com/office/officeart/2005/8/layout/default"/>
    <dgm:cxn modelId="{B1D1BF94-AE1A-AD43-AD84-848DCEF2B356}" type="presOf" srcId="{6A706AB1-AE3B-764B-855E-C58B50B95BA5}" destId="{CF195355-DC40-6049-8069-E12103CD4FF4}" srcOrd="0" destOrd="0" presId="urn:microsoft.com/office/officeart/2005/8/layout/default"/>
    <dgm:cxn modelId="{BC5F68DA-2CE5-D346-BE1B-4FE4AC7C121D}" srcId="{3FFC5FFE-5AB4-B04B-994B-910BB3192889}" destId="{71870D64-0350-EB43-A4BC-D431A7014EB1}" srcOrd="2" destOrd="0" parTransId="{5534662B-45A4-6C42-A233-F922CC6D47F2}" sibTransId="{254F971B-7E08-8148-9DE5-62B970D29D11}"/>
    <dgm:cxn modelId="{389B1B11-86C1-F74C-94E6-9E1D285ED738}" srcId="{3FFC5FFE-5AB4-B04B-994B-910BB3192889}" destId="{950C4C50-455B-6645-8295-B669BC2E71BB}" srcOrd="1" destOrd="0" parTransId="{5964C55D-4F0C-3548-9537-B0E646112FCE}" sibTransId="{22316362-CE7A-A647-9EE2-EFE81EA89D16}"/>
    <dgm:cxn modelId="{7DFE9D03-C83B-3C4A-A228-48D623CC11D2}" type="presOf" srcId="{71870D64-0350-EB43-A4BC-D431A7014EB1}" destId="{DCCC3185-4EA2-684B-9360-0708DB05A329}" srcOrd="0" destOrd="0" presId="urn:microsoft.com/office/officeart/2005/8/layout/default"/>
    <dgm:cxn modelId="{4936DBD4-1F86-8E43-A74F-B0B9B1B25045}" srcId="{72138BC5-57B4-874E-B9E3-1DAA6AAEB36A}" destId="{EA4C7BB6-A85F-DC43-93CF-94E01A9DE517}" srcOrd="0" destOrd="0" parTransId="{846C815A-DE79-FC49-AF7B-E233A8A31727}" sibTransId="{CA9C1A7E-9A24-9642-A8E1-57A23EAFDD12}"/>
    <dgm:cxn modelId="{73B0876D-8FEB-174B-98A7-06FD656C8F64}" srcId="{6A706AB1-AE3B-764B-855E-C58B50B95BA5}" destId="{A666F6C8-2277-D74B-868C-74CE31C90E37}" srcOrd="2" destOrd="0" parTransId="{BEA7E056-18C4-DF48-92AA-25432DE5D1F5}" sibTransId="{D1398C7B-DB84-5A44-BC99-D65B4F36014C}"/>
    <dgm:cxn modelId="{DA78F150-68B1-3342-8AC0-AF7F17ACEFA3}" srcId="{72138BC5-57B4-874E-B9E3-1DAA6AAEB36A}" destId="{540216BA-8F78-8649-B127-9FF2579284CE}" srcOrd="1" destOrd="0" parTransId="{0C30BA50-3014-9145-9C62-D7D179858874}" sibTransId="{AA48B8FC-2635-884E-BC26-3849CFFBB2CF}"/>
    <dgm:cxn modelId="{FC7B5297-1266-3443-8F27-FD54A65D86F0}" srcId="{3FFC5FFE-5AB4-B04B-994B-910BB3192889}" destId="{72138BC5-57B4-874E-B9E3-1DAA6AAEB36A}" srcOrd="0" destOrd="0" parTransId="{7322683C-7976-8A41-B20B-7E44D84FAE18}" sibTransId="{A8107C42-4CDB-EC4A-A8E0-9600130B2927}"/>
    <dgm:cxn modelId="{9E5A408C-E18A-934B-873E-FECE8AF085F0}" type="presOf" srcId="{950C4C50-455B-6645-8295-B669BC2E71BB}" destId="{B70EB9FC-FB47-CF43-BDAC-297108E5BEFF}" srcOrd="0" destOrd="0" presId="urn:microsoft.com/office/officeart/2005/8/layout/default"/>
    <dgm:cxn modelId="{C7A38C1C-B391-9746-B33F-316A14632867}" type="presOf" srcId="{72138BC5-57B4-874E-B9E3-1DAA6AAEB36A}" destId="{D84DCE35-A95C-B149-8F8A-6F46EF250EBA}" srcOrd="0" destOrd="0" presId="urn:microsoft.com/office/officeart/2005/8/layout/default"/>
    <dgm:cxn modelId="{4F12E0F6-035C-D144-9BF9-1495FC38B436}" type="presOf" srcId="{A80603CF-CC56-7E49-B4B8-8429E601CF1B}" destId="{BA65851A-2E72-BB4B-BC4E-337A76BD108B}" srcOrd="0" destOrd="0" presId="urn:microsoft.com/office/officeart/2005/8/layout/default"/>
    <dgm:cxn modelId="{A61585E9-3A9E-9E4F-9A96-BD9F1883CFE3}" srcId="{6A706AB1-AE3B-764B-855E-C58B50B95BA5}" destId="{6CB03A35-56BF-F344-832D-BBBFF5281E44}" srcOrd="0" destOrd="0" parTransId="{790949F9-670D-3242-A0D7-65D9B697AA57}" sibTransId="{B0E35396-FED9-9E46-A632-9508AB9F09B7}"/>
    <dgm:cxn modelId="{6F1CC6C6-D6B5-1C40-BA62-28A5F96A06A6}" type="presOf" srcId="{EA4C7BB6-A85F-DC43-93CF-94E01A9DE517}" destId="{D84DCE35-A95C-B149-8F8A-6F46EF250EBA}" srcOrd="0" destOrd="1" presId="urn:microsoft.com/office/officeart/2005/8/layout/default"/>
    <dgm:cxn modelId="{594720CF-749D-FA4B-8723-AA0EAB2B12CA}" srcId="{6A706AB1-AE3B-764B-855E-C58B50B95BA5}" destId="{49EB558C-B8B6-3644-82F3-9235D7B33929}" srcOrd="1" destOrd="0" parTransId="{10AC5B88-BB3B-8E43-8C6E-1F6A62B495EA}" sibTransId="{4E046B09-D4A5-5A40-8BFC-01FD8FBF155B}"/>
    <dgm:cxn modelId="{25D8A652-D9F0-784E-9B63-82E8865074B0}" type="presOf" srcId="{6CB03A35-56BF-F344-832D-BBBFF5281E44}" destId="{CF195355-DC40-6049-8069-E12103CD4FF4}" srcOrd="0" destOrd="1" presId="urn:microsoft.com/office/officeart/2005/8/layout/default"/>
    <dgm:cxn modelId="{BB099996-4C72-C244-95C6-3B27D042FA2D}" srcId="{3FFC5FFE-5AB4-B04B-994B-910BB3192889}" destId="{A80603CF-CC56-7E49-B4B8-8429E601CF1B}" srcOrd="4" destOrd="0" parTransId="{15E5894E-426B-7943-B8BD-30846DD58BB7}" sibTransId="{42763394-6A74-0845-BF83-14F4AA4A0103}"/>
    <dgm:cxn modelId="{0B601801-4288-4348-A6B0-A7897F399AAD}" type="presOf" srcId="{49EB558C-B8B6-3644-82F3-9235D7B33929}" destId="{CF195355-DC40-6049-8069-E12103CD4FF4}" srcOrd="0" destOrd="2" presId="urn:microsoft.com/office/officeart/2005/8/layout/default"/>
    <dgm:cxn modelId="{226D1D68-CDF5-4547-8C75-A00547FE2AA5}" type="presOf" srcId="{540216BA-8F78-8649-B127-9FF2579284CE}" destId="{D84DCE35-A95C-B149-8F8A-6F46EF250EBA}" srcOrd="0" destOrd="2" presId="urn:microsoft.com/office/officeart/2005/8/layout/default"/>
    <dgm:cxn modelId="{231D5EAF-6523-6E42-AB6E-D860F31B9C71}" type="presOf" srcId="{061A2919-3EF7-4C49-B748-43F9C97BB561}" destId="{5EEE6215-59A7-B24C-BEC0-258D262E7CD4}" srcOrd="0" destOrd="0" presId="urn:microsoft.com/office/officeart/2005/8/layout/default"/>
    <dgm:cxn modelId="{EAF50323-AC2E-6F46-BF84-847440395B8B}" srcId="{3FFC5FFE-5AB4-B04B-994B-910BB3192889}" destId="{6A706AB1-AE3B-764B-855E-C58B50B95BA5}" srcOrd="5" destOrd="0" parTransId="{2BDC9C0F-5E70-AD46-B120-9523E0407F95}" sibTransId="{51F1F8EC-749D-FC4D-B7D0-25C61A835658}"/>
    <dgm:cxn modelId="{CF46C026-CA05-ED4A-8C50-9E54136F79C5}" type="presOf" srcId="{3FFC5FFE-5AB4-B04B-994B-910BB3192889}" destId="{95BD80FE-56F2-C840-9662-B6A64A989D22}" srcOrd="0" destOrd="0" presId="urn:microsoft.com/office/officeart/2005/8/layout/default"/>
    <dgm:cxn modelId="{6F32BB5F-33A1-CD49-9EFC-DD1C5BE1AAAB}" type="presParOf" srcId="{95BD80FE-56F2-C840-9662-B6A64A989D22}" destId="{D84DCE35-A95C-B149-8F8A-6F46EF250EBA}" srcOrd="0" destOrd="0" presId="urn:microsoft.com/office/officeart/2005/8/layout/default"/>
    <dgm:cxn modelId="{EE166D18-C1C1-0E4B-94DE-F66912DB359F}" type="presParOf" srcId="{95BD80FE-56F2-C840-9662-B6A64A989D22}" destId="{25E8B483-CBA6-094D-823D-8783835C0241}" srcOrd="1" destOrd="0" presId="urn:microsoft.com/office/officeart/2005/8/layout/default"/>
    <dgm:cxn modelId="{63D987B8-D5D9-D04E-8047-249EDA9714C8}" type="presParOf" srcId="{95BD80FE-56F2-C840-9662-B6A64A989D22}" destId="{B70EB9FC-FB47-CF43-BDAC-297108E5BEFF}" srcOrd="2" destOrd="0" presId="urn:microsoft.com/office/officeart/2005/8/layout/default"/>
    <dgm:cxn modelId="{FACE6004-9ABF-D545-A491-4B235E9117FF}" type="presParOf" srcId="{95BD80FE-56F2-C840-9662-B6A64A989D22}" destId="{00F6F361-33F8-CC48-88E1-400A5DD467A6}" srcOrd="3" destOrd="0" presId="urn:microsoft.com/office/officeart/2005/8/layout/default"/>
    <dgm:cxn modelId="{BFFA7091-019C-D84F-B1BA-3396B035049A}" type="presParOf" srcId="{95BD80FE-56F2-C840-9662-B6A64A989D22}" destId="{DCCC3185-4EA2-684B-9360-0708DB05A329}" srcOrd="4" destOrd="0" presId="urn:microsoft.com/office/officeart/2005/8/layout/default"/>
    <dgm:cxn modelId="{D058940A-CFC3-B042-8BC3-19DECC391D69}" type="presParOf" srcId="{95BD80FE-56F2-C840-9662-B6A64A989D22}" destId="{9B45194B-7352-3A45-BD56-7AC7F8C221B3}" srcOrd="5" destOrd="0" presId="urn:microsoft.com/office/officeart/2005/8/layout/default"/>
    <dgm:cxn modelId="{32292246-16BB-C446-9941-B7D6200C1250}" type="presParOf" srcId="{95BD80FE-56F2-C840-9662-B6A64A989D22}" destId="{5EEE6215-59A7-B24C-BEC0-258D262E7CD4}" srcOrd="6" destOrd="0" presId="urn:microsoft.com/office/officeart/2005/8/layout/default"/>
    <dgm:cxn modelId="{D00A874F-C6D6-A645-B7F2-4146BB1FBEA6}" type="presParOf" srcId="{95BD80FE-56F2-C840-9662-B6A64A989D22}" destId="{27E9D13D-9A1F-DE42-B447-AAD3B826C2A6}" srcOrd="7" destOrd="0" presId="urn:microsoft.com/office/officeart/2005/8/layout/default"/>
    <dgm:cxn modelId="{7B64B911-1938-8142-A661-233A2AE94E76}" type="presParOf" srcId="{95BD80FE-56F2-C840-9662-B6A64A989D22}" destId="{BA65851A-2E72-BB4B-BC4E-337A76BD108B}" srcOrd="8" destOrd="0" presId="urn:microsoft.com/office/officeart/2005/8/layout/default"/>
    <dgm:cxn modelId="{216BAC1E-0CBB-2A41-B3B0-604BA0F946F7}" type="presParOf" srcId="{95BD80FE-56F2-C840-9662-B6A64A989D22}" destId="{704E951F-A3B9-8548-AE67-756FBF5C144B}" srcOrd="9" destOrd="0" presId="urn:microsoft.com/office/officeart/2005/8/layout/default"/>
    <dgm:cxn modelId="{FA3B84A4-9CE8-C64D-A4B1-B6B915EC9811}" type="presParOf" srcId="{95BD80FE-56F2-C840-9662-B6A64A989D22}" destId="{CF195355-DC40-6049-8069-E12103CD4FF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068EE-9B8D-4C9C-9504-9A4D0553E693}">
      <dsp:nvSpPr>
        <dsp:cNvPr id="0" name=""/>
        <dsp:cNvSpPr/>
      </dsp:nvSpPr>
      <dsp:spPr>
        <a:xfrm>
          <a:off x="1752657" y="-5924"/>
          <a:ext cx="4832555" cy="4832555"/>
        </a:xfrm>
        <a:prstGeom prst="circularArrow">
          <a:avLst>
            <a:gd name="adj1" fmla="val 5274"/>
            <a:gd name="adj2" fmla="val 312630"/>
            <a:gd name="adj3" fmla="val 14230293"/>
            <a:gd name="adj4" fmla="val 1712575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E8A45-4101-4717-964D-EB267FD7CD67}">
      <dsp:nvSpPr>
        <dsp:cNvPr id="0" name=""/>
        <dsp:cNvSpPr/>
      </dsp:nvSpPr>
      <dsp:spPr>
        <a:xfrm>
          <a:off x="3251409" y="0"/>
          <a:ext cx="1835050" cy="9175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Build a Community</a:t>
          </a:r>
        </a:p>
      </dsp:txBody>
      <dsp:txXfrm>
        <a:off x="3296199" y="44790"/>
        <a:ext cx="1745470" cy="827945"/>
      </dsp:txXfrm>
    </dsp:sp>
    <dsp:sp modelId="{B0DA9E78-B193-4ACC-ABE0-BAFD753E4514}">
      <dsp:nvSpPr>
        <dsp:cNvPr id="0" name=""/>
        <dsp:cNvSpPr/>
      </dsp:nvSpPr>
      <dsp:spPr>
        <a:xfrm>
          <a:off x="4744619" y="982021"/>
          <a:ext cx="1835050" cy="917525"/>
        </a:xfrm>
        <a:prstGeom prst="round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Interdisciplinary</a:t>
          </a:r>
        </a:p>
      </dsp:txBody>
      <dsp:txXfrm>
        <a:off x="4789409" y="1026811"/>
        <a:ext cx="1745470" cy="827945"/>
      </dsp:txXfrm>
    </dsp:sp>
    <dsp:sp modelId="{7201171C-5330-4471-A1D5-73586A5425EE}">
      <dsp:nvSpPr>
        <dsp:cNvPr id="0" name=""/>
        <dsp:cNvSpPr/>
      </dsp:nvSpPr>
      <dsp:spPr>
        <a:xfrm>
          <a:off x="4744619" y="2942490"/>
          <a:ext cx="1835050" cy="917525"/>
        </a:xfrm>
        <a:prstGeom prst="round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Virtual Research Environment in EOSC framework</a:t>
          </a:r>
        </a:p>
      </dsp:txBody>
      <dsp:txXfrm>
        <a:off x="4789409" y="2987280"/>
        <a:ext cx="1745470" cy="827945"/>
      </dsp:txXfrm>
    </dsp:sp>
    <dsp:sp modelId="{2897581C-F439-4FC1-9FAA-5DD8C711A13F}">
      <dsp:nvSpPr>
        <dsp:cNvPr id="0" name=""/>
        <dsp:cNvSpPr/>
      </dsp:nvSpPr>
      <dsp:spPr>
        <a:xfrm>
          <a:off x="3046804" y="3922724"/>
          <a:ext cx="1835050" cy="917525"/>
        </a:xfrm>
        <a:prstGeom prst="round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Cross-Domain R&amp;D </a:t>
          </a:r>
        </a:p>
      </dsp:txBody>
      <dsp:txXfrm>
        <a:off x="3091594" y="3967514"/>
        <a:ext cx="1745470" cy="827945"/>
      </dsp:txXfrm>
    </dsp:sp>
    <dsp:sp modelId="{8025D87B-BAE1-4466-A131-E0A4E12BB2A0}">
      <dsp:nvSpPr>
        <dsp:cNvPr id="0" name=""/>
        <dsp:cNvSpPr/>
      </dsp:nvSpPr>
      <dsp:spPr>
        <a:xfrm>
          <a:off x="1348988" y="2942490"/>
          <a:ext cx="1835050" cy="917525"/>
        </a:xfrm>
        <a:prstGeom prst="round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FAIR data</a:t>
          </a:r>
        </a:p>
      </dsp:txBody>
      <dsp:txXfrm>
        <a:off x="1393778" y="2987280"/>
        <a:ext cx="1745470" cy="827945"/>
      </dsp:txXfrm>
    </dsp:sp>
    <dsp:sp modelId="{04995A94-7FF2-4929-A215-F756EAA5199B}">
      <dsp:nvSpPr>
        <dsp:cNvPr id="0" name=""/>
        <dsp:cNvSpPr/>
      </dsp:nvSpPr>
      <dsp:spPr>
        <a:xfrm>
          <a:off x="1348988" y="982021"/>
          <a:ext cx="1835050" cy="91752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Open to External Stakeholder (digital SME)</a:t>
          </a:r>
        </a:p>
      </dsp:txBody>
      <dsp:txXfrm>
        <a:off x="1393778" y="1026811"/>
        <a:ext cx="1745470" cy="827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DA6C1-DAD8-4C68-8253-66381E91C555}">
      <dsp:nvSpPr>
        <dsp:cNvPr id="0" name=""/>
        <dsp:cNvSpPr/>
      </dsp:nvSpPr>
      <dsp:spPr>
        <a:xfrm>
          <a:off x="1767487" y="2682"/>
          <a:ext cx="2760354" cy="11041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>
              <a:latin typeface="Calibri" charset="0"/>
              <a:ea typeface="Calibri" charset="0"/>
              <a:cs typeface="Calibri" charset="0"/>
            </a:rPr>
            <a:t>Support </a:t>
          </a:r>
          <a:r>
            <a:rPr lang="en-GB" sz="1800" b="0" i="0" kern="1200" dirty="0">
              <a:latin typeface="Calibri" charset="0"/>
              <a:ea typeface="Calibri" charset="0"/>
              <a:cs typeface="Calibri" charset="0"/>
            </a:rPr>
            <a:t>synergies  </a:t>
          </a:r>
          <a:endParaRPr lang="en-GB" sz="18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319558" y="2682"/>
        <a:ext cx="1656213" cy="1104141"/>
      </dsp:txXfrm>
    </dsp:sp>
    <dsp:sp modelId="{6B93029E-32A0-4454-98BE-3E0EC23B9FD2}">
      <dsp:nvSpPr>
        <dsp:cNvPr id="0" name=""/>
        <dsp:cNvSpPr/>
      </dsp:nvSpPr>
      <dsp:spPr>
        <a:xfrm>
          <a:off x="1767487" y="1261403"/>
          <a:ext cx="2760354" cy="1104141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>
              <a:latin typeface="Calibri" charset="0"/>
              <a:ea typeface="Calibri" charset="0"/>
              <a:cs typeface="Calibri" charset="0"/>
            </a:rPr>
            <a:t>Enhance</a:t>
          </a:r>
          <a:r>
            <a:rPr lang="en-GB" sz="1800" b="0" i="0" kern="1200" dirty="0">
              <a:latin typeface="Calibri" charset="0"/>
              <a:ea typeface="Calibri" charset="0"/>
              <a:cs typeface="Calibri" charset="0"/>
            </a:rPr>
            <a:t> researchers’ participation in EOSC </a:t>
          </a:r>
          <a:endParaRPr lang="en-GB" sz="18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319558" y="1261403"/>
        <a:ext cx="1656213" cy="1104141"/>
      </dsp:txXfrm>
    </dsp:sp>
    <dsp:sp modelId="{75F031A3-6210-4746-87F4-C7DBE8CA1FF4}">
      <dsp:nvSpPr>
        <dsp:cNvPr id="0" name=""/>
        <dsp:cNvSpPr/>
      </dsp:nvSpPr>
      <dsp:spPr>
        <a:xfrm>
          <a:off x="1767487" y="2520125"/>
          <a:ext cx="2760354" cy="1104141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>
              <a:latin typeface="Calibri" charset="0"/>
              <a:ea typeface="Calibri" charset="0"/>
              <a:cs typeface="Calibri" charset="0"/>
            </a:rPr>
            <a:t>Reaching</a:t>
          </a:r>
          <a:r>
            <a:rPr lang="en-GB" sz="1800" b="0" i="0" kern="1200" dirty="0">
              <a:latin typeface="Calibri" charset="0"/>
              <a:ea typeface="Calibri" charset="0"/>
              <a:cs typeface="Calibri" charset="0"/>
            </a:rPr>
            <a:t> new communities and Research Infrastructures </a:t>
          </a:r>
          <a:endParaRPr lang="en-GB" sz="18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319558" y="2520125"/>
        <a:ext cx="1656213" cy="1104141"/>
      </dsp:txXfrm>
    </dsp:sp>
    <dsp:sp modelId="{F2EA4AE5-DCA7-4844-9F81-F50212B10683}">
      <dsp:nvSpPr>
        <dsp:cNvPr id="0" name=""/>
        <dsp:cNvSpPr/>
      </dsp:nvSpPr>
      <dsp:spPr>
        <a:xfrm>
          <a:off x="1767487" y="3778846"/>
          <a:ext cx="2760354" cy="1104141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>
              <a:latin typeface="Calibri" charset="0"/>
              <a:ea typeface="Calibri" charset="0"/>
              <a:cs typeface="Calibri" charset="0"/>
            </a:rPr>
            <a:t>Future</a:t>
          </a:r>
          <a:r>
            <a:rPr lang="en-GB" sz="1800" b="0" i="0" kern="1200" dirty="0">
              <a:latin typeface="Calibri" charset="0"/>
              <a:ea typeface="Calibri" charset="0"/>
              <a:cs typeface="Calibri" charset="0"/>
            </a:rPr>
            <a:t> prospective for sustainability  </a:t>
          </a:r>
          <a:endParaRPr lang="en-GB" sz="18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319558" y="3778846"/>
        <a:ext cx="1656213" cy="1104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DCE35-A95C-B149-8F8A-6F46EF250EBA}">
      <dsp:nvSpPr>
        <dsp:cNvPr id="0" name=""/>
        <dsp:cNvSpPr/>
      </dsp:nvSpPr>
      <dsp:spPr>
        <a:xfrm>
          <a:off x="0" y="766281"/>
          <a:ext cx="3586162" cy="215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latin typeface="Calibri" charset="0"/>
              <a:ea typeface="Calibri" charset="0"/>
              <a:cs typeface="Calibri" charset="0"/>
            </a:rPr>
            <a:t>ESCAPE community proposals for EOSC connections with the Common European Data </a:t>
          </a:r>
          <a:r>
            <a:rPr lang="en-GB" sz="1400" b="1" kern="1200" dirty="0" smtClean="0">
              <a:latin typeface="Calibri" charset="0"/>
              <a:ea typeface="Calibri" charset="0"/>
              <a:cs typeface="Calibri" charset="0"/>
            </a:rPr>
            <a:t>Spaces:</a:t>
          </a:r>
          <a:endParaRPr lang="fr-FR" sz="14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Calibri" charset="0"/>
              <a:ea typeface="Calibri" charset="0"/>
              <a:cs typeface="Calibri" charset="0"/>
            </a:rPr>
            <a:t>Industrial (manufacturing), health and skills data space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Calibri" charset="0"/>
              <a:ea typeface="Calibri" charset="0"/>
              <a:cs typeface="Calibri" charset="0"/>
            </a:rPr>
            <a:t>Green deal and Energy data space</a:t>
          </a:r>
        </a:p>
      </dsp:txBody>
      <dsp:txXfrm>
        <a:off x="0" y="766281"/>
        <a:ext cx="3586162" cy="2151697"/>
      </dsp:txXfrm>
    </dsp:sp>
    <dsp:sp modelId="{B70EB9FC-FB47-CF43-BDAC-297108E5BEFF}">
      <dsp:nvSpPr>
        <dsp:cNvPr id="0" name=""/>
        <dsp:cNvSpPr/>
      </dsp:nvSpPr>
      <dsp:spPr>
        <a:xfrm>
          <a:off x="3697871" y="784570"/>
          <a:ext cx="3586162" cy="215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latin typeface="Calibri" charset="0"/>
              <a:ea typeface="Calibri" charset="0"/>
              <a:cs typeface="Calibri" charset="0"/>
            </a:rPr>
            <a:t>Certified open archive to be exploited by any new Big Science research facility  to share innovation, practices and  methods.</a:t>
          </a:r>
          <a:endParaRPr lang="fr-FR" sz="1400" b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3697871" y="784570"/>
        <a:ext cx="3586162" cy="2151697"/>
      </dsp:txXfrm>
    </dsp:sp>
    <dsp:sp modelId="{DCCC3185-4EA2-684B-9360-0708DB05A329}">
      <dsp:nvSpPr>
        <dsp:cNvPr id="0" name=""/>
        <dsp:cNvSpPr/>
      </dsp:nvSpPr>
      <dsp:spPr>
        <a:xfrm>
          <a:off x="7642650" y="784570"/>
          <a:ext cx="3586162" cy="215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>
              <a:latin typeface="Calibri" charset="0"/>
              <a:ea typeface="Calibri" charset="0"/>
              <a:cs typeface="Calibri" charset="0"/>
            </a:rPr>
            <a:t>Any digital object from R&amp;D and innovation works within the ESCAPE community should be FAIR and accessed from a single  entry point</a:t>
          </a:r>
          <a:endParaRPr lang="fr-FR" sz="1400" b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7642650" y="784570"/>
        <a:ext cx="3586162" cy="2151697"/>
      </dsp:txXfrm>
    </dsp:sp>
    <dsp:sp modelId="{5EEE6215-59A7-B24C-BEC0-258D262E7CD4}">
      <dsp:nvSpPr>
        <dsp:cNvPr id="0" name=""/>
        <dsp:cNvSpPr/>
      </dsp:nvSpPr>
      <dsp:spPr>
        <a:xfrm>
          <a:off x="0" y="3294884"/>
          <a:ext cx="3586162" cy="215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>
              <a:latin typeface="Calibri" charset="0"/>
              <a:ea typeface="Calibri" charset="0"/>
              <a:cs typeface="Calibri" charset="0"/>
            </a:rPr>
            <a:t>“Science Cluster” scheme is a potential model of “coordinating structure”, because it combines the top-down  and bottom-up</a:t>
          </a:r>
          <a:endParaRPr lang="fr-FR" sz="1400" b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0" y="3294884"/>
        <a:ext cx="3586162" cy="2151697"/>
      </dsp:txXfrm>
    </dsp:sp>
    <dsp:sp modelId="{BA65851A-2E72-BB4B-BC4E-337A76BD108B}">
      <dsp:nvSpPr>
        <dsp:cNvPr id="0" name=""/>
        <dsp:cNvSpPr/>
      </dsp:nvSpPr>
      <dsp:spPr>
        <a:xfrm>
          <a:off x="3697871" y="3294884"/>
          <a:ext cx="3586162" cy="215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>
              <a:latin typeface="Calibri" charset="0"/>
              <a:ea typeface="Calibri" charset="0"/>
              <a:cs typeface="Calibri" charset="0"/>
            </a:rPr>
            <a:t>Towards a sustainable large domain platform, shaping and operating within EOSC</a:t>
          </a:r>
          <a:endParaRPr lang="fr-FR" sz="1400" b="1" kern="1200" dirty="0">
            <a:latin typeface="Calibri" charset="0"/>
            <a:ea typeface="Calibri" charset="0"/>
            <a:cs typeface="Calibri" charset="0"/>
          </a:endParaRPr>
        </a:p>
      </dsp:txBody>
      <dsp:txXfrm>
        <a:off x="3697871" y="3294884"/>
        <a:ext cx="3586162" cy="2151697"/>
      </dsp:txXfrm>
    </dsp:sp>
    <dsp:sp modelId="{CF195355-DC40-6049-8069-E12103CD4FF4}">
      <dsp:nvSpPr>
        <dsp:cNvPr id="0" name=""/>
        <dsp:cNvSpPr/>
      </dsp:nvSpPr>
      <dsp:spPr>
        <a:xfrm>
          <a:off x="7642650" y="3294884"/>
          <a:ext cx="3586162" cy="215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Calibri" charset="0"/>
              <a:ea typeface="Calibri" charset="0"/>
              <a:cs typeface="Calibri" charset="0"/>
            </a:rPr>
            <a:t>Synergies: </a:t>
          </a:r>
          <a:endParaRPr lang="fr-FR" sz="14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Communities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overlap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 (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astro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/pp/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np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), new 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experiments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 mix 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communities</a:t>
          </a:r>
          <a:endParaRPr lang="fr-FR" sz="1200" b="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Common 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Funding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Agencies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 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Co-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located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computing</a:t>
          </a:r>
          <a:r>
            <a:rPr lang="fr-FR" sz="1200" b="0" kern="120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fr-FR" sz="1200" b="0" kern="1200" dirty="0" err="1">
              <a:latin typeface="Calibri" charset="0"/>
              <a:ea typeface="Calibri" charset="0"/>
              <a:cs typeface="Calibri" charset="0"/>
            </a:rPr>
            <a:t>facilities</a:t>
          </a:r>
          <a:endParaRPr lang="fr-FR" sz="1200" b="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7642650" y="3294884"/>
        <a:ext cx="3586162" cy="2151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209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095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20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7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e895494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de8954947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de8954947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510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25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34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77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6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83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851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Data Lake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Build a scalable, federated, data infrastructure as the basis of open science for the ESFRI projects within ESCAPE.  Enable connection to compute and storage resources.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Software Repository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Repository of "scientific software" as a major component of the “data” to be curated in EOSC. Implementation of a community-based approach for the continuous development of shared software and for training of researchers and data scientists.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Virtual Observatory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Extend the VO </a:t>
            </a:r>
            <a:r>
              <a:rPr lang="en-GB" sz="1900" i="1" dirty="0">
                <a:solidFill>
                  <a:srgbClr val="002060"/>
                </a:solidFill>
              </a:rPr>
              <a:t>FAIR </a:t>
            </a:r>
            <a:r>
              <a:rPr lang="en-GB" sz="1900" dirty="0">
                <a:solidFill>
                  <a:srgbClr val="002060"/>
                </a:solidFill>
              </a:rPr>
              <a:t>standards, methods and to a broader scientific context;    prepare the VO to interface the large data volumes of next facilities.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Science Platforms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Flexible science platforms to enable the open data analysis tailored by and for each facility as well as a global one for transversal workflows.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Citizen Science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Open gateway for citizen science on ESCAPE data archives and ESFRI community</a:t>
            </a:r>
            <a:endParaRPr dirty="0"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The Science “Cluster” is a very powerful concept:</a:t>
            </a:r>
          </a:p>
          <a:p>
            <a:pPr marL="685800" lvl="1" indent="-228600">
              <a:buClr>
                <a:schemeClr val="accent2"/>
              </a:buClr>
              <a:buSzPts val="2200"/>
            </a:pPr>
            <a:r>
              <a:rPr lang="en-GB" dirty="0">
                <a:solidFill>
                  <a:srgbClr val="002060"/>
                </a:solidFill>
              </a:rPr>
              <a:t>Recognising synergies to build </a:t>
            </a:r>
            <a:r>
              <a:rPr lang="en-GB" u="sng" dirty="0">
                <a:solidFill>
                  <a:srgbClr val="002060"/>
                </a:solidFill>
              </a:rPr>
              <a:t>a coordinating community platform</a:t>
            </a:r>
            <a:r>
              <a:rPr lang="en-GB" dirty="0">
                <a:solidFill>
                  <a:srgbClr val="002060"/>
                </a:solidFill>
              </a:rPr>
              <a:t>;</a:t>
            </a:r>
            <a:endParaRPr lang="en-GB" dirty="0"/>
          </a:p>
          <a:p>
            <a:pPr marL="685800" lvl="1" indent="-228600">
              <a:buClr>
                <a:schemeClr val="accent2"/>
              </a:buClr>
              <a:buSzPts val="2200"/>
            </a:pPr>
            <a:r>
              <a:rPr lang="en-GB" dirty="0">
                <a:solidFill>
                  <a:srgbClr val="002060"/>
                </a:solidFill>
              </a:rPr>
              <a:t>Integrating Physicists , data-scientists, computer science researchers, and digital SMEs;</a:t>
            </a:r>
            <a:endParaRPr lang="en-GB" dirty="0"/>
          </a:p>
          <a:p>
            <a:pPr marL="685800" lvl="1" indent="-228600">
              <a:buClr>
                <a:schemeClr val="accent2"/>
              </a:buClr>
              <a:buSzPts val="2200"/>
            </a:pPr>
            <a:r>
              <a:rPr lang="en-GB" dirty="0">
                <a:solidFill>
                  <a:srgbClr val="002060"/>
                </a:solidFill>
              </a:rPr>
              <a:t>ESCAPE is Virtual Research Space for Open Science, committed to EOSC implementation and sustainability;</a:t>
            </a:r>
            <a:endParaRPr lang="en-GB" dirty="0"/>
          </a:p>
          <a:p>
            <a:pPr marL="685800" lvl="1" indent="-228600">
              <a:buClr>
                <a:schemeClr val="accent2"/>
              </a:buClr>
              <a:buSzPts val="2200"/>
            </a:pPr>
            <a:r>
              <a:rPr lang="en-GB" dirty="0">
                <a:solidFill>
                  <a:srgbClr val="002060"/>
                </a:solidFill>
              </a:rPr>
              <a:t>ESCAPE is a platform for cross-domain R&amp;Ds and FAIR-data uptake in response to the European Data Strategy.</a:t>
            </a:r>
          </a:p>
          <a:p>
            <a:pPr marL="228600" lvl="0" indent="-228600">
              <a:buClr>
                <a:schemeClr val="accent2"/>
              </a:buClr>
              <a:buSzPts val="2860"/>
              <a:buFont typeface="Calibri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 The ESCAPE communities support the evolution of the work-programme:</a:t>
            </a:r>
            <a:endParaRPr lang="en-GB" dirty="0"/>
          </a:p>
          <a:p>
            <a:pPr lvl="1" indent="-457200">
              <a:buClr>
                <a:schemeClr val="accent2"/>
              </a:buClr>
              <a:buSzPts val="2420"/>
              <a:buFont typeface="Calibri"/>
              <a:buAutoNum type="arabicPeriod"/>
            </a:pPr>
            <a:r>
              <a:rPr lang="en-GB" sz="2200" dirty="0">
                <a:solidFill>
                  <a:srgbClr val="002060"/>
                </a:solidFill>
              </a:rPr>
              <a:t> supporting synergies (strong inter-cluster dialogue towards a shared vision)</a:t>
            </a:r>
            <a:endParaRPr lang="en-GB" dirty="0"/>
          </a:p>
          <a:p>
            <a:pPr lvl="1" indent="-457200">
              <a:buClr>
                <a:schemeClr val="accent2"/>
              </a:buClr>
              <a:buSzPts val="2420"/>
              <a:buFont typeface="Calibri"/>
              <a:buAutoNum type="arabicPeriod"/>
            </a:pPr>
            <a:r>
              <a:rPr lang="en-GB" sz="2200" dirty="0">
                <a:solidFill>
                  <a:srgbClr val="002060"/>
                </a:solidFill>
              </a:rPr>
              <a:t> enhancing researchers’ participation in EOSC </a:t>
            </a:r>
            <a:endParaRPr lang="en-GB" dirty="0"/>
          </a:p>
          <a:p>
            <a:pPr lvl="1" indent="-457200">
              <a:buClr>
                <a:schemeClr val="accent2"/>
              </a:buClr>
              <a:buSzPts val="2420"/>
              <a:buFont typeface="Calibri"/>
              <a:buAutoNum type="arabicPeriod"/>
            </a:pPr>
            <a:r>
              <a:rPr lang="en-GB" sz="2200" dirty="0">
                <a:solidFill>
                  <a:srgbClr val="002060"/>
                </a:solidFill>
              </a:rPr>
              <a:t> leveraging synergies, reaching new communities and Research Infrastructures (RIs)</a:t>
            </a:r>
            <a:endParaRPr lang="en-GB" dirty="0"/>
          </a:p>
          <a:p>
            <a:pPr lvl="1" indent="-457200">
              <a:buClr>
                <a:schemeClr val="accent2"/>
              </a:buClr>
              <a:buSzPts val="2420"/>
              <a:buFont typeface="Calibri"/>
              <a:buAutoNum type="arabicPeriod"/>
            </a:pPr>
            <a:r>
              <a:rPr lang="en-GB" sz="2200" dirty="0">
                <a:solidFill>
                  <a:srgbClr val="002060"/>
                </a:solidFill>
              </a:rPr>
              <a:t> evaluating future prospective for sustainability and role of the cluster</a:t>
            </a:r>
            <a:endParaRPr lang="en-GB" sz="32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2"/>
          <p:cNvSpPr/>
          <p:nvPr/>
        </p:nvSpPr>
        <p:spPr>
          <a:xfrm>
            <a:off x="990601" y="6378090"/>
            <a:ext cx="948343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sz="1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2333896" y="0"/>
            <a:ext cx="8875411" cy="95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7559039" y="87086"/>
            <a:ext cx="4491447" cy="100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 rot="5400000">
            <a:off x="3686909" y="-1489928"/>
            <a:ext cx="481818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Elena Cuoco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2063930" y="0"/>
            <a:ext cx="9289869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/>
          <p:nvPr/>
        </p:nvSpPr>
        <p:spPr>
          <a:xfrm>
            <a:off x="6829494" y="6364235"/>
            <a:ext cx="37163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European Union’s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 2020 - Grant N° 824064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45877" y="6425157"/>
            <a:ext cx="608780" cy="2936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;p23"/>
          <p:cNvSpPr txBox="1">
            <a:spLocks noGrp="1"/>
          </p:cNvSpPr>
          <p:nvPr>
            <p:ph type="ft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bg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Elena Cuoco</a:t>
            </a:r>
          </a:p>
        </p:txBody>
      </p:sp>
      <p:sp>
        <p:nvSpPr>
          <p:cNvPr id="9" name="Google Shape;23;p23"/>
          <p:cNvSpPr txBox="1">
            <a:spLocks noGrp="1"/>
          </p:cNvSpPr>
          <p:nvPr>
            <p:ph type="dt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bg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June 11th </a:t>
            </a:r>
            <a:endParaRPr lang="en-US" dirty="0"/>
          </a:p>
        </p:txBody>
      </p:sp>
      <p:sp>
        <p:nvSpPr>
          <p:cNvPr id="12" name="Google Shape;235;p7"/>
          <p:cNvSpPr txBox="1"/>
          <p:nvPr userDrawn="1"/>
        </p:nvSpPr>
        <p:spPr>
          <a:xfrm>
            <a:off x="7955704" y="6389421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1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10" Type="http://schemas.openxmlformats.org/officeDocument/2006/relationships/image" Target="../media/image36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jp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jp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jp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gif"/><Relationship Id="rId27" Type="http://schemas.openxmlformats.org/officeDocument/2006/relationships/image" Target="../media/image30.jp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65089"/>
            <a:ext cx="12191999" cy="1595705"/>
          </a:xfrm>
        </p:spPr>
        <p:txBody>
          <a:bodyPr/>
          <a:lstStyle/>
          <a:p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570483"/>
            <a:ext cx="6858000" cy="70231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832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23829-F97A-2040-843A-952BA4C1520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58900"/>
            <a:ext cx="10515600" cy="4818063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SzPts val="2200"/>
              <a:buNone/>
            </a:pPr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3604546"/>
              </p:ext>
            </p:extLst>
          </p:nvPr>
        </p:nvGraphicFramePr>
        <p:xfrm>
          <a:off x="81022" y="1140221"/>
          <a:ext cx="7928659" cy="484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6078848"/>
              </p:ext>
            </p:extLst>
          </p:nvPr>
        </p:nvGraphicFramePr>
        <p:xfrm>
          <a:off x="6624166" y="1096587"/>
          <a:ext cx="6295329" cy="488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52D6C4C6-4B04-4A41-B993-6BE1A1FD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65" y="2666436"/>
            <a:ext cx="2470011" cy="17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623204" y="0"/>
            <a:ext cx="10117692" cy="1032353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CLUSTERS CONTRIBUTIONS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31;p13"/>
          <p:cNvSpPr txBox="1"/>
          <p:nvPr/>
        </p:nvSpPr>
        <p:spPr>
          <a:xfrm>
            <a:off x="603504" y="1325684"/>
            <a:ext cx="10740232" cy="105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Test Science Projects – TSPs 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ct val="100000"/>
            </a:pPr>
            <a:r>
              <a:rPr lang="en-GB" sz="1600" i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TSPs are multi-domain science integration across ESCAPE.</a:t>
            </a:r>
          </a:p>
          <a:p>
            <a:pPr>
              <a:lnSpc>
                <a:spcPct val="90000"/>
              </a:lnSpc>
              <a:buClr>
                <a:srgbClr val="002060"/>
              </a:buClr>
              <a:buSzPct val="100000"/>
            </a:pPr>
            <a:r>
              <a:rPr lang="en-GB" sz="1600" i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Originally part of the ESCAPE work programme, proposed to validate ESCAPE services for Open Science at the end of the project, ESCAPE-TSP concept finds consensus and evolves for a larger impact.</a:t>
            </a:r>
            <a:endParaRPr lang="en-GB" sz="16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endParaRPr sz="24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632348" y="379651"/>
            <a:ext cx="10181700" cy="78707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 smtClean="0">
                <a:solidFill>
                  <a:srgbClr val="0A2138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ENHANCE RESEARCHERS’ PARTICIPATION IN EOSC </a:t>
            </a:r>
            <a:endParaRPr lang="en-GB" b="1" dirty="0">
              <a:solidFill>
                <a:srgbClr val="0A2138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D756C7-0E4F-9449-AA51-828D60206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36" y="2292369"/>
            <a:ext cx="11976510" cy="3933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 txBox="1">
            <a:spLocks/>
          </p:cNvSpPr>
          <p:nvPr/>
        </p:nvSpPr>
        <p:spPr>
          <a:xfrm>
            <a:off x="1623204" y="196771"/>
            <a:ext cx="10172556" cy="78707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 smtClean="0">
                <a:solidFill>
                  <a:srgbClr val="0A2138"/>
                </a:solidFill>
                <a:latin typeface="Calibri" charset="0"/>
                <a:ea typeface="Calibri" charset="0"/>
                <a:cs typeface="Calibri" charset="0"/>
              </a:rPr>
              <a:t>REACHING NEW RESEARCH INFRASTRUCTURES</a:t>
            </a:r>
            <a:endParaRPr lang="en-GB" b="1" dirty="0">
              <a:solidFill>
                <a:srgbClr val="0A2138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Google Shape;3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78" y="1525319"/>
            <a:ext cx="4770955" cy="4404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356;p15"/>
          <p:cNvGrpSpPr/>
          <p:nvPr/>
        </p:nvGrpSpPr>
        <p:grpSpPr>
          <a:xfrm>
            <a:off x="7803746" y="1525320"/>
            <a:ext cx="3889192" cy="3986072"/>
            <a:chOff x="7127784" y="500683"/>
            <a:chExt cx="4979881" cy="5200936"/>
          </a:xfrm>
        </p:grpSpPr>
        <p:pic>
          <p:nvPicPr>
            <p:cNvPr id="18" name="Google Shape;357;p15" descr="https://egi.eu/wp-content/uploads/2016/05/cropped-logo_site-1-300x30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4240" y="546563"/>
              <a:ext cx="864742" cy="864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58;p15" descr="EUDAT - EUDA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27545" y="1993149"/>
              <a:ext cx="1431962" cy="954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359;p15" descr="GÉANT — Wikipédi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79720" y="2108406"/>
              <a:ext cx="1267218" cy="724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360;p15" descr="OpenAIRE Guidelines — OpenAIRE Guidelines documentation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41045" y="4496828"/>
              <a:ext cx="923924" cy="923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361;p15" descr="RDA | Research Data Sharing without barriers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701298" y="4496828"/>
              <a:ext cx="1414972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362;p15"/>
            <p:cNvSpPr/>
            <p:nvPr/>
          </p:nvSpPr>
          <p:spPr>
            <a:xfrm>
              <a:off x="9917397" y="1086993"/>
              <a:ext cx="1404724" cy="1265790"/>
            </a:xfrm>
            <a:prstGeom prst="arc">
              <a:avLst>
                <a:gd name="adj1" fmla="val 15305547"/>
                <a:gd name="adj2" fmla="val 0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63;p15"/>
            <p:cNvSpPr/>
            <p:nvPr/>
          </p:nvSpPr>
          <p:spPr>
            <a:xfrm rot="4715280">
              <a:off x="10425147" y="2911333"/>
              <a:ext cx="1404724" cy="1265790"/>
            </a:xfrm>
            <a:prstGeom prst="arc">
              <a:avLst>
                <a:gd name="adj1" fmla="val 15305547"/>
                <a:gd name="adj2" fmla="val 20963305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64;p15"/>
            <p:cNvSpPr/>
            <p:nvPr/>
          </p:nvSpPr>
          <p:spPr>
            <a:xfrm rot="-7232958">
              <a:off x="7569100" y="2900703"/>
              <a:ext cx="1404724" cy="1265790"/>
            </a:xfrm>
            <a:prstGeom prst="arc">
              <a:avLst>
                <a:gd name="adj1" fmla="val 14428123"/>
                <a:gd name="adj2" fmla="val 19922403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65;p15"/>
            <p:cNvSpPr/>
            <p:nvPr/>
          </p:nvSpPr>
          <p:spPr>
            <a:xfrm rot="-4806474">
              <a:off x="7833587" y="1184129"/>
              <a:ext cx="1404724" cy="1265790"/>
            </a:xfrm>
            <a:prstGeom prst="arc">
              <a:avLst>
                <a:gd name="adj1" fmla="val 15305547"/>
                <a:gd name="adj2" fmla="val 0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66;p15"/>
            <p:cNvSpPr/>
            <p:nvPr/>
          </p:nvSpPr>
          <p:spPr>
            <a:xfrm rot="9453438">
              <a:off x="9165417" y="4215630"/>
              <a:ext cx="1404724" cy="1265790"/>
            </a:xfrm>
            <a:prstGeom prst="arc">
              <a:avLst>
                <a:gd name="adj1" fmla="val 15305547"/>
                <a:gd name="adj2" fmla="val 19922403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67;p15"/>
            <p:cNvSpPr/>
            <p:nvPr/>
          </p:nvSpPr>
          <p:spPr>
            <a:xfrm>
              <a:off x="7613151" y="4460155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68;p15"/>
            <p:cNvSpPr/>
            <p:nvPr/>
          </p:nvSpPr>
          <p:spPr>
            <a:xfrm>
              <a:off x="10369823" y="4439260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69;p15"/>
            <p:cNvSpPr/>
            <p:nvPr/>
          </p:nvSpPr>
          <p:spPr>
            <a:xfrm>
              <a:off x="7127784" y="2001169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70;p15"/>
            <p:cNvSpPr/>
            <p:nvPr/>
          </p:nvSpPr>
          <p:spPr>
            <a:xfrm>
              <a:off x="10536576" y="1978624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71;p15"/>
            <p:cNvSpPr/>
            <p:nvPr/>
          </p:nvSpPr>
          <p:spPr>
            <a:xfrm>
              <a:off x="8828166" y="500683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372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08488" y="2939093"/>
              <a:ext cx="1486801" cy="5424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75;p15"/>
          <p:cNvSpPr txBox="1"/>
          <p:nvPr/>
        </p:nvSpPr>
        <p:spPr>
          <a:xfrm>
            <a:off x="5099675" y="1651457"/>
            <a:ext cx="276964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Synergy between </a:t>
            </a:r>
            <a:endParaRPr lang="en-GB" sz="16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lvl="0" algn="ctr"/>
            <a:r>
              <a:rPr lang="en-GB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Clusters &amp; </a:t>
            </a:r>
            <a:r>
              <a:rPr lang="en-GB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e-infrastructures</a:t>
            </a:r>
          </a:p>
          <a:p>
            <a:pPr lvl="0" algn="ctr"/>
            <a:endParaRPr lang="en-GB" sz="16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10"/>
              </a:buBlip>
            </a:pPr>
            <a:r>
              <a:rPr lang="en-GB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EOSC Service Delivery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10"/>
              </a:buBlip>
            </a:pPr>
            <a:r>
              <a:rPr lang="en-GB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Innovation capacity </a:t>
            </a:r>
            <a:r>
              <a:rPr lang="en-GB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and procurement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10"/>
              </a:buBlip>
            </a:pPr>
            <a:r>
              <a:rPr lang="en-GB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Architecture and Interoperability </a:t>
            </a:r>
            <a:endParaRPr lang="en-GB" b="1" kern="1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10"/>
              </a:buBlip>
            </a:pPr>
            <a:r>
              <a:rPr lang="en-GB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Design and Development of Portal Layers </a:t>
            </a:r>
            <a:endParaRPr lang="en-GB" b="1" kern="1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10"/>
              </a:buBlip>
            </a:pPr>
            <a:r>
              <a:rPr lang="en-GB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Training and Skills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10"/>
              </a:buBlip>
            </a:pPr>
            <a:r>
              <a:rPr lang="en-GB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Integration of Community Services and Products</a:t>
            </a:r>
          </a:p>
          <a:p>
            <a:pPr marL="285750" lvl="0" indent="-285750"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73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sz="16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77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5;p15"/>
          <p:cNvSpPr txBox="1"/>
          <p:nvPr/>
        </p:nvSpPr>
        <p:spPr>
          <a:xfrm>
            <a:off x="556565" y="1587105"/>
            <a:ext cx="7326807" cy="357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Co-developments with digital SMEs, e.g. </a:t>
            </a:r>
          </a:p>
          <a:p>
            <a:pPr lvl="0" algn="ctr"/>
            <a:endParaRPr lang="en-GB" sz="16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"/>
              </a:buBlip>
            </a:pPr>
            <a:r>
              <a:rPr lang="en-GB" sz="1600" b="1" kern="12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Wavefier</a:t>
            </a:r>
            <a:r>
              <a:rPr lang="en-GB" sz="1600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:  </a:t>
            </a:r>
            <a:r>
              <a:rPr lang="en-GB" sz="1600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real-time Machine Learning Classifier for transient signals in Gravitational Waves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"/>
              </a:buBlip>
            </a:pPr>
            <a:r>
              <a:rPr lang="en-GB" sz="1600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Gamma-Learn</a:t>
            </a:r>
            <a:r>
              <a:rPr lang="en-GB" sz="1600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: real-time Machine Learning pipeline for Gamma-ray astronomy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"/>
              </a:buBlip>
            </a:pPr>
            <a:r>
              <a:rPr lang="en-GB" sz="1600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Combining ESCAPE with European Regional Development Fund programme  (ex. cooperation, training and innovation schemes for Society and Economy - </a:t>
            </a:r>
            <a:r>
              <a:rPr lang="en-GB" sz="1600" b="1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IDEFICS</a:t>
            </a:r>
            <a:r>
              <a:rPr lang="en-GB" sz="1600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@ LAPP)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"/>
              </a:buBlip>
            </a:pPr>
            <a:r>
              <a:rPr lang="en-GB" sz="1600" kern="12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Leveraging industrial ICT cooperation schemes (within ESCAPE ESFRI RIs)</a:t>
            </a:r>
          </a:p>
          <a:p>
            <a:pPr marL="285750" lvl="0" indent="-285750"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73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sz="16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4580" y="4830432"/>
            <a:ext cx="7627717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ESCAPE results and actions for Open Science are reaching out (ex. Discussions in progress with ASTRI, DUNE, GANIL-SPIRAL2, FCC et al.) and becoming global (e.g. USA, Japan, etc.) </a:t>
            </a:r>
          </a:p>
        </p:txBody>
      </p:sp>
      <p:grpSp>
        <p:nvGrpSpPr>
          <p:cNvPr id="35" name="Group 2"/>
          <p:cNvGrpSpPr/>
          <p:nvPr/>
        </p:nvGrpSpPr>
        <p:grpSpPr>
          <a:xfrm>
            <a:off x="8295053" y="1230737"/>
            <a:ext cx="3330489" cy="2532497"/>
            <a:chOff x="8744972" y="1646532"/>
            <a:chExt cx="2902240" cy="3147689"/>
          </a:xfrm>
        </p:grpSpPr>
        <p:pic>
          <p:nvPicPr>
            <p:cNvPr id="36" name="Google Shape;387;p16" descr="Trust-ITServices | Trust-IT is an international marketing &amp; research  organisation specialised in fostering Information and Communication  Technology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74052" y="2215165"/>
              <a:ext cx="1573160" cy="362331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7" name="Google Shape;388;p16" descr="https://orobix.com/img/logo_orobix_intr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02147" y="4030801"/>
              <a:ext cx="774440" cy="47607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8" name="Google Shape;389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49473" y="1646532"/>
              <a:ext cx="1491932" cy="52739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9" name="Google Shape;390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293919" y="3162090"/>
              <a:ext cx="878484" cy="458483"/>
            </a:xfrm>
            <a:prstGeom prst="rect">
              <a:avLst/>
            </a:prstGeom>
            <a:solidFill>
              <a:schemeClr val="lt1">
                <a:alpha val="4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0" name="Google Shape;391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54185" y="3162090"/>
              <a:ext cx="439734" cy="458483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1" name="Google Shape;392;p16" descr="EGO - European Gravitational Observatory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44972" y="2624069"/>
              <a:ext cx="1957175" cy="281301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</p:pic>
        <p:pic>
          <p:nvPicPr>
            <p:cNvPr id="42" name="Google Shape;393;p16" descr="Development · Boards · GammaLearn · GitLab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881704" y="3067308"/>
              <a:ext cx="613735" cy="61373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3" name="Google Shape;394;p16" descr="example graphic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95439" y="3842980"/>
              <a:ext cx="951241" cy="951241"/>
            </a:xfrm>
            <a:prstGeom prst="rect">
              <a:avLst/>
            </a:prstGeom>
            <a:noFill/>
            <a:ln w="9525" cap="flat" cmpd="sng">
              <a:solidFill>
                <a:srgbClr val="8DA9D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44" name="Title 5"/>
          <p:cNvSpPr txBox="1">
            <a:spLocks/>
          </p:cNvSpPr>
          <p:nvPr/>
        </p:nvSpPr>
        <p:spPr>
          <a:xfrm>
            <a:off x="1623204" y="379651"/>
            <a:ext cx="10002338" cy="78707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REACHING NEW COMMUNITIES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1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 txBox="1">
            <a:spLocks/>
          </p:cNvSpPr>
          <p:nvPr/>
        </p:nvSpPr>
        <p:spPr>
          <a:xfrm>
            <a:off x="1623204" y="196771"/>
            <a:ext cx="10209132" cy="78707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FUTURE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/>
              </a:rPr>
              <a:t>: PROSPECTIVE FOR SUSTAINABILITY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069984314"/>
              </p:ext>
            </p:extLst>
          </p:nvPr>
        </p:nvGraphicFramePr>
        <p:xfrm>
          <a:off x="502920" y="590310"/>
          <a:ext cx="11475720" cy="573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82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1623204" y="345881"/>
            <a:ext cx="10090260" cy="78707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STRENGTH AND BENEFITS FOR FUTURE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9" name="Grouper 28"/>
          <p:cNvGrpSpPr/>
          <p:nvPr/>
        </p:nvGrpSpPr>
        <p:grpSpPr>
          <a:xfrm>
            <a:off x="1380744" y="1196967"/>
            <a:ext cx="9460611" cy="4737489"/>
            <a:chOff x="2172656" y="1216016"/>
            <a:chExt cx="7773379" cy="3603536"/>
          </a:xfrm>
        </p:grpSpPr>
        <p:grpSp>
          <p:nvGrpSpPr>
            <p:cNvPr id="6" name="Grouper 5"/>
            <p:cNvGrpSpPr/>
            <p:nvPr/>
          </p:nvGrpSpPr>
          <p:grpSpPr>
            <a:xfrm>
              <a:off x="2172656" y="1216016"/>
              <a:ext cx="7773379" cy="3603536"/>
              <a:chOff x="2172656" y="1216016"/>
              <a:chExt cx="7773379" cy="3603536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1" name="Forme libre 10"/>
              <p:cNvSpPr/>
              <p:nvPr/>
            </p:nvSpPr>
            <p:spPr>
              <a:xfrm>
                <a:off x="2172656" y="3101657"/>
                <a:ext cx="2147368" cy="1717895"/>
              </a:xfrm>
              <a:custGeom>
                <a:avLst/>
                <a:gdLst>
                  <a:gd name="connsiteX0" fmla="*/ 0 w 2147368"/>
                  <a:gd name="connsiteY0" fmla="*/ 171790 h 1717895"/>
                  <a:gd name="connsiteX1" fmla="*/ 171790 w 2147368"/>
                  <a:gd name="connsiteY1" fmla="*/ 0 h 1717895"/>
                  <a:gd name="connsiteX2" fmla="*/ 1975579 w 2147368"/>
                  <a:gd name="connsiteY2" fmla="*/ 0 h 1717895"/>
                  <a:gd name="connsiteX3" fmla="*/ 2147369 w 2147368"/>
                  <a:gd name="connsiteY3" fmla="*/ 171790 h 1717895"/>
                  <a:gd name="connsiteX4" fmla="*/ 2147368 w 2147368"/>
                  <a:gd name="connsiteY4" fmla="*/ 1546106 h 1717895"/>
                  <a:gd name="connsiteX5" fmla="*/ 1975578 w 2147368"/>
                  <a:gd name="connsiteY5" fmla="*/ 1717896 h 1717895"/>
                  <a:gd name="connsiteX6" fmla="*/ 171790 w 2147368"/>
                  <a:gd name="connsiteY6" fmla="*/ 1717895 h 1717895"/>
                  <a:gd name="connsiteX7" fmla="*/ 0 w 2147368"/>
                  <a:gd name="connsiteY7" fmla="*/ 1546105 h 1717895"/>
                  <a:gd name="connsiteX8" fmla="*/ 0 w 2147368"/>
                  <a:gd name="connsiteY8" fmla="*/ 171790 h 171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7368" h="1717895">
                    <a:moveTo>
                      <a:pt x="0" y="171790"/>
                    </a:moveTo>
                    <a:cubicBezTo>
                      <a:pt x="0" y="76913"/>
                      <a:pt x="76913" y="0"/>
                      <a:pt x="171790" y="0"/>
                    </a:cubicBezTo>
                    <a:lnTo>
                      <a:pt x="1975579" y="0"/>
                    </a:lnTo>
                    <a:cubicBezTo>
                      <a:pt x="2070456" y="0"/>
                      <a:pt x="2147369" y="76913"/>
                      <a:pt x="2147369" y="171790"/>
                    </a:cubicBezTo>
                    <a:cubicBezTo>
                      <a:pt x="2147369" y="629895"/>
                      <a:pt x="2147368" y="1088001"/>
                      <a:pt x="2147368" y="1546106"/>
                    </a:cubicBezTo>
                    <a:cubicBezTo>
                      <a:pt x="2147368" y="1640983"/>
                      <a:pt x="2070455" y="1717896"/>
                      <a:pt x="1975578" y="1717896"/>
                    </a:cubicBezTo>
                    <a:lnTo>
                      <a:pt x="171790" y="1717895"/>
                    </a:lnTo>
                    <a:cubicBezTo>
                      <a:pt x="76913" y="1717895"/>
                      <a:pt x="0" y="1640982"/>
                      <a:pt x="0" y="1546105"/>
                    </a:cubicBezTo>
                    <a:lnTo>
                      <a:pt x="0" y="17179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65" tIns="69365" rIns="69365" bIns="69365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0" i="0" kern="1200" dirty="0">
                    <a:latin typeface="Calibri" charset="0"/>
                    <a:ea typeface="Calibri" charset="0"/>
                    <a:cs typeface="Calibri" charset="0"/>
                  </a:rPr>
                  <a:t>European  Strategy for Particle Physics had strong input from ESCAPE domains</a:t>
                </a:r>
                <a:endParaRPr lang="en-US" sz="1600" kern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" name="Forme libre 12"/>
              <p:cNvSpPr/>
              <p:nvPr/>
            </p:nvSpPr>
            <p:spPr>
              <a:xfrm>
                <a:off x="3754897" y="1216016"/>
                <a:ext cx="2147368" cy="1717895"/>
              </a:xfrm>
              <a:custGeom>
                <a:avLst/>
                <a:gdLst>
                  <a:gd name="connsiteX0" fmla="*/ 0 w 2147368"/>
                  <a:gd name="connsiteY0" fmla="*/ 171790 h 1717895"/>
                  <a:gd name="connsiteX1" fmla="*/ 171790 w 2147368"/>
                  <a:gd name="connsiteY1" fmla="*/ 0 h 1717895"/>
                  <a:gd name="connsiteX2" fmla="*/ 1975579 w 2147368"/>
                  <a:gd name="connsiteY2" fmla="*/ 0 h 1717895"/>
                  <a:gd name="connsiteX3" fmla="*/ 2147369 w 2147368"/>
                  <a:gd name="connsiteY3" fmla="*/ 171790 h 1717895"/>
                  <a:gd name="connsiteX4" fmla="*/ 2147368 w 2147368"/>
                  <a:gd name="connsiteY4" fmla="*/ 1546106 h 1717895"/>
                  <a:gd name="connsiteX5" fmla="*/ 1975578 w 2147368"/>
                  <a:gd name="connsiteY5" fmla="*/ 1717896 h 1717895"/>
                  <a:gd name="connsiteX6" fmla="*/ 171790 w 2147368"/>
                  <a:gd name="connsiteY6" fmla="*/ 1717895 h 1717895"/>
                  <a:gd name="connsiteX7" fmla="*/ 0 w 2147368"/>
                  <a:gd name="connsiteY7" fmla="*/ 1546105 h 1717895"/>
                  <a:gd name="connsiteX8" fmla="*/ 0 w 2147368"/>
                  <a:gd name="connsiteY8" fmla="*/ 171790 h 171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7368" h="1717895">
                    <a:moveTo>
                      <a:pt x="0" y="171790"/>
                    </a:moveTo>
                    <a:cubicBezTo>
                      <a:pt x="0" y="76913"/>
                      <a:pt x="76913" y="0"/>
                      <a:pt x="171790" y="0"/>
                    </a:cubicBezTo>
                    <a:lnTo>
                      <a:pt x="1975579" y="0"/>
                    </a:lnTo>
                    <a:cubicBezTo>
                      <a:pt x="2070456" y="0"/>
                      <a:pt x="2147369" y="76913"/>
                      <a:pt x="2147369" y="171790"/>
                    </a:cubicBezTo>
                    <a:cubicBezTo>
                      <a:pt x="2147369" y="629895"/>
                      <a:pt x="2147368" y="1088001"/>
                      <a:pt x="2147368" y="1546106"/>
                    </a:cubicBezTo>
                    <a:cubicBezTo>
                      <a:pt x="2147368" y="1640983"/>
                      <a:pt x="2070455" y="1717896"/>
                      <a:pt x="1975578" y="1717896"/>
                    </a:cubicBezTo>
                    <a:lnTo>
                      <a:pt x="171790" y="1717895"/>
                    </a:lnTo>
                    <a:cubicBezTo>
                      <a:pt x="76913" y="1717895"/>
                      <a:pt x="0" y="1640982"/>
                      <a:pt x="0" y="1546105"/>
                    </a:cubicBezTo>
                    <a:lnTo>
                      <a:pt x="0" y="17179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shade val="50000"/>
                  <a:hueOff val="167130"/>
                  <a:satOff val="4478"/>
                  <a:lumOff val="19726"/>
                  <a:alphaOff val="0"/>
                </a:schemeClr>
              </a:fillRef>
              <a:effectRef idx="2">
                <a:schemeClr val="accent5">
                  <a:shade val="50000"/>
                  <a:hueOff val="167130"/>
                  <a:satOff val="4478"/>
                  <a:lumOff val="19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65" tIns="69365" rIns="69365" bIns="69365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0" i="0" kern="1200" dirty="0">
                    <a:latin typeface="Calibri" charset="0"/>
                    <a:ea typeface="Calibri" charset="0"/>
                    <a:cs typeface="Calibri" charset="0"/>
                  </a:rPr>
                  <a:t>Consortia: ECFA, APPEC, </a:t>
                </a:r>
                <a:r>
                  <a:rPr lang="en-GB" sz="1600" b="0" i="0" kern="1200" dirty="0" err="1">
                    <a:latin typeface="Calibri" charset="0"/>
                    <a:ea typeface="Calibri" charset="0"/>
                    <a:cs typeface="Calibri" charset="0"/>
                  </a:rPr>
                  <a:t>NuPECC</a:t>
                </a:r>
                <a:r>
                  <a:rPr lang="en-GB" sz="1600" b="0" i="0" kern="1200" dirty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:r>
                  <a:rPr lang="en-GB" sz="1600" b="0" i="0" kern="1200" dirty="0" err="1">
                    <a:latin typeface="Calibri" charset="0"/>
                    <a:ea typeface="Calibri" charset="0"/>
                    <a:cs typeface="Calibri" charset="0"/>
                  </a:rPr>
                  <a:t>Astronet</a:t>
                </a:r>
                <a:r>
                  <a:rPr lang="en-GB" sz="1600" b="0" i="0" kern="1200" dirty="0">
                    <a:latin typeface="Calibri" charset="0"/>
                    <a:ea typeface="Calibri" charset="0"/>
                    <a:cs typeface="Calibri" charset="0"/>
                  </a:rPr>
                  <a:t>, ( + JENAA) coordinate at a high level, and oversee ESCAPE</a:t>
                </a:r>
                <a:endParaRPr lang="en-GB" sz="1600" kern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6216426" y="1216016"/>
                <a:ext cx="2147368" cy="1717895"/>
              </a:xfrm>
              <a:custGeom>
                <a:avLst/>
                <a:gdLst>
                  <a:gd name="connsiteX0" fmla="*/ 0 w 2147368"/>
                  <a:gd name="connsiteY0" fmla="*/ 171790 h 1717895"/>
                  <a:gd name="connsiteX1" fmla="*/ 171790 w 2147368"/>
                  <a:gd name="connsiteY1" fmla="*/ 0 h 1717895"/>
                  <a:gd name="connsiteX2" fmla="*/ 1975579 w 2147368"/>
                  <a:gd name="connsiteY2" fmla="*/ 0 h 1717895"/>
                  <a:gd name="connsiteX3" fmla="*/ 2147369 w 2147368"/>
                  <a:gd name="connsiteY3" fmla="*/ 171790 h 1717895"/>
                  <a:gd name="connsiteX4" fmla="*/ 2147368 w 2147368"/>
                  <a:gd name="connsiteY4" fmla="*/ 1546106 h 1717895"/>
                  <a:gd name="connsiteX5" fmla="*/ 1975578 w 2147368"/>
                  <a:gd name="connsiteY5" fmla="*/ 1717896 h 1717895"/>
                  <a:gd name="connsiteX6" fmla="*/ 171790 w 2147368"/>
                  <a:gd name="connsiteY6" fmla="*/ 1717895 h 1717895"/>
                  <a:gd name="connsiteX7" fmla="*/ 0 w 2147368"/>
                  <a:gd name="connsiteY7" fmla="*/ 1546105 h 1717895"/>
                  <a:gd name="connsiteX8" fmla="*/ 0 w 2147368"/>
                  <a:gd name="connsiteY8" fmla="*/ 171790 h 171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7368" h="1717895">
                    <a:moveTo>
                      <a:pt x="0" y="171790"/>
                    </a:moveTo>
                    <a:cubicBezTo>
                      <a:pt x="0" y="76913"/>
                      <a:pt x="76913" y="0"/>
                      <a:pt x="171790" y="0"/>
                    </a:cubicBezTo>
                    <a:lnTo>
                      <a:pt x="1975579" y="0"/>
                    </a:lnTo>
                    <a:cubicBezTo>
                      <a:pt x="2070456" y="0"/>
                      <a:pt x="2147369" y="76913"/>
                      <a:pt x="2147369" y="171790"/>
                    </a:cubicBezTo>
                    <a:cubicBezTo>
                      <a:pt x="2147369" y="629895"/>
                      <a:pt x="2147368" y="1088001"/>
                      <a:pt x="2147368" y="1546106"/>
                    </a:cubicBezTo>
                    <a:cubicBezTo>
                      <a:pt x="2147368" y="1640983"/>
                      <a:pt x="2070455" y="1717896"/>
                      <a:pt x="1975578" y="1717896"/>
                    </a:cubicBezTo>
                    <a:lnTo>
                      <a:pt x="171790" y="1717895"/>
                    </a:lnTo>
                    <a:cubicBezTo>
                      <a:pt x="76913" y="1717895"/>
                      <a:pt x="0" y="1640982"/>
                      <a:pt x="0" y="1546105"/>
                    </a:cubicBezTo>
                    <a:lnTo>
                      <a:pt x="0" y="17179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shade val="50000"/>
                  <a:hueOff val="334261"/>
                  <a:satOff val="8955"/>
                  <a:lumOff val="39453"/>
                  <a:alphaOff val="0"/>
                </a:schemeClr>
              </a:fillRef>
              <a:effectRef idx="2">
                <a:schemeClr val="accent5">
                  <a:shade val="50000"/>
                  <a:hueOff val="334261"/>
                  <a:satOff val="8955"/>
                  <a:lumOff val="3945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65" tIns="69365" rIns="69365" bIns="69365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0" i="0" kern="1200" dirty="0">
                    <a:latin typeface="Calibri" charset="0"/>
                    <a:ea typeface="Calibri" charset="0"/>
                    <a:cs typeface="Calibri" charset="0"/>
                  </a:rPr>
                  <a:t>Strong coordinated voice and support to EC and EOSC Association.</a:t>
                </a:r>
                <a:endParaRPr lang="en-GB" sz="1600" kern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7798667" y="3101657"/>
                <a:ext cx="2147368" cy="1717895"/>
              </a:xfrm>
              <a:custGeom>
                <a:avLst/>
                <a:gdLst>
                  <a:gd name="connsiteX0" fmla="*/ 0 w 2147368"/>
                  <a:gd name="connsiteY0" fmla="*/ 171790 h 1717895"/>
                  <a:gd name="connsiteX1" fmla="*/ 171790 w 2147368"/>
                  <a:gd name="connsiteY1" fmla="*/ 0 h 1717895"/>
                  <a:gd name="connsiteX2" fmla="*/ 1975579 w 2147368"/>
                  <a:gd name="connsiteY2" fmla="*/ 0 h 1717895"/>
                  <a:gd name="connsiteX3" fmla="*/ 2147369 w 2147368"/>
                  <a:gd name="connsiteY3" fmla="*/ 171790 h 1717895"/>
                  <a:gd name="connsiteX4" fmla="*/ 2147368 w 2147368"/>
                  <a:gd name="connsiteY4" fmla="*/ 1546106 h 1717895"/>
                  <a:gd name="connsiteX5" fmla="*/ 1975578 w 2147368"/>
                  <a:gd name="connsiteY5" fmla="*/ 1717896 h 1717895"/>
                  <a:gd name="connsiteX6" fmla="*/ 171790 w 2147368"/>
                  <a:gd name="connsiteY6" fmla="*/ 1717895 h 1717895"/>
                  <a:gd name="connsiteX7" fmla="*/ 0 w 2147368"/>
                  <a:gd name="connsiteY7" fmla="*/ 1546105 h 1717895"/>
                  <a:gd name="connsiteX8" fmla="*/ 0 w 2147368"/>
                  <a:gd name="connsiteY8" fmla="*/ 171790 h 171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7368" h="1717895">
                    <a:moveTo>
                      <a:pt x="0" y="171790"/>
                    </a:moveTo>
                    <a:cubicBezTo>
                      <a:pt x="0" y="76913"/>
                      <a:pt x="76913" y="0"/>
                      <a:pt x="171790" y="0"/>
                    </a:cubicBezTo>
                    <a:lnTo>
                      <a:pt x="1975579" y="0"/>
                    </a:lnTo>
                    <a:cubicBezTo>
                      <a:pt x="2070456" y="0"/>
                      <a:pt x="2147369" y="76913"/>
                      <a:pt x="2147369" y="171790"/>
                    </a:cubicBezTo>
                    <a:cubicBezTo>
                      <a:pt x="2147369" y="629895"/>
                      <a:pt x="2147368" y="1088001"/>
                      <a:pt x="2147368" y="1546106"/>
                    </a:cubicBezTo>
                    <a:cubicBezTo>
                      <a:pt x="2147368" y="1640983"/>
                      <a:pt x="2070455" y="1717896"/>
                      <a:pt x="1975578" y="1717896"/>
                    </a:cubicBezTo>
                    <a:lnTo>
                      <a:pt x="171790" y="1717895"/>
                    </a:lnTo>
                    <a:cubicBezTo>
                      <a:pt x="76913" y="1717895"/>
                      <a:pt x="0" y="1640982"/>
                      <a:pt x="0" y="1546105"/>
                    </a:cubicBezTo>
                    <a:lnTo>
                      <a:pt x="0" y="17179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shade val="50000"/>
                  <a:hueOff val="167130"/>
                  <a:satOff val="4478"/>
                  <a:lumOff val="19726"/>
                  <a:alphaOff val="0"/>
                </a:schemeClr>
              </a:fillRef>
              <a:effectRef idx="2">
                <a:schemeClr val="accent5">
                  <a:shade val="50000"/>
                  <a:hueOff val="167130"/>
                  <a:satOff val="4478"/>
                  <a:lumOff val="19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365" tIns="69365" rIns="69365" bIns="69365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0" i="0" kern="1200" dirty="0">
                    <a:latin typeface="Calibri" charset="0"/>
                    <a:ea typeface="Calibri" charset="0"/>
                    <a:cs typeface="Calibri" charset="0"/>
                  </a:rPr>
                  <a:t>Federated, collaborative infrastructures optimise use of available funding</a:t>
                </a:r>
                <a:endParaRPr lang="en-GB" sz="1600" kern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9" name="Connecteur droit avec flèche 18"/>
            <p:cNvCxnSpPr/>
            <p:nvPr/>
          </p:nvCxnSpPr>
          <p:spPr>
            <a:xfrm flipH="1" flipV="1">
              <a:off x="4828581" y="2933911"/>
              <a:ext cx="1248128" cy="1499193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 flipV="1">
              <a:off x="4320025" y="3960605"/>
              <a:ext cx="1756684" cy="472499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6076709" y="2933911"/>
              <a:ext cx="1213401" cy="1499193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6076709" y="3960604"/>
              <a:ext cx="1721958" cy="472500"/>
            </a:xfrm>
            <a:prstGeom prst="straightConnector1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674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842963" y="3482243"/>
            <a:ext cx="10500773" cy="2559749"/>
            <a:chOff x="1169091" y="3482243"/>
            <a:chExt cx="9700707" cy="2559749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278807" y="3482244"/>
              <a:ext cx="1273432" cy="792285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00" r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e libre 9"/>
            <p:cNvSpPr/>
            <p:nvPr/>
          </p:nvSpPr>
          <p:spPr>
            <a:xfrm>
              <a:off x="1169091" y="4236337"/>
              <a:ext cx="1494760" cy="1782496"/>
            </a:xfrm>
            <a:custGeom>
              <a:avLst/>
              <a:gdLst>
                <a:gd name="connsiteX0" fmla="*/ 156950 w 1494759"/>
                <a:gd name="connsiteY0" fmla="*/ 0 h 1610617"/>
                <a:gd name="connsiteX1" fmla="*/ 1337809 w 1494759"/>
                <a:gd name="connsiteY1" fmla="*/ 0 h 1610617"/>
                <a:gd name="connsiteX2" fmla="*/ 1494759 w 1494759"/>
                <a:gd name="connsiteY2" fmla="*/ 156950 h 1610617"/>
                <a:gd name="connsiteX3" fmla="*/ 1494759 w 1494759"/>
                <a:gd name="connsiteY3" fmla="*/ 1610617 h 1610617"/>
                <a:gd name="connsiteX4" fmla="*/ 1494759 w 1494759"/>
                <a:gd name="connsiteY4" fmla="*/ 1610617 h 1610617"/>
                <a:gd name="connsiteX5" fmla="*/ 0 w 1494759"/>
                <a:gd name="connsiteY5" fmla="*/ 1610617 h 1610617"/>
                <a:gd name="connsiteX6" fmla="*/ 0 w 1494759"/>
                <a:gd name="connsiteY6" fmla="*/ 1610617 h 1610617"/>
                <a:gd name="connsiteX7" fmla="*/ 0 w 1494759"/>
                <a:gd name="connsiteY7" fmla="*/ 156950 h 1610617"/>
                <a:gd name="connsiteX8" fmla="*/ 156950 w 1494759"/>
                <a:gd name="connsiteY8" fmla="*/ 0 h 161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759" h="1610617">
                  <a:moveTo>
                    <a:pt x="1337809" y="1610617"/>
                  </a:moveTo>
                  <a:lnTo>
                    <a:pt x="156950" y="1610617"/>
                  </a:lnTo>
                  <a:cubicBezTo>
                    <a:pt x="70269" y="1610617"/>
                    <a:pt x="0" y="1540348"/>
                    <a:pt x="0" y="1453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94759" y="0"/>
                  </a:lnTo>
                  <a:lnTo>
                    <a:pt x="1494759" y="0"/>
                  </a:lnTo>
                  <a:lnTo>
                    <a:pt x="1494759" y="1453667"/>
                  </a:lnTo>
                  <a:cubicBezTo>
                    <a:pt x="1494759" y="1540348"/>
                    <a:pt x="1424490" y="1610617"/>
                    <a:pt x="1337809" y="16106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537" tIns="99568" rIns="145538" bIns="145537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i="0" kern="1200" dirty="0"/>
                <a:t>Services for integration of the Exabyte scale data infrastructure supporting Open Science and FAIR data</a:t>
              </a:r>
              <a:endParaRPr lang="en-GB" sz="1400" kern="1200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2944061" y="3482244"/>
              <a:ext cx="1161171" cy="754093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0475"/>
                <a:satOff val="-578"/>
                <a:lumOff val="223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libre 11"/>
            <p:cNvSpPr/>
            <p:nvPr/>
          </p:nvSpPr>
          <p:spPr>
            <a:xfrm>
              <a:off x="2798096" y="4259485"/>
              <a:ext cx="1494759" cy="1759347"/>
            </a:xfrm>
            <a:custGeom>
              <a:avLst/>
              <a:gdLst>
                <a:gd name="connsiteX0" fmla="*/ 156950 w 1494759"/>
                <a:gd name="connsiteY0" fmla="*/ 0 h 1610617"/>
                <a:gd name="connsiteX1" fmla="*/ 1337809 w 1494759"/>
                <a:gd name="connsiteY1" fmla="*/ 0 h 1610617"/>
                <a:gd name="connsiteX2" fmla="*/ 1494759 w 1494759"/>
                <a:gd name="connsiteY2" fmla="*/ 156950 h 1610617"/>
                <a:gd name="connsiteX3" fmla="*/ 1494759 w 1494759"/>
                <a:gd name="connsiteY3" fmla="*/ 1610617 h 1610617"/>
                <a:gd name="connsiteX4" fmla="*/ 1494759 w 1494759"/>
                <a:gd name="connsiteY4" fmla="*/ 1610617 h 1610617"/>
                <a:gd name="connsiteX5" fmla="*/ 0 w 1494759"/>
                <a:gd name="connsiteY5" fmla="*/ 1610617 h 1610617"/>
                <a:gd name="connsiteX6" fmla="*/ 0 w 1494759"/>
                <a:gd name="connsiteY6" fmla="*/ 1610617 h 1610617"/>
                <a:gd name="connsiteX7" fmla="*/ 0 w 1494759"/>
                <a:gd name="connsiteY7" fmla="*/ 156950 h 1610617"/>
                <a:gd name="connsiteX8" fmla="*/ 156950 w 1494759"/>
                <a:gd name="connsiteY8" fmla="*/ 0 h 161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759" h="1610617">
                  <a:moveTo>
                    <a:pt x="1337809" y="1610617"/>
                  </a:moveTo>
                  <a:lnTo>
                    <a:pt x="156950" y="1610617"/>
                  </a:lnTo>
                  <a:cubicBezTo>
                    <a:pt x="70269" y="1610617"/>
                    <a:pt x="0" y="1540348"/>
                    <a:pt x="0" y="1453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94759" y="0"/>
                  </a:lnTo>
                  <a:lnTo>
                    <a:pt x="1494759" y="0"/>
                  </a:lnTo>
                  <a:lnTo>
                    <a:pt x="1494759" y="1453667"/>
                  </a:lnTo>
                  <a:cubicBezTo>
                    <a:pt x="1494759" y="1540348"/>
                    <a:pt x="1424490" y="1610617"/>
                    <a:pt x="1337809" y="16106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9856"/>
                <a:satOff val="-1251"/>
                <a:lumOff val="5317"/>
                <a:alphaOff val="0"/>
              </a:schemeClr>
            </a:fillRef>
            <a:effectRef idx="0">
              <a:schemeClr val="accent1">
                <a:shade val="80000"/>
                <a:hueOff val="69856"/>
                <a:satOff val="-1251"/>
                <a:lumOff val="53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537" tIns="99569" rIns="145537" bIns="145537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i="0" kern="1200" dirty="0"/>
                <a:t>Interoperable data-analysis platform  </a:t>
              </a:r>
              <a:endParaRPr lang="en-GB" sz="1400" kern="1200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543895" y="3482243"/>
              <a:ext cx="1343330" cy="788813"/>
            </a:xfrm>
            <a:prstGeom prst="roundRect">
              <a:avLst>
                <a:gd name="adj" fmla="val 1000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20951"/>
                <a:satOff val="-1156"/>
                <a:lumOff val="446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e libre 13"/>
            <p:cNvSpPr/>
            <p:nvPr/>
          </p:nvSpPr>
          <p:spPr>
            <a:xfrm>
              <a:off x="4445844" y="4271057"/>
              <a:ext cx="1494759" cy="1759355"/>
            </a:xfrm>
            <a:custGeom>
              <a:avLst/>
              <a:gdLst>
                <a:gd name="connsiteX0" fmla="*/ 156950 w 1494759"/>
                <a:gd name="connsiteY0" fmla="*/ 0 h 1610617"/>
                <a:gd name="connsiteX1" fmla="*/ 1337809 w 1494759"/>
                <a:gd name="connsiteY1" fmla="*/ 0 h 1610617"/>
                <a:gd name="connsiteX2" fmla="*/ 1494759 w 1494759"/>
                <a:gd name="connsiteY2" fmla="*/ 156950 h 1610617"/>
                <a:gd name="connsiteX3" fmla="*/ 1494759 w 1494759"/>
                <a:gd name="connsiteY3" fmla="*/ 1610617 h 1610617"/>
                <a:gd name="connsiteX4" fmla="*/ 1494759 w 1494759"/>
                <a:gd name="connsiteY4" fmla="*/ 1610617 h 1610617"/>
                <a:gd name="connsiteX5" fmla="*/ 0 w 1494759"/>
                <a:gd name="connsiteY5" fmla="*/ 1610617 h 1610617"/>
                <a:gd name="connsiteX6" fmla="*/ 0 w 1494759"/>
                <a:gd name="connsiteY6" fmla="*/ 1610617 h 1610617"/>
                <a:gd name="connsiteX7" fmla="*/ 0 w 1494759"/>
                <a:gd name="connsiteY7" fmla="*/ 156950 h 1610617"/>
                <a:gd name="connsiteX8" fmla="*/ 156950 w 1494759"/>
                <a:gd name="connsiteY8" fmla="*/ 0 h 161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759" h="1610617">
                  <a:moveTo>
                    <a:pt x="1337809" y="1610617"/>
                  </a:moveTo>
                  <a:lnTo>
                    <a:pt x="156950" y="1610617"/>
                  </a:lnTo>
                  <a:cubicBezTo>
                    <a:pt x="70269" y="1610617"/>
                    <a:pt x="0" y="1540348"/>
                    <a:pt x="0" y="1453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94759" y="0"/>
                  </a:lnTo>
                  <a:lnTo>
                    <a:pt x="1494759" y="0"/>
                  </a:lnTo>
                  <a:lnTo>
                    <a:pt x="1494759" y="1453667"/>
                  </a:lnTo>
                  <a:cubicBezTo>
                    <a:pt x="1494759" y="1540348"/>
                    <a:pt x="1424490" y="1610617"/>
                    <a:pt x="1337809" y="16106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39712"/>
                <a:satOff val="-2502"/>
                <a:lumOff val="10634"/>
                <a:alphaOff val="0"/>
              </a:schemeClr>
            </a:fillRef>
            <a:effectRef idx="0">
              <a:schemeClr val="accent1">
                <a:shade val="80000"/>
                <a:hueOff val="139712"/>
                <a:satOff val="-2502"/>
                <a:lumOff val="106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537" tIns="99568" rIns="145537" bIns="145537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i="0" kern="1200" dirty="0"/>
                <a:t>Development and sustainability of the services for the software catalogue and workflow  </a:t>
              </a:r>
              <a:endParaRPr lang="en-GB" sz="1400" kern="1200" dirty="0"/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6261366" y="3516965"/>
              <a:ext cx="1175505" cy="847558"/>
            </a:xfrm>
            <a:prstGeom prst="roundRect">
              <a:avLst>
                <a:gd name="adj" fmla="val 1000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9000" r="-6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31426"/>
                <a:satOff val="-1735"/>
                <a:lumOff val="670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e libre 15"/>
            <p:cNvSpPr/>
            <p:nvPr/>
          </p:nvSpPr>
          <p:spPr>
            <a:xfrm>
              <a:off x="6098137" y="4271057"/>
              <a:ext cx="1494759" cy="1759356"/>
            </a:xfrm>
            <a:custGeom>
              <a:avLst/>
              <a:gdLst>
                <a:gd name="connsiteX0" fmla="*/ 156950 w 1494759"/>
                <a:gd name="connsiteY0" fmla="*/ 0 h 1610617"/>
                <a:gd name="connsiteX1" fmla="*/ 1337809 w 1494759"/>
                <a:gd name="connsiteY1" fmla="*/ 0 h 1610617"/>
                <a:gd name="connsiteX2" fmla="*/ 1494759 w 1494759"/>
                <a:gd name="connsiteY2" fmla="*/ 156950 h 1610617"/>
                <a:gd name="connsiteX3" fmla="*/ 1494759 w 1494759"/>
                <a:gd name="connsiteY3" fmla="*/ 1610617 h 1610617"/>
                <a:gd name="connsiteX4" fmla="*/ 1494759 w 1494759"/>
                <a:gd name="connsiteY4" fmla="*/ 1610617 h 1610617"/>
                <a:gd name="connsiteX5" fmla="*/ 0 w 1494759"/>
                <a:gd name="connsiteY5" fmla="*/ 1610617 h 1610617"/>
                <a:gd name="connsiteX6" fmla="*/ 0 w 1494759"/>
                <a:gd name="connsiteY6" fmla="*/ 1610617 h 1610617"/>
                <a:gd name="connsiteX7" fmla="*/ 0 w 1494759"/>
                <a:gd name="connsiteY7" fmla="*/ 156950 h 1610617"/>
                <a:gd name="connsiteX8" fmla="*/ 156950 w 1494759"/>
                <a:gd name="connsiteY8" fmla="*/ 0 h 161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759" h="1610617">
                  <a:moveTo>
                    <a:pt x="1337809" y="1610617"/>
                  </a:moveTo>
                  <a:lnTo>
                    <a:pt x="156950" y="1610617"/>
                  </a:lnTo>
                  <a:cubicBezTo>
                    <a:pt x="70269" y="1610617"/>
                    <a:pt x="0" y="1540348"/>
                    <a:pt x="0" y="1453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94759" y="0"/>
                  </a:lnTo>
                  <a:lnTo>
                    <a:pt x="1494759" y="0"/>
                  </a:lnTo>
                  <a:lnTo>
                    <a:pt x="1494759" y="1453667"/>
                  </a:lnTo>
                  <a:cubicBezTo>
                    <a:pt x="1494759" y="1540348"/>
                    <a:pt x="1424490" y="1610617"/>
                    <a:pt x="1337809" y="16106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09569"/>
                <a:satOff val="-3754"/>
                <a:lumOff val="15951"/>
                <a:alphaOff val="0"/>
              </a:schemeClr>
            </a:fillRef>
            <a:effectRef idx="0">
              <a:schemeClr val="accent1">
                <a:shade val="80000"/>
                <a:hueOff val="209569"/>
                <a:satOff val="-3754"/>
                <a:lumOff val="159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537" tIns="99568" rIns="145537" bIns="145537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i="0" kern="1200" dirty="0"/>
                <a:t>Partnership with </a:t>
              </a:r>
              <a:r>
                <a:rPr lang="en-GB" sz="1400" b="0" i="0" kern="1200" dirty="0" err="1"/>
                <a:t>EuroHPC</a:t>
              </a:r>
              <a:r>
                <a:rPr lang="en-GB" sz="1400" b="0" i="0" kern="1200" dirty="0"/>
                <a:t>/</a:t>
              </a:r>
              <a:r>
                <a:rPr lang="en-GB" sz="1400" b="0" i="0" kern="1200" dirty="0" err="1"/>
                <a:t>Prace</a:t>
              </a:r>
              <a:r>
                <a:rPr lang="en-GB" sz="1400" b="0" i="0" kern="1200" dirty="0"/>
                <a:t>/FENIX to provide the services for integration of Data-Lake with HPC resources</a:t>
              </a:r>
              <a:endParaRPr lang="en-GB" sz="1400" kern="1200" dirty="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7951258" y="3482243"/>
              <a:ext cx="1137185" cy="777242"/>
            </a:xfrm>
            <a:prstGeom prst="roundRect">
              <a:avLst>
                <a:gd name="adj" fmla="val 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41901"/>
                <a:satOff val="-2313"/>
                <a:lumOff val="893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e libre 17"/>
            <p:cNvSpPr/>
            <p:nvPr/>
          </p:nvSpPr>
          <p:spPr>
            <a:xfrm>
              <a:off x="7730803" y="4294207"/>
              <a:ext cx="1494759" cy="1747785"/>
            </a:xfrm>
            <a:custGeom>
              <a:avLst/>
              <a:gdLst>
                <a:gd name="connsiteX0" fmla="*/ 156950 w 1494759"/>
                <a:gd name="connsiteY0" fmla="*/ 0 h 1610617"/>
                <a:gd name="connsiteX1" fmla="*/ 1337809 w 1494759"/>
                <a:gd name="connsiteY1" fmla="*/ 0 h 1610617"/>
                <a:gd name="connsiteX2" fmla="*/ 1494759 w 1494759"/>
                <a:gd name="connsiteY2" fmla="*/ 156950 h 1610617"/>
                <a:gd name="connsiteX3" fmla="*/ 1494759 w 1494759"/>
                <a:gd name="connsiteY3" fmla="*/ 1610617 h 1610617"/>
                <a:gd name="connsiteX4" fmla="*/ 1494759 w 1494759"/>
                <a:gd name="connsiteY4" fmla="*/ 1610617 h 1610617"/>
                <a:gd name="connsiteX5" fmla="*/ 0 w 1494759"/>
                <a:gd name="connsiteY5" fmla="*/ 1610617 h 1610617"/>
                <a:gd name="connsiteX6" fmla="*/ 0 w 1494759"/>
                <a:gd name="connsiteY6" fmla="*/ 1610617 h 1610617"/>
                <a:gd name="connsiteX7" fmla="*/ 0 w 1494759"/>
                <a:gd name="connsiteY7" fmla="*/ 156950 h 1610617"/>
                <a:gd name="connsiteX8" fmla="*/ 156950 w 1494759"/>
                <a:gd name="connsiteY8" fmla="*/ 0 h 161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759" h="1610617">
                  <a:moveTo>
                    <a:pt x="1337809" y="1610617"/>
                  </a:moveTo>
                  <a:lnTo>
                    <a:pt x="156950" y="1610617"/>
                  </a:lnTo>
                  <a:cubicBezTo>
                    <a:pt x="70269" y="1610617"/>
                    <a:pt x="0" y="1540348"/>
                    <a:pt x="0" y="1453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94759" y="0"/>
                  </a:lnTo>
                  <a:lnTo>
                    <a:pt x="1494759" y="0"/>
                  </a:lnTo>
                  <a:lnTo>
                    <a:pt x="1494759" y="1453667"/>
                  </a:lnTo>
                  <a:cubicBezTo>
                    <a:pt x="1494759" y="1540348"/>
                    <a:pt x="1424490" y="1610617"/>
                    <a:pt x="1337809" y="16106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9425"/>
                <a:satOff val="-5005"/>
                <a:lumOff val="21268"/>
                <a:alphaOff val="0"/>
              </a:schemeClr>
            </a:fillRef>
            <a:effectRef idx="0">
              <a:schemeClr val="accent1">
                <a:shade val="80000"/>
                <a:hueOff val="279425"/>
                <a:satOff val="-5005"/>
                <a:lumOff val="2126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537" tIns="99568" rIns="145537" bIns="145537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i="0" kern="1200" dirty="0"/>
                <a:t>Collaborative scientific environment. Include new ESFRI and SME</a:t>
              </a:r>
              <a:endParaRPr lang="en-GB" sz="1400" kern="1200" dirty="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9500904" y="3482244"/>
              <a:ext cx="1159381" cy="811964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7000" r="-3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52376"/>
                <a:satOff val="-2891"/>
                <a:lumOff val="1116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e libre 19"/>
            <p:cNvSpPr/>
            <p:nvPr/>
          </p:nvSpPr>
          <p:spPr>
            <a:xfrm>
              <a:off x="9375039" y="4294207"/>
              <a:ext cx="1494759" cy="1736205"/>
            </a:xfrm>
            <a:custGeom>
              <a:avLst/>
              <a:gdLst>
                <a:gd name="connsiteX0" fmla="*/ 156950 w 1494759"/>
                <a:gd name="connsiteY0" fmla="*/ 0 h 1610617"/>
                <a:gd name="connsiteX1" fmla="*/ 1337809 w 1494759"/>
                <a:gd name="connsiteY1" fmla="*/ 0 h 1610617"/>
                <a:gd name="connsiteX2" fmla="*/ 1494759 w 1494759"/>
                <a:gd name="connsiteY2" fmla="*/ 156950 h 1610617"/>
                <a:gd name="connsiteX3" fmla="*/ 1494759 w 1494759"/>
                <a:gd name="connsiteY3" fmla="*/ 1610617 h 1610617"/>
                <a:gd name="connsiteX4" fmla="*/ 1494759 w 1494759"/>
                <a:gd name="connsiteY4" fmla="*/ 1610617 h 1610617"/>
                <a:gd name="connsiteX5" fmla="*/ 0 w 1494759"/>
                <a:gd name="connsiteY5" fmla="*/ 1610617 h 1610617"/>
                <a:gd name="connsiteX6" fmla="*/ 0 w 1494759"/>
                <a:gd name="connsiteY6" fmla="*/ 1610617 h 1610617"/>
                <a:gd name="connsiteX7" fmla="*/ 0 w 1494759"/>
                <a:gd name="connsiteY7" fmla="*/ 156950 h 1610617"/>
                <a:gd name="connsiteX8" fmla="*/ 156950 w 1494759"/>
                <a:gd name="connsiteY8" fmla="*/ 0 h 161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759" h="1610617">
                  <a:moveTo>
                    <a:pt x="1337809" y="1610617"/>
                  </a:moveTo>
                  <a:lnTo>
                    <a:pt x="156950" y="1610617"/>
                  </a:lnTo>
                  <a:cubicBezTo>
                    <a:pt x="70269" y="1610617"/>
                    <a:pt x="0" y="1540348"/>
                    <a:pt x="0" y="14536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94759" y="0"/>
                  </a:lnTo>
                  <a:lnTo>
                    <a:pt x="1494759" y="0"/>
                  </a:lnTo>
                  <a:lnTo>
                    <a:pt x="1494759" y="1453667"/>
                  </a:lnTo>
                  <a:cubicBezTo>
                    <a:pt x="1494759" y="1540348"/>
                    <a:pt x="1424490" y="1610617"/>
                    <a:pt x="1337809" y="161061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49281"/>
                <a:satOff val="-6256"/>
                <a:lumOff val="26585"/>
                <a:alphaOff val="0"/>
              </a:schemeClr>
            </a:fillRef>
            <a:effectRef idx="0">
              <a:schemeClr val="accent1">
                <a:shade val="80000"/>
                <a:hueOff val="349281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537" tIns="99569" rIns="145537" bIns="145537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i="0" kern="1200" dirty="0"/>
                <a:t>Global integration of some of the above with global partners in USA, Australia and Africa</a:t>
              </a:r>
              <a:endParaRPr lang="en-GB" sz="1400" kern="1200" dirty="0"/>
            </a:p>
          </p:txBody>
        </p:sp>
      </p:grpSp>
      <p:sp>
        <p:nvSpPr>
          <p:cNvPr id="8" name="Title 5"/>
          <p:cNvSpPr txBox="1">
            <a:spLocks/>
          </p:cNvSpPr>
          <p:nvPr/>
        </p:nvSpPr>
        <p:spPr>
          <a:xfrm>
            <a:off x="1623204" y="196771"/>
            <a:ext cx="10071972" cy="78707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 smtClean="0">
                <a:solidFill>
                  <a:srgbClr val="0A21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LONG TERM VISION</a:t>
            </a:r>
            <a:endParaRPr lang="en-GB" b="1" dirty="0">
              <a:solidFill>
                <a:srgbClr val="0A213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78735"/>
              </p:ext>
            </p:extLst>
          </p:nvPr>
        </p:nvGraphicFramePr>
        <p:xfrm>
          <a:off x="448056" y="1268351"/>
          <a:ext cx="11640312" cy="2579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9304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  <a:buBlip>
                          <a:blip r:embed="rId9"/>
                        </a:buBlip>
                      </a:pPr>
                      <a:r>
                        <a:rPr lang="en-GB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ESCAPE intends to remain as a collaboration after the end of the current project</a:t>
                      </a: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</a:pPr>
                      <a:r>
                        <a:rPr lang="en-GB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</a:t>
                      </a:r>
                      <a:r>
                        <a:rPr lang="en-GB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Sustained thematic consortium for the sustainability of EOSC</a:t>
                      </a: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</a:pPr>
                      <a:r>
                        <a:rPr lang="en-GB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</a:t>
                      </a:r>
                      <a:r>
                        <a:rPr lang="en-GB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Additional thematic RI’s are interested in participating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  <a:buBlip>
                          <a:blip r:embed="rId9"/>
                        </a:buBlip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Many potential collaborative actions</a:t>
                      </a: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</a:pP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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Management at </a:t>
                      </a:r>
                      <a:r>
                        <a:rPr lang="en-GB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Exascale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</a:pP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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Common software challenges</a:t>
                      </a: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</a:pP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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Cross-fertilisation of software tools and services</a:t>
                      </a: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</a:pP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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Building a platform for multi-messenger astronomy and cross-domain collaborations</a:t>
                      </a: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2060"/>
                        </a:buClr>
                        <a:buSzPts val="1800"/>
                      </a:pP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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Connection of data infrastructure to </a:t>
                      </a:r>
                      <a:r>
                        <a:rPr lang="en-GB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heterogeneous </a:t>
                      </a:r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computing 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92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510" y="4424010"/>
            <a:ext cx="4300321" cy="584775"/>
          </a:xfrm>
          <a:prstGeom prst="rect">
            <a:avLst/>
          </a:prstGeom>
          <a:ln w="28575">
            <a:solidFill>
              <a:srgbClr val="6098D2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Broader synergies within a large scientific community and for innovation/society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00416" y="4424010"/>
            <a:ext cx="4207371" cy="584775"/>
          </a:xfrm>
          <a:prstGeom prst="rect">
            <a:avLst/>
          </a:prstGeom>
          <a:ln w="28575">
            <a:solidFill>
              <a:srgbClr val="6098D2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Broader synergies with the other Science </a:t>
            </a:r>
            <a:r>
              <a:rPr lang="en-GB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Clusters,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e-infrastructures for EOSC</a:t>
            </a:r>
          </a:p>
        </p:txBody>
      </p:sp>
      <p:pic>
        <p:nvPicPr>
          <p:cNvPr id="2" name="Picture 2" descr="https://lh4.googleusercontent.com/H4FKbk7DsOlO70LIcnKaep8QOWlIrv4FZ4VQflmddKV-ZMUjVgFAKcCZIoFPWrpQS-NFIH-DqWcoVrvlyliNJxRLmDwBfi-FOSgPNyT1XG1Y7-r09_dlQEPKI7L2UuA0G14uURqVs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79" y="78358"/>
            <a:ext cx="9457887" cy="42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1623204" y="196771"/>
            <a:ext cx="10097742" cy="78707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 smtClean="0">
                <a:solidFill>
                  <a:srgbClr val="0A21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SUMMARY</a:t>
            </a:r>
            <a:endParaRPr lang="en-GB" b="1" dirty="0">
              <a:solidFill>
                <a:srgbClr val="0A213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70510" y="5201651"/>
            <a:ext cx="12037277" cy="762867"/>
          </a:xfrm>
          <a:prstGeom prst="rect">
            <a:avLst/>
          </a:prstGeom>
          <a:solidFill>
            <a:srgbClr val="6098D2"/>
          </a:solidFill>
          <a:ln>
            <a:solidFill>
              <a:srgbClr val="6098D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i="0" kern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ESCAPE BRINGS TOGETHER </a:t>
            </a:r>
          </a:p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i="0" kern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ASTRONOMY, ASTROPHYSICS, ASTROPARTICLE, HIGH ENERGY &amp; NUCLEAR PHYSICS COMMUNITIES</a:t>
            </a:r>
            <a:endParaRPr lang="en-GB" sz="1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36160" y="238784"/>
            <a:ext cx="6861388" cy="977958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0A21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BRING TOGETHER COMMUNITIES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5B5D2D-D612-D648-96A2-7817E0AD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33" y="1232458"/>
            <a:ext cx="4331168" cy="4247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5416" y="183280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6098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uropean</a:t>
            </a:r>
            <a:b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3200" b="1" dirty="0">
                <a:solidFill>
                  <a:srgbClr val="6098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cience</a:t>
            </a:r>
            <a:b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3200" b="1" dirty="0">
                <a:solidFill>
                  <a:srgbClr val="6098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luster of </a:t>
            </a:r>
            <a:b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3200" b="1" dirty="0">
                <a:solidFill>
                  <a:srgbClr val="6098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stronomy &amp; </a:t>
            </a:r>
            <a:b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3200" b="1" dirty="0">
                <a:solidFill>
                  <a:srgbClr val="6098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article physics </a:t>
            </a:r>
            <a:b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3200" b="1" dirty="0">
                <a:solidFill>
                  <a:srgbClr val="6098D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SFRI research infrastructures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0804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0296" y="81280"/>
            <a:ext cx="10054023" cy="1032353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rgbClr val="0A21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GOALS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BECB62-386C-FD47-8DEE-F4C31964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2" y="689187"/>
            <a:ext cx="11809926" cy="56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9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>
          <a:xfrm>
            <a:off x="4978505" y="4402861"/>
            <a:ext cx="4355382" cy="15058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4978506" y="1195570"/>
            <a:ext cx="7071528" cy="292946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1" name="Title 5"/>
          <p:cNvSpPr>
            <a:spLocks noGrp="1"/>
          </p:cNvSpPr>
          <p:nvPr>
            <p:ph type="title"/>
          </p:nvPr>
        </p:nvSpPr>
        <p:spPr>
          <a:xfrm>
            <a:off x="1612238" y="163217"/>
            <a:ext cx="10064650" cy="1032353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rgbClr val="0A21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CONSORTIUM</a:t>
            </a:r>
          </a:p>
        </p:txBody>
      </p:sp>
      <p:pic>
        <p:nvPicPr>
          <p:cNvPr id="36" name="Google Shape;189;p6" descr="Image result for cnr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047" y="1566394"/>
            <a:ext cx="463311" cy="42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715" y="1371188"/>
            <a:ext cx="416525" cy="36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9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4336" y="1056795"/>
            <a:ext cx="386994" cy="4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9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2345" y="1083381"/>
            <a:ext cx="657734" cy="33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9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6753" y="1774826"/>
            <a:ext cx="359728" cy="32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94;p6"/>
          <p:cNvPicPr preferRelativeResize="0"/>
          <p:nvPr/>
        </p:nvPicPr>
        <p:blipFill rotWithShape="1">
          <a:blip r:embed="rId8">
            <a:alphaModFix/>
          </a:blip>
          <a:srcRect l="12194" t="19935" r="12166" b="21244"/>
          <a:stretch/>
        </p:blipFill>
        <p:spPr>
          <a:xfrm>
            <a:off x="3601134" y="5090510"/>
            <a:ext cx="721273" cy="33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95;p6"/>
          <p:cNvPicPr preferRelativeResize="0"/>
          <p:nvPr/>
        </p:nvPicPr>
        <p:blipFill rotWithShape="1">
          <a:blip r:embed="rId9">
            <a:alphaModFix/>
          </a:blip>
          <a:srcRect t="9391" r="2030" b="12041"/>
          <a:stretch/>
        </p:blipFill>
        <p:spPr>
          <a:xfrm>
            <a:off x="1523244" y="2000760"/>
            <a:ext cx="586597" cy="31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96;p6" descr="Image result for cta observatory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9763" y="2668843"/>
            <a:ext cx="875050" cy="3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9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73112" y="2619299"/>
            <a:ext cx="357798" cy="35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98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51284" y="3252567"/>
            <a:ext cx="407714" cy="30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99;p6" descr="Image result for gsi gmbh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3385" y="3261442"/>
            <a:ext cx="639396" cy="18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200;p6" descr="Image result for ifae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998760" y="1864453"/>
            <a:ext cx="553072" cy="16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01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895" y="3712022"/>
            <a:ext cx="954285" cy="32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02;p6" descr="&quot;{$webpage.title}&quot;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788" y="2453426"/>
            <a:ext cx="427412" cy="33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03;p6" descr="Image result for mpg germany logo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47738" y="3315109"/>
            <a:ext cx="493120" cy="36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04;p6" descr="Image result for ucm madrid log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908850" y="2468876"/>
            <a:ext cx="362458" cy="37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205;p6" descr="Related image"/>
          <p:cNvPicPr preferRelativeResize="0"/>
          <p:nvPr/>
        </p:nvPicPr>
        <p:blipFill rotWithShape="1">
          <a:blip r:embed="rId19">
            <a:alphaModFix/>
          </a:blip>
          <a:srcRect l="6107" t="10387" r="4925" b="10941"/>
          <a:stretch/>
        </p:blipFill>
        <p:spPr>
          <a:xfrm>
            <a:off x="2873328" y="4072334"/>
            <a:ext cx="542207" cy="43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06;p6" descr="UniversitÃ¤t Heidelber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663644" y="3279739"/>
            <a:ext cx="633056" cy="30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207;p6" descr="Image result for ego logo gravitational"/>
          <p:cNvPicPr preferRelativeResize="0"/>
          <p:nvPr/>
        </p:nvPicPr>
        <p:blipFill rotWithShape="1">
          <a:blip r:embed="rId21">
            <a:alphaModFix/>
          </a:blip>
          <a:srcRect r="20717" b="-5619"/>
          <a:stretch/>
        </p:blipFill>
        <p:spPr>
          <a:xfrm>
            <a:off x="770738" y="4349936"/>
            <a:ext cx="753292" cy="1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208;p6" descr="Image result for inta logo spain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890509" y="3886483"/>
            <a:ext cx="427944" cy="38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209;p6" descr="Image result for unitov rome logo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13383" y="4877118"/>
            <a:ext cx="402664" cy="36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10;p6" descr="HITS gGmbH"/>
          <p:cNvPicPr preferRelativeResize="0"/>
          <p:nvPr/>
        </p:nvPicPr>
        <p:blipFill rotWithShape="1">
          <a:blip r:embed="rId24">
            <a:alphaModFix/>
          </a:blip>
          <a:srcRect t="17108" b="19661"/>
          <a:stretch/>
        </p:blipFill>
        <p:spPr>
          <a:xfrm>
            <a:off x="3627348" y="4503031"/>
            <a:ext cx="925463" cy="25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11;p6" descr="Image result for desy logo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884644" y="3849471"/>
            <a:ext cx="386664" cy="35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212;p6" descr="Image result for rug groningen logo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809946" y="5082419"/>
            <a:ext cx="489599" cy="29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13;p6" descr="Image result for surfsara logo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197879" y="5767620"/>
            <a:ext cx="713936" cy="24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214;p6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007614" y="4739505"/>
            <a:ext cx="414703" cy="37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215;p6" descr="Image result for trust it services logo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379889" y="5695239"/>
            <a:ext cx="910770" cy="23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216;p6" descr="Royal Observatory of Belgium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27725" y="5730459"/>
            <a:ext cx="1008876" cy="17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217;p6" descr="Image result for infn logo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525386" y="1990760"/>
            <a:ext cx="427127" cy="38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18;p6" descr="Image result for csic logo"/>
          <p:cNvPicPr preferRelativeResize="0"/>
          <p:nvPr/>
        </p:nvPicPr>
        <p:blipFill rotWithShape="1">
          <a:blip r:embed="rId32">
            <a:alphaModFix/>
          </a:blip>
          <a:srcRect l="3844" t="7006" r="9143" b="8317"/>
          <a:stretch/>
        </p:blipFill>
        <p:spPr>
          <a:xfrm>
            <a:off x="1442967" y="5259755"/>
            <a:ext cx="802413" cy="219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978506" y="4528457"/>
            <a:ext cx="6202299" cy="136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en-GB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Budget: </a:t>
            </a:r>
            <a:r>
              <a:rPr lang="en-GB" sz="1600" b="1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15.98 M€</a:t>
            </a:r>
            <a:endParaRPr lang="en-GB" sz="16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en-GB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Started: </a:t>
            </a:r>
            <a:r>
              <a:rPr lang="en-GB" sz="1600" b="1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1/2/2019</a:t>
            </a:r>
            <a:endParaRPr lang="en-GB" sz="16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en-GB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Duration:</a:t>
            </a:r>
            <a:r>
              <a:rPr lang="en-GB" sz="1600" b="1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48 months </a:t>
            </a:r>
            <a:r>
              <a:rPr lang="en-GB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(end date 31/1/2023) </a:t>
            </a:r>
            <a:endParaRPr lang="en-GB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en-GB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Coordinator: </a:t>
            </a:r>
            <a:r>
              <a:rPr lang="en-GB" sz="1600" b="1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CNRS-LAPP</a:t>
            </a:r>
            <a:endParaRPr lang="en-GB" sz="1600" b="1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506" y="1437772"/>
            <a:ext cx="7125520" cy="250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31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partners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fr-FR" sz="1600" kern="12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including</a:t>
            </a:r>
            <a:r>
              <a:rPr lang="fr-FR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2 </a:t>
            </a:r>
            <a:r>
              <a:rPr lang="fr-FR" sz="1600" kern="12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SMEs</a:t>
            </a:r>
            <a:endParaRPr lang="fr-F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10 ESFRI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projects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&amp;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landmarks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: CTA, EST, FAIR, HL-LHC, KM3NeT, SKA, LSST, VIRGO, ESO, JIVE</a:t>
            </a:r>
            <a:endParaRPr lang="fr-F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2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pan-European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International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Organizations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: CERN, ESO </a:t>
            </a:r>
            <a:r>
              <a:rPr lang="fr-FR" sz="1600" kern="12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with</a:t>
            </a:r>
            <a:r>
              <a:rPr lang="fr-FR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their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world-class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established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infrastructures,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experiments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and </a:t>
            </a:r>
            <a:r>
              <a:rPr lang="fr-FR" sz="1600" kern="12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observatories</a:t>
            </a:r>
            <a:endParaRPr lang="fr-F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2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</a:t>
            </a:r>
            <a:r>
              <a:rPr lang="fr-FR" sz="1600" kern="12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uropean</a:t>
            </a:r>
            <a:r>
              <a:rPr lang="fr-FR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fr-FR" sz="1600" kern="12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Research</a:t>
            </a:r>
            <a:r>
              <a:rPr lang="fr-FR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Infrastructures: 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EGO and JIV-ERIC</a:t>
            </a:r>
            <a:endParaRPr lang="fr-FR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1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involved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initiative/infrastructure: EURO-VO</a:t>
            </a:r>
            <a:endParaRPr lang="fr-F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1800"/>
              <a:buBlip>
                <a:blip r:embed="rId33"/>
              </a:buBlip>
            </a:pP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4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supporting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r>
              <a:rPr lang="fr-FR" sz="1600" kern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European</a:t>
            </a:r>
            <a:r>
              <a:rPr lang="fr-FR" sz="16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consortia: APPEC, ASTRONET, ECFA and </a:t>
            </a:r>
            <a:r>
              <a:rPr lang="fr-FR" sz="1600" kern="12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NuPECC</a:t>
            </a:r>
            <a:endParaRPr lang="fr-FR" sz="16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9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23" y="683349"/>
            <a:ext cx="10058400" cy="5659457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650297" y="108373"/>
            <a:ext cx="10040476" cy="1032353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rgbClr val="0A21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ESFRI PROJECTS PARTNERS</a:t>
            </a:r>
          </a:p>
        </p:txBody>
      </p:sp>
    </p:spTree>
    <p:extLst>
      <p:ext uri="{BB962C8B-B14F-4D97-AF65-F5344CB8AC3E}">
        <p14:creationId xmlns:p14="http://schemas.microsoft.com/office/powerpoint/2010/main" val="78311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643523" y="135128"/>
            <a:ext cx="10280253" cy="1032353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rgbClr val="0A21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 PROGRAMME</a:t>
            </a:r>
          </a:p>
        </p:txBody>
      </p:sp>
      <p:pic>
        <p:nvPicPr>
          <p:cNvPr id="6" name="Picture 2" descr="https://lh4.googleusercontent.com/H4FKbk7DsOlO70LIcnKaep8QOWlIrv4FZ4VQflmddKV-ZMUjVgFAKcCZIoFPWrpQS-NFIH-DqWcoVrvlyliNJxRLmDwBfi-FOSgPNyT1XG1Y7-r09_dlQEPKI7L2UuA0G14uURqVs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" y="596052"/>
            <a:ext cx="12143391" cy="544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1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623204" y="12511"/>
            <a:ext cx="10263996" cy="1032353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 PROGRAMME IN DETAILS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b="12230"/>
          <a:stretch/>
        </p:blipFill>
        <p:spPr>
          <a:xfrm>
            <a:off x="8355076" y="2349580"/>
            <a:ext cx="2832100" cy="5350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b="9132"/>
          <a:stretch/>
        </p:blipFill>
        <p:spPr>
          <a:xfrm>
            <a:off x="8355076" y="1426379"/>
            <a:ext cx="2019300" cy="5539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076" y="3260799"/>
            <a:ext cx="2832100" cy="5207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076" y="4173726"/>
            <a:ext cx="2298700" cy="5207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076" y="5058150"/>
            <a:ext cx="2476500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4128" y="1287846"/>
            <a:ext cx="6858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Lake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lvl="0" algn="r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a scalable, federated, data infrastructure as the basis of open science for the ESFRI projects within ESCAPE.   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4128" y="2198090"/>
            <a:ext cx="6858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 Repository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0" lvl="0" indent="0" algn="r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Repository of "scientific software" as a major component of the “data” to be curated in EOSC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969" y="3108334"/>
            <a:ext cx="6995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Virtual Observatory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lvl="0" algn="r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Extend the VO </a:t>
            </a:r>
            <a:r>
              <a:rPr lang="en-GB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standards, methods and to a broader scientific context; </a:t>
            </a:r>
            <a:r>
              <a:rPr lang="en-GB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prepare 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VO to interface the large data volumes of next facilities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128" y="4018578"/>
            <a:ext cx="6858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Science Platforms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lvl="0" algn="r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Flexible science platforms to enable the open data analysis tailored by and for each facility as well as a global one for transversal workflows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4128" y="4928822"/>
            <a:ext cx="6858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Citizen Science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lvl="0" algn="r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gateway for citizen science on ESCAPE data archives and ESFRI community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5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659308" y="165681"/>
            <a:ext cx="10235191" cy="1032353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 PROGRAMME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2" descr="https://lh4.googleusercontent.com/H4FKbk7DsOlO70LIcnKaep8QOWlIrv4FZ4VQflmddKV-ZMUjVgFAKcCZIoFPWrpQS-NFIH-DqWcoVrvlyliNJxRLmDwBfi-FOSgPNyT1XG1Y7-r09_dlQEPKI7L2UuA0G14uURqVs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3" y="1024129"/>
            <a:ext cx="9382248" cy="42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474" y="1670706"/>
            <a:ext cx="1457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b="1" dirty="0">
                <a:latin typeface="Calibri" charset="0"/>
                <a:ea typeface="Calibri" charset="0"/>
                <a:cs typeface="Calibri" charset="0"/>
              </a:rPr>
              <a:t>Data Lake</a:t>
            </a:r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/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Build a scalable, federated, data infrastructure as the basis of open science for the ESFRI projects within ESCAPE.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67684" y="1670706"/>
            <a:ext cx="1624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b="1" dirty="0">
                <a:latin typeface="Calibri" charset="0"/>
                <a:ea typeface="Calibri" charset="0"/>
                <a:cs typeface="Calibri" charset="0"/>
              </a:rPr>
              <a:t>Software Repository</a:t>
            </a:r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/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Repository of "scientific software" as a major component of the “data” to be curated in EOSC.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0282" y="4857100"/>
            <a:ext cx="15317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b="1" dirty="0">
                <a:latin typeface="Calibri" charset="0"/>
                <a:ea typeface="Calibri" charset="0"/>
                <a:cs typeface="Calibri" charset="0"/>
              </a:rPr>
              <a:t>Virtual Observatory</a:t>
            </a:r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/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Extend the VO </a:t>
            </a:r>
            <a:r>
              <a:rPr lang="en-GB" sz="1000" i="1" dirty="0">
                <a:latin typeface="Calibri" charset="0"/>
                <a:ea typeface="Calibri" charset="0"/>
                <a:cs typeface="Calibri" charset="0"/>
              </a:rPr>
              <a:t>FAIR </a:t>
            </a:r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standards, methods and to a broader scientific context;    prepare the VO to interface the large data volumes of next facilities.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857100"/>
            <a:ext cx="15377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b="1" dirty="0">
                <a:latin typeface="Calibri" charset="0"/>
                <a:ea typeface="Calibri" charset="0"/>
                <a:cs typeface="Calibri" charset="0"/>
              </a:rPr>
              <a:t>Science Platforms</a:t>
            </a:r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/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Flexible science platforms to enable the open data analysis tailored by and for each facility as well as a global one for transversal workflows.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6443" y="5370958"/>
            <a:ext cx="2183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b="1" dirty="0">
                <a:latin typeface="Calibri" charset="0"/>
                <a:ea typeface="Calibri" charset="0"/>
                <a:cs typeface="Calibri" charset="0"/>
              </a:rPr>
              <a:t>Citizen Science</a:t>
            </a:r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/>
            <a:r>
              <a:rPr lang="en-GB" sz="1000" dirty="0">
                <a:latin typeface="Calibri" charset="0"/>
                <a:ea typeface="Calibri" charset="0"/>
                <a:cs typeface="Calibri" charset="0"/>
              </a:rPr>
              <a:t>Open gateway for citizen science on ESCAPE data archives and ESFRI community</a:t>
            </a:r>
          </a:p>
        </p:txBody>
      </p:sp>
      <p:cxnSp>
        <p:nvCxnSpPr>
          <p:cNvPr id="11" name="Connecteur droit 10"/>
          <p:cNvCxnSpPr>
            <a:stCxn id="3" idx="2"/>
            <a:endCxn id="6" idx="1"/>
          </p:cNvCxnSpPr>
          <p:nvPr/>
        </p:nvCxnSpPr>
        <p:spPr>
          <a:xfrm>
            <a:off x="809124" y="2840257"/>
            <a:ext cx="487239" cy="28901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8" idx="0"/>
          </p:cNvCxnSpPr>
          <p:nvPr/>
        </p:nvCxnSpPr>
        <p:spPr>
          <a:xfrm flipV="1">
            <a:off x="768887" y="4687747"/>
            <a:ext cx="527476" cy="16935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9" idx="0"/>
            <a:endCxn id="6" idx="2"/>
          </p:cNvCxnSpPr>
          <p:nvPr/>
        </p:nvCxnSpPr>
        <p:spPr>
          <a:xfrm flipV="1">
            <a:off x="5978322" y="5234411"/>
            <a:ext cx="9165" cy="13654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4" idx="2"/>
            <a:endCxn id="6" idx="3"/>
          </p:cNvCxnSpPr>
          <p:nvPr/>
        </p:nvCxnSpPr>
        <p:spPr>
          <a:xfrm flipH="1">
            <a:off x="10678611" y="2532480"/>
            <a:ext cx="701231" cy="59679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5" idx="0"/>
          </p:cNvCxnSpPr>
          <p:nvPr/>
        </p:nvCxnSpPr>
        <p:spPr>
          <a:xfrm flipH="1" flipV="1">
            <a:off x="10567684" y="4467828"/>
            <a:ext cx="858457" cy="38927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4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5"/>
          <p:cNvSpPr>
            <a:spLocks noGrp="1"/>
          </p:cNvSpPr>
          <p:nvPr>
            <p:ph type="title"/>
          </p:nvPr>
        </p:nvSpPr>
        <p:spPr>
          <a:xfrm>
            <a:off x="1738136" y="334605"/>
            <a:ext cx="10258791" cy="705112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EOSC CELL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C32CBA-8EA6-294F-861A-549183B8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762" y="749210"/>
            <a:ext cx="12653765" cy="53595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</TotalTime>
  <Words>1254</Words>
  <Application>Microsoft Office PowerPoint</Application>
  <PresentationFormat>Grand écran</PresentationFormat>
  <Paragraphs>142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Noto Sans Symbols</vt:lpstr>
      <vt:lpstr>Roboto</vt:lpstr>
      <vt:lpstr>Wingdings</vt:lpstr>
      <vt:lpstr>Tema di Office</vt:lpstr>
      <vt:lpstr>Présentation PowerPoint</vt:lpstr>
      <vt:lpstr>Présentation PowerPoint</vt:lpstr>
      <vt:lpstr>MAIN GOALS</vt:lpstr>
      <vt:lpstr>INTERNATIONAL CONSORTIUM</vt:lpstr>
      <vt:lpstr>ESFRI PROJECTS PARTNERS</vt:lpstr>
      <vt:lpstr>WORK PROGRAMME</vt:lpstr>
      <vt:lpstr>WORK PROGRAMME IN DETAILS</vt:lpstr>
      <vt:lpstr>WORK PROGRAMME</vt:lpstr>
      <vt:lpstr>EOSC CELL</vt:lpstr>
      <vt:lpstr>CLUSTERS CONTRIBUTIONS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and its wide synergies  for a long-term perspective</dc:title>
  <dc:creator>Ian Bird</dc:creator>
  <cp:lastModifiedBy>Mathilde HUBERT</cp:lastModifiedBy>
  <cp:revision>141</cp:revision>
  <dcterms:created xsi:type="dcterms:W3CDTF">2020-09-23T09:41:22Z</dcterms:created>
  <dcterms:modified xsi:type="dcterms:W3CDTF">2021-07-20T14:09:22Z</dcterms:modified>
</cp:coreProperties>
</file>