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5220" r:id="rId2"/>
  </p:sldMasterIdLst>
  <p:notesMasterIdLst>
    <p:notesMasterId r:id="rId10"/>
  </p:notesMasterIdLst>
  <p:sldIdLst>
    <p:sldId id="730" r:id="rId3"/>
    <p:sldId id="732" r:id="rId4"/>
    <p:sldId id="733" r:id="rId5"/>
    <p:sldId id="735" r:id="rId6"/>
    <p:sldId id="736" r:id="rId7"/>
    <p:sldId id="734" r:id="rId8"/>
    <p:sldId id="737" r:id="rId9"/>
  </p:sldIdLst>
  <p:sldSz cx="9144000" cy="6858000" type="screen4x3"/>
  <p:notesSz cx="6807200" cy="99393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46C0A"/>
    <a:srgbClr val="B85808"/>
    <a:srgbClr val="0070C0"/>
    <a:srgbClr val="1563FF"/>
    <a:srgbClr val="FF9900"/>
    <a:srgbClr val="0033FF"/>
    <a:srgbClr val="FF0000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19" autoAdjust="0"/>
    <p:restoredTop sz="93526" autoAdjust="0"/>
  </p:normalViewPr>
  <p:slideViewPr>
    <p:cSldViewPr>
      <p:cViewPr>
        <p:scale>
          <a:sx n="80" d="100"/>
          <a:sy n="80" d="100"/>
        </p:scale>
        <p:origin x="965" y="-115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413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1"/>
          <p:cNvSpPr>
            <a:spLocks noChangeArrowheads="1"/>
          </p:cNvSpPr>
          <p:nvPr/>
        </p:nvSpPr>
        <p:spPr bwMode="auto">
          <a:xfrm>
            <a:off x="0" y="0"/>
            <a:ext cx="6807200" cy="99393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en-US"/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en-US"/>
          </a:p>
        </p:txBody>
      </p:sp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charset="0"/>
              <a:buNone/>
            </a:pPr>
            <a:endParaRPr lang="fr-FR" altLang="en-US"/>
          </a:p>
        </p:txBody>
      </p:sp>
      <p:sp>
        <p:nvSpPr>
          <p:cNvPr id="3174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2338" y="746125"/>
            <a:ext cx="4965700" cy="372427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19638"/>
            <a:ext cx="5443537" cy="447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40863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6038" y="9440863"/>
            <a:ext cx="2947987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47D3DB-D2E3-DC46-A2AB-9484D0453C3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450998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Questions sous-jacentes à cette question : qui, quoi, comment, quand, où ?!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6114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5256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0378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2447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9895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85359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fr-FR" altLang="fr-FR"/>
              <a:t>Groupe          Evaluation AERES          13-14 janvier 2011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CC47D3DB-D2E3-DC46-A2AB-9484D0453C3E}" type="slidenum">
              <a:rPr lang="fr-FR" altLang="fr-FR" smtClean="0"/>
              <a:pPr>
                <a:defRPr/>
              </a:pPr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3292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400">
                <a:solidFill>
                  <a:srgbClr val="00B0F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EA36-04CD-0A41-ABB3-F0EF1A6AAAFC}" type="datetime1">
              <a:rPr lang="fr-FR" altLang="fr-FR" smtClean="0"/>
              <a:t>07/04/2021</a:t>
            </a:fld>
            <a:endParaRPr lang="fr-FR" alt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  <a:endParaRPr lang="fr-FR" alt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CF931-5CF2-7942-92A9-AACEE2BC712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-456406"/>
            <a:ext cx="1454150" cy="205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alphaModFix amt="7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64"/>
                    </a14:imgEffect>
                    <a14:imgEffect>
                      <a14:saturation sat="1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71600" cy="178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"/>
            <a:ext cx="529136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0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BC268-8517-3D46-A9B3-DF856594513C}" type="datetime1">
              <a:rPr lang="fr-FR" altLang="fr-FR" smtClean="0"/>
              <a:t>07/04/2021</a:t>
            </a:fld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EB23-35BB-B148-8AC1-83B7EBAF10C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8987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1EB52-BD93-F24F-A295-CE6DF0DC7C10}" type="datetime1">
              <a:rPr lang="fr-FR" altLang="fr-FR" smtClean="0"/>
              <a:t>07/04/2021</a:t>
            </a:fld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67219-517C-8B43-BF80-BBAF27F9CA8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24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8" descr="Groupe CPPM complet R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101" y="2160588"/>
            <a:ext cx="62738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1435101" y="4427539"/>
            <a:ext cx="627380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342900"/>
            <a:r>
              <a:rPr lang="fr-FR" sz="1650" dirty="0">
                <a:solidFill>
                  <a:srgbClr val="1147AC"/>
                </a:solidFill>
                <a:latin typeface="Colobri" charset="0"/>
                <a:ea typeface="Cabin Bold" charset="0"/>
              </a:rPr>
              <a:t>EVALUATION AERES 12-13-14 JANVIER 2011</a:t>
            </a:r>
          </a:p>
        </p:txBody>
      </p:sp>
      <p:sp>
        <p:nvSpPr>
          <p:cNvPr id="9" name="ZoneTexte 20"/>
          <p:cNvSpPr txBox="1">
            <a:spLocks noChangeArrowheads="1"/>
          </p:cNvSpPr>
          <p:nvPr userDrawn="1"/>
        </p:nvSpPr>
        <p:spPr bwMode="auto">
          <a:xfrm>
            <a:off x="6342062" y="6477002"/>
            <a:ext cx="2657475" cy="20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 defTabSz="342900"/>
            <a:r>
              <a:rPr lang="fr-FR" sz="750" dirty="0">
                <a:solidFill>
                  <a:srgbClr val="1147AC"/>
                </a:solidFill>
                <a:latin typeface="Colibri" charset="0"/>
                <a:ea typeface="Cabin Bold" charset="0"/>
              </a:rPr>
              <a:t>Eric KAJFASZ</a:t>
            </a:r>
          </a:p>
        </p:txBody>
      </p:sp>
      <p:pic>
        <p:nvPicPr>
          <p:cNvPr id="10" name="Image 15" descr="cppm RVB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0800" y="-196850"/>
            <a:ext cx="145415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1" descr="amu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701" y="6048375"/>
            <a:ext cx="15938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2" descr="Logo cnrs.ai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4" y="6030913"/>
            <a:ext cx="10795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2674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149601" y="871538"/>
            <a:ext cx="3060700" cy="360362"/>
          </a:xfrm>
          <a:prstGeom prst="rect">
            <a:avLst/>
          </a:prstGeom>
          <a:solidFill>
            <a:srgbClr val="1147AC"/>
          </a:solidFill>
          <a:ln>
            <a:solidFill>
              <a:srgbClr val="1147A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342900">
              <a:defRPr/>
            </a:pPr>
            <a:r>
              <a:rPr lang="fr-FR" sz="1650" dirty="0">
                <a:solidFill>
                  <a:prstClr val="white"/>
                </a:solidFill>
                <a:cs typeface="Calibri"/>
              </a:rPr>
              <a:t>PLAN DE PRESENTATION</a:t>
            </a:r>
          </a:p>
        </p:txBody>
      </p:sp>
      <p:pic>
        <p:nvPicPr>
          <p:cNvPr id="4" name="Image 15" descr="cppm RVB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1354138" y="1938339"/>
            <a:ext cx="3192462" cy="315855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1. MISSION DU LABORATOIRE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2. ATLAS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3. RENOIR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006976" y="1938338"/>
            <a:ext cx="3192463" cy="315855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4. IMXGAM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5. GRILLE DE CALCUL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defTabSz="342900">
              <a:spcAft>
                <a:spcPts val="450"/>
              </a:spcAft>
              <a:defRPr/>
            </a:pPr>
            <a:r>
              <a:rPr lang="fr-FR" sz="1350" dirty="0">
                <a:solidFill>
                  <a:srgbClr val="1147AC"/>
                </a:solidFill>
                <a:cs typeface="Calibri"/>
              </a:rPr>
              <a:t>6. SUPERNEMO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L’objectif final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Relation client offre</a:t>
            </a:r>
          </a:p>
          <a:p>
            <a:pPr marL="135000" defTabSz="342900">
              <a:defRPr/>
            </a:pPr>
            <a:r>
              <a:rPr lang="fr-FR" sz="1125" dirty="0">
                <a:solidFill>
                  <a:prstClr val="black"/>
                </a:solidFill>
                <a:cs typeface="Calibri"/>
              </a:rPr>
              <a:t>• Un exemple concret</a:t>
            </a: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  <a:p>
            <a:pPr marL="135000" defTabSz="342900">
              <a:defRPr/>
            </a:pPr>
            <a:endParaRPr lang="fr-FR" sz="1125" dirty="0">
              <a:solidFill>
                <a:prstClr val="black"/>
              </a:solidFill>
              <a:latin typeface="Cabin Regular"/>
              <a:cs typeface="Cabin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53829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354138" y="871538"/>
            <a:ext cx="2646362" cy="360362"/>
          </a:xfrm>
          <a:prstGeom prst="rect">
            <a:avLst/>
          </a:prstGeom>
          <a:solidFill>
            <a:srgbClr val="1147AC"/>
          </a:solidFill>
          <a:ln>
            <a:solidFill>
              <a:srgbClr val="1147A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defTabSz="342900">
              <a:defRPr/>
            </a:pPr>
            <a:r>
              <a:rPr lang="fr-FR" sz="1200" dirty="0">
                <a:solidFill>
                  <a:prstClr val="white"/>
                </a:solidFill>
                <a:cs typeface="Calibri"/>
              </a:rPr>
              <a:t>1. MISSION DU LABORATOIRE</a:t>
            </a:r>
          </a:p>
        </p:txBody>
      </p:sp>
      <p:sp>
        <p:nvSpPr>
          <p:cNvPr id="4" name="ZoneTexte 13"/>
          <p:cNvSpPr txBox="1">
            <a:spLocks noChangeArrowheads="1"/>
          </p:cNvSpPr>
          <p:nvPr userDrawn="1"/>
        </p:nvSpPr>
        <p:spPr bwMode="auto">
          <a:xfrm>
            <a:off x="1354139" y="1303340"/>
            <a:ext cx="712946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342900">
              <a:spcAft>
                <a:spcPts val="900"/>
              </a:spcAft>
            </a:pPr>
            <a:r>
              <a:rPr lang="fr-FR" sz="1200">
                <a:solidFill>
                  <a:prstClr val="black"/>
                </a:solidFill>
                <a:ea typeface="Cabin Medium" charset="0"/>
              </a:rPr>
              <a:t>L’OBJECTIF FINAL</a:t>
            </a:r>
          </a:p>
          <a:p>
            <a:pPr defTabSz="342900"/>
            <a:r>
              <a:rPr lang="fr-FR" sz="1200">
                <a:solidFill>
                  <a:srgbClr val="1147AC"/>
                </a:solidFill>
                <a:ea typeface="Cabin Medium" charset="0"/>
              </a:rPr>
              <a:t>De l’infiniment petit à l’infiniment grand, comprendre notre Univers,</a:t>
            </a:r>
          </a:p>
          <a:p>
            <a:pPr defTabSz="342900"/>
            <a:r>
              <a:rPr lang="fr-FR" sz="1200">
                <a:solidFill>
                  <a:srgbClr val="1147AC"/>
                </a:solidFill>
                <a:ea typeface="Cabin Medium" charset="0"/>
              </a:rPr>
              <a:t>De quoi il est fait et comment il évolue… </a:t>
            </a:r>
          </a:p>
        </p:txBody>
      </p:sp>
      <p:pic>
        <p:nvPicPr>
          <p:cNvPr id="5" name="Image 7" descr="Sans titre-1.psd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" y="2455863"/>
            <a:ext cx="4800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8" descr="BULLES.pd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638" y="3009900"/>
            <a:ext cx="33147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5" descr="cppm RVB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590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5" descr="cppm RVB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2460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5" descr="cppm RVB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9438" y="-163513"/>
            <a:ext cx="96361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2979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C17B10E-FD15-4710-84D0-704ADE2554B6}" type="datetimeFigureOut">
              <a:rPr lang="fr-FR" smtClean="0"/>
              <a:t>07/04/2021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ECAA13-4B49-4B2B-B39F-C228BAAF6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30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706090"/>
          </a:xfrm>
        </p:spPr>
        <p:txBody>
          <a:bodyPr/>
          <a:lstStyle>
            <a:lvl1pPr>
              <a:defRPr sz="3600" b="0">
                <a:solidFill>
                  <a:srgbClr val="00B0F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4999831"/>
          </a:xfrm>
        </p:spPr>
        <p:txBody>
          <a:bodyPr>
            <a:normAutofit/>
          </a:bodyPr>
          <a:lstStyle>
            <a:lvl1pPr marL="457200" indent="-457200">
              <a:buFont typeface="Courier New" charset="0"/>
              <a:buChar char="o"/>
              <a:defRPr sz="2800">
                <a:solidFill>
                  <a:srgbClr val="0070C0"/>
                </a:solidFill>
              </a:defRPr>
            </a:lvl1pPr>
            <a:lvl2pPr marL="800100" indent="-342900">
              <a:buFont typeface="Courier New" charset="0"/>
              <a:buChar char="o"/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 marL="1257300" indent="-342900">
              <a:buFont typeface="Courier New" charset="0"/>
              <a:buChar char="o"/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 marL="1714500" indent="-342900">
              <a:buFont typeface="Courier New" charset="0"/>
              <a:buChar char="o"/>
              <a:defRPr/>
            </a:lvl4pPr>
            <a:lvl5pPr marL="2171700" indent="-342900">
              <a:buFont typeface="Courier New" charset="0"/>
              <a:buChar char="o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84FB0-82FB-F24A-A6B9-24EF0D8BB04B}" type="datetime1">
              <a:rPr lang="fr-FR" altLang="fr-FR" smtClean="0"/>
              <a:t>07/04/2021</a:t>
            </a:fld>
            <a:endParaRPr lang="fr-FR" alt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263837" y="6356350"/>
            <a:ext cx="2894013" cy="3635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 dirty="0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832475" y="6356350"/>
            <a:ext cx="2132013" cy="3635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B817-97B8-4046-A94F-3C4AD34C55D3}" type="slidenum">
              <a:rPr lang="fr-FR" altLang="fr-FR" smtClean="0"/>
              <a:pPr>
                <a:defRPr/>
              </a:pPr>
              <a:t>‹N°›</a:t>
            </a:fld>
            <a:endParaRPr lang="fr-FR" alt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-315416"/>
            <a:ext cx="978478" cy="138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>
            <a:alphaModFix amt="9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64"/>
                    </a14:imgEffect>
                    <a14:imgEffect>
                      <a14:saturation sat="1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00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FD7E-2DC1-CF49-BC91-32CFEA0E0A6D}" type="datetime1">
              <a:rPr lang="fr-FR" altLang="fr-FR" smtClean="0"/>
              <a:t>07/04/2021</a:t>
            </a:fld>
            <a:endParaRPr lang="fr-FR" alt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D00AC-05A8-1545-A319-FF77EB83170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482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FD742-4D8F-C149-9DCF-E26C8242717D}" type="datetime1">
              <a:rPr lang="fr-FR" altLang="fr-FR" smtClean="0"/>
              <a:t>07/04/2021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F0E30-3EBC-C545-850C-E4B0FF2B8AE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479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3B775-F352-D348-B4DF-D9440177D5D4}" type="datetime1">
              <a:rPr lang="fr-FR" altLang="fr-FR" smtClean="0"/>
              <a:t>07/04/2021</a:t>
            </a:fld>
            <a:endParaRPr lang="fr-FR" alt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F8873-5107-E241-B371-3BD64729BC6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845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D03CC-1FB6-A646-8720-467DCD0714B6}" type="datetime1">
              <a:rPr lang="fr-FR" altLang="fr-FR" smtClean="0"/>
              <a:t>07/04/2021</a:t>
            </a:fld>
            <a:endParaRPr lang="fr-FR" alt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0C567-9CEF-0D40-A839-2618B7CD0E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88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94073-366E-544E-8293-4FB98C4F4328}" type="datetime1">
              <a:rPr lang="fr-FR" altLang="fr-FR" smtClean="0"/>
              <a:t>07/04/2021</a:t>
            </a:fld>
            <a:endParaRPr lang="fr-FR" alt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8C222-AA39-464A-AA8F-5BAC5177952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144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6BED1-56D6-C74E-A44E-FD9922ABC228}" type="datetime1">
              <a:rPr lang="fr-FR" altLang="fr-FR" smtClean="0"/>
              <a:t>07/04/2021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8459-E296-BF42-BF65-D00BCD71F7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624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E5FBB-F1D1-9F49-BA7F-8B9DD581525B}" type="datetime1">
              <a:rPr lang="fr-FR" altLang="fr-FR" smtClean="0"/>
              <a:t>07/04/2021</a:t>
            </a:fld>
            <a:endParaRPr lang="fr-FR" alt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8CEE5-50A9-864A-B6CB-77AC2447C9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2193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82BE35E-C4FF-BC4F-9E6E-90FD933D42F2}" type="datetime1">
              <a:rPr lang="fr-FR" altLang="fr-FR" smtClean="0"/>
              <a:t>07/04/2021</a:t>
            </a:fld>
            <a:endParaRPr lang="fr-FR" altLang="fr-F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356350"/>
            <a:ext cx="2894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fr-FR" altLang="fr-FR"/>
              <a:t>Réunion Générale CPPM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898989"/>
                </a:solidFill>
                <a:latin typeface="Verdana" panose="020B060403050404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509A75C-F33C-8E45-BE88-C5A5866D98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7" r:id="rId1"/>
    <p:sldLayoutId id="2147485208" r:id="rId2"/>
    <p:sldLayoutId id="2147485209" r:id="rId3"/>
    <p:sldLayoutId id="2147485210" r:id="rId4"/>
    <p:sldLayoutId id="2147485211" r:id="rId5"/>
    <p:sldLayoutId id="2147485212" r:id="rId6"/>
    <p:sldLayoutId id="2147485213" r:id="rId7"/>
    <p:sldLayoutId id="2147485214" r:id="rId8"/>
    <p:sldLayoutId id="2147485215" r:id="rId9"/>
    <p:sldLayoutId id="2147485216" r:id="rId10"/>
    <p:sldLayoutId id="2147485217" r:id="rId11"/>
  </p:sldLayoutIdLst>
  <p:hf sldNum="0"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11"/>
          <p:cNvSpPr txBox="1">
            <a:spLocks noChangeArrowheads="1"/>
          </p:cNvSpPr>
          <p:nvPr userDrawn="1"/>
        </p:nvSpPr>
        <p:spPr bwMode="auto">
          <a:xfrm>
            <a:off x="6224588" y="6678613"/>
            <a:ext cx="28098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 defTabSz="342900"/>
            <a:r>
              <a:rPr lang="fr-FR" sz="525" i="1">
                <a:solidFill>
                  <a:prstClr val="white"/>
                </a:solidFill>
                <a:ea typeface="Cabin Bold" charset="0"/>
              </a:rPr>
              <a:t>EVALUATION AERES 12-13-14 JANVIER 2011 # 01</a:t>
            </a:r>
            <a:endParaRPr lang="fr-FR" sz="525">
              <a:solidFill>
                <a:prstClr val="white"/>
              </a:solidFill>
              <a:ea typeface="Cabin Bold" charset="0"/>
            </a:endParaRPr>
          </a:p>
        </p:txBody>
      </p:sp>
      <p:pic>
        <p:nvPicPr>
          <p:cNvPr id="9" name="Image 17" descr="Coin.ai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39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0" y="6692900"/>
            <a:ext cx="9144000" cy="179388"/>
          </a:xfrm>
          <a:prstGeom prst="rect">
            <a:avLst/>
          </a:prstGeom>
          <a:solidFill>
            <a:srgbClr val="1147A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>
              <a:defRPr/>
            </a:pPr>
            <a:r>
              <a:rPr lang="fr-FR" sz="1350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16" name="ZoneTexte 11"/>
          <p:cNvSpPr txBox="1">
            <a:spLocks noChangeArrowheads="1"/>
          </p:cNvSpPr>
          <p:nvPr userDrawn="1"/>
        </p:nvSpPr>
        <p:spPr bwMode="auto">
          <a:xfrm>
            <a:off x="6224588" y="6675438"/>
            <a:ext cx="28098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r" defTabSz="342900"/>
            <a:r>
              <a:rPr lang="fr-FR" sz="800" baseline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Mercredi 6 juillet 2016 – Page </a:t>
            </a:r>
            <a:fld id="{603EE76A-6AFC-4ABB-911C-A01F2316BFFB}" type="slidenum">
              <a:rPr lang="fr-FR" sz="800" baseline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 defTabSz="342900"/>
              <a:t>‹N°›</a:t>
            </a:fld>
            <a:r>
              <a:rPr lang="fr-FR" sz="525" baseline="0" dirty="0">
                <a:solidFill>
                  <a:prstClr val="white"/>
                </a:solidFill>
                <a:ea typeface="Cabin Bold" charset="0"/>
              </a:rPr>
              <a:t> </a:t>
            </a:r>
            <a:endParaRPr lang="fr-FR" sz="525" dirty="0">
              <a:solidFill>
                <a:prstClr val="white"/>
              </a:solidFill>
              <a:ea typeface="Cabin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653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1" r:id="rId1"/>
    <p:sldLayoutId id="2147485222" r:id="rId2"/>
    <p:sldLayoutId id="2147485223" r:id="rId3"/>
    <p:sldLayoutId id="2147485224" r:id="rId4"/>
    <p:sldLayoutId id="2147485225" r:id="rId5"/>
    <p:sldLayoutId id="2147485226" r:id="rId6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play.orange.fr/groups/M6CU1566999234EM6/videos/M6CU0112729?categoryId=000-058-030&amp;channelId=catchuptv_m6_umt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9" y="1916832"/>
            <a:ext cx="9099978" cy="2952328"/>
          </a:xfrm>
        </p:spPr>
        <p:txBody>
          <a:bodyPr/>
          <a:lstStyle/>
          <a:p>
            <a:br>
              <a:rPr lang="en-US" sz="2800" b="1" dirty="0">
                <a:solidFill>
                  <a:srgbClr val="B85808"/>
                </a:solidFill>
              </a:rPr>
            </a:br>
            <a:r>
              <a:rPr lang="en-US" sz="2800" b="1" dirty="0">
                <a:solidFill>
                  <a:srgbClr val="B85808"/>
                </a:solidFill>
              </a:rPr>
              <a:t>Participation du CPPM </a:t>
            </a:r>
            <a:br>
              <a:rPr lang="en-US" sz="2800" b="1" dirty="0">
                <a:solidFill>
                  <a:srgbClr val="B85808"/>
                </a:solidFill>
              </a:rPr>
            </a:br>
            <a:r>
              <a:rPr lang="en-US" sz="2800" b="1" dirty="0">
                <a:solidFill>
                  <a:srgbClr val="B85808"/>
                </a:solidFill>
              </a:rPr>
              <a:t>à la Fête de la science 2021</a:t>
            </a:r>
            <a:br>
              <a:rPr lang="en-US" sz="2800" b="1" dirty="0">
                <a:solidFill>
                  <a:srgbClr val="B85808"/>
                </a:solidFill>
              </a:rPr>
            </a:br>
            <a:endParaRPr lang="en-US" sz="2800" b="1" dirty="0">
              <a:solidFill>
                <a:srgbClr val="B8580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07/04/21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804248" y="6381328"/>
            <a:ext cx="2318659" cy="45424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Discussion générale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DA729BB-75F5-48D9-AB0F-087E1AABE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548681"/>
            <a:ext cx="2736304" cy="71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7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Fête de la science 2021</a:t>
            </a:r>
            <a:br>
              <a:rPr lang="en-US" sz="2800" b="1" dirty="0">
                <a:solidFill>
                  <a:srgbClr val="B85808"/>
                </a:solidFill>
              </a:rPr>
            </a:br>
            <a:r>
              <a:rPr lang="en-US" sz="1800" b="1" dirty="0">
                <a:solidFill>
                  <a:srgbClr val="002060"/>
                </a:solidFill>
              </a:rPr>
              <a:t>https://www.fetedelascience.fr/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258416" y="959114"/>
            <a:ext cx="8960339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dirty="0">
                <a:solidFill>
                  <a:srgbClr val="0070C0"/>
                </a:solidFill>
                <a:latin typeface="+mn-lt"/>
              </a:rPr>
              <a:t>Présentation du cadre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70C0"/>
              </a:solidFill>
              <a:latin typeface="+mn-lt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+mn-lt"/>
              </a:rPr>
              <a:t>Objectif général de la manifestation nationale : </a:t>
            </a:r>
            <a:r>
              <a:rPr lang="fr-FR" sz="1400" b="1" dirty="0">
                <a:solidFill>
                  <a:srgbClr val="0070C0"/>
                </a:solidFill>
                <a:latin typeface="+mn-lt"/>
              </a:rPr>
              <a:t>promouvoir la culture scientifique et technique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ministère de l'Enseignement Supérieur, la Recherche et l'Innovation </a:t>
            </a:r>
            <a:b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organise la Fête de la science 2021…</a:t>
            </a:r>
            <a:b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1400" b="1" dirty="0">
                <a:solidFill>
                  <a:srgbClr val="0070C0"/>
                </a:solidFill>
                <a:latin typeface="+mn-lt"/>
              </a:rPr>
              <a:t>sous réserve du respect des mesures sanitaires en vigueur</a:t>
            </a:r>
            <a:endParaRPr lang="fr-FR" sz="1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+mn-lt"/>
              </a:rPr>
              <a:t>Anniversaire des 30 ans (comité « histoire »)  </a:t>
            </a:r>
            <a:r>
              <a:rPr lang="fr-FR" sz="1400" dirty="0">
                <a:solidFill>
                  <a:srgbClr val="0070C0"/>
                </a:solidFill>
                <a:latin typeface="+mn-lt"/>
                <a:sym typeface="Wingdings" panose="05000000000000000000" pitchFamily="2" charset="2"/>
              </a:rPr>
              <a:t> Science en fête</a:t>
            </a:r>
            <a:endParaRPr lang="fr-FR" sz="1400" dirty="0">
              <a:solidFill>
                <a:srgbClr val="0070C0"/>
              </a:solidFill>
              <a:latin typeface="+mn-lt"/>
            </a:endParaRP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+mn-lt"/>
              </a:rPr>
              <a:t>L’émotion de la découverte, thématique nationale 2021 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+mn-lt"/>
              </a:rPr>
              <a:t>Sciences participatives </a:t>
            </a:r>
          </a:p>
          <a:p>
            <a:pPr marL="1028700" lvl="1">
              <a:buFont typeface="Wingdings" panose="05000000000000000000" pitchFamily="2" charset="2"/>
              <a:buChar char="Ø"/>
            </a:pPr>
            <a:endParaRPr lang="fr-FR" sz="1400" b="1" dirty="0">
              <a:solidFill>
                <a:srgbClr val="0070C0"/>
              </a:solidFill>
              <a:latin typeface="+mn-lt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+mn-lt"/>
              </a:rPr>
              <a:t>Du 1</a:t>
            </a:r>
            <a:r>
              <a:rPr lang="fr-FR" sz="1400" baseline="30000" dirty="0">
                <a:solidFill>
                  <a:srgbClr val="0070C0"/>
                </a:solidFill>
                <a:latin typeface="+mn-lt"/>
              </a:rPr>
              <a:t>er</a:t>
            </a:r>
            <a:r>
              <a:rPr lang="fr-FR" sz="1400" dirty="0">
                <a:solidFill>
                  <a:srgbClr val="0070C0"/>
                </a:solidFill>
                <a:latin typeface="+mn-lt"/>
              </a:rPr>
              <a:t> 11 octobre 2021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Coordination régionale PACA : association des Petits Débrouillards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Coordinations départementales :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Dans le Var : association Gulliver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Dans les Bouches-du-Rhône : association des Petits Débrouillards</a:t>
            </a:r>
          </a:p>
          <a:p>
            <a:pPr marL="1028700" lvl="1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 La Seyne-sur-Mer : la municipalité </a:t>
            </a:r>
            <a:r>
              <a:rPr lang="fr-FR" sz="1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co-organise</a:t>
            </a: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 village des sciences avec l’association Gulliver</a:t>
            </a:r>
          </a:p>
          <a:p>
            <a:pPr marL="2114550" lvl="4" indent="0"/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fr-FR" sz="1400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Marseille : la municipalité va peut-être participer avec l’association des Petits Débrouillards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81E636E-0EFF-4695-9759-4BC6F6F47A0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04/07/21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56C4821-1643-4DD1-A131-9D89071043C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804248" y="6381328"/>
            <a:ext cx="2318659" cy="45424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Discussion générale</a:t>
            </a:r>
          </a:p>
        </p:txBody>
      </p:sp>
    </p:spTree>
    <p:extLst>
      <p:ext uri="{BB962C8B-B14F-4D97-AF65-F5344CB8AC3E}">
        <p14:creationId xmlns:p14="http://schemas.microsoft.com/office/powerpoint/2010/main" val="1089757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Fête de la science 2021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234825" y="832288"/>
            <a:ext cx="8879904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Formes possibles 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: </a:t>
            </a:r>
          </a:p>
          <a:p>
            <a:endParaRPr lang="fr-FR" sz="1600" dirty="0">
              <a:solidFill>
                <a:srgbClr val="0070C0"/>
              </a:solidFill>
              <a:latin typeface="+mn-lt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Sciences dans les classes </a:t>
            </a:r>
            <a:endParaRPr lang="fr-FR" sz="1600" dirty="0">
              <a:solidFill>
                <a:srgbClr val="0070C0"/>
              </a:solidFill>
              <a:latin typeface="+mn-lt"/>
            </a:endParaRPr>
          </a:p>
          <a:p>
            <a:r>
              <a:rPr lang="fr-FR" sz="1600" dirty="0">
                <a:solidFill>
                  <a:srgbClr val="0070C0"/>
                </a:solidFill>
                <a:latin typeface="+mn-lt"/>
              </a:rPr>
              <a:t>		Comme en 2020, la fréquentation des événements par les scolaires est incertaine. </a:t>
            </a:r>
          </a:p>
          <a:p>
            <a:r>
              <a:rPr lang="fr-FR" sz="1600" dirty="0">
                <a:solidFill>
                  <a:srgbClr val="0070C0"/>
                </a:solidFill>
                <a:latin typeface="+mn-lt"/>
              </a:rPr>
              <a:t>		La coordination régionale, en lien avec les Rectorats, propose que des scientifiques 				(chercheur.es, </a:t>
            </a:r>
            <a:r>
              <a:rPr lang="fr-FR" sz="1600" dirty="0" err="1">
                <a:solidFill>
                  <a:srgbClr val="0070C0"/>
                </a:solidFill>
                <a:latin typeface="+mn-lt"/>
              </a:rPr>
              <a:t>médiateurs.rices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, ingénieur.es, etc.) viennent à la rencontre des scolaires </a:t>
            </a:r>
            <a:br>
              <a:rPr lang="fr-FR" sz="1600" dirty="0">
                <a:solidFill>
                  <a:srgbClr val="0070C0"/>
                </a:solidFill>
                <a:latin typeface="+mn-lt"/>
              </a:rPr>
            </a:br>
            <a:r>
              <a:rPr lang="fr-FR" sz="1600" dirty="0">
                <a:solidFill>
                  <a:srgbClr val="0070C0"/>
                </a:solidFill>
                <a:latin typeface="+mn-lt"/>
              </a:rPr>
              <a:t>		</a:t>
            </a:r>
            <a:r>
              <a:rPr lang="fr-FR" sz="1600" b="1" dirty="0">
                <a:solidFill>
                  <a:srgbClr val="0070C0"/>
                </a:solidFill>
                <a:latin typeface="+mn-lt"/>
              </a:rPr>
              <a:t>au sein des établissements 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ou en </a:t>
            </a:r>
            <a:r>
              <a:rPr lang="fr-FR" sz="1600" dirty="0" err="1">
                <a:solidFill>
                  <a:srgbClr val="0070C0"/>
                </a:solidFill>
                <a:latin typeface="+mn-lt"/>
              </a:rPr>
              <a:t>visio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 depuis leur laboratoire par exemple.</a:t>
            </a:r>
          </a:p>
          <a:p>
            <a:r>
              <a:rPr lang="fr-FR" sz="1600" dirty="0">
                <a:solidFill>
                  <a:srgbClr val="0070C0"/>
                </a:solidFill>
                <a:latin typeface="+mn-lt"/>
              </a:rPr>
              <a:t>		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Conférences grand public en distanciel</a:t>
            </a:r>
          </a:p>
          <a:p>
            <a:pPr marL="1028700" lvl="1">
              <a:buFont typeface="Wingdings" panose="05000000000000000000" pitchFamily="2" charset="2"/>
              <a:buChar char="Ø"/>
            </a:pPr>
            <a:endParaRPr lang="fr-FR" sz="1600" b="1" dirty="0">
              <a:solidFill>
                <a:srgbClr val="0070C0"/>
              </a:solidFill>
              <a:latin typeface="+mn-lt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Visites insolites 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(au laboratoire, accueil d’un groupe de 10 personnes, 2 </a:t>
            </a:r>
            <a:r>
              <a:rPr lang="fr-FR" sz="1600" dirty="0" err="1">
                <a:solidFill>
                  <a:srgbClr val="0070C0"/>
                </a:solidFill>
                <a:latin typeface="+mn-lt"/>
              </a:rPr>
              <a:t>sesssions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 possibles)</a:t>
            </a:r>
          </a:p>
          <a:p>
            <a:endParaRPr lang="fr-FR" sz="1600" dirty="0">
              <a:solidFill>
                <a:srgbClr val="0070C0"/>
              </a:solidFill>
              <a:latin typeface="+mn-lt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Grand jeu régional 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: challenge avec des expériences à réaliser [</a:t>
            </a:r>
            <a:r>
              <a:rPr lang="fr-FR" sz="1600" i="1" dirty="0">
                <a:solidFill>
                  <a:srgbClr val="0070C0"/>
                </a:solidFill>
                <a:latin typeface="+mn-lt"/>
              </a:rPr>
              <a:t>en construction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]</a:t>
            </a:r>
          </a:p>
          <a:p>
            <a:endParaRPr lang="fr-FR" sz="1600" dirty="0">
              <a:solidFill>
                <a:srgbClr val="0070C0"/>
              </a:solidFill>
              <a:latin typeface="+mn-lt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Villages des sciences 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avec une organisation en lien aux conditions sanitaires, avec </a:t>
            </a:r>
            <a:r>
              <a:rPr lang="fr-FR" sz="1600" b="1" dirty="0">
                <a:solidFill>
                  <a:srgbClr val="0070C0"/>
                </a:solidFill>
                <a:latin typeface="+mn-lt"/>
              </a:rPr>
              <a:t>des écrans géants 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pour effectuer des séquences live </a:t>
            </a:r>
          </a:p>
          <a:p>
            <a:endParaRPr lang="fr-FR" sz="1600" dirty="0">
              <a:solidFill>
                <a:srgbClr val="0070C0"/>
              </a:solidFill>
              <a:latin typeface="+mn-lt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Des animations virtuelles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70C0"/>
                </a:solidFill>
                <a:latin typeface="+mn-lt"/>
              </a:rPr>
              <a:t>Escape Game CPPM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70C0"/>
                </a:solidFill>
                <a:latin typeface="+mn-lt"/>
              </a:rPr>
              <a:t>Visite virtuelle CPPM</a:t>
            </a:r>
          </a:p>
          <a:p>
            <a:endParaRPr lang="fr-FR" sz="1600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81E636E-0EFF-4695-9759-4BC6F6F47A0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07/04/21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ADD92EE-4BF6-4515-AA60-CF7DF63E349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804248" y="6381328"/>
            <a:ext cx="2318659" cy="45424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Discussion générale</a:t>
            </a:r>
          </a:p>
        </p:txBody>
      </p:sp>
    </p:spTree>
    <p:extLst>
      <p:ext uri="{BB962C8B-B14F-4D97-AF65-F5344CB8AC3E}">
        <p14:creationId xmlns:p14="http://schemas.microsoft.com/office/powerpoint/2010/main" val="111707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Fête de la science 2021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234825" y="832288"/>
            <a:ext cx="887990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Villages des sciences 2021 </a:t>
            </a:r>
          </a:p>
          <a:p>
            <a:r>
              <a:rPr lang="fr-FR" sz="1600" b="1" dirty="0">
                <a:solidFill>
                  <a:srgbClr val="B85808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fr-FR" sz="1600" b="1" dirty="0">
                <a:solidFill>
                  <a:srgbClr val="B85808"/>
                </a:solidFill>
                <a:latin typeface="+mn-lt"/>
              </a:rPr>
              <a:t>A Marseille ???</a:t>
            </a:r>
          </a:p>
          <a:p>
            <a:r>
              <a:rPr lang="fr-FR" sz="1600" b="1" dirty="0">
                <a:solidFill>
                  <a:srgbClr val="B85808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fr-FR" sz="1600" b="1" dirty="0">
                <a:solidFill>
                  <a:srgbClr val="B85808"/>
                </a:solidFill>
                <a:latin typeface="+mn-lt"/>
              </a:rPr>
              <a:t>A La Seyne-sur-Mer :</a:t>
            </a:r>
            <a:endParaRPr lang="fr-FR" sz="1600" dirty="0">
              <a:solidFill>
                <a:srgbClr val="B85808"/>
              </a:solidFill>
              <a:latin typeface="+mn-lt"/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+mn-lt"/>
              </a:rPr>
              <a:t>	Un village présentiel ET adapté au </a:t>
            </a:r>
            <a:r>
              <a:rPr lang="fr-FR" sz="1600" b="1" dirty="0" err="1">
                <a:solidFill>
                  <a:srgbClr val="0070C0"/>
                </a:solidFill>
                <a:latin typeface="+mn-lt"/>
              </a:rPr>
              <a:t>Covid</a:t>
            </a:r>
            <a:r>
              <a:rPr lang="fr-FR" sz="1600" b="1" dirty="0">
                <a:solidFill>
                  <a:srgbClr val="0070C0"/>
                </a:solidFill>
                <a:latin typeface="+mn-lt"/>
              </a:rPr>
              <a:t> : </a:t>
            </a:r>
          </a:p>
          <a:p>
            <a:r>
              <a:rPr lang="fr-FR" sz="1600" b="1" dirty="0">
                <a:solidFill>
                  <a:srgbClr val="0070C0"/>
                </a:solidFill>
                <a:latin typeface="+mn-lt"/>
              </a:rPr>
              <a:t>	plusieurs « petits barnums », un écran géant, des activités « hors les murs ». </a:t>
            </a:r>
            <a:endParaRPr lang="fr-FR" sz="1600" dirty="0">
              <a:solidFill>
                <a:srgbClr val="0070C0"/>
              </a:solidFill>
              <a:latin typeface="+mn-lt"/>
            </a:endParaRPr>
          </a:p>
          <a:p>
            <a:endParaRPr lang="fr-FR" sz="1600" dirty="0">
              <a:solidFill>
                <a:srgbClr val="0070C0"/>
              </a:solidFill>
              <a:latin typeface="+mn-lt"/>
            </a:endParaRPr>
          </a:p>
          <a:p>
            <a:r>
              <a:rPr lang="fr-FR" sz="1600" dirty="0">
                <a:solidFill>
                  <a:srgbClr val="0070C0"/>
                </a:solidFill>
                <a:latin typeface="+mn-lt"/>
              </a:rPr>
              <a:t>	Le Village des Sciences aura lieu </a:t>
            </a:r>
            <a:r>
              <a:rPr lang="fr-FR" sz="1600" b="1" dirty="0">
                <a:solidFill>
                  <a:srgbClr val="0070C0"/>
                </a:solidFill>
                <a:latin typeface="+mn-lt"/>
              </a:rPr>
              <a:t>sur l’esplanade marine 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(site où se tenait le grand chapiteau). </a:t>
            </a:r>
          </a:p>
          <a:p>
            <a:r>
              <a:rPr lang="fr-FR" sz="1600" dirty="0">
                <a:solidFill>
                  <a:srgbClr val="0070C0"/>
                </a:solidFill>
                <a:latin typeface="+mn-lt"/>
              </a:rPr>
              <a:t>	Il est 	prévu de louer et d’y installer </a:t>
            </a:r>
            <a:r>
              <a:rPr lang="fr-FR" sz="1600" b="1" dirty="0">
                <a:solidFill>
                  <a:srgbClr val="0070C0"/>
                </a:solidFill>
                <a:latin typeface="+mn-lt"/>
              </a:rPr>
              <a:t>des barnums 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solides de 25m² (5mx5m) avec parquet en nombre 	suffisant pour accueillir les partenaires, leurs équipes et leurs supports. </a:t>
            </a:r>
          </a:p>
          <a:p>
            <a:endParaRPr lang="fr-FR" sz="1600" dirty="0">
              <a:solidFill>
                <a:srgbClr val="0070C0"/>
              </a:solidFill>
              <a:latin typeface="+mn-lt"/>
            </a:endParaRPr>
          </a:p>
          <a:p>
            <a:r>
              <a:rPr lang="fr-FR" sz="1600" dirty="0">
                <a:solidFill>
                  <a:srgbClr val="0070C0"/>
                </a:solidFill>
                <a:latin typeface="+mn-lt"/>
              </a:rPr>
              <a:t>	Le village se tiendra le </a:t>
            </a:r>
            <a:r>
              <a:rPr lang="fr-FR" sz="1600" b="1" dirty="0">
                <a:solidFill>
                  <a:srgbClr val="0070C0"/>
                </a:solidFill>
                <a:latin typeface="+mn-lt"/>
              </a:rPr>
              <a:t>vendredi 1er et le samedi 2 octobre 2021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 (pas de décisions concernant le 	dimanche 3 ni la reconduite d’une soirée sciences (vendredi ou samedi soir ?). </a:t>
            </a:r>
          </a:p>
          <a:p>
            <a:endParaRPr lang="fr-FR" sz="1600" b="1" dirty="0">
              <a:solidFill>
                <a:srgbClr val="0070C0"/>
              </a:solidFill>
              <a:latin typeface="+mn-lt"/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+mn-lt"/>
              </a:rPr>
              <a:t>	+ Fiche logistique VDS 2021 à nous retourner avant le 12 avril (Qui ? Quoi ? Quand ?). </a:t>
            </a:r>
          </a:p>
          <a:p>
            <a:endParaRPr lang="fr-FR" sz="1600" b="1" dirty="0">
              <a:solidFill>
                <a:srgbClr val="0070C0"/>
              </a:solidFill>
              <a:latin typeface="+mn-lt"/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+mn-lt"/>
              </a:rPr>
              <a:t>	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Nous envisageons la mise en place d’</a:t>
            </a:r>
            <a:r>
              <a:rPr lang="fr-FR" sz="1600" b="1" dirty="0">
                <a:solidFill>
                  <a:srgbClr val="0070C0"/>
                </a:solidFill>
                <a:latin typeface="+mn-lt"/>
              </a:rPr>
              <a:t>un ou plusieurs écrans géants connectés 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(cinéma plein air, 	live, duplex, etc.) pouvant diffuser en direct les temps forts sur les stands ou des visites en duplex 	live de laboratoires. </a:t>
            </a:r>
          </a:p>
          <a:p>
            <a:r>
              <a:rPr lang="fr-FR" sz="1600" dirty="0">
                <a:solidFill>
                  <a:srgbClr val="0070C0"/>
                </a:solidFill>
                <a:latin typeface="+mn-lt"/>
              </a:rPr>
              <a:t>	De plus, des activités « hors les murs » (visite naturaliste de la Seyne-sur-Mer, sciences 	participatives etc.) seront bien accueillies afin de proposer </a:t>
            </a:r>
            <a:r>
              <a:rPr lang="fr-FR" sz="1600" b="1" dirty="0">
                <a:solidFill>
                  <a:srgbClr val="0070C0"/>
                </a:solidFill>
                <a:latin typeface="+mn-lt"/>
              </a:rPr>
              <a:t>une alternative aux visiteurs si le village 	est saturé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. </a:t>
            </a:r>
          </a:p>
          <a:p>
            <a:endParaRPr lang="fr-FR" sz="1600" b="1" dirty="0">
              <a:solidFill>
                <a:srgbClr val="0070C0"/>
              </a:solidFill>
              <a:latin typeface="+mn-lt"/>
            </a:endParaRPr>
          </a:p>
          <a:p>
            <a:r>
              <a:rPr lang="fr-FR" sz="1600" b="1" dirty="0">
                <a:solidFill>
                  <a:srgbClr val="0070C0"/>
                </a:solidFill>
                <a:latin typeface="+mn-lt"/>
              </a:rPr>
              <a:t>	Les axes thématiques du village 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: </a:t>
            </a:r>
          </a:p>
          <a:p>
            <a:r>
              <a:rPr lang="fr-FR" sz="1600" dirty="0">
                <a:solidFill>
                  <a:srgbClr val="0070C0"/>
                </a:solidFill>
                <a:latin typeface="+mn-lt"/>
              </a:rPr>
              <a:t>	</a:t>
            </a:r>
            <a:r>
              <a:rPr lang="fr-FR" sz="1600" dirty="0">
                <a:solidFill>
                  <a:srgbClr val="B85808"/>
                </a:solidFill>
                <a:latin typeface="+mn-lt"/>
              </a:rPr>
              <a:t>métiers des sciences, science au féminin, </a:t>
            </a:r>
            <a:r>
              <a:rPr lang="fr-FR" sz="1600" dirty="0" err="1">
                <a:solidFill>
                  <a:srgbClr val="B85808"/>
                </a:solidFill>
                <a:latin typeface="+mn-lt"/>
              </a:rPr>
              <a:t>innovaSciences</a:t>
            </a:r>
            <a:r>
              <a:rPr lang="fr-FR" sz="1600" dirty="0">
                <a:solidFill>
                  <a:srgbClr val="B85808"/>
                </a:solidFill>
                <a:latin typeface="+mn-lt"/>
              </a:rPr>
              <a:t> : entreprises innovantes et </a:t>
            </a:r>
            <a:r>
              <a:rPr lang="fr-FR" sz="1600" dirty="0" err="1">
                <a:solidFill>
                  <a:srgbClr val="B85808"/>
                </a:solidFill>
                <a:latin typeface="+mn-lt"/>
              </a:rPr>
              <a:t>start’up</a:t>
            </a:r>
            <a:r>
              <a:rPr lang="fr-FR" sz="1600" dirty="0">
                <a:solidFill>
                  <a:srgbClr val="B85808"/>
                </a:solidFill>
                <a:latin typeface="+mn-lt"/>
              </a:rPr>
              <a:t>.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 </a:t>
            </a:r>
            <a:endParaRPr lang="fr-FR" sz="1600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81E636E-0EFF-4695-9759-4BC6F6F47A0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07/04/21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ADD92EE-4BF6-4515-AA60-CF7DF63E349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804248" y="6381328"/>
            <a:ext cx="2318659" cy="45424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Discussion générale</a:t>
            </a:r>
          </a:p>
        </p:txBody>
      </p:sp>
    </p:spTree>
    <p:extLst>
      <p:ext uri="{BB962C8B-B14F-4D97-AF65-F5344CB8AC3E}">
        <p14:creationId xmlns:p14="http://schemas.microsoft.com/office/powerpoint/2010/main" val="214060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Fête de la science 2021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264096" y="782121"/>
            <a:ext cx="8879904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B85808"/>
                </a:solidFill>
                <a:latin typeface="+mn-lt"/>
              </a:rPr>
              <a:t>CALENDRIER </a:t>
            </a:r>
            <a:endParaRPr lang="fr-FR" sz="1600" dirty="0">
              <a:solidFill>
                <a:srgbClr val="B85808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Le 12 avril : 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retour du document rempli de la « Fiche logistique Village des sciences 2021 » </a:t>
            </a:r>
          </a:p>
          <a:p>
            <a:endParaRPr lang="fr-FR" sz="1600" dirty="0">
              <a:solidFill>
                <a:srgbClr val="0070C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Les 13 et 15 avril : 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formations gratuites Escape Games (outils clefs en main) : deux sessions de 4 heures (de 10h à 12h et de 14h à 16h). </a:t>
            </a:r>
          </a:p>
          <a:p>
            <a:r>
              <a:rPr lang="fr-FR" sz="1600" dirty="0">
                <a:solidFill>
                  <a:srgbClr val="0070C0"/>
                </a:solidFill>
                <a:latin typeface="+mn-lt"/>
              </a:rPr>
              <a:t>https://www.echosciences-paca.fr/communautes/fete-de-la-science-en-paca-fdspaca/annonces/espace-games-de-nouvelles-formations-en-ligne-disponibles </a:t>
            </a:r>
          </a:p>
          <a:p>
            <a:endParaRPr lang="fr-FR" sz="1600" dirty="0">
              <a:solidFill>
                <a:srgbClr val="0070C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Entre le 19 et le 23 avril 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: 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0070C0"/>
                </a:solidFill>
                <a:latin typeface="+mn-lt"/>
              </a:rPr>
              <a:t>3ème réunion préparatoire pour le village des sciences de La Seyne-sur-Mer en visioconférence. Merci de remplir le </a:t>
            </a:r>
            <a:r>
              <a:rPr lang="fr-FR" sz="1600" dirty="0" err="1">
                <a:solidFill>
                  <a:srgbClr val="0070C0"/>
                </a:solidFill>
                <a:latin typeface="+mn-lt"/>
              </a:rPr>
              <a:t>framadate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 : https://framadate.org/I34Yqnp5Alcbwfy9 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rgbClr val="E46C0A"/>
                </a:solidFill>
                <a:latin typeface="+mn-lt"/>
              </a:rPr>
              <a:t>Pas de réunion programmée pour l’instant pour Marseille</a:t>
            </a:r>
          </a:p>
          <a:p>
            <a:pPr marL="285750" indent="-285750">
              <a:buFontTx/>
              <a:buChar char="-"/>
            </a:pPr>
            <a:endParaRPr lang="fr-FR" sz="1600" dirty="0">
              <a:solidFill>
                <a:srgbClr val="0070C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Le 21 avril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, de 18h à 20h : suivez le format « Vrai – Faux – Flou » sur </a:t>
            </a:r>
            <a:r>
              <a:rPr lang="fr-FR" sz="1600" dirty="0" err="1">
                <a:solidFill>
                  <a:srgbClr val="0070C0"/>
                </a:solidFill>
                <a:latin typeface="+mn-lt"/>
              </a:rPr>
              <a:t>Echosciences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 Normandie https://www.echosciences-normandie.fr/communautes/le-dome/evenements/data-ia-vrai-faux-flou </a:t>
            </a:r>
          </a:p>
          <a:p>
            <a:endParaRPr lang="fr-FR" sz="1600" dirty="0">
              <a:solidFill>
                <a:srgbClr val="0070C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Avant le 22 mai : 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l’inscription de notre projet se fait directement en ligne, via le site national de la Fête de la Science</a:t>
            </a:r>
          </a:p>
          <a:p>
            <a:endParaRPr lang="fr-FR" sz="1600" b="1" dirty="0">
              <a:solidFill>
                <a:srgbClr val="0070C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Le 10 juin 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: les candidatures sont soumises au Comité régional de labellisation.</a:t>
            </a:r>
            <a:r>
              <a:rPr lang="fr-FR" dirty="0"/>
              <a:t> 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81E636E-0EFF-4695-9759-4BC6F6F47A0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07/04/21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DFDA6D9-D344-464F-8D8A-34D859936C3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804248" y="6381328"/>
            <a:ext cx="2318659" cy="45424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Discussion générale</a:t>
            </a:r>
          </a:p>
        </p:txBody>
      </p:sp>
    </p:spTree>
    <p:extLst>
      <p:ext uri="{BB962C8B-B14F-4D97-AF65-F5344CB8AC3E}">
        <p14:creationId xmlns:p14="http://schemas.microsoft.com/office/powerpoint/2010/main" val="2150471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Fête de la science 2021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252745" y="1928968"/>
            <a:ext cx="8879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E46C0A"/>
                </a:solidFill>
                <a:latin typeface="+mn-lt"/>
              </a:rPr>
              <a:t>Informations données par le coordinateur du Var pour inciter les scientifiques à participer à la FS :</a:t>
            </a:r>
          </a:p>
          <a:p>
            <a:endParaRPr lang="fr-FR" sz="1600" dirty="0">
              <a:solidFill>
                <a:srgbClr val="0070C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1% Loi de Programmation de la Recherche 2021 – 2030 consacré au partage de la Culture Scientifique Technique et Industrielle (CSTI). </a:t>
            </a:r>
          </a:p>
          <a:p>
            <a:endParaRPr lang="fr-FR" sz="1600" dirty="0">
              <a:solidFill>
                <a:srgbClr val="0070C0"/>
              </a:solidFill>
              <a:latin typeface="+mn-lt"/>
            </a:endParaRPr>
          </a:p>
          <a:p>
            <a:r>
              <a:rPr lang="fr-FR" sz="1600" dirty="0">
                <a:solidFill>
                  <a:srgbClr val="0070C0"/>
                </a:solidFill>
                <a:latin typeface="+mn-lt"/>
              </a:rPr>
              <a:t>https://www.enseignementsup-recherche.gouv.fr/cid156999/diffusion-recherche-dans-societe-economie-renforcer-les-relations-entre-les-scientifiques-les-citoyens.html</a:t>
            </a:r>
            <a:endParaRPr lang="fr-FR" sz="1600" b="1" dirty="0">
              <a:solidFill>
                <a:srgbClr val="0070C0"/>
              </a:solidFill>
              <a:latin typeface="+mn-lt"/>
            </a:endParaRPr>
          </a:p>
          <a:p>
            <a:endParaRPr lang="fr-FR" sz="1600" b="1" dirty="0">
              <a:solidFill>
                <a:srgbClr val="0070C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Communication digitale : </a:t>
            </a:r>
            <a:r>
              <a:rPr lang="fr-FR" sz="1600" dirty="0">
                <a:solidFill>
                  <a:srgbClr val="0070C0"/>
                </a:solidFill>
                <a:latin typeface="+mn-lt"/>
              </a:rPr>
              <a:t>utiliser la puissance du collectif, les partages, etc. pour améliorer la portée de la communication digitale. 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81E636E-0EFF-4695-9759-4BC6F6F47A0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07/04/21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DFDA6D9-D344-464F-8D8A-34D859936C3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804248" y="6381328"/>
            <a:ext cx="2318659" cy="45424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Discussion générale</a:t>
            </a:r>
          </a:p>
        </p:txBody>
      </p:sp>
    </p:spTree>
    <p:extLst>
      <p:ext uri="{BB962C8B-B14F-4D97-AF65-F5344CB8AC3E}">
        <p14:creationId xmlns:p14="http://schemas.microsoft.com/office/powerpoint/2010/main" val="3216776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6198"/>
            <a:ext cx="9144000" cy="706090"/>
          </a:xfrm>
        </p:spPr>
        <p:txBody>
          <a:bodyPr/>
          <a:lstStyle/>
          <a:p>
            <a:r>
              <a:rPr lang="en-US" sz="2800" b="1" dirty="0">
                <a:solidFill>
                  <a:srgbClr val="B85808"/>
                </a:solidFill>
              </a:rPr>
              <a:t>Fête de la science 2021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745" y="2060848"/>
            <a:ext cx="887990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1600" b="1" dirty="0">
              <a:solidFill>
                <a:srgbClr val="002060"/>
              </a:solidFill>
              <a:latin typeface="+mn-lt"/>
            </a:endParaRPr>
          </a:p>
          <a:p>
            <a:r>
              <a:rPr lang="fr-FR" b="1" dirty="0">
                <a:solidFill>
                  <a:srgbClr val="E46C0A"/>
                </a:solidFill>
                <a:latin typeface="+mn-lt"/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BAA96ED-062F-4957-99D8-0BD04D9A4C27}"/>
              </a:ext>
            </a:extLst>
          </p:cNvPr>
          <p:cNvSpPr txBox="1"/>
          <p:nvPr/>
        </p:nvSpPr>
        <p:spPr>
          <a:xfrm>
            <a:off x="243003" y="1844824"/>
            <a:ext cx="8879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E46C0A"/>
                </a:solidFill>
                <a:latin typeface="+mn-lt"/>
              </a:rPr>
              <a:t>Souhaitez-vous participer à la Fête de la science ?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Sous quelles formes ?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j-lt"/>
              </a:rPr>
              <a:t>Visite insolite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j-lt"/>
              </a:rPr>
              <a:t>Escape 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j-lt"/>
              </a:rPr>
              <a:t>Visite virtuelle </a:t>
            </a:r>
          </a:p>
          <a:p>
            <a:pPr marL="1428750" lvl="2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Village des sciences de :</a:t>
            </a:r>
          </a:p>
          <a:p>
            <a:pPr marL="1885950" lvl="3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Marseille ?</a:t>
            </a:r>
          </a:p>
          <a:p>
            <a:pPr marL="1885950" lvl="3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La Seyne-sur-Mer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dirty="0">
              <a:solidFill>
                <a:srgbClr val="0070C0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E46C0A"/>
                </a:solidFill>
                <a:latin typeface="+mn-lt"/>
              </a:rPr>
              <a:t>Fil conducteur ?</a:t>
            </a: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Evolutions de la science et de la technologie en 30 ans </a:t>
            </a:r>
          </a:p>
          <a:p>
            <a:pPr lvl="1" indent="0"/>
            <a:r>
              <a:rPr lang="fr-FR" sz="1600" b="1" dirty="0">
                <a:solidFill>
                  <a:srgbClr val="0070C0"/>
                </a:solidFill>
                <a:latin typeface="+mn-lt"/>
                <a:hlinkClick r:id="rId3"/>
              </a:rPr>
              <a:t>https://replay.orange.fr/groups/M6CU1566999234EM6/videos/M6CU0112729?categoryId=000-058-030&amp;channelId=catchuptv_m6_umts</a:t>
            </a:r>
            <a:endParaRPr lang="fr-FR" sz="1600" b="1" dirty="0">
              <a:solidFill>
                <a:srgbClr val="0070C0"/>
              </a:solidFill>
              <a:latin typeface="+mn-lt"/>
            </a:endParaRPr>
          </a:p>
          <a:p>
            <a:pPr marL="1028700" lvl="1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70C0"/>
                </a:solidFill>
                <a:latin typeface="+mn-lt"/>
              </a:rPr>
              <a:t> autre ?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81E636E-0EFF-4695-9759-4BC6F6F47A0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1" y="6472030"/>
            <a:ext cx="971600" cy="38597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07/04/21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DFDA6D9-D344-464F-8D8A-34D859936C3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6804248" y="6381328"/>
            <a:ext cx="2318659" cy="454240"/>
          </a:xfrm>
        </p:spPr>
        <p:txBody>
          <a:bodyPr/>
          <a:lstStyle/>
          <a:p>
            <a:pPr>
              <a:defRPr/>
            </a:pPr>
            <a:r>
              <a:rPr lang="fr-FR" altLang="fr-FR" dirty="0"/>
              <a:t>Discussion générale</a:t>
            </a:r>
          </a:p>
        </p:txBody>
      </p:sp>
    </p:spTree>
    <p:extLst>
      <p:ext uri="{BB962C8B-B14F-4D97-AF65-F5344CB8AC3E}">
        <p14:creationId xmlns:p14="http://schemas.microsoft.com/office/powerpoint/2010/main" val="64529985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42092"/>
      </a:hlink>
      <a:folHlink>
        <a:srgbClr val="B2B2B2"/>
      </a:folHlink>
    </a:clrScheme>
    <a:fontScheme name="Thème Offic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fr-FR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IACONU_CPPM_RG_20170905" id="{659EF39F-A356-A843-8077-187A89945745}" vid="{427C1CD4-2290-1348-B9E7-23127CC07889}"/>
    </a:ext>
  </a:extLst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DIACONU_CPPM_RG_20170905</Template>
  <TotalTime>45743</TotalTime>
  <Words>1014</Words>
  <Application>Microsoft Office PowerPoint</Application>
  <PresentationFormat>Affichage à l'écran (4:3)</PresentationFormat>
  <Paragraphs>137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22" baseType="lpstr">
      <vt:lpstr>ＭＳ Ｐゴシック</vt:lpstr>
      <vt:lpstr>Arial</vt:lpstr>
      <vt:lpstr>Cabin Bold</vt:lpstr>
      <vt:lpstr>Cabin Medium</vt:lpstr>
      <vt:lpstr>Cabin Regular</vt:lpstr>
      <vt:lpstr>Calibri</vt:lpstr>
      <vt:lpstr>Colibri</vt:lpstr>
      <vt:lpstr>Colobri</vt:lpstr>
      <vt:lpstr>Courier New</vt:lpstr>
      <vt:lpstr>Tahoma</vt:lpstr>
      <vt:lpstr>Times New Roman</vt:lpstr>
      <vt:lpstr>Verdana</vt:lpstr>
      <vt:lpstr>Wingdings</vt:lpstr>
      <vt:lpstr>Thème Office</vt:lpstr>
      <vt:lpstr>1_Thème Office</vt:lpstr>
      <vt:lpstr> Participation du CPPM  à la Fête de la science 2021 </vt:lpstr>
      <vt:lpstr>Fête de la science 2021 https://www.fetedelascience.fr/</vt:lpstr>
      <vt:lpstr>Fête de la science 2021</vt:lpstr>
      <vt:lpstr>Fête de la science 2021</vt:lpstr>
      <vt:lpstr>Fête de la science 2021</vt:lpstr>
      <vt:lpstr>Fête de la science 2021</vt:lpstr>
      <vt:lpstr>Fête de la science 2021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Générale du Laboratoire</dc:title>
  <dc:creator>Magali Damoiseaux</dc:creator>
  <dc:description>Examen à 4 ans, 1er et 2 février 2007</dc:description>
  <cp:lastModifiedBy>damoiseaux magali</cp:lastModifiedBy>
  <cp:revision>1146</cp:revision>
  <cp:lastPrinted>2019-05-03T13:26:58Z</cp:lastPrinted>
  <dcterms:created xsi:type="dcterms:W3CDTF">2017-09-05T06:23:59Z</dcterms:created>
  <dcterms:modified xsi:type="dcterms:W3CDTF">2021-04-07T06:52:07Z</dcterms:modified>
</cp:coreProperties>
</file>