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2" r:id="rId2"/>
    <p:sldId id="390" r:id="rId3"/>
    <p:sldId id="383" r:id="rId4"/>
    <p:sldId id="374" r:id="rId5"/>
    <p:sldId id="375" r:id="rId6"/>
    <p:sldId id="376" r:id="rId7"/>
    <p:sldId id="377" r:id="rId8"/>
    <p:sldId id="378" r:id="rId9"/>
    <p:sldId id="379" r:id="rId10"/>
    <p:sldId id="380" r:id="rId11"/>
    <p:sldId id="385" r:id="rId12"/>
    <p:sldId id="381" r:id="rId13"/>
    <p:sldId id="293" r:id="rId14"/>
    <p:sldId id="294" r:id="rId15"/>
    <p:sldId id="295" r:id="rId16"/>
    <p:sldId id="296" r:id="rId17"/>
    <p:sldId id="297" r:id="rId18"/>
    <p:sldId id="298" r:id="rId19"/>
    <p:sldId id="299" r:id="rId20"/>
    <p:sldId id="300" r:id="rId21"/>
    <p:sldId id="360" r:id="rId22"/>
    <p:sldId id="355" r:id="rId23"/>
    <p:sldId id="302" r:id="rId24"/>
    <p:sldId id="303" r:id="rId25"/>
    <p:sldId id="304" r:id="rId26"/>
    <p:sldId id="305" r:id="rId27"/>
    <p:sldId id="361" r:id="rId28"/>
    <p:sldId id="387" r:id="rId29"/>
    <p:sldId id="386" r:id="rId30"/>
    <p:sldId id="384" r:id="rId31"/>
    <p:sldId id="354" r:id="rId32"/>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CCFF"/>
    <a:srgbClr val="FFFF00"/>
    <a:srgbClr val="FF3300"/>
    <a:srgbClr val="CCECFF"/>
    <a:srgbClr val="CCFFFF"/>
    <a:srgbClr val="CC33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98" autoAdjust="0"/>
    <p:restoredTop sz="92051" autoAdjust="0"/>
  </p:normalViewPr>
  <p:slideViewPr>
    <p:cSldViewPr>
      <p:cViewPr>
        <p:scale>
          <a:sx n="59" d="100"/>
          <a:sy n="59" d="100"/>
        </p:scale>
        <p:origin x="-7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宋体" charset="-122"/>
              </a:defRPr>
            </a:lvl1pPr>
          </a:lstStyle>
          <a:p>
            <a:pPr>
              <a:defRPr/>
            </a:pPr>
            <a:endParaRPr lang="en-US" altLang="zh-CN"/>
          </a:p>
        </p:txBody>
      </p:sp>
      <p:sp>
        <p:nvSpPr>
          <p:cNvPr id="133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宋体" charset="-122"/>
              </a:defRPr>
            </a:lvl1pPr>
          </a:lstStyle>
          <a:p>
            <a:pPr>
              <a:defRPr/>
            </a:pPr>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宋体" charset="-122"/>
              </a:defRPr>
            </a:lvl1pPr>
          </a:lstStyle>
          <a:p>
            <a:pPr>
              <a:defRPr/>
            </a:pPr>
            <a:endParaRPr lang="en-US" altLang="zh-CN"/>
          </a:p>
        </p:txBody>
      </p:sp>
      <p:sp>
        <p:nvSpPr>
          <p:cNvPr id="133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宋体" charset="-122"/>
              </a:defRPr>
            </a:lvl1pPr>
          </a:lstStyle>
          <a:p>
            <a:pPr>
              <a:defRPr/>
            </a:pPr>
            <a:fld id="{10E2D6C8-DB43-445E-8786-7662D72EF3A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6C57878-CE64-42EB-A441-CBB5E1E0D0CF}" type="slidenum">
              <a:rPr lang="en-US" altLang="zh-CN" smtClean="0">
                <a:ea typeface="宋体" pitchFamily="2" charset="-122"/>
              </a:rPr>
              <a:pPr/>
              <a:t>8</a:t>
            </a:fld>
            <a:endParaRPr lang="en-US" altLang="zh-CN" smtClean="0">
              <a:ea typeface="宋体" pitchFamily="2" charset="-122"/>
            </a:endParaRPr>
          </a:p>
        </p:txBody>
      </p:sp>
      <p:sp>
        <p:nvSpPr>
          <p:cNvPr id="34819" name="幻灯片图像占位符 1"/>
          <p:cNvSpPr>
            <a:spLocks noGrp="1" noRot="1" noChangeAspect="1" noTextEdit="1"/>
          </p:cNvSpPr>
          <p:nvPr>
            <p:ph type="sldImg"/>
          </p:nvPr>
        </p:nvSpPr>
        <p:spPr>
          <a:ln/>
        </p:spPr>
      </p:sp>
      <p:sp>
        <p:nvSpPr>
          <p:cNvPr id="34820" name="备注占位符 2"/>
          <p:cNvSpPr>
            <a:spLocks noGrp="1"/>
          </p:cNvSpPr>
          <p:nvPr>
            <p:ph type="body" idx="1"/>
          </p:nvPr>
        </p:nvSpPr>
        <p:spPr>
          <a:noFill/>
          <a:ln/>
        </p:spPr>
        <p:txBody>
          <a:bodyPr/>
          <a:lstStyle/>
          <a:p>
            <a:pPr eaLnBrk="1" hangingPunct="1"/>
            <a:r>
              <a:rPr lang="zh-CN" altLang="en-US" smtClean="0">
                <a:ea typeface="宋体" pitchFamily="2" charset="-122"/>
              </a:rPr>
              <a:t>相关计划表加入到</a:t>
            </a:r>
            <a:r>
              <a:rPr lang="en-US" altLang="zh-CN" smtClean="0">
                <a:ea typeface="宋体" pitchFamily="2" charset="-122"/>
              </a:rPr>
              <a:t>PPT</a:t>
            </a:r>
            <a:r>
              <a:rPr lang="zh-CN" altLang="en-US" smtClean="0">
                <a:ea typeface="宋体" pitchFamily="2" charset="-122"/>
              </a:rPr>
              <a:t>中</a:t>
            </a:r>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ct val="30000"/>
              </a:spcBef>
              <a:spcAft>
                <a:spcPts val="0"/>
              </a:spcAft>
              <a:defRPr/>
            </a:pPr>
            <a:fld id="{EAF36F7A-7728-461F-BB34-B94C66C8AE19}" type="slidenum">
              <a:rPr lang="zh-CN" altLang="en-US" sz="1200" b="0">
                <a:solidFill>
                  <a:srgbClr val="000000"/>
                </a:solidFill>
                <a:latin typeface="Arial"/>
                <a:ea typeface="+mn-ea"/>
              </a:rPr>
              <a:pPr algn="r" fontAlgn="auto">
                <a:spcBef>
                  <a:spcPct val="30000"/>
                </a:spcBef>
                <a:spcAft>
                  <a:spcPts val="0"/>
                </a:spcAft>
                <a:defRPr/>
              </a:pPr>
              <a:t>8</a:t>
            </a:fld>
            <a:endParaRPr lang="zh-CN" altLang="en-US" sz="1200" b="0">
              <a:solidFill>
                <a:srgbClr val="000000"/>
              </a:solidFill>
              <a:latin typeface="Arial"/>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2A99F74-7196-4481-B414-B4321E2D684A}" type="slidenum">
              <a:rPr lang="en-US" altLang="zh-CN" smtClean="0">
                <a:ea typeface="宋体" pitchFamily="2" charset="-122"/>
              </a:rPr>
              <a:pPr/>
              <a:t>10</a:t>
            </a:fld>
            <a:endParaRPr lang="en-US" altLang="zh-CN" smtClean="0">
              <a:ea typeface="宋体" pitchFamily="2" charset="-122"/>
            </a:endParaRPr>
          </a:p>
        </p:txBody>
      </p:sp>
      <p:sp>
        <p:nvSpPr>
          <p:cNvPr id="35843" name="Rectangle 2"/>
          <p:cNvSpPr>
            <a:spLocks noGrp="1" noRot="1" noChangeAspect="1" noTextEdit="1"/>
          </p:cNvSpPr>
          <p:nvPr>
            <p:ph type="sldImg"/>
          </p:nvPr>
        </p:nvSpPr>
        <p:spPr>
          <a:xfrm>
            <a:off x="1143000" y="685800"/>
            <a:ext cx="4573588" cy="3430588"/>
          </a:xfrm>
          <a:ln/>
        </p:spPr>
      </p:sp>
      <p:sp>
        <p:nvSpPr>
          <p:cNvPr id="299011" name="Rectangle 3"/>
          <p:cNvSpPr>
            <a:spLocks noGrp="1"/>
          </p:cNvSpPr>
          <p:nvPr>
            <p:ph type="body" idx="1"/>
          </p:nvPr>
        </p:nvSpPr>
        <p:spPr>
          <a:xfrm>
            <a:off x="914400" y="4343400"/>
            <a:ext cx="5029200" cy="4114800"/>
          </a:xfrm>
        </p:spPr>
        <p:txBody>
          <a:bodyPr/>
          <a:lstStyle/>
          <a:p>
            <a:pPr eaLnBrk="1" hangingPunct="1">
              <a:defRPr/>
            </a:pPr>
            <a:endParaRPr lang="zh-CN" altLang="zh-CN" sz="1400" smtClean="0">
              <a:effectLst>
                <a:outerShdw blurRad="38100" dist="38100" dir="2700000" algn="tl">
                  <a:srgbClr val="C0C0C0"/>
                </a:outerShdw>
              </a:effectLst>
              <a:ea typeface="仿宋_GB2312"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2EA204-63C8-469F-8749-6DFD8FEE57DA}" type="slidenum">
              <a:rPr lang="en-US" altLang="zh-CN" smtClean="0">
                <a:ea typeface="宋体" pitchFamily="2" charset="-122"/>
              </a:rPr>
              <a:pPr/>
              <a:t>11</a:t>
            </a:fld>
            <a:endParaRPr lang="en-US" altLang="zh-CN" smtClean="0">
              <a:ea typeface="宋体" pitchFamily="2" charset="-122"/>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0"/>
              </a:spcBef>
            </a:pPr>
            <a:r>
              <a:rPr lang="en-US" altLang="zh-CN" b="1" smtClean="0">
                <a:solidFill>
                  <a:srgbClr val="CC3300"/>
                </a:solidFill>
                <a:ea typeface="宋体" pitchFamily="2" charset="-122"/>
              </a:rPr>
              <a:t>ESES: Experimental Satellites for Earth Science</a:t>
            </a:r>
            <a:endParaRPr lang="en-US" altLang="zh-CN" sz="400" b="1" smtClean="0">
              <a:solidFill>
                <a:srgbClr val="CC3300"/>
              </a:solidFill>
              <a:ea typeface="宋体" pitchFamily="2" charset="-122"/>
              <a:cs typeface="Times New Roman" pitchFamily="18" charset="0"/>
            </a:endParaRPr>
          </a:p>
          <a:p>
            <a:pPr eaLnBrk="1" hangingPunct="1">
              <a:spcBef>
                <a:spcPct val="0"/>
              </a:spcBef>
            </a:pPr>
            <a:r>
              <a:rPr lang="en-US" altLang="zh-CN" sz="400" b="1" smtClean="0">
                <a:solidFill>
                  <a:srgbClr val="CC3300"/>
                </a:solidFill>
                <a:ea typeface="宋体" pitchFamily="2" charset="-122"/>
                <a:cs typeface="Times New Roman" pitchFamily="18" charset="0"/>
              </a:rPr>
              <a:t>CESS: Constellation for Earth Science Sensing or China constellation for the Earth System Science</a:t>
            </a:r>
          </a:p>
          <a:p>
            <a:pPr eaLnBrk="1" hangingPunct="1"/>
            <a:endParaRPr lang="en-US" altLang="zh-CN"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0A8BDA6-5C55-4650-8033-5F8741962CB7}" type="slidenum">
              <a:rPr lang="en-US" altLang="zh-CN" smtClean="0">
                <a:ea typeface="宋体" pitchFamily="2" charset="-122"/>
              </a:rPr>
              <a:pPr/>
              <a:t>12</a:t>
            </a:fld>
            <a:endParaRPr lang="en-US" altLang="zh-CN" smtClean="0">
              <a:ea typeface="宋体" pitchFamily="2" charset="-122"/>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spcBef>
                <a:spcPct val="0"/>
              </a:spcBef>
            </a:pPr>
            <a:r>
              <a:rPr lang="en-US" altLang="zh-CN" b="1" smtClean="0">
                <a:solidFill>
                  <a:srgbClr val="CC3300"/>
                </a:solidFill>
                <a:ea typeface="宋体" pitchFamily="2" charset="-122"/>
              </a:rPr>
              <a:t>ESES: Experimental Satellites for Earth Science</a:t>
            </a:r>
            <a:endParaRPr lang="en-US" altLang="zh-CN" sz="400" b="1" smtClean="0">
              <a:solidFill>
                <a:srgbClr val="CC3300"/>
              </a:solidFill>
              <a:ea typeface="宋体" pitchFamily="2" charset="-122"/>
              <a:cs typeface="Times New Roman" pitchFamily="18" charset="0"/>
            </a:endParaRPr>
          </a:p>
          <a:p>
            <a:pPr eaLnBrk="1" hangingPunct="1">
              <a:spcBef>
                <a:spcPct val="0"/>
              </a:spcBef>
            </a:pPr>
            <a:r>
              <a:rPr lang="en-US" altLang="zh-CN" sz="400" b="1" smtClean="0">
                <a:solidFill>
                  <a:srgbClr val="CC3300"/>
                </a:solidFill>
                <a:ea typeface="宋体" pitchFamily="2" charset="-122"/>
                <a:cs typeface="Times New Roman" pitchFamily="18" charset="0"/>
              </a:rPr>
              <a:t>CESS: Constellation for Earth Science Sensing or China constellation for the Earth System Science</a:t>
            </a:r>
          </a:p>
          <a:p>
            <a:pPr eaLnBrk="1" hangingPunct="1"/>
            <a:endParaRPr lang="en-US" altLang="zh-CN"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CF0288-DC14-44D8-8F1C-A03E629827ED}" type="slidenum">
              <a:rPr lang="en-US" altLang="zh-CN" smtClean="0">
                <a:ea typeface="宋体" pitchFamily="2" charset="-122"/>
              </a:rPr>
              <a:pPr/>
              <a:t>27</a:t>
            </a:fld>
            <a:endParaRPr lang="en-US" altLang="zh-CN" smtClean="0">
              <a:ea typeface="宋体" pitchFamily="2" charset="-122"/>
            </a:endParaRPr>
          </a:p>
        </p:txBody>
      </p:sp>
      <p:sp>
        <p:nvSpPr>
          <p:cNvPr id="38915" name="Rectangle 2"/>
          <p:cNvSpPr>
            <a:spLocks noGrp="1" noRot="1" noChangeAspect="1" noTextEdit="1"/>
          </p:cNvSpPr>
          <p:nvPr>
            <p:ph type="sldImg"/>
          </p:nvPr>
        </p:nvSpPr>
        <p:spPr>
          <a:ln/>
        </p:spPr>
      </p:sp>
      <p:sp>
        <p:nvSpPr>
          <p:cNvPr id="38916" name="Rectangle 3"/>
          <p:cNvSpPr>
            <a:spLocks noGrp="1"/>
          </p:cNvSpPr>
          <p:nvPr>
            <p:ph type="body" idx="1"/>
          </p:nvPr>
        </p:nvSpPr>
        <p:spPr>
          <a:noFill/>
          <a:ln/>
        </p:spPr>
        <p:txBody>
          <a:bodyPr/>
          <a:lstStyle/>
          <a:p>
            <a:pPr eaLnBrk="1" hangingPunct="1"/>
            <a:r>
              <a:rPr lang="en-US" altLang="zh-CN" sz="900" b="1" smtClean="0">
                <a:ea typeface="宋体" pitchFamily="2" charset="-122"/>
              </a:rPr>
              <a:t>HXMT: Hard X-ray Modulation Telescope</a:t>
            </a:r>
          </a:p>
          <a:p>
            <a:pPr eaLnBrk="1" hangingPunct="1"/>
            <a:r>
              <a:rPr lang="en-US" altLang="zh-CN" sz="900" b="1" smtClean="0">
                <a:ea typeface="宋体" pitchFamily="2" charset="-122"/>
              </a:rPr>
              <a:t>SVOM: Space multi-band Variable Object Monitor</a:t>
            </a:r>
          </a:p>
          <a:p>
            <a:pPr eaLnBrk="1" hangingPunct="1"/>
            <a:r>
              <a:rPr lang="en-US" altLang="zh-CN" sz="900" b="1" smtClean="0">
                <a:ea typeface="宋体" pitchFamily="2" charset="-122"/>
              </a:rPr>
              <a:t>POLAR: Gamma-ray burst POLARization experiment</a:t>
            </a:r>
          </a:p>
          <a:p>
            <a:pPr eaLnBrk="1" hangingPunct="1">
              <a:spcBef>
                <a:spcPct val="5000"/>
              </a:spcBef>
            </a:pPr>
            <a:r>
              <a:rPr lang="en-US" altLang="zh-CN" sz="900" b="1" smtClean="0">
                <a:ea typeface="宋体" pitchFamily="2" charset="-122"/>
              </a:rPr>
              <a:t>XTP: X-ray Timing and Polarization telescope</a:t>
            </a:r>
            <a:r>
              <a:rPr lang="en-US" altLang="zh-CN" sz="900" smtClean="0">
                <a:ea typeface="宋体" pitchFamily="2" charset="-122"/>
              </a:rPr>
              <a:t> </a:t>
            </a:r>
            <a:endParaRPr lang="en-US" altLang="zh-CN" sz="900" b="1" smtClean="0">
              <a:ea typeface="宋体" pitchFamily="2" charset="-122"/>
            </a:endParaRPr>
          </a:p>
          <a:p>
            <a:pPr eaLnBrk="1" hangingPunct="1">
              <a:spcBef>
                <a:spcPct val="0"/>
              </a:spcBef>
            </a:pPr>
            <a:r>
              <a:rPr lang="en-US" altLang="zh-CN" sz="900" b="1" smtClean="0">
                <a:ea typeface="宋体" pitchFamily="2" charset="-122"/>
              </a:rPr>
              <a:t>DMD: Dark Matter Detection Program </a:t>
            </a:r>
          </a:p>
          <a:p>
            <a:pPr eaLnBrk="1" hangingPunct="1"/>
            <a:r>
              <a:rPr lang="en-US" altLang="zh-CN" sz="900" b="1" smtClean="0">
                <a:ea typeface="宋体" pitchFamily="2" charset="-122"/>
              </a:rPr>
              <a:t>PSL: </a:t>
            </a:r>
            <a:r>
              <a:rPr lang="en-US" altLang="zh-CN" sz="900" b="1" smtClean="0">
                <a:solidFill>
                  <a:srgbClr val="FF3300"/>
                </a:solidFill>
                <a:ea typeface="宋体" pitchFamily="2" charset="-122"/>
              </a:rPr>
              <a:t>Planetary Scientific Laboratory</a:t>
            </a:r>
            <a:r>
              <a:rPr lang="en-US" altLang="zh-CN" sz="900" smtClean="0">
                <a:ea typeface="宋体" pitchFamily="2" charset="-122"/>
              </a:rPr>
              <a:t> </a:t>
            </a:r>
            <a:endParaRPr lang="en-US" altLang="zh-CN" sz="900" b="1" smtClean="0">
              <a:ea typeface="宋体" pitchFamily="2" charset="-122"/>
            </a:endParaRPr>
          </a:p>
          <a:p>
            <a:pPr eaLnBrk="1" hangingPunct="1"/>
            <a:r>
              <a:rPr lang="en-US" altLang="zh-CN" sz="900" b="1" smtClean="0">
                <a:solidFill>
                  <a:srgbClr val="CC3300"/>
                </a:solidFill>
                <a:ea typeface="宋体" pitchFamily="2" charset="-122"/>
              </a:rPr>
              <a:t>SST: </a:t>
            </a:r>
            <a:r>
              <a:rPr lang="en-US" altLang="zh-CN" sz="900" b="1" smtClean="0">
                <a:ea typeface="宋体" pitchFamily="2" charset="-122"/>
              </a:rPr>
              <a:t>Space Solar Telescope</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r>
              <a:rPr lang="en-US" altLang="zh-CN" sz="900" b="1" smtClean="0">
                <a:solidFill>
                  <a:srgbClr val="CC3300"/>
                </a:solidFill>
                <a:ea typeface="宋体" pitchFamily="2" charset="-122"/>
              </a:rPr>
              <a:t>SMESE: </a:t>
            </a:r>
            <a:r>
              <a:rPr lang="en-US" altLang="zh-CN" sz="900" b="1" smtClean="0">
                <a:ea typeface="宋体" pitchFamily="2" charset="-122"/>
              </a:rPr>
              <a:t>Small Explorer for Solar Eruptions</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spcBef>
                <a:spcPct val="0"/>
              </a:spcBef>
            </a:pPr>
            <a:r>
              <a:rPr lang="en-US" altLang="zh-CN" sz="900" b="1" smtClean="0">
                <a:solidFill>
                  <a:srgbClr val="CC3300"/>
                </a:solidFill>
                <a:ea typeface="宋体" pitchFamily="2" charset="-122"/>
              </a:rPr>
              <a:t>SHARP-X: Super High Angular Resolution Principle X-ray telescope</a:t>
            </a:r>
          </a:p>
          <a:p>
            <a:pPr eaLnBrk="1" hangingPunct="1"/>
            <a:r>
              <a:rPr lang="en-US" altLang="zh-CN" sz="900" b="1" smtClean="0">
                <a:ea typeface="宋体" pitchFamily="2" charset="-122"/>
              </a:rPr>
              <a:t>SPORT: Solar Polar Orbit Radio Telescope</a:t>
            </a:r>
          </a:p>
          <a:p>
            <a:pPr eaLnBrk="1" hangingPunct="1"/>
            <a:r>
              <a:rPr lang="en-US" altLang="zh-CN" sz="900" b="1" smtClean="0">
                <a:ea typeface="宋体" pitchFamily="2" charset="-122"/>
              </a:rPr>
              <a:t>MIT: Magnetosphere Ionosphere Thermosphere coupling </a:t>
            </a:r>
          </a:p>
          <a:p>
            <a:pPr eaLnBrk="1" hangingPunct="1"/>
            <a:r>
              <a:rPr lang="en-US" altLang="zh-CN" sz="900" b="1" smtClean="0">
                <a:ea typeface="宋体" pitchFamily="2" charset="-122"/>
              </a:rPr>
              <a:t>NSARS: Near Space Atmosphere Research Satellite </a:t>
            </a:r>
          </a:p>
          <a:p>
            <a:pPr eaLnBrk="1" hangingPunct="1"/>
            <a:r>
              <a:rPr lang="en-US" altLang="zh-CN" sz="900" b="1" smtClean="0">
                <a:ea typeface="宋体" pitchFamily="2" charset="-122"/>
              </a:rPr>
              <a:t>GOCAR:  Global Observations of Cloud, Aerosols, and Radiation</a:t>
            </a:r>
          </a:p>
          <a:p>
            <a:pPr eaLnBrk="1" hangingPunct="1"/>
            <a:r>
              <a:rPr lang="en-US" altLang="zh-CN" sz="900" b="1" smtClean="0">
                <a:ea typeface="宋体" pitchFamily="2" charset="-122"/>
              </a:rPr>
              <a:t>BDMC: Bathymetry &amp; Disaster Monitoring by small satellite Constellation</a:t>
            </a:r>
          </a:p>
          <a:p>
            <a:pPr eaLnBrk="1" hangingPunct="1"/>
            <a:r>
              <a:rPr lang="en-US" altLang="zh-CN" sz="900" b="1" smtClean="0">
                <a:ea typeface="宋体" pitchFamily="2" charset="-122"/>
              </a:rPr>
              <a:t>CESS: Constellation for Earth Science Sensing or China constellation for the Earth System Science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E66638F-9677-451D-B91D-64BD8D8CBED4}" type="slidenum">
              <a:rPr lang="en-US" altLang="zh-CN" smtClean="0">
                <a:ea typeface="宋体" pitchFamily="2" charset="-122"/>
              </a:rPr>
              <a:pPr/>
              <a:t>28</a:t>
            </a:fld>
            <a:endParaRPr lang="en-US" altLang="zh-CN" smtClean="0">
              <a:ea typeface="宋体" pitchFamily="2" charset="-122"/>
            </a:endParaRPr>
          </a:p>
        </p:txBody>
      </p:sp>
      <p:sp>
        <p:nvSpPr>
          <p:cNvPr id="39939" name="Rectangle 2"/>
          <p:cNvSpPr>
            <a:spLocks noGrp="1" noRot="1" noChangeAspect="1" noTextEdit="1"/>
          </p:cNvSpPr>
          <p:nvPr>
            <p:ph type="sldImg"/>
          </p:nvPr>
        </p:nvSpPr>
        <p:spPr>
          <a:ln/>
        </p:spPr>
      </p:sp>
      <p:sp>
        <p:nvSpPr>
          <p:cNvPr id="39940" name="Rectangle 3"/>
          <p:cNvSpPr>
            <a:spLocks noGrp="1"/>
          </p:cNvSpPr>
          <p:nvPr>
            <p:ph type="body" idx="1"/>
          </p:nvPr>
        </p:nvSpPr>
        <p:spPr>
          <a:noFill/>
          <a:ln/>
        </p:spPr>
        <p:txBody>
          <a:bodyPr/>
          <a:lstStyle/>
          <a:p>
            <a:pPr eaLnBrk="1" hangingPunct="1"/>
            <a:r>
              <a:rPr lang="en-US" altLang="zh-CN" sz="900" b="1" smtClean="0">
                <a:ea typeface="宋体" pitchFamily="2" charset="-122"/>
              </a:rPr>
              <a:t>HXMT: Hard X-ray Modulation Telescope</a:t>
            </a:r>
          </a:p>
          <a:p>
            <a:pPr eaLnBrk="1" hangingPunct="1"/>
            <a:r>
              <a:rPr lang="en-US" altLang="zh-CN" sz="900" b="1" smtClean="0">
                <a:ea typeface="宋体" pitchFamily="2" charset="-122"/>
              </a:rPr>
              <a:t>SVOM: Space multi-band Variable Object Monitor</a:t>
            </a:r>
          </a:p>
          <a:p>
            <a:pPr eaLnBrk="1" hangingPunct="1"/>
            <a:r>
              <a:rPr lang="en-US" altLang="zh-CN" sz="900" b="1" smtClean="0">
                <a:ea typeface="宋体" pitchFamily="2" charset="-122"/>
              </a:rPr>
              <a:t>POLAR: Gamma-ray burst POLARization experiment</a:t>
            </a:r>
          </a:p>
          <a:p>
            <a:pPr eaLnBrk="1" hangingPunct="1">
              <a:spcBef>
                <a:spcPct val="5000"/>
              </a:spcBef>
            </a:pPr>
            <a:r>
              <a:rPr lang="en-US" altLang="zh-CN" sz="900" b="1" smtClean="0">
                <a:ea typeface="宋体" pitchFamily="2" charset="-122"/>
              </a:rPr>
              <a:t>XTP: X-ray Timing and Polarization telescope</a:t>
            </a:r>
            <a:r>
              <a:rPr lang="en-US" altLang="zh-CN" sz="900" smtClean="0">
                <a:ea typeface="宋体" pitchFamily="2" charset="-122"/>
              </a:rPr>
              <a:t> </a:t>
            </a:r>
            <a:endParaRPr lang="en-US" altLang="zh-CN" sz="900" b="1" smtClean="0">
              <a:ea typeface="宋体" pitchFamily="2" charset="-122"/>
            </a:endParaRPr>
          </a:p>
          <a:p>
            <a:pPr eaLnBrk="1" hangingPunct="1">
              <a:spcBef>
                <a:spcPct val="0"/>
              </a:spcBef>
            </a:pPr>
            <a:r>
              <a:rPr lang="en-US" altLang="zh-CN" sz="900" b="1" smtClean="0">
                <a:ea typeface="宋体" pitchFamily="2" charset="-122"/>
              </a:rPr>
              <a:t>DMD: Dark Matter Detection Program </a:t>
            </a:r>
          </a:p>
          <a:p>
            <a:pPr eaLnBrk="1" hangingPunct="1"/>
            <a:r>
              <a:rPr lang="en-US" altLang="zh-CN" sz="900" b="1" smtClean="0">
                <a:ea typeface="宋体" pitchFamily="2" charset="-122"/>
              </a:rPr>
              <a:t>PSL: </a:t>
            </a:r>
            <a:r>
              <a:rPr lang="en-US" altLang="zh-CN" sz="900" b="1" smtClean="0">
                <a:solidFill>
                  <a:srgbClr val="FF3300"/>
                </a:solidFill>
                <a:ea typeface="宋体" pitchFamily="2" charset="-122"/>
              </a:rPr>
              <a:t>Planetary Scientific Laboratory</a:t>
            </a:r>
            <a:r>
              <a:rPr lang="en-US" altLang="zh-CN" sz="900" smtClean="0">
                <a:ea typeface="宋体" pitchFamily="2" charset="-122"/>
              </a:rPr>
              <a:t> </a:t>
            </a:r>
            <a:endParaRPr lang="en-US" altLang="zh-CN" sz="900" b="1" smtClean="0">
              <a:ea typeface="宋体" pitchFamily="2" charset="-122"/>
            </a:endParaRPr>
          </a:p>
          <a:p>
            <a:pPr eaLnBrk="1" hangingPunct="1"/>
            <a:r>
              <a:rPr lang="en-US" altLang="zh-CN" sz="900" b="1" smtClean="0">
                <a:solidFill>
                  <a:srgbClr val="CC3300"/>
                </a:solidFill>
                <a:ea typeface="宋体" pitchFamily="2" charset="-122"/>
              </a:rPr>
              <a:t>SST: </a:t>
            </a:r>
            <a:r>
              <a:rPr lang="en-US" altLang="zh-CN" sz="900" b="1" smtClean="0">
                <a:ea typeface="宋体" pitchFamily="2" charset="-122"/>
              </a:rPr>
              <a:t>Space Solar Telescope</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r>
              <a:rPr lang="en-US" altLang="zh-CN" sz="900" b="1" smtClean="0">
                <a:solidFill>
                  <a:srgbClr val="CC3300"/>
                </a:solidFill>
                <a:ea typeface="宋体" pitchFamily="2" charset="-122"/>
              </a:rPr>
              <a:t>SMESE: </a:t>
            </a:r>
            <a:r>
              <a:rPr lang="en-US" altLang="zh-CN" sz="900" b="1" smtClean="0">
                <a:ea typeface="宋体" pitchFamily="2" charset="-122"/>
              </a:rPr>
              <a:t>Small Explorer for Solar Eruptions</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spcBef>
                <a:spcPct val="0"/>
              </a:spcBef>
            </a:pPr>
            <a:r>
              <a:rPr lang="en-US" altLang="zh-CN" sz="900" b="1" smtClean="0">
                <a:solidFill>
                  <a:srgbClr val="CC3300"/>
                </a:solidFill>
                <a:ea typeface="宋体" pitchFamily="2" charset="-122"/>
              </a:rPr>
              <a:t>SHARP-X: Super High Angular Resolution Principle X-ray telescope</a:t>
            </a:r>
          </a:p>
          <a:p>
            <a:pPr eaLnBrk="1" hangingPunct="1"/>
            <a:r>
              <a:rPr lang="en-US" altLang="zh-CN" sz="900" b="1" smtClean="0">
                <a:ea typeface="宋体" pitchFamily="2" charset="-122"/>
              </a:rPr>
              <a:t>SPORT: Solar Polar Orbit Radio Telescope</a:t>
            </a:r>
          </a:p>
          <a:p>
            <a:pPr eaLnBrk="1" hangingPunct="1"/>
            <a:r>
              <a:rPr lang="en-US" altLang="zh-CN" sz="900" b="1" smtClean="0">
                <a:ea typeface="宋体" pitchFamily="2" charset="-122"/>
              </a:rPr>
              <a:t>MIT: Magnetosphere Ionosphere Thermosphere coupling </a:t>
            </a:r>
          </a:p>
          <a:p>
            <a:pPr eaLnBrk="1" hangingPunct="1"/>
            <a:r>
              <a:rPr lang="en-US" altLang="zh-CN" sz="900" b="1" smtClean="0">
                <a:ea typeface="宋体" pitchFamily="2" charset="-122"/>
              </a:rPr>
              <a:t>NSARS: Near Space Atmosphere Research Satellite </a:t>
            </a:r>
          </a:p>
          <a:p>
            <a:pPr eaLnBrk="1" hangingPunct="1"/>
            <a:r>
              <a:rPr lang="en-US" altLang="zh-CN" sz="900" b="1" smtClean="0">
                <a:ea typeface="宋体" pitchFamily="2" charset="-122"/>
              </a:rPr>
              <a:t>GOCAR:  Global Observations of Cloud, Aerosols, and Radiation</a:t>
            </a:r>
          </a:p>
          <a:p>
            <a:pPr eaLnBrk="1" hangingPunct="1"/>
            <a:r>
              <a:rPr lang="en-US" altLang="zh-CN" sz="900" b="1" smtClean="0">
                <a:ea typeface="宋体" pitchFamily="2" charset="-122"/>
              </a:rPr>
              <a:t>BDMC: Bathymetry &amp; Disaster Monitoring by small satellite Constellation</a:t>
            </a:r>
          </a:p>
          <a:p>
            <a:pPr eaLnBrk="1" hangingPunct="1"/>
            <a:r>
              <a:rPr lang="en-US" altLang="zh-CN" sz="900" b="1" smtClean="0">
                <a:ea typeface="宋体" pitchFamily="2" charset="-122"/>
              </a:rPr>
              <a:t>CESS: Constellation for Earth Science Sensing or China constellation for the Earth System Science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13112E6-3558-4317-8A54-1D458561927E}" type="slidenum">
              <a:rPr lang="en-US" altLang="zh-CN" smtClean="0">
                <a:ea typeface="宋体" pitchFamily="2" charset="-122"/>
              </a:rPr>
              <a:pPr/>
              <a:t>29</a:t>
            </a:fld>
            <a:endParaRPr lang="en-US" altLang="zh-CN" smtClean="0">
              <a:ea typeface="宋体" pitchFamily="2" charset="-122"/>
            </a:endParaRPr>
          </a:p>
        </p:txBody>
      </p:sp>
      <p:sp>
        <p:nvSpPr>
          <p:cNvPr id="40963" name="Rectangle 2"/>
          <p:cNvSpPr>
            <a:spLocks noGrp="1" noRot="1" noChangeAspect="1" noTextEdit="1"/>
          </p:cNvSpPr>
          <p:nvPr>
            <p:ph type="sldImg"/>
          </p:nvPr>
        </p:nvSpPr>
        <p:spPr>
          <a:ln/>
        </p:spPr>
      </p:sp>
      <p:sp>
        <p:nvSpPr>
          <p:cNvPr id="40964" name="Rectangle 3"/>
          <p:cNvSpPr>
            <a:spLocks noGrp="1"/>
          </p:cNvSpPr>
          <p:nvPr>
            <p:ph type="body" idx="1"/>
          </p:nvPr>
        </p:nvSpPr>
        <p:spPr>
          <a:noFill/>
          <a:ln/>
        </p:spPr>
        <p:txBody>
          <a:bodyPr/>
          <a:lstStyle/>
          <a:p>
            <a:pPr eaLnBrk="1" hangingPunct="1"/>
            <a:r>
              <a:rPr lang="en-US" altLang="zh-CN" sz="900" b="1" smtClean="0">
                <a:ea typeface="宋体" pitchFamily="2" charset="-122"/>
              </a:rPr>
              <a:t>HXMT: Hard X-ray Modulation Telescope</a:t>
            </a:r>
          </a:p>
          <a:p>
            <a:pPr eaLnBrk="1" hangingPunct="1"/>
            <a:r>
              <a:rPr lang="en-US" altLang="zh-CN" sz="900" b="1" smtClean="0">
                <a:ea typeface="宋体" pitchFamily="2" charset="-122"/>
              </a:rPr>
              <a:t>SVOM: Space multi-band Variable Object Monitor</a:t>
            </a:r>
          </a:p>
          <a:p>
            <a:pPr eaLnBrk="1" hangingPunct="1"/>
            <a:r>
              <a:rPr lang="en-US" altLang="zh-CN" sz="900" b="1" smtClean="0">
                <a:ea typeface="宋体" pitchFamily="2" charset="-122"/>
              </a:rPr>
              <a:t>POLAR: Gamma-ray burst POLARization experiment</a:t>
            </a:r>
          </a:p>
          <a:p>
            <a:pPr eaLnBrk="1" hangingPunct="1">
              <a:spcBef>
                <a:spcPct val="5000"/>
              </a:spcBef>
            </a:pPr>
            <a:r>
              <a:rPr lang="en-US" altLang="zh-CN" sz="900" b="1" smtClean="0">
                <a:ea typeface="宋体" pitchFamily="2" charset="-122"/>
              </a:rPr>
              <a:t>XTP: X-ray Timing and Polarization telescope</a:t>
            </a:r>
            <a:r>
              <a:rPr lang="en-US" altLang="zh-CN" sz="900" smtClean="0">
                <a:ea typeface="宋体" pitchFamily="2" charset="-122"/>
              </a:rPr>
              <a:t> </a:t>
            </a:r>
            <a:endParaRPr lang="en-US" altLang="zh-CN" sz="900" b="1" smtClean="0">
              <a:ea typeface="宋体" pitchFamily="2" charset="-122"/>
            </a:endParaRPr>
          </a:p>
          <a:p>
            <a:pPr eaLnBrk="1" hangingPunct="1">
              <a:spcBef>
                <a:spcPct val="0"/>
              </a:spcBef>
            </a:pPr>
            <a:r>
              <a:rPr lang="en-US" altLang="zh-CN" sz="900" b="1" smtClean="0">
                <a:ea typeface="宋体" pitchFamily="2" charset="-122"/>
              </a:rPr>
              <a:t>DMD: Dark Matter Detection Program </a:t>
            </a:r>
          </a:p>
          <a:p>
            <a:pPr eaLnBrk="1" hangingPunct="1"/>
            <a:r>
              <a:rPr lang="en-US" altLang="zh-CN" sz="900" b="1" smtClean="0">
                <a:ea typeface="宋体" pitchFamily="2" charset="-122"/>
              </a:rPr>
              <a:t>PSL: </a:t>
            </a:r>
            <a:r>
              <a:rPr lang="en-US" altLang="zh-CN" sz="900" b="1" smtClean="0">
                <a:solidFill>
                  <a:srgbClr val="FF3300"/>
                </a:solidFill>
                <a:ea typeface="宋体" pitchFamily="2" charset="-122"/>
              </a:rPr>
              <a:t>Planetary Scientific Laboratory</a:t>
            </a:r>
            <a:r>
              <a:rPr lang="en-US" altLang="zh-CN" sz="900" smtClean="0">
                <a:ea typeface="宋体" pitchFamily="2" charset="-122"/>
              </a:rPr>
              <a:t> </a:t>
            </a:r>
            <a:endParaRPr lang="en-US" altLang="zh-CN" sz="900" b="1" smtClean="0">
              <a:ea typeface="宋体" pitchFamily="2" charset="-122"/>
            </a:endParaRPr>
          </a:p>
          <a:p>
            <a:pPr eaLnBrk="1" hangingPunct="1"/>
            <a:r>
              <a:rPr lang="en-US" altLang="zh-CN" sz="900" b="1" smtClean="0">
                <a:solidFill>
                  <a:srgbClr val="CC3300"/>
                </a:solidFill>
                <a:ea typeface="宋体" pitchFamily="2" charset="-122"/>
              </a:rPr>
              <a:t>SST: </a:t>
            </a:r>
            <a:r>
              <a:rPr lang="en-US" altLang="zh-CN" sz="900" b="1" smtClean="0">
                <a:ea typeface="宋体" pitchFamily="2" charset="-122"/>
              </a:rPr>
              <a:t>Space Solar Telescope</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r>
              <a:rPr lang="en-US" altLang="zh-CN" sz="900" b="1" smtClean="0">
                <a:solidFill>
                  <a:srgbClr val="CC3300"/>
                </a:solidFill>
                <a:ea typeface="宋体" pitchFamily="2" charset="-122"/>
              </a:rPr>
              <a:t>SMESE: </a:t>
            </a:r>
            <a:r>
              <a:rPr lang="en-US" altLang="zh-CN" sz="900" b="1" smtClean="0">
                <a:ea typeface="宋体" pitchFamily="2" charset="-122"/>
              </a:rPr>
              <a:t>Small Explorer for Solar Eruptions</a:t>
            </a:r>
            <a:r>
              <a:rPr lang="en-US" altLang="zh-CN" sz="900" smtClean="0">
                <a:ea typeface="宋体" pitchFamily="2" charset="-122"/>
              </a:rPr>
              <a:t> </a:t>
            </a:r>
            <a:endParaRPr lang="en-US" altLang="zh-CN" sz="900" b="1" smtClean="0">
              <a:solidFill>
                <a:srgbClr val="CC3300"/>
              </a:solidFill>
              <a:ea typeface="宋体" pitchFamily="2" charset="-122"/>
            </a:endParaRPr>
          </a:p>
          <a:p>
            <a:pPr eaLnBrk="1" hangingPunct="1">
              <a:spcBef>
                <a:spcPct val="0"/>
              </a:spcBef>
            </a:pPr>
            <a:r>
              <a:rPr lang="en-US" altLang="zh-CN" sz="900" b="1" smtClean="0">
                <a:solidFill>
                  <a:srgbClr val="CC3300"/>
                </a:solidFill>
                <a:ea typeface="宋体" pitchFamily="2" charset="-122"/>
              </a:rPr>
              <a:t>SHARP-X: Super High Angular Resolution Principle X-ray telescope</a:t>
            </a:r>
          </a:p>
          <a:p>
            <a:pPr eaLnBrk="1" hangingPunct="1"/>
            <a:r>
              <a:rPr lang="en-US" altLang="zh-CN" sz="900" b="1" smtClean="0">
                <a:ea typeface="宋体" pitchFamily="2" charset="-122"/>
              </a:rPr>
              <a:t>SPORT: Solar Polar Orbit Radio Telescope</a:t>
            </a:r>
          </a:p>
          <a:p>
            <a:pPr eaLnBrk="1" hangingPunct="1"/>
            <a:r>
              <a:rPr lang="en-US" altLang="zh-CN" sz="900" b="1" smtClean="0">
                <a:ea typeface="宋体" pitchFamily="2" charset="-122"/>
              </a:rPr>
              <a:t>MIT: Magnetosphere Ionosphere Thermosphere coupling </a:t>
            </a:r>
          </a:p>
          <a:p>
            <a:pPr eaLnBrk="1" hangingPunct="1"/>
            <a:r>
              <a:rPr lang="en-US" altLang="zh-CN" sz="900" b="1" smtClean="0">
                <a:ea typeface="宋体" pitchFamily="2" charset="-122"/>
              </a:rPr>
              <a:t>NSARS: Near Space Atmosphere Research Satellite </a:t>
            </a:r>
          </a:p>
          <a:p>
            <a:pPr eaLnBrk="1" hangingPunct="1"/>
            <a:r>
              <a:rPr lang="en-US" altLang="zh-CN" sz="900" b="1" smtClean="0">
                <a:ea typeface="宋体" pitchFamily="2" charset="-122"/>
              </a:rPr>
              <a:t>GOCAR:  Global Observations of Cloud, Aerosols, and Radiation</a:t>
            </a:r>
          </a:p>
          <a:p>
            <a:pPr eaLnBrk="1" hangingPunct="1"/>
            <a:r>
              <a:rPr lang="en-US" altLang="zh-CN" sz="900" b="1" smtClean="0">
                <a:ea typeface="宋体" pitchFamily="2" charset="-122"/>
              </a:rPr>
              <a:t>BDMC: Bathymetry &amp; Disaster Monitoring by small satellite Constellation</a:t>
            </a:r>
          </a:p>
          <a:p>
            <a:pPr eaLnBrk="1" hangingPunct="1"/>
            <a:r>
              <a:rPr lang="en-US" altLang="zh-CN" sz="900" b="1" smtClean="0">
                <a:ea typeface="宋体" pitchFamily="2" charset="-122"/>
              </a:rPr>
              <a:t>CESS: Constellation for Earth Science Sensing or China constellation for the Earth System Science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BA9B49-E1B9-4449-9EC3-3AD6465A007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A84ADAF-2726-4FD7-90AF-FFA23D05C5D0}"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200"/>
            <a:ext cx="2057400" cy="5821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019800" cy="5821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294E540-EC58-4B30-850B-E112FDC92F7C}"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6200"/>
            <a:ext cx="8229600" cy="838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3716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C5F492D-FBBD-426F-943D-103048D9D49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23E3267-43FE-4F3E-AE7E-5D7CA23A708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EB4D46F-F969-4535-BDE8-FEF3358FA0FC}"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98B9FE-BCDE-4218-8E1D-5267C7B09187}"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CCEC3A8-5ED9-4D75-99A7-7F68862EC62B}"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F757623-223C-427A-A26E-83F46A2DC410}"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38CDADB-2B07-4B4C-8783-59F8EFDF814F}"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1F24061-2E86-40B0-9AFB-A4BDDAA41CA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DCFBCC-16DD-4EC4-A865-D08B6AA482BD}"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宋体"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宋体" charset="-122"/>
              </a:defRPr>
            </a:lvl1pPr>
          </a:lstStyle>
          <a:p>
            <a:pPr>
              <a:defRPr/>
            </a:pPr>
            <a:fld id="{234E59A9-4F13-44BB-B4CB-7A2ED1075233}" type="slidenum">
              <a:rPr lang="en-US" altLang="zh-CN"/>
              <a:pPr>
                <a:defRPr/>
              </a:pPr>
              <a:t>‹#›</a:t>
            </a:fld>
            <a:endParaRPr lang="en-US" altLang="zh-CN"/>
          </a:p>
        </p:txBody>
      </p:sp>
      <p:sp>
        <p:nvSpPr>
          <p:cNvPr id="1031" name="Line 7"/>
          <p:cNvSpPr>
            <a:spLocks noChangeShapeType="1"/>
          </p:cNvSpPr>
          <p:nvPr userDrawn="1"/>
        </p:nvSpPr>
        <p:spPr bwMode="auto">
          <a:xfrm>
            <a:off x="0" y="990600"/>
            <a:ext cx="9144000" cy="0"/>
          </a:xfrm>
          <a:prstGeom prst="line">
            <a:avLst/>
          </a:prstGeom>
          <a:noFill/>
          <a:ln w="44450">
            <a:solidFill>
              <a:srgbClr val="3366FF"/>
            </a:solidFill>
            <a:round/>
            <a:headEnd/>
            <a:tailEnd/>
          </a:ln>
          <a:effectLst/>
        </p:spPr>
        <p:txBody>
          <a:bodyPr/>
          <a:lstStyle/>
          <a:p>
            <a:pPr>
              <a:defRPr/>
            </a:pPr>
            <a:endParaRPr lang="zh-CN" altLang="en-US">
              <a:ea typeface="宋体"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2050" name="Picture 8" descr="太阳鸟"/>
          <p:cNvPicPr>
            <a:picLocks noChangeAspect="1" noChangeArrowheads="1"/>
          </p:cNvPicPr>
          <p:nvPr/>
        </p:nvPicPr>
        <p:blipFill>
          <a:blip r:embed="rId2"/>
          <a:srcRect t="7498" b="8586"/>
          <a:stretch>
            <a:fillRect/>
          </a:stretch>
        </p:blipFill>
        <p:spPr bwMode="auto">
          <a:xfrm>
            <a:off x="0" y="-76200"/>
            <a:ext cx="9144000" cy="6858000"/>
          </a:xfrm>
          <a:prstGeom prst="rect">
            <a:avLst/>
          </a:prstGeom>
          <a:noFill/>
          <a:ln w="9525">
            <a:noFill/>
            <a:miter lim="800000"/>
            <a:headEnd/>
            <a:tailEnd/>
          </a:ln>
        </p:spPr>
      </p:pic>
      <p:sp>
        <p:nvSpPr>
          <p:cNvPr id="2051" name="Rectangle 4"/>
          <p:cNvSpPr>
            <a:spLocks noChangeArrowheads="1"/>
          </p:cNvSpPr>
          <p:nvPr/>
        </p:nvSpPr>
        <p:spPr bwMode="auto">
          <a:xfrm>
            <a:off x="381000" y="5992813"/>
            <a:ext cx="8424863" cy="865187"/>
          </a:xfrm>
          <a:prstGeom prst="rect">
            <a:avLst/>
          </a:prstGeom>
          <a:noFill/>
          <a:ln w="9525">
            <a:noFill/>
            <a:miter lim="800000"/>
            <a:headEnd/>
            <a:tailEnd/>
          </a:ln>
        </p:spPr>
        <p:txBody>
          <a:bodyPr anchor="ctr"/>
          <a:lstStyle/>
          <a:p>
            <a:pPr algn="ctr">
              <a:lnSpc>
                <a:spcPct val="130000"/>
              </a:lnSpc>
            </a:pPr>
            <a:r>
              <a:rPr lang="en-US" altLang="zh-CN" sz="3600" b="0" dirty="0" smtClean="0">
                <a:solidFill>
                  <a:srgbClr val="002060"/>
                </a:solidFill>
                <a:ea typeface="幼圆" pitchFamily="49" charset="-122"/>
              </a:rPr>
              <a:t>2010.03.26 at ASEPS, Epochal Tsukuba</a:t>
            </a:r>
            <a:endParaRPr lang="en-US" altLang="zh-CN" sz="3600" b="0" dirty="0">
              <a:solidFill>
                <a:srgbClr val="002060"/>
              </a:solidFill>
              <a:ea typeface="幼圆" pitchFamily="49" charset="-122"/>
            </a:endParaRPr>
          </a:p>
        </p:txBody>
      </p:sp>
      <p:sp>
        <p:nvSpPr>
          <p:cNvPr id="281605" name="Rectangle 5"/>
          <p:cNvSpPr>
            <a:spLocks noChangeArrowheads="1"/>
          </p:cNvSpPr>
          <p:nvPr/>
        </p:nvSpPr>
        <p:spPr bwMode="auto">
          <a:xfrm>
            <a:off x="0" y="1600200"/>
            <a:ext cx="9144000" cy="2438400"/>
          </a:xfrm>
          <a:prstGeom prst="rect">
            <a:avLst/>
          </a:prstGeom>
          <a:noFill/>
          <a:ln w="9525">
            <a:noFill/>
            <a:miter lim="800000"/>
            <a:headEnd/>
            <a:tailEnd/>
          </a:ln>
          <a:effectLst/>
        </p:spPr>
        <p:txBody>
          <a:bodyPr anchor="ctr"/>
          <a:lstStyle/>
          <a:p>
            <a:pPr algn="ctr">
              <a:defRPr/>
            </a:pPr>
            <a:r>
              <a:rPr lang="en-US" altLang="zh-CN" sz="3600" dirty="0">
                <a:solidFill>
                  <a:srgbClr val="FF3300"/>
                </a:solidFill>
                <a:effectLst>
                  <a:outerShdw blurRad="38100" dist="38100" dir="2700000" algn="tl">
                    <a:srgbClr val="000000"/>
                  </a:outerShdw>
                </a:effectLst>
                <a:ea typeface="宋体" charset="-122"/>
                <a:sym typeface="Symbol" pitchFamily="18" charset="2"/>
              </a:rPr>
              <a:t> </a:t>
            </a:r>
            <a:r>
              <a:rPr lang="en-US" altLang="zh-CN" sz="3600" dirty="0">
                <a:solidFill>
                  <a:srgbClr val="FF3300"/>
                </a:solidFill>
                <a:effectLst>
                  <a:outerShdw blurRad="38100" dist="38100" dir="2700000" algn="tl">
                    <a:srgbClr val="000000"/>
                  </a:outerShdw>
                </a:effectLst>
                <a:ea typeface="宋体" charset="-122"/>
              </a:rPr>
              <a:t>A summary from the Report of </a:t>
            </a:r>
            <a:r>
              <a:rPr lang="en-US" altLang="zh-CN" sz="3600" dirty="0" smtClean="0">
                <a:solidFill>
                  <a:srgbClr val="FF3300"/>
                </a:solidFill>
                <a:effectLst>
                  <a:outerShdw blurRad="38100" dist="38100" dir="2700000" algn="tl">
                    <a:srgbClr val="000000"/>
                  </a:outerShdw>
                </a:effectLst>
                <a:ea typeface="宋体" charset="-122"/>
              </a:rPr>
              <a:t>China’s Medium </a:t>
            </a:r>
            <a:r>
              <a:rPr lang="en-US" altLang="zh-CN" sz="3600" dirty="0">
                <a:solidFill>
                  <a:srgbClr val="FF3300"/>
                </a:solidFill>
                <a:effectLst>
                  <a:outerShdw blurRad="38100" dist="38100" dir="2700000" algn="tl">
                    <a:srgbClr val="000000"/>
                  </a:outerShdw>
                </a:effectLst>
                <a:ea typeface="宋体" charset="-122"/>
              </a:rPr>
              <a:t>and Long Term Plan (2010-2025) for Space Science Missions</a:t>
            </a:r>
          </a:p>
        </p:txBody>
      </p:sp>
      <p:sp>
        <p:nvSpPr>
          <p:cNvPr id="281607" name="Rectangle 7"/>
          <p:cNvSpPr>
            <a:spLocks noChangeArrowheads="1"/>
          </p:cNvSpPr>
          <p:nvPr/>
        </p:nvSpPr>
        <p:spPr bwMode="auto">
          <a:xfrm>
            <a:off x="0" y="609600"/>
            <a:ext cx="9144000" cy="838200"/>
          </a:xfrm>
          <a:prstGeom prst="rect">
            <a:avLst/>
          </a:prstGeom>
          <a:noFill/>
          <a:ln w="9525">
            <a:noFill/>
            <a:miter lim="800000"/>
            <a:headEnd/>
            <a:tailEnd/>
          </a:ln>
          <a:effectLst/>
        </p:spPr>
        <p:txBody>
          <a:bodyPr anchor="ctr"/>
          <a:lstStyle/>
          <a:p>
            <a:pPr algn="ctr">
              <a:defRPr/>
            </a:pPr>
            <a:r>
              <a:rPr lang="en-US" altLang="zh-CN" sz="5400" dirty="0">
                <a:solidFill>
                  <a:srgbClr val="FF3300"/>
                </a:solidFill>
                <a:effectLst>
                  <a:outerShdw blurRad="38100" dist="38100" dir="2700000" algn="tl">
                    <a:srgbClr val="000000"/>
                  </a:outerShdw>
                </a:effectLst>
                <a:ea typeface="宋体" charset="-122"/>
              </a:rPr>
              <a:t>Calling TAIKONG</a:t>
            </a:r>
            <a:r>
              <a:rPr lang="zh-CN" altLang="en-US" sz="5400" dirty="0">
                <a:solidFill>
                  <a:srgbClr val="FF3300"/>
                </a:solidFill>
                <a:effectLst>
                  <a:outerShdw blurRad="38100" dist="38100" dir="2700000" algn="tl">
                    <a:srgbClr val="000000"/>
                  </a:outerShdw>
                </a:effectLst>
                <a:ea typeface="宋体" charset="-122"/>
              </a:rPr>
              <a:t>（</a:t>
            </a:r>
            <a:r>
              <a:rPr lang="zh-CN" altLang="en-US" sz="5400" dirty="0">
                <a:solidFill>
                  <a:srgbClr val="FF3300"/>
                </a:solidFill>
                <a:effectLst>
                  <a:outerShdw blurRad="38100" dist="38100" dir="2700000" algn="tl">
                    <a:srgbClr val="000000"/>
                  </a:outerShdw>
                </a:effectLst>
                <a:latin typeface="黑体" pitchFamily="2" charset="-122"/>
                <a:ea typeface="黑体" pitchFamily="2" charset="-122"/>
              </a:rPr>
              <a:t>太空</a:t>
            </a:r>
            <a:r>
              <a:rPr lang="zh-CN" altLang="en-US" sz="5400" dirty="0">
                <a:solidFill>
                  <a:srgbClr val="FF3300"/>
                </a:solidFill>
                <a:effectLst>
                  <a:outerShdw blurRad="38100" dist="38100" dir="2700000" algn="tl">
                    <a:srgbClr val="000000"/>
                  </a:outerShdw>
                </a:effectLst>
                <a:ea typeface="宋体" charset="-122"/>
              </a:rPr>
              <a:t>）</a:t>
            </a:r>
            <a:endParaRPr lang="en-US" altLang="zh-CN" sz="5400" dirty="0">
              <a:solidFill>
                <a:srgbClr val="FF3300"/>
              </a:solidFill>
              <a:effectLst>
                <a:outerShdw blurRad="38100" dist="38100" dir="2700000" algn="tl">
                  <a:srgbClr val="000000"/>
                </a:outerShdw>
              </a:effectLst>
              <a:ea typeface="宋体" charset="-122"/>
            </a:endParaRPr>
          </a:p>
        </p:txBody>
      </p:sp>
      <p:sp>
        <p:nvSpPr>
          <p:cNvPr id="6" name="Rectangle 5"/>
          <p:cNvSpPr>
            <a:spLocks noChangeArrowheads="1"/>
          </p:cNvSpPr>
          <p:nvPr/>
        </p:nvSpPr>
        <p:spPr bwMode="auto">
          <a:xfrm>
            <a:off x="76200" y="3962400"/>
            <a:ext cx="8991600" cy="1752600"/>
          </a:xfrm>
          <a:prstGeom prst="rect">
            <a:avLst/>
          </a:prstGeom>
          <a:noFill/>
          <a:ln w="9525">
            <a:noFill/>
            <a:miter lim="800000"/>
            <a:headEnd/>
            <a:tailEnd/>
          </a:ln>
          <a:effectLst/>
        </p:spPr>
        <p:txBody>
          <a:bodyPr anchor="ctr"/>
          <a:lstStyle/>
          <a:p>
            <a:pPr algn="ctr">
              <a:defRPr/>
            </a:pPr>
            <a:r>
              <a:rPr lang="en-US" altLang="zh-CN" sz="3200" b="0" dirty="0" smtClean="0">
                <a:solidFill>
                  <a:srgbClr val="C00000"/>
                </a:solidFill>
                <a:effectLst>
                  <a:outerShdw blurRad="38100" dist="38100" dir="2700000" algn="tl">
                    <a:srgbClr val="000000"/>
                  </a:outerShdw>
                </a:effectLst>
                <a:ea typeface="宋体" charset="-122"/>
                <a:sym typeface="Symbol" pitchFamily="18" charset="2"/>
              </a:rPr>
              <a:t>On behalf of Prof. </a:t>
            </a:r>
            <a:r>
              <a:rPr lang="en-US" altLang="zh-CN" sz="3200" b="0" dirty="0" err="1" smtClean="0">
                <a:solidFill>
                  <a:srgbClr val="C00000"/>
                </a:solidFill>
                <a:effectLst>
                  <a:outerShdw blurRad="38100" dist="38100" dir="2700000" algn="tl">
                    <a:srgbClr val="000000"/>
                  </a:outerShdw>
                </a:effectLst>
                <a:ea typeface="宋体" charset="-122"/>
                <a:sym typeface="Symbol" pitchFamily="18" charset="2"/>
              </a:rPr>
              <a:t>Ji</a:t>
            </a:r>
            <a:r>
              <a:rPr lang="en-US" altLang="zh-CN" sz="3200" b="0" dirty="0" smtClean="0">
                <a:solidFill>
                  <a:srgbClr val="C00000"/>
                </a:solidFill>
                <a:effectLst>
                  <a:outerShdw blurRad="38100" dist="38100" dir="2700000" algn="tl">
                    <a:srgbClr val="000000"/>
                  </a:outerShdw>
                </a:effectLst>
                <a:ea typeface="宋体" charset="-122"/>
                <a:sym typeface="Symbol" pitchFamily="18" charset="2"/>
              </a:rPr>
              <a:t> WU (</a:t>
            </a:r>
            <a:r>
              <a:rPr lang="zh-CN" altLang="en-US" sz="3200" b="0" dirty="0" smtClean="0">
                <a:solidFill>
                  <a:srgbClr val="C00000"/>
                </a:solidFill>
                <a:effectLst>
                  <a:outerShdw blurRad="38100" dist="38100" dir="2700000" algn="tl">
                    <a:srgbClr val="000000"/>
                  </a:outerShdw>
                </a:effectLst>
                <a:latin typeface="黑体" pitchFamily="2" charset="-122"/>
                <a:ea typeface="黑体" pitchFamily="2" charset="-122"/>
                <a:sym typeface="Symbol" pitchFamily="18" charset="2"/>
              </a:rPr>
              <a:t>吴季</a:t>
            </a:r>
            <a:r>
              <a:rPr lang="en-US" altLang="zh-CN" sz="3200" b="0" dirty="0" smtClean="0">
                <a:solidFill>
                  <a:srgbClr val="C00000"/>
                </a:solidFill>
                <a:effectLst>
                  <a:outerShdw blurRad="38100" dist="38100" dir="2700000" algn="tl">
                    <a:srgbClr val="000000"/>
                  </a:outerShdw>
                </a:effectLst>
                <a:ea typeface="宋体" charset="-122"/>
                <a:sym typeface="Symbol" pitchFamily="18" charset="2"/>
              </a:rPr>
              <a:t>), director of Center for Space Science and Applications, Chinese Academy of Science </a:t>
            </a:r>
            <a:endParaRPr lang="en-US" altLang="zh-CN" sz="3200" b="0" dirty="0">
              <a:solidFill>
                <a:srgbClr val="C00000"/>
              </a:solidFill>
              <a:effectLst>
                <a:outerShdw blurRad="38100" dist="38100" dir="2700000" algn="tl">
                  <a:srgbClr val="000000"/>
                </a:outerShdw>
              </a:effectLst>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太阳神鸟Logo预览图 点击看大图"/>
          <p:cNvPicPr>
            <a:picLocks noChangeAspect="1" noChangeArrowheads="1"/>
          </p:cNvPicPr>
          <p:nvPr/>
        </p:nvPicPr>
        <p:blipFill>
          <a:blip r:embed="rId3">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1267" name="Group 40"/>
          <p:cNvGrpSpPr>
            <a:grpSpLocks/>
          </p:cNvGrpSpPr>
          <p:nvPr/>
        </p:nvGrpSpPr>
        <p:grpSpPr bwMode="auto">
          <a:xfrm>
            <a:off x="381000" y="2286000"/>
            <a:ext cx="8153400" cy="1828800"/>
            <a:chOff x="204" y="1524"/>
            <a:chExt cx="3765" cy="817"/>
          </a:xfrm>
        </p:grpSpPr>
        <p:sp>
          <p:nvSpPr>
            <p:cNvPr id="11280" name="Rectangle 5"/>
            <p:cNvSpPr>
              <a:spLocks noChangeArrowheads="1"/>
            </p:cNvSpPr>
            <p:nvPr/>
          </p:nvSpPr>
          <p:spPr bwMode="gray">
            <a:xfrm rot="3419336">
              <a:off x="252" y="1530"/>
              <a:ext cx="763" cy="859"/>
            </a:xfrm>
            <a:prstGeom prst="rect">
              <a:avLst/>
            </a:prstGeom>
            <a:gradFill rotWithShape="1">
              <a:gsLst>
                <a:gs pos="0">
                  <a:srgbClr val="FF9933"/>
                </a:gs>
                <a:gs pos="100000">
                  <a:srgbClr val="FFCF9E"/>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FF9933"/>
              </a:extrusionClr>
            </a:sp3d>
          </p:spPr>
          <p:txBody>
            <a:bodyPr anchor="ctr">
              <a:flatTx/>
            </a:bodyPr>
            <a:lstStyle/>
            <a:p>
              <a:pPr algn="ctr">
                <a:spcBef>
                  <a:spcPct val="50000"/>
                </a:spcBef>
              </a:pPr>
              <a:endParaRPr lang="zh-CN" altLang="zh-CN"/>
            </a:p>
          </p:txBody>
        </p:sp>
        <p:grpSp>
          <p:nvGrpSpPr>
            <p:cNvPr id="11281" name="Group 6"/>
            <p:cNvGrpSpPr>
              <a:grpSpLocks/>
            </p:cNvGrpSpPr>
            <p:nvPr/>
          </p:nvGrpSpPr>
          <p:grpSpPr bwMode="auto">
            <a:xfrm>
              <a:off x="1063" y="1687"/>
              <a:ext cx="798" cy="109"/>
              <a:chOff x="2003" y="3439"/>
              <a:chExt cx="468" cy="244"/>
            </a:xfrm>
          </p:grpSpPr>
          <p:sp>
            <p:nvSpPr>
              <p:cNvPr id="11289"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a:spcBef>
                    <a:spcPct val="50000"/>
                  </a:spcBef>
                </a:pPr>
                <a:endParaRPr lang="zh-CN" altLang="zh-CN" b="0">
                  <a:solidFill>
                    <a:srgbClr val="F3F319"/>
                  </a:solidFill>
                </a:endParaRPr>
              </a:p>
            </p:txBody>
          </p:sp>
          <p:sp>
            <p:nvSpPr>
              <p:cNvPr id="11290"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a:spcBef>
                    <a:spcPct val="50000"/>
                  </a:spcBef>
                </a:pPr>
                <a:endParaRPr lang="zh-CN" altLang="zh-CN" b="0">
                  <a:solidFill>
                    <a:srgbClr val="F3F319"/>
                  </a:solidFill>
                </a:endParaRPr>
              </a:p>
            </p:txBody>
          </p:sp>
          <p:sp>
            <p:nvSpPr>
              <p:cNvPr id="297993"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sp>
            <p:nvSpPr>
              <p:cNvPr id="297994" name="Oval 10"/>
              <p:cNvSpPr>
                <a:spLocks noChangeArrowheads="1"/>
              </p:cNvSpPr>
              <p:nvPr/>
            </p:nvSpPr>
            <p:spPr bwMode="gray">
              <a:xfrm>
                <a:off x="2438" y="3519"/>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grpSp>
        <p:sp>
          <p:nvSpPr>
            <p:cNvPr id="11282" name="Rectangle 11"/>
            <p:cNvSpPr>
              <a:spLocks noChangeArrowheads="1"/>
            </p:cNvSpPr>
            <p:nvPr/>
          </p:nvSpPr>
          <p:spPr bwMode="gray">
            <a:xfrm rot="3419336">
              <a:off x="1725" y="1476"/>
              <a:ext cx="763" cy="859"/>
            </a:xfrm>
            <a:prstGeom prst="rect">
              <a:avLst/>
            </a:prstGeom>
            <a:gradFill rotWithShape="1">
              <a:gsLst>
                <a:gs pos="0">
                  <a:srgbClr val="99CCFF"/>
                </a:gs>
                <a:gs pos="100000">
                  <a:srgbClr val="D5EAFF"/>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CCFF"/>
              </a:extrusionClr>
            </a:sp3d>
          </p:spPr>
          <p:txBody>
            <a:bodyPr rot="10800000" vert="eaVert" wrap="none" anchor="ctr">
              <a:flatTx/>
            </a:bodyPr>
            <a:lstStyle/>
            <a:p>
              <a:pPr>
                <a:spcBef>
                  <a:spcPct val="50000"/>
                </a:spcBef>
              </a:pPr>
              <a:endParaRPr lang="zh-CN" altLang="zh-CN" b="0">
                <a:solidFill>
                  <a:srgbClr val="F3F319"/>
                </a:solidFill>
              </a:endParaRPr>
            </a:p>
          </p:txBody>
        </p:sp>
        <p:grpSp>
          <p:nvGrpSpPr>
            <p:cNvPr id="11283" name="Group 12"/>
            <p:cNvGrpSpPr>
              <a:grpSpLocks/>
            </p:cNvGrpSpPr>
            <p:nvPr/>
          </p:nvGrpSpPr>
          <p:grpSpPr bwMode="auto">
            <a:xfrm>
              <a:off x="2536" y="1687"/>
              <a:ext cx="798" cy="109"/>
              <a:chOff x="2003" y="3439"/>
              <a:chExt cx="468" cy="244"/>
            </a:xfrm>
          </p:grpSpPr>
          <p:sp>
            <p:nvSpPr>
              <p:cNvPr id="11285"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a:spcBef>
                    <a:spcPct val="50000"/>
                  </a:spcBef>
                </a:pPr>
                <a:endParaRPr lang="zh-CN" altLang="zh-CN" b="0">
                  <a:solidFill>
                    <a:srgbClr val="F3F319"/>
                  </a:solidFill>
                </a:endParaRPr>
              </a:p>
            </p:txBody>
          </p:sp>
          <p:sp>
            <p:nvSpPr>
              <p:cNvPr id="11286"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a:spcBef>
                    <a:spcPct val="50000"/>
                  </a:spcBef>
                </a:pPr>
                <a:endParaRPr lang="zh-CN" altLang="zh-CN" b="0">
                  <a:solidFill>
                    <a:srgbClr val="F3F319"/>
                  </a:solidFill>
                </a:endParaRPr>
              </a:p>
            </p:txBody>
          </p:sp>
          <p:sp>
            <p:nvSpPr>
              <p:cNvPr id="297999"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sp>
            <p:nvSpPr>
              <p:cNvPr id="298000" name="Oval 16"/>
              <p:cNvSpPr>
                <a:spLocks noChangeArrowheads="1"/>
              </p:cNvSpPr>
              <p:nvPr/>
            </p:nvSpPr>
            <p:spPr bwMode="gray">
              <a:xfrm>
                <a:off x="2438" y="3519"/>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grpSp>
        <p:sp>
          <p:nvSpPr>
            <p:cNvPr id="11284" name="Rectangle 39"/>
            <p:cNvSpPr>
              <a:spLocks noChangeArrowheads="1"/>
            </p:cNvSpPr>
            <p:nvPr/>
          </p:nvSpPr>
          <p:spPr bwMode="gray">
            <a:xfrm rot="3419336">
              <a:off x="3180" y="1506"/>
              <a:ext cx="762" cy="817"/>
            </a:xfrm>
            <a:prstGeom prst="rect">
              <a:avLst/>
            </a:prstGeom>
            <a:gradFill rotWithShape="1">
              <a:gsLst>
                <a:gs pos="0">
                  <a:srgbClr val="9B96DC"/>
                </a:gs>
                <a:gs pos="100000">
                  <a:srgbClr val="DFDEF4"/>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B96DC"/>
              </a:extrusionClr>
            </a:sp3d>
          </p:spPr>
          <p:txBody>
            <a:bodyPr rot="10800000" vert="eaVert" wrap="none" anchor="ctr">
              <a:flatTx/>
            </a:bodyPr>
            <a:lstStyle/>
            <a:p>
              <a:pPr>
                <a:spcBef>
                  <a:spcPct val="50000"/>
                </a:spcBef>
              </a:pPr>
              <a:endParaRPr lang="zh-CN" altLang="zh-CN" b="0">
                <a:solidFill>
                  <a:srgbClr val="F3F319"/>
                </a:solidFill>
              </a:endParaRPr>
            </a:p>
          </p:txBody>
        </p:sp>
      </p:grpSp>
      <p:sp>
        <p:nvSpPr>
          <p:cNvPr id="11268" name="AutoShape 2"/>
          <p:cNvSpPr>
            <a:spLocks noChangeArrowheads="1"/>
          </p:cNvSpPr>
          <p:nvPr/>
        </p:nvSpPr>
        <p:spPr bwMode="auto">
          <a:xfrm>
            <a:off x="3352800" y="4419600"/>
            <a:ext cx="2667000" cy="2333625"/>
          </a:xfrm>
          <a:prstGeom prst="roundRect">
            <a:avLst>
              <a:gd name="adj" fmla="val 13745"/>
            </a:avLst>
          </a:prstGeom>
          <a:gradFill rotWithShape="1">
            <a:gsLst>
              <a:gs pos="0">
                <a:srgbClr val="CCFFFF"/>
              </a:gs>
              <a:gs pos="100000">
                <a:srgbClr val="E9FFFF"/>
              </a:gs>
            </a:gsLst>
            <a:lin ang="5400000" scaled="1"/>
          </a:gradFill>
          <a:ln w="38100">
            <a:solidFill>
              <a:schemeClr val="bg2"/>
            </a:solidFill>
            <a:round/>
            <a:headEnd/>
            <a:tailEnd/>
          </a:ln>
        </p:spPr>
        <p:txBody>
          <a:bodyPr tIns="0" bIns="0"/>
          <a:lstStyle/>
          <a:p>
            <a:pPr marL="82550" indent="-82550">
              <a:lnSpc>
                <a:spcPct val="110000"/>
              </a:lnSpc>
              <a:spcBef>
                <a:spcPct val="10000"/>
              </a:spcBef>
              <a:buFontTx/>
              <a:buChar char="•"/>
            </a:pPr>
            <a:r>
              <a:rPr lang="en-US" altLang="zh-CN" sz="1300" dirty="0">
                <a:solidFill>
                  <a:srgbClr val="000000"/>
                </a:solidFill>
                <a:ea typeface="幼圆" pitchFamily="49" charset="-122"/>
              </a:rPr>
              <a:t>How did the planets in </a:t>
            </a:r>
            <a:r>
              <a:rPr lang="en-US" altLang="zh-CN" sz="1300" dirty="0" smtClean="0">
                <a:solidFill>
                  <a:srgbClr val="000000"/>
                </a:solidFill>
                <a:ea typeface="幼圆" pitchFamily="49" charset="-122"/>
              </a:rPr>
              <a:t>the solar </a:t>
            </a:r>
            <a:r>
              <a:rPr lang="en-US" altLang="zh-CN" sz="1300" dirty="0">
                <a:solidFill>
                  <a:srgbClr val="000000"/>
                </a:solidFill>
                <a:ea typeface="幼圆" pitchFamily="49" charset="-122"/>
              </a:rPr>
              <a:t>system originate and how do they evolve? </a:t>
            </a:r>
            <a:endParaRPr lang="en-US" altLang="zh-CN" sz="1300" b="0" dirty="0">
              <a:solidFill>
                <a:srgbClr val="000000"/>
              </a:solidFill>
              <a:ea typeface="幼圆" pitchFamily="49" charset="-122"/>
            </a:endParaRPr>
          </a:p>
          <a:p>
            <a:pPr marL="82550" indent="-82550">
              <a:lnSpc>
                <a:spcPct val="110000"/>
              </a:lnSpc>
              <a:spcBef>
                <a:spcPct val="10000"/>
              </a:spcBef>
              <a:buFontTx/>
              <a:buChar char="•"/>
            </a:pPr>
            <a:r>
              <a:rPr lang="en-US" altLang="zh-CN" sz="1300" dirty="0">
                <a:solidFill>
                  <a:srgbClr val="000000"/>
                </a:solidFill>
                <a:ea typeface="幼圆" pitchFamily="49" charset="-122"/>
              </a:rPr>
              <a:t>How does solar activity  transmit and evolve in interplanetary space</a:t>
            </a:r>
            <a:r>
              <a:rPr lang="en-US" altLang="zh-CN" sz="1300" dirty="0"/>
              <a:t> ?</a:t>
            </a:r>
            <a:endParaRPr lang="en-US" altLang="zh-CN" sz="1300" b="0" dirty="0">
              <a:solidFill>
                <a:srgbClr val="000000"/>
              </a:solidFill>
              <a:ea typeface="幼圆" pitchFamily="49" charset="-122"/>
            </a:endParaRPr>
          </a:p>
          <a:p>
            <a:pPr marL="82550" indent="-82550">
              <a:lnSpc>
                <a:spcPct val="110000"/>
              </a:lnSpc>
              <a:spcBef>
                <a:spcPct val="10000"/>
              </a:spcBef>
              <a:buFontTx/>
              <a:buChar char="•"/>
            </a:pPr>
            <a:r>
              <a:rPr lang="en-US" altLang="zh-CN" sz="1300" dirty="0">
                <a:solidFill>
                  <a:srgbClr val="000000"/>
                </a:solidFill>
                <a:ea typeface="幼圆" pitchFamily="49" charset="-122"/>
              </a:rPr>
              <a:t>How does solar activity affect earth space environment ?</a:t>
            </a:r>
          </a:p>
        </p:txBody>
      </p:sp>
      <p:sp>
        <p:nvSpPr>
          <p:cNvPr id="11269" name="AutoShape 3"/>
          <p:cNvSpPr>
            <a:spLocks noChangeArrowheads="1"/>
          </p:cNvSpPr>
          <p:nvPr/>
        </p:nvSpPr>
        <p:spPr bwMode="auto">
          <a:xfrm>
            <a:off x="519113" y="4595813"/>
            <a:ext cx="2181225" cy="2109787"/>
          </a:xfrm>
          <a:prstGeom prst="roundRect">
            <a:avLst>
              <a:gd name="adj" fmla="val 13745"/>
            </a:avLst>
          </a:prstGeom>
          <a:gradFill rotWithShape="1">
            <a:gsLst>
              <a:gs pos="0">
                <a:srgbClr val="FFFFCC"/>
              </a:gs>
              <a:gs pos="100000">
                <a:srgbClr val="FFFFE7"/>
              </a:gs>
            </a:gsLst>
            <a:lin ang="5400000" scaled="1"/>
          </a:gradFill>
          <a:ln w="38100">
            <a:solidFill>
              <a:schemeClr val="bg2"/>
            </a:solidFill>
            <a:round/>
            <a:headEnd/>
            <a:tailEnd/>
          </a:ln>
        </p:spPr>
        <p:txBody>
          <a:bodyPr/>
          <a:lstStyle/>
          <a:p>
            <a:pPr marL="82550" indent="-82550">
              <a:buFontTx/>
              <a:buChar char="•"/>
            </a:pPr>
            <a:r>
              <a:rPr lang="en-US" altLang="zh-CN" sz="1400">
                <a:solidFill>
                  <a:srgbClr val="CC3300"/>
                </a:solidFill>
              </a:rPr>
              <a:t>What is the nature of solar micro-phenomena? </a:t>
            </a:r>
            <a:endParaRPr lang="en-US" altLang="zh-CN" sz="1400">
              <a:solidFill>
                <a:srgbClr val="000000"/>
              </a:solidFill>
              <a:ea typeface="幼圆" pitchFamily="49" charset="-122"/>
            </a:endParaRPr>
          </a:p>
          <a:p>
            <a:pPr marL="82550" indent="-82550" eaLnBrk="0" hangingPunct="0">
              <a:spcBef>
                <a:spcPct val="50000"/>
              </a:spcBef>
              <a:buFontTx/>
              <a:buChar char="•"/>
            </a:pPr>
            <a:r>
              <a:rPr lang="en-US" altLang="zh-CN" sz="1400">
                <a:solidFill>
                  <a:srgbClr val="CC3300"/>
                </a:solidFill>
              </a:rPr>
              <a:t>What is the nature of solar macro-phenomena?</a:t>
            </a:r>
          </a:p>
        </p:txBody>
      </p:sp>
      <p:sp>
        <p:nvSpPr>
          <p:cNvPr id="11270" name="Text Box 25"/>
          <p:cNvSpPr txBox="1">
            <a:spLocks noChangeArrowheads="1"/>
          </p:cNvSpPr>
          <p:nvPr/>
        </p:nvSpPr>
        <p:spPr bwMode="auto">
          <a:xfrm>
            <a:off x="3897313" y="2438400"/>
            <a:ext cx="1512887" cy="1481138"/>
          </a:xfrm>
          <a:prstGeom prst="rect">
            <a:avLst/>
          </a:prstGeom>
          <a:noFill/>
          <a:ln w="9525" algn="ctr">
            <a:noFill/>
            <a:miter lim="800000"/>
            <a:headEnd/>
            <a:tailEnd/>
          </a:ln>
          <a:effectLst>
            <a:prstShdw prst="shdw12">
              <a:schemeClr val="bg2">
                <a:alpha val="50000"/>
              </a:schemeClr>
            </a:prstShdw>
          </a:effectLst>
        </p:spPr>
        <p:txBody>
          <a:bodyPr>
            <a:spAutoFit/>
          </a:bodyPr>
          <a:lstStyle/>
          <a:p>
            <a:pPr eaLnBrk="0" hangingPunct="0"/>
            <a:r>
              <a:rPr lang="en-US" altLang="zh-CN" sz="1300">
                <a:solidFill>
                  <a:srgbClr val="000000"/>
                </a:solidFill>
                <a:ea typeface="幼圆" pitchFamily="49" charset="-122"/>
              </a:rPr>
              <a:t>What is the origin and evolvement of the solar system, and its relationship with the sun?</a:t>
            </a:r>
          </a:p>
        </p:txBody>
      </p:sp>
      <p:sp>
        <p:nvSpPr>
          <p:cNvPr id="11271" name="AutoShape 29"/>
          <p:cNvSpPr>
            <a:spLocks noChangeArrowheads="1"/>
          </p:cNvSpPr>
          <p:nvPr/>
        </p:nvSpPr>
        <p:spPr bwMode="auto">
          <a:xfrm>
            <a:off x="6423025" y="4419600"/>
            <a:ext cx="2181225" cy="2209800"/>
          </a:xfrm>
          <a:prstGeom prst="roundRect">
            <a:avLst>
              <a:gd name="adj" fmla="val 13745"/>
            </a:avLst>
          </a:prstGeom>
          <a:gradFill rotWithShape="1">
            <a:gsLst>
              <a:gs pos="0">
                <a:srgbClr val="CCCCFF"/>
              </a:gs>
              <a:gs pos="100000">
                <a:srgbClr val="F3F3FF"/>
              </a:gs>
            </a:gsLst>
            <a:lin ang="5400000" scaled="1"/>
          </a:gradFill>
          <a:ln w="38100">
            <a:solidFill>
              <a:schemeClr val="bg2"/>
            </a:solidFill>
            <a:round/>
            <a:headEnd/>
            <a:tailEnd/>
          </a:ln>
        </p:spPr>
        <p:txBody>
          <a:bodyPr tIns="0" bIns="0"/>
          <a:lstStyle/>
          <a:p>
            <a:pPr marL="82550" indent="-82550">
              <a:lnSpc>
                <a:spcPct val="110000"/>
              </a:lnSpc>
              <a:buFontTx/>
              <a:buChar char="•"/>
            </a:pPr>
            <a:r>
              <a:rPr lang="en-US" altLang="zh-CN" sz="1300" dirty="0">
                <a:solidFill>
                  <a:srgbClr val="CC3300"/>
                </a:solidFill>
              </a:rPr>
              <a:t>How do the various spheres of Earth interact </a:t>
            </a:r>
            <a:r>
              <a:rPr lang="en-US" altLang="zh-CN" sz="1300" dirty="0" smtClean="0">
                <a:solidFill>
                  <a:srgbClr val="CC3300"/>
                </a:solidFill>
              </a:rPr>
              <a:t> and </a:t>
            </a:r>
            <a:r>
              <a:rPr lang="en-US" altLang="zh-CN" sz="1300" dirty="0">
                <a:solidFill>
                  <a:srgbClr val="CC3300"/>
                </a:solidFill>
              </a:rPr>
              <a:t>evolve?</a:t>
            </a:r>
          </a:p>
          <a:p>
            <a:pPr marL="82550" indent="-82550">
              <a:lnSpc>
                <a:spcPct val="110000"/>
              </a:lnSpc>
              <a:buFontTx/>
              <a:buChar char="•"/>
            </a:pPr>
            <a:r>
              <a:rPr lang="en-US" altLang="zh-CN" sz="1300" dirty="0">
                <a:solidFill>
                  <a:srgbClr val="CC3300"/>
                </a:solidFill>
              </a:rPr>
              <a:t>What will the earth system develop </a:t>
            </a:r>
            <a:r>
              <a:rPr lang="en-US" altLang="zh-CN" sz="1300" dirty="0" smtClean="0">
                <a:solidFill>
                  <a:srgbClr val="CC3300"/>
                </a:solidFill>
              </a:rPr>
              <a:t>in </a:t>
            </a:r>
            <a:r>
              <a:rPr lang="en-US" altLang="zh-CN" sz="1300" dirty="0">
                <a:solidFill>
                  <a:srgbClr val="CC3300"/>
                </a:solidFill>
              </a:rPr>
              <a:t>the future?</a:t>
            </a:r>
          </a:p>
          <a:p>
            <a:pPr marL="82550" indent="-82550">
              <a:lnSpc>
                <a:spcPct val="110000"/>
              </a:lnSpc>
              <a:buFontTx/>
              <a:buChar char="•"/>
            </a:pPr>
            <a:r>
              <a:rPr lang="en-US" altLang="zh-CN" sz="1300" dirty="0">
                <a:solidFill>
                  <a:srgbClr val="CC3300"/>
                </a:solidFill>
              </a:rPr>
              <a:t>Can human beings live beyond the earth system?</a:t>
            </a:r>
          </a:p>
        </p:txBody>
      </p:sp>
      <p:grpSp>
        <p:nvGrpSpPr>
          <p:cNvPr id="11272" name="Group 21"/>
          <p:cNvGrpSpPr>
            <a:grpSpLocks/>
          </p:cNvGrpSpPr>
          <p:nvPr/>
        </p:nvGrpSpPr>
        <p:grpSpPr bwMode="auto">
          <a:xfrm>
            <a:off x="0" y="1201738"/>
            <a:ext cx="9363076" cy="627062"/>
            <a:chOff x="0" y="812"/>
            <a:chExt cx="5898" cy="395"/>
          </a:xfrm>
        </p:grpSpPr>
        <p:grpSp>
          <p:nvGrpSpPr>
            <p:cNvPr id="11276" name="Group 8"/>
            <p:cNvGrpSpPr>
              <a:grpSpLocks/>
            </p:cNvGrpSpPr>
            <p:nvPr/>
          </p:nvGrpSpPr>
          <p:grpSpPr bwMode="auto">
            <a:xfrm>
              <a:off x="0" y="812"/>
              <a:ext cx="5692" cy="395"/>
              <a:chOff x="158" y="3748"/>
              <a:chExt cx="2404" cy="395"/>
            </a:xfrm>
          </p:grpSpPr>
          <p:sp>
            <p:nvSpPr>
              <p:cNvPr id="11278"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1279"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800" b="0">
                  <a:ea typeface="幼圆" pitchFamily="49" charset="-122"/>
                </a:endParaRPr>
              </a:p>
            </p:txBody>
          </p:sp>
        </p:grpSp>
        <p:sp>
          <p:nvSpPr>
            <p:cNvPr id="11277" name="Rectangle 11"/>
            <p:cNvSpPr>
              <a:spLocks noChangeArrowheads="1"/>
            </p:cNvSpPr>
            <p:nvPr/>
          </p:nvSpPr>
          <p:spPr bwMode="auto">
            <a:xfrm>
              <a:off x="240" y="864"/>
              <a:ext cx="5658" cy="250"/>
            </a:xfrm>
            <a:prstGeom prst="rect">
              <a:avLst/>
            </a:prstGeom>
            <a:noFill/>
            <a:ln w="9525" algn="ctr">
              <a:noFill/>
              <a:miter lim="800000"/>
              <a:headEnd/>
              <a:tailEnd/>
            </a:ln>
            <a:effectLst>
              <a:prstShdw prst="shdw12">
                <a:schemeClr val="bg2">
                  <a:alpha val="50000"/>
                </a:schemeClr>
              </a:prstShdw>
            </a:effectLst>
          </p:spPr>
          <p:txBody>
            <a:bodyPr wrap="none">
              <a:spAutoFit/>
            </a:bodyPr>
            <a:lstStyle/>
            <a:p>
              <a:pPr marL="342900" indent="-342900">
                <a:lnSpc>
                  <a:spcPct val="110000"/>
                </a:lnSpc>
                <a:spcBef>
                  <a:spcPct val="20000"/>
                </a:spcBef>
                <a:buFont typeface="Wingdings" pitchFamily="2" charset="2"/>
                <a:buNone/>
              </a:pPr>
              <a:r>
                <a:rPr lang="en-US" altLang="zh-CN" dirty="0"/>
                <a:t>Theme 2: What is the relationship </a:t>
              </a:r>
              <a:r>
                <a:rPr lang="en-US" altLang="zh-CN" dirty="0" smtClean="0"/>
                <a:t>between the </a:t>
              </a:r>
              <a:r>
                <a:rPr lang="en-US" altLang="zh-CN" dirty="0"/>
                <a:t>solar system and human beings?</a:t>
              </a:r>
            </a:p>
          </p:txBody>
        </p:sp>
      </p:grpSp>
      <p:sp>
        <p:nvSpPr>
          <p:cNvPr id="11273" name="Text Box 26"/>
          <p:cNvSpPr txBox="1">
            <a:spLocks noChangeArrowheads="1"/>
          </p:cNvSpPr>
          <p:nvPr/>
        </p:nvSpPr>
        <p:spPr bwMode="auto">
          <a:xfrm>
            <a:off x="7118350" y="2587625"/>
            <a:ext cx="1187450" cy="1069975"/>
          </a:xfrm>
          <a:prstGeom prst="rect">
            <a:avLst/>
          </a:prstGeom>
          <a:noFill/>
          <a:ln w="9525" algn="ctr">
            <a:noFill/>
            <a:miter lim="800000"/>
            <a:headEnd/>
            <a:tailEnd/>
          </a:ln>
          <a:effectLst>
            <a:prstShdw prst="shdw12">
              <a:schemeClr val="bg2">
                <a:alpha val="50000"/>
              </a:schemeClr>
            </a:prstShdw>
          </a:effectLst>
        </p:spPr>
        <p:txBody>
          <a:bodyPr>
            <a:spAutoFit/>
          </a:bodyPr>
          <a:lstStyle/>
          <a:p>
            <a:pPr eaLnBrk="0" hangingPunct="0"/>
            <a:r>
              <a:rPr lang="en-US" altLang="zh-CN" sz="1600">
                <a:solidFill>
                  <a:srgbClr val="CC3300"/>
                </a:solidFill>
              </a:rPr>
              <a:t>How does the earth system evolve?</a:t>
            </a:r>
          </a:p>
        </p:txBody>
      </p:sp>
      <p:sp>
        <p:nvSpPr>
          <p:cNvPr id="11274" name="Text Box 24"/>
          <p:cNvSpPr txBox="1">
            <a:spLocks noChangeArrowheads="1"/>
          </p:cNvSpPr>
          <p:nvPr/>
        </p:nvSpPr>
        <p:spPr bwMode="auto">
          <a:xfrm>
            <a:off x="685800" y="2663825"/>
            <a:ext cx="1331913" cy="1069975"/>
          </a:xfrm>
          <a:prstGeom prst="rect">
            <a:avLst/>
          </a:prstGeom>
          <a:noFill/>
          <a:ln w="9525" algn="ctr">
            <a:noFill/>
            <a:miter lim="800000"/>
            <a:headEnd/>
            <a:tailEnd/>
          </a:ln>
          <a:effectLst>
            <a:prstShdw prst="shdw12">
              <a:schemeClr val="bg2">
                <a:alpha val="50000"/>
              </a:schemeClr>
            </a:prstShdw>
          </a:effectLst>
        </p:spPr>
        <p:txBody>
          <a:bodyPr>
            <a:spAutoFit/>
          </a:bodyPr>
          <a:lstStyle/>
          <a:p>
            <a:r>
              <a:rPr lang="en-US" altLang="zh-CN" sz="1600">
                <a:solidFill>
                  <a:srgbClr val="CC3300"/>
                </a:solidFill>
              </a:rPr>
              <a:t>What is the nature of solar activity?</a:t>
            </a:r>
            <a:r>
              <a:rPr lang="en-US" altLang="zh-CN" sz="1600"/>
              <a:t> </a:t>
            </a:r>
          </a:p>
        </p:txBody>
      </p:sp>
      <p:sp>
        <p:nvSpPr>
          <p:cNvPr id="11275" name="TextBox 3"/>
          <p:cNvSpPr txBox="1">
            <a:spLocks noChangeArrowheads="1"/>
          </p:cNvSpPr>
          <p:nvPr/>
        </p:nvSpPr>
        <p:spPr bwMode="auto">
          <a:xfrm>
            <a:off x="228600" y="228600"/>
            <a:ext cx="8675688" cy="519113"/>
          </a:xfrm>
          <a:prstGeom prst="rect">
            <a:avLst/>
          </a:prstGeom>
          <a:noFill/>
          <a:ln w="9525">
            <a:noFill/>
            <a:miter lim="800000"/>
            <a:headEnd/>
            <a:tailEnd/>
          </a:ln>
        </p:spPr>
        <p:txBody>
          <a:bodyPr anchor="ctr">
            <a:spAutoFit/>
          </a:bodyPr>
          <a:lstStyle/>
          <a:p>
            <a:pPr algn="ctr">
              <a:spcBef>
                <a:spcPct val="30000"/>
              </a:spcBef>
            </a:pPr>
            <a:r>
              <a:rPr lang="en-US" altLang="zh-CN" sz="2800">
                <a:solidFill>
                  <a:srgbClr val="FF3300"/>
                </a:solidFill>
                <a:ea typeface="幼圆" pitchFamily="49" charset="-122"/>
              </a:rPr>
              <a:t>Questions to be answered under the themes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Group 2"/>
          <p:cNvGraphicFramePr>
            <a:graphicFrameLocks noGrp="1"/>
          </p:cNvGraphicFramePr>
          <p:nvPr>
            <p:ph idx="4294967295"/>
          </p:nvPr>
        </p:nvGraphicFramePr>
        <p:xfrm>
          <a:off x="0" y="0"/>
          <a:ext cx="9144000" cy="6834432"/>
        </p:xfrm>
        <a:graphic>
          <a:graphicData uri="http://schemas.openxmlformats.org/drawingml/2006/table">
            <a:tbl>
              <a:tblPr/>
              <a:tblGrid>
                <a:gridCol w="914400"/>
                <a:gridCol w="1295400"/>
                <a:gridCol w="3048000"/>
                <a:gridCol w="388620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Themes</a:t>
                      </a:r>
                      <a:endParaRPr kumimoji="0" lang="en-US" altLang="zh-CN" sz="16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Science Questions</a:t>
                      </a:r>
                      <a:endParaRPr kumimoji="0" lang="en-US" altLang="zh-CN" sz="16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Sub-questions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Science programs</a:t>
                      </a:r>
                      <a:endParaRPr kumimoji="0" lang="en-US" altLang="zh-CN" sz="16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944380">
                <a:tc rowSpan="7">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Theme 1: </a:t>
                      </a:r>
                    </a:p>
                    <a:p>
                      <a:pPr marL="0" marR="0" lvl="0" indent="0" algn="l" defTabSz="914400" rtl="0" eaLnBrk="1" fontAlgn="base" latinLnBrk="0" hangingPunct="1">
                        <a:lnSpc>
                          <a:spcPct val="110000"/>
                        </a:lnSpc>
                        <a:spcBef>
                          <a:spcPct val="20000"/>
                        </a:spcBef>
                        <a:spcAft>
                          <a:spcPct val="0"/>
                        </a:spcAft>
                        <a:buClrTx/>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How did matter originate, how does it evolve and move?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1. How did the universe originate and how does it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What is the Universe made of and how does it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Black Hole Probe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Diagnostics of Astro-Oscillations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Portraits of Astro-Object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Dark Matter Detection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92910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What are the origins of the structures and objects of different scales in the Universe and how do they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Black Hole Probe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Dark Matter Detection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677472">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Is there</a:t>
                      </a:r>
                      <a:r>
                        <a:rPr kumimoji="0" lang="en-US" altLang="zh-CN" sz="1600" b="1" i="1" u="none" strike="noStrike" cap="none" normalizeH="0" baseline="0" dirty="0" smtClean="0">
                          <a:ln>
                            <a:noFill/>
                          </a:ln>
                          <a:solidFill>
                            <a:schemeClr val="tx1"/>
                          </a:solidFill>
                          <a:effectLst/>
                          <a:latin typeface="Arial Narrow" pitchFamily="34" charset="0"/>
                          <a:ea typeface="宋体" charset="-122"/>
                          <a:cs typeface="Times New Roman" pitchFamily="18" charset="0"/>
                        </a:rPr>
                        <a:t> </a:t>
                      </a: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new physics beyond the current basic physical theories?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Fundamental Physics Experiments in Space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Dark Matter Detection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929103">
                <a:tc v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2. How did life originate and how does it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10000"/>
                        </a:lnSpc>
                        <a:spcBef>
                          <a:spcPct val="5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How did life originate and how does it evolve?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Life Exploration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Mars exploration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Diagnostics of </a:t>
                      </a:r>
                      <a:r>
                        <a:rPr kumimoji="0" lang="en-US" altLang="zh-CN" sz="1600" b="1" i="0" u="none" strike="noStrike" cap="none" normalizeH="0" baseline="0" dirty="0" err="1" smtClean="0">
                          <a:ln>
                            <a:noFill/>
                          </a:ln>
                          <a:solidFill>
                            <a:srgbClr val="FF3300"/>
                          </a:solidFill>
                          <a:effectLst/>
                          <a:latin typeface="Arial Narrow" pitchFamily="34" charset="0"/>
                          <a:ea typeface="宋体" charset="-122"/>
                          <a:cs typeface="Times New Roman" pitchFamily="18" charset="0"/>
                        </a:rPr>
                        <a:t>Astro</a:t>
                      </a: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-Oscillations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Planetary Scientific Laboratory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750790">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Acquire the evidence of life elsewhere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Diagnostics of </a:t>
                      </a:r>
                      <a:r>
                        <a:rPr kumimoji="0" lang="en-US" altLang="zh-CN" sz="1600" b="1" i="0" u="none" strike="noStrike" cap="none" normalizeH="0" baseline="0" dirty="0" err="1" smtClean="0">
                          <a:ln>
                            <a:noFill/>
                          </a:ln>
                          <a:solidFill>
                            <a:srgbClr val="FF3300"/>
                          </a:solidFill>
                          <a:effectLst/>
                          <a:latin typeface="Arial Narrow" pitchFamily="34" charset="0"/>
                          <a:ea typeface="宋体" charset="-122"/>
                          <a:cs typeface="Times New Roman" pitchFamily="18" charset="0"/>
                        </a:rPr>
                        <a:t>Astro</a:t>
                      </a: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-Oscillations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Mars Exploration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Planetary Scientific Laboratory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589830">
                <a:tc v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3. What are the laws of motion of matter and life activity in space?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What is the law of matter motion in the space environment?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Microgravity Science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Manned Space Program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850504">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What is the law of life activity in the space environment?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Life Exploration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Planetary Scientific Laboratory</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Manned Space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4" name="Group 2"/>
          <p:cNvGraphicFramePr>
            <a:graphicFrameLocks noGrp="1"/>
          </p:cNvGraphicFramePr>
          <p:nvPr>
            <p:ph idx="4294967295"/>
          </p:nvPr>
        </p:nvGraphicFramePr>
        <p:xfrm>
          <a:off x="0" y="0"/>
          <a:ext cx="9144000" cy="6431280"/>
        </p:xfrm>
        <a:graphic>
          <a:graphicData uri="http://schemas.openxmlformats.org/drawingml/2006/table">
            <a:tbl>
              <a:tblPr/>
              <a:tblGrid>
                <a:gridCol w="1143000"/>
                <a:gridCol w="1484313"/>
                <a:gridCol w="2952750"/>
                <a:gridCol w="3563937"/>
              </a:tblGrid>
              <a:tr h="265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Themes</a:t>
                      </a:r>
                      <a:endParaRPr kumimoji="0" lang="en-US" altLang="zh-CN" sz="1600" b="1"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Science Questions</a:t>
                      </a:r>
                      <a:endParaRPr kumimoji="0" lang="en-US" altLang="zh-CN" sz="16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Sub-questions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Science programs</a:t>
                      </a:r>
                      <a:endParaRPr kumimoji="0" lang="en-US" altLang="zh-CN" sz="1600" b="1" i="0" u="none" strike="noStrike" cap="none" normalizeH="0" baseline="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381000">
                <a:tc row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Theme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What is the relationship between the solar system  and human beings?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1. </a:t>
                      </a:r>
                      <a:r>
                        <a:rPr kumimoji="0" lang="en-US" altLang="zh-CN" sz="1600" b="1" i="0" u="none" strike="noStrike" cap="none" normalizeH="0" baseline="0" dirty="0" smtClean="0">
                          <a:ln>
                            <a:noFill/>
                          </a:ln>
                          <a:solidFill>
                            <a:schemeClr val="tx1"/>
                          </a:solidFill>
                          <a:effectLst/>
                          <a:latin typeface="Arial Narrow" pitchFamily="34" charset="0"/>
                          <a:ea typeface="宋体" charset="-122"/>
                        </a:rPr>
                        <a:t>What is the nature of solar activity?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What is the nature of solar micro-phenomena?</a:t>
                      </a:r>
                      <a:r>
                        <a:rPr kumimoji="0" lang="en-US" altLang="zh-CN" sz="1600" b="0" i="0" u="none" strike="noStrike" cap="none" normalizeH="0" baseline="0" smtClean="0">
                          <a:ln>
                            <a:noFill/>
                          </a:ln>
                          <a:solidFill>
                            <a:schemeClr val="tx1"/>
                          </a:solidFill>
                          <a:effectLst/>
                          <a:latin typeface="Arial Narrow" pitchFamily="34" charset="0"/>
                          <a:ea typeface="宋体" charset="-12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 Microscope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 Panorama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Solar-terrestrial Connection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33972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What is the nature of solar macro-phenomena?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Solar Panorama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3300"/>
                          </a:solidFill>
                          <a:effectLst/>
                          <a:latin typeface="Arial Narrow" pitchFamily="34" charset="0"/>
                          <a:ea typeface="宋体" charset="-122"/>
                          <a:cs typeface="Times New Roman" pitchFamily="18" charset="0"/>
                        </a:rPr>
                        <a:t>Solar-terrestrial Connection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07988">
                <a:tc vMerge="1">
                  <a:txBody>
                    <a:bodyPr/>
                    <a:lstStyle/>
                    <a:p>
                      <a:endParaRPr lang="zh-CN" altLang="en-US"/>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cs typeface="Times New Roman" pitchFamily="18" charset="0"/>
                        </a:rPr>
                        <a:t>2. What is t</a:t>
                      </a:r>
                      <a:r>
                        <a:rPr kumimoji="0" lang="en-US" altLang="zh-CN" sz="1600" b="1" i="0" u="none" strike="noStrike" cap="none" normalizeH="0" baseline="0" dirty="0" smtClean="0">
                          <a:ln>
                            <a:noFill/>
                          </a:ln>
                          <a:solidFill>
                            <a:schemeClr val="tx1"/>
                          </a:solidFill>
                          <a:effectLst/>
                          <a:latin typeface="Arial Narrow" pitchFamily="34" charset="0"/>
                          <a:ea typeface="宋体" charset="-122"/>
                        </a:rPr>
                        <a:t>he origin  and evolvement of solar system, and its relationship with the sun?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How did the planets of solar system originate and how do they evolve? </a:t>
                      </a:r>
                      <a:endParaRPr kumimoji="0" lang="en-US" altLang="zh-CN" sz="1600" b="0"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Lunar Exploration Program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Mars exploration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Planetary Scientific Laboratory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206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How does solar activity  transmit and evolve in interplanetary space ?</a:t>
                      </a:r>
                      <a:endParaRPr kumimoji="0" lang="en-US" altLang="zh-CN" sz="1600" b="0" i="0" u="none" strike="noStrike" cap="none" normalizeH="0" baseline="0" dirty="0" smtClean="0">
                        <a:ln>
                          <a:noFill/>
                        </a:ln>
                        <a:solidFill>
                          <a:schemeClr val="tx1"/>
                        </a:solidFill>
                        <a:effectLst/>
                        <a:latin typeface="Arial Narrow" pitchFamily="34"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 Panorama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Solar-terrestrial Connection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385763">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How does solar activity affect earth space environment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Solar-terrestrial Connection Program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454025">
                <a:tc vMerge="1">
                  <a:txBody>
                    <a:bodyPr/>
                    <a:lstStyle/>
                    <a:p>
                      <a:endParaRPr lang="zh-CN" altLang="en-US"/>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cs typeface="Times New Roman" pitchFamily="18" charset="0"/>
                        </a:rPr>
                        <a:t>3. </a:t>
                      </a:r>
                      <a:r>
                        <a:rPr kumimoji="0" lang="en-US" altLang="zh-CN" sz="1600" b="1" i="0" u="none" strike="noStrike" cap="none" normalizeH="0" baseline="0" smtClean="0">
                          <a:ln>
                            <a:noFill/>
                          </a:ln>
                          <a:solidFill>
                            <a:schemeClr val="tx1"/>
                          </a:solidFill>
                          <a:effectLst/>
                          <a:latin typeface="Arial Narrow" pitchFamily="34" charset="0"/>
                          <a:ea typeface="宋体" charset="-122"/>
                        </a:rPr>
                        <a:t>How does the earth system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Narrow" pitchFamily="34" charset="0"/>
                          <a:ea typeface="宋体" charset="-122"/>
                        </a:rPr>
                        <a:t>How do the various spheres of Earth interact and evolve?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Solar-terrestrial Connection Program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rPr>
                        <a:t>Experimental Satellites for Earth Science</a:t>
                      </a: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rPr>
                        <a:t>Constellation of Earth Science Satellites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3841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What will the earth system develop into in the future?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rPr>
                        <a:t>Experimental Satellites for Earth Science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rPr>
                        <a:t>Constellation of Earth Science Satellites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3841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Narrow" pitchFamily="34" charset="0"/>
                          <a:ea typeface="宋体" charset="-122"/>
                        </a:rPr>
                        <a:t>Can human beings live beyond the earth system?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Manned Space Program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Life Exploration Program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Mars Exploration Program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3300"/>
                          </a:solidFill>
                          <a:effectLst/>
                          <a:latin typeface="Arial Narrow" pitchFamily="34" charset="0"/>
                          <a:ea typeface="宋体" charset="-122"/>
                          <a:cs typeface="Times New Roman" pitchFamily="18" charset="0"/>
                        </a:rPr>
                        <a:t>Planetary Scientific Laboratory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4339" name="Group 7"/>
          <p:cNvGrpSpPr>
            <a:grpSpLocks/>
          </p:cNvGrpSpPr>
          <p:nvPr/>
        </p:nvGrpSpPr>
        <p:grpSpPr bwMode="auto">
          <a:xfrm>
            <a:off x="0" y="1143000"/>
            <a:ext cx="7391400" cy="627063"/>
            <a:chOff x="158" y="3748"/>
            <a:chExt cx="2404" cy="395"/>
          </a:xfrm>
        </p:grpSpPr>
        <p:sp>
          <p:nvSpPr>
            <p:cNvPr id="14343"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4344"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4340"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
        <p:nvSpPr>
          <p:cNvPr id="14341" name="Rectangle 2"/>
          <p:cNvSpPr>
            <a:spLocks noChangeArrowheads="1"/>
          </p:cNvSpPr>
          <p:nvPr/>
        </p:nvSpPr>
        <p:spPr bwMode="auto">
          <a:xfrm>
            <a:off x="34925" y="1182688"/>
            <a:ext cx="8929688" cy="5141912"/>
          </a:xfrm>
          <a:prstGeom prst="rect">
            <a:avLst/>
          </a:prstGeom>
          <a:noFill/>
          <a:ln w="9525">
            <a:noFill/>
            <a:miter lim="800000"/>
            <a:headEnd/>
            <a:tailEnd/>
          </a:ln>
        </p:spPr>
        <p:txBody>
          <a:bodyPr/>
          <a:lstStyle/>
          <a:p>
            <a:pPr eaLnBrk="0" hangingPunct="0">
              <a:spcBef>
                <a:spcPct val="20000"/>
              </a:spcBef>
              <a:buFont typeface="Wingdings" pitchFamily="2" charset="2"/>
              <a:buNone/>
            </a:pPr>
            <a:r>
              <a:rPr lang="en-US" altLang="zh-CN" sz="2800" dirty="0">
                <a:solidFill>
                  <a:srgbClr val="FF3300"/>
                </a:solidFill>
                <a:latin typeface="Times New Roman" pitchFamily="18" charset="0"/>
                <a:ea typeface="幼圆" pitchFamily="49" charset="-122"/>
              </a:rPr>
              <a:t>    </a:t>
            </a:r>
            <a:r>
              <a:rPr lang="en-US" altLang="zh-CN" sz="2800" dirty="0">
                <a:solidFill>
                  <a:srgbClr val="FF3300"/>
                </a:solidFill>
              </a:rPr>
              <a:t>1) Black Hole Probe Program (</a:t>
            </a:r>
            <a:r>
              <a:rPr lang="zh-CN" altLang="en-US" sz="2800" b="0" dirty="0">
                <a:solidFill>
                  <a:srgbClr val="FF3300"/>
                </a:solidFill>
                <a:latin typeface="黑体" pitchFamily="2" charset="-122"/>
                <a:ea typeface="黑体" pitchFamily="2" charset="-122"/>
              </a:rPr>
              <a:t>黑洞探针</a:t>
            </a:r>
            <a:r>
              <a:rPr lang="en-US" altLang="zh-CN" sz="2800" dirty="0">
                <a:solidFill>
                  <a:srgbClr val="FF3300"/>
                </a:solidFill>
              </a:rPr>
              <a:t>BHP)</a:t>
            </a:r>
          </a:p>
          <a:p>
            <a:pPr eaLnBrk="0" hangingPunct="0">
              <a:spcBef>
                <a:spcPct val="20000"/>
              </a:spcBef>
              <a:buFont typeface="Wingdings" pitchFamily="2" charset="2"/>
              <a:buNone/>
            </a:pPr>
            <a:endParaRPr lang="en-US" altLang="zh-CN" sz="1000" dirty="0">
              <a:solidFill>
                <a:srgbClr val="FF3300"/>
              </a:solidFill>
            </a:endParaRPr>
          </a:p>
          <a:p>
            <a:pPr eaLnBrk="0" hangingPunct="0">
              <a:lnSpc>
                <a:spcPct val="120000"/>
              </a:lnSpc>
              <a:spcBef>
                <a:spcPts val="1400"/>
              </a:spcBef>
            </a:pPr>
            <a:r>
              <a:rPr lang="en-US" altLang="zh-CN" sz="2000" dirty="0"/>
              <a:t>By observing black holes and other compact objects, as well as gamma-ray bursts, study cosmic high energy processes and black hole physics with black holes and other extreme objects as probes of the evolutions of stars and galaxies, in order to understand the extreme physical processes and laws in the Universe.</a:t>
            </a:r>
          </a:p>
          <a:p>
            <a:pPr eaLnBrk="0" hangingPunct="0">
              <a:lnSpc>
                <a:spcPct val="120000"/>
              </a:lnSpc>
              <a:spcBef>
                <a:spcPts val="1400"/>
              </a:spcBef>
            </a:pPr>
            <a:r>
              <a:rPr lang="en-US" altLang="zh-CN" sz="2400" dirty="0">
                <a:solidFill>
                  <a:srgbClr val="FF3300"/>
                </a:solidFill>
              </a:rPr>
              <a:t>Missions:</a:t>
            </a:r>
          </a:p>
          <a:p>
            <a:pPr marL="179388" lvl="1">
              <a:lnSpc>
                <a:spcPct val="135000"/>
              </a:lnSpc>
              <a:buFont typeface="Wingdings" pitchFamily="2" charset="2"/>
              <a:buChar char="ü"/>
            </a:pPr>
            <a:r>
              <a:rPr lang="en-US" altLang="zh-CN" dirty="0"/>
              <a:t> </a:t>
            </a:r>
            <a:r>
              <a:rPr lang="en-US" altLang="zh-CN" sz="1900" dirty="0"/>
              <a:t>Hard X-ray Modulation Telescope (HXMT)</a:t>
            </a:r>
          </a:p>
          <a:p>
            <a:pPr marL="179388" lvl="1">
              <a:lnSpc>
                <a:spcPct val="135000"/>
              </a:lnSpc>
              <a:buFont typeface="Wingdings" pitchFamily="2" charset="2"/>
              <a:buChar char="ü"/>
            </a:pPr>
            <a:r>
              <a:rPr lang="en-US" altLang="zh-CN" sz="1900" dirty="0"/>
              <a:t> </a:t>
            </a:r>
            <a:r>
              <a:rPr lang="en-US" altLang="zh-CN" sz="1900" dirty="0">
                <a:solidFill>
                  <a:srgbClr val="FF0000"/>
                </a:solidFill>
              </a:rPr>
              <a:t>Space multi-band Variable Object Monitor  (SVOM)</a:t>
            </a:r>
            <a:r>
              <a:rPr lang="zh-CN" altLang="en-US" sz="1900" dirty="0">
                <a:solidFill>
                  <a:srgbClr val="FF0000"/>
                </a:solidFill>
              </a:rPr>
              <a:t>　</a:t>
            </a:r>
          </a:p>
          <a:p>
            <a:pPr marL="179388" lvl="1">
              <a:lnSpc>
                <a:spcPct val="135000"/>
              </a:lnSpc>
              <a:buFont typeface="Wingdings" pitchFamily="2" charset="2"/>
              <a:buChar char="ü"/>
            </a:pPr>
            <a:r>
              <a:rPr lang="zh-CN" altLang="en-US" sz="1900" dirty="0">
                <a:solidFill>
                  <a:srgbClr val="FF0000"/>
                </a:solidFill>
              </a:rPr>
              <a:t> </a:t>
            </a:r>
            <a:r>
              <a:rPr lang="en-US" altLang="zh-CN" sz="1900" dirty="0">
                <a:solidFill>
                  <a:srgbClr val="FF0000"/>
                </a:solidFill>
              </a:rPr>
              <a:t>Gamma-ray burst </a:t>
            </a:r>
            <a:r>
              <a:rPr lang="en-US" altLang="zh-CN" sz="1900" dirty="0" err="1">
                <a:solidFill>
                  <a:srgbClr val="FF0000"/>
                </a:solidFill>
              </a:rPr>
              <a:t>POLARization</a:t>
            </a:r>
            <a:r>
              <a:rPr lang="en-US" altLang="zh-CN" sz="1900" dirty="0">
                <a:solidFill>
                  <a:srgbClr val="FF0000"/>
                </a:solidFill>
              </a:rPr>
              <a:t> experiment (POLAR)  </a:t>
            </a:r>
          </a:p>
          <a:p>
            <a:pPr marL="179388" lvl="1">
              <a:lnSpc>
                <a:spcPct val="135000"/>
              </a:lnSpc>
              <a:buFont typeface="Wingdings" pitchFamily="2" charset="2"/>
              <a:buChar char="ü"/>
            </a:pPr>
            <a:r>
              <a:rPr lang="en-US" altLang="zh-CN" sz="1900" dirty="0"/>
              <a:t> </a:t>
            </a:r>
            <a:r>
              <a:rPr lang="en-US" altLang="zh-CN" sz="1900" dirty="0">
                <a:solidFill>
                  <a:srgbClr val="FF0000"/>
                </a:solidFill>
              </a:rPr>
              <a:t>Participation in </a:t>
            </a:r>
            <a:r>
              <a:rPr lang="en-US" altLang="zh-CN" sz="1900" dirty="0" smtClean="0">
                <a:solidFill>
                  <a:srgbClr val="FF0000"/>
                </a:solidFill>
              </a:rPr>
              <a:t>international collaboration </a:t>
            </a:r>
            <a:r>
              <a:rPr lang="en-US" altLang="zh-CN" sz="1900" dirty="0">
                <a:solidFill>
                  <a:srgbClr val="FF0000"/>
                </a:solidFill>
              </a:rPr>
              <a:t>(IXO)</a:t>
            </a:r>
          </a:p>
          <a:p>
            <a:pPr marL="179388" lvl="1">
              <a:buFont typeface="Wingdings" pitchFamily="2" charset="2"/>
              <a:buNone/>
            </a:pPr>
            <a:r>
              <a:rPr lang="en-US" altLang="zh-CN" dirty="0"/>
              <a:t>    </a:t>
            </a:r>
          </a:p>
        </p:txBody>
      </p:sp>
      <p:pic>
        <p:nvPicPr>
          <p:cNvPr id="14342" name="Picture 3" descr="引力与时间的弯曲"/>
          <p:cNvPicPr>
            <a:picLocks noChangeAspect="1" noChangeArrowheads="1"/>
          </p:cNvPicPr>
          <p:nvPr/>
        </p:nvPicPr>
        <p:blipFill>
          <a:blip r:embed="rId3"/>
          <a:srcRect/>
          <a:stretch>
            <a:fillRect/>
          </a:stretch>
        </p:blipFill>
        <p:spPr bwMode="auto">
          <a:xfrm>
            <a:off x="6886575" y="4495800"/>
            <a:ext cx="2105025"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5363" name="Group 7"/>
          <p:cNvGrpSpPr>
            <a:grpSpLocks/>
          </p:cNvGrpSpPr>
          <p:nvPr/>
        </p:nvGrpSpPr>
        <p:grpSpPr bwMode="auto">
          <a:xfrm>
            <a:off x="0" y="1268413"/>
            <a:ext cx="9144000" cy="627062"/>
            <a:chOff x="158" y="3748"/>
            <a:chExt cx="2404" cy="395"/>
          </a:xfrm>
        </p:grpSpPr>
        <p:sp>
          <p:nvSpPr>
            <p:cNvPr id="15368"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5369"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5364" name="Rectangle 2"/>
          <p:cNvSpPr>
            <a:spLocks noChangeArrowheads="1"/>
          </p:cNvSpPr>
          <p:nvPr/>
        </p:nvSpPr>
        <p:spPr bwMode="auto">
          <a:xfrm>
            <a:off x="34925" y="1255713"/>
            <a:ext cx="9109075" cy="2097087"/>
          </a:xfrm>
          <a:prstGeom prst="rect">
            <a:avLst/>
          </a:prstGeom>
          <a:noFill/>
          <a:ln w="9525">
            <a:noFill/>
            <a:miter lim="800000"/>
            <a:headEnd/>
            <a:tailEnd/>
          </a:ln>
        </p:spPr>
        <p:txBody>
          <a:bodyPr/>
          <a:lstStyle/>
          <a:p>
            <a:pPr algn="just" eaLnBrk="0" hangingPunct="0">
              <a:lnSpc>
                <a:spcPct val="120000"/>
              </a:lnSpc>
              <a:spcBef>
                <a:spcPct val="20000"/>
              </a:spcBef>
              <a:buFont typeface="Wingdings" pitchFamily="2" charset="2"/>
              <a:buNone/>
            </a:pPr>
            <a:r>
              <a:rPr lang="en-US" altLang="zh-CN" sz="2700" b="0">
                <a:solidFill>
                  <a:srgbClr val="FF3300"/>
                </a:solidFill>
                <a:latin typeface="Times New Roman" pitchFamily="18" charset="0"/>
                <a:ea typeface="幼圆" pitchFamily="49" charset="-122"/>
              </a:rPr>
              <a:t>    </a:t>
            </a:r>
            <a:r>
              <a:rPr lang="en-US" altLang="zh-CN" sz="2700">
                <a:solidFill>
                  <a:srgbClr val="FF3300"/>
                </a:solidFill>
              </a:rPr>
              <a:t>2) </a:t>
            </a:r>
            <a:r>
              <a:rPr lang="en-US" altLang="zh-CN" sz="2700">
                <a:solidFill>
                  <a:srgbClr val="FF3300"/>
                </a:solidFill>
                <a:latin typeface="Arial Narrow" pitchFamily="34" charset="0"/>
              </a:rPr>
              <a:t>Diagnostics of Astro-Oscillations Program (</a:t>
            </a:r>
            <a:r>
              <a:rPr lang="zh-CN" altLang="en-US" sz="2700" b="0">
                <a:solidFill>
                  <a:srgbClr val="FF3300"/>
                </a:solidFill>
                <a:latin typeface="黑体" pitchFamily="2" charset="-122"/>
                <a:ea typeface="黑体" pitchFamily="2" charset="-122"/>
              </a:rPr>
              <a:t>天体号脉</a:t>
            </a:r>
            <a:r>
              <a:rPr lang="en-US" altLang="zh-CN" sz="2700">
                <a:solidFill>
                  <a:srgbClr val="FF3300"/>
                </a:solidFill>
                <a:latin typeface="Arial Narrow" pitchFamily="34" charset="0"/>
              </a:rPr>
              <a:t>DAO)</a:t>
            </a:r>
          </a:p>
          <a:p>
            <a:pPr algn="just" eaLnBrk="0" hangingPunct="0">
              <a:lnSpc>
                <a:spcPct val="120000"/>
              </a:lnSpc>
              <a:spcBef>
                <a:spcPct val="20000"/>
              </a:spcBef>
              <a:buFont typeface="Wingdings" pitchFamily="2" charset="2"/>
              <a:buNone/>
            </a:pPr>
            <a:endParaRPr lang="en-US" altLang="zh-CN" sz="1000">
              <a:solidFill>
                <a:srgbClr val="CC3300"/>
              </a:solidFill>
            </a:endParaRPr>
          </a:p>
          <a:p>
            <a:pPr eaLnBrk="0" hangingPunct="0">
              <a:lnSpc>
                <a:spcPct val="120000"/>
              </a:lnSpc>
              <a:spcBef>
                <a:spcPct val="20000"/>
              </a:spcBef>
              <a:buFont typeface="Wingdings" pitchFamily="2" charset="2"/>
              <a:buNone/>
            </a:pPr>
            <a:r>
              <a:rPr lang="en-US" altLang="zh-CN" sz="2000"/>
              <a:t>By detecting electro-magnetic and non-electro-magnetic radiations of astrophysical objects with high photometric and high timing precisions, reveal their internal structures and activities.</a:t>
            </a:r>
          </a:p>
          <a:p>
            <a:pPr algn="just" eaLnBrk="0" hangingPunct="0">
              <a:lnSpc>
                <a:spcPct val="120000"/>
              </a:lnSpc>
              <a:spcBef>
                <a:spcPct val="20000"/>
              </a:spcBef>
              <a:buFont typeface="Wingdings" pitchFamily="2" charset="2"/>
              <a:buNone/>
            </a:pPr>
            <a:endParaRPr lang="en-US" altLang="zh-CN" sz="1000">
              <a:solidFill>
                <a:srgbClr val="CC3300"/>
              </a:solidFill>
            </a:endParaRPr>
          </a:p>
        </p:txBody>
      </p:sp>
      <p:pic>
        <p:nvPicPr>
          <p:cNvPr id="15365" name="Picture 4" descr="科学家希望借助“星震学”技术了解太阳系"/>
          <p:cNvPicPr>
            <a:picLocks noChangeAspect="1" noChangeArrowheads="1"/>
          </p:cNvPicPr>
          <p:nvPr/>
        </p:nvPicPr>
        <p:blipFill>
          <a:blip r:embed="rId3"/>
          <a:srcRect/>
          <a:stretch>
            <a:fillRect/>
          </a:stretch>
        </p:blipFill>
        <p:spPr bwMode="auto">
          <a:xfrm>
            <a:off x="7086600" y="4648200"/>
            <a:ext cx="1708150" cy="1828800"/>
          </a:xfrm>
          <a:prstGeom prst="rect">
            <a:avLst/>
          </a:prstGeom>
          <a:noFill/>
          <a:ln w="9525">
            <a:noFill/>
            <a:miter lim="800000"/>
            <a:headEnd/>
            <a:tailEnd/>
          </a:ln>
        </p:spPr>
      </p:pic>
      <p:sp>
        <p:nvSpPr>
          <p:cNvPr id="15366"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
        <p:nvSpPr>
          <p:cNvPr id="15367" name="Rectangle 2"/>
          <p:cNvSpPr>
            <a:spLocks noChangeArrowheads="1"/>
          </p:cNvSpPr>
          <p:nvPr/>
        </p:nvSpPr>
        <p:spPr bwMode="auto">
          <a:xfrm>
            <a:off x="34925" y="3276600"/>
            <a:ext cx="7280275" cy="3352800"/>
          </a:xfrm>
          <a:prstGeom prst="rect">
            <a:avLst/>
          </a:prstGeom>
          <a:noFill/>
          <a:ln w="9525">
            <a:noFill/>
            <a:miter lim="800000"/>
            <a:headEnd/>
            <a:tailEnd/>
          </a:ln>
        </p:spPr>
        <p:txBody>
          <a:bodyPr/>
          <a:lstStyle/>
          <a:p>
            <a:pPr algn="just" eaLnBrk="0" hangingPunct="0">
              <a:lnSpc>
                <a:spcPct val="120000"/>
              </a:lnSpc>
              <a:spcBef>
                <a:spcPct val="20000"/>
              </a:spcBef>
              <a:buFont typeface="Wingdings" pitchFamily="2" charset="2"/>
              <a:buNone/>
            </a:pPr>
            <a:r>
              <a:rPr lang="en-US" altLang="zh-CN" sz="2400" dirty="0">
                <a:solidFill>
                  <a:srgbClr val="FF3300"/>
                </a:solidFill>
              </a:rPr>
              <a:t>Missions</a:t>
            </a:r>
            <a:r>
              <a:rPr lang="zh-CN" altLang="en-US" sz="2400" dirty="0">
                <a:solidFill>
                  <a:srgbClr val="FF3300"/>
                </a:solidFill>
              </a:rPr>
              <a:t>：</a:t>
            </a:r>
          </a:p>
          <a:p>
            <a:pPr marL="539750" lvl="1" indent="-269875"/>
            <a:endParaRPr lang="zh-CN" altLang="en-US" sz="1000" dirty="0">
              <a:solidFill>
                <a:srgbClr val="FF3300"/>
              </a:solidFill>
            </a:endParaRPr>
          </a:p>
          <a:p>
            <a:pPr marL="539750" lvl="1" indent="-269875">
              <a:lnSpc>
                <a:spcPct val="120000"/>
              </a:lnSpc>
              <a:buFont typeface="Wingdings" pitchFamily="2" charset="2"/>
              <a:buChar char="ü"/>
            </a:pPr>
            <a:r>
              <a:rPr lang="en-US" altLang="zh-CN" sz="2000" dirty="0"/>
              <a:t>X-ray Timing and Polarization telescope </a:t>
            </a:r>
            <a:r>
              <a:rPr lang="zh-CN" altLang="en-US" sz="2000" dirty="0"/>
              <a:t>（</a:t>
            </a:r>
            <a:r>
              <a:rPr lang="en-US" altLang="zh-CN" sz="2000" dirty="0"/>
              <a:t>XTP</a:t>
            </a:r>
            <a:r>
              <a:rPr lang="zh-CN" altLang="en-US" sz="2000" dirty="0"/>
              <a:t>） </a:t>
            </a:r>
          </a:p>
          <a:p>
            <a:pPr marL="539750" lvl="1" indent="-269875">
              <a:lnSpc>
                <a:spcPct val="120000"/>
              </a:lnSpc>
              <a:buFont typeface="Wingdings" pitchFamily="2" charset="2"/>
              <a:buChar char="ü"/>
            </a:pPr>
            <a:r>
              <a:rPr lang="en-US" altLang="zh-CN" sz="2000" dirty="0" err="1">
                <a:solidFill>
                  <a:srgbClr val="FF0000"/>
                </a:solidFill>
              </a:rPr>
              <a:t>PLAnetary</a:t>
            </a:r>
            <a:r>
              <a:rPr lang="en-US" altLang="zh-CN" sz="2000" dirty="0">
                <a:solidFill>
                  <a:srgbClr val="FF0000"/>
                </a:solidFill>
              </a:rPr>
              <a:t> Transits and Oscillations of stars </a:t>
            </a:r>
            <a:r>
              <a:rPr lang="zh-CN" altLang="en-US" sz="2000" dirty="0">
                <a:solidFill>
                  <a:srgbClr val="FF0000"/>
                </a:solidFill>
              </a:rPr>
              <a:t>（</a:t>
            </a:r>
            <a:r>
              <a:rPr lang="en-US" altLang="zh-CN" sz="2000" dirty="0">
                <a:solidFill>
                  <a:srgbClr val="FF0000"/>
                </a:solidFill>
              </a:rPr>
              <a:t>PLATO</a:t>
            </a:r>
            <a:r>
              <a:rPr lang="zh-CN" altLang="en-US" sz="2000" dirty="0">
                <a:solidFill>
                  <a:srgbClr val="FF0000"/>
                </a:solidFill>
              </a:rPr>
              <a:t>）</a:t>
            </a:r>
          </a:p>
          <a:p>
            <a:pPr marL="539750" lvl="1" indent="-269875">
              <a:lnSpc>
                <a:spcPct val="120000"/>
              </a:lnSpc>
              <a:buFont typeface="Wingdings" pitchFamily="2" charset="2"/>
              <a:buChar char="ü"/>
            </a:pPr>
            <a:r>
              <a:rPr lang="en-US" altLang="zh-CN" sz="2000" dirty="0" err="1">
                <a:solidFill>
                  <a:srgbClr val="FF0000"/>
                </a:solidFill>
              </a:rPr>
              <a:t>Astrodynamical</a:t>
            </a:r>
            <a:r>
              <a:rPr lang="en-US" altLang="zh-CN" sz="2000" dirty="0">
                <a:solidFill>
                  <a:srgbClr val="FF0000"/>
                </a:solidFill>
              </a:rPr>
              <a:t> Space Test of Relativity using</a:t>
            </a:r>
          </a:p>
          <a:p>
            <a:pPr marL="539750" lvl="1" indent="-269875">
              <a:lnSpc>
                <a:spcPct val="120000"/>
              </a:lnSpc>
              <a:buFont typeface="Wingdings" pitchFamily="2" charset="2"/>
              <a:buNone/>
            </a:pPr>
            <a:r>
              <a:rPr lang="zh-CN" altLang="en-US" sz="2000" dirty="0">
                <a:solidFill>
                  <a:srgbClr val="FF0000"/>
                </a:solidFill>
              </a:rPr>
              <a:t>　</a:t>
            </a:r>
            <a:r>
              <a:rPr lang="en-US" altLang="zh-CN" sz="2000" dirty="0">
                <a:solidFill>
                  <a:srgbClr val="FF0000"/>
                </a:solidFill>
              </a:rPr>
              <a:t>Optical Devices </a:t>
            </a:r>
            <a:r>
              <a:rPr lang="zh-CN" altLang="en-US" sz="2000" dirty="0">
                <a:solidFill>
                  <a:srgbClr val="FF0000"/>
                </a:solidFill>
              </a:rPr>
              <a:t>（</a:t>
            </a:r>
            <a:r>
              <a:rPr lang="en-US" altLang="zh-CN" sz="2000" dirty="0" err="1">
                <a:solidFill>
                  <a:srgbClr val="FF0000"/>
                </a:solidFill>
              </a:rPr>
              <a:t>Astro</a:t>
            </a:r>
            <a:r>
              <a:rPr lang="en-US" altLang="zh-CN" sz="2000" dirty="0">
                <a:solidFill>
                  <a:srgbClr val="FF0000"/>
                </a:solidFill>
              </a:rPr>
              <a:t>-D</a:t>
            </a:r>
            <a:r>
              <a:rPr lang="zh-CN" altLang="en-US" sz="2000" dirty="0">
                <a:solidFill>
                  <a:srgbClr val="FF0000"/>
                </a:solidFill>
              </a:rPr>
              <a:t>）    </a:t>
            </a:r>
          </a:p>
          <a:p>
            <a:pPr marL="539750" lvl="1" indent="-269875">
              <a:lnSpc>
                <a:spcPct val="120000"/>
              </a:lnSpc>
              <a:buFont typeface="Wingdings" pitchFamily="2" charset="2"/>
              <a:buChar char="ü"/>
            </a:pPr>
            <a:r>
              <a:rPr lang="en-US" altLang="zh-CN" sz="2000" dirty="0">
                <a:solidFill>
                  <a:srgbClr val="FF0000"/>
                </a:solidFill>
              </a:rPr>
              <a:t>Participation in collaboration ( Gaia &amp; LISA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6387" name="Group 7"/>
          <p:cNvGrpSpPr>
            <a:grpSpLocks/>
          </p:cNvGrpSpPr>
          <p:nvPr/>
        </p:nvGrpSpPr>
        <p:grpSpPr bwMode="auto">
          <a:xfrm>
            <a:off x="0" y="1268413"/>
            <a:ext cx="8915400" cy="627062"/>
            <a:chOff x="158" y="3748"/>
            <a:chExt cx="2404" cy="395"/>
          </a:xfrm>
        </p:grpSpPr>
        <p:sp>
          <p:nvSpPr>
            <p:cNvPr id="16391"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6392"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6388" name="Rectangle 2"/>
          <p:cNvSpPr>
            <a:spLocks noChangeArrowheads="1"/>
          </p:cNvSpPr>
          <p:nvPr/>
        </p:nvSpPr>
        <p:spPr bwMode="auto">
          <a:xfrm>
            <a:off x="34925" y="1295400"/>
            <a:ext cx="9109075" cy="5589588"/>
          </a:xfrm>
          <a:prstGeom prst="rect">
            <a:avLst/>
          </a:prstGeom>
          <a:noFill/>
          <a:ln w="9525">
            <a:noFill/>
            <a:miter lim="800000"/>
            <a:headEnd/>
            <a:tailEnd/>
          </a:ln>
        </p:spPr>
        <p:txBody>
          <a:bodyPr/>
          <a:lstStyle/>
          <a:p>
            <a:pPr algn="just" eaLnBrk="0" hangingPunct="0">
              <a:spcBef>
                <a:spcPct val="20000"/>
              </a:spcBef>
              <a:buFont typeface="Wingdings" pitchFamily="2" charset="2"/>
              <a:buNone/>
            </a:pPr>
            <a:r>
              <a:rPr lang="en-US" altLang="zh-CN" sz="2800" b="0">
                <a:solidFill>
                  <a:srgbClr val="FF3300"/>
                </a:solidFill>
                <a:latin typeface="Times New Roman" pitchFamily="18" charset="0"/>
                <a:ea typeface="幼圆" pitchFamily="49" charset="-122"/>
              </a:rPr>
              <a:t>    </a:t>
            </a:r>
            <a:r>
              <a:rPr lang="en-US" altLang="zh-CN" sz="2800">
                <a:solidFill>
                  <a:srgbClr val="FF3300"/>
                </a:solidFill>
              </a:rPr>
              <a:t>3) </a:t>
            </a:r>
            <a:r>
              <a:rPr lang="en-US" altLang="zh-CN" sz="2800">
                <a:solidFill>
                  <a:srgbClr val="FF3300"/>
                </a:solidFill>
                <a:latin typeface="Arial Narrow" pitchFamily="34" charset="0"/>
              </a:rPr>
              <a:t>Portraits of Astro-Object Program (</a:t>
            </a:r>
            <a:r>
              <a:rPr lang="zh-CN" altLang="en-US" sz="2800" b="0">
                <a:solidFill>
                  <a:srgbClr val="FF3300"/>
                </a:solidFill>
                <a:latin typeface="黑体" pitchFamily="2" charset="-122"/>
                <a:ea typeface="黑体" pitchFamily="2" charset="-122"/>
              </a:rPr>
              <a:t>天体肖像</a:t>
            </a:r>
            <a:r>
              <a:rPr lang="en-US" altLang="zh-CN" sz="2800">
                <a:solidFill>
                  <a:srgbClr val="FF3300"/>
                </a:solidFill>
                <a:latin typeface="Arial Narrow" pitchFamily="34" charset="0"/>
              </a:rPr>
              <a:t>PAO) </a:t>
            </a:r>
          </a:p>
          <a:p>
            <a:pPr algn="just" eaLnBrk="0" hangingPunct="0">
              <a:lnSpc>
                <a:spcPct val="110000"/>
              </a:lnSpc>
              <a:spcBef>
                <a:spcPct val="50000"/>
              </a:spcBef>
              <a:buFont typeface="Wingdings" pitchFamily="2" charset="2"/>
              <a:buNone/>
            </a:pPr>
            <a:endParaRPr lang="en-US" altLang="zh-CN" sz="1000">
              <a:solidFill>
                <a:srgbClr val="FF3300"/>
              </a:solidFill>
            </a:endParaRPr>
          </a:p>
          <a:p>
            <a:pPr algn="just" eaLnBrk="0" hangingPunct="0">
              <a:lnSpc>
                <a:spcPct val="110000"/>
              </a:lnSpc>
              <a:spcBef>
                <a:spcPct val="50000"/>
              </a:spcBef>
              <a:buFont typeface="Wingdings" pitchFamily="2" charset="2"/>
              <a:buNone/>
            </a:pPr>
            <a:r>
              <a:rPr lang="en-US" altLang="zh-CN" sz="2000"/>
              <a:t>Obtain direct pictures (portraits) of solar-like stars, exoplanets, white dwarfs, neutron stars, black holes, etc. </a:t>
            </a:r>
          </a:p>
          <a:p>
            <a:endParaRPr lang="en-US" altLang="zh-CN"/>
          </a:p>
          <a:p>
            <a:r>
              <a:rPr lang="en-US" altLang="zh-CN" sz="2400">
                <a:solidFill>
                  <a:srgbClr val="FF3300"/>
                </a:solidFill>
              </a:rPr>
              <a:t>Missions:</a:t>
            </a:r>
          </a:p>
          <a:p>
            <a:pPr marL="365125" lvl="1" indent="-185738"/>
            <a:endParaRPr lang="en-US" altLang="zh-CN" sz="2400"/>
          </a:p>
          <a:p>
            <a:pPr>
              <a:lnSpc>
                <a:spcPct val="120000"/>
              </a:lnSpc>
              <a:buFont typeface="Wingdings" pitchFamily="2" charset="2"/>
              <a:buChar char="ü"/>
            </a:pPr>
            <a:r>
              <a:rPr lang="en-US" altLang="zh-CN" sz="2000"/>
              <a:t> High Resolution X-ray Interferometer Telescope</a:t>
            </a:r>
          </a:p>
          <a:p>
            <a:pPr>
              <a:lnSpc>
                <a:spcPct val="120000"/>
              </a:lnSpc>
              <a:buFont typeface="Wingdings" pitchFamily="2" charset="2"/>
              <a:buChar char="ü"/>
            </a:pPr>
            <a:r>
              <a:rPr lang="en-US" altLang="zh-CN" sz="2000"/>
              <a:t> Interferometer telescope array    </a:t>
            </a:r>
          </a:p>
          <a:p>
            <a:pPr marL="365125" lvl="1" indent="-185738">
              <a:lnSpc>
                <a:spcPct val="120000"/>
              </a:lnSpc>
              <a:buFontTx/>
              <a:buChar char="•"/>
            </a:pPr>
            <a:r>
              <a:rPr lang="en-US" altLang="zh-CN" sz="2000"/>
              <a:t>Space VLBI (Very Long Baseline Interferometer) </a:t>
            </a:r>
          </a:p>
          <a:p>
            <a:pPr marL="365125" lvl="1" indent="-185738">
              <a:lnSpc>
                <a:spcPct val="120000"/>
              </a:lnSpc>
            </a:pPr>
            <a:r>
              <a:rPr lang="zh-CN" altLang="en-US" sz="2000"/>
              <a:t>　</a:t>
            </a:r>
            <a:r>
              <a:rPr lang="en-US" altLang="zh-CN" sz="2000"/>
              <a:t>telescope array</a:t>
            </a:r>
          </a:p>
          <a:p>
            <a:pPr marL="365125" lvl="1" indent="-185738">
              <a:lnSpc>
                <a:spcPct val="120000"/>
              </a:lnSpc>
              <a:buFontTx/>
              <a:buChar char="•"/>
            </a:pPr>
            <a:r>
              <a:rPr lang="en-US" altLang="zh-CN" sz="2000"/>
              <a:t>Lunar based telescope array</a:t>
            </a:r>
          </a:p>
          <a:p>
            <a:pPr marL="365125" lvl="1" indent="-185738">
              <a:lnSpc>
                <a:spcPct val="120000"/>
              </a:lnSpc>
              <a:buFontTx/>
              <a:buChar char="•"/>
            </a:pPr>
            <a:r>
              <a:rPr lang="en-US" altLang="zh-CN" sz="2000"/>
              <a:t>Moon-Earth combined array</a:t>
            </a:r>
          </a:p>
          <a:p>
            <a:pPr marL="365125" lvl="1" indent="-185738">
              <a:lnSpc>
                <a:spcPct val="120000"/>
              </a:lnSpc>
              <a:buFontTx/>
              <a:buChar char="•"/>
            </a:pPr>
            <a:r>
              <a:rPr lang="en-US" altLang="zh-CN" sz="2000"/>
              <a:t>Telescope arrays at L1 and L2</a:t>
            </a:r>
          </a:p>
        </p:txBody>
      </p:sp>
      <p:pic>
        <p:nvPicPr>
          <p:cNvPr id="16389" name="Picture 3" descr="哈勃望远镜的又一杰作"/>
          <p:cNvPicPr>
            <a:picLocks noChangeAspect="1" noChangeArrowheads="1"/>
          </p:cNvPicPr>
          <p:nvPr/>
        </p:nvPicPr>
        <p:blipFill>
          <a:blip r:embed="rId3"/>
          <a:srcRect/>
          <a:stretch>
            <a:fillRect/>
          </a:stretch>
        </p:blipFill>
        <p:spPr bwMode="auto">
          <a:xfrm>
            <a:off x="6553200" y="3962400"/>
            <a:ext cx="2362200" cy="2590800"/>
          </a:xfrm>
          <a:prstGeom prst="rect">
            <a:avLst/>
          </a:prstGeom>
          <a:noFill/>
          <a:ln w="9525">
            <a:noFill/>
            <a:miter lim="800000"/>
            <a:headEnd/>
            <a:tailEnd/>
          </a:ln>
        </p:spPr>
      </p:pic>
      <p:sp>
        <p:nvSpPr>
          <p:cNvPr id="16390"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7411" name="Group 8"/>
          <p:cNvGrpSpPr>
            <a:grpSpLocks/>
          </p:cNvGrpSpPr>
          <p:nvPr/>
        </p:nvGrpSpPr>
        <p:grpSpPr bwMode="auto">
          <a:xfrm>
            <a:off x="0" y="1268413"/>
            <a:ext cx="8077200" cy="627062"/>
            <a:chOff x="158" y="3748"/>
            <a:chExt cx="2404" cy="395"/>
          </a:xfrm>
        </p:grpSpPr>
        <p:sp>
          <p:nvSpPr>
            <p:cNvPr id="17416"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7417"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7412" name="Rectangle 2"/>
          <p:cNvSpPr>
            <a:spLocks noChangeArrowheads="1"/>
          </p:cNvSpPr>
          <p:nvPr/>
        </p:nvSpPr>
        <p:spPr bwMode="auto">
          <a:xfrm>
            <a:off x="34925" y="1219200"/>
            <a:ext cx="9109075" cy="609600"/>
          </a:xfrm>
          <a:prstGeom prst="rect">
            <a:avLst/>
          </a:prstGeom>
          <a:noFill/>
          <a:ln w="9525">
            <a:noFill/>
            <a:miter lim="800000"/>
            <a:headEnd/>
            <a:tailEnd/>
          </a:ln>
        </p:spPr>
        <p:txBody>
          <a:bodyPr/>
          <a:lstStyle/>
          <a:p>
            <a:pPr marL="360363" indent="-360363" algn="just" eaLnBrk="0" hangingPunct="0">
              <a:lnSpc>
                <a:spcPct val="120000"/>
              </a:lnSpc>
              <a:spcBef>
                <a:spcPct val="20000"/>
              </a:spcBef>
              <a:buFont typeface="Wingdings" pitchFamily="2" charset="2"/>
              <a:buNone/>
            </a:pPr>
            <a:r>
              <a:rPr lang="en-US" altLang="zh-CN" sz="2800">
                <a:solidFill>
                  <a:srgbClr val="FF3300"/>
                </a:solidFill>
                <a:latin typeface="Times New Roman" pitchFamily="18" charset="0"/>
                <a:ea typeface="幼圆" pitchFamily="49" charset="-122"/>
              </a:rPr>
              <a:t>    </a:t>
            </a:r>
            <a:r>
              <a:rPr lang="en-US" altLang="zh-CN" sz="2800">
                <a:solidFill>
                  <a:srgbClr val="FF3300"/>
                </a:solidFill>
              </a:rPr>
              <a:t>4) </a:t>
            </a:r>
            <a:r>
              <a:rPr lang="en-US" altLang="zh-CN" sz="2800">
                <a:solidFill>
                  <a:srgbClr val="FF3300"/>
                </a:solidFill>
                <a:latin typeface="Arial Narrow" pitchFamily="34" charset="0"/>
                <a:ea typeface="黑体" pitchFamily="2" charset="-122"/>
              </a:rPr>
              <a:t>Dark Matter Detection Program (</a:t>
            </a:r>
            <a:r>
              <a:rPr lang="zh-CN" altLang="en-US" sz="2800" b="0">
                <a:solidFill>
                  <a:srgbClr val="FF3300"/>
                </a:solidFill>
                <a:latin typeface="Arial Narrow" pitchFamily="34" charset="0"/>
                <a:ea typeface="黑体" pitchFamily="2" charset="-122"/>
              </a:rPr>
              <a:t>暗物质探测</a:t>
            </a:r>
            <a:r>
              <a:rPr lang="en-US" altLang="zh-CN" sz="2800">
                <a:solidFill>
                  <a:srgbClr val="FF3300"/>
                </a:solidFill>
                <a:latin typeface="Arial Narrow" pitchFamily="34" charset="0"/>
                <a:ea typeface="黑体" pitchFamily="2" charset="-122"/>
              </a:rPr>
              <a:t>DMD)</a:t>
            </a:r>
          </a:p>
        </p:txBody>
      </p:sp>
      <p:pic>
        <p:nvPicPr>
          <p:cNvPr id="17413" name="Picture 3" descr="第一幅宇宙暗物质3D图片"/>
          <p:cNvPicPr>
            <a:picLocks noChangeAspect="1" noChangeArrowheads="1"/>
          </p:cNvPicPr>
          <p:nvPr/>
        </p:nvPicPr>
        <p:blipFill>
          <a:blip r:embed="rId3"/>
          <a:srcRect/>
          <a:stretch>
            <a:fillRect/>
          </a:stretch>
        </p:blipFill>
        <p:spPr bwMode="auto">
          <a:xfrm>
            <a:off x="5638800" y="4710113"/>
            <a:ext cx="3429000" cy="1854200"/>
          </a:xfrm>
          <a:prstGeom prst="rect">
            <a:avLst/>
          </a:prstGeom>
          <a:noFill/>
          <a:ln w="9525">
            <a:noFill/>
            <a:miter lim="800000"/>
            <a:headEnd/>
            <a:tailEnd/>
          </a:ln>
        </p:spPr>
      </p:pic>
      <p:sp>
        <p:nvSpPr>
          <p:cNvPr id="17414" name="Rectangle 4"/>
          <p:cNvSpPr>
            <a:spLocks noChangeArrowheads="1"/>
          </p:cNvSpPr>
          <p:nvPr/>
        </p:nvSpPr>
        <p:spPr bwMode="auto">
          <a:xfrm>
            <a:off x="0" y="2133600"/>
            <a:ext cx="8964613" cy="1509713"/>
          </a:xfrm>
          <a:prstGeom prst="rect">
            <a:avLst/>
          </a:prstGeom>
          <a:noFill/>
          <a:ln w="9525">
            <a:noFill/>
            <a:miter lim="800000"/>
            <a:headEnd/>
            <a:tailEnd/>
          </a:ln>
        </p:spPr>
        <p:txBody>
          <a:bodyPr/>
          <a:lstStyle/>
          <a:p>
            <a:pPr algn="just" eaLnBrk="0" hangingPunct="0">
              <a:lnSpc>
                <a:spcPct val="120000"/>
              </a:lnSpc>
              <a:spcBef>
                <a:spcPct val="20000"/>
              </a:spcBef>
            </a:pPr>
            <a:r>
              <a:rPr lang="en-US" altLang="zh-CN" sz="2400"/>
              <a:t>Based on space platforms, detect dark matter annihilation products predicted by various kinds theoretical models.</a:t>
            </a:r>
            <a:r>
              <a:rPr lang="en-US" altLang="zh-CN" sz="2400">
                <a:solidFill>
                  <a:srgbClr val="CC3300"/>
                </a:solidFill>
              </a:rPr>
              <a:t>  </a:t>
            </a:r>
          </a:p>
          <a:p>
            <a:pPr algn="just" eaLnBrk="0" hangingPunct="0">
              <a:lnSpc>
                <a:spcPct val="120000"/>
              </a:lnSpc>
              <a:spcBef>
                <a:spcPct val="20000"/>
              </a:spcBef>
            </a:pPr>
            <a:endParaRPr lang="en-US" altLang="zh-CN" sz="1000">
              <a:solidFill>
                <a:srgbClr val="CC3300"/>
              </a:solidFill>
            </a:endParaRPr>
          </a:p>
          <a:p>
            <a:endParaRPr lang="en-US" altLang="zh-CN" sz="1000">
              <a:solidFill>
                <a:srgbClr val="FF3300"/>
              </a:solidFill>
            </a:endParaRPr>
          </a:p>
          <a:p>
            <a:r>
              <a:rPr lang="en-US" altLang="zh-CN" sz="2400">
                <a:solidFill>
                  <a:srgbClr val="FF3300"/>
                </a:solidFill>
              </a:rPr>
              <a:t>Missions:</a:t>
            </a:r>
          </a:p>
          <a:p>
            <a:endParaRPr lang="en-US" altLang="zh-CN" sz="1000">
              <a:solidFill>
                <a:srgbClr val="FF3300"/>
              </a:solidFill>
            </a:endParaRPr>
          </a:p>
          <a:p>
            <a:pPr marL="539750" lvl="1" indent="-269875">
              <a:lnSpc>
                <a:spcPct val="120000"/>
              </a:lnSpc>
              <a:buFont typeface="Wingdings" pitchFamily="2" charset="2"/>
              <a:buChar char="ü"/>
            </a:pPr>
            <a:r>
              <a:rPr lang="en-US" altLang="zh-CN" sz="2000"/>
              <a:t>Dark matter particle detection satellite</a:t>
            </a:r>
            <a:r>
              <a:rPr lang="zh-CN" altLang="en-US" sz="2000"/>
              <a:t>（</a:t>
            </a:r>
            <a:r>
              <a:rPr lang="en-US" altLang="zh-CN" sz="2000"/>
              <a:t>DMD-I)</a:t>
            </a:r>
          </a:p>
          <a:p>
            <a:pPr marL="539750" lvl="1" indent="-269875">
              <a:lnSpc>
                <a:spcPct val="120000"/>
              </a:lnSpc>
              <a:buFont typeface="Wingdings" pitchFamily="2" charset="2"/>
              <a:buChar char="ü"/>
            </a:pPr>
            <a:r>
              <a:rPr lang="en-US" altLang="zh-CN" sz="2000"/>
              <a:t>Dark matter particle detection experiment </a:t>
            </a:r>
          </a:p>
          <a:p>
            <a:pPr marL="539750" lvl="1" indent="-269875">
              <a:lnSpc>
                <a:spcPct val="120000"/>
              </a:lnSpc>
              <a:buFont typeface="Wingdings" pitchFamily="2" charset="2"/>
              <a:buNone/>
            </a:pPr>
            <a:r>
              <a:rPr lang="zh-CN" altLang="en-US" sz="2000"/>
              <a:t>　</a:t>
            </a:r>
            <a:r>
              <a:rPr lang="en-US" altLang="zh-CN" sz="2000"/>
              <a:t>aboard manned space station (DMD-II)</a:t>
            </a:r>
          </a:p>
          <a:p>
            <a:pPr marL="539750" lvl="1" indent="-269875" algn="just" eaLnBrk="0" hangingPunct="0">
              <a:lnSpc>
                <a:spcPct val="120000"/>
              </a:lnSpc>
              <a:spcBef>
                <a:spcPct val="20000"/>
              </a:spcBef>
              <a:buFontTx/>
              <a:buChar char="•"/>
            </a:pPr>
            <a:endParaRPr lang="en-US" altLang="zh-CN" sz="2000"/>
          </a:p>
        </p:txBody>
      </p:sp>
      <p:sp>
        <p:nvSpPr>
          <p:cNvPr id="17415"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8435" name="Group 7"/>
          <p:cNvGrpSpPr>
            <a:grpSpLocks/>
          </p:cNvGrpSpPr>
          <p:nvPr/>
        </p:nvGrpSpPr>
        <p:grpSpPr bwMode="auto">
          <a:xfrm>
            <a:off x="0" y="1268413"/>
            <a:ext cx="6172200" cy="627062"/>
            <a:chOff x="158" y="3748"/>
            <a:chExt cx="2404" cy="395"/>
          </a:xfrm>
        </p:grpSpPr>
        <p:sp>
          <p:nvSpPr>
            <p:cNvPr id="18439"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8440"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8436" name="Rectangle 2"/>
          <p:cNvSpPr>
            <a:spLocks noChangeArrowheads="1"/>
          </p:cNvSpPr>
          <p:nvPr/>
        </p:nvSpPr>
        <p:spPr bwMode="auto">
          <a:xfrm>
            <a:off x="34925" y="1219200"/>
            <a:ext cx="9109075" cy="5534025"/>
          </a:xfrm>
          <a:prstGeom prst="rect">
            <a:avLst/>
          </a:prstGeom>
          <a:noFill/>
          <a:ln w="9525">
            <a:noFill/>
            <a:miter lim="800000"/>
            <a:headEnd/>
            <a:tailEnd/>
          </a:ln>
        </p:spPr>
        <p:txBody>
          <a:bodyPr/>
          <a:lstStyle/>
          <a:p>
            <a:pPr algn="just" eaLnBrk="0" hangingPunct="0">
              <a:lnSpc>
                <a:spcPct val="120000"/>
              </a:lnSpc>
              <a:spcBef>
                <a:spcPct val="20000"/>
              </a:spcBef>
              <a:buFont typeface="Wingdings" pitchFamily="2" charset="2"/>
              <a:buNone/>
            </a:pPr>
            <a:r>
              <a:rPr lang="en-US" altLang="zh-CN" sz="2800" dirty="0">
                <a:solidFill>
                  <a:srgbClr val="FF3300"/>
                </a:solidFill>
              </a:rPr>
              <a:t>    5)</a:t>
            </a:r>
            <a:r>
              <a:rPr lang="en-US" altLang="zh-CN" sz="2800" dirty="0">
                <a:solidFill>
                  <a:srgbClr val="FF3300"/>
                </a:solidFill>
                <a:latin typeface="Times New Roman" pitchFamily="18" charset="0"/>
                <a:ea typeface="幼圆" pitchFamily="49" charset="-122"/>
              </a:rPr>
              <a:t> </a:t>
            </a:r>
            <a:r>
              <a:rPr lang="en-US" altLang="zh-CN" sz="2800" dirty="0">
                <a:solidFill>
                  <a:srgbClr val="FF3300"/>
                </a:solidFill>
              </a:rPr>
              <a:t>Solar Microscope Program</a:t>
            </a:r>
            <a:r>
              <a:rPr lang="zh-CN" altLang="en-US" sz="2800" b="0" dirty="0">
                <a:solidFill>
                  <a:srgbClr val="FF3300"/>
                </a:solidFill>
                <a:latin typeface="黑体" pitchFamily="2" charset="-122"/>
                <a:ea typeface="黑体" pitchFamily="2" charset="-122"/>
              </a:rPr>
              <a:t>（太阳显微）</a:t>
            </a:r>
            <a:r>
              <a:rPr lang="en-US" altLang="zh-CN" sz="2800" b="0" dirty="0">
                <a:solidFill>
                  <a:srgbClr val="FF3300"/>
                </a:solidFill>
                <a:latin typeface="黑体" pitchFamily="2" charset="-122"/>
                <a:ea typeface="黑体" pitchFamily="2" charset="-122"/>
              </a:rPr>
              <a:t> </a:t>
            </a:r>
          </a:p>
          <a:p>
            <a:pPr algn="just" eaLnBrk="0" hangingPunct="0">
              <a:lnSpc>
                <a:spcPct val="120000"/>
              </a:lnSpc>
              <a:spcBef>
                <a:spcPts val="1400"/>
              </a:spcBef>
              <a:buFont typeface="Wingdings" pitchFamily="2" charset="2"/>
              <a:buNone/>
            </a:pPr>
            <a:r>
              <a:rPr lang="en-US" altLang="zh-CN" sz="1900" dirty="0">
                <a:ea typeface="幼圆" pitchFamily="49" charset="-122"/>
              </a:rPr>
              <a:t>In order to investigate the solar structure and its evolution, magnetic origin, coronal construction and its dynamics, we need to observe the Sun: </a:t>
            </a:r>
          </a:p>
          <a:p>
            <a:pPr algn="just" eaLnBrk="0" hangingPunct="0">
              <a:lnSpc>
                <a:spcPct val="80000"/>
              </a:lnSpc>
              <a:spcBef>
                <a:spcPts val="1400"/>
              </a:spcBef>
              <a:buFont typeface="Wingdings" pitchFamily="2" charset="2"/>
              <a:buChar char="Ø"/>
            </a:pPr>
            <a:r>
              <a:rPr lang="en-US" altLang="zh-CN" sz="1900" dirty="0">
                <a:ea typeface="幼圆" pitchFamily="49" charset="-122"/>
              </a:rPr>
              <a:t> With higher spatial resolution</a:t>
            </a:r>
          </a:p>
          <a:p>
            <a:pPr algn="just" eaLnBrk="0" hangingPunct="0">
              <a:lnSpc>
                <a:spcPct val="80000"/>
              </a:lnSpc>
              <a:spcBef>
                <a:spcPts val="1400"/>
              </a:spcBef>
              <a:buFont typeface="Wingdings" pitchFamily="2" charset="2"/>
              <a:buChar char="Ø"/>
            </a:pPr>
            <a:r>
              <a:rPr lang="en-US" altLang="zh-CN" sz="1900" dirty="0">
                <a:ea typeface="幼圆" pitchFamily="49" charset="-122"/>
              </a:rPr>
              <a:t> From various visual angles</a:t>
            </a:r>
          </a:p>
          <a:p>
            <a:pPr algn="just" eaLnBrk="0" hangingPunct="0">
              <a:lnSpc>
                <a:spcPct val="80000"/>
              </a:lnSpc>
              <a:spcBef>
                <a:spcPts val="1400"/>
              </a:spcBef>
              <a:buFont typeface="Wingdings" pitchFamily="2" charset="2"/>
              <a:buChar char="Ø"/>
            </a:pPr>
            <a:r>
              <a:rPr lang="en-US" altLang="zh-CN" sz="1900" dirty="0">
                <a:ea typeface="幼圆" pitchFamily="49" charset="-122"/>
              </a:rPr>
              <a:t> With a good combination of  multi-wavebands.</a:t>
            </a:r>
          </a:p>
          <a:p>
            <a:pPr algn="just" eaLnBrk="0" hangingPunct="0">
              <a:lnSpc>
                <a:spcPct val="80000"/>
              </a:lnSpc>
              <a:spcBef>
                <a:spcPts val="1400"/>
              </a:spcBef>
              <a:buFont typeface="Wingdings" pitchFamily="2" charset="2"/>
              <a:buChar char="Ø"/>
            </a:pPr>
            <a:r>
              <a:rPr lang="en-US" altLang="zh-CN" sz="1900" dirty="0">
                <a:ea typeface="幼圆" pitchFamily="49" charset="-122"/>
              </a:rPr>
              <a:t> Closer to the Sun</a:t>
            </a:r>
          </a:p>
          <a:p>
            <a:pPr algn="just" eaLnBrk="0" hangingPunct="0">
              <a:lnSpc>
                <a:spcPct val="85000"/>
              </a:lnSpc>
              <a:spcBef>
                <a:spcPts val="1400"/>
              </a:spcBef>
              <a:buFont typeface="Wingdings" pitchFamily="2" charset="2"/>
              <a:buNone/>
            </a:pPr>
            <a:endParaRPr lang="en-US" altLang="zh-CN" sz="1000" dirty="0">
              <a:ea typeface="幼圆" pitchFamily="49" charset="-122"/>
            </a:endParaRPr>
          </a:p>
          <a:p>
            <a:r>
              <a:rPr lang="en-US" altLang="zh-CN" sz="2400" dirty="0">
                <a:solidFill>
                  <a:srgbClr val="FF3300"/>
                </a:solidFill>
              </a:rPr>
              <a:t>Missions:</a:t>
            </a:r>
          </a:p>
          <a:p>
            <a:endParaRPr lang="en-US" altLang="zh-CN" sz="1000" dirty="0">
              <a:solidFill>
                <a:srgbClr val="FF3300"/>
              </a:solidFill>
            </a:endParaRPr>
          </a:p>
          <a:p>
            <a:pPr marL="533400" lvl="1" indent="-354013">
              <a:lnSpc>
                <a:spcPct val="120000"/>
              </a:lnSpc>
              <a:buFont typeface="Wingdings" pitchFamily="2" charset="2"/>
              <a:buChar char="ü"/>
            </a:pPr>
            <a:r>
              <a:rPr lang="en-US" altLang="zh-CN" sz="1900" dirty="0">
                <a:ea typeface="幼圆" pitchFamily="49" charset="-122"/>
              </a:rPr>
              <a:t>Space Solar Telescope (SST)</a:t>
            </a:r>
          </a:p>
          <a:p>
            <a:pPr marL="533400" lvl="1" indent="-354013">
              <a:lnSpc>
                <a:spcPct val="120000"/>
              </a:lnSpc>
              <a:buFont typeface="Wingdings" pitchFamily="2" charset="2"/>
              <a:buChar char="ü"/>
            </a:pPr>
            <a:r>
              <a:rPr lang="en-US" altLang="zh-CN" sz="1900" dirty="0">
                <a:ea typeface="幼圆" pitchFamily="49" charset="-122"/>
              </a:rPr>
              <a:t>Super High Angular Resolution Principle X-ray telescope (SHARP-X)</a:t>
            </a:r>
          </a:p>
          <a:p>
            <a:pPr marL="533400" lvl="1" indent="-354013">
              <a:lnSpc>
                <a:spcPct val="120000"/>
              </a:lnSpc>
              <a:buFont typeface="Wingdings" pitchFamily="2" charset="2"/>
              <a:buChar char="ü"/>
            </a:pPr>
            <a:r>
              <a:rPr lang="en-US" altLang="zh-CN" sz="1900" dirty="0">
                <a:solidFill>
                  <a:srgbClr val="FF0000"/>
                </a:solidFill>
                <a:ea typeface="幼圆" pitchFamily="49" charset="-122"/>
              </a:rPr>
              <a:t>Space Optical Interferometer Telescope (SOIT)</a:t>
            </a:r>
          </a:p>
        </p:txBody>
      </p:sp>
      <p:sp>
        <p:nvSpPr>
          <p:cNvPr id="18437"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pic>
        <p:nvPicPr>
          <p:cNvPr id="18438" name="Picture 11"/>
          <p:cNvPicPr>
            <a:picLocks noChangeAspect="1" noChangeArrowheads="1"/>
          </p:cNvPicPr>
          <p:nvPr/>
        </p:nvPicPr>
        <p:blipFill>
          <a:blip r:embed="rId3"/>
          <a:srcRect/>
          <a:stretch>
            <a:fillRect/>
          </a:stretch>
        </p:blipFill>
        <p:spPr bwMode="auto">
          <a:xfrm>
            <a:off x="5867400" y="3048000"/>
            <a:ext cx="3057525"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19459" name="Group 8"/>
          <p:cNvGrpSpPr>
            <a:grpSpLocks/>
          </p:cNvGrpSpPr>
          <p:nvPr/>
        </p:nvGrpSpPr>
        <p:grpSpPr bwMode="auto">
          <a:xfrm>
            <a:off x="0" y="1268413"/>
            <a:ext cx="5867400" cy="627062"/>
            <a:chOff x="158" y="3748"/>
            <a:chExt cx="2404" cy="395"/>
          </a:xfrm>
        </p:grpSpPr>
        <p:sp>
          <p:nvSpPr>
            <p:cNvPr id="19463"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9464"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19460" name="Rectangle 2"/>
          <p:cNvSpPr>
            <a:spLocks noChangeArrowheads="1"/>
          </p:cNvSpPr>
          <p:nvPr/>
        </p:nvSpPr>
        <p:spPr bwMode="auto">
          <a:xfrm>
            <a:off x="34925" y="1219200"/>
            <a:ext cx="9109075" cy="5943600"/>
          </a:xfrm>
          <a:prstGeom prst="rect">
            <a:avLst/>
          </a:prstGeom>
          <a:noFill/>
          <a:ln w="9525">
            <a:noFill/>
            <a:miter lim="800000"/>
            <a:headEnd/>
            <a:tailEnd/>
          </a:ln>
        </p:spPr>
        <p:txBody>
          <a:bodyPr/>
          <a:lstStyle/>
          <a:p>
            <a:pPr algn="just" defTabSz="539750" eaLnBrk="0" hangingPunct="0">
              <a:lnSpc>
                <a:spcPct val="120000"/>
              </a:lnSpc>
              <a:spcBef>
                <a:spcPct val="20000"/>
              </a:spcBef>
              <a:buFont typeface="Wingdings" pitchFamily="2" charset="2"/>
              <a:buNone/>
            </a:pPr>
            <a:r>
              <a:rPr lang="en-US" altLang="zh-CN" sz="2800" dirty="0">
                <a:solidFill>
                  <a:srgbClr val="FF3300"/>
                </a:solidFill>
              </a:rPr>
              <a:t>    6)</a:t>
            </a:r>
            <a:r>
              <a:rPr lang="en-US" altLang="zh-CN" sz="2800" dirty="0">
                <a:solidFill>
                  <a:srgbClr val="FF3300"/>
                </a:solidFill>
                <a:latin typeface="Times New Roman" pitchFamily="18" charset="0"/>
                <a:ea typeface="幼圆" pitchFamily="49" charset="-122"/>
              </a:rPr>
              <a:t> </a:t>
            </a:r>
            <a:r>
              <a:rPr lang="en-US" altLang="zh-CN" sz="2800" dirty="0">
                <a:solidFill>
                  <a:srgbClr val="FF3300"/>
                </a:solidFill>
              </a:rPr>
              <a:t>Solar Panorama Program</a:t>
            </a:r>
            <a:r>
              <a:rPr lang="zh-CN" altLang="en-US" sz="2800" b="0" dirty="0">
                <a:solidFill>
                  <a:srgbClr val="FF3300"/>
                </a:solidFill>
                <a:latin typeface="黑体" pitchFamily="2" charset="-122"/>
                <a:ea typeface="黑体" pitchFamily="2" charset="-122"/>
              </a:rPr>
              <a:t>（太阳全景）</a:t>
            </a:r>
            <a:endParaRPr lang="en-US" altLang="zh-CN" sz="2800" b="0" dirty="0">
              <a:solidFill>
                <a:srgbClr val="FF3300"/>
              </a:solidFill>
              <a:latin typeface="黑体" pitchFamily="2" charset="-122"/>
              <a:ea typeface="黑体" pitchFamily="2" charset="-122"/>
            </a:endParaRPr>
          </a:p>
          <a:p>
            <a:pPr defTabSz="539750" eaLnBrk="0" hangingPunct="0">
              <a:lnSpc>
                <a:spcPct val="120000"/>
              </a:lnSpc>
              <a:spcBef>
                <a:spcPct val="20000"/>
              </a:spcBef>
              <a:buFont typeface="Wingdings" pitchFamily="2" charset="2"/>
              <a:buNone/>
            </a:pPr>
            <a:r>
              <a:rPr lang="en-US" altLang="zh-CN" sz="1000" dirty="0">
                <a:solidFill>
                  <a:srgbClr val="CC3300"/>
                </a:solidFill>
                <a:ea typeface="幼圆" pitchFamily="49" charset="-122"/>
              </a:rPr>
              <a:t> </a:t>
            </a:r>
          </a:p>
          <a:p>
            <a:pPr defTabSz="539750" eaLnBrk="0" hangingPunct="0">
              <a:lnSpc>
                <a:spcPct val="120000"/>
              </a:lnSpc>
              <a:spcBef>
                <a:spcPct val="20000"/>
              </a:spcBef>
              <a:buFont typeface="Wingdings" pitchFamily="2" charset="2"/>
              <a:buNone/>
            </a:pPr>
            <a:r>
              <a:rPr lang="en-US" altLang="zh-CN" dirty="0">
                <a:ea typeface="幼圆" pitchFamily="49" charset="-122"/>
              </a:rPr>
              <a:t>Besides emphasizing the local areas with high spatial resolution, the global  </a:t>
            </a:r>
          </a:p>
          <a:p>
            <a:pPr defTabSz="539750" eaLnBrk="0" hangingPunct="0">
              <a:lnSpc>
                <a:spcPct val="120000"/>
              </a:lnSpc>
              <a:spcBef>
                <a:spcPct val="20000"/>
              </a:spcBef>
              <a:buFont typeface="Wingdings" pitchFamily="2" charset="2"/>
              <a:buNone/>
            </a:pPr>
            <a:r>
              <a:rPr lang="en-US" altLang="zh-CN" dirty="0">
                <a:ea typeface="幼圆" pitchFamily="49" charset="-122"/>
              </a:rPr>
              <a:t> behavior of the Sun is more important in relation to humankind.</a:t>
            </a:r>
          </a:p>
          <a:p>
            <a:pPr defTabSz="539750" eaLnBrk="0" hangingPunct="0">
              <a:lnSpc>
                <a:spcPct val="120000"/>
              </a:lnSpc>
              <a:spcBef>
                <a:spcPct val="20000"/>
              </a:spcBef>
              <a:buFont typeface="Wingdings" pitchFamily="2" charset="2"/>
              <a:buChar char="Ø"/>
            </a:pPr>
            <a:r>
              <a:rPr lang="en-US" altLang="zh-CN" dirty="0">
                <a:ea typeface="幼圆" pitchFamily="49" charset="-122"/>
              </a:rPr>
              <a:t> Diagnose the variation of the Sun with </a:t>
            </a:r>
            <a:r>
              <a:rPr lang="en-US" altLang="zh-CN" dirty="0" smtClean="0">
                <a:ea typeface="幼圆" pitchFamily="49" charset="-122"/>
              </a:rPr>
              <a:t>multi-waveband </a:t>
            </a:r>
            <a:r>
              <a:rPr lang="en-US" altLang="zh-CN" dirty="0">
                <a:ea typeface="幼圆" pitchFamily="49" charset="-122"/>
              </a:rPr>
              <a:t>tools</a:t>
            </a:r>
          </a:p>
          <a:p>
            <a:pPr defTabSz="539750" eaLnBrk="0" hangingPunct="0">
              <a:lnSpc>
                <a:spcPct val="120000"/>
              </a:lnSpc>
              <a:spcBef>
                <a:spcPct val="20000"/>
              </a:spcBef>
              <a:buFont typeface="Wingdings" pitchFamily="2" charset="2"/>
              <a:buChar char="Ø"/>
            </a:pPr>
            <a:r>
              <a:rPr lang="en-US" altLang="zh-CN" dirty="0">
                <a:ea typeface="幼圆" pitchFamily="49" charset="-122"/>
              </a:rPr>
              <a:t> Study the connections between small-scale </a:t>
            </a:r>
          </a:p>
          <a:p>
            <a:pPr defTabSz="539750" eaLnBrk="0" hangingPunct="0">
              <a:lnSpc>
                <a:spcPct val="120000"/>
              </a:lnSpc>
              <a:buFont typeface="Wingdings" pitchFamily="2" charset="2"/>
              <a:buNone/>
            </a:pPr>
            <a:r>
              <a:rPr lang="en-US" altLang="zh-CN" dirty="0">
                <a:ea typeface="幼圆" pitchFamily="49" charset="-122"/>
              </a:rPr>
              <a:t>    structures and the large-scale eruptions</a:t>
            </a:r>
          </a:p>
          <a:p>
            <a:pPr defTabSz="539750" eaLnBrk="0" hangingPunct="0">
              <a:lnSpc>
                <a:spcPct val="120000"/>
              </a:lnSpc>
              <a:spcBef>
                <a:spcPct val="20000"/>
              </a:spcBef>
              <a:buFont typeface="Wingdings" pitchFamily="2" charset="2"/>
              <a:buChar char="Ø"/>
            </a:pPr>
            <a:r>
              <a:rPr lang="en-US" altLang="zh-CN" dirty="0">
                <a:ea typeface="幼圆" pitchFamily="49" charset="-122"/>
              </a:rPr>
              <a:t> Explore the mechanisms of solar activities</a:t>
            </a:r>
          </a:p>
          <a:p>
            <a:pPr marL="441325" lvl="1" indent="-261938" defTabSz="539750"/>
            <a:endParaRPr lang="en-US" altLang="zh-CN" dirty="0"/>
          </a:p>
          <a:p>
            <a:pPr defTabSz="539750"/>
            <a:r>
              <a:rPr lang="en-US" altLang="zh-CN" sz="2400" dirty="0">
                <a:solidFill>
                  <a:srgbClr val="FF3300"/>
                </a:solidFill>
                <a:ea typeface="幼圆" pitchFamily="49" charset="-122"/>
              </a:rPr>
              <a:t>Missions:</a:t>
            </a:r>
          </a:p>
          <a:p>
            <a:pPr marL="441325" lvl="1" indent="-261938" defTabSz="539750">
              <a:buFont typeface="Wingdings" pitchFamily="2" charset="2"/>
              <a:buChar char="Ø"/>
            </a:pPr>
            <a:endParaRPr lang="en-US" altLang="zh-CN" sz="1000" dirty="0">
              <a:solidFill>
                <a:srgbClr val="FF3300"/>
              </a:solidFill>
            </a:endParaRPr>
          </a:p>
          <a:p>
            <a:pPr marL="441325" lvl="1" indent="-261938" defTabSz="539750">
              <a:lnSpc>
                <a:spcPct val="120000"/>
              </a:lnSpc>
              <a:buFont typeface="Wingdings" pitchFamily="2" charset="2"/>
              <a:buChar char="ü"/>
            </a:pPr>
            <a:r>
              <a:rPr lang="en-US" altLang="zh-CN" dirty="0">
                <a:solidFill>
                  <a:srgbClr val="FF0000"/>
                </a:solidFill>
                <a:ea typeface="幼圆" pitchFamily="49" charset="-122"/>
              </a:rPr>
              <a:t>Small Explorer for Solar Eruptions (</a:t>
            </a:r>
            <a:r>
              <a:rPr lang="en-US" altLang="zh-CN" dirty="0" smtClean="0">
                <a:solidFill>
                  <a:srgbClr val="FF0000"/>
                </a:solidFill>
                <a:ea typeface="幼圆" pitchFamily="49" charset="-122"/>
              </a:rPr>
              <a:t>SMESE?)</a:t>
            </a:r>
            <a:endParaRPr lang="en-US" altLang="zh-CN" dirty="0">
              <a:solidFill>
                <a:srgbClr val="FF0000"/>
              </a:solidFill>
              <a:ea typeface="幼圆" pitchFamily="49" charset="-122"/>
            </a:endParaRPr>
          </a:p>
          <a:p>
            <a:pPr marL="441325" lvl="1" indent="-261938" defTabSz="539750">
              <a:lnSpc>
                <a:spcPct val="120000"/>
              </a:lnSpc>
              <a:buFont typeface="Wingdings" pitchFamily="2" charset="2"/>
              <a:buChar char="ü"/>
            </a:pPr>
            <a:r>
              <a:rPr lang="en-US" altLang="zh-CN" dirty="0">
                <a:ea typeface="幼圆" pitchFamily="49" charset="-122"/>
              </a:rPr>
              <a:t>Solar Explorer at High Energy and Far Infrared (SEHEFI)</a:t>
            </a:r>
          </a:p>
          <a:p>
            <a:pPr marL="441325" lvl="1" indent="-261938" defTabSz="539750">
              <a:lnSpc>
                <a:spcPct val="120000"/>
              </a:lnSpc>
              <a:buFont typeface="Wingdings" pitchFamily="2" charset="2"/>
              <a:buChar char="ü"/>
            </a:pPr>
            <a:r>
              <a:rPr lang="en-US" altLang="zh-CN" dirty="0">
                <a:ea typeface="幼圆" pitchFamily="49" charset="-122"/>
              </a:rPr>
              <a:t>Solar Radio Array with very Low Frequency (SRALF)</a:t>
            </a:r>
          </a:p>
          <a:p>
            <a:pPr marL="441325" lvl="1" indent="-261938" defTabSz="539750">
              <a:lnSpc>
                <a:spcPct val="120000"/>
              </a:lnSpc>
              <a:buFont typeface="Wingdings" pitchFamily="2" charset="2"/>
              <a:buChar char="ü"/>
            </a:pPr>
            <a:r>
              <a:rPr lang="en-US" altLang="zh-CN" dirty="0">
                <a:ea typeface="幼圆" pitchFamily="49" charset="-122"/>
              </a:rPr>
              <a:t>Global Solar Explorer (GSE) </a:t>
            </a:r>
          </a:p>
        </p:txBody>
      </p:sp>
      <p:pic>
        <p:nvPicPr>
          <p:cNvPr id="19461" name="Picture 4" descr="太阳与日光层探测器(SOHO)的远紫外成像望远镜(ETI)拍摄的太阳耀斑爆发"/>
          <p:cNvPicPr>
            <a:picLocks noChangeAspect="1" noChangeArrowheads="1"/>
          </p:cNvPicPr>
          <p:nvPr/>
        </p:nvPicPr>
        <p:blipFill>
          <a:blip r:embed="rId3"/>
          <a:srcRect/>
          <a:stretch>
            <a:fillRect/>
          </a:stretch>
        </p:blipFill>
        <p:spPr bwMode="auto">
          <a:xfrm>
            <a:off x="6629400" y="3200400"/>
            <a:ext cx="2133600" cy="2133600"/>
          </a:xfrm>
          <a:prstGeom prst="rect">
            <a:avLst/>
          </a:prstGeom>
          <a:noFill/>
          <a:ln w="9525">
            <a:noFill/>
            <a:miter lim="800000"/>
            <a:headEnd/>
            <a:tailEnd/>
          </a:ln>
        </p:spPr>
      </p:pic>
      <p:sp>
        <p:nvSpPr>
          <p:cNvPr id="19462"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0483" name="Group 8"/>
          <p:cNvGrpSpPr>
            <a:grpSpLocks/>
          </p:cNvGrpSpPr>
          <p:nvPr/>
        </p:nvGrpSpPr>
        <p:grpSpPr bwMode="auto">
          <a:xfrm>
            <a:off x="0" y="1268413"/>
            <a:ext cx="7924800" cy="627062"/>
            <a:chOff x="158" y="3748"/>
            <a:chExt cx="2404" cy="395"/>
          </a:xfrm>
        </p:grpSpPr>
        <p:sp>
          <p:nvSpPr>
            <p:cNvPr id="20487"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0488"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0484" name="Rectangle 2"/>
          <p:cNvSpPr>
            <a:spLocks noChangeArrowheads="1"/>
          </p:cNvSpPr>
          <p:nvPr/>
        </p:nvSpPr>
        <p:spPr bwMode="auto">
          <a:xfrm>
            <a:off x="34925" y="1225550"/>
            <a:ext cx="9109075" cy="4032250"/>
          </a:xfrm>
          <a:prstGeom prst="rect">
            <a:avLst/>
          </a:prstGeom>
          <a:noFill/>
          <a:ln w="9525">
            <a:noFill/>
            <a:miter lim="800000"/>
            <a:headEnd/>
            <a:tailEnd/>
          </a:ln>
        </p:spPr>
        <p:txBody>
          <a:bodyPr/>
          <a:lstStyle/>
          <a:p>
            <a:pPr marL="274638" indent="-274638" algn="just" eaLnBrk="0" hangingPunct="0">
              <a:lnSpc>
                <a:spcPct val="120000"/>
              </a:lnSpc>
              <a:spcBef>
                <a:spcPct val="20000"/>
              </a:spcBef>
              <a:buFont typeface="Wingdings" pitchFamily="2" charset="2"/>
              <a:buNone/>
            </a:pPr>
            <a:r>
              <a:rPr lang="en-US" altLang="zh-CN" sz="2800" dirty="0">
                <a:solidFill>
                  <a:srgbClr val="FF3300"/>
                </a:solidFill>
              </a:rPr>
              <a:t>    7)</a:t>
            </a:r>
            <a:r>
              <a:rPr lang="en-US" altLang="zh-CN" sz="2800" dirty="0">
                <a:solidFill>
                  <a:srgbClr val="FF3300"/>
                </a:solidFill>
                <a:latin typeface="Times New Roman" pitchFamily="18" charset="0"/>
                <a:ea typeface="幼圆" pitchFamily="49" charset="-122"/>
              </a:rPr>
              <a:t> </a:t>
            </a:r>
            <a:r>
              <a:rPr lang="en-US" altLang="zh-CN" sz="2800" dirty="0">
                <a:solidFill>
                  <a:srgbClr val="FF3300"/>
                </a:solidFill>
                <a:latin typeface="Arial Narrow" pitchFamily="34" charset="0"/>
              </a:rPr>
              <a:t>Solar-terrestrial Connection Program</a:t>
            </a:r>
            <a:r>
              <a:rPr lang="zh-CN" altLang="en-US" sz="2800" b="0" dirty="0">
                <a:solidFill>
                  <a:srgbClr val="FF3300"/>
                </a:solidFill>
                <a:latin typeface="黑体" pitchFamily="2" charset="-122"/>
                <a:ea typeface="黑体" pitchFamily="2" charset="-122"/>
              </a:rPr>
              <a:t>（日地联系）</a:t>
            </a:r>
            <a:endParaRPr lang="en-US" altLang="zh-CN" sz="2800" b="0" dirty="0">
              <a:solidFill>
                <a:srgbClr val="FF3300"/>
              </a:solidFill>
              <a:latin typeface="黑体" pitchFamily="2" charset="-122"/>
              <a:ea typeface="黑体" pitchFamily="2" charset="-122"/>
            </a:endParaRPr>
          </a:p>
          <a:p>
            <a:pPr marL="274638" indent="-274638" algn="just" eaLnBrk="0" hangingPunct="0">
              <a:lnSpc>
                <a:spcPct val="120000"/>
              </a:lnSpc>
              <a:spcBef>
                <a:spcPct val="20000"/>
              </a:spcBef>
              <a:buFont typeface="Wingdings" pitchFamily="2" charset="2"/>
              <a:buChar char="Ø"/>
            </a:pPr>
            <a:endParaRPr lang="en-US" altLang="zh-CN" sz="1000" dirty="0">
              <a:solidFill>
                <a:srgbClr val="FF3300"/>
              </a:solidFill>
            </a:endParaRPr>
          </a:p>
          <a:p>
            <a:pPr marL="274638" indent="-274638" algn="just" eaLnBrk="0" hangingPunct="0">
              <a:lnSpc>
                <a:spcPct val="120000"/>
              </a:lnSpc>
              <a:spcBef>
                <a:spcPct val="20000"/>
              </a:spcBef>
              <a:buFont typeface="Wingdings" pitchFamily="2" charset="2"/>
              <a:buChar char="Ø"/>
            </a:pPr>
            <a:r>
              <a:rPr lang="en-US" altLang="zh-CN" dirty="0"/>
              <a:t>Study the origin and law of the solar activity</a:t>
            </a:r>
          </a:p>
          <a:p>
            <a:pPr marL="274638" indent="-274638" algn="just" eaLnBrk="0" hangingPunct="0">
              <a:lnSpc>
                <a:spcPct val="120000"/>
              </a:lnSpc>
              <a:spcBef>
                <a:spcPct val="20000"/>
              </a:spcBef>
              <a:buFont typeface="Wingdings" pitchFamily="2" charset="2"/>
              <a:buChar char="Ø"/>
            </a:pPr>
            <a:r>
              <a:rPr lang="en-US" altLang="zh-CN" dirty="0"/>
              <a:t>Understand the variation processes and rules of solar-terrestrial space weather</a:t>
            </a:r>
          </a:p>
          <a:p>
            <a:pPr marL="274638" indent="-274638" algn="just" eaLnBrk="0" hangingPunct="0">
              <a:lnSpc>
                <a:spcPct val="120000"/>
              </a:lnSpc>
              <a:spcBef>
                <a:spcPct val="20000"/>
              </a:spcBef>
              <a:buFont typeface="Wingdings" pitchFamily="2" charset="2"/>
              <a:buChar char="Ø"/>
            </a:pPr>
            <a:r>
              <a:rPr lang="en-US" altLang="zh-CN" dirty="0"/>
              <a:t>Understand how solar activity influence </a:t>
            </a:r>
            <a:r>
              <a:rPr lang="en-US" altLang="zh-CN" dirty="0" err="1"/>
              <a:t>geospace</a:t>
            </a:r>
            <a:r>
              <a:rPr lang="en-US" altLang="zh-CN" dirty="0"/>
              <a:t> and human society</a:t>
            </a:r>
          </a:p>
          <a:p>
            <a:pPr marL="274638" indent="-274638" algn="just" eaLnBrk="0" hangingPunct="0">
              <a:lnSpc>
                <a:spcPct val="120000"/>
              </a:lnSpc>
              <a:spcBef>
                <a:spcPct val="20000"/>
              </a:spcBef>
              <a:buFont typeface="Wingdings" pitchFamily="2" charset="2"/>
              <a:buChar char="Ø"/>
            </a:pPr>
            <a:r>
              <a:rPr lang="en-US" altLang="zh-CN" dirty="0"/>
              <a:t>Forecast the space weather accurately in real time</a:t>
            </a:r>
          </a:p>
          <a:p>
            <a:pPr marL="274638" indent="-274638" algn="just" eaLnBrk="0" hangingPunct="0">
              <a:lnSpc>
                <a:spcPct val="120000"/>
              </a:lnSpc>
              <a:buFont typeface="Wingdings" pitchFamily="2" charset="2"/>
              <a:buNone/>
            </a:pPr>
            <a:endParaRPr lang="en-US" altLang="zh-CN" dirty="0"/>
          </a:p>
          <a:p>
            <a:pPr marL="274638" indent="-274638"/>
            <a:r>
              <a:rPr lang="en-US" altLang="zh-CN" sz="2400" dirty="0">
                <a:solidFill>
                  <a:srgbClr val="FF3300"/>
                </a:solidFill>
              </a:rPr>
              <a:t>Missions:</a:t>
            </a:r>
          </a:p>
          <a:p>
            <a:pPr marL="274638" indent="-274638"/>
            <a:endParaRPr lang="en-US" altLang="zh-CN" sz="1000" dirty="0">
              <a:solidFill>
                <a:srgbClr val="FF3300"/>
              </a:solidFill>
            </a:endParaRPr>
          </a:p>
          <a:p>
            <a:pPr marL="715963" lvl="1" indent="-261938">
              <a:lnSpc>
                <a:spcPct val="120000"/>
              </a:lnSpc>
              <a:buFont typeface="Wingdings" pitchFamily="2" charset="2"/>
              <a:buChar char="ü"/>
            </a:pPr>
            <a:r>
              <a:rPr lang="en-US" altLang="zh-CN" dirty="0">
                <a:solidFill>
                  <a:srgbClr val="FF0000"/>
                </a:solidFill>
              </a:rPr>
              <a:t>KUAFU</a:t>
            </a:r>
          </a:p>
          <a:p>
            <a:pPr marL="715963" lvl="1" indent="-261938">
              <a:lnSpc>
                <a:spcPct val="120000"/>
              </a:lnSpc>
              <a:buFont typeface="Wingdings" pitchFamily="2" charset="2"/>
              <a:buChar char="ü"/>
            </a:pPr>
            <a:r>
              <a:rPr lang="en-US" altLang="zh-CN" dirty="0">
                <a:solidFill>
                  <a:srgbClr val="FF0000"/>
                </a:solidFill>
              </a:rPr>
              <a:t>Small Explorer for Solar Eruptions (</a:t>
            </a:r>
            <a:r>
              <a:rPr lang="en-US" altLang="zh-CN" dirty="0" smtClean="0">
                <a:solidFill>
                  <a:srgbClr val="FF0000"/>
                </a:solidFill>
              </a:rPr>
              <a:t>SMESE?)</a:t>
            </a:r>
            <a:endParaRPr lang="en-US" altLang="zh-CN" dirty="0">
              <a:solidFill>
                <a:srgbClr val="FF0000"/>
              </a:solidFill>
            </a:endParaRPr>
          </a:p>
          <a:p>
            <a:pPr marL="715963" lvl="1" indent="-261938">
              <a:lnSpc>
                <a:spcPct val="120000"/>
              </a:lnSpc>
              <a:buFont typeface="Wingdings" pitchFamily="2" charset="2"/>
              <a:buChar char="ü"/>
            </a:pPr>
            <a:r>
              <a:rPr lang="en-US" altLang="zh-CN" dirty="0"/>
              <a:t>Solar Polar Orbit Radio Telescope (SPORT)</a:t>
            </a:r>
          </a:p>
          <a:p>
            <a:pPr marL="715963" lvl="1" indent="-261938">
              <a:lnSpc>
                <a:spcPct val="120000"/>
              </a:lnSpc>
              <a:buFont typeface="Wingdings" pitchFamily="2" charset="2"/>
              <a:buChar char="ü"/>
            </a:pPr>
            <a:r>
              <a:rPr lang="en-US" altLang="zh-CN" dirty="0"/>
              <a:t>Magnetosphere-Ionosphere-Thermosphere </a:t>
            </a:r>
          </a:p>
          <a:p>
            <a:pPr marL="715963" lvl="1" indent="-261938">
              <a:lnSpc>
                <a:spcPct val="120000"/>
              </a:lnSpc>
              <a:buFont typeface="Wingdings" pitchFamily="2" charset="2"/>
              <a:buNone/>
            </a:pPr>
            <a:r>
              <a:rPr lang="en-US" altLang="zh-CN" dirty="0"/>
              <a:t>    coupling (MIT)</a:t>
            </a:r>
          </a:p>
        </p:txBody>
      </p:sp>
      <p:pic>
        <p:nvPicPr>
          <p:cNvPr id="20485" name="Picture 4" descr="夸父"/>
          <p:cNvPicPr>
            <a:picLocks noChangeAspect="1" noChangeArrowheads="1"/>
          </p:cNvPicPr>
          <p:nvPr/>
        </p:nvPicPr>
        <p:blipFill>
          <a:blip r:embed="rId3"/>
          <a:srcRect/>
          <a:stretch>
            <a:fillRect/>
          </a:stretch>
        </p:blipFill>
        <p:spPr bwMode="auto">
          <a:xfrm>
            <a:off x="6324600" y="3505200"/>
            <a:ext cx="2503488" cy="2514600"/>
          </a:xfrm>
          <a:prstGeom prst="rect">
            <a:avLst/>
          </a:prstGeom>
          <a:noFill/>
          <a:ln w="9525">
            <a:noFill/>
            <a:miter lim="800000"/>
            <a:headEnd/>
            <a:tailEnd/>
          </a:ln>
        </p:spPr>
      </p:pic>
      <p:sp>
        <p:nvSpPr>
          <p:cNvPr id="20486"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 name="椭圆 5"/>
          <p:cNvSpPr/>
          <p:nvPr/>
        </p:nvSpPr>
        <p:spPr bwMode="auto">
          <a:xfrm>
            <a:off x="304800" y="1143000"/>
            <a:ext cx="2514600" cy="101758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lIns="0" tIns="0" rIns="0" bIns="0" anchor="ctr" anchorCtr="1"/>
          <a:lstStyle/>
          <a:p>
            <a:pPr algn="ctr">
              <a:defRPr/>
            </a:pPr>
            <a:r>
              <a:rPr lang="en-US" altLang="zh-CN" sz="3200" dirty="0">
                <a:solidFill>
                  <a:srgbClr val="FF0000"/>
                </a:solidFill>
                <a:latin typeface="+mj-lt"/>
                <a:ea typeface="宋体" charset="-122"/>
              </a:rPr>
              <a:t>Space Science</a:t>
            </a:r>
            <a:endParaRPr lang="zh-CN" altLang="en-US" sz="3200" dirty="0">
              <a:solidFill>
                <a:srgbClr val="FF0000"/>
              </a:solidFill>
              <a:latin typeface="+mj-lt"/>
              <a:ea typeface="宋体" charset="-122"/>
            </a:endParaRPr>
          </a:p>
        </p:txBody>
      </p:sp>
      <p:sp>
        <p:nvSpPr>
          <p:cNvPr id="7" name="椭圆 6"/>
          <p:cNvSpPr/>
          <p:nvPr/>
        </p:nvSpPr>
        <p:spPr bwMode="auto">
          <a:xfrm>
            <a:off x="2743200" y="2133600"/>
            <a:ext cx="3352800" cy="838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lIns="0" tIns="0" rIns="0" bIns="0" anchor="ctr" anchorCtr="1">
            <a:normAutofit fontScale="92500" lnSpcReduction="10000"/>
          </a:bodyPr>
          <a:lstStyle/>
          <a:p>
            <a:pPr algn="ctr">
              <a:defRPr/>
            </a:pPr>
            <a:r>
              <a:rPr lang="en-US" altLang="zh-CN" sz="4400" dirty="0">
                <a:latin typeface="+mj-lt"/>
                <a:ea typeface="宋体" charset="-122"/>
              </a:rPr>
              <a:t>Physics</a:t>
            </a:r>
            <a:endParaRPr lang="zh-CN" altLang="en-US" sz="4400" dirty="0">
              <a:latin typeface="+mj-lt"/>
              <a:ea typeface="宋体" charset="-122"/>
            </a:endParaRPr>
          </a:p>
        </p:txBody>
      </p:sp>
      <p:sp>
        <p:nvSpPr>
          <p:cNvPr id="8" name="椭圆 7"/>
          <p:cNvSpPr/>
          <p:nvPr/>
        </p:nvSpPr>
        <p:spPr bwMode="auto">
          <a:xfrm>
            <a:off x="2743200" y="0"/>
            <a:ext cx="3352800" cy="137636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lIns="0" tIns="0" rIns="0" bIns="0" anchor="ctr" anchorCtr="1"/>
          <a:lstStyle/>
          <a:p>
            <a:pPr algn="ctr">
              <a:lnSpc>
                <a:spcPts val="2400"/>
              </a:lnSpc>
              <a:defRPr/>
            </a:pPr>
            <a:r>
              <a:rPr lang="en-US" altLang="zh-CN" sz="2800" dirty="0">
                <a:latin typeface="+mj-lt"/>
                <a:ea typeface="宋体" charset="-122"/>
              </a:rPr>
              <a:t>Astronomy</a:t>
            </a:r>
          </a:p>
          <a:p>
            <a:pPr algn="ctr">
              <a:lnSpc>
                <a:spcPts val="2400"/>
              </a:lnSpc>
              <a:defRPr/>
            </a:pPr>
            <a:r>
              <a:rPr lang="en-US" altLang="zh-CN" sz="2800" dirty="0">
                <a:latin typeface="+mj-lt"/>
                <a:ea typeface="宋体" charset="-122"/>
              </a:rPr>
              <a:t>&amp;</a:t>
            </a:r>
          </a:p>
          <a:p>
            <a:pPr algn="ctr">
              <a:lnSpc>
                <a:spcPts val="2400"/>
              </a:lnSpc>
              <a:defRPr/>
            </a:pPr>
            <a:r>
              <a:rPr lang="en-US" altLang="zh-CN" sz="2800" dirty="0">
                <a:latin typeface="+mj-lt"/>
                <a:ea typeface="宋体" charset="-122"/>
              </a:rPr>
              <a:t>Astrophysics</a:t>
            </a:r>
            <a:endParaRPr lang="zh-CN" altLang="en-US" sz="2800" dirty="0">
              <a:latin typeface="+mj-lt"/>
              <a:ea typeface="宋体" charset="-122"/>
            </a:endParaRPr>
          </a:p>
        </p:txBody>
      </p:sp>
      <p:sp>
        <p:nvSpPr>
          <p:cNvPr id="9" name="椭圆 8"/>
          <p:cNvSpPr/>
          <p:nvPr/>
        </p:nvSpPr>
        <p:spPr bwMode="auto">
          <a:xfrm>
            <a:off x="6096000" y="854075"/>
            <a:ext cx="2971800" cy="173672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lIns="0" tIns="0" rIns="0" bIns="0" anchor="ctr" anchorCtr="1"/>
          <a:lstStyle/>
          <a:p>
            <a:pPr algn="ctr">
              <a:lnSpc>
                <a:spcPts val="2000"/>
              </a:lnSpc>
              <a:defRPr/>
            </a:pPr>
            <a:r>
              <a:rPr lang="en-US" altLang="zh-CN" sz="2400" dirty="0">
                <a:solidFill>
                  <a:srgbClr val="C00000"/>
                </a:solidFill>
                <a:latin typeface="+mj-lt"/>
                <a:ea typeface="宋体" charset="-122"/>
              </a:rPr>
              <a:t>Particle Astrophysics</a:t>
            </a:r>
          </a:p>
          <a:p>
            <a:pPr algn="ctr">
              <a:lnSpc>
                <a:spcPts val="2000"/>
              </a:lnSpc>
              <a:spcBef>
                <a:spcPts val="600"/>
              </a:spcBef>
              <a:spcAft>
                <a:spcPts val="600"/>
              </a:spcAft>
              <a:defRPr/>
            </a:pPr>
            <a:r>
              <a:rPr lang="en-US" altLang="zh-CN" sz="2400" dirty="0" smtClean="0">
                <a:solidFill>
                  <a:srgbClr val="C00000"/>
                </a:solidFill>
                <a:ea typeface="宋体" charset="-122"/>
              </a:rPr>
              <a:t>&amp;</a:t>
            </a:r>
            <a:endParaRPr lang="en-US" altLang="zh-CN" sz="2400" dirty="0">
              <a:solidFill>
                <a:srgbClr val="C00000"/>
              </a:solidFill>
              <a:ea typeface="宋体" charset="-122"/>
            </a:endParaRPr>
          </a:p>
          <a:p>
            <a:pPr algn="ctr">
              <a:lnSpc>
                <a:spcPts val="2000"/>
              </a:lnSpc>
              <a:defRPr/>
            </a:pPr>
            <a:r>
              <a:rPr lang="en-US" altLang="zh-CN" sz="2400" dirty="0" err="1">
                <a:solidFill>
                  <a:srgbClr val="C00000"/>
                </a:solidFill>
                <a:ea typeface="宋体" charset="-122"/>
              </a:rPr>
              <a:t>Astro</a:t>
            </a:r>
            <a:r>
              <a:rPr lang="en-US" altLang="zh-CN" sz="2400" dirty="0">
                <a:solidFill>
                  <a:srgbClr val="C00000"/>
                </a:solidFill>
                <a:ea typeface="宋体" charset="-122"/>
              </a:rPr>
              <a:t>-Particle Physics</a:t>
            </a:r>
            <a:endParaRPr lang="zh-CN" altLang="en-US" sz="2400" dirty="0">
              <a:solidFill>
                <a:srgbClr val="C00000"/>
              </a:solidFill>
              <a:latin typeface="+mj-lt"/>
              <a:ea typeface="宋体" charset="-122"/>
            </a:endParaRPr>
          </a:p>
        </p:txBody>
      </p:sp>
      <p:sp>
        <p:nvSpPr>
          <p:cNvPr id="3078" name="右箭头 9"/>
          <p:cNvSpPr>
            <a:spLocks noChangeArrowheads="1"/>
          </p:cNvSpPr>
          <p:nvPr/>
        </p:nvSpPr>
        <p:spPr bwMode="auto">
          <a:xfrm rot="-1800000">
            <a:off x="2381250" y="955675"/>
            <a:ext cx="554038" cy="314325"/>
          </a:xfrm>
          <a:prstGeom prst="rightArrow">
            <a:avLst>
              <a:gd name="adj1" fmla="val 50000"/>
              <a:gd name="adj2" fmla="val 50064"/>
            </a:avLst>
          </a:prstGeom>
          <a:solidFill>
            <a:schemeClr val="accent1"/>
          </a:solidFill>
          <a:ln w="9525" algn="ctr">
            <a:solidFill>
              <a:schemeClr val="tx1"/>
            </a:solidFill>
            <a:round/>
            <a:headEnd/>
            <a:tailEnd/>
          </a:ln>
        </p:spPr>
        <p:txBody>
          <a:bodyPr/>
          <a:lstStyle/>
          <a:p>
            <a:endParaRPr lang="zh-CN" altLang="en-US"/>
          </a:p>
        </p:txBody>
      </p:sp>
      <p:sp>
        <p:nvSpPr>
          <p:cNvPr id="3079" name="右箭头 10"/>
          <p:cNvSpPr>
            <a:spLocks noChangeArrowheads="1"/>
          </p:cNvSpPr>
          <p:nvPr/>
        </p:nvSpPr>
        <p:spPr bwMode="auto">
          <a:xfrm rot="1800000">
            <a:off x="2317750" y="2043113"/>
            <a:ext cx="704850" cy="315912"/>
          </a:xfrm>
          <a:prstGeom prst="rightArrow">
            <a:avLst>
              <a:gd name="adj1" fmla="val 50000"/>
              <a:gd name="adj2" fmla="val 50077"/>
            </a:avLst>
          </a:prstGeom>
          <a:solidFill>
            <a:schemeClr val="accent1"/>
          </a:solidFill>
          <a:ln w="9525" algn="ctr">
            <a:solidFill>
              <a:schemeClr val="tx1"/>
            </a:solidFill>
            <a:round/>
            <a:headEnd/>
            <a:tailEnd/>
          </a:ln>
        </p:spPr>
        <p:txBody>
          <a:bodyPr/>
          <a:lstStyle/>
          <a:p>
            <a:endParaRPr lang="zh-CN" altLang="en-US"/>
          </a:p>
        </p:txBody>
      </p:sp>
      <p:sp>
        <p:nvSpPr>
          <p:cNvPr id="13" name="丁字箭头 12"/>
          <p:cNvSpPr/>
          <p:nvPr/>
        </p:nvSpPr>
        <p:spPr bwMode="auto">
          <a:xfrm rot="5400000">
            <a:off x="4800600" y="838200"/>
            <a:ext cx="762000" cy="1828800"/>
          </a:xfrm>
          <a:prstGeom prst="leftRigh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CN" altLang="en-US">
              <a:ea typeface="宋体" charset="-122"/>
            </a:endParaRPr>
          </a:p>
        </p:txBody>
      </p:sp>
      <p:sp>
        <p:nvSpPr>
          <p:cNvPr id="3081" name="右箭头 14"/>
          <p:cNvSpPr>
            <a:spLocks noChangeArrowheads="1"/>
          </p:cNvSpPr>
          <p:nvPr/>
        </p:nvSpPr>
        <p:spPr bwMode="auto">
          <a:xfrm rot="-8880000">
            <a:off x="5754688" y="1033463"/>
            <a:ext cx="606425" cy="322262"/>
          </a:xfrm>
          <a:prstGeom prst="rightArrow">
            <a:avLst>
              <a:gd name="adj1" fmla="val 50000"/>
              <a:gd name="adj2" fmla="val 49954"/>
            </a:avLst>
          </a:prstGeom>
          <a:solidFill>
            <a:schemeClr val="accent1"/>
          </a:solidFill>
          <a:ln w="9525" algn="ctr">
            <a:solidFill>
              <a:schemeClr val="tx1"/>
            </a:solidFill>
            <a:round/>
            <a:headEnd/>
            <a:tailEnd/>
          </a:ln>
        </p:spPr>
        <p:txBody>
          <a:bodyPr/>
          <a:lstStyle/>
          <a:p>
            <a:endParaRPr lang="zh-CN" altLang="en-US"/>
          </a:p>
        </p:txBody>
      </p:sp>
      <p:sp>
        <p:nvSpPr>
          <p:cNvPr id="3082" name="右箭头 15"/>
          <p:cNvSpPr>
            <a:spLocks noChangeArrowheads="1"/>
          </p:cNvSpPr>
          <p:nvPr/>
        </p:nvSpPr>
        <p:spPr bwMode="auto">
          <a:xfrm rot="9000000">
            <a:off x="5864225" y="2084388"/>
            <a:ext cx="500063" cy="330200"/>
          </a:xfrm>
          <a:prstGeom prst="rightArrow">
            <a:avLst>
              <a:gd name="adj1" fmla="val 50000"/>
              <a:gd name="adj2" fmla="val 50137"/>
            </a:avLst>
          </a:prstGeom>
          <a:solidFill>
            <a:schemeClr val="accent1"/>
          </a:solidFill>
          <a:ln w="9525" algn="ctr">
            <a:solidFill>
              <a:schemeClr val="tx1"/>
            </a:solidFill>
            <a:round/>
            <a:headEnd/>
            <a:tailEnd/>
          </a:ln>
        </p:spPr>
        <p:txBody>
          <a:bodyPr/>
          <a:lstStyle/>
          <a:p>
            <a:endParaRPr lang="zh-CN" altLang="en-US"/>
          </a:p>
        </p:txBody>
      </p:sp>
      <p:sp>
        <p:nvSpPr>
          <p:cNvPr id="18" name="Rectangle 5"/>
          <p:cNvSpPr>
            <a:spLocks noChangeArrowheads="1"/>
          </p:cNvSpPr>
          <p:nvPr/>
        </p:nvSpPr>
        <p:spPr bwMode="auto">
          <a:xfrm>
            <a:off x="0" y="3276600"/>
            <a:ext cx="9144000" cy="3581400"/>
          </a:xfrm>
          <a:prstGeom prst="rect">
            <a:avLst/>
          </a:prstGeom>
          <a:noFill/>
          <a:ln w="9525">
            <a:noFill/>
            <a:miter lim="800000"/>
            <a:headEnd/>
            <a:tailEnd/>
          </a:ln>
          <a:effectLst/>
        </p:spPr>
        <p:txBody>
          <a:bodyPr anchor="ctr"/>
          <a:lstStyle/>
          <a:p>
            <a:pPr algn="ctr">
              <a:spcAft>
                <a:spcPts val="1200"/>
              </a:spcAft>
              <a:defRPr/>
            </a:pPr>
            <a:r>
              <a:rPr lang="en-US" altLang="zh-CN" sz="2800" b="0" dirty="0">
                <a:solidFill>
                  <a:srgbClr val="FFFF00"/>
                </a:solidFill>
                <a:ea typeface="宋体" charset="-122"/>
                <a:sym typeface="Symbol" pitchFamily="18" charset="2"/>
              </a:rPr>
              <a:t>Shuang-Nan ZHANG </a:t>
            </a:r>
            <a:r>
              <a:rPr lang="zh-CN" altLang="en-US" sz="2800" b="0" dirty="0">
                <a:solidFill>
                  <a:srgbClr val="FFFF00"/>
                </a:solidFill>
                <a:latin typeface="黑体" pitchFamily="2" charset="-122"/>
                <a:ea typeface="黑体" pitchFamily="2" charset="-122"/>
                <a:sym typeface="Symbol" pitchFamily="18" charset="2"/>
              </a:rPr>
              <a:t>（张双南</a:t>
            </a:r>
            <a:r>
              <a:rPr lang="zh-CN" altLang="en-US" sz="2800" b="0" dirty="0" smtClean="0">
                <a:solidFill>
                  <a:srgbClr val="FFFF00"/>
                </a:solidFill>
                <a:latin typeface="黑体" pitchFamily="2" charset="-122"/>
                <a:ea typeface="黑体" pitchFamily="2" charset="-122"/>
                <a:sym typeface="Symbol" pitchFamily="18" charset="2"/>
              </a:rPr>
              <a:t>）</a:t>
            </a:r>
            <a:endParaRPr lang="en-US" altLang="zh-CN" sz="2800" b="0" dirty="0">
              <a:solidFill>
                <a:srgbClr val="FFFF00"/>
              </a:solidFill>
              <a:latin typeface="黑体" pitchFamily="2" charset="-122"/>
              <a:ea typeface="黑体" pitchFamily="2" charset="-122"/>
              <a:sym typeface="Symbol" pitchFamily="18" charset="2"/>
            </a:endParaRPr>
          </a:p>
          <a:p>
            <a:pPr algn="ctr">
              <a:defRPr/>
            </a:pPr>
            <a:r>
              <a:rPr lang="en-US" altLang="zh-CN" sz="2800" b="0" dirty="0">
                <a:solidFill>
                  <a:schemeClr val="bg1"/>
                </a:solidFill>
                <a:latin typeface="+mj-lt"/>
                <a:ea typeface="黑体" pitchFamily="2" charset="-122"/>
                <a:sym typeface="Symbol" pitchFamily="18" charset="2"/>
              </a:rPr>
              <a:t>Key Laboratory of &amp; Center for </a:t>
            </a:r>
            <a:r>
              <a:rPr lang="en-US" altLang="zh-CN" sz="2800" b="0" dirty="0">
                <a:solidFill>
                  <a:srgbClr val="C00000"/>
                </a:solidFill>
                <a:latin typeface="+mj-lt"/>
                <a:ea typeface="黑体" pitchFamily="2" charset="-122"/>
                <a:sym typeface="Symbol" pitchFamily="18" charset="2"/>
              </a:rPr>
              <a:t>Particle Astrophysics</a:t>
            </a:r>
          </a:p>
          <a:p>
            <a:pPr algn="ctr">
              <a:defRPr/>
            </a:pPr>
            <a:r>
              <a:rPr lang="en-US" altLang="zh-CN" sz="3000" b="0" dirty="0">
                <a:solidFill>
                  <a:schemeClr val="bg1"/>
                </a:solidFill>
                <a:latin typeface="+mj-lt"/>
                <a:ea typeface="黑体" pitchFamily="2" charset="-122"/>
                <a:sym typeface="Symbol" pitchFamily="18" charset="2"/>
              </a:rPr>
              <a:t>Institute of High Energy Physics</a:t>
            </a:r>
          </a:p>
          <a:p>
            <a:pPr algn="ctr">
              <a:defRPr/>
            </a:pPr>
            <a:r>
              <a:rPr lang="en-US" altLang="zh-CN" sz="2800" b="0" dirty="0">
                <a:solidFill>
                  <a:schemeClr val="bg1"/>
                </a:solidFill>
                <a:latin typeface="+mj-lt"/>
                <a:ea typeface="黑体" pitchFamily="2" charset="-122"/>
                <a:sym typeface="Symbol" pitchFamily="18" charset="2"/>
              </a:rPr>
              <a:t>and</a:t>
            </a:r>
          </a:p>
          <a:p>
            <a:pPr algn="ctr">
              <a:defRPr/>
            </a:pPr>
            <a:r>
              <a:rPr lang="en-US" altLang="zh-CN" sz="2800" b="0" dirty="0">
                <a:solidFill>
                  <a:schemeClr val="bg1"/>
                </a:solidFill>
                <a:latin typeface="+mj-lt"/>
                <a:ea typeface="黑体" pitchFamily="2" charset="-122"/>
                <a:sym typeface="Symbol" pitchFamily="18" charset="2"/>
              </a:rPr>
              <a:t>Division for </a:t>
            </a:r>
            <a:r>
              <a:rPr lang="en-US" altLang="zh-CN" sz="2800" b="0" dirty="0">
                <a:solidFill>
                  <a:srgbClr val="FF0000"/>
                </a:solidFill>
                <a:latin typeface="+mj-lt"/>
                <a:ea typeface="黑体" pitchFamily="2" charset="-122"/>
                <a:sym typeface="Symbol" pitchFamily="18" charset="2"/>
              </a:rPr>
              <a:t>Space Science </a:t>
            </a:r>
            <a:r>
              <a:rPr lang="en-US" altLang="zh-CN" sz="2800" b="0" dirty="0">
                <a:solidFill>
                  <a:schemeClr val="bg1"/>
                </a:solidFill>
                <a:latin typeface="+mj-lt"/>
                <a:ea typeface="黑体" pitchFamily="2" charset="-122"/>
                <a:sym typeface="Symbol" pitchFamily="18" charset="2"/>
              </a:rPr>
              <a:t>Research</a:t>
            </a:r>
          </a:p>
          <a:p>
            <a:pPr algn="ctr">
              <a:defRPr/>
            </a:pPr>
            <a:r>
              <a:rPr lang="en-US" altLang="zh-CN" sz="3000" b="0" dirty="0">
                <a:solidFill>
                  <a:schemeClr val="bg1"/>
                </a:solidFill>
                <a:latin typeface="+mj-lt"/>
                <a:ea typeface="黑体" pitchFamily="2" charset="-122"/>
                <a:sym typeface="Symbol" pitchFamily="18" charset="2"/>
              </a:rPr>
              <a:t>National Astronomical Observatories of China</a:t>
            </a:r>
          </a:p>
          <a:p>
            <a:pPr algn="ctr">
              <a:defRPr/>
            </a:pPr>
            <a:r>
              <a:rPr lang="en-US" altLang="zh-CN" sz="3200" b="0" dirty="0">
                <a:solidFill>
                  <a:schemeClr val="bg1"/>
                </a:solidFill>
                <a:latin typeface="+mj-lt"/>
                <a:ea typeface="黑体" pitchFamily="2" charset="-122"/>
                <a:sym typeface="Symbol" pitchFamily="18" charset="2"/>
              </a:rPr>
              <a:t>Chinese Academy of Sciences</a:t>
            </a:r>
          </a:p>
          <a:p>
            <a:pPr algn="ctr">
              <a:defRPr/>
            </a:pPr>
            <a:endParaRPr lang="en-US" altLang="zh-CN" sz="2800" b="0" dirty="0">
              <a:solidFill>
                <a:schemeClr val="bg1"/>
              </a:solidFill>
              <a:effectLst>
                <a:outerShdw blurRad="38100" dist="38100" dir="2700000" algn="tl">
                  <a:srgbClr val="000000"/>
                </a:outerShdw>
              </a:effectLst>
              <a:latin typeface="+mj-lt"/>
              <a:ea typeface="黑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1507" name="Group 7"/>
          <p:cNvGrpSpPr>
            <a:grpSpLocks/>
          </p:cNvGrpSpPr>
          <p:nvPr/>
        </p:nvGrpSpPr>
        <p:grpSpPr bwMode="auto">
          <a:xfrm>
            <a:off x="0" y="1268413"/>
            <a:ext cx="5943600" cy="627062"/>
            <a:chOff x="158" y="3748"/>
            <a:chExt cx="2404" cy="395"/>
          </a:xfrm>
        </p:grpSpPr>
        <p:sp>
          <p:nvSpPr>
            <p:cNvPr id="21511"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1512"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1508" name="Rectangle 2"/>
          <p:cNvSpPr>
            <a:spLocks noChangeArrowheads="1"/>
          </p:cNvSpPr>
          <p:nvPr/>
        </p:nvSpPr>
        <p:spPr bwMode="auto">
          <a:xfrm>
            <a:off x="0" y="1219200"/>
            <a:ext cx="9109075" cy="5489575"/>
          </a:xfrm>
          <a:prstGeom prst="rect">
            <a:avLst/>
          </a:prstGeom>
          <a:noFill/>
          <a:ln w="9525">
            <a:noFill/>
            <a:miter lim="800000"/>
            <a:headEnd/>
            <a:tailEnd/>
          </a:ln>
        </p:spPr>
        <p:txBody>
          <a:bodyPr/>
          <a:lstStyle/>
          <a:p>
            <a:pPr marL="269875" indent="-269875" algn="just" eaLnBrk="0" hangingPunct="0">
              <a:lnSpc>
                <a:spcPct val="120000"/>
              </a:lnSpc>
              <a:spcBef>
                <a:spcPct val="20000"/>
              </a:spcBef>
              <a:buFont typeface="Wingdings" pitchFamily="2" charset="2"/>
              <a:buNone/>
            </a:pPr>
            <a:r>
              <a:rPr lang="en-US" altLang="zh-CN" sz="2800">
                <a:solidFill>
                  <a:srgbClr val="FF3300"/>
                </a:solidFill>
              </a:rPr>
              <a:t>    8)</a:t>
            </a:r>
            <a:r>
              <a:rPr lang="en-US" altLang="zh-CN" sz="2800">
                <a:solidFill>
                  <a:srgbClr val="FF3300"/>
                </a:solidFill>
                <a:latin typeface="Times New Roman" pitchFamily="18" charset="0"/>
                <a:ea typeface="幼圆" pitchFamily="49" charset="-122"/>
              </a:rPr>
              <a:t> </a:t>
            </a:r>
            <a:r>
              <a:rPr lang="en-US" altLang="zh-CN" sz="2800">
                <a:solidFill>
                  <a:srgbClr val="FF3300"/>
                </a:solidFill>
              </a:rPr>
              <a:t>Mars Exploration Program</a:t>
            </a:r>
            <a:r>
              <a:rPr lang="zh-CN" altLang="en-US" sz="2800" b="0">
                <a:solidFill>
                  <a:srgbClr val="FF3300"/>
                </a:solidFill>
                <a:latin typeface="黑体" pitchFamily="2" charset="-122"/>
                <a:ea typeface="黑体" pitchFamily="2" charset="-122"/>
              </a:rPr>
              <a:t>（火星探索）</a:t>
            </a:r>
            <a:endParaRPr lang="en-US" altLang="zh-CN" sz="2800" b="0">
              <a:solidFill>
                <a:srgbClr val="FF3300"/>
              </a:solidFill>
              <a:latin typeface="黑体" pitchFamily="2" charset="-122"/>
              <a:ea typeface="黑体" pitchFamily="2" charset="-122"/>
            </a:endParaRPr>
          </a:p>
          <a:p>
            <a:pPr marL="269875" indent="-269875" eaLnBrk="0" hangingPunct="0">
              <a:lnSpc>
                <a:spcPct val="120000"/>
              </a:lnSpc>
              <a:spcBef>
                <a:spcPct val="20000"/>
              </a:spcBef>
            </a:pPr>
            <a:endParaRPr lang="en-US" altLang="zh-CN" sz="1000">
              <a:latin typeface="Times New Roman" pitchFamily="18" charset="0"/>
              <a:ea typeface="幼圆" pitchFamily="49" charset="-122"/>
            </a:endParaRPr>
          </a:p>
          <a:p>
            <a:pPr marL="269875" indent="-269875" eaLnBrk="0" hangingPunct="0">
              <a:lnSpc>
                <a:spcPct val="120000"/>
              </a:lnSpc>
              <a:spcBef>
                <a:spcPct val="20000"/>
              </a:spcBef>
            </a:pPr>
            <a:r>
              <a:rPr lang="en-US" altLang="zh-CN" sz="2000">
                <a:solidFill>
                  <a:srgbClr val="CC3300"/>
                </a:solidFill>
                <a:ea typeface="幼圆" pitchFamily="49" charset="-122"/>
              </a:rPr>
              <a:t>    </a:t>
            </a:r>
            <a:r>
              <a:rPr lang="en-US" altLang="zh-CN" sz="2000">
                <a:ea typeface="幼圆" pitchFamily="49" charset="-122"/>
              </a:rPr>
              <a:t>Study Mars, focus on the life detection on Mars</a:t>
            </a:r>
          </a:p>
          <a:p>
            <a:pPr marL="269875" indent="-269875" eaLnBrk="0" hangingPunct="0">
              <a:lnSpc>
                <a:spcPct val="120000"/>
              </a:lnSpc>
              <a:spcBef>
                <a:spcPct val="20000"/>
              </a:spcBef>
            </a:pPr>
            <a:endParaRPr lang="en-US" altLang="zh-CN" sz="1500">
              <a:solidFill>
                <a:srgbClr val="FF3300"/>
              </a:solidFill>
              <a:ea typeface="幼圆" pitchFamily="49" charset="-122"/>
            </a:endParaRPr>
          </a:p>
          <a:p>
            <a:pPr marL="269875" indent="-269875"/>
            <a:r>
              <a:rPr lang="en-US" altLang="zh-CN" sz="2400">
                <a:solidFill>
                  <a:srgbClr val="FF3300"/>
                </a:solidFill>
              </a:rPr>
              <a:t>Missions:</a:t>
            </a:r>
          </a:p>
          <a:p>
            <a:pPr marL="269875" indent="-269875"/>
            <a:endParaRPr lang="en-US" altLang="zh-CN" sz="1000">
              <a:solidFill>
                <a:srgbClr val="FF3300"/>
              </a:solidFill>
            </a:endParaRPr>
          </a:p>
          <a:p>
            <a:pPr marL="269875" indent="-269875">
              <a:lnSpc>
                <a:spcPct val="130000"/>
              </a:lnSpc>
              <a:buFont typeface="Wingdings" pitchFamily="2" charset="2"/>
              <a:buChar char="ü"/>
            </a:pPr>
            <a:r>
              <a:rPr lang="en-US" altLang="zh-CN" sz="2000"/>
              <a:t>Orbiting Exploration</a:t>
            </a:r>
          </a:p>
          <a:p>
            <a:pPr marL="719138" lvl="1" indent="-269875">
              <a:lnSpc>
                <a:spcPct val="130000"/>
              </a:lnSpc>
              <a:buFontTx/>
              <a:buChar char="•"/>
            </a:pPr>
            <a:r>
              <a:rPr lang="en-US" altLang="zh-CN" sz="2000"/>
              <a:t>YH-1: Martian Space Environment Exploration Obiter</a:t>
            </a:r>
          </a:p>
          <a:p>
            <a:pPr marL="719138" lvl="1" indent="-269875">
              <a:lnSpc>
                <a:spcPct val="130000"/>
              </a:lnSpc>
              <a:buFontTx/>
              <a:buChar char="•"/>
            </a:pPr>
            <a:r>
              <a:rPr lang="en-US" altLang="zh-CN" sz="2000"/>
              <a:t>Multi-Target and Multi-Task Mars Exploration </a:t>
            </a:r>
          </a:p>
          <a:p>
            <a:pPr marL="269875" indent="-269875">
              <a:lnSpc>
                <a:spcPct val="130000"/>
              </a:lnSpc>
              <a:buFont typeface="Wingdings" pitchFamily="2" charset="2"/>
              <a:buChar char="ü"/>
            </a:pPr>
            <a:r>
              <a:rPr lang="en-US" altLang="zh-CN" sz="2000"/>
              <a:t>Soft landing and roving exploration</a:t>
            </a:r>
          </a:p>
        </p:txBody>
      </p:sp>
      <p:pic>
        <p:nvPicPr>
          <p:cNvPr id="21509" name="Picture 3" descr="哈勃望远镜拍到的火星"/>
          <p:cNvPicPr>
            <a:picLocks noChangeAspect="1" noChangeArrowheads="1"/>
          </p:cNvPicPr>
          <p:nvPr/>
        </p:nvPicPr>
        <p:blipFill>
          <a:blip r:embed="rId3"/>
          <a:srcRect/>
          <a:stretch>
            <a:fillRect/>
          </a:stretch>
        </p:blipFill>
        <p:spPr bwMode="auto">
          <a:xfrm>
            <a:off x="6524625" y="4314825"/>
            <a:ext cx="2390775" cy="2390775"/>
          </a:xfrm>
          <a:prstGeom prst="rect">
            <a:avLst/>
          </a:prstGeom>
          <a:noFill/>
          <a:ln w="9525">
            <a:noFill/>
            <a:miter lim="800000"/>
            <a:headEnd/>
            <a:tailEnd/>
          </a:ln>
        </p:spPr>
      </p:pic>
      <p:sp>
        <p:nvSpPr>
          <p:cNvPr id="21510"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22531" name="Rectangle 2"/>
          <p:cNvSpPr>
            <a:spLocks noChangeArrowheads="1"/>
          </p:cNvSpPr>
          <p:nvPr/>
        </p:nvSpPr>
        <p:spPr bwMode="auto">
          <a:xfrm>
            <a:off x="0" y="1295400"/>
            <a:ext cx="9109075" cy="5489575"/>
          </a:xfrm>
          <a:prstGeom prst="rect">
            <a:avLst/>
          </a:prstGeom>
          <a:noFill/>
          <a:ln w="9525">
            <a:noFill/>
            <a:miter lim="800000"/>
            <a:headEnd/>
            <a:tailEnd/>
          </a:ln>
        </p:spPr>
        <p:txBody>
          <a:bodyPr/>
          <a:lstStyle/>
          <a:p>
            <a:pPr marL="274638" indent="-274638" algn="just" eaLnBrk="0" hangingPunct="0">
              <a:lnSpc>
                <a:spcPct val="120000"/>
              </a:lnSpc>
              <a:spcBef>
                <a:spcPct val="20000"/>
              </a:spcBef>
              <a:buFont typeface="Wingdings" pitchFamily="2" charset="2"/>
              <a:buNone/>
            </a:pPr>
            <a:r>
              <a:rPr lang="en-US" altLang="zh-CN" sz="2800" dirty="0">
                <a:solidFill>
                  <a:srgbClr val="FF3300"/>
                </a:solidFill>
                <a:latin typeface="Times New Roman" pitchFamily="18" charset="0"/>
                <a:ea typeface="幼圆" pitchFamily="49" charset="-122"/>
              </a:rPr>
              <a:t>    </a:t>
            </a:r>
            <a:endParaRPr lang="en-US" altLang="zh-CN" sz="2000" dirty="0">
              <a:solidFill>
                <a:srgbClr val="000000"/>
              </a:solidFill>
              <a:latin typeface="Times New Roman" pitchFamily="18" charset="0"/>
              <a:ea typeface="幼圆" pitchFamily="49" charset="-122"/>
            </a:endParaRPr>
          </a:p>
          <a:p>
            <a:pPr marL="274638" indent="-274638" eaLnBrk="0" hangingPunct="0">
              <a:lnSpc>
                <a:spcPct val="120000"/>
              </a:lnSpc>
              <a:spcBef>
                <a:spcPct val="20000"/>
              </a:spcBef>
              <a:buFont typeface="Wingdings" pitchFamily="2" charset="2"/>
              <a:buChar char="Ø"/>
            </a:pPr>
            <a:r>
              <a:rPr lang="en-US" altLang="zh-CN" sz="2200" dirty="0"/>
              <a:t>Series of sustainable , comprehensive and unmanned planetary exploration program</a:t>
            </a:r>
          </a:p>
          <a:p>
            <a:pPr marL="274638" indent="-274638" eaLnBrk="0" hangingPunct="0">
              <a:lnSpc>
                <a:spcPct val="120000"/>
              </a:lnSpc>
              <a:spcBef>
                <a:spcPct val="20000"/>
              </a:spcBef>
              <a:buFont typeface="Wingdings" pitchFamily="2" charset="2"/>
              <a:buChar char="Ø"/>
            </a:pPr>
            <a:r>
              <a:rPr lang="en-US" altLang="zh-CN" sz="2200" dirty="0"/>
              <a:t>Focus on the Earth and human activity by </a:t>
            </a:r>
            <a:r>
              <a:rPr lang="en-US" altLang="zh-CN" sz="2200" i="1" dirty="0"/>
              <a:t>in-situ</a:t>
            </a:r>
            <a:r>
              <a:rPr lang="en-US" altLang="zh-CN" sz="2200" dirty="0"/>
              <a:t> precise analysis and experiments. </a:t>
            </a:r>
            <a:endParaRPr lang="en-US" altLang="zh-CN" sz="2200" dirty="0">
              <a:ea typeface="幼圆" pitchFamily="49" charset="-122"/>
            </a:endParaRPr>
          </a:p>
          <a:p>
            <a:pPr marL="274638" indent="-274638" eaLnBrk="0" hangingPunct="0">
              <a:lnSpc>
                <a:spcPct val="120000"/>
              </a:lnSpc>
              <a:spcBef>
                <a:spcPct val="20000"/>
              </a:spcBef>
              <a:buFont typeface="Wingdings" pitchFamily="2" charset="2"/>
              <a:buNone/>
            </a:pPr>
            <a:endParaRPr lang="en-US" altLang="zh-CN" sz="1000" dirty="0">
              <a:solidFill>
                <a:srgbClr val="FF3300"/>
              </a:solidFill>
              <a:ea typeface="幼圆" pitchFamily="49" charset="-122"/>
            </a:endParaRPr>
          </a:p>
          <a:p>
            <a:pPr marL="274638" indent="-274638" eaLnBrk="0" hangingPunct="0">
              <a:lnSpc>
                <a:spcPct val="120000"/>
              </a:lnSpc>
              <a:spcBef>
                <a:spcPct val="20000"/>
              </a:spcBef>
              <a:buFont typeface="Wingdings" pitchFamily="2" charset="2"/>
              <a:buNone/>
            </a:pPr>
            <a:r>
              <a:rPr lang="en-US" altLang="zh-CN" sz="2200" dirty="0">
                <a:solidFill>
                  <a:srgbClr val="FF3300"/>
                </a:solidFill>
                <a:ea typeface="幼圆" pitchFamily="49" charset="-122"/>
              </a:rPr>
              <a:t>Science Objectives</a:t>
            </a:r>
            <a:r>
              <a:rPr lang="zh-CN" altLang="en-US" sz="2200" dirty="0">
                <a:solidFill>
                  <a:srgbClr val="FF3300"/>
                </a:solidFill>
                <a:ea typeface="幼圆" pitchFamily="49" charset="-122"/>
              </a:rPr>
              <a:t>：</a:t>
            </a:r>
          </a:p>
          <a:p>
            <a:pPr marL="712788" lvl="1" indent="-258763" eaLnBrk="0" hangingPunct="0">
              <a:lnSpc>
                <a:spcPct val="120000"/>
              </a:lnSpc>
              <a:spcBef>
                <a:spcPct val="10000"/>
              </a:spcBef>
              <a:buFont typeface="Wingdings" pitchFamily="2" charset="2"/>
              <a:buChar char="ü"/>
            </a:pPr>
            <a:r>
              <a:rPr lang="en-US" altLang="zh-CN" sz="2200" dirty="0"/>
              <a:t>Life elsewhere and survival of earth life elsewhere</a:t>
            </a:r>
          </a:p>
          <a:p>
            <a:pPr marL="712788" lvl="1" indent="-258763" eaLnBrk="0" hangingPunct="0">
              <a:lnSpc>
                <a:spcPct val="120000"/>
              </a:lnSpc>
              <a:spcBef>
                <a:spcPct val="10000"/>
              </a:spcBef>
              <a:buFont typeface="Wingdings" pitchFamily="2" charset="2"/>
              <a:buChar char="ü"/>
            </a:pPr>
            <a:r>
              <a:rPr lang="en-US" altLang="zh-CN" sz="2200" dirty="0"/>
              <a:t>The </a:t>
            </a:r>
            <a:r>
              <a:rPr lang="en-US" altLang="zh-CN" sz="2200" i="1" dirty="0"/>
              <a:t>in-situ</a:t>
            </a:r>
            <a:r>
              <a:rPr lang="en-US" altLang="zh-CN" sz="2200" dirty="0"/>
              <a:t> processing and utilization of the resources on  planetary surfaces</a:t>
            </a:r>
          </a:p>
          <a:p>
            <a:pPr marL="712788" lvl="1" indent="-258763" eaLnBrk="0" hangingPunct="0">
              <a:lnSpc>
                <a:spcPct val="120000"/>
              </a:lnSpc>
              <a:spcBef>
                <a:spcPct val="10000"/>
              </a:spcBef>
              <a:buFont typeface="Wingdings" pitchFamily="2" charset="2"/>
              <a:buChar char="ü"/>
            </a:pPr>
            <a:r>
              <a:rPr lang="en-US" altLang="zh-CN" sz="2200" dirty="0"/>
              <a:t>The comparable study of surface, atmosphere, environment between the Earth of planets.</a:t>
            </a:r>
          </a:p>
        </p:txBody>
      </p:sp>
      <p:grpSp>
        <p:nvGrpSpPr>
          <p:cNvPr id="22532" name="Group 6"/>
          <p:cNvGrpSpPr>
            <a:grpSpLocks/>
          </p:cNvGrpSpPr>
          <p:nvPr/>
        </p:nvGrpSpPr>
        <p:grpSpPr bwMode="auto">
          <a:xfrm>
            <a:off x="214313" y="1270000"/>
            <a:ext cx="7405687" cy="577850"/>
            <a:chOff x="158" y="3748"/>
            <a:chExt cx="2404" cy="395"/>
          </a:xfrm>
        </p:grpSpPr>
        <p:sp>
          <p:nvSpPr>
            <p:cNvPr id="22535" name="AutoShape 7"/>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2536" name="AutoShape 8"/>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b="0">
                <a:ea typeface="GulimChe" pitchFamily="49" charset="-127"/>
              </a:endParaRPr>
            </a:p>
          </p:txBody>
        </p:sp>
      </p:grpSp>
      <p:sp>
        <p:nvSpPr>
          <p:cNvPr id="21509" name="Rectangle 9"/>
          <p:cNvSpPr>
            <a:spLocks noChangeArrowheads="1"/>
          </p:cNvSpPr>
          <p:nvPr/>
        </p:nvSpPr>
        <p:spPr bwMode="auto">
          <a:xfrm>
            <a:off x="803275" y="1309688"/>
            <a:ext cx="8340725" cy="523875"/>
          </a:xfrm>
          <a:prstGeom prst="rect">
            <a:avLst/>
          </a:prstGeom>
          <a:noFill/>
          <a:ln w="9525">
            <a:noFill/>
            <a:miter lim="800000"/>
            <a:headEnd/>
            <a:tailEnd/>
          </a:ln>
          <a:effectLst>
            <a:prstShdw prst="shdw12">
              <a:schemeClr val="bg2">
                <a:alpha val="50000"/>
              </a:schemeClr>
            </a:prstShdw>
          </a:effectLst>
        </p:spPr>
        <p:txBody>
          <a:bodyPr>
            <a:spAutoFit/>
          </a:bodyPr>
          <a:lstStyle/>
          <a:p>
            <a:pPr>
              <a:spcBef>
                <a:spcPct val="20000"/>
              </a:spcBef>
              <a:defRPr/>
            </a:pPr>
            <a:r>
              <a:rPr lang="en-US" altLang="zh-CN" sz="2800" dirty="0">
                <a:solidFill>
                  <a:srgbClr val="FF3300"/>
                </a:solidFill>
                <a:ea typeface="幼圆" pitchFamily="49" charset="-122"/>
              </a:rPr>
              <a:t>9</a:t>
            </a:r>
            <a:r>
              <a:rPr lang="zh-CN" altLang="en-US" sz="2800" dirty="0">
                <a:solidFill>
                  <a:srgbClr val="FF3300"/>
                </a:solidFill>
                <a:ea typeface="幼圆" pitchFamily="49" charset="-122"/>
              </a:rPr>
              <a:t>）</a:t>
            </a:r>
            <a:r>
              <a:rPr lang="en-US" altLang="zh-CN" sz="2400" dirty="0">
                <a:solidFill>
                  <a:srgbClr val="FF3300"/>
                </a:solidFill>
                <a:latin typeface="+mj-lt"/>
                <a:ea typeface="幼圆" pitchFamily="49" charset="-122"/>
              </a:rPr>
              <a:t>Planetary Science Laboratory (</a:t>
            </a:r>
            <a:r>
              <a:rPr lang="zh-CN" altLang="en-US" sz="2400" b="0" dirty="0">
                <a:solidFill>
                  <a:srgbClr val="FF3300"/>
                </a:solidFill>
                <a:latin typeface="黑体" pitchFamily="2" charset="-122"/>
                <a:ea typeface="黑体" pitchFamily="2" charset="-122"/>
              </a:rPr>
              <a:t>行星科学实验室</a:t>
            </a:r>
            <a:r>
              <a:rPr lang="en-US" altLang="zh-CN" sz="2400" dirty="0">
                <a:solidFill>
                  <a:srgbClr val="FF3300"/>
                </a:solidFill>
                <a:latin typeface="Arial Narrow" pitchFamily="34" charset="0"/>
                <a:ea typeface="幼圆" pitchFamily="49" charset="-122"/>
              </a:rPr>
              <a:t>PSL)</a:t>
            </a:r>
          </a:p>
        </p:txBody>
      </p:sp>
      <p:sp>
        <p:nvSpPr>
          <p:cNvPr id="22534"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3555" name="Group 7"/>
          <p:cNvGrpSpPr>
            <a:grpSpLocks/>
          </p:cNvGrpSpPr>
          <p:nvPr/>
        </p:nvGrpSpPr>
        <p:grpSpPr bwMode="auto">
          <a:xfrm>
            <a:off x="0" y="1268413"/>
            <a:ext cx="9144000" cy="560387"/>
            <a:chOff x="158" y="3748"/>
            <a:chExt cx="2404" cy="395"/>
          </a:xfrm>
        </p:grpSpPr>
        <p:sp>
          <p:nvSpPr>
            <p:cNvPr id="23561"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3562"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3556" name="Rectangle 2"/>
          <p:cNvSpPr>
            <a:spLocks noChangeArrowheads="1"/>
          </p:cNvSpPr>
          <p:nvPr/>
        </p:nvSpPr>
        <p:spPr bwMode="auto">
          <a:xfrm>
            <a:off x="152400" y="1219200"/>
            <a:ext cx="9067800" cy="609600"/>
          </a:xfrm>
          <a:prstGeom prst="rect">
            <a:avLst/>
          </a:prstGeom>
          <a:noFill/>
          <a:ln w="9525">
            <a:noFill/>
            <a:miter lim="800000"/>
            <a:headEnd/>
            <a:tailEnd/>
          </a:ln>
        </p:spPr>
        <p:txBody>
          <a:bodyPr/>
          <a:lstStyle/>
          <a:p>
            <a:pPr marL="360363" indent="-360363" algn="just" eaLnBrk="0" hangingPunct="0">
              <a:lnSpc>
                <a:spcPct val="120000"/>
              </a:lnSpc>
              <a:spcBef>
                <a:spcPct val="20000"/>
              </a:spcBef>
              <a:buFont typeface="Wingdings" pitchFamily="2" charset="2"/>
              <a:buNone/>
            </a:pPr>
            <a:r>
              <a:rPr lang="en-US" altLang="zh-CN" sz="2700">
                <a:solidFill>
                  <a:srgbClr val="FF3300"/>
                </a:solidFill>
              </a:rPr>
              <a:t>10)</a:t>
            </a:r>
            <a:r>
              <a:rPr lang="en-US" altLang="zh-CN" sz="2700">
                <a:solidFill>
                  <a:srgbClr val="FF3300"/>
                </a:solidFill>
                <a:latin typeface="Times New Roman" pitchFamily="18" charset="0"/>
                <a:ea typeface="幼圆" pitchFamily="49" charset="-122"/>
              </a:rPr>
              <a:t> </a:t>
            </a:r>
            <a:r>
              <a:rPr lang="en-US" altLang="zh-CN" sz="2700">
                <a:solidFill>
                  <a:srgbClr val="FF3300"/>
                </a:solidFill>
              </a:rPr>
              <a:t>Experimental Satellites for Earth Science (ESES)</a:t>
            </a:r>
            <a:r>
              <a:rPr lang="en-US" altLang="zh-CN" sz="2800">
                <a:solidFill>
                  <a:srgbClr val="CC3300"/>
                </a:solidFill>
              </a:rPr>
              <a:t>  </a:t>
            </a:r>
          </a:p>
        </p:txBody>
      </p:sp>
      <p:pic>
        <p:nvPicPr>
          <p:cNvPr id="23557" name="Picture 11" descr="炫地球"/>
          <p:cNvPicPr>
            <a:picLocks noChangeAspect="1" noChangeArrowheads="1"/>
          </p:cNvPicPr>
          <p:nvPr/>
        </p:nvPicPr>
        <p:blipFill>
          <a:blip r:embed="rId3"/>
          <a:srcRect l="16910" r="15347"/>
          <a:stretch>
            <a:fillRect/>
          </a:stretch>
        </p:blipFill>
        <p:spPr bwMode="auto">
          <a:xfrm>
            <a:off x="6324600" y="2133600"/>
            <a:ext cx="2571750" cy="2460625"/>
          </a:xfrm>
          <a:prstGeom prst="rect">
            <a:avLst/>
          </a:prstGeom>
          <a:noFill/>
          <a:ln w="9525">
            <a:noFill/>
            <a:miter lim="800000"/>
            <a:headEnd/>
            <a:tailEnd/>
          </a:ln>
        </p:spPr>
      </p:pic>
      <p:sp>
        <p:nvSpPr>
          <p:cNvPr id="23558" name="Rectangle 2"/>
          <p:cNvSpPr>
            <a:spLocks noChangeArrowheads="1"/>
          </p:cNvSpPr>
          <p:nvPr/>
        </p:nvSpPr>
        <p:spPr bwMode="auto">
          <a:xfrm>
            <a:off x="0" y="2057400"/>
            <a:ext cx="6400800" cy="2590800"/>
          </a:xfrm>
          <a:prstGeom prst="rect">
            <a:avLst/>
          </a:prstGeom>
          <a:noFill/>
          <a:ln w="9525">
            <a:noFill/>
            <a:miter lim="800000"/>
            <a:headEnd/>
            <a:tailEnd/>
          </a:ln>
        </p:spPr>
        <p:txBody>
          <a:bodyPr/>
          <a:lstStyle/>
          <a:p>
            <a:pPr marL="360363" indent="-360363">
              <a:lnSpc>
                <a:spcPct val="120000"/>
              </a:lnSpc>
              <a:spcBef>
                <a:spcPct val="20000"/>
              </a:spcBef>
              <a:buFont typeface="Wingdings" pitchFamily="2" charset="2"/>
              <a:buChar char="Ø"/>
            </a:pPr>
            <a:r>
              <a:rPr lang="en-US" altLang="zh-CN" sz="2000"/>
              <a:t>Observe the key parameters of the Earth-atmospheric system</a:t>
            </a:r>
          </a:p>
          <a:p>
            <a:pPr marL="360363" indent="-360363">
              <a:lnSpc>
                <a:spcPct val="120000"/>
              </a:lnSpc>
              <a:spcBef>
                <a:spcPct val="20000"/>
              </a:spcBef>
              <a:buFont typeface="Wingdings" pitchFamily="2" charset="2"/>
              <a:buChar char="Ø"/>
            </a:pPr>
            <a:r>
              <a:rPr lang="en-US" altLang="zh-CN" sz="2000"/>
              <a:t>Discover new parameters that indicate the global change</a:t>
            </a:r>
          </a:p>
          <a:p>
            <a:pPr marL="360363" indent="-360363">
              <a:lnSpc>
                <a:spcPct val="120000"/>
              </a:lnSpc>
              <a:spcBef>
                <a:spcPct val="20000"/>
              </a:spcBef>
              <a:buFont typeface="Wingdings" pitchFamily="2" charset="2"/>
              <a:buChar char="Ø"/>
            </a:pPr>
            <a:r>
              <a:rPr lang="en-US" altLang="zh-CN" sz="2000"/>
              <a:t>Support the development of the earth system model  </a:t>
            </a:r>
          </a:p>
          <a:p>
            <a:pPr marL="360363" indent="-360363"/>
            <a:r>
              <a:rPr lang="en-US" altLang="zh-CN" sz="2400">
                <a:solidFill>
                  <a:srgbClr val="FF3300"/>
                </a:solidFill>
              </a:rPr>
              <a:t>Missions:</a:t>
            </a:r>
          </a:p>
        </p:txBody>
      </p:sp>
      <p:sp>
        <p:nvSpPr>
          <p:cNvPr id="23559"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
        <p:nvSpPr>
          <p:cNvPr id="23560" name="Rectangle 2"/>
          <p:cNvSpPr>
            <a:spLocks noChangeArrowheads="1"/>
          </p:cNvSpPr>
          <p:nvPr/>
        </p:nvSpPr>
        <p:spPr bwMode="auto">
          <a:xfrm>
            <a:off x="0" y="4800600"/>
            <a:ext cx="8915400" cy="1905000"/>
          </a:xfrm>
          <a:prstGeom prst="rect">
            <a:avLst/>
          </a:prstGeom>
          <a:noFill/>
          <a:ln w="9525">
            <a:noFill/>
            <a:miter lim="800000"/>
            <a:headEnd/>
            <a:tailEnd/>
          </a:ln>
        </p:spPr>
        <p:txBody>
          <a:bodyPr/>
          <a:lstStyle/>
          <a:p>
            <a:pPr marL="533400" indent="-258763">
              <a:lnSpc>
                <a:spcPct val="130000"/>
              </a:lnSpc>
              <a:buFont typeface="Wingdings" pitchFamily="2" charset="2"/>
              <a:buChar char="ü"/>
            </a:pPr>
            <a:r>
              <a:rPr lang="en-US" altLang="zh-CN" sz="2000" dirty="0"/>
              <a:t>Near Space Atmosphere Research Satellite </a:t>
            </a:r>
            <a:r>
              <a:rPr lang="zh-CN" altLang="en-US" sz="2000" dirty="0"/>
              <a:t>（</a:t>
            </a:r>
            <a:r>
              <a:rPr lang="en-US" altLang="zh-CN" sz="2000" dirty="0"/>
              <a:t>NSARS</a:t>
            </a:r>
            <a:r>
              <a:rPr lang="zh-CN" altLang="en-US" sz="2000" dirty="0"/>
              <a:t>）</a:t>
            </a:r>
          </a:p>
          <a:p>
            <a:pPr marL="533400" indent="-258763">
              <a:lnSpc>
                <a:spcPct val="130000"/>
              </a:lnSpc>
              <a:buFont typeface="Wingdings" pitchFamily="2" charset="2"/>
              <a:buChar char="ü"/>
            </a:pPr>
            <a:r>
              <a:rPr lang="en-US" altLang="zh-CN" sz="2000" dirty="0"/>
              <a:t>Global Observations of Cloud, Aerosols, and Radiation (GOCAR)</a:t>
            </a:r>
          </a:p>
          <a:p>
            <a:pPr marL="533400" indent="-258763">
              <a:lnSpc>
                <a:spcPct val="130000"/>
              </a:lnSpc>
              <a:buFont typeface="Wingdings" pitchFamily="2" charset="2"/>
              <a:buChar char="ü"/>
            </a:pPr>
            <a:r>
              <a:rPr lang="en-US" altLang="zh-CN" sz="2000" dirty="0"/>
              <a:t> Bathymetry &amp; Disaster Monitoring by small satellite Constellation </a:t>
            </a:r>
            <a:r>
              <a:rPr lang="zh-CN" altLang="en-US" sz="2000" dirty="0"/>
              <a:t>（</a:t>
            </a:r>
            <a:r>
              <a:rPr lang="en-US" altLang="zh-CN" sz="2000" dirty="0"/>
              <a:t>BDMC</a:t>
            </a:r>
            <a:r>
              <a:rPr lang="zh-CN" altLang="en-US" sz="20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4579" name="Group 8"/>
          <p:cNvGrpSpPr>
            <a:grpSpLocks/>
          </p:cNvGrpSpPr>
          <p:nvPr/>
        </p:nvGrpSpPr>
        <p:grpSpPr bwMode="auto">
          <a:xfrm>
            <a:off x="0" y="1268413"/>
            <a:ext cx="9144000" cy="560387"/>
            <a:chOff x="158" y="3748"/>
            <a:chExt cx="2404" cy="395"/>
          </a:xfrm>
        </p:grpSpPr>
        <p:sp>
          <p:nvSpPr>
            <p:cNvPr id="24582"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4583"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4580" name="Rectangle 3"/>
          <p:cNvSpPr>
            <a:spLocks noChangeArrowheads="1"/>
          </p:cNvSpPr>
          <p:nvPr/>
        </p:nvSpPr>
        <p:spPr bwMode="auto">
          <a:xfrm>
            <a:off x="34925" y="1295400"/>
            <a:ext cx="9109075" cy="3810000"/>
          </a:xfrm>
          <a:prstGeom prst="rect">
            <a:avLst/>
          </a:prstGeom>
          <a:noFill/>
          <a:ln w="9525">
            <a:noFill/>
            <a:miter lim="800000"/>
            <a:headEnd/>
            <a:tailEnd/>
          </a:ln>
        </p:spPr>
        <p:txBody>
          <a:bodyPr/>
          <a:lstStyle/>
          <a:p>
            <a:pPr marL="360363" indent="-360363" algn="just" eaLnBrk="0" hangingPunct="0">
              <a:spcBef>
                <a:spcPct val="20000"/>
              </a:spcBef>
              <a:buFont typeface="Wingdings" pitchFamily="2" charset="2"/>
              <a:buNone/>
            </a:pPr>
            <a:r>
              <a:rPr lang="en-US" altLang="zh-CN" sz="2700">
                <a:solidFill>
                  <a:srgbClr val="CC3300"/>
                </a:solidFill>
              </a:rPr>
              <a:t>    </a:t>
            </a:r>
            <a:r>
              <a:rPr lang="en-US" altLang="zh-CN" sz="2700">
                <a:solidFill>
                  <a:srgbClr val="FF3300"/>
                </a:solidFill>
              </a:rPr>
              <a:t>11) Constellation of Earth Science Satellites (CESS)</a:t>
            </a:r>
          </a:p>
          <a:p>
            <a:pPr marL="360363" indent="-360363"/>
            <a:endParaRPr lang="en-US" altLang="zh-CN" sz="1000">
              <a:solidFill>
                <a:srgbClr val="FF3300"/>
              </a:solidFill>
            </a:endParaRPr>
          </a:p>
          <a:p>
            <a:pPr marL="360363" indent="-360363"/>
            <a:r>
              <a:rPr lang="en-US" altLang="zh-CN" sz="2800">
                <a:solidFill>
                  <a:srgbClr val="CC3300"/>
                </a:solidFill>
              </a:rPr>
              <a:t>      </a:t>
            </a:r>
            <a:endParaRPr lang="en-US" altLang="zh-CN" sz="2400">
              <a:solidFill>
                <a:srgbClr val="FF3300"/>
              </a:solidFill>
            </a:endParaRPr>
          </a:p>
          <a:p>
            <a:pPr marL="360363" indent="-360363">
              <a:lnSpc>
                <a:spcPct val="120000"/>
              </a:lnSpc>
              <a:spcBef>
                <a:spcPct val="20000"/>
              </a:spcBef>
              <a:buFont typeface="Wingdings" pitchFamily="2" charset="2"/>
              <a:buChar char="Ø"/>
            </a:pPr>
            <a:r>
              <a:rPr lang="en-US" altLang="zh-CN" sz="2400"/>
              <a:t>Launch a series of earth-science satellites </a:t>
            </a:r>
          </a:p>
          <a:p>
            <a:pPr marL="360363" indent="-360363">
              <a:lnSpc>
                <a:spcPct val="120000"/>
              </a:lnSpc>
              <a:spcBef>
                <a:spcPct val="20000"/>
              </a:spcBef>
              <a:buFont typeface="Wingdings" pitchFamily="2" charset="2"/>
              <a:buChar char="Ø"/>
            </a:pPr>
            <a:r>
              <a:rPr lang="en-US" altLang="zh-CN" sz="2400"/>
              <a:t>Form CESS, obtain 3-dimension observation capability for the most important earth system components</a:t>
            </a:r>
          </a:p>
          <a:p>
            <a:pPr marL="360363" indent="-360363">
              <a:lnSpc>
                <a:spcPct val="120000"/>
              </a:lnSpc>
              <a:spcBef>
                <a:spcPct val="20000"/>
              </a:spcBef>
              <a:buFont typeface="Wingdings" pitchFamily="2" charset="2"/>
              <a:buChar char="Ø"/>
            </a:pPr>
            <a:r>
              <a:rPr lang="en-US" altLang="zh-CN" sz="2400"/>
              <a:t>Achieve the quantitative description and parameterization </a:t>
            </a:r>
          </a:p>
          <a:p>
            <a:pPr marL="360363" indent="-360363">
              <a:lnSpc>
                <a:spcPct val="120000"/>
              </a:lnSpc>
              <a:spcBef>
                <a:spcPct val="20000"/>
              </a:spcBef>
              <a:buFont typeface="Wingdings" pitchFamily="2" charset="2"/>
              <a:buNone/>
            </a:pPr>
            <a:r>
              <a:rPr lang="en-US" altLang="zh-CN" sz="2400"/>
              <a:t>    of major features and processes in the earth system</a:t>
            </a:r>
          </a:p>
          <a:p>
            <a:pPr marL="360363" indent="-360363">
              <a:lnSpc>
                <a:spcPct val="120000"/>
              </a:lnSpc>
              <a:spcBef>
                <a:spcPct val="20000"/>
              </a:spcBef>
              <a:buFont typeface="Wingdings" pitchFamily="2" charset="2"/>
              <a:buNone/>
            </a:pPr>
            <a:endParaRPr lang="en-US" altLang="zh-CN" sz="2400"/>
          </a:p>
        </p:txBody>
      </p:sp>
      <p:sp>
        <p:nvSpPr>
          <p:cNvPr id="24581"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5603" name="Group 7"/>
          <p:cNvGrpSpPr>
            <a:grpSpLocks/>
          </p:cNvGrpSpPr>
          <p:nvPr/>
        </p:nvGrpSpPr>
        <p:grpSpPr bwMode="auto">
          <a:xfrm>
            <a:off x="0" y="1295400"/>
            <a:ext cx="9144000" cy="685800"/>
            <a:chOff x="158" y="3748"/>
            <a:chExt cx="2404" cy="395"/>
          </a:xfrm>
        </p:grpSpPr>
        <p:sp>
          <p:nvSpPr>
            <p:cNvPr id="25606"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5607"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5604" name="Rectangle 2"/>
          <p:cNvSpPr>
            <a:spLocks noChangeArrowheads="1"/>
          </p:cNvSpPr>
          <p:nvPr/>
        </p:nvSpPr>
        <p:spPr bwMode="auto">
          <a:xfrm>
            <a:off x="152400" y="1295400"/>
            <a:ext cx="9109075" cy="5419725"/>
          </a:xfrm>
          <a:prstGeom prst="rect">
            <a:avLst/>
          </a:prstGeom>
          <a:noFill/>
          <a:ln w="9525">
            <a:noFill/>
            <a:miter lim="800000"/>
            <a:headEnd/>
            <a:tailEnd/>
          </a:ln>
        </p:spPr>
        <p:txBody>
          <a:bodyPr/>
          <a:lstStyle/>
          <a:p>
            <a:pPr algn="just" eaLnBrk="0" hangingPunct="0">
              <a:lnSpc>
                <a:spcPct val="120000"/>
              </a:lnSpc>
              <a:spcBef>
                <a:spcPct val="20000"/>
              </a:spcBef>
              <a:buFont typeface="Wingdings" pitchFamily="2" charset="2"/>
              <a:buNone/>
            </a:pPr>
            <a:r>
              <a:rPr lang="en-US" altLang="zh-CN" sz="2800">
                <a:solidFill>
                  <a:srgbClr val="CC3300"/>
                </a:solidFill>
              </a:rPr>
              <a:t>    </a:t>
            </a:r>
            <a:r>
              <a:rPr lang="en-US" altLang="zh-CN" sz="2800">
                <a:solidFill>
                  <a:srgbClr val="FF3300"/>
                </a:solidFill>
              </a:rPr>
              <a:t>12)</a:t>
            </a:r>
            <a:r>
              <a:rPr lang="en-US" altLang="zh-CN" sz="2800">
                <a:solidFill>
                  <a:srgbClr val="FF3300"/>
                </a:solidFill>
                <a:latin typeface="Times New Roman" pitchFamily="18" charset="0"/>
                <a:ea typeface="幼圆" pitchFamily="49" charset="-122"/>
              </a:rPr>
              <a:t> </a:t>
            </a:r>
            <a:r>
              <a:rPr lang="en-US" altLang="zh-CN" sz="2800">
                <a:solidFill>
                  <a:srgbClr val="FF3300"/>
                </a:solidFill>
              </a:rPr>
              <a:t>Research Programs for Microgravity Sciences </a:t>
            </a:r>
          </a:p>
          <a:p>
            <a:pPr eaLnBrk="0" hangingPunct="0">
              <a:lnSpc>
                <a:spcPct val="120000"/>
              </a:lnSpc>
              <a:spcBef>
                <a:spcPct val="20000"/>
              </a:spcBef>
              <a:buFont typeface="Wingdings" pitchFamily="2" charset="2"/>
              <a:buNone/>
            </a:pPr>
            <a:r>
              <a:rPr lang="en-US" altLang="zh-CN"/>
              <a:t>       </a:t>
            </a:r>
          </a:p>
          <a:p>
            <a:pPr eaLnBrk="0" hangingPunct="0">
              <a:lnSpc>
                <a:spcPct val="120000"/>
              </a:lnSpc>
              <a:spcBef>
                <a:spcPts val="1200"/>
              </a:spcBef>
              <a:buFont typeface="Wingdings" pitchFamily="2" charset="2"/>
              <a:buNone/>
            </a:pPr>
            <a:r>
              <a:rPr lang="en-US" altLang="zh-CN" sz="2000"/>
              <a:t>Developing a balanced overall system of Microgravity experimental platform which integrates parabolic flights (aircraft), sounding rockets, recoverable satellites, and space station for microgravity science.</a:t>
            </a:r>
            <a:endParaRPr lang="en-US" altLang="zh-CN" sz="2200"/>
          </a:p>
          <a:p>
            <a:pPr eaLnBrk="0" hangingPunct="0">
              <a:lnSpc>
                <a:spcPct val="120000"/>
              </a:lnSpc>
              <a:spcBef>
                <a:spcPts val="1200"/>
              </a:spcBef>
              <a:buFont typeface="Wingdings" pitchFamily="2" charset="2"/>
              <a:buNone/>
            </a:pPr>
            <a:r>
              <a:rPr lang="en-US" altLang="zh-CN" sz="2400">
                <a:solidFill>
                  <a:srgbClr val="FF3300"/>
                </a:solidFill>
              </a:rPr>
              <a:t>Sub-programs :</a:t>
            </a:r>
          </a:p>
          <a:p>
            <a:pPr eaLnBrk="0" hangingPunct="0">
              <a:lnSpc>
                <a:spcPct val="120000"/>
              </a:lnSpc>
              <a:spcBef>
                <a:spcPts val="1200"/>
              </a:spcBef>
              <a:buFont typeface="Wingdings" pitchFamily="2" charset="2"/>
              <a:buNone/>
            </a:pPr>
            <a:endParaRPr lang="en-US" altLang="zh-CN" sz="500">
              <a:solidFill>
                <a:srgbClr val="FF3300"/>
              </a:solidFill>
            </a:endParaRPr>
          </a:p>
          <a:p>
            <a:pPr marL="441325" lvl="1" indent="-258763" eaLnBrk="0" hangingPunct="0">
              <a:lnSpc>
                <a:spcPct val="120000"/>
              </a:lnSpc>
              <a:spcBef>
                <a:spcPct val="20000"/>
              </a:spcBef>
              <a:buFont typeface="Wingdings" pitchFamily="2" charset="2"/>
              <a:buChar char="Ø"/>
            </a:pPr>
            <a:r>
              <a:rPr lang="en-US" altLang="zh-CN" sz="2000"/>
              <a:t>“Qingying” </a:t>
            </a:r>
            <a:r>
              <a:rPr lang="zh-CN" altLang="en-US" sz="2000" b="0">
                <a:latin typeface="黑体" pitchFamily="2" charset="-122"/>
                <a:ea typeface="黑体" pitchFamily="2" charset="-122"/>
              </a:rPr>
              <a:t>轻盈</a:t>
            </a:r>
            <a:r>
              <a:rPr lang="en-US" altLang="zh-CN" sz="2000"/>
              <a:t>Program </a:t>
            </a:r>
            <a:r>
              <a:rPr lang="zh-CN" altLang="en-US" sz="2000"/>
              <a:t>－  </a:t>
            </a:r>
            <a:r>
              <a:rPr lang="en-US" altLang="zh-CN" sz="2000"/>
              <a:t>Fluid Physics Experiments</a:t>
            </a:r>
          </a:p>
          <a:p>
            <a:pPr marL="441325" lvl="1" indent="-258763" eaLnBrk="0" hangingPunct="0">
              <a:lnSpc>
                <a:spcPct val="120000"/>
              </a:lnSpc>
              <a:spcBef>
                <a:spcPct val="20000"/>
              </a:spcBef>
              <a:buFont typeface="Wingdings" pitchFamily="2" charset="2"/>
              <a:buChar char="Ø"/>
            </a:pPr>
            <a:r>
              <a:rPr lang="en-US" altLang="zh-CN" sz="2000"/>
              <a:t>“Qingyan” </a:t>
            </a:r>
            <a:r>
              <a:rPr lang="zh-CN" altLang="en-US" sz="2000" b="0">
                <a:latin typeface="黑体" pitchFamily="2" charset="-122"/>
                <a:ea typeface="黑体" pitchFamily="2" charset="-122"/>
              </a:rPr>
              <a:t>轻焰</a:t>
            </a:r>
            <a:r>
              <a:rPr lang="en-US" altLang="zh-CN" sz="2000"/>
              <a:t>Program  </a:t>
            </a:r>
            <a:r>
              <a:rPr lang="zh-CN" altLang="en-US" sz="2000"/>
              <a:t>－  </a:t>
            </a:r>
            <a:r>
              <a:rPr lang="en-US" altLang="zh-CN" sz="2000"/>
              <a:t>Microgravity Combustion Experiments</a:t>
            </a:r>
          </a:p>
          <a:p>
            <a:pPr marL="441325" lvl="1" indent="-258763" eaLnBrk="0" hangingPunct="0">
              <a:lnSpc>
                <a:spcPct val="120000"/>
              </a:lnSpc>
              <a:spcBef>
                <a:spcPct val="20000"/>
              </a:spcBef>
              <a:buFont typeface="Wingdings" pitchFamily="2" charset="2"/>
              <a:buChar char="Ø"/>
            </a:pPr>
            <a:r>
              <a:rPr lang="en-US" altLang="zh-CN" sz="2000"/>
              <a:t>“Qingyang” </a:t>
            </a:r>
            <a:r>
              <a:rPr lang="zh-CN" altLang="en-US" sz="2000" b="0">
                <a:latin typeface="黑体" pitchFamily="2" charset="-122"/>
                <a:ea typeface="黑体" pitchFamily="2" charset="-122"/>
              </a:rPr>
              <a:t>轻飏</a:t>
            </a:r>
            <a:r>
              <a:rPr lang="en-US" altLang="zh-CN" sz="2000"/>
              <a:t>Program</a:t>
            </a:r>
            <a:r>
              <a:rPr lang="zh-CN" altLang="en-US" sz="2000"/>
              <a:t>－  </a:t>
            </a:r>
            <a:r>
              <a:rPr lang="en-US" altLang="zh-CN" sz="2000"/>
              <a:t>Materials Science experiments under    </a:t>
            </a:r>
          </a:p>
          <a:p>
            <a:pPr marL="441325" lvl="1" indent="-258763" eaLnBrk="0" hangingPunct="0">
              <a:lnSpc>
                <a:spcPct val="120000"/>
              </a:lnSpc>
              <a:spcBef>
                <a:spcPct val="20000"/>
              </a:spcBef>
              <a:buFont typeface="Wingdings" pitchFamily="2" charset="2"/>
              <a:buNone/>
            </a:pPr>
            <a:r>
              <a:rPr lang="en-US" altLang="zh-CN" sz="2000"/>
              <a:t>                                                      Microgravity</a:t>
            </a:r>
          </a:p>
        </p:txBody>
      </p:sp>
      <p:sp>
        <p:nvSpPr>
          <p:cNvPr id="25605"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6627" name="Group 7"/>
          <p:cNvGrpSpPr>
            <a:grpSpLocks/>
          </p:cNvGrpSpPr>
          <p:nvPr/>
        </p:nvGrpSpPr>
        <p:grpSpPr bwMode="auto">
          <a:xfrm>
            <a:off x="0" y="1143000"/>
            <a:ext cx="9144000" cy="627063"/>
            <a:chOff x="158" y="3748"/>
            <a:chExt cx="2404" cy="395"/>
          </a:xfrm>
        </p:grpSpPr>
        <p:sp>
          <p:nvSpPr>
            <p:cNvPr id="26630" name="AutoShape 8"/>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6631" name="AutoShape 9"/>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325634" name="Rectangle 2"/>
          <p:cNvSpPr>
            <a:spLocks noChangeArrowheads="1"/>
          </p:cNvSpPr>
          <p:nvPr/>
        </p:nvSpPr>
        <p:spPr bwMode="auto">
          <a:xfrm>
            <a:off x="0" y="1066800"/>
            <a:ext cx="9372600" cy="5638800"/>
          </a:xfrm>
          <a:prstGeom prst="rect">
            <a:avLst/>
          </a:prstGeom>
          <a:noFill/>
          <a:ln w="9525">
            <a:noFill/>
            <a:miter lim="800000"/>
            <a:headEnd/>
            <a:tailEnd/>
          </a:ln>
          <a:effectLst/>
        </p:spPr>
        <p:txBody>
          <a:bodyPr/>
          <a:lstStyle/>
          <a:p>
            <a:pPr marL="273050" indent="-273050" eaLnBrk="0" hangingPunct="0">
              <a:spcBef>
                <a:spcPct val="20000"/>
              </a:spcBef>
              <a:buFont typeface="Wingdings" pitchFamily="2" charset="2"/>
              <a:buNone/>
              <a:defRPr/>
            </a:pPr>
            <a:r>
              <a:rPr lang="en-US" altLang="zh-CN" sz="2300" dirty="0">
                <a:solidFill>
                  <a:srgbClr val="FF3300"/>
                </a:solidFill>
                <a:ea typeface="宋体" charset="-122"/>
              </a:rPr>
              <a:t> 13)Fundamental Physics Experiment in Space Program (FPES)</a:t>
            </a:r>
          </a:p>
          <a:p>
            <a:pPr marL="273050" indent="-273050">
              <a:lnSpc>
                <a:spcPct val="120000"/>
              </a:lnSpc>
              <a:spcBef>
                <a:spcPct val="20000"/>
              </a:spcBef>
              <a:buFont typeface="Wingdings" pitchFamily="2" charset="2"/>
              <a:buChar char="Ø"/>
              <a:defRPr/>
            </a:pPr>
            <a:endParaRPr lang="en-US" altLang="zh-CN" sz="1600" dirty="0">
              <a:solidFill>
                <a:srgbClr val="CC3300"/>
              </a:solidFill>
              <a:ea typeface="宋体" charset="-122"/>
            </a:endParaRPr>
          </a:p>
          <a:p>
            <a:pPr marL="273050" indent="-273050">
              <a:lnSpc>
                <a:spcPct val="120000"/>
              </a:lnSpc>
              <a:spcBef>
                <a:spcPct val="10000"/>
              </a:spcBef>
              <a:buFont typeface="Wingdings" pitchFamily="2" charset="2"/>
              <a:buChar char="Ø"/>
              <a:defRPr/>
            </a:pPr>
            <a:r>
              <a:rPr lang="en-US" altLang="zh-CN" sz="1900" dirty="0">
                <a:ea typeface="宋体" charset="-122"/>
              </a:rPr>
              <a:t>Experiment in the laboratory scale the theories beyond general relativity </a:t>
            </a:r>
          </a:p>
          <a:p>
            <a:pPr marL="273050" indent="-273050">
              <a:lnSpc>
                <a:spcPct val="120000"/>
              </a:lnSpc>
              <a:spcBef>
                <a:spcPct val="10000"/>
              </a:spcBef>
              <a:buFont typeface="Wingdings" pitchFamily="2" charset="2"/>
              <a:buChar char="Ø"/>
              <a:defRPr/>
            </a:pPr>
            <a:r>
              <a:rPr lang="en-US" altLang="zh-CN" sz="1900" dirty="0">
                <a:ea typeface="宋体" charset="-122"/>
              </a:rPr>
              <a:t>Search for new interaction between macroscopic object </a:t>
            </a:r>
            <a:r>
              <a:rPr lang="en-US" altLang="zh-CN" sz="1900" dirty="0" smtClean="0">
                <a:ea typeface="宋体" charset="-122"/>
              </a:rPr>
              <a:t>spin </a:t>
            </a:r>
            <a:r>
              <a:rPr lang="en-US" altLang="zh-CN" sz="1900" dirty="0">
                <a:ea typeface="宋体" charset="-122"/>
              </a:rPr>
              <a:t>and the Earth gravitational field, </a:t>
            </a:r>
            <a:r>
              <a:rPr lang="en-US" altLang="zh-CN" sz="1900" dirty="0" smtClean="0">
                <a:ea typeface="宋体" charset="-122"/>
              </a:rPr>
              <a:t>which </a:t>
            </a:r>
            <a:r>
              <a:rPr lang="en-US" altLang="zh-CN" sz="1900" dirty="0">
                <a:ea typeface="宋体" charset="-122"/>
              </a:rPr>
              <a:t>is possible to affect the center of mass movement. </a:t>
            </a:r>
          </a:p>
          <a:p>
            <a:pPr marL="273050" indent="-273050">
              <a:lnSpc>
                <a:spcPct val="120000"/>
              </a:lnSpc>
              <a:spcBef>
                <a:spcPct val="10000"/>
              </a:spcBef>
              <a:buFont typeface="Wingdings" pitchFamily="2" charset="2"/>
              <a:buChar char="Ø"/>
              <a:defRPr/>
            </a:pPr>
            <a:r>
              <a:rPr lang="en-US" altLang="zh-CN" sz="1900" dirty="0">
                <a:ea typeface="宋体" charset="-122"/>
              </a:rPr>
              <a:t>Search for possible deviation in the micron scale to the Newton gravitation law of inverse squares. </a:t>
            </a:r>
          </a:p>
          <a:p>
            <a:pPr marL="273050" indent="-273050">
              <a:lnSpc>
                <a:spcPct val="120000"/>
              </a:lnSpc>
              <a:spcBef>
                <a:spcPct val="10000"/>
              </a:spcBef>
              <a:buFont typeface="Wingdings" pitchFamily="2" charset="2"/>
              <a:buChar char="Ø"/>
              <a:defRPr/>
            </a:pPr>
            <a:r>
              <a:rPr lang="en-US" altLang="zh-CN" sz="1900" dirty="0">
                <a:ea typeface="宋体" charset="-122"/>
              </a:rPr>
              <a:t>Develop fundamental physics research in space based on the cold atomic physics.  </a:t>
            </a:r>
          </a:p>
          <a:p>
            <a:pPr marL="273050" indent="-273050">
              <a:lnSpc>
                <a:spcPct val="120000"/>
              </a:lnSpc>
              <a:buFont typeface="Wingdings" pitchFamily="2" charset="2"/>
              <a:buNone/>
              <a:defRPr/>
            </a:pPr>
            <a:endParaRPr lang="en-US" altLang="zh-CN" sz="1000" dirty="0">
              <a:ea typeface="宋体" charset="-122"/>
            </a:endParaRPr>
          </a:p>
          <a:p>
            <a:pPr marL="273050" indent="-273050">
              <a:defRPr/>
            </a:pPr>
            <a:r>
              <a:rPr lang="en-US" altLang="zh-CN" sz="2400" dirty="0">
                <a:solidFill>
                  <a:srgbClr val="FF3300"/>
                </a:solidFill>
                <a:ea typeface="宋体" charset="-122"/>
              </a:rPr>
              <a:t>Missions and Experiments:</a:t>
            </a:r>
            <a:endParaRPr lang="en-US" altLang="zh-CN" sz="1000" dirty="0">
              <a:solidFill>
                <a:srgbClr val="FF3300"/>
              </a:solidFill>
              <a:ea typeface="宋体" charset="-122"/>
            </a:endParaRPr>
          </a:p>
          <a:p>
            <a:pPr marL="258763" indent="-263525">
              <a:spcBef>
                <a:spcPct val="20000"/>
              </a:spcBef>
              <a:buFont typeface="Wingdings" pitchFamily="2" charset="2"/>
              <a:buChar char="ü"/>
              <a:defRPr/>
            </a:pPr>
            <a:r>
              <a:rPr lang="en-US" altLang="zh-CN" sz="1900" dirty="0">
                <a:ea typeface="宋体" charset="-122"/>
              </a:rPr>
              <a:t>Quantum Science Experiment Satellite</a:t>
            </a:r>
          </a:p>
          <a:p>
            <a:pPr marL="258763" indent="-263525">
              <a:spcBef>
                <a:spcPct val="20000"/>
              </a:spcBef>
              <a:buFont typeface="Wingdings" pitchFamily="2" charset="2"/>
              <a:buChar char="ü"/>
              <a:defRPr/>
            </a:pPr>
            <a:r>
              <a:rPr lang="en-US" altLang="zh-CN" sz="1900" dirty="0">
                <a:ea typeface="宋体" charset="-122"/>
              </a:rPr>
              <a:t>Experiment of New-Type Equivalence Principle for Gyroscope-Gravity Meter</a:t>
            </a:r>
          </a:p>
          <a:p>
            <a:pPr marL="258763" indent="-263525">
              <a:spcBef>
                <a:spcPct val="20000"/>
              </a:spcBef>
              <a:buFont typeface="Wingdings" pitchFamily="2" charset="2"/>
              <a:buChar char="ü"/>
              <a:defRPr/>
            </a:pPr>
            <a:r>
              <a:rPr lang="en-US" altLang="zh-CN" sz="1900" dirty="0">
                <a:ea typeface="宋体" charset="-122"/>
              </a:rPr>
              <a:t>Experiment of  the Newton gravitation law of inverse squares. </a:t>
            </a:r>
          </a:p>
          <a:p>
            <a:pPr marL="258763" indent="-263525">
              <a:spcBef>
                <a:spcPct val="20000"/>
              </a:spcBef>
              <a:buFont typeface="Wingdings" pitchFamily="2" charset="2"/>
              <a:buChar char="ü"/>
              <a:defRPr/>
            </a:pPr>
            <a:r>
              <a:rPr lang="en-US" altLang="zh-CN" sz="1900" dirty="0">
                <a:ea typeface="宋体" charset="-122"/>
              </a:rPr>
              <a:t>Experiment of Cold Atom Space Clock on Manned Space Station</a:t>
            </a:r>
            <a:r>
              <a:rPr lang="en-US" altLang="zh-CN" dirty="0">
                <a:ea typeface="宋体" charset="-122"/>
              </a:rPr>
              <a:t> </a:t>
            </a:r>
          </a:p>
        </p:txBody>
      </p:sp>
      <p:sp>
        <p:nvSpPr>
          <p:cNvPr id="26629"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grpSp>
        <p:nvGrpSpPr>
          <p:cNvPr id="27651" name="Group 8"/>
          <p:cNvGrpSpPr>
            <a:grpSpLocks/>
          </p:cNvGrpSpPr>
          <p:nvPr/>
        </p:nvGrpSpPr>
        <p:grpSpPr bwMode="auto">
          <a:xfrm>
            <a:off x="0" y="1268413"/>
            <a:ext cx="7467600" cy="627062"/>
            <a:chOff x="158" y="3748"/>
            <a:chExt cx="2404" cy="395"/>
          </a:xfrm>
        </p:grpSpPr>
        <p:sp>
          <p:nvSpPr>
            <p:cNvPr id="27655"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27656"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sz="2400">
                <a:ea typeface="幼圆" pitchFamily="49" charset="-122"/>
              </a:endParaRPr>
            </a:p>
          </p:txBody>
        </p:sp>
      </p:grpSp>
      <p:sp>
        <p:nvSpPr>
          <p:cNvPr id="27652" name="Rectangle 2"/>
          <p:cNvSpPr>
            <a:spLocks noChangeArrowheads="1"/>
          </p:cNvSpPr>
          <p:nvPr/>
        </p:nvSpPr>
        <p:spPr bwMode="auto">
          <a:xfrm>
            <a:off x="34925" y="1295400"/>
            <a:ext cx="9109075" cy="3024188"/>
          </a:xfrm>
          <a:prstGeom prst="rect">
            <a:avLst/>
          </a:prstGeom>
          <a:noFill/>
          <a:ln w="9525">
            <a:noFill/>
            <a:miter lim="800000"/>
            <a:headEnd/>
            <a:tailEnd/>
          </a:ln>
        </p:spPr>
        <p:txBody>
          <a:bodyPr/>
          <a:lstStyle/>
          <a:p>
            <a:pPr marL="274638" indent="-274638" algn="just" eaLnBrk="0" hangingPunct="0">
              <a:spcBef>
                <a:spcPct val="20000"/>
              </a:spcBef>
              <a:buFont typeface="Wingdings" pitchFamily="2" charset="2"/>
              <a:buNone/>
            </a:pPr>
            <a:r>
              <a:rPr lang="en-US" altLang="zh-CN" sz="2800" dirty="0">
                <a:solidFill>
                  <a:srgbClr val="FF3300"/>
                </a:solidFill>
                <a:ea typeface="幼圆" pitchFamily="49" charset="-122"/>
              </a:rPr>
              <a:t>    14) Life Science Exploration Program</a:t>
            </a:r>
          </a:p>
          <a:p>
            <a:pPr marL="274638" indent="-274638" algn="just" eaLnBrk="0" hangingPunct="0">
              <a:lnSpc>
                <a:spcPct val="125000"/>
              </a:lnSpc>
              <a:spcBef>
                <a:spcPct val="45000"/>
              </a:spcBef>
              <a:buFont typeface="Wingdings" pitchFamily="2" charset="2"/>
              <a:buChar char="Ø"/>
            </a:pPr>
            <a:endParaRPr lang="en-US" altLang="zh-CN" sz="1000" dirty="0"/>
          </a:p>
          <a:p>
            <a:pPr marL="274638" indent="-274638" algn="just" eaLnBrk="0" hangingPunct="0">
              <a:lnSpc>
                <a:spcPct val="125000"/>
              </a:lnSpc>
              <a:spcBef>
                <a:spcPct val="45000"/>
              </a:spcBef>
              <a:buFont typeface="Wingdings" pitchFamily="2" charset="2"/>
              <a:buChar char="Ø"/>
            </a:pPr>
            <a:r>
              <a:rPr lang="en-US" altLang="zh-CN" sz="2000" dirty="0"/>
              <a:t>Explore the origin of life and </a:t>
            </a:r>
            <a:r>
              <a:rPr lang="en-US" altLang="zh-CN" sz="2000" dirty="0" smtClean="0"/>
              <a:t>search for life </a:t>
            </a:r>
            <a:r>
              <a:rPr lang="en-US" altLang="zh-CN" sz="2000" dirty="0"/>
              <a:t>elsewhere</a:t>
            </a:r>
          </a:p>
          <a:p>
            <a:pPr marL="274638" indent="-274638" algn="just" eaLnBrk="0" hangingPunct="0">
              <a:lnSpc>
                <a:spcPct val="125000"/>
              </a:lnSpc>
              <a:spcBef>
                <a:spcPct val="45000"/>
              </a:spcBef>
              <a:buFont typeface="Wingdings" pitchFamily="2" charset="2"/>
              <a:buChar char="Ø"/>
            </a:pPr>
            <a:r>
              <a:rPr lang="en-US" altLang="zh-CN" sz="2000" dirty="0"/>
              <a:t>Study biological effects in space environment</a:t>
            </a:r>
          </a:p>
          <a:p>
            <a:pPr marL="274638" indent="-274638" algn="just" eaLnBrk="0" hangingPunct="0">
              <a:lnSpc>
                <a:spcPct val="125000"/>
              </a:lnSpc>
              <a:spcBef>
                <a:spcPct val="45000"/>
              </a:spcBef>
              <a:buFont typeface="Wingdings" pitchFamily="2" charset="2"/>
              <a:buNone/>
            </a:pPr>
            <a:endParaRPr lang="en-US" altLang="zh-CN" sz="1000" dirty="0">
              <a:solidFill>
                <a:srgbClr val="FF3300"/>
              </a:solidFill>
            </a:endParaRPr>
          </a:p>
          <a:p>
            <a:pPr marL="274638" indent="-274638" algn="just" eaLnBrk="0" hangingPunct="0">
              <a:lnSpc>
                <a:spcPct val="125000"/>
              </a:lnSpc>
              <a:spcBef>
                <a:spcPct val="45000"/>
              </a:spcBef>
              <a:buFont typeface="Wingdings" pitchFamily="2" charset="2"/>
              <a:buNone/>
            </a:pPr>
            <a:r>
              <a:rPr lang="en-US" altLang="zh-CN" sz="2400" dirty="0">
                <a:solidFill>
                  <a:srgbClr val="FF3300"/>
                </a:solidFill>
              </a:rPr>
              <a:t>Experiments on programs and missions:</a:t>
            </a:r>
            <a:endParaRPr lang="en-US" altLang="zh-CN" sz="1000" dirty="0">
              <a:solidFill>
                <a:srgbClr val="FF3300"/>
              </a:solidFill>
            </a:endParaRPr>
          </a:p>
          <a:p>
            <a:pPr marL="715963" lvl="1" indent="-261938">
              <a:lnSpc>
                <a:spcPct val="140000"/>
              </a:lnSpc>
              <a:buFont typeface="Wingdings" pitchFamily="2" charset="2"/>
              <a:buChar char="ü"/>
            </a:pPr>
            <a:r>
              <a:rPr lang="en-US" altLang="zh-CN" sz="2000" dirty="0"/>
              <a:t>Experiments on Recoverable Satellites</a:t>
            </a:r>
          </a:p>
          <a:p>
            <a:pPr marL="715963" lvl="1" indent="-261938">
              <a:lnSpc>
                <a:spcPct val="140000"/>
              </a:lnSpc>
              <a:buFont typeface="Wingdings" pitchFamily="2" charset="2"/>
              <a:buChar char="ü"/>
            </a:pPr>
            <a:r>
              <a:rPr lang="en-US" altLang="zh-CN" sz="2000" dirty="0"/>
              <a:t>In situ experiments on Mars Exploration Program/ Planetary </a:t>
            </a:r>
          </a:p>
          <a:p>
            <a:pPr marL="715963" lvl="1" indent="-261938">
              <a:lnSpc>
                <a:spcPct val="140000"/>
              </a:lnSpc>
              <a:buFont typeface="Wingdings" pitchFamily="2" charset="2"/>
              <a:buNone/>
            </a:pPr>
            <a:r>
              <a:rPr lang="en-US" altLang="zh-CN" sz="2000" dirty="0"/>
              <a:t>    Science Laboratory Program</a:t>
            </a:r>
          </a:p>
          <a:p>
            <a:pPr marL="715963" lvl="1" indent="-261938">
              <a:lnSpc>
                <a:spcPct val="140000"/>
              </a:lnSpc>
              <a:buFont typeface="Wingdings" pitchFamily="2" charset="2"/>
              <a:buChar char="ü"/>
            </a:pPr>
            <a:r>
              <a:rPr lang="en-US" altLang="zh-CN" sz="2000" dirty="0"/>
              <a:t>Signal analysis with Diagnostics of </a:t>
            </a:r>
            <a:r>
              <a:rPr lang="en-US" altLang="zh-CN" sz="2000" dirty="0" err="1"/>
              <a:t>Astro</a:t>
            </a:r>
            <a:r>
              <a:rPr lang="en-US" altLang="zh-CN" sz="2000" dirty="0"/>
              <a:t>-Oscillations Program</a:t>
            </a:r>
          </a:p>
          <a:p>
            <a:pPr marL="715963" lvl="1" indent="-261938">
              <a:lnSpc>
                <a:spcPct val="140000"/>
              </a:lnSpc>
              <a:buFont typeface="Wingdings" pitchFamily="2" charset="2"/>
              <a:buChar char="ü"/>
            </a:pPr>
            <a:r>
              <a:rPr lang="en-US" altLang="zh-CN" sz="2000" dirty="0"/>
              <a:t>Experiments on Manned Space Life Research Program</a:t>
            </a:r>
            <a:endParaRPr lang="en-US" altLang="zh-CN" sz="2000" dirty="0">
              <a:solidFill>
                <a:srgbClr val="000000"/>
              </a:solidFill>
            </a:endParaRPr>
          </a:p>
        </p:txBody>
      </p:sp>
      <p:pic>
        <p:nvPicPr>
          <p:cNvPr id="27653" name="Picture 5" descr="基因"/>
          <p:cNvPicPr>
            <a:picLocks noChangeAspect="1" noChangeArrowheads="1"/>
          </p:cNvPicPr>
          <p:nvPr/>
        </p:nvPicPr>
        <p:blipFill>
          <a:blip r:embed="rId3"/>
          <a:srcRect l="8238" t="9598" r="9715" b="10835"/>
          <a:stretch>
            <a:fillRect/>
          </a:stretch>
        </p:blipFill>
        <p:spPr bwMode="auto">
          <a:xfrm>
            <a:off x="6705600" y="2482850"/>
            <a:ext cx="2249488" cy="2012950"/>
          </a:xfrm>
          <a:prstGeom prst="rect">
            <a:avLst/>
          </a:prstGeom>
          <a:noFill/>
          <a:ln w="9525">
            <a:noFill/>
            <a:miter lim="800000"/>
            <a:headEnd/>
            <a:tailEnd/>
          </a:ln>
        </p:spPr>
      </p:pic>
      <p:sp>
        <p:nvSpPr>
          <p:cNvPr id="27654" name="TextBox 3"/>
          <p:cNvSpPr txBox="1">
            <a:spLocks noChangeArrowheads="1"/>
          </p:cNvSpPr>
          <p:nvPr/>
        </p:nvSpPr>
        <p:spPr bwMode="auto">
          <a:xfrm>
            <a:off x="250825" y="44450"/>
            <a:ext cx="8675688" cy="701675"/>
          </a:xfrm>
          <a:prstGeom prst="rect">
            <a:avLst/>
          </a:prstGeom>
          <a:noFill/>
          <a:ln w="9525">
            <a:noFill/>
            <a:miter lim="800000"/>
            <a:headEnd/>
            <a:tailEnd/>
          </a:ln>
        </p:spPr>
        <p:txBody>
          <a:bodyPr anchor="ctr">
            <a:spAutoFit/>
          </a:bodyPr>
          <a:lstStyle/>
          <a:p>
            <a:pPr algn="ctr">
              <a:spcBef>
                <a:spcPct val="30000"/>
              </a:spcBef>
            </a:pPr>
            <a:r>
              <a:rPr lang="en-US" altLang="zh-CN" sz="4000">
                <a:solidFill>
                  <a:srgbClr val="FF3300"/>
                </a:solidFill>
                <a:ea typeface="幼圆" pitchFamily="49" charset="-122"/>
              </a:rPr>
              <a:t>Science Programs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ChangeArrowheads="1"/>
          </p:cNvSpPr>
          <p:nvPr/>
        </p:nvSpPr>
        <p:spPr bwMode="auto">
          <a:xfrm rot="16200000">
            <a:off x="4229100" y="-3467100"/>
            <a:ext cx="762000" cy="8153400"/>
          </a:xfrm>
          <a:prstGeom prst="rect">
            <a:avLst/>
          </a:prstGeom>
          <a:gradFill rotWithShape="1">
            <a:gsLst>
              <a:gs pos="0">
                <a:srgbClr val="D99694"/>
              </a:gs>
              <a:gs pos="100000">
                <a:srgbClr val="CBF2F2"/>
              </a:gs>
            </a:gsLst>
            <a:lin ang="5400000" scaled="1"/>
          </a:gradFill>
          <a:ln w="9525">
            <a:solidFill>
              <a:schemeClr val="tx1"/>
            </a:solidFill>
            <a:prstDash val="dash"/>
            <a:miter lim="800000"/>
            <a:headEnd/>
            <a:tailEnd/>
          </a:ln>
          <a:scene3d>
            <a:camera prst="orthographicFront">
              <a:rot lat="0" lon="20099993" rev="0"/>
            </a:camera>
            <a:lightRig rig="threePt" dir="t"/>
          </a:scene3d>
        </p:spPr>
        <p:txBody>
          <a:bodyPr vert="eaVert"/>
          <a:lstStyle/>
          <a:p>
            <a:pPr algn="ctr">
              <a:defRPr/>
            </a:pPr>
            <a:r>
              <a:rPr lang="en-US" altLang="zh-CN" sz="2800" b="0" dirty="0">
                <a:solidFill>
                  <a:srgbClr val="FF0000"/>
                </a:solidFill>
                <a:latin typeface="+mj-lt"/>
                <a:ea typeface="华文中宋" pitchFamily="2" charset="-122"/>
              </a:rPr>
              <a:t>Roadmap of Chinese Space Science Missions</a:t>
            </a:r>
            <a:endParaRPr lang="en-US" altLang="zh-CN" sz="2800" b="0" dirty="0">
              <a:latin typeface="+mj-lt"/>
              <a:ea typeface="幼圆" pitchFamily="49" charset="-122"/>
            </a:endParaRPr>
          </a:p>
        </p:txBody>
      </p:sp>
      <p:sp>
        <p:nvSpPr>
          <p:cNvPr id="28675" name="AutoShape 9"/>
          <p:cNvSpPr>
            <a:spLocks noChangeArrowheads="1"/>
          </p:cNvSpPr>
          <p:nvPr/>
        </p:nvSpPr>
        <p:spPr bwMode="auto">
          <a:xfrm>
            <a:off x="2425700" y="1066800"/>
            <a:ext cx="2303463" cy="1524000"/>
          </a:xfrm>
          <a:prstGeom prst="homePlate">
            <a:avLst>
              <a:gd name="adj" fmla="val 3630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XTP</a:t>
            </a:r>
          </a:p>
          <a:p>
            <a:pPr>
              <a:lnSpc>
                <a:spcPct val="80000"/>
              </a:lnSpc>
              <a:spcBef>
                <a:spcPct val="40000"/>
              </a:spcBef>
            </a:pPr>
            <a:r>
              <a:rPr lang="en-US" altLang="zh-CN" sz="1600" b="0"/>
              <a:t>DMD-I</a:t>
            </a:r>
          </a:p>
          <a:p>
            <a:pPr>
              <a:lnSpc>
                <a:spcPct val="80000"/>
              </a:lnSpc>
              <a:spcBef>
                <a:spcPct val="40000"/>
              </a:spcBef>
            </a:pPr>
            <a:r>
              <a:rPr lang="en-US" altLang="zh-CN" sz="1600" b="0"/>
              <a:t>Test of the Short Distance           Non-Newtonian Gravitation</a:t>
            </a:r>
          </a:p>
        </p:txBody>
      </p:sp>
      <p:sp>
        <p:nvSpPr>
          <p:cNvPr id="28676" name="AutoShape 10"/>
          <p:cNvSpPr>
            <a:spLocks noChangeArrowheads="1"/>
          </p:cNvSpPr>
          <p:nvPr/>
        </p:nvSpPr>
        <p:spPr bwMode="auto">
          <a:xfrm>
            <a:off x="4864100" y="1066800"/>
            <a:ext cx="2309813" cy="1524000"/>
          </a:xfrm>
          <a:prstGeom prst="homePlate">
            <a:avLst>
              <a:gd name="adj" fmla="val 27330"/>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High Resolution X-ray Interferometer Telescope</a:t>
            </a:r>
          </a:p>
          <a:p>
            <a:pPr>
              <a:lnSpc>
                <a:spcPct val="80000"/>
              </a:lnSpc>
              <a:spcBef>
                <a:spcPct val="40000"/>
              </a:spcBef>
            </a:pPr>
            <a:r>
              <a:rPr lang="en-US" altLang="zh-CN" sz="1600" b="0"/>
              <a:t>DMD-II</a:t>
            </a:r>
          </a:p>
          <a:p>
            <a:pPr>
              <a:lnSpc>
                <a:spcPct val="80000"/>
              </a:lnSpc>
              <a:spcBef>
                <a:spcPct val="40000"/>
              </a:spcBef>
            </a:pPr>
            <a:r>
              <a:rPr lang="en-US" altLang="zh-CN" sz="1600" b="0"/>
              <a:t>Drag-free Scientific Satellite</a:t>
            </a:r>
          </a:p>
        </p:txBody>
      </p:sp>
      <p:sp>
        <p:nvSpPr>
          <p:cNvPr id="28677" name="AutoShape 11"/>
          <p:cNvSpPr>
            <a:spLocks noChangeArrowheads="1"/>
          </p:cNvSpPr>
          <p:nvPr/>
        </p:nvSpPr>
        <p:spPr bwMode="auto">
          <a:xfrm>
            <a:off x="190500" y="1066800"/>
            <a:ext cx="2159000" cy="1524000"/>
          </a:xfrm>
          <a:prstGeom prst="homePlate">
            <a:avLst>
              <a:gd name="adj" fmla="val 30098"/>
            </a:avLst>
          </a:prstGeom>
          <a:gradFill rotWithShape="1">
            <a:gsLst>
              <a:gs pos="0">
                <a:srgbClr val="CCFFCC"/>
              </a:gs>
              <a:gs pos="100000">
                <a:srgbClr val="F3FFF3"/>
              </a:gs>
            </a:gsLst>
            <a:lin ang="5400000" scaled="1"/>
          </a:gradFill>
          <a:ln w="9525">
            <a:solidFill>
              <a:srgbClr val="000000"/>
            </a:solidFill>
            <a:miter lim="800000"/>
            <a:headEnd/>
            <a:tailEnd/>
          </a:ln>
        </p:spPr>
        <p:txBody>
          <a:bodyPr lIns="54000" rIns="162000"/>
          <a:lstStyle/>
          <a:p>
            <a:pPr>
              <a:lnSpc>
                <a:spcPct val="80000"/>
              </a:lnSpc>
              <a:spcBef>
                <a:spcPct val="30000"/>
              </a:spcBef>
            </a:pPr>
            <a:r>
              <a:rPr lang="en-US" altLang="zh-CN" sz="1600" b="0">
                <a:ea typeface="幼圆" pitchFamily="49" charset="-122"/>
              </a:rPr>
              <a:t>HXMT</a:t>
            </a:r>
          </a:p>
          <a:p>
            <a:pPr>
              <a:lnSpc>
                <a:spcPct val="80000"/>
              </a:lnSpc>
              <a:spcBef>
                <a:spcPct val="30000"/>
              </a:spcBef>
            </a:pPr>
            <a:r>
              <a:rPr lang="en-US" altLang="zh-CN" sz="1600" b="0">
                <a:ea typeface="幼圆" pitchFamily="49" charset="-122"/>
              </a:rPr>
              <a:t>SVOM</a:t>
            </a:r>
          </a:p>
          <a:p>
            <a:pPr>
              <a:lnSpc>
                <a:spcPct val="80000"/>
              </a:lnSpc>
              <a:spcBef>
                <a:spcPct val="30000"/>
              </a:spcBef>
            </a:pPr>
            <a:r>
              <a:rPr lang="en-US" altLang="zh-CN" sz="1600" b="0">
                <a:ea typeface="幼圆" pitchFamily="49" charset="-122"/>
              </a:rPr>
              <a:t>POLAR</a:t>
            </a:r>
          </a:p>
          <a:p>
            <a:pPr>
              <a:lnSpc>
                <a:spcPct val="80000"/>
              </a:lnSpc>
              <a:spcBef>
                <a:spcPct val="30000"/>
              </a:spcBef>
            </a:pPr>
            <a:r>
              <a:rPr lang="en-US" altLang="zh-CN" sz="1600" b="0"/>
              <a:t>Quantum Science Experiment Satellite</a:t>
            </a:r>
          </a:p>
        </p:txBody>
      </p:sp>
      <p:sp>
        <p:nvSpPr>
          <p:cNvPr id="28678" name="AutoShape 13"/>
          <p:cNvSpPr>
            <a:spLocks noChangeArrowheads="1"/>
          </p:cNvSpPr>
          <p:nvPr/>
        </p:nvSpPr>
        <p:spPr bwMode="auto">
          <a:xfrm>
            <a:off x="152400" y="6021388"/>
            <a:ext cx="7581900" cy="608012"/>
          </a:xfrm>
          <a:prstGeom prst="rightArrow">
            <a:avLst>
              <a:gd name="adj1" fmla="val 46741"/>
              <a:gd name="adj2" fmla="val 155182"/>
            </a:avLst>
          </a:prstGeom>
          <a:gradFill rotWithShape="1">
            <a:gsLst>
              <a:gs pos="0">
                <a:srgbClr val="006600"/>
              </a:gs>
              <a:gs pos="100000">
                <a:srgbClr val="003000"/>
              </a:gs>
            </a:gsLst>
            <a:lin ang="0" scaled="1"/>
          </a:gradFill>
          <a:ln w="9525">
            <a:solidFill>
              <a:schemeClr val="bg2"/>
            </a:solidFill>
            <a:miter lim="800000"/>
            <a:headEnd/>
            <a:tailEnd/>
          </a:ln>
        </p:spPr>
        <p:txBody>
          <a:bodyPr/>
          <a:lstStyle/>
          <a:p>
            <a:r>
              <a:rPr lang="en-US" altLang="zh-CN" sz="1600">
                <a:solidFill>
                  <a:schemeClr val="bg1"/>
                </a:solidFill>
                <a:ea typeface="幼圆" pitchFamily="49" charset="-122"/>
              </a:rPr>
              <a:t>2010                              2015                                   2020                         2025 </a:t>
            </a:r>
          </a:p>
        </p:txBody>
      </p:sp>
      <p:sp>
        <p:nvSpPr>
          <p:cNvPr id="28679" name="AutoShape 15"/>
          <p:cNvSpPr>
            <a:spLocks noChangeArrowheads="1"/>
          </p:cNvSpPr>
          <p:nvPr/>
        </p:nvSpPr>
        <p:spPr bwMode="auto">
          <a:xfrm>
            <a:off x="152400" y="2667000"/>
            <a:ext cx="2224088" cy="1447800"/>
          </a:xfrm>
          <a:prstGeom prst="homePlate">
            <a:avLst>
              <a:gd name="adj" fmla="val 32551"/>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50000"/>
              </a:spcBef>
            </a:pPr>
            <a:r>
              <a:rPr lang="en-US" altLang="zh-CN" sz="1600" b="0"/>
              <a:t>Multi-target and Multi-task Mars Exploration</a:t>
            </a:r>
          </a:p>
          <a:p>
            <a:pPr>
              <a:lnSpc>
                <a:spcPct val="80000"/>
              </a:lnSpc>
              <a:spcBef>
                <a:spcPct val="50000"/>
              </a:spcBef>
            </a:pPr>
            <a:r>
              <a:rPr lang="en-US" altLang="zh-CN" sz="1600" b="0"/>
              <a:t>In-situ Experiment Research on Astrobiology</a:t>
            </a:r>
          </a:p>
        </p:txBody>
      </p:sp>
      <p:sp>
        <p:nvSpPr>
          <p:cNvPr id="28680" name="AutoShape 16"/>
          <p:cNvSpPr>
            <a:spLocks noChangeArrowheads="1"/>
          </p:cNvSpPr>
          <p:nvPr/>
        </p:nvSpPr>
        <p:spPr bwMode="auto">
          <a:xfrm>
            <a:off x="2425700" y="2667000"/>
            <a:ext cx="2308225" cy="1447800"/>
          </a:xfrm>
          <a:prstGeom prst="homePlate">
            <a:avLst>
              <a:gd name="adj" fmla="val 39378"/>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PSL</a:t>
            </a:r>
          </a:p>
          <a:p>
            <a:pPr>
              <a:lnSpc>
                <a:spcPct val="80000"/>
              </a:lnSpc>
              <a:spcBef>
                <a:spcPct val="40000"/>
              </a:spcBef>
            </a:pPr>
            <a:r>
              <a:rPr lang="en-US" altLang="zh-CN" sz="1600" b="0"/>
              <a:t>Space Experimental Platform and Research Base of Space Life Science</a:t>
            </a:r>
          </a:p>
        </p:txBody>
      </p:sp>
      <p:sp>
        <p:nvSpPr>
          <p:cNvPr id="28681" name="AutoShape 17"/>
          <p:cNvSpPr>
            <a:spLocks noChangeArrowheads="1"/>
          </p:cNvSpPr>
          <p:nvPr/>
        </p:nvSpPr>
        <p:spPr bwMode="auto">
          <a:xfrm>
            <a:off x="4864100" y="2667000"/>
            <a:ext cx="2308225" cy="1447800"/>
          </a:xfrm>
          <a:prstGeom prst="homePlate">
            <a:avLst>
              <a:gd name="adj" fmla="val 28852"/>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PSL</a:t>
            </a:r>
          </a:p>
          <a:p>
            <a:pPr>
              <a:lnSpc>
                <a:spcPct val="80000"/>
              </a:lnSpc>
              <a:spcBef>
                <a:spcPct val="40000"/>
              </a:spcBef>
            </a:pPr>
            <a:r>
              <a:rPr lang="en-US" altLang="zh-CN" sz="1600" b="0"/>
              <a:t>Mars Soft Landing and Roving Exploration</a:t>
            </a:r>
          </a:p>
        </p:txBody>
      </p:sp>
      <p:sp>
        <p:nvSpPr>
          <p:cNvPr id="28682" name="AutoShape 18"/>
          <p:cNvSpPr>
            <a:spLocks noChangeArrowheads="1"/>
          </p:cNvSpPr>
          <p:nvPr/>
        </p:nvSpPr>
        <p:spPr bwMode="auto">
          <a:xfrm>
            <a:off x="173038" y="4191000"/>
            <a:ext cx="2160587" cy="1255713"/>
          </a:xfrm>
          <a:prstGeom prst="homePlate">
            <a:avLst>
              <a:gd name="adj" fmla="val 36364"/>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SJ-10</a:t>
            </a:r>
          </a:p>
          <a:p>
            <a:pPr>
              <a:lnSpc>
                <a:spcPct val="80000"/>
              </a:lnSpc>
              <a:spcBef>
                <a:spcPct val="40000"/>
              </a:spcBef>
            </a:pPr>
            <a:r>
              <a:rPr lang="en-US" altLang="zh-CN" sz="1600" b="0"/>
              <a:t>Manned Space Program </a:t>
            </a:r>
          </a:p>
        </p:txBody>
      </p:sp>
      <p:sp>
        <p:nvSpPr>
          <p:cNvPr id="28683" name="AutoShape 19"/>
          <p:cNvSpPr>
            <a:spLocks noChangeArrowheads="1"/>
          </p:cNvSpPr>
          <p:nvPr/>
        </p:nvSpPr>
        <p:spPr bwMode="auto">
          <a:xfrm>
            <a:off x="2401888" y="4191000"/>
            <a:ext cx="2308225" cy="1255713"/>
          </a:xfrm>
          <a:prstGeom prst="homePlate">
            <a:avLst>
              <a:gd name="adj" fmla="val 45095"/>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Recoverable Satellite </a:t>
            </a:r>
          </a:p>
          <a:p>
            <a:pPr>
              <a:lnSpc>
                <a:spcPct val="80000"/>
              </a:lnSpc>
              <a:spcBef>
                <a:spcPct val="40000"/>
              </a:spcBef>
            </a:pPr>
            <a:r>
              <a:rPr lang="en-US" altLang="zh-CN" sz="1600" b="0"/>
              <a:t>Manned Space Program</a:t>
            </a:r>
          </a:p>
          <a:p>
            <a:pPr>
              <a:lnSpc>
                <a:spcPct val="80000"/>
              </a:lnSpc>
              <a:spcBef>
                <a:spcPct val="40000"/>
              </a:spcBef>
            </a:pPr>
            <a:r>
              <a:rPr lang="en-US" altLang="zh-CN" sz="1600" b="0"/>
              <a:t>PSL</a:t>
            </a:r>
          </a:p>
        </p:txBody>
      </p:sp>
      <p:sp>
        <p:nvSpPr>
          <p:cNvPr id="28684" name="AutoShape 20"/>
          <p:cNvSpPr>
            <a:spLocks noChangeArrowheads="1"/>
          </p:cNvSpPr>
          <p:nvPr/>
        </p:nvSpPr>
        <p:spPr bwMode="auto">
          <a:xfrm>
            <a:off x="4849813" y="4191000"/>
            <a:ext cx="2308225" cy="1255713"/>
          </a:xfrm>
          <a:prstGeom prst="homePlate">
            <a:avLst>
              <a:gd name="adj" fmla="val 33717"/>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PSL</a:t>
            </a:r>
          </a:p>
          <a:p>
            <a:pPr>
              <a:lnSpc>
                <a:spcPct val="80000"/>
              </a:lnSpc>
              <a:spcBef>
                <a:spcPct val="40000"/>
              </a:spcBef>
            </a:pPr>
            <a:r>
              <a:rPr lang="en-US" altLang="zh-CN" sz="1600" b="0"/>
              <a:t>Space Laboratory</a:t>
            </a:r>
          </a:p>
          <a:p>
            <a:pPr>
              <a:lnSpc>
                <a:spcPct val="80000"/>
              </a:lnSpc>
              <a:spcBef>
                <a:spcPct val="40000"/>
              </a:spcBef>
            </a:pPr>
            <a:endParaRPr lang="en-US" altLang="zh-CN" sz="1600" b="0"/>
          </a:p>
        </p:txBody>
      </p:sp>
      <p:sp>
        <p:nvSpPr>
          <p:cNvPr id="28685" name="AutoShape 21"/>
          <p:cNvSpPr>
            <a:spLocks noChangeArrowheads="1"/>
          </p:cNvSpPr>
          <p:nvPr/>
        </p:nvSpPr>
        <p:spPr bwMode="auto">
          <a:xfrm>
            <a:off x="7402513" y="1066800"/>
            <a:ext cx="1512887" cy="1524000"/>
          </a:xfrm>
          <a:prstGeom prst="roundRect">
            <a:avLst>
              <a:gd name="adj" fmla="val 16667"/>
            </a:avLst>
          </a:prstGeom>
          <a:gradFill rotWithShape="1">
            <a:gsLst>
              <a:gs pos="0">
                <a:srgbClr val="CCFFCC"/>
              </a:gs>
              <a:gs pos="100000">
                <a:srgbClr val="9CC39C"/>
              </a:gs>
            </a:gsLst>
            <a:lin ang="5400000" scaled="1"/>
          </a:gradFill>
          <a:ln w="9525" algn="ctr">
            <a:solidFill>
              <a:srgbClr val="000000"/>
            </a:solidFill>
            <a:round/>
            <a:headEnd/>
            <a:tailEnd/>
          </a:ln>
        </p:spPr>
        <p:txBody>
          <a:bodyPr lIns="54000" rIns="54000" anchor="ctr"/>
          <a:lstStyle/>
          <a:p>
            <a:r>
              <a:rPr lang="en-US" altLang="zh-CN" sz="1600" b="0">
                <a:cs typeface="Times New Roman" pitchFamily="18" charset="0"/>
              </a:rPr>
              <a:t>How did the universe originate and how does it evolve ?</a:t>
            </a:r>
          </a:p>
        </p:txBody>
      </p:sp>
      <p:sp>
        <p:nvSpPr>
          <p:cNvPr id="28686" name="AutoShape 22"/>
          <p:cNvSpPr>
            <a:spLocks noChangeArrowheads="1"/>
          </p:cNvSpPr>
          <p:nvPr/>
        </p:nvSpPr>
        <p:spPr bwMode="auto">
          <a:xfrm>
            <a:off x="7391400" y="2667000"/>
            <a:ext cx="1524000" cy="1447800"/>
          </a:xfrm>
          <a:prstGeom prst="roundRect">
            <a:avLst>
              <a:gd name="adj" fmla="val 16667"/>
            </a:avLst>
          </a:prstGeom>
          <a:gradFill rotWithShape="1">
            <a:gsLst>
              <a:gs pos="0">
                <a:srgbClr val="CCFFFF"/>
              </a:gs>
              <a:gs pos="100000">
                <a:srgbClr val="9CC3C3"/>
              </a:gs>
            </a:gsLst>
            <a:lin ang="5400000" scaled="1"/>
          </a:gradFill>
          <a:ln w="9525" algn="ctr">
            <a:solidFill>
              <a:srgbClr val="000000"/>
            </a:solidFill>
            <a:round/>
            <a:headEnd/>
            <a:tailEnd/>
          </a:ln>
        </p:spPr>
        <p:txBody>
          <a:bodyPr anchor="ctr"/>
          <a:lstStyle/>
          <a:p>
            <a:r>
              <a:rPr lang="en-US" altLang="zh-CN" sz="1600" b="0">
                <a:cs typeface="Times New Roman" pitchFamily="18" charset="0"/>
              </a:rPr>
              <a:t>How did life originate and how does it evolve ?</a:t>
            </a:r>
          </a:p>
        </p:txBody>
      </p:sp>
      <p:sp>
        <p:nvSpPr>
          <p:cNvPr id="27663" name="AutoShape 23"/>
          <p:cNvSpPr>
            <a:spLocks noChangeArrowheads="1"/>
          </p:cNvSpPr>
          <p:nvPr/>
        </p:nvSpPr>
        <p:spPr bwMode="auto">
          <a:xfrm>
            <a:off x="7315200" y="4191000"/>
            <a:ext cx="1627188" cy="1311275"/>
          </a:xfrm>
          <a:prstGeom prst="roundRect">
            <a:avLst>
              <a:gd name="adj" fmla="val 16667"/>
            </a:avLst>
          </a:prstGeom>
          <a:gradFill rotWithShape="1">
            <a:gsLst>
              <a:gs pos="0">
                <a:srgbClr val="9999FF"/>
              </a:gs>
              <a:gs pos="100000">
                <a:srgbClr val="D3D3FF"/>
              </a:gs>
            </a:gsLst>
            <a:lin ang="5400000" scaled="1"/>
          </a:gradFill>
          <a:ln w="9525" algn="ctr">
            <a:solidFill>
              <a:srgbClr val="000000"/>
            </a:solidFill>
            <a:round/>
            <a:headEnd/>
            <a:tailEnd/>
          </a:ln>
        </p:spPr>
        <p:txBody>
          <a:bodyPr anchor="ctr"/>
          <a:lstStyle/>
          <a:p>
            <a:pPr>
              <a:defRPr/>
            </a:pPr>
            <a:r>
              <a:rPr lang="en-US" altLang="zh-CN" sz="1600" b="0" dirty="0">
                <a:latin typeface="+mj-lt"/>
                <a:ea typeface="宋体" charset="-122"/>
                <a:cs typeface="Times New Roman" pitchFamily="18" charset="0"/>
              </a:rPr>
              <a:t>What are the laws of motion of matter and life activity in space ?</a:t>
            </a:r>
          </a:p>
        </p:txBody>
      </p:sp>
      <p:sp>
        <p:nvSpPr>
          <p:cNvPr id="28688" name="AutoShape 30"/>
          <p:cNvSpPr>
            <a:spLocks noChangeArrowheads="1"/>
          </p:cNvSpPr>
          <p:nvPr/>
        </p:nvSpPr>
        <p:spPr bwMode="auto">
          <a:xfrm>
            <a:off x="209550" y="5591175"/>
            <a:ext cx="8629650" cy="428625"/>
          </a:xfrm>
          <a:prstGeom prst="roundRect">
            <a:avLst>
              <a:gd name="adj" fmla="val 16667"/>
            </a:avLst>
          </a:prstGeom>
          <a:solidFill>
            <a:srgbClr val="8FFFFF"/>
          </a:solidFill>
          <a:ln w="38100" algn="ctr">
            <a:solidFill>
              <a:srgbClr val="008080"/>
            </a:solidFill>
            <a:round/>
            <a:headEnd/>
            <a:tailEnd/>
          </a:ln>
        </p:spPr>
        <p:txBody>
          <a:bodyPr wrap="none" anchor="ctr"/>
          <a:lstStyle/>
          <a:p>
            <a:pPr marL="342900" indent="-342900" algn="ctr"/>
            <a:r>
              <a:rPr lang="en-US" altLang="zh-CN" sz="2000" b="0"/>
              <a:t>Theme 1: How did matter originate,  how does it evolve and move?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ChangeArrowheads="1"/>
          </p:cNvSpPr>
          <p:nvPr/>
        </p:nvSpPr>
        <p:spPr bwMode="auto">
          <a:xfrm rot="16200000">
            <a:off x="4229100" y="-3467100"/>
            <a:ext cx="762000" cy="8153400"/>
          </a:xfrm>
          <a:prstGeom prst="rect">
            <a:avLst/>
          </a:prstGeom>
          <a:gradFill rotWithShape="1">
            <a:gsLst>
              <a:gs pos="0">
                <a:srgbClr val="D99694"/>
              </a:gs>
              <a:gs pos="100000">
                <a:srgbClr val="CBF2F2"/>
              </a:gs>
            </a:gsLst>
            <a:lin ang="5400000" scaled="1"/>
          </a:gradFill>
          <a:ln w="9525">
            <a:solidFill>
              <a:schemeClr val="tx1"/>
            </a:solidFill>
            <a:prstDash val="dash"/>
            <a:miter lim="800000"/>
            <a:headEnd/>
            <a:tailEnd/>
          </a:ln>
          <a:scene3d>
            <a:camera prst="orthographicFront">
              <a:rot lat="0" lon="20099993" rev="0"/>
            </a:camera>
            <a:lightRig rig="threePt" dir="t"/>
          </a:scene3d>
        </p:spPr>
        <p:txBody>
          <a:bodyPr vert="eaVert"/>
          <a:lstStyle/>
          <a:p>
            <a:pPr algn="ctr">
              <a:defRPr/>
            </a:pPr>
            <a:r>
              <a:rPr lang="en-US" altLang="zh-CN" sz="2800" b="0" dirty="0">
                <a:solidFill>
                  <a:srgbClr val="FF0000"/>
                </a:solidFill>
                <a:latin typeface="+mj-lt"/>
                <a:ea typeface="华文中宋" pitchFamily="2" charset="-122"/>
              </a:rPr>
              <a:t>Roadmap of Chinese Space Science Missions</a:t>
            </a:r>
            <a:endParaRPr lang="en-US" altLang="zh-CN" sz="2800" b="0" dirty="0">
              <a:latin typeface="+mj-lt"/>
              <a:ea typeface="幼圆" pitchFamily="49" charset="-122"/>
            </a:endParaRPr>
          </a:p>
        </p:txBody>
      </p:sp>
      <p:sp>
        <p:nvSpPr>
          <p:cNvPr id="29699" name="AutoShape 9"/>
          <p:cNvSpPr>
            <a:spLocks noChangeArrowheads="1"/>
          </p:cNvSpPr>
          <p:nvPr/>
        </p:nvSpPr>
        <p:spPr bwMode="auto">
          <a:xfrm>
            <a:off x="2425700" y="1066800"/>
            <a:ext cx="2303463" cy="1524000"/>
          </a:xfrm>
          <a:prstGeom prst="homePlate">
            <a:avLst>
              <a:gd name="adj" fmla="val 3630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SHARP-X</a:t>
            </a:r>
          </a:p>
          <a:p>
            <a:pPr>
              <a:lnSpc>
                <a:spcPct val="80000"/>
              </a:lnSpc>
              <a:spcBef>
                <a:spcPct val="40000"/>
              </a:spcBef>
            </a:pPr>
            <a:r>
              <a:rPr lang="en-US" altLang="zh-CN" sz="1600" b="0"/>
              <a:t>High Energy and   far - Infrared Detection</a:t>
            </a:r>
          </a:p>
        </p:txBody>
      </p:sp>
      <p:sp>
        <p:nvSpPr>
          <p:cNvPr id="29700" name="AutoShape 10"/>
          <p:cNvSpPr>
            <a:spLocks noChangeArrowheads="1"/>
          </p:cNvSpPr>
          <p:nvPr/>
        </p:nvSpPr>
        <p:spPr bwMode="auto">
          <a:xfrm>
            <a:off x="4864100" y="1066800"/>
            <a:ext cx="2309813" cy="1524000"/>
          </a:xfrm>
          <a:prstGeom prst="homePlate">
            <a:avLst>
              <a:gd name="adj" fmla="val 27330"/>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Space Extremely low-Frequency Array</a:t>
            </a:r>
          </a:p>
          <a:p>
            <a:pPr>
              <a:lnSpc>
                <a:spcPct val="80000"/>
              </a:lnSpc>
              <a:spcBef>
                <a:spcPct val="40000"/>
              </a:spcBef>
            </a:pPr>
            <a:r>
              <a:rPr lang="en-US" altLang="zh-CN" sz="1600" b="0"/>
              <a:t>SPORT</a:t>
            </a:r>
          </a:p>
        </p:txBody>
      </p:sp>
      <p:sp>
        <p:nvSpPr>
          <p:cNvPr id="29701" name="AutoShape 11"/>
          <p:cNvSpPr>
            <a:spLocks noChangeArrowheads="1"/>
          </p:cNvSpPr>
          <p:nvPr/>
        </p:nvSpPr>
        <p:spPr bwMode="auto">
          <a:xfrm>
            <a:off x="190500" y="1066800"/>
            <a:ext cx="2159000" cy="1524000"/>
          </a:xfrm>
          <a:prstGeom prst="homePlate">
            <a:avLst>
              <a:gd name="adj" fmla="val 30098"/>
            </a:avLst>
          </a:prstGeom>
          <a:gradFill rotWithShape="1">
            <a:gsLst>
              <a:gs pos="0">
                <a:srgbClr val="CCFFCC"/>
              </a:gs>
              <a:gs pos="100000">
                <a:srgbClr val="F3FFF3"/>
              </a:gs>
            </a:gsLst>
            <a:lin ang="5400000" scaled="1"/>
          </a:gradFill>
          <a:ln w="9525">
            <a:solidFill>
              <a:srgbClr val="000000"/>
            </a:solidFill>
            <a:miter lim="800000"/>
            <a:headEnd/>
            <a:tailEnd/>
          </a:ln>
        </p:spPr>
        <p:txBody>
          <a:bodyPr lIns="54000" rIns="162000"/>
          <a:lstStyle/>
          <a:p>
            <a:pPr>
              <a:lnSpc>
                <a:spcPct val="80000"/>
              </a:lnSpc>
              <a:spcBef>
                <a:spcPct val="40000"/>
              </a:spcBef>
            </a:pPr>
            <a:r>
              <a:rPr lang="en-US" altLang="zh-CN" sz="1600" b="0" dirty="0"/>
              <a:t>SST</a:t>
            </a:r>
          </a:p>
          <a:p>
            <a:pPr>
              <a:lnSpc>
                <a:spcPct val="80000"/>
              </a:lnSpc>
              <a:spcBef>
                <a:spcPct val="40000"/>
              </a:spcBef>
            </a:pPr>
            <a:r>
              <a:rPr lang="en-US" altLang="zh-CN" sz="1600" b="0" dirty="0" smtClean="0"/>
              <a:t>SMESE(?)</a:t>
            </a:r>
            <a:endParaRPr lang="en-US" altLang="zh-CN" sz="1600" b="0" dirty="0"/>
          </a:p>
          <a:p>
            <a:pPr>
              <a:lnSpc>
                <a:spcPct val="80000"/>
              </a:lnSpc>
              <a:spcBef>
                <a:spcPct val="40000"/>
              </a:spcBef>
            </a:pPr>
            <a:r>
              <a:rPr lang="en-US" altLang="zh-CN" sz="1600" b="0" dirty="0"/>
              <a:t>KUAFU</a:t>
            </a:r>
          </a:p>
        </p:txBody>
      </p:sp>
      <p:sp>
        <p:nvSpPr>
          <p:cNvPr id="29702" name="AutoShape 13"/>
          <p:cNvSpPr>
            <a:spLocks noChangeArrowheads="1"/>
          </p:cNvSpPr>
          <p:nvPr/>
        </p:nvSpPr>
        <p:spPr bwMode="auto">
          <a:xfrm>
            <a:off x="152400" y="6249988"/>
            <a:ext cx="7581900" cy="608012"/>
          </a:xfrm>
          <a:prstGeom prst="rightArrow">
            <a:avLst>
              <a:gd name="adj1" fmla="val 46741"/>
              <a:gd name="adj2" fmla="val 155182"/>
            </a:avLst>
          </a:prstGeom>
          <a:gradFill rotWithShape="1">
            <a:gsLst>
              <a:gs pos="0">
                <a:srgbClr val="006600"/>
              </a:gs>
              <a:gs pos="100000">
                <a:srgbClr val="003000"/>
              </a:gs>
            </a:gsLst>
            <a:lin ang="0" scaled="1"/>
          </a:gradFill>
          <a:ln w="9525">
            <a:solidFill>
              <a:schemeClr val="bg2"/>
            </a:solidFill>
            <a:miter lim="800000"/>
            <a:headEnd/>
            <a:tailEnd/>
          </a:ln>
        </p:spPr>
        <p:txBody>
          <a:bodyPr/>
          <a:lstStyle/>
          <a:p>
            <a:r>
              <a:rPr lang="en-US" altLang="zh-CN" sz="1600">
                <a:solidFill>
                  <a:schemeClr val="bg1"/>
                </a:solidFill>
                <a:ea typeface="幼圆" pitchFamily="49" charset="-122"/>
              </a:rPr>
              <a:t>2010                              2015                                   2020                         2025 </a:t>
            </a:r>
          </a:p>
        </p:txBody>
      </p:sp>
      <p:sp>
        <p:nvSpPr>
          <p:cNvPr id="29703" name="AutoShape 15"/>
          <p:cNvSpPr>
            <a:spLocks noChangeArrowheads="1"/>
          </p:cNvSpPr>
          <p:nvPr/>
        </p:nvSpPr>
        <p:spPr bwMode="auto">
          <a:xfrm>
            <a:off x="152400" y="2667000"/>
            <a:ext cx="2160588" cy="1447800"/>
          </a:xfrm>
          <a:prstGeom prst="homePlate">
            <a:avLst>
              <a:gd name="adj" fmla="val 32555"/>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Lunar Exploration Program (landing)</a:t>
            </a:r>
          </a:p>
          <a:p>
            <a:pPr>
              <a:lnSpc>
                <a:spcPct val="80000"/>
              </a:lnSpc>
              <a:spcBef>
                <a:spcPct val="40000"/>
              </a:spcBef>
            </a:pPr>
            <a:r>
              <a:rPr lang="en-US" altLang="zh-CN" sz="1600" b="0"/>
              <a:t>KUAFU</a:t>
            </a:r>
          </a:p>
          <a:p>
            <a:pPr>
              <a:lnSpc>
                <a:spcPct val="80000"/>
              </a:lnSpc>
              <a:spcBef>
                <a:spcPct val="40000"/>
              </a:spcBef>
            </a:pPr>
            <a:r>
              <a:rPr lang="en-US" altLang="zh-CN" sz="1600" b="0"/>
              <a:t>Multi-target and Multi-task Mars Exploration</a:t>
            </a:r>
          </a:p>
        </p:txBody>
      </p:sp>
      <p:sp>
        <p:nvSpPr>
          <p:cNvPr id="29704" name="AutoShape 16"/>
          <p:cNvSpPr>
            <a:spLocks noChangeArrowheads="1"/>
          </p:cNvSpPr>
          <p:nvPr/>
        </p:nvSpPr>
        <p:spPr bwMode="auto">
          <a:xfrm>
            <a:off x="2425700" y="2667000"/>
            <a:ext cx="2308225" cy="1447800"/>
          </a:xfrm>
          <a:prstGeom prst="homePlate">
            <a:avLst>
              <a:gd name="adj" fmla="val 39378"/>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Lunar Exploration Program (Sample return) </a:t>
            </a:r>
          </a:p>
          <a:p>
            <a:pPr>
              <a:lnSpc>
                <a:spcPct val="80000"/>
              </a:lnSpc>
              <a:spcBef>
                <a:spcPct val="40000"/>
              </a:spcBef>
            </a:pPr>
            <a:r>
              <a:rPr lang="en-US" altLang="zh-CN" sz="1600" b="0"/>
              <a:t>MIT</a:t>
            </a:r>
          </a:p>
          <a:p>
            <a:pPr>
              <a:lnSpc>
                <a:spcPct val="80000"/>
              </a:lnSpc>
              <a:spcBef>
                <a:spcPct val="40000"/>
              </a:spcBef>
            </a:pPr>
            <a:r>
              <a:rPr lang="en-US" altLang="zh-CN" sz="1600" b="0"/>
              <a:t>PSL</a:t>
            </a:r>
          </a:p>
        </p:txBody>
      </p:sp>
      <p:sp>
        <p:nvSpPr>
          <p:cNvPr id="29705" name="AutoShape 17"/>
          <p:cNvSpPr>
            <a:spLocks noChangeArrowheads="1"/>
          </p:cNvSpPr>
          <p:nvPr/>
        </p:nvSpPr>
        <p:spPr bwMode="auto">
          <a:xfrm>
            <a:off x="4864100" y="2667000"/>
            <a:ext cx="2308225" cy="1447800"/>
          </a:xfrm>
          <a:prstGeom prst="homePlate">
            <a:avLst>
              <a:gd name="adj" fmla="val 28852"/>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PSL</a:t>
            </a:r>
          </a:p>
          <a:p>
            <a:pPr>
              <a:lnSpc>
                <a:spcPct val="80000"/>
              </a:lnSpc>
              <a:spcBef>
                <a:spcPct val="40000"/>
              </a:spcBef>
            </a:pPr>
            <a:r>
              <a:rPr lang="en-US" altLang="zh-CN" sz="1600" b="0"/>
              <a:t>SPORT</a:t>
            </a:r>
          </a:p>
          <a:p>
            <a:pPr>
              <a:lnSpc>
                <a:spcPct val="80000"/>
              </a:lnSpc>
              <a:spcBef>
                <a:spcPct val="40000"/>
              </a:spcBef>
            </a:pPr>
            <a:r>
              <a:rPr lang="en-US" altLang="zh-CN" sz="1600" b="0"/>
              <a:t>Mars Soft Landing and Roving Exploration</a:t>
            </a:r>
          </a:p>
        </p:txBody>
      </p:sp>
      <p:sp>
        <p:nvSpPr>
          <p:cNvPr id="29706" name="AutoShape 18"/>
          <p:cNvSpPr>
            <a:spLocks noChangeArrowheads="1"/>
          </p:cNvSpPr>
          <p:nvPr/>
        </p:nvSpPr>
        <p:spPr bwMode="auto">
          <a:xfrm>
            <a:off x="173038" y="4267200"/>
            <a:ext cx="2160587" cy="1408113"/>
          </a:xfrm>
          <a:prstGeom prst="homePlate">
            <a:avLst>
              <a:gd name="adj" fmla="val 3636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30000"/>
              </a:spcBef>
            </a:pPr>
            <a:r>
              <a:rPr lang="en-US" altLang="zh-CN" sz="1600" b="0"/>
              <a:t>NSARS, KUAFU</a:t>
            </a:r>
          </a:p>
          <a:p>
            <a:pPr>
              <a:lnSpc>
                <a:spcPct val="80000"/>
              </a:lnSpc>
              <a:spcBef>
                <a:spcPct val="30000"/>
              </a:spcBef>
            </a:pPr>
            <a:r>
              <a:rPr lang="en-US" altLang="zh-CN" sz="1600" b="0"/>
              <a:t>Multi-target and Multi-task Mars Exploration</a:t>
            </a:r>
          </a:p>
          <a:p>
            <a:pPr>
              <a:lnSpc>
                <a:spcPct val="80000"/>
              </a:lnSpc>
              <a:spcBef>
                <a:spcPct val="30000"/>
              </a:spcBef>
            </a:pPr>
            <a:r>
              <a:rPr lang="en-US" altLang="zh-CN" sz="1600" b="0"/>
              <a:t>Manned Space Program</a:t>
            </a:r>
          </a:p>
        </p:txBody>
      </p:sp>
      <p:sp>
        <p:nvSpPr>
          <p:cNvPr id="29707" name="AutoShape 19"/>
          <p:cNvSpPr>
            <a:spLocks noChangeArrowheads="1"/>
          </p:cNvSpPr>
          <p:nvPr/>
        </p:nvSpPr>
        <p:spPr bwMode="auto">
          <a:xfrm>
            <a:off x="2401888" y="4267200"/>
            <a:ext cx="2308225" cy="1408113"/>
          </a:xfrm>
          <a:prstGeom prst="homePlate">
            <a:avLst>
              <a:gd name="adj" fmla="val 45102"/>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600" b="0"/>
              <a:t>GOCAR</a:t>
            </a:r>
          </a:p>
          <a:p>
            <a:pPr>
              <a:lnSpc>
                <a:spcPct val="80000"/>
              </a:lnSpc>
              <a:spcBef>
                <a:spcPct val="40000"/>
              </a:spcBef>
            </a:pPr>
            <a:r>
              <a:rPr lang="en-US" altLang="zh-CN" sz="1600" b="0"/>
              <a:t>BDMC</a:t>
            </a:r>
          </a:p>
          <a:p>
            <a:pPr>
              <a:lnSpc>
                <a:spcPct val="80000"/>
              </a:lnSpc>
              <a:spcBef>
                <a:spcPct val="40000"/>
              </a:spcBef>
            </a:pPr>
            <a:r>
              <a:rPr lang="en-US" altLang="zh-CN" sz="1600" b="0"/>
              <a:t>MIT</a:t>
            </a:r>
          </a:p>
          <a:p>
            <a:pPr>
              <a:lnSpc>
                <a:spcPct val="80000"/>
              </a:lnSpc>
              <a:spcBef>
                <a:spcPct val="40000"/>
              </a:spcBef>
            </a:pPr>
            <a:r>
              <a:rPr lang="en-US" altLang="zh-CN" sz="1600" b="0"/>
              <a:t>PSL</a:t>
            </a:r>
          </a:p>
        </p:txBody>
      </p:sp>
      <p:sp>
        <p:nvSpPr>
          <p:cNvPr id="29708" name="AutoShape 20"/>
          <p:cNvSpPr>
            <a:spLocks noChangeArrowheads="1"/>
          </p:cNvSpPr>
          <p:nvPr/>
        </p:nvSpPr>
        <p:spPr bwMode="auto">
          <a:xfrm>
            <a:off x="4849813" y="4267200"/>
            <a:ext cx="2308225" cy="1408113"/>
          </a:xfrm>
          <a:prstGeom prst="homePlate">
            <a:avLst>
              <a:gd name="adj" fmla="val 33718"/>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30000"/>
              </a:spcBef>
            </a:pPr>
            <a:r>
              <a:rPr lang="en-US" altLang="zh-CN" sz="1600" b="0"/>
              <a:t>CESS</a:t>
            </a:r>
          </a:p>
          <a:p>
            <a:pPr>
              <a:lnSpc>
                <a:spcPct val="80000"/>
              </a:lnSpc>
              <a:spcBef>
                <a:spcPct val="30000"/>
              </a:spcBef>
            </a:pPr>
            <a:r>
              <a:rPr lang="en-US" altLang="zh-CN" sz="1600" b="0"/>
              <a:t>Space Laboratory</a:t>
            </a:r>
          </a:p>
          <a:p>
            <a:pPr>
              <a:lnSpc>
                <a:spcPct val="80000"/>
              </a:lnSpc>
              <a:spcBef>
                <a:spcPct val="30000"/>
              </a:spcBef>
            </a:pPr>
            <a:r>
              <a:rPr lang="en-US" altLang="zh-CN" sz="1600" b="0"/>
              <a:t>Mars Soft Landing and Roving Exploration</a:t>
            </a:r>
          </a:p>
          <a:p>
            <a:pPr>
              <a:lnSpc>
                <a:spcPct val="80000"/>
              </a:lnSpc>
              <a:spcBef>
                <a:spcPct val="30000"/>
              </a:spcBef>
            </a:pPr>
            <a:r>
              <a:rPr lang="en-US" altLang="zh-CN" sz="1600" b="0"/>
              <a:t>PSL</a:t>
            </a:r>
          </a:p>
        </p:txBody>
      </p:sp>
      <p:sp>
        <p:nvSpPr>
          <p:cNvPr id="29709" name="AutoShape 30"/>
          <p:cNvSpPr>
            <a:spLocks noChangeArrowheads="1"/>
          </p:cNvSpPr>
          <p:nvPr/>
        </p:nvSpPr>
        <p:spPr bwMode="auto">
          <a:xfrm>
            <a:off x="209550" y="5819775"/>
            <a:ext cx="8629650" cy="428625"/>
          </a:xfrm>
          <a:prstGeom prst="roundRect">
            <a:avLst>
              <a:gd name="adj" fmla="val 16667"/>
            </a:avLst>
          </a:prstGeom>
          <a:solidFill>
            <a:srgbClr val="8FFFFF"/>
          </a:solidFill>
          <a:ln w="38100" algn="ctr">
            <a:solidFill>
              <a:srgbClr val="008080"/>
            </a:solidFill>
            <a:round/>
            <a:headEnd/>
            <a:tailEnd/>
          </a:ln>
        </p:spPr>
        <p:txBody>
          <a:bodyPr wrap="none" anchor="ctr"/>
          <a:lstStyle/>
          <a:p>
            <a:r>
              <a:rPr lang="en-US" altLang="zh-CN" b="0"/>
              <a:t>Theme 2: What is the relationship between the solar system  and human beings?</a:t>
            </a:r>
          </a:p>
        </p:txBody>
      </p:sp>
      <p:sp>
        <p:nvSpPr>
          <p:cNvPr id="29710" name="AutoShape 27"/>
          <p:cNvSpPr>
            <a:spLocks noChangeArrowheads="1"/>
          </p:cNvSpPr>
          <p:nvPr/>
        </p:nvSpPr>
        <p:spPr bwMode="auto">
          <a:xfrm>
            <a:off x="7391400" y="1066800"/>
            <a:ext cx="1447800" cy="1524000"/>
          </a:xfrm>
          <a:prstGeom prst="roundRect">
            <a:avLst>
              <a:gd name="adj" fmla="val 16667"/>
            </a:avLst>
          </a:prstGeom>
          <a:gradFill rotWithShape="1">
            <a:gsLst>
              <a:gs pos="0">
                <a:srgbClr val="FFFF99"/>
              </a:gs>
              <a:gs pos="100000">
                <a:srgbClr val="C3C375"/>
              </a:gs>
            </a:gsLst>
            <a:lin ang="5400000" scaled="1"/>
          </a:gradFill>
          <a:ln w="9525" algn="ctr">
            <a:solidFill>
              <a:srgbClr val="000000"/>
            </a:solidFill>
            <a:round/>
            <a:headEnd/>
            <a:tailEnd/>
          </a:ln>
        </p:spPr>
        <p:txBody>
          <a:bodyPr lIns="54000" rIns="54000" anchor="ctr"/>
          <a:lstStyle/>
          <a:p>
            <a:r>
              <a:rPr lang="en-US" altLang="zh-CN" b="0">
                <a:ea typeface="幼圆" pitchFamily="49" charset="-122"/>
              </a:rPr>
              <a:t>What is the nature of solar activity?</a:t>
            </a:r>
          </a:p>
        </p:txBody>
      </p:sp>
      <p:sp>
        <p:nvSpPr>
          <p:cNvPr id="29711" name="AutoShape 28"/>
          <p:cNvSpPr>
            <a:spLocks noChangeArrowheads="1"/>
          </p:cNvSpPr>
          <p:nvPr/>
        </p:nvSpPr>
        <p:spPr bwMode="auto">
          <a:xfrm>
            <a:off x="7239000" y="2667000"/>
            <a:ext cx="1752600" cy="1447800"/>
          </a:xfrm>
          <a:prstGeom prst="roundRect">
            <a:avLst>
              <a:gd name="adj" fmla="val 16667"/>
            </a:avLst>
          </a:prstGeom>
          <a:gradFill rotWithShape="1">
            <a:gsLst>
              <a:gs pos="0">
                <a:srgbClr val="FFCC00"/>
              </a:gs>
              <a:gs pos="100000">
                <a:srgbClr val="FFEEAA"/>
              </a:gs>
            </a:gsLst>
            <a:lin ang="5400000" scaled="1"/>
          </a:gradFill>
          <a:ln w="9525" algn="ctr">
            <a:solidFill>
              <a:srgbClr val="000000"/>
            </a:solidFill>
            <a:round/>
            <a:headEnd/>
            <a:tailEnd/>
          </a:ln>
        </p:spPr>
        <p:txBody>
          <a:bodyPr anchor="ctr"/>
          <a:lstStyle/>
          <a:p>
            <a:r>
              <a:rPr lang="en-US" altLang="zh-CN" sz="1400" b="0"/>
              <a:t>What is the origin and evolvement of the solar system, and its relationship with the sun?</a:t>
            </a:r>
          </a:p>
        </p:txBody>
      </p:sp>
      <p:sp>
        <p:nvSpPr>
          <p:cNvPr id="29712" name="AutoShape 29"/>
          <p:cNvSpPr>
            <a:spLocks noChangeArrowheads="1"/>
          </p:cNvSpPr>
          <p:nvPr/>
        </p:nvSpPr>
        <p:spPr bwMode="auto">
          <a:xfrm>
            <a:off x="7391400" y="4267200"/>
            <a:ext cx="1447800" cy="1371600"/>
          </a:xfrm>
          <a:prstGeom prst="roundRect">
            <a:avLst>
              <a:gd name="adj" fmla="val 16667"/>
            </a:avLst>
          </a:prstGeom>
          <a:gradFill rotWithShape="1">
            <a:gsLst>
              <a:gs pos="0">
                <a:srgbClr val="FF0000"/>
              </a:gs>
              <a:gs pos="100000">
                <a:srgbClr val="FFC6C6"/>
              </a:gs>
            </a:gsLst>
            <a:lin ang="5400000" scaled="1"/>
          </a:gradFill>
          <a:ln w="9525" algn="ctr">
            <a:solidFill>
              <a:srgbClr val="000000"/>
            </a:solidFill>
            <a:round/>
            <a:headEnd/>
            <a:tailEnd/>
          </a:ln>
        </p:spPr>
        <p:txBody>
          <a:bodyPr anchor="ctr"/>
          <a:lstStyle/>
          <a:p>
            <a:r>
              <a:rPr lang="en-US" altLang="zh-CN" sz="2000" b="0"/>
              <a:t>How does the earth system evolve?</a:t>
            </a:r>
            <a:endParaRPr lang="en-US" altLang="zh-CN" sz="2000" b="0">
              <a:ea typeface="幼圆" pitchFamily="49"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755650" y="5516563"/>
            <a:ext cx="2160588" cy="792162"/>
          </a:xfrm>
          <a:prstGeom prst="homePlate">
            <a:avLst>
              <a:gd name="adj" fmla="val 68186"/>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30000"/>
              </a:spcBef>
            </a:pPr>
            <a:r>
              <a:rPr lang="en-US" altLang="zh-CN" sz="1000"/>
              <a:t>NSARS</a:t>
            </a:r>
          </a:p>
          <a:p>
            <a:pPr>
              <a:lnSpc>
                <a:spcPct val="80000"/>
              </a:lnSpc>
              <a:spcBef>
                <a:spcPct val="30000"/>
              </a:spcBef>
            </a:pPr>
            <a:r>
              <a:rPr lang="en-US" altLang="zh-CN" sz="1000"/>
              <a:t>KUAFU</a:t>
            </a:r>
          </a:p>
          <a:p>
            <a:pPr>
              <a:lnSpc>
                <a:spcPct val="80000"/>
              </a:lnSpc>
              <a:spcBef>
                <a:spcPct val="30000"/>
              </a:spcBef>
            </a:pPr>
            <a:r>
              <a:rPr lang="en-US" altLang="zh-CN" sz="1000"/>
              <a:t>Multi-target and Multi-task Mars Exploration</a:t>
            </a:r>
          </a:p>
          <a:p>
            <a:pPr>
              <a:lnSpc>
                <a:spcPct val="80000"/>
              </a:lnSpc>
              <a:spcBef>
                <a:spcPct val="30000"/>
              </a:spcBef>
            </a:pPr>
            <a:r>
              <a:rPr lang="en-US" altLang="zh-CN" sz="1000"/>
              <a:t>Manned Space Program</a:t>
            </a:r>
          </a:p>
        </p:txBody>
      </p:sp>
      <p:sp>
        <p:nvSpPr>
          <p:cNvPr id="30723" name="Rectangle 3"/>
          <p:cNvSpPr>
            <a:spLocks noChangeArrowheads="1"/>
          </p:cNvSpPr>
          <p:nvPr/>
        </p:nvSpPr>
        <p:spPr bwMode="auto">
          <a:xfrm>
            <a:off x="106363" y="115888"/>
            <a:ext cx="504825" cy="6384925"/>
          </a:xfrm>
          <a:prstGeom prst="rect">
            <a:avLst/>
          </a:prstGeom>
          <a:gradFill rotWithShape="1">
            <a:gsLst>
              <a:gs pos="0">
                <a:srgbClr val="D99694"/>
              </a:gs>
              <a:gs pos="100000">
                <a:srgbClr val="CBF2F2"/>
              </a:gs>
            </a:gsLst>
            <a:lin ang="5400000" scaled="1"/>
          </a:gradFill>
          <a:ln w="9525">
            <a:solidFill>
              <a:schemeClr val="tx1"/>
            </a:solidFill>
            <a:prstDash val="dash"/>
            <a:miter lim="800000"/>
            <a:headEnd/>
            <a:tailEnd/>
          </a:ln>
        </p:spPr>
        <p:txBody>
          <a:bodyPr vert="eaVert"/>
          <a:lstStyle/>
          <a:p>
            <a:pPr algn="ctr"/>
            <a:r>
              <a:rPr lang="en-US" altLang="zh-CN" sz="2200">
                <a:solidFill>
                  <a:srgbClr val="FF0000"/>
                </a:solidFill>
                <a:latin typeface="华文中宋" pitchFamily="2" charset="-122"/>
                <a:ea typeface="华文中宋" pitchFamily="2" charset="-122"/>
              </a:rPr>
              <a:t>Roadmap of Chinese Space Science Missions</a:t>
            </a:r>
            <a:endParaRPr lang="en-US" altLang="zh-CN" sz="2200">
              <a:ea typeface="幼圆" pitchFamily="49" charset="-122"/>
            </a:endParaRPr>
          </a:p>
        </p:txBody>
      </p:sp>
      <p:sp>
        <p:nvSpPr>
          <p:cNvPr id="30724" name="AutoShape 4"/>
          <p:cNvSpPr>
            <a:spLocks noChangeArrowheads="1"/>
          </p:cNvSpPr>
          <p:nvPr/>
        </p:nvSpPr>
        <p:spPr bwMode="auto">
          <a:xfrm>
            <a:off x="755650" y="4660900"/>
            <a:ext cx="2160588" cy="790575"/>
          </a:xfrm>
          <a:prstGeom prst="homePlate">
            <a:avLst>
              <a:gd name="adj" fmla="val 6832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Lunar Exploration Program (landing)</a:t>
            </a:r>
          </a:p>
          <a:p>
            <a:pPr>
              <a:lnSpc>
                <a:spcPct val="80000"/>
              </a:lnSpc>
              <a:spcBef>
                <a:spcPct val="40000"/>
              </a:spcBef>
            </a:pPr>
            <a:r>
              <a:rPr lang="en-US" altLang="zh-CN" sz="1000"/>
              <a:t>KUAFU</a:t>
            </a:r>
          </a:p>
          <a:p>
            <a:pPr>
              <a:lnSpc>
                <a:spcPct val="80000"/>
              </a:lnSpc>
              <a:spcBef>
                <a:spcPct val="40000"/>
              </a:spcBef>
            </a:pPr>
            <a:r>
              <a:rPr lang="en-US" altLang="zh-CN" sz="1000"/>
              <a:t>Multi-target and Multi-task Mars Exploration</a:t>
            </a:r>
          </a:p>
        </p:txBody>
      </p:sp>
      <p:sp>
        <p:nvSpPr>
          <p:cNvPr id="30725" name="AutoShape 5"/>
          <p:cNvSpPr>
            <a:spLocks noChangeArrowheads="1"/>
          </p:cNvSpPr>
          <p:nvPr/>
        </p:nvSpPr>
        <p:spPr bwMode="auto">
          <a:xfrm>
            <a:off x="2987675" y="4662488"/>
            <a:ext cx="2303463" cy="790575"/>
          </a:xfrm>
          <a:prstGeom prst="homePlate">
            <a:avLst>
              <a:gd name="adj" fmla="val 72841"/>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Lunar Exploration Program (Sample return) </a:t>
            </a:r>
          </a:p>
          <a:p>
            <a:pPr>
              <a:lnSpc>
                <a:spcPct val="80000"/>
              </a:lnSpc>
              <a:spcBef>
                <a:spcPct val="40000"/>
              </a:spcBef>
            </a:pPr>
            <a:r>
              <a:rPr lang="en-US" altLang="zh-CN" sz="1000"/>
              <a:t>MIT</a:t>
            </a:r>
          </a:p>
          <a:p>
            <a:pPr>
              <a:lnSpc>
                <a:spcPct val="80000"/>
              </a:lnSpc>
              <a:spcBef>
                <a:spcPct val="40000"/>
              </a:spcBef>
            </a:pPr>
            <a:r>
              <a:rPr lang="en-US" altLang="zh-CN" sz="1000"/>
              <a:t>PSL</a:t>
            </a:r>
          </a:p>
        </p:txBody>
      </p:sp>
      <p:sp>
        <p:nvSpPr>
          <p:cNvPr id="30726" name="AutoShape 6"/>
          <p:cNvSpPr>
            <a:spLocks noChangeArrowheads="1"/>
          </p:cNvSpPr>
          <p:nvPr/>
        </p:nvSpPr>
        <p:spPr bwMode="auto">
          <a:xfrm>
            <a:off x="5410200" y="4662488"/>
            <a:ext cx="2401888" cy="790575"/>
          </a:xfrm>
          <a:prstGeom prst="homePlate">
            <a:avLst>
              <a:gd name="adj" fmla="val 75954"/>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PSL</a:t>
            </a:r>
          </a:p>
          <a:p>
            <a:pPr>
              <a:lnSpc>
                <a:spcPct val="80000"/>
              </a:lnSpc>
              <a:spcBef>
                <a:spcPct val="40000"/>
              </a:spcBef>
            </a:pPr>
            <a:r>
              <a:rPr lang="en-US" altLang="zh-CN" sz="1000"/>
              <a:t>SPORT</a:t>
            </a:r>
          </a:p>
          <a:p>
            <a:pPr>
              <a:lnSpc>
                <a:spcPct val="80000"/>
              </a:lnSpc>
              <a:spcBef>
                <a:spcPct val="40000"/>
              </a:spcBef>
            </a:pPr>
            <a:r>
              <a:rPr lang="en-US" altLang="zh-CN" sz="1000"/>
              <a:t>Mars Soft Landing and Roving Exploration</a:t>
            </a:r>
          </a:p>
        </p:txBody>
      </p:sp>
      <p:sp>
        <p:nvSpPr>
          <p:cNvPr id="30727" name="AutoShape 7"/>
          <p:cNvSpPr>
            <a:spLocks noChangeArrowheads="1"/>
          </p:cNvSpPr>
          <p:nvPr/>
        </p:nvSpPr>
        <p:spPr bwMode="auto">
          <a:xfrm>
            <a:off x="2987675" y="5516563"/>
            <a:ext cx="2308225" cy="811212"/>
          </a:xfrm>
          <a:prstGeom prst="homePlate">
            <a:avLst>
              <a:gd name="adj" fmla="val 71135"/>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GOCAR</a:t>
            </a:r>
          </a:p>
          <a:p>
            <a:pPr>
              <a:lnSpc>
                <a:spcPct val="80000"/>
              </a:lnSpc>
              <a:spcBef>
                <a:spcPct val="40000"/>
              </a:spcBef>
            </a:pPr>
            <a:r>
              <a:rPr lang="en-US" altLang="zh-CN" sz="1000"/>
              <a:t>BDMC</a:t>
            </a:r>
          </a:p>
          <a:p>
            <a:pPr>
              <a:lnSpc>
                <a:spcPct val="80000"/>
              </a:lnSpc>
              <a:spcBef>
                <a:spcPct val="40000"/>
              </a:spcBef>
            </a:pPr>
            <a:r>
              <a:rPr lang="en-US" altLang="zh-CN" sz="1000"/>
              <a:t>MIT</a:t>
            </a:r>
          </a:p>
          <a:p>
            <a:pPr>
              <a:lnSpc>
                <a:spcPct val="80000"/>
              </a:lnSpc>
              <a:spcBef>
                <a:spcPct val="40000"/>
              </a:spcBef>
            </a:pPr>
            <a:r>
              <a:rPr lang="en-US" altLang="zh-CN" sz="1000"/>
              <a:t>PSL</a:t>
            </a:r>
          </a:p>
        </p:txBody>
      </p:sp>
      <p:sp>
        <p:nvSpPr>
          <p:cNvPr id="30728" name="AutoShape 8"/>
          <p:cNvSpPr>
            <a:spLocks noChangeArrowheads="1"/>
          </p:cNvSpPr>
          <p:nvPr/>
        </p:nvSpPr>
        <p:spPr bwMode="auto">
          <a:xfrm>
            <a:off x="5410200" y="5534025"/>
            <a:ext cx="2438400" cy="792163"/>
          </a:xfrm>
          <a:prstGeom prst="homePlate">
            <a:avLst>
              <a:gd name="adj" fmla="val 76954"/>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30000"/>
              </a:spcBef>
            </a:pPr>
            <a:r>
              <a:rPr lang="en-US" altLang="zh-CN" sz="1000"/>
              <a:t>CESS</a:t>
            </a:r>
          </a:p>
          <a:p>
            <a:pPr>
              <a:lnSpc>
                <a:spcPct val="80000"/>
              </a:lnSpc>
              <a:spcBef>
                <a:spcPct val="30000"/>
              </a:spcBef>
            </a:pPr>
            <a:r>
              <a:rPr lang="en-US" altLang="zh-CN" sz="1000"/>
              <a:t>Space Laboratory</a:t>
            </a:r>
          </a:p>
          <a:p>
            <a:pPr>
              <a:lnSpc>
                <a:spcPct val="80000"/>
              </a:lnSpc>
              <a:spcBef>
                <a:spcPct val="30000"/>
              </a:spcBef>
            </a:pPr>
            <a:r>
              <a:rPr lang="en-US" altLang="zh-CN" sz="1000"/>
              <a:t>Mars Soft Landing and Roving Exploration</a:t>
            </a:r>
          </a:p>
          <a:p>
            <a:pPr>
              <a:lnSpc>
                <a:spcPct val="80000"/>
              </a:lnSpc>
              <a:spcBef>
                <a:spcPct val="30000"/>
              </a:spcBef>
            </a:pPr>
            <a:r>
              <a:rPr lang="en-US" altLang="zh-CN" sz="1000"/>
              <a:t>PSL</a:t>
            </a:r>
          </a:p>
        </p:txBody>
      </p:sp>
      <p:sp>
        <p:nvSpPr>
          <p:cNvPr id="30729" name="AutoShape 9"/>
          <p:cNvSpPr>
            <a:spLocks noChangeArrowheads="1"/>
          </p:cNvSpPr>
          <p:nvPr/>
        </p:nvSpPr>
        <p:spPr bwMode="auto">
          <a:xfrm>
            <a:off x="2952750" y="76200"/>
            <a:ext cx="2303463" cy="852488"/>
          </a:xfrm>
          <a:prstGeom prst="homePlate">
            <a:avLst>
              <a:gd name="adj" fmla="val 67551"/>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XTP</a:t>
            </a:r>
          </a:p>
          <a:p>
            <a:pPr>
              <a:lnSpc>
                <a:spcPct val="80000"/>
              </a:lnSpc>
              <a:spcBef>
                <a:spcPct val="40000"/>
              </a:spcBef>
            </a:pPr>
            <a:r>
              <a:rPr lang="en-US" altLang="zh-CN" sz="1000"/>
              <a:t>DMD-I</a:t>
            </a:r>
          </a:p>
          <a:p>
            <a:pPr>
              <a:lnSpc>
                <a:spcPct val="80000"/>
              </a:lnSpc>
              <a:spcBef>
                <a:spcPct val="40000"/>
              </a:spcBef>
            </a:pPr>
            <a:r>
              <a:rPr lang="en-US" altLang="zh-CN" sz="1000"/>
              <a:t>Test of the Short Distance Non-Newton Attraction</a:t>
            </a:r>
          </a:p>
        </p:txBody>
      </p:sp>
      <p:sp>
        <p:nvSpPr>
          <p:cNvPr id="30730" name="AutoShape 10"/>
          <p:cNvSpPr>
            <a:spLocks noChangeArrowheads="1"/>
          </p:cNvSpPr>
          <p:nvPr/>
        </p:nvSpPr>
        <p:spPr bwMode="auto">
          <a:xfrm>
            <a:off x="5405438" y="76200"/>
            <a:ext cx="2309812" cy="847725"/>
          </a:xfrm>
          <a:prstGeom prst="homePlate">
            <a:avLst>
              <a:gd name="adj" fmla="val 72331"/>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High Resolution X-ray Interferometer Telescope</a:t>
            </a:r>
          </a:p>
          <a:p>
            <a:pPr>
              <a:lnSpc>
                <a:spcPct val="80000"/>
              </a:lnSpc>
              <a:spcBef>
                <a:spcPct val="40000"/>
              </a:spcBef>
            </a:pPr>
            <a:r>
              <a:rPr lang="en-US" altLang="zh-CN" sz="1000"/>
              <a:t>DMD-II</a:t>
            </a:r>
          </a:p>
          <a:p>
            <a:pPr>
              <a:lnSpc>
                <a:spcPct val="80000"/>
              </a:lnSpc>
              <a:spcBef>
                <a:spcPct val="40000"/>
              </a:spcBef>
            </a:pPr>
            <a:r>
              <a:rPr lang="en-US" altLang="zh-CN" sz="1000"/>
              <a:t>Drag-free Scientific Satellite</a:t>
            </a:r>
          </a:p>
        </p:txBody>
      </p:sp>
      <p:sp>
        <p:nvSpPr>
          <p:cNvPr id="30731" name="AutoShape 11"/>
          <p:cNvSpPr>
            <a:spLocks noChangeArrowheads="1"/>
          </p:cNvSpPr>
          <p:nvPr/>
        </p:nvSpPr>
        <p:spPr bwMode="auto">
          <a:xfrm>
            <a:off x="736600" y="63500"/>
            <a:ext cx="2159000" cy="850900"/>
          </a:xfrm>
          <a:prstGeom prst="homePlate">
            <a:avLst>
              <a:gd name="adj" fmla="val 63433"/>
            </a:avLst>
          </a:prstGeom>
          <a:gradFill rotWithShape="1">
            <a:gsLst>
              <a:gs pos="0">
                <a:srgbClr val="CCFFCC"/>
              </a:gs>
              <a:gs pos="100000">
                <a:srgbClr val="F3FFF3"/>
              </a:gs>
            </a:gsLst>
            <a:lin ang="5400000" scaled="1"/>
          </a:gradFill>
          <a:ln w="9525">
            <a:solidFill>
              <a:srgbClr val="000000"/>
            </a:solidFill>
            <a:miter lim="800000"/>
            <a:headEnd/>
            <a:tailEnd/>
          </a:ln>
        </p:spPr>
        <p:txBody>
          <a:bodyPr lIns="54000" rIns="162000"/>
          <a:lstStyle/>
          <a:p>
            <a:pPr>
              <a:lnSpc>
                <a:spcPct val="80000"/>
              </a:lnSpc>
              <a:spcBef>
                <a:spcPct val="30000"/>
              </a:spcBef>
            </a:pPr>
            <a:r>
              <a:rPr lang="en-US" altLang="zh-CN" sz="1000">
                <a:ea typeface="幼圆" pitchFamily="49" charset="-122"/>
              </a:rPr>
              <a:t>HXMT</a:t>
            </a:r>
          </a:p>
          <a:p>
            <a:pPr>
              <a:lnSpc>
                <a:spcPct val="80000"/>
              </a:lnSpc>
              <a:spcBef>
                <a:spcPct val="30000"/>
              </a:spcBef>
            </a:pPr>
            <a:r>
              <a:rPr lang="en-US" altLang="zh-CN" sz="1000">
                <a:ea typeface="幼圆" pitchFamily="49" charset="-122"/>
              </a:rPr>
              <a:t>SVOM</a:t>
            </a:r>
          </a:p>
          <a:p>
            <a:pPr>
              <a:lnSpc>
                <a:spcPct val="80000"/>
              </a:lnSpc>
              <a:spcBef>
                <a:spcPct val="30000"/>
              </a:spcBef>
            </a:pPr>
            <a:r>
              <a:rPr lang="en-US" altLang="zh-CN" sz="1000">
                <a:ea typeface="幼圆" pitchFamily="49" charset="-122"/>
              </a:rPr>
              <a:t>POLAR</a:t>
            </a:r>
          </a:p>
          <a:p>
            <a:pPr>
              <a:lnSpc>
                <a:spcPct val="80000"/>
              </a:lnSpc>
              <a:spcBef>
                <a:spcPct val="30000"/>
              </a:spcBef>
            </a:pPr>
            <a:r>
              <a:rPr lang="en-US" altLang="zh-CN" sz="1000"/>
              <a:t>Quanta Science Experiment Satellite</a:t>
            </a:r>
          </a:p>
        </p:txBody>
      </p:sp>
      <p:sp>
        <p:nvSpPr>
          <p:cNvPr id="30732" name="AutoShape 13"/>
          <p:cNvSpPr>
            <a:spLocks noChangeArrowheads="1"/>
          </p:cNvSpPr>
          <p:nvPr/>
        </p:nvSpPr>
        <p:spPr bwMode="auto">
          <a:xfrm>
            <a:off x="698500" y="6249988"/>
            <a:ext cx="7581900" cy="608012"/>
          </a:xfrm>
          <a:prstGeom prst="rightArrow">
            <a:avLst>
              <a:gd name="adj1" fmla="val 46741"/>
              <a:gd name="adj2" fmla="val 155182"/>
            </a:avLst>
          </a:prstGeom>
          <a:gradFill rotWithShape="1">
            <a:gsLst>
              <a:gs pos="0">
                <a:srgbClr val="006600"/>
              </a:gs>
              <a:gs pos="100000">
                <a:srgbClr val="003000"/>
              </a:gs>
            </a:gsLst>
            <a:lin ang="0" scaled="1"/>
          </a:gradFill>
          <a:ln w="9525">
            <a:solidFill>
              <a:schemeClr val="bg2"/>
            </a:solidFill>
            <a:miter lim="800000"/>
            <a:headEnd/>
            <a:tailEnd/>
          </a:ln>
        </p:spPr>
        <p:txBody>
          <a:bodyPr/>
          <a:lstStyle/>
          <a:p>
            <a:r>
              <a:rPr lang="en-US" altLang="zh-CN" sz="1200">
                <a:solidFill>
                  <a:schemeClr val="bg1"/>
                </a:solidFill>
                <a:ea typeface="幼圆" pitchFamily="49" charset="-122"/>
              </a:rPr>
              <a:t>2010                                  2015                                                  2020                                            2025 </a:t>
            </a:r>
            <a:endParaRPr lang="en-US" altLang="zh-CN" sz="2400">
              <a:solidFill>
                <a:schemeClr val="bg1"/>
              </a:solidFill>
              <a:ea typeface="幼圆" pitchFamily="49" charset="-122"/>
            </a:endParaRPr>
          </a:p>
        </p:txBody>
      </p:sp>
      <p:sp>
        <p:nvSpPr>
          <p:cNvPr id="30733" name="Line 14"/>
          <p:cNvSpPr>
            <a:spLocks noChangeShapeType="1"/>
          </p:cNvSpPr>
          <p:nvPr/>
        </p:nvSpPr>
        <p:spPr bwMode="auto">
          <a:xfrm>
            <a:off x="684213" y="3213100"/>
            <a:ext cx="7056437" cy="0"/>
          </a:xfrm>
          <a:prstGeom prst="line">
            <a:avLst/>
          </a:prstGeom>
          <a:noFill/>
          <a:ln w="9525">
            <a:solidFill>
              <a:schemeClr val="tx1"/>
            </a:solidFill>
            <a:prstDash val="dash"/>
            <a:round/>
            <a:headEnd/>
            <a:tailEnd/>
          </a:ln>
        </p:spPr>
        <p:txBody>
          <a:bodyPr/>
          <a:lstStyle/>
          <a:p>
            <a:endParaRPr lang="zh-CN" altLang="en-US"/>
          </a:p>
        </p:txBody>
      </p:sp>
      <p:sp>
        <p:nvSpPr>
          <p:cNvPr id="30734" name="AutoShape 15"/>
          <p:cNvSpPr>
            <a:spLocks noChangeArrowheads="1"/>
          </p:cNvSpPr>
          <p:nvPr/>
        </p:nvSpPr>
        <p:spPr bwMode="auto">
          <a:xfrm>
            <a:off x="719138" y="990600"/>
            <a:ext cx="2160587" cy="731838"/>
          </a:xfrm>
          <a:prstGeom prst="homePlate">
            <a:avLst>
              <a:gd name="adj" fmla="val 73807"/>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50000"/>
              </a:spcBef>
            </a:pPr>
            <a:r>
              <a:rPr lang="en-US" altLang="zh-CN" sz="1000"/>
              <a:t>Multi-target and Multi-task Mars Exploration</a:t>
            </a:r>
          </a:p>
          <a:p>
            <a:pPr>
              <a:lnSpc>
                <a:spcPct val="80000"/>
              </a:lnSpc>
              <a:spcBef>
                <a:spcPct val="50000"/>
              </a:spcBef>
            </a:pPr>
            <a:r>
              <a:rPr lang="en-US" altLang="zh-CN" sz="1000"/>
              <a:t>In-situ Experiment Research on Astrobiology</a:t>
            </a:r>
          </a:p>
        </p:txBody>
      </p:sp>
      <p:sp>
        <p:nvSpPr>
          <p:cNvPr id="30735" name="AutoShape 16"/>
          <p:cNvSpPr>
            <a:spLocks noChangeArrowheads="1"/>
          </p:cNvSpPr>
          <p:nvPr/>
        </p:nvSpPr>
        <p:spPr bwMode="auto">
          <a:xfrm>
            <a:off x="2952750" y="990600"/>
            <a:ext cx="2308225" cy="731838"/>
          </a:xfrm>
          <a:prstGeom prst="homePlate">
            <a:avLst>
              <a:gd name="adj" fmla="val 78850"/>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PSL</a:t>
            </a:r>
          </a:p>
          <a:p>
            <a:pPr>
              <a:lnSpc>
                <a:spcPct val="80000"/>
              </a:lnSpc>
              <a:spcBef>
                <a:spcPct val="40000"/>
              </a:spcBef>
            </a:pPr>
            <a:r>
              <a:rPr lang="en-US" altLang="zh-CN" sz="1000"/>
              <a:t>Space Experimental Platform and Research Base of Space Life Science</a:t>
            </a:r>
          </a:p>
        </p:txBody>
      </p:sp>
      <p:sp>
        <p:nvSpPr>
          <p:cNvPr id="30736" name="AutoShape 17"/>
          <p:cNvSpPr>
            <a:spLocks noChangeArrowheads="1"/>
          </p:cNvSpPr>
          <p:nvPr/>
        </p:nvSpPr>
        <p:spPr bwMode="auto">
          <a:xfrm>
            <a:off x="5400675" y="990600"/>
            <a:ext cx="2308225" cy="731838"/>
          </a:xfrm>
          <a:prstGeom prst="homePlate">
            <a:avLst>
              <a:gd name="adj" fmla="val 78850"/>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PSL</a:t>
            </a:r>
          </a:p>
          <a:p>
            <a:pPr>
              <a:lnSpc>
                <a:spcPct val="80000"/>
              </a:lnSpc>
              <a:spcBef>
                <a:spcPct val="40000"/>
              </a:spcBef>
            </a:pPr>
            <a:r>
              <a:rPr lang="en-US" altLang="zh-CN" sz="1000"/>
              <a:t>Mars Soft Landing and Roving Exploration</a:t>
            </a:r>
          </a:p>
        </p:txBody>
      </p:sp>
      <p:sp>
        <p:nvSpPr>
          <p:cNvPr id="30737" name="AutoShape 18"/>
          <p:cNvSpPr>
            <a:spLocks noChangeArrowheads="1"/>
          </p:cNvSpPr>
          <p:nvPr/>
        </p:nvSpPr>
        <p:spPr bwMode="auto">
          <a:xfrm>
            <a:off x="719138" y="1844675"/>
            <a:ext cx="2160587" cy="647700"/>
          </a:xfrm>
          <a:prstGeom prst="homePlate">
            <a:avLst>
              <a:gd name="adj" fmla="val 83395"/>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SJ-10</a:t>
            </a:r>
          </a:p>
          <a:p>
            <a:pPr>
              <a:lnSpc>
                <a:spcPct val="80000"/>
              </a:lnSpc>
              <a:spcBef>
                <a:spcPct val="40000"/>
              </a:spcBef>
            </a:pPr>
            <a:r>
              <a:rPr lang="en-US" altLang="zh-CN" sz="1000"/>
              <a:t>Manned Space Program </a:t>
            </a:r>
          </a:p>
        </p:txBody>
      </p:sp>
      <p:sp>
        <p:nvSpPr>
          <p:cNvPr id="30738" name="AutoShape 19"/>
          <p:cNvSpPr>
            <a:spLocks noChangeArrowheads="1"/>
          </p:cNvSpPr>
          <p:nvPr/>
        </p:nvSpPr>
        <p:spPr bwMode="auto">
          <a:xfrm>
            <a:off x="2947988" y="1844675"/>
            <a:ext cx="2308225" cy="647700"/>
          </a:xfrm>
          <a:prstGeom prst="homePlate">
            <a:avLst>
              <a:gd name="adj" fmla="val 8909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Recoverable Satellite </a:t>
            </a:r>
          </a:p>
          <a:p>
            <a:pPr>
              <a:lnSpc>
                <a:spcPct val="80000"/>
              </a:lnSpc>
              <a:spcBef>
                <a:spcPct val="40000"/>
              </a:spcBef>
            </a:pPr>
            <a:r>
              <a:rPr lang="en-US" altLang="zh-CN" sz="1000"/>
              <a:t>Manned Space Program</a:t>
            </a:r>
          </a:p>
          <a:p>
            <a:pPr>
              <a:lnSpc>
                <a:spcPct val="80000"/>
              </a:lnSpc>
              <a:spcBef>
                <a:spcPct val="40000"/>
              </a:spcBef>
            </a:pPr>
            <a:r>
              <a:rPr lang="en-US" altLang="zh-CN" sz="1000"/>
              <a:t>PSL</a:t>
            </a:r>
          </a:p>
        </p:txBody>
      </p:sp>
      <p:sp>
        <p:nvSpPr>
          <p:cNvPr id="30739" name="AutoShape 20"/>
          <p:cNvSpPr>
            <a:spLocks noChangeArrowheads="1"/>
          </p:cNvSpPr>
          <p:nvPr/>
        </p:nvSpPr>
        <p:spPr bwMode="auto">
          <a:xfrm>
            <a:off x="5395913" y="1844675"/>
            <a:ext cx="2308225" cy="647700"/>
          </a:xfrm>
          <a:prstGeom prst="homePlate">
            <a:avLst>
              <a:gd name="adj" fmla="val 8909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PSL</a:t>
            </a:r>
          </a:p>
          <a:p>
            <a:pPr>
              <a:lnSpc>
                <a:spcPct val="80000"/>
              </a:lnSpc>
              <a:spcBef>
                <a:spcPct val="40000"/>
              </a:spcBef>
            </a:pPr>
            <a:r>
              <a:rPr lang="en-US" altLang="zh-CN" sz="1000"/>
              <a:t>Space Laboratory</a:t>
            </a:r>
          </a:p>
          <a:p>
            <a:pPr>
              <a:lnSpc>
                <a:spcPct val="80000"/>
              </a:lnSpc>
              <a:spcBef>
                <a:spcPct val="40000"/>
              </a:spcBef>
            </a:pPr>
            <a:endParaRPr lang="en-US" altLang="zh-CN" sz="1000"/>
          </a:p>
        </p:txBody>
      </p:sp>
      <p:sp>
        <p:nvSpPr>
          <p:cNvPr id="30740" name="AutoShape 21"/>
          <p:cNvSpPr>
            <a:spLocks noChangeArrowheads="1"/>
          </p:cNvSpPr>
          <p:nvPr/>
        </p:nvSpPr>
        <p:spPr bwMode="auto">
          <a:xfrm>
            <a:off x="7885113" y="52388"/>
            <a:ext cx="1195387" cy="792162"/>
          </a:xfrm>
          <a:prstGeom prst="roundRect">
            <a:avLst>
              <a:gd name="adj" fmla="val 16667"/>
            </a:avLst>
          </a:prstGeom>
          <a:gradFill rotWithShape="1">
            <a:gsLst>
              <a:gs pos="0">
                <a:srgbClr val="CCFFCC"/>
              </a:gs>
              <a:gs pos="100000">
                <a:srgbClr val="9CC39C"/>
              </a:gs>
            </a:gsLst>
            <a:lin ang="5400000" scaled="1"/>
          </a:gradFill>
          <a:ln w="9525" algn="ctr">
            <a:solidFill>
              <a:srgbClr val="000000"/>
            </a:solidFill>
            <a:round/>
            <a:headEnd/>
            <a:tailEnd/>
          </a:ln>
        </p:spPr>
        <p:txBody>
          <a:bodyPr lIns="54000" rIns="54000" anchor="ctr"/>
          <a:lstStyle/>
          <a:p>
            <a:r>
              <a:rPr lang="en-US" altLang="zh-CN" sz="1000">
                <a:cs typeface="Times New Roman" pitchFamily="18" charset="0"/>
              </a:rPr>
              <a:t>How did the universe originate and how does it evolve ?</a:t>
            </a:r>
          </a:p>
        </p:txBody>
      </p:sp>
      <p:sp>
        <p:nvSpPr>
          <p:cNvPr id="30741" name="AutoShape 22"/>
          <p:cNvSpPr>
            <a:spLocks noChangeArrowheads="1"/>
          </p:cNvSpPr>
          <p:nvPr/>
        </p:nvSpPr>
        <p:spPr bwMode="auto">
          <a:xfrm>
            <a:off x="7900988" y="904875"/>
            <a:ext cx="1195387" cy="792163"/>
          </a:xfrm>
          <a:prstGeom prst="roundRect">
            <a:avLst>
              <a:gd name="adj" fmla="val 16667"/>
            </a:avLst>
          </a:prstGeom>
          <a:gradFill rotWithShape="1">
            <a:gsLst>
              <a:gs pos="0">
                <a:srgbClr val="CCFFFF"/>
              </a:gs>
              <a:gs pos="100000">
                <a:srgbClr val="9CC3C3"/>
              </a:gs>
            </a:gsLst>
            <a:lin ang="5400000" scaled="1"/>
          </a:gradFill>
          <a:ln w="9525" algn="ctr">
            <a:solidFill>
              <a:srgbClr val="000000"/>
            </a:solidFill>
            <a:round/>
            <a:headEnd/>
            <a:tailEnd/>
          </a:ln>
        </p:spPr>
        <p:txBody>
          <a:bodyPr anchor="ctr"/>
          <a:lstStyle/>
          <a:p>
            <a:r>
              <a:rPr lang="en-US" altLang="zh-CN" sz="1000">
                <a:cs typeface="Times New Roman" pitchFamily="18" charset="0"/>
              </a:rPr>
              <a:t>How did life originate and how does it evolve ?</a:t>
            </a:r>
          </a:p>
        </p:txBody>
      </p:sp>
      <p:sp>
        <p:nvSpPr>
          <p:cNvPr id="30742" name="AutoShape 23"/>
          <p:cNvSpPr>
            <a:spLocks noChangeArrowheads="1"/>
          </p:cNvSpPr>
          <p:nvPr/>
        </p:nvSpPr>
        <p:spPr bwMode="auto">
          <a:xfrm>
            <a:off x="7910513" y="1755775"/>
            <a:ext cx="1195387" cy="792163"/>
          </a:xfrm>
          <a:prstGeom prst="roundRect">
            <a:avLst>
              <a:gd name="adj" fmla="val 16667"/>
            </a:avLst>
          </a:prstGeom>
          <a:gradFill rotWithShape="1">
            <a:gsLst>
              <a:gs pos="0">
                <a:srgbClr val="9999FF"/>
              </a:gs>
              <a:gs pos="100000">
                <a:srgbClr val="D3D3FF"/>
              </a:gs>
            </a:gsLst>
            <a:lin ang="5400000" scaled="1"/>
          </a:gradFill>
          <a:ln w="9525" algn="ctr">
            <a:solidFill>
              <a:srgbClr val="000000"/>
            </a:solidFill>
            <a:round/>
            <a:headEnd/>
            <a:tailEnd/>
          </a:ln>
        </p:spPr>
        <p:txBody>
          <a:bodyPr anchor="ctr"/>
          <a:lstStyle/>
          <a:p>
            <a:r>
              <a:rPr lang="en-US" altLang="zh-CN" sz="800">
                <a:cs typeface="Times New Roman" pitchFamily="18" charset="0"/>
              </a:rPr>
              <a:t>What  are the law of matter</a:t>
            </a:r>
            <a:r>
              <a:rPr lang="en-US" altLang="zh-CN" sz="800">
                <a:ea typeface="幼圆" pitchFamily="49" charset="-122"/>
              </a:rPr>
              <a:t> </a:t>
            </a:r>
            <a:r>
              <a:rPr lang="en-US" altLang="zh-CN" sz="800">
                <a:cs typeface="Times New Roman" pitchFamily="18" charset="0"/>
              </a:rPr>
              <a:t>motion and the law of life activity in the space environment?</a:t>
            </a:r>
          </a:p>
        </p:txBody>
      </p:sp>
      <p:sp>
        <p:nvSpPr>
          <p:cNvPr id="30743" name="AutoShape 24"/>
          <p:cNvSpPr>
            <a:spLocks noChangeArrowheads="1"/>
          </p:cNvSpPr>
          <p:nvPr/>
        </p:nvSpPr>
        <p:spPr bwMode="auto">
          <a:xfrm>
            <a:off x="2987675" y="3910013"/>
            <a:ext cx="2303463" cy="649287"/>
          </a:xfrm>
          <a:prstGeom prst="homePlate">
            <a:avLst>
              <a:gd name="adj" fmla="val 88692"/>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SHARP-X</a:t>
            </a:r>
          </a:p>
          <a:p>
            <a:pPr>
              <a:lnSpc>
                <a:spcPct val="80000"/>
              </a:lnSpc>
              <a:spcBef>
                <a:spcPct val="40000"/>
              </a:spcBef>
            </a:pPr>
            <a:r>
              <a:rPr lang="en-US" altLang="zh-CN" sz="1000"/>
              <a:t>High Energy and far –Infrared Detection</a:t>
            </a:r>
          </a:p>
        </p:txBody>
      </p:sp>
      <p:sp>
        <p:nvSpPr>
          <p:cNvPr id="30744" name="AutoShape 25"/>
          <p:cNvSpPr>
            <a:spLocks noChangeArrowheads="1"/>
          </p:cNvSpPr>
          <p:nvPr/>
        </p:nvSpPr>
        <p:spPr bwMode="auto">
          <a:xfrm>
            <a:off x="5410200" y="3914775"/>
            <a:ext cx="2401888" cy="644525"/>
          </a:xfrm>
          <a:prstGeom prst="homePlate">
            <a:avLst>
              <a:gd name="adj" fmla="val 93165"/>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Space Extremely low-Frequency Array</a:t>
            </a:r>
          </a:p>
          <a:p>
            <a:pPr>
              <a:lnSpc>
                <a:spcPct val="80000"/>
              </a:lnSpc>
              <a:spcBef>
                <a:spcPct val="40000"/>
              </a:spcBef>
            </a:pPr>
            <a:r>
              <a:rPr lang="en-US" altLang="zh-CN" sz="1000"/>
              <a:t>SPORT</a:t>
            </a:r>
          </a:p>
        </p:txBody>
      </p:sp>
      <p:sp>
        <p:nvSpPr>
          <p:cNvPr id="30745" name="AutoShape 26"/>
          <p:cNvSpPr>
            <a:spLocks noChangeArrowheads="1"/>
          </p:cNvSpPr>
          <p:nvPr/>
        </p:nvSpPr>
        <p:spPr bwMode="auto">
          <a:xfrm>
            <a:off x="755650" y="3911600"/>
            <a:ext cx="2159000" cy="647700"/>
          </a:xfrm>
          <a:prstGeom prst="homePlate">
            <a:avLst>
              <a:gd name="adj" fmla="val 83333"/>
            </a:avLst>
          </a:prstGeom>
          <a:gradFill rotWithShape="1">
            <a:gsLst>
              <a:gs pos="0">
                <a:srgbClr val="CCFFCC"/>
              </a:gs>
              <a:gs pos="100000">
                <a:srgbClr val="F3FFF3"/>
              </a:gs>
            </a:gsLst>
            <a:lin ang="5400000" scaled="1"/>
          </a:gradFill>
          <a:ln w="9525" algn="ctr">
            <a:solidFill>
              <a:srgbClr val="000000"/>
            </a:solidFill>
            <a:miter lim="800000"/>
            <a:headEnd/>
            <a:tailEnd/>
          </a:ln>
        </p:spPr>
        <p:txBody>
          <a:bodyPr lIns="54000" rIns="162000"/>
          <a:lstStyle/>
          <a:p>
            <a:pPr>
              <a:lnSpc>
                <a:spcPct val="80000"/>
              </a:lnSpc>
              <a:spcBef>
                <a:spcPct val="40000"/>
              </a:spcBef>
            </a:pPr>
            <a:r>
              <a:rPr lang="en-US" altLang="zh-CN" sz="1000"/>
              <a:t>SST</a:t>
            </a:r>
          </a:p>
          <a:p>
            <a:pPr>
              <a:lnSpc>
                <a:spcPct val="80000"/>
              </a:lnSpc>
              <a:spcBef>
                <a:spcPct val="40000"/>
              </a:spcBef>
            </a:pPr>
            <a:r>
              <a:rPr lang="en-US" altLang="zh-CN" sz="1000"/>
              <a:t>SMESE</a:t>
            </a:r>
          </a:p>
          <a:p>
            <a:pPr>
              <a:lnSpc>
                <a:spcPct val="80000"/>
              </a:lnSpc>
              <a:spcBef>
                <a:spcPct val="40000"/>
              </a:spcBef>
            </a:pPr>
            <a:r>
              <a:rPr lang="en-US" altLang="zh-CN" sz="1000"/>
              <a:t>KUAFU</a:t>
            </a:r>
          </a:p>
        </p:txBody>
      </p:sp>
      <p:sp>
        <p:nvSpPr>
          <p:cNvPr id="30746" name="AutoShape 27"/>
          <p:cNvSpPr>
            <a:spLocks noChangeArrowheads="1"/>
          </p:cNvSpPr>
          <p:nvPr/>
        </p:nvSpPr>
        <p:spPr bwMode="auto">
          <a:xfrm>
            <a:off x="7897813" y="3789363"/>
            <a:ext cx="1195387" cy="792162"/>
          </a:xfrm>
          <a:prstGeom prst="roundRect">
            <a:avLst>
              <a:gd name="adj" fmla="val 16667"/>
            </a:avLst>
          </a:prstGeom>
          <a:gradFill rotWithShape="1">
            <a:gsLst>
              <a:gs pos="0">
                <a:srgbClr val="FFFF99"/>
              </a:gs>
              <a:gs pos="100000">
                <a:srgbClr val="C3C375"/>
              </a:gs>
            </a:gsLst>
            <a:lin ang="5400000" scaled="1"/>
          </a:gradFill>
          <a:ln w="9525" algn="ctr">
            <a:solidFill>
              <a:srgbClr val="000000"/>
            </a:solidFill>
            <a:round/>
            <a:headEnd/>
            <a:tailEnd/>
          </a:ln>
        </p:spPr>
        <p:txBody>
          <a:bodyPr lIns="54000" rIns="54000" anchor="ctr"/>
          <a:lstStyle/>
          <a:p>
            <a:r>
              <a:rPr lang="en-US" altLang="zh-CN" sz="1000">
                <a:ea typeface="幼圆" pitchFamily="49" charset="-122"/>
              </a:rPr>
              <a:t>What is the nature of solar activity?</a:t>
            </a:r>
          </a:p>
        </p:txBody>
      </p:sp>
      <p:sp>
        <p:nvSpPr>
          <p:cNvPr id="30747" name="AutoShape 28"/>
          <p:cNvSpPr>
            <a:spLocks noChangeArrowheads="1"/>
          </p:cNvSpPr>
          <p:nvPr/>
        </p:nvSpPr>
        <p:spPr bwMode="auto">
          <a:xfrm>
            <a:off x="7913688" y="4652963"/>
            <a:ext cx="1195387" cy="792162"/>
          </a:xfrm>
          <a:prstGeom prst="roundRect">
            <a:avLst>
              <a:gd name="adj" fmla="val 16667"/>
            </a:avLst>
          </a:prstGeom>
          <a:gradFill rotWithShape="1">
            <a:gsLst>
              <a:gs pos="0">
                <a:srgbClr val="FFCC00"/>
              </a:gs>
              <a:gs pos="100000">
                <a:srgbClr val="FFEEAA"/>
              </a:gs>
            </a:gsLst>
            <a:lin ang="5400000" scaled="1"/>
          </a:gradFill>
          <a:ln w="9525" algn="ctr">
            <a:solidFill>
              <a:srgbClr val="000000"/>
            </a:solidFill>
            <a:round/>
            <a:headEnd/>
            <a:tailEnd/>
          </a:ln>
        </p:spPr>
        <p:txBody>
          <a:bodyPr anchor="ctr"/>
          <a:lstStyle/>
          <a:p>
            <a:r>
              <a:rPr lang="en-US" altLang="zh-CN" sz="800"/>
              <a:t>What is the origin and evolvement of solar system, and its relationship with the sun?</a:t>
            </a:r>
          </a:p>
        </p:txBody>
      </p:sp>
      <p:sp>
        <p:nvSpPr>
          <p:cNvPr id="30748" name="AutoShape 29"/>
          <p:cNvSpPr>
            <a:spLocks noChangeArrowheads="1"/>
          </p:cNvSpPr>
          <p:nvPr/>
        </p:nvSpPr>
        <p:spPr bwMode="auto">
          <a:xfrm>
            <a:off x="7923213" y="5516563"/>
            <a:ext cx="1195387" cy="792162"/>
          </a:xfrm>
          <a:prstGeom prst="roundRect">
            <a:avLst>
              <a:gd name="adj" fmla="val 16667"/>
            </a:avLst>
          </a:prstGeom>
          <a:gradFill rotWithShape="1">
            <a:gsLst>
              <a:gs pos="0">
                <a:srgbClr val="FF0000"/>
              </a:gs>
              <a:gs pos="100000">
                <a:srgbClr val="FFC6C6"/>
              </a:gs>
            </a:gsLst>
            <a:lin ang="5400000" scaled="1"/>
          </a:gradFill>
          <a:ln w="9525" algn="ctr">
            <a:solidFill>
              <a:srgbClr val="000000"/>
            </a:solidFill>
            <a:round/>
            <a:headEnd/>
            <a:tailEnd/>
          </a:ln>
        </p:spPr>
        <p:txBody>
          <a:bodyPr anchor="ctr"/>
          <a:lstStyle/>
          <a:p>
            <a:r>
              <a:rPr lang="en-US" altLang="zh-CN" sz="1000"/>
              <a:t>How does the earth system evolve?</a:t>
            </a:r>
            <a:endParaRPr lang="en-US" altLang="zh-CN" sz="1000">
              <a:ea typeface="幼圆" pitchFamily="49" charset="-122"/>
            </a:endParaRPr>
          </a:p>
        </p:txBody>
      </p:sp>
      <p:sp>
        <p:nvSpPr>
          <p:cNvPr id="30749" name="AutoShape 30"/>
          <p:cNvSpPr>
            <a:spLocks noChangeArrowheads="1"/>
          </p:cNvSpPr>
          <p:nvPr/>
        </p:nvSpPr>
        <p:spPr bwMode="auto">
          <a:xfrm>
            <a:off x="755650" y="2636838"/>
            <a:ext cx="7169150" cy="504825"/>
          </a:xfrm>
          <a:prstGeom prst="roundRect">
            <a:avLst>
              <a:gd name="adj" fmla="val 16667"/>
            </a:avLst>
          </a:prstGeom>
          <a:solidFill>
            <a:srgbClr val="8FFFFF"/>
          </a:solidFill>
          <a:ln w="38100" algn="ctr">
            <a:solidFill>
              <a:srgbClr val="008080"/>
            </a:solidFill>
            <a:round/>
            <a:headEnd/>
            <a:tailEnd/>
          </a:ln>
        </p:spPr>
        <p:txBody>
          <a:bodyPr wrap="none" anchor="ctr"/>
          <a:lstStyle/>
          <a:p>
            <a:pPr marL="342900" indent="-342900" algn="ctr"/>
            <a:r>
              <a:rPr lang="en-US" altLang="zh-CN" sz="1500"/>
              <a:t>Theme 1: How did matter originate,  how does it evolve and move?</a:t>
            </a:r>
          </a:p>
        </p:txBody>
      </p:sp>
      <p:sp>
        <p:nvSpPr>
          <p:cNvPr id="30750" name="AutoShape 31"/>
          <p:cNvSpPr>
            <a:spLocks noChangeArrowheads="1"/>
          </p:cNvSpPr>
          <p:nvPr/>
        </p:nvSpPr>
        <p:spPr bwMode="auto">
          <a:xfrm>
            <a:off x="755650" y="3284538"/>
            <a:ext cx="7169150" cy="504825"/>
          </a:xfrm>
          <a:prstGeom prst="roundRect">
            <a:avLst>
              <a:gd name="adj" fmla="val 16667"/>
            </a:avLst>
          </a:prstGeom>
          <a:solidFill>
            <a:srgbClr val="8FFFFF"/>
          </a:solidFill>
          <a:ln w="38100" algn="ctr">
            <a:solidFill>
              <a:srgbClr val="008080"/>
            </a:solidFill>
            <a:round/>
            <a:headEnd/>
            <a:tailEnd/>
          </a:ln>
        </p:spPr>
        <p:txBody>
          <a:bodyPr wrap="none" lIns="0" rIns="0" anchor="ctr"/>
          <a:lstStyle/>
          <a:p>
            <a:r>
              <a:rPr lang="en-US" altLang="zh-CN" sz="1500"/>
              <a:t> Theme 2: What is the relationship between solar system  and human beings?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r>
              <a:rPr lang="en-US" altLang="zh-CN" sz="4000" b="1" smtClean="0">
                <a:solidFill>
                  <a:srgbClr val="FF3300"/>
                </a:solidFill>
                <a:ea typeface="幼圆" pitchFamily="49" charset="-122"/>
              </a:rPr>
              <a:t>Contents</a:t>
            </a:r>
          </a:p>
        </p:txBody>
      </p:sp>
      <p:sp>
        <p:nvSpPr>
          <p:cNvPr id="4100" name="Rectangle 4"/>
          <p:cNvSpPr>
            <a:spLocks noGrp="1" noChangeArrowheads="1"/>
          </p:cNvSpPr>
          <p:nvPr>
            <p:ph type="body" idx="1"/>
          </p:nvPr>
        </p:nvSpPr>
        <p:spPr>
          <a:xfrm>
            <a:off x="457200" y="1371600"/>
            <a:ext cx="8229600" cy="5105400"/>
          </a:xfrm>
        </p:spPr>
        <p:txBody>
          <a:bodyPr/>
          <a:lstStyle/>
          <a:p>
            <a:pPr eaLnBrk="1" hangingPunct="1">
              <a:lnSpc>
                <a:spcPct val="120000"/>
              </a:lnSpc>
            </a:pPr>
            <a:r>
              <a:rPr lang="en-US" altLang="zh-CN" sz="2800" b="1" smtClean="0">
                <a:ea typeface="幼圆" pitchFamily="49" charset="-122"/>
              </a:rPr>
              <a:t>Overview</a:t>
            </a:r>
          </a:p>
          <a:p>
            <a:pPr eaLnBrk="1" hangingPunct="1">
              <a:lnSpc>
                <a:spcPct val="120000"/>
              </a:lnSpc>
            </a:pPr>
            <a:r>
              <a:rPr lang="en-US" altLang="zh-CN" sz="2800" b="1" smtClean="0">
                <a:ea typeface="幼圆" pitchFamily="49" charset="-122"/>
              </a:rPr>
              <a:t>Ancient Chinese Observations and Learning</a:t>
            </a:r>
            <a:r>
              <a:rPr lang="en-US" altLang="zh-CN" sz="2800" b="1" smtClean="0">
                <a:solidFill>
                  <a:srgbClr val="FF3300"/>
                </a:solidFill>
                <a:ea typeface="幼圆" pitchFamily="49" charset="-122"/>
              </a:rPr>
              <a:t> </a:t>
            </a:r>
            <a:r>
              <a:rPr lang="en-US" altLang="zh-CN" sz="2800" b="1" smtClean="0">
                <a:ea typeface="幼圆" pitchFamily="49" charset="-122"/>
              </a:rPr>
              <a:t>of Space</a:t>
            </a:r>
          </a:p>
          <a:p>
            <a:pPr eaLnBrk="1" hangingPunct="1">
              <a:lnSpc>
                <a:spcPct val="120000"/>
              </a:lnSpc>
            </a:pPr>
            <a:r>
              <a:rPr lang="en-US" altLang="zh-CN" sz="2800" b="1" smtClean="0">
                <a:ea typeface="幼圆" pitchFamily="49" charset="-122"/>
              </a:rPr>
              <a:t>Main themes and questions need to be answered </a:t>
            </a:r>
          </a:p>
          <a:p>
            <a:pPr eaLnBrk="1" hangingPunct="1">
              <a:lnSpc>
                <a:spcPct val="120000"/>
              </a:lnSpc>
            </a:pPr>
            <a:r>
              <a:rPr lang="en-US" altLang="zh-CN" sz="2800" b="1" smtClean="0">
                <a:ea typeface="幼圆" pitchFamily="49" charset="-122"/>
              </a:rPr>
              <a:t>Science Programs </a:t>
            </a:r>
          </a:p>
          <a:p>
            <a:pPr eaLnBrk="1" hangingPunct="1">
              <a:lnSpc>
                <a:spcPct val="120000"/>
              </a:lnSpc>
            </a:pPr>
            <a:r>
              <a:rPr lang="en-US" altLang="zh-CN" sz="2800" b="1" smtClean="0">
                <a:ea typeface="幼圆" pitchFamily="49" charset="-122"/>
              </a:rPr>
              <a:t>Roadmap to 2025 of Chinese Space Science Missions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defRPr/>
            </a:pPr>
            <a:r>
              <a:rPr lang="en-US" altLang="zh-CN" b="1" i="1" smtClean="0">
                <a:solidFill>
                  <a:srgbClr val="FF3300"/>
                </a:solidFill>
                <a:effectLst>
                  <a:outerShdw blurRad="38100" dist="38100" dir="2700000" algn="tl">
                    <a:srgbClr val="C0C0C0"/>
                  </a:outerShdw>
                </a:effectLst>
              </a:rPr>
              <a:t>Summary</a:t>
            </a:r>
          </a:p>
        </p:txBody>
      </p:sp>
      <p:sp>
        <p:nvSpPr>
          <p:cNvPr id="31747" name="Rectangle 3"/>
          <p:cNvSpPr>
            <a:spLocks noGrp="1" noChangeArrowheads="1"/>
          </p:cNvSpPr>
          <p:nvPr>
            <p:ph type="body" idx="1"/>
          </p:nvPr>
        </p:nvSpPr>
        <p:spPr/>
        <p:txBody>
          <a:bodyPr/>
          <a:lstStyle/>
          <a:p>
            <a:pPr eaLnBrk="1" hangingPunct="1"/>
            <a:r>
              <a:rPr lang="en-US" altLang="zh-CN" b="1" i="1" smtClean="0"/>
              <a:t>With this plan, we start to knock the door of Taikong </a:t>
            </a:r>
            <a:r>
              <a:rPr lang="en-US" altLang="zh-CN" b="1" i="1" smtClean="0">
                <a:latin typeface="黑体" pitchFamily="2" charset="-122"/>
                <a:ea typeface="黑体" pitchFamily="2" charset="-122"/>
              </a:rPr>
              <a:t>(</a:t>
            </a:r>
            <a:r>
              <a:rPr lang="zh-CN" altLang="en-US" b="1" i="1" smtClean="0">
                <a:latin typeface="黑体" pitchFamily="2" charset="-122"/>
                <a:ea typeface="黑体" pitchFamily="2" charset="-122"/>
              </a:rPr>
              <a:t>太空）</a:t>
            </a:r>
            <a:endParaRPr lang="en-US" altLang="zh-CN" b="1" i="1" smtClean="0">
              <a:latin typeface="黑体" pitchFamily="2" charset="-122"/>
              <a:ea typeface="黑体" pitchFamily="2" charset="-122"/>
            </a:endParaRPr>
          </a:p>
          <a:p>
            <a:pPr eaLnBrk="1" hangingPunct="1"/>
            <a:r>
              <a:rPr lang="en-US" altLang="zh-CN" b="1" i="1" smtClean="0"/>
              <a:t>Many questions there are waiting us to answer</a:t>
            </a:r>
          </a:p>
          <a:p>
            <a:pPr eaLnBrk="1" hangingPunct="1"/>
            <a:r>
              <a:rPr lang="en-US" altLang="zh-CN" b="1" i="1" smtClean="0"/>
              <a:t>China should make adequate contribution in this area while the economy is continuously developing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我院规划封面图片"/>
          <p:cNvPicPr>
            <a:picLocks noChangeAspect="1" noChangeArrowheads="1"/>
          </p:cNvPicPr>
          <p:nvPr/>
        </p:nvPicPr>
        <p:blipFill>
          <a:blip r:embed="rId2"/>
          <a:srcRect/>
          <a:stretch>
            <a:fillRect/>
          </a:stretch>
        </p:blipFill>
        <p:spPr bwMode="auto">
          <a:xfrm>
            <a:off x="0" y="0"/>
            <a:ext cx="9144000" cy="7596188"/>
          </a:xfrm>
          <a:prstGeom prst="rect">
            <a:avLst/>
          </a:prstGeom>
          <a:noFill/>
          <a:ln w="9525">
            <a:noFill/>
            <a:miter lim="800000"/>
            <a:headEnd/>
            <a:tailEnd/>
          </a:ln>
        </p:spPr>
      </p:pic>
      <p:sp>
        <p:nvSpPr>
          <p:cNvPr id="209931" name="Rectangle 11"/>
          <p:cNvSpPr>
            <a:spLocks noChangeArrowheads="1"/>
          </p:cNvSpPr>
          <p:nvPr/>
        </p:nvSpPr>
        <p:spPr bwMode="auto">
          <a:xfrm>
            <a:off x="1219200" y="2209800"/>
            <a:ext cx="6858000" cy="2514600"/>
          </a:xfrm>
          <a:prstGeom prst="rect">
            <a:avLst/>
          </a:prstGeom>
          <a:noFill/>
          <a:ln w="9525">
            <a:noFill/>
            <a:miter lim="800000"/>
            <a:headEnd/>
            <a:tailEnd/>
          </a:ln>
        </p:spPr>
        <p:txBody>
          <a:bodyPr anchor="ctr"/>
          <a:lstStyle/>
          <a:p>
            <a:pPr algn="ctr"/>
            <a:r>
              <a:rPr lang="en-US" altLang="zh-CN" sz="9600" b="0">
                <a:solidFill>
                  <a:srgbClr val="FFFF00"/>
                </a:solidFill>
                <a:latin typeface="华文行楷" pitchFamily="2" charset="-122"/>
                <a:ea typeface="华文行楷" pitchFamily="2" charset="-122"/>
              </a:rPr>
              <a:t>Calling  TAIKONG</a:t>
            </a:r>
          </a:p>
          <a:p>
            <a:pPr algn="ctr"/>
            <a:r>
              <a:rPr lang="zh-CN" altLang="en-US" sz="9600" b="0">
                <a:solidFill>
                  <a:srgbClr val="FFFF00"/>
                </a:solidFill>
                <a:latin typeface="华文行楷" pitchFamily="2" charset="-122"/>
                <a:ea typeface="华文行楷" pitchFamily="2" charset="-122"/>
              </a:rPr>
              <a:t>（太空）</a:t>
            </a:r>
            <a:r>
              <a:rPr lang="en-US" altLang="zh-CN" sz="4400" b="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9931"/>
                                        </p:tgtEl>
                                        <p:attrNameLst>
                                          <p:attrName>style.visibility</p:attrName>
                                        </p:attrNameLst>
                                      </p:cBhvr>
                                      <p:to>
                                        <p:strVal val="visible"/>
                                      </p:to>
                                    </p:set>
                                    <p:anim calcmode="lin" valueType="num">
                                      <p:cBhvr>
                                        <p:cTn id="7" dur="2000" fill="hold"/>
                                        <p:tgtEl>
                                          <p:spTgt spid="209931"/>
                                        </p:tgtEl>
                                        <p:attrNameLst>
                                          <p:attrName>ppt_w</p:attrName>
                                        </p:attrNameLst>
                                      </p:cBhvr>
                                      <p:tavLst>
                                        <p:tav tm="0">
                                          <p:val>
                                            <p:fltVal val="0"/>
                                          </p:val>
                                        </p:tav>
                                        <p:tav tm="100000">
                                          <p:val>
                                            <p:strVal val="#ppt_w"/>
                                          </p:val>
                                        </p:tav>
                                      </p:tavLst>
                                    </p:anim>
                                    <p:anim calcmode="lin" valueType="num">
                                      <p:cBhvr>
                                        <p:cTn id="8" dur="2000" fill="hold"/>
                                        <p:tgtEl>
                                          <p:spTgt spid="2099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5123" name="Rectangle 3"/>
          <p:cNvSpPr>
            <a:spLocks noGrp="1" noChangeArrowheads="1"/>
          </p:cNvSpPr>
          <p:nvPr>
            <p:ph type="title"/>
          </p:nvPr>
        </p:nvSpPr>
        <p:spPr>
          <a:xfrm>
            <a:off x="0" y="125413"/>
            <a:ext cx="9144000" cy="636587"/>
          </a:xfrm>
          <a:noFill/>
        </p:spPr>
        <p:txBody>
          <a:bodyPr/>
          <a:lstStyle/>
          <a:p>
            <a:pPr eaLnBrk="1" hangingPunct="1"/>
            <a:r>
              <a:rPr lang="en-US" altLang="zh-CN" sz="4000" b="1" smtClean="0">
                <a:solidFill>
                  <a:srgbClr val="FF3300"/>
                </a:solidFill>
                <a:ea typeface="幼圆" pitchFamily="49" charset="-122"/>
              </a:rPr>
              <a:t>Overview</a:t>
            </a:r>
          </a:p>
        </p:txBody>
      </p:sp>
      <p:sp>
        <p:nvSpPr>
          <p:cNvPr id="5124" name="Rectangle 4"/>
          <p:cNvSpPr>
            <a:spLocks noChangeArrowheads="1"/>
          </p:cNvSpPr>
          <p:nvPr/>
        </p:nvSpPr>
        <p:spPr bwMode="auto">
          <a:xfrm>
            <a:off x="0" y="1066800"/>
            <a:ext cx="9144000" cy="5791200"/>
          </a:xfrm>
          <a:prstGeom prst="rect">
            <a:avLst/>
          </a:prstGeom>
          <a:noFill/>
          <a:ln w="9525">
            <a:noFill/>
            <a:miter lim="800000"/>
            <a:headEnd/>
            <a:tailEnd/>
          </a:ln>
        </p:spPr>
        <p:txBody>
          <a:bodyPr/>
          <a:lstStyle/>
          <a:p>
            <a:pPr marL="269875" indent="-269875">
              <a:lnSpc>
                <a:spcPct val="115000"/>
              </a:lnSpc>
              <a:spcBef>
                <a:spcPct val="10000"/>
              </a:spcBef>
              <a:buFont typeface="Wingdings" pitchFamily="2" charset="2"/>
              <a:buNone/>
              <a:tabLst>
                <a:tab pos="269875" algn="l"/>
              </a:tabLst>
            </a:pPr>
            <a:r>
              <a:rPr lang="en-US" altLang="zh-CN" sz="1400" dirty="0">
                <a:ea typeface="幼圆" pitchFamily="49" charset="-122"/>
              </a:rPr>
              <a:t>           </a:t>
            </a:r>
            <a:r>
              <a:rPr lang="en-US" altLang="zh-CN" dirty="0">
                <a:ea typeface="幼圆" pitchFamily="49" charset="-122"/>
              </a:rPr>
              <a:t>In 2006, the study </a:t>
            </a:r>
            <a:r>
              <a:rPr lang="en-US" altLang="zh-CN" dirty="0" smtClean="0">
                <a:ea typeface="幼圆" pitchFamily="49" charset="-122"/>
              </a:rPr>
              <a:t> of “Medium </a:t>
            </a:r>
            <a:r>
              <a:rPr lang="en-US" altLang="zh-CN" dirty="0">
                <a:ea typeface="幼圆" pitchFamily="49" charset="-122"/>
              </a:rPr>
              <a:t>and Long Term </a:t>
            </a:r>
            <a:r>
              <a:rPr lang="en-US" altLang="zh-CN" dirty="0" smtClean="0">
                <a:ea typeface="幼圆" pitchFamily="49" charset="-122"/>
              </a:rPr>
              <a:t>Development </a:t>
            </a:r>
            <a:r>
              <a:rPr lang="en-US" altLang="zh-CN" dirty="0">
                <a:ea typeface="幼圆" pitchFamily="49" charset="-122"/>
              </a:rPr>
              <a:t>Plan for Space Science Missions”</a:t>
            </a:r>
            <a:r>
              <a:rPr lang="zh-CN" altLang="en-US" dirty="0">
                <a:ea typeface="幼圆" pitchFamily="49" charset="-122"/>
              </a:rPr>
              <a:t>（</a:t>
            </a:r>
            <a:r>
              <a:rPr lang="en-US" altLang="zh-CN" dirty="0">
                <a:ea typeface="幼圆" pitchFamily="49" charset="-122"/>
              </a:rPr>
              <a:t>funded by CAS</a:t>
            </a:r>
            <a:r>
              <a:rPr lang="zh-CN" altLang="en-US" dirty="0">
                <a:ea typeface="幼圆" pitchFamily="49" charset="-122"/>
              </a:rPr>
              <a:t>）</a:t>
            </a:r>
            <a:r>
              <a:rPr lang="en-US" altLang="zh-CN" dirty="0">
                <a:ea typeface="幼圆" pitchFamily="49" charset="-122"/>
              </a:rPr>
              <a:t>, was launched, </a:t>
            </a:r>
            <a:r>
              <a:rPr lang="en-US" altLang="zh-CN" sz="2400" dirty="0">
                <a:solidFill>
                  <a:srgbClr val="FF3300"/>
                </a:solidFill>
                <a:ea typeface="幼圆" pitchFamily="49" charset="-122"/>
              </a:rPr>
              <a:t>which includes the following items:</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Ancient Chinese observations and learning of space</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Research teams and development status of space science in China</a:t>
            </a:r>
          </a:p>
          <a:p>
            <a:pPr marL="719138" lvl="1" indent="-269875">
              <a:lnSpc>
                <a:spcPct val="115000"/>
              </a:lnSpc>
              <a:spcBef>
                <a:spcPct val="10000"/>
              </a:spcBef>
              <a:buFont typeface="Wingdings" pitchFamily="2" charset="2"/>
              <a:buChar char="Ø"/>
              <a:tabLst>
                <a:tab pos="269875" algn="l"/>
              </a:tabLst>
            </a:pPr>
            <a:r>
              <a:rPr lang="en-US" altLang="zh-CN" dirty="0"/>
              <a:t>Forefronts, trends and strategies of space science in other countries </a:t>
            </a:r>
            <a:endParaRPr lang="en-US" altLang="zh-CN" dirty="0">
              <a:ea typeface="幼圆" pitchFamily="49" charset="-122"/>
            </a:endParaRP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National demands for space science</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Main scientific themes &amp; questions</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Programs and missions</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Supporting technologies</a:t>
            </a:r>
          </a:p>
          <a:p>
            <a:pPr marL="719138" lvl="1" indent="-269875">
              <a:lnSpc>
                <a:spcPct val="115000"/>
              </a:lnSpc>
              <a:spcBef>
                <a:spcPct val="10000"/>
              </a:spcBef>
              <a:buFont typeface="Wingdings" pitchFamily="2" charset="2"/>
              <a:buChar char="Ø"/>
              <a:tabLst>
                <a:tab pos="269875" algn="l"/>
              </a:tabLst>
            </a:pPr>
            <a:r>
              <a:rPr lang="en-US" altLang="zh-CN" dirty="0">
                <a:ea typeface="幼圆" pitchFamily="49" charset="-122"/>
              </a:rPr>
              <a:t>Roadmap</a:t>
            </a:r>
            <a:r>
              <a:rPr lang="en-US" altLang="zh-CN" sz="1600" dirty="0">
                <a:ea typeface="幼圆" pitchFamily="49" charset="-122"/>
              </a:rPr>
              <a:t>            </a:t>
            </a:r>
          </a:p>
          <a:p>
            <a:pPr marL="269875" indent="-269875">
              <a:lnSpc>
                <a:spcPct val="115000"/>
              </a:lnSpc>
              <a:spcBef>
                <a:spcPct val="10000"/>
              </a:spcBef>
              <a:tabLst>
                <a:tab pos="269875" algn="l"/>
              </a:tabLst>
            </a:pPr>
            <a:r>
              <a:rPr lang="en-US" altLang="zh-CN" dirty="0">
                <a:ea typeface="幼圆" pitchFamily="49" charset="-122"/>
              </a:rPr>
              <a:t>     Report </a:t>
            </a:r>
            <a:r>
              <a:rPr lang="en-US" altLang="zh-CN" dirty="0" smtClean="0">
                <a:ea typeface="幼圆" pitchFamily="49" charset="-122"/>
              </a:rPr>
              <a:t>: “Chinese </a:t>
            </a:r>
            <a:r>
              <a:rPr lang="en-US" altLang="zh-CN" dirty="0">
                <a:ea typeface="幼圆" pitchFamily="49" charset="-122"/>
              </a:rPr>
              <a:t>Medium and Long Term Plan for Space </a:t>
            </a:r>
          </a:p>
          <a:p>
            <a:pPr marL="269875" indent="-269875">
              <a:lnSpc>
                <a:spcPct val="115000"/>
              </a:lnSpc>
              <a:spcBef>
                <a:spcPct val="10000"/>
              </a:spcBef>
              <a:tabLst>
                <a:tab pos="269875" algn="l"/>
              </a:tabLst>
            </a:pPr>
            <a:r>
              <a:rPr lang="en-US" altLang="zh-CN" dirty="0">
                <a:ea typeface="幼圆" pitchFamily="49" charset="-122"/>
              </a:rPr>
              <a:t>                       Science Missions (2010-2025)”</a:t>
            </a:r>
          </a:p>
          <a:p>
            <a:pPr marL="269875" indent="-269875">
              <a:lnSpc>
                <a:spcPct val="115000"/>
              </a:lnSpc>
              <a:spcBef>
                <a:spcPct val="10000"/>
              </a:spcBef>
              <a:tabLst>
                <a:tab pos="269875" algn="l"/>
              </a:tabLst>
            </a:pPr>
            <a:r>
              <a:rPr lang="en-US" altLang="zh-CN" sz="500" dirty="0">
                <a:ea typeface="幼圆" pitchFamily="49" charset="-122"/>
              </a:rPr>
              <a:t>                                     </a:t>
            </a:r>
            <a:r>
              <a:rPr lang="en-US" altLang="zh-CN" dirty="0">
                <a:ea typeface="幼圆" pitchFamily="49" charset="-122"/>
              </a:rPr>
              <a:t>The research has lasted for two and half years, 20 scientists in the fields have intensively participated in the study</a:t>
            </a:r>
            <a:r>
              <a:rPr lang="en-US" altLang="zh-CN" dirty="0"/>
              <a:t>, </a:t>
            </a:r>
            <a:r>
              <a:rPr lang="en-US" altLang="zh-CN" dirty="0">
                <a:ea typeface="幼圆" pitchFamily="49" charset="-122"/>
              </a:rPr>
              <a:t>and more than </a:t>
            </a:r>
            <a:r>
              <a:rPr lang="en-US" altLang="zh-CN" dirty="0"/>
              <a:t>100</a:t>
            </a:r>
            <a:r>
              <a:rPr lang="en-US" altLang="zh-CN" dirty="0">
                <a:ea typeface="幼圆" pitchFamily="49" charset="-122"/>
              </a:rPr>
              <a:t> scientists have participated in discussions</a:t>
            </a:r>
            <a:r>
              <a:rPr lang="en-US" altLang="zh-CN" dirty="0"/>
              <a:t>.</a:t>
            </a:r>
          </a:p>
        </p:txBody>
      </p:sp>
      <p:pic>
        <p:nvPicPr>
          <p:cNvPr id="5125" name="Picture 5" descr="规划封面1"/>
          <p:cNvPicPr>
            <a:picLocks noChangeAspect="1" noChangeArrowheads="1"/>
          </p:cNvPicPr>
          <p:nvPr/>
        </p:nvPicPr>
        <p:blipFill>
          <a:blip r:embed="rId3"/>
          <a:srcRect/>
          <a:stretch>
            <a:fillRect/>
          </a:stretch>
        </p:blipFill>
        <p:spPr bwMode="auto">
          <a:xfrm>
            <a:off x="7310438" y="3429000"/>
            <a:ext cx="1587500" cy="2209800"/>
          </a:xfrm>
          <a:prstGeom prst="rect">
            <a:avLst/>
          </a:prstGeom>
          <a:noFill/>
          <a:ln w="9525">
            <a:noFill/>
            <a:miter lim="800000"/>
            <a:headEnd/>
            <a:tailEnd/>
          </a:ln>
        </p:spPr>
      </p:pic>
      <p:sp>
        <p:nvSpPr>
          <p:cNvPr id="5126" name="AutoShape 6"/>
          <p:cNvSpPr>
            <a:spLocks noChangeArrowheads="1"/>
          </p:cNvSpPr>
          <p:nvPr/>
        </p:nvSpPr>
        <p:spPr bwMode="auto">
          <a:xfrm>
            <a:off x="5105400" y="4114800"/>
            <a:ext cx="1512888" cy="631825"/>
          </a:xfrm>
          <a:prstGeom prst="rightArrow">
            <a:avLst>
              <a:gd name="adj1" fmla="val 55454"/>
              <a:gd name="adj2" fmla="val 126175"/>
            </a:avLst>
          </a:prstGeom>
          <a:gradFill rotWithShape="1">
            <a:gsLst>
              <a:gs pos="0">
                <a:srgbClr val="FF9999"/>
              </a:gs>
              <a:gs pos="100000">
                <a:srgbClr val="FFCC99"/>
              </a:gs>
            </a:gsLst>
            <a:lin ang="5400000" scaled="1"/>
          </a:gradFill>
          <a:ln w="9525">
            <a:miter lim="800000"/>
            <a:headEnd/>
            <a:tailEnd/>
          </a:ln>
          <a:scene3d>
            <a:camera prst="legacyObliqueTopRight"/>
            <a:lightRig rig="legacyFlat3" dir="b"/>
          </a:scene3d>
          <a:sp3d extrusionH="125400" prstMaterial="legacyMatte">
            <a:bevelT w="13500" h="13500" prst="angle"/>
            <a:bevelB w="13500" h="13500" prst="angle"/>
            <a:extrusionClr>
              <a:srgbClr val="FF9999"/>
            </a:extrusionClr>
          </a:sp3d>
        </p:spPr>
        <p:txBody>
          <a:bodyPr wrap="none" anchor="ctr">
            <a:flatTx/>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新星发现之甲骨文"/>
          <p:cNvPicPr>
            <a:picLocks noChangeAspect="1" noChangeArrowheads="1"/>
          </p:cNvPicPr>
          <p:nvPr/>
        </p:nvPicPr>
        <p:blipFill>
          <a:blip r:embed="rId2"/>
          <a:srcRect/>
          <a:stretch>
            <a:fillRect/>
          </a:stretch>
        </p:blipFill>
        <p:spPr bwMode="auto">
          <a:xfrm>
            <a:off x="6553200" y="1219200"/>
            <a:ext cx="2478088" cy="2447925"/>
          </a:xfrm>
          <a:prstGeom prst="rect">
            <a:avLst/>
          </a:prstGeom>
          <a:noFill/>
          <a:ln w="9525">
            <a:noFill/>
            <a:miter lim="800000"/>
            <a:headEnd/>
            <a:tailEnd/>
          </a:ln>
        </p:spPr>
      </p:pic>
      <p:pic>
        <p:nvPicPr>
          <p:cNvPr id="6147" name="Picture 3" descr="太阳神鸟Logo预览图 点击看大图"/>
          <p:cNvPicPr>
            <a:picLocks noChangeAspect="1" noChangeArrowheads="1"/>
          </p:cNvPicPr>
          <p:nvPr/>
        </p:nvPicPr>
        <p:blipFill>
          <a:blip r:embed="rId3">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6148" name="Rectangle 4"/>
          <p:cNvSpPr>
            <a:spLocks noGrp="1" noChangeArrowheads="1"/>
          </p:cNvSpPr>
          <p:nvPr>
            <p:ph type="title"/>
          </p:nvPr>
        </p:nvSpPr>
        <p:spPr>
          <a:xfrm>
            <a:off x="0" y="125413"/>
            <a:ext cx="9144000" cy="711200"/>
          </a:xfrm>
          <a:noFill/>
        </p:spPr>
        <p:txBody>
          <a:bodyPr/>
          <a:lstStyle/>
          <a:p>
            <a:pPr eaLnBrk="1" hangingPunct="1"/>
            <a:r>
              <a:rPr lang="en-US" altLang="zh-CN" sz="3200" b="1" smtClean="0">
                <a:solidFill>
                  <a:srgbClr val="FF3300"/>
                </a:solidFill>
                <a:ea typeface="幼圆" pitchFamily="49" charset="-122"/>
              </a:rPr>
              <a:t>Ancient Chinese Observations</a:t>
            </a:r>
            <a:br>
              <a:rPr lang="en-US" altLang="zh-CN" sz="3200" b="1" smtClean="0">
                <a:solidFill>
                  <a:srgbClr val="FF3300"/>
                </a:solidFill>
                <a:ea typeface="幼圆" pitchFamily="49" charset="-122"/>
              </a:rPr>
            </a:br>
            <a:r>
              <a:rPr lang="en-US" altLang="zh-CN" sz="3200" b="1" smtClean="0">
                <a:solidFill>
                  <a:srgbClr val="FF3300"/>
                </a:solidFill>
                <a:ea typeface="幼圆" pitchFamily="49" charset="-122"/>
              </a:rPr>
              <a:t> and Learning of Space</a:t>
            </a:r>
          </a:p>
        </p:txBody>
      </p:sp>
      <p:sp>
        <p:nvSpPr>
          <p:cNvPr id="6149" name="Rectangle 5"/>
          <p:cNvSpPr>
            <a:spLocks noChangeArrowheads="1"/>
          </p:cNvSpPr>
          <p:nvPr/>
        </p:nvSpPr>
        <p:spPr bwMode="auto">
          <a:xfrm>
            <a:off x="34925" y="1052513"/>
            <a:ext cx="9109075" cy="5805487"/>
          </a:xfrm>
          <a:prstGeom prst="rect">
            <a:avLst/>
          </a:prstGeom>
          <a:noFill/>
          <a:ln w="9525">
            <a:noFill/>
            <a:miter lim="800000"/>
            <a:headEnd/>
            <a:tailEnd/>
          </a:ln>
        </p:spPr>
        <p:txBody>
          <a:bodyPr/>
          <a:lstStyle/>
          <a:p>
            <a:pPr marL="269875" indent="-269875">
              <a:spcBef>
                <a:spcPct val="20000"/>
              </a:spcBef>
              <a:buFont typeface="Wingdings" pitchFamily="2" charset="2"/>
              <a:buChar char="Ø"/>
              <a:tabLst>
                <a:tab pos="269875" algn="l"/>
              </a:tabLst>
            </a:pPr>
            <a:endParaRPr lang="en-US" altLang="zh-CN" sz="1000" dirty="0">
              <a:ea typeface="幼圆" pitchFamily="49" charset="-122"/>
            </a:endParaRPr>
          </a:p>
          <a:p>
            <a:pPr marL="269875" indent="-269875">
              <a:lnSpc>
                <a:spcPct val="120000"/>
              </a:lnSpc>
              <a:spcBef>
                <a:spcPct val="20000"/>
              </a:spcBef>
              <a:buFont typeface="Wingdings" pitchFamily="2" charset="2"/>
              <a:buChar char="Ø"/>
              <a:tabLst>
                <a:tab pos="269875" algn="l"/>
              </a:tabLst>
            </a:pPr>
            <a:r>
              <a:rPr lang="en-US" altLang="zh-CN" sz="1600" dirty="0">
                <a:solidFill>
                  <a:srgbClr val="FF0000"/>
                </a:solidFill>
                <a:ea typeface="幼圆" pitchFamily="49" charset="-122"/>
              </a:rPr>
              <a:t>Observations of </a:t>
            </a:r>
            <a:r>
              <a:rPr lang="en-US" altLang="zh-CN" sz="1600" dirty="0">
                <a:solidFill>
                  <a:srgbClr val="FF0000"/>
                </a:solidFill>
              </a:rPr>
              <a:t>Solar Eclipse:</a:t>
            </a:r>
            <a:endParaRPr lang="en-US" altLang="zh-CN" sz="1600" dirty="0"/>
          </a:p>
          <a:p>
            <a:pPr marL="269875" indent="-269875">
              <a:lnSpc>
                <a:spcPct val="120000"/>
              </a:lnSpc>
              <a:spcBef>
                <a:spcPct val="20000"/>
              </a:spcBef>
              <a:buFont typeface="Wingdings" pitchFamily="2" charset="2"/>
              <a:buNone/>
              <a:tabLst>
                <a:tab pos="269875" algn="l"/>
              </a:tabLst>
            </a:pPr>
            <a:r>
              <a:rPr lang="en-US" altLang="zh-CN" sz="1600" dirty="0"/>
              <a:t>    “</a:t>
            </a:r>
            <a:r>
              <a:rPr lang="en-US" altLang="zh-CN" sz="1600" i="1" dirty="0"/>
              <a:t>The Book of History: </a:t>
            </a:r>
            <a:r>
              <a:rPr lang="en-US" altLang="zh-CN" sz="1600" i="1" dirty="0" err="1"/>
              <a:t>Yinzheng</a:t>
            </a:r>
            <a:r>
              <a:rPr lang="en-US" altLang="zh-CN" sz="1600" dirty="0"/>
              <a:t>” as the earliest observation record</a:t>
            </a:r>
          </a:p>
          <a:p>
            <a:pPr marL="269875" indent="-269875">
              <a:lnSpc>
                <a:spcPct val="120000"/>
              </a:lnSpc>
              <a:spcBef>
                <a:spcPct val="20000"/>
              </a:spcBef>
              <a:buFont typeface="Wingdings" pitchFamily="2" charset="2"/>
              <a:buNone/>
              <a:tabLst>
                <a:tab pos="269875" algn="l"/>
              </a:tabLst>
            </a:pPr>
            <a:r>
              <a:rPr lang="en-US" altLang="zh-CN" sz="1600" dirty="0"/>
              <a:t>     of </a:t>
            </a:r>
            <a:r>
              <a:rPr lang="en-US" altLang="zh-CN" sz="1600" dirty="0" smtClean="0"/>
              <a:t>a solar </a:t>
            </a:r>
            <a:r>
              <a:rPr lang="en-US" altLang="zh-CN" sz="1600" dirty="0"/>
              <a:t>Eclipse (2042 BC) in China</a:t>
            </a:r>
            <a:endParaRPr lang="en-US" altLang="zh-CN" sz="1600" dirty="0">
              <a:ea typeface="幼圆" pitchFamily="49" charset="-122"/>
            </a:endParaRPr>
          </a:p>
          <a:p>
            <a:pPr marL="269875" indent="-269875">
              <a:lnSpc>
                <a:spcPct val="120000"/>
              </a:lnSpc>
              <a:spcBef>
                <a:spcPct val="20000"/>
              </a:spcBef>
              <a:buFont typeface="Wingdings" pitchFamily="2" charset="2"/>
              <a:buChar char="Ø"/>
              <a:tabLst>
                <a:tab pos="269875" algn="l"/>
              </a:tabLst>
            </a:pPr>
            <a:r>
              <a:rPr lang="en-US" altLang="zh-CN" sz="1600" dirty="0">
                <a:solidFill>
                  <a:srgbClr val="FF0000"/>
                </a:solidFill>
                <a:ea typeface="幼圆" pitchFamily="49" charset="-122"/>
              </a:rPr>
              <a:t>Observations of </a:t>
            </a:r>
            <a:r>
              <a:rPr lang="en-US" altLang="zh-CN" sz="1600" dirty="0">
                <a:solidFill>
                  <a:srgbClr val="FF0000"/>
                </a:solidFill>
              </a:rPr>
              <a:t>Nova:</a:t>
            </a:r>
            <a:endParaRPr lang="en-US" altLang="zh-CN" sz="1600" dirty="0">
              <a:solidFill>
                <a:srgbClr val="FF0000"/>
              </a:solidFill>
              <a:ea typeface="幼圆" pitchFamily="49" charset="-122"/>
            </a:endParaRPr>
          </a:p>
          <a:p>
            <a:pPr marL="719138" lvl="1" indent="-269875">
              <a:lnSpc>
                <a:spcPct val="120000"/>
              </a:lnSpc>
              <a:spcBef>
                <a:spcPct val="20000"/>
              </a:spcBef>
              <a:buFont typeface="Wingdings" pitchFamily="2" charset="2"/>
              <a:buChar char="ü"/>
              <a:tabLst>
                <a:tab pos="269875" algn="l"/>
              </a:tabLst>
            </a:pPr>
            <a:r>
              <a:rPr lang="en-US" altLang="zh-CN" dirty="0">
                <a:ea typeface="幼圆" pitchFamily="49" charset="-122"/>
              </a:rPr>
              <a:t>The oracle bones of Yin Dynasty Ruins (1300 BC) </a:t>
            </a:r>
          </a:p>
          <a:p>
            <a:pPr marL="719138" lvl="1" indent="-269875">
              <a:lnSpc>
                <a:spcPct val="120000"/>
              </a:lnSpc>
              <a:spcBef>
                <a:spcPct val="20000"/>
              </a:spcBef>
              <a:buFont typeface="Wingdings" pitchFamily="2" charset="2"/>
              <a:buNone/>
              <a:tabLst>
                <a:tab pos="269875" algn="l"/>
              </a:tabLst>
            </a:pPr>
            <a:r>
              <a:rPr lang="en-US" altLang="zh-CN" dirty="0">
                <a:ea typeface="幼圆" pitchFamily="49" charset="-122"/>
              </a:rPr>
              <a:t>     as </a:t>
            </a:r>
            <a:r>
              <a:rPr lang="en-US" altLang="zh-CN" dirty="0">
                <a:solidFill>
                  <a:srgbClr val="FF0000"/>
                </a:solidFill>
                <a:ea typeface="幼圆" pitchFamily="49" charset="-122"/>
              </a:rPr>
              <a:t>the earliest records of Nova in the world</a:t>
            </a:r>
          </a:p>
          <a:p>
            <a:pPr marL="719138" lvl="1" indent="-269875">
              <a:lnSpc>
                <a:spcPct val="120000"/>
              </a:lnSpc>
              <a:spcBef>
                <a:spcPct val="20000"/>
              </a:spcBef>
              <a:buFont typeface="Wingdings" pitchFamily="2" charset="2"/>
              <a:buChar char="ü"/>
              <a:tabLst>
                <a:tab pos="269875" algn="l"/>
              </a:tabLst>
            </a:pPr>
            <a:r>
              <a:rPr lang="en-US" altLang="zh-CN" sz="1600" i="1" dirty="0"/>
              <a:t>“The Astronomy Part of the Records of Song Dynasty”</a:t>
            </a:r>
            <a:r>
              <a:rPr lang="en-US" altLang="zh-CN" sz="1600" dirty="0"/>
              <a:t>:</a:t>
            </a:r>
          </a:p>
          <a:p>
            <a:pPr marL="719138" lvl="1" indent="-269875">
              <a:lnSpc>
                <a:spcPct val="120000"/>
              </a:lnSpc>
              <a:spcBef>
                <a:spcPct val="20000"/>
              </a:spcBef>
              <a:buFont typeface="Wingdings" pitchFamily="2" charset="2"/>
              <a:buNone/>
              <a:tabLst>
                <a:tab pos="269875" algn="l"/>
              </a:tabLst>
            </a:pPr>
            <a:r>
              <a:rPr lang="en-US" altLang="zh-CN" sz="1600" dirty="0">
                <a:solidFill>
                  <a:srgbClr val="FF3300"/>
                </a:solidFill>
                <a:ea typeface="幼圆" pitchFamily="49" charset="-122"/>
              </a:rPr>
              <a:t>       Supernova Explosion (1054 AD)</a:t>
            </a:r>
          </a:p>
          <a:p>
            <a:pPr marL="719138" lvl="1" indent="-269875">
              <a:lnSpc>
                <a:spcPct val="120000"/>
              </a:lnSpc>
              <a:spcBef>
                <a:spcPct val="20000"/>
              </a:spcBef>
              <a:buFont typeface="Wingdings" pitchFamily="2" charset="2"/>
              <a:buNone/>
              <a:tabLst>
                <a:tab pos="269875" algn="l"/>
              </a:tabLst>
            </a:pPr>
            <a:r>
              <a:rPr lang="en-US" altLang="zh-CN" sz="1600" dirty="0">
                <a:solidFill>
                  <a:srgbClr val="FF3300"/>
                </a:solidFill>
                <a:ea typeface="幼圆" pitchFamily="49" charset="-122"/>
              </a:rPr>
              <a:t>            </a:t>
            </a:r>
          </a:p>
        </p:txBody>
      </p:sp>
      <p:pic>
        <p:nvPicPr>
          <p:cNvPr id="6150" name="Picture 6" descr="超新星－石刻－缩小"/>
          <p:cNvPicPr>
            <a:picLocks noChangeAspect="1" noChangeArrowheads="1"/>
          </p:cNvPicPr>
          <p:nvPr/>
        </p:nvPicPr>
        <p:blipFill>
          <a:blip r:embed="rId4"/>
          <a:srcRect/>
          <a:stretch>
            <a:fillRect/>
          </a:stretch>
        </p:blipFill>
        <p:spPr bwMode="auto">
          <a:xfrm>
            <a:off x="1409700" y="4114800"/>
            <a:ext cx="2065338" cy="2743200"/>
          </a:xfrm>
          <a:prstGeom prst="rect">
            <a:avLst/>
          </a:prstGeom>
          <a:noFill/>
          <a:ln w="9525">
            <a:noFill/>
            <a:miter lim="800000"/>
            <a:headEnd/>
            <a:tailEnd/>
          </a:ln>
        </p:spPr>
      </p:pic>
      <p:grpSp>
        <p:nvGrpSpPr>
          <p:cNvPr id="2" name="Group 10"/>
          <p:cNvGrpSpPr>
            <a:grpSpLocks/>
          </p:cNvGrpSpPr>
          <p:nvPr/>
        </p:nvGrpSpPr>
        <p:grpSpPr bwMode="auto">
          <a:xfrm>
            <a:off x="3810000" y="3733800"/>
            <a:ext cx="4191000" cy="3124200"/>
            <a:chOff x="2400" y="2352"/>
            <a:chExt cx="2640" cy="1968"/>
          </a:xfrm>
        </p:grpSpPr>
        <p:pic>
          <p:nvPicPr>
            <p:cNvPr id="6152" name="Picture 7"/>
            <p:cNvPicPr>
              <a:picLocks noChangeArrowheads="1"/>
            </p:cNvPicPr>
            <p:nvPr/>
          </p:nvPicPr>
          <p:blipFill>
            <a:blip r:embed="rId5"/>
            <a:srcRect/>
            <a:stretch>
              <a:fillRect/>
            </a:stretch>
          </p:blipFill>
          <p:spPr bwMode="auto">
            <a:xfrm>
              <a:off x="2976" y="2592"/>
              <a:ext cx="2064" cy="1728"/>
            </a:xfrm>
            <a:prstGeom prst="rect">
              <a:avLst/>
            </a:prstGeom>
            <a:noFill/>
            <a:ln w="9525">
              <a:noFill/>
              <a:miter lim="800000"/>
              <a:headEnd/>
              <a:tailEnd/>
            </a:ln>
          </p:spPr>
        </p:pic>
        <p:sp>
          <p:nvSpPr>
            <p:cNvPr id="6153" name="Text Box 8"/>
            <p:cNvSpPr txBox="1">
              <a:spLocks noChangeArrowheads="1"/>
            </p:cNvSpPr>
            <p:nvPr/>
          </p:nvSpPr>
          <p:spPr bwMode="auto">
            <a:xfrm>
              <a:off x="2784" y="2352"/>
              <a:ext cx="2016" cy="474"/>
            </a:xfrm>
            <a:prstGeom prst="rect">
              <a:avLst/>
            </a:prstGeom>
            <a:noFill/>
            <a:ln w="9525">
              <a:noFill/>
              <a:miter lim="800000"/>
              <a:headEnd/>
              <a:tailEnd/>
            </a:ln>
          </p:spPr>
          <p:txBody>
            <a:bodyPr>
              <a:spAutoFit/>
            </a:bodyPr>
            <a:lstStyle/>
            <a:p>
              <a:pPr lvl="1">
                <a:lnSpc>
                  <a:spcPct val="120000"/>
                </a:lnSpc>
                <a:spcBef>
                  <a:spcPct val="20000"/>
                </a:spcBef>
                <a:buFont typeface="Wingdings" pitchFamily="2" charset="2"/>
                <a:buNone/>
              </a:pPr>
              <a:r>
                <a:rPr lang="en-US" altLang="zh-CN" sz="1600">
                  <a:solidFill>
                    <a:srgbClr val="FF3300"/>
                  </a:solidFill>
                </a:rPr>
                <a:t>Remnant: Crab Nebula</a:t>
              </a:r>
              <a:r>
                <a:rPr lang="en-US" altLang="zh-CN" sz="1600"/>
                <a:t> </a:t>
              </a:r>
              <a:endParaRPr lang="en-US" altLang="zh-CN" sz="1600">
                <a:solidFill>
                  <a:srgbClr val="FF3300"/>
                </a:solidFill>
              </a:endParaRPr>
            </a:p>
            <a:p>
              <a:pPr>
                <a:spcBef>
                  <a:spcPct val="50000"/>
                </a:spcBef>
              </a:pPr>
              <a:endParaRPr lang="en-US" altLang="zh-CN" sz="1600"/>
            </a:p>
          </p:txBody>
        </p:sp>
        <p:sp>
          <p:nvSpPr>
            <p:cNvPr id="6154" name="AutoShape 9"/>
            <p:cNvSpPr>
              <a:spLocks noChangeArrowheads="1"/>
            </p:cNvSpPr>
            <p:nvPr/>
          </p:nvSpPr>
          <p:spPr bwMode="auto">
            <a:xfrm>
              <a:off x="2400" y="3216"/>
              <a:ext cx="480" cy="336"/>
            </a:xfrm>
            <a:prstGeom prst="rightArrow">
              <a:avLst>
                <a:gd name="adj1" fmla="val 50000"/>
                <a:gd name="adj2" fmla="val 35714"/>
              </a:avLst>
            </a:prstGeom>
            <a:solidFill>
              <a:schemeClr val="accent1"/>
            </a:solidFill>
            <a:ln w="9525">
              <a:solidFill>
                <a:schemeClr val="tx1"/>
              </a:solidFill>
              <a:miter lim="800000"/>
              <a:headEnd/>
              <a:tailEnd/>
            </a:ln>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908050"/>
            <a:ext cx="8804275" cy="5949950"/>
          </a:xfrm>
          <a:prstGeom prst="rect">
            <a:avLst/>
          </a:prstGeom>
          <a:noFill/>
          <a:ln w="9525">
            <a:noFill/>
            <a:miter lim="800000"/>
            <a:headEnd/>
            <a:tailEnd/>
          </a:ln>
        </p:spPr>
        <p:txBody>
          <a:bodyPr/>
          <a:lstStyle/>
          <a:p>
            <a:pPr marL="269875" indent="-269875">
              <a:lnSpc>
                <a:spcPct val="120000"/>
              </a:lnSpc>
              <a:spcBef>
                <a:spcPct val="20000"/>
              </a:spcBef>
              <a:buFont typeface="Wingdings" pitchFamily="2" charset="2"/>
              <a:buChar char="Ø"/>
            </a:pPr>
            <a:r>
              <a:rPr lang="en-US" altLang="zh-CN" sz="2000" dirty="0">
                <a:solidFill>
                  <a:srgbClr val="FF3300"/>
                </a:solidFill>
                <a:ea typeface="幼圆" pitchFamily="49" charset="-122"/>
              </a:rPr>
              <a:t>Observations of Comet:</a:t>
            </a:r>
          </a:p>
          <a:p>
            <a:pPr marL="719138" lvl="1" indent="-269875">
              <a:lnSpc>
                <a:spcPct val="120000"/>
              </a:lnSpc>
              <a:spcBef>
                <a:spcPct val="20000"/>
              </a:spcBef>
              <a:buFont typeface="Wingdings" pitchFamily="2" charset="2"/>
              <a:buChar char="ü"/>
            </a:pPr>
            <a:r>
              <a:rPr lang="en-US" altLang="zh-CN" sz="2000" dirty="0">
                <a:solidFill>
                  <a:srgbClr val="FF3300"/>
                </a:solidFill>
              </a:rPr>
              <a:t>Halley’s Comet: two earliest observations </a:t>
            </a:r>
            <a:r>
              <a:rPr lang="en-US" altLang="zh-CN" sz="2000" dirty="0"/>
              <a:t>(613 BC &amp; 476 BC)</a:t>
            </a:r>
            <a:r>
              <a:rPr lang="zh-CN" altLang="en-US" sz="2000" dirty="0"/>
              <a:t>，</a:t>
            </a:r>
            <a:r>
              <a:rPr lang="en-US" altLang="zh-CN" sz="2000" dirty="0">
                <a:solidFill>
                  <a:srgbClr val="FF3300"/>
                </a:solidFill>
              </a:rPr>
              <a:t>Recorded in “</a:t>
            </a:r>
            <a:r>
              <a:rPr lang="en-US" altLang="zh-CN" sz="2000" i="1" dirty="0">
                <a:solidFill>
                  <a:srgbClr val="FF3300"/>
                </a:solidFill>
              </a:rPr>
              <a:t>Spring and Autumn Annals”</a:t>
            </a:r>
            <a:r>
              <a:rPr lang="en-US" altLang="zh-CN" sz="2000" dirty="0">
                <a:solidFill>
                  <a:srgbClr val="FF3300"/>
                </a:solidFill>
              </a:rPr>
              <a:t>.</a:t>
            </a:r>
            <a:endParaRPr lang="en-US" altLang="zh-CN" sz="2000" dirty="0">
              <a:solidFill>
                <a:srgbClr val="FF3300"/>
              </a:solidFill>
              <a:ea typeface="幼圆" pitchFamily="49" charset="-122"/>
            </a:endParaRPr>
          </a:p>
          <a:p>
            <a:pPr marL="719138" lvl="1" indent="-269875">
              <a:lnSpc>
                <a:spcPct val="120000"/>
              </a:lnSpc>
              <a:spcBef>
                <a:spcPct val="20000"/>
              </a:spcBef>
              <a:buFont typeface="Wingdings" pitchFamily="2" charset="2"/>
              <a:buChar char="ü"/>
            </a:pPr>
            <a:r>
              <a:rPr lang="en-US" altLang="zh-CN" sz="2000" dirty="0">
                <a:solidFill>
                  <a:srgbClr val="FF3300"/>
                </a:solidFill>
                <a:ea typeface="幼圆" pitchFamily="49" charset="-122"/>
              </a:rPr>
              <a:t>The 28 returns of Halley’s Comet</a:t>
            </a:r>
            <a:r>
              <a:rPr lang="en-US" altLang="zh-CN" sz="2000" dirty="0">
                <a:ea typeface="幼圆" pitchFamily="49" charset="-122"/>
              </a:rPr>
              <a:t> (240 BC~ 1910 AD) </a:t>
            </a:r>
            <a:r>
              <a:rPr lang="en-US" altLang="zh-CN" sz="2000" dirty="0">
                <a:solidFill>
                  <a:srgbClr val="FF3300"/>
                </a:solidFill>
                <a:ea typeface="幼圆" pitchFamily="49" charset="-122"/>
              </a:rPr>
              <a:t>: all found in ancient Chinese books.</a:t>
            </a:r>
          </a:p>
          <a:p>
            <a:pPr marL="1079500" lvl="2" indent="-180975">
              <a:lnSpc>
                <a:spcPct val="120000"/>
              </a:lnSpc>
              <a:spcBef>
                <a:spcPct val="20000"/>
              </a:spcBef>
              <a:buFontTx/>
              <a:buChar char="•"/>
            </a:pPr>
            <a:r>
              <a:rPr lang="en-US" altLang="zh-CN" sz="2000" dirty="0">
                <a:ea typeface="幼圆" pitchFamily="49" charset="-122"/>
              </a:rPr>
              <a:t>Observation </a:t>
            </a:r>
            <a:r>
              <a:rPr lang="en-US" altLang="zh-CN" sz="2000" dirty="0">
                <a:solidFill>
                  <a:srgbClr val="FF3300"/>
                </a:solidFill>
                <a:ea typeface="幼圆" pitchFamily="49" charset="-122"/>
              </a:rPr>
              <a:t>from </a:t>
            </a:r>
            <a:r>
              <a:rPr lang="en-US" altLang="zh-CN" sz="2000" dirty="0">
                <a:ea typeface="幼圆" pitchFamily="49" charset="-122"/>
              </a:rPr>
              <a:t>Halley:</a:t>
            </a:r>
            <a:r>
              <a:rPr lang="en-US" altLang="zh-CN" sz="2000" dirty="0">
                <a:solidFill>
                  <a:srgbClr val="FF3300"/>
                </a:solidFill>
                <a:ea typeface="幼圆" pitchFamily="49" charset="-122"/>
              </a:rPr>
              <a:t> in 1682 AD, </a:t>
            </a:r>
            <a:r>
              <a:rPr lang="en-US" altLang="zh-CN" sz="2000" dirty="0" smtClean="0">
                <a:solidFill>
                  <a:srgbClr val="FF3300"/>
                </a:solidFill>
                <a:ea typeface="幼圆" pitchFamily="49" charset="-122"/>
              </a:rPr>
              <a:t>period of 76 </a:t>
            </a:r>
            <a:r>
              <a:rPr lang="en-US" altLang="zh-CN" sz="2000" dirty="0" smtClean="0">
                <a:solidFill>
                  <a:srgbClr val="FF3300"/>
                </a:solidFill>
                <a:ea typeface="幼圆" pitchFamily="49" charset="-122"/>
              </a:rPr>
              <a:t>years</a:t>
            </a:r>
            <a:endParaRPr lang="en-US" altLang="zh-CN" sz="2000" dirty="0">
              <a:ea typeface="幼圆" pitchFamily="49" charset="-122"/>
            </a:endParaRPr>
          </a:p>
          <a:p>
            <a:pPr marL="719138" lvl="1" indent="-269875">
              <a:lnSpc>
                <a:spcPct val="120000"/>
              </a:lnSpc>
              <a:spcBef>
                <a:spcPct val="20000"/>
              </a:spcBef>
              <a:buFont typeface="Wingdings" pitchFamily="2" charset="2"/>
              <a:buChar char="ü"/>
            </a:pPr>
            <a:r>
              <a:rPr lang="en-US" altLang="zh-CN" sz="2000" dirty="0">
                <a:ea typeface="幼圆" pitchFamily="49" charset="-122"/>
              </a:rPr>
              <a:t>Ancient Chinese </a:t>
            </a:r>
            <a:r>
              <a:rPr lang="en-US" altLang="zh-CN" sz="2000" dirty="0">
                <a:solidFill>
                  <a:srgbClr val="FF3300"/>
                </a:solidFill>
                <a:ea typeface="幼圆" pitchFamily="49" charset="-122"/>
              </a:rPr>
              <a:t>first pointed out that</a:t>
            </a:r>
            <a:r>
              <a:rPr lang="en-US" altLang="zh-CN" sz="2800" dirty="0">
                <a:solidFill>
                  <a:srgbClr val="000099"/>
                </a:solidFill>
                <a:ea typeface="幼圆" pitchFamily="49" charset="-122"/>
              </a:rPr>
              <a:t> </a:t>
            </a:r>
          </a:p>
          <a:p>
            <a:pPr marL="719138" lvl="1" indent="-269875">
              <a:lnSpc>
                <a:spcPct val="120000"/>
              </a:lnSpc>
              <a:buFont typeface="Wingdings" pitchFamily="2" charset="2"/>
              <a:buNone/>
            </a:pPr>
            <a:r>
              <a:rPr lang="en-US" altLang="zh-CN" sz="2000" dirty="0">
                <a:solidFill>
                  <a:srgbClr val="FF3300"/>
                </a:solidFill>
                <a:ea typeface="幼圆" pitchFamily="49" charset="-122"/>
              </a:rPr>
              <a:t>    the direction of </a:t>
            </a:r>
            <a:r>
              <a:rPr lang="en-US" altLang="zh-CN" sz="2000" dirty="0" smtClean="0">
                <a:solidFill>
                  <a:srgbClr val="FF3300"/>
                </a:solidFill>
                <a:ea typeface="幼圆" pitchFamily="49" charset="-122"/>
              </a:rPr>
              <a:t>a Comet </a:t>
            </a:r>
            <a:r>
              <a:rPr lang="en-US" altLang="zh-CN" sz="2000" dirty="0">
                <a:solidFill>
                  <a:srgbClr val="FF3300"/>
                </a:solidFill>
                <a:ea typeface="幼圆" pitchFamily="49" charset="-122"/>
              </a:rPr>
              <a:t>tail was always </a:t>
            </a:r>
          </a:p>
          <a:p>
            <a:pPr marL="719138" lvl="1" indent="-269875">
              <a:lnSpc>
                <a:spcPct val="120000"/>
              </a:lnSpc>
              <a:buFont typeface="Wingdings" pitchFamily="2" charset="2"/>
              <a:buNone/>
            </a:pPr>
            <a:r>
              <a:rPr lang="en-US" altLang="zh-CN" sz="2000" dirty="0">
                <a:solidFill>
                  <a:srgbClr val="FF3300"/>
                </a:solidFill>
                <a:ea typeface="幼圆" pitchFamily="49" charset="-122"/>
              </a:rPr>
              <a:t>    against the sun. </a:t>
            </a:r>
            <a:endParaRPr lang="en-US" altLang="zh-CN" sz="2000" dirty="0">
              <a:ea typeface="幼圆" pitchFamily="49" charset="-122"/>
            </a:endParaRPr>
          </a:p>
          <a:p>
            <a:pPr marL="719138" lvl="1" indent="-269875">
              <a:lnSpc>
                <a:spcPct val="120000"/>
              </a:lnSpc>
              <a:spcBef>
                <a:spcPct val="20000"/>
              </a:spcBef>
              <a:buFont typeface="Wingdings" pitchFamily="2" charset="2"/>
              <a:buChar char="ü"/>
            </a:pPr>
            <a:r>
              <a:rPr lang="en-US" altLang="zh-CN" sz="2000" dirty="0">
                <a:ea typeface="幼圆" pitchFamily="49" charset="-122"/>
              </a:rPr>
              <a:t>No less than </a:t>
            </a:r>
            <a:r>
              <a:rPr lang="en-US" altLang="zh-CN" sz="2000" dirty="0">
                <a:solidFill>
                  <a:srgbClr val="FF3300"/>
                </a:solidFill>
                <a:ea typeface="幼圆" pitchFamily="49" charset="-122"/>
              </a:rPr>
              <a:t>500</a:t>
            </a:r>
            <a:r>
              <a:rPr lang="en-US" altLang="zh-CN" sz="2000" dirty="0">
                <a:ea typeface="幼圆" pitchFamily="49" charset="-122"/>
              </a:rPr>
              <a:t> records of Comets</a:t>
            </a:r>
          </a:p>
          <a:p>
            <a:pPr marL="719138" lvl="1" indent="-269875">
              <a:lnSpc>
                <a:spcPct val="120000"/>
              </a:lnSpc>
              <a:buFont typeface="Wingdings" pitchFamily="2" charset="2"/>
              <a:buNone/>
            </a:pPr>
            <a:r>
              <a:rPr lang="en-US" altLang="zh-CN" sz="2000" dirty="0">
                <a:ea typeface="幼圆" pitchFamily="49" charset="-122"/>
              </a:rPr>
              <a:t>    can be found in ancient Chinese</a:t>
            </a:r>
          </a:p>
          <a:p>
            <a:pPr marL="719138" lvl="1" indent="-269875">
              <a:lnSpc>
                <a:spcPct val="120000"/>
              </a:lnSpc>
              <a:buFont typeface="Wingdings" pitchFamily="2" charset="2"/>
              <a:buNone/>
            </a:pPr>
            <a:r>
              <a:rPr lang="en-US" altLang="zh-CN" sz="2000" dirty="0">
                <a:ea typeface="幼圆" pitchFamily="49" charset="-122"/>
              </a:rPr>
              <a:t>    books.</a:t>
            </a:r>
          </a:p>
          <a:p>
            <a:pPr marL="719138" lvl="1" indent="-269875">
              <a:lnSpc>
                <a:spcPct val="120000"/>
              </a:lnSpc>
              <a:spcBef>
                <a:spcPct val="20000"/>
              </a:spcBef>
              <a:buFont typeface="Wingdings" pitchFamily="2" charset="2"/>
              <a:buNone/>
            </a:pPr>
            <a:endParaRPr lang="en-US" altLang="zh-CN" sz="2000" dirty="0">
              <a:ea typeface="幼圆" pitchFamily="49" charset="-122"/>
            </a:endParaRPr>
          </a:p>
        </p:txBody>
      </p:sp>
      <p:pic>
        <p:nvPicPr>
          <p:cNvPr id="7171" name="Picture 3" descr="2-2"/>
          <p:cNvPicPr>
            <a:picLocks noChangeAspect="1" noChangeArrowheads="1"/>
          </p:cNvPicPr>
          <p:nvPr/>
        </p:nvPicPr>
        <p:blipFill>
          <a:blip r:embed="rId2"/>
          <a:srcRect r="45573" b="50000"/>
          <a:stretch>
            <a:fillRect/>
          </a:stretch>
        </p:blipFill>
        <p:spPr bwMode="auto">
          <a:xfrm>
            <a:off x="5473700" y="3886200"/>
            <a:ext cx="3670300" cy="2224088"/>
          </a:xfrm>
          <a:prstGeom prst="rect">
            <a:avLst/>
          </a:prstGeom>
          <a:noFill/>
          <a:ln w="9525">
            <a:noFill/>
            <a:miter lim="800000"/>
            <a:headEnd/>
            <a:tailEnd/>
          </a:ln>
        </p:spPr>
      </p:pic>
      <p:sp>
        <p:nvSpPr>
          <p:cNvPr id="7172" name="Rectangle 4"/>
          <p:cNvSpPr>
            <a:spLocks noChangeArrowheads="1"/>
          </p:cNvSpPr>
          <p:nvPr/>
        </p:nvSpPr>
        <p:spPr bwMode="auto">
          <a:xfrm>
            <a:off x="4311650" y="6200775"/>
            <a:ext cx="4832350" cy="581025"/>
          </a:xfrm>
          <a:prstGeom prst="rect">
            <a:avLst/>
          </a:prstGeom>
          <a:noFill/>
          <a:ln w="9525">
            <a:noFill/>
            <a:miter lim="800000"/>
            <a:headEnd/>
            <a:tailEnd/>
          </a:ln>
        </p:spPr>
        <p:txBody>
          <a:bodyPr>
            <a:spAutoFit/>
          </a:bodyPr>
          <a:lstStyle/>
          <a:p>
            <a:r>
              <a:rPr lang="en-US" altLang="zh-CN" sz="1600" i="1"/>
              <a:t>29 Comet pictures were found in the silk books unearthed from Hunan Mawang Dui in 1973.</a:t>
            </a:r>
          </a:p>
        </p:txBody>
      </p:sp>
      <p:sp>
        <p:nvSpPr>
          <p:cNvPr id="7173" name="Rectangle 5"/>
          <p:cNvSpPr>
            <a:spLocks noGrp="1" noChangeArrowheads="1"/>
          </p:cNvSpPr>
          <p:nvPr>
            <p:ph type="title"/>
          </p:nvPr>
        </p:nvSpPr>
        <p:spPr>
          <a:xfrm>
            <a:off x="0" y="125413"/>
            <a:ext cx="9144000" cy="711200"/>
          </a:xfrm>
          <a:noFill/>
        </p:spPr>
        <p:txBody>
          <a:bodyPr/>
          <a:lstStyle/>
          <a:p>
            <a:pPr eaLnBrk="1" hangingPunct="1"/>
            <a:r>
              <a:rPr lang="en-US" altLang="zh-CN" sz="3200" b="1" smtClean="0">
                <a:solidFill>
                  <a:srgbClr val="FF3300"/>
                </a:solidFill>
                <a:ea typeface="幼圆" pitchFamily="49" charset="-122"/>
              </a:rPr>
              <a:t>Ancient Chinese Observations</a:t>
            </a:r>
            <a:br>
              <a:rPr lang="en-US" altLang="zh-CN" sz="3200" b="1" smtClean="0">
                <a:solidFill>
                  <a:srgbClr val="FF3300"/>
                </a:solidFill>
                <a:ea typeface="幼圆" pitchFamily="49" charset="-122"/>
              </a:rPr>
            </a:br>
            <a:r>
              <a:rPr lang="en-US" altLang="zh-CN" sz="3200" b="1" smtClean="0">
                <a:solidFill>
                  <a:srgbClr val="FF3300"/>
                </a:solidFill>
                <a:ea typeface="幼圆" pitchFamily="49" charset="-122"/>
              </a:rPr>
              <a:t> and Learning of Space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925" y="1052513"/>
            <a:ext cx="9109075" cy="5805487"/>
          </a:xfrm>
          <a:prstGeom prst="rect">
            <a:avLst/>
          </a:prstGeom>
          <a:noFill/>
          <a:ln w="9525">
            <a:noFill/>
            <a:miter lim="800000"/>
            <a:headEnd/>
            <a:tailEnd/>
          </a:ln>
        </p:spPr>
        <p:txBody>
          <a:bodyPr/>
          <a:lstStyle/>
          <a:p>
            <a:pPr marL="269875" indent="-269875">
              <a:spcBef>
                <a:spcPct val="20000"/>
              </a:spcBef>
              <a:buFont typeface="Wingdings" pitchFamily="2" charset="2"/>
              <a:buChar char="Ø"/>
            </a:pPr>
            <a:r>
              <a:rPr lang="en-US" altLang="zh-CN" sz="2000">
                <a:solidFill>
                  <a:srgbClr val="FF3300"/>
                </a:solidFill>
                <a:ea typeface="幼圆" pitchFamily="49" charset="-122"/>
              </a:rPr>
              <a:t>Observations of </a:t>
            </a:r>
            <a:r>
              <a:rPr lang="en-US" altLang="zh-CN" sz="2000">
                <a:solidFill>
                  <a:srgbClr val="FF3300"/>
                </a:solidFill>
              </a:rPr>
              <a:t>Sun-Spots: the most complete records are found in China.</a:t>
            </a:r>
            <a:endParaRPr lang="en-US" altLang="zh-CN" sz="2000">
              <a:solidFill>
                <a:srgbClr val="FF3300"/>
              </a:solidFill>
              <a:ea typeface="幼圆" pitchFamily="49" charset="-122"/>
            </a:endParaRPr>
          </a:p>
          <a:p>
            <a:pPr marL="719138" lvl="1" indent="-269875">
              <a:lnSpc>
                <a:spcPct val="110000"/>
              </a:lnSpc>
              <a:spcBef>
                <a:spcPct val="40000"/>
              </a:spcBef>
              <a:buFont typeface="Wingdings" pitchFamily="2" charset="2"/>
              <a:buChar char="ü"/>
            </a:pPr>
            <a:r>
              <a:rPr lang="en-US" altLang="zh-CN" sz="2000">
                <a:solidFill>
                  <a:srgbClr val="FF3300"/>
                </a:solidFill>
                <a:ea typeface="幼圆" pitchFamily="49" charset="-122"/>
              </a:rPr>
              <a:t>Observations: started from 28 BC, 1000 years earlier </a:t>
            </a:r>
            <a:r>
              <a:rPr lang="en-US" altLang="zh-CN" sz="2000">
                <a:ea typeface="幼圆" pitchFamily="49" charset="-122"/>
              </a:rPr>
              <a:t>than the Western world.</a:t>
            </a:r>
          </a:p>
          <a:p>
            <a:pPr marL="719138" lvl="1" indent="-269875">
              <a:lnSpc>
                <a:spcPct val="110000"/>
              </a:lnSpc>
              <a:spcBef>
                <a:spcPct val="40000"/>
              </a:spcBef>
              <a:buFont typeface="Wingdings" pitchFamily="2" charset="2"/>
              <a:buChar char="ü"/>
            </a:pPr>
            <a:r>
              <a:rPr lang="en-US" altLang="zh-CN" sz="2000">
                <a:ea typeface="幼圆" pitchFamily="49" charset="-122"/>
              </a:rPr>
              <a:t>Size: close to a </a:t>
            </a:r>
            <a:r>
              <a:rPr lang="en-US" altLang="zh-CN" sz="2000">
                <a:solidFill>
                  <a:srgbClr val="FF3300"/>
                </a:solidFill>
                <a:ea typeface="幼圆" pitchFamily="49" charset="-122"/>
              </a:rPr>
              <a:t>“</a:t>
            </a:r>
            <a:r>
              <a:rPr lang="en-US" altLang="zh-CN" sz="2000">
                <a:solidFill>
                  <a:srgbClr val="FF3300"/>
                </a:solidFill>
              </a:rPr>
              <a:t>copperplate</a:t>
            </a:r>
            <a:r>
              <a:rPr lang="en-US" altLang="zh-CN" sz="2000">
                <a:solidFill>
                  <a:srgbClr val="FF3300"/>
                </a:solidFill>
                <a:ea typeface="幼圆" pitchFamily="49" charset="-122"/>
              </a:rPr>
              <a:t>”</a:t>
            </a:r>
            <a:r>
              <a:rPr lang="en-US" altLang="zh-CN" sz="2000">
                <a:ea typeface="幼圆" pitchFamily="49" charset="-122"/>
              </a:rPr>
              <a:t> or an </a:t>
            </a:r>
            <a:r>
              <a:rPr lang="en-US" altLang="zh-CN" sz="2000">
                <a:solidFill>
                  <a:srgbClr val="FF3300"/>
                </a:solidFill>
                <a:ea typeface="幼圆" pitchFamily="49" charset="-122"/>
              </a:rPr>
              <a:t>“egg”</a:t>
            </a:r>
            <a:r>
              <a:rPr lang="en-US" altLang="zh-CN" sz="2000">
                <a:ea typeface="幼圆" pitchFamily="49" charset="-122"/>
              </a:rPr>
              <a:t>…</a:t>
            </a:r>
          </a:p>
          <a:p>
            <a:pPr marL="719138" lvl="1" indent="-269875">
              <a:lnSpc>
                <a:spcPct val="110000"/>
              </a:lnSpc>
              <a:spcBef>
                <a:spcPct val="20000"/>
              </a:spcBef>
              <a:buFont typeface="Wingdings" pitchFamily="2" charset="2"/>
              <a:buChar char="ü"/>
            </a:pPr>
            <a:r>
              <a:rPr lang="en-US" altLang="zh-CN" sz="2000">
                <a:ea typeface="幼圆" pitchFamily="49" charset="-122"/>
              </a:rPr>
              <a:t>The Sun God Bird images (3000 years ago): found in Chengdu Jinsha Relic (unearthed in 2001).</a:t>
            </a:r>
          </a:p>
          <a:p>
            <a:pPr marL="719138" lvl="1" indent="-269875">
              <a:buFont typeface="Wingdings" pitchFamily="2" charset="2"/>
              <a:buNone/>
            </a:pPr>
            <a:r>
              <a:rPr lang="en-US" altLang="zh-CN" sz="2000">
                <a:solidFill>
                  <a:srgbClr val="FF3300"/>
                </a:solidFill>
                <a:ea typeface="幼圆" pitchFamily="49" charset="-122"/>
              </a:rPr>
              <a:t>   </a:t>
            </a:r>
            <a:r>
              <a:rPr lang="en-US" altLang="zh-CN" sz="2000">
                <a:ea typeface="幼圆" pitchFamily="49" charset="-122"/>
              </a:rPr>
              <a:t>-----It </a:t>
            </a:r>
            <a:r>
              <a:rPr lang="en-US" altLang="zh-CN" sz="2000">
                <a:solidFill>
                  <a:srgbClr val="FF3300"/>
                </a:solidFill>
                <a:ea typeface="幼圆" pitchFamily="49" charset="-122"/>
              </a:rPr>
              <a:t>resembles </a:t>
            </a:r>
            <a:r>
              <a:rPr lang="en-US" altLang="zh-CN" sz="2000">
                <a:ea typeface="幼圆" pitchFamily="49" charset="-122"/>
              </a:rPr>
              <a:t>the </a:t>
            </a:r>
            <a:r>
              <a:rPr lang="en-US" altLang="zh-CN" sz="2000"/>
              <a:t>spiral</a:t>
            </a:r>
            <a:r>
              <a:rPr lang="en-US" altLang="zh-CN" sz="3200" b="0"/>
              <a:t> </a:t>
            </a:r>
            <a:r>
              <a:rPr lang="en-US" altLang="zh-CN" sz="2000"/>
              <a:t>structure of interplanetary magnetic field.                                                                                                                            </a:t>
            </a:r>
          </a:p>
        </p:txBody>
      </p:sp>
      <p:pic>
        <p:nvPicPr>
          <p:cNvPr id="8195" name="Picture 3"/>
          <p:cNvPicPr>
            <a:picLocks noChangeAspect="1" noChangeArrowheads="1"/>
          </p:cNvPicPr>
          <p:nvPr/>
        </p:nvPicPr>
        <p:blipFill>
          <a:blip r:embed="rId2"/>
          <a:srcRect/>
          <a:stretch>
            <a:fillRect/>
          </a:stretch>
        </p:blipFill>
        <p:spPr bwMode="auto">
          <a:xfrm>
            <a:off x="5334000" y="4419600"/>
            <a:ext cx="2438400" cy="2362200"/>
          </a:xfrm>
          <a:prstGeom prst="rect">
            <a:avLst/>
          </a:prstGeom>
          <a:noFill/>
          <a:ln w="9525">
            <a:noFill/>
            <a:miter lim="800000"/>
            <a:headEnd/>
            <a:tailEnd/>
          </a:ln>
        </p:spPr>
      </p:pic>
      <p:pic>
        <p:nvPicPr>
          <p:cNvPr id="8196" name="Picture 4"/>
          <p:cNvPicPr>
            <a:picLocks noChangeAspect="1" noChangeArrowheads="1"/>
          </p:cNvPicPr>
          <p:nvPr/>
        </p:nvPicPr>
        <p:blipFill>
          <a:blip r:embed="rId3"/>
          <a:srcRect b="8215"/>
          <a:stretch>
            <a:fillRect/>
          </a:stretch>
        </p:blipFill>
        <p:spPr bwMode="auto">
          <a:xfrm>
            <a:off x="1252538" y="4495800"/>
            <a:ext cx="2633662" cy="2362200"/>
          </a:xfrm>
          <a:prstGeom prst="rect">
            <a:avLst/>
          </a:prstGeom>
          <a:noFill/>
          <a:ln w="9525">
            <a:noFill/>
            <a:miter lim="800000"/>
            <a:headEnd/>
            <a:tailEnd/>
          </a:ln>
        </p:spPr>
      </p:pic>
      <p:sp>
        <p:nvSpPr>
          <p:cNvPr id="8197" name="Rectangle 5"/>
          <p:cNvSpPr>
            <a:spLocks noGrp="1" noChangeArrowheads="1"/>
          </p:cNvSpPr>
          <p:nvPr>
            <p:ph type="title"/>
          </p:nvPr>
        </p:nvSpPr>
        <p:spPr>
          <a:xfrm>
            <a:off x="0" y="125413"/>
            <a:ext cx="9144000" cy="711200"/>
          </a:xfrm>
          <a:noFill/>
        </p:spPr>
        <p:txBody>
          <a:bodyPr/>
          <a:lstStyle/>
          <a:p>
            <a:pPr eaLnBrk="1" hangingPunct="1"/>
            <a:r>
              <a:rPr lang="en-US" altLang="zh-CN" sz="3200" b="1" smtClean="0">
                <a:solidFill>
                  <a:srgbClr val="FF3300"/>
                </a:solidFill>
                <a:ea typeface="幼圆" pitchFamily="49" charset="-122"/>
              </a:rPr>
              <a:t>Ancient Chinese Observations</a:t>
            </a:r>
            <a:br>
              <a:rPr lang="en-US" altLang="zh-CN" sz="3200" b="1" smtClean="0">
                <a:solidFill>
                  <a:srgbClr val="FF3300"/>
                </a:solidFill>
                <a:ea typeface="幼圆" pitchFamily="49" charset="-122"/>
              </a:rPr>
            </a:br>
            <a:r>
              <a:rPr lang="en-US" altLang="zh-CN" sz="3200" b="1" smtClean="0">
                <a:solidFill>
                  <a:srgbClr val="FF3300"/>
                </a:solidFill>
                <a:ea typeface="幼圆" pitchFamily="49" charset="-122"/>
              </a:rPr>
              <a:t> and Learning of Space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太阳神鸟Logo预览图 点击看大图"/>
          <p:cNvPicPr>
            <a:picLocks noChangeAspect="1" noChangeArrowheads="1"/>
          </p:cNvPicPr>
          <p:nvPr/>
        </p:nvPicPr>
        <p:blipFill>
          <a:blip r:embed="rId3">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9219" name="Rectangle 2"/>
          <p:cNvSpPr>
            <a:spLocks noChangeArrowheads="1"/>
          </p:cNvSpPr>
          <p:nvPr/>
        </p:nvSpPr>
        <p:spPr bwMode="auto">
          <a:xfrm>
            <a:off x="34925" y="1981200"/>
            <a:ext cx="9109075" cy="5527675"/>
          </a:xfrm>
          <a:prstGeom prst="rect">
            <a:avLst/>
          </a:prstGeom>
          <a:noFill/>
          <a:ln w="9525">
            <a:noFill/>
            <a:miter lim="800000"/>
            <a:headEnd/>
            <a:tailEnd/>
          </a:ln>
        </p:spPr>
        <p:txBody>
          <a:bodyPr/>
          <a:lstStyle/>
          <a:p>
            <a:pPr marL="342900" indent="-342900">
              <a:spcBef>
                <a:spcPct val="20000"/>
              </a:spcBef>
            </a:pPr>
            <a:r>
              <a:rPr lang="en-US" altLang="zh-CN" sz="2600" dirty="0">
                <a:ea typeface="幼圆" pitchFamily="49" charset="-122"/>
              </a:rPr>
              <a:t>Theme 1. How did matter originate (universe and life), </a:t>
            </a:r>
          </a:p>
          <a:p>
            <a:pPr marL="342900" indent="-342900">
              <a:spcBef>
                <a:spcPct val="20000"/>
              </a:spcBef>
            </a:pPr>
            <a:r>
              <a:rPr lang="en-US" altLang="zh-CN" sz="2600" dirty="0">
                <a:ea typeface="幼圆" pitchFamily="49" charset="-122"/>
              </a:rPr>
              <a:t>                how does it evolve and move?</a:t>
            </a:r>
          </a:p>
          <a:p>
            <a:pPr marL="342900" indent="-342900">
              <a:spcBef>
                <a:spcPct val="20000"/>
              </a:spcBef>
            </a:pPr>
            <a:r>
              <a:rPr lang="en-US" altLang="zh-CN" sz="2600" dirty="0">
                <a:ea typeface="幼圆" pitchFamily="49" charset="-122"/>
              </a:rPr>
              <a:t>Theme 2. What is the relationship between </a:t>
            </a:r>
            <a:r>
              <a:rPr lang="en-US" altLang="zh-CN" sz="2600" dirty="0" smtClean="0">
                <a:ea typeface="幼圆" pitchFamily="49" charset="-122"/>
              </a:rPr>
              <a:t>the solar   </a:t>
            </a:r>
            <a:endParaRPr lang="en-US" altLang="zh-CN" sz="2600" dirty="0">
              <a:ea typeface="幼圆" pitchFamily="49" charset="-122"/>
            </a:endParaRPr>
          </a:p>
          <a:p>
            <a:pPr marL="900113" lvl="1" indent="-450850">
              <a:lnSpc>
                <a:spcPct val="110000"/>
              </a:lnSpc>
              <a:spcBef>
                <a:spcPct val="20000"/>
              </a:spcBef>
              <a:buFont typeface="Wingdings" pitchFamily="2" charset="2"/>
              <a:buNone/>
            </a:pPr>
            <a:r>
              <a:rPr lang="en-US" altLang="zh-CN" sz="2600" dirty="0">
                <a:ea typeface="幼圆" pitchFamily="49" charset="-122"/>
              </a:rPr>
              <a:t>           system and human beings?</a:t>
            </a:r>
          </a:p>
        </p:txBody>
      </p:sp>
      <p:pic>
        <p:nvPicPr>
          <p:cNvPr id="9220" name="Picture 8" descr="attachment(1)"/>
          <p:cNvPicPr>
            <a:picLocks noChangeAspect="1" noChangeArrowheads="1"/>
          </p:cNvPicPr>
          <p:nvPr/>
        </p:nvPicPr>
        <p:blipFill>
          <a:blip r:embed="rId4"/>
          <a:srcRect/>
          <a:stretch>
            <a:fillRect/>
          </a:stretch>
        </p:blipFill>
        <p:spPr bwMode="auto">
          <a:xfrm>
            <a:off x="0" y="4071938"/>
            <a:ext cx="9144000" cy="2886075"/>
          </a:xfrm>
          <a:prstGeom prst="rect">
            <a:avLst/>
          </a:prstGeom>
          <a:noFill/>
          <a:ln w="9525">
            <a:noFill/>
            <a:miter lim="800000"/>
            <a:headEnd/>
            <a:tailEnd/>
          </a:ln>
        </p:spPr>
      </p:pic>
      <p:grpSp>
        <p:nvGrpSpPr>
          <p:cNvPr id="9221" name="Group 8"/>
          <p:cNvGrpSpPr>
            <a:grpSpLocks/>
          </p:cNvGrpSpPr>
          <p:nvPr/>
        </p:nvGrpSpPr>
        <p:grpSpPr bwMode="auto">
          <a:xfrm>
            <a:off x="107950" y="1289050"/>
            <a:ext cx="8894763" cy="627063"/>
            <a:chOff x="158" y="3748"/>
            <a:chExt cx="2404" cy="395"/>
          </a:xfrm>
        </p:grpSpPr>
        <p:sp>
          <p:nvSpPr>
            <p:cNvPr id="9224"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9225"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b="0">
                <a:ea typeface="GulimChe" pitchFamily="49" charset="-127"/>
              </a:endParaRPr>
            </a:p>
          </p:txBody>
        </p:sp>
      </p:grpSp>
      <p:sp>
        <p:nvSpPr>
          <p:cNvPr id="9222" name="Rectangle 11"/>
          <p:cNvSpPr>
            <a:spLocks noChangeArrowheads="1"/>
          </p:cNvSpPr>
          <p:nvPr/>
        </p:nvSpPr>
        <p:spPr bwMode="auto">
          <a:xfrm>
            <a:off x="652463" y="1295400"/>
            <a:ext cx="7729537" cy="549275"/>
          </a:xfrm>
          <a:prstGeom prst="rect">
            <a:avLst/>
          </a:prstGeom>
          <a:noFill/>
          <a:ln w="9525" algn="ctr">
            <a:noFill/>
            <a:miter lim="800000"/>
            <a:headEnd/>
            <a:tailEnd/>
          </a:ln>
          <a:effectLst>
            <a:prstShdw prst="shdw12">
              <a:schemeClr val="bg2">
                <a:alpha val="50000"/>
              </a:schemeClr>
            </a:prstShdw>
          </a:effectLst>
        </p:spPr>
        <p:txBody>
          <a:bodyPr wrap="none">
            <a:spAutoFit/>
          </a:bodyPr>
          <a:lstStyle/>
          <a:p>
            <a:pPr>
              <a:spcBef>
                <a:spcPct val="50000"/>
              </a:spcBef>
            </a:pPr>
            <a:r>
              <a:rPr lang="en-US" altLang="zh-CN" sz="2700">
                <a:solidFill>
                  <a:srgbClr val="FF3300"/>
                </a:solidFill>
                <a:ea typeface="幼圆" pitchFamily="49" charset="-122"/>
              </a:rPr>
              <a:t>Two Themes of Space Science in 10~20 years</a:t>
            </a:r>
            <a:r>
              <a:rPr lang="en-US" altLang="zh-CN" sz="3000">
                <a:solidFill>
                  <a:srgbClr val="FF3300"/>
                </a:solidFill>
                <a:ea typeface="幼圆" pitchFamily="49" charset="-122"/>
              </a:rPr>
              <a:t> </a:t>
            </a:r>
          </a:p>
        </p:txBody>
      </p:sp>
      <p:sp>
        <p:nvSpPr>
          <p:cNvPr id="9223" name="TextBox 3"/>
          <p:cNvSpPr txBox="1">
            <a:spLocks noChangeArrowheads="1"/>
          </p:cNvSpPr>
          <p:nvPr/>
        </p:nvSpPr>
        <p:spPr bwMode="auto">
          <a:xfrm>
            <a:off x="228600" y="76200"/>
            <a:ext cx="8675688" cy="946150"/>
          </a:xfrm>
          <a:prstGeom prst="rect">
            <a:avLst/>
          </a:prstGeom>
          <a:noFill/>
          <a:ln w="9525">
            <a:noFill/>
            <a:miter lim="800000"/>
            <a:headEnd/>
            <a:tailEnd/>
          </a:ln>
        </p:spPr>
        <p:txBody>
          <a:bodyPr anchor="ctr">
            <a:spAutoFit/>
          </a:bodyPr>
          <a:lstStyle/>
          <a:p>
            <a:pPr algn="ctr">
              <a:spcBef>
                <a:spcPct val="30000"/>
              </a:spcBef>
            </a:pPr>
            <a:r>
              <a:rPr lang="en-US" altLang="zh-CN" sz="2800">
                <a:solidFill>
                  <a:srgbClr val="FF3300"/>
                </a:solidFill>
                <a:ea typeface="幼圆" pitchFamily="49" charset="-122"/>
              </a:rPr>
              <a:t>Main Themes and Questions Need To Be Answered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太阳神鸟Logo预览图 点击看大图"/>
          <p:cNvPicPr>
            <a:picLocks noChangeAspect="1" noChangeArrowheads="1"/>
          </p:cNvPicPr>
          <p:nvPr/>
        </p:nvPicPr>
        <p:blipFill>
          <a:blip r:embed="rId2">
            <a:lum bright="70000" contrast="-84000"/>
          </a:blip>
          <a:srcRect l="7698" t="7698" r="7698" b="7698"/>
          <a:stretch>
            <a:fillRect/>
          </a:stretch>
        </p:blipFill>
        <p:spPr bwMode="auto">
          <a:xfrm>
            <a:off x="1905000" y="1371600"/>
            <a:ext cx="5105400" cy="5105400"/>
          </a:xfrm>
          <a:prstGeom prst="rect">
            <a:avLst/>
          </a:prstGeom>
          <a:noFill/>
          <a:ln w="9525">
            <a:noFill/>
            <a:miter lim="800000"/>
            <a:headEnd/>
            <a:tailEnd/>
          </a:ln>
        </p:spPr>
      </p:pic>
      <p:sp>
        <p:nvSpPr>
          <p:cNvPr id="10243" name="AutoShape 3"/>
          <p:cNvSpPr>
            <a:spLocks noChangeArrowheads="1"/>
          </p:cNvSpPr>
          <p:nvPr/>
        </p:nvSpPr>
        <p:spPr bwMode="auto">
          <a:xfrm>
            <a:off x="3419475" y="4311650"/>
            <a:ext cx="2376488" cy="2317750"/>
          </a:xfrm>
          <a:prstGeom prst="roundRect">
            <a:avLst>
              <a:gd name="adj" fmla="val 13745"/>
            </a:avLst>
          </a:prstGeom>
          <a:gradFill rotWithShape="1">
            <a:gsLst>
              <a:gs pos="0">
                <a:srgbClr val="CCFFCC">
                  <a:alpha val="31000"/>
                </a:srgbClr>
              </a:gs>
              <a:gs pos="100000">
                <a:srgbClr val="E7FFE7"/>
              </a:gs>
            </a:gsLst>
            <a:lin ang="5400000" scaled="1"/>
          </a:gradFill>
          <a:ln w="38100">
            <a:solidFill>
              <a:srgbClr val="C0C0C0"/>
            </a:solidFill>
            <a:round/>
            <a:headEnd/>
            <a:tailEnd/>
          </a:ln>
        </p:spPr>
        <p:txBody>
          <a:bodyPr/>
          <a:lstStyle/>
          <a:p>
            <a:pPr marL="82550" indent="-82550" eaLnBrk="0" hangingPunct="0">
              <a:lnSpc>
                <a:spcPct val="110000"/>
              </a:lnSpc>
              <a:spcBef>
                <a:spcPct val="50000"/>
              </a:spcBef>
              <a:buFontTx/>
              <a:buChar char="•"/>
            </a:pPr>
            <a:r>
              <a:rPr lang="en-US" altLang="zh-CN" sz="1700">
                <a:solidFill>
                  <a:srgbClr val="000000"/>
                </a:solidFill>
                <a:ea typeface="幼圆" pitchFamily="49" charset="-122"/>
              </a:rPr>
              <a:t>How did life originate and how does it evolve? </a:t>
            </a:r>
          </a:p>
          <a:p>
            <a:pPr marL="82550" indent="-82550" eaLnBrk="0" hangingPunct="0">
              <a:lnSpc>
                <a:spcPct val="110000"/>
              </a:lnSpc>
              <a:spcBef>
                <a:spcPct val="50000"/>
              </a:spcBef>
              <a:buFontTx/>
              <a:buChar char="•"/>
            </a:pPr>
            <a:r>
              <a:rPr lang="en-US" altLang="zh-CN" sz="1600">
                <a:solidFill>
                  <a:srgbClr val="000000"/>
                </a:solidFill>
                <a:ea typeface="幼圆" pitchFamily="49" charset="-122"/>
              </a:rPr>
              <a:t>Acquiring </a:t>
            </a:r>
            <a:r>
              <a:rPr lang="en-US" altLang="zh-CN" sz="1600"/>
              <a:t>evidence of life elsewhere</a:t>
            </a:r>
          </a:p>
        </p:txBody>
      </p:sp>
      <p:sp>
        <p:nvSpPr>
          <p:cNvPr id="10244" name="AutoShape 4"/>
          <p:cNvSpPr>
            <a:spLocks noChangeArrowheads="1"/>
          </p:cNvSpPr>
          <p:nvPr/>
        </p:nvSpPr>
        <p:spPr bwMode="auto">
          <a:xfrm>
            <a:off x="395288" y="4311650"/>
            <a:ext cx="2251075" cy="2317750"/>
          </a:xfrm>
          <a:prstGeom prst="roundRect">
            <a:avLst>
              <a:gd name="adj" fmla="val 13745"/>
            </a:avLst>
          </a:prstGeom>
          <a:gradFill rotWithShape="1">
            <a:gsLst>
              <a:gs pos="0">
                <a:srgbClr val="66CCFF">
                  <a:alpha val="31000"/>
                </a:srgbClr>
              </a:gs>
              <a:gs pos="100000">
                <a:srgbClr val="E8F7FF"/>
              </a:gs>
            </a:gsLst>
            <a:lin ang="5400000" scaled="1"/>
          </a:gradFill>
          <a:ln w="38100">
            <a:solidFill>
              <a:srgbClr val="C0C0C0"/>
            </a:solidFill>
            <a:round/>
            <a:headEnd/>
            <a:tailEnd/>
          </a:ln>
        </p:spPr>
        <p:txBody>
          <a:bodyPr anchor="ctr"/>
          <a:lstStyle/>
          <a:p>
            <a:pPr marL="82550" indent="-82550">
              <a:buFontTx/>
              <a:buChar char="•"/>
            </a:pPr>
            <a:r>
              <a:rPr lang="en-US" altLang="zh-CN" sz="1200">
                <a:solidFill>
                  <a:srgbClr val="CC3300"/>
                </a:solidFill>
              </a:rPr>
              <a:t>What is the Universe made of and how does it evolve?</a:t>
            </a:r>
          </a:p>
          <a:p>
            <a:pPr marL="82550" indent="-82550">
              <a:buFontTx/>
              <a:buChar char="•"/>
            </a:pPr>
            <a:r>
              <a:rPr lang="en-US" altLang="zh-CN" sz="1200">
                <a:solidFill>
                  <a:srgbClr val="CC3300"/>
                </a:solidFill>
              </a:rPr>
              <a:t>What are the origins of the structures and objects of different scales in the Universe and how do they evolve?</a:t>
            </a:r>
          </a:p>
          <a:p>
            <a:pPr marL="82550" indent="-82550">
              <a:buFontTx/>
              <a:buChar char="•"/>
            </a:pPr>
            <a:r>
              <a:rPr lang="en-US" altLang="zh-CN" sz="1200">
                <a:solidFill>
                  <a:srgbClr val="CC3300"/>
                </a:solidFill>
              </a:rPr>
              <a:t>Is there new physics beyond the current basic physical theories?</a:t>
            </a:r>
          </a:p>
        </p:txBody>
      </p:sp>
      <p:grpSp>
        <p:nvGrpSpPr>
          <p:cNvPr id="10245" name="Group 33"/>
          <p:cNvGrpSpPr>
            <a:grpSpLocks/>
          </p:cNvGrpSpPr>
          <p:nvPr/>
        </p:nvGrpSpPr>
        <p:grpSpPr bwMode="auto">
          <a:xfrm>
            <a:off x="381000" y="2420938"/>
            <a:ext cx="8078788" cy="1465262"/>
            <a:chOff x="476" y="1026"/>
            <a:chExt cx="4672" cy="748"/>
          </a:xfrm>
        </p:grpSpPr>
        <p:sp>
          <p:nvSpPr>
            <p:cNvPr id="10255" name="Text Box 25"/>
            <p:cNvSpPr txBox="1">
              <a:spLocks noChangeArrowheads="1"/>
            </p:cNvSpPr>
            <p:nvPr/>
          </p:nvSpPr>
          <p:spPr bwMode="gray">
            <a:xfrm>
              <a:off x="976" y="1396"/>
              <a:ext cx="379" cy="188"/>
            </a:xfrm>
            <a:prstGeom prst="rect">
              <a:avLst/>
            </a:prstGeom>
            <a:noFill/>
            <a:ln w="9525" algn="ctr">
              <a:noFill/>
              <a:miter lim="800000"/>
              <a:headEnd/>
              <a:tailEnd/>
            </a:ln>
          </p:spPr>
          <p:txBody>
            <a:bodyPr wrap="none">
              <a:spAutoFit/>
            </a:bodyPr>
            <a:lstStyle/>
            <a:p>
              <a:pPr algn="ctr" eaLnBrk="0" hangingPunct="0"/>
              <a:r>
                <a:rPr lang="en-US" altLang="zh-CN">
                  <a:solidFill>
                    <a:srgbClr val="FFFFFF"/>
                  </a:solidFill>
                </a:rPr>
                <a:t>Title</a:t>
              </a:r>
            </a:p>
          </p:txBody>
        </p:sp>
        <p:sp>
          <p:nvSpPr>
            <p:cNvPr id="10256" name="Rectangle 12"/>
            <p:cNvSpPr>
              <a:spLocks noChangeArrowheads="1"/>
            </p:cNvSpPr>
            <p:nvPr/>
          </p:nvSpPr>
          <p:spPr bwMode="gray">
            <a:xfrm rot="3419336">
              <a:off x="639" y="863"/>
              <a:ext cx="748" cy="1073"/>
            </a:xfrm>
            <a:prstGeom prst="rect">
              <a:avLst/>
            </a:prstGeom>
            <a:solidFill>
              <a:srgbClr val="5491D4"/>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5491D4"/>
              </a:extrusionClr>
            </a:sp3d>
          </p:spPr>
          <p:txBody>
            <a:bodyPr rot="10800000" vert="eaVert" wrap="none" anchor="ctr">
              <a:flatTx/>
            </a:bodyPr>
            <a:lstStyle/>
            <a:p>
              <a:pPr>
                <a:spcBef>
                  <a:spcPct val="50000"/>
                </a:spcBef>
              </a:pPr>
              <a:endParaRPr lang="zh-CN" altLang="zh-CN" b="0">
                <a:solidFill>
                  <a:srgbClr val="F3F319"/>
                </a:solidFill>
              </a:endParaRPr>
            </a:p>
          </p:txBody>
        </p:sp>
        <p:grpSp>
          <p:nvGrpSpPr>
            <p:cNvPr id="10257" name="Group 13"/>
            <p:cNvGrpSpPr>
              <a:grpSpLocks/>
            </p:cNvGrpSpPr>
            <p:nvPr/>
          </p:nvGrpSpPr>
          <p:grpSpPr bwMode="auto">
            <a:xfrm>
              <a:off x="1549" y="1187"/>
              <a:ext cx="995" cy="106"/>
              <a:chOff x="2003" y="3439"/>
              <a:chExt cx="468" cy="244"/>
            </a:xfrm>
          </p:grpSpPr>
          <p:sp>
            <p:nvSpPr>
              <p:cNvPr id="10265" name="Oval 1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a:spcBef>
                    <a:spcPct val="50000"/>
                  </a:spcBef>
                </a:pPr>
                <a:endParaRPr lang="zh-CN" altLang="zh-CN" b="0">
                  <a:solidFill>
                    <a:srgbClr val="F3F319"/>
                  </a:solidFill>
                </a:endParaRPr>
              </a:p>
            </p:txBody>
          </p:sp>
          <p:sp>
            <p:nvSpPr>
              <p:cNvPr id="10266" name="Rectangle 1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a:spcBef>
                    <a:spcPct val="50000"/>
                  </a:spcBef>
                </a:pPr>
                <a:endParaRPr lang="zh-CN" altLang="zh-CN" b="0">
                  <a:solidFill>
                    <a:srgbClr val="F3F319"/>
                  </a:solidFill>
                </a:endParaRPr>
              </a:p>
            </p:txBody>
          </p:sp>
          <p:sp>
            <p:nvSpPr>
              <p:cNvPr id="294928" name="Oval 16"/>
              <p:cNvSpPr>
                <a:spLocks noChangeArrowheads="1"/>
              </p:cNvSpPr>
              <p:nvPr/>
            </p:nvSpPr>
            <p:spPr bwMode="gray">
              <a:xfrm>
                <a:off x="2400" y="3443"/>
                <a:ext cx="71" cy="22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sp>
            <p:nvSpPr>
              <p:cNvPr id="294929" name="Oval 17"/>
              <p:cNvSpPr>
                <a:spLocks noChangeArrowheads="1"/>
              </p:cNvSpPr>
              <p:nvPr/>
            </p:nvSpPr>
            <p:spPr bwMode="gray">
              <a:xfrm>
                <a:off x="2438" y="3520"/>
                <a:ext cx="20" cy="6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grpSp>
        <p:sp>
          <p:nvSpPr>
            <p:cNvPr id="10258" name="Rectangle 18"/>
            <p:cNvSpPr>
              <a:spLocks noChangeArrowheads="1"/>
            </p:cNvSpPr>
            <p:nvPr/>
          </p:nvSpPr>
          <p:spPr bwMode="gray">
            <a:xfrm rot="3419336">
              <a:off x="2401" y="863"/>
              <a:ext cx="748" cy="1073"/>
            </a:xfrm>
            <a:prstGeom prst="rect">
              <a:avLst/>
            </a:prstGeom>
            <a:solidFill>
              <a:srgbClr val="99CC00"/>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CC00"/>
              </a:extrusionClr>
            </a:sp3d>
          </p:spPr>
          <p:txBody>
            <a:bodyPr rot="10800000" vert="eaVert" wrap="none" anchor="ctr">
              <a:flatTx/>
            </a:bodyPr>
            <a:lstStyle/>
            <a:p>
              <a:pPr>
                <a:spcBef>
                  <a:spcPct val="50000"/>
                </a:spcBef>
              </a:pPr>
              <a:endParaRPr lang="zh-CN" altLang="zh-CN" b="0">
                <a:solidFill>
                  <a:srgbClr val="F3F319"/>
                </a:solidFill>
              </a:endParaRPr>
            </a:p>
          </p:txBody>
        </p:sp>
        <p:grpSp>
          <p:nvGrpSpPr>
            <p:cNvPr id="10259" name="Group 19"/>
            <p:cNvGrpSpPr>
              <a:grpSpLocks/>
            </p:cNvGrpSpPr>
            <p:nvPr/>
          </p:nvGrpSpPr>
          <p:grpSpPr bwMode="auto">
            <a:xfrm>
              <a:off x="3386" y="1187"/>
              <a:ext cx="1302" cy="106"/>
              <a:chOff x="2003" y="3439"/>
              <a:chExt cx="468" cy="244"/>
            </a:xfrm>
          </p:grpSpPr>
          <p:sp>
            <p:nvSpPr>
              <p:cNvPr id="10261" name="Oval 2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pPr>
                  <a:spcBef>
                    <a:spcPct val="50000"/>
                  </a:spcBef>
                </a:pPr>
                <a:endParaRPr lang="zh-CN" altLang="zh-CN" b="0">
                  <a:solidFill>
                    <a:srgbClr val="F3F319"/>
                  </a:solidFill>
                </a:endParaRPr>
              </a:p>
            </p:txBody>
          </p:sp>
          <p:sp>
            <p:nvSpPr>
              <p:cNvPr id="10262" name="Rectangle 2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pPr>
                  <a:spcBef>
                    <a:spcPct val="50000"/>
                  </a:spcBef>
                </a:pPr>
                <a:endParaRPr lang="zh-CN" altLang="zh-CN" b="0">
                  <a:solidFill>
                    <a:srgbClr val="F3F319"/>
                  </a:solidFill>
                </a:endParaRPr>
              </a:p>
            </p:txBody>
          </p:sp>
          <p:sp>
            <p:nvSpPr>
              <p:cNvPr id="294934" name="Oval 22"/>
              <p:cNvSpPr>
                <a:spLocks noChangeArrowheads="1"/>
              </p:cNvSpPr>
              <p:nvPr/>
            </p:nvSpPr>
            <p:spPr bwMode="gray">
              <a:xfrm>
                <a:off x="2400" y="3443"/>
                <a:ext cx="71" cy="22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sp>
            <p:nvSpPr>
              <p:cNvPr id="294935" name="Oval 23"/>
              <p:cNvSpPr>
                <a:spLocks noChangeArrowheads="1"/>
              </p:cNvSpPr>
              <p:nvPr/>
            </p:nvSpPr>
            <p:spPr bwMode="gray">
              <a:xfrm>
                <a:off x="2438" y="3520"/>
                <a:ext cx="20" cy="6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spcBef>
                    <a:spcPct val="50000"/>
                  </a:spcBef>
                  <a:defRPr/>
                </a:pPr>
                <a:endParaRPr lang="zh-CN" altLang="en-US" b="0">
                  <a:solidFill>
                    <a:srgbClr val="F3F319"/>
                  </a:solidFill>
                  <a:latin typeface="Arial" pitchFamily="34" charset="0"/>
                </a:endParaRPr>
              </a:p>
            </p:txBody>
          </p:sp>
        </p:grpSp>
        <p:sp>
          <p:nvSpPr>
            <p:cNvPr id="10260" name="Rectangle 24"/>
            <p:cNvSpPr>
              <a:spLocks noChangeArrowheads="1"/>
            </p:cNvSpPr>
            <p:nvPr/>
          </p:nvSpPr>
          <p:spPr bwMode="gray">
            <a:xfrm rot="3419336">
              <a:off x="4238" y="864"/>
              <a:ext cx="748" cy="1072"/>
            </a:xfrm>
            <a:prstGeom prst="rect">
              <a:avLst/>
            </a:prstGeom>
            <a:gradFill rotWithShape="1">
              <a:gsLst>
                <a:gs pos="0">
                  <a:srgbClr val="009999"/>
                </a:gs>
                <a:gs pos="100000">
                  <a:srgbClr val="004747"/>
                </a:gs>
              </a:gsLst>
              <a:lin ang="5400000" scaled="1"/>
            </a:gra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009999"/>
              </a:extrusionClr>
            </a:sp3d>
          </p:spPr>
          <p:txBody>
            <a:bodyPr rot="10800000" vert="eaVert" wrap="none" anchor="ctr">
              <a:flatTx/>
            </a:bodyPr>
            <a:lstStyle/>
            <a:p>
              <a:pPr>
                <a:spcBef>
                  <a:spcPct val="50000"/>
                </a:spcBef>
              </a:pPr>
              <a:endParaRPr lang="zh-CN" altLang="zh-CN" b="0">
                <a:solidFill>
                  <a:srgbClr val="F3F319"/>
                </a:solidFill>
              </a:endParaRPr>
            </a:p>
          </p:txBody>
        </p:sp>
      </p:grpSp>
      <p:sp>
        <p:nvSpPr>
          <p:cNvPr id="10246" name="Text Box 26"/>
          <p:cNvSpPr txBox="1">
            <a:spLocks noChangeArrowheads="1"/>
          </p:cNvSpPr>
          <p:nvPr/>
        </p:nvSpPr>
        <p:spPr bwMode="gray">
          <a:xfrm>
            <a:off x="609600" y="2743200"/>
            <a:ext cx="1873250" cy="576263"/>
          </a:xfrm>
          <a:prstGeom prst="rect">
            <a:avLst/>
          </a:prstGeom>
          <a:noFill/>
          <a:ln w="9525" algn="ctr">
            <a:noFill/>
            <a:miter lim="800000"/>
            <a:headEnd/>
            <a:tailEnd/>
          </a:ln>
        </p:spPr>
        <p:txBody>
          <a:bodyPr/>
          <a:lstStyle/>
          <a:p>
            <a:pPr eaLnBrk="0" hangingPunct="0"/>
            <a:r>
              <a:rPr lang="en-US" altLang="zh-CN" sz="1400">
                <a:solidFill>
                  <a:schemeClr val="bg1"/>
                </a:solidFill>
                <a:ea typeface="幼圆" pitchFamily="49" charset="-122"/>
              </a:rPr>
              <a:t>How did the universe originate and how does it evolve</a:t>
            </a:r>
            <a:r>
              <a:rPr lang="zh-CN" altLang="en-US" sz="1400">
                <a:solidFill>
                  <a:schemeClr val="bg1"/>
                </a:solidFill>
                <a:ea typeface="幼圆" pitchFamily="49" charset="-122"/>
              </a:rPr>
              <a:t>？  </a:t>
            </a:r>
          </a:p>
        </p:txBody>
      </p:sp>
      <p:sp>
        <p:nvSpPr>
          <p:cNvPr id="10247" name="Text Box 27"/>
          <p:cNvSpPr txBox="1">
            <a:spLocks noChangeArrowheads="1"/>
          </p:cNvSpPr>
          <p:nvPr/>
        </p:nvSpPr>
        <p:spPr bwMode="gray">
          <a:xfrm>
            <a:off x="3657600" y="2747963"/>
            <a:ext cx="1728788" cy="730250"/>
          </a:xfrm>
          <a:prstGeom prst="rect">
            <a:avLst/>
          </a:prstGeom>
          <a:noFill/>
          <a:ln w="9525" algn="ctr">
            <a:noFill/>
            <a:miter lim="800000"/>
            <a:headEnd/>
            <a:tailEnd/>
          </a:ln>
        </p:spPr>
        <p:txBody>
          <a:bodyPr>
            <a:spAutoFit/>
          </a:bodyPr>
          <a:lstStyle/>
          <a:p>
            <a:pPr eaLnBrk="0" hangingPunct="0"/>
            <a:r>
              <a:rPr lang="en-US" altLang="zh-CN" sz="1400">
                <a:solidFill>
                  <a:schemeClr val="bg1"/>
                </a:solidFill>
                <a:ea typeface="幼圆" pitchFamily="49" charset="-122"/>
              </a:rPr>
              <a:t>How did  life originate and how does it evolve</a:t>
            </a:r>
            <a:r>
              <a:rPr lang="zh-CN" altLang="en-US" sz="1400">
                <a:solidFill>
                  <a:schemeClr val="bg1"/>
                </a:solidFill>
                <a:ea typeface="幼圆" pitchFamily="49" charset="-122"/>
              </a:rPr>
              <a:t>？</a:t>
            </a:r>
          </a:p>
        </p:txBody>
      </p:sp>
      <p:sp>
        <p:nvSpPr>
          <p:cNvPr id="10248" name="Text Box 28"/>
          <p:cNvSpPr txBox="1">
            <a:spLocks noChangeArrowheads="1"/>
          </p:cNvSpPr>
          <p:nvPr/>
        </p:nvSpPr>
        <p:spPr bwMode="gray">
          <a:xfrm>
            <a:off x="6878638" y="2667000"/>
            <a:ext cx="1731962" cy="1092200"/>
          </a:xfrm>
          <a:prstGeom prst="rect">
            <a:avLst/>
          </a:prstGeom>
          <a:noFill/>
          <a:ln w="9525" algn="ctr">
            <a:noFill/>
            <a:miter lim="800000"/>
            <a:headEnd/>
            <a:tailEnd/>
          </a:ln>
        </p:spPr>
        <p:txBody>
          <a:bodyPr>
            <a:spAutoFit/>
          </a:bodyPr>
          <a:lstStyle/>
          <a:p>
            <a:pPr eaLnBrk="0" hangingPunct="0"/>
            <a:r>
              <a:rPr lang="en-US" altLang="zh-CN" sz="1300">
                <a:solidFill>
                  <a:schemeClr val="bg1"/>
                </a:solidFill>
                <a:ea typeface="幼圆" pitchFamily="49" charset="-122"/>
              </a:rPr>
              <a:t>What are the law of motion of matter  and the law of life activity in space environment?</a:t>
            </a:r>
          </a:p>
        </p:txBody>
      </p:sp>
      <p:sp>
        <p:nvSpPr>
          <p:cNvPr id="10249" name="AutoShape 29"/>
          <p:cNvSpPr>
            <a:spLocks noChangeArrowheads="1"/>
          </p:cNvSpPr>
          <p:nvPr/>
        </p:nvSpPr>
        <p:spPr bwMode="auto">
          <a:xfrm>
            <a:off x="6445250" y="4311650"/>
            <a:ext cx="2303463" cy="2317750"/>
          </a:xfrm>
          <a:prstGeom prst="roundRect">
            <a:avLst>
              <a:gd name="adj" fmla="val 13745"/>
            </a:avLst>
          </a:prstGeom>
          <a:gradFill rotWithShape="1">
            <a:gsLst>
              <a:gs pos="0">
                <a:srgbClr val="33CCCC">
                  <a:alpha val="31000"/>
                </a:srgbClr>
              </a:gs>
              <a:gs pos="100000">
                <a:srgbClr val="E7F9F9"/>
              </a:gs>
            </a:gsLst>
            <a:lin ang="5400000" scaled="1"/>
          </a:gradFill>
          <a:ln w="38100">
            <a:solidFill>
              <a:srgbClr val="C0C0C0"/>
            </a:solidFill>
            <a:round/>
            <a:headEnd/>
            <a:tailEnd/>
          </a:ln>
        </p:spPr>
        <p:txBody>
          <a:bodyPr/>
          <a:lstStyle/>
          <a:p>
            <a:pPr marL="82550" indent="-82550" eaLnBrk="0" hangingPunct="0">
              <a:lnSpc>
                <a:spcPct val="110000"/>
              </a:lnSpc>
              <a:spcBef>
                <a:spcPct val="50000"/>
              </a:spcBef>
              <a:buFontTx/>
              <a:buChar char="•"/>
            </a:pPr>
            <a:r>
              <a:rPr lang="en-US" altLang="zh-CN" sz="1500">
                <a:solidFill>
                  <a:srgbClr val="000000"/>
                </a:solidFill>
                <a:ea typeface="幼圆" pitchFamily="49" charset="-122"/>
              </a:rPr>
              <a:t>What is the law of motion of matter in space environment?</a:t>
            </a:r>
            <a:r>
              <a:rPr lang="en-US" altLang="zh-CN" sz="1500"/>
              <a:t> </a:t>
            </a:r>
            <a:endParaRPr lang="en-US" altLang="zh-CN" sz="1500">
              <a:solidFill>
                <a:srgbClr val="000000"/>
              </a:solidFill>
              <a:ea typeface="幼圆" pitchFamily="49" charset="-122"/>
            </a:endParaRPr>
          </a:p>
          <a:p>
            <a:pPr marL="82550" indent="-82550" eaLnBrk="0" hangingPunct="0">
              <a:lnSpc>
                <a:spcPct val="110000"/>
              </a:lnSpc>
              <a:spcBef>
                <a:spcPct val="50000"/>
              </a:spcBef>
              <a:buFontTx/>
              <a:buChar char="•"/>
            </a:pPr>
            <a:r>
              <a:rPr lang="en-US" altLang="zh-CN" sz="1500">
                <a:solidFill>
                  <a:srgbClr val="000000"/>
                </a:solidFill>
                <a:ea typeface="幼圆" pitchFamily="49" charset="-122"/>
              </a:rPr>
              <a:t>What is the law of life activity in space environment?</a:t>
            </a:r>
          </a:p>
        </p:txBody>
      </p:sp>
      <p:grpSp>
        <p:nvGrpSpPr>
          <p:cNvPr id="10250" name="Group 8"/>
          <p:cNvGrpSpPr>
            <a:grpSpLocks/>
          </p:cNvGrpSpPr>
          <p:nvPr/>
        </p:nvGrpSpPr>
        <p:grpSpPr bwMode="auto">
          <a:xfrm>
            <a:off x="0" y="1289050"/>
            <a:ext cx="9067800" cy="615950"/>
            <a:chOff x="158" y="3748"/>
            <a:chExt cx="2404" cy="395"/>
          </a:xfrm>
        </p:grpSpPr>
        <p:sp>
          <p:nvSpPr>
            <p:cNvPr id="10253" name="AutoShape 9"/>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pPr>
                <a:spcBef>
                  <a:spcPct val="50000"/>
                </a:spcBef>
              </a:pPr>
              <a:endParaRPr lang="zh-CN" altLang="zh-CN" b="0">
                <a:solidFill>
                  <a:srgbClr val="F3F319"/>
                </a:solidFill>
              </a:endParaRPr>
            </a:p>
          </p:txBody>
        </p:sp>
        <p:sp>
          <p:nvSpPr>
            <p:cNvPr id="10254" name="AutoShape 10"/>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endParaRPr kumimoji="1" lang="zh-CN" altLang="zh-CN" b="0">
                <a:ea typeface="GulimChe" pitchFamily="49" charset="-127"/>
              </a:endParaRPr>
            </a:p>
          </p:txBody>
        </p:sp>
      </p:grpSp>
      <p:sp>
        <p:nvSpPr>
          <p:cNvPr id="10251" name="Rectangle 11"/>
          <p:cNvSpPr>
            <a:spLocks noChangeArrowheads="1"/>
          </p:cNvSpPr>
          <p:nvPr/>
        </p:nvSpPr>
        <p:spPr bwMode="auto">
          <a:xfrm>
            <a:off x="152400" y="1368425"/>
            <a:ext cx="8974138" cy="460375"/>
          </a:xfrm>
          <a:prstGeom prst="rect">
            <a:avLst/>
          </a:prstGeom>
          <a:noFill/>
          <a:ln w="9525" algn="ctr">
            <a:noFill/>
            <a:miter lim="800000"/>
            <a:headEnd/>
            <a:tailEnd/>
          </a:ln>
          <a:effectLst>
            <a:prstShdw prst="shdw12">
              <a:schemeClr val="bg2">
                <a:alpha val="50000"/>
              </a:schemeClr>
            </a:prstShdw>
          </a:effectLst>
        </p:spPr>
        <p:txBody>
          <a:bodyPr wrap="none">
            <a:spAutoFit/>
          </a:bodyPr>
          <a:lstStyle/>
          <a:p>
            <a:pPr marL="342900" indent="-342900">
              <a:lnSpc>
                <a:spcPct val="110000"/>
              </a:lnSpc>
              <a:spcBef>
                <a:spcPct val="20000"/>
              </a:spcBef>
              <a:buFont typeface="Wingdings" pitchFamily="2" charset="2"/>
              <a:buNone/>
            </a:pPr>
            <a:r>
              <a:rPr lang="en-US" altLang="zh-CN" sz="2200"/>
              <a:t>Theme 1: How did matter originate, how does it evolve and move?</a:t>
            </a:r>
            <a:endParaRPr lang="en-US" altLang="zh-CN" sz="2200">
              <a:solidFill>
                <a:srgbClr val="FF0000"/>
              </a:solidFill>
              <a:ea typeface="幼圆" pitchFamily="49" charset="-122"/>
            </a:endParaRPr>
          </a:p>
        </p:txBody>
      </p:sp>
      <p:sp>
        <p:nvSpPr>
          <p:cNvPr id="10252" name="TextBox 3"/>
          <p:cNvSpPr txBox="1">
            <a:spLocks noChangeArrowheads="1"/>
          </p:cNvSpPr>
          <p:nvPr/>
        </p:nvSpPr>
        <p:spPr bwMode="auto">
          <a:xfrm>
            <a:off x="228600" y="228600"/>
            <a:ext cx="8675688" cy="519113"/>
          </a:xfrm>
          <a:prstGeom prst="rect">
            <a:avLst/>
          </a:prstGeom>
          <a:noFill/>
          <a:ln w="9525">
            <a:noFill/>
            <a:miter lim="800000"/>
            <a:headEnd/>
            <a:tailEnd/>
          </a:ln>
        </p:spPr>
        <p:txBody>
          <a:bodyPr anchor="ctr">
            <a:spAutoFit/>
          </a:bodyPr>
          <a:lstStyle/>
          <a:p>
            <a:pPr algn="ctr">
              <a:spcBef>
                <a:spcPct val="30000"/>
              </a:spcBef>
            </a:pPr>
            <a:r>
              <a:rPr lang="en-US" altLang="zh-CN" sz="2800">
                <a:solidFill>
                  <a:srgbClr val="FF3300"/>
                </a:solidFill>
                <a:ea typeface="幼圆" pitchFamily="49" charset="-122"/>
              </a:rPr>
              <a:t>Questions to be answered under the themes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3635</TotalTime>
  <Words>3236</Words>
  <Application>Microsoft PowerPoint</Application>
  <PresentationFormat>全屏显示(4:3)</PresentationFormat>
  <Paragraphs>522</Paragraphs>
  <Slides>31</Slides>
  <Notes>7</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默认设计模板</vt:lpstr>
      <vt:lpstr>幻灯片 1</vt:lpstr>
      <vt:lpstr>幻灯片 2</vt:lpstr>
      <vt:lpstr>Contents</vt:lpstr>
      <vt:lpstr>Overview</vt:lpstr>
      <vt:lpstr>Ancient Chinese Observations  and Learning of Space</vt:lpstr>
      <vt:lpstr>Ancient Chinese Observations  and Learning of Space</vt:lpstr>
      <vt:lpstr>Ancient Chinese Observations  and Learning of Space</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Summary</vt:lpstr>
      <vt:lpstr>幻灯片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张双南</cp:lastModifiedBy>
  <cp:revision>502</cp:revision>
  <cp:lastPrinted>1601-01-01T00:00:00Z</cp:lastPrinted>
  <dcterms:created xsi:type="dcterms:W3CDTF">1601-01-01T00:00:00Z</dcterms:created>
  <dcterms:modified xsi:type="dcterms:W3CDTF">2010-03-26T01:16:56Z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