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68" r:id="rId2"/>
    <p:sldId id="256" r:id="rId3"/>
    <p:sldId id="292" r:id="rId4"/>
    <p:sldId id="293" r:id="rId5"/>
    <p:sldId id="287" r:id="rId6"/>
    <p:sldId id="288" r:id="rId7"/>
    <p:sldId id="286" r:id="rId8"/>
    <p:sldId id="285" r:id="rId9"/>
    <p:sldId id="280" r:id="rId10"/>
    <p:sldId id="267" r:id="rId11"/>
    <p:sldId id="271" r:id="rId12"/>
    <p:sldId id="274" r:id="rId13"/>
    <p:sldId id="272" r:id="rId14"/>
    <p:sldId id="290" r:id="rId15"/>
    <p:sldId id="277" r:id="rId16"/>
    <p:sldId id="289" r:id="rId17"/>
    <p:sldId id="263" r:id="rId18"/>
    <p:sldId id="270" r:id="rId19"/>
    <p:sldId id="264" r:id="rId20"/>
    <p:sldId id="265" r:id="rId21"/>
    <p:sldId id="266" r:id="rId22"/>
    <p:sldId id="291" r:id="rId23"/>
  </p:sldIdLst>
  <p:sldSz cx="9144000" cy="6858000" type="screen4x3"/>
  <p:notesSz cx="6858000" cy="9144000"/>
  <p:embeddedFontLst>
    <p:embeddedFont>
      <p:font typeface="맑은 고딕" pitchFamily="34" charset="-127"/>
      <p:regular r:id="rId26"/>
      <p:bold r:id="rId27"/>
    </p:embeddedFont>
    <p:embeddedFont>
      <p:font typeface="산돌고딕 M" charset="-127"/>
      <p:regular r:id="rId28"/>
    </p:embeddedFont>
    <p:embeddedFont>
      <p:font typeface="돋움" pitchFamily="34" charset="-127"/>
      <p:regular r:id="rId29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6A22"/>
    <a:srgbClr val="008000"/>
    <a:srgbClr val="0000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-1068" y="-108"/>
      </p:cViewPr>
      <p:guideLst>
        <p:guide orient="horz" pos="2160"/>
        <p:guide orient="horz" pos="890"/>
        <p:guide orient="horz" pos="1570"/>
        <p:guide pos="2880"/>
        <p:guide pos="61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A06D6F-8F17-4EF0-AA59-B8C78D70A07B}" type="datetimeFigureOut">
              <a:rPr lang="ko-KR" altLang="en-US" smtClean="0"/>
              <a:pPr/>
              <a:t>2010-03-25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C7488B-AF09-4EAE-8D22-40EAF101EC8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046AFD-A1C2-42C3-A133-3DE84CF23FEA}" type="datetimeFigureOut">
              <a:rPr lang="ko-KR" altLang="en-US" smtClean="0"/>
              <a:pPr/>
              <a:t>2010-03-25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893F51-CFB5-4A5F-AE07-37DF3718BDD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B6FC655-35FC-4126-8E60-B6B4C64C0924}" type="slidenum">
              <a:rPr lang="ko-KR" altLang="en-US" smtClean="0"/>
              <a:pPr>
                <a:defRPr/>
              </a:pPr>
              <a:t>11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7226064-49EB-4CA2-81FB-E9A0452A2942}" type="slidenum">
              <a:rPr lang="ko-KR" altLang="en-US" smtClean="0"/>
              <a:pPr>
                <a:defRPr/>
              </a:pPr>
              <a:t>12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5585301-859D-4D68-82A4-116B7257EA10}" type="slidenum">
              <a:rPr lang="ko-KR" altLang="en-US" smtClean="0"/>
              <a:pPr>
                <a:defRPr/>
              </a:pPr>
              <a:t>13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7B08317-AFDD-4EEC-A7BD-350CA845791F}" type="slidenum">
              <a:rPr lang="ko-KR" altLang="en-US" smtClean="0"/>
              <a:pPr>
                <a:defRPr/>
              </a:pPr>
              <a:t>15</a:t>
            </a:fld>
            <a:endParaRPr lang="ko-K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08EA7-FB90-4B97-81A3-4A2BE07CC8F8}" type="datetimeFigureOut">
              <a:rPr lang="ko-KR" altLang="en-US" smtClean="0"/>
              <a:pPr/>
              <a:t>2010-03-25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2C407-85A8-40D3-9371-549040F77B5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08EA7-FB90-4B97-81A3-4A2BE07CC8F8}" type="datetimeFigureOut">
              <a:rPr lang="ko-KR" altLang="en-US" smtClean="0"/>
              <a:pPr/>
              <a:t>2010-03-25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2C407-85A8-40D3-9371-549040F77B5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08EA7-FB90-4B97-81A3-4A2BE07CC8F8}" type="datetimeFigureOut">
              <a:rPr lang="ko-KR" altLang="en-US" smtClean="0"/>
              <a:pPr/>
              <a:t>2010-03-25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2C407-85A8-40D3-9371-549040F77B5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08EA7-FB90-4B97-81A3-4A2BE07CC8F8}" type="datetimeFigureOut">
              <a:rPr lang="ko-KR" altLang="en-US" smtClean="0"/>
              <a:pPr/>
              <a:t>2010-03-25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2C407-85A8-40D3-9371-549040F77B5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08EA7-FB90-4B97-81A3-4A2BE07CC8F8}" type="datetimeFigureOut">
              <a:rPr lang="ko-KR" altLang="en-US" smtClean="0"/>
              <a:pPr/>
              <a:t>2010-03-25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2C407-85A8-40D3-9371-549040F77B5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08EA7-FB90-4B97-81A3-4A2BE07CC8F8}" type="datetimeFigureOut">
              <a:rPr lang="ko-KR" altLang="en-US" smtClean="0"/>
              <a:pPr/>
              <a:t>2010-03-25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2C407-85A8-40D3-9371-549040F77B5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08EA7-FB90-4B97-81A3-4A2BE07CC8F8}" type="datetimeFigureOut">
              <a:rPr lang="ko-KR" altLang="en-US" smtClean="0"/>
              <a:pPr/>
              <a:t>2010-03-25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2C407-85A8-40D3-9371-549040F77B5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08EA7-FB90-4B97-81A3-4A2BE07CC8F8}" type="datetimeFigureOut">
              <a:rPr lang="ko-KR" altLang="en-US" smtClean="0"/>
              <a:pPr/>
              <a:t>2010-03-25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2C407-85A8-40D3-9371-549040F77B5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08EA7-FB90-4B97-81A3-4A2BE07CC8F8}" type="datetimeFigureOut">
              <a:rPr lang="ko-KR" altLang="en-US" smtClean="0"/>
              <a:pPr/>
              <a:t>2010-03-25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2C407-85A8-40D3-9371-549040F77B5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08EA7-FB90-4B97-81A3-4A2BE07CC8F8}" type="datetimeFigureOut">
              <a:rPr lang="ko-KR" altLang="en-US" smtClean="0"/>
              <a:pPr/>
              <a:t>2010-03-25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2C407-85A8-40D3-9371-549040F77B5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08EA7-FB90-4B97-81A3-4A2BE07CC8F8}" type="datetimeFigureOut">
              <a:rPr lang="ko-KR" altLang="en-US" smtClean="0"/>
              <a:pPr/>
              <a:t>2010-03-25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2C407-85A8-40D3-9371-549040F77B5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108EA7-FB90-4B97-81A3-4A2BE07CC8F8}" type="datetimeFigureOut">
              <a:rPr lang="ko-KR" altLang="en-US" smtClean="0"/>
              <a:pPr/>
              <a:t>2010-03-25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12C407-85A8-40D3-9371-549040F77B5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gif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부제목 2"/>
          <p:cNvSpPr txBox="1">
            <a:spLocks/>
          </p:cNvSpPr>
          <p:nvPr/>
        </p:nvSpPr>
        <p:spPr bwMode="auto">
          <a:xfrm>
            <a:off x="0" y="5572140"/>
            <a:ext cx="914400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70000"/>
              </a:lnSpc>
              <a:spcBef>
                <a:spcPct val="20000"/>
              </a:spcBef>
            </a:pPr>
            <a:endParaRPr kumimoji="0" lang="ko-KR" altLang="en-US" sz="2000" b="0" dirty="0">
              <a:solidFill>
                <a:srgbClr val="898989"/>
              </a:solidFill>
              <a:latin typeface="맑은 고딕" pitchFamily="50" charset="-127"/>
            </a:endParaRPr>
          </a:p>
        </p:txBody>
      </p:sp>
      <p:sp>
        <p:nvSpPr>
          <p:cNvPr id="7" name="직사각형 6"/>
          <p:cNvSpPr>
            <a:spLocks/>
          </p:cNvSpPr>
          <p:nvPr/>
        </p:nvSpPr>
        <p:spPr>
          <a:xfrm>
            <a:off x="860542" y="942787"/>
            <a:ext cx="739337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latinLnBrk="1"/>
            <a:r>
              <a:rPr lang="en-US" altLang="ko-KR" sz="3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yriad Pro" pitchFamily="34" charset="0"/>
                <a:ea typeface="맑은 고딕" pitchFamily="50" charset="-127"/>
              </a:rPr>
              <a:t>Establishing </a:t>
            </a:r>
          </a:p>
          <a:p>
            <a:pPr algn="ctr" latinLnBrk="1"/>
            <a:r>
              <a:rPr lang="en-US" altLang="ko-KR" sz="3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yriad Pro" pitchFamily="34" charset="0"/>
                <a:ea typeface="맑은 고딕" pitchFamily="50" charset="-127"/>
              </a:rPr>
              <a:t>Large International Research Facilities</a:t>
            </a:r>
            <a:endParaRPr lang="ko-KR" altLang="en-US" sz="3600" dirty="0">
              <a:solidFill>
                <a:schemeClr val="tx1">
                  <a:lumMod val="50000"/>
                  <a:lumOff val="50000"/>
                </a:schemeClr>
              </a:solidFill>
              <a:latin typeface="Myriad Pro" pitchFamily="34" charset="0"/>
              <a:ea typeface="맑은 고딕" pitchFamily="50" charset="-127"/>
            </a:endParaRPr>
          </a:p>
        </p:txBody>
      </p:sp>
      <p:sp>
        <p:nvSpPr>
          <p:cNvPr id="8" name="부제목 2"/>
          <p:cNvSpPr>
            <a:spLocks noGrp="1"/>
          </p:cNvSpPr>
          <p:nvPr>
            <p:ph type="subTitle" idx="1"/>
          </p:nvPr>
        </p:nvSpPr>
        <p:spPr>
          <a:xfrm>
            <a:off x="642910" y="5214950"/>
            <a:ext cx="7844325" cy="1500198"/>
          </a:xfrm>
        </p:spPr>
        <p:txBody>
          <a:bodyPr>
            <a:noAutofit/>
          </a:bodyPr>
          <a:lstStyle/>
          <a:p>
            <a:r>
              <a:rPr lang="en-US" altLang="ko-KR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yriad Pro" pitchFamily="34" charset="0"/>
              </a:rPr>
              <a:t>Dong-</a:t>
            </a:r>
            <a:r>
              <a:rPr lang="en-US" altLang="ko-KR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Myriad Pro" pitchFamily="34" charset="0"/>
              </a:rPr>
              <a:t>Pil</a:t>
            </a:r>
            <a:r>
              <a:rPr lang="en-US" altLang="ko-KR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yriad Pro" pitchFamily="34" charset="0"/>
              </a:rPr>
              <a:t>  MIN</a:t>
            </a:r>
          </a:p>
          <a:p>
            <a:r>
              <a:rPr lang="en-US" altLang="ko-K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yriad Pro" pitchFamily="34" charset="0"/>
              </a:rPr>
              <a:t>Chairman of </a:t>
            </a:r>
            <a:r>
              <a:rPr lang="en-US" altLang="ko-KR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yriad Pro" pitchFamily="34" charset="0"/>
              </a:rPr>
              <a:t>KRC</a:t>
            </a:r>
            <a:r>
              <a:rPr lang="en-US" altLang="ko-K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yriad Pro" pitchFamily="34" charset="0"/>
              </a:rPr>
              <a:t>FST</a:t>
            </a:r>
          </a:p>
          <a:p>
            <a:endParaRPr lang="en-US" altLang="ko-KR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Myriad Pro" pitchFamily="34" charset="0"/>
            </a:endParaRPr>
          </a:p>
          <a:p>
            <a:r>
              <a:rPr kumimoji="0"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</a:rPr>
              <a:t>ⓒ2010, </a:t>
            </a:r>
            <a:r>
              <a:rPr kumimoji="0" lang="en-US" altLang="ko-K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</a:rPr>
              <a:t>K</a:t>
            </a:r>
            <a:r>
              <a:rPr kumimoji="0"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</a:rPr>
              <a:t>orea </a:t>
            </a:r>
            <a:r>
              <a:rPr kumimoji="0" lang="en-US" altLang="ko-K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</a:rPr>
              <a:t>R</a:t>
            </a:r>
            <a:r>
              <a:rPr kumimoji="0"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</a:rPr>
              <a:t>esearch </a:t>
            </a:r>
            <a:r>
              <a:rPr kumimoji="0" lang="en-US" altLang="ko-K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</a:rPr>
              <a:t>C</a:t>
            </a:r>
            <a:r>
              <a:rPr kumimoji="0"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</a:rPr>
              <a:t>ouncil for </a:t>
            </a:r>
            <a:r>
              <a:rPr kumimoji="0" lang="en-US" altLang="ko-K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</a:rPr>
              <a:t>F</a:t>
            </a:r>
            <a:r>
              <a:rPr kumimoji="0"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</a:rPr>
              <a:t>undamental </a:t>
            </a:r>
            <a:r>
              <a:rPr kumimoji="0" lang="en-US" altLang="ko-K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</a:rPr>
              <a:t>S</a:t>
            </a:r>
            <a:r>
              <a:rPr kumimoji="0"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</a:rPr>
              <a:t>cience &amp; </a:t>
            </a:r>
            <a:r>
              <a:rPr kumimoji="0" lang="en-US" altLang="ko-K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</a:rPr>
              <a:t>T</a:t>
            </a:r>
            <a:r>
              <a:rPr kumimoji="0"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</a:rPr>
              <a:t>echnology</a:t>
            </a:r>
            <a:endParaRPr kumimoji="0" lang="ko-KR" altLang="en-US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맑은 고딕" pitchFamily="50" charset="-127"/>
            </a:endParaRPr>
          </a:p>
          <a:p>
            <a:endParaRPr lang="ko-KR" altLang="en-US" sz="2000" b="1" dirty="0" smtClean="0">
              <a:solidFill>
                <a:schemeClr val="tx1">
                  <a:lumMod val="65000"/>
                  <a:lumOff val="35000"/>
                </a:schemeClr>
              </a:solidFill>
              <a:latin typeface="Myriad Pro" pitchFamily="34" charset="0"/>
            </a:endParaRPr>
          </a:p>
        </p:txBody>
      </p:sp>
      <p:grpSp>
        <p:nvGrpSpPr>
          <p:cNvPr id="13" name="그룹 12"/>
          <p:cNvGrpSpPr/>
          <p:nvPr/>
        </p:nvGrpSpPr>
        <p:grpSpPr>
          <a:xfrm>
            <a:off x="3728255" y="2793662"/>
            <a:ext cx="1630038" cy="2278412"/>
            <a:chOff x="3728255" y="2522894"/>
            <a:chExt cx="1630038" cy="2278412"/>
          </a:xfrm>
        </p:grpSpPr>
        <p:pic>
          <p:nvPicPr>
            <p:cNvPr id="2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864594" y="2843641"/>
              <a:ext cx="1392648" cy="1957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728255" y="2522894"/>
              <a:ext cx="1630038" cy="1635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" name="TextBox 8"/>
          <p:cNvSpPr txBox="1"/>
          <p:nvPr/>
        </p:nvSpPr>
        <p:spPr>
          <a:xfrm>
            <a:off x="7086600" y="3810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ASEPS 2010</a:t>
            </a:r>
            <a:endParaRPr lang="en-US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844279" y="2308026"/>
            <a:ext cx="7442498" cy="3571900"/>
          </a:xfrm>
        </p:spPr>
        <p:txBody>
          <a:bodyPr>
            <a:normAutofit/>
          </a:bodyPr>
          <a:lstStyle/>
          <a:p>
            <a:pPr algn="l">
              <a:buFont typeface="Arial" pitchFamily="34" charset="0"/>
              <a:buChar char="•"/>
            </a:pPr>
            <a:r>
              <a:rPr lang="en-US" altLang="ko-KR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 pitchFamily="34" charset="0"/>
              </a:rPr>
              <a:t>  </a:t>
            </a:r>
            <a:r>
              <a:rPr lang="en-US" altLang="ko-KR" sz="2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 pitchFamily="34" charset="0"/>
              </a:rPr>
              <a:t>Governmental Plan </a:t>
            </a:r>
          </a:p>
          <a:p>
            <a:pPr algn="l"/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 pitchFamily="34" charset="0"/>
              </a:rPr>
              <a:t> </a:t>
            </a:r>
            <a:r>
              <a:rPr lang="en-US" altLang="ko-KR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 pitchFamily="34" charset="0"/>
              </a:rPr>
              <a:t> </a:t>
            </a:r>
            <a:r>
              <a:rPr lang="en-US" altLang="ko-KR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 pitchFamily="34" charset="0"/>
              </a:rPr>
              <a:t>	</a:t>
            </a:r>
            <a:r>
              <a:rPr lang="en-US" altLang="ko-KR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 pitchFamily="34" charset="0"/>
              </a:rPr>
              <a:t>-  ISBB</a:t>
            </a:r>
            <a:r>
              <a:rPr lang="en-US" altLang="ko-KR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 pitchFamily="34" charset="0"/>
              </a:rPr>
              <a:t>: International Science Business Belt</a:t>
            </a:r>
          </a:p>
          <a:p>
            <a:pPr algn="l"/>
            <a:r>
              <a:rPr lang="en-US" altLang="ko-KR" sz="2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 pitchFamily="34" charset="0"/>
              </a:rPr>
              <a:t>	</a:t>
            </a:r>
            <a:endParaRPr lang="en-US" altLang="ko-KR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Myriad Pro" pitchFamily="34" charset="0"/>
            </a:endParaRPr>
          </a:p>
          <a:p>
            <a:pPr algn="l">
              <a:buFont typeface="Arial" pitchFamily="34" charset="0"/>
              <a:buChar char="•"/>
            </a:pPr>
            <a:r>
              <a:rPr lang="en-US" altLang="ko-KR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 pitchFamily="34" charset="0"/>
              </a:rPr>
              <a:t> </a:t>
            </a:r>
            <a:r>
              <a:rPr lang="en-US" altLang="ko-KR" sz="2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 pitchFamily="34" charset="0"/>
              </a:rPr>
              <a:t> Large Facilities  </a:t>
            </a:r>
          </a:p>
          <a:p>
            <a:pPr algn="l"/>
            <a:r>
              <a:rPr lang="en-US" altLang="ko-KR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 pitchFamily="34" charset="0"/>
              </a:rPr>
              <a:t>	</a:t>
            </a:r>
            <a:r>
              <a:rPr lang="en-US" altLang="ko-KR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 pitchFamily="34" charset="0"/>
              </a:rPr>
              <a:t>-  </a:t>
            </a:r>
            <a:r>
              <a:rPr lang="en-US" altLang="ko-KR" sz="2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 pitchFamily="34" charset="0"/>
              </a:rPr>
              <a:t>KoRIA</a:t>
            </a:r>
            <a:r>
              <a:rPr lang="en-US" altLang="ko-KR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 pitchFamily="34" charset="0"/>
              </a:rPr>
              <a:t> </a:t>
            </a:r>
            <a:r>
              <a:rPr lang="en-US" altLang="ko-KR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 pitchFamily="34" charset="0"/>
              </a:rPr>
              <a:t>	</a:t>
            </a:r>
          </a:p>
          <a:p>
            <a:pPr algn="l"/>
            <a:r>
              <a:rPr lang="en-US" altLang="ko-KR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 pitchFamily="34" charset="0"/>
              </a:rPr>
              <a:t>	</a:t>
            </a:r>
            <a:r>
              <a:rPr lang="en-US" altLang="ko-KR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 pitchFamily="34" charset="0"/>
              </a:rPr>
              <a:t>-  PLS-II</a:t>
            </a:r>
            <a:endParaRPr lang="ko-KR" altLang="en-US" sz="2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부제목 2"/>
          <p:cNvSpPr txBox="1">
            <a:spLocks/>
          </p:cNvSpPr>
          <p:nvPr/>
        </p:nvSpPr>
        <p:spPr>
          <a:xfrm>
            <a:off x="813496" y="658778"/>
            <a:ext cx="7529540" cy="7540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lnSpc>
                <a:spcPct val="70000"/>
              </a:lnSpc>
              <a:spcBef>
                <a:spcPct val="20000"/>
              </a:spcBef>
            </a:pPr>
            <a:endParaRPr lang="en-US" altLang="ko-KR" sz="3200" dirty="0" smtClean="0">
              <a:solidFill>
                <a:srgbClr val="FF0000"/>
              </a:solidFill>
              <a:latin typeface="Myriad Pro" pitchFamily="34" charset="0"/>
            </a:endParaRPr>
          </a:p>
          <a:p>
            <a:pPr lvl="0" algn="ctr">
              <a:lnSpc>
                <a:spcPct val="70000"/>
              </a:lnSpc>
              <a:spcBef>
                <a:spcPct val="20000"/>
              </a:spcBef>
            </a:pPr>
            <a:r>
              <a:rPr lang="en-US" altLang="ko-KR" sz="3200" dirty="0" smtClean="0">
                <a:solidFill>
                  <a:srgbClr val="FF0000"/>
                </a:solidFill>
                <a:latin typeface="Myriad Pro" pitchFamily="34" charset="0"/>
              </a:rPr>
              <a:t>New </a:t>
            </a:r>
            <a:r>
              <a:rPr lang="en-US" altLang="ko-KR" sz="3200" dirty="0">
                <a:solidFill>
                  <a:srgbClr val="FF0000"/>
                </a:solidFill>
                <a:latin typeface="Myriad Pro" pitchFamily="34" charset="0"/>
              </a:rPr>
              <a:t>Plan of Korea</a:t>
            </a:r>
            <a:endParaRPr kumimoji="0" lang="ko-KR" alt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yriad Pro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40749" y="2000240"/>
            <a:ext cx="4662502" cy="4645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218" name="제목 1"/>
          <p:cNvSpPr>
            <a:spLocks noGrp="1"/>
          </p:cNvSpPr>
          <p:nvPr>
            <p:ph type="title"/>
          </p:nvPr>
        </p:nvSpPr>
        <p:spPr>
          <a:xfrm>
            <a:off x="457200" y="801655"/>
            <a:ext cx="8229600" cy="841395"/>
          </a:xfrm>
        </p:spPr>
        <p:txBody>
          <a:bodyPr/>
          <a:lstStyle/>
          <a:p>
            <a:r>
              <a:rPr lang="en-US" altLang="ko-KR" sz="3200" dirty="0" err="1" smtClean="0">
                <a:solidFill>
                  <a:srgbClr val="FF0000"/>
                </a:solidFill>
                <a:latin typeface="Myriad Pro" pitchFamily="34" charset="0"/>
                <a:cs typeface="Arial" charset="0"/>
              </a:rPr>
              <a:t>Sejong</a:t>
            </a:r>
            <a:r>
              <a:rPr lang="en-US" altLang="ko-KR" sz="3200" dirty="0" smtClean="0">
                <a:solidFill>
                  <a:srgbClr val="FF0000"/>
                </a:solidFill>
                <a:latin typeface="Myriad Pro" pitchFamily="34" charset="0"/>
                <a:cs typeface="Arial" charset="0"/>
              </a:rPr>
              <a:t> City : </a:t>
            </a:r>
            <a:r>
              <a:rPr lang="ko-KR" altLang="en-US" sz="3200" dirty="0" err="1" smtClean="0">
                <a:solidFill>
                  <a:srgbClr val="FF0000"/>
                </a:solidFill>
                <a:latin typeface="산돌고딕 M" pitchFamily="18" charset="-127"/>
                <a:ea typeface="산돌고딕 M" pitchFamily="18" charset="-127"/>
                <a:cs typeface="Arial" charset="0"/>
              </a:rPr>
              <a:t>世宗市</a:t>
            </a:r>
            <a:r>
              <a:rPr lang="en-US" altLang="ko-KR" sz="3200" dirty="0" smtClean="0">
                <a:solidFill>
                  <a:srgbClr val="FF0000"/>
                </a:solidFill>
                <a:latin typeface="산돌고딕 M" pitchFamily="18" charset="-127"/>
                <a:ea typeface="산돌고딕 M" pitchFamily="18" charset="-127"/>
                <a:cs typeface="Arial" charset="0"/>
              </a:rPr>
              <a:t> </a:t>
            </a:r>
            <a:endParaRPr lang="ko-KR" altLang="en-US" sz="3200" dirty="0" smtClean="0">
              <a:solidFill>
                <a:srgbClr val="FF0000"/>
              </a:solidFill>
              <a:latin typeface="산돌고딕 M" pitchFamily="18" charset="-127"/>
              <a:ea typeface="산돌고딕 M" pitchFamily="18" charset="-127"/>
              <a:cs typeface="Arial" charset="0"/>
            </a:endParaRPr>
          </a:p>
        </p:txBody>
      </p:sp>
      <p:sp>
        <p:nvSpPr>
          <p:cNvPr id="5" name="타원 4"/>
          <p:cNvSpPr/>
          <p:nvPr/>
        </p:nvSpPr>
        <p:spPr>
          <a:xfrm>
            <a:off x="3929058" y="3857628"/>
            <a:ext cx="285752" cy="285752"/>
          </a:xfrm>
          <a:prstGeom prst="ellipse">
            <a:avLst/>
          </a:prstGeom>
          <a:solidFill>
            <a:srgbClr val="92D05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7" name="오른쪽 화살표 6"/>
          <p:cNvSpPr/>
          <p:nvPr/>
        </p:nvSpPr>
        <p:spPr>
          <a:xfrm>
            <a:off x="1814468" y="3786190"/>
            <a:ext cx="1971714" cy="500066"/>
          </a:xfrm>
          <a:prstGeom prst="rightArrow">
            <a:avLst>
              <a:gd name="adj1" fmla="val 72390"/>
              <a:gd name="adj2" fmla="val 50000"/>
            </a:avLst>
          </a:prstGeom>
          <a:solidFill>
            <a:srgbClr val="92D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SEJONG City</a:t>
            </a:r>
            <a:endParaRPr lang="ko-KR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그림 3" descr="sejong.jpg"/>
          <p:cNvPicPr>
            <a:picLocks noChangeAspect="1"/>
          </p:cNvPicPr>
          <p:nvPr/>
        </p:nvPicPr>
        <p:blipFill>
          <a:blip r:embed="rId3" cstate="print"/>
          <a:srcRect b="6254"/>
          <a:stretch>
            <a:fillRect/>
          </a:stretch>
        </p:blipFill>
        <p:spPr bwMode="auto">
          <a:xfrm>
            <a:off x="0" y="1503766"/>
            <a:ext cx="9143999" cy="5354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714480" y="681338"/>
            <a:ext cx="5643602" cy="884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ko-KR" sz="3200" dirty="0" smtClean="0">
                <a:solidFill>
                  <a:srgbClr val="FF0000"/>
                </a:solidFill>
                <a:latin typeface="Myriad Pro" pitchFamily="34" charset="0"/>
              </a:rPr>
              <a:t>An Artist’s View of </a:t>
            </a:r>
          </a:p>
          <a:p>
            <a:pPr algn="ctr">
              <a:lnSpc>
                <a:spcPct val="80000"/>
              </a:lnSpc>
            </a:pPr>
            <a:r>
              <a:rPr lang="en-US" altLang="ko-KR" sz="3200" dirty="0" err="1" smtClean="0">
                <a:solidFill>
                  <a:srgbClr val="FF0000"/>
                </a:solidFill>
                <a:latin typeface="Myriad Pro" pitchFamily="34" charset="0"/>
              </a:rPr>
              <a:t>Sejong</a:t>
            </a:r>
            <a:r>
              <a:rPr lang="en-US" altLang="ko-KR" sz="3200" dirty="0" smtClean="0">
                <a:solidFill>
                  <a:srgbClr val="FF0000"/>
                </a:solidFill>
                <a:latin typeface="Myriad Pro" pitchFamily="34" charset="0"/>
              </a:rPr>
              <a:t> City</a:t>
            </a:r>
            <a:endParaRPr lang="ko-KR" altLang="en-US" sz="3200" dirty="0">
              <a:solidFill>
                <a:srgbClr val="FF0000"/>
              </a:solidFill>
              <a:latin typeface="Myriad Pro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1024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grpSp>
        <p:nvGrpSpPr>
          <p:cNvPr id="18" name="그룹 17"/>
          <p:cNvGrpSpPr/>
          <p:nvPr/>
        </p:nvGrpSpPr>
        <p:grpSpPr>
          <a:xfrm>
            <a:off x="1257302" y="1428736"/>
            <a:ext cx="6815159" cy="5286412"/>
            <a:chOff x="971550" y="1314474"/>
            <a:chExt cx="7107013" cy="5543550"/>
          </a:xfrm>
        </p:grpSpPr>
        <p:pic>
          <p:nvPicPr>
            <p:cNvPr id="10244" name="그림 6" descr="세종시 단지(영문-basic).JP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643063" y="1314474"/>
              <a:ext cx="6191250" cy="5543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직사각형 8"/>
            <p:cNvSpPr/>
            <p:nvPr/>
          </p:nvSpPr>
          <p:spPr>
            <a:xfrm>
              <a:off x="3000375" y="1785926"/>
              <a:ext cx="3290254" cy="357188"/>
            </a:xfrm>
            <a:prstGeom prst="rect">
              <a:avLst/>
            </a:prstGeom>
            <a:solidFill>
              <a:srgbClr val="206A22"/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ko-KR" sz="1400" b="1" dirty="0">
                  <a:latin typeface="Arial" pitchFamily="34" charset="0"/>
                  <a:cs typeface="Arial" pitchFamily="34" charset="0"/>
                </a:rPr>
                <a:t>High-tech &amp; Green </a:t>
              </a:r>
              <a:r>
                <a:rPr lang="en-US" altLang="ko-KR" sz="1400" b="1" dirty="0" smtClean="0">
                  <a:latin typeface="Arial" pitchFamily="34" charset="0"/>
                  <a:cs typeface="Arial" pitchFamily="34" charset="0"/>
                </a:rPr>
                <a:t>Industry </a:t>
              </a:r>
              <a:r>
                <a:rPr lang="en-US" altLang="ko-KR" sz="1400" b="1" dirty="0">
                  <a:latin typeface="Arial" pitchFamily="34" charset="0"/>
                  <a:cs typeface="Arial" pitchFamily="34" charset="0"/>
                </a:rPr>
                <a:t>ZONE</a:t>
              </a:r>
              <a:endParaRPr lang="ko-KR" altLang="en-US" sz="14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직사각형 9"/>
            <p:cNvSpPr/>
            <p:nvPr/>
          </p:nvSpPr>
          <p:spPr>
            <a:xfrm>
              <a:off x="971550" y="2643182"/>
              <a:ext cx="2143125" cy="357188"/>
            </a:xfrm>
            <a:prstGeom prst="rect">
              <a:avLst/>
            </a:prstGeom>
            <a:solidFill>
              <a:srgbClr val="206A22"/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ko-KR" sz="1400" b="1" dirty="0">
                  <a:latin typeface="Arial" pitchFamily="34" charset="0"/>
                  <a:cs typeface="Arial" pitchFamily="34" charset="0"/>
                </a:rPr>
                <a:t>Heavy-Ion Accelerator</a:t>
              </a:r>
              <a:endParaRPr lang="ko-KR" altLang="en-US" sz="14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직사각형 10"/>
            <p:cNvSpPr/>
            <p:nvPr/>
          </p:nvSpPr>
          <p:spPr>
            <a:xfrm>
              <a:off x="971550" y="4286258"/>
              <a:ext cx="2786062" cy="357188"/>
            </a:xfrm>
            <a:prstGeom prst="rect">
              <a:avLst/>
            </a:prstGeom>
            <a:solidFill>
              <a:srgbClr val="206A22"/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ko-KR" sz="1400" b="1" dirty="0">
                  <a:latin typeface="Arial" pitchFamily="34" charset="0"/>
                  <a:cs typeface="Arial" pitchFamily="34" charset="0"/>
                </a:rPr>
                <a:t>Research  &amp; Venture ZONE</a:t>
              </a:r>
              <a:endParaRPr lang="ko-KR" altLang="en-US" sz="14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직사각형 11"/>
            <p:cNvSpPr/>
            <p:nvPr/>
          </p:nvSpPr>
          <p:spPr>
            <a:xfrm>
              <a:off x="971550" y="5143512"/>
              <a:ext cx="3071812" cy="357188"/>
            </a:xfrm>
            <a:prstGeom prst="rect">
              <a:avLst/>
            </a:prstGeom>
            <a:solidFill>
              <a:srgbClr val="206A22"/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ko-KR" sz="1400" b="1" dirty="0">
                  <a:latin typeface="Arial" pitchFamily="34" charset="0"/>
                  <a:cs typeface="Arial" pitchFamily="34" charset="0"/>
                </a:rPr>
                <a:t>Commercial &amp; Culture ZONE</a:t>
              </a:r>
              <a:endParaRPr lang="ko-KR" altLang="en-US" sz="14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직사각형 12"/>
            <p:cNvSpPr/>
            <p:nvPr/>
          </p:nvSpPr>
          <p:spPr>
            <a:xfrm>
              <a:off x="5286379" y="4500570"/>
              <a:ext cx="2792184" cy="357188"/>
            </a:xfrm>
            <a:prstGeom prst="rect">
              <a:avLst/>
            </a:prstGeom>
            <a:solidFill>
              <a:srgbClr val="206A22"/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ko-KR" sz="1400" b="1" dirty="0">
                  <a:latin typeface="Arial" pitchFamily="34" charset="0"/>
                  <a:cs typeface="Arial" pitchFamily="34" charset="0"/>
                </a:rPr>
                <a:t>University &amp; Research ZONE</a:t>
              </a:r>
              <a:endParaRPr lang="ko-KR" altLang="en-US" sz="14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직사각형 13"/>
            <p:cNvSpPr/>
            <p:nvPr/>
          </p:nvSpPr>
          <p:spPr>
            <a:xfrm>
              <a:off x="5572132" y="2313781"/>
              <a:ext cx="2357437" cy="357188"/>
            </a:xfrm>
            <a:prstGeom prst="rect">
              <a:avLst/>
            </a:prstGeom>
            <a:solidFill>
              <a:srgbClr val="206A22"/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ko-KR" sz="1400" b="1" dirty="0">
                  <a:latin typeface="Arial" pitchFamily="34" charset="0"/>
                  <a:cs typeface="Arial" pitchFamily="34" charset="0"/>
                </a:rPr>
                <a:t>Global ZONE</a:t>
              </a:r>
              <a:endParaRPr lang="ko-KR" altLang="en-US" sz="1400" b="1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9" name="제목 1"/>
          <p:cNvSpPr txBox="1">
            <a:spLocks/>
          </p:cNvSpPr>
          <p:nvPr/>
        </p:nvSpPr>
        <p:spPr>
          <a:xfrm>
            <a:off x="457200" y="801655"/>
            <a:ext cx="8229600" cy="8413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yriad Pro" pitchFamily="34" charset="0"/>
                <a:ea typeface="+mj-ea"/>
                <a:cs typeface="Arial" charset="0"/>
              </a:rPr>
              <a:t>Design of </a:t>
            </a:r>
            <a:r>
              <a:rPr kumimoji="0" lang="en-US" altLang="ko-KR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yriad Pro" pitchFamily="34" charset="0"/>
                <a:ea typeface="+mj-ea"/>
                <a:cs typeface="Arial" charset="0"/>
              </a:rPr>
              <a:t>Sejong</a:t>
            </a:r>
            <a:r>
              <a:rPr kumimoji="0" lang="en-US" altLang="ko-KR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yriad Pro" pitchFamily="34" charset="0"/>
                <a:ea typeface="+mj-ea"/>
                <a:cs typeface="Arial" charset="0"/>
              </a:rPr>
              <a:t> City </a:t>
            </a:r>
            <a:endParaRPr kumimoji="0" lang="ko-KR" alt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산돌고딕 M" pitchFamily="18" charset="-127"/>
              <a:ea typeface="산돌고딕 M" pitchFamily="18" charset="-127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/>
          <p:cNvSpPr>
            <a:spLocks noGrp="1"/>
          </p:cNvSpPr>
          <p:nvPr>
            <p:ph type="title"/>
          </p:nvPr>
        </p:nvSpPr>
        <p:spPr>
          <a:xfrm>
            <a:off x="428596" y="950712"/>
            <a:ext cx="8229600" cy="642934"/>
          </a:xfrm>
        </p:spPr>
        <p:txBody>
          <a:bodyPr>
            <a:noAutofit/>
          </a:bodyPr>
          <a:lstStyle/>
          <a:p>
            <a:r>
              <a:rPr lang="en-US" altLang="ko-KR" sz="3200" dirty="0" smtClean="0">
                <a:solidFill>
                  <a:srgbClr val="FF0000"/>
                </a:solidFill>
                <a:latin typeface="Myriad Pro" pitchFamily="34" charset="0"/>
                <a:ea typeface="맑은 고딕" pitchFamily="50" charset="-127"/>
              </a:rPr>
              <a:t>Large Facilities in Korea 1</a:t>
            </a:r>
            <a:r>
              <a:rPr lang="en-US" altLang="ko-KR" sz="3200" b="1" dirty="0" smtClean="0">
                <a:solidFill>
                  <a:srgbClr val="FF0000"/>
                </a:solidFill>
                <a:latin typeface="Myriad Pro" pitchFamily="34" charset="0"/>
                <a:ea typeface="맑은 고딕" pitchFamily="50" charset="-127"/>
              </a:rPr>
              <a:t/>
            </a:r>
            <a:br>
              <a:rPr lang="en-US" altLang="ko-KR" sz="3200" b="1" dirty="0" smtClean="0">
                <a:solidFill>
                  <a:srgbClr val="FF0000"/>
                </a:solidFill>
                <a:latin typeface="Myriad Pro" pitchFamily="34" charset="0"/>
                <a:ea typeface="맑은 고딕" pitchFamily="50" charset="-127"/>
              </a:rPr>
            </a:br>
            <a:r>
              <a:rPr lang="en-US" altLang="ko-KR" sz="2800" b="1" dirty="0" err="1" smtClean="0">
                <a:solidFill>
                  <a:srgbClr val="FF0000"/>
                </a:solidFill>
                <a:latin typeface="Myriad Pro" pitchFamily="34" charset="0"/>
                <a:ea typeface="맑은 고딕" pitchFamily="50" charset="-127"/>
              </a:rPr>
              <a:t>KoRIA</a:t>
            </a:r>
            <a:r>
              <a:rPr lang="en-US" altLang="ko-KR" sz="2800" dirty="0" smtClean="0">
                <a:solidFill>
                  <a:srgbClr val="FF0000"/>
                </a:solidFill>
                <a:latin typeface="Myriad Pro" pitchFamily="34" charset="0"/>
                <a:ea typeface="맑은 고딕" pitchFamily="50" charset="-127"/>
              </a:rPr>
              <a:t>: Cornerstone for Int’l Science Business Belt</a:t>
            </a:r>
            <a:r>
              <a:rPr lang="ko-KR" altLang="en-US" sz="3200" dirty="0" smtClean="0">
                <a:solidFill>
                  <a:srgbClr val="595959"/>
                </a:solidFill>
                <a:latin typeface="Myriad Pro" pitchFamily="34" charset="0"/>
                <a:ea typeface="맑은 고딕" pitchFamily="50" charset="-127"/>
              </a:rPr>
              <a:t/>
            </a:r>
            <a:br>
              <a:rPr lang="ko-KR" altLang="en-US" sz="3200" dirty="0" smtClean="0">
                <a:solidFill>
                  <a:srgbClr val="595959"/>
                </a:solidFill>
                <a:latin typeface="Myriad Pro" pitchFamily="34" charset="0"/>
                <a:ea typeface="맑은 고딕" pitchFamily="50" charset="-127"/>
              </a:rPr>
            </a:br>
            <a:endParaRPr lang="en-US" altLang="ko-KR" sz="3200" b="1" dirty="0">
              <a:solidFill>
                <a:srgbClr val="C00000"/>
              </a:solidFill>
              <a:latin typeface="Myriad Pro" pitchFamily="34" charset="0"/>
              <a:ea typeface="맑은 고딕" pitchFamily="50" charset="-127"/>
            </a:endParaRPr>
          </a:p>
        </p:txBody>
      </p:sp>
      <p:sp>
        <p:nvSpPr>
          <p:cNvPr id="12" name="TextBox 24"/>
          <p:cNvSpPr txBox="1">
            <a:spLocks noChangeArrowheads="1"/>
          </p:cNvSpPr>
          <p:nvPr/>
        </p:nvSpPr>
        <p:spPr bwMode="auto">
          <a:xfrm>
            <a:off x="3768418" y="2900363"/>
            <a:ext cx="292762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atinLnBrk="0">
              <a:spcBef>
                <a:spcPct val="0"/>
              </a:spcBef>
            </a:pPr>
            <a:r>
              <a:rPr kumimoji="0" lang="en-US" altLang="ko-KR" sz="1200" dirty="0" smtClean="0">
                <a:solidFill>
                  <a:srgbClr val="002060"/>
                </a:solidFill>
                <a:latin typeface="맑은 고딕" pitchFamily="50" charset="-127"/>
                <a:ea typeface="맑은 고딕" pitchFamily="50" charset="-127"/>
              </a:rPr>
              <a:t>500MeV/A, 100</a:t>
            </a:r>
            <a:r>
              <a:rPr lang="en-US" altLang="ko-KR" sz="1200" dirty="0" smtClean="0">
                <a:solidFill>
                  <a:srgbClr val="002060"/>
                </a:solidFill>
              </a:rPr>
              <a:t>ℳA, Proton</a:t>
            </a:r>
          </a:p>
        </p:txBody>
      </p:sp>
      <p:sp>
        <p:nvSpPr>
          <p:cNvPr id="13" name="Line 65"/>
          <p:cNvSpPr>
            <a:spLocks noChangeShapeType="1"/>
          </p:cNvSpPr>
          <p:nvPr/>
        </p:nvSpPr>
        <p:spPr bwMode="auto">
          <a:xfrm>
            <a:off x="1727927" y="2516220"/>
            <a:ext cx="6035460" cy="4764"/>
          </a:xfrm>
          <a:prstGeom prst="line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ko-KR" altLang="en-US"/>
          </a:p>
        </p:txBody>
      </p:sp>
      <p:sp>
        <p:nvSpPr>
          <p:cNvPr id="14" name="Line 67"/>
          <p:cNvSpPr>
            <a:spLocks noChangeShapeType="1"/>
          </p:cNvSpPr>
          <p:nvPr/>
        </p:nvSpPr>
        <p:spPr bwMode="auto">
          <a:xfrm>
            <a:off x="4795493" y="2525746"/>
            <a:ext cx="0" cy="4030662"/>
          </a:xfrm>
          <a:prstGeom prst="line">
            <a:avLst/>
          </a:prstGeom>
          <a:noFill/>
          <a:ln w="9525" cap="rnd">
            <a:solidFill>
              <a:srgbClr val="99CCFF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15" name="TextBox 24"/>
          <p:cNvSpPr txBox="1">
            <a:spLocks noChangeArrowheads="1"/>
          </p:cNvSpPr>
          <p:nvPr/>
        </p:nvSpPr>
        <p:spPr bwMode="auto">
          <a:xfrm>
            <a:off x="4545117" y="2257457"/>
            <a:ext cx="80435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atinLnBrk="0">
              <a:spcBef>
                <a:spcPct val="0"/>
              </a:spcBef>
            </a:pPr>
            <a:r>
              <a:rPr kumimoji="0" lang="en-US" altLang="ko-KR" sz="1200" dirty="0" smtClean="0">
                <a:latin typeface="맑은 고딕" pitchFamily="50" charset="-127"/>
                <a:ea typeface="맑은 고딕" pitchFamily="50" charset="-127"/>
              </a:rPr>
              <a:t>2010</a:t>
            </a:r>
            <a:endParaRPr kumimoji="0" lang="en-US" altLang="ko-KR" sz="12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6" name="Line 70"/>
          <p:cNvSpPr>
            <a:spLocks noChangeShapeType="1"/>
          </p:cNvSpPr>
          <p:nvPr/>
        </p:nvSpPr>
        <p:spPr bwMode="auto">
          <a:xfrm>
            <a:off x="1742802" y="2528921"/>
            <a:ext cx="0" cy="4030662"/>
          </a:xfrm>
          <a:prstGeom prst="line">
            <a:avLst/>
          </a:prstGeom>
          <a:noFill/>
          <a:ln w="9525" cap="rnd">
            <a:solidFill>
              <a:schemeClr val="hlink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17" name="Line 71"/>
          <p:cNvSpPr>
            <a:spLocks noChangeShapeType="1"/>
          </p:cNvSpPr>
          <p:nvPr/>
        </p:nvSpPr>
        <p:spPr bwMode="auto">
          <a:xfrm>
            <a:off x="3275497" y="2530508"/>
            <a:ext cx="0" cy="4030663"/>
          </a:xfrm>
          <a:prstGeom prst="line">
            <a:avLst/>
          </a:prstGeom>
          <a:noFill/>
          <a:ln w="9525" cap="rnd">
            <a:solidFill>
              <a:schemeClr val="hlink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18" name="TextBox 24"/>
          <p:cNvSpPr txBox="1">
            <a:spLocks noChangeArrowheads="1"/>
          </p:cNvSpPr>
          <p:nvPr/>
        </p:nvSpPr>
        <p:spPr bwMode="auto">
          <a:xfrm>
            <a:off x="3036951" y="2279682"/>
            <a:ext cx="80435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atinLnBrk="0">
              <a:spcBef>
                <a:spcPct val="0"/>
              </a:spcBef>
            </a:pPr>
            <a:r>
              <a:rPr kumimoji="0" lang="en-US" altLang="ko-KR" sz="1200" dirty="0" smtClean="0">
                <a:latin typeface="맑은 고딕" pitchFamily="50" charset="-127"/>
                <a:ea typeface="맑은 고딕" pitchFamily="50" charset="-127"/>
              </a:rPr>
              <a:t>2005</a:t>
            </a:r>
            <a:endParaRPr kumimoji="0" lang="en-US" altLang="ko-KR" sz="12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1" name="TextBox 24"/>
          <p:cNvSpPr txBox="1">
            <a:spLocks noChangeArrowheads="1"/>
          </p:cNvSpPr>
          <p:nvPr/>
        </p:nvSpPr>
        <p:spPr bwMode="auto">
          <a:xfrm>
            <a:off x="1487384" y="2266982"/>
            <a:ext cx="80435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atinLnBrk="0">
              <a:spcBef>
                <a:spcPct val="0"/>
              </a:spcBef>
            </a:pPr>
            <a:r>
              <a:rPr kumimoji="0" lang="en-US" altLang="ko-KR" sz="1200" dirty="0" smtClean="0">
                <a:latin typeface="맑은 고딕" pitchFamily="50" charset="-127"/>
                <a:ea typeface="맑은 고딕" pitchFamily="50" charset="-127"/>
              </a:rPr>
              <a:t>2000</a:t>
            </a:r>
            <a:endParaRPr kumimoji="0" lang="en-US" altLang="ko-KR" sz="12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2" name="Line 77"/>
          <p:cNvSpPr>
            <a:spLocks noChangeShapeType="1"/>
          </p:cNvSpPr>
          <p:nvPr/>
        </p:nvSpPr>
        <p:spPr bwMode="auto">
          <a:xfrm>
            <a:off x="6327316" y="2513046"/>
            <a:ext cx="0" cy="4030662"/>
          </a:xfrm>
          <a:prstGeom prst="line">
            <a:avLst/>
          </a:prstGeom>
          <a:noFill/>
          <a:ln w="9525" cap="rnd">
            <a:solidFill>
              <a:schemeClr val="hlink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23" name="TextBox 24"/>
          <p:cNvSpPr txBox="1">
            <a:spLocks noChangeArrowheads="1"/>
          </p:cNvSpPr>
          <p:nvPr/>
        </p:nvSpPr>
        <p:spPr bwMode="auto">
          <a:xfrm>
            <a:off x="6100599" y="2241582"/>
            <a:ext cx="80435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atinLnBrk="0">
              <a:spcBef>
                <a:spcPct val="0"/>
              </a:spcBef>
            </a:pPr>
            <a:r>
              <a:rPr kumimoji="0" lang="en-US" altLang="ko-KR" sz="1200" dirty="0" smtClean="0">
                <a:latin typeface="맑은 고딕" pitchFamily="50" charset="-127"/>
                <a:ea typeface="맑은 고딕" pitchFamily="50" charset="-127"/>
              </a:rPr>
              <a:t>2015</a:t>
            </a:r>
            <a:endParaRPr kumimoji="0" lang="en-US" altLang="ko-KR" sz="12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4" name="TextBox 24"/>
          <p:cNvSpPr txBox="1">
            <a:spLocks noChangeArrowheads="1"/>
          </p:cNvSpPr>
          <p:nvPr/>
        </p:nvSpPr>
        <p:spPr bwMode="auto">
          <a:xfrm>
            <a:off x="7529940" y="2238407"/>
            <a:ext cx="80435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atinLnBrk="0">
              <a:spcBef>
                <a:spcPct val="0"/>
              </a:spcBef>
            </a:pPr>
            <a:r>
              <a:rPr kumimoji="0" lang="en-US" altLang="ko-KR" sz="1200" dirty="0" smtClean="0">
                <a:latin typeface="맑은 고딕" pitchFamily="50" charset="-127"/>
                <a:ea typeface="맑은 고딕" pitchFamily="50" charset="-127"/>
              </a:rPr>
              <a:t>2020</a:t>
            </a:r>
            <a:endParaRPr kumimoji="0" lang="en-US" altLang="ko-KR" sz="12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5" name="Line 77"/>
          <p:cNvSpPr>
            <a:spLocks noChangeShapeType="1"/>
          </p:cNvSpPr>
          <p:nvPr/>
        </p:nvSpPr>
        <p:spPr bwMode="auto">
          <a:xfrm>
            <a:off x="4832958" y="2541610"/>
            <a:ext cx="0" cy="4030662"/>
          </a:xfrm>
          <a:prstGeom prst="line">
            <a:avLst/>
          </a:prstGeom>
          <a:noFill/>
          <a:ln w="9525" cap="rnd">
            <a:solidFill>
              <a:schemeClr val="hlink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27" name="Line 77"/>
          <p:cNvSpPr>
            <a:spLocks noChangeShapeType="1"/>
          </p:cNvSpPr>
          <p:nvPr/>
        </p:nvSpPr>
        <p:spPr bwMode="auto">
          <a:xfrm>
            <a:off x="7760635" y="2533672"/>
            <a:ext cx="0" cy="4030662"/>
          </a:xfrm>
          <a:prstGeom prst="line">
            <a:avLst/>
          </a:prstGeom>
          <a:noFill/>
          <a:ln w="9525" cap="rnd">
            <a:solidFill>
              <a:schemeClr val="hlink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28" name="TextBox 24"/>
          <p:cNvSpPr txBox="1">
            <a:spLocks noChangeArrowheads="1"/>
          </p:cNvSpPr>
          <p:nvPr/>
        </p:nvSpPr>
        <p:spPr bwMode="auto">
          <a:xfrm>
            <a:off x="7929586" y="2240011"/>
            <a:ext cx="80435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atinLnBrk="0">
              <a:spcBef>
                <a:spcPct val="0"/>
              </a:spcBef>
            </a:pPr>
            <a:r>
              <a:rPr kumimoji="0" lang="en-US" altLang="ko-KR" sz="1200" dirty="0" smtClean="0">
                <a:latin typeface="맑은 고딕" pitchFamily="50" charset="-127"/>
                <a:ea typeface="맑은 고딕" pitchFamily="50" charset="-127"/>
              </a:rPr>
              <a:t>Year</a:t>
            </a:r>
            <a:endParaRPr kumimoji="0" lang="en-US" altLang="ko-KR" sz="12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5" name="Rectangle 7"/>
          <p:cNvSpPr>
            <a:spLocks noChangeArrowheads="1"/>
          </p:cNvSpPr>
          <p:nvPr/>
        </p:nvSpPr>
        <p:spPr bwMode="auto">
          <a:xfrm>
            <a:off x="5212329" y="6237315"/>
            <a:ext cx="2548305" cy="214314"/>
          </a:xfrm>
          <a:prstGeom prst="rect">
            <a:avLst/>
          </a:prstGeom>
          <a:solidFill>
            <a:srgbClr val="4F81BD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36" name="TextBox 24"/>
          <p:cNvSpPr txBox="1">
            <a:spLocks noChangeArrowheads="1"/>
          </p:cNvSpPr>
          <p:nvPr/>
        </p:nvSpPr>
        <p:spPr bwMode="auto">
          <a:xfrm>
            <a:off x="4024692" y="3395381"/>
            <a:ext cx="292762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atinLnBrk="0">
              <a:spcBef>
                <a:spcPct val="0"/>
              </a:spcBef>
            </a:pPr>
            <a:r>
              <a:rPr kumimoji="0" lang="en-US" altLang="ko-KR" sz="1200" dirty="0" smtClean="0">
                <a:solidFill>
                  <a:srgbClr val="002060"/>
                </a:solidFill>
                <a:latin typeface="맑은 고딕" pitchFamily="50" charset="-127"/>
                <a:ea typeface="맑은 고딕" pitchFamily="50" charset="-127"/>
              </a:rPr>
              <a:t>350MeV/A, 1p</a:t>
            </a:r>
            <a:r>
              <a:rPr lang="en-US" altLang="ko-KR" sz="1200" dirty="0" smtClean="0">
                <a:solidFill>
                  <a:srgbClr val="002060"/>
                </a:solidFill>
              </a:rPr>
              <a:t>ℳA, Heavy ion</a:t>
            </a:r>
          </a:p>
        </p:txBody>
      </p:sp>
      <p:sp>
        <p:nvSpPr>
          <p:cNvPr id="37" name="TextBox 24"/>
          <p:cNvSpPr txBox="1">
            <a:spLocks noChangeArrowheads="1"/>
          </p:cNvSpPr>
          <p:nvPr/>
        </p:nvSpPr>
        <p:spPr bwMode="auto">
          <a:xfrm>
            <a:off x="4411117" y="3922823"/>
            <a:ext cx="292762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atinLnBrk="0">
              <a:spcBef>
                <a:spcPct val="0"/>
              </a:spcBef>
            </a:pPr>
            <a:r>
              <a:rPr lang="en-US" altLang="ko-KR" sz="1200" dirty="0" smtClean="0">
                <a:solidFill>
                  <a:srgbClr val="002060"/>
                </a:solidFill>
                <a:latin typeface="맑은 고딕" pitchFamily="50" charset="-127"/>
                <a:ea typeface="맑은 고딕" pitchFamily="50" charset="-127"/>
              </a:rPr>
              <a:t>15M</a:t>
            </a:r>
            <a:r>
              <a:rPr kumimoji="0" lang="en-US" altLang="ko-KR" sz="1200" dirty="0" smtClean="0">
                <a:solidFill>
                  <a:srgbClr val="002060"/>
                </a:solidFill>
                <a:latin typeface="맑은 고딕" pitchFamily="50" charset="-127"/>
                <a:ea typeface="맑은 고딕" pitchFamily="50" charset="-127"/>
              </a:rPr>
              <a:t>eV/A, 1000p</a:t>
            </a:r>
            <a:r>
              <a:rPr lang="en-US" altLang="ko-KR" sz="1200" dirty="0" smtClean="0">
                <a:solidFill>
                  <a:srgbClr val="002060"/>
                </a:solidFill>
              </a:rPr>
              <a:t>ℳA, Heavy ion</a:t>
            </a:r>
          </a:p>
        </p:txBody>
      </p:sp>
      <p:sp>
        <p:nvSpPr>
          <p:cNvPr id="38" name="TextBox 24"/>
          <p:cNvSpPr txBox="1">
            <a:spLocks noChangeArrowheads="1"/>
          </p:cNvSpPr>
          <p:nvPr/>
        </p:nvSpPr>
        <p:spPr bwMode="auto">
          <a:xfrm>
            <a:off x="5010430" y="4460989"/>
            <a:ext cx="292762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atinLnBrk="0">
              <a:spcBef>
                <a:spcPct val="0"/>
              </a:spcBef>
            </a:pPr>
            <a:r>
              <a:rPr lang="en-US" altLang="ko-KR" sz="1200" dirty="0" smtClean="0">
                <a:solidFill>
                  <a:srgbClr val="002060"/>
                </a:solidFill>
                <a:latin typeface="맑은 고딕" pitchFamily="50" charset="-127"/>
                <a:ea typeface="맑은 고딕" pitchFamily="50" charset="-127"/>
              </a:rPr>
              <a:t>1.5G</a:t>
            </a:r>
            <a:r>
              <a:rPr kumimoji="0" lang="en-US" altLang="ko-KR" sz="1200" dirty="0" smtClean="0">
                <a:solidFill>
                  <a:srgbClr val="002060"/>
                </a:solidFill>
                <a:latin typeface="맑은 고딕" pitchFamily="50" charset="-127"/>
                <a:ea typeface="맑은 고딕" pitchFamily="50" charset="-127"/>
              </a:rPr>
              <a:t>eV/A, 0.2p</a:t>
            </a:r>
            <a:r>
              <a:rPr lang="en-US" altLang="ko-KR" sz="1200" dirty="0" smtClean="0">
                <a:solidFill>
                  <a:srgbClr val="002060"/>
                </a:solidFill>
              </a:rPr>
              <a:t>ℳA, Heavy ion</a:t>
            </a:r>
          </a:p>
        </p:txBody>
      </p:sp>
      <p:sp>
        <p:nvSpPr>
          <p:cNvPr id="39" name="TextBox 24"/>
          <p:cNvSpPr txBox="1">
            <a:spLocks noChangeArrowheads="1"/>
          </p:cNvSpPr>
          <p:nvPr/>
        </p:nvSpPr>
        <p:spPr bwMode="auto">
          <a:xfrm>
            <a:off x="5396838" y="5784102"/>
            <a:ext cx="346144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atinLnBrk="0">
              <a:spcBef>
                <a:spcPct val="0"/>
              </a:spcBef>
            </a:pPr>
            <a:r>
              <a:rPr lang="en-US" altLang="ko-KR" sz="1200" dirty="0" smtClean="0">
                <a:solidFill>
                  <a:srgbClr val="002060"/>
                </a:solidFill>
                <a:latin typeface="맑은 고딕" pitchFamily="50" charset="-127"/>
                <a:ea typeface="맑은 고딕" pitchFamily="50" charset="-127"/>
              </a:rPr>
              <a:t>200M</a:t>
            </a:r>
            <a:r>
              <a:rPr kumimoji="0" lang="en-US" altLang="ko-KR" sz="1200" dirty="0" smtClean="0">
                <a:solidFill>
                  <a:srgbClr val="002060"/>
                </a:solidFill>
                <a:latin typeface="맑은 고딕" pitchFamily="50" charset="-127"/>
                <a:ea typeface="맑은 고딕" pitchFamily="50" charset="-127"/>
              </a:rPr>
              <a:t>eV/A, Conceptual designing</a:t>
            </a:r>
            <a:r>
              <a:rPr lang="en-US" altLang="ko-KR" sz="1200" dirty="0" smtClean="0">
                <a:solidFill>
                  <a:srgbClr val="002060"/>
                </a:solidFill>
              </a:rPr>
              <a:t>, Heavy ion</a:t>
            </a:r>
          </a:p>
          <a:p>
            <a:pPr latinLnBrk="0">
              <a:spcBef>
                <a:spcPct val="0"/>
              </a:spcBef>
            </a:pPr>
            <a:endParaRPr lang="en-US" altLang="ko-KR" sz="1200" dirty="0" smtClean="0">
              <a:solidFill>
                <a:srgbClr val="002060"/>
              </a:solidFill>
            </a:endParaRPr>
          </a:p>
        </p:txBody>
      </p:sp>
      <p:sp>
        <p:nvSpPr>
          <p:cNvPr id="40" name="TextBox 24"/>
          <p:cNvSpPr txBox="1">
            <a:spLocks noChangeArrowheads="1"/>
          </p:cNvSpPr>
          <p:nvPr/>
        </p:nvSpPr>
        <p:spPr bwMode="auto">
          <a:xfrm>
            <a:off x="5388950" y="5182436"/>
            <a:ext cx="292762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atinLnBrk="0">
              <a:spcBef>
                <a:spcPct val="0"/>
              </a:spcBef>
            </a:pPr>
            <a:r>
              <a:rPr lang="en-US" altLang="ko-KR" sz="1200" dirty="0" smtClean="0">
                <a:solidFill>
                  <a:srgbClr val="002060"/>
                </a:solidFill>
                <a:latin typeface="맑은 고딕" pitchFamily="50" charset="-127"/>
                <a:ea typeface="맑은 고딕" pitchFamily="50" charset="-127"/>
              </a:rPr>
              <a:t>200M</a:t>
            </a:r>
            <a:r>
              <a:rPr kumimoji="0" lang="en-US" altLang="ko-KR" sz="1200" dirty="0" smtClean="0">
                <a:solidFill>
                  <a:srgbClr val="002060"/>
                </a:solidFill>
                <a:latin typeface="맑은 고딕" pitchFamily="50" charset="-127"/>
                <a:ea typeface="맑은 고딕" pitchFamily="50" charset="-127"/>
              </a:rPr>
              <a:t>eV/A, 2p</a:t>
            </a:r>
            <a:r>
              <a:rPr lang="en-US" altLang="ko-KR" sz="1200" dirty="0" smtClean="0">
                <a:solidFill>
                  <a:srgbClr val="002060"/>
                </a:solidFill>
              </a:rPr>
              <a:t>ℳA, Heavy ion</a:t>
            </a:r>
          </a:p>
        </p:txBody>
      </p:sp>
      <p:sp>
        <p:nvSpPr>
          <p:cNvPr id="41" name="TextBox 20"/>
          <p:cNvSpPr txBox="1">
            <a:spLocks noChangeArrowheads="1"/>
          </p:cNvSpPr>
          <p:nvPr/>
        </p:nvSpPr>
        <p:spPr bwMode="auto">
          <a:xfrm>
            <a:off x="1357290" y="2659067"/>
            <a:ext cx="2927598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atinLnBrk="0">
              <a:spcBef>
                <a:spcPct val="0"/>
              </a:spcBef>
            </a:pPr>
            <a:r>
              <a:rPr kumimoji="0" lang="en-US" altLang="ko-KR" sz="1300" dirty="0" smtClean="0">
                <a:ea typeface="맑은 고딕" pitchFamily="50" charset="-127"/>
              </a:rPr>
              <a:t>TRIUMF/ISAC </a:t>
            </a:r>
            <a:r>
              <a:rPr lang="az-Cyrl-AZ" altLang="ko-KR" sz="1300" dirty="0" smtClean="0"/>
              <a:t>І</a:t>
            </a:r>
            <a:r>
              <a:rPr lang="en-US" altLang="ko-KR" sz="1300" dirty="0" smtClean="0">
                <a:ea typeface="맑은 고딕" pitchFamily="50" charset="-127"/>
              </a:rPr>
              <a:t>, ISA</a:t>
            </a:r>
            <a:r>
              <a:rPr lang="ko-KR" altLang="en-US" sz="1300" dirty="0" smtClean="0"/>
              <a:t> </a:t>
            </a:r>
            <a:r>
              <a:rPr lang="en-US" altLang="ko-KR" sz="1300" dirty="0" smtClean="0"/>
              <a:t>Ⅱ</a:t>
            </a:r>
          </a:p>
        </p:txBody>
      </p:sp>
      <p:sp>
        <p:nvSpPr>
          <p:cNvPr id="42" name="TextBox 20"/>
          <p:cNvSpPr txBox="1">
            <a:spLocks noChangeArrowheads="1"/>
          </p:cNvSpPr>
          <p:nvPr/>
        </p:nvSpPr>
        <p:spPr bwMode="auto">
          <a:xfrm>
            <a:off x="1714480" y="3168688"/>
            <a:ext cx="2927598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atinLnBrk="0">
              <a:spcBef>
                <a:spcPct val="0"/>
              </a:spcBef>
            </a:pPr>
            <a:r>
              <a:rPr kumimoji="0" lang="en-US" altLang="ko-KR" sz="1300" dirty="0" smtClean="0">
                <a:ea typeface="맑은 고딕" pitchFamily="50" charset="-127"/>
              </a:rPr>
              <a:t>RIKEN RIBF</a:t>
            </a:r>
            <a:endParaRPr lang="en-US" altLang="ko-KR" sz="1300" dirty="0" smtClean="0"/>
          </a:p>
        </p:txBody>
      </p:sp>
      <p:sp>
        <p:nvSpPr>
          <p:cNvPr id="43" name="TextBox 20"/>
          <p:cNvSpPr txBox="1">
            <a:spLocks noChangeArrowheads="1"/>
          </p:cNvSpPr>
          <p:nvPr/>
        </p:nvSpPr>
        <p:spPr bwMode="auto">
          <a:xfrm>
            <a:off x="3273416" y="3714792"/>
            <a:ext cx="2927598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atinLnBrk="0">
              <a:spcBef>
                <a:spcPct val="0"/>
              </a:spcBef>
            </a:pPr>
            <a:r>
              <a:rPr kumimoji="0" lang="en-US" altLang="ko-KR" sz="1300" dirty="0" smtClean="0">
                <a:ea typeface="맑은 고딕" pitchFamily="50" charset="-127"/>
              </a:rPr>
              <a:t>SPIRAL2</a:t>
            </a:r>
            <a:endParaRPr lang="en-US" altLang="ko-KR" sz="1300" dirty="0" smtClean="0"/>
          </a:p>
        </p:txBody>
      </p:sp>
      <p:sp>
        <p:nvSpPr>
          <p:cNvPr id="44" name="TextBox 20"/>
          <p:cNvSpPr txBox="1">
            <a:spLocks noChangeArrowheads="1"/>
          </p:cNvSpPr>
          <p:nvPr/>
        </p:nvSpPr>
        <p:spPr bwMode="auto">
          <a:xfrm>
            <a:off x="3941758" y="4252958"/>
            <a:ext cx="2927598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atinLnBrk="0">
              <a:spcBef>
                <a:spcPct val="0"/>
              </a:spcBef>
            </a:pPr>
            <a:r>
              <a:rPr kumimoji="0" lang="en-US" altLang="ko-KR" sz="1300" dirty="0" smtClean="0">
                <a:ea typeface="맑은 고딕" pitchFamily="50" charset="-127"/>
              </a:rPr>
              <a:t>G</a:t>
            </a:r>
            <a:r>
              <a:rPr lang="en-US" altLang="ko-KR" sz="1300" dirty="0" smtClean="0">
                <a:ea typeface="맑은 고딕" pitchFamily="50" charset="-127"/>
              </a:rPr>
              <a:t>SI/FAIR</a:t>
            </a:r>
            <a:endParaRPr lang="en-US" altLang="ko-KR" sz="1300" dirty="0" smtClean="0"/>
          </a:p>
        </p:txBody>
      </p:sp>
      <p:sp>
        <p:nvSpPr>
          <p:cNvPr id="45" name="TextBox 20"/>
          <p:cNvSpPr txBox="1">
            <a:spLocks noChangeArrowheads="1"/>
          </p:cNvSpPr>
          <p:nvPr/>
        </p:nvSpPr>
        <p:spPr bwMode="auto">
          <a:xfrm>
            <a:off x="5138742" y="4838717"/>
            <a:ext cx="2927598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atinLnBrk="0">
              <a:spcBef>
                <a:spcPct val="0"/>
              </a:spcBef>
            </a:pPr>
            <a:r>
              <a:rPr lang="en-US" altLang="ko-KR" sz="1500" dirty="0" err="1" smtClean="0">
                <a:solidFill>
                  <a:schemeClr val="bg1"/>
                </a:solidFill>
              </a:rPr>
              <a:t>KoRIA</a:t>
            </a:r>
            <a:endParaRPr lang="en-US" altLang="ko-KR" sz="1500" dirty="0" smtClean="0">
              <a:solidFill>
                <a:schemeClr val="bg1"/>
              </a:solidFill>
            </a:endParaRPr>
          </a:p>
        </p:txBody>
      </p:sp>
      <p:sp>
        <p:nvSpPr>
          <p:cNvPr id="46" name="TextBox 20"/>
          <p:cNvSpPr txBox="1">
            <a:spLocks noChangeArrowheads="1"/>
          </p:cNvSpPr>
          <p:nvPr/>
        </p:nvSpPr>
        <p:spPr bwMode="auto">
          <a:xfrm>
            <a:off x="4371746" y="5569004"/>
            <a:ext cx="2927598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atinLnBrk="0">
              <a:spcBef>
                <a:spcPct val="0"/>
              </a:spcBef>
            </a:pPr>
            <a:r>
              <a:rPr lang="en-US" altLang="ko-KR" sz="1300" dirty="0" smtClean="0">
                <a:ea typeface="맑은 고딕" pitchFamily="50" charset="-127"/>
              </a:rPr>
              <a:t>FRIB</a:t>
            </a:r>
            <a:endParaRPr lang="en-US" altLang="ko-KR" sz="1300" dirty="0" smtClean="0"/>
          </a:p>
        </p:txBody>
      </p:sp>
      <p:sp>
        <p:nvSpPr>
          <p:cNvPr id="48" name="Rectangle 28"/>
          <p:cNvSpPr>
            <a:spLocks noChangeArrowheads="1"/>
          </p:cNvSpPr>
          <p:nvPr/>
        </p:nvSpPr>
        <p:spPr bwMode="auto">
          <a:xfrm>
            <a:off x="1000100" y="5288194"/>
            <a:ext cx="2000264" cy="1212640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eaLnBrk="0" latinLnBrk="0" hangingPunct="0">
              <a:lnSpc>
                <a:spcPct val="80000"/>
              </a:lnSpc>
              <a:spcBef>
                <a:spcPct val="0"/>
              </a:spcBef>
            </a:pPr>
            <a:r>
              <a:rPr lang="en-US" altLang="ko-KR" sz="1300" b="1" dirty="0" smtClean="0">
                <a:solidFill>
                  <a:srgbClr val="002060"/>
                </a:solidFill>
                <a:latin typeface="Myriad Pro" pitchFamily="34" charset="0"/>
                <a:ea typeface="돋움" pitchFamily="50" charset="-127"/>
              </a:rPr>
              <a:t>           </a:t>
            </a:r>
          </a:p>
          <a:p>
            <a:pPr eaLnBrk="0" latinLnBrk="0" hangingPunct="0">
              <a:lnSpc>
                <a:spcPct val="80000"/>
              </a:lnSpc>
              <a:spcBef>
                <a:spcPct val="0"/>
              </a:spcBef>
            </a:pPr>
            <a:r>
              <a:rPr lang="en-US" altLang="ko-KR" sz="1300" b="1" dirty="0" smtClean="0">
                <a:solidFill>
                  <a:srgbClr val="002060"/>
                </a:solidFill>
                <a:latin typeface="Myriad Pro" pitchFamily="34" charset="0"/>
                <a:ea typeface="돋움" pitchFamily="50" charset="-127"/>
              </a:rPr>
              <a:t>            ISOL</a:t>
            </a:r>
          </a:p>
          <a:p>
            <a:pPr eaLnBrk="0" latinLnBrk="0" hangingPunct="0">
              <a:lnSpc>
                <a:spcPct val="80000"/>
              </a:lnSpc>
              <a:spcBef>
                <a:spcPct val="0"/>
              </a:spcBef>
            </a:pPr>
            <a:endParaRPr lang="en-US" altLang="ko-KR" sz="1300" b="1" dirty="0" smtClean="0">
              <a:solidFill>
                <a:srgbClr val="002060"/>
              </a:solidFill>
              <a:latin typeface="Myriad Pro" pitchFamily="34" charset="0"/>
              <a:ea typeface="돋움" pitchFamily="50" charset="-127"/>
            </a:endParaRPr>
          </a:p>
          <a:p>
            <a:pPr eaLnBrk="0" latinLnBrk="0" hangingPunct="0">
              <a:lnSpc>
                <a:spcPct val="80000"/>
              </a:lnSpc>
              <a:spcBef>
                <a:spcPct val="0"/>
              </a:spcBef>
            </a:pPr>
            <a:r>
              <a:rPr lang="en-US" altLang="ko-KR" sz="1300" b="1" dirty="0" smtClean="0">
                <a:solidFill>
                  <a:srgbClr val="002060"/>
                </a:solidFill>
                <a:latin typeface="Myriad Pro" pitchFamily="34" charset="0"/>
                <a:ea typeface="돋움" pitchFamily="50" charset="-127"/>
              </a:rPr>
              <a:t>            In Flight</a:t>
            </a:r>
          </a:p>
          <a:p>
            <a:pPr eaLnBrk="0" latinLnBrk="0" hangingPunct="0">
              <a:lnSpc>
                <a:spcPct val="80000"/>
              </a:lnSpc>
              <a:spcBef>
                <a:spcPct val="0"/>
              </a:spcBef>
            </a:pPr>
            <a:endParaRPr lang="en-US" altLang="ko-KR" sz="1300" b="1" dirty="0" smtClean="0">
              <a:solidFill>
                <a:srgbClr val="002060"/>
              </a:solidFill>
              <a:latin typeface="Myriad Pro" pitchFamily="34" charset="0"/>
              <a:ea typeface="돋움" pitchFamily="50" charset="-127"/>
            </a:endParaRPr>
          </a:p>
          <a:p>
            <a:pPr eaLnBrk="0" latinLnBrk="0" hangingPunct="0">
              <a:lnSpc>
                <a:spcPct val="80000"/>
              </a:lnSpc>
              <a:spcBef>
                <a:spcPct val="0"/>
              </a:spcBef>
            </a:pPr>
            <a:r>
              <a:rPr lang="en-US" altLang="ko-KR" sz="1300" b="1" dirty="0" smtClean="0">
                <a:solidFill>
                  <a:srgbClr val="002060"/>
                </a:solidFill>
                <a:latin typeface="Myriad Pro" pitchFamily="34" charset="0"/>
                <a:ea typeface="돋움" pitchFamily="50" charset="-127"/>
              </a:rPr>
              <a:t>            In Flight, ISOL</a:t>
            </a:r>
          </a:p>
          <a:p>
            <a:pPr eaLnBrk="0" latinLnBrk="0" hangingPunct="0">
              <a:lnSpc>
                <a:spcPct val="80000"/>
              </a:lnSpc>
              <a:spcBef>
                <a:spcPct val="0"/>
              </a:spcBef>
            </a:pPr>
            <a:endParaRPr kumimoji="0" lang="ko-KR" altLang="en-US" sz="1300" b="1" dirty="0">
              <a:solidFill>
                <a:srgbClr val="002060"/>
              </a:solidFill>
              <a:latin typeface="Myriad Pro" pitchFamily="34" charset="0"/>
              <a:ea typeface="돋움" pitchFamily="50" charset="-127"/>
            </a:endParaRPr>
          </a:p>
        </p:txBody>
      </p:sp>
      <p:sp>
        <p:nvSpPr>
          <p:cNvPr id="49" name="Rectangle 7"/>
          <p:cNvSpPr>
            <a:spLocks noChangeArrowheads="1"/>
          </p:cNvSpPr>
          <p:nvPr/>
        </p:nvSpPr>
        <p:spPr bwMode="auto">
          <a:xfrm>
            <a:off x="1000100" y="5442940"/>
            <a:ext cx="360000" cy="1800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/>
          <a:lstStyle/>
          <a:p>
            <a:endParaRPr lang="ko-KR" altLang="en-US" dirty="0"/>
          </a:p>
        </p:txBody>
      </p:sp>
      <p:sp>
        <p:nvSpPr>
          <p:cNvPr id="50" name="Rectangle 7"/>
          <p:cNvSpPr>
            <a:spLocks noChangeArrowheads="1"/>
          </p:cNvSpPr>
          <p:nvPr/>
        </p:nvSpPr>
        <p:spPr bwMode="auto">
          <a:xfrm>
            <a:off x="1008038" y="5774730"/>
            <a:ext cx="360000" cy="180000"/>
          </a:xfrm>
          <a:prstGeom prst="rect">
            <a:avLst/>
          </a:prstGeom>
          <a:solidFill>
            <a:srgbClr val="4F81BD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51" name="Rectangle 7"/>
          <p:cNvSpPr>
            <a:spLocks noChangeArrowheads="1"/>
          </p:cNvSpPr>
          <p:nvPr/>
        </p:nvSpPr>
        <p:spPr bwMode="auto">
          <a:xfrm>
            <a:off x="1012800" y="6106520"/>
            <a:ext cx="360000" cy="1800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grpSp>
        <p:nvGrpSpPr>
          <p:cNvPr id="64" name="그룹 63"/>
          <p:cNvGrpSpPr/>
          <p:nvPr/>
        </p:nvGrpSpPr>
        <p:grpSpPr>
          <a:xfrm>
            <a:off x="3277505" y="3765561"/>
            <a:ext cx="3069333" cy="217875"/>
            <a:chOff x="3277505" y="3765561"/>
            <a:chExt cx="3069333" cy="217875"/>
          </a:xfrm>
        </p:grpSpPr>
        <p:sp>
          <p:nvSpPr>
            <p:cNvPr id="31" name="Rectangle 7"/>
            <p:cNvSpPr>
              <a:spLocks noChangeArrowheads="1"/>
            </p:cNvSpPr>
            <p:nvPr/>
          </p:nvSpPr>
          <p:spPr bwMode="auto">
            <a:xfrm>
              <a:off x="3277505" y="3765561"/>
              <a:ext cx="3063669" cy="216000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/>
            <a:lstStyle/>
            <a:p>
              <a:endParaRPr lang="ko-KR" altLang="en-US"/>
            </a:p>
          </p:txBody>
        </p:sp>
        <p:pic>
          <p:nvPicPr>
            <p:cNvPr id="52" name="Picture 2" descr="http://upload.wikimedia.org/wikipedia/commons/thumb/c/c3/Flag_of_France.svg/22px-Flag_of_France.svg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971032" y="3769123"/>
              <a:ext cx="375806" cy="214313"/>
            </a:xfrm>
            <a:prstGeom prst="rect">
              <a:avLst/>
            </a:prstGeom>
            <a:noFill/>
          </p:spPr>
        </p:pic>
      </p:grpSp>
      <p:grpSp>
        <p:nvGrpSpPr>
          <p:cNvPr id="63" name="그룹 62"/>
          <p:cNvGrpSpPr/>
          <p:nvPr/>
        </p:nvGrpSpPr>
        <p:grpSpPr>
          <a:xfrm>
            <a:off x="3987235" y="4303727"/>
            <a:ext cx="2370715" cy="216000"/>
            <a:chOff x="3987235" y="4303727"/>
            <a:chExt cx="2370715" cy="216000"/>
          </a:xfrm>
        </p:grpSpPr>
        <p:sp>
          <p:nvSpPr>
            <p:cNvPr id="32" name="Rectangle 7"/>
            <p:cNvSpPr>
              <a:spLocks noChangeArrowheads="1"/>
            </p:cNvSpPr>
            <p:nvPr/>
          </p:nvSpPr>
          <p:spPr bwMode="auto">
            <a:xfrm>
              <a:off x="3987235" y="4303727"/>
              <a:ext cx="2324770" cy="216000"/>
            </a:xfrm>
            <a:prstGeom prst="rect">
              <a:avLst/>
            </a:prstGeom>
            <a:solidFill>
              <a:srgbClr val="4F81B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pic>
          <p:nvPicPr>
            <p:cNvPr id="53" name="Picture 4" descr="http://upload.wikimedia.org/wikipedia/commons/thumb/b/ba/Flag_of_Germany.svg/22px-Flag_of_Germany.svg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995265" y="4305313"/>
              <a:ext cx="362685" cy="214314"/>
            </a:xfrm>
            <a:prstGeom prst="rect">
              <a:avLst/>
            </a:prstGeom>
            <a:noFill/>
          </p:spPr>
        </p:pic>
      </p:grpSp>
      <p:grpSp>
        <p:nvGrpSpPr>
          <p:cNvPr id="62" name="그룹 61"/>
          <p:cNvGrpSpPr/>
          <p:nvPr/>
        </p:nvGrpSpPr>
        <p:grpSpPr>
          <a:xfrm>
            <a:off x="4924428" y="4838717"/>
            <a:ext cx="1962568" cy="360000"/>
            <a:chOff x="4924428" y="4838717"/>
            <a:chExt cx="1962568" cy="360000"/>
          </a:xfrm>
        </p:grpSpPr>
        <p:sp>
          <p:nvSpPr>
            <p:cNvPr id="33" name="Rectangle 7"/>
            <p:cNvSpPr>
              <a:spLocks noChangeArrowheads="1"/>
            </p:cNvSpPr>
            <p:nvPr/>
          </p:nvSpPr>
          <p:spPr bwMode="auto">
            <a:xfrm>
              <a:off x="4924428" y="4838717"/>
              <a:ext cx="1951758" cy="360000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pic>
          <p:nvPicPr>
            <p:cNvPr id="54" name="Picture 6" descr="http://t3.gstatic.com/images?q=tbn:y2X3R_QRtTt8CM::www.paulnoll.com/Korea/History/South-Korean-flag.jpg&amp;t=1&amp;h=184&amp;w=275&amp;usg=__wg-N9JWy94uFTRG-MFO3t_smSwM=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353188" y="4838717"/>
              <a:ext cx="533808" cy="357190"/>
            </a:xfrm>
            <a:prstGeom prst="rect">
              <a:avLst/>
            </a:prstGeom>
            <a:noFill/>
          </p:spPr>
        </p:pic>
      </p:grpSp>
      <p:grpSp>
        <p:nvGrpSpPr>
          <p:cNvPr id="60" name="그룹 59"/>
          <p:cNvGrpSpPr/>
          <p:nvPr/>
        </p:nvGrpSpPr>
        <p:grpSpPr>
          <a:xfrm>
            <a:off x="4389416" y="5603898"/>
            <a:ext cx="2754352" cy="226242"/>
            <a:chOff x="4389416" y="5603898"/>
            <a:chExt cx="2754352" cy="226242"/>
          </a:xfrm>
        </p:grpSpPr>
        <p:sp>
          <p:nvSpPr>
            <p:cNvPr id="34" name="Rectangle 7"/>
            <p:cNvSpPr>
              <a:spLocks noChangeArrowheads="1"/>
            </p:cNvSpPr>
            <p:nvPr/>
          </p:nvSpPr>
          <p:spPr bwMode="auto">
            <a:xfrm>
              <a:off x="4389416" y="5615826"/>
              <a:ext cx="2750205" cy="214314"/>
            </a:xfrm>
            <a:prstGeom prst="rect">
              <a:avLst/>
            </a:prstGeom>
            <a:solidFill>
              <a:srgbClr val="4F81B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pic>
          <p:nvPicPr>
            <p:cNvPr id="55" name="Picture 8" descr="http://www.corante.com/importance/archives/Flag_of_the_United_States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715139" y="5603898"/>
              <a:ext cx="428629" cy="224828"/>
            </a:xfrm>
            <a:prstGeom prst="rect">
              <a:avLst/>
            </a:prstGeom>
            <a:noFill/>
          </p:spPr>
        </p:pic>
      </p:grpSp>
      <p:grpSp>
        <p:nvGrpSpPr>
          <p:cNvPr id="66" name="그룹 65"/>
          <p:cNvGrpSpPr/>
          <p:nvPr/>
        </p:nvGrpSpPr>
        <p:grpSpPr>
          <a:xfrm>
            <a:off x="1404605" y="2692908"/>
            <a:ext cx="3468992" cy="217083"/>
            <a:chOff x="1404605" y="2692908"/>
            <a:chExt cx="3468992" cy="217083"/>
          </a:xfrm>
        </p:grpSpPr>
        <p:sp>
          <p:nvSpPr>
            <p:cNvPr id="29" name="Rectangle 7"/>
            <p:cNvSpPr>
              <a:spLocks noChangeArrowheads="1"/>
            </p:cNvSpPr>
            <p:nvPr/>
          </p:nvSpPr>
          <p:spPr bwMode="auto">
            <a:xfrm>
              <a:off x="1404605" y="2693991"/>
              <a:ext cx="3444164" cy="216000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/>
            <a:lstStyle/>
            <a:p>
              <a:endParaRPr lang="ko-KR" altLang="en-US" dirty="0"/>
            </a:p>
          </p:txBody>
        </p:sp>
        <p:pic>
          <p:nvPicPr>
            <p:cNvPr id="56" name="Picture 10" descr="http://www.gsea.org/awardinfo/locate/PublishingImages/flag_canada.gif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470400" y="2692908"/>
              <a:ext cx="403197" cy="214884"/>
            </a:xfrm>
            <a:prstGeom prst="rect">
              <a:avLst/>
            </a:prstGeom>
            <a:noFill/>
          </p:spPr>
        </p:pic>
      </p:grpSp>
      <p:grpSp>
        <p:nvGrpSpPr>
          <p:cNvPr id="65" name="그룹 64"/>
          <p:cNvGrpSpPr/>
          <p:nvPr/>
        </p:nvGrpSpPr>
        <p:grpSpPr>
          <a:xfrm>
            <a:off x="1769328" y="3219457"/>
            <a:ext cx="3684683" cy="216000"/>
            <a:chOff x="1769328" y="3219457"/>
            <a:chExt cx="3684683" cy="216000"/>
          </a:xfrm>
        </p:grpSpPr>
        <p:sp>
          <p:nvSpPr>
            <p:cNvPr id="30" name="Rectangle 7"/>
            <p:cNvSpPr>
              <a:spLocks noChangeArrowheads="1"/>
            </p:cNvSpPr>
            <p:nvPr/>
          </p:nvSpPr>
          <p:spPr bwMode="auto">
            <a:xfrm>
              <a:off x="1769328" y="3219457"/>
              <a:ext cx="3684683" cy="216000"/>
            </a:xfrm>
            <a:prstGeom prst="rect">
              <a:avLst/>
            </a:prstGeom>
            <a:solidFill>
              <a:srgbClr val="4F81B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pic>
          <p:nvPicPr>
            <p:cNvPr id="57" name="Picture 12" descr="http://images4.wikia.nocookie.net/mabinogi/ko/images/thumb/9/9e/Flag_of_Japan.svg/800px-Flag_of_Japan.svg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flipV="1">
              <a:off x="5052060" y="3227831"/>
              <a:ext cx="397803" cy="201167"/>
            </a:xfrm>
            <a:prstGeom prst="rect">
              <a:avLst/>
            </a:prstGeom>
            <a:noFill/>
          </p:spPr>
        </p:pic>
      </p:grpSp>
      <p:grpSp>
        <p:nvGrpSpPr>
          <p:cNvPr id="61" name="그룹 60"/>
          <p:cNvGrpSpPr/>
          <p:nvPr/>
        </p:nvGrpSpPr>
        <p:grpSpPr>
          <a:xfrm>
            <a:off x="5214942" y="6181344"/>
            <a:ext cx="2941791" cy="300447"/>
            <a:chOff x="5214942" y="6181344"/>
            <a:chExt cx="2941791" cy="300447"/>
          </a:xfrm>
        </p:grpSpPr>
        <p:sp>
          <p:nvSpPr>
            <p:cNvPr id="47" name="TextBox 20"/>
            <p:cNvSpPr txBox="1">
              <a:spLocks noChangeArrowheads="1"/>
            </p:cNvSpPr>
            <p:nvPr/>
          </p:nvSpPr>
          <p:spPr bwMode="auto">
            <a:xfrm>
              <a:off x="5214942" y="6186546"/>
              <a:ext cx="2927598" cy="292388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latinLnBrk="0">
                <a:spcBef>
                  <a:spcPct val="0"/>
                </a:spcBef>
              </a:pPr>
              <a:r>
                <a:rPr lang="en-US" altLang="ko-KR" sz="1300" dirty="0" smtClean="0">
                  <a:solidFill>
                    <a:sysClr val="windowText" lastClr="000000"/>
                  </a:solidFill>
                  <a:ea typeface="맑은 고딕" pitchFamily="50" charset="-127"/>
                </a:rPr>
                <a:t>6</a:t>
              </a:r>
              <a:r>
                <a:rPr kumimoji="0" lang="en-US" altLang="ko-KR" sz="1300" dirty="0" smtClean="0">
                  <a:solidFill>
                    <a:sysClr val="windowText" lastClr="000000"/>
                  </a:solidFill>
                  <a:ea typeface="맑은 고딕" pitchFamily="50" charset="-127"/>
                </a:rPr>
                <a:t>) EURISOL</a:t>
              </a:r>
              <a:endParaRPr lang="en-US" altLang="ko-KR" sz="1300" dirty="0" smtClean="0">
                <a:solidFill>
                  <a:sysClr val="windowText" lastClr="000000"/>
                </a:solidFill>
              </a:endParaRPr>
            </a:p>
          </p:txBody>
        </p:sp>
        <p:pic>
          <p:nvPicPr>
            <p:cNvPr id="58" name="Picture 14" descr="http://www.lda.gov.uk/upload/img/EU_flag.jp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7600972" y="6181344"/>
              <a:ext cx="555761" cy="300447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제목 1"/>
          <p:cNvSpPr>
            <a:spLocks noGrp="1"/>
          </p:cNvSpPr>
          <p:nvPr>
            <p:ph type="title"/>
          </p:nvPr>
        </p:nvSpPr>
        <p:spPr>
          <a:xfrm>
            <a:off x="457200" y="681305"/>
            <a:ext cx="8229600" cy="1143001"/>
          </a:xfrm>
        </p:spPr>
        <p:txBody>
          <a:bodyPr>
            <a:normAutofit/>
          </a:bodyPr>
          <a:lstStyle/>
          <a:p>
            <a:r>
              <a:rPr lang="en-US" altLang="ko-KR" sz="3200" dirty="0" smtClean="0">
                <a:solidFill>
                  <a:srgbClr val="FF0000"/>
                </a:solidFill>
                <a:latin typeface="Myriad Pro" pitchFamily="34" charset="0"/>
                <a:cs typeface="Arial" charset="0"/>
              </a:rPr>
              <a:t>Basic Concepts of </a:t>
            </a:r>
            <a:r>
              <a:rPr lang="en-US" altLang="ko-KR" sz="3200" dirty="0" err="1" smtClean="0">
                <a:solidFill>
                  <a:srgbClr val="FF0000"/>
                </a:solidFill>
                <a:latin typeface="Myriad Pro" pitchFamily="34" charset="0"/>
                <a:cs typeface="Arial" charset="0"/>
              </a:rPr>
              <a:t>KoRIA</a:t>
            </a:r>
            <a:endParaRPr lang="ko-KR" altLang="en-US" sz="3200" dirty="0" smtClean="0">
              <a:solidFill>
                <a:srgbClr val="FF0000"/>
              </a:solidFill>
              <a:latin typeface="Myriad Pro" pitchFamily="34" charset="0"/>
              <a:cs typeface="Arial" charset="0"/>
            </a:endParaRPr>
          </a:p>
        </p:txBody>
      </p:sp>
      <p:sp>
        <p:nvSpPr>
          <p:cNvPr id="15363" name="내용 개체 틀 2"/>
          <p:cNvSpPr>
            <a:spLocks noGrp="1"/>
          </p:cNvSpPr>
          <p:nvPr>
            <p:ph idx="1"/>
          </p:nvPr>
        </p:nvSpPr>
        <p:spPr>
          <a:xfrm>
            <a:off x="857224" y="2357430"/>
            <a:ext cx="7858180" cy="3214710"/>
          </a:xfrm>
        </p:spPr>
        <p:txBody>
          <a:bodyPr/>
          <a:lstStyle/>
          <a:p>
            <a:r>
              <a:rPr lang="en-US" altLang="ko-KR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 pitchFamily="34" charset="0"/>
                <a:ea typeface="+mj-ea"/>
                <a:cs typeface="Arial" charset="0"/>
              </a:rPr>
              <a:t>Multipurpose</a:t>
            </a:r>
          </a:p>
          <a:p>
            <a:r>
              <a:rPr lang="en-US" altLang="ko-KR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 pitchFamily="34" charset="0"/>
                <a:ea typeface="+mj-ea"/>
                <a:cs typeface="Arial" charset="0"/>
              </a:rPr>
              <a:t>Both ISOL &amp; In Flight Fragmentation </a:t>
            </a:r>
          </a:p>
          <a:p>
            <a:pPr>
              <a:buFont typeface="Arial" charset="0"/>
              <a:buNone/>
            </a:pPr>
            <a:r>
              <a:rPr lang="en-US" altLang="ko-KR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 pitchFamily="34" charset="0"/>
                <a:ea typeface="+mj-ea"/>
                <a:cs typeface="Arial" charset="0"/>
              </a:rPr>
              <a:t>     for </a:t>
            </a:r>
            <a:r>
              <a:rPr lang="en-US" altLang="ko-KR" sz="2400" dirty="0" smtClean="0">
                <a:solidFill>
                  <a:schemeClr val="accent6">
                    <a:lumMod val="75000"/>
                  </a:schemeClr>
                </a:solidFill>
                <a:latin typeface="Myriad Pro" pitchFamily="34" charset="0"/>
                <a:ea typeface="+mj-ea"/>
                <a:cs typeface="Arial" charset="0"/>
              </a:rPr>
              <a:t>production of rare isotope beams </a:t>
            </a:r>
          </a:p>
          <a:p>
            <a:pPr>
              <a:buFont typeface="Arial" charset="0"/>
              <a:buNone/>
            </a:pPr>
            <a:r>
              <a:rPr lang="en-US" altLang="ko-KR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 pitchFamily="34" charset="0"/>
                <a:ea typeface="+mj-ea"/>
                <a:cs typeface="Arial" charset="0"/>
              </a:rPr>
              <a:t>     (In Flight Fragmentation after ISOL: more exotic beams)</a:t>
            </a:r>
          </a:p>
          <a:p>
            <a:r>
              <a:rPr lang="en-US" altLang="ko-KR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 pitchFamily="34" charset="0"/>
                <a:ea typeface="+mj-ea"/>
                <a:cs typeface="Arial" charset="0"/>
              </a:rPr>
              <a:t>Maximum use of (stable &amp; RI) beams </a:t>
            </a:r>
          </a:p>
          <a:p>
            <a:r>
              <a:rPr lang="en-US" altLang="ko-KR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 pitchFamily="34" charset="0"/>
                <a:ea typeface="+mj-ea"/>
                <a:cs typeface="Arial" charset="0"/>
              </a:rPr>
              <a:t>Pump and Probe</a:t>
            </a:r>
            <a:endParaRPr lang="ko-KR" altLang="en-US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Myriad Pro" pitchFamily="34" charset="0"/>
              <a:ea typeface="+mj-ea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/>
          <p:cNvSpPr>
            <a:spLocks noGrp="1"/>
          </p:cNvSpPr>
          <p:nvPr>
            <p:ph type="title"/>
          </p:nvPr>
        </p:nvSpPr>
        <p:spPr>
          <a:xfrm>
            <a:off x="457200" y="857240"/>
            <a:ext cx="8229600" cy="785810"/>
          </a:xfrm>
        </p:spPr>
        <p:txBody>
          <a:bodyPr>
            <a:normAutofit fontScale="90000"/>
          </a:bodyPr>
          <a:lstStyle/>
          <a:p>
            <a:r>
              <a:rPr lang="en-US" altLang="ko-KR" sz="3600" dirty="0" smtClean="0">
                <a:solidFill>
                  <a:srgbClr val="FF0000"/>
                </a:solidFill>
                <a:latin typeface="Myriad Pro" pitchFamily="34" charset="0"/>
                <a:ea typeface="맑은 고딕" pitchFamily="50" charset="-127"/>
              </a:rPr>
              <a:t>Large Facilities in Korea 2</a:t>
            </a:r>
            <a:r>
              <a:rPr lang="en-US" altLang="ko-KR" sz="3200" dirty="0" smtClean="0">
                <a:solidFill>
                  <a:srgbClr val="FF0000"/>
                </a:solidFill>
                <a:latin typeface="Myriad Pro" pitchFamily="34" charset="0"/>
                <a:ea typeface="맑은 고딕" pitchFamily="50" charset="-127"/>
              </a:rPr>
              <a:t/>
            </a:r>
            <a:br>
              <a:rPr lang="en-US" altLang="ko-KR" sz="3200" dirty="0" smtClean="0">
                <a:solidFill>
                  <a:srgbClr val="FF0000"/>
                </a:solidFill>
                <a:latin typeface="Myriad Pro" pitchFamily="34" charset="0"/>
                <a:ea typeface="맑은 고딕" pitchFamily="50" charset="-127"/>
              </a:rPr>
            </a:br>
            <a:r>
              <a:rPr lang="en-US" altLang="ko-KR" sz="3100" b="1" dirty="0" smtClean="0">
                <a:solidFill>
                  <a:srgbClr val="FF0000"/>
                </a:solidFill>
                <a:latin typeface="Myriad Pro" pitchFamily="34" charset="0"/>
                <a:ea typeface="맑은 고딕" pitchFamily="50" charset="-127"/>
              </a:rPr>
              <a:t>PLS</a:t>
            </a:r>
            <a:r>
              <a:rPr lang="en-US" altLang="ko-KR" sz="3100" dirty="0" smtClean="0">
                <a:solidFill>
                  <a:srgbClr val="FF0000"/>
                </a:solidFill>
                <a:latin typeface="Myriad Pro" pitchFamily="34" charset="0"/>
                <a:ea typeface="맑은 고딕" pitchFamily="50" charset="-127"/>
              </a:rPr>
              <a:t> :  PLS-II Upgrade (2009-2011)</a:t>
            </a:r>
            <a:r>
              <a:rPr lang="ko-KR" altLang="en-US" sz="3200" dirty="0" smtClean="0">
                <a:solidFill>
                  <a:srgbClr val="FF0000"/>
                </a:solidFill>
                <a:latin typeface="Myriad Pro" pitchFamily="34" charset="0"/>
                <a:ea typeface="맑은 고딕" pitchFamily="50" charset="-127"/>
              </a:rPr>
              <a:t/>
            </a:r>
            <a:br>
              <a:rPr lang="ko-KR" altLang="en-US" sz="3200" dirty="0" smtClean="0">
                <a:solidFill>
                  <a:srgbClr val="FF0000"/>
                </a:solidFill>
                <a:latin typeface="Myriad Pro" pitchFamily="34" charset="0"/>
                <a:ea typeface="맑은 고딕" pitchFamily="50" charset="-127"/>
              </a:rPr>
            </a:br>
            <a:endParaRPr lang="en-US" altLang="ko-KR" sz="3200" dirty="0">
              <a:solidFill>
                <a:srgbClr val="FF0000"/>
              </a:solidFill>
              <a:latin typeface="Myriad Pro" pitchFamily="34" charset="0"/>
              <a:ea typeface="맑은 고딕" pitchFamily="50" charset="-127"/>
            </a:endParaRPr>
          </a:p>
        </p:txBody>
      </p:sp>
      <p:grpSp>
        <p:nvGrpSpPr>
          <p:cNvPr id="12" name="그룹 11"/>
          <p:cNvGrpSpPr/>
          <p:nvPr/>
        </p:nvGrpSpPr>
        <p:grpSpPr>
          <a:xfrm>
            <a:off x="714348" y="2500306"/>
            <a:ext cx="7786743" cy="2928958"/>
            <a:chOff x="714348" y="2500306"/>
            <a:chExt cx="7786743" cy="2928958"/>
          </a:xfrm>
        </p:grpSpPr>
        <p:sp>
          <p:nvSpPr>
            <p:cNvPr id="20" name="직사각형 19"/>
            <p:cNvSpPr>
              <a:spLocks noChangeArrowheads="1"/>
            </p:cNvSpPr>
            <p:nvPr/>
          </p:nvSpPr>
          <p:spPr bwMode="auto">
            <a:xfrm>
              <a:off x="4714876" y="2500306"/>
              <a:ext cx="3786215" cy="2928958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rgbClr val="D9D9D9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algn="ctr" latinLnBrk="1"/>
              <a:endParaRPr lang="ko-KR" altLang="en-US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26" name="직사각형 25"/>
            <p:cNvSpPr/>
            <p:nvPr/>
          </p:nvSpPr>
          <p:spPr>
            <a:xfrm>
              <a:off x="4857752" y="2608732"/>
              <a:ext cx="3571900" cy="26776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atinLnBrk="1">
                <a:lnSpc>
                  <a:spcPct val="120000"/>
                </a:lnSpc>
                <a:buFontTx/>
                <a:buChar char="-"/>
              </a:pPr>
              <a:r>
                <a:rPr lang="en-US" altLang="ko-KR" sz="2000" dirty="0" smtClean="0">
                  <a:latin typeface="Myriad Pro" pitchFamily="34" charset="0"/>
                  <a:ea typeface="맑은 고딕" pitchFamily="50" charset="-127"/>
                </a:rPr>
                <a:t> Energy</a:t>
              </a:r>
            </a:p>
            <a:p>
              <a:pPr latinLnBrk="1">
                <a:lnSpc>
                  <a:spcPct val="120000"/>
                </a:lnSpc>
              </a:pPr>
              <a:r>
                <a:rPr lang="en-US" altLang="ko-KR" sz="2000" b="1" dirty="0" smtClean="0">
                  <a:latin typeface="Myriad Pro" pitchFamily="34" charset="0"/>
                  <a:ea typeface="맑은 고딕" pitchFamily="50" charset="-127"/>
                </a:rPr>
                <a:t>  2.5 </a:t>
              </a:r>
              <a:r>
                <a:rPr lang="en-US" altLang="ko-KR" sz="2000" b="1" dirty="0" err="1" smtClean="0">
                  <a:latin typeface="Myriad Pro" pitchFamily="34" charset="0"/>
                  <a:ea typeface="맑은 고딕" pitchFamily="50" charset="-127"/>
                </a:rPr>
                <a:t>GeV</a:t>
              </a:r>
              <a:r>
                <a:rPr lang="en-US" altLang="ko-KR" sz="2000" b="1" dirty="0" smtClean="0">
                  <a:latin typeface="Myriad Pro" pitchFamily="34" charset="0"/>
                  <a:ea typeface="맑은 고딕" pitchFamily="50" charset="-127"/>
                </a:rPr>
                <a:t> -&gt; 3.0 </a:t>
              </a:r>
              <a:r>
                <a:rPr lang="en-US" altLang="ko-KR" sz="2000" b="1" dirty="0" err="1" smtClean="0">
                  <a:latin typeface="Myriad Pro" pitchFamily="34" charset="0"/>
                  <a:ea typeface="맑은 고딕" pitchFamily="50" charset="-127"/>
                </a:rPr>
                <a:t>GeV</a:t>
              </a:r>
              <a:endParaRPr lang="en-US" altLang="ko-KR" sz="2000" b="1" dirty="0" smtClean="0">
                <a:latin typeface="Myriad Pro" pitchFamily="34" charset="0"/>
                <a:ea typeface="맑은 고딕" pitchFamily="50" charset="-127"/>
              </a:endParaRPr>
            </a:p>
            <a:p>
              <a:pPr latinLnBrk="1">
                <a:lnSpc>
                  <a:spcPct val="120000"/>
                </a:lnSpc>
                <a:buFontTx/>
                <a:buChar char="-"/>
              </a:pPr>
              <a:r>
                <a:rPr lang="en-US" altLang="ko-KR" sz="2000" dirty="0" smtClean="0">
                  <a:latin typeface="Myriad Pro" pitchFamily="34" charset="0"/>
                  <a:ea typeface="맑은 고딕" pitchFamily="50" charset="-127"/>
                </a:rPr>
                <a:t> Current</a:t>
              </a:r>
            </a:p>
            <a:p>
              <a:pPr latinLnBrk="1">
                <a:lnSpc>
                  <a:spcPct val="120000"/>
                </a:lnSpc>
              </a:pPr>
              <a:r>
                <a:rPr lang="en-US" altLang="ko-KR" sz="2000" dirty="0" smtClean="0">
                  <a:latin typeface="Myriad Pro" pitchFamily="34" charset="0"/>
                  <a:ea typeface="맑은 고딕" pitchFamily="50" charset="-127"/>
                </a:rPr>
                <a:t>  </a:t>
              </a:r>
              <a:r>
                <a:rPr lang="en-US" altLang="ko-KR" sz="2000" b="1" dirty="0" smtClean="0">
                  <a:latin typeface="Myriad Pro" pitchFamily="34" charset="0"/>
                  <a:ea typeface="맑은 고딕" pitchFamily="50" charset="-127"/>
                </a:rPr>
                <a:t>200 </a:t>
              </a:r>
              <a:r>
                <a:rPr lang="en-US" altLang="ko-KR" sz="2000" b="1" dirty="0" err="1" smtClean="0">
                  <a:latin typeface="Myriad Pro" pitchFamily="34" charset="0"/>
                  <a:ea typeface="맑은 고딕" pitchFamily="50" charset="-127"/>
                </a:rPr>
                <a:t>mA</a:t>
              </a:r>
              <a:r>
                <a:rPr lang="en-US" altLang="ko-KR" sz="2000" b="1" dirty="0" smtClean="0">
                  <a:latin typeface="Myriad Pro" pitchFamily="34" charset="0"/>
                  <a:ea typeface="맑은 고딕" pitchFamily="50" charset="-127"/>
                </a:rPr>
                <a:t> -&gt; 400 </a:t>
              </a:r>
              <a:r>
                <a:rPr lang="en-US" altLang="ko-KR" sz="2000" b="1" dirty="0" err="1" smtClean="0">
                  <a:latin typeface="Myriad Pro" pitchFamily="34" charset="0"/>
                  <a:ea typeface="맑은 고딕" pitchFamily="50" charset="-127"/>
                </a:rPr>
                <a:t>mA</a:t>
              </a:r>
              <a:endParaRPr lang="en-US" altLang="ko-KR" sz="2000" b="1" dirty="0" smtClean="0">
                <a:latin typeface="Myriad Pro" pitchFamily="34" charset="0"/>
                <a:ea typeface="맑은 고딕" pitchFamily="50" charset="-127"/>
              </a:endParaRPr>
            </a:p>
            <a:p>
              <a:pPr latinLnBrk="1">
                <a:lnSpc>
                  <a:spcPct val="120000"/>
                </a:lnSpc>
                <a:buFontTx/>
                <a:buChar char="-"/>
              </a:pPr>
              <a:r>
                <a:rPr lang="en-US" altLang="ko-KR" sz="2000" dirty="0" smtClean="0">
                  <a:latin typeface="Myriad Pro" pitchFamily="34" charset="0"/>
                  <a:ea typeface="맑은 고딕" pitchFamily="50" charset="-127"/>
                </a:rPr>
                <a:t> </a:t>
              </a:r>
              <a:r>
                <a:rPr lang="en-US" altLang="ko-KR" sz="2000" dirty="0" err="1" smtClean="0">
                  <a:latin typeface="Myriad Pro" pitchFamily="34" charset="0"/>
                  <a:ea typeface="맑은 고딕" pitchFamily="50" charset="-127"/>
                </a:rPr>
                <a:t>Emittance</a:t>
              </a:r>
              <a:endParaRPr lang="en-US" altLang="ko-KR" sz="2000" dirty="0" smtClean="0">
                <a:latin typeface="Myriad Pro" pitchFamily="34" charset="0"/>
                <a:ea typeface="맑은 고딕" pitchFamily="50" charset="-127"/>
              </a:endParaRPr>
            </a:p>
            <a:p>
              <a:pPr latinLnBrk="1">
                <a:lnSpc>
                  <a:spcPct val="120000"/>
                </a:lnSpc>
              </a:pPr>
              <a:r>
                <a:rPr lang="en-US" altLang="ko-KR" sz="2000" b="1" dirty="0" smtClean="0">
                  <a:latin typeface="Myriad Pro" pitchFamily="34" charset="0"/>
                  <a:ea typeface="맑은 고딕" pitchFamily="50" charset="-127"/>
                </a:rPr>
                <a:t>  18.9nm </a:t>
              </a:r>
              <a:r>
                <a:rPr lang="en-US" altLang="ko-KR" sz="2000" b="1" dirty="0" err="1" smtClean="0">
                  <a:latin typeface="Myriad Pro" pitchFamily="34" charset="0"/>
                  <a:ea typeface="맑은 고딕" pitchFamily="50" charset="-127"/>
                </a:rPr>
                <a:t>rad</a:t>
              </a:r>
              <a:r>
                <a:rPr lang="en-US" altLang="ko-KR" sz="2000" b="1" dirty="0" smtClean="0">
                  <a:latin typeface="Myriad Pro" pitchFamily="34" charset="0"/>
                  <a:ea typeface="맑은 고딕" pitchFamily="50" charset="-127"/>
                </a:rPr>
                <a:t> -&gt; 5.9 nm </a:t>
              </a:r>
              <a:r>
                <a:rPr lang="en-US" altLang="ko-KR" sz="2000" b="1" dirty="0" err="1" smtClean="0">
                  <a:latin typeface="Myriad Pro" pitchFamily="34" charset="0"/>
                  <a:ea typeface="맑은 고딕" pitchFamily="50" charset="-127"/>
                </a:rPr>
                <a:t>rad</a:t>
              </a:r>
              <a:endParaRPr lang="en-US" altLang="ko-KR" sz="2000" b="1" dirty="0" smtClean="0">
                <a:latin typeface="Myriad Pro" pitchFamily="34" charset="0"/>
                <a:ea typeface="맑은 고딕" pitchFamily="50" charset="-127"/>
              </a:endParaRPr>
            </a:p>
            <a:p>
              <a:pPr latinLnBrk="1">
                <a:lnSpc>
                  <a:spcPct val="120000"/>
                </a:lnSpc>
              </a:pPr>
              <a:r>
                <a:rPr lang="en-US" altLang="ko-KR" sz="2000" dirty="0" smtClean="0">
                  <a:latin typeface="Myriad Pro" pitchFamily="34" charset="0"/>
                  <a:ea typeface="맑은 고딕" pitchFamily="50" charset="-127"/>
                </a:rPr>
                <a:t>- 10 more </a:t>
              </a:r>
              <a:r>
                <a:rPr lang="en-US" altLang="ko-KR" sz="2000" dirty="0" err="1" smtClean="0">
                  <a:latin typeface="Myriad Pro" pitchFamily="34" charset="0"/>
                  <a:ea typeface="맑은 고딕" pitchFamily="50" charset="-127"/>
                </a:rPr>
                <a:t>Invacuum</a:t>
              </a:r>
              <a:r>
                <a:rPr lang="en-US" altLang="ko-KR" sz="2000" dirty="0" smtClean="0">
                  <a:latin typeface="Myriad Pro" pitchFamily="34" charset="0"/>
                  <a:ea typeface="맑은 고딕" pitchFamily="50" charset="-127"/>
                </a:rPr>
                <a:t> </a:t>
              </a:r>
              <a:r>
                <a:rPr lang="en-US" altLang="ko-KR" sz="2000" dirty="0" err="1" smtClean="0">
                  <a:latin typeface="Myriad Pro" pitchFamily="34" charset="0"/>
                  <a:ea typeface="맑은 고딕" pitchFamily="50" charset="-127"/>
                </a:rPr>
                <a:t>Undulator</a:t>
              </a:r>
              <a:endParaRPr lang="ko-KR" altLang="en-US" sz="2000" dirty="0">
                <a:latin typeface="Myriad Pro" pitchFamily="34" charset="0"/>
                <a:ea typeface="맑은 고딕" pitchFamily="50" charset="-127"/>
              </a:endParaRPr>
            </a:p>
          </p:txBody>
        </p:sp>
        <p:pic>
          <p:nvPicPr>
            <p:cNvPr id="11" name="그림 10" descr="20070906_atw_2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14348" y="2500306"/>
              <a:ext cx="3905245" cy="2928934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제목 1"/>
          <p:cNvSpPr txBox="1">
            <a:spLocks/>
          </p:cNvSpPr>
          <p:nvPr/>
        </p:nvSpPr>
        <p:spPr>
          <a:xfrm>
            <a:off x="444614" y="69402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yriad Pro" pitchFamily="34" charset="0"/>
                <a:ea typeface="맑은 고딕" pitchFamily="50" charset="-127"/>
                <a:cs typeface="+mj-cs"/>
              </a:rPr>
              <a:t>For Effective Contribution by AP </a:t>
            </a:r>
          </a:p>
        </p:txBody>
      </p:sp>
      <p:sp>
        <p:nvSpPr>
          <p:cNvPr id="5" name="내용 개체 틀 2"/>
          <p:cNvSpPr>
            <a:spLocks noGrp="1"/>
          </p:cNvSpPr>
          <p:nvPr>
            <p:ph idx="1"/>
          </p:nvPr>
        </p:nvSpPr>
        <p:spPr>
          <a:xfrm>
            <a:off x="844262" y="2362200"/>
            <a:ext cx="7994938" cy="4525963"/>
          </a:xfrm>
        </p:spPr>
        <p:txBody>
          <a:bodyPr>
            <a:normAutofit/>
          </a:bodyPr>
          <a:lstStyle/>
          <a:p>
            <a:pPr marL="263525" indent="-263525"/>
            <a:r>
              <a:rPr lang="en-US" altLang="ko-KR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 pitchFamily="34" charset="0"/>
              </a:rPr>
              <a:t>Asia-Pacific region should find efficient research infra.</a:t>
            </a:r>
          </a:p>
          <a:p>
            <a:pPr>
              <a:buNone/>
            </a:pPr>
            <a:r>
              <a:rPr lang="en-US" altLang="ko-K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 pitchFamily="34" charset="0"/>
              </a:rPr>
              <a:t>		- The region’s role in the advancement</a:t>
            </a:r>
          </a:p>
          <a:p>
            <a:pPr marL="812800" indent="-812800">
              <a:buNone/>
            </a:pPr>
            <a:r>
              <a:rPr lang="en-US" altLang="ko-K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 pitchFamily="34" charset="0"/>
              </a:rPr>
              <a:t>		- The region can access to better </a:t>
            </a:r>
            <a:r>
              <a:rPr lang="en-US" altLang="ko-KR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 pitchFamily="34" charset="0"/>
              </a:rPr>
              <a:t>infras</a:t>
            </a:r>
            <a:r>
              <a:rPr lang="en-US" altLang="ko-K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 pitchFamily="34" charset="0"/>
              </a:rPr>
              <a:t> &amp; talents</a:t>
            </a:r>
          </a:p>
          <a:p>
            <a:pPr marL="812800" indent="-812800">
              <a:buNone/>
            </a:pPr>
            <a:endParaRPr lang="en-US" altLang="ko-KR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Myriad Pro" pitchFamily="34" charset="0"/>
            </a:endParaRPr>
          </a:p>
          <a:p>
            <a:pPr marL="263525" indent="-263525"/>
            <a:r>
              <a:rPr lang="en-US" altLang="ko-KR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 pitchFamily="34" charset="0"/>
              </a:rPr>
              <a:t>Asia-Pacific region needs co-strategy</a:t>
            </a:r>
          </a:p>
          <a:p>
            <a:pPr>
              <a:buNone/>
            </a:pPr>
            <a:r>
              <a:rPr lang="en-US" altLang="ko-KR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 pitchFamily="34" charset="0"/>
              </a:rPr>
              <a:t>              </a:t>
            </a:r>
            <a:r>
              <a:rPr lang="en-US" altLang="ko-K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 pitchFamily="34" charset="0"/>
              </a:rPr>
              <a:t>- from fragmented investment </a:t>
            </a:r>
          </a:p>
          <a:p>
            <a:pPr>
              <a:buNone/>
            </a:pPr>
            <a:r>
              <a:rPr lang="en-US" altLang="ko-K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 pitchFamily="34" charset="0"/>
              </a:rPr>
              <a:t>     	    - to strategic multilateral cooperation needed </a:t>
            </a:r>
          </a:p>
        </p:txBody>
      </p:sp>
      <p:grpSp>
        <p:nvGrpSpPr>
          <p:cNvPr id="4" name="그룹 3"/>
          <p:cNvGrpSpPr/>
          <p:nvPr/>
        </p:nvGrpSpPr>
        <p:grpSpPr>
          <a:xfrm>
            <a:off x="7215206" y="4000504"/>
            <a:ext cx="1357322" cy="2389413"/>
            <a:chOff x="7000892" y="3794072"/>
            <a:chExt cx="1497013" cy="2635324"/>
          </a:xfrm>
        </p:grpSpPr>
        <p:pic>
          <p:nvPicPr>
            <p:cNvPr id="6" name="그림 24" descr="그림자-1.png"/>
            <p:cNvPicPr>
              <a:picLocks noChangeAspect="1"/>
            </p:cNvPicPr>
            <p:nvPr/>
          </p:nvPicPr>
          <p:blipFill>
            <a:blip r:embed="rId2" cstate="print">
              <a:lum bright="64000"/>
            </a:blip>
            <a:srcRect/>
            <a:stretch>
              <a:fillRect/>
            </a:stretch>
          </p:blipFill>
          <p:spPr bwMode="auto">
            <a:xfrm>
              <a:off x="7036913" y="5544313"/>
              <a:ext cx="1460992" cy="8850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그림 21" descr="컬러공.pn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000892" y="3794072"/>
              <a:ext cx="1465466" cy="14208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" name="Rectangle 8"/>
          <p:cNvSpPr/>
          <p:nvPr/>
        </p:nvSpPr>
        <p:spPr>
          <a:xfrm>
            <a:off x="2057400" y="5257800"/>
            <a:ext cx="27366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 pitchFamily="34" charset="0"/>
              </a:rPr>
              <a:t>- APCTP, ACFA, </a:t>
            </a:r>
            <a:r>
              <a:rPr lang="en-US" altLang="ko-KR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 pitchFamily="34" charset="0"/>
              </a:rPr>
              <a:t>ANPhA</a:t>
            </a:r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 pitchFamily="34" charset="0"/>
              </a:rPr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844279" y="1981200"/>
            <a:ext cx="7972436" cy="3571900"/>
          </a:xfrm>
        </p:spPr>
        <p:txBody>
          <a:bodyPr>
            <a:noAutofit/>
          </a:bodyPr>
          <a:lstStyle/>
          <a:p>
            <a:pPr algn="l"/>
            <a:r>
              <a:rPr lang="en-US" altLang="ko-KR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 pitchFamily="34" charset="0"/>
              </a:rPr>
              <a:t>What to do:</a:t>
            </a:r>
          </a:p>
          <a:p>
            <a:pPr algn="l"/>
            <a:r>
              <a:rPr lang="en-US" altLang="ko-KR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 pitchFamily="34" charset="0"/>
              </a:rPr>
              <a:t>     - To achieve regional coordination and agreement</a:t>
            </a:r>
          </a:p>
          <a:p>
            <a:pPr marL="812800" indent="-812800" algn="l"/>
            <a:r>
              <a:rPr lang="en-US" altLang="ko-KR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 pitchFamily="34" charset="0"/>
              </a:rPr>
              <a:t>     - To convert agreement to national policy</a:t>
            </a:r>
          </a:p>
          <a:p>
            <a:pPr marL="812800" indent="-812800" algn="l"/>
            <a:r>
              <a:rPr lang="en-US" altLang="ko-KR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 pitchFamily="34" charset="0"/>
              </a:rPr>
              <a:t>     - To extend to global issues first</a:t>
            </a:r>
          </a:p>
          <a:p>
            <a:pPr marL="263525" indent="-263525" algn="l"/>
            <a:r>
              <a:rPr lang="en-US" altLang="ko-KR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 pitchFamily="34" charset="0"/>
              </a:rPr>
              <a:t>	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Myriad Pro" pitchFamily="34" charset="0"/>
            </a:endParaRPr>
          </a:p>
        </p:txBody>
      </p:sp>
      <p:sp>
        <p:nvSpPr>
          <p:cNvPr id="4" name="부제목 2"/>
          <p:cNvSpPr txBox="1">
            <a:spLocks/>
          </p:cNvSpPr>
          <p:nvPr/>
        </p:nvSpPr>
        <p:spPr>
          <a:xfrm>
            <a:off x="813496" y="958543"/>
            <a:ext cx="7529540" cy="6567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20000"/>
              </a:spcBef>
            </a:pPr>
            <a:r>
              <a:rPr lang="en-US" altLang="ko-KR" sz="3200" dirty="0" smtClean="0">
                <a:solidFill>
                  <a:srgbClr val="FF0000"/>
                </a:solidFill>
                <a:latin typeface="Myriad Pro" pitchFamily="34" charset="0"/>
              </a:rPr>
              <a:t> Wisdom and Capabilities</a:t>
            </a:r>
            <a:endParaRPr kumimoji="0" lang="ko-KR" alt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yriad Pro" pitchFamily="34" charset="0"/>
            </a:endParaRPr>
          </a:p>
        </p:txBody>
      </p:sp>
      <p:pic>
        <p:nvPicPr>
          <p:cNvPr id="5" name="그림 4" descr="texture-5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37781" y="4357694"/>
            <a:ext cx="1468437" cy="161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제목 1"/>
          <p:cNvSpPr txBox="1">
            <a:spLocks/>
          </p:cNvSpPr>
          <p:nvPr/>
        </p:nvSpPr>
        <p:spPr>
          <a:xfrm>
            <a:off x="442451" y="68665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kumimoji="0" lang="en-US" altLang="ko-KR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yriad Pro" pitchFamily="34" charset="0"/>
                <a:ea typeface="맑은 고딕" pitchFamily="50" charset="-127"/>
                <a:cs typeface="+mj-cs"/>
              </a:rPr>
              <a:t>For effective </a:t>
            </a:r>
            <a:r>
              <a:rPr lang="en-US" altLang="ko-KR" sz="3200" dirty="0" smtClean="0">
                <a:solidFill>
                  <a:srgbClr val="FF0000"/>
                </a:solidFill>
                <a:latin typeface="Myriad Pro" pitchFamily="34" charset="0"/>
                <a:ea typeface="맑은 고딕" pitchFamily="50" charset="-127"/>
                <a:cs typeface="+mj-cs"/>
              </a:rPr>
              <a:t>contribution by Asia-Pacific  </a:t>
            </a:r>
            <a:endParaRPr kumimoji="0" lang="en-US" altLang="ko-KR" sz="320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yriad Pro" pitchFamily="34" charset="0"/>
              <a:ea typeface="맑은 고딕" pitchFamily="50" charset="-127"/>
              <a:cs typeface="+mj-cs"/>
            </a:endParaRPr>
          </a:p>
        </p:txBody>
      </p:sp>
      <p:sp>
        <p:nvSpPr>
          <p:cNvPr id="5" name="내용 개체 틀 2"/>
          <p:cNvSpPr>
            <a:spLocks noGrp="1"/>
          </p:cNvSpPr>
          <p:nvPr>
            <p:ph idx="1"/>
          </p:nvPr>
        </p:nvSpPr>
        <p:spPr>
          <a:xfrm>
            <a:off x="842994" y="1981200"/>
            <a:ext cx="7462806" cy="4525963"/>
          </a:xfrm>
        </p:spPr>
        <p:txBody>
          <a:bodyPr>
            <a:normAutofit/>
          </a:bodyPr>
          <a:lstStyle/>
          <a:p>
            <a:pPr>
              <a:buNone/>
            </a:pPr>
            <a:endParaRPr lang="en-US" altLang="ko-KR" sz="2600" dirty="0" smtClean="0">
              <a:solidFill>
                <a:schemeClr val="tx1">
                  <a:lumMod val="75000"/>
                  <a:lumOff val="25000"/>
                </a:schemeClr>
              </a:solidFill>
              <a:latin typeface="Myriad Pro" pitchFamily="34" charset="0"/>
            </a:endParaRPr>
          </a:p>
          <a:p>
            <a:r>
              <a:rPr lang="en-US" altLang="ko-KR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 pitchFamily="34" charset="0"/>
              </a:rPr>
              <a:t>Suggestion: Asia-Pacific Area Need to Establish</a:t>
            </a:r>
          </a:p>
          <a:p>
            <a:pPr marL="360363" indent="-360363">
              <a:buNone/>
            </a:pPr>
            <a:r>
              <a:rPr lang="en-US" altLang="ko-K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 pitchFamily="34" charset="0"/>
              </a:rPr>
              <a:t>     - Panel of experts to develop unified strategy </a:t>
            </a:r>
            <a:br>
              <a:rPr lang="en-US" altLang="ko-K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 pitchFamily="34" charset="0"/>
              </a:rPr>
            </a:br>
            <a:r>
              <a:rPr lang="en-US" altLang="ko-K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 pitchFamily="34" charset="0"/>
              </a:rPr>
              <a:t>  and recommendation (in AAPPS) </a:t>
            </a:r>
          </a:p>
          <a:p>
            <a:pPr>
              <a:buNone/>
            </a:pPr>
            <a:r>
              <a:rPr lang="en-US" altLang="ko-K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 pitchFamily="34" charset="0"/>
              </a:rPr>
              <a:t>     - Intergovernmental science policy forum</a:t>
            </a:r>
          </a:p>
          <a:p>
            <a:pPr>
              <a:buNone/>
            </a:pPr>
            <a:r>
              <a:rPr lang="en-US" altLang="ko-K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 pitchFamily="34" charset="0"/>
              </a:rPr>
              <a:t>     - Cooperation with ESFRI, GSF, AAAS, etc.</a:t>
            </a:r>
          </a:p>
        </p:txBody>
      </p:sp>
      <p:pic>
        <p:nvPicPr>
          <p:cNvPr id="4" name="그림 4" descr="texture-5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37781" y="4786313"/>
            <a:ext cx="1468437" cy="161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714348" y="-99329"/>
            <a:ext cx="7786742" cy="1670941"/>
          </a:xfrm>
        </p:spPr>
        <p:txBody>
          <a:bodyPr>
            <a:normAutofit/>
          </a:bodyPr>
          <a:lstStyle/>
          <a:p>
            <a:r>
              <a:rPr lang="en-US" altLang="ko-KR" dirty="0" smtClean="0">
                <a:solidFill>
                  <a:srgbClr val="FF0000"/>
                </a:solidFill>
                <a:latin typeface="Myriad Pro" pitchFamily="34" charset="0"/>
              </a:rPr>
              <a:t/>
            </a:r>
            <a:br>
              <a:rPr lang="en-US" altLang="ko-KR" dirty="0" smtClean="0">
                <a:solidFill>
                  <a:srgbClr val="FF0000"/>
                </a:solidFill>
                <a:latin typeface="Myriad Pro" pitchFamily="34" charset="0"/>
              </a:rPr>
            </a:br>
            <a:r>
              <a:rPr lang="en-US" altLang="ko-KR" sz="2600" dirty="0" smtClean="0">
                <a:solidFill>
                  <a:schemeClr val="accent6">
                    <a:lumMod val="75000"/>
                  </a:schemeClr>
                </a:solidFill>
                <a:latin typeface="Myriad Pro" pitchFamily="34" charset="0"/>
              </a:rPr>
              <a:t>Introduction</a:t>
            </a:r>
            <a:r>
              <a:rPr lang="en-US" altLang="ko-KR" dirty="0" smtClean="0">
                <a:solidFill>
                  <a:srgbClr val="FF0000"/>
                </a:solidFill>
                <a:latin typeface="Myriad Pro" pitchFamily="34" charset="0"/>
              </a:rPr>
              <a:t> </a:t>
            </a:r>
            <a:r>
              <a:rPr lang="ko-KR" alt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</a:rPr>
              <a:t> </a:t>
            </a:r>
            <a:endParaRPr lang="en-US" altLang="ko-KR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 pitchFamily="34" charset="0"/>
            </a:endParaRPr>
          </a:p>
          <a:p>
            <a:r>
              <a:rPr lang="en-US" altLang="ko-KR" dirty="0" smtClean="0">
                <a:solidFill>
                  <a:srgbClr val="FF0000"/>
                </a:solidFill>
                <a:latin typeface="Myriad Pro" pitchFamily="34" charset="0"/>
              </a:rPr>
              <a:t>Large Facilities for Increase of Knowledge</a:t>
            </a:r>
            <a:endParaRPr lang="ko-KR" altLang="en-US" dirty="0">
              <a:solidFill>
                <a:srgbClr val="FF0000"/>
              </a:solidFill>
              <a:latin typeface="Myriad Pro" pitchFamily="34" charset="0"/>
            </a:endParaRPr>
          </a:p>
        </p:txBody>
      </p:sp>
      <p:sp>
        <p:nvSpPr>
          <p:cNvPr id="4" name="부제목 2"/>
          <p:cNvSpPr txBox="1">
            <a:spLocks/>
          </p:cNvSpPr>
          <p:nvPr/>
        </p:nvSpPr>
        <p:spPr>
          <a:xfrm>
            <a:off x="685800" y="2357431"/>
            <a:ext cx="8143900" cy="39290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63525" marR="0" lvl="0" indent="-263525" defTabSz="914400" rtl="0" eaLnBrk="1" fontAlgn="auto" latinLnBrk="1" hangingPunct="1"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ko-KR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 pitchFamily="34" charset="0"/>
              </a:rPr>
              <a:t> </a:t>
            </a:r>
            <a:r>
              <a:rPr lang="en-US" altLang="ko-KR" sz="2200" dirty="0" smtClean="0">
                <a:solidFill>
                  <a:srgbClr val="0000FF"/>
                </a:solidFill>
                <a:latin typeface="Myriad Pro" pitchFamily="34" charset="0"/>
              </a:rPr>
              <a:t>S</a:t>
            </a:r>
            <a:r>
              <a:rPr kumimoji="0" lang="en-US" altLang="ko-KR" sz="2200" b="0" i="0" u="none" strike="noStrike" kern="1200" cap="none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Myriad Pro" pitchFamily="34" charset="0"/>
              </a:rPr>
              <a:t>ignificance</a:t>
            </a:r>
            <a:r>
              <a:rPr kumimoji="0" lang="en-US" altLang="ko-KR" sz="2200" b="0" i="0" u="none" strike="noStrike" kern="1200" cap="none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Myriad Pro" pitchFamily="34" charset="0"/>
              </a:rPr>
              <a:t> of </a:t>
            </a:r>
            <a:r>
              <a:rPr lang="en-US" altLang="ko-KR" sz="2200" dirty="0" smtClean="0">
                <a:solidFill>
                  <a:srgbClr val="0000FF"/>
                </a:solidFill>
                <a:latin typeface="Myriad Pro" pitchFamily="34" charset="0"/>
              </a:rPr>
              <a:t>science advancement and experimental tools</a:t>
            </a:r>
          </a:p>
          <a:p>
            <a:pPr marL="263525" marR="0" lvl="0" indent="-263525" defTabSz="914400" rtl="0" eaLnBrk="1" fontAlgn="auto" latinLnBrk="1" hangingPunct="1"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altLang="ko-KR" sz="2200" dirty="0" smtClean="0">
              <a:solidFill>
                <a:srgbClr val="0000FF"/>
              </a:solidFill>
              <a:latin typeface="Myriad Pro" pitchFamily="34" charset="0"/>
            </a:endParaRPr>
          </a:p>
          <a:p>
            <a:pPr marL="263525" marR="0" lvl="0" indent="-263525" defTabSz="914400" rtl="0" eaLnBrk="1" fontAlgn="auto" latinLnBrk="1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altLang="ko-KR" sz="2200" b="0" i="0" u="none" strike="noStrike" kern="1200" cap="none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Myriad Pro" pitchFamily="34" charset="0"/>
              </a:rPr>
              <a:t>Large facilities for more profound, detailed measurements : </a:t>
            </a:r>
            <a:br>
              <a:rPr kumimoji="0" lang="en-US" altLang="ko-KR" sz="2200" b="0" i="0" u="none" strike="noStrike" kern="1200" cap="none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Myriad Pro" pitchFamily="34" charset="0"/>
              </a:rPr>
            </a:br>
            <a:r>
              <a:rPr kumimoji="0" lang="en-US" altLang="ko-KR" sz="2200" b="0" i="0" u="none" strike="noStrike" kern="1200" cap="none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Myriad Pro" pitchFamily="34" charset="0"/>
              </a:rPr>
              <a:t>increased knowledge</a:t>
            </a:r>
          </a:p>
          <a:p>
            <a:pPr marL="263525" indent="-263525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ko-KR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 pitchFamily="34" charset="0"/>
              </a:rPr>
              <a:t>Share both cost and the benefit: LHC</a:t>
            </a:r>
          </a:p>
          <a:p>
            <a:pPr marL="263525" indent="-263525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ko-KR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 pitchFamily="34" charset="0"/>
              </a:rPr>
              <a:t>Plan and coordinate: www, grid computing</a:t>
            </a:r>
            <a:br>
              <a:rPr lang="en-US" altLang="ko-KR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 pitchFamily="34" charset="0"/>
              </a:rPr>
            </a:br>
            <a:r>
              <a:rPr lang="en-US" altLang="ko-KR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 pitchFamily="34" charset="0"/>
              </a:rPr>
              <a:t> 	</a:t>
            </a:r>
            <a:endParaRPr kumimoji="0" lang="en-US" altLang="ko-KR" sz="2200" b="0" i="0" u="none" strike="noStrike" kern="1200" cap="none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Myriad Pro" pitchFamily="34" charset="0"/>
            </a:endParaRPr>
          </a:p>
          <a:p>
            <a:pPr marL="263525" lvl="0" indent="-263525">
              <a:spcBef>
                <a:spcPct val="20000"/>
              </a:spcBef>
            </a:pPr>
            <a:r>
              <a:rPr lang="en-US" altLang="ko-KR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 pitchFamily="34" charset="0"/>
              </a:rPr>
              <a:t>   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1647027">
            <a:off x="6994338" y="4569185"/>
            <a:ext cx="1306874" cy="1279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제목 1"/>
          <p:cNvSpPr txBox="1">
            <a:spLocks/>
          </p:cNvSpPr>
          <p:nvPr/>
        </p:nvSpPr>
        <p:spPr>
          <a:xfrm>
            <a:off x="442451" y="684490"/>
            <a:ext cx="8229600" cy="16015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yriad Pro" pitchFamily="34" charset="0"/>
                <a:ea typeface="맑은 고딕" pitchFamily="50" charset="-127"/>
                <a:cs typeface="+mj-cs"/>
              </a:rPr>
              <a:t>Principles for Operating</a:t>
            </a: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yriad Pro" pitchFamily="34" charset="0"/>
                <a:ea typeface="맑은 고딕" pitchFamily="50" charset="-127"/>
                <a:cs typeface="+mj-cs"/>
              </a:rPr>
              <a:t>International Large Facilities</a:t>
            </a: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2400" noProof="0" dirty="0" smtClean="0">
                <a:solidFill>
                  <a:srgbClr val="FF0000"/>
                </a:solidFill>
                <a:latin typeface="Myriad Pro" pitchFamily="34" charset="0"/>
                <a:ea typeface="맑은 고딕" pitchFamily="50" charset="-127"/>
                <a:cs typeface="+mj-cs"/>
              </a:rPr>
              <a:t>(ICFA 1980, IUPAP 1996)</a:t>
            </a:r>
            <a:endParaRPr kumimoji="0" lang="en-US" altLang="ko-KR" sz="240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yriad Pro" pitchFamily="34" charset="0"/>
              <a:ea typeface="맑은 고딕" pitchFamily="50" charset="-127"/>
              <a:cs typeface="+mj-cs"/>
            </a:endParaRPr>
          </a:p>
        </p:txBody>
      </p:sp>
      <p:sp>
        <p:nvSpPr>
          <p:cNvPr id="5" name="내용 개체 틀 2"/>
          <p:cNvSpPr>
            <a:spLocks noGrp="1"/>
          </p:cNvSpPr>
          <p:nvPr>
            <p:ph idx="1"/>
          </p:nvPr>
        </p:nvSpPr>
        <p:spPr>
          <a:xfrm>
            <a:off x="858118" y="2357430"/>
            <a:ext cx="7829576" cy="4525963"/>
          </a:xfrm>
        </p:spPr>
        <p:txBody>
          <a:bodyPr>
            <a:normAutofit/>
          </a:bodyPr>
          <a:lstStyle/>
          <a:p>
            <a:r>
              <a:rPr lang="en-US" altLang="ko-KR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 pitchFamily="34" charset="0"/>
              </a:rPr>
              <a:t>Open at planning stage of collaborating facilities</a:t>
            </a:r>
          </a:p>
          <a:p>
            <a:r>
              <a:rPr lang="en-US" altLang="ko-KR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 pitchFamily="34" charset="0"/>
              </a:rPr>
              <a:t>Operating in view of users facility,</a:t>
            </a:r>
          </a:p>
          <a:p>
            <a:pPr>
              <a:buNone/>
            </a:pPr>
            <a:r>
              <a:rPr lang="en-US" altLang="ko-KR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 pitchFamily="34" charset="0"/>
              </a:rPr>
              <a:t>    but with host benefits</a:t>
            </a:r>
          </a:p>
          <a:p>
            <a:r>
              <a:rPr lang="en-US" altLang="ko-KR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 pitchFamily="34" charset="0"/>
              </a:rPr>
              <a:t>Clear principles and agreement for IPR, etc.</a:t>
            </a:r>
          </a:p>
          <a:p>
            <a:r>
              <a:rPr lang="en-US" altLang="ko-KR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 pitchFamily="34" charset="0"/>
              </a:rPr>
              <a:t>Discussing under the spirit of cooperation</a:t>
            </a:r>
            <a:endParaRPr lang="ko-KR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Myriad Pro" pitchFamily="34" charset="0"/>
            </a:endParaRPr>
          </a:p>
        </p:txBody>
      </p:sp>
      <p:grpSp>
        <p:nvGrpSpPr>
          <p:cNvPr id="6" name="그룹 26"/>
          <p:cNvGrpSpPr>
            <a:grpSpLocks/>
          </p:cNvGrpSpPr>
          <p:nvPr/>
        </p:nvGrpSpPr>
        <p:grpSpPr bwMode="auto">
          <a:xfrm>
            <a:off x="3893344" y="4999496"/>
            <a:ext cx="1321598" cy="1577526"/>
            <a:chOff x="2571736" y="3714752"/>
            <a:chExt cx="1500198" cy="1790407"/>
          </a:xfrm>
        </p:grpSpPr>
        <p:pic>
          <p:nvPicPr>
            <p:cNvPr id="7" name="그림 23" descr="그림자-1.png"/>
            <p:cNvPicPr>
              <a:picLocks noChangeAspect="1"/>
            </p:cNvPicPr>
            <p:nvPr/>
          </p:nvPicPr>
          <p:blipFill>
            <a:blip r:embed="rId2" cstate="print">
              <a:lum bright="50000"/>
            </a:blip>
            <a:srcRect/>
            <a:stretch>
              <a:fillRect/>
            </a:stretch>
          </p:blipFill>
          <p:spPr bwMode="auto">
            <a:xfrm>
              <a:off x="2714612" y="4786322"/>
              <a:ext cx="1185870" cy="7188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그림 20" descr="금속공.pn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571736" y="3714752"/>
              <a:ext cx="1500198" cy="14909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제목 1"/>
          <p:cNvSpPr txBox="1">
            <a:spLocks/>
          </p:cNvSpPr>
          <p:nvPr/>
        </p:nvSpPr>
        <p:spPr>
          <a:xfrm>
            <a:off x="458094" y="67063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yriad Pro" pitchFamily="34" charset="0"/>
                <a:ea typeface="맑은 고딕" pitchFamily="50" charset="-127"/>
                <a:cs typeface="+mj-cs"/>
              </a:rPr>
              <a:t>Summary</a:t>
            </a:r>
          </a:p>
        </p:txBody>
      </p:sp>
      <p:sp>
        <p:nvSpPr>
          <p:cNvPr id="5" name="내용 개체 틀 2"/>
          <p:cNvSpPr>
            <a:spLocks noGrp="1"/>
          </p:cNvSpPr>
          <p:nvPr>
            <p:ph idx="1"/>
          </p:nvPr>
        </p:nvSpPr>
        <p:spPr>
          <a:xfrm>
            <a:off x="842994" y="2214554"/>
            <a:ext cx="7872410" cy="3369100"/>
          </a:xfrm>
        </p:spPr>
        <p:txBody>
          <a:bodyPr>
            <a:normAutofit/>
          </a:bodyPr>
          <a:lstStyle/>
          <a:p>
            <a:r>
              <a:rPr lang="en-US" altLang="ko-KR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 pitchFamily="34" charset="0"/>
              </a:rPr>
              <a:t>Asia-Pacific region must contribute more to global </a:t>
            </a:r>
            <a:br>
              <a:rPr lang="en-US" altLang="ko-KR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 pitchFamily="34" charset="0"/>
              </a:rPr>
            </a:br>
            <a:r>
              <a:rPr lang="en-US" altLang="ko-KR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 pitchFamily="34" charset="0"/>
              </a:rPr>
              <a:t>science society </a:t>
            </a:r>
          </a:p>
          <a:p>
            <a:r>
              <a:rPr lang="en-US" altLang="ko-KR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 pitchFamily="34" charset="0"/>
              </a:rPr>
              <a:t>Asia-Pacific region must overcome the problem of </a:t>
            </a:r>
            <a:br>
              <a:rPr lang="en-US" altLang="ko-KR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 pitchFamily="34" charset="0"/>
              </a:rPr>
            </a:br>
            <a:r>
              <a:rPr lang="en-US" altLang="ko-KR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 pitchFamily="34" charset="0"/>
              </a:rPr>
              <a:t>fragmentation </a:t>
            </a:r>
          </a:p>
          <a:p>
            <a:r>
              <a:rPr lang="en-US" altLang="ko-KR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 pitchFamily="34" charset="0"/>
              </a:rPr>
              <a:t>Asia-Pacific region must develop common strategy</a:t>
            </a:r>
          </a:p>
          <a:p>
            <a:r>
              <a:rPr lang="en-US" altLang="ko-KR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 pitchFamily="34" charset="0"/>
              </a:rPr>
              <a:t>The role of AAPPS and the cooperation with Europe </a:t>
            </a:r>
            <a:br>
              <a:rPr lang="en-US" altLang="ko-KR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 pitchFamily="34" charset="0"/>
              </a:rPr>
            </a:br>
            <a:r>
              <a:rPr lang="en-US" altLang="ko-KR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 pitchFamily="34" charset="0"/>
              </a:rPr>
              <a:t>are important for the region.</a:t>
            </a:r>
            <a:endParaRPr lang="ko-KR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Myriad Pro" pitchFamily="34" charset="0"/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36502" y="5122562"/>
            <a:ext cx="1449878" cy="145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제목 1"/>
          <p:cNvSpPr txBox="1">
            <a:spLocks/>
          </p:cNvSpPr>
          <p:nvPr/>
        </p:nvSpPr>
        <p:spPr>
          <a:xfrm>
            <a:off x="457200" y="2492375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yriad Pro" pitchFamily="34" charset="0"/>
                <a:ea typeface="맑은 고딕" pitchFamily="50" charset="-127"/>
                <a:cs typeface="+mj-cs"/>
              </a:rPr>
              <a:t>Thank  You</a:t>
            </a: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36502" y="3857628"/>
            <a:ext cx="1449878" cy="145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714348" y="-99329"/>
            <a:ext cx="7786742" cy="1670941"/>
          </a:xfrm>
        </p:spPr>
        <p:txBody>
          <a:bodyPr>
            <a:normAutofit/>
          </a:bodyPr>
          <a:lstStyle/>
          <a:p>
            <a:r>
              <a:rPr lang="en-US" altLang="ko-KR" dirty="0" smtClean="0">
                <a:solidFill>
                  <a:srgbClr val="FF0000"/>
                </a:solidFill>
                <a:latin typeface="Myriad Pro" pitchFamily="34" charset="0"/>
              </a:rPr>
              <a:t/>
            </a:r>
            <a:br>
              <a:rPr lang="en-US" altLang="ko-KR" dirty="0" smtClean="0">
                <a:solidFill>
                  <a:srgbClr val="FF0000"/>
                </a:solidFill>
                <a:latin typeface="Myriad Pro" pitchFamily="34" charset="0"/>
              </a:rPr>
            </a:br>
            <a:endParaRPr lang="en-US" altLang="ko-KR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 pitchFamily="34" charset="0"/>
            </a:endParaRPr>
          </a:p>
          <a:p>
            <a:r>
              <a:rPr lang="en-US" altLang="ko-KR" dirty="0" smtClean="0">
                <a:solidFill>
                  <a:srgbClr val="FF0000"/>
                </a:solidFill>
                <a:latin typeface="Myriad Pro" pitchFamily="34" charset="0"/>
              </a:rPr>
              <a:t>Necessity of international collaboration</a:t>
            </a:r>
            <a:endParaRPr lang="ko-KR" altLang="en-US" dirty="0">
              <a:solidFill>
                <a:srgbClr val="FF0000"/>
              </a:solidFill>
              <a:latin typeface="Myriad Pro" pitchFamily="34" charset="0"/>
            </a:endParaRPr>
          </a:p>
        </p:txBody>
      </p:sp>
      <p:sp>
        <p:nvSpPr>
          <p:cNvPr id="4" name="부제목 2"/>
          <p:cNvSpPr txBox="1">
            <a:spLocks/>
          </p:cNvSpPr>
          <p:nvPr/>
        </p:nvSpPr>
        <p:spPr>
          <a:xfrm>
            <a:off x="857224" y="2357431"/>
            <a:ext cx="8143900" cy="39290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63525" marR="0" lvl="0" indent="-263525" defTabSz="914400" rtl="0" eaLnBrk="1" fontAlgn="auto" latinLnBrk="1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altLang="ko-KR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 pitchFamily="34" charset="0"/>
              </a:rPr>
              <a:t>To </a:t>
            </a:r>
            <a:r>
              <a:rPr lang="en-US" altLang="ko-KR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 pitchFamily="34" charset="0"/>
              </a:rPr>
              <a:t>p</a:t>
            </a:r>
            <a:r>
              <a:rPr kumimoji="0" lang="en-US" altLang="ko-KR" sz="2400" b="0" i="0" u="none" strike="noStrike" kern="1200" cap="none" normalizeH="0" baseline="0" noProof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Myriad Pro" pitchFamily="34" charset="0"/>
              </a:rPr>
              <a:t>lan</a:t>
            </a:r>
            <a:r>
              <a:rPr kumimoji="0" lang="en-US" altLang="ko-KR" sz="2400" b="0" i="0" u="none" strike="noStrike" kern="1200" cap="none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Myriad Pro" pitchFamily="34" charset="0"/>
              </a:rPr>
              <a:t> for, manage, utilize </a:t>
            </a:r>
            <a:r>
              <a:rPr lang="en-US" altLang="ko-KR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 pitchFamily="34" charset="0"/>
              </a:rPr>
              <a:t>research facilities</a:t>
            </a:r>
            <a:endParaRPr kumimoji="0" lang="en-US" altLang="ko-KR" sz="2400" b="0" i="0" u="none" strike="noStrike" kern="1200" cap="none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Myriad Pro" pitchFamily="34" charset="0"/>
            </a:endParaRPr>
          </a:p>
          <a:p>
            <a:pPr marL="263525" indent="-263525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ko-KR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 pitchFamily="34" charset="0"/>
              </a:rPr>
              <a:t>To share both cost and the benefit:</a:t>
            </a:r>
          </a:p>
          <a:p>
            <a:pPr marL="263525" indent="-263525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ko-KR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 pitchFamily="34" charset="0"/>
              </a:rPr>
              <a:t>To optimize utility of infrastructure, int’l cooperation</a:t>
            </a:r>
          </a:p>
          <a:p>
            <a:pPr marL="263525" indent="-263525">
              <a:lnSpc>
                <a:spcPct val="150000"/>
              </a:lnSpc>
            </a:pPr>
            <a:r>
              <a:rPr lang="en-US" altLang="ko-KR" sz="2400" dirty="0" smtClean="0">
                <a:solidFill>
                  <a:srgbClr val="0000FF"/>
                </a:solidFill>
                <a:latin typeface="Myriad Pro" pitchFamily="34" charset="0"/>
              </a:rPr>
              <a:t>       Europe</a:t>
            </a:r>
            <a:r>
              <a:rPr lang="en-US" altLang="ko-KR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 pitchFamily="34" charset="0"/>
              </a:rPr>
              <a:t/>
            </a:r>
            <a:br>
              <a:rPr lang="en-US" altLang="ko-KR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 pitchFamily="34" charset="0"/>
              </a:rPr>
            </a:br>
            <a:r>
              <a:rPr lang="en-US" altLang="ko-KR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 pitchFamily="34" charset="0"/>
              </a:rPr>
              <a:t> 	</a:t>
            </a:r>
            <a:r>
              <a:rPr lang="en-US" altLang="ko-KR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 pitchFamily="34" charset="0"/>
              </a:rPr>
              <a:t>- </a:t>
            </a:r>
            <a:r>
              <a:rPr lang="en-US" altLang="ko-KR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 pitchFamily="34" charset="0"/>
              </a:rPr>
              <a:t>CERN: since 1950 </a:t>
            </a:r>
            <a:br>
              <a:rPr lang="en-US" altLang="ko-KR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 pitchFamily="34" charset="0"/>
              </a:rPr>
            </a:br>
            <a:r>
              <a:rPr lang="en-US" altLang="ko-KR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 pitchFamily="34" charset="0"/>
              </a:rPr>
              <a:t>	- ESFRI: since 2002, talk by B. Girard</a:t>
            </a:r>
            <a:br>
              <a:rPr lang="en-US" altLang="ko-KR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 pitchFamily="34" charset="0"/>
              </a:rPr>
            </a:br>
            <a:r>
              <a:rPr lang="en-US" altLang="ko-KR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 pitchFamily="34" charset="0"/>
              </a:rPr>
              <a:t>	- GSF:    since 1999, talk by S. </a:t>
            </a:r>
            <a:r>
              <a:rPr lang="en-US" altLang="ko-KR" sz="2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 pitchFamily="34" charset="0"/>
              </a:rPr>
              <a:t>Michalowski</a:t>
            </a:r>
            <a:endParaRPr lang="ko-KR" altLang="en-US" sz="2000" b="1" dirty="0" smtClean="0">
              <a:solidFill>
                <a:schemeClr val="tx1">
                  <a:lumMod val="75000"/>
                  <a:lumOff val="25000"/>
                </a:schemeClr>
              </a:solidFill>
              <a:latin typeface="Myriad Pro" pitchFamily="34" charset="0"/>
            </a:endParaRPr>
          </a:p>
          <a:p>
            <a:pPr marL="263525" marR="0" lvl="0" indent="-263525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altLang="ko-KR" sz="2400" b="0" i="0" u="none" strike="noStrike" kern="1200" cap="none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Myriad Pro" pitchFamily="34" charset="0"/>
            </a:endParaRPr>
          </a:p>
          <a:p>
            <a:pPr marL="263525" lvl="0" indent="-263525">
              <a:spcBef>
                <a:spcPct val="20000"/>
              </a:spcBef>
            </a:pPr>
            <a:r>
              <a:rPr lang="en-US" altLang="ko-K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 pitchFamily="34" charset="0"/>
              </a:rPr>
              <a:t>   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1647027">
            <a:off x="7243605" y="4569185"/>
            <a:ext cx="1306874" cy="1279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714348" y="-99329"/>
            <a:ext cx="7786742" cy="1670941"/>
          </a:xfrm>
        </p:spPr>
        <p:txBody>
          <a:bodyPr>
            <a:normAutofit/>
          </a:bodyPr>
          <a:lstStyle/>
          <a:p>
            <a:r>
              <a:rPr lang="en-US" altLang="ko-KR" dirty="0" smtClean="0">
                <a:solidFill>
                  <a:srgbClr val="FF0000"/>
                </a:solidFill>
                <a:latin typeface="Myriad Pro" pitchFamily="34" charset="0"/>
              </a:rPr>
              <a:t/>
            </a:r>
            <a:br>
              <a:rPr lang="en-US" altLang="ko-KR" dirty="0" smtClean="0">
                <a:solidFill>
                  <a:srgbClr val="FF0000"/>
                </a:solidFill>
                <a:latin typeface="Myriad Pro" pitchFamily="34" charset="0"/>
              </a:rPr>
            </a:br>
            <a:endParaRPr lang="en-US" altLang="ko-KR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 pitchFamily="34" charset="0"/>
            </a:endParaRPr>
          </a:p>
          <a:p>
            <a:r>
              <a:rPr lang="en-US" altLang="ko-KR" dirty="0" smtClean="0">
                <a:solidFill>
                  <a:srgbClr val="FF0000"/>
                </a:solidFill>
                <a:latin typeface="Myriad Pro" pitchFamily="34" charset="0"/>
              </a:rPr>
              <a:t>Advancement in Asia</a:t>
            </a:r>
            <a:endParaRPr lang="ko-KR" altLang="en-US" dirty="0">
              <a:solidFill>
                <a:srgbClr val="FF0000"/>
              </a:solidFill>
              <a:latin typeface="Myriad Pro" pitchFamily="34" charset="0"/>
            </a:endParaRPr>
          </a:p>
        </p:txBody>
      </p:sp>
      <p:sp>
        <p:nvSpPr>
          <p:cNvPr id="4" name="부제목 2"/>
          <p:cNvSpPr txBox="1">
            <a:spLocks/>
          </p:cNvSpPr>
          <p:nvPr/>
        </p:nvSpPr>
        <p:spPr>
          <a:xfrm>
            <a:off x="2438400" y="2357431"/>
            <a:ext cx="6562724" cy="39290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63525" marR="0" lvl="0" indent="-263525" defTabSz="914400" rtl="0" eaLnBrk="1" fontAlgn="auto" latinLnBrk="1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altLang="ko-KR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 pitchFamily="34" charset="0"/>
              </a:rPr>
              <a:t>Growth of GDP</a:t>
            </a:r>
          </a:p>
          <a:p>
            <a:pPr marL="263525" indent="-263525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ko-KR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 pitchFamily="34" charset="0"/>
              </a:rPr>
              <a:t>Hi-Tech goods</a:t>
            </a:r>
          </a:p>
          <a:p>
            <a:pPr marL="263525" lvl="0" indent="-263525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ko-KR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 pitchFamily="34" charset="0"/>
              </a:rPr>
              <a:t>Growth of R&amp;D: 30% of world sum</a:t>
            </a:r>
          </a:p>
          <a:p>
            <a:pPr marL="263525" indent="-263525">
              <a:lnSpc>
                <a:spcPct val="150000"/>
              </a:lnSpc>
              <a:buFont typeface="Arial" pitchFamily="34" charset="0"/>
              <a:buChar char="•"/>
            </a:pPr>
            <a:endParaRPr lang="en-US" altLang="ko-KR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Myriad Pro" pitchFamily="34" charset="0"/>
            </a:endParaRPr>
          </a:p>
          <a:p>
            <a:pPr marL="263525" indent="-263525">
              <a:lnSpc>
                <a:spcPct val="150000"/>
              </a:lnSpc>
            </a:pPr>
            <a:r>
              <a:rPr lang="en-US" altLang="ko-KR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 pitchFamily="34" charset="0"/>
              </a:rPr>
              <a:t/>
            </a:r>
            <a:br>
              <a:rPr lang="en-US" altLang="ko-KR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 pitchFamily="34" charset="0"/>
              </a:rPr>
            </a:br>
            <a:r>
              <a:rPr lang="en-US" altLang="ko-KR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 pitchFamily="34" charset="0"/>
              </a:rPr>
              <a:t> 	</a:t>
            </a:r>
            <a:endParaRPr lang="ko-KR" altLang="en-US" sz="2000" b="1" dirty="0" smtClean="0">
              <a:solidFill>
                <a:schemeClr val="tx1">
                  <a:lumMod val="75000"/>
                  <a:lumOff val="25000"/>
                </a:schemeClr>
              </a:solidFill>
              <a:latin typeface="Myriad Pro" pitchFamily="34" charset="0"/>
            </a:endParaRPr>
          </a:p>
          <a:p>
            <a:pPr marL="263525" marR="0" lvl="0" indent="-263525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altLang="ko-KR" sz="2400" b="0" i="0" u="none" strike="noStrike" kern="1200" cap="none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Myriad Pro" pitchFamily="34" charset="0"/>
            </a:endParaRPr>
          </a:p>
          <a:p>
            <a:pPr marL="263525" lvl="0" indent="-263525">
              <a:spcBef>
                <a:spcPct val="20000"/>
              </a:spcBef>
            </a:pPr>
            <a:r>
              <a:rPr lang="en-US" altLang="ko-K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 pitchFamily="34" charset="0"/>
              </a:rPr>
              <a:t>   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1647027">
            <a:off x="6994338" y="4569185"/>
            <a:ext cx="1306874" cy="1279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/>
          <p:cNvSpPr>
            <a:spLocks noGrp="1"/>
          </p:cNvSpPr>
          <p:nvPr>
            <p:ph idx="1"/>
          </p:nvPr>
        </p:nvSpPr>
        <p:spPr>
          <a:xfrm>
            <a:off x="857224" y="2430869"/>
            <a:ext cx="7429552" cy="4525963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buNone/>
            </a:pPr>
            <a:r>
              <a:rPr lang="en-US" altLang="ko-KR" sz="2400" dirty="0" smtClean="0">
                <a:solidFill>
                  <a:srgbClr val="0000FF"/>
                </a:solidFill>
                <a:latin typeface="Myriad Pro" pitchFamily="34" charset="0"/>
              </a:rPr>
              <a:t>Light Sources in Asia-Pacific Area</a:t>
            </a:r>
          </a:p>
          <a:p>
            <a:pPr algn="ctr">
              <a:lnSpc>
                <a:spcPct val="80000"/>
              </a:lnSpc>
              <a:buNone/>
            </a:pPr>
            <a:endParaRPr lang="en-US" altLang="ko-KR" sz="2000" dirty="0" smtClean="0">
              <a:latin typeface="Myriad Pro" pitchFamily="34" charset="0"/>
            </a:endParaRPr>
          </a:p>
          <a:p>
            <a:pPr marL="177800" indent="-177800">
              <a:lnSpc>
                <a:spcPct val="80000"/>
              </a:lnSpc>
            </a:pPr>
            <a:r>
              <a:rPr lang="en-US" altLang="ko-K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 pitchFamily="34" charset="0"/>
              </a:rPr>
              <a:t>Armenia: </a:t>
            </a:r>
            <a:r>
              <a:rPr lang="en-US" altLang="ko-KR" sz="2000" dirty="0" smtClean="0">
                <a:solidFill>
                  <a:schemeClr val="accent6">
                    <a:lumMod val="50000"/>
                  </a:schemeClr>
                </a:solidFill>
                <a:latin typeface="Myriad Pro" pitchFamily="34" charset="0"/>
              </a:rPr>
              <a:t>CANDLE (3.0 </a:t>
            </a:r>
            <a:r>
              <a:rPr lang="en-US" altLang="ko-KR" sz="2000" dirty="0" err="1" smtClean="0">
                <a:solidFill>
                  <a:schemeClr val="accent6">
                    <a:lumMod val="50000"/>
                  </a:schemeClr>
                </a:solidFill>
                <a:latin typeface="Myriad Pro" pitchFamily="34" charset="0"/>
              </a:rPr>
              <a:t>GeV</a:t>
            </a:r>
            <a:r>
              <a:rPr lang="en-US" altLang="ko-KR" sz="2000" dirty="0" smtClean="0">
                <a:solidFill>
                  <a:schemeClr val="accent6">
                    <a:lumMod val="50000"/>
                  </a:schemeClr>
                </a:solidFill>
                <a:latin typeface="Myriad Pro" pitchFamily="34" charset="0"/>
              </a:rPr>
              <a:t>)</a:t>
            </a:r>
          </a:p>
          <a:p>
            <a:pPr marL="177800" indent="-177800">
              <a:lnSpc>
                <a:spcPct val="80000"/>
              </a:lnSpc>
            </a:pPr>
            <a:r>
              <a:rPr lang="en-US" altLang="ko-K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 pitchFamily="34" charset="0"/>
              </a:rPr>
              <a:t>Australia: AS (3.0 </a:t>
            </a:r>
            <a:r>
              <a:rPr lang="en-US" altLang="ko-KR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 pitchFamily="34" charset="0"/>
              </a:rPr>
              <a:t>GeV</a:t>
            </a:r>
            <a:r>
              <a:rPr lang="en-US" altLang="ko-K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 pitchFamily="34" charset="0"/>
              </a:rPr>
              <a:t>)</a:t>
            </a:r>
          </a:p>
          <a:p>
            <a:pPr marL="177800" indent="-177800">
              <a:lnSpc>
                <a:spcPct val="80000"/>
              </a:lnSpc>
            </a:pPr>
            <a:r>
              <a:rPr lang="en-US" altLang="ko-K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 pitchFamily="34" charset="0"/>
              </a:rPr>
              <a:t>China: </a:t>
            </a:r>
            <a:r>
              <a:rPr lang="en-US" altLang="ko-KR" sz="2000" dirty="0" smtClean="0">
                <a:solidFill>
                  <a:srgbClr val="000099"/>
                </a:solidFill>
                <a:latin typeface="Myriad Pro" pitchFamily="34" charset="0"/>
              </a:rPr>
              <a:t>SSRF (3.5 </a:t>
            </a:r>
            <a:r>
              <a:rPr lang="en-US" altLang="ko-KR" sz="2000" dirty="0" err="1" smtClean="0">
                <a:solidFill>
                  <a:srgbClr val="000099"/>
                </a:solidFill>
                <a:latin typeface="Myriad Pro" pitchFamily="34" charset="0"/>
              </a:rPr>
              <a:t>GeV</a:t>
            </a:r>
            <a:r>
              <a:rPr lang="en-US" altLang="ko-KR" sz="2000" dirty="0" smtClean="0">
                <a:solidFill>
                  <a:srgbClr val="000099"/>
                </a:solidFill>
                <a:latin typeface="Myriad Pro" pitchFamily="34" charset="0"/>
              </a:rPr>
              <a:t>), </a:t>
            </a:r>
            <a:r>
              <a:rPr lang="en-US" altLang="ko-K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 pitchFamily="34" charset="0"/>
              </a:rPr>
              <a:t>HLS(0.2 </a:t>
            </a:r>
            <a:r>
              <a:rPr lang="en-US" altLang="ko-KR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 pitchFamily="34" charset="0"/>
              </a:rPr>
              <a:t>GeV</a:t>
            </a:r>
            <a:r>
              <a:rPr lang="en-US" altLang="ko-K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 pitchFamily="34" charset="0"/>
              </a:rPr>
              <a:t>), etc.</a:t>
            </a:r>
          </a:p>
          <a:p>
            <a:pPr marL="177800" indent="-177800">
              <a:lnSpc>
                <a:spcPct val="80000"/>
              </a:lnSpc>
            </a:pPr>
            <a:r>
              <a:rPr lang="en-US" altLang="ko-K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 pitchFamily="34" charset="0"/>
              </a:rPr>
              <a:t>India: Indus-2 (2.5 </a:t>
            </a:r>
            <a:r>
              <a:rPr lang="en-US" altLang="ko-KR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 pitchFamily="34" charset="0"/>
              </a:rPr>
              <a:t>GeV</a:t>
            </a:r>
            <a:r>
              <a:rPr lang="en-US" altLang="ko-K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 pitchFamily="34" charset="0"/>
              </a:rPr>
              <a:t>)</a:t>
            </a:r>
          </a:p>
          <a:p>
            <a:pPr marL="177800" indent="-177800">
              <a:lnSpc>
                <a:spcPct val="80000"/>
              </a:lnSpc>
            </a:pPr>
            <a:r>
              <a:rPr lang="en-US" altLang="ko-K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 pitchFamily="34" charset="0"/>
              </a:rPr>
              <a:t>Japan: Photon Factory (6.5 </a:t>
            </a:r>
            <a:r>
              <a:rPr lang="en-US" altLang="ko-KR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 pitchFamily="34" charset="0"/>
              </a:rPr>
              <a:t>GeV</a:t>
            </a:r>
            <a:r>
              <a:rPr lang="en-US" altLang="ko-K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 pitchFamily="34" charset="0"/>
              </a:rPr>
              <a:t>), Spring-8 (8.0 </a:t>
            </a:r>
            <a:r>
              <a:rPr lang="en-US" altLang="ko-KR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 pitchFamily="34" charset="0"/>
              </a:rPr>
              <a:t>GeV</a:t>
            </a:r>
            <a:r>
              <a:rPr lang="en-US" altLang="ko-K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 pitchFamily="34" charset="0"/>
              </a:rPr>
              <a:t>), </a:t>
            </a:r>
          </a:p>
          <a:p>
            <a:pPr marL="177800" indent="-177800">
              <a:lnSpc>
                <a:spcPct val="80000"/>
              </a:lnSpc>
              <a:buNone/>
            </a:pPr>
            <a:r>
              <a:rPr lang="en-US" altLang="ko-K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 pitchFamily="34" charset="0"/>
              </a:rPr>
              <a:t>                 </a:t>
            </a:r>
            <a:r>
              <a:rPr lang="en-US" altLang="ko-KR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 pitchFamily="34" charset="0"/>
              </a:rPr>
              <a:t>NewSUBARU</a:t>
            </a:r>
            <a:r>
              <a:rPr lang="en-US" altLang="ko-K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 pitchFamily="34" charset="0"/>
              </a:rPr>
              <a:t> (1.5 </a:t>
            </a:r>
            <a:r>
              <a:rPr lang="en-US" altLang="ko-KR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 pitchFamily="34" charset="0"/>
              </a:rPr>
              <a:t>GeV</a:t>
            </a:r>
            <a:r>
              <a:rPr lang="en-US" altLang="ko-K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 pitchFamily="34" charset="0"/>
              </a:rPr>
              <a:t>), Saga-LS (1.4 </a:t>
            </a:r>
            <a:r>
              <a:rPr lang="en-US" altLang="ko-KR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 pitchFamily="34" charset="0"/>
              </a:rPr>
              <a:t>GeV</a:t>
            </a:r>
            <a:r>
              <a:rPr lang="en-US" altLang="ko-K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 pitchFamily="34" charset="0"/>
              </a:rPr>
              <a:t>), etc.</a:t>
            </a:r>
          </a:p>
          <a:p>
            <a:pPr marL="177800" indent="-177800">
              <a:lnSpc>
                <a:spcPct val="80000"/>
              </a:lnSpc>
            </a:pPr>
            <a:r>
              <a:rPr lang="en-US" altLang="ko-K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 pitchFamily="34" charset="0"/>
              </a:rPr>
              <a:t>Jordan:</a:t>
            </a:r>
            <a:r>
              <a:rPr lang="en-US" altLang="ko-KR" sz="2000" dirty="0" smtClean="0">
                <a:latin typeface="Myriad Pro" pitchFamily="34" charset="0"/>
              </a:rPr>
              <a:t> </a:t>
            </a:r>
            <a:r>
              <a:rPr lang="en-US" altLang="ko-KR" sz="2000" dirty="0" smtClean="0">
                <a:solidFill>
                  <a:srgbClr val="000099"/>
                </a:solidFill>
                <a:latin typeface="Myriad Pro" pitchFamily="34" charset="0"/>
              </a:rPr>
              <a:t>SESAME (2.5 </a:t>
            </a:r>
            <a:r>
              <a:rPr lang="en-US" altLang="ko-KR" sz="2000" dirty="0" err="1" smtClean="0">
                <a:solidFill>
                  <a:srgbClr val="000099"/>
                </a:solidFill>
                <a:latin typeface="Myriad Pro" pitchFamily="34" charset="0"/>
              </a:rPr>
              <a:t>GeV</a:t>
            </a:r>
            <a:r>
              <a:rPr lang="en-US" altLang="ko-KR" sz="2000" dirty="0" smtClean="0">
                <a:solidFill>
                  <a:srgbClr val="000099"/>
                </a:solidFill>
                <a:latin typeface="Myriad Pro" pitchFamily="34" charset="0"/>
              </a:rPr>
              <a:t>)</a:t>
            </a:r>
          </a:p>
          <a:p>
            <a:pPr marL="177800" indent="-177800">
              <a:lnSpc>
                <a:spcPct val="80000"/>
              </a:lnSpc>
            </a:pPr>
            <a:r>
              <a:rPr lang="en-US" altLang="ko-K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 pitchFamily="34" charset="0"/>
              </a:rPr>
              <a:t>Korea: PLS (2.5 </a:t>
            </a:r>
            <a:r>
              <a:rPr lang="en-US" altLang="ko-KR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 pitchFamily="34" charset="0"/>
              </a:rPr>
              <a:t>GeV</a:t>
            </a:r>
            <a:r>
              <a:rPr lang="en-US" altLang="ko-K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 pitchFamily="34" charset="0"/>
              </a:rPr>
              <a:t>)</a:t>
            </a:r>
          </a:p>
          <a:p>
            <a:pPr marL="177800" indent="-177800">
              <a:lnSpc>
                <a:spcPct val="80000"/>
              </a:lnSpc>
            </a:pPr>
            <a:r>
              <a:rPr lang="en-US" altLang="ko-K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 pitchFamily="34" charset="0"/>
              </a:rPr>
              <a:t>Singapore: SSLS (0.7 </a:t>
            </a:r>
            <a:r>
              <a:rPr lang="en-US" altLang="ko-KR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 pitchFamily="34" charset="0"/>
              </a:rPr>
              <a:t>GeV</a:t>
            </a:r>
            <a:r>
              <a:rPr lang="en-US" altLang="ko-K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 pitchFamily="34" charset="0"/>
              </a:rPr>
              <a:t>)</a:t>
            </a:r>
          </a:p>
          <a:p>
            <a:pPr marL="177800" indent="-177800">
              <a:lnSpc>
                <a:spcPct val="80000"/>
              </a:lnSpc>
            </a:pPr>
            <a:r>
              <a:rPr lang="en-US" altLang="ko-K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 pitchFamily="34" charset="0"/>
              </a:rPr>
              <a:t>Thailand: SPS at SLRI (1.0 </a:t>
            </a:r>
            <a:r>
              <a:rPr lang="en-US" altLang="ko-KR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 pitchFamily="34" charset="0"/>
              </a:rPr>
              <a:t>GeV</a:t>
            </a:r>
            <a:r>
              <a:rPr lang="en-US" altLang="ko-K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 pitchFamily="34" charset="0"/>
              </a:rPr>
              <a:t>)</a:t>
            </a:r>
          </a:p>
          <a:p>
            <a:pPr marL="177800" indent="-177800">
              <a:lnSpc>
                <a:spcPct val="80000"/>
              </a:lnSpc>
            </a:pPr>
            <a:r>
              <a:rPr lang="en-US" altLang="ko-K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 pitchFamily="34" charset="0"/>
              </a:rPr>
              <a:t>Taiwan: TLS (1.5 </a:t>
            </a:r>
            <a:r>
              <a:rPr lang="en-US" altLang="ko-KR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 pitchFamily="34" charset="0"/>
              </a:rPr>
              <a:t>GeV</a:t>
            </a:r>
            <a:r>
              <a:rPr lang="en-US" altLang="ko-K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 pitchFamily="34" charset="0"/>
              </a:rPr>
              <a:t>), </a:t>
            </a:r>
            <a:r>
              <a:rPr lang="en-US" altLang="ko-KR" sz="2000" dirty="0" smtClean="0">
                <a:solidFill>
                  <a:schemeClr val="accent6">
                    <a:lumMod val="50000"/>
                  </a:schemeClr>
                </a:solidFill>
                <a:latin typeface="Myriad Pro" pitchFamily="34" charset="0"/>
              </a:rPr>
              <a:t>TPS (3.0 </a:t>
            </a:r>
            <a:r>
              <a:rPr lang="en-US" altLang="ko-KR" sz="2000" dirty="0" err="1" smtClean="0">
                <a:solidFill>
                  <a:schemeClr val="accent6">
                    <a:lumMod val="50000"/>
                  </a:schemeClr>
                </a:solidFill>
                <a:latin typeface="Myriad Pro" pitchFamily="34" charset="0"/>
              </a:rPr>
              <a:t>GeV</a:t>
            </a:r>
            <a:r>
              <a:rPr lang="en-US" altLang="ko-KR" sz="2000" dirty="0" smtClean="0">
                <a:solidFill>
                  <a:schemeClr val="accent6">
                    <a:lumMod val="50000"/>
                  </a:schemeClr>
                </a:solidFill>
                <a:latin typeface="Myriad Pro" pitchFamily="34" charset="0"/>
              </a:rPr>
              <a:t>)</a:t>
            </a:r>
            <a:endParaRPr lang="ko-KR" altLang="en-US" sz="2000" dirty="0" smtClean="0">
              <a:solidFill>
                <a:schemeClr val="accent6">
                  <a:lumMod val="50000"/>
                </a:schemeClr>
              </a:solidFill>
              <a:latin typeface="Myriad Pro" pitchFamily="34" charset="0"/>
            </a:endParaRPr>
          </a:p>
          <a:p>
            <a:pPr>
              <a:lnSpc>
                <a:spcPct val="80000"/>
              </a:lnSpc>
              <a:buNone/>
            </a:pPr>
            <a:r>
              <a:rPr lang="en-US" altLang="ko-KR" sz="2000" dirty="0" smtClean="0">
                <a:latin typeface="Myriad Pro" pitchFamily="34" charset="0"/>
              </a:rPr>
              <a:t> </a:t>
            </a:r>
            <a:endParaRPr lang="ko-KR" altLang="en-US" sz="2000" dirty="0">
              <a:latin typeface="Myriad Pro" pitchFamily="34" charset="0"/>
            </a:endParaRPr>
          </a:p>
        </p:txBody>
      </p:sp>
      <p:sp>
        <p:nvSpPr>
          <p:cNvPr id="9" name="부제목 2"/>
          <p:cNvSpPr txBox="1">
            <a:spLocks/>
          </p:cNvSpPr>
          <p:nvPr/>
        </p:nvSpPr>
        <p:spPr>
          <a:xfrm>
            <a:off x="804448" y="658778"/>
            <a:ext cx="7529540" cy="11985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7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ko-KR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yriad Pro" pitchFamily="34" charset="0"/>
              </a:rPr>
              <a:t>Increase of R&amp;D: </a:t>
            </a:r>
          </a:p>
          <a:p>
            <a:pPr marL="0" marR="0" lvl="0" indent="0" algn="ctr" defTabSz="914400" rtl="0" eaLnBrk="1" fontAlgn="auto" latinLnBrk="1" hangingPunct="1">
              <a:lnSpc>
                <a:spcPct val="7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ko-KR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yriad Pro" pitchFamily="34" charset="0"/>
              </a:rPr>
              <a:t>New Efforts to Make the Scientific Progress</a:t>
            </a:r>
            <a:endParaRPr kumimoji="0" lang="ko-KR" alt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yriad Pro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/>
          <p:cNvSpPr>
            <a:spLocks noGrp="1"/>
          </p:cNvSpPr>
          <p:nvPr>
            <p:ph idx="1"/>
          </p:nvPr>
        </p:nvSpPr>
        <p:spPr>
          <a:xfrm>
            <a:off x="857224" y="2366175"/>
            <a:ext cx="5472122" cy="3563155"/>
          </a:xfrm>
        </p:spPr>
        <p:txBody>
          <a:bodyPr>
            <a:normAutofit/>
          </a:bodyPr>
          <a:lstStyle/>
          <a:p>
            <a:r>
              <a:rPr lang="en-US" altLang="ko-KR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 pitchFamily="34" charset="0"/>
              </a:rPr>
              <a:t>Electron-positron Collider</a:t>
            </a:r>
          </a:p>
          <a:p>
            <a:pPr>
              <a:buNone/>
            </a:pPr>
            <a:r>
              <a:rPr lang="en-US" altLang="ko-K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 pitchFamily="34" charset="0"/>
              </a:rPr>
              <a:t>     	</a:t>
            </a:r>
            <a:r>
              <a:rPr lang="en-US" altLang="ko-KR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 pitchFamily="34" charset="0"/>
              </a:rPr>
              <a:t>- China: BEPC (2.5 </a:t>
            </a:r>
            <a:r>
              <a:rPr lang="en-US" altLang="ko-KR" sz="2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 pitchFamily="34" charset="0"/>
              </a:rPr>
              <a:t>GeV</a:t>
            </a:r>
            <a:r>
              <a:rPr lang="en-US" altLang="ko-KR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 pitchFamily="34" charset="0"/>
              </a:rPr>
              <a:t>)</a:t>
            </a:r>
          </a:p>
          <a:p>
            <a:pPr>
              <a:buNone/>
            </a:pPr>
            <a:r>
              <a:rPr lang="en-US" altLang="ko-KR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 pitchFamily="34" charset="0"/>
              </a:rPr>
              <a:t>     	- Japan: KEKB (3.5+8.0 </a:t>
            </a:r>
            <a:r>
              <a:rPr lang="en-US" altLang="ko-KR" sz="2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 pitchFamily="34" charset="0"/>
              </a:rPr>
              <a:t>GeV</a:t>
            </a:r>
            <a:r>
              <a:rPr lang="en-US" altLang="ko-KR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 pitchFamily="34" charset="0"/>
              </a:rPr>
              <a:t>)</a:t>
            </a:r>
          </a:p>
          <a:p>
            <a:pPr>
              <a:buNone/>
            </a:pPr>
            <a:endParaRPr lang="en-US" altLang="ko-KR" sz="2600" dirty="0" smtClean="0">
              <a:solidFill>
                <a:schemeClr val="tx1">
                  <a:lumMod val="75000"/>
                  <a:lumOff val="25000"/>
                </a:schemeClr>
              </a:solidFill>
              <a:latin typeface="Myriad Pro" pitchFamily="34" charset="0"/>
            </a:endParaRPr>
          </a:p>
          <a:p>
            <a:r>
              <a:rPr lang="en-US" altLang="ko-KR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 pitchFamily="34" charset="0"/>
              </a:rPr>
              <a:t>Rare Isotope Beam &amp; Heavy Ion</a:t>
            </a:r>
          </a:p>
          <a:p>
            <a:pPr>
              <a:buNone/>
            </a:pPr>
            <a:r>
              <a:rPr lang="en-US" altLang="ko-KR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 pitchFamily="34" charset="0"/>
              </a:rPr>
              <a:t>     	- China: HIRFL</a:t>
            </a:r>
          </a:p>
          <a:p>
            <a:pPr>
              <a:buNone/>
            </a:pPr>
            <a:r>
              <a:rPr lang="en-US" altLang="ko-KR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 pitchFamily="34" charset="0"/>
              </a:rPr>
              <a:t>    	        - Japan: RIBF</a:t>
            </a:r>
          </a:p>
          <a:p>
            <a:pPr>
              <a:buNone/>
            </a:pPr>
            <a:r>
              <a:rPr lang="en-US" altLang="ko-KR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 pitchFamily="34" charset="0"/>
              </a:rPr>
              <a:t>     	- Korea: </a:t>
            </a:r>
            <a:r>
              <a:rPr lang="en-US" altLang="ko-KR" sz="2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 pitchFamily="34" charset="0"/>
              </a:rPr>
              <a:t>KoRIA</a:t>
            </a:r>
            <a:r>
              <a:rPr lang="en-US" altLang="ko-KR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 pitchFamily="34" charset="0"/>
              </a:rPr>
              <a:t> (provisional name)</a:t>
            </a:r>
          </a:p>
        </p:txBody>
      </p:sp>
      <p:grpSp>
        <p:nvGrpSpPr>
          <p:cNvPr id="4" name="그룹 27"/>
          <p:cNvGrpSpPr>
            <a:grpSpLocks/>
          </p:cNvGrpSpPr>
          <p:nvPr/>
        </p:nvGrpSpPr>
        <p:grpSpPr bwMode="auto">
          <a:xfrm>
            <a:off x="7215206" y="4857760"/>
            <a:ext cx="1285884" cy="1686664"/>
            <a:chOff x="642910" y="3160542"/>
            <a:chExt cx="1685439" cy="2211175"/>
          </a:xfrm>
        </p:grpSpPr>
        <p:pic>
          <p:nvPicPr>
            <p:cNvPr id="6" name="그림 18" descr="texture-21.jp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3474143">
              <a:off x="556147" y="3296865"/>
              <a:ext cx="1908526" cy="16358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그림 25" descr="그림자-1.png"/>
            <p:cNvPicPr>
              <a:picLocks noChangeAspect="1"/>
            </p:cNvPicPr>
            <p:nvPr/>
          </p:nvPicPr>
          <p:blipFill>
            <a:blip r:embed="rId3" cstate="print">
              <a:lum bright="66000"/>
            </a:blip>
            <a:srcRect/>
            <a:stretch>
              <a:fillRect/>
            </a:stretch>
          </p:blipFill>
          <p:spPr bwMode="auto">
            <a:xfrm>
              <a:off x="642910" y="4462345"/>
              <a:ext cx="1500198" cy="909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" name="부제목 2"/>
          <p:cNvSpPr txBox="1">
            <a:spLocks/>
          </p:cNvSpPr>
          <p:nvPr/>
        </p:nvSpPr>
        <p:spPr>
          <a:xfrm>
            <a:off x="807230" y="652249"/>
            <a:ext cx="7529540" cy="11985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7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ko-KR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yriad Pro" pitchFamily="34" charset="0"/>
              </a:rPr>
              <a:t>Increase of R&amp;D: </a:t>
            </a:r>
          </a:p>
          <a:p>
            <a:pPr marL="0" marR="0" lvl="0" indent="0" algn="ctr" defTabSz="914400" rtl="0" eaLnBrk="1" fontAlgn="auto" latinLnBrk="1" hangingPunct="1">
              <a:lnSpc>
                <a:spcPct val="7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ko-KR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yriad Pro" pitchFamily="34" charset="0"/>
              </a:rPr>
              <a:t>New Efforts to Make the Scientific Progress</a:t>
            </a:r>
            <a:endParaRPr kumimoji="0" lang="ko-KR" alt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yriad Pro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직사각형 18"/>
          <p:cNvSpPr/>
          <p:nvPr/>
        </p:nvSpPr>
        <p:spPr>
          <a:xfrm>
            <a:off x="4981963" y="4176713"/>
            <a:ext cx="866775" cy="17145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1"/>
            <a:endParaRPr lang="ko-KR" altLang="en-US">
              <a:solidFill>
                <a:srgbClr val="FFFFFF"/>
              </a:solidFill>
            </a:endParaRPr>
          </a:p>
        </p:txBody>
      </p:sp>
      <p:sp>
        <p:nvSpPr>
          <p:cNvPr id="20" name="직사각형 19"/>
          <p:cNvSpPr/>
          <p:nvPr/>
        </p:nvSpPr>
        <p:spPr>
          <a:xfrm>
            <a:off x="5883663" y="4176713"/>
            <a:ext cx="884238" cy="17145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1"/>
            <a:endParaRPr lang="ko-KR" altLang="en-US">
              <a:solidFill>
                <a:srgbClr val="FFFFFF"/>
              </a:solidFill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2357438" y="4176713"/>
            <a:ext cx="890587" cy="17145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1"/>
            <a:endParaRPr lang="ko-KR" altLang="en-US">
              <a:solidFill>
                <a:srgbClr val="FFFFFF"/>
              </a:solidFill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3276600" y="4176713"/>
            <a:ext cx="866775" cy="17145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1"/>
            <a:endParaRPr lang="ko-KR" altLang="en-US">
              <a:solidFill>
                <a:srgbClr val="FFFFFF"/>
              </a:solidFill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78593" y="332383"/>
            <a:ext cx="8786813" cy="1255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latinLnBrk="1">
              <a:lnSpc>
                <a:spcPct val="90000"/>
              </a:lnSpc>
            </a:pPr>
            <a:r>
              <a:rPr lang="en-US" sz="2800" dirty="0">
                <a:solidFill>
                  <a:srgbClr val="EA0000"/>
                </a:solidFill>
                <a:latin typeface="Myriad Pro" pitchFamily="34" charset="0"/>
                <a:ea typeface="맑은 고딕" pitchFamily="50" charset="-127"/>
              </a:rPr>
              <a:t>Organization </a:t>
            </a:r>
            <a:r>
              <a:rPr lang="en-US" sz="2800" dirty="0" smtClean="0">
                <a:solidFill>
                  <a:srgbClr val="EA0000"/>
                </a:solidFill>
                <a:latin typeface="Myriad Pro" pitchFamily="34" charset="0"/>
                <a:ea typeface="맑은 고딕" pitchFamily="50" charset="-127"/>
              </a:rPr>
              <a:t>Chart </a:t>
            </a:r>
            <a:r>
              <a:rPr lang="en-US" sz="2800" dirty="0">
                <a:solidFill>
                  <a:srgbClr val="EA0000"/>
                </a:solidFill>
                <a:latin typeface="Myriad Pro" pitchFamily="34" charset="0"/>
                <a:ea typeface="맑은 고딕" pitchFamily="50" charset="-127"/>
              </a:rPr>
              <a:t>of </a:t>
            </a:r>
          </a:p>
          <a:p>
            <a:pPr algn="ctr" latinLnBrk="1">
              <a:lnSpc>
                <a:spcPct val="90000"/>
              </a:lnSpc>
            </a:pPr>
            <a:r>
              <a:rPr lang="en-US" sz="2800" dirty="0">
                <a:solidFill>
                  <a:srgbClr val="EA0000"/>
                </a:solidFill>
                <a:latin typeface="Myriad Pro" pitchFamily="34" charset="0"/>
                <a:ea typeface="맑은 고딕" pitchFamily="50" charset="-127"/>
              </a:rPr>
              <a:t>26 Korean </a:t>
            </a:r>
            <a:r>
              <a:rPr lang="en-US" sz="2800" dirty="0" smtClean="0">
                <a:solidFill>
                  <a:srgbClr val="EA0000"/>
                </a:solidFill>
                <a:latin typeface="Myriad Pro" pitchFamily="34" charset="0"/>
                <a:ea typeface="맑은 고딕" pitchFamily="50" charset="-127"/>
              </a:rPr>
              <a:t>National Research Institutes </a:t>
            </a:r>
          </a:p>
          <a:p>
            <a:pPr algn="ctr" latinLnBrk="1">
              <a:lnSpc>
                <a:spcPct val="90000"/>
              </a:lnSpc>
            </a:pPr>
            <a:r>
              <a:rPr lang="en-US" sz="2800" dirty="0" smtClean="0">
                <a:solidFill>
                  <a:srgbClr val="EA0000"/>
                </a:solidFill>
                <a:latin typeface="Myriad Pro" pitchFamily="34" charset="0"/>
                <a:ea typeface="맑은 고딕" pitchFamily="50" charset="-127"/>
              </a:rPr>
              <a:t>for Science </a:t>
            </a:r>
            <a:r>
              <a:rPr lang="en-US" sz="2800" dirty="0">
                <a:solidFill>
                  <a:srgbClr val="EA0000"/>
                </a:solidFill>
                <a:latin typeface="Myriad Pro" pitchFamily="34" charset="0"/>
                <a:ea typeface="맑은 고딕" pitchFamily="50" charset="-127"/>
              </a:rPr>
              <a:t>&amp; </a:t>
            </a:r>
            <a:r>
              <a:rPr lang="en-US" sz="2800" dirty="0" smtClean="0">
                <a:solidFill>
                  <a:srgbClr val="EA0000"/>
                </a:solidFill>
                <a:latin typeface="Myriad Pro" pitchFamily="34" charset="0"/>
                <a:ea typeface="맑은 고딕" pitchFamily="50" charset="-127"/>
              </a:rPr>
              <a:t>Technology</a:t>
            </a:r>
            <a:endParaRPr lang="ko-KR" altLang="en-US" sz="2800" dirty="0">
              <a:solidFill>
                <a:srgbClr val="EA0000"/>
              </a:solidFill>
              <a:latin typeface="Myriad Pro" pitchFamily="34" charset="0"/>
              <a:ea typeface="맑은 고딕" pitchFamily="50" charset="-127"/>
            </a:endParaRPr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1500209" y="6478588"/>
            <a:ext cx="614362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indent="69850" algn="ctr" latinLnBrk="1"/>
            <a:r>
              <a:rPr kumimoji="1" lang="en-US" altLang="ko-KR" sz="1000" dirty="0">
                <a:solidFill>
                  <a:srgbClr val="595959"/>
                </a:solidFill>
                <a:latin typeface="맑은 고딕" pitchFamily="50" charset="-127"/>
                <a:ea typeface="맑은 고딕" pitchFamily="50" charset="-127"/>
              </a:rPr>
              <a:t>* ISTK: Korea Research Council for Industrial Science &amp; Technology</a:t>
            </a:r>
          </a:p>
        </p:txBody>
      </p:sp>
      <p:sp>
        <p:nvSpPr>
          <p:cNvPr id="6" name="모서리가 둥근 직사각형 5"/>
          <p:cNvSpPr/>
          <p:nvPr/>
        </p:nvSpPr>
        <p:spPr>
          <a:xfrm>
            <a:off x="3713565" y="2083918"/>
            <a:ext cx="1691492" cy="319070"/>
          </a:xfrm>
          <a:prstGeom prst="roundRect">
            <a:avLst/>
          </a:prstGeom>
          <a:solidFill>
            <a:srgbClr val="1A7DC0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latinLnBrk="1">
              <a:lnSpc>
                <a:spcPct val="80000"/>
              </a:lnSpc>
            </a:pPr>
            <a:r>
              <a:rPr lang="en-US" altLang="ko-KR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</a:rPr>
              <a:t>President</a:t>
            </a:r>
            <a:endParaRPr lang="ko-KR" altLang="en-US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 pitchFamily="34" charset="0"/>
            </a:endParaRPr>
          </a:p>
        </p:txBody>
      </p:sp>
      <p:sp>
        <p:nvSpPr>
          <p:cNvPr id="7" name="모서리가 둥근 직사각형 6"/>
          <p:cNvSpPr/>
          <p:nvPr/>
        </p:nvSpPr>
        <p:spPr>
          <a:xfrm>
            <a:off x="2214546" y="2696806"/>
            <a:ext cx="2103494" cy="517880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latinLnBrk="1">
              <a:lnSpc>
                <a:spcPct val="85000"/>
              </a:lnSpc>
            </a:pPr>
            <a:r>
              <a:rPr lang="en-US" altLang="ko-KR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</a:rPr>
              <a:t>Ministry of Education,</a:t>
            </a:r>
          </a:p>
          <a:p>
            <a:pPr algn="ctr" latinLnBrk="1">
              <a:lnSpc>
                <a:spcPct val="85000"/>
              </a:lnSpc>
            </a:pPr>
            <a:r>
              <a:rPr lang="en-US" altLang="ko-KR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</a:rPr>
              <a:t>Science &amp; Technology</a:t>
            </a:r>
            <a:endParaRPr lang="ko-KR" altLang="en-US" sz="14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 pitchFamily="34" charset="0"/>
            </a:endParaRPr>
          </a:p>
        </p:txBody>
      </p:sp>
      <p:sp>
        <p:nvSpPr>
          <p:cNvPr id="9" name="모서리가 둥근 직사각형 8"/>
          <p:cNvSpPr/>
          <p:nvPr/>
        </p:nvSpPr>
        <p:spPr>
          <a:xfrm>
            <a:off x="4834925" y="2696806"/>
            <a:ext cx="2103494" cy="517880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latinLnBrk="1">
              <a:lnSpc>
                <a:spcPct val="85000"/>
              </a:lnSpc>
            </a:pPr>
            <a:r>
              <a:rPr lang="en-US" altLang="ko-KR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</a:rPr>
              <a:t>Ministry of Knowledge Economy</a:t>
            </a:r>
            <a:endParaRPr lang="ko-KR" altLang="en-US" sz="14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 pitchFamily="34" charset="0"/>
            </a:endParaRPr>
          </a:p>
        </p:txBody>
      </p:sp>
      <p:sp>
        <p:nvSpPr>
          <p:cNvPr id="10" name="모서리가 둥근 직사각형 9"/>
          <p:cNvSpPr/>
          <p:nvPr/>
        </p:nvSpPr>
        <p:spPr>
          <a:xfrm>
            <a:off x="2366387" y="3384024"/>
            <a:ext cx="1799812" cy="319070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latinLnBrk="1">
              <a:lnSpc>
                <a:spcPct val="80000"/>
              </a:lnSpc>
            </a:pPr>
            <a:r>
              <a:rPr lang="en-US" altLang="ko-KR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</a:rPr>
              <a:t>KRCFST</a:t>
            </a:r>
            <a:endParaRPr lang="ko-KR" altLang="en-US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 pitchFamily="34" charset="0"/>
            </a:endParaRPr>
          </a:p>
        </p:txBody>
      </p:sp>
      <p:sp>
        <p:nvSpPr>
          <p:cNvPr id="11" name="모서리가 둥근 직사각형 10"/>
          <p:cNvSpPr/>
          <p:nvPr/>
        </p:nvSpPr>
        <p:spPr>
          <a:xfrm>
            <a:off x="4986766" y="3384024"/>
            <a:ext cx="1799812" cy="319070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latinLnBrk="1">
              <a:lnSpc>
                <a:spcPct val="80000"/>
              </a:lnSpc>
            </a:pPr>
            <a:r>
              <a:rPr lang="en-US" altLang="ko-KR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</a:rPr>
              <a:t>ISTK</a:t>
            </a:r>
            <a:r>
              <a:rPr lang="en-US" altLang="ko-KR" b="1" baseline="30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</a:rPr>
              <a:t>*</a:t>
            </a:r>
            <a:endParaRPr lang="ko-KR" altLang="en-US" b="1" baseline="300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 pitchFamily="34" charset="0"/>
            </a:endParaRPr>
          </a:p>
        </p:txBody>
      </p:sp>
      <p:sp>
        <p:nvSpPr>
          <p:cNvPr id="12" name="모서리가 둥근 직사각형 11"/>
          <p:cNvSpPr/>
          <p:nvPr/>
        </p:nvSpPr>
        <p:spPr>
          <a:xfrm>
            <a:off x="2366387" y="3863784"/>
            <a:ext cx="1799812" cy="319070"/>
          </a:xfrm>
          <a:prstGeom prst="roundRect">
            <a:avLst/>
          </a:prstGeom>
          <a:solidFill>
            <a:srgbClr val="F1974D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latinLnBrk="1">
              <a:lnSpc>
                <a:spcPct val="80000"/>
              </a:lnSpc>
            </a:pPr>
            <a:r>
              <a:rPr lang="en-US" altLang="ko-KR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</a:rPr>
              <a:t>13 </a:t>
            </a:r>
            <a:r>
              <a:rPr lang="en-US" altLang="ko-KR" sz="1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</a:rPr>
              <a:t>Institutes</a:t>
            </a:r>
            <a:endParaRPr lang="ko-KR" altLang="en-US" sz="14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 pitchFamily="34" charset="0"/>
            </a:endParaRPr>
          </a:p>
        </p:txBody>
      </p:sp>
      <p:sp>
        <p:nvSpPr>
          <p:cNvPr id="13" name="모서리가 둥근 직사각형 12"/>
          <p:cNvSpPr/>
          <p:nvPr/>
        </p:nvSpPr>
        <p:spPr>
          <a:xfrm>
            <a:off x="4986766" y="3863784"/>
            <a:ext cx="1799812" cy="319070"/>
          </a:xfrm>
          <a:prstGeom prst="roundRect">
            <a:avLst/>
          </a:prstGeom>
          <a:solidFill>
            <a:srgbClr val="F1974D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latinLnBrk="1">
              <a:lnSpc>
                <a:spcPct val="80000"/>
              </a:lnSpc>
            </a:pPr>
            <a:r>
              <a:rPr lang="en-US" altLang="ko-KR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</a:rPr>
              <a:t>13 </a:t>
            </a:r>
            <a:r>
              <a:rPr lang="en-US" altLang="ko-KR" sz="1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</a:rPr>
              <a:t>Institutes</a:t>
            </a:r>
            <a:endParaRPr lang="ko-KR" altLang="en-US" sz="14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 pitchFamily="34" charset="0"/>
            </a:endParaRPr>
          </a:p>
        </p:txBody>
      </p:sp>
      <p:cxnSp>
        <p:nvCxnSpPr>
          <p:cNvPr id="22" name="꺾인 연결선 21"/>
          <p:cNvCxnSpPr>
            <a:stCxn id="0" idx="2"/>
            <a:endCxn id="0" idx="0"/>
          </p:cNvCxnSpPr>
          <p:nvPr/>
        </p:nvCxnSpPr>
        <p:spPr>
          <a:xfrm rot="5400000">
            <a:off x="3766344" y="1904206"/>
            <a:ext cx="293688" cy="1292225"/>
          </a:xfrm>
          <a:prstGeom prst="bentConnector3">
            <a:avLst>
              <a:gd name="adj1" fmla="val 50000"/>
            </a:avLst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꺾인 연결선 23"/>
          <p:cNvCxnSpPr>
            <a:stCxn id="0" idx="2"/>
            <a:endCxn id="0" idx="0"/>
          </p:cNvCxnSpPr>
          <p:nvPr/>
        </p:nvCxnSpPr>
        <p:spPr>
          <a:xfrm rot="16200000" flipH="1">
            <a:off x="5076031" y="1886744"/>
            <a:ext cx="293688" cy="1327150"/>
          </a:xfrm>
          <a:prstGeom prst="bentConnector3">
            <a:avLst>
              <a:gd name="adj1" fmla="val 50000"/>
            </a:avLst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직선 연결선 25"/>
          <p:cNvCxnSpPr>
            <a:stCxn id="0" idx="2"/>
            <a:endCxn id="0" idx="0"/>
          </p:cNvCxnSpPr>
          <p:nvPr/>
        </p:nvCxnSpPr>
        <p:spPr>
          <a:xfrm rot="5400000">
            <a:off x="3181351" y="3298825"/>
            <a:ext cx="169862" cy="1587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직선 연결선 28"/>
          <p:cNvCxnSpPr>
            <a:stCxn id="0" idx="2"/>
            <a:endCxn id="0" idx="0"/>
          </p:cNvCxnSpPr>
          <p:nvPr/>
        </p:nvCxnSpPr>
        <p:spPr>
          <a:xfrm rot="5400000">
            <a:off x="3186113" y="3783013"/>
            <a:ext cx="160337" cy="1587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직선 연결선 30"/>
          <p:cNvCxnSpPr>
            <a:stCxn id="0" idx="2"/>
            <a:endCxn id="0" idx="0"/>
          </p:cNvCxnSpPr>
          <p:nvPr/>
        </p:nvCxnSpPr>
        <p:spPr>
          <a:xfrm rot="5400000">
            <a:off x="5802313" y="3298825"/>
            <a:ext cx="169862" cy="1588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직선 연결선 32"/>
          <p:cNvCxnSpPr>
            <a:stCxn id="0" idx="2"/>
            <a:endCxn id="0" idx="0"/>
          </p:cNvCxnSpPr>
          <p:nvPr/>
        </p:nvCxnSpPr>
        <p:spPr>
          <a:xfrm rot="5400000">
            <a:off x="5807075" y="3783013"/>
            <a:ext cx="160337" cy="1588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2428860" y="4212291"/>
            <a:ext cx="1714512" cy="149271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numCol="2">
            <a:spAutoFit/>
          </a:bodyPr>
          <a:lstStyle/>
          <a:p>
            <a:pPr fontAlgn="auto" latinLnBrk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ko-KR" sz="1300" dirty="0">
                <a:latin typeface="Myriad Pro" pitchFamily="34" charset="0"/>
              </a:rPr>
              <a:t> KIST</a:t>
            </a:r>
          </a:p>
          <a:p>
            <a:pPr fontAlgn="auto" latinLnBrk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ko-KR" sz="1300" dirty="0">
                <a:latin typeface="Myriad Pro" pitchFamily="34" charset="0"/>
              </a:rPr>
              <a:t> KRIBB</a:t>
            </a:r>
          </a:p>
          <a:p>
            <a:pPr fontAlgn="auto" latinLnBrk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ko-KR" sz="1300" dirty="0">
                <a:latin typeface="Myriad Pro" pitchFamily="34" charset="0"/>
              </a:rPr>
              <a:t> KASI</a:t>
            </a:r>
          </a:p>
          <a:p>
            <a:pPr fontAlgn="auto" latinLnBrk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ko-KR" sz="1300" dirty="0">
                <a:latin typeface="Myriad Pro" pitchFamily="34" charset="0"/>
              </a:rPr>
              <a:t> KIOM</a:t>
            </a:r>
          </a:p>
          <a:p>
            <a:pPr fontAlgn="auto" latinLnBrk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ko-KR" sz="1300" dirty="0">
                <a:latin typeface="Myriad Pro" pitchFamily="34" charset="0"/>
              </a:rPr>
              <a:t> KBSI</a:t>
            </a:r>
          </a:p>
          <a:p>
            <a:pPr marL="88900" fontAlgn="auto" latinLnBrk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300" dirty="0">
                <a:latin typeface="Myriad Pro" pitchFamily="34" charset="0"/>
              </a:rPr>
              <a:t>- NFRI</a:t>
            </a:r>
          </a:p>
          <a:p>
            <a:pPr marL="88900" fontAlgn="auto" latinLnBrk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300" dirty="0">
                <a:latin typeface="Myriad Pro" pitchFamily="34" charset="0"/>
              </a:rPr>
              <a:t>- NIMS</a:t>
            </a:r>
          </a:p>
          <a:p>
            <a:pPr marL="88900" fontAlgn="auto" latinLnBrk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ko-KR" sz="1300" dirty="0">
                <a:latin typeface="Myriad Pro" pitchFamily="34" charset="0"/>
              </a:rPr>
              <a:t> KISTI</a:t>
            </a:r>
          </a:p>
          <a:p>
            <a:pPr marL="88900" fontAlgn="auto" latinLnBrk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ko-KR" sz="1300" dirty="0">
                <a:latin typeface="Myriad Pro" pitchFamily="34" charset="0"/>
              </a:rPr>
              <a:t> KRISS</a:t>
            </a:r>
          </a:p>
          <a:p>
            <a:pPr marL="88900" fontAlgn="auto" latinLnBrk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ko-KR" sz="1300" dirty="0">
                <a:latin typeface="Myriad Pro" pitchFamily="34" charset="0"/>
              </a:rPr>
              <a:t> KARI</a:t>
            </a:r>
          </a:p>
          <a:p>
            <a:pPr marL="88900" fontAlgn="auto" latinLnBrk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ko-KR" sz="1300" dirty="0">
                <a:latin typeface="Myriad Pro" pitchFamily="34" charset="0"/>
              </a:rPr>
              <a:t> KAERI</a:t>
            </a:r>
          </a:p>
          <a:p>
            <a:pPr marL="88900" fontAlgn="auto" latinLnBrk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ko-KR" sz="1300" dirty="0">
                <a:latin typeface="Myriad Pro" pitchFamily="34" charset="0"/>
              </a:rPr>
              <a:t> KORDI</a:t>
            </a:r>
          </a:p>
          <a:p>
            <a:pPr marL="179388" fontAlgn="auto" latinLnBrk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300" dirty="0">
                <a:latin typeface="Myriad Pro" pitchFamily="34" charset="0"/>
              </a:rPr>
              <a:t>-KOPRI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981966" y="4214818"/>
            <a:ext cx="1785950" cy="149271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numCol="2">
            <a:spAutoFit/>
          </a:bodyPr>
          <a:lstStyle/>
          <a:p>
            <a:pPr fontAlgn="auto" latinLnBrk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ko-KR" sz="1300" dirty="0">
                <a:latin typeface="Myriad Pro" pitchFamily="34" charset="0"/>
              </a:rPr>
              <a:t> KIIT</a:t>
            </a:r>
          </a:p>
          <a:p>
            <a:pPr fontAlgn="auto" latinLnBrk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ko-KR" sz="1300" dirty="0">
                <a:latin typeface="Myriad Pro" pitchFamily="34" charset="0"/>
              </a:rPr>
              <a:t> ETRI</a:t>
            </a:r>
          </a:p>
          <a:p>
            <a:pPr marL="88900" fontAlgn="auto" latinLnBrk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300" dirty="0">
                <a:latin typeface="Myriad Pro" pitchFamily="34" charset="0"/>
              </a:rPr>
              <a:t>- NSRI</a:t>
            </a:r>
          </a:p>
          <a:p>
            <a:pPr fontAlgn="auto" latinLnBrk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ko-KR" sz="1300" dirty="0">
                <a:latin typeface="Myriad Pro" pitchFamily="34" charset="0"/>
              </a:rPr>
              <a:t> KICT</a:t>
            </a:r>
          </a:p>
          <a:p>
            <a:pPr fontAlgn="auto" latinLnBrk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ko-KR" sz="1300" dirty="0">
                <a:latin typeface="Myriad Pro" pitchFamily="34" charset="0"/>
              </a:rPr>
              <a:t> KRRI</a:t>
            </a:r>
          </a:p>
          <a:p>
            <a:pPr fontAlgn="auto" latinLnBrk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ko-KR" sz="1300" dirty="0">
                <a:latin typeface="Myriad Pro" pitchFamily="34" charset="0"/>
              </a:rPr>
              <a:t> KFRI</a:t>
            </a:r>
          </a:p>
          <a:p>
            <a:pPr fontAlgn="auto" latinLnBrk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ko-KR" sz="1300" dirty="0">
                <a:latin typeface="Myriad Pro" pitchFamily="34" charset="0"/>
              </a:rPr>
              <a:t> KIGAM</a:t>
            </a:r>
          </a:p>
          <a:p>
            <a:pPr marL="88900" fontAlgn="auto" latinLnBrk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ko-KR" sz="1300" dirty="0">
                <a:latin typeface="Myriad Pro" pitchFamily="34" charset="0"/>
              </a:rPr>
              <a:t> KIMM</a:t>
            </a:r>
          </a:p>
          <a:p>
            <a:pPr marL="179388" fontAlgn="auto" latinLnBrk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300" dirty="0">
                <a:latin typeface="Myriad Pro" pitchFamily="34" charset="0"/>
              </a:rPr>
              <a:t>- KIMS</a:t>
            </a:r>
          </a:p>
          <a:p>
            <a:pPr marL="88900" fontAlgn="auto" latinLnBrk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ko-KR" sz="1300" dirty="0">
                <a:latin typeface="Myriad Pro" pitchFamily="34" charset="0"/>
              </a:rPr>
              <a:t> KIER</a:t>
            </a:r>
          </a:p>
          <a:p>
            <a:pPr marL="88900" fontAlgn="auto" latinLnBrk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ko-KR" sz="1300" dirty="0">
                <a:latin typeface="Myriad Pro" pitchFamily="34" charset="0"/>
              </a:rPr>
              <a:t> KERI</a:t>
            </a:r>
          </a:p>
          <a:p>
            <a:pPr marL="88900" fontAlgn="auto" latinLnBrk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ko-KR" sz="1300" dirty="0">
                <a:latin typeface="Myriad Pro" pitchFamily="34" charset="0"/>
              </a:rPr>
              <a:t> KRICT</a:t>
            </a:r>
          </a:p>
          <a:p>
            <a:pPr marL="179388" fontAlgn="auto" latinLnBrk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300" dirty="0">
                <a:latin typeface="Myriad Pro" pitchFamily="34" charset="0"/>
              </a:rPr>
              <a:t>- KITOX</a:t>
            </a:r>
          </a:p>
        </p:txBody>
      </p:sp>
      <p:sp>
        <p:nvSpPr>
          <p:cNvPr id="28" name="슬라이드 번호 개체 틀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A710F-963A-4725-9B12-65045418F32B}" type="slidenum">
              <a:rPr lang="ko-KR" altLang="en-US"/>
              <a:pPr/>
              <a:t>7</a:t>
            </a:fld>
            <a:endParaRPr lang="en-US" altLang="ko-K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제목 1"/>
          <p:cNvSpPr>
            <a:spLocks noGrp="1"/>
          </p:cNvSpPr>
          <p:nvPr>
            <p:ph type="title"/>
          </p:nvPr>
        </p:nvSpPr>
        <p:spPr>
          <a:xfrm>
            <a:off x="457200" y="964218"/>
            <a:ext cx="8229600" cy="725487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altLang="ko-KR" sz="3200" dirty="0" smtClean="0">
                <a:solidFill>
                  <a:srgbClr val="EA0000"/>
                </a:solidFill>
                <a:latin typeface="Myriad Pro" pitchFamily="34" charset="0"/>
              </a:rPr>
              <a:t>Research Field</a:t>
            </a:r>
            <a:br>
              <a:rPr lang="en-US" altLang="ko-KR" sz="3200" dirty="0" smtClean="0">
                <a:solidFill>
                  <a:srgbClr val="EA0000"/>
                </a:solidFill>
                <a:latin typeface="Myriad Pro" pitchFamily="34" charset="0"/>
              </a:rPr>
            </a:br>
            <a:r>
              <a:rPr kumimoji="1" lang="en-US" altLang="ko-KR" sz="3200" dirty="0" smtClean="0">
                <a:solidFill>
                  <a:srgbClr val="EA0000"/>
                </a:solidFill>
                <a:latin typeface="Myriad Pro" pitchFamily="34" charset="0"/>
                <a:ea typeface="맑은 고딕" pitchFamily="50" charset="-127"/>
              </a:rPr>
              <a:t>by Affiliated  Institutes (2008)</a:t>
            </a:r>
            <a:br>
              <a:rPr kumimoji="1" lang="en-US" altLang="ko-KR" sz="3200" dirty="0" smtClean="0">
                <a:solidFill>
                  <a:srgbClr val="EA0000"/>
                </a:solidFill>
                <a:latin typeface="Myriad Pro" pitchFamily="34" charset="0"/>
                <a:ea typeface="맑은 고딕" pitchFamily="50" charset="-127"/>
              </a:rPr>
            </a:br>
            <a:endParaRPr lang="ko-KR" altLang="en-US" sz="3200" dirty="0" smtClean="0">
              <a:solidFill>
                <a:srgbClr val="EA0000"/>
              </a:solidFill>
              <a:latin typeface="Myriad Pro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 rot="18500796">
            <a:off x="5670108" y="6114241"/>
            <a:ext cx="715259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latinLnBrk="1"/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 pitchFamily="34" charset="0"/>
                <a:ea typeface="맑은 고딕" pitchFamily="50" charset="-127"/>
              </a:rPr>
              <a:t>KRISS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  <a:latin typeface="Myriad Pro" pitchFamily="34" charset="0"/>
              <a:ea typeface="맑은 고딕" pitchFamily="50" charset="-127"/>
            </a:endParaRPr>
          </a:p>
        </p:txBody>
      </p:sp>
      <p:grpSp>
        <p:nvGrpSpPr>
          <p:cNvPr id="35" name="그룹 34"/>
          <p:cNvGrpSpPr/>
          <p:nvPr/>
        </p:nvGrpSpPr>
        <p:grpSpPr>
          <a:xfrm>
            <a:off x="646963" y="2103442"/>
            <a:ext cx="7471986" cy="4615973"/>
            <a:chOff x="184049" y="1603375"/>
            <a:chExt cx="8221764" cy="5079164"/>
          </a:xfrm>
        </p:grpSpPr>
        <p:sp>
          <p:nvSpPr>
            <p:cNvPr id="10" name="TextBox 9"/>
            <p:cNvSpPr txBox="1"/>
            <p:nvPr/>
          </p:nvSpPr>
          <p:spPr>
            <a:xfrm rot="18500796">
              <a:off x="3990983" y="5970593"/>
              <a:ext cx="663563" cy="40639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r" latinLnBrk="1"/>
              <a:r>
                <a:rPr lang="en-US" altLang="ko-KR">
                  <a:solidFill>
                    <a:schemeClr val="tx1">
                      <a:lumMod val="75000"/>
                      <a:lumOff val="25000"/>
                    </a:schemeClr>
                  </a:solidFill>
                  <a:latin typeface="Myriad Pro" pitchFamily="34" charset="0"/>
                  <a:ea typeface="맑은 고딕" pitchFamily="50" charset="-127"/>
                </a:rPr>
                <a:t>KBSI</a:t>
              </a:r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  <a:latin typeface="Myriad Pro" pitchFamily="34" charset="0"/>
                <a:ea typeface="맑은 고딕" pitchFamily="50" charset="-127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 rot="18500796">
              <a:off x="2634728" y="5978530"/>
              <a:ext cx="690021" cy="40639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r" latinLnBrk="1"/>
              <a:r>
                <a:rPr lang="en-US" altLang="ko-KR">
                  <a:solidFill>
                    <a:schemeClr val="tx1">
                      <a:lumMod val="75000"/>
                      <a:lumOff val="25000"/>
                    </a:schemeClr>
                  </a:solidFill>
                  <a:latin typeface="Myriad Pro" pitchFamily="34" charset="0"/>
                  <a:ea typeface="맑은 고딕" pitchFamily="50" charset="-127"/>
                </a:rPr>
                <a:t>NFRI</a:t>
              </a:r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  <a:latin typeface="Myriad Pro" pitchFamily="34" charset="0"/>
                <a:ea typeface="맑은 고딕" pitchFamily="50" charset="-127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 rot="18500796">
              <a:off x="2150189" y="5994404"/>
              <a:ext cx="760575" cy="40639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r" latinLnBrk="1"/>
              <a:r>
                <a:rPr lang="en-US" altLang="ko-KR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yriad Pro" pitchFamily="34" charset="0"/>
                  <a:ea typeface="맑은 고딕" pitchFamily="50" charset="-127"/>
                </a:rPr>
                <a:t>NIMS</a:t>
              </a:r>
              <a:endPara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 pitchFamily="34" charset="0"/>
                <a:ea typeface="맑은 고딕" pitchFamily="50" charset="-127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 rot="18500796">
              <a:off x="5284229" y="5971386"/>
              <a:ext cx="683742" cy="40639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r" latinLnBrk="1"/>
              <a:r>
                <a:rPr lang="en-US" altLang="ko-KR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yriad Pro" pitchFamily="34" charset="0"/>
                  <a:ea typeface="맑은 고딕" pitchFamily="50" charset="-127"/>
                </a:rPr>
                <a:t>KASI</a:t>
              </a:r>
              <a:endPara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 pitchFamily="34" charset="0"/>
                <a:ea typeface="맑은 고딕" pitchFamily="50" charset="-127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 rot="18500796">
              <a:off x="4302662" y="6026156"/>
              <a:ext cx="811727" cy="40639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r" latinLnBrk="1"/>
              <a:r>
                <a:rPr lang="en-US" altLang="ko-KR">
                  <a:solidFill>
                    <a:schemeClr val="tx1">
                      <a:lumMod val="75000"/>
                      <a:lumOff val="25000"/>
                    </a:schemeClr>
                  </a:solidFill>
                  <a:latin typeface="Myriad Pro" pitchFamily="34" charset="0"/>
                  <a:ea typeface="맑은 고딕" pitchFamily="50" charset="-127"/>
                </a:rPr>
                <a:t>KRIBB</a:t>
              </a:r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  <a:latin typeface="Myriad Pro" pitchFamily="34" charset="0"/>
                <a:ea typeface="맑은 고딕" pitchFamily="50" charset="-127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 rot="18500796">
              <a:off x="6121936" y="5997581"/>
              <a:ext cx="779976" cy="40639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r" latinLnBrk="1"/>
              <a:r>
                <a:rPr lang="en-US" altLang="ko-KR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yriad Pro" pitchFamily="34" charset="0"/>
                  <a:ea typeface="맑은 고딕" pitchFamily="50" charset="-127"/>
                </a:rPr>
                <a:t>KIOM</a:t>
              </a:r>
              <a:endPara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 pitchFamily="34" charset="0"/>
                <a:ea typeface="맑은 고딕" pitchFamily="50" charset="-127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 rot="18500796">
              <a:off x="3513850" y="5988849"/>
              <a:ext cx="712951" cy="40639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r" latinLnBrk="1"/>
              <a:r>
                <a:rPr lang="en-US" altLang="ko-KR">
                  <a:solidFill>
                    <a:schemeClr val="tx1">
                      <a:lumMod val="75000"/>
                      <a:lumOff val="25000"/>
                    </a:schemeClr>
                  </a:solidFill>
                  <a:latin typeface="Myriad Pro" pitchFamily="34" charset="0"/>
                  <a:ea typeface="맑은 고딕" pitchFamily="50" charset="-127"/>
                </a:rPr>
                <a:t>KISTI</a:t>
              </a:r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  <a:latin typeface="Myriad Pro" pitchFamily="34" charset="0"/>
                <a:ea typeface="맑은 고딕" pitchFamily="50" charset="-127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 rot="18500796">
              <a:off x="6910432" y="6041236"/>
              <a:ext cx="876213" cy="40639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r" latinLnBrk="1"/>
              <a:r>
                <a:rPr lang="en-US" altLang="ko-KR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yriad Pro" pitchFamily="34" charset="0"/>
                  <a:ea typeface="맑은 고딕" pitchFamily="50" charset="-127"/>
                </a:rPr>
                <a:t>KORDI</a:t>
              </a:r>
              <a:endPara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 pitchFamily="34" charset="0"/>
                <a:ea typeface="맑은 고딕" pitchFamily="50" charset="-127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 rot="18500796">
              <a:off x="7392325" y="6036473"/>
              <a:ext cx="842700" cy="40639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r" latinLnBrk="1"/>
              <a:r>
                <a:rPr lang="en-US" altLang="ko-KR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yriad Pro" pitchFamily="34" charset="0"/>
                  <a:ea typeface="맑은 고딕" pitchFamily="50" charset="-127"/>
                </a:rPr>
                <a:t>KOPRI</a:t>
              </a:r>
              <a:endPara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 pitchFamily="34" charset="0"/>
                <a:ea typeface="맑은 고딕" pitchFamily="50" charset="-127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 rot="18500796">
              <a:off x="6606088" y="5973767"/>
              <a:ext cx="694324" cy="40639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r" latinLnBrk="1"/>
              <a:r>
                <a:rPr lang="en-US" altLang="ko-KR">
                  <a:solidFill>
                    <a:schemeClr val="tx1">
                      <a:lumMod val="75000"/>
                      <a:lumOff val="25000"/>
                    </a:schemeClr>
                  </a:solidFill>
                  <a:latin typeface="Myriad Pro" pitchFamily="34" charset="0"/>
                  <a:ea typeface="맑은 고딕" pitchFamily="50" charset="-127"/>
                </a:rPr>
                <a:t>KARI</a:t>
              </a:r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  <a:latin typeface="Myriad Pro" pitchFamily="34" charset="0"/>
                <a:ea typeface="맑은 고딕" pitchFamily="50" charset="-127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 rot="18500796">
              <a:off x="4746422" y="6024567"/>
              <a:ext cx="819558" cy="40639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r" latinLnBrk="1"/>
              <a:r>
                <a:rPr lang="en-US" altLang="ko-KR">
                  <a:solidFill>
                    <a:schemeClr val="tx1">
                      <a:lumMod val="75000"/>
                      <a:lumOff val="25000"/>
                    </a:schemeClr>
                  </a:solidFill>
                  <a:latin typeface="Myriad Pro" pitchFamily="34" charset="0"/>
                  <a:ea typeface="맑은 고딕" pitchFamily="50" charset="-127"/>
                </a:rPr>
                <a:t>KAERI</a:t>
              </a:r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  <a:latin typeface="Myriad Pro" pitchFamily="34" charset="0"/>
                <a:ea typeface="맑은 고딕" pitchFamily="50" charset="-127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 rot="18500796">
              <a:off x="3126324" y="5968212"/>
              <a:ext cx="652980" cy="40639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r" latinLnBrk="1"/>
              <a:r>
                <a:rPr lang="en-US" altLang="ko-KR">
                  <a:solidFill>
                    <a:schemeClr val="tx1">
                      <a:lumMod val="75000"/>
                      <a:lumOff val="25000"/>
                    </a:schemeClr>
                  </a:solidFill>
                  <a:latin typeface="Myriad Pro" pitchFamily="34" charset="0"/>
                  <a:ea typeface="맑은 고딕" pitchFamily="50" charset="-127"/>
                </a:rPr>
                <a:t>KIST</a:t>
              </a:r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  <a:latin typeface="Myriad Pro" pitchFamily="34" charset="0"/>
                <a:ea typeface="맑은 고딕" pitchFamily="50" charset="-127"/>
              </a:endParaRPr>
            </a:p>
          </p:txBody>
        </p:sp>
        <p:pic>
          <p:nvPicPr>
            <p:cNvPr id="30736" name="그림 6" descr="field.JP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198688" y="1603375"/>
              <a:ext cx="6207125" cy="43449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TextBox 8"/>
            <p:cNvSpPr txBox="1"/>
            <p:nvPr/>
          </p:nvSpPr>
          <p:spPr>
            <a:xfrm>
              <a:off x="255063" y="1647030"/>
              <a:ext cx="2016653" cy="40639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r" latinLnBrk="1"/>
              <a:r>
                <a:rPr lang="en-US" altLang="ko-KR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yriad Pro" pitchFamily="34" charset="0"/>
                  <a:ea typeface="맑은 고딕" pitchFamily="50" charset="-127"/>
                </a:rPr>
                <a:t>National Defense</a:t>
              </a:r>
              <a:endPara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 pitchFamily="34" charset="0"/>
                <a:ea typeface="맑은 고딕" pitchFamily="50" charset="-127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44300" y="1964596"/>
              <a:ext cx="1700428" cy="40639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r" latinLnBrk="1"/>
              <a:r>
                <a:rPr lang="en-US" altLang="ko-KR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yriad Pro" pitchFamily="34" charset="0"/>
                  <a:ea typeface="맑은 고딕" pitchFamily="50" charset="-127"/>
                </a:rPr>
                <a:t>Miscellaneous</a:t>
              </a:r>
              <a:endPara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 pitchFamily="34" charset="0"/>
                <a:ea typeface="맑은 고딕" pitchFamily="50" charset="-127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05472" y="2282163"/>
              <a:ext cx="1955130" cy="40639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r" latinLnBrk="1"/>
              <a:r>
                <a:rPr lang="en-US" altLang="ko-KR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yriad Pro" pitchFamily="34" charset="0"/>
                  <a:ea typeface="맑은 고딕" pitchFamily="50" charset="-127"/>
                </a:rPr>
                <a:t>Non-O. Research</a:t>
              </a:r>
              <a:endPara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 pitchFamily="34" charset="0"/>
                <a:ea typeface="맑은 고딕" pitchFamily="50" charset="-127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89728" y="2599729"/>
              <a:ext cx="2062937" cy="40639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r" latinLnBrk="1"/>
              <a:r>
                <a:rPr lang="en-US" altLang="ko-KR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yriad Pro" pitchFamily="34" charset="0"/>
                  <a:ea typeface="맑은 고딕" pitchFamily="50" charset="-127"/>
                </a:rPr>
                <a:t>Co-work w/ Univ. </a:t>
              </a:r>
              <a:endPara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 pitchFamily="34" charset="0"/>
                <a:ea typeface="맑은 고딕" pitchFamily="50" charset="-127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363823" y="2917295"/>
              <a:ext cx="834869" cy="40639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r" latinLnBrk="1"/>
              <a:r>
                <a:rPr lang="en-US" altLang="ko-KR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yriad Pro" pitchFamily="34" charset="0"/>
                  <a:ea typeface="맑은 고딕" pitchFamily="50" charset="-127"/>
                </a:rPr>
                <a:t>Space</a:t>
              </a:r>
              <a:endPara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 pitchFamily="34" charset="0"/>
                <a:ea typeface="맑은 고딕" pitchFamily="50" charset="-127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216117" y="3234861"/>
              <a:ext cx="977812" cy="40639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r" latinLnBrk="1"/>
              <a:r>
                <a:rPr lang="en-US" altLang="ko-KR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yriad Pro" pitchFamily="34" charset="0"/>
                  <a:ea typeface="맑은 고딕" pitchFamily="50" charset="-127"/>
                </a:rPr>
                <a:t>Society</a:t>
              </a:r>
              <a:endPara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 pitchFamily="34" charset="0"/>
                <a:ea typeface="맑은 고딕" pitchFamily="50" charset="-127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24356" y="3552428"/>
              <a:ext cx="1788622" cy="40639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r" latinLnBrk="1"/>
              <a:r>
                <a:rPr lang="en-US" altLang="ko-KR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yriad Pro" pitchFamily="34" charset="0"/>
                  <a:ea typeface="맑은 고딕" pitchFamily="50" charset="-127"/>
                </a:rPr>
                <a:t>Industrial Tech.</a:t>
              </a:r>
              <a:endPara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 pitchFamily="34" charset="0"/>
                <a:ea typeface="맑은 고딕" pitchFamily="50" charset="-127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84049" y="3869994"/>
              <a:ext cx="2028930" cy="40639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r" latinLnBrk="1"/>
              <a:r>
                <a:rPr lang="en-US" altLang="ko-KR">
                  <a:solidFill>
                    <a:schemeClr val="tx1">
                      <a:lumMod val="75000"/>
                      <a:lumOff val="25000"/>
                    </a:schemeClr>
                  </a:solidFill>
                  <a:latin typeface="Myriad Pro" pitchFamily="34" charset="0"/>
                  <a:ea typeface="맑은 고딕" pitchFamily="50" charset="-127"/>
                </a:rPr>
                <a:t>Agricultural Tech.</a:t>
              </a:r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  <a:latin typeface="Myriad Pro" pitchFamily="34" charset="0"/>
                <a:ea typeface="맑은 고딕" pitchFamily="50" charset="-127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274535" y="4187560"/>
              <a:ext cx="938443" cy="40639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r" latinLnBrk="1"/>
              <a:r>
                <a:rPr lang="en-US" altLang="ko-KR">
                  <a:solidFill>
                    <a:schemeClr val="tx1">
                      <a:lumMod val="75000"/>
                      <a:lumOff val="25000"/>
                    </a:schemeClr>
                  </a:solidFill>
                  <a:latin typeface="Myriad Pro" pitchFamily="34" charset="0"/>
                  <a:ea typeface="맑은 고딕" pitchFamily="50" charset="-127"/>
                </a:rPr>
                <a:t>Energy</a:t>
              </a:r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  <a:latin typeface="Myriad Pro" pitchFamily="34" charset="0"/>
                <a:ea typeface="맑은 고딕" pitchFamily="50" charset="-127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750354" y="4505126"/>
              <a:ext cx="1445164" cy="40639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r" latinLnBrk="1"/>
              <a:r>
                <a:rPr lang="en-US" altLang="ko-KR">
                  <a:solidFill>
                    <a:schemeClr val="tx1">
                      <a:lumMod val="75000"/>
                      <a:lumOff val="25000"/>
                    </a:schemeClr>
                  </a:solidFill>
                  <a:latin typeface="Myriad Pro" pitchFamily="34" charset="0"/>
                  <a:ea typeface="맑은 고딕" pitchFamily="50" charset="-127"/>
                </a:rPr>
                <a:t>Life Science</a:t>
              </a:r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  <a:latin typeface="Myriad Pro" pitchFamily="34" charset="0"/>
                <a:ea typeface="맑은 고딕" pitchFamily="50" charset="-127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640817" y="4822693"/>
              <a:ext cx="1572161" cy="40639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r" latinLnBrk="1"/>
              <a:r>
                <a:rPr lang="en-US" altLang="ko-KR">
                  <a:solidFill>
                    <a:schemeClr val="tx1">
                      <a:lumMod val="75000"/>
                      <a:lumOff val="25000"/>
                    </a:schemeClr>
                  </a:solidFill>
                  <a:latin typeface="Myriad Pro" pitchFamily="34" charset="0"/>
                  <a:ea typeface="맑은 고딕" pitchFamily="50" charset="-127"/>
                </a:rPr>
                <a:t>Environment</a:t>
              </a:r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  <a:latin typeface="Myriad Pro" pitchFamily="34" charset="0"/>
                <a:ea typeface="맑은 고딕" pitchFamily="50" charset="-127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1484152" y="5140259"/>
              <a:ext cx="728826" cy="40639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r" latinLnBrk="1"/>
              <a:r>
                <a:rPr lang="en-US" altLang="ko-KR">
                  <a:solidFill>
                    <a:schemeClr val="tx1">
                      <a:lumMod val="75000"/>
                      <a:lumOff val="25000"/>
                    </a:schemeClr>
                  </a:solidFill>
                  <a:latin typeface="Myriad Pro" pitchFamily="34" charset="0"/>
                  <a:ea typeface="맑은 고딕" pitchFamily="50" charset="-127"/>
                </a:rPr>
                <a:t>Land</a:t>
              </a:r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  <a:latin typeface="Myriad Pro" pitchFamily="34" charset="0"/>
                <a:ea typeface="맑은 고딕" pitchFamily="50" charset="-127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1448098" y="5457825"/>
              <a:ext cx="764880" cy="40639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r" latinLnBrk="1"/>
              <a:r>
                <a:rPr lang="en-US" altLang="ko-KR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yriad Pro" pitchFamily="34" charset="0"/>
                  <a:ea typeface="맑은 고딕" pitchFamily="50" charset="-127"/>
                </a:rPr>
                <a:t>Earth</a:t>
              </a:r>
              <a:endPara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 pitchFamily="34" charset="0"/>
                <a:ea typeface="맑은 고딕" pitchFamily="50" charset="-127"/>
              </a:endParaRPr>
            </a:p>
          </p:txBody>
        </p:sp>
      </p:grpSp>
      <p:sp>
        <p:nvSpPr>
          <p:cNvPr id="36" name="슬라이드 번호 개체 틀 3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6DFC9-9922-464A-AB83-6C9EB39CB285}" type="slidenum">
              <a:rPr lang="ko-KR" altLang="en-US"/>
              <a:pPr/>
              <a:t>8</a:t>
            </a:fld>
            <a:endParaRPr lang="en-US" altLang="ko-K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직사각형 23"/>
          <p:cNvSpPr>
            <a:spLocks noChangeArrowheads="1"/>
          </p:cNvSpPr>
          <p:nvPr/>
        </p:nvSpPr>
        <p:spPr bwMode="auto">
          <a:xfrm>
            <a:off x="1285875" y="2500326"/>
            <a:ext cx="3109913" cy="2928938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rgbClr val="D9D9D9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latinLnBrk="1"/>
            <a:endParaRPr lang="ko-KR" altLang="en-US">
              <a:solidFill>
                <a:srgbClr val="FFFFFF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5" name="직사각형 24"/>
          <p:cNvSpPr>
            <a:spLocks noChangeArrowheads="1"/>
          </p:cNvSpPr>
          <p:nvPr/>
        </p:nvSpPr>
        <p:spPr bwMode="auto">
          <a:xfrm>
            <a:off x="4714875" y="2500326"/>
            <a:ext cx="3071813" cy="2928938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rgbClr val="D9D9D9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latinLnBrk="1"/>
            <a:endParaRPr lang="ko-KR" altLang="en-US">
              <a:solidFill>
                <a:srgbClr val="FFFFFF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9" name="제목 1"/>
          <p:cNvSpPr>
            <a:spLocks noGrp="1"/>
          </p:cNvSpPr>
          <p:nvPr>
            <p:ph type="title"/>
          </p:nvPr>
        </p:nvSpPr>
        <p:spPr>
          <a:xfrm>
            <a:off x="457200" y="447677"/>
            <a:ext cx="8229600" cy="1552563"/>
          </a:xfrm>
        </p:spPr>
        <p:txBody>
          <a:bodyPr>
            <a:normAutofit fontScale="90000"/>
          </a:bodyPr>
          <a:lstStyle/>
          <a:p>
            <a:r>
              <a:rPr lang="en-US" altLang="ko-KR" sz="3600" dirty="0" smtClean="0">
                <a:solidFill>
                  <a:srgbClr val="EA0000"/>
                </a:solidFill>
                <a:latin typeface="Myriad Pro" pitchFamily="34" charset="0"/>
              </a:rPr>
              <a:t>2008 / 2009</a:t>
            </a:r>
            <a:r>
              <a:rPr lang="ko-KR" altLang="en-US" sz="3600" dirty="0" smtClean="0">
                <a:solidFill>
                  <a:srgbClr val="EA0000"/>
                </a:solidFill>
                <a:latin typeface="Myriad Pro" pitchFamily="34" charset="0"/>
              </a:rPr>
              <a:t> </a:t>
            </a:r>
            <a:r>
              <a:rPr lang="en-US" altLang="ko-KR" sz="3600" dirty="0" smtClean="0">
                <a:solidFill>
                  <a:srgbClr val="EA0000"/>
                </a:solidFill>
                <a:latin typeface="Myriad Pro" pitchFamily="34" charset="0"/>
              </a:rPr>
              <a:t>Budget </a:t>
            </a:r>
            <a:br>
              <a:rPr lang="en-US" altLang="ko-KR" sz="3600" dirty="0" smtClean="0">
                <a:solidFill>
                  <a:srgbClr val="EA0000"/>
                </a:solidFill>
                <a:latin typeface="Myriad Pro" pitchFamily="34" charset="0"/>
              </a:rPr>
            </a:br>
            <a:r>
              <a:rPr lang="en-US" altLang="ko-KR" sz="3600" b="1" dirty="0" smtClean="0">
                <a:solidFill>
                  <a:srgbClr val="EA0000"/>
                </a:solidFill>
                <a:latin typeface="Myriad Pro" pitchFamily="34" charset="0"/>
              </a:rPr>
              <a:t>KRC</a:t>
            </a:r>
            <a:r>
              <a:rPr lang="en-US" altLang="ko-KR" sz="3600" dirty="0" smtClean="0">
                <a:solidFill>
                  <a:srgbClr val="EA0000"/>
                </a:solidFill>
                <a:latin typeface="Myriad Pro" pitchFamily="34" charset="0"/>
              </a:rPr>
              <a:t>FST  &amp; 13 National Labs</a:t>
            </a:r>
            <a:r>
              <a:rPr lang="en-US" altLang="ko-KR" sz="3200" b="1" dirty="0" smtClean="0">
                <a:solidFill>
                  <a:srgbClr val="EA0000"/>
                </a:solidFill>
                <a:latin typeface="Myriad Pro" pitchFamily="34" charset="0"/>
              </a:rPr>
              <a:t/>
            </a:r>
            <a:br>
              <a:rPr lang="en-US" altLang="ko-KR" sz="3200" b="1" dirty="0" smtClean="0">
                <a:solidFill>
                  <a:srgbClr val="EA0000"/>
                </a:solidFill>
                <a:latin typeface="Myriad Pro" pitchFamily="34" charset="0"/>
              </a:rPr>
            </a:br>
            <a:endParaRPr lang="ko-KR" altLang="en-US" sz="3200" b="1" dirty="0" smtClean="0">
              <a:solidFill>
                <a:srgbClr val="595959"/>
              </a:solidFill>
              <a:latin typeface="Myriad Pro" pitchFamily="34" charset="0"/>
            </a:endParaRPr>
          </a:p>
        </p:txBody>
      </p:sp>
      <p:sp>
        <p:nvSpPr>
          <p:cNvPr id="26" name="직사각형 25"/>
          <p:cNvSpPr/>
          <p:nvPr/>
        </p:nvSpPr>
        <p:spPr>
          <a:xfrm>
            <a:off x="2235200" y="2567001"/>
            <a:ext cx="123623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atinLnBrk="1"/>
            <a:r>
              <a:rPr lang="en-US" sz="4000">
                <a:solidFill>
                  <a:srgbClr val="A6A6A6"/>
                </a:solidFill>
                <a:latin typeface="Myriad Pro" pitchFamily="34" charset="0"/>
                <a:ea typeface="맑은 고딕" pitchFamily="50" charset="-127"/>
              </a:rPr>
              <a:t>2008</a:t>
            </a:r>
            <a:endParaRPr lang="ko-KR" altLang="en-US" sz="4000">
              <a:solidFill>
                <a:srgbClr val="A6A6A6"/>
              </a:solidFill>
              <a:latin typeface="Myriad Pro" pitchFamily="34" charset="0"/>
              <a:ea typeface="맑은 고딕" pitchFamily="50" charset="-127"/>
            </a:endParaRPr>
          </a:p>
        </p:txBody>
      </p:sp>
      <p:sp>
        <p:nvSpPr>
          <p:cNvPr id="32" name="직사각형 31"/>
          <p:cNvSpPr/>
          <p:nvPr/>
        </p:nvSpPr>
        <p:spPr>
          <a:xfrm>
            <a:off x="5610225" y="2567001"/>
            <a:ext cx="123623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atinLnBrk="1"/>
            <a:r>
              <a:rPr lang="en-US" sz="4000">
                <a:solidFill>
                  <a:srgbClr val="A6A6A6"/>
                </a:solidFill>
                <a:latin typeface="Myriad Pro" pitchFamily="34" charset="0"/>
                <a:ea typeface="맑은 고딕" pitchFamily="50" charset="-127"/>
              </a:rPr>
              <a:t>2009</a:t>
            </a:r>
            <a:endParaRPr lang="ko-KR" altLang="en-US" sz="4000">
              <a:solidFill>
                <a:srgbClr val="A6A6A6"/>
              </a:solidFill>
              <a:latin typeface="Myriad Pro" pitchFamily="34" charset="0"/>
              <a:ea typeface="맑은 고딕" pitchFamily="50" charset="-127"/>
            </a:endParaRPr>
          </a:p>
        </p:txBody>
      </p:sp>
      <p:cxnSp>
        <p:nvCxnSpPr>
          <p:cNvPr id="42" name="직선 연결선 41"/>
          <p:cNvCxnSpPr/>
          <p:nvPr/>
        </p:nvCxnSpPr>
        <p:spPr>
          <a:xfrm>
            <a:off x="1671638" y="4213239"/>
            <a:ext cx="2509837" cy="158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직사각형 11"/>
          <p:cNvSpPr/>
          <p:nvPr/>
        </p:nvSpPr>
        <p:spPr>
          <a:xfrm>
            <a:off x="1428750" y="3275026"/>
            <a:ext cx="2643672" cy="152503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atinLnBrk="1">
              <a:lnSpc>
                <a:spcPct val="150000"/>
              </a:lnSpc>
            </a:pPr>
            <a:r>
              <a:rPr lang="en-US" altLang="ko-KR" dirty="0">
                <a:latin typeface="Myriad Pro" pitchFamily="34" charset="0"/>
                <a:ea typeface="맑은 고딕" pitchFamily="50" charset="-127"/>
              </a:rPr>
              <a:t>Contract            959,099</a:t>
            </a:r>
          </a:p>
          <a:p>
            <a:pPr latinLnBrk="1">
              <a:lnSpc>
                <a:spcPct val="130000"/>
              </a:lnSpc>
            </a:pPr>
            <a:r>
              <a:rPr lang="en-US" altLang="ko-KR" dirty="0">
                <a:latin typeface="Myriad Pro" pitchFamily="34" charset="0"/>
                <a:ea typeface="맑은 고딕" pitchFamily="50" charset="-127"/>
              </a:rPr>
              <a:t>Grant    	           564,702</a:t>
            </a:r>
          </a:p>
          <a:p>
            <a:pPr latinLnBrk="1">
              <a:lnSpc>
                <a:spcPct val="200000"/>
              </a:lnSpc>
            </a:pPr>
            <a:r>
              <a:rPr lang="en-US" altLang="ko-KR" dirty="0">
                <a:solidFill>
                  <a:srgbClr val="000099"/>
                </a:solidFill>
                <a:latin typeface="Myriad Pro" pitchFamily="34" charset="0"/>
                <a:ea typeface="맑은 고딕" pitchFamily="50" charset="-127"/>
              </a:rPr>
              <a:t>Sum	     </a:t>
            </a:r>
            <a:r>
              <a:rPr lang="en-US" altLang="ko-KR" sz="2500" dirty="0">
                <a:solidFill>
                  <a:srgbClr val="000099"/>
                </a:solidFill>
                <a:latin typeface="Myriad Pro" pitchFamily="34" charset="0"/>
                <a:ea typeface="맑은 고딕" pitchFamily="50" charset="-127"/>
              </a:rPr>
              <a:t>1,523,801</a:t>
            </a:r>
            <a:endParaRPr lang="ko-KR" altLang="en-US" sz="2500" dirty="0">
              <a:solidFill>
                <a:srgbClr val="000099"/>
              </a:solidFill>
              <a:latin typeface="Myriad Pro" pitchFamily="34" charset="0"/>
              <a:ea typeface="맑은 고딕" pitchFamily="50" charset="-127"/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4786313" y="3275026"/>
            <a:ext cx="2643672" cy="152503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atinLnBrk="1">
              <a:lnSpc>
                <a:spcPct val="150000"/>
              </a:lnSpc>
            </a:pPr>
            <a:r>
              <a:rPr lang="en-US" altLang="ko-KR" dirty="0">
                <a:latin typeface="Myriad Pro" pitchFamily="34" charset="0"/>
                <a:ea typeface="맑은 고딕" pitchFamily="50" charset="-127"/>
              </a:rPr>
              <a:t>Contract            943,417</a:t>
            </a:r>
          </a:p>
          <a:p>
            <a:pPr latinLnBrk="1">
              <a:lnSpc>
                <a:spcPct val="130000"/>
              </a:lnSpc>
            </a:pPr>
            <a:r>
              <a:rPr lang="en-US" altLang="ko-KR" dirty="0">
                <a:latin typeface="Myriad Pro" pitchFamily="34" charset="0"/>
                <a:ea typeface="맑은 고딕" pitchFamily="50" charset="-127"/>
              </a:rPr>
              <a:t>Grant    	           669,283</a:t>
            </a:r>
          </a:p>
          <a:p>
            <a:pPr latinLnBrk="1">
              <a:lnSpc>
                <a:spcPct val="200000"/>
              </a:lnSpc>
            </a:pPr>
            <a:r>
              <a:rPr lang="en-US" altLang="ko-KR" dirty="0">
                <a:solidFill>
                  <a:srgbClr val="000099"/>
                </a:solidFill>
                <a:latin typeface="Myriad Pro" pitchFamily="34" charset="0"/>
                <a:ea typeface="맑은 고딕" pitchFamily="50" charset="-127"/>
              </a:rPr>
              <a:t>Sum	     </a:t>
            </a:r>
            <a:r>
              <a:rPr lang="en-US" altLang="ko-KR" sz="2500" dirty="0">
                <a:solidFill>
                  <a:srgbClr val="000099"/>
                </a:solidFill>
                <a:latin typeface="Myriad Pro" pitchFamily="34" charset="0"/>
                <a:ea typeface="맑은 고딕" pitchFamily="50" charset="-127"/>
              </a:rPr>
              <a:t>1,612,700</a:t>
            </a:r>
            <a:endParaRPr lang="ko-KR" altLang="en-US" sz="2500" dirty="0">
              <a:solidFill>
                <a:srgbClr val="000099"/>
              </a:solidFill>
              <a:latin typeface="Myriad Pro" pitchFamily="34" charset="0"/>
              <a:ea typeface="맑은 고딕" pitchFamily="50" charset="-127"/>
            </a:endParaRPr>
          </a:p>
        </p:txBody>
      </p:sp>
      <p:cxnSp>
        <p:nvCxnSpPr>
          <p:cNvPr id="23" name="직선 연결선 22"/>
          <p:cNvCxnSpPr/>
          <p:nvPr/>
        </p:nvCxnSpPr>
        <p:spPr>
          <a:xfrm>
            <a:off x="4930775" y="4213239"/>
            <a:ext cx="2509838" cy="158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640547" y="5500702"/>
            <a:ext cx="1173142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latinLnBrk="1"/>
            <a:r>
              <a:rPr lang="en-US" altLang="ko-KR" sz="1200" dirty="0">
                <a:latin typeface="Myriad Pro" pitchFamily="34" charset="0"/>
                <a:ea typeface="맑은 고딕" pitchFamily="50" charset="-127"/>
              </a:rPr>
              <a:t>(unit</a:t>
            </a:r>
            <a:r>
              <a:rPr lang="ko-KR" altLang="en-US" sz="1200" dirty="0">
                <a:latin typeface="Myriad Pro" pitchFamily="34" charset="0"/>
                <a:ea typeface="맑은 고딕" pitchFamily="50" charset="-127"/>
              </a:rPr>
              <a:t> </a:t>
            </a:r>
            <a:r>
              <a:rPr lang="en-US" altLang="ko-KR" sz="1200" dirty="0">
                <a:latin typeface="Myriad Pro" pitchFamily="34" charset="0"/>
                <a:ea typeface="맑은 고딕" pitchFamily="50" charset="-127"/>
              </a:rPr>
              <a:t>: kilo US$ )</a:t>
            </a:r>
            <a:endParaRPr lang="ko-KR" altLang="en-US" sz="1200" dirty="0">
              <a:latin typeface="Myriad Pro" pitchFamily="34" charset="0"/>
              <a:ea typeface="맑은 고딕" pitchFamily="50" charset="-127"/>
            </a:endParaRPr>
          </a:p>
        </p:txBody>
      </p:sp>
      <p:sp>
        <p:nvSpPr>
          <p:cNvPr id="13" name="슬라이드 번호 개체 틀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6C772-7CA7-404A-9C06-5EEC91DA07C6}" type="slidenum">
              <a:rPr lang="ko-KR" altLang="en-US"/>
              <a:pPr/>
              <a:t>9</a:t>
            </a:fld>
            <a:endParaRPr lang="en-US" altLang="ko-K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2219</TotalTime>
  <Words>696</Words>
  <Application>Microsoft Office PowerPoint</Application>
  <PresentationFormat>On-screen Show (4:3)</PresentationFormat>
  <Paragraphs>235</Paragraphs>
  <Slides>22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맑은 고딕</vt:lpstr>
      <vt:lpstr>Myriad Pro</vt:lpstr>
      <vt:lpstr>산돌고딕 M</vt:lpstr>
      <vt:lpstr>돋움</vt:lpstr>
      <vt:lpstr>Office 테마</vt:lpstr>
      <vt:lpstr>Slide 1</vt:lpstr>
      <vt:lpstr>Slide 2</vt:lpstr>
      <vt:lpstr>Slide 3</vt:lpstr>
      <vt:lpstr>Slide 4</vt:lpstr>
      <vt:lpstr>Slide 5</vt:lpstr>
      <vt:lpstr>Slide 6</vt:lpstr>
      <vt:lpstr>Slide 7</vt:lpstr>
      <vt:lpstr>Research Field by Affiliated  Institutes (2008) </vt:lpstr>
      <vt:lpstr>2008 / 2009 Budget  KRCFST  &amp; 13 National Labs </vt:lpstr>
      <vt:lpstr>Slide 10</vt:lpstr>
      <vt:lpstr>Sejong City : 世宗市 </vt:lpstr>
      <vt:lpstr>Slide 12</vt:lpstr>
      <vt:lpstr>Slide 13</vt:lpstr>
      <vt:lpstr>Large Facilities in Korea 1 KoRIA: Cornerstone for Int’l Science Business Belt </vt:lpstr>
      <vt:lpstr>Basic Concepts of KoRIA</vt:lpstr>
      <vt:lpstr>Large Facilities in Korea 2 PLS :  PLS-II Upgrade (2009-2011) </vt:lpstr>
      <vt:lpstr>Slide 17</vt:lpstr>
      <vt:lpstr>Slide 18</vt:lpstr>
      <vt:lpstr>Slide 19</vt:lpstr>
      <vt:lpstr>Slide 20</vt:lpstr>
      <vt:lpstr>Slide 21</vt:lpstr>
      <vt:lpstr>Slide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parkis</dc:creator>
  <cp:lastModifiedBy>KEK</cp:lastModifiedBy>
  <cp:revision>52</cp:revision>
  <dcterms:created xsi:type="dcterms:W3CDTF">2010-03-24T08:05:47Z</dcterms:created>
  <dcterms:modified xsi:type="dcterms:W3CDTF">2010-03-24T23:38:27Z</dcterms:modified>
</cp:coreProperties>
</file>