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90" r:id="rId7"/>
    <p:sldId id="260" r:id="rId8"/>
    <p:sldId id="289" r:id="rId9"/>
    <p:sldId id="292" r:id="rId10"/>
    <p:sldId id="270" r:id="rId11"/>
    <p:sldId id="272" r:id="rId12"/>
    <p:sldId id="273" r:id="rId13"/>
    <p:sldId id="271" r:id="rId14"/>
    <p:sldId id="276" r:id="rId15"/>
    <p:sldId id="277" r:id="rId16"/>
    <p:sldId id="275" r:id="rId17"/>
    <p:sldId id="278" r:id="rId18"/>
    <p:sldId id="279" r:id="rId19"/>
    <p:sldId id="263" r:id="rId20"/>
    <p:sldId id="280" r:id="rId21"/>
    <p:sldId id="281" r:id="rId22"/>
    <p:sldId id="282" r:id="rId23"/>
    <p:sldId id="284" r:id="rId24"/>
    <p:sldId id="283" r:id="rId25"/>
    <p:sldId id="285" r:id="rId26"/>
    <p:sldId id="261" r:id="rId27"/>
    <p:sldId id="287" r:id="rId28"/>
    <p:sldId id="286" r:id="rId29"/>
    <p:sldId id="288" r:id="rId30"/>
    <p:sldId id="291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16D"/>
    <a:srgbClr val="4E616C"/>
    <a:srgbClr val="103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5833"/>
  </p:normalViewPr>
  <p:slideViewPr>
    <p:cSldViewPr snapToGrid="0" snapToObjects="1">
      <p:cViewPr>
        <p:scale>
          <a:sx n="89" d="100"/>
          <a:sy n="89" d="100"/>
        </p:scale>
        <p:origin x="23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17A71-34C1-F94F-812A-1093F4449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23190B-C9E3-0349-9F0A-5441E0155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5ED424-FDD9-6F4E-A8A6-7215A76F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EDAC-37A9-794B-AF65-814995DA2F83}" type="datetimeFigureOut">
              <a:rPr lang="fr-FR" smtClean="0"/>
              <a:t>21/11/2021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DE1C9B-1C67-FA47-BB6C-9BA8B4D97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0F314F-FA12-C742-A8FD-71A7A652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00EC-9E89-6F4D-937C-F1422CE06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13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E76FC0-180A-4340-8563-048B5EE5D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29985CD-FCF0-0544-BDE5-545152816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EE39CA-F53E-5347-A32F-FD35DCFE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EDAC-37A9-794B-AF65-814995DA2F83}" type="datetimeFigureOut">
              <a:rPr lang="fr-FR" smtClean="0"/>
              <a:t>21/11/2021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593304-424A-FC41-94BB-CE87ADE99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7C0D85-A547-FF41-825D-3DF7F6CE3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00EC-9E89-6F4D-937C-F1422CE06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15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F81A9B3-DB40-7E44-B0D3-9978D0126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F3191F-C046-7A46-98BF-10DBC25EA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00626A-34C7-9A4C-AD69-42417B4EF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EDAC-37A9-794B-AF65-814995DA2F83}" type="datetimeFigureOut">
              <a:rPr lang="fr-FR" smtClean="0"/>
              <a:t>21/11/2021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2EB9D0-A8E4-1A4E-9091-0F0D2A796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D3A57C-2BBE-CD48-A3DC-53B3CA29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00EC-9E89-6F4D-937C-F1422CE06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71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18F45-A93F-6444-84B5-D7FB620F6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790013-70F1-FD4D-A297-CE940ED65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02CCF7-0A15-9E4C-A879-9F909E4D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EDAC-37A9-794B-AF65-814995DA2F83}" type="datetimeFigureOut">
              <a:rPr lang="fr-FR" smtClean="0"/>
              <a:t>21/11/2021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38C62F-2554-754B-9525-25634952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FA21F9-D4DB-2D46-9D53-030F5541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00EC-9E89-6F4D-937C-F1422CE06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55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80F26-C4AA-414D-AFCA-E9178BC7B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BDBD3A-5D62-A54A-9960-F348E3589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4046A4-1420-164D-A5CF-939848A47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EDAC-37A9-794B-AF65-814995DA2F83}" type="datetimeFigureOut">
              <a:rPr lang="fr-FR" smtClean="0"/>
              <a:t>21/11/2021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6ADED1-791D-DF4A-9772-CD18C17A3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088F4E-F21C-9E4F-BF1E-55772D8DC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00EC-9E89-6F4D-937C-F1422CE06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67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CDD091-7BAF-4B44-B17B-CAE90E56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3E17F0-99A1-AC45-AC4C-35F4F9F51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B2AD17-9C1B-FC43-BD53-EEB657EF6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49D1D4-1F72-BB49-B752-68A783199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EDAC-37A9-794B-AF65-814995DA2F83}" type="datetimeFigureOut">
              <a:rPr lang="fr-FR" smtClean="0"/>
              <a:t>21/11/2021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B53349-ECD2-2046-B065-5A46DB23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A87F6B-0876-A340-80B2-2FAFC27E5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00EC-9E89-6F4D-937C-F1422CE06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34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34CE5-9A59-3445-B968-51673DE36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5CC02B-1462-B54C-9A52-3BFA1DACE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9BE51B-D4C8-8F42-934F-0B1595015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430546D-7126-8E4E-A609-2EDD4DC4E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774EDC5-BA32-6F44-87B9-A3DB569A7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19D5C23-B813-794E-8ADA-748A3FC47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EDAC-37A9-794B-AF65-814995DA2F83}" type="datetimeFigureOut">
              <a:rPr lang="fr-FR" smtClean="0"/>
              <a:t>21/11/2021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A007E2-BA4C-6F4D-809F-954168100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4A3CEA1-86BF-4B48-BFBC-479B861C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00EC-9E89-6F4D-937C-F1422CE06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90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A681CB-BBA2-FC4A-BA42-E28EDA7CE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7B59E68-1B38-F640-87C0-A656C364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EDAC-37A9-794B-AF65-814995DA2F83}" type="datetimeFigureOut">
              <a:rPr lang="fr-FR" smtClean="0"/>
              <a:t>21/11/2021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0A8584-F480-554B-9261-9B49A0DB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77EBEF-90CE-7143-B67F-067170A53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00EC-9E89-6F4D-937C-F1422CE06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26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E591ED2-69DF-E54A-BDC3-499404A01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EDAC-37A9-794B-AF65-814995DA2F83}" type="datetimeFigureOut">
              <a:rPr lang="fr-FR" smtClean="0"/>
              <a:t>21/11/2021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AFB8F9-E0A6-4545-97EA-512A4663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95797D-FDF1-F949-84AA-88C3B784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00EC-9E89-6F4D-937C-F1422CE06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25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0774B1-1C55-3B4A-9E74-6CEC48439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7FD598-B934-E84A-9A8A-7D976473F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74163D-2C7A-A346-AB9B-47BD0147B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5B2A12-0FCC-E14D-B012-4E050CBB5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EDAC-37A9-794B-AF65-814995DA2F83}" type="datetimeFigureOut">
              <a:rPr lang="fr-FR" smtClean="0"/>
              <a:t>21/11/2021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68B26C-5746-D443-81F8-E6C4A2E6B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B23BBA-705D-5B45-BFC6-64E114FC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00EC-9E89-6F4D-937C-F1422CE06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91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69BFA7-F5F4-1940-991F-AFDBDA1E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6AF2117-53E4-D249-9A19-41D883EF33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49E8D0-3CA8-6D44-9A1B-B531A8F15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4FF5C4-5EBE-3540-879A-348832BA4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EDAC-37A9-794B-AF65-814995DA2F83}" type="datetimeFigureOut">
              <a:rPr lang="fr-FR" smtClean="0"/>
              <a:t>21/11/2021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7C873F-C3BE-AE49-B15F-62EA134D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B40A9D-43F3-BD46-B3F0-170B307B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00EC-9E89-6F4D-937C-F1422CE06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87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8F08E9D-B111-EB48-AD57-2AE9987B5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A423CC-87B3-0A48-81DC-9A4626D02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CDDADD-63D5-FF43-B942-CDDCB564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EDAC-37A9-794B-AF65-814995DA2F83}" type="datetimeFigureOut">
              <a:rPr lang="fr-FR" smtClean="0"/>
              <a:t>21/11/2021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E47A40-C7B5-2A46-A4C4-822AB32C2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C8AB87-244E-F24B-9D5A-5E538D93E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C00EC-9E89-6F4D-937C-F1422CE06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51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go.org/science/Publication-GW190814/index.ph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go.org/science/Publication-GW190521/index.ph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go.org/science/Publication-GW190521/index.php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i.adsabs.harvard.edu/link_gateway/2021arXiv211103606T/arxiv:2111.03606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ui.adsabs.harvard.edu/link_gateway/2021arXiv211103606T/arxiv:2111.0360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C317C0-02B4-3745-AEAD-1D939A229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66742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fr-FR" b="1" dirty="0" err="1"/>
              <a:t>Gravitational</a:t>
            </a:r>
            <a:r>
              <a:rPr lang="fr-FR" b="1" dirty="0"/>
              <a:t> </a:t>
            </a:r>
            <a:r>
              <a:rPr lang="fr-FR" b="1" dirty="0" err="1"/>
              <a:t>waves</a:t>
            </a:r>
            <a:r>
              <a:rPr lang="fr-FR" b="1" dirty="0"/>
              <a:t>: </a:t>
            </a:r>
            <a:br>
              <a:rPr lang="fr-FR" b="1" dirty="0"/>
            </a:br>
            <a:r>
              <a:rPr lang="fr-FR" b="1" dirty="0" err="1"/>
              <a:t>review</a:t>
            </a:r>
            <a:r>
              <a:rPr lang="fr-FR" b="1" dirty="0"/>
              <a:t> of LIGO-</a:t>
            </a:r>
            <a:r>
              <a:rPr lang="fr-FR" b="1" dirty="0" err="1"/>
              <a:t>Virgo</a:t>
            </a:r>
            <a:r>
              <a:rPr lang="fr-FR" b="1" dirty="0"/>
              <a:t> </a:t>
            </a:r>
            <a:r>
              <a:rPr lang="fr-FR" b="1" dirty="0" err="1"/>
              <a:t>results</a:t>
            </a:r>
            <a:r>
              <a:rPr lang="fr-FR" b="1" dirty="0"/>
              <a:t>, </a:t>
            </a:r>
            <a:br>
              <a:rPr lang="fr-FR" b="1" dirty="0"/>
            </a:br>
            <a:r>
              <a:rPr lang="fr-FR" b="1" dirty="0" err="1"/>
              <a:t>current</a:t>
            </a:r>
            <a:r>
              <a:rPr lang="fr-FR" b="1" dirty="0"/>
              <a:t> </a:t>
            </a:r>
            <a:r>
              <a:rPr lang="fr-FR" b="1" dirty="0" err="1"/>
              <a:t>interpretations</a:t>
            </a:r>
            <a:r>
              <a:rPr lang="fr-FR" b="1" dirty="0"/>
              <a:t>, and prospects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916F06-39AA-D245-8D98-4C3D57D6B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005" y="4275806"/>
            <a:ext cx="9144000" cy="1655762"/>
          </a:xfrm>
        </p:spPr>
        <p:txBody>
          <a:bodyPr>
            <a:normAutofit/>
          </a:bodyPr>
          <a:lstStyle/>
          <a:p>
            <a:r>
              <a:rPr lang="fr-FR" sz="2800" dirty="0"/>
              <a:t>Tania </a:t>
            </a:r>
            <a:r>
              <a:rPr lang="fr-FR" sz="2800" dirty="0" err="1"/>
              <a:t>Regimbau</a:t>
            </a:r>
            <a:r>
              <a:rPr lang="fr-FR" sz="2800" dirty="0"/>
              <a:t>, Annecy, </a:t>
            </a:r>
            <a:r>
              <a:rPr lang="fr-FR" sz="2800" dirty="0" err="1"/>
              <a:t>November</a:t>
            </a:r>
            <a:r>
              <a:rPr lang="fr-FR" sz="2800" dirty="0"/>
              <a:t> 22th</a:t>
            </a:r>
          </a:p>
        </p:txBody>
      </p:sp>
    </p:spTree>
    <p:extLst>
      <p:ext uri="{BB962C8B-B14F-4D97-AF65-F5344CB8AC3E}">
        <p14:creationId xmlns:p14="http://schemas.microsoft.com/office/powerpoint/2010/main" val="98981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AEEA05-E653-9044-9545-B3BE504A6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12" y="315470"/>
            <a:ext cx="9068763" cy="6989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3CA03B9-846B-1047-AACF-E16105D41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312" y="1014411"/>
            <a:ext cx="9068763" cy="51796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A93F87-A254-374F-AAC9-ECCED1EA9838}"/>
              </a:ext>
            </a:extLst>
          </p:cNvPr>
          <p:cNvSpPr/>
          <p:nvPr/>
        </p:nvSpPr>
        <p:spPr>
          <a:xfrm>
            <a:off x="1556855" y="4043364"/>
            <a:ext cx="8829675" cy="242887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F7C7A23-2BDE-D548-BB56-2F3F9523BA24}"/>
              </a:ext>
            </a:extLst>
          </p:cNvPr>
          <p:cNvSpPr txBox="1"/>
          <p:nvPr/>
        </p:nvSpPr>
        <p:spPr>
          <a:xfrm>
            <a:off x="1300162" y="6342873"/>
            <a:ext cx="961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Less</a:t>
            </a:r>
            <a:r>
              <a:rPr lang="fr-FR" b="1" dirty="0"/>
              <a:t> massive NS</a:t>
            </a:r>
          </a:p>
        </p:txBody>
      </p:sp>
    </p:spTree>
    <p:extLst>
      <p:ext uri="{BB962C8B-B14F-4D97-AF65-F5344CB8AC3E}">
        <p14:creationId xmlns:p14="http://schemas.microsoft.com/office/powerpoint/2010/main" val="3954856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AEEA05-E653-9044-9545-B3BE504A6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12" y="315470"/>
            <a:ext cx="9068763" cy="6989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3CA03B9-846B-1047-AACF-E16105D41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311" y="1000116"/>
            <a:ext cx="9068763" cy="51796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A93F87-A254-374F-AAC9-ECCED1EA9838}"/>
              </a:ext>
            </a:extLst>
          </p:cNvPr>
          <p:cNvSpPr/>
          <p:nvPr/>
        </p:nvSpPr>
        <p:spPr>
          <a:xfrm>
            <a:off x="1556854" y="4872028"/>
            <a:ext cx="8829675" cy="242887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6E7A90F-B991-EF45-BF90-C451258A8267}"/>
              </a:ext>
            </a:extLst>
          </p:cNvPr>
          <p:cNvSpPr txBox="1"/>
          <p:nvPr/>
        </p:nvSpPr>
        <p:spPr>
          <a:xfrm>
            <a:off x="1300162" y="6342873"/>
            <a:ext cx="961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P</a:t>
            </a:r>
            <a:r>
              <a:rPr lang="fr-FR" b="1" baseline="-25000" dirty="0" err="1"/>
              <a:t>astro</a:t>
            </a:r>
            <a:r>
              <a:rPr lang="fr-FR" b="1" baseline="-25000" dirty="0"/>
              <a:t> </a:t>
            </a:r>
            <a:r>
              <a:rPr lang="fr-FR" b="1" dirty="0"/>
              <a:t>=35% but </a:t>
            </a:r>
            <a:r>
              <a:rPr lang="fr-FR" b="1" dirty="0" err="1"/>
              <a:t>clearly</a:t>
            </a:r>
            <a:r>
              <a:rPr lang="fr-FR" b="1" dirty="0"/>
              <a:t> </a:t>
            </a:r>
            <a:r>
              <a:rPr lang="fr-FR" b="1" dirty="0" err="1"/>
              <a:t>above</a:t>
            </a:r>
            <a:r>
              <a:rPr lang="fr-FR" b="1" dirty="0"/>
              <a:t> the background</a:t>
            </a:r>
          </a:p>
        </p:txBody>
      </p:sp>
    </p:spTree>
    <p:extLst>
      <p:ext uri="{BB962C8B-B14F-4D97-AF65-F5344CB8AC3E}">
        <p14:creationId xmlns:p14="http://schemas.microsoft.com/office/powerpoint/2010/main" val="2540072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AEEA05-E653-9044-9545-B3BE504A6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12" y="315470"/>
            <a:ext cx="9068763" cy="6989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3CA03B9-846B-1047-AACF-E16105D41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312" y="1003089"/>
            <a:ext cx="9068763" cy="51796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A93F87-A254-374F-AAC9-ECCED1EA9838}"/>
              </a:ext>
            </a:extLst>
          </p:cNvPr>
          <p:cNvSpPr/>
          <p:nvPr/>
        </p:nvSpPr>
        <p:spPr>
          <a:xfrm>
            <a:off x="1556855" y="5400675"/>
            <a:ext cx="8829675" cy="242887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6BA6FE6-B59D-DD40-85F0-8EE7E662AC1E}"/>
              </a:ext>
            </a:extLst>
          </p:cNvPr>
          <p:cNvSpPr txBox="1"/>
          <p:nvPr/>
        </p:nvSpPr>
        <p:spPr>
          <a:xfrm>
            <a:off x="1300162" y="6342873"/>
            <a:ext cx="961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Evidence for BH spin opposite to the orbital </a:t>
            </a:r>
            <a:r>
              <a:rPr lang="fr-FR" b="1" dirty="0" err="1"/>
              <a:t>angular</a:t>
            </a:r>
            <a:r>
              <a:rPr lang="fr-FR" b="1" dirty="0"/>
              <a:t> </a:t>
            </a:r>
            <a:r>
              <a:rPr lang="fr-FR" b="1" dirty="0" err="1"/>
              <a:t>momentum</a:t>
            </a:r>
            <a:r>
              <a:rPr lang="fr-FR" b="1" dirty="0"/>
              <a:t>. </a:t>
            </a:r>
            <a:r>
              <a:rPr lang="fr-FR" b="1" dirty="0" err="1"/>
              <a:t>Dynamical</a:t>
            </a:r>
            <a:r>
              <a:rPr lang="fr-FR" b="1" dirty="0"/>
              <a:t> formation </a:t>
            </a:r>
            <a:r>
              <a:rPr lang="fr-FR" b="1" dirty="0" err="1"/>
              <a:t>channel</a:t>
            </a:r>
            <a:r>
              <a:rPr lang="fr-FR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0835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AEEA05-E653-9044-9545-B3BE504A6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12" y="315470"/>
            <a:ext cx="9068763" cy="69894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8843C45-5271-9A41-9BCB-0DE04CB29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312" y="1014411"/>
            <a:ext cx="9331759" cy="49133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749BB2-1832-3E4F-8F5D-BF1A7E05C036}"/>
              </a:ext>
            </a:extLst>
          </p:cNvPr>
          <p:cNvSpPr/>
          <p:nvPr/>
        </p:nvSpPr>
        <p:spPr>
          <a:xfrm>
            <a:off x="1556855" y="2085976"/>
            <a:ext cx="8949220" cy="271462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D0F5C99-7147-6B46-A9CF-44D3520AA557}"/>
              </a:ext>
            </a:extLst>
          </p:cNvPr>
          <p:cNvSpPr txBox="1"/>
          <p:nvPr/>
        </p:nvSpPr>
        <p:spPr>
          <a:xfrm>
            <a:off x="1314450" y="6194786"/>
            <a:ext cx="961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In the NS/BH mass gap </a:t>
            </a:r>
            <a:r>
              <a:rPr lang="fr-FR" b="1" dirty="0" err="1"/>
              <a:t>like</a:t>
            </a:r>
            <a:r>
              <a:rPr lang="fr-FR" b="1" dirty="0"/>
              <a:t> </a:t>
            </a:r>
            <a:r>
              <a:rPr lang="fr-FR" b="1" dirty="0">
                <a:hlinkClick r:id="rId4"/>
              </a:rPr>
              <a:t>GW190814</a:t>
            </a:r>
            <a:r>
              <a:rPr lang="fr-FR" b="1" dirty="0"/>
              <a:t> in O3a</a:t>
            </a:r>
          </a:p>
        </p:txBody>
      </p:sp>
    </p:spTree>
    <p:extLst>
      <p:ext uri="{BB962C8B-B14F-4D97-AF65-F5344CB8AC3E}">
        <p14:creationId xmlns:p14="http://schemas.microsoft.com/office/powerpoint/2010/main" val="2636586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AEEA05-E653-9044-9545-B3BE504A6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12" y="315470"/>
            <a:ext cx="9068763" cy="69894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8843C45-5271-9A41-9BCB-0DE04CB29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311" y="1281473"/>
            <a:ext cx="9331759" cy="49133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749BB2-1832-3E4F-8F5D-BF1A7E05C036}"/>
              </a:ext>
            </a:extLst>
          </p:cNvPr>
          <p:cNvSpPr/>
          <p:nvPr/>
        </p:nvSpPr>
        <p:spPr>
          <a:xfrm>
            <a:off x="1556855" y="3209492"/>
            <a:ext cx="8949220" cy="271462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2F57F07-F515-7F47-9E5E-CEBA5B98162F}"/>
              </a:ext>
            </a:extLst>
          </p:cNvPr>
          <p:cNvSpPr txBox="1"/>
          <p:nvPr/>
        </p:nvSpPr>
        <p:spPr>
          <a:xfrm>
            <a:off x="1314450" y="6194786"/>
            <a:ext cx="961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Most massive in O3b (</a:t>
            </a:r>
            <a:r>
              <a:rPr lang="fr-FR" b="1" dirty="0" err="1"/>
              <a:t>less</a:t>
            </a:r>
            <a:r>
              <a:rPr lang="fr-FR" b="1" dirty="0"/>
              <a:t> </a:t>
            </a:r>
            <a:r>
              <a:rPr lang="fr-FR" b="1" dirty="0" err="1"/>
              <a:t>than</a:t>
            </a:r>
            <a:r>
              <a:rPr lang="fr-FR" b="1" dirty="0"/>
              <a:t>  </a:t>
            </a:r>
            <a:r>
              <a:rPr lang="fr-FR" b="1" dirty="0">
                <a:hlinkClick r:id="rId4"/>
              </a:rPr>
              <a:t>GW190521</a:t>
            </a:r>
            <a:r>
              <a:rPr lang="fr-FR" b="1" dirty="0"/>
              <a:t> and  GW190426_190642 in O3a). </a:t>
            </a:r>
          </a:p>
        </p:txBody>
      </p:sp>
    </p:spTree>
    <p:extLst>
      <p:ext uri="{BB962C8B-B14F-4D97-AF65-F5344CB8AC3E}">
        <p14:creationId xmlns:p14="http://schemas.microsoft.com/office/powerpoint/2010/main" val="2165898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AEEA05-E653-9044-9545-B3BE504A6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12" y="315470"/>
            <a:ext cx="9068763" cy="6989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3CA03B9-846B-1047-AACF-E16105D41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311" y="1000123"/>
            <a:ext cx="9068763" cy="51796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AF618A-1235-544F-81C0-FC7D4FF6A021}"/>
              </a:ext>
            </a:extLst>
          </p:cNvPr>
          <p:cNvSpPr/>
          <p:nvPr/>
        </p:nvSpPr>
        <p:spPr>
          <a:xfrm>
            <a:off x="1497082" y="2632691"/>
            <a:ext cx="8949220" cy="271462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FBEAE0-8631-0344-8619-6761D542FDF2}"/>
              </a:ext>
            </a:extLst>
          </p:cNvPr>
          <p:cNvSpPr txBox="1"/>
          <p:nvPr/>
        </p:nvSpPr>
        <p:spPr>
          <a:xfrm>
            <a:off x="1163948" y="6360079"/>
            <a:ext cx="961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Smallest</a:t>
            </a:r>
            <a:r>
              <a:rPr lang="fr-FR" b="1" dirty="0"/>
              <a:t> total mass for a BBH</a:t>
            </a:r>
          </a:p>
        </p:txBody>
      </p:sp>
    </p:spTree>
    <p:extLst>
      <p:ext uri="{BB962C8B-B14F-4D97-AF65-F5344CB8AC3E}">
        <p14:creationId xmlns:p14="http://schemas.microsoft.com/office/powerpoint/2010/main" val="3482820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AEEA05-E653-9044-9545-B3BE504A6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12" y="315470"/>
            <a:ext cx="9068763" cy="6989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3CA03B9-846B-1047-AACF-E16105D41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311" y="1000123"/>
            <a:ext cx="9068763" cy="51796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AF618A-1235-544F-81C0-FC7D4FF6A021}"/>
              </a:ext>
            </a:extLst>
          </p:cNvPr>
          <p:cNvSpPr/>
          <p:nvPr/>
        </p:nvSpPr>
        <p:spPr>
          <a:xfrm>
            <a:off x="1497082" y="3189903"/>
            <a:ext cx="8949220" cy="271462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239F38-77B8-4D4D-B27B-089AD6529F93}"/>
              </a:ext>
            </a:extLst>
          </p:cNvPr>
          <p:cNvSpPr txBox="1"/>
          <p:nvPr/>
        </p:nvSpPr>
        <p:spPr>
          <a:xfrm>
            <a:off x="1314450" y="6337661"/>
            <a:ext cx="961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Confident positive effective spin</a:t>
            </a:r>
          </a:p>
        </p:txBody>
      </p:sp>
    </p:spTree>
    <p:extLst>
      <p:ext uri="{BB962C8B-B14F-4D97-AF65-F5344CB8AC3E}">
        <p14:creationId xmlns:p14="http://schemas.microsoft.com/office/powerpoint/2010/main" val="3396819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AEEA05-E653-9044-9545-B3BE504A6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12" y="315470"/>
            <a:ext cx="9068763" cy="6989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3CA03B9-846B-1047-AACF-E16105D41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311" y="1000123"/>
            <a:ext cx="9068763" cy="51796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AF618A-1235-544F-81C0-FC7D4FF6A021}"/>
              </a:ext>
            </a:extLst>
          </p:cNvPr>
          <p:cNvSpPr/>
          <p:nvPr/>
        </p:nvSpPr>
        <p:spPr>
          <a:xfrm>
            <a:off x="1497082" y="1563333"/>
            <a:ext cx="8949220" cy="271462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FBEAE0-8631-0344-8619-6761D542FDF2}"/>
              </a:ext>
            </a:extLst>
          </p:cNvPr>
          <p:cNvSpPr txBox="1"/>
          <p:nvPr/>
        </p:nvSpPr>
        <p:spPr>
          <a:xfrm>
            <a:off x="1271588" y="6445804"/>
            <a:ext cx="961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One of the </a:t>
            </a:r>
            <a:r>
              <a:rPr lang="fr-FR" b="1" dirty="0" err="1"/>
              <a:t>most</a:t>
            </a:r>
            <a:r>
              <a:rPr lang="fr-FR" b="1" dirty="0"/>
              <a:t> massive </a:t>
            </a:r>
            <a:r>
              <a:rPr lang="fr-FR" b="1" dirty="0" err="1"/>
              <a:t>event</a:t>
            </a:r>
            <a:r>
              <a:rPr lang="fr-FR" b="1" dirty="0"/>
              <a:t> of the </a:t>
            </a:r>
            <a:r>
              <a:rPr lang="fr-FR" b="1" dirty="0" err="1"/>
              <a:t>catalog</a:t>
            </a:r>
            <a:r>
              <a:rPr lang="fr-FR" b="1" dirty="0"/>
              <a:t>. </a:t>
            </a:r>
            <a:r>
              <a:rPr lang="fr-FR" b="1" dirty="0" err="1"/>
              <a:t>Negative</a:t>
            </a:r>
            <a:r>
              <a:rPr lang="fr-FR" b="1" dirty="0"/>
              <a:t> effective spin </a:t>
            </a:r>
            <a:r>
              <a:rPr lang="fr-FR" b="1" dirty="0" err="1"/>
              <a:t>with</a:t>
            </a:r>
            <a:r>
              <a:rPr lang="fr-FR" b="1" dirty="0"/>
              <a:t> 90% </a:t>
            </a:r>
            <a:r>
              <a:rPr lang="fr-FR" b="1" dirty="0" err="1"/>
              <a:t>probability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54530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AEEA05-E653-9044-9545-B3BE504A6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12" y="315470"/>
            <a:ext cx="9068763" cy="69894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8843C45-5271-9A41-9BCB-0DE04CB29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311" y="1281473"/>
            <a:ext cx="9331759" cy="49133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749BB2-1832-3E4F-8F5D-BF1A7E05C036}"/>
              </a:ext>
            </a:extLst>
          </p:cNvPr>
          <p:cNvSpPr/>
          <p:nvPr/>
        </p:nvSpPr>
        <p:spPr>
          <a:xfrm>
            <a:off x="1556855" y="4052454"/>
            <a:ext cx="8949220" cy="233796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2F57F07-F515-7F47-9E5E-CEBA5B98162F}"/>
              </a:ext>
            </a:extLst>
          </p:cNvPr>
          <p:cNvSpPr txBox="1"/>
          <p:nvPr/>
        </p:nvSpPr>
        <p:spPr>
          <a:xfrm>
            <a:off x="1314450" y="6194786"/>
            <a:ext cx="961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Most massive in O3b (</a:t>
            </a:r>
            <a:r>
              <a:rPr lang="fr-FR" b="1" dirty="0" err="1"/>
              <a:t>less</a:t>
            </a:r>
            <a:r>
              <a:rPr lang="fr-FR" b="1" dirty="0"/>
              <a:t> </a:t>
            </a:r>
            <a:r>
              <a:rPr lang="fr-FR" b="1" dirty="0" err="1"/>
              <a:t>than</a:t>
            </a:r>
            <a:r>
              <a:rPr lang="fr-FR" b="1" dirty="0"/>
              <a:t>  </a:t>
            </a:r>
            <a:r>
              <a:rPr lang="fr-FR" b="1" dirty="0">
                <a:hlinkClick r:id="rId4"/>
              </a:rPr>
              <a:t>GW190521</a:t>
            </a:r>
            <a:r>
              <a:rPr lang="fr-FR" b="1" dirty="0"/>
              <a:t> and  GW190426_190642 in O3a). </a:t>
            </a:r>
          </a:p>
        </p:txBody>
      </p:sp>
    </p:spTree>
    <p:extLst>
      <p:ext uri="{BB962C8B-B14F-4D97-AF65-F5344CB8AC3E}">
        <p14:creationId xmlns:p14="http://schemas.microsoft.com/office/powerpoint/2010/main" val="3181067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FE0A0E-4E3A-6142-B7FE-1682228D5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64"/>
            <a:ext cx="10515600" cy="1325563"/>
          </a:xfrm>
        </p:spPr>
        <p:txBody>
          <a:bodyPr/>
          <a:lstStyle/>
          <a:p>
            <a:r>
              <a:rPr lang="fr-FR" dirty="0"/>
              <a:t>The masses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CB7E356-66B1-7245-9912-693711F2823A}"/>
              </a:ext>
            </a:extLst>
          </p:cNvPr>
          <p:cNvGrpSpPr/>
          <p:nvPr/>
        </p:nvGrpSpPr>
        <p:grpSpPr>
          <a:xfrm>
            <a:off x="1300163" y="1206284"/>
            <a:ext cx="9439211" cy="5124143"/>
            <a:chOff x="1300163" y="1206284"/>
            <a:chExt cx="9439211" cy="5124143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BA84B340-AD79-DB4B-8EE7-46E416EE5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0163" y="1206284"/>
              <a:ext cx="9439211" cy="5124143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A8007A79-F507-F340-9492-6956670BEB1E}"/>
                </a:ext>
              </a:extLst>
            </p:cNvPr>
            <p:cNvSpPr txBox="1"/>
            <p:nvPr/>
          </p:nvSpPr>
          <p:spPr>
            <a:xfrm>
              <a:off x="3719593" y="3377531"/>
              <a:ext cx="1162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m</a:t>
              </a:r>
              <a:r>
                <a:rPr lang="fr-FR" baseline="-25000" dirty="0"/>
                <a:t>2 </a:t>
              </a:r>
              <a:r>
                <a:rPr lang="fr-FR" dirty="0"/>
                <a:t> =1.44 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B3936F5-EA8B-754C-9BC3-9B36609517CF}"/>
                </a:ext>
              </a:extLst>
            </p:cNvPr>
            <p:cNvSpPr txBox="1"/>
            <p:nvPr/>
          </p:nvSpPr>
          <p:spPr>
            <a:xfrm>
              <a:off x="5257800" y="4909280"/>
              <a:ext cx="1162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m</a:t>
              </a:r>
              <a:r>
                <a:rPr lang="fr-FR" baseline="-25000" dirty="0"/>
                <a:t>2 </a:t>
              </a:r>
              <a:r>
                <a:rPr lang="fr-FR" dirty="0"/>
                <a:t> =1.17 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3201745E-623F-D948-959A-06C0CB68A538}"/>
                </a:ext>
              </a:extLst>
            </p:cNvPr>
            <p:cNvSpPr txBox="1"/>
            <p:nvPr/>
          </p:nvSpPr>
          <p:spPr>
            <a:xfrm>
              <a:off x="5478174" y="3941138"/>
              <a:ext cx="1162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m</a:t>
              </a:r>
              <a:r>
                <a:rPr lang="fr-FR" baseline="-25000" dirty="0"/>
                <a:t>2 </a:t>
              </a:r>
              <a:r>
                <a:rPr lang="fr-FR" dirty="0"/>
                <a:t> =2.83 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0B12BAE-806B-2E4C-B9AE-B772EB2CED8D}"/>
                </a:ext>
              </a:extLst>
            </p:cNvPr>
            <p:cNvSpPr txBox="1"/>
            <p:nvPr/>
          </p:nvSpPr>
          <p:spPr>
            <a:xfrm>
              <a:off x="3905573" y="3990888"/>
              <a:ext cx="15726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chemeClr val="accent6"/>
                  </a:solidFill>
                </a:rPr>
                <a:t>BH-NS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981D69A-7DBF-B14C-AA8E-4A9A5CE2AC42}"/>
                </a:ext>
              </a:extLst>
            </p:cNvPr>
            <p:cNvSpPr txBox="1"/>
            <p:nvPr/>
          </p:nvSpPr>
          <p:spPr>
            <a:xfrm>
              <a:off x="2728178" y="1697673"/>
              <a:ext cx="15726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70C0"/>
                  </a:solidFill>
                </a:rPr>
                <a:t>BNS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F7A3B7A-CBFF-3D4A-9F0E-804D6DEF60DA}"/>
                </a:ext>
              </a:extLst>
            </p:cNvPr>
            <p:cNvSpPr txBox="1"/>
            <p:nvPr/>
          </p:nvSpPr>
          <p:spPr>
            <a:xfrm>
              <a:off x="9166773" y="3300587"/>
              <a:ext cx="15726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C00000"/>
                  </a:solidFill>
                </a:rPr>
                <a:t>BBH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EDA09DD-14B9-2744-B947-65413F9BDB11}"/>
                </a:ext>
              </a:extLst>
            </p:cNvPr>
            <p:cNvSpPr txBox="1"/>
            <p:nvPr/>
          </p:nvSpPr>
          <p:spPr>
            <a:xfrm>
              <a:off x="9005807" y="2122539"/>
              <a:ext cx="1162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m</a:t>
              </a:r>
              <a:r>
                <a:rPr lang="fr-FR" baseline="-25000" dirty="0"/>
                <a:t>1</a:t>
              </a:r>
              <a:r>
                <a:rPr lang="fr-FR" dirty="0"/>
                <a:t> =87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580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9499AD-D633-8A45-B5A2-1DBC8AC12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terrestrial</a:t>
            </a:r>
            <a:r>
              <a:rPr lang="fr-FR" dirty="0"/>
              <a:t> detector network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B9E62A6-536E-5246-A234-8BBAAC682996}"/>
              </a:ext>
            </a:extLst>
          </p:cNvPr>
          <p:cNvGrpSpPr/>
          <p:nvPr/>
        </p:nvGrpSpPr>
        <p:grpSpPr>
          <a:xfrm>
            <a:off x="2060221" y="1543049"/>
            <a:ext cx="8026754" cy="4515048"/>
            <a:chOff x="2060221" y="1543049"/>
            <a:chExt cx="8026754" cy="4515048"/>
          </a:xfrm>
        </p:grpSpPr>
        <p:pic>
          <p:nvPicPr>
            <p:cNvPr id="6" name="Image 5" descr="GW Global Detector Map.jpg">
              <a:extLst>
                <a:ext uri="{FF2B5EF4-FFF2-40B4-BE49-F238E27FC236}">
                  <a16:creationId xmlns:a16="http://schemas.microsoft.com/office/drawing/2014/main" id="{6A86BA31-4FED-504B-B652-7CABB84CA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0221" y="1543049"/>
              <a:ext cx="8026754" cy="451504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E66258-8CA5-9B4E-9B0C-BBF6070AD94E}"/>
                </a:ext>
              </a:extLst>
            </p:cNvPr>
            <p:cNvSpPr/>
            <p:nvPr/>
          </p:nvSpPr>
          <p:spPr>
            <a:xfrm>
              <a:off x="2425866" y="3386070"/>
              <a:ext cx="1617496" cy="829005"/>
            </a:xfrm>
            <a:prstGeom prst="rect">
              <a:avLst/>
            </a:prstGeom>
            <a:solidFill>
              <a:srgbClr val="30516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5876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FE0A0E-4E3A-6142-B7FE-1682228D5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64"/>
            <a:ext cx="10515600" cy="1325563"/>
          </a:xfrm>
        </p:spPr>
        <p:txBody>
          <a:bodyPr/>
          <a:lstStyle/>
          <a:p>
            <a:r>
              <a:rPr lang="fr-FR" dirty="0"/>
              <a:t>The spins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BC691CF-C366-854A-8CBF-698C2DADC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079" y="1057277"/>
            <a:ext cx="10253840" cy="52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38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225ACE-7C41-4F46-A3C1-F693C7F43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7"/>
            <a:ext cx="10515600" cy="1325563"/>
          </a:xfrm>
        </p:spPr>
        <p:txBody>
          <a:bodyPr/>
          <a:lstStyle/>
          <a:p>
            <a:r>
              <a:rPr lang="fr-FR" dirty="0" err="1"/>
              <a:t>Astrophysical</a:t>
            </a:r>
            <a:r>
              <a:rPr lang="fr-FR" dirty="0"/>
              <a:t> implications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75FC3F-2F1D-D741-BC2F-BED87A39B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511299"/>
            <a:ext cx="12044363" cy="4975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/>
              <a:t>We</a:t>
            </a:r>
            <a:r>
              <a:rPr lang="fr-FR" dirty="0"/>
              <a:t> use a </a:t>
            </a:r>
            <a:r>
              <a:rPr lang="fr-FR" dirty="0" err="1"/>
              <a:t>reduced</a:t>
            </a:r>
            <a:r>
              <a:rPr lang="fr-FR" dirty="0"/>
              <a:t> </a:t>
            </a:r>
            <a:r>
              <a:rPr lang="fr-FR" dirty="0" err="1"/>
              <a:t>sample</a:t>
            </a:r>
            <a:r>
              <a:rPr lang="fr-FR" dirty="0"/>
              <a:t> of 67 </a:t>
            </a:r>
            <a:r>
              <a:rPr lang="fr-FR" dirty="0" err="1"/>
              <a:t>events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higher</a:t>
            </a:r>
            <a:r>
              <a:rPr lang="fr-FR" dirty="0"/>
              <a:t> </a:t>
            </a:r>
            <a:r>
              <a:rPr lang="fr-FR" dirty="0" err="1"/>
              <a:t>significance</a:t>
            </a:r>
            <a:r>
              <a:rPr lang="fr-FR" dirty="0"/>
              <a:t> out of </a:t>
            </a:r>
            <a:r>
              <a:rPr lang="fr-FR" dirty="0" err="1"/>
              <a:t>which</a:t>
            </a:r>
            <a:r>
              <a:rPr lang="fr-FR" dirty="0"/>
              <a:t> one </a:t>
            </a:r>
            <a:r>
              <a:rPr lang="fr-FR" dirty="0" err="1"/>
              <a:t>may</a:t>
            </a:r>
            <a:r>
              <a:rPr lang="fr-FR" dirty="0"/>
              <a:t> not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astrophysical</a:t>
            </a:r>
            <a:r>
              <a:rPr lang="fr-FR" dirty="0"/>
              <a:t> for </a:t>
            </a:r>
            <a:r>
              <a:rPr lang="fr-FR" dirty="0" err="1"/>
              <a:t>combined</a:t>
            </a:r>
            <a:r>
              <a:rPr lang="fr-FR" dirty="0"/>
              <a:t> population </a:t>
            </a:r>
            <a:r>
              <a:rPr lang="fr-FR" dirty="0" err="1"/>
              <a:t>studies</a:t>
            </a:r>
            <a:r>
              <a:rPr lang="fr-FR" dirty="0"/>
              <a:t> and a </a:t>
            </a:r>
            <a:r>
              <a:rPr lang="fr-FR" dirty="0" err="1"/>
              <a:t>sample</a:t>
            </a:r>
            <a:r>
              <a:rPr lang="fr-FR" dirty="0"/>
              <a:t> of 76 </a:t>
            </a:r>
            <a:r>
              <a:rPr lang="fr-FR" dirty="0" err="1"/>
              <a:t>events</a:t>
            </a:r>
            <a:r>
              <a:rPr lang="fr-FR" dirty="0"/>
              <a:t> out of </a:t>
            </a:r>
            <a:r>
              <a:rPr lang="fr-FR" dirty="0" err="1"/>
              <a:t>which</a:t>
            </a:r>
            <a:r>
              <a:rPr lang="fr-FR" dirty="0"/>
              <a:t> 4-5 </a:t>
            </a:r>
            <a:r>
              <a:rPr lang="fr-FR" dirty="0" err="1"/>
              <a:t>may</a:t>
            </a:r>
            <a:r>
              <a:rPr lang="fr-FR" dirty="0"/>
              <a:t> not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astrophysical</a:t>
            </a:r>
            <a:r>
              <a:rPr lang="fr-FR" dirty="0"/>
              <a:t> for BBH </a:t>
            </a:r>
            <a:r>
              <a:rPr lang="fr-FR" dirty="0" err="1"/>
              <a:t>studies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sz="3200" dirty="0"/>
          </a:p>
          <a:p>
            <a:pPr lvl="1"/>
            <a:r>
              <a:rPr lang="fr-FR" sz="3200" dirty="0"/>
              <a:t>Mass distributions</a:t>
            </a:r>
          </a:p>
          <a:p>
            <a:pPr lvl="1"/>
            <a:r>
              <a:rPr lang="fr-FR" sz="3200" dirty="0"/>
              <a:t>Mass gaps</a:t>
            </a:r>
          </a:p>
          <a:p>
            <a:pPr lvl="1"/>
            <a:r>
              <a:rPr lang="fr-FR" sz="3200" dirty="0"/>
              <a:t>Spin distribution</a:t>
            </a:r>
          </a:p>
          <a:p>
            <a:pPr lvl="1"/>
            <a:r>
              <a:rPr lang="fr-FR" sz="3200" dirty="0"/>
              <a:t>Rates</a:t>
            </a:r>
          </a:p>
          <a:p>
            <a:pPr lvl="1"/>
            <a:r>
              <a:rPr lang="fr-FR" sz="32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198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225ACE-7C41-4F46-A3C1-F693C7F43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7"/>
            <a:ext cx="10515600" cy="1325563"/>
          </a:xfrm>
        </p:spPr>
        <p:txBody>
          <a:bodyPr/>
          <a:lstStyle/>
          <a:p>
            <a:r>
              <a:rPr lang="fr-FR" dirty="0"/>
              <a:t>Mass distribution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75FC3F-2F1D-D741-BC2F-BED87A39B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3500"/>
            <a:ext cx="11972926" cy="51038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200" dirty="0"/>
          </a:p>
          <a:p>
            <a:r>
              <a:rPr lang="fr-FR" sz="3200" dirty="0"/>
              <a:t>Few </a:t>
            </a:r>
            <a:r>
              <a:rPr lang="fr-FR" sz="3200" dirty="0" err="1"/>
              <a:t>events</a:t>
            </a:r>
            <a:r>
              <a:rPr lang="fr-FR" sz="3200" dirty="0"/>
              <a:t> to </a:t>
            </a:r>
            <a:r>
              <a:rPr lang="fr-FR" sz="3200" dirty="0" err="1"/>
              <a:t>reconstruct</a:t>
            </a:r>
            <a:r>
              <a:rPr lang="fr-FR" sz="3200" dirty="0"/>
              <a:t> the NS mass distribution but no </a:t>
            </a:r>
            <a:r>
              <a:rPr lang="fr-FR" sz="3200" dirty="0" err="1"/>
              <a:t>evidence</a:t>
            </a:r>
            <a:r>
              <a:rPr lang="fr-FR" sz="3200" dirty="0"/>
              <a:t> for a </a:t>
            </a:r>
            <a:r>
              <a:rPr lang="fr-FR" sz="3200" dirty="0" err="1"/>
              <a:t>peak</a:t>
            </a:r>
            <a:r>
              <a:rPr lang="fr-FR" sz="3200" dirty="0"/>
              <a:t> </a:t>
            </a:r>
            <a:r>
              <a:rPr lang="fr-FR" sz="3200" dirty="0" err="1"/>
              <a:t>around</a:t>
            </a:r>
            <a:r>
              <a:rPr lang="fr-FR" sz="3200" dirty="0"/>
              <a:t> 1.35 </a:t>
            </a:r>
            <a:r>
              <a:rPr lang="fr-FR" sz="3200" dirty="0" err="1"/>
              <a:t>M</a:t>
            </a:r>
            <a:r>
              <a:rPr lang="fr-FR" sz="3200" baseline="-25000" dirty="0" err="1"/>
              <a:t>Solar</a:t>
            </a:r>
            <a:r>
              <a:rPr lang="fr-FR" sz="3200" dirty="0"/>
              <a:t> . Consistent </a:t>
            </a:r>
            <a:r>
              <a:rPr lang="fr-FR" sz="3200" dirty="0" err="1"/>
              <a:t>with</a:t>
            </a:r>
            <a:r>
              <a:rPr lang="fr-FR" sz="3200" dirty="0"/>
              <a:t> a </a:t>
            </a:r>
            <a:r>
              <a:rPr lang="fr-FR" sz="3200" dirty="0" err="1"/>
              <a:t>uniform</a:t>
            </a:r>
            <a:r>
              <a:rPr lang="fr-FR" sz="3200" dirty="0"/>
              <a:t> distribution.</a:t>
            </a:r>
          </a:p>
          <a:p>
            <a:pPr marL="0" indent="0">
              <a:buNone/>
            </a:pPr>
            <a:endParaRPr lang="fr-FR" sz="3200" dirty="0"/>
          </a:p>
          <a:p>
            <a:r>
              <a:rPr lang="fr-FR" sz="3200" dirty="0" err="1"/>
              <a:t>Dearth</a:t>
            </a:r>
            <a:r>
              <a:rPr lang="fr-FR" sz="3200" dirty="0"/>
              <a:t> of observation </a:t>
            </a:r>
            <a:r>
              <a:rPr lang="fr-FR" sz="3200" dirty="0" err="1"/>
              <a:t>between</a:t>
            </a:r>
            <a:r>
              <a:rPr lang="fr-FR" sz="3200" dirty="0"/>
              <a:t> 3-5 </a:t>
            </a:r>
            <a:r>
              <a:rPr lang="fr-FR" sz="3200" dirty="0" err="1"/>
              <a:t>M</a:t>
            </a:r>
            <a:r>
              <a:rPr lang="fr-FR" sz="3200" baseline="-25000" dirty="0" err="1"/>
              <a:t>solar</a:t>
            </a:r>
            <a:r>
              <a:rPr lang="fr-FR" sz="3200" dirty="0"/>
              <a:t> but </a:t>
            </a:r>
            <a:r>
              <a:rPr lang="fr-FR" sz="3200" dirty="0" err="1"/>
              <a:t>some</a:t>
            </a:r>
            <a:r>
              <a:rPr lang="fr-FR" sz="3200" dirty="0"/>
              <a:t> </a:t>
            </a:r>
            <a:r>
              <a:rPr lang="fr-FR" sz="3200" dirty="0" err="1"/>
              <a:t>events</a:t>
            </a:r>
            <a:r>
              <a:rPr lang="fr-FR" sz="3200" dirty="0"/>
              <a:t> </a:t>
            </a:r>
            <a:r>
              <a:rPr lang="fr-FR" sz="3200" dirty="0" err="1"/>
              <a:t>larger</a:t>
            </a:r>
            <a:r>
              <a:rPr lang="fr-FR" sz="3200" dirty="0"/>
              <a:t> </a:t>
            </a:r>
            <a:r>
              <a:rPr lang="fr-FR" sz="3200" dirty="0" err="1"/>
              <a:t>than</a:t>
            </a:r>
            <a:r>
              <a:rPr lang="fr-FR" sz="3200" dirty="0"/>
              <a:t> the maximal mass </a:t>
            </a:r>
            <a:r>
              <a:rPr lang="fr-FR" sz="3200" dirty="0" err="1"/>
              <a:t>supported</a:t>
            </a:r>
            <a:r>
              <a:rPr lang="fr-FR" sz="3200" dirty="0"/>
              <a:t> by dense </a:t>
            </a:r>
            <a:r>
              <a:rPr lang="fr-FR" sz="3200" dirty="0" err="1"/>
              <a:t>matter</a:t>
            </a:r>
            <a:r>
              <a:rPr lang="fr-FR" sz="3200" dirty="0"/>
              <a:t> EOS about 2.2-2.5 </a:t>
            </a:r>
            <a:r>
              <a:rPr lang="fr-FR" sz="3200" dirty="0" err="1"/>
              <a:t>M</a:t>
            </a:r>
            <a:r>
              <a:rPr lang="fr-FR" sz="3200" baseline="-25000" dirty="0" err="1"/>
              <a:t>solar</a:t>
            </a:r>
            <a:r>
              <a:rPr lang="fr-FR" sz="3200" baseline="-25000" dirty="0"/>
              <a:t> </a:t>
            </a:r>
            <a:r>
              <a:rPr lang="fr-FR" sz="3200" dirty="0"/>
              <a:t>.</a:t>
            </a:r>
          </a:p>
          <a:p>
            <a:endParaRPr lang="fr-FR" sz="3200" dirty="0"/>
          </a:p>
          <a:p>
            <a:r>
              <a:rPr lang="fr-FR" sz="3200" dirty="0"/>
              <a:t>No </a:t>
            </a:r>
            <a:r>
              <a:rPr lang="fr-FR" sz="3200" dirty="0" err="1"/>
              <a:t>evidence</a:t>
            </a:r>
            <a:r>
              <a:rPr lang="fr-FR" sz="3200" dirty="0"/>
              <a:t> for </a:t>
            </a:r>
            <a:r>
              <a:rPr lang="fr-FR" sz="3200" dirty="0" err="1"/>
              <a:t>presence</a:t>
            </a:r>
            <a:r>
              <a:rPr lang="fr-FR" sz="3200" dirty="0"/>
              <a:t> or absence of a mass gap</a:t>
            </a:r>
          </a:p>
        </p:txBody>
      </p:sp>
    </p:spTree>
    <p:extLst>
      <p:ext uri="{BB962C8B-B14F-4D97-AF65-F5344CB8AC3E}">
        <p14:creationId xmlns:p14="http://schemas.microsoft.com/office/powerpoint/2010/main" val="3787836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225ACE-7C41-4F46-A3C1-F693C7F43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7"/>
            <a:ext cx="10515600" cy="1325563"/>
          </a:xfrm>
        </p:spPr>
        <p:txBody>
          <a:bodyPr/>
          <a:lstStyle/>
          <a:p>
            <a:r>
              <a:rPr lang="fr-FR" dirty="0"/>
              <a:t>Mass distribution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75FC3F-2F1D-D741-BC2F-BED87A39B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11972926" cy="4975225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substructure in the BBH mass distribution</a:t>
            </a:r>
          </a:p>
          <a:p>
            <a:r>
              <a:rPr lang="fr-FR" dirty="0"/>
              <a:t>no </a:t>
            </a:r>
            <a:r>
              <a:rPr lang="fr-FR" dirty="0" err="1"/>
              <a:t>evidence</a:t>
            </a:r>
            <a:r>
              <a:rPr lang="fr-FR" dirty="0"/>
              <a:t> for an </a:t>
            </a:r>
            <a:r>
              <a:rPr lang="fr-FR" dirty="0" err="1"/>
              <a:t>upper</a:t>
            </a:r>
            <a:r>
              <a:rPr lang="fr-FR" dirty="0"/>
              <a:t> pair-</a:t>
            </a:r>
            <a:r>
              <a:rPr lang="fr-FR" dirty="0" err="1"/>
              <a:t>instability</a:t>
            </a:r>
            <a:r>
              <a:rPr lang="fr-FR" dirty="0"/>
              <a:t> mass gap </a:t>
            </a:r>
            <a:r>
              <a:rPr lang="fr-FR" dirty="0" err="1"/>
              <a:t>from</a:t>
            </a:r>
            <a:r>
              <a:rPr lang="fr-FR" dirty="0"/>
              <a:t> (40-70) </a:t>
            </a:r>
            <a:r>
              <a:rPr lang="fr-FR" dirty="0" err="1"/>
              <a:t>M</a:t>
            </a:r>
            <a:r>
              <a:rPr lang="fr-FR" baseline="-25000" dirty="0" err="1"/>
              <a:t>solar</a:t>
            </a:r>
            <a:r>
              <a:rPr lang="fr-FR" dirty="0"/>
              <a:t> to 120 </a:t>
            </a:r>
            <a:r>
              <a:rPr lang="fr-FR" dirty="0" err="1"/>
              <a:t>M</a:t>
            </a:r>
            <a:r>
              <a:rPr lang="fr-FR" baseline="-25000" dirty="0" err="1"/>
              <a:t>solar</a:t>
            </a:r>
            <a:r>
              <a:rPr lang="fr-FR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499BF3-B257-9F4D-9DA1-E99C9BA0B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27" y="3529012"/>
            <a:ext cx="9301673" cy="322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56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225ACE-7C41-4F46-A3C1-F693C7F43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7"/>
            <a:ext cx="10515600" cy="1325563"/>
          </a:xfrm>
        </p:spPr>
        <p:txBody>
          <a:bodyPr/>
          <a:lstStyle/>
          <a:p>
            <a:r>
              <a:rPr lang="fr-FR" dirty="0"/>
              <a:t>Spin distribution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75FC3F-2F1D-D741-BC2F-BED87A39B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0" y="1333500"/>
            <a:ext cx="12170569" cy="5524500"/>
          </a:xfrm>
        </p:spPr>
        <p:txBody>
          <a:bodyPr>
            <a:normAutofit lnSpcReduction="10000"/>
          </a:bodyPr>
          <a:lstStyle/>
          <a:p>
            <a:r>
              <a:rPr lang="fr-FR" dirty="0" err="1"/>
              <a:t>small</a:t>
            </a:r>
            <a:r>
              <a:rPr lang="fr-FR" dirty="0"/>
              <a:t> spin </a:t>
            </a:r>
            <a:r>
              <a:rPr lang="fr-FR" dirty="0" err="1"/>
              <a:t>aligned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orbital </a:t>
            </a:r>
            <a:r>
              <a:rPr lang="fr-FR" dirty="0" err="1"/>
              <a:t>angular</a:t>
            </a:r>
            <a:r>
              <a:rPr lang="fr-FR" dirty="0"/>
              <a:t> </a:t>
            </a:r>
            <a:r>
              <a:rPr lang="fr-FR" dirty="0" err="1"/>
              <a:t>momentum</a:t>
            </a:r>
            <a:r>
              <a:rPr lang="fr-FR" dirty="0"/>
              <a:t>  for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systems</a:t>
            </a:r>
            <a:r>
              <a:rPr lang="fr-FR" dirty="0"/>
              <a:t>.</a:t>
            </a:r>
          </a:p>
          <a:p>
            <a:r>
              <a:rPr lang="fr-FR" dirty="0" err="1"/>
              <a:t>evidence</a:t>
            </a:r>
            <a:r>
              <a:rPr lang="fr-FR" dirty="0"/>
              <a:t> for non </a:t>
            </a:r>
            <a:r>
              <a:rPr lang="fr-FR" dirty="0" err="1"/>
              <a:t>zero</a:t>
            </a:r>
            <a:r>
              <a:rPr lang="fr-FR" dirty="0"/>
              <a:t> spins </a:t>
            </a:r>
          </a:p>
          <a:p>
            <a:r>
              <a:rPr lang="fr-FR" dirty="0" err="1"/>
              <a:t>evidence</a:t>
            </a:r>
            <a:r>
              <a:rPr lang="fr-FR" dirty="0"/>
              <a:t> for non </a:t>
            </a:r>
            <a:r>
              <a:rPr lang="fr-FR" dirty="0" err="1"/>
              <a:t>aligned</a:t>
            </a:r>
            <a:r>
              <a:rPr lang="fr-FR" dirty="0"/>
              <a:t> spins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indicate</a:t>
            </a:r>
            <a:r>
              <a:rPr lang="fr-FR" dirty="0"/>
              <a:t> </a:t>
            </a:r>
            <a:r>
              <a:rPr lang="fr-FR" dirty="0" err="1"/>
              <a:t>dynamical</a:t>
            </a:r>
            <a:r>
              <a:rPr lang="fr-FR" dirty="0"/>
              <a:t> formation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evidence</a:t>
            </a:r>
            <a:r>
              <a:rPr lang="fr-FR" dirty="0"/>
              <a:t> for mass ratio/magnitude spin </a:t>
            </a:r>
            <a:r>
              <a:rPr lang="fr-FR" dirty="0" err="1"/>
              <a:t>correlation</a:t>
            </a:r>
            <a:endParaRPr lang="fr-FR" dirty="0"/>
          </a:p>
          <a:p>
            <a:r>
              <a:rPr lang="fr-FR" dirty="0" err="1"/>
              <a:t>broadening</a:t>
            </a:r>
            <a:r>
              <a:rPr lang="fr-FR" dirty="0"/>
              <a:t> of the spin distribution </a:t>
            </a:r>
            <a:r>
              <a:rPr lang="fr-FR" dirty="0" err="1"/>
              <a:t>above</a:t>
            </a:r>
            <a:r>
              <a:rPr lang="fr-FR" dirty="0"/>
              <a:t> 30 </a:t>
            </a:r>
            <a:r>
              <a:rPr lang="fr-FR" dirty="0" err="1"/>
              <a:t>M</a:t>
            </a:r>
            <a:r>
              <a:rPr lang="fr-FR" baseline="-25000" dirty="0" err="1"/>
              <a:t>Solar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sz="3200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B20D1A-EFF0-F842-AFBB-CB62CEF24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932" y="2613310"/>
            <a:ext cx="4526264" cy="296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49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D2706B-AB36-F342-93C1-E38F32545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fr-FR" dirty="0"/>
              <a:t>Rate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909F31-FD9A-2641-BAF4-186DFC275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2"/>
            <a:ext cx="11353800" cy="5532437"/>
          </a:xfrm>
        </p:spPr>
        <p:txBody>
          <a:bodyPr/>
          <a:lstStyle/>
          <a:p>
            <a:r>
              <a:rPr lang="fr-FR" dirty="0"/>
              <a:t>Local rate </a:t>
            </a:r>
            <a:r>
              <a:rPr lang="fr-FR" dirty="0" err="1"/>
              <a:t>estimates</a:t>
            </a:r>
            <a:r>
              <a:rPr lang="fr-FR" dirty="0"/>
              <a:t>:</a:t>
            </a:r>
          </a:p>
          <a:p>
            <a:pPr marL="0" indent="0">
              <a:buNone/>
            </a:pPr>
            <a:r>
              <a:rPr lang="fr-FR" dirty="0"/>
              <a:t>	BNS: (13-1900) Gpc</a:t>
            </a:r>
            <a:r>
              <a:rPr lang="fr-FR" baseline="30000" dirty="0"/>
              <a:t>-3 </a:t>
            </a:r>
            <a:r>
              <a:rPr lang="fr-FR" dirty="0"/>
              <a:t>yr</a:t>
            </a:r>
            <a:r>
              <a:rPr lang="fr-FR" baseline="30000" dirty="0"/>
              <a:t>-1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BHNS</a:t>
            </a:r>
            <a:r>
              <a:rPr lang="fr-FR" dirty="0">
                <a:sym typeface="Wingdings" pitchFamily="2" charset="2"/>
              </a:rPr>
              <a:t>: (7.4-320) </a:t>
            </a:r>
            <a:r>
              <a:rPr lang="fr-FR" dirty="0"/>
              <a:t>Gpc</a:t>
            </a:r>
            <a:r>
              <a:rPr lang="fr-FR" baseline="30000" dirty="0"/>
              <a:t>-3 </a:t>
            </a:r>
            <a:r>
              <a:rPr lang="fr-FR" dirty="0"/>
              <a:t>yr</a:t>
            </a:r>
            <a:r>
              <a:rPr lang="fr-FR" baseline="30000" dirty="0"/>
              <a:t>-1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BBH: (16-130) Gpc</a:t>
            </a:r>
            <a:r>
              <a:rPr lang="fr-FR" baseline="30000" dirty="0"/>
              <a:t>-3 </a:t>
            </a:r>
            <a:r>
              <a:rPr lang="fr-FR" dirty="0"/>
              <a:t>yr</a:t>
            </a:r>
            <a:r>
              <a:rPr lang="fr-FR" baseline="30000" dirty="0"/>
              <a:t>-1</a:t>
            </a:r>
          </a:p>
          <a:p>
            <a:pPr marL="0" indent="0">
              <a:buNone/>
            </a:pPr>
            <a:endParaRPr lang="fr-FR" baseline="30000" dirty="0"/>
          </a:p>
          <a:p>
            <a:r>
              <a:rPr lang="fr-FR" dirty="0" err="1"/>
              <a:t>Increase</a:t>
            </a:r>
            <a:r>
              <a:rPr lang="fr-FR" dirty="0"/>
              <a:t> of the rate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redshift</a:t>
            </a:r>
            <a:r>
              <a:rPr lang="fr-FR" dirty="0"/>
              <a:t> consistent </a:t>
            </a:r>
            <a:r>
              <a:rPr lang="fr-FR" dirty="0" err="1"/>
              <a:t>with</a:t>
            </a:r>
            <a:r>
              <a:rPr lang="fr-FR" dirty="0"/>
              <a:t> (1+z)</a:t>
            </a:r>
            <a:r>
              <a:rPr lang="fr-FR" baseline="30000" dirty="0"/>
              <a:t> 3  </a:t>
            </a:r>
            <a:r>
              <a:rPr lang="fr-FR" dirty="0"/>
              <a:t> but </a:t>
            </a:r>
            <a:r>
              <a:rPr lang="fr-FR" dirty="0" err="1"/>
              <a:t>small</a:t>
            </a:r>
            <a:r>
              <a:rPr lang="fr-FR" dirty="0"/>
              <a:t> volume</a:t>
            </a:r>
          </a:p>
        </p:txBody>
      </p:sp>
    </p:spTree>
    <p:extLst>
      <p:ext uri="{BB962C8B-B14F-4D97-AF65-F5344CB8AC3E}">
        <p14:creationId xmlns:p14="http://schemas.microsoft.com/office/powerpoint/2010/main" val="2038661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5543115-4D23-5946-8A2B-0F949A68E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670" y="1036449"/>
            <a:ext cx="6910055" cy="50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82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22EAE3-3A35-734E-A9E4-9552F8D70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7"/>
            <a:ext cx="10515600" cy="1325563"/>
          </a:xfrm>
        </p:spPr>
        <p:txBody>
          <a:bodyPr/>
          <a:lstStyle/>
          <a:p>
            <a:r>
              <a:rPr lang="fr-FR" dirty="0"/>
              <a:t>Background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6B6F5C-76D2-824E-B370-555962242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83" y="1443038"/>
            <a:ext cx="1129451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55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E0E3FC-6A70-6D49-8EA9-A4844C332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fr-FR" dirty="0" err="1"/>
              <a:t>Properties</a:t>
            </a:r>
            <a:r>
              <a:rPr lang="fr-FR" dirty="0"/>
              <a:t> in the time </a:t>
            </a:r>
            <a:r>
              <a:rPr lang="fr-FR" dirty="0" err="1"/>
              <a:t>domain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D07A51-DD97-AF48-AD28-7EF2341F5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6" y="1460344"/>
            <a:ext cx="6900862" cy="508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17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41F4A9-AF07-CD4B-BEC3-268BFFC0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7"/>
            <a:ext cx="10515600" cy="1325563"/>
          </a:xfrm>
        </p:spPr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A392B3-317F-1246-8D28-5D466FA2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7475"/>
            <a:ext cx="10515600" cy="4351338"/>
          </a:xfrm>
        </p:spPr>
        <p:txBody>
          <a:bodyPr/>
          <a:lstStyle/>
          <a:p>
            <a:r>
              <a:rPr lang="fr-FR" dirty="0"/>
              <a:t>GWTC3 </a:t>
            </a:r>
            <a:r>
              <a:rPr lang="fr-FR" dirty="0" err="1"/>
              <a:t>includes</a:t>
            </a:r>
            <a:r>
              <a:rPr lang="fr-FR" dirty="0"/>
              <a:t> 90 </a:t>
            </a:r>
            <a:r>
              <a:rPr lang="fr-FR" dirty="0" err="1"/>
              <a:t>events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</a:t>
            </a:r>
            <a:r>
              <a:rPr lang="fr-FR" baseline="-25000" dirty="0" err="1"/>
              <a:t>astro</a:t>
            </a:r>
            <a:r>
              <a:rPr lang="fr-FR" dirty="0"/>
              <a:t> &gt;0.5</a:t>
            </a:r>
          </a:p>
          <a:p>
            <a:r>
              <a:rPr lang="fr-FR" dirty="0"/>
              <a:t> BHNS </a:t>
            </a:r>
            <a:r>
              <a:rPr lang="fr-FR" dirty="0" err="1"/>
              <a:t>observed</a:t>
            </a:r>
            <a:r>
              <a:rPr lang="fr-FR" dirty="0"/>
              <a:t> for the first time</a:t>
            </a:r>
          </a:p>
          <a:p>
            <a:r>
              <a:rPr lang="fr-FR" dirty="0"/>
              <a:t> no </a:t>
            </a:r>
            <a:r>
              <a:rPr lang="fr-FR" dirty="0" err="1"/>
              <a:t>evidence</a:t>
            </a:r>
            <a:r>
              <a:rPr lang="fr-FR" dirty="0"/>
              <a:t> for NS-BH mass gap or PI mass gap</a:t>
            </a:r>
          </a:p>
          <a:p>
            <a:r>
              <a:rPr lang="fr-FR" dirty="0"/>
              <a:t> structure in the mass distribution for </a:t>
            </a:r>
            <a:r>
              <a:rPr lang="fr-FR" dirty="0" err="1"/>
              <a:t>BHs</a:t>
            </a:r>
            <a:endParaRPr lang="fr-FR" dirty="0"/>
          </a:p>
          <a:p>
            <a:r>
              <a:rPr lang="fr-FR" dirty="0"/>
              <a:t> non </a:t>
            </a:r>
            <a:r>
              <a:rPr lang="fr-FR" dirty="0" err="1"/>
              <a:t>zero</a:t>
            </a:r>
            <a:r>
              <a:rPr lang="fr-FR" dirty="0"/>
              <a:t> and non </a:t>
            </a:r>
            <a:r>
              <a:rPr lang="fr-FR" dirty="0" err="1"/>
              <a:t>aligned</a:t>
            </a:r>
            <a:r>
              <a:rPr lang="fr-FR" dirty="0"/>
              <a:t> spins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probe </a:t>
            </a:r>
            <a:r>
              <a:rPr lang="fr-FR" dirty="0" err="1"/>
              <a:t>dynamical</a:t>
            </a:r>
            <a:r>
              <a:rPr lang="fr-FR" dirty="0"/>
              <a:t> formation</a:t>
            </a:r>
          </a:p>
          <a:p>
            <a:r>
              <a:rPr lang="fr-FR" dirty="0"/>
              <a:t> background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unresolved</a:t>
            </a:r>
            <a:r>
              <a:rPr lang="fr-FR" dirty="0"/>
              <a:t> </a:t>
            </a:r>
            <a:r>
              <a:rPr lang="fr-FR" dirty="0" err="1"/>
              <a:t>CBCs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detected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A+</a:t>
            </a:r>
          </a:p>
        </p:txBody>
      </p:sp>
    </p:spTree>
    <p:extLst>
      <p:ext uri="{BB962C8B-B14F-4D97-AF65-F5344CB8AC3E}">
        <p14:creationId xmlns:p14="http://schemas.microsoft.com/office/powerpoint/2010/main" val="554697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55C2D3-3176-2643-9A34-E5AEF5BD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fr-FR" dirty="0" err="1"/>
              <a:t>Detection</a:t>
            </a:r>
            <a:r>
              <a:rPr lang="fr-FR" dirty="0"/>
              <a:t> range and </a:t>
            </a:r>
            <a:r>
              <a:rPr lang="fr-FR" dirty="0" err="1"/>
              <a:t>observing</a:t>
            </a:r>
            <a:r>
              <a:rPr lang="fr-FR" dirty="0"/>
              <a:t> scenario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99B154-E65D-5F45-A04B-6AC43962B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3"/>
            <a:ext cx="12192000" cy="2056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/>
              <a:t>Provides</a:t>
            </a:r>
            <a:r>
              <a:rPr lang="fr-FR" dirty="0"/>
              <a:t> an </a:t>
            </a:r>
            <a:r>
              <a:rPr lang="fr-FR" dirty="0" err="1"/>
              <a:t>estimate</a:t>
            </a:r>
            <a:r>
              <a:rPr lang="fr-FR" dirty="0"/>
              <a:t> of the </a:t>
            </a:r>
            <a:r>
              <a:rPr lang="fr-FR" dirty="0" err="1"/>
              <a:t>sensitivity</a:t>
            </a:r>
            <a:r>
              <a:rPr lang="fr-FR" dirty="0"/>
              <a:t> of a detector, as the </a:t>
            </a:r>
            <a:r>
              <a:rPr lang="fr-FR" dirty="0" err="1"/>
              <a:t>average</a:t>
            </a:r>
            <a:r>
              <a:rPr lang="fr-FR" dirty="0"/>
              <a:t> distance at </a:t>
            </a:r>
            <a:r>
              <a:rPr lang="fr-FR" dirty="0" err="1"/>
              <a:t>which</a:t>
            </a:r>
            <a:r>
              <a:rPr lang="fr-FR" dirty="0"/>
              <a:t> a NS-NS </a:t>
            </a:r>
            <a:r>
              <a:rPr lang="fr-FR" dirty="0" err="1"/>
              <a:t>binary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masses 1.4+1.4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observed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an SNR=8.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6A3065D-BA18-0B4C-AAD3-A76B20E38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177" y="2775743"/>
            <a:ext cx="6308624" cy="3796507"/>
          </a:xfrm>
          <a:prstGeom prst="rect">
            <a:avLst/>
          </a:prstGeom>
        </p:spPr>
      </p:pic>
      <p:pic>
        <p:nvPicPr>
          <p:cNvPr id="1025" name="Picture 1" descr="page1image38657808">
            <a:extLst>
              <a:ext uri="{FF2B5EF4-FFF2-40B4-BE49-F238E27FC236}">
                <a16:creationId xmlns:a16="http://schemas.microsoft.com/office/drawing/2014/main" id="{09A7D4E4-01E0-FA4A-A208-393B068A2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2" y="2543175"/>
            <a:ext cx="580936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423A7DC-3F4E-CA41-A0A6-A6BAB92F6C52}"/>
              </a:ext>
            </a:extLst>
          </p:cNvPr>
          <p:cNvSpPr txBox="1"/>
          <p:nvPr/>
        </p:nvSpPr>
        <p:spPr>
          <a:xfrm>
            <a:off x="2486025" y="6387584"/>
            <a:ext cx="20574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Distance (</a:t>
            </a:r>
            <a:r>
              <a:rPr lang="fr-FR" dirty="0" err="1"/>
              <a:t>Mpc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7225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A2E490C-C0A2-CF4F-94C9-A0605CDDA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958849"/>
            <a:ext cx="4057650" cy="52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2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86670-F3AB-2344-B7E3-0E97F831E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225"/>
            <a:ext cx="10515600" cy="1325563"/>
          </a:xfrm>
        </p:spPr>
        <p:txBody>
          <a:bodyPr/>
          <a:lstStyle/>
          <a:p>
            <a:r>
              <a:rPr lang="fr-FR" dirty="0" err="1"/>
              <a:t>Detections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9CE938C-11BC-AE4D-97A8-15F19946BB8F}"/>
              </a:ext>
            </a:extLst>
          </p:cNvPr>
          <p:cNvSpPr txBox="1"/>
          <p:nvPr/>
        </p:nvSpPr>
        <p:spPr>
          <a:xfrm>
            <a:off x="3106604" y="1259677"/>
            <a:ext cx="808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35 new </a:t>
            </a:r>
            <a:r>
              <a:rPr lang="fr-FR" sz="2400" dirty="0" err="1"/>
              <a:t>detections</a:t>
            </a:r>
            <a:r>
              <a:rPr lang="fr-FR" sz="2400" dirty="0"/>
              <a:t> in O3b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p</a:t>
            </a:r>
            <a:r>
              <a:rPr lang="fr-FR" sz="2400" baseline="-25000" dirty="0" err="1"/>
              <a:t>astro</a:t>
            </a:r>
            <a:r>
              <a:rPr lang="fr-FR" sz="2400" dirty="0"/>
              <a:t> &gt;0.5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350CDBF-8B31-6C40-A0D9-916300B884F2}"/>
              </a:ext>
            </a:extLst>
          </p:cNvPr>
          <p:cNvGrpSpPr/>
          <p:nvPr/>
        </p:nvGrpSpPr>
        <p:grpSpPr>
          <a:xfrm>
            <a:off x="2861131" y="1821280"/>
            <a:ext cx="5629275" cy="5036720"/>
            <a:chOff x="5557836" y="1802203"/>
            <a:chExt cx="5629275" cy="503672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10B6321-B5BC-634C-82F5-67EB19057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7836" y="1802203"/>
              <a:ext cx="5629275" cy="5036720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81525D2-251A-F540-BBF7-6658136B35ED}"/>
                </a:ext>
              </a:extLst>
            </p:cNvPr>
            <p:cNvSpPr txBox="1"/>
            <p:nvPr/>
          </p:nvSpPr>
          <p:spPr>
            <a:xfrm>
              <a:off x="6486526" y="5358878"/>
              <a:ext cx="214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0CF9D1A-6B2B-D942-8642-EBADB793BC0A}"/>
                </a:ext>
              </a:extLst>
            </p:cNvPr>
            <p:cNvSpPr txBox="1"/>
            <p:nvPr/>
          </p:nvSpPr>
          <p:spPr>
            <a:xfrm>
              <a:off x="6838949" y="5074198"/>
              <a:ext cx="5476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95AA9215-C1E2-5D45-91AE-168DD4DAB1AE}"/>
                </a:ext>
              </a:extLst>
            </p:cNvPr>
            <p:cNvSpPr txBox="1"/>
            <p:nvPr/>
          </p:nvSpPr>
          <p:spPr>
            <a:xfrm>
              <a:off x="8801102" y="3779850"/>
              <a:ext cx="5857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FF0000"/>
                  </a:solidFill>
                </a:rPr>
                <a:t>55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5B4B614-B2DF-C24E-8C5F-50D785C4DE46}"/>
                </a:ext>
              </a:extLst>
            </p:cNvPr>
            <p:cNvSpPr txBox="1"/>
            <p:nvPr/>
          </p:nvSpPr>
          <p:spPr>
            <a:xfrm>
              <a:off x="10515594" y="2814632"/>
              <a:ext cx="514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FF0000"/>
                  </a:solidFill>
                </a:rPr>
                <a:t>90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A44ADE6-6C32-324F-8E9C-653B6F146A5E}"/>
              </a:ext>
            </a:extLst>
          </p:cNvPr>
          <p:cNvSpPr/>
          <p:nvPr/>
        </p:nvSpPr>
        <p:spPr>
          <a:xfrm>
            <a:off x="9906953" y="102911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0" i="0" u="none" strike="noStrike" dirty="0">
                <a:solidFill>
                  <a:srgbClr val="5D5D5D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fr-FR" u="none" strike="noStrike" dirty="0">
                <a:solidFill>
                  <a:srgbClr val="4073DD"/>
                </a:solidFill>
                <a:effectLst/>
                <a:hlinkClick r:id="rId3"/>
              </a:rPr>
              <a:t>arXiv:2111.03606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733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6A2EAE3-B34E-1447-B781-C97689046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3" y="151329"/>
            <a:ext cx="9498028" cy="670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53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C97D7D-BB25-B642-8290-B722ABB4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fr-FR" dirty="0"/>
              <a:t>GWTC-3 </a:t>
            </a:r>
            <a:r>
              <a:rPr lang="fr-FR" dirty="0" err="1"/>
              <a:t>papers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76FBCD-AFAE-BC4D-81AC-B01D8EDD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8" y="1825625"/>
            <a:ext cx="11815762" cy="4351338"/>
          </a:xfrm>
        </p:spPr>
        <p:txBody>
          <a:bodyPr/>
          <a:lstStyle/>
          <a:p>
            <a:r>
              <a:rPr lang="fr-FR" dirty="0"/>
              <a:t>  GWTC-3: Compact </a:t>
            </a:r>
            <a:r>
              <a:rPr lang="fr-FR" dirty="0" err="1"/>
              <a:t>Binary</a:t>
            </a:r>
            <a:r>
              <a:rPr lang="fr-FR" dirty="0"/>
              <a:t> Coalescences </a:t>
            </a:r>
            <a:r>
              <a:rPr lang="fr-FR" dirty="0" err="1"/>
              <a:t>Observed</a:t>
            </a:r>
            <a:r>
              <a:rPr lang="fr-FR" dirty="0"/>
              <a:t> by LIGO and </a:t>
            </a:r>
            <a:r>
              <a:rPr lang="fr-FR" dirty="0" err="1"/>
              <a:t>Virgo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the Second Part of the </a:t>
            </a:r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Observing</a:t>
            </a:r>
            <a:r>
              <a:rPr lang="fr-FR" dirty="0"/>
              <a:t> </a:t>
            </a:r>
            <a:r>
              <a:rPr lang="fr-FR" dirty="0" err="1"/>
              <a:t>Run</a:t>
            </a:r>
            <a:r>
              <a:rPr lang="fr-FR" dirty="0"/>
              <a:t>; </a:t>
            </a:r>
            <a:r>
              <a:rPr lang="fr-FR" dirty="0">
                <a:hlinkClick r:id="rId2"/>
              </a:rPr>
              <a:t>arXiv:2111.03606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  The population of </a:t>
            </a:r>
            <a:r>
              <a:rPr lang="fr-FR" dirty="0" err="1"/>
              <a:t>merging</a:t>
            </a:r>
            <a:r>
              <a:rPr lang="fr-FR" dirty="0"/>
              <a:t> compact </a:t>
            </a:r>
            <a:r>
              <a:rPr lang="fr-FR" dirty="0" err="1"/>
              <a:t>binaries</a:t>
            </a:r>
            <a:r>
              <a:rPr lang="fr-FR" dirty="0"/>
              <a:t> </a:t>
            </a:r>
            <a:r>
              <a:rPr lang="fr-FR" dirty="0" err="1"/>
              <a:t>inferred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gravitational</a:t>
            </a:r>
            <a:r>
              <a:rPr lang="fr-FR" dirty="0"/>
              <a:t> </a:t>
            </a:r>
            <a:r>
              <a:rPr lang="fr-FR" dirty="0" err="1"/>
              <a:t>waves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GWTC-3; </a:t>
            </a:r>
            <a:r>
              <a:rPr lang="fr-FR" dirty="0">
                <a:hlinkClick r:id="rId2"/>
              </a:rPr>
              <a:t>arXiv:2111.03606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898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35A5A-EBDE-714B-BF32-D0E8FECAE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run</a:t>
            </a:r>
            <a:r>
              <a:rPr lang="fr-FR" dirty="0"/>
              <a:t> O3b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531DD4-83AE-C443-8894-E3CD6D2D3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3"/>
            <a:ext cx="12192000" cy="4351338"/>
          </a:xfrm>
        </p:spPr>
        <p:txBody>
          <a:bodyPr>
            <a:normAutofit lnSpcReduction="10000"/>
          </a:bodyPr>
          <a:lstStyle/>
          <a:p>
            <a:r>
              <a:rPr lang="fr-FR" dirty="0" err="1"/>
              <a:t>from</a:t>
            </a:r>
            <a:r>
              <a:rPr lang="fr-FR" dirty="0"/>
              <a:t> April 1st 2019 to March 27th 2020 </a:t>
            </a:r>
            <a:r>
              <a:rPr lang="fr-FR" dirty="0" err="1"/>
              <a:t>divided</a:t>
            </a:r>
            <a:r>
              <a:rPr lang="fr-FR" dirty="0"/>
              <a:t> in 6 </a:t>
            </a:r>
            <a:r>
              <a:rPr lang="fr-FR" dirty="0" err="1"/>
              <a:t>months</a:t>
            </a:r>
            <a:r>
              <a:rPr lang="fr-FR" dirty="0"/>
              <a:t> </a:t>
            </a:r>
            <a:r>
              <a:rPr lang="fr-FR" dirty="0" err="1"/>
              <a:t>chunks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3 pipelines </a:t>
            </a:r>
            <a:r>
              <a:rPr lang="fr-FR" dirty="0" err="1"/>
              <a:t>based</a:t>
            </a:r>
            <a:r>
              <a:rPr lang="fr-FR" dirty="0"/>
              <a:t> on match </a:t>
            </a:r>
            <a:r>
              <a:rPr lang="fr-FR" dirty="0" err="1"/>
              <a:t>filtering</a:t>
            </a:r>
            <a:r>
              <a:rPr lang="fr-FR" dirty="0"/>
              <a:t> </a:t>
            </a:r>
            <a:r>
              <a:rPr lang="fr-FR" dirty="0" err="1"/>
              <a:t>GstLAL</a:t>
            </a:r>
            <a:r>
              <a:rPr lang="fr-FR" dirty="0"/>
              <a:t>, </a:t>
            </a:r>
            <a:r>
              <a:rPr lang="fr-FR" dirty="0" err="1"/>
              <a:t>PyCBC</a:t>
            </a:r>
            <a:r>
              <a:rPr lang="fr-FR" dirty="0"/>
              <a:t>, MBTA + </a:t>
            </a:r>
            <a:r>
              <a:rPr lang="fr-FR" dirty="0" err="1"/>
              <a:t>unmodelled</a:t>
            </a:r>
            <a:r>
              <a:rPr lang="fr-FR" dirty="0"/>
              <a:t> CWB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39 sources </a:t>
            </a:r>
            <a:r>
              <a:rPr lang="fr-FR" dirty="0" err="1"/>
              <a:t>reported</a:t>
            </a:r>
            <a:r>
              <a:rPr lang="fr-FR" dirty="0"/>
              <a:t> in </a:t>
            </a:r>
            <a:r>
              <a:rPr lang="fr-FR" dirty="0" err="1"/>
              <a:t>low-latency</a:t>
            </a:r>
            <a:r>
              <a:rPr lang="fr-FR" dirty="0"/>
              <a:t> </a:t>
            </a:r>
            <a:r>
              <a:rPr lang="fr-FR" dirty="0" err="1"/>
              <a:t>searches</a:t>
            </a:r>
            <a:r>
              <a:rPr lang="fr-FR" dirty="0"/>
              <a:t> (18 </a:t>
            </a:r>
            <a:r>
              <a:rPr lang="fr-FR" dirty="0" err="1"/>
              <a:t>survived</a:t>
            </a:r>
            <a:r>
              <a:rPr lang="fr-FR" dirty="0"/>
              <a:t>) and 17 sources </a:t>
            </a:r>
            <a:r>
              <a:rPr lang="fr-FR" dirty="0" err="1"/>
              <a:t>detected</a:t>
            </a:r>
            <a:r>
              <a:rPr lang="fr-FR" dirty="0"/>
              <a:t> in offline </a:t>
            </a:r>
            <a:r>
              <a:rPr lang="fr-FR" dirty="0" err="1"/>
              <a:t>searches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	- first observations of NS-</a:t>
            </a:r>
            <a:r>
              <a:rPr lang="fr-FR" dirty="0" err="1"/>
              <a:t>BHs</a:t>
            </a:r>
            <a:r>
              <a:rPr lang="fr-FR" dirty="0"/>
              <a:t>, no BNS </a:t>
            </a:r>
          </a:p>
          <a:p>
            <a:pPr marL="0" indent="0">
              <a:buNone/>
            </a:pPr>
            <a:r>
              <a:rPr lang="fr-FR" dirty="0"/>
              <a:t>	- no </a:t>
            </a:r>
            <a:r>
              <a:rPr lang="fr-FR" dirty="0" err="1"/>
              <a:t>coincident</a:t>
            </a:r>
            <a:r>
              <a:rPr lang="fr-FR" dirty="0"/>
              <a:t> observation </a:t>
            </a:r>
            <a:r>
              <a:rPr lang="fr-FR" dirty="0" err="1"/>
              <a:t>with</a:t>
            </a:r>
            <a:r>
              <a:rPr lang="fr-FR" dirty="0"/>
              <a:t> EM</a:t>
            </a:r>
          </a:p>
          <a:p>
            <a:pPr marL="0" indent="0">
              <a:buNone/>
            </a:pPr>
            <a:r>
              <a:rPr lang="fr-FR" dirty="0"/>
              <a:t>	-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detections</a:t>
            </a:r>
            <a:r>
              <a:rPr lang="fr-FR" dirty="0"/>
              <a:t> in agreement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predictions</a:t>
            </a:r>
            <a:r>
              <a:rPr lang="fr-FR" dirty="0"/>
              <a:t> at the end of O3a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4425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0E4D0C-3F94-DF4C-91BE-216BE1022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fr-FR" dirty="0"/>
              <a:t>Match </a:t>
            </a:r>
            <a:r>
              <a:rPr lang="fr-FR" dirty="0" err="1"/>
              <a:t>filtering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06A2852-A374-EA42-BF5B-F39FF96EB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5" y="1584325"/>
            <a:ext cx="5800725" cy="465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17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56B32B-6C5D-6B45-B138-F1C6B46CC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7"/>
            <a:ext cx="10515600" cy="1325563"/>
          </a:xfrm>
        </p:spPr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measured</a:t>
            </a:r>
            <a:r>
              <a:rPr lang="fr-FR" dirty="0"/>
              <a:t> </a:t>
            </a:r>
            <a:r>
              <a:rPr lang="fr-FR" dirty="0" err="1"/>
              <a:t>quantities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85B05E-BDB7-4A45-8856-7EE6C2523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4612"/>
            <a:ext cx="10515600" cy="4351338"/>
          </a:xfrm>
        </p:spPr>
        <p:txBody>
          <a:bodyPr/>
          <a:lstStyle/>
          <a:p>
            <a:r>
              <a:rPr lang="fr-FR" dirty="0" err="1"/>
              <a:t>Chirp</a:t>
            </a:r>
            <a:r>
              <a:rPr lang="fr-FR" dirty="0"/>
              <a:t> mass: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Effective spin: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95F874-D27B-E84C-A9A5-5306CC73D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960" y="1919287"/>
            <a:ext cx="2842761" cy="103822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779BC2F-AA14-6144-BF90-D3793E528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959" y="4043363"/>
            <a:ext cx="336344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50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625</Words>
  <Application>Microsoft Macintosh PowerPoint</Application>
  <PresentationFormat>Grand écran</PresentationFormat>
  <Paragraphs>99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Helvetica Neue</vt:lpstr>
      <vt:lpstr>Wingdings</vt:lpstr>
      <vt:lpstr>Thème Office</vt:lpstr>
      <vt:lpstr>Gravitational waves:  review of LIGO-Virgo results,  current interpretations, and prospects</vt:lpstr>
      <vt:lpstr>The terrestrial detector network</vt:lpstr>
      <vt:lpstr>Detection range and observing scenario</vt:lpstr>
      <vt:lpstr>Detections</vt:lpstr>
      <vt:lpstr>Présentation PowerPoint</vt:lpstr>
      <vt:lpstr>GWTC-3 papers</vt:lpstr>
      <vt:lpstr>The run O3b</vt:lpstr>
      <vt:lpstr>Match filtering</vt:lpstr>
      <vt:lpstr>Some measured quantities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The masses</vt:lpstr>
      <vt:lpstr>The spins</vt:lpstr>
      <vt:lpstr>Astrophysical implications</vt:lpstr>
      <vt:lpstr>Mass distribution</vt:lpstr>
      <vt:lpstr>Mass distribution</vt:lpstr>
      <vt:lpstr>Spin distribution</vt:lpstr>
      <vt:lpstr>Rate</vt:lpstr>
      <vt:lpstr>Présentation PowerPoint</vt:lpstr>
      <vt:lpstr>Background</vt:lpstr>
      <vt:lpstr>Properties in the time domain</vt:lpstr>
      <vt:lpstr>Conclusions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Gravitational waves: review of LVK results, current interpretations, and prospects</dc:title>
  <dc:creator>Microsoft Office User</dc:creator>
  <cp:lastModifiedBy>Microsoft Office User</cp:lastModifiedBy>
  <cp:revision>53</cp:revision>
  <cp:lastPrinted>2021-11-22T14:53:47Z</cp:lastPrinted>
  <dcterms:created xsi:type="dcterms:W3CDTF">2021-11-21T10:56:45Z</dcterms:created>
  <dcterms:modified xsi:type="dcterms:W3CDTF">2021-11-22T15:04:36Z</dcterms:modified>
</cp:coreProperties>
</file>