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2" r:id="rId2"/>
  </p:sldMasterIdLst>
  <p:notesMasterIdLst>
    <p:notesMasterId r:id="rId26"/>
  </p:notesMasterIdLst>
  <p:handoutMasterIdLst>
    <p:handoutMasterId r:id="rId27"/>
  </p:handoutMasterIdLst>
  <p:sldIdLst>
    <p:sldId id="256" r:id="rId3"/>
    <p:sldId id="297" r:id="rId4"/>
    <p:sldId id="316" r:id="rId5"/>
    <p:sldId id="300" r:id="rId6"/>
    <p:sldId id="298" r:id="rId7"/>
    <p:sldId id="302" r:id="rId8"/>
    <p:sldId id="312" r:id="rId9"/>
    <p:sldId id="317" r:id="rId10"/>
    <p:sldId id="303" r:id="rId11"/>
    <p:sldId id="304" r:id="rId12"/>
    <p:sldId id="305" r:id="rId13"/>
    <p:sldId id="308" r:id="rId14"/>
    <p:sldId id="309" r:id="rId15"/>
    <p:sldId id="310" r:id="rId16"/>
    <p:sldId id="306" r:id="rId17"/>
    <p:sldId id="307" r:id="rId18"/>
    <p:sldId id="283" r:id="rId19"/>
    <p:sldId id="301" r:id="rId20"/>
    <p:sldId id="311" r:id="rId21"/>
    <p:sldId id="314" r:id="rId22"/>
    <p:sldId id="318" r:id="rId23"/>
    <p:sldId id="261" r:id="rId24"/>
    <p:sldId id="262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Vuillaume" initials="TV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047EFE-05FC-01EC-F2CD-3C8A10B8BD69}" v="288" dt="2021-09-27T16:18:52.011"/>
    <p1510:client id="{314FF4D3-85BB-16D5-20AE-3DEB8EA173E4}" v="296" dt="2021-09-28T07:59:27.722"/>
    <p1510:client id="{40E57043-6264-0356-8657-3462DC9A3428}" v="28" dt="2021-09-24T15:18:07.818"/>
    <p1510:client id="{41FCBF86-C852-ACBB-993E-CBF466B1268E}" v="2" dt="2021-09-27T15:42:19.529"/>
    <p1510:client id="{5566E6B4-515A-4D63-8E49-898FB04D0BF3}" v="328" dt="2021-09-24T11:20:29.992"/>
    <p1510:client id="{803C4EF9-D852-EB1F-FA6E-2648A0C67483}" v="270" dt="2021-09-24T09:13:22.300"/>
    <p1510:client id="{87423D99-DEB3-807E-E670-B9DCB7492365}" v="736" dt="2021-09-23T16:41:16.256"/>
    <p1510:client id="{89B8A36E-4ED5-FEB5-1A54-E6AA7B24E5BB}" v="187" dt="2021-09-24T12:24:15.034"/>
    <p1510:client id="{9624FE08-635A-A417-5896-B95F3B8A76F7}" v="863" dt="2021-09-22T12:05:57.827"/>
    <p1510:client id="{AF970899-B9A6-D064-4E36-37102EEFBA6C}" v="391" dt="2021-09-24T12:04:14.128"/>
    <p1510:client id="{E02C6D2D-22BE-B368-19B2-E4CFA8159734}" v="1406" dt="2021-09-23T12:27:32.553"/>
    <p1510:client id="{F5536C6B-FB18-4686-9F52-4AE0EAC270CE}" v="39" dt="2021-09-27T09:17:26.4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3"/>
  </p:normalViewPr>
  <p:slideViewPr>
    <p:cSldViewPr snapToGrid="0">
      <p:cViewPr varScale="1">
        <p:scale>
          <a:sx n="120" d="100"/>
          <a:sy n="120" d="100"/>
        </p:scale>
        <p:origin x="25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commentAuthors" Target="commentAuthors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microsoft.com/office/2015/10/relationships/revisionInfo" Target="revisionInfo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24T04:17:47.285" idx="1">
    <p:pos x="10" y="10"/>
    <p:text>keyword jupyter-notebook maybe not the best way anymore -- should remove that comment?
</p:text>
    <p:extLst>
      <p:ext uri="{C676402C-5697-4E1C-873F-D02D1690AC5C}">
        <p15:threadingInfo xmlns:p15="http://schemas.microsoft.com/office/powerpoint/2012/main" timeZoneBias="420"/>
      </p:ext>
    </p:extLst>
  </p:cm>
  <p:cm authorId="1" dt="2021-09-24T05:21:44.858" idx="2">
    <p:pos x="10" y="106"/>
    <p:text>done
</p:text>
    <p:extLst>
      <p:ext uri="{C676402C-5697-4E1C-873F-D02D1690AC5C}">
        <p15:threadingInfo xmlns:p15="http://schemas.microsoft.com/office/powerpoint/2012/main" timeZoneBias="420">
          <p15:parentCm authorId="1" idx="1"/>
        </p15:threadingInfo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xmlns="" id="{2DCB7DF9-0D02-4585-BB95-A274CDB043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0D03439E-816E-4B73-9747-56E695014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8F809-F363-4872-84C9-D7CD75B4F4FB}" type="datetimeFigureOut">
              <a:rPr lang="it-IT" smtClean="0"/>
              <a:t>28/09/21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0F80F5E3-5A6B-4274-9F07-3F4DC527B0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D775B453-4FD3-4B45-9A4E-69A288F1E9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A301-FF2A-45E5-97E1-7B158FC8E9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951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46F7-DDA4-3648-BD7E-85E6D1DE148B}" type="datetimeFigureOut">
              <a:rPr lang="it-IT" smtClean="0"/>
              <a:t>28/09/21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490F3-ADF7-B042-987D-93AF3DA3A92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85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6582" y="3221765"/>
            <a:ext cx="8497455" cy="159570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6581" y="5417819"/>
            <a:ext cx="8497456" cy="6240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B37CFE4B-908F-744C-86B0-5575CC115044}"/>
              </a:ext>
            </a:extLst>
          </p:cNvPr>
          <p:cNvSpPr/>
          <p:nvPr userDrawn="1"/>
        </p:nvSpPr>
        <p:spPr>
          <a:xfrm>
            <a:off x="990601" y="6378090"/>
            <a:ext cx="94834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491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8626-02C1-9A41-92E2-B32556E93120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</p:spTree>
    <p:extLst>
      <p:ext uri="{BB962C8B-B14F-4D97-AF65-F5344CB8AC3E}">
        <p14:creationId xmlns:p14="http://schemas.microsoft.com/office/powerpoint/2010/main" val="161657665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B3660-C050-6B43-9D79-F62B72D22478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</p:spTree>
    <p:extLst>
      <p:ext uri="{BB962C8B-B14F-4D97-AF65-F5344CB8AC3E}">
        <p14:creationId xmlns:p14="http://schemas.microsoft.com/office/powerpoint/2010/main" val="3693551966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6582" y="3221765"/>
            <a:ext cx="8497455" cy="159570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6581" y="5417819"/>
            <a:ext cx="8497456" cy="6240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B37CFE4B-908F-744C-86B0-5575CC115044}"/>
              </a:ext>
            </a:extLst>
          </p:cNvPr>
          <p:cNvSpPr/>
          <p:nvPr userDrawn="1"/>
        </p:nvSpPr>
        <p:spPr>
          <a:xfrm>
            <a:off x="990601" y="6378090"/>
            <a:ext cx="94834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491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CBF8-12FD-DF4A-908D-43234FFD6473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2737010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73E0D-0495-4046-B73C-D1B2613AF413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</p:spTree>
    <p:extLst>
      <p:ext uri="{BB962C8B-B14F-4D97-AF65-F5344CB8AC3E}">
        <p14:creationId xmlns:p14="http://schemas.microsoft.com/office/powerpoint/2010/main" val="187389663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FDE9-6840-4E4C-BC7C-3E7A9D4C94E1}" type="datetime1">
              <a:rPr lang="fr-FR" smtClean="0"/>
              <a:t>28/09/2021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</p:spTree>
    <p:extLst>
      <p:ext uri="{BB962C8B-B14F-4D97-AF65-F5344CB8AC3E}">
        <p14:creationId xmlns:p14="http://schemas.microsoft.com/office/powerpoint/2010/main" val="1117481529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55DF-7098-F543-A677-BAE04837BE7D}" type="datetime1">
              <a:rPr lang="fr-FR" smtClean="0"/>
              <a:t>28/09/2021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</p:spTree>
    <p:extLst>
      <p:ext uri="{BB962C8B-B14F-4D97-AF65-F5344CB8AC3E}">
        <p14:creationId xmlns:p14="http://schemas.microsoft.com/office/powerpoint/2010/main" val="2973323445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4AB0-56D7-854C-8375-503EB66A09CC}" type="datetime1">
              <a:rPr lang="fr-FR" smtClean="0"/>
              <a:t>28/09/2021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</p:spTree>
    <p:extLst>
      <p:ext uri="{BB962C8B-B14F-4D97-AF65-F5344CB8AC3E}">
        <p14:creationId xmlns:p14="http://schemas.microsoft.com/office/powerpoint/2010/main" val="3491686801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551ED-CA24-EB4F-BD82-887621D3214F}" type="datetime1">
              <a:rPr lang="fr-FR" smtClean="0"/>
              <a:t>28/09/2021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</p:spTree>
    <p:extLst>
      <p:ext uri="{BB962C8B-B14F-4D97-AF65-F5344CB8AC3E}">
        <p14:creationId xmlns:p14="http://schemas.microsoft.com/office/powerpoint/2010/main" val="1967958896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A0149-1689-F246-B8DC-18386499875F}" type="datetime1">
              <a:rPr lang="fr-FR" smtClean="0"/>
              <a:t>28/09/2021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</p:spTree>
    <p:extLst>
      <p:ext uri="{BB962C8B-B14F-4D97-AF65-F5344CB8AC3E}">
        <p14:creationId xmlns:p14="http://schemas.microsoft.com/office/powerpoint/2010/main" val="3578926346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B06A-E121-C443-B7E9-71DD58195A36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2737010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ABB32-8211-DB4C-B9A4-87CE25374844}" type="datetime1">
              <a:rPr lang="fr-FR" smtClean="0"/>
              <a:t>28/09/2021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</p:spTree>
    <p:extLst>
      <p:ext uri="{BB962C8B-B14F-4D97-AF65-F5344CB8AC3E}">
        <p14:creationId xmlns:p14="http://schemas.microsoft.com/office/powerpoint/2010/main" val="3297032159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0A7A-B24D-C94C-948C-6C5E8E76240B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</p:spTree>
    <p:extLst>
      <p:ext uri="{BB962C8B-B14F-4D97-AF65-F5344CB8AC3E}">
        <p14:creationId xmlns:p14="http://schemas.microsoft.com/office/powerpoint/2010/main" val="1616576653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05A6-18DC-834F-8B1B-F7A3F0BCC166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</p:spTree>
    <p:extLst>
      <p:ext uri="{BB962C8B-B14F-4D97-AF65-F5344CB8AC3E}">
        <p14:creationId xmlns:p14="http://schemas.microsoft.com/office/powerpoint/2010/main" val="3693551966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B8BF5-B124-ED4A-830A-74136F32A955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</p:spTree>
    <p:extLst>
      <p:ext uri="{BB962C8B-B14F-4D97-AF65-F5344CB8AC3E}">
        <p14:creationId xmlns:p14="http://schemas.microsoft.com/office/powerpoint/2010/main" val="187389663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57B93-C274-5145-A000-CB3C4C299276}" type="datetime1">
              <a:rPr lang="fr-FR" smtClean="0"/>
              <a:t>28/09/2021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</p:spTree>
    <p:extLst>
      <p:ext uri="{BB962C8B-B14F-4D97-AF65-F5344CB8AC3E}">
        <p14:creationId xmlns:p14="http://schemas.microsoft.com/office/powerpoint/2010/main" val="1117481529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446A-C998-E74D-B40A-3D85AE400872}" type="datetime1">
              <a:rPr lang="fr-FR" smtClean="0"/>
              <a:t>28/09/2021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</p:spTree>
    <p:extLst>
      <p:ext uri="{BB962C8B-B14F-4D97-AF65-F5344CB8AC3E}">
        <p14:creationId xmlns:p14="http://schemas.microsoft.com/office/powerpoint/2010/main" val="2973323445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74792-454E-A44F-AA73-D24DA1523389}" type="datetime1">
              <a:rPr lang="fr-FR" smtClean="0"/>
              <a:t>28/09/2021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</p:spTree>
    <p:extLst>
      <p:ext uri="{BB962C8B-B14F-4D97-AF65-F5344CB8AC3E}">
        <p14:creationId xmlns:p14="http://schemas.microsoft.com/office/powerpoint/2010/main" val="3491686801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D6EE-48B8-B94B-8125-5284D87A1071}" type="datetime1">
              <a:rPr lang="fr-FR" smtClean="0"/>
              <a:t>28/09/2021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</p:spTree>
    <p:extLst>
      <p:ext uri="{BB962C8B-B14F-4D97-AF65-F5344CB8AC3E}">
        <p14:creationId xmlns:p14="http://schemas.microsoft.com/office/powerpoint/2010/main" val="1967958896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79E6D-86D9-3840-A20C-974EAA01A451}" type="datetime1">
              <a:rPr lang="fr-FR" smtClean="0"/>
              <a:t>28/09/2021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</p:spTree>
    <p:extLst>
      <p:ext uri="{BB962C8B-B14F-4D97-AF65-F5344CB8AC3E}">
        <p14:creationId xmlns:p14="http://schemas.microsoft.com/office/powerpoint/2010/main" val="3578926346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C672-3030-F744-9471-48B3CD0701F7}" type="datetime1">
              <a:rPr lang="fr-FR" smtClean="0"/>
              <a:t>28/09/2021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</p:spTree>
    <p:extLst>
      <p:ext uri="{BB962C8B-B14F-4D97-AF65-F5344CB8AC3E}">
        <p14:creationId xmlns:p14="http://schemas.microsoft.com/office/powerpoint/2010/main" val="3297032159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3269" y="160028"/>
            <a:ext cx="9720532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8781"/>
            <a:ext cx="105156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690A7-F214-FF42-80DD-9F17E1892B00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T. Vuillaume, E. Garcia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DCE86EC0-9AA0-9445-A96A-DFDEC4EB036F}"/>
              </a:ext>
            </a:extLst>
          </p:cNvPr>
          <p:cNvSpPr/>
          <p:nvPr userDrawn="1"/>
        </p:nvSpPr>
        <p:spPr>
          <a:xfrm>
            <a:off x="6829494" y="6364235"/>
            <a:ext cx="3716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0">
                <a:solidFill>
                  <a:schemeClr val="tx1"/>
                </a:solidFill>
              </a:rPr>
              <a:t>Horizon 2020 - Grant N° </a:t>
            </a:r>
            <a:r>
              <a:rPr lang="uk-UA" sz="1050">
                <a:solidFill>
                  <a:schemeClr val="tx1"/>
                </a:solidFill>
              </a:rPr>
              <a:t>824064</a:t>
            </a:r>
            <a:endParaRPr lang="en-GB" sz="140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2E0477E6-C1AD-094D-A442-EF1BE2575039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77" y="6425157"/>
            <a:ext cx="608780" cy="29365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56762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3269" y="160028"/>
            <a:ext cx="9720532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8781"/>
            <a:ext cx="105156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21883-E605-0940-8705-ED97B2FEB3E9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T. Vuillaume, E. Garcia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DCE86EC0-9AA0-9445-A96A-DFDEC4EB036F}"/>
              </a:ext>
            </a:extLst>
          </p:cNvPr>
          <p:cNvSpPr/>
          <p:nvPr userDrawn="1"/>
        </p:nvSpPr>
        <p:spPr>
          <a:xfrm>
            <a:off x="6829494" y="6364235"/>
            <a:ext cx="3716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0">
                <a:solidFill>
                  <a:schemeClr val="tx1"/>
                </a:solidFill>
              </a:rPr>
              <a:t>Horizon 2020 - Grant N° </a:t>
            </a:r>
            <a:r>
              <a:rPr lang="uk-UA" sz="1050">
                <a:solidFill>
                  <a:schemeClr val="tx1"/>
                </a:solidFill>
              </a:rPr>
              <a:t>824064</a:t>
            </a:r>
            <a:endParaRPr lang="en-GB" sz="140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2E0477E6-C1AD-094D-A442-EF1BE2575039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77" y="6425157"/>
            <a:ext cx="608780" cy="29365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56762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scape2020.pages.in2p3.fr/wp3/eossr/examples/ossr_api-Explore_the_OSSR.htm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demeta.github.io/crosswal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meta.github.io/tools/" TargetMode="External"/><Relationship Id="rId4" Type="http://schemas.openxmlformats.org/officeDocument/2006/relationships/hyperlink" Target="https://codemeta.github.io/terms/" TargetMode="External"/><Relationship Id="rId5" Type="http://schemas.openxmlformats.org/officeDocument/2006/relationships/hyperlink" Target="https://raw.githubusercontent.com/codemeta/codemeta/2.0/codemeta.jsonld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demeta.github.io/codemeta-generator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in2p3.fr/escape2020/wp3/eossr/-/issues/36" TargetMode="External"/><Relationship Id="rId4" Type="http://schemas.openxmlformats.org/officeDocument/2006/relationships/hyperlink" Target="https://vsoch.github.io/2018/schemaorg/" TargetMode="External"/><Relationship Id="rId5" Type="http://schemas.openxmlformats.org/officeDocument/2006/relationships/hyperlink" Target="NULL" TargetMode="External"/><Relationship Id="rId6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lab.in2p3.fr/escape2020/wp3/eossr/-/issues/35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lab.in2p3.fr/escape2020/wp3/template_project_escap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hyperlink" Target="https://zenodo.org/record/4923992#.YUxKXmYzZB2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hyperlink" Target="https://escape2020.pages.in2p3.fr/wp3/ossr-pages/page/contact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.escape2020.de/issues/32" TargetMode="External"/><Relationship Id="rId4" Type="http://schemas.openxmlformats.org/officeDocument/2006/relationships/hyperlink" Target="https://project.escape2020.de/issues/30" TargetMode="External"/><Relationship Id="rId5" Type="http://schemas.openxmlformats.org/officeDocument/2006/relationships/hyperlink" Target="https://project.escape2020.de/issues/34" TargetMode="External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roject.escape2020.de/issues/35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hyperlink" Target="https://zenodo.org/record/2381863#.XkxcD5NKhhA" TargetMode="External"/><Relationship Id="rId6" Type="http://schemas.openxmlformats.org/officeDocument/2006/relationships/hyperlink" Target="https://github.com/open-gamma-ray-astro/joint-crab/tree/v0.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pen-gamma-ray-astro/joint-crab/tree/v0.1" TargetMode="Externa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zenodo.org/record/2381863#.XkxcD5NKhhA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dico.in2p3.fr/event/24690/contributions/98874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escape.eu/services/open-source-scientific-software-and-service-repository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purl.org/escape/ossr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zenodo.org/communities/escape2020/" TargetMode="Externa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scape2020.pages.in2p3.fr/wp3/ossr-pages/page/contribute/guidelines_ossr/" TargetMode="External"/><Relationship Id="rId3" Type="http://schemas.openxmlformats.org/officeDocument/2006/relationships/hyperlink" Target="https://escape2020.pages.in2p3.fr/wp3/ossr-pages/page/contribute/checklist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scape2020.pages.in2p3.fr/wp3/ossr-pages/page/escape_ossr/onboarding/" TargetMode="Externa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.escape2020.de/issues/32" TargetMode="External"/><Relationship Id="rId4" Type="http://schemas.openxmlformats.org/officeDocument/2006/relationships/hyperlink" Target="https://project.escape2020.de/issues/30" TargetMode="External"/><Relationship Id="rId5" Type="http://schemas.openxmlformats.org/officeDocument/2006/relationships/hyperlink" Target="https://project.escape2020.de/issues/34" TargetMode="External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roject.escape2020.de/issues/3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in2p3.fr/escape2020/wp3/eossr" TargetMode="External"/><Relationship Id="rId4" Type="http://schemas.openxmlformats.org/officeDocument/2006/relationships/hyperlink" Target="https://escape2020.pages.in2p3.fr/wp3/eossr/" TargetMode="External"/><Relationship Id="rId5" Type="http://schemas.openxmlformats.org/officeDocument/2006/relationships/image" Target="../media/image11.png"/><Relationship Id="rId6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lab.in2p3.fr/escape202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ECF9914-6A8C-414A-AF31-0758485B4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2369" y="3890503"/>
            <a:ext cx="7827264" cy="1200164"/>
          </a:xfrm>
        </p:spPr>
        <p:txBody>
          <a:bodyPr/>
          <a:lstStyle/>
          <a:p>
            <a:r>
              <a:rPr lang="it-IT"/>
              <a:t>WP3 – ESCAPE Open-source Software and Services repository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BC893D75-00CA-9042-B133-1091B1F6C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5867" y="5294293"/>
            <a:ext cx="6858000" cy="9785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cs typeface="Calibri"/>
              </a:rPr>
              <a:t>Technical overview, 28-10-2021,</a:t>
            </a:r>
            <a:br>
              <a:rPr lang="en-GB">
                <a:cs typeface="Calibri"/>
              </a:rPr>
            </a:br>
            <a:r>
              <a:rPr lang="en-GB">
                <a:cs typeface="Calibri"/>
              </a:rPr>
              <a:t>Thomas Vuillaume, Enrique Garcia*</a:t>
            </a:r>
          </a:p>
        </p:txBody>
      </p:sp>
    </p:spTree>
    <p:extLst>
      <p:ext uri="{BB962C8B-B14F-4D97-AF65-F5344CB8AC3E}">
        <p14:creationId xmlns:p14="http://schemas.microsoft.com/office/powerpoint/2010/main" val="263471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2FEFE84-0B49-0E49-AF36-160C8B316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eossr</a:t>
            </a:r>
            <a:r>
              <a:rPr lang="en-GB"/>
              <a:t> walkthrough</a:t>
            </a:r>
            <a:endParaRPr lang="en-GB">
              <a:cs typeface="Calibri Ligh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3457CC2-FD95-714F-B0B2-643C9DCCE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 `</a:t>
            </a:r>
            <a:r>
              <a:rPr lang="en-GB" sz="2400" dirty="0" err="1">
                <a:latin typeface="Courier New"/>
                <a:cs typeface="Courier New"/>
              </a:rPr>
              <a:t>eossr.api.Record</a:t>
            </a:r>
            <a:r>
              <a:rPr lang="en-GB" dirty="0"/>
              <a:t>`</a:t>
            </a:r>
            <a:endParaRPr lang="en-GB" dirty="0">
              <a:cs typeface="Calibri"/>
            </a:endParaRPr>
          </a:p>
          <a:p>
            <a:pPr lvl="1"/>
            <a:r>
              <a:rPr lang="en-GB" sz="2000" dirty="0">
                <a:hlinkClick r:id="rId2"/>
              </a:rPr>
              <a:t>https://</a:t>
            </a:r>
            <a:r>
              <a:rPr lang="en-GB" sz="2000" dirty="0" smtClean="0">
                <a:hlinkClick r:id="rId2"/>
              </a:rPr>
              <a:t>escape2020.pages.in2p3.fr/wp3/eossr/examples/ossr_api-Explore_the_OSSR.html</a:t>
            </a:r>
            <a:endParaRPr lang="en-GB" sz="2000" dirty="0">
              <a:cs typeface="Calibri"/>
            </a:endParaRP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 algn="ctr">
              <a:buNone/>
            </a:pPr>
            <a:r>
              <a:rPr lang="en-GB" dirty="0">
                <a:cs typeface="Calibri"/>
              </a:rPr>
              <a:t>&gt; DEMO &lt;</a:t>
            </a: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r>
              <a:rPr lang="en-GB" dirty="0"/>
              <a:t>`</a:t>
            </a:r>
            <a:r>
              <a:rPr lang="en-GB" sz="2400" dirty="0" err="1">
                <a:latin typeface="Courier New"/>
                <a:cs typeface="Courier New"/>
              </a:rPr>
              <a:t>eossr.api.zenodo.ZenodoAPI</a:t>
            </a:r>
            <a:r>
              <a:rPr lang="en-GB" dirty="0"/>
              <a:t>` </a:t>
            </a:r>
            <a:endParaRPr lang="en-GB" dirty="0">
              <a:cs typeface="Calibri"/>
            </a:endParaRPr>
          </a:p>
          <a:p>
            <a:pPr lvl="1"/>
            <a:r>
              <a:rPr lang="en-GB" dirty="0"/>
              <a:t>Manage user entries</a:t>
            </a:r>
            <a:endParaRPr lang="en-GB" dirty="0">
              <a:cs typeface="Calibri"/>
            </a:endParaRPr>
          </a:p>
          <a:p>
            <a:pPr lvl="2"/>
            <a:r>
              <a:rPr lang="en-GB" dirty="0"/>
              <a:t>upload new entry</a:t>
            </a:r>
            <a:endParaRPr lang="en-GB" dirty="0">
              <a:cs typeface="Calibri"/>
            </a:endParaRPr>
          </a:p>
          <a:p>
            <a:pPr lvl="2"/>
            <a:r>
              <a:rPr lang="en-GB" dirty="0"/>
              <a:t>modify/update existing ones</a:t>
            </a:r>
            <a:endParaRPr lang="en-GB" dirty="0">
              <a:cs typeface="Calibri"/>
            </a:endParaRPr>
          </a:p>
          <a:p>
            <a:pPr lvl="2"/>
            <a:r>
              <a:rPr lang="en-GB" dirty="0"/>
              <a:t>used by the CI to upload entry based on </a:t>
            </a:r>
            <a:r>
              <a:rPr lang="en-GB" dirty="0" err="1"/>
              <a:t>CodeMeta.json</a:t>
            </a:r>
            <a:endParaRPr lang="en-GB" dirty="0">
              <a:cs typeface="Calibri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6AF48AC-3FEC-034C-B31E-81C9BBF4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B06A-E121-C443-B7E9-71DD58195A36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8773B1F-D802-5F4E-9BF3-35E72397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5ED85F7-E3B2-8144-AEAD-020254FC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51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0C6BCB4-CDBF-584D-AF94-27D5265B2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OSSR Metadata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0F19229-9593-2C49-89CB-285E31818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 </a:t>
            </a:r>
            <a:r>
              <a:rPr lang="en-GB" sz="2400" dirty="0" err="1">
                <a:solidFill>
                  <a:schemeClr val="accent1"/>
                </a:solidFill>
              </a:rPr>
              <a:t>CodeMeta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smtClean="0">
                <a:solidFill>
                  <a:schemeClr val="accent1"/>
                </a:solidFill>
              </a:rPr>
              <a:t>Project</a:t>
            </a:r>
            <a:endParaRPr lang="en-GB" sz="2400" dirty="0">
              <a:solidFill>
                <a:schemeClr val="accent1"/>
              </a:solidFill>
              <a:cs typeface="Calibri"/>
            </a:endParaRPr>
          </a:p>
          <a:p>
            <a:pPr lvl="1"/>
            <a:r>
              <a:rPr lang="en-GB" sz="2000" dirty="0"/>
              <a:t>implemented by adding </a:t>
            </a:r>
            <a:r>
              <a:rPr lang="en-GB" sz="2000" dirty="0" err="1">
                <a:solidFill>
                  <a:schemeClr val="accent1"/>
                </a:solidFill>
              </a:rPr>
              <a:t>codemeta.json</a:t>
            </a:r>
            <a:r>
              <a:rPr lang="en-GB" sz="2000" dirty="0">
                <a:solidFill>
                  <a:schemeClr val="accent1"/>
                </a:solidFill>
              </a:rPr>
              <a:t> file</a:t>
            </a:r>
            <a:r>
              <a:rPr lang="en-GB" sz="2000" dirty="0"/>
              <a:t> at the root of the project</a:t>
            </a:r>
            <a:r>
              <a:rPr lang="en-GB" sz="2000" dirty="0" smtClean="0"/>
              <a:t>.</a:t>
            </a:r>
            <a:endParaRPr lang="en-GB" sz="2000" dirty="0">
              <a:cs typeface="Calibri"/>
            </a:endParaRPr>
          </a:p>
          <a:p>
            <a:r>
              <a:rPr lang="en-GB" sz="2400" dirty="0"/>
              <a:t>Defines a </a:t>
            </a:r>
            <a:r>
              <a:rPr lang="en-GB" sz="2400" dirty="0">
                <a:solidFill>
                  <a:schemeClr val="accent1"/>
                </a:solidFill>
                <a:ea typeface="+mn-lt"/>
                <a:cs typeface="+mn-lt"/>
              </a:rPr>
              <a:t>standard </a:t>
            </a:r>
            <a:r>
              <a:rPr lang="en-GB" sz="2400" dirty="0"/>
              <a:t>metadata syntax (schema),</a:t>
            </a:r>
            <a:endParaRPr lang="en-GB" sz="2400" dirty="0">
              <a:solidFill>
                <a:schemeClr val="accent1"/>
              </a:solidFill>
              <a:cs typeface="Calibri"/>
            </a:endParaRPr>
          </a:p>
          <a:p>
            <a:r>
              <a:rPr lang="en-GB" sz="2400" dirty="0">
                <a:ea typeface="+mn-lt"/>
                <a:cs typeface="+mn-lt"/>
              </a:rPr>
              <a:t>designed to describe important </a:t>
            </a:r>
            <a:r>
              <a:rPr lang="en-GB" sz="2400" dirty="0">
                <a:solidFill>
                  <a:schemeClr val="accent1"/>
                </a:solidFill>
                <a:ea typeface="+mn-lt"/>
                <a:cs typeface="+mn-lt"/>
              </a:rPr>
              <a:t>information about software</a:t>
            </a:r>
            <a:r>
              <a:rPr lang="en-GB" sz="2400" dirty="0">
                <a:ea typeface="+mn-lt"/>
                <a:cs typeface="+mn-lt"/>
              </a:rPr>
              <a:t> (license, purpose, authors, dependencies…) to facilitate discovery, adoption, and credit.</a:t>
            </a:r>
          </a:p>
          <a:p>
            <a:r>
              <a:rPr lang="en-GB" sz="2400" dirty="0"/>
              <a:t>Based on </a:t>
            </a:r>
            <a:r>
              <a:rPr lang="en-GB" sz="2400" dirty="0" err="1"/>
              <a:t>Schema.org</a:t>
            </a:r>
            <a:r>
              <a:rPr lang="en-GB" sz="2400" dirty="0"/>
              <a:t> developed by major search engines (Google, Bing, Yahoo)</a:t>
            </a:r>
            <a:endParaRPr lang="en-GB" sz="2400" dirty="0">
              <a:cs typeface="Calibri"/>
            </a:endParaRPr>
          </a:p>
          <a:p>
            <a:r>
              <a:rPr lang="en-GB" sz="2400" dirty="0"/>
              <a:t>Can be easily </a:t>
            </a:r>
            <a:r>
              <a:rPr lang="en-GB" sz="2400" dirty="0">
                <a:hlinkClick r:id="rId2"/>
              </a:rPr>
              <a:t>crosswalked</a:t>
            </a:r>
            <a:r>
              <a:rPr lang="en-GB" sz="2400" dirty="0"/>
              <a:t> to other metadata schemas if needed.</a:t>
            </a:r>
            <a:endParaRPr lang="en-GB" sz="2400" dirty="0">
              <a:cs typeface="Calibri"/>
            </a:endParaRPr>
          </a:p>
          <a:p>
            <a:r>
              <a:rPr lang="en-GB" sz="2400" dirty="0"/>
              <a:t>Used by other services such as Software Heritage</a:t>
            </a:r>
            <a:endParaRPr lang="en-GB" sz="2400" dirty="0">
              <a:cs typeface="Calibri"/>
            </a:endParaRPr>
          </a:p>
          <a:p>
            <a:r>
              <a:rPr lang="en-GB" sz="2400" dirty="0"/>
              <a:t>Can be expanded/refined if needed (starting with </a:t>
            </a:r>
            <a:r>
              <a:rPr lang="en-GB" sz="2400" dirty="0" err="1"/>
              <a:t>Schema.org</a:t>
            </a:r>
            <a:r>
              <a:rPr lang="en-GB" sz="2400" dirty="0"/>
              <a:t> `Type`s)</a:t>
            </a:r>
            <a:endParaRPr lang="en-GB" sz="2400" dirty="0">
              <a:cs typeface="Calibri"/>
            </a:endParaRPr>
          </a:p>
          <a:p>
            <a:r>
              <a:rPr lang="en-GB" sz="2400" dirty="0">
                <a:cs typeface="Calibri"/>
              </a:rPr>
              <a:t>Ongoing </a:t>
            </a:r>
            <a:r>
              <a:rPr lang="en-GB" sz="2400" dirty="0" smtClean="0">
                <a:cs typeface="Calibri"/>
              </a:rPr>
              <a:t>discussions about extending schema</a:t>
            </a:r>
          </a:p>
          <a:p>
            <a:pPr lvl="1"/>
            <a:r>
              <a:rPr lang="en-GB" sz="2000" dirty="0" smtClean="0">
                <a:cs typeface="Calibri"/>
              </a:rPr>
              <a:t>Container metadata</a:t>
            </a:r>
          </a:p>
          <a:p>
            <a:pPr lvl="1"/>
            <a:r>
              <a:rPr lang="en-GB" sz="2000" dirty="0" smtClean="0">
                <a:cs typeface="Calibri"/>
              </a:rPr>
              <a:t>Indicate which service can run the entry</a:t>
            </a:r>
            <a:endParaRPr lang="en-GB" sz="2000" dirty="0">
              <a:cs typeface="Calibri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F11F16F-257C-FE48-9DA4-18E20914F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B06A-E121-C443-B7E9-71DD58195A36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5ABC7C-C917-A240-805D-C69D4F21F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699D543-6029-0341-AF1C-D130B1FC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63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F26BE53-6821-DF41-AFDF-1AC641C24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Generate your CodeMeta file</a:t>
            </a:r>
            <a:endParaRPr lang="en-GB">
              <a:cs typeface="Calibri Ligh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A2C8772-2341-2949-8719-3789BC94C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/>
              <a:t>codemeta.json file at the root of the project</a:t>
            </a:r>
            <a:endParaRPr lang="en-GB" sz="2400">
              <a:cs typeface="Calibri"/>
            </a:endParaRPr>
          </a:p>
          <a:p>
            <a:r>
              <a:rPr lang="en-GB" sz="2400"/>
              <a:t>online generator: </a:t>
            </a:r>
            <a:r>
              <a:rPr lang="en-GB" sz="2400">
                <a:hlinkClick r:id="rId2"/>
              </a:rPr>
              <a:t>https://codemeta.github.io/codemeta-generator/</a:t>
            </a:r>
            <a:endParaRPr lang="en-GB" sz="2400">
              <a:cs typeface="Calibri"/>
            </a:endParaRPr>
          </a:p>
          <a:p>
            <a:pPr lvl="1"/>
            <a:r>
              <a:rPr lang="en-GB" sz="2000"/>
              <a:t> a similar custom escape codemeta generator could be built if we extend the schema. At the moment, use the official one.</a:t>
            </a:r>
            <a:endParaRPr lang="en-GB" sz="2000">
              <a:cs typeface="Calibri"/>
            </a:endParaRPr>
          </a:p>
          <a:p>
            <a:pPr lvl="1"/>
            <a:endParaRPr lang="en-GB" sz="2000">
              <a:cs typeface="Calibri"/>
            </a:endParaRPr>
          </a:p>
          <a:p>
            <a:r>
              <a:rPr lang="en-GB" sz="2400"/>
              <a:t>Generate it using </a:t>
            </a:r>
            <a:r>
              <a:rPr lang="en-GB" sz="2400">
                <a:hlinkClick r:id="rId3"/>
              </a:rPr>
              <a:t>existing tools </a:t>
            </a:r>
            <a:r>
              <a:rPr lang="en-GB" sz="2400"/>
              <a:t>from your already existing package (in Ruby, Python, R)</a:t>
            </a:r>
            <a:endParaRPr lang="en-GB" sz="2400">
              <a:cs typeface="Calibri"/>
            </a:endParaRPr>
          </a:p>
          <a:p>
            <a:pPr lvl="1"/>
            <a:r>
              <a:rPr lang="en-GB" sz="2000"/>
              <a:t> WIP: from GitHub repository</a:t>
            </a:r>
            <a:endParaRPr lang="en-GB" sz="2000">
              <a:cs typeface="Calibri"/>
            </a:endParaRPr>
          </a:p>
          <a:p>
            <a:pPr marL="457200" lvl="1" indent="0">
              <a:buNone/>
            </a:pPr>
            <a:endParaRPr lang="en-GB" sz="2000">
              <a:cs typeface="Calibri"/>
            </a:endParaRPr>
          </a:p>
          <a:p>
            <a:r>
              <a:rPr lang="en-GB" sz="2400"/>
              <a:t>by hand, following the schema describe </a:t>
            </a:r>
            <a:r>
              <a:rPr lang="en-GB" sz="2400">
                <a:hlinkClick r:id="rId4"/>
              </a:rPr>
              <a:t>here</a:t>
            </a:r>
            <a:r>
              <a:rPr lang="en-GB" sz="2400"/>
              <a:t> or </a:t>
            </a:r>
            <a:r>
              <a:rPr lang="en-GB" sz="2400">
                <a:hlinkClick r:id="rId5"/>
              </a:rPr>
              <a:t>here</a:t>
            </a:r>
            <a:r>
              <a:rPr lang="en-GB" sz="2400"/>
              <a:t> (not recommended, unless you want to add metadata not covered by these tools)</a:t>
            </a:r>
            <a:endParaRPr lang="en-GB" sz="2400">
              <a:cs typeface="Calibri"/>
            </a:endParaRPr>
          </a:p>
          <a:p>
            <a:endParaRPr lang="en-GB">
              <a:cs typeface="Calibri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4A8A632-C9E2-0E48-88AF-296373479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B06A-E121-C443-B7E9-71DD58195A36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28D6F16-AF7C-824D-9A27-FCECCB3CC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63F9636-2C21-054C-BA52-30C22189C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482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3426C6E-469C-EF44-8908-4C24F9A05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Note on </a:t>
            </a:r>
            <a:r>
              <a:rPr lang="fr-FR" err="1"/>
              <a:t>Zenodo</a:t>
            </a:r>
            <a:r>
              <a:rPr lang="fr-FR"/>
              <a:t> </a:t>
            </a:r>
            <a:r>
              <a:rPr lang="fr-FR" err="1"/>
              <a:t>metadata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7924D9B-46AB-244E-98DA-E67C38325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GB"/>
              <a:t> </a:t>
            </a:r>
            <a:r>
              <a:rPr lang="en-GB" sz="2600"/>
              <a:t>Zenodo does </a:t>
            </a:r>
            <a:r>
              <a:rPr lang="en-GB" sz="2600" b="1"/>
              <a:t>not</a:t>
            </a:r>
            <a:r>
              <a:rPr lang="en-GB" sz="2600"/>
              <a:t> use codemeta </a:t>
            </a:r>
            <a:endParaRPr lang="en-GB" sz="2600">
              <a:cs typeface="Calibri"/>
            </a:endParaRPr>
          </a:p>
          <a:p>
            <a:pPr lvl="1"/>
            <a:r>
              <a:rPr lang="en-GB" sz="2200"/>
              <a:t> it uses an internal </a:t>
            </a:r>
            <a:r>
              <a:rPr lang="en-GB" sz="2200">
                <a:solidFill>
                  <a:schemeClr val="accent1"/>
                </a:solidFill>
              </a:rPr>
              <a:t>specific metadata schema</a:t>
            </a:r>
            <a:r>
              <a:rPr lang="en-GB" sz="2200"/>
              <a:t>, </a:t>
            </a:r>
            <a:br>
              <a:rPr lang="en-GB" sz="2200"/>
            </a:br>
            <a:r>
              <a:rPr lang="en-GB" sz="2200"/>
              <a:t>implemented in a .zenodo.json file at the root of the entry</a:t>
            </a:r>
            <a:endParaRPr lang="en-GB" sz="2200">
              <a:cs typeface="Calibri"/>
            </a:endParaRPr>
          </a:p>
          <a:p>
            <a:pPr lvl="1"/>
            <a:r>
              <a:rPr lang="en-GB" sz="2200"/>
              <a:t> you can add the .zenodo.json file yourself to provide all information to Zenodo, or use Zenodo’s web interface to provide the necessary metadata when creating a record</a:t>
            </a:r>
            <a:endParaRPr lang="en-GB" sz="2200">
              <a:cs typeface="Calibri"/>
            </a:endParaRPr>
          </a:p>
          <a:p>
            <a:pPr lvl="1"/>
            <a:r>
              <a:rPr lang="en-GB" sz="2200"/>
              <a:t> the CI uses eossr codemeta2zenodo (developed in WP3) to crosswalk codemeta.json into .zenodo.json</a:t>
            </a:r>
            <a:endParaRPr lang="en-GB" sz="2200">
              <a:cs typeface="Calibri"/>
            </a:endParaRPr>
          </a:p>
          <a:p>
            <a:pPr lvl="1"/>
            <a:r>
              <a:rPr lang="en-GB" sz="2200">
                <a:cs typeface="Calibri"/>
              </a:rPr>
              <a:t>Zenodo is exploring the possibility to use / read codemeta directly</a:t>
            </a:r>
          </a:p>
          <a:p>
            <a:pPr lvl="1"/>
            <a:endParaRPr lang="en-GB" sz="2200">
              <a:cs typeface="Calibri"/>
            </a:endParaRPr>
          </a:p>
          <a:p>
            <a:r>
              <a:rPr lang="en-GB" sz="2600"/>
              <a:t> When interrogating the OSSR through Zenodo API, we are limited to zenodo metadata </a:t>
            </a:r>
            <a:r>
              <a:rPr lang="en-GB" sz="2600" b="1"/>
              <a:t>at first</a:t>
            </a:r>
            <a:endParaRPr lang="en-GB" sz="2600" b="1">
              <a:cs typeface="Calibri"/>
            </a:endParaRPr>
          </a:p>
          <a:p>
            <a:pPr lvl="1"/>
            <a:r>
              <a:rPr lang="en-GB" sz="2200"/>
              <a:t>but once an entry has been found, we can retrieve the codemeta.json alone and thus have access to the more complete metadata</a:t>
            </a:r>
            <a:endParaRPr lang="en-GB" sz="2200">
              <a:cs typeface="Calibri"/>
            </a:endParaRPr>
          </a:p>
          <a:p>
            <a:pPr lvl="1"/>
            <a:r>
              <a:rPr lang="en-GB" sz="2200"/>
              <a:t>With eossr library: `</a:t>
            </a:r>
            <a:r>
              <a:rPr lang="en-GB" sz="2200">
                <a:latin typeface="Courier New"/>
                <a:cs typeface="Courier New"/>
              </a:rPr>
              <a:t>Record.get_codemeta()</a:t>
            </a:r>
            <a:r>
              <a:rPr lang="en-GB" sz="2200"/>
              <a:t>`</a:t>
            </a:r>
            <a:endParaRPr lang="en-GB" sz="2200">
              <a:cs typeface="Calibri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84ACB62-CB6F-2246-B345-3F896E143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B06A-E121-C443-B7E9-71DD58195A36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C91EB86-1F54-574D-BE91-BA58985AF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C770DDA-21F6-9744-8FD5-19EC8A5F1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13</a:t>
            </a:fld>
            <a:endParaRPr lang="it-IT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7BD98A77-2D92-2C4B-ADDE-8926D34C72EB}"/>
              </a:ext>
            </a:extLst>
          </p:cNvPr>
          <p:cNvGrpSpPr/>
          <p:nvPr/>
        </p:nvGrpSpPr>
        <p:grpSpPr>
          <a:xfrm>
            <a:off x="8017727" y="58189"/>
            <a:ext cx="3553589" cy="1799603"/>
            <a:chOff x="8017727" y="58189"/>
            <a:chExt cx="3553589" cy="179960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xmlns="" id="{EFEDCC12-5EA0-E444-8DA4-72E9CC36A37E}"/>
                </a:ext>
              </a:extLst>
            </p:cNvPr>
            <p:cNvSpPr/>
            <p:nvPr/>
          </p:nvSpPr>
          <p:spPr>
            <a:xfrm>
              <a:off x="8017727" y="58189"/>
              <a:ext cx="1799603" cy="179960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err="1"/>
                <a:t>Codemeta</a:t>
              </a:r>
              <a:endParaRPr lang="fr-FR"/>
            </a:p>
            <a:p>
              <a:pPr algn="ctr"/>
              <a:endParaRPr lang="fr-FR"/>
            </a:p>
            <a:p>
              <a:pPr algn="ctr"/>
              <a:endParaRPr lang="fr-FR"/>
            </a:p>
            <a:p>
              <a:pPr algn="ctr"/>
              <a:endParaRPr lang="fr-FR"/>
            </a:p>
            <a:p>
              <a:pPr algn="ctr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xmlns="" id="{AD238787-40EF-7E4C-A77F-1166EDA07431}"/>
                </a:ext>
              </a:extLst>
            </p:cNvPr>
            <p:cNvSpPr/>
            <p:nvPr/>
          </p:nvSpPr>
          <p:spPr>
            <a:xfrm>
              <a:off x="8596691" y="670854"/>
              <a:ext cx="1031473" cy="10314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/>
                <a:t>&lt;</a:t>
              </a:r>
              <a:r>
                <a:rPr lang="fr-FR" sz="1000" err="1"/>
                <a:t>subset</a:t>
              </a:r>
              <a:r>
                <a:rPr lang="fr-FR" sz="1000"/>
                <a:t>&gt;</a:t>
              </a:r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xmlns="" id="{7503CA96-92F2-3F48-ABE3-9424A2E0F2F3}"/>
                </a:ext>
              </a:extLst>
            </p:cNvPr>
            <p:cNvSpPr/>
            <p:nvPr/>
          </p:nvSpPr>
          <p:spPr>
            <a:xfrm>
              <a:off x="10416488" y="688821"/>
              <a:ext cx="1154828" cy="99554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err="1"/>
                <a:t>zenodo</a:t>
              </a:r>
              <a:endParaRPr lang="fr-FR" sz="1000"/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xmlns="" id="{2C4CE5CE-2272-8747-A793-782A1A0B53EA}"/>
                </a:ext>
              </a:extLst>
            </p:cNvPr>
            <p:cNvCxnSpPr>
              <a:cxnSpLocks/>
              <a:stCxn id="8" idx="6"/>
              <a:endCxn id="9" idx="1"/>
            </p:cNvCxnSpPr>
            <p:nvPr/>
          </p:nvCxnSpPr>
          <p:spPr>
            <a:xfrm>
              <a:off x="9628164" y="1186591"/>
              <a:ext cx="1077031" cy="1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860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97AC359-5981-2D45-BB94-41453675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819" y="160028"/>
            <a:ext cx="9737982" cy="1032353"/>
          </a:xfrm>
        </p:spPr>
        <p:txBody>
          <a:bodyPr/>
          <a:lstStyle/>
          <a:p>
            <a:r>
              <a:rPr lang="en-GB"/>
              <a:t>Going beyond CodeMeta</a:t>
            </a:r>
            <a:endParaRPr lang="en-GB">
              <a:cs typeface="Calibri Ligh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2B9ABC4-9BB3-2349-84D1-34C5BC02B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sz="2400"/>
              <a:t>The issue has been raised (</a:t>
            </a:r>
            <a:r>
              <a:rPr lang="en-GB" sz="2400">
                <a:hlinkClick r:id="rId2"/>
              </a:rPr>
              <a:t>here</a:t>
            </a:r>
            <a:r>
              <a:rPr lang="en-GB" sz="2400"/>
              <a:t>, </a:t>
            </a:r>
            <a:r>
              <a:rPr lang="en-GB" sz="2400">
                <a:hlinkClick r:id="rId3"/>
              </a:rPr>
              <a:t>here</a:t>
            </a:r>
            <a:r>
              <a:rPr lang="en-GB" sz="2400"/>
              <a:t>) that we (in particular ESAP) might have specific queries needs (notebooks, containers) to identify OSSR entries that are not (at least not clearly) implemented in </a:t>
            </a:r>
            <a:r>
              <a:rPr lang="en-GB" sz="2400" err="1"/>
              <a:t>CodeMeta</a:t>
            </a:r>
            <a:r>
              <a:rPr lang="en-GB" sz="2400"/>
              <a:t> or Schema.org schemas</a:t>
            </a:r>
            <a:endParaRPr lang="en-GB" sz="2400">
              <a:cs typeface="Calibri"/>
            </a:endParaRPr>
          </a:p>
          <a:p>
            <a:endParaRPr lang="en-GB" sz="2400"/>
          </a:p>
          <a:p>
            <a:r>
              <a:rPr lang="en-GB" sz="2400"/>
              <a:t> The issue is not new and we are not alone (see </a:t>
            </a:r>
            <a:r>
              <a:rPr lang="en-GB" sz="2400">
                <a:hlinkClick r:id="rId4"/>
              </a:rPr>
              <a:t>discussions</a:t>
            </a:r>
            <a:r>
              <a:rPr lang="en-GB" sz="2400"/>
              <a:t> from 2018 to extend schema.org to containers). </a:t>
            </a:r>
            <a:r>
              <a:rPr lang="en-GB" sz="2400">
                <a:solidFill>
                  <a:schemeClr val="accent1"/>
                </a:solidFill>
              </a:rPr>
              <a:t>Spoiler alert</a:t>
            </a:r>
            <a:r>
              <a:rPr lang="en-GB" sz="2400"/>
              <a:t>: the discussion is still open…</a:t>
            </a:r>
            <a:endParaRPr lang="en-GB" sz="2400">
              <a:cs typeface="Calibri"/>
            </a:endParaRPr>
          </a:p>
          <a:p>
            <a:endParaRPr lang="en-GB" sz="2400"/>
          </a:p>
          <a:p>
            <a:r>
              <a:rPr lang="en-GB" sz="2400"/>
              <a:t> But we don’t need to solve the problem for the entire world right now, let’s solve it for us </a:t>
            </a:r>
            <a:r>
              <a:rPr lang="en-GB" sz="2400">
                <a:sym typeface="Wingdings" pitchFamily="2" charset="2"/>
              </a:rPr>
              <a:t>. Possibilities;</a:t>
            </a:r>
            <a:endParaRPr lang="en-GB" sz="2400">
              <a:cs typeface="Calibri"/>
            </a:endParaRPr>
          </a:p>
          <a:p>
            <a:pPr lvl="1"/>
            <a:r>
              <a:rPr lang="en-GB" sz="2000">
                <a:sym typeface="Wingdings" pitchFamily="2" charset="2"/>
              </a:rPr>
              <a:t> extend schema</a:t>
            </a:r>
            <a:endParaRPr lang="en-GB" sz="2000">
              <a:cs typeface="Calibri"/>
            </a:endParaRPr>
          </a:p>
          <a:p>
            <a:pPr lvl="1"/>
            <a:r>
              <a:rPr lang="en-GB" sz="2000">
                <a:sym typeface="Wingdings" pitchFamily="2" charset="2"/>
              </a:rPr>
              <a:t> use specific keywords</a:t>
            </a:r>
          </a:p>
          <a:p>
            <a:pPr lvl="1"/>
            <a:endParaRPr lang="en-GB" sz="2000">
              <a:cs typeface="Calibri"/>
            </a:endParaRPr>
          </a:p>
          <a:p>
            <a:r>
              <a:rPr lang="en-GB" sz="2400">
                <a:cs typeface="Calibri"/>
                <a:hlinkClick r:id="rId5" invalidUrl="https://gitlab.in2p3.fr/escape2020/wp3/eossr/-/issues?scope=all&amp;utf8=%E2%9C%93&amp;state=opened&amp;label_name[]=MetaData"/>
              </a:rPr>
              <a:t>Opened points and discussion in the eossr issues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7BB10AD-7168-0F4A-ABAD-F2644D1A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B06A-E121-C443-B7E9-71DD58195A36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C8EB1CA-0008-714B-89A8-31FA2034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BE68C2D-0A84-D34C-B35A-C89CC41F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251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66223FF-5200-C448-856C-330E2D7E3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Continuous Integration at your service</a:t>
            </a:r>
            <a:endParaRPr lang="en-GB">
              <a:cs typeface="Calibri Ligh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723725A-01AE-8741-A51F-C7C7E2FAD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/>
              <a:t> Uses codemeta.json in the code repository and eossr library</a:t>
            </a:r>
            <a:endParaRPr lang="en-GB" sz="2400">
              <a:cs typeface="Calibri"/>
            </a:endParaRPr>
          </a:p>
          <a:p>
            <a:r>
              <a:rPr lang="en-GB" sz="2400"/>
              <a:t> at the moment using GitLab CI (WIP: using github actions)</a:t>
            </a:r>
            <a:endParaRPr lang="en-GB" sz="2400">
              <a:cs typeface="Calibri"/>
            </a:endParaRPr>
          </a:p>
          <a:p>
            <a:r>
              <a:rPr lang="en-GB" sz="2400"/>
              <a:t> Upon software release:</a:t>
            </a:r>
            <a:endParaRPr lang="en-GB" sz="2400">
              <a:cs typeface="Calibri"/>
            </a:endParaRPr>
          </a:p>
          <a:p>
            <a:pPr lvl="1"/>
            <a:r>
              <a:rPr lang="en-GB" sz="2000"/>
              <a:t> update OSSR entry (through api)</a:t>
            </a:r>
            <a:endParaRPr lang="en-GB" sz="2000">
              <a:cs typeface="Calibri"/>
            </a:endParaRPr>
          </a:p>
          <a:p>
            <a:pPr lvl="1"/>
            <a:r>
              <a:rPr lang="en-GB" sz="2000"/>
              <a:t> build a container </a:t>
            </a:r>
            <a:endParaRPr lang="en-GB" sz="2000">
              <a:cs typeface="Calibri"/>
            </a:endParaRPr>
          </a:p>
          <a:p>
            <a:pPr lvl="2"/>
            <a:r>
              <a:rPr lang="en-GB" sz="1800"/>
              <a:t>Singularity or Docker image </a:t>
            </a:r>
            <a:r>
              <a:rPr lang="en-GB" sz="1800">
                <a:sym typeface="Wingdings" pitchFamily="2" charset="2"/>
              </a:rPr>
              <a:t></a:t>
            </a:r>
            <a:r>
              <a:rPr lang="en-GB" sz="1800"/>
              <a:t> can be added into Zenodo entry</a:t>
            </a:r>
            <a:endParaRPr lang="en-GB" sz="1800">
              <a:cs typeface="Calibri"/>
            </a:endParaRPr>
          </a:p>
          <a:p>
            <a:pPr lvl="2"/>
            <a:r>
              <a:rPr lang="en-GB" sz="1800"/>
              <a:t>Docker containers </a:t>
            </a:r>
            <a:r>
              <a:rPr lang="en-GB" sz="1800">
                <a:sym typeface="Wingdings" pitchFamily="2" charset="2"/>
              </a:rPr>
              <a:t> added to the gitlab registry (acts as docker hub)</a:t>
            </a:r>
            <a:endParaRPr lang="en-GB" sz="1800">
              <a:cs typeface="Calibri"/>
            </a:endParaRPr>
          </a:p>
          <a:p>
            <a:pPr lvl="2"/>
            <a:endParaRPr lang="en-GB" sz="1800">
              <a:cs typeface="Calibri"/>
            </a:endParaRPr>
          </a:p>
          <a:p>
            <a:r>
              <a:rPr lang="en-GB" sz="2400">
                <a:sym typeface="Wingdings" pitchFamily="2" charset="2"/>
              </a:rPr>
              <a:t>See the </a:t>
            </a:r>
            <a:r>
              <a:rPr lang="en-GB" sz="2400">
                <a:sym typeface="Wingdings" pitchFamily="2" charset="2"/>
                <a:hlinkClick r:id="rId2"/>
              </a:rPr>
              <a:t>ESCAPE template project</a:t>
            </a:r>
            <a:r>
              <a:rPr lang="en-GB" sz="2400">
                <a:sym typeface="Wingdings" pitchFamily="2" charset="2"/>
              </a:rPr>
              <a:t> for a working example</a:t>
            </a:r>
            <a:endParaRPr lang="en-GB" sz="2400">
              <a:cs typeface="Calibri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5011A39-5095-A64C-9FA1-CD9D82CF1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B06A-E121-C443-B7E9-71DD58195A36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7BF9227-4C17-8C44-84F1-51D6D2FA6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89FC617-1BCF-D545-905D-0ADEA6A2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74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53A7EBD-1164-D449-8CD7-17DEF2F37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CF4B-8994-0044-909E-BBE62B77BEC8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CC45C12-2848-9E4F-8B5E-5659D7161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01E1F89-97C4-2F40-A8C0-45406F8C9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16</a:t>
            </a:fld>
            <a:endParaRPr lang="it-IT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75549B8-023E-A243-B02B-5BAC7A986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13" y="3019605"/>
            <a:ext cx="3080137" cy="135781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E0CEB3F7-0FEA-2F49-A501-46F3B3AED90F}"/>
              </a:ext>
            </a:extLst>
          </p:cNvPr>
          <p:cNvSpPr txBox="1"/>
          <p:nvPr/>
        </p:nvSpPr>
        <p:spPr>
          <a:xfrm>
            <a:off x="604945" y="4143347"/>
            <a:ext cx="287904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en-GB"/>
              <a:t>Make a new tag (release)</a:t>
            </a:r>
            <a:endParaRPr lang="en-GB">
              <a:cs typeface="Calibri"/>
            </a:endParaRPr>
          </a:p>
          <a:p>
            <a:pPr marL="342900" indent="-342900">
              <a:buAutoNum type="arabicPeriod"/>
            </a:pPr>
            <a:r>
              <a:rPr lang="en-GB"/>
              <a:t>Let the CI do the rest</a:t>
            </a:r>
            <a:endParaRPr lang="en-GB">
              <a:cs typeface="Calibri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32BECAE-03FA-F14B-8307-1578CEE4A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duotone>
              <a:prstClr val="black"/>
              <a:srgbClr val="131E35">
                <a:tint val="45000"/>
                <a:satMod val="400000"/>
              </a:srgbClr>
            </a:duotone>
          </a:blip>
          <a:srcRect t="32737" b="41095"/>
          <a:stretch/>
        </p:blipFill>
        <p:spPr>
          <a:xfrm rot="11196128" flipH="1" flipV="1">
            <a:off x="3496463" y="4197291"/>
            <a:ext cx="2483860" cy="36025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BBF7FB6-1A94-FE43-B779-BF22C24E2BF4}"/>
              </a:ext>
            </a:extLst>
          </p:cNvPr>
          <p:cNvSpPr txBox="1"/>
          <p:nvPr/>
        </p:nvSpPr>
        <p:spPr>
          <a:xfrm>
            <a:off x="4122628" y="3740197"/>
            <a:ext cx="218591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builds images</a:t>
            </a:r>
            <a:endParaRPr lang="en-GB">
              <a:cs typeface="Calibri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39C5CB9-4850-5C49-BD9B-159C5BBA47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duotone>
              <a:prstClr val="black"/>
              <a:srgbClr val="131E35">
                <a:tint val="45000"/>
                <a:satMod val="400000"/>
              </a:srgbClr>
            </a:duotone>
          </a:blip>
          <a:srcRect t="32737" b="41095"/>
          <a:stretch/>
        </p:blipFill>
        <p:spPr>
          <a:xfrm rot="6650195" flipH="1" flipV="1">
            <a:off x="7798811" y="3128140"/>
            <a:ext cx="1535441" cy="43981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904C132A-F0F9-7444-91DF-770BA53E15A8}"/>
              </a:ext>
            </a:extLst>
          </p:cNvPr>
          <p:cNvSpPr txBox="1"/>
          <p:nvPr/>
        </p:nvSpPr>
        <p:spPr>
          <a:xfrm>
            <a:off x="8676350" y="3317990"/>
            <a:ext cx="218591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publishes to OSSR</a:t>
            </a:r>
            <a:endParaRPr lang="en-GB">
              <a:cs typeface="Calibri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03AA1CE9-A330-9D43-AD8D-ACAECDB805DC}"/>
              </a:ext>
            </a:extLst>
          </p:cNvPr>
          <p:cNvSpPr txBox="1"/>
          <p:nvPr/>
        </p:nvSpPr>
        <p:spPr>
          <a:xfrm>
            <a:off x="348114" y="2039985"/>
            <a:ext cx="1623661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>
                <a:solidFill>
                  <a:srgbClr val="C00000"/>
                </a:solidFill>
                <a:cs typeface="Calibri"/>
              </a:rPr>
              <a:t>AUTOMATISED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2AE41BDD-DB51-234F-A53C-B1D00D92F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848" y="4863532"/>
            <a:ext cx="1819910" cy="103209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8D7A47A4-4E7E-B84B-ABD3-3402F6ADF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3993" y="5185025"/>
            <a:ext cx="2325664" cy="97589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95E64DF-0F21-7D45-B76F-86A75A0747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duotone>
              <a:prstClr val="black"/>
              <a:srgbClr val="131E35">
                <a:tint val="45000"/>
                <a:satMod val="400000"/>
              </a:srgbClr>
            </a:duotone>
          </a:blip>
          <a:srcRect t="32737" b="41095"/>
          <a:stretch/>
        </p:blipFill>
        <p:spPr>
          <a:xfrm rot="11474911" flipH="1" flipV="1">
            <a:off x="7615669" y="5159676"/>
            <a:ext cx="1753133" cy="43981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CE2BFD23-0B26-4243-9178-090E7747C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971" y="3740197"/>
            <a:ext cx="1468358" cy="146835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1D782FD4-E484-CD40-8A01-EFDE91455FE0}"/>
              </a:ext>
            </a:extLst>
          </p:cNvPr>
          <p:cNvSpPr txBox="1"/>
          <p:nvPr/>
        </p:nvSpPr>
        <p:spPr>
          <a:xfrm>
            <a:off x="7354852" y="5623055"/>
            <a:ext cx="204000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Publishes on registries</a:t>
            </a:r>
            <a:endParaRPr lang="en-GB">
              <a:cs typeface="Calibri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D4EB69C6-6D4C-4E46-BFB4-E9EC65101312}"/>
              </a:ext>
            </a:extLst>
          </p:cNvPr>
          <p:cNvGrpSpPr/>
          <p:nvPr/>
        </p:nvGrpSpPr>
        <p:grpSpPr>
          <a:xfrm>
            <a:off x="2392627" y="1334087"/>
            <a:ext cx="8856118" cy="1506680"/>
            <a:chOff x="2933539" y="1590343"/>
            <a:chExt cx="8856118" cy="150668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A36C9B01-4D99-4E42-AF30-AFA808387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85750" y="1590343"/>
              <a:ext cx="1981200" cy="1111673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5EBE3EBE-EFD5-BC45-8971-18FD6B7819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duotone>
                <a:prstClr val="black"/>
                <a:srgbClr val="131E35">
                  <a:tint val="45000"/>
                  <a:satMod val="400000"/>
                </a:srgbClr>
              </a:duotone>
            </a:blip>
            <a:srcRect t="32737" b="41095"/>
            <a:stretch/>
          </p:blipFill>
          <p:spPr>
            <a:xfrm rot="10143880" flipH="1">
              <a:off x="2997882" y="2654795"/>
              <a:ext cx="4407482" cy="442228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402FF01A-4AAF-0A47-AC60-E57763DF712B}"/>
                </a:ext>
              </a:extLst>
            </p:cNvPr>
            <p:cNvSpPr txBox="1"/>
            <p:nvPr/>
          </p:nvSpPr>
          <p:spPr>
            <a:xfrm>
              <a:off x="2933539" y="1734695"/>
              <a:ext cx="3076180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/>
                <a:t>Publishes source code</a:t>
              </a:r>
              <a:br>
                <a:rPr lang="en-GB"/>
              </a:br>
              <a:r>
                <a:rPr lang="en-GB"/>
                <a:t>(updates your existing record with new versions) </a:t>
              </a:r>
              <a:endParaRPr lang="en-GB">
                <a:cs typeface="Calibri"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xmlns="" id="{8AF31EE5-4407-8A4E-A386-E23C31FB9C12}"/>
                </a:ext>
              </a:extLst>
            </p:cNvPr>
            <p:cNvSpPr txBox="1"/>
            <p:nvPr/>
          </p:nvSpPr>
          <p:spPr>
            <a:xfrm>
              <a:off x="9729363" y="1730680"/>
              <a:ext cx="2060294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Long term archived</a:t>
              </a:r>
              <a:endParaRPr lang="en-GB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Findable</a:t>
              </a:r>
              <a:endParaRPr lang="en-GB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Citable</a:t>
              </a:r>
              <a:endParaRPr lang="en-GB" sz="1600">
                <a:cs typeface="Calibri"/>
              </a:endParaRPr>
            </a:p>
          </p:txBody>
        </p:sp>
      </p:grpSp>
      <p:sp>
        <p:nvSpPr>
          <p:cNvPr id="33" name="Titre 1">
            <a:extLst>
              <a:ext uri="{FF2B5EF4-FFF2-40B4-BE49-F238E27FC236}">
                <a16:creationId xmlns:a16="http://schemas.microsoft.com/office/drawing/2014/main" xmlns="" id="{8CCA95AE-A232-EB44-AFF4-62B5DB3A9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269" y="160028"/>
            <a:ext cx="9720532" cy="1032353"/>
          </a:xfrm>
        </p:spPr>
        <p:txBody>
          <a:bodyPr>
            <a:normAutofit/>
          </a:bodyPr>
          <a:lstStyle/>
          <a:p>
            <a:r>
              <a:rPr lang="en-GB"/>
              <a:t>Implementation into the OSSR environment</a:t>
            </a:r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783C2290-85D8-8947-A7AA-36A9CB773532}"/>
              </a:ext>
            </a:extLst>
          </p:cNvPr>
          <p:cNvGrpSpPr/>
          <p:nvPr/>
        </p:nvGrpSpPr>
        <p:grpSpPr>
          <a:xfrm>
            <a:off x="9401260" y="4301483"/>
            <a:ext cx="2859451" cy="1081899"/>
            <a:chOff x="9401260" y="4301483"/>
            <a:chExt cx="2859451" cy="1081899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xmlns="" id="{70FDD306-45DA-3B48-99F6-6A2222716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01260" y="4301483"/>
              <a:ext cx="2388397" cy="1052873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xmlns="" id="{762814A3-92A3-A540-9CC6-FD0436D62772}"/>
                </a:ext>
              </a:extLst>
            </p:cNvPr>
            <p:cNvSpPr txBox="1"/>
            <p:nvPr/>
          </p:nvSpPr>
          <p:spPr>
            <a:xfrm>
              <a:off x="10318800" y="4906328"/>
              <a:ext cx="194191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500" err="1">
                  <a:solidFill>
                    <a:schemeClr val="accent3">
                      <a:lumMod val="75000"/>
                    </a:schemeClr>
                  </a:solidFill>
                </a:rPr>
                <a:t>registry</a:t>
              </a:r>
              <a:endParaRPr lang="fr-FR" sz="250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244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7">
            <a:extLst>
              <a:ext uri="{FF2B5EF4-FFF2-40B4-BE49-F238E27FC236}">
                <a16:creationId xmlns:a16="http://schemas.microsoft.com/office/drawing/2014/main" xmlns="" id="{D3E6F4ED-34D8-49FE-91FC-31EA009F0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292" y="527504"/>
            <a:ext cx="12478869" cy="5578877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856158F-7310-4740-A27A-C26A1E63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53E4-2906-8E4C-BDA3-A16E736B1018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A276675-EDDC-D742-90AC-9F7FCBDA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3802466-1354-DD49-B68E-D4AAFC30E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17</a:t>
            </a:fld>
            <a:endParaRPr lang="it-IT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C9ACE91-97AF-F341-98B7-D7BF08F4E0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duotone>
              <a:prstClr val="black"/>
              <a:srgbClr val="131E35">
                <a:tint val="45000"/>
                <a:satMod val="400000"/>
              </a:srgbClr>
            </a:duotone>
          </a:blip>
          <a:srcRect t="32737" b="41095"/>
          <a:stretch/>
        </p:blipFill>
        <p:spPr>
          <a:xfrm rot="21060000" flipH="1" flipV="1">
            <a:off x="3445782" y="4118725"/>
            <a:ext cx="4715048" cy="34214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753B850-681B-B349-ABBE-1AE9D42F05F5}"/>
              </a:ext>
            </a:extLst>
          </p:cNvPr>
          <p:cNvSpPr txBox="1"/>
          <p:nvPr/>
        </p:nvSpPr>
        <p:spPr>
          <a:xfrm>
            <a:off x="8335131" y="895014"/>
            <a:ext cx="3267183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Using containers to feed the ESAP (or any other production environment) with: </a:t>
            </a:r>
            <a:endParaRPr lang="en-GB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Reproducible analysis</a:t>
            </a:r>
            <a:endParaRPr lang="en-GB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No installation hassle</a:t>
            </a:r>
            <a:endParaRPr lang="en-GB">
              <a:cs typeface="Calibri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E4E871F-2EB3-954F-8D9F-8301226DD3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0781" y="2640998"/>
            <a:ext cx="2091783" cy="162740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9264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2">
            <a:extLst>
              <a:ext uri="{FF2B5EF4-FFF2-40B4-BE49-F238E27FC236}">
                <a16:creationId xmlns:a16="http://schemas.microsoft.com/office/drawing/2014/main" xmlns="" id="{5D4EFF7E-CA58-4CAE-A16A-D0BDE6A43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5" b="9985"/>
          <a:stretch/>
        </p:blipFill>
        <p:spPr>
          <a:xfrm>
            <a:off x="4454440" y="-15922"/>
            <a:ext cx="4829877" cy="687757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DC27BE23-8B60-410F-85A5-13FE595CA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36" y="1287813"/>
            <a:ext cx="4534383" cy="1032353"/>
          </a:xfrm>
        </p:spPr>
        <p:txBody>
          <a:bodyPr>
            <a:normAutofit/>
          </a:bodyPr>
          <a:lstStyle/>
          <a:p>
            <a:r>
              <a:rPr lang="en-GB" sz="2800">
                <a:cs typeface="Calibri Light"/>
              </a:rPr>
              <a:t>OSSR record example: </a:t>
            </a:r>
            <a:br>
              <a:rPr lang="en-GB" sz="2800">
                <a:cs typeface="Calibri Light"/>
              </a:rPr>
            </a:br>
            <a:r>
              <a:rPr lang="en-GB" sz="2800" b="1">
                <a:cs typeface="Calibri Light"/>
              </a:rPr>
              <a:t>ESCAPE template project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32871ED-35C8-40B3-90FF-1231E6D48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B06A-E121-C443-B7E9-71DD58195A36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B759162-6676-4D99-9DC2-1A8F74EA2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4835" y="6356352"/>
            <a:ext cx="3738113" cy="365125"/>
          </a:xfrm>
        </p:spPr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4315E11-073D-41F7-ACE3-F69666902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44258" y="6346704"/>
            <a:ext cx="731981" cy="365125"/>
          </a:xfrm>
        </p:spPr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18</a:t>
            </a:fld>
            <a:endParaRPr lang="it-IT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A83F027-FB6D-476F-B188-04A31804F220}"/>
              </a:ext>
            </a:extLst>
          </p:cNvPr>
          <p:cNvSpPr txBox="1"/>
          <p:nvPr/>
        </p:nvSpPr>
        <p:spPr>
          <a:xfrm>
            <a:off x="1699145" y="264311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r">
              <a:buFont typeface="Arial"/>
              <a:buChar char="•"/>
            </a:pPr>
            <a:r>
              <a:rPr lang="fr-FR">
                <a:cs typeface="Calibri"/>
              </a:rPr>
              <a:t>Source code </a:t>
            </a:r>
            <a:r>
              <a:rPr lang="fr-FR" err="1">
                <a:cs typeface="Calibri"/>
              </a:rPr>
              <a:t>preview</a:t>
            </a:r>
            <a:endParaRPr lang="en-US" err="1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FE6689A-A899-48F9-B322-977AB75500C8}"/>
              </a:ext>
            </a:extLst>
          </p:cNvPr>
          <p:cNvSpPr txBox="1"/>
          <p:nvPr/>
        </p:nvSpPr>
        <p:spPr>
          <a:xfrm>
            <a:off x="2540757" y="3564339"/>
            <a:ext cx="19015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r">
              <a:buFont typeface="Arial"/>
              <a:buChar char="•"/>
            </a:pPr>
            <a:r>
              <a:rPr lang="fr-FR">
                <a:cs typeface="Calibri"/>
              </a:rPr>
              <a:t>Record content</a:t>
            </a:r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E94D0E4-A324-4CA1-96A0-F19601FCA9FD}"/>
              </a:ext>
            </a:extLst>
          </p:cNvPr>
          <p:cNvSpPr txBox="1"/>
          <p:nvPr/>
        </p:nvSpPr>
        <p:spPr>
          <a:xfrm>
            <a:off x="3109413" y="4678907"/>
            <a:ext cx="12988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r">
              <a:buFont typeface="Arial"/>
              <a:buChar char="•"/>
            </a:pPr>
            <a:r>
              <a:rPr lang="fr-FR" err="1">
                <a:cs typeface="Calibri"/>
              </a:rPr>
              <a:t>Cited</a:t>
            </a:r>
            <a:r>
              <a:rPr lang="fr-FR">
                <a:cs typeface="Calibri"/>
              </a:rPr>
              <a:t> by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86A9CEE8-E481-43B2-9EE3-3722D01F950B}"/>
              </a:ext>
            </a:extLst>
          </p:cNvPr>
          <p:cNvSpPr txBox="1"/>
          <p:nvPr/>
        </p:nvSpPr>
        <p:spPr>
          <a:xfrm>
            <a:off x="9364638" y="880280"/>
            <a:ext cx="28114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err="1">
                <a:cs typeface="Calibri"/>
              </a:rPr>
              <a:t>Views</a:t>
            </a:r>
            <a:r>
              <a:rPr lang="fr-FR">
                <a:cs typeface="Calibri"/>
              </a:rPr>
              <a:t> and downloads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0EE0A4D6-B956-421C-B4B8-F103E5130E40}"/>
              </a:ext>
            </a:extLst>
          </p:cNvPr>
          <p:cNvSpPr txBox="1"/>
          <p:nvPr/>
        </p:nvSpPr>
        <p:spPr>
          <a:xfrm>
            <a:off x="9364636" y="425354"/>
            <a:ext cx="21404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err="1">
                <a:cs typeface="Calibri"/>
              </a:rPr>
              <a:t>Communities</a:t>
            </a:r>
            <a:endParaRPr lang="fr-FR">
              <a:cs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143EBB76-9906-40E6-8248-6A3484731736}"/>
              </a:ext>
            </a:extLst>
          </p:cNvPr>
          <p:cNvSpPr txBox="1"/>
          <p:nvPr/>
        </p:nvSpPr>
        <p:spPr>
          <a:xfrm>
            <a:off x="9364636" y="2040339"/>
            <a:ext cx="28114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>
                <a:cs typeface="Calibri"/>
              </a:rPr>
              <a:t>DOI: persistent identifier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DA7598D-91D8-43C3-8799-59E2607BBDC3}"/>
              </a:ext>
            </a:extLst>
          </p:cNvPr>
          <p:cNvSpPr txBox="1"/>
          <p:nvPr/>
        </p:nvSpPr>
        <p:spPr>
          <a:xfrm>
            <a:off x="9364635" y="2415652"/>
            <a:ext cx="28114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>
                <a:cs typeface="Calibri"/>
              </a:rPr>
              <a:t>keywords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1FA66BBC-DEFC-4E8A-8AA0-B2E850020B96}"/>
              </a:ext>
            </a:extLst>
          </p:cNvPr>
          <p:cNvSpPr txBox="1"/>
          <p:nvPr/>
        </p:nvSpPr>
        <p:spPr>
          <a:xfrm>
            <a:off x="9364635" y="2790965"/>
            <a:ext cx="14352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err="1">
                <a:cs typeface="Calibri"/>
              </a:rPr>
              <a:t>Funding</a:t>
            </a:r>
            <a:endParaRPr lang="fr-FR">
              <a:cs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4D26122B-FF3B-44F9-840B-23561A3BB0D3}"/>
              </a:ext>
            </a:extLst>
          </p:cNvPr>
          <p:cNvSpPr txBox="1"/>
          <p:nvPr/>
        </p:nvSpPr>
        <p:spPr>
          <a:xfrm>
            <a:off x="9364634" y="3166278"/>
            <a:ext cx="14352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>
                <a:cs typeface="Calibri"/>
              </a:rPr>
              <a:t>License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6983639B-4764-4982-9D2A-B7EC234563C2}"/>
              </a:ext>
            </a:extLst>
          </p:cNvPr>
          <p:cNvSpPr txBox="1"/>
          <p:nvPr/>
        </p:nvSpPr>
        <p:spPr>
          <a:xfrm>
            <a:off x="9364632" y="3666695"/>
            <a:ext cx="14352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>
                <a:cs typeface="Calibri"/>
              </a:rPr>
              <a:t>Versions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5BF994F9-7913-4A74-BA57-64D82997080A}"/>
              </a:ext>
            </a:extLst>
          </p:cNvPr>
          <p:cNvSpPr txBox="1"/>
          <p:nvPr/>
        </p:nvSpPr>
        <p:spPr>
          <a:xfrm>
            <a:off x="9330512" y="5054217"/>
            <a:ext cx="143529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>
                <a:cs typeface="Calibri"/>
              </a:rPr>
              <a:t>Share</a:t>
            </a:r>
            <a:endParaRPr lang="en-US"/>
          </a:p>
          <a:p>
            <a:endParaRPr lang="fr-FR">
              <a:cs typeface="Calibri"/>
            </a:endParaRPr>
          </a:p>
          <a:p>
            <a:r>
              <a:rPr lang="fr-FR">
                <a:cs typeface="Calibri"/>
              </a:rPr>
              <a:t>and cite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62DDAA70-6AFF-47AA-BB64-066E5C4FCCD1}"/>
              </a:ext>
            </a:extLst>
          </p:cNvPr>
          <p:cNvSpPr txBox="1"/>
          <p:nvPr/>
        </p:nvSpPr>
        <p:spPr>
          <a:xfrm>
            <a:off x="231042" y="5256440"/>
            <a:ext cx="8182608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https://zenodo.org/record/4923992#.YUxKXmYzZB2</a:t>
            </a:r>
            <a:endParaRPr lang="fr-FR"/>
          </a:p>
          <a:p>
            <a:endParaRPr lang="en-US">
              <a:cs typeface="Calibri"/>
            </a:endParaRPr>
          </a:p>
          <a:p>
            <a:r>
              <a:rPr lang="en-US" sz="1400">
                <a:cs typeface="Calibri"/>
              </a:rPr>
              <a:t>Docker: </a:t>
            </a:r>
            <a:r>
              <a:rPr lang="en-US" sz="1400">
                <a:ea typeface="+mn-lt"/>
                <a:cs typeface="+mn-lt"/>
              </a:rPr>
              <a:t>gitlab-registry.in2p3.fr/escape2020/wp3/template_project_escape:v2.2</a:t>
            </a:r>
          </a:p>
        </p:txBody>
      </p:sp>
    </p:spTree>
    <p:extLst>
      <p:ext uri="{BB962C8B-B14F-4D97-AF65-F5344CB8AC3E}">
        <p14:creationId xmlns:p14="http://schemas.microsoft.com/office/powerpoint/2010/main" val="160390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5B66DDD-A860-4CED-B16A-97BB99FD8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287" y="484094"/>
            <a:ext cx="6008867" cy="338632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447087FA-BDA0-7A40-B78D-D60F6389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F05C65A-4A6F-8845-9E52-DC133E114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59" y="1358781"/>
            <a:ext cx="10515600" cy="481818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>
                <a:ea typeface="+mn-lt"/>
                <a:cs typeface="+mn-lt"/>
              </a:rPr>
              <a:t>A lot of technical developments to </a:t>
            </a:r>
            <a:br>
              <a:rPr lang="en-GB">
                <a:ea typeface="+mn-lt"/>
                <a:cs typeface="+mn-lt"/>
              </a:rPr>
            </a:br>
            <a:r>
              <a:rPr lang="en-GB">
                <a:ea typeface="+mn-lt"/>
                <a:cs typeface="+mn-lt"/>
              </a:rPr>
              <a:t>create an integrated environment</a:t>
            </a:r>
            <a:br>
              <a:rPr lang="en-GB">
                <a:ea typeface="+mn-lt"/>
                <a:cs typeface="+mn-lt"/>
              </a:rPr>
            </a:br>
            <a:r>
              <a:rPr lang="en-GB">
                <a:ea typeface="+mn-lt"/>
                <a:cs typeface="+mn-lt"/>
              </a:rPr>
              <a:t>and ease the use of the OSSR</a:t>
            </a:r>
            <a:endParaRPr lang="en-GB">
              <a:cs typeface="Calibri"/>
            </a:endParaRPr>
          </a:p>
          <a:p>
            <a:pPr lvl="1"/>
            <a:endParaRPr lang="en-GB">
              <a:cs typeface="Calibri"/>
            </a:endParaRPr>
          </a:p>
          <a:p>
            <a:r>
              <a:rPr lang="en-GB">
                <a:ea typeface="+mn-lt"/>
                <a:cs typeface="+mn-lt"/>
              </a:rPr>
              <a:t>WIP: Connection with other services </a:t>
            </a:r>
          </a:p>
          <a:p>
            <a:pPr lvl="1"/>
            <a:r>
              <a:rPr lang="en-GB">
                <a:ea typeface="+mn-lt"/>
                <a:cs typeface="+mn-lt"/>
              </a:rPr>
              <a:t>see WP3-WP5 discussion</a:t>
            </a:r>
            <a:endParaRPr lang="en-GB"/>
          </a:p>
          <a:p>
            <a:pPr lvl="1"/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WIP: Integrating the OSSR in the research virtual environment</a:t>
            </a:r>
          </a:p>
          <a:p>
            <a:pPr lvl="1"/>
            <a:r>
              <a:rPr lang="en-GB">
                <a:cs typeface="Calibri"/>
              </a:rPr>
              <a:t>See Arturo's presentation</a:t>
            </a:r>
          </a:p>
          <a:p>
            <a:pPr lvl="1"/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Discussions and contact point:</a:t>
            </a:r>
          </a:p>
          <a:p>
            <a:pPr lvl="1"/>
            <a:r>
              <a:rPr lang="en-GB">
                <a:ea typeface="+mn-lt"/>
                <a:cs typeface="+mn-lt"/>
                <a:hlinkClick r:id="rId3"/>
              </a:rPr>
              <a:t>https://escape2020.pages.in2p3.fr/wp3/ossr-pages/page/contact/</a:t>
            </a:r>
            <a:endParaRPr lang="en-GB">
              <a:ea typeface="+mn-lt"/>
              <a:cs typeface="+mn-lt"/>
            </a:endParaRPr>
          </a:p>
          <a:p>
            <a:pPr lvl="1"/>
            <a:endParaRPr lang="en-GB">
              <a:cs typeface="Calibri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6C00051-D07F-7D42-B9ED-CE1764613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B06A-E121-C443-B7E9-71DD58195A36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85717F7-7659-6640-A6E1-39AC7B94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402192E-1CE9-5E42-9647-5AAD4455A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19</a:t>
            </a:fld>
            <a:endParaRPr lang="it-IT"/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xmlns="" id="{4729FD19-3154-4787-A434-DFB9648FB719}"/>
              </a:ext>
            </a:extLst>
          </p:cNvPr>
          <p:cNvSpPr txBox="1"/>
          <p:nvPr/>
        </p:nvSpPr>
        <p:spPr>
          <a:xfrm>
            <a:off x="8408892" y="80685"/>
            <a:ext cx="372931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2000" err="1"/>
              <a:t>Aim</a:t>
            </a:r>
            <a:r>
              <a:rPr lang="fr-FR" sz="2000"/>
              <a:t>: ESCAPE </a:t>
            </a:r>
            <a:r>
              <a:rPr lang="fr-FR" sz="2000" err="1"/>
              <a:t>virtual</a:t>
            </a:r>
            <a:r>
              <a:rPr lang="fr-FR" sz="2000"/>
              <a:t> environment</a:t>
            </a:r>
          </a:p>
        </p:txBody>
      </p:sp>
    </p:spTree>
    <p:extLst>
      <p:ext uri="{BB962C8B-B14F-4D97-AF65-F5344CB8AC3E}">
        <p14:creationId xmlns:p14="http://schemas.microsoft.com/office/powerpoint/2010/main" val="360918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39DDE75-7F5E-45F9-A86A-33F732D8F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cs typeface="Calibri Light"/>
              </a:rPr>
              <a:t>Outline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C2D3BA3-76AF-448A-8D39-48979D11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B06A-E121-C443-B7E9-71DD58195A36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B54C21B-A2B0-4A48-A1A4-75B1B970A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2F3CBC1-EF73-4BE7-8C38-AC150792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</a:t>
            </a:fld>
            <a:endParaRPr lang="it-IT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xmlns="" id="{9F4A2EDC-DE59-4C2C-8C18-2247045A38CA}"/>
              </a:ext>
            </a:extLst>
          </p:cNvPr>
          <p:cNvSpPr txBox="1">
            <a:spLocks/>
          </p:cNvSpPr>
          <p:nvPr/>
        </p:nvSpPr>
        <p:spPr>
          <a:xfrm>
            <a:off x="838200" y="1456247"/>
            <a:ext cx="10524460" cy="472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Arial,Sans-Serif"/>
            </a:pPr>
            <a:r>
              <a:rPr lang="en-GB" sz="2400">
                <a:ea typeface="+mn-lt"/>
                <a:cs typeface="+mn-lt"/>
              </a:rPr>
              <a:t>OSSR goals</a:t>
            </a:r>
            <a:endParaRPr lang="en-US" sz="2400">
              <a:ea typeface="+mn-lt"/>
              <a:cs typeface="+mn-lt"/>
            </a:endParaRPr>
          </a:p>
          <a:p>
            <a:pPr marL="514350" indent="-514350">
              <a:lnSpc>
                <a:spcPct val="150000"/>
              </a:lnSpc>
            </a:pPr>
            <a:r>
              <a:rPr lang="en-GB" sz="2400">
                <a:ea typeface="+mn-lt"/>
                <a:cs typeface="+mn-lt"/>
              </a:rPr>
              <a:t>Entry point / OSSR portal</a:t>
            </a:r>
            <a:endParaRPr lang="en-US" sz="2400">
              <a:ea typeface="+mn-lt"/>
              <a:cs typeface="+mn-lt"/>
            </a:endParaRPr>
          </a:p>
          <a:p>
            <a:pPr marL="514350" indent="-514350">
              <a:lnSpc>
                <a:spcPct val="150000"/>
              </a:lnSpc>
            </a:pPr>
            <a:r>
              <a:rPr lang="en-GB" sz="2400">
                <a:ea typeface="+mn-lt"/>
                <a:cs typeface="+mn-lt"/>
              </a:rPr>
              <a:t>OSSR itself</a:t>
            </a:r>
          </a:p>
          <a:p>
            <a:pPr marL="971550" lvl="1">
              <a:lnSpc>
                <a:spcPct val="150000"/>
              </a:lnSpc>
            </a:pPr>
            <a:r>
              <a:rPr lang="en-GB">
                <a:ea typeface="+mn-lt"/>
                <a:cs typeface="+mn-lt"/>
              </a:rPr>
              <a:t>Onboarging process and status.</a:t>
            </a:r>
          </a:p>
          <a:p>
            <a:pPr marL="971550" lvl="1">
              <a:lnSpc>
                <a:spcPct val="150000"/>
              </a:lnSpc>
            </a:pPr>
            <a:r>
              <a:rPr lang="en-GB">
                <a:ea typeface="+mn-lt"/>
                <a:cs typeface="+mn-lt"/>
              </a:rPr>
              <a:t>EOSSR library.</a:t>
            </a:r>
          </a:p>
          <a:p>
            <a:pPr marL="971550" lvl="1">
              <a:lnSpc>
                <a:spcPct val="150000"/>
              </a:lnSpc>
            </a:pPr>
            <a:r>
              <a:rPr lang="en-GB">
                <a:ea typeface="+mn-lt"/>
                <a:cs typeface="+mn-lt"/>
              </a:rPr>
              <a:t>OSSR Metadata.</a:t>
            </a:r>
          </a:p>
          <a:p>
            <a:pPr marL="971550" lvl="1">
              <a:lnSpc>
                <a:spcPct val="150000"/>
              </a:lnSpc>
            </a:pPr>
            <a:r>
              <a:rPr lang="en-GB">
                <a:ea typeface="+mn-lt"/>
                <a:cs typeface="+mn-lt"/>
              </a:rPr>
              <a:t>CI and implementation intro OSSR.</a:t>
            </a:r>
            <a:endParaRPr lang="en-GB" sz="2400">
              <a:ea typeface="+mn-lt"/>
              <a:cs typeface="+mn-lt"/>
            </a:endParaRPr>
          </a:p>
          <a:p>
            <a:pPr marL="1428750" lvl="2">
              <a:lnSpc>
                <a:spcPct val="150000"/>
              </a:lnSpc>
              <a:buFontTx/>
              <a:buBlip>
                <a:blip r:embed="rId2"/>
              </a:buBlip>
            </a:pPr>
            <a:endParaRPr lang="en-GB" sz="2800">
              <a:ea typeface="+mn-lt"/>
              <a:cs typeface="+mn-lt"/>
            </a:endParaRPr>
          </a:p>
          <a:p>
            <a:pPr marL="971550" lvl="1">
              <a:lnSpc>
                <a:spcPct val="150000"/>
              </a:lnSpc>
              <a:buFont typeface="Arial,Sans-Serif"/>
              <a:buBlip>
                <a:blip r:embed="rId2"/>
              </a:buBlip>
            </a:pPr>
            <a:endParaRPr lang="en-GB">
              <a:ea typeface="+mn-lt"/>
              <a:cs typeface="+mn-lt"/>
            </a:endParaRPr>
          </a:p>
          <a:p>
            <a:pPr>
              <a:lnSpc>
                <a:spcPct val="150000"/>
              </a:lnSpc>
              <a:buFont typeface="Arial,Sans-Serif"/>
              <a:buBlip>
                <a:blip r:embed="rId2"/>
              </a:buBlip>
            </a:pPr>
            <a:endParaRPr lang="en-GB">
              <a:ea typeface="+mn-lt"/>
              <a:cs typeface="+mn-lt"/>
            </a:endParaRPr>
          </a:p>
          <a:p>
            <a:pPr>
              <a:buFont typeface="Arial,Sans-Serif"/>
            </a:pPr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525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E8ADA39-3E6C-4B66-8F3E-69AE88C5E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4CAA74F-783F-44DC-AA3B-F8E96C9A2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781"/>
            <a:ext cx="10533528" cy="35003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r-FR" sz="4000">
                <a:cs typeface="Calibri"/>
              </a:rPr>
              <a:t>Appendix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858BB84-8D31-4E7F-944D-0183E1369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B06A-E121-C443-B7E9-71DD58195A36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DD26EA9-A206-423A-B82B-5A0BD5539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4F3F42C-8E01-4C15-BB62-AF3A4A74C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49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7F69A1-1D62-48F4-AE4E-6BE15AC39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ea typeface="+mj-lt"/>
                <a:cs typeface="+mj-lt"/>
              </a:rPr>
              <a:t>OSSR entry categorization (draft)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250CF6-276B-4527-9561-538D8179B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>
                <a:latin typeface="Menlo"/>
                <a:ea typeface="+mn-lt"/>
                <a:cs typeface="+mn-lt"/>
              </a:rPr>
              <a:t> Scientific analysis </a:t>
            </a:r>
            <a:r>
              <a:rPr lang="en-GB" sz="2400" dirty="0" smtClean="0">
                <a:latin typeface="Menlo"/>
                <a:ea typeface="+mn-lt"/>
                <a:cs typeface="+mn-lt"/>
              </a:rPr>
              <a:t>software</a:t>
            </a:r>
            <a:endParaRPr lang="en-GB" sz="2400" dirty="0">
              <a:latin typeface="Menlo"/>
              <a:cs typeface="Calibri"/>
            </a:endParaRPr>
          </a:p>
          <a:p>
            <a:pPr lvl="1"/>
            <a:r>
              <a:rPr lang="en-GB" sz="2000" dirty="0" smtClean="0">
                <a:ea typeface="+mn-lt"/>
                <a:cs typeface="+mn-lt"/>
              </a:rPr>
              <a:t>fully </a:t>
            </a:r>
            <a:r>
              <a:rPr lang="en-GB" sz="2000" dirty="0">
                <a:ea typeface="+mn-lt"/>
                <a:cs typeface="+mn-lt"/>
              </a:rPr>
              <a:t>installable software packages, e.g. </a:t>
            </a:r>
            <a:r>
              <a:rPr lang="en-GB" sz="2000" u="sng" dirty="0">
                <a:ea typeface="+mn-lt"/>
                <a:cs typeface="+mn-lt"/>
                <a:hlinkClick r:id="rId2"/>
              </a:rPr>
              <a:t>gammypy</a:t>
            </a:r>
            <a:endParaRPr lang="en-GB" sz="2000" dirty="0">
              <a:cs typeface="Calibri"/>
            </a:endParaRPr>
          </a:p>
          <a:p>
            <a:r>
              <a:rPr lang="en-GB" sz="2400" dirty="0">
                <a:latin typeface="Menlo"/>
                <a:ea typeface="+mn-lt"/>
                <a:cs typeface="+mn-lt"/>
              </a:rPr>
              <a:t> Service </a:t>
            </a:r>
            <a:r>
              <a:rPr lang="en-GB" sz="2400" dirty="0" smtClean="0">
                <a:latin typeface="Menlo"/>
                <a:ea typeface="+mn-lt"/>
                <a:cs typeface="+mn-lt"/>
              </a:rPr>
              <a:t>environments</a:t>
            </a:r>
            <a:endParaRPr lang="en-GB" sz="2400" dirty="0">
              <a:latin typeface="Menlo"/>
            </a:endParaRPr>
          </a:p>
          <a:p>
            <a:pPr lvl="1"/>
            <a:r>
              <a:rPr lang="en-GB" sz="2000" dirty="0">
                <a:ea typeface="+mn-lt"/>
                <a:cs typeface="+mn-lt"/>
              </a:rPr>
              <a:t>P</a:t>
            </a:r>
            <a:r>
              <a:rPr lang="en-GB" sz="2000" dirty="0" smtClean="0">
                <a:ea typeface="+mn-lt"/>
                <a:cs typeface="+mn-lt"/>
              </a:rPr>
              <a:t>rojects </a:t>
            </a:r>
            <a:r>
              <a:rPr lang="en-GB" sz="2000" dirty="0">
                <a:ea typeface="+mn-lt"/>
                <a:cs typeface="+mn-lt"/>
              </a:rPr>
              <a:t>for data and service providers, which offer e.g. a platform, GUI, </a:t>
            </a:r>
            <a:br>
              <a:rPr lang="en-GB" sz="2000" dirty="0">
                <a:ea typeface="+mn-lt"/>
                <a:cs typeface="+mn-lt"/>
              </a:rPr>
            </a:br>
            <a:r>
              <a:rPr lang="en-GB" sz="2000" dirty="0" smtClean="0">
                <a:ea typeface="+mn-lt"/>
                <a:cs typeface="+mn-lt"/>
              </a:rPr>
              <a:t>or </a:t>
            </a:r>
            <a:r>
              <a:rPr lang="en-GB" sz="2000" dirty="0">
                <a:ea typeface="+mn-lt"/>
                <a:cs typeface="+mn-lt"/>
              </a:rPr>
              <a:t>middleware for the computing environment (e.g. </a:t>
            </a:r>
            <a:r>
              <a:rPr lang="en-GB" sz="2000" u="sng" dirty="0">
                <a:ea typeface="+mn-lt"/>
                <a:cs typeface="+mn-lt"/>
                <a:hlinkClick r:id="rId3"/>
              </a:rPr>
              <a:t>ConCordia</a:t>
            </a:r>
            <a:r>
              <a:rPr lang="en-GB" sz="2000" dirty="0">
                <a:ea typeface="+mn-lt"/>
                <a:cs typeface="+mn-lt"/>
              </a:rPr>
              <a:t>)</a:t>
            </a:r>
            <a:endParaRPr lang="en-GB" sz="2000" dirty="0">
              <a:cs typeface="Calibri"/>
            </a:endParaRPr>
          </a:p>
          <a:p>
            <a:r>
              <a:rPr lang="en-GB" sz="2400" dirty="0">
                <a:ea typeface="+mn-lt"/>
                <a:cs typeface="+mn-lt"/>
              </a:rPr>
              <a:t> </a:t>
            </a:r>
            <a:r>
              <a:rPr lang="en-GB" sz="2400" dirty="0">
                <a:latin typeface="Menlo"/>
                <a:ea typeface="+mn-lt"/>
                <a:cs typeface="+mn-lt"/>
              </a:rPr>
              <a:t>dedicated scientific products</a:t>
            </a:r>
            <a:r>
              <a:rPr lang="en-GB" sz="2400" dirty="0">
                <a:ea typeface="+mn-lt"/>
                <a:cs typeface="+mn-lt"/>
              </a:rPr>
              <a:t> (analysis, data)</a:t>
            </a:r>
            <a:endParaRPr lang="en-GB" sz="2400" dirty="0"/>
          </a:p>
          <a:p>
            <a:pPr lvl="1"/>
            <a:r>
              <a:rPr lang="en-GB" sz="2000" dirty="0">
                <a:ea typeface="+mn-lt"/>
                <a:cs typeface="+mn-lt"/>
              </a:rPr>
              <a:t> </a:t>
            </a:r>
            <a:r>
              <a:rPr lang="en-GB" sz="2000" b="1" dirty="0">
                <a:ea typeface="+mn-lt"/>
                <a:cs typeface="+mn-lt"/>
              </a:rPr>
              <a:t>repositories of data or workflows</a:t>
            </a:r>
            <a:r>
              <a:rPr lang="en-GB" sz="2000" dirty="0">
                <a:ea typeface="+mn-lt"/>
                <a:cs typeface="+mn-lt"/>
              </a:rPr>
              <a:t>: projects that provide a certain class of data objects and serve as repository for this class of data, e.g. </a:t>
            </a:r>
            <a:r>
              <a:rPr lang="en-GB" sz="2000" dirty="0" err="1">
                <a:ea typeface="+mn-lt"/>
                <a:cs typeface="+mn-lt"/>
              </a:rPr>
              <a:t>jupyter</a:t>
            </a:r>
            <a:r>
              <a:rPr lang="en-GB" sz="2000" dirty="0">
                <a:ea typeface="+mn-lt"/>
                <a:cs typeface="+mn-lt"/>
              </a:rPr>
              <a:t> notebooks, or certain analysis results</a:t>
            </a:r>
            <a:r>
              <a:rPr lang="en-US" dirty="0"/>
              <a:t/>
            </a:r>
            <a:br>
              <a:rPr lang="en-US" dirty="0"/>
            </a:br>
            <a:r>
              <a:rPr lang="en-GB" sz="2000" dirty="0">
                <a:ea typeface="+mn-lt"/>
                <a:cs typeface="+mn-lt"/>
              </a:rPr>
              <a:t> (if not provided in </a:t>
            </a:r>
            <a:r>
              <a:rPr lang="en-GB" sz="2000" dirty="0" err="1">
                <a:ea typeface="+mn-lt"/>
                <a:cs typeface="+mn-lt"/>
              </a:rPr>
              <a:t>datalake</a:t>
            </a:r>
            <a:r>
              <a:rPr lang="en-GB" sz="2000" dirty="0">
                <a:ea typeface="+mn-lt"/>
                <a:cs typeface="+mn-lt"/>
              </a:rPr>
              <a:t> or VO), e.g. </a:t>
            </a:r>
            <a:r>
              <a:rPr lang="en-GB" sz="2000" u="sng" dirty="0">
                <a:ea typeface="+mn-lt"/>
                <a:cs typeface="+mn-lt"/>
                <a:hlinkClick r:id="rId4"/>
              </a:rPr>
              <a:t>CME database</a:t>
            </a:r>
            <a:endParaRPr lang="en-GB" sz="2000" dirty="0">
              <a:cs typeface="Calibri"/>
            </a:endParaRPr>
          </a:p>
          <a:p>
            <a:pPr lvl="1"/>
            <a:r>
              <a:rPr lang="en-GB" sz="2000" dirty="0">
                <a:ea typeface="+mn-lt"/>
                <a:cs typeface="+mn-lt"/>
              </a:rPr>
              <a:t> </a:t>
            </a:r>
            <a:r>
              <a:rPr lang="en-GB" sz="2000" b="1" dirty="0">
                <a:ea typeface="+mn-lt"/>
                <a:cs typeface="+mn-lt"/>
              </a:rPr>
              <a:t>self-contained analysis environments</a:t>
            </a:r>
            <a:r>
              <a:rPr lang="en-GB" sz="2000" dirty="0">
                <a:ea typeface="+mn-lt"/>
                <a:cs typeface="+mn-lt"/>
              </a:rPr>
              <a:t>: repositories which provide full workflows and data (access), e.g. to reproduce a given analysis (e.g. </a:t>
            </a:r>
            <a:r>
              <a:rPr lang="en-GB" sz="2000" u="sng" dirty="0">
                <a:ea typeface="+mn-lt"/>
                <a:cs typeface="+mn-lt"/>
                <a:hlinkClick r:id="rId4"/>
              </a:rPr>
              <a:t>SKA data challenge</a:t>
            </a:r>
            <a:r>
              <a:rPr lang="en-GB" sz="2000" dirty="0">
                <a:ea typeface="+mn-lt"/>
                <a:cs typeface="+mn-lt"/>
              </a:rPr>
              <a:t>, </a:t>
            </a:r>
            <a:r>
              <a:rPr lang="en-GB" sz="2000" u="sng" dirty="0">
                <a:ea typeface="+mn-lt"/>
                <a:cs typeface="+mn-lt"/>
                <a:hlinkClick r:id="rId5"/>
              </a:rPr>
              <a:t>HCG-16 study</a:t>
            </a:r>
            <a:r>
              <a:rPr lang="en-GB" sz="2000" dirty="0">
                <a:ea typeface="+mn-lt"/>
                <a:cs typeface="+mn-lt"/>
              </a:rPr>
              <a:t>)</a:t>
            </a:r>
            <a:endParaRPr lang="en-GB" sz="2000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F7E29F-8C74-47F2-9619-6F3947F86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B06A-E121-C443-B7E9-71DD58195A36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46D2B9-2169-4182-BF7A-155641CBF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E6BB56-F80B-4BAF-9392-7FB6EBA2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21</a:t>
            </a:fld>
            <a:endParaRPr lang="it-IT"/>
          </a:p>
        </p:txBody>
      </p:sp>
      <p:pic>
        <p:nvPicPr>
          <p:cNvPr id="8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D4D5FE0B-0C10-4FA4-A514-A9F58BA43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848" y="1191032"/>
            <a:ext cx="1381125" cy="571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2F9E95F7-726D-4B9A-B5BB-9632339E8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1576" y="2505843"/>
            <a:ext cx="1724025" cy="571500"/>
          </a:xfrm>
          <a:prstGeom prst="rect">
            <a:avLst/>
          </a:prstGeom>
        </p:spPr>
      </p:pic>
      <p:pic>
        <p:nvPicPr>
          <p:cNvPr id="10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47BB617-95CE-4C67-B19C-BB3ED01E3F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7417" y="4587638"/>
            <a:ext cx="109537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4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85CEE5F-950D-7E4F-A1EC-DA9908D6E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 </a:t>
            </a:r>
            <a:r>
              <a:rPr lang="fr-FR" err="1"/>
              <a:t>example</a:t>
            </a:r>
            <a:r>
              <a:rPr lang="fr-FR"/>
              <a:t> of </a:t>
            </a:r>
            <a:r>
              <a:rPr lang="fr-FR" err="1"/>
              <a:t>target</a:t>
            </a:r>
            <a:r>
              <a:rPr lang="fr-FR"/>
              <a:t> </a:t>
            </a:r>
            <a:r>
              <a:rPr lang="fr-FR" err="1"/>
              <a:t>project</a:t>
            </a:r>
            <a:r>
              <a:rPr lang="fr-FR"/>
              <a:t> : The </a:t>
            </a:r>
            <a:r>
              <a:rPr lang="fr-FR" err="1"/>
              <a:t>Crab</a:t>
            </a:r>
            <a:r>
              <a:rPr lang="fr-FR"/>
              <a:t> bundle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0D0F471-8627-BB4D-BB92-2BF222F30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2100D-AFD4-3E4B-9855-D0A97119E7DB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1D6BC90-A9A5-6A4A-B0B7-6C404A74C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349BADD-F5A6-094E-9E4B-E871741B4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22</a:t>
            </a:fld>
            <a:endParaRPr lang="it-IT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72F3DF4-7392-0A4C-BA12-0AFE5F7A2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5" y="2012121"/>
            <a:ext cx="5974064" cy="3524491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3981AB66-081F-B74C-A73A-F00BE746E24C}"/>
              </a:ext>
            </a:extLst>
          </p:cNvPr>
          <p:cNvGrpSpPr/>
          <p:nvPr/>
        </p:nvGrpSpPr>
        <p:grpSpPr>
          <a:xfrm>
            <a:off x="6069049" y="1952407"/>
            <a:ext cx="6122951" cy="4099455"/>
            <a:chOff x="6034324" y="1061156"/>
            <a:chExt cx="6122951" cy="4099455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40ED8CCD-B128-664D-8108-83418E03B7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046"/>
            <a:stretch/>
          </p:blipFill>
          <p:spPr>
            <a:xfrm>
              <a:off x="6034324" y="1061156"/>
              <a:ext cx="6044323" cy="3198327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xmlns="" id="{83581084-C48A-1247-9502-A11EE8E39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946"/>
            <a:stretch/>
          </p:blipFill>
          <p:spPr>
            <a:xfrm>
              <a:off x="9965802" y="4234636"/>
              <a:ext cx="2191473" cy="925975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1D96715-4B06-804B-8A5B-BE66571DC01F}"/>
              </a:ext>
            </a:extLst>
          </p:cNvPr>
          <p:cNvSpPr/>
          <p:nvPr/>
        </p:nvSpPr>
        <p:spPr>
          <a:xfrm>
            <a:off x="1639383" y="999220"/>
            <a:ext cx="10403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/>
              <a:t>The </a:t>
            </a:r>
            <a:r>
              <a:rPr lang="fr-FR" err="1"/>
              <a:t>Crab</a:t>
            </a:r>
            <a:r>
              <a:rPr lang="fr-FR"/>
              <a:t> multi-instrument gamma-ray </a:t>
            </a:r>
            <a:r>
              <a:rPr lang="fr-FR" err="1"/>
              <a:t>analysis</a:t>
            </a:r>
            <a:r>
              <a:rPr lang="fr-FR"/>
              <a:t> </a:t>
            </a:r>
            <a:r>
              <a:rPr lang="fr-FR" err="1"/>
              <a:t>with</a:t>
            </a:r>
            <a:r>
              <a:rPr lang="fr-FR"/>
              <a:t> MAGIC, VERITAS, FACT and H.E.S.S.</a:t>
            </a:r>
          </a:p>
          <a:p>
            <a:r>
              <a:rPr lang="fr-FR">
                <a:hlinkClick r:id="rId5"/>
              </a:rPr>
              <a:t>https://zenodo.org/record/2381863#.XkxcD5NKhhA</a:t>
            </a:r>
            <a:endParaRPr lang="fr-FR"/>
          </a:p>
          <a:p>
            <a:r>
              <a:rPr lang="fr-FR">
                <a:hlinkClick r:id="rId6"/>
              </a:rPr>
              <a:t>https://github.com/open-gamma-ray-astro/joint-crab/tree/v0.1</a:t>
            </a:r>
            <a:endParaRPr lang="fr-FR">
              <a:hlinkClick r:id="rId5"/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xmlns="" id="{7B37F526-6189-594B-88B2-E7C1C05811C7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5440101" y="4953965"/>
            <a:ext cx="777565" cy="724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xmlns="" id="{481375C3-D211-8F48-9CDB-E986F40A0E25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5608262" y="5279579"/>
            <a:ext cx="609404" cy="398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xmlns="" id="{22152340-1580-AF43-8F10-D1BAE45FCDDD}"/>
              </a:ext>
            </a:extLst>
          </p:cNvPr>
          <p:cNvCxnSpPr>
            <a:cxnSpLocks/>
            <a:endCxn id="39" idx="3"/>
          </p:cNvCxnSpPr>
          <p:nvPr/>
        </p:nvCxnSpPr>
        <p:spPr>
          <a:xfrm flipH="1">
            <a:off x="9405525" y="5485826"/>
            <a:ext cx="822858" cy="235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xmlns="" id="{16846B60-C900-9648-8653-9472428FC9C8}"/>
              </a:ext>
            </a:extLst>
          </p:cNvPr>
          <p:cNvCxnSpPr>
            <a:cxnSpLocks/>
          </p:cNvCxnSpPr>
          <p:nvPr/>
        </p:nvCxnSpPr>
        <p:spPr>
          <a:xfrm flipH="1">
            <a:off x="13489752" y="5640449"/>
            <a:ext cx="679376" cy="192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xmlns="" id="{96B7EC35-6CD2-1D46-BF50-2D12CBB22072}"/>
              </a:ext>
            </a:extLst>
          </p:cNvPr>
          <p:cNvCxnSpPr>
            <a:cxnSpLocks/>
          </p:cNvCxnSpPr>
          <p:nvPr/>
        </p:nvCxnSpPr>
        <p:spPr>
          <a:xfrm>
            <a:off x="8368496" y="3774366"/>
            <a:ext cx="0" cy="743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xmlns="" id="{50F80A46-C673-2B48-AA89-FCA662B58275}"/>
              </a:ext>
            </a:extLst>
          </p:cNvPr>
          <p:cNvCxnSpPr>
            <a:cxnSpLocks/>
            <a:endCxn id="39" idx="3"/>
          </p:cNvCxnSpPr>
          <p:nvPr/>
        </p:nvCxnSpPr>
        <p:spPr>
          <a:xfrm flipH="1">
            <a:off x="9405525" y="4518261"/>
            <a:ext cx="975258" cy="1203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xmlns="" id="{07791AE5-7AF1-4044-966F-98EEB4960FA4}"/>
              </a:ext>
            </a:extLst>
          </p:cNvPr>
          <p:cNvCxnSpPr>
            <a:cxnSpLocks/>
          </p:cNvCxnSpPr>
          <p:nvPr/>
        </p:nvCxnSpPr>
        <p:spPr>
          <a:xfrm flipV="1">
            <a:off x="10951580" y="1504707"/>
            <a:ext cx="0" cy="604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50163EED-07D9-BF4C-8300-0442F4A59AAC}"/>
              </a:ext>
            </a:extLst>
          </p:cNvPr>
          <p:cNvSpPr txBox="1"/>
          <p:nvPr/>
        </p:nvSpPr>
        <p:spPr>
          <a:xfrm>
            <a:off x="10521387" y="1192381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err="1">
                <a:solidFill>
                  <a:schemeClr val="accent1"/>
                </a:solidFill>
              </a:rPr>
              <a:t>license</a:t>
            </a:r>
            <a:endParaRPr lang="fr-FR">
              <a:solidFill>
                <a:schemeClr val="accent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7EA70538-9723-E545-8BF1-97277CB239B4}"/>
              </a:ext>
            </a:extLst>
          </p:cNvPr>
          <p:cNvSpPr txBox="1"/>
          <p:nvPr/>
        </p:nvSpPr>
        <p:spPr>
          <a:xfrm>
            <a:off x="6217666" y="5355129"/>
            <a:ext cx="1528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accent1"/>
                </a:solidFill>
              </a:rPr>
              <a:t>Link to </a:t>
            </a:r>
            <a:r>
              <a:rPr lang="fr-FR" err="1">
                <a:solidFill>
                  <a:schemeClr val="accent1"/>
                </a:solidFill>
              </a:rPr>
              <a:t>project</a:t>
            </a:r>
            <a:r>
              <a:rPr lang="fr-FR">
                <a:solidFill>
                  <a:schemeClr val="accent1"/>
                </a:solidFill>
              </a:rPr>
              <a:t/>
            </a:r>
            <a:br>
              <a:rPr lang="fr-FR">
                <a:solidFill>
                  <a:schemeClr val="accent1"/>
                </a:solidFill>
              </a:rPr>
            </a:br>
            <a:r>
              <a:rPr lang="fr-FR">
                <a:solidFill>
                  <a:schemeClr val="accent1"/>
                </a:solidFill>
              </a:rPr>
              <a:t>and article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xmlns="" id="{6AE466EF-1BE0-4340-8C92-85A8E529D194}"/>
              </a:ext>
            </a:extLst>
          </p:cNvPr>
          <p:cNvSpPr txBox="1"/>
          <p:nvPr/>
        </p:nvSpPr>
        <p:spPr>
          <a:xfrm>
            <a:off x="7890190" y="4548118"/>
            <a:ext cx="95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err="1">
                <a:solidFill>
                  <a:schemeClr val="accent1"/>
                </a:solidFill>
              </a:rPr>
              <a:t>Cited</a:t>
            </a:r>
            <a:r>
              <a:rPr lang="fr-FR">
                <a:solidFill>
                  <a:schemeClr val="accent1"/>
                </a:solidFill>
              </a:rPr>
              <a:t> by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xmlns="" id="{3C833912-420E-8347-B7F0-F2BAA71E32B0}"/>
              </a:ext>
            </a:extLst>
          </p:cNvPr>
          <p:cNvSpPr txBox="1"/>
          <p:nvPr/>
        </p:nvSpPr>
        <p:spPr>
          <a:xfrm>
            <a:off x="8601394" y="5536612"/>
            <a:ext cx="80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accent1"/>
                </a:solidFill>
              </a:rPr>
              <a:t>Cite as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xmlns="" id="{36BA95FE-5A96-7747-BE87-932912FB763E}"/>
              </a:ext>
            </a:extLst>
          </p:cNvPr>
          <p:cNvSpPr txBox="1"/>
          <p:nvPr/>
        </p:nvSpPr>
        <p:spPr>
          <a:xfrm>
            <a:off x="310701" y="5699745"/>
            <a:ext cx="2207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accent1"/>
                </a:solidFill>
              </a:rPr>
              <a:t>Source code and data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xmlns="" id="{F8DFAD43-5803-C947-BFF0-021E6354F128}"/>
              </a:ext>
            </a:extLst>
          </p:cNvPr>
          <p:cNvCxnSpPr>
            <a:cxnSpLocks/>
            <a:stCxn id="42" idx="0"/>
          </p:cNvCxnSpPr>
          <p:nvPr/>
        </p:nvCxnSpPr>
        <p:spPr>
          <a:xfrm flipV="1">
            <a:off x="1414208" y="5478937"/>
            <a:ext cx="219061" cy="2208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59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85CEE5F-950D-7E4F-A1EC-DA9908D6E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 </a:t>
            </a:r>
            <a:r>
              <a:rPr lang="fr-FR" err="1"/>
              <a:t>example</a:t>
            </a:r>
            <a:r>
              <a:rPr lang="fr-FR"/>
              <a:t> of </a:t>
            </a:r>
            <a:r>
              <a:rPr lang="fr-FR" err="1"/>
              <a:t>project</a:t>
            </a:r>
            <a:r>
              <a:rPr lang="fr-FR"/>
              <a:t> : The </a:t>
            </a:r>
            <a:r>
              <a:rPr lang="fr-FR" err="1"/>
              <a:t>Crab</a:t>
            </a:r>
            <a:r>
              <a:rPr lang="fr-FR"/>
              <a:t> bundle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0D0F471-8627-BB4D-BB92-2BF222F30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01E59-EA4D-ED43-9C78-541FCECB163D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1D6BC90-A9A5-6A4A-B0B7-6C404A74C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</a:t>
            </a:r>
            <a:r>
              <a:rPr lang="it-IT" err="1"/>
              <a:t>Vuillaume</a:t>
            </a:r>
            <a:r>
              <a:rPr lang="it-IT"/>
              <a:t>, E. Garcia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349BADD-F5A6-094E-9E4B-E871741B4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dirty="0" smtClean="0"/>
              <a:pPr algn="ctr"/>
              <a:t>23</a:t>
            </a:fld>
            <a:endParaRPr lang="it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1D96715-4B06-804B-8A5B-BE66571DC01F}"/>
              </a:ext>
            </a:extLst>
          </p:cNvPr>
          <p:cNvSpPr/>
          <p:nvPr/>
        </p:nvSpPr>
        <p:spPr>
          <a:xfrm>
            <a:off x="1639383" y="999220"/>
            <a:ext cx="10403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/>
              <a:t>The </a:t>
            </a:r>
            <a:r>
              <a:rPr lang="fr-FR" err="1"/>
              <a:t>Crab</a:t>
            </a:r>
            <a:r>
              <a:rPr lang="fr-FR"/>
              <a:t> multi-instrument gamma-ray </a:t>
            </a:r>
            <a:r>
              <a:rPr lang="fr-FR" err="1"/>
              <a:t>analysis</a:t>
            </a:r>
            <a:r>
              <a:rPr lang="fr-FR"/>
              <a:t> </a:t>
            </a:r>
            <a:r>
              <a:rPr lang="fr-FR" err="1"/>
              <a:t>with</a:t>
            </a:r>
            <a:r>
              <a:rPr lang="fr-FR"/>
              <a:t> MAGIC, VERITAS, FACT and H.E.S.S.</a:t>
            </a:r>
          </a:p>
          <a:p>
            <a:r>
              <a:rPr lang="fr-FR">
                <a:hlinkClick r:id="rId2"/>
              </a:rPr>
              <a:t>https://zenodo.org/record/2381863#.XkxcD5NKhhA</a:t>
            </a:r>
            <a:endParaRPr lang="fr-FR"/>
          </a:p>
          <a:p>
            <a:r>
              <a:rPr lang="fr-FR">
                <a:hlinkClick r:id="rId3"/>
              </a:rPr>
              <a:t>https://github.com/open-gamma-ray-astro/joint-crab/tree/v0.1</a:t>
            </a:r>
            <a:endParaRPr lang="fr-FR">
              <a:hlinkClick r:id="rId2"/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xmlns="" id="{16846B60-C900-9648-8653-9472428FC9C8}"/>
              </a:ext>
            </a:extLst>
          </p:cNvPr>
          <p:cNvCxnSpPr>
            <a:cxnSpLocks/>
          </p:cNvCxnSpPr>
          <p:nvPr/>
        </p:nvCxnSpPr>
        <p:spPr>
          <a:xfrm flipH="1">
            <a:off x="13489752" y="5640449"/>
            <a:ext cx="679376" cy="192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2BAC943-E84E-4247-A1FF-676B17921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31573"/>
            <a:ext cx="4861367" cy="155512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BB4C4AB-0C43-EE4B-8307-DE892CBC4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204" y="2844753"/>
            <a:ext cx="5587838" cy="31622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022DC89-8C1A-9149-8CD1-526AD0702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3535" y="1993699"/>
            <a:ext cx="5440719" cy="315410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D866B1EF-6F10-6E45-AEF6-A046C929287A}"/>
              </a:ext>
            </a:extLst>
          </p:cNvPr>
          <p:cNvSpPr txBox="1"/>
          <p:nvPr/>
        </p:nvSpPr>
        <p:spPr>
          <a:xfrm>
            <a:off x="0" y="5178784"/>
            <a:ext cx="197964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accent1"/>
                </a:solidFill>
              </a:rPr>
              <a:t>Binder to test</a:t>
            </a:r>
          </a:p>
          <a:p>
            <a:r>
              <a:rPr lang="fr-FR">
                <a:solidFill>
                  <a:schemeClr val="accent1"/>
                </a:solidFill>
              </a:rPr>
              <a:t>and run </a:t>
            </a:r>
            <a:r>
              <a:rPr lang="fr-FR" err="1">
                <a:solidFill>
                  <a:schemeClr val="accent1"/>
                </a:solidFill>
              </a:rPr>
              <a:t>analysis</a:t>
            </a:r>
            <a:endParaRPr lang="fr-FR">
              <a:solidFill>
                <a:schemeClr val="accent1"/>
              </a:solidFill>
            </a:endParaRPr>
          </a:p>
          <a:p>
            <a:r>
              <a:rPr lang="fr-FR" err="1">
                <a:solidFill>
                  <a:schemeClr val="accent1"/>
                </a:solidFill>
              </a:rPr>
              <a:t>interactively</a:t>
            </a:r>
            <a:r>
              <a:rPr lang="fr-FR">
                <a:solidFill>
                  <a:schemeClr val="accent1"/>
                </a:solidFill>
              </a:rPr>
              <a:t> online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xmlns="" id="{03671288-2FD4-8748-ACEA-FB4C1064A13D}"/>
              </a:ext>
            </a:extLst>
          </p:cNvPr>
          <p:cNvSpPr/>
          <p:nvPr/>
        </p:nvSpPr>
        <p:spPr>
          <a:xfrm rot="11872833">
            <a:off x="688062" y="1734962"/>
            <a:ext cx="2922461" cy="3542391"/>
          </a:xfrm>
          <a:prstGeom prst="arc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8F9472F8-8107-0E40-B530-DC41AE4D0CF2}"/>
              </a:ext>
            </a:extLst>
          </p:cNvPr>
          <p:cNvSpPr txBox="1"/>
          <p:nvPr/>
        </p:nvSpPr>
        <p:spPr>
          <a:xfrm>
            <a:off x="7968023" y="5193254"/>
            <a:ext cx="4075089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accent1"/>
                </a:solidFill>
              </a:rPr>
              <a:t>Docker to </a:t>
            </a:r>
            <a:r>
              <a:rPr lang="fr-FR" err="1">
                <a:solidFill>
                  <a:schemeClr val="accent1"/>
                </a:solidFill>
              </a:rPr>
              <a:t>ensure</a:t>
            </a:r>
            <a:r>
              <a:rPr lang="fr-FR">
                <a:solidFill>
                  <a:schemeClr val="accent1"/>
                </a:solidFill>
              </a:rPr>
              <a:t> </a:t>
            </a:r>
            <a:r>
              <a:rPr lang="fr-FR" err="1">
                <a:solidFill>
                  <a:schemeClr val="accent1"/>
                </a:solidFill>
              </a:rPr>
              <a:t>reproducibility</a:t>
            </a:r>
            <a:r>
              <a:rPr lang="fr-FR">
                <a:solidFill>
                  <a:schemeClr val="accent1"/>
                </a:solidFill>
              </a:rPr>
              <a:t> and </a:t>
            </a:r>
            <a:r>
              <a:rPr lang="fr-FR" err="1">
                <a:solidFill>
                  <a:schemeClr val="accent1"/>
                </a:solidFill>
              </a:rPr>
              <a:t>ease</a:t>
            </a:r>
            <a:r>
              <a:rPr lang="fr-FR">
                <a:solidFill>
                  <a:schemeClr val="accent1"/>
                </a:solidFill>
              </a:rPr>
              <a:t> of use</a:t>
            </a:r>
          </a:p>
        </p:txBody>
      </p:sp>
    </p:spTree>
    <p:extLst>
      <p:ext uri="{BB962C8B-B14F-4D97-AF65-F5344CB8AC3E}">
        <p14:creationId xmlns:p14="http://schemas.microsoft.com/office/powerpoint/2010/main" val="1408211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39DDE75-7F5E-45F9-A86A-33F732D8F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cs typeface="Calibri Light"/>
              </a:rPr>
              <a:t>Goals of the OSSR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6A787D1-2F68-486C-992B-5ED676C39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781"/>
            <a:ext cx="10515600" cy="462041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>
                <a:ea typeface="+mn-lt"/>
                <a:cs typeface="+mn-lt"/>
              </a:rPr>
              <a:t>Provide software and services following the </a:t>
            </a:r>
            <a:r>
              <a:rPr lang="en-GB" b="1">
                <a:solidFill>
                  <a:schemeClr val="accent1"/>
                </a:solidFill>
                <a:ea typeface="+mn-lt"/>
                <a:cs typeface="+mn-lt"/>
              </a:rPr>
              <a:t>FAIR</a:t>
            </a:r>
            <a:r>
              <a:rPr lang="en-GB">
                <a:ea typeface="+mn-lt"/>
                <a:cs typeface="+mn-lt"/>
              </a:rPr>
              <a:t>* principles:</a:t>
            </a:r>
            <a:endParaRPr lang="en-GB">
              <a:cs typeface="Calibri"/>
            </a:endParaRPr>
          </a:p>
          <a:p>
            <a:pPr lvl="1">
              <a:lnSpc>
                <a:spcPct val="100000"/>
              </a:lnSpc>
              <a:buFontTx/>
              <a:buChar char="•"/>
            </a:pPr>
            <a:r>
              <a:rPr lang="en-GB" b="1">
                <a:solidFill>
                  <a:schemeClr val="accent1"/>
                </a:solidFill>
                <a:ea typeface="+mn-lt"/>
                <a:cs typeface="+mn-lt"/>
              </a:rPr>
              <a:t>Findable</a:t>
            </a:r>
            <a:r>
              <a:rPr lang="en-GB">
                <a:ea typeface="+mn-lt"/>
                <a:cs typeface="+mn-lt"/>
              </a:rPr>
              <a:t> : Rich metadata, </a:t>
            </a:r>
            <a:r>
              <a:rPr lang="en-GB" b="1">
                <a:ea typeface="+mn-lt"/>
                <a:cs typeface="+mn-lt"/>
              </a:rPr>
              <a:t>unique</a:t>
            </a:r>
            <a:r>
              <a:rPr lang="en-GB">
                <a:ea typeface="+mn-lt"/>
                <a:cs typeface="+mn-lt"/>
              </a:rPr>
              <a:t> and </a:t>
            </a:r>
            <a:r>
              <a:rPr lang="en-GB" b="1">
                <a:ea typeface="+mn-lt"/>
                <a:cs typeface="+mn-lt"/>
              </a:rPr>
              <a:t>persistent</a:t>
            </a:r>
            <a:r>
              <a:rPr lang="en-GB">
                <a:ea typeface="+mn-lt"/>
                <a:cs typeface="+mn-lt"/>
              </a:rPr>
              <a:t> identifier</a:t>
            </a:r>
          </a:p>
          <a:p>
            <a:pPr lvl="1">
              <a:lnSpc>
                <a:spcPct val="100000"/>
              </a:lnSpc>
              <a:buFontTx/>
              <a:buChar char="•"/>
            </a:pPr>
            <a:r>
              <a:rPr lang="en-GB" b="1">
                <a:solidFill>
                  <a:schemeClr val="accent1"/>
                </a:solidFill>
                <a:ea typeface="+mn-lt"/>
                <a:cs typeface="+mn-lt"/>
              </a:rPr>
              <a:t>Accessible</a:t>
            </a:r>
            <a:r>
              <a:rPr lang="en-GB">
                <a:ea typeface="+mn-lt"/>
                <a:cs typeface="+mn-lt"/>
              </a:rPr>
              <a:t> : Metadata and data are </a:t>
            </a:r>
            <a:r>
              <a:rPr lang="en-GB" b="1">
                <a:ea typeface="+mn-lt"/>
                <a:cs typeface="+mn-lt"/>
              </a:rPr>
              <a:t>understandable</a:t>
            </a:r>
            <a:r>
              <a:rPr lang="en-GB">
                <a:ea typeface="+mn-lt"/>
                <a:cs typeface="+mn-lt"/>
              </a:rPr>
              <a:t> to </a:t>
            </a:r>
            <a:r>
              <a:rPr lang="en-GB" b="1">
                <a:ea typeface="+mn-lt"/>
                <a:cs typeface="+mn-lt"/>
              </a:rPr>
              <a:t>humans</a:t>
            </a:r>
            <a:r>
              <a:rPr lang="en-GB">
                <a:ea typeface="+mn-lt"/>
                <a:cs typeface="+mn-lt"/>
              </a:rPr>
              <a:t> and </a:t>
            </a:r>
            <a:r>
              <a:rPr lang="en-GB" b="1">
                <a:ea typeface="+mn-lt"/>
                <a:cs typeface="+mn-lt"/>
              </a:rPr>
              <a:t>machines</a:t>
            </a:r>
            <a:r>
              <a:rPr lang="en-GB">
                <a:ea typeface="+mn-lt"/>
                <a:cs typeface="+mn-lt"/>
              </a:rPr>
              <a:t>. Data is deposited in a </a:t>
            </a:r>
            <a:r>
              <a:rPr lang="en-GB" b="1">
                <a:ea typeface="+mn-lt"/>
                <a:cs typeface="+mn-lt"/>
              </a:rPr>
              <a:t>trusted</a:t>
            </a:r>
            <a:r>
              <a:rPr lang="en-GB">
                <a:ea typeface="+mn-lt"/>
                <a:cs typeface="+mn-lt"/>
              </a:rPr>
              <a:t> </a:t>
            </a:r>
            <a:r>
              <a:rPr lang="en-GB" b="1">
                <a:ea typeface="+mn-lt"/>
                <a:cs typeface="+mn-lt"/>
              </a:rPr>
              <a:t>repository</a:t>
            </a:r>
            <a:r>
              <a:rPr lang="en-GB">
                <a:ea typeface="+mn-lt"/>
                <a:cs typeface="+mn-lt"/>
              </a:rPr>
              <a:t>.</a:t>
            </a:r>
          </a:p>
          <a:p>
            <a:pPr lvl="1">
              <a:lnSpc>
                <a:spcPct val="100000"/>
              </a:lnSpc>
              <a:buFontTx/>
              <a:buChar char="•"/>
            </a:pPr>
            <a:r>
              <a:rPr lang="en-GB" b="1">
                <a:solidFill>
                  <a:schemeClr val="accent1"/>
                </a:solidFill>
                <a:ea typeface="+mn-lt"/>
                <a:cs typeface="+mn-lt"/>
              </a:rPr>
              <a:t>Interoperable</a:t>
            </a:r>
            <a:r>
              <a:rPr lang="en-GB">
                <a:ea typeface="+mn-lt"/>
                <a:cs typeface="+mn-lt"/>
              </a:rPr>
              <a:t> : Metadata use a formal, accessible, shared, and broadly applicable language for knowledge representation.</a:t>
            </a:r>
          </a:p>
          <a:p>
            <a:pPr lvl="1">
              <a:lnSpc>
                <a:spcPct val="100000"/>
              </a:lnSpc>
              <a:buFontTx/>
              <a:buChar char="•"/>
            </a:pPr>
            <a:r>
              <a:rPr lang="en-GB" b="1">
                <a:solidFill>
                  <a:schemeClr val="accent1"/>
                </a:solidFill>
                <a:ea typeface="+mn-lt"/>
                <a:cs typeface="+mn-lt"/>
              </a:rPr>
              <a:t>Reusable</a:t>
            </a:r>
            <a:r>
              <a:rPr lang="en-GB">
                <a:ea typeface="+mn-lt"/>
                <a:cs typeface="+mn-lt"/>
              </a:rPr>
              <a:t> : Data and collections have a </a:t>
            </a:r>
            <a:r>
              <a:rPr lang="en-GB" b="1">
                <a:ea typeface="+mn-lt"/>
                <a:cs typeface="+mn-lt"/>
              </a:rPr>
              <a:t>clear</a:t>
            </a:r>
            <a:r>
              <a:rPr lang="en-GB">
                <a:ea typeface="+mn-lt"/>
                <a:cs typeface="+mn-lt"/>
              </a:rPr>
              <a:t> usage </a:t>
            </a:r>
            <a:r>
              <a:rPr lang="en-GB" b="1">
                <a:ea typeface="+mn-lt"/>
                <a:cs typeface="+mn-lt"/>
              </a:rPr>
              <a:t>licenses</a:t>
            </a:r>
            <a:r>
              <a:rPr lang="en-GB">
                <a:ea typeface="+mn-lt"/>
                <a:cs typeface="+mn-lt"/>
              </a:rPr>
              <a:t> and provide accurate information on </a:t>
            </a:r>
            <a:r>
              <a:rPr lang="en-GB" b="1">
                <a:ea typeface="+mn-lt"/>
                <a:cs typeface="+mn-lt"/>
              </a:rPr>
              <a:t>provenance</a:t>
            </a:r>
            <a:r>
              <a:rPr lang="en-GB">
                <a:ea typeface="+mn-lt"/>
                <a:cs typeface="+mn-lt"/>
              </a:rPr>
              <a:t>.</a:t>
            </a:r>
            <a:endParaRPr lang="en-GB">
              <a:cs typeface="Calibri"/>
            </a:endParaRP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GB">
                <a:ea typeface="+mn-lt"/>
                <a:cs typeface="+mn-lt"/>
              </a:rPr>
              <a:t>Provide the </a:t>
            </a:r>
            <a:r>
              <a:rPr lang="en-GB">
                <a:solidFill>
                  <a:schemeClr val="accent1"/>
                </a:solidFill>
                <a:ea typeface="+mn-lt"/>
                <a:cs typeface="+mn-lt"/>
              </a:rPr>
              <a:t>infrastructure</a:t>
            </a:r>
            <a:r>
              <a:rPr lang="en-GB">
                <a:ea typeface="+mn-lt"/>
                <a:cs typeface="+mn-lt"/>
              </a:rPr>
              <a:t> and </a:t>
            </a:r>
            <a:r>
              <a:rPr lang="en-GB">
                <a:solidFill>
                  <a:schemeClr val="accent1"/>
                </a:solidFill>
                <a:ea typeface="+mn-lt"/>
                <a:cs typeface="+mn-lt"/>
              </a:rPr>
              <a:t>services</a:t>
            </a:r>
            <a:r>
              <a:rPr lang="en-GB">
                <a:ea typeface="+mn-lt"/>
                <a:cs typeface="+mn-lt"/>
              </a:rPr>
              <a:t> to foster FAIR (effortless) contributions </a:t>
            </a:r>
          </a:p>
          <a:p>
            <a:pPr lvl="1">
              <a:lnSpc>
                <a:spcPct val="150000"/>
              </a:lnSpc>
              <a:buFont typeface="Arial"/>
              <a:buChar char="•"/>
            </a:pPr>
            <a:r>
              <a:rPr lang="en-GB" b="1">
                <a:solidFill>
                  <a:schemeClr val="accent1"/>
                </a:solidFill>
                <a:ea typeface="+mn-lt"/>
                <a:cs typeface="+mn-lt"/>
              </a:rPr>
              <a:t>ESCAPE Virtual Environment </a:t>
            </a:r>
            <a:r>
              <a:rPr lang="en-GB">
                <a:ea typeface="+mn-lt"/>
                <a:cs typeface="+mn-lt"/>
              </a:rPr>
              <a:t>(see </a:t>
            </a:r>
            <a:r>
              <a:rPr lang="en-GB">
                <a:ea typeface="+mn-lt"/>
                <a:cs typeface="+mn-lt"/>
                <a:hlinkClick r:id="rId2"/>
              </a:rPr>
              <a:t>Arturo's presentation</a:t>
            </a:r>
            <a:r>
              <a:rPr lang="en-GB">
                <a:ea typeface="+mn-lt"/>
                <a:cs typeface="+mn-lt"/>
              </a:rPr>
              <a:t>)</a:t>
            </a:r>
            <a:endParaRPr lang="en-GB">
              <a:cs typeface="Calibri"/>
            </a:endParaRPr>
          </a:p>
          <a:p>
            <a:pPr marL="0" indent="0">
              <a:buNone/>
            </a:pPr>
            <a:endParaRPr lang="en-GB">
              <a:solidFill>
                <a:srgbClr val="000000"/>
              </a:solidFill>
              <a:ea typeface="+mn-lt"/>
              <a:cs typeface="+mn-lt"/>
            </a:endParaRPr>
          </a:p>
          <a:p>
            <a:endParaRPr lang="en-GB">
              <a:cs typeface="Calibri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C2D3BA3-76AF-448A-8D39-48979D11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B06A-E121-C443-B7E9-71DD58195A36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B54C21B-A2B0-4A48-A1A4-75B1B970A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2F3CBC1-EF73-4BE7-8C38-AC150792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644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14DD945-C157-5742-9D5C-8E5B53054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cs typeface="Calibri Light"/>
              </a:rPr>
              <a:t>OSSR entry point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0E6A59D-3739-EF4A-8EA1-8FAD20925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781"/>
            <a:ext cx="6065391" cy="48181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400"/>
              <a:t>OSSR portal</a:t>
            </a:r>
            <a:endParaRPr lang="en-GB" sz="2400">
              <a:cs typeface="Calibri"/>
            </a:endParaRPr>
          </a:p>
          <a:p>
            <a:pPr marL="0" indent="0">
              <a:buNone/>
            </a:pPr>
            <a:r>
              <a:rPr lang="en-GB" sz="2400">
                <a:hlinkClick r:id="rId2"/>
              </a:rPr>
              <a:t>http://purl.org/escape/ossr</a:t>
            </a:r>
            <a:endParaRPr lang="en-GB" sz="2400">
              <a:cs typeface="Calibri"/>
            </a:endParaRPr>
          </a:p>
          <a:p>
            <a:pPr marL="0" indent="0">
              <a:buNone/>
            </a:pPr>
            <a:endParaRPr lang="en-GB" sz="2400">
              <a:cs typeface="Calibri"/>
            </a:endParaRPr>
          </a:p>
          <a:p>
            <a:pPr>
              <a:buFont typeface="Arial"/>
              <a:buChar char="•"/>
            </a:pPr>
            <a:r>
              <a:rPr lang="en-GB" sz="2400"/>
              <a:t>Browse and search by projects</a:t>
            </a:r>
            <a:endParaRPr lang="en-GB" sz="2400">
              <a:cs typeface="Calibri"/>
            </a:endParaRPr>
          </a:p>
          <a:p>
            <a:pPr>
              <a:buFont typeface="Arial"/>
              <a:buChar char="•"/>
            </a:pPr>
            <a:r>
              <a:rPr lang="en-GB" sz="2400"/>
              <a:t>Find all the required information to use the services and contribute to the OSSR</a:t>
            </a:r>
            <a:endParaRPr lang="en-GB" sz="2400">
              <a:cs typeface="Calibri"/>
            </a:endParaRPr>
          </a:p>
          <a:p>
            <a:pPr>
              <a:buFont typeface="Arial"/>
              <a:buChar char="•"/>
            </a:pPr>
            <a:r>
              <a:rPr lang="en-GB" sz="2400">
                <a:cs typeface="Calibri"/>
              </a:rPr>
              <a:t>Tutorials, tools...</a:t>
            </a:r>
          </a:p>
          <a:p>
            <a:pPr>
              <a:buFont typeface="Arial"/>
              <a:buChar char="•"/>
            </a:pPr>
            <a:r>
              <a:rPr lang="en-GB" sz="2400">
                <a:cs typeface="Calibri"/>
              </a:rPr>
              <a:t>Accessible from </a:t>
            </a:r>
            <a:r>
              <a:rPr lang="en-GB" sz="2400">
                <a:cs typeface="Calibri"/>
                <a:hlinkClick r:id="rId3"/>
              </a:rPr>
              <a:t>https</a:t>
            </a:r>
            <a:r>
              <a:rPr lang="en-GB" sz="2400">
                <a:ea typeface="+mn-lt"/>
                <a:cs typeface="+mn-lt"/>
                <a:hlinkClick r:id="rId3"/>
              </a:rPr>
              <a:t>://projectescape.eu/</a:t>
            </a:r>
            <a:endParaRPr lang="en-GB" sz="2400">
              <a:cs typeface="Calibri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187867E-CB57-A643-B11A-F52053ED6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CBF8-12FD-DF4A-908D-43234FFD6473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BAC007-3A12-B146-9FB0-1DC97AA42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F04C007-D6AC-1A45-8047-74B1F1744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4</a:t>
            </a:fld>
            <a:endParaRPr lang="it-IT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5AF3947-F7C1-6945-8E3B-F6ACEFB93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591" y="0"/>
            <a:ext cx="5245100" cy="5905500"/>
          </a:xfrm>
          <a:prstGeom prst="rect">
            <a:avLst/>
          </a:prstGeom>
        </p:spPr>
      </p:pic>
      <p:sp>
        <p:nvSpPr>
          <p:cNvPr id="9" name="ZoneTexte 1">
            <a:extLst>
              <a:ext uri="{FF2B5EF4-FFF2-40B4-BE49-F238E27FC236}">
                <a16:creationId xmlns:a16="http://schemas.microsoft.com/office/drawing/2014/main" xmlns="" id="{BC2C006E-0ADB-479A-8759-5E42FB73A065}"/>
              </a:ext>
            </a:extLst>
          </p:cNvPr>
          <p:cNvSpPr txBox="1"/>
          <p:nvPr/>
        </p:nvSpPr>
        <p:spPr>
          <a:xfrm rot="510914">
            <a:off x="4812639" y="1452021"/>
            <a:ext cx="365364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>
                <a:solidFill>
                  <a:schemeClr val="accent2"/>
                </a:solidFill>
              </a:rPr>
              <a:t>You should start here</a:t>
            </a:r>
            <a:endParaRPr lang="en-GB" sz="2800">
              <a:solidFill>
                <a:schemeClr val="accent2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13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73B5076-F227-4C26-B587-8AA9BC3D5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OSSR technology choice: Zenodo community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50B5307-0668-4633-9583-CC34957C1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35" y="2120781"/>
            <a:ext cx="6379029" cy="405618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GB" sz="2400">
                <a:cs typeface="Calibri"/>
              </a:rPr>
              <a:t>General purpose repository</a:t>
            </a:r>
            <a:r>
              <a:rPr lang="en-GB" sz="2400">
                <a:solidFill>
                  <a:srgbClr val="000000"/>
                </a:solidFill>
                <a:cs typeface="Calibri"/>
              </a:rPr>
              <a:t> developed</a:t>
            </a:r>
            <a:r>
              <a:rPr lang="en-GB" sz="2400">
                <a:solidFill>
                  <a:schemeClr val="accent1"/>
                </a:solidFill>
                <a:cs typeface="Calibri"/>
              </a:rPr>
              <a:t> </a:t>
            </a:r>
            <a:r>
              <a:rPr lang="en-GB" sz="2400">
                <a:cs typeface="Calibri"/>
              </a:rPr>
              <a:t>by the</a:t>
            </a:r>
            <a:r>
              <a:rPr lang="en-GB" sz="2400">
                <a:solidFill>
                  <a:schemeClr val="accent1"/>
                </a:solidFill>
                <a:cs typeface="Calibri"/>
              </a:rPr>
              <a:t> </a:t>
            </a:r>
            <a:r>
              <a:rPr lang="en-GB" sz="2400" err="1">
                <a:solidFill>
                  <a:schemeClr val="accent1"/>
                </a:solidFill>
                <a:cs typeface="Calibri"/>
              </a:rPr>
              <a:t>OpenAIRE</a:t>
            </a:r>
            <a:r>
              <a:rPr lang="en-GB" sz="2400">
                <a:cs typeface="Calibri"/>
              </a:rPr>
              <a:t> program.</a:t>
            </a:r>
          </a:p>
          <a:p>
            <a:pPr>
              <a:buFont typeface="Arial"/>
              <a:buChar char="•"/>
            </a:pPr>
            <a:r>
              <a:rPr lang="en-GB" sz="2400">
                <a:cs typeface="Calibri"/>
              </a:rPr>
              <a:t>Maintained and hosted by </a:t>
            </a:r>
            <a:r>
              <a:rPr lang="en-GB" sz="2400">
                <a:solidFill>
                  <a:schemeClr val="accent1"/>
                </a:solidFill>
                <a:cs typeface="Calibri"/>
              </a:rPr>
              <a:t>CERN.</a:t>
            </a:r>
          </a:p>
          <a:p>
            <a:pPr>
              <a:buFont typeface="Arial"/>
              <a:buChar char="•"/>
            </a:pPr>
            <a:r>
              <a:rPr lang="en-GB" sz="2400">
                <a:cs typeface="Calibri"/>
              </a:rPr>
              <a:t>Follows </a:t>
            </a:r>
            <a:r>
              <a:rPr lang="en-GB" sz="2400">
                <a:solidFill>
                  <a:srgbClr val="000000"/>
                </a:solidFill>
                <a:cs typeface="Calibri"/>
              </a:rPr>
              <a:t>and enforces </a:t>
            </a:r>
            <a:r>
              <a:rPr lang="en-GB" sz="2400">
                <a:solidFill>
                  <a:schemeClr val="accent1"/>
                </a:solidFill>
                <a:cs typeface="Calibri"/>
              </a:rPr>
              <a:t>FAIR </a:t>
            </a:r>
            <a:r>
              <a:rPr lang="en-GB" sz="2400">
                <a:cs typeface="Calibri"/>
              </a:rPr>
              <a:t>principles.</a:t>
            </a:r>
          </a:p>
          <a:p>
            <a:pPr>
              <a:buFont typeface="Arial"/>
              <a:buChar char="•"/>
            </a:pPr>
            <a:r>
              <a:rPr lang="en-GB" sz="2400">
                <a:solidFill>
                  <a:schemeClr val="accent1"/>
                </a:solidFill>
                <a:cs typeface="Calibri"/>
              </a:rPr>
              <a:t>Trusted </a:t>
            </a:r>
            <a:r>
              <a:rPr lang="en-GB" sz="2400">
                <a:cs typeface="Calibri"/>
              </a:rPr>
              <a:t>repository.</a:t>
            </a:r>
          </a:p>
          <a:p>
            <a:pPr>
              <a:buFont typeface="Arial"/>
              <a:buChar char="•"/>
            </a:pPr>
            <a:r>
              <a:rPr lang="en-GB" sz="2400">
                <a:cs typeface="Calibri"/>
              </a:rPr>
              <a:t>Provides </a:t>
            </a:r>
            <a:r>
              <a:rPr lang="en-GB" sz="2400">
                <a:solidFill>
                  <a:schemeClr val="accent1"/>
                </a:solidFill>
                <a:cs typeface="Calibri"/>
              </a:rPr>
              <a:t>web interface</a:t>
            </a:r>
            <a:r>
              <a:rPr lang="en-GB" sz="2400">
                <a:cs typeface="Calibri"/>
              </a:rPr>
              <a:t> with search and filters.</a:t>
            </a:r>
          </a:p>
          <a:p>
            <a:pPr>
              <a:buFont typeface="Arial"/>
              <a:buChar char="•"/>
            </a:pPr>
            <a:r>
              <a:rPr lang="en-GB" sz="2400">
                <a:cs typeface="Calibri"/>
              </a:rPr>
              <a:t>Provides </a:t>
            </a:r>
            <a:r>
              <a:rPr lang="en-GB" sz="2400" err="1">
                <a:solidFill>
                  <a:schemeClr val="accent1"/>
                </a:solidFill>
                <a:cs typeface="Calibri"/>
              </a:rPr>
              <a:t>api</a:t>
            </a:r>
            <a:r>
              <a:rPr lang="en-GB" sz="2400">
                <a:solidFill>
                  <a:schemeClr val="accent1"/>
                </a:solidFill>
                <a:cs typeface="Calibri"/>
              </a:rPr>
              <a:t> </a:t>
            </a:r>
            <a:r>
              <a:rPr lang="en-GB" sz="2400">
                <a:cs typeface="Calibri"/>
              </a:rPr>
              <a:t>for automated requests.</a:t>
            </a:r>
          </a:p>
          <a:p>
            <a:pPr marL="0" indent="0">
              <a:buNone/>
            </a:pPr>
            <a:endParaRPr lang="en-GB" sz="2400">
              <a:cs typeface="Calibri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A973B4F-ADA7-4CD5-81E0-0D1271E9C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B06A-E121-C443-B7E9-71DD58195A36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F469983-6B77-48E6-AE53-D4AD7653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710487D-299D-4548-8852-D01BBE3B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5</a:t>
            </a:fld>
            <a:endParaRPr lang="it-IT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0FFF2BC3-BE35-4836-8730-07B0751C2D8E}"/>
              </a:ext>
            </a:extLst>
          </p:cNvPr>
          <p:cNvSpPr txBox="1"/>
          <p:nvPr/>
        </p:nvSpPr>
        <p:spPr>
          <a:xfrm>
            <a:off x="4667" y="1186543"/>
            <a:ext cx="1219821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200">
                <a:cs typeface="Arial"/>
                <a:hlinkClick r:id="rId2"/>
              </a:rPr>
              <a:t>https://zenodo.org/communities/escape2020/</a:t>
            </a:r>
            <a:r>
              <a:rPr lang="en-US" sz="3200">
                <a:cs typeface="Arial"/>
              </a:rPr>
              <a:t>​</a:t>
            </a:r>
            <a:endParaRPr lang="fr-FR" sz="3200">
              <a:cs typeface="Calibri"/>
            </a:endParaRP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B90662B6-3A42-494D-A409-6C590FF83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266" y="1830663"/>
            <a:ext cx="4858721" cy="424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8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E7AFB72-4B68-4003-AE82-72BCD3F51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Curation and onboarding process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7B1FD40-5D79-488F-A505-1D204B55F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GB">
                <a:cs typeface="Calibri"/>
                <a:hlinkClick r:id="rId2"/>
              </a:rPr>
              <a:t>Guidelines</a:t>
            </a:r>
            <a:endParaRPr lang="en-GB">
              <a:cs typeface="Calibri"/>
            </a:endParaRPr>
          </a:p>
          <a:p>
            <a:pPr lvl="1"/>
            <a:r>
              <a:rPr lang="en-GB">
                <a:cs typeface="Calibri"/>
              </a:rPr>
              <a:t>Part of deliverable D3.7 </a:t>
            </a:r>
            <a:r>
              <a:rPr lang="en-GB" i="1">
                <a:ea typeface="+mn-lt"/>
                <a:cs typeface="+mn-lt"/>
              </a:rPr>
              <a:t>License, provenance and metadata guidelines for the software and service repository</a:t>
            </a:r>
            <a:endParaRPr lang="en-GB">
              <a:ea typeface="+mn-lt"/>
              <a:cs typeface="+mn-lt"/>
            </a:endParaRPr>
          </a:p>
          <a:p>
            <a:pPr lvl="1"/>
            <a:r>
              <a:rPr lang="en-GB">
                <a:cs typeface="Calibri"/>
              </a:rPr>
              <a:t>The digitial resource must contain a license </a:t>
            </a:r>
          </a:p>
          <a:p>
            <a:pPr lvl="2"/>
            <a:r>
              <a:rPr lang="en-GB">
                <a:cs typeface="Calibri"/>
              </a:rPr>
              <a:t>Preferably a persmissive and open-source one</a:t>
            </a:r>
          </a:p>
          <a:p>
            <a:pPr lvl="1"/>
            <a:r>
              <a:rPr lang="en-GB">
                <a:cs typeface="Calibri"/>
              </a:rPr>
              <a:t>Minimal metadata must be provided</a:t>
            </a:r>
          </a:p>
          <a:p>
            <a:pPr lvl="2"/>
            <a:r>
              <a:rPr lang="en-GB">
                <a:cs typeface="Calibri"/>
              </a:rPr>
              <a:t>Preferably through a codemeta.json file (more on that later)</a:t>
            </a:r>
          </a:p>
          <a:p>
            <a:pPr lvl="2"/>
            <a:endParaRPr lang="en-GB">
              <a:cs typeface="Calibri"/>
            </a:endParaRPr>
          </a:p>
          <a:p>
            <a:r>
              <a:rPr lang="en-GB">
                <a:cs typeface="Calibri"/>
                <a:hlinkClick r:id="rId3"/>
              </a:rPr>
              <a:t>Checklist and procedure</a:t>
            </a:r>
            <a:endParaRPr lang="en-GB">
              <a:cs typeface="Calibri"/>
            </a:endParaRPr>
          </a:p>
          <a:p>
            <a:pPr lvl="1"/>
            <a:r>
              <a:rPr lang="en-GB">
                <a:cs typeface="Calibri"/>
              </a:rPr>
              <a:t>Code source and stable release</a:t>
            </a:r>
          </a:p>
          <a:p>
            <a:pPr lvl="1"/>
            <a:r>
              <a:rPr lang="en-GB">
                <a:cs typeface="Calibri"/>
              </a:rPr>
              <a:t>License</a:t>
            </a:r>
          </a:p>
          <a:p>
            <a:pPr lvl="1"/>
            <a:r>
              <a:rPr lang="en-GB">
                <a:cs typeface="Calibri"/>
              </a:rPr>
              <a:t>Virtualisation container / image (optional)</a:t>
            </a:r>
          </a:p>
          <a:p>
            <a:pPr lvl="1"/>
            <a:r>
              <a:rPr lang="en-GB">
                <a:cs typeface="Calibri"/>
              </a:rPr>
              <a:t>Codemeta.json file</a:t>
            </a:r>
          </a:p>
          <a:p>
            <a:pPr lvl="1"/>
            <a:r>
              <a:rPr lang="en-GB">
                <a:cs typeface="Calibri"/>
              </a:rPr>
              <a:t>Registration form</a:t>
            </a:r>
          </a:p>
          <a:p>
            <a:pPr lvl="2"/>
            <a:r>
              <a:rPr lang="en-GB">
                <a:cs typeface="Calibri"/>
              </a:rPr>
              <a:t>Registered onboarding presentation during WP3 FG1 call</a:t>
            </a:r>
          </a:p>
          <a:p>
            <a:pPr lvl="2"/>
            <a:r>
              <a:rPr lang="en-GB">
                <a:cs typeface="Calibri"/>
              </a:rPr>
              <a:t>Technical report</a:t>
            </a:r>
          </a:p>
          <a:p>
            <a:pPr lvl="1"/>
            <a:r>
              <a:rPr lang="en-GB">
                <a:cs typeface="Calibri"/>
              </a:rPr>
              <a:t>Upload to OSSR: Zenodo escape2020 community</a:t>
            </a:r>
          </a:p>
          <a:p>
            <a:pPr lvl="2"/>
            <a:r>
              <a:rPr lang="en-GB">
                <a:cs typeface="Calibri"/>
              </a:rPr>
              <a:t>Curation process and acceptance if meets all the requirements and procedure is complete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4AB95A9-BF08-488D-B1CA-9CED16BE2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B06A-E121-C443-B7E9-71DD58195A36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1C6A5DE-1246-4AEE-B58C-0F4579325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FDE8483-D965-4063-9D8F-85EBE9662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13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DF3BCEE-108A-4160-86FC-5841E6C11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Onboarding status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9A3EEA2-9370-4566-A426-5D437E8F7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cs typeface="Calibri"/>
                <a:hlinkClick r:id="rId2"/>
              </a:rPr>
              <a:t>Accessible from the OSSR portal</a:t>
            </a:r>
            <a:endParaRPr lang="en-GB" dirty="0">
              <a:cs typeface="Calibri"/>
            </a:endParaRPr>
          </a:p>
          <a:p>
            <a:pPr lvl="1"/>
            <a:r>
              <a:rPr lang="en-GB" dirty="0">
                <a:cs typeface="Calibri"/>
              </a:rPr>
              <a:t>15 on-going </a:t>
            </a:r>
            <a:r>
              <a:rPr lang="en-GB" dirty="0" err="1">
                <a:cs typeface="Calibri"/>
              </a:rPr>
              <a:t>onboarding</a:t>
            </a:r>
            <a:endParaRPr lang="en-GB" dirty="0">
              <a:cs typeface="Calibri"/>
            </a:endParaRPr>
          </a:p>
          <a:p>
            <a:pPr lvl="1"/>
            <a:r>
              <a:rPr lang="en-GB" dirty="0">
                <a:cs typeface="Calibri"/>
              </a:rPr>
              <a:t>Most of which are at 80% and need a little push / reminder to get done</a:t>
            </a:r>
          </a:p>
          <a:p>
            <a:pPr lvl="1"/>
            <a:r>
              <a:rPr lang="en-GB" smtClean="0">
                <a:cs typeface="Calibri"/>
              </a:rPr>
              <a:t>Dedicated </a:t>
            </a:r>
            <a:r>
              <a:rPr lang="en-GB">
                <a:cs typeface="Calibri"/>
              </a:rPr>
              <a:t>pages produced automatically per project on the portal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17BF265-A79D-492D-AC97-9103664CA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B06A-E121-C443-B7E9-71DD58195A36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CBCCBCA-2CB5-4C76-85B5-B15457587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D356711-D3C3-43AC-B0D6-F4CED1E9A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7</a:t>
            </a:fld>
            <a:endParaRPr lang="it-IT"/>
          </a:p>
        </p:txBody>
      </p:sp>
      <p:pic>
        <p:nvPicPr>
          <p:cNvPr id="7" name="Image 7" descr="Une image contenant table&#10;&#10;Description générée automatiquement">
            <a:extLst>
              <a:ext uri="{FF2B5EF4-FFF2-40B4-BE49-F238E27FC236}">
                <a16:creationId xmlns:a16="http://schemas.microsoft.com/office/drawing/2014/main" xmlns="" id="{555CDE45-AF3A-4506-82BD-48FC0146F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247" y="3111679"/>
            <a:ext cx="7980745" cy="306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7F69A1-1D62-48F4-AE4E-6BE15AC39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ea typeface="+mj-lt"/>
                <a:cs typeface="+mj-lt"/>
              </a:rPr>
              <a:t>OSSR entry categorization (draft)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250CF6-276B-4527-9561-538D8179B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>
                <a:latin typeface="Menlo"/>
                <a:ea typeface="+mn-lt"/>
                <a:cs typeface="+mn-lt"/>
              </a:rPr>
              <a:t> Scientific analysis </a:t>
            </a:r>
            <a:r>
              <a:rPr lang="en-GB" sz="2400" dirty="0" smtClean="0">
                <a:latin typeface="Menlo"/>
                <a:ea typeface="+mn-lt"/>
                <a:cs typeface="+mn-lt"/>
              </a:rPr>
              <a:t>software</a:t>
            </a:r>
            <a:endParaRPr lang="en-GB" sz="2400" dirty="0">
              <a:latin typeface="Menlo"/>
              <a:cs typeface="Calibri"/>
            </a:endParaRPr>
          </a:p>
          <a:p>
            <a:pPr lvl="1"/>
            <a:r>
              <a:rPr lang="en-GB" sz="2000" dirty="0" smtClean="0">
                <a:ea typeface="+mn-lt"/>
                <a:cs typeface="+mn-lt"/>
              </a:rPr>
              <a:t>fully </a:t>
            </a:r>
            <a:r>
              <a:rPr lang="en-GB" sz="2000" dirty="0">
                <a:ea typeface="+mn-lt"/>
                <a:cs typeface="+mn-lt"/>
              </a:rPr>
              <a:t>installable software packages, e.g. </a:t>
            </a:r>
            <a:r>
              <a:rPr lang="en-GB" sz="2000" u="sng" dirty="0">
                <a:ea typeface="+mn-lt"/>
                <a:cs typeface="+mn-lt"/>
                <a:hlinkClick r:id="rId2"/>
              </a:rPr>
              <a:t>gammypy</a:t>
            </a:r>
            <a:endParaRPr lang="en-GB" sz="2000" dirty="0">
              <a:cs typeface="Calibri"/>
            </a:endParaRPr>
          </a:p>
          <a:p>
            <a:r>
              <a:rPr lang="en-GB" sz="2400" dirty="0">
                <a:latin typeface="Menlo"/>
                <a:ea typeface="+mn-lt"/>
                <a:cs typeface="+mn-lt"/>
              </a:rPr>
              <a:t> Service </a:t>
            </a:r>
            <a:r>
              <a:rPr lang="en-GB" sz="2400" dirty="0" smtClean="0">
                <a:latin typeface="Menlo"/>
                <a:ea typeface="+mn-lt"/>
                <a:cs typeface="+mn-lt"/>
              </a:rPr>
              <a:t>environments</a:t>
            </a:r>
            <a:endParaRPr lang="en-GB" sz="2400" dirty="0">
              <a:latin typeface="Menlo"/>
            </a:endParaRPr>
          </a:p>
          <a:p>
            <a:pPr lvl="1"/>
            <a:r>
              <a:rPr lang="en-GB" sz="2000" dirty="0">
                <a:ea typeface="+mn-lt"/>
                <a:cs typeface="+mn-lt"/>
              </a:rPr>
              <a:t>P</a:t>
            </a:r>
            <a:r>
              <a:rPr lang="en-GB" sz="2000" dirty="0" smtClean="0">
                <a:ea typeface="+mn-lt"/>
                <a:cs typeface="+mn-lt"/>
              </a:rPr>
              <a:t>rojects </a:t>
            </a:r>
            <a:r>
              <a:rPr lang="en-GB" sz="2000" dirty="0">
                <a:ea typeface="+mn-lt"/>
                <a:cs typeface="+mn-lt"/>
              </a:rPr>
              <a:t>for data and service providers, which offer e.g. a platform, GUI, </a:t>
            </a:r>
            <a:br>
              <a:rPr lang="en-GB" sz="2000" dirty="0">
                <a:ea typeface="+mn-lt"/>
                <a:cs typeface="+mn-lt"/>
              </a:rPr>
            </a:br>
            <a:r>
              <a:rPr lang="en-GB" sz="2000" dirty="0" smtClean="0">
                <a:ea typeface="+mn-lt"/>
                <a:cs typeface="+mn-lt"/>
              </a:rPr>
              <a:t>or </a:t>
            </a:r>
            <a:r>
              <a:rPr lang="en-GB" sz="2000" dirty="0">
                <a:ea typeface="+mn-lt"/>
                <a:cs typeface="+mn-lt"/>
              </a:rPr>
              <a:t>middleware for the computing environment (e.g. </a:t>
            </a:r>
            <a:r>
              <a:rPr lang="en-GB" sz="2000" u="sng" dirty="0">
                <a:ea typeface="+mn-lt"/>
                <a:cs typeface="+mn-lt"/>
                <a:hlinkClick r:id="rId3"/>
              </a:rPr>
              <a:t>ConCordia</a:t>
            </a:r>
            <a:r>
              <a:rPr lang="en-GB" sz="2000" dirty="0">
                <a:ea typeface="+mn-lt"/>
                <a:cs typeface="+mn-lt"/>
              </a:rPr>
              <a:t>)</a:t>
            </a:r>
            <a:endParaRPr lang="en-GB" sz="2000" dirty="0">
              <a:cs typeface="Calibri"/>
            </a:endParaRPr>
          </a:p>
          <a:p>
            <a:r>
              <a:rPr lang="en-GB" sz="2400" dirty="0">
                <a:ea typeface="+mn-lt"/>
                <a:cs typeface="+mn-lt"/>
              </a:rPr>
              <a:t> </a:t>
            </a:r>
            <a:r>
              <a:rPr lang="en-GB" sz="2400" dirty="0">
                <a:latin typeface="Menlo"/>
                <a:ea typeface="+mn-lt"/>
                <a:cs typeface="+mn-lt"/>
              </a:rPr>
              <a:t>dedicated scientific products</a:t>
            </a:r>
            <a:r>
              <a:rPr lang="en-GB" sz="2400" dirty="0">
                <a:ea typeface="+mn-lt"/>
                <a:cs typeface="+mn-lt"/>
              </a:rPr>
              <a:t> (analysis, data)</a:t>
            </a:r>
            <a:endParaRPr lang="en-GB" sz="2400" dirty="0"/>
          </a:p>
          <a:p>
            <a:pPr lvl="1"/>
            <a:r>
              <a:rPr lang="en-GB" sz="2000" dirty="0">
                <a:ea typeface="+mn-lt"/>
                <a:cs typeface="+mn-lt"/>
              </a:rPr>
              <a:t> </a:t>
            </a:r>
            <a:r>
              <a:rPr lang="en-GB" sz="2000" b="1" dirty="0">
                <a:ea typeface="+mn-lt"/>
                <a:cs typeface="+mn-lt"/>
              </a:rPr>
              <a:t>repositories of data or workflows</a:t>
            </a:r>
            <a:r>
              <a:rPr lang="en-GB" sz="2000" dirty="0">
                <a:ea typeface="+mn-lt"/>
                <a:cs typeface="+mn-lt"/>
              </a:rPr>
              <a:t>: projects that provide a certain class of data objects and serve as repository for this class of data, e.g. </a:t>
            </a:r>
            <a:r>
              <a:rPr lang="en-GB" sz="2000" dirty="0" err="1">
                <a:ea typeface="+mn-lt"/>
                <a:cs typeface="+mn-lt"/>
              </a:rPr>
              <a:t>jupyter</a:t>
            </a:r>
            <a:r>
              <a:rPr lang="en-GB" sz="2000" dirty="0">
                <a:ea typeface="+mn-lt"/>
                <a:cs typeface="+mn-lt"/>
              </a:rPr>
              <a:t> notebooks, or certain analysis results</a:t>
            </a:r>
            <a:r>
              <a:rPr lang="en-US" dirty="0"/>
              <a:t/>
            </a:r>
            <a:br>
              <a:rPr lang="en-US" dirty="0"/>
            </a:br>
            <a:r>
              <a:rPr lang="en-GB" sz="2000" dirty="0">
                <a:ea typeface="+mn-lt"/>
                <a:cs typeface="+mn-lt"/>
              </a:rPr>
              <a:t> (if not provided in </a:t>
            </a:r>
            <a:r>
              <a:rPr lang="en-GB" sz="2000" dirty="0" err="1">
                <a:ea typeface="+mn-lt"/>
                <a:cs typeface="+mn-lt"/>
              </a:rPr>
              <a:t>datalake</a:t>
            </a:r>
            <a:r>
              <a:rPr lang="en-GB" sz="2000" dirty="0">
                <a:ea typeface="+mn-lt"/>
                <a:cs typeface="+mn-lt"/>
              </a:rPr>
              <a:t> or VO), e.g. </a:t>
            </a:r>
            <a:r>
              <a:rPr lang="en-GB" sz="2000" u="sng" dirty="0">
                <a:ea typeface="+mn-lt"/>
                <a:cs typeface="+mn-lt"/>
                <a:hlinkClick r:id="rId4"/>
              </a:rPr>
              <a:t>CME database</a:t>
            </a:r>
            <a:endParaRPr lang="en-GB" sz="2000" dirty="0">
              <a:cs typeface="Calibri"/>
            </a:endParaRPr>
          </a:p>
          <a:p>
            <a:pPr lvl="1"/>
            <a:r>
              <a:rPr lang="en-GB" sz="2000" dirty="0">
                <a:ea typeface="+mn-lt"/>
                <a:cs typeface="+mn-lt"/>
              </a:rPr>
              <a:t> </a:t>
            </a:r>
            <a:r>
              <a:rPr lang="en-GB" sz="2000" b="1" dirty="0">
                <a:ea typeface="+mn-lt"/>
                <a:cs typeface="+mn-lt"/>
              </a:rPr>
              <a:t>self-contained analysis environments</a:t>
            </a:r>
            <a:r>
              <a:rPr lang="en-GB" sz="2000" dirty="0">
                <a:ea typeface="+mn-lt"/>
                <a:cs typeface="+mn-lt"/>
              </a:rPr>
              <a:t>: repositories which provide full workflows and data (access), e.g. to reproduce a given analysis (e.g. </a:t>
            </a:r>
            <a:r>
              <a:rPr lang="en-GB" sz="2000" u="sng" dirty="0">
                <a:ea typeface="+mn-lt"/>
                <a:cs typeface="+mn-lt"/>
                <a:hlinkClick r:id="rId4"/>
              </a:rPr>
              <a:t>SKA data challenge</a:t>
            </a:r>
            <a:r>
              <a:rPr lang="en-GB" sz="2000" dirty="0">
                <a:ea typeface="+mn-lt"/>
                <a:cs typeface="+mn-lt"/>
              </a:rPr>
              <a:t>, </a:t>
            </a:r>
            <a:r>
              <a:rPr lang="en-GB" sz="2000" u="sng" dirty="0">
                <a:ea typeface="+mn-lt"/>
                <a:cs typeface="+mn-lt"/>
                <a:hlinkClick r:id="rId5"/>
              </a:rPr>
              <a:t>HCG-16 study</a:t>
            </a:r>
            <a:r>
              <a:rPr lang="en-GB" sz="2000" dirty="0">
                <a:ea typeface="+mn-lt"/>
                <a:cs typeface="+mn-lt"/>
              </a:rPr>
              <a:t>)</a:t>
            </a:r>
            <a:endParaRPr lang="en-GB" sz="2000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F7E29F-8C74-47F2-9619-6F3947F86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B06A-E121-C443-B7E9-71DD58195A36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46D2B9-2169-4182-BF7A-155641CBF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E6BB56-F80B-4BAF-9392-7FB6EBA2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8</a:t>
            </a:fld>
            <a:endParaRPr lang="it-IT"/>
          </a:p>
        </p:txBody>
      </p:sp>
      <p:pic>
        <p:nvPicPr>
          <p:cNvPr id="8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D4D5FE0B-0C10-4FA4-A514-A9F58BA43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848" y="1191032"/>
            <a:ext cx="1381125" cy="571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2F9E95F7-726D-4B9A-B5BB-9632339E8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1576" y="2505843"/>
            <a:ext cx="1724025" cy="571500"/>
          </a:xfrm>
          <a:prstGeom prst="rect">
            <a:avLst/>
          </a:prstGeom>
        </p:spPr>
      </p:pic>
      <p:pic>
        <p:nvPicPr>
          <p:cNvPr id="10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47BB617-95CE-4C67-B19C-BB3ED01E3F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7417" y="4587638"/>
            <a:ext cx="109537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9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AE28E52-943E-4679-A123-29BD55402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cs typeface="Calibri Light"/>
              </a:rPr>
              <a:t>Tools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5EBC32E-81E1-493D-8EB4-F9AB29806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>
                <a:cs typeface="Calibri"/>
              </a:rPr>
              <a:t>Development platform : </a:t>
            </a:r>
            <a:r>
              <a:rPr lang="en-GB">
                <a:ea typeface="+mn-lt"/>
                <a:cs typeface="+mn-lt"/>
              </a:rPr>
              <a:t/>
            </a:r>
            <a:br>
              <a:rPr lang="en-GB">
                <a:ea typeface="+mn-lt"/>
                <a:cs typeface="+mn-lt"/>
              </a:rPr>
            </a:br>
            <a:r>
              <a:rPr lang="en-GB">
                <a:ea typeface="+mn-lt"/>
                <a:cs typeface="+mn-lt"/>
                <a:hlinkClick r:id="rId2"/>
              </a:rPr>
              <a:t>https://gitlab.in2p3.fr/escape2020/</a:t>
            </a:r>
            <a:endParaRPr lang="en-GB">
              <a:cs typeface="Calibri"/>
            </a:endParaRPr>
          </a:p>
          <a:p>
            <a:endParaRPr lang="en-GB">
              <a:ea typeface="+mn-lt"/>
              <a:cs typeface="+mn-lt"/>
            </a:endParaRPr>
          </a:p>
          <a:p>
            <a:r>
              <a:rPr lang="en-GB">
                <a:ea typeface="+mn-lt"/>
                <a:cs typeface="+mn-lt"/>
              </a:rPr>
              <a:t>EOSSR library</a:t>
            </a:r>
          </a:p>
          <a:p>
            <a:pPr lvl="1">
              <a:buFont typeface="Arial,Sans-Serif"/>
            </a:pPr>
            <a:r>
              <a:rPr lang="en-GB">
                <a:ea typeface="+mn-lt"/>
                <a:cs typeface="+mn-lt"/>
              </a:rPr>
              <a:t>Dev: </a:t>
            </a:r>
            <a:r>
              <a:rPr lang="en-GB">
                <a:ea typeface="+mn-lt"/>
                <a:cs typeface="+mn-lt"/>
                <a:hlinkClick r:id="rId3"/>
              </a:rPr>
              <a:t>https://gitlab.in2p3.fr/escape2020/wp3/eossr</a:t>
            </a:r>
            <a:endParaRPr lang="en-GB">
              <a:ea typeface="+mn-lt"/>
              <a:cs typeface="+mn-lt"/>
            </a:endParaRPr>
          </a:p>
          <a:p>
            <a:pPr lvl="1">
              <a:buFont typeface="Arial,Sans-Serif"/>
            </a:pPr>
            <a:r>
              <a:rPr lang="en-GB">
                <a:ea typeface="+mn-lt"/>
                <a:cs typeface="+mn-lt"/>
              </a:rPr>
              <a:t>Doc: </a:t>
            </a:r>
            <a:r>
              <a:rPr lang="en-GB">
                <a:ea typeface="+mn-lt"/>
                <a:cs typeface="+mn-lt"/>
                <a:hlinkClick r:id="rId4"/>
              </a:rPr>
              <a:t>https://escape2020.pages.in2p3.fr/wp3/eossr/</a:t>
            </a:r>
            <a:endParaRPr lang="en-GB">
              <a:ea typeface="+mn-lt"/>
              <a:cs typeface="+mn-lt"/>
            </a:endParaRPr>
          </a:p>
          <a:p>
            <a:pPr lvl="1">
              <a:buFont typeface="Arial,Sans-Serif"/>
            </a:pPr>
            <a:r>
              <a:rPr lang="en-GB">
                <a:ea typeface="+mn-lt"/>
                <a:cs typeface="+mn-lt"/>
              </a:rPr>
              <a:t>Regroup all previous and current OSSR developments</a:t>
            </a:r>
          </a:p>
          <a:p>
            <a:pPr lvl="1">
              <a:buFont typeface="Arial,Sans-Serif"/>
            </a:pPr>
            <a:r>
              <a:rPr lang="en-GB">
                <a:ea typeface="+mn-lt"/>
                <a:cs typeface="+mn-lt"/>
              </a:rPr>
              <a:t>Python3</a:t>
            </a:r>
          </a:p>
          <a:p>
            <a:pPr lvl="1">
              <a:buFont typeface="Arial,Sans-Serif"/>
            </a:pPr>
            <a:r>
              <a:rPr lang="en-GB">
                <a:ea typeface="+mn-lt"/>
                <a:cs typeface="+mn-lt"/>
              </a:rPr>
              <a:t>OSSR API : send request to the OSSR, find and filter software and services, upload new entries, update existing entries</a:t>
            </a:r>
          </a:p>
          <a:p>
            <a:pPr lvl="1">
              <a:buFont typeface="Arial,Sans-Serif"/>
            </a:pPr>
            <a:r>
              <a:rPr lang="en-GB">
                <a:ea typeface="+mn-lt"/>
                <a:cs typeface="+mn-lt"/>
              </a:rPr>
              <a:t>CI : automated upload / update using </a:t>
            </a:r>
            <a:r>
              <a:rPr lang="en-GB" err="1">
                <a:ea typeface="+mn-lt"/>
                <a:cs typeface="+mn-lt"/>
              </a:rPr>
              <a:t>gitlab</a:t>
            </a:r>
            <a:r>
              <a:rPr lang="en-GB">
                <a:ea typeface="+mn-lt"/>
                <a:cs typeface="+mn-lt"/>
              </a:rPr>
              <a:t> CI</a:t>
            </a:r>
          </a:p>
          <a:p>
            <a:pPr lvl="1">
              <a:buFont typeface="Arial,Sans-Serif"/>
            </a:pPr>
            <a:r>
              <a:rPr lang="en-GB">
                <a:ea typeface="+mn-lt"/>
                <a:cs typeface="+mn-lt"/>
              </a:rPr>
              <a:t>Metadata : schema definition, crosswalk between </a:t>
            </a:r>
            <a:r>
              <a:rPr lang="en-GB" err="1">
                <a:ea typeface="+mn-lt"/>
                <a:cs typeface="+mn-lt"/>
              </a:rPr>
              <a:t>CodeMeta</a:t>
            </a:r>
            <a:r>
              <a:rPr lang="en-GB">
                <a:ea typeface="+mn-lt"/>
                <a:cs typeface="+mn-lt"/>
              </a:rPr>
              <a:t> and </a:t>
            </a:r>
            <a:r>
              <a:rPr lang="en-GB" err="1">
                <a:ea typeface="+mn-lt"/>
                <a:cs typeface="+mn-lt"/>
              </a:rPr>
              <a:t>Zenodo</a:t>
            </a:r>
            <a:endParaRPr lang="en-GB">
              <a:ea typeface="+mn-lt"/>
              <a:cs typeface="+mn-lt"/>
            </a:endParaRPr>
          </a:p>
          <a:p>
            <a:pPr lvl="1">
              <a:buFont typeface="Arial,Sans-Serif"/>
            </a:pPr>
            <a:r>
              <a:rPr lang="en-GB">
                <a:ea typeface="+mn-lt"/>
                <a:cs typeface="+mn-lt"/>
              </a:rPr>
              <a:t>Should be used by other (automatised) services to access the OSSR</a:t>
            </a: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368C067-2D8C-4487-A4CA-0BFAC890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B06A-E121-C443-B7E9-71DD58195A36}" type="datetime1">
              <a:rPr lang="fr-FR" smtClean="0"/>
              <a:t>28/09/2021</a:t>
            </a:fld>
            <a:endParaRPr lang="it-IT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782D0FB-F079-402C-9B1C-278A0DD9F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T. Vuillaume, E. Garcia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5977528-81CB-4647-825C-5136AFC60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9</a:t>
            </a:fld>
            <a:endParaRPr lang="it-IT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49221F92-5F3A-49D6-AB67-953E65F74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484" y="-1695"/>
            <a:ext cx="6085766" cy="28887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A5AD734-3E77-4295-B9C5-A011728F08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6971" y="3665"/>
            <a:ext cx="2039537" cy="89602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1BD7A54-DA40-4B29-A516-244804053F55}"/>
              </a:ext>
            </a:extLst>
          </p:cNvPr>
          <p:cNvSpPr txBox="1"/>
          <p:nvPr/>
        </p:nvSpPr>
        <p:spPr>
          <a:xfrm>
            <a:off x="8130988" y="3092823"/>
            <a:ext cx="3944469" cy="36933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Source Code Pro"/>
                <a:ea typeface="Source Code Pro"/>
              </a:rPr>
              <a:t>pip install </a:t>
            </a:r>
            <a:r>
              <a:rPr lang="en-US" err="1">
                <a:latin typeface="Source Code Pro"/>
                <a:ea typeface="Source Code Pro"/>
              </a:rPr>
              <a:t>eossr</a:t>
            </a:r>
            <a:r>
              <a:rPr lang="en-US">
                <a:latin typeface="Source Code Pro"/>
                <a:ea typeface="Source Code Pro"/>
              </a:rPr>
              <a:t>==0.2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47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APE_16_9" id="{94DD6B02-74AB-1346-81D8-552EEDEA0702}" vid="{795A3478-E303-744C-AF7E-AFBABFA86AA6}"/>
    </a:ext>
  </a:extLst>
</a:theme>
</file>

<file path=ppt/theme/theme2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APE_16_9" id="{94DD6B02-74AB-1346-81D8-552EEDEA0702}" vid="{795A3478-E303-744C-AF7E-AFBABFA86AA6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65</TotalTime>
  <Words>624</Words>
  <Application>Microsoft Macintosh PowerPoint</Application>
  <PresentationFormat>Widescreen</PresentationFormat>
  <Paragraphs>287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Arial,Sans-Serif</vt:lpstr>
      <vt:lpstr>Calibri</vt:lpstr>
      <vt:lpstr>Calibri Light</vt:lpstr>
      <vt:lpstr>Courier New</vt:lpstr>
      <vt:lpstr>Menlo</vt:lpstr>
      <vt:lpstr>Source Code Pro</vt:lpstr>
      <vt:lpstr>Wingdings</vt:lpstr>
      <vt:lpstr>Arial</vt:lpstr>
      <vt:lpstr>Tema di Office</vt:lpstr>
      <vt:lpstr>Tema di Office</vt:lpstr>
      <vt:lpstr>WP3 – ESCAPE Open-source Software and Services repository</vt:lpstr>
      <vt:lpstr>Outline</vt:lpstr>
      <vt:lpstr>Goals of the OSSR</vt:lpstr>
      <vt:lpstr>OSSR entry point</vt:lpstr>
      <vt:lpstr>OSSR technology choice: Zenodo community</vt:lpstr>
      <vt:lpstr>Curation and onboarding process</vt:lpstr>
      <vt:lpstr>Onboarding status</vt:lpstr>
      <vt:lpstr>OSSR entry categorization (draft)</vt:lpstr>
      <vt:lpstr>Tools</vt:lpstr>
      <vt:lpstr>eossr walkthrough</vt:lpstr>
      <vt:lpstr>OSSR Metadata</vt:lpstr>
      <vt:lpstr>Generate your CodeMeta file</vt:lpstr>
      <vt:lpstr>Note on Zenodo metadata</vt:lpstr>
      <vt:lpstr>Going beyond CodeMeta</vt:lpstr>
      <vt:lpstr>Continuous Integration at your service</vt:lpstr>
      <vt:lpstr>Implementation into the OSSR environment</vt:lpstr>
      <vt:lpstr>PowerPoint Presentation</vt:lpstr>
      <vt:lpstr>OSSR record example:  ESCAPE template project</vt:lpstr>
      <vt:lpstr>Conclusion</vt:lpstr>
      <vt:lpstr>PowerPoint Presentation</vt:lpstr>
      <vt:lpstr>OSSR entry categorization (draft)</vt:lpstr>
      <vt:lpstr>An example of target project : The Crab bundle</vt:lpstr>
      <vt:lpstr>An example of project : The Crab bundle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WP3 – ESCAPE Repository</dc:title>
  <dc:creator>Thomas Vuillaume</dc:creator>
  <cp:lastModifiedBy>Garcia Enrique</cp:lastModifiedBy>
  <cp:revision>8</cp:revision>
  <dcterms:created xsi:type="dcterms:W3CDTF">2020-10-20T20:50:50Z</dcterms:created>
  <dcterms:modified xsi:type="dcterms:W3CDTF">2021-09-28T10:59:02Z</dcterms:modified>
</cp:coreProperties>
</file>