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5" r:id="rId2"/>
    <p:sldMasterId id="2147483688" r:id="rId3"/>
  </p:sldMasterIdLst>
  <p:notesMasterIdLst>
    <p:notesMasterId r:id="rId21"/>
  </p:notesMasterIdLst>
  <p:handoutMasterIdLst>
    <p:handoutMasterId r:id="rId22"/>
  </p:handoutMasterIdLst>
  <p:sldIdLst>
    <p:sldId id="25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931" r:id="rId13"/>
    <p:sldId id="428" r:id="rId14"/>
    <p:sldId id="272" r:id="rId15"/>
    <p:sldId id="267" r:id="rId16"/>
    <p:sldId id="268" r:id="rId17"/>
    <p:sldId id="269" r:id="rId18"/>
    <p:sldId id="271" r:id="rId19"/>
    <p:sldId id="930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E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15" autoAdjust="0"/>
    <p:restoredTop sz="94662"/>
  </p:normalViewPr>
  <p:slideViewPr>
    <p:cSldViewPr snapToGrid="0" snapToObjects="1">
      <p:cViewPr varScale="1">
        <p:scale>
          <a:sx n="118" d="100"/>
          <a:sy n="118" d="100"/>
        </p:scale>
        <p:origin x="216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DCB7DF9-0D02-4585-BB95-A274CDB04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03439E-816E-4B73-9747-56E695014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F809-F363-4872-84C9-D7CD75B4F4FB}" type="datetimeFigureOut">
              <a:rPr lang="it-IT" smtClean="0"/>
              <a:t>28/09/21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80F5E3-5A6B-4274-9F07-3F4DC527B0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75B453-4FD3-4B45-9A4E-69A288F1E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A301-FF2A-45E5-97E1-7B158FC8E93D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6395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46F7-DDA4-3648-BD7E-85E6D1DE148B}" type="datetimeFigureOut">
              <a:rPr lang="it-IT" smtClean="0"/>
              <a:t>28/09/21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90F3-ADF7-B042-987D-93AF3DA3A926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785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7190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e8e6962e31_1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ge8e6962e31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7036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9776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e8e6962e3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e8e6962e3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8405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af95f3a35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geaf95f3a3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1944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0838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e8e6962e31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e8e6962e31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984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4" name="Google Shape;25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6423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2449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435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059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6582" y="3221765"/>
            <a:ext cx="8497455" cy="159570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6581" y="5417819"/>
            <a:ext cx="8497456" cy="6240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990601" y="6378090"/>
            <a:ext cx="94834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43121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o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▪"/>
              <a:defRPr/>
            </a:lvl3pPr>
            <a:lvl4pPr marL="1828800" lvl="3" indent="-33146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620"/>
              <a:buChar char="•"/>
              <a:defRPr/>
            </a:lvl4pPr>
            <a:lvl5pPr marL="2286000" lvl="4" indent="-2857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90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28/09/21</a:t>
            </a:r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10873408" y="6356350"/>
            <a:ext cx="48039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525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(template)">
  <p:cSld name="Title and content (template)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eaf95f3a35_0_64"/>
          <p:cNvSpPr txBox="1">
            <a:spLocks noGrp="1"/>
          </p:cNvSpPr>
          <p:nvPr>
            <p:ph type="subTitle" idx="1"/>
          </p:nvPr>
        </p:nvSpPr>
        <p:spPr>
          <a:xfrm>
            <a:off x="463160" y="972152"/>
            <a:ext cx="100707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Arial"/>
              <a:buNone/>
              <a:defRPr sz="2700" b="0" i="1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geaf95f3a35_0_64"/>
          <p:cNvSpPr txBox="1">
            <a:spLocks noGrp="1"/>
          </p:cNvSpPr>
          <p:nvPr>
            <p:ph type="title"/>
          </p:nvPr>
        </p:nvSpPr>
        <p:spPr>
          <a:xfrm>
            <a:off x="463160" y="479165"/>
            <a:ext cx="100707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3300"/>
              <a:buFont typeface="Calibri"/>
              <a:buNone/>
              <a:defRPr sz="3300" b="1" i="0" u="none" strike="noStrike" cap="none">
                <a:solidFill>
                  <a:srgbClr val="0E67A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geaf95f3a35_0_64"/>
          <p:cNvSpPr txBox="1">
            <a:spLocks noGrp="1"/>
          </p:cNvSpPr>
          <p:nvPr>
            <p:ph type="dt" idx="10"/>
          </p:nvPr>
        </p:nvSpPr>
        <p:spPr>
          <a:xfrm>
            <a:off x="10531853" y="6373915"/>
            <a:ext cx="10719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r>
              <a:rPr lang="fr-FR"/>
              <a:t>28/09/21</a:t>
            </a:r>
            <a:endParaRPr/>
          </a:p>
        </p:txBody>
      </p:sp>
      <p:sp>
        <p:nvSpPr>
          <p:cNvPr id="39" name="Google Shape;39;geaf95f3a35_0_64"/>
          <p:cNvSpPr txBox="1">
            <a:spLocks noGrp="1"/>
          </p:cNvSpPr>
          <p:nvPr>
            <p:ph type="ftr" idx="11"/>
          </p:nvPr>
        </p:nvSpPr>
        <p:spPr>
          <a:xfrm>
            <a:off x="7392723" y="6365147"/>
            <a:ext cx="27087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/>
              <a:t>TSPs and EOSC-Future</a:t>
            </a:r>
            <a:endParaRPr/>
          </a:p>
        </p:txBody>
      </p:sp>
      <p:sp>
        <p:nvSpPr>
          <p:cNvPr id="40" name="Google Shape;40;geaf95f3a35_0_64"/>
          <p:cNvSpPr txBox="1">
            <a:spLocks noGrp="1"/>
          </p:cNvSpPr>
          <p:nvPr>
            <p:ph type="sldNum" idx="12"/>
          </p:nvPr>
        </p:nvSpPr>
        <p:spPr>
          <a:xfrm>
            <a:off x="11677828" y="6365147"/>
            <a:ext cx="4431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" name="Google Shape;41;geaf95f3a35_0_64"/>
          <p:cNvSpPr txBox="1">
            <a:spLocks noGrp="1"/>
          </p:cNvSpPr>
          <p:nvPr>
            <p:ph type="body" idx="2"/>
          </p:nvPr>
        </p:nvSpPr>
        <p:spPr>
          <a:xfrm>
            <a:off x="463551" y="1587500"/>
            <a:ext cx="10005600" cy="46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F0801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□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Noto Sans Symbols"/>
              <a:buChar char="⮚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072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Empt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341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a titolo">
    <p:bg>
      <p:bgPr>
        <a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976583" y="3221766"/>
            <a:ext cx="8497455" cy="159570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976581" y="5417821"/>
            <a:ext cx="8497456" cy="6240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Rettangolo 9"/>
          <p:cNvSpPr/>
          <p:nvPr userDrawn="1"/>
        </p:nvSpPr>
        <p:spPr bwMode="auto">
          <a:xfrm>
            <a:off x="990602" y="6378091"/>
            <a:ext cx="9483436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051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0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olo e contenu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>
              <a:defRPr/>
            </a:pPr>
            <a:fld id="{F815B12F-D02A-B845-865F-37AC5B23234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9377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Intestazione sezion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1841139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ue contenut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9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9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2290754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nfront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365128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5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2" y="2505075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156863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7601" y="6346704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Solo titol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1103913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Vuot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1638933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uto con didascal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702887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magine con didascali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3223308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olo e testo vertica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591216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1_Titolo e testo vertica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2" y="365126"/>
            <a:ext cx="2628900" cy="5811839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2" y="365126"/>
            <a:ext cx="7734300" cy="5811839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2768374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 bwMode="auto">
          <a:xfrm>
            <a:off x="1633320" y="160200"/>
            <a:ext cx="9720000" cy="1032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>
              <a:defRPr/>
            </a:pPr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 bwMode="auto">
          <a:xfrm>
            <a:off x="838080" y="1358640"/>
            <a:ext cx="10515240" cy="4817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39450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16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000" y="1753867"/>
            <a:ext cx="336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83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logoBadgeWeb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35"/>
          <a:stretch/>
        </p:blipFill>
        <p:spPr>
          <a:xfrm>
            <a:off x="5279254" y="2587713"/>
            <a:ext cx="1629261" cy="1682575"/>
          </a:xfrm>
          <a:prstGeom prst="rect">
            <a:avLst/>
          </a:prstGeom>
        </p:spPr>
      </p:pic>
      <p:sp>
        <p:nvSpPr>
          <p:cNvPr id="7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13305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7705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3238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89476"/>
            <a:ext cx="10969139" cy="879889"/>
          </a:xfrm>
        </p:spPr>
        <p:txBody>
          <a:bodyPr/>
          <a:lstStyle>
            <a:lvl1pPr algn="l"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169234"/>
            <a:ext cx="10972800" cy="4866807"/>
          </a:xfrm>
        </p:spPr>
        <p:txBody>
          <a:bodyPr/>
          <a:lstStyle>
            <a:lvl2pPr marL="1206978" indent="-609585">
              <a:buClr>
                <a:srgbClr val="C00000"/>
              </a:buClr>
              <a:buFont typeface="Wingdings" charset="2"/>
              <a:buChar char="§"/>
              <a:defRPr/>
            </a:lvl2pPr>
            <a:lvl3pPr marL="1456908" indent="-457189">
              <a:buClr>
                <a:srgbClr val="00B050"/>
              </a:buClr>
              <a:buFont typeface="Wingdings" charset="2"/>
              <a:buChar char="§"/>
              <a:defRPr/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515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9956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876800" cy="4350384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689600" y="1600201"/>
            <a:ext cx="4876800" cy="4350385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4843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2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07485" y="5101967"/>
            <a:ext cx="10974916" cy="596100"/>
          </a:xfrm>
        </p:spPr>
        <p:txBody>
          <a:bodyPr anchor="t"/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1269778"/>
            <a:ext cx="5389033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5853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95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1"/>
          </a:xfrm>
        </p:spPr>
        <p:txBody>
          <a:bodyPr tIns="0" bIns="0" anchor="t"/>
          <a:lstStyle>
            <a:lvl1pPr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68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933"/>
            </a:lvl3pPr>
            <a:lvl4pPr>
              <a:defRPr sz="2667"/>
            </a:lvl4pPr>
            <a:lvl5pPr>
              <a:defRPr sz="266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077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08976" y="1705709"/>
            <a:ext cx="4071824" cy="1253808"/>
          </a:xfrm>
        </p:spPr>
        <p:txBody>
          <a:bodyPr anchor="b"/>
          <a:lstStyle>
            <a:lvl1pPr algn="l">
              <a:buNone/>
              <a:defRPr sz="2933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745063" y="802197"/>
            <a:ext cx="6346019" cy="475951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4267"/>
            </a:lvl1pPr>
          </a:lstStyle>
          <a:p>
            <a:r>
              <a:rPr kumimoji="0" lang="en-US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408979" y="2998765"/>
            <a:ext cx="4071821" cy="2663483"/>
          </a:xfrm>
        </p:spPr>
        <p:txBody>
          <a:bodyPr lIns="45720" rIns="45720"/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 sz="1600"/>
            </a:lvl2pPr>
            <a:lvl3pPr>
              <a:buFontTx/>
              <a:buNone/>
              <a:defRPr sz="1333"/>
            </a:lvl3pPr>
            <a:lvl4pPr>
              <a:buFontTx/>
              <a:buNone/>
              <a:defRPr sz="1200"/>
            </a:lvl4pPr>
            <a:lvl5pPr>
              <a:buFontTx/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589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33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9404" y="1412778"/>
            <a:ext cx="10969139" cy="4667421"/>
          </a:xfrm>
        </p:spPr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4751851" y="6381330"/>
            <a:ext cx="16321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solidFill>
                  <a:srgbClr val="0C377B">
                    <a:tint val="75000"/>
                  </a:srgbClr>
                </a:solidFill>
              </a:rPr>
              <a:t>29/09/21</a:t>
            </a:r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576053" y="6356352"/>
            <a:ext cx="4195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srgbClr val="0C377B">
                    <a:tint val="75000"/>
                  </a:srgbClr>
                </a:solidFill>
              </a:rPr>
              <a:t>Ian Bird; ESCAPE Progress Meeting</a:t>
            </a:r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6" y="6356352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C377B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C377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858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22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000" y="1753867"/>
            <a:ext cx="336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85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logoBadgeWeb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35"/>
          <a:stretch/>
        </p:blipFill>
        <p:spPr>
          <a:xfrm>
            <a:off x="5279254" y="2587713"/>
            <a:ext cx="1629261" cy="1682575"/>
          </a:xfrm>
          <a:prstGeom prst="rect">
            <a:avLst/>
          </a:prstGeom>
        </p:spPr>
      </p:pic>
      <p:sp>
        <p:nvSpPr>
          <p:cNvPr id="7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370015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6650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21716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2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07485" y="5101967"/>
            <a:ext cx="10974916" cy="596100"/>
          </a:xfrm>
        </p:spPr>
        <p:txBody>
          <a:bodyPr anchor="t"/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1269778"/>
            <a:ext cx="5389033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4470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1"/>
          </a:xfrm>
        </p:spPr>
        <p:txBody>
          <a:bodyPr tIns="0" bIns="0" anchor="t"/>
          <a:lstStyle>
            <a:lvl1pPr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68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933"/>
            </a:lvl3pPr>
            <a:lvl4pPr>
              <a:defRPr sz="2667"/>
            </a:lvl4pPr>
            <a:lvl5pPr>
              <a:defRPr sz="266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317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86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94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000" y="1753867"/>
            <a:ext cx="336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78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logoBadgeWeb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35"/>
          <a:stretch/>
        </p:blipFill>
        <p:spPr>
          <a:xfrm>
            <a:off x="5279254" y="2587713"/>
            <a:ext cx="1629261" cy="1682575"/>
          </a:xfrm>
          <a:prstGeom prst="rect">
            <a:avLst/>
          </a:prstGeom>
        </p:spPr>
      </p:pic>
      <p:sp>
        <p:nvSpPr>
          <p:cNvPr id="7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363398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68034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2941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2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07485" y="5101967"/>
            <a:ext cx="10974916" cy="596100"/>
          </a:xfrm>
        </p:spPr>
        <p:txBody>
          <a:bodyPr anchor="t"/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1269778"/>
            <a:ext cx="5389033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462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1"/>
          </a:xfrm>
        </p:spPr>
        <p:txBody>
          <a:bodyPr tIns="0" bIns="0" anchor="t"/>
          <a:lstStyle>
            <a:lvl1pPr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68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933"/>
            </a:lvl3pPr>
            <a:lvl4pPr>
              <a:defRPr sz="2667"/>
            </a:lvl4pPr>
            <a:lvl5pPr>
              <a:defRPr sz="266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146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55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0620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93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000" y="1753867"/>
            <a:ext cx="336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8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logoBadgeWeb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35"/>
          <a:stretch/>
        </p:blipFill>
        <p:spPr>
          <a:xfrm>
            <a:off x="5279254" y="2587713"/>
            <a:ext cx="1629261" cy="1682575"/>
          </a:xfrm>
          <a:prstGeom prst="rect">
            <a:avLst/>
          </a:prstGeom>
        </p:spPr>
      </p:pic>
      <p:sp>
        <p:nvSpPr>
          <p:cNvPr id="7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27650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66819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0401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2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07485" y="5101967"/>
            <a:ext cx="10974916" cy="596100"/>
          </a:xfrm>
        </p:spPr>
        <p:txBody>
          <a:bodyPr anchor="t"/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1269778"/>
            <a:ext cx="5389033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1122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1"/>
          </a:xfrm>
        </p:spPr>
        <p:txBody>
          <a:bodyPr tIns="0" bIns="0" anchor="t"/>
          <a:lstStyle>
            <a:lvl1pPr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68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933"/>
            </a:lvl3pPr>
            <a:lvl4pPr>
              <a:defRPr sz="2667"/>
            </a:lvl4pPr>
            <a:lvl5pPr>
              <a:defRPr sz="266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193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09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09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000" y="1753867"/>
            <a:ext cx="336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66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logoBadgeWeb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835"/>
          <a:stretch/>
        </p:blipFill>
        <p:spPr>
          <a:xfrm>
            <a:off x="5279254" y="2587713"/>
            <a:ext cx="1629261" cy="1682575"/>
          </a:xfrm>
          <a:prstGeom prst="rect">
            <a:avLst/>
          </a:prstGeom>
        </p:spPr>
      </p:pic>
      <p:sp>
        <p:nvSpPr>
          <p:cNvPr id="7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84206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7618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073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2"/>
            <a:ext cx="109728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07485" y="5101967"/>
            <a:ext cx="10974916" cy="596100"/>
          </a:xfrm>
        </p:spPr>
        <p:txBody>
          <a:bodyPr anchor="t"/>
          <a:lstStyle>
            <a:lvl1pPr marL="0" indent="0">
              <a:buNone/>
              <a:defRPr sz="3200" b="1">
                <a:solidFill>
                  <a:schemeClr val="tx1"/>
                </a:solidFill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269778"/>
            <a:ext cx="5386917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1269778"/>
            <a:ext cx="5389033" cy="36866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8077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85528"/>
            <a:ext cx="4267200" cy="730251"/>
          </a:xfrm>
        </p:spPr>
        <p:txBody>
          <a:bodyPr tIns="0" bIns="0" anchor="t"/>
          <a:lstStyle>
            <a:lvl1pPr algn="l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9448800" cy="36830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933"/>
            </a:lvl3pPr>
            <a:lvl4pPr>
              <a:defRPr sz="2667"/>
            </a:lvl4pPr>
            <a:lvl5pPr>
              <a:defRPr sz="2667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6107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24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996086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9"/>
            <a:ext cx="284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2"/>
            <a:ext cx="3860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6" y="6356352"/>
            <a:ext cx="668565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136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47.xml"/><Relationship Id="rId34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73.xml"/><Relationship Id="rId50" Type="http://schemas.openxmlformats.org/officeDocument/2006/relationships/image" Target="../media/image6.tiff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63.xml"/><Relationship Id="rId40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71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62.xml"/><Relationship Id="rId49" Type="http://schemas.openxmlformats.org/officeDocument/2006/relationships/image" Target="../media/image5.tiff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4" Type="http://schemas.openxmlformats.org/officeDocument/2006/relationships/slideLayout" Target="../slideLayouts/slideLayout70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61.xml"/><Relationship Id="rId43" Type="http://schemas.openxmlformats.org/officeDocument/2006/relationships/slideLayout" Target="../slideLayouts/slideLayout69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4.xml"/><Relationship Id="rId4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46.xml"/><Relationship Id="rId41" Type="http://schemas.openxmlformats.org/officeDocument/2006/relationships/slideLayout" Target="../slideLayouts/slideLayout67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33269" y="160028"/>
            <a:ext cx="9720532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</a:t>
            </a:r>
            <a:r>
              <a:rPr lang="en-GB" noProof="0" dirty="0" err="1"/>
              <a:t>clic</a:t>
            </a:r>
            <a:r>
              <a:rPr lang="it-IT" dirty="0"/>
              <a:t>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8781"/>
            <a:ext cx="105156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2514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0929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TSPs and EOSC-Future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6829494" y="6364235"/>
            <a:ext cx="37163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 dirty="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 dirty="0">
                <a:solidFill>
                  <a:schemeClr val="tx1"/>
                </a:solidFill>
              </a:rPr>
              <a:t>Horizon 2020 - Grant N° </a:t>
            </a:r>
            <a:r>
              <a:rPr lang="uk-UA" sz="1050" dirty="0">
                <a:solidFill>
                  <a:schemeClr val="tx1"/>
                </a:solidFill>
              </a:rPr>
              <a:t>824064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877" y="6425157"/>
            <a:ext cx="608780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itchFamily="2" charset="2"/>
        <a:buChar char="q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1633270" y="160029"/>
            <a:ext cx="9720532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358782"/>
            <a:ext cx="10515600" cy="4818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it-IT"/>
              <a:t>Fare clic per modificare stili del testo dello schema</a:t>
            </a:r>
            <a:endParaRPr/>
          </a:p>
          <a:p>
            <a:pPr lvl="1">
              <a:defRPr/>
            </a:pPr>
            <a:r>
              <a:rPr lang="it-IT"/>
              <a:t>Secondo livello</a:t>
            </a:r>
            <a:endParaRPr/>
          </a:p>
          <a:p>
            <a:pPr lvl="2">
              <a:defRPr/>
            </a:pPr>
            <a:r>
              <a:rPr lang="it-IT"/>
              <a:t>Terzo livello</a:t>
            </a:r>
            <a:endParaRPr/>
          </a:p>
          <a:p>
            <a:pPr lvl="3">
              <a:defRPr/>
            </a:pPr>
            <a:r>
              <a:rPr lang="it-IT"/>
              <a:t>Quarto livello</a:t>
            </a:r>
            <a:endParaRPr/>
          </a:p>
          <a:p>
            <a:pPr lvl="4">
              <a:defRPr/>
            </a:pPr>
            <a:r>
              <a:rPr lang="it-IT"/>
              <a:t>Quinto livello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42515" y="6356352"/>
            <a:ext cx="15613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28/09/21</a:t>
            </a:r>
            <a:endParaRPr lang="it-IT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610930" y="6356352"/>
            <a:ext cx="3738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/>
              <a:t>TSPs and EOSC-Future</a:t>
            </a:r>
          </a:p>
        </p:txBody>
      </p:sp>
      <p:sp>
        <p:nvSpPr>
          <p:cNvPr id="8" name="Rettangolo 6"/>
          <p:cNvSpPr/>
          <p:nvPr userDrawn="1"/>
        </p:nvSpPr>
        <p:spPr bwMode="auto">
          <a:xfrm>
            <a:off x="6829495" y="6364237"/>
            <a:ext cx="3716383" cy="415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1051">
                <a:solidFill>
                  <a:schemeClr val="tx1"/>
                </a:solidFill>
              </a:rPr>
              <a:t>Funded by the European Union’s </a:t>
            </a:r>
            <a:endParaRPr sz="1800"/>
          </a:p>
          <a:p>
            <a:pPr algn="r">
              <a:defRPr/>
            </a:pPr>
            <a:r>
              <a:rPr lang="en-US" sz="1051">
                <a:solidFill>
                  <a:schemeClr val="tx1"/>
                </a:solidFill>
              </a:rPr>
              <a:t>Horizon 2020 - Grant N° </a:t>
            </a:r>
            <a:r>
              <a:rPr lang="uk-UA" sz="1051">
                <a:solidFill>
                  <a:schemeClr val="tx1"/>
                </a:solidFill>
              </a:rPr>
              <a:t>824064</a:t>
            </a:r>
            <a:endParaRPr lang="en-GB" sz="1400">
              <a:solidFill>
                <a:schemeClr val="tx1"/>
              </a:solidFill>
            </a:endParaRPr>
          </a:p>
        </p:txBody>
      </p:sp>
      <p:pic>
        <p:nvPicPr>
          <p:cNvPr id="9" name="Immagine 7"/>
          <p:cNvPicPr/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545878" y="6425158"/>
            <a:ext cx="608780" cy="293655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412685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hdr="0"/>
  <p:txStyles>
    <p:titleStyle>
      <a:lvl1pPr algn="l" defTabSz="914377">
        <a:lnSpc>
          <a:spcPct val="90000"/>
        </a:lnSpc>
        <a:spcBef>
          <a:spcPts val="0"/>
        </a:spcBef>
        <a:buNone/>
        <a:defRPr sz="3600">
          <a:solidFill>
            <a:schemeClr val="tx1"/>
          </a:solidFill>
          <a:latin typeface="+mj-lt"/>
          <a:ea typeface="+mj-ea"/>
        </a:defRPr>
      </a:lvl1pPr>
    </p:titleStyle>
    <p:bodyStyle>
      <a:lvl1pPr marL="228594" indent="-228594" algn="l" defTabSz="914377">
        <a:lnSpc>
          <a:spcPct val="90000"/>
        </a:lnSpc>
        <a:spcBef>
          <a:spcPts val="1000"/>
        </a:spcBef>
        <a:buFontTx/>
        <a:buChar char="*"/>
        <a:defRPr sz="2800">
          <a:solidFill>
            <a:schemeClr val="tx1"/>
          </a:solidFill>
          <a:latin typeface="+mn-lt"/>
          <a:ea typeface="+mn-ea"/>
        </a:defRPr>
      </a:lvl1pPr>
      <a:lvl2pPr marL="685783" indent="-228594" algn="l" defTabSz="914377">
        <a:lnSpc>
          <a:spcPct val="90000"/>
        </a:lnSpc>
        <a:spcBef>
          <a:spcPts val="500"/>
        </a:spcBef>
        <a:buFontTx/>
        <a:buChar char="*"/>
        <a:defRPr sz="2400">
          <a:solidFill>
            <a:schemeClr val="tx1"/>
          </a:solidFill>
          <a:latin typeface="+mn-lt"/>
          <a:ea typeface="+mn-ea"/>
        </a:defRPr>
      </a:lvl2pPr>
      <a:lvl3pPr marL="1142971" indent="-228594" algn="l" defTabSz="914377">
        <a:lnSpc>
          <a:spcPct val="90000"/>
        </a:lnSpc>
        <a:spcBef>
          <a:spcPts val="500"/>
        </a:spcBef>
        <a:buFontTx/>
        <a:buChar char="*"/>
        <a:defRPr sz="2000">
          <a:solidFill>
            <a:schemeClr val="tx1"/>
          </a:solidFill>
          <a:latin typeface="+mn-lt"/>
          <a:ea typeface="+mn-ea"/>
        </a:defRPr>
      </a:lvl3pPr>
      <a:lvl4pPr marL="1600160" indent="-228594" algn="l" defTabSz="914377">
        <a:lnSpc>
          <a:spcPct val="90000"/>
        </a:lnSpc>
        <a:spcBef>
          <a:spcPts val="500"/>
        </a:spcBef>
        <a:buFontTx/>
        <a:buChar char="*"/>
        <a:defRPr sz="1800">
          <a:solidFill>
            <a:schemeClr val="tx1"/>
          </a:solidFill>
          <a:latin typeface="+mn-lt"/>
          <a:ea typeface="+mn-ea"/>
        </a:defRPr>
      </a:lvl4pPr>
      <a:lvl5pPr marL="2057349" indent="-228594" algn="l" defTabSz="914377">
        <a:lnSpc>
          <a:spcPct val="90000"/>
        </a:lnSpc>
        <a:spcBef>
          <a:spcPts val="500"/>
        </a:spcBef>
        <a:buFontTx/>
        <a:buChar char="*"/>
        <a:defRPr sz="1800">
          <a:solidFill>
            <a:schemeClr val="tx1"/>
          </a:solidFill>
          <a:latin typeface="+mn-lt"/>
          <a:ea typeface="+mn-ea"/>
        </a:defRPr>
      </a:lvl5pPr>
      <a:lvl6pPr marL="2514537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</a:defRPr>
      </a:lvl6pPr>
      <a:lvl7pPr marL="2971726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</a:defRPr>
      </a:lvl7pPr>
      <a:lvl8pPr marL="3428914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</a:defRPr>
      </a:lvl8pPr>
      <a:lvl9pPr marL="3886103" indent="-228594" algn="l" defTabSz="914377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77">
        <a:defRPr sz="1800">
          <a:solidFill>
            <a:schemeClr val="tx1"/>
          </a:solidFill>
          <a:latin typeface="+mn-lt"/>
          <a:ea typeface="+mn-ea"/>
        </a:defRPr>
      </a:lvl1pPr>
      <a:lvl2pPr marL="457189" algn="l" defTabSz="914377">
        <a:defRPr sz="1800">
          <a:solidFill>
            <a:schemeClr val="tx1"/>
          </a:solidFill>
          <a:latin typeface="+mn-lt"/>
          <a:ea typeface="+mn-ea"/>
        </a:defRPr>
      </a:lvl2pPr>
      <a:lvl3pPr marL="914377" algn="l" defTabSz="914377">
        <a:defRPr sz="1800">
          <a:solidFill>
            <a:schemeClr val="tx1"/>
          </a:solidFill>
          <a:latin typeface="+mn-lt"/>
          <a:ea typeface="+mn-ea"/>
        </a:defRPr>
      </a:lvl3pPr>
      <a:lvl4pPr marL="1371566" algn="l" defTabSz="914377">
        <a:defRPr sz="1800">
          <a:solidFill>
            <a:schemeClr val="tx1"/>
          </a:solidFill>
          <a:latin typeface="+mn-lt"/>
          <a:ea typeface="+mn-ea"/>
        </a:defRPr>
      </a:lvl4pPr>
      <a:lvl5pPr marL="1828754" algn="l" defTabSz="914377">
        <a:defRPr sz="1800">
          <a:solidFill>
            <a:schemeClr val="tx1"/>
          </a:solidFill>
          <a:latin typeface="+mn-lt"/>
          <a:ea typeface="+mn-ea"/>
        </a:defRPr>
      </a:lvl5pPr>
      <a:lvl6pPr marL="2285943" algn="l" defTabSz="914377">
        <a:defRPr sz="1800">
          <a:solidFill>
            <a:schemeClr val="tx1"/>
          </a:solidFill>
          <a:latin typeface="+mn-lt"/>
          <a:ea typeface="+mn-ea"/>
        </a:defRPr>
      </a:lvl6pPr>
      <a:lvl7pPr marL="2743131" algn="l" defTabSz="914377">
        <a:defRPr sz="1800">
          <a:solidFill>
            <a:schemeClr val="tx1"/>
          </a:solidFill>
          <a:latin typeface="+mn-lt"/>
          <a:ea typeface="+mn-ea"/>
        </a:defRPr>
      </a:lvl7pPr>
      <a:lvl8pPr marL="3200320" algn="l" defTabSz="914377">
        <a:defRPr sz="1800">
          <a:solidFill>
            <a:schemeClr val="tx1"/>
          </a:solidFill>
          <a:latin typeface="+mn-lt"/>
          <a:ea typeface="+mn-ea"/>
        </a:defRPr>
      </a:lvl8pPr>
      <a:lvl9pPr marL="3657509" algn="l" defTabSz="914377">
        <a:defRPr sz="1800">
          <a:solidFill>
            <a:schemeClr val="tx1"/>
          </a:solidFill>
          <a:latin typeface="+mn-lt"/>
          <a:ea typeface="+mn-e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33493"/>
            <a:ext cx="10969139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609600" y="1325607"/>
            <a:ext cx="10972800" cy="42708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29/09/21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Bird; ESCAPE Progress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DD742A-6239-EF44-9BD9-44E1EE66632F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1" y="5958648"/>
            <a:ext cx="1436915" cy="899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6C4474-3AE1-FA4C-BDB2-07AB73001C91}"/>
              </a:ext>
            </a:extLst>
          </p:cNvPr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11065524" y="0"/>
            <a:ext cx="1126477" cy="55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8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21" r:id="rId33"/>
    <p:sldLayoutId id="2147483722" r:id="rId34"/>
    <p:sldLayoutId id="2147483723" r:id="rId35"/>
    <p:sldLayoutId id="2147483724" r:id="rId36"/>
    <p:sldLayoutId id="2147483725" r:id="rId37"/>
    <p:sldLayoutId id="2147483726" r:id="rId38"/>
    <p:sldLayoutId id="2147483727" r:id="rId39"/>
    <p:sldLayoutId id="2147483728" r:id="rId40"/>
    <p:sldLayoutId id="2147483729" r:id="rId41"/>
    <p:sldLayoutId id="2147483730" r:id="rId42"/>
    <p:sldLayoutId id="2147483731" r:id="rId43"/>
    <p:sldLayoutId id="2147483732" r:id="rId44"/>
    <p:sldLayoutId id="2147483733" r:id="rId45"/>
    <p:sldLayoutId id="2147483734" r:id="rId46"/>
    <p:sldLayoutId id="2147483735" r:id="rId47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6133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658352" indent="-609585" algn="l" rtl="0" eaLnBrk="1" latinLnBrk="0" hangingPunct="1">
        <a:spcBef>
          <a:spcPct val="20000"/>
        </a:spcBef>
        <a:buClr>
          <a:schemeClr val="tx1"/>
        </a:buClr>
        <a:buSzPct val="80000"/>
        <a:buFont typeface="Wingdings" charset="2"/>
        <a:buChar char="q"/>
        <a:defRPr kumimoji="0"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206978" indent="-609585" algn="l" rtl="0" eaLnBrk="1" latinLnBrk="0" hangingPunct="1">
        <a:spcBef>
          <a:spcPct val="20000"/>
        </a:spcBef>
        <a:buClr>
          <a:srgbClr val="C00000"/>
        </a:buClr>
        <a:buSzPct val="90000"/>
        <a:buFont typeface="Wingdings" charset="2"/>
        <a:buChar char="§"/>
        <a:defRPr kumimoji="0"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456908" indent="-457189" algn="l" rtl="0" eaLnBrk="1" latinLnBrk="0" hangingPunct="1">
        <a:spcBef>
          <a:spcPct val="20000"/>
        </a:spcBef>
        <a:buClr>
          <a:srgbClr val="00B050"/>
        </a:buClr>
        <a:buSzPct val="85000"/>
        <a:buFont typeface="Wingdings" charset="2"/>
        <a:buChar char="§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847042" indent="-457189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200601" indent="-457189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267655" indent="-243834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667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243834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852857" indent="-243834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3108882" indent="-243834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png"/><Relationship Id="rId7" Type="http://schemas.openxmlformats.org/officeDocument/2006/relationships/image" Target="../media/image27.tiff"/><Relationship Id="rId12" Type="http://schemas.openxmlformats.org/officeDocument/2006/relationships/image" Target="../media/image32.tif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6.tiff"/><Relationship Id="rId11" Type="http://schemas.openxmlformats.org/officeDocument/2006/relationships/image" Target="../media/image31.tiff"/><Relationship Id="rId5" Type="http://schemas.openxmlformats.org/officeDocument/2006/relationships/image" Target="../media/image25.tiff"/><Relationship Id="rId10" Type="http://schemas.openxmlformats.org/officeDocument/2006/relationships/image" Target="../media/image30.tiff"/><Relationship Id="rId4" Type="http://schemas.openxmlformats.org/officeDocument/2006/relationships/image" Target="../media/image24.tiff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F9914-6A8C-414A-AF31-0758485B4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9242" y="4517571"/>
            <a:ext cx="7827264" cy="1595705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rgbClr val="21EB00"/>
                </a:solidFill>
              </a:rPr>
              <a:t>TSP Overview:</a:t>
            </a:r>
            <a:br>
              <a:rPr lang="en-GB" sz="4400" b="1" dirty="0">
                <a:solidFill>
                  <a:srgbClr val="21EB00"/>
                </a:solidFill>
              </a:rPr>
            </a:br>
            <a:r>
              <a:rPr lang="en-GB" sz="4400" b="1" dirty="0">
                <a:solidFill>
                  <a:srgbClr val="21EB00"/>
                </a:solidFill>
              </a:rPr>
              <a:t>Relationship to EOSC-Future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:a16="http://schemas.microsoft.com/office/drawing/2014/main" id="{BB093061-BB35-724A-81FE-2B0CFC13CE4E}"/>
              </a:ext>
            </a:extLst>
          </p:cNvPr>
          <p:cNvSpPr txBox="1">
            <a:spLocks/>
          </p:cNvSpPr>
          <p:nvPr/>
        </p:nvSpPr>
        <p:spPr>
          <a:xfrm>
            <a:off x="7661200" y="2741822"/>
            <a:ext cx="4530800" cy="1775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b="1" dirty="0"/>
              <a:t>Ian Bird; LAPP</a:t>
            </a:r>
          </a:p>
          <a:p>
            <a:pPr algn="r"/>
            <a:r>
              <a:rPr lang="en-GB" b="1" dirty="0"/>
              <a:t>Elena </a:t>
            </a:r>
            <a:r>
              <a:rPr lang="en-GB" b="1" dirty="0" err="1"/>
              <a:t>Cuoco</a:t>
            </a:r>
            <a:r>
              <a:rPr lang="en-GB" b="1" dirty="0"/>
              <a:t>; EGO, SNS</a:t>
            </a:r>
          </a:p>
          <a:p>
            <a:pPr algn="r"/>
            <a:r>
              <a:rPr lang="en-GB" b="1" dirty="0"/>
              <a:t>Caterina </a:t>
            </a:r>
            <a:r>
              <a:rPr lang="en-GB" b="1" dirty="0" err="1"/>
              <a:t>Doglioni</a:t>
            </a:r>
            <a:r>
              <a:rPr lang="en-GB" b="1" dirty="0"/>
              <a:t>; Lund, Manchester</a:t>
            </a:r>
          </a:p>
          <a:p>
            <a:pPr algn="r"/>
            <a:r>
              <a:rPr lang="en-GB" b="1" dirty="0"/>
              <a:t>28</a:t>
            </a:r>
            <a:r>
              <a:rPr lang="en-GB" b="1" baseline="30000" dirty="0"/>
              <a:t>th</a:t>
            </a:r>
            <a:r>
              <a:rPr lang="en-GB" b="1" dirty="0"/>
              <a:t>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263471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B52FD3C-6A85-A647-A138-B2CCBA1F8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35" y="1069000"/>
            <a:ext cx="3217333" cy="306493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3029C51-61F1-7D48-8AD3-1CDF4C977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647" y="89046"/>
            <a:ext cx="10969139" cy="879889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Calibri" panose="020F0502020204030204" pitchFamily="34" charset="0"/>
                <a:cs typeface="Calibri" panose="020F0502020204030204" pitchFamily="34" charset="0"/>
              </a:rPr>
              <a:t>European Landscape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A79A5E-FDB3-F643-9F2E-44E1D3A39C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933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29/09/21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FB1E40-AF95-AF49-A289-6F501C7E8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Ian Bird; ESCAPE Progress Meeting</a:t>
            </a: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0A71E-4CED-414F-9B2C-46C71F7DF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7918391-D411-FE40-AAD7-861AE5233E0E}" type="slidenum">
              <a:rPr kumimoji="0" lang="en-US" sz="933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Picture 7" descr="C:\_D\ENVRI-FAIR\Outreach\InfoGraphics\ESFRI Thematic cluster view on EOSC .png">
            <a:extLst>
              <a:ext uri="{FF2B5EF4-FFF2-40B4-BE49-F238E27FC236}">
                <a16:creationId xmlns:a16="http://schemas.microsoft.com/office/drawing/2014/main" id="{8E26723B-53AF-2543-89B3-1B5FC9764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739" r="80909" b="4130"/>
          <a:stretch>
            <a:fillRect/>
          </a:stretch>
        </p:blipFill>
        <p:spPr bwMode="auto">
          <a:xfrm>
            <a:off x="12597748" y="1619336"/>
            <a:ext cx="3210601" cy="3077432"/>
          </a:xfrm>
          <a:custGeom>
            <a:avLst/>
            <a:gdLst>
              <a:gd name="connsiteX0" fmla="*/ 760597 w 1521194"/>
              <a:gd name="connsiteY0" fmla="*/ 0 h 1458098"/>
              <a:gd name="connsiteX1" fmla="*/ 1521194 w 1521194"/>
              <a:gd name="connsiteY1" fmla="*/ 729049 h 1458098"/>
              <a:gd name="connsiteX2" fmla="*/ 760597 w 1521194"/>
              <a:gd name="connsiteY2" fmla="*/ 1458098 h 1458098"/>
              <a:gd name="connsiteX3" fmla="*/ 0 w 1521194"/>
              <a:gd name="connsiteY3" fmla="*/ 729049 h 1458098"/>
              <a:gd name="connsiteX4" fmla="*/ 760597 w 1521194"/>
              <a:gd name="connsiteY4" fmla="*/ 0 h 14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94" h="1458098">
                <a:moveTo>
                  <a:pt x="760597" y="0"/>
                </a:moveTo>
                <a:cubicBezTo>
                  <a:pt x="1180663" y="0"/>
                  <a:pt x="1521194" y="326406"/>
                  <a:pt x="1521194" y="729049"/>
                </a:cubicBezTo>
                <a:cubicBezTo>
                  <a:pt x="1521194" y="1131692"/>
                  <a:pt x="1180663" y="1458098"/>
                  <a:pt x="760597" y="1458098"/>
                </a:cubicBezTo>
                <a:cubicBezTo>
                  <a:pt x="340531" y="1458098"/>
                  <a:pt x="0" y="1131692"/>
                  <a:pt x="0" y="729049"/>
                </a:cubicBezTo>
                <a:cubicBezTo>
                  <a:pt x="0" y="326406"/>
                  <a:pt x="340531" y="0"/>
                  <a:pt x="76059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_D\ENVRI-FAIR\Outreach\InfoGraphics\ESFRI Thematic cluster view on EOSC .png">
            <a:extLst>
              <a:ext uri="{FF2B5EF4-FFF2-40B4-BE49-F238E27FC236}">
                <a16:creationId xmlns:a16="http://schemas.microsoft.com/office/drawing/2014/main" id="{0C4D9593-0B85-8D4F-9071-1CC20E07D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739" r="80909" b="4130"/>
          <a:stretch>
            <a:fillRect/>
          </a:stretch>
        </p:blipFill>
        <p:spPr bwMode="auto">
          <a:xfrm>
            <a:off x="12800948" y="1822536"/>
            <a:ext cx="3210601" cy="3077432"/>
          </a:xfrm>
          <a:custGeom>
            <a:avLst/>
            <a:gdLst>
              <a:gd name="connsiteX0" fmla="*/ 760597 w 1521194"/>
              <a:gd name="connsiteY0" fmla="*/ 0 h 1458098"/>
              <a:gd name="connsiteX1" fmla="*/ 1521194 w 1521194"/>
              <a:gd name="connsiteY1" fmla="*/ 729049 h 1458098"/>
              <a:gd name="connsiteX2" fmla="*/ 760597 w 1521194"/>
              <a:gd name="connsiteY2" fmla="*/ 1458098 h 1458098"/>
              <a:gd name="connsiteX3" fmla="*/ 0 w 1521194"/>
              <a:gd name="connsiteY3" fmla="*/ 729049 h 1458098"/>
              <a:gd name="connsiteX4" fmla="*/ 760597 w 1521194"/>
              <a:gd name="connsiteY4" fmla="*/ 0 h 14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94" h="1458098">
                <a:moveTo>
                  <a:pt x="760597" y="0"/>
                </a:moveTo>
                <a:cubicBezTo>
                  <a:pt x="1180663" y="0"/>
                  <a:pt x="1521194" y="326406"/>
                  <a:pt x="1521194" y="729049"/>
                </a:cubicBezTo>
                <a:cubicBezTo>
                  <a:pt x="1521194" y="1131692"/>
                  <a:pt x="1180663" y="1458098"/>
                  <a:pt x="760597" y="1458098"/>
                </a:cubicBezTo>
                <a:cubicBezTo>
                  <a:pt x="340531" y="1458098"/>
                  <a:pt x="0" y="1131692"/>
                  <a:pt x="0" y="729049"/>
                </a:cubicBezTo>
                <a:cubicBezTo>
                  <a:pt x="0" y="326406"/>
                  <a:pt x="340531" y="0"/>
                  <a:pt x="76059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_D\ENVRI-FAIR\Outreach\InfoGraphics\ESFRI Thematic cluster view on EOSC .png">
            <a:extLst>
              <a:ext uri="{FF2B5EF4-FFF2-40B4-BE49-F238E27FC236}">
                <a16:creationId xmlns:a16="http://schemas.microsoft.com/office/drawing/2014/main" id="{19BE56AB-6844-E64C-B950-5100734F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739" r="80909" b="4130"/>
          <a:stretch>
            <a:fillRect/>
          </a:stretch>
        </p:blipFill>
        <p:spPr bwMode="auto">
          <a:xfrm>
            <a:off x="13004148" y="2025736"/>
            <a:ext cx="3210601" cy="3077432"/>
          </a:xfrm>
          <a:custGeom>
            <a:avLst/>
            <a:gdLst>
              <a:gd name="connsiteX0" fmla="*/ 760597 w 1521194"/>
              <a:gd name="connsiteY0" fmla="*/ 0 h 1458098"/>
              <a:gd name="connsiteX1" fmla="*/ 1521194 w 1521194"/>
              <a:gd name="connsiteY1" fmla="*/ 729049 h 1458098"/>
              <a:gd name="connsiteX2" fmla="*/ 760597 w 1521194"/>
              <a:gd name="connsiteY2" fmla="*/ 1458098 h 1458098"/>
              <a:gd name="connsiteX3" fmla="*/ 0 w 1521194"/>
              <a:gd name="connsiteY3" fmla="*/ 729049 h 1458098"/>
              <a:gd name="connsiteX4" fmla="*/ 760597 w 1521194"/>
              <a:gd name="connsiteY4" fmla="*/ 0 h 14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94" h="1458098">
                <a:moveTo>
                  <a:pt x="760597" y="0"/>
                </a:moveTo>
                <a:cubicBezTo>
                  <a:pt x="1180663" y="0"/>
                  <a:pt x="1521194" y="326406"/>
                  <a:pt x="1521194" y="729049"/>
                </a:cubicBezTo>
                <a:cubicBezTo>
                  <a:pt x="1521194" y="1131692"/>
                  <a:pt x="1180663" y="1458098"/>
                  <a:pt x="760597" y="1458098"/>
                </a:cubicBezTo>
                <a:cubicBezTo>
                  <a:pt x="340531" y="1458098"/>
                  <a:pt x="0" y="1131692"/>
                  <a:pt x="0" y="729049"/>
                </a:cubicBezTo>
                <a:cubicBezTo>
                  <a:pt x="0" y="326406"/>
                  <a:pt x="340531" y="0"/>
                  <a:pt x="76059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23">
            <a:extLst>
              <a:ext uri="{FF2B5EF4-FFF2-40B4-BE49-F238E27FC236}">
                <a16:creationId xmlns:a16="http://schemas.microsoft.com/office/drawing/2014/main" id="{79C17DEB-1EB2-B04E-8E64-7D33EB0CBB6C}"/>
              </a:ext>
            </a:extLst>
          </p:cNvPr>
          <p:cNvSpPr txBox="1"/>
          <p:nvPr/>
        </p:nvSpPr>
        <p:spPr>
          <a:xfrm>
            <a:off x="12906380" y="4696769"/>
            <a:ext cx="3315616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67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Five thematic 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67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Science Clusters 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67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founded under 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867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INFRAEOSC-04-2018 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(80% of ESFRI RIs)</a:t>
            </a:r>
            <a:endParaRPr kumimoji="0" lang="en-GB" sz="1467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16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2BAE8A-F8E0-FE49-9F27-DB1200633002}"/>
              </a:ext>
            </a:extLst>
          </p:cNvPr>
          <p:cNvSpPr txBox="1"/>
          <p:nvPr/>
        </p:nvSpPr>
        <p:spPr>
          <a:xfrm>
            <a:off x="583538" y="3578726"/>
            <a:ext cx="1530612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Five thematic </a:t>
            </a: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Science Clusters </a:t>
            </a:r>
            <a:endParaRPr kumimoji="0" lang="en-GB" sz="1067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067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(80% of ESFRI RIs)</a:t>
            </a:r>
            <a:endParaRPr kumimoji="0" lang="en-GB" sz="933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6CDF60F-526B-6145-8D58-60EBE8C245DE}"/>
              </a:ext>
            </a:extLst>
          </p:cNvPr>
          <p:cNvGrpSpPr/>
          <p:nvPr/>
        </p:nvGrpSpPr>
        <p:grpSpPr>
          <a:xfrm>
            <a:off x="2956841" y="3709440"/>
            <a:ext cx="3154948" cy="3077432"/>
            <a:chOff x="2217630" y="2782080"/>
            <a:chExt cx="2366211" cy="230807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186B7BF-EE18-B84D-9E3A-C6C096B5DAE1}"/>
                </a:ext>
              </a:extLst>
            </p:cNvPr>
            <p:cNvSpPr/>
            <p:nvPr/>
          </p:nvSpPr>
          <p:spPr>
            <a:xfrm>
              <a:off x="2217630" y="2782080"/>
              <a:ext cx="2366211" cy="230807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21000">
                  <a:schemeClr val="bg1">
                    <a:lumMod val="95000"/>
                    <a:shade val="67500"/>
                    <a:satMod val="115000"/>
                  </a:schemeClr>
                </a:gs>
                <a:gs pos="52000">
                  <a:schemeClr val="bg1">
                    <a:lumMod val="95000"/>
                    <a:shade val="100000"/>
                    <a:satMod val="115000"/>
                    <a:alpha val="72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rgbClr val="B08122"/>
              </a:solidFill>
            </a:ln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50800" dir="5400000" sx="5000" sy="5000" algn="ctr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89E12B-DF46-AC40-9525-30F6530C4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6084" y="3183111"/>
              <a:ext cx="426319" cy="42631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6D191BF-0E12-AE41-84B8-DD73C4AE4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7740" y="3977447"/>
              <a:ext cx="837780" cy="29920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5CB7B0-17A7-D244-A3C8-D69521252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3590" y="3546593"/>
              <a:ext cx="1427747" cy="43085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126E7C4-42F9-3A4D-ADDE-13E1B6D7B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66823" y="3035859"/>
              <a:ext cx="879824" cy="3825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6175BAC-EF58-5C49-BD03-9CAEAE501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67817" y="4276654"/>
              <a:ext cx="881190" cy="497185"/>
            </a:xfrm>
            <a:prstGeom prst="rect">
              <a:avLst/>
            </a:prstGeom>
          </p:spPr>
        </p:pic>
      </p:grpSp>
      <p:sp>
        <p:nvSpPr>
          <p:cNvPr id="21" name="Striped Right Arrow 20">
            <a:extLst>
              <a:ext uri="{FF2B5EF4-FFF2-40B4-BE49-F238E27FC236}">
                <a16:creationId xmlns:a16="http://schemas.microsoft.com/office/drawing/2014/main" id="{0E9C51B5-41AC-8E47-A87E-00762E049E30}"/>
              </a:ext>
            </a:extLst>
          </p:cNvPr>
          <p:cNvSpPr/>
          <p:nvPr/>
        </p:nvSpPr>
        <p:spPr>
          <a:xfrm rot="633649">
            <a:off x="6507146" y="2992543"/>
            <a:ext cx="1325029" cy="218863"/>
          </a:xfrm>
          <a:prstGeom prst="strip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Striped Right Arrow 21">
            <a:extLst>
              <a:ext uri="{FF2B5EF4-FFF2-40B4-BE49-F238E27FC236}">
                <a16:creationId xmlns:a16="http://schemas.microsoft.com/office/drawing/2014/main" id="{42AF99BE-08E5-5941-ABE2-243BEB9CB284}"/>
              </a:ext>
            </a:extLst>
          </p:cNvPr>
          <p:cNvSpPr/>
          <p:nvPr/>
        </p:nvSpPr>
        <p:spPr>
          <a:xfrm>
            <a:off x="4019425" y="2448336"/>
            <a:ext cx="1284280" cy="289441"/>
          </a:xfrm>
          <a:prstGeom prst="strip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Up-Down Arrow 28">
            <a:extLst>
              <a:ext uri="{FF2B5EF4-FFF2-40B4-BE49-F238E27FC236}">
                <a16:creationId xmlns:a16="http://schemas.microsoft.com/office/drawing/2014/main" id="{3AFCD943-541A-B048-B807-F217354F3C14}"/>
              </a:ext>
            </a:extLst>
          </p:cNvPr>
          <p:cNvSpPr/>
          <p:nvPr/>
        </p:nvSpPr>
        <p:spPr>
          <a:xfrm>
            <a:off x="9576939" y="4217568"/>
            <a:ext cx="341376" cy="622355"/>
          </a:xfrm>
          <a:prstGeom prst="up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30D0A62-9344-8945-A9DF-4A7D5F2209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52" y="2374887"/>
            <a:ext cx="1458905" cy="959388"/>
          </a:xfrm>
          <a:prstGeom prst="rect">
            <a:avLst/>
          </a:prstGeom>
        </p:spPr>
      </p:pic>
      <p:sp>
        <p:nvSpPr>
          <p:cNvPr id="32" name="Striped Right Arrow 31">
            <a:extLst>
              <a:ext uri="{FF2B5EF4-FFF2-40B4-BE49-F238E27FC236}">
                <a16:creationId xmlns:a16="http://schemas.microsoft.com/office/drawing/2014/main" id="{DB923088-B5D2-A048-8596-19033729604B}"/>
              </a:ext>
            </a:extLst>
          </p:cNvPr>
          <p:cNvSpPr/>
          <p:nvPr/>
        </p:nvSpPr>
        <p:spPr>
          <a:xfrm rot="18812404">
            <a:off x="4948736" y="3344496"/>
            <a:ext cx="697497" cy="289441"/>
          </a:xfrm>
          <a:prstGeom prst="strip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3" name="Picture 7" descr="C:\_D\ENVRI-FAIR\Outreach\InfoGraphics\ESFRI Thematic cluster view on EOSC .png">
            <a:extLst>
              <a:ext uri="{FF2B5EF4-FFF2-40B4-BE49-F238E27FC236}">
                <a16:creationId xmlns:a16="http://schemas.microsoft.com/office/drawing/2014/main" id="{E96A53B1-144F-124B-89AD-C6862C1A1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739" r="80909" b="4130"/>
          <a:stretch>
            <a:fillRect/>
          </a:stretch>
        </p:blipFill>
        <p:spPr bwMode="auto">
          <a:xfrm>
            <a:off x="13207348" y="2228936"/>
            <a:ext cx="3210601" cy="3077432"/>
          </a:xfrm>
          <a:custGeom>
            <a:avLst/>
            <a:gdLst>
              <a:gd name="connsiteX0" fmla="*/ 760597 w 1521194"/>
              <a:gd name="connsiteY0" fmla="*/ 0 h 1458098"/>
              <a:gd name="connsiteX1" fmla="*/ 1521194 w 1521194"/>
              <a:gd name="connsiteY1" fmla="*/ 729049 h 1458098"/>
              <a:gd name="connsiteX2" fmla="*/ 760597 w 1521194"/>
              <a:gd name="connsiteY2" fmla="*/ 1458098 h 1458098"/>
              <a:gd name="connsiteX3" fmla="*/ 0 w 1521194"/>
              <a:gd name="connsiteY3" fmla="*/ 729049 h 1458098"/>
              <a:gd name="connsiteX4" fmla="*/ 760597 w 1521194"/>
              <a:gd name="connsiteY4" fmla="*/ 0 h 1458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1194" h="1458098">
                <a:moveTo>
                  <a:pt x="760597" y="0"/>
                </a:moveTo>
                <a:cubicBezTo>
                  <a:pt x="1180663" y="0"/>
                  <a:pt x="1521194" y="326406"/>
                  <a:pt x="1521194" y="729049"/>
                </a:cubicBezTo>
                <a:cubicBezTo>
                  <a:pt x="1521194" y="1131692"/>
                  <a:pt x="1180663" y="1458098"/>
                  <a:pt x="760597" y="1458098"/>
                </a:cubicBezTo>
                <a:cubicBezTo>
                  <a:pt x="340531" y="1458098"/>
                  <a:pt x="0" y="1131692"/>
                  <a:pt x="0" y="729049"/>
                </a:cubicBezTo>
                <a:cubicBezTo>
                  <a:pt x="0" y="326406"/>
                  <a:pt x="340531" y="0"/>
                  <a:pt x="76059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87FFB5A-1A62-E94E-BE3C-09BF81922019}"/>
              </a:ext>
            </a:extLst>
          </p:cNvPr>
          <p:cNvGrpSpPr/>
          <p:nvPr/>
        </p:nvGrpSpPr>
        <p:grpSpPr>
          <a:xfrm>
            <a:off x="7625538" y="2285799"/>
            <a:ext cx="4060427" cy="2055491"/>
            <a:chOff x="7607907" y="1851353"/>
            <a:chExt cx="4060427" cy="205549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847A909-7C1D-9549-ABA0-7C088EF74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88547" y="2397086"/>
              <a:ext cx="2763837" cy="1042440"/>
            </a:xfrm>
            <a:prstGeom prst="rect">
              <a:avLst/>
            </a:prstGeom>
          </p:spPr>
        </p:pic>
        <p:sp>
          <p:nvSpPr>
            <p:cNvPr id="35" name="Cloud 34">
              <a:extLst>
                <a:ext uri="{FF2B5EF4-FFF2-40B4-BE49-F238E27FC236}">
                  <a16:creationId xmlns:a16="http://schemas.microsoft.com/office/drawing/2014/main" id="{65668882-3946-4C4F-9962-176DDF2B98ED}"/>
                </a:ext>
              </a:extLst>
            </p:cNvPr>
            <p:cNvSpPr/>
            <p:nvPr/>
          </p:nvSpPr>
          <p:spPr>
            <a:xfrm>
              <a:off x="7607907" y="1851353"/>
              <a:ext cx="4060427" cy="2055491"/>
            </a:xfrm>
            <a:prstGeom prst="cloud">
              <a:avLst/>
            </a:prstGeom>
            <a:noFill/>
            <a:ln>
              <a:solidFill>
                <a:srgbClr val="AB5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15C0F0F-2C16-AE47-9F11-BBA3AA68AAE1}"/>
              </a:ext>
            </a:extLst>
          </p:cNvPr>
          <p:cNvGrpSpPr/>
          <p:nvPr/>
        </p:nvGrpSpPr>
        <p:grpSpPr>
          <a:xfrm>
            <a:off x="8163916" y="4839923"/>
            <a:ext cx="3239471" cy="1811784"/>
            <a:chOff x="7870356" y="4407410"/>
            <a:chExt cx="3997300" cy="226104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102E2BC-52C3-1643-BBEF-96B830BC3258}"/>
                </a:ext>
              </a:extLst>
            </p:cNvPr>
            <p:cNvGrpSpPr/>
            <p:nvPr/>
          </p:nvGrpSpPr>
          <p:grpSpPr>
            <a:xfrm>
              <a:off x="7870356" y="4407410"/>
              <a:ext cx="3997300" cy="2261047"/>
              <a:chOff x="5606143" y="2819400"/>
              <a:chExt cx="3537857" cy="2057393"/>
            </a:xfrm>
            <a:noFill/>
          </p:grpSpPr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5E57ACEF-DF31-6948-9BF3-9C8648046653}"/>
                  </a:ext>
                </a:extLst>
              </p:cNvPr>
              <p:cNvSpPr/>
              <p:nvPr/>
            </p:nvSpPr>
            <p:spPr>
              <a:xfrm>
                <a:off x="5606143" y="2819400"/>
                <a:ext cx="3537857" cy="2057393"/>
              </a:xfrm>
              <a:prstGeom prst="hexagon">
                <a:avLst/>
              </a:prstGeom>
              <a:grpFill/>
              <a:ln w="285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FE6E2C3-3867-9B4F-A305-4CA760BF2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77881" y="4215238"/>
                <a:ext cx="2194379" cy="427476"/>
              </a:xfrm>
              <a:prstGeom prst="rect">
                <a:avLst/>
              </a:prstGeom>
              <a:grpFill/>
            </p:spPr>
          </p:pic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A31453D-4574-0E4C-9248-9925F5990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27204" y="4795183"/>
              <a:ext cx="2985051" cy="810327"/>
            </a:xfrm>
            <a:prstGeom prst="rect">
              <a:avLst/>
            </a:prstGeom>
          </p:spPr>
        </p:pic>
      </p:grpSp>
      <p:sp>
        <p:nvSpPr>
          <p:cNvPr id="39" name="Hexagon 38">
            <a:extLst>
              <a:ext uri="{FF2B5EF4-FFF2-40B4-BE49-F238E27FC236}">
                <a16:creationId xmlns:a16="http://schemas.microsoft.com/office/drawing/2014/main" id="{90DA28C0-CD94-1B45-BD69-26D83EB3DFE7}"/>
              </a:ext>
            </a:extLst>
          </p:cNvPr>
          <p:cNvSpPr/>
          <p:nvPr/>
        </p:nvSpPr>
        <p:spPr>
          <a:xfrm>
            <a:off x="8498129" y="339969"/>
            <a:ext cx="2345817" cy="1532989"/>
          </a:xfrm>
          <a:prstGeom prst="hexagon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Up-Down Arrow 40">
            <a:extLst>
              <a:ext uri="{FF2B5EF4-FFF2-40B4-BE49-F238E27FC236}">
                <a16:creationId xmlns:a16="http://schemas.microsoft.com/office/drawing/2014/main" id="{629626D6-220D-1045-94BE-7E2DDCA80CA2}"/>
              </a:ext>
            </a:extLst>
          </p:cNvPr>
          <p:cNvSpPr/>
          <p:nvPr/>
        </p:nvSpPr>
        <p:spPr>
          <a:xfrm>
            <a:off x="9495713" y="1778001"/>
            <a:ext cx="341376" cy="622355"/>
          </a:xfrm>
          <a:prstGeom prst="up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085D25-B0E5-B74D-9B8D-8F63F7A34710}"/>
              </a:ext>
            </a:extLst>
          </p:cNvPr>
          <p:cNvSpPr txBox="1"/>
          <p:nvPr/>
        </p:nvSpPr>
        <p:spPr>
          <a:xfrm>
            <a:off x="8910195" y="769711"/>
            <a:ext cx="149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INFRAEOSC-07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Projects</a:t>
            </a:r>
          </a:p>
        </p:txBody>
      </p:sp>
    </p:spTree>
    <p:extLst>
      <p:ext uri="{BB962C8B-B14F-4D97-AF65-F5344CB8AC3E}">
        <p14:creationId xmlns:p14="http://schemas.microsoft.com/office/powerpoint/2010/main" val="1162214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0C678-1428-4946-B0A3-736DE7D90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EOSC-Future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11A22-4C62-B64F-96ED-46998A6B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r>
              <a:rPr lang="fr-FR">
                <a:solidFill>
                  <a:prstClr val="black">
                    <a:tint val="75000"/>
                  </a:prstClr>
                </a:solidFill>
                <a:latin typeface="Calibri"/>
              </a:rPr>
              <a:t>28/09/21</a:t>
            </a: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272144-DB04-7141-A4A6-7CE35D817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r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t>TSPs and EOSC-Future</a:t>
            </a:r>
            <a:endParaRPr lang="it-IT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B96500-195B-FE40-B6A0-D332F7065EB3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74" y="3228256"/>
            <a:ext cx="6602959" cy="3235064"/>
          </a:xfrm>
          <a:prstGeom prst="rect">
            <a:avLst/>
          </a:prstGeom>
        </p:spPr>
      </p:pic>
      <p:pic>
        <p:nvPicPr>
          <p:cNvPr id="7" name="Picture 2" descr="https://lh5.googleusercontent.com/xtmq8jq2O144OwfxDNl2QF0yyyAHAKoMytzPykIi3hsYVrmhJlIVcdGXjohKERdggEMdk91AVhnE0270i4FX8mPXNpZ6DbaouMTNmMOSEV6oKHK3L3Dl0HOYMnXat1F60QDvkZOW">
            <a:extLst>
              <a:ext uri="{FF2B5EF4-FFF2-40B4-BE49-F238E27FC236}">
                <a16:creationId xmlns:a16="http://schemas.microsoft.com/office/drawing/2014/main" id="{4178EC9C-869B-4F4B-812A-F7199B375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4259" y="3182554"/>
            <a:ext cx="6191380" cy="362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0EBA0B0-D9F7-D44D-9232-2B273DA83F3F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8109" y="0"/>
            <a:ext cx="5723891" cy="32194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881629-83C9-784C-841E-160352E53169}"/>
              </a:ext>
            </a:extLst>
          </p:cNvPr>
          <p:cNvSpPr txBox="1"/>
          <p:nvPr/>
        </p:nvSpPr>
        <p:spPr>
          <a:xfrm>
            <a:off x="244596" y="1111645"/>
            <a:ext cx="6223515" cy="206210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285744" indent="-285744" defTabSz="914377">
              <a:buFont typeface="Wingdings" pitchFamily="2" charset="2"/>
              <a:buChar char="q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A new project – started 1</a:t>
            </a:r>
            <a:r>
              <a:rPr lang="en-GB" baseline="30000" dirty="0">
                <a:solidFill>
                  <a:prstClr val="black"/>
                </a:solidFill>
                <a:latin typeface="Calibri"/>
              </a:rPr>
              <a:t>st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April; </a:t>
            </a:r>
          </a:p>
          <a:p>
            <a:pPr marL="285744" indent="-285744" defTabSz="914377">
              <a:buFont typeface="Wingdings" pitchFamily="2" charset="2"/>
              <a:buChar char="q"/>
            </a:pPr>
            <a:endParaRPr lang="en-GB" dirty="0">
              <a:solidFill>
                <a:prstClr val="black"/>
              </a:solidFill>
              <a:latin typeface="Calibri"/>
            </a:endParaRPr>
          </a:p>
          <a:p>
            <a:pPr marL="285744" indent="-285744" defTabSz="914377">
              <a:buFont typeface="Wingdings" pitchFamily="2" charset="2"/>
              <a:buChar char="q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Responding to EU H2020 funding call, (INFRAEOSC-03-2020):  30 months, 40 M euros</a:t>
            </a:r>
          </a:p>
          <a:p>
            <a:pPr defTabSz="914377"/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914377">
              <a:buClr>
                <a:srgbClr val="ED7D31"/>
              </a:buClr>
              <a:buSzPct val="120000"/>
              <a:buFont typeface="Wingdings" pitchFamily="2" charset="2"/>
              <a:buChar char="Ø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000" b="1" i="1" dirty="0">
                <a:solidFill>
                  <a:prstClr val="black"/>
                </a:solidFill>
                <a:latin typeface="Calibri"/>
                <a:sym typeface="Wingdings" pitchFamily="2" charset="2"/>
              </a:rPr>
              <a:t>EOSC-Future is a prototype of an integrated EOSC</a:t>
            </a:r>
          </a:p>
          <a:p>
            <a:pPr defTabSz="914377"/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90FD72-CC14-004F-BA68-4D7B3B6B9529}"/>
              </a:ext>
            </a:extLst>
          </p:cNvPr>
          <p:cNvSpPr/>
          <p:nvPr/>
        </p:nvSpPr>
        <p:spPr>
          <a:xfrm rot="3246599">
            <a:off x="2587069" y="4504290"/>
            <a:ext cx="1513115" cy="21252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DCA9E-08F9-B34C-9055-6CFFA58DE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2809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6333-AACA-C349-8FE2-6255BC94E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388" y="92982"/>
            <a:ext cx="9431215" cy="1158875"/>
          </a:xfrm>
        </p:spPr>
        <p:txBody>
          <a:bodyPr/>
          <a:lstStyle/>
          <a:p>
            <a:r>
              <a:rPr lang="en-GB" b="1" dirty="0">
                <a:latin typeface="+mn-lt"/>
              </a:rPr>
              <a:t>ESCAPE TSPs in EOSC-Future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D90E7-A197-7041-81C8-A4006731E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9" y="1251857"/>
            <a:ext cx="10515600" cy="4935991"/>
          </a:xfrm>
        </p:spPr>
        <p:txBody>
          <a:bodyPr/>
          <a:lstStyle/>
          <a:p>
            <a:pPr marL="50800" indent="0">
              <a:buNone/>
            </a:pPr>
            <a:r>
              <a:rPr lang="en-GB" b="1" dirty="0"/>
              <a:t>EOSC-Future </a:t>
            </a:r>
          </a:p>
          <a:p>
            <a:r>
              <a:rPr lang="en-GB" dirty="0"/>
              <a:t>WP6 (T6.3) includes 2 science projects from each of the 5 science clusters</a:t>
            </a:r>
          </a:p>
          <a:p>
            <a:pPr lvl="1"/>
            <a:r>
              <a:rPr lang="en-GB" dirty="0"/>
              <a:t>Several partners from ESCAPE have funding for 6 post-docs within that to work on the TSP’s</a:t>
            </a:r>
          </a:p>
          <a:p>
            <a:r>
              <a:rPr lang="en-GB" dirty="0"/>
              <a:t>ESCAPE (with other clusters &amp; e-</a:t>
            </a:r>
            <a:r>
              <a:rPr lang="en-GB" dirty="0" err="1"/>
              <a:t>infras</a:t>
            </a:r>
            <a:r>
              <a:rPr lang="en-GB" dirty="0"/>
              <a:t>) is also involved in overall Technical Coordination of EOSC-Future</a:t>
            </a:r>
          </a:p>
          <a:p>
            <a:pPr lvl="1"/>
            <a:r>
              <a:rPr lang="en-GB" dirty="0"/>
              <a:t>+ specific actions around portal integration, work with HPC community, etc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6A4E0-27A9-EC46-BBD7-44CB929F5FE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28/09/21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2BEC71-BBB3-EE4B-A92E-F1E4DAECAD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953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"/>
          <p:cNvSpPr txBox="1">
            <a:spLocks noGrp="1"/>
          </p:cNvSpPr>
          <p:nvPr>
            <p:ph type="title"/>
          </p:nvPr>
        </p:nvSpPr>
        <p:spPr>
          <a:xfrm>
            <a:off x="2068286" y="129150"/>
            <a:ext cx="9431100" cy="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GB" b="1" dirty="0">
                <a:latin typeface="+mn-lt"/>
              </a:rPr>
              <a:t>ESCAPE Integration</a:t>
            </a:r>
            <a:endParaRPr b="1" dirty="0">
              <a:latin typeface="+mn-lt"/>
            </a:endParaRPr>
          </a:p>
        </p:txBody>
      </p:sp>
      <p:sp>
        <p:nvSpPr>
          <p:cNvPr id="283" name="Google Shape;283;p23"/>
          <p:cNvSpPr txBox="1">
            <a:spLocks noGrp="1"/>
          </p:cNvSpPr>
          <p:nvPr>
            <p:ph type="body" idx="1"/>
          </p:nvPr>
        </p:nvSpPr>
        <p:spPr>
          <a:xfrm>
            <a:off x="521100" y="1084950"/>
            <a:ext cx="11149800" cy="53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566103" indent="-4572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GB" sz="2692" dirty="0"/>
              <a:t>Both SPs rely </a:t>
            </a:r>
            <a:r>
              <a:rPr lang="en-GB" sz="2692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on the ESCAPE services infrastructure within EOSC-Future to</a:t>
            </a:r>
            <a:br>
              <a:rPr lang="en-GB" sz="2692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</a:br>
            <a:r>
              <a:rPr lang="en-GB" sz="2692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see their experimental data, simulations and software procedures developed </a:t>
            </a:r>
            <a:br>
              <a:rPr lang="en-GB" sz="2692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</a:br>
            <a:r>
              <a:rPr lang="en-GB" sz="2692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within sustainable analysis pipelines and converging into a bigger picture</a:t>
            </a:r>
          </a:p>
          <a:p>
            <a:pPr marL="566103" indent="-457200">
              <a:lnSpc>
                <a:spcPct val="100000"/>
              </a:lnSpc>
              <a:spcBef>
                <a:spcPts val="0"/>
              </a:spcBef>
              <a:buSzPct val="100000"/>
            </a:pPr>
            <a:endParaRPr lang="en-GB" sz="2692" dirty="0"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</a:ext>
              </a:extLst>
            </a:endParaRPr>
          </a:p>
          <a:p>
            <a:pPr marL="566103" indent="-4572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GB" dirty="0"/>
              <a:t>ESCAPE will  integrate the SPs in a proto-EOSC environment where particle physicists, astrophysicists and astronomers, experimentalists as well as theorists, with a wide range of interests, can exploit synergies and complementarities across different communities. </a:t>
            </a:r>
          </a:p>
          <a:p>
            <a:pPr marL="566103" indent="-457200">
              <a:lnSpc>
                <a:spcPct val="100000"/>
              </a:lnSpc>
              <a:spcBef>
                <a:spcPts val="0"/>
              </a:spcBef>
              <a:buSzPct val="100000"/>
            </a:pPr>
            <a:endParaRPr lang="en-GB" dirty="0"/>
          </a:p>
          <a:p>
            <a:pPr marL="566103" indent="-4572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GB" dirty="0"/>
              <a:t>Unique ambition of developing a </a:t>
            </a:r>
            <a:r>
              <a:rPr lang="en-GB" i="1" dirty="0"/>
              <a:t>multi-probe and cross-domain </a:t>
            </a:r>
            <a:r>
              <a:rPr lang="en-GB" dirty="0"/>
              <a:t>Open Science Cloud environment. </a:t>
            </a:r>
          </a:p>
          <a:p>
            <a:pPr marL="1023303" lvl="1" indent="-457200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en-GB" dirty="0"/>
              <a:t>One of the objectives for ESCAPE is to develop a permanent platform where the different communities can identify cross-fertilization opportunities, integrating experimental searches, astrophysical/cosmological observations and theoretical benchmarks.</a:t>
            </a:r>
          </a:p>
          <a:p>
            <a:pPr marL="566103" indent="-457200">
              <a:lnSpc>
                <a:spcPct val="100000"/>
              </a:lnSpc>
              <a:spcBef>
                <a:spcPts val="0"/>
              </a:spcBef>
              <a:buSzPct val="100000"/>
            </a:pPr>
            <a:endParaRPr lang="en-GB" dirty="0"/>
          </a:p>
          <a:p>
            <a:pPr marL="582562" indent="-457200">
              <a:spcBef>
                <a:spcPts val="500"/>
              </a:spcBef>
              <a:buSzPct val="96774"/>
            </a:pPr>
            <a:r>
              <a:rPr lang="en-GB" dirty="0"/>
              <a:t>ESCAPE will ensure the inclusion of existing cooperative frameworks such as the Virtual Observatory, the CERN </a:t>
            </a:r>
            <a:r>
              <a:rPr lang="en-GB" dirty="0" err="1"/>
              <a:t>OpenData</a:t>
            </a:r>
            <a:r>
              <a:rPr lang="en-GB" dirty="0"/>
              <a:t> portal and ESO platforms</a:t>
            </a:r>
            <a:br>
              <a:rPr lang="en-GB" dirty="0"/>
            </a:b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5493A6-D7A0-2C48-94A5-F875F341840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28/09/21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8B9B8F-F642-5644-8DC6-22F53865DB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477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4"/>
          <p:cNvSpPr txBox="1">
            <a:spLocks noGrp="1"/>
          </p:cNvSpPr>
          <p:nvPr>
            <p:ph type="title"/>
          </p:nvPr>
        </p:nvSpPr>
        <p:spPr>
          <a:xfrm>
            <a:off x="2002971" y="243104"/>
            <a:ext cx="9431215" cy="847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GB" b="1" dirty="0">
                <a:latin typeface="+mn-lt"/>
              </a:rPr>
              <a:t>Integration</a:t>
            </a:r>
            <a:endParaRPr b="1" dirty="0">
              <a:latin typeface="+mn-lt"/>
            </a:endParaRPr>
          </a:p>
        </p:txBody>
      </p:sp>
      <p:sp>
        <p:nvSpPr>
          <p:cNvPr id="290" name="Google Shape;290;p24"/>
          <p:cNvSpPr txBox="1">
            <a:spLocks noGrp="1"/>
          </p:cNvSpPr>
          <p:nvPr>
            <p:ph type="body" idx="1"/>
          </p:nvPr>
        </p:nvSpPr>
        <p:spPr>
          <a:xfrm>
            <a:off x="838200" y="1212351"/>
            <a:ext cx="5181600" cy="54239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3521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Char char="•"/>
            </a:pPr>
            <a:r>
              <a:rPr lang="en-GB" sz="1600" b="1" dirty="0"/>
              <a:t>AAI</a:t>
            </a:r>
            <a:r>
              <a:rPr lang="en-GB" sz="1600" dirty="0"/>
              <a:t>: AAI solution following the AARC blueprint  - ensure that the ESCAPE solution is fully interoperable with EOSC: </a:t>
            </a:r>
            <a:endParaRPr dirty="0"/>
          </a:p>
          <a:p>
            <a:pPr marL="914400" lvl="1" indent="-321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59"/>
            </a:pPr>
            <a:r>
              <a:rPr lang="en-GB" sz="1400" dirty="0"/>
              <a:t>Scientists in the SP’s should be using a single user identity for all aspects of work;</a:t>
            </a:r>
            <a:endParaRPr dirty="0"/>
          </a:p>
          <a:p>
            <a:pPr marL="914400" lvl="1" indent="-321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59"/>
            </a:pPr>
            <a:r>
              <a:rPr lang="en-GB" sz="1400" dirty="0"/>
              <a:t>Authorization services must enable key access controls to various data sets and resources.  </a:t>
            </a:r>
            <a:endParaRPr dirty="0"/>
          </a:p>
          <a:p>
            <a:pPr marL="457200" lvl="0" indent="-35216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46"/>
              <a:buChar char="•"/>
            </a:pPr>
            <a:r>
              <a:rPr lang="en-GB" sz="1600" b="1" dirty="0"/>
              <a:t>Data Lake</a:t>
            </a:r>
            <a:r>
              <a:rPr lang="en-GB" sz="1600" dirty="0"/>
              <a:t>: federated storage services should be made available to the SPs, allowing all of the data sets required to be openly accessible to all participants:  </a:t>
            </a:r>
            <a:endParaRPr dirty="0"/>
          </a:p>
          <a:p>
            <a:pPr marL="914400" lvl="1" indent="-321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59"/>
            </a:pPr>
            <a:r>
              <a:rPr lang="en-GB" sz="1400" dirty="0"/>
              <a:t>Because some of the data sets may be subject to embargo the Authorization mechanism must ensure this;</a:t>
            </a:r>
            <a:endParaRPr dirty="0"/>
          </a:p>
          <a:p>
            <a:pPr marL="914400" lvl="1" indent="-321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59"/>
            </a:pPr>
            <a:r>
              <a:rPr lang="en-GB" sz="1400" dirty="0"/>
              <a:t>The full set of tools that implement the DL should be available and used:</a:t>
            </a:r>
            <a:endParaRPr sz="1200" dirty="0"/>
          </a:p>
          <a:p>
            <a:pPr marL="914400" lvl="1" indent="-321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59"/>
            </a:pPr>
            <a:r>
              <a:rPr lang="en-GB" sz="1400" dirty="0" err="1"/>
              <a:t>Rucio</a:t>
            </a:r>
            <a:r>
              <a:rPr lang="en-GB" sz="1400" dirty="0"/>
              <a:t> - data location catalogue and policy engine:  This may need a specific set up, the important point is that users must be able to select data across multiple experiments and infrastructures that may have their own </a:t>
            </a:r>
            <a:r>
              <a:rPr lang="en-GB" sz="1400" dirty="0" err="1"/>
              <a:t>Rucio</a:t>
            </a:r>
            <a:r>
              <a:rPr lang="en-GB" sz="1400" dirty="0"/>
              <a:t> catalogue;</a:t>
            </a:r>
            <a:endParaRPr sz="1100" dirty="0"/>
          </a:p>
          <a:p>
            <a:pPr marL="914400" lvl="1" indent="-321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59"/>
            </a:pPr>
            <a:r>
              <a:rPr lang="en-GB" sz="1400" dirty="0"/>
              <a:t>ESCAPE FTS (File Transfer Service) - key for moving data around; integrated with the AAI service and the storage endpoints;</a:t>
            </a:r>
            <a:endParaRPr sz="1100" dirty="0"/>
          </a:p>
          <a:p>
            <a:pPr marL="914400" lvl="1" indent="-3212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59"/>
            </a:pPr>
            <a:r>
              <a:rPr lang="en-GB" sz="1400" dirty="0"/>
              <a:t>Caching and streaming services to deliver data to processing and analysis.  These are services operational in ESCAPE; once AAI services are integrated they should be operational in the EOSC environment.</a:t>
            </a:r>
            <a:endParaRPr sz="1100" dirty="0"/>
          </a:p>
        </p:txBody>
      </p:sp>
      <p:sp>
        <p:nvSpPr>
          <p:cNvPr id="291" name="Google Shape;291;p24"/>
          <p:cNvSpPr txBox="1">
            <a:spLocks noGrp="1"/>
          </p:cNvSpPr>
          <p:nvPr>
            <p:ph type="body" idx="2"/>
          </p:nvPr>
        </p:nvSpPr>
        <p:spPr>
          <a:xfrm>
            <a:off x="6120829" y="1212351"/>
            <a:ext cx="5181600" cy="340121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 sz="1600" b="1" dirty="0"/>
              <a:t>ESFRIs</a:t>
            </a:r>
            <a:r>
              <a:rPr lang="en-GB" sz="1600" dirty="0"/>
              <a:t>: Publication of data sets into the DL - required from the SP partners of the ESFRIs and the VO</a:t>
            </a:r>
            <a:endParaRPr sz="11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 sz="1600" dirty="0"/>
              <a:t>ESCAPE </a:t>
            </a:r>
            <a:r>
              <a:rPr lang="en-GB" sz="1600" b="1" dirty="0"/>
              <a:t>software catalogue </a:t>
            </a:r>
            <a:r>
              <a:rPr lang="en-GB" sz="1600" dirty="0"/>
              <a:t>should publish all of the needed analysis components, and make them available for the various groups involved in the SP work:</a:t>
            </a:r>
            <a:endParaRPr dirty="0"/>
          </a:p>
          <a:p>
            <a:pPr marL="914400" lvl="1" indent="-3143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</a:pPr>
            <a:r>
              <a:rPr lang="en-GB" sz="1400" dirty="0"/>
              <a:t>Integration within the EOSC catalogue services</a:t>
            </a:r>
            <a:endParaRPr sz="1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 sz="1600" dirty="0"/>
              <a:t>An </a:t>
            </a:r>
            <a:r>
              <a:rPr lang="en-GB" sz="1600" b="1" dirty="0"/>
              <a:t>analysis environment</a:t>
            </a:r>
            <a:r>
              <a:rPr lang="en-GB" sz="1600" dirty="0"/>
              <a:t>, with a </a:t>
            </a:r>
            <a:r>
              <a:rPr lang="en-GB" sz="1600" dirty="0" err="1"/>
              <a:t>Jupyter</a:t>
            </a:r>
            <a:r>
              <a:rPr lang="en-GB" sz="1600" dirty="0"/>
              <a:t> notebook deployment, and access to scalable compute resources behind:</a:t>
            </a:r>
            <a:endParaRPr sz="1100" dirty="0"/>
          </a:p>
          <a:p>
            <a:pPr marL="914400" lvl="1" indent="-3143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</a:pPr>
            <a:r>
              <a:rPr lang="en-GB" sz="1400" dirty="0"/>
              <a:t>RECAST, REANA from CERN; tools that enable reproducible analyses, essential in making the scientific outcomes FAIR</a:t>
            </a:r>
            <a:endParaRPr sz="1100" dirty="0"/>
          </a:p>
        </p:txBody>
      </p:sp>
      <p:sp>
        <p:nvSpPr>
          <p:cNvPr id="292" name="Google Shape;292;p24"/>
          <p:cNvSpPr txBox="1"/>
          <p:nvPr/>
        </p:nvSpPr>
        <p:spPr>
          <a:xfrm>
            <a:off x="6120829" y="5159198"/>
            <a:ext cx="5181600" cy="86302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981"/>
              <a:buFont typeface="Arial"/>
              <a:buChar char="•"/>
            </a:pPr>
            <a:r>
              <a:rPr lang="en-GB" sz="23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ESCAPE intends to make all of these services and tools available to other RI’s or service providers in EOSC via EOSC-Future</a:t>
            </a:r>
            <a:r>
              <a:rPr lang="en-GB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.</a:t>
            </a:r>
            <a:endParaRPr sz="26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82949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1E715B-47E8-DC43-8D82-59343EC2C2C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28/09/21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4C13DE-B055-FF49-BD04-EAF1F99DC5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009E0-9963-2B45-AEA9-5BA0B26F4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3814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e8e6962e31_1_34"/>
          <p:cNvSpPr txBox="1">
            <a:spLocks noGrp="1"/>
          </p:cNvSpPr>
          <p:nvPr>
            <p:ph type="title"/>
          </p:nvPr>
        </p:nvSpPr>
        <p:spPr>
          <a:xfrm>
            <a:off x="1771432" y="302917"/>
            <a:ext cx="13427701" cy="6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3300"/>
              <a:buFont typeface="Calibri"/>
              <a:buNone/>
            </a:pPr>
            <a:r>
              <a:rPr lang="en-GB" sz="4000" dirty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Capacity Requirements</a:t>
            </a:r>
            <a:endParaRPr dirty="0"/>
          </a:p>
        </p:txBody>
      </p:sp>
      <p:sp>
        <p:nvSpPr>
          <p:cNvPr id="299" name="Google Shape;299;ge8e6962e31_1_34"/>
          <p:cNvSpPr txBox="1">
            <a:spLocks noGrp="1"/>
          </p:cNvSpPr>
          <p:nvPr>
            <p:ph type="body" idx="2"/>
          </p:nvPr>
        </p:nvSpPr>
        <p:spPr>
          <a:xfrm>
            <a:off x="400334" y="1320150"/>
            <a:ext cx="11342700" cy="3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dirty="0"/>
              <a:t>The needs of the ESCAPE SP’s are still being determined; in the initial phases the needs are minimal, but will increase as more sub-projects are integrated and goals expand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endParaRPr dirty="0"/>
          </a:p>
        </p:txBody>
      </p:sp>
      <p:sp>
        <p:nvSpPr>
          <p:cNvPr id="300" name="Google Shape;300;ge8e6962e31_1_34"/>
          <p:cNvSpPr txBox="1">
            <a:spLocks noGrp="1"/>
          </p:cNvSpPr>
          <p:nvPr>
            <p:ph type="sldNum" idx="12"/>
          </p:nvPr>
        </p:nvSpPr>
        <p:spPr>
          <a:xfrm>
            <a:off x="15570438" y="8486863"/>
            <a:ext cx="590700" cy="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sp>
        <p:nvSpPr>
          <p:cNvPr id="301" name="Google Shape;301;ge8e6962e31_1_34"/>
          <p:cNvSpPr txBox="1">
            <a:spLocks noGrp="1"/>
          </p:cNvSpPr>
          <p:nvPr>
            <p:ph type="dt" idx="10"/>
          </p:nvPr>
        </p:nvSpPr>
        <p:spPr>
          <a:xfrm>
            <a:off x="10359134" y="6372833"/>
            <a:ext cx="13839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fr-FR"/>
              <a:t>28/09/21</a:t>
            </a:r>
            <a:endParaRPr/>
          </a:p>
        </p:txBody>
      </p:sp>
      <p:graphicFrame>
        <p:nvGraphicFramePr>
          <p:cNvPr id="302" name="Google Shape;302;ge8e6962e31_1_34"/>
          <p:cNvGraphicFramePr/>
          <p:nvPr>
            <p:extLst>
              <p:ext uri="{D42A27DB-BD31-4B8C-83A1-F6EECF244321}">
                <p14:modId xmlns:p14="http://schemas.microsoft.com/office/powerpoint/2010/main" val="1458442245"/>
              </p:ext>
            </p:extLst>
          </p:nvPr>
        </p:nvGraphicFramePr>
        <p:xfrm>
          <a:off x="928184" y="2792186"/>
          <a:ext cx="10287000" cy="2285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77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66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600" b="1" u="none" strike="noStrike" cap="none" dirty="0"/>
                        <a:t>Resource Type</a:t>
                      </a:r>
                      <a:endParaRPr sz="1600" b="1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600" b="1" u="none" strike="noStrike" cap="none" dirty="0"/>
                        <a:t>Total amount</a:t>
                      </a:r>
                      <a:endParaRPr sz="1600" b="1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600" b="1" u="none" strike="noStrike" cap="none" dirty="0"/>
                        <a:t>Comment and extra requirements (dependencies)</a:t>
                      </a:r>
                      <a:endParaRPr sz="1600" b="1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Storage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few (~5 PB)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Distributed in the ESCAPE DL, can be in various locations, including cloud, etc.; some may need to be specific QoS (e.g. SSD), at level of few TB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Compute - cluster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TBD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Generic compute needs – via ESCAPE partners, ESCAPE cloud funding, 07 projects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Compute - HPC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TBD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Use for specific purposes – e.g. ML training, simulations; FEN</a:t>
                      </a:r>
                      <a:r>
                        <a:rPr lang="en-GB"/>
                        <a:t>IX collaboration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Networking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/>
                        <a:t>NA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400" u="none" strike="noStrike" cap="none" dirty="0"/>
                        <a:t>Coordination with GEANT – but no specific needs</a:t>
                      </a:r>
                      <a:endParaRPr sz="14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1D584D-1E05-F147-BF60-6E487F2250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22314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223" y="0"/>
            <a:ext cx="9414933" cy="3510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1" y="0"/>
            <a:ext cx="9414933" cy="6859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826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0D39-49EC-E344-8B38-1A9B6F112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Next steps for ESCAPE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8C45D-5087-AD4A-BDF1-7B931397B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 Firm up timelines - see spreadsheet; </a:t>
            </a:r>
          </a:p>
          <a:p>
            <a:pPr lvl="1"/>
            <a:r>
              <a:rPr lang="en-GB" dirty="0"/>
              <a:t> add clear and realistic milestones (that we need for ourselves)</a:t>
            </a:r>
          </a:p>
          <a:p>
            <a:r>
              <a:rPr lang="en-GB" dirty="0"/>
              <a:t> Produce a good estimate of the resource needs for each project and sub-project:</a:t>
            </a:r>
          </a:p>
          <a:p>
            <a:pPr lvl="1"/>
            <a:r>
              <a:rPr lang="en-GB" dirty="0"/>
              <a:t> compute - cluster, HPC, specific needs?</a:t>
            </a:r>
          </a:p>
          <a:p>
            <a:pPr lvl="1"/>
            <a:r>
              <a:rPr lang="en-GB" dirty="0"/>
              <a:t> storage - with specific QoS if necessary</a:t>
            </a:r>
          </a:p>
          <a:p>
            <a:pPr lvl="1"/>
            <a:r>
              <a:rPr lang="en-GB" dirty="0"/>
              <a:t> other needs?</a:t>
            </a:r>
          </a:p>
          <a:p>
            <a:r>
              <a:rPr lang="en-GB" dirty="0"/>
              <a:t> Then we need within ESCAPE to address what resources we can provide  from our ESCAPE partners;</a:t>
            </a:r>
          </a:p>
          <a:p>
            <a:pPr lvl="1"/>
            <a:r>
              <a:rPr lang="en-GB" dirty="0"/>
              <a:t> intention is to add other resources from </a:t>
            </a:r>
          </a:p>
          <a:p>
            <a:pPr lvl="2"/>
            <a:r>
              <a:rPr lang="en-GB" dirty="0"/>
              <a:t>a) ESCAPE procurement funds, </a:t>
            </a:r>
          </a:p>
          <a:p>
            <a:pPr lvl="2"/>
            <a:r>
              <a:rPr lang="en-GB" dirty="0"/>
              <a:t>b) EOSC-Future brokered resources through INFRAEOSC-07 projects</a:t>
            </a:r>
          </a:p>
          <a:p>
            <a:r>
              <a:rPr lang="en-GB" dirty="0"/>
              <a:t> ESCAPE will organise a meeting on the TSP’s very soon; </a:t>
            </a:r>
          </a:p>
          <a:p>
            <a:pPr lvl="1"/>
            <a:r>
              <a:rPr lang="en-GB" dirty="0"/>
              <a:t>we should try and have the above planning complete by then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D9977-A188-6E4E-9879-1B9AE875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FBB59-E480-E442-9EB8-1482478BF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214CB-29A3-FA4B-B168-8BCA71AAD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3095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A00AE-313F-ED43-9F6F-A2F67971A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F1CC2-3C6F-8B4A-9F5E-DDABE736E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 The TSP’s in ESCAPE</a:t>
            </a:r>
          </a:p>
          <a:p>
            <a:r>
              <a:rPr lang="en-GB" dirty="0"/>
              <a:t> Relationship to EOSC-Future</a:t>
            </a:r>
          </a:p>
          <a:p>
            <a:r>
              <a:rPr lang="en-GB" dirty="0"/>
              <a:t> Current state of TSP planning</a:t>
            </a:r>
          </a:p>
          <a:p>
            <a:pPr lvl="1"/>
            <a:r>
              <a:rPr lang="en-GB" dirty="0"/>
              <a:t>Milestones</a:t>
            </a:r>
          </a:p>
          <a:p>
            <a:pPr lvl="1"/>
            <a:r>
              <a:rPr lang="en-GB" dirty="0"/>
              <a:t>Next Steps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8B13C-3291-AE44-855C-D33B093E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C44E7-AE80-D44F-913F-CFD0AAE53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D04DA-863E-D449-B038-2F3580015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5B12F-D02A-B845-865F-37AC5B232343}" type="slidenum">
              <a:rPr lang="it-IT" smtClean="0"/>
              <a:pPr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3718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7"/>
          <p:cNvSpPr txBox="1">
            <a:spLocks noGrp="1"/>
          </p:cNvSpPr>
          <p:nvPr>
            <p:ph type="title"/>
          </p:nvPr>
        </p:nvSpPr>
        <p:spPr>
          <a:xfrm>
            <a:off x="1922584" y="93946"/>
            <a:ext cx="9431215" cy="109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GB" b="1" dirty="0">
                <a:latin typeface="+mn-lt"/>
              </a:rPr>
              <a:t>ESCAPE Science Projects - background</a:t>
            </a:r>
            <a:endParaRPr b="1" dirty="0">
              <a:latin typeface="+mn-lt"/>
            </a:endParaRPr>
          </a:p>
        </p:txBody>
      </p:sp>
      <p:pic>
        <p:nvPicPr>
          <p:cNvPr id="177" name="Google Shape;177;p1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271" y="3327399"/>
            <a:ext cx="5826999" cy="327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8771" y="992568"/>
            <a:ext cx="2404015" cy="2357672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7"/>
          <p:cNvSpPr/>
          <p:nvPr/>
        </p:nvSpPr>
        <p:spPr>
          <a:xfrm>
            <a:off x="7854111" y="1571239"/>
            <a:ext cx="422305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cap="none">
                <a:solidFill>
                  <a:srgbClr val="6098D2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uropean</a:t>
            </a:r>
            <a:b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200" b="1" i="0" u="none" strike="noStrike" cap="none">
                <a:solidFill>
                  <a:srgbClr val="6098D2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cience</a:t>
            </a:r>
            <a:b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200" b="1" i="0" u="none" strike="noStrike" cap="none">
                <a:solidFill>
                  <a:srgbClr val="6098D2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luster of </a:t>
            </a:r>
            <a:b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200" b="1" i="0" u="none" strike="noStrike" cap="none">
                <a:solidFill>
                  <a:srgbClr val="6098D2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stronomy &amp; </a:t>
            </a:r>
            <a:b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200" b="1" i="0" u="none" strike="noStrike" cap="none">
                <a:solidFill>
                  <a:srgbClr val="6098D2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article physics </a:t>
            </a:r>
            <a:b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200" b="1" i="0" u="none" strike="noStrike" cap="none">
                <a:solidFill>
                  <a:srgbClr val="6098D2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n-GB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SFRI research infrastructures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7"/>
          <p:cNvSpPr txBox="1">
            <a:spLocks noGrp="1"/>
          </p:cNvSpPr>
          <p:nvPr>
            <p:ph type="body" idx="1"/>
          </p:nvPr>
        </p:nvSpPr>
        <p:spPr>
          <a:xfrm>
            <a:off x="214313" y="1091103"/>
            <a:ext cx="7639800" cy="49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2800"/>
              <a:buChar char="•"/>
            </a:pPr>
            <a:r>
              <a:rPr lang="en-GB" sz="1800" dirty="0"/>
              <a:t>Two large Science Projects will be deployed with a number of high-level objectives:</a:t>
            </a:r>
            <a:endParaRPr sz="1400"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</a:pPr>
            <a:r>
              <a:rPr lang="en-GB" sz="1600" dirty="0"/>
              <a:t>To demonstrate new cutting-edge science capabilities, in particular those involving inter-RI collaboration and science outcomes;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</a:pPr>
            <a:r>
              <a:rPr lang="en-GB" sz="1600" dirty="0"/>
              <a:t>To validate, that the software, tools, services, and infrastructure developed within ESCAPE are what is required by the science use cases;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GB" sz="1800" dirty="0"/>
              <a:t>The SP objectives are supported by the thematic consortia (of the national funding agencies): 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o"/>
            </a:pPr>
            <a:r>
              <a:rPr lang="en-GB" sz="1400" dirty="0"/>
              <a:t>ECFA, APPEC, ASTRONET, </a:t>
            </a:r>
            <a:r>
              <a:rPr lang="en-GB" sz="1400" dirty="0" err="1"/>
              <a:t>NuPECC</a:t>
            </a:r>
            <a:r>
              <a:rPr lang="en-GB" sz="1400" dirty="0"/>
              <a:t>, and the collaboration of those bodies within JENAA.  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GB" sz="1800" dirty="0"/>
              <a:t>The European Strategy for Particle Physics update in 2020 encouraged synergies between these research infrastructures, via ESCAPE.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GB" sz="1800" b="0" i="1" u="none" strike="noStrike" cap="none" dirty="0">
                <a:solidFill>
                  <a:srgbClr val="F0801A"/>
                </a:solidFill>
                <a:latin typeface="Arial"/>
                <a:ea typeface="Arial"/>
                <a:cs typeface="Arial"/>
                <a:sym typeface="Arial"/>
              </a:rPr>
              <a:t>The communities are large, global, with collaborators </a:t>
            </a:r>
            <a:r>
              <a:rPr lang="en-GB" sz="1800" i="1" dirty="0">
                <a:solidFill>
                  <a:srgbClr val="F0801A"/>
                </a:solidFill>
                <a:latin typeface="Arial"/>
                <a:ea typeface="Arial"/>
                <a:cs typeface="Arial"/>
                <a:sym typeface="Arial"/>
              </a:rPr>
              <a:t>across all areas of the world; users are typically physicists</a:t>
            </a:r>
            <a:endParaRPr dirty="0"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GB" sz="1800" b="0" i="1" u="none" strike="noStrike" cap="none" dirty="0">
                <a:solidFill>
                  <a:srgbClr val="F0801A"/>
                </a:solidFill>
                <a:latin typeface="Arial"/>
                <a:ea typeface="Arial"/>
                <a:cs typeface="Arial"/>
                <a:sym typeface="Arial"/>
              </a:rPr>
              <a:t>Many commonalities – common facilities an</a:t>
            </a:r>
            <a:r>
              <a:rPr lang="en-GB" sz="1800" i="1" dirty="0">
                <a:solidFill>
                  <a:srgbClr val="F0801A"/>
                </a:solidFill>
                <a:latin typeface="Arial"/>
                <a:ea typeface="Arial"/>
                <a:cs typeface="Arial"/>
                <a:sym typeface="Arial"/>
              </a:rPr>
              <a:t>d funding agencies</a:t>
            </a:r>
            <a:endParaRPr sz="2000" b="0" i="1" u="none" strike="noStrike" cap="none" dirty="0">
              <a:solidFill>
                <a:srgbClr val="F0801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422C67-07FC-E042-9C8A-46C8F4FFAD7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28/09/21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E3D563-D130-3349-8A29-29B44C6B37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349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e8e6962e31_1_0"/>
          <p:cNvSpPr txBox="1">
            <a:spLocks noGrp="1"/>
          </p:cNvSpPr>
          <p:nvPr>
            <p:ph type="title"/>
          </p:nvPr>
        </p:nvSpPr>
        <p:spPr>
          <a:xfrm>
            <a:off x="1380450" y="2657950"/>
            <a:ext cx="9431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000"/>
              <a:buNone/>
            </a:pPr>
            <a:r>
              <a:rPr lang="en-GB" b="1" dirty="0">
                <a:latin typeface="+mn-lt"/>
              </a:rPr>
              <a:t>Science Project 1:   Dark Matter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0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7924"/>
              <a:buNone/>
            </a:pPr>
            <a:r>
              <a:rPr lang="en-GB" sz="2650" dirty="0"/>
              <a:t>Coordinator: Caterina </a:t>
            </a:r>
            <a:r>
              <a:rPr lang="en-GB" sz="2650" dirty="0" err="1"/>
              <a:t>Doglioni</a:t>
            </a:r>
            <a:r>
              <a:rPr lang="en-GB" sz="2650" dirty="0"/>
              <a:t> </a:t>
            </a:r>
            <a:endParaRPr sz="265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985964-6BEE-1F45-A99B-52385779698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28/09/21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16E2F7-2846-2E4F-BA68-48148C92D0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FD80B-1A3C-A949-B60E-E901AADDC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08828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f95f3a35_0_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3300"/>
              <a:buFont typeface="Calibri"/>
              <a:buNone/>
            </a:pPr>
            <a:r>
              <a:rPr lang="en-GB" sz="4000" dirty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Ambition, Impact, Challenge</a:t>
            </a:r>
            <a:endParaRPr sz="4000" dirty="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0" name="Google Shape;230;geaf95f3a35_0_7"/>
          <p:cNvSpPr txBox="1">
            <a:spLocks noGrp="1"/>
          </p:cNvSpPr>
          <p:nvPr>
            <p:ph idx="1"/>
          </p:nvPr>
        </p:nvSpPr>
        <p:spPr>
          <a:xfrm>
            <a:off x="-77021" y="1061867"/>
            <a:ext cx="9152446" cy="5115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 fontScale="70000" lnSpcReduction="20000"/>
          </a:bodyPr>
          <a:lstStyle/>
          <a:p>
            <a:pPr marL="571500" lvl="0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Font typeface="Arial"/>
              <a:buChar char="•"/>
            </a:pPr>
            <a:r>
              <a:rPr lang="en-GB" b="1" dirty="0">
                <a:solidFill>
                  <a:schemeClr val="dk1"/>
                </a:solidFill>
              </a:rPr>
              <a:t>Dark matter</a:t>
            </a:r>
            <a:r>
              <a:rPr lang="en-GB" dirty="0">
                <a:solidFill>
                  <a:schemeClr val="dk1"/>
                </a:solidFill>
              </a:rPr>
              <a:t> makes up 85% of the matter in the universe → </a:t>
            </a:r>
            <a:r>
              <a:rPr lang="en-GB" b="1" dirty="0">
                <a:solidFill>
                  <a:schemeClr val="dk1"/>
                </a:solidFill>
              </a:rPr>
              <a:t>what is it? </a:t>
            </a:r>
            <a:endParaRPr b="1" dirty="0">
              <a:solidFill>
                <a:schemeClr val="dk1"/>
              </a:solidFill>
            </a:endParaRPr>
          </a:p>
          <a:p>
            <a:pPr marL="571500" lvl="0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</a:rPr>
              <a:t>Many Dark Matter searches</a:t>
            </a:r>
            <a:r>
              <a:rPr lang="en-GB" b="1" dirty="0">
                <a:solidFill>
                  <a:schemeClr val="dk1"/>
                </a:solidFill>
              </a:rPr>
              <a:t> </a:t>
            </a:r>
            <a:r>
              <a:rPr lang="en-GB" dirty="0">
                <a:solidFill>
                  <a:schemeClr val="dk1"/>
                </a:solidFill>
              </a:rPr>
              <a:t>in ESCAPE RIs: </a:t>
            </a:r>
            <a:r>
              <a:rPr lang="en-GB" b="1" dirty="0">
                <a:solidFill>
                  <a:schemeClr val="dk1"/>
                </a:solidFill>
              </a:rPr>
              <a:t>complementarity</a:t>
            </a:r>
            <a:r>
              <a:rPr lang="en-GB" dirty="0">
                <a:solidFill>
                  <a:schemeClr val="dk1"/>
                </a:solidFill>
              </a:rPr>
              <a:t> between these experiments under different theoretical hypotheses</a:t>
            </a:r>
            <a:endParaRPr dirty="0"/>
          </a:p>
          <a:p>
            <a:pPr marL="571500" lvl="0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</a:rPr>
              <a:t>Connecting results and potential discoveries from different </a:t>
            </a:r>
            <a:br>
              <a:rPr lang="en-GB" dirty="0">
                <a:solidFill>
                  <a:schemeClr val="dk1"/>
                </a:solidFill>
              </a:rPr>
            </a:br>
            <a:r>
              <a:rPr lang="en-GB" dirty="0">
                <a:solidFill>
                  <a:schemeClr val="dk1"/>
                </a:solidFill>
              </a:rPr>
              <a:t>experiments requires the </a:t>
            </a:r>
            <a:r>
              <a:rPr lang="en-GB" b="1" dirty="0">
                <a:solidFill>
                  <a:schemeClr val="dk1"/>
                </a:solidFill>
              </a:rPr>
              <a:t>engagement of all scientific communities</a:t>
            </a:r>
            <a:r>
              <a:rPr lang="en-GB" dirty="0">
                <a:solidFill>
                  <a:schemeClr val="dk1"/>
                </a:solidFill>
              </a:rPr>
              <a:t> involved</a:t>
            </a:r>
            <a:endParaRPr dirty="0"/>
          </a:p>
          <a:p>
            <a:pPr marL="571500" lvl="0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</a:rPr>
              <a:t>Synergies in:</a:t>
            </a:r>
            <a:endParaRPr dirty="0"/>
          </a:p>
          <a:p>
            <a:pPr marL="1028700" lvl="1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b="1" dirty="0">
                <a:solidFill>
                  <a:schemeClr val="dk1"/>
                </a:solidFill>
              </a:rPr>
              <a:t>interpretation</a:t>
            </a:r>
            <a:r>
              <a:rPr lang="en-GB" dirty="0">
                <a:solidFill>
                  <a:schemeClr val="dk1"/>
                </a:solidFill>
              </a:rPr>
              <a:t> of results in terms of dark matter theories, </a:t>
            </a:r>
            <a:endParaRPr dirty="0"/>
          </a:p>
          <a:p>
            <a:pPr marL="1028700" lvl="1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b="1" dirty="0">
                <a:solidFill>
                  <a:schemeClr val="dk1"/>
                </a:solidFill>
              </a:rPr>
              <a:t>tools</a:t>
            </a:r>
            <a:r>
              <a:rPr lang="en-GB" dirty="0">
                <a:solidFill>
                  <a:schemeClr val="dk1"/>
                </a:solidFill>
              </a:rPr>
              <a:t> needed to produce those results, esp. data management, data analysis and computing. </a:t>
            </a:r>
            <a:endParaRPr dirty="0"/>
          </a:p>
          <a:p>
            <a:pPr marL="6858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None/>
            </a:pPr>
            <a:endParaRPr dirty="0">
              <a:solidFill>
                <a:schemeClr val="dk1"/>
              </a:solidFill>
            </a:endParaRPr>
          </a:p>
          <a:p>
            <a:pPr marL="571500" lvl="0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</a:rPr>
              <a:t>This Science Project aims to: </a:t>
            </a:r>
            <a:endParaRPr dirty="0"/>
          </a:p>
          <a:p>
            <a:pPr marL="1028700" lvl="1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</a:rPr>
              <a:t>perform </a:t>
            </a:r>
            <a:r>
              <a:rPr lang="en-GB" b="1" dirty="0">
                <a:solidFill>
                  <a:schemeClr val="dk1"/>
                </a:solidFill>
              </a:rPr>
              <a:t>new analyses</a:t>
            </a:r>
            <a:r>
              <a:rPr lang="en-GB" dirty="0">
                <a:solidFill>
                  <a:schemeClr val="dk1"/>
                </a:solidFill>
              </a:rPr>
              <a:t>, collect all related </a:t>
            </a:r>
            <a:r>
              <a:rPr lang="en-GB" b="1" dirty="0">
                <a:solidFill>
                  <a:schemeClr val="dk1"/>
                </a:solidFill>
              </a:rPr>
              <a:t>digital objects</a:t>
            </a:r>
            <a:r>
              <a:rPr lang="en-GB" dirty="0">
                <a:solidFill>
                  <a:schemeClr val="dk1"/>
                </a:solidFill>
              </a:rPr>
              <a:t> (data, metadata and software) </a:t>
            </a:r>
            <a:br>
              <a:rPr lang="en-GB" dirty="0">
                <a:solidFill>
                  <a:schemeClr val="dk1"/>
                </a:solidFill>
              </a:rPr>
            </a:br>
            <a:r>
              <a:rPr lang="en-GB" dirty="0">
                <a:solidFill>
                  <a:schemeClr val="dk1"/>
                </a:solidFill>
              </a:rPr>
              <a:t>on a </a:t>
            </a:r>
            <a:r>
              <a:rPr lang="en-GB" b="1" dirty="0">
                <a:solidFill>
                  <a:schemeClr val="dk1"/>
                </a:solidFill>
              </a:rPr>
              <a:t>broad platform</a:t>
            </a:r>
            <a:r>
              <a:rPr lang="en-GB" dirty="0">
                <a:solidFill>
                  <a:schemeClr val="dk1"/>
                </a:solidFill>
              </a:rPr>
              <a:t> hosted on the EOSC Portal </a:t>
            </a:r>
            <a:endParaRPr dirty="0"/>
          </a:p>
          <a:p>
            <a:pPr marL="1485900" lvl="2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</a:rPr>
              <a:t>and will allow these analyses to be </a:t>
            </a:r>
            <a:r>
              <a:rPr lang="en-GB" b="1" dirty="0">
                <a:solidFill>
                  <a:schemeClr val="dk1"/>
                </a:solidFill>
              </a:rPr>
              <a:t>reproducible</a:t>
            </a:r>
            <a:r>
              <a:rPr lang="en-GB" dirty="0">
                <a:solidFill>
                  <a:schemeClr val="dk1"/>
                </a:solidFill>
              </a:rPr>
              <a:t> within the various collaborations and by the entire community wherever possible; </a:t>
            </a:r>
            <a:endParaRPr dirty="0"/>
          </a:p>
          <a:p>
            <a:pPr marL="1028700" lvl="1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b="1" dirty="0">
                <a:solidFill>
                  <a:schemeClr val="dk1"/>
                </a:solidFill>
              </a:rPr>
              <a:t>exploit synergies in science &amp; tools</a:t>
            </a:r>
            <a:r>
              <a:rPr lang="en-GB" dirty="0">
                <a:solidFill>
                  <a:schemeClr val="dk1"/>
                </a:solidFill>
              </a:rPr>
              <a:t> across different communities, </a:t>
            </a:r>
            <a:endParaRPr dirty="0"/>
          </a:p>
          <a:p>
            <a:pPr marL="1485900" lvl="2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8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</a:rPr>
              <a:t>final results of each workflow: </a:t>
            </a:r>
            <a:r>
              <a:rPr lang="en-GB" b="1" dirty="0">
                <a:solidFill>
                  <a:schemeClr val="dk1"/>
                </a:solidFill>
              </a:rPr>
              <a:t>discovery (!) / constraints of dark matter particle properties</a:t>
            </a:r>
            <a:r>
              <a:rPr lang="en-GB" dirty="0">
                <a:solidFill>
                  <a:schemeClr val="dk1"/>
                </a:solidFill>
              </a:rPr>
              <a:t> that can be displayed on the same plot, highlighting the complementarity;</a:t>
            </a:r>
            <a:endParaRPr dirty="0"/>
          </a:p>
          <a:p>
            <a:pPr marL="1028700" lvl="1" indent="-33311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8107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</a:rPr>
              <a:t>enhance the research participation in the EOSC, by providing a </a:t>
            </a:r>
            <a:r>
              <a:rPr lang="en-GB" b="1" dirty="0">
                <a:solidFill>
                  <a:schemeClr val="dk1"/>
                </a:solidFill>
              </a:rPr>
              <a:t>working example of open science </a:t>
            </a:r>
            <a:r>
              <a:rPr lang="en-GB" dirty="0">
                <a:solidFill>
                  <a:schemeClr val="dk1"/>
                </a:solidFill>
              </a:rPr>
              <a:t>that has started from a complementary effort of different experiments. 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232" name="Google Shape;232;geaf95f3a35_0_7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fr-FR"/>
              <a:t>28/09/21</a:t>
            </a:r>
            <a:endParaRPr/>
          </a:p>
        </p:txBody>
      </p:sp>
      <p:sp>
        <p:nvSpPr>
          <p:cNvPr id="231" name="Google Shape;231;geaf95f3a35_0_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233" name="Google Shape;233;geaf95f3a35_0_7"/>
          <p:cNvSpPr txBox="1">
            <a:spLocks noGrp="1"/>
          </p:cNvSpPr>
          <p:nvPr>
            <p:ph type="dt" idx="4294967295"/>
          </p:nvPr>
        </p:nvSpPr>
        <p:spPr>
          <a:xfrm>
            <a:off x="10807700" y="6372225"/>
            <a:ext cx="138430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>
                <a:solidFill>
                  <a:srgbClr val="0067B1"/>
                </a:solidFill>
              </a:rPr>
              <a:t>Footer</a:t>
            </a:r>
            <a:endParaRPr>
              <a:solidFill>
                <a:srgbClr val="0067B1"/>
              </a:solidFill>
            </a:endParaRPr>
          </a:p>
        </p:txBody>
      </p:sp>
      <p:pic>
        <p:nvPicPr>
          <p:cNvPr id="234" name="Google Shape;234;geaf95f3a35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6375" y="0"/>
            <a:ext cx="3475625" cy="336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eaf95f3a35_0_7" descr="Image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9124" y="4267037"/>
            <a:ext cx="1832877" cy="1123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eaf95f3a35_0_7" descr="Image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5224" y="3453000"/>
            <a:ext cx="1383900" cy="1540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eaf95f3a35_0_7" descr="Image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2351" y="5504325"/>
            <a:ext cx="1955950" cy="95131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eaf95f3a35_0_7"/>
          <p:cNvSpPr txBox="1"/>
          <p:nvPr/>
        </p:nvSpPr>
        <p:spPr>
          <a:xfrm>
            <a:off x="9428520" y="6455619"/>
            <a:ext cx="1580100" cy="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Verdana"/>
              <a:buNone/>
            </a:pPr>
            <a:r>
              <a:rPr lang="en-GB" sz="800" b="0" i="1" u="none" strike="noStrike" cap="none">
                <a:solidFill>
                  <a:srgbClr val="999999"/>
                </a:solidFill>
                <a:latin typeface="Verdana"/>
                <a:ea typeface="Verdana"/>
                <a:cs typeface="Verdana"/>
                <a:sym typeface="Verdana"/>
              </a:rPr>
              <a:t>Credit: SLAC/LZ/ATLAS/CTA</a:t>
            </a:r>
            <a:endParaRPr/>
          </a:p>
        </p:txBody>
      </p:sp>
      <p:sp>
        <p:nvSpPr>
          <p:cNvPr id="239" name="Google Shape;239;geaf95f3a35_0_7"/>
          <p:cNvSpPr txBox="1"/>
          <p:nvPr/>
        </p:nvSpPr>
        <p:spPr>
          <a:xfrm>
            <a:off x="9329563" y="2878633"/>
            <a:ext cx="161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Experimental data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B108A5-D1D4-8345-9989-671340F0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6319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b="1" dirty="0">
                <a:latin typeface="+mn-lt"/>
              </a:rPr>
              <a:t>DM continued</a:t>
            </a:r>
            <a:endParaRPr b="1" dirty="0">
              <a:latin typeface="+mn-lt"/>
            </a:endParaRPr>
          </a:p>
        </p:txBody>
      </p:sp>
      <p:sp>
        <p:nvSpPr>
          <p:cNvPr id="245" name="Google Shape;245;p19"/>
          <p:cNvSpPr txBox="1">
            <a:spLocks noGrp="1"/>
          </p:cNvSpPr>
          <p:nvPr>
            <p:ph idx="1"/>
          </p:nvPr>
        </p:nvSpPr>
        <p:spPr>
          <a:xfrm>
            <a:off x="359229" y="1243677"/>
            <a:ext cx="10515600" cy="481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457200" lvl="0" indent="-39071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17647"/>
              <a:buChar char="•"/>
            </a:pPr>
            <a:r>
              <a:rPr lang="en-GB" dirty="0"/>
              <a:t>The </a:t>
            </a:r>
            <a:r>
              <a:rPr lang="en-GB" b="1" dirty="0"/>
              <a:t>scientific added value </a:t>
            </a:r>
            <a:endParaRPr dirty="0"/>
          </a:p>
          <a:p>
            <a:pPr marL="914400" lvl="1" indent="-332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o"/>
            </a:pPr>
            <a:r>
              <a:rPr lang="en-GB" b="1" dirty="0"/>
              <a:t>new dark matter analyses </a:t>
            </a:r>
            <a:r>
              <a:rPr lang="en-GB" dirty="0"/>
              <a:t>coming from the </a:t>
            </a:r>
            <a:r>
              <a:rPr lang="en-GB" b="1" dirty="0"/>
              <a:t>complementary </a:t>
            </a:r>
            <a:br>
              <a:rPr lang="en-GB" b="1" dirty="0"/>
            </a:br>
            <a:r>
              <a:rPr lang="en-GB" b="1" dirty="0"/>
              <a:t>experiments</a:t>
            </a:r>
            <a:r>
              <a:rPr lang="en-GB" dirty="0"/>
              <a:t> involved (particle colliders, direct and indirection </a:t>
            </a:r>
            <a:br>
              <a:rPr lang="en-GB" dirty="0"/>
            </a:br>
            <a:r>
              <a:rPr lang="en-GB" dirty="0"/>
              <a:t>experiments) as well as from </a:t>
            </a:r>
            <a:r>
              <a:rPr lang="en-GB" b="1" dirty="0"/>
              <a:t>theory</a:t>
            </a:r>
            <a:r>
              <a:rPr lang="en-GB" dirty="0"/>
              <a:t> and </a:t>
            </a:r>
            <a:r>
              <a:rPr lang="en-GB" b="1" dirty="0"/>
              <a:t>observational</a:t>
            </a:r>
            <a:r>
              <a:rPr lang="en-GB" dirty="0"/>
              <a:t> </a:t>
            </a:r>
            <a:r>
              <a:rPr lang="en-GB" b="1" dirty="0"/>
              <a:t>constraints</a:t>
            </a:r>
            <a:r>
              <a:rPr lang="en-GB" dirty="0"/>
              <a:t>, </a:t>
            </a:r>
            <a:endParaRPr dirty="0"/>
          </a:p>
          <a:p>
            <a:pPr marL="914400" lvl="1" indent="-332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o"/>
            </a:pPr>
            <a:r>
              <a:rPr lang="en-GB" dirty="0"/>
              <a:t>all interpreted within the same </a:t>
            </a:r>
            <a:r>
              <a:rPr lang="en-GB" b="1" dirty="0"/>
              <a:t>theoretical framework</a:t>
            </a:r>
            <a:r>
              <a:rPr lang="en-GB" dirty="0"/>
              <a:t> and displayed </a:t>
            </a:r>
            <a:br>
              <a:rPr lang="en-GB" dirty="0"/>
            </a:br>
            <a:r>
              <a:rPr lang="en-GB" dirty="0"/>
              <a:t>in a summary plot that showcases their synergies. </a:t>
            </a:r>
            <a:endParaRPr dirty="0"/>
          </a:p>
          <a:p>
            <a:pPr marL="914400" lvl="1" indent="-332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o"/>
            </a:pPr>
            <a:r>
              <a:rPr lang="en-GB" dirty="0"/>
              <a:t>During the analysis design, we will identify </a:t>
            </a:r>
            <a:r>
              <a:rPr lang="en-GB" b="1" dirty="0"/>
              <a:t>innovative algorithms</a:t>
            </a:r>
            <a:r>
              <a:rPr lang="en-GB" dirty="0"/>
              <a:t> (e.g. machine learning, but also procedures to reconstruct images to distinguish signal and background) that can be individually highlighted and shared for use by other scientific communities and / or in society. </a:t>
            </a:r>
            <a:endParaRPr dirty="0"/>
          </a:p>
          <a:p>
            <a:pPr marL="457200" lvl="0" indent="-39071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17647"/>
              <a:buChar char="•"/>
            </a:pPr>
            <a:r>
              <a:rPr lang="en-GB" dirty="0"/>
              <a:t>The </a:t>
            </a:r>
            <a:r>
              <a:rPr lang="en-GB" b="1" dirty="0"/>
              <a:t>Open Science added value</a:t>
            </a:r>
            <a:r>
              <a:rPr lang="en-GB" dirty="0"/>
              <a:t> </a:t>
            </a:r>
            <a:endParaRPr dirty="0"/>
          </a:p>
          <a:p>
            <a:pPr marL="914400" lvl="1" indent="-332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o"/>
            </a:pPr>
            <a:r>
              <a:rPr lang="en-GB" dirty="0"/>
              <a:t>all the </a:t>
            </a:r>
            <a:r>
              <a:rPr lang="en-GB" b="1" dirty="0"/>
              <a:t>digital objects</a:t>
            </a:r>
            <a:r>
              <a:rPr lang="en-GB" dirty="0"/>
              <a:t> within these new DM analyses will be implemented within the </a:t>
            </a:r>
            <a:r>
              <a:rPr lang="en-GB" b="1" dirty="0"/>
              <a:t>ESCAPE services infrastructure</a:t>
            </a:r>
            <a:r>
              <a:rPr lang="en-GB" dirty="0"/>
              <a:t>. </a:t>
            </a:r>
            <a:endParaRPr dirty="0"/>
          </a:p>
          <a:p>
            <a:pPr marL="914400" lvl="1" indent="-332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88235"/>
              <a:buChar char="o"/>
            </a:pPr>
            <a:r>
              <a:rPr lang="en-GB" dirty="0"/>
              <a:t>make use of the </a:t>
            </a:r>
            <a:r>
              <a:rPr lang="en-GB" b="1" dirty="0"/>
              <a:t>ESCAPE Data Infrastructure</a:t>
            </a:r>
            <a:r>
              <a:rPr lang="en-GB" dirty="0"/>
              <a:t> to store, distribute and provide data and software access to the broad dark matter scientific community. </a:t>
            </a:r>
            <a:endParaRPr dirty="0"/>
          </a:p>
          <a:p>
            <a:pPr marL="1371600" lvl="2" indent="-33281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2071"/>
              <a:buChar char="▪"/>
            </a:pPr>
            <a:r>
              <a:rPr lang="en-GB" sz="2300" dirty="0"/>
              <a:t>This is a unique </a:t>
            </a:r>
            <a:r>
              <a:rPr lang="en-GB" sz="2300" b="1" dirty="0"/>
              <a:t>link</a:t>
            </a:r>
            <a:r>
              <a:rPr lang="en-GB" sz="2300" dirty="0"/>
              <a:t> between DM as a fundamental </a:t>
            </a:r>
            <a:r>
              <a:rPr lang="en-GB" sz="2300" b="1" dirty="0"/>
              <a:t>science</a:t>
            </a:r>
            <a:r>
              <a:rPr lang="en-GB" sz="2300" dirty="0"/>
              <a:t> question and the </a:t>
            </a:r>
            <a:r>
              <a:rPr lang="en-GB" sz="2300" b="1" dirty="0"/>
              <a:t>Open Science</a:t>
            </a:r>
            <a:r>
              <a:rPr lang="en-GB" sz="2300" dirty="0"/>
              <a:t> </a:t>
            </a:r>
            <a:r>
              <a:rPr lang="en-GB" sz="2300" b="1" dirty="0"/>
              <a:t>services</a:t>
            </a:r>
            <a:r>
              <a:rPr lang="en-GB" sz="2300" dirty="0"/>
              <a:t> needed to answer it that </a:t>
            </a:r>
            <a:r>
              <a:rPr lang="en-GB" sz="2300" b="1" dirty="0"/>
              <a:t>benefits the scientific community as a whole</a:t>
            </a:r>
            <a:r>
              <a:rPr lang="en-GB" sz="2300" dirty="0"/>
              <a:t>. </a:t>
            </a:r>
            <a:br>
              <a:rPr lang="en-GB" sz="2300" dirty="0"/>
            </a:br>
            <a:br>
              <a:rPr lang="en-GB" dirty="0"/>
            </a:br>
            <a:endParaRPr i="1"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17647"/>
              <a:buNone/>
            </a:pP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4B39C0-D7E8-5F45-8D69-93C9E5B9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28/09/21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AE279E-AC15-2843-86BE-14B362657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6</a:t>
            </a:fld>
            <a:endParaRPr lang="en-GB"/>
          </a:p>
        </p:txBody>
      </p:sp>
      <p:pic>
        <p:nvPicPr>
          <p:cNvPr id="246" name="Google Shape;246;p19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4751" y="217649"/>
            <a:ext cx="3457175" cy="24960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8CC5C3-F269-6C46-B19E-C9223F223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4255416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e8e6962e31_1_4"/>
          <p:cNvSpPr txBox="1">
            <a:spLocks noGrp="1"/>
          </p:cNvSpPr>
          <p:nvPr>
            <p:ph type="title"/>
          </p:nvPr>
        </p:nvSpPr>
        <p:spPr>
          <a:xfrm>
            <a:off x="1380450" y="2657950"/>
            <a:ext cx="9431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000"/>
              <a:buNone/>
            </a:pPr>
            <a:r>
              <a:rPr lang="en-GB" b="1" dirty="0">
                <a:latin typeface="+mn-lt"/>
              </a:rPr>
              <a:t>Science project 2: 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000"/>
              <a:buNone/>
            </a:pPr>
            <a:r>
              <a:rPr lang="en-GB" b="1" dirty="0">
                <a:latin typeface="+mn-lt"/>
              </a:rPr>
              <a:t>Gravitational Waves &amp; Extreme Universe</a:t>
            </a: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5000"/>
              <a:buNone/>
            </a:pPr>
            <a:endParaRPr b="1" dirty="0">
              <a:latin typeface="+mn-l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7924"/>
              <a:buNone/>
            </a:pPr>
            <a:r>
              <a:rPr lang="en-GB" sz="2650" dirty="0">
                <a:latin typeface="+mn-lt"/>
              </a:rPr>
              <a:t>Coordinator: Elena </a:t>
            </a:r>
            <a:r>
              <a:rPr lang="en-GB" sz="2650" dirty="0" err="1">
                <a:latin typeface="+mn-lt"/>
              </a:rPr>
              <a:t>Cuoco</a:t>
            </a:r>
            <a:endParaRPr sz="2650" dirty="0">
              <a:latin typeface="+mn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3AF6B2-D412-DD42-B1BB-E852B818FB7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28/09/21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41DE5A-B8BD-4649-A029-CDC30CFA8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C365D-95E4-1A40-A176-66F81C4A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TSPs and EOSC-Future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9559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"/>
          <p:cNvSpPr txBox="1">
            <a:spLocks noGrp="1"/>
          </p:cNvSpPr>
          <p:nvPr>
            <p:ph type="title"/>
          </p:nvPr>
        </p:nvSpPr>
        <p:spPr>
          <a:xfrm>
            <a:off x="1607128" y="317807"/>
            <a:ext cx="100707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3300"/>
              <a:buFont typeface="Calibri"/>
              <a:buNone/>
            </a:pPr>
            <a:r>
              <a:rPr lang="en-GB" sz="4000" dirty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Ambition, Impact, Challenge</a:t>
            </a:r>
            <a:endParaRPr sz="4000" dirty="0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7" name="Google Shape;257;p20"/>
          <p:cNvSpPr txBox="1">
            <a:spLocks noGrp="1"/>
          </p:cNvSpPr>
          <p:nvPr>
            <p:ph type="body" idx="2"/>
          </p:nvPr>
        </p:nvSpPr>
        <p:spPr>
          <a:xfrm>
            <a:off x="175954" y="1192737"/>
            <a:ext cx="9174600" cy="54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 fontScale="70000" lnSpcReduction="20000"/>
          </a:bodyPr>
          <a:lstStyle/>
          <a:p>
            <a:pPr marL="571500" lvl="0" indent="-3312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6743"/>
              <a:buFont typeface="Arial"/>
              <a:buChar char="•"/>
            </a:pPr>
            <a:r>
              <a:rPr lang="en-GB" sz="2100" dirty="0">
                <a:solidFill>
                  <a:schemeClr val="dk1"/>
                </a:solidFill>
              </a:rPr>
              <a:t>The </a:t>
            </a:r>
            <a:r>
              <a:rPr lang="en-GB" sz="2100" b="1" dirty="0">
                <a:solidFill>
                  <a:schemeClr val="dk1"/>
                </a:solidFill>
              </a:rPr>
              <a:t>Extreme Universe</a:t>
            </a:r>
            <a:r>
              <a:rPr lang="en-GB" sz="2100" dirty="0">
                <a:solidFill>
                  <a:schemeClr val="dk1"/>
                </a:solidFill>
              </a:rPr>
              <a:t> project intends to develop a </a:t>
            </a:r>
            <a:r>
              <a:rPr lang="en-GB" sz="2100" b="1" dirty="0">
                <a:solidFill>
                  <a:schemeClr val="dk1"/>
                </a:solidFill>
              </a:rPr>
              <a:t>sustainable platform</a:t>
            </a:r>
            <a:r>
              <a:rPr lang="en-GB" sz="2100" dirty="0">
                <a:solidFill>
                  <a:schemeClr val="dk1"/>
                </a:solidFill>
              </a:rPr>
              <a:t> within </a:t>
            </a:r>
            <a:br>
              <a:rPr lang="en-GB" sz="2100" dirty="0">
                <a:solidFill>
                  <a:schemeClr val="dk1"/>
                </a:solidFill>
              </a:rPr>
            </a:br>
            <a:r>
              <a:rPr lang="en-GB" sz="2100" dirty="0">
                <a:solidFill>
                  <a:schemeClr val="dk1"/>
                </a:solidFill>
              </a:rPr>
              <a:t>which to enable </a:t>
            </a:r>
            <a:r>
              <a:rPr lang="en-GB" sz="2100" b="1" dirty="0">
                <a:solidFill>
                  <a:schemeClr val="dk1"/>
                </a:solidFill>
              </a:rPr>
              <a:t>multi-messenger/multi-probe astronomy</a:t>
            </a:r>
            <a:r>
              <a:rPr lang="en-GB" sz="2100" dirty="0">
                <a:solidFill>
                  <a:schemeClr val="dk1"/>
                </a:solidFill>
              </a:rPr>
              <a:t> (MMA).  </a:t>
            </a:r>
            <a:endParaRPr dirty="0"/>
          </a:p>
          <a:p>
            <a:pPr marL="571500" lvl="0" indent="-33122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6743"/>
              <a:buFont typeface="Arial"/>
              <a:buChar char="•"/>
            </a:pPr>
            <a:r>
              <a:rPr lang="en-GB" sz="2100" dirty="0">
                <a:solidFill>
                  <a:schemeClr val="dk1"/>
                </a:solidFill>
              </a:rPr>
              <a:t>There are many studies of </a:t>
            </a:r>
            <a:r>
              <a:rPr lang="en-GB" sz="2100" b="1" dirty="0">
                <a:solidFill>
                  <a:schemeClr val="dk1"/>
                </a:solidFill>
              </a:rPr>
              <a:t>transient astrophysical</a:t>
            </a:r>
            <a:r>
              <a:rPr lang="en-GB" sz="2100" dirty="0">
                <a:solidFill>
                  <a:schemeClr val="dk1"/>
                </a:solidFill>
              </a:rPr>
              <a:t> phenomena that benefit from </a:t>
            </a:r>
            <a:br>
              <a:rPr lang="en-GB" sz="2100" dirty="0">
                <a:solidFill>
                  <a:schemeClr val="dk1"/>
                </a:solidFill>
              </a:rPr>
            </a:br>
            <a:r>
              <a:rPr lang="en-GB" sz="2100" dirty="0">
                <a:solidFill>
                  <a:schemeClr val="dk1"/>
                </a:solidFill>
              </a:rPr>
              <a:t>the </a:t>
            </a:r>
            <a:r>
              <a:rPr lang="en-GB" sz="2100" b="1" dirty="0">
                <a:solidFill>
                  <a:schemeClr val="dk1"/>
                </a:solidFill>
              </a:rPr>
              <a:t>combined use of many instruments</a:t>
            </a:r>
            <a:r>
              <a:rPr lang="en-GB" sz="2100" dirty="0">
                <a:solidFill>
                  <a:schemeClr val="dk1"/>
                </a:solidFill>
              </a:rPr>
              <a:t> at different wavelengths and different probe </a:t>
            </a:r>
            <a:br>
              <a:rPr lang="en-GB" sz="2100" dirty="0">
                <a:solidFill>
                  <a:schemeClr val="dk1"/>
                </a:solidFill>
              </a:rPr>
            </a:br>
            <a:r>
              <a:rPr lang="en-GB" sz="2100" dirty="0">
                <a:solidFill>
                  <a:schemeClr val="dk1"/>
                </a:solidFill>
              </a:rPr>
              <a:t>types.  </a:t>
            </a:r>
            <a:endParaRPr dirty="0"/>
          </a:p>
          <a:p>
            <a:pPr marL="1028700" lvl="1" indent="-33122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6743"/>
              <a:buFont typeface="Arial"/>
              <a:buChar char="•"/>
            </a:pPr>
            <a:r>
              <a:rPr lang="en-GB" sz="2100" dirty="0">
                <a:solidFill>
                  <a:schemeClr val="dk1"/>
                </a:solidFill>
              </a:rPr>
              <a:t>Many of these are based on the </a:t>
            </a:r>
            <a:r>
              <a:rPr lang="en-GB" sz="2100" b="1" dirty="0">
                <a:solidFill>
                  <a:schemeClr val="dk1"/>
                </a:solidFill>
              </a:rPr>
              <a:t>trigger</a:t>
            </a:r>
            <a:r>
              <a:rPr lang="en-GB" sz="2100" dirty="0">
                <a:solidFill>
                  <a:schemeClr val="dk1"/>
                </a:solidFill>
              </a:rPr>
              <a:t> of one instrument generating follow-ups </a:t>
            </a:r>
            <a:br>
              <a:rPr lang="en-GB" sz="2100" dirty="0">
                <a:solidFill>
                  <a:schemeClr val="dk1"/>
                </a:solidFill>
              </a:rPr>
            </a:br>
            <a:r>
              <a:rPr lang="en-GB" sz="2100" dirty="0">
                <a:solidFill>
                  <a:schemeClr val="dk1"/>
                </a:solidFill>
              </a:rPr>
              <a:t>from others at different timescales from seconds to days.  </a:t>
            </a:r>
            <a:endParaRPr dirty="0"/>
          </a:p>
          <a:p>
            <a:pPr marL="571500" lvl="0" indent="-33122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6743"/>
              <a:buFont typeface="Arial"/>
              <a:buChar char="•"/>
            </a:pPr>
            <a:r>
              <a:rPr lang="en-GB" sz="2100" dirty="0">
                <a:solidFill>
                  <a:schemeClr val="dk1"/>
                </a:solidFill>
              </a:rPr>
              <a:t>The intention within ESCAPE is to </a:t>
            </a:r>
            <a:r>
              <a:rPr lang="en-GB" sz="2100" b="1" dirty="0">
                <a:solidFill>
                  <a:schemeClr val="dk1"/>
                </a:solidFill>
              </a:rPr>
              <a:t>build such a platform for MMA</a:t>
            </a:r>
            <a:r>
              <a:rPr lang="en-GB" sz="2100" dirty="0">
                <a:solidFill>
                  <a:schemeClr val="dk1"/>
                </a:solidFill>
              </a:rPr>
              <a:t> science in such a way as to make it sustainable.</a:t>
            </a:r>
            <a:endParaRPr dirty="0"/>
          </a:p>
          <a:p>
            <a:pPr marL="571500" lvl="0" indent="-2222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6743"/>
              <a:buFont typeface="Arial"/>
              <a:buNone/>
            </a:pPr>
            <a:endParaRPr sz="2100" dirty="0">
              <a:solidFill>
                <a:schemeClr val="dk1"/>
              </a:solidFill>
            </a:endParaRPr>
          </a:p>
          <a:p>
            <a:pPr marL="571500" lvl="0" indent="-33122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6743"/>
              <a:buFont typeface="Arial"/>
              <a:buChar char="•"/>
            </a:pPr>
            <a:r>
              <a:rPr lang="en-GB" sz="2100" dirty="0">
                <a:solidFill>
                  <a:schemeClr val="dk1"/>
                </a:solidFill>
              </a:rPr>
              <a:t>Multi-messenger observations could lead to images of strong gravitational effects that are expected near a black hole.   </a:t>
            </a:r>
            <a:r>
              <a:rPr lang="en-GB" sz="2100" b="1" dirty="0">
                <a:solidFill>
                  <a:schemeClr val="dk1"/>
                </a:solidFill>
              </a:rPr>
              <a:t>Extreme energetic </a:t>
            </a:r>
            <a:r>
              <a:rPr lang="en-GB" sz="2100" b="1">
                <a:solidFill>
                  <a:schemeClr val="dk1"/>
                </a:solidFill>
              </a:rPr>
              <a:t>astrophysical transient</a:t>
            </a:r>
            <a:r>
              <a:rPr lang="en-GB" sz="2100">
                <a:solidFill>
                  <a:schemeClr val="dk1"/>
                </a:solidFill>
              </a:rPr>
              <a:t> </a:t>
            </a:r>
            <a:r>
              <a:rPr lang="en-GB" sz="2100" dirty="0">
                <a:solidFill>
                  <a:schemeClr val="dk1"/>
                </a:solidFill>
              </a:rPr>
              <a:t>phenomena such as GRB, AGN, FRB are also high-energy phenomena not yet fully understood. A </a:t>
            </a:r>
            <a:r>
              <a:rPr lang="en-GB" sz="2100" b="1" dirty="0">
                <a:solidFill>
                  <a:schemeClr val="dk1"/>
                </a:solidFill>
              </a:rPr>
              <a:t>data sharing</a:t>
            </a:r>
            <a:r>
              <a:rPr lang="en-GB" sz="2100" dirty="0">
                <a:solidFill>
                  <a:schemeClr val="dk1"/>
                </a:solidFill>
              </a:rPr>
              <a:t> and </a:t>
            </a:r>
            <a:r>
              <a:rPr lang="en-GB" sz="2100" b="1" dirty="0">
                <a:solidFill>
                  <a:schemeClr val="dk1"/>
                </a:solidFill>
              </a:rPr>
              <a:t>open-science approach</a:t>
            </a:r>
            <a:r>
              <a:rPr lang="en-GB" sz="2100" dirty="0">
                <a:solidFill>
                  <a:schemeClr val="dk1"/>
                </a:solidFill>
              </a:rPr>
              <a:t> are key to adding knowledge and progressing towards an understanding.</a:t>
            </a:r>
            <a:endParaRPr dirty="0"/>
          </a:p>
          <a:p>
            <a:pPr marL="571500" lvl="0" indent="-2222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6743"/>
              <a:buFont typeface="Arial"/>
              <a:buNone/>
            </a:pPr>
            <a:endParaRPr sz="2100" dirty="0">
              <a:solidFill>
                <a:schemeClr val="dk1"/>
              </a:solidFill>
            </a:endParaRPr>
          </a:p>
          <a:p>
            <a:pPr marL="571500" lvl="0" indent="-33122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16743"/>
              <a:buFont typeface="Arial"/>
              <a:buChar char="•"/>
            </a:pPr>
            <a:r>
              <a:rPr lang="en-GB" sz="2100" dirty="0">
                <a:solidFill>
                  <a:schemeClr val="dk1"/>
                </a:solidFill>
              </a:rPr>
              <a:t>A </a:t>
            </a:r>
            <a:r>
              <a:rPr lang="en-GB" sz="2100" b="1" dirty="0">
                <a:solidFill>
                  <a:schemeClr val="dk1"/>
                </a:solidFill>
              </a:rPr>
              <a:t>holistic approach</a:t>
            </a:r>
            <a:r>
              <a:rPr lang="en-GB" sz="2100" dirty="0">
                <a:solidFill>
                  <a:schemeClr val="dk1"/>
                </a:solidFill>
              </a:rPr>
              <a:t> to black holes and </a:t>
            </a:r>
            <a:r>
              <a:rPr lang="en-GB" sz="2100" b="1" dirty="0">
                <a:solidFill>
                  <a:schemeClr val="dk1"/>
                </a:solidFill>
              </a:rPr>
              <a:t>exploiting gravitational waves</a:t>
            </a:r>
            <a:r>
              <a:rPr lang="en-GB" sz="2100" dirty="0">
                <a:solidFill>
                  <a:schemeClr val="dk1"/>
                </a:solidFill>
              </a:rPr>
              <a:t> for fundamental physics are the main guidelines of this SP. The ‘frontier’ for multi-messenger science is to understand </a:t>
            </a:r>
            <a:r>
              <a:rPr lang="en-GB" sz="2100" b="1" dirty="0">
                <a:solidFill>
                  <a:schemeClr val="dk1"/>
                </a:solidFill>
              </a:rPr>
              <a:t>extreme matter and particle processes in strongly curved spacetime</a:t>
            </a:r>
            <a:r>
              <a:rPr lang="en-GB" sz="2100" dirty="0">
                <a:solidFill>
                  <a:schemeClr val="dk1"/>
                </a:solidFill>
              </a:rPr>
              <a:t>. The SP (also to be accessible from the EOSC portal) would implement an </a:t>
            </a:r>
            <a:r>
              <a:rPr lang="en-GB" sz="2100" b="1" dirty="0">
                <a:solidFill>
                  <a:schemeClr val="dk1"/>
                </a:solidFill>
              </a:rPr>
              <a:t>integrated platform for Multi-Messenger</a:t>
            </a:r>
            <a:r>
              <a:rPr lang="en-GB" sz="2100" dirty="0">
                <a:solidFill>
                  <a:schemeClr val="dk1"/>
                </a:solidFill>
              </a:rPr>
              <a:t> Astronomy where data from different wavelengths/messengers can be easily </a:t>
            </a:r>
            <a:r>
              <a:rPr lang="en-GB" sz="2100" b="1" dirty="0">
                <a:solidFill>
                  <a:schemeClr val="dk1"/>
                </a:solidFill>
              </a:rPr>
              <a:t>gathered, </a:t>
            </a:r>
            <a:r>
              <a:rPr lang="en-GB" sz="2100" b="1" dirty="0" err="1">
                <a:solidFill>
                  <a:schemeClr val="dk1"/>
                </a:solidFill>
              </a:rPr>
              <a:t>analyzed</a:t>
            </a:r>
            <a:r>
              <a:rPr lang="en-GB" sz="2100" b="1" dirty="0">
                <a:solidFill>
                  <a:schemeClr val="dk1"/>
                </a:solidFill>
              </a:rPr>
              <a:t> and modelled holistically,</a:t>
            </a:r>
            <a:r>
              <a:rPr lang="en-GB" sz="2100" dirty="0">
                <a:solidFill>
                  <a:schemeClr val="dk1"/>
                </a:solidFill>
              </a:rPr>
              <a:t> and not remain fragmented as at present. 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29032"/>
              <a:buFont typeface="Arial"/>
              <a:buNone/>
            </a:pPr>
            <a:br>
              <a:rPr lang="en-GB" dirty="0"/>
            </a:br>
            <a:endParaRPr dirty="0">
              <a:solidFill>
                <a:schemeClr val="dk1"/>
              </a:solidFill>
            </a:endParaRPr>
          </a:p>
        </p:txBody>
      </p:sp>
      <p:sp>
        <p:nvSpPr>
          <p:cNvPr id="258" name="Google Shape;258;p20"/>
          <p:cNvSpPr txBox="1">
            <a:spLocks noGrp="1"/>
          </p:cNvSpPr>
          <p:nvPr>
            <p:ph type="sldNum" idx="12"/>
          </p:nvPr>
        </p:nvSpPr>
        <p:spPr>
          <a:xfrm>
            <a:off x="11677828" y="6365147"/>
            <a:ext cx="443100" cy="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dt" idx="10"/>
          </p:nvPr>
        </p:nvSpPr>
        <p:spPr>
          <a:xfrm>
            <a:off x="10359134" y="6372833"/>
            <a:ext cx="13839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fr-FR"/>
              <a:t>28/09/21</a:t>
            </a:r>
            <a:endParaRPr/>
          </a:p>
        </p:txBody>
      </p:sp>
      <p:sp>
        <p:nvSpPr>
          <p:cNvPr id="260" name="Google Shape;260;p20"/>
          <p:cNvSpPr txBox="1">
            <a:spLocks noGrp="1"/>
          </p:cNvSpPr>
          <p:nvPr>
            <p:ph type="dt" idx="10"/>
          </p:nvPr>
        </p:nvSpPr>
        <p:spPr>
          <a:xfrm>
            <a:off x="8822268" y="6372833"/>
            <a:ext cx="13839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GB">
                <a:solidFill>
                  <a:srgbClr val="0067B1"/>
                </a:solidFill>
              </a:rPr>
              <a:t>Footer</a:t>
            </a:r>
            <a:endParaRPr>
              <a:solidFill>
                <a:srgbClr val="0067B1"/>
              </a:solidFill>
            </a:endParaRPr>
          </a:p>
        </p:txBody>
      </p:sp>
      <p:pic>
        <p:nvPicPr>
          <p:cNvPr id="261" name="Google Shape;26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7877" y="0"/>
            <a:ext cx="3974123" cy="263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650" y="2639949"/>
            <a:ext cx="2667276" cy="108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9901" y="3767476"/>
            <a:ext cx="2082349" cy="147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28517" y="5237625"/>
            <a:ext cx="2520583" cy="162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4EDA6C-3AAA-4446-9616-C6013B4E15D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TSPs and EOSC-Future</a:t>
            </a:r>
          </a:p>
        </p:txBody>
      </p:sp>
    </p:spTree>
    <p:extLst>
      <p:ext uri="{BB962C8B-B14F-4D97-AF65-F5344CB8AC3E}">
        <p14:creationId xmlns:p14="http://schemas.microsoft.com/office/powerpoint/2010/main" val="1450203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"/>
          <p:cNvSpPr txBox="1">
            <a:spLocks noGrp="1"/>
          </p:cNvSpPr>
          <p:nvPr>
            <p:ph type="title"/>
          </p:nvPr>
        </p:nvSpPr>
        <p:spPr>
          <a:xfrm>
            <a:off x="1922584" y="182438"/>
            <a:ext cx="9431215" cy="95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r>
              <a:rPr lang="en-GB" b="1" dirty="0">
                <a:latin typeface="+mn-lt"/>
              </a:rPr>
              <a:t>EU continued</a:t>
            </a:r>
            <a:endParaRPr b="1" dirty="0">
              <a:latin typeface="+mn-lt"/>
            </a:endParaRPr>
          </a:p>
        </p:txBody>
      </p:sp>
      <p:sp>
        <p:nvSpPr>
          <p:cNvPr id="270" name="Google Shape;270;p21"/>
          <p:cNvSpPr txBox="1">
            <a:spLocks noGrp="1"/>
          </p:cNvSpPr>
          <p:nvPr>
            <p:ph type="body" idx="1"/>
          </p:nvPr>
        </p:nvSpPr>
        <p:spPr>
          <a:xfrm>
            <a:off x="237026" y="1379800"/>
            <a:ext cx="11310900" cy="49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8108"/>
              <a:buChar char="•"/>
            </a:pPr>
            <a:r>
              <a:rPr lang="en-GB"/>
              <a:t>The </a:t>
            </a:r>
            <a:r>
              <a:rPr lang="en-GB" b="1"/>
              <a:t>scientific added value</a:t>
            </a:r>
            <a:r>
              <a:rPr lang="en-GB"/>
              <a:t> of this project</a:t>
            </a:r>
            <a:br>
              <a:rPr lang="en-GB"/>
            </a:br>
            <a:r>
              <a:rPr lang="en-GB"/>
              <a:t> is to set up a </a:t>
            </a:r>
            <a:r>
              <a:rPr lang="en-GB" b="1"/>
              <a:t>sustainable platform for multi-</a:t>
            </a:r>
            <a:br>
              <a:rPr lang="en-GB" b="1"/>
            </a:br>
            <a:r>
              <a:rPr lang="en-GB" b="1"/>
              <a:t>messenger astronomy</a:t>
            </a:r>
            <a:r>
              <a:rPr lang="en-GB"/>
              <a:t> that is available for </a:t>
            </a:r>
            <a:br>
              <a:rPr lang="en-GB"/>
            </a:br>
            <a:r>
              <a:rPr lang="en-GB"/>
              <a:t>publishing and </a:t>
            </a:r>
            <a:r>
              <a:rPr lang="en-GB" b="1"/>
              <a:t>following up</a:t>
            </a:r>
            <a:r>
              <a:rPr lang="en-GB"/>
              <a:t> on interesting </a:t>
            </a:r>
            <a:br>
              <a:rPr lang="en-GB"/>
            </a:br>
            <a:r>
              <a:rPr lang="en-GB"/>
              <a:t>“</a:t>
            </a:r>
            <a:r>
              <a:rPr lang="en-GB" b="1"/>
              <a:t>trigger</a:t>
            </a:r>
            <a:r>
              <a:rPr lang="en-GB"/>
              <a:t>” events on a range of timescales, as </a:t>
            </a:r>
            <a:br>
              <a:rPr lang="en-GB"/>
            </a:br>
            <a:r>
              <a:rPr lang="en-GB"/>
              <a:t>well as an </a:t>
            </a:r>
            <a:r>
              <a:rPr lang="en-GB" b="1"/>
              <a:t>data analysis platform</a:t>
            </a:r>
            <a:r>
              <a:rPr lang="en-GB"/>
              <a:t> for MMA.</a:t>
            </a:r>
            <a:endParaRPr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8108"/>
              <a:buNone/>
            </a:pP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108108"/>
              <a:buChar char="•"/>
            </a:pPr>
            <a:r>
              <a:rPr lang="en-GB"/>
              <a:t>The </a:t>
            </a:r>
            <a:r>
              <a:rPr lang="en-GB" b="1"/>
              <a:t>Open Science added value</a:t>
            </a:r>
            <a:r>
              <a:rPr lang="en-GB"/>
              <a:t> of this project includes the possibility to perform “realistic” studies from the web driven ESCAPE/EOSC infrastructure which will l</a:t>
            </a:r>
            <a:r>
              <a:rPr lang="en-GB" b="1"/>
              <a:t>ower the bar for access</a:t>
            </a:r>
            <a:r>
              <a:rPr lang="en-GB"/>
              <a:t> to scientific data and tools towards utilization of open data as made available by the ESCAPE collaborators.  The technologies applied in the Extreme Universe datasets are general, and as such the </a:t>
            </a:r>
            <a:r>
              <a:rPr lang="en-GB" b="1"/>
              <a:t>SP is a showcase </a:t>
            </a:r>
            <a:r>
              <a:rPr lang="en-GB"/>
              <a:t>of the potential of Open Science research using EOSC tools.</a:t>
            </a:r>
            <a:endParaRPr/>
          </a:p>
          <a:p>
            <a:pPr marL="508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8108"/>
              <a:buNone/>
            </a:pPr>
            <a:br>
              <a:rPr lang="en-GB"/>
            </a:br>
            <a:endParaRPr/>
          </a:p>
        </p:txBody>
      </p:sp>
      <p:pic>
        <p:nvPicPr>
          <p:cNvPr id="271" name="Google Shape;271;p2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900" y="0"/>
            <a:ext cx="5190101" cy="28317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2" name="Google Shape;272;p21"/>
          <p:cNvSpPr txBox="1"/>
          <p:nvPr/>
        </p:nvSpPr>
        <p:spPr>
          <a:xfrm>
            <a:off x="9168600" y="0"/>
            <a:ext cx="302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>
                <a:latin typeface="Corbel"/>
                <a:ea typeface="Corbel"/>
                <a:cs typeface="Corbel"/>
                <a:sym typeface="Corbel"/>
              </a:rPr>
              <a:t>Gw170817 trigger and EM follow-up</a:t>
            </a:r>
            <a:endParaRPr b="1" u="sng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88AF53-6D95-504D-B04C-FD40D30EADD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/>
              <a:t>28/09/21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9F5242-B9A7-9C42-9012-468EBB2C102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2155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93CED01-B4E9-1440-B6BC-F5B5F72F0FB7}" vid="{DFDA9E33-CF96-054A-81CF-3EA211A23324}"/>
    </a:ext>
  </a:extLst>
</a:theme>
</file>

<file path=ppt/theme/theme2.xml><?xml version="1.0" encoding="utf-8"?>
<a:theme xmlns:a="http://schemas.openxmlformats.org/drawingml/2006/main" name="2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Tema di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ERNcobrandi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ERN-cobranding_16-9" id="{9486FF97-64B1-7C4D-8783-1EE84628D569}" vid="{D93ABEC0-9207-7340-8DD8-677D17C1D647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3006</TotalTime>
  <Words>1964</Words>
  <Application>Microsoft Macintosh PowerPoint</Application>
  <PresentationFormat>Widescreen</PresentationFormat>
  <Paragraphs>190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Arial</vt:lpstr>
      <vt:lpstr>Calibri</vt:lpstr>
      <vt:lpstr>Calibri Light</vt:lpstr>
      <vt:lpstr>Corbel</vt:lpstr>
      <vt:lpstr>Noto Sans Symbols</vt:lpstr>
      <vt:lpstr>Open Sans</vt:lpstr>
      <vt:lpstr>Optima</vt:lpstr>
      <vt:lpstr>Roboto</vt:lpstr>
      <vt:lpstr>Verdana</vt:lpstr>
      <vt:lpstr>Wingdings</vt:lpstr>
      <vt:lpstr>Tema di Office</vt:lpstr>
      <vt:lpstr>2_Tema di Office</vt:lpstr>
      <vt:lpstr>CERNcobrandi16-9</vt:lpstr>
      <vt:lpstr>TSP Overview: Relationship to EOSC-Future</vt:lpstr>
      <vt:lpstr>Outline</vt:lpstr>
      <vt:lpstr>ESCAPE Science Projects - background</vt:lpstr>
      <vt:lpstr>Science Project 1:   Dark Matter  Coordinator: Caterina Doglioni </vt:lpstr>
      <vt:lpstr>Ambition, Impact, Challenge</vt:lpstr>
      <vt:lpstr>DM continued</vt:lpstr>
      <vt:lpstr>Science project 2:  Gravitational Waves &amp; Extreme Universe  Coordinator: Elena Cuoco</vt:lpstr>
      <vt:lpstr>Ambition, Impact, Challenge</vt:lpstr>
      <vt:lpstr>EU continued</vt:lpstr>
      <vt:lpstr>European Landscape</vt:lpstr>
      <vt:lpstr>EOSC-Future</vt:lpstr>
      <vt:lpstr>ESCAPE TSPs in EOSC-Future</vt:lpstr>
      <vt:lpstr>ESCAPE Integration</vt:lpstr>
      <vt:lpstr>Integration</vt:lpstr>
      <vt:lpstr>Capacity Requirements</vt:lpstr>
      <vt:lpstr>PowerPoint Presentation</vt:lpstr>
      <vt:lpstr>Next steps for ESCAPE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TSP Introduction: Relationship to EOSC-Future</dc:title>
  <dc:creator>Ian Bird</dc:creator>
  <cp:lastModifiedBy>Ian Bird</cp:lastModifiedBy>
  <cp:revision>24</cp:revision>
  <dcterms:created xsi:type="dcterms:W3CDTF">2021-09-21T12:18:22Z</dcterms:created>
  <dcterms:modified xsi:type="dcterms:W3CDTF">2021-09-28T07:14:04Z</dcterms:modified>
</cp:coreProperties>
</file>