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8" r:id="rId2"/>
    <p:sldId id="310" r:id="rId3"/>
    <p:sldId id="309" r:id="rId4"/>
    <p:sldId id="311" r:id="rId5"/>
    <p:sldId id="312" r:id="rId6"/>
    <p:sldId id="265" r:id="rId7"/>
    <p:sldId id="266" r:id="rId8"/>
    <p:sldId id="267" r:id="rId9"/>
    <p:sldId id="268" r:id="rId10"/>
    <p:sldId id="259" r:id="rId11"/>
    <p:sldId id="315" r:id="rId12"/>
    <p:sldId id="274" r:id="rId13"/>
    <p:sldId id="307" r:id="rId14"/>
    <p:sldId id="314" r:id="rId15"/>
    <p:sldId id="316" r:id="rId16"/>
    <p:sldId id="303" r:id="rId17"/>
    <p:sldId id="317" r:id="rId18"/>
    <p:sldId id="287" r:id="rId19"/>
    <p:sldId id="276" r:id="rId20"/>
    <p:sldId id="318" r:id="rId21"/>
    <p:sldId id="300" r:id="rId22"/>
    <p:sldId id="292" r:id="rId23"/>
    <p:sldId id="326" r:id="rId24"/>
    <p:sldId id="290" r:id="rId25"/>
    <p:sldId id="345" r:id="rId26"/>
    <p:sldId id="293" r:id="rId27"/>
    <p:sldId id="346" r:id="rId28"/>
    <p:sldId id="288" r:id="rId29"/>
    <p:sldId id="285" r:id="rId30"/>
    <p:sldId id="347" r:id="rId31"/>
    <p:sldId id="301" r:id="rId32"/>
    <p:sldId id="338" r:id="rId33"/>
    <p:sldId id="339" r:id="rId34"/>
    <p:sldId id="340" r:id="rId35"/>
    <p:sldId id="348" r:id="rId36"/>
    <p:sldId id="349" r:id="rId37"/>
    <p:sldId id="350" r:id="rId38"/>
    <p:sldId id="286" r:id="rId39"/>
    <p:sldId id="321" r:id="rId40"/>
    <p:sldId id="325" r:id="rId41"/>
    <p:sldId id="323" r:id="rId42"/>
    <p:sldId id="322" r:id="rId43"/>
    <p:sldId id="313" r:id="rId44"/>
    <p:sldId id="262" r:id="rId45"/>
    <p:sldId id="324" r:id="rId46"/>
    <p:sldId id="320" r:id="rId47"/>
    <p:sldId id="319" r:id="rId48"/>
    <p:sldId id="280" r:id="rId49"/>
    <p:sldId id="308" r:id="rId50"/>
    <p:sldId id="264" r:id="rId51"/>
    <p:sldId id="351" r:id="rId52"/>
    <p:sldId id="263" r:id="rId53"/>
    <p:sldId id="279" r:id="rId54"/>
    <p:sldId id="335" r:id="rId55"/>
    <p:sldId id="336" r:id="rId56"/>
    <p:sldId id="343" r:id="rId57"/>
    <p:sldId id="261" r:id="rId58"/>
    <p:sldId id="273" r:id="rId59"/>
    <p:sldId id="299" r:id="rId60"/>
    <p:sldId id="297" r:id="rId61"/>
    <p:sldId id="294" r:id="rId62"/>
    <p:sldId id="341" r:id="rId63"/>
    <p:sldId id="342" r:id="rId64"/>
    <p:sldId id="331" r:id="rId65"/>
    <p:sldId id="334" r:id="rId66"/>
    <p:sldId id="352" r:id="rId67"/>
    <p:sldId id="353" r:id="rId68"/>
    <p:sldId id="354" r:id="rId69"/>
    <p:sldId id="282" r:id="rId70"/>
    <p:sldId id="271" r:id="rId71"/>
    <p:sldId id="272" r:id="rId72"/>
    <p:sldId id="269" r:id="rId73"/>
    <p:sldId id="330" r:id="rId74"/>
    <p:sldId id="329" r:id="rId75"/>
    <p:sldId id="256" r:id="rId76"/>
    <p:sldId id="306" r:id="rId77"/>
    <p:sldId id="277" r:id="rId78"/>
    <p:sldId id="283" r:id="rId79"/>
    <p:sldId id="304" r:id="rId8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3333FF"/>
    <a:srgbClr val="66FFFF"/>
    <a:srgbClr val="FF66FF"/>
    <a:srgbClr val="008000"/>
    <a:srgbClr val="66FF33"/>
    <a:srgbClr val="003366"/>
    <a:srgbClr val="00FF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D4EE7-7625-446B-8EAD-2499221C4388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9A227-D0E6-4788-919E-696E81C25A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02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9A227-D0E6-4788-919E-696E81C25AB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2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9A227-D0E6-4788-919E-696E81C25AB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31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9A227-D0E6-4788-919E-696E81C25AB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98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9A227-D0E6-4788-919E-696E81C25AB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25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9A227-D0E6-4788-919E-696E81C25ABF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295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9A227-D0E6-4788-919E-696E81C25ABF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24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83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44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25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499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85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12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57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962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56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674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15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2BA51-0CFC-491C-BC83-4743724FBC5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336FE-0D8A-41EF-8E23-999176F4B8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22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68633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cds.cern.ch/record/158939/files/CERN-CHS-17.pdf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1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4.tif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95464" y="3105765"/>
            <a:ext cx="48926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Hadron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colliders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legacy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ISR at CERN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and the future.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6299203"/>
            <a:ext cx="1218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François Vazeille                                                                    LPC, 17 décembre 2021.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16358" y="432587"/>
            <a:ext cx="8672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si nous parlions</a:t>
            </a:r>
          </a:p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du premier collisionneur de hadrons</a:t>
            </a:r>
          </a:p>
          <a:p>
            <a:pPr algn="ctr"/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de son héritage ?</a:t>
            </a:r>
            <a:endParaRPr lang="fr-F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09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11161" cy="2289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6404" y="266222"/>
            <a:ext cx="744450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Welcome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Frederick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Bordry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, Joachim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Mnich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(CERN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endParaRPr lang="fr-FR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.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Overview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 Carlo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Rubbia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(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Gran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Sasso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 Science Institute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</a:p>
          <a:p>
            <a:endParaRPr lang="fr-FR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3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The ISR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machine: Steve Myers</a:t>
            </a:r>
          </a:p>
          <a:p>
            <a:endParaRPr lang="fr-FR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4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ISR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physics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 Ugo </a:t>
            </a:r>
            <a:r>
              <a:rPr lang="fr-FR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Amaldi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 (TERA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Foundation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</a:p>
          <a:p>
            <a:endParaRPr lang="fr-FR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The SPS and LHC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machines: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Lyn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Evans (Imperial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College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endParaRPr lang="fr-FR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. SPS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collider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physics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Felicitas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Pauss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(ETH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Zurich)</a:t>
            </a:r>
          </a:p>
          <a:p>
            <a:endParaRPr lang="fr-FR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The LHC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project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Chris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Llewellyn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Smith (Oxford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University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endParaRPr lang="fr-FR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LHC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physics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3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young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researchers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9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view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the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USA: Young-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Kee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Kim (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University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of Chicago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endParaRPr lang="fr-FR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10.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HL-LHC and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beyond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 Fabiola </a:t>
            </a:r>
            <a:r>
              <a:rPr lang="fr-FR" dirty="0" err="1">
                <a:solidFill>
                  <a:srgbClr val="FFFF00"/>
                </a:solidFill>
                <a:latin typeface="Comic Sans MS" panose="030F0702030302020204" pitchFamily="66" charset="0"/>
              </a:rPr>
              <a:t>Gianotti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 (CERN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727" y="2040371"/>
            <a:ext cx="4511161" cy="6498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78797" y="2043860"/>
            <a:ext cx="383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14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October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2021</a:t>
            </a:r>
          </a:p>
          <a:p>
            <a:pPr algn="ctr"/>
            <a:r>
              <a:rPr lang="fr-FR" u="sng" dirty="0">
                <a:solidFill>
                  <a:srgbClr val="66FFFF"/>
                </a:solidFill>
                <a:hlinkClick r:id="rId3"/>
              </a:rPr>
              <a:t>https://indico.cern.ch/event/1068633</a:t>
            </a:r>
            <a:r>
              <a:rPr lang="fr-FR" u="sng" dirty="0" smtClean="0">
                <a:solidFill>
                  <a:srgbClr val="66FFFF"/>
                </a:solidFill>
                <a:hlinkClick r:id="rId3"/>
              </a:rPr>
              <a:t>/</a:t>
            </a:r>
            <a:endParaRPr lang="fr-FR" dirty="0">
              <a:solidFill>
                <a:srgbClr val="66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6404" y="1001939"/>
            <a:ext cx="3822971" cy="408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806013" y="4695648"/>
            <a:ext cx="10605788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Very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interesting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symposium</a:t>
            </a:r>
          </a:p>
          <a:p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…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even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though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I do not </a:t>
            </a:r>
            <a:r>
              <a:rPr lang="fr-FR" sz="24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agree</a:t>
            </a:r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on </a:t>
            </a:r>
            <a:r>
              <a:rPr lang="fr-FR" sz="24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some</a:t>
            </a:r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points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outlined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by the speakers.</a:t>
            </a:r>
          </a:p>
          <a:p>
            <a:pPr marL="285750" indent="-285750">
              <a:buFontTx/>
              <a:buChar char="-"/>
            </a:pP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I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will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pick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up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some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 information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from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it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and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other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sources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in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particular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our</a:t>
            </a:r>
            <a:r>
              <a:rPr lang="fr-FR" sz="2400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own</a:t>
            </a:r>
            <a:r>
              <a:rPr lang="fr-FR" sz="2400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experience</a:t>
            </a:r>
            <a:r>
              <a:rPr lang="fr-FR" sz="2400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from</a:t>
            </a:r>
            <a:r>
              <a:rPr lang="fr-FR" sz="2400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the R608 </a:t>
            </a:r>
            <a:r>
              <a:rPr lang="fr-FR" sz="2400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experiment</a:t>
            </a:r>
            <a:r>
              <a:rPr lang="fr-FR" sz="2400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at ISR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5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40216" y="2543908"/>
            <a:ext cx="10203435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quest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for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higher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higher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energies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WHY and HOW ?</a:t>
            </a:r>
            <a:endParaRPr lang="fr-F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6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745834" y="2295651"/>
            <a:ext cx="657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″High-</a:t>
            </a:r>
            <a:r>
              <a:rPr lang="fr-FR" sz="24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energy</a:t>
            </a:r>
            <a:r>
              <a:rPr lang="fr-FR" sz="2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physics</a:t>
            </a:r>
            <a:r>
              <a:rPr lang="fr-FR" sz="2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r>
              <a:rPr lang="fr-FR" sz="2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1945 to 1952-</a:t>
            </a:r>
            <a:r>
              <a:rPr lang="fr-FR" sz="2400" i="1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53</a:t>
            </a:r>
            <a:r>
              <a:rPr lang="fr-FR" sz="2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56665" y="1529266"/>
            <a:ext cx="710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See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excellent </a:t>
            </a:r>
            <a:r>
              <a:rPr lang="fr-FR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paper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Ulrike </a:t>
            </a:r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Mersits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CHS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17, March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1985.</a:t>
            </a:r>
            <a:endParaRPr lang="fr-FR" i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i="1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fr-FR" i="1" dirty="0" smtClean="0">
                <a:latin typeface="Comic Sans MS" panose="030F0702030302020204" pitchFamily="66" charset="0"/>
                <a:hlinkClick r:id="rId2"/>
              </a:rPr>
              <a:t>cds.cern.ch/record/158939/files/CERN-CHS-17.pdf</a:t>
            </a:r>
            <a:endParaRPr lang="fr-FR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770167" y="215788"/>
            <a:ext cx="6761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story of hadron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colliders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strongly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associated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quest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well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controlled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higher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higher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energies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fr-FR" sz="2000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From</a:t>
            </a:r>
            <a:r>
              <a:rPr lang="fr-FR" sz="2000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the </a:t>
            </a:r>
            <a:r>
              <a:rPr lang="fr-FR" sz="2000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cosmic</a:t>
            </a:r>
            <a:r>
              <a:rPr lang="fr-FR" sz="2000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rays to the first </a:t>
            </a:r>
            <a:r>
              <a:rPr lang="fr-FR" sz="2000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accelerators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0590" y="1399084"/>
            <a:ext cx="10298545" cy="14439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029481" y="3027687"/>
            <a:ext cx="968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Discovery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of 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interesting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information: 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who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first use the 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terms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″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elementary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particles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″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15657" y="34828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i="1" dirty="0">
                <a:solidFill>
                  <a:srgbClr val="FFFF00"/>
                </a:solidFill>
                <a:latin typeface="Comic Sans MS" panose="030F0702030302020204" pitchFamily="66" charset="0"/>
              </a:rPr>
              <a:t>Niels Bohr </a:t>
            </a:r>
            <a:r>
              <a:rPr lang="fr-FR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(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Cambrige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conference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, 1946):</a:t>
            </a:r>
          </a:p>
          <a:p>
            <a:pPr algn="ctr"/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>
                <a:solidFill>
                  <a:srgbClr val="FF66FF"/>
                </a:solidFill>
                <a:latin typeface="Comic Sans MS" panose="030F0702030302020204" pitchFamily="66" charset="0"/>
              </a:rPr>
              <a:t>″</a:t>
            </a:r>
            <a:r>
              <a:rPr lang="fr-FR" i="1" dirty="0" err="1">
                <a:solidFill>
                  <a:srgbClr val="FF66FF"/>
                </a:solidFill>
                <a:latin typeface="Comic Sans MS" panose="030F0702030302020204" pitchFamily="66" charset="0"/>
              </a:rPr>
              <a:t>Problems</a:t>
            </a:r>
            <a:r>
              <a:rPr lang="fr-FR" i="1" dirty="0">
                <a:solidFill>
                  <a:srgbClr val="FF66FF"/>
                </a:solidFill>
                <a:latin typeface="Comic Sans MS" panose="030F0702030302020204" pitchFamily="66" charset="0"/>
              </a:rPr>
              <a:t> of </a:t>
            </a:r>
            <a:r>
              <a:rPr lang="fr-FR" i="1" dirty="0" err="1">
                <a:solidFill>
                  <a:srgbClr val="FF66FF"/>
                </a:solidFill>
                <a:latin typeface="Comic Sans MS" panose="030F0702030302020204" pitchFamily="66" charset="0"/>
              </a:rPr>
              <a:t>elementary</a:t>
            </a:r>
            <a:r>
              <a:rPr lang="fr-FR" i="1" dirty="0">
                <a:solidFill>
                  <a:srgbClr val="FF66FF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>
                <a:solidFill>
                  <a:srgbClr val="FF66FF"/>
                </a:solidFill>
                <a:latin typeface="Comic Sans MS" panose="030F0702030302020204" pitchFamily="66" charset="0"/>
              </a:rPr>
              <a:t>particle</a:t>
            </a:r>
            <a:r>
              <a:rPr lang="fr-FR" i="1" dirty="0">
                <a:solidFill>
                  <a:srgbClr val="FF66FF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>
                <a:solidFill>
                  <a:srgbClr val="FF66FF"/>
                </a:solidFill>
                <a:latin typeface="Comic Sans MS" panose="030F0702030302020204" pitchFamily="66" charset="0"/>
              </a:rPr>
              <a:t>physics</a:t>
            </a:r>
            <a:r>
              <a:rPr lang="fr-FR" i="1" dirty="0">
                <a:solidFill>
                  <a:srgbClr val="FF66FF"/>
                </a:solidFill>
                <a:latin typeface="Comic Sans MS" panose="030F0702030302020204" pitchFamily="66" charset="0"/>
              </a:rPr>
              <a:t>″.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18276" y="4353450"/>
            <a:ext cx="9679709" cy="83099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Accelerators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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better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reproducibility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conditions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and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results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,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and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better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precisions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527" y="5761006"/>
            <a:ext cx="116926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 BUT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why</a:t>
            </a:r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and how </a:t>
            </a:r>
            <a:r>
              <a:rPr lang="fr-FR" sz="2800" dirty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to </a:t>
            </a:r>
            <a:r>
              <a:rPr lang="fr-FR" sz="2800" dirty="0" err="1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reach</a:t>
            </a:r>
            <a:r>
              <a:rPr lang="fr-FR" sz="2800" dirty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high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energies</a:t>
            </a:r>
            <a:endParaRPr lang="fr-FR" sz="2800" dirty="0" smtClean="0">
              <a:solidFill>
                <a:srgbClr val="FFC000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algn="ctr"/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 and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also</a:t>
            </a:r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accessing</a:t>
            </a:r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to high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counting</a:t>
            </a:r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rates of the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expected</a:t>
            </a:r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physics</a:t>
            </a:r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?</a:t>
            </a:r>
            <a:endParaRPr lang="fr-FR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6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 animBg="1"/>
      <p:bldP spid="13" grpId="0"/>
      <p:bldP spid="14" grpId="0"/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723" y="786860"/>
            <a:ext cx="1147782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Depending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studied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physics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channel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with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probability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given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in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term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production cross section </a:t>
            </a:r>
            <a:r>
              <a:rPr lang="el-G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σ</a:t>
            </a:r>
            <a:endParaRPr lang="fr-FR" sz="24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expressed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 ″barn″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units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with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 barn = 10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-24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cm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and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sub-units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1 µb = 10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-6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barn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                                                                              1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=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10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-9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barn   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                                                                              1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pb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= 10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-12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barn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                                                                              1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fb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= 10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-15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barn …</a:t>
            </a:r>
            <a:endParaRPr lang="fr-FR" baseline="30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2234" y="163783"/>
            <a:ext cx="7423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1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 To ″have a </a:t>
            </a:r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chance″  to </a:t>
            </a:r>
            <a:r>
              <a:rPr lang="fr-FR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interact</a:t>
            </a:r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with</a:t>
            </a:r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the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target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33501" y="2599605"/>
            <a:ext cx="115932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Depending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available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energy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E</a:t>
            </a:r>
            <a:r>
              <a:rPr lang="fr-FR" sz="2400" baseline="-25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CM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in the collision of a et b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(center of mass of a-b).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403927" y="3623507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Fixed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target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408212" y="3549619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Flèche droite 21"/>
          <p:cNvSpPr/>
          <p:nvPr/>
        </p:nvSpPr>
        <p:spPr>
          <a:xfrm>
            <a:off x="3777599" y="3752816"/>
            <a:ext cx="978408" cy="147690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710551" y="3549527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454731" y="449634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Collider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394364" y="4394746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710551" y="4434834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Double flèche horizontale 27"/>
          <p:cNvSpPr/>
          <p:nvPr/>
        </p:nvSpPr>
        <p:spPr>
          <a:xfrm>
            <a:off x="3777224" y="4621657"/>
            <a:ext cx="1001323" cy="149574"/>
          </a:xfrm>
          <a:prstGeom prst="left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717647" y="3554872"/>
            <a:ext cx="3063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400" baseline="-25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CM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= 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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2 M (E + M)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749976" y="4492359"/>
            <a:ext cx="2055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400" baseline="-25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CM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=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400" baseline="-25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+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400" baseline="-25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6819189" y="3602910"/>
            <a:ext cx="18380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9051636" y="3699828"/>
            <a:ext cx="2930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w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b = a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E =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baseline="-25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and T</a:t>
            </a:r>
            <a:r>
              <a:rPr lang="fr-FR" baseline="-25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= 0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M = mass of a and b</a:t>
            </a:r>
            <a:endParaRPr lang="fr-FR" baseline="-25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5599" y="5417530"/>
            <a:ext cx="11192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Example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collider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proton-proton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with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beams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15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baseline="-25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= 30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For the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same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center of mass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energy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on a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fixed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target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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Should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request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Beam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479 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971400" y="4584692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w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baseline="-25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=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baseline="-25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85236" y="6277650"/>
            <a:ext cx="10421443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Such</a:t>
            </a:r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a </a:t>
            </a:r>
            <a:r>
              <a:rPr lang="fr-FR" sz="24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collider</a:t>
            </a:r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w</a:t>
            </a:r>
            <a:r>
              <a:rPr lang="fr-FR" sz="24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ould</a:t>
            </a:r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be  </a:t>
            </a:r>
            <a:r>
              <a:rPr lang="fr-FR" sz="24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very</a:t>
            </a:r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efficient … if </a:t>
            </a:r>
            <a:r>
              <a:rPr lang="fr-FR" sz="24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it</a:t>
            </a:r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was</a:t>
            </a:r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possible to </a:t>
            </a:r>
            <a:r>
              <a:rPr lang="fr-FR" sz="24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build</a:t>
            </a:r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it!</a:t>
            </a:r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endParaRPr lang="fr-FR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62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1" grpId="0"/>
      <p:bldP spid="22" grpId="0" animBg="1"/>
      <p:bldP spid="23" grpId="0"/>
      <p:bldP spid="24" grpId="0"/>
      <p:bldP spid="25" grpId="0"/>
      <p:bldP spid="27" grpId="0"/>
      <p:bldP spid="28" grpId="0" animBg="1"/>
      <p:bldP spid="30" grpId="0"/>
      <p:bldP spid="31" grpId="0"/>
      <p:bldP spid="36" grpId="0"/>
      <p:bldP spid="5" grpId="0"/>
      <p:bldP spid="8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92923" y="317032"/>
            <a:ext cx="539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 To have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sizeable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counting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rates N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103415" y="865829"/>
            <a:ext cx="392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proportional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n</a:t>
            </a:r>
            <a:r>
              <a:rPr lang="fr-FR" sz="2400" baseline="-25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n</a:t>
            </a:r>
            <a:r>
              <a:rPr lang="fr-FR" sz="2400" baseline="-25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l-G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σ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Accolade ouvrante 9"/>
          <p:cNvSpPr/>
          <p:nvPr/>
        </p:nvSpPr>
        <p:spPr>
          <a:xfrm rot="16200000">
            <a:off x="5965420" y="1080845"/>
            <a:ext cx="242682" cy="628072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65651" y="1670553"/>
            <a:ext cx="509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Must be large if </a:t>
            </a:r>
            <a:r>
              <a:rPr lang="el-G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σ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very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small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(rare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process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23633" y="2262876"/>
            <a:ext cx="109283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à"/>
            </a:pP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Fixed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target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solid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Example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Lead),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liquid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Example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liquid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hydrogen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),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gas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Example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Helium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).</a:t>
            </a:r>
          </a:p>
          <a:p>
            <a:endParaRPr lang="fr-FR" sz="16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Easy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possibility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with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dense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targets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except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for a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gas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(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unless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at high pressure).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 May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equest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 high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intensity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beam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51347" y="3732928"/>
            <a:ext cx="1093600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à"/>
            </a:pP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Collider</a:t>
            </a:r>
            <a:endParaRPr lang="fr-FR" sz="24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Symbol" panose="05050102010706020507" pitchFamily="18" charset="2"/>
              <a:buChar char="à"/>
            </a:pPr>
            <a:endParaRPr lang="fr-FR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Requests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both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intense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beams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… and high technologies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leading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to efficient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head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on collisions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 not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yet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invented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at the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beginning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this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story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36437" y="5098735"/>
            <a:ext cx="1228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 = </a:t>
            </a:r>
            <a:r>
              <a:rPr lang="en-US" alt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L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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03415" y="5089531"/>
            <a:ext cx="90885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w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=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Luminosity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proportional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(k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fr-FR" baseline="-25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fr-FR" baseline="-25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/S)     S = active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beam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crossing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area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           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fr-FR" baseline="-25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fr-FR" baseline="-25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:  the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beam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intensities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                     k  : corrective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factors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             (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Crossing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angle,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finite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bunch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length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…)           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51710" y="5920528"/>
            <a:ext cx="5173211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Instantaneous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given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cm</a:t>
            </a:r>
            <a:r>
              <a:rPr lang="fr-FR" sz="2400" baseline="30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-2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s</a:t>
            </a:r>
            <a:r>
              <a:rPr lang="fr-FR" sz="2400" baseline="30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-1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10764" y="911995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el-G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σ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can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differential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80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2" grpId="0"/>
      <p:bldP spid="8" grpId="0"/>
      <p:bldP spid="3" grpId="0"/>
      <p:bldP spid="6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2523" y="2132819"/>
            <a:ext cx="6951785" cy="193899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The first </a:t>
            </a:r>
            <a:r>
              <a:rPr lang="fr-FR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revolution</a:t>
            </a:r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cyclotrons</a:t>
            </a:r>
          </a:p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sz="4000" dirty="0" err="1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beams</a:t>
            </a:r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on </a:t>
            </a:r>
            <a:r>
              <a:rPr lang="fr-FR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fixed</a:t>
            </a:r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targets</a:t>
            </a:r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49382" y="6236091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Cyclotron: Spiral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trajectory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particles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2016" y="2704717"/>
            <a:ext cx="5699646" cy="23083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SC at CERN (600 MeV Synchrocyclotron)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(1957, 1990)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</a:t>
            </a:r>
            <a:r>
              <a:rPr lang="fr-FR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1.26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GeV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protons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</a:p>
          <a:p>
            <a:pPr algn="ctr"/>
            <a:endParaRPr lang="fr-FR" dirty="0" smtClean="0"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algn="ctr"/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uilt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…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pending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the PS construction at CERN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(Proton Synchrotron)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err="1">
                <a:solidFill>
                  <a:srgbClr val="66FFFF"/>
                </a:solidFill>
                <a:latin typeface="Comic Sans MS" panose="030F0702030302020204" pitchFamily="66" charset="0"/>
              </a:rPr>
              <a:t>S</a:t>
            </a:r>
            <a:r>
              <a:rPr lang="fr-FR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everal</a:t>
            </a:r>
            <a:r>
              <a:rPr lang="fr-FR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LPC teams </a:t>
            </a:r>
            <a:r>
              <a:rPr lang="fr-FR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worked</a:t>
            </a:r>
            <a:r>
              <a:rPr lang="fr-FR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on SC. </a:t>
            </a:r>
            <a:endParaRPr lang="fr-FR" dirty="0">
              <a:solidFill>
                <a:srgbClr val="66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35832" y="567404"/>
            <a:ext cx="6102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Cyclotrons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then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Synchrocyclotrons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s://upload.wikimedia.org/wikipedia/commons/thumb/8/8f/The_600_MeV_Synchrocyclotron_%28SC%29_at_CERN.jpg/4096px-The_600_MeV_Synchrocyclotron_%28SC%29_at_CER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82" y="1840484"/>
            <a:ext cx="6094617" cy="403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679004" y="5507943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Z22</a:t>
            </a:r>
            <a:endParaRPr lang="fr-FR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922" y="2132819"/>
            <a:ext cx="6951785" cy="193899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second </a:t>
            </a:r>
            <a:r>
              <a:rPr lang="fr-FR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revolution</a:t>
            </a:r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synchrotrons</a:t>
            </a:r>
          </a:p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sz="4000" dirty="0" err="1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beams</a:t>
            </a:r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on </a:t>
            </a:r>
            <a:r>
              <a:rPr lang="fr-FR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fixed</a:t>
            </a:r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targets</a:t>
            </a:r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372778" y="6276805"/>
            <a:ext cx="5819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Synchrotron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Fixed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circular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trajectory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of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particles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513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548" y="2709752"/>
            <a:ext cx="2863800" cy="17330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13160" y="4442819"/>
            <a:ext cx="29819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Cosmotron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(BNL: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Brookhaven National Lab.)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(1953-1966)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→ 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3.3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Bevatron accelerator, Berkeley Laboratory - Stock Image - A092/0014 -  Science Photo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488" y="2709752"/>
            <a:ext cx="2600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584488" y="4471592"/>
            <a:ext cx="27975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Bevatron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/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Bevalac</a:t>
            </a:r>
            <a:endParaRPr lang="fr-FR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(LBL: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Lawrence Berkeley Lab.)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(1954-1993/2009)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6.2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GeV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and 10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684" y="4471592"/>
            <a:ext cx="38122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Birmingham's </a:t>
            </a:r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synchrotron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(inaugurated 1953)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D. Oliphant: synchrotron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principle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1.3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57589" y="241972"/>
            <a:ext cx="885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…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always</a:t>
            </a:r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on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fixed</a:t>
            </a:r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targets</a:t>
            </a:r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with</a:t>
            </a:r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increasing</a:t>
            </a:r>
            <a:r>
              <a:rPr lang="fr-FR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energy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   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281" y="2699986"/>
            <a:ext cx="2106739" cy="1752600"/>
          </a:xfrm>
          <a:prstGeom prst="rect">
            <a:avLst/>
          </a:prstGeom>
        </p:spPr>
      </p:pic>
      <p:pic>
        <p:nvPicPr>
          <p:cNvPr id="10" name="Picture 2" descr="Free Laughing At Someone Cartoons, Download Free Laughing At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89" y="1134708"/>
            <a:ext cx="2556081" cy="1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771658" y="1424276"/>
            <a:ext cx="6168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Increasing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energies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? 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ont ’t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laugh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!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7095" y="6274342"/>
            <a:ext cx="1119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 France, Saturne à Saclay (1958, 2002): Protons de 3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au début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3.8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GeV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maximum par la suite.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34" y="440892"/>
            <a:ext cx="2995469" cy="21677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119" y="2770909"/>
            <a:ext cx="40463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CERN PS (Synchrotron Proton)</a:t>
            </a: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24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GeV</a:t>
            </a:r>
            <a:r>
              <a:rPr lang="fr-FR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N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ovember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1959)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Principle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the AGS: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Alternative Gradient Synchrotron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*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28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GeV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later</a:t>
            </a:r>
            <a:endParaRPr lang="fr-FR" dirty="0">
              <a:solidFill>
                <a:srgbClr val="00FF00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always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working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!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4" name="Picture 6" descr="BNL | Our History: Accelerato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41" y="1727198"/>
            <a:ext cx="3869445" cy="165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775203" y="3805380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AGS at Brookhaven (BNL)</a:t>
            </a:r>
          </a:p>
          <a:p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33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GeV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(July 1960)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 descr="Advanced Photon Source set for $815m upgrade – Physics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189" y="2278936"/>
            <a:ext cx="2996490" cy="21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9162473" y="4608953"/>
            <a:ext cx="2629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Serpukhov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accelerator</a:t>
            </a:r>
            <a:endParaRPr lang="fr-FR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76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GeV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(1968)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815971" y="5615709"/>
            <a:ext cx="31726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year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discovered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civil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works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for the ISR!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2244" y="5497146"/>
            <a:ext cx="51251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*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Analogy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of 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focusing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>
                <a:solidFill>
                  <a:srgbClr val="FF66FF"/>
                </a:solidFill>
                <a:latin typeface="Comic Sans MS" panose="030F0702030302020204" pitchFamily="66" charset="0"/>
              </a:rPr>
              <a:t>and 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defocusing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in 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optics</a:t>
            </a:r>
            <a:r>
              <a:rPr lang="fr-FR" i="1" dirty="0">
                <a:solidFill>
                  <a:srgbClr val="FF66FF"/>
                </a:solidFill>
                <a:latin typeface="Comic Sans MS" panose="030F0702030302020204" pitchFamily="66" charset="0"/>
              </a:rPr>
              <a:t>:</a:t>
            </a:r>
            <a:endParaRPr lang="fr-FR" i="1" dirty="0" smtClean="0">
              <a:solidFill>
                <a:srgbClr val="FF66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here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, </a:t>
            </a:r>
            <a:r>
              <a:rPr lang="en-US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placing </a:t>
            </a:r>
            <a:r>
              <a:rPr lang="en-US" i="1" dirty="0">
                <a:solidFill>
                  <a:srgbClr val="FF66FF"/>
                </a:solidFill>
                <a:latin typeface="Comic Sans MS" panose="030F0702030302020204" pitchFamily="66" charset="0"/>
              </a:rPr>
              <a:t>alternate magnet return </a:t>
            </a:r>
            <a:r>
              <a:rPr lang="en-US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yokes</a:t>
            </a:r>
          </a:p>
          <a:p>
            <a:pPr algn="ctr"/>
            <a:r>
              <a:rPr lang="en-US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outside </a:t>
            </a:r>
            <a:r>
              <a:rPr lang="en-US" i="1" dirty="0">
                <a:solidFill>
                  <a:srgbClr val="FF66FF"/>
                </a:solidFill>
                <a:latin typeface="Comic Sans MS" panose="030F0702030302020204" pitchFamily="66" charset="0"/>
              </a:rPr>
              <a:t>the </a:t>
            </a:r>
            <a:r>
              <a:rPr lang="en-US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orbit in order to balance the</a:t>
            </a:r>
          </a:p>
          <a:p>
            <a:pPr algn="ctr"/>
            <a:r>
              <a:rPr lang="en-US" i="1" dirty="0">
                <a:solidFill>
                  <a:srgbClr val="FF66FF"/>
                </a:solidFill>
                <a:latin typeface="Comic Sans MS" panose="030F0702030302020204" pitchFamily="66" charset="0"/>
              </a:rPr>
              <a:t>m</a:t>
            </a:r>
            <a:r>
              <a:rPr lang="en-US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agnetic field saturation.</a:t>
            </a:r>
            <a:endParaRPr lang="fr-FR" i="1" dirty="0">
              <a:solidFill>
                <a:srgbClr val="FF66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29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8550" y="3460489"/>
            <a:ext cx="96151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Long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time is conducive to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forgetting and even to not knowing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en-US" sz="2400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Le temps long </a:t>
            </a:r>
            <a:r>
              <a:rPr lang="en-US" sz="2400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est</a:t>
            </a:r>
            <a:r>
              <a:rPr lang="en-US" sz="2400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propice</a:t>
            </a:r>
            <a:r>
              <a:rPr lang="en-US" sz="2400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à </a:t>
            </a:r>
            <a:r>
              <a:rPr lang="en-US" sz="2400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l’oubli</a:t>
            </a:r>
            <a:r>
              <a:rPr lang="en-US" sz="2400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et </a:t>
            </a:r>
            <a:r>
              <a:rPr lang="en-US" sz="2400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même</a:t>
            </a:r>
            <a:r>
              <a:rPr lang="en-US" sz="2400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à la non </a:t>
            </a:r>
            <a:r>
              <a:rPr lang="en-US" sz="2400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connaissance</a:t>
            </a:r>
            <a:r>
              <a:rPr lang="en-US" sz="2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).</a:t>
            </a:r>
            <a:endParaRPr lang="fr-FR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9388" y="275522"/>
            <a:ext cx="11944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Science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domain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″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Long time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 (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particularly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true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our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activities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Physics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28380" y="265083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09894" y="2404494"/>
            <a:ext cx="10010754" cy="713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he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general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 public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does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not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fully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understand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this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notion of ″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Long time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″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but the </a:t>
            </a:r>
            <a:r>
              <a:rPr lang="en-US" alt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researchers</a:t>
            </a:r>
            <a:r>
              <a:rPr lang="en-US" alt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are also not </a:t>
            </a:r>
            <a:r>
              <a:rPr lang="en-US" alt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immune!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0245" y="5379155"/>
            <a:ext cx="7633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We are going to ask the today physicists a question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0745" y="1082382"/>
            <a:ext cx="10155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It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does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not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comply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with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urgency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…</a:t>
            </a:r>
          </a:p>
          <a:p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even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though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if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it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often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happens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 to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solve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urgently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many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difficulties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 </a:t>
            </a:r>
          </a:p>
        </p:txBody>
      </p:sp>
      <p:pic>
        <p:nvPicPr>
          <p:cNvPr id="1026" name="Picture 2" descr="ignorant clipart - Clip Ar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5" y="4549627"/>
            <a:ext cx="2087418" cy="208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4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6645" y="2238326"/>
            <a:ext cx="6951785" cy="13234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third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revolution</a:t>
            </a:r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</a:p>
          <a:p>
            <a:pPr algn="ctr"/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he first hadron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collider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19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209517" y="1829425"/>
            <a:ext cx="10993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1950-1956 at CERN: Donald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Kerst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MURA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Midwestern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Universities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Research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Association)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idea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stacking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particles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in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beams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…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BUT not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yet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storage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rings.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99786" y="3611531"/>
            <a:ext cx="12090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1956, at the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same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conference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1956 at CERN: Gerry O’Neill (Princeton) 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             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Use of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storage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rings for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electrons</a:t>
            </a:r>
            <a:endParaRPr lang="fr-FR" sz="2000" dirty="0" smtClean="0">
              <a:solidFill>
                <a:srgbClr val="FFFF00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taking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benefit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damping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particule amplitude by synchrotron radiation.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97794" y="4858452"/>
            <a:ext cx="10833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1958: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Design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then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construction of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electron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colliders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500 MeV (Princeton-Stanford),  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                         140 MeV (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Budker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at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Novosibirsk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018799" y="50514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74924" y="262013"/>
            <a:ext cx="6288581" cy="40524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kumimoji="0" lang="fr-FR" altLang="fr-FR" sz="2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ts</a:t>
            </a:r>
            <a:r>
              <a:rPr kumimoji="0" lang="fr-FR" altLang="fr-FR" sz="2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fr-FR" altLang="fr-FR" sz="2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genesis</a:t>
            </a:r>
            <a:r>
              <a:rPr kumimoji="0" lang="fr-FR" altLang="fr-FR" sz="2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… </a:t>
            </a:r>
            <a:r>
              <a:rPr kumimoji="0" lang="fr-FR" altLang="fr-FR" sz="2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started</a:t>
            </a:r>
            <a:r>
              <a:rPr kumimoji="0" lang="fr-FR" altLang="fr-FR" sz="2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a long time </a:t>
            </a:r>
            <a:r>
              <a:rPr kumimoji="0" lang="fr-FR" altLang="fr-FR" sz="2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ago</a:t>
            </a:r>
            <a:r>
              <a:rPr kumimoji="0" lang="fr-FR" altLang="fr-FR" sz="2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</a:t>
            </a:r>
            <a:endParaRPr kumimoji="0" lang="fr-FR" altLang="fr-FR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09517" y="925451"/>
            <a:ext cx="9272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1943: Rolf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Widerøe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Norwegian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engineer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sz="2000" dirty="0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First </a:t>
            </a:r>
            <a:r>
              <a:rPr lang="fr-FR" sz="2000" dirty="0" err="1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idea</a:t>
            </a:r>
            <a:r>
              <a:rPr lang="fr-FR" sz="2000" dirty="0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</a:t>
            </a:r>
            <a:r>
              <a:rPr lang="fr-FR" sz="2000" dirty="0" err="1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colliding</a:t>
            </a:r>
            <a:r>
              <a:rPr lang="fr-FR" sz="2000" dirty="0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beams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 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</a:t>
            </a:r>
            <a:r>
              <a:rPr lang="fr-FR" sz="2000" dirty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BUT </a:t>
            </a:r>
            <a:r>
              <a:rPr lang="fr-FR" sz="2000" dirty="0" err="1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beams</a:t>
            </a:r>
            <a:r>
              <a:rPr lang="fr-FR" sz="2000" dirty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high </a:t>
            </a:r>
            <a:r>
              <a:rPr lang="fr-FR" sz="2000" dirty="0" err="1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intensities</a:t>
            </a:r>
            <a:r>
              <a:rPr lang="fr-FR" sz="2000" dirty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are </a:t>
            </a:r>
            <a:r>
              <a:rPr lang="fr-FR" sz="2000" dirty="0" err="1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needed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43203" y="2630871"/>
            <a:ext cx="8525091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Instead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having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bunches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particles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(″particules en paquets″), </a:t>
            </a:r>
          </a:p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particles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would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be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stacked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(″empilées″):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debunched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(″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désempactées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″). 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90064" y="5731518"/>
            <a:ext cx="11697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1960: Bruno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Touschek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Laboratori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Nazionali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di Frascati)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Seminar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about an e</a:t>
            </a:r>
            <a:r>
              <a:rPr lang="fr-FR" sz="2000" baseline="30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e</a:t>
            </a:r>
            <a:r>
              <a:rPr lang="fr-FR" sz="2000" baseline="30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+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collider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in a single ring: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250 MeV in a ring of 60 cm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circumference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                      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ADA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operational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one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year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later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the first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stored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electron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and positron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beams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!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2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/>
      <p:bldP spid="7" grpId="0"/>
      <p:bldP spid="3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78123" y="444408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 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0311" y="464187"/>
            <a:ext cx="105480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1960: 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″A </a:t>
            </a:r>
            <a:r>
              <a:rPr lang="fr-FR" sz="20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step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into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the </a:t>
            </a:r>
            <a:r>
              <a:rPr lang="fr-FR" sz="20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unknown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″ for </a:t>
            </a:r>
            <a:r>
              <a:rPr lang="fr-FR" sz="20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higher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energies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of protons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Opinions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divided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2 camps: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Larger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proton synchrotron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on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fixed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targets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                                                          </a:t>
            </a:r>
            <a:r>
              <a:rPr lang="fr-FR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   versus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proton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collider</a:t>
            </a:r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… </a:t>
            </a:r>
            <a:r>
              <a:rPr lang="fr-FR" sz="20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never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built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tiil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now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0310" y="3202087"/>
            <a:ext cx="11185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1964: Meeting at CERN of 50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European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physicists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 </a:t>
            </a:r>
            <a:r>
              <a:rPr lang="fr-FR" sz="2000" dirty="0" err="1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birth</a:t>
            </a:r>
            <a:r>
              <a:rPr lang="fr-FR" sz="2000" dirty="0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ECFA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,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chaired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by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Edoardo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Amaldi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(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European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Committee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for Future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Accelerators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).                          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0311" y="4759320"/>
            <a:ext cx="12136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15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December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1965: </a:t>
            </a:r>
            <a:r>
              <a:rPr lang="fr-FR" sz="2000" dirty="0" err="1" smtClean="0">
                <a:solidFill>
                  <a:srgbClr val="99FFCC"/>
                </a:solidFill>
                <a:latin typeface="Comic Sans MS" panose="030F0702030302020204" pitchFamily="66" charset="0"/>
              </a:rPr>
              <a:t>Unanimous</a:t>
            </a:r>
            <a:r>
              <a:rPr lang="fr-FR" sz="2000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99FFCC"/>
                </a:solidFill>
                <a:latin typeface="Comic Sans MS" panose="030F0702030302020204" pitchFamily="66" charset="0"/>
              </a:rPr>
              <a:t>approvement</a:t>
            </a:r>
            <a:r>
              <a:rPr lang="fr-FR" sz="2000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 of CERN </a:t>
            </a:r>
            <a:r>
              <a:rPr lang="fr-FR" sz="2000" dirty="0" err="1" smtClean="0">
                <a:solidFill>
                  <a:srgbClr val="99FFCC"/>
                </a:solidFill>
                <a:latin typeface="Comic Sans MS" panose="030F0702030302020204" pitchFamily="66" charset="0"/>
              </a:rPr>
              <a:t>council</a:t>
            </a:r>
            <a:r>
              <a:rPr lang="fr-FR" sz="2000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 of the construction of the ISR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with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strong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support of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Edoardo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Amaldi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and the best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wishes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Heisenberg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0310" y="2198027"/>
            <a:ext cx="10548081" cy="41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1961: Study </a:t>
            </a: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of a 300 GeV proton 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carried out, </a:t>
            </a:r>
            <a:r>
              <a:rPr lang="en-GB" sz="2000" dirty="0" smtClean="0">
                <a:solidFill>
                  <a:srgbClr val="99FFCC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but the ISR would be constructed first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. 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70742" y="6008776"/>
            <a:ext cx="5910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1966: </a:t>
            </a:r>
            <a:r>
              <a:rPr lang="fr-FR" sz="2400" dirty="0" err="1" smtClean="0">
                <a:solidFill>
                  <a:srgbClr val="66FF33"/>
                </a:solidFill>
                <a:latin typeface="Comic Sans MS" panose="030F0702030302020204" pitchFamily="66" charset="0"/>
              </a:rPr>
              <a:t>Starting</a:t>
            </a:r>
            <a:r>
              <a:rPr lang="fr-FR" sz="2400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 of the ISR construction.</a:t>
            </a:r>
            <a:endParaRPr lang="fr-FR" sz="2400" dirty="0">
              <a:solidFill>
                <a:srgbClr val="66FF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5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40" y="25853"/>
            <a:ext cx="5715000" cy="3429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7346" y="231014"/>
            <a:ext cx="62028" cy="40249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08274" y="4382844"/>
            <a:ext cx="7272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interlaced </a:t>
            </a: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rings 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each with </a:t>
            </a: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diameter of 300 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metres.</a:t>
            </a:r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intersecting regions for colliding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beams:</a:t>
            </a:r>
          </a:p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for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experiments, 2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the machine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08274" y="323457"/>
            <a:ext cx="2823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Additional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machines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used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for antiprotons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64866" y="8500"/>
            <a:ext cx="96036" cy="34040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08274" y="57108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Large available space for the experiments</a:t>
            </a:r>
          </a:p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(Not a tunnel like the LEP/LHC tunnel).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54" y="109179"/>
            <a:ext cx="3694303" cy="37114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15001" y="34950"/>
            <a:ext cx="6185648" cy="34806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96" y="35289"/>
            <a:ext cx="2029718" cy="367977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304109" y="444015"/>
            <a:ext cx="37224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Additional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machines are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used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f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or antiprotons.</a:t>
            </a:r>
          </a:p>
          <a:p>
            <a:pPr algn="ctr"/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One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produced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selected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PS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beam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on a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target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antiprotons are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stored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the AA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(Antiproton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Accumulator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re-injected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PS,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 be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accelerated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nd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eventually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sent to ISR.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630" y="3920215"/>
            <a:ext cx="4643236" cy="28214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0402" y="5307470"/>
            <a:ext cx="7094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Crossing angle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14.77 °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dirty="0">
                <a:solidFill>
                  <a:srgbClr val="FFC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collisions are not ″purely″ head on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34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7" grpId="0"/>
      <p:bldP spid="4" grpId="0" animBg="1"/>
      <p:bldP spid="19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4189" y="870479"/>
            <a:ext cx="121029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¨"/>
            </a:pP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High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beam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intensities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of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stored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particles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taking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benefit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both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- the high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beam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intensity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(&gt;  10</a:t>
            </a:r>
            <a:r>
              <a:rPr lang="fr-FR" sz="2000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protons/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burst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),</a:t>
            </a:r>
          </a:p>
          <a:p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- the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new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technics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of RF (Radio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Frequency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stacking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[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previously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tested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in 1964 on a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CERN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Electron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Storage and Accumulation Ring (CESAR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)]</a:t>
            </a:r>
          </a:p>
          <a:p>
            <a:endParaRPr lang="en-US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Particles are </a:t>
            </a:r>
            <a:r>
              <a:rPr lang="en-US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debunched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and so accumulated like a flat ribbon covering about 2/3 of each ring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 Permanent crossing of the 2 beams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 and so permanent counting in experiments.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078591" y="266417"/>
            <a:ext cx="2610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Many innovations</a:t>
            </a:r>
            <a:endParaRPr lang="en-GB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464" y="3968982"/>
            <a:ext cx="11712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Additional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accelerations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can be given: PS energy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(11-28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GeV) of inlet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particles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ISR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energy particles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up to 31.4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GeV/beam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8" y="4598968"/>
            <a:ext cx="2512227" cy="198940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38098" y="5128582"/>
            <a:ext cx="87863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Stochastic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cooling</a:t>
            </a:r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Wolfgang Schnell and Simon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Van Der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Meer)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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continuous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correction of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mean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transverse motion of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particle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samples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(taking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benefit of the </a:t>
            </a:r>
            <a:r>
              <a:rPr lang="en-US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Shottky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noise).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102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94" y="1307701"/>
            <a:ext cx="112971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World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record of Luminosity over a long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time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10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times above the foreseen design value of 2.5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10</a:t>
            </a:r>
            <a:r>
              <a:rPr lang="en-US" sz="2000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30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cm</a:t>
            </a:r>
            <a:r>
              <a:rPr lang="en-US" sz="2000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-2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s-1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                                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we will see the evolution later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),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taking benefit from the </a:t>
            </a:r>
            <a:r>
              <a:rPr lang="en-US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ultravacuum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… itself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continuously improved, </a:t>
            </a:r>
            <a:endParaRPr lang="en-US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by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far the biggest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ultra-high vacuum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system in the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world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along 2 km.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5973" y="551698"/>
            <a:ext cx="7375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Luminosity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scan (Van der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Meer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using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the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shottky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noise.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973" y="3294810"/>
            <a:ext cx="12724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Insertion of 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superconducting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magnets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on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each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side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the collision points to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decrease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beam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sizes: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</a:t>
            </a:r>
            <a:r>
              <a:rPr lang="fr-FR" sz="2000" dirty="0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the first time </a:t>
            </a:r>
            <a:r>
              <a:rPr lang="fr-FR" sz="2000" dirty="0" err="1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using</a:t>
            </a:r>
            <a:r>
              <a:rPr lang="fr-FR" sz="2000" dirty="0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superconducting</a:t>
            </a:r>
            <a:r>
              <a:rPr lang="fr-FR" sz="2000" dirty="0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magnets</a:t>
            </a:r>
            <a:r>
              <a:rPr lang="fr-FR" sz="2000" dirty="0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on an </a:t>
            </a:r>
            <a:r>
              <a:rPr lang="fr-FR" sz="2000" dirty="0" err="1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accele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rator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 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58127" y="4724396"/>
            <a:ext cx="5625258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… and a lot of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other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very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technical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points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00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54545" y="443345"/>
            <a:ext cx="9627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BUT,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what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was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the state of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particle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physics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before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ISR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starting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?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73335" y="3154500"/>
            <a:ext cx="108959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Mainly described by the S matrix (invented by Werner Heisenberg… in 1943),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 terms or </a:t>
            </a:r>
            <a:r>
              <a:rPr lang="en-GB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Regge</a:t>
            </a:r>
            <a:r>
              <a:rPr lang="en-GB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poles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(S matrix: analytic function in the complex plane in which the angular momentum is complex also.)</a:t>
            </a:r>
          </a:p>
          <a:p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 by </a:t>
            </a:r>
            <a:r>
              <a:rPr lang="en-GB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Thermodynamical</a:t>
            </a:r>
            <a:r>
              <a:rPr lang="en-GB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models.</a:t>
            </a:r>
            <a:endParaRPr lang="en-GB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124" y="4823162"/>
            <a:ext cx="124203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1971: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Everything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above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rue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at the ISR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start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but for the quark/parton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considerations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possible substructure of particules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- Theory: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q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uarks (1964: Gell-Mann and Zweig), partons (1969: Feynman).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-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(1969):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Deep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inelastic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scattering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electrons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on protons-neutrons (Kendall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Friedman,Taylor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via QED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process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discovery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partons …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later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identified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as quarks and gluons.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7493" y="1223121"/>
            <a:ext cx="6184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Status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the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theory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in the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years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1960.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04093" y="1884576"/>
            <a:ext cx="975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Very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good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theory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dirty="0" err="1">
                <a:solidFill>
                  <a:srgbClr val="FFFF00"/>
                </a:solidFill>
                <a:latin typeface="Comic Sans MS" panose="030F0702030302020204" pitchFamily="66" charset="0"/>
              </a:rPr>
              <a:t>E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lectromagnetic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interactions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QED (Electrodynamique quantique).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Major progresses of the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theory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dirty="0" err="1">
                <a:solidFill>
                  <a:srgbClr val="FFFF00"/>
                </a:solidFill>
                <a:latin typeface="Comic Sans MS" panose="030F0702030302020204" pitchFamily="66" charset="0"/>
              </a:rPr>
              <a:t>W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eak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interactions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r>
              <a:rPr lang="fr-FR" dirty="0" smtClean="0">
                <a:latin typeface="Comic Sans MS" panose="030F0702030302020204" pitchFamily="66" charset="0"/>
              </a:rPr>
              <a:t>)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73723" y="272092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4093" y="2626069"/>
            <a:ext cx="585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No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achievement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a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theory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trong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interactions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2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399692" y="2942489"/>
            <a:ext cx="4705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first collisions</a:t>
            </a:r>
            <a:endParaRPr lang="fr-F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67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264041" y="248006"/>
            <a:ext cx="838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27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January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1971: the first collisions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with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15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GeV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/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beams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19391"/>
            <a:ext cx="364195" cy="40249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738538" y="4560859"/>
            <a:ext cx="9039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00FF00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s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we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saw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: </a:t>
            </a:r>
          </a:p>
          <a:p>
            <a:pPr algn="ctr"/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equivalent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to a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beam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of 479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GeV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on a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fixed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target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sz="24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w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ell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above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the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starting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energy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of 300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GeV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of the future SPS!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49" y="1442616"/>
            <a:ext cx="3810000" cy="24193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764216" y="2016419"/>
            <a:ext cx="3972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Particles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detected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endParaRPr lang="fr-FR" sz="2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both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sides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an </a:t>
            </a:r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</a:t>
            </a:r>
            <a:endParaRPr lang="fr-FR"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29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8366" y="311587"/>
            <a:ext cx="821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February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1971: CERN Council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approved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300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SPS.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12" y="1004086"/>
            <a:ext cx="8008215" cy="574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70512" y="1004085"/>
            <a:ext cx="914400" cy="806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4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49" y="2630494"/>
            <a:ext cx="3234096" cy="18907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56" y="2332053"/>
            <a:ext cx="3234096" cy="234616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402493" y="149225"/>
            <a:ext cx="5424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does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mean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″</a:t>
            </a:r>
            <a:r>
              <a:rPr lang="fr-FR" sz="3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ISR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56908" y="2332053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2481" y="4259586"/>
            <a:ext cx="397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7145" y="4259586"/>
            <a:ext cx="396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8701" y="2368884"/>
            <a:ext cx="369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58561" y="1409042"/>
            <a:ext cx="1976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 b 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c 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982659" y="1409042"/>
            <a:ext cx="58096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Parasitic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processes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Radiation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emission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(Photon, gluon)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621577" y="5334875"/>
            <a:ext cx="6845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ISR: Initial State Radiation</a:t>
            </a:r>
            <a:endParaRPr lang="fr-FR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47456" y="6081289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FSR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Final 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State 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Radiation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2996" y="3151191"/>
            <a:ext cx="925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Initial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State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743028" y="3151191"/>
            <a:ext cx="875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Final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State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9615055" y="4370799"/>
            <a:ext cx="710105" cy="3074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7492873" y="4362682"/>
            <a:ext cx="710105" cy="3074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2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3" grpId="0"/>
      <p:bldP spid="14" grpId="0"/>
      <p:bldP spid="15" grpId="0"/>
      <p:bldP spid="16" grpId="0"/>
      <p:bldP spid="6" grpId="0"/>
      <p:bldP spid="17" grpId="0"/>
      <p:bldP spid="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67122" y="527536"/>
            <a:ext cx="99068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16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October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1971:</a:t>
            </a:r>
          </a:p>
          <a:p>
            <a:pPr algn="ctr"/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he inauguration of ISR</a:t>
            </a:r>
          </a:p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some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months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after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first collisions.</a:t>
            </a:r>
            <a:endParaRPr lang="fr-F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43" y="3024555"/>
            <a:ext cx="4458742" cy="31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45" y="378068"/>
            <a:ext cx="5983511" cy="599090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289567" y="2876652"/>
            <a:ext cx="25555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Werner Heisenberg</a:t>
            </a:r>
          </a:p>
          <a:p>
            <a:pPr algn="ctr"/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(1901,1976)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1932 Nobel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Prize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″</a:t>
            </a:r>
            <a:r>
              <a:rPr lang="en-US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for </a:t>
            </a:r>
            <a:r>
              <a:rPr lang="en-US" i="1" dirty="0">
                <a:solidFill>
                  <a:schemeClr val="bg1"/>
                </a:solidFill>
                <a:latin typeface="Comic Sans MS" panose="030F0702030302020204" pitchFamily="66" charset="0"/>
              </a:rPr>
              <a:t>the creation </a:t>
            </a:r>
            <a:r>
              <a:rPr lang="en-US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omic Sans MS" panose="030F0702030302020204" pitchFamily="66" charset="0"/>
              </a:rPr>
              <a:t>quantum mechanics</a:t>
            </a:r>
            <a:r>
              <a:rPr lang="en-US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"</a:t>
            </a:r>
            <a:endParaRPr lang="fr-FR" sz="20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66107" y="231343"/>
            <a:ext cx="3326552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Willibald</a:t>
            </a:r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solidFill>
                  <a:srgbClr val="FFFF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Jentschke</a:t>
            </a:r>
            <a:endParaRPr lang="en-GB" sz="2000" dirty="0" smtClean="0">
              <a:solidFill>
                <a:srgbClr val="FFFF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(1911, 2002)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first chairman of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ISR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Experiments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Committee,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founder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DESY Hamburg.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160" y="2011369"/>
            <a:ext cx="307167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FFFF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Marcel </a:t>
            </a:r>
            <a:r>
              <a:rPr lang="en-GB" sz="2000" dirty="0" err="1" smtClean="0">
                <a:solidFill>
                  <a:srgbClr val="FFFF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Anthonioz</a:t>
            </a:r>
            <a:endParaRPr lang="en-GB" sz="2000" dirty="0" smtClean="0">
              <a:solidFill>
                <a:srgbClr val="FFFF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(1911, 1976)</a:t>
            </a:r>
          </a:p>
          <a:p>
            <a:pPr algn="ctr"/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Ministre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…,</a:t>
            </a:r>
          </a:p>
          <a:p>
            <a:pPr algn="ctr"/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maire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de 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Divonne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-les-</a:t>
            </a:r>
            <a:r>
              <a:rPr lang="en-GB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ains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129" y="3622741"/>
            <a:ext cx="29770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Victor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Weisskopf</a:t>
            </a:r>
            <a:endParaRPr lang="fr-FR" sz="2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(1908, 2002)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CERN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Director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1961-1966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10943" y="4837469"/>
            <a:ext cx="271099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Edoardo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Amaldi</a:t>
            </a:r>
            <a:endParaRPr lang="fr-FR" sz="2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(1908, 1989)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founder of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INFN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nd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Frascati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CERN Council president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(1970,1971) …</a:t>
            </a:r>
          </a:p>
        </p:txBody>
      </p:sp>
    </p:spTree>
    <p:extLst>
      <p:ext uri="{BB962C8B-B14F-4D97-AF65-F5344CB8AC3E}">
        <p14:creationId xmlns:p14="http://schemas.microsoft.com/office/powerpoint/2010/main" val="395207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175831" y="1440622"/>
            <a:ext cx="2941091" cy="35135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474083"/>
            <a:ext cx="624520" cy="53839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56167" y="1378331"/>
            <a:ext cx="710119" cy="5479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1224719"/>
            <a:ext cx="3366286" cy="2564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5121164"/>
            <a:ext cx="3366286" cy="17368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4202" y="73295"/>
            <a:ext cx="32447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Official speeches accessible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this paper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(put on 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indico</a:t>
            </a:r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the today seminar)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33793" y="225527"/>
            <a:ext cx="6115457" cy="3436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</a:t>
            </a:r>
            <a:r>
              <a:rPr kumimoji="0" lang="en-GB" altLang="fr-FR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ome excerpts from Heisenberg's speech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263372" y="753024"/>
            <a:ext cx="8969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″… two instruments were under consideration: the Storage Rings and the 300 GeV</a:t>
            </a:r>
          </a:p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Accelerator. I was most interested in the storage Rings mainly for two reasons:</a:t>
            </a:r>
          </a:p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extremely high energies … construction cost not too high … to interfere with</a:t>
            </a:r>
          </a:p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other national projects.″</a:t>
            </a:r>
            <a:endParaRPr lang="en-GB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242509" y="2085082"/>
            <a:ext cx="90172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″… scientific hopes… </a:t>
            </a:r>
          </a:p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At the time [of these] discussions… that period had revealed a fairly consistent</a:t>
            </a:r>
          </a:p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picture of the world of elementary particles…</a:t>
            </a:r>
          </a:p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[the theory] seems not to disagree with the more recent observations… the </a:t>
            </a:r>
          </a:p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so-called asymptotic part …″</a:t>
            </a:r>
            <a:endParaRPr lang="en-GB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229412" y="3725132"/>
            <a:ext cx="7914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″A step into a higher energy region had always led to now to unexpected </a:t>
            </a:r>
          </a:p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discoveries; why should it not be so this time…</a:t>
            </a:r>
            <a:endParaRPr lang="en-GB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137895" y="4558719"/>
            <a:ext cx="8054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so-called quark particles  or entirely new types of showers or quite new features of weak radioactive interactions or the like.″ </a:t>
            </a:r>
            <a:endParaRPr lang="en-GB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439678" y="5471712"/>
            <a:ext cx="8820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″… Experiments with Storage Rings are very difficult… I have always been very </a:t>
            </a:r>
          </a:p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optimistic with  regard to … the inventive capacity of experimental physicists</a:t>
            </a:r>
          </a:p>
          <a:p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when they try to make the best use of a new instrument.″</a:t>
            </a:r>
            <a:endParaRPr lang="en-GB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-73291" y="5471712"/>
            <a:ext cx="3491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 </a:t>
            </a:r>
            <a:r>
              <a:rPr lang="en-GB" i="1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The Storage Rings give CERN</a:t>
            </a:r>
          </a:p>
          <a:p>
            <a:pPr algn="ctr"/>
            <a:r>
              <a:rPr lang="en-GB" i="1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 a leading position</a:t>
            </a:r>
          </a:p>
          <a:p>
            <a:pPr algn="ctr"/>
            <a:r>
              <a:rPr lang="en-GB" i="1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 in high energy physics.</a:t>
            </a:r>
            <a:r>
              <a:rPr lang="en-GB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</a:t>
            </a:r>
            <a:endParaRPr lang="en-GB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039966"/>
            <a:ext cx="37726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>
                <a:solidFill>
                  <a:srgbClr val="FFFF00"/>
                </a:solidFill>
              </a:rPr>
              <a:t>https://cds.cern.ch/record/59525/files/ISR%20Inauguration%20brochure%20.pdf</a:t>
            </a:r>
            <a:endParaRPr lang="en-GB" sz="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0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  <p:bldP spid="17" grpId="0"/>
      <p:bldP spid="19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31977" y="247228"/>
            <a:ext cx="6182783" cy="7130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kumimoji="0" lang="en-GB" altLang="fr-F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n aside inspired by </a:t>
            </a:r>
            <a:r>
              <a:rPr kumimoji="0" lang="en-GB" altLang="fr-FR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Weisskopf’s</a:t>
            </a:r>
            <a:r>
              <a:rPr kumimoji="0" lang="en-GB" altLang="fr-F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 speech…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 its second part in French</a:t>
            </a:r>
            <a:r>
              <a:rPr kumimoji="0" lang="en-GB" altLang="fr-F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93784" y="130022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″Nous </a:t>
            </a:r>
            <a:r>
              <a:rPr lang="fr-FR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vivons dans un temps ou il y a de fortes tendances contre la science, contre le rationalisme, contre la culture de la recherche objective et rationnelle. Le CERN devrait 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être </a:t>
            </a:r>
            <a:r>
              <a:rPr lang="fr-FR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un rempart important contre ces courants dangereux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.″ </a:t>
            </a:r>
            <a:endParaRPr lang="fr-FR" sz="20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2911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″Il </a:t>
            </a:r>
            <a:r>
              <a:rPr lang="fr-FR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faut 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mettre </a:t>
            </a:r>
            <a:r>
              <a:rPr lang="fr-FR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en valeur le romantisme de la recherche fondamentale et le romantisme de la 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coopération internationale.″</a:t>
            </a:r>
            <a:endParaRPr lang="fr-FR" sz="20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94526" y="2957983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″We </a:t>
            </a: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live in a time where there are strong tendencies against </a:t>
            </a:r>
            <a:r>
              <a:rPr lang="en-US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science, </a:t>
            </a: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against rationalism, against the culture of objective </a:t>
            </a:r>
            <a:r>
              <a:rPr lang="en-US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and rational </a:t>
            </a: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research. CERN should be an important bulwark against these dangerous currents</a:t>
            </a:r>
            <a:r>
              <a:rPr lang="en-US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.″</a:t>
            </a:r>
            <a:endParaRPr lang="fr-FR" sz="20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3611" y="5646107"/>
            <a:ext cx="63578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″We </a:t>
            </a: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must highlight the romanticism of </a:t>
            </a:r>
            <a:r>
              <a:rPr lang="en-US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fundamental</a:t>
            </a:r>
          </a:p>
          <a:p>
            <a:pPr algn="just"/>
            <a:r>
              <a:rPr lang="en-US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research and the </a:t>
            </a:r>
            <a:r>
              <a:rPr lang="en-US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romanticism of international </a:t>
            </a:r>
            <a:endParaRPr lang="en-US" sz="20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cooperation.″</a:t>
            </a:r>
            <a:endParaRPr lang="fr-FR" sz="20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0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2434" y="243737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Let us resume these talks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819" y="1745548"/>
            <a:ext cx="5533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1. Experiments and theories are not in conflict.</a:t>
            </a:r>
          </a:p>
          <a:p>
            <a:pPr marL="342900" indent="-342900">
              <a:buAutoNum type="arabicPeriod"/>
            </a:pPr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marL="342900" indent="-342900">
              <a:buAutoNum type="arabicPeriod"/>
            </a:pPr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2. Strong wishes for surprises thanks to the ISR.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579324" y="1054781"/>
            <a:ext cx="4886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50 years later, same comments ! </a:t>
            </a:r>
            <a:endParaRPr lang="en-GB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" y="4055530"/>
            <a:ext cx="60761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3. Strong tendencies against Science, rationality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and objectivity.</a:t>
            </a:r>
          </a:p>
          <a:p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4. CERN is a parfait example of worldwide cooperation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on fundamental research and the illustration of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what Science is meaning.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989739" y="1745548"/>
            <a:ext cx="58304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The Standard Model of particle physics is working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too much, far away its energy domain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… despite its known defaults.</a:t>
            </a:r>
          </a:p>
          <a:p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2. Surprises are expected from the LHC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… but they late to come !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89739" y="4055530"/>
            <a:ext cx="62808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3. True in the general public, and unfortunately true also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in the academic spheres (Education, University, 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Research…) 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 Postmodern ideology.</a:t>
            </a:r>
          </a:p>
          <a:p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4. The LHC Start was a worldwide event …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but we must go on everywhere, in particular thanks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our laboratories and scientific organizations.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6366" y="1075002"/>
            <a:ext cx="549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S</a:t>
            </a:r>
            <a:r>
              <a:rPr lang="en-GB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tatus of Physics and </a:t>
            </a:r>
            <a:r>
              <a:rPr lang="en-GB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Sciencein</a:t>
            </a:r>
            <a:r>
              <a:rPr lang="en-GB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1971</a:t>
            </a:r>
            <a:endParaRPr lang="en-GB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Double vague 12"/>
          <p:cNvSpPr/>
          <p:nvPr/>
        </p:nvSpPr>
        <p:spPr>
          <a:xfrm>
            <a:off x="348430" y="3233911"/>
            <a:ext cx="4848663" cy="810583"/>
          </a:xfrm>
          <a:prstGeom prst="doubleWave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>
                <a:solidFill>
                  <a:srgbClr val="003366"/>
                </a:solidFill>
                <a:latin typeface="Comic Sans MS" panose="030F0702030302020204" pitchFamily="66" charset="0"/>
              </a:rPr>
              <a:t>Hopes</a:t>
            </a:r>
            <a:r>
              <a:rPr lang="fr-FR" sz="2000" dirty="0" smtClean="0">
                <a:solidFill>
                  <a:srgbClr val="003366"/>
                </a:solidFill>
                <a:latin typeface="Comic Sans MS" panose="030F0702030302020204" pitchFamily="66" charset="0"/>
              </a:rPr>
              <a:t> of Heisenberg </a:t>
            </a:r>
            <a:r>
              <a:rPr lang="fr-FR" sz="2000" dirty="0" err="1" smtClean="0">
                <a:solidFill>
                  <a:srgbClr val="003366"/>
                </a:solidFill>
                <a:latin typeface="Comic Sans MS" panose="030F0702030302020204" pitchFamily="66" charset="0"/>
              </a:rPr>
              <a:t>will</a:t>
            </a:r>
            <a:r>
              <a:rPr lang="fr-FR" sz="2000" dirty="0" smtClean="0">
                <a:solidFill>
                  <a:srgbClr val="003366"/>
                </a:solidFill>
                <a:latin typeface="Comic Sans MS" panose="030F0702030302020204" pitchFamily="66" charset="0"/>
              </a:rPr>
              <a:t> be </a:t>
            </a:r>
            <a:r>
              <a:rPr lang="fr-FR" sz="2000" dirty="0" err="1" smtClean="0">
                <a:solidFill>
                  <a:srgbClr val="003366"/>
                </a:solidFill>
                <a:latin typeface="Comic Sans MS" panose="030F0702030302020204" pitchFamily="66" charset="0"/>
              </a:rPr>
              <a:t>fullfilled</a:t>
            </a:r>
            <a:endParaRPr lang="fr-FR" sz="2000" dirty="0">
              <a:solidFill>
                <a:srgbClr val="0033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6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649416" y="2438401"/>
            <a:ext cx="6856364" cy="13234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kinds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experiments</a:t>
            </a:r>
            <a:endParaRPr lang="fr-FR" sz="4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and collaborations at ISR ?</a:t>
            </a:r>
            <a:endParaRPr lang="fr-F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8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62458" y="750277"/>
            <a:ext cx="1033488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At the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beginning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Specialized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experiments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(not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general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purpose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experiments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),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mainly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soft interactions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studies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 Detectors in the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Forward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direction (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like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in the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fixed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target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experiments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 Collaborations of a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small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number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laboratories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(&lt; 10).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37034" y="2743200"/>
            <a:ext cx="88008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Afterwards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Interest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measuring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hard interactions  detectors in transverse directions.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 General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purpose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experiments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coming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…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with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growing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detectors.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21092" y="4459124"/>
            <a:ext cx="826380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66FF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xample</a:t>
            </a:r>
            <a:r>
              <a:rPr lang="fr-FR" sz="2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of a 4-</a:t>
            </a:r>
            <a:r>
              <a:rPr lang="fr-FR" sz="2400" dirty="0" smtClean="0">
                <a:solidFill>
                  <a:srgbClr val="FF66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 detector: The SFM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 Split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ield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Magnet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 2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dipole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magnets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opposite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polarity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 at the I4 point.</a:t>
            </a:r>
          </a:p>
          <a:p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proposed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by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Jack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Steinberger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 1969.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operational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by the end of 1973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″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for </a:t>
            </a:r>
            <a:r>
              <a:rPr lang="fr-FR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exploring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terra </a:t>
            </a:r>
            <a:r>
              <a:rPr lang="fr-FR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incognita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″.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Used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as a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general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ISR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facility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1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s.cern.ch/record/916898/files/7408053X.jpg?subformat=icon-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5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5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154574" y="2488020"/>
            <a:ext cx="5905784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Our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at ISR:</a:t>
            </a:r>
          </a:p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R608.</a:t>
            </a:r>
            <a:endParaRPr lang="fr-F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4184" y="193966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BUT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before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7" y="1392199"/>
            <a:ext cx="2473455" cy="24178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10066" y="193966"/>
            <a:ext cx="103573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99FFCC"/>
                </a:solidFill>
                <a:latin typeface="Comic Sans MS" panose="030F0702030302020204" pitchFamily="66" charset="0"/>
              </a:rPr>
              <a:t>a few words reminiscent of Maurice </a:t>
            </a:r>
            <a:r>
              <a:rPr lang="en-US" sz="2400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Jacob</a:t>
            </a:r>
          </a:p>
          <a:p>
            <a:pPr algn="ctr"/>
            <a:r>
              <a:rPr lang="en-US" sz="2400" dirty="0">
                <a:solidFill>
                  <a:srgbClr val="99FFCC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ho played a major role in the ISR and on our activity in an experiment.</a:t>
            </a:r>
            <a:endParaRPr lang="fr-FR" sz="2400" dirty="0">
              <a:solidFill>
                <a:srgbClr val="99FF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3842" y="3888511"/>
            <a:ext cx="1765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Maurice Jacob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(1933, 2007)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776983" y="1129075"/>
            <a:ext cx="8977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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French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theorist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CERN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staf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f.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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Leader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Theoretical Physics Division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of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CERN (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1982-1988),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and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other posit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ions close to the CERN General Director.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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Member of the </a:t>
            </a:r>
            <a:r>
              <a:rPr lang="en-US" sz="2000" dirty="0">
                <a:solidFill>
                  <a:srgbClr val="99FFCC"/>
                </a:solidFill>
                <a:latin typeface="Comic Sans MS" panose="030F0702030302020204" pitchFamily="66" charset="0"/>
              </a:rPr>
              <a:t>ISRC </a:t>
            </a:r>
            <a:r>
              <a:rPr lang="en-US" sz="2000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(ISR Committee)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at the time of our experiment.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98300" y="6283098"/>
            <a:ext cx="6293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- and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many other things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(Quark Gluon Plasma, etc.).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29" y="4208019"/>
            <a:ext cx="2292989" cy="166932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86" y="4211676"/>
            <a:ext cx="2372003" cy="166932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 rot="2253838">
            <a:off x="6212424" y="5543514"/>
            <a:ext cx="57900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33FF"/>
                </a:solidFill>
              </a:rPr>
              <a:t>parton</a:t>
            </a:r>
            <a:endParaRPr lang="fr-FR" sz="1100" b="1" dirty="0">
              <a:solidFill>
                <a:srgbClr val="3333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29275" y="5877345"/>
            <a:ext cx="500625" cy="1969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776983" y="2443087"/>
            <a:ext cx="96569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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Expert in the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phenomenology of strong in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teractions: </a:t>
            </a:r>
            <a:r>
              <a:rPr lang="en-US" sz="2000" dirty="0">
                <a:solidFill>
                  <a:srgbClr val="99FFCC"/>
                </a:solidFill>
                <a:latin typeface="Comic Sans MS" panose="030F0702030302020204" pitchFamily="66" charset="0"/>
              </a:rPr>
              <a:t>key contributions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  - with Giancarlo Wick: creation of the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helicity formalism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  - with Sam Berman: prevision that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high-transverse-momentum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processes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    in proton-proton collisions (subsequently observed at the ISR) should 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    correspond to the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point-like </a:t>
            </a:r>
            <a:r>
              <a:rPr lang="en-US" sz="20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parton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 structures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in deep-inelastic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scattering. 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5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4" grpId="0"/>
      <p:bldP spid="15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4621577" y="5334875"/>
            <a:ext cx="6845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ISR: Initial State Radiation</a:t>
            </a:r>
            <a:endParaRPr lang="fr-FR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8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7" y="1392199"/>
            <a:ext cx="2473455" cy="241780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3842" y="3888511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Maurice Jacob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0407" y="5285363"/>
            <a:ext cx="11894603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Recognized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as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being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close to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both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the Accelerator people and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Experiment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people,</a:t>
            </a:r>
          </a:p>
          <a:p>
            <a:pPr algn="ctr"/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with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strong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humam</a:t>
            </a:r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qualities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68456" y="1924262"/>
            <a:ext cx="87222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à"/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Organized the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ECFA workshop at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Lausanne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(1994), 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</a:t>
            </a:r>
            <a:r>
              <a:rPr lang="en-US" sz="2000" dirty="0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crucial in the </a:t>
            </a:r>
            <a:r>
              <a:rPr lang="en-US" sz="2000" dirty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LHC story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</a:p>
          <a:p>
            <a:pPr marL="285750" indent="-285750">
              <a:buFont typeface="Symbol" panose="05050102010706020507" pitchFamily="18" charset="2"/>
              <a:buChar char="à"/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President of the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SFP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Société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Française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de Physique)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and of 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European Physical Society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 Member of the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Scientific CNRS council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, etc.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1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7" y="1392199"/>
            <a:ext cx="2473455" cy="241780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83146" y="3888511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Maurice Jacob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975297" y="1348158"/>
            <a:ext cx="4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anose="030F0702030302020204" pitchFamily="66" charset="0"/>
              </a:rPr>
              <a:t>He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713316" y="1096057"/>
            <a:ext cx="94211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à"/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He knew we had </a:t>
            </a:r>
            <a:r>
              <a:rPr lang="en-GB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a good practice of experiments at 90° 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[measuring recoils close to 90°,  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at SC (SC26, SC32), PS (P17, S143), SPS (WA9)…]</a:t>
            </a:r>
          </a:p>
          <a:p>
            <a:endParaRPr lang="en-GB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and on </a:t>
            </a:r>
            <a:r>
              <a:rPr lang="en-GB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studies of diffractive processes 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(elastic and inelastic).</a:t>
            </a: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836985" y="3688685"/>
            <a:ext cx="9616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à"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He gave us </a:t>
            </a:r>
            <a:r>
              <a:rPr lang="en-US" sz="2400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very useful advices on Physics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and </a:t>
            </a:r>
            <a:r>
              <a:rPr lang="en-US" sz="2400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supported </a:t>
            </a:r>
            <a:r>
              <a:rPr lang="en-US" sz="2400" dirty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us at all times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</a:t>
            </a:r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and even 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 the most difficult </a:t>
            </a:r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moments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09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7" y="1392199"/>
            <a:ext cx="2473455" cy="241780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3842" y="3888511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Maurice Jacob</a:t>
            </a:r>
          </a:p>
        </p:txBody>
      </p:sp>
      <p:sp>
        <p:nvSpPr>
          <p:cNvPr id="4" name="Rectangle 3"/>
          <p:cNvSpPr/>
          <p:nvPr/>
        </p:nvSpPr>
        <p:spPr>
          <a:xfrm>
            <a:off x="1921158" y="183236"/>
            <a:ext cx="7952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He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suggested that we join the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ISR R608 collaboration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105" y="1327547"/>
            <a:ext cx="4274091" cy="378940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439" y="1652526"/>
            <a:ext cx="1459343" cy="189714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555252" y="3719233"/>
            <a:ext cx="22883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Peter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Schlein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(1932,2008)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UCLA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R608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Spokesman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35235" y="5649734"/>
            <a:ext cx="785824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Only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few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physicists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UCLA and Saclay (CERN not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yet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represented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Strenghts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only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on  the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Forward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spectrometer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…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and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works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not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yet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performed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on a 90°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Spectrometer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057104" y="2959472"/>
            <a:ext cx="427409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LARGE-X HADRON PHYSICS AND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CORRELATIONS 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WITH CENTRAL REGION PHENOM</a:t>
            </a:r>
            <a:r>
              <a:rPr lang="fr-FR" dirty="0" smtClean="0">
                <a:solidFill>
                  <a:srgbClr val="FF0000"/>
                </a:solidFill>
              </a:rPr>
              <a:t>ENA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2642264" y="703066"/>
            <a:ext cx="6837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and made us meet its spokesman Peter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Schlein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60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15" grpId="0" animBg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66" y="1606965"/>
            <a:ext cx="5715000" cy="3429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7346" y="231014"/>
            <a:ext cx="62028" cy="40249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flipH="1">
            <a:off x="6700545" y="1782535"/>
            <a:ext cx="267855" cy="249381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66" y="1073924"/>
            <a:ext cx="4435889" cy="44565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08888" y="3615409"/>
            <a:ext cx="535711" cy="20320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>
            <a:stCxn id="17" idx="2"/>
          </p:cNvCxnSpPr>
          <p:nvPr/>
        </p:nvCxnSpPr>
        <p:spPr>
          <a:xfrm>
            <a:off x="851786" y="1045695"/>
            <a:ext cx="1857102" cy="2538422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-47659" y="214698"/>
            <a:ext cx="1798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Electronics</a:t>
            </a:r>
          </a:p>
          <a:p>
            <a:pPr algn="ctr"/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room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S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*</a:t>
            </a:r>
            <a:endParaRPr lang="fr-FR" i="1" dirty="0">
              <a:solidFill>
                <a:srgbClr val="FF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237514" y="1171530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R608</a:t>
            </a:r>
            <a:endParaRPr lang="fr-FR" sz="2800" dirty="0">
              <a:solidFill>
                <a:srgbClr val="00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4790" y="5924083"/>
            <a:ext cx="4320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66FF"/>
                </a:solidFill>
              </a:rPr>
              <a:t>* </a:t>
            </a:r>
            <a:r>
              <a:rPr lang="fr-FR" i="1" dirty="0" err="1" smtClean="0">
                <a:solidFill>
                  <a:srgbClr val="FF66FF"/>
                </a:solidFill>
              </a:rPr>
              <a:t>Very</a:t>
            </a:r>
            <a:r>
              <a:rPr lang="fr-FR" i="1" dirty="0" smtClean="0">
                <a:solidFill>
                  <a:srgbClr val="FF66FF"/>
                </a:solidFill>
              </a:rPr>
              <a:t> often </a:t>
            </a:r>
            <a:r>
              <a:rPr lang="en-US" i="1" dirty="0" smtClean="0">
                <a:solidFill>
                  <a:srgbClr val="FF66FF"/>
                </a:solidFill>
              </a:rPr>
              <a:t>with </a:t>
            </a:r>
            <a:r>
              <a:rPr lang="en-US" i="1" dirty="0">
                <a:solidFill>
                  <a:srgbClr val="FF66FF"/>
                </a:solidFill>
              </a:rPr>
              <a:t>sheep around the building</a:t>
            </a:r>
            <a:r>
              <a:rPr lang="fr-FR" i="1" dirty="0" smtClean="0">
                <a:solidFill>
                  <a:srgbClr val="FF66FF"/>
                </a:solidFill>
              </a:rPr>
              <a:t> </a:t>
            </a:r>
            <a:endParaRPr lang="fr-FR" i="1" dirty="0">
              <a:solidFill>
                <a:srgbClr val="FF66FF"/>
              </a:solidFill>
            </a:endParaRPr>
          </a:p>
        </p:txBody>
      </p:sp>
      <p:pic>
        <p:nvPicPr>
          <p:cNvPr id="1028" name="Picture 4" descr="http://t2.gstatic.com/licensed-image?q=tbn:ANd9GcQxd74Fo6WLvhXvQFkmCOWrbNCoK2Jy1A8I9uBixmI7byZbrKzm0Hp1fYuy2tPX-XbnYG0tzGqBLKTX_IfhU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35" y="5123750"/>
            <a:ext cx="2488289" cy="16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84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7" grpId="0"/>
      <p:bldP spid="4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13" y="135483"/>
            <a:ext cx="9801960" cy="66384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6859" y="5462180"/>
            <a:ext cx="5070763" cy="62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856225" y="6007147"/>
            <a:ext cx="20553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O°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Spectrometer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1953" y="1914298"/>
            <a:ext cx="21964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 smtClean="0">
                <a:latin typeface="Comic Sans MS" panose="030F0702030302020204" pitchFamily="66" charset="0"/>
              </a:rPr>
              <a:t>9O</a:t>
            </a:r>
            <a:r>
              <a:rPr lang="fr-FR" dirty="0">
                <a:latin typeface="Comic Sans MS" panose="030F0702030302020204" pitchFamily="66" charset="0"/>
              </a:rPr>
              <a:t>° </a:t>
            </a:r>
            <a:r>
              <a:rPr lang="fr-FR" dirty="0" err="1">
                <a:latin typeface="Comic Sans MS" panose="030F0702030302020204" pitchFamily="66" charset="0"/>
              </a:rPr>
              <a:t>Spectrometer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836" y="-6231"/>
            <a:ext cx="7518400" cy="3398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Initially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278374" y="3043380"/>
            <a:ext cx="167231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41825" y="2727591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24" y="0"/>
            <a:ext cx="4761423" cy="3174282"/>
          </a:xfrm>
          <a:prstGeom prst="rect">
            <a:avLst/>
          </a:prstGeom>
        </p:spPr>
      </p:pic>
      <p:sp>
        <p:nvSpPr>
          <p:cNvPr id="11" name="Flèche droite 10"/>
          <p:cNvSpPr/>
          <p:nvPr/>
        </p:nvSpPr>
        <p:spPr>
          <a:xfrm rot="1016452">
            <a:off x="1822511" y="3436276"/>
            <a:ext cx="1427608" cy="19590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258" y="2897711"/>
            <a:ext cx="2106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Comic Sans MS" panose="030F0702030302020204" pitchFamily="66" charset="0"/>
              </a:rPr>
              <a:t>Picture </a:t>
            </a:r>
            <a:r>
              <a:rPr lang="fr-FR" dirty="0" err="1" smtClean="0">
                <a:latin typeface="Comic Sans MS" panose="030F0702030302020204" pitchFamily="66" charset="0"/>
              </a:rPr>
              <a:t>seen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from</a:t>
            </a:r>
            <a:endParaRPr lang="fr-FR" dirty="0" smtClean="0">
              <a:latin typeface="Comic Sans MS" panose="030F0702030302020204" pitchFamily="66" charset="0"/>
            </a:endParaRPr>
          </a:p>
          <a:p>
            <a:pPr algn="ctr"/>
            <a:r>
              <a:rPr lang="fr-FR" dirty="0" err="1">
                <a:latin typeface="Comic Sans MS" panose="030F0702030302020204" pitchFamily="66" charset="0"/>
              </a:rPr>
              <a:t>t</a:t>
            </a:r>
            <a:r>
              <a:rPr lang="fr-FR" dirty="0" err="1" smtClean="0">
                <a:latin typeface="Comic Sans MS" panose="030F0702030302020204" pitchFamily="66" charset="0"/>
              </a:rPr>
              <a:t>his</a:t>
            </a:r>
            <a:r>
              <a:rPr lang="fr-FR" dirty="0" smtClean="0">
                <a:latin typeface="Comic Sans MS" panose="030F0702030302020204" pitchFamily="66" charset="0"/>
              </a:rPr>
              <a:t> location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63618" y="5325647"/>
            <a:ext cx="4733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Comic Sans MS" panose="030F0702030302020204" pitchFamily="66" charset="0"/>
              </a:rPr>
              <a:t>R608 </a:t>
            </a:r>
            <a:r>
              <a:rPr lang="fr-FR" sz="2800" dirty="0" err="1">
                <a:latin typeface="Comic Sans MS" panose="030F0702030302020204" pitchFamily="66" charset="0"/>
              </a:rPr>
              <a:t>s</a:t>
            </a:r>
            <a:r>
              <a:rPr lang="fr-FR" sz="2800" dirty="0" err="1" smtClean="0">
                <a:latin typeface="Comic Sans MS" panose="030F0702030302020204" pitchFamily="66" charset="0"/>
              </a:rPr>
              <a:t>tatus</a:t>
            </a:r>
            <a:r>
              <a:rPr lang="fr-FR" sz="2800" dirty="0" smtClean="0">
                <a:latin typeface="Comic Sans MS" panose="030F0702030302020204" pitchFamily="66" charset="0"/>
              </a:rPr>
              <a:t> in March 1980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60" y="368659"/>
            <a:ext cx="2130403" cy="264920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92489" y="464733"/>
            <a:ext cx="17556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Comic Sans MS" panose="030F0702030302020204" pitchFamily="66" charset="0"/>
              </a:rPr>
              <a:t>… </a:t>
            </a:r>
            <a:r>
              <a:rPr lang="fr-FR" dirty="0" err="1" smtClean="0">
                <a:latin typeface="Comic Sans MS" panose="030F0702030302020204" pitchFamily="66" charset="0"/>
              </a:rPr>
              <a:t>with</a:t>
            </a:r>
            <a:r>
              <a:rPr lang="fr-FR" dirty="0" smtClean="0">
                <a:latin typeface="Comic Sans MS" panose="030F0702030302020204" pitchFamily="66" charset="0"/>
              </a:rPr>
              <a:t> an</a:t>
            </a:r>
          </a:p>
          <a:p>
            <a:pPr algn="ctr"/>
            <a:r>
              <a:rPr lang="fr-FR" dirty="0">
                <a:latin typeface="Comic Sans MS" panose="030F0702030302020204" pitchFamily="66" charset="0"/>
              </a:rPr>
              <a:t>o</a:t>
            </a:r>
            <a:r>
              <a:rPr lang="fr-FR" dirty="0" smtClean="0">
                <a:latin typeface="Comic Sans MS" panose="030F0702030302020204" pitchFamily="66" charset="0"/>
              </a:rPr>
              <a:t>riginal</a:t>
            </a:r>
          </a:p>
          <a:p>
            <a:pPr algn="ctr"/>
            <a:r>
              <a:rPr lang="fr-FR" dirty="0" smtClean="0">
                <a:latin typeface="Comic Sans MS" panose="030F0702030302020204" pitchFamily="66" charset="0"/>
              </a:rPr>
              <a:t>double-septum</a:t>
            </a:r>
          </a:p>
          <a:p>
            <a:pPr algn="ctr"/>
            <a:r>
              <a:rPr lang="fr-FR" dirty="0" err="1" smtClean="0">
                <a:latin typeface="Comic Sans MS" panose="030F0702030302020204" pitchFamily="66" charset="0"/>
              </a:rPr>
              <a:t>Magnet</a:t>
            </a:r>
            <a:endParaRPr lang="fr-FR" dirty="0" smtClean="0">
              <a:latin typeface="Comic Sans MS" panose="030F0702030302020204" pitchFamily="66" charset="0"/>
            </a:endParaRPr>
          </a:p>
          <a:p>
            <a:pPr algn="ctr"/>
            <a:endParaRPr lang="fr-FR" dirty="0" smtClean="0"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latin typeface="Comic Sans MS" panose="030F0702030302020204" pitchFamily="66" charset="0"/>
              </a:rPr>
              <a:t>(So-</a:t>
            </a:r>
            <a:r>
              <a:rPr lang="fr-FR" dirty="0" err="1" smtClean="0">
                <a:latin typeface="Comic Sans MS" panose="030F0702030302020204" pitchFamily="66" charset="0"/>
              </a:rPr>
              <a:t>called</a:t>
            </a:r>
            <a:endParaRPr lang="fr-FR" dirty="0" smtClean="0"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latin typeface="Comic Sans MS" panose="030F0702030302020204" pitchFamily="66" charset="0"/>
              </a:rPr>
              <a:t>″</a:t>
            </a:r>
            <a:r>
              <a:rPr lang="fr-FR" dirty="0" err="1" smtClean="0">
                <a:latin typeface="Comic Sans MS" panose="030F0702030302020204" pitchFamily="66" charset="0"/>
              </a:rPr>
              <a:t>Lamp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S</a:t>
            </a:r>
            <a:r>
              <a:rPr lang="fr-FR" dirty="0" err="1" smtClean="0">
                <a:latin typeface="Comic Sans MS" panose="030F0702030302020204" pitchFamily="66" charset="0"/>
              </a:rPr>
              <a:t>hade</a:t>
            </a:r>
            <a:r>
              <a:rPr lang="fr-FR" dirty="0" smtClean="0">
                <a:latin typeface="Comic Sans MS" panose="030F0702030302020204" pitchFamily="66" charset="0"/>
              </a:rPr>
              <a:t>″</a:t>
            </a:r>
          </a:p>
          <a:p>
            <a:pPr algn="ctr"/>
            <a:r>
              <a:rPr lang="fr-FR" dirty="0" smtClean="0">
                <a:latin typeface="Comic Sans MS" panose="030F0702030302020204" pitchFamily="66" charset="0"/>
              </a:rPr>
              <a:t>(abat-jour)</a:t>
            </a:r>
            <a:endParaRPr 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794" y="155675"/>
            <a:ext cx="9507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à"/>
            </a:pP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March 1980: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Official integration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of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the LPC team </a:t>
            </a:r>
            <a:endParaRPr lang="en-US" sz="2000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in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the R608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experiment (Memorandum CERN/ISRC/80-10).                          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796" y="1016007"/>
            <a:ext cx="6883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à"/>
            </a:pP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10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September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1980: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Request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to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add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equipment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at 90°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(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Memorandum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CERN/ISRC/80-29).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458" y="822051"/>
            <a:ext cx="5393358" cy="41399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105619"/>
            <a:ext cx="6022397" cy="1798053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V="1">
            <a:off x="1616365" y="2373756"/>
            <a:ext cx="914400" cy="92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512620" y="2742381"/>
            <a:ext cx="914400" cy="92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1745674" y="3134096"/>
            <a:ext cx="914400" cy="92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512620" y="3872643"/>
            <a:ext cx="914400" cy="92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8229600" y="4443059"/>
            <a:ext cx="984738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97263" y="4710914"/>
            <a:ext cx="3481754" cy="222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2445" y="4443059"/>
            <a:ext cx="121510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à"/>
            </a:pP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17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October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1980: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Recommendation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ISRC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(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Memorandum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CERN/ISRC/80-29).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″ISRC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decided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to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recommend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for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approval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the addition</a:t>
            </a:r>
          </a:p>
          <a:p>
            <a:r>
              <a:rPr lang="fr-FR" sz="2000" i="1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of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this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spectromter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at 90°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under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the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assumption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that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the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particle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identification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provided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by the</a:t>
            </a:r>
          </a:p>
          <a:p>
            <a:r>
              <a:rPr lang="fr-FR" sz="2000" i="1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aerogel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counters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can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be made to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work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as </a:t>
            </a:r>
            <a:r>
              <a:rPr lang="fr-FR" sz="2000" i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described</a:t>
            </a:r>
            <a:r>
              <a:rPr lang="fr-FR" sz="2000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″.</a:t>
            </a:r>
            <a:endParaRPr lang="fr-FR" sz="20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184" y="6245435"/>
            <a:ext cx="945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à"/>
            </a:pP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20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October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1980: </a:t>
            </a:r>
            <a:r>
              <a:rPr lang="fr-FR" sz="2000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Final </a:t>
            </a:r>
            <a:r>
              <a:rPr lang="fr-FR" sz="2000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approval</a:t>
            </a:r>
            <a:r>
              <a:rPr lang="fr-FR" sz="2000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of the CERN </a:t>
            </a:r>
            <a:r>
              <a:rPr lang="fr-FR" sz="2000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Researh</a:t>
            </a:r>
            <a:r>
              <a:rPr lang="fr-FR" sz="2000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Board</a:t>
            </a:r>
            <a:r>
              <a:rPr lang="fr-FR" sz="2000" dirty="0" smtClean="0">
                <a:solidFill>
                  <a:srgbClr val="00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(CERN/RB46).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44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13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37" y="110832"/>
            <a:ext cx="9801960" cy="66384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0522" y="5412454"/>
            <a:ext cx="5070763" cy="62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856225" y="6007147"/>
            <a:ext cx="20553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O°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Spectrometer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1953" y="1914298"/>
            <a:ext cx="21964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9O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° </a:t>
            </a:r>
            <a:r>
              <a:rPr lang="fr-F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Spectrometer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55414"/>
            <a:ext cx="7518400" cy="3398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Initially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313408" y="3043380"/>
            <a:ext cx="166499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941825" y="2727591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069856" y="1681184"/>
            <a:ext cx="622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Our team will </a:t>
            </a:r>
            <a:r>
              <a:rPr lang="en-US" dirty="0">
                <a:latin typeface="Comic Sans MS" panose="030F0702030302020204" pitchFamily="66" charset="0"/>
              </a:rPr>
              <a:t>be the project </a:t>
            </a:r>
            <a:r>
              <a:rPr lang="en-US" dirty="0" smtClean="0">
                <a:latin typeface="Comic Sans MS" panose="030F0702030302020204" pitchFamily="66" charset="0"/>
              </a:rPr>
              <a:t>manager of the extension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a</a:t>
            </a:r>
            <a:r>
              <a:rPr lang="en-US" dirty="0" smtClean="0">
                <a:latin typeface="Comic Sans MS" panose="030F0702030302020204" pitchFamily="66" charset="0"/>
              </a:rPr>
              <a:t>nd of its connections to the Forward Spectrometer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a</a:t>
            </a:r>
            <a:r>
              <a:rPr lang="en-US" dirty="0" smtClean="0">
                <a:latin typeface="Comic Sans MS" panose="030F0702030302020204" pitchFamily="66" charset="0"/>
              </a:rPr>
              <a:t>nd other parts (Backward, Barrel, Veto counters)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a</a:t>
            </a:r>
            <a:r>
              <a:rPr lang="en-US" dirty="0" smtClean="0">
                <a:latin typeface="Comic Sans MS" panose="030F0702030302020204" pitchFamily="66" charset="0"/>
              </a:rPr>
              <a:t>nd of its working.</a:t>
            </a:r>
            <a:endParaRPr 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45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07" y="1985290"/>
            <a:ext cx="5873689" cy="47475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48" y="138735"/>
            <a:ext cx="5800868" cy="46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1204" y="1050317"/>
            <a:ext cx="11573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J. Arnold (Electro-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mechanics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)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Berthot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(CNRS), </a:t>
            </a:r>
            <a:r>
              <a:rPr lang="fr-FR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R.Bonino</a:t>
            </a:r>
            <a:r>
              <a:rPr lang="fr-FR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(UCLA, CNRS CDD), 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R.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Chadelas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(Electronics)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P. </a:t>
            </a:r>
            <a:r>
              <a:rPr lang="fr-FR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Chauvat</a:t>
            </a:r>
            <a:r>
              <a:rPr lang="fr-FR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(</a:t>
            </a:r>
            <a:r>
              <a:rPr lang="fr-FR" dirty="0" err="1" smtClean="0">
                <a:solidFill>
                  <a:srgbClr val="66FFFF"/>
                </a:solidFill>
                <a:latin typeface="Comic Sans MS" panose="030F0702030302020204" pitchFamily="66" charset="0"/>
              </a:rPr>
              <a:t>Fellow</a:t>
            </a:r>
            <a:r>
              <a:rPr lang="fr-FR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CERN)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FR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M.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Crouau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(Electronics)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S.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Mayade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(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Mechanics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)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A.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Mahrousseh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(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Student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 ,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Méritet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University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),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M.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Reyrolle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(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Student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), 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E.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Sahuc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(Electronics)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G.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Savinel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(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Mechanics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)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F. Vazeille (CERN/CNRS),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A.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Ziane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(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Student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w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contribution of P. Bertin (CNRS).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332354" y="4980974"/>
            <a:ext cx="8379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BUT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strong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difficulties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with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the LPC management</a:t>
            </a:r>
          </a:p>
          <a:p>
            <a:pPr algn="ctr"/>
            <a:r>
              <a:rPr lang="fr-FR" dirty="0" err="1">
                <a:solidFill>
                  <a:srgbClr val="FFC000"/>
                </a:solidFill>
                <a:latin typeface="Comic Sans MS" panose="030F0702030302020204" pitchFamily="66" charset="0"/>
              </a:rPr>
              <a:t>d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uring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the proposition of the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experiment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and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its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official CERN agreement, </a:t>
            </a:r>
          </a:p>
          <a:p>
            <a:pPr algn="ctr"/>
            <a:r>
              <a:rPr lang="fr-FR" dirty="0" err="1">
                <a:solidFill>
                  <a:srgbClr val="FFC000"/>
                </a:solidFill>
                <a:latin typeface="Comic Sans MS" panose="030F0702030302020204" pitchFamily="66" charset="0"/>
              </a:rPr>
              <a:t>i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ts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preparation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,</a:t>
            </a:r>
            <a:r>
              <a:rPr lang="fr-FR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assembly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,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realization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and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analysis</a:t>
            </a:r>
            <a:endParaRPr lang="fr-FR" dirty="0" smtClean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… and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even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later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in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its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possible continuation at the SPS 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collider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0711" y="3288623"/>
            <a:ext cx="6812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As </a:t>
            </a:r>
            <a:r>
              <a:rPr lang="fr-FR" sz="20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usually</a:t>
            </a:r>
            <a:r>
              <a:rPr lang="fr-FR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, major </a:t>
            </a:r>
            <a:r>
              <a:rPr lang="fr-FR" sz="20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role</a:t>
            </a:r>
            <a:r>
              <a:rPr lang="fr-FR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 of </a:t>
            </a:r>
            <a:r>
              <a:rPr lang="fr-FR" sz="20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technicians</a:t>
            </a:r>
            <a:r>
              <a:rPr lang="fr-FR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 and </a:t>
            </a:r>
            <a:r>
              <a:rPr lang="fr-FR" sz="20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engineers</a:t>
            </a:r>
            <a:r>
              <a:rPr lang="fr-FR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in </a:t>
            </a:r>
            <a:r>
              <a:rPr lang="fr-FR" sz="20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particular</a:t>
            </a:r>
            <a:r>
              <a:rPr lang="fr-FR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through</a:t>
            </a:r>
            <a:r>
              <a:rPr lang="fr-FR" sz="20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the </a:t>
            </a:r>
            <a:r>
              <a:rPr lang="fr-FR" sz="20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job and </a:t>
            </a:r>
            <a:r>
              <a:rPr lang="fr-FR" sz="20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thesis</a:t>
            </a:r>
            <a:endParaRPr lang="fr-FR" sz="2000" dirty="0">
              <a:solidFill>
                <a:srgbClr val="00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of </a:t>
            </a:r>
            <a:r>
              <a:rPr lang="fr-FR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Robert </a:t>
            </a:r>
            <a:r>
              <a:rPr lang="fr-FR" sz="20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Chadelas</a:t>
            </a:r>
            <a:r>
              <a:rPr lang="fr-FR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…</a:t>
            </a:r>
          </a:p>
        </p:txBody>
      </p:sp>
      <p:pic>
        <p:nvPicPr>
          <p:cNvPr id="1026" name="Picture 2" descr="Free Happy Faces, Download Free Happy Faces png images, Fre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80" y="2904234"/>
            <a:ext cx="1476664" cy="14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Sad Face Happy Face, Download Free Sad Face Happy Face png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83" y="4802433"/>
            <a:ext cx="1557413" cy="15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5146" y="342851"/>
            <a:ext cx="5875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LPC team over the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whole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activity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period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5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476" y="224095"/>
            <a:ext cx="12130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rate of production of theses is not yet that of future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experiences (SPPS, LEP, </a:t>
            </a:r>
            <a:r>
              <a:rPr lang="en-US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Tevatron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LHC).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477" y="931724"/>
            <a:ext cx="11937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Pascal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Chauvat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(1979): ″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Possibilités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offertes par la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méthode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dite du recul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appliquée à l‘étude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des interactions </a:t>
            </a:r>
            <a:endParaRPr lang="fr-FR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inélastiques à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haute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énergie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et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très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bas transferts sur cible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gazeuse″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44229" y="1573521"/>
            <a:ext cx="1221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It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is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not a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work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in R608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… but a prospective job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just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before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en-US" dirty="0">
                <a:solidFill>
                  <a:srgbClr val="00FF00"/>
                </a:solidFill>
                <a:latin typeface="Comic Sans MS" panose="030F0702030302020204" pitchFamily="66" charset="0"/>
              </a:rPr>
              <a:t>this led to the </a:t>
            </a:r>
            <a:r>
              <a:rPr lang="en-US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fruitful meeting </a:t>
            </a:r>
            <a:r>
              <a:rPr lang="en-US" dirty="0">
                <a:solidFill>
                  <a:srgbClr val="00FF00"/>
                </a:solidFill>
                <a:latin typeface="Comic Sans MS" panose="030F0702030302020204" pitchFamily="66" charset="0"/>
              </a:rPr>
              <a:t>of </a:t>
            </a:r>
            <a:r>
              <a:rPr lang="en-US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Maurice Jacob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Then Pascal obtained a fellow position in R608.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9236" y="3163219"/>
            <a:ext cx="12296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Michel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Reyrolle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(1984): ″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Mise en œuvre d’un spectromètre magnétique auprès des anneaux de stockage à </a:t>
            </a:r>
          </a:p>
          <a:p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intersections du CERN (Extension à 90° de l’expérience R608)″. </a:t>
            </a:r>
          </a:p>
          <a:p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                                                                    (</a:t>
            </a:r>
            <a:r>
              <a:rPr lang="fr-FR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Later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CERN </a:t>
            </a:r>
            <a:r>
              <a:rPr lang="fr-FR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fellow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ALEPH)</a:t>
            </a:r>
            <a:endParaRPr lang="fr-FR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9236" y="2380006"/>
            <a:ext cx="12244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Robert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Chadelas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(1984):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″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Contribution à l’électronique, assistée par microprocesseurs, d’une expérience réalisée</a:t>
            </a:r>
          </a:p>
          <a:p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auprès d’un accélérateur de très haute énergie″.</a:t>
            </a:r>
            <a:endParaRPr lang="fr-FR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4257969"/>
            <a:ext cx="12006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Abdelhamid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Ziane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(1986): ″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Etude expérimentale des invariances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 et CP dans des collisions proton-antiproton</a:t>
            </a:r>
          </a:p>
          <a:p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à très courte distance, auprès des anneaux de stockage (ISR) du CERN″.</a:t>
            </a:r>
            <a:endParaRPr lang="fr-FR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26656" y="5910859"/>
            <a:ext cx="12276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Ahmed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Mahrousseh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(1988): ″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Résultats inclusifs à 90°, aux ISR, en faveur d’une sous-structure </a:t>
            </a:r>
            <a:r>
              <a:rPr lang="fr-FR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diquark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du proton,</a:t>
            </a:r>
          </a:p>
          <a:p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et prévisions de la Chromodynamique quantique (Expérience R608)″.</a:t>
            </a:r>
            <a:endParaRPr lang="fr-FR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66979" y="5045139"/>
            <a:ext cx="10865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Awarded 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the prize for the best </a:t>
            </a:r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CNRS thesis 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for developing </a:t>
            </a:r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countries (official ceremony at Paris…).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icon award png white - Clip Art Libra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6" y="4749907"/>
            <a:ext cx="670668" cy="10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8959271" y="258616"/>
            <a:ext cx="166254" cy="923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79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aylight savings time fall back 2019 - Clip Ar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64" y="930054"/>
            <a:ext cx="5842984" cy="293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148935" y="930053"/>
            <a:ext cx="3001224" cy="31616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144853" y="4789846"/>
            <a:ext cx="7242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It is perhaps fun to 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go back in </a:t>
            </a:r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time…</a:t>
            </a:r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06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72372" y="425382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Main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results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R608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1827" y="1245739"/>
            <a:ext cx="1170224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First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evidence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quark-antiquark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annihilations in proton-antiproton collisions.</a:t>
            </a: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Evidence of interactions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Pomeron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-quark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Test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</a:t>
            </a:r>
            <a:r>
              <a:rPr lang="fr-FR" sz="2000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CP invariance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 the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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°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decay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in the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Forward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spectrometer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Test of </a:t>
            </a:r>
            <a:r>
              <a:rPr lang="fr-FR" sz="2000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CR/CP invariance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the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comparison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p-p and p-p collisions, in the 90°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Spectrometer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Inclusive cross sections of production of p,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 et K at 90°.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Flavour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quark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correlations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between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forward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protons and 90° triggers at 90°.</a:t>
            </a: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Etc.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33141" y="3669882"/>
            <a:ext cx="928170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 good illustration of point-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like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hadronic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interactions as Heisenberg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wished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2325" y="4893085"/>
            <a:ext cx="101233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Rich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results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all ISR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experiments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Symbol" panose="05050102010706020507" pitchFamily="18" charset="2"/>
              <a:buChar char="¨"/>
            </a:pP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taking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benefit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the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highest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obtained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energies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up to 62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center of mass,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equivalent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a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beam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on a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fixed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target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2.05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TeV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7354111" y="2256817"/>
            <a:ext cx="155642" cy="97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01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56" y="127521"/>
            <a:ext cx="3273614" cy="49481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99655" y="5165386"/>
            <a:ext cx="31486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Cross sections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before ISR:</a:t>
            </a:r>
          </a:p>
          <a:p>
            <a:pPr algn="ctr"/>
            <a:r>
              <a:rPr lang="en-GB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Towards asymptotic</a:t>
            </a:r>
          </a:p>
          <a:p>
            <a:pPr algn="ctr"/>
            <a:r>
              <a:rPr lang="en-GB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regimes…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 specified by Heisenberg.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35" y="126464"/>
            <a:ext cx="6530906" cy="488484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881401" y="5165386"/>
            <a:ext cx="47756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Rising cross sections in p 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(Afterwards: previsions at higher energies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using Dispersion relations)</a:t>
            </a:r>
          </a:p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n-GB" dirty="0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The wish of Heisenberg</a:t>
            </a:r>
          </a:p>
          <a:p>
            <a:pPr algn="ctr"/>
            <a:r>
              <a:rPr lang="en-GB" dirty="0" smtClean="0">
                <a:solidFill>
                  <a:srgbClr val="99FF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of unforeseen results. </a:t>
            </a:r>
            <a:endParaRPr lang="en-GB" dirty="0">
              <a:solidFill>
                <a:srgbClr val="99FF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04" y="218723"/>
            <a:ext cx="3586313" cy="30664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3362193"/>
            <a:ext cx="3713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Evidence of large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transverse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momentum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phenomena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caracteristic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parton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scatering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16" y="964783"/>
            <a:ext cx="3995747" cy="279770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88825" y="3964661"/>
            <a:ext cx="2105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Lego plot of a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two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-jet structure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(AFS)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583" y="1680982"/>
            <a:ext cx="2877999" cy="416300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677741" y="5945587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Direct photons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4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98377" y="110955"/>
            <a:ext cx="9502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Our proposition to continue collaboration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with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UCLA (and Saclay)</a:t>
            </a:r>
          </a:p>
          <a:p>
            <a:pPr algn="ctr"/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i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n an 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experiment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at SPPS at CERN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6483932" y="434065"/>
            <a:ext cx="157019" cy="92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735193" y="1125698"/>
            <a:ext cx="9124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Goal: Show a possible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partonic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structure of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Pomeron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(in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terms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 gluons ?).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5123" y="1945290"/>
            <a:ext cx="5974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added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at 0° to the UA2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using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detectors in ″Roman pots″,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also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used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as triggers.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0" y="2946302"/>
            <a:ext cx="5971886" cy="321620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270785" y="3779986"/>
            <a:ext cx="567495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Veto of </a:t>
            </a:r>
            <a:r>
              <a:rPr lang="fr-FR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our</a:t>
            </a:r>
            <a:r>
              <a:rPr 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laboratory</a:t>
            </a:r>
            <a:r>
              <a:rPr 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fr-FR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fr-FR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hat</a:t>
            </a:r>
            <a:r>
              <a:rPr 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disturbed</a:t>
            </a:r>
            <a:r>
              <a:rPr 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our</a:t>
            </a:r>
            <a:r>
              <a:rPr 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collaboration.</a:t>
            </a: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268465" y="1796199"/>
            <a:ext cx="5650906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LPC team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asked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for contributions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UCLA team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in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spring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1987: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FV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proposal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a LPC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″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special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committee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″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(???):  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Physics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technical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works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manpower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funds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Very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realistic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and not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expensive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+ a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foreseen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seminar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LPC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002701" y="4879772"/>
            <a:ext cx="626966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sz="20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Accepted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for UCLA/CEA as the UA8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many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results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in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particular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2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evidence</a:t>
            </a:r>
            <a:r>
              <a:rPr lang="fr-FR" sz="22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of the </a:t>
            </a:r>
            <a:r>
              <a:rPr lang="fr-FR" sz="22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Pomeron</a:t>
            </a:r>
            <a:r>
              <a:rPr lang="fr-FR" sz="22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in </a:t>
            </a:r>
            <a:r>
              <a:rPr lang="fr-FR" sz="22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terms</a:t>
            </a:r>
            <a:r>
              <a:rPr lang="fr-FR" sz="22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of 2 gluons.</a:t>
            </a:r>
            <a:endParaRPr lang="fr-FR" sz="2200" dirty="0">
              <a:solidFill>
                <a:srgbClr val="00FF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6843309" y="526453"/>
            <a:ext cx="249153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177213" y="6242215"/>
            <a:ext cx="7088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sz="20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The first time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triggering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on a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collider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with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″Roman pots″. 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2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 animBg="1"/>
      <p:bldP spid="20" grpId="0" animBg="1"/>
      <p:bldP spid="2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74984" y="2708032"/>
            <a:ext cx="77796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TOWARDS THE ISR CLOSING</a:t>
            </a:r>
          </a:p>
          <a:p>
            <a:pPr algn="ctr"/>
            <a:r>
              <a:rPr lang="fr-FR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 1984</a:t>
            </a:r>
            <a:endParaRPr lang="fr-F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3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549" y="340220"/>
            <a:ext cx="106859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Propositions of all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continue beyond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1984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were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rejected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except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 ″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curious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using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only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one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beam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last running antiproton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beam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…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on a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gas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target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01203" y="4508956"/>
            <a:ext cx="70775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Elastic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scattering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high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energy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protons</a:t>
            </a:r>
          </a:p>
          <a:p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on  …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83628" y="4939843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Vacuum.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3476" y="4520275"/>
            <a:ext cx="8028993" cy="919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1262" y="3046154"/>
            <a:ext cx="10902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- BUT an even more extraordinary proposal will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propose to go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further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</a:t>
            </a:r>
            <a:r>
              <a:rPr lang="en-US" sz="2400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… </a:t>
            </a:r>
            <a:r>
              <a:rPr lang="en-US" sz="2400" dirty="0">
                <a:solidFill>
                  <a:srgbClr val="66FFFF"/>
                </a:solidFill>
                <a:latin typeface="Comic Sans MS" panose="030F0702030302020204" pitchFamily="66" charset="0"/>
              </a:rPr>
              <a:t>and we will be </a:t>
            </a:r>
            <a:r>
              <a:rPr lang="en-US" sz="2400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concerned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98" y="4050059"/>
            <a:ext cx="2145978" cy="2139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6150" y="1710252"/>
            <a:ext cx="8294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Study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charmonium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states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(Annecy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/ CERN /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Genoa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/ Lyon / Oslo / Rome /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Turin)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3190" y="1248839"/>
            <a:ext cx="4960661" cy="38272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0" y="1248839"/>
            <a:ext cx="5266911" cy="382728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02681" y="457200"/>
            <a:ext cx="1050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Reminder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rising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Luminosity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thanks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the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regular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vacuum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improvements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2206" y="5568461"/>
            <a:ext cx="354037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VERY </a:t>
            </a:r>
            <a:r>
              <a:rPr lang="fr-FR" sz="28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VERY</a:t>
            </a:r>
            <a:r>
              <a:rPr lang="fr-FR" sz="28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GOOD … BUT …</a:t>
            </a:r>
            <a:endParaRPr lang="fr-FR" sz="28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5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7" y="149814"/>
            <a:ext cx="2466975" cy="18478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46" y="27714"/>
            <a:ext cx="1518697" cy="19743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40" y="2447649"/>
            <a:ext cx="35805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Observations of Ugo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Amaldi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185" y="3737921"/>
            <a:ext cx="578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One of the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highest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ultravaccum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 a large volume.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421" y="4146357"/>
            <a:ext cx="595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2. The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highest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intensity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high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energy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proton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beams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791" y="4589344"/>
            <a:ext cx="5521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3. The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live times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stored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proton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beams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are </a:t>
            </a:r>
            <a:r>
              <a:rPr lang="fr-FR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high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but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slightly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lower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than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expected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728" y="5311299"/>
            <a:ext cx="5955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4.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Efficiency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the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vaccum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pumping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system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very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high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…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BUT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very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heavy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″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objects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″ </a:t>
            </a:r>
            <a:r>
              <a:rPr lang="fr-F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ould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be not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trapped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and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would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stay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beam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pipes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86774" y="4194781"/>
            <a:ext cx="603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•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if these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″objects″ were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very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massive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particles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Remnant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particules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Big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Bang?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(The concept of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Dark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matter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was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not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yet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invented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99481" y="6164126"/>
            <a:ext cx="3385594" cy="461665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The R608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experiment</a:t>
            </a:r>
            <a:endParaRPr lang="fr-FR" sz="2400" dirty="0">
              <a:solidFill>
                <a:srgbClr val="00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76854" y="2429189"/>
            <a:ext cx="22883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Peter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Schlein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R608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Spokesman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326917" y="160214"/>
            <a:ext cx="5647700" cy="1785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66FFFF"/>
                </a:solidFill>
                <a:latin typeface="Comic Sans MS" panose="030F0702030302020204" pitchFamily="66" charset="0"/>
              </a:rPr>
              <a:t>LPC team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Many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based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recoil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detections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( SC26, SC32, P17, WA9, S143…).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In charge of the 90° R608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spectrometer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→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Kinematic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calculations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supposing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various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masses.</a:t>
            </a:r>
            <a:endParaRPr lang="fr-FR" dirty="0">
              <a:solidFill>
                <a:srgbClr val="00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Flèche courbée vers le haut 15"/>
          <p:cNvSpPr/>
          <p:nvPr/>
        </p:nvSpPr>
        <p:spPr>
          <a:xfrm rot="21238956">
            <a:off x="1808684" y="2894758"/>
            <a:ext cx="2080606" cy="409178"/>
          </a:xfrm>
          <a:prstGeom prst="curved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0" name="Pensées 19"/>
          <p:cNvSpPr/>
          <p:nvPr/>
        </p:nvSpPr>
        <p:spPr>
          <a:xfrm rot="10800000">
            <a:off x="6806282" y="2166002"/>
            <a:ext cx="5154795" cy="1879184"/>
          </a:xfrm>
          <a:prstGeom prst="cloudCallout">
            <a:avLst>
              <a:gd name="adj1" fmla="val 49044"/>
              <a:gd name="adj2" fmla="val 55926"/>
            </a:avLst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7516926" y="2536354"/>
            <a:ext cx="38253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Proposition to CERN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to </a:t>
            </a:r>
            <a:r>
              <a:rPr lang="fr-FR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delay</a:t>
            </a:r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more the </a:t>
            </a:r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ISR </a:t>
            </a:r>
            <a:r>
              <a:rPr lang="fr-FR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closing</a:t>
            </a:r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22" name="Flèche courbée vers le haut 21"/>
          <p:cNvSpPr/>
          <p:nvPr/>
        </p:nvSpPr>
        <p:spPr>
          <a:xfrm>
            <a:off x="4531720" y="2071468"/>
            <a:ext cx="2080606" cy="409178"/>
          </a:xfrm>
          <a:prstGeom prst="curved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6000" y="519169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• </a:t>
            </a:r>
            <a:r>
              <a:rPr lang="fr-FR" dirty="0">
                <a:solidFill>
                  <a:srgbClr val="FFC000"/>
                </a:solidFill>
                <a:latin typeface="Comic Sans MS" panose="030F0702030302020204" pitchFamily="66" charset="0"/>
              </a:rPr>
              <a:t>Possible </a:t>
            </a:r>
            <a:r>
              <a:rPr lang="fr-FR" dirty="0" err="1">
                <a:solidFill>
                  <a:srgbClr val="FFC000"/>
                </a:solidFill>
                <a:latin typeface="Comic Sans MS" panose="030F0702030302020204" pitchFamily="66" charset="0"/>
              </a:rPr>
              <a:t>detection</a:t>
            </a:r>
            <a:r>
              <a:rPr lang="fr-FR" dirty="0">
                <a:solidFill>
                  <a:srgbClr val="FFC000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Recoils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rgbClr val="00FF00"/>
                </a:solidFill>
                <a:latin typeface="Comic Sans MS" panose="030F0702030302020204" pitchFamily="66" charset="0"/>
              </a:rPr>
              <a:t>ONE ISR 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BEAM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colliding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VACUUM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>
                <a:solidFill>
                  <a:srgbClr val="00FF00"/>
                </a:solidFill>
                <a:latin typeface="Comic Sans MS" panose="030F0702030302020204" pitchFamily="66" charset="0"/>
              </a:rPr>
              <a:t>ISR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experiment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having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a </a:t>
            </a:r>
            <a:r>
              <a:rPr lang="fr-FR" dirty="0">
                <a:solidFill>
                  <a:srgbClr val="00FF00"/>
                </a:solidFill>
                <a:latin typeface="Comic Sans MS" panose="030F0702030302020204" pitchFamily="66" charset="0"/>
              </a:rPr>
              <a:t>90°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spectrometer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      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0172" y="3335602"/>
            <a:ext cx="2229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facts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at ISR</a:t>
            </a:r>
          </a:p>
        </p:txBody>
      </p:sp>
    </p:spTree>
    <p:extLst>
      <p:ext uri="{BB962C8B-B14F-4D97-AF65-F5344CB8AC3E}">
        <p14:creationId xmlns:p14="http://schemas.microsoft.com/office/powerpoint/2010/main" val="128907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5" grpId="0"/>
      <p:bldP spid="8" grpId="0"/>
      <p:bldP spid="4" grpId="0" animBg="1"/>
      <p:bldP spid="12" grpId="0"/>
      <p:bldP spid="15" grpId="0" animBg="1"/>
      <p:bldP spid="16" grpId="0" animBg="1"/>
      <p:bldP spid="20" grpId="0" animBg="1"/>
      <p:bldP spid="21" grpId="0"/>
      <p:bldP spid="22" grpId="0" animBg="1"/>
      <p:bldP spid="23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7" y="149814"/>
            <a:ext cx="2466975" cy="18478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46" y="27714"/>
            <a:ext cx="1518697" cy="19743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12711" y="2447649"/>
            <a:ext cx="36182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Observations of Ugo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Amaldi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4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facts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at ISR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85" y="3737921"/>
            <a:ext cx="578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One of the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highest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ultravaccum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 a large volume.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421" y="4146357"/>
            <a:ext cx="595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2. The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highest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intensity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high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energy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proton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beams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791" y="4589344"/>
            <a:ext cx="5521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3. The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live times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stored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proton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beams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are </a:t>
            </a:r>
            <a:r>
              <a:rPr lang="fr-FR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high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but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slightly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lower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than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expected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728" y="5311299"/>
            <a:ext cx="5955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4.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Efficiency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the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vaccum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pumping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system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very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high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…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BUT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very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heavy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″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objects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″ </a:t>
            </a:r>
            <a:r>
              <a:rPr lang="fr-F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ould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be not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trapped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and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would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stay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beam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pipes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86774" y="4194781"/>
            <a:ext cx="603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•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if these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″objects″ were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very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massive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particles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Remnant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particules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Big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Bang?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(The concept of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Dark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matter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was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not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yet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invented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99481" y="6136418"/>
            <a:ext cx="3385594" cy="461665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The R608 </a:t>
            </a:r>
            <a:r>
              <a:rPr lang="fr-FR" sz="2400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experiment</a:t>
            </a:r>
            <a:endParaRPr lang="fr-FR" sz="2400" dirty="0">
              <a:solidFill>
                <a:srgbClr val="00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76854" y="2429189"/>
            <a:ext cx="21788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Peter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Schlein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(R608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Spokesman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326917" y="160214"/>
            <a:ext cx="5647700" cy="1785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LPC team: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Many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based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recoil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detections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( SC26, SC32, P17, WA9, S143…).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In charge of the 90° R608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spectrometer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→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Kinematic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calculations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supposing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various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masses.</a:t>
            </a:r>
            <a:endParaRPr lang="fr-FR" dirty="0">
              <a:solidFill>
                <a:srgbClr val="00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Flèche courbée vers le haut 15"/>
          <p:cNvSpPr/>
          <p:nvPr/>
        </p:nvSpPr>
        <p:spPr>
          <a:xfrm>
            <a:off x="2391359" y="3164000"/>
            <a:ext cx="2080606" cy="409178"/>
          </a:xfrm>
          <a:prstGeom prst="curved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2" name="Flèche courbée vers le haut 21"/>
          <p:cNvSpPr/>
          <p:nvPr/>
        </p:nvSpPr>
        <p:spPr>
          <a:xfrm>
            <a:off x="4531720" y="2071468"/>
            <a:ext cx="2080606" cy="409178"/>
          </a:xfrm>
          <a:prstGeom prst="curved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6000" y="519169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• </a:t>
            </a:r>
            <a:r>
              <a:rPr lang="fr-FR" dirty="0">
                <a:solidFill>
                  <a:srgbClr val="FFC000"/>
                </a:solidFill>
                <a:latin typeface="Comic Sans MS" panose="030F0702030302020204" pitchFamily="66" charset="0"/>
              </a:rPr>
              <a:t>Possible </a:t>
            </a:r>
            <a:r>
              <a:rPr lang="fr-FR" dirty="0" err="1">
                <a:solidFill>
                  <a:srgbClr val="FFC000"/>
                </a:solidFill>
                <a:latin typeface="Comic Sans MS" panose="030F0702030302020204" pitchFamily="66" charset="0"/>
              </a:rPr>
              <a:t>detection</a:t>
            </a:r>
            <a:r>
              <a:rPr lang="fr-FR" dirty="0">
                <a:solidFill>
                  <a:srgbClr val="FFC000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-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Recoils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rgbClr val="00FF00"/>
                </a:solidFill>
                <a:latin typeface="Comic Sans MS" panose="030F0702030302020204" pitchFamily="66" charset="0"/>
              </a:rPr>
              <a:t>ONE ISR </a:t>
            </a:r>
            <a:r>
              <a:rPr lang="fr-FR" dirty="0" err="1">
                <a:solidFill>
                  <a:srgbClr val="00FF00"/>
                </a:solidFill>
                <a:latin typeface="Comic Sans MS" panose="030F0702030302020204" pitchFamily="66" charset="0"/>
              </a:rPr>
              <a:t>beam</a:t>
            </a:r>
            <a:r>
              <a:rPr lang="fr-FR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colliding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vacuum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- </a:t>
            </a:r>
            <a:r>
              <a:rPr lang="fr-FR" dirty="0">
                <a:solidFill>
                  <a:srgbClr val="00FF00"/>
                </a:solidFill>
                <a:latin typeface="Comic Sans MS" panose="030F0702030302020204" pitchFamily="66" charset="0"/>
              </a:rPr>
              <a:t>ISR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experiment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having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a </a:t>
            </a:r>
            <a:r>
              <a:rPr lang="fr-FR" dirty="0">
                <a:solidFill>
                  <a:srgbClr val="00FF00"/>
                </a:solidFill>
                <a:latin typeface="Comic Sans MS" panose="030F0702030302020204" pitchFamily="66" charset="0"/>
              </a:rPr>
              <a:t>90° </a:t>
            </a:r>
            <a:r>
              <a:rPr lang="fr-FR" dirty="0" err="1">
                <a:solidFill>
                  <a:srgbClr val="00FF00"/>
                </a:solidFill>
                <a:latin typeface="Comic Sans MS" panose="030F0702030302020204" pitchFamily="66" charset="0"/>
              </a:rPr>
              <a:t>spectrometer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?      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57" y="2093891"/>
            <a:ext cx="1574325" cy="201336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968509" y="2357528"/>
            <a:ext cx="314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Herwig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Shopper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(CERN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Director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General)</a:t>
            </a:r>
          </a:p>
          <a:p>
            <a:pPr algn="ctr"/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Seriously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rgbClr val="00FF00"/>
                </a:solidFill>
                <a:latin typeface="Comic Sans MS" panose="030F0702030302020204" pitchFamily="66" charset="0"/>
              </a:rPr>
              <a:t>c</a:t>
            </a:r>
            <a:r>
              <a:rPr lang="fr-FR" dirty="0" err="1" smtClean="0">
                <a:solidFill>
                  <a:srgbClr val="00FF00"/>
                </a:solidFill>
                <a:latin typeface="Comic Sans MS" panose="030F0702030302020204" pitchFamily="66" charset="0"/>
              </a:rPr>
              <a:t>onsidered</a:t>
            </a:r>
            <a:r>
              <a:rPr lang="fr-FR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 … 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but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finally</a:t>
            </a:r>
            <a:r>
              <a:rPr lang="fr-FR" smtClean="0">
                <a:solidFill>
                  <a:srgbClr val="FF0000"/>
                </a:solidFill>
                <a:latin typeface="Comic Sans MS" panose="030F0702030302020204" pitchFamily="66" charset="0"/>
              </a:rPr>
              <a:t> rejected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!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3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72" y="99708"/>
            <a:ext cx="4714875" cy="6629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518" y="265278"/>
            <a:ext cx="4643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CERN Courier of April 1984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reporting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on the ISR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closing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6009" y="1950275"/>
            <a:ext cx="65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″Intersecting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Storage Rings bow out 92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latin typeface="Comic Sans MS" panose="030F0702030302020204" pitchFamily="66" charset="0"/>
              </a:rPr>
              <a:t>World's first hadron colliding beam machine closes </a:t>
            </a:r>
            <a:r>
              <a:rPr lang="en-US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down″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5718" y="3648828"/>
            <a:ext cx="7652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″Les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anneaux de stockage à intersections prennent le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large.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Le premier collisionneur du monde de faisceaux de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hadrons</a:t>
            </a:r>
          </a:p>
          <a:p>
            <a:pPr algn="ctr"/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ferme ses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portes″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62010" y="410484"/>
            <a:ext cx="290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February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17,</a:t>
            </a:r>
            <a:endParaRPr lang="fr-FR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5087" y="1926130"/>
            <a:ext cx="119811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Visit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CERN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organized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by the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″Laboratoire de Physique Nucléaire Fondamentale et Développement″</a:t>
            </a:r>
            <a:r>
              <a:rPr lang="fr-FR" sz="2800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*</a:t>
            </a:r>
            <a:endParaRPr lang="fr-FR" sz="2800" dirty="0">
              <a:solidFill>
                <a:srgbClr val="FF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22900" y="3142884"/>
            <a:ext cx="3813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>
                <a:solidFill>
                  <a:srgbClr val="FF66FF"/>
                </a:solidFill>
              </a:rPr>
              <a:t>* Old </a:t>
            </a:r>
            <a:r>
              <a:rPr lang="fr-FR" sz="2400" i="1" dirty="0" err="1" smtClean="0">
                <a:solidFill>
                  <a:srgbClr val="FF66FF"/>
                </a:solidFill>
              </a:rPr>
              <a:t>name</a:t>
            </a:r>
            <a:r>
              <a:rPr lang="fr-FR" sz="2400" i="1" dirty="0" smtClean="0">
                <a:solidFill>
                  <a:srgbClr val="FF66FF"/>
                </a:solidFill>
              </a:rPr>
              <a:t> of </a:t>
            </a:r>
            <a:r>
              <a:rPr lang="fr-FR" sz="2400" i="1" dirty="0" err="1" smtClean="0">
                <a:solidFill>
                  <a:srgbClr val="FF66FF"/>
                </a:solidFill>
              </a:rPr>
              <a:t>our</a:t>
            </a:r>
            <a:r>
              <a:rPr lang="fr-FR" sz="2400" i="1" dirty="0" smtClean="0">
                <a:solidFill>
                  <a:srgbClr val="FF66FF"/>
                </a:solidFill>
              </a:rPr>
              <a:t> </a:t>
            </a:r>
            <a:r>
              <a:rPr lang="fr-FR" sz="2400" i="1" dirty="0" err="1" smtClean="0">
                <a:solidFill>
                  <a:srgbClr val="FF66FF"/>
                </a:solidFill>
              </a:rPr>
              <a:t>laboratory</a:t>
            </a:r>
            <a:endParaRPr lang="fr-FR" sz="2400" i="1" dirty="0">
              <a:solidFill>
                <a:srgbClr val="FF66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840494" y="410484"/>
            <a:ext cx="1239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1968</a:t>
            </a:r>
            <a:endParaRPr lang="fr-FR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75115" y="4318031"/>
            <a:ext cx="3448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traditional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visit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?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56821" y="4318031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Yes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… and </a:t>
            </a:r>
            <a:r>
              <a:rPr lang="fr-FR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no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!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97900" y="5380675"/>
            <a:ext cx="6984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Discovery</a:t>
            </a:r>
            <a:r>
              <a:rPr lang="fr-FR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of impressive open-air </a:t>
            </a:r>
            <a:r>
              <a:rPr lang="fr-FR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works</a:t>
            </a:r>
            <a:r>
              <a:rPr lang="fr-FR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…</a:t>
            </a:r>
            <a:endParaRPr lang="fr-FR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7334" y="413964"/>
            <a:ext cx="2305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Saturday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0358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2" y="1237802"/>
            <a:ext cx="9754445" cy="5471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144985"/>
            <a:ext cx="6331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Curiously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nly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one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physical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result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given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on a Figure:</a:t>
            </a:r>
          </a:p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Elastic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scatering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p-p and p-p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79" y="1344810"/>
            <a:ext cx="3223539" cy="1737511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 flipH="1">
            <a:off x="4912451" y="854797"/>
            <a:ext cx="9403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6240362" y="278117"/>
            <a:ext cx="4450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ur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results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[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Physics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Letters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 152 (1985) 131] 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82679" y="2850205"/>
            <a:ext cx="2782334" cy="1556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6702350" y="6378102"/>
            <a:ext cx="2947488" cy="3118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50" y="1237802"/>
            <a:ext cx="3826030" cy="54716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430286" y="4658655"/>
            <a:ext cx="18662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Upper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curve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one possible pp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heoretical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stimate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Lower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curve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Fit of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left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pp data.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1950139" y="5033819"/>
            <a:ext cx="157018" cy="92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1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474425"/>
            <a:ext cx="4183120" cy="58848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84368" y="421795"/>
            <a:ext cx="6256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This 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closure is resented by ISR physicists</a:t>
            </a:r>
            <a:endParaRPr lang="fr-FR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73923" y="1006732"/>
            <a:ext cx="490551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losing ceremony (26 June 1984)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41" y="4615448"/>
            <a:ext cx="2879906" cy="16926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16" y="2211917"/>
            <a:ext cx="4119516" cy="40961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002439" y="3127755"/>
            <a:ext cx="31502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Giorgio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Belletini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(Chairman ISRC…)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Wiki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Weisskopf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Kjell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Johnsen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Herwig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Shopper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1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???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84368" y="1765761"/>
            <a:ext cx="30027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A boycott on the </a:t>
            </a:r>
            <a:r>
              <a:rPr lang="en-US" sz="2000" dirty="0" smtClean="0">
                <a:solidFill>
                  <a:srgbClr val="00FF00"/>
                </a:solidFill>
                <a:latin typeface="Comic Sans MS" panose="030F0702030302020204" pitchFamily="66" charset="0"/>
              </a:rPr>
              <a:t>grass </a:t>
            </a:r>
            <a:endParaRPr lang="fr-FR" sz="20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6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474425"/>
            <a:ext cx="4183120" cy="58848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73923" y="1006732"/>
            <a:ext cx="490551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losing ceremony (26 June 1984)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41" y="4615448"/>
            <a:ext cx="2879906" cy="16926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16" y="2211917"/>
            <a:ext cx="4119516" cy="40961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002439" y="3127755"/>
            <a:ext cx="31502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Giorgio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Belletini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(Chairman ISRC…)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Wiki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Weisskopf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Kjell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Johnsen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Herwig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Shopper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1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???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07490" y="1944680"/>
            <a:ext cx="4294949" cy="4630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Bulle ronde 11"/>
          <p:cNvSpPr/>
          <p:nvPr/>
        </p:nvSpPr>
        <p:spPr>
          <a:xfrm>
            <a:off x="4825885" y="2635496"/>
            <a:ext cx="3360560" cy="2461845"/>
          </a:xfrm>
          <a:prstGeom prst="wedgeEllipseCallout">
            <a:avLst>
              <a:gd name="adj1" fmla="val 80726"/>
              <a:gd name="adj2" fmla="val -10452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″First </a:t>
            </a:r>
            <a:r>
              <a:rPr lang="en-US" sz="2200" i="1" dirty="0">
                <a:solidFill>
                  <a:srgbClr val="008000"/>
                </a:solidFill>
                <a:latin typeface="Comic Sans MS" panose="030F0702030302020204" pitchFamily="66" charset="0"/>
              </a:rPr>
              <a:t>considered a window into the future, </a:t>
            </a:r>
            <a:r>
              <a:rPr lang="en-US" sz="2200" i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ISR </a:t>
            </a:r>
            <a:r>
              <a:rPr lang="en-US" sz="2200" i="1" dirty="0">
                <a:solidFill>
                  <a:srgbClr val="008000"/>
                </a:solidFill>
                <a:latin typeface="Comic Sans MS" panose="030F0702030302020204" pitchFamily="66" charset="0"/>
              </a:rPr>
              <a:t>turned out to be more”</a:t>
            </a:r>
            <a:endParaRPr lang="fr-FR" sz="2200" i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474425"/>
            <a:ext cx="4183120" cy="58848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73923" y="1006732"/>
            <a:ext cx="490551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losing ceremony (26 June 1984)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41" y="4615448"/>
            <a:ext cx="2879906" cy="16926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16" y="2211917"/>
            <a:ext cx="4119516" cy="40961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002439" y="3127755"/>
            <a:ext cx="31502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Giorgio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Belletini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(Chairman ISRC…)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Wiki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Weisskopf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Kjell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Johnsen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Herwig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Shopper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1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???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69169" y="2632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</a:t>
            </a:r>
            <a:r>
              <a:rPr lang="en-US" i="1" dirty="0">
                <a:solidFill>
                  <a:schemeClr val="bg1"/>
                </a:solidFill>
                <a:latin typeface="Comic Sans MS" panose="030F0702030302020204" pitchFamily="66" charset="0"/>
              </a:rPr>
              <a:t>First considered a window into the future, it turned out to be </a:t>
            </a:r>
            <a:r>
              <a:rPr lang="en-US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more</a:t>
            </a:r>
            <a:endParaRPr lang="fr-FR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07490" y="1944680"/>
            <a:ext cx="4294949" cy="4630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Bulle ronde 11"/>
          <p:cNvSpPr/>
          <p:nvPr/>
        </p:nvSpPr>
        <p:spPr>
          <a:xfrm>
            <a:off x="4707490" y="2635496"/>
            <a:ext cx="3478955" cy="2461845"/>
          </a:xfrm>
          <a:prstGeom prst="wedgeEllipseCallout">
            <a:avLst>
              <a:gd name="adj1" fmla="val 80726"/>
              <a:gd name="adj2" fmla="val -10452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i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″D'abord considéré </a:t>
            </a:r>
            <a:r>
              <a:rPr lang="fr-FR" sz="2200" i="1" dirty="0">
                <a:solidFill>
                  <a:srgbClr val="008000"/>
                </a:solidFill>
                <a:latin typeface="Comic Sans MS" panose="030F0702030302020204" pitchFamily="66" charset="0"/>
              </a:rPr>
              <a:t>comme une fenêtre sur l'avenir, </a:t>
            </a:r>
            <a:r>
              <a:rPr lang="fr-FR" sz="2200" i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il </a:t>
            </a:r>
            <a:r>
              <a:rPr lang="fr-FR" sz="2200" i="1" dirty="0">
                <a:solidFill>
                  <a:srgbClr val="008000"/>
                </a:solidFill>
                <a:latin typeface="Comic Sans MS" panose="030F0702030302020204" pitchFamily="66" charset="0"/>
              </a:rPr>
              <a:t>s'est </a:t>
            </a:r>
            <a:r>
              <a:rPr lang="fr-FR" sz="2200" i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avéré bien plus″</a:t>
            </a:r>
            <a:endParaRPr lang="fr-FR" sz="2200" i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474425"/>
            <a:ext cx="4183120" cy="58848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2039" y="1955369"/>
            <a:ext cx="47162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“I come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to bury Caesar, </a:t>
            </a:r>
            <a:endParaRPr lang="en-US" sz="2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not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to praise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him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. </a:t>
            </a:r>
            <a:endParaRPr lang="en-US" sz="2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The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evil that men do live after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them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, the good is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often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interred with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their bones. </a:t>
            </a:r>
            <a:endParaRPr lang="en-US" sz="2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So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let it be with Caesar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.”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Bulle ronde 6"/>
          <p:cNvSpPr/>
          <p:nvPr/>
        </p:nvSpPr>
        <p:spPr>
          <a:xfrm>
            <a:off x="5897803" y="1585922"/>
            <a:ext cx="5004707" cy="2677886"/>
          </a:xfrm>
          <a:prstGeom prst="wedgeEllipseCallou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44851" y="754810"/>
            <a:ext cx="4370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or else, with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 lot of humor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815" y="4764652"/>
            <a:ext cx="6153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Maurice Jacob, casting himself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in the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role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Mark Antony in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Shakespeare's ″Julius Caesar″,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Caesar being … ISR !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474425"/>
            <a:ext cx="4183120" cy="58848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815" y="4764652"/>
            <a:ext cx="6153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Maurice Jacob, casting himself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in the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role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Mark Antony in 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Shakespeare's ″Julius Caesar″,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Caesar being … ISR !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Bulle ronde 6"/>
          <p:cNvSpPr/>
          <p:nvPr/>
        </p:nvSpPr>
        <p:spPr>
          <a:xfrm>
            <a:off x="5282120" y="1585922"/>
            <a:ext cx="6313250" cy="2677886"/>
          </a:xfrm>
          <a:prstGeom prst="wedgeEllipseCallou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52156" y="1890353"/>
            <a:ext cx="6096000" cy="193899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″Je viens enterrer César, </a:t>
            </a:r>
          </a:p>
          <a:p>
            <a:pPr algn="ctr"/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non pas le glorifier.</a:t>
            </a:r>
          </a:p>
          <a:p>
            <a:pPr algn="ctr"/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 Le mal que font </a:t>
            </a:r>
          </a:p>
          <a:p>
            <a:pPr algn="ctr"/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les hommes leur survit, </a:t>
            </a:r>
          </a:p>
          <a:p>
            <a:pPr algn="ctr"/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leurs bienfaits sont souvent enterrés avec eux. </a:t>
            </a:r>
          </a:p>
          <a:p>
            <a:pPr algn="ctr"/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Qu'il en soit ainsi de César.″</a:t>
            </a:r>
          </a:p>
        </p:txBody>
      </p:sp>
    </p:spTree>
    <p:extLst>
      <p:ext uri="{BB962C8B-B14F-4D97-AF65-F5344CB8AC3E}">
        <p14:creationId xmlns:p14="http://schemas.microsoft.com/office/powerpoint/2010/main" val="422342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939705" y="2373549"/>
            <a:ext cx="37561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Heirs</a:t>
            </a:r>
            <a:endParaRPr lang="fr-FR" sz="4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(Les Héritiers)</a:t>
            </a:r>
            <a:endParaRPr lang="fr-F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38086-7A84-0A40-8F49-92F03C289AB5}"/>
              </a:ext>
            </a:extLst>
          </p:cNvPr>
          <p:cNvSpPr txBox="1">
            <a:spLocks/>
          </p:cNvSpPr>
          <p:nvPr/>
        </p:nvSpPr>
        <p:spPr>
          <a:xfrm>
            <a:off x="457195" y="120152"/>
            <a:ext cx="11391089" cy="8320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432FF"/>
                </a:solidFill>
                <a:latin typeface="Comic Sans MS" panose="030F0702030302020204" pitchFamily="66" charset="0"/>
              </a:rPr>
              <a:t>50 Years of Hadron Colliders (1971 – 2021)</a:t>
            </a:r>
            <a:endParaRPr lang="en-US" dirty="0">
              <a:solidFill>
                <a:srgbClr val="0432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F309AD-37E2-AB46-A259-2B669DEC17A7}"/>
              </a:ext>
            </a:extLst>
          </p:cNvPr>
          <p:cNvGrpSpPr/>
          <p:nvPr/>
        </p:nvGrpSpPr>
        <p:grpSpPr>
          <a:xfrm>
            <a:off x="593388" y="933860"/>
            <a:ext cx="11079804" cy="5862762"/>
            <a:chOff x="13061" y="1349248"/>
            <a:chExt cx="9130938" cy="5077717"/>
          </a:xfrm>
        </p:grpSpPr>
        <p:sp>
          <p:nvSpPr>
            <p:cNvPr id="4" name="Right Arrow 7">
              <a:extLst>
                <a:ext uri="{FF2B5EF4-FFF2-40B4-BE49-F238E27FC236}">
                  <a16:creationId xmlns:a16="http://schemas.microsoft.com/office/drawing/2014/main" id="{BE20FF87-B293-F74E-BC6A-0D284EF9F906}"/>
                </a:ext>
              </a:extLst>
            </p:cNvPr>
            <p:cNvSpPr/>
            <p:nvPr/>
          </p:nvSpPr>
          <p:spPr>
            <a:xfrm>
              <a:off x="13061" y="1878916"/>
              <a:ext cx="2044554" cy="55002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ISR (62 GeV p-p)</a:t>
              </a:r>
            </a:p>
          </p:txBody>
        </p:sp>
        <p:sp>
          <p:nvSpPr>
            <p:cNvPr id="5" name="Right Arrow 9">
              <a:extLst>
                <a:ext uri="{FF2B5EF4-FFF2-40B4-BE49-F238E27FC236}">
                  <a16:creationId xmlns:a16="http://schemas.microsoft.com/office/drawing/2014/main" id="{115D3851-ED18-8143-9410-4719C025D09E}"/>
                </a:ext>
              </a:extLst>
            </p:cNvPr>
            <p:cNvSpPr/>
            <p:nvPr/>
          </p:nvSpPr>
          <p:spPr>
            <a:xfrm>
              <a:off x="5807676" y="3767548"/>
              <a:ext cx="3330894" cy="55002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LHC (13 </a:t>
              </a:r>
              <a:r>
                <a:rPr lang="en-US" sz="1600" dirty="0" err="1"/>
                <a:t>TeV</a:t>
              </a:r>
              <a:r>
                <a:rPr lang="en-US" sz="1600" dirty="0"/>
                <a:t> proton-proton)</a:t>
              </a:r>
            </a:p>
          </p:txBody>
        </p:sp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BD3DEA25-8341-E748-BA10-36D28A26C64B}"/>
                </a:ext>
              </a:extLst>
            </p:cNvPr>
            <p:cNvSpPr txBox="1"/>
            <p:nvPr/>
          </p:nvSpPr>
          <p:spPr>
            <a:xfrm>
              <a:off x="3044666" y="2451740"/>
              <a:ext cx="2646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(630 GeV proton-antiproton)</a:t>
              </a:r>
            </a:p>
          </p:txBody>
        </p:sp>
        <p:sp>
          <p:nvSpPr>
            <p:cNvPr id="7" name="Right Arrow 16">
              <a:extLst>
                <a:ext uri="{FF2B5EF4-FFF2-40B4-BE49-F238E27FC236}">
                  <a16:creationId xmlns:a16="http://schemas.microsoft.com/office/drawing/2014/main" id="{BCD88B05-1423-864F-9C55-81AD159B36BF}"/>
                </a:ext>
              </a:extLst>
            </p:cNvPr>
            <p:cNvSpPr/>
            <p:nvPr/>
          </p:nvSpPr>
          <p:spPr>
            <a:xfrm>
              <a:off x="13061" y="1349896"/>
              <a:ext cx="1502231" cy="501361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1971 - 1981</a:t>
              </a:r>
            </a:p>
          </p:txBody>
        </p:sp>
        <p:sp>
          <p:nvSpPr>
            <p:cNvPr id="8" name="Right Arrow 17">
              <a:extLst>
                <a:ext uri="{FF2B5EF4-FFF2-40B4-BE49-F238E27FC236}">
                  <a16:creationId xmlns:a16="http://schemas.microsoft.com/office/drawing/2014/main" id="{FA7CD3C3-33FC-024D-BF9E-D5BB1714669E}"/>
                </a:ext>
              </a:extLst>
            </p:cNvPr>
            <p:cNvSpPr/>
            <p:nvPr/>
          </p:nvSpPr>
          <p:spPr>
            <a:xfrm>
              <a:off x="1542435" y="1349250"/>
              <a:ext cx="1502231" cy="501361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1981 - 1991</a:t>
              </a:r>
            </a:p>
          </p:txBody>
        </p:sp>
        <p:sp>
          <p:nvSpPr>
            <p:cNvPr id="9" name="Right Arrow 18">
              <a:extLst>
                <a:ext uri="{FF2B5EF4-FFF2-40B4-BE49-F238E27FC236}">
                  <a16:creationId xmlns:a16="http://schemas.microsoft.com/office/drawing/2014/main" id="{190EA72C-E85D-504F-8F56-6F21C871AAB8}"/>
                </a:ext>
              </a:extLst>
            </p:cNvPr>
            <p:cNvSpPr/>
            <p:nvPr/>
          </p:nvSpPr>
          <p:spPr>
            <a:xfrm>
              <a:off x="3070792" y="1353982"/>
              <a:ext cx="1502231" cy="501361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1991 - 2001</a:t>
              </a:r>
            </a:p>
          </p:txBody>
        </p:sp>
        <p:sp>
          <p:nvSpPr>
            <p:cNvPr id="10" name="Right Arrow 19">
              <a:extLst>
                <a:ext uri="{FF2B5EF4-FFF2-40B4-BE49-F238E27FC236}">
                  <a16:creationId xmlns:a16="http://schemas.microsoft.com/office/drawing/2014/main" id="{DC6E3766-ED21-CB4D-A716-7466D6BA76CD}"/>
                </a:ext>
              </a:extLst>
            </p:cNvPr>
            <p:cNvSpPr/>
            <p:nvPr/>
          </p:nvSpPr>
          <p:spPr>
            <a:xfrm>
              <a:off x="4594794" y="1349250"/>
              <a:ext cx="1502231" cy="501361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2001 - 2011</a:t>
              </a:r>
            </a:p>
          </p:txBody>
        </p:sp>
        <p:sp>
          <p:nvSpPr>
            <p:cNvPr id="11" name="Right Arrow 20">
              <a:extLst>
                <a:ext uri="{FF2B5EF4-FFF2-40B4-BE49-F238E27FC236}">
                  <a16:creationId xmlns:a16="http://schemas.microsoft.com/office/drawing/2014/main" id="{66729A4F-5CFF-5D46-9397-83265DD63E3D}"/>
                </a:ext>
              </a:extLst>
            </p:cNvPr>
            <p:cNvSpPr/>
            <p:nvPr/>
          </p:nvSpPr>
          <p:spPr>
            <a:xfrm>
              <a:off x="6118795" y="1349249"/>
              <a:ext cx="1502231" cy="501361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2011 - 2021</a:t>
              </a:r>
            </a:p>
          </p:txBody>
        </p:sp>
        <p:sp>
          <p:nvSpPr>
            <p:cNvPr id="12" name="Right Arrow 21">
              <a:extLst>
                <a:ext uri="{FF2B5EF4-FFF2-40B4-BE49-F238E27FC236}">
                  <a16:creationId xmlns:a16="http://schemas.microsoft.com/office/drawing/2014/main" id="{56CC0F69-81EE-A845-857E-3A9867089A21}"/>
                </a:ext>
              </a:extLst>
            </p:cNvPr>
            <p:cNvSpPr/>
            <p:nvPr/>
          </p:nvSpPr>
          <p:spPr>
            <a:xfrm>
              <a:off x="7641765" y="1349248"/>
              <a:ext cx="1502231" cy="501361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2021 - 2031</a:t>
              </a:r>
            </a:p>
          </p:txBody>
        </p:sp>
        <p:pic>
          <p:nvPicPr>
            <p:cNvPr id="13" name="Picture 28">
              <a:extLst>
                <a:ext uri="{FF2B5EF4-FFF2-40B4-BE49-F238E27FC236}">
                  <a16:creationId xmlns:a16="http://schemas.microsoft.com/office/drawing/2014/main" id="{E7DEA27C-9D5E-5D4C-8790-B5AA80917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035" y="3053916"/>
              <a:ext cx="1998017" cy="1205470"/>
            </a:xfrm>
            <a:prstGeom prst="rect">
              <a:avLst/>
            </a:prstGeom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1E3E82E1-2CE7-6F4F-B2E8-E420D477F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0848" y="4176661"/>
              <a:ext cx="3453151" cy="2250304"/>
            </a:xfrm>
            <a:prstGeom prst="rect">
              <a:avLst/>
            </a:prstGeom>
          </p:spPr>
        </p:pic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D8C4E114-1084-3349-BB5F-B8897DD9D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864"/>
            <a:stretch/>
          </p:blipFill>
          <p:spPr>
            <a:xfrm>
              <a:off x="2145568" y="3519102"/>
              <a:ext cx="2339885" cy="1702054"/>
            </a:xfrm>
            <a:prstGeom prst="rect">
              <a:avLst/>
            </a:prstGeom>
          </p:spPr>
        </p:pic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2C814AB1-D817-0D41-8650-2AD86D025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81" y="2250318"/>
              <a:ext cx="1502141" cy="914132"/>
            </a:xfrm>
            <a:prstGeom prst="rect">
              <a:avLst/>
            </a:prstGeom>
          </p:spPr>
        </p:pic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02E7C529-7D08-9944-8693-69D6FBCBEAAD}"/>
                </a:ext>
              </a:extLst>
            </p:cNvPr>
            <p:cNvGrpSpPr/>
            <p:nvPr/>
          </p:nvGrpSpPr>
          <p:grpSpPr>
            <a:xfrm>
              <a:off x="1514355" y="2326462"/>
              <a:ext cx="1556437" cy="573556"/>
              <a:chOff x="1514355" y="2126433"/>
              <a:chExt cx="1556437" cy="573556"/>
            </a:xfrm>
          </p:grpSpPr>
          <p:sp>
            <p:nvSpPr>
              <p:cNvPr id="21" name="Right Arrow 8">
                <a:extLst>
                  <a:ext uri="{FF2B5EF4-FFF2-40B4-BE49-F238E27FC236}">
                    <a16:creationId xmlns:a16="http://schemas.microsoft.com/office/drawing/2014/main" id="{F8A8E1EF-3C50-D545-A354-CD6AFB8CDC8C}"/>
                  </a:ext>
                </a:extLst>
              </p:cNvPr>
              <p:cNvSpPr/>
              <p:nvPr/>
            </p:nvSpPr>
            <p:spPr>
              <a:xfrm>
                <a:off x="1514355" y="2149962"/>
                <a:ext cx="1556437" cy="550027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/>
                  <a:t>SppS</a:t>
                </a:r>
                <a:endParaRPr lang="en-US" sz="1600" dirty="0"/>
              </a:p>
            </p:txBody>
          </p:sp>
          <p:sp>
            <p:nvSpPr>
              <p:cNvPr id="22" name="TextBox 5">
                <a:extLst>
                  <a:ext uri="{FF2B5EF4-FFF2-40B4-BE49-F238E27FC236}">
                    <a16:creationId xmlns:a16="http://schemas.microsoft.com/office/drawing/2014/main" id="{00748C86-14C9-FC4C-83AD-C29E957E180B}"/>
                  </a:ext>
                </a:extLst>
              </p:cNvPr>
              <p:cNvSpPr txBox="1"/>
              <p:nvPr/>
            </p:nvSpPr>
            <p:spPr>
              <a:xfrm>
                <a:off x="2139143" y="2126433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_</a:t>
                </a:r>
              </a:p>
            </p:txBody>
          </p:sp>
        </p:grpSp>
        <p:sp>
          <p:nvSpPr>
            <p:cNvPr id="18" name="Right Arrow 23">
              <a:extLst>
                <a:ext uri="{FF2B5EF4-FFF2-40B4-BE49-F238E27FC236}">
                  <a16:creationId xmlns:a16="http://schemas.microsoft.com/office/drawing/2014/main" id="{C07F6B91-3CD7-1B46-9C6D-7E554E31E01C}"/>
                </a:ext>
              </a:extLst>
            </p:cNvPr>
            <p:cNvSpPr/>
            <p:nvPr/>
          </p:nvSpPr>
          <p:spPr>
            <a:xfrm>
              <a:off x="4518815" y="3279094"/>
              <a:ext cx="3392331" cy="57004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RHIC (ion-ion)</a:t>
              </a:r>
            </a:p>
          </p:txBody>
        </p:sp>
        <p:pic>
          <p:nvPicPr>
            <p:cNvPr id="19" name="Picture 24">
              <a:extLst>
                <a:ext uri="{FF2B5EF4-FFF2-40B4-BE49-F238E27FC236}">
                  <a16:creationId xmlns:a16="http://schemas.microsoft.com/office/drawing/2014/main" id="{45CC4CA1-D264-FF4B-9EF2-687FC105C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22789" y="3899447"/>
              <a:ext cx="1360691" cy="1851822"/>
            </a:xfrm>
            <a:prstGeom prst="rect">
              <a:avLst/>
            </a:prstGeom>
          </p:spPr>
        </p:pic>
        <p:sp>
          <p:nvSpPr>
            <p:cNvPr id="20" name="Right Arrow 25">
              <a:extLst>
                <a:ext uri="{FF2B5EF4-FFF2-40B4-BE49-F238E27FC236}">
                  <a16:creationId xmlns:a16="http://schemas.microsoft.com/office/drawing/2014/main" id="{9258BC48-4943-9A46-894A-BDC5A0D11F24}"/>
                </a:ext>
              </a:extLst>
            </p:cNvPr>
            <p:cNvSpPr/>
            <p:nvPr/>
          </p:nvSpPr>
          <p:spPr>
            <a:xfrm>
              <a:off x="2190176" y="2821070"/>
              <a:ext cx="3906847" cy="55002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Tevatron</a:t>
              </a:r>
              <a:r>
                <a:rPr lang="en-US" sz="1600" dirty="0"/>
                <a:t> (2 </a:t>
              </a:r>
              <a:r>
                <a:rPr lang="en-US" sz="1600" dirty="0" err="1"/>
                <a:t>TeV</a:t>
              </a:r>
              <a:r>
                <a:rPr lang="en-US" sz="1600" dirty="0"/>
                <a:t> proton-antiproton)</a:t>
              </a:r>
            </a:p>
          </p:txBody>
        </p:sp>
      </p:grpSp>
      <p:sp>
        <p:nvSpPr>
          <p:cNvPr id="24" name="Slide Number Placeholder 6">
            <a:extLst>
              <a:ext uri="{FF2B5EF4-FFF2-40B4-BE49-F238E27FC236}">
                <a16:creationId xmlns:a16="http://schemas.microsoft.com/office/drawing/2014/main" id="{47E8DFEE-DFEA-A74C-8871-8ADD840C7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5116" y="6489084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67</a:t>
            </a:fld>
            <a:endParaRPr lang="en-US"/>
          </a:p>
        </p:txBody>
      </p:sp>
      <p:sp>
        <p:nvSpPr>
          <p:cNvPr id="25" name="Footer Placeholder 10">
            <a:extLst>
              <a:ext uri="{FF2B5EF4-FFF2-40B4-BE49-F238E27FC236}">
                <a16:creationId xmlns:a16="http://schemas.microsoft.com/office/drawing/2014/main" id="{79B22F62-BE68-2440-88BD-0DFBD7D70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79" y="4919012"/>
            <a:ext cx="2373549" cy="1197196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Young-</a:t>
            </a:r>
            <a:r>
              <a:rPr lang="en-US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Kee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Kim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(University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of 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Chicago)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995" y="6126242"/>
            <a:ext cx="60276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Korean Proverb: </a:t>
            </a:r>
            <a:endParaRPr lang="en-US" sz="2000" dirty="0" smtClean="0">
              <a:latin typeface="Comic Sans MS" panose="030F0702030302020204" pitchFamily="66" charset="0"/>
            </a:endParaRPr>
          </a:p>
          <a:p>
            <a:r>
              <a:rPr lang="en-US" sz="2000" i="1" dirty="0" smtClean="0">
                <a:latin typeface="Comic Sans MS" panose="030F0702030302020204" pitchFamily="66" charset="0"/>
              </a:rPr>
              <a:t>″In </a:t>
            </a:r>
            <a:r>
              <a:rPr lang="en-US" sz="2000" i="1" dirty="0">
                <a:latin typeface="Comic Sans MS" panose="030F0702030302020204" pitchFamily="66" charset="0"/>
              </a:rPr>
              <a:t>ten years, even rivers and mountains </a:t>
            </a:r>
            <a:r>
              <a:rPr lang="en-US" sz="2000" i="1" dirty="0" smtClean="0">
                <a:latin typeface="Comic Sans MS" panose="030F0702030302020204" pitchFamily="66" charset="0"/>
              </a:rPr>
              <a:t>change″.</a:t>
            </a:r>
            <a:endParaRPr lang="fr-F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68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/>
          <a:stretch>
            <a:fillRect/>
          </a:stretch>
        </p:blipFill>
        <p:spPr bwMode="auto">
          <a:xfrm>
            <a:off x="828975" y="0"/>
            <a:ext cx="10614787" cy="685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1925" y="6508795"/>
            <a:ext cx="7568728" cy="342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CH" sz="1600" dirty="0">
                <a:solidFill>
                  <a:srgbClr val="C00000"/>
                </a:solidFill>
                <a:latin typeface="Comic Sans MS" panose="030F0702030302020204" pitchFamily="66" charset="0"/>
                <a:ea typeface="Droid Sans Fallback" charset="0"/>
              </a:rPr>
              <a:t>Fabiola Gianotti, 50</a:t>
            </a:r>
            <a:r>
              <a:rPr lang="en-CH" sz="1600" baseline="30000" dirty="0">
                <a:solidFill>
                  <a:srgbClr val="C00000"/>
                </a:solidFill>
                <a:latin typeface="Comic Sans MS" panose="030F0702030302020204" pitchFamily="66" charset="0"/>
                <a:ea typeface="Droid Sans Fallback" charset="0"/>
              </a:rPr>
              <a:t>th</a:t>
            </a:r>
            <a:r>
              <a:rPr lang="en-CH" sz="1600" dirty="0">
                <a:solidFill>
                  <a:srgbClr val="C00000"/>
                </a:solidFill>
                <a:latin typeface="Comic Sans MS" panose="030F0702030302020204" pitchFamily="66" charset="0"/>
                <a:ea typeface="Droid Sans Fallback" charset="0"/>
              </a:rPr>
              <a:t> Anniversary of Hadron Colliders at CERN, 14 Oct 2021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41087" y="2914773"/>
            <a:ext cx="1323980" cy="466479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HL-LHC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657992" y="2269174"/>
            <a:ext cx="1264015" cy="466479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FCC-</a:t>
            </a:r>
            <a:r>
              <a:rPr lang="fr-FR" alt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hh</a:t>
            </a:r>
            <a:endParaRPr lang="fr-FR" alt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5727" y="4836659"/>
            <a:ext cx="10084980" cy="96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FCC: Future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Circular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Collider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(80 km)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hadron-hadron …. in 2070: 100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years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after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ISR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start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9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2445" y="2479249"/>
            <a:ext cx="11328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From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ISR to the LHC ?</a:t>
            </a:r>
          </a:p>
          <a:p>
            <a:pPr algn="ctr"/>
            <a:r>
              <a:rPr lang="fr-FR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Comments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speakers at </a:t>
            </a:r>
            <a:r>
              <a:rPr lang="fr-FR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this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50 </a:t>
            </a:r>
            <a:r>
              <a:rPr lang="fr-FR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years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anniversary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3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09" y="-14210"/>
            <a:ext cx="6881446" cy="688144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905434" y="6488668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CERN</a:t>
            </a:r>
            <a:endParaRPr lang="fr-FR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2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29771B-F502-46F9-9024-6089E9CF71EA}" type="slidenum">
              <a:rPr lang="en-US" altLang="en-US" smtClean="0">
                <a:solidFill>
                  <a:srgbClr val="003399"/>
                </a:solidFill>
                <a:latin typeface="Arial Rounded MT Bold" panose="020F0704030504030204" pitchFamily="34" charset="0"/>
              </a:rPr>
              <a:pPr/>
              <a:t>70</a:t>
            </a:fld>
            <a:endParaRPr lang="en-US" altLang="en-US" smtClean="0">
              <a:solidFill>
                <a:srgbClr val="0033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30" y="0"/>
            <a:ext cx="12608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610" y="196334"/>
            <a:ext cx="9704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latin typeface="Comic Sans MS" panose="030F0702030302020204" pitchFamily="66" charset="0"/>
              </a:rPr>
              <a:t>For </a:t>
            </a:r>
            <a:r>
              <a:rPr lang="en-US" sz="2400" dirty="0">
                <a:latin typeface="Comic Sans MS" panose="030F0702030302020204" pitchFamily="66" charset="0"/>
              </a:rPr>
              <a:t>Lyn </a:t>
            </a:r>
            <a:r>
              <a:rPr lang="en-US" sz="2400" dirty="0" smtClean="0">
                <a:latin typeface="Comic Sans MS" panose="030F0702030302020204" pitchFamily="66" charset="0"/>
              </a:rPr>
              <a:t>Evans (CERN/</a:t>
            </a:r>
            <a:r>
              <a:rPr lang="en-US" sz="2400" dirty="0" err="1" smtClean="0">
                <a:latin typeface="Comic Sans MS" panose="030F0702030302020204" pitchFamily="66" charset="0"/>
              </a:rPr>
              <a:t>Imperal</a:t>
            </a:r>
            <a:r>
              <a:rPr lang="en-US" sz="2400" dirty="0" smtClean="0">
                <a:latin typeface="Comic Sans MS" panose="030F0702030302020204" pitchFamily="66" charset="0"/>
              </a:rPr>
              <a:t> College): ″The </a:t>
            </a:r>
            <a:r>
              <a:rPr lang="en-US" sz="2400" dirty="0">
                <a:latin typeface="Comic Sans MS" panose="030F0702030302020204" pitchFamily="66" charset="0"/>
              </a:rPr>
              <a:t>long road to the </a:t>
            </a:r>
            <a:r>
              <a:rPr lang="en-US" sz="2400" dirty="0" smtClean="0">
                <a:latin typeface="Comic Sans MS" panose="030F0702030302020204" pitchFamily="66" charset="0"/>
              </a:rPr>
              <a:t>LHC″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716216" y="854333"/>
            <a:ext cx="551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 </a:t>
            </a:r>
            <a:r>
              <a:rPr lang="fr-FR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with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dips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and </a:t>
            </a:r>
            <a:r>
              <a:rPr lang="fr-FR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bumps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fr-FR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my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comment).</a:t>
            </a:r>
            <a:endParaRPr lang="fr-FR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0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581"/>
            <a:ext cx="12276306" cy="66259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0" y="603115"/>
            <a:ext cx="3048000" cy="10700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-1" y="4844374"/>
            <a:ext cx="3754877" cy="20136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58757" y="2208179"/>
            <a:ext cx="854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ISR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017540" y="3480748"/>
            <a:ext cx="873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LHC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75106" y="165051"/>
            <a:ext cx="7992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For </a:t>
            </a:r>
            <a:r>
              <a:rPr lang="de-DE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Abideh</a:t>
            </a:r>
            <a:r>
              <a:rPr lang="de-DE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Jafari (</a:t>
            </a:r>
            <a:r>
              <a:rPr lang="de-DE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DESY): </a:t>
            </a:r>
            <a:r>
              <a:rPr lang="de-DE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It</a:t>
            </a:r>
            <a:r>
              <a:rPr lang="de-DE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r>
              <a:rPr lang="de-DE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not a </a:t>
            </a:r>
            <a:r>
              <a:rPr lang="de-DE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straight</a:t>
            </a:r>
            <a:r>
              <a:rPr lang="de-DE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road</a:t>
            </a:r>
            <a:r>
              <a:rPr lang="de-DE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r>
              <a:rPr lang="de-DE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3035" y="688271"/>
            <a:ext cx="5309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More </a:t>
            </a:r>
            <a:r>
              <a:rPr lang="de-D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realistic</a:t>
            </a:r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de-D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my</a:t>
            </a:r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comment</a:t>
            </a:r>
            <a:r>
              <a:rPr lang="de-D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) BUT …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3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846"/>
            <a:ext cx="12192000" cy="697868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24015" y="1448676"/>
            <a:ext cx="1021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long and winding 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mountain road with </a:t>
            </a:r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obstacles and ravines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5057904" y="5398851"/>
            <a:ext cx="680936" cy="194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5729591" y="5398851"/>
            <a:ext cx="0" cy="6420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41639" y="2294190"/>
            <a:ext cx="10964131" cy="24249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29679" y="2415509"/>
            <a:ext cx="205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Obstacles?</a:t>
            </a: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8086" y="3072158"/>
            <a:ext cx="20049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Understandable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because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of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difficulties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in 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Physics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, instrumentation,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analysis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, time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scale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…                    …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valid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in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every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domain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,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particularly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in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this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one of the Sciences.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8847" y="3915234"/>
            <a:ext cx="10510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</a:t>
            </a:r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Never </a:t>
            </a:r>
            <a:r>
              <a:rPr lang="fr-FR" sz="2000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justified</a:t>
            </a:r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…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when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coming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from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our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own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Laboratorie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(s)</a:t>
            </a:r>
          </a:p>
          <a:p>
            <a:r>
              <a:rPr lang="fr-FR" sz="2000" dirty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                         or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Organizations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 (CNRS/IN2P3, </a:t>
            </a:r>
            <a:r>
              <a:rPr lang="fr-FR" sz="2000" dirty="0" err="1" smtClean="0">
                <a:latin typeface="Comic Sans MS" panose="030F0702030302020204" pitchFamily="66" charset="0"/>
                <a:sym typeface="Symbol" panose="05050102010706020507" pitchFamily="18" charset="2"/>
              </a:rPr>
              <a:t>University</a:t>
            </a:r>
            <a:r>
              <a:rPr lang="fr-FR" sz="20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…).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03723" y="774692"/>
            <a:ext cx="2981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fr-FR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truth</a:t>
            </a:r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?</a:t>
            </a:r>
            <a:endParaRPr lang="fr-F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Ellipse 4"/>
          <p:cNvSpPr/>
          <p:nvPr/>
        </p:nvSpPr>
        <p:spPr>
          <a:xfrm rot="2586526">
            <a:off x="4154927" y="5118950"/>
            <a:ext cx="482516" cy="1839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23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/>
      <p:bldP spid="10" grpId="0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47846" y="2813539"/>
            <a:ext cx="2153154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Epilogue</a:t>
            </a:r>
            <a:endParaRPr lang="fr-F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8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chemin horizontal 10"/>
          <p:cNvSpPr/>
          <p:nvPr/>
        </p:nvSpPr>
        <p:spPr>
          <a:xfrm>
            <a:off x="106020" y="107846"/>
            <a:ext cx="11965021" cy="1607127"/>
          </a:xfrm>
          <a:prstGeom prst="horizontalScroll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139548" y="649800"/>
            <a:ext cx="12041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ISR …</a:t>
            </a:r>
          </a:p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1971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Parchemin horizontal 12"/>
          <p:cNvSpPr/>
          <p:nvPr/>
        </p:nvSpPr>
        <p:spPr>
          <a:xfrm>
            <a:off x="4866192" y="2982358"/>
            <a:ext cx="7215424" cy="3803153"/>
          </a:xfrm>
          <a:prstGeom prst="horizontalScroll">
            <a:avLst/>
          </a:prstGeom>
          <a:solidFill>
            <a:schemeClr val="bg1">
              <a:lumMod val="50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      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3820" y="649797"/>
            <a:ext cx="1415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336600"/>
                </a:solidFill>
                <a:latin typeface="Comic Sans MS" panose="030F0702030302020204" pitchFamily="66" charset="0"/>
              </a:rPr>
              <a:t>SppS</a:t>
            </a:r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 …</a:t>
            </a:r>
            <a:endParaRPr lang="fr-FR" sz="2800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1682095" y="751393"/>
            <a:ext cx="228847" cy="0"/>
          </a:xfrm>
          <a:prstGeom prst="line">
            <a:avLst/>
          </a:prstGeom>
          <a:ln w="285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67419" y="659165"/>
            <a:ext cx="2053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336600"/>
                </a:solidFill>
                <a:latin typeface="Comic Sans MS" panose="030F0702030302020204" pitchFamily="66" charset="0"/>
              </a:rPr>
              <a:t>Tevatron</a:t>
            </a:r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 …</a:t>
            </a:r>
            <a:endParaRPr lang="fr-FR" sz="2800" dirty="0"/>
          </a:p>
        </p:txBody>
      </p:sp>
      <p:sp>
        <p:nvSpPr>
          <p:cNvPr id="14" name="Rectangle 13"/>
          <p:cNvSpPr/>
          <p:nvPr/>
        </p:nvSpPr>
        <p:spPr>
          <a:xfrm>
            <a:off x="5843147" y="659165"/>
            <a:ext cx="1223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LHC </a:t>
            </a:r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…</a:t>
            </a:r>
            <a:endParaRPr lang="fr-FR" sz="2800" dirty="0"/>
          </a:p>
        </p:txBody>
      </p:sp>
      <p:sp>
        <p:nvSpPr>
          <p:cNvPr id="15" name="Rectangle 14"/>
          <p:cNvSpPr/>
          <p:nvPr/>
        </p:nvSpPr>
        <p:spPr>
          <a:xfrm>
            <a:off x="6940011" y="659165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HL LHC … </a:t>
            </a:r>
            <a:endParaRPr lang="fr-FR" sz="2800" dirty="0"/>
          </a:p>
        </p:txBody>
      </p:sp>
      <p:sp>
        <p:nvSpPr>
          <p:cNvPr id="16" name="Rectangle 15"/>
          <p:cNvSpPr/>
          <p:nvPr/>
        </p:nvSpPr>
        <p:spPr>
          <a:xfrm>
            <a:off x="8691898" y="659165"/>
            <a:ext cx="2159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HE LHC ? … </a:t>
            </a:r>
            <a:endParaRPr lang="fr-FR" sz="2800" dirty="0"/>
          </a:p>
        </p:txBody>
      </p:sp>
      <p:sp>
        <p:nvSpPr>
          <p:cNvPr id="17" name="Rectangle 16"/>
          <p:cNvSpPr/>
          <p:nvPr/>
        </p:nvSpPr>
        <p:spPr>
          <a:xfrm>
            <a:off x="8597657" y="631325"/>
            <a:ext cx="374493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                   FCC …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2030-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2090+</a:t>
            </a: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2045-60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/70-90+: </a:t>
            </a:r>
            <a:r>
              <a:rPr lang="fr-FR" sz="2400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ee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hh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561589" y="1915022"/>
            <a:ext cx="58480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long time story of Hadronic colliders,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and of their experiments: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it is the way Science is going on!</a:t>
            </a: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00662" y="664502"/>
            <a:ext cx="1627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RHIC … </a:t>
            </a:r>
            <a:endParaRPr lang="fr-FR" sz="2800" dirty="0"/>
          </a:p>
        </p:txBody>
      </p:sp>
      <p:sp>
        <p:nvSpPr>
          <p:cNvPr id="6" name="Rectangle 5"/>
          <p:cNvSpPr/>
          <p:nvPr/>
        </p:nvSpPr>
        <p:spPr>
          <a:xfrm>
            <a:off x="5432636" y="3452773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 </a:t>
            </a:r>
            <a:r>
              <a:rPr lang="en-GB" sz="2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Well known physicists worked at ISR</a:t>
            </a:r>
          </a:p>
          <a:p>
            <a:endParaRPr lang="en-GB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Nobel prizes: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Samuel Ting (1976)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Simon Van der Meer and Carlo Rubbia (1984)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Jack Steinberger (1988)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And also: Hugo 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Amaldi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Giorgio 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Belletini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Chris 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Fabjan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Peter Jenni, Paul Musset, Tarcisio del 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Prete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Peter 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Schlein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Antonio 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Zichichi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1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10" grpId="0"/>
      <p:bldP spid="14" grpId="0"/>
      <p:bldP spid="15" grpId="0"/>
      <p:bldP spid="16" grpId="0"/>
      <p:bldP spid="17" grpId="0"/>
      <p:bldP spid="21" grpId="0"/>
      <p:bldP spid="3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chemin horizontal 10"/>
          <p:cNvSpPr/>
          <p:nvPr/>
        </p:nvSpPr>
        <p:spPr>
          <a:xfrm>
            <a:off x="106020" y="107846"/>
            <a:ext cx="11965021" cy="1607127"/>
          </a:xfrm>
          <a:prstGeom prst="horizontalScroll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139548" y="649800"/>
            <a:ext cx="12041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ISR …</a:t>
            </a:r>
          </a:p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1971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Parchemin horizontal 12"/>
          <p:cNvSpPr/>
          <p:nvPr/>
        </p:nvSpPr>
        <p:spPr>
          <a:xfrm>
            <a:off x="5431461" y="2880266"/>
            <a:ext cx="6354618" cy="3528291"/>
          </a:xfrm>
          <a:prstGeom prst="horizontalScroll">
            <a:avLst/>
          </a:prstGeom>
          <a:solidFill>
            <a:schemeClr val="bg1">
              <a:lumMod val="50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We tend to see the ISR and the proton-antiproton colliders, both at CERN and at the </a:t>
            </a:r>
            <a:r>
              <a:rPr lang="en-US" sz="2400" dirty="0" err="1">
                <a:latin typeface="Comic Sans MS" panose="030F0702030302020204" pitchFamily="66" charset="0"/>
              </a:rPr>
              <a:t>Tevatron</a:t>
            </a:r>
            <a:r>
              <a:rPr lang="en-US" sz="2400" dirty="0">
                <a:latin typeface="Comic Sans MS" panose="030F0702030302020204" pitchFamily="66" charset="0"/>
              </a:rPr>
              <a:t>, as a lineage, father and sons, the success of the latter being </a:t>
            </a:r>
            <a:r>
              <a:rPr lang="en-US" sz="2400" dirty="0" err="1">
                <a:latin typeface="Comic Sans MS" panose="030F0702030302020204" pitchFamily="66" charset="0"/>
              </a:rPr>
              <a:t>indissociable</a:t>
            </a:r>
            <a:r>
              <a:rPr lang="en-US" sz="2400" dirty="0">
                <a:latin typeface="Comic Sans MS" panose="030F0702030302020204" pitchFamily="66" charset="0"/>
              </a:rPr>
              <a:t> from the achievements of the </a:t>
            </a:r>
            <a:r>
              <a:rPr lang="en-US" sz="2400" dirty="0" smtClean="0">
                <a:latin typeface="Comic Sans MS" panose="030F0702030302020204" pitchFamily="66" charset="0"/>
              </a:rPr>
              <a:t>former</a:t>
            </a:r>
          </a:p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(May 2012)</a:t>
            </a:r>
            <a:r>
              <a:rPr lang="en-US" dirty="0" smtClean="0"/>
              <a:t>.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004800" y="2099687"/>
            <a:ext cx="3575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and Pierre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Dariulat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Former UA2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spokesman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3820" y="649797"/>
            <a:ext cx="1415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336600"/>
                </a:solidFill>
                <a:latin typeface="Comic Sans MS" panose="030F0702030302020204" pitchFamily="66" charset="0"/>
              </a:rPr>
              <a:t>SppS</a:t>
            </a:r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 …</a:t>
            </a:r>
            <a:endParaRPr lang="fr-FR" sz="2800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1682095" y="751393"/>
            <a:ext cx="228847" cy="0"/>
          </a:xfrm>
          <a:prstGeom prst="line">
            <a:avLst/>
          </a:prstGeom>
          <a:ln w="285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67419" y="659165"/>
            <a:ext cx="2053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336600"/>
                </a:solidFill>
                <a:latin typeface="Comic Sans MS" panose="030F0702030302020204" pitchFamily="66" charset="0"/>
              </a:rPr>
              <a:t>Tevatron</a:t>
            </a:r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 …</a:t>
            </a:r>
            <a:endParaRPr lang="fr-FR" sz="2800" dirty="0"/>
          </a:p>
        </p:txBody>
      </p:sp>
      <p:sp>
        <p:nvSpPr>
          <p:cNvPr id="14" name="Rectangle 13"/>
          <p:cNvSpPr/>
          <p:nvPr/>
        </p:nvSpPr>
        <p:spPr>
          <a:xfrm>
            <a:off x="5843147" y="659165"/>
            <a:ext cx="1223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LHC </a:t>
            </a:r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…</a:t>
            </a:r>
            <a:endParaRPr lang="fr-FR" sz="2800" dirty="0"/>
          </a:p>
        </p:txBody>
      </p:sp>
      <p:sp>
        <p:nvSpPr>
          <p:cNvPr id="15" name="Rectangle 14"/>
          <p:cNvSpPr/>
          <p:nvPr/>
        </p:nvSpPr>
        <p:spPr>
          <a:xfrm>
            <a:off x="6940011" y="659165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HL LHC … </a:t>
            </a:r>
            <a:endParaRPr lang="fr-FR" sz="2800" dirty="0"/>
          </a:p>
        </p:txBody>
      </p:sp>
      <p:sp>
        <p:nvSpPr>
          <p:cNvPr id="16" name="Rectangle 15"/>
          <p:cNvSpPr/>
          <p:nvPr/>
        </p:nvSpPr>
        <p:spPr>
          <a:xfrm>
            <a:off x="8691898" y="659165"/>
            <a:ext cx="2159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HE LHC ? … </a:t>
            </a:r>
            <a:endParaRPr lang="fr-FR" sz="2800" dirty="0"/>
          </a:p>
        </p:txBody>
      </p:sp>
      <p:sp>
        <p:nvSpPr>
          <p:cNvPr id="17" name="Rectangle 16"/>
          <p:cNvSpPr/>
          <p:nvPr/>
        </p:nvSpPr>
        <p:spPr>
          <a:xfrm>
            <a:off x="8597657" y="631325"/>
            <a:ext cx="374493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                   FCC …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2030-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2090+</a:t>
            </a: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2045-60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/70-90+: </a:t>
            </a:r>
            <a:r>
              <a:rPr lang="fr-FR" sz="2400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ee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hh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561589" y="1915022"/>
            <a:ext cx="58480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long time story of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Hadronic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colliders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nd of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their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way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Science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going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on!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00662" y="664502"/>
            <a:ext cx="1627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RHIC … </a:t>
            </a:r>
            <a:endParaRPr lang="fr-FR" sz="28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20" y="3251678"/>
            <a:ext cx="31432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06020" y="107846"/>
            <a:ext cx="11965021" cy="1607127"/>
          </a:xfrm>
          <a:prstGeom prst="horizontalScroll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139548" y="649800"/>
            <a:ext cx="12041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ISR …</a:t>
            </a:r>
          </a:p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1971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Parchemin horizontal 3"/>
          <p:cNvSpPr/>
          <p:nvPr/>
        </p:nvSpPr>
        <p:spPr>
          <a:xfrm>
            <a:off x="5431461" y="2880266"/>
            <a:ext cx="6354618" cy="3528291"/>
          </a:xfrm>
          <a:prstGeom prst="horizontalScroll">
            <a:avLst/>
          </a:prstGeom>
          <a:solidFill>
            <a:schemeClr val="bg1">
              <a:lumMod val="50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04800" y="2099687"/>
            <a:ext cx="3575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Pierre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Dariulat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Former UA2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spokesman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3820" y="649797"/>
            <a:ext cx="1415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336600"/>
                </a:solidFill>
                <a:latin typeface="Comic Sans MS" panose="030F0702030302020204" pitchFamily="66" charset="0"/>
              </a:rPr>
              <a:t>SppS</a:t>
            </a:r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 …</a:t>
            </a:r>
            <a:endParaRPr lang="fr-FR" sz="28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1682095" y="751393"/>
            <a:ext cx="228847" cy="0"/>
          </a:xfrm>
          <a:prstGeom prst="line">
            <a:avLst/>
          </a:prstGeom>
          <a:ln w="28575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467419" y="659165"/>
            <a:ext cx="2053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336600"/>
                </a:solidFill>
                <a:latin typeface="Comic Sans MS" panose="030F0702030302020204" pitchFamily="66" charset="0"/>
              </a:rPr>
              <a:t>Tevatron</a:t>
            </a:r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 …</a:t>
            </a:r>
            <a:endParaRPr lang="fr-FR" sz="2800" dirty="0"/>
          </a:p>
        </p:txBody>
      </p:sp>
      <p:sp>
        <p:nvSpPr>
          <p:cNvPr id="9" name="Rectangle 8"/>
          <p:cNvSpPr/>
          <p:nvPr/>
        </p:nvSpPr>
        <p:spPr>
          <a:xfrm>
            <a:off x="5843147" y="659165"/>
            <a:ext cx="1223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LHC </a:t>
            </a:r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…</a:t>
            </a:r>
            <a:endParaRPr lang="fr-FR" sz="2800" dirty="0"/>
          </a:p>
        </p:txBody>
      </p:sp>
      <p:sp>
        <p:nvSpPr>
          <p:cNvPr id="10" name="Rectangle 9"/>
          <p:cNvSpPr/>
          <p:nvPr/>
        </p:nvSpPr>
        <p:spPr>
          <a:xfrm>
            <a:off x="6940011" y="659165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HL LHC … </a:t>
            </a:r>
            <a:endParaRPr lang="fr-FR" sz="2800" dirty="0"/>
          </a:p>
        </p:txBody>
      </p:sp>
      <p:sp>
        <p:nvSpPr>
          <p:cNvPr id="11" name="Rectangle 10"/>
          <p:cNvSpPr/>
          <p:nvPr/>
        </p:nvSpPr>
        <p:spPr>
          <a:xfrm>
            <a:off x="8691898" y="659165"/>
            <a:ext cx="2159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HE LHC ? … </a:t>
            </a:r>
            <a:endParaRPr lang="fr-FR" sz="2800" dirty="0"/>
          </a:p>
        </p:txBody>
      </p:sp>
      <p:sp>
        <p:nvSpPr>
          <p:cNvPr id="12" name="Rectangle 11"/>
          <p:cNvSpPr/>
          <p:nvPr/>
        </p:nvSpPr>
        <p:spPr>
          <a:xfrm>
            <a:off x="8597657" y="631325"/>
            <a:ext cx="374493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                   FCC …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2030-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2090+</a:t>
            </a: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2045-60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/70-90+: </a:t>
            </a:r>
            <a:r>
              <a:rPr lang="fr-FR" sz="2400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ee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hh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561589" y="1915022"/>
            <a:ext cx="58480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long time story of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Hadronic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colliders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nd of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their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experiments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way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Science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going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on!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00662" y="664502"/>
            <a:ext cx="1627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336600"/>
                </a:solidFill>
                <a:latin typeface="Comic Sans MS" panose="030F0702030302020204" pitchFamily="66" charset="0"/>
              </a:rPr>
              <a:t>RHIC … </a:t>
            </a:r>
            <a:endParaRPr lang="fr-FR" sz="28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20" y="3251678"/>
            <a:ext cx="3143250" cy="310515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835431" y="3481861"/>
            <a:ext cx="6031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Nous avons tendance à voir les ISR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les collisionneurs proton-antiproton,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 CERN et au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Tevatron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comme une dynastie, le père et ses fils, le succès de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es derniers étant indissociable de la réussite du premier d’entre eux.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4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François Vazeille\Desktop\Conf_pseudo\Photo_Pascal_b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33" y="2262418"/>
            <a:ext cx="3130502" cy="373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archemin horizontal 12"/>
          <p:cNvSpPr/>
          <p:nvPr/>
        </p:nvSpPr>
        <p:spPr>
          <a:xfrm rot="5400000">
            <a:off x="7027915" y="2197945"/>
            <a:ext cx="3029687" cy="5613954"/>
          </a:xfrm>
          <a:prstGeom prst="horizontalScroll">
            <a:avLst/>
          </a:prstGeom>
          <a:solidFill>
            <a:schemeClr val="bg1">
              <a:lumMod val="50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952139" y="897622"/>
            <a:ext cx="3919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Blaise Pascal 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(born in Clermont in 1623)</a:t>
            </a: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52013" y="42934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 La succession de 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chercheurs</a:t>
            </a:r>
            <a:endParaRPr lang="en-GB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est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comparable à un 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seul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homme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qui 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apprend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indéfiniment</a:t>
            </a: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»</a:t>
            </a: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549866" y="1915022"/>
            <a:ext cx="58480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long time story of Hadronic colliders,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and of their experiments: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it is the way Science is going on!</a:t>
            </a: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65995" y="4355048"/>
            <a:ext cx="4553526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The succession of </a:t>
            </a:r>
            <a:r>
              <a:rPr lang="en-GB" alt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reseachers</a:t>
            </a:r>
            <a:endParaRPr lang="en-GB" altLang="fr-FR" sz="24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is like a single man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who learns endlessly </a:t>
            </a:r>
            <a:endParaRPr lang="en-GB" alt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58266" y="1797134"/>
            <a:ext cx="3191469" cy="5658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589248" y="2360532"/>
            <a:ext cx="3783188" cy="3272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8250735" y="1887144"/>
            <a:ext cx="275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4 centuries ago.</a:t>
            </a: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2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24" grpId="0"/>
      <p:bldP spid="2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Alternative 1"/>
          <p:cNvSpPr/>
          <p:nvPr/>
        </p:nvSpPr>
        <p:spPr>
          <a:xfrm>
            <a:off x="3448605" y="2467782"/>
            <a:ext cx="5246254" cy="182261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BACK UP</a:t>
            </a:r>
            <a:endParaRPr lang="fr-FR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5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381708" y="344574"/>
            <a:ext cx="9906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To be able to probe the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target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(Nucleus,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particle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″to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see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inside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658931" y="1598651"/>
            <a:ext cx="6545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Wave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length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probe (</a:t>
            </a:r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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 &lt; Size of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target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(Radius: R)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29897" y="3138967"/>
            <a:ext cx="700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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=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241159" y="2944808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44663" y="3452437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04501" y="3217279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= Planck constant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2440" y="2393486"/>
            <a:ext cx="11847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Particle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momemtum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 (~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energy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 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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corresponds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wave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length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</a:t>
            </a:r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(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Broglie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particle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wave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duality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).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789411" y="3206418"/>
            <a:ext cx="5373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1 </a:t>
            </a:r>
            <a:r>
              <a:rPr lang="fr-FR" sz="2000" b="1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sz="2000" b="1" i="1" dirty="0" smtClean="0">
                <a:solidFill>
                  <a:srgbClr val="FF66FF"/>
                </a:solidFill>
                <a:latin typeface="Comic Sans MS" panose="030F0702030302020204" pitchFamily="66" charset="0"/>
                <a:sym typeface="Symbol"/>
              </a:rPr>
              <a:t>*</a:t>
            </a:r>
            <a:r>
              <a:rPr lang="fr-FR" sz="2000" b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corresponds to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1.24 10</a:t>
            </a:r>
            <a:r>
              <a:rPr lang="fr-FR" sz="2000" baseline="30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-15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meter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                   or 1.24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femtometer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2189247" y="3465202"/>
            <a:ext cx="4559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02274" y="4410015"/>
            <a:ext cx="11865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Example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Helium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4 nucleus  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 = 1.68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femtometer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p &gt; 0.74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GeV</a:t>
            </a:r>
            <a:endParaRPr lang="fr-FR" sz="2000" i="1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                                           The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incoming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proton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should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see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the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nucleons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337152" y="4040683"/>
            <a:ext cx="1733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1 </a:t>
            </a:r>
            <a:r>
              <a:rPr lang="fr-FR" i="1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GeV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= 10</a:t>
            </a:r>
            <a:r>
              <a:rPr lang="fr-FR" i="1" baseline="300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9</a:t>
            </a:r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eV</a:t>
            </a:r>
          </a:p>
          <a:p>
            <a:r>
              <a:rPr lang="fr-FR" i="1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   = 1000 MeV</a:t>
            </a:r>
            <a:endParaRPr lang="fr-FR" i="1" dirty="0">
              <a:solidFill>
                <a:srgbClr val="FF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6066" y="5634391"/>
            <a:ext cx="11923457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But at the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beginning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the story,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this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concern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probing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target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was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only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about the substructure of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nuclei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nd not about the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so-called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″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elementary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particles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like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protons, pions, etc.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considered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…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actually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elementary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7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13" grpId="0"/>
      <p:bldP spid="14" grpId="0"/>
      <p:bldP spid="17" grpId="0"/>
      <p:bldP spid="20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8" y="-17566"/>
            <a:ext cx="6811108" cy="687556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831546" y="6479432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CERN</a:t>
            </a:r>
            <a:endParaRPr lang="fr-FR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8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0" y="-23446"/>
            <a:ext cx="6881446" cy="68814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11606" y="80287"/>
            <a:ext cx="453361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Comic Sans MS" panose="030F0702030302020204" pitchFamily="66" charset="0"/>
              </a:rPr>
              <a:t>Construction civil </a:t>
            </a:r>
            <a:r>
              <a:rPr lang="fr-FR" sz="2400" dirty="0" err="1" smtClean="0">
                <a:latin typeface="Comic Sans MS" panose="030F0702030302020204" pitchFamily="66" charset="0"/>
              </a:rPr>
              <a:t>works</a:t>
            </a:r>
            <a:endParaRPr lang="fr-FR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fr-FR" sz="2400" dirty="0" smtClean="0">
                <a:latin typeface="Comic Sans MS" panose="030F0702030302020204" pitchFamily="66" charset="0"/>
              </a:rPr>
              <a:t>of the first </a:t>
            </a:r>
            <a:r>
              <a:rPr lang="fr-FR" sz="2400" dirty="0" err="1" smtClean="0">
                <a:latin typeface="Comic Sans MS" panose="030F0702030302020204" pitchFamily="66" charset="0"/>
              </a:rPr>
              <a:t>hadronic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collider</a:t>
            </a:r>
            <a:r>
              <a:rPr lang="fr-FR" sz="2400" dirty="0" smtClean="0">
                <a:latin typeface="Comic Sans MS" panose="030F0702030302020204" pitchFamily="66" charset="0"/>
              </a:rPr>
              <a:t>: </a:t>
            </a:r>
          </a:p>
          <a:p>
            <a:pPr algn="ctr"/>
            <a:r>
              <a:rPr lang="fr-FR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ISR</a:t>
            </a:r>
          </a:p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fr-FR" sz="2400" dirty="0" err="1" smtClean="0">
                <a:latin typeface="Comic Sans MS" panose="030F0702030302020204" pitchFamily="66" charset="0"/>
              </a:rPr>
              <a:t>ntersecting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fr-FR" sz="2400" dirty="0" smtClean="0">
                <a:latin typeface="Comic Sans MS" panose="030F0702030302020204" pitchFamily="66" charset="0"/>
              </a:rPr>
              <a:t>torage 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fr-FR" sz="2400" dirty="0" smtClean="0">
                <a:latin typeface="Comic Sans MS" panose="030F0702030302020204" pitchFamily="66" charset="0"/>
              </a:rPr>
              <a:t>ings.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2649418" y="2039814"/>
            <a:ext cx="6869718" cy="4302371"/>
          </a:xfrm>
          <a:prstGeom prst="irregularSeal1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Comic Sans MS" panose="030F0702030302020204" pitchFamily="66" charset="0"/>
              </a:rPr>
              <a:t>12 </a:t>
            </a:r>
            <a:r>
              <a:rPr lang="fr-FR" sz="2400" dirty="0" err="1" smtClean="0">
                <a:latin typeface="Comic Sans MS" panose="030F0702030302020204" pitchFamily="66" charset="0"/>
              </a:rPr>
              <a:t>years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later</a:t>
            </a:r>
            <a:r>
              <a:rPr lang="fr-FR" sz="2400" dirty="0" smtClean="0">
                <a:latin typeface="Comic Sans MS" panose="030F0702030302020204" pitchFamily="66" charset="0"/>
              </a:rPr>
              <a:t>,</a:t>
            </a:r>
            <a:endParaRPr lang="fr-FR" sz="2400" dirty="0">
              <a:latin typeface="Comic Sans MS" panose="030F0702030302020204" pitchFamily="66" charset="0"/>
            </a:endParaRPr>
          </a:p>
          <a:p>
            <a:pPr algn="ctr"/>
            <a:r>
              <a:rPr lang="fr-FR" sz="2400" dirty="0" err="1">
                <a:latin typeface="Comic Sans MS" panose="030F0702030302020204" pitchFamily="66" charset="0"/>
              </a:rPr>
              <a:t>w</a:t>
            </a:r>
            <a:r>
              <a:rPr lang="fr-FR" sz="2400" dirty="0" err="1" smtClean="0"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will</a:t>
            </a:r>
            <a:r>
              <a:rPr lang="fr-FR" sz="2400" dirty="0" smtClean="0"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latin typeface="Comic Sans MS" panose="030F0702030302020204" pitchFamily="66" charset="0"/>
              </a:rPr>
              <a:t>contribute</a:t>
            </a:r>
            <a:r>
              <a:rPr lang="fr-FR" sz="2400" dirty="0" smtClean="0">
                <a:latin typeface="Comic Sans MS" panose="030F0702030302020204" pitchFamily="66" charset="0"/>
              </a:rPr>
              <a:t> to one of </a:t>
            </a:r>
            <a:r>
              <a:rPr lang="fr-FR" sz="2400" dirty="0" err="1" smtClean="0">
                <a:latin typeface="Comic Sans MS" panose="030F0702030302020204" pitchFamily="66" charset="0"/>
              </a:rPr>
              <a:t>its</a:t>
            </a:r>
            <a:r>
              <a:rPr lang="fr-FR" sz="2400" dirty="0" smtClean="0">
                <a:latin typeface="Comic Sans MS" panose="030F0702030302020204" pitchFamily="66" charset="0"/>
              </a:rPr>
              <a:t> last </a:t>
            </a:r>
            <a:r>
              <a:rPr lang="fr-FR" sz="2400" dirty="0" err="1" smtClean="0">
                <a:latin typeface="Comic Sans MS" panose="030F0702030302020204" pitchFamily="66" charset="0"/>
              </a:rPr>
              <a:t>experiments</a:t>
            </a:r>
            <a:r>
              <a:rPr lang="fr-FR" sz="2400" dirty="0" smtClean="0">
                <a:latin typeface="Comic Sans MS" panose="030F0702030302020204" pitchFamily="66" charset="0"/>
              </a:rPr>
              <a:t> …</a:t>
            </a:r>
          </a:p>
          <a:p>
            <a:pPr algn="ctr"/>
            <a:r>
              <a:rPr lang="fr-FR" sz="2400" dirty="0"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latin typeface="Comic Sans MS" panose="030F0702030302020204" pitchFamily="66" charset="0"/>
              </a:rPr>
              <a:t>nd ″</a:t>
            </a:r>
            <a:r>
              <a:rPr lang="fr-FR" sz="2400" dirty="0" err="1" smtClean="0">
                <a:latin typeface="Comic Sans MS" panose="030F0702030302020204" pitchFamily="66" charset="0"/>
              </a:rPr>
              <a:t>perhaps</a:t>
            </a:r>
            <a:r>
              <a:rPr lang="fr-FR" sz="2400" dirty="0" smtClean="0">
                <a:latin typeface="Comic Sans MS" panose="030F0702030302020204" pitchFamily="66" charset="0"/>
              </a:rPr>
              <a:t>″ to the last one in 1984 !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720714" y="6488668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CERN</a:t>
            </a:r>
            <a:endParaRPr lang="fr-FR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3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4449</TotalTime>
  <Words>5791</Words>
  <Application>Microsoft Office PowerPoint</Application>
  <PresentationFormat>Grand écran</PresentationFormat>
  <Paragraphs>807</Paragraphs>
  <Slides>79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89" baseType="lpstr">
      <vt:lpstr>ＭＳ Ｐゴシック</vt:lpstr>
      <vt:lpstr>Arial</vt:lpstr>
      <vt:lpstr>Arial Rounded MT Bold</vt:lpstr>
      <vt:lpstr>Calibri</vt:lpstr>
      <vt:lpstr>Calibri Light</vt:lpstr>
      <vt:lpstr>Comic Sans MS</vt:lpstr>
      <vt:lpstr>Droid Sans Fallback</vt:lpstr>
      <vt:lpstr>Symbol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Vazeille</dc:creator>
  <cp:lastModifiedBy>François Vazeille</cp:lastModifiedBy>
  <cp:revision>742</cp:revision>
  <dcterms:created xsi:type="dcterms:W3CDTF">2021-10-16T09:45:43Z</dcterms:created>
  <dcterms:modified xsi:type="dcterms:W3CDTF">2021-12-17T13:20:03Z</dcterms:modified>
</cp:coreProperties>
</file>