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1" r:id="rId1"/>
    <p:sldMasterId id="2147483909" r:id="rId2"/>
  </p:sldMasterIdLst>
  <p:notesMasterIdLst>
    <p:notesMasterId r:id="rId30"/>
  </p:notesMasterIdLst>
  <p:handoutMasterIdLst>
    <p:handoutMasterId r:id="rId31"/>
  </p:handoutMasterIdLst>
  <p:sldIdLst>
    <p:sldId id="396" r:id="rId3"/>
    <p:sldId id="682" r:id="rId4"/>
    <p:sldId id="630" r:id="rId5"/>
    <p:sldId id="675" r:id="rId6"/>
    <p:sldId id="679" r:id="rId7"/>
    <p:sldId id="680" r:id="rId8"/>
    <p:sldId id="681" r:id="rId9"/>
    <p:sldId id="676" r:id="rId10"/>
    <p:sldId id="683" r:id="rId11"/>
    <p:sldId id="684" r:id="rId12"/>
    <p:sldId id="506" r:id="rId13"/>
    <p:sldId id="558" r:id="rId14"/>
    <p:sldId id="554" r:id="rId15"/>
    <p:sldId id="660" r:id="rId16"/>
    <p:sldId id="556" r:id="rId17"/>
    <p:sldId id="646" r:id="rId18"/>
    <p:sldId id="434" r:id="rId19"/>
    <p:sldId id="639" r:id="rId20"/>
    <p:sldId id="640" r:id="rId21"/>
    <p:sldId id="641" r:id="rId22"/>
    <p:sldId id="642" r:id="rId23"/>
    <p:sldId id="648" r:id="rId24"/>
    <p:sldId id="678" r:id="rId25"/>
    <p:sldId id="659" r:id="rId26"/>
    <p:sldId id="658" r:id="rId27"/>
    <p:sldId id="636" r:id="rId28"/>
    <p:sldId id="637" r:id="rId29"/>
  </p:sldIdLst>
  <p:sldSz cx="9144000" cy="6858000" type="screen4x3"/>
  <p:notesSz cx="6797675" cy="9926638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00"/>
    <a:srgbClr val="CC0000"/>
    <a:srgbClr val="FF6699"/>
    <a:srgbClr val="FF6600"/>
    <a:srgbClr val="339933"/>
    <a:srgbClr val="FF3300"/>
    <a:srgbClr val="660033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701" autoAdjust="0"/>
    <p:restoredTop sz="58961" autoAdjust="0"/>
  </p:normalViewPr>
  <p:slideViewPr>
    <p:cSldViewPr>
      <p:cViewPr>
        <p:scale>
          <a:sx n="100" d="100"/>
          <a:sy n="100" d="100"/>
        </p:scale>
        <p:origin x="60" y="3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3354" y="8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delatai\AppData\Local\Temp\PRELISTE_PPRS_DR05_UMS3605-1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xVal>
            <c:numRef>
              <c:f>Feuil1!$A$4:$A$8</c:f>
              <c:numCache>
                <c:formatCode>General</c:formatCode>
                <c:ptCount val="5"/>
                <c:pt idx="0">
                  <c:v>80</c:v>
                </c:pt>
                <c:pt idx="1">
                  <c:v>100</c:v>
                </c:pt>
                <c:pt idx="2">
                  <c:v>200</c:v>
                </c:pt>
                <c:pt idx="3">
                  <c:v>500</c:v>
                </c:pt>
                <c:pt idx="4">
                  <c:v>1000</c:v>
                </c:pt>
              </c:numCache>
            </c:numRef>
          </c:xVal>
          <c:yVal>
            <c:numRef>
              <c:f>Feuil1!$B$4:$B$8</c:f>
              <c:numCache>
                <c:formatCode>General</c:formatCode>
                <c:ptCount val="5"/>
                <c:pt idx="0">
                  <c:v>36.200000000000003</c:v>
                </c:pt>
                <c:pt idx="1">
                  <c:v>33.700000000000003</c:v>
                </c:pt>
                <c:pt idx="2">
                  <c:v>30.2</c:v>
                </c:pt>
                <c:pt idx="3">
                  <c:v>27.9</c:v>
                </c:pt>
                <c:pt idx="4">
                  <c:v>26.7</c:v>
                </c:pt>
              </c:numCache>
            </c:numRef>
          </c:yVal>
          <c:smooth val="0"/>
        </c:ser>
        <c:ser>
          <c:idx val="1"/>
          <c:order val="1"/>
          <c:spPr>
            <a:ln w="28575">
              <a:noFill/>
            </a:ln>
          </c:spPr>
          <c:xVal>
            <c:numRef>
              <c:f>Feuil1!$A$4:$A$8</c:f>
              <c:numCache>
                <c:formatCode>General</c:formatCode>
                <c:ptCount val="5"/>
                <c:pt idx="0">
                  <c:v>80</c:v>
                </c:pt>
                <c:pt idx="1">
                  <c:v>100</c:v>
                </c:pt>
                <c:pt idx="2">
                  <c:v>200</c:v>
                </c:pt>
                <c:pt idx="3">
                  <c:v>500</c:v>
                </c:pt>
                <c:pt idx="4">
                  <c:v>1000</c:v>
                </c:pt>
              </c:numCache>
            </c:numRef>
          </c:xVal>
          <c:yVal>
            <c:numRef>
              <c:f>Feuil1!$C$4:$C$8</c:f>
              <c:numCache>
                <c:formatCode>General</c:formatCode>
                <c:ptCount val="5"/>
                <c:pt idx="0">
                  <c:v>170</c:v>
                </c:pt>
                <c:pt idx="1">
                  <c:v>97</c:v>
                </c:pt>
                <c:pt idx="2">
                  <c:v>60</c:v>
                </c:pt>
                <c:pt idx="3">
                  <c:v>46</c:v>
                </c:pt>
                <c:pt idx="4">
                  <c:v>43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3201760"/>
        <c:axId val="643203328"/>
      </c:scatterChart>
      <c:valAx>
        <c:axId val="6432017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643203328"/>
        <c:crosses val="autoZero"/>
        <c:crossBetween val="midCat"/>
      </c:valAx>
      <c:valAx>
        <c:axId val="6432033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4320176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56" tIns="47778" rIns="95556" bIns="47778" numCol="1" anchor="t" anchorCtr="0" compatLnSpc="1">
            <a:prstTxWarp prst="textNoShape">
              <a:avLst/>
            </a:prstTxWarp>
          </a:bodyPr>
          <a:lstStyle>
            <a:lvl1pPr defTabSz="955675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56" tIns="47778" rIns="95556" bIns="47778" numCol="1" anchor="t" anchorCtr="0" compatLnSpc="1">
            <a:prstTxWarp prst="textNoShape">
              <a:avLst/>
            </a:prstTxWarp>
          </a:bodyPr>
          <a:lstStyle>
            <a:lvl1pPr algn="r" defTabSz="955675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56" tIns="47778" rIns="95556" bIns="47778" numCol="1" anchor="b" anchorCtr="0" compatLnSpc="1">
            <a:prstTxWarp prst="textNoShape">
              <a:avLst/>
            </a:prstTxWarp>
          </a:bodyPr>
          <a:lstStyle>
            <a:lvl1pPr defTabSz="955675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56" tIns="47778" rIns="95556" bIns="47778" numCol="1" anchor="b" anchorCtr="0" compatLnSpc="1">
            <a:prstTxWarp prst="textNoShape">
              <a:avLst/>
            </a:prstTxWarp>
          </a:bodyPr>
          <a:lstStyle>
            <a:lvl1pPr algn="r" defTabSz="955675">
              <a:defRPr sz="1300">
                <a:latin typeface="Arial" charset="0"/>
              </a:defRPr>
            </a:lvl1pPr>
          </a:lstStyle>
          <a:p>
            <a:pPr>
              <a:defRPr/>
            </a:pPr>
            <a:fld id="{19E14790-E3AA-44A9-AC30-9F3910EB567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72501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255" tIns="44627" rIns="89255" bIns="44627" numCol="1" anchor="t" anchorCtr="0" compatLnSpc="1">
            <a:prstTxWarp prst="textNoShape">
              <a:avLst/>
            </a:prstTxWarp>
          </a:bodyPr>
          <a:lstStyle>
            <a:lvl1pPr defTabSz="89217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255" tIns="44627" rIns="89255" bIns="44627" numCol="1" anchor="t" anchorCtr="0" compatLnSpc="1">
            <a:prstTxWarp prst="textNoShape">
              <a:avLst/>
            </a:prstTxWarp>
          </a:bodyPr>
          <a:lstStyle>
            <a:lvl1pPr algn="r" defTabSz="89217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4538"/>
            <a:ext cx="4960937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6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255" tIns="44627" rIns="89255" bIns="446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255" tIns="44627" rIns="89255" bIns="44627" numCol="1" anchor="b" anchorCtr="0" compatLnSpc="1">
            <a:prstTxWarp prst="textNoShape">
              <a:avLst/>
            </a:prstTxWarp>
          </a:bodyPr>
          <a:lstStyle>
            <a:lvl1pPr defTabSz="89217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6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255" tIns="44627" rIns="89255" bIns="44627" numCol="1" anchor="b" anchorCtr="0" compatLnSpc="1">
            <a:prstTxWarp prst="textNoShape">
              <a:avLst/>
            </a:prstTxWarp>
          </a:bodyPr>
          <a:lstStyle>
            <a:lvl1pPr algn="r" defTabSz="892175">
              <a:defRPr sz="1200">
                <a:latin typeface="Arial" charset="0"/>
              </a:defRPr>
            </a:lvl1pPr>
          </a:lstStyle>
          <a:p>
            <a:pPr>
              <a:defRPr/>
            </a:pPr>
            <a:fld id="{9831BB6A-A0DD-468D-BA33-5CDE4EAAACD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63684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I </a:t>
            </a:r>
            <a:r>
              <a:rPr lang="fr-FR" dirty="0" err="1" smtClean="0"/>
              <a:t>will</a:t>
            </a:r>
            <a:r>
              <a:rPr lang="fr-FR" dirty="0" smtClean="0"/>
              <a:t> talk about SPACIROC </a:t>
            </a:r>
            <a:r>
              <a:rPr lang="fr-FR" dirty="0" err="1" smtClean="0"/>
              <a:t>asic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SPACIROC stands for Spatial…….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31BB6A-A0DD-468D-BA33-5CDE4EAAACD5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9373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31BB6A-A0DD-468D-BA33-5CDE4EAAACD5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7624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92AEB-A2AE-4FD7-8116-E4FF7B32E28B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3943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92AEB-A2AE-4FD7-8116-E4FF7B32E28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046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9068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861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654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31BB6A-A0DD-468D-BA33-5CDE4EAAACD5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7207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31BB6A-A0DD-468D-BA33-5CDE4EAAACD5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3599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31BB6A-A0DD-468D-BA33-5CDE4EAAACD5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18633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92AEB-A2AE-4FD7-8116-E4FF7B32E28B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3430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I </a:t>
            </a:r>
            <a:r>
              <a:rPr lang="fr-FR" dirty="0" err="1" smtClean="0"/>
              <a:t>will</a:t>
            </a:r>
            <a:r>
              <a:rPr lang="fr-FR" dirty="0" smtClean="0"/>
              <a:t> talk about SPACIROC </a:t>
            </a:r>
            <a:r>
              <a:rPr lang="fr-FR" dirty="0" err="1" smtClean="0"/>
              <a:t>asic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SPACIROC stands for Spatial…….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31BB6A-A0DD-468D-BA33-5CDE4EAAACD5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0074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8788400" y="6181725"/>
            <a:ext cx="147638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495800" y="5562600"/>
            <a:ext cx="317500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4559300" y="5603875"/>
            <a:ext cx="354013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4513263" y="5595938"/>
            <a:ext cx="346075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4387850" y="5651500"/>
            <a:ext cx="620713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395288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8748713" y="836613"/>
            <a:ext cx="395287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87338" y="1476375"/>
            <a:ext cx="8578850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92100" y="3697288"/>
            <a:ext cx="8580438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print">
            <a:lum bright="5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2" t="11342" b="10225"/>
          <a:stretch/>
        </p:blipFill>
        <p:spPr bwMode="auto">
          <a:xfrm>
            <a:off x="0" y="1628800"/>
            <a:ext cx="9143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5"/>
            <a:ext cx="9157931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3932" y="6334780"/>
            <a:ext cx="9157931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latin typeface="Bryant Medium Compressed" pitchFamily="34" charset="0"/>
              </a:rPr>
              <a:t>rganization</a:t>
            </a:r>
            <a:r>
              <a:rPr lang="fr-FR" sz="2400" dirty="0" smtClean="0"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latin typeface="Bryant Medium Compressed" pitchFamily="34" charset="0"/>
              </a:rPr>
              <a:t>lectronics</a:t>
            </a:r>
            <a:r>
              <a:rPr lang="fr-FR" sz="2400" dirty="0" smtClean="0">
                <a:latin typeface="Bryant Medium Compressed" pitchFamily="34" charset="0"/>
              </a:rPr>
              <a:t> </a:t>
            </a:r>
            <a:r>
              <a:rPr lang="fr-FR" sz="2400" dirty="0" err="1" smtClean="0"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latin typeface="Bryant Medium Compressed" pitchFamily="34" charset="0"/>
              </a:rPr>
              <a:t>n</a:t>
            </a:r>
            <a:r>
              <a:rPr lang="fr-FR" sz="2400" dirty="0" smtClean="0"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latin typeface="Bryant Medium Compressed" pitchFamily="34" charset="0"/>
              </a:rPr>
              <a:t>pplications</a:t>
            </a:r>
            <a:endParaRPr lang="en-US" sz="2800" dirty="0"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26718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print">
            <a:lum bright="5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2" t="11342" b="10225"/>
          <a:stretch/>
        </p:blipFill>
        <p:spPr bwMode="auto">
          <a:xfrm>
            <a:off x="0" y="1628800"/>
            <a:ext cx="9143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5"/>
            <a:ext cx="9157931" cy="134167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-13932" y="6334780"/>
            <a:ext cx="9157931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latin typeface="Bryant Medium Compressed" pitchFamily="34" charset="0"/>
              </a:rPr>
              <a:t>rganization</a:t>
            </a:r>
            <a:r>
              <a:rPr lang="fr-FR" sz="2400" dirty="0" smtClean="0"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latin typeface="Bryant Medium Compressed" pitchFamily="34" charset="0"/>
              </a:rPr>
              <a:t>lectronics</a:t>
            </a:r>
            <a:r>
              <a:rPr lang="fr-FR" sz="2400" dirty="0" smtClean="0">
                <a:latin typeface="Bryant Medium Compressed" pitchFamily="34" charset="0"/>
              </a:rPr>
              <a:t> </a:t>
            </a:r>
            <a:r>
              <a:rPr lang="fr-FR" sz="2400" dirty="0" err="1" smtClean="0"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latin typeface="Bryant Medium Compressed" pitchFamily="34" charset="0"/>
              </a:rPr>
              <a:t>n</a:t>
            </a:r>
            <a:r>
              <a:rPr lang="fr-FR" sz="2400" dirty="0" smtClean="0"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latin typeface="Bryant Medium Compressed" pitchFamily="34" charset="0"/>
              </a:rPr>
              <a:t>pplications</a:t>
            </a:r>
            <a:endParaRPr lang="en-US" sz="2800" dirty="0">
              <a:latin typeface="Bryant Medium Compressed" pitchFamily="34" charset="0"/>
            </a:endParaRPr>
          </a:p>
        </p:txBody>
      </p:sp>
      <p:pic>
        <p:nvPicPr>
          <p:cNvPr id="22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26718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print">
            <a:lum bright="5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2" t="11342" b="10225"/>
          <a:stretch/>
        </p:blipFill>
        <p:spPr bwMode="auto">
          <a:xfrm>
            <a:off x="0" y="1628800"/>
            <a:ext cx="9143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5"/>
            <a:ext cx="9157931" cy="1341677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>
            <a:off x="-13932" y="6334780"/>
            <a:ext cx="9157931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latin typeface="Bryant Medium Compressed" pitchFamily="34" charset="0"/>
              </a:rPr>
              <a:t>rganization</a:t>
            </a:r>
            <a:r>
              <a:rPr lang="fr-FR" sz="2400" dirty="0" smtClean="0"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latin typeface="Bryant Medium Compressed" pitchFamily="34" charset="0"/>
              </a:rPr>
              <a:t>lectronics</a:t>
            </a:r>
            <a:r>
              <a:rPr lang="fr-FR" sz="2400" dirty="0" smtClean="0">
                <a:latin typeface="Bryant Medium Compressed" pitchFamily="34" charset="0"/>
              </a:rPr>
              <a:t> </a:t>
            </a:r>
            <a:r>
              <a:rPr lang="fr-FR" sz="2400" dirty="0" err="1" smtClean="0"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latin typeface="Bryant Medium Compressed" pitchFamily="34" charset="0"/>
              </a:rPr>
              <a:t>n</a:t>
            </a:r>
            <a:r>
              <a:rPr lang="fr-FR" sz="2400" dirty="0" smtClean="0"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latin typeface="Bryant Medium Compressed" pitchFamily="34" charset="0"/>
              </a:rPr>
              <a:t>pplications</a:t>
            </a:r>
            <a:endParaRPr lang="en-US" sz="2800" dirty="0">
              <a:latin typeface="Bryant Medium Compressed" pitchFamily="34" charset="0"/>
            </a:endParaRPr>
          </a:p>
        </p:txBody>
      </p:sp>
      <p:pic>
        <p:nvPicPr>
          <p:cNvPr id="28" name="Picture 4" descr="http://www.cenbg.in2p3.fr/joliot-curie/IMG/logoCNRSIN2P3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26718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88640"/>
            <a:ext cx="2232655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99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ROC chips for Gazeous detectors – 2021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5ED2A1-24C9-43A1-BCF9-1C3D6D81742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807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prstClr val="white">
                    <a:tint val="75000"/>
                  </a:prstClr>
                </a:solidFill>
              </a:rPr>
              <a:t>ROC chips for Gazeous detectors – 2021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719F7-55EB-46A0-A3A8-C77C1BAFC8B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3090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prstClr val="white">
                    <a:tint val="75000"/>
                  </a:prstClr>
                </a:solidFill>
              </a:rPr>
              <a:t>ROC chips for Gazeous detectors – 2021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EA112-D043-4103-9364-3959C0AD339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4747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prstClr val="white">
                    <a:tint val="75000"/>
                  </a:prstClr>
                </a:solidFill>
              </a:rPr>
              <a:t>ROC chips for Gazeous detectors – 2021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9987BB-5E08-43CC-B02C-5D473316BD7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123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prstClr val="white">
                    <a:tint val="75000"/>
                  </a:prstClr>
                </a:solidFill>
              </a:rPr>
              <a:t>ROC chips for Gazeous detectors – 2021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A99F54-53E5-4BDA-BCDA-4C6391FC32D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2074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prstClr val="white">
                    <a:tint val="75000"/>
                  </a:prstClr>
                </a:solidFill>
              </a:rPr>
              <a:t>ROC chips for Gazeous detectors – 2021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7D7073-6B86-49F7-A619-3A556FE0D85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808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prstClr val="white">
                    <a:tint val="75000"/>
                  </a:prstClr>
                </a:solidFill>
              </a:rPr>
              <a:t>ROC chips for Gazeous detectors – 2021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4D9D2-C1CF-42BC-A259-7A74AA0E8C5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8108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prstClr val="white">
                    <a:tint val="75000"/>
                  </a:prstClr>
                </a:solidFill>
              </a:rPr>
              <a:t>ROC chips for Gazeous detectors – 2021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DED82F-F7C8-4B36-939A-877C31A454C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1615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prstClr val="white">
                    <a:tint val="75000"/>
                  </a:prstClr>
                </a:solidFill>
              </a:rPr>
              <a:t>ROC chips for Gazeous detectors – 2021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0705AE-664F-4B66-B0FE-0E9F2BDFD4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2514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prstClr val="white">
                    <a:tint val="75000"/>
                  </a:prstClr>
                </a:solidFill>
              </a:rPr>
              <a:t>ROC chips for Gazeous detectors – 2021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CE1263-EF66-45EF-90BB-E72B46334DC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504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6840537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ROC chips for Gazeous detectors – 2021</a:t>
            </a:r>
            <a:endParaRPr lang="fr-FR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9061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prstClr val="white">
                    <a:tint val="75000"/>
                  </a:prstClr>
                </a:solidFill>
              </a:rPr>
              <a:t>ROC chips for Gazeous detectors – 2021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987A4-0503-4BC1-BF70-B48BE762AB7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68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23863" y="892175"/>
            <a:ext cx="4283075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859338" y="892175"/>
            <a:ext cx="4284662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ROC chips for Gazeous detectors – 2021</a:t>
            </a:r>
            <a:endParaRPr lang="fr-FR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388350" y="6597352"/>
            <a:ext cx="755650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9964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ROC chips for Gazeous detectors – 2021</a:t>
            </a:r>
            <a:endParaRPr lang="fr-FR" dirty="0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55786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ROC chips for Gazeous detectors – 2021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ROC chips for Gazeous detectors – 2021</a:t>
            </a:r>
            <a:endParaRPr lang="fr-FR" dirty="0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05918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ROC chips for Gazeous detectors – 2021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ROC chips for Gazeous detectors – 2021</a:t>
            </a:r>
            <a:endParaRPr lang="fr-FR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CCE9684-BAEC-4272-A39C-7A7E690E2F00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019901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323529" y="1196752"/>
            <a:ext cx="8496944" cy="5112568"/>
          </a:xfrm>
          <a:prstGeom prst="rect">
            <a:avLst/>
          </a:prstGeom>
        </p:spPr>
        <p:txBody>
          <a:bodyPr/>
          <a:lstStyle>
            <a:lvl1pPr>
              <a:buClr>
                <a:srgbClr val="D84800"/>
              </a:buClr>
              <a:defRPr sz="1800" b="0">
                <a:solidFill>
                  <a:srgbClr val="1F497D"/>
                </a:solidFill>
                <a:latin typeface="Helvetica Neue"/>
                <a:cs typeface="Helvetica Neue"/>
              </a:defRPr>
            </a:lvl1pPr>
            <a:lvl2pPr>
              <a:buClr>
                <a:srgbClr val="D84800"/>
              </a:buClr>
              <a:defRPr sz="1500">
                <a:solidFill>
                  <a:srgbClr val="1F497D"/>
                </a:solidFill>
                <a:latin typeface="Helvetica Neue"/>
                <a:cs typeface="Helvetica Neue"/>
              </a:defRPr>
            </a:lvl2pPr>
            <a:lvl3pPr>
              <a:buClr>
                <a:srgbClr val="D84800"/>
              </a:buClr>
              <a:defRPr sz="1350">
                <a:solidFill>
                  <a:srgbClr val="1F497D"/>
                </a:solidFill>
                <a:latin typeface="Helvetica Neue"/>
                <a:cs typeface="Helvetica Neue"/>
              </a:defRPr>
            </a:lvl3pPr>
            <a:lvl4pPr>
              <a:buClr>
                <a:srgbClr val="D84800"/>
              </a:buClr>
              <a:defRPr sz="1200">
                <a:solidFill>
                  <a:srgbClr val="1F497D"/>
                </a:solidFill>
                <a:latin typeface="Helvetica Neue"/>
                <a:cs typeface="Helvetica Neue"/>
              </a:defRPr>
            </a:lvl4pPr>
            <a:lvl5pPr>
              <a:buClr>
                <a:srgbClr val="D84800"/>
              </a:buClr>
              <a:defRPr sz="1050">
                <a:solidFill>
                  <a:srgbClr val="1F497D"/>
                </a:solidFill>
                <a:latin typeface="Helvetica Neue"/>
                <a:cs typeface="Helvetica Neue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9" name="Espace réservé du titre 10"/>
          <p:cNvSpPr>
            <a:spLocks noGrp="1"/>
          </p:cNvSpPr>
          <p:nvPr>
            <p:ph type="title"/>
          </p:nvPr>
        </p:nvSpPr>
        <p:spPr bwMode="auto">
          <a:xfrm>
            <a:off x="1835697" y="115890"/>
            <a:ext cx="7308304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/>
          <a:lstStyle/>
          <a:p>
            <a:pPr lvl="0"/>
            <a:r>
              <a:rPr lang="fr-FR" alt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122873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0"/>
            <a:ext cx="6840537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3863" y="892175"/>
            <a:ext cx="8324601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0825" y="6597650"/>
            <a:ext cx="7634288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en-GB" smtClean="0"/>
              <a:t>ROC chips for Gazeous detectors – 2021</a:t>
            </a:r>
            <a:endParaRPr lang="fr-FR" dirty="0"/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8350" y="6608763"/>
            <a:ext cx="755650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6428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82" r:id="rId7"/>
    <p:sldLayoutId id="2147483883" r:id="rId8"/>
    <p:sldLayoutId id="2147483921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CC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b="1" i="1">
              <a:solidFill>
                <a:prstClr val="white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ROC chips for Gazeous detectors – 2021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045DA0E-4F40-49E9-B62D-385F8B3308AC}" type="slidenum">
              <a:rPr lang="en-US" b="1" i="1" smtClean="0">
                <a:solidFill>
                  <a:prstClr val="white">
                    <a:tint val="75000"/>
                  </a:prstClr>
                </a:solidFill>
                <a:latin typeface="Arial" charset="0"/>
                <a:cs typeface="Arial" charset="0"/>
              </a:rPr>
              <a:pPr>
                <a:defRPr/>
              </a:pPr>
              <a:t>‹N°›</a:t>
            </a:fld>
            <a:endParaRPr lang="en-US" b="1" i="1">
              <a:solidFill>
                <a:prstClr val="white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6841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omega.in2p3.fr/" TargetMode="External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hyperlink" Target="http://weeroc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9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tiff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tif"/><Relationship Id="rId3" Type="http://schemas.openxmlformats.org/officeDocument/2006/relationships/image" Target="../media/image106.png"/><Relationship Id="rId7" Type="http://schemas.openxmlformats.org/officeDocument/2006/relationships/image" Target="../media/image109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tif"/><Relationship Id="rId5" Type="http://schemas.openxmlformats.org/officeDocument/2006/relationships/image" Target="../media/image107.pn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hyperlink" Target="http://omega.in2p3.fr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112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4.png"/><Relationship Id="rId5" Type="http://schemas.openxmlformats.org/officeDocument/2006/relationships/image" Target="../media/image14.png"/><Relationship Id="rId4" Type="http://schemas.openxmlformats.org/officeDocument/2006/relationships/image" Target="../media/image113.png"/><Relationship Id="rId9" Type="http://schemas.openxmlformats.org/officeDocument/2006/relationships/image" Target="../media/image1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jpe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26" Type="http://schemas.openxmlformats.org/officeDocument/2006/relationships/image" Target="../media/image33.jpg"/><Relationship Id="rId39" Type="http://schemas.openxmlformats.org/officeDocument/2006/relationships/image" Target="../media/image46.png"/><Relationship Id="rId3" Type="http://schemas.openxmlformats.org/officeDocument/2006/relationships/image" Target="../media/image10.png"/><Relationship Id="rId21" Type="http://schemas.openxmlformats.org/officeDocument/2006/relationships/image" Target="../media/image28.jpeg"/><Relationship Id="rId34" Type="http://schemas.openxmlformats.org/officeDocument/2006/relationships/image" Target="../media/image41.png"/><Relationship Id="rId42" Type="http://schemas.openxmlformats.org/officeDocument/2006/relationships/image" Target="../media/image49.png"/><Relationship Id="rId47" Type="http://schemas.openxmlformats.org/officeDocument/2006/relationships/image" Target="../media/image54.png"/><Relationship Id="rId50" Type="http://schemas.openxmlformats.org/officeDocument/2006/relationships/image" Target="../media/image57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32.jpeg"/><Relationship Id="rId33" Type="http://schemas.openxmlformats.org/officeDocument/2006/relationships/image" Target="../media/image40.png"/><Relationship Id="rId38" Type="http://schemas.openxmlformats.org/officeDocument/2006/relationships/image" Target="../media/image45.jpeg"/><Relationship Id="rId46" Type="http://schemas.openxmlformats.org/officeDocument/2006/relationships/image" Target="../media/image53.pn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29" Type="http://schemas.openxmlformats.org/officeDocument/2006/relationships/image" Target="../media/image36.png"/><Relationship Id="rId41" Type="http://schemas.openxmlformats.org/officeDocument/2006/relationships/image" Target="../media/image4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24" Type="http://schemas.openxmlformats.org/officeDocument/2006/relationships/image" Target="../media/image31.jpeg"/><Relationship Id="rId32" Type="http://schemas.openxmlformats.org/officeDocument/2006/relationships/image" Target="../media/image39.png"/><Relationship Id="rId37" Type="http://schemas.openxmlformats.org/officeDocument/2006/relationships/image" Target="../media/image44.jpeg"/><Relationship Id="rId40" Type="http://schemas.openxmlformats.org/officeDocument/2006/relationships/image" Target="../media/image47.png"/><Relationship Id="rId45" Type="http://schemas.openxmlformats.org/officeDocument/2006/relationships/image" Target="../media/image52.png"/><Relationship Id="rId5" Type="http://schemas.openxmlformats.org/officeDocument/2006/relationships/image" Target="../media/image12.jpe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28" Type="http://schemas.openxmlformats.org/officeDocument/2006/relationships/image" Target="../media/image35.png"/><Relationship Id="rId36" Type="http://schemas.openxmlformats.org/officeDocument/2006/relationships/image" Target="../media/image43.png"/><Relationship Id="rId49" Type="http://schemas.openxmlformats.org/officeDocument/2006/relationships/image" Target="../media/image56.png"/><Relationship Id="rId10" Type="http://schemas.openxmlformats.org/officeDocument/2006/relationships/image" Target="../media/image17.jpeg"/><Relationship Id="rId19" Type="http://schemas.openxmlformats.org/officeDocument/2006/relationships/image" Target="../media/image26.png"/><Relationship Id="rId31" Type="http://schemas.openxmlformats.org/officeDocument/2006/relationships/image" Target="../media/image38.png"/><Relationship Id="rId44" Type="http://schemas.openxmlformats.org/officeDocument/2006/relationships/image" Target="../media/image51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34.emf"/><Relationship Id="rId30" Type="http://schemas.openxmlformats.org/officeDocument/2006/relationships/image" Target="../media/image37.png"/><Relationship Id="rId35" Type="http://schemas.openxmlformats.org/officeDocument/2006/relationships/image" Target="../media/image42.jpeg"/><Relationship Id="rId43" Type="http://schemas.openxmlformats.org/officeDocument/2006/relationships/image" Target="../media/image50.png"/><Relationship Id="rId48" Type="http://schemas.openxmlformats.org/officeDocument/2006/relationships/image" Target="../media/image55.png"/><Relationship Id="rId8" Type="http://schemas.openxmlformats.org/officeDocument/2006/relationships/image" Target="../media/image15.jpeg"/><Relationship Id="rId51" Type="http://schemas.openxmlformats.org/officeDocument/2006/relationships/image" Target="../media/image5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wmf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8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image" Target="../media/image12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tiff"/><Relationship Id="rId4" Type="http://schemas.openxmlformats.org/officeDocument/2006/relationships/image" Target="../media/image130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tiff"/><Relationship Id="rId5" Type="http://schemas.openxmlformats.org/officeDocument/2006/relationships/image" Target="../media/image134.tiff"/><Relationship Id="rId4" Type="http://schemas.openxmlformats.org/officeDocument/2006/relationships/image" Target="../media/image133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tiff"/><Relationship Id="rId5" Type="http://schemas.openxmlformats.org/officeDocument/2006/relationships/image" Target="../media/image138.tiff"/><Relationship Id="rId4" Type="http://schemas.openxmlformats.org/officeDocument/2006/relationships/image" Target="../media/image137.t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tmp"/><Relationship Id="rId2" Type="http://schemas.openxmlformats.org/officeDocument/2006/relationships/image" Target="../media/image140.tmp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8.jpeg"/><Relationship Id="rId5" Type="http://schemas.openxmlformats.org/officeDocument/2006/relationships/image" Target="../media/image67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2.w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5.png"/><Relationship Id="rId18" Type="http://schemas.openxmlformats.org/officeDocument/2006/relationships/image" Target="../media/image90.png"/><Relationship Id="rId3" Type="http://schemas.openxmlformats.org/officeDocument/2006/relationships/image" Target="../media/image76.jpeg"/><Relationship Id="rId7" Type="http://schemas.openxmlformats.org/officeDocument/2006/relationships/image" Target="../media/image80.png"/><Relationship Id="rId12" Type="http://schemas.openxmlformats.org/officeDocument/2006/relationships/image" Target="../media/image84.png"/><Relationship Id="rId17" Type="http://schemas.openxmlformats.org/officeDocument/2006/relationships/image" Target="../media/image8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88.png"/><Relationship Id="rId20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11" Type="http://schemas.openxmlformats.org/officeDocument/2006/relationships/image" Target="../media/image50.png"/><Relationship Id="rId5" Type="http://schemas.openxmlformats.org/officeDocument/2006/relationships/image" Target="../media/image78.png"/><Relationship Id="rId15" Type="http://schemas.openxmlformats.org/officeDocument/2006/relationships/image" Target="../media/image87.png"/><Relationship Id="rId10" Type="http://schemas.openxmlformats.org/officeDocument/2006/relationships/image" Target="../media/image83.png"/><Relationship Id="rId19" Type="http://schemas.openxmlformats.org/officeDocument/2006/relationships/image" Target="../media/image6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Relationship Id="rId14" Type="http://schemas.openxmlformats.org/officeDocument/2006/relationships/image" Target="../media/image8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3.emf"/><Relationship Id="rId5" Type="http://schemas.openxmlformats.org/officeDocument/2006/relationships/image" Target="../media/image92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9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92100" y="5013325"/>
            <a:ext cx="8580438" cy="4365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dirty="0" smtClean="0"/>
              <a:t>	</a:t>
            </a:r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611981" y="1845171"/>
            <a:ext cx="7920038" cy="1799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fr-FR" sz="4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OMEGA ROC </a:t>
            </a:r>
            <a:r>
              <a:rPr lang="fr-FR" sz="40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ASICs</a:t>
            </a:r>
            <a:r>
              <a:rPr lang="fr-FR" sz="4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: Integrated </a:t>
            </a:r>
            <a:r>
              <a:rPr lang="fr-FR" sz="40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Readout</a:t>
            </a:r>
            <a:r>
              <a:rPr lang="fr-FR" sz="4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fr-FR" sz="40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Electonics</a:t>
            </a:r>
            <a:r>
              <a:rPr lang="fr-FR" sz="4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for </a:t>
            </a:r>
            <a:r>
              <a:rPr lang="fr-FR" sz="40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Gazeous</a:t>
            </a:r>
            <a:r>
              <a:rPr lang="fr-FR" sz="4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detectors</a:t>
            </a:r>
            <a:endParaRPr lang="en-US" sz="3200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99592" y="3866704"/>
            <a:ext cx="7586873" cy="2024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dirty="0" err="1" smtClean="0">
                <a:latin typeface="Calibri" panose="020F0502020204030204" pitchFamily="34" charset="0"/>
              </a:rPr>
              <a:t>Salleh</a:t>
            </a:r>
            <a:r>
              <a:rPr lang="en-US" dirty="0" smtClean="0">
                <a:latin typeface="Calibri" panose="020F0502020204030204" pitchFamily="34" charset="0"/>
              </a:rPr>
              <a:t> AHMAD, </a:t>
            </a:r>
            <a:r>
              <a:rPr lang="en-US" dirty="0" err="1" smtClean="0">
                <a:latin typeface="Calibri" panose="020F0502020204030204" pitchFamily="34" charset="0"/>
              </a:rPr>
              <a:t>Stéphane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CALLIER, Selma CONFORTI DI LORENZO,</a:t>
            </a:r>
          </a:p>
          <a:p>
            <a:pPr algn="ctr">
              <a:lnSpc>
                <a:spcPct val="80000"/>
              </a:lnSpc>
            </a:pPr>
            <a:r>
              <a:rPr lang="en-US" dirty="0" smtClean="0">
                <a:latin typeface="Calibri" panose="020F0502020204030204" pitchFamily="34" charset="0"/>
              </a:rPr>
              <a:t>Frederic DULUCQ, Julien FLEURY, Christophe de LA TAILLE,</a:t>
            </a:r>
            <a:r>
              <a:rPr lang="en-US" baseline="30000" dirty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Gisèle</a:t>
            </a:r>
            <a:r>
              <a:rPr lang="en-US" dirty="0" smtClean="0">
                <a:latin typeface="Calibri" panose="020F0502020204030204" pitchFamily="34" charset="0"/>
              </a:rPr>
              <a:t> MARTIN-CHASSARD, </a:t>
            </a:r>
            <a:r>
              <a:rPr lang="en-US" dirty="0" err="1" smtClean="0">
                <a:latin typeface="Calibri" panose="020F0502020204030204" pitchFamily="34" charset="0"/>
              </a:rPr>
              <a:t>Ludovic</a:t>
            </a:r>
            <a:r>
              <a:rPr lang="en-US" dirty="0" smtClean="0">
                <a:latin typeface="Calibri" panose="020F0502020204030204" pitchFamily="34" charset="0"/>
              </a:rPr>
              <a:t> RAUX, Nathalie SEGUIN-MOREAU, Damien THIENPONT</a:t>
            </a:r>
          </a:p>
          <a:p>
            <a:pPr algn="ctr">
              <a:lnSpc>
                <a:spcPct val="80000"/>
              </a:lnSpc>
            </a:pPr>
            <a:endParaRPr lang="en-US" dirty="0" smtClean="0">
              <a:latin typeface="Calibri" panose="020F050202020403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US" dirty="0" smtClean="0">
                <a:latin typeface="Calibri" panose="020F0502020204030204" pitchFamily="34" charset="0"/>
              </a:rPr>
              <a:t>OMEGA microelectronics</a:t>
            </a:r>
          </a:p>
          <a:p>
            <a:pPr algn="ctr">
              <a:lnSpc>
                <a:spcPct val="80000"/>
              </a:lnSpc>
            </a:pPr>
            <a:r>
              <a:rPr lang="fr-FR" dirty="0" smtClean="0">
                <a:latin typeface="Calibri" panose="020F0502020204030204" pitchFamily="34" charset="0"/>
              </a:rPr>
              <a:t>Ecole Polytechnique &amp; CNRS IN2P3</a:t>
            </a:r>
            <a:endParaRPr lang="en-US" dirty="0">
              <a:latin typeface="Calibri" panose="020F050202020403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fr-FR" dirty="0">
                <a:latin typeface="Calibri" panose="020F0502020204030204" pitchFamily="34" charset="0"/>
                <a:hlinkClick r:id="rId3"/>
              </a:rPr>
              <a:t>http://</a:t>
            </a:r>
            <a:r>
              <a:rPr lang="fr-FR" dirty="0" smtClean="0">
                <a:latin typeface="Calibri" panose="020F0502020204030204" pitchFamily="34" charset="0"/>
                <a:hlinkClick r:id="rId3"/>
              </a:rPr>
              <a:t>omega.in2p3.fr</a:t>
            </a:r>
            <a:endParaRPr lang="fr-FR" dirty="0" smtClean="0">
              <a:latin typeface="Calibri" panose="020F050202020403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fr-FR" dirty="0" smtClean="0">
                <a:latin typeface="Calibri" panose="020F0502020204030204" pitchFamily="34" charset="0"/>
              </a:rPr>
              <a:t>&amp; WEEROC SAS</a:t>
            </a:r>
          </a:p>
          <a:p>
            <a:pPr algn="ctr">
              <a:lnSpc>
                <a:spcPct val="80000"/>
              </a:lnSpc>
            </a:pPr>
            <a:r>
              <a:rPr lang="fr-FR" dirty="0" smtClean="0">
                <a:latin typeface="Calibri" panose="020F0502020204030204" pitchFamily="34" charset="0"/>
                <a:hlinkClick r:id="rId4"/>
              </a:rPr>
              <a:t>http://weeroc.com</a:t>
            </a:r>
            <a:endParaRPr lang="fr-FR" dirty="0" smtClean="0">
              <a:latin typeface="Calibri" panose="020F0502020204030204" pitchFamily="34" charset="0"/>
            </a:endParaRPr>
          </a:p>
          <a:p>
            <a:pPr algn="ctr">
              <a:lnSpc>
                <a:spcPct val="80000"/>
              </a:lnSpc>
            </a:pPr>
            <a:endParaRPr lang="fr-FR" dirty="0">
              <a:latin typeface="Calibri" panose="020F0502020204030204" pitchFamily="34" charset="0"/>
            </a:endParaRPr>
          </a:p>
        </p:txBody>
      </p:sp>
      <p:pic>
        <p:nvPicPr>
          <p:cNvPr id="5" name="Image 4" descr="logo_final_sans_baseline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1409" y="4787772"/>
            <a:ext cx="1105056" cy="1103544"/>
          </a:xfrm>
          <a:prstGeom prst="rect">
            <a:avLst/>
          </a:prstGeom>
        </p:spPr>
      </p:pic>
      <p:pic>
        <p:nvPicPr>
          <p:cNvPr id="6" name="Picture 17" descr="W:\Communication\Logos, Polices\Omega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4995690"/>
            <a:ext cx="1705840" cy="737566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446" y="0"/>
            <a:ext cx="2523554" cy="148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83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MAROC3 performance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ROC chips for Gazeous detectors – 2021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3" descr="MAROC3_ASIC3_64_scurves_vs_DAC_gain_adjusted_FS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" r="4051"/>
          <a:stretch>
            <a:fillRect/>
          </a:stretch>
        </p:blipFill>
        <p:spPr bwMode="auto">
          <a:xfrm>
            <a:off x="393728" y="1056859"/>
            <a:ext cx="3505332" cy="2350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Crosstalk_fs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9"/>
          <a:stretch>
            <a:fillRect/>
          </a:stretch>
        </p:blipFill>
        <p:spPr bwMode="auto">
          <a:xfrm>
            <a:off x="386926" y="3933056"/>
            <a:ext cx="3775761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MAROC3_ASIC3_wilki_linearity_5gai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908150"/>
            <a:ext cx="3947345" cy="249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e 10"/>
          <p:cNvGrpSpPr/>
          <p:nvPr/>
        </p:nvGrpSpPr>
        <p:grpSpPr>
          <a:xfrm>
            <a:off x="4474371" y="1050427"/>
            <a:ext cx="4448750" cy="2583493"/>
            <a:chOff x="608233" y="2060848"/>
            <a:chExt cx="6369089" cy="4084527"/>
          </a:xfrm>
        </p:grpSpPr>
        <p:graphicFrame>
          <p:nvGraphicFramePr>
            <p:cNvPr id="12" name="Graphique 11"/>
            <p:cNvGraphicFramePr>
              <a:graphicFrameLocks/>
            </p:cNvGraphicFramePr>
            <p:nvPr>
              <p:extLst/>
            </p:nvPr>
          </p:nvGraphicFramePr>
          <p:xfrm>
            <a:off x="1115616" y="2060848"/>
            <a:ext cx="5611654" cy="374441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3" name="ZoneTexte 12"/>
            <p:cNvSpPr txBox="1"/>
            <p:nvPr/>
          </p:nvSpPr>
          <p:spPr>
            <a:xfrm>
              <a:off x="3676717" y="5776043"/>
              <a:ext cx="17553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Input charge (</a:t>
              </a:r>
              <a:r>
                <a:rPr lang="fr-FR" dirty="0" err="1" smtClean="0"/>
                <a:t>fC</a:t>
              </a:r>
              <a:r>
                <a:rPr lang="fr-FR" dirty="0" smtClean="0"/>
                <a:t>)</a:t>
              </a:r>
              <a:endParaRPr lang="fr-FR" dirty="0"/>
            </a:p>
          </p:txBody>
        </p:sp>
        <p:sp>
          <p:nvSpPr>
            <p:cNvPr id="14" name="ZoneTexte 13"/>
            <p:cNvSpPr txBox="1"/>
            <p:nvPr/>
          </p:nvSpPr>
          <p:spPr>
            <a:xfrm rot="16200000">
              <a:off x="-439175" y="3772681"/>
              <a:ext cx="2623573" cy="5287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>
                  <a:solidFill>
                    <a:schemeClr val="accent2">
                      <a:lumMod val="75000"/>
                    </a:schemeClr>
                  </a:solidFill>
                </a:rPr>
                <a:t>Jitter</a:t>
              </a:r>
              <a:r>
                <a:rPr lang="fr-FR" dirty="0" smtClean="0">
                  <a:solidFill>
                    <a:schemeClr val="accent2">
                      <a:lumMod val="75000"/>
                    </a:schemeClr>
                  </a:solidFill>
                </a:rPr>
                <a:t> (</a:t>
              </a:r>
              <a:r>
                <a:rPr lang="fr-FR" dirty="0" err="1" smtClean="0">
                  <a:solidFill>
                    <a:schemeClr val="accent2">
                      <a:lumMod val="75000"/>
                    </a:schemeClr>
                  </a:solidFill>
                </a:rPr>
                <a:t>ps</a:t>
              </a:r>
              <a:r>
                <a:rPr lang="fr-FR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fr-FR" dirty="0" err="1" smtClean="0">
                  <a:solidFill>
                    <a:schemeClr val="accent2">
                      <a:lumMod val="75000"/>
                    </a:schemeClr>
                  </a:solidFill>
                </a:rPr>
                <a:t>rms</a:t>
              </a:r>
              <a:r>
                <a:rPr lang="fr-FR" dirty="0" smtClean="0">
                  <a:solidFill>
                    <a:schemeClr val="accent2">
                      <a:lumMod val="75000"/>
                    </a:schemeClr>
                  </a:solidFill>
                </a:rPr>
                <a:t>) </a:t>
              </a:r>
              <a:endParaRPr lang="fr-FR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5" name="ZoneTexte 14"/>
            <p:cNvSpPr txBox="1"/>
            <p:nvPr/>
          </p:nvSpPr>
          <p:spPr>
            <a:xfrm rot="16200000">
              <a:off x="5387674" y="3580771"/>
              <a:ext cx="2650539" cy="5287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accent1">
                      <a:lumMod val="75000"/>
                    </a:schemeClr>
                  </a:solidFill>
                </a:rPr>
                <a:t>Time </a:t>
              </a:r>
              <a:r>
                <a:rPr lang="fr-FR" dirty="0" err="1" smtClean="0">
                  <a:solidFill>
                    <a:schemeClr val="accent1">
                      <a:lumMod val="75000"/>
                    </a:schemeClr>
                  </a:solidFill>
                </a:rPr>
                <a:t>walk</a:t>
              </a:r>
              <a:r>
                <a:rPr lang="fr-FR" dirty="0" smtClean="0">
                  <a:solidFill>
                    <a:schemeClr val="accent1">
                      <a:lumMod val="75000"/>
                    </a:schemeClr>
                  </a:solidFill>
                </a:rPr>
                <a:t> (ns)</a:t>
              </a:r>
              <a:endParaRPr lang="fr-FR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16" name="Text Box 51"/>
          <p:cNvSpPr txBox="1">
            <a:spLocks noChangeArrowheads="1"/>
          </p:cNvSpPr>
          <p:nvPr/>
        </p:nvSpPr>
        <p:spPr bwMode="auto">
          <a:xfrm>
            <a:off x="954969" y="2206558"/>
            <a:ext cx="1265090" cy="307777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400" b="1" dirty="0" err="1" smtClean="0">
                <a:solidFill>
                  <a:srgbClr val="FF0000"/>
                </a:solidFill>
                <a:latin typeface="Arial" pitchFamily="34" charset="0"/>
              </a:rPr>
              <a:t>Rms</a:t>
            </a:r>
            <a:r>
              <a:rPr lang="fr-FR" sz="1400" b="1" dirty="0" smtClean="0">
                <a:solidFill>
                  <a:srgbClr val="FF0000"/>
                </a:solidFill>
                <a:latin typeface="Arial" pitchFamily="34" charset="0"/>
              </a:rPr>
              <a:t> = 3.5 </a:t>
            </a:r>
            <a:r>
              <a:rPr lang="fr-FR" sz="1400" b="1" dirty="0" err="1" smtClean="0">
                <a:solidFill>
                  <a:srgbClr val="FF0000"/>
                </a:solidFill>
                <a:latin typeface="Arial" pitchFamily="34" charset="0"/>
              </a:rPr>
              <a:t>fC</a:t>
            </a:r>
            <a:endParaRPr lang="en-US" sz="140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7" name="Text Box 51"/>
          <p:cNvSpPr txBox="1">
            <a:spLocks noChangeArrowheads="1"/>
          </p:cNvSpPr>
          <p:nvPr/>
        </p:nvSpPr>
        <p:spPr bwMode="auto">
          <a:xfrm>
            <a:off x="2051720" y="3363230"/>
            <a:ext cx="1834156" cy="307777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400" b="1" dirty="0" smtClean="0">
                <a:solidFill>
                  <a:srgbClr val="FF0000"/>
                </a:solidFill>
                <a:latin typeface="Arial" pitchFamily="34" charset="0"/>
              </a:rPr>
              <a:t>Qin = 50 </a:t>
            </a:r>
            <a:r>
              <a:rPr lang="fr-FR" sz="1400" b="1" dirty="0" err="1" smtClean="0">
                <a:solidFill>
                  <a:srgbClr val="FF0000"/>
                </a:solidFill>
                <a:latin typeface="Arial" pitchFamily="34" charset="0"/>
              </a:rPr>
              <a:t>fC</a:t>
            </a:r>
            <a:r>
              <a:rPr lang="fr-FR" sz="1400" b="1" dirty="0" smtClean="0">
                <a:solidFill>
                  <a:srgbClr val="FF0000"/>
                </a:solidFill>
                <a:latin typeface="Arial" pitchFamily="34" charset="0"/>
              </a:rPr>
              <a:t> = 1/3 </a:t>
            </a:r>
            <a:r>
              <a:rPr lang="fr-FR" sz="1400" b="1" dirty="0" err="1" smtClean="0">
                <a:solidFill>
                  <a:srgbClr val="FF0000"/>
                </a:solidFill>
                <a:latin typeface="Arial" pitchFamily="34" charset="0"/>
              </a:rPr>
              <a:t>pe</a:t>
            </a:r>
            <a:endParaRPr lang="en-US" sz="140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8" name="Text Box 51"/>
          <p:cNvSpPr txBox="1">
            <a:spLocks noChangeArrowheads="1"/>
          </p:cNvSpPr>
          <p:nvPr/>
        </p:nvSpPr>
        <p:spPr bwMode="auto">
          <a:xfrm>
            <a:off x="5923459" y="1179428"/>
            <a:ext cx="2400016" cy="523220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400" b="1" dirty="0" err="1" smtClean="0">
                <a:solidFill>
                  <a:srgbClr val="FF0000"/>
                </a:solidFill>
                <a:latin typeface="Arial" pitchFamily="34" charset="0"/>
              </a:rPr>
              <a:t>Threshold</a:t>
            </a:r>
            <a:r>
              <a:rPr lang="fr-FR" sz="1400" b="1" dirty="0" smtClean="0">
                <a:solidFill>
                  <a:srgbClr val="FF0000"/>
                </a:solidFill>
                <a:latin typeface="Arial" pitchFamily="34" charset="0"/>
              </a:rPr>
              <a:t> = 50 </a:t>
            </a:r>
            <a:r>
              <a:rPr lang="fr-FR" sz="1400" b="1" dirty="0" err="1" smtClean="0">
                <a:solidFill>
                  <a:srgbClr val="FF0000"/>
                </a:solidFill>
                <a:latin typeface="Arial" pitchFamily="34" charset="0"/>
              </a:rPr>
              <a:t>fC</a:t>
            </a:r>
            <a:r>
              <a:rPr lang="fr-FR" sz="1400" b="1" dirty="0" smtClean="0">
                <a:solidFill>
                  <a:srgbClr val="FF0000"/>
                </a:solidFill>
                <a:latin typeface="Arial" pitchFamily="34" charset="0"/>
              </a:rPr>
              <a:t> = 1/3 </a:t>
            </a:r>
            <a:r>
              <a:rPr lang="fr-FR" sz="1400" b="1" dirty="0" err="1" smtClean="0">
                <a:solidFill>
                  <a:srgbClr val="FF0000"/>
                </a:solidFill>
                <a:latin typeface="Arial" pitchFamily="34" charset="0"/>
              </a:rPr>
              <a:t>pe</a:t>
            </a:r>
            <a:endParaRPr lang="fr-FR" sz="1400" b="1" dirty="0" smtClean="0">
              <a:solidFill>
                <a:srgbClr val="FF0000"/>
              </a:solidFill>
              <a:latin typeface="Arial" pitchFamily="34" charset="0"/>
            </a:endParaRPr>
          </a:p>
          <a:p>
            <a:pPr eaLnBrk="1" hangingPunct="1"/>
            <a:r>
              <a:rPr lang="fr-FR" sz="1400" b="1" dirty="0" err="1" smtClean="0">
                <a:solidFill>
                  <a:srgbClr val="FF0000"/>
                </a:solidFill>
                <a:latin typeface="Arial" pitchFamily="34" charset="0"/>
              </a:rPr>
              <a:t>Jitter</a:t>
            </a:r>
            <a:r>
              <a:rPr lang="fr-FR" sz="1400" b="1" dirty="0" smtClean="0">
                <a:solidFill>
                  <a:srgbClr val="FF0000"/>
                </a:solidFill>
                <a:latin typeface="Arial" pitchFamily="34" charset="0"/>
              </a:rPr>
              <a:t> &lt; 100 </a:t>
            </a:r>
            <a:r>
              <a:rPr lang="fr-FR" sz="1400" b="1" dirty="0" err="1" smtClean="0">
                <a:solidFill>
                  <a:srgbClr val="FF0000"/>
                </a:solidFill>
                <a:latin typeface="Arial" pitchFamily="34" charset="0"/>
              </a:rPr>
              <a:t>ps</a:t>
            </a:r>
            <a:endParaRPr lang="en-US" sz="140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9" name="Text Box 51"/>
          <p:cNvSpPr txBox="1">
            <a:spLocks noChangeArrowheads="1"/>
          </p:cNvSpPr>
          <p:nvPr/>
        </p:nvSpPr>
        <p:spPr bwMode="auto">
          <a:xfrm>
            <a:off x="1918324" y="5714819"/>
            <a:ext cx="1383712" cy="307777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400" b="1" dirty="0" err="1" smtClean="0">
                <a:solidFill>
                  <a:srgbClr val="FF0000"/>
                </a:solidFill>
                <a:latin typeface="Arial" pitchFamily="34" charset="0"/>
              </a:rPr>
              <a:t>crosstalk</a:t>
            </a:r>
            <a:r>
              <a:rPr lang="fr-FR" sz="1400" b="1" dirty="0" smtClean="0">
                <a:solidFill>
                  <a:srgbClr val="FF0000"/>
                </a:solidFill>
                <a:latin typeface="Arial" pitchFamily="34" charset="0"/>
              </a:rPr>
              <a:t> ~1%</a:t>
            </a:r>
            <a:endParaRPr lang="en-US" sz="140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20" name="Text Box 51"/>
          <p:cNvSpPr txBox="1">
            <a:spLocks noChangeArrowheads="1"/>
          </p:cNvSpPr>
          <p:nvPr/>
        </p:nvSpPr>
        <p:spPr bwMode="auto">
          <a:xfrm>
            <a:off x="6010206" y="5811116"/>
            <a:ext cx="2044149" cy="307777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400" b="1" dirty="0" smtClean="0">
                <a:solidFill>
                  <a:srgbClr val="FF0000"/>
                </a:solidFill>
                <a:latin typeface="Arial" pitchFamily="34" charset="0"/>
              </a:rPr>
              <a:t>Charge </a:t>
            </a:r>
            <a:r>
              <a:rPr lang="fr-FR" sz="1400" b="1" dirty="0" err="1" smtClean="0">
                <a:solidFill>
                  <a:srgbClr val="FF0000"/>
                </a:solidFill>
                <a:latin typeface="Arial" pitchFamily="34" charset="0"/>
              </a:rPr>
              <a:t>readout</a:t>
            </a:r>
            <a:r>
              <a:rPr lang="fr-FR" sz="1400" b="1" dirty="0" smtClean="0">
                <a:solidFill>
                  <a:srgbClr val="FF0000"/>
                </a:solidFill>
                <a:latin typeface="Arial" pitchFamily="34" charset="0"/>
              </a:rPr>
              <a:t> 20 </a:t>
            </a:r>
            <a:r>
              <a:rPr lang="fr-FR" sz="1400" b="1" dirty="0" err="1" smtClean="0">
                <a:solidFill>
                  <a:srgbClr val="FF0000"/>
                </a:solidFill>
                <a:latin typeface="Arial" pitchFamily="34" charset="0"/>
              </a:rPr>
              <a:t>pC</a:t>
            </a:r>
            <a:endParaRPr lang="en-US" sz="1400" dirty="0">
              <a:solidFill>
                <a:srgbClr val="FF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08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4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l"/>
            <a:r>
              <a:rPr lang="fr-FR" sz="2800" b="1" dirty="0" smtClean="0">
                <a:solidFill>
                  <a:srgbClr val="AA0000"/>
                </a:solidFill>
                <a:latin typeface="+mj-lt"/>
              </a:rPr>
              <a:t>PETIROC2</a:t>
            </a:r>
            <a:r>
              <a:rPr lang="fr-FR" b="1" dirty="0" smtClean="0">
                <a:solidFill>
                  <a:srgbClr val="AA0000"/>
                </a:solidFill>
                <a:latin typeface="+mj-lt"/>
              </a:rPr>
              <a:t> 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27193" y="620713"/>
            <a:ext cx="8765287" cy="5265738"/>
          </a:xfrm>
        </p:spPr>
        <p:txBody>
          <a:bodyPr/>
          <a:lstStyle/>
          <a:p>
            <a:r>
              <a:rPr lang="fr-FR" sz="2000" dirty="0" smtClean="0"/>
              <a:t>32 </a:t>
            </a:r>
            <a:r>
              <a:rPr lang="fr-FR" sz="2000" dirty="0" err="1" smtClean="0"/>
              <a:t>ch</a:t>
            </a:r>
            <a:r>
              <a:rPr lang="fr-FR" sz="2000" dirty="0" smtClean="0"/>
              <a:t> </a:t>
            </a:r>
            <a:r>
              <a:rPr lang="fr-FR" sz="2000" dirty="0" err="1" smtClean="0"/>
              <a:t>SiPM</a:t>
            </a:r>
            <a:r>
              <a:rPr lang="fr-FR" sz="2000" dirty="0" smtClean="0"/>
              <a:t> GHz </a:t>
            </a:r>
            <a:r>
              <a:rPr lang="fr-FR" sz="2000" dirty="0" err="1" smtClean="0"/>
              <a:t>readout</a:t>
            </a:r>
            <a:r>
              <a:rPr lang="fr-FR" sz="2000" dirty="0" smtClean="0"/>
              <a:t> ASIC, dual </a:t>
            </a:r>
            <a:r>
              <a:rPr lang="fr-FR" sz="2000" dirty="0" err="1" smtClean="0"/>
              <a:t>polarity</a:t>
            </a:r>
            <a:r>
              <a:rPr lang="fr-FR" sz="2000" dirty="0" smtClean="0"/>
              <a:t>, 100 fC-400 </a:t>
            </a:r>
            <a:r>
              <a:rPr lang="fr-FR" sz="2000" dirty="0" err="1" smtClean="0"/>
              <a:t>pC</a:t>
            </a:r>
            <a:r>
              <a:rPr lang="fr-FR" sz="2000" dirty="0" smtClean="0"/>
              <a:t>, </a:t>
            </a:r>
            <a:r>
              <a:rPr lang="fr-FR" sz="2000" dirty="0" smtClean="0"/>
              <a:t>6 </a:t>
            </a:r>
            <a:r>
              <a:rPr lang="fr-FR" sz="2000" dirty="0" smtClean="0"/>
              <a:t>mW/</a:t>
            </a:r>
            <a:r>
              <a:rPr lang="fr-FR" sz="2000" dirty="0" err="1" smtClean="0"/>
              <a:t>ch</a:t>
            </a:r>
            <a:endParaRPr lang="fr-FR" sz="2000" dirty="0" smtClean="0"/>
          </a:p>
          <a:p>
            <a:r>
              <a:rPr lang="fr-FR" sz="2000" dirty="0" smtClean="0"/>
              <a:t>32 trigger outputs and </a:t>
            </a:r>
            <a:r>
              <a:rPr lang="fr-FR" sz="2000" dirty="0" err="1" smtClean="0"/>
              <a:t>multiplexed</a:t>
            </a:r>
            <a:r>
              <a:rPr lang="fr-FR" sz="2000" dirty="0" smtClean="0"/>
              <a:t> data output</a:t>
            </a:r>
          </a:p>
          <a:p>
            <a:r>
              <a:rPr lang="fr-FR" sz="2000" dirty="0" smtClean="0"/>
              <a:t>Embedded 10-bit ADC and 50 </a:t>
            </a:r>
            <a:r>
              <a:rPr lang="fr-FR" sz="2000" dirty="0" err="1" smtClean="0"/>
              <a:t>ps</a:t>
            </a:r>
            <a:r>
              <a:rPr lang="fr-FR" sz="2000" dirty="0" smtClean="0"/>
              <a:t> TDC</a:t>
            </a:r>
          </a:p>
          <a:p>
            <a:r>
              <a:rPr lang="fr-FR" sz="2000" dirty="0" smtClean="0"/>
              <a:t>Dual </a:t>
            </a:r>
            <a:r>
              <a:rPr lang="fr-FR" sz="2000" dirty="0" err="1" smtClean="0"/>
              <a:t>threshold</a:t>
            </a:r>
            <a:r>
              <a:rPr lang="fr-FR" sz="2000" dirty="0" smtClean="0"/>
              <a:t> : first photons and </a:t>
            </a:r>
            <a:r>
              <a:rPr lang="fr-FR" sz="2000" dirty="0" err="1" smtClean="0"/>
              <a:t>energy</a:t>
            </a:r>
            <a:endParaRPr lang="fr-FR" sz="2000" dirty="0"/>
          </a:p>
        </p:txBody>
      </p:sp>
      <p:sp>
        <p:nvSpPr>
          <p:cNvPr id="5123" name="Espace réservé du pied de page 4"/>
          <p:cNvSpPr>
            <a:spLocks noGrp="1"/>
          </p:cNvSpPr>
          <p:nvPr>
            <p:ph type="ftr" sz="quarter" idx="10"/>
          </p:nvPr>
        </p:nvSpPr>
        <p:spPr>
          <a:prstGeom prst="rect">
            <a:avLst/>
          </a:prstGeom>
          <a:noFill/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GB" smtClean="0"/>
              <a:t>ROC chips for Gazeous detectors – 2021</a:t>
            </a:r>
            <a:endParaRPr lang="fr-FR" dirty="0"/>
          </a:p>
        </p:txBody>
      </p:sp>
      <p:sp>
        <p:nvSpPr>
          <p:cNvPr id="5124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  <a:noFill/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81BCC286-4F0B-42A3-80A5-EB4F1642246F}" type="slidenum">
              <a:rPr lang="fr-FR" sz="1600" smtClean="0">
                <a:solidFill>
                  <a:srgbClr val="D31216"/>
                </a:solidFill>
                <a:latin typeface="+mn-lt"/>
              </a:rPr>
              <a:pPr algn="r" eaLnBrk="1" hangingPunct="1"/>
              <a:t>11</a:t>
            </a:fld>
            <a:endParaRPr lang="fr-FR" sz="1600" dirty="0" smtClean="0">
              <a:solidFill>
                <a:srgbClr val="D31216"/>
              </a:solidFill>
              <a:latin typeface="+mn-lt"/>
            </a:endParaRPr>
          </a:p>
        </p:txBody>
      </p:sp>
      <p:pic>
        <p:nvPicPr>
          <p:cNvPr id="11" name="Image 10" descr="W:\Communication\visio\petiroc2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9" y="2276872"/>
            <a:ext cx="6840537" cy="4331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 11" descr="logo_final_sans_baselin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2585" y="2148922"/>
            <a:ext cx="1105056" cy="1103544"/>
          </a:xfrm>
          <a:prstGeom prst="rect">
            <a:avLst/>
          </a:prstGeom>
        </p:spPr>
      </p:pic>
      <p:pic>
        <p:nvPicPr>
          <p:cNvPr id="10" name="Image 9" descr="C:\Users\seguin.LAL\Application Data\SSH\temp\petiroc2_white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619" t="13846" r="20004" b="13846"/>
          <a:stretch/>
        </p:blipFill>
        <p:spPr bwMode="auto">
          <a:xfrm>
            <a:off x="6859352" y="3654203"/>
            <a:ext cx="2177144" cy="19350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9855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PETIROC2A : SCURVES </a:t>
            </a:r>
            <a:r>
              <a:rPr lang="fr-FR" dirty="0" err="1" smtClean="0"/>
              <a:t>with</a:t>
            </a:r>
            <a:r>
              <a:rPr lang="fr-FR" dirty="0" smtClean="0"/>
              <a:t> and w/o </a:t>
            </a:r>
            <a:r>
              <a:rPr lang="fr-FR" dirty="0" err="1" smtClean="0"/>
              <a:t>clock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4" name="Espace réservé du contenu 4"/>
          <p:cNvSpPr>
            <a:spLocks noGrp="1"/>
          </p:cNvSpPr>
          <p:nvPr>
            <p:ph idx="4294967295"/>
          </p:nvPr>
        </p:nvSpPr>
        <p:spPr>
          <a:xfrm>
            <a:off x="250825" y="632962"/>
            <a:ext cx="7632848" cy="1152128"/>
          </a:xfrm>
        </p:spPr>
        <p:txBody>
          <a:bodyPr/>
          <a:lstStyle/>
          <a:p>
            <a:r>
              <a:rPr lang="en-US" sz="1400" dirty="0" smtClean="0"/>
              <a:t>Injection of a step (1mV, 2mV, 3mV, 4mV, 5mV and 10mV)</a:t>
            </a:r>
            <a:endParaRPr lang="en-US" sz="14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09026"/>
            <a:ext cx="7956376" cy="3030137"/>
          </a:xfrm>
          <a:prstGeom prst="rect">
            <a:avLst/>
          </a:prstGeom>
        </p:spPr>
      </p:pic>
      <p:pic>
        <p:nvPicPr>
          <p:cNvPr id="8" name="Image 7" descr="C:\OMEGA\PETIROC\2015_12_11\Charge\500pF_charge_linearity.bmp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80" y="4379847"/>
            <a:ext cx="7633469" cy="20882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ROC chips for Gazeous detectors – 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142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PETIROC2A: performance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3" name="Groupe 2"/>
          <p:cNvGrpSpPr/>
          <p:nvPr/>
        </p:nvGrpSpPr>
        <p:grpSpPr>
          <a:xfrm>
            <a:off x="15617" y="620713"/>
            <a:ext cx="4270143" cy="3261803"/>
            <a:chOff x="-411611" y="2767815"/>
            <a:chExt cx="9713688" cy="3840947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179" y="2767815"/>
              <a:ext cx="8971364" cy="3757528"/>
            </a:xfrm>
            <a:prstGeom prst="rect">
              <a:avLst/>
            </a:prstGeom>
          </p:spPr>
        </p:pic>
        <p:cxnSp>
          <p:nvCxnSpPr>
            <p:cNvPr id="9" name="Connecteur droit 8"/>
            <p:cNvCxnSpPr/>
            <p:nvPr/>
          </p:nvCxnSpPr>
          <p:spPr>
            <a:xfrm>
              <a:off x="8532440" y="3501008"/>
              <a:ext cx="0" cy="216024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avec flèche 12"/>
            <p:cNvCxnSpPr/>
            <p:nvPr/>
          </p:nvCxnSpPr>
          <p:spPr>
            <a:xfrm flipH="1">
              <a:off x="1259632" y="5733256"/>
              <a:ext cx="3168352" cy="0"/>
            </a:xfrm>
            <a:prstGeom prst="straightConnector1">
              <a:avLst/>
            </a:prstGeom>
            <a:ln w="28575">
              <a:solidFill>
                <a:srgbClr val="FF6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avec flèche 13"/>
            <p:cNvCxnSpPr/>
            <p:nvPr/>
          </p:nvCxnSpPr>
          <p:spPr>
            <a:xfrm>
              <a:off x="5505470" y="5721841"/>
              <a:ext cx="3052244" cy="11415"/>
            </a:xfrm>
            <a:prstGeom prst="straightConnector1">
              <a:avLst/>
            </a:prstGeom>
            <a:ln w="28575">
              <a:solidFill>
                <a:srgbClr val="FF6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759569" y="5280505"/>
              <a:ext cx="1236893" cy="307777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fr-FR" sz="1400" dirty="0" smtClean="0"/>
                <a:t>10%</a:t>
              </a:r>
              <a:endParaRPr lang="fr-FR" sz="1400" dirty="0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8065184" y="3316342"/>
              <a:ext cx="1236893" cy="307777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fr-FR" sz="1400" dirty="0"/>
                <a:t>9</a:t>
              </a:r>
              <a:r>
                <a:rPr lang="fr-FR" sz="1400" dirty="0" smtClean="0"/>
                <a:t>0%</a:t>
              </a:r>
              <a:endParaRPr lang="fr-FR" sz="1400" dirty="0"/>
            </a:p>
          </p:txBody>
        </p:sp>
        <p:sp>
          <p:nvSpPr>
            <p:cNvPr id="17" name="ZoneTexte 16"/>
            <p:cNvSpPr txBox="1"/>
            <p:nvPr/>
          </p:nvSpPr>
          <p:spPr>
            <a:xfrm rot="16200000">
              <a:off x="-782452" y="4024599"/>
              <a:ext cx="1441812" cy="7001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sz="1400" dirty="0" err="1">
                  <a:solidFill>
                    <a:schemeClr val="tx1"/>
                  </a:solidFill>
                </a:rPr>
                <a:t>o</a:t>
              </a:r>
              <a:r>
                <a:rPr lang="fr-FR" sz="1400" dirty="0" err="1" smtClean="0">
                  <a:solidFill>
                    <a:schemeClr val="tx1"/>
                  </a:solidFill>
                </a:rPr>
                <a:t>ut_PA</a:t>
              </a:r>
              <a:r>
                <a:rPr lang="fr-FR" sz="1400" dirty="0" smtClean="0">
                  <a:solidFill>
                    <a:schemeClr val="tx1"/>
                  </a:solidFill>
                </a:rPr>
                <a:t> (mV)</a:t>
              </a:r>
              <a:endParaRPr lang="fr-FR" sz="1400" dirty="0">
                <a:solidFill>
                  <a:schemeClr val="tx1"/>
                </a:solidFill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4427984" y="6331763"/>
              <a:ext cx="828175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fr-FR" sz="1200" dirty="0" smtClean="0">
                  <a:solidFill>
                    <a:schemeClr val="tx1"/>
                  </a:solidFill>
                </a:rPr>
                <a:t>Time (</a:t>
              </a:r>
              <a:r>
                <a:rPr lang="fr-FR" sz="1200" dirty="0" err="1" smtClean="0">
                  <a:solidFill>
                    <a:schemeClr val="tx1"/>
                  </a:solidFill>
                </a:rPr>
                <a:t>ps</a:t>
              </a:r>
              <a:r>
                <a:rPr lang="fr-FR" sz="1200" dirty="0" smtClean="0">
                  <a:solidFill>
                    <a:schemeClr val="tx1"/>
                  </a:solidFill>
                </a:rPr>
                <a:t>)</a:t>
              </a:r>
              <a:endParaRPr lang="fr-FR" sz="1200" dirty="0">
                <a:solidFill>
                  <a:schemeClr val="tx1"/>
                </a:solidFill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1331343" y="2837884"/>
              <a:ext cx="6439717" cy="307777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fr-FR" sz="1400" dirty="0" err="1" smtClean="0"/>
                <a:t>Preamp</a:t>
              </a:r>
              <a:r>
                <a:rPr lang="fr-FR" sz="1400" dirty="0" smtClean="0"/>
                <a:t> Rise Time reconstruction</a:t>
              </a:r>
              <a:endParaRPr lang="fr-FR" sz="1400" dirty="0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4145899" y="5528020"/>
              <a:ext cx="1641654" cy="307777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fr-FR" sz="1400" dirty="0" smtClean="0"/>
                <a:t>300 </a:t>
              </a:r>
              <a:r>
                <a:rPr lang="fr-FR" sz="1400" dirty="0" err="1" smtClean="0"/>
                <a:t>ps</a:t>
              </a:r>
              <a:endParaRPr lang="fr-FR" sz="1400" dirty="0"/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3864" y="3882516"/>
            <a:ext cx="4029975" cy="2806589"/>
            <a:chOff x="1114128" y="1700808"/>
            <a:chExt cx="6194176" cy="5251960"/>
          </a:xfrm>
        </p:grpSpPr>
        <p:pic>
          <p:nvPicPr>
            <p:cNvPr id="23" name="Image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1640" y="1700808"/>
              <a:ext cx="5976664" cy="4794949"/>
            </a:xfrm>
            <a:prstGeom prst="rect">
              <a:avLst/>
            </a:prstGeom>
          </p:spPr>
        </p:pic>
        <p:sp>
          <p:nvSpPr>
            <p:cNvPr id="24" name="ZoneTexte 23"/>
            <p:cNvSpPr txBox="1"/>
            <p:nvPr/>
          </p:nvSpPr>
          <p:spPr>
            <a:xfrm rot="16200000">
              <a:off x="398651" y="3445259"/>
              <a:ext cx="1904016" cy="473061"/>
            </a:xfrm>
            <a:prstGeom prst="rect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sz="1400" dirty="0" err="1" smtClean="0">
                  <a:solidFill>
                    <a:schemeClr val="tx1"/>
                  </a:solidFill>
                </a:rPr>
                <a:t>Jitter</a:t>
              </a:r>
              <a:r>
                <a:rPr lang="fr-FR" sz="1400" dirty="0" smtClean="0">
                  <a:solidFill>
                    <a:schemeClr val="tx1"/>
                  </a:solidFill>
                </a:rPr>
                <a:t> (</a:t>
              </a:r>
              <a:r>
                <a:rPr lang="fr-FR" sz="1400" dirty="0" err="1" smtClean="0">
                  <a:solidFill>
                    <a:schemeClr val="tx1"/>
                  </a:solidFill>
                </a:rPr>
                <a:t>ps</a:t>
              </a:r>
              <a:r>
                <a:rPr lang="fr-FR" sz="1400" dirty="0" smtClean="0">
                  <a:solidFill>
                    <a:schemeClr val="tx1"/>
                  </a:solidFill>
                </a:rPr>
                <a:t>)</a:t>
              </a:r>
              <a:endParaRPr lang="fr-FR" sz="1400" dirty="0">
                <a:solidFill>
                  <a:schemeClr val="tx1"/>
                </a:solidFill>
              </a:endParaRPr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3819023" y="6376826"/>
              <a:ext cx="1370259" cy="575942"/>
            </a:xfrm>
            <a:prstGeom prst="rect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sz="1400" dirty="0" smtClean="0">
                  <a:solidFill>
                    <a:schemeClr val="tx1"/>
                  </a:solidFill>
                </a:rPr>
                <a:t>Vin (mV)</a:t>
              </a:r>
              <a:endParaRPr lang="fr-FR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Groupe 25"/>
          <p:cNvGrpSpPr/>
          <p:nvPr/>
        </p:nvGrpSpPr>
        <p:grpSpPr>
          <a:xfrm>
            <a:off x="4491166" y="568191"/>
            <a:ext cx="4473322" cy="3326059"/>
            <a:chOff x="2885959" y="568191"/>
            <a:chExt cx="6258041" cy="3326059"/>
          </a:xfrm>
        </p:grpSpPr>
        <p:pic>
          <p:nvPicPr>
            <p:cNvPr id="27" name="Image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5959" y="568191"/>
              <a:ext cx="6258041" cy="3326059"/>
            </a:xfrm>
            <a:prstGeom prst="rect">
              <a:avLst/>
            </a:prstGeom>
          </p:spPr>
        </p:pic>
        <p:sp>
          <p:nvSpPr>
            <p:cNvPr id="28" name="ZoneTexte 27"/>
            <p:cNvSpPr txBox="1"/>
            <p:nvPr/>
          </p:nvSpPr>
          <p:spPr>
            <a:xfrm>
              <a:off x="6732240" y="1922340"/>
              <a:ext cx="941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</a:rPr>
                <a:t>400 </a:t>
              </a:r>
              <a:r>
                <a:rPr lang="fr-FR" dirty="0" err="1" smtClean="0">
                  <a:solidFill>
                    <a:srgbClr val="FF0000"/>
                  </a:solidFill>
                </a:rPr>
                <a:t>ps</a:t>
              </a:r>
              <a:r>
                <a:rPr lang="fr-FR" dirty="0" smtClean="0">
                  <a:solidFill>
                    <a:srgbClr val="FF0000"/>
                  </a:solidFill>
                </a:rPr>
                <a:t> 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cxnSp>
          <p:nvCxnSpPr>
            <p:cNvPr id="29" name="Connecteur droit avec flèche 28"/>
            <p:cNvCxnSpPr/>
            <p:nvPr/>
          </p:nvCxnSpPr>
          <p:spPr>
            <a:xfrm>
              <a:off x="5724128" y="2204864"/>
              <a:ext cx="936104" cy="0"/>
            </a:xfrm>
            <a:prstGeom prst="straightConnector1">
              <a:avLst/>
            </a:prstGeom>
            <a:ln w="28575">
              <a:solidFill>
                <a:srgbClr val="FF66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ZoneTexte 29"/>
            <p:cNvSpPr txBox="1"/>
            <p:nvPr/>
          </p:nvSpPr>
          <p:spPr>
            <a:xfrm>
              <a:off x="6432117" y="911407"/>
              <a:ext cx="2238516" cy="461665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fr-FR" sz="1200" dirty="0" smtClean="0"/>
                <a:t>TW</a:t>
              </a:r>
            </a:p>
            <a:p>
              <a:r>
                <a:rPr lang="fr-FR" sz="1200" dirty="0" smtClean="0"/>
                <a:t>Scope </a:t>
              </a:r>
              <a:r>
                <a:rPr lang="fr-FR" sz="1200" dirty="0" err="1" smtClean="0"/>
                <a:t>measurement</a:t>
              </a:r>
              <a:endParaRPr lang="fr-FR" sz="1200" dirty="0"/>
            </a:p>
          </p:txBody>
        </p:sp>
      </p:grpSp>
      <p:grpSp>
        <p:nvGrpSpPr>
          <p:cNvPr id="31" name="Groupe 30"/>
          <p:cNvGrpSpPr/>
          <p:nvPr/>
        </p:nvGrpSpPr>
        <p:grpSpPr>
          <a:xfrm>
            <a:off x="4581746" y="3782006"/>
            <a:ext cx="4266023" cy="2887354"/>
            <a:chOff x="179512" y="3056847"/>
            <a:chExt cx="5723849" cy="3558069"/>
          </a:xfrm>
        </p:grpSpPr>
        <p:pic>
          <p:nvPicPr>
            <p:cNvPr id="32" name="Image 3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3056847"/>
              <a:ext cx="5723849" cy="3558069"/>
            </a:xfrm>
            <a:prstGeom prst="rect">
              <a:avLst/>
            </a:prstGeom>
          </p:spPr>
        </p:pic>
        <p:sp>
          <p:nvSpPr>
            <p:cNvPr id="33" name="ZoneTexte 32"/>
            <p:cNvSpPr txBox="1"/>
            <p:nvPr/>
          </p:nvSpPr>
          <p:spPr>
            <a:xfrm>
              <a:off x="899591" y="3287337"/>
              <a:ext cx="2252141" cy="379272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fr-FR" sz="1400" dirty="0" smtClean="0"/>
                <a:t>TOT </a:t>
              </a:r>
              <a:r>
                <a:rPr lang="fr-FR" sz="1400" dirty="0" err="1" smtClean="0"/>
                <a:t>measurement</a:t>
              </a:r>
              <a:endParaRPr lang="fr-FR" sz="1400" dirty="0"/>
            </a:p>
          </p:txBody>
        </p:sp>
      </p:grp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250825" y="6597352"/>
            <a:ext cx="7634288" cy="215900"/>
          </a:xfrm>
        </p:spPr>
        <p:txBody>
          <a:bodyPr/>
          <a:lstStyle/>
          <a:p>
            <a:r>
              <a:rPr lang="en-GB" smtClean="0"/>
              <a:t>ROC chips for Gazeous detectors – 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90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589" y="3685632"/>
            <a:ext cx="3821038" cy="283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93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0"/>
            <a:ext cx="8964612" cy="620713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b="1" dirty="0" smtClean="0">
                <a:solidFill>
                  <a:srgbClr val="AA0000"/>
                </a:solidFill>
                <a:latin typeface="+mn-lt"/>
              </a:rPr>
              <a:t>PETIROC2: TAC measurement</a:t>
            </a:r>
            <a:endParaRPr lang="en-US" b="1" dirty="0">
              <a:solidFill>
                <a:srgbClr val="AA0000"/>
              </a:solidFill>
              <a:latin typeface="+mn-lt"/>
            </a:endParaRPr>
          </a:p>
        </p:txBody>
      </p:sp>
      <p:sp>
        <p:nvSpPr>
          <p:cNvPr id="133939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909464"/>
            <a:ext cx="8890000" cy="4679776"/>
          </a:xfrm>
          <a:prstGeom prst="rect">
            <a:avLst/>
          </a:prstGeom>
          <a:noFill/>
          <a:ln/>
        </p:spPr>
        <p:txBody>
          <a:bodyPr/>
          <a:lstStyle/>
          <a:p>
            <a:r>
              <a:rPr lang="fr-FR" sz="1800" dirty="0" smtClean="0">
                <a:latin typeface="+mn-lt"/>
              </a:rPr>
              <a:t>TAC</a:t>
            </a:r>
            <a:endParaRPr lang="fr-FR" sz="1800" dirty="0">
              <a:latin typeface="+mn-lt"/>
              <a:sym typeface="Wingdings"/>
            </a:endParaRPr>
          </a:p>
        </p:txBody>
      </p:sp>
      <p:pic>
        <p:nvPicPr>
          <p:cNvPr id="11" name="Image 10" descr="logo_final_sans_baselin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9323" y="1196752"/>
            <a:ext cx="721067" cy="720080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64704"/>
            <a:ext cx="3960440" cy="2970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" y="961694"/>
            <a:ext cx="3581765" cy="191027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" y="2852936"/>
            <a:ext cx="3989972" cy="210518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941168"/>
            <a:ext cx="3535407" cy="184514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859600" y="2767907"/>
            <a:ext cx="17194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Slope dispersion: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~1%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rms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 or 10ps/1ns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o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r 250ps/25ns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=&gt; Calibration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720945" y="4909634"/>
            <a:ext cx="1865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Intercept dispersion: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~1%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rms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 =&gt; Calibration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026790" y="4756507"/>
            <a:ext cx="2499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00B050"/>
                </a:solidFill>
                <a:latin typeface="Calibri"/>
              </a:rPr>
              <a:t>Non Lin: ~0.25% or ±50ps</a:t>
            </a:r>
            <a:endParaRPr lang="en-US" sz="1400" b="1" dirty="0">
              <a:solidFill>
                <a:srgbClr val="00B050"/>
              </a:solidFill>
              <a:latin typeface="Calibri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6012160" y="3905528"/>
            <a:ext cx="904948" cy="8196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960397" y="4314101"/>
            <a:ext cx="2292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  <a:latin typeface="Calibri"/>
              </a:rPr>
              <a:t>Due to digital coupling</a:t>
            </a:r>
            <a:endParaRPr lang="en-US" dirty="0">
              <a:solidFill>
                <a:srgbClr val="FF0000"/>
              </a:solidFill>
              <a:latin typeface="Calibri"/>
            </a:endParaRPr>
          </a:p>
        </p:txBody>
      </p:sp>
      <p:cxnSp>
        <p:nvCxnSpPr>
          <p:cNvPr id="12" name="Connecteur droit 11"/>
          <p:cNvCxnSpPr/>
          <p:nvPr/>
        </p:nvCxnSpPr>
        <p:spPr>
          <a:xfrm>
            <a:off x="4788024" y="4981642"/>
            <a:ext cx="4248472" cy="31534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4788024" y="5733256"/>
            <a:ext cx="4248472" cy="31534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/>
          <p:cNvSpPr/>
          <p:nvPr/>
        </p:nvSpPr>
        <p:spPr>
          <a:xfrm>
            <a:off x="5868144" y="5863741"/>
            <a:ext cx="2238272" cy="3735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71A504-AE2C-4488-80ED-9ED6A4A57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ROC chips for Gazeous detectors – 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32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Espace réservé du pied de page 4"/>
          <p:cNvSpPr>
            <a:spLocks noGrp="1"/>
          </p:cNvSpPr>
          <p:nvPr>
            <p:ph type="ftr" sz="quarter" idx="4294967295"/>
          </p:nvPr>
        </p:nvSpPr>
        <p:spPr>
          <a:xfrm>
            <a:off x="35496" y="6608763"/>
            <a:ext cx="9108504" cy="249237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GB" smtClean="0"/>
              <a:t>ROC chips for Gazeous detectors – 2021</a:t>
            </a:r>
            <a:endParaRPr lang="fr-FR" dirty="0"/>
          </a:p>
        </p:txBody>
      </p:sp>
      <p:sp>
        <p:nvSpPr>
          <p:cNvPr id="7172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8604448" y="6525344"/>
            <a:ext cx="539552" cy="249237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FD96528-B509-498D-89F1-7C4E4E92DC10}" type="slidenum">
              <a:rPr lang="fr-FR" u="none" smtClean="0">
                <a:solidFill>
                  <a:srgbClr val="AA0000"/>
                </a:solidFill>
                <a:latin typeface="+mn-lt"/>
              </a:rPr>
              <a:pPr eaLnBrk="1" hangingPunct="1"/>
              <a:t>15</a:t>
            </a:fld>
            <a:endParaRPr lang="fr-FR" u="none" dirty="0" smtClean="0">
              <a:solidFill>
                <a:srgbClr val="AA0000"/>
              </a:solidFill>
              <a:latin typeface="+mn-lt"/>
            </a:endParaRPr>
          </a:p>
        </p:txBody>
      </p:sp>
      <p:sp>
        <p:nvSpPr>
          <p:cNvPr id="11" name="Titre 10"/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0"/>
            <a:ext cx="6840537" cy="620713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fr-FR" sz="3600" b="1" dirty="0" smtClean="0">
                <a:solidFill>
                  <a:srgbClr val="AA0000"/>
                </a:solidFill>
                <a:latin typeface="Calibri" pitchFamily="34" charset="0"/>
              </a:rPr>
              <a:t>SUMMARY</a:t>
            </a:r>
            <a:endParaRPr lang="fr-FR" sz="3600" b="1" dirty="0">
              <a:solidFill>
                <a:srgbClr val="AA0000"/>
              </a:solidFill>
              <a:latin typeface="Calibri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627784" y="125690"/>
            <a:ext cx="2333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http://omega.in2p3.fr/</a:t>
            </a:r>
            <a:endParaRPr lang="en-US" dirty="0"/>
          </a:p>
        </p:txBody>
      </p:sp>
      <p:sp>
        <p:nvSpPr>
          <p:cNvPr id="3" name="ZoneTexte 2"/>
          <p:cNvSpPr txBox="1"/>
          <p:nvPr/>
        </p:nvSpPr>
        <p:spPr>
          <a:xfrm>
            <a:off x="4961564" y="125690"/>
            <a:ext cx="2590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http://www.weeroc.com/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90" y="836712"/>
            <a:ext cx="8681911" cy="4815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599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_final_sans_baselin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1409" y="4787772"/>
            <a:ext cx="1105056" cy="1103544"/>
          </a:xfrm>
          <a:prstGeom prst="rect">
            <a:avLst/>
          </a:prstGeom>
        </p:spPr>
      </p:pic>
      <p:pic>
        <p:nvPicPr>
          <p:cNvPr id="6" name="Picture 17" descr="W:\Communication\Logos, Polices\Omega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4995690"/>
            <a:ext cx="1705840" cy="737566"/>
          </a:xfrm>
          <a:prstGeom prst="rect">
            <a:avLst/>
          </a:prstGeom>
          <a:solidFill>
            <a:schemeClr val="bg1"/>
          </a:solidFill>
          <a:extLst/>
        </p:spPr>
      </p:pic>
    </p:spTree>
    <p:extLst>
      <p:ext uri="{BB962C8B-B14F-4D97-AF65-F5344CB8AC3E}">
        <p14:creationId xmlns:p14="http://schemas.microsoft.com/office/powerpoint/2010/main" val="246550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 smtClean="0"/>
              <a:t>OMEGA ROC chips</a:t>
            </a:r>
            <a:endParaRPr lang="fr-FR" sz="28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5207000" y="6584604"/>
            <a:ext cx="3937000" cy="271809"/>
          </a:xfrm>
        </p:spPr>
        <p:txBody>
          <a:bodyPr/>
          <a:lstStyle/>
          <a:p>
            <a:r>
              <a:rPr lang="en-GB" smtClean="0"/>
              <a:t>ROC chips for Gazeous detectors – 2021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86DDEBC-F864-42EA-9B46-4842CF55F5BD}" type="slidenum">
              <a:rPr lang="fr-FR" smtClean="0"/>
              <a:pPr>
                <a:defRPr/>
              </a:pPr>
              <a:t>17</a:t>
            </a:fld>
            <a:endParaRPr lang="fr-FR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70689" y="673448"/>
            <a:ext cx="8291264" cy="1126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kern="0" dirty="0" smtClean="0"/>
              <a:t>Use of Silicon Germanium AMS 0.35 µm  </a:t>
            </a:r>
            <a:r>
              <a:rPr lang="en-US" sz="1800" kern="0" dirty="0" err="1" smtClean="0"/>
              <a:t>BiCMOS</a:t>
            </a:r>
            <a:r>
              <a:rPr lang="en-US" sz="1800" kern="0" dirty="0" smtClean="0"/>
              <a:t> technology since 2004</a:t>
            </a:r>
          </a:p>
          <a:p>
            <a:r>
              <a:rPr lang="en-US" sz="1800" kern="0" dirty="0" smtClean="0"/>
              <a:t>Readout for </a:t>
            </a:r>
            <a:r>
              <a:rPr lang="en-US" sz="1800" kern="0" dirty="0" err="1" smtClean="0"/>
              <a:t>MaPMT</a:t>
            </a:r>
            <a:r>
              <a:rPr lang="en-US" sz="1800" kern="0" dirty="0" smtClean="0"/>
              <a:t> and </a:t>
            </a:r>
            <a:r>
              <a:rPr lang="en-US" sz="1800" kern="0" dirty="0" err="1" smtClean="0"/>
              <a:t>SiPM</a:t>
            </a:r>
            <a:r>
              <a:rPr lang="en-US" sz="1800" kern="0" dirty="0" smtClean="0"/>
              <a:t> for ILC calorimeters and other applications</a:t>
            </a:r>
          </a:p>
          <a:p>
            <a:r>
              <a:rPr lang="en-US" sz="1800" kern="0" dirty="0" smtClean="0"/>
              <a:t>Very high level of integration : </a:t>
            </a:r>
            <a:r>
              <a:rPr lang="en-US" sz="1800" kern="0" dirty="0" smtClean="0">
                <a:solidFill>
                  <a:srgbClr val="FF0000"/>
                </a:solidFill>
              </a:rPr>
              <a:t>System on Chip </a:t>
            </a:r>
            <a:r>
              <a:rPr lang="en-US" sz="2000" kern="0" dirty="0" smtClean="0">
                <a:solidFill>
                  <a:srgbClr val="FF0000"/>
                </a:solidFill>
              </a:rPr>
              <a:t>(</a:t>
            </a:r>
            <a:r>
              <a:rPr lang="en-US" sz="2000" kern="0" dirty="0" err="1" smtClean="0">
                <a:solidFill>
                  <a:srgbClr val="FF0000"/>
                </a:solidFill>
              </a:rPr>
              <a:t>SoC</a:t>
            </a:r>
            <a:r>
              <a:rPr lang="en-US" sz="2000" kern="0" dirty="0" smtClean="0">
                <a:solidFill>
                  <a:srgbClr val="FF0000"/>
                </a:solidFill>
              </a:rPr>
              <a:t>)</a:t>
            </a:r>
            <a:endParaRPr lang="en-US" sz="2000" kern="0" dirty="0" smtClean="0">
              <a:solidFill>
                <a:srgbClr val="FF0000"/>
              </a:solidFill>
            </a:endParaRPr>
          </a:p>
        </p:txBody>
      </p:sp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6427788" y="2038350"/>
            <a:ext cx="1304925" cy="1323975"/>
            <a:chOff x="1684" y="3187"/>
            <a:chExt cx="822" cy="834"/>
          </a:xfrm>
        </p:grpSpPr>
        <p:pic>
          <p:nvPicPr>
            <p:cNvPr id="10" name="Picture 5" descr="hardroc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6" y="3359"/>
              <a:ext cx="718" cy="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1684" y="3187"/>
              <a:ext cx="82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sz="1400" b="1" dirty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HARDROC2</a:t>
              </a:r>
            </a:p>
          </p:txBody>
        </p:sp>
      </p:grpSp>
      <p:grpSp>
        <p:nvGrpSpPr>
          <p:cNvPr id="12" name="Group 8"/>
          <p:cNvGrpSpPr>
            <a:grpSpLocks/>
          </p:cNvGrpSpPr>
          <p:nvPr/>
        </p:nvGrpSpPr>
        <p:grpSpPr bwMode="auto">
          <a:xfrm>
            <a:off x="5367338" y="3621088"/>
            <a:ext cx="1725612" cy="1284287"/>
            <a:chOff x="3901" y="2659"/>
            <a:chExt cx="1087" cy="809"/>
          </a:xfrm>
        </p:grpSpPr>
        <p:pic>
          <p:nvPicPr>
            <p:cNvPr id="13" name="Picture 9" descr="spiroc_layou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1" y="2826"/>
              <a:ext cx="1087" cy="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4073" y="2659"/>
              <a:ext cx="68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99"/>
                  </a:solidFill>
                </a14:hiddenFill>
              </a:ext>
              <a:ext uri="{91240B29-F687-4F45-9708-019B960494DF}">
                <a14:hiddenLine xmlns:a14="http://schemas.microsoft.com/office/drawing/2010/main" w="381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sz="1400" b="1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SPIROC2</a:t>
              </a:r>
            </a:p>
          </p:txBody>
        </p:sp>
      </p:grpSp>
      <p:grpSp>
        <p:nvGrpSpPr>
          <p:cNvPr id="15" name="Group 11"/>
          <p:cNvGrpSpPr>
            <a:grpSpLocks/>
          </p:cNvGrpSpPr>
          <p:nvPr/>
        </p:nvGrpSpPr>
        <p:grpSpPr bwMode="auto">
          <a:xfrm>
            <a:off x="5207000" y="1973263"/>
            <a:ext cx="1090613" cy="1363662"/>
            <a:chOff x="575" y="2672"/>
            <a:chExt cx="687" cy="859"/>
          </a:xfrm>
        </p:grpSpPr>
        <p:pic>
          <p:nvPicPr>
            <p:cNvPr id="16" name="Picture 12" descr="maroc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2840"/>
              <a:ext cx="650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 Box 13"/>
            <p:cNvSpPr txBox="1">
              <a:spLocks noChangeArrowheads="1"/>
            </p:cNvSpPr>
            <p:nvPr/>
          </p:nvSpPr>
          <p:spPr bwMode="auto">
            <a:xfrm>
              <a:off x="575" y="2672"/>
              <a:ext cx="65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sz="1400" b="1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MAROC3</a:t>
              </a:r>
            </a:p>
          </p:txBody>
        </p:sp>
      </p:grpSp>
      <p:pic>
        <p:nvPicPr>
          <p:cNvPr id="18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263" y="5335588"/>
            <a:ext cx="1092200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5994400" y="5048250"/>
            <a:ext cx="12239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400" b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SPACIROC</a:t>
            </a:r>
          </a:p>
        </p:txBody>
      </p:sp>
      <p:grpSp>
        <p:nvGrpSpPr>
          <p:cNvPr id="20" name="Groupe 1"/>
          <p:cNvGrpSpPr>
            <a:grpSpLocks/>
          </p:cNvGrpSpPr>
          <p:nvPr/>
        </p:nvGrpSpPr>
        <p:grpSpPr bwMode="auto">
          <a:xfrm>
            <a:off x="7372350" y="3332163"/>
            <a:ext cx="1509713" cy="2041525"/>
            <a:chOff x="7372350" y="3332163"/>
            <a:chExt cx="1509713" cy="2041525"/>
          </a:xfrm>
        </p:grpSpPr>
        <p:pic>
          <p:nvPicPr>
            <p:cNvPr id="21" name="Picture 17" descr="layout SK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2350" y="3589338"/>
              <a:ext cx="1509713" cy="1784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 Box 18"/>
            <p:cNvSpPr txBox="1">
              <a:spLocks noChangeArrowheads="1"/>
            </p:cNvSpPr>
            <p:nvPr/>
          </p:nvSpPr>
          <p:spPr bwMode="auto">
            <a:xfrm>
              <a:off x="7531100" y="3332163"/>
              <a:ext cx="1090613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sz="1400" b="1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SKIROC2</a:t>
              </a:r>
            </a:p>
          </p:txBody>
        </p:sp>
      </p:grpSp>
      <p:pic>
        <p:nvPicPr>
          <p:cNvPr id="23" name="Picture 19" descr="microroc_layou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188" y="2414588"/>
            <a:ext cx="1082675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20"/>
          <p:cNvSpPr txBox="1">
            <a:spLocks noChangeArrowheads="1"/>
          </p:cNvSpPr>
          <p:nvPr/>
        </p:nvSpPr>
        <p:spPr bwMode="auto">
          <a:xfrm>
            <a:off x="7729538" y="2043113"/>
            <a:ext cx="14144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400" b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MICROROC1</a:t>
            </a:r>
          </a:p>
        </p:txBody>
      </p:sp>
      <p:pic>
        <p:nvPicPr>
          <p:cNvPr id="25" name="Picture 21" descr="parisroc2_layou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050" y="5680075"/>
            <a:ext cx="1179513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22"/>
          <p:cNvSpPr txBox="1">
            <a:spLocks noChangeArrowheads="1"/>
          </p:cNvSpPr>
          <p:nvPr/>
        </p:nvSpPr>
        <p:spPr bwMode="auto">
          <a:xfrm>
            <a:off x="7391400" y="5383213"/>
            <a:ext cx="1362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400" b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PARISROC2</a:t>
            </a:r>
          </a:p>
        </p:txBody>
      </p:sp>
      <p:sp>
        <p:nvSpPr>
          <p:cNvPr id="27" name="Text Box 23"/>
          <p:cNvSpPr txBox="1">
            <a:spLocks noChangeArrowheads="1"/>
          </p:cNvSpPr>
          <p:nvPr/>
        </p:nvSpPr>
        <p:spPr bwMode="auto">
          <a:xfrm>
            <a:off x="6749342" y="1736213"/>
            <a:ext cx="20510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600" dirty="0">
                <a:solidFill>
                  <a:srgbClr val="0000FF"/>
                </a:solidFill>
                <a:cs typeface="Arial" pitchFamily="34" charset="0"/>
              </a:rPr>
              <a:t>http://omega.in2p3.fr</a:t>
            </a:r>
          </a:p>
        </p:txBody>
      </p:sp>
      <p:graphicFrame>
        <p:nvGraphicFramePr>
          <p:cNvPr id="28" name="Group 8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7996409"/>
              </p:ext>
            </p:extLst>
          </p:nvPr>
        </p:nvGraphicFramePr>
        <p:xfrm>
          <a:off x="70690" y="1916832"/>
          <a:ext cx="5136312" cy="4842268"/>
        </p:xfrm>
        <a:graphic>
          <a:graphicData uri="http://schemas.openxmlformats.org/drawingml/2006/table">
            <a:tbl>
              <a:tblPr/>
              <a:tblGrid>
                <a:gridCol w="1986300"/>
                <a:gridCol w="1177066"/>
                <a:gridCol w="514967"/>
                <a:gridCol w="1457979"/>
              </a:tblGrid>
              <a:tr h="5035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Chip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detector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DR (C)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5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MAROC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PMT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-2f-50p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268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SPIROC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SiPM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10f 200p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SKIROC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0.3f 10p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72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HARDROC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RPC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</a:t>
                      </a: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2f-50p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4263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PARISROC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-5f-50p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77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SPACIROC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PMT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-5f-15p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77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EASI/CITIROC</a:t>
                      </a: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SiPM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10f 200p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58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MICROROC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µ</a:t>
                      </a:r>
                      <a:r>
                        <a:rPr kumimoji="0" lang="fr-F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Megas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-0.2f-0.5p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4358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PETIROC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SiPM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50f 300p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364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fr-FR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TRIROC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fr-FR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SiPM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fr-FR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64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50f</a:t>
                      </a:r>
                      <a:r>
                        <a:rPr lang="fr-FR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fr-FR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300p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Ellipse 2"/>
          <p:cNvSpPr/>
          <p:nvPr/>
        </p:nvSpPr>
        <p:spPr>
          <a:xfrm>
            <a:off x="-80168" y="3610243"/>
            <a:ext cx="5367338" cy="6229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Ellipse 28"/>
          <p:cNvSpPr/>
          <p:nvPr/>
        </p:nvSpPr>
        <p:spPr>
          <a:xfrm>
            <a:off x="-80168" y="5312706"/>
            <a:ext cx="5367338" cy="6229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Ellipse 29"/>
          <p:cNvSpPr/>
          <p:nvPr/>
        </p:nvSpPr>
        <p:spPr>
          <a:xfrm>
            <a:off x="-53741" y="5797550"/>
            <a:ext cx="5367338" cy="6229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"/>
          <p:cNvSpPr txBox="1">
            <a:spLocks noChangeArrowheads="1"/>
          </p:cNvSpPr>
          <p:nvPr/>
        </p:nvSpPr>
        <p:spPr bwMode="auto">
          <a:xfrm>
            <a:off x="5359636" y="5444779"/>
            <a:ext cx="1346399" cy="3650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fr-FR" sz="1800" b="1" kern="0" dirty="0" smtClean="0">
                <a:solidFill>
                  <a:srgbClr val="FF0000"/>
                </a:solidFill>
              </a:rPr>
              <a:t>GEMROC</a:t>
            </a:r>
            <a:endParaRPr lang="fr-FR" sz="2000" b="1" kern="0" dirty="0" smtClean="0">
              <a:solidFill>
                <a:srgbClr val="FF0000"/>
              </a:solidFill>
            </a:endParaRPr>
          </a:p>
        </p:txBody>
      </p:sp>
      <p:sp>
        <p:nvSpPr>
          <p:cNvPr id="34" name="Arc 33"/>
          <p:cNvSpPr/>
          <p:nvPr/>
        </p:nvSpPr>
        <p:spPr>
          <a:xfrm>
            <a:off x="4374210" y="5246223"/>
            <a:ext cx="1635655" cy="938521"/>
          </a:xfrm>
          <a:prstGeom prst="arc">
            <a:avLst>
              <a:gd name="adj1" fmla="val 12449603"/>
              <a:gd name="adj2" fmla="val 19950077"/>
            </a:avLst>
          </a:prstGeom>
          <a:noFill/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Ellipse 34"/>
          <p:cNvSpPr/>
          <p:nvPr/>
        </p:nvSpPr>
        <p:spPr>
          <a:xfrm>
            <a:off x="-53741" y="2333831"/>
            <a:ext cx="5367338" cy="6229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23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MOS and Bipolar</a:t>
            </a:r>
          </a:p>
        </p:txBody>
      </p:sp>
      <p:pic>
        <p:nvPicPr>
          <p:cNvPr id="167942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13" y="692150"/>
            <a:ext cx="7440886" cy="5265738"/>
          </a:xfrm>
          <a:noFill/>
          <a:extLst>
            <a:ext uri="{91240B29-F687-4F45-9708-019B960494DF}">
              <a14:hiddenLine xmlns:a14="http://schemas.microsoft.com/office/drawing/2010/main" w="381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67940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9BA0FFE7-6502-4F66-98AB-65573ABAF77C}" type="slidenum">
              <a:rPr lang="fr-FR" sz="1400"/>
              <a:pPr eaLnBrk="1" hangingPunct="1"/>
              <a:t>18</a:t>
            </a:fld>
            <a:endParaRPr lang="fr-FR" sz="1400"/>
          </a:p>
        </p:txBody>
      </p:sp>
      <p:sp>
        <p:nvSpPr>
          <p:cNvPr id="167943" name="Text Box 12"/>
          <p:cNvSpPr txBox="1">
            <a:spLocks noChangeArrowheads="1"/>
          </p:cNvSpPr>
          <p:nvPr/>
        </p:nvSpPr>
        <p:spPr bwMode="auto">
          <a:xfrm>
            <a:off x="269875" y="6105525"/>
            <a:ext cx="52085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sz="1400">
                <a:solidFill>
                  <a:srgbClr val="0000FF"/>
                </a:solidFill>
              </a:rPr>
              <a:t>http://cmp.imag.fr/aboutus/slides/Slides2011/02_Runs_2011.pdf</a:t>
            </a:r>
          </a:p>
        </p:txBody>
      </p:sp>
      <p:sp>
        <p:nvSpPr>
          <p:cNvPr id="167944" name="Text Box 13"/>
          <p:cNvSpPr txBox="1">
            <a:spLocks noChangeArrowheads="1"/>
          </p:cNvSpPr>
          <p:nvPr/>
        </p:nvSpPr>
        <p:spPr bwMode="auto">
          <a:xfrm>
            <a:off x="7821907" y="620713"/>
            <a:ext cx="1322093" cy="276999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sz="1200" dirty="0">
                <a:cs typeface="Times New Roman" panose="02020603050405020304" pitchFamily="18" charset="0"/>
              </a:rPr>
              <a:t>© K. </a:t>
            </a:r>
            <a:r>
              <a:rPr lang="fr-FR" sz="1200" dirty="0" err="1" smtClean="0">
                <a:cs typeface="Times New Roman" panose="02020603050405020304" pitchFamily="18" charset="0"/>
              </a:rPr>
              <a:t>Torki</a:t>
            </a:r>
            <a:r>
              <a:rPr lang="fr-FR" sz="1200" dirty="0" smtClean="0">
                <a:cs typeface="Times New Roman" panose="02020603050405020304" pitchFamily="18" charset="0"/>
              </a:rPr>
              <a:t> </a:t>
            </a:r>
            <a:r>
              <a:rPr lang="fr-FR" sz="1200" dirty="0">
                <a:cs typeface="Times New Roman" panose="02020603050405020304" pitchFamily="18" charset="0"/>
              </a:rPr>
              <a:t>(CMP)</a:t>
            </a:r>
            <a:endParaRPr lang="fr-FR" sz="1200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ROC chips for Gazeous detectors – 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102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SiGe technology</a:t>
            </a:r>
          </a:p>
        </p:txBody>
      </p:sp>
      <p:sp>
        <p:nvSpPr>
          <p:cNvPr id="168966" name="Rectangle 3"/>
          <p:cNvSpPr>
            <a:spLocks noGrp="1" noChangeArrowheads="1"/>
          </p:cNvSpPr>
          <p:nvPr>
            <p:ph idx="1"/>
          </p:nvPr>
        </p:nvSpPr>
        <p:spPr>
          <a:xfrm>
            <a:off x="63749" y="683584"/>
            <a:ext cx="8324601" cy="5265738"/>
          </a:xfrm>
        </p:spPr>
        <p:txBody>
          <a:bodyPr/>
          <a:lstStyle/>
          <a:p>
            <a:r>
              <a:rPr lang="en-US" sz="2000" dirty="0" smtClean="0"/>
              <a:t>Faster bipolar transistors for RF telecom</a:t>
            </a:r>
          </a:p>
          <a:p>
            <a:pPr lvl="1"/>
            <a:r>
              <a:rPr lang="en-US" sz="1800" dirty="0" smtClean="0"/>
              <a:t>Better mobility and FT</a:t>
            </a:r>
          </a:p>
          <a:p>
            <a:pPr lvl="1"/>
            <a:r>
              <a:rPr lang="en-US" sz="1800" dirty="0" smtClean="0"/>
              <a:t>Better current gain (beta)</a:t>
            </a:r>
          </a:p>
          <a:p>
            <a:pPr lvl="1"/>
            <a:r>
              <a:rPr lang="en-US" sz="1800" dirty="0" smtClean="0"/>
              <a:t>Better Early voltage</a:t>
            </a:r>
          </a:p>
          <a:p>
            <a:pPr lvl="1"/>
            <a:r>
              <a:rPr lang="en-US" sz="1800" dirty="0" smtClean="0">
                <a:solidFill>
                  <a:srgbClr val="004080"/>
                </a:solidFill>
              </a:rPr>
              <a:t>Interesting improvement at low T</a:t>
            </a:r>
          </a:p>
          <a:p>
            <a:pPr lvl="1"/>
            <a:r>
              <a:rPr lang="en-US" sz="1800" dirty="0" smtClean="0"/>
              <a:t>Compact CMOS (0.25 or 0.35µm) for mixed-signal </a:t>
            </a:r>
            <a:r>
              <a:rPr lang="en-US" dirty="0" smtClean="0"/>
              <a:t>design</a:t>
            </a:r>
          </a:p>
        </p:txBody>
      </p:sp>
      <p:sp>
        <p:nvSpPr>
          <p:cNvPr id="168964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9BA02016-E388-4E65-A1B1-498EA8082DFE}" type="slidenum">
              <a:rPr lang="fr-FR" sz="1400"/>
              <a:pPr eaLnBrk="1" hangingPunct="1"/>
              <a:t>19</a:t>
            </a:fld>
            <a:endParaRPr lang="fr-FR" sz="1400"/>
          </a:p>
        </p:txBody>
      </p:sp>
      <p:pic>
        <p:nvPicPr>
          <p:cNvPr id="168967" name="Picture 4" descr="betaSi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300" y="3073400"/>
            <a:ext cx="3784600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8" name="Picture 5" descr="lattice_Si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763588"/>
            <a:ext cx="347980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9" name="Picture 6" descr="photo_Si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21075"/>
            <a:ext cx="4298950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70" name="Text Box 7"/>
          <p:cNvSpPr txBox="1">
            <a:spLocks noChangeArrowheads="1"/>
          </p:cNvSpPr>
          <p:nvPr/>
        </p:nvSpPr>
        <p:spPr bwMode="auto">
          <a:xfrm>
            <a:off x="8016875" y="667046"/>
            <a:ext cx="974725" cy="27463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sz="1200">
                <a:cs typeface="Times New Roman" panose="02020603050405020304" pitchFamily="18" charset="0"/>
              </a:rPr>
              <a:t>© R. Hermel</a:t>
            </a:r>
            <a:endParaRPr lang="fr-FR" sz="120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ROC chips for Gazeous detectors – 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483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ZoneTexte 124"/>
          <p:cNvSpPr txBox="1"/>
          <p:nvPr/>
        </p:nvSpPr>
        <p:spPr>
          <a:xfrm>
            <a:off x="3310148" y="2993725"/>
            <a:ext cx="1146764" cy="830997"/>
          </a:xfrm>
          <a:prstGeom prst="rect">
            <a:avLst/>
          </a:prstGeom>
          <a:solidFill>
            <a:schemeClr val="bg1"/>
          </a:solidFill>
          <a:ln w="412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accent1">
                    <a:lumMod val="75000"/>
                  </a:schemeClr>
                </a:solidFill>
              </a:rPr>
              <a:t>AMS 350nm </a:t>
            </a:r>
            <a:r>
              <a:rPr lang="fr-FR" sz="1600" b="1" dirty="0" err="1" smtClean="0">
                <a:solidFill>
                  <a:schemeClr val="accent1">
                    <a:lumMod val="75000"/>
                  </a:schemeClr>
                </a:solidFill>
              </a:rPr>
              <a:t>SiGe</a:t>
            </a:r>
            <a:endParaRPr lang="fr-FR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3" name="Imag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845" y="2662215"/>
            <a:ext cx="1000697" cy="52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0653" y="55085"/>
            <a:ext cx="7308304" cy="478631"/>
          </a:xfrm>
        </p:spPr>
        <p:txBody>
          <a:bodyPr/>
          <a:lstStyle/>
          <a:p>
            <a:r>
              <a:rPr lang="fr-FR" dirty="0" smtClean="0"/>
              <a:t>OMEGA </a:t>
            </a:r>
            <a:r>
              <a:rPr lang="fr-FR" dirty="0" err="1" smtClean="0"/>
              <a:t>ASICs</a:t>
            </a:r>
            <a:r>
              <a:rPr lang="fr-FR" dirty="0" smtClean="0"/>
              <a:t> : </a:t>
            </a:r>
            <a:r>
              <a:rPr lang="fr-FR" dirty="0" err="1" smtClean="0"/>
              <a:t>manufactured</a:t>
            </a:r>
            <a:r>
              <a:rPr lang="fr-FR" dirty="0" smtClean="0"/>
              <a:t> &amp; </a:t>
            </a:r>
            <a:r>
              <a:rPr lang="fr-FR" dirty="0" err="1" smtClean="0"/>
              <a:t>used</a:t>
            </a:r>
            <a:r>
              <a:rPr lang="fr-FR" dirty="0" smtClean="0"/>
              <a:t> </a:t>
            </a:r>
            <a:r>
              <a:rPr lang="fr-FR" dirty="0" err="1" smtClean="0"/>
              <a:t>ASICs</a:t>
            </a:r>
            <a:endParaRPr lang="fr-FR" dirty="0"/>
          </a:p>
        </p:txBody>
      </p:sp>
      <p:grpSp>
        <p:nvGrpSpPr>
          <p:cNvPr id="6" name="Groupe 5"/>
          <p:cNvGrpSpPr/>
          <p:nvPr/>
        </p:nvGrpSpPr>
        <p:grpSpPr>
          <a:xfrm>
            <a:off x="3708597" y="1813704"/>
            <a:ext cx="944498" cy="801951"/>
            <a:chOff x="5546861" y="4695280"/>
            <a:chExt cx="1049202" cy="838745"/>
          </a:xfrm>
        </p:grpSpPr>
        <p:pic>
          <p:nvPicPr>
            <p:cNvPr id="7" name="Picture 4" descr="spiroc_layou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3238" y="4935538"/>
              <a:ext cx="1012825" cy="598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5546861" y="4695280"/>
              <a:ext cx="1041310" cy="3077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fr-FR" altLang="fr-FR" sz="900" b="1" dirty="0">
                  <a:solidFill>
                    <a:srgbClr val="CC3300"/>
                  </a:solidFill>
                </a:rPr>
                <a:t>HARDROC</a:t>
              </a:r>
              <a:endParaRPr lang="fr-FR" altLang="fr-FR" sz="9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6202202" y="1628801"/>
            <a:ext cx="1085459" cy="861116"/>
            <a:chOff x="5829300" y="3001963"/>
            <a:chExt cx="777875" cy="979487"/>
          </a:xfrm>
        </p:grpSpPr>
        <p:pic>
          <p:nvPicPr>
            <p:cNvPr id="13" name="Picture 14" descr="hardroc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9300" y="3263900"/>
              <a:ext cx="777875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5853111" y="3001963"/>
              <a:ext cx="634548" cy="3385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fr-FR" altLang="fr-FR" sz="1050" b="1" dirty="0">
                  <a:solidFill>
                    <a:srgbClr val="CC3300"/>
                  </a:solidFill>
                </a:rPr>
                <a:t>SPIROC</a:t>
              </a:r>
              <a:endParaRPr lang="fr-FR" altLang="fr-FR" sz="1050" b="1" dirty="0">
                <a:solidFill>
                  <a:srgbClr val="CC3300"/>
                </a:solidFill>
              </a:endParaRPr>
            </a:p>
          </p:txBody>
        </p:sp>
      </p:grpSp>
      <p:grpSp>
        <p:nvGrpSpPr>
          <p:cNvPr id="15" name="Groupe 14"/>
          <p:cNvGrpSpPr/>
          <p:nvPr/>
        </p:nvGrpSpPr>
        <p:grpSpPr>
          <a:xfrm>
            <a:off x="2633550" y="1975520"/>
            <a:ext cx="998641" cy="877416"/>
            <a:chOff x="5624722" y="5537742"/>
            <a:chExt cx="1135353" cy="936083"/>
          </a:xfrm>
        </p:grpSpPr>
        <p:pic>
          <p:nvPicPr>
            <p:cNvPr id="16" name="Picture 19" descr="microroc_layout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0400" y="5762625"/>
              <a:ext cx="841375" cy="71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 Box 8"/>
            <p:cNvSpPr txBox="1">
              <a:spLocks noChangeArrowheads="1"/>
            </p:cNvSpPr>
            <p:nvPr/>
          </p:nvSpPr>
          <p:spPr bwMode="auto">
            <a:xfrm>
              <a:off x="5624722" y="5537742"/>
              <a:ext cx="1135353" cy="3077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fr-FR" altLang="fr-FR" sz="900" b="1" dirty="0">
                  <a:solidFill>
                    <a:srgbClr val="CC3300"/>
                  </a:solidFill>
                </a:rPr>
                <a:t>MICROROC</a:t>
              </a:r>
              <a:endParaRPr lang="fr-FR" altLang="fr-FR" sz="9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67" name="Groupe 66"/>
          <p:cNvGrpSpPr/>
          <p:nvPr/>
        </p:nvGrpSpPr>
        <p:grpSpPr>
          <a:xfrm>
            <a:off x="6216197" y="4497255"/>
            <a:ext cx="1545824" cy="1021638"/>
            <a:chOff x="9044982" y="4826898"/>
            <a:chExt cx="1963739" cy="1158877"/>
          </a:xfrm>
        </p:grpSpPr>
        <p:pic>
          <p:nvPicPr>
            <p:cNvPr id="20" name="Espace réservé du contenu 5" descr="Capture d’écran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37"/>
            <a:stretch>
              <a:fillRect/>
            </a:stretch>
          </p:blipFill>
          <p:spPr bwMode="auto">
            <a:xfrm>
              <a:off x="9044982" y="5077424"/>
              <a:ext cx="1963739" cy="9083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ZoneTexte 112"/>
            <p:cNvSpPr txBox="1">
              <a:spLocks noChangeArrowheads="1"/>
            </p:cNvSpPr>
            <p:nvPr/>
          </p:nvSpPr>
          <p:spPr bwMode="auto">
            <a:xfrm>
              <a:off x="9567878" y="4826898"/>
              <a:ext cx="1004341" cy="28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fr-FR" sz="1050" b="1" dirty="0" smtClean="0"/>
                <a:t>HGCROC</a:t>
              </a:r>
              <a:endParaRPr lang="en-US" altLang="fr-FR" sz="1200" b="1" dirty="0"/>
            </a:p>
          </p:txBody>
        </p:sp>
      </p:grpSp>
      <p:grpSp>
        <p:nvGrpSpPr>
          <p:cNvPr id="68" name="Groupe 67"/>
          <p:cNvGrpSpPr/>
          <p:nvPr/>
        </p:nvGrpSpPr>
        <p:grpSpPr>
          <a:xfrm>
            <a:off x="7439088" y="1685797"/>
            <a:ext cx="719193" cy="793321"/>
            <a:chOff x="10592980" y="1397442"/>
            <a:chExt cx="923757" cy="999264"/>
          </a:xfrm>
        </p:grpSpPr>
        <p:pic>
          <p:nvPicPr>
            <p:cNvPr id="23" name="Picture 12" descr="maroc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3874" y="1622192"/>
              <a:ext cx="742426" cy="774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 Box 13"/>
            <p:cNvSpPr txBox="1">
              <a:spLocks noChangeArrowheads="1"/>
            </p:cNvSpPr>
            <p:nvPr/>
          </p:nvSpPr>
          <p:spPr bwMode="auto">
            <a:xfrm>
              <a:off x="10592980" y="1397442"/>
              <a:ext cx="923757" cy="292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sz="825" b="1" dirty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MAROC3</a:t>
              </a:r>
            </a:p>
          </p:txBody>
        </p:sp>
      </p:grpSp>
      <p:grpSp>
        <p:nvGrpSpPr>
          <p:cNvPr id="74" name="Groupe 73"/>
          <p:cNvGrpSpPr/>
          <p:nvPr/>
        </p:nvGrpSpPr>
        <p:grpSpPr>
          <a:xfrm>
            <a:off x="731635" y="2514948"/>
            <a:ext cx="747755" cy="806387"/>
            <a:chOff x="595470" y="579049"/>
            <a:chExt cx="1116129" cy="1112656"/>
          </a:xfrm>
        </p:grpSpPr>
        <p:pic>
          <p:nvPicPr>
            <p:cNvPr id="5" name="Espace réservé du contenu 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470" y="834475"/>
              <a:ext cx="934181" cy="857230"/>
            </a:xfrm>
            <a:prstGeom prst="rect">
              <a:avLst/>
            </a:prstGeom>
          </p:spPr>
        </p:pic>
        <p:sp>
          <p:nvSpPr>
            <p:cNvPr id="25" name="Text Box 20"/>
            <p:cNvSpPr txBox="1">
              <a:spLocks noChangeArrowheads="1"/>
            </p:cNvSpPr>
            <p:nvPr/>
          </p:nvSpPr>
          <p:spPr bwMode="auto">
            <a:xfrm>
              <a:off x="605813" y="579049"/>
              <a:ext cx="1105786" cy="320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sz="825" b="1" dirty="0">
                  <a:solidFill>
                    <a:srgbClr val="0000FF"/>
                  </a:solidFill>
                  <a:latin typeface="Verdana" pitchFamily="34" charset="0"/>
                  <a:cs typeface="Arial" pitchFamily="34" charset="0"/>
                </a:rPr>
                <a:t>PETIROC</a:t>
              </a:r>
              <a:endParaRPr lang="fr-FR" sz="825" b="1" dirty="0">
                <a:solidFill>
                  <a:srgbClr val="0000FF"/>
                </a:solidFill>
                <a:latin typeface="Verdana" pitchFamily="34" charset="0"/>
                <a:cs typeface="Arial" pitchFamily="34" charset="0"/>
              </a:endParaRPr>
            </a:p>
          </p:txBody>
        </p:sp>
      </p:grpSp>
      <p:pic>
        <p:nvPicPr>
          <p:cNvPr id="26" name="Imag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968" y="3964031"/>
            <a:ext cx="456923" cy="45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6" name="Groupe 65"/>
          <p:cNvGrpSpPr/>
          <p:nvPr/>
        </p:nvGrpSpPr>
        <p:grpSpPr>
          <a:xfrm>
            <a:off x="4862527" y="4431237"/>
            <a:ext cx="845660" cy="1034845"/>
            <a:chOff x="7314927" y="4601013"/>
            <a:chExt cx="1086196" cy="1303487"/>
          </a:xfrm>
        </p:grpSpPr>
        <p:pic>
          <p:nvPicPr>
            <p:cNvPr id="22" name="Imag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8918" y="4860291"/>
              <a:ext cx="998168" cy="1044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ZoneTexte 112"/>
            <p:cNvSpPr txBox="1">
              <a:spLocks noChangeArrowheads="1"/>
            </p:cNvSpPr>
            <p:nvPr/>
          </p:nvSpPr>
          <p:spPr bwMode="auto">
            <a:xfrm>
              <a:off x="7314927" y="4601013"/>
              <a:ext cx="1086196" cy="338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fr-FR" sz="1050" b="1" dirty="0"/>
                <a:t>ALTIROC</a:t>
              </a:r>
              <a:endParaRPr lang="en-US" altLang="fr-FR" sz="1050" b="1" dirty="0"/>
            </a:p>
          </p:txBody>
        </p:sp>
      </p:grpSp>
      <p:grpSp>
        <p:nvGrpSpPr>
          <p:cNvPr id="43" name="Groupe 98"/>
          <p:cNvGrpSpPr>
            <a:grpSpLocks noChangeAspect="1"/>
          </p:cNvGrpSpPr>
          <p:nvPr/>
        </p:nvGrpSpPr>
        <p:grpSpPr bwMode="auto">
          <a:xfrm>
            <a:off x="3330675" y="4234225"/>
            <a:ext cx="1151277" cy="1040874"/>
            <a:chOff x="5787007" y="242349"/>
            <a:chExt cx="2776664" cy="2509494"/>
          </a:xfrm>
        </p:grpSpPr>
        <p:pic>
          <p:nvPicPr>
            <p:cNvPr id="44" name="Image 9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0884" y="685301"/>
              <a:ext cx="1753032" cy="2066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ZoneTexte 100"/>
            <p:cNvSpPr txBox="1">
              <a:spLocks noChangeArrowheads="1"/>
            </p:cNvSpPr>
            <p:nvPr/>
          </p:nvSpPr>
          <p:spPr bwMode="auto">
            <a:xfrm>
              <a:off x="5787007" y="242349"/>
              <a:ext cx="2776664" cy="612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fr-FR" sz="1050" b="1" dirty="0" smtClean="0"/>
                <a:t>SKIROC2_CMS</a:t>
              </a:r>
              <a:endParaRPr lang="en-US" altLang="fr-FR" sz="1350" b="1" dirty="0"/>
            </a:p>
          </p:txBody>
        </p:sp>
      </p:grpSp>
      <p:grpSp>
        <p:nvGrpSpPr>
          <p:cNvPr id="71" name="Groupe 70"/>
          <p:cNvGrpSpPr/>
          <p:nvPr/>
        </p:nvGrpSpPr>
        <p:grpSpPr>
          <a:xfrm>
            <a:off x="1547664" y="2170252"/>
            <a:ext cx="962707" cy="970716"/>
            <a:chOff x="8784932" y="2432591"/>
            <a:chExt cx="1076930" cy="1074849"/>
          </a:xfrm>
        </p:grpSpPr>
        <p:sp>
          <p:nvSpPr>
            <p:cNvPr id="46" name="Text Box 16"/>
            <p:cNvSpPr txBox="1">
              <a:spLocks noChangeArrowheads="1"/>
            </p:cNvSpPr>
            <p:nvPr/>
          </p:nvSpPr>
          <p:spPr bwMode="auto">
            <a:xfrm>
              <a:off x="8784932" y="2432591"/>
              <a:ext cx="1076930" cy="2847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sz="788" b="1" dirty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SPACIROC</a:t>
              </a:r>
              <a:endParaRPr lang="fr-FR" sz="788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pic>
          <p:nvPicPr>
            <p:cNvPr id="51" name="Picture 3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1409" y="2698312"/>
              <a:ext cx="795007" cy="809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9" name="Groupe 68"/>
          <p:cNvGrpSpPr/>
          <p:nvPr/>
        </p:nvGrpSpPr>
        <p:grpSpPr>
          <a:xfrm>
            <a:off x="1293541" y="3880702"/>
            <a:ext cx="931014" cy="907100"/>
            <a:chOff x="1478512" y="3765517"/>
            <a:chExt cx="980187" cy="985635"/>
          </a:xfrm>
        </p:grpSpPr>
        <p:pic>
          <p:nvPicPr>
            <p:cNvPr id="52" name="Picture 6" descr="layout_easiroc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8512" y="3999824"/>
              <a:ext cx="776582" cy="751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Text Box 16"/>
            <p:cNvSpPr txBox="1">
              <a:spLocks noChangeArrowheads="1"/>
            </p:cNvSpPr>
            <p:nvPr/>
          </p:nvSpPr>
          <p:spPr bwMode="auto">
            <a:xfrm>
              <a:off x="1521656" y="3765517"/>
              <a:ext cx="937043" cy="292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sz="825" b="1" dirty="0">
                  <a:solidFill>
                    <a:srgbClr val="0000FF"/>
                  </a:solidFill>
                  <a:latin typeface="Verdana" pitchFamily="34" charset="0"/>
                  <a:cs typeface="Arial" pitchFamily="34" charset="0"/>
                </a:rPr>
                <a:t>CITIROC</a:t>
              </a:r>
              <a:endParaRPr lang="fr-FR" sz="825" b="1" dirty="0">
                <a:solidFill>
                  <a:srgbClr val="0000FF"/>
                </a:solidFill>
                <a:latin typeface="Verdana" pitchFamily="34" charset="0"/>
                <a:cs typeface="Arial" pitchFamily="34" charset="0"/>
              </a:endParaRPr>
            </a:p>
          </p:txBody>
        </p:sp>
      </p:grpSp>
      <p:grpSp>
        <p:nvGrpSpPr>
          <p:cNvPr id="106" name="Groupe 105"/>
          <p:cNvGrpSpPr/>
          <p:nvPr/>
        </p:nvGrpSpPr>
        <p:grpSpPr>
          <a:xfrm>
            <a:off x="386334" y="3592375"/>
            <a:ext cx="834561" cy="838862"/>
            <a:chOff x="649752" y="3462756"/>
            <a:chExt cx="869065" cy="880137"/>
          </a:xfrm>
        </p:grpSpPr>
        <p:pic>
          <p:nvPicPr>
            <p:cNvPr id="54" name="Picture 2" descr="\\192.168.33.52\WeerocInt\Projets\FP7 - TRIMAGE\datasheets\triroc_layout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752" y="3681955"/>
              <a:ext cx="848927" cy="66093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Text Box 20"/>
            <p:cNvSpPr txBox="1">
              <a:spLocks noChangeArrowheads="1"/>
            </p:cNvSpPr>
            <p:nvPr/>
          </p:nvSpPr>
          <p:spPr bwMode="auto">
            <a:xfrm>
              <a:off x="654905" y="3462756"/>
              <a:ext cx="863912" cy="292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sz="825" b="1" dirty="0">
                  <a:solidFill>
                    <a:srgbClr val="0000FF"/>
                  </a:solidFill>
                  <a:latin typeface="Verdana" pitchFamily="34" charset="0"/>
                  <a:cs typeface="Arial" pitchFamily="34" charset="0"/>
                </a:rPr>
                <a:t>TRIROC</a:t>
              </a:r>
              <a:endParaRPr lang="fr-FR" sz="825" b="1" dirty="0">
                <a:solidFill>
                  <a:srgbClr val="0000FF"/>
                </a:solidFill>
                <a:latin typeface="Verdana" pitchFamily="34" charset="0"/>
                <a:cs typeface="Arial" pitchFamily="34" charset="0"/>
              </a:endParaRPr>
            </a:p>
          </p:txBody>
        </p:sp>
      </p:grpSp>
      <p:grpSp>
        <p:nvGrpSpPr>
          <p:cNvPr id="65" name="Groupe 64"/>
          <p:cNvGrpSpPr/>
          <p:nvPr/>
        </p:nvGrpSpPr>
        <p:grpSpPr>
          <a:xfrm>
            <a:off x="2332369" y="4212258"/>
            <a:ext cx="1191501" cy="889355"/>
            <a:chOff x="7600964" y="2549895"/>
            <a:chExt cx="1236171" cy="991270"/>
          </a:xfrm>
        </p:grpSpPr>
        <p:sp>
          <p:nvSpPr>
            <p:cNvPr id="56" name="Text Box 16"/>
            <p:cNvSpPr txBox="1">
              <a:spLocks noChangeArrowheads="1"/>
            </p:cNvSpPr>
            <p:nvPr/>
          </p:nvSpPr>
          <p:spPr bwMode="auto">
            <a:xfrm>
              <a:off x="7600964" y="2549895"/>
              <a:ext cx="1236171" cy="2847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sz="788" b="1" dirty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CATIROC</a:t>
              </a:r>
              <a:endParaRPr lang="fr-FR" sz="788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pic>
          <p:nvPicPr>
            <p:cNvPr id="57" name="Image 56"/>
            <p:cNvPicPr/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9650" y="2754435"/>
              <a:ext cx="675357" cy="786730"/>
            </a:xfrm>
            <a:prstGeom prst="rect">
              <a:avLst/>
            </a:prstGeom>
          </p:spPr>
        </p:pic>
      </p:grpSp>
      <p:sp>
        <p:nvSpPr>
          <p:cNvPr id="62" name="Flèche courbée vers la droite 61"/>
          <p:cNvSpPr/>
          <p:nvPr/>
        </p:nvSpPr>
        <p:spPr>
          <a:xfrm>
            <a:off x="251520" y="1484784"/>
            <a:ext cx="8892480" cy="4824535"/>
          </a:xfrm>
          <a:prstGeom prst="curvedRightArrow">
            <a:avLst>
              <a:gd name="adj1" fmla="val 25000"/>
              <a:gd name="adj2" fmla="val 49505"/>
              <a:gd name="adj3" fmla="val 25000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3" name="ZoneTexte 62"/>
          <p:cNvSpPr txBox="1"/>
          <p:nvPr/>
        </p:nvSpPr>
        <p:spPr>
          <a:xfrm>
            <a:off x="7888966" y="4927961"/>
            <a:ext cx="915903" cy="369332"/>
          </a:xfrm>
          <a:prstGeom prst="rect">
            <a:avLst/>
          </a:prstGeom>
          <a:solidFill>
            <a:schemeClr val="bg1"/>
          </a:solidFill>
          <a:ln w="412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2021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8223727" y="1937700"/>
            <a:ext cx="815916" cy="369332"/>
          </a:xfrm>
          <a:prstGeom prst="rect">
            <a:avLst/>
          </a:prstGeom>
          <a:solidFill>
            <a:schemeClr val="bg1"/>
          </a:solidFill>
          <a:ln w="412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2006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73" name="Image 7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63688" y="3195209"/>
            <a:ext cx="1127696" cy="233791"/>
          </a:xfrm>
          <a:prstGeom prst="rect">
            <a:avLst/>
          </a:prstGeom>
        </p:spPr>
      </p:pic>
      <p:pic>
        <p:nvPicPr>
          <p:cNvPr id="75" name="Image 2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48736"/>
            <a:ext cx="1164806" cy="768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Image 8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69250" y="737234"/>
            <a:ext cx="991034" cy="657266"/>
          </a:xfrm>
          <a:prstGeom prst="rect">
            <a:avLst/>
          </a:prstGeom>
        </p:spPr>
      </p:pic>
      <p:pic>
        <p:nvPicPr>
          <p:cNvPr id="89" name="Image 1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768" y="3889542"/>
            <a:ext cx="404814" cy="404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Image 9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348248" y="721978"/>
            <a:ext cx="1270199" cy="884952"/>
          </a:xfrm>
          <a:prstGeom prst="rect">
            <a:avLst/>
          </a:prstGeom>
        </p:spPr>
      </p:pic>
      <p:pic>
        <p:nvPicPr>
          <p:cNvPr id="94" name="Picture 3" descr="W:\Communication\photos\IEEE2016\IMG_0957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0" y="4545269"/>
            <a:ext cx="1104356" cy="827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Picture 5" descr="Résultat de recherche d'images pour &quot;ASTRI palermo telescope CTA&quot;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43" y="5729042"/>
            <a:ext cx="1291630" cy="872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Image 3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759" y="5373443"/>
            <a:ext cx="1578097" cy="1109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Image 96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2" t="28108" r="6229"/>
          <a:stretch/>
        </p:blipFill>
        <p:spPr>
          <a:xfrm>
            <a:off x="4780392" y="5642830"/>
            <a:ext cx="1109515" cy="880696"/>
          </a:xfrm>
          <a:prstGeom prst="rect">
            <a:avLst/>
          </a:prstGeom>
        </p:spPr>
      </p:pic>
      <p:pic>
        <p:nvPicPr>
          <p:cNvPr id="98" name="Image 97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6" r="7454" b="17941"/>
          <a:stretch/>
        </p:blipFill>
        <p:spPr>
          <a:xfrm>
            <a:off x="6481486" y="5776761"/>
            <a:ext cx="1208790" cy="829717"/>
          </a:xfrm>
          <a:prstGeom prst="rect">
            <a:avLst/>
          </a:prstGeom>
        </p:spPr>
      </p:pic>
      <p:pic>
        <p:nvPicPr>
          <p:cNvPr id="101" name="Image 10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435" y="5600874"/>
            <a:ext cx="1313427" cy="938163"/>
          </a:xfrm>
          <a:prstGeom prst="rect">
            <a:avLst/>
          </a:prstGeom>
        </p:spPr>
      </p:pic>
      <p:grpSp>
        <p:nvGrpSpPr>
          <p:cNvPr id="103" name="Groupe 102"/>
          <p:cNvGrpSpPr/>
          <p:nvPr/>
        </p:nvGrpSpPr>
        <p:grpSpPr>
          <a:xfrm>
            <a:off x="6113095" y="637006"/>
            <a:ext cx="1061891" cy="857659"/>
            <a:chOff x="9630205" y="2696816"/>
            <a:chExt cx="1978025" cy="1625600"/>
          </a:xfrm>
        </p:grpSpPr>
        <p:pic>
          <p:nvPicPr>
            <p:cNvPr id="104" name="Image 41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24"/>
            <a:stretch>
              <a:fillRect/>
            </a:stretch>
          </p:blipFill>
          <p:spPr bwMode="auto">
            <a:xfrm>
              <a:off x="9630205" y="2696816"/>
              <a:ext cx="1978025" cy="1601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" name="Image 50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71667" y="3885853"/>
              <a:ext cx="436563" cy="436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7" name="Picture 4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39" t="2345" r="422" b="6262"/>
          <a:stretch/>
        </p:blipFill>
        <p:spPr bwMode="auto">
          <a:xfrm>
            <a:off x="2195736" y="856783"/>
            <a:ext cx="921928" cy="867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" name="Image 108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843808" y="1580933"/>
            <a:ext cx="276907" cy="138453"/>
          </a:xfrm>
          <a:prstGeom prst="rect">
            <a:avLst/>
          </a:prstGeom>
        </p:spPr>
      </p:pic>
      <p:pic>
        <p:nvPicPr>
          <p:cNvPr id="111" name="Image 110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835696" y="1196752"/>
            <a:ext cx="197467" cy="220753"/>
          </a:xfrm>
          <a:prstGeom prst="rect">
            <a:avLst/>
          </a:prstGeom>
        </p:spPr>
      </p:pic>
      <p:pic>
        <p:nvPicPr>
          <p:cNvPr id="113" name="Image 112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-10275" y="4378144"/>
            <a:ext cx="358437" cy="259324"/>
          </a:xfrm>
          <a:prstGeom prst="rect">
            <a:avLst/>
          </a:prstGeom>
        </p:spPr>
      </p:pic>
      <p:pic>
        <p:nvPicPr>
          <p:cNvPr id="115" name="Image 114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86334" y="5548881"/>
            <a:ext cx="529181" cy="265425"/>
          </a:xfrm>
          <a:prstGeom prst="rect">
            <a:avLst/>
          </a:prstGeom>
        </p:spPr>
      </p:pic>
      <p:pic>
        <p:nvPicPr>
          <p:cNvPr id="117" name="Image 116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3276028" y="5483738"/>
            <a:ext cx="446975" cy="250306"/>
          </a:xfrm>
          <a:prstGeom prst="rect">
            <a:avLst/>
          </a:prstGeom>
        </p:spPr>
      </p:pic>
      <p:pic>
        <p:nvPicPr>
          <p:cNvPr id="58" name="Image 33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864" y="3788134"/>
            <a:ext cx="497829" cy="415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355" y="3933056"/>
            <a:ext cx="1000697" cy="52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930" y="3592302"/>
            <a:ext cx="631133" cy="247503"/>
          </a:xfrm>
          <a:prstGeom prst="rect">
            <a:avLst/>
          </a:prstGeom>
        </p:spPr>
      </p:pic>
      <p:pic>
        <p:nvPicPr>
          <p:cNvPr id="122" name="Picture 49" descr="Active_board2"/>
          <p:cNvPicPr>
            <a:picLocks noChangeAspect="1" noChangeArrowheads="1"/>
          </p:cNvPicPr>
          <p:nvPr/>
        </p:nvPicPr>
        <p:blipFill>
          <a:blip r:embed="rId37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538" y="640477"/>
            <a:ext cx="910004" cy="784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Forme libre 58"/>
          <p:cNvSpPr/>
          <p:nvPr/>
        </p:nvSpPr>
        <p:spPr>
          <a:xfrm>
            <a:off x="4462114" y="3632886"/>
            <a:ext cx="324070" cy="3023287"/>
          </a:xfrm>
          <a:custGeom>
            <a:avLst/>
            <a:gdLst>
              <a:gd name="connsiteX0" fmla="*/ 324070 w 324070"/>
              <a:gd name="connsiteY0" fmla="*/ 0 h 3023287"/>
              <a:gd name="connsiteX1" fmla="*/ 2794 w 324070"/>
              <a:gd name="connsiteY1" fmla="*/ 955590 h 3023287"/>
              <a:gd name="connsiteX2" fmla="*/ 159313 w 324070"/>
              <a:gd name="connsiteY2" fmla="*/ 1705233 h 3023287"/>
              <a:gd name="connsiteX3" fmla="*/ 2794 w 324070"/>
              <a:gd name="connsiteY3" fmla="*/ 3023287 h 3023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070" h="3023287">
                <a:moveTo>
                  <a:pt x="324070" y="0"/>
                </a:moveTo>
                <a:cubicBezTo>
                  <a:pt x="177161" y="335692"/>
                  <a:pt x="30253" y="671385"/>
                  <a:pt x="2794" y="955590"/>
                </a:cubicBezTo>
                <a:cubicBezTo>
                  <a:pt x="-24665" y="1239795"/>
                  <a:pt x="159313" y="1360617"/>
                  <a:pt x="159313" y="1705233"/>
                </a:cubicBezTo>
                <a:cubicBezTo>
                  <a:pt x="159313" y="2049849"/>
                  <a:pt x="81053" y="2536568"/>
                  <a:pt x="2794" y="302328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ZoneTexte 125"/>
          <p:cNvSpPr txBox="1"/>
          <p:nvPr/>
        </p:nvSpPr>
        <p:spPr>
          <a:xfrm>
            <a:off x="4980264" y="3356992"/>
            <a:ext cx="1081107" cy="584775"/>
          </a:xfrm>
          <a:prstGeom prst="rect">
            <a:avLst/>
          </a:prstGeom>
          <a:solidFill>
            <a:schemeClr val="bg1"/>
          </a:solidFill>
          <a:ln w="412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accent1">
                    <a:lumMod val="75000"/>
                  </a:schemeClr>
                </a:solidFill>
              </a:rPr>
              <a:t>TSMC 130nm</a:t>
            </a:r>
            <a:endParaRPr lang="fr-FR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7" name="Group 18"/>
          <p:cNvGrpSpPr>
            <a:grpSpLocks/>
          </p:cNvGrpSpPr>
          <p:nvPr/>
        </p:nvGrpSpPr>
        <p:grpSpPr bwMode="auto">
          <a:xfrm>
            <a:off x="4680635" y="2852936"/>
            <a:ext cx="611445" cy="350529"/>
            <a:chOff x="1344" y="1248"/>
            <a:chExt cx="2880" cy="1964"/>
          </a:xfrm>
        </p:grpSpPr>
        <p:grpSp>
          <p:nvGrpSpPr>
            <p:cNvPr id="28" name="Group 19"/>
            <p:cNvGrpSpPr>
              <a:grpSpLocks/>
            </p:cNvGrpSpPr>
            <p:nvPr/>
          </p:nvGrpSpPr>
          <p:grpSpPr bwMode="auto">
            <a:xfrm>
              <a:off x="1344" y="1248"/>
              <a:ext cx="2831" cy="1963"/>
              <a:chOff x="288" y="624"/>
              <a:chExt cx="2831" cy="1963"/>
            </a:xfrm>
          </p:grpSpPr>
          <p:pic>
            <p:nvPicPr>
              <p:cNvPr id="30" name="Picture 20"/>
              <p:cNvPicPr>
                <a:picLocks noChangeAspect="1" noChangeArrowheads="1"/>
              </p:cNvPicPr>
              <p:nvPr/>
            </p:nvPicPr>
            <p:blipFill>
              <a:blip r:embed="rId3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" y="960"/>
                <a:ext cx="2736" cy="129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1" descr="Us_flag_large"/>
              <p:cNvPicPr preferRelativeResize="0">
                <a:picLocks noChangeArrowheads="1"/>
              </p:cNvPicPr>
              <p:nvPr/>
            </p:nvPicPr>
            <p:blipFill>
              <a:blip r:embed="rId3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6" y="2304"/>
                <a:ext cx="431" cy="283"/>
              </a:xfrm>
              <a:prstGeom prst="rect">
                <a:avLst/>
              </a:prstGeom>
              <a:noFill/>
              <a:ln w="317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22" descr="Belarus_flag_large"/>
              <p:cNvPicPr preferRelativeResize="0">
                <a:picLocks noChangeAspect="1" noChangeArrowheads="1"/>
              </p:cNvPicPr>
              <p:nvPr/>
            </p:nvPicPr>
            <p:blipFill>
              <a:blip r:embed="rId4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624"/>
                <a:ext cx="431" cy="284"/>
              </a:xfrm>
              <a:prstGeom prst="rect">
                <a:avLst/>
              </a:prstGeom>
              <a:noFill/>
              <a:ln w="317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3" descr="Canada"/>
              <p:cNvPicPr preferRelativeResize="0">
                <a:picLocks noChangeArrowheads="1"/>
              </p:cNvPicPr>
              <p:nvPr/>
            </p:nvPicPr>
            <p:blipFill>
              <a:blip r:embed="rId4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8" y="624"/>
                <a:ext cx="431" cy="2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24" descr="Czech_republic_flag_medium"/>
              <p:cNvPicPr preferRelativeResize="0">
                <a:picLocks noChangeArrowheads="1"/>
              </p:cNvPicPr>
              <p:nvPr/>
            </p:nvPicPr>
            <p:blipFill>
              <a:blip r:embed="rId4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8" y="624"/>
                <a:ext cx="431" cy="283"/>
              </a:xfrm>
              <a:prstGeom prst="rect">
                <a:avLst/>
              </a:prstGeom>
              <a:noFill/>
              <a:ln w="317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25" descr="France_flag_medium"/>
              <p:cNvPicPr preferRelativeResize="0">
                <a:picLocks noChangeArrowheads="1"/>
              </p:cNvPicPr>
              <p:nvPr/>
            </p:nvPicPr>
            <p:blipFill>
              <a:blip r:embed="rId4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8" y="624"/>
                <a:ext cx="431" cy="283"/>
              </a:xfrm>
              <a:prstGeom prst="rect">
                <a:avLst/>
              </a:prstGeom>
              <a:noFill/>
              <a:ln w="317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26" descr="Germany_flag_large"/>
              <p:cNvPicPr preferRelativeResize="0">
                <a:picLocks noChangeArrowheads="1"/>
              </p:cNvPicPr>
              <p:nvPr/>
            </p:nvPicPr>
            <p:blipFill>
              <a:blip r:embed="rId4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8" y="624"/>
                <a:ext cx="431" cy="2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Picture 27" descr="india"/>
              <p:cNvPicPr preferRelativeResize="0">
                <a:picLocks noChangeArrowheads="1"/>
              </p:cNvPicPr>
              <p:nvPr/>
            </p:nvPicPr>
            <p:blipFill>
              <a:blip r:embed="rId4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624"/>
                <a:ext cx="431" cy="283"/>
              </a:xfrm>
              <a:prstGeom prst="rect">
                <a:avLst/>
              </a:prstGeom>
              <a:noFill/>
              <a:ln w="317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8" descr="Japan"/>
              <p:cNvPicPr preferRelativeResize="0">
                <a:picLocks noChangeArrowheads="1"/>
              </p:cNvPicPr>
              <p:nvPr/>
            </p:nvPicPr>
            <p:blipFill>
              <a:blip r:embed="rId4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" y="2304"/>
                <a:ext cx="431" cy="283"/>
              </a:xfrm>
              <a:prstGeom prst="rect">
                <a:avLst/>
              </a:prstGeom>
              <a:noFill/>
              <a:ln w="317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9" descr="Russia_flag_large"/>
              <p:cNvPicPr preferRelativeResize="0">
                <a:picLocks noChangeArrowheads="1"/>
              </p:cNvPicPr>
              <p:nvPr/>
            </p:nvPicPr>
            <p:blipFill>
              <a:blip r:embed="rId4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6" y="2304"/>
                <a:ext cx="431" cy="283"/>
              </a:xfrm>
              <a:prstGeom prst="rect">
                <a:avLst/>
              </a:prstGeom>
              <a:noFill/>
              <a:ln w="1270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30" descr="South_korea_flag_large"/>
              <p:cNvPicPr preferRelativeResize="0">
                <a:picLocks noChangeArrowheads="1"/>
              </p:cNvPicPr>
              <p:nvPr/>
            </p:nvPicPr>
            <p:blipFill>
              <a:blip r:embed="rId4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6" y="2304"/>
                <a:ext cx="431" cy="283"/>
              </a:xfrm>
              <a:prstGeom prst="rect">
                <a:avLst/>
              </a:prstGeom>
              <a:noFill/>
              <a:ln w="952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31" descr="Uk_flag_large"/>
              <p:cNvPicPr preferRelativeResize="0">
                <a:picLocks noChangeArrowheads="1"/>
              </p:cNvPicPr>
              <p:nvPr/>
            </p:nvPicPr>
            <p:blipFill>
              <a:blip r:embed="rId4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6" y="2304"/>
                <a:ext cx="431" cy="283"/>
              </a:xfrm>
              <a:prstGeom prst="rect">
                <a:avLst/>
              </a:prstGeom>
              <a:noFill/>
              <a:ln w="317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9" name="Picture 32" descr="SPAN0001"/>
            <p:cNvPicPr>
              <a:picLocks noChangeAspect="1" noChangeArrowheads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922"/>
              <a:ext cx="432" cy="290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e 8"/>
          <p:cNvGrpSpPr/>
          <p:nvPr/>
        </p:nvGrpSpPr>
        <p:grpSpPr>
          <a:xfrm>
            <a:off x="4932040" y="1615224"/>
            <a:ext cx="964944" cy="1189630"/>
            <a:chOff x="5538788" y="912813"/>
            <a:chExt cx="1081402" cy="1462087"/>
          </a:xfrm>
        </p:grpSpPr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5538788" y="912813"/>
              <a:ext cx="1081402" cy="38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fr-FR" altLang="fr-FR" sz="1050" b="1" dirty="0">
                  <a:solidFill>
                    <a:srgbClr val="CC3300"/>
                  </a:solidFill>
                </a:rPr>
                <a:t>SKIROC</a:t>
              </a:r>
              <a:endParaRPr lang="fr-FR" altLang="fr-FR" sz="1050" b="1" dirty="0">
                <a:solidFill>
                  <a:srgbClr val="CC3300"/>
                </a:solidFill>
              </a:endParaRPr>
            </a:p>
          </p:txBody>
        </p:sp>
        <p:pic>
          <p:nvPicPr>
            <p:cNvPr id="11" name="Picture 10" descr="layout SK2"/>
            <p:cNvPicPr>
              <a:picLocks noChangeAspect="1" noChangeArrowheads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063" y="1174750"/>
              <a:ext cx="1016000" cy="120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3219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Power and speed with SiGe</a:t>
            </a:r>
          </a:p>
        </p:txBody>
      </p:sp>
      <p:sp>
        <p:nvSpPr>
          <p:cNvPr id="169990" name="Rectangle 3"/>
          <p:cNvSpPr>
            <a:spLocks noGrp="1" noChangeArrowheads="1"/>
          </p:cNvSpPr>
          <p:nvPr>
            <p:ph idx="1"/>
          </p:nvPr>
        </p:nvSpPr>
        <p:spPr>
          <a:xfrm>
            <a:off x="179513" y="692696"/>
            <a:ext cx="4752528" cy="5265738"/>
          </a:xfrm>
        </p:spPr>
        <p:txBody>
          <a:bodyPr/>
          <a:lstStyle/>
          <a:p>
            <a:r>
              <a:rPr lang="fr-FR" sz="2000" dirty="0" smtClean="0"/>
              <a:t>BJT : best </a:t>
            </a:r>
            <a:r>
              <a:rPr lang="fr-FR" sz="2000" dirty="0" err="1" smtClean="0"/>
              <a:t>g</a:t>
            </a:r>
            <a:r>
              <a:rPr lang="fr-FR" sz="2000" baseline="-25000" dirty="0" err="1" smtClean="0"/>
              <a:t>m</a:t>
            </a:r>
            <a:r>
              <a:rPr lang="fr-FR" sz="2000" baseline="-25000" dirty="0" smtClean="0"/>
              <a:t> </a:t>
            </a:r>
            <a:r>
              <a:rPr lang="fr-FR" sz="2000" dirty="0" smtClean="0"/>
              <a:t>/I ratio  (1/U</a:t>
            </a:r>
            <a:r>
              <a:rPr lang="fr-FR" sz="2000" baseline="-25000" dirty="0" smtClean="0"/>
              <a:t>T</a:t>
            </a:r>
            <a:r>
              <a:rPr lang="fr-FR" sz="2000" dirty="0" smtClean="0"/>
              <a:t>)</a:t>
            </a:r>
          </a:p>
          <a:p>
            <a:pPr lvl="1"/>
            <a:r>
              <a:rPr lang="fr-FR" sz="1800" dirty="0" smtClean="0"/>
              <a:t>Large transconductance </a:t>
            </a:r>
            <a:r>
              <a:rPr lang="fr-FR" sz="1800" dirty="0" err="1" smtClean="0"/>
              <a:t>with</a:t>
            </a:r>
            <a:r>
              <a:rPr lang="fr-FR" sz="1800" dirty="0" smtClean="0"/>
              <a:t> </a:t>
            </a:r>
            <a:r>
              <a:rPr lang="fr-FR" sz="1800" dirty="0" err="1" smtClean="0"/>
              <a:t>small</a:t>
            </a:r>
            <a:r>
              <a:rPr lang="fr-FR" sz="1800" dirty="0" smtClean="0"/>
              <a:t> </a:t>
            </a:r>
            <a:r>
              <a:rPr lang="fr-FR" sz="1800" dirty="0" err="1" smtClean="0"/>
              <a:t>devices</a:t>
            </a:r>
            <a:endParaRPr lang="fr-FR" sz="1800" dirty="0" smtClean="0"/>
          </a:p>
          <a:p>
            <a:r>
              <a:rPr lang="fr-FR" sz="2000" dirty="0" smtClean="0"/>
              <a:t>Speed </a:t>
            </a:r>
            <a:r>
              <a:rPr lang="fr-FR" sz="2000" dirty="0" err="1" smtClean="0"/>
              <a:t>goes</a:t>
            </a:r>
            <a:r>
              <a:rPr lang="fr-FR" sz="2000" dirty="0" smtClean="0"/>
              <a:t> as F</a:t>
            </a:r>
            <a:r>
              <a:rPr lang="fr-FR" sz="2000" baseline="-25000" dirty="0" smtClean="0"/>
              <a:t>T</a:t>
            </a:r>
            <a:r>
              <a:rPr lang="fr-FR" sz="2000" dirty="0" smtClean="0"/>
              <a:t>= </a:t>
            </a:r>
            <a:r>
              <a:rPr lang="fr-FR" sz="2000" dirty="0" err="1" smtClean="0"/>
              <a:t>g</a:t>
            </a:r>
            <a:r>
              <a:rPr lang="fr-FR" sz="2000" baseline="-25000" dirty="0" err="1" smtClean="0"/>
              <a:t>m</a:t>
            </a:r>
            <a:r>
              <a:rPr lang="fr-FR" sz="2000" baseline="-25000" dirty="0" smtClean="0"/>
              <a:t> </a:t>
            </a:r>
            <a:r>
              <a:rPr lang="fr-FR" sz="2000" dirty="0" smtClean="0"/>
              <a:t>/2</a:t>
            </a:r>
            <a:r>
              <a:rPr lang="el-GR" sz="2000" dirty="0" smtClean="0"/>
              <a:t>π</a:t>
            </a:r>
            <a:r>
              <a:rPr lang="fr-FR" sz="2000" dirty="0" smtClean="0"/>
              <a:t>C</a:t>
            </a:r>
          </a:p>
          <a:p>
            <a:pPr lvl="1"/>
            <a:r>
              <a:rPr lang="fr-FR" sz="1800" dirty="0" smtClean="0"/>
              <a:t>C~10 </a:t>
            </a:r>
            <a:r>
              <a:rPr lang="fr-FR" sz="1800" dirty="0" err="1" smtClean="0"/>
              <a:t>fF</a:t>
            </a:r>
            <a:r>
              <a:rPr lang="fr-FR" sz="1800" dirty="0" smtClean="0"/>
              <a:t>   </a:t>
            </a:r>
            <a:r>
              <a:rPr lang="fr-FR" sz="1800" dirty="0" err="1" smtClean="0"/>
              <a:t>g</a:t>
            </a:r>
            <a:r>
              <a:rPr lang="fr-FR" sz="1800" baseline="-25000" dirty="0" err="1" smtClean="0"/>
              <a:t>m</a:t>
            </a:r>
            <a:r>
              <a:rPr lang="fr-FR" sz="1800" baseline="-25000" dirty="0" smtClean="0"/>
              <a:t> </a:t>
            </a:r>
            <a:r>
              <a:rPr lang="fr-FR" sz="1800" dirty="0" err="1" smtClean="0"/>
              <a:t>typ</a:t>
            </a:r>
            <a:r>
              <a:rPr lang="fr-FR" sz="1800" dirty="0" smtClean="0"/>
              <a:t> mA/V	</a:t>
            </a:r>
          </a:p>
          <a:p>
            <a:pPr lvl="1"/>
            <a:r>
              <a:rPr lang="fr-FR" sz="1800" dirty="0" smtClean="0"/>
              <a:t>F</a:t>
            </a:r>
            <a:r>
              <a:rPr lang="fr-FR" sz="1800" baseline="-25000" dirty="0" smtClean="0"/>
              <a:t>T</a:t>
            </a:r>
            <a:r>
              <a:rPr lang="fr-FR" sz="1800" dirty="0" smtClean="0"/>
              <a:t> ~60 GHz for </a:t>
            </a:r>
            <a:r>
              <a:rPr lang="fr-FR" sz="1800" dirty="0" err="1" smtClean="0"/>
              <a:t>SiGe</a:t>
            </a:r>
            <a:r>
              <a:rPr lang="fr-FR" sz="1800" dirty="0" smtClean="0"/>
              <a:t> 0.35µm</a:t>
            </a:r>
          </a:p>
          <a:p>
            <a:pPr lvl="1"/>
            <a:r>
              <a:rPr lang="fr-FR" sz="1800" dirty="0" err="1" smtClean="0"/>
              <a:t>Interesting</a:t>
            </a:r>
            <a:r>
              <a:rPr lang="fr-FR" sz="1800" dirty="0" smtClean="0"/>
              <a:t> for </a:t>
            </a:r>
            <a:r>
              <a:rPr lang="fr-FR" sz="1800" dirty="0" err="1" smtClean="0"/>
              <a:t>fast</a:t>
            </a:r>
            <a:r>
              <a:rPr lang="fr-FR" sz="1800" dirty="0" smtClean="0"/>
              <a:t> </a:t>
            </a:r>
            <a:r>
              <a:rPr lang="fr-FR" sz="1800" dirty="0" err="1" smtClean="0"/>
              <a:t>preamps</a:t>
            </a:r>
            <a:endParaRPr lang="fr-FR" sz="1800" dirty="0" smtClean="0"/>
          </a:p>
          <a:p>
            <a:r>
              <a:rPr lang="fr-FR" sz="2000" dirty="0" smtClean="0"/>
              <a:t>Not </a:t>
            </a:r>
            <a:r>
              <a:rPr lang="fr-FR" sz="2000" dirty="0" err="1" smtClean="0"/>
              <a:t>forgetting</a:t>
            </a:r>
            <a:r>
              <a:rPr lang="fr-FR" sz="2000" dirty="0" smtClean="0"/>
              <a:t> 100V </a:t>
            </a:r>
            <a:r>
              <a:rPr lang="fr-FR" sz="2000" dirty="0" err="1" smtClean="0"/>
              <a:t>Early</a:t>
            </a:r>
            <a:r>
              <a:rPr lang="fr-FR" sz="2000" dirty="0" smtClean="0"/>
              <a:t> voltage and </a:t>
            </a:r>
            <a:r>
              <a:rPr lang="fr-FR" sz="2000" dirty="0" err="1" smtClean="0">
                <a:solidFill>
                  <a:srgbClr val="FF0000"/>
                </a:solidFill>
              </a:rPr>
              <a:t>matching</a:t>
            </a:r>
            <a:r>
              <a:rPr lang="fr-FR" sz="2000" dirty="0" smtClean="0"/>
              <a:t> performance  </a:t>
            </a:r>
            <a:r>
              <a:rPr lang="fr-FR" sz="2000" b="0" dirty="0" smtClean="0"/>
              <a:t>(</a:t>
            </a:r>
            <a:r>
              <a:rPr lang="fr-FR" sz="2000" b="0" dirty="0" err="1" smtClean="0"/>
              <a:t>A~mV</a:t>
            </a:r>
            <a:r>
              <a:rPr lang="fr-FR" sz="2000" b="0" dirty="0" smtClean="0"/>
              <a:t>*µm)</a:t>
            </a:r>
          </a:p>
          <a:p>
            <a:r>
              <a:rPr lang="fr-FR" sz="2000" dirty="0" smtClean="0"/>
              <a:t>V</a:t>
            </a:r>
            <a:r>
              <a:rPr lang="fr-FR" sz="2000" baseline="-25000" dirty="0" smtClean="0"/>
              <a:t>BE</a:t>
            </a:r>
            <a:r>
              <a:rPr lang="fr-FR" sz="2000" dirty="0" smtClean="0"/>
              <a:t>=</a:t>
            </a:r>
            <a:r>
              <a:rPr lang="fr-FR" sz="2000" dirty="0" err="1" smtClean="0"/>
              <a:t>V</a:t>
            </a:r>
            <a:r>
              <a:rPr lang="fr-FR" sz="2000" baseline="-25000" dirty="0" err="1" smtClean="0"/>
              <a:t>T</a:t>
            </a:r>
            <a:r>
              <a:rPr lang="fr-FR" sz="2000" dirty="0" err="1" smtClean="0">
                <a:solidFill>
                  <a:srgbClr val="FF3399"/>
                </a:solidFill>
              </a:rPr>
              <a:t>Ln</a:t>
            </a:r>
            <a:r>
              <a:rPr lang="fr-FR" sz="2000" dirty="0" smtClean="0"/>
              <a:t>(I</a:t>
            </a:r>
            <a:r>
              <a:rPr lang="fr-FR" sz="2000" baseline="-25000" dirty="0" smtClean="0"/>
              <a:t>C</a:t>
            </a:r>
            <a:r>
              <a:rPr lang="fr-FR" sz="2000" dirty="0" smtClean="0"/>
              <a:t>/I</a:t>
            </a:r>
            <a:r>
              <a:rPr lang="fr-FR" sz="2000" baseline="-25000" dirty="0" smtClean="0"/>
              <a:t>S</a:t>
            </a:r>
            <a:r>
              <a:rPr lang="fr-FR" sz="2000" dirty="0" smtClean="0"/>
              <a:t>)</a:t>
            </a:r>
          </a:p>
          <a:p>
            <a:r>
              <a:rPr lang="fr-FR" sz="2000" dirty="0" smtClean="0"/>
              <a:t>Large swing : </a:t>
            </a:r>
            <a:r>
              <a:rPr lang="fr-FR" sz="2000" dirty="0" err="1" smtClean="0"/>
              <a:t>V</a:t>
            </a:r>
            <a:r>
              <a:rPr lang="fr-FR" sz="2000" baseline="-25000" dirty="0" err="1" smtClean="0"/>
              <a:t>CEsat</a:t>
            </a:r>
            <a:r>
              <a:rPr lang="fr-FR" sz="2000" dirty="0" smtClean="0"/>
              <a:t> ~3 U</a:t>
            </a:r>
            <a:r>
              <a:rPr lang="fr-FR" sz="2000" baseline="-25000" dirty="0" smtClean="0"/>
              <a:t>T</a:t>
            </a:r>
          </a:p>
          <a:p>
            <a:endParaRPr lang="fr-FR" dirty="0" smtClean="0"/>
          </a:p>
        </p:txBody>
      </p:sp>
      <p:sp>
        <p:nvSpPr>
          <p:cNvPr id="169988" name="Espace réservé du numéro de diapositive 6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0BEB36DB-0BAE-4035-9A40-2B842404D0D9}" type="slidenum">
              <a:rPr lang="fr-FR" sz="1400"/>
              <a:pPr eaLnBrk="1" hangingPunct="1"/>
              <a:t>20</a:t>
            </a:fld>
            <a:endParaRPr lang="fr-FR" sz="1400"/>
          </a:p>
        </p:txBody>
      </p:sp>
      <p:pic>
        <p:nvPicPr>
          <p:cNvPr id="169991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975" y="3757613"/>
            <a:ext cx="3602038" cy="27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9992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3" y="655638"/>
            <a:ext cx="4222750" cy="286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159053" name="Group 13"/>
          <p:cNvGrpSpPr>
            <a:grpSpLocks/>
          </p:cNvGrpSpPr>
          <p:nvPr/>
        </p:nvGrpSpPr>
        <p:grpSpPr bwMode="auto">
          <a:xfrm>
            <a:off x="1428750" y="4746625"/>
            <a:ext cx="2022475" cy="1703388"/>
            <a:chOff x="4080" y="2901"/>
            <a:chExt cx="1274" cy="1073"/>
          </a:xfrm>
        </p:grpSpPr>
        <p:pic>
          <p:nvPicPr>
            <p:cNvPr id="169994" name="Picture 14" descr="FigA2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713"/>
            <a:stretch>
              <a:fillRect/>
            </a:stretch>
          </p:blipFill>
          <p:spPr bwMode="auto">
            <a:xfrm>
              <a:off x="4080" y="2901"/>
              <a:ext cx="1274" cy="1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9995" name="Rectangle 15"/>
            <p:cNvSpPr>
              <a:spLocks noChangeArrowheads="1"/>
            </p:cNvSpPr>
            <p:nvPr/>
          </p:nvSpPr>
          <p:spPr bwMode="auto">
            <a:xfrm>
              <a:off x="4080" y="2976"/>
              <a:ext cx="1248" cy="672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 w="38100" cap="sq">
              <a:solidFill>
                <a:srgbClr val="FF99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fr-FR"/>
            </a:p>
          </p:txBody>
        </p:sp>
      </p:grp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ROC chips for Gazeous detectors – 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8877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59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Evolution of technologies in practice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000" dirty="0" smtClean="0"/>
              <a:t>Performant design </a:t>
            </a:r>
            <a:r>
              <a:rPr lang="fr-FR" sz="2000" dirty="0" err="1" smtClean="0"/>
              <a:t>is</a:t>
            </a:r>
            <a:r>
              <a:rPr lang="fr-FR" sz="2000" dirty="0" smtClean="0"/>
              <a:t> </a:t>
            </a:r>
            <a:r>
              <a:rPr lang="fr-FR" sz="2000" dirty="0" err="1" smtClean="0"/>
              <a:t>at</a:t>
            </a:r>
            <a:r>
              <a:rPr lang="fr-FR" sz="2000" dirty="0" smtClean="0"/>
              <a:t> transistor </a:t>
            </a:r>
            <a:r>
              <a:rPr lang="fr-FR" sz="2000" dirty="0" err="1" smtClean="0"/>
              <a:t>level</a:t>
            </a:r>
            <a:endParaRPr lang="fr-FR" sz="2000" dirty="0" smtClean="0"/>
          </a:p>
          <a:p>
            <a:endParaRPr lang="fr-FR" sz="2000" dirty="0" smtClean="0"/>
          </a:p>
          <a:p>
            <a:r>
              <a:rPr lang="fr-FR" sz="2000" dirty="0" smtClean="0"/>
              <a:t>More and more </a:t>
            </a:r>
            <a:r>
              <a:rPr lang="fr-FR" sz="2000" dirty="0" err="1" smtClean="0"/>
              <a:t>functions</a:t>
            </a:r>
            <a:r>
              <a:rPr lang="fr-FR" sz="2000" dirty="0" smtClean="0"/>
              <a:t> are </a:t>
            </a:r>
            <a:r>
              <a:rPr lang="fr-FR" sz="2000" dirty="0" err="1" smtClean="0"/>
              <a:t>integrated</a:t>
            </a:r>
            <a:r>
              <a:rPr lang="fr-FR" sz="2000" dirty="0" smtClean="0"/>
              <a:t> </a:t>
            </a:r>
            <a:r>
              <a:rPr lang="fr-FR" sz="2000" dirty="0" err="1" smtClean="0"/>
              <a:t>inside</a:t>
            </a:r>
            <a:r>
              <a:rPr lang="fr-FR" sz="2000" dirty="0" smtClean="0"/>
              <a:t> chips (</a:t>
            </a:r>
            <a:r>
              <a:rPr lang="fr-FR" sz="2000" dirty="0" err="1" smtClean="0"/>
              <a:t>ASICs</a:t>
            </a:r>
            <a:r>
              <a:rPr lang="fr-FR" sz="2000" dirty="0" smtClean="0"/>
              <a:t>)</a:t>
            </a:r>
          </a:p>
          <a:p>
            <a:endParaRPr lang="fr-FR" sz="2000" dirty="0" smtClean="0"/>
          </a:p>
          <a:p>
            <a:r>
              <a:rPr lang="fr-FR" sz="2000" dirty="0" smtClean="0"/>
              <a:t>Evolution of technologies </a:t>
            </a:r>
            <a:r>
              <a:rPr lang="fr-FR" sz="2000" dirty="0" err="1" smtClean="0"/>
              <a:t>make</a:t>
            </a:r>
            <a:r>
              <a:rPr lang="fr-FR" sz="2000" dirty="0" smtClean="0"/>
              <a:t> </a:t>
            </a:r>
            <a:r>
              <a:rPr lang="fr-FR" sz="2000" dirty="0" err="1" smtClean="0"/>
              <a:t>them</a:t>
            </a:r>
            <a:r>
              <a:rPr lang="fr-FR" sz="2000" dirty="0" smtClean="0"/>
              <a:t> more and more performant but more and more </a:t>
            </a:r>
            <a:r>
              <a:rPr lang="fr-FR" sz="2000" dirty="0" err="1" smtClean="0"/>
              <a:t>complex</a:t>
            </a:r>
            <a:endParaRPr lang="fr-FR" sz="20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86DDEBC-F864-42EA-9B46-4842CF55F5BD}" type="slidenum">
              <a:rPr lang="fr-FR" smtClean="0"/>
              <a:pPr>
                <a:defRPr/>
              </a:pPr>
              <a:t>21</a:t>
            </a:fld>
            <a:endParaRPr lang="fr-FR" dirty="0"/>
          </a:p>
        </p:txBody>
      </p:sp>
      <p:grpSp>
        <p:nvGrpSpPr>
          <p:cNvPr id="6" name="Groupe 5"/>
          <p:cNvGrpSpPr/>
          <p:nvPr/>
        </p:nvGrpSpPr>
        <p:grpSpPr>
          <a:xfrm>
            <a:off x="1316479" y="3717032"/>
            <a:ext cx="6446202" cy="2675072"/>
            <a:chOff x="8388424" y="1787344"/>
            <a:chExt cx="6446202" cy="2675072"/>
          </a:xfrm>
        </p:grpSpPr>
        <p:sp>
          <p:nvSpPr>
            <p:cNvPr id="7" name="ZoneTexte 6"/>
            <p:cNvSpPr txBox="1"/>
            <p:nvPr/>
          </p:nvSpPr>
          <p:spPr>
            <a:xfrm>
              <a:off x="8388424" y="1787344"/>
              <a:ext cx="6446202" cy="21544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fr-FR" sz="1400" b="1" dirty="0" smtClean="0">
                  <a:solidFill>
                    <a:srgbClr val="0000FF"/>
                  </a:solidFill>
                </a:rPr>
                <a:t> 10 ans d'évolution des spécifications techniques pour la réalisation d' ASIC</a:t>
              </a:r>
              <a:endParaRPr lang="fr-FR" sz="1400" b="1" dirty="0">
                <a:solidFill>
                  <a:srgbClr val="0000FF"/>
                </a:solidFill>
              </a:endParaRPr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36"/>
            <a:stretch/>
          </p:blipFill>
          <p:spPr bwMode="auto">
            <a:xfrm>
              <a:off x="8388424" y="1991114"/>
              <a:ext cx="6446202" cy="2471302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9" name="TextBox 16"/>
            <p:cNvSpPr txBox="1"/>
            <p:nvPr/>
          </p:nvSpPr>
          <p:spPr>
            <a:xfrm>
              <a:off x="9414140" y="4055030"/>
              <a:ext cx="1281120" cy="230831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G. Deptuch, Fermilab</a:t>
              </a:r>
            </a:p>
          </p:txBody>
        </p:sp>
      </p:grp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074493" y="5945549"/>
            <a:ext cx="1548822" cy="276999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sz="1200" dirty="0">
                <a:cs typeface="Times New Roman" panose="02020603050405020304" pitchFamily="18" charset="0"/>
              </a:rPr>
              <a:t>© </a:t>
            </a:r>
            <a:r>
              <a:rPr lang="fr-FR" sz="1200" dirty="0" smtClean="0">
                <a:cs typeface="Times New Roman" panose="02020603050405020304" pitchFamily="18" charset="0"/>
              </a:rPr>
              <a:t>G. </a:t>
            </a:r>
            <a:r>
              <a:rPr lang="fr-FR" sz="1200" dirty="0" err="1" smtClean="0">
                <a:cs typeface="Times New Roman" panose="02020603050405020304" pitchFamily="18" charset="0"/>
              </a:rPr>
              <a:t>Deptusch</a:t>
            </a:r>
            <a:r>
              <a:rPr lang="fr-FR" sz="1200" dirty="0" smtClean="0">
                <a:cs typeface="Times New Roman" panose="02020603050405020304" pitchFamily="18" charset="0"/>
              </a:rPr>
              <a:t> FNAL</a:t>
            </a:r>
            <a:endParaRPr lang="fr-FR" sz="12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ROC chips for Gazeous detectors – 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520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" descr="C:\Documents and Settings\degeronimo.BNL\Desktop\slides\Rev_Logo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5080"/>
            <a:ext cx="1832950" cy="501650"/>
          </a:xfrm>
          <a:prstGeom prst="rect">
            <a:avLst/>
          </a:prstGeom>
          <a:noFill/>
        </p:spPr>
      </p:pic>
      <p:sp>
        <p:nvSpPr>
          <p:cNvPr id="4" name="Text Box 159"/>
          <p:cNvSpPr txBox="1">
            <a:spLocks noChangeArrowheads="1"/>
          </p:cNvSpPr>
          <p:nvPr/>
        </p:nvSpPr>
        <p:spPr bwMode="auto">
          <a:xfrm>
            <a:off x="467544" y="764704"/>
            <a:ext cx="3816424" cy="55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20700" indent="-403225">
              <a:lnSpc>
                <a:spcPct val="0"/>
              </a:lnSpc>
              <a:buSzPct val="125000"/>
              <a:buFont typeface="Arial" pitchFamily="34" charset="0"/>
              <a:buChar char="•"/>
            </a:pPr>
            <a:endParaRPr lang="en-US" sz="2000" b="1" dirty="0">
              <a:solidFill>
                <a:srgbClr val="28289C"/>
              </a:solidFill>
              <a:latin typeface="Arial" charset="0"/>
              <a:cs typeface="Arial" charset="0"/>
            </a:endParaRPr>
          </a:p>
          <a:p>
            <a:pPr marL="0" lvl="1">
              <a:spcBef>
                <a:spcPts val="0"/>
              </a:spcBef>
            </a:pPr>
            <a:r>
              <a:rPr lang="en-US" sz="3000" dirty="0" smtClean="0">
                <a:solidFill>
                  <a:srgbClr val="FFFF00"/>
                </a:solidFill>
                <a:latin typeface="Calibri" pitchFamily="34" charset="0"/>
                <a:cs typeface="Arial" charset="0"/>
              </a:rPr>
              <a:t>design groups ≈ 30-40</a:t>
            </a:r>
          </a:p>
        </p:txBody>
      </p:sp>
      <p:sp>
        <p:nvSpPr>
          <p:cNvPr id="6" name="Text Box 196"/>
          <p:cNvSpPr txBox="1">
            <a:spLocks noChangeArrowheads="1"/>
          </p:cNvSpPr>
          <p:nvPr/>
        </p:nvSpPr>
        <p:spPr bwMode="auto">
          <a:xfrm>
            <a:off x="0" y="-13529"/>
            <a:ext cx="914400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0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prstClr val="white"/>
                </a:solidFill>
                <a:latin typeface="Calibri" pitchFamily="34" charset="0"/>
                <a:cs typeface="Arial" charset="0"/>
              </a:rPr>
              <a:t>	Design Groups – Current Status</a:t>
            </a:r>
            <a:endParaRPr lang="en-US" sz="3600" b="1" dirty="0">
              <a:solidFill>
                <a:prstClr val="white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5" name="Text Box 159"/>
          <p:cNvSpPr txBox="1">
            <a:spLocks noChangeArrowheads="1"/>
          </p:cNvSpPr>
          <p:nvPr/>
        </p:nvSpPr>
        <p:spPr bwMode="auto">
          <a:xfrm>
            <a:off x="4968044" y="764704"/>
            <a:ext cx="383813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lvl="1">
              <a:spcBef>
                <a:spcPts val="0"/>
              </a:spcBef>
            </a:pPr>
            <a:r>
              <a:rPr lang="en-US" sz="3000" dirty="0" smtClean="0">
                <a:solidFill>
                  <a:srgbClr val="FFFF00"/>
                </a:solidFill>
                <a:latin typeface="Calibri" pitchFamily="34" charset="0"/>
                <a:cs typeface="Arial" charset="0"/>
              </a:rPr>
              <a:t>active designs ≈ 30-40</a:t>
            </a:r>
          </a:p>
        </p:txBody>
      </p:sp>
      <p:sp>
        <p:nvSpPr>
          <p:cNvPr id="32" name="Text Box 159"/>
          <p:cNvSpPr txBox="1">
            <a:spLocks noChangeArrowheads="1"/>
          </p:cNvSpPr>
          <p:nvPr/>
        </p:nvSpPr>
        <p:spPr bwMode="auto">
          <a:xfrm>
            <a:off x="1151620" y="3609020"/>
            <a:ext cx="7200800" cy="149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20700" indent="-403225">
              <a:lnSpc>
                <a:spcPct val="0"/>
              </a:lnSpc>
              <a:buSzPct val="125000"/>
              <a:buFont typeface="Arial" pitchFamily="34" charset="0"/>
              <a:buChar char="•"/>
            </a:pPr>
            <a:endParaRPr lang="en-US" sz="2000" b="1" dirty="0">
              <a:solidFill>
                <a:srgbClr val="28289C"/>
              </a:solidFill>
              <a:latin typeface="Arial" charset="0"/>
              <a:cs typeface="Arial" charset="0"/>
            </a:endParaRPr>
          </a:p>
          <a:p>
            <a:pPr marL="0" lvl="1">
              <a:spcBef>
                <a:spcPts val="0"/>
              </a:spcBef>
            </a:pPr>
            <a:r>
              <a:rPr lang="en-US" sz="3000" b="1" dirty="0" smtClean="0">
                <a:solidFill>
                  <a:srgbClr val="FFFF00"/>
                </a:solidFill>
                <a:latin typeface="Calibri" pitchFamily="34" charset="0"/>
                <a:cs typeface="Arial" charset="0"/>
              </a:rPr>
              <a:t>         Average one design per group</a:t>
            </a:r>
          </a:p>
          <a:p>
            <a:pPr marL="0"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  <a:latin typeface="Calibri" pitchFamily="34" charset="0"/>
                <a:cs typeface="Arial" charset="0"/>
              </a:rPr>
              <a:t> institutions leading collaborative efforts</a:t>
            </a:r>
          </a:p>
          <a:p>
            <a:pPr marL="0" lvl="1">
              <a:spcBef>
                <a:spcPts val="0"/>
              </a:spcBef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  <a:latin typeface="Calibri" pitchFamily="34" charset="0"/>
                <a:cs typeface="Arial" charset="0"/>
              </a:rPr>
              <a:t> institutions performing R&amp;D on technologies</a:t>
            </a:r>
          </a:p>
        </p:txBody>
      </p:sp>
      <p:sp>
        <p:nvSpPr>
          <p:cNvPr id="33" name="Text Box 159"/>
          <p:cNvSpPr txBox="1">
            <a:spLocks noChangeArrowheads="1"/>
          </p:cNvSpPr>
          <p:nvPr/>
        </p:nvSpPr>
        <p:spPr bwMode="auto">
          <a:xfrm>
            <a:off x="0" y="5373216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</a:pPr>
            <a:r>
              <a:rPr lang="en-US" sz="2800" b="1" dirty="0" smtClean="0">
                <a:solidFill>
                  <a:srgbClr val="FFFF00"/>
                </a:solidFill>
                <a:latin typeface="Calibri" pitchFamily="34" charset="0"/>
                <a:cs typeface="Arial" charset="0"/>
              </a:rPr>
              <a:t>One FE-ASIC design currently requires</a:t>
            </a:r>
          </a:p>
          <a:p>
            <a:pPr marL="0" lvl="1" algn="ctr">
              <a:spcBef>
                <a:spcPts val="0"/>
              </a:spcBef>
            </a:pPr>
            <a:r>
              <a:rPr lang="en-US" sz="2800" b="1" dirty="0" smtClean="0">
                <a:solidFill>
                  <a:srgbClr val="FFFF00"/>
                </a:solidFill>
                <a:latin typeface="Calibri" pitchFamily="34" charset="0"/>
                <a:cs typeface="Arial" charset="0"/>
              </a:rPr>
              <a:t>2-4 full-time designers and 2-4 years</a:t>
            </a:r>
          </a:p>
          <a:p>
            <a:pPr marL="0" lvl="1" algn="ctr">
              <a:spcBef>
                <a:spcPts val="0"/>
              </a:spcBef>
            </a:pPr>
            <a:r>
              <a:rPr lang="en-US" sz="2400" dirty="0" smtClean="0">
                <a:solidFill>
                  <a:srgbClr val="FFFF00"/>
                </a:solidFill>
                <a:latin typeface="Calibri" pitchFamily="34" charset="0"/>
                <a:cs typeface="Arial" charset="0"/>
              </a:rPr>
              <a:t>average, from concept to ready-for-production</a:t>
            </a:r>
            <a:endParaRPr lang="en-US" sz="3000" b="1" dirty="0" smtClean="0">
              <a:solidFill>
                <a:srgbClr val="FFFF00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021" y="1321780"/>
            <a:ext cx="4179951" cy="2059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95900" y="1088740"/>
            <a:ext cx="4992624" cy="230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4D9D2-C1CF-42BC-A259-7A74AA0E8C5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矩形 4"/>
          <p:cNvSpPr/>
          <p:nvPr/>
        </p:nvSpPr>
        <p:spPr>
          <a:xfrm>
            <a:off x="5220072" y="464161"/>
            <a:ext cx="3827281" cy="33855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fr-FR" altLang="zh-CN" sz="1600" dirty="0" smtClean="0">
                <a:solidFill>
                  <a:srgbClr val="FF0000"/>
                </a:solidFill>
                <a:latin typeface="News Gothic MT"/>
              </a:rPr>
              <a:t>© G.L. de Geronimo (BNL) TIPP2014</a:t>
            </a:r>
            <a:endParaRPr lang="en-US" altLang="zh-CN" sz="1600" dirty="0">
              <a:solidFill>
                <a:srgbClr val="0000FF"/>
              </a:solidFill>
              <a:latin typeface="Bangla MN" charset="0"/>
              <a:cs typeface="Bangla MN" charset="0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prstClr val="white">
                    <a:tint val="75000"/>
                  </a:prstClr>
                </a:solidFill>
              </a:rPr>
              <a:t>ROC chips for Gazeous detectors – 2021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47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l" eaLnBrk="1" hangingPunct="1"/>
            <a:r>
              <a:rPr lang="en-US" b="1" dirty="0" smtClean="0">
                <a:solidFill>
                  <a:srgbClr val="AA0000"/>
                </a:solidFill>
                <a:latin typeface="+mn-lt"/>
              </a:rPr>
              <a:t>HR3: Analog linearity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2" name="Image 11" descr="C:\Users\seguin.LAL\Desktop\Hardroc3\Mesures\lin_fsb0_v2.t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6" y="1052736"/>
            <a:ext cx="4268440" cy="2465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12" descr="C:\Users\seguin.LAL\Desktop\Hardroc3\Mesures\fsb0_sigmaNoise.t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240" y="4085864"/>
            <a:ext cx="4342176" cy="223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 descr="C:\Users\seguin.LAL\Desktop\Hardroc3\Mesures\lin_fsb1.t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052736"/>
            <a:ext cx="4840064" cy="2447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 descr="C:\Users\seguin.LAL\Desktop\Hardroc3\Mesures\lin_fsb2.tif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3"/>
          <a:stretch/>
        </p:blipFill>
        <p:spPr bwMode="auto">
          <a:xfrm>
            <a:off x="35496" y="3717032"/>
            <a:ext cx="4166464" cy="252028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/>
          <p:cNvSpPr txBox="1"/>
          <p:nvPr/>
        </p:nvSpPr>
        <p:spPr>
          <a:xfrm>
            <a:off x="1043608" y="1772816"/>
            <a:ext cx="6942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2000" b="1" dirty="0" smtClean="0">
                <a:solidFill>
                  <a:srgbClr val="C00000"/>
                </a:solidFill>
                <a:latin typeface="Calibri"/>
              </a:rPr>
              <a:t>FSB0</a:t>
            </a:r>
            <a:endParaRPr lang="fr-FR" sz="2000" b="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213385" y="4293096"/>
            <a:ext cx="3042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2000" dirty="0" smtClean="0">
                <a:solidFill>
                  <a:srgbClr val="FF0000"/>
                </a:solidFill>
                <a:latin typeface="Calibri"/>
              </a:rPr>
              <a:t>FSB0: 5</a:t>
            </a:r>
            <a:r>
              <a:rPr lang="el-GR" sz="2000" dirty="0" smtClean="0">
                <a:solidFill>
                  <a:srgbClr val="FF0000"/>
                </a:solidFill>
                <a:latin typeface="Calibri"/>
              </a:rPr>
              <a:t>σ</a:t>
            </a:r>
            <a:r>
              <a:rPr lang="fr-FR" sz="2000" dirty="0" smtClean="0">
                <a:solidFill>
                  <a:srgbClr val="FF0000"/>
                </a:solidFill>
                <a:latin typeface="Calibri"/>
              </a:rPr>
              <a:t> noise </a:t>
            </a:r>
            <a:r>
              <a:rPr lang="fr-FR" sz="2000" dirty="0" err="1" smtClean="0">
                <a:solidFill>
                  <a:srgbClr val="FF0000"/>
                </a:solidFill>
                <a:latin typeface="Calibri"/>
              </a:rPr>
              <a:t>limit</a:t>
            </a:r>
            <a:r>
              <a:rPr lang="fr-FR" sz="2000" dirty="0" smtClean="0">
                <a:solidFill>
                  <a:srgbClr val="FF0000"/>
                </a:solidFill>
                <a:latin typeface="Calibri"/>
              </a:rPr>
              <a:t>= 15 </a:t>
            </a:r>
            <a:r>
              <a:rPr lang="fr-FR" sz="2000" dirty="0" err="1" smtClean="0">
                <a:solidFill>
                  <a:srgbClr val="FF0000"/>
                </a:solidFill>
                <a:latin typeface="Calibri"/>
              </a:rPr>
              <a:t>fC</a:t>
            </a:r>
            <a:endParaRPr lang="fr-FR" sz="20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452320" y="2308448"/>
            <a:ext cx="14645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2000" dirty="0" smtClean="0">
                <a:solidFill>
                  <a:srgbClr val="4BACC6">
                    <a:lumMod val="50000"/>
                  </a:srgbClr>
                </a:solidFill>
                <a:latin typeface="Calibri"/>
              </a:rPr>
              <a:t>Up to 10 </a:t>
            </a:r>
            <a:r>
              <a:rPr lang="fr-FR" sz="2000" dirty="0" err="1" smtClean="0">
                <a:solidFill>
                  <a:srgbClr val="4BACC6">
                    <a:lumMod val="50000"/>
                  </a:srgbClr>
                </a:solidFill>
                <a:latin typeface="Calibri"/>
              </a:rPr>
              <a:t>pC</a:t>
            </a:r>
            <a:r>
              <a:rPr lang="fr-FR" sz="2000" dirty="0" smtClean="0">
                <a:solidFill>
                  <a:srgbClr val="4BACC6">
                    <a:lumMod val="50000"/>
                  </a:srgbClr>
                </a:solidFill>
                <a:latin typeface="Calibri"/>
              </a:rPr>
              <a:t> </a:t>
            </a:r>
            <a:endParaRPr lang="fr-FR" sz="2000" dirty="0">
              <a:solidFill>
                <a:srgbClr val="4BACC6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647139" y="5121187"/>
            <a:ext cx="1406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2000" dirty="0" smtClean="0">
                <a:solidFill>
                  <a:srgbClr val="4BACC6">
                    <a:lumMod val="50000"/>
                  </a:srgbClr>
                </a:solidFill>
                <a:latin typeface="Calibri"/>
              </a:rPr>
              <a:t>Up to 50 </a:t>
            </a:r>
            <a:r>
              <a:rPr lang="fr-FR" sz="2000" dirty="0" err="1" smtClean="0">
                <a:solidFill>
                  <a:srgbClr val="4BACC6">
                    <a:lumMod val="50000"/>
                  </a:srgbClr>
                </a:solidFill>
                <a:latin typeface="Calibri"/>
              </a:rPr>
              <a:t>pC</a:t>
            </a:r>
            <a:endParaRPr lang="fr-FR" sz="2000" dirty="0">
              <a:solidFill>
                <a:srgbClr val="4BACC6">
                  <a:lumMod val="50000"/>
                </a:srgbClr>
              </a:solidFill>
              <a:latin typeface="Calibri"/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4512217" y="3717032"/>
            <a:ext cx="0" cy="266429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flipH="1">
            <a:off x="4512217" y="6381328"/>
            <a:ext cx="460086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05"/>
          <p:cNvSpPr>
            <a:spLocks noChangeArrowheads="1"/>
          </p:cNvSpPr>
          <p:nvPr/>
        </p:nvSpPr>
        <p:spPr bwMode="auto">
          <a:xfrm>
            <a:off x="2267744" y="692696"/>
            <a:ext cx="4271142" cy="316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ct val="2000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1F497D"/>
                </a:solidFill>
                <a:latin typeface="Calibri"/>
              </a:rPr>
              <a:t>Fast shaper outputs (mV) vs </a:t>
            </a:r>
            <a:r>
              <a:rPr lang="en-US" sz="2000" dirty="0" err="1" smtClean="0">
                <a:solidFill>
                  <a:srgbClr val="1F497D"/>
                </a:solidFill>
                <a:latin typeface="Calibri"/>
              </a:rPr>
              <a:t>Qinj</a:t>
            </a:r>
            <a:r>
              <a:rPr lang="en-US" sz="2000" dirty="0" smtClean="0">
                <a:solidFill>
                  <a:srgbClr val="1F497D"/>
                </a:solidFill>
                <a:latin typeface="Calibri"/>
              </a:rPr>
              <a:t> (</a:t>
            </a:r>
            <a:r>
              <a:rPr lang="en-US" sz="2000" dirty="0" err="1" smtClean="0">
                <a:solidFill>
                  <a:srgbClr val="1F497D"/>
                </a:solidFill>
                <a:latin typeface="Calibri"/>
              </a:rPr>
              <a:t>fC</a:t>
            </a:r>
            <a:r>
              <a:rPr lang="en-US" sz="2000" dirty="0" smtClean="0">
                <a:solidFill>
                  <a:srgbClr val="1F497D"/>
                </a:solidFill>
                <a:latin typeface="Calibri"/>
              </a:rPr>
              <a:t>)</a:t>
            </a:r>
            <a:endParaRPr lang="en-US" sz="2000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24" name="Rectangle 205"/>
          <p:cNvSpPr>
            <a:spLocks noChangeArrowheads="1"/>
          </p:cNvSpPr>
          <p:nvPr/>
        </p:nvSpPr>
        <p:spPr bwMode="auto">
          <a:xfrm>
            <a:off x="4499993" y="3722118"/>
            <a:ext cx="4613086" cy="57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</a:pPr>
            <a:r>
              <a:rPr lang="en-US" sz="2000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50% </a:t>
            </a:r>
            <a:r>
              <a:rPr lang="en-US" sz="2000" dirty="0" smtClean="0">
                <a:solidFill>
                  <a:srgbClr val="4F81BD">
                    <a:lumMod val="50000"/>
                  </a:srgbClr>
                </a:solidFill>
                <a:latin typeface="Calibri"/>
              </a:rPr>
              <a:t>trig. Eff. </a:t>
            </a:r>
            <a:r>
              <a:rPr lang="en-US" sz="2000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(DAC </a:t>
            </a:r>
            <a:r>
              <a:rPr lang="en-US" sz="2000" dirty="0" smtClean="0">
                <a:solidFill>
                  <a:srgbClr val="4F81BD">
                    <a:lumMod val="50000"/>
                  </a:srgbClr>
                </a:solidFill>
                <a:latin typeface="Calibri"/>
              </a:rPr>
              <a:t>units) vs </a:t>
            </a:r>
            <a:r>
              <a:rPr lang="en-US" sz="2000" dirty="0" err="1">
                <a:solidFill>
                  <a:srgbClr val="4F81BD">
                    <a:lumMod val="50000"/>
                  </a:srgbClr>
                </a:solidFill>
                <a:latin typeface="Calibri"/>
              </a:rPr>
              <a:t>Qinj</a:t>
            </a:r>
            <a:r>
              <a:rPr lang="en-US" sz="2000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 (</a:t>
            </a:r>
            <a:r>
              <a:rPr lang="en-US" sz="2000" dirty="0" err="1">
                <a:solidFill>
                  <a:srgbClr val="4F81BD">
                    <a:lumMod val="50000"/>
                  </a:srgbClr>
                </a:solidFill>
                <a:latin typeface="Calibri"/>
              </a:rPr>
              <a:t>fC</a:t>
            </a:r>
            <a:r>
              <a:rPr lang="en-US" sz="2000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)</a:t>
            </a:r>
          </a:p>
        </p:txBody>
      </p:sp>
      <p:cxnSp>
        <p:nvCxnSpPr>
          <p:cNvPr id="25" name="Connecteur droit 24"/>
          <p:cNvCxnSpPr/>
          <p:nvPr/>
        </p:nvCxnSpPr>
        <p:spPr>
          <a:xfrm>
            <a:off x="9071510" y="3717032"/>
            <a:ext cx="20237" cy="266429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 flipH="1">
            <a:off x="4499992" y="3717032"/>
            <a:ext cx="457042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05"/>
          <p:cNvSpPr>
            <a:spLocks noChangeArrowheads="1"/>
          </p:cNvSpPr>
          <p:nvPr/>
        </p:nvSpPr>
        <p:spPr bwMode="auto">
          <a:xfrm>
            <a:off x="5303328" y="6382630"/>
            <a:ext cx="3445136" cy="316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ct val="2000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Dynamic range:   15fC   -   50 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</a:rPr>
              <a:t>pC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5539960" y="1731314"/>
            <a:ext cx="6942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2000" b="1" dirty="0" smtClean="0">
                <a:solidFill>
                  <a:srgbClr val="C00000"/>
                </a:solidFill>
                <a:latin typeface="Calibri"/>
              </a:rPr>
              <a:t>FSB1</a:t>
            </a:r>
            <a:endParaRPr lang="fr-FR" sz="2000" b="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1043608" y="4581128"/>
            <a:ext cx="6942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2000" b="1" dirty="0" smtClean="0">
                <a:solidFill>
                  <a:srgbClr val="C00000"/>
                </a:solidFill>
                <a:latin typeface="Calibri"/>
              </a:rPr>
              <a:t>FSB2</a:t>
            </a:r>
            <a:endParaRPr lang="fr-FR" sz="2000" b="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ROC chips for Gazeous detectors – 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371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8676456" y="6552728"/>
            <a:ext cx="395536" cy="260648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fld id="{81BCC286-4F0B-42A3-80A5-EB4F1642246F}" type="slidenum">
              <a:rPr lang="fr-FR" sz="1600" smtClean="0">
                <a:solidFill>
                  <a:srgbClr val="D31216"/>
                </a:solidFill>
                <a:latin typeface="Calibri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t>24</a:t>
            </a:fld>
            <a:endParaRPr lang="fr-FR" sz="1600" dirty="0" smtClean="0">
              <a:solidFill>
                <a:srgbClr val="D31216"/>
              </a:solidFill>
              <a:latin typeface="Calibri"/>
            </a:endParaRPr>
          </a:p>
        </p:txBody>
      </p:sp>
      <p:sp>
        <p:nvSpPr>
          <p:cNvPr id="512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726488" cy="620713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fr-FR" sz="2800" b="1" dirty="0" smtClean="0">
                <a:solidFill>
                  <a:srgbClr val="AA0000"/>
                </a:solidFill>
                <a:latin typeface="+mj-lt"/>
              </a:rPr>
              <a:t>PETIROC2:  </a:t>
            </a:r>
            <a:r>
              <a:rPr lang="fr-FR" sz="2800" b="1" dirty="0" err="1" smtClean="0">
                <a:solidFill>
                  <a:srgbClr val="AA0000"/>
                </a:solidFill>
                <a:latin typeface="+mj-lt"/>
              </a:rPr>
              <a:t>efficiency</a:t>
            </a:r>
            <a:r>
              <a:rPr lang="fr-FR" sz="2800" b="1" dirty="0" smtClean="0">
                <a:solidFill>
                  <a:srgbClr val="AA0000"/>
                </a:solidFill>
                <a:latin typeface="+mj-lt"/>
              </a:rPr>
              <a:t> </a:t>
            </a:r>
            <a:r>
              <a:rPr lang="fr-FR" sz="2800" b="1" dirty="0" err="1" smtClean="0">
                <a:solidFill>
                  <a:srgbClr val="AA0000"/>
                </a:solidFill>
                <a:latin typeface="+mj-lt"/>
              </a:rPr>
              <a:t>uniformity</a:t>
            </a:r>
            <a:endParaRPr lang="fr-FR" sz="2800" b="1" dirty="0" smtClean="0">
              <a:solidFill>
                <a:srgbClr val="AA0000"/>
              </a:solidFill>
              <a:latin typeface="+mj-lt"/>
            </a:endParaRPr>
          </a:p>
        </p:txBody>
      </p:sp>
      <p:sp>
        <p:nvSpPr>
          <p:cNvPr id="5127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-1703" y="634692"/>
            <a:ext cx="4645711" cy="5905500"/>
          </a:xfrm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Char char="q"/>
              <a:defRPr/>
            </a:pPr>
            <a:endParaRPr lang="en-US" sz="1400" dirty="0" smtClean="0">
              <a:latin typeface="+mn-lt"/>
            </a:endParaRPr>
          </a:p>
          <a:p>
            <a:r>
              <a:rPr lang="fr-FR" sz="1600" dirty="0" smtClean="0">
                <a:latin typeface="+mn-lt"/>
              </a:rPr>
              <a:t>Trigger </a:t>
            </a:r>
            <a:r>
              <a:rPr lang="fr-FR" sz="1600" dirty="0" err="1" smtClean="0">
                <a:latin typeface="+mn-lt"/>
              </a:rPr>
              <a:t>efficiency</a:t>
            </a:r>
            <a:r>
              <a:rPr lang="fr-FR" sz="1600" dirty="0" smtClean="0">
                <a:latin typeface="+mn-lt"/>
              </a:rPr>
              <a:t> </a:t>
            </a:r>
            <a:r>
              <a:rPr lang="fr-FR" sz="1600" dirty="0" err="1" smtClean="0">
                <a:latin typeface="+mn-lt"/>
              </a:rPr>
              <a:t>measurements</a:t>
            </a:r>
            <a:r>
              <a:rPr lang="fr-FR" sz="1600" dirty="0" smtClean="0">
                <a:latin typeface="+mn-lt"/>
              </a:rPr>
              <a:t>: </a:t>
            </a:r>
            <a:r>
              <a:rPr lang="fr-FR" sz="1600" dirty="0" err="1" smtClean="0">
                <a:latin typeface="+mn-lt"/>
              </a:rPr>
              <a:t>Linearity</a:t>
            </a:r>
            <a:endParaRPr lang="fr-FR" sz="1600" dirty="0" smtClean="0">
              <a:latin typeface="+mn-lt"/>
            </a:endParaRPr>
          </a:p>
          <a:p>
            <a:r>
              <a:rPr lang="fr-FR" sz="1600" dirty="0" smtClean="0">
                <a:latin typeface="+mn-lt"/>
              </a:rPr>
              <a:t>One 10-bit DAC Unit= 923 µV</a:t>
            </a:r>
          </a:p>
          <a:p>
            <a:pPr marL="457200" lvl="1" indent="0">
              <a:buNone/>
            </a:pPr>
            <a:endParaRPr lang="fr-FR" sz="1000" dirty="0" smtClean="0">
              <a:latin typeface="+mn-lt"/>
            </a:endParaRPr>
          </a:p>
          <a:p>
            <a:pPr lvl="1"/>
            <a:endParaRPr lang="en-US" sz="600" dirty="0" smtClean="0"/>
          </a:p>
          <a:p>
            <a:pPr marL="457200" lvl="1" indent="0">
              <a:lnSpc>
                <a:spcPct val="90000"/>
              </a:lnSpc>
              <a:buNone/>
              <a:defRPr/>
            </a:pPr>
            <a:endParaRPr lang="en-US" sz="1400" b="1" dirty="0" smtClean="0">
              <a:solidFill>
                <a:srgbClr val="FF3300"/>
              </a:solidFill>
              <a:latin typeface="+mn-lt"/>
            </a:endParaRPr>
          </a:p>
          <a:p>
            <a:pPr marL="457200" lvl="1" indent="0">
              <a:lnSpc>
                <a:spcPct val="90000"/>
              </a:lnSpc>
              <a:buNone/>
              <a:defRPr/>
            </a:pPr>
            <a:endParaRPr lang="en-US" sz="1400" dirty="0" smtClean="0">
              <a:latin typeface="+mn-lt"/>
            </a:endParaRPr>
          </a:p>
        </p:txBody>
      </p:sp>
      <p:pic>
        <p:nvPicPr>
          <p:cNvPr id="6146" name="Picture 2" descr="C:\Users\seguin.LAL\Desktop\petiroc_nov13\mesures\5sigma_32channels_board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81" y="1706887"/>
            <a:ext cx="3923928" cy="222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seguin.LAL\Desktop\petiroc_nov13\mesures\meas_10bdac_lin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27071"/>
            <a:ext cx="3277391" cy="226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seguin.LAL\Desktop\petiroc_nov13\mesures\5sigma_32channels_slope_board3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648" y="954425"/>
            <a:ext cx="5018856" cy="247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seguin.LAL\Desktop\petiroc_nov13\mesures\5sigma_32channels_intercept_board3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436" y="3645024"/>
            <a:ext cx="5036802" cy="252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651859" y="5090363"/>
            <a:ext cx="2008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10-bit DAC linearity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923µV/DAC code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ROC chips for Gazeous detectors – 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3378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8604448" y="6552727"/>
            <a:ext cx="467544" cy="305273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81BCC286-4F0B-42A3-80A5-EB4F1642246F}" type="slidenum">
              <a:rPr lang="fr-FR" sz="1600" smtClean="0">
                <a:solidFill>
                  <a:srgbClr val="D31216"/>
                </a:solidFill>
                <a:latin typeface="+mn-lt"/>
              </a:rPr>
              <a:pPr algn="r" eaLnBrk="1" hangingPunct="1"/>
              <a:t>25</a:t>
            </a:fld>
            <a:endParaRPr lang="fr-FR" sz="1600" dirty="0" smtClean="0">
              <a:solidFill>
                <a:srgbClr val="D31216"/>
              </a:solidFill>
              <a:latin typeface="+mn-lt"/>
            </a:endParaRPr>
          </a:p>
        </p:txBody>
      </p:sp>
      <p:sp>
        <p:nvSpPr>
          <p:cNvPr id="512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726488" cy="620713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fr-FR" sz="2800" b="1" dirty="0" smtClean="0">
                <a:solidFill>
                  <a:srgbClr val="AA0000"/>
                </a:solidFill>
                <a:latin typeface="+mj-lt"/>
              </a:rPr>
              <a:t>PETIROC2: « S-</a:t>
            </a:r>
            <a:r>
              <a:rPr lang="fr-FR" sz="2800" b="1" dirty="0" err="1" smtClean="0">
                <a:solidFill>
                  <a:srgbClr val="AA0000"/>
                </a:solidFill>
                <a:latin typeface="+mj-lt"/>
              </a:rPr>
              <a:t>curves</a:t>
            </a:r>
            <a:r>
              <a:rPr lang="fr-FR" sz="2800" b="1" dirty="0" smtClean="0">
                <a:solidFill>
                  <a:srgbClr val="AA0000"/>
                </a:solidFill>
                <a:latin typeface="+mj-lt"/>
              </a:rPr>
              <a:t> »</a:t>
            </a:r>
          </a:p>
        </p:txBody>
      </p:sp>
      <p:sp>
        <p:nvSpPr>
          <p:cNvPr id="5127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-371" y="763860"/>
            <a:ext cx="4140323" cy="5905500"/>
          </a:xfrm>
          <a:prstGeom prst="rect">
            <a:avLst/>
          </a:prstGeom>
        </p:spPr>
        <p:txBody>
          <a:bodyPr/>
          <a:lstStyle/>
          <a:p>
            <a:r>
              <a:rPr lang="fr-FR" sz="1800" dirty="0" smtClean="0">
                <a:latin typeface="+mn-lt"/>
              </a:rPr>
              <a:t>Trigger </a:t>
            </a:r>
            <a:r>
              <a:rPr lang="fr-FR" sz="1800" dirty="0" err="1" smtClean="0">
                <a:latin typeface="+mn-lt"/>
              </a:rPr>
              <a:t>efficiency</a:t>
            </a:r>
            <a:r>
              <a:rPr lang="fr-FR" sz="1800" dirty="0" smtClean="0">
                <a:latin typeface="+mn-lt"/>
              </a:rPr>
              <a:t> </a:t>
            </a:r>
            <a:r>
              <a:rPr lang="fr-FR" sz="1800" dirty="0" err="1" smtClean="0">
                <a:latin typeface="+mn-lt"/>
              </a:rPr>
              <a:t>measurements</a:t>
            </a:r>
            <a:r>
              <a:rPr lang="fr-FR" sz="1400" dirty="0" smtClean="0">
                <a:latin typeface="+mn-lt"/>
              </a:rPr>
              <a:t>:</a:t>
            </a:r>
          </a:p>
          <a:p>
            <a:pPr marL="457200" lvl="1" indent="0">
              <a:buNone/>
            </a:pPr>
            <a:endParaRPr lang="fr-FR" sz="1000" dirty="0" smtClean="0">
              <a:latin typeface="+mn-lt"/>
            </a:endParaRPr>
          </a:p>
          <a:p>
            <a:pPr lvl="1"/>
            <a:endParaRPr lang="en-US" sz="600" dirty="0" smtClean="0"/>
          </a:p>
          <a:p>
            <a:pPr marL="457200" lvl="1" indent="0">
              <a:lnSpc>
                <a:spcPct val="90000"/>
              </a:lnSpc>
              <a:buNone/>
              <a:defRPr/>
            </a:pPr>
            <a:endParaRPr lang="en-US" sz="1400" b="1" dirty="0" smtClean="0">
              <a:solidFill>
                <a:srgbClr val="FF3300"/>
              </a:solidFill>
              <a:latin typeface="+mn-lt"/>
            </a:endParaRPr>
          </a:p>
          <a:p>
            <a:pPr marL="457200" lvl="1" indent="0">
              <a:lnSpc>
                <a:spcPct val="90000"/>
              </a:lnSpc>
              <a:buNone/>
              <a:defRPr/>
            </a:pPr>
            <a:endParaRPr lang="en-US" sz="1400" dirty="0" smtClean="0">
              <a:latin typeface="+mn-lt"/>
            </a:endParaRPr>
          </a:p>
        </p:txBody>
      </p:sp>
      <p:pic>
        <p:nvPicPr>
          <p:cNvPr id="3074" name="Picture 2" descr="C:\Users\seguin.LAL\Desktop\petiroc_nov13\mesures\trig_efficiency_32channel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764704"/>
            <a:ext cx="4645807" cy="268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448694"/>
            <a:ext cx="3918769" cy="2929512"/>
          </a:xfrm>
          <a:prstGeom prst="rect">
            <a:avLst/>
          </a:prstGeom>
        </p:spPr>
      </p:pic>
      <p:pic>
        <p:nvPicPr>
          <p:cNvPr id="3076" name="Picture 4" descr="C:\Users\seguin.LAL\Desktop\petiroc_nov13\mesures\1pe_dispersion_bef_after_6bdac_cor_board3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58696"/>
            <a:ext cx="4048298" cy="243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C:\Users\seguin.LAL\Desktop\petiroc_nov13\mesures\1pe_dispersion_after_6bdac_cor_board3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23729"/>
            <a:ext cx="4248472" cy="224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cteur droit avec flèche 4"/>
          <p:cNvCxnSpPr/>
          <p:nvPr/>
        </p:nvCxnSpPr>
        <p:spPr>
          <a:xfrm>
            <a:off x="1259632" y="3332033"/>
            <a:ext cx="0" cy="1105079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ROC chips for Gazeous detectors – 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3289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SiPMs</a:t>
            </a:r>
            <a:r>
              <a:rPr lang="fr-FR" dirty="0" smtClean="0"/>
              <a:t> : SPTR  </a:t>
            </a:r>
            <a:r>
              <a:rPr lang="fr-FR" sz="1800" b="0" dirty="0" smtClean="0"/>
              <a:t>[JINST 11 P10016]</a:t>
            </a:r>
            <a:endParaRPr lang="fr-FR" sz="1800" b="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ROC chips for Gazeous detectors – 2021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7" name="Image 6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863027"/>
            <a:ext cx="6523299" cy="1823105"/>
          </a:xfrm>
          <a:prstGeom prst="rect">
            <a:avLst/>
          </a:prstGeom>
        </p:spPr>
      </p:pic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>
          <a:xfrm>
            <a:off x="0" y="764704"/>
            <a:ext cx="8324601" cy="5265738"/>
          </a:xfrm>
        </p:spPr>
        <p:txBody>
          <a:bodyPr/>
          <a:lstStyle/>
          <a:p>
            <a:r>
              <a:rPr lang="fr-FR" sz="2000" dirty="0" smtClean="0"/>
              <a:t>SPTR </a:t>
            </a:r>
          </a:p>
          <a:p>
            <a:pPr lvl="1"/>
            <a:r>
              <a:rPr lang="fr-FR" sz="1800" dirty="0" smtClean="0"/>
              <a:t>FWHM ~200 </a:t>
            </a:r>
            <a:r>
              <a:rPr lang="fr-FR" sz="1800" dirty="0" err="1" smtClean="0"/>
              <a:t>ps</a:t>
            </a:r>
            <a:endParaRPr lang="fr-FR" sz="1800" dirty="0" smtClean="0"/>
          </a:p>
          <a:p>
            <a:pPr lvl="1"/>
            <a:r>
              <a:rPr lang="fr-FR" sz="1800" dirty="0" err="1" smtClean="0"/>
              <a:t>Rms</a:t>
            </a:r>
            <a:r>
              <a:rPr lang="fr-FR" sz="1800" dirty="0" smtClean="0"/>
              <a:t> ~ 80 </a:t>
            </a:r>
            <a:r>
              <a:rPr lang="fr-FR" sz="1800" dirty="0" err="1" smtClean="0"/>
              <a:t>ps</a:t>
            </a:r>
            <a:endParaRPr lang="fr-FR" sz="1800" dirty="0"/>
          </a:p>
        </p:txBody>
      </p:sp>
      <p:pic>
        <p:nvPicPr>
          <p:cNvPr id="9" name="Espace réservé du contenu 5" descr="Capture d’écra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4406" y="2751963"/>
            <a:ext cx="6992326" cy="3867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749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Capture d’écra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1"/>
          <a:stretch/>
        </p:blipFill>
        <p:spPr>
          <a:xfrm>
            <a:off x="93590" y="3157470"/>
            <a:ext cx="7992888" cy="326060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Going</a:t>
            </a:r>
            <a:r>
              <a:rPr lang="fr-FR" dirty="0" smtClean="0"/>
              <a:t> to </a:t>
            </a:r>
            <a:r>
              <a:rPr lang="fr-FR" dirty="0" err="1" smtClean="0"/>
              <a:t>lower</a:t>
            </a:r>
            <a:r>
              <a:rPr lang="fr-FR" dirty="0" smtClean="0"/>
              <a:t> SPTR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3590" y="643287"/>
            <a:ext cx="4550418" cy="5265738"/>
          </a:xfrm>
        </p:spPr>
        <p:txBody>
          <a:bodyPr/>
          <a:lstStyle/>
          <a:p>
            <a:r>
              <a:rPr lang="en-US" sz="2000" dirty="0" smtClean="0"/>
              <a:t>Expect ~ 20 </a:t>
            </a:r>
            <a:r>
              <a:rPr lang="en-US" sz="2000" dirty="0" err="1" smtClean="0"/>
              <a:t>ps</a:t>
            </a:r>
            <a:r>
              <a:rPr lang="en-US" sz="2000" dirty="0" smtClean="0"/>
              <a:t>/</a:t>
            </a:r>
            <a:r>
              <a:rPr lang="en-US" sz="2000" dirty="0" err="1" smtClean="0"/>
              <a:t>pe</a:t>
            </a:r>
            <a:endParaRPr lang="en-US" sz="2000" dirty="0" smtClean="0"/>
          </a:p>
          <a:p>
            <a:r>
              <a:rPr lang="en-US" sz="2000" dirty="0" smtClean="0"/>
              <a:t>NINO </a:t>
            </a:r>
            <a:r>
              <a:rPr lang="en-US" sz="2000" dirty="0" err="1" smtClean="0"/>
              <a:t>risetime</a:t>
            </a:r>
            <a:r>
              <a:rPr lang="en-US" sz="2000" dirty="0" smtClean="0"/>
              <a:t> ~1 ns</a:t>
            </a:r>
          </a:p>
          <a:p>
            <a:r>
              <a:rPr lang="en-US" sz="2000" dirty="0" smtClean="0"/>
              <a:t>Test with PETIROC2 (</a:t>
            </a:r>
            <a:r>
              <a:rPr lang="en-US" sz="2000" dirty="0" err="1" smtClean="0"/>
              <a:t>tr</a:t>
            </a:r>
            <a:r>
              <a:rPr lang="en-US" sz="2000" dirty="0" smtClean="0"/>
              <a:t> = 300 </a:t>
            </a:r>
            <a:r>
              <a:rPr lang="en-US" sz="2000" dirty="0" err="1" smtClean="0"/>
              <a:t>ps</a:t>
            </a:r>
            <a:r>
              <a:rPr lang="en-US" sz="2000" dirty="0" smtClean="0"/>
              <a:t>)</a:t>
            </a:r>
          </a:p>
          <a:p>
            <a:pPr lvl="1"/>
            <a:r>
              <a:rPr lang="en-US" sz="1600" dirty="0" smtClean="0"/>
              <a:t>SPTR = 67 </a:t>
            </a:r>
            <a:r>
              <a:rPr lang="en-US" sz="1600" dirty="0" err="1" smtClean="0"/>
              <a:t>ps</a:t>
            </a:r>
            <a:r>
              <a:rPr lang="en-US" sz="1600" dirty="0" smtClean="0"/>
              <a:t> </a:t>
            </a:r>
            <a:r>
              <a:rPr lang="en-US" sz="1600" dirty="0" err="1" smtClean="0"/>
              <a:t>rms</a:t>
            </a:r>
            <a:r>
              <a:rPr lang="en-US" sz="1600" dirty="0" smtClean="0"/>
              <a:t>  (180 </a:t>
            </a:r>
            <a:r>
              <a:rPr lang="en-US" sz="1600" dirty="0" err="1" smtClean="0"/>
              <a:t>ps</a:t>
            </a:r>
            <a:r>
              <a:rPr lang="en-US" sz="1600" dirty="0" smtClean="0"/>
              <a:t> FWHM)</a:t>
            </a:r>
          </a:p>
          <a:p>
            <a:r>
              <a:rPr lang="en-US" sz="2000" dirty="0" smtClean="0"/>
              <a:t>Possible effect of stray inductance</a:t>
            </a:r>
          </a:p>
          <a:p>
            <a:r>
              <a:rPr lang="en-US" sz="2000" dirty="0" smtClean="0"/>
              <a:t>Further studies in FAST framework</a:t>
            </a:r>
          </a:p>
          <a:p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ROC chips for Gazeous detectors – 2021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27</a:t>
            </a:fld>
            <a:endParaRPr lang="en-US" dirty="0"/>
          </a:p>
        </p:txBody>
      </p:sp>
      <p:grpSp>
        <p:nvGrpSpPr>
          <p:cNvPr id="11" name="Groupe 10"/>
          <p:cNvGrpSpPr/>
          <p:nvPr/>
        </p:nvGrpSpPr>
        <p:grpSpPr>
          <a:xfrm>
            <a:off x="4737429" y="726603"/>
            <a:ext cx="4181341" cy="2558381"/>
            <a:chOff x="-375119" y="2767815"/>
            <a:chExt cx="9562871" cy="3840947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179" y="2767815"/>
              <a:ext cx="8971364" cy="3757528"/>
            </a:xfrm>
            <a:prstGeom prst="rect">
              <a:avLst/>
            </a:prstGeom>
          </p:spPr>
        </p:pic>
        <p:cxnSp>
          <p:nvCxnSpPr>
            <p:cNvPr id="13" name="Connecteur droit 12"/>
            <p:cNvCxnSpPr/>
            <p:nvPr/>
          </p:nvCxnSpPr>
          <p:spPr>
            <a:xfrm>
              <a:off x="8532440" y="3501008"/>
              <a:ext cx="0" cy="216024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4"/>
            <p:cNvCxnSpPr/>
            <p:nvPr/>
          </p:nvCxnSpPr>
          <p:spPr>
            <a:xfrm flipH="1">
              <a:off x="1259632" y="5733256"/>
              <a:ext cx="3168352" cy="0"/>
            </a:xfrm>
            <a:prstGeom prst="straightConnector1">
              <a:avLst/>
            </a:prstGeom>
            <a:ln w="28575">
              <a:solidFill>
                <a:srgbClr val="FF6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avec flèche 15"/>
            <p:cNvCxnSpPr/>
            <p:nvPr/>
          </p:nvCxnSpPr>
          <p:spPr>
            <a:xfrm>
              <a:off x="5505470" y="5721841"/>
              <a:ext cx="3052244" cy="11415"/>
            </a:xfrm>
            <a:prstGeom prst="straightConnector1">
              <a:avLst/>
            </a:prstGeom>
            <a:ln w="28575">
              <a:solidFill>
                <a:srgbClr val="FF6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16"/>
            <p:cNvSpPr txBox="1"/>
            <p:nvPr/>
          </p:nvSpPr>
          <p:spPr>
            <a:xfrm>
              <a:off x="759568" y="5280506"/>
              <a:ext cx="1122568" cy="415864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fr-FR" sz="1200" dirty="0" smtClean="0"/>
                <a:t>10%</a:t>
              </a:r>
              <a:endParaRPr lang="fr-FR" sz="1200" dirty="0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8065184" y="3316342"/>
              <a:ext cx="1122568" cy="415864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fr-FR" sz="1200" dirty="0"/>
                <a:t>9</a:t>
              </a:r>
              <a:r>
                <a:rPr lang="fr-FR" sz="1200" dirty="0" smtClean="0"/>
                <a:t>0%</a:t>
              </a:r>
              <a:endParaRPr lang="fr-FR" sz="1200" dirty="0"/>
            </a:p>
          </p:txBody>
        </p:sp>
        <p:sp>
          <p:nvSpPr>
            <p:cNvPr id="19" name="ZoneTexte 18"/>
            <p:cNvSpPr txBox="1"/>
            <p:nvPr/>
          </p:nvSpPr>
          <p:spPr>
            <a:xfrm rot="16200000">
              <a:off x="-1009813" y="4135702"/>
              <a:ext cx="1973286" cy="7038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sz="1400" dirty="0" err="1">
                  <a:solidFill>
                    <a:schemeClr val="tx1"/>
                  </a:solidFill>
                </a:rPr>
                <a:t>o</a:t>
              </a:r>
              <a:r>
                <a:rPr lang="fr-FR" sz="1400" dirty="0" err="1" smtClean="0">
                  <a:solidFill>
                    <a:schemeClr val="tx1"/>
                  </a:solidFill>
                </a:rPr>
                <a:t>ut_PA</a:t>
              </a:r>
              <a:r>
                <a:rPr lang="fr-FR" sz="1400" dirty="0" smtClean="0">
                  <a:solidFill>
                    <a:schemeClr val="tx1"/>
                  </a:solidFill>
                </a:rPr>
                <a:t> (mV)</a:t>
              </a:r>
              <a:endParaRPr lang="fr-FR" sz="1400" dirty="0">
                <a:solidFill>
                  <a:schemeClr val="tx1"/>
                </a:solidFill>
              </a:endParaRP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4427984" y="6331763"/>
              <a:ext cx="828175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fr-FR" sz="1200" dirty="0" smtClean="0">
                  <a:solidFill>
                    <a:schemeClr val="tx1"/>
                  </a:solidFill>
                </a:rPr>
                <a:t>Time (</a:t>
              </a:r>
              <a:r>
                <a:rPr lang="fr-FR" sz="1200" dirty="0" err="1" smtClean="0">
                  <a:solidFill>
                    <a:schemeClr val="tx1"/>
                  </a:solidFill>
                </a:rPr>
                <a:t>ps</a:t>
              </a:r>
              <a:r>
                <a:rPr lang="fr-FR" sz="1200" dirty="0" smtClean="0">
                  <a:solidFill>
                    <a:schemeClr val="tx1"/>
                  </a:solidFill>
                </a:rPr>
                <a:t>)</a:t>
              </a:r>
              <a:endParaRPr lang="fr-FR" sz="1200" dirty="0">
                <a:solidFill>
                  <a:schemeClr val="tx1"/>
                </a:solidFill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1331343" y="2837885"/>
              <a:ext cx="5612544" cy="415864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fr-FR" sz="1200" dirty="0" err="1" smtClean="0"/>
                <a:t>Preamp</a:t>
              </a:r>
              <a:r>
                <a:rPr lang="fr-FR" sz="1200" dirty="0" smtClean="0"/>
                <a:t> Rise Time reconstruction</a:t>
              </a:r>
              <a:endParaRPr lang="fr-FR" sz="1200" dirty="0"/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4229468" y="5474295"/>
              <a:ext cx="1474515" cy="415864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300 </a:t>
              </a:r>
              <a:r>
                <a:rPr lang="fr-FR" sz="1200" dirty="0" err="1" smtClean="0"/>
                <a:t>ps</a:t>
              </a:r>
              <a:endParaRPr lang="fr-FR" sz="1200" dirty="0"/>
            </a:p>
          </p:txBody>
        </p:sp>
      </p:grp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6041909" y="6376413"/>
            <a:ext cx="1922209" cy="338554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600" i="1" dirty="0" smtClean="0"/>
              <a:t>© </a:t>
            </a:r>
            <a:r>
              <a:rPr lang="fr-FR" sz="1600" i="1" dirty="0" smtClean="0"/>
              <a:t>J. Fleury TIPP17</a:t>
            </a:r>
            <a:endParaRPr lang="en-GB" sz="1100" i="1" dirty="0"/>
          </a:p>
        </p:txBody>
      </p:sp>
      <p:pic>
        <p:nvPicPr>
          <p:cNvPr id="23" name="Image 22" descr="logo_final_sans_baselin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3714" y="4580320"/>
            <a:ext cx="1105056" cy="110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74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000" smtClean="0"/>
              <a:t>HARDROC2  for RPC readout</a:t>
            </a:r>
          </a:p>
        </p:txBody>
      </p:sp>
      <p:sp>
        <p:nvSpPr>
          <p:cNvPr id="19461" name="Rectangle 3"/>
          <p:cNvSpPr>
            <a:spLocks noGrp="1" noChangeArrowheads="1"/>
          </p:cNvSpPr>
          <p:nvPr>
            <p:ph idx="1"/>
          </p:nvPr>
        </p:nvSpPr>
        <p:spPr>
          <a:xfrm>
            <a:off x="40523" y="764704"/>
            <a:ext cx="8324601" cy="5265738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GB" sz="1800" b="1" dirty="0" smtClean="0"/>
              <a:t>HARDROC2: 64 channels (RPC DHCAL)</a:t>
            </a:r>
          </a:p>
          <a:p>
            <a:pPr lvl="1">
              <a:defRPr/>
            </a:pPr>
            <a:r>
              <a:rPr lang="en-GB" sz="1600" dirty="0" smtClean="0"/>
              <a:t>preamp + shaper+ 3 </a:t>
            </a:r>
            <a:r>
              <a:rPr lang="en-GB" sz="1600" dirty="0" err="1" smtClean="0"/>
              <a:t>discri</a:t>
            </a:r>
            <a:r>
              <a:rPr lang="en-GB" sz="1600" dirty="0" smtClean="0"/>
              <a:t> (semi digital readout) </a:t>
            </a:r>
          </a:p>
          <a:p>
            <a:pPr lvl="1">
              <a:defRPr/>
            </a:pPr>
            <a:r>
              <a:rPr lang="en-GB" sz="1600" dirty="0" smtClean="0"/>
              <a:t>Auto trigger on 10fC </a:t>
            </a:r>
            <a:r>
              <a:rPr lang="en-GB" sz="1600" dirty="0" smtClean="0">
                <a:solidFill>
                  <a:srgbClr val="0070C0"/>
                </a:solidFill>
              </a:rPr>
              <a:t> </a:t>
            </a:r>
            <a:r>
              <a:rPr lang="en-GB" sz="1600" dirty="0" smtClean="0"/>
              <a:t>up to 20 </a:t>
            </a:r>
            <a:r>
              <a:rPr lang="en-GB" sz="1600" dirty="0" err="1" smtClean="0"/>
              <a:t>pC</a:t>
            </a:r>
            <a:r>
              <a:rPr lang="en-GB" sz="1600" dirty="0" smtClean="0"/>
              <a:t> </a:t>
            </a:r>
          </a:p>
          <a:p>
            <a:pPr lvl="1">
              <a:defRPr/>
            </a:pPr>
            <a:r>
              <a:rPr lang="en-GB" sz="1600" dirty="0" smtClean="0"/>
              <a:t>five 0.5 Kbytes memories to store 127 events</a:t>
            </a:r>
          </a:p>
          <a:p>
            <a:pPr lvl="1">
              <a:defRPr/>
            </a:pPr>
            <a:r>
              <a:rPr lang="en-GB" sz="1600" dirty="0" smtClean="0">
                <a:solidFill>
                  <a:srgbClr val="000099"/>
                </a:solidFill>
              </a:rPr>
              <a:t>Full power pulsing =&gt; 7.5 µW/</a:t>
            </a:r>
            <a:r>
              <a:rPr lang="en-GB" sz="1600" dirty="0" err="1" smtClean="0">
                <a:solidFill>
                  <a:srgbClr val="000099"/>
                </a:solidFill>
              </a:rPr>
              <a:t>ch</a:t>
            </a:r>
            <a:endParaRPr lang="en-GB" sz="1600" dirty="0" smtClean="0">
              <a:solidFill>
                <a:srgbClr val="000099"/>
              </a:solidFill>
            </a:endParaRPr>
          </a:p>
          <a:p>
            <a:pPr lvl="1" eaLnBrk="1" hangingPunct="1">
              <a:defRPr/>
            </a:pPr>
            <a:r>
              <a:rPr lang="en-GB" sz="1600" dirty="0" smtClean="0">
                <a:solidFill>
                  <a:srgbClr val="000099"/>
                </a:solidFill>
              </a:rPr>
              <a:t>Fully integrated ILC sequential readout</a:t>
            </a:r>
          </a:p>
          <a:p>
            <a:pPr lvl="1" eaLnBrk="1" hangingPunct="1">
              <a:defRPr/>
            </a:pPr>
            <a:r>
              <a:rPr lang="en-GB" sz="1600" dirty="0" smtClean="0"/>
              <a:t>10 000 chips produced to equip 400 000 </a:t>
            </a:r>
            <a:r>
              <a:rPr lang="en-GB" sz="1600" dirty="0" err="1" smtClean="0"/>
              <a:t>ch</a:t>
            </a:r>
            <a:endParaRPr lang="en-GB" sz="1600" dirty="0" smtClean="0"/>
          </a:p>
          <a:p>
            <a:pPr lvl="1" eaLnBrk="1" hangingPunct="1">
              <a:lnSpc>
                <a:spcPct val="80000"/>
              </a:lnSpc>
              <a:defRPr/>
            </a:pPr>
            <a:r>
              <a:rPr lang="en-GB" sz="1600" dirty="0" smtClean="0"/>
              <a:t>SDHCAL technological proto with 40 layers (5760 HR2 chips) built in 2010-2011. 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GB" sz="1600" dirty="0" smtClean="0"/>
              <a:t>Successful TB in 2012 : 40 layers in </a:t>
            </a:r>
            <a:r>
              <a:rPr lang="en-GB" sz="1600" dirty="0" err="1" smtClean="0">
                <a:solidFill>
                  <a:srgbClr val="FF0000"/>
                </a:solidFill>
              </a:rPr>
              <a:t>AutoTrigger</a:t>
            </a:r>
            <a:r>
              <a:rPr lang="en-GB" sz="1600" dirty="0" smtClean="0">
                <a:solidFill>
                  <a:srgbClr val="FF0000"/>
                </a:solidFill>
              </a:rPr>
              <a:t> </a:t>
            </a:r>
            <a:r>
              <a:rPr lang="en-GB" sz="1600" dirty="0" smtClean="0"/>
              <a:t>with </a:t>
            </a:r>
            <a:r>
              <a:rPr lang="en-GB" sz="1600" dirty="0" smtClean="0">
                <a:solidFill>
                  <a:srgbClr val="FF0000"/>
                </a:solidFill>
              </a:rPr>
              <a:t>Power Pulsing</a:t>
            </a:r>
            <a:r>
              <a:rPr lang="en-GB" sz="1600" dirty="0" smtClean="0">
                <a:solidFill>
                  <a:srgbClr val="C00000"/>
                </a:solidFill>
              </a:rPr>
              <a:t> </a:t>
            </a:r>
            <a:r>
              <a:rPr lang="en-GB" sz="1600" dirty="0" smtClean="0"/>
              <a:t>mode</a:t>
            </a:r>
          </a:p>
          <a:p>
            <a:pPr lvl="3">
              <a:lnSpc>
                <a:spcPct val="80000"/>
              </a:lnSpc>
              <a:defRPr/>
            </a:pPr>
            <a:r>
              <a:rPr lang="en-GB" sz="1400" dirty="0" smtClean="0">
                <a:solidFill>
                  <a:prstClr val="black"/>
                </a:solidFill>
                <a:latin typeface="Calibri" pitchFamily="34" charset="0"/>
              </a:rPr>
              <a:t>High Granularity ( PAD size : 1 cm x 1 cm ) </a:t>
            </a:r>
          </a:p>
          <a:p>
            <a:pPr lvl="2" eaLnBrk="1" hangingPunct="1">
              <a:lnSpc>
                <a:spcPct val="80000"/>
              </a:lnSpc>
              <a:defRPr/>
            </a:pPr>
            <a:endParaRPr lang="en-GB" sz="1600" dirty="0" smtClean="0"/>
          </a:p>
          <a:p>
            <a:pPr marL="457200" lvl="1" indent="0" eaLnBrk="1" hangingPunct="1">
              <a:lnSpc>
                <a:spcPct val="80000"/>
              </a:lnSpc>
              <a:buFontTx/>
              <a:buNone/>
              <a:defRPr/>
            </a:pPr>
            <a:endParaRPr lang="en-GB" sz="1600" dirty="0" smtClean="0"/>
          </a:p>
          <a:p>
            <a:pPr eaLnBrk="1" hangingPunct="1">
              <a:lnSpc>
                <a:spcPct val="80000"/>
              </a:lnSpc>
              <a:defRPr/>
            </a:pPr>
            <a:endParaRPr lang="en-GB" sz="1600" dirty="0" smtClean="0"/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endParaRPr lang="en-GB" sz="1600" dirty="0" smtClean="0"/>
          </a:p>
        </p:txBody>
      </p:sp>
      <p:sp>
        <p:nvSpPr>
          <p:cNvPr id="46100" name="Espace réservé du pied de page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900" smtClean="0"/>
              <a:t>ROC chips for Gazeous detectors – 2021</a:t>
            </a:r>
            <a:endParaRPr lang="fr-FR" sz="900" dirty="0"/>
          </a:p>
        </p:txBody>
      </p:sp>
      <p:sp>
        <p:nvSpPr>
          <p:cNvPr id="46101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6AF7726-D703-4B9A-8909-C79246E78EC6}" type="slidenum">
              <a:rPr lang="fr-FR" sz="1400" smtClean="0">
                <a:solidFill>
                  <a:srgbClr val="D31216"/>
                </a:solidFill>
                <a:latin typeface="Arial" pitchFamily="34" charset="0"/>
              </a:rPr>
              <a:pPr eaLnBrk="1" hangingPunct="1"/>
              <a:t>3</a:t>
            </a:fld>
            <a:endParaRPr lang="fr-FR" sz="1400" smtClean="0">
              <a:solidFill>
                <a:srgbClr val="D31216"/>
              </a:solidFill>
              <a:latin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283450" y="5832475"/>
            <a:ext cx="987425" cy="27781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200" b="1" dirty="0"/>
              <a:t>@IPNL</a:t>
            </a:r>
          </a:p>
        </p:txBody>
      </p:sp>
      <p:pic>
        <p:nvPicPr>
          <p:cNvPr id="46086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122" y="3409652"/>
            <a:ext cx="3320441" cy="318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7" name="Rectangle 4"/>
          <p:cNvSpPr>
            <a:spLocks noChangeArrowheads="1"/>
          </p:cNvSpPr>
          <p:nvPr/>
        </p:nvSpPr>
        <p:spPr bwMode="auto">
          <a:xfrm>
            <a:off x="6618134" y="3194050"/>
            <a:ext cx="172878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100" dirty="0"/>
              <a:t>Cosmic hadronic shower</a:t>
            </a:r>
          </a:p>
        </p:txBody>
      </p:sp>
      <p:sp>
        <p:nvSpPr>
          <p:cNvPr id="46088" name="Rectangle 5"/>
          <p:cNvSpPr>
            <a:spLocks noChangeArrowheads="1"/>
          </p:cNvSpPr>
          <p:nvPr/>
        </p:nvSpPr>
        <p:spPr bwMode="auto">
          <a:xfrm>
            <a:off x="7375539" y="4826001"/>
            <a:ext cx="968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rgbClr val="000099"/>
                </a:solidFill>
              </a:rPr>
              <a:t>Blue : 150 </a:t>
            </a:r>
            <a:r>
              <a:rPr lang="en-US" sz="800" b="1" dirty="0" err="1">
                <a:solidFill>
                  <a:srgbClr val="000099"/>
                </a:solidFill>
              </a:rPr>
              <a:t>fC</a:t>
            </a:r>
            <a:endParaRPr lang="en-US" sz="800" b="1" dirty="0">
              <a:solidFill>
                <a:srgbClr val="000099"/>
              </a:solidFill>
            </a:endParaRPr>
          </a:p>
          <a:p>
            <a:r>
              <a:rPr lang="en-US" sz="800" b="1" dirty="0">
                <a:solidFill>
                  <a:srgbClr val="00B050"/>
                </a:solidFill>
              </a:rPr>
              <a:t>Green : 2 </a:t>
            </a:r>
            <a:r>
              <a:rPr lang="en-US" sz="800" b="1" dirty="0" err="1">
                <a:solidFill>
                  <a:srgbClr val="00B050"/>
                </a:solidFill>
              </a:rPr>
              <a:t>pC</a:t>
            </a:r>
            <a:endParaRPr lang="en-US" sz="800" b="1" dirty="0">
              <a:solidFill>
                <a:srgbClr val="00B050"/>
              </a:solidFill>
            </a:endParaRPr>
          </a:p>
          <a:p>
            <a:r>
              <a:rPr lang="en-US" sz="800" b="1" dirty="0">
                <a:solidFill>
                  <a:srgbClr val="FF0000"/>
                </a:solidFill>
              </a:rPr>
              <a:t>Red : 18 </a:t>
            </a:r>
            <a:r>
              <a:rPr lang="en-US" sz="800" b="1" dirty="0" err="1">
                <a:solidFill>
                  <a:srgbClr val="FF0000"/>
                </a:solidFill>
              </a:rPr>
              <a:t>pC</a:t>
            </a:r>
            <a:endParaRPr lang="en-US" sz="800" b="1" dirty="0">
              <a:solidFill>
                <a:srgbClr val="FF0000"/>
              </a:solidFill>
            </a:endParaRPr>
          </a:p>
        </p:txBody>
      </p:sp>
      <p:sp>
        <p:nvSpPr>
          <p:cNvPr id="46089" name="Rectangle 6"/>
          <p:cNvSpPr>
            <a:spLocks noChangeArrowheads="1"/>
          </p:cNvSpPr>
          <p:nvPr/>
        </p:nvSpPr>
        <p:spPr bwMode="auto">
          <a:xfrm>
            <a:off x="6262688" y="3429000"/>
            <a:ext cx="2794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100"/>
              <a:t>X</a:t>
            </a:r>
          </a:p>
        </p:txBody>
      </p:sp>
      <p:sp>
        <p:nvSpPr>
          <p:cNvPr id="46090" name="Rectangle 30"/>
          <p:cNvSpPr>
            <a:spLocks noChangeArrowheads="1"/>
          </p:cNvSpPr>
          <p:nvPr/>
        </p:nvSpPr>
        <p:spPr bwMode="auto">
          <a:xfrm>
            <a:off x="7993063" y="3830638"/>
            <a:ext cx="2714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100" dirty="0"/>
              <a:t>Z</a:t>
            </a:r>
          </a:p>
        </p:txBody>
      </p:sp>
      <p:sp>
        <p:nvSpPr>
          <p:cNvPr id="46091" name="Rectangle 31"/>
          <p:cNvSpPr>
            <a:spLocks noChangeArrowheads="1"/>
          </p:cNvSpPr>
          <p:nvPr/>
        </p:nvSpPr>
        <p:spPr bwMode="auto">
          <a:xfrm>
            <a:off x="6707188" y="3838575"/>
            <a:ext cx="2794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100"/>
              <a:t>Y</a:t>
            </a:r>
          </a:p>
        </p:txBody>
      </p:sp>
      <p:sp>
        <p:nvSpPr>
          <p:cNvPr id="46092" name="Rectangle 32"/>
          <p:cNvSpPr>
            <a:spLocks noChangeArrowheads="1"/>
          </p:cNvSpPr>
          <p:nvPr/>
        </p:nvSpPr>
        <p:spPr bwMode="auto">
          <a:xfrm>
            <a:off x="8585200" y="5702300"/>
            <a:ext cx="27146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100"/>
              <a:t>Z</a:t>
            </a:r>
          </a:p>
        </p:txBody>
      </p:sp>
      <p:sp>
        <p:nvSpPr>
          <p:cNvPr id="46093" name="Rectangle 33"/>
          <p:cNvSpPr>
            <a:spLocks noChangeArrowheads="1"/>
          </p:cNvSpPr>
          <p:nvPr/>
        </p:nvSpPr>
        <p:spPr bwMode="auto">
          <a:xfrm>
            <a:off x="6194425" y="3913188"/>
            <a:ext cx="2794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100"/>
              <a:t>X</a:t>
            </a:r>
          </a:p>
        </p:txBody>
      </p:sp>
      <p:sp>
        <p:nvSpPr>
          <p:cNvPr id="46094" name="Rectangle 34"/>
          <p:cNvSpPr>
            <a:spLocks noChangeArrowheads="1"/>
          </p:cNvSpPr>
          <p:nvPr/>
        </p:nvSpPr>
        <p:spPr bwMode="auto">
          <a:xfrm>
            <a:off x="6280150" y="4860925"/>
            <a:ext cx="2794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100"/>
              <a:t>Y</a:t>
            </a:r>
          </a:p>
        </p:txBody>
      </p:sp>
      <p:pic>
        <p:nvPicPr>
          <p:cNvPr id="46095" name="Picture 2" descr="IMGP9425-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43363"/>
            <a:ext cx="2900363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6" name="Picture 20" descr="DSCN596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794" y="3824425"/>
            <a:ext cx="152082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7" name="Picture 21" descr="P102038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519" y="5277009"/>
            <a:ext cx="841449" cy="1362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9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191250"/>
            <a:ext cx="5588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 descr="https://encrypted-tbn0.gstatic.com/images?q=tbn:ANd9GcTvBG12-dCPB5SldJAdoT88Dtz-orDBBoBvNoZlbSiPtwTiVyWRI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624" y="6281233"/>
            <a:ext cx="1219200" cy="49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https://encrypted-tbn2.gstatic.com/images?q=tbn:ANd9GcS6rOIJutagCssp5nHPJ2irHytgB9ZSZ01KpiMk4Wyn-VLCAjG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6276302"/>
            <a:ext cx="770882" cy="53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e 24"/>
          <p:cNvGrpSpPr>
            <a:grpSpLocks noChangeAspect="1"/>
          </p:cNvGrpSpPr>
          <p:nvPr/>
        </p:nvGrpSpPr>
        <p:grpSpPr bwMode="auto">
          <a:xfrm>
            <a:off x="3923928" y="5666"/>
            <a:ext cx="5256584" cy="2775261"/>
            <a:chOff x="3533208" y="4509993"/>
            <a:chExt cx="4762362" cy="2479357"/>
          </a:xfrm>
        </p:grpSpPr>
        <p:pic>
          <p:nvPicPr>
            <p:cNvPr id="26" name="Image 3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7161" y="4517023"/>
              <a:ext cx="3358409" cy="2472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 Box 23"/>
            <p:cNvSpPr txBox="1">
              <a:spLocks noChangeArrowheads="1"/>
            </p:cNvSpPr>
            <p:nvPr/>
          </p:nvSpPr>
          <p:spPr bwMode="auto">
            <a:xfrm>
              <a:off x="3533208" y="4509993"/>
              <a:ext cx="2062055" cy="467433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b="1" i="1" dirty="0" smtClean="0">
                  <a:solidFill>
                    <a:prstClr val="white"/>
                  </a:solidFill>
                  <a:latin typeface="Calibri" pitchFamily="34" charset="0"/>
                </a:rPr>
                <a:t>1 m</a:t>
              </a:r>
              <a:r>
                <a:rPr lang="fr-FR" sz="1400" b="1" i="1" baseline="30000" dirty="0" smtClean="0">
                  <a:solidFill>
                    <a:prstClr val="white"/>
                  </a:solidFill>
                  <a:latin typeface="Calibri" pitchFamily="34" charset="0"/>
                </a:rPr>
                <a:t>3 </a:t>
              </a:r>
              <a:r>
                <a:rPr lang="fr-FR" sz="1400" b="1" i="1" dirty="0" smtClean="0">
                  <a:solidFill>
                    <a:prstClr val="white"/>
                  </a:solidFill>
                  <a:latin typeface="Calibri" pitchFamily="34" charset="0"/>
                </a:rPr>
                <a:t>RPC detector, 40 </a:t>
              </a:r>
              <a:r>
                <a:rPr lang="fr-FR" sz="1400" b="1" i="1" dirty="0" err="1" smtClean="0">
                  <a:solidFill>
                    <a:prstClr val="white"/>
                  </a:solidFill>
                  <a:latin typeface="Calibri" pitchFamily="34" charset="0"/>
                </a:rPr>
                <a:t>layers</a:t>
              </a:r>
              <a:endParaRPr lang="fr-FR" sz="1400" b="1" i="1" dirty="0" smtClean="0">
                <a:solidFill>
                  <a:prstClr val="white"/>
                </a:solidFill>
                <a:latin typeface="Calibri" pitchFamily="34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b="1" i="1" dirty="0" smtClean="0">
                  <a:solidFill>
                    <a:prstClr val="white"/>
                  </a:solidFill>
                  <a:latin typeface="Calibri" pitchFamily="34" charset="0"/>
                </a:rPr>
                <a:t>370 000 </a:t>
              </a:r>
              <a:r>
                <a:rPr lang="fr-FR" sz="1400" b="1" i="1" dirty="0" err="1" smtClean="0">
                  <a:solidFill>
                    <a:prstClr val="white"/>
                  </a:solidFill>
                  <a:latin typeface="Calibri" pitchFamily="34" charset="0"/>
                </a:rPr>
                <a:t>channels</a:t>
              </a:r>
              <a:endParaRPr lang="fr-FR" sz="1400" b="1" i="1" dirty="0" smtClean="0">
                <a:solidFill>
                  <a:prstClr val="white"/>
                </a:solidFill>
                <a:latin typeface="Calibri" pitchFamily="34" charset="0"/>
              </a:endParaRPr>
            </a:p>
          </p:txBody>
        </p:sp>
        <p:sp>
          <p:nvSpPr>
            <p:cNvPr id="28" name="Text Box 23"/>
            <p:cNvSpPr txBox="1">
              <a:spLocks noChangeArrowheads="1"/>
            </p:cNvSpPr>
            <p:nvPr/>
          </p:nvSpPr>
          <p:spPr bwMode="auto">
            <a:xfrm>
              <a:off x="7121289" y="6714389"/>
              <a:ext cx="1174281" cy="274961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b="1" i="1" dirty="0" smtClean="0">
                  <a:solidFill>
                    <a:prstClr val="white"/>
                  </a:solidFill>
                </a:rPr>
                <a:t>@IPNL Lyon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612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l" eaLnBrk="1" hangingPunct="1"/>
            <a:r>
              <a:rPr lang="en-US" b="1" dirty="0" smtClean="0">
                <a:solidFill>
                  <a:srgbClr val="AA0000"/>
                </a:solidFill>
                <a:latin typeface="+mn-lt"/>
              </a:rPr>
              <a:t>HARDROC3: Simplified schematics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>
          <a:xfrm>
            <a:off x="107504" y="692696"/>
            <a:ext cx="3274513" cy="6117262"/>
          </a:xfrm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sz="1400" dirty="0" smtClean="0">
                <a:latin typeface="Calibri" pitchFamily="34" charset="0"/>
              </a:rPr>
              <a:t>64 channels with current preamplifiers</a:t>
            </a:r>
          </a:p>
          <a:p>
            <a:pPr>
              <a:buFont typeface="Wingdings" pitchFamily="2" charset="2"/>
              <a:buChar char="q"/>
            </a:pPr>
            <a:endParaRPr lang="en-US" sz="1000" dirty="0" smtClean="0">
              <a:solidFill>
                <a:srgbClr val="FF0000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1400" dirty="0" smtClean="0">
                <a:latin typeface="Calibri" pitchFamily="34" charset="0"/>
              </a:rPr>
              <a:t>Trigger less mode (auto trigger 15fC up to </a:t>
            </a:r>
            <a:r>
              <a:rPr lang="en-US" sz="1400" dirty="0" smtClean="0">
                <a:solidFill>
                  <a:srgbClr val="FF0000"/>
                </a:solidFill>
                <a:latin typeface="Calibri" pitchFamily="34" charset="0"/>
              </a:rPr>
              <a:t>50pC</a:t>
            </a:r>
            <a:r>
              <a:rPr lang="en-US" sz="1400" dirty="0" smtClean="0">
                <a:latin typeface="Calibri" pitchFamily="34" charset="0"/>
              </a:rPr>
              <a:t>) </a:t>
            </a:r>
          </a:p>
          <a:p>
            <a:pPr>
              <a:buFont typeface="Wingdings" pitchFamily="2" charset="2"/>
              <a:buChar char="q"/>
            </a:pPr>
            <a:endParaRPr lang="en-US" sz="1000" dirty="0">
              <a:latin typeface="Calibri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1400" dirty="0" smtClean="0">
                <a:latin typeface="Calibri" pitchFamily="34" charset="0"/>
              </a:rPr>
              <a:t>Gain correction (max factor 2)</a:t>
            </a:r>
          </a:p>
          <a:p>
            <a:pPr>
              <a:buFont typeface="Wingdings" pitchFamily="2" charset="2"/>
              <a:buChar char="q"/>
            </a:pPr>
            <a:endParaRPr lang="en-US" sz="1000" dirty="0" smtClean="0">
              <a:solidFill>
                <a:srgbClr val="FF0000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1400" dirty="0" smtClean="0">
                <a:latin typeface="Calibri" pitchFamily="34" charset="0"/>
              </a:rPr>
              <a:t>3 shapers + 3 discriminators (encoded in 2 bits for readout) </a:t>
            </a:r>
          </a:p>
          <a:p>
            <a:pPr marL="57150" indent="0">
              <a:buNone/>
            </a:pPr>
            <a:endParaRPr lang="en-US" sz="1000" dirty="0" smtClean="0">
              <a:solidFill>
                <a:srgbClr val="FF0000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1400" dirty="0">
                <a:solidFill>
                  <a:srgbClr val="FF0000"/>
                </a:solidFill>
                <a:latin typeface="Calibri" pitchFamily="34" charset="0"/>
              </a:rPr>
              <a:t>I2C link </a:t>
            </a:r>
            <a:r>
              <a:rPr lang="en-US" sz="1400" dirty="0" smtClean="0">
                <a:solidFill>
                  <a:prstClr val="black"/>
                </a:solidFill>
                <a:latin typeface="Calibri" pitchFamily="34" charset="0"/>
              </a:rPr>
              <a:t>with </a:t>
            </a:r>
            <a:r>
              <a:rPr lang="en-US" sz="1400" dirty="0" smtClean="0">
                <a:solidFill>
                  <a:srgbClr val="FF0000"/>
                </a:solidFill>
                <a:latin typeface="Calibri" pitchFamily="34" charset="0"/>
              </a:rPr>
              <a:t>triple voting </a:t>
            </a:r>
            <a:r>
              <a:rPr lang="en-US" sz="1400" dirty="0" smtClean="0">
                <a:solidFill>
                  <a:prstClr val="black"/>
                </a:solidFill>
                <a:latin typeface="Calibri" pitchFamily="34" charset="0"/>
              </a:rPr>
              <a:t>for </a:t>
            </a:r>
            <a:r>
              <a:rPr lang="en-US" sz="1400" dirty="0">
                <a:solidFill>
                  <a:prstClr val="black"/>
                </a:solidFill>
                <a:latin typeface="Calibri" pitchFamily="34" charset="0"/>
              </a:rPr>
              <a:t>Slow </a:t>
            </a:r>
            <a:r>
              <a:rPr lang="en-US" sz="1400" dirty="0" smtClean="0">
                <a:solidFill>
                  <a:prstClr val="black"/>
                </a:solidFill>
                <a:latin typeface="Calibri" pitchFamily="34" charset="0"/>
              </a:rPr>
              <a:t>Control Parameters</a:t>
            </a:r>
            <a:endParaRPr lang="en-US" sz="1400" dirty="0">
              <a:solidFill>
                <a:prstClr val="black"/>
              </a:solidFill>
              <a:latin typeface="Calibri" pitchFamily="34" charset="0"/>
            </a:endParaRPr>
          </a:p>
          <a:p>
            <a:pPr marL="57150" indent="0">
              <a:buNone/>
            </a:pPr>
            <a:endParaRPr lang="en-US" sz="1000" dirty="0" smtClean="0">
              <a:solidFill>
                <a:srgbClr val="FF0000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1400" dirty="0" smtClean="0">
                <a:solidFill>
                  <a:srgbClr val="FF0000"/>
                </a:solidFill>
                <a:latin typeface="Calibri" pitchFamily="34" charset="0"/>
              </a:rPr>
              <a:t>64 Independent channels </a:t>
            </a:r>
            <a:r>
              <a:rPr lang="en-US" sz="1400" dirty="0" smtClean="0">
                <a:latin typeface="Calibri" pitchFamily="34" charset="0"/>
              </a:rPr>
              <a:t>with zero suppress</a:t>
            </a:r>
            <a:endParaRPr lang="en-US" sz="1400" dirty="0">
              <a:latin typeface="Calibri" pitchFamily="34" charset="0"/>
            </a:endParaRPr>
          </a:p>
          <a:p>
            <a:pPr>
              <a:buFont typeface="Wingdings" pitchFamily="2" charset="2"/>
              <a:buChar char="q"/>
            </a:pPr>
            <a:endParaRPr lang="en-US" sz="1000" dirty="0" smtClean="0">
              <a:solidFill>
                <a:srgbClr val="FF0000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1400" dirty="0" smtClean="0">
                <a:solidFill>
                  <a:srgbClr val="FF0000"/>
                </a:solidFill>
                <a:latin typeface="Calibri" pitchFamily="34" charset="0"/>
              </a:rPr>
              <a:t>Max 8 events / channel </a:t>
            </a:r>
            <a:r>
              <a:rPr lang="en-US" sz="1400" dirty="0" smtClean="0">
                <a:latin typeface="Calibri" pitchFamily="34" charset="0"/>
              </a:rPr>
              <a:t>with 12-b time stamping</a:t>
            </a:r>
          </a:p>
          <a:p>
            <a:pPr>
              <a:buFont typeface="Wingdings" pitchFamily="2" charset="2"/>
              <a:buChar char="q"/>
            </a:pPr>
            <a:endParaRPr lang="en-US" sz="1000" dirty="0">
              <a:latin typeface="Calibri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1400" dirty="0" smtClean="0">
                <a:latin typeface="Calibri" pitchFamily="34" charset="0"/>
              </a:rPr>
              <a:t>Integrated clock generator: </a:t>
            </a:r>
            <a:r>
              <a:rPr lang="en-US" sz="1400" dirty="0" smtClean="0">
                <a:solidFill>
                  <a:srgbClr val="FF0000"/>
                </a:solidFill>
                <a:latin typeface="Calibri" pitchFamily="34" charset="0"/>
              </a:rPr>
              <a:t>PLL</a:t>
            </a:r>
          </a:p>
          <a:p>
            <a:pPr>
              <a:buFont typeface="Wingdings" pitchFamily="2" charset="2"/>
              <a:buChar char="q"/>
            </a:pPr>
            <a:endParaRPr lang="en-US" sz="1000" dirty="0">
              <a:solidFill>
                <a:srgbClr val="FF0000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1400" dirty="0" smtClean="0">
                <a:latin typeface="Calibri" pitchFamily="34" charset="0"/>
              </a:rPr>
              <a:t>All </a:t>
            </a:r>
            <a:r>
              <a:rPr lang="en-US" sz="1400" dirty="0">
                <a:latin typeface="Calibri" pitchFamily="34" charset="0"/>
              </a:rPr>
              <a:t>bias and reference voltage internal (</a:t>
            </a:r>
            <a:r>
              <a:rPr lang="en-US" sz="1400" dirty="0" smtClean="0">
                <a:latin typeface="Calibri" pitchFamily="34" charset="0"/>
              </a:rPr>
              <a:t>with </a:t>
            </a:r>
            <a:r>
              <a:rPr lang="en-US" sz="1400" dirty="0">
                <a:solidFill>
                  <a:srgbClr val="FF0000"/>
                </a:solidFill>
                <a:latin typeface="Calibri" pitchFamily="34" charset="0"/>
              </a:rPr>
              <a:t>power pulsing</a:t>
            </a:r>
            <a:r>
              <a:rPr lang="en-US" sz="1400" dirty="0">
                <a:latin typeface="Calibri" pitchFamily="34" charset="0"/>
              </a:rPr>
              <a:t>)</a:t>
            </a:r>
          </a:p>
          <a:p>
            <a:pPr marL="457200" lvl="1" indent="0">
              <a:buNone/>
            </a:pPr>
            <a:r>
              <a:rPr lang="en-US" sz="1050" dirty="0">
                <a:latin typeface="Calibri" pitchFamily="34" charset="0"/>
              </a:rPr>
              <a:t>No decoupling capacitances required on bias and references voltages</a:t>
            </a:r>
          </a:p>
          <a:p>
            <a:pPr marL="0" indent="0">
              <a:buNone/>
            </a:pPr>
            <a:endParaRPr lang="en-US" sz="1000" dirty="0">
              <a:latin typeface="Calibri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1400" dirty="0" smtClean="0">
                <a:latin typeface="Calibri" pitchFamily="34" charset="0"/>
              </a:rPr>
              <a:t>Token Ring </a:t>
            </a:r>
            <a:r>
              <a:rPr lang="en-US" sz="1400" dirty="0" err="1" smtClean="0">
                <a:latin typeface="Calibri" pitchFamily="34" charset="0"/>
              </a:rPr>
              <a:t>ReadOut</a:t>
            </a:r>
            <a:endParaRPr lang="en-US" sz="1400" dirty="0" smtClean="0">
              <a:latin typeface="Calibri" pitchFamily="34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>
            <p:extLst/>
          </p:nvPr>
        </p:nvGraphicFramePr>
        <p:xfrm>
          <a:off x="3387153" y="692696"/>
          <a:ext cx="5721351" cy="6172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name="SmartDraw" r:id="rId4" imgW="8265960" imgH="8918280" progId="SmartDraw.2">
                  <p:embed/>
                </p:oleObj>
              </mc:Choice>
              <mc:Fallback>
                <p:oleObj name="SmartDraw" r:id="rId4" imgW="8265960" imgH="8918280" progId="SmartDraw.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87153" y="692696"/>
                        <a:ext cx="5721351" cy="6172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6" t="20416" r="25481" b="18662"/>
          <a:stretch/>
        </p:blipFill>
        <p:spPr>
          <a:xfrm>
            <a:off x="3382017" y="5714943"/>
            <a:ext cx="1188408" cy="792560"/>
          </a:xfrm>
          <a:prstGeom prst="rect">
            <a:avLst/>
          </a:prstGeom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ROC chips for Gazeous detectors – 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642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l" eaLnBrk="1" hangingPunct="1"/>
            <a:r>
              <a:rPr lang="en-US" b="1" dirty="0" smtClean="0">
                <a:solidFill>
                  <a:srgbClr val="AA0000"/>
                </a:solidFill>
                <a:latin typeface="+mn-lt"/>
              </a:rPr>
              <a:t>Gain correction / </a:t>
            </a:r>
            <a:r>
              <a:rPr lang="en-US" b="1" dirty="0" err="1" smtClean="0">
                <a:solidFill>
                  <a:srgbClr val="AA0000"/>
                </a:solidFill>
                <a:latin typeface="+mn-lt"/>
              </a:rPr>
              <a:t>Scurves</a:t>
            </a:r>
            <a:endParaRPr lang="en-US" b="1" dirty="0" smtClean="0">
              <a:solidFill>
                <a:srgbClr val="AA0000"/>
              </a:solidFill>
              <a:latin typeface="+mn-lt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33" name="Picture 59" descr="scurve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308" y="1150254"/>
            <a:ext cx="4068180" cy="260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0" descr="scurven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23494"/>
            <a:ext cx="4104456" cy="275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Box 64"/>
          <p:cNvSpPr txBox="1">
            <a:spLocks noChangeArrowheads="1"/>
          </p:cNvSpPr>
          <p:nvPr/>
        </p:nvSpPr>
        <p:spPr bwMode="auto">
          <a:xfrm>
            <a:off x="755576" y="2168359"/>
            <a:ext cx="1075560" cy="54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36576" rIns="73152" bIns="36576"/>
          <a:lstStyle>
            <a:defPPr>
              <a:defRPr lang="fr-F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u="sng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u="sng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u="sng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u="sng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u="sng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u="sng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u="sng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u="sng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u="sng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fr-FR" altLang="ja-JP" sz="1200" u="none" dirty="0">
                <a:solidFill>
                  <a:srgbClr val="FF0066"/>
                </a:solidFill>
                <a:ea typeface="MS Mincho" charset="-128"/>
              </a:rPr>
              <a:t>50% </a:t>
            </a:r>
            <a:r>
              <a:rPr lang="fr-FR" altLang="ja-JP" sz="1200" u="none" dirty="0" smtClean="0">
                <a:solidFill>
                  <a:srgbClr val="FF0066"/>
                </a:solidFill>
                <a:ea typeface="MS Mincho" charset="-128"/>
              </a:rPr>
              <a:t>point</a:t>
            </a:r>
          </a:p>
          <a:p>
            <a:r>
              <a:rPr lang="en-US" altLang="ja-JP" sz="1600" u="none" dirty="0">
                <a:solidFill>
                  <a:srgbClr val="FF0066"/>
                </a:solidFill>
                <a:ea typeface="MS Mincho" charset="-128"/>
              </a:rPr>
              <a:t>± </a:t>
            </a:r>
            <a:r>
              <a:rPr lang="en-US" altLang="ja-JP" sz="1600" u="none" dirty="0" smtClean="0">
                <a:solidFill>
                  <a:srgbClr val="FF0066"/>
                </a:solidFill>
                <a:ea typeface="MS Mincho" charset="-128"/>
              </a:rPr>
              <a:t>25fC</a:t>
            </a:r>
            <a:endParaRPr lang="fr-FR" sz="1600" dirty="0">
              <a:solidFill>
                <a:prstClr val="black"/>
              </a:solidFill>
            </a:endParaRPr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3923928" y="836712"/>
            <a:ext cx="1333500" cy="366713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altLang="fr-FR" dirty="0" err="1">
                <a:solidFill>
                  <a:prstClr val="black"/>
                </a:solidFill>
              </a:rPr>
              <a:t>Qinj</a:t>
            </a:r>
            <a:r>
              <a:rPr lang="fr-FR" altLang="fr-FR" dirty="0">
                <a:solidFill>
                  <a:prstClr val="black"/>
                </a:solidFill>
              </a:rPr>
              <a:t>=100fC</a:t>
            </a:r>
          </a:p>
        </p:txBody>
      </p:sp>
      <p:sp>
        <p:nvSpPr>
          <p:cNvPr id="37" name="Line 61"/>
          <p:cNvSpPr>
            <a:spLocks noChangeShapeType="1"/>
          </p:cNvSpPr>
          <p:nvPr/>
        </p:nvSpPr>
        <p:spPr bwMode="auto">
          <a:xfrm>
            <a:off x="1780081" y="2420888"/>
            <a:ext cx="919711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fr-F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u="sng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u="sng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u="sng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u="sng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u="sng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u="sng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u="sng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u="sng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u="sng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38" name="Text Box 64"/>
          <p:cNvSpPr txBox="1">
            <a:spLocks noChangeArrowheads="1"/>
          </p:cNvSpPr>
          <p:nvPr/>
        </p:nvSpPr>
        <p:spPr bwMode="auto">
          <a:xfrm>
            <a:off x="5652120" y="2132856"/>
            <a:ext cx="1075560" cy="54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36576" rIns="73152" bIns="36576"/>
          <a:lstStyle>
            <a:defPPr>
              <a:defRPr lang="fr-F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u="sng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u="sng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u="sng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u="sng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u="sng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u="sng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u="sng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u="sng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u="sng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fr-FR" altLang="ja-JP" sz="1200" u="none" dirty="0">
                <a:solidFill>
                  <a:srgbClr val="FF0066"/>
                </a:solidFill>
                <a:ea typeface="MS Mincho" charset="-128"/>
              </a:rPr>
              <a:t>50% </a:t>
            </a:r>
            <a:r>
              <a:rPr lang="fr-FR" altLang="ja-JP" sz="1200" u="none" dirty="0" smtClean="0">
                <a:solidFill>
                  <a:srgbClr val="FF0066"/>
                </a:solidFill>
                <a:ea typeface="MS Mincho" charset="-128"/>
              </a:rPr>
              <a:t>point</a:t>
            </a:r>
          </a:p>
          <a:p>
            <a:r>
              <a:rPr lang="en-US" altLang="ja-JP" sz="1600" u="none" dirty="0">
                <a:solidFill>
                  <a:srgbClr val="FF0066"/>
                </a:solidFill>
                <a:ea typeface="MS Mincho" charset="-128"/>
              </a:rPr>
              <a:t>± </a:t>
            </a:r>
            <a:r>
              <a:rPr lang="en-US" altLang="ja-JP" sz="1600" u="none" dirty="0" smtClean="0">
                <a:solidFill>
                  <a:srgbClr val="FF0066"/>
                </a:solidFill>
                <a:ea typeface="MS Mincho" charset="-128"/>
              </a:rPr>
              <a:t>5fC</a:t>
            </a:r>
            <a:endParaRPr lang="fr-FR" sz="1600" dirty="0">
              <a:solidFill>
                <a:prstClr val="black"/>
              </a:solidFill>
            </a:endParaRPr>
          </a:p>
        </p:txBody>
      </p:sp>
      <p:sp>
        <p:nvSpPr>
          <p:cNvPr id="39" name="Line 61"/>
          <p:cNvSpPr>
            <a:spLocks noChangeShapeType="1"/>
          </p:cNvSpPr>
          <p:nvPr/>
        </p:nvSpPr>
        <p:spPr bwMode="auto">
          <a:xfrm>
            <a:off x="6804248" y="2385385"/>
            <a:ext cx="32235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fr-F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u="sng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u="sng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u="sng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u="sng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u="sng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u="sng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u="sng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u="sng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u="sng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40" name="Flèche droite 39"/>
          <p:cNvSpPr/>
          <p:nvPr/>
        </p:nvSpPr>
        <p:spPr>
          <a:xfrm>
            <a:off x="3923928" y="2204864"/>
            <a:ext cx="104384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20" name="Text Box 29"/>
          <p:cNvSpPr txBox="1">
            <a:spLocks noChangeArrowheads="1"/>
          </p:cNvSpPr>
          <p:nvPr/>
        </p:nvSpPr>
        <p:spPr bwMode="auto">
          <a:xfrm>
            <a:off x="3923927" y="1700808"/>
            <a:ext cx="1120413" cy="523220"/>
          </a:xfrm>
          <a:prstGeom prst="rect">
            <a:avLst/>
          </a:prstGeom>
          <a:solidFill>
            <a:srgbClr val="F9A5E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altLang="fr-FR" sz="1400" b="1" dirty="0">
                <a:solidFill>
                  <a:prstClr val="black"/>
                </a:solidFill>
              </a:rPr>
              <a:t>HR2 </a:t>
            </a:r>
            <a:r>
              <a:rPr lang="fr-FR" altLang="fr-FR" sz="1400" b="1" dirty="0" smtClean="0">
                <a:solidFill>
                  <a:prstClr val="black"/>
                </a:solidFill>
              </a:rPr>
              <a:t>gain correction</a:t>
            </a:r>
            <a:endParaRPr lang="fr-FR" altLang="fr-FR" sz="1400" b="1" dirty="0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ROC chips for Gazeous detectors – 2021</a:t>
            </a:r>
            <a:endParaRPr lang="fr-FR" dirty="0"/>
          </a:p>
        </p:txBody>
      </p:sp>
      <p:sp>
        <p:nvSpPr>
          <p:cNvPr id="18" name="Espace réservé du numéro de diapositive 3"/>
          <p:cNvSpPr txBox="1">
            <a:spLocks/>
          </p:cNvSpPr>
          <p:nvPr/>
        </p:nvSpPr>
        <p:spPr bwMode="auto">
          <a:xfrm>
            <a:off x="8388350" y="6608763"/>
            <a:ext cx="755650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fld id="{2471A504-AE2C-4488-80ED-9ED6A4A57476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9" name="Image 18" descr="C:\Users\seguin.LAL\Desktop\Hardroc3\Mesures\fsb0_sigmaNoise.t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240" y="4085864"/>
            <a:ext cx="4342176" cy="2232248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ZoneTexte 20"/>
          <p:cNvSpPr txBox="1"/>
          <p:nvPr/>
        </p:nvSpPr>
        <p:spPr>
          <a:xfrm>
            <a:off x="1389833" y="5532116"/>
            <a:ext cx="28836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2000" dirty="0" smtClean="0">
                <a:solidFill>
                  <a:srgbClr val="FF0000"/>
                </a:solidFill>
                <a:latin typeface="Calibri"/>
              </a:rPr>
              <a:t>FSB0: 5</a:t>
            </a:r>
            <a:r>
              <a:rPr lang="el-GR" sz="2000" dirty="0" smtClean="0">
                <a:solidFill>
                  <a:srgbClr val="FF0000"/>
                </a:solidFill>
                <a:latin typeface="Calibri"/>
              </a:rPr>
              <a:t>σ</a:t>
            </a:r>
            <a:r>
              <a:rPr lang="fr-FR" sz="2000" dirty="0" smtClean="0">
                <a:solidFill>
                  <a:srgbClr val="FF0000"/>
                </a:solidFill>
                <a:latin typeface="Calibri"/>
              </a:rPr>
              <a:t> noise </a:t>
            </a:r>
            <a:r>
              <a:rPr lang="fr-FR" sz="2000" dirty="0" err="1" smtClean="0">
                <a:solidFill>
                  <a:srgbClr val="FF0000"/>
                </a:solidFill>
                <a:latin typeface="Calibri"/>
              </a:rPr>
              <a:t>limit</a:t>
            </a:r>
            <a:r>
              <a:rPr lang="fr-FR" sz="2000" dirty="0" smtClean="0">
                <a:solidFill>
                  <a:srgbClr val="FF0000"/>
                </a:solidFill>
                <a:latin typeface="Calibri"/>
              </a:rPr>
              <a:t>= </a:t>
            </a:r>
            <a:r>
              <a:rPr lang="fr-FR" sz="2000" dirty="0" smtClean="0">
                <a:solidFill>
                  <a:srgbClr val="FF0000"/>
                </a:solidFill>
                <a:latin typeface="Calibri"/>
              </a:rPr>
              <a:t>15fC</a:t>
            </a:r>
            <a:endParaRPr lang="fr-FR" sz="2000" dirty="0">
              <a:solidFill>
                <a:srgbClr val="FF0000"/>
              </a:solidFill>
              <a:latin typeface="Calibri"/>
            </a:endParaRPr>
          </a:p>
        </p:txBody>
      </p:sp>
      <p:cxnSp>
        <p:nvCxnSpPr>
          <p:cNvPr id="23" name="Connecteur droit 22"/>
          <p:cNvCxnSpPr/>
          <p:nvPr/>
        </p:nvCxnSpPr>
        <p:spPr>
          <a:xfrm>
            <a:off x="4512217" y="3717032"/>
            <a:ext cx="0" cy="266429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flipH="1">
            <a:off x="4512217" y="6381328"/>
            <a:ext cx="460086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05"/>
          <p:cNvSpPr>
            <a:spLocks noChangeArrowheads="1"/>
          </p:cNvSpPr>
          <p:nvPr/>
        </p:nvSpPr>
        <p:spPr bwMode="auto">
          <a:xfrm>
            <a:off x="4499993" y="3722118"/>
            <a:ext cx="4613086" cy="57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</a:pPr>
            <a:r>
              <a:rPr lang="en-US" sz="2000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50% </a:t>
            </a:r>
            <a:r>
              <a:rPr lang="en-US" sz="2000" dirty="0" smtClean="0">
                <a:solidFill>
                  <a:srgbClr val="4F81BD">
                    <a:lumMod val="50000"/>
                  </a:srgbClr>
                </a:solidFill>
                <a:latin typeface="Calibri"/>
              </a:rPr>
              <a:t>trig. Eff. </a:t>
            </a:r>
            <a:r>
              <a:rPr lang="en-US" sz="2000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(DAC </a:t>
            </a:r>
            <a:r>
              <a:rPr lang="en-US" sz="2000" dirty="0" smtClean="0">
                <a:solidFill>
                  <a:srgbClr val="4F81BD">
                    <a:lumMod val="50000"/>
                  </a:srgbClr>
                </a:solidFill>
                <a:latin typeface="Calibri"/>
              </a:rPr>
              <a:t>units) vs </a:t>
            </a:r>
            <a:r>
              <a:rPr lang="en-US" sz="2000" dirty="0" err="1">
                <a:solidFill>
                  <a:srgbClr val="4F81BD">
                    <a:lumMod val="50000"/>
                  </a:srgbClr>
                </a:solidFill>
                <a:latin typeface="Calibri"/>
              </a:rPr>
              <a:t>Qinj</a:t>
            </a:r>
            <a:r>
              <a:rPr lang="en-US" sz="2000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 (</a:t>
            </a:r>
            <a:r>
              <a:rPr lang="en-US" sz="2000" dirty="0" err="1">
                <a:solidFill>
                  <a:srgbClr val="4F81BD">
                    <a:lumMod val="50000"/>
                  </a:srgbClr>
                </a:solidFill>
                <a:latin typeface="Calibri"/>
              </a:rPr>
              <a:t>fC</a:t>
            </a:r>
            <a:r>
              <a:rPr lang="en-US" sz="2000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)</a:t>
            </a:r>
          </a:p>
        </p:txBody>
      </p:sp>
      <p:cxnSp>
        <p:nvCxnSpPr>
          <p:cNvPr id="27" name="Connecteur droit 26"/>
          <p:cNvCxnSpPr/>
          <p:nvPr/>
        </p:nvCxnSpPr>
        <p:spPr>
          <a:xfrm>
            <a:off x="9071510" y="3717032"/>
            <a:ext cx="20237" cy="266429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 flipH="1">
            <a:off x="4499992" y="3717032"/>
            <a:ext cx="457042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05"/>
          <p:cNvSpPr>
            <a:spLocks noChangeArrowheads="1"/>
          </p:cNvSpPr>
          <p:nvPr/>
        </p:nvSpPr>
        <p:spPr bwMode="auto">
          <a:xfrm>
            <a:off x="629797" y="4204534"/>
            <a:ext cx="3774409" cy="316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ct val="2000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ASIC Dynamic 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range:   15fC 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- 50pC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Text Box 29"/>
          <p:cNvSpPr txBox="1">
            <a:spLocks noChangeArrowheads="1"/>
          </p:cNvSpPr>
          <p:nvPr/>
        </p:nvSpPr>
        <p:spPr bwMode="auto">
          <a:xfrm>
            <a:off x="3677402" y="3786828"/>
            <a:ext cx="1120413" cy="307777"/>
          </a:xfrm>
          <a:prstGeom prst="rect">
            <a:avLst/>
          </a:prstGeom>
          <a:solidFill>
            <a:srgbClr val="F9A5E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altLang="fr-FR" sz="1400" b="1" dirty="0" smtClean="0">
                <a:solidFill>
                  <a:prstClr val="black"/>
                </a:solidFill>
              </a:rPr>
              <a:t>HR3</a:t>
            </a:r>
            <a:endParaRPr lang="fr-FR" altLang="fr-FR" sz="1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96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l" eaLnBrk="1" hangingPunct="1"/>
            <a:r>
              <a:rPr lang="en-US" b="1" dirty="0" smtClean="0">
                <a:solidFill>
                  <a:srgbClr val="AA0000"/>
                </a:solidFill>
                <a:latin typeface="Calibri" pitchFamily="34" charset="0"/>
              </a:rPr>
              <a:t>Zero suppress: Memory mapping</a:t>
            </a:r>
          </a:p>
        </p:txBody>
      </p:sp>
      <p:graphicFrame>
        <p:nvGraphicFramePr>
          <p:cNvPr id="9" name="Object 8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3987229" y="922338"/>
          <a:ext cx="5121275" cy="5075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" name="SmartDraw" r:id="rId4" imgW="5120640" imgH="5074920" progId="SmartDraw.2">
                  <p:embed/>
                </p:oleObj>
              </mc:Choice>
              <mc:Fallback>
                <p:oleObj name="SmartDraw" r:id="rId4" imgW="5120640" imgH="5074920" progId="SmartDraw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7229" y="922338"/>
                        <a:ext cx="5121275" cy="5075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11" name="Group 58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64516" y="4755540"/>
          <a:ext cx="4032448" cy="1825749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304256"/>
                <a:gridCol w="864096"/>
                <a:gridCol w="864096"/>
              </a:tblGrid>
              <a:tr h="4069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HR2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HR3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anchorCtr="1" horzOverflow="overflow"/>
                </a:tc>
              </a:tr>
              <a:tr h="3547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 </a:t>
                      </a:r>
                      <a:r>
                        <a:rPr kumimoji="0" lang="fr-FR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chn</a:t>
                      </a:r>
                      <a:r>
                        <a:rPr kumimoji="0" lang="fr-FR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hit</a:t>
                      </a:r>
                      <a:endParaRPr kumimoji="0" 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160</a:t>
                      </a:r>
                      <a:endParaRPr kumimoji="0" 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48</a:t>
                      </a:r>
                      <a:endParaRPr kumimoji="0" 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anchorCtr="1" horzOverflow="overflow"/>
                </a:tc>
              </a:tr>
              <a:tr h="3529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 </a:t>
                      </a:r>
                      <a:r>
                        <a:rPr kumimoji="0" lang="fr-FR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chn</a:t>
                      </a:r>
                      <a:r>
                        <a:rPr kumimoji="0" lang="fr-FR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hit</a:t>
                      </a:r>
                      <a:endParaRPr kumimoji="0" 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1280</a:t>
                      </a:r>
                      <a:endParaRPr kumimoji="0" 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272</a:t>
                      </a:r>
                      <a:endParaRPr kumimoji="0" 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anchorCtr="1" horzOverflow="overflow"/>
                </a:tc>
              </a:tr>
              <a:tr h="3565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4 chn hit @ same time</a:t>
                      </a:r>
                      <a:endParaRPr kumimoji="0" 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160</a:t>
                      </a:r>
                      <a:endParaRPr kumimoji="0" 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144</a:t>
                      </a:r>
                      <a:endParaRPr kumimoji="0" 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anchorCtr="1" horzOverflow="overflow"/>
                </a:tc>
              </a:tr>
              <a:tr h="3547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10 chn hit @ same time</a:t>
                      </a:r>
                      <a:endParaRPr kumimoji="0" 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160</a:t>
                      </a:r>
                      <a:endParaRPr kumimoji="0" 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336</a:t>
                      </a:r>
                      <a:endParaRPr kumimoji="0" 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anchorCtr="1" horzOverflow="overflow"/>
                </a:tc>
              </a:tr>
            </a:tbl>
          </a:graphicData>
        </a:graphic>
      </p:graphicFrame>
      <p:sp>
        <p:nvSpPr>
          <p:cNvPr id="7174" name="Rectangle 3"/>
          <p:cNvSpPr>
            <a:spLocks noChangeArrowheads="1"/>
          </p:cNvSpPr>
          <p:nvPr/>
        </p:nvSpPr>
        <p:spPr bwMode="auto">
          <a:xfrm>
            <a:off x="323850" y="692150"/>
            <a:ext cx="7921625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 fontAlgn="auto">
              <a:spcBef>
                <a:spcPct val="20000"/>
              </a:spcBef>
              <a:spcAft>
                <a:spcPts val="0"/>
              </a:spcAft>
            </a:pPr>
            <a:endParaRPr lang="en-US" sz="16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64516" y="836712"/>
            <a:ext cx="4147444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</a:pP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Chip ID is the first </a:t>
            </a:r>
            <a:r>
              <a:rPr lang="en-US" dirty="0" smtClean="0">
                <a:solidFill>
                  <a:prstClr val="black"/>
                </a:solidFill>
                <a:latin typeface="Calibri" pitchFamily="34" charset="0"/>
              </a:rPr>
              <a:t>to be outputted 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during readout (</a:t>
            </a:r>
            <a:r>
              <a:rPr lang="en-US" dirty="0" smtClean="0">
                <a:solidFill>
                  <a:prstClr val="black"/>
                </a:solidFill>
                <a:latin typeface="Calibri" pitchFamily="34" charset="0"/>
              </a:rPr>
              <a:t>MSB first)</a:t>
            </a:r>
            <a:endParaRPr lang="en-US" dirty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</a:pPr>
            <a:endParaRPr lang="en-US" dirty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</a:pP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MSB of each word indicates type of data:</a:t>
            </a:r>
          </a:p>
          <a:p>
            <a:pPr marL="742950" lvl="1" indent="-2857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Tx/>
              <a:buChar char="–"/>
            </a:pPr>
            <a:r>
              <a:rPr lang="en-US" sz="1400" dirty="0">
                <a:solidFill>
                  <a:prstClr val="black"/>
                </a:solidFill>
                <a:latin typeface="Calibri" pitchFamily="34" charset="0"/>
              </a:rPr>
              <a:t>“1”: g</a:t>
            </a:r>
            <a:r>
              <a:rPr lang="en-US" sz="1400" dirty="0">
                <a:solidFill>
                  <a:prstClr val="black"/>
                </a:solidFill>
                <a:latin typeface="Calibri" pitchFamily="34" charset="0"/>
                <a:sym typeface="Wingdings" pitchFamily="2" charset="2"/>
              </a:rPr>
              <a:t>eneral  </a:t>
            </a:r>
            <a:r>
              <a:rPr lang="en-US" sz="1400" dirty="0" smtClean="0">
                <a:solidFill>
                  <a:prstClr val="black"/>
                </a:solidFill>
                <a:latin typeface="Calibri" pitchFamily="34" charset="0"/>
                <a:sym typeface="Wingdings" pitchFamily="2" charset="2"/>
              </a:rPr>
              <a:t>data (Hit </a:t>
            </a:r>
            <a:r>
              <a:rPr lang="en-US" sz="1400" dirty="0" err="1" smtClean="0">
                <a:solidFill>
                  <a:prstClr val="black"/>
                </a:solidFill>
                <a:latin typeface="Calibri" pitchFamily="34" charset="0"/>
                <a:sym typeface="Wingdings" pitchFamily="2" charset="2"/>
              </a:rPr>
              <a:t>ch</a:t>
            </a:r>
            <a:r>
              <a:rPr lang="en-US" sz="1400" dirty="0" err="1">
                <a:solidFill>
                  <a:prstClr val="black"/>
                </a:solidFill>
                <a:latin typeface="Calibri" pitchFamily="34" charset="0"/>
                <a:sym typeface="Wingdings" pitchFamily="2" charset="2"/>
              </a:rPr>
              <a:t>.</a:t>
            </a:r>
            <a:r>
              <a:rPr lang="en-US" sz="1400" dirty="0" smtClean="0">
                <a:solidFill>
                  <a:prstClr val="black"/>
                </a:solidFill>
                <a:latin typeface="Calibri" pitchFamily="34" charset="0"/>
                <a:sym typeface="Wingdings" pitchFamily="2" charset="2"/>
              </a:rPr>
              <a:t> number and number of events)</a:t>
            </a:r>
            <a:endParaRPr lang="en-US" sz="1400" dirty="0">
              <a:solidFill>
                <a:prstClr val="black"/>
              </a:solidFill>
              <a:latin typeface="Calibri" pitchFamily="34" charset="0"/>
              <a:sym typeface="Wingdings" pitchFamily="2" charset="2"/>
            </a:endParaRPr>
          </a:p>
          <a:p>
            <a:pPr marL="742950" lvl="1" indent="-2857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Tx/>
              <a:buChar char="–"/>
            </a:pPr>
            <a:r>
              <a:rPr lang="en-US" sz="1400" dirty="0">
                <a:solidFill>
                  <a:prstClr val="black"/>
                </a:solidFill>
                <a:latin typeface="Calibri" pitchFamily="34" charset="0"/>
                <a:sym typeface="Wingdings" pitchFamily="2" charset="2"/>
              </a:rPr>
              <a:t>“0”: BCID + </a:t>
            </a:r>
            <a:r>
              <a:rPr lang="en-US" sz="1400" dirty="0" smtClean="0">
                <a:solidFill>
                  <a:prstClr val="black"/>
                </a:solidFill>
                <a:latin typeface="Calibri" pitchFamily="34" charset="0"/>
                <a:sym typeface="Wingdings" pitchFamily="2" charset="2"/>
              </a:rPr>
              <a:t>encoded data</a:t>
            </a:r>
            <a:endParaRPr lang="en-US" sz="1400" dirty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</a:pPr>
            <a:endParaRPr lang="en-US" dirty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</a:pP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A</a:t>
            </a:r>
            <a:r>
              <a:rPr lang="en-US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parity </a:t>
            </a:r>
            <a:r>
              <a:rPr lang="en-US" dirty="0" smtClean="0">
                <a:solidFill>
                  <a:prstClr val="black"/>
                </a:solidFill>
                <a:latin typeface="Calibri" pitchFamily="34" charset="0"/>
              </a:rPr>
              <a:t>bit/word</a:t>
            </a:r>
            <a:endParaRPr lang="en-US" dirty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</a:pPr>
            <a:endParaRPr lang="en-US" dirty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</a:pP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Up to 9232 bits (577x16) during readout 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</a:pPr>
            <a:endParaRPr lang="en-US" sz="1400" dirty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</a:pP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Example of number of </a:t>
            </a:r>
            <a:r>
              <a:rPr lang="en-US" dirty="0" smtClean="0">
                <a:solidFill>
                  <a:prstClr val="black"/>
                </a:solidFill>
                <a:latin typeface="Calibri" pitchFamily="34" charset="0"/>
              </a:rPr>
              <a:t>bits 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during readout: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</a:pPr>
            <a:endParaRPr lang="en-US" dirty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ROC chips for Gazeous detectors – 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260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l" eaLnBrk="1" hangingPunct="1"/>
            <a:r>
              <a:rPr lang="en-US" b="1" dirty="0" smtClean="0">
                <a:solidFill>
                  <a:srgbClr val="AA0000"/>
                </a:solidFill>
                <a:latin typeface="+mn-lt"/>
              </a:rPr>
              <a:t>Power pulsing in HR chips 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/>
          </p:nvPr>
        </p:nvGraphicFramePr>
        <p:xfrm>
          <a:off x="467544" y="4022138"/>
          <a:ext cx="4511041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0505"/>
                <a:gridCol w="1505268"/>
                <a:gridCol w="1505268"/>
              </a:tblGrid>
              <a:tr h="438144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Power </a:t>
                      </a:r>
                      <a:r>
                        <a:rPr lang="fr-FR" sz="1600" dirty="0" err="1" smtClean="0"/>
                        <a:t>supply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HR3</a:t>
                      </a:r>
                      <a:r>
                        <a:rPr lang="fr-FR" sz="1600" baseline="0" dirty="0" smtClean="0"/>
                        <a:t> </a:t>
                      </a:r>
                      <a:r>
                        <a:rPr lang="fr-FR" sz="1600" baseline="0" dirty="0" err="1" smtClean="0"/>
                        <a:t>with</a:t>
                      </a:r>
                      <a:r>
                        <a:rPr lang="fr-FR" sz="1600" baseline="0" dirty="0" smtClean="0"/>
                        <a:t> </a:t>
                      </a:r>
                      <a:r>
                        <a:rPr lang="fr-FR" sz="1600" dirty="0" smtClean="0"/>
                        <a:t>LVDS</a:t>
                      </a:r>
                    </a:p>
                    <a:p>
                      <a:pPr algn="ctr"/>
                      <a:r>
                        <a:rPr lang="fr-FR" sz="1200" dirty="0" smtClean="0"/>
                        <a:t>(</a:t>
                      </a:r>
                      <a:r>
                        <a:rPr lang="fr-FR" sz="1200" baseline="0" dirty="0" smtClean="0"/>
                        <a:t>5M + 40M) </a:t>
                      </a:r>
                    </a:p>
                    <a:p>
                      <a:pPr algn="ctr"/>
                      <a:r>
                        <a:rPr lang="fr-FR" sz="1200" baseline="0" dirty="0" smtClean="0"/>
                        <a:t>µW / </a:t>
                      </a:r>
                      <a:r>
                        <a:rPr lang="fr-FR" sz="1200" baseline="0" dirty="0" err="1" smtClean="0"/>
                        <a:t>channel</a:t>
                      </a:r>
                      <a:endParaRPr lang="fr-FR" sz="1200" baseline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HR2</a:t>
                      </a:r>
                      <a:r>
                        <a:rPr lang="fr-FR" sz="1600" baseline="0" dirty="0" smtClean="0"/>
                        <a:t> </a:t>
                      </a:r>
                      <a:r>
                        <a:rPr lang="fr-FR" sz="1600" baseline="0" dirty="0" err="1" smtClean="0"/>
                        <a:t>w</a:t>
                      </a:r>
                      <a:r>
                        <a:rPr lang="fr-FR" sz="1600" dirty="0" err="1" smtClean="0"/>
                        <a:t>ith</a:t>
                      </a:r>
                      <a:r>
                        <a:rPr lang="fr-FR" sz="1600" dirty="0" smtClean="0"/>
                        <a:t> LVDS</a:t>
                      </a:r>
                    </a:p>
                    <a:p>
                      <a:pPr algn="ctr"/>
                      <a:r>
                        <a:rPr lang="fr-FR" sz="1200" dirty="0" smtClean="0"/>
                        <a:t>(</a:t>
                      </a:r>
                      <a:r>
                        <a:rPr lang="fr-FR" sz="1200" baseline="0" dirty="0" smtClean="0"/>
                        <a:t>5M + 40M)</a:t>
                      </a:r>
                    </a:p>
                    <a:p>
                      <a:pPr algn="ctr"/>
                      <a:r>
                        <a:rPr lang="fr-FR" sz="1200" baseline="0" dirty="0" smtClean="0"/>
                        <a:t>µW / </a:t>
                      </a:r>
                      <a:r>
                        <a:rPr lang="fr-FR" sz="1200" baseline="0" dirty="0" err="1" smtClean="0"/>
                        <a:t>channel</a:t>
                      </a:r>
                      <a:endParaRPr lang="fr-FR" sz="1200" baseline="0" dirty="0" smtClean="0"/>
                    </a:p>
                  </a:txBody>
                  <a:tcPr anchor="ctr"/>
                </a:tc>
              </a:tr>
              <a:tr h="146048">
                <a:tc>
                  <a:txBody>
                    <a:bodyPr/>
                    <a:lstStyle/>
                    <a:p>
                      <a:pPr algn="l"/>
                      <a:r>
                        <a:rPr lang="fr-FR" sz="1000" dirty="0" err="1" smtClean="0"/>
                        <a:t>PowerOnA</a:t>
                      </a:r>
                      <a:r>
                        <a:rPr lang="fr-FR" sz="1000" dirty="0" smtClean="0"/>
                        <a:t> (</a:t>
                      </a:r>
                      <a:r>
                        <a:rPr lang="fr-FR" sz="1000" dirty="0" err="1" smtClean="0"/>
                        <a:t>Analog</a:t>
                      </a:r>
                      <a:r>
                        <a:rPr lang="fr-FR" sz="1000" dirty="0" smtClean="0"/>
                        <a:t>)</a:t>
                      </a:r>
                      <a:endParaRPr lang="fr-FR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/>
                        <a:t>1650</a:t>
                      </a:r>
                      <a:endParaRPr lang="fr-FR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/>
                        <a:t>1325</a:t>
                      </a:r>
                      <a:endParaRPr lang="fr-FR" sz="1000" dirty="0"/>
                    </a:p>
                  </a:txBody>
                  <a:tcPr anchor="ctr"/>
                </a:tc>
              </a:tr>
              <a:tr h="1460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 err="1" smtClean="0"/>
                        <a:t>Only</a:t>
                      </a:r>
                      <a:r>
                        <a:rPr lang="fr-FR" sz="1000" dirty="0" smtClean="0"/>
                        <a:t> </a:t>
                      </a:r>
                      <a:r>
                        <a:rPr lang="fr-FR" sz="1000" dirty="0" err="1" smtClean="0"/>
                        <a:t>PowerOnDAC</a:t>
                      </a:r>
                      <a:endParaRPr lang="fr-FR" sz="1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/>
                        <a:t>55</a:t>
                      </a:r>
                      <a:endParaRPr lang="fr-FR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/>
                        <a:t>50</a:t>
                      </a:r>
                      <a:endParaRPr lang="fr-FR" sz="1000" dirty="0"/>
                    </a:p>
                  </a:txBody>
                  <a:tcPr anchor="ctr"/>
                </a:tc>
              </a:tr>
              <a:tr h="146048">
                <a:tc>
                  <a:txBody>
                    <a:bodyPr/>
                    <a:lstStyle/>
                    <a:p>
                      <a:pPr algn="l"/>
                      <a:r>
                        <a:rPr lang="fr-FR" sz="1000" dirty="0" err="1" smtClean="0"/>
                        <a:t>Only</a:t>
                      </a:r>
                      <a:r>
                        <a:rPr lang="fr-FR" sz="1000" dirty="0" smtClean="0"/>
                        <a:t> </a:t>
                      </a:r>
                      <a:r>
                        <a:rPr lang="fr-FR" sz="1000" dirty="0" err="1" smtClean="0"/>
                        <a:t>PowerOn</a:t>
                      </a:r>
                      <a:r>
                        <a:rPr lang="fr-FR" sz="1000" dirty="0" smtClean="0"/>
                        <a:t> D</a:t>
                      </a:r>
                      <a:endParaRPr lang="fr-FR" sz="10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/>
                        <a:t>725</a:t>
                      </a:r>
                      <a:endParaRPr lang="fr-FR" sz="10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/>
                        <a:t>50</a:t>
                      </a:r>
                      <a:endParaRPr lang="fr-FR" sz="10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048">
                <a:tc>
                  <a:txBody>
                    <a:bodyPr/>
                    <a:lstStyle/>
                    <a:p>
                      <a:pPr algn="l"/>
                      <a:r>
                        <a:rPr lang="fr-FR" sz="1000" dirty="0" smtClean="0"/>
                        <a:t>Power-On-All</a:t>
                      </a:r>
                      <a:endParaRPr lang="fr-FR" sz="1000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/>
                        <a:t>2430</a:t>
                      </a:r>
                      <a:endParaRPr lang="fr-FR" sz="1000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/>
                        <a:t>1425</a:t>
                      </a:r>
                      <a:endParaRPr lang="fr-FR" sz="1000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73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/>
                        <a:t>Power-On-All</a:t>
                      </a:r>
                      <a:r>
                        <a:rPr lang="fr-FR" sz="1200" b="1" baseline="0" dirty="0"/>
                        <a:t> </a:t>
                      </a:r>
                      <a:endParaRPr lang="fr-FR" sz="1200" b="1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baseline="0" dirty="0" smtClean="0"/>
                        <a:t>@ 0,5% </a:t>
                      </a:r>
                      <a:r>
                        <a:rPr lang="fr-FR" sz="1200" b="1" baseline="0" dirty="0" err="1" smtClean="0"/>
                        <a:t>duty</a:t>
                      </a:r>
                      <a:r>
                        <a:rPr lang="fr-FR" sz="1200" b="1" baseline="0" dirty="0" smtClean="0"/>
                        <a:t> cycle</a:t>
                      </a:r>
                      <a:endParaRPr lang="fr-FR" sz="12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/>
                        <a:t>12,2</a:t>
                      </a:r>
                      <a:endParaRPr lang="fr-FR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/>
                        <a:t>7,5</a:t>
                      </a:r>
                      <a:endParaRPr lang="fr-FR" sz="1200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5496" y="2111225"/>
            <a:ext cx="5164063" cy="189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 pitchFamily="34" charset="0"/>
              </a:rPr>
              <a:t>Compared to HR2, HR3 power consumption is higher due to:</a:t>
            </a:r>
            <a:endParaRPr lang="en-US" dirty="0">
              <a:solidFill>
                <a:srgbClr val="00B050"/>
              </a:solidFill>
              <a:latin typeface="Calibri" pitchFamily="34" charset="0"/>
              <a:sym typeface="Wingdings" pitchFamily="2" charset="2"/>
            </a:endParaRPr>
          </a:p>
          <a:p>
            <a:pPr marL="742950" lvl="1" indent="-285750" fontAlgn="auto">
              <a:spcBef>
                <a:spcPct val="20000"/>
              </a:spcBef>
              <a:spcAft>
                <a:spcPts val="0"/>
              </a:spcAft>
              <a:buFontTx/>
              <a:buChar char="–"/>
            </a:pPr>
            <a:r>
              <a:rPr lang="en-US" sz="1600" dirty="0" smtClean="0">
                <a:solidFill>
                  <a:prstClr val="black"/>
                </a:solidFill>
                <a:latin typeface="Calibri" pitchFamily="34" charset="0"/>
              </a:rPr>
              <a:t>The extended dynamic range (from 15pC to 50pC)</a:t>
            </a:r>
          </a:p>
          <a:p>
            <a:pPr marL="742950" lvl="1" indent="-285750" fontAlgn="auto">
              <a:spcBef>
                <a:spcPct val="20000"/>
              </a:spcBef>
              <a:spcAft>
                <a:spcPts val="0"/>
              </a:spcAft>
              <a:buFontTx/>
              <a:buChar char="–"/>
            </a:pPr>
            <a:r>
              <a:rPr lang="en-US" sz="1600" dirty="0" smtClean="0">
                <a:solidFill>
                  <a:prstClr val="black"/>
                </a:solidFill>
                <a:latin typeface="Calibri" pitchFamily="34" charset="0"/>
              </a:rPr>
              <a:t>The integration of the zero suppress algorithm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</a:pPr>
            <a:endParaRPr lang="en-US" sz="12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 pitchFamily="34" charset="0"/>
              </a:rPr>
              <a:t>If the PLL is used, the power consumption is increased by 3% (due to the PLL VCO)</a:t>
            </a:r>
          </a:p>
        </p:txBody>
      </p:sp>
      <p:grpSp>
        <p:nvGrpSpPr>
          <p:cNvPr id="12" name="Group 28"/>
          <p:cNvGrpSpPr>
            <a:grpSpLocks/>
          </p:cNvGrpSpPr>
          <p:nvPr/>
        </p:nvGrpSpPr>
        <p:grpSpPr bwMode="auto">
          <a:xfrm>
            <a:off x="5974217" y="3000654"/>
            <a:ext cx="2952750" cy="3627480"/>
            <a:chOff x="3581" y="1791"/>
            <a:chExt cx="1860" cy="2318"/>
          </a:xfrm>
        </p:grpSpPr>
        <p:pic>
          <p:nvPicPr>
            <p:cNvPr id="13" name="Picture 26" descr="D00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88" t="15299" r="18275" b="27917"/>
            <a:stretch/>
          </p:blipFill>
          <p:spPr bwMode="auto">
            <a:xfrm>
              <a:off x="3581" y="2930"/>
              <a:ext cx="1815" cy="1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5" descr="D00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36" t="16279" r="16780" b="27294"/>
            <a:stretch/>
          </p:blipFill>
          <p:spPr bwMode="auto">
            <a:xfrm>
              <a:off x="3581" y="1791"/>
              <a:ext cx="1860" cy="1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 Box 16"/>
            <p:cNvSpPr txBox="1">
              <a:spLocks noChangeArrowheads="1"/>
            </p:cNvSpPr>
            <p:nvPr/>
          </p:nvSpPr>
          <p:spPr bwMode="auto">
            <a:xfrm>
              <a:off x="3973" y="3515"/>
              <a:ext cx="1377" cy="23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altLang="fr-FR" dirty="0">
                  <a:solidFill>
                    <a:prstClr val="black"/>
                  </a:solidFill>
                  <a:latin typeface="Verdana" panose="020B0604030504040204" pitchFamily="34" charset="0"/>
                </a:rPr>
                <a:t>DAC output (</a:t>
              </a:r>
              <a:r>
                <a:rPr lang="fr-FR" altLang="fr-FR" dirty="0" err="1">
                  <a:solidFill>
                    <a:prstClr val="black"/>
                  </a:solidFill>
                  <a:latin typeface="Verdana" panose="020B0604030504040204" pitchFamily="34" charset="0"/>
                </a:rPr>
                <a:t>Vth</a:t>
              </a:r>
              <a:r>
                <a:rPr lang="fr-FR" altLang="fr-FR" dirty="0">
                  <a:solidFill>
                    <a:prstClr val="black"/>
                  </a:solidFill>
                  <a:latin typeface="Verdana" panose="020B0604030504040204" pitchFamily="34" charset="0"/>
                </a:rPr>
                <a:t>)</a:t>
              </a:r>
            </a:p>
          </p:txBody>
        </p:sp>
        <p:sp>
          <p:nvSpPr>
            <p:cNvPr id="16" name="Text Box 17"/>
            <p:cNvSpPr txBox="1">
              <a:spLocks noChangeArrowheads="1"/>
            </p:cNvSpPr>
            <p:nvPr/>
          </p:nvSpPr>
          <p:spPr bwMode="auto">
            <a:xfrm>
              <a:off x="4655" y="3016"/>
              <a:ext cx="633" cy="231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altLang="fr-FR" dirty="0">
                  <a:solidFill>
                    <a:prstClr val="black"/>
                  </a:solidFill>
                  <a:latin typeface="Verdana" panose="020B0604030504040204" pitchFamily="34" charset="0"/>
                </a:rPr>
                <a:t>Trigger</a:t>
              </a:r>
            </a:p>
          </p:txBody>
        </p:sp>
        <p:sp>
          <p:nvSpPr>
            <p:cNvPr id="19" name="Line 21"/>
            <p:cNvSpPr>
              <a:spLocks noChangeShapeType="1"/>
            </p:cNvSpPr>
            <p:nvPr/>
          </p:nvSpPr>
          <p:spPr bwMode="auto">
            <a:xfrm>
              <a:off x="3868" y="2600"/>
              <a:ext cx="678" cy="0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fr-FR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Text Box 22"/>
            <p:cNvSpPr txBox="1">
              <a:spLocks noChangeArrowheads="1"/>
            </p:cNvSpPr>
            <p:nvPr/>
          </p:nvSpPr>
          <p:spPr bwMode="auto">
            <a:xfrm>
              <a:off x="3968" y="2323"/>
              <a:ext cx="518" cy="23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altLang="fr-FR" dirty="0">
                  <a:solidFill>
                    <a:prstClr val="black"/>
                  </a:solidFill>
                  <a:latin typeface="Verdana" panose="020B0604030504040204" pitchFamily="34" charset="0"/>
                </a:rPr>
                <a:t>25 </a:t>
              </a:r>
              <a:r>
                <a:rPr lang="en-US" altLang="fr-FR" dirty="0">
                  <a:solidFill>
                    <a:prstClr val="black"/>
                  </a:solidFill>
                  <a:latin typeface="Verdana" panose="020B0604030504040204" pitchFamily="34" charset="0"/>
                </a:rPr>
                <a:t>µs</a:t>
              </a:r>
            </a:p>
          </p:txBody>
        </p:sp>
        <p:sp>
          <p:nvSpPr>
            <p:cNvPr id="21" name="Text Box 27"/>
            <p:cNvSpPr txBox="1">
              <a:spLocks noChangeArrowheads="1"/>
            </p:cNvSpPr>
            <p:nvPr/>
          </p:nvSpPr>
          <p:spPr bwMode="auto">
            <a:xfrm>
              <a:off x="4575" y="1956"/>
              <a:ext cx="717" cy="231"/>
            </a:xfrm>
            <a:prstGeom prst="rect">
              <a:avLst/>
            </a:prstGeom>
            <a:solidFill>
              <a:srgbClr val="99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altLang="fr-FR" dirty="0">
                  <a:solidFill>
                    <a:prstClr val="black"/>
                  </a:solidFill>
                  <a:latin typeface="Verdana" panose="020B0604030504040204" pitchFamily="34" charset="0"/>
                </a:rPr>
                <a:t>PWR ON</a:t>
              </a:r>
            </a:p>
          </p:txBody>
        </p:sp>
      </p:grpSp>
      <p:cxnSp>
        <p:nvCxnSpPr>
          <p:cNvPr id="22" name="Connecteur droit 21"/>
          <p:cNvCxnSpPr/>
          <p:nvPr/>
        </p:nvCxnSpPr>
        <p:spPr>
          <a:xfrm>
            <a:off x="5436096" y="1988840"/>
            <a:ext cx="0" cy="461518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Box 27"/>
          <p:cNvSpPr txBox="1">
            <a:spLocks noChangeArrowheads="1"/>
          </p:cNvSpPr>
          <p:nvPr/>
        </p:nvSpPr>
        <p:spPr bwMode="auto">
          <a:xfrm>
            <a:off x="5490609" y="4744308"/>
            <a:ext cx="665567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altLang="fr-FR" dirty="0" smtClean="0">
                <a:solidFill>
                  <a:prstClr val="black"/>
                </a:solidFill>
                <a:latin typeface="Verdana" panose="020B0604030504040204" pitchFamily="34" charset="0"/>
              </a:rPr>
              <a:t>HR2</a:t>
            </a:r>
            <a:endParaRPr lang="fr-FR" altLang="fr-FR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pic>
        <p:nvPicPr>
          <p:cNvPr id="24" name="Picture 31" descr="pw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448" y="764704"/>
            <a:ext cx="2262992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30"/>
          <p:cNvSpPr>
            <a:spLocks noChangeArrowheads="1"/>
          </p:cNvSpPr>
          <p:nvPr/>
        </p:nvSpPr>
        <p:spPr bwMode="auto">
          <a:xfrm>
            <a:off x="35496" y="692696"/>
            <a:ext cx="5845175" cy="1418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85750" indent="-285750" fontAlgn="auto">
              <a:spcBef>
                <a:spcPct val="20000"/>
              </a:spcBef>
              <a:spcAft>
                <a:spcPts val="0"/>
              </a:spcAft>
              <a:buClr>
                <a:srgbClr val="EEECE1"/>
              </a:buClr>
              <a:buSzPct val="75000"/>
              <a:buFont typeface="Wingdings" pitchFamily="2" charset="2"/>
              <a:buChar char="q"/>
              <a:defRPr/>
            </a:pPr>
            <a:r>
              <a:rPr lang="en-US" sz="1600" b="1" dirty="0">
                <a:solidFill>
                  <a:srgbClr val="0000FF"/>
                </a:solidFill>
                <a:latin typeface="Calibri"/>
              </a:rPr>
              <a:t>Power pulsing:</a:t>
            </a:r>
          </a:p>
          <a:p>
            <a:pPr marL="742950" lvl="1" indent="-285750" fontAlgn="auto">
              <a:spcBef>
                <a:spcPct val="20000"/>
              </a:spcBef>
              <a:spcAft>
                <a:spcPts val="0"/>
              </a:spcAft>
              <a:buClr>
                <a:srgbClr val="C0504D"/>
              </a:buClr>
              <a:buSzPct val="80000"/>
              <a:buFont typeface="Wingdings" pitchFamily="2" charset="2"/>
              <a:buChar char="q"/>
              <a:defRPr/>
            </a:pPr>
            <a:r>
              <a:rPr lang="fr-FR" sz="1600" dirty="0" err="1">
                <a:solidFill>
                  <a:prstClr val="black"/>
                </a:solidFill>
                <a:latin typeface="Calibri"/>
              </a:rPr>
              <a:t>Bandgap</a:t>
            </a:r>
            <a:r>
              <a:rPr lang="fr-FR" sz="1600" dirty="0">
                <a:solidFill>
                  <a:prstClr val="black"/>
                </a:solidFill>
                <a:latin typeface="Calibri"/>
              </a:rPr>
              <a:t> + </a:t>
            </a:r>
            <a:r>
              <a:rPr lang="fr-FR" sz="1600" dirty="0" err="1">
                <a:solidFill>
                  <a:prstClr val="black"/>
                </a:solidFill>
                <a:latin typeface="Calibri"/>
              </a:rPr>
              <a:t>ref</a:t>
            </a:r>
            <a:r>
              <a:rPr lang="fr-FR" sz="1600" dirty="0">
                <a:solidFill>
                  <a:prstClr val="black"/>
                </a:solidFill>
                <a:latin typeface="Calibri"/>
              </a:rPr>
              <a:t> Voltages + master I: switched ON/OFF</a:t>
            </a:r>
            <a:endParaRPr lang="en-US" sz="1400" b="1" dirty="0">
              <a:solidFill>
                <a:srgbClr val="0000FF"/>
              </a:solidFill>
              <a:latin typeface="Calibri"/>
            </a:endParaRPr>
          </a:p>
          <a:p>
            <a:pPr marL="742950" lvl="1" indent="-285750" fontAlgn="auto">
              <a:spcBef>
                <a:spcPct val="20000"/>
              </a:spcBef>
              <a:spcAft>
                <a:spcPts val="0"/>
              </a:spcAft>
              <a:buClr>
                <a:srgbClr val="C0504D"/>
              </a:buClr>
              <a:buSzPct val="80000"/>
              <a:buFont typeface="Wingdings" pitchFamily="2" charset="2"/>
              <a:buChar char="q"/>
              <a:defRPr/>
            </a:pPr>
            <a:r>
              <a:rPr lang="en-US" sz="1600" b="1" u="sng" dirty="0">
                <a:solidFill>
                  <a:srgbClr val="FF0000"/>
                </a:solidFill>
                <a:latin typeface="Calibri"/>
              </a:rPr>
              <a:t>Shut down bias currents with </a:t>
            </a:r>
            <a:r>
              <a:rPr lang="en-US" sz="1600" b="1" u="sng" dirty="0" err="1">
                <a:solidFill>
                  <a:srgbClr val="FF0000"/>
                </a:solidFill>
                <a:latin typeface="Calibri"/>
              </a:rPr>
              <a:t>vdd</a:t>
            </a:r>
            <a:r>
              <a:rPr lang="en-US" sz="1600" b="1" u="sng" dirty="0">
                <a:solidFill>
                  <a:srgbClr val="FF0000"/>
                </a:solidFill>
                <a:latin typeface="Calibri"/>
              </a:rPr>
              <a:t> always </a:t>
            </a:r>
            <a:r>
              <a:rPr lang="en-US" sz="1600" b="1" u="sng" dirty="0" smtClean="0">
                <a:solidFill>
                  <a:srgbClr val="FF0000"/>
                </a:solidFill>
                <a:latin typeface="Calibri"/>
              </a:rPr>
              <a:t>ON</a:t>
            </a:r>
          </a:p>
          <a:p>
            <a:pPr marL="742950" lvl="1" indent="-285750" fontAlgn="auto">
              <a:spcBef>
                <a:spcPct val="20000"/>
              </a:spcBef>
              <a:spcAft>
                <a:spcPts val="0"/>
              </a:spcAft>
              <a:buClr>
                <a:srgbClr val="C0504D"/>
              </a:buClr>
              <a:buSzPct val="80000"/>
              <a:buFont typeface="Wingdings" pitchFamily="2" charset="2"/>
              <a:buChar char="q"/>
              <a:defRPr/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No decoupling capacitance on bias and voltage references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EEECE1"/>
              </a:buClr>
              <a:buSzPct val="75000"/>
              <a:buFont typeface="Wingdings" pitchFamily="2" charset="2"/>
              <a:buNone/>
              <a:defRPr/>
            </a:pPr>
            <a:endParaRPr lang="en-US" b="1" dirty="0">
              <a:solidFill>
                <a:srgbClr val="0000FF"/>
              </a:solidFill>
              <a:latin typeface="Calibri"/>
            </a:endParaRPr>
          </a:p>
          <a:p>
            <a:pPr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EEECE1"/>
              </a:buClr>
              <a:buSzPct val="75000"/>
              <a:defRPr/>
            </a:pPr>
            <a:endParaRPr lang="fr-FR" sz="16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6" name="Connecteur droit 25"/>
          <p:cNvCxnSpPr/>
          <p:nvPr/>
        </p:nvCxnSpPr>
        <p:spPr>
          <a:xfrm flipH="1">
            <a:off x="35496" y="1988840"/>
            <a:ext cx="54006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 flipH="1" flipV="1">
            <a:off x="5436096" y="2852936"/>
            <a:ext cx="3707904" cy="1442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ROC chips for Gazeous detectors – 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2324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D:\CALICE_HEIDELBERG\M2MICRORO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170" y="134689"/>
            <a:ext cx="381635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MICROROC (GEMROC)</a:t>
            </a:r>
            <a:endParaRPr lang="en-US" dirty="0" smtClean="0"/>
          </a:p>
        </p:txBody>
      </p:sp>
      <p:sp>
        <p:nvSpPr>
          <p:cNvPr id="20483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2381592-B22F-45F9-9FC4-509ABEC36AAD}" type="slidenum">
              <a:rPr lang="en-US" smtClean="0">
                <a:solidFill>
                  <a:srgbClr val="D31216"/>
                </a:solidFill>
              </a:rPr>
              <a:pPr eaLnBrk="1" hangingPunct="1"/>
              <a:t>8</a:t>
            </a:fld>
            <a:endParaRPr lang="en-US" dirty="0" smtClean="0">
              <a:solidFill>
                <a:srgbClr val="D31216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042742" y="3933056"/>
            <a:ext cx="3065762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/>
          <a:srcRect l="47164" t="19232" r="3224" b="16597"/>
          <a:stretch/>
        </p:blipFill>
        <p:spPr>
          <a:xfrm>
            <a:off x="2699791" y="4365104"/>
            <a:ext cx="3478000" cy="2418021"/>
          </a:xfrm>
          <a:prstGeom prst="rect">
            <a:avLst/>
          </a:prstGeom>
        </p:spPr>
      </p:pic>
      <p:sp>
        <p:nvSpPr>
          <p:cNvPr id="12" name="Text Box 23"/>
          <p:cNvSpPr txBox="1">
            <a:spLocks noChangeArrowheads="1"/>
          </p:cNvSpPr>
          <p:nvPr/>
        </p:nvSpPr>
        <p:spPr bwMode="auto">
          <a:xfrm>
            <a:off x="5868144" y="2995578"/>
            <a:ext cx="3207929" cy="584775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FR" sz="1600" b="1" i="1" dirty="0" smtClean="0">
                <a:solidFill>
                  <a:srgbClr val="FF0000"/>
                </a:solidFill>
              </a:rPr>
              <a:t>1m² </a:t>
            </a:r>
            <a:r>
              <a:rPr lang="fr-FR" sz="1600" b="1" i="1" dirty="0" err="1" smtClean="0">
                <a:solidFill>
                  <a:srgbClr val="FF0000"/>
                </a:solidFill>
              </a:rPr>
              <a:t>Micromegas</a:t>
            </a:r>
            <a:r>
              <a:rPr lang="fr-FR" sz="1600" b="1" i="1" dirty="0" smtClean="0">
                <a:solidFill>
                  <a:srgbClr val="FF0000"/>
                </a:solidFill>
              </a:rPr>
              <a:t> detector </a:t>
            </a:r>
          </a:p>
          <a:p>
            <a:pPr eaLnBrk="1" hangingPunct="1">
              <a:defRPr/>
            </a:pPr>
            <a:r>
              <a:rPr lang="fr-FR" sz="1600" b="1" i="1" dirty="0" smtClean="0">
                <a:solidFill>
                  <a:srgbClr val="FF0000"/>
                </a:solidFill>
              </a:rPr>
              <a:t>144 </a:t>
            </a:r>
            <a:r>
              <a:rPr lang="fr-FR" sz="1600" b="1" i="1" dirty="0" err="1" smtClean="0">
                <a:solidFill>
                  <a:srgbClr val="FF0000"/>
                </a:solidFill>
              </a:rPr>
              <a:t>Microroc</a:t>
            </a:r>
            <a:r>
              <a:rPr lang="fr-FR" sz="1600" b="1" i="1" dirty="0" smtClean="0">
                <a:solidFill>
                  <a:srgbClr val="FF0000"/>
                </a:solidFill>
              </a:rPr>
              <a:t> : 10 000 </a:t>
            </a:r>
            <a:r>
              <a:rPr lang="fr-FR" sz="1600" b="1" i="1" dirty="0" err="1" smtClean="0">
                <a:solidFill>
                  <a:srgbClr val="FF0000"/>
                </a:solidFill>
              </a:rPr>
              <a:t>channels</a:t>
            </a:r>
            <a:endParaRPr lang="fr-FR" sz="1600" b="1" i="1" dirty="0" smtClean="0">
              <a:solidFill>
                <a:srgbClr val="FF0000"/>
              </a:solidFill>
            </a:endParaRPr>
          </a:p>
        </p:txBody>
      </p:sp>
      <p:sp>
        <p:nvSpPr>
          <p:cNvPr id="13" name="Text Box 23"/>
          <p:cNvSpPr txBox="1">
            <a:spLocks noChangeArrowheads="1"/>
          </p:cNvSpPr>
          <p:nvPr/>
        </p:nvSpPr>
        <p:spPr bwMode="auto">
          <a:xfrm>
            <a:off x="5342418" y="2579"/>
            <a:ext cx="1521057" cy="307777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FR" sz="1400" b="1" i="1" dirty="0" smtClean="0">
                <a:solidFill>
                  <a:srgbClr val="FF0000"/>
                </a:solidFill>
              </a:rPr>
              <a:t>@LAPP Annecy</a:t>
            </a:r>
          </a:p>
        </p:txBody>
      </p:sp>
      <p:sp>
        <p:nvSpPr>
          <p:cNvPr id="1170435" name="Rectangle 3"/>
          <p:cNvSpPr>
            <a:spLocks noGrp="1" noChangeArrowheads="1"/>
          </p:cNvSpPr>
          <p:nvPr>
            <p:ph idx="1"/>
          </p:nvPr>
        </p:nvSpPr>
        <p:spPr>
          <a:xfrm>
            <a:off x="-1" y="836712"/>
            <a:ext cx="5316171" cy="5400600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80000"/>
              </a:lnSpc>
              <a:buNone/>
              <a:defRPr/>
            </a:pPr>
            <a:r>
              <a:rPr lang="en-US" sz="1800" b="1" dirty="0" smtClean="0"/>
              <a:t>64 channels for µ</a:t>
            </a:r>
            <a:r>
              <a:rPr lang="en-US" sz="1800" b="1" dirty="0" err="1" smtClean="0"/>
              <a:t>Megas</a:t>
            </a:r>
            <a:r>
              <a:rPr lang="en-US" sz="1800" b="1" dirty="0" smtClean="0"/>
              <a:t> (</a:t>
            </a:r>
            <a:r>
              <a:rPr lang="en-US" sz="1800" b="1" dirty="0" err="1" smtClean="0"/>
              <a:t>sDHCAL</a:t>
            </a:r>
            <a:r>
              <a:rPr lang="en-US" sz="1800" b="1" dirty="0" smtClean="0"/>
              <a:t> ILC)</a:t>
            </a:r>
          </a:p>
          <a:p>
            <a:pPr marL="457200" lvl="1" indent="0" eaLnBrk="1" hangingPunct="1">
              <a:lnSpc>
                <a:spcPct val="80000"/>
              </a:lnSpc>
              <a:buFontTx/>
              <a:buNone/>
              <a:defRPr/>
            </a:pPr>
            <a:endParaRPr lang="en-US" sz="1600" b="1" dirty="0" smtClean="0"/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q"/>
              <a:defRPr/>
            </a:pPr>
            <a:r>
              <a:rPr lang="en-US" sz="1600" dirty="0" smtClean="0">
                <a:latin typeface="+mj-lt"/>
              </a:rPr>
              <a:t>Very similar to HARDROC except :</a:t>
            </a:r>
          </a:p>
          <a:p>
            <a:pPr marL="914400" lvl="2" indent="0">
              <a:lnSpc>
                <a:spcPct val="80000"/>
              </a:lnSpc>
              <a:buNone/>
              <a:defRPr/>
            </a:pPr>
            <a:r>
              <a:rPr lang="en-US" sz="1400" dirty="0" smtClean="0">
                <a:latin typeface="+mj-lt"/>
              </a:rPr>
              <a:t>Input (charge) preamp</a:t>
            </a:r>
          </a:p>
          <a:p>
            <a:pPr marL="914400" lvl="2" indent="0">
              <a:lnSpc>
                <a:spcPct val="80000"/>
              </a:lnSpc>
              <a:buNone/>
              <a:defRPr/>
            </a:pPr>
            <a:r>
              <a:rPr lang="en-US" sz="1400" dirty="0" smtClean="0">
                <a:latin typeface="+mj-lt"/>
              </a:rPr>
              <a:t>Slower shapers (100-150 ns)</a:t>
            </a:r>
          </a:p>
          <a:p>
            <a:pPr marL="914400" lvl="2" indent="0">
              <a:lnSpc>
                <a:spcPct val="80000"/>
              </a:lnSpc>
              <a:buNone/>
              <a:defRPr/>
            </a:pPr>
            <a:r>
              <a:rPr lang="en-US" sz="1400" dirty="0" smtClean="0">
                <a:solidFill>
                  <a:srgbClr val="0000FF"/>
                </a:solidFill>
                <a:latin typeface="+mj-lt"/>
              </a:rPr>
              <a:t>HV Spark protections</a:t>
            </a:r>
          </a:p>
          <a:p>
            <a:pPr marL="457200" lvl="1" indent="0" eaLnBrk="1" hangingPunct="1">
              <a:lnSpc>
                <a:spcPct val="80000"/>
              </a:lnSpc>
              <a:buFontTx/>
              <a:buNone/>
              <a:defRPr/>
            </a:pPr>
            <a:endParaRPr lang="en-US" sz="1400" dirty="0" smtClean="0">
              <a:latin typeface="+mj-lt"/>
            </a:endParaRP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q"/>
              <a:defRPr/>
            </a:pPr>
            <a:r>
              <a:rPr lang="en-US" sz="1600" dirty="0" smtClean="0">
                <a:latin typeface="+mj-lt"/>
              </a:rPr>
              <a:t>Noise: </a:t>
            </a:r>
            <a:r>
              <a:rPr lang="en-US" sz="1600" b="1" dirty="0" smtClean="0">
                <a:solidFill>
                  <a:srgbClr val="FF6600"/>
                </a:solidFill>
                <a:latin typeface="+mj-lt"/>
              </a:rPr>
              <a:t>0.2fC (Cd=80 pF). Auto trigger on 1fC</a:t>
            </a:r>
            <a:r>
              <a:rPr lang="en-US" sz="1600" dirty="0" smtClean="0">
                <a:latin typeface="+mj-lt"/>
              </a:rPr>
              <a:t> up </a:t>
            </a:r>
            <a:r>
              <a:rPr lang="en-US" sz="1600" dirty="0">
                <a:latin typeface="+mj-lt"/>
              </a:rPr>
              <a:t>to </a:t>
            </a:r>
            <a:r>
              <a:rPr lang="en-US" sz="1600" dirty="0" smtClean="0">
                <a:latin typeface="+mj-lt"/>
              </a:rPr>
              <a:t>500fC</a:t>
            </a:r>
            <a:endParaRPr lang="en-US" sz="1600" dirty="0">
              <a:latin typeface="+mj-lt"/>
            </a:endParaRPr>
          </a:p>
          <a:p>
            <a:pPr marL="457200" lvl="1" indent="0" eaLnBrk="1" hangingPunct="1">
              <a:lnSpc>
                <a:spcPct val="80000"/>
              </a:lnSpc>
              <a:buFontTx/>
              <a:buNone/>
              <a:defRPr/>
            </a:pPr>
            <a:endParaRPr lang="en-US" sz="1400" dirty="0" smtClean="0">
              <a:solidFill>
                <a:srgbClr val="0070C0"/>
              </a:solidFill>
              <a:latin typeface="+mj-lt"/>
            </a:endParaRP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q"/>
              <a:defRPr/>
            </a:pPr>
            <a:r>
              <a:rPr lang="en-US" sz="1600" dirty="0" smtClean="0">
                <a:latin typeface="+mj-lt"/>
              </a:rPr>
              <a:t>Pulsed </a:t>
            </a:r>
            <a:r>
              <a:rPr lang="en-US" sz="1600" dirty="0">
                <a:latin typeface="+mj-lt"/>
              </a:rPr>
              <a:t>power: 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10 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µW/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1600" dirty="0">
                <a:latin typeface="+mj-lt"/>
              </a:rPr>
              <a:t>(0.5 % duty </a:t>
            </a:r>
            <a:r>
              <a:rPr lang="en-US" sz="1600" dirty="0" smtClean="0">
                <a:latin typeface="+mj-lt"/>
              </a:rPr>
              <a:t>cycle)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q"/>
              <a:defRPr/>
            </a:pPr>
            <a:endParaRPr lang="en-US" sz="1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lvl="1">
              <a:buFont typeface="Wingdings" pitchFamily="2" charset="2"/>
              <a:buChar char="q"/>
            </a:pPr>
            <a:r>
              <a:rPr lang="en-GB" sz="1600" dirty="0" smtClean="0"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lang="en-GB" sz="1600" dirty="0" smtClean="0">
                <a:solidFill>
                  <a:srgbClr val="0070C0"/>
                </a:solidFill>
                <a:latin typeface="+mj-lt"/>
                <a:ea typeface="Verdana" pitchFamily="34" charset="0"/>
                <a:cs typeface="Verdana" pitchFamily="34" charset="0"/>
              </a:rPr>
              <a:t>4 </a:t>
            </a:r>
            <a:r>
              <a:rPr lang="en-GB" sz="1600" dirty="0" err="1">
                <a:solidFill>
                  <a:srgbClr val="0070C0"/>
                </a:solidFill>
                <a:latin typeface="+mj-lt"/>
                <a:ea typeface="Verdana" pitchFamily="34" charset="0"/>
                <a:cs typeface="Verdana" pitchFamily="34" charset="0"/>
              </a:rPr>
              <a:t>Micromegas</a:t>
            </a:r>
            <a:r>
              <a:rPr lang="en-GB" sz="1600" dirty="0">
                <a:solidFill>
                  <a:srgbClr val="0070C0"/>
                </a:solidFill>
                <a:latin typeface="+mj-lt"/>
                <a:ea typeface="Verdana" pitchFamily="34" charset="0"/>
                <a:cs typeface="Verdana" pitchFamily="34" charset="0"/>
              </a:rPr>
              <a:t> prototypes of 1x1 m2 </a:t>
            </a:r>
            <a:r>
              <a:rPr lang="en-GB" sz="1600" dirty="0" smtClean="0">
                <a:latin typeface="+mj-lt"/>
                <a:ea typeface="Verdana" pitchFamily="34" charset="0"/>
                <a:cs typeface="Verdana" pitchFamily="34" charset="0"/>
              </a:rPr>
              <a:t>were </a:t>
            </a:r>
            <a:r>
              <a:rPr lang="en-GB" sz="1600" u="sng" dirty="0">
                <a:latin typeface="+mj-lt"/>
                <a:ea typeface="Verdana" pitchFamily="34" charset="0"/>
                <a:cs typeface="Verdana" pitchFamily="34" charset="0"/>
              </a:rPr>
              <a:t>constructed</a:t>
            </a:r>
            <a:r>
              <a:rPr lang="en-GB" sz="1600" dirty="0">
                <a:latin typeface="+mj-lt"/>
                <a:ea typeface="Verdana" pitchFamily="34" charset="0"/>
                <a:cs typeface="Verdana" pitchFamily="34" charset="0"/>
              </a:rPr>
              <a:t> in </a:t>
            </a:r>
            <a:r>
              <a:rPr lang="en-GB" sz="1600" dirty="0" smtClean="0">
                <a:latin typeface="+mj-lt"/>
                <a:ea typeface="Verdana" pitchFamily="34" charset="0"/>
                <a:cs typeface="Verdana" pitchFamily="34" charset="0"/>
              </a:rPr>
              <a:t>2011-2012 and </a:t>
            </a:r>
            <a:r>
              <a:rPr lang="en-GB" sz="1600" u="sng" dirty="0">
                <a:latin typeface="+mj-lt"/>
                <a:ea typeface="Verdana" pitchFamily="34" charset="0"/>
                <a:cs typeface="Verdana" pitchFamily="34" charset="0"/>
              </a:rPr>
              <a:t>tested</a:t>
            </a:r>
            <a:r>
              <a:rPr lang="en-GB" sz="1600" dirty="0">
                <a:latin typeface="+mj-lt"/>
                <a:ea typeface="Verdana" pitchFamily="34" charset="0"/>
                <a:cs typeface="Verdana" pitchFamily="34" charset="0"/>
              </a:rPr>
              <a:t> in particle beams </a:t>
            </a:r>
            <a:r>
              <a:rPr lang="en-GB" sz="1600" dirty="0">
                <a:solidFill>
                  <a:srgbClr val="0070C0"/>
                </a:solidFill>
                <a:latin typeface="+mj-lt"/>
                <a:ea typeface="Verdana" pitchFamily="34" charset="0"/>
                <a:cs typeface="Verdana" pitchFamily="34" charset="0"/>
              </a:rPr>
              <a:t>inside the DHCAL steel structure</a:t>
            </a:r>
            <a:r>
              <a:rPr lang="en-GB" sz="1600" dirty="0">
                <a:latin typeface="+mj-lt"/>
                <a:ea typeface="Verdana" pitchFamily="34" charset="0"/>
                <a:cs typeface="Verdana" pitchFamily="34" charset="0"/>
              </a:rPr>
              <a:t> in </a:t>
            </a:r>
            <a:r>
              <a:rPr lang="en-GB" sz="1600" dirty="0" smtClean="0">
                <a:latin typeface="+mj-lt"/>
                <a:ea typeface="Verdana" pitchFamily="34" charset="0"/>
                <a:cs typeface="Verdana" pitchFamily="34" charset="0"/>
              </a:rPr>
              <a:t>2012 </a:t>
            </a:r>
            <a:endParaRPr lang="en-GB" sz="1600" dirty="0">
              <a:latin typeface="+mj-lt"/>
              <a:ea typeface="Verdana" pitchFamily="34" charset="0"/>
              <a:cs typeface="Verdana" pitchFamily="34" charset="0"/>
            </a:endParaRPr>
          </a:p>
          <a:p>
            <a:pPr lvl="1">
              <a:buFont typeface="Wingdings" pitchFamily="2" charset="2"/>
              <a:buChar char="q"/>
            </a:pPr>
            <a:endParaRPr lang="en-GB" sz="1400" b="1" dirty="0">
              <a:solidFill>
                <a:srgbClr val="FF0000"/>
              </a:solidFill>
              <a:latin typeface="+mj-lt"/>
              <a:ea typeface="Verdana" pitchFamily="34" charset="0"/>
              <a:cs typeface="Verdana" pitchFamily="34" charset="0"/>
            </a:endParaRPr>
          </a:p>
          <a:p>
            <a:pPr marL="457200" lvl="1" indent="0">
              <a:buNone/>
            </a:pPr>
            <a:r>
              <a:rPr lang="en-US" sz="1600" b="1" dirty="0" smtClean="0">
                <a:latin typeface="+mj-lt"/>
              </a:rPr>
              <a:t>Test Beam :</a:t>
            </a:r>
          </a:p>
          <a:p>
            <a:pPr marL="457200" lvl="1" indent="0">
              <a:buNone/>
            </a:pPr>
            <a:r>
              <a:rPr lang="en-US" sz="1600" b="1" dirty="0" smtClean="0">
                <a:solidFill>
                  <a:srgbClr val="FF0000"/>
                </a:solidFill>
                <a:latin typeface="+mj-lt"/>
              </a:rPr>
              <a:t>Very good performance </a:t>
            </a:r>
          </a:p>
          <a:p>
            <a:pPr marL="457200" lvl="1" indent="0">
              <a:buNone/>
            </a:pPr>
            <a:r>
              <a:rPr lang="en-US" sz="1600" b="1" dirty="0" smtClean="0">
                <a:solidFill>
                  <a:srgbClr val="FF0000"/>
                </a:solidFill>
                <a:latin typeface="+mj-lt"/>
              </a:rPr>
              <a:t>of the electronics </a:t>
            </a:r>
          </a:p>
          <a:p>
            <a:pPr marL="457200" lvl="1" indent="0">
              <a:buNone/>
            </a:pPr>
            <a:r>
              <a:rPr lang="en-US" sz="1600" b="1" dirty="0" smtClean="0">
                <a:solidFill>
                  <a:srgbClr val="FF0000"/>
                </a:solidFill>
                <a:latin typeface="+mj-lt"/>
              </a:rPr>
              <a:t>and detector</a:t>
            </a:r>
          </a:p>
          <a:p>
            <a:pPr marL="457200" lvl="1" indent="0">
              <a:buNone/>
            </a:pPr>
            <a:r>
              <a:rPr lang="en-US" sz="1600" b="1" dirty="0" smtClean="0">
                <a:solidFill>
                  <a:srgbClr val="FF0000"/>
                </a:solidFill>
                <a:latin typeface="+mj-lt"/>
              </a:rPr>
              <a:t>(Threshold set to 1fC)</a:t>
            </a:r>
          </a:p>
        </p:txBody>
      </p:sp>
      <p:grpSp>
        <p:nvGrpSpPr>
          <p:cNvPr id="11" name="Group 36"/>
          <p:cNvGrpSpPr>
            <a:grpSpLocks/>
          </p:cNvGrpSpPr>
          <p:nvPr/>
        </p:nvGrpSpPr>
        <p:grpSpPr bwMode="auto">
          <a:xfrm>
            <a:off x="4096306" y="61888"/>
            <a:ext cx="1143000" cy="558800"/>
            <a:chOff x="1344" y="1248"/>
            <a:chExt cx="2880" cy="1964"/>
          </a:xfrm>
        </p:grpSpPr>
        <p:grpSp>
          <p:nvGrpSpPr>
            <p:cNvPr id="15" name="Group 37"/>
            <p:cNvGrpSpPr>
              <a:grpSpLocks/>
            </p:cNvGrpSpPr>
            <p:nvPr/>
          </p:nvGrpSpPr>
          <p:grpSpPr bwMode="auto">
            <a:xfrm>
              <a:off x="1344" y="1248"/>
              <a:ext cx="2831" cy="1963"/>
              <a:chOff x="288" y="624"/>
              <a:chExt cx="2831" cy="1963"/>
            </a:xfrm>
          </p:grpSpPr>
          <p:pic>
            <p:nvPicPr>
              <p:cNvPr id="17" name="Picture 38" descr="Newlogo-calice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" y="960"/>
                <a:ext cx="2736" cy="129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39" descr="Us_flag_large"/>
              <p:cNvPicPr preferRelativeResize="0"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6" y="2304"/>
                <a:ext cx="431" cy="283"/>
              </a:xfrm>
              <a:prstGeom prst="rect">
                <a:avLst/>
              </a:prstGeom>
              <a:noFill/>
              <a:ln w="317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40" descr="Belarus_flag_large"/>
              <p:cNvPicPr preferRelativeResize="0"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624"/>
                <a:ext cx="431" cy="284"/>
              </a:xfrm>
              <a:prstGeom prst="rect">
                <a:avLst/>
              </a:prstGeom>
              <a:noFill/>
              <a:ln w="317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41" descr="Canada"/>
              <p:cNvPicPr preferRelativeResize="0">
                <a:picLocks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8" y="624"/>
                <a:ext cx="431" cy="2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42" descr="Czech_republic_flag_medium"/>
              <p:cNvPicPr preferRelativeResize="0">
                <a:picLocks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8" y="624"/>
                <a:ext cx="431" cy="283"/>
              </a:xfrm>
              <a:prstGeom prst="rect">
                <a:avLst/>
              </a:prstGeom>
              <a:noFill/>
              <a:ln w="317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43" descr="France_flag_medium"/>
              <p:cNvPicPr preferRelativeResize="0">
                <a:picLocks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8" y="624"/>
                <a:ext cx="431" cy="283"/>
              </a:xfrm>
              <a:prstGeom prst="rect">
                <a:avLst/>
              </a:prstGeom>
              <a:noFill/>
              <a:ln w="317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44" descr="Germany_flag_large"/>
              <p:cNvPicPr preferRelativeResize="0">
                <a:picLocks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8" y="624"/>
                <a:ext cx="431" cy="2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45" descr="india"/>
              <p:cNvPicPr preferRelativeResize="0">
                <a:picLocks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624"/>
                <a:ext cx="431" cy="283"/>
              </a:xfrm>
              <a:prstGeom prst="rect">
                <a:avLst/>
              </a:prstGeom>
              <a:noFill/>
              <a:ln w="317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46" descr="Japan"/>
              <p:cNvPicPr preferRelativeResize="0">
                <a:picLocks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" y="2304"/>
                <a:ext cx="431" cy="283"/>
              </a:xfrm>
              <a:prstGeom prst="rect">
                <a:avLst/>
              </a:prstGeom>
              <a:noFill/>
              <a:ln w="317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47" descr="Russia_flag_large"/>
              <p:cNvPicPr preferRelativeResize="0">
                <a:picLocks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6" y="2304"/>
                <a:ext cx="431" cy="283"/>
              </a:xfrm>
              <a:prstGeom prst="rect">
                <a:avLst/>
              </a:prstGeom>
              <a:noFill/>
              <a:ln w="1270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48" descr="South_korea_flag_large"/>
              <p:cNvPicPr preferRelativeResize="0">
                <a:picLocks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6" y="2304"/>
                <a:ext cx="431" cy="283"/>
              </a:xfrm>
              <a:prstGeom prst="rect">
                <a:avLst/>
              </a:prstGeom>
              <a:noFill/>
              <a:ln w="952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49" descr="Uk_flag_large"/>
              <p:cNvPicPr preferRelativeResize="0">
                <a:picLocks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6" y="2304"/>
                <a:ext cx="431" cy="283"/>
              </a:xfrm>
              <a:prstGeom prst="rect">
                <a:avLst/>
              </a:prstGeom>
              <a:noFill/>
              <a:ln w="317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6" name="Picture 50" descr="SPAN0001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922"/>
              <a:ext cx="432" cy="290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Picture 1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339"/>
            <a:ext cx="5588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" descr="AIDA_logo_thumbnail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905" y="6292056"/>
            <a:ext cx="1150938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ROC chips for Gazeous detectors – 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0184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MAROC3 : </a:t>
            </a:r>
            <a:r>
              <a:rPr lang="fr-FR" dirty="0" err="1" smtClean="0"/>
              <a:t>MultiAnode</a:t>
            </a:r>
            <a:r>
              <a:rPr lang="fr-FR" dirty="0" smtClean="0"/>
              <a:t> Read-Out Chip</a:t>
            </a:r>
          </a:p>
        </p:txBody>
      </p:sp>
      <p:graphicFrame>
        <p:nvGraphicFramePr>
          <p:cNvPr id="39947" name="Object 134"/>
          <p:cNvGraphicFramePr>
            <a:graphicFrameLocks noGrp="1" noChangeAspect="1"/>
          </p:cNvGraphicFramePr>
          <p:nvPr>
            <p:ph idx="1"/>
          </p:nvPr>
        </p:nvGraphicFramePr>
        <p:xfrm>
          <a:off x="4316413" y="2824163"/>
          <a:ext cx="447675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Image Photo Editor" r:id="rId4" imgW="447856" imgH="1000000" progId="MSPhotoEd.3">
                  <p:embed/>
                </p:oleObj>
              </mc:Choice>
              <mc:Fallback>
                <p:oleObj name="Image Photo Editor" r:id="rId4" imgW="447856" imgH="1000000" progId="MSPhotoEd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6413" y="2824163"/>
                        <a:ext cx="447675" cy="1000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38" name="Espace réservé du pied de page 136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900" smtClean="0"/>
              <a:t>ROC chips for Gazeous detectors – 2021</a:t>
            </a:r>
            <a:endParaRPr lang="fr-FR" sz="900" dirty="0"/>
          </a:p>
        </p:txBody>
      </p:sp>
      <p:sp>
        <p:nvSpPr>
          <p:cNvPr id="39939" name="Espace réservé du numéro de diapositive 137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5B57325-5D18-43A6-BDC9-42DD124470CD}" type="slidenum">
              <a:rPr lang="fr-FR" sz="1400" smtClean="0">
                <a:solidFill>
                  <a:srgbClr val="D31216"/>
                </a:solidFill>
              </a:rPr>
              <a:pPr eaLnBrk="1" hangingPunct="1"/>
              <a:t>9</a:t>
            </a:fld>
            <a:endParaRPr lang="fr-FR" sz="1400" smtClean="0">
              <a:solidFill>
                <a:srgbClr val="D31216"/>
              </a:solidFill>
            </a:endParaRPr>
          </a:p>
        </p:txBody>
      </p:sp>
      <p:sp>
        <p:nvSpPr>
          <p:cNvPr id="3994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" y="620713"/>
            <a:ext cx="8100391" cy="5265737"/>
          </a:xfrm>
        </p:spPr>
        <p:txBody>
          <a:bodyPr/>
          <a:lstStyle/>
          <a:p>
            <a:r>
              <a:rPr lang="en-US" sz="1800" dirty="0" smtClean="0"/>
              <a:t>Complete front-end chip for 64 channels multi-anode photomultipliers</a:t>
            </a:r>
          </a:p>
          <a:p>
            <a:pPr lvl="1"/>
            <a:r>
              <a:rPr lang="en-US" sz="1600" dirty="0" smtClean="0"/>
              <a:t>6bit-individual gain correction</a:t>
            </a:r>
          </a:p>
          <a:p>
            <a:pPr lvl="1"/>
            <a:r>
              <a:rPr lang="en-US" sz="1600" dirty="0" smtClean="0"/>
              <a:t>Auto-trigger on 1/3 </a:t>
            </a:r>
            <a:r>
              <a:rPr lang="en-US" sz="1600" dirty="0" err="1" smtClean="0"/>
              <a:t>p.e.</a:t>
            </a:r>
            <a:r>
              <a:rPr lang="en-US" sz="1600" dirty="0" smtClean="0"/>
              <a:t> at 10 MHz </a:t>
            </a:r>
          </a:p>
          <a:p>
            <a:pPr lvl="1"/>
            <a:r>
              <a:rPr lang="en-US" sz="1600" dirty="0" smtClean="0"/>
              <a:t>12 bit charge output with internal ADC</a:t>
            </a:r>
          </a:p>
          <a:p>
            <a:pPr lvl="1"/>
            <a:r>
              <a:rPr lang="en-US" sz="1600" dirty="0" err="1" smtClean="0"/>
              <a:t>SiGe</a:t>
            </a:r>
            <a:r>
              <a:rPr lang="en-US" sz="1600" dirty="0" smtClean="0"/>
              <a:t> 0.35 µm, 12 mm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, </a:t>
            </a:r>
            <a:r>
              <a:rPr lang="en-US" sz="1600" dirty="0" err="1" smtClean="0"/>
              <a:t>Pd</a:t>
            </a:r>
            <a:r>
              <a:rPr lang="en-US" sz="1600" dirty="0" smtClean="0"/>
              <a:t> = 5 </a:t>
            </a:r>
            <a:r>
              <a:rPr lang="en-US" sz="1600" dirty="0" err="1" smtClean="0"/>
              <a:t>mW</a:t>
            </a:r>
            <a:r>
              <a:rPr lang="en-US" sz="1600" dirty="0" smtClean="0"/>
              <a:t>/</a:t>
            </a:r>
            <a:r>
              <a:rPr lang="en-US" sz="1600" dirty="0" err="1" smtClean="0"/>
              <a:t>ch</a:t>
            </a:r>
            <a:endParaRPr lang="en-US" sz="1600" dirty="0" smtClean="0"/>
          </a:p>
          <a:p>
            <a:endParaRPr lang="fr-FR" sz="1400" dirty="0" smtClean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0" y="2334200"/>
            <a:ext cx="6189846" cy="4222493"/>
          </a:xfrm>
          <a:prstGeom prst="rect">
            <a:avLst/>
          </a:prstGeom>
        </p:spPr>
      </p:pic>
      <p:pic>
        <p:nvPicPr>
          <p:cNvPr id="139" name="Picture 49" descr="Active_board2"/>
          <p:cNvPicPr>
            <a:picLocks noChangeAspect="1" noChangeArrowheads="1"/>
          </p:cNvPicPr>
          <p:nvPr/>
        </p:nvPicPr>
        <p:blipFill>
          <a:blip r:embed="rId7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193" y="1275716"/>
            <a:ext cx="2256122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" name="Picture 48" descr="maroc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980" y="4866000"/>
            <a:ext cx="1829730" cy="1778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PMF_side_view"/>
          <p:cNvPicPr>
            <a:picLocks noChangeAspect="1" noChangeArrowheads="1"/>
          </p:cNvPicPr>
          <p:nvPr/>
        </p:nvPicPr>
        <p:blipFill>
          <a:blip r:embed="rId9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4" b="18405"/>
          <a:stretch>
            <a:fillRect/>
          </a:stretch>
        </p:blipFill>
        <p:spPr bwMode="auto">
          <a:xfrm>
            <a:off x="6315565" y="3286206"/>
            <a:ext cx="2815931" cy="147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92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 bwMode="auto">
        <a:solidFill>
          <a:schemeClr val="tx1"/>
        </a:solidFill>
        <a:ln w="19050" cap="flat" cmpd="sng" algn="ctr">
          <a:solidFill>
            <a:srgbClr val="FFFF00"/>
          </a:solidFill>
          <a:prstDash val="solid"/>
          <a:round/>
          <a:headEnd type="oval" w="med" len="med"/>
          <a:tailEnd type="none" w="med" len="med"/>
        </a:ln>
        <a:effectLst/>
      </a:spPr>
      <a:bodyPr/>
      <a:lstStyle/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omega2013</Template>
  <TotalTime>21422</TotalTime>
  <Words>1645</Words>
  <Application>Microsoft Office PowerPoint</Application>
  <PresentationFormat>Affichage à l'écran (4:3)</PresentationFormat>
  <Paragraphs>425</Paragraphs>
  <Slides>27</Slides>
  <Notes>12</Notes>
  <HiddenSlides>0</HiddenSlides>
  <MMClips>0</MMClips>
  <ScaleCrop>false</ScaleCrop>
  <HeadingPairs>
    <vt:vector size="8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2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27</vt:i4>
      </vt:variant>
    </vt:vector>
  </HeadingPairs>
  <TitlesOfParts>
    <vt:vector size="43" baseType="lpstr">
      <vt:lpstr>MS PGothic</vt:lpstr>
      <vt:lpstr>宋体</vt:lpstr>
      <vt:lpstr>Arial</vt:lpstr>
      <vt:lpstr>Bangla MN</vt:lpstr>
      <vt:lpstr>Bryant Medium Compressed</vt:lpstr>
      <vt:lpstr>Calibri</vt:lpstr>
      <vt:lpstr>Helvetica Neue</vt:lpstr>
      <vt:lpstr>MS Mincho</vt:lpstr>
      <vt:lpstr>News Gothic MT</vt:lpstr>
      <vt:lpstr>Times New Roman</vt:lpstr>
      <vt:lpstr>Verdana</vt:lpstr>
      <vt:lpstr>Wingdings</vt:lpstr>
      <vt:lpstr>OMEGA</vt:lpstr>
      <vt:lpstr>Office Theme</vt:lpstr>
      <vt:lpstr>SmartDraw</vt:lpstr>
      <vt:lpstr>Image Photo Editor</vt:lpstr>
      <vt:lpstr>Présentation PowerPoint</vt:lpstr>
      <vt:lpstr>OMEGA ASICs : manufactured &amp; used ASICs</vt:lpstr>
      <vt:lpstr>HARDROC2  for RPC readout</vt:lpstr>
      <vt:lpstr>HARDROC3: Simplified schematics</vt:lpstr>
      <vt:lpstr>Gain correction / Scurves</vt:lpstr>
      <vt:lpstr>Zero suppress: Memory mapping</vt:lpstr>
      <vt:lpstr>Power pulsing in HR chips </vt:lpstr>
      <vt:lpstr>MICROROC (GEMROC)</vt:lpstr>
      <vt:lpstr>MAROC3 : MultiAnode Read-Out Chip</vt:lpstr>
      <vt:lpstr>MAROC3 performance</vt:lpstr>
      <vt:lpstr>PETIROC2 </vt:lpstr>
      <vt:lpstr>PETIROC2A : SCURVES with and w/o clock</vt:lpstr>
      <vt:lpstr>PETIROC2A: performance</vt:lpstr>
      <vt:lpstr>PETIROC2: TAC measurement</vt:lpstr>
      <vt:lpstr>SUMMARY</vt:lpstr>
      <vt:lpstr>Présentation PowerPoint</vt:lpstr>
      <vt:lpstr>OMEGA ROC chips</vt:lpstr>
      <vt:lpstr>MOS and Bipolar</vt:lpstr>
      <vt:lpstr>SiGe technology</vt:lpstr>
      <vt:lpstr>Power and speed with SiGe</vt:lpstr>
      <vt:lpstr>Evolution of technologies in practice</vt:lpstr>
      <vt:lpstr>Présentation PowerPoint</vt:lpstr>
      <vt:lpstr>HR3: Analog linearity</vt:lpstr>
      <vt:lpstr>PETIROC2:  efficiency uniformity</vt:lpstr>
      <vt:lpstr>PETIROC2: « S-curves »</vt:lpstr>
      <vt:lpstr>With SiPMs : SPTR  [JINST 11 P10016]</vt:lpstr>
      <vt:lpstr>Going to lower SPTR</vt:lpstr>
    </vt:vector>
  </TitlesOfParts>
  <Company>LAL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blin</dc:creator>
  <cp:lastModifiedBy>Callier</cp:lastModifiedBy>
  <cp:revision>266</cp:revision>
  <cp:lastPrinted>2012-05-15T10:08:53Z</cp:lastPrinted>
  <dcterms:created xsi:type="dcterms:W3CDTF">2013-06-17T16:24:05Z</dcterms:created>
  <dcterms:modified xsi:type="dcterms:W3CDTF">2021-06-17T08:27:53Z</dcterms:modified>
</cp:coreProperties>
</file>