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  <p:sldMasterId id="2147483967" r:id="rId9"/>
  </p:sldMasterIdLst>
  <p:notesMasterIdLst>
    <p:notesMasterId r:id="rId45"/>
  </p:notesMasterIdLst>
  <p:handoutMasterIdLst>
    <p:handoutMasterId r:id="rId46"/>
  </p:handoutMasterIdLst>
  <p:sldIdLst>
    <p:sldId id="511" r:id="rId10"/>
    <p:sldId id="651" r:id="rId11"/>
    <p:sldId id="654" r:id="rId12"/>
    <p:sldId id="656" r:id="rId13"/>
    <p:sldId id="657" r:id="rId14"/>
    <p:sldId id="659" r:id="rId15"/>
    <p:sldId id="667" r:id="rId16"/>
    <p:sldId id="679" r:id="rId17"/>
    <p:sldId id="664" r:id="rId18"/>
    <p:sldId id="680" r:id="rId19"/>
    <p:sldId id="698" r:id="rId20"/>
    <p:sldId id="693" r:id="rId21"/>
    <p:sldId id="694" r:id="rId22"/>
    <p:sldId id="695" r:id="rId23"/>
    <p:sldId id="696" r:id="rId24"/>
    <p:sldId id="684" r:id="rId25"/>
    <p:sldId id="685" r:id="rId26"/>
    <p:sldId id="686" r:id="rId27"/>
    <p:sldId id="681" r:id="rId28"/>
    <p:sldId id="682" r:id="rId29"/>
    <p:sldId id="584" r:id="rId30"/>
    <p:sldId id="574" r:id="rId31"/>
    <p:sldId id="624" r:id="rId32"/>
    <p:sldId id="621" r:id="rId33"/>
    <p:sldId id="573" r:id="rId34"/>
    <p:sldId id="625" r:id="rId35"/>
    <p:sldId id="643" r:id="rId36"/>
    <p:sldId id="646" r:id="rId37"/>
    <p:sldId id="610" r:id="rId38"/>
    <p:sldId id="692" r:id="rId39"/>
    <p:sldId id="668" r:id="rId40"/>
    <p:sldId id="655" r:id="rId41"/>
    <p:sldId id="653" r:id="rId42"/>
    <p:sldId id="697" r:id="rId43"/>
    <p:sldId id="640" r:id="rId44"/>
  </p:sldIdLst>
  <p:sldSz cx="12192000" cy="6858000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339933"/>
    <a:srgbClr val="FF3300"/>
    <a:srgbClr val="FFFFCC"/>
    <a:srgbClr val="660033"/>
    <a:srgbClr val="CC0000"/>
    <a:srgbClr val="FFCC00"/>
    <a:srgbClr val="FF66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394" autoAdjust="0"/>
  </p:normalViewPr>
  <p:slideViewPr>
    <p:cSldViewPr>
      <p:cViewPr varScale="1">
        <p:scale>
          <a:sx n="93" d="100"/>
          <a:sy n="93" d="100"/>
        </p:scale>
        <p:origin x="90" y="7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erocnas1\weerocInt\Projets\Weeroc\Liroc\Documentation\Rapport%20mesures\Measures\Jitter_Liroc_J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erocnas1\weerocInt\Projets\Weeroc\Liroc\Documentation\Rapport%20mesures\Measures\Jitter_Liroc_J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erocnas1\weerocInt\Projets\Weeroc\Liroc\Documentation\Rapport%20mesures\Measures\MeasureTOT_Liro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Jitter - Threshold 1/4 Photoelectron (40fC)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stev(ps)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Feuil1!$B$2:$B$17</c:f>
              <c:numCache>
                <c:formatCode>General</c:formatCode>
                <c:ptCount val="16"/>
                <c:pt idx="0">
                  <c:v>39.81071705534972</c:v>
                </c:pt>
                <c:pt idx="1">
                  <c:v>44.668359215096316</c:v>
                </c:pt>
                <c:pt idx="2">
                  <c:v>50.118723362727224</c:v>
                </c:pt>
                <c:pt idx="3">
                  <c:v>56.234132519034908</c:v>
                </c:pt>
                <c:pt idx="4">
                  <c:v>63.095734448019329</c:v>
                </c:pt>
                <c:pt idx="5">
                  <c:v>70.794578438413794</c:v>
                </c:pt>
                <c:pt idx="6">
                  <c:v>79.432823472428154</c:v>
                </c:pt>
                <c:pt idx="7">
                  <c:v>89.125093813374548</c:v>
                </c:pt>
                <c:pt idx="8">
                  <c:v>100</c:v>
                </c:pt>
                <c:pt idx="9">
                  <c:v>112.20184543019636</c:v>
                </c:pt>
                <c:pt idx="10">
                  <c:v>125.89254117941672</c:v>
                </c:pt>
                <c:pt idx="11">
                  <c:v>141.25375446227542</c:v>
                </c:pt>
                <c:pt idx="12">
                  <c:v>158.48931924611136</c:v>
                </c:pt>
                <c:pt idx="13">
                  <c:v>177.82794100389231</c:v>
                </c:pt>
                <c:pt idx="14">
                  <c:v>199.52623149688799</c:v>
                </c:pt>
                <c:pt idx="15">
                  <c:v>223.87211385683395</c:v>
                </c:pt>
              </c:numCache>
            </c:numRef>
          </c:xVal>
          <c:yVal>
            <c:numRef>
              <c:f>Feuil1!$D$2:$D$17</c:f>
              <c:numCache>
                <c:formatCode>General</c:formatCode>
                <c:ptCount val="16"/>
                <c:pt idx="0">
                  <c:v>114</c:v>
                </c:pt>
                <c:pt idx="1">
                  <c:v>78</c:v>
                </c:pt>
                <c:pt idx="2">
                  <c:v>38</c:v>
                </c:pt>
                <c:pt idx="3">
                  <c:v>25</c:v>
                </c:pt>
                <c:pt idx="4">
                  <c:v>18</c:v>
                </c:pt>
                <c:pt idx="5">
                  <c:v>14.4</c:v>
                </c:pt>
                <c:pt idx="6">
                  <c:v>13</c:v>
                </c:pt>
                <c:pt idx="7">
                  <c:v>12</c:v>
                </c:pt>
                <c:pt idx="8">
                  <c:v>11</c:v>
                </c:pt>
                <c:pt idx="9">
                  <c:v>10</c:v>
                </c:pt>
                <c:pt idx="10">
                  <c:v>10</c:v>
                </c:pt>
                <c:pt idx="11">
                  <c:v>9</c:v>
                </c:pt>
                <c:pt idx="12">
                  <c:v>10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343-A242-BB7E-BFB7A6374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836096"/>
        <c:axId val="425838840"/>
      </c:scatterChart>
      <c:valAx>
        <c:axId val="425836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Qinj(fC)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5838840"/>
        <c:crosses val="autoZero"/>
        <c:crossBetween val="midCat"/>
      </c:valAx>
      <c:valAx>
        <c:axId val="425838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Jitter (ps RMS)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5836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Timewalk - Threshold 1/4 Photoelectron (40fC)</a:t>
            </a:r>
            <a:r>
              <a:rPr lang="en-US" baseline="0"/>
              <a:t>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467625110628211"/>
          <c:y val="9.3146981129238776E-2"/>
          <c:w val="0.79214514862863594"/>
          <c:h val="0.79724405049485925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mean(ns)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Feuil1!$B$2:$B$17</c:f>
              <c:numCache>
                <c:formatCode>General</c:formatCode>
                <c:ptCount val="16"/>
                <c:pt idx="0">
                  <c:v>39.81071705534972</c:v>
                </c:pt>
                <c:pt idx="1">
                  <c:v>44.668359215096316</c:v>
                </c:pt>
                <c:pt idx="2">
                  <c:v>50.118723362727224</c:v>
                </c:pt>
                <c:pt idx="3">
                  <c:v>56.234132519034908</c:v>
                </c:pt>
                <c:pt idx="4">
                  <c:v>63.095734448019329</c:v>
                </c:pt>
                <c:pt idx="5">
                  <c:v>70.794578438413794</c:v>
                </c:pt>
                <c:pt idx="6">
                  <c:v>79.432823472428154</c:v>
                </c:pt>
                <c:pt idx="7">
                  <c:v>89.125093813374548</c:v>
                </c:pt>
                <c:pt idx="8">
                  <c:v>100</c:v>
                </c:pt>
                <c:pt idx="9">
                  <c:v>112.20184543019636</c:v>
                </c:pt>
                <c:pt idx="10">
                  <c:v>125.89254117941672</c:v>
                </c:pt>
                <c:pt idx="11">
                  <c:v>141.25375446227542</c:v>
                </c:pt>
                <c:pt idx="12">
                  <c:v>158.48931924611136</c:v>
                </c:pt>
                <c:pt idx="13">
                  <c:v>177.82794100389231</c:v>
                </c:pt>
                <c:pt idx="14">
                  <c:v>199.52623149688799</c:v>
                </c:pt>
                <c:pt idx="15">
                  <c:v>223.87211385683395</c:v>
                </c:pt>
              </c:numCache>
            </c:numRef>
          </c:xVal>
          <c:yVal>
            <c:numRef>
              <c:f>Feuil1!$C$2:$C$17</c:f>
              <c:numCache>
                <c:formatCode>General</c:formatCode>
                <c:ptCount val="16"/>
                <c:pt idx="0">
                  <c:v>26.22</c:v>
                </c:pt>
                <c:pt idx="1">
                  <c:v>26.09</c:v>
                </c:pt>
                <c:pt idx="2">
                  <c:v>25.94</c:v>
                </c:pt>
                <c:pt idx="3">
                  <c:v>25.85</c:v>
                </c:pt>
                <c:pt idx="4">
                  <c:v>25.76</c:v>
                </c:pt>
                <c:pt idx="5">
                  <c:v>25.7</c:v>
                </c:pt>
                <c:pt idx="6">
                  <c:v>25.63</c:v>
                </c:pt>
                <c:pt idx="7">
                  <c:v>25.57</c:v>
                </c:pt>
                <c:pt idx="8">
                  <c:v>25.52</c:v>
                </c:pt>
                <c:pt idx="9">
                  <c:v>25.48</c:v>
                </c:pt>
                <c:pt idx="10">
                  <c:v>25.44</c:v>
                </c:pt>
                <c:pt idx="11">
                  <c:v>25.4</c:v>
                </c:pt>
                <c:pt idx="12">
                  <c:v>25.35</c:v>
                </c:pt>
                <c:pt idx="13">
                  <c:v>25.36</c:v>
                </c:pt>
                <c:pt idx="14">
                  <c:v>25.3</c:v>
                </c:pt>
                <c:pt idx="15">
                  <c:v>25.4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D16-6F49-9FE3-BB07A6EBB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271680"/>
        <c:axId val="816274424"/>
      </c:scatterChart>
      <c:valAx>
        <c:axId val="816271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Qinj(fC)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6274424"/>
        <c:crosses val="autoZero"/>
        <c:crossBetween val="midCat"/>
      </c:valAx>
      <c:valAx>
        <c:axId val="81627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Time of Arrival (ns)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6271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 over Threshold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53396079727322"/>
          <c:y val="0.1489558232931727"/>
          <c:w val="0.8378268394416799"/>
          <c:h val="0.67271764222243302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Feuil1!$M$1</c:f>
              <c:strCache>
                <c:ptCount val="1"/>
                <c:pt idx="0">
                  <c:v>ToT(ns) Positive injection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Feuil1!$L$2:$L$9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10</c:v>
                </c:pt>
                <c:pt idx="6">
                  <c:v>15</c:v>
                </c:pt>
                <c:pt idx="7">
                  <c:v>20</c:v>
                </c:pt>
              </c:numCache>
            </c:numRef>
          </c:xVal>
          <c:yVal>
            <c:numRef>
              <c:f>Feuil1!$M$2:$M$9</c:f>
              <c:numCache>
                <c:formatCode>General</c:formatCode>
                <c:ptCount val="8"/>
                <c:pt idx="0">
                  <c:v>3.85</c:v>
                </c:pt>
                <c:pt idx="1">
                  <c:v>5.62</c:v>
                </c:pt>
                <c:pt idx="2">
                  <c:v>6.47</c:v>
                </c:pt>
                <c:pt idx="3">
                  <c:v>7.29</c:v>
                </c:pt>
                <c:pt idx="4">
                  <c:v>7.65</c:v>
                </c:pt>
                <c:pt idx="5">
                  <c:v>8.81</c:v>
                </c:pt>
                <c:pt idx="6">
                  <c:v>9.23</c:v>
                </c:pt>
                <c:pt idx="7">
                  <c:v>9.6999999999999993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DD3-9845-8757-E6E8D6A87286}"/>
            </c:ext>
          </c:extLst>
        </c:ser>
        <c:ser>
          <c:idx val="1"/>
          <c:order val="1"/>
          <c:tx>
            <c:strRef>
              <c:f>Feuil1!$N$1</c:f>
              <c:strCache>
                <c:ptCount val="1"/>
                <c:pt idx="0">
                  <c:v>ToT (ns)Negative injection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Feuil1!$L$2:$L$9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10</c:v>
                </c:pt>
                <c:pt idx="6">
                  <c:v>15</c:v>
                </c:pt>
                <c:pt idx="7">
                  <c:v>20</c:v>
                </c:pt>
              </c:numCache>
            </c:numRef>
          </c:xVal>
          <c:yVal>
            <c:numRef>
              <c:f>Feuil1!$N$2:$N$9</c:f>
              <c:numCache>
                <c:formatCode>General</c:formatCode>
                <c:ptCount val="8"/>
                <c:pt idx="0">
                  <c:v>3.38</c:v>
                </c:pt>
                <c:pt idx="1">
                  <c:v>5.17</c:v>
                </c:pt>
                <c:pt idx="2">
                  <c:v>6.38</c:v>
                </c:pt>
                <c:pt idx="3">
                  <c:v>7.25</c:v>
                </c:pt>
                <c:pt idx="4">
                  <c:v>7.78</c:v>
                </c:pt>
                <c:pt idx="5">
                  <c:v>8.99</c:v>
                </c:pt>
                <c:pt idx="6">
                  <c:v>9.33</c:v>
                </c:pt>
                <c:pt idx="7">
                  <c:v>9.5299999999999994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DD3-9845-8757-E6E8D6A87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272072"/>
        <c:axId val="816273248"/>
      </c:scatterChart>
      <c:valAx>
        <c:axId val="816272072"/>
        <c:scaling>
          <c:orientation val="minMax"/>
          <c:max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u="none" strike="noStrike" baseline="0">
                    <a:effectLst/>
                  </a:rPr>
                  <a:t>Qinj (photo-electron w/ 1e6 gain)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6273248"/>
        <c:crosses val="autoZero"/>
        <c:crossBetween val="midCat"/>
      </c:valAx>
      <c:valAx>
        <c:axId val="816273248"/>
        <c:scaling>
          <c:orientation val="minMax"/>
          <c:max val="10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Time over threshold (ns)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6272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807750726074502"/>
          <c:y val="0.56895519084210855"/>
          <c:w val="0.33776053417051682"/>
          <c:h val="0.135543117351294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5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algn="r"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5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algn="r"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>
            <a:lvl1pPr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205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>
            <a:lvl1pPr algn="r"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7" y="4861156"/>
            <a:ext cx="568391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b" anchorCtr="0" compatLnSpc="1">
            <a:prstTxWarp prst="textNoShape">
              <a:avLst/>
            </a:prstTxWarp>
          </a:bodyPr>
          <a:lstStyle>
            <a:lvl1pPr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205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b" anchorCtr="0" compatLnSpc="1">
            <a:prstTxWarp prst="textNoShape">
              <a:avLst/>
            </a:prstTxWarp>
          </a:bodyPr>
          <a:lstStyle>
            <a:lvl1pPr algn="r"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7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04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0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656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03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67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93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022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26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A135-CDB4-465D-97B4-652268527C4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39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1EC46-D121-449D-89FC-94ED277CBC19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23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1EC46-D121-449D-89FC-94ED277CBC19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0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7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09175" y="26029"/>
            <a:ext cx="855777" cy="14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17" y="6405121"/>
            <a:ext cx="2743200" cy="365125"/>
          </a:xfrm>
        </p:spPr>
        <p:txBody>
          <a:bodyPr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8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fr-FR" smtClean="0"/>
              <a:t>C. de La Taille         RD51 workshop 15 jun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17" y="6405121"/>
            <a:ext cx="2743200" cy="365125"/>
          </a:xfrm>
        </p:spPr>
        <p:txBody>
          <a:bodyPr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74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626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34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63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926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03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687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90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9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/>
              <a:t>C. de La Taille         RD51 workshop 15 jun 2021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C. de La Taille         RD51 workshop 15 jun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172088"/>
            <a:ext cx="10515600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168401"/>
            <a:ext cx="10515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C. de La Taille         RD51 workshop 15 jun 2021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462" y="6474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294904"/>
            <a:ext cx="9665664" cy="563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" y="6353614"/>
            <a:ext cx="9665658" cy="501648"/>
          </a:xfrm>
          <a:prstGeom prst="rect">
            <a:avLst/>
          </a:prstGeom>
          <a:solidFill>
            <a:srgbClr val="0F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838201" y="937846"/>
            <a:ext cx="10515600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AC9E67-DFB5-F24E-A49F-0FB7AD24C6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65676" y="6260798"/>
            <a:ext cx="1688123" cy="586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F9584D-61BD-0242-A1CB-7D184EB32603}"/>
              </a:ext>
            </a:extLst>
          </p:cNvPr>
          <p:cNvSpPr txBox="1"/>
          <p:nvPr userDrawn="1"/>
        </p:nvSpPr>
        <p:spPr>
          <a:xfrm>
            <a:off x="11241247" y="6211670"/>
            <a:ext cx="98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ATLAS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HGTD</a:t>
            </a:r>
          </a:p>
        </p:txBody>
      </p:sp>
    </p:spTree>
    <p:extLst>
      <p:ext uri="{BB962C8B-B14F-4D97-AF65-F5344CB8AC3E}">
        <p14:creationId xmlns:p14="http://schemas.microsoft.com/office/powerpoint/2010/main" val="33153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2.jpg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tmp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7.jp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mp"/><Relationship Id="rId3" Type="http://schemas.openxmlformats.org/officeDocument/2006/relationships/image" Target="../media/image66.emf"/><Relationship Id="rId7" Type="http://schemas.openxmlformats.org/officeDocument/2006/relationships/image" Target="../media/image7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emf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7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7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tmp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988840"/>
            <a:ext cx="9361040" cy="23327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ROC ASICs for timing at OMEGA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RD51 workshop 15 </a:t>
            </a:r>
            <a:r>
              <a:rPr lang="en-US" sz="3600" dirty="0" err="1" smtClean="0"/>
              <a:t>jun</a:t>
            </a:r>
            <a:r>
              <a:rPr lang="en-US" sz="3600" dirty="0" smtClean="0"/>
              <a:t> 2021</a:t>
            </a:r>
            <a:endParaRPr lang="en-US" sz="3600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 bwMode="auto">
          <a:xfrm>
            <a:off x="1847528" y="4941168"/>
            <a:ext cx="878497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800" kern="0" dirty="0" smtClean="0">
                <a:solidFill>
                  <a:schemeClr val="tx1"/>
                </a:solidFill>
              </a:rPr>
              <a:t>Christophe de La Taille</a:t>
            </a:r>
          </a:p>
          <a:p>
            <a:r>
              <a:rPr lang="fr-FR" sz="1800" kern="0" dirty="0" smtClean="0">
                <a:solidFill>
                  <a:schemeClr val="tx1"/>
                </a:solidFill>
              </a:rPr>
              <a:t>OMEGA  CNRS/IN2P3 Ecole Polytechnique</a:t>
            </a:r>
            <a:endParaRPr lang="fr-FR" sz="1800" kern="0" dirty="0" smtClean="0">
              <a:solidFill>
                <a:schemeClr val="tx1"/>
              </a:solidFill>
            </a:endParaRPr>
          </a:p>
          <a:p>
            <a:endParaRPr lang="fr-FR" sz="12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14532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SPTR measurement : Petiroc2A trigger outputs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289792" y="6494148"/>
            <a:ext cx="902208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3" y="2393156"/>
            <a:ext cx="5506197" cy="2647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000" y="55373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Source : Laser</a:t>
            </a:r>
          </a:p>
          <a:p>
            <a:pPr lvl="0"/>
            <a:r>
              <a:rPr lang="en-US" dirty="0" err="1"/>
              <a:t>SiPM</a:t>
            </a:r>
            <a:r>
              <a:rPr lang="en-US" dirty="0"/>
              <a:t> : Various model (FBK, Hamamatsu, </a:t>
            </a:r>
            <a:r>
              <a:rPr lang="en-US" dirty="0" err="1"/>
              <a:t>Sensl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HV : Various value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3C23F6D7-D66E-E14D-8524-A5D7C0A3AF40}"/>
              </a:ext>
            </a:extLst>
          </p:cNvPr>
          <p:cNvSpPr txBox="1"/>
          <p:nvPr/>
        </p:nvSpPr>
        <p:spPr>
          <a:xfrm>
            <a:off x="965275" y="4865335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FBK NUV 1x1 mm</a:t>
            </a:r>
            <a:r>
              <a:rPr lang="fr-FR" baseline="30000" dirty="0"/>
              <a:t>2 </a:t>
            </a:r>
            <a:r>
              <a:rPr lang="fr-FR" dirty="0"/>
              <a:t>: 90.7 </a:t>
            </a:r>
            <a:r>
              <a:rPr lang="fr-FR" dirty="0" err="1"/>
              <a:t>ps</a:t>
            </a:r>
            <a:r>
              <a:rPr lang="fr-FR" dirty="0"/>
              <a:t> FWHM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525765" y="1438638"/>
            <a:ext cx="6786459" cy="4470720"/>
            <a:chOff x="5525765" y="1438638"/>
            <a:chExt cx="6786459" cy="4470720"/>
          </a:xfrm>
        </p:grpSpPr>
        <p:pic>
          <p:nvPicPr>
            <p:cNvPr id="6" name="Imag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960" y="1438638"/>
              <a:ext cx="6576264" cy="447072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869396" y="4817349"/>
              <a:ext cx="223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1.3x1.3mm</a:t>
              </a:r>
              <a:r>
                <a:rPr lang="fr-FR" baseline="30000" dirty="0"/>
                <a:t>2</a:t>
              </a:r>
              <a:r>
                <a:rPr lang="fr-FR" dirty="0"/>
                <a:t> MPPC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695089" y="5028788"/>
              <a:ext cx="1775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B2F58"/>
                  </a:solidFill>
                </a:rPr>
                <a:t>1x1mm</a:t>
              </a:r>
              <a:r>
                <a:rPr lang="fr-FR" baseline="30000" dirty="0">
                  <a:solidFill>
                    <a:srgbClr val="0B2F58"/>
                  </a:solidFill>
                </a:rPr>
                <a:t>2</a:t>
              </a:r>
              <a:r>
                <a:rPr lang="fr-FR" dirty="0">
                  <a:solidFill>
                    <a:srgbClr val="0B2F58"/>
                  </a:solidFill>
                </a:rPr>
                <a:t> NUV</a:t>
              </a:r>
              <a:endParaRPr lang="en-US" dirty="0">
                <a:solidFill>
                  <a:srgbClr val="0B2F58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7605288" y="4953049"/>
              <a:ext cx="245020" cy="2424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8727820" y="4865335"/>
              <a:ext cx="1461681" cy="115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42001" y="2834082"/>
              <a:ext cx="1775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3x3mm</a:t>
              </a:r>
              <a:r>
                <a:rPr lang="fr-FR" baseline="30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 JDO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6499818" y="3423607"/>
              <a:ext cx="997095" cy="902335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6499818" y="1982314"/>
              <a:ext cx="523240" cy="7262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="" xmlns:a16="http://schemas.microsoft.com/office/drawing/2014/main" id="{3D54352C-1BF9-DE4F-85B5-05E15B8D62FA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6205866" y="5133651"/>
              <a:ext cx="1429263" cy="15389"/>
            </a:xfrm>
            <a:prstGeom prst="line">
              <a:avLst/>
            </a:prstGeom>
            <a:ln w="127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DD31C39B-B612-EB4F-B025-949AD7AC4414}"/>
                </a:ext>
              </a:extLst>
            </p:cNvPr>
            <p:cNvSpPr txBox="1"/>
            <p:nvPr/>
          </p:nvSpPr>
          <p:spPr>
            <a:xfrm>
              <a:off x="5525765" y="4964374"/>
              <a:ext cx="680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90 </a:t>
              </a:r>
              <a:r>
                <a:rPr lang="fr-FR" sz="1600" dirty="0" err="1"/>
                <a:t>ps</a:t>
              </a:r>
              <a:endParaRPr lang="fr-FR" sz="160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="" xmlns:a16="http://schemas.microsoft.com/office/drawing/2014/main" id="{FA65FA4C-1C27-4149-A944-0623AA9A2A61}"/>
                </a:ext>
              </a:extLst>
            </p:cNvPr>
            <p:cNvSpPr/>
            <p:nvPr/>
          </p:nvSpPr>
          <p:spPr>
            <a:xfrm>
              <a:off x="8727819" y="4459202"/>
              <a:ext cx="967651" cy="3581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="" xmlns:a16="http://schemas.microsoft.com/office/drawing/2014/main" id="{43BDDE7B-FAF8-F046-BA9D-91F11784AC16}"/>
                </a:ext>
              </a:extLst>
            </p:cNvPr>
            <p:cNvSpPr txBox="1"/>
            <p:nvPr/>
          </p:nvSpPr>
          <p:spPr>
            <a:xfrm>
              <a:off x="8935653" y="4053068"/>
              <a:ext cx="223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3x3mm</a:t>
              </a:r>
              <a:r>
                <a:rPr lang="fr-FR" baseline="30000" dirty="0">
                  <a:solidFill>
                    <a:srgbClr val="C00000"/>
                  </a:solidFill>
                </a:rPr>
                <a:t>2</a:t>
              </a:r>
              <a:r>
                <a:rPr lang="fr-FR" dirty="0">
                  <a:solidFill>
                    <a:srgbClr val="C00000"/>
                  </a:solidFill>
                </a:rPr>
                <a:t> MPPC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Espace réservé du contenu 2"/>
          <p:cNvSpPr>
            <a:spLocks noGrp="1"/>
          </p:cNvSpPr>
          <p:nvPr>
            <p:ph idx="1"/>
          </p:nvPr>
        </p:nvSpPr>
        <p:spPr>
          <a:xfrm>
            <a:off x="263352" y="764704"/>
            <a:ext cx="11099468" cy="5265738"/>
          </a:xfrm>
        </p:spPr>
        <p:txBody>
          <a:bodyPr/>
          <a:lstStyle/>
          <a:p>
            <a:r>
              <a:rPr lang="fr-FR" dirty="0" smtClean="0"/>
              <a:t>SPTR : 90 </a:t>
            </a:r>
            <a:r>
              <a:rPr lang="fr-FR" dirty="0" err="1" smtClean="0"/>
              <a:t>ps</a:t>
            </a:r>
            <a:r>
              <a:rPr lang="fr-FR" dirty="0" smtClean="0"/>
              <a:t> FWHM (40 </a:t>
            </a:r>
            <a:r>
              <a:rPr lang="fr-FR" dirty="0" err="1" smtClean="0"/>
              <a:t>ps</a:t>
            </a:r>
            <a:r>
              <a:rPr lang="fr-FR" dirty="0" smtClean="0"/>
              <a:t> </a:t>
            </a:r>
            <a:r>
              <a:rPr lang="fr-FR" dirty="0" err="1" smtClean="0"/>
              <a:t>rms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24" name="Image 23" descr="logo_final_sans_base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881" y="708397"/>
            <a:ext cx="1105056" cy="110354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EDC824-43D9-C94F-B42A-20B98EC3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Petiroc2 </a:t>
            </a:r>
            <a:r>
              <a:rPr lang="fr-FR" dirty="0"/>
              <a:t>for </a:t>
            </a:r>
            <a:r>
              <a:rPr lang="fr-FR" dirty="0" smtClean="0"/>
              <a:t>CMS RPC </a:t>
            </a:r>
            <a:r>
              <a:rPr lang="fr-FR" dirty="0" err="1" smtClean="0"/>
              <a:t>readout</a:t>
            </a:r>
            <a:r>
              <a:rPr lang="fr-FR" dirty="0" smtClean="0"/>
              <a:t>  [I. </a:t>
            </a:r>
            <a:r>
              <a:rPr lang="fr-FR" dirty="0" err="1" smtClean="0"/>
              <a:t>Laktineh</a:t>
            </a:r>
            <a:r>
              <a:rPr lang="fr-FR" dirty="0" smtClean="0"/>
              <a:t> et al.]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3C93939-6A35-0746-B9B4-4D9FE4422B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89792" y="6494148"/>
            <a:ext cx="902208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7CAE11-A573-764A-86FD-C480A2AC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620714"/>
            <a:ext cx="8220405" cy="61653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35960" y="3703366"/>
            <a:ext cx="46089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.                                                      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2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6717A7-FC1C-B44F-B297-39408953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LIROC </a:t>
            </a:r>
            <a:r>
              <a:rPr lang="fr-FR" dirty="0"/>
              <a:t>: </a:t>
            </a:r>
            <a:r>
              <a:rPr lang="fr-FR" dirty="0" err="1"/>
              <a:t>SiPM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-out for Lidar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1A381B4-79ED-9C42-94D9-CA490AA518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26" y="1556792"/>
            <a:ext cx="8181380" cy="46344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DB359DE-0470-094D-A520-77ADF6A94ACE}"/>
              </a:ext>
            </a:extLst>
          </p:cNvPr>
          <p:cNvSpPr txBox="1"/>
          <p:nvPr/>
        </p:nvSpPr>
        <p:spPr>
          <a:xfrm>
            <a:off x="1" y="5187114"/>
            <a:ext cx="3287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Collaborative design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between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Weeroc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&amp; Omega 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Funding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ATTRACT EU H2020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Research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&amp; Innovation Program </a:t>
            </a:r>
          </a:p>
        </p:txBody>
      </p:sp>
      <p:pic>
        <p:nvPicPr>
          <p:cNvPr id="6" name="Image 5" descr="logo_final_sans_base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943" y="636294"/>
            <a:ext cx="1105056" cy="11035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522583"/>
            <a:ext cx="1882180" cy="677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812" r="39369" b="3592"/>
          <a:stretch/>
        </p:blipFill>
        <p:spPr>
          <a:xfrm>
            <a:off x="715430" y="776765"/>
            <a:ext cx="1698104" cy="37458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88088" y="636294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SiPM </a:t>
            </a:r>
            <a:r>
              <a:rPr lang="fr-FR" dirty="0" err="1" smtClean="0"/>
              <a:t>read</a:t>
            </a:r>
            <a:r>
              <a:rPr lang="fr-FR" dirty="0" smtClean="0"/>
              <a:t>-out for </a:t>
            </a:r>
            <a:r>
              <a:rPr lang="fr-FR" dirty="0" smtClean="0"/>
              <a:t>LIDAR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TSMC 130 nm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1A1E13-7DF7-5943-BB38-0BBC14F3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Parameters</a:t>
            </a:r>
            <a:r>
              <a:rPr lang="fr-FR" dirty="0"/>
              <a:t> &amp; Performances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1BD3C0BF-3CCB-B14F-95A4-41E748E0D0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7546" y="1673035"/>
          <a:ext cx="8117007" cy="4254606"/>
        </p:xfrm>
        <a:graphic>
          <a:graphicData uri="http://schemas.openxmlformats.org/drawingml/2006/table">
            <a:tbl>
              <a:tblPr firstCol="1" bandRow="1"/>
              <a:tblGrid>
                <a:gridCol w="2727775">
                  <a:extLst>
                    <a:ext uri="{9D8B030D-6E8A-4147-A177-3AD203B41FA5}">
                      <a16:colId xmlns:a16="http://schemas.microsoft.com/office/drawing/2014/main" xmlns="" val="2752027678"/>
                    </a:ext>
                  </a:extLst>
                </a:gridCol>
                <a:gridCol w="5389232">
                  <a:extLst>
                    <a:ext uri="{9D8B030D-6E8A-4147-A177-3AD203B41FA5}">
                      <a16:colId xmlns:a16="http://schemas.microsoft.com/office/drawing/2014/main" xmlns="" val="4286293498"/>
                    </a:ext>
                  </a:extLst>
                </a:gridCol>
              </a:tblGrid>
              <a:tr h="256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 Read-Out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SiPM, SiPM array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1114181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Channels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7873141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 Polarity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or Negative (selectable ASIC-wise)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7907243"/>
                  </a:ext>
                </a:extLst>
              </a:tr>
              <a:tr h="256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 on 1/3 of photo-electron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970218"/>
                  </a:ext>
                </a:extLst>
              </a:tr>
              <a:tr h="50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Timing Resolution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 than 20 ps FWHM on single photo-electron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 than 5ns double-peak separation on single photo-electron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8223529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Dynamic Range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 100MHz photon counting rate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7919157"/>
                  </a:ext>
                </a:extLst>
              </a:tr>
              <a:tr h="50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Packaging &amp; Dimension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BGA 20x20 mm</a:t>
                      </a:r>
                      <a:r>
                        <a:rPr lang="en-US" sz="1300" baseline="300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Flip-Chip low inductance packaging technology 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7358582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Consumption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210mW – Supply voltage : 1.2 V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5920625"/>
                  </a:ext>
                </a:extLst>
              </a:tr>
              <a:tr h="26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Inputs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analogue inputs with independent SiPM HV adjustments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210997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Outputs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low-common-mode LVDS triggers (CLPS) – compatible with CERN </a:t>
                      </a:r>
                      <a:r>
                        <a:rPr lang="en-US" sz="1300" dirty="0" err="1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picoTDC</a:t>
                      </a: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all LVDS FPGA I/Os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284909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Internal Programmable Features (I</a:t>
                      </a:r>
                      <a:r>
                        <a:rPr lang="en-US" sz="1300" baseline="300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Bryant Bold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C)</a:t>
                      </a:r>
                      <a:endParaRPr lang="fr-FR" sz="13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HV adjustment for SiPM (64 x 6 bit), trigger threshold programming (10bits), 64 x 7 bit channel-wise threshold adjustment, ASIC-wise polarity selector, preamp pole-zero cancellation adjustment, individual trigger masking and cell powering.</a:t>
                      </a:r>
                      <a:endParaRPr lang="fr-FR" sz="13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6958557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D084928-FC76-B34C-BA76-518104598A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05" y="1589653"/>
            <a:ext cx="2837736" cy="425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logo_final_sans_base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943" y="636294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F31845-2BFC-6343-99AA-499A8E93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Jitter</a:t>
            </a:r>
            <a:r>
              <a:rPr lang="fr-FR" dirty="0" smtClean="0"/>
              <a:t> and </a:t>
            </a:r>
            <a:r>
              <a:rPr lang="fr-FR" dirty="0" err="1" smtClean="0"/>
              <a:t>timewalk</a:t>
            </a:r>
            <a:endParaRPr lang="fr-FR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xmlns="" id="{00000000-0008-0000-0000-000006000000}"/>
              </a:ext>
            </a:extLst>
          </p:cNvPr>
          <p:cNvGraphicFramePr/>
          <p:nvPr>
            <p:extLst/>
          </p:nvPr>
        </p:nvGraphicFramePr>
        <p:xfrm>
          <a:off x="58585" y="1194985"/>
          <a:ext cx="5893917" cy="489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E19E7A12-EA6C-314B-A830-CE0F4D1BFEAF}"/>
              </a:ext>
            </a:extLst>
          </p:cNvPr>
          <p:cNvCxnSpPr>
            <a:cxnSpLocks/>
          </p:cNvCxnSpPr>
          <p:nvPr/>
        </p:nvCxnSpPr>
        <p:spPr>
          <a:xfrm>
            <a:off x="1415480" y="1633724"/>
            <a:ext cx="0" cy="39487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27823F12-BA05-9648-B407-2BD97ABBAEBF}"/>
              </a:ext>
            </a:extLst>
          </p:cNvPr>
          <p:cNvCxnSpPr>
            <a:cxnSpLocks/>
          </p:cNvCxnSpPr>
          <p:nvPr/>
        </p:nvCxnSpPr>
        <p:spPr>
          <a:xfrm>
            <a:off x="7545693" y="1499901"/>
            <a:ext cx="0" cy="394875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xmlns="" id="{27F21FDF-CFF3-164A-8F97-DBE5B84E13C3}"/>
              </a:ext>
            </a:extLst>
          </p:cNvPr>
          <p:cNvCxnSpPr/>
          <p:nvPr/>
        </p:nvCxnSpPr>
        <p:spPr>
          <a:xfrm>
            <a:off x="7545694" y="5448654"/>
            <a:ext cx="915919" cy="55636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538971D-5FEA-B940-BFAD-1A4895A15F15}"/>
              </a:ext>
            </a:extLst>
          </p:cNvPr>
          <p:cNvSpPr txBox="1"/>
          <p:nvPr/>
        </p:nvSpPr>
        <p:spPr>
          <a:xfrm>
            <a:off x="3287688" y="6235567"/>
            <a:ext cx="31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</a:t>
            </a:r>
            <a:r>
              <a:rPr lang="fr-FR" dirty="0" err="1"/>
              <a:t>photoelectron</a:t>
            </a:r>
            <a:r>
              <a:rPr lang="fr-FR" dirty="0"/>
              <a:t> - Gain 10</a:t>
            </a:r>
            <a:r>
              <a:rPr lang="fr-FR" baseline="30000" dirty="0"/>
              <a:t>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10665DB-42F1-FD46-9642-3750C91BEAC3}"/>
              </a:ext>
            </a:extLst>
          </p:cNvPr>
          <p:cNvSpPr txBox="1"/>
          <p:nvPr/>
        </p:nvSpPr>
        <p:spPr>
          <a:xfrm>
            <a:off x="814191" y="5840961"/>
            <a:ext cx="131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Threshold</a:t>
            </a:r>
            <a:r>
              <a:rPr lang="fr-FR" dirty="0" smtClean="0"/>
              <a:t>: 40 </a:t>
            </a:r>
            <a:r>
              <a:rPr lang="fr-FR" dirty="0" err="1" smtClean="0"/>
              <a:t>fC</a:t>
            </a:r>
            <a:endParaRPr lang="fr-FR" baseline="30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1804C5E-3661-490D-AE29-5DDA3428158B}"/>
              </a:ext>
            </a:extLst>
          </p:cNvPr>
          <p:cNvSpPr txBox="1"/>
          <p:nvPr/>
        </p:nvSpPr>
        <p:spPr>
          <a:xfrm>
            <a:off x="2745122" y="4776779"/>
            <a:ext cx="388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Metrology</a:t>
            </a:r>
            <a:r>
              <a:rPr lang="fr-FR" dirty="0"/>
              <a:t> </a:t>
            </a:r>
            <a:r>
              <a:rPr lang="fr-FR" dirty="0" err="1"/>
              <a:t>chain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. 6.2ps </a:t>
            </a:r>
            <a:r>
              <a:rPr lang="fr-FR" dirty="0" err="1" smtClean="0"/>
              <a:t>rms</a:t>
            </a:r>
            <a:endParaRPr lang="fr-FR" baseline="30000" dirty="0"/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xmlns="" id="{00000000-0008-0000-0000-000007000000}"/>
              </a:ext>
            </a:extLst>
          </p:cNvPr>
          <p:cNvGraphicFramePr/>
          <p:nvPr>
            <p:extLst/>
          </p:nvPr>
        </p:nvGraphicFramePr>
        <p:xfrm>
          <a:off x="6114354" y="1250309"/>
          <a:ext cx="6123905" cy="492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lèche vers le bas 2"/>
          <p:cNvSpPr/>
          <p:nvPr/>
        </p:nvSpPr>
        <p:spPr>
          <a:xfrm flipH="1" flipV="1">
            <a:off x="3935760" y="5732425"/>
            <a:ext cx="72008" cy="545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0128448" y="2348880"/>
            <a:ext cx="0" cy="2612565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10665DB-42F1-FD46-9642-3750C91BEAC3}"/>
              </a:ext>
            </a:extLst>
          </p:cNvPr>
          <p:cNvSpPr txBox="1"/>
          <p:nvPr/>
        </p:nvSpPr>
        <p:spPr>
          <a:xfrm>
            <a:off x="10152632" y="3341980"/>
            <a:ext cx="149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TW : 800 </a:t>
            </a:r>
            <a:r>
              <a:rPr lang="fr-FR" dirty="0" err="1" smtClean="0">
                <a:solidFill>
                  <a:srgbClr val="0000FF"/>
                </a:solidFill>
              </a:rPr>
              <a:t>ps</a:t>
            </a:r>
            <a:endParaRPr lang="fr-FR" baseline="30000" dirty="0">
              <a:solidFill>
                <a:srgbClr val="0000FF"/>
              </a:solidFill>
            </a:endParaRPr>
          </a:p>
        </p:txBody>
      </p:sp>
      <p:pic>
        <p:nvPicPr>
          <p:cNvPr id="18" name="Image 17" descr="logo_final_sans_base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943" y="636294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ED81E-2D55-5B45-8FD3-A61E45E7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Time Over </a:t>
            </a:r>
            <a:r>
              <a:rPr lang="fr-FR" dirty="0" err="1"/>
              <a:t>Threshold</a:t>
            </a:r>
            <a:r>
              <a:rPr lang="fr-FR" dirty="0"/>
              <a:t> – </a:t>
            </a:r>
            <a:r>
              <a:rPr lang="fr-FR" dirty="0" err="1"/>
              <a:t>Measuring</a:t>
            </a:r>
            <a:r>
              <a:rPr lang="fr-FR" dirty="0"/>
              <a:t> amplitude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/>
          <p:nvPr>
            <p:extLst/>
          </p:nvPr>
        </p:nvGraphicFramePr>
        <p:xfrm>
          <a:off x="1" y="704870"/>
          <a:ext cx="11700679" cy="535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7A1A6BE-3E20-6747-86C0-FD8FFBEE69E8}"/>
              </a:ext>
            </a:extLst>
          </p:cNvPr>
          <p:cNvSpPr txBox="1"/>
          <p:nvPr/>
        </p:nvSpPr>
        <p:spPr>
          <a:xfrm>
            <a:off x="507017" y="5692439"/>
            <a:ext cx="1100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Trade-off </a:t>
            </a:r>
            <a:r>
              <a:rPr lang="fr-FR" dirty="0" err="1"/>
              <a:t>beetween</a:t>
            </a:r>
            <a:r>
              <a:rPr lang="fr-FR" dirty="0"/>
              <a:t> double </a:t>
            </a:r>
            <a:r>
              <a:rPr lang="fr-FR" dirty="0" err="1"/>
              <a:t>peak</a:t>
            </a:r>
            <a:r>
              <a:rPr lang="fr-FR" dirty="0"/>
              <a:t> </a:t>
            </a:r>
            <a:r>
              <a:rPr lang="fr-FR" dirty="0" err="1"/>
              <a:t>separation</a:t>
            </a:r>
            <a:r>
              <a:rPr lang="fr-FR" dirty="0"/>
              <a:t> (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consecutive</a:t>
            </a:r>
            <a:r>
              <a:rPr lang="fr-FR" dirty="0"/>
              <a:t> photons) and time over </a:t>
            </a:r>
            <a:r>
              <a:rPr lang="fr-FR" dirty="0" err="1"/>
              <a:t>threshold</a:t>
            </a:r>
            <a:r>
              <a:rPr lang="fr-FR" dirty="0"/>
              <a:t>. </a:t>
            </a:r>
            <a:r>
              <a:rPr lang="fr-FR" dirty="0" err="1"/>
              <a:t>Tuneable</a:t>
            </a:r>
            <a:r>
              <a:rPr lang="fr-FR" dirty="0"/>
              <a:t>.</a:t>
            </a:r>
          </a:p>
          <a:p>
            <a:r>
              <a:rPr lang="fr-FR" dirty="0" err="1"/>
              <a:t>Optimized</a:t>
            </a:r>
            <a:r>
              <a:rPr lang="fr-FR" dirty="0"/>
              <a:t> for double-</a:t>
            </a:r>
            <a:r>
              <a:rPr lang="fr-FR" dirty="0" err="1"/>
              <a:t>peak</a:t>
            </a:r>
            <a:r>
              <a:rPr lang="fr-FR" dirty="0"/>
              <a:t> </a:t>
            </a:r>
            <a:r>
              <a:rPr lang="fr-FR" dirty="0" err="1"/>
              <a:t>separation</a:t>
            </a:r>
            <a:r>
              <a:rPr lang="fr-FR" dirty="0"/>
              <a:t> in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(3ns </a:t>
            </a:r>
            <a:r>
              <a:rPr lang="fr-FR" dirty="0" err="1"/>
              <a:t>separation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)</a:t>
            </a:r>
          </a:p>
        </p:txBody>
      </p:sp>
      <p:pic>
        <p:nvPicPr>
          <p:cNvPr id="5" name="Image 4" descr="logo_final_sans_base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943" y="636294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4432" y="47276"/>
            <a:ext cx="10515600" cy="671193"/>
          </a:xfrm>
        </p:spPr>
        <p:txBody>
          <a:bodyPr/>
          <a:lstStyle/>
          <a:p>
            <a:r>
              <a:rPr lang="fr-FR" dirty="0" smtClean="0">
                <a:latin typeface="Calibri"/>
                <a:sym typeface="Calibri"/>
              </a:rPr>
              <a:t>ALTIROC : ATLAS LGAD </a:t>
            </a:r>
            <a:r>
              <a:rPr lang="fr-FR" dirty="0" err="1" smtClean="0">
                <a:latin typeface="Calibri"/>
                <a:sym typeface="Calibri"/>
              </a:rPr>
              <a:t>R</a:t>
            </a:r>
            <a:r>
              <a:rPr lang="fr-FR" dirty="0" err="1" smtClean="0">
                <a:latin typeface="Calibri"/>
                <a:sym typeface="Calibri"/>
              </a:rPr>
              <a:t>eadOut</a:t>
            </a:r>
            <a:r>
              <a:rPr lang="fr-FR" dirty="0" smtClean="0">
                <a:latin typeface="Calibri"/>
                <a:sym typeface="Calibri"/>
              </a:rPr>
              <a:t> Chip for HGTD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1184467" y="6608764"/>
            <a:ext cx="1007533" cy="249237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30748" r="33756" b="13934"/>
          <a:stretch/>
        </p:blipFill>
        <p:spPr>
          <a:xfrm>
            <a:off x="9924275" y="2643852"/>
            <a:ext cx="1561290" cy="145327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8627" r="6274" b="14117"/>
          <a:stretch/>
        </p:blipFill>
        <p:spPr>
          <a:xfrm>
            <a:off x="9681804" y="4697387"/>
            <a:ext cx="2157091" cy="1547137"/>
          </a:xfrm>
          <a:prstGeom prst="rect">
            <a:avLst/>
          </a:prstGeom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362641" y="1333531"/>
            <a:ext cx="7854903" cy="33917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fr-FR" sz="1800" b="1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ALTIROC0 (2017) :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contains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only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PA +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discriminator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 –  for 2x2 1x1 mm2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sensors</a:t>
            </a:r>
            <a:endParaRPr lang="fr-FR" sz="18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4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channels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VPA and 4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channels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TZ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analog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readout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optimized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for </a:t>
            </a:r>
            <a:r>
              <a:rPr lang="fr-FR" sz="1800" dirty="0" smtClean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Cd=2pF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Bandwidth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tunable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(0.3-0.8 GHz)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Power : 2 mW/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ch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  TSMC 130 nm</a:t>
            </a:r>
            <a:endParaRPr lang="fr-FR" sz="18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fr-FR" sz="1800" b="1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fr-FR" sz="1800" b="1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ALTIROC1 (2018)  </a:t>
            </a:r>
            <a:r>
              <a:rPr lang="fr-FR" sz="18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5x5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complete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readout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channels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(PA,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discri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fr-FR" sz="180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TDC, SRAM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) to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readout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1.3 x 1.3 mm2 LGAD pixels , 15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channels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with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VPA, 10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with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Transimpedance</a:t>
            </a:r>
            <a:r>
              <a:rPr lang="fr-FR" sz="18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amplifier (TZ)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Tx/>
              <a:buChar char="-"/>
              <a:defRPr/>
            </a:pPr>
            <a:endParaRPr lang="fr-FR" sz="18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57150" indent="-171450" defTabSz="685800" fontAlgn="auto">
              <a:spcBef>
                <a:spcPts val="375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b="1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ALTIROC2 </a:t>
            </a:r>
            <a:r>
              <a:rPr lang="fr-FR" sz="18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fr-FR" sz="1800" b="1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2021)  </a:t>
            </a:r>
            <a:r>
              <a:rPr lang="fr-FR" sz="18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fr-FR" sz="1800" b="1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r>
              <a:rPr lang="fr-FR" sz="18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5x15 final size and </a:t>
            </a:r>
            <a:r>
              <a:rPr lang="fr-FR" sz="1800" dirty="0" err="1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functionnality</a:t>
            </a:r>
            <a:endParaRPr lang="fr-FR" sz="24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defRPr/>
            </a:pPr>
            <a:endParaRPr lang="fr-FR" sz="16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  <a:defRPr/>
            </a:pPr>
            <a:endParaRPr lang="fr-FR" sz="135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  <a:defRPr/>
            </a:pPr>
            <a:endParaRPr lang="fr-FR" sz="135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74251" y="5584610"/>
            <a:ext cx="179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prstClr val="white"/>
                </a:solidFill>
                <a:latin typeface="Calibri" panose="020F0502020204030204"/>
              </a:rPr>
              <a:t>Altiroc1 </a:t>
            </a:r>
            <a:r>
              <a:rPr lang="fr-FR" i="1" dirty="0" err="1" smtClean="0">
                <a:solidFill>
                  <a:prstClr val="white"/>
                </a:solidFill>
                <a:latin typeface="Calibri" panose="020F0502020204030204"/>
              </a:rPr>
              <a:t>tesboard</a:t>
            </a:r>
            <a:endParaRPr lang="fr-FR" i="1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9847943" y="2575154"/>
            <a:ext cx="9663" cy="148355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stealth"/>
            <a:tailEnd type="stealth"/>
          </a:ln>
          <a:effectLst/>
        </p:spPr>
      </p:cxnSp>
      <p:sp>
        <p:nvSpPr>
          <p:cNvPr id="28" name="ZoneTexte 27"/>
          <p:cNvSpPr txBox="1"/>
          <p:nvPr/>
        </p:nvSpPr>
        <p:spPr>
          <a:xfrm rot="16200000">
            <a:off x="9265846" y="2993765"/>
            <a:ext cx="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~ 7,7 mm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9661345" y="861854"/>
            <a:ext cx="1750997" cy="1412125"/>
            <a:chOff x="5063589" y="88120"/>
            <a:chExt cx="2760099" cy="2800008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302" y="832009"/>
              <a:ext cx="2136658" cy="2056119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6002972" y="304959"/>
              <a:ext cx="1156677" cy="59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kern="0" dirty="0">
                  <a:solidFill>
                    <a:prstClr val="black"/>
                  </a:solidFill>
                  <a:latin typeface="Calibri" panose="020F0502020204030204"/>
                </a:rPr>
                <a:t>2 mm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5588450" y="669868"/>
              <a:ext cx="2235238" cy="223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stealth"/>
              <a:tailEnd type="stealth"/>
            </a:ln>
            <a:effectLst/>
          </p:spPr>
        </p:cxnSp>
        <p:cxnSp>
          <p:nvCxnSpPr>
            <p:cNvPr id="33" name="Connecteur droit avec flèche 32"/>
            <p:cNvCxnSpPr/>
            <p:nvPr/>
          </p:nvCxnSpPr>
          <p:spPr>
            <a:xfrm flipH="1" flipV="1">
              <a:off x="5478046" y="669868"/>
              <a:ext cx="6720" cy="221826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stealth"/>
              <a:tailEnd type="stealth"/>
            </a:ln>
            <a:effectLst/>
          </p:spPr>
        </p:cxnSp>
        <p:sp>
          <p:nvSpPr>
            <p:cNvPr id="34" name="ZoneTexte 33"/>
            <p:cNvSpPr txBox="1"/>
            <p:nvPr/>
          </p:nvSpPr>
          <p:spPr>
            <a:xfrm rot="16200000">
              <a:off x="4604912" y="1623559"/>
              <a:ext cx="1390374" cy="47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kern="0" dirty="0">
                  <a:solidFill>
                    <a:prstClr val="black"/>
                  </a:solidFill>
                  <a:latin typeface="Calibri" panose="020F0502020204030204"/>
                </a:rPr>
                <a:t>2 mm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918122" y="88120"/>
              <a:ext cx="1156677" cy="59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kern="0" dirty="0">
                  <a:solidFill>
                    <a:prstClr val="black"/>
                  </a:solidFill>
                  <a:latin typeface="Calibri" panose="020F0502020204030204"/>
                </a:rPr>
                <a:t>Altiroc0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95530" y="4485775"/>
            <a:ext cx="9144000" cy="1826226"/>
            <a:chOff x="801231" y="4350553"/>
            <a:chExt cx="9144000" cy="1826226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31" y="4410758"/>
              <a:ext cx="9144000" cy="175478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62" b="21923"/>
            <a:stretch/>
          </p:blipFill>
          <p:spPr>
            <a:xfrm>
              <a:off x="5075956" y="4350553"/>
              <a:ext cx="701340" cy="32110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488" y="5695632"/>
              <a:ext cx="925419" cy="40189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75858" y="4909546"/>
              <a:ext cx="2194352" cy="126723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du pied de page 13"/>
          <p:cNvSpPr txBox="1">
            <a:spLocks/>
          </p:cNvSpPr>
          <p:nvPr/>
        </p:nvSpPr>
        <p:spPr>
          <a:xfrm>
            <a:off x="1143000" y="6499973"/>
            <a:ext cx="7834306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fr-FR" sz="1100" b="1" smtClean="0">
                <a:solidFill>
                  <a:prstClr val="white"/>
                </a:solidFill>
              </a:rPr>
              <a:t>C. de La Taille         RD51 workshop 15 jun 2021</a:t>
            </a:r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614223" y="1322787"/>
            <a:ext cx="8943374" cy="8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158" y="110196"/>
            <a:ext cx="10515600" cy="671193"/>
          </a:xfrm>
        </p:spPr>
        <p:txBody>
          <a:bodyPr/>
          <a:lstStyle/>
          <a:p>
            <a:r>
              <a:rPr lang="fr-FR" dirty="0" smtClean="0"/>
              <a:t>ALTIROC0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1184467" y="6608764"/>
            <a:ext cx="1007533" cy="249237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1698352" y="5135509"/>
            <a:ext cx="8943374" cy="8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654511" y="1232419"/>
            <a:ext cx="4496685" cy="2586174"/>
            <a:chOff x="507201" y="1306461"/>
            <a:chExt cx="4298843" cy="28740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01" y="1306461"/>
              <a:ext cx="4298843" cy="287406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926922" y="3365707"/>
              <a:ext cx="64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3208B8"/>
                  </a:solidFill>
                </a:rPr>
                <a:t>VPA</a:t>
              </a:r>
              <a:endParaRPr lang="fr-FR" b="1" dirty="0">
                <a:solidFill>
                  <a:srgbClr val="3208B8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926922" y="286974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TZ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06610" y="3776672"/>
            <a:ext cx="4392488" cy="2476688"/>
            <a:chOff x="6170039" y="2439839"/>
            <a:chExt cx="4303826" cy="289217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039" y="2439839"/>
              <a:ext cx="4303826" cy="289217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7092474" y="2743496"/>
              <a:ext cx="64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3208B8"/>
                  </a:solidFill>
                </a:rPr>
                <a:t>VPA</a:t>
              </a:r>
              <a:endParaRPr lang="fr-FR" b="1" dirty="0">
                <a:solidFill>
                  <a:srgbClr val="3208B8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68518" y="408228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TZ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980" y="934848"/>
            <a:ext cx="11099468" cy="5265738"/>
          </a:xfrm>
        </p:spPr>
        <p:txBody>
          <a:bodyPr/>
          <a:lstStyle/>
          <a:p>
            <a:r>
              <a:rPr lang="fr-FR" dirty="0" err="1" smtClean="0"/>
              <a:t>Testbench</a:t>
            </a:r>
            <a:r>
              <a:rPr lang="fr-FR" dirty="0" smtClean="0"/>
              <a:t> (</a:t>
            </a:r>
            <a:r>
              <a:rPr lang="fr-FR" dirty="0" err="1" smtClean="0"/>
              <a:t>left</a:t>
            </a:r>
            <a:r>
              <a:rPr lang="fr-FR" dirty="0" smtClean="0"/>
              <a:t>) and </a:t>
            </a:r>
            <a:r>
              <a:rPr lang="fr-FR" dirty="0" err="1" smtClean="0"/>
              <a:t>testbeam</a:t>
            </a:r>
            <a:r>
              <a:rPr lang="fr-FR" dirty="0" smtClean="0"/>
              <a:t> (right)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501861" y="370617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VPA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532491" y="509761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VPA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505569" y="585722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VPA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414" y="2882416"/>
            <a:ext cx="4985778" cy="337402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284398" y="5099711"/>
            <a:ext cx="3692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Symbol" panose="05050102010706020507" pitchFamily="18" charset="2"/>
              <a:buChar char="Þ"/>
            </a:pPr>
            <a:r>
              <a:rPr lang="fr-FR" sz="1500" dirty="0">
                <a:solidFill>
                  <a:srgbClr val="183AE2"/>
                </a:solidFill>
              </a:rPr>
              <a:t>30 % </a:t>
            </a:r>
            <a:r>
              <a:rPr lang="fr-FR" sz="1500" dirty="0" err="1">
                <a:solidFill>
                  <a:srgbClr val="183AE2"/>
                </a:solidFill>
              </a:rPr>
              <a:t>improvement</a:t>
            </a:r>
            <a:r>
              <a:rPr lang="fr-FR" sz="1500" dirty="0">
                <a:solidFill>
                  <a:srgbClr val="183AE2"/>
                </a:solidFill>
              </a:rPr>
              <a:t> </a:t>
            </a:r>
            <a:r>
              <a:rPr lang="fr-FR" sz="1500" dirty="0" err="1">
                <a:solidFill>
                  <a:srgbClr val="183AE2"/>
                </a:solidFill>
              </a:rPr>
              <a:t>after</a:t>
            </a:r>
            <a:r>
              <a:rPr lang="fr-FR" sz="1500" dirty="0">
                <a:solidFill>
                  <a:srgbClr val="183AE2"/>
                </a:solidFill>
              </a:rPr>
              <a:t> TW correction</a:t>
            </a:r>
          </a:p>
          <a:p>
            <a:pPr marL="214313" indent="-214313">
              <a:buFont typeface="Symbol" panose="05050102010706020507" pitchFamily="18" charset="2"/>
              <a:buChar char="Þ"/>
            </a:pPr>
            <a:r>
              <a:rPr lang="fr-FR" sz="1500" dirty="0" err="1">
                <a:solidFill>
                  <a:srgbClr val="183AE2"/>
                </a:solidFill>
              </a:rPr>
              <a:t>Jitter</a:t>
            </a:r>
            <a:r>
              <a:rPr lang="fr-FR" sz="1500" dirty="0">
                <a:solidFill>
                  <a:srgbClr val="183AE2"/>
                </a:solidFill>
              </a:rPr>
              <a:t> </a:t>
            </a:r>
            <a:r>
              <a:rPr lang="fr-FR" sz="1500" dirty="0" err="1">
                <a:solidFill>
                  <a:srgbClr val="183AE2"/>
                </a:solidFill>
              </a:rPr>
              <a:t>around</a:t>
            </a:r>
            <a:r>
              <a:rPr lang="fr-FR" sz="1500" dirty="0">
                <a:solidFill>
                  <a:srgbClr val="183AE2"/>
                </a:solidFill>
              </a:rPr>
              <a:t> 35 </a:t>
            </a:r>
            <a:r>
              <a:rPr lang="fr-FR" sz="1500" dirty="0" err="1">
                <a:solidFill>
                  <a:srgbClr val="183AE2"/>
                </a:solidFill>
              </a:rPr>
              <a:t>ps</a:t>
            </a:r>
            <a:endParaRPr lang="fr-FR" sz="1500" dirty="0">
              <a:solidFill>
                <a:srgbClr val="183AE2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85" y="694138"/>
            <a:ext cx="2713091" cy="2034819"/>
          </a:xfrm>
          <a:prstGeom prst="rect">
            <a:avLst/>
          </a:prstGeom>
        </p:spPr>
      </p:pic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5624363" y="1476246"/>
            <a:ext cx="2492321" cy="12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050" kern="0" dirty="0" smtClean="0"/>
              <a:t>ALTIROC0_V2</a:t>
            </a:r>
          </a:p>
          <a:p>
            <a:r>
              <a:rPr lang="fr-FR" sz="1050" kern="0" dirty="0" smtClean="0"/>
              <a:t>Time </a:t>
            </a:r>
            <a:r>
              <a:rPr lang="fr-FR" sz="1050" kern="0" dirty="0" err="1" smtClean="0"/>
              <a:t>resolution</a:t>
            </a:r>
            <a:r>
              <a:rPr lang="fr-FR" sz="1050" kern="0" dirty="0" smtClean="0"/>
              <a:t> of a 2x2 x1x1 mm2 LGAD </a:t>
            </a:r>
            <a:r>
              <a:rPr lang="fr-FR" sz="1050" kern="0" dirty="0" err="1" smtClean="0"/>
              <a:t>array</a:t>
            </a:r>
            <a:r>
              <a:rPr lang="fr-FR" sz="1050" kern="0" dirty="0" smtClean="0"/>
              <a:t> </a:t>
            </a:r>
            <a:r>
              <a:rPr lang="fr-FR" sz="1050" kern="0" dirty="0" err="1" smtClean="0"/>
              <a:t>bump</a:t>
            </a:r>
            <a:r>
              <a:rPr lang="fr-FR" sz="1050" kern="0" dirty="0" smtClean="0"/>
              <a:t> </a:t>
            </a:r>
            <a:r>
              <a:rPr lang="fr-FR" sz="1050" kern="0" dirty="0" err="1" smtClean="0"/>
              <a:t>bonded</a:t>
            </a:r>
            <a:r>
              <a:rPr lang="fr-FR" sz="1050" kern="0" dirty="0" smtClean="0"/>
              <a:t> on an Altiroc0 ASIC as a </a:t>
            </a:r>
            <a:r>
              <a:rPr lang="fr-FR" sz="1050" kern="0" dirty="0" err="1" smtClean="0"/>
              <a:t>function</a:t>
            </a:r>
            <a:r>
              <a:rPr lang="fr-FR" sz="1050" kern="0" dirty="0" smtClean="0"/>
              <a:t> of the </a:t>
            </a:r>
            <a:r>
              <a:rPr lang="fr-FR" sz="1050" kern="0" dirty="0" err="1" smtClean="0"/>
              <a:t>discri</a:t>
            </a:r>
            <a:r>
              <a:rPr lang="fr-FR" sz="1050" kern="0" dirty="0" smtClean="0"/>
              <a:t> </a:t>
            </a:r>
            <a:r>
              <a:rPr lang="fr-FR" sz="1050" kern="0" dirty="0" err="1" smtClean="0"/>
              <a:t>threshold</a:t>
            </a:r>
            <a:r>
              <a:rPr lang="fr-FR" sz="1050" kern="0" dirty="0" smtClean="0"/>
              <a:t> (DAC </a:t>
            </a:r>
            <a:r>
              <a:rPr lang="fr-FR" sz="1050" kern="0" dirty="0" err="1" smtClean="0"/>
              <a:t>Units</a:t>
            </a:r>
            <a:r>
              <a:rPr lang="fr-FR" sz="1050" kern="0" dirty="0" smtClean="0"/>
              <a:t>) </a:t>
            </a:r>
            <a:r>
              <a:rPr lang="fr-FR" sz="1050" kern="0" dirty="0" err="1" smtClean="0"/>
              <a:t>before</a:t>
            </a:r>
            <a:r>
              <a:rPr lang="fr-FR" sz="1050" kern="0" dirty="0" smtClean="0"/>
              <a:t> (black points) and </a:t>
            </a:r>
            <a:r>
              <a:rPr lang="fr-FR" sz="1050" kern="0" dirty="0" err="1" smtClean="0"/>
              <a:t>after</a:t>
            </a:r>
            <a:r>
              <a:rPr lang="fr-FR" sz="1050" kern="0" dirty="0" smtClean="0"/>
              <a:t> TW correction (</a:t>
            </a:r>
            <a:r>
              <a:rPr lang="fr-FR" sz="1050" kern="0" dirty="0" err="1" smtClean="0"/>
              <a:t>red</a:t>
            </a:r>
            <a:r>
              <a:rPr lang="fr-FR" sz="1050" kern="0" dirty="0" smtClean="0"/>
              <a:t> points)</a:t>
            </a:r>
            <a:endParaRPr lang="fr-FR" sz="1600" kern="0" dirty="0"/>
          </a:p>
        </p:txBody>
      </p:sp>
      <p:sp>
        <p:nvSpPr>
          <p:cNvPr id="24" name="Espace réservé du pied de page 13"/>
          <p:cNvSpPr txBox="1">
            <a:spLocks/>
          </p:cNvSpPr>
          <p:nvPr/>
        </p:nvSpPr>
        <p:spPr>
          <a:xfrm>
            <a:off x="1143000" y="6499973"/>
            <a:ext cx="7834306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fr-FR" sz="1100" b="1" smtClean="0">
                <a:solidFill>
                  <a:prstClr val="white"/>
                </a:solidFill>
              </a:rPr>
              <a:t>C. de La Taille         RD51 workshop 15 jun 2021</a:t>
            </a:r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ALTIROC1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1184467" y="6608764"/>
            <a:ext cx="1007533" cy="249237"/>
          </a:xfrm>
          <a:prstGeom prst="rect">
            <a:avLst/>
          </a:prstGeom>
        </p:spPr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18" y="1628262"/>
            <a:ext cx="2131988" cy="223717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2281726" y="1563113"/>
            <a:ext cx="2177381" cy="3941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2237224" y="1563113"/>
            <a:ext cx="10181" cy="2192611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16200000">
            <a:off x="1563894" y="277605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 8 mm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232251" y="127973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Altiroc1 </a:t>
            </a:r>
            <a:r>
              <a:rPr lang="fr-FR" b="1" dirty="0" err="1" smtClean="0"/>
              <a:t>layout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951959" y="2796301"/>
            <a:ext cx="2407540" cy="15296"/>
          </a:xfrm>
          <a:prstGeom prst="straightConnector1">
            <a:avLst/>
          </a:prstGeom>
          <a:ln w="73025" cmpd="sng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15" y="798627"/>
            <a:ext cx="4251156" cy="447956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8" t="2410" r="21888"/>
          <a:stretch/>
        </p:blipFill>
        <p:spPr>
          <a:xfrm>
            <a:off x="2273702" y="3885278"/>
            <a:ext cx="2322313" cy="2027417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2273710" y="4191612"/>
            <a:ext cx="458662" cy="1605580"/>
            <a:chOff x="6271317" y="4419360"/>
            <a:chExt cx="611548" cy="2140773"/>
          </a:xfrm>
        </p:grpSpPr>
        <p:sp>
          <p:nvSpPr>
            <p:cNvPr id="17" name="ZoneTexte 16"/>
            <p:cNvSpPr txBox="1"/>
            <p:nvPr/>
          </p:nvSpPr>
          <p:spPr>
            <a:xfrm>
              <a:off x="6271318" y="4419360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77572" y="4885412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271317" y="532983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271317" y="579879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271317" y="6221578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684726" y="4198567"/>
            <a:ext cx="458662" cy="1605580"/>
            <a:chOff x="6271317" y="4419360"/>
            <a:chExt cx="611548" cy="2140773"/>
          </a:xfrm>
        </p:grpSpPr>
        <p:sp>
          <p:nvSpPr>
            <p:cNvPr id="23" name="ZoneTexte 22"/>
            <p:cNvSpPr txBox="1"/>
            <p:nvPr/>
          </p:nvSpPr>
          <p:spPr>
            <a:xfrm>
              <a:off x="6271318" y="4419360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277572" y="4885412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71317" y="532983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271317" y="579879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271317" y="6221578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3095742" y="4213117"/>
            <a:ext cx="458662" cy="1605580"/>
            <a:chOff x="6271317" y="4419360"/>
            <a:chExt cx="611548" cy="2140773"/>
          </a:xfrm>
        </p:grpSpPr>
        <p:sp>
          <p:nvSpPr>
            <p:cNvPr id="29" name="ZoneTexte 28"/>
            <p:cNvSpPr txBox="1"/>
            <p:nvPr/>
          </p:nvSpPr>
          <p:spPr>
            <a:xfrm>
              <a:off x="6271318" y="4419360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277572" y="4885412"/>
              <a:ext cx="6052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271317" y="532983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271317" y="5798792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271317" y="6221578"/>
              <a:ext cx="605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VPA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531662" y="4218295"/>
            <a:ext cx="352863" cy="1605580"/>
            <a:chOff x="7948613" y="4454938"/>
            <a:chExt cx="470484" cy="2140773"/>
          </a:xfrm>
        </p:grpSpPr>
        <p:sp>
          <p:nvSpPr>
            <p:cNvPr id="35" name="ZoneTexte 34"/>
            <p:cNvSpPr txBox="1"/>
            <p:nvPr/>
          </p:nvSpPr>
          <p:spPr>
            <a:xfrm>
              <a:off x="7948614" y="4454938"/>
              <a:ext cx="4642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954868" y="492099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948613" y="536541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7948613" y="583437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948613" y="6257156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984509" y="4222176"/>
            <a:ext cx="352863" cy="1605580"/>
            <a:chOff x="7948613" y="4454938"/>
            <a:chExt cx="470484" cy="2140773"/>
          </a:xfrm>
        </p:grpSpPr>
        <p:sp>
          <p:nvSpPr>
            <p:cNvPr id="41" name="ZoneTexte 40"/>
            <p:cNvSpPr txBox="1"/>
            <p:nvPr/>
          </p:nvSpPr>
          <p:spPr>
            <a:xfrm>
              <a:off x="7948614" y="4454938"/>
              <a:ext cx="4642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954868" y="492099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948613" y="536541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948613" y="5834370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948613" y="6257156"/>
              <a:ext cx="464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95000"/>
                    </a:schemeClr>
                  </a:solidFill>
                </a:rPr>
                <a:t>TZ</a:t>
              </a: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4699026" y="246984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ZOOM of one pixel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6050078" y="5474027"/>
            <a:ext cx="314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VPA: Voltage </a:t>
            </a:r>
            <a:r>
              <a:rPr lang="fr-FR" dirty="0" err="1" smtClean="0"/>
              <a:t>preamp</a:t>
            </a:r>
            <a:endParaRPr lang="fr-FR" dirty="0" smtClean="0"/>
          </a:p>
          <a:p>
            <a:r>
              <a:rPr lang="fr-FR" dirty="0" smtClean="0"/>
              <a:t>TZ: </a:t>
            </a:r>
            <a:r>
              <a:rPr lang="fr-FR" dirty="0" err="1" smtClean="0"/>
              <a:t>Transimpedance</a:t>
            </a:r>
            <a:r>
              <a:rPr lang="fr-FR" dirty="0" smtClean="0"/>
              <a:t> </a:t>
            </a:r>
            <a:r>
              <a:rPr lang="fr-FR" dirty="0" err="1" smtClean="0"/>
              <a:t>preamp</a:t>
            </a:r>
            <a:endParaRPr lang="fr-FR" dirty="0" smtClean="0"/>
          </a:p>
        </p:txBody>
      </p:sp>
      <p:sp>
        <p:nvSpPr>
          <p:cNvPr id="48" name="Espace réservé du pied de page 13"/>
          <p:cNvSpPr txBox="1">
            <a:spLocks/>
          </p:cNvSpPr>
          <p:nvPr/>
        </p:nvSpPr>
        <p:spPr>
          <a:xfrm>
            <a:off x="1143000" y="6499973"/>
            <a:ext cx="7834306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fr-FR" sz="1100" b="1" smtClean="0">
                <a:solidFill>
                  <a:prstClr val="white"/>
                </a:solidFill>
              </a:rPr>
              <a:t>C. de La Taille         RD51 workshop 15 jun 2021</a:t>
            </a:r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pied de page 13"/>
          <p:cNvSpPr>
            <a:spLocks noGrp="1"/>
          </p:cNvSpPr>
          <p:nvPr>
            <p:ph type="ftr" sz="quarter" idx="4294967295"/>
          </p:nvPr>
        </p:nvSpPr>
        <p:spPr>
          <a:xfrm>
            <a:off x="1143000" y="6499973"/>
            <a:ext cx="7834306" cy="270272"/>
          </a:xfrm>
          <a:prstGeom prst="rect">
            <a:avLst/>
          </a:prstGeom>
        </p:spPr>
        <p:txBody>
          <a:bodyPr/>
          <a:lstStyle/>
          <a:p>
            <a:r>
              <a:rPr lang="fr-FR" sz="1100" b="1" dirty="0" smtClean="0">
                <a:solidFill>
                  <a:prstClr val="white"/>
                </a:solidFill>
              </a:rPr>
              <a:t>C. de La Taille         RD51 workshop 15 </a:t>
            </a:r>
            <a:r>
              <a:rPr lang="fr-FR" sz="1100" b="1" dirty="0" err="1" smtClean="0">
                <a:solidFill>
                  <a:prstClr val="white"/>
                </a:solidFill>
              </a:rPr>
              <a:t>jun</a:t>
            </a:r>
            <a:r>
              <a:rPr lang="fr-FR" sz="1100" b="1" dirty="0" smtClean="0">
                <a:solidFill>
                  <a:prstClr val="white"/>
                </a:solidFill>
              </a:rPr>
              <a:t> 2021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8190" y="343957"/>
            <a:ext cx="8543925" cy="67119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ALTIROC1_V2 - TDC performance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/>
          <a:srcRect b="37317"/>
          <a:stretch/>
        </p:blipFill>
        <p:spPr>
          <a:xfrm>
            <a:off x="477407" y="1669911"/>
            <a:ext cx="8312910" cy="27145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43200" y="2171550"/>
            <a:ext cx="160332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&lt;TOA&gt; vs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delay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67976" y="1417208"/>
            <a:ext cx="22983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LSB /&lt;LSB&gt; vs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channel</a:t>
            </a:r>
            <a:endParaRPr lang="fr-FR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84078" y="3164261"/>
            <a:ext cx="214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panose="020F0502020204030204"/>
              </a:rPr>
              <a:t>&lt;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TOA_LSB&gt;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= 22.5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Calibri" panose="020F0502020204030204"/>
              </a:rPr>
              <a:t>&lt;TOT_LSB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&gt; = 171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21671" y="2042597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1" dirty="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ASIC + </a:t>
            </a:r>
            <a:r>
              <a:rPr lang="fr-FR" i="1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sensor</a:t>
            </a:r>
            <a:endParaRPr lang="fr-FR" i="1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4214" y="4590699"/>
            <a:ext cx="117335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TOA_LSB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 and </a:t>
            </a:r>
            <a:r>
              <a:rPr lang="fr-FR" dirty="0" smtClean="0">
                <a:solidFill>
                  <a:srgbClr val="0000FF"/>
                </a:solidFill>
                <a:latin typeface="Calibri" panose="020F0502020204030204"/>
              </a:rPr>
              <a:t>TOT_LSB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can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be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adjusted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to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20 </a:t>
            </a:r>
            <a:r>
              <a:rPr lang="fr-FR" dirty="0" err="1" smtClean="0">
                <a:solidFill>
                  <a:srgbClr val="FF0000"/>
                </a:solidFill>
                <a:latin typeface="Calibri" panose="020F0502020204030204"/>
              </a:rPr>
              <a:t>ps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Calibri" panose="020F0502020204030204"/>
              </a:rPr>
              <a:t>160 </a:t>
            </a:r>
            <a:r>
              <a:rPr lang="fr-FR" dirty="0" err="1" smtClean="0">
                <a:solidFill>
                  <a:srgbClr val="0000FF"/>
                </a:solidFill>
                <a:latin typeface="Calibri" panose="020F0502020204030204"/>
              </a:rPr>
              <a:t>ps</a:t>
            </a:r>
            <a:r>
              <a:rPr lang="fr-FR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respectively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using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per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channel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Slow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Control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parameters</a:t>
            </a: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Some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DLLs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don’t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lock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properly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=&gt; use of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external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R to set control voltages of the TDC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0000FF"/>
                </a:solidFill>
                <a:latin typeface="Calibri" panose="020F0502020204030204"/>
              </a:rPr>
              <a:t>&lt;TOA&gt; vs </a:t>
            </a:r>
            <a:r>
              <a:rPr lang="fr-FR" dirty="0" err="1">
                <a:solidFill>
                  <a:srgbClr val="0000FF"/>
                </a:solidFill>
                <a:latin typeface="Calibri" panose="020F0502020204030204"/>
              </a:rPr>
              <a:t>delay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: Small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discontinuities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due to LSB bin size 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that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can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be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calibrated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Random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Programmable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Generator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298574" y="3466925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1" dirty="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ASIC + </a:t>
            </a:r>
            <a:r>
              <a:rPr lang="fr-FR" i="1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sensor</a:t>
            </a:r>
            <a:endParaRPr lang="fr-FR" i="1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8659" y="5730002"/>
            <a:ext cx="6083012" cy="36933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=&gt; Altiroc1_V3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integrates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Random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Programmable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Generator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4916" y="1167313"/>
            <a:ext cx="275905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Specifications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TOA: 20 </a:t>
            </a: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 ± 10%, range 2.5 ns</a:t>
            </a:r>
          </a:p>
        </p:txBody>
      </p:sp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82" y="1786540"/>
            <a:ext cx="3425625" cy="232741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998636" y="1194963"/>
            <a:ext cx="275905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Specifications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TOT: 160 </a:t>
            </a: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± 10%, range 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835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Timing </a:t>
            </a:r>
            <a:r>
              <a:rPr lang="fr-FR" dirty="0" err="1" smtClean="0"/>
              <a:t>optimization</a:t>
            </a:r>
            <a:r>
              <a:rPr lang="fr-FR" dirty="0" smtClean="0"/>
              <a:t> :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 err="1"/>
              <a:t>Jitter</a:t>
            </a:r>
            <a:r>
              <a:rPr lang="fr-FR" sz="2000" dirty="0"/>
              <a:t> due to </a:t>
            </a:r>
            <a:r>
              <a:rPr lang="fr-FR" sz="2000" dirty="0" err="1"/>
              <a:t>electronics</a:t>
            </a:r>
            <a:r>
              <a:rPr lang="fr-FR" sz="2000" dirty="0"/>
              <a:t> noise:</a:t>
            </a:r>
          </a:p>
          <a:p>
            <a:endParaRPr lang="fr-FR" sz="2000" dirty="0"/>
          </a:p>
          <a:p>
            <a:r>
              <a:rPr lang="fr-FR" sz="2000" dirty="0" err="1"/>
              <a:t>also</a:t>
            </a:r>
            <a:r>
              <a:rPr lang="fr-FR" sz="2000" dirty="0"/>
              <a:t> </a:t>
            </a:r>
            <a:r>
              <a:rPr lang="fr-FR" sz="2000" dirty="0" err="1"/>
              <a:t>presented</a:t>
            </a:r>
            <a:r>
              <a:rPr lang="fr-FR" sz="2000" dirty="0"/>
              <a:t> as  j = tr / (S/N)</a:t>
            </a:r>
          </a:p>
          <a:p>
            <a:r>
              <a:rPr lang="fr-FR" sz="2000" dirty="0" err="1"/>
              <a:t>dV</a:t>
            </a:r>
            <a:r>
              <a:rPr lang="fr-FR" sz="2000" dirty="0"/>
              <a:t>/</a:t>
            </a:r>
            <a:r>
              <a:rPr lang="fr-FR" sz="2000" dirty="0" err="1"/>
              <a:t>dt</a:t>
            </a:r>
            <a:r>
              <a:rPr lang="fr-FR" sz="2000" dirty="0"/>
              <a:t> </a:t>
            </a:r>
            <a:r>
              <a:rPr lang="fr-FR" sz="2000" dirty="0" err="1"/>
              <a:t>prop</a:t>
            </a:r>
            <a:r>
              <a:rPr lang="fr-FR" sz="2000" dirty="0"/>
              <a:t> to BW, N </a:t>
            </a:r>
            <a:r>
              <a:rPr lang="fr-FR" sz="2000" dirty="0" err="1"/>
              <a:t>prop</a:t>
            </a:r>
            <a:r>
              <a:rPr lang="fr-FR" sz="2000" dirty="0"/>
              <a:t> to </a:t>
            </a:r>
            <a:r>
              <a:rPr lang="fr-FR" sz="2000" dirty="0"/>
              <a:t>√ </a:t>
            </a:r>
            <a:r>
              <a:rPr lang="fr-FR" sz="2000" dirty="0"/>
              <a:t>BW =&gt; </a:t>
            </a:r>
            <a:r>
              <a:rPr lang="fr-FR" sz="2000" dirty="0" err="1"/>
              <a:t>jitter</a:t>
            </a:r>
            <a:r>
              <a:rPr lang="fr-FR" sz="2000" dirty="0"/>
              <a:t> </a:t>
            </a:r>
            <a:r>
              <a:rPr lang="fr-FR" sz="2000" dirty="0" err="1"/>
              <a:t>prop</a:t>
            </a:r>
            <a:r>
              <a:rPr lang="fr-FR" sz="2000" dirty="0"/>
              <a:t> to 1/√BW</a:t>
            </a:r>
          </a:p>
          <a:p>
            <a:endParaRPr lang="fr-FR" sz="2000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« the </a:t>
            </a:r>
            <a:r>
              <a:rPr lang="fr-FR" dirty="0" err="1" smtClean="0"/>
              <a:t>faster</a:t>
            </a:r>
            <a:r>
              <a:rPr lang="fr-FR" dirty="0" smtClean="0"/>
              <a:t> the </a:t>
            </a:r>
            <a:r>
              <a:rPr lang="fr-FR" dirty="0" smtClean="0"/>
              <a:t>amplifier, </a:t>
            </a:r>
            <a:r>
              <a:rPr lang="fr-FR" dirty="0" smtClean="0"/>
              <a:t>the </a:t>
            </a:r>
            <a:r>
              <a:rPr lang="fr-FR" dirty="0" err="1" smtClean="0"/>
              <a:t>better</a:t>
            </a:r>
            <a:r>
              <a:rPr lang="fr-FR" dirty="0" smtClean="0"/>
              <a:t> the </a:t>
            </a:r>
            <a:r>
              <a:rPr lang="fr-FR" dirty="0" err="1" smtClean="0"/>
              <a:t>jitter</a:t>
            </a:r>
            <a:r>
              <a:rPr lang="fr-FR" dirty="0" smtClean="0"/>
              <a:t> ? »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« High </a:t>
            </a:r>
            <a:r>
              <a:rPr lang="fr-FR" dirty="0"/>
              <a:t>speed </a:t>
            </a:r>
            <a:r>
              <a:rPr lang="fr-FR" dirty="0" err="1" smtClean="0"/>
              <a:t>preamps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impedance</a:t>
            </a:r>
            <a:r>
              <a:rPr lang="fr-FR" dirty="0"/>
              <a:t> (50 </a:t>
            </a:r>
            <a:r>
              <a:rPr lang="el-GR" dirty="0" smtClean="0"/>
              <a:t>Ω </a:t>
            </a:r>
            <a:r>
              <a:rPr lang="fr-FR" dirty="0" smtClean="0"/>
              <a:t>or </a:t>
            </a:r>
            <a:r>
              <a:rPr lang="fr-FR" dirty="0" err="1"/>
              <a:t>less</a:t>
            </a:r>
            <a:r>
              <a:rPr lang="fr-FR" dirty="0" smtClean="0"/>
              <a:t>) </a:t>
            </a:r>
            <a:r>
              <a:rPr lang="fr-FR" dirty="0" smtClean="0"/>
              <a:t>? »</a:t>
            </a:r>
          </a:p>
          <a:p>
            <a:pPr lvl="1"/>
            <a:r>
              <a:rPr lang="fr-FR" dirty="0" err="1"/>
              <a:t>minimize</a:t>
            </a:r>
            <a:r>
              <a:rPr lang="fr-FR" dirty="0"/>
              <a:t> </a:t>
            </a:r>
            <a:r>
              <a:rPr lang="fr-FR" dirty="0" smtClean="0"/>
              <a:t>R</a:t>
            </a:r>
            <a:r>
              <a:rPr lang="fr-FR" baseline="-25000" dirty="0" smtClean="0"/>
              <a:t>PA</a:t>
            </a:r>
            <a:r>
              <a:rPr lang="fr-FR" dirty="0" smtClean="0"/>
              <a:t> :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/>
              <a:t>time constant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PA</a:t>
            </a:r>
            <a:r>
              <a:rPr lang="fr-FR" dirty="0" err="1" smtClean="0"/>
              <a:t>.Cd</a:t>
            </a:r>
            <a:r>
              <a:rPr lang="fr-FR" dirty="0" smtClean="0"/>
              <a:t> « </a:t>
            </a:r>
            <a:r>
              <a:rPr lang="fr-FR" dirty="0" err="1" smtClean="0"/>
              <a:t>Minimize</a:t>
            </a:r>
            <a:r>
              <a:rPr lang="fr-FR" dirty="0" smtClean="0"/>
              <a:t> </a:t>
            </a:r>
            <a:r>
              <a:rPr lang="fr-FR" dirty="0"/>
              <a:t>« charge time </a:t>
            </a:r>
            <a:r>
              <a:rPr lang="fr-FR" dirty="0" err="1"/>
              <a:t>transfer</a:t>
            </a:r>
            <a:r>
              <a:rPr lang="fr-FR" dirty="0"/>
              <a:t> »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/>
              <a:t>NB : 	</a:t>
            </a:r>
            <a:r>
              <a:rPr lang="fr-FR" sz="1800" dirty="0"/>
              <a:t>tr = </a:t>
            </a:r>
            <a:r>
              <a:rPr lang="en-US" sz="1800" dirty="0"/>
              <a:t>t</a:t>
            </a:r>
            <a:r>
              <a:rPr lang="en-US" sz="1800" baseline="-25000" dirty="0"/>
              <a:t>10-90%</a:t>
            </a:r>
            <a:r>
              <a:rPr lang="fr-FR" sz="1800" dirty="0"/>
              <a:t> = 2.2 tau.  </a:t>
            </a:r>
          </a:p>
          <a:p>
            <a:pPr marL="0" indent="0">
              <a:buNone/>
            </a:pPr>
            <a:r>
              <a:rPr lang="fr-FR" sz="1800" dirty="0"/>
              <a:t>	</a:t>
            </a:r>
            <a:r>
              <a:rPr lang="fr-FR" sz="1800" dirty="0"/>
              <a:t>f</a:t>
            </a:r>
            <a:r>
              <a:rPr lang="fr-FR" sz="1800" baseline="-25000" dirty="0"/>
              <a:t>-3dB</a:t>
            </a:r>
            <a:r>
              <a:rPr lang="fr-FR" sz="1800" dirty="0"/>
              <a:t> = 1/2</a:t>
            </a:r>
            <a:r>
              <a:rPr lang="el-GR" sz="1800" dirty="0"/>
              <a:t>π</a:t>
            </a:r>
            <a:r>
              <a:rPr lang="fr-FR" sz="1800" dirty="0"/>
              <a:t>tau = 0. 35 /</a:t>
            </a:r>
            <a:r>
              <a:rPr lang="en-US" sz="1800" dirty="0"/>
              <a:t> </a:t>
            </a:r>
            <a:r>
              <a:rPr lang="en-US" sz="1800" dirty="0"/>
              <a:t>t</a:t>
            </a:r>
            <a:r>
              <a:rPr lang="en-US" sz="1800" baseline="-25000" dirty="0"/>
              <a:t>10-90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 f</a:t>
            </a:r>
            <a:r>
              <a:rPr lang="fr-FR" sz="1800" baseline="-25000" dirty="0"/>
              <a:t>-3dB</a:t>
            </a:r>
            <a:r>
              <a:rPr lang="fr-FR" sz="1800" dirty="0"/>
              <a:t> = </a:t>
            </a:r>
            <a:r>
              <a:rPr lang="fr-FR" sz="1800" dirty="0"/>
              <a:t>1 GHz &lt;-&gt; </a:t>
            </a:r>
            <a:r>
              <a:rPr lang="en-US" sz="1800" dirty="0"/>
              <a:t>t</a:t>
            </a:r>
            <a:r>
              <a:rPr lang="en-US" sz="1800" baseline="-25000" dirty="0"/>
              <a:t>10-90% </a:t>
            </a:r>
            <a:r>
              <a:rPr lang="fr-FR" sz="1800" dirty="0"/>
              <a:t>= 300 </a:t>
            </a:r>
            <a:r>
              <a:rPr lang="fr-FR" sz="1800" dirty="0" err="1"/>
              <a:t>ps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</a:t>
            </a:r>
            <a:r>
              <a:rPr lang="fr-FR" sz="1800" dirty="0"/>
              <a:t>1 </a:t>
            </a:r>
            <a:r>
              <a:rPr lang="fr-FR" sz="1800" dirty="0" err="1"/>
              <a:t>ps</a:t>
            </a:r>
            <a:r>
              <a:rPr lang="fr-FR" sz="1800" dirty="0"/>
              <a:t> = 300 µm in </a:t>
            </a:r>
            <a:r>
              <a:rPr lang="fr-FR" sz="1800" dirty="0" err="1"/>
              <a:t>vaccum</a:t>
            </a:r>
            <a:r>
              <a:rPr lang="fr-FR" sz="1800" dirty="0"/>
              <a:t>	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	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/>
          </p:nvPr>
        </p:nvGraphicFramePr>
        <p:xfrm>
          <a:off x="7392144" y="764705"/>
          <a:ext cx="13604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Équation" r:id="rId3" imgW="647640" imgH="583920" progId="Equation.3">
                  <p:embed/>
                </p:oleObj>
              </mc:Choice>
              <mc:Fallback>
                <p:oleObj name="Équation" r:id="rId3" imgW="64764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2144" y="764705"/>
                        <a:ext cx="1360488" cy="10906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Capture d’écra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11180" b="46056"/>
          <a:stretch/>
        </p:blipFill>
        <p:spPr>
          <a:xfrm>
            <a:off x="6880424" y="4293096"/>
            <a:ext cx="3744416" cy="1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579233" y="1704038"/>
            <a:ext cx="10627243" cy="4009329"/>
            <a:chOff x="1219955" y="2611887"/>
            <a:chExt cx="11015585" cy="3975796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xmlns="" id="{C72ECA1C-485E-C64E-8D27-1DE0E8F67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955" y="2611887"/>
              <a:ext cx="11015585" cy="3975796"/>
            </a:xfrm>
            <a:prstGeom prst="rect">
              <a:avLst/>
            </a:prstGeom>
          </p:spPr>
        </p:pic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xmlns="" id="{1AA8D313-1381-034C-8B64-F10660EAC637}"/>
                </a:ext>
              </a:extLst>
            </p:cNvPr>
            <p:cNvCxnSpPr/>
            <p:nvPr/>
          </p:nvCxnSpPr>
          <p:spPr>
            <a:xfrm flipH="1" flipV="1">
              <a:off x="1696681" y="2770605"/>
              <a:ext cx="5884" cy="323319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>
              <a:extLst>
                <a:ext uri="{FF2B5EF4-FFF2-40B4-BE49-F238E27FC236}">
                  <a16:creationId xmlns:a16="http://schemas.microsoft.com/office/drawing/2014/main" xmlns="" id="{188A2F9D-7247-1F4C-93A2-50F878262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0451" y="2791445"/>
              <a:ext cx="68457" cy="321235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space réservé du pied de page 13"/>
          <p:cNvSpPr>
            <a:spLocks noGrp="1"/>
          </p:cNvSpPr>
          <p:nvPr>
            <p:ph type="ftr" sz="quarter" idx="4294967295"/>
          </p:nvPr>
        </p:nvSpPr>
        <p:spPr>
          <a:xfrm>
            <a:off x="1143000" y="6499973"/>
            <a:ext cx="7834306" cy="270272"/>
          </a:xfrm>
          <a:prstGeom prst="rect">
            <a:avLst/>
          </a:prstGeom>
        </p:spPr>
        <p:txBody>
          <a:bodyPr/>
          <a:lstStyle/>
          <a:p>
            <a:r>
              <a:rPr lang="fr-FR" sz="1100" b="1" dirty="0" smtClean="0">
                <a:solidFill>
                  <a:prstClr val="white"/>
                </a:solidFill>
              </a:rPr>
              <a:t>C. de La Taille         RD51 workshop 15 </a:t>
            </a:r>
            <a:r>
              <a:rPr lang="fr-FR" sz="1100" b="1" dirty="0" err="1" smtClean="0">
                <a:solidFill>
                  <a:prstClr val="white"/>
                </a:solidFill>
              </a:rPr>
              <a:t>jun</a:t>
            </a:r>
            <a:r>
              <a:rPr lang="fr-FR" sz="1100" b="1" dirty="0" smtClean="0">
                <a:solidFill>
                  <a:prstClr val="white"/>
                </a:solidFill>
              </a:rPr>
              <a:t> 2021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4785" y="270706"/>
            <a:ext cx="8543925" cy="67119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ALTIROC1_V2- </a:t>
            </a:r>
            <a:r>
              <a:rPr lang="en-US" sz="2400" b="1" dirty="0" smtClean="0">
                <a:solidFill>
                  <a:srgbClr val="C00000"/>
                </a:solidFill>
              </a:rPr>
              <a:t>performance </a:t>
            </a:r>
            <a:r>
              <a:rPr lang="en-US" sz="2400" b="1" dirty="0" smtClean="0">
                <a:solidFill>
                  <a:srgbClr val="C00000"/>
                </a:solidFill>
              </a:rPr>
              <a:t>at system level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70523" y="1944777"/>
            <a:ext cx="300082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25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87416" y="77581"/>
            <a:ext cx="1802233" cy="1650764"/>
            <a:chOff x="87415" y="77581"/>
            <a:chExt cx="1991206" cy="182356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9" t="2324" r="22248"/>
            <a:stretch/>
          </p:blipFill>
          <p:spPr>
            <a:xfrm>
              <a:off x="87415" y="77581"/>
              <a:ext cx="1831558" cy="18235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80F999E-6BBE-714E-A44A-149386D889EA}"/>
                </a:ext>
              </a:extLst>
            </p:cNvPr>
            <p:cNvSpPr/>
            <p:nvPr/>
          </p:nvSpPr>
          <p:spPr>
            <a:xfrm>
              <a:off x="412797" y="604273"/>
              <a:ext cx="1665824" cy="459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92" b="1" dirty="0" smtClean="0">
                  <a:solidFill>
                    <a:prstClr val="white"/>
                  </a:solidFill>
                  <a:latin typeface="Calibri" panose="020F0502020204030204"/>
                </a:rPr>
                <a:t>ALTIROC1_V2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92" b="1" dirty="0" smtClean="0">
                  <a:solidFill>
                    <a:prstClr val="white"/>
                  </a:solidFill>
                  <a:latin typeface="Calibri" panose="020F0502020204030204"/>
                </a:rPr>
                <a:t> + LGAD </a:t>
              </a:r>
              <a:r>
                <a:rPr lang="fr-FR" sz="1192" b="1" dirty="0" err="1" smtClean="0">
                  <a:solidFill>
                    <a:prstClr val="white"/>
                  </a:solidFill>
                  <a:latin typeface="Calibri" panose="020F0502020204030204"/>
                </a:rPr>
                <a:t>sensor</a:t>
              </a:r>
              <a:endParaRPr lang="fr-FR" sz="1192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3F52B3F2-950F-DB49-9AA0-1C63373545F5}"/>
              </a:ext>
            </a:extLst>
          </p:cNvPr>
          <p:cNvSpPr txBox="1"/>
          <p:nvPr/>
        </p:nvSpPr>
        <p:spPr>
          <a:xfrm>
            <a:off x="1416617" y="2068560"/>
            <a:ext cx="413908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Symbol" pitchFamily="2" charset="2"/>
              </a:rPr>
              <a:t>e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 ~100% for </a:t>
            </a:r>
            <a:r>
              <a:rPr lang="en-GB" sz="1600" b="1" dirty="0" smtClean="0">
                <a:solidFill>
                  <a:srgbClr val="7030A0"/>
                </a:solidFill>
                <a:latin typeface="Calibri" panose="020F0502020204030204"/>
              </a:rPr>
              <a:t>ASIC alone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en-GB" sz="16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1600" b="1" dirty="0" err="1" smtClean="0">
                <a:solidFill>
                  <a:srgbClr val="0070C0"/>
                </a:solidFill>
                <a:latin typeface="Calibri" panose="020F0502020204030204"/>
              </a:rPr>
              <a:t>ASIC+Sensor</a:t>
            </a:r>
            <a:r>
              <a:rPr lang="en-GB" sz="16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at 4fC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xmlns="" id="{1F0BD7FD-66C6-F049-8DC7-06B9A5073F6B}"/>
              </a:ext>
            </a:extLst>
          </p:cNvPr>
          <p:cNvSpPr txBox="1"/>
          <p:nvPr/>
        </p:nvSpPr>
        <p:spPr>
          <a:xfrm>
            <a:off x="6702651" y="2062716"/>
            <a:ext cx="4344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prstClr val="black"/>
                </a:solidFill>
                <a:latin typeface="Calibri" panose="020F0502020204030204"/>
              </a:rPr>
              <a:t>Jitter ~</a:t>
            </a:r>
            <a:r>
              <a:rPr lang="en-GB" sz="1400" b="1" dirty="0" smtClean="0">
                <a:solidFill>
                  <a:srgbClr val="0F24EB"/>
                </a:solidFill>
                <a:latin typeface="Calibri" panose="020F0502020204030204"/>
              </a:rPr>
              <a:t> </a:t>
            </a:r>
            <a:r>
              <a:rPr lang="en-GB" sz="1400" b="1" dirty="0" smtClean="0">
                <a:solidFill>
                  <a:srgbClr val="7030A0"/>
                </a:solidFill>
                <a:latin typeface="Calibri" panose="020F0502020204030204"/>
              </a:rPr>
              <a:t>25 </a:t>
            </a:r>
            <a:r>
              <a:rPr lang="en-GB" sz="1400" b="1" dirty="0" err="1">
                <a:solidFill>
                  <a:srgbClr val="7030A0"/>
                </a:solidFill>
                <a:latin typeface="Calibri" panose="020F0502020204030204"/>
              </a:rPr>
              <a:t>ps</a:t>
            </a:r>
            <a:r>
              <a:rPr lang="en-GB" sz="1400" b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Calibri" panose="020F0502020204030204"/>
              </a:rPr>
              <a:t>(55 </a:t>
            </a:r>
            <a:r>
              <a:rPr lang="en-GB" sz="1400" b="1" dirty="0" err="1">
                <a:solidFill>
                  <a:srgbClr val="FF0000"/>
                </a:solidFill>
                <a:latin typeface="Calibri" panose="020F0502020204030204"/>
              </a:rPr>
              <a:t>ps</a:t>
            </a:r>
            <a:r>
              <a:rPr lang="en-GB" sz="1400" b="1" dirty="0">
                <a:solidFill>
                  <a:srgbClr val="FF0000"/>
                </a:solidFill>
                <a:latin typeface="Calibri" panose="020F0502020204030204"/>
              </a:rPr>
              <a:t>) </a:t>
            </a:r>
            <a:r>
              <a:rPr lang="en-GB" sz="1400" b="1" dirty="0" smtClean="0">
                <a:solidFill>
                  <a:srgbClr val="7030A0"/>
                </a:solidFill>
                <a:latin typeface="Calibri" panose="020F0502020204030204"/>
              </a:rPr>
              <a:t>for ASIC alone </a:t>
            </a:r>
            <a:r>
              <a:rPr lang="en-GB" sz="1400" b="1" dirty="0" smtClean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  <a:latin typeface="Calibri" panose="020F0502020204030204"/>
              </a:rPr>
              <a:t>ASIC+sensor</a:t>
            </a:r>
            <a:r>
              <a:rPr lang="en-GB" sz="1400" b="1" dirty="0">
                <a:solidFill>
                  <a:srgbClr val="FF0000"/>
                </a:solidFill>
                <a:latin typeface="Calibri" panose="020F0502020204030204"/>
              </a:rPr>
              <a:t>)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at 4fC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53066" y="3170899"/>
            <a:ext cx="363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fr-FR" i="1" dirty="0" err="1" smtClean="0">
                <a:solidFill>
                  <a:srgbClr val="FF0000"/>
                </a:solidFill>
                <a:latin typeface="Calibri" panose="020F0502020204030204"/>
              </a:rPr>
              <a:t>Estimated</a:t>
            </a:r>
            <a:r>
              <a:rPr lang="fr-FR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  <a:latin typeface="Calibri" panose="020F0502020204030204"/>
              </a:rPr>
              <a:t>jitter</a:t>
            </a:r>
            <a:r>
              <a:rPr lang="fr-FR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  <a:latin typeface="Calibri" panose="020F0502020204030204"/>
              </a:rPr>
              <a:t>using</a:t>
            </a:r>
            <a:r>
              <a:rPr lang="fr-FR" i="1" dirty="0" smtClean="0">
                <a:solidFill>
                  <a:srgbClr val="FF0000"/>
                </a:solidFill>
                <a:latin typeface="Calibri" panose="020F0502020204030204"/>
              </a:rPr>
              <a:t> LGAD signal,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1" dirty="0" err="1" smtClean="0">
                <a:solidFill>
                  <a:srgbClr val="FF0000"/>
                </a:solidFill>
                <a:latin typeface="Calibri" panose="020F0502020204030204"/>
              </a:rPr>
              <a:t>using</a:t>
            </a:r>
            <a:r>
              <a:rPr lang="fr-FR" i="1" dirty="0" smtClean="0">
                <a:solidFill>
                  <a:srgbClr val="FF0000"/>
                </a:solidFill>
                <a:latin typeface="Calibri" panose="020F0502020204030204"/>
              </a:rPr>
              <a:t> calibration data and simulation</a:t>
            </a:r>
            <a:endParaRPr lang="fr-FR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864" y="206171"/>
            <a:ext cx="2352528" cy="175561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9847196" y="474320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FF0000"/>
                </a:solidFill>
                <a:latin typeface="Calibri" panose="020F0502020204030204"/>
              </a:rPr>
              <a:t>LGAD input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70C0"/>
                </a:solidFill>
                <a:latin typeface="Calibri" panose="020F0502020204030204"/>
              </a:rPr>
              <a:t>Dirac input</a:t>
            </a:r>
            <a:endParaRPr lang="fr-FR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631" y="289928"/>
            <a:ext cx="810442" cy="5868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977306" y="-25922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1" dirty="0" err="1" smtClean="0">
                <a:solidFill>
                  <a:prstClr val="black"/>
                </a:solidFill>
                <a:latin typeface="Calibri" panose="020F0502020204030204"/>
              </a:rPr>
              <a:t>out_preamp</a:t>
            </a:r>
            <a:r>
              <a:rPr lang="fr-FR" i="1" dirty="0" smtClean="0">
                <a:solidFill>
                  <a:prstClr val="black"/>
                </a:solidFill>
                <a:latin typeface="Calibri" panose="020F0502020204030204"/>
              </a:rPr>
              <a:t> simulation</a:t>
            </a:r>
            <a:endParaRPr lang="fr-FR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7850104" y="3279226"/>
            <a:ext cx="174516" cy="17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xmlns="" id="{1AA8D313-1381-034C-8B64-F10660EAC637}"/>
              </a:ext>
            </a:extLst>
          </p:cNvPr>
          <p:cNvCxnSpPr/>
          <p:nvPr/>
        </p:nvCxnSpPr>
        <p:spPr>
          <a:xfrm flipH="1" flipV="1">
            <a:off x="6972300" y="2600325"/>
            <a:ext cx="11582" cy="24495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22" y="1048425"/>
            <a:ext cx="891610" cy="56076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187723" y="3934301"/>
            <a:ext cx="275905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Specifications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Minimum </a:t>
            </a: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Vth</a:t>
            </a:r>
            <a:r>
              <a:rPr lang="fr-FR" sz="1600" i="1" dirty="0" smtClean="0">
                <a:solidFill>
                  <a:prstClr val="black"/>
                </a:solidFill>
                <a:latin typeface="Calibri" panose="020F0502020204030204"/>
              </a:rPr>
              <a:t>  &lt;2 </a:t>
            </a:r>
            <a:r>
              <a:rPr lang="fr-FR" sz="1600" i="1" dirty="0" err="1" smtClean="0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fr-FR" sz="160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34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HGCROC2 </a:t>
            </a:r>
            <a:r>
              <a:rPr lang="en-US" sz="2800" dirty="0" smtClean="0">
                <a:latin typeface="Calibri" panose="020F0502020204030204" pitchFamily="34" charset="0"/>
              </a:rPr>
              <a:t>: CMS HGCAL readout chip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5" y="630043"/>
            <a:ext cx="4896545" cy="63273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Overall chip divided in two symmetrical parts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 half is made of: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39 channels: 18 </a:t>
            </a:r>
            <a:r>
              <a:rPr lang="en-US" dirty="0" err="1" smtClean="0">
                <a:latin typeface="Calibri" panose="020F0502020204030204" pitchFamily="34" charset="0"/>
              </a:rPr>
              <a:t>ch</a:t>
            </a:r>
            <a:r>
              <a:rPr lang="en-US" dirty="0" smtClean="0">
                <a:latin typeface="Calibri" panose="020F0502020204030204" pitchFamily="34" charset="0"/>
              </a:rPr>
              <a:t>, CM0, </a:t>
            </a:r>
            <a:r>
              <a:rPr lang="en-US" dirty="0" err="1" smtClean="0">
                <a:latin typeface="Calibri" panose="020F0502020204030204" pitchFamily="34" charset="0"/>
              </a:rPr>
              <a:t>Calib</a:t>
            </a:r>
            <a:r>
              <a:rPr lang="en-US" dirty="0" smtClean="0">
                <a:latin typeface="Calibri" panose="020F0502020204030204" pitchFamily="34" charset="0"/>
              </a:rPr>
              <a:t>, CM1, 18 </a:t>
            </a:r>
            <a:r>
              <a:rPr lang="en-US" dirty="0" err="1" smtClean="0">
                <a:latin typeface="Calibri" panose="020F0502020204030204" pitchFamily="34" charset="0"/>
              </a:rPr>
              <a:t>ch</a:t>
            </a:r>
            <a:r>
              <a:rPr lang="en-US" dirty="0" smtClean="0">
                <a:latin typeface="Calibri" panose="020F0502020204030204" pitchFamily="34" charset="0"/>
              </a:rPr>
              <a:t> (78 channels in total)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Bandgap, voltage reference close to the edge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Bias, ADC reference, Master TDC in the middle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Main digital block and 3 differential outputs (2x Trigger, 1x Data)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Measurements</a:t>
            </a:r>
            <a:endParaRPr lang="en-US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Charge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ADC (AGH): peak measurement, 10 bits @ 40 MHz, dynamic range defined by preamplifier gain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TDC (IRFU): TOT (Time over Threshold), 12 bits (LSB = 50ps)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ADC: 0.4 </a:t>
            </a:r>
            <a:r>
              <a:rPr lang="en-US" dirty="0" err="1" smtClean="0">
                <a:latin typeface="Calibri" panose="020F0502020204030204" pitchFamily="34" charset="0"/>
              </a:rPr>
              <a:t>fC</a:t>
            </a:r>
            <a:r>
              <a:rPr lang="en-US" dirty="0" smtClean="0">
                <a:latin typeface="Calibri" panose="020F0502020204030204" pitchFamily="34" charset="0"/>
              </a:rPr>
              <a:t> resolution. TOT: 2.5 </a:t>
            </a:r>
            <a:r>
              <a:rPr lang="en-US" dirty="0" err="1" smtClean="0">
                <a:latin typeface="Calibri" panose="020F0502020204030204" pitchFamily="34" charset="0"/>
              </a:rPr>
              <a:t>fC</a:t>
            </a:r>
            <a:r>
              <a:rPr lang="en-US" dirty="0" smtClean="0">
                <a:latin typeface="Calibri" panose="020F0502020204030204" pitchFamily="34" charset="0"/>
              </a:rPr>
              <a:t> resolution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Time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TDC (IRFU): TOA (Time of Arrival), 10 bits (LSB = 25ps)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Two </a:t>
            </a: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data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flows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DAQ path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512 depth DRAM (CERN), circular buffer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Store the ADC, TOT and TOA data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2 DAQ 1.28 </a:t>
            </a:r>
            <a:r>
              <a:rPr lang="en-US" dirty="0" err="1" smtClean="0">
                <a:latin typeface="Calibri" panose="020F0502020204030204" pitchFamily="34" charset="0"/>
              </a:rPr>
              <a:t>Gbps</a:t>
            </a:r>
            <a:r>
              <a:rPr lang="en-US" dirty="0" smtClean="0">
                <a:latin typeface="Calibri" panose="020F0502020204030204" pitchFamily="34" charset="0"/>
              </a:rPr>
              <a:t> links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Trigger path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Sum of 4 (9) channels, linearization, compression over 7 bits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4 Trigger 1.28 </a:t>
            </a:r>
            <a:r>
              <a:rPr lang="en-US" dirty="0" err="1" smtClean="0">
                <a:latin typeface="Calibri" panose="020F0502020204030204" pitchFamily="34" charset="0"/>
              </a:rPr>
              <a:t>Gbps</a:t>
            </a:r>
            <a:r>
              <a:rPr lang="en-US" dirty="0" smtClean="0">
                <a:latin typeface="Calibri" panose="020F0502020204030204" pitchFamily="34" charset="0"/>
              </a:rPr>
              <a:t> links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Control</a:t>
            </a:r>
            <a:endParaRPr lang="en-US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Fast commands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320 MHz clock and 320 MHz commands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 40 MHz extracted, 5 implemented fast commands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I2C protocol for slow control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Ancillary blocks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Bandgap (CERN)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10-bits DAC for reference setting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11-bits Calibration DAC for characterization and calibration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PLL (IRFU)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Adjustable phase for mixed domain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2344911"/>
            <a:ext cx="6848450" cy="42318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051" y="702051"/>
            <a:ext cx="3365541" cy="15250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929" y="584202"/>
            <a:ext cx="807223" cy="8072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52" y="1438390"/>
            <a:ext cx="489516" cy="8251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61" y="575492"/>
            <a:ext cx="801388" cy="8013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776" y="1539863"/>
            <a:ext cx="1374424" cy="5960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Test boards and signal 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497415" y="704776"/>
            <a:ext cx="161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HD BGA </a:t>
            </a:r>
            <a:r>
              <a:rPr lang="fr-FR" sz="1600" b="1" dirty="0" err="1" smtClean="0"/>
              <a:t>board</a:t>
            </a:r>
            <a:endParaRPr lang="fr-FR" sz="16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911424" y="620688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Flip-Chip on mezzanine</a:t>
            </a:r>
            <a:endParaRPr lang="fr-FR" sz="16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981222" y="713425"/>
            <a:ext cx="2387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HD BGA on mezzanine</a:t>
            </a:r>
            <a:endParaRPr lang="fr-FR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026287"/>
            <a:ext cx="2005662" cy="20908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24" y="1055925"/>
            <a:ext cx="1796332" cy="22142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1006415"/>
            <a:ext cx="2665669" cy="2336768"/>
          </a:xfrm>
          <a:prstGeom prst="rect">
            <a:avLst/>
          </a:prstGeom>
        </p:spPr>
      </p:pic>
      <p:pic>
        <p:nvPicPr>
          <p:cNvPr id="26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30" b="50456"/>
          <a:stretch/>
        </p:blipFill>
        <p:spPr>
          <a:xfrm>
            <a:off x="8612742" y="3482998"/>
            <a:ext cx="2981211" cy="1943272"/>
          </a:xfrm>
        </p:spPr>
      </p:pic>
      <p:pic>
        <p:nvPicPr>
          <p:cNvPr id="27" name="Image 26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6" y="3284984"/>
            <a:ext cx="2859505" cy="2136168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711488" y="3606285"/>
            <a:ext cx="16482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Version 2</a:t>
            </a:r>
          </a:p>
          <a:p>
            <a:r>
              <a:rPr lang="en-US" sz="1100" b="1" dirty="0" smtClean="0"/>
              <a:t>125 </a:t>
            </a:r>
            <a:r>
              <a:rPr lang="en-US" sz="1100" b="1" dirty="0" err="1" smtClean="0"/>
              <a:t>fC</a:t>
            </a:r>
            <a:endParaRPr lang="en-US" sz="1100" b="1" dirty="0" smtClean="0"/>
          </a:p>
          <a:p>
            <a:r>
              <a:rPr lang="en-US" sz="1100" b="1" dirty="0" smtClean="0"/>
              <a:t>Gain = ~0,18 </a:t>
            </a:r>
            <a:r>
              <a:rPr lang="en-US" sz="1100" b="1" dirty="0" err="1" smtClean="0"/>
              <a:t>fC</a:t>
            </a:r>
            <a:r>
              <a:rPr lang="en-US" sz="1100" b="1" dirty="0" smtClean="0"/>
              <a:t>/ADCU</a:t>
            </a:r>
            <a:endParaRPr lang="en-US" sz="1100" b="1" dirty="0"/>
          </a:p>
        </p:txBody>
      </p:sp>
      <p:pic>
        <p:nvPicPr>
          <p:cNvPr id="29" name="Image 28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55" y="3429354"/>
            <a:ext cx="2679931" cy="202707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69761" y="5515250"/>
            <a:ext cx="8110615" cy="99478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Separates effects from the BGA substrate and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Rising time (10-90 %):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time (10-90 %): ~ 30 ns, &lt; 20 % at BX+1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uniformity over the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40 MHz clock coupling on the </a:t>
            </a:r>
            <a:r>
              <a:rPr lang="en-GB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 on the HD BGA board: digital noise (slide 11)</a:t>
            </a:r>
          </a:p>
        </p:txBody>
      </p:sp>
    </p:spTree>
    <p:extLst>
      <p:ext uri="{BB962C8B-B14F-4D97-AF65-F5344CB8AC3E}">
        <p14:creationId xmlns:p14="http://schemas.microsoft.com/office/powerpoint/2010/main" val="23601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Charge ADC (0 – 160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86" y="4984979"/>
            <a:ext cx="3657143" cy="1828571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70657" y="804255"/>
            <a:ext cx="6473415" cy="25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Two 10b-DAC to globally set the pedestal to a wanted level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5b-DAC to reduce dispersion per channel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From ~ 100 </a:t>
            </a:r>
            <a:r>
              <a:rPr lang="en-US" kern="0" dirty="0" err="1" smtClean="0">
                <a:latin typeface="Calibri" panose="020F0502020204030204" pitchFamily="34" charset="0"/>
              </a:rPr>
              <a:t>ADCu</a:t>
            </a:r>
            <a:r>
              <a:rPr lang="en-US" kern="0" dirty="0" smtClean="0">
                <a:latin typeface="Calibri" panose="020F0502020204030204" pitchFamily="34" charset="0"/>
              </a:rPr>
              <a:t> dispersion to ~ 5 </a:t>
            </a:r>
            <a:r>
              <a:rPr lang="en-US" kern="0" dirty="0" err="1" smtClean="0">
                <a:latin typeface="Calibri" panose="020F0502020204030204" pitchFamily="34" charset="0"/>
              </a:rPr>
              <a:t>ADCu</a:t>
            </a:r>
            <a:endParaRPr lang="en-US" kern="0" dirty="0" smtClean="0">
              <a:latin typeface="Calibri" panose="020F0502020204030204" pitchFamily="34" charset="0"/>
            </a:endParaRPr>
          </a:p>
          <a:p>
            <a:r>
              <a:rPr lang="en-US" kern="0" dirty="0" smtClean="0">
                <a:latin typeface="Calibri" panose="020F0502020204030204" pitchFamily="34" charset="0"/>
              </a:rPr>
              <a:t>Good linearity within +/- 0.5%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1.6 </a:t>
            </a:r>
            <a:r>
              <a:rPr lang="en-US" kern="0" dirty="0" err="1" smtClean="0">
                <a:latin typeface="Calibri" panose="020F0502020204030204" pitchFamily="34" charset="0"/>
              </a:rPr>
              <a:t>fC</a:t>
            </a: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n-US" kern="0" dirty="0" smtClean="0">
                <a:latin typeface="Calibri" panose="020F0502020204030204" pitchFamily="34" charset="0"/>
              </a:rPr>
              <a:t>(~1 MIP) linearity for the typical gain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~ 0.3 </a:t>
            </a:r>
            <a:r>
              <a:rPr lang="en-US" kern="0" dirty="0" err="1" smtClean="0">
                <a:latin typeface="Calibri" panose="020F0502020204030204" pitchFamily="34" charset="0"/>
              </a:rPr>
              <a:t>fC</a:t>
            </a:r>
            <a:r>
              <a:rPr lang="en-US" kern="0" dirty="0" smtClean="0">
                <a:latin typeface="Calibri" panose="020F0502020204030204" pitchFamily="34" charset="0"/>
              </a:rPr>
              <a:t> resolution with 50 pF input capacitor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465963" y="626358"/>
            <a:ext cx="4005106" cy="42724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5" r="49417"/>
          <a:stretch/>
        </p:blipFill>
        <p:spPr>
          <a:xfrm>
            <a:off x="449063" y="3780542"/>
            <a:ext cx="5087888" cy="268489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>
            <a:off x="5519936" y="4898781"/>
            <a:ext cx="41503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879976" y="4725144"/>
            <a:ext cx="96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~ 0.3 </a:t>
            </a:r>
            <a:r>
              <a:rPr lang="fr-FR" sz="1400" dirty="0" err="1" smtClean="0">
                <a:solidFill>
                  <a:srgbClr val="C00000"/>
                </a:solidFill>
              </a:rPr>
              <a:t>fC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Charge: TOT range (160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10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91343" y="841193"/>
            <a:ext cx="6408714" cy="280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latin typeface="Calibri" panose="020F0502020204030204" pitchFamily="34" charset="0"/>
              </a:rPr>
              <a:t>Charge measurement from TOT when preamplifier saturates</a:t>
            </a:r>
          </a:p>
          <a:p>
            <a:r>
              <a:rPr lang="en-US" sz="2000" kern="0" dirty="0" smtClean="0">
                <a:latin typeface="Calibri" panose="020F0502020204030204" pitchFamily="34" charset="0"/>
              </a:rPr>
              <a:t>160 </a:t>
            </a:r>
            <a:r>
              <a:rPr lang="en-US" sz="2000" kern="0" dirty="0" err="1" smtClean="0">
                <a:latin typeface="Calibri" panose="020F0502020204030204" pitchFamily="34" charset="0"/>
              </a:rPr>
              <a:t>fC</a:t>
            </a:r>
            <a:r>
              <a:rPr lang="en-US" sz="2000" kern="0" dirty="0" smtClean="0">
                <a:latin typeface="Calibri" panose="020F0502020204030204" pitchFamily="34" charset="0"/>
              </a:rPr>
              <a:t> to 10 </a:t>
            </a:r>
            <a:r>
              <a:rPr lang="en-US" sz="2000" kern="0" dirty="0" err="1" smtClean="0">
                <a:latin typeface="Calibri" panose="020F0502020204030204" pitchFamily="34" charset="0"/>
              </a:rPr>
              <a:t>pC</a:t>
            </a:r>
            <a:r>
              <a:rPr lang="en-US" sz="2000" kern="0" dirty="0" smtClean="0">
                <a:latin typeface="Calibri" panose="020F0502020204030204" pitchFamily="34" charset="0"/>
              </a:rPr>
              <a:t> (for the typical preamplifier gain)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12 bits over 200 ns</a:t>
            </a:r>
            <a:endParaRPr lang="en-US" sz="1600" kern="0" dirty="0">
              <a:latin typeface="Calibri" panose="020F0502020204030204" pitchFamily="34" charset="0"/>
            </a:endParaRP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50 </a:t>
            </a:r>
            <a:r>
              <a:rPr lang="en-US" sz="1600" kern="0" dirty="0" err="1" smtClean="0">
                <a:latin typeface="Calibri" panose="020F0502020204030204" pitchFamily="34" charset="0"/>
              </a:rPr>
              <a:t>ps</a:t>
            </a:r>
            <a:r>
              <a:rPr lang="en-US" sz="1600" kern="0" dirty="0" smtClean="0">
                <a:latin typeface="Calibri" panose="020F0502020204030204" pitchFamily="34" charset="0"/>
              </a:rPr>
              <a:t> binning</a:t>
            </a:r>
          </a:p>
          <a:p>
            <a:r>
              <a:rPr lang="en-US" sz="2000" kern="0" dirty="0" smtClean="0">
                <a:latin typeface="Calibri" panose="020F0502020204030204" pitchFamily="34" charset="0"/>
              </a:rPr>
              <a:t>Linearity 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&lt; 2% linearity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Better with input capacitor (as expected)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Small residual wiggles on TOT due to digital noise on preamplifier input 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Resolution around the LSB (~ 50 </a:t>
            </a:r>
            <a:r>
              <a:rPr lang="en-US" kern="0" dirty="0" err="1" smtClean="0">
                <a:latin typeface="Calibri" panose="020F0502020204030204" pitchFamily="34" charset="0"/>
              </a:rPr>
              <a:t>ps</a:t>
            </a:r>
            <a:r>
              <a:rPr lang="en-US" kern="0" dirty="0" smtClean="0">
                <a:latin typeface="Calibri" panose="020F0502020204030204" pitchFamily="34" charset="0"/>
              </a:rPr>
              <a:t>) 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Some peaks due to outliers (understood and fixed)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8" r="50000" b="-1"/>
          <a:stretch/>
        </p:blipFill>
        <p:spPr>
          <a:xfrm>
            <a:off x="6343020" y="548680"/>
            <a:ext cx="5372532" cy="59053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 t="49994"/>
          <a:stretch/>
        </p:blipFill>
        <p:spPr>
          <a:xfrm>
            <a:off x="839415" y="3717032"/>
            <a:ext cx="5055093" cy="27369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559496" y="5445224"/>
            <a:ext cx="43350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47528" y="513744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1 LSB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968208" y="1124744"/>
            <a:ext cx="0" cy="187220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968208" y="134076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150 ns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5447928" y="3789040"/>
            <a:ext cx="44658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879976" y="364502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0,1 %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026215"/>
            <a:ext cx="5826649" cy="22393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Noise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892175"/>
                <a:ext cx="5905583" cy="253778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Measured noise with 50 pF input cap = 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0.3 </a:t>
                </a:r>
                <a:r>
                  <a:rPr lang="en-US" dirty="0" err="1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(~ 2000 electrons) </a:t>
                </a:r>
                <a:r>
                  <a:rPr lang="en-US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(0.7 </a:t>
                </a:r>
                <a:r>
                  <a:rPr lang="en-US" sz="19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nV</a:t>
                </a:r>
                <a:r>
                  <a:rPr lang="en-US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/ √Hz)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Very low correlated noise contribution: 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~ 0.1 </a:t>
                </a:r>
              </a:p>
              <a:p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extracted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comparing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direct and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alternate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sums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on n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channels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(n = 72): </a:t>
                </a:r>
                <a:endParaRPr lang="fr-FR" b="0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fr-F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𝐷𝑆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</a:rPr>
                          <m:t>𝑝𝑒𝑑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fr-FR" sz="1900" i="1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fr-FR" sz="19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19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fr-FR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9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sup>
                                <m:r>
                                  <a:rPr lang="fr-FR" sz="19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𝑝𝑒𝑑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fr-F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14:m>
                  <m:oMath xmlns:m="http://schemas.openxmlformats.org/officeDocument/2006/math"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𝐼𝑁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𝑟𝑚𝑠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)/√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19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CN</m:t>
                    </m:r>
                    <m:r>
                      <a:rPr lang="fr-FR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d>
                          <m:dPr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𝐷𝑆</m:t>
                            </m:r>
                          </m:e>
                        </m:d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d>
                          <m:dPr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e>
                    </m:rad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19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892175"/>
                <a:ext cx="5905583" cy="2537787"/>
              </a:xfrm>
              <a:blipFill rotWithShape="0">
                <a:blip r:embed="rId4"/>
                <a:stretch>
                  <a:fillRect l="-1445" t="-4317" b="-38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7706" r="2246" b="5665"/>
          <a:stretch/>
        </p:blipFill>
        <p:spPr>
          <a:xfrm>
            <a:off x="5159895" y="4005064"/>
            <a:ext cx="3096345" cy="242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4279" r="8694" b="6720"/>
          <a:stretch/>
        </p:blipFill>
        <p:spPr>
          <a:xfrm>
            <a:off x="8472264" y="4005063"/>
            <a:ext cx="3491185" cy="25169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663952" y="364502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Correlation matrix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1384" y="3645024"/>
            <a:ext cx="437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Equivalent Noise Charge </a:t>
            </a:r>
            <a:r>
              <a:rPr lang="en-GB" sz="1400" b="1" dirty="0" err="1" smtClean="0">
                <a:solidFill>
                  <a:srgbClr val="0070C0"/>
                </a:solidFill>
              </a:rPr>
              <a:t>wrt</a:t>
            </a:r>
            <a:r>
              <a:rPr lang="en-GB" sz="1400" b="1" dirty="0" smtClean="0">
                <a:solidFill>
                  <a:srgbClr val="0070C0"/>
                </a:solidFill>
              </a:rPr>
              <a:t>. sensor capacitance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904312" y="362527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Coherent vs. incoherent noise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8" y="4028485"/>
            <a:ext cx="4590686" cy="24934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flipH="1">
            <a:off x="10882712" y="4246387"/>
            <a:ext cx="1008112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IN: 0.3 </a:t>
            </a:r>
            <a:r>
              <a:rPr lang="fr-FR" sz="1200" dirty="0" err="1" smtClean="0">
                <a:solidFill>
                  <a:srgbClr val="0070C0"/>
                </a:solidFill>
              </a:rPr>
              <a:t>fC</a:t>
            </a:r>
            <a:endParaRPr lang="fr-FR" sz="1200" dirty="0" smtClean="0">
              <a:solidFill>
                <a:srgbClr val="0070C0"/>
              </a:solidFill>
            </a:endParaRPr>
          </a:p>
          <a:p>
            <a:r>
              <a:rPr lang="fr-FR" sz="1200" dirty="0" smtClean="0">
                <a:solidFill>
                  <a:srgbClr val="0070C0"/>
                </a:solidFill>
              </a:rPr>
              <a:t>CN: 0.06 </a:t>
            </a:r>
            <a:r>
              <a:rPr lang="fr-FR" sz="1200" dirty="0" err="1" smtClean="0">
                <a:solidFill>
                  <a:srgbClr val="0070C0"/>
                </a:solidFill>
              </a:rPr>
              <a:t>fC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endParaRPr lang="fr-FR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0" b="50062"/>
          <a:stretch/>
        </p:blipFill>
        <p:spPr>
          <a:xfrm>
            <a:off x="260038" y="1916832"/>
            <a:ext cx="4204668" cy="23922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Timing performance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11184467" y="6512197"/>
            <a:ext cx="1007533" cy="249237"/>
          </a:xfrm>
        </p:spPr>
        <p:txBody>
          <a:bodyPr/>
          <a:lstStyle/>
          <a:p>
            <a:fld id="{2471A504-AE2C-4488-80ED-9ED6A4A5747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880" y="2175715"/>
            <a:ext cx="3657143" cy="182857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2175715"/>
            <a:ext cx="3657143" cy="182857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17" y="4658479"/>
            <a:ext cx="3657143" cy="182857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43" y="4658479"/>
            <a:ext cx="3657143" cy="182857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8" y="4332153"/>
            <a:ext cx="4439807" cy="248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space réservé du contenu 2"/>
              <p:cNvSpPr txBox="1">
                <a:spLocks/>
              </p:cNvSpPr>
              <p:nvPr/>
            </p:nvSpPr>
            <p:spPr bwMode="auto">
              <a:xfrm>
                <a:off x="695400" y="750499"/>
                <a:ext cx="9422377" cy="1097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Minimum Charge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providing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 TOA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20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  <a:r>
                  <a:rPr lang="fr-FR" sz="25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limited</a:t>
                </a:r>
                <a:r>
                  <a:rPr lang="fr-FR" sz="25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by the digital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coupling</a:t>
                </a:r>
                <a:endParaRPr lang="fr-FR" sz="2100" b="0" kern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𝑇𝑖𝑚𝑒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𝑊𝑎𝑙𝑘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170 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𝑝𝑠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𝑓𝐶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+400 [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300" kern="0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3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2.5 ns w/o detector cap., ~ 5 ns with 50 pF input capacitor</a:t>
                </a:r>
                <a:endParaRPr lang="en-US" sz="2300" kern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𝐽𝑖𝑡𝑡𝑒𝑟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𝑛𝑠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𝑓𝐶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22 [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kern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endParaRPr lang="en-US" sz="2000" kern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750499"/>
                <a:ext cx="9422377" cy="1097349"/>
              </a:xfrm>
              <a:prstGeom prst="rect">
                <a:avLst/>
              </a:prstGeom>
              <a:blipFill rotWithShape="0">
                <a:blip r:embed="rId8"/>
                <a:stretch>
                  <a:fillRect l="-323" t="-5556" b="-11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/>
          <p:cNvCxnSpPr/>
          <p:nvPr/>
        </p:nvCxnSpPr>
        <p:spPr>
          <a:xfrm>
            <a:off x="119336" y="4293096"/>
            <a:ext cx="118786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847528" y="2379232"/>
            <a:ext cx="178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9933"/>
                </a:solidFill>
              </a:rPr>
              <a:t>Time </a:t>
            </a:r>
            <a:r>
              <a:rPr lang="fr-FR" dirty="0" err="1" smtClean="0">
                <a:solidFill>
                  <a:srgbClr val="339933"/>
                </a:solidFill>
              </a:rPr>
              <a:t>Walk</a:t>
            </a:r>
            <a:endParaRPr lang="fr-FR" dirty="0">
              <a:solidFill>
                <a:srgbClr val="339933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75520" y="51479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9933"/>
                </a:solidFill>
              </a:rPr>
              <a:t>Timing </a:t>
            </a:r>
            <a:r>
              <a:rPr lang="fr-FR" dirty="0" err="1" smtClean="0">
                <a:solidFill>
                  <a:srgbClr val="339933"/>
                </a:solidFill>
              </a:rPr>
              <a:t>jitter</a:t>
            </a:r>
            <a:endParaRPr lang="fr-FR" dirty="0">
              <a:solidFill>
                <a:srgbClr val="339933"/>
              </a:solidFill>
            </a:endParaRPr>
          </a:p>
        </p:txBody>
      </p:sp>
      <p:sp>
        <p:nvSpPr>
          <p:cNvPr id="25" name="Arc 24"/>
          <p:cNvSpPr/>
          <p:nvPr/>
        </p:nvSpPr>
        <p:spPr>
          <a:xfrm rot="653955">
            <a:off x="3827994" y="1907573"/>
            <a:ext cx="2736304" cy="654193"/>
          </a:xfrm>
          <a:prstGeom prst="arc">
            <a:avLst>
              <a:gd name="adj1" fmla="val 10824546"/>
              <a:gd name="adj2" fmla="val 20756189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rc 25"/>
          <p:cNvSpPr/>
          <p:nvPr/>
        </p:nvSpPr>
        <p:spPr>
          <a:xfrm rot="210625">
            <a:off x="4436042" y="1531543"/>
            <a:ext cx="5184478" cy="1240991"/>
          </a:xfrm>
          <a:prstGeom prst="arc">
            <a:avLst>
              <a:gd name="adj1" fmla="val 10824546"/>
              <a:gd name="adj2" fmla="val 21520381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Arc 26"/>
          <p:cNvSpPr/>
          <p:nvPr/>
        </p:nvSpPr>
        <p:spPr>
          <a:xfrm rot="210625">
            <a:off x="4181199" y="4139863"/>
            <a:ext cx="5184478" cy="1119621"/>
          </a:xfrm>
          <a:prstGeom prst="arc">
            <a:avLst>
              <a:gd name="adj1" fmla="val 10824546"/>
              <a:gd name="adj2" fmla="val 21520381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rc 27"/>
          <p:cNvSpPr/>
          <p:nvPr/>
        </p:nvSpPr>
        <p:spPr>
          <a:xfrm rot="653955">
            <a:off x="3468873" y="4394221"/>
            <a:ext cx="2736304" cy="654193"/>
          </a:xfrm>
          <a:prstGeom prst="arc">
            <a:avLst>
              <a:gd name="adj1" fmla="val 10824546"/>
              <a:gd name="adj2" fmla="val 20756189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cxnSp>
        <p:nvCxnSpPr>
          <p:cNvPr id="30" name="Connecteur droit 29"/>
          <p:cNvCxnSpPr/>
          <p:nvPr/>
        </p:nvCxnSpPr>
        <p:spPr>
          <a:xfrm flipV="1">
            <a:off x="865054" y="4509120"/>
            <a:ext cx="0" cy="18002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39416" y="4581128"/>
            <a:ext cx="67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C00000"/>
                </a:solidFill>
              </a:rPr>
              <a:t>20 </a:t>
            </a:r>
            <a:r>
              <a:rPr lang="fr-FR" sz="1200" dirty="0" err="1" smtClean="0">
                <a:solidFill>
                  <a:srgbClr val="C00000"/>
                </a:solidFill>
              </a:rPr>
              <a:t>fC</a:t>
            </a:r>
            <a:endParaRPr lang="fr-FR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Timing performance – S-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curve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632" y="811811"/>
            <a:ext cx="6394945" cy="210652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curves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show the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as a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charge </a:t>
            </a: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charge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providing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Limited by the digital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32" y="561876"/>
            <a:ext cx="5555940" cy="29631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059670"/>
            <a:ext cx="5215508" cy="34770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570138"/>
            <a:ext cx="5447927" cy="2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Analog Channel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Overview: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70134" y="917941"/>
            <a:ext cx="7446834" cy="5823427"/>
          </a:xfrm>
        </p:spPr>
        <p:txBody>
          <a:bodyPr/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H2GCROC2 (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version) = HGCROC2 + input current conveyor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Heidelberg university design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V input stage for overvoltage adjustment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844824"/>
            <a:ext cx="9649072" cy="4648387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6381" y="681233"/>
            <a:ext cx="7267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H2GCROC2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easurements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Adjustable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conveyor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Dynamic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range as expected: TOT (12bit) – 300pC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Single-Photon Spectra (SPS):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4V overvoltage, conveyor gain = 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Gain: ~ 10 ADC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3893237"/>
            <a:ext cx="4073834" cy="27044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13" y="938496"/>
            <a:ext cx="3896903" cy="2603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149" y="3859979"/>
            <a:ext cx="3950075" cy="264904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7"/>
          <a:stretch/>
        </p:blipFill>
        <p:spPr>
          <a:xfrm>
            <a:off x="8076047" y="3842021"/>
            <a:ext cx="3996617" cy="26932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68689" y="1412776"/>
            <a:ext cx="611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7030A0"/>
                </a:solidFill>
              </a:rPr>
              <a:t>p</a:t>
            </a:r>
            <a:r>
              <a:rPr lang="fr-FR" sz="1400" dirty="0" err="1" smtClean="0">
                <a:solidFill>
                  <a:srgbClr val="7030A0"/>
                </a:solidFill>
              </a:rPr>
              <a:t>ed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20336" y="103299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1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696400" y="105273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2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128448" y="168106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3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9336360" y="2060848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643378" y="2010167"/>
            <a:ext cx="167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~10 ADC tics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7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</a:t>
            </a:r>
            <a:r>
              <a:rPr lang="fr-FR" dirty="0" err="1" smtClean="0"/>
              <a:t>impedance</a:t>
            </a:r>
            <a:r>
              <a:rPr lang="fr-FR" dirty="0" smtClean="0"/>
              <a:t> and input voltage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9756869" y="6536972"/>
            <a:ext cx="755650" cy="249237"/>
          </a:xfrm>
        </p:spPr>
        <p:txBody>
          <a:bodyPr/>
          <a:lstStyle/>
          <a:p>
            <a:fld id="{2471A504-AE2C-4488-80ED-9ED6A4A5747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619999" y="610553"/>
            <a:ext cx="519226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1 GHz, Cd=few tens of pF, input signal width &lt;1ns</a:t>
            </a:r>
          </a:p>
          <a:p>
            <a:r>
              <a:rPr lang="en-US" sz="1600" kern="0" dirty="0"/>
              <a:t>Cd&gt;1 pF, Zs@1GHz dominated by Cd </a:t>
            </a:r>
          </a:p>
          <a:p>
            <a:r>
              <a:rPr lang="en-US" sz="1600" kern="0" dirty="0"/>
              <a:t>Rise time: </a:t>
            </a:r>
            <a:r>
              <a:rPr lang="en-US" sz="1600" kern="0" dirty="0" err="1"/>
              <a:t>tr</a:t>
            </a:r>
            <a:r>
              <a:rPr lang="en-US" sz="1600" kern="0" dirty="0"/>
              <a:t>= td when td&lt;&lt;</a:t>
            </a:r>
            <a:r>
              <a:rPr lang="fr-FR" sz="1600" dirty="0"/>
              <a:t> 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and </a:t>
            </a:r>
            <a:r>
              <a:rPr lang="en-US" sz="1600" kern="0" dirty="0" err="1"/>
              <a:t>tr</a:t>
            </a:r>
            <a:r>
              <a:rPr lang="en-US" sz="1600" kern="0" dirty="0"/>
              <a:t>= </a:t>
            </a:r>
            <a:r>
              <a:rPr lang="fr-FR" sz="1600" dirty="0"/>
              <a:t>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when </a:t>
            </a:r>
            <a:r>
              <a:rPr lang="en-US" sz="1600" kern="0" dirty="0"/>
              <a:t>td</a:t>
            </a:r>
            <a:r>
              <a:rPr lang="en-US" sz="1600" kern="0" dirty="0"/>
              <a:t>&gt;&gt; </a:t>
            </a:r>
            <a:r>
              <a:rPr lang="fr-FR" sz="1600" dirty="0"/>
              <a:t>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</a:t>
            </a:r>
            <a:endParaRPr lang="en-US" sz="1100" kern="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61" y="764705"/>
            <a:ext cx="3456384" cy="14444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1" y="3706148"/>
            <a:ext cx="2953023" cy="2891502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5473545" y="2434596"/>
            <a:ext cx="5038974" cy="3924299"/>
            <a:chOff x="4912789" y="584821"/>
            <a:chExt cx="3665507" cy="265362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9" t="3474"/>
            <a:stretch/>
          </p:blipFill>
          <p:spPr>
            <a:xfrm>
              <a:off x="4912789" y="584821"/>
              <a:ext cx="3665507" cy="265362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6258688" y="1468938"/>
              <a:ext cx="581567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339933"/>
                  </a:solidFill>
                </a:rPr>
                <a:t>1pF</a:t>
              </a:r>
              <a:endParaRPr lang="fr-FR" sz="1200" dirty="0">
                <a:solidFill>
                  <a:srgbClr val="339933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258688" y="1818119"/>
              <a:ext cx="773715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6600"/>
                  </a:solidFill>
                </a:rPr>
                <a:t>10 pF</a:t>
              </a:r>
              <a:endParaRPr lang="fr-FR" sz="1200" dirty="0">
                <a:solidFill>
                  <a:srgbClr val="FF66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299241" y="2391830"/>
              <a:ext cx="1266894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B0F0"/>
                  </a:solidFill>
                </a:rPr>
                <a:t>100pF</a:t>
              </a:r>
              <a:endParaRPr lang="fr-FR" sz="1200" dirty="0">
                <a:solidFill>
                  <a:srgbClr val="00B0F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flipH="1">
              <a:off x="5289223" y="2107784"/>
              <a:ext cx="645579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50</a:t>
              </a:r>
              <a:r>
                <a:rPr lang="el-GR" sz="1200" dirty="0"/>
                <a:t>Ω</a:t>
              </a:r>
              <a:endParaRPr lang="fr-FR" sz="1200" dirty="0"/>
            </a:p>
          </p:txBody>
        </p:sp>
        <p:sp>
          <p:nvSpPr>
            <p:cNvPr id="23" name="ZoneTexte 22"/>
            <p:cNvSpPr txBox="1"/>
            <p:nvPr/>
          </p:nvSpPr>
          <p:spPr>
            <a:xfrm flipH="1">
              <a:off x="7080511" y="1026543"/>
              <a:ext cx="645579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 GHz</a:t>
              </a:r>
              <a:endParaRPr lang="fr-FR" sz="1200" dirty="0"/>
            </a:p>
          </p:txBody>
        </p:sp>
      </p:grp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073032" y="2009903"/>
            <a:ext cx="2486025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000" dirty="0">
                <a:solidFill>
                  <a:srgbClr val="FF0000"/>
                </a:solidFill>
              </a:rPr>
              <a:t>At HF : </a:t>
            </a:r>
            <a:r>
              <a:rPr lang="fr-FR" sz="2000" dirty="0" err="1">
                <a:solidFill>
                  <a:srgbClr val="FF0000"/>
                </a:solidFill>
              </a:rPr>
              <a:t>difficult</a:t>
            </a:r>
            <a:r>
              <a:rPr lang="fr-FR" sz="2000" dirty="0">
                <a:solidFill>
                  <a:srgbClr val="FF0000"/>
                </a:solidFill>
              </a:rPr>
              <a:t> to beat the capacitance =&gt; signal </a:t>
            </a:r>
            <a:r>
              <a:rPr lang="fr-FR" sz="2000" dirty="0" err="1">
                <a:solidFill>
                  <a:srgbClr val="FF0000"/>
                </a:solidFill>
              </a:rPr>
              <a:t>integrated</a:t>
            </a:r>
            <a:r>
              <a:rPr lang="fr-FR" sz="2000" dirty="0">
                <a:solidFill>
                  <a:srgbClr val="FF0000"/>
                </a:solidFill>
              </a:rPr>
              <a:t> on Cd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Lots of </a:t>
            </a:r>
            <a:r>
              <a:rPr lang="fr-FR" dirty="0" err="1" smtClean="0"/>
              <a:t>interest</a:t>
            </a:r>
            <a:r>
              <a:rPr lang="fr-FR" dirty="0" smtClean="0"/>
              <a:t> for ~10 </a:t>
            </a:r>
            <a:r>
              <a:rPr lang="fr-FR" dirty="0" err="1" smtClean="0"/>
              <a:t>ps</a:t>
            </a:r>
            <a:r>
              <a:rPr lang="fr-FR" dirty="0" smtClean="0"/>
              <a:t> timing </a:t>
            </a:r>
            <a:r>
              <a:rPr lang="fr-FR" dirty="0" err="1" smtClean="0"/>
              <a:t>resolution</a:t>
            </a:r>
            <a:endParaRPr lang="fr-FR" dirty="0" smtClean="0"/>
          </a:p>
          <a:p>
            <a:r>
              <a:rPr lang="fr-FR" dirty="0" smtClean="0"/>
              <a:t>Most of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(</a:t>
            </a:r>
            <a:r>
              <a:rPr lang="fr-FR" dirty="0" err="1" smtClean="0"/>
              <a:t>so</a:t>
            </a:r>
            <a:r>
              <a:rPr lang="fr-FR" dirty="0" smtClean="0"/>
              <a:t> far) </a:t>
            </a:r>
            <a:r>
              <a:rPr lang="fr-FR" dirty="0" err="1" smtClean="0"/>
              <a:t>focused</a:t>
            </a:r>
            <a:r>
              <a:rPr lang="fr-FR" dirty="0" smtClean="0"/>
              <a:t> on Si, </a:t>
            </a:r>
            <a:r>
              <a:rPr lang="fr-FR" dirty="0" err="1" smtClean="0"/>
              <a:t>LGADs</a:t>
            </a:r>
            <a:r>
              <a:rPr lang="fr-FR" dirty="0" smtClean="0"/>
              <a:t> and </a:t>
            </a:r>
            <a:r>
              <a:rPr lang="fr-FR" dirty="0" err="1" smtClean="0"/>
              <a:t>SiPMs</a:t>
            </a:r>
            <a:endParaRPr lang="fr-FR" dirty="0" smtClean="0"/>
          </a:p>
          <a:p>
            <a:r>
              <a:rPr lang="fr-FR" dirty="0" err="1" smtClean="0"/>
              <a:t>Studies</a:t>
            </a:r>
            <a:r>
              <a:rPr lang="fr-FR" dirty="0" smtClean="0"/>
              <a:t> of PETIROC and LIROC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MGRPCs</a:t>
            </a:r>
            <a:r>
              <a:rPr lang="fr-FR" dirty="0" smtClean="0"/>
              <a:t> by Imad et al.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4" y="3140968"/>
            <a:ext cx="12080882" cy="16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voltage vs </a:t>
            </a:r>
            <a:r>
              <a:rPr lang="fr-FR" dirty="0" err="1" smtClean="0"/>
              <a:t>current</a:t>
            </a:r>
            <a:r>
              <a:rPr lang="fr-FR" dirty="0" smtClean="0"/>
              <a:t> sensitive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8563" y="726217"/>
            <a:ext cx="4969904" cy="5265738"/>
          </a:xfrm>
        </p:spPr>
        <p:txBody>
          <a:bodyPr/>
          <a:lstStyle/>
          <a:p>
            <a:r>
              <a:rPr lang="fr-FR" sz="2000" i="1" dirty="0" err="1"/>
              <a:t>Example</a:t>
            </a:r>
            <a:r>
              <a:rPr lang="fr-FR" sz="2000" dirty="0"/>
              <a:t> : 10 </a:t>
            </a:r>
            <a:r>
              <a:rPr lang="fr-FR" sz="2000" dirty="0" err="1"/>
              <a:t>fC</a:t>
            </a:r>
            <a:r>
              <a:rPr lang="fr-FR" sz="2000" dirty="0"/>
              <a:t> – 1 ns  =&gt; i = 10 </a:t>
            </a:r>
            <a:r>
              <a:rPr lang="fr-FR" sz="2000" dirty="0" err="1"/>
              <a:t>uA</a:t>
            </a:r>
            <a:endParaRPr lang="fr-FR" sz="2000" dirty="0"/>
          </a:p>
          <a:p>
            <a:r>
              <a:rPr lang="fr-FR" sz="2000" dirty="0"/>
              <a:t>signal </a:t>
            </a:r>
            <a:r>
              <a:rPr lang="fr-FR" sz="2000" dirty="0" err="1"/>
              <a:t>from</a:t>
            </a:r>
            <a:r>
              <a:rPr lang="fr-FR" sz="2000" dirty="0"/>
              <a:t> 1-10-100 pF </a:t>
            </a:r>
            <a:r>
              <a:rPr lang="fr-FR" sz="2000" dirty="0" err="1"/>
              <a:t>sensors</a:t>
            </a:r>
            <a:r>
              <a:rPr lang="fr-FR" sz="2000" dirty="0"/>
              <a:t> </a:t>
            </a:r>
            <a:r>
              <a:rPr lang="fr-FR" sz="2000" dirty="0" err="1"/>
              <a:t>into</a:t>
            </a:r>
            <a:r>
              <a:rPr lang="fr-FR" sz="2000" dirty="0"/>
              <a:t> 50 </a:t>
            </a:r>
            <a:r>
              <a:rPr lang="el-GR" sz="2000" dirty="0"/>
              <a:t>Ω</a:t>
            </a:r>
            <a:r>
              <a:rPr lang="fr-FR" sz="2000" dirty="0"/>
              <a:t> (</a:t>
            </a:r>
            <a:r>
              <a:rPr lang="fr-FR" sz="2000" dirty="0" err="1"/>
              <a:t>current</a:t>
            </a:r>
            <a:r>
              <a:rPr lang="fr-FR" sz="2000" dirty="0"/>
              <a:t>) or 50k (voltage) </a:t>
            </a:r>
            <a:r>
              <a:rPr lang="fr-FR" sz="2000" dirty="0" err="1"/>
              <a:t>preamp</a:t>
            </a:r>
            <a:endParaRPr lang="fr-FR" sz="2000" dirty="0"/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684253"/>
            <a:ext cx="3407891" cy="3788468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34" y="2684253"/>
            <a:ext cx="3162619" cy="3777359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50" y="2616232"/>
            <a:ext cx="3173150" cy="39133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08" y="822030"/>
            <a:ext cx="3456384" cy="1444459"/>
          </a:xfrm>
          <a:prstGeom prst="rect">
            <a:avLst/>
          </a:prstGeom>
        </p:spPr>
      </p:pic>
      <p:sp>
        <p:nvSpPr>
          <p:cNvPr id="11" name="ZoneTexte 17"/>
          <p:cNvSpPr txBox="1">
            <a:spLocks noChangeArrowheads="1"/>
          </p:cNvSpPr>
          <p:nvPr/>
        </p:nvSpPr>
        <p:spPr bwMode="auto">
          <a:xfrm>
            <a:off x="8570940" y="5013177"/>
            <a:ext cx="1426994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/>
              <a:t>C=100 </a:t>
            </a:r>
            <a:r>
              <a:rPr lang="fr-FR" dirty="0"/>
              <a:t>pF</a:t>
            </a:r>
            <a:endParaRPr lang="fr-FR" dirty="0"/>
          </a:p>
        </p:txBody>
      </p:sp>
      <p:sp>
        <p:nvSpPr>
          <p:cNvPr id="12" name="ZoneTexte 17"/>
          <p:cNvSpPr txBox="1">
            <a:spLocks noChangeArrowheads="1"/>
          </p:cNvSpPr>
          <p:nvPr/>
        </p:nvSpPr>
        <p:spPr bwMode="auto">
          <a:xfrm>
            <a:off x="5882843" y="5013177"/>
            <a:ext cx="1273105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/>
              <a:t>C=10 pF</a:t>
            </a:r>
            <a:endParaRPr lang="fr-FR" dirty="0"/>
          </a:p>
        </p:txBody>
      </p:sp>
      <p:sp>
        <p:nvSpPr>
          <p:cNvPr id="13" name="ZoneTexte 17"/>
          <p:cNvSpPr txBox="1">
            <a:spLocks noChangeArrowheads="1"/>
          </p:cNvSpPr>
          <p:nvPr/>
        </p:nvSpPr>
        <p:spPr bwMode="auto">
          <a:xfrm>
            <a:off x="2637086" y="5017110"/>
            <a:ext cx="1119217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/>
              <a:t>C=1 pF</a:t>
            </a:r>
            <a:endParaRPr lang="fr-FR" dirty="0"/>
          </a:p>
        </p:txBody>
      </p:sp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9081426" y="2780928"/>
            <a:ext cx="966931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/>
              <a:t>100 µV</a:t>
            </a:r>
            <a:endParaRPr lang="fr-FR" sz="2000" dirty="0"/>
          </a:p>
        </p:txBody>
      </p:sp>
      <p:sp>
        <p:nvSpPr>
          <p:cNvPr id="17" name="ZoneTexte 17"/>
          <p:cNvSpPr txBox="1">
            <a:spLocks noChangeArrowheads="1"/>
          </p:cNvSpPr>
          <p:nvPr/>
        </p:nvSpPr>
        <p:spPr bwMode="auto">
          <a:xfrm>
            <a:off x="8009626" y="5764254"/>
            <a:ext cx="604653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/>
              <a:t>1 ns</a:t>
            </a:r>
            <a:endParaRPr lang="fr-FR" sz="2000" dirty="0"/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5988159" y="2820290"/>
            <a:ext cx="76174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/>
              <a:t>1 mV</a:t>
            </a:r>
            <a:endParaRPr lang="fr-FR" sz="2000" dirty="0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3206413" y="3020345"/>
            <a:ext cx="88998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/>
              <a:t>10 mV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811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Signal : detector </a:t>
            </a:r>
            <a:r>
              <a:rPr lang="fr-FR" dirty="0" err="1" smtClean="0"/>
              <a:t>current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0308" y="1483579"/>
            <a:ext cx="3015775" cy="1038523"/>
          </a:xfrm>
        </p:spPr>
        <p:txBody>
          <a:bodyPr/>
          <a:lstStyle/>
          <a:p>
            <a:r>
              <a:rPr lang="fr-FR" sz="1350" u="sng" dirty="0"/>
              <a:t>PN diode  </a:t>
            </a:r>
            <a:r>
              <a:rPr lang="fr-FR" sz="1350" dirty="0"/>
              <a:t>w =200µm</a:t>
            </a:r>
          </a:p>
          <a:p>
            <a:r>
              <a:rPr lang="fr-FR" sz="1350" dirty="0" err="1"/>
              <a:t>Very</a:t>
            </a:r>
            <a:r>
              <a:rPr lang="fr-FR" sz="1350" dirty="0"/>
              <a:t> short </a:t>
            </a:r>
            <a:r>
              <a:rPr lang="fr-FR" sz="1350" dirty="0" err="1"/>
              <a:t>rise</a:t>
            </a:r>
            <a:r>
              <a:rPr lang="fr-FR" sz="1350" dirty="0"/>
              <a:t> time : tr~10ps</a:t>
            </a:r>
          </a:p>
          <a:p>
            <a:r>
              <a:rPr lang="fr-FR" sz="1350" dirty="0" err="1"/>
              <a:t>Relatively</a:t>
            </a:r>
            <a:r>
              <a:rPr lang="fr-FR" sz="1350" dirty="0"/>
              <a:t> long «drift time» : td~2ns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1491452" y="2590398"/>
            <a:ext cx="3186354" cy="2615372"/>
            <a:chOff x="1043608" y="2132856"/>
            <a:chExt cx="6653406" cy="34871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132856"/>
              <a:ext cx="6653406" cy="3487163"/>
            </a:xfrm>
            <a:prstGeom prst="rect">
              <a:avLst/>
            </a:prstGeom>
          </p:spPr>
        </p:pic>
        <p:cxnSp>
          <p:nvCxnSpPr>
            <p:cNvPr id="8" name="Connecteur droit 7"/>
            <p:cNvCxnSpPr/>
            <p:nvPr/>
          </p:nvCxnSpPr>
          <p:spPr>
            <a:xfrm flipH="1" flipV="1">
              <a:off x="2267744" y="4005066"/>
              <a:ext cx="2736304" cy="86409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3059834" y="4437114"/>
              <a:ext cx="121571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i="1" dirty="0"/>
                <a:t>I </a:t>
              </a:r>
              <a:r>
                <a:rPr lang="fr-FR" sz="1050" i="1" dirty="0" err="1"/>
                <a:t>holes</a:t>
              </a:r>
              <a:endParaRPr lang="fr-FR" sz="1050" i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076955" y="2655661"/>
            <a:ext cx="3186354" cy="2520072"/>
            <a:chOff x="520575" y="3597296"/>
            <a:chExt cx="7321357" cy="2784032"/>
          </a:xfrm>
        </p:grpSpPr>
        <p:sp>
          <p:nvSpPr>
            <p:cNvPr id="11" name="ZoneTexte 10"/>
            <p:cNvSpPr txBox="1"/>
            <p:nvPr/>
          </p:nvSpPr>
          <p:spPr>
            <a:xfrm>
              <a:off x="520575" y="3727563"/>
              <a:ext cx="1986011" cy="408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 </a:t>
              </a:r>
              <a:r>
                <a:rPr lang="fr-FR" dirty="0" err="1"/>
                <a:t>SiPM</a:t>
              </a:r>
              <a:endParaRPr lang="fr-FR" dirty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1330394" y="3597296"/>
              <a:ext cx="6511538" cy="2784032"/>
              <a:chOff x="1330394" y="3597296"/>
              <a:chExt cx="6511538" cy="2784032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0394" y="3727482"/>
                <a:ext cx="6511538" cy="2653846"/>
              </a:xfrm>
              <a:prstGeom prst="rect">
                <a:avLst/>
              </a:prstGeom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2548644" y="3597296"/>
                <a:ext cx="2766862" cy="40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td=100 </a:t>
                </a:r>
                <a:r>
                  <a:rPr lang="fr-FR" dirty="0" err="1"/>
                  <a:t>ps</a:t>
                </a:r>
                <a:endParaRPr lang="fr-FR" dirty="0"/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2303773" y="3895883"/>
                <a:ext cx="2340235" cy="1461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ZoneTexte 16"/>
              <p:cNvSpPr txBox="1"/>
              <p:nvPr/>
            </p:nvSpPr>
            <p:spPr>
              <a:xfrm>
                <a:off x="2008548" y="4665708"/>
                <a:ext cx="748437" cy="40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tr</a:t>
                </a:r>
              </a:p>
            </p:txBody>
          </p:sp>
        </p:grpSp>
      </p:grp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7460999" y="1483579"/>
            <a:ext cx="2932090" cy="150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350" u="sng" kern="0" dirty="0" err="1"/>
              <a:t>SiPM</a:t>
            </a:r>
            <a:r>
              <a:rPr lang="fr-FR" sz="1350" u="sng" kern="0" dirty="0"/>
              <a:t> detector </a:t>
            </a:r>
            <a:r>
              <a:rPr lang="fr-FR" sz="1350" kern="0" dirty="0"/>
              <a:t>(10pe-) </a:t>
            </a:r>
          </a:p>
          <a:p>
            <a:r>
              <a:rPr lang="fr-FR" sz="1350" kern="0" dirty="0" err="1"/>
              <a:t>very</a:t>
            </a:r>
            <a:r>
              <a:rPr lang="fr-FR" sz="1350" kern="0" dirty="0"/>
              <a:t> short </a:t>
            </a:r>
            <a:r>
              <a:rPr lang="fr-FR" sz="1350" kern="0" dirty="0" err="1"/>
              <a:t>rise</a:t>
            </a:r>
            <a:r>
              <a:rPr lang="fr-FR" sz="1350" kern="0" dirty="0"/>
              <a:t> time : tr~10 </a:t>
            </a:r>
            <a:r>
              <a:rPr lang="fr-FR" sz="1350" kern="0" dirty="0" err="1"/>
              <a:t>ps</a:t>
            </a:r>
            <a:endParaRPr lang="fr-FR" sz="1350" kern="0" dirty="0"/>
          </a:p>
          <a:p>
            <a:r>
              <a:rPr lang="fr-FR" sz="1350" kern="0" dirty="0"/>
              <a:t>Short duration : td~100ps),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83751" y="3992573"/>
            <a:ext cx="12415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900" kern="0" dirty="0"/>
              <a:t>3600x22.5fF (80 pF), Gain=1M, </a:t>
            </a:r>
            <a:r>
              <a:rPr lang="fr-FR" sz="900" kern="0" dirty="0" err="1"/>
              <a:t>Rquench</a:t>
            </a:r>
            <a:r>
              <a:rPr lang="fr-FR" sz="900" kern="0" dirty="0"/>
              <a:t>=125K, </a:t>
            </a:r>
            <a:r>
              <a:rPr lang="fr-FR" sz="900" kern="0" dirty="0" err="1"/>
              <a:t>Cquench</a:t>
            </a:r>
            <a:r>
              <a:rPr lang="fr-FR" sz="900" kern="0" dirty="0"/>
              <a:t>=5fF, CL=10pF</a:t>
            </a:r>
          </a:p>
          <a:p>
            <a:endParaRPr lang="fr-FR" dirty="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26439" y="5235806"/>
            <a:ext cx="5789104" cy="60016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i="1" dirty="0"/>
              <a:t>© </a:t>
            </a:r>
            <a:r>
              <a:rPr lang="en-US" sz="1500" b="1" i="1" dirty="0" err="1"/>
              <a:t>Harmut</a:t>
            </a:r>
            <a:r>
              <a:rPr lang="en-US" sz="1500" b="1" i="1" dirty="0"/>
              <a:t> </a:t>
            </a:r>
            <a:r>
              <a:rPr lang="en-US" sz="1500" b="1" i="1" dirty="0" err="1"/>
              <a:t>Sadrozinski</a:t>
            </a:r>
            <a:r>
              <a:rPr lang="en-US" sz="1500" b="1" i="1" dirty="0"/>
              <a:t> (Santa Cruz) “the beautiful </a:t>
            </a:r>
            <a:r>
              <a:rPr lang="en-US" sz="1500" b="1" i="1" dirty="0" err="1"/>
              <a:t>risetime</a:t>
            </a:r>
            <a:r>
              <a:rPr lang="en-US" sz="1500" b="1" i="1" dirty="0"/>
              <a:t> of the detector is spoilt by the electronics”</a:t>
            </a:r>
            <a:endParaRPr lang="en-GB" sz="1050" b="1" i="1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 bwMode="auto">
          <a:xfrm>
            <a:off x="4555654" y="1500460"/>
            <a:ext cx="3015775" cy="103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350" u="sng" kern="0" dirty="0"/>
              <a:t>LGAD </a:t>
            </a:r>
            <a:r>
              <a:rPr lang="fr-FR" sz="1350" u="sng" kern="0" dirty="0" err="1"/>
              <a:t>sensor</a:t>
            </a:r>
            <a:r>
              <a:rPr lang="fr-FR" sz="1350" u="sng" kern="0" dirty="0"/>
              <a:t> </a:t>
            </a:r>
            <a:r>
              <a:rPr lang="fr-FR" sz="1350" kern="0" dirty="0"/>
              <a:t>w =50µm</a:t>
            </a:r>
          </a:p>
          <a:p>
            <a:r>
              <a:rPr lang="fr-FR" sz="1350" kern="0" dirty="0" err="1"/>
              <a:t>rise</a:t>
            </a:r>
            <a:r>
              <a:rPr lang="fr-FR" sz="1350" kern="0" dirty="0"/>
              <a:t> time : tr~500ps</a:t>
            </a:r>
          </a:p>
          <a:p>
            <a:r>
              <a:rPr lang="fr-FR" sz="1350" kern="0" dirty="0" err="1"/>
              <a:t>Decay</a:t>
            </a:r>
            <a:r>
              <a:rPr lang="fr-FR" sz="1350" kern="0" dirty="0"/>
              <a:t> time» : td~700ps</a:t>
            </a:r>
          </a:p>
          <a:p>
            <a:endParaRPr lang="fr-FR" sz="1800" kern="0" dirty="0"/>
          </a:p>
        </p:txBody>
      </p:sp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97" y="2607280"/>
            <a:ext cx="2888520" cy="25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  </a:t>
            </a:r>
            <a:r>
              <a:rPr lang="fr-FR" sz="1500" b="0" dirty="0"/>
              <a:t>[</a:t>
            </a:r>
            <a:r>
              <a:rPr lang="fr-FR" sz="1500" b="0" dirty="0" err="1"/>
              <a:t>measurements</a:t>
            </a:r>
            <a:r>
              <a:rPr lang="fr-FR" sz="1500" b="0" dirty="0"/>
              <a:t> </a:t>
            </a:r>
            <a:r>
              <a:rPr lang="fr-FR" sz="1500" b="0" dirty="0" err="1"/>
              <a:t>from</a:t>
            </a:r>
            <a:r>
              <a:rPr lang="fr-FR" sz="1500" b="0" dirty="0"/>
              <a:t> </a:t>
            </a:r>
            <a:r>
              <a:rPr lang="fr-FR" sz="1500" b="0" dirty="0" err="1"/>
              <a:t>testbeam</a:t>
            </a:r>
            <a:r>
              <a:rPr lang="fr-FR" sz="1500" b="0" dirty="0"/>
              <a:t> </a:t>
            </a:r>
            <a:r>
              <a:rPr lang="fr-FR" sz="1500" b="0" dirty="0" err="1"/>
              <a:t>studies</a:t>
            </a:r>
            <a:r>
              <a:rPr lang="fr-FR" sz="1500" b="0" dirty="0"/>
              <a:t>]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9343" y="833858"/>
            <a:ext cx="6394512" cy="4279106"/>
          </a:xfrm>
        </p:spPr>
        <p:txBody>
          <a:bodyPr/>
          <a:lstStyle/>
          <a:p>
            <a:r>
              <a:rPr lang="fr-FR" sz="1800" dirty="0"/>
              <a:t>NA62 </a:t>
            </a:r>
            <a:r>
              <a:rPr lang="fr-FR" sz="1800" dirty="0" err="1"/>
              <a:t>tracker</a:t>
            </a:r>
            <a:r>
              <a:rPr lang="fr-FR" sz="1800" dirty="0"/>
              <a:t> : PIN diode  </a:t>
            </a:r>
            <a:r>
              <a:rPr lang="fr-FR" sz="1800" dirty="0" err="1"/>
              <a:t>thickness</a:t>
            </a:r>
            <a:r>
              <a:rPr lang="fr-FR" sz="1800" dirty="0"/>
              <a:t> 300 µm A=0.09 mm²</a:t>
            </a:r>
          </a:p>
          <a:p>
            <a:pPr lvl="1"/>
            <a:r>
              <a:rPr lang="fr-FR" sz="1600" dirty="0"/>
              <a:t>C</a:t>
            </a:r>
            <a:r>
              <a:rPr lang="fr-FR" sz="1600" baseline="-25000" dirty="0"/>
              <a:t>d</a:t>
            </a:r>
            <a:r>
              <a:rPr lang="fr-FR" sz="1600" dirty="0"/>
              <a:t> = 0.1 pF e</a:t>
            </a:r>
            <a:r>
              <a:rPr lang="fr-FR" sz="1600" baseline="-25000" dirty="0"/>
              <a:t>n</a:t>
            </a:r>
            <a:r>
              <a:rPr lang="fr-FR" sz="1600" dirty="0"/>
              <a:t> = 11 </a:t>
            </a:r>
            <a:r>
              <a:rPr lang="fr-FR" sz="1600" dirty="0" err="1"/>
              <a:t>nV</a:t>
            </a:r>
            <a:r>
              <a:rPr lang="fr-FR" sz="1600" dirty="0"/>
              <a:t>/√Hz  t</a:t>
            </a:r>
            <a:r>
              <a:rPr lang="fr-FR" sz="1600" baseline="-25000" dirty="0"/>
              <a:t>d</a:t>
            </a:r>
            <a:r>
              <a:rPr lang="fr-FR" sz="1600" dirty="0"/>
              <a:t> = 3 ns  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60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/Q(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1 MIP = 3 </a:t>
            </a:r>
            <a:r>
              <a:rPr lang="fr-FR" sz="1600" dirty="0" err="1">
                <a:latin typeface="Calibri" panose="020F0502020204030204" pitchFamily="34" charset="0"/>
              </a:rPr>
              <a:t>fC</a:t>
            </a:r>
            <a:r>
              <a:rPr lang="fr-FR" sz="1600" dirty="0">
                <a:latin typeface="Calibri" panose="020F0502020204030204" pitchFamily="34" charset="0"/>
              </a:rPr>
              <a:t> =&gt;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20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/#MIP</a:t>
            </a:r>
            <a:r>
              <a:rPr lang="fr-FR" sz="1600" dirty="0">
                <a:latin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</a:rPr>
              <a:t>(~60-200 </a:t>
            </a:r>
            <a:r>
              <a:rPr lang="fr-FR" sz="1600" dirty="0" err="1">
                <a:latin typeface="Calibri" panose="020F0502020204030204" pitchFamily="34" charset="0"/>
              </a:rPr>
              <a:t>ps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measured</a:t>
            </a:r>
            <a:r>
              <a:rPr lang="fr-FR" sz="1600" dirty="0">
                <a:latin typeface="Calibri" panose="020F0502020204030204" pitchFamily="34" charset="0"/>
              </a:rPr>
              <a:t>) </a:t>
            </a:r>
          </a:p>
          <a:p>
            <a:pPr lvl="1"/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800" dirty="0"/>
              <a:t>CMS HGCAL : PIN diode  </a:t>
            </a:r>
            <a:r>
              <a:rPr lang="fr-FR" sz="1800" dirty="0" err="1"/>
              <a:t>thickness</a:t>
            </a:r>
            <a:r>
              <a:rPr lang="fr-FR" sz="1800" dirty="0"/>
              <a:t> 300 µm A=25 mm²</a:t>
            </a:r>
          </a:p>
          <a:p>
            <a:pPr lvl="1"/>
            <a:r>
              <a:rPr lang="fr-FR" sz="1600" dirty="0"/>
              <a:t>C</a:t>
            </a:r>
            <a:r>
              <a:rPr lang="fr-FR" sz="1600" baseline="-25000" dirty="0"/>
              <a:t>d</a:t>
            </a:r>
            <a:r>
              <a:rPr lang="fr-FR" sz="1600" dirty="0"/>
              <a:t> = 8 pF e</a:t>
            </a:r>
            <a:r>
              <a:rPr lang="fr-FR" sz="1600" baseline="-25000" dirty="0"/>
              <a:t>n</a:t>
            </a:r>
            <a:r>
              <a:rPr lang="fr-FR" sz="1600" dirty="0"/>
              <a:t> = 1 </a:t>
            </a:r>
            <a:r>
              <a:rPr lang="fr-FR" sz="1600" dirty="0" err="1"/>
              <a:t>nV</a:t>
            </a:r>
            <a:r>
              <a:rPr lang="fr-FR" sz="1600" dirty="0"/>
              <a:t>/√Hz  t</a:t>
            </a:r>
            <a:r>
              <a:rPr lang="fr-FR" sz="1600" baseline="-25000" dirty="0"/>
              <a:t>d</a:t>
            </a:r>
            <a:r>
              <a:rPr lang="fr-FR" sz="1600" dirty="0"/>
              <a:t> = 3 ns  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420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/Q(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1 MIP = 3.8 </a:t>
            </a:r>
            <a:r>
              <a:rPr lang="fr-FR" sz="1600" dirty="0" err="1">
                <a:latin typeface="Calibri" panose="020F0502020204030204" pitchFamily="34" charset="0"/>
              </a:rPr>
              <a:t>fC</a:t>
            </a:r>
            <a:r>
              <a:rPr lang="fr-FR" sz="1600" dirty="0">
                <a:latin typeface="Calibri" panose="020F0502020204030204" pitchFamily="34" charset="0"/>
              </a:rPr>
              <a:t> =&gt;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110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/#MIP 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</a:rPr>
              <a:t>(~</a:t>
            </a:r>
            <a:r>
              <a:rPr lang="fr-FR" sz="1600" dirty="0">
                <a:latin typeface="Calibri" panose="020F0502020204030204" pitchFamily="34" charset="0"/>
              </a:rPr>
              <a:t>200 </a:t>
            </a:r>
            <a:r>
              <a:rPr lang="fr-FR" sz="1600" dirty="0" err="1">
                <a:latin typeface="Calibri" panose="020F0502020204030204" pitchFamily="34" charset="0"/>
              </a:rPr>
              <a:t>ps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measured</a:t>
            </a:r>
            <a:r>
              <a:rPr lang="fr-FR" sz="1600" dirty="0">
                <a:latin typeface="Calibri" panose="020F0502020204030204" pitchFamily="34" charset="0"/>
              </a:rPr>
              <a:t>)</a:t>
            </a:r>
          </a:p>
          <a:p>
            <a:pPr lvl="1"/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800" dirty="0"/>
              <a:t>ATLAS HGTD : LGAD diode  </a:t>
            </a:r>
            <a:r>
              <a:rPr lang="fr-FR" sz="1800" dirty="0" err="1"/>
              <a:t>thickness</a:t>
            </a:r>
            <a:r>
              <a:rPr lang="fr-FR" sz="1800" dirty="0"/>
              <a:t> 50 µm A= 2 mm² G = 10</a:t>
            </a:r>
          </a:p>
          <a:p>
            <a:pPr lvl="1"/>
            <a:r>
              <a:rPr lang="fr-FR" sz="1600" dirty="0"/>
              <a:t>C</a:t>
            </a:r>
            <a:r>
              <a:rPr lang="fr-FR" sz="1600" baseline="-25000" dirty="0"/>
              <a:t>d</a:t>
            </a:r>
            <a:r>
              <a:rPr lang="fr-FR" sz="1600" dirty="0"/>
              <a:t> = 2 pF e</a:t>
            </a:r>
            <a:r>
              <a:rPr lang="fr-FR" sz="1600" baseline="-25000" dirty="0"/>
              <a:t>n</a:t>
            </a:r>
            <a:r>
              <a:rPr lang="fr-FR" sz="1600" dirty="0"/>
              <a:t> = 2 </a:t>
            </a:r>
            <a:r>
              <a:rPr lang="fr-FR" sz="1600" dirty="0" err="1"/>
              <a:t>nV</a:t>
            </a:r>
            <a:r>
              <a:rPr lang="fr-FR" sz="1600" dirty="0"/>
              <a:t>/√Hz  t</a:t>
            </a:r>
            <a:r>
              <a:rPr lang="fr-FR" sz="1600" baseline="-25000" dirty="0"/>
              <a:t>d</a:t>
            </a:r>
            <a:r>
              <a:rPr lang="fr-FR" sz="1600" dirty="0"/>
              <a:t> = 0.5 ns  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50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/Q(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</a:rPr>
              <a:t>1 MIP = 5 </a:t>
            </a:r>
            <a:r>
              <a:rPr lang="fr-FR" sz="1600" dirty="0" err="1">
                <a:latin typeface="Calibri" panose="020F0502020204030204" pitchFamily="34" charset="0"/>
              </a:rPr>
              <a:t>fC</a:t>
            </a:r>
            <a:r>
              <a:rPr lang="fr-FR" sz="1600" dirty="0">
                <a:latin typeface="Calibri" panose="020F0502020204030204" pitchFamily="34" charset="0"/>
              </a:rPr>
              <a:t> (G=10) =&gt;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10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/#MIP</a:t>
            </a:r>
            <a:r>
              <a:rPr lang="fr-FR" sz="1600" dirty="0">
                <a:latin typeface="Calibri" panose="020F0502020204030204" pitchFamily="34" charset="0"/>
              </a:rPr>
              <a:t>	(~40 </a:t>
            </a:r>
            <a:r>
              <a:rPr lang="fr-FR" sz="1600" dirty="0" err="1">
                <a:latin typeface="Calibri" panose="020F0502020204030204" pitchFamily="34" charset="0"/>
              </a:rPr>
              <a:t>ps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measured</a:t>
            </a:r>
            <a:r>
              <a:rPr lang="fr-FR" sz="1600" dirty="0">
                <a:latin typeface="Calibri" panose="020F0502020204030204" pitchFamily="34" charset="0"/>
              </a:rPr>
              <a:t>)</a:t>
            </a:r>
          </a:p>
          <a:p>
            <a:pPr lvl="1"/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800" dirty="0" err="1"/>
              <a:t>SiPM</a:t>
            </a:r>
            <a:r>
              <a:rPr lang="fr-FR" sz="1800" dirty="0"/>
              <a:t> G = 1</a:t>
            </a:r>
            <a:r>
              <a:rPr lang="fr-FR" sz="1800" baseline="30000" dirty="0"/>
              <a:t>E</a:t>
            </a:r>
            <a:r>
              <a:rPr lang="fr-FR" sz="1800" dirty="0"/>
              <a:t>6</a:t>
            </a:r>
          </a:p>
          <a:p>
            <a:pPr lvl="1"/>
            <a:r>
              <a:rPr lang="fr-FR" sz="1600" dirty="0"/>
              <a:t>C</a:t>
            </a:r>
            <a:r>
              <a:rPr lang="fr-FR" sz="1600" baseline="-25000" dirty="0"/>
              <a:t>d</a:t>
            </a:r>
            <a:r>
              <a:rPr lang="fr-FR" sz="1600" dirty="0">
                <a:solidFill>
                  <a:srgbClr val="000000"/>
                </a:solidFill>
              </a:rPr>
              <a:t> = 300 pF </a:t>
            </a:r>
            <a:r>
              <a:rPr lang="fr-FR" sz="1600" dirty="0"/>
              <a:t>e</a:t>
            </a:r>
            <a:r>
              <a:rPr lang="fr-FR" sz="1600" baseline="-25000" dirty="0"/>
              <a:t>n</a:t>
            </a:r>
            <a:r>
              <a:rPr lang="fr-FR" sz="1600" dirty="0">
                <a:solidFill>
                  <a:srgbClr val="000000"/>
                </a:solidFill>
              </a:rPr>
              <a:t> = 1 </a:t>
            </a:r>
            <a:r>
              <a:rPr lang="fr-FR" sz="1600" dirty="0" err="1">
                <a:solidFill>
                  <a:srgbClr val="000000"/>
                </a:solidFill>
              </a:rPr>
              <a:t>nV</a:t>
            </a:r>
            <a:r>
              <a:rPr lang="fr-FR" sz="1600" dirty="0">
                <a:solidFill>
                  <a:srgbClr val="000000"/>
                </a:solidFill>
              </a:rPr>
              <a:t>/√Hz  </a:t>
            </a:r>
            <a:r>
              <a:rPr lang="fr-FR" sz="1600" dirty="0"/>
              <a:t>t</a:t>
            </a:r>
            <a:r>
              <a:rPr lang="fr-FR" sz="1600" baseline="-25000" dirty="0"/>
              <a:t>d</a:t>
            </a:r>
            <a:r>
              <a:rPr lang="fr-FR" sz="1600" dirty="0">
                <a:solidFill>
                  <a:srgbClr val="000000"/>
                </a:solidFill>
              </a:rPr>
              <a:t> = 100 </a:t>
            </a:r>
            <a:r>
              <a:rPr lang="fr-FR" sz="1600" dirty="0" err="1">
                <a:solidFill>
                  <a:srgbClr val="000000"/>
                </a:solidFill>
              </a:rPr>
              <a:t>ps</a:t>
            </a:r>
            <a:r>
              <a:rPr lang="fr-FR" sz="1600" dirty="0">
                <a:solidFill>
                  <a:srgbClr val="000000"/>
                </a:solidFill>
              </a:rPr>
              <a:t>  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3 ns/Q(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1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pe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= 160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=&gt;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20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/#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fr-FR" sz="1400" dirty="0">
                <a:latin typeface="Calibri" panose="020F0502020204030204" pitchFamily="34" charset="0"/>
              </a:rPr>
              <a:t>(~60 </a:t>
            </a:r>
            <a:r>
              <a:rPr lang="fr-FR" sz="1400" dirty="0" err="1">
                <a:latin typeface="Calibri" panose="020F0502020204030204" pitchFamily="34" charset="0"/>
              </a:rPr>
              <a:t>ps</a:t>
            </a:r>
            <a:r>
              <a:rPr lang="fr-FR" sz="1400" dirty="0">
                <a:latin typeface="Calibri" panose="020F0502020204030204" pitchFamily="34" charset="0"/>
              </a:rPr>
              <a:t> </a:t>
            </a:r>
            <a:r>
              <a:rPr lang="fr-FR" sz="1400" dirty="0" err="1">
                <a:latin typeface="Calibri" panose="020F0502020204030204" pitchFamily="34" charset="0"/>
              </a:rPr>
              <a:t>measured</a:t>
            </a:r>
            <a:r>
              <a:rPr lang="fr-FR" sz="1400" dirty="0">
                <a:latin typeface="Calibri" panose="020F0502020204030204" pitchFamily="34" charset="0"/>
              </a:rPr>
              <a:t>)</a:t>
            </a:r>
          </a:p>
          <a:p>
            <a:pPr lvl="1"/>
            <a:endParaRPr lang="fr-FR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fr-FR" sz="1050" dirty="0">
              <a:latin typeface="Calibri" panose="020F0502020204030204" pitchFamily="34" charset="0"/>
            </a:endParaRPr>
          </a:p>
          <a:p>
            <a:endParaRPr lang="fr-FR" sz="1500" dirty="0">
              <a:latin typeface="Calibri" panose="020F0502020204030204" pitchFamily="34" charset="0"/>
            </a:endParaRPr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Electronics Tutorial  IEEE/NSS Manchester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/>
          </p:nvPr>
        </p:nvGraphicFramePr>
        <p:xfrm>
          <a:off x="8756651" y="833859"/>
          <a:ext cx="13049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977760" imgH="431640" progId="Equation.3">
                  <p:embed/>
                </p:oleObj>
              </mc:Choice>
              <mc:Fallback>
                <p:oleObj name="Equation" r:id="rId4" imgW="9777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56651" y="833859"/>
                        <a:ext cx="1304925" cy="57626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4132" y="3613552"/>
            <a:ext cx="3003869" cy="226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10" y="1646332"/>
            <a:ext cx="1937723" cy="153721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125687" y="3419754"/>
            <a:ext cx="2391253" cy="2769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i="1" dirty="0" err="1"/>
              <a:t>SiGe</a:t>
            </a:r>
            <a:r>
              <a:rPr lang="en-US" sz="1200" i="1" dirty="0"/>
              <a:t> preamp © </a:t>
            </a:r>
            <a:r>
              <a:rPr lang="en-US" sz="1200" dirty="0"/>
              <a:t>N. Spencer (UCSC</a:t>
            </a:r>
            <a:r>
              <a:rPr lang="fr-FR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720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Digital noise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8409" y="869950"/>
            <a:ext cx="6001607" cy="4071218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40 MHz modulation is visible on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signals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Comes from digital current spikes on preamp ground node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10 µV on ground give 1 ADC count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BGA worse than flip chip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BGA substrate optimised, improvements made by optimizing decoupling &amp;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pcb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ground impedance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Further improved by removing decoupling caps 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Reduces digital current spikes (inductance)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provides recommendations for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Hexaboard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delicate design!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38" y="1199583"/>
            <a:ext cx="5913157" cy="18875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001" y="4407769"/>
            <a:ext cx="5666447" cy="20508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4538788"/>
            <a:ext cx="1979532" cy="19198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120716" y="296895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[ns]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384032" y="6315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[ns]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3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Examples of pulse shapes</a:t>
            </a:r>
          </a:p>
        </p:txBody>
      </p:sp>
      <p:sp>
        <p:nvSpPr>
          <p:cNvPr id="157699" name="Espace réservé du contenu 10"/>
          <p:cNvSpPr>
            <a:spLocks noGrp="1"/>
          </p:cNvSpPr>
          <p:nvPr>
            <p:ph idx="1"/>
          </p:nvPr>
        </p:nvSpPr>
        <p:spPr>
          <a:xfrm>
            <a:off x="1603625" y="688182"/>
            <a:ext cx="8324601" cy="5265738"/>
          </a:xfrm>
        </p:spPr>
        <p:txBody>
          <a:bodyPr/>
          <a:lstStyle/>
          <a:p>
            <a:r>
              <a:rPr lang="fr-FR" sz="2000" dirty="0" err="1"/>
              <a:t>SiPM</a:t>
            </a:r>
            <a:r>
              <a:rPr lang="fr-FR" sz="2000" dirty="0"/>
              <a:t> pulse : Q=160 </a:t>
            </a:r>
            <a:r>
              <a:rPr lang="fr-FR" sz="2000" dirty="0" err="1"/>
              <a:t>fC</a:t>
            </a:r>
            <a:r>
              <a:rPr lang="fr-FR" sz="2000" dirty="0"/>
              <a:t>, Cd=100 pF, L=0-10 nH, R</a:t>
            </a:r>
            <a:r>
              <a:rPr lang="fr-FR" sz="2000" baseline="-25000" dirty="0"/>
              <a:t>PA</a:t>
            </a:r>
            <a:r>
              <a:rPr lang="fr-FR" sz="2000" dirty="0"/>
              <a:t>=5-50 </a:t>
            </a:r>
            <a:r>
              <a:rPr lang="el-GR" sz="2000" dirty="0"/>
              <a:t>Ω</a:t>
            </a:r>
            <a:endParaRPr lang="fr-FR" sz="2000" dirty="0"/>
          </a:p>
          <a:p>
            <a:r>
              <a:rPr lang="fr-FR" sz="2000" dirty="0" err="1"/>
              <a:t>Sensitivity</a:t>
            </a:r>
            <a:r>
              <a:rPr lang="fr-FR" sz="2000" dirty="0"/>
              <a:t> to </a:t>
            </a:r>
            <a:r>
              <a:rPr lang="fr-FR" sz="2000" dirty="0" err="1"/>
              <a:t>parasitic</a:t>
            </a:r>
            <a:r>
              <a:rPr lang="fr-FR" sz="2000" dirty="0"/>
              <a:t> inductance</a:t>
            </a:r>
          </a:p>
          <a:p>
            <a:r>
              <a:rPr lang="fr-FR" sz="2000" dirty="0" err="1"/>
              <a:t>Choice</a:t>
            </a:r>
            <a:r>
              <a:rPr lang="fr-FR" sz="2000" dirty="0"/>
              <a:t> of </a:t>
            </a:r>
            <a:r>
              <a:rPr lang="fr-FR" sz="2000" dirty="0"/>
              <a:t>R</a:t>
            </a:r>
            <a:r>
              <a:rPr lang="fr-FR" sz="2000" baseline="-25000" dirty="0"/>
              <a:t>PA</a:t>
            </a:r>
            <a:r>
              <a:rPr lang="fr-FR" sz="2000" dirty="0"/>
              <a:t> : </a:t>
            </a:r>
            <a:r>
              <a:rPr lang="fr-FR" sz="2000" dirty="0" err="1"/>
              <a:t>decay</a:t>
            </a:r>
            <a:r>
              <a:rPr lang="fr-FR" sz="2000" dirty="0"/>
              <a:t> time, </a:t>
            </a:r>
            <a:r>
              <a:rPr lang="fr-FR" sz="2000" dirty="0" err="1"/>
              <a:t>stability</a:t>
            </a:r>
            <a:endParaRPr lang="fr-FR" sz="2000" dirty="0"/>
          </a:p>
          <a:p>
            <a:r>
              <a:rPr lang="fr-FR" sz="2000" dirty="0"/>
              <a:t>Small </a:t>
            </a:r>
            <a:r>
              <a:rPr lang="fr-FR" sz="2000" dirty="0"/>
              <a:t>R</a:t>
            </a:r>
            <a:r>
              <a:rPr lang="fr-FR" sz="2000" baseline="-25000" dirty="0"/>
              <a:t>PA</a:t>
            </a:r>
            <a:r>
              <a:rPr lang="fr-FR" sz="2000" dirty="0"/>
              <a:t> not </a:t>
            </a:r>
            <a:r>
              <a:rPr lang="fr-FR" sz="2000" dirty="0" err="1"/>
              <a:t>necessarily</a:t>
            </a:r>
            <a:r>
              <a:rPr lang="fr-FR" sz="2000" dirty="0"/>
              <a:t> the </a:t>
            </a:r>
            <a:r>
              <a:rPr lang="fr-FR" sz="2000" dirty="0" err="1"/>
              <a:t>fastest</a:t>
            </a:r>
            <a:endParaRPr lang="fr-FR" sz="2000" dirty="0"/>
          </a:p>
          <a:p>
            <a:r>
              <a:rPr lang="fr-FR" sz="2000" dirty="0" err="1"/>
              <a:t>Convolve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shape</a:t>
            </a:r>
            <a:r>
              <a:rPr lang="fr-FR" sz="2000" dirty="0"/>
              <a:t>… (</a:t>
            </a:r>
            <a:r>
              <a:rPr lang="fr-FR" sz="2000" dirty="0" err="1"/>
              <a:t>here</a:t>
            </a:r>
            <a:r>
              <a:rPr lang="fr-FR" sz="2000" dirty="0"/>
              <a:t> delta)</a:t>
            </a:r>
          </a:p>
        </p:txBody>
      </p:sp>
      <p:sp>
        <p:nvSpPr>
          <p:cNvPr id="157701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smtClean="0"/>
              <a:t>C. de La Taille         RD51 workshop 15 jun 2021</a:t>
            </a:r>
            <a:endParaRPr lang="fr-FR" sz="1400" dirty="0"/>
          </a:p>
        </p:txBody>
      </p:sp>
      <p:sp>
        <p:nvSpPr>
          <p:cNvPr id="157709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F82435-247A-44CB-A92D-01F8F9B34807}" type="slidenum">
              <a:rPr lang="fr-FR" sz="1400"/>
              <a:pPr eaLnBrk="1" hangingPunct="1"/>
              <a:t>4</a:t>
            </a:fld>
            <a:endParaRPr lang="fr-FR" sz="1400"/>
          </a:p>
        </p:txBody>
      </p:sp>
      <p:pic>
        <p:nvPicPr>
          <p:cNvPr id="157702" name="Imag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 b="4665"/>
          <a:stretch>
            <a:fillRect/>
          </a:stretch>
        </p:blipFill>
        <p:spPr bwMode="auto">
          <a:xfrm>
            <a:off x="1601788" y="2997201"/>
            <a:ext cx="504031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Imag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r="7355" b="6252"/>
          <a:stretch>
            <a:fillRect/>
          </a:stretch>
        </p:blipFill>
        <p:spPr bwMode="auto">
          <a:xfrm>
            <a:off x="7146925" y="2997201"/>
            <a:ext cx="31686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4" name="ZoneTexte 13"/>
          <p:cNvSpPr txBox="1">
            <a:spLocks noChangeArrowheads="1"/>
          </p:cNvSpPr>
          <p:nvPr/>
        </p:nvSpPr>
        <p:spPr bwMode="auto">
          <a:xfrm>
            <a:off x="4578351" y="4349751"/>
            <a:ext cx="595313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RC</a:t>
            </a:r>
          </a:p>
        </p:txBody>
      </p:sp>
      <p:sp>
        <p:nvSpPr>
          <p:cNvPr id="157705" name="ZoneTexte 14"/>
          <p:cNvSpPr txBox="1">
            <a:spLocks noChangeArrowheads="1"/>
          </p:cNvSpPr>
          <p:nvPr/>
        </p:nvSpPr>
        <p:spPr bwMode="auto">
          <a:xfrm>
            <a:off x="2249489" y="4262439"/>
            <a:ext cx="663575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L/R</a:t>
            </a:r>
          </a:p>
        </p:txBody>
      </p:sp>
      <p:sp>
        <p:nvSpPr>
          <p:cNvPr id="157706" name="ZoneTexte 15"/>
          <p:cNvSpPr txBox="1">
            <a:spLocks noChangeArrowheads="1"/>
          </p:cNvSpPr>
          <p:nvPr/>
        </p:nvSpPr>
        <p:spPr bwMode="auto">
          <a:xfrm>
            <a:off x="3222625" y="5697538"/>
            <a:ext cx="850900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Q/Cd</a:t>
            </a:r>
          </a:p>
        </p:txBody>
      </p:sp>
      <p:sp>
        <p:nvSpPr>
          <p:cNvPr id="157707" name="ZoneTexte 16"/>
          <p:cNvSpPr txBox="1">
            <a:spLocks noChangeArrowheads="1"/>
          </p:cNvSpPr>
          <p:nvPr/>
        </p:nvSpPr>
        <p:spPr bwMode="auto">
          <a:xfrm>
            <a:off x="5464176" y="4964113"/>
            <a:ext cx="1427163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C=100 pF</a:t>
            </a:r>
          </a:p>
          <a:p>
            <a:pPr eaLnBrk="1" hangingPunct="1"/>
            <a:r>
              <a:rPr lang="fr-FR"/>
              <a:t>L=10 nH</a:t>
            </a:r>
          </a:p>
          <a:p>
            <a:pPr eaLnBrk="1" hangingPunct="1"/>
            <a:r>
              <a:rPr lang="fr-FR"/>
              <a:t>R=50 </a:t>
            </a:r>
            <a:r>
              <a:rPr lang="el-GR"/>
              <a:t>Ω</a:t>
            </a:r>
            <a:endParaRPr lang="fr-FR"/>
          </a:p>
        </p:txBody>
      </p:sp>
      <p:sp>
        <p:nvSpPr>
          <p:cNvPr id="157708" name="ZoneTexte 17"/>
          <p:cNvSpPr txBox="1">
            <a:spLocks noChangeArrowheads="1"/>
          </p:cNvSpPr>
          <p:nvPr/>
        </p:nvSpPr>
        <p:spPr bwMode="auto">
          <a:xfrm>
            <a:off x="9215439" y="4964113"/>
            <a:ext cx="1425575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C=100 pF</a:t>
            </a:r>
          </a:p>
          <a:p>
            <a:pPr eaLnBrk="1" hangingPunct="1"/>
            <a:r>
              <a:rPr lang="fr-FR"/>
              <a:t>L=10 nH</a:t>
            </a:r>
          </a:p>
          <a:p>
            <a:pPr eaLnBrk="1" hangingPunct="1"/>
            <a:r>
              <a:rPr lang="fr-FR"/>
              <a:t>R=5 </a:t>
            </a:r>
            <a:r>
              <a:rPr lang="el-GR"/>
              <a:t>Ω</a:t>
            </a:r>
            <a:endParaRPr lang="fr-FR"/>
          </a:p>
        </p:txBody>
      </p:sp>
      <p:pic>
        <p:nvPicPr>
          <p:cNvPr id="14" name="Image 13" descr="SiPM_circui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9" y="1052737"/>
            <a:ext cx="3358213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 speed </a:t>
            </a:r>
            <a:r>
              <a:rPr lang="fr-FR" dirty="0" err="1" smtClean="0"/>
              <a:t>amplifiers</a:t>
            </a:r>
            <a:r>
              <a:rPr lang="fr-FR" dirty="0" smtClean="0"/>
              <a:t>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587750" y="780520"/>
                <a:ext cx="8324601" cy="5265738"/>
              </a:xfrm>
            </p:spPr>
            <p:txBody>
              <a:bodyPr/>
              <a:lstStyle/>
              <a:p>
                <a:r>
                  <a:rPr lang="fr-FR" sz="2000" dirty="0"/>
                  <a:t>Response to </a:t>
                </a:r>
                <a:r>
                  <a:rPr lang="fr-FR" sz="2000" dirty="0" err="1"/>
                  <a:t>very</a:t>
                </a:r>
                <a:r>
                  <a:rPr lang="fr-FR" sz="2000" dirty="0"/>
                  <a:t> short pulse</a:t>
                </a:r>
              </a:p>
              <a:p>
                <a:endParaRPr lang="fr-FR" sz="2000" dirty="0"/>
              </a:p>
              <a:p>
                <a:r>
                  <a:rPr lang="fr-FR" sz="2000" dirty="0" smtClean="0"/>
                  <a:t>Broadband : voltage sensitive</a:t>
                </a:r>
                <a:endParaRPr lang="fr-FR" sz="2000" dirty="0"/>
              </a:p>
              <a:p>
                <a:pPr lvl="1"/>
                <a:r>
                  <a:rPr lang="fr-FR" sz="1800" dirty="0" err="1"/>
                  <a:t>Zin</a:t>
                </a:r>
                <a:r>
                  <a:rPr lang="fr-FR" sz="1800" dirty="0"/>
                  <a:t>=</a:t>
                </a:r>
                <a:r>
                  <a:rPr lang="fr-FR" sz="1800" dirty="0" err="1"/>
                  <a:t>Rs</a:t>
                </a:r>
                <a:r>
                  <a:rPr lang="fr-FR" sz="1800" dirty="0"/>
                  <a:t> (50 Ohm)</a:t>
                </a:r>
              </a:p>
              <a:p>
                <a:pPr lvl="1"/>
                <a:r>
                  <a:rPr lang="fr-FR" sz="1800" dirty="0"/>
                  <a:t>Vin = Q/</a:t>
                </a:r>
                <a:r>
                  <a:rPr lang="fr-FR" sz="1800" dirty="0" err="1"/>
                  <a:t>Cin</a:t>
                </a:r>
                <a:endParaRPr lang="fr-FR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𝐎𝐔𝐓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b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fr-FR" sz="1800" b="1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fr-FR" sz="1800" b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𝐐</m:t>
                        </m:r>
                        <m:r>
                          <a:rPr lang="fr-FR" sz="1800" b="1" baseline="-25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𝐈𝐍</m:t>
                        </m:r>
                      </m:num>
                      <m:den>
                        <m:sSub>
                          <m:sSubPr>
                            <m:ctrlPr>
                              <a:rPr lang="fr-FR" sz="1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</m:den>
                    </m:f>
                  </m:oMath>
                </a14:m>
                <a:endParaRPr lang="fr-FR" sz="1800" dirty="0"/>
              </a:p>
              <a:p>
                <a:endParaRPr lang="fr-FR" sz="2000" dirty="0"/>
              </a:p>
              <a:p>
                <a:r>
                  <a:rPr lang="fr-FR" sz="2000" dirty="0" err="1"/>
                  <a:t>Transimpedance</a:t>
                </a:r>
                <a:endParaRPr lang="fr-FR" sz="2000" dirty="0"/>
              </a:p>
              <a:p>
                <a:pPr lvl="1"/>
                <a:r>
                  <a:rPr lang="fr-FR" sz="1800" dirty="0" err="1"/>
                  <a:t>Zin</a:t>
                </a:r>
                <a:r>
                  <a:rPr lang="fr-FR" sz="1800" dirty="0"/>
                  <a:t> </a:t>
                </a:r>
                <a:r>
                  <a:rPr lang="fr-FR" sz="1800" dirty="0"/>
                  <a:t>~ </a:t>
                </a:r>
                <a:r>
                  <a:rPr lang="fr-FR" sz="1800" dirty="0" err="1"/>
                  <a:t>Zf</a:t>
                </a:r>
                <a:r>
                  <a:rPr lang="fr-FR" sz="1800" dirty="0"/>
                  <a:t>/G ~ 1/</a:t>
                </a:r>
                <a:r>
                  <a:rPr lang="fr-FR" sz="1800" dirty="0" err="1"/>
                  <a:t>gm</a:t>
                </a:r>
                <a:endParaRPr lang="fr-FR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𝐎𝐔𝐓</m:t>
                    </m:r>
                    <m: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nor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b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fr-FR" sz="1800" b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jω</m:t>
                        </m:r>
                        <m:f>
                          <m:fPr>
                            <m:ctrlPr>
                              <a:rPr lang="fr-FR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fr-FR" sz="18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fr-FR" sz="1800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fr-FR" sz="1800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m:rPr>
                        <m:nor/>
                      </m:rPr>
                      <a:rPr lang="fr-FR" sz="18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f>
                      <m:f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𝐐</m:t>
                        </m:r>
                        <m:r>
                          <a:rPr lang="fr-FR" sz="1800" b="1" baseline="-25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𝐈𝐍</m:t>
                        </m:r>
                      </m:num>
                      <m:den>
                        <m:sSub>
                          <m:sSubPr>
                            <m:ctrlPr>
                              <a:rPr lang="fr-FR" sz="1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800" dirty="0"/>
                  <a:t> </a:t>
                </a:r>
              </a:p>
              <a:p>
                <a:endParaRPr lang="fr-FR" dirty="0" smtClean="0">
                  <a:solidFill>
                    <a:srgbClr val="FF0000"/>
                  </a:solidFill>
                </a:endParaRPr>
              </a:p>
              <a:p>
                <a:r>
                  <a:rPr lang="fr-FR" dirty="0" err="1" smtClean="0">
                    <a:solidFill>
                      <a:srgbClr val="FF0000"/>
                    </a:solidFill>
                  </a:rPr>
                  <a:t>Same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response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at High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Frequency</a:t>
                </a:r>
                <a:endParaRPr lang="fr-FR" dirty="0" smtClean="0">
                  <a:solidFill>
                    <a:srgbClr val="FF0000"/>
                  </a:solidFill>
                </a:endParaRPr>
              </a:p>
              <a:p>
                <a:r>
                  <a:rPr lang="fr-FR" sz="2000" dirty="0">
                    <a:solidFill>
                      <a:srgbClr val="002060"/>
                    </a:solidFill>
                  </a:rPr>
                  <a:t>For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highest</a:t>
                </a:r>
                <a:r>
                  <a:rPr lang="fr-FR" sz="2000" dirty="0">
                    <a:solidFill>
                      <a:srgbClr val="002060"/>
                    </a:solidFill>
                  </a:rPr>
                  <a:t> speed </a:t>
                </a:r>
                <a:r>
                  <a:rPr lang="fr-FR" sz="2000" dirty="0">
                    <a:solidFill>
                      <a:srgbClr val="002060"/>
                    </a:solidFill>
                  </a:rPr>
                  <a:t>: go to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broadband</a:t>
                </a:r>
                <a:r>
                  <a:rPr lang="fr-FR" sz="2000" dirty="0">
                    <a:solidFill>
                      <a:srgbClr val="002060"/>
                    </a:solidFill>
                  </a:rPr>
                  <a:t>.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Faster</a:t>
                </a:r>
                <a:r>
                  <a:rPr lang="fr-FR" sz="2000" dirty="0">
                    <a:solidFill>
                      <a:srgbClr val="002060"/>
                    </a:solidFill>
                  </a:rPr>
                  <a:t>,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less</a:t>
                </a:r>
                <a:r>
                  <a:rPr lang="fr-FR" sz="2000" dirty="0">
                    <a:solidFill>
                      <a:srgbClr val="00206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stability</a:t>
                </a:r>
                <a:r>
                  <a:rPr lang="fr-FR" sz="2000" dirty="0">
                    <a:solidFill>
                      <a:srgbClr val="002060"/>
                    </a:solidFill>
                  </a:rPr>
                  <a:t> issues</a:t>
                </a:r>
              </a:p>
              <a:p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7750" y="780520"/>
                <a:ext cx="8324601" cy="5265738"/>
              </a:xfrm>
              <a:blipFill rotWithShape="0">
                <a:blip r:embed="rId2"/>
                <a:stretch>
                  <a:fillRect l="-952" t="-463" b="-5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8" y="3789040"/>
            <a:ext cx="2989032" cy="17868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59" y="1556793"/>
            <a:ext cx="2970557" cy="18565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41657" y="2577981"/>
            <a:ext cx="608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304192" y="4825266"/>
            <a:ext cx="608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8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582" y="705039"/>
            <a:ext cx="4745824" cy="37802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and noise </a:t>
            </a:r>
            <a:r>
              <a:rPr lang="en-US" dirty="0" smtClean="0"/>
              <a:t>in </a:t>
            </a:r>
            <a:r>
              <a:rPr lang="en-US" dirty="0" smtClean="0"/>
              <a:t>Broadband amplifiers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46731" y="699754"/>
            <a:ext cx="8973986" cy="5976937"/>
          </a:xfrm>
        </p:spPr>
        <p:txBody>
          <a:bodyPr/>
          <a:lstStyle/>
          <a:p>
            <a:r>
              <a:rPr lang="en-US" sz="1800" dirty="0"/>
              <a:t>Jitter is given by 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fr-FR" sz="1800" dirty="0" smtClean="0">
                <a:solidFill>
                  <a:srgbClr val="0000FF"/>
                </a:solidFill>
              </a:rPr>
              <a:t>Optimum </a:t>
            </a:r>
            <a:r>
              <a:rPr lang="fr-FR" sz="1800" dirty="0">
                <a:solidFill>
                  <a:srgbClr val="0000FF"/>
                </a:solidFill>
              </a:rPr>
              <a:t>value: </a:t>
            </a:r>
            <a:r>
              <a:rPr lang="fr-FR" sz="1800" dirty="0">
                <a:solidFill>
                  <a:srgbClr val="0000FF"/>
                </a:solidFill>
              </a:rPr>
              <a:t>t</a:t>
            </a:r>
            <a:r>
              <a:rPr lang="fr-FR" sz="1800" baseline="-25000" dirty="0">
                <a:solidFill>
                  <a:srgbClr val="0000FF"/>
                </a:solidFill>
              </a:rPr>
              <a:t>10-90_PA</a:t>
            </a:r>
            <a:r>
              <a:rPr lang="fr-FR" sz="1800" dirty="0">
                <a:solidFill>
                  <a:srgbClr val="0000FF"/>
                </a:solidFill>
              </a:rPr>
              <a:t>= </a:t>
            </a:r>
            <a:r>
              <a:rPr lang="fr-FR" sz="1800" dirty="0">
                <a:solidFill>
                  <a:srgbClr val="0000FF"/>
                </a:solidFill>
              </a:rPr>
              <a:t>t</a:t>
            </a:r>
            <a:r>
              <a:rPr lang="fr-FR" sz="1800" baseline="-25000" dirty="0">
                <a:solidFill>
                  <a:srgbClr val="0000FF"/>
                </a:solidFill>
              </a:rPr>
              <a:t>d </a:t>
            </a:r>
            <a:r>
              <a:rPr lang="fr-FR" sz="1800" dirty="0">
                <a:solidFill>
                  <a:srgbClr val="0000FF"/>
                </a:solidFill>
              </a:rPr>
              <a:t> (</a:t>
            </a:r>
            <a:r>
              <a:rPr lang="fr-FR" sz="1800" dirty="0" err="1">
                <a:solidFill>
                  <a:srgbClr val="0000FF"/>
                </a:solidFill>
              </a:rPr>
              <a:t>current</a:t>
            </a:r>
            <a:r>
              <a:rPr lang="fr-FR" sz="1800" dirty="0">
                <a:solidFill>
                  <a:srgbClr val="0000FF"/>
                </a:solidFill>
              </a:rPr>
              <a:t> duration</a:t>
            </a:r>
            <a:r>
              <a:rPr lang="fr-FR" sz="1800" dirty="0">
                <a:solidFill>
                  <a:srgbClr val="0000FF"/>
                </a:solidFill>
              </a:rPr>
              <a:t>)</a:t>
            </a: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r>
              <a:rPr lang="fr-FR" sz="1800" b="1" dirty="0" err="1">
                <a:solidFill>
                  <a:srgbClr val="0000FF"/>
                </a:solidFill>
              </a:rPr>
              <a:t>Gives</a:t>
            </a:r>
            <a:r>
              <a:rPr lang="fr-FR" sz="1800" b="1" dirty="0">
                <a:solidFill>
                  <a:srgbClr val="0000FF"/>
                </a:solidFill>
              </a:rPr>
              <a:t> </a:t>
            </a:r>
            <a:r>
              <a:rPr lang="fr-FR" sz="1800" b="1" dirty="0" err="1">
                <a:solidFill>
                  <a:srgbClr val="0000FF"/>
                </a:solidFill>
              </a:rPr>
              <a:t>ps</a:t>
            </a:r>
            <a:r>
              <a:rPr lang="fr-FR" sz="1800" b="1" dirty="0">
                <a:solidFill>
                  <a:srgbClr val="0000FF"/>
                </a:solidFill>
              </a:rPr>
              <a:t>/</a:t>
            </a:r>
            <a:r>
              <a:rPr lang="fr-FR" sz="1800" b="1" dirty="0" err="1">
                <a:solidFill>
                  <a:srgbClr val="0000FF"/>
                </a:solidFill>
              </a:rPr>
              <a:t>fC</a:t>
            </a:r>
            <a:r>
              <a:rPr lang="fr-FR" sz="1800" dirty="0">
                <a:solidFill>
                  <a:srgbClr val="0000FF"/>
                </a:solidFill>
              </a:rPr>
              <a:t> as </a:t>
            </a:r>
            <a:r>
              <a:rPr lang="fr-FR" sz="1800" dirty="0" err="1">
                <a:solidFill>
                  <a:srgbClr val="0000FF"/>
                </a:solidFill>
              </a:rPr>
              <a:t>scales</a:t>
            </a:r>
            <a:r>
              <a:rPr lang="fr-FR" sz="1800" dirty="0">
                <a:solidFill>
                  <a:srgbClr val="0000FF"/>
                </a:solidFill>
              </a:rPr>
              <a:t> </a:t>
            </a:r>
            <a:r>
              <a:rPr lang="fr-FR" sz="1800" dirty="0" err="1">
                <a:solidFill>
                  <a:srgbClr val="0000FF"/>
                </a:solidFill>
              </a:rPr>
              <a:t>with</a:t>
            </a:r>
            <a:r>
              <a:rPr lang="fr-FR" sz="1800" dirty="0">
                <a:solidFill>
                  <a:srgbClr val="0000FF"/>
                </a:solidFill>
              </a:rPr>
              <a:t> </a:t>
            </a:r>
            <a:r>
              <a:rPr lang="fr-FR" sz="1800" dirty="0" smtClean="0">
                <a:solidFill>
                  <a:srgbClr val="0000FF"/>
                </a:solidFill>
              </a:rPr>
              <a:t>1/Qin : « factor of </a:t>
            </a:r>
            <a:r>
              <a:rPr lang="fr-FR" sz="1800" dirty="0" err="1" smtClean="0">
                <a:solidFill>
                  <a:srgbClr val="0000FF"/>
                </a:solidFill>
              </a:rPr>
              <a:t>merit</a:t>
            </a:r>
            <a:r>
              <a:rPr lang="fr-FR" sz="1800" dirty="0" smtClean="0">
                <a:solidFill>
                  <a:srgbClr val="0000FF"/>
                </a:solidFill>
              </a:rPr>
              <a:t> »</a:t>
            </a:r>
            <a:endParaRPr lang="fr-FR" sz="1800" dirty="0">
              <a:solidFill>
                <a:srgbClr val="0000FF"/>
              </a:solidFill>
            </a:endParaRPr>
          </a:p>
          <a:p>
            <a:pPr marL="257175" indent="-257175" defTabSz="685800">
              <a:defRPr/>
            </a:pPr>
            <a:r>
              <a:rPr lang="fr-FR" sz="1800" dirty="0" smtClean="0"/>
              <a:t>Electronics </a:t>
            </a:r>
            <a:r>
              <a:rPr lang="fr-FR" sz="1800" dirty="0"/>
              <a:t>noise e</a:t>
            </a:r>
            <a:r>
              <a:rPr lang="fr-FR" sz="1800" baseline="-25000" dirty="0"/>
              <a:t>n</a:t>
            </a:r>
            <a:r>
              <a:rPr lang="fr-FR" sz="1800" dirty="0"/>
              <a:t> </a:t>
            </a:r>
            <a:r>
              <a:rPr lang="fr-FR" sz="1800" dirty="0" err="1"/>
              <a:t>given</a:t>
            </a:r>
            <a:r>
              <a:rPr lang="fr-FR" sz="1800" dirty="0"/>
              <a:t> by the input </a:t>
            </a:r>
            <a:r>
              <a:rPr lang="fr-FR" sz="1800" dirty="0" smtClean="0"/>
              <a:t>transistor transconductance </a:t>
            </a:r>
            <a:r>
              <a:rPr lang="fr-FR" sz="1800" dirty="0" err="1" smtClean="0"/>
              <a:t>g</a:t>
            </a:r>
            <a:r>
              <a:rPr lang="fr-FR" sz="1800" baseline="-25000" dirty="0" err="1" smtClean="0"/>
              <a:t>m</a:t>
            </a:r>
            <a:r>
              <a:rPr lang="fr-FR" sz="1800" dirty="0" smtClean="0">
                <a:solidFill>
                  <a:srgbClr val="0000FF"/>
                </a:solidFill>
              </a:rPr>
              <a:t>:</a:t>
            </a:r>
            <a:endParaRPr lang="fr-FR" sz="1800" baseline="-25000" dirty="0" smtClean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r>
              <a:rPr lang="fr-FR" sz="1800" dirty="0" err="1"/>
              <a:t>Jitter</a:t>
            </a:r>
            <a:r>
              <a:rPr lang="fr-FR" sz="1800" dirty="0"/>
              <a:t> optimum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rather</a:t>
            </a:r>
            <a:r>
              <a:rPr lang="fr-FR" sz="1800" dirty="0"/>
              <a:t> </a:t>
            </a:r>
            <a:r>
              <a:rPr lang="fr-FR" sz="1800" dirty="0" err="1"/>
              <a:t>shallow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preamp</a:t>
            </a:r>
            <a:r>
              <a:rPr lang="fr-FR" sz="1800" dirty="0"/>
              <a:t> </a:t>
            </a:r>
            <a:r>
              <a:rPr lang="fr-FR" sz="1800" dirty="0" err="1"/>
              <a:t>risetime</a:t>
            </a:r>
            <a:endParaRPr lang="fr-FR" sz="1800" dirty="0"/>
          </a:p>
          <a:p>
            <a:r>
              <a:rPr lang="fr-FR" sz="1800" dirty="0"/>
              <a:t>But noise and minimum </a:t>
            </a:r>
            <a:r>
              <a:rPr lang="fr-FR" sz="1800" dirty="0" err="1"/>
              <a:t>threshold</a:t>
            </a:r>
            <a:r>
              <a:rPr lang="fr-FR" sz="1800" dirty="0"/>
              <a:t> </a:t>
            </a:r>
            <a:r>
              <a:rPr lang="fr-FR" sz="1800" dirty="0" err="1"/>
              <a:t>goes</a:t>
            </a:r>
            <a:r>
              <a:rPr lang="fr-FR" sz="1800" dirty="0"/>
              <a:t> up </a:t>
            </a:r>
            <a:r>
              <a:rPr lang="fr-FR" sz="1800" dirty="0" err="1"/>
              <a:t>quickly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speed (as </a:t>
            </a:r>
            <a:r>
              <a:rPr lang="fr-FR" sz="1800" dirty="0" err="1"/>
              <a:t>sqrt</a:t>
            </a:r>
            <a:r>
              <a:rPr lang="fr-FR" sz="1800" dirty="0"/>
              <a:t>)</a:t>
            </a:r>
          </a:p>
          <a:p>
            <a:endParaRPr lang="fr-FR" sz="1800" baseline="-25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sz="1800" baseline="-25000" dirty="0">
              <a:solidFill>
                <a:srgbClr val="0000FF"/>
              </a:solidFill>
            </a:endParaRPr>
          </a:p>
          <a:p>
            <a:endParaRPr lang="en-US" sz="1800" dirty="0"/>
          </a:p>
        </p:txBody>
      </p:sp>
      <p:sp>
        <p:nvSpPr>
          <p:cNvPr id="20" name="Espace réservé du contenu 19"/>
          <p:cNvSpPr txBox="1">
            <a:spLocks/>
          </p:cNvSpPr>
          <p:nvPr/>
        </p:nvSpPr>
        <p:spPr bwMode="auto">
          <a:xfrm>
            <a:off x="1428900" y="4968409"/>
            <a:ext cx="439248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fr-FR" sz="1800" kern="0" dirty="0">
              <a:solidFill>
                <a:srgbClr val="0000FF"/>
              </a:solidFill>
            </a:endParaRPr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283446"/>
              </p:ext>
            </p:extLst>
          </p:nvPr>
        </p:nvGraphicFramePr>
        <p:xfrm>
          <a:off x="2879912" y="2636048"/>
          <a:ext cx="17399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5" imgW="977760" imgH="431640" progId="Equation.3">
                  <p:embed/>
                </p:oleObj>
              </mc:Choice>
              <mc:Fallback>
                <p:oleObj name="Equation" r:id="rId5" imgW="9777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9912" y="2636048"/>
                        <a:ext cx="1739900" cy="76835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99475"/>
              </p:ext>
            </p:extLst>
          </p:nvPr>
        </p:nvGraphicFramePr>
        <p:xfrm>
          <a:off x="302378" y="1104080"/>
          <a:ext cx="5551301" cy="7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7" imgW="4063680" imgH="558720" progId="Equation.3">
                  <p:embed/>
                </p:oleObj>
              </mc:Choice>
              <mc:Fallback>
                <p:oleObj name="Equation" r:id="rId7" imgW="406368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378" y="1104080"/>
                        <a:ext cx="5551301" cy="7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424109"/>
              </p:ext>
            </p:extLst>
          </p:nvPr>
        </p:nvGraphicFramePr>
        <p:xfrm>
          <a:off x="2246135" y="4411940"/>
          <a:ext cx="1663786" cy="669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9" imgW="1231560" imgH="495000" progId="Equation.3">
                  <p:embed/>
                </p:oleObj>
              </mc:Choice>
              <mc:Fallback>
                <p:oleObj name="Equation" r:id="rId9" imgW="123156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46135" y="4411940"/>
                        <a:ext cx="1663786" cy="669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985" y="2676041"/>
            <a:ext cx="2593033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FF0000"/>
                </a:solidFill>
              </a:rPr>
              <a:t>Dominated</a:t>
            </a:r>
            <a:r>
              <a:rPr lang="fr-FR" sz="1800" dirty="0">
                <a:solidFill>
                  <a:srgbClr val="FF0000"/>
                </a:solidFill>
              </a:rPr>
              <a:t> by </a:t>
            </a:r>
            <a:r>
              <a:rPr lang="fr-FR" sz="1800" dirty="0" err="1">
                <a:solidFill>
                  <a:srgbClr val="FF0000"/>
                </a:solidFill>
              </a:rPr>
              <a:t>sensor</a:t>
            </a:r>
            <a:endParaRPr lang="fr-FR" sz="1800" dirty="0">
              <a:solidFill>
                <a:srgbClr val="FF0000"/>
              </a:solidFill>
            </a:endParaRPr>
          </a:p>
          <a:p>
            <a:pPr eaLnBrk="1" hangingPunct="1"/>
            <a:r>
              <a:rPr lang="fr-FR" sz="1800" dirty="0">
                <a:solidFill>
                  <a:srgbClr val="FF0000"/>
                </a:solidFill>
              </a:rPr>
              <a:t>Electronics </a:t>
            </a:r>
            <a:r>
              <a:rPr lang="fr-FR" sz="1800" dirty="0" err="1">
                <a:solidFill>
                  <a:srgbClr val="FF0000"/>
                </a:solidFill>
              </a:rPr>
              <a:t>only</a:t>
            </a:r>
            <a:r>
              <a:rPr lang="fr-FR" sz="1800" dirty="0">
                <a:solidFill>
                  <a:srgbClr val="FF0000"/>
                </a:solidFill>
              </a:rPr>
              <a:t> </a:t>
            </a:r>
            <a:r>
              <a:rPr lang="fr-FR" sz="1800" dirty="0" err="1">
                <a:solidFill>
                  <a:srgbClr val="FF0000"/>
                </a:solidFill>
              </a:rPr>
              <a:t>gives</a:t>
            </a:r>
            <a:r>
              <a:rPr lang="fr-FR" sz="1800" dirty="0">
                <a:solidFill>
                  <a:srgbClr val="FF0000"/>
                </a:solidFill>
              </a:rPr>
              <a:t> en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62361" y="2548337"/>
            <a:ext cx="2472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Cd: detector capacitance</a:t>
            </a:r>
          </a:p>
          <a:p>
            <a:r>
              <a:rPr lang="fr-FR" sz="1400" dirty="0"/>
              <a:t>t</a:t>
            </a:r>
            <a:r>
              <a:rPr lang="fr-FR" sz="1400" dirty="0"/>
              <a:t> </a:t>
            </a:r>
            <a:r>
              <a:rPr lang="fr-FR" sz="1400" baseline="-25000" dirty="0"/>
              <a:t>10_10_PA </a:t>
            </a:r>
            <a:r>
              <a:rPr lang="fr-FR" sz="1400" dirty="0"/>
              <a:t>: </a:t>
            </a:r>
            <a:r>
              <a:rPr lang="fr-FR" sz="1400" dirty="0" err="1"/>
              <a:t>rise</a:t>
            </a:r>
            <a:r>
              <a:rPr lang="fr-FR" sz="1400" dirty="0"/>
              <a:t> time of the PA</a:t>
            </a:r>
          </a:p>
          <a:p>
            <a:r>
              <a:rPr lang="fr-FR" sz="1400" dirty="0"/>
              <a:t>t</a:t>
            </a:r>
            <a:r>
              <a:rPr lang="fr-FR" sz="1400" baseline="-25000" dirty="0"/>
              <a:t>d</a:t>
            </a:r>
            <a:r>
              <a:rPr lang="fr-FR" sz="1400" dirty="0"/>
              <a:t>= detector </a:t>
            </a:r>
            <a:r>
              <a:rPr lang="fr-FR" sz="1400" dirty="0" err="1"/>
              <a:t>current</a:t>
            </a:r>
            <a:r>
              <a:rPr lang="fr-FR" sz="1400" dirty="0"/>
              <a:t> </a:t>
            </a:r>
            <a:r>
              <a:rPr lang="fr-FR" sz="1400" b="1" dirty="0"/>
              <a:t>duration</a:t>
            </a:r>
          </a:p>
          <a:p>
            <a:r>
              <a:rPr lang="fr-FR" sz="1400" dirty="0"/>
              <a:t>e</a:t>
            </a:r>
            <a:r>
              <a:rPr lang="fr-FR" sz="1400" dirty="0"/>
              <a:t> </a:t>
            </a:r>
            <a:r>
              <a:rPr lang="fr-FR" sz="1400" baseline="-25000" dirty="0"/>
              <a:t>n</a:t>
            </a:r>
            <a:r>
              <a:rPr lang="fr-FR" sz="1400" dirty="0"/>
              <a:t> </a:t>
            </a:r>
            <a:r>
              <a:rPr lang="fr-FR" sz="1400" dirty="0" err="1"/>
              <a:t>preamp</a:t>
            </a:r>
            <a:r>
              <a:rPr lang="fr-FR" sz="1400" dirty="0"/>
              <a:t> noise </a:t>
            </a:r>
            <a:r>
              <a:rPr lang="fr-FR" sz="1400" dirty="0" err="1"/>
              <a:t>density</a:t>
            </a: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151" y="4442881"/>
            <a:ext cx="3696357" cy="22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OMEGA timing chips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 by Stéphane </a:t>
            </a:r>
            <a:r>
              <a:rPr lang="fr-FR" dirty="0" err="1" smtClean="0"/>
              <a:t>Callier</a:t>
            </a:r>
            <a:r>
              <a:rPr lang="fr-FR" dirty="0" smtClean="0"/>
              <a:t> on Thursday (</a:t>
            </a:r>
            <a:r>
              <a:rPr lang="fr-FR" dirty="0" err="1" smtClean="0"/>
              <a:t>Hardroc</a:t>
            </a:r>
            <a:r>
              <a:rPr lang="fr-FR" dirty="0" smtClean="0"/>
              <a:t> et al.)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" y="2614920"/>
            <a:ext cx="12080882" cy="16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479376" y="4685910"/>
          <a:ext cx="11377264" cy="1706880"/>
        </p:xfrm>
        <a:graphic>
          <a:graphicData uri="http://schemas.openxmlformats.org/drawingml/2006/table">
            <a:tbl>
              <a:tblPr firstCol="1" bandRow="1"/>
              <a:tblGrid>
                <a:gridCol w="3823405">
                  <a:extLst>
                    <a:ext uri="{9D8B030D-6E8A-4147-A177-3AD203B41FA5}">
                      <a16:colId xmlns="" xmlns:a16="http://schemas.microsoft.com/office/drawing/2014/main" val="1767951887"/>
                    </a:ext>
                  </a:extLst>
                </a:gridCol>
                <a:gridCol w="7553859">
                  <a:extLst>
                    <a:ext uri="{9D8B030D-6E8A-4147-A177-3AD203B41FA5}">
                      <a16:colId xmlns="" xmlns:a16="http://schemas.microsoft.com/office/drawing/2014/main" val="2569709664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 Read-Out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SiPM, SiPM array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717957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Channels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239443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 Polarity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or Negative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666709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 on first photo-electron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723565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Timing Resolution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FWHM  in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analogue mode (2pe injected) - ~ 100 </a:t>
                      </a:r>
                      <a:r>
                        <a:rPr lang="en-US" sz="1600" baseline="0" dirty="0" err="1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FWHM with internal TDC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130559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Dynamic Range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 photo-electrons (10</a:t>
                      </a:r>
                      <a:r>
                        <a:rPr lang="en-US" sz="1600" baseline="300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SIPM gain), Integral Non Linearity: 1% up to 2500 ph-e 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7404007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Packaging &amp; Dimension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TQFP160 – TFBGA353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80668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464152" y="639411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SiPM </a:t>
            </a:r>
            <a:r>
              <a:rPr lang="fr-FR" dirty="0" err="1" smtClean="0"/>
              <a:t>read</a:t>
            </a:r>
            <a:r>
              <a:rPr lang="fr-FR" dirty="0" smtClean="0"/>
              <a:t>-out for time-of-flight </a:t>
            </a:r>
            <a:r>
              <a:rPr lang="fr-FR" dirty="0" smtClean="0"/>
              <a:t>PET</a:t>
            </a:r>
          </a:p>
          <a:p>
            <a:r>
              <a:rPr lang="fr-FR" dirty="0" err="1" smtClean="0">
                <a:solidFill>
                  <a:srgbClr val="0000FF"/>
                </a:solidFill>
              </a:rPr>
              <a:t>SiGe</a:t>
            </a:r>
            <a:r>
              <a:rPr lang="fr-FR" dirty="0" smtClean="0">
                <a:solidFill>
                  <a:srgbClr val="0000FF"/>
                </a:solidFill>
              </a:rPr>
              <a:t> 350 nm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9" name="Espace réservé du contenu 7" descr="W:\Communication\visio\petiroc2.pn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71890"/>
            <a:ext cx="6400799" cy="398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W:\Communication\Blender\catalogue\petiroc2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0796" y="1508113"/>
            <a:ext cx="2681056" cy="2098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991344" y="6494146"/>
            <a:ext cx="676656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PETIROC2A</a:t>
            </a:r>
            <a:endParaRPr lang="fr-FR" dirty="0"/>
          </a:p>
        </p:txBody>
      </p:sp>
      <p:pic>
        <p:nvPicPr>
          <p:cNvPr id="10" name="Image 9" descr="C:\Users\seguin.LAL\Application Data\SSH\temp\petiroc2_white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9" t="13846" r="20004" b="13846"/>
          <a:stretch/>
        </p:blipFill>
        <p:spPr bwMode="auto">
          <a:xfrm>
            <a:off x="9579428" y="2825036"/>
            <a:ext cx="2177144" cy="193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pic>
        <p:nvPicPr>
          <p:cNvPr id="11" name="Image 10" descr="logo_final_sans_base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1369448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4F379D2-DD8F-8949-9C88-3FAA3A92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Petiroc2A bandwidth measurement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 RD51 workshop 15 jun 2021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67B5D442-5C4E-9544-B59F-72A97DF9B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5A047F0A-3059-5B47-AF85-EE9E7F1ED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996952"/>
            <a:ext cx="5207219" cy="3276058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="" xmlns:a16="http://schemas.microsoft.com/office/drawing/2014/main" id="{DB2F1E43-9C0C-F243-8F87-AC00E877DF25}"/>
              </a:ext>
            </a:extLst>
          </p:cNvPr>
          <p:cNvSpPr txBox="1">
            <a:spLocks/>
          </p:cNvSpPr>
          <p:nvPr/>
        </p:nvSpPr>
        <p:spPr>
          <a:xfrm>
            <a:off x="347242" y="755289"/>
            <a:ext cx="5532733" cy="22749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Preamp + discriminator bandwidth</a:t>
            </a:r>
          </a:p>
          <a:p>
            <a:r>
              <a:rPr lang="en-US" sz="1800" dirty="0"/>
              <a:t>reconstruction of pulse by discriminator</a:t>
            </a:r>
          </a:p>
          <a:p>
            <a:r>
              <a:rPr lang="en-US" sz="1800" dirty="0"/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</a:t>
            </a:r>
            <a:r>
              <a:rPr lang="en-US" sz="1800" b="1" dirty="0">
                <a:solidFill>
                  <a:srgbClr val="FF0000"/>
                </a:solidFill>
              </a:rPr>
              <a:t> 10%-90% = 300 </a:t>
            </a:r>
            <a:r>
              <a:rPr lang="en-US" sz="1800" b="1" dirty="0" err="1">
                <a:solidFill>
                  <a:srgbClr val="FF0000"/>
                </a:solidFill>
              </a:rPr>
              <a:t>ps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BW = 0.35 / </a:t>
            </a:r>
            <a:r>
              <a:rPr lang="en-US" sz="1800" b="1" dirty="0" err="1">
                <a:solidFill>
                  <a:srgbClr val="FF0000"/>
                </a:solidFill>
              </a:rPr>
              <a:t>tr</a:t>
            </a:r>
            <a:r>
              <a:rPr lang="en-US" sz="1800" b="1" dirty="0">
                <a:solidFill>
                  <a:srgbClr val="FF0000"/>
                </a:solidFill>
              </a:rPr>
              <a:t> ~ 0.9 GHz</a:t>
            </a:r>
          </a:p>
          <a:p>
            <a:r>
              <a:rPr lang="en-US" sz="1500" dirty="0"/>
              <a:t>can also use BW = 0.1 / (t</a:t>
            </a:r>
            <a:r>
              <a:rPr lang="en-US" sz="1500" baseline="-25000" dirty="0"/>
              <a:t>50% </a:t>
            </a:r>
            <a:r>
              <a:rPr lang="en-US" sz="1500" dirty="0"/>
              <a:t>- t</a:t>
            </a:r>
            <a:r>
              <a:rPr lang="en-US" sz="1500" baseline="-25000" dirty="0"/>
              <a:t>10%</a:t>
            </a:r>
            <a:r>
              <a:rPr lang="en-US" sz="1500" dirty="0"/>
              <a:t>)</a:t>
            </a:r>
          </a:p>
          <a:p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AD0F04E-8863-FE4A-BB8C-31912F42A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056378"/>
            <a:ext cx="4090147" cy="13837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000" y="3156839"/>
            <a:ext cx="4910615" cy="32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47903</TotalTime>
  <Words>2432</Words>
  <Application>Microsoft Office PowerPoint</Application>
  <PresentationFormat>Grand écran</PresentationFormat>
  <Paragraphs>505</Paragraphs>
  <Slides>35</Slides>
  <Notes>14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35</vt:i4>
      </vt:variant>
    </vt:vector>
  </HeadingPairs>
  <TitlesOfParts>
    <vt:vector size="57" baseType="lpstr">
      <vt:lpstr>Arial</vt:lpstr>
      <vt:lpstr>Bryant Bold Compressed</vt:lpstr>
      <vt:lpstr>Bryant Light Compressed</vt:lpstr>
      <vt:lpstr>Bryant Medium Compressed</vt:lpstr>
      <vt:lpstr>Bryant Regular Compressed</vt:lpstr>
      <vt:lpstr>Calibri</vt:lpstr>
      <vt:lpstr>Calibri Light</vt:lpstr>
      <vt:lpstr>Cambria Math</vt:lpstr>
      <vt:lpstr>Symbol</vt:lpstr>
      <vt:lpstr>Times New Roman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Office Theme</vt:lpstr>
      <vt:lpstr>Équation</vt:lpstr>
      <vt:lpstr>Equation</vt:lpstr>
      <vt:lpstr>Microsoft Equation 3.0</vt:lpstr>
      <vt:lpstr>ROC ASICs for timing at OMEGA  RD51 workshop 15 jun 2021</vt:lpstr>
      <vt:lpstr>Timing optimization : common view</vt:lpstr>
      <vt:lpstr>Detector impedance and input voltage</vt:lpstr>
      <vt:lpstr>Examples of pulse shapes</vt:lpstr>
      <vt:lpstr>High speed amplifiers </vt:lpstr>
      <vt:lpstr>Signal and noise in Broadband amplifiers</vt:lpstr>
      <vt:lpstr>OMEGA timing chips</vt:lpstr>
      <vt:lpstr>PETIROC2A</vt:lpstr>
      <vt:lpstr>Petiroc2A bandwidth measurement</vt:lpstr>
      <vt:lpstr>SPTR measurement : Petiroc2A trigger outputs</vt:lpstr>
      <vt:lpstr>Petiroc2 for CMS RPC readout  [I. Laktineh et al.]</vt:lpstr>
      <vt:lpstr>LIROC : SiPM read-out for Lidar</vt:lpstr>
      <vt:lpstr>Parameters &amp; Performances</vt:lpstr>
      <vt:lpstr>Jitter and timewalk</vt:lpstr>
      <vt:lpstr>Time Over Threshold – Measuring amplitude</vt:lpstr>
      <vt:lpstr>ALTIROC : ATLAS LGAD ReadOut Chip for HGTD</vt:lpstr>
      <vt:lpstr>ALTIROC0 measurements</vt:lpstr>
      <vt:lpstr>ALTIROC1</vt:lpstr>
      <vt:lpstr>ALTIROC1_V2 - TDC performance</vt:lpstr>
      <vt:lpstr>ALTIROC1_V2- performance at system level</vt:lpstr>
      <vt:lpstr> HGCROC2 : CMS HGCAL readout chip</vt:lpstr>
      <vt:lpstr> Test boards and signal </vt:lpstr>
      <vt:lpstr> Charge ADC (0 – 160 fC)</vt:lpstr>
      <vt:lpstr> Charge: TOT range (160 fC – 10 pC)</vt:lpstr>
      <vt:lpstr> Noise </vt:lpstr>
      <vt:lpstr> Timing performance</vt:lpstr>
      <vt:lpstr> Timing performance – S-curve</vt:lpstr>
      <vt:lpstr> Analog Channel Overview: SiPM version</vt:lpstr>
      <vt:lpstr> SiPM version measurements</vt:lpstr>
      <vt:lpstr>Conclusion</vt:lpstr>
      <vt:lpstr>backup</vt:lpstr>
      <vt:lpstr>voltage vs current sensitive</vt:lpstr>
      <vt:lpstr>Signal : detector current</vt:lpstr>
      <vt:lpstr>Examples  [measurements from testbeam studies]</vt:lpstr>
      <vt:lpstr> Digital noise 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taille</cp:lastModifiedBy>
  <cp:revision>1564</cp:revision>
  <cp:lastPrinted>2021-05-17T11:53:12Z</cp:lastPrinted>
  <dcterms:created xsi:type="dcterms:W3CDTF">2013-06-17T16:24:05Z</dcterms:created>
  <dcterms:modified xsi:type="dcterms:W3CDTF">2021-06-15T14:22:27Z</dcterms:modified>
</cp:coreProperties>
</file>