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2"/>
  </p:notesMasterIdLst>
  <p:handoutMasterIdLst>
    <p:handoutMasterId r:id="rId23"/>
  </p:handoutMasterIdLst>
  <p:sldIdLst>
    <p:sldId id="280" r:id="rId2"/>
    <p:sldId id="256" r:id="rId3"/>
    <p:sldId id="258" r:id="rId4"/>
    <p:sldId id="277" r:id="rId5"/>
    <p:sldId id="260" r:id="rId6"/>
    <p:sldId id="261" r:id="rId7"/>
    <p:sldId id="262" r:id="rId8"/>
    <p:sldId id="263" r:id="rId9"/>
    <p:sldId id="264" r:id="rId10"/>
    <p:sldId id="265" r:id="rId11"/>
    <p:sldId id="266" r:id="rId12"/>
    <p:sldId id="267" r:id="rId13"/>
    <p:sldId id="268" r:id="rId14"/>
    <p:sldId id="269" r:id="rId15"/>
    <p:sldId id="278" r:id="rId16"/>
    <p:sldId id="279" r:id="rId17"/>
    <p:sldId id="271" r:id="rId18"/>
    <p:sldId id="275" r:id="rId19"/>
    <p:sldId id="274" r:id="rId20"/>
    <p:sldId id="270" r:id="rId21"/>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4CD"/>
    <a:srgbClr val="17354A"/>
    <a:srgbClr val="00B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34" autoAdjust="0"/>
    <p:restoredTop sz="94611" autoAdjust="0"/>
  </p:normalViewPr>
  <p:slideViewPr>
    <p:cSldViewPr>
      <p:cViewPr varScale="1">
        <p:scale>
          <a:sx n="106" d="100"/>
          <a:sy n="106" d="100"/>
        </p:scale>
        <p:origin x="600"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8" d="100"/>
          <a:sy n="88" d="100"/>
        </p:scale>
        <p:origin x="382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2B89ECA-3998-4687-AFEE-02DF74A348AF}" type="datetime1">
              <a:rPr lang="fr-FR" smtClean="0"/>
              <a:t>25/06/2021</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r>
              <a:rPr lang="fr-FR"/>
              <a:t>Entrez votre nom</a:t>
            </a: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B7564C5-49F1-424B-8328-678E2107A455}" type="slidenum">
              <a:rPr lang="fr-FR"/>
              <a:pPr>
                <a:defRPr/>
              </a:pPr>
              <a:t>‹N°›</a:t>
            </a:fld>
            <a:endParaRPr lang="fr-FR"/>
          </a:p>
        </p:txBody>
      </p:sp>
    </p:spTree>
    <p:extLst>
      <p:ext uri="{BB962C8B-B14F-4D97-AF65-F5344CB8AC3E}">
        <p14:creationId xmlns:p14="http://schemas.microsoft.com/office/powerpoint/2010/main" val="390334030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644B282-48FF-49F4-9536-A8D0A4EE1A10}" type="datetime1">
              <a:rPr lang="fr-FR" smtClean="0"/>
              <a:t>25/06/2021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r>
              <a:rPr lang="fr-FR"/>
              <a:t>Entrez votre nom</a:t>
            </a: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343239E-5CFC-4EA3-9F9C-DF60679EE927}" type="slidenum">
              <a:rPr lang="fr-FR"/>
              <a:pPr>
                <a:defRPr/>
              </a:pPr>
              <a:t>‹N°›</a:t>
            </a:fld>
            <a:endParaRPr lang="fr-FR"/>
          </a:p>
        </p:txBody>
      </p:sp>
    </p:spTree>
    <p:extLst>
      <p:ext uri="{BB962C8B-B14F-4D97-AF65-F5344CB8AC3E}">
        <p14:creationId xmlns:p14="http://schemas.microsoft.com/office/powerpoint/2010/main" val="1103131734"/>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pPr>
              <a:defRPr/>
            </a:pPr>
            <a:fld id="{542A624C-772A-4EE3-9B8F-0E3AA7B3D2C1}" type="datetime1">
              <a:rPr lang="fr-FR" smtClean="0"/>
              <a:t>25/06/2021</a:t>
            </a:fld>
            <a:endParaRPr lang="fr-FR"/>
          </a:p>
        </p:txBody>
      </p:sp>
      <p:sp>
        <p:nvSpPr>
          <p:cNvPr id="5" name="Espace réservé du pied de page 4"/>
          <p:cNvSpPr>
            <a:spLocks noGrp="1"/>
          </p:cNvSpPr>
          <p:nvPr>
            <p:ph type="ftr" sz="quarter" idx="11"/>
          </p:nvPr>
        </p:nvSpPr>
        <p:spPr/>
        <p:txBody>
          <a:bodyPr/>
          <a:lstStyle/>
          <a:p>
            <a:pPr>
              <a:defRPr/>
            </a:pPr>
            <a:r>
              <a:rPr lang="fr-FR"/>
              <a:t>Entrez votre nom</a:t>
            </a:r>
          </a:p>
        </p:txBody>
      </p:sp>
      <p:sp>
        <p:nvSpPr>
          <p:cNvPr id="6" name="Espace réservé du numéro de diapositive 5"/>
          <p:cNvSpPr>
            <a:spLocks noGrp="1"/>
          </p:cNvSpPr>
          <p:nvPr>
            <p:ph type="sldNum" sz="quarter" idx="12"/>
          </p:nvPr>
        </p:nvSpPr>
        <p:spPr/>
        <p:txBody>
          <a:bodyPr/>
          <a:lstStyle/>
          <a:p>
            <a:pPr>
              <a:defRPr/>
            </a:pPr>
            <a:fld id="{4343239E-5CFC-4EA3-9F9C-DF60679EE927}" type="slidenum">
              <a:rPr lang="fr-FR" smtClean="0"/>
              <a:pPr>
                <a:defRPr/>
              </a:pPr>
              <a:t>2</a:t>
            </a:fld>
            <a:endParaRPr lang="fr-FR"/>
          </a:p>
        </p:txBody>
      </p:sp>
    </p:spTree>
    <p:extLst>
      <p:ext uri="{BB962C8B-B14F-4D97-AF65-F5344CB8AC3E}">
        <p14:creationId xmlns:p14="http://schemas.microsoft.com/office/powerpoint/2010/main" val="1576706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10"/>
          </p:nvPr>
        </p:nvSpPr>
        <p:spPr/>
        <p:txBody>
          <a:bodyPr/>
          <a:lstStyle/>
          <a:p>
            <a:fld id="{447BEDD6-9F9F-401B-83EE-D9B64E3044F4}" type="slidenum">
              <a:rPr lang="fr-FR" smtClean="0"/>
              <a:pPr/>
              <a:t>3</a:t>
            </a:fld>
            <a:endParaRPr lang="fr-FR"/>
          </a:p>
        </p:txBody>
      </p:sp>
    </p:spTree>
    <p:extLst>
      <p:ext uri="{BB962C8B-B14F-4D97-AF65-F5344CB8AC3E}">
        <p14:creationId xmlns:p14="http://schemas.microsoft.com/office/powerpoint/2010/main" val="420061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10"/>
          </p:nvPr>
        </p:nvSpPr>
        <p:spPr/>
        <p:txBody>
          <a:bodyPr/>
          <a:lstStyle/>
          <a:p>
            <a:fld id="{447BEDD6-9F9F-401B-83EE-D9B64E3044F4}" type="slidenum">
              <a:rPr lang="fr-FR" smtClean="0"/>
              <a:pPr/>
              <a:t>6</a:t>
            </a:fld>
            <a:endParaRPr lang="fr-FR"/>
          </a:p>
        </p:txBody>
      </p:sp>
    </p:spTree>
    <p:extLst>
      <p:ext uri="{BB962C8B-B14F-4D97-AF65-F5344CB8AC3E}">
        <p14:creationId xmlns:p14="http://schemas.microsoft.com/office/powerpoint/2010/main" val="76080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a:p>
        </p:txBody>
      </p:sp>
      <p:sp>
        <p:nvSpPr>
          <p:cNvPr id="4" name="Espace réservé de la date 3"/>
          <p:cNvSpPr>
            <a:spLocks noGrp="1"/>
          </p:cNvSpPr>
          <p:nvPr>
            <p:ph type="dt" idx="10"/>
          </p:nvPr>
        </p:nvSpPr>
        <p:spPr/>
        <p:txBody>
          <a:bodyPr/>
          <a:lstStyle/>
          <a:p>
            <a:pPr>
              <a:defRPr/>
            </a:pPr>
            <a:fld id="{F067062B-F025-432A-A356-B9F4FF756D3A}" type="datetime1">
              <a:rPr lang="fr-FR" smtClean="0"/>
              <a:t>25/06/2021</a:t>
            </a:fld>
            <a:endParaRPr lang="fr-FR"/>
          </a:p>
        </p:txBody>
      </p:sp>
      <p:sp>
        <p:nvSpPr>
          <p:cNvPr id="5" name="Espace réservé du pied de page 4"/>
          <p:cNvSpPr>
            <a:spLocks noGrp="1"/>
          </p:cNvSpPr>
          <p:nvPr>
            <p:ph type="ftr" sz="quarter" idx="11"/>
          </p:nvPr>
        </p:nvSpPr>
        <p:spPr/>
        <p:txBody>
          <a:bodyPr/>
          <a:lstStyle/>
          <a:p>
            <a:pPr>
              <a:defRPr/>
            </a:pPr>
            <a:r>
              <a:rPr lang="fr-FR"/>
              <a:t>Entrez votre nom</a:t>
            </a:r>
          </a:p>
        </p:txBody>
      </p:sp>
      <p:sp>
        <p:nvSpPr>
          <p:cNvPr id="6" name="Espace réservé du numéro de diapositive 5"/>
          <p:cNvSpPr>
            <a:spLocks noGrp="1"/>
          </p:cNvSpPr>
          <p:nvPr>
            <p:ph type="sldNum" sz="quarter" idx="12"/>
          </p:nvPr>
        </p:nvSpPr>
        <p:spPr/>
        <p:txBody>
          <a:bodyPr/>
          <a:lstStyle/>
          <a:p>
            <a:pPr>
              <a:defRPr/>
            </a:pPr>
            <a:fld id="{4343239E-5CFC-4EA3-9F9C-DF60679EE927}" type="slidenum">
              <a:rPr lang="fr-FR" smtClean="0"/>
              <a:pPr>
                <a:defRPr/>
              </a:pPr>
              <a:t>8</a:t>
            </a:fld>
            <a:endParaRPr lang="fr-FR"/>
          </a:p>
        </p:txBody>
      </p:sp>
    </p:spTree>
    <p:extLst>
      <p:ext uri="{BB962C8B-B14F-4D97-AF65-F5344CB8AC3E}">
        <p14:creationId xmlns:p14="http://schemas.microsoft.com/office/powerpoint/2010/main" val="3506497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Support administratif (à citer en plus) :</a:t>
            </a:r>
          </a:p>
          <a:p>
            <a:r>
              <a:rPr lang="fr-FR" dirty="0"/>
              <a:t>Gestion financière, commandes de matériel, gestion administrative, </a:t>
            </a:r>
            <a:r>
              <a:rPr lang="fr-FR" dirty="0" err="1"/>
              <a:t>plannification</a:t>
            </a:r>
            <a:r>
              <a:rPr lang="fr-FR" dirty="0"/>
              <a:t>…</a:t>
            </a:r>
          </a:p>
          <a:p>
            <a:endParaRPr lang="fr-FR" dirty="0"/>
          </a:p>
          <a:p>
            <a:r>
              <a:rPr lang="fr-FR" dirty="0"/>
              <a:t>Ingénierie :</a:t>
            </a:r>
          </a:p>
          <a:p>
            <a:r>
              <a:rPr lang="fr-FR" dirty="0"/>
              <a:t>Développement (par exemple web)</a:t>
            </a:r>
          </a:p>
        </p:txBody>
      </p:sp>
      <p:sp>
        <p:nvSpPr>
          <p:cNvPr id="4" name="Espace réservé de la date 3"/>
          <p:cNvSpPr>
            <a:spLocks noGrp="1"/>
          </p:cNvSpPr>
          <p:nvPr>
            <p:ph type="dt" idx="10"/>
          </p:nvPr>
        </p:nvSpPr>
        <p:spPr/>
        <p:txBody>
          <a:bodyPr/>
          <a:lstStyle/>
          <a:p>
            <a:pPr>
              <a:defRPr/>
            </a:pPr>
            <a:fld id="{2CAF5AC5-8DC3-43F5-8FF0-CD3362A2A82E}" type="datetime1">
              <a:rPr lang="fr-FR" smtClean="0"/>
              <a:t>25/06/2021</a:t>
            </a:fld>
            <a:endParaRPr lang="fr-FR"/>
          </a:p>
        </p:txBody>
      </p:sp>
      <p:sp>
        <p:nvSpPr>
          <p:cNvPr id="5" name="Espace réservé du pied de page 4"/>
          <p:cNvSpPr>
            <a:spLocks noGrp="1"/>
          </p:cNvSpPr>
          <p:nvPr>
            <p:ph type="ftr" sz="quarter" idx="11"/>
          </p:nvPr>
        </p:nvSpPr>
        <p:spPr/>
        <p:txBody>
          <a:bodyPr/>
          <a:lstStyle/>
          <a:p>
            <a:pPr>
              <a:defRPr/>
            </a:pPr>
            <a:r>
              <a:rPr lang="fr-FR"/>
              <a:t>Entrez votre nom</a:t>
            </a:r>
          </a:p>
        </p:txBody>
      </p:sp>
      <p:sp>
        <p:nvSpPr>
          <p:cNvPr id="6" name="Espace réservé du numéro de diapositive 5"/>
          <p:cNvSpPr>
            <a:spLocks noGrp="1"/>
          </p:cNvSpPr>
          <p:nvPr>
            <p:ph type="sldNum" sz="quarter" idx="12"/>
          </p:nvPr>
        </p:nvSpPr>
        <p:spPr/>
        <p:txBody>
          <a:bodyPr/>
          <a:lstStyle/>
          <a:p>
            <a:pPr>
              <a:defRPr/>
            </a:pPr>
            <a:fld id="{4343239E-5CFC-4EA3-9F9C-DF60679EE927}" type="slidenum">
              <a:rPr lang="fr-FR" smtClean="0"/>
              <a:pPr>
                <a:defRPr/>
              </a:pPr>
              <a:t>15</a:t>
            </a:fld>
            <a:endParaRPr lang="fr-FR"/>
          </a:p>
        </p:txBody>
      </p:sp>
    </p:spTree>
    <p:extLst>
      <p:ext uri="{BB962C8B-B14F-4D97-AF65-F5344CB8AC3E}">
        <p14:creationId xmlns:p14="http://schemas.microsoft.com/office/powerpoint/2010/main" val="3484603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Demander aux élèves « Qu’est-ce que le travail de chercheur ? Que font</a:t>
            </a:r>
            <a:r>
              <a:rPr lang="fr-FR" baseline="0" dirty="0"/>
              <a:t> les </a:t>
            </a:r>
            <a:r>
              <a:rPr lang="fr-FR" baseline="0" dirty="0" err="1"/>
              <a:t>chercheur.e.s</a:t>
            </a:r>
            <a:r>
              <a:rPr lang="fr-FR" baseline="0" dirty="0"/>
              <a:t> ? » et leur faire trouver des mots clés parmi : ils cherchent, ils font des expériences, émettent des théories et les vérifient ou pas, ils recherchent des financements…</a:t>
            </a:r>
          </a:p>
          <a:p>
            <a:endParaRPr lang="fr-FR" baseline="0" dirty="0"/>
          </a:p>
          <a:p>
            <a:r>
              <a:rPr lang="fr-FR" baseline="0" dirty="0"/>
              <a:t>D’après le CNRS, les grandes missions du chercheur</a:t>
            </a:r>
          </a:p>
          <a:p>
            <a:endParaRPr lang="fr-FR" dirty="0"/>
          </a:p>
          <a:p>
            <a:endParaRPr lang="fr-FR" dirty="0"/>
          </a:p>
        </p:txBody>
      </p:sp>
      <p:sp>
        <p:nvSpPr>
          <p:cNvPr id="4" name="Espace réservé de la date 3"/>
          <p:cNvSpPr>
            <a:spLocks noGrp="1"/>
          </p:cNvSpPr>
          <p:nvPr>
            <p:ph type="dt" idx="10"/>
          </p:nvPr>
        </p:nvSpPr>
        <p:spPr/>
        <p:txBody>
          <a:bodyPr/>
          <a:lstStyle/>
          <a:p>
            <a:pPr>
              <a:defRPr/>
            </a:pPr>
            <a:fld id="{80A4ACED-A8B1-4732-9D7C-5AC1ED3FD45D}" type="datetime1">
              <a:rPr lang="fr-FR" smtClean="0"/>
              <a:t>25/06/2021</a:t>
            </a:fld>
            <a:endParaRPr lang="fr-FR"/>
          </a:p>
        </p:txBody>
      </p:sp>
      <p:sp>
        <p:nvSpPr>
          <p:cNvPr id="5" name="Espace réservé du pied de page 4"/>
          <p:cNvSpPr>
            <a:spLocks noGrp="1"/>
          </p:cNvSpPr>
          <p:nvPr>
            <p:ph type="ftr" sz="quarter" idx="11"/>
          </p:nvPr>
        </p:nvSpPr>
        <p:spPr/>
        <p:txBody>
          <a:bodyPr/>
          <a:lstStyle/>
          <a:p>
            <a:pPr>
              <a:defRPr/>
            </a:pPr>
            <a:r>
              <a:rPr lang="fr-FR"/>
              <a:t>Entrez votre nom</a:t>
            </a:r>
          </a:p>
        </p:txBody>
      </p:sp>
      <p:sp>
        <p:nvSpPr>
          <p:cNvPr id="6" name="Espace réservé du numéro de diapositive 5"/>
          <p:cNvSpPr>
            <a:spLocks noGrp="1"/>
          </p:cNvSpPr>
          <p:nvPr>
            <p:ph type="sldNum" sz="quarter" idx="12"/>
          </p:nvPr>
        </p:nvSpPr>
        <p:spPr/>
        <p:txBody>
          <a:bodyPr/>
          <a:lstStyle/>
          <a:p>
            <a:pPr>
              <a:defRPr/>
            </a:pPr>
            <a:fld id="{4343239E-5CFC-4EA3-9F9C-DF60679EE927}" type="slidenum">
              <a:rPr lang="fr-FR" smtClean="0"/>
              <a:pPr>
                <a:defRPr/>
              </a:pPr>
              <a:t>16</a:t>
            </a:fld>
            <a:endParaRPr lang="fr-FR"/>
          </a:p>
        </p:txBody>
      </p:sp>
    </p:spTree>
    <p:extLst>
      <p:ext uri="{BB962C8B-B14F-4D97-AF65-F5344CB8AC3E}">
        <p14:creationId xmlns:p14="http://schemas.microsoft.com/office/powerpoint/2010/main" val="3610515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300" dirty="0"/>
              <a:t>Environ 70 chercheurs, expérimentateurs du LAPP ou théoriciens du LAPTH, ainsi qu’une vingtaine de jeunes préparant leur thèse, travaillent ici. Pour concevoir et construire les appareillages indispensables à la conduite de ces recherches, ces chercheurs bénéficient de l'expertise et de la compétence de 80 Ingénieurs, techniciens et personnels administratifs. A noter enfin que notre laboratoire accueille également  de nombreux jeunes stagiaires souhaitant découvrir la recherche.</a:t>
            </a:r>
          </a:p>
          <a:p>
            <a:r>
              <a:rPr lang="fr-FR" sz="1300" dirty="0"/>
              <a:t> </a:t>
            </a:r>
          </a:p>
          <a:p>
            <a:r>
              <a:rPr lang="fr-FR" sz="1300" dirty="0"/>
              <a:t>Tout ceci permet aux chercheurs du LAPP de jouer un rôle actif au sein des grandes collaborations internationales qui se rassemblent pour concevoir, construire et exploiter les grands instruments installés auprès des accélérateurs de particules les plus récents, puisque l’exploration de l’infiniment petit requiert paradoxalement des instruments de plus en plus grands et de plus en plus chers. </a:t>
            </a:r>
            <a:endParaRPr lang="fr-FR" dirty="0"/>
          </a:p>
        </p:txBody>
      </p:sp>
      <p:sp>
        <p:nvSpPr>
          <p:cNvPr id="4" name="Espace réservé du numéro de diapositive 3"/>
          <p:cNvSpPr>
            <a:spLocks noGrp="1"/>
          </p:cNvSpPr>
          <p:nvPr>
            <p:ph type="sldNum" sz="quarter" idx="10"/>
          </p:nvPr>
        </p:nvSpPr>
        <p:spPr/>
        <p:txBody>
          <a:bodyPr/>
          <a:lstStyle/>
          <a:p>
            <a:fld id="{447BEDD6-9F9F-401B-83EE-D9B64E3044F4}" type="slidenum">
              <a:rPr lang="fr-FR" smtClean="0"/>
              <a:pPr/>
              <a:t>20</a:t>
            </a:fld>
            <a:endParaRPr lang="fr-FR"/>
          </a:p>
        </p:txBody>
      </p:sp>
    </p:spTree>
    <p:extLst>
      <p:ext uri="{BB962C8B-B14F-4D97-AF65-F5344CB8AC3E}">
        <p14:creationId xmlns:p14="http://schemas.microsoft.com/office/powerpoint/2010/main" val="11553834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5603" name="Espace réservé du titre 1"/>
          <p:cNvSpPr>
            <a:spLocks noGrp="1"/>
          </p:cNvSpPr>
          <p:nvPr>
            <p:ph type="ctrTitle" hasCustomPrompt="1"/>
          </p:nvPr>
        </p:nvSpPr>
        <p:spPr>
          <a:xfrm>
            <a:off x="2987824" y="3140968"/>
            <a:ext cx="6620272" cy="1470025"/>
          </a:xfrm>
        </p:spPr>
        <p:txBody>
          <a:bodyPr/>
          <a:lstStyle>
            <a:lvl1pPr algn="l">
              <a:defRPr sz="3600" smtClean="0">
                <a:latin typeface="Calibri" charset="0"/>
                <a:ea typeface="Calibri" charset="0"/>
                <a:cs typeface="Calibri" charset="0"/>
              </a:defRPr>
            </a:lvl1pPr>
          </a:lstStyle>
          <a:p>
            <a:r>
              <a:rPr lang="fr-FR" sz="3600" b="1" dirty="0">
                <a:solidFill>
                  <a:srgbClr val="153449"/>
                </a:solidFill>
              </a:rPr>
              <a:t>Titre de la présentation</a:t>
            </a:r>
            <a:br>
              <a:rPr lang="fr-FR" sz="3600" b="1" dirty="0">
                <a:solidFill>
                  <a:srgbClr val="153449"/>
                </a:solidFill>
              </a:rPr>
            </a:br>
            <a:r>
              <a:rPr lang="fr-FR" sz="2300" dirty="0">
                <a:solidFill>
                  <a:srgbClr val="01B2CD"/>
                </a:solidFill>
              </a:rPr>
              <a:t>Sous-titre de la présentation</a:t>
            </a:r>
            <a:br>
              <a:rPr lang="fr-FR" sz="2300" dirty="0">
                <a:solidFill>
                  <a:srgbClr val="01B2CD"/>
                </a:solidFill>
              </a:rPr>
            </a:br>
            <a:r>
              <a:rPr lang="fr-FR" sz="1800" dirty="0">
                <a:solidFill>
                  <a:srgbClr val="153449"/>
                </a:solidFill>
              </a:rPr>
              <a:t>7 MARS </a:t>
            </a:r>
            <a:r>
              <a:rPr lang="fr-FR" sz="1800" baseline="0" dirty="0">
                <a:solidFill>
                  <a:srgbClr val="153449"/>
                </a:solidFill>
              </a:rPr>
              <a:t>2016</a:t>
            </a:r>
            <a:endParaRPr lang="fr-FR" sz="1800" dirty="0">
              <a:solidFill>
                <a:srgbClr val="153449"/>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6" name="Espace réservé de la date 4"/>
          <p:cNvSpPr>
            <a:spLocks noGrp="1"/>
          </p:cNvSpPr>
          <p:nvPr>
            <p:ph type="dt" sz="half" idx="10"/>
          </p:nvPr>
        </p:nvSpPr>
        <p:spPr>
          <a:xfrm>
            <a:off x="1188000" y="6454800"/>
            <a:ext cx="2635200" cy="313200"/>
          </a:xfrm>
          <a:prstGeom prst="rect">
            <a:avLst/>
          </a:prstGeom>
        </p:spPr>
        <p:txBody>
          <a:bodyPr/>
          <a:lstStyle>
            <a:lvl1pPr>
              <a:defRPr sz="1200" baseline="0">
                <a:latin typeface="calibri" charset="0"/>
              </a:defRPr>
            </a:lvl1pPr>
          </a:lstStyle>
          <a:p>
            <a:r>
              <a:rPr lang="fr-FR">
                <a:solidFill>
                  <a:srgbClr val="00B3CC"/>
                </a:solidFill>
              </a:rPr>
              <a:t>25/06/2021</a:t>
            </a:r>
            <a:endParaRPr lang="fr-FR" dirty="0">
              <a:solidFill>
                <a:srgbClr val="00B3CC"/>
              </a:solidFill>
            </a:endParaRPr>
          </a:p>
        </p:txBody>
      </p:sp>
      <p:sp>
        <p:nvSpPr>
          <p:cNvPr id="7" name="Espace réservé du pied de page 5"/>
          <p:cNvSpPr>
            <a:spLocks noGrp="1"/>
          </p:cNvSpPr>
          <p:nvPr>
            <p:ph type="ftr" sz="quarter" idx="11"/>
          </p:nvPr>
        </p:nvSpPr>
        <p:spPr>
          <a:xfrm>
            <a:off x="4294800" y="6454800"/>
            <a:ext cx="3086100" cy="313200"/>
          </a:xfrm>
          <a:prstGeom prst="rect">
            <a:avLst/>
          </a:prstGeom>
        </p:spPr>
        <p:txBody>
          <a:bodyPr/>
          <a:lstStyle>
            <a:lvl1pPr algn="ctr">
              <a:defRPr sz="1200" baseline="0">
                <a:latin typeface="calibri" charset="0"/>
              </a:defRPr>
            </a:lvl1pPr>
          </a:lstStyle>
          <a:p>
            <a:r>
              <a:rPr lang="fr-FR">
                <a:solidFill>
                  <a:srgbClr val="153449"/>
                </a:solidFill>
              </a:rPr>
              <a:t>Edwige Tournefier</a:t>
            </a:r>
            <a:endParaRPr lang="fr-FR" dirty="0">
              <a:solidFill>
                <a:srgbClr val="153449"/>
              </a:solidFill>
            </a:endParaRPr>
          </a:p>
        </p:txBody>
      </p:sp>
      <p:sp>
        <p:nvSpPr>
          <p:cNvPr id="8" name="Espace réservé du numéro de diapositive 6"/>
          <p:cNvSpPr>
            <a:spLocks noGrp="1"/>
          </p:cNvSpPr>
          <p:nvPr>
            <p:ph type="sldNum" sz="quarter" idx="12"/>
          </p:nvPr>
        </p:nvSpPr>
        <p:spPr>
          <a:xfrm>
            <a:off x="7884000" y="6454800"/>
            <a:ext cx="1033200" cy="313200"/>
          </a:xfrm>
          <a:prstGeom prst="rect">
            <a:avLst/>
          </a:prstGeom>
        </p:spPr>
        <p:txBody>
          <a:bodyPr/>
          <a:lstStyle>
            <a:lvl1pPr algn="r">
              <a:defRPr sz="1200">
                <a:latin typeface="Calibri" charset="0"/>
                <a:ea typeface="Calibri" charset="0"/>
                <a:cs typeface="Calibri" charset="0"/>
              </a:defRPr>
            </a:lvl1pPr>
          </a:lstStyle>
          <a:p>
            <a:fld id="{2A19AD89-17DE-4EAC-B060-CF86C17F7722}" type="slidenum">
              <a:rPr lang="fr-FR" smtClean="0"/>
              <a:pPr/>
              <a:t>‹N°›</a:t>
            </a:fld>
            <a:endParaRPr lang="fr-FR" dirty="0"/>
          </a:p>
        </p:txBody>
      </p:sp>
      <p:sp>
        <p:nvSpPr>
          <p:cNvPr id="9" name="Espace réservé pour une image  4"/>
          <p:cNvSpPr>
            <a:spLocks noGrp="1"/>
          </p:cNvSpPr>
          <p:nvPr>
            <p:ph type="pic" sz="quarter" idx="13" hasCustomPrompt="1"/>
          </p:nvPr>
        </p:nvSpPr>
        <p:spPr>
          <a:xfrm>
            <a:off x="112925" y="6105091"/>
            <a:ext cx="839275" cy="662909"/>
          </a:xfrm>
        </p:spPr>
        <p:txBody>
          <a:bodyPr/>
          <a:lstStyle>
            <a:lvl1pPr marL="0" indent="0">
              <a:buNone/>
              <a:defRPr sz="1200" baseline="30000"/>
            </a:lvl1pPr>
          </a:lstStyle>
          <a:p>
            <a:r>
              <a:rPr lang="fr-FR" dirty="0"/>
              <a:t>Espace disponible pour un 2ème logo</a:t>
            </a:r>
          </a:p>
        </p:txBody>
      </p:sp>
    </p:spTree>
    <p:extLst>
      <p:ext uri="{BB962C8B-B14F-4D97-AF65-F5344CB8AC3E}">
        <p14:creationId xmlns:p14="http://schemas.microsoft.com/office/powerpoint/2010/main" val="3027252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6" name="Espace réservé de la date 4"/>
          <p:cNvSpPr>
            <a:spLocks noGrp="1"/>
          </p:cNvSpPr>
          <p:nvPr>
            <p:ph type="dt" sz="half" idx="10"/>
          </p:nvPr>
        </p:nvSpPr>
        <p:spPr>
          <a:xfrm>
            <a:off x="1188000" y="6454800"/>
            <a:ext cx="2635200" cy="313200"/>
          </a:xfrm>
          <a:prstGeom prst="rect">
            <a:avLst/>
          </a:prstGeom>
        </p:spPr>
        <p:txBody>
          <a:bodyPr/>
          <a:lstStyle>
            <a:lvl1pPr>
              <a:defRPr sz="1200" baseline="0">
                <a:latin typeface="calibri" charset="0"/>
              </a:defRPr>
            </a:lvl1pPr>
          </a:lstStyle>
          <a:p>
            <a:r>
              <a:rPr lang="fr-FR">
                <a:solidFill>
                  <a:srgbClr val="00B3CC"/>
                </a:solidFill>
              </a:rPr>
              <a:t>25/06/2021</a:t>
            </a:r>
            <a:endParaRPr lang="fr-FR" dirty="0">
              <a:solidFill>
                <a:srgbClr val="00B3CC"/>
              </a:solidFill>
            </a:endParaRPr>
          </a:p>
        </p:txBody>
      </p:sp>
      <p:sp>
        <p:nvSpPr>
          <p:cNvPr id="7" name="Espace réservé du pied de page 5"/>
          <p:cNvSpPr>
            <a:spLocks noGrp="1"/>
          </p:cNvSpPr>
          <p:nvPr>
            <p:ph type="ftr" sz="quarter" idx="11"/>
          </p:nvPr>
        </p:nvSpPr>
        <p:spPr>
          <a:xfrm>
            <a:off x="4294800" y="6454800"/>
            <a:ext cx="3086100" cy="313200"/>
          </a:xfrm>
          <a:prstGeom prst="rect">
            <a:avLst/>
          </a:prstGeom>
        </p:spPr>
        <p:txBody>
          <a:bodyPr/>
          <a:lstStyle>
            <a:lvl1pPr algn="ctr">
              <a:defRPr sz="1200" baseline="0">
                <a:latin typeface="calibri" charset="0"/>
              </a:defRPr>
            </a:lvl1pPr>
          </a:lstStyle>
          <a:p>
            <a:r>
              <a:rPr lang="fr-FR">
                <a:solidFill>
                  <a:srgbClr val="153449"/>
                </a:solidFill>
              </a:rPr>
              <a:t>Edwige Tournefier</a:t>
            </a:r>
            <a:endParaRPr lang="fr-FR" dirty="0">
              <a:solidFill>
                <a:srgbClr val="153449"/>
              </a:solidFill>
            </a:endParaRPr>
          </a:p>
        </p:txBody>
      </p:sp>
      <p:sp>
        <p:nvSpPr>
          <p:cNvPr id="8" name="Espace réservé du numéro de diapositive 6"/>
          <p:cNvSpPr>
            <a:spLocks noGrp="1"/>
          </p:cNvSpPr>
          <p:nvPr>
            <p:ph type="sldNum" sz="quarter" idx="12"/>
          </p:nvPr>
        </p:nvSpPr>
        <p:spPr>
          <a:xfrm>
            <a:off x="7884000" y="6454800"/>
            <a:ext cx="1033200" cy="313200"/>
          </a:xfrm>
          <a:prstGeom prst="rect">
            <a:avLst/>
          </a:prstGeom>
        </p:spPr>
        <p:txBody>
          <a:bodyPr/>
          <a:lstStyle>
            <a:lvl1pPr algn="r">
              <a:defRPr sz="1200">
                <a:latin typeface="Calibri" charset="0"/>
                <a:ea typeface="Calibri" charset="0"/>
                <a:cs typeface="Calibri" charset="0"/>
              </a:defRPr>
            </a:lvl1pPr>
          </a:lstStyle>
          <a:p>
            <a:fld id="{2A19AD89-17DE-4EAC-B060-CF86C17F7722}" type="slidenum">
              <a:rPr lang="fr-FR" smtClean="0"/>
              <a:pPr/>
              <a:t>‹N°›</a:t>
            </a:fld>
            <a:endParaRPr lang="fr-FR" dirty="0"/>
          </a:p>
        </p:txBody>
      </p:sp>
      <p:sp>
        <p:nvSpPr>
          <p:cNvPr id="9" name="Espace réservé pour une image  4"/>
          <p:cNvSpPr>
            <a:spLocks noGrp="1"/>
          </p:cNvSpPr>
          <p:nvPr>
            <p:ph type="pic" sz="quarter" idx="13" hasCustomPrompt="1"/>
          </p:nvPr>
        </p:nvSpPr>
        <p:spPr>
          <a:xfrm>
            <a:off x="112925" y="6105091"/>
            <a:ext cx="839275" cy="662909"/>
          </a:xfrm>
        </p:spPr>
        <p:txBody>
          <a:bodyPr/>
          <a:lstStyle>
            <a:lvl1pPr marL="0" indent="0">
              <a:buNone/>
              <a:defRPr sz="1200" baseline="30000"/>
            </a:lvl1pPr>
          </a:lstStyle>
          <a:p>
            <a:r>
              <a:rPr lang="fr-FR" dirty="0"/>
              <a:t>Espace disponible pour un 2ème logo</a:t>
            </a:r>
          </a:p>
        </p:txBody>
      </p:sp>
    </p:spTree>
    <p:extLst>
      <p:ext uri="{BB962C8B-B14F-4D97-AF65-F5344CB8AC3E}">
        <p14:creationId xmlns:p14="http://schemas.microsoft.com/office/powerpoint/2010/main" val="2883299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3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r>
              <a:rPr lang="fr-FR"/>
              <a:t>25/06/2021</a:t>
            </a:r>
            <a:endParaRPr lang="fr-BE"/>
          </a:p>
        </p:txBody>
      </p:sp>
      <p:sp>
        <p:nvSpPr>
          <p:cNvPr id="4" name="Espace réservé du pied de page 3"/>
          <p:cNvSpPr>
            <a:spLocks noGrp="1"/>
          </p:cNvSpPr>
          <p:nvPr>
            <p:ph type="ftr" sz="quarter" idx="11"/>
          </p:nvPr>
        </p:nvSpPr>
        <p:spPr/>
        <p:txBody>
          <a:bodyPr/>
          <a:lstStyle/>
          <a:p>
            <a:r>
              <a:rPr lang="fr-BE"/>
              <a:t>Edwige Tournefier</a:t>
            </a:r>
            <a:endParaRPr lang="fr-BE"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2763104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25/06/2021</a:t>
            </a:r>
            <a:endParaRPr lang="fr-BE"/>
          </a:p>
        </p:txBody>
      </p:sp>
      <p:sp>
        <p:nvSpPr>
          <p:cNvPr id="3" name="Espace réservé du pied de page 2"/>
          <p:cNvSpPr>
            <a:spLocks noGrp="1"/>
          </p:cNvSpPr>
          <p:nvPr>
            <p:ph type="ftr" sz="quarter" idx="11"/>
          </p:nvPr>
        </p:nvSpPr>
        <p:spPr/>
        <p:txBody>
          <a:bodyPr/>
          <a:lstStyle/>
          <a:p>
            <a:r>
              <a:rPr lang="fr-BE"/>
              <a:t>Edwige Tournefier</a:t>
            </a:r>
            <a:endParaRPr lang="fr-BE"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2119396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7" name="Espace réservé de la date 4"/>
          <p:cNvSpPr>
            <a:spLocks noGrp="1"/>
          </p:cNvSpPr>
          <p:nvPr>
            <p:ph type="dt" sz="half" idx="10"/>
          </p:nvPr>
        </p:nvSpPr>
        <p:spPr>
          <a:xfrm>
            <a:off x="1188000" y="6454800"/>
            <a:ext cx="2635200" cy="313200"/>
          </a:xfrm>
          <a:prstGeom prst="rect">
            <a:avLst/>
          </a:prstGeom>
        </p:spPr>
        <p:txBody>
          <a:bodyPr/>
          <a:lstStyle>
            <a:lvl1pPr>
              <a:defRPr sz="1200" baseline="0">
                <a:latin typeface="calibri" charset="0"/>
              </a:defRPr>
            </a:lvl1pPr>
          </a:lstStyle>
          <a:p>
            <a:r>
              <a:rPr lang="fr-FR">
                <a:solidFill>
                  <a:srgbClr val="00B3CC"/>
                </a:solidFill>
              </a:rPr>
              <a:t>25/06/2021</a:t>
            </a:r>
            <a:endParaRPr lang="fr-FR" dirty="0">
              <a:solidFill>
                <a:srgbClr val="00B3CC"/>
              </a:solidFill>
            </a:endParaRPr>
          </a:p>
        </p:txBody>
      </p:sp>
      <p:sp>
        <p:nvSpPr>
          <p:cNvPr id="8" name="Espace réservé du pied de page 5"/>
          <p:cNvSpPr>
            <a:spLocks noGrp="1"/>
          </p:cNvSpPr>
          <p:nvPr>
            <p:ph type="ftr" sz="quarter" idx="11"/>
          </p:nvPr>
        </p:nvSpPr>
        <p:spPr>
          <a:xfrm>
            <a:off x="4294800" y="6454800"/>
            <a:ext cx="3086100" cy="313200"/>
          </a:xfrm>
          <a:prstGeom prst="rect">
            <a:avLst/>
          </a:prstGeom>
        </p:spPr>
        <p:txBody>
          <a:bodyPr/>
          <a:lstStyle>
            <a:lvl1pPr algn="ctr">
              <a:defRPr sz="1200" baseline="0">
                <a:latin typeface="calibri" charset="0"/>
              </a:defRPr>
            </a:lvl1pPr>
          </a:lstStyle>
          <a:p>
            <a:r>
              <a:rPr lang="fr-FR">
                <a:solidFill>
                  <a:srgbClr val="153449"/>
                </a:solidFill>
              </a:rPr>
              <a:t>Edwige Tournefier</a:t>
            </a:r>
            <a:endParaRPr lang="fr-FR" dirty="0">
              <a:solidFill>
                <a:srgbClr val="153449"/>
              </a:solidFill>
            </a:endParaRPr>
          </a:p>
        </p:txBody>
      </p:sp>
      <p:sp>
        <p:nvSpPr>
          <p:cNvPr id="9" name="Espace réservé du numéro de diapositive 6"/>
          <p:cNvSpPr>
            <a:spLocks noGrp="1"/>
          </p:cNvSpPr>
          <p:nvPr>
            <p:ph type="sldNum" sz="quarter" idx="12"/>
          </p:nvPr>
        </p:nvSpPr>
        <p:spPr>
          <a:xfrm>
            <a:off x="7884368" y="6454800"/>
            <a:ext cx="1032428" cy="313200"/>
          </a:xfrm>
          <a:prstGeom prst="rect">
            <a:avLst/>
          </a:prstGeom>
        </p:spPr>
        <p:txBody>
          <a:bodyPr/>
          <a:lstStyle>
            <a:lvl1pPr algn="r">
              <a:defRPr sz="1200">
                <a:latin typeface="Calibri" charset="0"/>
                <a:ea typeface="Calibri" charset="0"/>
                <a:cs typeface="Calibri" charset="0"/>
              </a:defRPr>
            </a:lvl1pPr>
          </a:lstStyle>
          <a:p>
            <a:fld id="{2A19AD89-17DE-4EAC-B060-CF86C17F7722}" type="slidenum">
              <a:rPr lang="fr-FR" smtClean="0"/>
              <a:pPr/>
              <a:t>‹N°›</a:t>
            </a:fld>
            <a:endParaRPr lang="fr-FR" dirty="0"/>
          </a:p>
        </p:txBody>
      </p:sp>
      <p:sp>
        <p:nvSpPr>
          <p:cNvPr id="5" name="Espace réservé pour une image  4"/>
          <p:cNvSpPr>
            <a:spLocks noGrp="1"/>
          </p:cNvSpPr>
          <p:nvPr>
            <p:ph type="pic" sz="quarter" idx="13" hasCustomPrompt="1"/>
          </p:nvPr>
        </p:nvSpPr>
        <p:spPr>
          <a:xfrm>
            <a:off x="112925" y="6105091"/>
            <a:ext cx="839275" cy="662909"/>
          </a:xfrm>
        </p:spPr>
        <p:txBody>
          <a:bodyPr/>
          <a:lstStyle>
            <a:lvl1pPr marL="0" indent="0">
              <a:buNone/>
              <a:defRPr sz="1200" baseline="30000"/>
            </a:lvl1pPr>
          </a:lstStyle>
          <a:p>
            <a:r>
              <a:rPr lang="fr-FR" dirty="0"/>
              <a:t>Espace disponible pour un 2ème logo</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r">
              <a:defRPr/>
            </a:lvl1pPr>
          </a:lstStyle>
          <a:p>
            <a:r>
              <a:rPr lang="fr-FR" dirty="0"/>
              <a:t>Modifiez le style du titre</a:t>
            </a:r>
          </a:p>
        </p:txBody>
      </p:sp>
      <p:sp>
        <p:nvSpPr>
          <p:cNvPr id="3" name="Espace réservé du contenu 2"/>
          <p:cNvSpPr>
            <a:spLocks noGrp="1"/>
          </p:cNvSpPr>
          <p:nvPr>
            <p:ph idx="1"/>
          </p:nvPr>
        </p:nvSpPr>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e la date 4"/>
          <p:cNvSpPr>
            <a:spLocks noGrp="1"/>
          </p:cNvSpPr>
          <p:nvPr>
            <p:ph type="dt" sz="half" idx="10"/>
          </p:nvPr>
        </p:nvSpPr>
        <p:spPr>
          <a:xfrm>
            <a:off x="1188000" y="6454800"/>
            <a:ext cx="2635200" cy="313200"/>
          </a:xfrm>
          <a:prstGeom prst="rect">
            <a:avLst/>
          </a:prstGeom>
        </p:spPr>
        <p:txBody>
          <a:bodyPr/>
          <a:lstStyle>
            <a:lvl1pPr>
              <a:defRPr sz="1200" baseline="0">
                <a:latin typeface="calibri" charset="0"/>
              </a:defRPr>
            </a:lvl1pPr>
          </a:lstStyle>
          <a:p>
            <a:r>
              <a:rPr lang="fr-FR">
                <a:solidFill>
                  <a:srgbClr val="00B3CC"/>
                </a:solidFill>
              </a:rPr>
              <a:t>25/06/2021</a:t>
            </a:r>
            <a:endParaRPr lang="fr-FR" dirty="0">
              <a:solidFill>
                <a:srgbClr val="00B3CC"/>
              </a:solidFill>
            </a:endParaRPr>
          </a:p>
        </p:txBody>
      </p:sp>
      <p:sp>
        <p:nvSpPr>
          <p:cNvPr id="9" name="Espace réservé du pied de page 5"/>
          <p:cNvSpPr>
            <a:spLocks noGrp="1"/>
          </p:cNvSpPr>
          <p:nvPr>
            <p:ph type="ftr" sz="quarter" idx="11"/>
          </p:nvPr>
        </p:nvSpPr>
        <p:spPr>
          <a:xfrm>
            <a:off x="4294800" y="6454800"/>
            <a:ext cx="3086100" cy="313200"/>
          </a:xfrm>
          <a:prstGeom prst="rect">
            <a:avLst/>
          </a:prstGeom>
        </p:spPr>
        <p:txBody>
          <a:bodyPr/>
          <a:lstStyle>
            <a:lvl1pPr algn="ctr">
              <a:defRPr sz="1200" baseline="0">
                <a:latin typeface="calibri" charset="0"/>
              </a:defRPr>
            </a:lvl1pPr>
          </a:lstStyle>
          <a:p>
            <a:r>
              <a:rPr lang="fr-FR">
                <a:solidFill>
                  <a:srgbClr val="153449"/>
                </a:solidFill>
              </a:rPr>
              <a:t>Edwige Tournefier</a:t>
            </a:r>
            <a:endParaRPr lang="fr-FR" dirty="0">
              <a:solidFill>
                <a:srgbClr val="153449"/>
              </a:solidFill>
            </a:endParaRPr>
          </a:p>
        </p:txBody>
      </p:sp>
      <p:sp>
        <p:nvSpPr>
          <p:cNvPr id="10" name="Espace réservé du numéro de diapositive 6"/>
          <p:cNvSpPr>
            <a:spLocks noGrp="1"/>
          </p:cNvSpPr>
          <p:nvPr>
            <p:ph type="sldNum" sz="quarter" idx="12"/>
          </p:nvPr>
        </p:nvSpPr>
        <p:spPr>
          <a:xfrm>
            <a:off x="7884000" y="6454800"/>
            <a:ext cx="1033200" cy="313200"/>
          </a:xfrm>
          <a:prstGeom prst="rect">
            <a:avLst/>
          </a:prstGeom>
        </p:spPr>
        <p:txBody>
          <a:bodyPr/>
          <a:lstStyle>
            <a:lvl1pPr algn="r">
              <a:defRPr sz="1200">
                <a:latin typeface="Calibri" charset="0"/>
                <a:ea typeface="Calibri" charset="0"/>
                <a:cs typeface="Calibri" charset="0"/>
              </a:defRPr>
            </a:lvl1pPr>
          </a:lstStyle>
          <a:p>
            <a:fld id="{2A19AD89-17DE-4EAC-B060-CF86C17F7722}" type="slidenum">
              <a:rPr lang="fr-FR" smtClean="0"/>
              <a:pPr/>
              <a:t>‹N°›</a:t>
            </a:fld>
            <a:endParaRPr lang="fr-FR" dirty="0"/>
          </a:p>
        </p:txBody>
      </p:sp>
      <p:sp>
        <p:nvSpPr>
          <p:cNvPr id="7" name="Espace réservé pour une image  4"/>
          <p:cNvSpPr>
            <a:spLocks noGrp="1"/>
          </p:cNvSpPr>
          <p:nvPr>
            <p:ph type="pic" sz="quarter" idx="13" hasCustomPrompt="1"/>
          </p:nvPr>
        </p:nvSpPr>
        <p:spPr>
          <a:xfrm>
            <a:off x="112925" y="6105091"/>
            <a:ext cx="839275" cy="662909"/>
          </a:xfrm>
        </p:spPr>
        <p:txBody>
          <a:bodyPr/>
          <a:lstStyle>
            <a:lvl1pPr marL="0" indent="0">
              <a:buNone/>
              <a:defRPr sz="1200" baseline="30000"/>
            </a:lvl1pPr>
          </a:lstStyle>
          <a:p>
            <a:r>
              <a:rPr lang="fr-FR" dirty="0"/>
              <a:t>Espace disponible pour un 2ème logo</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7" name="Espace réservé de la date 4"/>
          <p:cNvSpPr>
            <a:spLocks noGrp="1"/>
          </p:cNvSpPr>
          <p:nvPr>
            <p:ph type="dt" sz="half" idx="10"/>
          </p:nvPr>
        </p:nvSpPr>
        <p:spPr>
          <a:xfrm>
            <a:off x="1188000" y="6454800"/>
            <a:ext cx="2635200" cy="313200"/>
          </a:xfrm>
          <a:prstGeom prst="rect">
            <a:avLst/>
          </a:prstGeom>
        </p:spPr>
        <p:txBody>
          <a:bodyPr/>
          <a:lstStyle>
            <a:lvl1pPr>
              <a:defRPr sz="1200" baseline="0">
                <a:latin typeface="calibri" charset="0"/>
              </a:defRPr>
            </a:lvl1pPr>
          </a:lstStyle>
          <a:p>
            <a:r>
              <a:rPr lang="fr-FR">
                <a:solidFill>
                  <a:srgbClr val="00B3CC"/>
                </a:solidFill>
              </a:rPr>
              <a:t>25/06/2021</a:t>
            </a:r>
            <a:endParaRPr lang="fr-FR" dirty="0">
              <a:solidFill>
                <a:srgbClr val="00B3CC"/>
              </a:solidFill>
            </a:endParaRPr>
          </a:p>
        </p:txBody>
      </p:sp>
      <p:sp>
        <p:nvSpPr>
          <p:cNvPr id="8" name="Espace réservé du pied de page 5"/>
          <p:cNvSpPr>
            <a:spLocks noGrp="1"/>
          </p:cNvSpPr>
          <p:nvPr>
            <p:ph type="ftr" sz="quarter" idx="11"/>
          </p:nvPr>
        </p:nvSpPr>
        <p:spPr>
          <a:xfrm>
            <a:off x="4294800" y="6454800"/>
            <a:ext cx="3086100" cy="313200"/>
          </a:xfrm>
          <a:prstGeom prst="rect">
            <a:avLst/>
          </a:prstGeom>
        </p:spPr>
        <p:txBody>
          <a:bodyPr/>
          <a:lstStyle>
            <a:lvl1pPr algn="ctr">
              <a:defRPr sz="1200" baseline="0">
                <a:latin typeface="calibri" charset="0"/>
              </a:defRPr>
            </a:lvl1pPr>
          </a:lstStyle>
          <a:p>
            <a:r>
              <a:rPr lang="fr-FR">
                <a:solidFill>
                  <a:srgbClr val="153449"/>
                </a:solidFill>
              </a:rPr>
              <a:t>Edwige Tournefier</a:t>
            </a:r>
            <a:endParaRPr lang="fr-FR" dirty="0">
              <a:solidFill>
                <a:srgbClr val="153449"/>
              </a:solidFill>
            </a:endParaRPr>
          </a:p>
        </p:txBody>
      </p:sp>
      <p:sp>
        <p:nvSpPr>
          <p:cNvPr id="9" name="Espace réservé du numéro de diapositive 6"/>
          <p:cNvSpPr>
            <a:spLocks noGrp="1"/>
          </p:cNvSpPr>
          <p:nvPr>
            <p:ph type="sldNum" sz="quarter" idx="12"/>
          </p:nvPr>
        </p:nvSpPr>
        <p:spPr>
          <a:xfrm>
            <a:off x="7883999" y="6454800"/>
            <a:ext cx="1033200" cy="313200"/>
          </a:xfrm>
          <a:prstGeom prst="rect">
            <a:avLst/>
          </a:prstGeom>
        </p:spPr>
        <p:txBody>
          <a:bodyPr/>
          <a:lstStyle>
            <a:lvl1pPr algn="r">
              <a:defRPr sz="1200">
                <a:latin typeface="Calibri" charset="0"/>
                <a:ea typeface="Calibri" charset="0"/>
                <a:cs typeface="Calibri" charset="0"/>
              </a:defRPr>
            </a:lvl1pPr>
          </a:lstStyle>
          <a:p>
            <a:fld id="{2A19AD89-17DE-4EAC-B060-CF86C17F7722}" type="slidenum">
              <a:rPr lang="fr-FR" smtClean="0"/>
              <a:pPr/>
              <a:t>‹N°›</a:t>
            </a:fld>
            <a:endParaRPr lang="fr-FR" dirty="0"/>
          </a:p>
        </p:txBody>
      </p:sp>
      <p:sp>
        <p:nvSpPr>
          <p:cNvPr id="10" name="Espace réservé pour une image  4"/>
          <p:cNvSpPr>
            <a:spLocks noGrp="1"/>
          </p:cNvSpPr>
          <p:nvPr>
            <p:ph type="pic" sz="quarter" idx="13" hasCustomPrompt="1"/>
          </p:nvPr>
        </p:nvSpPr>
        <p:spPr>
          <a:xfrm>
            <a:off x="112925" y="6105091"/>
            <a:ext cx="839275" cy="662909"/>
          </a:xfrm>
        </p:spPr>
        <p:txBody>
          <a:bodyPr/>
          <a:lstStyle>
            <a:lvl1pPr marL="0" indent="0">
              <a:buNone/>
              <a:defRPr sz="1200" baseline="30000"/>
            </a:lvl1pPr>
          </a:lstStyle>
          <a:p>
            <a:r>
              <a:rPr lang="fr-FR" dirty="0"/>
              <a:t>Espace disponible pour un 2ème logo</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4"/>
          <p:cNvSpPr>
            <a:spLocks noGrp="1"/>
          </p:cNvSpPr>
          <p:nvPr>
            <p:ph type="dt" sz="half" idx="10"/>
          </p:nvPr>
        </p:nvSpPr>
        <p:spPr>
          <a:xfrm>
            <a:off x="1188000" y="6454800"/>
            <a:ext cx="2635200" cy="313200"/>
          </a:xfrm>
          <a:prstGeom prst="rect">
            <a:avLst/>
          </a:prstGeom>
        </p:spPr>
        <p:txBody>
          <a:bodyPr/>
          <a:lstStyle>
            <a:lvl1pPr>
              <a:defRPr sz="1200" baseline="0">
                <a:latin typeface="calibri" charset="0"/>
              </a:defRPr>
            </a:lvl1pPr>
          </a:lstStyle>
          <a:p>
            <a:r>
              <a:rPr lang="fr-FR">
                <a:solidFill>
                  <a:srgbClr val="00B3CC"/>
                </a:solidFill>
              </a:rPr>
              <a:t>25/06/2021</a:t>
            </a:r>
            <a:endParaRPr lang="fr-FR" dirty="0">
              <a:solidFill>
                <a:srgbClr val="00B3CC"/>
              </a:solidFill>
            </a:endParaRPr>
          </a:p>
        </p:txBody>
      </p:sp>
      <p:sp>
        <p:nvSpPr>
          <p:cNvPr id="9" name="Espace réservé du pied de page 5"/>
          <p:cNvSpPr>
            <a:spLocks noGrp="1"/>
          </p:cNvSpPr>
          <p:nvPr>
            <p:ph type="ftr" sz="quarter" idx="11"/>
          </p:nvPr>
        </p:nvSpPr>
        <p:spPr>
          <a:xfrm>
            <a:off x="4294800" y="6454800"/>
            <a:ext cx="3085200" cy="313200"/>
          </a:xfrm>
          <a:prstGeom prst="rect">
            <a:avLst/>
          </a:prstGeom>
        </p:spPr>
        <p:txBody>
          <a:bodyPr/>
          <a:lstStyle>
            <a:lvl1pPr algn="ctr">
              <a:defRPr sz="1200" baseline="0">
                <a:latin typeface="calibri" charset="0"/>
              </a:defRPr>
            </a:lvl1pPr>
          </a:lstStyle>
          <a:p>
            <a:r>
              <a:rPr lang="fr-FR">
                <a:solidFill>
                  <a:srgbClr val="153449"/>
                </a:solidFill>
              </a:rPr>
              <a:t>Edwige Tournefier</a:t>
            </a:r>
            <a:endParaRPr lang="fr-FR" dirty="0">
              <a:solidFill>
                <a:srgbClr val="153449"/>
              </a:solidFill>
            </a:endParaRPr>
          </a:p>
        </p:txBody>
      </p:sp>
      <p:sp>
        <p:nvSpPr>
          <p:cNvPr id="10" name="Espace réservé du numéro de diapositive 6"/>
          <p:cNvSpPr>
            <a:spLocks noGrp="1"/>
          </p:cNvSpPr>
          <p:nvPr>
            <p:ph type="sldNum" sz="quarter" idx="12"/>
          </p:nvPr>
        </p:nvSpPr>
        <p:spPr>
          <a:xfrm>
            <a:off x="7883999" y="6454800"/>
            <a:ext cx="1033200" cy="313200"/>
          </a:xfrm>
          <a:prstGeom prst="rect">
            <a:avLst/>
          </a:prstGeom>
        </p:spPr>
        <p:txBody>
          <a:bodyPr/>
          <a:lstStyle>
            <a:lvl1pPr algn="r">
              <a:defRPr sz="1200">
                <a:latin typeface="Calibri" charset="0"/>
                <a:ea typeface="Calibri" charset="0"/>
                <a:cs typeface="Calibri" charset="0"/>
              </a:defRPr>
            </a:lvl1pPr>
          </a:lstStyle>
          <a:p>
            <a:fld id="{2A19AD89-17DE-4EAC-B060-CF86C17F7722}" type="slidenum">
              <a:rPr lang="fr-FR" smtClean="0"/>
              <a:pPr/>
              <a:t>‹N°›</a:t>
            </a:fld>
            <a:endParaRPr lang="fr-FR" dirty="0"/>
          </a:p>
        </p:txBody>
      </p:sp>
      <p:sp>
        <p:nvSpPr>
          <p:cNvPr id="11" name="Espace réservé pour une image  4"/>
          <p:cNvSpPr>
            <a:spLocks noGrp="1"/>
          </p:cNvSpPr>
          <p:nvPr>
            <p:ph type="pic" sz="quarter" idx="13" hasCustomPrompt="1"/>
          </p:nvPr>
        </p:nvSpPr>
        <p:spPr>
          <a:xfrm>
            <a:off x="112925" y="6105091"/>
            <a:ext cx="839275" cy="662909"/>
          </a:xfrm>
        </p:spPr>
        <p:txBody>
          <a:bodyPr/>
          <a:lstStyle>
            <a:lvl1pPr marL="0" indent="0">
              <a:buNone/>
              <a:defRPr sz="1200" baseline="30000"/>
            </a:lvl1pPr>
          </a:lstStyle>
          <a:p>
            <a:r>
              <a:rPr lang="fr-FR" dirty="0"/>
              <a:t>Espace disponible pour un 2ème logo</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e la date 4"/>
          <p:cNvSpPr>
            <a:spLocks noGrp="1"/>
          </p:cNvSpPr>
          <p:nvPr>
            <p:ph type="dt" sz="half" idx="10"/>
          </p:nvPr>
        </p:nvSpPr>
        <p:spPr>
          <a:xfrm>
            <a:off x="1188000" y="6454800"/>
            <a:ext cx="2635200" cy="313200"/>
          </a:xfrm>
          <a:prstGeom prst="rect">
            <a:avLst/>
          </a:prstGeom>
        </p:spPr>
        <p:txBody>
          <a:bodyPr/>
          <a:lstStyle>
            <a:lvl1pPr>
              <a:defRPr sz="1200" baseline="0">
                <a:latin typeface="calibri" charset="0"/>
              </a:defRPr>
            </a:lvl1pPr>
          </a:lstStyle>
          <a:p>
            <a:r>
              <a:rPr lang="fr-FR">
                <a:solidFill>
                  <a:srgbClr val="00B3CC"/>
                </a:solidFill>
              </a:rPr>
              <a:t>25/06/2021</a:t>
            </a:r>
            <a:endParaRPr lang="fr-FR" dirty="0">
              <a:solidFill>
                <a:srgbClr val="00B3CC"/>
              </a:solidFill>
            </a:endParaRPr>
          </a:p>
        </p:txBody>
      </p:sp>
      <p:sp>
        <p:nvSpPr>
          <p:cNvPr id="11" name="Espace réservé du pied de page 5"/>
          <p:cNvSpPr>
            <a:spLocks noGrp="1"/>
          </p:cNvSpPr>
          <p:nvPr>
            <p:ph type="ftr" sz="quarter" idx="11"/>
          </p:nvPr>
        </p:nvSpPr>
        <p:spPr>
          <a:xfrm>
            <a:off x="4294800" y="6454800"/>
            <a:ext cx="3086100" cy="313200"/>
          </a:xfrm>
          <a:prstGeom prst="rect">
            <a:avLst/>
          </a:prstGeom>
        </p:spPr>
        <p:txBody>
          <a:bodyPr/>
          <a:lstStyle>
            <a:lvl1pPr algn="ctr">
              <a:defRPr sz="1200" baseline="0">
                <a:latin typeface="calibri" charset="0"/>
              </a:defRPr>
            </a:lvl1pPr>
          </a:lstStyle>
          <a:p>
            <a:r>
              <a:rPr lang="fr-FR">
                <a:solidFill>
                  <a:srgbClr val="153449"/>
                </a:solidFill>
              </a:rPr>
              <a:t>Edwige Tournefier</a:t>
            </a:r>
            <a:endParaRPr lang="fr-FR" dirty="0">
              <a:solidFill>
                <a:srgbClr val="153449"/>
              </a:solidFill>
            </a:endParaRPr>
          </a:p>
        </p:txBody>
      </p:sp>
      <p:sp>
        <p:nvSpPr>
          <p:cNvPr id="12" name="Espace réservé du numéro de diapositive 6"/>
          <p:cNvSpPr>
            <a:spLocks noGrp="1"/>
          </p:cNvSpPr>
          <p:nvPr>
            <p:ph type="sldNum" sz="quarter" idx="12"/>
          </p:nvPr>
        </p:nvSpPr>
        <p:spPr>
          <a:xfrm>
            <a:off x="7884000" y="6454800"/>
            <a:ext cx="1033200" cy="313200"/>
          </a:xfrm>
          <a:prstGeom prst="rect">
            <a:avLst/>
          </a:prstGeom>
        </p:spPr>
        <p:txBody>
          <a:bodyPr/>
          <a:lstStyle>
            <a:lvl1pPr algn="r">
              <a:defRPr sz="1200">
                <a:latin typeface="Calibri" charset="0"/>
                <a:ea typeface="Calibri" charset="0"/>
                <a:cs typeface="Calibri" charset="0"/>
              </a:defRPr>
            </a:lvl1pPr>
          </a:lstStyle>
          <a:p>
            <a:fld id="{2A19AD89-17DE-4EAC-B060-CF86C17F7722}" type="slidenum">
              <a:rPr lang="fr-FR" smtClean="0"/>
              <a:pPr/>
              <a:t>‹N°›</a:t>
            </a:fld>
            <a:endParaRPr lang="fr-FR" dirty="0"/>
          </a:p>
        </p:txBody>
      </p:sp>
      <p:sp>
        <p:nvSpPr>
          <p:cNvPr id="13" name="Espace réservé pour une image  4"/>
          <p:cNvSpPr>
            <a:spLocks noGrp="1"/>
          </p:cNvSpPr>
          <p:nvPr>
            <p:ph type="pic" sz="quarter" idx="13" hasCustomPrompt="1"/>
          </p:nvPr>
        </p:nvSpPr>
        <p:spPr>
          <a:xfrm>
            <a:off x="112925" y="6105091"/>
            <a:ext cx="839275" cy="662909"/>
          </a:xfrm>
        </p:spPr>
        <p:txBody>
          <a:bodyPr/>
          <a:lstStyle>
            <a:lvl1pPr marL="0" indent="0">
              <a:buNone/>
              <a:defRPr sz="1200" baseline="30000"/>
            </a:lvl1pPr>
          </a:lstStyle>
          <a:p>
            <a:r>
              <a:rPr lang="fr-FR" dirty="0"/>
              <a:t>Espace disponible pour un 2ème logo</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6" name="Espace réservé de la date 4"/>
          <p:cNvSpPr>
            <a:spLocks noGrp="1"/>
          </p:cNvSpPr>
          <p:nvPr>
            <p:ph type="dt" sz="half" idx="10"/>
          </p:nvPr>
        </p:nvSpPr>
        <p:spPr>
          <a:xfrm>
            <a:off x="1188000" y="6454800"/>
            <a:ext cx="2635200" cy="313200"/>
          </a:xfrm>
          <a:prstGeom prst="rect">
            <a:avLst/>
          </a:prstGeom>
        </p:spPr>
        <p:txBody>
          <a:bodyPr/>
          <a:lstStyle>
            <a:lvl1pPr>
              <a:defRPr sz="1200" baseline="0">
                <a:latin typeface="calibri" charset="0"/>
              </a:defRPr>
            </a:lvl1pPr>
          </a:lstStyle>
          <a:p>
            <a:r>
              <a:rPr lang="fr-FR">
                <a:solidFill>
                  <a:srgbClr val="00B3CC"/>
                </a:solidFill>
              </a:rPr>
              <a:t>25/06/2021</a:t>
            </a:r>
            <a:endParaRPr lang="fr-FR" dirty="0">
              <a:solidFill>
                <a:srgbClr val="00B3CC"/>
              </a:solidFill>
            </a:endParaRPr>
          </a:p>
        </p:txBody>
      </p:sp>
      <p:sp>
        <p:nvSpPr>
          <p:cNvPr id="7" name="Espace réservé du pied de page 5"/>
          <p:cNvSpPr>
            <a:spLocks noGrp="1"/>
          </p:cNvSpPr>
          <p:nvPr>
            <p:ph type="ftr" sz="quarter" idx="11"/>
          </p:nvPr>
        </p:nvSpPr>
        <p:spPr>
          <a:xfrm>
            <a:off x="4294800" y="6454800"/>
            <a:ext cx="3086100" cy="313200"/>
          </a:xfrm>
          <a:prstGeom prst="rect">
            <a:avLst/>
          </a:prstGeom>
        </p:spPr>
        <p:txBody>
          <a:bodyPr/>
          <a:lstStyle>
            <a:lvl1pPr algn="ctr">
              <a:defRPr sz="1200" baseline="0">
                <a:latin typeface="calibri" charset="0"/>
              </a:defRPr>
            </a:lvl1pPr>
          </a:lstStyle>
          <a:p>
            <a:r>
              <a:rPr lang="fr-FR">
                <a:solidFill>
                  <a:srgbClr val="153449"/>
                </a:solidFill>
              </a:rPr>
              <a:t>Edwige Tournefier</a:t>
            </a:r>
            <a:endParaRPr lang="fr-FR" dirty="0">
              <a:solidFill>
                <a:srgbClr val="153449"/>
              </a:solidFill>
            </a:endParaRPr>
          </a:p>
        </p:txBody>
      </p:sp>
      <p:sp>
        <p:nvSpPr>
          <p:cNvPr id="8" name="Espace réservé du numéro de diapositive 6"/>
          <p:cNvSpPr>
            <a:spLocks noGrp="1"/>
          </p:cNvSpPr>
          <p:nvPr>
            <p:ph type="sldNum" sz="quarter" idx="12"/>
          </p:nvPr>
        </p:nvSpPr>
        <p:spPr>
          <a:xfrm>
            <a:off x="7884000" y="6454800"/>
            <a:ext cx="1033200" cy="313200"/>
          </a:xfrm>
          <a:prstGeom prst="rect">
            <a:avLst/>
          </a:prstGeom>
        </p:spPr>
        <p:txBody>
          <a:bodyPr/>
          <a:lstStyle>
            <a:lvl1pPr algn="r">
              <a:defRPr sz="1200">
                <a:latin typeface="Calibri" charset="0"/>
                <a:ea typeface="Calibri" charset="0"/>
                <a:cs typeface="Calibri" charset="0"/>
              </a:defRPr>
            </a:lvl1pPr>
          </a:lstStyle>
          <a:p>
            <a:fld id="{2A19AD89-17DE-4EAC-B060-CF86C17F7722}" type="slidenum">
              <a:rPr lang="fr-FR" smtClean="0"/>
              <a:pPr/>
              <a:t>‹N°›</a:t>
            </a:fld>
            <a:endParaRPr lang="fr-FR" dirty="0"/>
          </a:p>
        </p:txBody>
      </p:sp>
      <p:sp>
        <p:nvSpPr>
          <p:cNvPr id="9" name="Espace réservé pour une image  4"/>
          <p:cNvSpPr>
            <a:spLocks noGrp="1"/>
          </p:cNvSpPr>
          <p:nvPr>
            <p:ph type="pic" sz="quarter" idx="13" hasCustomPrompt="1"/>
          </p:nvPr>
        </p:nvSpPr>
        <p:spPr>
          <a:xfrm>
            <a:off x="112925" y="6105091"/>
            <a:ext cx="839275" cy="662909"/>
          </a:xfrm>
        </p:spPr>
        <p:txBody>
          <a:bodyPr/>
          <a:lstStyle>
            <a:lvl1pPr marL="0" indent="0">
              <a:buNone/>
              <a:defRPr sz="1200" baseline="30000"/>
            </a:lvl1pPr>
          </a:lstStyle>
          <a:p>
            <a:r>
              <a:rPr lang="fr-FR" dirty="0"/>
              <a:t>Espace disponible pour un 2ème logo</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r">
              <a:defRPr/>
            </a:lvl1pPr>
          </a:lstStyle>
          <a:p>
            <a:r>
              <a:rPr lang="fr-FR"/>
              <a:t>Modifiez le style du titre</a:t>
            </a:r>
            <a:endParaRPr lang="fr-FR" dirty="0"/>
          </a:p>
        </p:txBody>
      </p:sp>
      <p:sp>
        <p:nvSpPr>
          <p:cNvPr id="3" name="Espace réservé du contenu 2"/>
          <p:cNvSpPr>
            <a:spLocks noGrp="1"/>
          </p:cNvSpPr>
          <p:nvPr>
            <p:ph idx="1"/>
          </p:nvPr>
        </p:nvSpPr>
        <p:spPr>
          <a:xfrm>
            <a:off x="827584" y="1052736"/>
            <a:ext cx="7400925" cy="4525963"/>
          </a:xfrm>
        </p:spPr>
        <p:txBody>
          <a:bodyPr/>
          <a:lstStyle>
            <a:lvl1pPr>
              <a:defRPr sz="2000"/>
            </a:lvl1pPr>
            <a:lvl2pPr>
              <a:defRPr sz="1800"/>
            </a:lvl2pPr>
            <a:lvl3pPr>
              <a:defRPr sz="1600"/>
            </a:lvl3pPr>
            <a:lvl4pPr>
              <a:defRPr sz="1400"/>
            </a:lvl4pPr>
            <a:lvl5pPr>
              <a:defRPr sz="140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e la date 4"/>
          <p:cNvSpPr>
            <a:spLocks noGrp="1"/>
          </p:cNvSpPr>
          <p:nvPr>
            <p:ph type="dt" sz="half" idx="10"/>
          </p:nvPr>
        </p:nvSpPr>
        <p:spPr>
          <a:xfrm>
            <a:off x="1188000" y="6454800"/>
            <a:ext cx="2635200" cy="313200"/>
          </a:xfrm>
          <a:prstGeom prst="rect">
            <a:avLst/>
          </a:prstGeom>
        </p:spPr>
        <p:txBody>
          <a:bodyPr/>
          <a:lstStyle>
            <a:lvl1pPr>
              <a:defRPr sz="1200" baseline="0">
                <a:latin typeface="calibri" charset="0"/>
              </a:defRPr>
            </a:lvl1pPr>
          </a:lstStyle>
          <a:p>
            <a:r>
              <a:rPr lang="fr-FR" dirty="0">
                <a:solidFill>
                  <a:srgbClr val="00B3CC"/>
                </a:solidFill>
              </a:rPr>
              <a:t>25/06/2021</a:t>
            </a:r>
          </a:p>
        </p:txBody>
      </p:sp>
      <p:sp>
        <p:nvSpPr>
          <p:cNvPr id="9" name="Espace réservé du pied de page 5"/>
          <p:cNvSpPr>
            <a:spLocks noGrp="1"/>
          </p:cNvSpPr>
          <p:nvPr>
            <p:ph type="ftr" sz="quarter" idx="11"/>
          </p:nvPr>
        </p:nvSpPr>
        <p:spPr>
          <a:xfrm>
            <a:off x="4294800" y="6454800"/>
            <a:ext cx="3086100" cy="313200"/>
          </a:xfrm>
          <a:prstGeom prst="rect">
            <a:avLst/>
          </a:prstGeom>
        </p:spPr>
        <p:txBody>
          <a:bodyPr/>
          <a:lstStyle>
            <a:lvl1pPr algn="ctr">
              <a:defRPr sz="1200" baseline="0">
                <a:latin typeface="calibri" charset="0"/>
              </a:defRPr>
            </a:lvl1pPr>
          </a:lstStyle>
          <a:p>
            <a:r>
              <a:rPr lang="fr-FR">
                <a:solidFill>
                  <a:srgbClr val="153449"/>
                </a:solidFill>
              </a:rPr>
              <a:t>Edwige Tournefier</a:t>
            </a:r>
            <a:endParaRPr lang="fr-FR" dirty="0">
              <a:solidFill>
                <a:srgbClr val="153449"/>
              </a:solidFill>
            </a:endParaRPr>
          </a:p>
        </p:txBody>
      </p:sp>
      <p:sp>
        <p:nvSpPr>
          <p:cNvPr id="10" name="Espace réservé du numéro de diapositive 6"/>
          <p:cNvSpPr>
            <a:spLocks noGrp="1"/>
          </p:cNvSpPr>
          <p:nvPr>
            <p:ph type="sldNum" sz="quarter" idx="12"/>
          </p:nvPr>
        </p:nvSpPr>
        <p:spPr>
          <a:xfrm>
            <a:off x="7884000" y="6454800"/>
            <a:ext cx="1033200" cy="313200"/>
          </a:xfrm>
          <a:prstGeom prst="rect">
            <a:avLst/>
          </a:prstGeom>
        </p:spPr>
        <p:txBody>
          <a:bodyPr/>
          <a:lstStyle>
            <a:lvl1pPr algn="r">
              <a:defRPr sz="1200">
                <a:latin typeface="Calibri" charset="0"/>
                <a:ea typeface="Calibri" charset="0"/>
                <a:cs typeface="Calibri" charset="0"/>
              </a:defRPr>
            </a:lvl1pPr>
          </a:lstStyle>
          <a:p>
            <a:fld id="{2A19AD89-17DE-4EAC-B060-CF86C17F7722}" type="slidenum">
              <a:rPr lang="fr-FR" smtClean="0"/>
              <a:pPr/>
              <a:t>‹N°›</a:t>
            </a:fld>
            <a:endParaRPr lang="fr-FR" dirty="0"/>
          </a:p>
        </p:txBody>
      </p:sp>
    </p:spTree>
    <p:extLst>
      <p:ext uri="{BB962C8B-B14F-4D97-AF65-F5344CB8AC3E}">
        <p14:creationId xmlns:p14="http://schemas.microsoft.com/office/powerpoint/2010/main" val="2902900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864096"/>
          </a:xfrm>
        </p:spPr>
        <p:txBody>
          <a:bodyPr>
            <a:normAutofit/>
          </a:bodyPr>
          <a:lstStyle>
            <a:lvl1pPr>
              <a:defRPr sz="2900">
                <a:solidFill>
                  <a:srgbClr val="153449"/>
                </a:solidFill>
              </a:defRPr>
            </a:lvl1pPr>
          </a:lstStyle>
          <a:p>
            <a:r>
              <a:rPr lang="fr-FR" dirty="0"/>
              <a:t>Cliquez pour modifier le style du titre</a:t>
            </a:r>
            <a:endParaRPr lang="fr-BE" dirty="0"/>
          </a:p>
        </p:txBody>
      </p:sp>
      <p:sp>
        <p:nvSpPr>
          <p:cNvPr id="3" name="Espace réservé du contenu 2"/>
          <p:cNvSpPr>
            <a:spLocks noGrp="1"/>
          </p:cNvSpPr>
          <p:nvPr>
            <p:ph idx="1"/>
          </p:nvPr>
        </p:nvSpPr>
        <p:spPr>
          <a:xfrm>
            <a:off x="457200" y="1268760"/>
            <a:ext cx="8229600" cy="4896544"/>
          </a:xfrm>
        </p:spPr>
        <p:txBody>
          <a:bodyPr/>
          <a:lstStyle>
            <a:lvl1pPr>
              <a:defRPr sz="2400"/>
            </a:lvl1pPr>
            <a:lvl2pPr>
              <a:defRPr sz="2200"/>
            </a:lvl2pPr>
            <a:lvl3pPr>
              <a:defRPr sz="2000"/>
            </a:lvl3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4" name="Espace réservé de la date 3"/>
          <p:cNvSpPr>
            <a:spLocks noGrp="1"/>
          </p:cNvSpPr>
          <p:nvPr>
            <p:ph type="dt" sz="half" idx="10"/>
          </p:nvPr>
        </p:nvSpPr>
        <p:spPr/>
        <p:txBody>
          <a:bodyPr/>
          <a:lstStyle/>
          <a:p>
            <a:r>
              <a:rPr lang="fr-FR"/>
              <a:t>25/06/2021</a:t>
            </a:r>
            <a:endParaRPr lang="fr-BE" dirty="0"/>
          </a:p>
        </p:txBody>
      </p:sp>
      <p:sp>
        <p:nvSpPr>
          <p:cNvPr id="5" name="Espace réservé du pied de page 4"/>
          <p:cNvSpPr>
            <a:spLocks noGrp="1"/>
          </p:cNvSpPr>
          <p:nvPr>
            <p:ph type="ftr" sz="quarter" idx="11"/>
          </p:nvPr>
        </p:nvSpPr>
        <p:spPr/>
        <p:txBody>
          <a:bodyPr/>
          <a:lstStyle>
            <a:lvl1pPr>
              <a:defRPr>
                <a:solidFill>
                  <a:schemeClr val="tx1"/>
                </a:solidFill>
              </a:defRPr>
            </a:lvl1pPr>
          </a:lstStyle>
          <a:p>
            <a:r>
              <a:rPr lang="fr-BE"/>
              <a:t>Edwige Tournefier</a:t>
            </a:r>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extLst>
      <p:ext uri="{BB962C8B-B14F-4D97-AF65-F5344CB8AC3E}">
        <p14:creationId xmlns:p14="http://schemas.microsoft.com/office/powerpoint/2010/main" val="2819796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Espace réservé du titre 1"/>
          <p:cNvSpPr>
            <a:spLocks noGrp="1"/>
          </p:cNvSpPr>
          <p:nvPr>
            <p:ph type="title"/>
          </p:nvPr>
        </p:nvSpPr>
        <p:spPr bwMode="auto">
          <a:xfrm>
            <a:off x="3805200" y="68400"/>
            <a:ext cx="5126400" cy="450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dirty="0"/>
              <a:t>Cliquez pour modifier le style du titre</a:t>
            </a:r>
          </a:p>
        </p:txBody>
      </p:sp>
      <p:sp>
        <p:nvSpPr>
          <p:cNvPr id="1028" name="Espace réservé du texte 2"/>
          <p:cNvSpPr>
            <a:spLocks noGrp="1"/>
          </p:cNvSpPr>
          <p:nvPr>
            <p:ph type="body" idx="1"/>
          </p:nvPr>
        </p:nvSpPr>
        <p:spPr bwMode="auto">
          <a:xfrm>
            <a:off x="1285875" y="1600200"/>
            <a:ext cx="74009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3" name="Espace réservé du contenu 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98000" y="205200"/>
            <a:ext cx="1080000" cy="358729"/>
          </a:xfrm>
          <a:prstGeom prst="rect">
            <a:avLst/>
          </a:prstGeom>
        </p:spPr>
      </p:pic>
      <p:sp>
        <p:nvSpPr>
          <p:cNvPr id="14" name="Espace réservé de la date 4"/>
          <p:cNvSpPr>
            <a:spLocks noGrp="1"/>
          </p:cNvSpPr>
          <p:nvPr>
            <p:ph type="dt" sz="half" idx="2"/>
          </p:nvPr>
        </p:nvSpPr>
        <p:spPr>
          <a:xfrm>
            <a:off x="1187624" y="6454800"/>
            <a:ext cx="2633464" cy="313200"/>
          </a:xfrm>
          <a:prstGeom prst="rect">
            <a:avLst/>
          </a:prstGeom>
        </p:spPr>
        <p:txBody>
          <a:bodyPr/>
          <a:lstStyle>
            <a:lvl1pPr>
              <a:defRPr sz="1200" baseline="0">
                <a:latin typeface="calibri" charset="0"/>
              </a:defRPr>
            </a:lvl1pPr>
          </a:lstStyle>
          <a:p>
            <a:r>
              <a:rPr lang="fr-FR">
                <a:solidFill>
                  <a:srgbClr val="00B3CC"/>
                </a:solidFill>
              </a:rPr>
              <a:t>25/06/2021</a:t>
            </a:r>
            <a:endParaRPr lang="fr-FR" dirty="0">
              <a:solidFill>
                <a:srgbClr val="00B3CC"/>
              </a:solidFill>
            </a:endParaRPr>
          </a:p>
        </p:txBody>
      </p:sp>
      <p:sp>
        <p:nvSpPr>
          <p:cNvPr id="15" name="Espace réservé du pied de page 5"/>
          <p:cNvSpPr>
            <a:spLocks noGrp="1"/>
          </p:cNvSpPr>
          <p:nvPr>
            <p:ph type="ftr" sz="quarter" idx="3"/>
          </p:nvPr>
        </p:nvSpPr>
        <p:spPr>
          <a:xfrm>
            <a:off x="4294212" y="6454800"/>
            <a:ext cx="3086100" cy="313200"/>
          </a:xfrm>
          <a:prstGeom prst="rect">
            <a:avLst/>
          </a:prstGeom>
        </p:spPr>
        <p:txBody>
          <a:bodyPr/>
          <a:lstStyle>
            <a:lvl1pPr algn="ctr">
              <a:defRPr sz="1200" baseline="0">
                <a:latin typeface="calibri" charset="0"/>
              </a:defRPr>
            </a:lvl1pPr>
          </a:lstStyle>
          <a:p>
            <a:r>
              <a:rPr lang="fr-FR">
                <a:solidFill>
                  <a:srgbClr val="153449"/>
                </a:solidFill>
              </a:rPr>
              <a:t>Edwige Tournefier</a:t>
            </a:r>
            <a:endParaRPr lang="fr-FR" dirty="0">
              <a:solidFill>
                <a:srgbClr val="153449"/>
              </a:solidFill>
            </a:endParaRPr>
          </a:p>
        </p:txBody>
      </p:sp>
      <p:sp>
        <p:nvSpPr>
          <p:cNvPr id="16" name="Espace réservé du numéro de diapositive 6"/>
          <p:cNvSpPr>
            <a:spLocks noGrp="1"/>
          </p:cNvSpPr>
          <p:nvPr>
            <p:ph type="sldNum" sz="quarter" idx="4"/>
          </p:nvPr>
        </p:nvSpPr>
        <p:spPr>
          <a:xfrm>
            <a:off x="7884368" y="6453336"/>
            <a:ext cx="1032428" cy="313200"/>
          </a:xfrm>
          <a:prstGeom prst="rect">
            <a:avLst/>
          </a:prstGeom>
        </p:spPr>
        <p:txBody>
          <a:bodyPr/>
          <a:lstStyle>
            <a:lvl1pPr algn="r">
              <a:defRPr sz="1200">
                <a:solidFill>
                  <a:srgbClr val="00B3CC"/>
                </a:solidFill>
                <a:latin typeface="Calibri" charset="0"/>
                <a:ea typeface="Calibri" charset="0"/>
                <a:cs typeface="Calibri" charset="0"/>
              </a:defRPr>
            </a:lvl1pPr>
          </a:lstStyle>
          <a:p>
            <a:fld id="{2A19AD89-17DE-4EAC-B060-CF86C17F7722}" type="slidenum">
              <a:rPr lang="fr-FR" smtClean="0"/>
              <a:pPr/>
              <a:t>‹N°›</a:t>
            </a:fld>
            <a:endParaRPr lang="fr-FR" dirty="0"/>
          </a:p>
        </p:txBody>
      </p:sp>
      <p:cxnSp>
        <p:nvCxnSpPr>
          <p:cNvPr id="17" name="Connecteur droit 16"/>
          <p:cNvCxnSpPr/>
          <p:nvPr userDrawn="1"/>
        </p:nvCxnSpPr>
        <p:spPr>
          <a:xfrm>
            <a:off x="1112400" y="6472800"/>
            <a:ext cx="7732800" cy="0"/>
          </a:xfrm>
          <a:prstGeom prst="line">
            <a:avLst/>
          </a:prstGeom>
          <a:ln w="12700">
            <a:solidFill>
              <a:srgbClr val="00B3CC"/>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userDrawn="1"/>
        </p:nvCxnSpPr>
        <p:spPr>
          <a:xfrm>
            <a:off x="720000" y="640800"/>
            <a:ext cx="6505200" cy="0"/>
          </a:xfrm>
          <a:prstGeom prst="line">
            <a:avLst/>
          </a:prstGeom>
          <a:ln w="12700">
            <a:solidFill>
              <a:srgbClr val="00B4CD"/>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userDrawn="1"/>
        </p:nvCxnSpPr>
        <p:spPr>
          <a:xfrm>
            <a:off x="1814400" y="561600"/>
            <a:ext cx="6199200" cy="3600"/>
          </a:xfrm>
          <a:prstGeom prst="line">
            <a:avLst/>
          </a:prstGeom>
          <a:ln w="12700">
            <a:solidFill>
              <a:srgbClr val="17354A"/>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88" r:id="rId1"/>
    <p:sldLayoutId id="2147483677" r:id="rId2"/>
    <p:sldLayoutId id="2147483678" r:id="rId3"/>
    <p:sldLayoutId id="2147483679" r:id="rId4"/>
    <p:sldLayoutId id="2147483680" r:id="rId5"/>
    <p:sldLayoutId id="2147483681" r:id="rId6"/>
    <p:sldLayoutId id="2147483682" r:id="rId7"/>
    <p:sldLayoutId id="2147483689" r:id="rId8"/>
    <p:sldLayoutId id="2147483690" r:id="rId9"/>
    <p:sldLayoutId id="2147483691" r:id="rId10"/>
    <p:sldLayoutId id="2147483692" r:id="rId11"/>
    <p:sldLayoutId id="2147483693" r:id="rId12"/>
    <p:sldLayoutId id="2147483694" r:id="rId13"/>
  </p:sldLayoutIdLst>
  <p:hf hdr="0"/>
  <p:txStyles>
    <p:titleStyle>
      <a:lvl1pPr algn="r" rtl="0" eaLnBrk="1" fontAlgn="base" hangingPunct="1">
        <a:spcBef>
          <a:spcPct val="0"/>
        </a:spcBef>
        <a:spcAft>
          <a:spcPct val="0"/>
        </a:spcAft>
        <a:defRPr sz="2400" kern="1200">
          <a:solidFill>
            <a:srgbClr val="17354A"/>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9.xml"/><Relationship Id="rId5" Type="http://schemas.openxmlformats.org/officeDocument/2006/relationships/image" Target="../media/image20.jpe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7.jpeg"/><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png"/><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jpg"/><Relationship Id="rId2" Type="http://schemas.openxmlformats.org/officeDocument/2006/relationships/image" Target="../media/image30.jpeg"/><Relationship Id="rId1" Type="http://schemas.openxmlformats.org/officeDocument/2006/relationships/slideLayout" Target="../slideLayouts/slideLayout9.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3.xml"/><Relationship Id="rId5" Type="http://schemas.openxmlformats.org/officeDocument/2006/relationships/image" Target="../media/image40.jpeg"/><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9.xml"/><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3.jpeg"/><Relationship Id="rId1" Type="http://schemas.openxmlformats.org/officeDocument/2006/relationships/slideLayout" Target="../slideLayouts/slideLayout9.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71800" y="980728"/>
            <a:ext cx="3634017" cy="1362075"/>
          </a:xfrm>
        </p:spPr>
        <p:txBody>
          <a:bodyPr/>
          <a:lstStyle/>
          <a:p>
            <a:r>
              <a:rPr lang="en-001" dirty="0"/>
              <a:t>P</a:t>
            </a:r>
            <a:r>
              <a:rPr lang="fr-FR" dirty="0"/>
              <a:t>r</a:t>
            </a:r>
            <a:r>
              <a:rPr lang="en-001" dirty="0"/>
              <a:t>o</a:t>
            </a:r>
            <a:r>
              <a:rPr lang="fr-FR" dirty="0"/>
              <a:t>g</a:t>
            </a:r>
            <a:r>
              <a:rPr lang="en-001" dirty="0"/>
              <a:t>r</a:t>
            </a:r>
            <a:r>
              <a:rPr lang="fr-FR" dirty="0"/>
              <a:t>a</a:t>
            </a:r>
            <a:r>
              <a:rPr lang="en-001" dirty="0"/>
              <a:t>m</a:t>
            </a:r>
            <a:r>
              <a:rPr lang="fr-FR" dirty="0"/>
              <a:t>m</a:t>
            </a:r>
            <a:r>
              <a:rPr lang="en-001" dirty="0"/>
              <a:t>e</a:t>
            </a:r>
            <a:endParaRPr lang="en-GB" dirty="0"/>
          </a:p>
        </p:txBody>
      </p:sp>
      <p:sp>
        <p:nvSpPr>
          <p:cNvPr id="4" name="Espace réservé de la date 3"/>
          <p:cNvSpPr>
            <a:spLocks noGrp="1"/>
          </p:cNvSpPr>
          <p:nvPr>
            <p:ph type="dt" sz="half" idx="10"/>
          </p:nvPr>
        </p:nvSpPr>
        <p:spPr/>
        <p:txBody>
          <a:bodyPr/>
          <a:lstStyle/>
          <a:p>
            <a:r>
              <a:rPr lang="fr-FR">
                <a:solidFill>
                  <a:srgbClr val="00B3CC"/>
                </a:solidFill>
              </a:rPr>
              <a:t>25/06/2021</a:t>
            </a:r>
            <a:endParaRPr lang="fr-FR" dirty="0">
              <a:solidFill>
                <a:srgbClr val="00B3CC"/>
              </a:solidFill>
            </a:endParaRPr>
          </a:p>
        </p:txBody>
      </p:sp>
      <p:sp>
        <p:nvSpPr>
          <p:cNvPr id="5" name="Espace réservé du pied de page 4"/>
          <p:cNvSpPr>
            <a:spLocks noGrp="1"/>
          </p:cNvSpPr>
          <p:nvPr>
            <p:ph type="ftr" sz="quarter" idx="11"/>
          </p:nvPr>
        </p:nvSpPr>
        <p:spPr/>
        <p:txBody>
          <a:bodyPr/>
          <a:lstStyle/>
          <a:p>
            <a:r>
              <a:rPr lang="fr-FR">
                <a:solidFill>
                  <a:srgbClr val="153449"/>
                </a:solidFill>
              </a:rPr>
              <a:t>Edwige Tournefier</a:t>
            </a:r>
            <a:endParaRPr lang="fr-FR" dirty="0">
              <a:solidFill>
                <a:srgbClr val="153449"/>
              </a:solidFill>
            </a:endParaRPr>
          </a:p>
        </p:txBody>
      </p:sp>
      <p:sp>
        <p:nvSpPr>
          <p:cNvPr id="6" name="Espace réservé du numéro de diapositive 5"/>
          <p:cNvSpPr>
            <a:spLocks noGrp="1"/>
          </p:cNvSpPr>
          <p:nvPr>
            <p:ph type="sldNum" sz="quarter" idx="12"/>
          </p:nvPr>
        </p:nvSpPr>
        <p:spPr/>
        <p:txBody>
          <a:bodyPr/>
          <a:lstStyle/>
          <a:p>
            <a:fld id="{2A19AD89-17DE-4EAC-B060-CF86C17F7722}" type="slidenum">
              <a:rPr lang="fr-FR" smtClean="0"/>
              <a:pPr/>
              <a:t>1</a:t>
            </a:fld>
            <a:endParaRPr lang="fr-FR" dirty="0"/>
          </a:p>
        </p:txBody>
      </p:sp>
      <p:sp>
        <p:nvSpPr>
          <p:cNvPr id="7" name="Espace réservé pour une image  6"/>
          <p:cNvSpPr>
            <a:spLocks noGrp="1"/>
          </p:cNvSpPr>
          <p:nvPr>
            <p:ph type="pic" sz="quarter" idx="13"/>
          </p:nvPr>
        </p:nvSpPr>
        <p:spPr/>
      </p:sp>
      <p:pic>
        <p:nvPicPr>
          <p:cNvPr id="11" name="Image 10">
            <a:extLst>
              <a:ext uri="{FF2B5EF4-FFF2-40B4-BE49-F238E27FC236}">
                <a16:creationId xmlns:a16="http://schemas.microsoft.com/office/drawing/2014/main" id="{F45285B1-E52A-4AD6-838A-D1E2613D41B2}"/>
              </a:ext>
            </a:extLst>
          </p:cNvPr>
          <p:cNvPicPr>
            <a:picLocks noChangeAspect="1"/>
          </p:cNvPicPr>
          <p:nvPr/>
        </p:nvPicPr>
        <p:blipFill rotWithShape="1">
          <a:blip r:embed="rId2"/>
          <a:srcRect l="4146" t="35505" r="55475" b="11548"/>
          <a:stretch/>
        </p:blipFill>
        <p:spPr>
          <a:xfrm>
            <a:off x="-37051" y="2342803"/>
            <a:ext cx="9181051" cy="3385840"/>
          </a:xfrm>
          <a:prstGeom prst="rect">
            <a:avLst/>
          </a:prstGeom>
        </p:spPr>
      </p:pic>
    </p:spTree>
    <p:extLst>
      <p:ext uri="{BB962C8B-B14F-4D97-AF65-F5344CB8AC3E}">
        <p14:creationId xmlns:p14="http://schemas.microsoft.com/office/powerpoint/2010/main" val="3957513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01120" y="1129704"/>
            <a:ext cx="8686800" cy="936432"/>
          </a:xfrm>
        </p:spPr>
        <p:txBody>
          <a:bodyPr/>
          <a:lstStyle/>
          <a:p>
            <a:pPr>
              <a:buFont typeface="Symbol" panose="05050102010706020507" pitchFamily="18" charset="2"/>
              <a:buChar char="Þ"/>
            </a:pPr>
            <a:r>
              <a:rPr lang="en-GB" sz="2000" dirty="0" err="1">
                <a:solidFill>
                  <a:srgbClr val="153449"/>
                </a:solidFill>
              </a:rPr>
              <a:t>Expériences</a:t>
            </a:r>
            <a:r>
              <a:rPr lang="en-GB" sz="2000" dirty="0">
                <a:solidFill>
                  <a:srgbClr val="153449"/>
                </a:solidFill>
              </a:rPr>
              <a:t> </a:t>
            </a:r>
            <a:r>
              <a:rPr lang="en-GB" sz="2000" dirty="0" err="1">
                <a:solidFill>
                  <a:srgbClr val="153449"/>
                </a:solidFill>
              </a:rPr>
              <a:t>auprès</a:t>
            </a:r>
            <a:r>
              <a:rPr lang="en-GB" sz="2000" dirty="0">
                <a:solidFill>
                  <a:srgbClr val="153449"/>
                </a:solidFill>
              </a:rPr>
              <a:t> </a:t>
            </a:r>
            <a:r>
              <a:rPr lang="en-GB" sz="2000" dirty="0" err="1">
                <a:solidFill>
                  <a:srgbClr val="153449"/>
                </a:solidFill>
              </a:rPr>
              <a:t>d’accélérateurs</a:t>
            </a:r>
            <a:r>
              <a:rPr lang="en-GB" sz="2000" dirty="0">
                <a:solidFill>
                  <a:srgbClr val="153449"/>
                </a:solidFill>
              </a:rPr>
              <a:t> de </a:t>
            </a:r>
            <a:r>
              <a:rPr lang="en-GB" sz="2000" dirty="0" err="1">
                <a:solidFill>
                  <a:srgbClr val="153449"/>
                </a:solidFill>
              </a:rPr>
              <a:t>particules</a:t>
            </a:r>
            <a:r>
              <a:rPr lang="en-GB" sz="2000" dirty="0">
                <a:solidFill>
                  <a:srgbClr val="153449"/>
                </a:solidFill>
              </a:rPr>
              <a:t> </a:t>
            </a:r>
          </a:p>
          <a:p>
            <a:pPr marL="0" indent="0">
              <a:buNone/>
            </a:pPr>
            <a:r>
              <a:rPr lang="en-GB" sz="2000" dirty="0">
                <a:solidFill>
                  <a:srgbClr val="153449"/>
                </a:solidFill>
              </a:rPr>
              <a:t>                        </a:t>
            </a:r>
            <a:r>
              <a:rPr lang="en-GB" sz="2000" dirty="0" err="1">
                <a:solidFill>
                  <a:srgbClr val="C00000"/>
                </a:solidFill>
              </a:rPr>
              <a:t>mesure</a:t>
            </a:r>
            <a:r>
              <a:rPr lang="en-GB" sz="2000" dirty="0">
                <a:solidFill>
                  <a:srgbClr val="C00000"/>
                </a:solidFill>
              </a:rPr>
              <a:t> des </a:t>
            </a:r>
            <a:r>
              <a:rPr lang="en-GB" sz="2000" dirty="0" err="1">
                <a:solidFill>
                  <a:srgbClr val="C00000"/>
                </a:solidFill>
              </a:rPr>
              <a:t>propriétés</a:t>
            </a:r>
            <a:r>
              <a:rPr lang="en-GB" sz="2000" dirty="0">
                <a:solidFill>
                  <a:srgbClr val="C00000"/>
                </a:solidFill>
              </a:rPr>
              <a:t> des </a:t>
            </a:r>
            <a:r>
              <a:rPr lang="en-GB" sz="2000" dirty="0" err="1">
                <a:solidFill>
                  <a:srgbClr val="C00000"/>
                </a:solidFill>
              </a:rPr>
              <a:t>particules</a:t>
            </a:r>
            <a:r>
              <a:rPr lang="en-GB" sz="2000" dirty="0">
                <a:solidFill>
                  <a:srgbClr val="C00000"/>
                </a:solidFill>
              </a:rPr>
              <a:t> de </a:t>
            </a:r>
            <a:r>
              <a:rPr lang="en-GB" sz="2000" dirty="0" err="1">
                <a:solidFill>
                  <a:srgbClr val="C00000"/>
                </a:solidFill>
              </a:rPr>
              <a:t>matière</a:t>
            </a:r>
            <a:r>
              <a:rPr lang="en-GB" sz="2000" dirty="0">
                <a:solidFill>
                  <a:srgbClr val="C00000"/>
                </a:solidFill>
              </a:rPr>
              <a:t> et </a:t>
            </a:r>
            <a:r>
              <a:rPr lang="en-GB" sz="2000" dirty="0" err="1">
                <a:solidFill>
                  <a:srgbClr val="C00000"/>
                </a:solidFill>
              </a:rPr>
              <a:t>d’antimatière</a:t>
            </a:r>
            <a:endParaRPr lang="en-GB" sz="2000" dirty="0">
              <a:solidFill>
                <a:srgbClr val="C00000"/>
              </a:solidFill>
            </a:endParaRPr>
          </a:p>
          <a:p>
            <a:pPr>
              <a:buFont typeface="Symbol" panose="05050102010706020507" pitchFamily="18" charset="2"/>
              <a:buChar char="Þ"/>
            </a:pPr>
            <a:endParaRPr lang="en-GB" dirty="0">
              <a:solidFill>
                <a:srgbClr val="C00000"/>
              </a:solidFill>
            </a:endParaRPr>
          </a:p>
        </p:txBody>
      </p:sp>
      <p:sp>
        <p:nvSpPr>
          <p:cNvPr id="4" name="Espace réservé de la date 3"/>
          <p:cNvSpPr>
            <a:spLocks noGrp="1"/>
          </p:cNvSpPr>
          <p:nvPr>
            <p:ph type="dt" sz="half" idx="10"/>
          </p:nvPr>
        </p:nvSpPr>
        <p:spPr/>
        <p:txBody>
          <a:bodyPr/>
          <a:lstStyle/>
          <a:p>
            <a:r>
              <a:rPr lang="fr-FR"/>
              <a:t>25/06/2021</a:t>
            </a:r>
            <a:endParaRPr lang="fr-BE" dirty="0"/>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2530273"/>
            <a:ext cx="3744416" cy="2010475"/>
          </a:xfrm>
          <a:prstGeom prst="rect">
            <a:avLst/>
          </a:prstGeom>
        </p:spPr>
      </p:pic>
      <p:sp>
        <p:nvSpPr>
          <p:cNvPr id="5" name="ZoneTexte 4"/>
          <p:cNvSpPr txBox="1"/>
          <p:nvPr/>
        </p:nvSpPr>
        <p:spPr>
          <a:xfrm>
            <a:off x="179512" y="2179810"/>
            <a:ext cx="1519968" cy="369332"/>
          </a:xfrm>
          <a:prstGeom prst="rect">
            <a:avLst/>
          </a:prstGeom>
          <a:noFill/>
        </p:spPr>
        <p:txBody>
          <a:bodyPr wrap="none" rtlCol="0">
            <a:spAutoFit/>
          </a:bodyPr>
          <a:lstStyle/>
          <a:p>
            <a:r>
              <a:rPr lang="en-GB" dirty="0" err="1"/>
              <a:t>LHCb</a:t>
            </a:r>
            <a:r>
              <a:rPr lang="en-GB" dirty="0"/>
              <a:t> au CERN</a:t>
            </a:r>
          </a:p>
        </p:txBody>
      </p:sp>
      <p:sp>
        <p:nvSpPr>
          <p:cNvPr id="6" name="ZoneTexte 5"/>
          <p:cNvSpPr txBox="1"/>
          <p:nvPr/>
        </p:nvSpPr>
        <p:spPr>
          <a:xfrm>
            <a:off x="5028643" y="2172177"/>
            <a:ext cx="2351669" cy="369332"/>
          </a:xfrm>
          <a:prstGeom prst="rect">
            <a:avLst/>
          </a:prstGeom>
          <a:noFill/>
        </p:spPr>
        <p:txBody>
          <a:bodyPr wrap="none" rtlCol="0">
            <a:spAutoFit/>
          </a:bodyPr>
          <a:lstStyle/>
          <a:p>
            <a:r>
              <a:rPr lang="en-GB" dirty="0"/>
              <a:t>DUNE à </a:t>
            </a:r>
            <a:r>
              <a:rPr lang="en-GB" dirty="0" err="1"/>
              <a:t>Fermilab</a:t>
            </a:r>
            <a:r>
              <a:rPr lang="en-GB" dirty="0"/>
              <a:t> (USA)</a:t>
            </a: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2524524"/>
            <a:ext cx="3024336" cy="2016224"/>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6646" y="4622653"/>
            <a:ext cx="4650096" cy="1534052"/>
          </a:xfrm>
          <a:prstGeom prst="rect">
            <a:avLst/>
          </a:prstGeom>
        </p:spPr>
      </p:pic>
      <p:pic>
        <p:nvPicPr>
          <p:cNvPr id="10" name="Picture 2" descr="LHC-OverallView"/>
          <p:cNvPicPr>
            <a:picLocks noChangeAspect="1" noChangeArrowheads="1"/>
          </p:cNvPicPr>
          <p:nvPr/>
        </p:nvPicPr>
        <p:blipFill>
          <a:blip r:embed="rId5" cstate="print"/>
          <a:srcRect t="8065"/>
          <a:stretch>
            <a:fillRect/>
          </a:stretch>
        </p:blipFill>
        <p:spPr bwMode="auto">
          <a:xfrm>
            <a:off x="1390119" y="4641851"/>
            <a:ext cx="2439497" cy="1811485"/>
          </a:xfrm>
          <a:prstGeom prst="rect">
            <a:avLst/>
          </a:prstGeom>
          <a:noFill/>
        </p:spPr>
      </p:pic>
      <p:sp>
        <p:nvSpPr>
          <p:cNvPr id="11" name="Espace réservé du pied de page 10"/>
          <p:cNvSpPr>
            <a:spLocks noGrp="1"/>
          </p:cNvSpPr>
          <p:nvPr>
            <p:ph type="ftr" sz="quarter" idx="11"/>
          </p:nvPr>
        </p:nvSpPr>
        <p:spPr/>
        <p:txBody>
          <a:bodyPr/>
          <a:lstStyle/>
          <a:p>
            <a:r>
              <a:rPr lang="fr-BE"/>
              <a:t>Edwige Tournefier</a:t>
            </a:r>
            <a:endParaRPr lang="fr-BE" dirty="0"/>
          </a:p>
        </p:txBody>
      </p:sp>
      <p:sp>
        <p:nvSpPr>
          <p:cNvPr id="12" name="Espace réservé du numéro de diapositive 11"/>
          <p:cNvSpPr>
            <a:spLocks noGrp="1"/>
          </p:cNvSpPr>
          <p:nvPr>
            <p:ph type="sldNum" sz="quarter" idx="12"/>
          </p:nvPr>
        </p:nvSpPr>
        <p:spPr/>
        <p:txBody>
          <a:bodyPr/>
          <a:lstStyle/>
          <a:p>
            <a:fld id="{CF4668DC-857F-487D-BFFA-8C0CA5037977}" type="slidenum">
              <a:rPr lang="fr-BE" smtClean="0"/>
              <a:pPr/>
              <a:t>10</a:t>
            </a:fld>
            <a:endParaRPr lang="fr-BE" dirty="0"/>
          </a:p>
        </p:txBody>
      </p:sp>
      <p:sp>
        <p:nvSpPr>
          <p:cNvPr id="14" name="Titre 3"/>
          <p:cNvSpPr>
            <a:spLocks noGrp="1"/>
          </p:cNvSpPr>
          <p:nvPr>
            <p:ph type="title"/>
          </p:nvPr>
        </p:nvSpPr>
        <p:spPr>
          <a:xfrm>
            <a:off x="3347864" y="68400"/>
            <a:ext cx="5583736" cy="450000"/>
          </a:xfrm>
        </p:spPr>
        <p:txBody>
          <a:bodyPr>
            <a:noAutofit/>
          </a:bodyPr>
          <a:lstStyle/>
          <a:p>
            <a:r>
              <a:rPr lang="fr-FR" sz="2400" dirty="0"/>
              <a:t>Asymétrie matière / antimatière</a:t>
            </a:r>
          </a:p>
        </p:txBody>
      </p:sp>
    </p:spTree>
    <p:extLst>
      <p:ext uri="{BB962C8B-B14F-4D97-AF65-F5344CB8AC3E}">
        <p14:creationId xmlns:p14="http://schemas.microsoft.com/office/powerpoint/2010/main" val="3077716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2" cstate="print"/>
          <a:srcRect t="13620" r="58427" b="5447"/>
          <a:stretch>
            <a:fillRect/>
          </a:stretch>
        </p:blipFill>
        <p:spPr bwMode="auto">
          <a:xfrm>
            <a:off x="4376517" y="1387275"/>
            <a:ext cx="1631072" cy="2285766"/>
          </a:xfrm>
          <a:prstGeom prst="rect">
            <a:avLst/>
          </a:prstGeom>
          <a:noFill/>
          <a:ln w="9525">
            <a:noFill/>
            <a:miter lim="800000"/>
            <a:headEnd/>
            <a:tailEnd/>
          </a:ln>
        </p:spPr>
      </p:pic>
      <p:sp>
        <p:nvSpPr>
          <p:cNvPr id="3" name="Espace réservé de la date 2"/>
          <p:cNvSpPr>
            <a:spLocks noGrp="1"/>
          </p:cNvSpPr>
          <p:nvPr>
            <p:ph type="dt" sz="half" idx="10"/>
          </p:nvPr>
        </p:nvSpPr>
        <p:spPr/>
        <p:txBody>
          <a:bodyPr/>
          <a:lstStyle/>
          <a:p>
            <a:r>
              <a:rPr lang="fr-FR"/>
              <a:t>25/06/2021</a:t>
            </a:r>
            <a:endParaRPr lang="fr-BE"/>
          </a:p>
        </p:txBody>
      </p:sp>
      <p:pic>
        <p:nvPicPr>
          <p:cNvPr id="4" name="Picture 8" descr="s97_10537_small"/>
          <p:cNvPicPr>
            <a:picLocks noChangeAspect="1" noChangeArrowheads="1"/>
          </p:cNvPicPr>
          <p:nvPr/>
        </p:nvPicPr>
        <p:blipFill>
          <a:blip r:embed="rId3" cstate="print"/>
          <a:srcRect b="6038"/>
          <a:stretch>
            <a:fillRect/>
          </a:stretch>
        </p:blipFill>
        <p:spPr bwMode="auto">
          <a:xfrm>
            <a:off x="6097686" y="1589040"/>
            <a:ext cx="3005263" cy="2125882"/>
          </a:xfrm>
          <a:prstGeom prst="rect">
            <a:avLst/>
          </a:prstGeom>
          <a:noFill/>
          <a:ln w="9525">
            <a:noFill/>
            <a:miter lim="800000"/>
            <a:headEnd/>
            <a:tailEnd/>
          </a:ln>
        </p:spPr>
      </p:pic>
      <p:sp>
        <p:nvSpPr>
          <p:cNvPr id="5" name="Oval 9"/>
          <p:cNvSpPr>
            <a:spLocks noChangeArrowheads="1"/>
          </p:cNvSpPr>
          <p:nvPr/>
        </p:nvSpPr>
        <p:spPr bwMode="auto">
          <a:xfrm>
            <a:off x="7154043" y="2306018"/>
            <a:ext cx="533400" cy="533400"/>
          </a:xfrm>
          <a:prstGeom prst="ellipse">
            <a:avLst/>
          </a:prstGeom>
          <a:noFill/>
          <a:ln w="19050">
            <a:solidFill>
              <a:srgbClr val="EB0D27"/>
            </a:solidFill>
            <a:round/>
            <a:headEnd type="none" w="sm" len="sm"/>
            <a:tailEnd type="none" w="sm" len="sm"/>
          </a:ln>
        </p:spPr>
        <p:txBody>
          <a:bodyPr wrap="none" anchor="ctr"/>
          <a:lstStyle/>
          <a:p>
            <a:pPr algn="ctr"/>
            <a:endParaRPr lang="fr-FR" sz="2400">
              <a:solidFill>
                <a:srgbClr val="EB0D27"/>
              </a:solidFill>
              <a:latin typeface="Times New Roman" pitchFamily="18" charset="0"/>
            </a:endParaRPr>
          </a:p>
        </p:txBody>
      </p:sp>
      <p:sp>
        <p:nvSpPr>
          <p:cNvPr id="10" name="Espace réservé du contenu 2"/>
          <p:cNvSpPr txBox="1">
            <a:spLocks/>
          </p:cNvSpPr>
          <p:nvPr/>
        </p:nvSpPr>
        <p:spPr>
          <a:xfrm>
            <a:off x="395535" y="914385"/>
            <a:ext cx="8383731" cy="42116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Symbol" panose="05050102010706020507" pitchFamily="18" charset="2"/>
              <a:buChar char="Þ"/>
            </a:pPr>
            <a:r>
              <a:rPr lang="en-GB" sz="2000" dirty="0" err="1">
                <a:solidFill>
                  <a:srgbClr val="153449"/>
                </a:solidFill>
              </a:rPr>
              <a:t>Expériences</a:t>
            </a:r>
            <a:r>
              <a:rPr lang="en-GB" sz="2000" dirty="0">
                <a:solidFill>
                  <a:srgbClr val="153449"/>
                </a:solidFill>
              </a:rPr>
              <a:t> </a:t>
            </a:r>
            <a:r>
              <a:rPr lang="en-GB" sz="2000" dirty="0" err="1">
                <a:solidFill>
                  <a:srgbClr val="153449"/>
                </a:solidFill>
              </a:rPr>
              <a:t>dans</a:t>
            </a:r>
            <a:r>
              <a:rPr lang="en-GB" sz="2000" dirty="0">
                <a:solidFill>
                  <a:srgbClr val="153449"/>
                </a:solidFill>
              </a:rPr>
              <a:t> </a:t>
            </a:r>
            <a:r>
              <a:rPr lang="en-GB" sz="2000" dirty="0" err="1">
                <a:solidFill>
                  <a:srgbClr val="153449"/>
                </a:solidFill>
              </a:rPr>
              <a:t>l’espace</a:t>
            </a:r>
            <a:r>
              <a:rPr lang="en-GB" sz="2000" dirty="0">
                <a:solidFill>
                  <a:srgbClr val="153449"/>
                </a:solidFill>
              </a:rPr>
              <a:t> et </a:t>
            </a:r>
            <a:r>
              <a:rPr lang="en-GB" sz="2000" dirty="0" err="1">
                <a:solidFill>
                  <a:srgbClr val="153449"/>
                </a:solidFill>
              </a:rPr>
              <a:t>télescopes</a:t>
            </a:r>
            <a:r>
              <a:rPr lang="en-GB" sz="2000" dirty="0">
                <a:solidFill>
                  <a:srgbClr val="153449"/>
                </a:solidFill>
              </a:rPr>
              <a:t> sur </a:t>
            </a:r>
            <a:r>
              <a:rPr lang="en-GB" sz="2000" dirty="0" err="1">
                <a:solidFill>
                  <a:srgbClr val="153449"/>
                </a:solidFill>
              </a:rPr>
              <a:t>terre</a:t>
            </a:r>
            <a:r>
              <a:rPr lang="en-GB" sz="2000" dirty="0">
                <a:solidFill>
                  <a:srgbClr val="153449"/>
                </a:solidFill>
              </a:rPr>
              <a:t>… </a:t>
            </a:r>
            <a:r>
              <a:rPr lang="en-GB" sz="2000" dirty="0" err="1">
                <a:solidFill>
                  <a:srgbClr val="153449"/>
                </a:solidFill>
              </a:rPr>
              <a:t>mais</a:t>
            </a:r>
            <a:r>
              <a:rPr lang="en-GB" sz="2000" dirty="0">
                <a:solidFill>
                  <a:srgbClr val="153449"/>
                </a:solidFill>
              </a:rPr>
              <a:t> </a:t>
            </a:r>
            <a:r>
              <a:rPr lang="en-GB" sz="2000" dirty="0" err="1">
                <a:solidFill>
                  <a:srgbClr val="153449"/>
                </a:solidFill>
              </a:rPr>
              <a:t>aussi</a:t>
            </a:r>
            <a:r>
              <a:rPr lang="en-GB" sz="2000" dirty="0">
                <a:solidFill>
                  <a:srgbClr val="153449"/>
                </a:solidFill>
              </a:rPr>
              <a:t> </a:t>
            </a:r>
            <a:r>
              <a:rPr lang="en-GB" sz="2000" dirty="0" err="1">
                <a:solidFill>
                  <a:srgbClr val="153449"/>
                </a:solidFill>
              </a:rPr>
              <a:t>accélérateurs</a:t>
            </a:r>
            <a:endParaRPr lang="en-GB" sz="2000" dirty="0">
              <a:solidFill>
                <a:srgbClr val="153449"/>
              </a:solidFill>
            </a:endParaRPr>
          </a:p>
          <a:p>
            <a:pPr>
              <a:buFont typeface="Symbol" panose="05050102010706020507" pitchFamily="18" charset="2"/>
              <a:buChar char="Þ"/>
            </a:pPr>
            <a:endParaRPr lang="en-GB" dirty="0">
              <a:solidFill>
                <a:srgbClr val="C00000"/>
              </a:solidFill>
            </a:endParaRPr>
          </a:p>
        </p:txBody>
      </p:sp>
      <p:sp>
        <p:nvSpPr>
          <p:cNvPr id="11" name="ZoneTexte 10"/>
          <p:cNvSpPr txBox="1"/>
          <p:nvPr/>
        </p:nvSpPr>
        <p:spPr>
          <a:xfrm>
            <a:off x="6097686" y="1567845"/>
            <a:ext cx="3352800" cy="646331"/>
          </a:xfrm>
          <a:prstGeom prst="rect">
            <a:avLst/>
          </a:prstGeom>
          <a:noFill/>
        </p:spPr>
        <p:txBody>
          <a:bodyPr wrap="square" rtlCol="0">
            <a:spAutoFit/>
          </a:bodyPr>
          <a:lstStyle/>
          <a:p>
            <a:r>
              <a:rPr lang="en-GB" dirty="0">
                <a:solidFill>
                  <a:schemeClr val="bg1"/>
                </a:solidFill>
              </a:rPr>
              <a:t>AMS sur la station </a:t>
            </a:r>
            <a:r>
              <a:rPr lang="en-GB" dirty="0" err="1">
                <a:solidFill>
                  <a:schemeClr val="bg1"/>
                </a:solidFill>
              </a:rPr>
              <a:t>spatiale</a:t>
            </a:r>
            <a:r>
              <a:rPr lang="en-GB" dirty="0">
                <a:solidFill>
                  <a:schemeClr val="bg1"/>
                </a:solidFill>
              </a:rPr>
              <a:t> </a:t>
            </a:r>
            <a:r>
              <a:rPr lang="en-GB" dirty="0" err="1">
                <a:solidFill>
                  <a:schemeClr val="bg1"/>
                </a:solidFill>
              </a:rPr>
              <a:t>internationale</a:t>
            </a:r>
            <a:endParaRPr lang="en-GB" dirty="0">
              <a:solidFill>
                <a:schemeClr val="bg1"/>
              </a:solidFill>
            </a:endParaRPr>
          </a:p>
        </p:txBody>
      </p:sp>
      <p:cxnSp>
        <p:nvCxnSpPr>
          <p:cNvPr id="13" name="Connecteur droit avec flèche 12"/>
          <p:cNvCxnSpPr/>
          <p:nvPr/>
        </p:nvCxnSpPr>
        <p:spPr>
          <a:xfrm rot="10800000" flipH="1" flipV="1">
            <a:off x="5537448" y="2492896"/>
            <a:ext cx="1733932" cy="7200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7" name="Groupe 16"/>
          <p:cNvGrpSpPr/>
          <p:nvPr/>
        </p:nvGrpSpPr>
        <p:grpSpPr>
          <a:xfrm>
            <a:off x="5292080" y="4030926"/>
            <a:ext cx="3174293" cy="2380720"/>
            <a:chOff x="755576" y="4149081"/>
            <a:chExt cx="3174293" cy="2380720"/>
          </a:xfrm>
        </p:grpSpPr>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4149081"/>
              <a:ext cx="3174293" cy="2380720"/>
            </a:xfrm>
            <a:prstGeom prst="rect">
              <a:avLst/>
            </a:prstGeom>
          </p:spPr>
        </p:pic>
        <p:sp>
          <p:nvSpPr>
            <p:cNvPr id="14" name="ZoneTexte 13"/>
            <p:cNvSpPr txBox="1"/>
            <p:nvPr/>
          </p:nvSpPr>
          <p:spPr>
            <a:xfrm>
              <a:off x="755576" y="4221088"/>
              <a:ext cx="2894382" cy="369332"/>
            </a:xfrm>
            <a:prstGeom prst="rect">
              <a:avLst/>
            </a:prstGeom>
            <a:noFill/>
          </p:spPr>
          <p:txBody>
            <a:bodyPr wrap="none" rtlCol="0">
              <a:spAutoFit/>
            </a:bodyPr>
            <a:lstStyle/>
            <a:p>
              <a:r>
                <a:rPr lang="en-GB" dirty="0"/>
                <a:t>Construction de LSST au Chili</a:t>
              </a:r>
            </a:p>
          </p:txBody>
        </p:sp>
      </p:grpSp>
      <p:grpSp>
        <p:nvGrpSpPr>
          <p:cNvPr id="18" name="Groupe 17"/>
          <p:cNvGrpSpPr/>
          <p:nvPr/>
        </p:nvGrpSpPr>
        <p:grpSpPr>
          <a:xfrm>
            <a:off x="184940" y="3579847"/>
            <a:ext cx="4402460" cy="2747136"/>
            <a:chOff x="4499992" y="3759898"/>
            <a:chExt cx="4402460" cy="2747136"/>
          </a:xfrm>
        </p:grpSpPr>
        <p:pic>
          <p:nvPicPr>
            <p:cNvPr id="6" name="Picture 4" descr="https://www.lsst.org/sites/default/files/styles/galleryformatter_slide/public/photogallery/Facility_CU_Nite-full.jpg?itok=ow0mopbj"/>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992" y="3759898"/>
              <a:ext cx="4402460" cy="2747136"/>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p:cNvSpPr txBox="1"/>
            <p:nvPr/>
          </p:nvSpPr>
          <p:spPr>
            <a:xfrm>
              <a:off x="4587400" y="3841645"/>
              <a:ext cx="604653" cy="369332"/>
            </a:xfrm>
            <a:prstGeom prst="rect">
              <a:avLst/>
            </a:prstGeom>
            <a:noFill/>
          </p:spPr>
          <p:txBody>
            <a:bodyPr wrap="none" rtlCol="0">
              <a:spAutoFit/>
            </a:bodyPr>
            <a:lstStyle/>
            <a:p>
              <a:r>
                <a:rPr lang="en-GB" dirty="0">
                  <a:solidFill>
                    <a:schemeClr val="bg1"/>
                  </a:solidFill>
                </a:rPr>
                <a:t>LSST</a:t>
              </a:r>
            </a:p>
          </p:txBody>
        </p:sp>
      </p:grpSp>
      <p:sp>
        <p:nvSpPr>
          <p:cNvPr id="16" name="ZoneTexte 15"/>
          <p:cNvSpPr txBox="1"/>
          <p:nvPr/>
        </p:nvSpPr>
        <p:spPr>
          <a:xfrm>
            <a:off x="107504" y="1784310"/>
            <a:ext cx="4281088" cy="646331"/>
          </a:xfrm>
          <a:prstGeom prst="rect">
            <a:avLst/>
          </a:prstGeom>
          <a:noFill/>
        </p:spPr>
        <p:txBody>
          <a:bodyPr wrap="square" rtlCol="0">
            <a:spAutoFit/>
          </a:bodyPr>
          <a:lstStyle/>
          <a:p>
            <a:r>
              <a:rPr lang="en-GB" dirty="0" err="1">
                <a:solidFill>
                  <a:srgbClr val="C00000"/>
                </a:solidFill>
              </a:rPr>
              <a:t>Détecter</a:t>
            </a:r>
            <a:r>
              <a:rPr lang="en-GB" dirty="0">
                <a:solidFill>
                  <a:srgbClr val="C00000"/>
                </a:solidFill>
              </a:rPr>
              <a:t> des </a:t>
            </a:r>
            <a:r>
              <a:rPr lang="en-GB" dirty="0" err="1">
                <a:solidFill>
                  <a:srgbClr val="C00000"/>
                </a:solidFill>
              </a:rPr>
              <a:t>particules</a:t>
            </a:r>
            <a:r>
              <a:rPr lang="en-GB" dirty="0">
                <a:solidFill>
                  <a:srgbClr val="C00000"/>
                </a:solidFill>
              </a:rPr>
              <a:t> de </a:t>
            </a:r>
            <a:r>
              <a:rPr lang="en-GB" dirty="0" err="1">
                <a:solidFill>
                  <a:srgbClr val="C00000"/>
                </a:solidFill>
              </a:rPr>
              <a:t>matière</a:t>
            </a:r>
            <a:r>
              <a:rPr lang="en-GB" dirty="0">
                <a:solidFill>
                  <a:srgbClr val="C00000"/>
                </a:solidFill>
              </a:rPr>
              <a:t> noire </a:t>
            </a:r>
          </a:p>
          <a:p>
            <a:r>
              <a:rPr lang="en-GB" dirty="0">
                <a:solidFill>
                  <a:srgbClr val="C00000"/>
                </a:solidFill>
              </a:rPr>
              <a:t>et </a:t>
            </a:r>
            <a:r>
              <a:rPr lang="en-GB" dirty="0" err="1">
                <a:solidFill>
                  <a:srgbClr val="C00000"/>
                </a:solidFill>
              </a:rPr>
              <a:t>caractériser</a:t>
            </a:r>
            <a:r>
              <a:rPr lang="en-GB" dirty="0">
                <a:solidFill>
                  <a:srgbClr val="C00000"/>
                </a:solidFill>
              </a:rPr>
              <a:t> la </a:t>
            </a:r>
            <a:r>
              <a:rPr lang="en-GB" dirty="0" err="1">
                <a:solidFill>
                  <a:srgbClr val="C00000"/>
                </a:solidFill>
              </a:rPr>
              <a:t>matière</a:t>
            </a:r>
            <a:r>
              <a:rPr lang="en-GB" dirty="0">
                <a:solidFill>
                  <a:srgbClr val="C00000"/>
                </a:solidFill>
              </a:rPr>
              <a:t> noire</a:t>
            </a:r>
          </a:p>
        </p:txBody>
      </p:sp>
      <p:sp>
        <p:nvSpPr>
          <p:cNvPr id="19" name="ZoneTexte 18"/>
          <p:cNvSpPr txBox="1"/>
          <p:nvPr/>
        </p:nvSpPr>
        <p:spPr>
          <a:xfrm>
            <a:off x="3767909" y="2635912"/>
            <a:ext cx="620683" cy="369332"/>
          </a:xfrm>
          <a:prstGeom prst="rect">
            <a:avLst/>
          </a:prstGeom>
          <a:noFill/>
        </p:spPr>
        <p:txBody>
          <a:bodyPr wrap="none" rtlCol="0">
            <a:spAutoFit/>
          </a:bodyPr>
          <a:lstStyle/>
          <a:p>
            <a:r>
              <a:rPr lang="en-GB" dirty="0"/>
              <a:t>AMS</a:t>
            </a:r>
          </a:p>
        </p:txBody>
      </p:sp>
      <p:sp>
        <p:nvSpPr>
          <p:cNvPr id="20" name="Espace réservé du pied de page 19"/>
          <p:cNvSpPr>
            <a:spLocks noGrp="1"/>
          </p:cNvSpPr>
          <p:nvPr>
            <p:ph type="ftr" sz="quarter" idx="11"/>
          </p:nvPr>
        </p:nvSpPr>
        <p:spPr/>
        <p:txBody>
          <a:bodyPr/>
          <a:lstStyle/>
          <a:p>
            <a:r>
              <a:rPr lang="fr-BE"/>
              <a:t>Edwige Tournefier</a:t>
            </a:r>
            <a:endParaRPr lang="fr-BE" dirty="0"/>
          </a:p>
        </p:txBody>
      </p:sp>
      <p:sp>
        <p:nvSpPr>
          <p:cNvPr id="21" name="Espace réservé du numéro de diapositive 20"/>
          <p:cNvSpPr>
            <a:spLocks noGrp="1"/>
          </p:cNvSpPr>
          <p:nvPr>
            <p:ph type="sldNum" sz="quarter" idx="12"/>
          </p:nvPr>
        </p:nvSpPr>
        <p:spPr/>
        <p:txBody>
          <a:bodyPr/>
          <a:lstStyle/>
          <a:p>
            <a:fld id="{CF4668DC-857F-487D-BFFA-8C0CA5037977}" type="slidenum">
              <a:rPr lang="fr-BE" smtClean="0"/>
              <a:pPr/>
              <a:t>11</a:t>
            </a:fld>
            <a:endParaRPr lang="fr-BE"/>
          </a:p>
        </p:txBody>
      </p:sp>
      <p:sp>
        <p:nvSpPr>
          <p:cNvPr id="22" name="Titre 3"/>
          <p:cNvSpPr>
            <a:spLocks noGrp="1"/>
          </p:cNvSpPr>
          <p:nvPr>
            <p:ph type="title"/>
          </p:nvPr>
        </p:nvSpPr>
        <p:spPr>
          <a:xfrm>
            <a:off x="3347864" y="68400"/>
            <a:ext cx="5583736" cy="450000"/>
          </a:xfrm>
        </p:spPr>
        <p:txBody>
          <a:bodyPr>
            <a:noAutofit/>
          </a:bodyPr>
          <a:lstStyle/>
          <a:p>
            <a:r>
              <a:rPr lang="fr-FR" dirty="0"/>
              <a:t>Matière noire et énergie noire</a:t>
            </a:r>
          </a:p>
        </p:txBody>
      </p:sp>
    </p:spTree>
    <p:extLst>
      <p:ext uri="{BB962C8B-B14F-4D97-AF65-F5344CB8AC3E}">
        <p14:creationId xmlns:p14="http://schemas.microsoft.com/office/powerpoint/2010/main" val="3027057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a:t>25/06/2021</a:t>
            </a:r>
            <a:endParaRPr lang="fr-BE" dirty="0"/>
          </a:p>
        </p:txBody>
      </p:sp>
      <p:pic>
        <p:nvPicPr>
          <p:cNvPr id="3074" name="Picture 2" descr="https://www.cta-observatory.org/wp-content/themes/ctao/assets/img/CTA001_startseite_paranal_montage_bod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887439"/>
            <a:ext cx="7349770" cy="2117625"/>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3533471" y="3673478"/>
            <a:ext cx="4092531" cy="369332"/>
          </a:xfrm>
          <a:prstGeom prst="rect">
            <a:avLst/>
          </a:prstGeom>
          <a:noFill/>
        </p:spPr>
        <p:txBody>
          <a:bodyPr wrap="none" rtlCol="0">
            <a:spAutoFit/>
          </a:bodyPr>
          <a:lstStyle/>
          <a:p>
            <a:r>
              <a:rPr lang="fr-FR" dirty="0"/>
              <a:t>CTA en construction au Chili et à La Palma</a:t>
            </a:r>
          </a:p>
        </p:txBody>
      </p:sp>
      <p:sp>
        <p:nvSpPr>
          <p:cNvPr id="11" name="Espace réservé du contenu 2"/>
          <p:cNvSpPr txBox="1">
            <a:spLocks/>
          </p:cNvSpPr>
          <p:nvPr/>
        </p:nvSpPr>
        <p:spPr>
          <a:xfrm>
            <a:off x="221499" y="819897"/>
            <a:ext cx="8773009" cy="86488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Symbol" panose="05050102010706020507" pitchFamily="18" charset="2"/>
              <a:buChar char="Þ"/>
            </a:pPr>
            <a:r>
              <a:rPr lang="fr-FR" sz="2400" dirty="0">
                <a:solidFill>
                  <a:srgbClr val="153449"/>
                </a:solidFill>
                <a:sym typeface="Symbol" panose="05050102010706020507" pitchFamily="18" charset="2"/>
              </a:rPr>
              <a:t>Télescopes et interféromètre laser géant</a:t>
            </a:r>
          </a:p>
          <a:p>
            <a:pPr marL="0" indent="0">
              <a:buNone/>
            </a:pPr>
            <a:r>
              <a:rPr lang="fr-FR" sz="2400" dirty="0">
                <a:solidFill>
                  <a:srgbClr val="C00000"/>
                </a:solidFill>
                <a:sym typeface="Symbol" panose="05050102010706020507" pitchFamily="18" charset="2"/>
              </a:rPr>
              <a:t> 	Détecter les rayons cosmiques et les ondes gravitationnelles</a:t>
            </a:r>
          </a:p>
        </p:txBody>
      </p:sp>
      <p:pic>
        <p:nvPicPr>
          <p:cNvPr id="12" name="Picture 17" descr="aerial"/>
          <p:cNvPicPr>
            <a:picLocks noChangeAspect="1" noChangeArrowheads="1"/>
          </p:cNvPicPr>
          <p:nvPr/>
        </p:nvPicPr>
        <p:blipFill>
          <a:blip r:embed="rId3" cstate="print"/>
          <a:srcRect/>
          <a:stretch>
            <a:fillRect/>
          </a:stretch>
        </p:blipFill>
        <p:spPr bwMode="auto">
          <a:xfrm>
            <a:off x="755576" y="4133103"/>
            <a:ext cx="6840760" cy="2223247"/>
          </a:xfrm>
          <a:prstGeom prst="rect">
            <a:avLst/>
          </a:prstGeom>
          <a:noFill/>
        </p:spPr>
      </p:pic>
      <p:sp>
        <p:nvSpPr>
          <p:cNvPr id="3" name="ZoneTexte 2"/>
          <p:cNvSpPr txBox="1"/>
          <p:nvPr/>
        </p:nvSpPr>
        <p:spPr>
          <a:xfrm>
            <a:off x="6106228" y="5987018"/>
            <a:ext cx="1424429" cy="369332"/>
          </a:xfrm>
          <a:prstGeom prst="rect">
            <a:avLst/>
          </a:prstGeom>
          <a:noFill/>
        </p:spPr>
        <p:txBody>
          <a:bodyPr wrap="none" rtlCol="0">
            <a:spAutoFit/>
          </a:bodyPr>
          <a:lstStyle/>
          <a:p>
            <a:r>
              <a:rPr lang="en-GB" dirty="0"/>
              <a:t>Virgo à </a:t>
            </a:r>
            <a:r>
              <a:rPr lang="en-GB" dirty="0" err="1"/>
              <a:t>Pise</a:t>
            </a:r>
            <a:endParaRPr lang="en-GB" dirty="0"/>
          </a:p>
        </p:txBody>
      </p:sp>
      <p:pic>
        <p:nvPicPr>
          <p:cNvPr id="13" name="Picture 3"/>
          <p:cNvPicPr>
            <a:picLocks noChangeAspect="1" noChangeArrowheads="1"/>
          </p:cNvPicPr>
          <p:nvPr/>
        </p:nvPicPr>
        <p:blipFill>
          <a:blip r:embed="rId4" cstate="print"/>
          <a:srcRect/>
          <a:stretch>
            <a:fillRect/>
          </a:stretch>
        </p:blipFill>
        <p:spPr bwMode="auto">
          <a:xfrm>
            <a:off x="746916" y="3523760"/>
            <a:ext cx="2014540" cy="1090646"/>
          </a:xfrm>
          <a:prstGeom prst="rect">
            <a:avLst/>
          </a:prstGeom>
          <a:noFill/>
          <a:ln w="9525">
            <a:noFill/>
            <a:miter lim="800000"/>
            <a:headEnd/>
            <a:tailEnd/>
          </a:ln>
        </p:spPr>
      </p:pic>
      <p:sp>
        <p:nvSpPr>
          <p:cNvPr id="6" name="Espace réservé du pied de page 5"/>
          <p:cNvSpPr>
            <a:spLocks noGrp="1"/>
          </p:cNvSpPr>
          <p:nvPr>
            <p:ph type="ftr" sz="quarter" idx="11"/>
          </p:nvPr>
        </p:nvSpPr>
        <p:spPr/>
        <p:txBody>
          <a:bodyPr/>
          <a:lstStyle/>
          <a:p>
            <a:r>
              <a:rPr lang="fr-BE"/>
              <a:t>Edwige Tournefier</a:t>
            </a:r>
            <a:endParaRPr lang="fr-BE" dirty="0"/>
          </a:p>
        </p:txBody>
      </p:sp>
      <p:sp>
        <p:nvSpPr>
          <p:cNvPr id="8" name="Espace réservé du numéro de diapositive 7"/>
          <p:cNvSpPr>
            <a:spLocks noGrp="1"/>
          </p:cNvSpPr>
          <p:nvPr>
            <p:ph type="sldNum" sz="quarter" idx="12"/>
          </p:nvPr>
        </p:nvSpPr>
        <p:spPr/>
        <p:txBody>
          <a:bodyPr/>
          <a:lstStyle/>
          <a:p>
            <a:fld id="{CF4668DC-857F-487D-BFFA-8C0CA5037977}" type="slidenum">
              <a:rPr lang="fr-BE" smtClean="0"/>
              <a:pPr/>
              <a:t>12</a:t>
            </a:fld>
            <a:endParaRPr lang="fr-BE" dirty="0"/>
          </a:p>
        </p:txBody>
      </p:sp>
      <p:sp>
        <p:nvSpPr>
          <p:cNvPr id="14" name="Titre 3"/>
          <p:cNvSpPr>
            <a:spLocks noGrp="1"/>
          </p:cNvSpPr>
          <p:nvPr>
            <p:ph type="title"/>
          </p:nvPr>
        </p:nvSpPr>
        <p:spPr>
          <a:xfrm>
            <a:off x="3347864" y="68400"/>
            <a:ext cx="5583736" cy="450000"/>
          </a:xfrm>
        </p:spPr>
        <p:txBody>
          <a:bodyPr>
            <a:normAutofit fontScale="90000"/>
          </a:bodyPr>
          <a:lstStyle/>
          <a:p>
            <a:r>
              <a:rPr lang="fr-FR" dirty="0"/>
              <a:t>Phénomènes violents de l’Univers</a:t>
            </a:r>
          </a:p>
        </p:txBody>
      </p:sp>
    </p:spTree>
    <p:extLst>
      <p:ext uri="{BB962C8B-B14F-4D97-AF65-F5344CB8AC3E}">
        <p14:creationId xmlns:p14="http://schemas.microsoft.com/office/powerpoint/2010/main" val="3204736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fragnaud\Desktop\twepp\photos\ABBA_Card.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143559" y="1034361"/>
            <a:ext cx="1853692" cy="1872208"/>
          </a:xfrm>
          <a:prstGeom prst="rect">
            <a:avLst/>
          </a:prstGeom>
          <a:noFill/>
          <a:extLst>
            <a:ext uri="{909E8E84-426E-40DD-AFC4-6F175D3DCCD1}">
              <a14:hiddenFill xmlns:a14="http://schemas.microsoft.com/office/drawing/2010/main">
                <a:solidFill>
                  <a:srgbClr val="FFFFFF"/>
                </a:solidFill>
              </a14:hiddenFill>
            </a:ext>
          </a:extLst>
        </p:spPr>
      </p:pic>
      <p:pic>
        <p:nvPicPr>
          <p:cNvPr id="82955" name="Picture 11"/>
          <p:cNvPicPr>
            <a:picLocks noChangeAspect="1" noChangeArrowheads="1"/>
          </p:cNvPicPr>
          <p:nvPr/>
        </p:nvPicPr>
        <p:blipFill>
          <a:blip r:embed="rId3" cstate="print"/>
          <a:srcRect/>
          <a:stretch>
            <a:fillRect/>
          </a:stretch>
        </p:blipFill>
        <p:spPr bwMode="auto">
          <a:xfrm>
            <a:off x="4997251" y="2403735"/>
            <a:ext cx="2640187" cy="1339862"/>
          </a:xfrm>
          <a:prstGeom prst="rect">
            <a:avLst/>
          </a:prstGeom>
          <a:noFill/>
          <a:ln w="9525">
            <a:noFill/>
            <a:miter lim="800000"/>
            <a:headEnd/>
            <a:tailEnd/>
          </a:ln>
        </p:spPr>
      </p:pic>
      <p:sp>
        <p:nvSpPr>
          <p:cNvPr id="7" name="Espace réservé de la date 6"/>
          <p:cNvSpPr>
            <a:spLocks noGrp="1"/>
          </p:cNvSpPr>
          <p:nvPr>
            <p:ph type="dt" sz="half" idx="10"/>
          </p:nvPr>
        </p:nvSpPr>
        <p:spPr/>
        <p:txBody>
          <a:bodyPr/>
          <a:lstStyle/>
          <a:p>
            <a:r>
              <a:rPr lang="fr-FR"/>
              <a:t>25/06/2021</a:t>
            </a:r>
            <a:endParaRPr lang="fr-BE" dirty="0"/>
          </a:p>
        </p:txBody>
      </p:sp>
      <p:sp>
        <p:nvSpPr>
          <p:cNvPr id="4" name="Espace réservé du pied de page 3"/>
          <p:cNvSpPr>
            <a:spLocks noGrp="1"/>
          </p:cNvSpPr>
          <p:nvPr>
            <p:ph type="ftr" sz="quarter" idx="11"/>
          </p:nvPr>
        </p:nvSpPr>
        <p:spPr/>
        <p:txBody>
          <a:bodyPr/>
          <a:lstStyle/>
          <a:p>
            <a:r>
              <a:rPr lang="fr-BE"/>
              <a:t>Edwige Tournefier</a:t>
            </a:r>
            <a:endParaRPr lang="fr-BE"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13</a:t>
            </a:fld>
            <a:endParaRPr lang="fr-BE" dirty="0"/>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3418" y="3434767"/>
            <a:ext cx="2138920" cy="2852936"/>
          </a:xfrm>
          <a:prstGeom prst="rect">
            <a:avLst/>
          </a:prstGeom>
        </p:spPr>
      </p:pic>
      <p:pic>
        <p:nvPicPr>
          <p:cNvPr id="21" name="Picture 5" descr="Dscn1054"/>
          <p:cNvPicPr>
            <a:picLocks noChangeAspect="1" noChangeArrowheads="1"/>
          </p:cNvPicPr>
          <p:nvPr/>
        </p:nvPicPr>
        <p:blipFill>
          <a:blip r:embed="rId5" cstate="print"/>
          <a:srcRect/>
          <a:stretch>
            <a:fillRect/>
          </a:stretch>
        </p:blipFill>
        <p:spPr bwMode="auto">
          <a:xfrm>
            <a:off x="6228184" y="4432919"/>
            <a:ext cx="2279043" cy="1397121"/>
          </a:xfrm>
          <a:prstGeom prst="rect">
            <a:avLst/>
          </a:prstGeom>
          <a:noFill/>
          <a:ln w="28575">
            <a:noFill/>
            <a:miter lim="800000"/>
            <a:headEnd/>
            <a:tailEnd/>
          </a:ln>
        </p:spPr>
      </p:pic>
      <p:pic>
        <p:nvPicPr>
          <p:cNvPr id="24" name="Image 23"/>
          <p:cNvPicPr>
            <a:picLocks noChangeAspect="1"/>
          </p:cNvPicPr>
          <p:nvPr/>
        </p:nvPicPr>
        <p:blipFill rotWithShape="1">
          <a:blip r:embed="rId6" cstate="print">
            <a:extLst>
              <a:ext uri="{28A0092B-C50C-407E-A947-70E740481C1C}">
                <a14:useLocalDpi xmlns:a14="http://schemas.microsoft.com/office/drawing/2010/main" val="0"/>
              </a:ext>
            </a:extLst>
          </a:blip>
          <a:srcRect l="9090" b="19540"/>
          <a:stretch/>
        </p:blipFill>
        <p:spPr>
          <a:xfrm>
            <a:off x="7740352" y="1069995"/>
            <a:ext cx="2014135" cy="2377527"/>
          </a:xfrm>
          <a:prstGeom prst="rect">
            <a:avLst/>
          </a:prstGeom>
        </p:spPr>
      </p:pic>
      <p:pic>
        <p:nvPicPr>
          <p:cNvPr id="10" name="Imag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415" y="908720"/>
            <a:ext cx="2288244" cy="3438096"/>
          </a:xfrm>
          <a:prstGeom prst="rect">
            <a:avLst/>
          </a:prstGeom>
        </p:spPr>
      </p:pic>
      <p:pic>
        <p:nvPicPr>
          <p:cNvPr id="23" name="Picture 8" descr="http://lappweb.in2p3.fr/archives/30ANS/Dossier_presse/ATLAS%201.jpg"/>
          <p:cNvPicPr>
            <a:picLocks noChangeAspect="1" noChangeArrowheads="1"/>
          </p:cNvPicPr>
          <p:nvPr/>
        </p:nvPicPr>
        <p:blipFill>
          <a:blip r:embed="rId8" cstate="print"/>
          <a:srcRect/>
          <a:stretch>
            <a:fillRect/>
          </a:stretch>
        </p:blipFill>
        <p:spPr bwMode="auto">
          <a:xfrm>
            <a:off x="652965" y="4004481"/>
            <a:ext cx="2593753" cy="2412862"/>
          </a:xfrm>
          <a:prstGeom prst="rect">
            <a:avLst/>
          </a:prstGeom>
          <a:noFill/>
        </p:spPr>
      </p:pic>
      <p:sp>
        <p:nvSpPr>
          <p:cNvPr id="14" name="Titre 3"/>
          <p:cNvSpPr>
            <a:spLocks noGrp="1"/>
          </p:cNvSpPr>
          <p:nvPr>
            <p:ph type="title"/>
          </p:nvPr>
        </p:nvSpPr>
        <p:spPr>
          <a:xfrm>
            <a:off x="3347864" y="68400"/>
            <a:ext cx="5583736" cy="450000"/>
          </a:xfrm>
        </p:spPr>
        <p:txBody>
          <a:bodyPr>
            <a:normAutofit fontScale="90000"/>
          </a:bodyPr>
          <a:lstStyle/>
          <a:p>
            <a:r>
              <a:rPr lang="fr-FR" dirty="0"/>
              <a:t>Construction des détecteurs au LAPP</a:t>
            </a:r>
          </a:p>
        </p:txBody>
      </p:sp>
    </p:spTree>
    <p:extLst>
      <p:ext uri="{BB962C8B-B14F-4D97-AF65-F5344CB8AC3E}">
        <p14:creationId xmlns:p14="http://schemas.microsoft.com/office/powerpoint/2010/main" val="4008271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23528" y="980728"/>
            <a:ext cx="4464496" cy="1877437"/>
          </a:xfrm>
          <a:prstGeom prst="rect">
            <a:avLst/>
          </a:prstGeom>
          <a:noFill/>
          <a:effectLst>
            <a:innerShdw blurRad="63500" dist="50800" dir="2700000">
              <a:prstClr val="black">
                <a:alpha val="50000"/>
              </a:prstClr>
            </a:innerShdw>
          </a:effectLst>
        </p:spPr>
        <p:txBody>
          <a:bodyPr wrap="square" rtlCol="0">
            <a:spAutoFit/>
          </a:bodyPr>
          <a:lstStyle/>
          <a:p>
            <a:r>
              <a:rPr lang="fr-FR" dirty="0"/>
              <a:t> </a:t>
            </a:r>
            <a:r>
              <a:rPr lang="fr-FR" sz="2000" dirty="0">
                <a:latin typeface="+mn-lt"/>
              </a:rPr>
              <a:t>Les services techniques: </a:t>
            </a:r>
          </a:p>
          <a:p>
            <a:pPr marL="342900" indent="-342900">
              <a:buFontTx/>
              <a:buChar char="-"/>
            </a:pPr>
            <a:r>
              <a:rPr lang="fr-FR" sz="2000" b="1" dirty="0">
                <a:latin typeface="+mn-lt"/>
              </a:rPr>
              <a:t>mécanique</a:t>
            </a:r>
            <a:endParaRPr lang="fr-FR" sz="2000" dirty="0">
              <a:latin typeface="+mn-lt"/>
            </a:endParaRPr>
          </a:p>
          <a:p>
            <a:pPr marL="342900" indent="-342900">
              <a:buFontTx/>
              <a:buChar char="-"/>
            </a:pPr>
            <a:r>
              <a:rPr lang="fr-FR" sz="2000" b="1" dirty="0">
                <a:latin typeface="+mn-lt"/>
              </a:rPr>
              <a:t>électronique</a:t>
            </a:r>
            <a:r>
              <a:rPr lang="fr-FR" sz="2000" dirty="0">
                <a:latin typeface="+mn-lt"/>
              </a:rPr>
              <a:t> </a:t>
            </a:r>
          </a:p>
          <a:p>
            <a:pPr marL="342900" indent="-342900">
              <a:buFontTx/>
              <a:buChar char="-"/>
            </a:pPr>
            <a:r>
              <a:rPr lang="fr-FR" sz="2000" b="1" dirty="0">
                <a:latin typeface="+mn-lt"/>
              </a:rPr>
              <a:t>informatique</a:t>
            </a:r>
            <a:r>
              <a:rPr lang="fr-FR" sz="2000" dirty="0">
                <a:latin typeface="+mn-lt"/>
              </a:rPr>
              <a:t> </a:t>
            </a:r>
          </a:p>
          <a:p>
            <a:endParaRPr lang="fr-FR" sz="800" dirty="0">
              <a:latin typeface="+mn-lt"/>
            </a:endParaRPr>
          </a:p>
          <a:p>
            <a:endParaRPr lang="fr-FR" sz="800" dirty="0">
              <a:latin typeface="+mn-lt"/>
            </a:endParaRPr>
          </a:p>
          <a:p>
            <a:r>
              <a:rPr lang="fr-FR" sz="2000" dirty="0">
                <a:solidFill>
                  <a:srgbClr val="01B2CD"/>
                </a:solidFill>
                <a:latin typeface="+mn-lt"/>
                <a:sym typeface="Symbol" panose="05050102010706020507" pitchFamily="18" charset="2"/>
              </a:rPr>
              <a:t></a:t>
            </a:r>
            <a:r>
              <a:rPr lang="fr-FR" sz="2000" dirty="0">
                <a:solidFill>
                  <a:srgbClr val="01B2CD"/>
                </a:solidFill>
                <a:latin typeface="+mn-lt"/>
              </a:rPr>
              <a:t> 80 ingénieurs et techniciens</a:t>
            </a:r>
          </a:p>
        </p:txBody>
      </p:sp>
      <p:pic>
        <p:nvPicPr>
          <p:cNvPr id="8" name="Image 5" descr="brouillon9.jpg"/>
          <p:cNvPicPr>
            <a:picLocks noChangeAspect="1"/>
          </p:cNvPicPr>
          <p:nvPr/>
        </p:nvPicPr>
        <p:blipFill>
          <a:blip r:embed="rId2" cstate="print"/>
          <a:srcRect/>
          <a:stretch>
            <a:fillRect/>
          </a:stretch>
        </p:blipFill>
        <p:spPr bwMode="auto">
          <a:xfrm>
            <a:off x="5010925" y="1290147"/>
            <a:ext cx="3641696" cy="2424941"/>
          </a:xfrm>
          <a:prstGeom prst="rect">
            <a:avLst/>
          </a:prstGeom>
          <a:noFill/>
          <a:ln w="9525">
            <a:noFill/>
            <a:miter lim="800000"/>
            <a:headEnd/>
            <a:tailEnd/>
          </a:ln>
        </p:spPr>
      </p:pic>
      <p:pic>
        <p:nvPicPr>
          <p:cNvPr id="9" name="Image 2" descr="test1.jpg"/>
          <p:cNvPicPr>
            <a:picLocks noChangeAspect="1"/>
          </p:cNvPicPr>
          <p:nvPr/>
        </p:nvPicPr>
        <p:blipFill>
          <a:blip r:embed="rId3" cstate="print"/>
          <a:srcRect/>
          <a:stretch>
            <a:fillRect/>
          </a:stretch>
        </p:blipFill>
        <p:spPr bwMode="auto">
          <a:xfrm>
            <a:off x="443219" y="3573015"/>
            <a:ext cx="2023424" cy="2698263"/>
          </a:xfrm>
          <a:prstGeom prst="rect">
            <a:avLst/>
          </a:prstGeom>
          <a:noFill/>
          <a:ln w="9525">
            <a:noFill/>
            <a:miter lim="800000"/>
            <a:headEnd/>
            <a:tailEnd/>
          </a:ln>
        </p:spPr>
      </p:pic>
      <p:sp>
        <p:nvSpPr>
          <p:cNvPr id="11" name="Espace réservé de la date 10"/>
          <p:cNvSpPr>
            <a:spLocks noGrp="1"/>
          </p:cNvSpPr>
          <p:nvPr>
            <p:ph type="dt" sz="half" idx="10"/>
          </p:nvPr>
        </p:nvSpPr>
        <p:spPr/>
        <p:txBody>
          <a:bodyPr/>
          <a:lstStyle/>
          <a:p>
            <a:r>
              <a:rPr lang="fr-FR"/>
              <a:t>25/06/2021</a:t>
            </a:r>
            <a:endParaRPr lang="fr-BE"/>
          </a:p>
        </p:txBody>
      </p:sp>
      <p:pic>
        <p:nvPicPr>
          <p:cNvPr id="2050" name="Picture 2" descr="http://lapp.in2p3.fr/IMG/jpg/Must_PhotoEnsemb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6875" y="3850742"/>
            <a:ext cx="1702237" cy="2534158"/>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a:off x="6133253" y="6021288"/>
            <a:ext cx="2111155" cy="369332"/>
          </a:xfrm>
          <a:prstGeom prst="rect">
            <a:avLst/>
          </a:prstGeom>
          <a:noFill/>
        </p:spPr>
        <p:txBody>
          <a:bodyPr wrap="none" rtlCol="0">
            <a:spAutoFit/>
          </a:bodyPr>
          <a:lstStyle/>
          <a:p>
            <a:r>
              <a:rPr lang="en-GB" dirty="0"/>
              <a:t>Salle de </a:t>
            </a:r>
            <a:r>
              <a:rPr lang="en-GB" dirty="0" err="1"/>
              <a:t>calcul</a:t>
            </a:r>
            <a:r>
              <a:rPr lang="en-GB" dirty="0"/>
              <a:t> MUST</a:t>
            </a:r>
          </a:p>
        </p:txBody>
      </p:sp>
      <p:pic>
        <p:nvPicPr>
          <p:cNvPr id="2054" name="Picture 6" descr="Figure 1 : La salle de contrôle ATL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8511" y="4167268"/>
            <a:ext cx="3096495" cy="1901106"/>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pied de page 1"/>
          <p:cNvSpPr>
            <a:spLocks noGrp="1"/>
          </p:cNvSpPr>
          <p:nvPr>
            <p:ph type="ftr" sz="quarter" idx="11"/>
          </p:nvPr>
        </p:nvSpPr>
        <p:spPr/>
        <p:txBody>
          <a:bodyPr/>
          <a:lstStyle/>
          <a:p>
            <a:r>
              <a:rPr lang="fr-BE"/>
              <a:t>Edwige Tournefier</a:t>
            </a:r>
            <a:endParaRPr lang="fr-BE" dirty="0"/>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14</a:t>
            </a:fld>
            <a:endParaRPr lang="fr-BE"/>
          </a:p>
        </p:txBody>
      </p:sp>
      <p:sp>
        <p:nvSpPr>
          <p:cNvPr id="13" name="Titre 3"/>
          <p:cNvSpPr txBox="1">
            <a:spLocks/>
          </p:cNvSpPr>
          <p:nvPr/>
        </p:nvSpPr>
        <p:spPr>
          <a:xfrm>
            <a:off x="3347864" y="68400"/>
            <a:ext cx="5583736" cy="450000"/>
          </a:xfrm>
          <a:prstGeom prst="rect">
            <a:avLst/>
          </a:prstGeom>
        </p:spPr>
        <p:txBody>
          <a:bodyPr>
            <a:noAutofit/>
          </a:bodyPr>
          <a:lstStyle>
            <a:lvl1pPr algn="r" rtl="0" eaLnBrk="1" fontAlgn="base" hangingPunct="1">
              <a:spcBef>
                <a:spcPct val="0"/>
              </a:spcBef>
              <a:spcAft>
                <a:spcPct val="0"/>
              </a:spcAft>
              <a:defRPr sz="2400" kern="1200">
                <a:solidFill>
                  <a:srgbClr val="17354A"/>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fr-FR" dirty="0"/>
              <a:t>Construction des détecteurs au LAPP</a:t>
            </a:r>
          </a:p>
        </p:txBody>
      </p:sp>
    </p:spTree>
    <p:extLst>
      <p:ext uri="{BB962C8B-B14F-4D97-AF65-F5344CB8AC3E}">
        <p14:creationId xmlns:p14="http://schemas.microsoft.com/office/powerpoint/2010/main" val="895091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re 31"/>
          <p:cNvSpPr>
            <a:spLocks noGrp="1"/>
          </p:cNvSpPr>
          <p:nvPr>
            <p:ph type="title"/>
          </p:nvPr>
        </p:nvSpPr>
        <p:spPr/>
        <p:txBody>
          <a:bodyPr/>
          <a:lstStyle/>
          <a:p>
            <a:r>
              <a:rPr lang="fr-FR" dirty="0"/>
              <a:t>Les métiers de la recherche</a:t>
            </a:r>
          </a:p>
        </p:txBody>
      </p:sp>
      <p:sp>
        <p:nvSpPr>
          <p:cNvPr id="4" name="Espace réservé de la date 3"/>
          <p:cNvSpPr>
            <a:spLocks noGrp="1"/>
          </p:cNvSpPr>
          <p:nvPr>
            <p:ph type="dt" sz="half" idx="10"/>
          </p:nvPr>
        </p:nvSpPr>
        <p:spPr/>
        <p:txBody>
          <a:bodyPr/>
          <a:lstStyle/>
          <a:p>
            <a:r>
              <a:rPr lang="fr-FR">
                <a:solidFill>
                  <a:srgbClr val="00B4CD"/>
                </a:solidFill>
              </a:rPr>
              <a:t>25/06/2021</a:t>
            </a:r>
            <a:endParaRPr lang="fr-FR" dirty="0">
              <a:solidFill>
                <a:srgbClr val="00B4CD"/>
              </a:solidFill>
            </a:endParaRPr>
          </a:p>
        </p:txBody>
      </p:sp>
      <p:sp>
        <p:nvSpPr>
          <p:cNvPr id="5" name="Espace réservé du pied de page 4"/>
          <p:cNvSpPr>
            <a:spLocks noGrp="1"/>
          </p:cNvSpPr>
          <p:nvPr>
            <p:ph type="ftr" sz="quarter" idx="11"/>
          </p:nvPr>
        </p:nvSpPr>
        <p:spPr/>
        <p:txBody>
          <a:bodyPr/>
          <a:lstStyle/>
          <a:p>
            <a:r>
              <a:rPr lang="fr-FR"/>
              <a:t>Edwige Tournefier</a:t>
            </a:r>
            <a:endParaRPr lang="fr-FR" dirty="0"/>
          </a:p>
        </p:txBody>
      </p:sp>
      <p:sp>
        <p:nvSpPr>
          <p:cNvPr id="6" name="Espace réservé du numéro de diapositive 5"/>
          <p:cNvSpPr>
            <a:spLocks noGrp="1"/>
          </p:cNvSpPr>
          <p:nvPr>
            <p:ph type="sldNum" sz="quarter" idx="12"/>
          </p:nvPr>
        </p:nvSpPr>
        <p:spPr/>
        <p:txBody>
          <a:bodyPr/>
          <a:lstStyle/>
          <a:p>
            <a:fld id="{2A19AD89-17DE-4EAC-B060-CF86C17F7722}" type="slidenum">
              <a:rPr lang="fr-FR" smtClean="0"/>
              <a:pPr/>
              <a:t>15</a:t>
            </a:fld>
            <a:endParaRPr lang="fr-FR" dirty="0"/>
          </a:p>
        </p:txBody>
      </p:sp>
      <p:sp>
        <p:nvSpPr>
          <p:cNvPr id="9" name="Forme libre 8"/>
          <p:cNvSpPr/>
          <p:nvPr/>
        </p:nvSpPr>
        <p:spPr>
          <a:xfrm>
            <a:off x="683568" y="836712"/>
            <a:ext cx="8233632" cy="1597677"/>
          </a:xfrm>
          <a:custGeom>
            <a:avLst/>
            <a:gdLst>
              <a:gd name="connsiteX0" fmla="*/ 0 w 8233632"/>
              <a:gd name="connsiteY0" fmla="*/ 159768 h 1597677"/>
              <a:gd name="connsiteX1" fmla="*/ 159768 w 8233632"/>
              <a:gd name="connsiteY1" fmla="*/ 0 h 1597677"/>
              <a:gd name="connsiteX2" fmla="*/ 8073864 w 8233632"/>
              <a:gd name="connsiteY2" fmla="*/ 0 h 1597677"/>
              <a:gd name="connsiteX3" fmla="*/ 8233632 w 8233632"/>
              <a:gd name="connsiteY3" fmla="*/ 159768 h 1597677"/>
              <a:gd name="connsiteX4" fmla="*/ 8233632 w 8233632"/>
              <a:gd name="connsiteY4" fmla="*/ 1437909 h 1597677"/>
              <a:gd name="connsiteX5" fmla="*/ 8073864 w 8233632"/>
              <a:gd name="connsiteY5" fmla="*/ 1597677 h 1597677"/>
              <a:gd name="connsiteX6" fmla="*/ 159768 w 8233632"/>
              <a:gd name="connsiteY6" fmla="*/ 1597677 h 1597677"/>
              <a:gd name="connsiteX7" fmla="*/ 0 w 8233632"/>
              <a:gd name="connsiteY7" fmla="*/ 1437909 h 1597677"/>
              <a:gd name="connsiteX8" fmla="*/ 0 w 8233632"/>
              <a:gd name="connsiteY8" fmla="*/ 159768 h 159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33632" h="1597677">
                <a:moveTo>
                  <a:pt x="0" y="159768"/>
                </a:moveTo>
                <a:cubicBezTo>
                  <a:pt x="0" y="71531"/>
                  <a:pt x="71531" y="0"/>
                  <a:pt x="159768" y="0"/>
                </a:cubicBezTo>
                <a:lnTo>
                  <a:pt x="8073864" y="0"/>
                </a:lnTo>
                <a:cubicBezTo>
                  <a:pt x="8162101" y="0"/>
                  <a:pt x="8233632" y="71531"/>
                  <a:pt x="8233632" y="159768"/>
                </a:cubicBezTo>
                <a:lnTo>
                  <a:pt x="8233632" y="1437909"/>
                </a:lnTo>
                <a:cubicBezTo>
                  <a:pt x="8233632" y="1526146"/>
                  <a:pt x="8162101" y="1597677"/>
                  <a:pt x="8073864" y="1597677"/>
                </a:cubicBezTo>
                <a:lnTo>
                  <a:pt x="159768" y="1597677"/>
                </a:lnTo>
                <a:cubicBezTo>
                  <a:pt x="71531" y="1597677"/>
                  <a:pt x="0" y="1526146"/>
                  <a:pt x="0" y="1437909"/>
                </a:cubicBezTo>
                <a:lnTo>
                  <a:pt x="0" y="159768"/>
                </a:lnTo>
                <a:close/>
              </a:path>
            </a:pathLst>
          </a:custGeom>
          <a:noFill/>
          <a:ln>
            <a:solidFill>
              <a:srgbClr val="00B4CD"/>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97934" tIns="91440" rIns="91441" bIns="91440" numCol="1" spcCol="1270" anchor="t" anchorCtr="0">
            <a:noAutofit/>
          </a:bodyPr>
          <a:lstStyle/>
          <a:p>
            <a:pPr lvl="0" algn="l" defTabSz="1066800">
              <a:lnSpc>
                <a:spcPct val="90000"/>
              </a:lnSpc>
              <a:spcBef>
                <a:spcPct val="0"/>
              </a:spcBef>
              <a:spcAft>
                <a:spcPct val="35000"/>
              </a:spcAft>
            </a:pPr>
            <a:r>
              <a:rPr lang="fr-FR" sz="2400" kern="1200" dirty="0">
                <a:solidFill>
                  <a:schemeClr val="tx1"/>
                </a:solidFill>
              </a:rPr>
              <a:t>Ingénierie</a:t>
            </a:r>
          </a:p>
          <a:p>
            <a:pPr marL="171450" lvl="1" indent="-171450" algn="l" defTabSz="844550">
              <a:lnSpc>
                <a:spcPct val="90000"/>
              </a:lnSpc>
              <a:spcBef>
                <a:spcPct val="0"/>
              </a:spcBef>
              <a:spcAft>
                <a:spcPct val="15000"/>
              </a:spcAft>
              <a:buChar char="••"/>
            </a:pPr>
            <a:r>
              <a:rPr lang="fr-FR" sz="1900" kern="1200" dirty="0">
                <a:solidFill>
                  <a:schemeClr val="tx1"/>
                </a:solidFill>
              </a:rPr>
              <a:t>Conception assistée par ordinateur</a:t>
            </a:r>
          </a:p>
          <a:p>
            <a:pPr marL="171450" lvl="1" indent="-171450" algn="l" defTabSz="844550">
              <a:lnSpc>
                <a:spcPct val="90000"/>
              </a:lnSpc>
              <a:spcBef>
                <a:spcPct val="0"/>
              </a:spcBef>
              <a:spcAft>
                <a:spcPct val="15000"/>
              </a:spcAft>
              <a:buChar char="••"/>
            </a:pPr>
            <a:r>
              <a:rPr lang="fr-FR" sz="1900" kern="1200" dirty="0">
                <a:solidFill>
                  <a:schemeClr val="tx1"/>
                </a:solidFill>
              </a:rPr>
              <a:t>Programmation</a:t>
            </a:r>
          </a:p>
          <a:p>
            <a:pPr marL="171450" lvl="1" indent="-171450" algn="l" defTabSz="844550">
              <a:lnSpc>
                <a:spcPct val="90000"/>
              </a:lnSpc>
              <a:spcBef>
                <a:spcPct val="0"/>
              </a:spcBef>
              <a:spcAft>
                <a:spcPct val="15000"/>
              </a:spcAft>
              <a:buChar char="••"/>
            </a:pPr>
            <a:r>
              <a:rPr lang="fr-FR" sz="1900" kern="1200" dirty="0">
                <a:solidFill>
                  <a:schemeClr val="tx1"/>
                </a:solidFill>
              </a:rPr>
              <a:t>Conception de circuits électroniques…</a:t>
            </a:r>
          </a:p>
        </p:txBody>
      </p:sp>
      <p:sp>
        <p:nvSpPr>
          <p:cNvPr id="10" name="Rectangle à coins arrondis 9"/>
          <p:cNvSpPr/>
          <p:nvPr/>
        </p:nvSpPr>
        <p:spPr>
          <a:xfrm>
            <a:off x="843335" y="996480"/>
            <a:ext cx="1646726" cy="1278142"/>
          </a:xfrm>
          <a:prstGeom prst="roundRect">
            <a:avLst>
              <a:gd name="adj" fmla="val 10000"/>
            </a:avLst>
          </a:prstGeom>
          <a:blipFill>
            <a:blip r:embed="rId3">
              <a:extLst>
                <a:ext uri="{28A0092B-C50C-407E-A947-70E740481C1C}">
                  <a14:useLocalDpi xmlns:a14="http://schemas.microsoft.com/office/drawing/2010/main" val="0"/>
                </a:ext>
              </a:extLst>
            </a:blip>
            <a:srcRect/>
            <a:stretch>
              <a:fillRect t="-9000" b="-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Forme libre 10"/>
          <p:cNvSpPr/>
          <p:nvPr/>
        </p:nvSpPr>
        <p:spPr>
          <a:xfrm>
            <a:off x="683568" y="2594157"/>
            <a:ext cx="8233632" cy="1597677"/>
          </a:xfrm>
          <a:custGeom>
            <a:avLst/>
            <a:gdLst>
              <a:gd name="connsiteX0" fmla="*/ 0 w 8233632"/>
              <a:gd name="connsiteY0" fmla="*/ 159768 h 1597677"/>
              <a:gd name="connsiteX1" fmla="*/ 159768 w 8233632"/>
              <a:gd name="connsiteY1" fmla="*/ 0 h 1597677"/>
              <a:gd name="connsiteX2" fmla="*/ 8073864 w 8233632"/>
              <a:gd name="connsiteY2" fmla="*/ 0 h 1597677"/>
              <a:gd name="connsiteX3" fmla="*/ 8233632 w 8233632"/>
              <a:gd name="connsiteY3" fmla="*/ 159768 h 1597677"/>
              <a:gd name="connsiteX4" fmla="*/ 8233632 w 8233632"/>
              <a:gd name="connsiteY4" fmla="*/ 1437909 h 1597677"/>
              <a:gd name="connsiteX5" fmla="*/ 8073864 w 8233632"/>
              <a:gd name="connsiteY5" fmla="*/ 1597677 h 1597677"/>
              <a:gd name="connsiteX6" fmla="*/ 159768 w 8233632"/>
              <a:gd name="connsiteY6" fmla="*/ 1597677 h 1597677"/>
              <a:gd name="connsiteX7" fmla="*/ 0 w 8233632"/>
              <a:gd name="connsiteY7" fmla="*/ 1437909 h 1597677"/>
              <a:gd name="connsiteX8" fmla="*/ 0 w 8233632"/>
              <a:gd name="connsiteY8" fmla="*/ 159768 h 159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33632" h="1597677">
                <a:moveTo>
                  <a:pt x="0" y="159768"/>
                </a:moveTo>
                <a:cubicBezTo>
                  <a:pt x="0" y="71531"/>
                  <a:pt x="71531" y="0"/>
                  <a:pt x="159768" y="0"/>
                </a:cubicBezTo>
                <a:lnTo>
                  <a:pt x="8073864" y="0"/>
                </a:lnTo>
                <a:cubicBezTo>
                  <a:pt x="8162101" y="0"/>
                  <a:pt x="8233632" y="71531"/>
                  <a:pt x="8233632" y="159768"/>
                </a:cubicBezTo>
                <a:lnTo>
                  <a:pt x="8233632" y="1437909"/>
                </a:lnTo>
                <a:cubicBezTo>
                  <a:pt x="8233632" y="1526146"/>
                  <a:pt x="8162101" y="1597677"/>
                  <a:pt x="8073864" y="1597677"/>
                </a:cubicBezTo>
                <a:lnTo>
                  <a:pt x="159768" y="1597677"/>
                </a:lnTo>
                <a:cubicBezTo>
                  <a:pt x="71531" y="1597677"/>
                  <a:pt x="0" y="1526146"/>
                  <a:pt x="0" y="1437909"/>
                </a:cubicBezTo>
                <a:lnTo>
                  <a:pt x="0" y="159768"/>
                </a:lnTo>
                <a:close/>
              </a:path>
            </a:pathLst>
          </a:custGeom>
          <a:noFill/>
          <a:ln>
            <a:solidFill>
              <a:srgbClr val="00B4CD"/>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97934" tIns="91440" rIns="91441" bIns="91440" numCol="1" spcCol="1270" anchor="t" anchorCtr="0">
            <a:noAutofit/>
          </a:bodyPr>
          <a:lstStyle/>
          <a:p>
            <a:pPr lvl="0" algn="l" defTabSz="1066800">
              <a:lnSpc>
                <a:spcPct val="90000"/>
              </a:lnSpc>
              <a:spcBef>
                <a:spcPct val="0"/>
              </a:spcBef>
              <a:spcAft>
                <a:spcPct val="35000"/>
              </a:spcAft>
            </a:pPr>
            <a:r>
              <a:rPr lang="fr-FR" sz="2400" kern="1200" dirty="0">
                <a:solidFill>
                  <a:schemeClr val="tx1"/>
                </a:solidFill>
              </a:rPr>
              <a:t>Technique</a:t>
            </a:r>
          </a:p>
          <a:p>
            <a:pPr marL="171450" lvl="1" indent="-171450" algn="l" defTabSz="844550">
              <a:lnSpc>
                <a:spcPct val="90000"/>
              </a:lnSpc>
              <a:spcBef>
                <a:spcPct val="0"/>
              </a:spcBef>
              <a:spcAft>
                <a:spcPct val="15000"/>
              </a:spcAft>
              <a:buChar char="••"/>
            </a:pPr>
            <a:r>
              <a:rPr lang="fr-FR" sz="1900" kern="1200" dirty="0">
                <a:solidFill>
                  <a:schemeClr val="tx1"/>
                </a:solidFill>
              </a:rPr>
              <a:t>Fabrication de pièces</a:t>
            </a:r>
          </a:p>
          <a:p>
            <a:pPr marL="171450" lvl="1" indent="-171450" algn="l" defTabSz="844550">
              <a:lnSpc>
                <a:spcPct val="90000"/>
              </a:lnSpc>
              <a:spcBef>
                <a:spcPct val="0"/>
              </a:spcBef>
              <a:spcAft>
                <a:spcPct val="15000"/>
              </a:spcAft>
              <a:buChar char="••"/>
            </a:pPr>
            <a:r>
              <a:rPr lang="fr-FR" sz="1900" kern="1200" dirty="0">
                <a:solidFill>
                  <a:schemeClr val="tx1"/>
                </a:solidFill>
              </a:rPr>
              <a:t>Montage d’instruments scientifiques</a:t>
            </a:r>
          </a:p>
          <a:p>
            <a:pPr marL="171450" lvl="1" indent="-171450" algn="l" defTabSz="844550">
              <a:lnSpc>
                <a:spcPct val="90000"/>
              </a:lnSpc>
              <a:spcBef>
                <a:spcPct val="0"/>
              </a:spcBef>
              <a:spcAft>
                <a:spcPct val="15000"/>
              </a:spcAft>
              <a:buChar char="••"/>
            </a:pPr>
            <a:r>
              <a:rPr lang="fr-FR" sz="1900" kern="1200" dirty="0">
                <a:solidFill>
                  <a:schemeClr val="tx1"/>
                </a:solidFill>
              </a:rPr>
              <a:t>Maintenance des équipements…</a:t>
            </a:r>
          </a:p>
        </p:txBody>
      </p:sp>
      <p:sp>
        <p:nvSpPr>
          <p:cNvPr id="12" name="Rectangle à coins arrondis 11"/>
          <p:cNvSpPr/>
          <p:nvPr/>
        </p:nvSpPr>
        <p:spPr>
          <a:xfrm>
            <a:off x="843335" y="2753925"/>
            <a:ext cx="1646726" cy="1278142"/>
          </a:xfrm>
          <a:prstGeom prst="roundRect">
            <a:avLst>
              <a:gd name="adj" fmla="val 10000"/>
            </a:avLst>
          </a:prstGeom>
          <a:blipFill dpi="0" rotWithShape="1">
            <a:blip r:embed="rId4" cstate="print">
              <a:extLst>
                <a:ext uri="{28A0092B-C50C-407E-A947-70E740481C1C}">
                  <a14:useLocalDpi xmlns:a14="http://schemas.microsoft.com/office/drawing/2010/main" val="0"/>
                </a:ext>
              </a:extLst>
            </a:blip>
            <a:srcRect/>
            <a:stretch>
              <a:fillRect l="-957" t="-177" r="957" b="-6867"/>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Forme libre 13"/>
          <p:cNvSpPr/>
          <p:nvPr/>
        </p:nvSpPr>
        <p:spPr>
          <a:xfrm>
            <a:off x="683568" y="4437112"/>
            <a:ext cx="8233632" cy="1597677"/>
          </a:xfrm>
          <a:custGeom>
            <a:avLst/>
            <a:gdLst>
              <a:gd name="connsiteX0" fmla="*/ 0 w 8233632"/>
              <a:gd name="connsiteY0" fmla="*/ 159768 h 1597677"/>
              <a:gd name="connsiteX1" fmla="*/ 159768 w 8233632"/>
              <a:gd name="connsiteY1" fmla="*/ 0 h 1597677"/>
              <a:gd name="connsiteX2" fmla="*/ 8073864 w 8233632"/>
              <a:gd name="connsiteY2" fmla="*/ 0 h 1597677"/>
              <a:gd name="connsiteX3" fmla="*/ 8233632 w 8233632"/>
              <a:gd name="connsiteY3" fmla="*/ 159768 h 1597677"/>
              <a:gd name="connsiteX4" fmla="*/ 8233632 w 8233632"/>
              <a:gd name="connsiteY4" fmla="*/ 1437909 h 1597677"/>
              <a:gd name="connsiteX5" fmla="*/ 8073864 w 8233632"/>
              <a:gd name="connsiteY5" fmla="*/ 1597677 h 1597677"/>
              <a:gd name="connsiteX6" fmla="*/ 159768 w 8233632"/>
              <a:gd name="connsiteY6" fmla="*/ 1597677 h 1597677"/>
              <a:gd name="connsiteX7" fmla="*/ 0 w 8233632"/>
              <a:gd name="connsiteY7" fmla="*/ 1437909 h 1597677"/>
              <a:gd name="connsiteX8" fmla="*/ 0 w 8233632"/>
              <a:gd name="connsiteY8" fmla="*/ 159768 h 159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33632" h="1597677">
                <a:moveTo>
                  <a:pt x="0" y="159768"/>
                </a:moveTo>
                <a:cubicBezTo>
                  <a:pt x="0" y="71531"/>
                  <a:pt x="71531" y="0"/>
                  <a:pt x="159768" y="0"/>
                </a:cubicBezTo>
                <a:lnTo>
                  <a:pt x="8073864" y="0"/>
                </a:lnTo>
                <a:cubicBezTo>
                  <a:pt x="8162101" y="0"/>
                  <a:pt x="8233632" y="71531"/>
                  <a:pt x="8233632" y="159768"/>
                </a:cubicBezTo>
                <a:lnTo>
                  <a:pt x="8233632" y="1437909"/>
                </a:lnTo>
                <a:cubicBezTo>
                  <a:pt x="8233632" y="1526146"/>
                  <a:pt x="8162101" y="1597677"/>
                  <a:pt x="8073864" y="1597677"/>
                </a:cubicBezTo>
                <a:lnTo>
                  <a:pt x="159768" y="1597677"/>
                </a:lnTo>
                <a:cubicBezTo>
                  <a:pt x="71531" y="1597677"/>
                  <a:pt x="0" y="1526146"/>
                  <a:pt x="0" y="1437909"/>
                </a:cubicBezTo>
                <a:lnTo>
                  <a:pt x="0" y="159768"/>
                </a:lnTo>
                <a:close/>
              </a:path>
            </a:pathLst>
          </a:custGeom>
          <a:noFill/>
          <a:ln>
            <a:solidFill>
              <a:srgbClr val="00B4CD"/>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97934" tIns="91440" rIns="91441" bIns="91440" numCol="1" spcCol="1270" anchor="t" anchorCtr="0">
            <a:noAutofit/>
          </a:bodyPr>
          <a:lstStyle/>
          <a:p>
            <a:pPr lvl="0" algn="l" defTabSz="1066800">
              <a:lnSpc>
                <a:spcPct val="90000"/>
              </a:lnSpc>
              <a:spcBef>
                <a:spcPct val="0"/>
              </a:spcBef>
              <a:spcAft>
                <a:spcPct val="35000"/>
              </a:spcAft>
            </a:pPr>
            <a:r>
              <a:rPr lang="fr-FR" sz="2400" kern="1200" dirty="0">
                <a:solidFill>
                  <a:schemeClr val="tx1"/>
                </a:solidFill>
              </a:rPr>
              <a:t>Support administratif</a:t>
            </a:r>
          </a:p>
          <a:p>
            <a:pPr marL="171450" lvl="1" indent="-171450" algn="l" defTabSz="844550">
              <a:lnSpc>
                <a:spcPct val="90000"/>
              </a:lnSpc>
              <a:spcBef>
                <a:spcPct val="0"/>
              </a:spcBef>
              <a:spcAft>
                <a:spcPct val="15000"/>
              </a:spcAft>
              <a:buChar char="••"/>
            </a:pPr>
            <a:r>
              <a:rPr lang="fr-FR" sz="1900" kern="1200" dirty="0">
                <a:solidFill>
                  <a:schemeClr val="tx1"/>
                </a:solidFill>
              </a:rPr>
              <a:t>Ressources humaines</a:t>
            </a:r>
          </a:p>
          <a:p>
            <a:pPr marL="171450" lvl="1" indent="-171450" algn="l" defTabSz="844550">
              <a:lnSpc>
                <a:spcPct val="90000"/>
              </a:lnSpc>
              <a:spcBef>
                <a:spcPct val="0"/>
              </a:spcBef>
              <a:spcAft>
                <a:spcPct val="15000"/>
              </a:spcAft>
              <a:buChar char="••"/>
            </a:pPr>
            <a:r>
              <a:rPr lang="fr-FR" sz="1900" kern="1200" dirty="0">
                <a:solidFill>
                  <a:schemeClr val="tx1"/>
                </a:solidFill>
              </a:rPr>
              <a:t>Gestion des commandes et missions</a:t>
            </a:r>
          </a:p>
          <a:p>
            <a:pPr marL="171450" lvl="1" indent="-171450" algn="l" defTabSz="844550">
              <a:lnSpc>
                <a:spcPct val="90000"/>
              </a:lnSpc>
              <a:spcBef>
                <a:spcPct val="0"/>
              </a:spcBef>
              <a:spcAft>
                <a:spcPct val="15000"/>
              </a:spcAft>
              <a:buChar char="••"/>
            </a:pPr>
            <a:r>
              <a:rPr lang="fr-FR" sz="1900" kern="1200" dirty="0">
                <a:solidFill>
                  <a:schemeClr val="tx1"/>
                </a:solidFill>
              </a:rPr>
              <a:t>Assistance de direction, communication…</a:t>
            </a:r>
          </a:p>
        </p:txBody>
      </p:sp>
      <p:sp>
        <p:nvSpPr>
          <p:cNvPr id="15" name="Rectangle à coins arrondis 14"/>
          <p:cNvSpPr/>
          <p:nvPr/>
        </p:nvSpPr>
        <p:spPr>
          <a:xfrm>
            <a:off x="843335" y="4596879"/>
            <a:ext cx="1646726" cy="1278142"/>
          </a:xfrm>
          <a:prstGeom prst="roundRect">
            <a:avLst>
              <a:gd name="adj" fmla="val 10000"/>
            </a:avLst>
          </a:prstGeom>
          <a:blipFill>
            <a:blip r:embed="rId5" cstate="print">
              <a:extLst>
                <a:ext uri="{28A0092B-C50C-407E-A947-70E740481C1C}">
                  <a14:useLocalDpi xmlns:a14="http://schemas.microsoft.com/office/drawing/2010/main" val="0"/>
                </a:ext>
              </a:extLst>
            </a:blip>
            <a:srcRect/>
            <a:stretch>
              <a:fillRect l="-2000" r="-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60119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re 31"/>
          <p:cNvSpPr>
            <a:spLocks noGrp="1"/>
          </p:cNvSpPr>
          <p:nvPr>
            <p:ph type="title"/>
          </p:nvPr>
        </p:nvSpPr>
        <p:spPr/>
        <p:txBody>
          <a:bodyPr/>
          <a:lstStyle/>
          <a:p>
            <a:r>
              <a:rPr lang="fr-FR" dirty="0"/>
              <a:t>Le métier de </a:t>
            </a:r>
            <a:r>
              <a:rPr lang="fr-FR" dirty="0" err="1"/>
              <a:t>chercheur.e</a:t>
            </a:r>
            <a:endParaRPr lang="fr-FR" dirty="0"/>
          </a:p>
        </p:txBody>
      </p:sp>
      <p:sp>
        <p:nvSpPr>
          <p:cNvPr id="4" name="Espace réservé de la date 3"/>
          <p:cNvSpPr>
            <a:spLocks noGrp="1"/>
          </p:cNvSpPr>
          <p:nvPr>
            <p:ph type="dt" sz="half" idx="10"/>
          </p:nvPr>
        </p:nvSpPr>
        <p:spPr/>
        <p:txBody>
          <a:bodyPr/>
          <a:lstStyle/>
          <a:p>
            <a:r>
              <a:rPr lang="fr-FR">
                <a:solidFill>
                  <a:srgbClr val="00B4CD"/>
                </a:solidFill>
              </a:rPr>
              <a:t>25/06/2021</a:t>
            </a:r>
            <a:endParaRPr lang="fr-FR" dirty="0">
              <a:solidFill>
                <a:srgbClr val="00B4CD"/>
              </a:solidFill>
            </a:endParaRPr>
          </a:p>
        </p:txBody>
      </p:sp>
      <p:sp>
        <p:nvSpPr>
          <p:cNvPr id="5" name="Espace réservé du pied de page 4"/>
          <p:cNvSpPr>
            <a:spLocks noGrp="1"/>
          </p:cNvSpPr>
          <p:nvPr>
            <p:ph type="ftr" sz="quarter" idx="11"/>
          </p:nvPr>
        </p:nvSpPr>
        <p:spPr/>
        <p:txBody>
          <a:bodyPr/>
          <a:lstStyle/>
          <a:p>
            <a:r>
              <a:rPr lang="fr-FR"/>
              <a:t>Edwige Tournefier</a:t>
            </a:r>
            <a:endParaRPr lang="fr-FR" dirty="0"/>
          </a:p>
        </p:txBody>
      </p:sp>
      <p:sp>
        <p:nvSpPr>
          <p:cNvPr id="6" name="Espace réservé du numéro de diapositive 5"/>
          <p:cNvSpPr>
            <a:spLocks noGrp="1"/>
          </p:cNvSpPr>
          <p:nvPr>
            <p:ph type="sldNum" sz="quarter" idx="12"/>
          </p:nvPr>
        </p:nvSpPr>
        <p:spPr/>
        <p:txBody>
          <a:bodyPr/>
          <a:lstStyle/>
          <a:p>
            <a:fld id="{2A19AD89-17DE-4EAC-B060-CF86C17F7722}" type="slidenum">
              <a:rPr lang="fr-FR" smtClean="0"/>
              <a:pPr/>
              <a:t>16</a:t>
            </a:fld>
            <a:endParaRPr lang="fr-FR" dirty="0"/>
          </a:p>
        </p:txBody>
      </p:sp>
      <p:sp>
        <p:nvSpPr>
          <p:cNvPr id="7" name="Forme libre 6"/>
          <p:cNvSpPr/>
          <p:nvPr/>
        </p:nvSpPr>
        <p:spPr>
          <a:xfrm>
            <a:off x="2020022" y="767630"/>
            <a:ext cx="2221306" cy="1658158"/>
          </a:xfrm>
          <a:custGeom>
            <a:avLst/>
            <a:gdLst>
              <a:gd name="connsiteX0" fmla="*/ 132653 w 2221306"/>
              <a:gd name="connsiteY0" fmla="*/ 0 h 1658158"/>
              <a:gd name="connsiteX1" fmla="*/ 2088653 w 2221306"/>
              <a:gd name="connsiteY1" fmla="*/ 0 h 1658158"/>
              <a:gd name="connsiteX2" fmla="*/ 2221306 w 2221306"/>
              <a:gd name="connsiteY2" fmla="*/ 132653 h 1658158"/>
              <a:gd name="connsiteX3" fmla="*/ 2221306 w 2221306"/>
              <a:gd name="connsiteY3" fmla="*/ 1658158 h 1658158"/>
              <a:gd name="connsiteX4" fmla="*/ 2221306 w 2221306"/>
              <a:gd name="connsiteY4" fmla="*/ 1658158 h 1658158"/>
              <a:gd name="connsiteX5" fmla="*/ 0 w 2221306"/>
              <a:gd name="connsiteY5" fmla="*/ 1658158 h 1658158"/>
              <a:gd name="connsiteX6" fmla="*/ 0 w 2221306"/>
              <a:gd name="connsiteY6" fmla="*/ 1658158 h 1658158"/>
              <a:gd name="connsiteX7" fmla="*/ 0 w 2221306"/>
              <a:gd name="connsiteY7" fmla="*/ 132653 h 1658158"/>
              <a:gd name="connsiteX8" fmla="*/ 132653 w 2221306"/>
              <a:gd name="connsiteY8" fmla="*/ 0 h 1658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1306" h="1658158">
                <a:moveTo>
                  <a:pt x="132653" y="0"/>
                </a:moveTo>
                <a:lnTo>
                  <a:pt x="2088653" y="0"/>
                </a:lnTo>
                <a:cubicBezTo>
                  <a:pt x="2161915" y="0"/>
                  <a:pt x="2221306" y="59391"/>
                  <a:pt x="2221306" y="132653"/>
                </a:cubicBezTo>
                <a:lnTo>
                  <a:pt x="2221306" y="1658158"/>
                </a:lnTo>
                <a:lnTo>
                  <a:pt x="2221306" y="1658158"/>
                </a:lnTo>
                <a:lnTo>
                  <a:pt x="0" y="1658158"/>
                </a:lnTo>
                <a:lnTo>
                  <a:pt x="0" y="1658158"/>
                </a:lnTo>
                <a:lnTo>
                  <a:pt x="0" y="132653"/>
                </a:lnTo>
                <a:cubicBezTo>
                  <a:pt x="0" y="59391"/>
                  <a:pt x="59391" y="0"/>
                  <a:pt x="132653" y="0"/>
                </a:cubicBezTo>
                <a:close/>
              </a:path>
            </a:pathLst>
          </a:custGeom>
          <a:noFill/>
          <a:ln>
            <a:solidFill>
              <a:srgbClr val="00B4CD"/>
            </a:solidFill>
          </a:ln>
        </p:spPr>
        <p:style>
          <a:lnRef idx="2">
            <a:scrgbClr r="0" g="0" b="0"/>
          </a:lnRef>
          <a:fillRef idx="1">
            <a:scrgbClr r="0" g="0" b="0"/>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66793" tIns="122673" rIns="66793" bIns="27940" numCol="1" spcCol="1270" anchor="t" anchorCtr="0">
            <a:noAutofit/>
          </a:bodyPr>
          <a:lstStyle/>
          <a:p>
            <a:pPr marL="228600" lvl="1" indent="-228600" algn="l" defTabSz="977900">
              <a:lnSpc>
                <a:spcPct val="90000"/>
              </a:lnSpc>
              <a:spcBef>
                <a:spcPct val="0"/>
              </a:spcBef>
              <a:spcAft>
                <a:spcPct val="15000"/>
              </a:spcAft>
              <a:buChar char="••"/>
            </a:pPr>
            <a:r>
              <a:rPr lang="fr-FR" sz="2200" kern="1200" dirty="0"/>
              <a:t>Observation</a:t>
            </a:r>
          </a:p>
          <a:p>
            <a:pPr marL="228600" lvl="1" indent="-228600" algn="l" defTabSz="977900">
              <a:lnSpc>
                <a:spcPct val="90000"/>
              </a:lnSpc>
              <a:spcBef>
                <a:spcPct val="0"/>
              </a:spcBef>
              <a:spcAft>
                <a:spcPct val="15000"/>
              </a:spcAft>
              <a:buChar char="••"/>
            </a:pPr>
            <a:r>
              <a:rPr lang="fr-FR" sz="2200" kern="1200" dirty="0"/>
              <a:t>Question</a:t>
            </a:r>
          </a:p>
          <a:p>
            <a:pPr marL="228600" lvl="1" indent="-228600" algn="l" defTabSz="977900">
              <a:lnSpc>
                <a:spcPct val="90000"/>
              </a:lnSpc>
              <a:spcBef>
                <a:spcPct val="0"/>
              </a:spcBef>
              <a:spcAft>
                <a:spcPct val="15000"/>
              </a:spcAft>
              <a:buChar char="••"/>
            </a:pPr>
            <a:r>
              <a:rPr lang="fr-FR" sz="2200" kern="1200" dirty="0"/>
              <a:t>Hypothèses</a:t>
            </a:r>
          </a:p>
          <a:p>
            <a:pPr marL="228600" lvl="1" indent="-228600" algn="l" defTabSz="977900">
              <a:lnSpc>
                <a:spcPct val="90000"/>
              </a:lnSpc>
              <a:spcBef>
                <a:spcPct val="0"/>
              </a:spcBef>
              <a:spcAft>
                <a:spcPct val="15000"/>
              </a:spcAft>
              <a:buChar char="••"/>
            </a:pPr>
            <a:r>
              <a:rPr lang="fr-FR" sz="2200" kern="1200" dirty="0"/>
              <a:t>Expériences</a:t>
            </a:r>
          </a:p>
        </p:txBody>
      </p:sp>
      <p:sp>
        <p:nvSpPr>
          <p:cNvPr id="8" name="Forme libre 7"/>
          <p:cNvSpPr/>
          <p:nvPr/>
        </p:nvSpPr>
        <p:spPr>
          <a:xfrm>
            <a:off x="2020022" y="2425788"/>
            <a:ext cx="2221306" cy="713008"/>
          </a:xfrm>
          <a:custGeom>
            <a:avLst/>
            <a:gdLst>
              <a:gd name="connsiteX0" fmla="*/ 0 w 2221306"/>
              <a:gd name="connsiteY0" fmla="*/ 0 h 713008"/>
              <a:gd name="connsiteX1" fmla="*/ 2221306 w 2221306"/>
              <a:gd name="connsiteY1" fmla="*/ 0 h 713008"/>
              <a:gd name="connsiteX2" fmla="*/ 2221306 w 2221306"/>
              <a:gd name="connsiteY2" fmla="*/ 713008 h 713008"/>
              <a:gd name="connsiteX3" fmla="*/ 0 w 2221306"/>
              <a:gd name="connsiteY3" fmla="*/ 713008 h 713008"/>
              <a:gd name="connsiteX4" fmla="*/ 0 w 2221306"/>
              <a:gd name="connsiteY4" fmla="*/ 0 h 713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306" h="713008">
                <a:moveTo>
                  <a:pt x="0" y="0"/>
                </a:moveTo>
                <a:lnTo>
                  <a:pt x="2221306" y="0"/>
                </a:lnTo>
                <a:lnTo>
                  <a:pt x="2221306" y="713008"/>
                </a:lnTo>
                <a:lnTo>
                  <a:pt x="0" y="713008"/>
                </a:lnTo>
                <a:lnTo>
                  <a:pt x="0" y="0"/>
                </a:lnTo>
                <a:close/>
              </a:path>
            </a:pathLst>
          </a:custGeom>
          <a:solidFill>
            <a:srgbClr val="00B3CC"/>
          </a:solidFill>
          <a:ln>
            <a:solidFill>
              <a:srgbClr val="00B4CD"/>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106680" tIns="0" rIns="692566" bIns="0" numCol="1" spcCol="1270" anchor="ctr" anchorCtr="0">
            <a:noAutofit/>
          </a:bodyPr>
          <a:lstStyle/>
          <a:p>
            <a:pPr lvl="0" algn="l" defTabSz="1244600">
              <a:lnSpc>
                <a:spcPct val="90000"/>
              </a:lnSpc>
              <a:spcBef>
                <a:spcPct val="0"/>
              </a:spcBef>
              <a:spcAft>
                <a:spcPct val="35000"/>
              </a:spcAft>
            </a:pPr>
            <a:r>
              <a:rPr lang="fr-FR" sz="2800" kern="1200" dirty="0"/>
              <a:t>Chercher</a:t>
            </a:r>
          </a:p>
        </p:txBody>
      </p:sp>
      <p:sp>
        <p:nvSpPr>
          <p:cNvPr id="9" name="Ellipse 8"/>
          <p:cNvSpPr/>
          <p:nvPr/>
        </p:nvSpPr>
        <p:spPr>
          <a:xfrm>
            <a:off x="3583905" y="2475789"/>
            <a:ext cx="903965" cy="903965"/>
          </a:xfrm>
          <a:prstGeom prst="ellipse">
            <a:avLst/>
          </a:prstGeom>
          <a:blipFill>
            <a:blip r:embed="rId3" cstate="print">
              <a:extLst>
                <a:ext uri="{28A0092B-C50C-407E-A947-70E740481C1C}">
                  <a14:useLocalDpi xmlns:a14="http://schemas.microsoft.com/office/drawing/2010/main" val="0"/>
                </a:ext>
              </a:extLst>
            </a:blip>
            <a:srcRect/>
            <a:stretch>
              <a:fillRect l="-28000" r="-28000"/>
            </a:stretch>
          </a:blipFill>
          <a:ln>
            <a:solidFill>
              <a:schemeClr val="bg1">
                <a:alpha val="90000"/>
              </a:schemeClr>
            </a:solidFill>
          </a:ln>
        </p:spPr>
        <p:style>
          <a:lnRef idx="2">
            <a:scrgbClr r="0" g="0" b="0"/>
          </a:lnRef>
          <a:fillRef idx="1">
            <a:scrgbClr r="0" g="0" b="0"/>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10" name="Forme libre 9"/>
          <p:cNvSpPr/>
          <p:nvPr/>
        </p:nvSpPr>
        <p:spPr>
          <a:xfrm>
            <a:off x="4680481" y="767630"/>
            <a:ext cx="2221306" cy="1658158"/>
          </a:xfrm>
          <a:custGeom>
            <a:avLst/>
            <a:gdLst>
              <a:gd name="connsiteX0" fmla="*/ 132653 w 2221306"/>
              <a:gd name="connsiteY0" fmla="*/ 0 h 1658158"/>
              <a:gd name="connsiteX1" fmla="*/ 2088653 w 2221306"/>
              <a:gd name="connsiteY1" fmla="*/ 0 h 1658158"/>
              <a:gd name="connsiteX2" fmla="*/ 2221306 w 2221306"/>
              <a:gd name="connsiteY2" fmla="*/ 132653 h 1658158"/>
              <a:gd name="connsiteX3" fmla="*/ 2221306 w 2221306"/>
              <a:gd name="connsiteY3" fmla="*/ 1658158 h 1658158"/>
              <a:gd name="connsiteX4" fmla="*/ 2221306 w 2221306"/>
              <a:gd name="connsiteY4" fmla="*/ 1658158 h 1658158"/>
              <a:gd name="connsiteX5" fmla="*/ 0 w 2221306"/>
              <a:gd name="connsiteY5" fmla="*/ 1658158 h 1658158"/>
              <a:gd name="connsiteX6" fmla="*/ 0 w 2221306"/>
              <a:gd name="connsiteY6" fmla="*/ 1658158 h 1658158"/>
              <a:gd name="connsiteX7" fmla="*/ 0 w 2221306"/>
              <a:gd name="connsiteY7" fmla="*/ 132653 h 1658158"/>
              <a:gd name="connsiteX8" fmla="*/ 132653 w 2221306"/>
              <a:gd name="connsiteY8" fmla="*/ 0 h 1658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1306" h="1658158">
                <a:moveTo>
                  <a:pt x="132653" y="0"/>
                </a:moveTo>
                <a:lnTo>
                  <a:pt x="2088653" y="0"/>
                </a:lnTo>
                <a:cubicBezTo>
                  <a:pt x="2161915" y="0"/>
                  <a:pt x="2221306" y="59391"/>
                  <a:pt x="2221306" y="132653"/>
                </a:cubicBezTo>
                <a:lnTo>
                  <a:pt x="2221306" y="1658158"/>
                </a:lnTo>
                <a:lnTo>
                  <a:pt x="2221306" y="1658158"/>
                </a:lnTo>
                <a:lnTo>
                  <a:pt x="0" y="1658158"/>
                </a:lnTo>
                <a:lnTo>
                  <a:pt x="0" y="1658158"/>
                </a:lnTo>
                <a:lnTo>
                  <a:pt x="0" y="132653"/>
                </a:lnTo>
                <a:cubicBezTo>
                  <a:pt x="0" y="59391"/>
                  <a:pt x="59391" y="0"/>
                  <a:pt x="132653" y="0"/>
                </a:cubicBezTo>
                <a:close/>
              </a:path>
            </a:pathLst>
          </a:custGeom>
          <a:noFill/>
          <a:ln>
            <a:solidFill>
              <a:srgbClr val="00B4CD"/>
            </a:solidFill>
          </a:ln>
        </p:spPr>
        <p:style>
          <a:lnRef idx="2">
            <a:scrgbClr r="0" g="0" b="0"/>
          </a:lnRef>
          <a:fillRef idx="1">
            <a:scrgbClr r="0" g="0" b="0"/>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66793" tIns="122673" rIns="66793" bIns="27940" numCol="1" spcCol="1270" anchor="t" anchorCtr="0">
            <a:noAutofit/>
          </a:bodyPr>
          <a:lstStyle/>
          <a:p>
            <a:pPr marL="228600" lvl="1" indent="-228600" algn="l" defTabSz="977900">
              <a:lnSpc>
                <a:spcPct val="90000"/>
              </a:lnSpc>
              <a:spcBef>
                <a:spcPct val="0"/>
              </a:spcBef>
              <a:spcAft>
                <a:spcPct val="15000"/>
              </a:spcAft>
              <a:buChar char="••"/>
            </a:pPr>
            <a:r>
              <a:rPr lang="fr-FR" sz="2200" kern="1200" dirty="0"/>
              <a:t>Publications</a:t>
            </a:r>
          </a:p>
          <a:p>
            <a:pPr marL="228600" lvl="1" indent="-228600" algn="l" defTabSz="977900">
              <a:lnSpc>
                <a:spcPct val="90000"/>
              </a:lnSpc>
              <a:spcBef>
                <a:spcPct val="0"/>
              </a:spcBef>
              <a:spcAft>
                <a:spcPct val="15000"/>
              </a:spcAft>
              <a:buChar char="••"/>
            </a:pPr>
            <a:r>
              <a:rPr lang="fr-FR" sz="2200" kern="1200" dirty="0"/>
              <a:t>Conférences</a:t>
            </a:r>
          </a:p>
          <a:p>
            <a:pPr marL="228600" lvl="1" indent="-228600" algn="l" defTabSz="977900">
              <a:lnSpc>
                <a:spcPct val="90000"/>
              </a:lnSpc>
              <a:spcBef>
                <a:spcPct val="0"/>
              </a:spcBef>
              <a:spcAft>
                <a:spcPct val="15000"/>
              </a:spcAft>
              <a:buChar char="••"/>
            </a:pPr>
            <a:r>
              <a:rPr lang="fr-FR" sz="2200" kern="1200" dirty="0"/>
              <a:t>Brevets</a:t>
            </a:r>
          </a:p>
        </p:txBody>
      </p:sp>
      <p:sp>
        <p:nvSpPr>
          <p:cNvPr id="11" name="Forme libre 10"/>
          <p:cNvSpPr/>
          <p:nvPr/>
        </p:nvSpPr>
        <p:spPr>
          <a:xfrm>
            <a:off x="4680481" y="2425788"/>
            <a:ext cx="2221306" cy="713008"/>
          </a:xfrm>
          <a:custGeom>
            <a:avLst/>
            <a:gdLst>
              <a:gd name="connsiteX0" fmla="*/ 0 w 2221306"/>
              <a:gd name="connsiteY0" fmla="*/ 0 h 713008"/>
              <a:gd name="connsiteX1" fmla="*/ 2221306 w 2221306"/>
              <a:gd name="connsiteY1" fmla="*/ 0 h 713008"/>
              <a:gd name="connsiteX2" fmla="*/ 2221306 w 2221306"/>
              <a:gd name="connsiteY2" fmla="*/ 713008 h 713008"/>
              <a:gd name="connsiteX3" fmla="*/ 0 w 2221306"/>
              <a:gd name="connsiteY3" fmla="*/ 713008 h 713008"/>
              <a:gd name="connsiteX4" fmla="*/ 0 w 2221306"/>
              <a:gd name="connsiteY4" fmla="*/ 0 h 713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306" h="713008">
                <a:moveTo>
                  <a:pt x="0" y="0"/>
                </a:moveTo>
                <a:lnTo>
                  <a:pt x="2221306" y="0"/>
                </a:lnTo>
                <a:lnTo>
                  <a:pt x="2221306" y="713008"/>
                </a:lnTo>
                <a:lnTo>
                  <a:pt x="0" y="713008"/>
                </a:lnTo>
                <a:lnTo>
                  <a:pt x="0" y="0"/>
                </a:lnTo>
                <a:close/>
              </a:path>
            </a:pathLst>
          </a:custGeom>
          <a:solidFill>
            <a:srgbClr val="00B3CC"/>
          </a:solidFill>
          <a:ln>
            <a:solidFill>
              <a:srgbClr val="00B4CD"/>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106680" tIns="0" rIns="692566" bIns="0" numCol="1" spcCol="1270" anchor="ctr" anchorCtr="0">
            <a:noAutofit/>
          </a:bodyPr>
          <a:lstStyle/>
          <a:p>
            <a:pPr lvl="0" algn="l" defTabSz="1244600">
              <a:lnSpc>
                <a:spcPct val="90000"/>
              </a:lnSpc>
              <a:spcBef>
                <a:spcPct val="0"/>
              </a:spcBef>
              <a:spcAft>
                <a:spcPct val="35000"/>
              </a:spcAft>
            </a:pPr>
            <a:r>
              <a:rPr lang="fr-FR" sz="2800" kern="1200" dirty="0"/>
              <a:t>Découvrir</a:t>
            </a:r>
          </a:p>
        </p:txBody>
      </p:sp>
      <p:sp>
        <p:nvSpPr>
          <p:cNvPr id="12" name="Ellipse 11"/>
          <p:cNvSpPr/>
          <p:nvPr/>
        </p:nvSpPr>
        <p:spPr>
          <a:xfrm>
            <a:off x="6244364" y="2475789"/>
            <a:ext cx="903965" cy="903965"/>
          </a:xfrm>
          <a:prstGeom prst="ellipse">
            <a:avLst/>
          </a:prstGeom>
          <a:blipFill dpi="0" rotWithShape="1">
            <a:blip r:embed="rId4" cstate="print">
              <a:extLst>
                <a:ext uri="{28A0092B-C50C-407E-A947-70E740481C1C}">
                  <a14:useLocalDpi xmlns:a14="http://schemas.microsoft.com/office/drawing/2010/main" val="0"/>
                </a:ext>
              </a:extLst>
            </a:blip>
            <a:srcRect/>
            <a:stretch>
              <a:fillRect l="-17722" t="-22005" r="-49560" b="-7995"/>
            </a:stretch>
          </a:blipFill>
          <a:ln>
            <a:solidFill>
              <a:schemeClr val="bg1">
                <a:alpha val="90000"/>
              </a:schemeClr>
            </a:solidFill>
          </a:ln>
        </p:spPr>
        <p:style>
          <a:lnRef idx="2">
            <a:scrgbClr r="0" g="0" b="0"/>
          </a:lnRef>
          <a:fillRef idx="1">
            <a:scrgbClr r="0" g="0" b="0"/>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13" name="Forme libre 12"/>
          <p:cNvSpPr/>
          <p:nvPr/>
        </p:nvSpPr>
        <p:spPr>
          <a:xfrm>
            <a:off x="2020022" y="3764813"/>
            <a:ext cx="2221306" cy="1658158"/>
          </a:xfrm>
          <a:custGeom>
            <a:avLst/>
            <a:gdLst>
              <a:gd name="connsiteX0" fmla="*/ 132653 w 2221306"/>
              <a:gd name="connsiteY0" fmla="*/ 0 h 1658158"/>
              <a:gd name="connsiteX1" fmla="*/ 2088653 w 2221306"/>
              <a:gd name="connsiteY1" fmla="*/ 0 h 1658158"/>
              <a:gd name="connsiteX2" fmla="*/ 2221306 w 2221306"/>
              <a:gd name="connsiteY2" fmla="*/ 132653 h 1658158"/>
              <a:gd name="connsiteX3" fmla="*/ 2221306 w 2221306"/>
              <a:gd name="connsiteY3" fmla="*/ 1658158 h 1658158"/>
              <a:gd name="connsiteX4" fmla="*/ 2221306 w 2221306"/>
              <a:gd name="connsiteY4" fmla="*/ 1658158 h 1658158"/>
              <a:gd name="connsiteX5" fmla="*/ 0 w 2221306"/>
              <a:gd name="connsiteY5" fmla="*/ 1658158 h 1658158"/>
              <a:gd name="connsiteX6" fmla="*/ 0 w 2221306"/>
              <a:gd name="connsiteY6" fmla="*/ 1658158 h 1658158"/>
              <a:gd name="connsiteX7" fmla="*/ 0 w 2221306"/>
              <a:gd name="connsiteY7" fmla="*/ 132653 h 1658158"/>
              <a:gd name="connsiteX8" fmla="*/ 132653 w 2221306"/>
              <a:gd name="connsiteY8" fmla="*/ 0 h 1658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1306" h="1658158">
                <a:moveTo>
                  <a:pt x="132653" y="0"/>
                </a:moveTo>
                <a:lnTo>
                  <a:pt x="2088653" y="0"/>
                </a:lnTo>
                <a:cubicBezTo>
                  <a:pt x="2161915" y="0"/>
                  <a:pt x="2221306" y="59391"/>
                  <a:pt x="2221306" y="132653"/>
                </a:cubicBezTo>
                <a:lnTo>
                  <a:pt x="2221306" y="1658158"/>
                </a:lnTo>
                <a:lnTo>
                  <a:pt x="2221306" y="1658158"/>
                </a:lnTo>
                <a:lnTo>
                  <a:pt x="0" y="1658158"/>
                </a:lnTo>
                <a:lnTo>
                  <a:pt x="0" y="1658158"/>
                </a:lnTo>
                <a:lnTo>
                  <a:pt x="0" y="132653"/>
                </a:lnTo>
                <a:cubicBezTo>
                  <a:pt x="0" y="59391"/>
                  <a:pt x="59391" y="0"/>
                  <a:pt x="132653" y="0"/>
                </a:cubicBezTo>
                <a:close/>
              </a:path>
            </a:pathLst>
          </a:custGeom>
          <a:noFill/>
          <a:ln>
            <a:solidFill>
              <a:srgbClr val="00B4CD"/>
            </a:solidFill>
          </a:ln>
        </p:spPr>
        <p:style>
          <a:lnRef idx="2">
            <a:scrgbClr r="0" g="0" b="0"/>
          </a:lnRef>
          <a:fillRef idx="1">
            <a:scrgbClr r="0" g="0" b="0"/>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66793" tIns="122673" rIns="66793" bIns="27940" numCol="1" spcCol="1270" anchor="t" anchorCtr="0">
            <a:noAutofit/>
          </a:bodyPr>
          <a:lstStyle/>
          <a:p>
            <a:pPr marL="228600" lvl="1" indent="-228600" algn="l" defTabSz="977900">
              <a:lnSpc>
                <a:spcPct val="90000"/>
              </a:lnSpc>
              <a:spcBef>
                <a:spcPct val="0"/>
              </a:spcBef>
              <a:spcAft>
                <a:spcPct val="15000"/>
              </a:spcAft>
              <a:buChar char="••"/>
            </a:pPr>
            <a:r>
              <a:rPr lang="fr-FR" sz="2200" kern="1200" dirty="0"/>
              <a:t>Vulgarisation scientifique</a:t>
            </a:r>
          </a:p>
        </p:txBody>
      </p:sp>
      <p:sp>
        <p:nvSpPr>
          <p:cNvPr id="14" name="Forme libre 13"/>
          <p:cNvSpPr/>
          <p:nvPr/>
        </p:nvSpPr>
        <p:spPr>
          <a:xfrm>
            <a:off x="2020022" y="5422971"/>
            <a:ext cx="2221306" cy="713008"/>
          </a:xfrm>
          <a:custGeom>
            <a:avLst/>
            <a:gdLst>
              <a:gd name="connsiteX0" fmla="*/ 0 w 2221306"/>
              <a:gd name="connsiteY0" fmla="*/ 0 h 713008"/>
              <a:gd name="connsiteX1" fmla="*/ 2221306 w 2221306"/>
              <a:gd name="connsiteY1" fmla="*/ 0 h 713008"/>
              <a:gd name="connsiteX2" fmla="*/ 2221306 w 2221306"/>
              <a:gd name="connsiteY2" fmla="*/ 713008 h 713008"/>
              <a:gd name="connsiteX3" fmla="*/ 0 w 2221306"/>
              <a:gd name="connsiteY3" fmla="*/ 713008 h 713008"/>
              <a:gd name="connsiteX4" fmla="*/ 0 w 2221306"/>
              <a:gd name="connsiteY4" fmla="*/ 0 h 713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306" h="713008">
                <a:moveTo>
                  <a:pt x="0" y="0"/>
                </a:moveTo>
                <a:lnTo>
                  <a:pt x="2221306" y="0"/>
                </a:lnTo>
                <a:lnTo>
                  <a:pt x="2221306" y="713008"/>
                </a:lnTo>
                <a:lnTo>
                  <a:pt x="0" y="713008"/>
                </a:lnTo>
                <a:lnTo>
                  <a:pt x="0" y="0"/>
                </a:lnTo>
                <a:close/>
              </a:path>
            </a:pathLst>
          </a:custGeom>
          <a:solidFill>
            <a:srgbClr val="00B3CC"/>
          </a:solidFill>
          <a:ln>
            <a:solidFill>
              <a:srgbClr val="00B4CD"/>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106680" tIns="0" rIns="692566" bIns="0" numCol="1" spcCol="1270" anchor="ctr" anchorCtr="0">
            <a:noAutofit/>
          </a:bodyPr>
          <a:lstStyle/>
          <a:p>
            <a:pPr lvl="0" algn="l" defTabSz="1244600">
              <a:lnSpc>
                <a:spcPct val="90000"/>
              </a:lnSpc>
              <a:spcBef>
                <a:spcPct val="0"/>
              </a:spcBef>
              <a:spcAft>
                <a:spcPct val="35000"/>
              </a:spcAft>
            </a:pPr>
            <a:r>
              <a:rPr lang="fr-FR" sz="2800" kern="1200" dirty="0"/>
              <a:t>Diffuser</a:t>
            </a:r>
          </a:p>
        </p:txBody>
      </p:sp>
      <p:sp>
        <p:nvSpPr>
          <p:cNvPr id="15" name="Ellipse 14"/>
          <p:cNvSpPr/>
          <p:nvPr/>
        </p:nvSpPr>
        <p:spPr>
          <a:xfrm>
            <a:off x="3583905" y="5472972"/>
            <a:ext cx="903965" cy="903965"/>
          </a:xfrm>
          <a:prstGeom prst="ellipse">
            <a:avLst/>
          </a:prstGeom>
          <a:blipFill>
            <a:blip r:embed="rId5" cstate="print">
              <a:extLst>
                <a:ext uri="{28A0092B-C50C-407E-A947-70E740481C1C}">
                  <a14:useLocalDpi xmlns:a14="http://schemas.microsoft.com/office/drawing/2010/main" val="0"/>
                </a:ext>
              </a:extLst>
            </a:blip>
            <a:srcRect/>
            <a:stretch>
              <a:fillRect t="-25000" b="-25000"/>
            </a:stretch>
          </a:blipFill>
          <a:ln>
            <a:solidFill>
              <a:schemeClr val="bg1">
                <a:alpha val="90000"/>
              </a:schemeClr>
            </a:solidFill>
          </a:ln>
        </p:spPr>
        <p:style>
          <a:lnRef idx="2">
            <a:scrgbClr r="0" g="0" b="0"/>
          </a:lnRef>
          <a:fillRef idx="1">
            <a:scrgbClr r="0" g="0" b="0"/>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16" name="Forme libre 15"/>
          <p:cNvSpPr/>
          <p:nvPr/>
        </p:nvSpPr>
        <p:spPr>
          <a:xfrm>
            <a:off x="4680481" y="3764813"/>
            <a:ext cx="2221306" cy="1658158"/>
          </a:xfrm>
          <a:custGeom>
            <a:avLst/>
            <a:gdLst>
              <a:gd name="connsiteX0" fmla="*/ 132653 w 2221306"/>
              <a:gd name="connsiteY0" fmla="*/ 0 h 1658158"/>
              <a:gd name="connsiteX1" fmla="*/ 2088653 w 2221306"/>
              <a:gd name="connsiteY1" fmla="*/ 0 h 1658158"/>
              <a:gd name="connsiteX2" fmla="*/ 2221306 w 2221306"/>
              <a:gd name="connsiteY2" fmla="*/ 132653 h 1658158"/>
              <a:gd name="connsiteX3" fmla="*/ 2221306 w 2221306"/>
              <a:gd name="connsiteY3" fmla="*/ 1658158 h 1658158"/>
              <a:gd name="connsiteX4" fmla="*/ 2221306 w 2221306"/>
              <a:gd name="connsiteY4" fmla="*/ 1658158 h 1658158"/>
              <a:gd name="connsiteX5" fmla="*/ 0 w 2221306"/>
              <a:gd name="connsiteY5" fmla="*/ 1658158 h 1658158"/>
              <a:gd name="connsiteX6" fmla="*/ 0 w 2221306"/>
              <a:gd name="connsiteY6" fmla="*/ 1658158 h 1658158"/>
              <a:gd name="connsiteX7" fmla="*/ 0 w 2221306"/>
              <a:gd name="connsiteY7" fmla="*/ 132653 h 1658158"/>
              <a:gd name="connsiteX8" fmla="*/ 132653 w 2221306"/>
              <a:gd name="connsiteY8" fmla="*/ 0 h 1658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1306" h="1658158">
                <a:moveTo>
                  <a:pt x="132653" y="0"/>
                </a:moveTo>
                <a:lnTo>
                  <a:pt x="2088653" y="0"/>
                </a:lnTo>
                <a:cubicBezTo>
                  <a:pt x="2161915" y="0"/>
                  <a:pt x="2221306" y="59391"/>
                  <a:pt x="2221306" y="132653"/>
                </a:cubicBezTo>
                <a:lnTo>
                  <a:pt x="2221306" y="1658158"/>
                </a:lnTo>
                <a:lnTo>
                  <a:pt x="2221306" y="1658158"/>
                </a:lnTo>
                <a:lnTo>
                  <a:pt x="0" y="1658158"/>
                </a:lnTo>
                <a:lnTo>
                  <a:pt x="0" y="1658158"/>
                </a:lnTo>
                <a:lnTo>
                  <a:pt x="0" y="132653"/>
                </a:lnTo>
                <a:cubicBezTo>
                  <a:pt x="0" y="59391"/>
                  <a:pt x="59391" y="0"/>
                  <a:pt x="132653" y="0"/>
                </a:cubicBezTo>
                <a:close/>
              </a:path>
            </a:pathLst>
          </a:custGeom>
          <a:noFill/>
          <a:ln>
            <a:solidFill>
              <a:srgbClr val="00B4CD"/>
            </a:solidFill>
          </a:ln>
        </p:spPr>
        <p:style>
          <a:lnRef idx="2">
            <a:scrgbClr r="0" g="0" b="0"/>
          </a:lnRef>
          <a:fillRef idx="1">
            <a:scrgbClr r="0" g="0" b="0"/>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66793" tIns="122673" rIns="66793" bIns="27940" numCol="1" spcCol="1270" anchor="t" anchorCtr="0">
            <a:noAutofit/>
          </a:bodyPr>
          <a:lstStyle/>
          <a:p>
            <a:pPr marL="228600" lvl="1" indent="-228600" algn="l" defTabSz="977900">
              <a:lnSpc>
                <a:spcPct val="90000"/>
              </a:lnSpc>
              <a:spcBef>
                <a:spcPct val="0"/>
              </a:spcBef>
              <a:spcAft>
                <a:spcPct val="15000"/>
              </a:spcAft>
              <a:buChar char="••"/>
            </a:pPr>
            <a:r>
              <a:rPr lang="fr-FR" sz="2200" kern="1200" dirty="0"/>
              <a:t>Enseignement</a:t>
            </a:r>
          </a:p>
          <a:p>
            <a:pPr marL="228600" lvl="1" indent="-228600" algn="l" defTabSz="977900">
              <a:lnSpc>
                <a:spcPct val="90000"/>
              </a:lnSpc>
              <a:spcBef>
                <a:spcPct val="0"/>
              </a:spcBef>
              <a:spcAft>
                <a:spcPct val="15000"/>
              </a:spcAft>
              <a:buChar char="••"/>
            </a:pPr>
            <a:r>
              <a:rPr lang="fr-FR" sz="2200" kern="1200" dirty="0"/>
              <a:t>Encadrement des étudiants</a:t>
            </a:r>
          </a:p>
        </p:txBody>
      </p:sp>
      <p:sp>
        <p:nvSpPr>
          <p:cNvPr id="17" name="Forme libre 16"/>
          <p:cNvSpPr/>
          <p:nvPr/>
        </p:nvSpPr>
        <p:spPr>
          <a:xfrm>
            <a:off x="4680481" y="5422971"/>
            <a:ext cx="2221306" cy="713008"/>
          </a:xfrm>
          <a:custGeom>
            <a:avLst/>
            <a:gdLst>
              <a:gd name="connsiteX0" fmla="*/ 0 w 2221306"/>
              <a:gd name="connsiteY0" fmla="*/ 0 h 713008"/>
              <a:gd name="connsiteX1" fmla="*/ 2221306 w 2221306"/>
              <a:gd name="connsiteY1" fmla="*/ 0 h 713008"/>
              <a:gd name="connsiteX2" fmla="*/ 2221306 w 2221306"/>
              <a:gd name="connsiteY2" fmla="*/ 713008 h 713008"/>
              <a:gd name="connsiteX3" fmla="*/ 0 w 2221306"/>
              <a:gd name="connsiteY3" fmla="*/ 713008 h 713008"/>
              <a:gd name="connsiteX4" fmla="*/ 0 w 2221306"/>
              <a:gd name="connsiteY4" fmla="*/ 0 h 713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306" h="713008">
                <a:moveTo>
                  <a:pt x="0" y="0"/>
                </a:moveTo>
                <a:lnTo>
                  <a:pt x="2221306" y="0"/>
                </a:lnTo>
                <a:lnTo>
                  <a:pt x="2221306" y="713008"/>
                </a:lnTo>
                <a:lnTo>
                  <a:pt x="0" y="713008"/>
                </a:lnTo>
                <a:lnTo>
                  <a:pt x="0" y="0"/>
                </a:lnTo>
                <a:close/>
              </a:path>
            </a:pathLst>
          </a:custGeom>
          <a:solidFill>
            <a:srgbClr val="00B3CC"/>
          </a:solidFill>
          <a:ln>
            <a:solidFill>
              <a:srgbClr val="00B4CD"/>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106680" tIns="0" rIns="692566" bIns="0" numCol="1" spcCol="1270" anchor="ctr" anchorCtr="0">
            <a:noAutofit/>
          </a:bodyPr>
          <a:lstStyle/>
          <a:p>
            <a:pPr lvl="0" algn="l" defTabSz="1244600">
              <a:lnSpc>
                <a:spcPct val="90000"/>
              </a:lnSpc>
              <a:spcBef>
                <a:spcPct val="0"/>
              </a:spcBef>
              <a:spcAft>
                <a:spcPct val="35000"/>
              </a:spcAft>
            </a:pPr>
            <a:r>
              <a:rPr lang="fr-FR" sz="2800" kern="1200" dirty="0"/>
              <a:t>Former</a:t>
            </a:r>
          </a:p>
        </p:txBody>
      </p:sp>
      <p:sp>
        <p:nvSpPr>
          <p:cNvPr id="18" name="Ellipse 17"/>
          <p:cNvSpPr/>
          <p:nvPr/>
        </p:nvSpPr>
        <p:spPr>
          <a:xfrm>
            <a:off x="6244364" y="5472972"/>
            <a:ext cx="903965" cy="903965"/>
          </a:xfrm>
          <a:prstGeom prst="ellipse">
            <a:avLst/>
          </a:prstGeom>
          <a:blipFill dpi="0" rotWithShape="1">
            <a:blip r:embed="rId6" cstate="print">
              <a:extLst>
                <a:ext uri="{28A0092B-C50C-407E-A947-70E740481C1C}">
                  <a14:useLocalDpi xmlns:a14="http://schemas.microsoft.com/office/drawing/2010/main" val="0"/>
                </a:ext>
              </a:extLst>
            </a:blip>
            <a:srcRect/>
            <a:stretch>
              <a:fillRect t="-15000" r="-65492" b="-15000"/>
            </a:stretch>
          </a:blipFill>
          <a:ln>
            <a:solidFill>
              <a:schemeClr val="bg1">
                <a:alpha val="90000"/>
              </a:schemeClr>
            </a:solidFill>
          </a:ln>
        </p:spPr>
        <p:style>
          <a:lnRef idx="2">
            <a:scrgbClr r="0" g="0" b="0"/>
          </a:lnRef>
          <a:fillRef idx="1">
            <a:scrgbClr r="0" g="0" b="0"/>
          </a:fillRef>
          <a:effectRef idx="0">
            <a:schemeClr val="dk2">
              <a:alpha val="90000"/>
              <a:tint val="4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0815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3" grpId="0" animBg="1"/>
      <p:bldP spid="14"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Espace réservé du contenu 1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502588"/>
            <a:ext cx="5868495" cy="1257535"/>
          </a:xfrm>
        </p:spPr>
      </p:pic>
      <p:pic>
        <p:nvPicPr>
          <p:cNvPr id="7" name="Image 6" descr="Equation_01.jpg"/>
          <p:cNvPicPr>
            <a:picLocks noChangeAspect="1"/>
          </p:cNvPicPr>
          <p:nvPr/>
        </p:nvPicPr>
        <p:blipFill>
          <a:blip r:embed="rId3" cstate="print"/>
          <a:stretch>
            <a:fillRect/>
          </a:stretch>
        </p:blipFill>
        <p:spPr>
          <a:xfrm>
            <a:off x="5510784" y="1285860"/>
            <a:ext cx="3219709" cy="4786346"/>
          </a:xfrm>
          <a:prstGeom prst="rect">
            <a:avLst/>
          </a:prstGeom>
        </p:spPr>
      </p:pic>
      <p:sp>
        <p:nvSpPr>
          <p:cNvPr id="10" name="Espace réservé de la date 9"/>
          <p:cNvSpPr>
            <a:spLocks noGrp="1"/>
          </p:cNvSpPr>
          <p:nvPr>
            <p:ph type="dt" sz="half" idx="10"/>
          </p:nvPr>
        </p:nvSpPr>
        <p:spPr/>
        <p:txBody>
          <a:bodyPr/>
          <a:lstStyle/>
          <a:p>
            <a:r>
              <a:rPr lang="fr-FR"/>
              <a:t>25/06/2021</a:t>
            </a:r>
            <a:endParaRPr lang="fr-BE" dirty="0"/>
          </a:p>
        </p:txBody>
      </p:sp>
      <p:pic>
        <p:nvPicPr>
          <p:cNvPr id="4100" name="Picture 4" descr="Logo La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7663" y="3933056"/>
            <a:ext cx="1774417" cy="54597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necteur droit avec flèche 7"/>
          <p:cNvCxnSpPr/>
          <p:nvPr/>
        </p:nvCxnSpPr>
        <p:spPr>
          <a:xfrm>
            <a:off x="2195736" y="4242048"/>
            <a:ext cx="1008112" cy="0"/>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3" name="Imag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3836950"/>
            <a:ext cx="1599070" cy="810196"/>
          </a:xfrm>
          <a:prstGeom prst="rect">
            <a:avLst/>
          </a:prstGeom>
        </p:spPr>
      </p:pic>
      <p:sp>
        <p:nvSpPr>
          <p:cNvPr id="3" name="Espace réservé du pied de page 2"/>
          <p:cNvSpPr>
            <a:spLocks noGrp="1"/>
          </p:cNvSpPr>
          <p:nvPr>
            <p:ph type="ftr" sz="quarter" idx="11"/>
          </p:nvPr>
        </p:nvSpPr>
        <p:spPr/>
        <p:txBody>
          <a:bodyPr/>
          <a:lstStyle/>
          <a:p>
            <a:r>
              <a:rPr lang="fr-BE"/>
              <a:t>Edwige Tournefier</a:t>
            </a:r>
            <a:endParaRPr lang="fr-BE"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17</a:t>
            </a:fld>
            <a:endParaRPr lang="fr-BE" dirty="0"/>
          </a:p>
        </p:txBody>
      </p:sp>
      <p:sp>
        <p:nvSpPr>
          <p:cNvPr id="12" name="Titre 3"/>
          <p:cNvSpPr>
            <a:spLocks noGrp="1"/>
          </p:cNvSpPr>
          <p:nvPr>
            <p:ph type="title"/>
          </p:nvPr>
        </p:nvSpPr>
        <p:spPr>
          <a:xfrm>
            <a:off x="3347864" y="68400"/>
            <a:ext cx="5583736" cy="450000"/>
          </a:xfrm>
        </p:spPr>
        <p:txBody>
          <a:bodyPr>
            <a:normAutofit fontScale="90000"/>
          </a:bodyPr>
          <a:lstStyle/>
          <a:p>
            <a:r>
              <a:rPr lang="fr-FR" dirty="0"/>
              <a:t>Et juste à côté du LAPP: des théoriciens</a:t>
            </a:r>
          </a:p>
        </p:txBody>
      </p:sp>
    </p:spTree>
    <p:extLst>
      <p:ext uri="{BB962C8B-B14F-4D97-AF65-F5344CB8AC3E}">
        <p14:creationId xmlns:p14="http://schemas.microsoft.com/office/powerpoint/2010/main" val="3980675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71800" y="980728"/>
            <a:ext cx="3634017" cy="1362075"/>
          </a:xfrm>
        </p:spPr>
        <p:txBody>
          <a:bodyPr/>
          <a:lstStyle/>
          <a:p>
            <a:r>
              <a:rPr lang="en-GB" dirty="0"/>
              <a:t>Bonne </a:t>
            </a:r>
            <a:r>
              <a:rPr lang="en-GB" dirty="0" err="1"/>
              <a:t>Visite</a:t>
            </a:r>
            <a:r>
              <a:rPr lang="en-GB" dirty="0"/>
              <a:t> !</a:t>
            </a:r>
          </a:p>
        </p:txBody>
      </p:sp>
      <p:sp>
        <p:nvSpPr>
          <p:cNvPr id="4" name="Espace réservé de la date 3"/>
          <p:cNvSpPr>
            <a:spLocks noGrp="1"/>
          </p:cNvSpPr>
          <p:nvPr>
            <p:ph type="dt" sz="half" idx="10"/>
          </p:nvPr>
        </p:nvSpPr>
        <p:spPr/>
        <p:txBody>
          <a:bodyPr/>
          <a:lstStyle/>
          <a:p>
            <a:r>
              <a:rPr lang="fr-FR">
                <a:solidFill>
                  <a:srgbClr val="00B3CC"/>
                </a:solidFill>
              </a:rPr>
              <a:t>25/06/2021</a:t>
            </a:r>
            <a:endParaRPr lang="fr-FR" dirty="0">
              <a:solidFill>
                <a:srgbClr val="00B3CC"/>
              </a:solidFill>
            </a:endParaRPr>
          </a:p>
        </p:txBody>
      </p:sp>
      <p:sp>
        <p:nvSpPr>
          <p:cNvPr id="5" name="Espace réservé du pied de page 4"/>
          <p:cNvSpPr>
            <a:spLocks noGrp="1"/>
          </p:cNvSpPr>
          <p:nvPr>
            <p:ph type="ftr" sz="quarter" idx="11"/>
          </p:nvPr>
        </p:nvSpPr>
        <p:spPr/>
        <p:txBody>
          <a:bodyPr/>
          <a:lstStyle/>
          <a:p>
            <a:r>
              <a:rPr lang="fr-FR">
                <a:solidFill>
                  <a:srgbClr val="153449"/>
                </a:solidFill>
              </a:rPr>
              <a:t>Edwige Tournefier</a:t>
            </a:r>
            <a:endParaRPr lang="fr-FR" dirty="0">
              <a:solidFill>
                <a:srgbClr val="153449"/>
              </a:solidFill>
            </a:endParaRPr>
          </a:p>
        </p:txBody>
      </p:sp>
      <p:sp>
        <p:nvSpPr>
          <p:cNvPr id="6" name="Espace réservé du numéro de diapositive 5"/>
          <p:cNvSpPr>
            <a:spLocks noGrp="1"/>
          </p:cNvSpPr>
          <p:nvPr>
            <p:ph type="sldNum" sz="quarter" idx="12"/>
          </p:nvPr>
        </p:nvSpPr>
        <p:spPr/>
        <p:txBody>
          <a:bodyPr/>
          <a:lstStyle/>
          <a:p>
            <a:fld id="{2A19AD89-17DE-4EAC-B060-CF86C17F7722}" type="slidenum">
              <a:rPr lang="fr-FR" smtClean="0"/>
              <a:pPr/>
              <a:t>18</a:t>
            </a:fld>
            <a:endParaRPr lang="fr-FR" dirty="0"/>
          </a:p>
        </p:txBody>
      </p:sp>
      <p:sp>
        <p:nvSpPr>
          <p:cNvPr id="7" name="Espace réservé pour une image  6"/>
          <p:cNvSpPr>
            <a:spLocks noGrp="1"/>
          </p:cNvSpPr>
          <p:nvPr>
            <p:ph type="pic" sz="quarter" idx="13"/>
          </p:nvPr>
        </p:nvSpPr>
        <p:spPr/>
      </p:sp>
      <p:sp>
        <p:nvSpPr>
          <p:cNvPr id="8" name="Espace réservé du contenu 2"/>
          <p:cNvSpPr txBox="1">
            <a:spLocks/>
          </p:cNvSpPr>
          <p:nvPr/>
        </p:nvSpPr>
        <p:spPr bwMode="auto">
          <a:xfrm>
            <a:off x="827584" y="1052736"/>
            <a:ext cx="7992888" cy="446449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1pPr>
            <a:lvl2pPr marL="457200" indent="0" algn="l" rtl="0" eaLnBrk="1" fontAlgn="base" hangingPunct="1">
              <a:spcBef>
                <a:spcPct val="20000"/>
              </a:spcBef>
              <a:spcAft>
                <a:spcPct val="0"/>
              </a:spcAft>
              <a:buFont typeface="Arial" charset="0"/>
              <a:buNone/>
              <a:defRPr sz="1800" kern="1200">
                <a:solidFill>
                  <a:schemeClr val="tx1">
                    <a:tint val="75000"/>
                  </a:schemeClr>
                </a:solidFill>
                <a:latin typeface="+mn-lt"/>
                <a:ea typeface="+mn-ea"/>
                <a:cs typeface="+mn-cs"/>
              </a:defRPr>
            </a:lvl2pPr>
            <a:lvl3pPr marL="914400" indent="0" algn="l" rtl="0" eaLnBrk="1" fontAlgn="base" hangingPunct="1">
              <a:spcBef>
                <a:spcPct val="20000"/>
              </a:spcBef>
              <a:spcAft>
                <a:spcPct val="0"/>
              </a:spcAft>
              <a:buFont typeface="Arial" charset="0"/>
              <a:buNone/>
              <a:defRPr sz="1600" kern="1200">
                <a:solidFill>
                  <a:schemeClr val="tx1">
                    <a:tint val="75000"/>
                  </a:schemeClr>
                </a:solidFill>
                <a:latin typeface="+mn-lt"/>
                <a:ea typeface="+mn-ea"/>
                <a:cs typeface="+mn-cs"/>
              </a:defRPr>
            </a:lvl3pPr>
            <a:lvl4pPr marL="1371600" indent="0" algn="l" rtl="0" eaLnBrk="1" fontAlgn="base" hangingPunct="1">
              <a:spcBef>
                <a:spcPct val="20000"/>
              </a:spcBef>
              <a:spcAft>
                <a:spcPct val="0"/>
              </a:spcAft>
              <a:buFont typeface="Arial" charset="0"/>
              <a:buNone/>
              <a:defRPr sz="1400" kern="1200">
                <a:solidFill>
                  <a:schemeClr val="tx1">
                    <a:tint val="75000"/>
                  </a:schemeClr>
                </a:solidFill>
                <a:latin typeface="+mn-lt"/>
                <a:ea typeface="+mn-ea"/>
                <a:cs typeface="+mn-cs"/>
              </a:defRPr>
            </a:lvl4pPr>
            <a:lvl5pPr marL="1828800" indent="0" algn="l" rtl="0" eaLnBrk="1" fontAlgn="base" hangingPunct="1">
              <a:spcBef>
                <a:spcPct val="20000"/>
              </a:spcBef>
              <a:spcAft>
                <a:spcPct val="0"/>
              </a:spcAft>
              <a:buFont typeface="Arial"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endParaRPr lang="en-GB" sz="2000" dirty="0"/>
          </a:p>
        </p:txBody>
      </p:sp>
      <p:pic>
        <p:nvPicPr>
          <p:cNvPr id="11" name="Image 10">
            <a:extLst>
              <a:ext uri="{FF2B5EF4-FFF2-40B4-BE49-F238E27FC236}">
                <a16:creationId xmlns:a16="http://schemas.microsoft.com/office/drawing/2014/main" id="{F45285B1-E52A-4AD6-838A-D1E2613D41B2}"/>
              </a:ext>
            </a:extLst>
          </p:cNvPr>
          <p:cNvPicPr>
            <a:picLocks noChangeAspect="1"/>
          </p:cNvPicPr>
          <p:nvPr/>
        </p:nvPicPr>
        <p:blipFill rotWithShape="1">
          <a:blip r:embed="rId2"/>
          <a:srcRect l="4146" t="15975" r="55475" b="11548"/>
          <a:stretch/>
        </p:blipFill>
        <p:spPr>
          <a:xfrm>
            <a:off x="0" y="1820008"/>
            <a:ext cx="9181051" cy="4634792"/>
          </a:xfrm>
          <a:prstGeom prst="rect">
            <a:avLst/>
          </a:prstGeom>
        </p:spPr>
      </p:pic>
    </p:spTree>
    <p:extLst>
      <p:ext uri="{BB962C8B-B14F-4D97-AF65-F5344CB8AC3E}">
        <p14:creationId xmlns:p14="http://schemas.microsoft.com/office/powerpoint/2010/main" val="2301669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r>
              <a:rPr lang="fr-FR">
                <a:solidFill>
                  <a:srgbClr val="00B3CC"/>
                </a:solidFill>
              </a:rPr>
              <a:t>25/06/2021</a:t>
            </a:r>
            <a:endParaRPr lang="fr-FR" dirty="0">
              <a:solidFill>
                <a:srgbClr val="00B3CC"/>
              </a:solidFill>
            </a:endParaRPr>
          </a:p>
        </p:txBody>
      </p:sp>
      <p:sp>
        <p:nvSpPr>
          <p:cNvPr id="4" name="Espace réservé du pied de page 3"/>
          <p:cNvSpPr>
            <a:spLocks noGrp="1"/>
          </p:cNvSpPr>
          <p:nvPr>
            <p:ph type="ftr" sz="quarter" idx="11"/>
          </p:nvPr>
        </p:nvSpPr>
        <p:spPr/>
        <p:txBody>
          <a:bodyPr/>
          <a:lstStyle/>
          <a:p>
            <a:r>
              <a:rPr lang="fr-FR">
                <a:solidFill>
                  <a:srgbClr val="153449"/>
                </a:solidFill>
              </a:rPr>
              <a:t>Edwige Tournefier</a:t>
            </a:r>
            <a:endParaRPr lang="fr-FR" dirty="0">
              <a:solidFill>
                <a:srgbClr val="153449"/>
              </a:solidFill>
            </a:endParaRPr>
          </a:p>
        </p:txBody>
      </p:sp>
      <p:sp>
        <p:nvSpPr>
          <p:cNvPr id="5" name="Espace réservé du numéro de diapositive 4"/>
          <p:cNvSpPr>
            <a:spLocks noGrp="1"/>
          </p:cNvSpPr>
          <p:nvPr>
            <p:ph type="sldNum" sz="quarter" idx="12"/>
          </p:nvPr>
        </p:nvSpPr>
        <p:spPr/>
        <p:txBody>
          <a:bodyPr/>
          <a:lstStyle/>
          <a:p>
            <a:fld id="{2A19AD89-17DE-4EAC-B060-CF86C17F7722}" type="slidenum">
              <a:rPr lang="fr-FR" smtClean="0"/>
              <a:pPr/>
              <a:t>19</a:t>
            </a:fld>
            <a:endParaRPr lang="fr-FR" dirty="0"/>
          </a:p>
        </p:txBody>
      </p:sp>
      <p:pic>
        <p:nvPicPr>
          <p:cNvPr id="12" name="Image 11"/>
          <p:cNvPicPr>
            <a:picLocks noChangeAspect="1"/>
          </p:cNvPicPr>
          <p:nvPr/>
        </p:nvPicPr>
        <p:blipFill>
          <a:blip r:embed="rId2"/>
          <a:stretch>
            <a:fillRect/>
          </a:stretch>
        </p:blipFill>
        <p:spPr>
          <a:xfrm>
            <a:off x="630187" y="620688"/>
            <a:ext cx="8261638" cy="5645901"/>
          </a:xfrm>
          <a:prstGeom prst="rect">
            <a:avLst/>
          </a:prstGeom>
        </p:spPr>
      </p:pic>
    </p:spTree>
    <p:extLst>
      <p:ext uri="{BB962C8B-B14F-4D97-AF65-F5344CB8AC3E}">
        <p14:creationId xmlns:p14="http://schemas.microsoft.com/office/powerpoint/2010/main" val="4174270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87824" y="3068960"/>
            <a:ext cx="6620272" cy="1470025"/>
          </a:xfrm>
        </p:spPr>
        <p:txBody>
          <a:bodyPr/>
          <a:lstStyle/>
          <a:p>
            <a:r>
              <a:rPr lang="fr-FR" sz="3200" b="1" dirty="0">
                <a:solidFill>
                  <a:srgbClr val="153449"/>
                </a:solidFill>
              </a:rPr>
              <a:t>La physique des particules et des astroparticules au LAPP</a:t>
            </a:r>
            <a:br>
              <a:rPr lang="fr-FR" sz="4800" b="1" dirty="0">
                <a:solidFill>
                  <a:srgbClr val="153449"/>
                </a:solidFill>
              </a:rPr>
            </a:br>
            <a:r>
              <a:rPr lang="fr-FR" sz="2300" dirty="0">
                <a:solidFill>
                  <a:srgbClr val="01B2CD"/>
                </a:solidFill>
              </a:rPr>
              <a:t>lycée Berthollet</a:t>
            </a:r>
            <a:br>
              <a:rPr lang="fr-FR" sz="2300" dirty="0">
                <a:solidFill>
                  <a:srgbClr val="01B2CD"/>
                </a:solidFill>
              </a:rPr>
            </a:br>
            <a:br>
              <a:rPr lang="fr-FR" sz="2300" dirty="0">
                <a:solidFill>
                  <a:srgbClr val="01B2CD"/>
                </a:solidFill>
              </a:rPr>
            </a:br>
            <a:r>
              <a:rPr lang="fr-FR" sz="2000" dirty="0">
                <a:solidFill>
                  <a:srgbClr val="01B2CD"/>
                </a:solidFill>
              </a:rPr>
              <a:t>Edwige Tournefier</a:t>
            </a:r>
            <a:br>
              <a:rPr lang="fr-FR" dirty="0">
                <a:solidFill>
                  <a:srgbClr val="01B2CD"/>
                </a:solidFill>
              </a:rPr>
            </a:br>
            <a:r>
              <a:rPr lang="fr-FR" sz="1800" dirty="0">
                <a:solidFill>
                  <a:srgbClr val="153449"/>
                </a:solidFill>
              </a:rPr>
              <a:t>    </a:t>
            </a:r>
            <a:r>
              <a:rPr lang="en-001" sz="1800" dirty="0">
                <a:solidFill>
                  <a:srgbClr val="153449"/>
                </a:solidFill>
              </a:rPr>
              <a:t>V</a:t>
            </a:r>
            <a:r>
              <a:rPr lang="fr-FR" sz="1800" dirty="0">
                <a:solidFill>
                  <a:srgbClr val="153449"/>
                </a:solidFill>
              </a:rPr>
              <a:t>e</a:t>
            </a:r>
            <a:r>
              <a:rPr lang="en-001" sz="1800" dirty="0">
                <a:solidFill>
                  <a:srgbClr val="153449"/>
                </a:solidFill>
              </a:rPr>
              <a:t>n</a:t>
            </a:r>
            <a:r>
              <a:rPr lang="fr-FR" sz="1800" dirty="0">
                <a:solidFill>
                  <a:srgbClr val="153449"/>
                </a:solidFill>
              </a:rPr>
              <a:t>d</a:t>
            </a:r>
            <a:r>
              <a:rPr lang="en-001" sz="1800" dirty="0">
                <a:solidFill>
                  <a:srgbClr val="153449"/>
                </a:solidFill>
              </a:rPr>
              <a:t>r</a:t>
            </a:r>
            <a:r>
              <a:rPr lang="fr-FR" sz="1800" dirty="0">
                <a:solidFill>
                  <a:srgbClr val="153449"/>
                </a:solidFill>
              </a:rPr>
              <a:t>e</a:t>
            </a:r>
            <a:r>
              <a:rPr lang="en-001" sz="1800" dirty="0">
                <a:solidFill>
                  <a:srgbClr val="153449"/>
                </a:solidFill>
              </a:rPr>
              <a:t>d</a:t>
            </a:r>
            <a:r>
              <a:rPr lang="fr-FR" sz="1800" dirty="0">
                <a:solidFill>
                  <a:srgbClr val="153449"/>
                </a:solidFill>
              </a:rPr>
              <a:t>i</a:t>
            </a:r>
            <a:r>
              <a:rPr lang="en-001" sz="1800" dirty="0">
                <a:solidFill>
                  <a:srgbClr val="153449"/>
                </a:solidFill>
              </a:rPr>
              <a:t> 25 </a:t>
            </a:r>
            <a:r>
              <a:rPr lang="fr-FR" sz="1800" dirty="0">
                <a:solidFill>
                  <a:srgbClr val="153449"/>
                </a:solidFill>
              </a:rPr>
              <a:t>j</a:t>
            </a:r>
            <a:r>
              <a:rPr lang="en-001" sz="1800" dirty="0">
                <a:solidFill>
                  <a:srgbClr val="153449"/>
                </a:solidFill>
              </a:rPr>
              <a:t>u</a:t>
            </a:r>
            <a:r>
              <a:rPr lang="fr-FR" sz="1800" dirty="0">
                <a:solidFill>
                  <a:srgbClr val="153449"/>
                </a:solidFill>
              </a:rPr>
              <a:t>i</a:t>
            </a:r>
            <a:r>
              <a:rPr lang="en-001" sz="1800" dirty="0">
                <a:solidFill>
                  <a:srgbClr val="153449"/>
                </a:solidFill>
              </a:rPr>
              <a:t>n 2021</a:t>
            </a:r>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2346325" y="452413"/>
            <a:ext cx="184731" cy="369332"/>
          </a:xfrm>
          <a:prstGeom prst="rect">
            <a:avLst/>
          </a:prstGeom>
          <a:noFill/>
          <a:ln w="9525">
            <a:noFill/>
            <a:miter lim="800000"/>
            <a:headEnd/>
            <a:tailEnd/>
          </a:ln>
        </p:spPr>
        <p:txBody>
          <a:bodyPr wrap="none">
            <a:spAutoFit/>
          </a:bodyPr>
          <a:lstStyle/>
          <a:p>
            <a:endParaRPr lang="fr-FR">
              <a:latin typeface="Berlin Sans FB" pitchFamily="34" charset="0"/>
            </a:endParaRPr>
          </a:p>
        </p:txBody>
      </p:sp>
      <p:sp>
        <p:nvSpPr>
          <p:cNvPr id="55299" name="Rectangle 3"/>
          <p:cNvSpPr>
            <a:spLocks noChangeArrowheads="1"/>
          </p:cNvSpPr>
          <p:nvPr/>
        </p:nvSpPr>
        <p:spPr bwMode="auto">
          <a:xfrm>
            <a:off x="179512" y="908720"/>
            <a:ext cx="8507288" cy="4170372"/>
          </a:xfrm>
          <a:prstGeom prst="rect">
            <a:avLst/>
          </a:prstGeom>
          <a:noFill/>
          <a:ln w="9525">
            <a:noFill/>
            <a:miter lim="800000"/>
            <a:headEnd/>
            <a:tailEnd/>
          </a:ln>
        </p:spPr>
        <p:txBody>
          <a:bodyPr wrap="square">
            <a:spAutoFit/>
          </a:bodyPr>
          <a:lstStyle/>
          <a:p>
            <a:pPr marL="342900" indent="-342900">
              <a:spcBef>
                <a:spcPct val="50000"/>
              </a:spcBef>
              <a:buFont typeface="Arial" panose="020B0604020202020204" pitchFamily="34" charset="0"/>
              <a:buChar char="•"/>
            </a:pPr>
            <a:r>
              <a:rPr lang="fr-FR" sz="2000" dirty="0"/>
              <a:t>Des expérimentateurs </a:t>
            </a:r>
            <a:r>
              <a:rPr lang="fr-FR" sz="2000" dirty="0">
                <a:solidFill>
                  <a:srgbClr val="153449"/>
                </a:solidFill>
              </a:rPr>
              <a:t>(</a:t>
            </a:r>
            <a:r>
              <a:rPr lang="fr-FR" sz="2000" dirty="0">
                <a:solidFill>
                  <a:srgbClr val="153449"/>
                </a:solidFill>
                <a:sym typeface="Symbol" panose="05050102010706020507" pitchFamily="18" charset="2"/>
              </a:rPr>
              <a:t></a:t>
            </a:r>
            <a:r>
              <a:rPr lang="fr-FR" sz="2000" dirty="0">
                <a:solidFill>
                  <a:srgbClr val="153449"/>
                </a:solidFill>
              </a:rPr>
              <a:t>35) </a:t>
            </a:r>
            <a:r>
              <a:rPr lang="fr-FR" sz="2000" dirty="0"/>
              <a:t>chercheurs et enseignant-chercheurs</a:t>
            </a:r>
          </a:p>
          <a:p>
            <a:pPr>
              <a:spcBef>
                <a:spcPct val="50000"/>
              </a:spcBef>
            </a:pPr>
            <a:r>
              <a:rPr lang="fr-FR" sz="2000" dirty="0">
                <a:solidFill>
                  <a:srgbClr val="01B2CD"/>
                </a:solidFill>
              </a:rPr>
              <a:t>Au sein de grandes collaborations internationales, ils conçoivent, construisent et interprètent les résultats des expériences.</a:t>
            </a:r>
          </a:p>
          <a:p>
            <a:pPr>
              <a:spcBef>
                <a:spcPct val="50000"/>
              </a:spcBef>
            </a:pPr>
            <a:endParaRPr lang="fr-FR" sz="1000" dirty="0">
              <a:solidFill>
                <a:srgbClr val="6699FF"/>
              </a:solidFill>
            </a:endParaRPr>
          </a:p>
          <a:p>
            <a:pPr marL="342900" indent="-342900">
              <a:spcBef>
                <a:spcPct val="50000"/>
              </a:spcBef>
              <a:buFont typeface="Arial" panose="020B0604020202020204" pitchFamily="34" charset="0"/>
              <a:buChar char="•"/>
            </a:pPr>
            <a:r>
              <a:rPr lang="fr-FR" sz="2000" dirty="0"/>
              <a:t>Des étudiants (en thèse ou en stage) </a:t>
            </a:r>
            <a:r>
              <a:rPr lang="fr-FR" sz="2000" dirty="0">
                <a:solidFill>
                  <a:srgbClr val="153449"/>
                </a:solidFill>
              </a:rPr>
              <a:t>(</a:t>
            </a:r>
            <a:r>
              <a:rPr lang="fr-FR" sz="2000" dirty="0">
                <a:solidFill>
                  <a:srgbClr val="153449"/>
                </a:solidFill>
                <a:sym typeface="Symbol" panose="05050102010706020507" pitchFamily="18" charset="2"/>
              </a:rPr>
              <a:t> </a:t>
            </a:r>
            <a:r>
              <a:rPr lang="fr-FR" sz="2000" dirty="0">
                <a:solidFill>
                  <a:srgbClr val="153449"/>
                </a:solidFill>
              </a:rPr>
              <a:t>20)</a:t>
            </a:r>
          </a:p>
          <a:p>
            <a:pPr marL="342900" indent="-342900">
              <a:spcBef>
                <a:spcPct val="50000"/>
              </a:spcBef>
              <a:buFont typeface="Arial" panose="020B0604020202020204" pitchFamily="34" charset="0"/>
              <a:buChar char="•"/>
            </a:pPr>
            <a:endParaRPr lang="fr-FR" sz="1000" dirty="0"/>
          </a:p>
          <a:p>
            <a:pPr marL="342900" indent="-342900">
              <a:spcBef>
                <a:spcPct val="50000"/>
              </a:spcBef>
              <a:buFont typeface="Arial" panose="020B0604020202020204" pitchFamily="34" charset="0"/>
              <a:buChar char="•"/>
            </a:pPr>
            <a:r>
              <a:rPr lang="fr-FR" sz="2000" dirty="0"/>
              <a:t>Des ingénieurs et techniciens </a:t>
            </a:r>
            <a:r>
              <a:rPr lang="fr-FR" sz="2000" dirty="0">
                <a:solidFill>
                  <a:srgbClr val="153449"/>
                </a:solidFill>
              </a:rPr>
              <a:t>(</a:t>
            </a:r>
            <a:r>
              <a:rPr lang="fr-FR" sz="2000" dirty="0">
                <a:solidFill>
                  <a:srgbClr val="153449"/>
                </a:solidFill>
                <a:sym typeface="Symbol" panose="05050102010706020507" pitchFamily="18" charset="2"/>
              </a:rPr>
              <a:t> </a:t>
            </a:r>
            <a:r>
              <a:rPr lang="fr-FR" sz="2000" dirty="0">
                <a:solidFill>
                  <a:srgbClr val="153449"/>
                </a:solidFill>
              </a:rPr>
              <a:t>70)</a:t>
            </a:r>
          </a:p>
          <a:p>
            <a:pPr>
              <a:spcBef>
                <a:spcPct val="50000"/>
              </a:spcBef>
            </a:pPr>
            <a:r>
              <a:rPr lang="fr-FR" sz="2000" dirty="0">
                <a:solidFill>
                  <a:srgbClr val="01B2CD"/>
                </a:solidFill>
              </a:rPr>
              <a:t>En informatique, électronique et mécanique : ils réalisent les détecteurs.</a:t>
            </a:r>
          </a:p>
          <a:p>
            <a:pPr marL="342900" indent="-342900">
              <a:spcBef>
                <a:spcPct val="50000"/>
              </a:spcBef>
              <a:buFont typeface="Arial" panose="020B0604020202020204" pitchFamily="34" charset="0"/>
              <a:buChar char="•"/>
            </a:pPr>
            <a:endParaRPr lang="fr-FR" sz="1000" dirty="0"/>
          </a:p>
          <a:p>
            <a:pPr marL="342900" indent="-342900">
              <a:spcBef>
                <a:spcPct val="50000"/>
              </a:spcBef>
              <a:buFont typeface="Arial" panose="020B0604020202020204" pitchFamily="34" charset="0"/>
              <a:buChar char="•"/>
            </a:pPr>
            <a:r>
              <a:rPr lang="fr-FR" sz="2000" dirty="0"/>
              <a:t>Des administratifs </a:t>
            </a:r>
            <a:r>
              <a:rPr lang="fr-FR" sz="2000" dirty="0">
                <a:solidFill>
                  <a:srgbClr val="153449"/>
                </a:solidFill>
              </a:rPr>
              <a:t>(</a:t>
            </a:r>
            <a:r>
              <a:rPr lang="fr-FR" sz="2000" dirty="0">
                <a:solidFill>
                  <a:srgbClr val="153449"/>
                </a:solidFill>
                <a:sym typeface="Symbol" panose="05050102010706020507" pitchFamily="18" charset="2"/>
              </a:rPr>
              <a:t> </a:t>
            </a:r>
            <a:r>
              <a:rPr lang="fr-FR" sz="2000" dirty="0">
                <a:solidFill>
                  <a:srgbClr val="153449"/>
                </a:solidFill>
              </a:rPr>
              <a:t>10)</a:t>
            </a:r>
          </a:p>
          <a:p>
            <a:pPr>
              <a:spcBef>
                <a:spcPct val="50000"/>
              </a:spcBef>
            </a:pPr>
            <a:r>
              <a:rPr lang="fr-FR" sz="2000" dirty="0">
                <a:solidFill>
                  <a:srgbClr val="01B2CD"/>
                </a:solidFill>
              </a:rPr>
              <a:t>Pour effectuer les commandes, gérer, prévoir, communiquer…</a:t>
            </a:r>
          </a:p>
        </p:txBody>
      </p:sp>
      <p:sp>
        <p:nvSpPr>
          <p:cNvPr id="5" name="Espace réservé de la date 4"/>
          <p:cNvSpPr>
            <a:spLocks noGrp="1"/>
          </p:cNvSpPr>
          <p:nvPr>
            <p:ph type="dt" sz="half" idx="10"/>
          </p:nvPr>
        </p:nvSpPr>
        <p:spPr/>
        <p:txBody>
          <a:bodyPr/>
          <a:lstStyle/>
          <a:p>
            <a:r>
              <a:rPr lang="fr-FR"/>
              <a:t>25/06/2021</a:t>
            </a:r>
            <a:endParaRPr lang="fr-BE" dirty="0"/>
          </a:p>
        </p:txBody>
      </p:sp>
      <p:sp>
        <p:nvSpPr>
          <p:cNvPr id="2" name="Espace réservé du pied de page 1"/>
          <p:cNvSpPr>
            <a:spLocks noGrp="1"/>
          </p:cNvSpPr>
          <p:nvPr>
            <p:ph type="ftr" sz="quarter" idx="11"/>
          </p:nvPr>
        </p:nvSpPr>
        <p:spPr/>
        <p:txBody>
          <a:bodyPr/>
          <a:lstStyle/>
          <a:p>
            <a:r>
              <a:rPr lang="fr-BE"/>
              <a:t>Edwige Tournefier</a:t>
            </a:r>
            <a:endParaRPr lang="fr-BE" dirty="0"/>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20</a:t>
            </a:fld>
            <a:endParaRPr lang="fr-BE"/>
          </a:p>
        </p:txBody>
      </p:sp>
      <p:sp>
        <p:nvSpPr>
          <p:cNvPr id="8" name="Titre 3"/>
          <p:cNvSpPr txBox="1">
            <a:spLocks/>
          </p:cNvSpPr>
          <p:nvPr/>
        </p:nvSpPr>
        <p:spPr>
          <a:xfrm>
            <a:off x="3347864" y="68400"/>
            <a:ext cx="5583736" cy="450000"/>
          </a:xfrm>
          <a:prstGeom prst="rect">
            <a:avLst/>
          </a:prstGeom>
        </p:spPr>
        <p:txBody>
          <a:bodyPr>
            <a:noAutofit/>
          </a:bodyPr>
          <a:lstStyle>
            <a:lvl1pPr algn="r" rtl="0" eaLnBrk="1" fontAlgn="base" hangingPunct="1">
              <a:spcBef>
                <a:spcPct val="0"/>
              </a:spcBef>
              <a:spcAft>
                <a:spcPct val="0"/>
              </a:spcAft>
              <a:defRPr sz="2400" kern="1200">
                <a:solidFill>
                  <a:srgbClr val="17354A"/>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fr-FR" dirty="0"/>
              <a:t>Qui travaille au laboratoire ?</a:t>
            </a:r>
          </a:p>
        </p:txBody>
      </p:sp>
    </p:spTree>
    <p:extLst>
      <p:ext uri="{BB962C8B-B14F-4D97-AF65-F5344CB8AC3E}">
        <p14:creationId xmlns:p14="http://schemas.microsoft.com/office/powerpoint/2010/main" val="3201404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fr-FR" dirty="0">
                <a:solidFill>
                  <a:srgbClr val="153449"/>
                </a:solidFill>
              </a:rPr>
              <a:t>Edwige Tournefier</a:t>
            </a:r>
          </a:p>
        </p:txBody>
      </p:sp>
      <p:sp>
        <p:nvSpPr>
          <p:cNvPr id="6" name="Espace réservé du numéro de diapositive 5"/>
          <p:cNvSpPr>
            <a:spLocks noGrp="1"/>
          </p:cNvSpPr>
          <p:nvPr>
            <p:ph type="sldNum" sz="quarter" idx="12"/>
          </p:nvPr>
        </p:nvSpPr>
        <p:spPr/>
        <p:txBody>
          <a:bodyPr/>
          <a:lstStyle/>
          <a:p>
            <a:fld id="{2A19AD89-17DE-4EAC-B060-CF86C17F7722}" type="slidenum">
              <a:rPr lang="fr-FR" smtClean="0"/>
              <a:pPr/>
              <a:t>3</a:t>
            </a:fld>
            <a:endParaRPr lang="fr-FR" dirty="0"/>
          </a:p>
        </p:txBody>
      </p:sp>
      <p:pic>
        <p:nvPicPr>
          <p:cNvPr id="11" name="Espace réservé du contenu 4" descr="Lapp_0.jpg"/>
          <p:cNvPicPr>
            <a:picLocks noChangeAspect="1"/>
          </p:cNvPicPr>
          <p:nvPr/>
        </p:nvPicPr>
        <p:blipFill>
          <a:blip r:embed="rId3" cstate="print"/>
          <a:stretch>
            <a:fillRect/>
          </a:stretch>
        </p:blipFill>
        <p:spPr>
          <a:xfrm>
            <a:off x="6489015" y="1204688"/>
            <a:ext cx="2331457" cy="1548087"/>
          </a:xfrm>
          <a:prstGeom prst="rect">
            <a:avLst/>
          </a:prstGeom>
          <a:effectLst/>
        </p:spPr>
      </p:pic>
      <p:pic>
        <p:nvPicPr>
          <p:cNvPr id="12" name="Image 6" descr="Lapp_2.jpg"/>
          <p:cNvPicPr>
            <a:picLocks noChangeAspect="1"/>
          </p:cNvPicPr>
          <p:nvPr/>
        </p:nvPicPr>
        <p:blipFill>
          <a:blip r:embed="rId4" cstate="print"/>
          <a:srcRect/>
          <a:stretch>
            <a:fillRect/>
          </a:stretch>
        </p:blipFill>
        <p:spPr bwMode="auto">
          <a:xfrm>
            <a:off x="6347947" y="3236566"/>
            <a:ext cx="2472525" cy="1354944"/>
          </a:xfrm>
          <a:prstGeom prst="rect">
            <a:avLst/>
          </a:prstGeom>
          <a:ln>
            <a:noFill/>
          </a:ln>
          <a:effectLst/>
        </p:spPr>
      </p:pic>
      <p:sp>
        <p:nvSpPr>
          <p:cNvPr id="3" name="Flèche vers le bas 2"/>
          <p:cNvSpPr/>
          <p:nvPr/>
        </p:nvSpPr>
        <p:spPr>
          <a:xfrm>
            <a:off x="364593" y="969542"/>
            <a:ext cx="432048" cy="5306087"/>
          </a:xfrm>
          <a:prstGeom prst="downArrow">
            <a:avLst/>
          </a:prstGeom>
          <a:solidFill>
            <a:srgbClr val="1735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8" name="Groupe 27"/>
          <p:cNvGrpSpPr/>
          <p:nvPr/>
        </p:nvGrpSpPr>
        <p:grpSpPr>
          <a:xfrm>
            <a:off x="404339" y="1172475"/>
            <a:ext cx="3051537" cy="438049"/>
            <a:chOff x="332331" y="1168911"/>
            <a:chExt cx="3051537" cy="438049"/>
          </a:xfrm>
        </p:grpSpPr>
        <p:sp>
          <p:nvSpPr>
            <p:cNvPr id="8" name="Espace réservé du contenu 57"/>
            <p:cNvSpPr txBox="1">
              <a:spLocks/>
            </p:cNvSpPr>
            <p:nvPr/>
          </p:nvSpPr>
          <p:spPr bwMode="auto">
            <a:xfrm>
              <a:off x="771159" y="1168911"/>
              <a:ext cx="2612709" cy="4380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1800" b="1" dirty="0"/>
                <a:t>1976</a:t>
              </a:r>
              <a:r>
                <a:rPr lang="fr-FR" sz="1800" dirty="0"/>
                <a:t> : création du LAPP</a:t>
              </a:r>
            </a:p>
          </p:txBody>
        </p:sp>
        <p:sp>
          <p:nvSpPr>
            <p:cNvPr id="7" name="Ellipse 6"/>
            <p:cNvSpPr/>
            <p:nvPr/>
          </p:nvSpPr>
          <p:spPr>
            <a:xfrm>
              <a:off x="332331" y="1176856"/>
              <a:ext cx="360040" cy="360040"/>
            </a:xfrm>
            <a:prstGeom prst="ellipse">
              <a:avLst/>
            </a:prstGeom>
            <a:solidFill>
              <a:srgbClr val="17354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7" name="Groupe 26"/>
          <p:cNvGrpSpPr/>
          <p:nvPr/>
        </p:nvGrpSpPr>
        <p:grpSpPr>
          <a:xfrm>
            <a:off x="400909" y="2092183"/>
            <a:ext cx="5971291" cy="607159"/>
            <a:chOff x="328901" y="2088619"/>
            <a:chExt cx="5971291" cy="607159"/>
          </a:xfrm>
        </p:grpSpPr>
        <p:sp>
          <p:nvSpPr>
            <p:cNvPr id="18" name="Ellipse 17"/>
            <p:cNvSpPr/>
            <p:nvPr/>
          </p:nvSpPr>
          <p:spPr>
            <a:xfrm>
              <a:off x="328901" y="2253879"/>
              <a:ext cx="360040" cy="360040"/>
            </a:xfrm>
            <a:prstGeom prst="ellipse">
              <a:avLst/>
            </a:prstGeom>
            <a:solidFill>
              <a:srgbClr val="17354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contenu 57"/>
            <p:cNvSpPr txBox="1">
              <a:spLocks/>
            </p:cNvSpPr>
            <p:nvPr/>
          </p:nvSpPr>
          <p:spPr bwMode="auto">
            <a:xfrm>
              <a:off x="771159" y="2088619"/>
              <a:ext cx="5529033" cy="6071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1800" b="1" dirty="0"/>
                <a:t>Années 80 </a:t>
              </a:r>
              <a:r>
                <a:rPr lang="fr-FR" sz="1800" dirty="0"/>
                <a:t>: participation du LAPP à des expériences historiques de physique des particules (CERN)</a:t>
              </a:r>
            </a:p>
          </p:txBody>
        </p:sp>
      </p:grpSp>
      <p:grpSp>
        <p:nvGrpSpPr>
          <p:cNvPr id="26" name="Groupe 25"/>
          <p:cNvGrpSpPr/>
          <p:nvPr/>
        </p:nvGrpSpPr>
        <p:grpSpPr>
          <a:xfrm>
            <a:off x="400909" y="3315198"/>
            <a:ext cx="5971291" cy="379308"/>
            <a:chOff x="328901" y="3311634"/>
            <a:chExt cx="5971291" cy="379308"/>
          </a:xfrm>
        </p:grpSpPr>
        <p:sp>
          <p:nvSpPr>
            <p:cNvPr id="20" name="Espace réservé du contenu 57"/>
            <p:cNvSpPr txBox="1">
              <a:spLocks/>
            </p:cNvSpPr>
            <p:nvPr/>
          </p:nvSpPr>
          <p:spPr bwMode="auto">
            <a:xfrm>
              <a:off x="771159" y="3311634"/>
              <a:ext cx="5529033" cy="3793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1800" b="1" dirty="0"/>
                <a:t>1991</a:t>
              </a:r>
              <a:r>
                <a:rPr lang="fr-FR" sz="1800" dirty="0"/>
                <a:t> : agrandissement du LAPP</a:t>
              </a:r>
            </a:p>
          </p:txBody>
        </p:sp>
        <p:sp>
          <p:nvSpPr>
            <p:cNvPr id="23" name="Ellipse 22"/>
            <p:cNvSpPr/>
            <p:nvPr/>
          </p:nvSpPr>
          <p:spPr>
            <a:xfrm>
              <a:off x="328901" y="3330902"/>
              <a:ext cx="360040" cy="360040"/>
            </a:xfrm>
            <a:prstGeom prst="ellipse">
              <a:avLst/>
            </a:prstGeom>
            <a:solidFill>
              <a:srgbClr val="17354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5" name="Groupe 24"/>
          <p:cNvGrpSpPr/>
          <p:nvPr/>
        </p:nvGrpSpPr>
        <p:grpSpPr>
          <a:xfrm>
            <a:off x="400909" y="4269818"/>
            <a:ext cx="5971291" cy="607159"/>
            <a:chOff x="328901" y="4266254"/>
            <a:chExt cx="5971291" cy="607159"/>
          </a:xfrm>
        </p:grpSpPr>
        <p:sp>
          <p:nvSpPr>
            <p:cNvPr id="21" name="Espace réservé du contenu 57"/>
            <p:cNvSpPr txBox="1">
              <a:spLocks/>
            </p:cNvSpPr>
            <p:nvPr/>
          </p:nvSpPr>
          <p:spPr bwMode="auto">
            <a:xfrm>
              <a:off x="771159" y="4266254"/>
              <a:ext cx="5529033" cy="6071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1800" b="1" dirty="0"/>
                <a:t>Années 90 </a:t>
              </a:r>
              <a:r>
                <a:rPr lang="fr-FR" sz="1800" dirty="0"/>
                <a:t>: nouveaux domaines de recherche et nouvelles expériences</a:t>
              </a:r>
            </a:p>
          </p:txBody>
        </p:sp>
        <p:sp>
          <p:nvSpPr>
            <p:cNvPr id="24" name="Ellipse 23"/>
            <p:cNvSpPr/>
            <p:nvPr/>
          </p:nvSpPr>
          <p:spPr>
            <a:xfrm>
              <a:off x="328901" y="4389813"/>
              <a:ext cx="360040" cy="360040"/>
            </a:xfrm>
            <a:prstGeom prst="ellipse">
              <a:avLst/>
            </a:prstGeom>
            <a:solidFill>
              <a:srgbClr val="17354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9" name="Groupe 8"/>
          <p:cNvGrpSpPr/>
          <p:nvPr/>
        </p:nvGrpSpPr>
        <p:grpSpPr>
          <a:xfrm>
            <a:off x="4046899" y="5075300"/>
            <a:ext cx="4773573" cy="1200329"/>
            <a:chOff x="4046899" y="5075300"/>
            <a:chExt cx="4773573" cy="1200329"/>
          </a:xfrm>
        </p:grpSpPr>
        <p:grpSp>
          <p:nvGrpSpPr>
            <p:cNvPr id="33" name="Groupe 32"/>
            <p:cNvGrpSpPr/>
            <p:nvPr/>
          </p:nvGrpSpPr>
          <p:grpSpPr>
            <a:xfrm>
              <a:off x="4046899" y="5075300"/>
              <a:ext cx="4773573" cy="1200329"/>
              <a:chOff x="4046899" y="5075300"/>
              <a:chExt cx="4773573" cy="1200329"/>
            </a:xfrm>
          </p:grpSpPr>
          <p:sp>
            <p:nvSpPr>
              <p:cNvPr id="13" name="Rectangle 12"/>
              <p:cNvSpPr/>
              <p:nvPr/>
            </p:nvSpPr>
            <p:spPr>
              <a:xfrm>
                <a:off x="4046899" y="5075300"/>
                <a:ext cx="4773573" cy="1200329"/>
              </a:xfrm>
              <a:prstGeom prst="rect">
                <a:avLst/>
              </a:prstGeom>
              <a:solidFill>
                <a:srgbClr val="776761"/>
              </a:solidFill>
              <a:effectLst/>
            </p:spPr>
            <p:txBody>
              <a:bodyPr wrap="square">
                <a:spAutoFit/>
              </a:bodyPr>
              <a:lstStyle/>
              <a:p>
                <a:r>
                  <a:rPr lang="fr-FR" sz="1600" b="1" dirty="0">
                    <a:solidFill>
                      <a:schemeClr val="bg1"/>
                    </a:solidFill>
                    <a:latin typeface="+mn-lt"/>
                  </a:rPr>
                  <a:t>Le LAPP associé à de grandes découvertes :</a:t>
                </a:r>
              </a:p>
              <a:p>
                <a:pPr marL="252000" lvl="1">
                  <a:tabLst>
                    <a:tab pos="536575" algn="l"/>
                  </a:tabLst>
                </a:pPr>
                <a:r>
                  <a:rPr lang="fr-FR" sz="1400" b="0" dirty="0">
                    <a:solidFill>
                      <a:schemeClr val="bg1"/>
                    </a:solidFill>
                    <a:latin typeface="+mn-lt"/>
                  </a:rPr>
                  <a:t>Découverte des bosons Z et W (1983)</a:t>
                </a:r>
              </a:p>
              <a:p>
                <a:pPr marL="252000" lvl="1">
                  <a:tabLst>
                    <a:tab pos="536575" algn="l"/>
                  </a:tabLst>
                </a:pPr>
                <a:r>
                  <a:rPr lang="fr-FR" sz="1400" b="0" dirty="0">
                    <a:solidFill>
                      <a:schemeClr val="bg1"/>
                    </a:solidFill>
                    <a:latin typeface="+mn-lt"/>
                  </a:rPr>
                  <a:t>Découverte du boson de </a:t>
                </a:r>
                <a:r>
                  <a:rPr lang="fr-FR" sz="1400" b="0" dirty="0" err="1">
                    <a:solidFill>
                      <a:schemeClr val="bg1"/>
                    </a:solidFill>
                    <a:latin typeface="+mn-lt"/>
                  </a:rPr>
                  <a:t>Higgs</a:t>
                </a:r>
                <a:r>
                  <a:rPr lang="fr-FR" sz="1400" b="0" dirty="0">
                    <a:solidFill>
                      <a:schemeClr val="bg1"/>
                    </a:solidFill>
                    <a:latin typeface="+mn-lt"/>
                  </a:rPr>
                  <a:t>  (2012)</a:t>
                </a:r>
              </a:p>
              <a:p>
                <a:pPr marL="252000" lvl="1">
                  <a:tabLst>
                    <a:tab pos="536575" algn="l"/>
                  </a:tabLst>
                </a:pPr>
                <a:r>
                  <a:rPr lang="fr-FR" sz="1400" b="0" dirty="0">
                    <a:solidFill>
                      <a:schemeClr val="bg1"/>
                    </a:solidFill>
                    <a:latin typeface="+mn-lt"/>
                  </a:rPr>
                  <a:t>Les neutrinos oscillent et ont une masse (2015)</a:t>
                </a:r>
              </a:p>
              <a:p>
                <a:pPr marL="252000" lvl="1">
                  <a:tabLst>
                    <a:tab pos="536575" algn="l"/>
                  </a:tabLst>
                </a:pPr>
                <a:r>
                  <a:rPr lang="fr-FR" sz="1400" b="0" dirty="0">
                    <a:solidFill>
                      <a:schemeClr val="bg1"/>
                    </a:solidFill>
                    <a:latin typeface="+mn-lt"/>
                  </a:rPr>
                  <a:t>Découverte des ondes gravitationnelles (2016)</a:t>
                </a:r>
              </a:p>
            </p:txBody>
          </p:sp>
          <p:pic>
            <p:nvPicPr>
              <p:cNvPr id="22" name="Imag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9952" y="5366583"/>
                <a:ext cx="199537" cy="199537"/>
              </a:xfrm>
              <a:prstGeom prst="rect">
                <a:avLst/>
              </a:prstGeom>
            </p:spPr>
          </p:pic>
          <p:pic>
            <p:nvPicPr>
              <p:cNvPr id="31" name="Imag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9951" y="5577285"/>
                <a:ext cx="199537" cy="199537"/>
              </a:xfrm>
              <a:prstGeom prst="rect">
                <a:avLst/>
              </a:prstGeom>
            </p:spPr>
          </p:pic>
          <p:pic>
            <p:nvPicPr>
              <p:cNvPr id="32" name="Imag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9950" y="6021288"/>
                <a:ext cx="199537" cy="199537"/>
              </a:xfrm>
              <a:prstGeom prst="rect">
                <a:avLst/>
              </a:prstGeom>
            </p:spPr>
          </p:pic>
        </p:grpSp>
        <p:pic>
          <p:nvPicPr>
            <p:cNvPr id="29" name="Imag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5563" y="5799286"/>
              <a:ext cx="199537" cy="199537"/>
            </a:xfrm>
            <a:prstGeom prst="rect">
              <a:avLst/>
            </a:prstGeom>
          </p:spPr>
        </p:pic>
      </p:grpSp>
      <p:sp>
        <p:nvSpPr>
          <p:cNvPr id="14" name="Espace réservé de la date 13"/>
          <p:cNvSpPr>
            <a:spLocks noGrp="1"/>
          </p:cNvSpPr>
          <p:nvPr>
            <p:ph type="dt" sz="half" idx="10"/>
          </p:nvPr>
        </p:nvSpPr>
        <p:spPr/>
        <p:txBody>
          <a:bodyPr/>
          <a:lstStyle/>
          <a:p>
            <a:r>
              <a:rPr lang="fr-FR">
                <a:solidFill>
                  <a:srgbClr val="00B3CC"/>
                </a:solidFill>
              </a:rPr>
              <a:t>25/06/2021</a:t>
            </a:r>
            <a:endParaRPr lang="fr-FR" dirty="0">
              <a:solidFill>
                <a:srgbClr val="00B3CC"/>
              </a:solidFill>
            </a:endParaRPr>
          </a:p>
        </p:txBody>
      </p:sp>
      <p:sp>
        <p:nvSpPr>
          <p:cNvPr id="4" name="Titre 3"/>
          <p:cNvSpPr>
            <a:spLocks noGrp="1"/>
          </p:cNvSpPr>
          <p:nvPr>
            <p:ph type="title"/>
          </p:nvPr>
        </p:nvSpPr>
        <p:spPr/>
        <p:txBody>
          <a:bodyPr/>
          <a:lstStyle/>
          <a:p>
            <a:r>
              <a:rPr lang="fr-FR" dirty="0"/>
              <a:t>Historique du LAPP</a:t>
            </a:r>
          </a:p>
        </p:txBody>
      </p:sp>
    </p:spTree>
    <p:extLst>
      <p:ext uri="{BB962C8B-B14F-4D97-AF65-F5344CB8AC3E}">
        <p14:creationId xmlns:p14="http://schemas.microsoft.com/office/powerpoint/2010/main" val="394845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908720"/>
            <a:ext cx="5400600" cy="4896544"/>
          </a:xfrm>
        </p:spPr>
        <p:txBody>
          <a:bodyPr/>
          <a:lstStyle/>
          <a:p>
            <a:pPr marL="0" indent="0">
              <a:buNone/>
            </a:pPr>
            <a:r>
              <a:rPr lang="en-GB" dirty="0" err="1"/>
              <a:t>Recherches</a:t>
            </a:r>
            <a:r>
              <a:rPr lang="en-GB" dirty="0"/>
              <a:t> </a:t>
            </a:r>
            <a:r>
              <a:rPr lang="en-GB" dirty="0" err="1"/>
              <a:t>menées</a:t>
            </a:r>
            <a:r>
              <a:rPr lang="en-GB" dirty="0"/>
              <a:t> au LAPP:</a:t>
            </a:r>
          </a:p>
          <a:p>
            <a:pPr marL="0" indent="0">
              <a:buNone/>
            </a:pPr>
            <a:endParaRPr lang="en-GB" dirty="0"/>
          </a:p>
          <a:p>
            <a:r>
              <a:rPr lang="en-GB" dirty="0" err="1"/>
              <a:t>étude</a:t>
            </a:r>
            <a:r>
              <a:rPr lang="en-GB" dirty="0"/>
              <a:t> des </a:t>
            </a:r>
            <a:r>
              <a:rPr lang="en-GB" dirty="0" err="1"/>
              <a:t>constituants</a:t>
            </a:r>
            <a:r>
              <a:rPr lang="en-GB" dirty="0"/>
              <a:t> </a:t>
            </a:r>
            <a:r>
              <a:rPr lang="en-GB" dirty="0" err="1"/>
              <a:t>élémentaires</a:t>
            </a:r>
            <a:r>
              <a:rPr lang="en-GB" dirty="0"/>
              <a:t> de la </a:t>
            </a:r>
            <a:r>
              <a:rPr lang="en-GB" dirty="0" err="1"/>
              <a:t>matière</a:t>
            </a:r>
            <a:r>
              <a:rPr lang="en-GB" dirty="0"/>
              <a:t> et </a:t>
            </a:r>
            <a:r>
              <a:rPr lang="en-GB" dirty="0" err="1"/>
              <a:t>leurs</a:t>
            </a:r>
            <a:r>
              <a:rPr lang="en-GB" dirty="0"/>
              <a:t> interactions</a:t>
            </a:r>
          </a:p>
          <a:p>
            <a:pPr marL="0" indent="0">
              <a:buNone/>
            </a:pPr>
            <a:r>
              <a:rPr lang="en-GB" dirty="0">
                <a:sym typeface="Symbol" panose="05050102010706020507" pitchFamily="18" charset="2"/>
              </a:rPr>
              <a:t>	</a:t>
            </a:r>
            <a:r>
              <a:rPr lang="en-GB" dirty="0">
                <a:solidFill>
                  <a:srgbClr val="01B2CD"/>
                </a:solidFill>
                <a:sym typeface="Symbol" panose="05050102010706020507" pitchFamily="18" charset="2"/>
              </a:rPr>
              <a:t> </a:t>
            </a:r>
            <a:r>
              <a:rPr lang="en-GB" dirty="0">
                <a:solidFill>
                  <a:srgbClr val="01B2CD"/>
                </a:solidFill>
              </a:rPr>
              <a:t>la physique des </a:t>
            </a:r>
            <a:r>
              <a:rPr lang="en-GB" dirty="0" err="1">
                <a:solidFill>
                  <a:srgbClr val="01B2CD"/>
                </a:solidFill>
              </a:rPr>
              <a:t>particules</a:t>
            </a:r>
            <a:r>
              <a:rPr lang="en-GB" dirty="0">
                <a:solidFill>
                  <a:srgbClr val="01B2CD"/>
                </a:solidFill>
              </a:rPr>
              <a:t> </a:t>
            </a:r>
          </a:p>
          <a:p>
            <a:endParaRPr lang="en-GB" dirty="0">
              <a:solidFill>
                <a:srgbClr val="C00000"/>
              </a:solidFill>
            </a:endParaRPr>
          </a:p>
          <a:p>
            <a:r>
              <a:rPr lang="en-GB" dirty="0" err="1"/>
              <a:t>compréhension</a:t>
            </a:r>
            <a:r>
              <a:rPr lang="en-GB" dirty="0"/>
              <a:t> de </a:t>
            </a:r>
            <a:r>
              <a:rPr lang="en-GB" dirty="0" err="1"/>
              <a:t>l’évolution</a:t>
            </a:r>
            <a:r>
              <a:rPr lang="en-GB" dirty="0"/>
              <a:t> de </a:t>
            </a:r>
            <a:r>
              <a:rPr lang="en-GB" dirty="0" err="1"/>
              <a:t>l’Univers</a:t>
            </a:r>
            <a:r>
              <a:rPr lang="en-GB" dirty="0"/>
              <a:t> et de </a:t>
            </a:r>
            <a:r>
              <a:rPr lang="en-GB" dirty="0" err="1"/>
              <a:t>sa</a:t>
            </a:r>
            <a:r>
              <a:rPr lang="en-GB" dirty="0"/>
              <a:t> composition</a:t>
            </a:r>
          </a:p>
          <a:p>
            <a:pPr marL="0" indent="0">
              <a:buNone/>
            </a:pPr>
            <a:r>
              <a:rPr lang="en-GB" dirty="0">
                <a:solidFill>
                  <a:srgbClr val="C00000"/>
                </a:solidFill>
              </a:rPr>
              <a:t>	</a:t>
            </a:r>
            <a:r>
              <a:rPr lang="en-GB" dirty="0">
                <a:solidFill>
                  <a:srgbClr val="01B2CD"/>
                </a:solidFill>
                <a:sym typeface="Symbol" panose="05050102010706020507" pitchFamily="18" charset="2"/>
              </a:rPr>
              <a:t> </a:t>
            </a:r>
            <a:r>
              <a:rPr lang="en-GB" dirty="0" err="1">
                <a:solidFill>
                  <a:srgbClr val="01B2CD"/>
                </a:solidFill>
              </a:rPr>
              <a:t>astro-particules</a:t>
            </a:r>
            <a:r>
              <a:rPr lang="en-GB" dirty="0">
                <a:solidFill>
                  <a:srgbClr val="01B2CD"/>
                </a:solidFill>
              </a:rPr>
              <a:t>, </a:t>
            </a:r>
            <a:r>
              <a:rPr lang="en-GB" dirty="0" err="1">
                <a:solidFill>
                  <a:srgbClr val="01B2CD"/>
                </a:solidFill>
              </a:rPr>
              <a:t>cosmologie</a:t>
            </a:r>
            <a:r>
              <a:rPr lang="en-GB" dirty="0">
                <a:solidFill>
                  <a:srgbClr val="01B2CD"/>
                </a:solidFill>
              </a:rPr>
              <a:t> et </a:t>
            </a:r>
            <a:r>
              <a:rPr lang="en-GB" dirty="0" err="1">
                <a:solidFill>
                  <a:srgbClr val="01B2CD"/>
                </a:solidFill>
              </a:rPr>
              <a:t>ondes</a:t>
            </a:r>
            <a:r>
              <a:rPr lang="en-GB" dirty="0">
                <a:solidFill>
                  <a:srgbClr val="01B2CD"/>
                </a:solidFill>
              </a:rPr>
              <a:t> </a:t>
            </a:r>
            <a:r>
              <a:rPr lang="en-GB" dirty="0" err="1">
                <a:solidFill>
                  <a:srgbClr val="01B2CD"/>
                </a:solidFill>
              </a:rPr>
              <a:t>gravitationnelles</a:t>
            </a:r>
            <a:endParaRPr lang="en-GB" dirty="0">
              <a:solidFill>
                <a:srgbClr val="01B2CD"/>
              </a:solidFill>
            </a:endParaRPr>
          </a:p>
        </p:txBody>
      </p:sp>
      <p:sp>
        <p:nvSpPr>
          <p:cNvPr id="4" name="Espace réservé de la date 3"/>
          <p:cNvSpPr>
            <a:spLocks noGrp="1"/>
          </p:cNvSpPr>
          <p:nvPr>
            <p:ph type="dt" sz="half" idx="10"/>
          </p:nvPr>
        </p:nvSpPr>
        <p:spPr/>
        <p:txBody>
          <a:bodyPr/>
          <a:lstStyle/>
          <a:p>
            <a:r>
              <a:rPr lang="fr-FR"/>
              <a:t>25/06/2021</a:t>
            </a:r>
            <a:endParaRPr lang="fr-BE" dirty="0"/>
          </a:p>
        </p:txBody>
      </p:sp>
      <p:sp>
        <p:nvSpPr>
          <p:cNvPr id="15" name="Titre 1"/>
          <p:cNvSpPr>
            <a:spLocks noGrp="1"/>
          </p:cNvSpPr>
          <p:nvPr>
            <p:ph type="title"/>
          </p:nvPr>
        </p:nvSpPr>
        <p:spPr>
          <a:xfrm>
            <a:off x="1187624" y="44624"/>
            <a:ext cx="7499176" cy="576064"/>
          </a:xfrm>
        </p:spPr>
        <p:txBody>
          <a:bodyPr>
            <a:noAutofit/>
          </a:bodyPr>
          <a:lstStyle/>
          <a:p>
            <a:r>
              <a:rPr lang="en-GB" sz="2600" dirty="0">
                <a:solidFill>
                  <a:srgbClr val="153449"/>
                </a:solidFill>
              </a:rPr>
              <a:t>De </a:t>
            </a:r>
            <a:r>
              <a:rPr lang="en-GB" sz="2600" dirty="0" err="1">
                <a:solidFill>
                  <a:srgbClr val="153449"/>
                </a:solidFill>
              </a:rPr>
              <a:t>l’infiniment</a:t>
            </a:r>
            <a:r>
              <a:rPr lang="en-GB" sz="2600" dirty="0">
                <a:solidFill>
                  <a:srgbClr val="153449"/>
                </a:solidFill>
              </a:rPr>
              <a:t> petit à </a:t>
            </a:r>
            <a:r>
              <a:rPr lang="en-GB" sz="2600" dirty="0" err="1">
                <a:solidFill>
                  <a:srgbClr val="153449"/>
                </a:solidFill>
              </a:rPr>
              <a:t>l’infiniment</a:t>
            </a:r>
            <a:r>
              <a:rPr lang="en-GB" sz="2600" dirty="0">
                <a:solidFill>
                  <a:srgbClr val="153449"/>
                </a:solidFill>
              </a:rPr>
              <a:t> grand</a:t>
            </a:r>
            <a:endParaRPr lang="fr-FR" sz="2600" dirty="0">
              <a:solidFill>
                <a:srgbClr val="153449"/>
              </a:solidFill>
              <a:latin typeface="+mn-lt"/>
            </a:endParaRPr>
          </a:p>
        </p:txBody>
      </p:sp>
      <p:pic>
        <p:nvPicPr>
          <p:cNvPr id="12" name="Imag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3442763"/>
            <a:ext cx="3600400" cy="2788334"/>
          </a:xfrm>
          <a:prstGeom prst="rect">
            <a:avLst/>
          </a:prstGeom>
        </p:spPr>
      </p:pic>
      <p:pic>
        <p:nvPicPr>
          <p:cNvPr id="13" name="Picture 4" descr="atom_zoom_b"/>
          <p:cNvPicPr>
            <a:picLocks noChangeAspect="1" noChangeArrowheads="1"/>
          </p:cNvPicPr>
          <p:nvPr/>
        </p:nvPicPr>
        <p:blipFill>
          <a:blip r:embed="rId3" cstate="print"/>
          <a:srcRect/>
          <a:stretch>
            <a:fillRect/>
          </a:stretch>
        </p:blipFill>
        <p:spPr bwMode="auto">
          <a:xfrm>
            <a:off x="5236855" y="1412776"/>
            <a:ext cx="3871649" cy="1702584"/>
          </a:xfrm>
          <a:prstGeom prst="rect">
            <a:avLst/>
          </a:prstGeom>
          <a:noFill/>
        </p:spPr>
      </p:pic>
      <p:sp>
        <p:nvSpPr>
          <p:cNvPr id="2" name="Espace réservé du pied de page 1"/>
          <p:cNvSpPr>
            <a:spLocks noGrp="1"/>
          </p:cNvSpPr>
          <p:nvPr>
            <p:ph type="ftr" sz="quarter" idx="11"/>
          </p:nvPr>
        </p:nvSpPr>
        <p:spPr/>
        <p:txBody>
          <a:bodyPr/>
          <a:lstStyle/>
          <a:p>
            <a:r>
              <a:rPr lang="fr-BE"/>
              <a:t>Edwige Tournefier</a:t>
            </a:r>
            <a:endParaRPr lang="fr-BE"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4</a:t>
            </a:fld>
            <a:endParaRPr lang="fr-BE" dirty="0"/>
          </a:p>
        </p:txBody>
      </p:sp>
    </p:spTree>
    <p:extLst>
      <p:ext uri="{BB962C8B-B14F-4D97-AF65-F5344CB8AC3E}">
        <p14:creationId xmlns:p14="http://schemas.microsoft.com/office/powerpoint/2010/main" val="3019337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r>
              <a:rPr lang="fr-FR">
                <a:solidFill>
                  <a:srgbClr val="00B3CC"/>
                </a:solidFill>
              </a:rPr>
              <a:t>25/06/2021</a:t>
            </a:r>
            <a:endParaRPr lang="fr-FR" dirty="0">
              <a:solidFill>
                <a:srgbClr val="00B3CC"/>
              </a:solidFill>
            </a:endParaRPr>
          </a:p>
        </p:txBody>
      </p:sp>
      <p:sp>
        <p:nvSpPr>
          <p:cNvPr id="6" name="Espace réservé pour une image  5"/>
          <p:cNvSpPr>
            <a:spLocks noGrp="1"/>
          </p:cNvSpPr>
          <p:nvPr>
            <p:ph type="pic" sz="quarter" idx="13"/>
          </p:nvPr>
        </p:nvSpPr>
        <p:spPr/>
      </p:sp>
      <p:pic>
        <p:nvPicPr>
          <p:cNvPr id="9" name="Image 8"/>
          <p:cNvPicPr>
            <a:picLocks noChangeAspect="1"/>
          </p:cNvPicPr>
          <p:nvPr/>
        </p:nvPicPr>
        <p:blipFill>
          <a:blip r:embed="rId2"/>
          <a:stretch>
            <a:fillRect/>
          </a:stretch>
        </p:blipFill>
        <p:spPr>
          <a:xfrm>
            <a:off x="313044" y="836713"/>
            <a:ext cx="8435420" cy="5544616"/>
          </a:xfrm>
          <a:prstGeom prst="rect">
            <a:avLst/>
          </a:prstGeom>
        </p:spPr>
      </p:pic>
      <p:sp>
        <p:nvSpPr>
          <p:cNvPr id="2" name="Espace réservé du pied de page 1"/>
          <p:cNvSpPr>
            <a:spLocks noGrp="1"/>
          </p:cNvSpPr>
          <p:nvPr>
            <p:ph type="ftr" sz="quarter" idx="11"/>
          </p:nvPr>
        </p:nvSpPr>
        <p:spPr/>
        <p:txBody>
          <a:bodyPr/>
          <a:lstStyle/>
          <a:p>
            <a:r>
              <a:rPr lang="fr-FR">
                <a:solidFill>
                  <a:srgbClr val="153449"/>
                </a:solidFill>
              </a:rPr>
              <a:t>Edwige Tournefier</a:t>
            </a:r>
            <a:endParaRPr lang="fr-FR" dirty="0">
              <a:solidFill>
                <a:srgbClr val="153449"/>
              </a:solidFill>
            </a:endParaRPr>
          </a:p>
        </p:txBody>
      </p:sp>
      <p:sp>
        <p:nvSpPr>
          <p:cNvPr id="4" name="Espace réservé du numéro de diapositive 3"/>
          <p:cNvSpPr>
            <a:spLocks noGrp="1"/>
          </p:cNvSpPr>
          <p:nvPr>
            <p:ph type="sldNum" sz="quarter" idx="12"/>
          </p:nvPr>
        </p:nvSpPr>
        <p:spPr/>
        <p:txBody>
          <a:bodyPr/>
          <a:lstStyle/>
          <a:p>
            <a:fld id="{2A19AD89-17DE-4EAC-B060-CF86C17F7722}" type="slidenum">
              <a:rPr lang="fr-FR" smtClean="0"/>
              <a:pPr/>
              <a:t>5</a:t>
            </a:fld>
            <a:endParaRPr lang="fr-FR" dirty="0"/>
          </a:p>
        </p:txBody>
      </p:sp>
      <p:sp>
        <p:nvSpPr>
          <p:cNvPr id="5" name="Titre 4"/>
          <p:cNvSpPr>
            <a:spLocks noGrp="1"/>
          </p:cNvSpPr>
          <p:nvPr>
            <p:ph type="title"/>
          </p:nvPr>
        </p:nvSpPr>
        <p:spPr>
          <a:xfrm>
            <a:off x="1547664" y="68400"/>
            <a:ext cx="7383936" cy="450000"/>
          </a:xfrm>
        </p:spPr>
        <p:txBody>
          <a:bodyPr/>
          <a:lstStyle/>
          <a:p>
            <a:r>
              <a:rPr lang="fr-FR" dirty="0"/>
              <a:t>De l’infiniment grand à l’infiniment petit : la matière noire</a:t>
            </a:r>
          </a:p>
        </p:txBody>
      </p:sp>
    </p:spTree>
    <p:extLst>
      <p:ext uri="{BB962C8B-B14F-4D97-AF65-F5344CB8AC3E}">
        <p14:creationId xmlns:p14="http://schemas.microsoft.com/office/powerpoint/2010/main" val="2703047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GB" dirty="0"/>
          </a:p>
        </p:txBody>
      </p:sp>
      <p:sp>
        <p:nvSpPr>
          <p:cNvPr id="3" name="Espace réservé de la date 2"/>
          <p:cNvSpPr>
            <a:spLocks noGrp="1"/>
          </p:cNvSpPr>
          <p:nvPr>
            <p:ph type="dt" sz="half" idx="10"/>
          </p:nvPr>
        </p:nvSpPr>
        <p:spPr/>
        <p:txBody>
          <a:bodyPr/>
          <a:lstStyle/>
          <a:p>
            <a:r>
              <a:rPr lang="fr-FR">
                <a:solidFill>
                  <a:srgbClr val="00B3CC"/>
                </a:solidFill>
              </a:rPr>
              <a:t>25/06/2021</a:t>
            </a:r>
            <a:endParaRPr lang="fr-FR" dirty="0">
              <a:solidFill>
                <a:srgbClr val="00B3CC"/>
              </a:solidFill>
            </a:endParaRP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1471" y="-27384"/>
            <a:ext cx="7852529" cy="6903214"/>
          </a:xfrm>
          <a:prstGeom prst="rect">
            <a:avLst/>
          </a:prstGeom>
        </p:spPr>
      </p:pic>
      <p:sp>
        <p:nvSpPr>
          <p:cNvPr id="4" name="Espace réservé du pied de page 3"/>
          <p:cNvSpPr>
            <a:spLocks noGrp="1"/>
          </p:cNvSpPr>
          <p:nvPr>
            <p:ph type="ftr" sz="quarter" idx="11"/>
          </p:nvPr>
        </p:nvSpPr>
        <p:spPr/>
        <p:txBody>
          <a:bodyPr/>
          <a:lstStyle/>
          <a:p>
            <a:r>
              <a:rPr lang="fr-FR">
                <a:solidFill>
                  <a:srgbClr val="153449"/>
                </a:solidFill>
              </a:rPr>
              <a:t>Edwige Tournefier</a:t>
            </a:r>
            <a:endParaRPr lang="fr-FR" dirty="0">
              <a:solidFill>
                <a:srgbClr val="153449"/>
              </a:solidFill>
            </a:endParaRPr>
          </a:p>
        </p:txBody>
      </p:sp>
      <p:sp>
        <p:nvSpPr>
          <p:cNvPr id="5" name="Espace réservé du numéro de diapositive 4"/>
          <p:cNvSpPr>
            <a:spLocks noGrp="1"/>
          </p:cNvSpPr>
          <p:nvPr>
            <p:ph type="sldNum" sz="quarter" idx="12"/>
          </p:nvPr>
        </p:nvSpPr>
        <p:spPr/>
        <p:txBody>
          <a:bodyPr/>
          <a:lstStyle/>
          <a:p>
            <a:fld id="{2A19AD89-17DE-4EAC-B060-CF86C17F7722}" type="slidenum">
              <a:rPr lang="fr-FR" smtClean="0"/>
              <a:pPr/>
              <a:t>6</a:t>
            </a:fld>
            <a:endParaRPr lang="fr-FR" dirty="0"/>
          </a:p>
        </p:txBody>
      </p:sp>
    </p:spTree>
    <p:extLst>
      <p:ext uri="{BB962C8B-B14F-4D97-AF65-F5344CB8AC3E}">
        <p14:creationId xmlns:p14="http://schemas.microsoft.com/office/powerpoint/2010/main" val="1280102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5796136" y="970052"/>
            <a:ext cx="2952328" cy="1954892"/>
          </a:xfrm>
          <a:prstGeom prst="rect">
            <a:avLst/>
          </a:prstGeom>
        </p:spPr>
      </p:pic>
      <p:sp>
        <p:nvSpPr>
          <p:cNvPr id="3" name="Espace réservé du contenu 2"/>
          <p:cNvSpPr>
            <a:spLocks noGrp="1"/>
          </p:cNvSpPr>
          <p:nvPr>
            <p:ph idx="1"/>
          </p:nvPr>
        </p:nvSpPr>
        <p:spPr>
          <a:xfrm>
            <a:off x="184514" y="1385706"/>
            <a:ext cx="8482136" cy="1123583"/>
          </a:xfrm>
        </p:spPr>
        <p:txBody>
          <a:bodyPr>
            <a:normAutofit/>
          </a:bodyPr>
          <a:lstStyle/>
          <a:p>
            <a:pPr defTabSz="673100">
              <a:spcBef>
                <a:spcPct val="50000"/>
              </a:spcBef>
              <a:buFontTx/>
              <a:buChar char="•"/>
            </a:pPr>
            <a:r>
              <a:rPr lang="fr-FR" sz="2000" dirty="0">
                <a:solidFill>
                  <a:srgbClr val="153449"/>
                </a:solidFill>
              </a:rPr>
              <a:t>De quoi est constituée la matière noire ?  </a:t>
            </a:r>
          </a:p>
          <a:p>
            <a:pPr defTabSz="673100">
              <a:spcBef>
                <a:spcPct val="50000"/>
              </a:spcBef>
              <a:buFontTx/>
              <a:buChar char="•"/>
            </a:pPr>
            <a:r>
              <a:rPr lang="fr-FR" sz="2000" dirty="0">
                <a:solidFill>
                  <a:srgbClr val="153449"/>
                </a:solidFill>
              </a:rPr>
              <a:t>Y </a:t>
            </a:r>
            <a:r>
              <a:rPr lang="fr-FR" sz="2000" dirty="0" err="1">
                <a:solidFill>
                  <a:srgbClr val="153449"/>
                </a:solidFill>
              </a:rPr>
              <a:t>a-t’il</a:t>
            </a:r>
            <a:r>
              <a:rPr lang="fr-FR" sz="2000" dirty="0">
                <a:solidFill>
                  <a:srgbClr val="153449"/>
                </a:solidFill>
              </a:rPr>
              <a:t> une « énergie noire » ?</a:t>
            </a:r>
          </a:p>
        </p:txBody>
      </p:sp>
      <p:sp>
        <p:nvSpPr>
          <p:cNvPr id="4" name="Espace réservé de la date 3"/>
          <p:cNvSpPr>
            <a:spLocks noGrp="1"/>
          </p:cNvSpPr>
          <p:nvPr>
            <p:ph type="dt" sz="half" idx="10"/>
          </p:nvPr>
        </p:nvSpPr>
        <p:spPr/>
        <p:txBody>
          <a:bodyPr/>
          <a:lstStyle/>
          <a:p>
            <a:r>
              <a:rPr lang="fr-FR"/>
              <a:t>25/06/2021</a:t>
            </a:r>
            <a:endParaRPr lang="fr-BE" dirty="0"/>
          </a:p>
        </p:txBody>
      </p:sp>
      <p:pic>
        <p:nvPicPr>
          <p:cNvPr id="8" name="Picture 4" descr="constituants-phys-1000"/>
          <p:cNvPicPr>
            <a:picLocks noChangeAspect="1" noChangeArrowheads="1"/>
          </p:cNvPicPr>
          <p:nvPr/>
        </p:nvPicPr>
        <p:blipFill>
          <a:blip r:embed="rId3" cstate="print"/>
          <a:srcRect b="11060"/>
          <a:stretch>
            <a:fillRect/>
          </a:stretch>
        </p:blipFill>
        <p:spPr bwMode="auto">
          <a:xfrm>
            <a:off x="78178" y="3134867"/>
            <a:ext cx="4030942" cy="2886421"/>
          </a:xfrm>
          <a:prstGeom prst="rect">
            <a:avLst/>
          </a:prstGeom>
          <a:noFill/>
        </p:spPr>
      </p:pic>
      <p:sp>
        <p:nvSpPr>
          <p:cNvPr id="5" name="Espace réservé du pied de page 4"/>
          <p:cNvSpPr>
            <a:spLocks noGrp="1"/>
          </p:cNvSpPr>
          <p:nvPr>
            <p:ph type="ftr" sz="quarter" idx="11"/>
          </p:nvPr>
        </p:nvSpPr>
        <p:spPr/>
        <p:txBody>
          <a:bodyPr/>
          <a:lstStyle/>
          <a:p>
            <a:r>
              <a:rPr lang="fr-BE"/>
              <a:t>Edwige Tournefier</a:t>
            </a:r>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7</a:t>
            </a:fld>
            <a:endParaRPr lang="fr-BE" dirty="0"/>
          </a:p>
        </p:txBody>
      </p:sp>
      <p:sp>
        <p:nvSpPr>
          <p:cNvPr id="10" name="Titre 3"/>
          <p:cNvSpPr>
            <a:spLocks noGrp="1"/>
          </p:cNvSpPr>
          <p:nvPr>
            <p:ph type="title"/>
          </p:nvPr>
        </p:nvSpPr>
        <p:spPr>
          <a:xfrm>
            <a:off x="3347864" y="68400"/>
            <a:ext cx="5583736" cy="450000"/>
          </a:xfrm>
        </p:spPr>
        <p:txBody>
          <a:bodyPr>
            <a:noAutofit/>
          </a:bodyPr>
          <a:lstStyle/>
          <a:p>
            <a:r>
              <a:rPr lang="fr-FR" sz="2400" dirty="0"/>
              <a:t>Quelques grandes questions actuelles</a:t>
            </a:r>
          </a:p>
        </p:txBody>
      </p:sp>
      <p:sp>
        <p:nvSpPr>
          <p:cNvPr id="11" name="Rectangle 10"/>
          <p:cNvSpPr/>
          <p:nvPr/>
        </p:nvSpPr>
        <p:spPr>
          <a:xfrm>
            <a:off x="4109120" y="3138141"/>
            <a:ext cx="4999384" cy="2400657"/>
          </a:xfrm>
          <a:prstGeom prst="rect">
            <a:avLst/>
          </a:prstGeom>
        </p:spPr>
        <p:txBody>
          <a:bodyPr wrap="square">
            <a:spAutoFit/>
          </a:bodyPr>
          <a:lstStyle/>
          <a:p>
            <a:pPr marL="285750" indent="-285750" defTabSz="673100">
              <a:spcBef>
                <a:spcPct val="50000"/>
              </a:spcBef>
              <a:buFont typeface="Arial" panose="020B0604020202020204" pitchFamily="34" charset="0"/>
              <a:buChar char="•"/>
            </a:pPr>
            <a:r>
              <a:rPr lang="fr-FR" sz="2000" dirty="0">
                <a:solidFill>
                  <a:srgbClr val="153449"/>
                </a:solidFill>
                <a:latin typeface="+mn-lt"/>
              </a:rPr>
              <a:t>Pourquoi n’observe-</a:t>
            </a:r>
            <a:r>
              <a:rPr lang="fr-FR" sz="2000" dirty="0" err="1">
                <a:solidFill>
                  <a:srgbClr val="153449"/>
                </a:solidFill>
                <a:latin typeface="+mn-lt"/>
              </a:rPr>
              <a:t>t’on</a:t>
            </a:r>
            <a:r>
              <a:rPr lang="fr-FR" sz="2000" dirty="0">
                <a:solidFill>
                  <a:srgbClr val="153449"/>
                </a:solidFill>
                <a:latin typeface="+mn-lt"/>
              </a:rPr>
              <a:t> pas d'antimatière dans l’Univers ?</a:t>
            </a:r>
          </a:p>
          <a:p>
            <a:pPr marL="285750" indent="-285750" defTabSz="673100">
              <a:spcBef>
                <a:spcPct val="50000"/>
              </a:spcBef>
              <a:buFont typeface="Arial" panose="020B0604020202020204" pitchFamily="34" charset="0"/>
              <a:buChar char="•"/>
            </a:pPr>
            <a:r>
              <a:rPr lang="fr-FR" sz="2000" dirty="0">
                <a:solidFill>
                  <a:srgbClr val="153449"/>
                </a:solidFill>
                <a:latin typeface="+mn-lt"/>
              </a:rPr>
              <a:t>D’où vient la masse des particules ?</a:t>
            </a:r>
            <a:br>
              <a:rPr lang="fr-FR" sz="2000" dirty="0">
                <a:solidFill>
                  <a:srgbClr val="153449"/>
                </a:solidFill>
                <a:latin typeface="+mn-lt"/>
              </a:rPr>
            </a:br>
            <a:r>
              <a:rPr lang="fr-FR" sz="2000" dirty="0">
                <a:solidFill>
                  <a:srgbClr val="01B2CD"/>
                </a:solidFill>
                <a:latin typeface="+mn-lt"/>
              </a:rPr>
              <a:t>le boson de </a:t>
            </a:r>
            <a:r>
              <a:rPr lang="fr-FR" sz="2000" dirty="0" err="1">
                <a:solidFill>
                  <a:srgbClr val="01B2CD"/>
                </a:solidFill>
                <a:latin typeface="+mn-lt"/>
              </a:rPr>
              <a:t>Higgs</a:t>
            </a:r>
            <a:r>
              <a:rPr lang="fr-FR" sz="2000" dirty="0">
                <a:solidFill>
                  <a:srgbClr val="01B2CD"/>
                </a:solidFill>
                <a:latin typeface="+mn-lt"/>
              </a:rPr>
              <a:t> ! (2012)</a:t>
            </a:r>
          </a:p>
          <a:p>
            <a:pPr marL="285750" indent="-285750" defTabSz="673100">
              <a:spcBef>
                <a:spcPct val="50000"/>
              </a:spcBef>
              <a:buFont typeface="Arial" panose="020B0604020202020204" pitchFamily="34" charset="0"/>
              <a:buChar char="•"/>
            </a:pPr>
            <a:r>
              <a:rPr lang="fr-FR" sz="2000" dirty="0">
                <a:solidFill>
                  <a:srgbClr val="153449"/>
                </a:solidFill>
                <a:latin typeface="+mn-lt"/>
              </a:rPr>
              <a:t>Existe-</a:t>
            </a:r>
            <a:r>
              <a:rPr lang="fr-FR" sz="2000" dirty="0" err="1">
                <a:solidFill>
                  <a:srgbClr val="153449"/>
                </a:solidFill>
                <a:latin typeface="+mn-lt"/>
              </a:rPr>
              <a:t>t’il</a:t>
            </a:r>
            <a:r>
              <a:rPr lang="fr-FR" sz="2000" dirty="0">
                <a:solidFill>
                  <a:srgbClr val="153449"/>
                </a:solidFill>
                <a:latin typeface="+mn-lt"/>
              </a:rPr>
              <a:t> d’autres particules très massives ?</a:t>
            </a:r>
          </a:p>
          <a:p>
            <a:pPr marL="285750" indent="-285750" defTabSz="673100">
              <a:spcBef>
                <a:spcPct val="50000"/>
              </a:spcBef>
              <a:buFont typeface="Arial" panose="020B0604020202020204" pitchFamily="34" charset="0"/>
              <a:buChar char="•"/>
            </a:pPr>
            <a:r>
              <a:rPr lang="fr-FR" sz="2000" dirty="0">
                <a:solidFill>
                  <a:srgbClr val="153449"/>
                </a:solidFill>
                <a:latin typeface="+mn-lt"/>
              </a:rPr>
              <a:t>…</a:t>
            </a:r>
          </a:p>
        </p:txBody>
      </p:sp>
    </p:spTree>
    <p:extLst>
      <p:ext uri="{BB962C8B-B14F-4D97-AF65-F5344CB8AC3E}">
        <p14:creationId xmlns:p14="http://schemas.microsoft.com/office/powerpoint/2010/main" val="1490493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Teste20"/>
          <p:cNvPicPr>
            <a:picLocks noChangeAspect="1" noChangeArrowheads="1"/>
          </p:cNvPicPr>
          <p:nvPr/>
        </p:nvPicPr>
        <p:blipFill>
          <a:blip r:embed="rId3" cstate="print"/>
          <a:srcRect/>
          <a:stretch>
            <a:fillRect/>
          </a:stretch>
        </p:blipFill>
        <p:spPr bwMode="auto">
          <a:xfrm>
            <a:off x="-79702" y="2470407"/>
            <a:ext cx="3609424" cy="2232000"/>
          </a:xfrm>
          <a:prstGeom prst="rect">
            <a:avLst/>
          </a:prstGeom>
          <a:noFill/>
          <a:ln w="9525">
            <a:noFill/>
            <a:miter lim="800000"/>
            <a:headEnd/>
            <a:tailEnd/>
          </a:ln>
        </p:spPr>
      </p:pic>
      <p:pic>
        <p:nvPicPr>
          <p:cNvPr id="14"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8065" y="1236256"/>
            <a:ext cx="3312368" cy="1778497"/>
          </a:xfrm>
          <a:prstGeom prst="rect">
            <a:avLst/>
          </a:prstGeom>
        </p:spPr>
      </p:pic>
      <p:pic>
        <p:nvPicPr>
          <p:cNvPr id="9" name="Espace réservé du contenu 8"/>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3670333" y="3107181"/>
            <a:ext cx="2734767" cy="1823178"/>
          </a:xfrm>
        </p:spPr>
      </p:pic>
      <p:sp>
        <p:nvSpPr>
          <p:cNvPr id="4" name="Espace réservé de la date 3"/>
          <p:cNvSpPr>
            <a:spLocks noGrp="1"/>
          </p:cNvSpPr>
          <p:nvPr>
            <p:ph type="dt" sz="half" idx="10"/>
          </p:nvPr>
        </p:nvSpPr>
        <p:spPr/>
        <p:txBody>
          <a:bodyPr/>
          <a:lstStyle/>
          <a:p>
            <a:r>
              <a:rPr lang="fr-FR"/>
              <a:t>25/06/2021</a:t>
            </a:r>
            <a:endParaRPr lang="fr-BE" dirty="0"/>
          </a:p>
        </p:txBody>
      </p:sp>
      <p:pic>
        <p:nvPicPr>
          <p:cNvPr id="10" name="Picture 8" descr="s97_10537_small"/>
          <p:cNvPicPr>
            <a:picLocks noChangeAspect="1" noChangeArrowheads="1"/>
          </p:cNvPicPr>
          <p:nvPr/>
        </p:nvPicPr>
        <p:blipFill>
          <a:blip r:embed="rId6" cstate="print"/>
          <a:srcRect b="6038"/>
          <a:stretch>
            <a:fillRect/>
          </a:stretch>
        </p:blipFill>
        <p:spPr bwMode="auto">
          <a:xfrm>
            <a:off x="6545711" y="3191163"/>
            <a:ext cx="2538444" cy="1795661"/>
          </a:xfrm>
          <a:prstGeom prst="rect">
            <a:avLst/>
          </a:prstGeom>
          <a:noFill/>
          <a:ln w="9525">
            <a:noFill/>
            <a:miter lim="800000"/>
            <a:headEnd/>
            <a:tailEnd/>
          </a:ln>
        </p:spPr>
      </p:pic>
      <p:pic>
        <p:nvPicPr>
          <p:cNvPr id="11" name="Picture 2" descr="https://www.cta-observatory.org/wp-content/themes/ctao/assets/img/CTA001_startseite_paranal_montage_bode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520" y="1222478"/>
            <a:ext cx="4037402" cy="11632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s://www.lsst.org/sites/default/files/styles/galleryformatter_slide/public/photogallery/Facility_CU_Nite-full.jpg?itok=ow0mopbj"/>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9005" y="4640725"/>
            <a:ext cx="2878007" cy="179587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7" descr="aerial"/>
          <p:cNvPicPr>
            <a:picLocks noChangeAspect="1" noChangeArrowheads="1"/>
          </p:cNvPicPr>
          <p:nvPr/>
        </p:nvPicPr>
        <p:blipFill>
          <a:blip r:embed="rId9" cstate="print"/>
          <a:srcRect/>
          <a:stretch>
            <a:fillRect/>
          </a:stretch>
        </p:blipFill>
        <p:spPr bwMode="auto">
          <a:xfrm>
            <a:off x="4652801" y="5079251"/>
            <a:ext cx="4176464" cy="1357351"/>
          </a:xfrm>
          <a:prstGeom prst="rect">
            <a:avLst/>
          </a:prstGeom>
          <a:noFill/>
        </p:spPr>
      </p:pic>
      <p:sp>
        <p:nvSpPr>
          <p:cNvPr id="3" name="Espace réservé du pied de page 2"/>
          <p:cNvSpPr>
            <a:spLocks noGrp="1"/>
          </p:cNvSpPr>
          <p:nvPr>
            <p:ph type="ftr" sz="quarter" idx="11"/>
          </p:nvPr>
        </p:nvSpPr>
        <p:spPr/>
        <p:txBody>
          <a:bodyPr/>
          <a:lstStyle/>
          <a:p>
            <a:r>
              <a:rPr lang="fr-BE"/>
              <a:t>Edwige Tournefier</a:t>
            </a:r>
            <a:endParaRPr lang="fr-BE"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8</a:t>
            </a:fld>
            <a:endParaRPr lang="fr-BE" dirty="0"/>
          </a:p>
        </p:txBody>
      </p:sp>
      <p:sp>
        <p:nvSpPr>
          <p:cNvPr id="16" name="Titre 3"/>
          <p:cNvSpPr>
            <a:spLocks noGrp="1"/>
          </p:cNvSpPr>
          <p:nvPr>
            <p:ph type="title"/>
          </p:nvPr>
        </p:nvSpPr>
        <p:spPr>
          <a:xfrm>
            <a:off x="2555776" y="68400"/>
            <a:ext cx="6375824" cy="450000"/>
          </a:xfrm>
        </p:spPr>
        <p:txBody>
          <a:bodyPr>
            <a:noAutofit/>
          </a:bodyPr>
          <a:lstStyle/>
          <a:p>
            <a:r>
              <a:rPr lang="fr-FR" sz="2400" dirty="0"/>
              <a:t>Des expériences variées pour y répondre</a:t>
            </a:r>
          </a:p>
        </p:txBody>
      </p:sp>
    </p:spTree>
    <p:extLst>
      <p:ext uri="{BB962C8B-B14F-4D97-AF65-F5344CB8AC3E}">
        <p14:creationId xmlns:p14="http://schemas.microsoft.com/office/powerpoint/2010/main" val="201134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5261" y="1031707"/>
            <a:ext cx="8679338" cy="579056"/>
          </a:xfrm>
        </p:spPr>
        <p:txBody>
          <a:bodyPr>
            <a:normAutofit/>
          </a:bodyPr>
          <a:lstStyle/>
          <a:p>
            <a:pPr marL="0" indent="0">
              <a:buNone/>
            </a:pPr>
            <a:r>
              <a:rPr lang="fr-FR" sz="2000" dirty="0">
                <a:solidFill>
                  <a:srgbClr val="153449"/>
                </a:solidFill>
                <a:sym typeface="Symbol" panose="05050102010706020507" pitchFamily="18" charset="2"/>
              </a:rPr>
              <a:t> </a:t>
            </a:r>
            <a:r>
              <a:rPr lang="fr-FR" sz="2000" dirty="0">
                <a:solidFill>
                  <a:srgbClr val="153449"/>
                </a:solidFill>
              </a:rPr>
              <a:t>Expériences auprès d’accélérateurs (LHC du </a:t>
            </a:r>
            <a:r>
              <a:rPr lang="fr-FR" sz="2000" dirty="0" err="1">
                <a:solidFill>
                  <a:srgbClr val="153449"/>
                </a:solidFill>
              </a:rPr>
              <a:t>Cern</a:t>
            </a:r>
            <a:r>
              <a:rPr lang="fr-FR" sz="2000" dirty="0">
                <a:solidFill>
                  <a:srgbClr val="153449"/>
                </a:solidFill>
              </a:rPr>
              <a:t>)…</a:t>
            </a:r>
          </a:p>
        </p:txBody>
      </p:sp>
      <p:sp>
        <p:nvSpPr>
          <p:cNvPr id="5122" name="AutoShape 2" descr="Résultat de recherche d'images pour &quot;tour eiffel dessi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 name="Espace réservé de la date 9"/>
          <p:cNvSpPr>
            <a:spLocks noGrp="1"/>
          </p:cNvSpPr>
          <p:nvPr>
            <p:ph type="dt" sz="half" idx="10"/>
          </p:nvPr>
        </p:nvSpPr>
        <p:spPr/>
        <p:txBody>
          <a:bodyPr/>
          <a:lstStyle/>
          <a:p>
            <a:r>
              <a:rPr lang="fr-FR"/>
              <a:t>25/06/2021</a:t>
            </a:r>
            <a:endParaRPr lang="fr-BE" dirty="0"/>
          </a:p>
        </p:txBody>
      </p:sp>
      <p:grpSp>
        <p:nvGrpSpPr>
          <p:cNvPr id="6" name="Groupe 5"/>
          <p:cNvGrpSpPr/>
          <p:nvPr/>
        </p:nvGrpSpPr>
        <p:grpSpPr>
          <a:xfrm>
            <a:off x="4794005" y="1700808"/>
            <a:ext cx="4100594" cy="2740145"/>
            <a:chOff x="257116" y="1591539"/>
            <a:chExt cx="4100594" cy="2740145"/>
          </a:xfrm>
        </p:grpSpPr>
        <p:pic>
          <p:nvPicPr>
            <p:cNvPr id="7" name="Picture 2" descr="Teste20"/>
            <p:cNvPicPr>
              <a:picLocks noChangeAspect="1" noChangeArrowheads="1"/>
            </p:cNvPicPr>
            <p:nvPr/>
          </p:nvPicPr>
          <p:blipFill>
            <a:blip r:embed="rId2" cstate="print"/>
            <a:srcRect/>
            <a:stretch>
              <a:fillRect/>
            </a:stretch>
          </p:blipFill>
          <p:spPr bwMode="auto">
            <a:xfrm>
              <a:off x="457204" y="1700808"/>
              <a:ext cx="3900506" cy="2412000"/>
            </a:xfrm>
            <a:prstGeom prst="rect">
              <a:avLst/>
            </a:prstGeom>
            <a:noFill/>
            <a:ln w="9525">
              <a:noFill/>
              <a:miter lim="800000"/>
              <a:headEnd/>
              <a:tailEnd/>
            </a:ln>
          </p:spPr>
        </p:pic>
        <p:cxnSp>
          <p:nvCxnSpPr>
            <p:cNvPr id="12" name="Connecteur droit avec flèche 11"/>
            <p:cNvCxnSpPr/>
            <p:nvPr/>
          </p:nvCxnSpPr>
          <p:spPr>
            <a:xfrm flipV="1">
              <a:off x="899207" y="3926348"/>
              <a:ext cx="3224646" cy="3600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1524000" y="3962352"/>
              <a:ext cx="655949" cy="369332"/>
            </a:xfrm>
            <a:prstGeom prst="rect">
              <a:avLst/>
            </a:prstGeom>
            <a:noFill/>
          </p:spPr>
          <p:txBody>
            <a:bodyPr wrap="none" rtlCol="0">
              <a:spAutoFit/>
            </a:bodyPr>
            <a:lstStyle/>
            <a:p>
              <a:r>
                <a:rPr lang="fr-FR" dirty="0"/>
                <a:t>44m </a:t>
              </a:r>
            </a:p>
          </p:txBody>
        </p:sp>
        <p:sp>
          <p:nvSpPr>
            <p:cNvPr id="15" name="ZoneTexte 14"/>
            <p:cNvSpPr txBox="1"/>
            <p:nvPr/>
          </p:nvSpPr>
          <p:spPr>
            <a:xfrm>
              <a:off x="2772842" y="3557016"/>
              <a:ext cx="1093441" cy="307777"/>
            </a:xfrm>
            <a:prstGeom prst="rect">
              <a:avLst/>
            </a:prstGeom>
            <a:noFill/>
          </p:spPr>
          <p:txBody>
            <a:bodyPr wrap="none" rtlCol="0">
              <a:spAutoFit/>
            </a:bodyPr>
            <a:lstStyle/>
            <a:p>
              <a:r>
                <a:rPr lang="fr-FR" sz="1400" dirty="0"/>
                <a:t>7000 tonnes</a:t>
              </a:r>
            </a:p>
          </p:txBody>
        </p:sp>
        <p:sp>
          <p:nvSpPr>
            <p:cNvPr id="5" name="ZoneTexte 4"/>
            <p:cNvSpPr txBox="1"/>
            <p:nvPr/>
          </p:nvSpPr>
          <p:spPr>
            <a:xfrm>
              <a:off x="257116" y="1591539"/>
              <a:ext cx="1596527" cy="369332"/>
            </a:xfrm>
            <a:prstGeom prst="rect">
              <a:avLst/>
            </a:prstGeom>
            <a:noFill/>
          </p:spPr>
          <p:txBody>
            <a:bodyPr wrap="none" rtlCol="0">
              <a:spAutoFit/>
            </a:bodyPr>
            <a:lstStyle/>
            <a:p>
              <a:r>
                <a:rPr lang="en-GB" dirty="0"/>
                <a:t>ATLAS au CERN</a:t>
              </a:r>
            </a:p>
          </p:txBody>
        </p:sp>
      </p:grpSp>
      <p:pic>
        <p:nvPicPr>
          <p:cNvPr id="17" name="Picture 2" descr="LHC-OverallView"/>
          <p:cNvPicPr>
            <a:picLocks noChangeAspect="1" noChangeArrowheads="1"/>
          </p:cNvPicPr>
          <p:nvPr/>
        </p:nvPicPr>
        <p:blipFill>
          <a:blip r:embed="rId3" cstate="print"/>
          <a:srcRect t="8065"/>
          <a:stretch>
            <a:fillRect/>
          </a:stretch>
        </p:blipFill>
        <p:spPr bwMode="auto">
          <a:xfrm>
            <a:off x="94487" y="1543315"/>
            <a:ext cx="4352634" cy="3232114"/>
          </a:xfrm>
          <a:prstGeom prst="rect">
            <a:avLst/>
          </a:prstGeom>
          <a:noFill/>
        </p:spPr>
      </p:pic>
      <p:sp>
        <p:nvSpPr>
          <p:cNvPr id="8" name="ZoneTexte 7"/>
          <p:cNvSpPr txBox="1"/>
          <p:nvPr/>
        </p:nvSpPr>
        <p:spPr>
          <a:xfrm>
            <a:off x="2883116" y="5482065"/>
            <a:ext cx="2598596" cy="369332"/>
          </a:xfrm>
          <a:prstGeom prst="rect">
            <a:avLst/>
          </a:prstGeom>
          <a:noFill/>
        </p:spPr>
        <p:txBody>
          <a:bodyPr wrap="none" rtlCol="0">
            <a:spAutoFit/>
          </a:bodyPr>
          <a:lstStyle/>
          <a:p>
            <a:r>
              <a:rPr lang="en-GB" dirty="0"/>
              <a:t>STEREO à </a:t>
            </a:r>
            <a:r>
              <a:rPr lang="en-GB" dirty="0" err="1"/>
              <a:t>l’ILL</a:t>
            </a:r>
            <a:r>
              <a:rPr lang="en-GB" dirty="0"/>
              <a:t> (Grenoble) </a:t>
            </a:r>
          </a:p>
        </p:txBody>
      </p:sp>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6270" y="4747807"/>
            <a:ext cx="2316151" cy="1705529"/>
          </a:xfrm>
          <a:prstGeom prst="rect">
            <a:avLst/>
          </a:prstGeom>
        </p:spPr>
      </p:pic>
      <p:pic>
        <p:nvPicPr>
          <p:cNvPr id="18" name="Imag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375" y="4730775"/>
            <a:ext cx="2296748" cy="1722561"/>
          </a:xfrm>
          <a:prstGeom prst="rect">
            <a:avLst/>
          </a:prstGeom>
        </p:spPr>
      </p:pic>
      <p:sp>
        <p:nvSpPr>
          <p:cNvPr id="19" name="ZoneTexte 18"/>
          <p:cNvSpPr txBox="1"/>
          <p:nvPr/>
        </p:nvSpPr>
        <p:spPr>
          <a:xfrm>
            <a:off x="4603902" y="4407993"/>
            <a:ext cx="2782749" cy="400110"/>
          </a:xfrm>
          <a:prstGeom prst="rect">
            <a:avLst/>
          </a:prstGeom>
          <a:noFill/>
        </p:spPr>
        <p:txBody>
          <a:bodyPr wrap="none" rtlCol="0">
            <a:spAutoFit/>
          </a:bodyPr>
          <a:lstStyle/>
          <a:p>
            <a:r>
              <a:rPr lang="fr-FR" sz="2000" dirty="0">
                <a:solidFill>
                  <a:srgbClr val="153449"/>
                </a:solidFill>
                <a:latin typeface="+mn-lt"/>
              </a:rPr>
              <a:t>… ou de réacteurs (ILL,…)</a:t>
            </a:r>
            <a:endParaRPr lang="en-GB" sz="2000" dirty="0">
              <a:solidFill>
                <a:srgbClr val="153449"/>
              </a:solidFill>
              <a:latin typeface="+mn-lt"/>
            </a:endParaRPr>
          </a:p>
        </p:txBody>
      </p:sp>
      <p:sp>
        <p:nvSpPr>
          <p:cNvPr id="20" name="Espace réservé du pied de page 19"/>
          <p:cNvSpPr>
            <a:spLocks noGrp="1"/>
          </p:cNvSpPr>
          <p:nvPr>
            <p:ph type="ftr" sz="quarter" idx="11"/>
          </p:nvPr>
        </p:nvSpPr>
        <p:spPr/>
        <p:txBody>
          <a:bodyPr/>
          <a:lstStyle/>
          <a:p>
            <a:r>
              <a:rPr lang="fr-BE"/>
              <a:t>Edwige Tournefier</a:t>
            </a:r>
            <a:endParaRPr lang="fr-BE" dirty="0"/>
          </a:p>
        </p:txBody>
      </p:sp>
      <p:sp>
        <p:nvSpPr>
          <p:cNvPr id="21" name="Espace réservé du numéro de diapositive 20"/>
          <p:cNvSpPr>
            <a:spLocks noGrp="1"/>
          </p:cNvSpPr>
          <p:nvPr>
            <p:ph type="sldNum" sz="quarter" idx="12"/>
          </p:nvPr>
        </p:nvSpPr>
        <p:spPr/>
        <p:txBody>
          <a:bodyPr/>
          <a:lstStyle/>
          <a:p>
            <a:fld id="{CF4668DC-857F-487D-BFFA-8C0CA5037977}" type="slidenum">
              <a:rPr lang="fr-BE" smtClean="0"/>
              <a:pPr/>
              <a:t>9</a:t>
            </a:fld>
            <a:endParaRPr lang="fr-BE" dirty="0"/>
          </a:p>
        </p:txBody>
      </p:sp>
      <p:pic>
        <p:nvPicPr>
          <p:cNvPr id="26" name="Picture 10" descr="LHC-MagnetsWithMotorcycle"/>
          <p:cNvPicPr>
            <a:picLocks noChangeAspect="1" noChangeArrowheads="1"/>
          </p:cNvPicPr>
          <p:nvPr/>
        </p:nvPicPr>
        <p:blipFill rotWithShape="1">
          <a:blip r:embed="rId6" cstate="print"/>
          <a:srcRect l="51274" r="-1"/>
          <a:stretch/>
        </p:blipFill>
        <p:spPr bwMode="auto">
          <a:xfrm>
            <a:off x="3229819" y="3149854"/>
            <a:ext cx="1134399" cy="1515169"/>
          </a:xfrm>
          <a:prstGeom prst="rect">
            <a:avLst/>
          </a:prstGeom>
          <a:noFill/>
          <a:ln w="9525">
            <a:noFill/>
            <a:miter lim="800000"/>
            <a:headEnd/>
            <a:tailEnd/>
          </a:ln>
        </p:spPr>
      </p:pic>
      <p:sp>
        <p:nvSpPr>
          <p:cNvPr id="27" name="ZoneTexte 26"/>
          <p:cNvSpPr txBox="1"/>
          <p:nvPr/>
        </p:nvSpPr>
        <p:spPr>
          <a:xfrm>
            <a:off x="235809" y="4295691"/>
            <a:ext cx="816249" cy="369332"/>
          </a:xfrm>
          <a:prstGeom prst="rect">
            <a:avLst/>
          </a:prstGeom>
          <a:noFill/>
        </p:spPr>
        <p:txBody>
          <a:bodyPr wrap="none" rtlCol="0">
            <a:spAutoFit/>
          </a:bodyPr>
          <a:lstStyle/>
          <a:p>
            <a:r>
              <a:rPr lang="en-GB" dirty="0"/>
              <a:t>Le LHC</a:t>
            </a:r>
          </a:p>
        </p:txBody>
      </p:sp>
      <p:sp>
        <p:nvSpPr>
          <p:cNvPr id="22" name="Titre 3"/>
          <p:cNvSpPr>
            <a:spLocks noGrp="1"/>
          </p:cNvSpPr>
          <p:nvPr>
            <p:ph type="title"/>
          </p:nvPr>
        </p:nvSpPr>
        <p:spPr>
          <a:xfrm>
            <a:off x="3347864" y="68400"/>
            <a:ext cx="5583736" cy="450000"/>
          </a:xfrm>
        </p:spPr>
        <p:txBody>
          <a:bodyPr>
            <a:noAutofit/>
          </a:bodyPr>
          <a:lstStyle/>
          <a:p>
            <a:r>
              <a:rPr lang="fr-FR" sz="2400" dirty="0"/>
              <a:t>Recherche de nouvelles particules</a:t>
            </a:r>
          </a:p>
        </p:txBody>
      </p:sp>
    </p:spTree>
    <p:extLst>
      <p:ext uri="{BB962C8B-B14F-4D97-AF65-F5344CB8AC3E}">
        <p14:creationId xmlns:p14="http://schemas.microsoft.com/office/powerpoint/2010/main" val="2375880249"/>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AEB3279A-1753-4DD6-BA16-240EABD9D63C}" vid="{1F63C735-4AA9-4CDF-AA5F-B6A667799AB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présentation couv bleue QUAL-LAOB-FOR-029</Template>
  <TotalTime>413</TotalTime>
  <Words>879</Words>
  <Application>Microsoft Office PowerPoint</Application>
  <PresentationFormat>Affichage à l'écran (4:3)</PresentationFormat>
  <Paragraphs>189</Paragraphs>
  <Slides>20</Slides>
  <Notes>7</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20</vt:i4>
      </vt:variant>
    </vt:vector>
  </HeadingPairs>
  <TitlesOfParts>
    <vt:vector size="27" baseType="lpstr">
      <vt:lpstr>Arial</vt:lpstr>
      <vt:lpstr>Berlin Sans FB</vt:lpstr>
      <vt:lpstr>calibri</vt:lpstr>
      <vt:lpstr>calibri</vt:lpstr>
      <vt:lpstr>Symbol</vt:lpstr>
      <vt:lpstr>Times New Roman</vt:lpstr>
      <vt:lpstr>Conception personnalisée</vt:lpstr>
      <vt:lpstr>Programme</vt:lpstr>
      <vt:lpstr>La physique des particules et des astroparticules au LAPP lycée Berthollet  Edwige Tournefier     Vendredi 25 juin 2021</vt:lpstr>
      <vt:lpstr>Historique du LAPP</vt:lpstr>
      <vt:lpstr>De l’infiniment petit à l’infiniment grand</vt:lpstr>
      <vt:lpstr>De l’infiniment grand à l’infiniment petit : la matière noire</vt:lpstr>
      <vt:lpstr>Présentation PowerPoint</vt:lpstr>
      <vt:lpstr>Quelques grandes questions actuelles</vt:lpstr>
      <vt:lpstr>Des expériences variées pour y répondre</vt:lpstr>
      <vt:lpstr>Recherche de nouvelles particules</vt:lpstr>
      <vt:lpstr>Asymétrie matière / antimatière</vt:lpstr>
      <vt:lpstr>Matière noire et énergie noire</vt:lpstr>
      <vt:lpstr>Phénomènes violents de l’Univers</vt:lpstr>
      <vt:lpstr>Construction des détecteurs au LAPP</vt:lpstr>
      <vt:lpstr>Présentation PowerPoint</vt:lpstr>
      <vt:lpstr>Les métiers de la recherche</vt:lpstr>
      <vt:lpstr>Le métier de chercheur.e</vt:lpstr>
      <vt:lpstr>Et juste à côté du LAPP: des théoriciens</vt:lpstr>
      <vt:lpstr>Bonne Visite !</vt:lpstr>
      <vt:lpstr>Présentation PowerPoint</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 Sous-titre de la présentation Jeudi 17 mars 2016</dc:title>
  <dc:creator>mievre</dc:creator>
  <cp:lastModifiedBy>Edwige Tournefier</cp:lastModifiedBy>
  <cp:revision>35</cp:revision>
  <dcterms:created xsi:type="dcterms:W3CDTF">2016-04-26T08:18:03Z</dcterms:created>
  <dcterms:modified xsi:type="dcterms:W3CDTF">2021-06-25T10:14:57Z</dcterms:modified>
</cp:coreProperties>
</file>