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2"/>
  </p:sldMasterIdLst>
  <p:notesMasterIdLst>
    <p:notesMasterId r:id="rId14"/>
  </p:notesMasterIdLst>
  <p:handoutMasterIdLst>
    <p:handoutMasterId r:id="rId15"/>
  </p:handoutMasterIdLst>
  <p:sldIdLst>
    <p:sldId id="283" r:id="rId3"/>
    <p:sldId id="282" r:id="rId4"/>
    <p:sldId id="285" r:id="rId5"/>
    <p:sldId id="286" r:id="rId6"/>
    <p:sldId id="287" r:id="rId7"/>
    <p:sldId id="288" r:id="rId8"/>
    <p:sldId id="289" r:id="rId9"/>
    <p:sldId id="290" r:id="rId10"/>
    <p:sldId id="292" r:id="rId11"/>
    <p:sldId id="291" r:id="rId12"/>
    <p:sldId id="293" r:id="rId13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>
      <p:cViewPr varScale="1">
        <p:scale>
          <a:sx n="105" d="100"/>
          <a:sy n="105" d="100"/>
        </p:scale>
        <p:origin x="830" y="96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t>23/09/2021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23/09/2021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smtClean="0"/>
              <a:t>Cliquez et modifiez le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21568" y="5067300"/>
            <a:ext cx="571500" cy="5588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93707" y="5067300"/>
            <a:ext cx="533400" cy="5588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2400" y="4851400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571501"/>
            <a:ext cx="9144000" cy="4660636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571500"/>
            <a:ext cx="4267200" cy="46355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571500"/>
            <a:ext cx="4191000" cy="46355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508000"/>
            <a:ext cx="8839200" cy="47625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6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5524500"/>
            <a:ext cx="762000" cy="1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6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pic>
        <p:nvPicPr>
          <p:cNvPr id="19" name="Imag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5524500"/>
            <a:ext cx="762000" cy="1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301076"/>
            <a:ext cx="8382000" cy="1191426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  <a:extLst/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3492500"/>
            <a:ext cx="8382000" cy="5080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2235716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38786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cxnSp>
        <p:nvCxnSpPr>
          <p:cNvPr id="10" name="Connecteur droit 9"/>
          <p:cNvCxnSpPr/>
          <p:nvPr userDrawn="1"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8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9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pic>
        <p:nvPicPr>
          <p:cNvPr id="20" name="Imag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72400" y="5524500"/>
            <a:ext cx="762000" cy="12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381000"/>
            <a:ext cx="9144000" cy="47625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3810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  <p:cxnSp>
        <p:nvCxnSpPr>
          <p:cNvPr id="8" name="Connecteur droit 7"/>
          <p:cNvCxnSpPr/>
          <p:nvPr userDrawn="1"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7620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143000"/>
            <a:ext cx="9144000" cy="4152899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3" y="544830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5448300"/>
            <a:ext cx="6858000" cy="266701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  <a:extLst/>
          </a:lstStyle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858000" y="5448300"/>
            <a:ext cx="838200" cy="27804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5448299"/>
            <a:ext cx="533400" cy="266703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  <a:extLst/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772400" y="5524500"/>
            <a:ext cx="762000" cy="1244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3" r:id="rId2"/>
    <p:sldLayoutId id="2147483667" r:id="rId3"/>
    <p:sldLayoutId id="2147483662" r:id="rId4"/>
    <p:sldLayoutId id="2147483664" r:id="rId5"/>
    <p:sldLayoutId id="2147483665" r:id="rId6"/>
    <p:sldLayoutId id="2147483666" r:id="rId7"/>
    <p:sldLayoutId id="2147483661" r:id="rId8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  <a:extLst/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Panorama des services.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Ce que vous utilisez directement.</a:t>
            </a:r>
          </a:p>
          <a:p>
            <a:endParaRPr lang="fr-FR" dirty="0"/>
          </a:p>
          <a:p>
            <a:r>
              <a:rPr lang="fr-FR" dirty="0" smtClean="0"/>
              <a:t>Dans les coulisses.</a:t>
            </a:r>
          </a:p>
          <a:p>
            <a:endParaRPr lang="fr-FR" dirty="0"/>
          </a:p>
          <a:p>
            <a:r>
              <a:rPr lang="fr-FR" dirty="0" smtClean="0"/>
              <a:t>Perspectives d’évolution du stockage au CC-IN2P3, tendances.</a:t>
            </a:r>
            <a:endParaRPr lang="fr-FR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Le </a:t>
            </a:r>
            <a:r>
              <a:rPr lang="fr-FR" dirty="0" smtClean="0"/>
              <a:t>stockage au </a:t>
            </a:r>
            <a:r>
              <a:rPr lang="fr-FR" dirty="0" smtClean="0"/>
              <a:t>CC-IN2P3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87598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 smtClean="0"/>
              <a:t>Bases de données: </a:t>
            </a:r>
          </a:p>
          <a:p>
            <a:pPr lvl="1"/>
            <a:r>
              <a:rPr lang="fr-FR" dirty="0" smtClean="0"/>
              <a:t>émergence des bases </a:t>
            </a:r>
            <a:r>
              <a:rPr lang="fr-FR" dirty="0" err="1" smtClean="0"/>
              <a:t>NoSQL</a:t>
            </a:r>
            <a:r>
              <a:rPr lang="fr-FR" dirty="0" smtClean="0"/>
              <a:t> depuis quelques années.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jout de technologies offertes au CC possible sous condition.</a:t>
            </a:r>
          </a:p>
          <a:p>
            <a:pPr lvl="1"/>
            <a:endParaRPr lang="fr-FR" dirty="0"/>
          </a:p>
          <a:p>
            <a:r>
              <a:rPr lang="fr-FR" dirty="0" smtClean="0"/>
              <a:t>Fouille de données (« </a:t>
            </a:r>
            <a:r>
              <a:rPr lang="fr-FR" dirty="0" err="1" smtClean="0"/>
              <a:t>Big</a:t>
            </a:r>
            <a:r>
              <a:rPr lang="fr-FR" dirty="0" smtClean="0"/>
              <a:t> Data »):</a:t>
            </a:r>
          </a:p>
          <a:p>
            <a:pPr lvl="1"/>
            <a:r>
              <a:rPr lang="fr-FR" dirty="0" smtClean="0"/>
              <a:t>écosystème autour de </a:t>
            </a:r>
            <a:r>
              <a:rPr lang="fr-FR" dirty="0" err="1" smtClean="0"/>
              <a:t>Spark</a:t>
            </a:r>
            <a:r>
              <a:rPr lang="fr-FR" dirty="0" smtClean="0"/>
              <a:t> (</a:t>
            </a:r>
            <a:r>
              <a:rPr lang="fr-FR" dirty="0" err="1" smtClean="0"/>
              <a:t>Map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).</a:t>
            </a:r>
          </a:p>
          <a:p>
            <a:pPr lvl="1"/>
            <a:r>
              <a:rPr lang="fr-FR" dirty="0"/>
              <a:t>u</a:t>
            </a:r>
            <a:r>
              <a:rPr lang="fr-FR" dirty="0" smtClean="0"/>
              <a:t>tilisation pour des besoins internes (suivi détaillé de l’usage des systèmes de stockage).</a:t>
            </a:r>
          </a:p>
          <a:p>
            <a:pPr lvl="1"/>
            <a:r>
              <a:rPr lang="fr-FR" dirty="0"/>
              <a:t>o</a:t>
            </a:r>
            <a:r>
              <a:rPr lang="fr-FR" dirty="0" smtClean="0"/>
              <a:t>uverture envisagée pour les utilisateurs.</a:t>
            </a:r>
          </a:p>
          <a:p>
            <a:pPr lvl="1"/>
            <a:endParaRPr lang="fr-FR" dirty="0"/>
          </a:p>
          <a:p>
            <a:r>
              <a:rPr lang="fr-FR" dirty="0" smtClean="0"/>
              <a:t>Archivage: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ise en place d’un service d’archivage à long terme.</a:t>
            </a:r>
          </a:p>
          <a:p>
            <a:endParaRPr lang="fr-FR" dirty="0" smtClean="0"/>
          </a:p>
          <a:p>
            <a:r>
              <a:rPr lang="fr-FR" dirty="0" smtClean="0"/>
              <a:t>Amélioration du cycle de vie des données:</a:t>
            </a:r>
          </a:p>
          <a:p>
            <a:pPr lvl="1"/>
            <a:r>
              <a:rPr lang="fr-FR" dirty="0"/>
              <a:t>g</a:t>
            </a:r>
            <a:r>
              <a:rPr lang="fr-FR" dirty="0" smtClean="0"/>
              <a:t>énéralisation des Plans de Gestion des Données.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Evolutions en cours et perspectives (I)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40975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Evolutions en cours et perspectives (</a:t>
            </a:r>
            <a:r>
              <a:rPr lang="fr-FR" dirty="0" smtClean="0"/>
              <a:t>II)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" y="415471"/>
            <a:ext cx="4514850" cy="3114675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400300"/>
            <a:ext cx="4089959" cy="288050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2590800" y="3528332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 err="1" smtClean="0"/>
              <a:t>save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713603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Equipe de 11 personnes.</a:t>
            </a:r>
          </a:p>
          <a:p>
            <a:endParaRPr lang="fr-FR" dirty="0" smtClean="0"/>
          </a:p>
          <a:p>
            <a:r>
              <a:rPr lang="fr-FR" dirty="0" smtClean="0"/>
              <a:t>14 </a:t>
            </a:r>
            <a:r>
              <a:rPr lang="fr-FR" dirty="0"/>
              <a:t>technologies de </a:t>
            </a:r>
            <a:r>
              <a:rPr lang="fr-FR" dirty="0" smtClean="0"/>
              <a:t>stockage:</a:t>
            </a:r>
            <a:endParaRPr lang="fr-FR" dirty="0"/>
          </a:p>
          <a:p>
            <a:pPr lvl="1"/>
            <a:r>
              <a:rPr lang="fr-FR" dirty="0"/>
              <a:t>Forte hétérogénéité.</a:t>
            </a:r>
          </a:p>
          <a:p>
            <a:pPr lvl="1"/>
            <a:r>
              <a:rPr lang="fr-FR" dirty="0"/>
              <a:t>Pas d’outil universel pour tous les besoins.</a:t>
            </a:r>
          </a:p>
          <a:p>
            <a:pPr lvl="1"/>
            <a:r>
              <a:rPr lang="fr-FR" dirty="0"/>
              <a:t>2.8 milliards de fichiers stockés.</a:t>
            </a:r>
          </a:p>
          <a:p>
            <a:pPr lvl="1"/>
            <a:r>
              <a:rPr lang="fr-FR" dirty="0" smtClean="0"/>
              <a:t>154 </a:t>
            </a:r>
            <a:r>
              <a:rPr lang="fr-FR" dirty="0" err="1" smtClean="0"/>
              <a:t>PiB</a:t>
            </a:r>
            <a:r>
              <a:rPr lang="fr-FR" dirty="0" smtClean="0"/>
              <a:t> </a:t>
            </a:r>
            <a:r>
              <a:rPr lang="fr-FR" dirty="0"/>
              <a:t>de données.</a:t>
            </a:r>
          </a:p>
          <a:p>
            <a:pPr lvl="1"/>
            <a:r>
              <a:rPr lang="fr-FR" dirty="0"/>
              <a:t>Accroissement rapide: + </a:t>
            </a:r>
            <a:r>
              <a:rPr lang="fr-FR" dirty="0" smtClean="0"/>
              <a:t>1-2 </a:t>
            </a:r>
            <a:r>
              <a:rPr lang="fr-FR" dirty="0"/>
              <a:t>Po / </a:t>
            </a:r>
            <a:r>
              <a:rPr lang="fr-FR" dirty="0" smtClean="0"/>
              <a:t>mois</a:t>
            </a:r>
          </a:p>
          <a:p>
            <a:pPr lvl="1"/>
            <a:endParaRPr lang="fr-FR" dirty="0"/>
          </a:p>
          <a:p>
            <a:r>
              <a:rPr lang="fr-FR" dirty="0"/>
              <a:t>Matériel:</a:t>
            </a:r>
          </a:p>
          <a:p>
            <a:pPr lvl="1"/>
            <a:r>
              <a:rPr lang="fr-FR" dirty="0" smtClean="0"/>
              <a:t>~ </a:t>
            </a:r>
            <a:r>
              <a:rPr lang="fr-FR" dirty="0" smtClean="0"/>
              <a:t>500 </a:t>
            </a:r>
            <a:r>
              <a:rPr lang="fr-FR" dirty="0"/>
              <a:t>serveurs.</a:t>
            </a:r>
          </a:p>
          <a:p>
            <a:pPr lvl="1"/>
            <a:r>
              <a:rPr lang="fr-FR" dirty="0" smtClean="0"/>
              <a:t>94 </a:t>
            </a:r>
            <a:r>
              <a:rPr lang="fr-FR" dirty="0" err="1" smtClean="0"/>
              <a:t>PiB</a:t>
            </a:r>
            <a:r>
              <a:rPr lang="fr-FR" dirty="0" smtClean="0"/>
              <a:t> </a:t>
            </a:r>
            <a:r>
              <a:rPr lang="fr-FR" dirty="0"/>
              <a:t>sur bandes.</a:t>
            </a:r>
          </a:p>
          <a:p>
            <a:pPr lvl="1"/>
            <a:r>
              <a:rPr lang="fr-FR" dirty="0" smtClean="0"/>
              <a:t>6</a:t>
            </a:r>
            <a:r>
              <a:rPr lang="fr-FR" dirty="0"/>
              <a:t>2</a:t>
            </a:r>
            <a:r>
              <a:rPr lang="fr-FR" dirty="0" smtClean="0"/>
              <a:t> </a:t>
            </a:r>
            <a:r>
              <a:rPr lang="fr-FR" dirty="0" err="1" smtClean="0"/>
              <a:t>PiB</a:t>
            </a:r>
            <a:r>
              <a:rPr lang="fr-FR" dirty="0" smtClean="0"/>
              <a:t> </a:t>
            </a:r>
            <a:r>
              <a:rPr lang="fr-FR" dirty="0"/>
              <a:t>sur disques.</a:t>
            </a:r>
          </a:p>
          <a:p>
            <a:pPr lvl="1"/>
            <a:r>
              <a:rPr lang="fr-FR" dirty="0"/>
              <a:t>Forte hétérogénéité technologique.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Le stockage en quelques chiffres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8080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Panorama des systèmes de stockage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5765780" y="1387255"/>
            <a:ext cx="1256904" cy="1416488"/>
            <a:chOff x="1998241" y="64879"/>
            <a:chExt cx="763583" cy="804456"/>
          </a:xfrm>
        </p:grpSpPr>
        <p:sp>
          <p:nvSpPr>
            <p:cNvPr id="8" name="Hexagone 7"/>
            <p:cNvSpPr/>
            <p:nvPr/>
          </p:nvSpPr>
          <p:spPr>
            <a:xfrm rot="5400000">
              <a:off x="1977805" y="85315"/>
              <a:ext cx="804456" cy="76358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9" name="Hexagone 4"/>
            <p:cNvSpPr txBox="1"/>
            <p:nvPr/>
          </p:nvSpPr>
          <p:spPr>
            <a:xfrm>
              <a:off x="2122272" y="195549"/>
              <a:ext cx="515521" cy="54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/>
                <a:t>Systèmes de fichiers: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err="1" smtClean="0"/>
                <a:t>sps</a:t>
              </a:r>
              <a:r>
                <a:rPr lang="fr-FR" sz="1200" kern="1200" dirty="0" smtClean="0"/>
                <a:t>, </a:t>
              </a:r>
              <a:r>
                <a:rPr lang="fr-FR" sz="1200" kern="1200" dirty="0" err="1" smtClean="0"/>
                <a:t>pbs</a:t>
              </a:r>
              <a:r>
                <a:rPr lang="fr-FR" sz="1200" kern="1200" dirty="0" smtClean="0"/>
                <a:t>, </a:t>
              </a:r>
              <a:r>
                <a:rPr lang="fr-FR" sz="1200" kern="1200" dirty="0" err="1" smtClean="0"/>
                <a:t>Ceph</a:t>
              </a:r>
              <a:endParaRPr lang="fr-FR" sz="1200" kern="1200" dirty="0"/>
            </a:p>
          </p:txBody>
        </p:sp>
      </p:grpSp>
      <p:grpSp>
        <p:nvGrpSpPr>
          <p:cNvPr id="10" name="Groupe 9"/>
          <p:cNvGrpSpPr/>
          <p:nvPr/>
        </p:nvGrpSpPr>
        <p:grpSpPr>
          <a:xfrm>
            <a:off x="2107770" y="1500097"/>
            <a:ext cx="1251865" cy="1388737"/>
            <a:chOff x="1566871" y="714048"/>
            <a:chExt cx="763583" cy="804456"/>
          </a:xfrm>
        </p:grpSpPr>
        <p:sp>
          <p:nvSpPr>
            <p:cNvPr id="11" name="Hexagone 10"/>
            <p:cNvSpPr/>
            <p:nvPr/>
          </p:nvSpPr>
          <p:spPr>
            <a:xfrm rot="5400000">
              <a:off x="1546435" y="734484"/>
              <a:ext cx="804456" cy="76358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2" name="Hexagone 4"/>
            <p:cNvSpPr txBox="1"/>
            <p:nvPr/>
          </p:nvSpPr>
          <p:spPr>
            <a:xfrm>
              <a:off x="1690902" y="844718"/>
              <a:ext cx="579192" cy="54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/>
                <a:t>Middleware: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err="1" smtClean="0"/>
                <a:t>iRODS</a:t>
              </a:r>
              <a:r>
                <a:rPr lang="fr-FR" sz="1200" kern="1200" dirty="0" smtClean="0"/>
                <a:t>, outils de grille</a:t>
              </a:r>
              <a:endParaRPr lang="fr-FR" sz="1200" kern="1200" dirty="0"/>
            </a:p>
          </p:txBody>
        </p:sp>
      </p:grpSp>
      <p:grpSp>
        <p:nvGrpSpPr>
          <p:cNvPr id="13" name="Groupe 12"/>
          <p:cNvGrpSpPr/>
          <p:nvPr/>
        </p:nvGrpSpPr>
        <p:grpSpPr>
          <a:xfrm>
            <a:off x="3956441" y="2163059"/>
            <a:ext cx="1231118" cy="1451548"/>
            <a:chOff x="3083777" y="858250"/>
            <a:chExt cx="763583" cy="804456"/>
          </a:xfrm>
        </p:grpSpPr>
        <p:sp>
          <p:nvSpPr>
            <p:cNvPr id="14" name="Hexagone 13"/>
            <p:cNvSpPr/>
            <p:nvPr/>
          </p:nvSpPr>
          <p:spPr>
            <a:xfrm rot="5400000">
              <a:off x="3063341" y="878686"/>
              <a:ext cx="804456" cy="76358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5" name="Hexagone 4"/>
            <p:cNvSpPr txBox="1"/>
            <p:nvPr/>
          </p:nvSpPr>
          <p:spPr>
            <a:xfrm>
              <a:off x="3207808" y="988920"/>
              <a:ext cx="515521" cy="54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/>
                <a:t>Stockage de masse sur bande: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HPSS</a:t>
              </a:r>
              <a:endParaRPr lang="fr-FR" sz="1200" kern="1200" dirty="0"/>
            </a:p>
          </p:txBody>
        </p:sp>
      </p:grpSp>
      <p:grpSp>
        <p:nvGrpSpPr>
          <p:cNvPr id="16" name="Groupe 15"/>
          <p:cNvGrpSpPr/>
          <p:nvPr/>
        </p:nvGrpSpPr>
        <p:grpSpPr>
          <a:xfrm>
            <a:off x="3924165" y="429681"/>
            <a:ext cx="1231118" cy="1387072"/>
            <a:chOff x="3331764" y="-274833"/>
            <a:chExt cx="763583" cy="804456"/>
          </a:xfrm>
        </p:grpSpPr>
        <p:sp>
          <p:nvSpPr>
            <p:cNvPr id="17" name="Hexagone 16"/>
            <p:cNvSpPr/>
            <p:nvPr/>
          </p:nvSpPr>
          <p:spPr>
            <a:xfrm rot="5400000">
              <a:off x="3311328" y="-254397"/>
              <a:ext cx="804456" cy="76358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Hexagone 4"/>
            <p:cNvSpPr txBox="1"/>
            <p:nvPr/>
          </p:nvSpPr>
          <p:spPr>
            <a:xfrm>
              <a:off x="3455796" y="-144164"/>
              <a:ext cx="515521" cy="54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/>
                <a:t>Serveurs de données:</a:t>
              </a:r>
            </a:p>
            <a:p>
              <a:pPr lvl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err="1" smtClean="0"/>
                <a:t>Xrootd</a:t>
              </a:r>
              <a:r>
                <a:rPr lang="fr-FR" sz="1200" kern="1200" dirty="0" smtClean="0"/>
                <a:t>, </a:t>
              </a:r>
              <a:r>
                <a:rPr lang="fr-FR" sz="1200" kern="1200" dirty="0" err="1" smtClean="0"/>
                <a:t>dCache</a:t>
              </a:r>
              <a:r>
                <a:rPr lang="fr-FR" sz="1200" kern="1200" dirty="0" smtClean="0"/>
                <a:t>, </a:t>
              </a:r>
              <a:r>
                <a:rPr lang="fr-FR" sz="1200" kern="1200" dirty="0" err="1" smtClean="0"/>
                <a:t>Ceph</a:t>
              </a:r>
              <a:endParaRPr lang="fr-FR" sz="1200" kern="1200" dirty="0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5756741" y="3431487"/>
            <a:ext cx="1246569" cy="1336321"/>
            <a:chOff x="4034631" y="1560569"/>
            <a:chExt cx="763583" cy="804456"/>
          </a:xfrm>
        </p:grpSpPr>
        <p:sp>
          <p:nvSpPr>
            <p:cNvPr id="20" name="Hexagone 19"/>
            <p:cNvSpPr/>
            <p:nvPr/>
          </p:nvSpPr>
          <p:spPr>
            <a:xfrm rot="5400000">
              <a:off x="4014195" y="1581005"/>
              <a:ext cx="804456" cy="76358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1" name="Hexagone 4"/>
            <p:cNvSpPr txBox="1"/>
            <p:nvPr/>
          </p:nvSpPr>
          <p:spPr>
            <a:xfrm>
              <a:off x="4158662" y="1691239"/>
              <a:ext cx="546200" cy="54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/>
                <a:t>Sauvegarde</a:t>
              </a:r>
            </a:p>
            <a:p>
              <a:pPr lvl="0"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smtClean="0"/>
                <a:t>TSM</a:t>
              </a:r>
              <a:endParaRPr lang="fr-FR" sz="1200" kern="1200" dirty="0"/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2121964" y="3475970"/>
            <a:ext cx="1295400" cy="1367521"/>
            <a:chOff x="885659" y="2399017"/>
            <a:chExt cx="763583" cy="804456"/>
          </a:xfrm>
        </p:grpSpPr>
        <p:sp>
          <p:nvSpPr>
            <p:cNvPr id="23" name="Hexagone 22"/>
            <p:cNvSpPr/>
            <p:nvPr/>
          </p:nvSpPr>
          <p:spPr>
            <a:xfrm rot="5400000">
              <a:off x="865223" y="2419453"/>
              <a:ext cx="804456" cy="763583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sp>
        <p:sp>
          <p:nvSpPr>
            <p:cNvPr id="24" name="Hexagone 4"/>
            <p:cNvSpPr txBox="1"/>
            <p:nvPr/>
          </p:nvSpPr>
          <p:spPr>
            <a:xfrm>
              <a:off x="984041" y="2525668"/>
              <a:ext cx="605524" cy="5431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b="1" kern="1200" dirty="0" smtClean="0"/>
                <a:t>Bases de données:</a:t>
              </a:r>
            </a:p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200" kern="1200" dirty="0" err="1" smtClean="0"/>
                <a:t>mariaDB</a:t>
              </a:r>
              <a:r>
                <a:rPr lang="fr-FR" sz="1200" kern="1200" dirty="0" smtClean="0"/>
                <a:t>, </a:t>
              </a:r>
              <a:r>
                <a:rPr lang="fr-FR" sz="1200" kern="1200" dirty="0" err="1" smtClean="0"/>
                <a:t>PostGresQLOracle</a:t>
              </a:r>
              <a:r>
                <a:rPr lang="fr-FR" sz="1200" kern="1200" dirty="0" smtClean="0"/>
                <a:t>, </a:t>
              </a:r>
              <a:r>
                <a:rPr lang="fr-FR" sz="1200" dirty="0" err="1" smtClean="0"/>
                <a:t>MongoDB</a:t>
              </a:r>
              <a:r>
                <a:rPr lang="fr-FR" sz="1200" kern="1200" dirty="0" smtClean="0"/>
                <a:t>, </a:t>
              </a:r>
              <a:r>
                <a:rPr lang="fr-FR" sz="1200" dirty="0" err="1" smtClean="0"/>
                <a:t>ElasticSearch</a:t>
              </a:r>
              <a:endParaRPr lang="fr-FR" sz="1200" kern="1200" dirty="0"/>
            </a:p>
          </p:txBody>
        </p:sp>
      </p:grpSp>
      <p:cxnSp>
        <p:nvCxnSpPr>
          <p:cNvPr id="30" name="Connecteur droit avec flèche 29"/>
          <p:cNvCxnSpPr/>
          <p:nvPr/>
        </p:nvCxnSpPr>
        <p:spPr>
          <a:xfrm>
            <a:off x="3080666" y="2131619"/>
            <a:ext cx="907114" cy="366414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2" name="Connecteur droit avec flèche 31"/>
          <p:cNvCxnSpPr/>
          <p:nvPr/>
        </p:nvCxnSpPr>
        <p:spPr>
          <a:xfrm>
            <a:off x="4562972" y="1816752"/>
            <a:ext cx="0" cy="34630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4" name="Connecteur droit avec flèche 33"/>
          <p:cNvCxnSpPr>
            <a:endCxn id="14" idx="4"/>
          </p:cNvCxnSpPr>
          <p:nvPr/>
        </p:nvCxnSpPr>
        <p:spPr>
          <a:xfrm flipH="1">
            <a:off x="5187560" y="2151717"/>
            <a:ext cx="569182" cy="319121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417365" y="4152900"/>
            <a:ext cx="2339377" cy="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necteur droit avec flèche 37"/>
          <p:cNvCxnSpPr/>
          <p:nvPr/>
        </p:nvCxnSpPr>
        <p:spPr>
          <a:xfrm>
            <a:off x="6393224" y="2814655"/>
            <a:ext cx="6568" cy="65866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543800" y="1910832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Staging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7412192" y="3648549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Sauvegarde</a:t>
            </a:r>
            <a:endParaRPr lang="fr-FR" b="1" dirty="0"/>
          </a:p>
        </p:txBody>
      </p:sp>
      <p:grpSp>
        <p:nvGrpSpPr>
          <p:cNvPr id="27" name="Groupe 26"/>
          <p:cNvGrpSpPr/>
          <p:nvPr/>
        </p:nvGrpSpPr>
        <p:grpSpPr>
          <a:xfrm>
            <a:off x="204836" y="654985"/>
            <a:ext cx="1676400" cy="4717115"/>
            <a:chOff x="204836" y="654985"/>
            <a:chExt cx="1676400" cy="4717115"/>
          </a:xfrm>
        </p:grpSpPr>
        <p:grpSp>
          <p:nvGrpSpPr>
            <p:cNvPr id="35" name="Groupe 34"/>
            <p:cNvGrpSpPr/>
            <p:nvPr/>
          </p:nvGrpSpPr>
          <p:grpSpPr>
            <a:xfrm>
              <a:off x="262840" y="1433079"/>
              <a:ext cx="1251865" cy="1388737"/>
              <a:chOff x="1566871" y="714048"/>
              <a:chExt cx="763583" cy="804456"/>
            </a:xfrm>
          </p:grpSpPr>
          <p:sp>
            <p:nvSpPr>
              <p:cNvPr id="37" name="Hexagone 36"/>
              <p:cNvSpPr/>
              <p:nvPr/>
            </p:nvSpPr>
            <p:spPr>
              <a:xfrm rot="5400000">
                <a:off x="1546435" y="734484"/>
                <a:ext cx="804456" cy="76358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39" name="Hexagone 4"/>
              <p:cNvSpPr txBox="1"/>
              <p:nvPr/>
            </p:nvSpPr>
            <p:spPr>
              <a:xfrm>
                <a:off x="1646806" y="856344"/>
                <a:ext cx="579192" cy="54311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1" kern="1200" dirty="0" smtClean="0"/>
                  <a:t>Fouille de données:</a:t>
                </a:r>
              </a:p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dirty="0" err="1" smtClean="0"/>
                  <a:t>Spark</a:t>
                </a:r>
                <a:endParaRPr lang="fr-FR" sz="1200" kern="1200" dirty="0"/>
              </a:p>
            </p:txBody>
          </p:sp>
        </p:grpSp>
        <p:grpSp>
          <p:nvGrpSpPr>
            <p:cNvPr id="40" name="Groupe 39"/>
            <p:cNvGrpSpPr/>
            <p:nvPr/>
          </p:nvGrpSpPr>
          <p:grpSpPr>
            <a:xfrm>
              <a:off x="266579" y="3003731"/>
              <a:ext cx="1251865" cy="1388737"/>
              <a:chOff x="1584816" y="1089298"/>
              <a:chExt cx="763583" cy="804456"/>
            </a:xfrm>
          </p:grpSpPr>
          <p:sp>
            <p:nvSpPr>
              <p:cNvPr id="41" name="Hexagone 40"/>
              <p:cNvSpPr/>
              <p:nvPr/>
            </p:nvSpPr>
            <p:spPr>
              <a:xfrm rot="5400000">
                <a:off x="1564380" y="1109734"/>
                <a:ext cx="804456" cy="763583"/>
              </a:xfrm>
              <a:prstGeom prst="hexagon">
                <a:avLst>
                  <a:gd name="adj" fmla="val 25000"/>
                  <a:gd name="vf" fmla="val 115470"/>
                </a:avLst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42" name="Hexagone 4"/>
              <p:cNvSpPr txBox="1"/>
              <p:nvPr/>
            </p:nvSpPr>
            <p:spPr>
              <a:xfrm>
                <a:off x="1658865" y="1181015"/>
                <a:ext cx="615486" cy="543116"/>
              </a:xfrm>
              <a:prstGeom prst="rect">
                <a:avLst/>
              </a:prstGeom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lvl="0" algn="ctr" defTabSz="2667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fr-FR" sz="1200" b="1" kern="1200" dirty="0" smtClean="0"/>
                  <a:t>Archivage intermédiaire</a:t>
                </a:r>
                <a:endParaRPr lang="fr-FR" sz="1200" kern="1200" dirty="0"/>
              </a:p>
            </p:txBody>
          </p:sp>
        </p:grpSp>
        <p:sp>
          <p:nvSpPr>
            <p:cNvPr id="2" name="ZoneTexte 1"/>
            <p:cNvSpPr txBox="1"/>
            <p:nvPr/>
          </p:nvSpPr>
          <p:spPr>
            <a:xfrm>
              <a:off x="204836" y="754500"/>
              <a:ext cx="1676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En </a:t>
              </a:r>
              <a:r>
                <a:rPr lang="fr-FR" dirty="0" smtClean="0">
                  <a:solidFill>
                    <a:schemeClr val="accent3">
                      <a:lumMod val="75000"/>
                    </a:schemeClr>
                  </a:solidFill>
                </a:rPr>
                <a:t>travaux</a:t>
              </a:r>
              <a:endParaRPr lang="fr-FR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cxnSp>
          <p:nvCxnSpPr>
            <p:cNvPr id="26" name="Connecteur droit 25"/>
            <p:cNvCxnSpPr/>
            <p:nvPr/>
          </p:nvCxnSpPr>
          <p:spPr>
            <a:xfrm>
              <a:off x="1881236" y="654985"/>
              <a:ext cx="0" cy="4717115"/>
            </a:xfrm>
            <a:prstGeom prst="line">
              <a:avLst/>
            </a:prstGeom>
            <a:ln w="38100">
              <a:solidFill>
                <a:schemeClr val="accent3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8926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Systèmes de fichiers:</a:t>
            </a:r>
          </a:p>
          <a:p>
            <a:endParaRPr lang="fr-FR" dirty="0" smtClean="0"/>
          </a:p>
          <a:p>
            <a:pPr lvl="1"/>
            <a:r>
              <a:rPr lang="fr-FR" dirty="0" err="1" smtClean="0"/>
              <a:t>pbs</a:t>
            </a:r>
            <a:r>
              <a:rPr lang="fr-FR" dirty="0" smtClean="0"/>
              <a:t> (permanent </a:t>
            </a:r>
            <a:r>
              <a:rPr lang="fr-FR" dirty="0" err="1" smtClean="0"/>
              <a:t>backed</a:t>
            </a:r>
            <a:r>
              <a:rPr lang="fr-FR" dirty="0" smtClean="0"/>
              <a:t> up </a:t>
            </a:r>
            <a:r>
              <a:rPr lang="fr-FR" dirty="0" err="1" smtClean="0"/>
              <a:t>storage</a:t>
            </a:r>
            <a:r>
              <a:rPr lang="fr-FR" dirty="0" smtClean="0"/>
              <a:t>):</a:t>
            </a:r>
          </a:p>
          <a:p>
            <a:pPr lvl="2"/>
            <a:r>
              <a:rPr lang="fr-FR" dirty="0"/>
              <a:t>e</a:t>
            </a:r>
            <a:r>
              <a:rPr lang="fr-FR" dirty="0" smtClean="0"/>
              <a:t>spaces home et </a:t>
            </a:r>
            <a:r>
              <a:rPr lang="fr-FR" dirty="0" err="1" smtClean="0"/>
              <a:t>throng</a:t>
            </a:r>
            <a:r>
              <a:rPr lang="fr-FR" dirty="0"/>
              <a:t> </a:t>
            </a:r>
            <a:r>
              <a:rPr lang="fr-FR" dirty="0" smtClean="0"/>
              <a:t>(~20-200 Go)</a:t>
            </a:r>
          </a:p>
          <a:p>
            <a:pPr lvl="2"/>
            <a:r>
              <a:rPr lang="fr-FR" dirty="0"/>
              <a:t>s</a:t>
            </a:r>
            <a:r>
              <a:rPr lang="fr-FR" dirty="0" smtClean="0"/>
              <a:t>écurisé (sauvegarde et </a:t>
            </a:r>
            <a:r>
              <a:rPr lang="fr-FR" dirty="0" err="1" smtClean="0"/>
              <a:t>snapshot</a:t>
            </a:r>
            <a:r>
              <a:rPr lang="fr-FR" dirty="0" smtClean="0"/>
              <a:t> (répertoire $HOME_BACKUP).</a:t>
            </a:r>
          </a:p>
          <a:p>
            <a:pPr lvl="2"/>
            <a:endParaRPr lang="fr-FR" dirty="0" smtClean="0"/>
          </a:p>
          <a:p>
            <a:pPr lvl="1"/>
            <a:r>
              <a:rPr lang="fr-FR" dirty="0" err="1" smtClean="0"/>
              <a:t>sps</a:t>
            </a:r>
            <a:r>
              <a:rPr lang="fr-FR" dirty="0" smtClean="0"/>
              <a:t> (semi-permanent </a:t>
            </a:r>
            <a:r>
              <a:rPr lang="fr-FR" dirty="0" err="1" smtClean="0"/>
              <a:t>storage</a:t>
            </a:r>
            <a:r>
              <a:rPr lang="fr-FR" dirty="0" smtClean="0"/>
              <a:t>):</a:t>
            </a:r>
          </a:p>
          <a:p>
            <a:pPr lvl="2"/>
            <a:r>
              <a:rPr lang="fr-FR" dirty="0"/>
              <a:t>e</a:t>
            </a:r>
            <a:r>
              <a:rPr lang="fr-FR" dirty="0" smtClean="0"/>
              <a:t>space de travail de grand volume (5 To ou plus).</a:t>
            </a:r>
          </a:p>
          <a:p>
            <a:pPr lvl="2"/>
            <a:r>
              <a:rPr lang="fr-FR" dirty="0"/>
              <a:t>n</a:t>
            </a:r>
            <a:r>
              <a:rPr lang="fr-FR" dirty="0" smtClean="0"/>
              <a:t>on sauvegardé.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Ce que vous utilisez directement (I)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20659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Serveurs de données (</a:t>
            </a:r>
            <a:r>
              <a:rPr lang="fr-FR" dirty="0" err="1" smtClean="0"/>
              <a:t>xrootd</a:t>
            </a:r>
            <a:r>
              <a:rPr lang="fr-FR" dirty="0" smtClean="0"/>
              <a:t>, </a:t>
            </a:r>
            <a:r>
              <a:rPr lang="fr-FR" dirty="0" err="1" smtClean="0"/>
              <a:t>dCache</a:t>
            </a:r>
            <a:r>
              <a:rPr lang="fr-FR" dirty="0" smtClean="0"/>
              <a:t>).</a:t>
            </a:r>
          </a:p>
          <a:p>
            <a:endParaRPr lang="fr-FR" dirty="0"/>
          </a:p>
          <a:p>
            <a:r>
              <a:rPr lang="fr-FR" dirty="0" smtClean="0"/>
              <a:t>Permettent d’accéder à vos données en mode:</a:t>
            </a:r>
          </a:p>
          <a:p>
            <a:pPr lvl="1"/>
            <a:r>
              <a:rPr lang="fr-FR" dirty="0" smtClean="0"/>
              <a:t>put/</a:t>
            </a:r>
            <a:r>
              <a:rPr lang="fr-FR" dirty="0" err="1" smtClean="0"/>
              <a:t>get</a:t>
            </a:r>
            <a:r>
              <a:rPr lang="fr-FR" dirty="0" smtClean="0"/>
              <a:t>.</a:t>
            </a:r>
            <a:endParaRPr lang="fr-FR" dirty="0"/>
          </a:p>
          <a:p>
            <a:pPr lvl="1"/>
            <a:r>
              <a:rPr lang="fr-FR" dirty="0" smtClean="0"/>
              <a:t>accès via API Posix: soit via appli existante (ROOT), soit directement (sans nécessairement réécriture de code).</a:t>
            </a:r>
          </a:p>
          <a:p>
            <a:pPr lvl="1"/>
            <a:r>
              <a:rPr lang="fr-FR" dirty="0" smtClean="0"/>
              <a:t>pas aussi aisé pour la navigation à travers l’arborescence par rapport à un système de fichiers.</a:t>
            </a:r>
          </a:p>
          <a:p>
            <a:endParaRPr lang="fr-FR" dirty="0"/>
          </a:p>
          <a:p>
            <a:r>
              <a:rPr lang="fr-FR" b="1" dirty="0" smtClean="0"/>
              <a:t>Accès transparent au stockage de masse sur bande.</a:t>
            </a:r>
            <a:endParaRPr lang="fr-FR" b="1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Ce que vous utilisez directement (</a:t>
            </a:r>
            <a:r>
              <a:rPr lang="fr-FR" dirty="0" smtClean="0"/>
              <a:t>II)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270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bases de données: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atalogues de </a:t>
            </a:r>
            <a:r>
              <a:rPr lang="fr-FR" dirty="0" err="1" smtClean="0"/>
              <a:t>metadonnés</a:t>
            </a:r>
            <a:r>
              <a:rPr lang="fr-FR" dirty="0" smtClean="0"/>
              <a:t>, bases de calibration.</a:t>
            </a:r>
          </a:p>
          <a:p>
            <a:pPr lvl="1"/>
            <a:r>
              <a:rPr lang="fr-FR" dirty="0"/>
              <a:t>b</a:t>
            </a:r>
            <a:r>
              <a:rPr lang="fr-FR" dirty="0" smtClean="0"/>
              <a:t>ases pour les serveurs Web.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pplications métiers nécessitant une base de données.</a:t>
            </a:r>
          </a:p>
          <a:p>
            <a:pPr lvl="1"/>
            <a:endParaRPr lang="fr-FR" dirty="0"/>
          </a:p>
          <a:p>
            <a:r>
              <a:rPr lang="fr-FR" dirty="0" smtClean="0"/>
              <a:t>Système de stockage très performant permettant des temps de réponse très rapide pour les requêtes.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Ce que vous utilisez directement (</a:t>
            </a:r>
            <a:r>
              <a:rPr lang="fr-FR" dirty="0" smtClean="0"/>
              <a:t>III)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678884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</a:t>
            </a:r>
            <a:r>
              <a:rPr lang="fr-FR" dirty="0" err="1" smtClean="0"/>
              <a:t>intergiciels</a:t>
            </a:r>
            <a:r>
              <a:rPr lang="fr-FR" dirty="0" smtClean="0"/>
              <a:t> (middleware):</a:t>
            </a:r>
          </a:p>
          <a:p>
            <a:pPr lvl="1"/>
            <a:r>
              <a:rPr lang="fr-FR" dirty="0"/>
              <a:t>g</a:t>
            </a:r>
            <a:r>
              <a:rPr lang="fr-FR" dirty="0" smtClean="0"/>
              <a:t>rille: écosystème LCG</a:t>
            </a:r>
          </a:p>
          <a:p>
            <a:pPr lvl="1"/>
            <a:r>
              <a:rPr lang="fr-FR" dirty="0"/>
              <a:t>h</a:t>
            </a:r>
            <a:r>
              <a:rPr lang="fr-FR" dirty="0" smtClean="0"/>
              <a:t>ors grille: </a:t>
            </a:r>
            <a:r>
              <a:rPr lang="fr-FR" dirty="0" err="1" smtClean="0"/>
              <a:t>iRODS</a:t>
            </a:r>
            <a:endParaRPr lang="fr-FR" dirty="0" smtClean="0"/>
          </a:p>
          <a:p>
            <a:pPr lvl="1"/>
            <a:endParaRPr lang="fr-FR" dirty="0"/>
          </a:p>
          <a:p>
            <a:r>
              <a:rPr lang="fr-FR" dirty="0" smtClean="0"/>
              <a:t>Permettent:</a:t>
            </a:r>
          </a:p>
          <a:p>
            <a:pPr lvl="1"/>
            <a:r>
              <a:rPr lang="fr-FR" dirty="0" smtClean="0"/>
              <a:t>l’échange de données avec d’autres centres de traitement de données, machines individuelles etc…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’avoir une vue unifiée des données présentes sur différentes technologies ou lieux de stockage.</a:t>
            </a:r>
          </a:p>
          <a:p>
            <a:pPr lvl="1"/>
            <a:r>
              <a:rPr lang="fr-FR" dirty="0"/>
              <a:t>d</a:t>
            </a:r>
            <a:r>
              <a:rPr lang="fr-FR" dirty="0" smtClean="0"/>
              <a:t>e mettre en place des politiques de gestion des données avec des règles.</a:t>
            </a:r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Ce que vous utilisez directement (</a:t>
            </a:r>
            <a:r>
              <a:rPr lang="fr-FR" dirty="0" smtClean="0"/>
              <a:t>IV)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84777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Derrière </a:t>
            </a:r>
            <a:r>
              <a:rPr lang="fr-FR" dirty="0" err="1" smtClean="0"/>
              <a:t>sps</a:t>
            </a:r>
            <a:r>
              <a:rPr lang="fr-FR" dirty="0" smtClean="0"/>
              <a:t>, 3 technologies différentes:</a:t>
            </a:r>
          </a:p>
          <a:p>
            <a:pPr lvl="1"/>
            <a:r>
              <a:rPr lang="fr-FR" dirty="0"/>
              <a:t>a</a:t>
            </a:r>
            <a:r>
              <a:rPr lang="fr-FR" dirty="0" smtClean="0"/>
              <a:t>bandon d’une technologie nécessite la migration vers une autre.</a:t>
            </a:r>
          </a:p>
          <a:p>
            <a:pPr lvl="1"/>
            <a:endParaRPr lang="fr-FR" dirty="0"/>
          </a:p>
          <a:p>
            <a:r>
              <a:rPr lang="fr-FR" dirty="0" smtClean="0"/>
              <a:t>Stockage de masse:</a:t>
            </a:r>
          </a:p>
          <a:p>
            <a:pPr lvl="1"/>
            <a:r>
              <a:rPr lang="fr-FR" dirty="0" smtClean="0"/>
              <a:t>Basé sur HPSS.</a:t>
            </a:r>
          </a:p>
          <a:p>
            <a:pPr lvl="1"/>
            <a:r>
              <a:rPr lang="fr-FR" dirty="0" smtClean="0"/>
              <a:t>Masqué le plus possible derrière les systèmes de stockage sur disque.</a:t>
            </a:r>
          </a:p>
          <a:p>
            <a:pPr lvl="1"/>
            <a:endParaRPr lang="fr-FR" dirty="0"/>
          </a:p>
          <a:p>
            <a:r>
              <a:rPr lang="fr-FR" dirty="0" smtClean="0"/>
              <a:t>Sauvegarde:</a:t>
            </a:r>
          </a:p>
          <a:p>
            <a:pPr lvl="1"/>
            <a:r>
              <a:rPr lang="fr-FR" dirty="0" smtClean="0"/>
              <a:t>Sécurisation des données </a:t>
            </a:r>
            <a:r>
              <a:rPr lang="fr-FR" dirty="0" err="1" smtClean="0"/>
              <a:t>pbs</a:t>
            </a:r>
            <a:r>
              <a:rPr lang="fr-FR" dirty="0" smtClean="0"/>
              <a:t>, services du CC-IN2P3, services web, machines hors CC-IN2P3 etc…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 smtClean="0"/>
              <a:t>Dans les coulisses (I)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99161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Stockage sur les machines virtuelles du cloud </a:t>
            </a:r>
            <a:r>
              <a:rPr lang="fr-FR" dirty="0" err="1" smtClean="0"/>
              <a:t>OpenStack</a:t>
            </a:r>
            <a:r>
              <a:rPr lang="fr-FR" dirty="0" smtClean="0"/>
              <a:t>:</a:t>
            </a:r>
          </a:p>
          <a:p>
            <a:pPr lvl="1"/>
            <a:r>
              <a:rPr lang="fr-FR" dirty="0"/>
              <a:t>f</a:t>
            </a:r>
            <a:r>
              <a:rPr lang="fr-FR" dirty="0" smtClean="0"/>
              <a:t>ourni par </a:t>
            </a:r>
            <a:r>
              <a:rPr lang="fr-FR" dirty="0" err="1" smtClean="0"/>
              <a:t>Ceph</a:t>
            </a:r>
            <a:r>
              <a:rPr lang="fr-FR" dirty="0" smtClean="0"/>
              <a:t>.</a:t>
            </a:r>
          </a:p>
          <a:p>
            <a:pPr lvl="1"/>
            <a:r>
              <a:rPr lang="fr-FR" dirty="0"/>
              <a:t>s</a:t>
            </a:r>
            <a:r>
              <a:rPr lang="fr-FR" dirty="0" smtClean="0"/>
              <a:t>ous 3 formes possibles (bloc, </a:t>
            </a:r>
            <a:r>
              <a:rPr lang="fr-FR" dirty="0" err="1" smtClean="0"/>
              <a:t>filesystem</a:t>
            </a:r>
            <a:r>
              <a:rPr lang="fr-FR" dirty="0" smtClean="0"/>
              <a:t>, objet).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fr-FR" dirty="0"/>
              <a:t>Dans les coulisses (</a:t>
            </a:r>
            <a:r>
              <a:rPr lang="fr-FR" dirty="0" smtClean="0"/>
              <a:t>II)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Réunion des expériences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24/09/21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18760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ele_powerpoint_CCIN2P3_2014_format16-9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modele_powerpoint_CCIN2P3_2014_format16-9.potx</Template>
  <TotalTime>0</TotalTime>
  <Words>653</Words>
  <Application>Microsoft Office PowerPoint</Application>
  <PresentationFormat>Affichage à l'écran (16:10)</PresentationFormat>
  <Paragraphs>141</Paragraphs>
  <Slides>11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8" baseType="lpstr">
      <vt:lpstr>Arial</vt:lpstr>
      <vt:lpstr>Calibri</vt:lpstr>
      <vt:lpstr>Lucida Sans Unicode</vt:lpstr>
      <vt:lpstr>Verdana</vt:lpstr>
      <vt:lpstr>Wingdings 2</vt:lpstr>
      <vt:lpstr>Wingdings 3</vt:lpstr>
      <vt:lpstr>modele_powerpoint_CCIN2P3_2014_format16-9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on brainstorming</dc:title>
  <dc:creator/>
  <cp:keywords/>
  <cp:lastModifiedBy/>
  <cp:revision>1</cp:revision>
  <dcterms:modified xsi:type="dcterms:W3CDTF">2021-09-24T07:18:11Z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