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</p:sldMasterIdLst>
  <p:notesMasterIdLst>
    <p:notesMasterId r:id="rId28"/>
  </p:notesMasterIdLst>
  <p:handoutMasterIdLst>
    <p:handoutMasterId r:id="rId29"/>
  </p:handoutMasterIdLst>
  <p:sldIdLst>
    <p:sldId id="511" r:id="rId9"/>
    <p:sldId id="811" r:id="rId10"/>
    <p:sldId id="814" r:id="rId11"/>
    <p:sldId id="813" r:id="rId12"/>
    <p:sldId id="818" r:id="rId13"/>
    <p:sldId id="821" r:id="rId14"/>
    <p:sldId id="833" r:id="rId15"/>
    <p:sldId id="819" r:id="rId16"/>
    <p:sldId id="820" r:id="rId17"/>
    <p:sldId id="718" r:id="rId18"/>
    <p:sldId id="719" r:id="rId19"/>
    <p:sldId id="720" r:id="rId20"/>
    <p:sldId id="764" r:id="rId21"/>
    <p:sldId id="825" r:id="rId22"/>
    <p:sldId id="722" r:id="rId23"/>
    <p:sldId id="838" r:id="rId24"/>
    <p:sldId id="795" r:id="rId25"/>
    <p:sldId id="810" r:id="rId26"/>
    <p:sldId id="828" r:id="rId27"/>
  </p:sldIdLst>
  <p:sldSz cx="12192000" cy="6858000"/>
  <p:notesSz cx="6799263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808080"/>
    <a:srgbClr val="33CC33"/>
    <a:srgbClr val="666699"/>
    <a:srgbClr val="FFCC66"/>
    <a:srgbClr val="FFCC00"/>
    <a:srgbClr val="CC0000"/>
    <a:srgbClr val="3399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5" autoAdjust="0"/>
    <p:restoredTop sz="94394" autoAdjust="0"/>
  </p:normalViewPr>
  <p:slideViewPr>
    <p:cSldViewPr>
      <p:cViewPr varScale="1">
        <p:scale>
          <a:sx n="103" d="100"/>
          <a:sy n="103" d="100"/>
        </p:scale>
        <p:origin x="18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9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9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589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10" y="4716384"/>
            <a:ext cx="5440045" cy="446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589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7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C743749-9CED-4031-A651-5AE59F96EA2B}" type="slidenum">
              <a:rPr lang="fr-FR" altLang="fr-FR" sz="1200" smtClean="0"/>
              <a:pPr/>
              <a:t>11</a:t>
            </a:fld>
            <a:endParaRPr lang="fr-FR" altLang="fr-FR" sz="1200" smtClean="0"/>
          </a:p>
        </p:txBody>
      </p:sp>
    </p:spTree>
    <p:extLst>
      <p:ext uri="{BB962C8B-B14F-4D97-AF65-F5344CB8AC3E}">
        <p14:creationId xmlns:p14="http://schemas.microsoft.com/office/powerpoint/2010/main" val="19853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09175" y="26029"/>
            <a:ext cx="855777" cy="14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 OMEGA CSE  5 feb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3730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CdLT  OMEGA CSE  5 feb 2021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 OMEGA CSE  5 feb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/>
              <a:t>CdLT  OMEGA CSE  5 feb 2021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96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 OMEGA CSE  5 feb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jpeg"/><Relationship Id="rId3" Type="http://schemas.openxmlformats.org/officeDocument/2006/relationships/image" Target="../media/image59.png"/><Relationship Id="rId21" Type="http://schemas.openxmlformats.org/officeDocument/2006/relationships/image" Target="../media/image77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emf"/><Relationship Id="rId9" Type="http://schemas.openxmlformats.org/officeDocument/2006/relationships/image" Target="../media/image65.jpeg"/><Relationship Id="rId14" Type="http://schemas.openxmlformats.org/officeDocument/2006/relationships/image" Target="../media/image70.png"/><Relationship Id="rId22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9" Type="http://schemas.openxmlformats.org/officeDocument/2006/relationships/image" Target="../media/image113.jpeg"/><Relationship Id="rId3" Type="http://schemas.openxmlformats.org/officeDocument/2006/relationships/image" Target="../media/image79.png"/><Relationship Id="rId21" Type="http://schemas.openxmlformats.org/officeDocument/2006/relationships/image" Target="../media/image96.png"/><Relationship Id="rId34" Type="http://schemas.openxmlformats.org/officeDocument/2006/relationships/image" Target="../media/image108.png"/><Relationship Id="rId42" Type="http://schemas.openxmlformats.org/officeDocument/2006/relationships/image" Target="../media/image116.emf"/><Relationship Id="rId47" Type="http://schemas.openxmlformats.org/officeDocument/2006/relationships/image" Target="../media/image121.png"/><Relationship Id="rId7" Type="http://schemas.openxmlformats.org/officeDocument/2006/relationships/image" Target="../media/image24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7.png"/><Relationship Id="rId38" Type="http://schemas.openxmlformats.org/officeDocument/2006/relationships/image" Target="../media/image112.png"/><Relationship Id="rId46" Type="http://schemas.openxmlformats.org/officeDocument/2006/relationships/image" Target="../media/image120.png"/><Relationship Id="rId2" Type="http://schemas.openxmlformats.org/officeDocument/2006/relationships/image" Target="../media/image63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41" Type="http://schemas.openxmlformats.org/officeDocument/2006/relationships/image" Target="../media/image1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24" Type="http://schemas.openxmlformats.org/officeDocument/2006/relationships/image" Target="../media/image99.jpeg"/><Relationship Id="rId32" Type="http://schemas.openxmlformats.org/officeDocument/2006/relationships/image" Target="../media/image59.png"/><Relationship Id="rId37" Type="http://schemas.openxmlformats.org/officeDocument/2006/relationships/image" Target="../media/image111.png"/><Relationship Id="rId40" Type="http://schemas.openxmlformats.org/officeDocument/2006/relationships/image" Target="../media/image114.jpeg"/><Relationship Id="rId45" Type="http://schemas.openxmlformats.org/officeDocument/2006/relationships/image" Target="../media/image119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36" Type="http://schemas.openxmlformats.org/officeDocument/2006/relationships/image" Target="../media/image110.jpeg"/><Relationship Id="rId49" Type="http://schemas.openxmlformats.org/officeDocument/2006/relationships/image" Target="../media/image123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4" Type="http://schemas.openxmlformats.org/officeDocument/2006/relationships/image" Target="../media/image118.png"/><Relationship Id="rId4" Type="http://schemas.openxmlformats.org/officeDocument/2006/relationships/image" Target="../media/image80.png"/><Relationship Id="rId9" Type="http://schemas.openxmlformats.org/officeDocument/2006/relationships/image" Target="../media/image84.jpe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jpeg"/><Relationship Id="rId35" Type="http://schemas.openxmlformats.org/officeDocument/2006/relationships/image" Target="../media/image109.png"/><Relationship Id="rId43" Type="http://schemas.openxmlformats.org/officeDocument/2006/relationships/image" Target="../media/image117.png"/><Relationship Id="rId48" Type="http://schemas.openxmlformats.org/officeDocument/2006/relationships/image" Target="../media/image122.png"/><Relationship Id="rId8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t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jpe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11.png"/><Relationship Id="rId7" Type="http://schemas.openxmlformats.org/officeDocument/2006/relationships/image" Target="../media/image143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tmp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47728" y="2060848"/>
            <a:ext cx="7632848" cy="24482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  </a:t>
            </a:r>
            <a:r>
              <a:rPr lang="en-US" sz="4400" dirty="0" smtClean="0"/>
              <a:t>15 </a:t>
            </a:r>
            <a:r>
              <a:rPr lang="en-US" sz="4400" dirty="0" err="1" smtClean="0"/>
              <a:t>ans</a:t>
            </a:r>
            <a:r>
              <a:rPr lang="en-US" sz="4400" dirty="0" smtClean="0"/>
              <a:t> </a:t>
            </a:r>
            <a:r>
              <a:rPr lang="en-US" sz="4400" dirty="0" err="1" smtClean="0"/>
              <a:t>d’OMEGA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4400" dirty="0" smtClean="0"/>
              <a:t>+ 35 </a:t>
            </a:r>
            <a:r>
              <a:rPr lang="en-US" sz="4400" dirty="0" err="1" smtClean="0"/>
              <a:t>ans</a:t>
            </a:r>
            <a:r>
              <a:rPr lang="en-US" sz="4400" dirty="0" smtClean="0"/>
              <a:t> de </a:t>
            </a:r>
            <a:r>
              <a:rPr lang="en-US" sz="4400" dirty="0" err="1" smtClean="0"/>
              <a:t>microélectronique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 = 50 </a:t>
            </a:r>
            <a:r>
              <a:rPr lang="en-US" sz="4400" dirty="0" err="1" smtClean="0"/>
              <a:t>ans</a:t>
            </a:r>
            <a:r>
              <a:rPr lang="en-US" sz="4400" dirty="0" smtClean="0"/>
              <a:t> d’IN2P3</a:t>
            </a:r>
            <a:endParaRPr lang="en-US" sz="4900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 bwMode="auto">
          <a:xfrm>
            <a:off x="623392" y="5013176"/>
            <a:ext cx="11089231" cy="130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b="0" kern="0" dirty="0" smtClean="0"/>
              <a:t>Christophe de LA TAILLE</a:t>
            </a:r>
          </a:p>
          <a:p>
            <a:r>
              <a:rPr lang="fr-FR" sz="2000" b="0" kern="0" dirty="0" smtClean="0"/>
              <a:t>19 mai 2021</a:t>
            </a:r>
            <a:endParaRPr lang="fr-FR" sz="2000" b="0" kern="0" dirty="0"/>
          </a:p>
        </p:txBody>
      </p:sp>
    </p:spTree>
    <p:extLst>
      <p:ext uri="{BB962C8B-B14F-4D97-AF65-F5344CB8AC3E}">
        <p14:creationId xmlns:p14="http://schemas.microsoft.com/office/powerpoint/2010/main" val="14532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9336" y="599231"/>
            <a:ext cx="7344816" cy="5112568"/>
          </a:xfrm>
        </p:spPr>
        <p:txBody>
          <a:bodyPr/>
          <a:lstStyle/>
          <a:p>
            <a:pPr eaLnBrk="1" hangingPunct="1"/>
            <a:r>
              <a:rPr lang="fr-FR" altLang="fr-FR" sz="2000" dirty="0" smtClean="0"/>
              <a:t>Plateforme nationale pour le conception d’</a:t>
            </a:r>
            <a:r>
              <a:rPr lang="fr-FR" altLang="fr-FR" sz="2000" dirty="0" err="1" smtClean="0"/>
              <a:t>ASICs</a:t>
            </a:r>
            <a:r>
              <a:rPr lang="fr-FR" altLang="fr-FR" sz="2000" dirty="0" smtClean="0"/>
              <a:t> à destination des détecteurs de </a:t>
            </a:r>
            <a:r>
              <a:rPr lang="fr-FR" altLang="fr-FR" sz="2000" dirty="0" smtClean="0">
                <a:solidFill>
                  <a:srgbClr val="0000FF"/>
                </a:solidFill>
              </a:rPr>
              <a:t>Physique des particules. </a:t>
            </a:r>
            <a:endParaRPr lang="fr-FR" altLang="fr-FR" sz="2000" dirty="0">
              <a:solidFill>
                <a:srgbClr val="0000FF"/>
              </a:solidFill>
            </a:endParaRPr>
          </a:p>
          <a:p>
            <a:pPr eaLnBrk="1" hangingPunct="1"/>
            <a:r>
              <a:rPr lang="fr-FR" altLang="fr-FR" sz="2000" dirty="0" smtClean="0"/>
              <a:t>Créé en 2006 au LAL, devenu UMS à l’X en 2013</a:t>
            </a:r>
          </a:p>
          <a:p>
            <a:pPr eaLnBrk="1" hangingPunct="1"/>
            <a:r>
              <a:rPr lang="fr-FR" altLang="fr-FR" sz="2000" dirty="0" smtClean="0"/>
              <a:t>12 </a:t>
            </a:r>
            <a:r>
              <a:rPr lang="fr-FR" altLang="fr-FR" sz="2000" dirty="0"/>
              <a:t>CNRS </a:t>
            </a:r>
            <a:r>
              <a:rPr lang="fr-FR" altLang="fr-FR" sz="2000" dirty="0" smtClean="0"/>
              <a:t>ingénieurs, hautement spécialisés en conception analogique/numérique bas bruit, résistant aux radiation</a:t>
            </a:r>
            <a:endParaRPr lang="fr-FR" altLang="fr-FR" sz="2000" dirty="0"/>
          </a:p>
          <a:p>
            <a:r>
              <a:rPr lang="fr-FR" altLang="fr-FR" sz="2000" dirty="0" smtClean="0"/>
              <a:t>Localisation à l’Ecole </a:t>
            </a:r>
            <a:r>
              <a:rPr lang="fr-FR" altLang="fr-FR" sz="2000" dirty="0"/>
              <a:t>Polytechnique </a:t>
            </a:r>
            <a:r>
              <a:rPr lang="fr-FR" altLang="fr-FR" sz="2000" dirty="0" smtClean="0"/>
              <a:t>pour un lien fort avec l’ </a:t>
            </a:r>
            <a:r>
              <a:rPr lang="fr-FR" altLang="fr-FR" sz="2000" dirty="0" smtClean="0">
                <a:solidFill>
                  <a:srgbClr val="0000FF"/>
                </a:solidFill>
              </a:rPr>
              <a:t>enseignement </a:t>
            </a:r>
            <a:r>
              <a:rPr lang="fr-FR" altLang="fr-FR" sz="2000" dirty="0" smtClean="0"/>
              <a:t>et les</a:t>
            </a:r>
            <a:r>
              <a:rPr lang="fr-FR" altLang="fr-FR" sz="2000" dirty="0" smtClean="0">
                <a:solidFill>
                  <a:srgbClr val="0000FF"/>
                </a:solidFill>
              </a:rPr>
              <a:t> partenaires industriels</a:t>
            </a:r>
            <a:endParaRPr lang="fr-FR" altLang="fr-FR" sz="2000" dirty="0" smtClean="0"/>
          </a:p>
          <a:p>
            <a:r>
              <a:rPr lang="fr-FR" altLang="fr-FR" sz="2000" dirty="0" smtClean="0"/>
              <a:t>Transfert de technologie avec la startup WEEROC</a:t>
            </a:r>
            <a:endParaRPr lang="fr-FR" altLang="fr-FR" sz="20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52" y="-24891"/>
            <a:ext cx="9744405" cy="638175"/>
          </a:xfrm>
        </p:spPr>
        <p:txBody>
          <a:bodyPr/>
          <a:lstStyle/>
          <a:p>
            <a:r>
              <a:rPr lang="fr-FR" dirty="0" smtClean="0"/>
              <a:t>Le laboratoire de microélectronique OMEGA</a:t>
            </a:r>
            <a:endParaRPr lang="fr-FR" dirty="0"/>
          </a:p>
        </p:txBody>
      </p:sp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619625"/>
            <a:ext cx="13589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6" y="3395664"/>
            <a:ext cx="6881813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19124" r="10249" b="10599"/>
          <a:stretch/>
        </p:blipFill>
        <p:spPr>
          <a:xfrm>
            <a:off x="7968208" y="836712"/>
            <a:ext cx="3728791" cy="261015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375026" y="3395664"/>
            <a:ext cx="1821086" cy="138705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6888088" y="3277835"/>
            <a:ext cx="2189783" cy="339152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3"/>
          <a:stretch>
            <a:fillRect/>
          </a:stretch>
        </p:blipFill>
        <p:spPr bwMode="auto">
          <a:xfrm>
            <a:off x="9264352" y="980728"/>
            <a:ext cx="28082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92" y="990578"/>
            <a:ext cx="2928560" cy="2012987"/>
          </a:xfrm>
          <a:prstGeom prst="rect">
            <a:avLst/>
          </a:prstGeom>
        </p:spPr>
      </p:pic>
      <p:sp>
        <p:nvSpPr>
          <p:cNvPr id="2" name="Espace réservé du texte 2"/>
          <p:cNvSpPr>
            <a:spLocks noGrp="1"/>
          </p:cNvSpPr>
          <p:nvPr>
            <p:ph type="body" sz="quarter" idx="13"/>
          </p:nvPr>
        </p:nvSpPr>
        <p:spPr bwMode="auto">
          <a:xfrm>
            <a:off x="161450" y="3567184"/>
            <a:ext cx="7806758" cy="30243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1800" dirty="0" smtClean="0"/>
              <a:t>Larges productions (« engineering </a:t>
            </a:r>
            <a:r>
              <a:rPr lang="fr-FR" altLang="fr-FR" sz="1800" dirty="0" err="1" smtClean="0"/>
              <a:t>runs</a:t>
            </a:r>
            <a:r>
              <a:rPr lang="fr-FR" altLang="fr-FR" sz="1800" dirty="0" smtClean="0"/>
              <a:t> »)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 smtClean="0"/>
              <a:t>&lt;&gt; </a:t>
            </a:r>
            <a:r>
              <a:rPr lang="fr-FR" altLang="fr-FR" sz="1400" dirty="0"/>
              <a:t>= </a:t>
            </a:r>
            <a:r>
              <a:rPr lang="fr-FR" altLang="fr-FR" sz="1400" dirty="0" smtClean="0"/>
              <a:t>4000 chips/an   </a:t>
            </a:r>
            <a:r>
              <a:rPr lang="fr-FR" altLang="fr-FR" sz="1400" dirty="0"/>
              <a:t>200 k€</a:t>
            </a:r>
          </a:p>
          <a:p>
            <a:pPr eaLnBrk="1" hangingPunct="1"/>
            <a:r>
              <a:rPr lang="fr-FR" altLang="fr-FR" sz="1800" dirty="0" smtClean="0"/>
              <a:t>Responsabilités dans les grandes expériences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/>
              <a:t> ATLAS, CMS, EUSO, JUNO</a:t>
            </a:r>
          </a:p>
          <a:p>
            <a:pPr eaLnBrk="1" hangingPunct="1"/>
            <a:r>
              <a:rPr lang="fr-FR" altLang="fr-FR" sz="1800" dirty="0" smtClean="0"/>
              <a:t>Excellente visibilité internationale</a:t>
            </a:r>
            <a:endParaRPr lang="fr-FR" altLang="fr-FR" sz="1400" dirty="0"/>
          </a:p>
          <a:p>
            <a:pPr eaLnBrk="1" hangingPunct="1"/>
            <a:r>
              <a:rPr lang="fr-FR" altLang="fr-FR" sz="1800" dirty="0"/>
              <a:t>Startup </a:t>
            </a:r>
            <a:r>
              <a:rPr lang="fr-FR" altLang="fr-FR" sz="1800" dirty="0" smtClean="0"/>
              <a:t>: </a:t>
            </a:r>
            <a:r>
              <a:rPr lang="fr-FR" altLang="fr-FR" sz="1800" dirty="0" err="1" smtClean="0"/>
              <a:t>Weeroc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/>
              <a:t>Chips </a:t>
            </a:r>
            <a:r>
              <a:rPr lang="fr-FR" altLang="fr-FR" sz="1400" dirty="0" smtClean="0"/>
              <a:t>dans Ariane !</a:t>
            </a:r>
            <a:endParaRPr lang="fr-FR" altLang="fr-FR" sz="1400" dirty="0"/>
          </a:p>
          <a:p>
            <a:pPr lvl="1">
              <a:defRPr/>
            </a:pPr>
            <a:endParaRPr lang="fr-FR" altLang="fr-FR" sz="1600" dirty="0">
              <a:latin typeface="Helvetica Neue" charset="0"/>
              <a:cs typeface="Arial Narrow" panose="020B0606020202030204" pitchFamily="34" charset="0"/>
            </a:endParaRPr>
          </a:p>
          <a:p>
            <a:pPr marL="0" indent="0">
              <a:defRPr/>
            </a:pPr>
            <a:endParaRPr lang="fr-FR" altLang="fr-FR" sz="2000" dirty="0">
              <a:latin typeface="Helvetica Neue" charset="0"/>
              <a:cs typeface="Arial Narrow" panose="020B0606020202030204" pitchFamily="34" charset="0"/>
            </a:endParaRPr>
          </a:p>
        </p:txBody>
      </p:sp>
      <p:sp>
        <p:nvSpPr>
          <p:cNvPr id="88066" name="Titre 2"/>
          <p:cNvSpPr>
            <a:spLocks noGrp="1"/>
          </p:cNvSpPr>
          <p:nvPr>
            <p:ph type="title"/>
          </p:nvPr>
        </p:nvSpPr>
        <p:spPr>
          <a:xfrm>
            <a:off x="0" y="-55612"/>
            <a:ext cx="9744405" cy="638175"/>
          </a:xfrm>
        </p:spPr>
        <p:txBody>
          <a:bodyPr/>
          <a:lstStyle/>
          <a:p>
            <a:r>
              <a:rPr lang="fr-FR" altLang="fr-FR" dirty="0" smtClean="0"/>
              <a:t>OMEGA projets, produits, collaborations</a:t>
            </a:r>
          </a:p>
        </p:txBody>
      </p:sp>
      <p:pic>
        <p:nvPicPr>
          <p:cNvPr id="6" name="Picture 4" descr="atlaz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36" y="985490"/>
            <a:ext cx="3052762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403" y="2333278"/>
            <a:ext cx="6778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62" y="2476153"/>
            <a:ext cx="1044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019604" y="4725144"/>
            <a:ext cx="2727281" cy="1740640"/>
            <a:chOff x="2988323" y="5615370"/>
            <a:chExt cx="1487487" cy="1114425"/>
          </a:xfrm>
        </p:grpSpPr>
        <p:pic>
          <p:nvPicPr>
            <p:cNvPr id="13" name="Picture 5" descr="Résultat de recherche d'images pour &quot;ariane 5&quot;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323" y="5615370"/>
              <a:ext cx="148748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0" descr="logo_final_sans_baseline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216" y="5733256"/>
              <a:ext cx="5778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2" y="957263"/>
            <a:ext cx="922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0" y="975519"/>
            <a:ext cx="4397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bnl.gov/pga/images/Logo_Bi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" y="1516515"/>
            <a:ext cx="11906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22" y="1541526"/>
            <a:ext cx="4365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" y="2191652"/>
            <a:ext cx="11096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23" y="2064424"/>
            <a:ext cx="4746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537153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19" y="2103557"/>
            <a:ext cx="314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s://encrypted-tbn1.gstatic.com/images?q=tbn:ANd9GcSH09mM0tyMLc_VHJN1hGhd6A8QzHt7vZYZGKjxz7fiSb2EKiG45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4" y="2730146"/>
            <a:ext cx="6207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04" y="2807988"/>
            <a:ext cx="8953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6" y="2656786"/>
            <a:ext cx="10382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21671"/>
          <a:stretch>
            <a:fillRect/>
          </a:stretch>
        </p:blipFill>
        <p:spPr bwMode="auto">
          <a:xfrm>
            <a:off x="9306246" y="3348815"/>
            <a:ext cx="2748435" cy="32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21989" r="16886" b="18889"/>
          <a:stretch/>
        </p:blipFill>
        <p:spPr>
          <a:xfrm rot="16200000">
            <a:off x="6400812" y="3992428"/>
            <a:ext cx="3217924" cy="19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36623"/>
            <a:ext cx="9744405" cy="638175"/>
          </a:xfrm>
        </p:spPr>
        <p:txBody>
          <a:bodyPr/>
          <a:lstStyle/>
          <a:p>
            <a:r>
              <a:rPr lang="fr-FR" dirty="0" smtClean="0"/>
              <a:t>OMEGA </a:t>
            </a:r>
            <a:r>
              <a:rPr lang="fr-FR" dirty="0" err="1" smtClean="0"/>
              <a:t>ASICs</a:t>
            </a:r>
            <a:r>
              <a:rPr lang="fr-FR" dirty="0" smtClean="0"/>
              <a:t> : produits et installés</a:t>
            </a:r>
            <a:endParaRPr lang="fr-FR" dirty="0"/>
          </a:p>
        </p:txBody>
      </p:sp>
      <p:pic>
        <p:nvPicPr>
          <p:cNvPr id="4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28" y="3668652"/>
            <a:ext cx="12604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744309" y="1739602"/>
            <a:ext cx="1049202" cy="838745"/>
            <a:chOff x="5546861" y="4695280"/>
            <a:chExt cx="1049202" cy="838745"/>
          </a:xfrm>
        </p:grpSpPr>
        <p:pic>
          <p:nvPicPr>
            <p:cNvPr id="7" name="Picture 4" descr="spiroc_layou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4935538"/>
              <a:ext cx="1012825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6861" y="4695280"/>
              <a:ext cx="9781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b="1" dirty="0" smtClean="0">
                  <a:solidFill>
                    <a:srgbClr val="CC3300"/>
                  </a:solidFill>
                  <a:ea typeface="+mn-ea"/>
                </a:rPr>
                <a:t>HARDROC</a:t>
              </a:r>
              <a:endParaRPr lang="fr-FR" altLang="fr-FR" sz="1200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182656" y="1331522"/>
            <a:ext cx="934492" cy="1279392"/>
            <a:chOff x="5538788" y="912813"/>
            <a:chExt cx="1057275" cy="1462087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538788" y="912813"/>
              <a:ext cx="1010550" cy="35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400" b="1" dirty="0" smtClean="0">
                  <a:solidFill>
                    <a:srgbClr val="CC3300"/>
                  </a:solidFill>
                  <a:ea typeface="+mn-ea"/>
                </a:rPr>
                <a:t>SKIROC</a:t>
              </a:r>
              <a:endParaRPr lang="fr-FR" altLang="fr-FR" sz="1400" b="1" dirty="0">
                <a:solidFill>
                  <a:srgbClr val="CC3300"/>
                </a:solidFill>
                <a:ea typeface="+mn-ea"/>
              </a:endParaRPr>
            </a:p>
          </p:txBody>
        </p:sp>
        <p:pic>
          <p:nvPicPr>
            <p:cNvPr id="11" name="Picture 10" descr="layout S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1174750"/>
              <a:ext cx="1016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6677983" y="1474232"/>
            <a:ext cx="1135028" cy="979487"/>
            <a:chOff x="5829300" y="3001963"/>
            <a:chExt cx="777875" cy="979487"/>
          </a:xfrm>
        </p:grpSpPr>
        <p:pic>
          <p:nvPicPr>
            <p:cNvPr id="13" name="Picture 14" descr="hardroc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3263900"/>
              <a:ext cx="77787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853111" y="3001963"/>
              <a:ext cx="59126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400" b="1" dirty="0" smtClean="0">
                  <a:solidFill>
                    <a:srgbClr val="CC3300"/>
                  </a:solidFill>
                  <a:ea typeface="+mn-ea"/>
                </a:rPr>
                <a:t>SPIROC</a:t>
              </a:r>
              <a:endParaRPr lang="fr-FR" altLang="fr-FR" sz="1400" b="1" dirty="0">
                <a:solidFill>
                  <a:srgbClr val="CC3300"/>
                </a:solidFill>
                <a:ea typeface="+mn-ea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169604" y="1441140"/>
            <a:ext cx="1072730" cy="936083"/>
            <a:chOff x="5624722" y="5537742"/>
            <a:chExt cx="1072730" cy="936083"/>
          </a:xfrm>
        </p:grpSpPr>
        <p:pic>
          <p:nvPicPr>
            <p:cNvPr id="16" name="Picture 19" descr="microroc_layo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00" y="5762625"/>
              <a:ext cx="841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624722" y="5537742"/>
              <a:ext cx="10727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b="1" dirty="0" smtClean="0">
                  <a:solidFill>
                    <a:srgbClr val="CC3300"/>
                  </a:solidFill>
                  <a:ea typeface="+mn-ea"/>
                </a:rPr>
                <a:t>MICROROC</a:t>
              </a:r>
              <a:endParaRPr lang="fr-FR" altLang="fr-FR" sz="1200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7707578" y="4497363"/>
            <a:ext cx="1985510" cy="1360930"/>
            <a:chOff x="9044982" y="4760186"/>
            <a:chExt cx="1963739" cy="1225589"/>
          </a:xfrm>
        </p:grpSpPr>
        <p:pic>
          <p:nvPicPr>
            <p:cNvPr id="20" name="Espace réservé du contenu 5" descr="Capture d’écra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7"/>
            <a:stretch>
              <a:fillRect/>
            </a:stretch>
          </p:blipFill>
          <p:spPr bwMode="auto">
            <a:xfrm>
              <a:off x="9044982" y="5077424"/>
              <a:ext cx="1963739" cy="90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ZoneTexte 112"/>
            <p:cNvSpPr txBox="1">
              <a:spLocks noChangeArrowheads="1"/>
            </p:cNvSpPr>
            <p:nvPr/>
          </p:nvSpPr>
          <p:spPr bwMode="auto">
            <a:xfrm>
              <a:off x="9567878" y="4760186"/>
              <a:ext cx="1001850" cy="34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 smtClean="0"/>
                <a:t>HGROC</a:t>
              </a:r>
              <a:endParaRPr lang="en-US" altLang="fr-FR" sz="1600" b="1" dirty="0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9620996" y="1299720"/>
            <a:ext cx="861133" cy="999264"/>
            <a:chOff x="10592980" y="1397442"/>
            <a:chExt cx="861133" cy="999264"/>
          </a:xfrm>
        </p:grpSpPr>
        <p:pic>
          <p:nvPicPr>
            <p:cNvPr id="23" name="Picture 12" descr="maroc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874" y="1622192"/>
              <a:ext cx="742426" cy="77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10592980" y="1397442"/>
              <a:ext cx="86113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MAROC3</a:t>
              </a: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1138693" y="2158975"/>
            <a:ext cx="803875" cy="1015723"/>
            <a:chOff x="595470" y="579049"/>
            <a:chExt cx="934181" cy="1112656"/>
          </a:xfrm>
        </p:grpSpPr>
        <p:pic>
          <p:nvPicPr>
            <p:cNvPr id="5" name="Espace réservé du contenu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0" y="834475"/>
              <a:ext cx="934181" cy="857230"/>
            </a:xfrm>
            <a:prstGeom prst="rect">
              <a:avLst/>
            </a:prstGeom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605813" y="579049"/>
              <a:ext cx="889987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PETIROC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pic>
        <p:nvPicPr>
          <p:cNvPr id="2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05" y="3807071"/>
            <a:ext cx="575539" cy="57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5995578" y="2782536"/>
            <a:ext cx="785361" cy="441525"/>
            <a:chOff x="1344" y="1248"/>
            <a:chExt cx="2880" cy="1964"/>
          </a:xfrm>
        </p:grpSpPr>
        <p:grpSp>
          <p:nvGrpSpPr>
            <p:cNvPr id="28" name="Group 19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1" descr="Us_flag_large"/>
              <p:cNvPicPr preferRelativeResize="0"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2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3" descr="Canada"/>
              <p:cNvPicPr preferRelativeResize="0"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4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5" descr="France_flag_medium"/>
              <p:cNvPicPr preferRelativeResize="0"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6" descr="Germany_flag_large"/>
              <p:cNvPicPr preferRelativeResize="0"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7" descr="india"/>
              <p:cNvPicPr preferRelativeResize="0"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8" descr="Japan"/>
              <p:cNvPicPr preferRelativeResize="0">
                <a:picLocks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9" descr="Russia_flag_large"/>
              <p:cNvPicPr preferRelativeResize="0">
                <a:picLocks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0" descr="South_korea_flag_large"/>
              <p:cNvPicPr preferRelativeResize="0">
                <a:picLocks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1" descr="Uk_flag_large"/>
              <p:cNvPicPr preferRelativeResize="0">
                <a:picLocks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32" descr="SPAN000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e 65"/>
          <p:cNvGrpSpPr/>
          <p:nvPr/>
        </p:nvGrpSpPr>
        <p:grpSpPr>
          <a:xfrm>
            <a:off x="6109542" y="4396446"/>
            <a:ext cx="1022159" cy="1303487"/>
            <a:chOff x="7314927" y="4601013"/>
            <a:chExt cx="1022159" cy="1303487"/>
          </a:xfrm>
        </p:grpSpPr>
        <p:pic>
          <p:nvPicPr>
            <p:cNvPr id="22" name="Imag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918" y="4860291"/>
              <a:ext cx="998168" cy="104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ZoneTexte 112"/>
            <p:cNvSpPr txBox="1">
              <a:spLocks noChangeArrowheads="1"/>
            </p:cNvSpPr>
            <p:nvPr/>
          </p:nvSpPr>
          <p:spPr bwMode="auto">
            <a:xfrm>
              <a:off x="7314927" y="4601013"/>
              <a:ext cx="10081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 smtClean="0"/>
                <a:t>ALTIROC</a:t>
              </a:r>
              <a:endParaRPr lang="en-US" altLang="fr-FR" sz="1400" b="1" dirty="0"/>
            </a:p>
          </p:txBody>
        </p:sp>
      </p:grpSp>
      <p:grpSp>
        <p:nvGrpSpPr>
          <p:cNvPr id="43" name="Groupe 98"/>
          <p:cNvGrpSpPr>
            <a:grpSpLocks noChangeAspect="1"/>
          </p:cNvGrpSpPr>
          <p:nvPr/>
        </p:nvGrpSpPr>
        <p:grpSpPr bwMode="auto">
          <a:xfrm>
            <a:off x="4250673" y="4227083"/>
            <a:ext cx="1002197" cy="1272257"/>
            <a:chOff x="6146290" y="316662"/>
            <a:chExt cx="1918958" cy="2435181"/>
          </a:xfrm>
        </p:grpSpPr>
        <p:pic>
          <p:nvPicPr>
            <p:cNvPr id="44" name="Image 9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884" y="685301"/>
              <a:ext cx="1753032" cy="206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100"/>
            <p:cNvSpPr txBox="1">
              <a:spLocks noChangeArrowheads="1"/>
            </p:cNvSpPr>
            <p:nvPr/>
          </p:nvSpPr>
          <p:spPr bwMode="auto">
            <a:xfrm>
              <a:off x="6146290" y="316662"/>
              <a:ext cx="1918958" cy="58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/>
                <a:t>SK2_CMS</a:t>
              </a:r>
              <a:endParaRPr lang="en-US" altLang="fr-FR" sz="1800" b="1" dirty="0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2426375" y="1837484"/>
            <a:ext cx="1016870" cy="1074849"/>
            <a:chOff x="8844988" y="2432591"/>
            <a:chExt cx="1016870" cy="1074849"/>
          </a:xfrm>
        </p:grpSpPr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8844988" y="2432591"/>
              <a:ext cx="1016870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05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SPACIROC</a:t>
              </a:r>
              <a:endParaRPr lang="fr-FR" sz="105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409" y="2698312"/>
              <a:ext cx="795007" cy="80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e 68"/>
          <p:cNvGrpSpPr/>
          <p:nvPr/>
        </p:nvGrpSpPr>
        <p:grpSpPr>
          <a:xfrm>
            <a:off x="1628362" y="3968599"/>
            <a:ext cx="937043" cy="976197"/>
            <a:chOff x="1417708" y="3774955"/>
            <a:chExt cx="937043" cy="976197"/>
          </a:xfrm>
        </p:grpSpPr>
        <p:pic>
          <p:nvPicPr>
            <p:cNvPr id="52" name="Picture 6" descr="layout_easiroc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512" y="3999824"/>
              <a:ext cx="776582" cy="75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1417708" y="3774955"/>
              <a:ext cx="93704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CITIROC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106" name="Groupe 105"/>
          <p:cNvGrpSpPr/>
          <p:nvPr/>
        </p:nvGrpSpPr>
        <p:grpSpPr>
          <a:xfrm>
            <a:off x="574620" y="3489820"/>
            <a:ext cx="848927" cy="880137"/>
            <a:chOff x="649752" y="3462756"/>
            <a:chExt cx="848927" cy="880137"/>
          </a:xfrm>
        </p:grpSpPr>
        <p:pic>
          <p:nvPicPr>
            <p:cNvPr id="54" name="Picture 2" descr="\\192.168.33.52\WeerocInt\Projets\FP7 - TRIMAGE\datasheets\triroc_layout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52" y="3681955"/>
              <a:ext cx="848927" cy="6609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654906" y="3462756"/>
              <a:ext cx="80182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TRIROC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2942789" y="4194409"/>
            <a:ext cx="1236171" cy="991270"/>
            <a:chOff x="7522537" y="2549895"/>
            <a:chExt cx="1236171" cy="991270"/>
          </a:xfrm>
        </p:grpSpPr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7522537" y="2549895"/>
              <a:ext cx="1236171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05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CATIROC</a:t>
              </a:r>
              <a:endParaRPr lang="fr-FR" sz="105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7" name="Image 56"/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50" y="2754435"/>
              <a:ext cx="675357" cy="786730"/>
            </a:xfrm>
            <a:prstGeom prst="rect">
              <a:avLst/>
            </a:prstGeom>
          </p:spPr>
        </p:pic>
      </p:grpSp>
      <p:pic>
        <p:nvPicPr>
          <p:cNvPr id="58" name="Image 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47" y="3453218"/>
            <a:ext cx="627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lèche courbée vers la droite 61"/>
          <p:cNvSpPr/>
          <p:nvPr/>
        </p:nvSpPr>
        <p:spPr>
          <a:xfrm>
            <a:off x="479376" y="1156071"/>
            <a:ext cx="10590061" cy="5455390"/>
          </a:xfrm>
          <a:prstGeom prst="curvedRightArrow">
            <a:avLst>
              <a:gd name="adj1" fmla="val 25000"/>
              <a:gd name="adj2" fmla="val 49676"/>
              <a:gd name="adj3" fmla="val 25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1289724" y="5172136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2021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1313614" y="1520699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2006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366318" y="3050532"/>
            <a:ext cx="1420444" cy="294482"/>
          </a:xfrm>
          <a:prstGeom prst="rect">
            <a:avLst/>
          </a:prstGeom>
        </p:spPr>
      </p:pic>
      <p:pic>
        <p:nvPicPr>
          <p:cNvPr id="75" name="Image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2" y="677084"/>
            <a:ext cx="1396930" cy="9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50500" y="613070"/>
            <a:ext cx="1095255" cy="726386"/>
          </a:xfrm>
          <a:prstGeom prst="rect">
            <a:avLst/>
          </a:prstGeom>
        </p:spPr>
      </p:pic>
      <p:pic>
        <p:nvPicPr>
          <p:cNvPr id="89" name="Imag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23" y="3574247"/>
            <a:ext cx="509903" cy="50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392722" y="531086"/>
            <a:ext cx="1599939" cy="1114683"/>
          </a:xfrm>
          <a:prstGeom prst="rect">
            <a:avLst/>
          </a:prstGeom>
        </p:spPr>
      </p:pic>
      <p:pic>
        <p:nvPicPr>
          <p:cNvPr id="94" name="Picture 3" descr="W:\Communication\photos\IEEE2016\IMG_0957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" y="1010336"/>
            <a:ext cx="1391043" cy="104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5" descr="Résultat de recherche d'images pour &quot;ASTRI palermo telescope CTA&quot;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" y="5214973"/>
            <a:ext cx="1395216" cy="92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3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35" y="5452895"/>
            <a:ext cx="1874792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8108" r="6229"/>
          <a:stretch/>
        </p:blipFill>
        <p:spPr>
          <a:xfrm>
            <a:off x="5813641" y="5850079"/>
            <a:ext cx="1175413" cy="933004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r="7454" b="17941"/>
          <a:stretch/>
        </p:blipFill>
        <p:spPr>
          <a:xfrm>
            <a:off x="7760408" y="5911264"/>
            <a:ext cx="1224135" cy="840249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27" y="5618360"/>
            <a:ext cx="1654388" cy="1181706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6632617" y="596319"/>
            <a:ext cx="1074307" cy="924445"/>
            <a:chOff x="9630205" y="2696816"/>
            <a:chExt cx="1978025" cy="1625600"/>
          </a:xfrm>
        </p:grpSpPr>
        <p:pic>
          <p:nvPicPr>
            <p:cNvPr id="104" name="Image 41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4"/>
            <a:stretch>
              <a:fillRect/>
            </a:stretch>
          </p:blipFill>
          <p:spPr bwMode="auto">
            <a:xfrm>
              <a:off x="9630205" y="2696816"/>
              <a:ext cx="1978025" cy="160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Image 50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1667" y="3885853"/>
              <a:ext cx="436563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" name="Picture 4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2345" r="422" b="6262"/>
          <a:stretch/>
        </p:blipFill>
        <p:spPr bwMode="auto">
          <a:xfrm>
            <a:off x="8168715" y="567830"/>
            <a:ext cx="940621" cy="88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760546" y="1227958"/>
            <a:ext cx="348790" cy="174395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834427" y="692696"/>
            <a:ext cx="248729" cy="278060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96101" y="1717277"/>
            <a:ext cx="451487" cy="326644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37905" y="5985732"/>
            <a:ext cx="666553" cy="334328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618228" y="6445894"/>
            <a:ext cx="416397" cy="233182"/>
          </a:xfrm>
          <a:prstGeom prst="rect">
            <a:avLst/>
          </a:prstGeom>
        </p:spPr>
      </p:pic>
      <p:sp>
        <p:nvSpPr>
          <p:cNvPr id="118" name="ZoneTexte 117"/>
          <p:cNvSpPr txBox="1"/>
          <p:nvPr/>
        </p:nvSpPr>
        <p:spPr>
          <a:xfrm>
            <a:off x="1664131" y="640653"/>
            <a:ext cx="1453116" cy="97951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90505" y="641016"/>
            <a:ext cx="11329259" cy="5112568"/>
          </a:xfrm>
        </p:spPr>
        <p:txBody>
          <a:bodyPr/>
          <a:lstStyle/>
          <a:p>
            <a:r>
              <a:rPr lang="fr-FR" sz="2000" dirty="0" smtClean="0"/>
              <a:t>6 engineering </a:t>
            </a:r>
            <a:r>
              <a:rPr lang="fr-FR" sz="2000" dirty="0" err="1" smtClean="0"/>
              <a:t>runs</a:t>
            </a:r>
            <a:r>
              <a:rPr lang="fr-FR" sz="2000" dirty="0" smtClean="0"/>
              <a:t> en 8 ans : unique à l’in2p3 !</a:t>
            </a:r>
          </a:p>
          <a:p>
            <a:pPr lvl="1"/>
            <a:r>
              <a:rPr lang="fr-FR" sz="1800" dirty="0" smtClean="0"/>
              <a:t>AMS </a:t>
            </a:r>
            <a:r>
              <a:rPr lang="fr-FR" sz="1800" dirty="0" err="1" smtClean="0"/>
              <a:t>SiGe</a:t>
            </a:r>
            <a:r>
              <a:rPr lang="fr-FR" sz="1800" dirty="0" smtClean="0"/>
              <a:t> 0,35um 2014, 2016, 2018</a:t>
            </a:r>
          </a:p>
          <a:p>
            <a:pPr lvl="1"/>
            <a:r>
              <a:rPr lang="fr-FR" sz="1800" dirty="0" err="1" smtClean="0"/>
              <a:t>TSMc</a:t>
            </a:r>
            <a:r>
              <a:rPr lang="fr-FR" sz="1800" dirty="0" smtClean="0"/>
              <a:t> 130nm : 2019, 2020, 2021</a:t>
            </a:r>
          </a:p>
          <a:p>
            <a:pPr lvl="1"/>
            <a:r>
              <a:rPr lang="fr-FR" sz="1800" dirty="0" smtClean="0"/>
              <a:t>6-24 wafers 8’’ and 12’’ : des milliers d’</a:t>
            </a:r>
            <a:r>
              <a:rPr lang="fr-FR" sz="1800" dirty="0" err="1" smtClean="0"/>
              <a:t>ASICs</a:t>
            </a:r>
            <a:r>
              <a:rPr lang="fr-FR" sz="1800" dirty="0" smtClean="0"/>
              <a:t> fabriqués et utilisés</a:t>
            </a:r>
          </a:p>
          <a:p>
            <a:pPr lvl="1"/>
            <a:r>
              <a:rPr lang="fr-FR" sz="1800" dirty="0" smtClean="0"/>
              <a:t>Coût : 200-300 k€, partagé entre projets : </a:t>
            </a:r>
            <a:r>
              <a:rPr lang="fr-FR" sz="1800" dirty="0" smtClean="0">
                <a:solidFill>
                  <a:srgbClr val="FF0000"/>
                </a:solidFill>
              </a:rPr>
              <a:t>très efficient !</a:t>
            </a:r>
            <a:endParaRPr lang="fr-FR" sz="1800" dirty="0" smtClean="0"/>
          </a:p>
          <a:p>
            <a:pPr lvl="1"/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OMEGA Engineering </a:t>
            </a:r>
            <a:r>
              <a:rPr lang="fr-FR" dirty="0" err="1" smtClean="0"/>
              <a:t>runs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8" y="3356992"/>
            <a:ext cx="2192875" cy="25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3799" r="3618" b="3432"/>
          <a:stretch>
            <a:fillRect/>
          </a:stretch>
        </p:blipFill>
        <p:spPr bwMode="auto">
          <a:xfrm>
            <a:off x="2453342" y="2676709"/>
            <a:ext cx="2587141" cy="205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Capture d’écr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14" y="3399656"/>
            <a:ext cx="2975053" cy="31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6129" y="4610129"/>
            <a:ext cx="1957167" cy="2278449"/>
          </a:xfrm>
          <a:prstGeom prst="rect">
            <a:avLst/>
          </a:prstGeom>
        </p:spPr>
      </p:pic>
      <p:pic>
        <p:nvPicPr>
          <p:cNvPr id="15" name="Image 14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95" y="3426159"/>
            <a:ext cx="1712825" cy="759622"/>
          </a:xfrm>
          <a:prstGeom prst="rect">
            <a:avLst/>
          </a:prstGeom>
        </p:spPr>
      </p:pic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95" y="4177727"/>
            <a:ext cx="1712825" cy="759622"/>
          </a:xfrm>
          <a:prstGeom prst="rect">
            <a:avLst/>
          </a:prstGeom>
        </p:spPr>
      </p:pic>
      <p:pic>
        <p:nvPicPr>
          <p:cNvPr id="17" name="Image 16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83" y="4934508"/>
            <a:ext cx="1712825" cy="759622"/>
          </a:xfrm>
          <a:prstGeom prst="rect">
            <a:avLst/>
          </a:prstGeom>
        </p:spPr>
      </p:pic>
      <p:pic>
        <p:nvPicPr>
          <p:cNvPr id="18" name="Image 17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15" y="5695576"/>
            <a:ext cx="1712825" cy="759622"/>
          </a:xfrm>
          <a:prstGeom prst="rect">
            <a:avLst/>
          </a:prstGeom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193587" y="3754674"/>
            <a:ext cx="76650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HGCROC2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115151" y="4487569"/>
            <a:ext cx="844945" cy="219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HGCROC2A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3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66" y="4725144"/>
            <a:ext cx="936682" cy="9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676649" y="6067782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2019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9001170" y="2996952"/>
            <a:ext cx="3190829" cy="3557736"/>
            <a:chOff x="6744072" y="958275"/>
            <a:chExt cx="4719399" cy="5639077"/>
          </a:xfrm>
        </p:grpSpPr>
        <p:pic>
          <p:nvPicPr>
            <p:cNvPr id="27" name="Image 26" descr="Capture d’écra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072" y="958275"/>
              <a:ext cx="4719399" cy="563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 27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05819" y="1803218"/>
              <a:ext cx="2364741" cy="1080121"/>
            </a:xfrm>
            <a:prstGeom prst="rect">
              <a:avLst/>
            </a:prstGeom>
          </p:spPr>
        </p:pic>
        <p:pic>
          <p:nvPicPr>
            <p:cNvPr id="29" name="Image 28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85940" y="1803218"/>
              <a:ext cx="2364741" cy="1080121"/>
            </a:xfrm>
            <a:prstGeom prst="rect">
              <a:avLst/>
            </a:prstGeom>
          </p:spPr>
        </p:pic>
        <p:pic>
          <p:nvPicPr>
            <p:cNvPr id="30" name="Image 29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66061" y="1809320"/>
              <a:ext cx="2364741" cy="1080121"/>
            </a:xfrm>
            <a:prstGeom prst="rect">
              <a:avLst/>
            </a:prstGeom>
          </p:spPr>
        </p:pic>
        <p:pic>
          <p:nvPicPr>
            <p:cNvPr id="31" name="Image 30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05819" y="4154639"/>
              <a:ext cx="2364741" cy="1080121"/>
            </a:xfrm>
            <a:prstGeom prst="rect">
              <a:avLst/>
            </a:prstGeom>
          </p:spPr>
        </p:pic>
        <p:pic>
          <p:nvPicPr>
            <p:cNvPr id="32" name="Image 31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85940" y="4154639"/>
              <a:ext cx="2364741" cy="1080121"/>
            </a:xfrm>
            <a:prstGeom prst="rect">
              <a:avLst/>
            </a:prstGeom>
          </p:spPr>
        </p:pic>
        <p:pic>
          <p:nvPicPr>
            <p:cNvPr id="33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8370" y="3516555"/>
              <a:ext cx="1224133" cy="128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ZoneTexte 24"/>
          <p:cNvSpPr txBox="1"/>
          <p:nvPr/>
        </p:nvSpPr>
        <p:spPr>
          <a:xfrm>
            <a:off x="11083257" y="5954798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2020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5" y="823406"/>
            <a:ext cx="2889409" cy="2170705"/>
          </a:xfrm>
          <a:prstGeom prst="rect">
            <a:avLst/>
          </a:prstGeom>
        </p:spPr>
      </p:pic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6124610" y="5222514"/>
            <a:ext cx="844945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H2GCROC2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6148005" y="6000582"/>
            <a:ext cx="90388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H2GCROC2A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446717" y="5157192"/>
            <a:ext cx="809523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ALTIROC1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9308728" y="3787858"/>
            <a:ext cx="76650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HGCROC3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10040843" y="3787858"/>
            <a:ext cx="76650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HGCROC3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0758460" y="3787858"/>
            <a:ext cx="76650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HGCROC3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9237086" y="5242325"/>
            <a:ext cx="87384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H2GCROC3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9999626" y="5242325"/>
            <a:ext cx="87384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HGCROC3A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0792392" y="4895652"/>
            <a:ext cx="809523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ALTIROC1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67" y="869045"/>
            <a:ext cx="1857683" cy="202889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0554884" y="2571581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2021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530354" y="896523"/>
            <a:ext cx="1964195" cy="204705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186429" y="4319160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2016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4745803" y="6358605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2018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625329" y="5692417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3"/>
          <a:srcRect l="23931" r="6552" b="2915"/>
          <a:stretch/>
        </p:blipFill>
        <p:spPr>
          <a:xfrm>
            <a:off x="7376040" y="3400769"/>
            <a:ext cx="589816" cy="1368152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13"/>
          <a:srcRect l="23931" r="6552" b="2915"/>
          <a:stretch/>
        </p:blipFill>
        <p:spPr>
          <a:xfrm>
            <a:off x="7975716" y="3401853"/>
            <a:ext cx="589816" cy="1368152"/>
          </a:xfrm>
          <a:prstGeom prst="rect">
            <a:avLst/>
          </a:prstGeom>
        </p:spPr>
      </p:pic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7413180" y="4005644"/>
            <a:ext cx="580876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LIROC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7968208" y="4005644"/>
            <a:ext cx="72827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800" b="1" dirty="0" smtClean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MAROC4</a:t>
            </a:r>
            <a:endParaRPr lang="fr-FR" sz="800" b="1" dirty="0">
              <a:solidFill>
                <a:srgbClr val="0000FF"/>
              </a:solidFill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sociétales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1344" y="782367"/>
            <a:ext cx="11099468" cy="5265738"/>
          </a:xfrm>
        </p:spPr>
        <p:txBody>
          <a:bodyPr/>
          <a:lstStyle/>
          <a:p>
            <a:r>
              <a:rPr lang="fr-FR" dirty="0" smtClean="0"/>
              <a:t>PET/MRI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fr-FR" smtClean="0"/>
              <a:t>C. de La Taille         Séminaire Air France</a:t>
            </a:r>
            <a:endParaRPr kumimoji="0"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14</a:t>
            </a:fld>
            <a:endParaRPr kumimoji="0"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710195"/>
            <a:ext cx="7726734" cy="28642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329" y="3560541"/>
            <a:ext cx="5060209" cy="343498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140" y="4335234"/>
            <a:ext cx="1949947" cy="171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8434140" y="4335234"/>
            <a:ext cx="2160240" cy="883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/>
          <p:cNvSpPr>
            <a:spLocks noGrp="1"/>
          </p:cNvSpPr>
          <p:nvPr>
            <p:ph type="body" sz="quarter" idx="13"/>
          </p:nvPr>
        </p:nvSpPr>
        <p:spPr>
          <a:xfrm>
            <a:off x="-3132" y="1005967"/>
            <a:ext cx="2535541" cy="5112568"/>
          </a:xfrm>
        </p:spPr>
        <p:txBody>
          <a:bodyPr/>
          <a:lstStyle/>
          <a:p>
            <a:r>
              <a:rPr lang="fr-FR" sz="2000" dirty="0" smtClean="0"/>
              <a:t>Startup créée en 2013 pour transfert technologique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Utilisation des licences CADENCE industrielles</a:t>
            </a:r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CA 2020 : 600 k€</a:t>
            </a:r>
          </a:p>
          <a:p>
            <a:r>
              <a:rPr lang="fr-FR" sz="2000" dirty="0" smtClean="0"/>
              <a:t>7 employés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2088" y="-36491"/>
            <a:ext cx="9744405" cy="638175"/>
          </a:xfrm>
        </p:spPr>
        <p:txBody>
          <a:bodyPr/>
          <a:lstStyle/>
          <a:p>
            <a:r>
              <a:rPr lang="fr-FR" dirty="0" smtClean="0"/>
              <a:t>Startup WEEROC</a:t>
            </a:r>
            <a:endParaRPr lang="fr-FR" dirty="0"/>
          </a:p>
        </p:txBody>
      </p:sp>
      <p:pic>
        <p:nvPicPr>
          <p:cNvPr id="4" name="Picture 3" descr="W:\Communication\photos\IEEE2016\IMG_0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07" y="1375709"/>
            <a:ext cx="27336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9264352" y="798013"/>
            <a:ext cx="2754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 dirty="0">
                <a:solidFill>
                  <a:srgbClr val="0B2F58"/>
                </a:solidFill>
                <a:latin typeface="Bryant Bold Compressed"/>
              </a:rPr>
              <a:t>Construction du PET/IRM </a:t>
            </a:r>
            <a:r>
              <a:rPr lang="fr-FR" altLang="fr-FR" sz="1600" dirty="0" err="1">
                <a:solidFill>
                  <a:srgbClr val="0B2F58"/>
                </a:solidFill>
                <a:latin typeface="Bryant Bold Compressed"/>
              </a:rPr>
              <a:t>Trimage</a:t>
            </a:r>
            <a:endParaRPr lang="fr-FR" altLang="fr-FR" sz="16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6" name="Picture 5" descr="Résultat de recherche d'images pour &quot;ASTRI palermo telescope CTA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47" y="4492526"/>
            <a:ext cx="30940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710210" y="3562251"/>
            <a:ext cx="35020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B2F58"/>
                </a:solidFill>
                <a:latin typeface="Bryant Bold Compressed"/>
              </a:rPr>
              <a:t>Premiers évènements Cerenkov – ASTRI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B2F58"/>
                </a:solidFill>
                <a:latin typeface="Bryant Bold Compressed"/>
              </a:rPr>
              <a:t>appel d’offre pour 10 télescopes</a:t>
            </a: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60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8" name="Picture 2" descr="W:\Communication\photos\CAEN partnership\WhatsApp Image 2017-03-28 at 11.38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40" y="1483093"/>
            <a:ext cx="3031902" cy="170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6009051" y="814371"/>
            <a:ext cx="28515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 dirty="0">
                <a:solidFill>
                  <a:srgbClr val="0B2F58"/>
                </a:solidFill>
                <a:latin typeface="Bryant Bold Compressed"/>
              </a:rPr>
              <a:t>Partenariat CAEN pour distribution ASIC et systèmes</a:t>
            </a: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grpSp>
        <p:nvGrpSpPr>
          <p:cNvPr id="10" name="Groupe 12"/>
          <p:cNvGrpSpPr>
            <a:grpSpLocks/>
          </p:cNvGrpSpPr>
          <p:nvPr/>
        </p:nvGrpSpPr>
        <p:grpSpPr bwMode="auto">
          <a:xfrm>
            <a:off x="6304863" y="4566822"/>
            <a:ext cx="2792412" cy="1638300"/>
            <a:chOff x="941388" y="2593975"/>
            <a:chExt cx="2793206" cy="1637287"/>
          </a:xfrm>
        </p:grpSpPr>
        <p:pic>
          <p:nvPicPr>
            <p:cNvPr id="11" name="Picture 3" descr="W:\Communication\Logos, Polices\Logos partenaires - clients\airbus_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8" y="2657475"/>
              <a:ext cx="2260600" cy="142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W:\Communication\Logos, Polices\Logos partenaires - clients\Atmel_and_Microchip_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582" y="2593975"/>
              <a:ext cx="2767012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Résultat de recherche d'images pour &quot;CNES logo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2" y="3613357"/>
              <a:ext cx="2170112" cy="61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6556998" y="3982385"/>
            <a:ext cx="219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800" dirty="0" smtClean="0">
                <a:solidFill>
                  <a:srgbClr val="0B2F58"/>
                </a:solidFill>
                <a:latin typeface="Bryant Bold Compressed"/>
              </a:rPr>
              <a:t>partenariat </a:t>
            </a: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IP spatiaux</a:t>
            </a:r>
            <a:endParaRPr lang="fr-FR" altLang="fr-FR" sz="28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15" name="Picture 5" descr="Résultat de recherche d'images pour &quot;ariane 5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70" y="4316791"/>
            <a:ext cx="28511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9097275" y="3634567"/>
            <a:ext cx="2795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Vol des circuits </a:t>
            </a:r>
            <a:r>
              <a:rPr lang="fr-FR" altLang="fr-FR" sz="1800" dirty="0" err="1">
                <a:solidFill>
                  <a:srgbClr val="0B2F58"/>
                </a:solidFill>
                <a:latin typeface="Bryant Bold Compressed"/>
              </a:rPr>
              <a:t>Weeroc</a:t>
            </a: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 sur Ariane 5 et satellites</a:t>
            </a:r>
            <a:endParaRPr lang="fr-FR" altLang="fr-FR" sz="28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19" name="Espace réservé du contenu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07" y="896054"/>
            <a:ext cx="3239565" cy="232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882522" y="4423697"/>
            <a:ext cx="3213477" cy="22456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638175"/>
            <a:ext cx="11329259" cy="5112568"/>
          </a:xfrm>
        </p:spPr>
        <p:txBody>
          <a:bodyPr/>
          <a:lstStyle/>
          <a:p>
            <a:r>
              <a:rPr lang="fr-FR" sz="2000" dirty="0" smtClean="0"/>
              <a:t>Spécialisation des tâches et expertise de plus en plus poussée</a:t>
            </a:r>
          </a:p>
          <a:p>
            <a:r>
              <a:rPr lang="fr-FR" sz="2000" dirty="0" smtClean="0"/>
              <a:t>Avec la règle des trois unités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Un travail d’équipe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6107"/>
          <a:stretch/>
        </p:blipFill>
        <p:spPr>
          <a:xfrm>
            <a:off x="6312024" y="1624324"/>
            <a:ext cx="3960440" cy="30206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1277"/>
          <a:stretch/>
        </p:blipFill>
        <p:spPr>
          <a:xfrm>
            <a:off x="797229" y="1635516"/>
            <a:ext cx="4262779" cy="303234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9" b="6827"/>
          <a:stretch/>
        </p:blipFill>
        <p:spPr bwMode="auto">
          <a:xfrm>
            <a:off x="2495601" y="4654241"/>
            <a:ext cx="662463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253120" y="1549838"/>
            <a:ext cx="4091351" cy="311802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1344" y="686611"/>
            <a:ext cx="9217023" cy="5920846"/>
          </a:xfrm>
        </p:spPr>
        <p:txBody>
          <a:bodyPr/>
          <a:lstStyle/>
          <a:p>
            <a:r>
              <a:rPr lang="fr-FR" altLang="fr-FR" sz="2000" dirty="0">
                <a:latin typeface="Helvetica Neue" pitchFamily="1" charset="0"/>
                <a:cs typeface="Arial Narrow" panose="020B0606020202030204" pitchFamily="34" charset="0"/>
              </a:rPr>
              <a:t>Concentration dans la « colla-pétition » mondiale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Importance de la masse critique et de la visibilité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Fort soutien des </a:t>
            </a:r>
            <a:r>
              <a:rPr lang="fr-FR" altLang="fr-FR" sz="1800" dirty="0" err="1">
                <a:latin typeface="Helvetica Neue" pitchFamily="1" charset="0"/>
                <a:cs typeface="Arial Narrow" panose="020B0606020202030204" pitchFamily="34" charset="0"/>
              </a:rPr>
              <a:t>ASICs</a:t>
            </a:r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 à l’international (M</a:t>
            </a:r>
            <a:r>
              <a:rPr lang="fr-FR" altLang="fr-FR" sz="1800" dirty="0" smtClean="0">
                <a:latin typeface="Helvetica Neue" pitchFamily="1" charset="0"/>
                <a:cs typeface="Arial Narrow" panose="020B0606020202030204" pitchFamily="34" charset="0"/>
              </a:rPr>
              <a:t>$), moins en France (?)</a:t>
            </a:r>
            <a:endParaRPr lang="fr-FR" altLang="fr-FR" sz="1800" dirty="0">
              <a:latin typeface="Helvetica Neue" pitchFamily="1" charset="0"/>
              <a:cs typeface="Arial Narrow" panose="020B0606020202030204" pitchFamily="34" charset="0"/>
            </a:endParaRPr>
          </a:p>
          <a:p>
            <a:pPr lvl="1"/>
            <a:r>
              <a:rPr lang="fr-FR" altLang="fr-FR" sz="1800" dirty="0" smtClean="0">
                <a:solidFill>
                  <a:srgbClr val="FF0000"/>
                </a:solidFill>
                <a:latin typeface="Helvetica Neue" pitchFamily="1" charset="0"/>
                <a:cs typeface="Arial Narrow" panose="020B0606020202030204" pitchFamily="34" charset="0"/>
              </a:rPr>
              <a:t>La structure « startup » d’OMEGA </a:t>
            </a:r>
            <a:r>
              <a:rPr lang="fr-FR" altLang="fr-FR" sz="1800" dirty="0">
                <a:solidFill>
                  <a:srgbClr val="FF0000"/>
                </a:solidFill>
                <a:latin typeface="Helvetica Neue" pitchFamily="1" charset="0"/>
                <a:cs typeface="Arial Narrow" panose="020B0606020202030204" pitchFamily="34" charset="0"/>
              </a:rPr>
              <a:t>a montré son efficacité RH et $$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Position privilégiée pour les liens enseignement/industrie</a:t>
            </a:r>
          </a:p>
          <a:p>
            <a:pPr lvl="1"/>
            <a:endParaRPr lang="fr-FR" altLang="fr-FR" sz="1800" dirty="0">
              <a:latin typeface="Helvetica Neue" pitchFamily="1" charset="0"/>
              <a:cs typeface="Arial Narrow" panose="020B0606020202030204" pitchFamily="34" charset="0"/>
            </a:endParaRPr>
          </a:p>
          <a:p>
            <a:r>
              <a:rPr lang="fr-FR" altLang="fr-FR" sz="2000" dirty="0"/>
              <a:t>Pour les grands projets et pour faire face à la complexification croissante : besoin organisation similaire au calcul : TIER0/TIER1/TIER2</a:t>
            </a:r>
          </a:p>
          <a:p>
            <a:pPr lvl="1"/>
            <a:r>
              <a:rPr lang="fr-FR" altLang="fr-FR" sz="1800" dirty="0"/>
              <a:t>TIER0=CERN, TIER1=CC/OMEGA, TIER2=labos</a:t>
            </a:r>
          </a:p>
          <a:p>
            <a:pPr lvl="1"/>
            <a:r>
              <a:rPr lang="fr-FR" altLang="fr-FR" sz="1800" dirty="0" smtClean="0"/>
              <a:t>Maîtrise d’œuvre des circuits =&gt; maîtrise </a:t>
            </a:r>
            <a:r>
              <a:rPr lang="fr-FR" altLang="fr-FR" sz="1800" dirty="0" err="1" smtClean="0"/>
              <a:t>analog</a:t>
            </a:r>
            <a:r>
              <a:rPr lang="fr-FR" altLang="fr-FR" sz="1800" dirty="0" smtClean="0"/>
              <a:t> + digital</a:t>
            </a:r>
            <a:endParaRPr lang="fr-FR" altLang="fr-FR" sz="1800" dirty="0"/>
          </a:p>
          <a:p>
            <a:pPr lvl="1"/>
            <a:r>
              <a:rPr lang="fr-FR" altLang="fr-FR" sz="1800" dirty="0"/>
              <a:t>L’augmentation des coûts demande une </a:t>
            </a:r>
            <a:r>
              <a:rPr lang="fr-FR" altLang="fr-FR" sz="1800" dirty="0">
                <a:solidFill>
                  <a:srgbClr val="FF0000"/>
                </a:solidFill>
              </a:rPr>
              <a:t>mutualisation des </a:t>
            </a:r>
            <a:r>
              <a:rPr lang="fr-FR" altLang="fr-FR" sz="1800" dirty="0" smtClean="0">
                <a:solidFill>
                  <a:srgbClr val="FF0000"/>
                </a:solidFill>
              </a:rPr>
              <a:t>forces</a:t>
            </a:r>
            <a:endParaRPr lang="fr-FR" altLang="fr-FR" sz="1800" dirty="0"/>
          </a:p>
          <a:p>
            <a:pPr lvl="1"/>
            <a:r>
              <a:rPr lang="fr-FR" altLang="fr-FR" sz="1800" dirty="0"/>
              <a:t>L’augmentation de la complexité demande une </a:t>
            </a:r>
            <a:r>
              <a:rPr lang="fr-FR" altLang="fr-FR" sz="1800" dirty="0">
                <a:solidFill>
                  <a:srgbClr val="FF0000"/>
                </a:solidFill>
              </a:rPr>
              <a:t>concentration des expertises</a:t>
            </a:r>
          </a:p>
          <a:p>
            <a:endParaRPr lang="fr-FR" altLang="fr-FR" sz="2000" dirty="0"/>
          </a:p>
          <a:p>
            <a:r>
              <a:rPr lang="fr-FR" altLang="fr-FR" sz="1800" dirty="0" smtClean="0"/>
              <a:t>Problème d’attractivité en microélectronique dans la recherche publique</a:t>
            </a:r>
          </a:p>
          <a:p>
            <a:r>
              <a:rPr lang="fr-FR" sz="1800" dirty="0" smtClean="0"/>
              <a:t>Problématique du domaine mal connue des labos</a:t>
            </a:r>
            <a:endParaRPr lang="fr-FR" sz="1400" dirty="0" smtClean="0"/>
          </a:p>
          <a:p>
            <a:r>
              <a:rPr lang="fr-FR" sz="1800" dirty="0" smtClean="0"/>
              <a:t>La bureaucratie étouffe l’innovation…</a:t>
            </a:r>
          </a:p>
          <a:p>
            <a:r>
              <a:rPr lang="fr-FR" sz="1800" dirty="0" smtClean="0"/>
              <a:t>La masse critique a augmenté mais pas OMEGA…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Prospective</a:t>
            </a:r>
            <a:endParaRPr lang="fr-FR" dirty="0"/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43" y="513449"/>
            <a:ext cx="2486372" cy="34294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608243" y="3486315"/>
            <a:ext cx="254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[Ph. </a:t>
            </a:r>
            <a:r>
              <a:rPr lang="fr-FR" sz="1400" dirty="0" err="1" smtClean="0"/>
              <a:t>Escande</a:t>
            </a:r>
            <a:r>
              <a:rPr lang="fr-FR" sz="1400" dirty="0" smtClean="0"/>
              <a:t> </a:t>
            </a:r>
            <a:r>
              <a:rPr lang="fr-FR" sz="1400" i="1" dirty="0" smtClean="0"/>
              <a:t>Le Monde </a:t>
            </a:r>
            <a:r>
              <a:rPr lang="fr-FR" sz="1400" dirty="0" smtClean="0"/>
              <a:t>28/1]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9201" r="-4514" b="-11675"/>
          <a:stretch/>
        </p:blipFill>
        <p:spPr>
          <a:xfrm>
            <a:off x="9048328" y="4149080"/>
            <a:ext cx="3190303" cy="29816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76320" y="4100645"/>
            <a:ext cx="3109605" cy="270883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OMEGA 15 ans : l’âge ingrat ?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35361" y="653134"/>
            <a:ext cx="11099468" cy="5265738"/>
          </a:xfrm>
        </p:spPr>
        <p:txBody>
          <a:bodyPr/>
          <a:lstStyle/>
          <a:p>
            <a:r>
              <a:rPr lang="fr-FR" sz="2000" dirty="0" smtClean="0"/>
              <a:t>Les ados n’écoutent pas tellement leurs parents…</a:t>
            </a:r>
          </a:p>
          <a:p>
            <a:r>
              <a:rPr lang="fr-FR" sz="2000" dirty="0" smtClean="0"/>
              <a:t>Les parents ne comprennent pas tellement leurs ados…</a:t>
            </a:r>
          </a:p>
          <a:p>
            <a:r>
              <a:rPr lang="fr-FR" sz="2000" dirty="0" smtClean="0"/>
              <a:t>Garder ouvert le dialogue !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853732"/>
            <a:ext cx="3647132" cy="4862842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591944" y="2132856"/>
            <a:ext cx="5832648" cy="4582949"/>
            <a:chOff x="1919536" y="936443"/>
            <a:chExt cx="7488832" cy="563534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536" y="936443"/>
              <a:ext cx="7488832" cy="563534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 rot="20551213">
              <a:off x="5487277" y="1453154"/>
              <a:ext cx="12987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MV Boli" panose="02000500030200090000" pitchFamily="2" charset="0"/>
                  <a:cs typeface="MV Boli" panose="02000500030200090000" pitchFamily="2" charset="0"/>
                </a:rPr>
                <a:t>OMEGA</a:t>
              </a:r>
              <a:endParaRPr lang="fr-FR" sz="24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135560" y="4490216"/>
            <a:ext cx="1584176" cy="21982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111113" y="625854"/>
            <a:ext cx="9583942" cy="5976664"/>
          </a:xfrm>
        </p:spPr>
        <p:txBody>
          <a:bodyPr/>
          <a:lstStyle/>
          <a:p>
            <a:r>
              <a:rPr lang="fr-FR" dirty="0" smtClean="0"/>
              <a:t>OMEGA : un laboratoire particulier pour la physique des particules</a:t>
            </a:r>
          </a:p>
          <a:p>
            <a:r>
              <a:rPr lang="fr-FR" dirty="0" smtClean="0"/>
              <a:t>Un domaine stratégique pour l’IN2P3 et l’IPP</a:t>
            </a:r>
          </a:p>
          <a:p>
            <a:r>
              <a:rPr lang="fr-FR" dirty="0" smtClean="0"/>
              <a:t>15 ans déjà, le moment de penser à l’avenir…</a:t>
            </a:r>
          </a:p>
          <a:p>
            <a:endParaRPr lang="fr-FR" dirty="0"/>
          </a:p>
          <a:p>
            <a:r>
              <a:rPr lang="fr-FR" dirty="0" smtClean="0"/>
              <a:t>Encore bon anniversaire à l’in2p3 (et à OMEGA) !</a:t>
            </a:r>
          </a:p>
          <a:p>
            <a:r>
              <a:rPr lang="fr-FR" dirty="0" smtClean="0"/>
              <a:t>Et merci à tous celles/ceux qui contribuent à ses succès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882" y="-17487"/>
            <a:ext cx="9744405" cy="638175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19561" r="22671" b="17754"/>
          <a:stretch/>
        </p:blipFill>
        <p:spPr>
          <a:xfrm>
            <a:off x="9565725" y="1024930"/>
            <a:ext cx="2290915" cy="24760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612815"/>
            <a:ext cx="4776213" cy="26866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36" y="3612814"/>
            <a:ext cx="4326913" cy="32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347" y="11529"/>
            <a:ext cx="9744405" cy="638175"/>
          </a:xfrm>
        </p:spPr>
        <p:txBody>
          <a:bodyPr/>
          <a:lstStyle/>
          <a:p>
            <a:r>
              <a:rPr lang="fr-FR" dirty="0" smtClean="0"/>
              <a:t>50 ans de physique à l’in2p3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66" y="775706"/>
            <a:ext cx="3296035" cy="22032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63752" y="310086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ALEPH 1990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20136" y="31008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2010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01800"/>
            <a:ext cx="2903301" cy="209763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11804" y="310086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Gargamelle 1970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r="45219"/>
          <a:stretch/>
        </p:blipFill>
        <p:spPr>
          <a:xfrm>
            <a:off x="9984432" y="780217"/>
            <a:ext cx="1800200" cy="218679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006786" y="309067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upgrade 2030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18" y="3933056"/>
            <a:ext cx="1556667" cy="97910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10" y="3688228"/>
            <a:ext cx="800017" cy="13200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11" y="3592132"/>
            <a:ext cx="1750504" cy="175050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5291871"/>
            <a:ext cx="1945690" cy="13525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95" y="4379587"/>
            <a:ext cx="2593352" cy="14340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5040" y="5307569"/>
            <a:ext cx="1487076" cy="14437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570" y="5132346"/>
            <a:ext cx="2619375" cy="1743075"/>
          </a:xfrm>
          <a:prstGeom prst="rect">
            <a:avLst/>
          </a:prstGeom>
        </p:spPr>
      </p:pic>
      <p:pic>
        <p:nvPicPr>
          <p:cNvPr id="19" name="Picture 16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68" y="801800"/>
            <a:ext cx="3267281" cy="21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7462702" y="1184423"/>
            <a:ext cx="989576" cy="185440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347" y="11529"/>
            <a:ext cx="9744405" cy="638175"/>
          </a:xfrm>
        </p:spPr>
        <p:txBody>
          <a:bodyPr/>
          <a:lstStyle/>
          <a:p>
            <a:r>
              <a:rPr lang="fr-FR" dirty="0" smtClean="0"/>
              <a:t>50 ans de détecteurs et d ’électronique à l’in2p3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863752" y="310086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ALEPH 1990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66621" y="309717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2010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4990" y="30971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Gargamelle 1970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965260" y="31008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2030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0" y="1108524"/>
            <a:ext cx="276225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86" y="1003409"/>
            <a:ext cx="2562225" cy="178117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1041510"/>
            <a:ext cx="2676525" cy="1704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7" y="4005064"/>
            <a:ext cx="2047875" cy="22288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73" y="4314626"/>
            <a:ext cx="2838450" cy="16097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64" y="4314626"/>
            <a:ext cx="2277977" cy="1515890"/>
          </a:xfrm>
          <a:prstGeom prst="rect">
            <a:avLst/>
          </a:prstGeom>
        </p:spPr>
      </p:pic>
      <p:pic>
        <p:nvPicPr>
          <p:cNvPr id="16" name="Espace réservé du contenu 5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/>
          <a:stretch>
            <a:fillRect/>
          </a:stretch>
        </p:blipFill>
        <p:spPr bwMode="auto">
          <a:xfrm>
            <a:off x="9840416" y="4716290"/>
            <a:ext cx="1743325" cy="80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8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64" y="1003409"/>
            <a:ext cx="2707793" cy="18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 rot="18795715">
            <a:off x="7537036" y="548639"/>
            <a:ext cx="713942" cy="285329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605" y="21296"/>
            <a:ext cx="9744405" cy="638175"/>
          </a:xfrm>
        </p:spPr>
        <p:txBody>
          <a:bodyPr/>
          <a:lstStyle/>
          <a:p>
            <a:r>
              <a:rPr lang="fr-FR" dirty="0" smtClean="0"/>
              <a:t>35 ans de microélectronique en HEP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4" y="1263548"/>
            <a:ext cx="4302224" cy="32266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0" y="4910502"/>
            <a:ext cx="2203880" cy="14375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0693" y="76039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Microplex</a:t>
            </a:r>
            <a:r>
              <a:rPr lang="fr-FR" dirty="0" smtClean="0"/>
              <a:t> 1985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268760"/>
            <a:ext cx="3310412" cy="3310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696" y="4936641"/>
            <a:ext cx="3390900" cy="13430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8" y="3501008"/>
            <a:ext cx="2892330" cy="277865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00" y="2585216"/>
            <a:ext cx="971550" cy="381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256240" y="720694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Timepix4 2020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34844" y="4490216"/>
            <a:ext cx="2884892" cy="21982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620688"/>
            <a:ext cx="12169352" cy="5112568"/>
          </a:xfrm>
        </p:spPr>
        <p:txBody>
          <a:bodyPr/>
          <a:lstStyle/>
          <a:p>
            <a:r>
              <a:rPr lang="fr-FR" sz="2000" dirty="0" smtClean="0"/>
              <a:t>ASIC = Application </a:t>
            </a:r>
            <a:r>
              <a:rPr lang="fr-FR" sz="2000" dirty="0" err="1" smtClean="0">
                <a:solidFill>
                  <a:srgbClr val="FF0000"/>
                </a:solidFill>
              </a:rPr>
              <a:t>Specific</a:t>
            </a:r>
            <a:r>
              <a:rPr lang="fr-FR" sz="2000" dirty="0" smtClean="0"/>
              <a:t> Integrated Circuit</a:t>
            </a:r>
          </a:p>
          <a:p>
            <a:r>
              <a:rPr lang="fr-FR" sz="2000" dirty="0" smtClean="0"/>
              <a:t>Innovation et progrès technologique permettent de faire de nouveaux/meilleurs détecteurs</a:t>
            </a:r>
          </a:p>
          <a:p>
            <a:r>
              <a:rPr lang="fr-FR" sz="2000" dirty="0" smtClean="0"/>
              <a:t>Contraintes très spécifiques au HEP : interactions physiciens/designers</a:t>
            </a:r>
          </a:p>
          <a:p>
            <a:r>
              <a:rPr lang="fr-FR" sz="2000" dirty="0" smtClean="0"/>
              <a:t>Pas de chip =&gt; pas de détecteur =&gt; pas d’expérience…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81" y="-17487"/>
            <a:ext cx="9744405" cy="638175"/>
          </a:xfrm>
        </p:spPr>
        <p:txBody>
          <a:bodyPr/>
          <a:lstStyle/>
          <a:p>
            <a:r>
              <a:rPr lang="fr-FR" dirty="0" smtClean="0"/>
              <a:t>Pourquoi fait-on nos chips au lieu de les acheter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453797"/>
            <a:ext cx="4893863" cy="3380059"/>
          </a:xfrm>
          <a:prstGeom prst="rect">
            <a:avLst/>
          </a:prstGeom>
        </p:spPr>
      </p:pic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479376" y="2276872"/>
            <a:ext cx="1651937" cy="10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3"/>
          <a:stretch/>
        </p:blipFill>
        <p:spPr bwMode="auto">
          <a:xfrm>
            <a:off x="2831389" y="2276872"/>
            <a:ext cx="3417927" cy="11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70" y="1628800"/>
            <a:ext cx="2779256" cy="237626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2345" r="422" b="6262"/>
          <a:stretch/>
        </p:blipFill>
        <p:spPr bwMode="auto">
          <a:xfrm>
            <a:off x="7893519" y="3988464"/>
            <a:ext cx="2895761" cy="272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752184" y="3933057"/>
            <a:ext cx="3155551" cy="280831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764704"/>
            <a:ext cx="12072664" cy="5112568"/>
          </a:xfrm>
        </p:spPr>
        <p:txBody>
          <a:bodyPr/>
          <a:lstStyle/>
          <a:p>
            <a:r>
              <a:rPr lang="fr-FR" sz="2000" dirty="0" smtClean="0"/>
              <a:t>La microélectronique permet d’intégrer de plus en plus de fonctions : « System On Chip » (</a:t>
            </a:r>
            <a:r>
              <a:rPr lang="fr-FR" sz="2000" dirty="0" err="1" smtClean="0"/>
              <a:t>SoC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OMEGA : </a:t>
            </a:r>
          </a:p>
          <a:p>
            <a:pPr lvl="1"/>
            <a:r>
              <a:rPr lang="fr-FR" sz="1600" dirty="0"/>
              <a:t>Premier de chip de lecture des PM multi-anodes (OPERA_ROC 2003)</a:t>
            </a:r>
          </a:p>
          <a:p>
            <a:pPr lvl="1"/>
            <a:r>
              <a:rPr lang="fr-FR" sz="1600" dirty="0"/>
              <a:t>P</a:t>
            </a:r>
            <a:r>
              <a:rPr lang="fr-FR" sz="1600" dirty="0" smtClean="0"/>
              <a:t>remier chip de lecture des </a:t>
            </a:r>
            <a:r>
              <a:rPr lang="fr-FR" sz="1600" dirty="0" err="1" smtClean="0"/>
              <a:t>SiPMs</a:t>
            </a:r>
            <a:r>
              <a:rPr lang="fr-FR" sz="1600" dirty="0" smtClean="0"/>
              <a:t> (</a:t>
            </a:r>
            <a:r>
              <a:rPr lang="fr-FR" sz="1600" dirty="0" err="1" smtClean="0"/>
              <a:t>FLC_SiPM</a:t>
            </a:r>
            <a:r>
              <a:rPr lang="fr-FR" sz="1600" dirty="0" smtClean="0"/>
              <a:t> 2005) !</a:t>
            </a:r>
          </a:p>
          <a:p>
            <a:pPr lvl="1"/>
            <a:r>
              <a:rPr lang="fr-FR" sz="1600" dirty="0" smtClean="0"/>
              <a:t>Premier </a:t>
            </a:r>
            <a:r>
              <a:rPr lang="fr-FR" sz="1600" dirty="0"/>
              <a:t>chip de lecture/</a:t>
            </a:r>
            <a:r>
              <a:rPr lang="fr-FR" sz="1600" dirty="0" err="1"/>
              <a:t>digitisation</a:t>
            </a:r>
            <a:r>
              <a:rPr lang="fr-FR" sz="1600" dirty="0"/>
              <a:t> calorimètres </a:t>
            </a:r>
            <a:r>
              <a:rPr lang="fr-FR" sz="1600" dirty="0" smtClean="0"/>
              <a:t>imageurs (SKIROC2 2010, HGCROC2 </a:t>
            </a:r>
            <a:r>
              <a:rPr lang="fr-FR" sz="1600" dirty="0"/>
              <a:t>2019)</a:t>
            </a:r>
          </a:p>
          <a:p>
            <a:pPr lvl="1"/>
            <a:r>
              <a:rPr lang="fr-FR" sz="1600" dirty="0" smtClean="0"/>
              <a:t>Premier chip de lecture/</a:t>
            </a:r>
            <a:r>
              <a:rPr lang="fr-FR" sz="1600" dirty="0" err="1" smtClean="0"/>
              <a:t>digitisation</a:t>
            </a:r>
            <a:r>
              <a:rPr lang="fr-FR" sz="1600" dirty="0" smtClean="0"/>
              <a:t> des diodes de timing picoseconde LGAD (ALTIROC1 2018)</a:t>
            </a:r>
            <a:endParaRPr lang="fr-FR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Pourquoi est-ce si compliqué ?</a:t>
            </a:r>
            <a:endParaRPr lang="fr-FR" dirty="0"/>
          </a:p>
        </p:txBody>
      </p:sp>
      <p:pic>
        <p:nvPicPr>
          <p:cNvPr id="532" name="Image 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212976"/>
            <a:ext cx="4682392" cy="3299717"/>
          </a:xfrm>
          <a:prstGeom prst="rect">
            <a:avLst/>
          </a:prstGeom>
        </p:spPr>
      </p:pic>
      <p:pic>
        <p:nvPicPr>
          <p:cNvPr id="5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822" y="2908904"/>
            <a:ext cx="3415300" cy="2694592"/>
          </a:xfrm>
          <a:prstGeom prst="rect">
            <a:avLst/>
          </a:prstGeom>
        </p:spPr>
      </p:pic>
      <p:pic>
        <p:nvPicPr>
          <p:cNvPr id="537" name="Image 5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472" y="1412776"/>
            <a:ext cx="1373815" cy="864096"/>
          </a:xfrm>
          <a:prstGeom prst="rect">
            <a:avLst/>
          </a:prstGeom>
        </p:spPr>
      </p:pic>
      <p:pic>
        <p:nvPicPr>
          <p:cNvPr id="539" name="Image 5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3115498"/>
            <a:ext cx="2790825" cy="1638300"/>
          </a:xfrm>
          <a:prstGeom prst="rect">
            <a:avLst/>
          </a:prstGeom>
        </p:spPr>
      </p:pic>
      <p:pic>
        <p:nvPicPr>
          <p:cNvPr id="542" name="Image 5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5066317"/>
            <a:ext cx="4324350" cy="1057275"/>
          </a:xfrm>
          <a:prstGeom prst="rect">
            <a:avLst/>
          </a:prstGeom>
        </p:spPr>
      </p:pic>
      <p:sp>
        <p:nvSpPr>
          <p:cNvPr id="543" name="ZoneTexte 542"/>
          <p:cNvSpPr txBox="1"/>
          <p:nvPr/>
        </p:nvSpPr>
        <p:spPr>
          <a:xfrm>
            <a:off x="5089760" y="2996952"/>
            <a:ext cx="3094472" cy="182304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21246" y="638175"/>
            <a:ext cx="12072664" cy="5112568"/>
          </a:xfrm>
        </p:spPr>
        <p:txBody>
          <a:bodyPr/>
          <a:lstStyle/>
          <a:p>
            <a:r>
              <a:rPr lang="fr-FR" sz="2000" dirty="0" smtClean="0"/>
              <a:t>Evolution des technologies : de plus en plus complexes et chères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Evolution des technologies</a:t>
            </a:r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40" y="1124744"/>
            <a:ext cx="4305826" cy="5519970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 rot="3239827">
            <a:off x="3221116" y="2304974"/>
            <a:ext cx="704406" cy="1010403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3919736" y="1697452"/>
            <a:ext cx="0" cy="28999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du contenu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12" y="1340768"/>
            <a:ext cx="7131742" cy="370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necteur droit 18"/>
          <p:cNvCxnSpPr/>
          <p:nvPr/>
        </p:nvCxnSpPr>
        <p:spPr>
          <a:xfrm flipV="1">
            <a:off x="4196645" y="1985483"/>
            <a:ext cx="0" cy="252028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04" y="5036588"/>
            <a:ext cx="4094241" cy="170018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29907" r="24884"/>
          <a:stretch/>
        </p:blipFill>
        <p:spPr>
          <a:xfrm>
            <a:off x="6190106" y="2164814"/>
            <a:ext cx="1296144" cy="159067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202" y="4902123"/>
            <a:ext cx="2857500" cy="160020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039932" y="1985483"/>
            <a:ext cx="1549912" cy="19112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36855" y="684876"/>
            <a:ext cx="11329259" cy="5112568"/>
          </a:xfrm>
        </p:spPr>
        <p:txBody>
          <a:bodyPr/>
          <a:lstStyle/>
          <a:p>
            <a:r>
              <a:rPr lang="fr-FR" sz="2000" dirty="0" smtClean="0"/>
              <a:t>Domaine de recherche : </a:t>
            </a:r>
            <a:r>
              <a:rPr lang="fr-FR" sz="2000" dirty="0" err="1" smtClean="0"/>
              <a:t>publis</a:t>
            </a:r>
            <a:r>
              <a:rPr lang="fr-FR" sz="2000" dirty="0" smtClean="0"/>
              <a:t>/thèses/</a:t>
            </a:r>
            <a:r>
              <a:rPr lang="fr-FR" sz="2000" dirty="0" err="1" smtClean="0"/>
              <a:t>confs</a:t>
            </a:r>
            <a:r>
              <a:rPr lang="fr-FR" sz="2000" dirty="0" smtClean="0"/>
              <a:t>, similaire à détecteurs/accélérateurs/</a:t>
            </a:r>
            <a:r>
              <a:rPr lang="fr-FR" sz="2000" dirty="0" err="1" smtClean="0"/>
              <a:t>computing</a:t>
            </a:r>
            <a:endParaRPr lang="fr-FR" sz="2000" dirty="0" smtClean="0"/>
          </a:p>
          <a:p>
            <a:r>
              <a:rPr lang="fr-FR" sz="2000" dirty="0" smtClean="0"/>
              <a:t>« L’Art du design » : créativité et innovation</a:t>
            </a:r>
          </a:p>
          <a:p>
            <a:r>
              <a:rPr lang="fr-FR" sz="2000" dirty="0" smtClean="0"/>
              <a:t>Nouvelles architectures pour nouveaux détecteurs</a:t>
            </a:r>
          </a:p>
          <a:p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843" y="0"/>
            <a:ext cx="9744405" cy="638175"/>
          </a:xfrm>
        </p:spPr>
        <p:txBody>
          <a:bodyPr/>
          <a:lstStyle/>
          <a:p>
            <a:r>
              <a:rPr lang="fr-FR" dirty="0" smtClean="0"/>
              <a:t>Pourquoi est-ce un domaine de Recherche ?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7012" r="19760"/>
          <a:stretch/>
        </p:blipFill>
        <p:spPr>
          <a:xfrm>
            <a:off x="9624392" y="4221088"/>
            <a:ext cx="2265423" cy="23842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316936"/>
            <a:ext cx="2595629" cy="19442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3751" r="15197" b="32655"/>
          <a:stretch/>
        </p:blipFill>
        <p:spPr>
          <a:xfrm>
            <a:off x="6312024" y="1502741"/>
            <a:ext cx="2232248" cy="2115805"/>
          </a:xfrm>
          <a:prstGeom prst="rect">
            <a:avLst/>
          </a:prstGeom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3516496" y="1941506"/>
            <a:ext cx="1512168" cy="1485690"/>
            <a:chOff x="2784" y="960"/>
            <a:chExt cx="1716" cy="2140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2784" y="1920"/>
              <a:ext cx="912" cy="1056"/>
              <a:chOff x="1152" y="1248"/>
              <a:chExt cx="912" cy="1056"/>
            </a:xfrm>
          </p:grpSpPr>
          <p:grpSp>
            <p:nvGrpSpPr>
              <p:cNvPr id="51" name="Group 9"/>
              <p:cNvGrpSpPr>
                <a:grpSpLocks/>
              </p:cNvGrpSpPr>
              <p:nvPr/>
            </p:nvGrpSpPr>
            <p:grpSpPr bwMode="auto">
              <a:xfrm>
                <a:off x="1296" y="1440"/>
                <a:ext cx="480" cy="606"/>
                <a:chOff x="1296" y="1440"/>
                <a:chExt cx="480" cy="606"/>
              </a:xfrm>
            </p:grpSpPr>
            <p:grpSp>
              <p:nvGrpSpPr>
                <p:cNvPr id="53" name="Group 10"/>
                <p:cNvGrpSpPr>
                  <a:grpSpLocks/>
                </p:cNvGrpSpPr>
                <p:nvPr/>
              </p:nvGrpSpPr>
              <p:grpSpPr bwMode="auto">
                <a:xfrm>
                  <a:off x="1296" y="1440"/>
                  <a:ext cx="413" cy="474"/>
                  <a:chOff x="4792" y="3280"/>
                  <a:chExt cx="173" cy="282"/>
                </a:xfrm>
              </p:grpSpPr>
              <p:sp>
                <p:nvSpPr>
                  <p:cNvPr id="60" name="Line 11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44" y="3384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Line 1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33" y="3437"/>
                    <a:ext cx="1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95" y="3374"/>
                    <a:ext cx="70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3468"/>
                    <a:ext cx="69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965" y="3500"/>
                    <a:ext cx="0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5" y="3280"/>
                    <a:ext cx="0" cy="94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17"/>
                <p:cNvGrpSpPr>
                  <a:grpSpLocks/>
                </p:cNvGrpSpPr>
                <p:nvPr/>
              </p:nvGrpSpPr>
              <p:grpSpPr bwMode="auto">
                <a:xfrm>
                  <a:off x="1602" y="1920"/>
                  <a:ext cx="174" cy="126"/>
                  <a:chOff x="4464" y="3264"/>
                  <a:chExt cx="243" cy="193"/>
                </a:xfrm>
              </p:grpSpPr>
              <p:sp>
                <p:nvSpPr>
                  <p:cNvPr id="55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Line 2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Line 2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2" name="Rectangle 23"/>
              <p:cNvSpPr>
                <a:spLocks noChangeArrowheads="1"/>
              </p:cNvSpPr>
              <p:nvPr/>
            </p:nvSpPr>
            <p:spPr bwMode="auto">
              <a:xfrm>
                <a:off x="1152" y="1248"/>
                <a:ext cx="912" cy="1056"/>
              </a:xfrm>
              <a:prstGeom prst="rect">
                <a:avLst/>
              </a:prstGeom>
              <a:solidFill>
                <a:srgbClr val="FF9999">
                  <a:alpha val="50195"/>
                </a:srgbClr>
              </a:solidFill>
              <a:ln w="38100" cap="sq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5" name="Group 24"/>
            <p:cNvGrpSpPr>
              <a:grpSpLocks/>
            </p:cNvGrpSpPr>
            <p:nvPr/>
          </p:nvGrpSpPr>
          <p:grpSpPr bwMode="auto">
            <a:xfrm>
              <a:off x="3168" y="1008"/>
              <a:ext cx="912" cy="1056"/>
              <a:chOff x="3168" y="1008"/>
              <a:chExt cx="912" cy="1056"/>
            </a:xfrm>
          </p:grpSpPr>
          <p:grpSp>
            <p:nvGrpSpPr>
              <p:cNvPr id="35" name="Group 25"/>
              <p:cNvGrpSpPr>
                <a:grpSpLocks/>
              </p:cNvGrpSpPr>
              <p:nvPr/>
            </p:nvGrpSpPr>
            <p:grpSpPr bwMode="auto">
              <a:xfrm>
                <a:off x="3373" y="1283"/>
                <a:ext cx="528" cy="427"/>
                <a:chOff x="3373" y="1283"/>
                <a:chExt cx="528" cy="427"/>
              </a:xfrm>
            </p:grpSpPr>
            <p:grpSp>
              <p:nvGrpSpPr>
                <p:cNvPr id="37" name="Group 26"/>
                <p:cNvGrpSpPr>
                  <a:grpSpLocks/>
                </p:cNvGrpSpPr>
                <p:nvPr/>
              </p:nvGrpSpPr>
              <p:grpSpPr bwMode="auto">
                <a:xfrm rot="5400000">
                  <a:off x="3456" y="1200"/>
                  <a:ext cx="362" cy="528"/>
                  <a:chOff x="3456" y="1200"/>
                  <a:chExt cx="362" cy="528"/>
                </a:xfrm>
              </p:grpSpPr>
              <p:grpSp>
                <p:nvGrpSpPr>
                  <p:cNvPr id="44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456" y="1381"/>
                    <a:ext cx="362" cy="207"/>
                    <a:chOff x="1582" y="2352"/>
                    <a:chExt cx="242" cy="192"/>
                  </a:xfrm>
                </p:grpSpPr>
                <p:sp>
                  <p:nvSpPr>
                    <p:cNvPr id="47" name="Line 2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752" y="2375"/>
                      <a:ext cx="0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Line 2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584" y="2448"/>
                      <a:ext cx="19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96"/>
                      <a:ext cx="98" cy="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Line 3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84" y="2352"/>
                      <a:ext cx="94" cy="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200"/>
                    <a:ext cx="0" cy="19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588"/>
                    <a:ext cx="0" cy="1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4"/>
                <p:cNvGrpSpPr>
                  <a:grpSpLocks/>
                </p:cNvGrpSpPr>
                <p:nvPr/>
              </p:nvGrpSpPr>
              <p:grpSpPr bwMode="auto">
                <a:xfrm>
                  <a:off x="3522" y="1584"/>
                  <a:ext cx="174" cy="126"/>
                  <a:chOff x="4464" y="3264"/>
                  <a:chExt cx="243" cy="193"/>
                </a:xfrm>
              </p:grpSpPr>
              <p:sp>
                <p:nvSpPr>
                  <p:cNvPr id="39" name="Line 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Line 3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Line 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Rectangle 40"/>
              <p:cNvSpPr>
                <a:spLocks noChangeArrowheads="1"/>
              </p:cNvSpPr>
              <p:nvPr/>
            </p:nvSpPr>
            <p:spPr bwMode="auto">
              <a:xfrm>
                <a:off x="3168" y="1008"/>
                <a:ext cx="912" cy="1056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" name="Group 41"/>
            <p:cNvGrpSpPr>
              <a:grpSpLocks/>
            </p:cNvGrpSpPr>
            <p:nvPr/>
          </p:nvGrpSpPr>
          <p:grpSpPr bwMode="auto">
            <a:xfrm>
              <a:off x="3552" y="1920"/>
              <a:ext cx="912" cy="1056"/>
              <a:chOff x="4032" y="2640"/>
              <a:chExt cx="912" cy="1056"/>
            </a:xfrm>
          </p:grpSpPr>
          <p:grpSp>
            <p:nvGrpSpPr>
              <p:cNvPr id="20" name="Group 42"/>
              <p:cNvGrpSpPr>
                <a:grpSpLocks/>
              </p:cNvGrpSpPr>
              <p:nvPr/>
            </p:nvGrpSpPr>
            <p:grpSpPr bwMode="auto">
              <a:xfrm>
                <a:off x="4224" y="2880"/>
                <a:ext cx="432" cy="624"/>
                <a:chOff x="4176" y="912"/>
                <a:chExt cx="432" cy="624"/>
              </a:xfrm>
            </p:grpSpPr>
            <p:grpSp>
              <p:nvGrpSpPr>
                <p:cNvPr id="22" name="Group 43"/>
                <p:cNvGrpSpPr>
                  <a:grpSpLocks/>
                </p:cNvGrpSpPr>
                <p:nvPr/>
              </p:nvGrpSpPr>
              <p:grpSpPr bwMode="auto">
                <a:xfrm>
                  <a:off x="4176" y="1008"/>
                  <a:ext cx="336" cy="528"/>
                  <a:chOff x="4792" y="3280"/>
                  <a:chExt cx="173" cy="282"/>
                </a:xfrm>
              </p:grpSpPr>
              <p:sp>
                <p:nvSpPr>
                  <p:cNvPr id="29" name="Line 44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44" y="3384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45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33" y="3437"/>
                    <a:ext cx="12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95" y="3374"/>
                    <a:ext cx="70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3468"/>
                    <a:ext cx="69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965" y="3500"/>
                    <a:ext cx="0" cy="6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5" y="3280"/>
                    <a:ext cx="0" cy="94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50"/>
                <p:cNvGrpSpPr>
                  <a:grpSpLocks/>
                </p:cNvGrpSpPr>
                <p:nvPr/>
              </p:nvGrpSpPr>
              <p:grpSpPr bwMode="auto">
                <a:xfrm rot="10800000">
                  <a:off x="4434" y="912"/>
                  <a:ext cx="174" cy="126"/>
                  <a:chOff x="4464" y="3264"/>
                  <a:chExt cx="243" cy="193"/>
                </a:xfrm>
              </p:grpSpPr>
              <p:sp>
                <p:nvSpPr>
                  <p:cNvPr id="24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5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5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Line 5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" name="Rectangle 56"/>
              <p:cNvSpPr>
                <a:spLocks noChangeArrowheads="1"/>
              </p:cNvSpPr>
              <p:nvPr/>
            </p:nvSpPr>
            <p:spPr bwMode="auto">
              <a:xfrm>
                <a:off x="4032" y="2640"/>
                <a:ext cx="912" cy="1056"/>
              </a:xfrm>
              <a:prstGeom prst="rect">
                <a:avLst/>
              </a:prstGeom>
              <a:solidFill>
                <a:srgbClr val="339966">
                  <a:alpha val="50195"/>
                </a:srgbClr>
              </a:solidFill>
              <a:ln w="38100" cap="sq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" name="Text Box 57"/>
            <p:cNvSpPr txBox="1">
              <a:spLocks noChangeArrowheads="1"/>
            </p:cNvSpPr>
            <p:nvPr/>
          </p:nvSpPr>
          <p:spPr bwMode="auto">
            <a:xfrm>
              <a:off x="3408" y="960"/>
              <a:ext cx="37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BC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2784" y="2736"/>
              <a:ext cx="361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EC</a:t>
              </a: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auto">
            <a:xfrm>
              <a:off x="4128" y="2736"/>
              <a:ext cx="37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CC</a:t>
              </a:r>
            </a:p>
          </p:txBody>
        </p:sp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" y="3789322"/>
            <a:ext cx="4936759" cy="3038006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1174">
            <a:off x="526062" y="2010263"/>
            <a:ext cx="2259420" cy="2820868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6583" y="1320182"/>
            <a:ext cx="1857375" cy="2457450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9624391" y="1196753"/>
            <a:ext cx="2105789" cy="26984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836712"/>
            <a:ext cx="11329259" cy="5112568"/>
          </a:xfrm>
        </p:spPr>
        <p:txBody>
          <a:bodyPr/>
          <a:lstStyle/>
          <a:p>
            <a:r>
              <a:rPr lang="fr-FR" sz="2000" dirty="0" smtClean="0"/>
              <a:t>L’AI </a:t>
            </a:r>
            <a:r>
              <a:rPr lang="fr-FR" sz="2000" dirty="0" err="1" smtClean="0"/>
              <a:t>pourra-t-elle</a:t>
            </a:r>
            <a:r>
              <a:rPr lang="fr-FR" sz="2000" dirty="0" smtClean="0"/>
              <a:t> remplacer les designers ?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843" y="0"/>
            <a:ext cx="9744405" cy="638175"/>
          </a:xfrm>
        </p:spPr>
        <p:txBody>
          <a:bodyPr/>
          <a:lstStyle/>
          <a:p>
            <a:r>
              <a:rPr lang="fr-FR" dirty="0" smtClean="0"/>
              <a:t>L’Art de la microélectronique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95" y="2132856"/>
            <a:ext cx="5880735" cy="29127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6" y="1556792"/>
            <a:ext cx="4057399" cy="22721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9" y="4005064"/>
            <a:ext cx="4132337" cy="27553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75520" y="4107515"/>
            <a:ext cx="1656184" cy="147732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 smtClean="0">
              <a:solidFill>
                <a:srgbClr val="FF0000"/>
              </a:solidFill>
            </a:endParaRPr>
          </a:p>
          <a:p>
            <a:pPr algn="ctr"/>
            <a:endParaRPr lang="fr-FR" b="1" dirty="0">
              <a:solidFill>
                <a:srgbClr val="FF0000"/>
              </a:solidFill>
            </a:endParaRPr>
          </a:p>
          <a:p>
            <a:pPr algn="ctr"/>
            <a:endParaRPr lang="fr-FR" b="1" dirty="0" smtClean="0">
              <a:solidFill>
                <a:srgbClr val="FF0000"/>
              </a:solidFill>
            </a:endParaRPr>
          </a:p>
          <a:p>
            <a:pPr algn="ctr"/>
            <a:endParaRPr lang="fr-FR" b="1" dirty="0">
              <a:solidFill>
                <a:srgbClr val="FF0000"/>
              </a:solidFill>
            </a:endParaRPr>
          </a:p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100209</TotalTime>
  <Words>509</Words>
  <Application>Microsoft Office PowerPoint</Application>
  <PresentationFormat>Grand écran</PresentationFormat>
  <Paragraphs>152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19</vt:i4>
      </vt:variant>
    </vt:vector>
  </HeadingPairs>
  <TitlesOfParts>
    <vt:vector size="36" baseType="lpstr">
      <vt:lpstr>MS PGothic</vt:lpstr>
      <vt:lpstr>Arial</vt:lpstr>
      <vt:lpstr>Arial Narrow</vt:lpstr>
      <vt:lpstr>Bryant Bold Compressed</vt:lpstr>
      <vt:lpstr>Bryant Medium Compressed</vt:lpstr>
      <vt:lpstr>Helvetica Neue</vt:lpstr>
      <vt:lpstr>MV Boli</vt:lpstr>
      <vt:lpstr>Times New Roman</vt:lpstr>
      <vt:lpstr>Verdana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      15 ans d’OMEGA  + 35 ans de microélectronique  = 50 ans d’IN2P3</vt:lpstr>
      <vt:lpstr>50 ans de physique à l’in2p3</vt:lpstr>
      <vt:lpstr>50 ans de détecteurs et d ’électronique à l’in2p3</vt:lpstr>
      <vt:lpstr>35 ans de microélectronique en HEP</vt:lpstr>
      <vt:lpstr>Pourquoi fait-on nos chips au lieu de les acheter ?</vt:lpstr>
      <vt:lpstr>Pourquoi est-ce si compliqué ?</vt:lpstr>
      <vt:lpstr>Evolution des technologies</vt:lpstr>
      <vt:lpstr>Pourquoi est-ce un domaine de Recherche ?</vt:lpstr>
      <vt:lpstr>L’Art de la microélectronique</vt:lpstr>
      <vt:lpstr>Le laboratoire de microélectronique OMEGA</vt:lpstr>
      <vt:lpstr>OMEGA projets, produits, collaborations</vt:lpstr>
      <vt:lpstr>OMEGA ASICs : produits et installés</vt:lpstr>
      <vt:lpstr>OMEGA Engineering runs</vt:lpstr>
      <vt:lpstr>Applications sociétales</vt:lpstr>
      <vt:lpstr>Startup WEEROC</vt:lpstr>
      <vt:lpstr>Un travail d’équipe</vt:lpstr>
      <vt:lpstr>Prospective</vt:lpstr>
      <vt:lpstr>OMEGA 15 ans : l’âge ingrat ?</vt:lpstr>
      <vt:lpstr>Conclusion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taille</cp:lastModifiedBy>
  <cp:revision>1782</cp:revision>
  <cp:lastPrinted>2020-01-21T09:58:18Z</cp:lastPrinted>
  <dcterms:created xsi:type="dcterms:W3CDTF">2013-06-17T16:24:05Z</dcterms:created>
  <dcterms:modified xsi:type="dcterms:W3CDTF">2021-05-20T05:57:02Z</dcterms:modified>
</cp:coreProperties>
</file>