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1" r:id="rId1"/>
    <p:sldMasterId id="2147483883" r:id="rId2"/>
    <p:sldMasterId id="2147483895" r:id="rId3"/>
    <p:sldMasterId id="2147483907" r:id="rId4"/>
    <p:sldMasterId id="2147483919" r:id="rId5"/>
    <p:sldMasterId id="2147483931" r:id="rId6"/>
    <p:sldMasterId id="2147483943" r:id="rId7"/>
    <p:sldMasterId id="2147483955" r:id="rId8"/>
  </p:sldMasterIdLst>
  <p:notesMasterIdLst>
    <p:notesMasterId r:id="rId33"/>
  </p:notesMasterIdLst>
  <p:handoutMasterIdLst>
    <p:handoutMasterId r:id="rId34"/>
  </p:handoutMasterIdLst>
  <p:sldIdLst>
    <p:sldId id="511" r:id="rId9"/>
    <p:sldId id="582" r:id="rId10"/>
    <p:sldId id="584" r:id="rId11"/>
    <p:sldId id="645" r:id="rId12"/>
    <p:sldId id="649" r:id="rId13"/>
    <p:sldId id="574" r:id="rId14"/>
    <p:sldId id="624" r:id="rId15"/>
    <p:sldId id="621" r:id="rId16"/>
    <p:sldId id="573" r:id="rId17"/>
    <p:sldId id="640" r:id="rId18"/>
    <p:sldId id="625" r:id="rId19"/>
    <p:sldId id="620" r:id="rId20"/>
    <p:sldId id="631" r:id="rId21"/>
    <p:sldId id="646" r:id="rId22"/>
    <p:sldId id="610" r:id="rId23"/>
    <p:sldId id="589" r:id="rId24"/>
    <p:sldId id="642" r:id="rId25"/>
    <p:sldId id="598" r:id="rId26"/>
    <p:sldId id="599" r:id="rId27"/>
    <p:sldId id="590" r:id="rId28"/>
    <p:sldId id="588" r:id="rId29"/>
    <p:sldId id="648" r:id="rId30"/>
    <p:sldId id="647" r:id="rId31"/>
    <p:sldId id="643" r:id="rId32"/>
  </p:sldIdLst>
  <p:sldSz cx="12192000" cy="6858000"/>
  <p:notesSz cx="7104063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9933"/>
    <a:srgbClr val="FF3300"/>
    <a:srgbClr val="FFFFCC"/>
    <a:srgbClr val="660033"/>
    <a:srgbClr val="CC0000"/>
    <a:srgbClr val="FFCC00"/>
    <a:srgbClr val="FF6699"/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394" autoAdjust="0"/>
  </p:normalViewPr>
  <p:slideViewPr>
    <p:cSldViewPr>
      <p:cViewPr varScale="1">
        <p:scale>
          <a:sx n="89" d="100"/>
          <a:sy n="89" d="100"/>
        </p:scale>
        <p:origin x="293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12"/>
    </p:cViewPr>
  </p:sorterViewPr>
  <p:notesViewPr>
    <p:cSldViewPr>
      <p:cViewPr varScale="1">
        <p:scale>
          <a:sx n="82" d="100"/>
          <a:sy n="82" d="100"/>
        </p:scale>
        <p:origin x="2382" y="10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9201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0" tIns="49525" rIns="99050" bIns="49525" numCol="1" anchor="t" anchorCtr="0" compatLnSpc="1">
            <a:prstTxWarp prst="textNoShape">
              <a:avLst/>
            </a:prstTxWarp>
          </a:bodyPr>
          <a:lstStyle>
            <a:lvl1pPr defTabSz="99062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205" y="1"/>
            <a:ext cx="3079201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0" tIns="49525" rIns="99050" bIns="49525" numCol="1" anchor="t" anchorCtr="0" compatLnSpc="1">
            <a:prstTxWarp prst="textNoShape">
              <a:avLst/>
            </a:prstTxWarp>
          </a:bodyPr>
          <a:lstStyle>
            <a:lvl1pPr algn="r" defTabSz="99062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20675"/>
            <a:ext cx="3079201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0" tIns="49525" rIns="99050" bIns="49525" numCol="1" anchor="b" anchorCtr="0" compatLnSpc="1">
            <a:prstTxWarp prst="textNoShape">
              <a:avLst/>
            </a:prstTxWarp>
          </a:bodyPr>
          <a:lstStyle>
            <a:lvl1pPr defTabSz="990622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205" y="9720675"/>
            <a:ext cx="3079201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50" tIns="49525" rIns="99050" bIns="49525" numCol="1" anchor="b" anchorCtr="0" compatLnSpc="1">
            <a:prstTxWarp prst="textNoShape">
              <a:avLst/>
            </a:prstTxWarp>
          </a:bodyPr>
          <a:lstStyle>
            <a:lvl1pPr algn="r" defTabSz="990622">
              <a:defRPr sz="1300">
                <a:latin typeface="Arial" charset="0"/>
              </a:defRPr>
            </a:lvl1pPr>
          </a:lstStyle>
          <a:p>
            <a:pPr>
              <a:defRPr/>
            </a:pPr>
            <a:fld id="{19E14790-E3AA-44A9-AC30-9F3910EB56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250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9201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9" tIns="46259" rIns="92519" bIns="46259" numCol="1" anchor="t" anchorCtr="0" compatLnSpc="1">
            <a:prstTxWarp prst="textNoShape">
              <a:avLst/>
            </a:prstTxWarp>
          </a:bodyPr>
          <a:lstStyle>
            <a:lvl1pPr defTabSz="92480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205" y="1"/>
            <a:ext cx="3079201" cy="51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9" tIns="46259" rIns="92519" bIns="46259" numCol="1" anchor="t" anchorCtr="0" compatLnSpc="1">
            <a:prstTxWarp prst="textNoShape">
              <a:avLst/>
            </a:prstTxWarp>
          </a:bodyPr>
          <a:lstStyle>
            <a:lvl1pPr algn="r" defTabSz="92480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077" y="4861156"/>
            <a:ext cx="5683913" cy="460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9" tIns="46259" rIns="92519" bIns="462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675"/>
            <a:ext cx="3079201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9" tIns="46259" rIns="92519" bIns="46259" numCol="1" anchor="b" anchorCtr="0" compatLnSpc="1">
            <a:prstTxWarp prst="textNoShape">
              <a:avLst/>
            </a:prstTxWarp>
          </a:bodyPr>
          <a:lstStyle>
            <a:lvl1pPr defTabSz="92480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205" y="9720675"/>
            <a:ext cx="3079201" cy="51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19" tIns="46259" rIns="92519" bIns="46259" numCol="1" anchor="b" anchorCtr="0" compatLnSpc="1">
            <a:prstTxWarp prst="textNoShape">
              <a:avLst/>
            </a:prstTxWarp>
          </a:bodyPr>
          <a:lstStyle>
            <a:lvl1pPr algn="r" defTabSz="924801">
              <a:defRPr sz="1200">
                <a:latin typeface="Arial" charset="0"/>
              </a:defRPr>
            </a:lvl1pPr>
          </a:lstStyle>
          <a:p>
            <a:pPr>
              <a:defRPr/>
            </a:pPr>
            <a:fld id="{9831BB6A-A0DD-468D-BA33-5CDE4EAAAC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368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1288" y="766763"/>
            <a:ext cx="6823075" cy="38385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47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192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2376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049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70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38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656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29"/>
              </a:spcAft>
            </a:pP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28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1BB6A-A0DD-468D-BA33-5CDE4EAAACD5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72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latin typeface="Bryant Medium Compressed" pitchFamily="34" charset="0"/>
              </a:rPr>
              <a:t>rganization</a:t>
            </a:r>
            <a:r>
              <a:rPr lang="fr-FR" sz="2400" dirty="0" smtClean="0"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latin typeface="Bryant Medium Compressed" pitchFamily="34" charset="0"/>
              </a:rPr>
              <a:t>lectronics</a:t>
            </a:r>
            <a:r>
              <a:rPr lang="fr-FR" sz="2400" dirty="0" smtClean="0">
                <a:latin typeface="Bryant Medium Compressed" pitchFamily="34" charset="0"/>
              </a:rPr>
              <a:t> </a:t>
            </a:r>
            <a:r>
              <a:rPr lang="fr-FR" sz="2400" dirty="0" err="1" smtClean="0"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latin typeface="Bryant Medium Compressed" pitchFamily="34" charset="0"/>
              </a:rPr>
              <a:t>n</a:t>
            </a:r>
            <a:r>
              <a:rPr lang="fr-FR" sz="2400" dirty="0" smtClean="0"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latin typeface="Bryant Medium Compressed" pitchFamily="34" charset="0"/>
              </a:rPr>
              <a:t>pplications</a:t>
            </a:r>
            <a:endParaRPr lang="en-US" sz="2800" dirty="0"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09175" y="26029"/>
            <a:ext cx="855777" cy="149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9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TIPP 2021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9160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30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20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84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02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529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06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6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37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2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00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8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5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97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18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29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642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7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TIPP 2021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99641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87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2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31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5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41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4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92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71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35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2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TIPP 2021</a:t>
            </a:r>
            <a:endParaRPr kumimoji="0"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5786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70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450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41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4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966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22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00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1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1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85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kumimoji="0" lang="en-US" smtClean="0"/>
              <a:t>TIPP 2021</a:t>
            </a:r>
            <a:endParaRPr kumimoji="0"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296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31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82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47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10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652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398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768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8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TIPP 2021</a:t>
            </a:r>
            <a:endParaRPr kumimoji="0"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59188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364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05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77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071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113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0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5512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71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76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7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TIPP 2021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657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91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480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088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265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639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5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230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51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c 7"/>
          <p:cNvSpPr>
            <a:spLocks/>
          </p:cNvSpPr>
          <p:nvPr/>
        </p:nvSpPr>
        <p:spPr bwMode="auto">
          <a:xfrm flipV="1">
            <a:off x="11717867" y="6181725"/>
            <a:ext cx="196851" cy="101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2075">
            <a:solidFill>
              <a:srgbClr val="D3121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994400" y="5562601"/>
            <a:ext cx="423333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079068" y="5603875"/>
            <a:ext cx="472017" cy="636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017685" y="5595939"/>
            <a:ext cx="461433" cy="636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850467" y="5651501"/>
            <a:ext cx="827617" cy="523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0" y="836613"/>
            <a:ext cx="527051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 40"/>
          <p:cNvSpPr>
            <a:spLocks noChangeArrowheads="1"/>
          </p:cNvSpPr>
          <p:nvPr/>
        </p:nvSpPr>
        <p:spPr bwMode="auto">
          <a:xfrm>
            <a:off x="11664952" y="836613"/>
            <a:ext cx="527049" cy="6021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117" y="1476376"/>
            <a:ext cx="11438467" cy="2085975"/>
          </a:xfrm>
        </p:spPr>
        <p:txBody>
          <a:bodyPr/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9467" y="3697288"/>
            <a:ext cx="11440584" cy="1752600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rgbClr val="D31216"/>
                </a:solidFill>
              </a:defRPr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31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33" name="Connecteur droit 32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36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pembeded 012"/>
          <p:cNvPicPr>
            <a:picLocks noChangeAspect="1" noChangeArrowheads="1"/>
          </p:cNvPicPr>
          <p:nvPr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2" name="Picture 4" descr="http://www.cenbg.in2p3.fr/joliot-curie/IMG/logoCNRSIN2P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hipembeded 012"/>
          <p:cNvPicPr>
            <a:picLocks noChangeAspect="1" noChangeArrowheads="1"/>
          </p:cNvPicPr>
          <p:nvPr userDrawn="1"/>
        </p:nvPicPr>
        <p:blipFill rotWithShape="1">
          <a:blip r:embed="rId2" cstate="screen">
            <a:lum bright="5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628800"/>
            <a:ext cx="12191999" cy="470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32656"/>
            <a:ext cx="12210575" cy="1341677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-18576" y="6334780"/>
            <a:ext cx="12210575" cy="0"/>
          </a:xfrm>
          <a:prstGeom prst="line">
            <a:avLst/>
          </a:prstGeom>
          <a:ln w="152400">
            <a:solidFill>
              <a:srgbClr val="A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 userDrawn="1"/>
        </p:nvSpPr>
        <p:spPr>
          <a:xfrm>
            <a:off x="0" y="633478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O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rganization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for 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M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icro-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E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lectronics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desi</a:t>
            </a:r>
            <a:r>
              <a:rPr lang="fr-FR" sz="2400" dirty="0" err="1" smtClean="0">
                <a:solidFill>
                  <a:srgbClr val="FF0000"/>
                </a:solidFill>
                <a:latin typeface="Bryant Medium Compressed" pitchFamily="34" charset="0"/>
              </a:rPr>
              <a:t>G</a:t>
            </a:r>
            <a:r>
              <a:rPr lang="fr-FR" sz="2400" dirty="0" err="1" smtClean="0">
                <a:solidFill>
                  <a:srgbClr val="000000"/>
                </a:solidFill>
                <a:latin typeface="Bryant Medium Compressed" pitchFamily="34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 and </a:t>
            </a:r>
            <a:r>
              <a:rPr lang="fr-FR" sz="2400" dirty="0" smtClean="0">
                <a:solidFill>
                  <a:srgbClr val="FF0000"/>
                </a:solidFill>
                <a:latin typeface="Bryant Medium Compressed" pitchFamily="34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Bryant Medium Compressed" pitchFamily="34" charset="0"/>
              </a:rPr>
              <a:t>pplications</a:t>
            </a:r>
            <a:endParaRPr lang="en-US" sz="2800" dirty="0">
              <a:solidFill>
                <a:srgbClr val="000000"/>
              </a:solidFill>
              <a:latin typeface="Bryant Medium Compressed" pitchFamily="34" charset="0"/>
            </a:endParaRPr>
          </a:p>
        </p:txBody>
      </p:sp>
      <p:pic>
        <p:nvPicPr>
          <p:cNvPr id="28" name="Picture 4" descr="http://www.cenbg.in2p3.fr/joliot-curie/IMG/logoCNRSIN2P3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02291" cy="129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 3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332" y="188640"/>
            <a:ext cx="297687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156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"/>
            <a:ext cx="9120716" cy="620713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71A504-AE2C-4488-80ED-9ED6A4A57476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TIPP 2021</a:t>
            </a:r>
            <a:endParaRPr kumimoji="0"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84812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5151" y="892175"/>
            <a:ext cx="5710767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117" y="892175"/>
            <a:ext cx="5712883" cy="5265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184467" y="6597353"/>
            <a:ext cx="1007533" cy="249237"/>
          </a:xfrm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215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28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505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537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404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6990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14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05384" y="1"/>
            <a:ext cx="2986616" cy="61579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39184" y="1"/>
            <a:ext cx="8763000" cy="61579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lang="en-US" smtClean="0">
                <a:solidFill>
                  <a:srgbClr val="000000"/>
                </a:solidFill>
              </a:rPr>
              <a:pPr/>
              <a:t>‹N°›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495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74C64A-F892-4D24-8DE4-95AE196E3A28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2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TIPP 2021</a:t>
            </a:r>
            <a:endParaRPr kumimoji="0"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‹N°›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8955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/>
              <a:t>TIPP 2021</a:t>
            </a:r>
            <a:endParaRPr lang="fr-FR" dirty="0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9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3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5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82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1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39185" y="1"/>
            <a:ext cx="9120716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5151" y="892175"/>
            <a:ext cx="11099468" cy="52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4433" y="6597650"/>
            <a:ext cx="10179051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 smtClean="0">
                <a:latin typeface="Arial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TIPP 2021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84467" y="6608764"/>
            <a:ext cx="1007533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C00000"/>
                </a:solidFill>
                <a:latin typeface="Arial" charset="0"/>
              </a:defRPr>
            </a:lvl1pPr>
          </a:lstStyle>
          <a:p>
            <a:fld id="{6D74C64A-F892-4D24-8DE4-95AE196E3A2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5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7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C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D3121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7.pn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mp"/><Relationship Id="rId3" Type="http://schemas.openxmlformats.org/officeDocument/2006/relationships/image" Target="../media/image7.png"/><Relationship Id="rId7" Type="http://schemas.openxmlformats.org/officeDocument/2006/relationships/image" Target="../media/image69.tm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mp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72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19.emf"/><Relationship Id="rId4" Type="http://schemas.openxmlformats.org/officeDocument/2006/relationships/image" Target="../media/image13.png"/><Relationship Id="rId9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78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1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jpeg"/><Relationship Id="rId7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2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m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mp"/><Relationship Id="rId3" Type="http://schemas.openxmlformats.org/officeDocument/2006/relationships/image" Target="../media/image29.emf"/><Relationship Id="rId7" Type="http://schemas.openxmlformats.org/officeDocument/2006/relationships/image" Target="../media/image3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03512" y="1772816"/>
            <a:ext cx="9361040" cy="233273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HGCROC: the front-end readout ASICs for the CMS High Granularity Calorimeter</a:t>
            </a:r>
            <a:endParaRPr lang="en-US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91" y="1988840"/>
            <a:ext cx="1550017" cy="155001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745" y="5349613"/>
            <a:ext cx="807223" cy="80722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6" y="5229200"/>
            <a:ext cx="541664" cy="91309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466" y="5340903"/>
            <a:ext cx="801388" cy="80138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476" y="5560760"/>
            <a:ext cx="1374424" cy="596076"/>
          </a:xfrm>
          <a:prstGeom prst="rect">
            <a:avLst/>
          </a:prstGeom>
        </p:spPr>
      </p:pic>
      <p:sp>
        <p:nvSpPr>
          <p:cNvPr id="10" name="Sous-titre 2"/>
          <p:cNvSpPr txBox="1">
            <a:spLocks/>
          </p:cNvSpPr>
          <p:nvPr/>
        </p:nvSpPr>
        <p:spPr bwMode="auto">
          <a:xfrm>
            <a:off x="1631504" y="3717032"/>
            <a:ext cx="878497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400" b="1">
                <a:solidFill>
                  <a:srgbClr val="D3121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800" kern="0" dirty="0" smtClean="0">
                <a:solidFill>
                  <a:schemeClr val="tx1"/>
                </a:solidFill>
              </a:rPr>
              <a:t>Damien Thienpont, on </a:t>
            </a:r>
            <a:r>
              <a:rPr lang="fr-FR" sz="1800" kern="0" dirty="0" err="1" smtClean="0">
                <a:solidFill>
                  <a:schemeClr val="tx1"/>
                </a:solidFill>
              </a:rPr>
              <a:t>behalf</a:t>
            </a:r>
            <a:r>
              <a:rPr lang="fr-FR" sz="1800" kern="0" dirty="0" smtClean="0">
                <a:solidFill>
                  <a:schemeClr val="tx1"/>
                </a:solidFill>
              </a:rPr>
              <a:t> of the CMS collaboration</a:t>
            </a:r>
          </a:p>
          <a:p>
            <a:endParaRPr lang="fr-FR" sz="1200" b="0" kern="0" dirty="0" smtClean="0"/>
          </a:p>
          <a:p>
            <a:r>
              <a:rPr lang="fr-FR" sz="1600" b="0" kern="0" dirty="0" smtClean="0"/>
              <a:t>G</a:t>
            </a:r>
            <a:r>
              <a:rPr lang="fr-FR" sz="1600" b="0" kern="0" dirty="0"/>
              <a:t>. </a:t>
            </a:r>
            <a:r>
              <a:rPr lang="fr-FR" sz="1600" b="0" kern="0" dirty="0" err="1"/>
              <a:t>Bombardi</a:t>
            </a:r>
            <a:r>
              <a:rPr lang="fr-FR" sz="1600" b="0" kern="0" dirty="0" smtClean="0"/>
              <a:t>, </a:t>
            </a:r>
            <a:r>
              <a:rPr lang="fr-FR" sz="1600" b="0" kern="0" dirty="0"/>
              <a:t>F. </a:t>
            </a:r>
            <a:r>
              <a:rPr lang="fr-FR" sz="1600" b="0" kern="0" dirty="0" err="1"/>
              <a:t>Bouyjou</a:t>
            </a:r>
            <a:r>
              <a:rPr lang="fr-FR" sz="1600" b="0" kern="0" dirty="0"/>
              <a:t>, E. </a:t>
            </a:r>
            <a:r>
              <a:rPr lang="fr-FR" sz="1600" b="0" kern="0" dirty="0" err="1"/>
              <a:t>Delagnes</a:t>
            </a:r>
            <a:r>
              <a:rPr lang="fr-FR" sz="1600" b="0" kern="0" dirty="0"/>
              <a:t>, P. </a:t>
            </a:r>
            <a:r>
              <a:rPr lang="fr-FR" sz="1600" b="0" kern="0" dirty="0" err="1"/>
              <a:t>Dinaucourt</a:t>
            </a:r>
            <a:r>
              <a:rPr lang="fr-FR" sz="1600" b="0" kern="0" dirty="0"/>
              <a:t>, F. </a:t>
            </a:r>
            <a:r>
              <a:rPr lang="fr-FR" sz="1600" b="0" kern="0" dirty="0" err="1"/>
              <a:t>Dulucq</a:t>
            </a:r>
            <a:r>
              <a:rPr lang="fr-FR" sz="1600" b="0" kern="0" dirty="0"/>
              <a:t>, M. El </a:t>
            </a:r>
            <a:r>
              <a:rPr lang="fr-FR" sz="1600" b="0" kern="0" dirty="0" smtClean="0"/>
              <a:t>Berni, M</a:t>
            </a:r>
            <a:r>
              <a:rPr lang="fr-FR" sz="1600" b="0" kern="0" dirty="0"/>
              <a:t>. </a:t>
            </a:r>
            <a:r>
              <a:rPr lang="fr-FR" sz="1600" b="0" kern="0" dirty="0" err="1"/>
              <a:t>Firlej</a:t>
            </a:r>
            <a:r>
              <a:rPr lang="fr-FR" sz="1600" b="0" kern="0" dirty="0"/>
              <a:t>, </a:t>
            </a:r>
            <a:r>
              <a:rPr lang="fr-FR" sz="1600" b="0" kern="0" dirty="0" smtClean="0"/>
              <a:t>           T</a:t>
            </a:r>
            <a:r>
              <a:rPr lang="fr-FR" sz="1600" b="0" kern="0" dirty="0"/>
              <a:t>. </a:t>
            </a:r>
            <a:r>
              <a:rPr lang="fr-FR" sz="1600" b="0" kern="0" dirty="0" err="1"/>
              <a:t>Fiutowski</a:t>
            </a:r>
            <a:r>
              <a:rPr lang="fr-FR" sz="1600" b="0" kern="0" dirty="0"/>
              <a:t>, J. Gonzalez, F. Guilloux, M. </a:t>
            </a:r>
            <a:r>
              <a:rPr lang="fr-FR" sz="1600" b="0" kern="0" dirty="0" err="1"/>
              <a:t>Idzik</a:t>
            </a:r>
            <a:r>
              <a:rPr lang="fr-FR" sz="1600" b="0" kern="0" dirty="0"/>
              <a:t>, C. de La </a:t>
            </a:r>
            <a:r>
              <a:rPr lang="fr-FR" sz="1600" b="0" kern="0" dirty="0" smtClean="0"/>
              <a:t>Taille, A</a:t>
            </a:r>
            <a:r>
              <a:rPr lang="fr-FR" sz="1600" b="0" kern="0" dirty="0"/>
              <a:t>. </a:t>
            </a:r>
            <a:r>
              <a:rPr lang="fr-FR" sz="1600" b="0" kern="0" dirty="0" err="1" smtClean="0"/>
              <a:t>Marchioro</a:t>
            </a:r>
            <a:r>
              <a:rPr lang="fr-FR" sz="1600" b="0" kern="0" dirty="0" smtClean="0"/>
              <a:t>, J</a:t>
            </a:r>
            <a:r>
              <a:rPr lang="fr-FR" sz="1600" b="0" kern="0" dirty="0"/>
              <a:t>. Moron, </a:t>
            </a:r>
            <a:r>
              <a:rPr lang="fr-FR" sz="1600" b="0" kern="0" dirty="0" smtClean="0"/>
              <a:t>          L</a:t>
            </a:r>
            <a:r>
              <a:rPr lang="fr-FR" sz="1600" b="0" kern="0" dirty="0"/>
              <a:t>. </a:t>
            </a:r>
            <a:r>
              <a:rPr lang="fr-FR" sz="1600" b="0" kern="0" dirty="0" err="1"/>
              <a:t>Raux</a:t>
            </a:r>
            <a:r>
              <a:rPr lang="fr-FR" sz="1600" b="0" kern="0" dirty="0"/>
              <a:t>, K. </a:t>
            </a:r>
            <a:r>
              <a:rPr lang="fr-FR" sz="1600" b="0" kern="0" dirty="0" err="1"/>
              <a:t>Swientek</a:t>
            </a:r>
            <a:r>
              <a:rPr lang="fr-FR" sz="1600" b="0" kern="0" dirty="0"/>
              <a:t>, D. Thienpont, T. </a:t>
            </a:r>
            <a:r>
              <a:rPr lang="fr-FR" sz="1600" b="0" kern="0" dirty="0" err="1" smtClean="0"/>
              <a:t>Vergine</a:t>
            </a:r>
            <a:endParaRPr lang="fr-FR" sz="1600" b="0" kern="0" dirty="0"/>
          </a:p>
        </p:txBody>
      </p:sp>
    </p:spTree>
    <p:extLst>
      <p:ext uri="{BB962C8B-B14F-4D97-AF65-F5344CB8AC3E}">
        <p14:creationId xmlns:p14="http://schemas.microsoft.com/office/powerpoint/2010/main" val="14532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Digital noise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8409" y="869950"/>
            <a:ext cx="6001607" cy="4071218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 40 MHz modulation is visible on the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analog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signals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Comes from digital current spikes on preamp ground node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10 µV on ground give 1 ADC count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BGA worse than flip chip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BGA substrate optimised, improvements made by optimizing decoupling &amp; the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pcb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ground impedance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Further improved by removing decoupling caps !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Reduces digital current spikes (inductance)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provides recommendations for the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Hexaboard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lvl="1"/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Very delicate design!</a:t>
            </a:r>
            <a:endParaRPr lang="en-GB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138" y="1199583"/>
            <a:ext cx="5913157" cy="188754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2001" y="4407769"/>
            <a:ext cx="5666447" cy="205084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8448" y="4538788"/>
            <a:ext cx="1979532" cy="191982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120716" y="296895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[ns]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384032" y="63159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[ns]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3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0" b="50062"/>
          <a:stretch/>
        </p:blipFill>
        <p:spPr>
          <a:xfrm>
            <a:off x="260038" y="1916832"/>
            <a:ext cx="4204668" cy="239228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Timing performance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11184467" y="6512197"/>
            <a:ext cx="1007533" cy="249237"/>
          </a:xfrm>
        </p:spPr>
        <p:txBody>
          <a:bodyPr/>
          <a:lstStyle/>
          <a:p>
            <a:fld id="{2471A504-AE2C-4488-80ED-9ED6A4A5747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880" y="2175715"/>
            <a:ext cx="3657143" cy="182857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264" y="2175715"/>
            <a:ext cx="3657143" cy="182857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417" y="4658479"/>
            <a:ext cx="3657143" cy="1828571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843" y="4658479"/>
            <a:ext cx="3657143" cy="182857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8" y="4332153"/>
            <a:ext cx="4439807" cy="2481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Espace réservé du contenu 2"/>
              <p:cNvSpPr txBox="1">
                <a:spLocks/>
              </p:cNvSpPr>
              <p:nvPr/>
            </p:nvSpPr>
            <p:spPr bwMode="auto">
              <a:xfrm>
                <a:off x="695400" y="750499"/>
                <a:ext cx="9422377" cy="1097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62500" lnSpcReduction="20000"/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fr-FR" sz="2500" b="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Minimum Charge </a:t>
                </a:r>
                <a:r>
                  <a:rPr lang="fr-FR" sz="2500" b="0" kern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providing</a:t>
                </a:r>
                <a:r>
                  <a:rPr lang="fr-FR" sz="2500" b="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a TOA </a:t>
                </a:r>
                <a:r>
                  <a:rPr lang="fr-FR" sz="2500" kern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measurement</a:t>
                </a:r>
                <a:r>
                  <a:rPr lang="fr-FR" sz="2500" b="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500" b="0" kern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is</a:t>
                </a:r>
                <a:r>
                  <a:rPr lang="fr-FR" sz="2500" b="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20 </a:t>
                </a:r>
                <a:r>
                  <a:rPr lang="fr-FR" sz="2500" b="0" kern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fC</a:t>
                </a:r>
                <a:r>
                  <a:rPr lang="fr-FR" sz="250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fr-FR" sz="2500" kern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limited</a:t>
                </a:r>
                <a:r>
                  <a:rPr lang="fr-FR" sz="250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by the digital </a:t>
                </a:r>
                <a:r>
                  <a:rPr lang="fr-FR" sz="2500" kern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coupling</a:t>
                </a:r>
                <a:endParaRPr lang="fr-FR" sz="2100" b="0" kern="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𝑇𝑖𝑚𝑒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𝑊𝑎𝑙𝑘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170 [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𝑝𝑠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𝑓𝐶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+400 [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300" kern="0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300" kern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 2.5 ns w/o detector cap., ~ 5 ns with 50 pF input capacitor</a:t>
                </a:r>
                <a:endParaRPr lang="en-US" sz="2300" kern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𝐽𝑖𝑡𝑡𝑒𝑟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2[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𝑛𝑠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𝑓𝐶</m:t>
                        </m:r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]</m:t>
                        </m:r>
                      </m:den>
                    </m:f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500" b="0" i="1" kern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22 [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𝑝𝑠</m:t>
                    </m:r>
                    <m:r>
                      <a:rPr lang="fr-FR" sz="2500" b="0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kern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endParaRPr lang="en-US" sz="2000" kern="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5400" y="750499"/>
                <a:ext cx="9422377" cy="1097349"/>
              </a:xfrm>
              <a:prstGeom prst="rect">
                <a:avLst/>
              </a:prstGeom>
              <a:blipFill rotWithShape="0">
                <a:blip r:embed="rId8"/>
                <a:stretch>
                  <a:fillRect l="-323" t="-5556" b="-11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20"/>
          <p:cNvCxnSpPr/>
          <p:nvPr/>
        </p:nvCxnSpPr>
        <p:spPr>
          <a:xfrm>
            <a:off x="119336" y="4293096"/>
            <a:ext cx="1187865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847528" y="2379232"/>
            <a:ext cx="1781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9933"/>
                </a:solidFill>
              </a:rPr>
              <a:t>Time </a:t>
            </a:r>
            <a:r>
              <a:rPr lang="fr-FR" dirty="0" err="1" smtClean="0">
                <a:solidFill>
                  <a:srgbClr val="339933"/>
                </a:solidFill>
              </a:rPr>
              <a:t>Walk</a:t>
            </a:r>
            <a:endParaRPr lang="fr-FR" dirty="0">
              <a:solidFill>
                <a:srgbClr val="339933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775520" y="51479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9933"/>
                </a:solidFill>
              </a:rPr>
              <a:t>Timing </a:t>
            </a:r>
            <a:r>
              <a:rPr lang="fr-FR" dirty="0" err="1" smtClean="0">
                <a:solidFill>
                  <a:srgbClr val="339933"/>
                </a:solidFill>
              </a:rPr>
              <a:t>jitter</a:t>
            </a:r>
            <a:endParaRPr lang="fr-FR" dirty="0">
              <a:solidFill>
                <a:srgbClr val="339933"/>
              </a:solidFill>
            </a:endParaRPr>
          </a:p>
        </p:txBody>
      </p:sp>
      <p:sp>
        <p:nvSpPr>
          <p:cNvPr id="25" name="Arc 24"/>
          <p:cNvSpPr/>
          <p:nvPr/>
        </p:nvSpPr>
        <p:spPr>
          <a:xfrm rot="653955">
            <a:off x="3827994" y="1907573"/>
            <a:ext cx="2736304" cy="654193"/>
          </a:xfrm>
          <a:prstGeom prst="arc">
            <a:avLst>
              <a:gd name="adj1" fmla="val 10824546"/>
              <a:gd name="adj2" fmla="val 20756189"/>
            </a:avLst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Arc 25"/>
          <p:cNvSpPr/>
          <p:nvPr/>
        </p:nvSpPr>
        <p:spPr>
          <a:xfrm rot="210625">
            <a:off x="4436042" y="1531543"/>
            <a:ext cx="5184478" cy="1240991"/>
          </a:xfrm>
          <a:prstGeom prst="arc">
            <a:avLst>
              <a:gd name="adj1" fmla="val 10824546"/>
              <a:gd name="adj2" fmla="val 21520381"/>
            </a:avLst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Arc 26"/>
          <p:cNvSpPr/>
          <p:nvPr/>
        </p:nvSpPr>
        <p:spPr>
          <a:xfrm rot="210625">
            <a:off x="4181199" y="4139863"/>
            <a:ext cx="5184478" cy="1119621"/>
          </a:xfrm>
          <a:prstGeom prst="arc">
            <a:avLst>
              <a:gd name="adj1" fmla="val 10824546"/>
              <a:gd name="adj2" fmla="val 21520381"/>
            </a:avLst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Arc 27"/>
          <p:cNvSpPr/>
          <p:nvPr/>
        </p:nvSpPr>
        <p:spPr>
          <a:xfrm rot="653955">
            <a:off x="3468873" y="4394221"/>
            <a:ext cx="2736304" cy="654193"/>
          </a:xfrm>
          <a:prstGeom prst="arc">
            <a:avLst>
              <a:gd name="adj1" fmla="val 10824546"/>
              <a:gd name="adj2" fmla="val 20756189"/>
            </a:avLst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cxnSp>
        <p:nvCxnSpPr>
          <p:cNvPr id="30" name="Connecteur droit 29"/>
          <p:cNvCxnSpPr/>
          <p:nvPr/>
        </p:nvCxnSpPr>
        <p:spPr>
          <a:xfrm flipV="1">
            <a:off x="865054" y="4509120"/>
            <a:ext cx="0" cy="180020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839416" y="4581128"/>
            <a:ext cx="673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C00000"/>
                </a:solidFill>
              </a:rPr>
              <a:t>20 </a:t>
            </a:r>
            <a:r>
              <a:rPr lang="fr-FR" sz="1200" dirty="0" err="1" smtClean="0">
                <a:solidFill>
                  <a:srgbClr val="C00000"/>
                </a:solidFill>
              </a:rPr>
              <a:t>fC</a:t>
            </a:r>
            <a:endParaRPr lang="fr-FR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4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Trigger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characterization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1947" y="2505177"/>
            <a:ext cx="7416824" cy="3955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Charge linearization over ADC and TOT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 by 4 / 9 (19b / 21b)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Compressed to 7 bits: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4b exponent + 3b mantissa</a:t>
            </a:r>
          </a:p>
          <a:p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https://lh4.googleusercontent.com/uHZ60JUsVaO_L8TKeqr16qU6QwSJ3ll3lsFbo0XCO_Ht6GLxMVwOWQjEfgQzyefD98xiQwpG0Jh3DJxOUhDQrWhUUJCkzh-qc2pXVNeAa-PNq-dMLfSQzLTfJBgDmnoQjPHA28Ap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0297" y="3497906"/>
            <a:ext cx="2840552" cy="279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5870" y="968538"/>
            <a:ext cx="2684978" cy="21434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487488" y="3500298"/>
            <a:ext cx="35500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‘-’   : ADC [ADC </a:t>
            </a:r>
            <a:r>
              <a:rPr lang="fr-FR" sz="1400" dirty="0" err="1" smtClean="0"/>
              <a:t>counts</a:t>
            </a:r>
            <a:r>
              <a:rPr lang="fr-FR" sz="1400" dirty="0" smtClean="0"/>
              <a:t>]</a:t>
            </a:r>
          </a:p>
          <a:p>
            <a:r>
              <a:rPr lang="fr-FR" sz="1400" dirty="0" smtClean="0">
                <a:solidFill>
                  <a:schemeClr val="bg2"/>
                </a:solidFill>
              </a:rPr>
              <a:t>‘-’   : TOT [TOT </a:t>
            </a:r>
            <a:r>
              <a:rPr lang="fr-FR" sz="1400" dirty="0" err="1" smtClean="0">
                <a:solidFill>
                  <a:schemeClr val="bg2"/>
                </a:solidFill>
              </a:rPr>
              <a:t>counts</a:t>
            </a:r>
            <a:r>
              <a:rPr lang="fr-FR" sz="1400" dirty="0" smtClean="0">
                <a:solidFill>
                  <a:schemeClr val="bg2"/>
                </a:solidFill>
              </a:rPr>
              <a:t>]</a:t>
            </a:r>
          </a:p>
          <a:p>
            <a:r>
              <a:rPr lang="fr-FR" sz="1400" dirty="0" smtClean="0">
                <a:solidFill>
                  <a:srgbClr val="0070C0"/>
                </a:solidFill>
              </a:rPr>
              <a:t>‘- - ’: Trigger data </a:t>
            </a:r>
            <a:r>
              <a:rPr lang="fr-FR" sz="1400" dirty="0" err="1" smtClean="0">
                <a:solidFill>
                  <a:srgbClr val="0070C0"/>
                </a:solidFill>
              </a:rPr>
              <a:t>before</a:t>
            </a:r>
            <a:r>
              <a:rPr lang="fr-FR" sz="1400" dirty="0" smtClean="0">
                <a:solidFill>
                  <a:srgbClr val="0070C0"/>
                </a:solidFill>
              </a:rPr>
              <a:t> compression </a:t>
            </a:r>
            <a:r>
              <a:rPr lang="fr-FR" sz="1200" dirty="0" smtClean="0">
                <a:solidFill>
                  <a:srgbClr val="0070C0"/>
                </a:solidFill>
              </a:rPr>
              <a:t>(</a:t>
            </a:r>
            <a:r>
              <a:rPr lang="fr-FR" sz="1200" dirty="0" err="1" smtClean="0">
                <a:solidFill>
                  <a:srgbClr val="0070C0"/>
                </a:solidFill>
              </a:rPr>
              <a:t>calculated</a:t>
            </a:r>
            <a:r>
              <a:rPr lang="fr-FR" sz="1200" dirty="0" smtClean="0">
                <a:solidFill>
                  <a:srgbClr val="0070C0"/>
                </a:solidFill>
              </a:rPr>
              <a:t> </a:t>
            </a:r>
            <a:r>
              <a:rPr lang="fr-FR" sz="1200" dirty="0" err="1" smtClean="0">
                <a:solidFill>
                  <a:srgbClr val="0070C0"/>
                </a:solidFill>
              </a:rPr>
              <a:t>from</a:t>
            </a:r>
            <a:r>
              <a:rPr lang="fr-FR" sz="1200" dirty="0" smtClean="0">
                <a:solidFill>
                  <a:srgbClr val="0070C0"/>
                </a:solidFill>
              </a:rPr>
              <a:t> DAQ data)</a:t>
            </a:r>
            <a:endParaRPr lang="fr-FR" sz="1400" dirty="0" smtClean="0">
              <a:solidFill>
                <a:srgbClr val="0070C0"/>
              </a:solidFill>
            </a:endParaRPr>
          </a:p>
          <a:p>
            <a:r>
              <a:rPr lang="fr-FR" sz="1400" dirty="0" smtClean="0">
                <a:solidFill>
                  <a:srgbClr val="FF6600"/>
                </a:solidFill>
              </a:rPr>
              <a:t>‘-’   : Trigger Data [ADC </a:t>
            </a:r>
            <a:r>
              <a:rPr lang="fr-FR" sz="1400" dirty="0" err="1" smtClean="0">
                <a:solidFill>
                  <a:srgbClr val="FF6600"/>
                </a:solidFill>
              </a:rPr>
              <a:t>counts</a:t>
            </a:r>
            <a:r>
              <a:rPr lang="fr-FR" sz="1400" dirty="0" smtClean="0">
                <a:solidFill>
                  <a:srgbClr val="FF6600"/>
                </a:solidFill>
              </a:rPr>
              <a:t>]</a:t>
            </a:r>
            <a:endParaRPr lang="fr-FR" sz="1400" dirty="0">
              <a:solidFill>
                <a:srgbClr val="FF66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35560" y="627615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160 </a:t>
            </a:r>
            <a:r>
              <a:rPr lang="fr-FR" dirty="0" err="1" smtClean="0">
                <a:solidFill>
                  <a:srgbClr val="0070C0"/>
                </a:solidFill>
              </a:rPr>
              <a:t>fC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560710" y="625817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1.2 </a:t>
            </a:r>
            <a:r>
              <a:rPr lang="fr-FR" dirty="0" err="1">
                <a:solidFill>
                  <a:srgbClr val="0070C0"/>
                </a:solidFill>
              </a:rPr>
              <a:t>p</a:t>
            </a:r>
            <a:r>
              <a:rPr lang="fr-FR" dirty="0" err="1" smtClean="0">
                <a:solidFill>
                  <a:srgbClr val="0070C0"/>
                </a:solidFill>
              </a:rPr>
              <a:t>C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-60172" y="4096463"/>
            <a:ext cx="151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ADC </a:t>
            </a:r>
            <a:r>
              <a:rPr lang="fr-FR" dirty="0" err="1" smtClean="0">
                <a:solidFill>
                  <a:srgbClr val="0070C0"/>
                </a:solidFill>
              </a:rPr>
              <a:t>counts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	</a:t>
            </a:r>
            <a:r>
              <a:rPr lang="en-US" dirty="0" err="1" smtClean="0">
                <a:latin typeface="Calibri" panose="020F0502020204030204" pitchFamily="34" charset="0"/>
              </a:rPr>
              <a:t>Bandgap</a:t>
            </a:r>
            <a:r>
              <a:rPr lang="en-US" dirty="0" smtClean="0">
                <a:latin typeface="Calibri" panose="020F0502020204030204" pitchFamily="34" charset="0"/>
              </a:rPr>
              <a:t> and temperature measurements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479376" y="908720"/>
            <a:ext cx="98650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Readout is DC coupled to the shaper output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temperature sensitivity mitigation mandatory 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Bandgap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value moves over 2mV between -40°C and +40°C, but lower shift around -20°C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Increasing to ~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6-8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mV after 300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Mrad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Pedestals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 ADC/°C at room temperature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~ 0.4 ADC/°C around -30°C (Would be around 5 ADC/°C without mitigation)</a:t>
            </a: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 19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8526" y="3559570"/>
            <a:ext cx="4829628" cy="302586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8063053" y="3204944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Gain as a function of temperature</a:t>
            </a:r>
            <a:endParaRPr lang="en-US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9805452" y="466837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BGA</a:t>
            </a:r>
            <a:endParaRPr lang="en-US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1147612" y="3217044"/>
            <a:ext cx="6102262" cy="354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91423" y="3208796"/>
            <a:ext cx="46085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Pedestals value as a function of temperature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016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Analog Channel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Overview: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version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70134" y="917941"/>
            <a:ext cx="7446834" cy="5823427"/>
          </a:xfrm>
        </p:spPr>
        <p:txBody>
          <a:bodyPr/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H2GCROC2 (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version) = HGCROC2 + input current conveyor</a:t>
            </a:r>
          </a:p>
          <a:p>
            <a:pPr lvl="1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Heidelberg university design </a:t>
            </a: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V input stage for overvoltage adjustment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1844824"/>
            <a:ext cx="9649072" cy="4648387"/>
          </a:xfrm>
          <a:prstGeom prst="rect">
            <a:avLst/>
          </a:prstGeom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8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version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measurements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216381" y="681233"/>
            <a:ext cx="72673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H2GCROC2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easurements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Good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shape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expected</a:t>
            </a:r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Adjustable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conveyor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Dynamic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range as expected: TOT (12bit) – 300pC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aimed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Single-Photon Spectra (SPS):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4V overvoltage, conveyor gain = 12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Gain: ~ 10 ADC 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8" y="3893237"/>
            <a:ext cx="4073834" cy="270441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813" y="938496"/>
            <a:ext cx="3896903" cy="26037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149" y="3859979"/>
            <a:ext cx="3950075" cy="264904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47"/>
          <a:stretch/>
        </p:blipFill>
        <p:spPr>
          <a:xfrm>
            <a:off x="8076047" y="3842021"/>
            <a:ext cx="3996617" cy="269322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868689" y="1412776"/>
            <a:ext cx="611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7030A0"/>
                </a:solidFill>
              </a:rPr>
              <a:t>p</a:t>
            </a:r>
            <a:r>
              <a:rPr lang="fr-FR" sz="1400" dirty="0" err="1" smtClean="0">
                <a:solidFill>
                  <a:srgbClr val="7030A0"/>
                </a:solidFill>
              </a:rPr>
              <a:t>ed</a:t>
            </a:r>
            <a:r>
              <a:rPr lang="fr-FR" sz="1400" dirty="0" smtClean="0">
                <a:solidFill>
                  <a:srgbClr val="7030A0"/>
                </a:solidFill>
              </a:rPr>
              <a:t>.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120336" y="103299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7030A0"/>
                </a:solidFill>
              </a:rPr>
              <a:t>1 </a:t>
            </a:r>
            <a:r>
              <a:rPr lang="fr-FR" sz="1400" dirty="0" err="1" smtClean="0">
                <a:solidFill>
                  <a:srgbClr val="7030A0"/>
                </a:solidFill>
              </a:rPr>
              <a:t>pe</a:t>
            </a:r>
            <a:r>
              <a:rPr lang="fr-FR" sz="1400" dirty="0" smtClean="0">
                <a:solidFill>
                  <a:srgbClr val="7030A0"/>
                </a:solidFill>
              </a:rPr>
              <a:t>.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696400" y="105273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</a:rPr>
              <a:t>2</a:t>
            </a:r>
            <a:r>
              <a:rPr lang="fr-FR" sz="1400" dirty="0" smtClean="0">
                <a:solidFill>
                  <a:srgbClr val="7030A0"/>
                </a:solidFill>
              </a:rPr>
              <a:t> </a:t>
            </a:r>
            <a:r>
              <a:rPr lang="fr-FR" sz="1400" dirty="0" err="1" smtClean="0">
                <a:solidFill>
                  <a:srgbClr val="7030A0"/>
                </a:solidFill>
              </a:rPr>
              <a:t>pe</a:t>
            </a:r>
            <a:r>
              <a:rPr lang="fr-FR" sz="1400" dirty="0" smtClean="0">
                <a:solidFill>
                  <a:srgbClr val="7030A0"/>
                </a:solidFill>
              </a:rPr>
              <a:t>.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128448" y="1681063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</a:rPr>
              <a:t>3</a:t>
            </a:r>
            <a:r>
              <a:rPr lang="fr-FR" sz="1400" dirty="0" smtClean="0">
                <a:solidFill>
                  <a:srgbClr val="7030A0"/>
                </a:solidFill>
              </a:rPr>
              <a:t> </a:t>
            </a:r>
            <a:r>
              <a:rPr lang="fr-FR" sz="1400" dirty="0" err="1" smtClean="0">
                <a:solidFill>
                  <a:srgbClr val="7030A0"/>
                </a:solidFill>
              </a:rPr>
              <a:t>pe</a:t>
            </a:r>
            <a:r>
              <a:rPr lang="fr-FR" sz="1400" dirty="0" smtClean="0">
                <a:solidFill>
                  <a:srgbClr val="7030A0"/>
                </a:solidFill>
              </a:rPr>
              <a:t>.</a:t>
            </a:r>
            <a:endParaRPr lang="fr-FR" dirty="0">
              <a:solidFill>
                <a:srgbClr val="7030A0"/>
              </a:solidFill>
            </a:endParaRP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9336360" y="2060848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643378" y="2010167"/>
            <a:ext cx="167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~10 ADC </a:t>
            </a:r>
            <a:r>
              <a:rPr lang="fr-FR" sz="1400" dirty="0" smtClean="0"/>
              <a:t>tics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073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</a:rPr>
              <a:t>	TID and SEU tests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263352" y="657843"/>
            <a:ext cx="59046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TID: thinned chip (70 µm)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3 campaigns at CERN: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Si-version at room temperature (Oct 2019)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 panose="020F0502020204030204" pitchFamily="34" charset="0"/>
              </a:rPr>
              <a:t>Si-version at cold (Mar &amp; Jun 2020)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latin typeface="Calibri" panose="020F0502020204030204" pitchFamily="34" charset="0"/>
              </a:rPr>
              <a:t>SiPM</a:t>
            </a:r>
            <a:r>
              <a:rPr lang="en-US" sz="1400" dirty="0" smtClean="0">
                <a:latin typeface="Calibri" panose="020F0502020204030204" pitchFamily="34" charset="0"/>
              </a:rPr>
              <a:t>-version at room temperature (Aug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Irradiation up to 310 </a:t>
            </a:r>
            <a:r>
              <a:rPr lang="en-US" dirty="0" err="1" smtClean="0">
                <a:latin typeface="Calibri" panose="020F0502020204030204" pitchFamily="34" charset="0"/>
              </a:rPr>
              <a:t>Mrad</a:t>
            </a:r>
            <a:r>
              <a:rPr lang="en-US" dirty="0" smtClean="0">
                <a:latin typeface="Calibri" panose="020F0502020204030204" pitchFamily="34" charset="0"/>
              </a:rPr>
              <a:t> (5 </a:t>
            </a:r>
            <a:r>
              <a:rPr lang="en-US" dirty="0" err="1" smtClean="0">
                <a:latin typeface="Calibri" panose="020F0502020204030204" pitchFamily="34" charset="0"/>
              </a:rPr>
              <a:t>Mrad</a:t>
            </a:r>
            <a:r>
              <a:rPr lang="en-US" dirty="0" smtClean="0">
                <a:latin typeface="Calibri" panose="020F0502020204030204" pitchFamily="34" charset="0"/>
              </a:rPr>
              <a:t> for </a:t>
            </a:r>
            <a:r>
              <a:rPr lang="en-US" dirty="0" err="1" smtClean="0">
                <a:latin typeface="Calibri" panose="020F0502020204030204" pitchFamily="34" charset="0"/>
              </a:rPr>
              <a:t>SiPM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T</a:t>
            </a:r>
            <a:r>
              <a:rPr lang="en-US" dirty="0" smtClean="0">
                <a:solidFill>
                  <a:srgbClr val="0070C0"/>
                </a:solidFill>
                <a:latin typeface="Calibri" panose="020F0502020204030204" pitchFamily="34" charset="0"/>
              </a:rPr>
              <a:t>he chip still works after annealing</a:t>
            </a:r>
          </a:p>
          <a:p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6898015" y="618066"/>
            <a:ext cx="451124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SEE: 2 campaigns at Louvain (Nov 2019 &amp; Feb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alibri" panose="020F0502020204030204" pitchFamily="34" charset="0"/>
              </a:rPr>
              <a:t>Heavy ions LET 5 – 45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I2C acted as expected: cross section follows the usual curve and </a:t>
            </a:r>
            <a:r>
              <a:rPr lang="en-US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no errors recorded when auto-correction set. </a:t>
            </a:r>
            <a:r>
              <a:rPr lang="en-US" b="1" dirty="0" smtClean="0">
                <a:latin typeface="Calibri" panose="020F0502020204030204" pitchFamily="34" charset="0"/>
              </a:rPr>
              <a:t>Flips &lt; 2 E-7 Hz/chip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Bit shifting in the DAQ </a:t>
            </a:r>
            <a:r>
              <a:rPr lang="en-US" dirty="0" smtClean="0">
                <a:latin typeface="Calibri" panose="020F0502020204030204" pitchFamily="34" charset="0"/>
              </a:rPr>
              <a:t>link (no triplicated </a:t>
            </a:r>
            <a:r>
              <a:rPr lang="en-US" dirty="0" err="1" smtClean="0">
                <a:latin typeface="Calibri" panose="020F0502020204030204" pitchFamily="34" charset="0"/>
              </a:rPr>
              <a:t>Serializer</a:t>
            </a:r>
            <a:r>
              <a:rPr lang="en-US" dirty="0" smtClean="0">
                <a:latin typeface="Calibri" panose="020F0502020204030204" pitchFamily="34" charset="0"/>
              </a:rPr>
              <a:t> in HGCROCv2)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No signs of latch-up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No flips seen in ADC/TOA/TOT data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633" y="4293096"/>
            <a:ext cx="3640140" cy="260528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47" y="4445505"/>
            <a:ext cx="3503187" cy="231221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992" y="4422331"/>
            <a:ext cx="2705664" cy="2281064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983851" y="6101195"/>
            <a:ext cx="2321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Last </a:t>
            </a:r>
            <a:r>
              <a:rPr lang="fr-FR" sz="1600" dirty="0" err="1" smtClean="0"/>
              <a:t>run</a:t>
            </a:r>
            <a:r>
              <a:rPr lang="fr-FR" sz="1600" dirty="0" smtClean="0"/>
              <a:t> </a:t>
            </a:r>
            <a:r>
              <a:rPr lang="fr-FR" sz="1600" dirty="0" err="1" smtClean="0"/>
              <a:t>after</a:t>
            </a:r>
            <a:r>
              <a:rPr lang="fr-FR" sz="1600" dirty="0" smtClean="0"/>
              <a:t> 318 </a:t>
            </a:r>
            <a:r>
              <a:rPr lang="fr-FR" sz="1600" dirty="0" err="1" smtClean="0"/>
              <a:t>Mrad</a:t>
            </a:r>
            <a:endParaRPr lang="fr-FR" sz="1600" dirty="0"/>
          </a:p>
        </p:txBody>
      </p:sp>
      <p:pic>
        <p:nvPicPr>
          <p:cNvPr id="23" name="Image 22" descr="Capture d’écra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4032681"/>
            <a:ext cx="1818395" cy="2480136"/>
          </a:xfrm>
          <a:prstGeom prst="rect">
            <a:avLst/>
          </a:prstGeom>
        </p:spPr>
      </p:pic>
      <p:pic>
        <p:nvPicPr>
          <p:cNvPr id="24" name="Image 23" descr="Capture d’écra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27" y="2562304"/>
            <a:ext cx="2421090" cy="1776882"/>
          </a:xfrm>
          <a:prstGeom prst="rect">
            <a:avLst/>
          </a:prstGeom>
        </p:spPr>
      </p:pic>
      <p:pic>
        <p:nvPicPr>
          <p:cNvPr id="25" name="Image 24" descr="Capture d’écra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817" y="2566112"/>
            <a:ext cx="2415449" cy="1776882"/>
          </a:xfrm>
          <a:prstGeom prst="rect">
            <a:avLst/>
          </a:prstGeom>
        </p:spPr>
      </p:pic>
      <p:cxnSp>
        <p:nvCxnSpPr>
          <p:cNvPr id="27" name="Connecteur droit 26"/>
          <p:cNvCxnSpPr/>
          <p:nvPr/>
        </p:nvCxnSpPr>
        <p:spPr>
          <a:xfrm>
            <a:off x="6495632" y="626956"/>
            <a:ext cx="0" cy="604240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0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3653AAB-5D8A-4030-9BE4-B12E4F53F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Calibri" panose="020F0502020204030204" pitchFamily="34" charset="0"/>
              </a:rPr>
              <a:t>	HGCROC3: final version</a:t>
            </a:r>
            <a:endParaRPr lang="en-GB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26AD84A4-284F-448D-ACCC-B4B2A5BFE8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24151B91-50D2-44D8-B424-EF878344A9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="" xmlns:a16="http://schemas.microsoft.com/office/drawing/2014/main" id="{B624E59A-A78C-4391-AC59-F497D8D12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5" y="630043"/>
            <a:ext cx="4896545" cy="597872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Analog Upgrades:</a:t>
            </a:r>
          </a:p>
          <a:p>
            <a:r>
              <a:rPr lang="fr-FR" dirty="0" err="1">
                <a:latin typeface="Calibri" panose="020F0502020204030204" pitchFamily="34" charset="0"/>
              </a:rPr>
              <a:t>Increased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sensor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leakage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current</a:t>
            </a:r>
            <a:r>
              <a:rPr lang="fr-FR" dirty="0">
                <a:latin typeface="Calibri" panose="020F0502020204030204" pitchFamily="34" charset="0"/>
              </a:rPr>
              <a:t> compensation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fr-FR" dirty="0" err="1">
                <a:latin typeface="Calibri" panose="020F0502020204030204" pitchFamily="34" charset="0"/>
              </a:rPr>
              <a:t>Increase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resolution</a:t>
            </a:r>
            <a:r>
              <a:rPr lang="fr-FR" dirty="0">
                <a:latin typeface="Calibri" panose="020F0502020204030204" pitchFamily="34" charset="0"/>
              </a:rPr>
              <a:t> (12bit) of DAC and phase </a:t>
            </a:r>
            <a:r>
              <a:rPr lang="fr-FR" dirty="0" err="1">
                <a:latin typeface="Calibri" panose="020F0502020204030204" pitchFamily="34" charset="0"/>
              </a:rPr>
              <a:t>shifter</a:t>
            </a:r>
            <a:r>
              <a:rPr lang="fr-FR" dirty="0">
                <a:latin typeface="Calibri" panose="020F0502020204030204" pitchFamily="34" charset="0"/>
              </a:rPr>
              <a:t> for calibration</a:t>
            </a:r>
          </a:p>
          <a:p>
            <a:r>
              <a:rPr lang="fr-FR" dirty="0" smtClean="0">
                <a:latin typeface="Calibri" panose="020F0502020204030204" pitchFamily="34" charset="0"/>
              </a:rPr>
              <a:t>TOA calibration </a:t>
            </a:r>
            <a:r>
              <a:rPr lang="fr-FR" dirty="0" err="1" smtClean="0">
                <a:latin typeface="Calibri" panose="020F0502020204030204" pitchFamily="34" charset="0"/>
              </a:rPr>
              <a:t>with</a:t>
            </a:r>
            <a:r>
              <a:rPr lang="fr-FR" dirty="0" smtClean="0">
                <a:latin typeface="Calibri" panose="020F0502020204030204" pitchFamily="34" charset="0"/>
              </a:rPr>
              <a:t> a </a:t>
            </a:r>
            <a:r>
              <a:rPr lang="fr-FR" dirty="0" err="1" smtClean="0">
                <a:latin typeface="Calibri" panose="020F0502020204030204" pitchFamily="34" charset="0"/>
              </a:rPr>
              <a:t>Randomized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dirty="0">
                <a:latin typeface="Calibri" panose="020F0502020204030204" pitchFamily="34" charset="0"/>
              </a:rPr>
              <a:t>Pulse </a:t>
            </a:r>
            <a:r>
              <a:rPr lang="fr-FR" dirty="0" err="1">
                <a:latin typeface="Calibri" panose="020F0502020204030204" pitchFamily="34" charset="0"/>
              </a:rPr>
              <a:t>Generator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Triplicated Logic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Memory pointers </a:t>
            </a:r>
            <a:r>
              <a:rPr lang="en-US" dirty="0">
                <a:latin typeface="Calibri" panose="020F0502020204030204" pitchFamily="34" charset="0"/>
              </a:rPr>
              <a:t>and calculation </a:t>
            </a:r>
            <a:r>
              <a:rPr lang="en-US" dirty="0" smtClean="0">
                <a:latin typeface="Calibri" panose="020F0502020204030204" pitchFamily="34" charset="0"/>
              </a:rPr>
              <a:t>logic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High Speed Serial links</a:t>
            </a:r>
          </a:p>
          <a:p>
            <a:r>
              <a:rPr lang="en-US" dirty="0">
                <a:latin typeface="Calibri" panose="020F0502020204030204" pitchFamily="34" charset="0"/>
              </a:rPr>
              <a:t>SEE tolerant</a:t>
            </a:r>
          </a:p>
          <a:p>
            <a:pPr marL="0" indent="0">
              <a:buNone/>
            </a:pPr>
            <a:r>
              <a:rPr lang="en-US" sz="2500" b="1" dirty="0">
                <a:solidFill>
                  <a:srgbClr val="002060"/>
                </a:solidFill>
                <a:latin typeface="Calibri" panose="020F0502020204030204" pitchFamily="34" charset="0"/>
              </a:rPr>
              <a:t>Control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SEU tolerant Fast commands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SEU </a:t>
            </a:r>
            <a:r>
              <a:rPr lang="en-US" dirty="0">
                <a:latin typeface="Calibri" panose="020F0502020204030204" pitchFamily="34" charset="0"/>
              </a:rPr>
              <a:t>tolerant I2C Module for slow control</a:t>
            </a:r>
          </a:p>
          <a:p>
            <a:pPr marL="0" indent="0">
              <a:buNone/>
            </a:pPr>
            <a:r>
              <a:rPr lang="en-US" sz="2500" b="1" dirty="0">
                <a:solidFill>
                  <a:srgbClr val="002060"/>
                </a:solidFill>
                <a:latin typeface="Calibri" panose="020F0502020204030204" pitchFamily="34" charset="0"/>
              </a:rPr>
              <a:t>Memory blocks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Adds trigger </a:t>
            </a:r>
            <a:r>
              <a:rPr lang="en-US" dirty="0" err="1" smtClean="0">
                <a:latin typeface="Calibri" panose="020F0502020204030204" pitchFamily="34" charset="0"/>
              </a:rPr>
              <a:t>derandomizing</a:t>
            </a:r>
            <a:r>
              <a:rPr lang="en-US" dirty="0" smtClean="0">
                <a:latin typeface="Calibri" panose="020F0502020204030204" pitchFamily="34" charset="0"/>
              </a:rPr>
              <a:t> buffer for DAQ path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Custom </a:t>
            </a:r>
            <a:r>
              <a:rPr lang="en-US" dirty="0">
                <a:latin typeface="Calibri" panose="020F0502020204030204" pitchFamily="34" charset="0"/>
              </a:rPr>
              <a:t>Hamming Encoding at the entry of Circular Buffer</a:t>
            </a:r>
          </a:p>
          <a:p>
            <a:r>
              <a:rPr lang="en-US" dirty="0">
                <a:latin typeface="Calibri" panose="020F0502020204030204" pitchFamily="34" charset="0"/>
              </a:rPr>
              <a:t>Hamming Decoding after the L1 FIFO </a:t>
            </a:r>
          </a:p>
          <a:p>
            <a:pPr marL="0" indent="0">
              <a:buNone/>
            </a:pPr>
            <a:r>
              <a:rPr lang="en-US" sz="2500" b="1" dirty="0">
                <a:solidFill>
                  <a:srgbClr val="002060"/>
                </a:solidFill>
                <a:latin typeface="Calibri" panose="020F0502020204030204" pitchFamily="34" charset="0"/>
              </a:rPr>
              <a:t>Checksum</a:t>
            </a:r>
          </a:p>
          <a:p>
            <a:r>
              <a:rPr lang="en-US" dirty="0">
                <a:latin typeface="Calibri" panose="020F0502020204030204" pitchFamily="34" charset="0"/>
              </a:rPr>
              <a:t>CRC-32 Checksum Encoding before serialization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6E622829-FD41-4755-B295-1BF41426A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936" y="2305978"/>
            <a:ext cx="6273986" cy="40142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320386B-7F6B-4589-8229-7178980A424C}"/>
              </a:ext>
            </a:extLst>
          </p:cNvPr>
          <p:cNvSpPr/>
          <p:nvPr/>
        </p:nvSpPr>
        <p:spPr>
          <a:xfrm>
            <a:off x="9480376" y="6422911"/>
            <a:ext cx="360040" cy="2159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EDE2851A-6CC5-4340-A681-34BC4F89F267}"/>
              </a:ext>
            </a:extLst>
          </p:cNvPr>
          <p:cNvSpPr txBox="1"/>
          <p:nvPr/>
        </p:nvSpPr>
        <p:spPr>
          <a:xfrm>
            <a:off x="9768408" y="6392361"/>
            <a:ext cx="1275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: Tripled Module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25E2EB7-DA7C-4E71-B245-6E24EB4DD9EC}"/>
              </a:ext>
            </a:extLst>
          </p:cNvPr>
          <p:cNvSpPr/>
          <p:nvPr/>
        </p:nvSpPr>
        <p:spPr>
          <a:xfrm>
            <a:off x="8400256" y="3403379"/>
            <a:ext cx="360040" cy="2160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545012B-3A84-4039-AFA2-F12ACE112FEE}"/>
              </a:ext>
            </a:extLst>
          </p:cNvPr>
          <p:cNvSpPr/>
          <p:nvPr/>
        </p:nvSpPr>
        <p:spPr>
          <a:xfrm>
            <a:off x="7420154" y="2386980"/>
            <a:ext cx="692069" cy="1999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" name="Image 17" descr="Capture d’écra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720" y="691655"/>
            <a:ext cx="3151723" cy="143958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304675" y="1771769"/>
            <a:ext cx="27842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Submitted</a:t>
            </a:r>
            <a:r>
              <a:rPr lang="fr-FR" dirty="0" smtClean="0"/>
              <a:t> </a:t>
            </a:r>
            <a:r>
              <a:rPr lang="fr-FR" dirty="0" err="1" smtClean="0"/>
              <a:t>mid-Dec</a:t>
            </a:r>
            <a:r>
              <a:rPr lang="fr-FR" dirty="0" smtClean="0"/>
              <a:t> 2020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929" y="584202"/>
            <a:ext cx="807223" cy="80722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052" y="1438390"/>
            <a:ext cx="489516" cy="82518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761" y="575492"/>
            <a:ext cx="801388" cy="80138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776" y="1539863"/>
            <a:ext cx="1374424" cy="5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</a:rPr>
              <a:t>	Summary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Espace réservé du contenu 2"/>
          <p:cNvSpPr>
            <a:spLocks noGrp="1"/>
          </p:cNvSpPr>
          <p:nvPr/>
        </p:nvSpPr>
        <p:spPr bwMode="auto">
          <a:xfrm>
            <a:off x="119336" y="807245"/>
            <a:ext cx="11899900" cy="580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>
                <a:latin typeface="Calibri" panose="020F0502020204030204" pitchFamily="34" charset="0"/>
              </a:rPr>
              <a:t>With </a:t>
            </a:r>
            <a:r>
              <a:rPr lang="en-US" dirty="0" smtClean="0">
                <a:latin typeface="Calibri" panose="020F0502020204030204" pitchFamily="34" charset="0"/>
              </a:rPr>
              <a:t>HGCROC2</a:t>
            </a:r>
            <a:r>
              <a:rPr lang="en-US" dirty="0">
                <a:latin typeface="Calibri" panose="020F0502020204030204" pitchFamily="34" charset="0"/>
              </a:rPr>
              <a:t>, a big step has been taken to reach the HGCAL’s requirements. It is probably one of the most complex </a:t>
            </a:r>
            <a:r>
              <a:rPr lang="en-US" dirty="0" smtClean="0">
                <a:latin typeface="Calibri" panose="020F0502020204030204" pitchFamily="34" charset="0"/>
              </a:rPr>
              <a:t>chips </a:t>
            </a:r>
            <a:r>
              <a:rPr lang="en-US" dirty="0">
                <a:latin typeface="Calibri" panose="020F0502020204030204" pitchFamily="34" charset="0"/>
              </a:rPr>
              <a:t>ever designed for </a:t>
            </a:r>
            <a:r>
              <a:rPr lang="en-US" dirty="0" smtClean="0">
                <a:latin typeface="Calibri" panose="020F0502020204030204" pitchFamily="34" charset="0"/>
              </a:rPr>
              <a:t>imaging </a:t>
            </a:r>
            <a:r>
              <a:rPr lang="en-US" dirty="0" err="1">
                <a:latin typeface="Calibri" panose="020F0502020204030204" pitchFamily="34" charset="0"/>
              </a:rPr>
              <a:t>calorimetry</a:t>
            </a:r>
            <a:r>
              <a:rPr lang="en-US" dirty="0">
                <a:latin typeface="Calibri" panose="020F0502020204030204" pitchFamily="34" charset="0"/>
              </a:rPr>
              <a:t>: high dynamic charge, precision timing measurements, high speed links, a lot of digital, harsh radiation environment…</a:t>
            </a:r>
          </a:p>
          <a:p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Measurements now well advanced on both Silicon and </a:t>
            </a:r>
            <a:r>
              <a:rPr lang="en-US" dirty="0" err="1" smtClean="0">
                <a:latin typeface="Calibri" panose="020F0502020204030204" pitchFamily="34" charset="0"/>
              </a:rPr>
              <a:t>SiPM</a:t>
            </a:r>
            <a:r>
              <a:rPr lang="en-US" dirty="0" smtClean="0">
                <a:latin typeface="Calibri" panose="020F0502020204030204" pitchFamily="34" charset="0"/>
              </a:rPr>
              <a:t> versions @CERN, LLR, IRFU, </a:t>
            </a:r>
            <a:r>
              <a:rPr lang="en-US" dirty="0" err="1" smtClean="0">
                <a:latin typeface="Calibri" panose="020F0502020204030204" pitchFamily="34" charset="0"/>
              </a:rPr>
              <a:t>Desy</a:t>
            </a:r>
            <a:r>
              <a:rPr lang="en-US" dirty="0" smtClean="0">
                <a:latin typeface="Calibri" panose="020F0502020204030204" pitchFamily="34" charset="0"/>
              </a:rPr>
              <a:t> and OMEGA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Charge performance reaches the specification: 1 % linearity, for both ADC and TOT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Timing performance: time walk calibration feasible, jitter below 25 </a:t>
            </a:r>
            <a:r>
              <a:rPr lang="en-US" dirty="0" err="1" smtClean="0">
                <a:latin typeface="Calibri" panose="020F0502020204030204" pitchFamily="34" charset="0"/>
              </a:rPr>
              <a:t>ps</a:t>
            </a:r>
            <a:endParaRPr lang="en-US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Digital coupling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Good performance at chip level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Stringent requirement on PCB design: low ground impedance and optimized power decoupling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First studies on the </a:t>
            </a:r>
            <a:r>
              <a:rPr lang="en-US" dirty="0" err="1" smtClean="0">
                <a:latin typeface="Calibri" panose="020F0502020204030204" pitchFamily="34" charset="0"/>
              </a:rPr>
              <a:t>Hexaboard</a:t>
            </a:r>
            <a:r>
              <a:rPr lang="en-US" dirty="0" smtClean="0">
                <a:latin typeface="Calibri" panose="020F0502020204030204" pitchFamily="34" charset="0"/>
              </a:rPr>
              <a:t> and </a:t>
            </a:r>
            <a:r>
              <a:rPr lang="en-US" dirty="0" err="1" smtClean="0">
                <a:latin typeface="Calibri" panose="020F0502020204030204" pitchFamily="34" charset="0"/>
              </a:rPr>
              <a:t>Tileboards</a:t>
            </a:r>
            <a:r>
              <a:rPr lang="en-US" dirty="0" smtClean="0">
                <a:latin typeface="Calibri" panose="020F0502020204030204" pitchFamily="34" charset="0"/>
              </a:rPr>
              <a:t> started</a:t>
            </a:r>
          </a:p>
          <a:p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TID and SEE campaign show very good performance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SEEs appear only in the non-triplicated parts of the chip (as expected)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SEU errors on the slow-control parameters &lt; 1e-7 Hz</a:t>
            </a:r>
          </a:p>
          <a:p>
            <a:pPr marL="0" indent="0">
              <a:buNone/>
            </a:pPr>
            <a:endParaRPr lang="en-US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r>
              <a:rPr lang="fr-FR" dirty="0" smtClean="0">
                <a:latin typeface="Calibri" panose="020F0502020204030204" pitchFamily="34" charset="0"/>
              </a:rPr>
              <a:t>HGCROC3 </a:t>
            </a:r>
            <a:r>
              <a:rPr lang="fr-FR" dirty="0" err="1" smtClean="0">
                <a:latin typeface="Calibri" panose="020F0502020204030204" pitchFamily="34" charset="0"/>
              </a:rPr>
              <a:t>will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</a:rPr>
              <a:t>be</a:t>
            </a:r>
            <a:r>
              <a:rPr lang="fr-FR" dirty="0" smtClean="0">
                <a:latin typeface="Calibri" panose="020F0502020204030204" pitchFamily="34" charset="0"/>
              </a:rPr>
              <a:t> the final version…</a:t>
            </a:r>
          </a:p>
          <a:p>
            <a:pPr lvl="1"/>
            <a:r>
              <a:rPr lang="fr-FR" dirty="0" err="1" smtClean="0">
                <a:latin typeface="Calibri" panose="020F0502020204030204" pitchFamily="34" charset="0"/>
              </a:rPr>
              <a:t>Now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</a:rPr>
              <a:t>at</a:t>
            </a:r>
            <a:r>
              <a:rPr lang="fr-FR" dirty="0" smtClean="0">
                <a:latin typeface="Calibri" panose="020F0502020204030204" pitchFamily="34" charset="0"/>
              </a:rPr>
              <a:t> packaging, </a:t>
            </a:r>
            <a:r>
              <a:rPr lang="fr-FR" dirty="0" err="1">
                <a:latin typeface="Calibri" panose="020F0502020204030204" pitchFamily="34" charset="0"/>
              </a:rPr>
              <a:t>a</a:t>
            </a:r>
            <a:r>
              <a:rPr lang="fr-FR" dirty="0" err="1" smtClean="0">
                <a:latin typeface="Calibri" panose="020F0502020204030204" pitchFamily="34" charset="0"/>
              </a:rPr>
              <a:t>waited</a:t>
            </a:r>
            <a:r>
              <a:rPr lang="fr-FR" dirty="0" smtClean="0">
                <a:latin typeface="Calibri" panose="020F0502020204030204" pitchFamily="34" charset="0"/>
              </a:rPr>
              <a:t> end-May</a:t>
            </a:r>
          </a:p>
          <a:p>
            <a:pPr lvl="1"/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Backup slides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6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	HGCAL: CMS </a:t>
            </a:r>
            <a:r>
              <a:rPr lang="en-US" dirty="0" err="1" smtClean="0">
                <a:latin typeface="Calibri" panose="020F0502020204030204" pitchFamily="34" charset="0"/>
              </a:rPr>
              <a:t>EndCap</a:t>
            </a:r>
            <a:r>
              <a:rPr lang="en-US" dirty="0" smtClean="0">
                <a:latin typeface="Calibri" panose="020F0502020204030204" pitchFamily="34" charset="0"/>
              </a:rPr>
              <a:t> Calorimeters for the LHC Phase-II upgrade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35360" y="6645186"/>
            <a:ext cx="10179051" cy="215900"/>
          </a:xfrm>
        </p:spPr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91219" y="857124"/>
            <a:ext cx="4093447" cy="58762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HGCAL covers 1.5 &lt; eta &lt; 3.0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Full system maintained at -30°C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~ 640 m² of silicon sensors, 6.1M Si channels, 0.5 or 1.1 cm² cell size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~ 370 m² of scintillators, 240k </a:t>
            </a:r>
            <a:r>
              <a:rPr lang="en-GB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scint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-tile channels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GB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readout from all layers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Trigger readout from alternate layers in CE-E and all in CE-H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Elements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Electromagnetic calorimeter (CE-E): Si, Cu/</a:t>
            </a:r>
            <a:r>
              <a:rPr lang="en-GB" sz="1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CuW</a:t>
            </a:r>
            <a:r>
              <a:rPr lang="en-GB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GB" sz="1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</a:t>
            </a:r>
            <a:r>
              <a:rPr lang="en-GB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absorbers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</a:t>
            </a:r>
            <a:r>
              <a:rPr lang="en-GB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calorimeter (CE-H): Si &amp; scintillator, steel absorber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Front-end electronics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versions: Silicon and </a:t>
            </a:r>
            <a:r>
              <a:rPr lang="en-GB" sz="1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endParaRPr lang="en-GB" sz="14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Rad.tolerant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(200 </a:t>
            </a:r>
            <a:r>
              <a:rPr lang="en-GB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1.1016 </a:t>
            </a:r>
            <a:r>
              <a:rPr lang="en-GB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neq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/ cm²)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Power consumption: </a:t>
            </a:r>
            <a:r>
              <a:rPr lang="en-GB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en-GB" sz="1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mW</a:t>
            </a:r>
            <a:r>
              <a:rPr lang="en-GB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channel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Noise: 0.4 </a:t>
            </a:r>
            <a:r>
              <a:rPr lang="en-GB" sz="1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endParaRPr lang="en-GB" sz="14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Charge: 0.2 </a:t>
            </a:r>
            <a:r>
              <a:rPr lang="en-GB" sz="1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GB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10 </a:t>
            </a:r>
            <a:r>
              <a:rPr lang="en-GB" sz="140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endParaRPr lang="en-GB" sz="1400" dirty="0" smtClean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Pileup mitigation: Fast shaping (peak &lt; 25 ns), precise timing capability (25 </a:t>
            </a:r>
            <a:r>
              <a:rPr lang="en-GB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GB" sz="1400" dirty="0" smtClean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2302" y="3692269"/>
            <a:ext cx="3050362" cy="304111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367" y="4186800"/>
            <a:ext cx="2232361" cy="209196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5470446"/>
            <a:ext cx="816777" cy="81677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042204" y="5470446"/>
            <a:ext cx="14830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Tile board</a:t>
            </a:r>
          </a:p>
          <a:p>
            <a:pPr algn="ctr"/>
            <a:r>
              <a:rPr lang="en-US" sz="1600" dirty="0" smtClean="0"/>
              <a:t>x</a:t>
            </a:r>
            <a:r>
              <a:rPr lang="en-US" sz="1600" dirty="0"/>
              <a:t>1</a:t>
            </a:r>
            <a:r>
              <a:rPr lang="en-US" sz="1600" dirty="0" smtClean="0"/>
              <a:t> H2GCROC</a:t>
            </a:r>
            <a:endParaRPr lang="en-US" sz="16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147" y="3972493"/>
            <a:ext cx="1422279" cy="1260288"/>
          </a:xfrm>
          <a:prstGeom prst="rect">
            <a:avLst/>
          </a:prstGeom>
        </p:spPr>
      </p:pic>
      <p:pic>
        <p:nvPicPr>
          <p:cNvPr id="19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744" y="5272289"/>
            <a:ext cx="1430006" cy="1230180"/>
          </a:xfrm>
        </p:spPr>
      </p:pic>
      <p:sp>
        <p:nvSpPr>
          <p:cNvPr id="20" name="ZoneTexte 19"/>
          <p:cNvSpPr txBox="1"/>
          <p:nvPr/>
        </p:nvSpPr>
        <p:spPr>
          <a:xfrm>
            <a:off x="8222819" y="5726617"/>
            <a:ext cx="963725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HD HB</a:t>
            </a:r>
          </a:p>
          <a:p>
            <a:pPr algn="ctr"/>
            <a:r>
              <a:rPr lang="en-US" sz="1050" dirty="0"/>
              <a:t>x</a:t>
            </a:r>
            <a:r>
              <a:rPr lang="en-US" sz="1050" dirty="0" smtClean="0"/>
              <a:t>6 HGCROC</a:t>
            </a:r>
            <a:endParaRPr lang="en-US" sz="1050" dirty="0"/>
          </a:p>
        </p:txBody>
      </p:sp>
      <p:sp>
        <p:nvSpPr>
          <p:cNvPr id="21" name="ZoneTexte 20"/>
          <p:cNvSpPr txBox="1"/>
          <p:nvPr/>
        </p:nvSpPr>
        <p:spPr>
          <a:xfrm>
            <a:off x="8211621" y="4391040"/>
            <a:ext cx="963725" cy="423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LD HB</a:t>
            </a:r>
          </a:p>
          <a:p>
            <a:pPr algn="ctr"/>
            <a:r>
              <a:rPr lang="en-US" sz="1050" dirty="0" smtClean="0"/>
              <a:t>x</a:t>
            </a:r>
            <a:r>
              <a:rPr lang="en-US" sz="1050" dirty="0"/>
              <a:t>3</a:t>
            </a:r>
            <a:r>
              <a:rPr lang="en-US" sz="1050" dirty="0" smtClean="0"/>
              <a:t> HGCROC</a:t>
            </a:r>
            <a:endParaRPr lang="en-US" sz="105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153" y="4958015"/>
            <a:ext cx="585590" cy="5855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6724" y="767536"/>
            <a:ext cx="4015071" cy="28555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0296" y="744205"/>
            <a:ext cx="2991904" cy="280428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5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39" y="1628800"/>
            <a:ext cx="11575022" cy="49688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</a:rPr>
              <a:t>	Analog Channel Overview: Silicon version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488039" y="676089"/>
            <a:ext cx="5602857" cy="131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fr-FR" kern="0" dirty="0">
                <a:solidFill>
                  <a:srgbClr val="0070C0"/>
                </a:solidFill>
                <a:latin typeface="Calibri" panose="020F0502020204030204" pitchFamily="34" charset="0"/>
              </a:rPr>
              <a:t>C</a:t>
            </a:r>
            <a:r>
              <a:rPr lang="fr-FR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alibration pulser</a:t>
            </a:r>
            <a:r>
              <a:rPr lang="fr-FR" kern="0" dirty="0" smtClean="0">
                <a:latin typeface="Calibri" panose="020F0502020204030204" pitchFamily="34" charset="0"/>
              </a:rPr>
              <a:t>, 0.5pF and 8 pF calibration cap. </a:t>
            </a:r>
          </a:p>
          <a:p>
            <a:pPr>
              <a:lnSpc>
                <a:spcPct val="120000"/>
              </a:lnSpc>
            </a:pPr>
            <a:r>
              <a:rPr lang="fr-FR" kern="0" dirty="0" err="1" smtClean="0">
                <a:latin typeface="Calibri" panose="020F0502020204030204" pitchFamily="34" charset="0"/>
              </a:rPr>
              <a:t>Preamp</a:t>
            </a:r>
            <a:r>
              <a:rPr lang="fr-FR" kern="0" dirty="0" smtClean="0">
                <a:latin typeface="Calibri" panose="020F0502020204030204" pitchFamily="34" charset="0"/>
              </a:rPr>
              <a:t> : </a:t>
            </a:r>
            <a:r>
              <a:rPr lang="fr-FR" kern="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adjustable</a:t>
            </a:r>
            <a:r>
              <a:rPr lang="fr-FR" kern="0" dirty="0" smtClean="0">
                <a:solidFill>
                  <a:srgbClr val="0070C0"/>
                </a:solidFill>
                <a:latin typeface="Calibri" panose="020F0502020204030204" pitchFamily="34" charset="0"/>
              </a:rPr>
              <a:t> gains </a:t>
            </a:r>
            <a:r>
              <a:rPr lang="fr-FR" kern="0" dirty="0" smtClean="0">
                <a:latin typeface="Calibri" panose="020F0502020204030204" pitchFamily="34" charset="0"/>
              </a:rPr>
              <a:t>for 80, 160 and 320 </a:t>
            </a:r>
            <a:r>
              <a:rPr lang="fr-FR" kern="0" dirty="0" err="1" smtClean="0">
                <a:latin typeface="Calibri" panose="020F0502020204030204" pitchFamily="34" charset="0"/>
              </a:rPr>
              <a:t>fC</a:t>
            </a:r>
            <a:r>
              <a:rPr lang="fr-FR" kern="0" dirty="0" smtClean="0">
                <a:latin typeface="Calibri" panose="020F0502020204030204" pitchFamily="34" charset="0"/>
              </a:rPr>
              <a:t> ranges</a:t>
            </a:r>
          </a:p>
          <a:p>
            <a:pPr>
              <a:lnSpc>
                <a:spcPct val="120000"/>
              </a:lnSpc>
            </a:pPr>
            <a:r>
              <a:rPr lang="fr-FR" kern="0" dirty="0" err="1" smtClean="0">
                <a:latin typeface="Calibri" panose="020F0502020204030204" pitchFamily="34" charset="0"/>
              </a:rPr>
              <a:t>Tunable</a:t>
            </a:r>
            <a:r>
              <a:rPr lang="fr-FR" kern="0" dirty="0" smtClean="0">
                <a:latin typeface="Calibri" panose="020F0502020204030204" pitchFamily="34" charset="0"/>
              </a:rPr>
              <a:t> TOT </a:t>
            </a:r>
            <a:r>
              <a:rPr lang="fr-FR" kern="0" dirty="0" err="1" smtClean="0">
                <a:latin typeface="Calibri" panose="020F0502020204030204" pitchFamily="34" charset="0"/>
              </a:rPr>
              <a:t>threshold</a:t>
            </a:r>
            <a:endParaRPr lang="fr-FR" kern="0" dirty="0" smtClean="0">
              <a:latin typeface="Calibri" panose="020F05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51984" y="672595"/>
            <a:ext cx="6240015" cy="2252349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Compensation for the </a:t>
            </a:r>
            <a:r>
              <a:rPr lang="fr-FR" kern="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leakage</a:t>
            </a:r>
            <a:r>
              <a:rPr lang="fr-FR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kern="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fr-F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10 </a:t>
            </a:r>
            <a:r>
              <a:rPr lang="fr-FR" kern="0" dirty="0"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fr-F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 max. (not </a:t>
            </a:r>
            <a:r>
              <a:rPr lang="fr-FR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shown</a:t>
            </a:r>
            <a:r>
              <a:rPr lang="fr-F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the figure)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Sallen</a:t>
            </a:r>
            <a:r>
              <a:rPr lang="fr-F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kern="0" dirty="0">
                <a:latin typeface="Calibri" panose="020F0502020204030204" pitchFamily="34" charset="0"/>
                <a:cs typeface="Calibri" panose="020F0502020204030204" pitchFamily="34" charset="0"/>
              </a:rPr>
              <a:t>Key </a:t>
            </a:r>
            <a:r>
              <a:rPr lang="fr-FR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shaper</a:t>
            </a:r>
            <a:r>
              <a:rPr lang="fr-FR" kern="0" dirty="0">
                <a:latin typeface="Calibri" panose="020F0502020204030204" pitchFamily="34" charset="0"/>
                <a:cs typeface="Calibri" panose="020F0502020204030204" pitchFamily="34" charset="0"/>
              </a:rPr>
              <a:t> RC4, </a:t>
            </a:r>
            <a:r>
              <a:rPr lang="fr-FR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tp</a:t>
            </a:r>
            <a:r>
              <a:rPr lang="fr-F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&lt; 25 </a:t>
            </a:r>
            <a:r>
              <a:rPr lang="fr-FR" kern="0" dirty="0">
                <a:latin typeface="Calibri" panose="020F0502020204030204" pitchFamily="34" charset="0"/>
                <a:cs typeface="Calibri" panose="020F0502020204030204" pitchFamily="34" charset="0"/>
              </a:rPr>
              <a:t>ns, </a:t>
            </a:r>
            <a:r>
              <a:rPr lang="fr-FR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tunable</a:t>
            </a:r>
            <a:r>
              <a:rPr lang="fr-FR" kern="0" dirty="0">
                <a:latin typeface="Calibri" panose="020F0502020204030204" pitchFamily="34" charset="0"/>
                <a:cs typeface="Calibri" panose="020F0502020204030204" pitchFamily="34" charset="0"/>
              </a:rPr>
              <a:t> (~20%) </a:t>
            </a:r>
            <a:r>
              <a:rPr lang="fr-FR" kern="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kern="0" dirty="0">
                <a:latin typeface="Calibri" panose="020F0502020204030204" pitchFamily="34" charset="0"/>
                <a:cs typeface="Calibri" panose="020F0502020204030204" pitchFamily="34" charset="0"/>
              </a:rPr>
              <a:t> 2 bits, </a:t>
            </a:r>
            <a:r>
              <a:rPr lang="fr-F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BX+1/BX&lt;0.2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kern="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fr-FR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kern="0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fr-FR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mitigation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fr-FR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 ADC </a:t>
            </a:r>
            <a:r>
              <a:rPr lang="fr-FR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Krakow AGH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 </a:t>
            </a:r>
            <a:r>
              <a:rPr lang="fr-FR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TOA </a:t>
            </a:r>
            <a:r>
              <a:rPr lang="fr-FR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TDCs</a:t>
            </a:r>
            <a:r>
              <a:rPr lang="fr-FR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CEA-IRFU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fr-F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fr-FR" kern="0" dirty="0" err="1">
                <a:latin typeface="Calibri" panose="020F0502020204030204" pitchFamily="34" charset="0"/>
                <a:cs typeface="Calibri" panose="020F0502020204030204" pitchFamily="34" charset="0"/>
              </a:rPr>
              <a:t>analog</a:t>
            </a:r>
            <a:r>
              <a:rPr lang="fr-FR" kern="0" dirty="0">
                <a:latin typeface="Calibri" panose="020F0502020204030204" pitchFamily="34" charset="0"/>
                <a:cs typeface="Calibri" panose="020F0502020204030204" pitchFamily="34" charset="0"/>
              </a:rPr>
              <a:t> power (</a:t>
            </a:r>
            <a:r>
              <a:rPr lang="fr-FR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static</a:t>
            </a:r>
            <a:r>
              <a:rPr lang="fr-FR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kern="0" dirty="0" err="1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fr-FR" kern="0" dirty="0">
                <a:latin typeface="Calibri" panose="020F0502020204030204" pitchFamily="34" charset="0"/>
                <a:cs typeface="Calibri" panose="020F0502020204030204" pitchFamily="34" charset="0"/>
              </a:rPr>
              <a:t> ADC and </a:t>
            </a:r>
            <a:r>
              <a:rPr lang="fr-FR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TDCs</a:t>
            </a:r>
            <a:r>
              <a:rPr lang="fr-FR" kern="0" dirty="0">
                <a:latin typeface="Calibri" panose="020F0502020204030204" pitchFamily="34" charset="0"/>
                <a:cs typeface="Calibri" panose="020F0502020204030204" pitchFamily="34" charset="0"/>
              </a:rPr>
              <a:t>):  </a:t>
            </a:r>
            <a:r>
              <a:rPr lang="fr-F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5.5 </a:t>
            </a:r>
            <a:r>
              <a:rPr lang="fr-FR" kern="0" dirty="0">
                <a:latin typeface="Calibri" panose="020F0502020204030204" pitchFamily="34" charset="0"/>
                <a:cs typeface="Calibri" panose="020F0502020204030204" pitchFamily="34" charset="0"/>
              </a:rPr>
              <a:t>mW (</a:t>
            </a:r>
            <a:r>
              <a:rPr lang="fr-FR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typ</a:t>
            </a:r>
            <a:r>
              <a:rPr lang="fr-F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01" r="8000"/>
          <a:stretch/>
        </p:blipFill>
        <p:spPr>
          <a:xfrm>
            <a:off x="1" y="4509120"/>
            <a:ext cx="3039714" cy="23762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0378" y="3559215"/>
            <a:ext cx="801388" cy="80138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530" y="5589240"/>
            <a:ext cx="372908" cy="6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3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2" y="1700808"/>
            <a:ext cx="4092630" cy="401778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</a:rPr>
              <a:t>	Trigger path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5151" y="892175"/>
            <a:ext cx="7683317" cy="5265738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chip provides compressed data of the charge to the L1 trigger processing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Charge linearization over ADC / TOT range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Sum of 4 (or 9) channels (depending on the sensor)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Charge compression to fit the bandwidth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(4b Exponent + 3b Mantissa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 E-link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transmitters, CLPS @ 1.28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Gbps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3501008"/>
            <a:ext cx="5872049" cy="253523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115361" y="5936159"/>
            <a:ext cx="39102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HGCROC2 integrates 72 channels to readout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192 channels sensor with a 64-ch configuration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432 channels sensor with a 72-ch 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configuration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4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HGCROC2 to HGCROC3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479376" y="1077788"/>
            <a:ext cx="5328592" cy="4980500"/>
          </a:xfrm>
        </p:spPr>
        <p:txBody>
          <a:bodyPr>
            <a:norm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Sharp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distinguish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differences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544068" lvl="1" indent="-342900"/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size/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pinout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/package</a:t>
            </a:r>
          </a:p>
          <a:p>
            <a:pPr marL="544068" lvl="1" indent="-342900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improvements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analog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part</a:t>
            </a:r>
          </a:p>
          <a:p>
            <a:pPr marL="544068" lvl="1" indent="-342900"/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Adds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derandomizer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L1 DRAM</a:t>
            </a:r>
          </a:p>
          <a:p>
            <a:pPr marL="544068" lvl="1" indent="-342900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SEU mitigation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in digital part</a:t>
            </a:r>
          </a:p>
          <a:p>
            <a:pPr marL="544068" lvl="1" indent="-342900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robust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I²C and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command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decoder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4068" lvl="1" indent="-342900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functionality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01168" lvl="1" indent="0">
              <a:buNone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end-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october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Reviewed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fr-FR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</a:p>
          <a:p>
            <a:pPr lvl="1"/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Submitted</a:t>
            </a:r>
            <a:r>
              <a:rPr lang="fr-F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mid-Dec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Image 2" descr="Capture d’écra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75" y="4096572"/>
            <a:ext cx="5475683" cy="2501078"/>
          </a:xfrm>
          <a:prstGeom prst="rect">
            <a:avLst/>
          </a:prstGeom>
        </p:spPr>
      </p:pic>
      <p:pic>
        <p:nvPicPr>
          <p:cNvPr id="10" name="Image 9" descr="Capture d’écra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78" y="1221912"/>
            <a:ext cx="5475683" cy="24284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2860D0F-FEBA-7B47-8FAB-E7E3ABFC063E}"/>
              </a:ext>
            </a:extLst>
          </p:cNvPr>
          <p:cNvSpPr txBox="1"/>
          <p:nvPr/>
        </p:nvSpPr>
        <p:spPr>
          <a:xfrm>
            <a:off x="11398829" y="813893"/>
            <a:ext cx="4331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D0DA69-C133-3E43-B6F9-485A0B722779}"/>
              </a:ext>
            </a:extLst>
          </p:cNvPr>
          <p:cNvSpPr txBox="1"/>
          <p:nvPr/>
        </p:nvSpPr>
        <p:spPr>
          <a:xfrm>
            <a:off x="11398829" y="3689013"/>
            <a:ext cx="4331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V3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"/>
            <a:ext cx="517480" cy="51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apture d’écra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00" y="4581128"/>
            <a:ext cx="3705480" cy="216215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TDC calibration</a:t>
            </a:r>
            <a:endParaRPr lang="en-US" sz="2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9079" y="718573"/>
            <a:ext cx="11099468" cy="5265738"/>
          </a:xfrm>
        </p:spPr>
        <p:txBody>
          <a:bodyPr/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Channel-wise TDC made of a fine TDC (3 bits), a coarse TDC (5 bits) and a counter (2 bits)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Works only when a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ToA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(or a </a:t>
            </a:r>
            <a:r>
              <a:rPr lang="en-US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ToT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 occurs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Two servo-controlled master TDCs allow to control speed of channel-wise TDCs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First adjustment allow to configure the Master TDC (1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2)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External pulse injection used here : will be replaced by a Random Pulse Generator (RPG) in V3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Then channel-wise adjustment allows </a:t>
            </a:r>
          </a:p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 achieve the best performances (~1 LSB INL)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Espace réservé du contenu 5" descr="Capture d’écra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416" y="2924944"/>
            <a:ext cx="4104456" cy="219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 descr="Capture d’écra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20" y="2968090"/>
            <a:ext cx="3954968" cy="218914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783632" y="4165049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424850" y="410901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392144" y="590921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3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"/>
            <a:ext cx="517480" cy="51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4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Timing performance – S-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curve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7632" y="811811"/>
            <a:ext cx="6394945" cy="2106520"/>
          </a:xfrm>
        </p:spPr>
        <p:txBody>
          <a:bodyPr>
            <a:normAutofit/>
          </a:bodyPr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S-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curves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show the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ToA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as a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of the charge </a:t>
            </a:r>
          </a:p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Minimum charge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providing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ToA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Limited by the digital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coupling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32" y="561876"/>
            <a:ext cx="5555940" cy="29631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059670"/>
            <a:ext cx="5215508" cy="347700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570138"/>
            <a:ext cx="5447927" cy="290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2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</a:rPr>
              <a:t>	HGCROC2 overview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335" y="630043"/>
            <a:ext cx="4896545" cy="632734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5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Overall chip divided in two symmetrical parts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1 half is made of: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39 channels: 18 </a:t>
            </a:r>
            <a:r>
              <a:rPr lang="en-US" dirty="0" err="1" smtClean="0">
                <a:latin typeface="Calibri" panose="020F0502020204030204" pitchFamily="34" charset="0"/>
              </a:rPr>
              <a:t>ch</a:t>
            </a:r>
            <a:r>
              <a:rPr lang="en-US" dirty="0" smtClean="0">
                <a:latin typeface="Calibri" panose="020F0502020204030204" pitchFamily="34" charset="0"/>
              </a:rPr>
              <a:t>, CM0, </a:t>
            </a:r>
            <a:r>
              <a:rPr lang="en-US" dirty="0" err="1" smtClean="0">
                <a:latin typeface="Calibri" panose="020F0502020204030204" pitchFamily="34" charset="0"/>
              </a:rPr>
              <a:t>Calib</a:t>
            </a:r>
            <a:r>
              <a:rPr lang="en-US" dirty="0" smtClean="0">
                <a:latin typeface="Calibri" panose="020F0502020204030204" pitchFamily="34" charset="0"/>
              </a:rPr>
              <a:t>, CM1, 18 </a:t>
            </a:r>
            <a:r>
              <a:rPr lang="en-US" dirty="0" err="1" smtClean="0">
                <a:latin typeface="Calibri" panose="020F0502020204030204" pitchFamily="34" charset="0"/>
              </a:rPr>
              <a:t>ch</a:t>
            </a:r>
            <a:r>
              <a:rPr lang="en-US" dirty="0" smtClean="0">
                <a:latin typeface="Calibri" panose="020F0502020204030204" pitchFamily="34" charset="0"/>
              </a:rPr>
              <a:t> (78 channels in total)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Bandgap, voltage reference close to the edge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Bias, ADC reference, Master TDC in the middle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Main digital block and 3 differential outputs (2x Trigger, 1x Data)</a:t>
            </a:r>
          </a:p>
          <a:p>
            <a:pPr marL="0" indent="0">
              <a:buNone/>
            </a:pPr>
            <a:r>
              <a:rPr lang="en-US" sz="25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Measurements</a:t>
            </a:r>
            <a:endParaRPr lang="en-US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Charge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ADC (AGH): peak measurement, 10 bits @ 40 MHz, dynamic range defined by preamplifier gain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TDC (IRFU): TOT (Time over Threshold), 12 bits (LSB = 50ps)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ADC: 0.4 </a:t>
            </a:r>
            <a:r>
              <a:rPr lang="en-US" dirty="0" err="1" smtClean="0">
                <a:latin typeface="Calibri" panose="020F0502020204030204" pitchFamily="34" charset="0"/>
              </a:rPr>
              <a:t>fC</a:t>
            </a:r>
            <a:r>
              <a:rPr lang="en-US" dirty="0" smtClean="0">
                <a:latin typeface="Calibri" panose="020F0502020204030204" pitchFamily="34" charset="0"/>
              </a:rPr>
              <a:t> resolution. TOT: 2.5 </a:t>
            </a:r>
            <a:r>
              <a:rPr lang="en-US" dirty="0" err="1" smtClean="0">
                <a:latin typeface="Calibri" panose="020F0502020204030204" pitchFamily="34" charset="0"/>
              </a:rPr>
              <a:t>fC</a:t>
            </a:r>
            <a:r>
              <a:rPr lang="en-US" dirty="0" smtClean="0">
                <a:latin typeface="Calibri" panose="020F0502020204030204" pitchFamily="34" charset="0"/>
              </a:rPr>
              <a:t> resolution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Time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TDC (IRFU): TOA (Time of Arrival), 10 bits (LSB = 25ps)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Two </a:t>
            </a:r>
            <a:r>
              <a:rPr lang="en-US" sz="25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data </a:t>
            </a:r>
            <a:r>
              <a:rPr lang="en-US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flows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DAQ path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512 depth DRAM (CERN), circular buffer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Store the ADC, TOT and TOA data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2 DAQ 1.28 </a:t>
            </a:r>
            <a:r>
              <a:rPr lang="en-US" dirty="0" err="1" smtClean="0">
                <a:latin typeface="Calibri" panose="020F0502020204030204" pitchFamily="34" charset="0"/>
              </a:rPr>
              <a:t>Gbps</a:t>
            </a:r>
            <a:r>
              <a:rPr lang="en-US" dirty="0" smtClean="0">
                <a:latin typeface="Calibri" panose="020F0502020204030204" pitchFamily="34" charset="0"/>
              </a:rPr>
              <a:t> links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Trigger path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Sum of 4 (9) channels, linearization, compression over 7 bits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4 Trigger 1.28 </a:t>
            </a:r>
            <a:r>
              <a:rPr lang="en-US" dirty="0" err="1" smtClean="0">
                <a:latin typeface="Calibri" panose="020F0502020204030204" pitchFamily="34" charset="0"/>
              </a:rPr>
              <a:t>Gbps</a:t>
            </a:r>
            <a:r>
              <a:rPr lang="en-US" dirty="0" smtClean="0">
                <a:latin typeface="Calibri" panose="020F0502020204030204" pitchFamily="34" charset="0"/>
              </a:rPr>
              <a:t> links</a:t>
            </a:r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5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Control</a:t>
            </a:r>
            <a:endParaRPr lang="en-US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Fast commands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320 MHz clock and 320 MHz commands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A 40 MHz extracted, 5 implemented fast commands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I2C protocol for slow control</a:t>
            </a:r>
          </a:p>
          <a:p>
            <a:pPr marL="0" indent="0">
              <a:buNone/>
            </a:pPr>
            <a:r>
              <a:rPr lang="en-US" sz="25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Ancillary blocks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Bandgap (CERN)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10-bits DAC for reference setting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11-bits Calibration DAC for characterization and calibration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PLL (IRFU)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Adjustable phase for mixed domain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80" y="2344911"/>
            <a:ext cx="6848450" cy="42318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051" y="702051"/>
            <a:ext cx="3365541" cy="152501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929" y="584202"/>
            <a:ext cx="807223" cy="80722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052" y="1438390"/>
            <a:ext cx="489516" cy="82518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761" y="575492"/>
            <a:ext cx="801388" cy="80138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776" y="1539863"/>
            <a:ext cx="1374424" cy="5960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602" y="-6947"/>
            <a:ext cx="9120716" cy="620713"/>
          </a:xfrm>
        </p:spPr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HGCROC2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floorplan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99" y="692476"/>
            <a:ext cx="11099468" cy="5265738"/>
          </a:xfrm>
        </p:spPr>
        <p:txBody>
          <a:bodyPr/>
          <a:lstStyle/>
          <a:p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chips +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digital blocks (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I2C,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commands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PLL, 1.28 Gb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serializers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hosts 8 blocks of 4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+ 2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common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mode blocks</a:t>
            </a:r>
          </a:p>
          <a:p>
            <a:pPr lvl="1"/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Digital data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: trigger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sums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(partial) data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DRAM</a:t>
            </a:r>
          </a:p>
          <a:p>
            <a:pPr lvl="1"/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TSMC 130 nm</a:t>
            </a:r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6" name="Groupe 15"/>
          <p:cNvGrpSpPr>
            <a:grpSpLocks noChangeAspect="1"/>
          </p:cNvGrpSpPr>
          <p:nvPr/>
        </p:nvGrpSpPr>
        <p:grpSpPr>
          <a:xfrm>
            <a:off x="1559495" y="2230216"/>
            <a:ext cx="9624971" cy="4367434"/>
            <a:chOff x="2183378" y="1844824"/>
            <a:chExt cx="9997568" cy="453650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2183378" y="1844824"/>
              <a:ext cx="9997568" cy="4536504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2604790" y="3928410"/>
              <a:ext cx="2520280" cy="369332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 smtClean="0">
                  <a:solidFill>
                    <a:srgbClr val="FF0000"/>
                  </a:solidFill>
                </a:rPr>
                <a:t>bias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345722" y="3092040"/>
              <a:ext cx="263661" cy="2862322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 smtClean="0">
                  <a:solidFill>
                    <a:srgbClr val="FF0000"/>
                  </a:solidFill>
                </a:rPr>
                <a:t>references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771137" y="3876870"/>
              <a:ext cx="822050" cy="646331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 smtClean="0">
                  <a:solidFill>
                    <a:srgbClr val="FF0000"/>
                  </a:solidFill>
                </a:rPr>
                <a:t>serializers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871658" y="2118691"/>
              <a:ext cx="621007" cy="646331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I2C  FC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871658" y="3372486"/>
              <a:ext cx="721528" cy="383629"/>
            </a:xfrm>
            <a:prstGeom prst="rect">
              <a:avLst/>
            </a:prstGeom>
            <a:noFill/>
            <a:ln w="412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PLL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871273" y="2411847"/>
            <a:ext cx="2520280" cy="36933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4 </a:t>
            </a:r>
            <a:r>
              <a:rPr lang="fr-FR" b="1" dirty="0" err="1" smtClean="0">
                <a:solidFill>
                  <a:srgbClr val="FF0000"/>
                </a:solidFill>
              </a:rPr>
              <a:t>channels</a:t>
            </a:r>
            <a:r>
              <a:rPr lang="fr-FR" b="1" dirty="0" smtClean="0">
                <a:solidFill>
                  <a:srgbClr val="FF0000"/>
                </a:solidFill>
              </a:rPr>
              <a:t> + SC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715789" y="2276872"/>
            <a:ext cx="9276755" cy="0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1487488" y="2348880"/>
            <a:ext cx="0" cy="4032448"/>
          </a:xfrm>
          <a:prstGeom prst="straightConnector1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13679" y="4238228"/>
            <a:ext cx="83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7</a:t>
            </a:r>
            <a:r>
              <a:rPr lang="fr-FR" dirty="0" smtClean="0">
                <a:solidFill>
                  <a:srgbClr val="0070C0"/>
                </a:solidFill>
              </a:rPr>
              <a:t> mm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073048" y="1959651"/>
            <a:ext cx="95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14 mm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ackaging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999" y="764704"/>
            <a:ext cx="7651900" cy="5265738"/>
          </a:xfrm>
        </p:spPr>
        <p:txBody>
          <a:bodyPr/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C4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bump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bonding</a:t>
            </a:r>
            <a:endParaRPr lang="fr-F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2 BGA packages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fabricated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1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(0.6 mm pitch) for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Hexaboard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~400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(120 µm Si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sensors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(0.8 mm pitch) for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Hexaboard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~200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(200 µm and 300 µm Si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sensors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and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Tileboards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~70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channels</a:t>
            </a: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"/>
            <a:ext cx="517480" cy="517480"/>
          </a:xfrm>
          <a:prstGeom prst="rect">
            <a:avLst/>
          </a:prstGeom>
        </p:spPr>
      </p:pic>
      <p:pic>
        <p:nvPicPr>
          <p:cNvPr id="8" name="Image 7" descr="Capture d’écra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2872536"/>
            <a:ext cx="3240401" cy="150486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51" y="4529951"/>
            <a:ext cx="3069705" cy="172670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5900" r="19288" b="4851"/>
          <a:stretch/>
        </p:blipFill>
        <p:spPr>
          <a:xfrm>
            <a:off x="7291601" y="4645699"/>
            <a:ext cx="2326296" cy="1919758"/>
          </a:xfrm>
          <a:prstGeom prst="rect">
            <a:avLst/>
          </a:prstGeom>
        </p:spPr>
      </p:pic>
      <p:pic>
        <p:nvPicPr>
          <p:cNvPr id="12" name="Image 11" descr="Capture d’écra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650" y="2745845"/>
            <a:ext cx="2828197" cy="17558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/>
          <a:srcRect l="54731" t="24055" r="22826" b="56346"/>
          <a:stretch/>
        </p:blipFill>
        <p:spPr>
          <a:xfrm>
            <a:off x="7736898" y="565886"/>
            <a:ext cx="410445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2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</a:rPr>
              <a:t>	Test boards and signal 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5497415" y="704776"/>
            <a:ext cx="1611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HD BGA </a:t>
            </a:r>
            <a:r>
              <a:rPr lang="fr-FR" sz="1600" b="1" dirty="0" err="1" smtClean="0"/>
              <a:t>board</a:t>
            </a:r>
            <a:endParaRPr lang="fr-FR" sz="16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911424" y="620688"/>
            <a:ext cx="2476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Flip-Chip on mezzanine</a:t>
            </a:r>
            <a:endParaRPr lang="fr-FR" sz="16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8981222" y="713425"/>
            <a:ext cx="2387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/>
              <a:t>HD BGA on mezzanine</a:t>
            </a:r>
            <a:endParaRPr lang="fr-FR" sz="1600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026287"/>
            <a:ext cx="2005662" cy="209084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524" y="1055925"/>
            <a:ext cx="1796332" cy="22142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288" y="1006415"/>
            <a:ext cx="2665669" cy="2336768"/>
          </a:xfrm>
          <a:prstGeom prst="rect">
            <a:avLst/>
          </a:prstGeom>
        </p:spPr>
      </p:pic>
      <p:pic>
        <p:nvPicPr>
          <p:cNvPr id="26" name="Espace réservé du contenu 7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9330" b="50456"/>
          <a:stretch/>
        </p:blipFill>
        <p:spPr>
          <a:xfrm>
            <a:off x="8612742" y="3482998"/>
            <a:ext cx="2981211" cy="1943272"/>
          </a:xfrm>
        </p:spPr>
      </p:pic>
      <p:pic>
        <p:nvPicPr>
          <p:cNvPr id="27" name="Image 26" descr="Capture d’écra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6" y="3284984"/>
            <a:ext cx="2859505" cy="2136168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1711488" y="3606285"/>
            <a:ext cx="16482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Version 2</a:t>
            </a:r>
          </a:p>
          <a:p>
            <a:r>
              <a:rPr lang="en-US" sz="1100" b="1" dirty="0" smtClean="0"/>
              <a:t>125 </a:t>
            </a:r>
            <a:r>
              <a:rPr lang="en-US" sz="1100" b="1" dirty="0" err="1" smtClean="0"/>
              <a:t>fC</a:t>
            </a:r>
            <a:endParaRPr lang="en-US" sz="1100" b="1" dirty="0" smtClean="0"/>
          </a:p>
          <a:p>
            <a:r>
              <a:rPr lang="en-US" sz="1100" b="1" dirty="0" smtClean="0"/>
              <a:t>Gain = ~0,18 </a:t>
            </a:r>
            <a:r>
              <a:rPr lang="en-US" sz="1100" b="1" dirty="0" err="1" smtClean="0"/>
              <a:t>fC</a:t>
            </a:r>
            <a:r>
              <a:rPr lang="en-US" sz="1100" b="1" dirty="0" smtClean="0"/>
              <a:t>/ADCU</a:t>
            </a:r>
            <a:endParaRPr lang="en-US" sz="1100" b="1" dirty="0"/>
          </a:p>
        </p:txBody>
      </p:sp>
      <p:pic>
        <p:nvPicPr>
          <p:cNvPr id="29" name="Image 28" descr="Capture d’écra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55" y="3429354"/>
            <a:ext cx="2679931" cy="2027076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69761" y="5515250"/>
            <a:ext cx="8110615" cy="994781"/>
          </a:xfrm>
          <a:prstGeom prst="rect">
            <a:avLst/>
          </a:prstGeom>
          <a:noFill/>
        </p:spPr>
        <p:txBody>
          <a:bodyPr wrap="square" rtlCol="0"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Separates effects from the BGA substrate and PCB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Rising time (10-90 %): </a:t>
            </a:r>
            <a:r>
              <a:rPr lang="en-GB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 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Falling time (10-90 %): ~ 30 ns, &lt; 20 % at BX+1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uniformity over the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40 MHz clock coupling on the </a:t>
            </a:r>
            <a:r>
              <a:rPr lang="en-GB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analog</a:t>
            </a:r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 on the HD BGA board: digital noise (slide 11)</a:t>
            </a:r>
          </a:p>
        </p:txBody>
      </p:sp>
    </p:spTree>
    <p:extLst>
      <p:ext uri="{BB962C8B-B14F-4D97-AF65-F5344CB8AC3E}">
        <p14:creationId xmlns:p14="http://schemas.microsoft.com/office/powerpoint/2010/main" val="23601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Charge ADC (0 – 160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386" y="4984979"/>
            <a:ext cx="3657143" cy="1828571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270657" y="804255"/>
            <a:ext cx="6473415" cy="252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latin typeface="Calibri" panose="020F0502020204030204" pitchFamily="34" charset="0"/>
              </a:rPr>
              <a:t>Two 10b-DAC to globally set the pedestal to a wanted level</a:t>
            </a:r>
          </a:p>
          <a:p>
            <a:r>
              <a:rPr lang="en-US" kern="0" dirty="0" smtClean="0">
                <a:latin typeface="Calibri" panose="020F0502020204030204" pitchFamily="34" charset="0"/>
              </a:rPr>
              <a:t>5b-DAC to reduce dispersion per channel</a:t>
            </a:r>
          </a:p>
          <a:p>
            <a:pPr lvl="1"/>
            <a:r>
              <a:rPr lang="en-US" kern="0" dirty="0" smtClean="0">
                <a:latin typeface="Calibri" panose="020F0502020204030204" pitchFamily="34" charset="0"/>
              </a:rPr>
              <a:t>From ~ 100 </a:t>
            </a:r>
            <a:r>
              <a:rPr lang="en-US" kern="0" dirty="0" err="1" smtClean="0">
                <a:latin typeface="Calibri" panose="020F0502020204030204" pitchFamily="34" charset="0"/>
              </a:rPr>
              <a:t>ADCu</a:t>
            </a:r>
            <a:r>
              <a:rPr lang="en-US" kern="0" dirty="0" smtClean="0">
                <a:latin typeface="Calibri" panose="020F0502020204030204" pitchFamily="34" charset="0"/>
              </a:rPr>
              <a:t> dispersion to ~ 5 </a:t>
            </a:r>
            <a:r>
              <a:rPr lang="en-US" kern="0" dirty="0" err="1" smtClean="0">
                <a:latin typeface="Calibri" panose="020F0502020204030204" pitchFamily="34" charset="0"/>
              </a:rPr>
              <a:t>ADCu</a:t>
            </a:r>
            <a:endParaRPr lang="en-US" kern="0" dirty="0" smtClean="0">
              <a:latin typeface="Calibri" panose="020F0502020204030204" pitchFamily="34" charset="0"/>
            </a:endParaRPr>
          </a:p>
          <a:p>
            <a:r>
              <a:rPr lang="en-US" kern="0" dirty="0" smtClean="0">
                <a:latin typeface="Calibri" panose="020F0502020204030204" pitchFamily="34" charset="0"/>
              </a:rPr>
              <a:t>Good linearity within +/- 0.5%</a:t>
            </a:r>
          </a:p>
          <a:p>
            <a:pPr lvl="1"/>
            <a:r>
              <a:rPr lang="en-US" kern="0" dirty="0" smtClean="0">
                <a:latin typeface="Calibri" panose="020F0502020204030204" pitchFamily="34" charset="0"/>
              </a:rPr>
              <a:t>1.6 </a:t>
            </a:r>
            <a:r>
              <a:rPr lang="en-US" kern="0" dirty="0" err="1" smtClean="0">
                <a:latin typeface="Calibri" panose="020F0502020204030204" pitchFamily="34" charset="0"/>
              </a:rPr>
              <a:t>fC</a:t>
            </a:r>
            <a:r>
              <a:rPr lang="en-US" kern="0" dirty="0">
                <a:latin typeface="Calibri" panose="020F0502020204030204" pitchFamily="34" charset="0"/>
              </a:rPr>
              <a:t> </a:t>
            </a:r>
            <a:r>
              <a:rPr lang="en-US" kern="0" dirty="0" smtClean="0">
                <a:latin typeface="Calibri" panose="020F0502020204030204" pitchFamily="34" charset="0"/>
              </a:rPr>
              <a:t>(~1 MIP) linearity for the typical gain</a:t>
            </a:r>
          </a:p>
          <a:p>
            <a:r>
              <a:rPr lang="en-US" kern="0" dirty="0" smtClean="0">
                <a:latin typeface="Calibri" panose="020F0502020204030204" pitchFamily="34" charset="0"/>
              </a:rPr>
              <a:t>~ 0.3 </a:t>
            </a:r>
            <a:r>
              <a:rPr lang="en-US" kern="0" dirty="0" err="1" smtClean="0">
                <a:latin typeface="Calibri" panose="020F0502020204030204" pitchFamily="34" charset="0"/>
              </a:rPr>
              <a:t>fC</a:t>
            </a:r>
            <a:r>
              <a:rPr lang="en-US" kern="0" dirty="0" smtClean="0">
                <a:latin typeface="Calibri" panose="020F0502020204030204" pitchFamily="34" charset="0"/>
              </a:rPr>
              <a:t> resolution with 50 pF input capacitor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465963" y="626358"/>
            <a:ext cx="4005106" cy="42724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5" r="49417"/>
          <a:stretch/>
        </p:blipFill>
        <p:spPr>
          <a:xfrm>
            <a:off x="449063" y="3780542"/>
            <a:ext cx="5087888" cy="2684897"/>
          </a:xfrm>
          <a:prstGeom prst="rect">
            <a:avLst/>
          </a:prstGeom>
        </p:spPr>
      </p:pic>
      <p:cxnSp>
        <p:nvCxnSpPr>
          <p:cNvPr id="7" name="Connecteur droit avec flèche 6"/>
          <p:cNvCxnSpPr/>
          <p:nvPr/>
        </p:nvCxnSpPr>
        <p:spPr>
          <a:xfrm flipH="1">
            <a:off x="5519936" y="4898781"/>
            <a:ext cx="415032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879976" y="4725144"/>
            <a:ext cx="960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00000"/>
                </a:solidFill>
              </a:rPr>
              <a:t>~ 0.3 </a:t>
            </a:r>
            <a:r>
              <a:rPr lang="fr-FR" sz="1400" dirty="0" err="1" smtClean="0">
                <a:solidFill>
                  <a:srgbClr val="C00000"/>
                </a:solidFill>
              </a:rPr>
              <a:t>fC</a:t>
            </a:r>
            <a:endParaRPr lang="fr-FR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5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	Charge: TOT range (160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10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191343" y="841193"/>
            <a:ext cx="6408714" cy="280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latin typeface="Calibri" panose="020F0502020204030204" pitchFamily="34" charset="0"/>
              </a:rPr>
              <a:t>Charge measurement from TOT when preamplifier saturates</a:t>
            </a:r>
          </a:p>
          <a:p>
            <a:r>
              <a:rPr lang="en-US" sz="2000" kern="0" dirty="0" smtClean="0">
                <a:latin typeface="Calibri" panose="020F0502020204030204" pitchFamily="34" charset="0"/>
              </a:rPr>
              <a:t>160 </a:t>
            </a:r>
            <a:r>
              <a:rPr lang="en-US" sz="2000" kern="0" dirty="0" err="1" smtClean="0">
                <a:latin typeface="Calibri" panose="020F0502020204030204" pitchFamily="34" charset="0"/>
              </a:rPr>
              <a:t>fC</a:t>
            </a:r>
            <a:r>
              <a:rPr lang="en-US" sz="2000" kern="0" dirty="0" smtClean="0">
                <a:latin typeface="Calibri" panose="020F0502020204030204" pitchFamily="34" charset="0"/>
              </a:rPr>
              <a:t> to 10 </a:t>
            </a:r>
            <a:r>
              <a:rPr lang="en-US" sz="2000" kern="0" dirty="0" err="1" smtClean="0">
                <a:latin typeface="Calibri" panose="020F0502020204030204" pitchFamily="34" charset="0"/>
              </a:rPr>
              <a:t>pC</a:t>
            </a:r>
            <a:r>
              <a:rPr lang="en-US" sz="2000" kern="0" dirty="0" smtClean="0">
                <a:latin typeface="Calibri" panose="020F0502020204030204" pitchFamily="34" charset="0"/>
              </a:rPr>
              <a:t> (for the typical preamplifier gain)</a:t>
            </a:r>
          </a:p>
          <a:p>
            <a:pPr lvl="1"/>
            <a:r>
              <a:rPr lang="en-US" sz="1600" kern="0" dirty="0" smtClean="0">
                <a:latin typeface="Calibri" panose="020F0502020204030204" pitchFamily="34" charset="0"/>
              </a:rPr>
              <a:t>12 bits over 200 ns</a:t>
            </a:r>
            <a:endParaRPr lang="en-US" sz="1600" kern="0" dirty="0">
              <a:latin typeface="Calibri" panose="020F0502020204030204" pitchFamily="34" charset="0"/>
            </a:endParaRPr>
          </a:p>
          <a:p>
            <a:pPr lvl="1"/>
            <a:r>
              <a:rPr lang="en-US" sz="1600" kern="0" dirty="0" smtClean="0">
                <a:latin typeface="Calibri" panose="020F0502020204030204" pitchFamily="34" charset="0"/>
              </a:rPr>
              <a:t>50 </a:t>
            </a:r>
            <a:r>
              <a:rPr lang="en-US" sz="1600" kern="0" dirty="0" err="1" smtClean="0">
                <a:latin typeface="Calibri" panose="020F0502020204030204" pitchFamily="34" charset="0"/>
              </a:rPr>
              <a:t>ps</a:t>
            </a:r>
            <a:r>
              <a:rPr lang="en-US" sz="1600" kern="0" dirty="0" smtClean="0">
                <a:latin typeface="Calibri" panose="020F0502020204030204" pitchFamily="34" charset="0"/>
              </a:rPr>
              <a:t> binning</a:t>
            </a:r>
          </a:p>
          <a:p>
            <a:r>
              <a:rPr lang="en-US" sz="2000" kern="0" dirty="0" smtClean="0">
                <a:latin typeface="Calibri" panose="020F0502020204030204" pitchFamily="34" charset="0"/>
              </a:rPr>
              <a:t>Linearity </a:t>
            </a:r>
          </a:p>
          <a:p>
            <a:pPr lvl="1"/>
            <a:r>
              <a:rPr lang="en-US" sz="1600" kern="0" dirty="0" smtClean="0">
                <a:latin typeface="Calibri" panose="020F0502020204030204" pitchFamily="34" charset="0"/>
              </a:rPr>
              <a:t>&lt; 2% linearity</a:t>
            </a:r>
          </a:p>
          <a:p>
            <a:pPr lvl="1"/>
            <a:r>
              <a:rPr lang="en-US" sz="1600" kern="0" dirty="0" smtClean="0">
                <a:latin typeface="Calibri" panose="020F0502020204030204" pitchFamily="34" charset="0"/>
              </a:rPr>
              <a:t>Better with input capacitor (as expected)</a:t>
            </a:r>
          </a:p>
          <a:p>
            <a:pPr lvl="1"/>
            <a:r>
              <a:rPr lang="en-US" sz="1600" kern="0" dirty="0" smtClean="0">
                <a:latin typeface="Calibri" panose="020F0502020204030204" pitchFamily="34" charset="0"/>
              </a:rPr>
              <a:t>Small residual wiggles on TOT due to digital noise on preamplifier input </a:t>
            </a:r>
          </a:p>
          <a:p>
            <a:r>
              <a:rPr lang="en-US" kern="0" dirty="0" smtClean="0">
                <a:latin typeface="Calibri" panose="020F0502020204030204" pitchFamily="34" charset="0"/>
              </a:rPr>
              <a:t>Resolution around the LSB (~ 50 </a:t>
            </a:r>
            <a:r>
              <a:rPr lang="en-US" kern="0" dirty="0" err="1" smtClean="0">
                <a:latin typeface="Calibri" panose="020F0502020204030204" pitchFamily="34" charset="0"/>
              </a:rPr>
              <a:t>ps</a:t>
            </a:r>
            <a:r>
              <a:rPr lang="en-US" kern="0" dirty="0" smtClean="0">
                <a:latin typeface="Calibri" panose="020F0502020204030204" pitchFamily="34" charset="0"/>
              </a:rPr>
              <a:t>) </a:t>
            </a:r>
          </a:p>
          <a:p>
            <a:pPr lvl="1"/>
            <a:r>
              <a:rPr lang="en-US" kern="0" dirty="0" smtClean="0">
                <a:latin typeface="Calibri" panose="020F0502020204030204" pitchFamily="34" charset="0"/>
              </a:rPr>
              <a:t>Some peaks due to outliers (understood and fixed)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38" r="50000" b="-1"/>
          <a:stretch/>
        </p:blipFill>
        <p:spPr>
          <a:xfrm>
            <a:off x="6343020" y="548680"/>
            <a:ext cx="5372532" cy="590532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7" t="49994"/>
          <a:stretch/>
        </p:blipFill>
        <p:spPr>
          <a:xfrm>
            <a:off x="839415" y="3717032"/>
            <a:ext cx="5055093" cy="2736971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1559496" y="5445224"/>
            <a:ext cx="4335012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847528" y="5137447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00000"/>
                </a:solidFill>
              </a:rPr>
              <a:t>1 LSB</a:t>
            </a:r>
            <a:endParaRPr lang="fr-FR" sz="1400" dirty="0">
              <a:solidFill>
                <a:srgbClr val="C00000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7968208" y="1124744"/>
            <a:ext cx="0" cy="1872208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968208" y="134076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00000"/>
                </a:solidFill>
              </a:rPr>
              <a:t>150 ns</a:t>
            </a:r>
            <a:endParaRPr lang="fr-FR" sz="1400" dirty="0">
              <a:solidFill>
                <a:srgbClr val="C00000"/>
              </a:solidFill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5447928" y="3789040"/>
            <a:ext cx="446580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879976" y="364502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C00000"/>
                </a:solidFill>
              </a:rPr>
              <a:t>0,1 %</a:t>
            </a:r>
            <a:endParaRPr lang="fr-FR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2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1026215"/>
            <a:ext cx="5826649" cy="22393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Noise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34433" y="892175"/>
                <a:ext cx="5905583" cy="253778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Measured noise with 50 pF input cap = </a:t>
                </a:r>
                <a:r>
                  <a:rPr lang="en-US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0.3 </a:t>
                </a:r>
                <a:r>
                  <a:rPr lang="en-US" dirty="0" err="1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fC</a:t>
                </a:r>
                <a:r>
                  <a:rPr lang="en-US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(~ 2000 electrons</a:t>
                </a:r>
                <a:r>
                  <a:rPr lang="en-US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 </a:t>
                </a:r>
                <a:r>
                  <a:rPr lang="en-US" sz="19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(0.7 </a:t>
                </a:r>
                <a:r>
                  <a:rPr lang="en-US" sz="19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nV</a:t>
                </a:r>
                <a:r>
                  <a:rPr lang="en-US" sz="19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/ √Hz)</a:t>
                </a:r>
                <a:endParaRPr lang="en-US" sz="19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Very low correlated noise contribution: </a:t>
                </a:r>
                <a:r>
                  <a:rPr lang="en-US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~ 0.1 </a:t>
                </a:r>
              </a:p>
              <a:p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Coherent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noise </a:t>
                </a:r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extracted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by </a:t>
                </a:r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comparing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direct and </a:t>
                </a:r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alternate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sums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on n </a:t>
                </a:r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channels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(n = 72): </a:t>
                </a:r>
                <a:endParaRPr lang="fr-FR" b="0" i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fr-FR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𝐷𝑆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sz="19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fr-FR" sz="1900" b="0" i="1" smtClean="0">
                            <a:latin typeface="Cambria Math" panose="02040503050406030204" pitchFamily="18" charset="0"/>
                          </a:rPr>
                          <m:t>𝑝𝑒𝑑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sz="19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9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e>
                    </m:nary>
                  </m:oMath>
                </a14:m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9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fr-FR" sz="1900" i="1">
                        <a:latin typeface="Cambria Math" panose="02040503050406030204" pitchFamily="18" charset="0"/>
                      </a:rPr>
                      <m:t>𝐴𝑆</m:t>
                    </m:r>
                    <m:r>
                      <a:rPr lang="fr-FR" sz="1900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fr-FR" sz="19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ctrlPr>
                              <a:rPr lang="fr-FR" sz="1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9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9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sup>
                                <m:r>
                                  <a:rPr lang="fr-FR" sz="19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  <m:r>
                          <a:rPr lang="fr-FR" sz="1900" i="1">
                            <a:latin typeface="Cambria Math" panose="02040503050406030204" pitchFamily="18" charset="0"/>
                          </a:rPr>
                          <m:t>𝑝𝑒𝑑</m:t>
                        </m:r>
                        <m:r>
                          <a:rPr lang="fr-FR" sz="19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fr-FR" sz="19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fr-FR" sz="1900" i="1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fr-F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Incoherent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noise </a:t>
                </a:r>
                <a14:m>
                  <m:oMath xmlns:m="http://schemas.openxmlformats.org/officeDocument/2006/math"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𝐼𝑁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𝑟𝑚𝑠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𝐴𝑆</m:t>
                    </m:r>
                    <m:r>
                      <a:rPr lang="fr-FR" sz="1900" b="0" i="1" smtClean="0">
                        <a:latin typeface="Cambria Math" panose="02040503050406030204" pitchFamily="18" charset="0"/>
                      </a:rPr>
                      <m:t>)/√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fr-FR" sz="19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fr-F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Coherent</a:t>
                </a:r>
                <a:r>
                  <a:rPr lang="fr-F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noise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CN</m:t>
                    </m:r>
                    <m:r>
                      <a:rPr lang="fr-FR" sz="19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fr-F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𝑣𝑎𝑟</m:t>
                        </m:r>
                        <m:d>
                          <m:dPr>
                            <m:ctrlPr>
                              <a:rPr lang="fr-FR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𝐷𝑆</m:t>
                            </m:r>
                          </m:e>
                        </m:d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𝑣𝑎𝑟</m:t>
                        </m:r>
                        <m:d>
                          <m:dPr>
                            <m:ctrlPr>
                              <a:rPr lang="fr-FR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𝐴𝑆</m:t>
                            </m:r>
                          </m:e>
                        </m:d>
                      </m:e>
                    </m:rad>
                    <m:r>
                      <a:rPr lang="fr-FR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fr-FR" sz="19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4433" y="892175"/>
                <a:ext cx="5905583" cy="2537787"/>
              </a:xfrm>
              <a:blipFill rotWithShape="0">
                <a:blip r:embed="rId4"/>
                <a:stretch>
                  <a:fillRect l="-1445" t="-4317" b="-383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TIPP 2021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71A504-AE2C-4488-80ED-9ED6A4A5747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7706" r="2246" b="5665"/>
          <a:stretch/>
        </p:blipFill>
        <p:spPr>
          <a:xfrm>
            <a:off x="5159895" y="4005064"/>
            <a:ext cx="3096345" cy="2428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t="4279" r="8694" b="6720"/>
          <a:stretch/>
        </p:blipFill>
        <p:spPr>
          <a:xfrm>
            <a:off x="8472264" y="4005063"/>
            <a:ext cx="3491185" cy="251690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663952" y="364502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70C0"/>
                </a:solidFill>
              </a:rPr>
              <a:t>Correlation matrix</a:t>
            </a:r>
            <a:endParaRPr lang="en-GB" sz="1400" b="1" dirty="0">
              <a:solidFill>
                <a:srgbClr val="0070C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51384" y="3645024"/>
            <a:ext cx="4379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70C0"/>
                </a:solidFill>
              </a:rPr>
              <a:t>Equivalent Noise Charge </a:t>
            </a:r>
            <a:r>
              <a:rPr lang="en-GB" sz="1400" b="1" dirty="0" err="1" smtClean="0">
                <a:solidFill>
                  <a:srgbClr val="0070C0"/>
                </a:solidFill>
              </a:rPr>
              <a:t>wrt</a:t>
            </a:r>
            <a:r>
              <a:rPr lang="en-GB" sz="1400" b="1" dirty="0" smtClean="0">
                <a:solidFill>
                  <a:srgbClr val="0070C0"/>
                </a:solidFill>
              </a:rPr>
              <a:t>. sensor capacitance</a:t>
            </a:r>
            <a:endParaRPr lang="en-GB" sz="1400" b="1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904312" y="3625279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70C0"/>
                </a:solidFill>
              </a:rPr>
              <a:t>Coherent vs. incoherent noise</a:t>
            </a:r>
            <a:endParaRPr lang="en-GB" sz="1400" b="1" dirty="0">
              <a:solidFill>
                <a:srgbClr val="0070C0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08" y="4028485"/>
            <a:ext cx="4590686" cy="249348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79375" cy="4793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flipH="1">
            <a:off x="10882712" y="4246387"/>
            <a:ext cx="1008112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70C0"/>
                </a:solidFill>
              </a:rPr>
              <a:t>IN: 0.3 </a:t>
            </a:r>
            <a:r>
              <a:rPr lang="fr-FR" sz="1200" dirty="0" err="1" smtClean="0">
                <a:solidFill>
                  <a:srgbClr val="0070C0"/>
                </a:solidFill>
              </a:rPr>
              <a:t>fC</a:t>
            </a:r>
            <a:endParaRPr lang="fr-FR" sz="1200" dirty="0" smtClean="0">
              <a:solidFill>
                <a:srgbClr val="0070C0"/>
              </a:solidFill>
            </a:endParaRPr>
          </a:p>
          <a:p>
            <a:r>
              <a:rPr lang="fr-FR" sz="1200" dirty="0" smtClean="0">
                <a:solidFill>
                  <a:srgbClr val="0070C0"/>
                </a:solidFill>
              </a:rPr>
              <a:t>CN: 0.06 </a:t>
            </a:r>
            <a:r>
              <a:rPr lang="fr-FR" sz="1200" dirty="0" err="1" smtClean="0">
                <a:solidFill>
                  <a:srgbClr val="0070C0"/>
                </a:solidFill>
              </a:rPr>
              <a:t>fC</a:t>
            </a:r>
            <a:r>
              <a:rPr lang="fr-FR" sz="1200" dirty="0" smtClean="0">
                <a:solidFill>
                  <a:srgbClr val="0070C0"/>
                </a:solidFill>
              </a:rPr>
              <a:t> </a:t>
            </a:r>
            <a:endParaRPr lang="fr-FR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2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MEGA">
  <a:themeElements>
    <a:clrScheme name="omega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mega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mega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ega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mega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omega2013</Template>
  <TotalTime>43283</TotalTime>
  <Words>1986</Words>
  <Application>Microsoft Office PowerPoint</Application>
  <PresentationFormat>Grand écran</PresentationFormat>
  <Paragraphs>355</Paragraphs>
  <Slides>24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24</vt:i4>
      </vt:variant>
    </vt:vector>
  </HeadingPairs>
  <TitlesOfParts>
    <vt:vector size="38" baseType="lpstr">
      <vt:lpstr>Arial</vt:lpstr>
      <vt:lpstr>Bryant Medium Compressed</vt:lpstr>
      <vt:lpstr>Calibri</vt:lpstr>
      <vt:lpstr>Cambria Math</vt:lpstr>
      <vt:lpstr>Times New Roman</vt:lpstr>
      <vt:lpstr>Wingdings</vt:lpstr>
      <vt:lpstr>OMEGA</vt:lpstr>
      <vt:lpstr>1_OMEGA</vt:lpstr>
      <vt:lpstr>2_OMEGA</vt:lpstr>
      <vt:lpstr>3_OMEGA</vt:lpstr>
      <vt:lpstr>4_OMEGA</vt:lpstr>
      <vt:lpstr>5_OMEGA</vt:lpstr>
      <vt:lpstr>6_OMEGA</vt:lpstr>
      <vt:lpstr>7_OMEGA</vt:lpstr>
      <vt:lpstr>HGCROC: the front-end readout ASICs for the CMS High Granularity Calorimeter</vt:lpstr>
      <vt:lpstr> HGCAL: CMS EndCap Calorimeters for the LHC Phase-II upgrade</vt:lpstr>
      <vt:lpstr> HGCROC2 overview</vt:lpstr>
      <vt:lpstr> HGCROC2 floorplan</vt:lpstr>
      <vt:lpstr> Packaging</vt:lpstr>
      <vt:lpstr> Test boards and signal </vt:lpstr>
      <vt:lpstr> Charge ADC (0 – 160 fC)</vt:lpstr>
      <vt:lpstr> Charge: TOT range (160 fC – 10 pC)</vt:lpstr>
      <vt:lpstr> Noise </vt:lpstr>
      <vt:lpstr> Digital noise </vt:lpstr>
      <vt:lpstr> Timing performance</vt:lpstr>
      <vt:lpstr> Trigger characterization </vt:lpstr>
      <vt:lpstr> Bandgap and temperature measurements</vt:lpstr>
      <vt:lpstr> Analog Channel Overview: SiPM version</vt:lpstr>
      <vt:lpstr> SiPM version measurements</vt:lpstr>
      <vt:lpstr> TID and SEU tests</vt:lpstr>
      <vt:lpstr> HGCROC3: final version</vt:lpstr>
      <vt:lpstr> Summary</vt:lpstr>
      <vt:lpstr>Backup slides</vt:lpstr>
      <vt:lpstr> Analog Channel Overview: Silicon version</vt:lpstr>
      <vt:lpstr> Trigger path</vt:lpstr>
      <vt:lpstr> From HGCROC2 to HGCROC3</vt:lpstr>
      <vt:lpstr> TDC calibration</vt:lpstr>
      <vt:lpstr> Timing performance – S-curve</vt:lpstr>
    </vt:vector>
  </TitlesOfParts>
  <Company>LAL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OMEGA</dc:creator>
  <cp:lastModifiedBy>Damien Thienpont</cp:lastModifiedBy>
  <cp:revision>1541</cp:revision>
  <cp:lastPrinted>2021-05-17T11:53:12Z</cp:lastPrinted>
  <dcterms:created xsi:type="dcterms:W3CDTF">2013-06-17T16:24:05Z</dcterms:created>
  <dcterms:modified xsi:type="dcterms:W3CDTF">2021-05-28T13:33:12Z</dcterms:modified>
</cp:coreProperties>
</file>