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63" r:id="rId4"/>
    <p:sldId id="262" r:id="rId5"/>
    <p:sldId id="265" r:id="rId6"/>
    <p:sldId id="266" r:id="rId7"/>
    <p:sldId id="261" r:id="rId8"/>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87" autoAdjust="0"/>
  </p:normalViewPr>
  <p:slideViewPr>
    <p:cSldViewPr>
      <p:cViewPr varScale="1">
        <p:scale>
          <a:sx n="99" d="100"/>
          <a:sy n="99" d="100"/>
        </p:scale>
        <p:origin x="912"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07/06/2021</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a:t>
            </a:r>
          </a:p>
          <a:p>
            <a:r>
              <a:rPr lang="fr-FR" dirty="0"/>
              <a:t>Je vais vous présenter le projet TERRA FORMA qui vient d’être financé dans le cadre du programme d’investissement d’avenir PIA3, volet équipement d’</a:t>
            </a:r>
            <a:r>
              <a:rPr lang="fr-FR" dirty="0" err="1"/>
              <a:t>exellence</a:t>
            </a:r>
            <a:r>
              <a:rPr lang="fr-FR" dirty="0"/>
              <a:t>. TERRA FORMA vise à concevoir et tester l’observatoire intelligent des territoires à l’heure de l’Anthropocène. Il rassemble 42 partenaires, dont des laboratoires l’INSU, INEE et l’INSIS. Il s’appuie notamment sur les infrastructures recherche OZCAR et RZA qui rassemble des observatoires de recherche en environnement. </a:t>
            </a:r>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2</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3</a:t>
            </a:fld>
            <a:endParaRPr lang="fr-FR"/>
          </a:p>
        </p:txBody>
      </p:sp>
    </p:spTree>
    <p:extLst>
      <p:ext uri="{BB962C8B-B14F-4D97-AF65-F5344CB8AC3E}">
        <p14:creationId xmlns:p14="http://schemas.microsoft.com/office/powerpoint/2010/main" val="348829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382556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5</a:t>
            </a:fld>
            <a:endParaRPr lang="fr-FR"/>
          </a:p>
        </p:txBody>
      </p:sp>
    </p:spTree>
    <p:extLst>
      <p:ext uri="{BB962C8B-B14F-4D97-AF65-F5344CB8AC3E}">
        <p14:creationId xmlns:p14="http://schemas.microsoft.com/office/powerpoint/2010/main" val="392979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6</a:t>
            </a:fld>
            <a:endParaRPr lang="fr-FR"/>
          </a:p>
        </p:txBody>
      </p:sp>
    </p:spTree>
    <p:extLst>
      <p:ext uri="{BB962C8B-B14F-4D97-AF65-F5344CB8AC3E}">
        <p14:creationId xmlns:p14="http://schemas.microsoft.com/office/powerpoint/2010/main" val="359881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07/06/2021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07/06/2021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07/06/2021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07.06.21</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07.06.21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07.06.21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07.06.21</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07.06.21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07.06.21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07/06/2021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07.06.21</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07/06/2021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07.06.21</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07/06/2021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07/06/2021</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07/06/2021</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07/06/2021</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07/06/2021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07/06/2021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07/06/2021</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07.06.21</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hyperlink" Target="https://indico.in2p3.fr/event/24504/" TargetMode="External"/><Relationship Id="rId4" Type="http://schemas.openxmlformats.org/officeDocument/2006/relationships/image" Target="../media/image12.jp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https://docs.google.com/spreadsheets/d/1pK_KClLyW38RGHJz-k8H306nFAeed87XmtMrdnkbi1Y/edit#gid=826918707" TargetMode="External"/><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Réunion WP3</a:t>
            </a:r>
          </a:p>
        </p:txBody>
      </p:sp>
      <p:sp>
        <p:nvSpPr>
          <p:cNvPr id="6" name="Rectangle 3"/>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endParaRP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3">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4">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5"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
        <p:nvSpPr>
          <p:cNvPr id="20" name="Espace réservé du pied de page 4">
            <a:extLst>
              <a:ext uri="{FF2B5EF4-FFF2-40B4-BE49-F238E27FC236}">
                <a16:creationId xmlns:a16="http://schemas.microsoft.com/office/drawing/2014/main" id="{415050C8-4DBC-4627-9E69-134F35515EE8}"/>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Réunion WP3 – 9 juin 2021</a:t>
            </a:r>
          </a:p>
        </p:txBody>
      </p:sp>
      <p:sp>
        <p:nvSpPr>
          <p:cNvPr id="21" name="ZoneTexte 20">
            <a:extLst>
              <a:ext uri="{FF2B5EF4-FFF2-40B4-BE49-F238E27FC236}">
                <a16:creationId xmlns:a16="http://schemas.microsoft.com/office/drawing/2014/main" id="{20532AB7-67C8-444D-9EEE-F0E1F6378669}"/>
              </a:ext>
            </a:extLst>
          </p:cNvPr>
          <p:cNvSpPr txBox="1"/>
          <p:nvPr/>
        </p:nvSpPr>
        <p:spPr>
          <a:xfrm>
            <a:off x="4312131" y="1651184"/>
            <a:ext cx="6266046" cy="369332"/>
          </a:xfrm>
          <a:prstGeom prst="rect">
            <a:avLst/>
          </a:prstGeom>
          <a:noFill/>
        </p:spPr>
        <p:txBody>
          <a:bodyPr wrap="square">
            <a:spAutoFit/>
          </a:bodyPr>
          <a:lstStyle/>
          <a:p>
            <a:r>
              <a:rPr lang="fr-FR" dirty="0">
                <a:hlinkClick r:id="rId10"/>
              </a:rPr>
              <a:t>https://indico.in2p3.fr/event/24504/</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1"/>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Notre challenge @ WP3!!</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6" name="Espace réservé du pied de page 4">
            <a:extLst>
              <a:ext uri="{FF2B5EF4-FFF2-40B4-BE49-F238E27FC236}">
                <a16:creationId xmlns:a16="http://schemas.microsoft.com/office/drawing/2014/main" id="{0CD124C3-A034-44FC-948E-66E763488917}"/>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Réunion WP3 – 9 juin 2021</a:t>
            </a:r>
          </a:p>
        </p:txBody>
      </p:sp>
      <p:pic>
        <p:nvPicPr>
          <p:cNvPr id="27" name="Google Shape;174;p3">
            <a:extLst>
              <a:ext uri="{FF2B5EF4-FFF2-40B4-BE49-F238E27FC236}">
                <a16:creationId xmlns:a16="http://schemas.microsoft.com/office/drawing/2014/main" id="{7E5FCDAD-6D75-4FA7-BCE7-52F0F4E416D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1150" y="4833400"/>
            <a:ext cx="2217400" cy="2217400"/>
          </a:xfrm>
          <a:prstGeom prst="rect">
            <a:avLst/>
          </a:prstGeom>
          <a:noFill/>
          <a:ln>
            <a:noFill/>
          </a:ln>
        </p:spPr>
      </p:pic>
      <p:pic>
        <p:nvPicPr>
          <p:cNvPr id="2" name="Image 1">
            <a:extLst>
              <a:ext uri="{FF2B5EF4-FFF2-40B4-BE49-F238E27FC236}">
                <a16:creationId xmlns:a16="http://schemas.microsoft.com/office/drawing/2014/main" id="{746D47B9-30C1-4843-8F4A-0C712BFE3F7C}"/>
              </a:ext>
            </a:extLst>
          </p:cNvPr>
          <p:cNvPicPr>
            <a:picLocks noChangeAspect="1"/>
          </p:cNvPicPr>
          <p:nvPr/>
        </p:nvPicPr>
        <p:blipFill>
          <a:blip r:embed="rId7"/>
          <a:stretch>
            <a:fillRect/>
          </a:stretch>
        </p:blipFill>
        <p:spPr>
          <a:xfrm>
            <a:off x="1180827" y="843800"/>
            <a:ext cx="8802175" cy="5649075"/>
          </a:xfrm>
          <a:prstGeom prst="rect">
            <a:avLst/>
          </a:prstGeom>
        </p:spPr>
      </p:pic>
      <p:sp>
        <p:nvSpPr>
          <p:cNvPr id="3" name="ZoneTexte 2">
            <a:extLst>
              <a:ext uri="{FF2B5EF4-FFF2-40B4-BE49-F238E27FC236}">
                <a16:creationId xmlns:a16="http://schemas.microsoft.com/office/drawing/2014/main" id="{69295563-4A0F-4556-BDDC-212CE4F3B1B9}"/>
              </a:ext>
            </a:extLst>
          </p:cNvPr>
          <p:cNvSpPr txBox="1"/>
          <p:nvPr/>
        </p:nvSpPr>
        <p:spPr>
          <a:xfrm>
            <a:off x="9180351" y="1052736"/>
            <a:ext cx="3024336" cy="3416320"/>
          </a:xfrm>
          <a:prstGeom prst="rect">
            <a:avLst/>
          </a:prstGeom>
          <a:noFill/>
        </p:spPr>
        <p:txBody>
          <a:bodyPr wrap="square" rtlCol="0">
            <a:spAutoFit/>
          </a:bodyPr>
          <a:lstStyle/>
          <a:p>
            <a:pPr marL="285750" indent="-285750">
              <a:buFont typeface="Wingdings" panose="05000000000000000000" pitchFamily="2" charset="2"/>
              <a:buChar char="Ø"/>
            </a:pPr>
            <a:r>
              <a:rPr lang="en-GB" dirty="0"/>
              <a:t>Autonomy</a:t>
            </a:r>
          </a:p>
          <a:p>
            <a:pPr marL="285750" indent="-285750">
              <a:buFont typeface="Wingdings" panose="05000000000000000000" pitchFamily="2" charset="2"/>
              <a:buChar char="Ø"/>
            </a:pPr>
            <a:r>
              <a:rPr lang="en-GB" dirty="0"/>
              <a:t>Robustness – QoS</a:t>
            </a:r>
          </a:p>
          <a:p>
            <a:pPr marL="285750" indent="-285750">
              <a:buFont typeface="Wingdings" panose="05000000000000000000" pitchFamily="2" charset="2"/>
              <a:buChar char="Ø"/>
            </a:pPr>
            <a:r>
              <a:rPr lang="en-GB" dirty="0"/>
              <a:t>Versatility</a:t>
            </a:r>
          </a:p>
          <a:p>
            <a:pPr marL="285750" indent="-285750">
              <a:buFont typeface="Wingdings" panose="05000000000000000000" pitchFamily="2" charset="2"/>
              <a:buChar char="Ø"/>
            </a:pPr>
            <a:r>
              <a:rPr lang="en-GB" dirty="0"/>
              <a:t>Interoperability</a:t>
            </a:r>
          </a:p>
          <a:p>
            <a:pPr marL="285750" indent="-285750">
              <a:buFont typeface="Wingdings" panose="05000000000000000000" pitchFamily="2" charset="2"/>
              <a:buChar char="Ø"/>
            </a:pPr>
            <a:r>
              <a:rPr lang="en-GB" dirty="0"/>
              <a:t>Easy to operate, maintain…</a:t>
            </a:r>
          </a:p>
          <a:p>
            <a:pPr marL="285750" indent="-285750">
              <a:buFont typeface="Wingdings" panose="05000000000000000000" pitchFamily="2" charset="2"/>
              <a:buChar char="Ø"/>
            </a:pPr>
            <a:r>
              <a:rPr lang="en-GB" dirty="0"/>
              <a:t>Scalability</a:t>
            </a:r>
          </a:p>
          <a:p>
            <a:pPr marL="285750" indent="-285750">
              <a:buFont typeface="Wingdings" panose="05000000000000000000" pitchFamily="2" charset="2"/>
              <a:buChar char="Ø"/>
            </a:pPr>
            <a:r>
              <a:rPr lang="en-GB" dirty="0"/>
              <a:t>Low cost</a:t>
            </a:r>
          </a:p>
          <a:p>
            <a:pPr marL="285750" indent="-285750">
              <a:buFont typeface="Wingdings" panose="05000000000000000000" pitchFamily="2" charset="2"/>
              <a:buChar char="Ø"/>
            </a:pPr>
            <a:r>
              <a:rPr lang="en-GB" dirty="0"/>
              <a:t>…..</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endParaRPr lang="en-GB" dirty="0"/>
          </a:p>
        </p:txBody>
      </p:sp>
      <p:pic>
        <p:nvPicPr>
          <p:cNvPr id="6" name="Image 5" descr="Une image contenant satellite, transport, nature&#10;&#10;Description générée automatiquement">
            <a:extLst>
              <a:ext uri="{FF2B5EF4-FFF2-40B4-BE49-F238E27FC236}">
                <a16:creationId xmlns:a16="http://schemas.microsoft.com/office/drawing/2014/main" id="{A6B97F03-A215-40D8-8F04-0C54F3C865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1216" y="980728"/>
            <a:ext cx="1343806" cy="671903"/>
          </a:xfrm>
          <a:prstGeom prst="rect">
            <a:avLst/>
          </a:prstGeom>
        </p:spPr>
      </p:pic>
      <p:sp>
        <p:nvSpPr>
          <p:cNvPr id="8" name="ZoneTexte 7">
            <a:extLst>
              <a:ext uri="{FF2B5EF4-FFF2-40B4-BE49-F238E27FC236}">
                <a16:creationId xmlns:a16="http://schemas.microsoft.com/office/drawing/2014/main" id="{0604D247-7F9D-4CEC-849A-35168A5FD671}"/>
              </a:ext>
            </a:extLst>
          </p:cNvPr>
          <p:cNvSpPr txBox="1"/>
          <p:nvPr/>
        </p:nvSpPr>
        <p:spPr>
          <a:xfrm>
            <a:off x="6939516" y="947347"/>
            <a:ext cx="813043" cy="369332"/>
          </a:xfrm>
          <a:prstGeom prst="rect">
            <a:avLst/>
          </a:prstGeom>
          <a:noFill/>
        </p:spPr>
        <p:txBody>
          <a:bodyPr wrap="none" rtlCol="0">
            <a:spAutoFit/>
          </a:bodyPr>
          <a:lstStyle/>
          <a:p>
            <a:r>
              <a:rPr lang="fr-FR" b="1" dirty="0">
                <a:solidFill>
                  <a:srgbClr val="FF0000"/>
                </a:solidFill>
              </a:rPr>
              <a:t>WP3.3</a:t>
            </a:r>
          </a:p>
        </p:txBody>
      </p:sp>
      <p:sp>
        <p:nvSpPr>
          <p:cNvPr id="19" name="ZoneTexte 18">
            <a:extLst>
              <a:ext uri="{FF2B5EF4-FFF2-40B4-BE49-F238E27FC236}">
                <a16:creationId xmlns:a16="http://schemas.microsoft.com/office/drawing/2014/main" id="{E950D7F1-ACC3-4A6B-BBB1-56F9C78872E5}"/>
              </a:ext>
            </a:extLst>
          </p:cNvPr>
          <p:cNvSpPr txBox="1"/>
          <p:nvPr/>
        </p:nvSpPr>
        <p:spPr bwMode="auto">
          <a:xfrm>
            <a:off x="8711075" y="3483671"/>
            <a:ext cx="813043" cy="369332"/>
          </a:xfrm>
          <a:prstGeom prst="rect">
            <a:avLst/>
          </a:prstGeom>
          <a:noFill/>
        </p:spPr>
        <p:txBody>
          <a:bodyPr wrap="none" rtlCol="0">
            <a:spAutoFit/>
          </a:bodyPr>
          <a:lstStyle/>
          <a:p>
            <a:r>
              <a:rPr lang="fr-FR" b="1" dirty="0">
                <a:solidFill>
                  <a:srgbClr val="FF0000"/>
                </a:solidFill>
              </a:rPr>
              <a:t>WP3.2</a:t>
            </a:r>
          </a:p>
        </p:txBody>
      </p:sp>
      <p:sp>
        <p:nvSpPr>
          <p:cNvPr id="20" name="ZoneTexte 19">
            <a:extLst>
              <a:ext uri="{FF2B5EF4-FFF2-40B4-BE49-F238E27FC236}">
                <a16:creationId xmlns:a16="http://schemas.microsoft.com/office/drawing/2014/main" id="{1313F66E-92E8-4D8B-A540-D9B46E4FE239}"/>
              </a:ext>
            </a:extLst>
          </p:cNvPr>
          <p:cNvSpPr txBox="1"/>
          <p:nvPr/>
        </p:nvSpPr>
        <p:spPr bwMode="auto">
          <a:xfrm>
            <a:off x="7849179" y="4469056"/>
            <a:ext cx="813043" cy="369332"/>
          </a:xfrm>
          <a:prstGeom prst="rect">
            <a:avLst/>
          </a:prstGeom>
          <a:noFill/>
        </p:spPr>
        <p:txBody>
          <a:bodyPr wrap="none" rtlCol="0">
            <a:spAutoFit/>
          </a:bodyPr>
          <a:lstStyle/>
          <a:p>
            <a:r>
              <a:rPr lang="fr-FR" b="1" dirty="0">
                <a:solidFill>
                  <a:srgbClr val="FF0000"/>
                </a:solidFill>
              </a:rPr>
              <a:t>WP3.1</a:t>
            </a:r>
          </a:p>
        </p:txBody>
      </p:sp>
    </p:spTree>
    <p:extLst>
      <p:ext uri="{BB962C8B-B14F-4D97-AF65-F5344CB8AC3E}">
        <p14:creationId xmlns:p14="http://schemas.microsoft.com/office/powerpoint/2010/main" val="197735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1"/>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3</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Planning WP3.1: plateforme de proximité</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27" name="Google Shape;174;p3">
            <a:extLst>
              <a:ext uri="{FF2B5EF4-FFF2-40B4-BE49-F238E27FC236}">
                <a16:creationId xmlns:a16="http://schemas.microsoft.com/office/drawing/2014/main" id="{7E5FCDAD-6D75-4FA7-BCE7-52F0F4E416D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1150" y="4833400"/>
            <a:ext cx="2217400" cy="2217400"/>
          </a:xfrm>
          <a:prstGeom prst="rect">
            <a:avLst/>
          </a:prstGeom>
          <a:noFill/>
          <a:ln>
            <a:noFill/>
          </a:ln>
        </p:spPr>
      </p:pic>
      <p:pic>
        <p:nvPicPr>
          <p:cNvPr id="14" name="Image 13">
            <a:extLst>
              <a:ext uri="{FF2B5EF4-FFF2-40B4-BE49-F238E27FC236}">
                <a16:creationId xmlns:a16="http://schemas.microsoft.com/office/drawing/2014/main" id="{E5E6A092-7E22-42CC-8E22-14969F83B27D}"/>
              </a:ext>
            </a:extLst>
          </p:cNvPr>
          <p:cNvPicPr>
            <a:picLocks noChangeAspect="1"/>
          </p:cNvPicPr>
          <p:nvPr/>
        </p:nvPicPr>
        <p:blipFill>
          <a:blip r:embed="rId7"/>
          <a:stretch>
            <a:fillRect/>
          </a:stretch>
        </p:blipFill>
        <p:spPr>
          <a:xfrm>
            <a:off x="911424" y="1484784"/>
            <a:ext cx="10920536" cy="4385412"/>
          </a:xfrm>
          <a:prstGeom prst="rect">
            <a:avLst/>
          </a:prstGeom>
        </p:spPr>
      </p:pic>
      <p:sp>
        <p:nvSpPr>
          <p:cNvPr id="16" name="Espace réservé du pied de page 4">
            <a:extLst>
              <a:ext uri="{FF2B5EF4-FFF2-40B4-BE49-F238E27FC236}">
                <a16:creationId xmlns:a16="http://schemas.microsoft.com/office/drawing/2014/main" id="{8E84984D-E045-46C6-AC09-40916C270EF8}"/>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Réunion WP3 – 9 juin 2021</a:t>
            </a:r>
          </a:p>
        </p:txBody>
      </p:sp>
      <p:sp>
        <p:nvSpPr>
          <p:cNvPr id="17" name="ZoneTexte 16">
            <a:hlinkClick r:id="rId8"/>
            <a:extLst>
              <a:ext uri="{FF2B5EF4-FFF2-40B4-BE49-F238E27FC236}">
                <a16:creationId xmlns:a16="http://schemas.microsoft.com/office/drawing/2014/main" id="{A62C1184-8BEC-4F37-B6BD-4B441D5FDD11}"/>
              </a:ext>
            </a:extLst>
          </p:cNvPr>
          <p:cNvSpPr txBox="1"/>
          <p:nvPr/>
        </p:nvSpPr>
        <p:spPr>
          <a:xfrm>
            <a:off x="1876250" y="6007056"/>
            <a:ext cx="10729191" cy="338554"/>
          </a:xfrm>
          <a:prstGeom prst="rect">
            <a:avLst/>
          </a:prstGeom>
          <a:noFill/>
        </p:spPr>
        <p:txBody>
          <a:bodyPr wrap="square">
            <a:spAutoFit/>
          </a:bodyPr>
          <a:lstStyle/>
          <a:p>
            <a:r>
              <a:rPr lang="fr-FR" sz="1600" dirty="0">
                <a:hlinkClick r:id="rId8"/>
              </a:rPr>
              <a:t>https://docs.google.com/spreadsheets/d/1pK_KClLyW38RGHJz-k8H306nFAeed87XmtMrdnkbi1Y/edit#gid=826918707</a:t>
            </a:r>
            <a:endParaRPr lang="fr-FR" sz="1600" dirty="0"/>
          </a:p>
        </p:txBody>
      </p:sp>
    </p:spTree>
    <p:extLst>
      <p:ext uri="{BB962C8B-B14F-4D97-AF65-F5344CB8AC3E}">
        <p14:creationId xmlns:p14="http://schemas.microsoft.com/office/powerpoint/2010/main" val="337428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1"/>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Planning WP3.2: plateforme centrale</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6" name="Espace réservé du pied de page 4">
            <a:extLst>
              <a:ext uri="{FF2B5EF4-FFF2-40B4-BE49-F238E27FC236}">
                <a16:creationId xmlns:a16="http://schemas.microsoft.com/office/drawing/2014/main" id="{0CD124C3-A034-44FC-948E-66E763488917}"/>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Commission Recherche UR1 – 16 février 2021</a:t>
            </a:r>
          </a:p>
        </p:txBody>
      </p:sp>
      <p:pic>
        <p:nvPicPr>
          <p:cNvPr id="27" name="Google Shape;174;p3">
            <a:extLst>
              <a:ext uri="{FF2B5EF4-FFF2-40B4-BE49-F238E27FC236}">
                <a16:creationId xmlns:a16="http://schemas.microsoft.com/office/drawing/2014/main" id="{7E5FCDAD-6D75-4FA7-BCE7-52F0F4E416D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1150" y="4833400"/>
            <a:ext cx="2217400" cy="2217400"/>
          </a:xfrm>
          <a:prstGeom prst="rect">
            <a:avLst/>
          </a:prstGeom>
          <a:noFill/>
          <a:ln>
            <a:noFill/>
          </a:ln>
        </p:spPr>
      </p:pic>
      <p:pic>
        <p:nvPicPr>
          <p:cNvPr id="3" name="Image 2">
            <a:extLst>
              <a:ext uri="{FF2B5EF4-FFF2-40B4-BE49-F238E27FC236}">
                <a16:creationId xmlns:a16="http://schemas.microsoft.com/office/drawing/2014/main" id="{7A8C539B-C828-4E77-8CD3-6C30611E9341}"/>
              </a:ext>
            </a:extLst>
          </p:cNvPr>
          <p:cNvPicPr>
            <a:picLocks noChangeAspect="1"/>
          </p:cNvPicPr>
          <p:nvPr/>
        </p:nvPicPr>
        <p:blipFill>
          <a:blip r:embed="rId7"/>
          <a:stretch>
            <a:fillRect/>
          </a:stretch>
        </p:blipFill>
        <p:spPr>
          <a:xfrm>
            <a:off x="1046095" y="1124744"/>
            <a:ext cx="10012120" cy="4347368"/>
          </a:xfrm>
          <a:prstGeom prst="rect">
            <a:avLst/>
          </a:prstGeom>
        </p:spPr>
      </p:pic>
    </p:spTree>
    <p:extLst>
      <p:ext uri="{BB962C8B-B14F-4D97-AF65-F5344CB8AC3E}">
        <p14:creationId xmlns:p14="http://schemas.microsoft.com/office/powerpoint/2010/main" val="309592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1"/>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Planning WP3.3: plateforme fédérale (?) – Data center </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6" name="Espace réservé du pied de page 4">
            <a:extLst>
              <a:ext uri="{FF2B5EF4-FFF2-40B4-BE49-F238E27FC236}">
                <a16:creationId xmlns:a16="http://schemas.microsoft.com/office/drawing/2014/main" id="{0CD124C3-A034-44FC-948E-66E763488917}"/>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Commission Recherche UR1 – 16 février 2021</a:t>
            </a:r>
          </a:p>
        </p:txBody>
      </p:sp>
      <p:pic>
        <p:nvPicPr>
          <p:cNvPr id="27" name="Google Shape;174;p3">
            <a:extLst>
              <a:ext uri="{FF2B5EF4-FFF2-40B4-BE49-F238E27FC236}">
                <a16:creationId xmlns:a16="http://schemas.microsoft.com/office/drawing/2014/main" id="{7E5FCDAD-6D75-4FA7-BCE7-52F0F4E416D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1150" y="4833400"/>
            <a:ext cx="2217400" cy="2217400"/>
          </a:xfrm>
          <a:prstGeom prst="rect">
            <a:avLst/>
          </a:prstGeom>
          <a:noFill/>
          <a:ln>
            <a:noFill/>
          </a:ln>
        </p:spPr>
      </p:pic>
      <p:pic>
        <p:nvPicPr>
          <p:cNvPr id="7" name="Image 6">
            <a:extLst>
              <a:ext uri="{FF2B5EF4-FFF2-40B4-BE49-F238E27FC236}">
                <a16:creationId xmlns:a16="http://schemas.microsoft.com/office/drawing/2014/main" id="{C15ABEF9-9AB9-417A-9FF5-4CD62B2EDF7A}"/>
              </a:ext>
            </a:extLst>
          </p:cNvPr>
          <p:cNvPicPr>
            <a:picLocks noChangeAspect="1"/>
          </p:cNvPicPr>
          <p:nvPr/>
        </p:nvPicPr>
        <p:blipFill>
          <a:blip r:embed="rId7"/>
          <a:stretch>
            <a:fillRect/>
          </a:stretch>
        </p:blipFill>
        <p:spPr>
          <a:xfrm>
            <a:off x="1271464" y="1178830"/>
            <a:ext cx="10453702" cy="4500339"/>
          </a:xfrm>
          <a:prstGeom prst="rect">
            <a:avLst/>
          </a:prstGeom>
        </p:spPr>
      </p:pic>
    </p:spTree>
    <p:extLst>
      <p:ext uri="{BB962C8B-B14F-4D97-AF65-F5344CB8AC3E}">
        <p14:creationId xmlns:p14="http://schemas.microsoft.com/office/powerpoint/2010/main" val="152061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1"/>
          <p:cNvSpPr/>
          <p:nvPr/>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6</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Moyens financiers</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27" name="Google Shape;174;p3">
            <a:extLst>
              <a:ext uri="{FF2B5EF4-FFF2-40B4-BE49-F238E27FC236}">
                <a16:creationId xmlns:a16="http://schemas.microsoft.com/office/drawing/2014/main" id="{7E5FCDAD-6D75-4FA7-BCE7-52F0F4E416D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1150" y="4833400"/>
            <a:ext cx="2217400" cy="2217400"/>
          </a:xfrm>
          <a:prstGeom prst="rect">
            <a:avLst/>
          </a:prstGeom>
          <a:noFill/>
          <a:ln>
            <a:noFill/>
          </a:ln>
        </p:spPr>
      </p:pic>
      <p:pic>
        <p:nvPicPr>
          <p:cNvPr id="7" name="Image 6">
            <a:extLst>
              <a:ext uri="{FF2B5EF4-FFF2-40B4-BE49-F238E27FC236}">
                <a16:creationId xmlns:a16="http://schemas.microsoft.com/office/drawing/2014/main" id="{F0A27654-26E9-41B9-A840-86CD7CC26504}"/>
              </a:ext>
            </a:extLst>
          </p:cNvPr>
          <p:cNvPicPr>
            <a:picLocks noChangeAspect="1"/>
          </p:cNvPicPr>
          <p:nvPr/>
        </p:nvPicPr>
        <p:blipFill>
          <a:blip r:embed="rId7"/>
          <a:stretch>
            <a:fillRect/>
          </a:stretch>
        </p:blipFill>
        <p:spPr>
          <a:xfrm>
            <a:off x="964394" y="2024600"/>
            <a:ext cx="10263212" cy="1678382"/>
          </a:xfrm>
          <a:prstGeom prst="rect">
            <a:avLst/>
          </a:prstGeom>
        </p:spPr>
      </p:pic>
      <p:sp>
        <p:nvSpPr>
          <p:cNvPr id="36" name="Espace réservé du pied de page 4">
            <a:extLst>
              <a:ext uri="{FF2B5EF4-FFF2-40B4-BE49-F238E27FC236}">
                <a16:creationId xmlns:a16="http://schemas.microsoft.com/office/drawing/2014/main" id="{5808FBD6-8F69-4A95-AF4A-1E24DED130A6}"/>
              </a:ext>
            </a:extLst>
          </p:cNvPr>
          <p:cNvSpPr>
            <a:spLocks noGrp="1"/>
          </p:cNvSpPr>
          <p:nvPr>
            <p:ph type="ftr" sz="quarter" idx="11"/>
          </p:nvPr>
        </p:nvSpPr>
        <p:spPr bwMode="auto">
          <a:xfrm>
            <a:off x="4746692" y="6492981"/>
            <a:ext cx="4937891" cy="354563"/>
          </a:xfrm>
        </p:spPr>
        <p:txBody>
          <a:bodyPr/>
          <a:lstStyle/>
          <a:p>
            <a:pPr>
              <a:defRPr/>
            </a:pPr>
            <a:r>
              <a:rPr lang="fr-FR" dirty="0">
                <a:latin typeface="Arial"/>
                <a:cs typeface="Arial"/>
              </a:rPr>
              <a:t>Réunion WP3 – 9 juin 2021</a:t>
            </a:r>
          </a:p>
        </p:txBody>
      </p:sp>
    </p:spTree>
    <p:extLst>
      <p:ext uri="{BB962C8B-B14F-4D97-AF65-F5344CB8AC3E}">
        <p14:creationId xmlns:p14="http://schemas.microsoft.com/office/powerpoint/2010/main" val="99749810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2802</TotalTime>
  <Words>778</Words>
  <Application>Microsoft Office PowerPoint</Application>
  <DocSecurity>0</DocSecurity>
  <PresentationFormat>Grand écran</PresentationFormat>
  <Paragraphs>57</Paragraphs>
  <Slides>6</Slides>
  <Notes>6</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6</vt:i4>
      </vt:variant>
    </vt:vector>
  </HeadingPairs>
  <TitlesOfParts>
    <vt:vector size="15" baseType="lpstr">
      <vt:lpstr>Arial</vt:lpstr>
      <vt:lpstr>Arial Black</vt:lpstr>
      <vt:lpstr>Berlin Sans FB</vt:lpstr>
      <vt:lpstr>Calibri</vt:lpstr>
      <vt:lpstr>Calibri Light</vt:lpstr>
      <vt:lpstr>Gill Sans</vt:lpstr>
      <vt:lpstr>Wingdings</vt:lpstr>
      <vt:lpstr>Thème Office</vt:lpstr>
      <vt:lpstr>Masque titre du document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94</cp:revision>
  <dcterms:created xsi:type="dcterms:W3CDTF">2018-09-28T07:43:09Z</dcterms:created>
  <dcterms:modified xsi:type="dcterms:W3CDTF">2021-06-07T12:51:42Z</dcterms:modified>
  <cp:category/>
  <dc:identifier/>
  <cp:contentStatus/>
  <dc:language/>
  <cp:version/>
</cp:coreProperties>
</file>