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80" r:id="rId3"/>
    <p:sldId id="281" r:id="rId4"/>
    <p:sldId id="283" r:id="rId5"/>
    <p:sldId id="282" r:id="rId6"/>
    <p:sldId id="273" r:id="rId7"/>
    <p:sldId id="285" r:id="rId8"/>
    <p:sldId id="286" r:id="rId9"/>
    <p:sldId id="284" r:id="rId10"/>
    <p:sldId id="279" r:id="rId11"/>
    <p:sldId id="287" r:id="rId12"/>
    <p:sldId id="288" r:id="rId13"/>
    <p:sldId id="289" r:id="rId14"/>
    <p:sldId id="290" r:id="rId15"/>
    <p:sldId id="291" r:id="rId16"/>
    <p:sldId id="292" r:id="rId17"/>
    <p:sldId id="276" r:id="rId18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66FF"/>
    <a:srgbClr val="339933"/>
    <a:srgbClr val="009900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1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oko\Desktop\mom\mo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sel_30pl_Gio!$AC$4:$AC$12</c:f>
                <c:numCache>
                  <c:formatCode>General</c:formatCode>
                  <c:ptCount val="9"/>
                  <c:pt idx="0">
                    <c:v>1.5599999999999874</c:v>
                  </c:pt>
                  <c:pt idx="1">
                    <c:v>1.7499999999999898</c:v>
                  </c:pt>
                  <c:pt idx="2">
                    <c:v>1.1900000000000084</c:v>
                  </c:pt>
                  <c:pt idx="3">
                    <c:v>1.3099999999999874</c:v>
                  </c:pt>
                  <c:pt idx="4">
                    <c:v>2.0999999999999988</c:v>
                  </c:pt>
                  <c:pt idx="5">
                    <c:v>0.73000000000000065</c:v>
                  </c:pt>
                  <c:pt idx="6">
                    <c:v>0.97000000000000053</c:v>
                  </c:pt>
                  <c:pt idx="7">
                    <c:v>2.4299999999999997</c:v>
                  </c:pt>
                  <c:pt idx="8">
                    <c:v>7.5600000000000005</c:v>
                  </c:pt>
                </c:numCache>
              </c:numRef>
            </c:plus>
            <c:minus>
              <c:numRef>
                <c:f>sel_30pl_Gio!$AB$4:$AB$12</c:f>
                <c:numCache>
                  <c:formatCode>General</c:formatCode>
                  <c:ptCount val="9"/>
                  <c:pt idx="0">
                    <c:v>0.74000000000000365</c:v>
                  </c:pt>
                  <c:pt idx="1">
                    <c:v>0.81</c:v>
                  </c:pt>
                  <c:pt idx="2">
                    <c:v>0.55000000000000004</c:v>
                  </c:pt>
                  <c:pt idx="3">
                    <c:v>0.63000000000000489</c:v>
                  </c:pt>
                  <c:pt idx="4">
                    <c:v>1</c:v>
                  </c:pt>
                  <c:pt idx="5">
                    <c:v>0.4</c:v>
                  </c:pt>
                  <c:pt idx="6">
                    <c:v>0.49000000000000032</c:v>
                  </c:pt>
                  <c:pt idx="7">
                    <c:v>0.97000000000000053</c:v>
                  </c:pt>
                  <c:pt idx="8">
                    <c:v>2.29</c:v>
                  </c:pt>
                </c:numCache>
              </c:numRef>
            </c:minus>
            <c:spPr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errBars>
            <c:errDir val="x"/>
            <c:errBarType val="both"/>
            <c:errValType val="fixedVal"/>
            <c:val val="0"/>
          </c:errBars>
          <c:xVal>
            <c:numRef>
              <c:f>sel_30pl_Gio!$S$4:$S$12</c:f>
              <c:numCache>
                <c:formatCode>0.00_ </c:formatCode>
                <c:ptCount val="9"/>
                <c:pt idx="0">
                  <c:v>3.4152299999999967</c:v>
                </c:pt>
                <c:pt idx="1">
                  <c:v>2.9289200000000002</c:v>
                </c:pt>
                <c:pt idx="2">
                  <c:v>2.935959999999977</c:v>
                </c:pt>
                <c:pt idx="3">
                  <c:v>2.59016</c:v>
                </c:pt>
                <c:pt idx="4">
                  <c:v>5.0875099999999955</c:v>
                </c:pt>
                <c:pt idx="5">
                  <c:v>2.8798299999999766</c:v>
                </c:pt>
                <c:pt idx="6">
                  <c:v>2.9347300000000001</c:v>
                </c:pt>
                <c:pt idx="7">
                  <c:v>3.7612700000000001</c:v>
                </c:pt>
                <c:pt idx="8">
                  <c:v>5.4186199999999998</c:v>
                </c:pt>
              </c:numCache>
            </c:numRef>
          </c:xVal>
          <c:yVal>
            <c:numRef>
              <c:f>sel_30pl_Gio!$Y$4:$Y$12</c:f>
              <c:numCache>
                <c:formatCode>0.0_ </c:formatCode>
                <c:ptCount val="9"/>
                <c:pt idx="0">
                  <c:v>2.79</c:v>
                </c:pt>
                <c:pt idx="1">
                  <c:v>3.02</c:v>
                </c:pt>
                <c:pt idx="2">
                  <c:v>2.04</c:v>
                </c:pt>
                <c:pt idx="3">
                  <c:v>2.4699999999999998</c:v>
                </c:pt>
                <c:pt idx="4">
                  <c:v>3.8699999999999997</c:v>
                </c:pt>
                <c:pt idx="5">
                  <c:v>1.7700000000000045</c:v>
                </c:pt>
                <c:pt idx="6">
                  <c:v>1.9300000000000048</c:v>
                </c:pt>
                <c:pt idx="7">
                  <c:v>3.22</c:v>
                </c:pt>
                <c:pt idx="8">
                  <c:v>6.58</c:v>
                </c:pt>
              </c:numCache>
            </c:numRef>
          </c:yVal>
        </c:ser>
        <c:axId val="73417472"/>
        <c:axId val="73419008"/>
      </c:scatterChart>
      <c:valAx>
        <c:axId val="73417472"/>
        <c:scaling>
          <c:orientation val="minMax"/>
          <c:max val="8"/>
          <c:min val="0"/>
        </c:scaling>
        <c:axPos val="b"/>
        <c:numFmt formatCode="0.00_ " sourceLinked="1"/>
        <c:tickLblPos val="nextTo"/>
        <c:txPr>
          <a:bodyPr/>
          <a:lstStyle/>
          <a:p>
            <a:pPr>
              <a:defRPr lang="ja-JP"/>
            </a:pPr>
            <a:endParaRPr lang="fr-FR"/>
          </a:p>
        </c:txPr>
        <c:crossAx val="73419008"/>
        <c:crosses val="autoZero"/>
        <c:crossBetween val="midCat"/>
      </c:valAx>
      <c:valAx>
        <c:axId val="73419008"/>
        <c:scaling>
          <c:orientation val="minMax"/>
          <c:max val="8"/>
          <c:min val="0"/>
        </c:scaling>
        <c:axPos val="l"/>
        <c:majorGridlines/>
        <c:numFmt formatCode="0.0_ " sourceLinked="1"/>
        <c:tickLblPos val="nextTo"/>
        <c:txPr>
          <a:bodyPr/>
          <a:lstStyle/>
          <a:p>
            <a:pPr>
              <a:defRPr lang="ja-JP"/>
            </a:pPr>
            <a:endParaRPr lang="fr-FR"/>
          </a:p>
        </c:txPr>
        <c:crossAx val="73417472"/>
        <c:crosses val="autoZero"/>
        <c:crossBetween val="midCat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333C11-4DB9-4510-8B88-90F55508644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A1B6E-FFB8-4D13-91F8-2472169DA00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7FC8A-6FCC-4142-AEB1-C3B1812BCE6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A993E-4602-491F-980B-E161D99F04B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2B583-CCB6-4959-BE4C-45BFA74F66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4301A-8C53-4F42-879B-689ACDCA5D1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191CE-8223-4DAA-ABCF-15170F8E2A0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4F5FD-3A14-4DF4-83F1-1BF2E00E7DE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0B9C9-95DA-44B0-AC03-7E1E1E6811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92818-6688-4313-B3DB-BC5680CE3C3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04F24-C478-406D-8337-9DE8C6FFE1F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69842-F81C-4F20-BC91-95C180F0C28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0225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56B8F8-2B63-4B8F-99D1-7370F0A6A9B4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CA5C-817E-4921-8845-BE1E2EACE098}" type="slidenum">
              <a:rPr lang="fr-FR"/>
              <a:pPr/>
              <a:t>1</a:t>
            </a:fld>
            <a:endParaRPr lang="fr-FR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878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2400" dirty="0" err="1" smtClean="0">
                <a:solidFill>
                  <a:schemeClr val="accent2"/>
                </a:solidFill>
              </a:rPr>
              <a:t>Status</a:t>
            </a:r>
            <a:r>
              <a:rPr lang="fr-FR" sz="2400" dirty="0" smtClean="0">
                <a:solidFill>
                  <a:schemeClr val="accent2"/>
                </a:solidFill>
              </a:rPr>
              <a:t> </a:t>
            </a:r>
            <a:r>
              <a:rPr lang="fr-FR" sz="2400" dirty="0">
                <a:solidFill>
                  <a:schemeClr val="accent2"/>
                </a:solidFill>
              </a:rPr>
              <a:t>de l’étude de mesure d’impulsion par </a:t>
            </a:r>
            <a:r>
              <a:rPr lang="fr-FR" sz="2400" dirty="0" smtClean="0">
                <a:solidFill>
                  <a:schemeClr val="accent2"/>
                </a:solidFill>
              </a:rPr>
              <a:t>MCS</a:t>
            </a:r>
          </a:p>
          <a:p>
            <a:pPr algn="ctr"/>
            <a:r>
              <a:rPr lang="en-GB" sz="2400" dirty="0" smtClean="0">
                <a:solidFill>
                  <a:schemeClr val="accent2"/>
                </a:solidFill>
              </a:rPr>
              <a:t>Application aux ‘</a:t>
            </a:r>
            <a:r>
              <a:rPr lang="en-GB" sz="2400" dirty="0" err="1" smtClean="0">
                <a:solidFill>
                  <a:schemeClr val="accent2"/>
                </a:solidFill>
              </a:rPr>
              <a:t>softs</a:t>
            </a:r>
            <a:r>
              <a:rPr lang="en-GB" sz="2400" dirty="0" smtClean="0">
                <a:solidFill>
                  <a:schemeClr val="accent2"/>
                </a:solidFill>
              </a:rPr>
              <a:t>’ </a:t>
            </a:r>
            <a:r>
              <a:rPr lang="en-GB" sz="2400" dirty="0" err="1" smtClean="0">
                <a:solidFill>
                  <a:schemeClr val="accent2"/>
                </a:solidFill>
              </a:rPr>
              <a:t>muons</a:t>
            </a:r>
            <a:endParaRPr lang="fr-FR" sz="2400" dirty="0">
              <a:solidFill>
                <a:schemeClr val="accent2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0825" y="60213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solidFill>
                  <a:srgbClr val="CC0099"/>
                </a:solidFill>
              </a:rPr>
              <a:t>D. Duchesneau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39750" y="2366963"/>
            <a:ext cx="81359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400" dirty="0">
                <a:solidFill>
                  <a:srgbClr val="0066FF"/>
                </a:solidFill>
              </a:rPr>
              <a:t>Situation actuelle: algorithme de base et vérification avec des données OPERA (‘soft’ muons)</a:t>
            </a:r>
          </a:p>
          <a:p>
            <a:pPr>
              <a:buFontTx/>
              <a:buChar char="•"/>
            </a:pPr>
            <a:endParaRPr lang="fr-FR" sz="2400" dirty="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r>
              <a:rPr lang="fr-FR" sz="2400" dirty="0">
                <a:solidFill>
                  <a:srgbClr val="0066FF"/>
                </a:solidFill>
              </a:rPr>
              <a:t> </a:t>
            </a:r>
            <a:r>
              <a:rPr lang="fr-FR" sz="2400" dirty="0" smtClean="0">
                <a:solidFill>
                  <a:srgbClr val="0066FF"/>
                </a:solidFill>
              </a:rPr>
              <a:t>la suite</a:t>
            </a:r>
            <a:endParaRPr lang="fr-FR" sz="2400" dirty="0">
              <a:solidFill>
                <a:srgbClr val="0066FF"/>
              </a:solidFill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570538" y="5876925"/>
            <a:ext cx="26019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400" dirty="0">
                <a:solidFill>
                  <a:srgbClr val="CC0099"/>
                </a:solidFill>
                <a:latin typeface="Times New Roman" pitchFamily="18" charset="0"/>
              </a:rPr>
              <a:t>Réunion de groupe</a:t>
            </a:r>
          </a:p>
          <a:p>
            <a:pPr algn="ctr"/>
            <a:r>
              <a:rPr lang="fr-FR" sz="2400" dirty="0" smtClean="0">
                <a:solidFill>
                  <a:srgbClr val="CC0099"/>
                </a:solidFill>
                <a:latin typeface="Times New Roman" pitchFamily="18" charset="0"/>
              </a:rPr>
              <a:t>12 novembre  </a:t>
            </a:r>
            <a:r>
              <a:rPr lang="fr-FR" sz="2400" dirty="0">
                <a:solidFill>
                  <a:srgbClr val="CC0099"/>
                </a:solidFill>
                <a:latin typeface="Times New Roman" pitchFamily="18" charset="0"/>
              </a:rPr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8B3E8-D5A3-45E8-A4B5-EBB6272B7BAC}" type="slidenum">
              <a:rPr lang="fr-FR"/>
              <a:pPr/>
              <a:t>10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500042"/>
            <a:ext cx="89608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rgbClr val="0066FF"/>
                </a:solidFill>
              </a:rPr>
              <a:t> Algorithme employé est celui implémenté dans FEDRA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rgbClr val="0066FF"/>
                </a:solidFill>
              </a:rPr>
              <a:t> 2 erreurs d’</a:t>
            </a:r>
            <a:r>
              <a:rPr lang="fr-FR" dirty="0" err="1" smtClean="0">
                <a:solidFill>
                  <a:srgbClr val="0066FF"/>
                </a:solidFill>
              </a:rPr>
              <a:t>implementation</a:t>
            </a:r>
            <a:r>
              <a:rPr lang="fr-FR" dirty="0" smtClean="0">
                <a:solidFill>
                  <a:srgbClr val="0066FF"/>
                </a:solidFill>
              </a:rPr>
              <a:t> ont été corrigées en étudiant ces traces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rgbClr val="0066FF"/>
                </a:solidFill>
              </a:rPr>
              <a:t> Un critère de sélection du type de projection a été défini (si angle&gt;0.2 rad et le chi2 du fit en projection transverse est meilleure que celui du 3D =&gt; on utilise que la projection transverse</a:t>
            </a:r>
            <a:endParaRPr lang="fr-FR" dirty="0">
              <a:solidFill>
                <a:srgbClr val="0066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4282" y="214311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C0099"/>
                </a:solidFill>
              </a:rPr>
              <a:t>Illustration:</a:t>
            </a:r>
            <a:endParaRPr lang="fr-FR" dirty="0">
              <a:solidFill>
                <a:srgbClr val="CC0099"/>
              </a:solidFill>
            </a:endParaRPr>
          </a:p>
        </p:txBody>
      </p:sp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885950"/>
            <a:ext cx="69723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214282" y="142852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CC0099"/>
                </a:solidFill>
              </a:rPr>
              <a:t>Details</a:t>
            </a:r>
            <a:r>
              <a:rPr lang="fr-FR" dirty="0" smtClean="0">
                <a:solidFill>
                  <a:srgbClr val="CC0099"/>
                </a:solidFill>
              </a:rPr>
              <a:t> d’analyse</a:t>
            </a:r>
            <a:endParaRPr lang="fr-FR" dirty="0">
              <a:solidFill>
                <a:srgbClr val="CC0099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714620"/>
            <a:ext cx="1785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Trace </a:t>
            </a:r>
            <a:r>
              <a:rPr lang="en-GB" dirty="0" err="1" smtClean="0"/>
              <a:t>dont</a:t>
            </a:r>
            <a:r>
              <a:rPr lang="en-GB" dirty="0" smtClean="0"/>
              <a:t> </a:t>
            </a:r>
            <a:r>
              <a:rPr lang="en-GB" dirty="0" err="1" smtClean="0"/>
              <a:t>l’angle</a:t>
            </a:r>
            <a:r>
              <a:rPr lang="en-GB" dirty="0" smtClean="0"/>
              <a:t> =98 </a:t>
            </a:r>
            <a:r>
              <a:rPr lang="en-GB" dirty="0" err="1" smtClean="0"/>
              <a:t>mrad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1088" y="947738"/>
            <a:ext cx="698182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500034" y="285728"/>
            <a:ext cx="3298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Trace </a:t>
            </a:r>
            <a:r>
              <a:rPr lang="en-GB" dirty="0" err="1" smtClean="0"/>
              <a:t>dont</a:t>
            </a:r>
            <a:r>
              <a:rPr lang="en-GB" dirty="0" smtClean="0"/>
              <a:t> </a:t>
            </a:r>
            <a:r>
              <a:rPr lang="en-GB" dirty="0" err="1" smtClean="0"/>
              <a:t>l’angle</a:t>
            </a:r>
            <a:r>
              <a:rPr lang="en-GB" dirty="0" smtClean="0"/>
              <a:t> = 373 </a:t>
            </a:r>
            <a:r>
              <a:rPr lang="en-GB" dirty="0" err="1" smtClean="0"/>
              <a:t>mrad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2038" y="1071581"/>
            <a:ext cx="70199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42910" y="571480"/>
            <a:ext cx="8126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Trace non ok: suspecte une valeur erronée de </a:t>
            </a:r>
            <a:r>
              <a:rPr lang="fr-FR" dirty="0" err="1" smtClean="0"/>
              <a:t>spectro</a:t>
            </a:r>
            <a:r>
              <a:rPr lang="fr-FR" dirty="0" smtClean="0"/>
              <a:t> =&gt; confusion de trace?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696277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42910" y="285728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Trace non ok: suspecte l’erreur sur les bases traces supérieure a l’erreur nominale de 2.1 </a:t>
            </a:r>
            <a:r>
              <a:rPr lang="fr-FR" dirty="0" err="1" smtClean="0"/>
              <a:t>mrad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929454" y="648866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Etc….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1000100" y="3071810"/>
            <a:ext cx="642942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714876" y="3143248"/>
            <a:ext cx="642942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42844" y="142852"/>
            <a:ext cx="3707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CC0099"/>
                </a:solidFill>
              </a:rPr>
              <a:t>Recherche</a:t>
            </a:r>
            <a:r>
              <a:rPr lang="en-GB" dirty="0" smtClean="0">
                <a:solidFill>
                  <a:srgbClr val="CC0099"/>
                </a:solidFill>
              </a:rPr>
              <a:t> </a:t>
            </a:r>
            <a:r>
              <a:rPr lang="en-GB" dirty="0" err="1" smtClean="0">
                <a:solidFill>
                  <a:srgbClr val="CC0099"/>
                </a:solidFill>
              </a:rPr>
              <a:t>d’effets</a:t>
            </a:r>
            <a:r>
              <a:rPr lang="en-GB" dirty="0" smtClean="0">
                <a:solidFill>
                  <a:srgbClr val="CC0099"/>
                </a:solidFill>
              </a:rPr>
              <a:t> </a:t>
            </a:r>
            <a:r>
              <a:rPr lang="en-GB" dirty="0" err="1" smtClean="0">
                <a:solidFill>
                  <a:srgbClr val="CC0099"/>
                </a:solidFill>
              </a:rPr>
              <a:t>systematiques</a:t>
            </a:r>
            <a:r>
              <a:rPr lang="en-GB" dirty="0" smtClean="0">
                <a:solidFill>
                  <a:srgbClr val="CC0099"/>
                </a:solidFill>
              </a:rPr>
              <a:t>: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429124" y="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66FF"/>
                </a:solidFill>
              </a:rPr>
              <a:t>Par </a:t>
            </a:r>
            <a:r>
              <a:rPr lang="en-GB" dirty="0" err="1" smtClean="0">
                <a:solidFill>
                  <a:srgbClr val="0066FF"/>
                </a:solidFill>
              </a:rPr>
              <a:t>labo</a:t>
            </a:r>
            <a:r>
              <a:rPr lang="en-GB" dirty="0" smtClean="0">
                <a:solidFill>
                  <a:srgbClr val="0066FF"/>
                </a:solidFill>
              </a:rPr>
              <a:t>:</a:t>
            </a:r>
            <a:endParaRPr lang="fr-FR" dirty="0">
              <a:solidFill>
                <a:srgbClr val="0066FF"/>
              </a:solidFill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7"/>
            <a:ext cx="4857752" cy="4294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3644" y="714356"/>
            <a:ext cx="446630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571604" y="5072074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Salerne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143636" y="457200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Berne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15</a:t>
            </a:fld>
            <a:endParaRPr lang="fr-FR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428604"/>
            <a:ext cx="4143404" cy="387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1643042" y="442913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Naples</a:t>
            </a:r>
            <a:endParaRPr lang="fr-FR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00042"/>
            <a:ext cx="3950293" cy="361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026643" y="4274114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Bologne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1472" y="5643578"/>
            <a:ext cx="8716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Statistique trop faible pour dire quelque chose mais en examinant trace par trace: effet de résolution de base trace qui varie pas mal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16</a:t>
            </a:fld>
            <a:endParaRPr lang="fr-FR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0"/>
            <a:ext cx="5834086" cy="531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85721" y="142852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66FF"/>
                </a:solidFill>
              </a:rPr>
              <a:t>Combinaison</a:t>
            </a:r>
            <a:r>
              <a:rPr lang="en-GB" dirty="0" smtClean="0">
                <a:solidFill>
                  <a:srgbClr val="0066FF"/>
                </a:solidFill>
              </a:rPr>
              <a:t> de 27 traces de </a:t>
            </a:r>
            <a:r>
              <a:rPr lang="en-GB" dirty="0" err="1" smtClean="0">
                <a:solidFill>
                  <a:srgbClr val="0066FF"/>
                </a:solidFill>
              </a:rPr>
              <a:t>Salerne</a:t>
            </a:r>
            <a:r>
              <a:rPr lang="en-GB" dirty="0" smtClean="0">
                <a:solidFill>
                  <a:srgbClr val="0066FF"/>
                </a:solidFill>
              </a:rPr>
              <a:t> et Berne</a:t>
            </a:r>
            <a:endParaRPr lang="fr-FR" dirty="0">
              <a:solidFill>
                <a:srgbClr val="0066FF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57158" y="5286388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fr-FR" dirty="0">
                <a:solidFill>
                  <a:srgbClr val="0033CC"/>
                </a:solidFill>
              </a:rPr>
              <a:t>Résolution comme prévue</a:t>
            </a:r>
          </a:p>
          <a:p>
            <a:pPr marL="342900" indent="-342900">
              <a:buFontTx/>
              <a:buAutoNum type="arabicParenR"/>
            </a:pPr>
            <a:r>
              <a:rPr lang="fr-FR" dirty="0">
                <a:solidFill>
                  <a:srgbClr val="0033CC"/>
                </a:solidFill>
              </a:rPr>
              <a:t>Comprendre </a:t>
            </a:r>
            <a:r>
              <a:rPr lang="fr-FR" dirty="0" smtClean="0">
                <a:solidFill>
                  <a:srgbClr val="0033CC"/>
                </a:solidFill>
              </a:rPr>
              <a:t>les effets possibles de systématique: optimiser pour être moins sensible</a:t>
            </a:r>
            <a:endParaRPr lang="fr-FR" dirty="0">
              <a:solidFill>
                <a:srgbClr val="0033CC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fr-FR" dirty="0" smtClean="0">
                <a:solidFill>
                  <a:srgbClr val="0033CC"/>
                </a:solidFill>
              </a:rPr>
              <a:t>Ajouter une vingtaine d’</a:t>
            </a:r>
            <a:r>
              <a:rPr lang="fr-FR" dirty="0" err="1" smtClean="0">
                <a:solidFill>
                  <a:srgbClr val="0033CC"/>
                </a:solidFill>
              </a:rPr>
              <a:t>evenements</a:t>
            </a:r>
            <a:r>
              <a:rPr lang="fr-FR" dirty="0" smtClean="0">
                <a:solidFill>
                  <a:srgbClr val="0033CC"/>
                </a:solidFill>
              </a:rPr>
              <a:t> pour finaliser cette première étude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643702" y="6429396"/>
            <a:ext cx="1236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C0099"/>
                </a:solidFill>
              </a:rPr>
              <a:t>A </a:t>
            </a:r>
            <a:r>
              <a:rPr lang="en-GB" dirty="0" err="1" smtClean="0">
                <a:solidFill>
                  <a:srgbClr val="CC0099"/>
                </a:solidFill>
              </a:rPr>
              <a:t>suivre</a:t>
            </a:r>
            <a:r>
              <a:rPr lang="en-GB" dirty="0" smtClean="0">
                <a:solidFill>
                  <a:srgbClr val="CC0099"/>
                </a:solidFill>
              </a:rPr>
              <a:t>…</a:t>
            </a:r>
            <a:endParaRPr lang="fr-FR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99DD5-F100-4F47-8CB0-61F43F3E4D69}" type="slidenum">
              <a:rPr lang="fr-FR"/>
              <a:pPr/>
              <a:t>17</a:t>
            </a:fld>
            <a:endParaRPr lang="fr-FR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76600" y="2924175"/>
            <a:ext cx="25368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>
                <a:solidFill>
                  <a:srgbClr val="D60093"/>
                </a:solidFill>
                <a:latin typeface="Times New Roman" pitchFamily="18" charset="0"/>
              </a:rPr>
              <a:t>The END</a:t>
            </a:r>
            <a:endParaRPr lang="fr-FR" sz="4800">
              <a:solidFill>
                <a:srgbClr val="D6009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F45A-1565-4274-9C0B-CCCA3F1A3F49}" type="slidenum">
              <a:rPr lang="fr-FR"/>
              <a:pPr/>
              <a:t>2</a:t>
            </a:fld>
            <a:endParaRPr lang="fr-F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50825" y="188913"/>
            <a:ext cx="86169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0033CC"/>
                </a:solidFill>
              </a:rPr>
              <a:t>Present situation:</a:t>
            </a:r>
          </a:p>
          <a:p>
            <a:r>
              <a:rPr lang="en-GB"/>
              <a:t>An algorithm based on MCS angular method developed in Annecy (part of Magali’s PhD work) was implemented in Fedra during 2008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79388" y="5516563"/>
            <a:ext cx="8424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0066FF"/>
                </a:solidFill>
              </a:rPr>
              <a:t>=&gt; It could be named as  “Standard MCS Algorithm” for future discussion </a:t>
            </a:r>
            <a:r>
              <a:rPr lang="en-GB">
                <a:solidFill>
                  <a:srgbClr val="0066FF"/>
                </a:solidFill>
              </a:rPr>
              <a:t>(or Annecy algorithm)</a:t>
            </a:r>
            <a:endParaRPr lang="fr-FR">
              <a:solidFill>
                <a:srgbClr val="0066FF"/>
              </a:solidFill>
            </a:endParaRPr>
          </a:p>
        </p:txBody>
      </p:sp>
      <p:pic>
        <p:nvPicPr>
          <p:cNvPr id="12300" name="Picture 12" descr="fi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263" y="1793875"/>
            <a:ext cx="5545137" cy="1419225"/>
          </a:xfrm>
          <a:prstGeom prst="rect">
            <a:avLst/>
          </a:prstGeom>
          <a:noFill/>
        </p:spPr>
      </p:pic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79388" y="3644900"/>
            <a:ext cx="89646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Reference: </a:t>
            </a:r>
            <a:r>
              <a:rPr lang="fr-FR"/>
              <a:t>OPERA internal note #92 entitled </a:t>
            </a:r>
            <a:br>
              <a:rPr lang="fr-FR"/>
            </a:br>
            <a:r>
              <a:rPr lang="fr-FR">
                <a:solidFill>
                  <a:srgbClr val="0033CC"/>
                </a:solidFill>
              </a:rPr>
              <a:t>"Momentum measurement of charged particles in Emulsion Cloud Chamber using the angular method"</a:t>
            </a:r>
            <a:r>
              <a:rPr lang="fr-FR"/>
              <a:t> </a:t>
            </a:r>
            <a:endParaRPr lang="en-GB"/>
          </a:p>
          <a:p>
            <a:endParaRPr lang="en-GB"/>
          </a:p>
          <a:p>
            <a:r>
              <a:rPr lang="en-GB">
                <a:solidFill>
                  <a:srgbClr val="009900"/>
                </a:solidFill>
              </a:rPr>
              <a:t>A corresponding technical  paper is under preparation (cf: PTB report)</a:t>
            </a:r>
          </a:p>
        </p:txBody>
      </p:sp>
      <p:pic>
        <p:nvPicPr>
          <p:cNvPr id="12302" name="Picture 14" descr="4gevn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290638"/>
            <a:ext cx="2808288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00788" y="1455738"/>
            <a:ext cx="1573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/>
              <a:t>4 GeV MC pion</a:t>
            </a:r>
            <a:endParaRPr 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37F3-76BB-4D3F-A635-9FA5784112F2}" type="slidenum">
              <a:rPr lang="fr-FR"/>
              <a:pPr/>
              <a:t>3</a:t>
            </a:fld>
            <a:endParaRPr lang="fr-FR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79388" y="115888"/>
            <a:ext cx="88693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>
                <a:solidFill>
                  <a:schemeClr val="accent2"/>
                </a:solidFill>
                <a:latin typeface="Times New Roman" pitchFamily="18" charset="0"/>
              </a:rPr>
              <a:t>Test beam data samples of pions  and several MC samples were produced and used for the development of the method. </a:t>
            </a:r>
          </a:p>
          <a:p>
            <a:r>
              <a:rPr lang="en-GB" sz="2000">
                <a:solidFill>
                  <a:srgbClr val="339933"/>
                </a:solidFill>
                <a:latin typeface="Times New Roman" pitchFamily="18" charset="0"/>
              </a:rPr>
              <a:t>Very detailed results are given and should be considered as reference ones for further MCS investigations.</a:t>
            </a:r>
            <a:endParaRPr lang="fr-FR" sz="2000">
              <a:solidFill>
                <a:srgbClr val="339933"/>
              </a:solidFill>
              <a:latin typeface="Times New Roman" pitchFamily="18" charset="0"/>
            </a:endParaRPr>
          </a:p>
        </p:txBody>
      </p:sp>
      <p:pic>
        <p:nvPicPr>
          <p:cNvPr id="13319" name="Picture 7" descr="6gevdata_M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4084638"/>
            <a:ext cx="4392612" cy="2657475"/>
          </a:xfrm>
          <a:prstGeom prst="rect">
            <a:avLst/>
          </a:prstGeom>
          <a:noFill/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851275" y="4724400"/>
            <a:ext cx="13906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i="1"/>
              <a:t>Pion 6 GeV</a:t>
            </a:r>
            <a:endParaRPr lang="fr-FR" b="1" i="1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23850" y="6308725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rgbClr val="CC0099"/>
                </a:solidFill>
              </a:rPr>
              <a:t>Ref: </a:t>
            </a:r>
            <a:r>
              <a:rPr lang="fr-FR">
                <a:solidFill>
                  <a:srgbClr val="CC0099"/>
                </a:solidFill>
              </a:rPr>
              <a:t>OPERA internal note #92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07950" y="1484313"/>
            <a:ext cx="2824163" cy="1957387"/>
            <a:chOff x="738" y="935"/>
            <a:chExt cx="1779" cy="1233"/>
          </a:xfrm>
        </p:grpSpPr>
        <p:pic>
          <p:nvPicPr>
            <p:cNvPr id="13324" name="Picture 12" descr="Prec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93" y="935"/>
              <a:ext cx="1724" cy="1170"/>
            </a:xfrm>
            <a:prstGeom prst="rect">
              <a:avLst/>
            </a:prstGeom>
            <a:noFill/>
          </p:spPr>
        </p:pic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1575" y="1671"/>
              <a:ext cx="7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CC0000"/>
                  </a:solidFill>
                  <a:latin typeface="Symbol" pitchFamily="18" charset="2"/>
                </a:rPr>
                <a:t>p</a:t>
              </a:r>
              <a:r>
                <a:rPr lang="en-GB">
                  <a:solidFill>
                    <a:srgbClr val="CC0000"/>
                  </a:solidFill>
                  <a:latin typeface="Times New Roman" pitchFamily="18" charset="0"/>
                </a:rPr>
                <a:t> test beam</a:t>
              </a:r>
              <a:endParaRPr lang="fr-FR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836" y="980"/>
              <a:ext cx="120" cy="10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sz="1000"/>
                <a:t>9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8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7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6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5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4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3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2</a:t>
              </a:r>
            </a:p>
            <a:p>
              <a:pPr>
                <a:lnSpc>
                  <a:spcPct val="110000"/>
                </a:lnSpc>
              </a:pPr>
              <a:r>
                <a:rPr lang="en-GB" sz="1000"/>
                <a:t>1</a:t>
              </a:r>
              <a:endParaRPr lang="fr-FR" sz="1000"/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1007" y="1996"/>
              <a:ext cx="1352" cy="10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en-GB" sz="1000"/>
                <a:t>1     2      3     4     5      6     7      8     </a:t>
              </a:r>
              <a:endParaRPr lang="fr-FR" sz="1000"/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 rot="-5400000">
              <a:off x="588" y="1124"/>
              <a:ext cx="443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900"/>
                <a:t>P</a:t>
              </a:r>
              <a:r>
                <a:rPr lang="en-GB" sz="900" baseline="-25000"/>
                <a:t>rec</a:t>
              </a:r>
              <a:r>
                <a:rPr lang="en-GB" sz="900"/>
                <a:t> (GeV)</a:t>
              </a:r>
              <a:endParaRPr lang="fr-FR" sz="900" baseline="-25000"/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1998" y="2024"/>
              <a:ext cx="49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900"/>
                <a:t>P</a:t>
              </a:r>
              <a:r>
                <a:rPr lang="en-GB" sz="900" baseline="-25000"/>
                <a:t>beam</a:t>
              </a:r>
              <a:r>
                <a:rPr lang="en-GB" sz="900"/>
                <a:t> (GeV)</a:t>
              </a:r>
              <a:endParaRPr lang="fr-FR" sz="900" baseline="-25000"/>
            </a:p>
          </p:txBody>
        </p:sp>
      </p:grpSp>
      <p:pic>
        <p:nvPicPr>
          <p:cNvPr id="13332" name="Picture 20" descr="dpevol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3875088"/>
            <a:ext cx="3405188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2gevdata_m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1268413"/>
            <a:ext cx="4824413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235825" y="2349500"/>
            <a:ext cx="13906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i="1"/>
              <a:t>Pion 2 GeV</a:t>
            </a:r>
            <a:endParaRPr lang="fr-FR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500166" y="2285992"/>
            <a:ext cx="69612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66FF"/>
                </a:solidFill>
              </a:rPr>
              <a:t>Application de la </a:t>
            </a:r>
            <a:r>
              <a:rPr lang="en-GB" sz="2800" dirty="0" err="1" smtClean="0">
                <a:solidFill>
                  <a:srgbClr val="0066FF"/>
                </a:solidFill>
              </a:rPr>
              <a:t>mesure</a:t>
            </a:r>
            <a:r>
              <a:rPr lang="en-GB" sz="2800" dirty="0" smtClean="0">
                <a:solidFill>
                  <a:srgbClr val="0066FF"/>
                </a:solidFill>
              </a:rPr>
              <a:t> </a:t>
            </a:r>
            <a:r>
              <a:rPr lang="en-GB" sz="2800" dirty="0" err="1" smtClean="0">
                <a:solidFill>
                  <a:srgbClr val="0066FF"/>
                </a:solidFill>
              </a:rPr>
              <a:t>d’impulsion</a:t>
            </a:r>
            <a:r>
              <a:rPr lang="en-GB" sz="2800" dirty="0" smtClean="0">
                <a:solidFill>
                  <a:srgbClr val="0066FF"/>
                </a:solidFill>
              </a:rPr>
              <a:t> aux ‘</a:t>
            </a:r>
            <a:r>
              <a:rPr lang="en-GB" sz="2800" dirty="0" err="1" smtClean="0">
                <a:solidFill>
                  <a:srgbClr val="0066FF"/>
                </a:solidFill>
              </a:rPr>
              <a:t>softs</a:t>
            </a:r>
            <a:r>
              <a:rPr lang="en-GB" sz="2800" dirty="0" smtClean="0">
                <a:solidFill>
                  <a:srgbClr val="0066FF"/>
                </a:solidFill>
              </a:rPr>
              <a:t>’ </a:t>
            </a:r>
            <a:r>
              <a:rPr lang="en-GB" sz="2800" dirty="0" err="1" smtClean="0">
                <a:solidFill>
                  <a:srgbClr val="0066FF"/>
                </a:solidFill>
              </a:rPr>
              <a:t>muons</a:t>
            </a:r>
            <a:endParaRPr lang="fr-FR" sz="28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200" y="0"/>
            <a:ext cx="824547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omic Sans MS" pitchFamily="66" charset="0"/>
              </a:rPr>
              <a:t>Soft </a:t>
            </a:r>
            <a:r>
              <a:rPr lang="en-US" sz="2000" dirty="0" err="1">
                <a:solidFill>
                  <a:schemeClr val="accent2"/>
                </a:solidFill>
                <a:latin typeface="Comic Sans MS" pitchFamily="66" charset="0"/>
              </a:rPr>
              <a:t>muons</a:t>
            </a:r>
            <a:r>
              <a:rPr lang="en-US" sz="2000" dirty="0">
                <a:solidFill>
                  <a:schemeClr val="accent2"/>
                </a:solidFill>
                <a:latin typeface="Comic Sans MS" pitchFamily="66" charset="0"/>
              </a:rPr>
              <a:t> pilot sample: (27/9/09)</a:t>
            </a:r>
          </a:p>
          <a:p>
            <a:endParaRPr lang="en-US" sz="2000" dirty="0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P&lt; 6 </a:t>
            </a:r>
            <a:r>
              <a:rPr lang="en-US" dirty="0" err="1">
                <a:latin typeface="Comic Sans MS" pitchFamily="66" charset="0"/>
              </a:rPr>
              <a:t>GeV</a:t>
            </a:r>
            <a:r>
              <a:rPr lang="en-US" dirty="0">
                <a:latin typeface="Comic Sans MS" pitchFamily="66" charset="0"/>
              </a:rPr>
              <a:t>, for most of the events the </a:t>
            </a:r>
            <a:r>
              <a:rPr lang="en-US" dirty="0" err="1">
                <a:latin typeface="Comic Sans MS" pitchFamily="66" charset="0"/>
              </a:rPr>
              <a:t>muon</a:t>
            </a:r>
            <a:r>
              <a:rPr lang="en-US" dirty="0">
                <a:latin typeface="Comic Sans MS" pitchFamily="66" charset="0"/>
              </a:rPr>
              <a:t> is measured both by the spectrometer and by range out (very good agreement)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5564188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4800" y="5181600"/>
            <a:ext cx="87026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About 60 events available with CC located vertices with Pmu&lt;6 GeV, about ½ with muon measured both by range and spectrometry</a:t>
            </a:r>
          </a:p>
          <a:p>
            <a:endParaRPr lang="en-US">
              <a:latin typeface="Comic Sans MS" pitchFamily="66" charset="0"/>
            </a:endParaRPr>
          </a:p>
          <a:p>
            <a:r>
              <a:rPr lang="en-US">
                <a:latin typeface="Comic Sans MS" pitchFamily="66" charset="0"/>
              </a:rPr>
              <a:t>Next step: measurement of all tracks in a unbiased CC sample (120 events should be immediately available and about 200 in a ~month time) </a:t>
            </a:r>
          </a:p>
          <a:p>
            <a:r>
              <a:rPr lang="en-US">
                <a:latin typeface="Comic Sans MS" pitchFamily="66" charset="0"/>
                <a:sym typeface="Wingdings" pitchFamily="2" charset="2"/>
              </a:rPr>
              <a:t> First kinematical sample to cross-check the analysis</a:t>
            </a:r>
            <a:endParaRPr lang="en-US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57752" y="0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D. </a:t>
            </a:r>
            <a:r>
              <a:rPr lang="en-GB" dirty="0" err="1" smtClean="0">
                <a:solidFill>
                  <a:srgbClr val="FF0000"/>
                </a:solidFill>
              </a:rPr>
              <a:t>Autiero</a:t>
            </a:r>
            <a:r>
              <a:rPr lang="en-GB" dirty="0" smtClean="0">
                <a:solidFill>
                  <a:srgbClr val="FF0000"/>
                </a:solidFill>
              </a:rPr>
              <a:t> (Executive meeting on 23/10/09)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8CC4D-8E03-4C6C-858C-6FF42CB79850}" type="slidenum">
              <a:rPr lang="fr-FR"/>
              <a:pPr/>
              <a:t>6</a:t>
            </a:fld>
            <a:endParaRPr lang="fr-FR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15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>
                <a:solidFill>
                  <a:srgbClr val="0033CC"/>
                </a:solidFill>
              </a:rPr>
              <a:t>Comparison of reconstructed momentum in emulsions with electronic detector results for ‘soft’ muons</a:t>
            </a:r>
            <a:endParaRPr lang="fr-FR" sz="2000">
              <a:solidFill>
                <a:srgbClr val="0033CC"/>
              </a:solidFill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68400"/>
            <a:ext cx="4711700" cy="348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547813" y="177323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(A. Russo)</a:t>
            </a:r>
            <a:endParaRPr lang="fr-FR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71550" y="4868863"/>
            <a:ext cx="7580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solidFill>
                  <a:srgbClr val="0033CC"/>
                </a:solidFill>
              </a:rPr>
              <a:t>The algorithm seem to give good results compatible with the expected performance.  It is a good confirmation of the pion test beam results.	</a:t>
            </a:r>
            <a:endParaRPr lang="fr-FR">
              <a:solidFill>
                <a:srgbClr val="0033CC"/>
              </a:solidFill>
            </a:endParaRPr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4859338" y="692150"/>
            <a:ext cx="4081462" cy="3686175"/>
            <a:chOff x="1047" y="110"/>
            <a:chExt cx="3962" cy="3792"/>
          </a:xfrm>
        </p:grpSpPr>
        <p:graphicFrame>
          <p:nvGraphicFramePr>
            <p:cNvPr id="4" name="グラフ 3"/>
            <p:cNvGraphicFramePr/>
            <p:nvPr/>
          </p:nvGraphicFramePr>
          <p:xfrm>
            <a:off x="1333" y="793"/>
            <a:ext cx="3094" cy="27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490" name="テキスト ボックス 4"/>
            <p:cNvSpPr txBox="1">
              <a:spLocks noChangeArrowheads="1"/>
            </p:cNvSpPr>
            <p:nvPr/>
          </p:nvSpPr>
          <p:spPr bwMode="auto">
            <a:xfrm>
              <a:off x="2251" y="3556"/>
              <a:ext cx="275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sz="1600">
                  <a:ea typeface="HGゴシックE"/>
                  <a:cs typeface="HGゴシックE"/>
                </a:rPr>
                <a:t>Momentum by eledet (GeV/c)</a:t>
              </a:r>
              <a:endParaRPr kumimoji="1" lang="ja-JP" altLang="en-US" sz="1600">
                <a:ea typeface="HGゴシックE"/>
                <a:cs typeface="HGゴシックE"/>
              </a:endParaRPr>
            </a:p>
          </p:txBody>
        </p:sp>
        <p:sp>
          <p:nvSpPr>
            <p:cNvPr id="20491" name="テキスト ボックス 7"/>
            <p:cNvSpPr txBox="1">
              <a:spLocks noChangeArrowheads="1"/>
            </p:cNvSpPr>
            <p:nvPr/>
          </p:nvSpPr>
          <p:spPr bwMode="auto">
            <a:xfrm rot="-5400000">
              <a:off x="-199" y="1356"/>
              <a:ext cx="281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sz="1600">
                  <a:ea typeface="HGゴシックE"/>
                  <a:cs typeface="HGゴシックE"/>
                </a:rPr>
                <a:t>Momentum by MCS (GeV/c)</a:t>
              </a:r>
              <a:endParaRPr kumimoji="1" lang="ja-JP" altLang="en-US" sz="1600">
                <a:ea typeface="HGゴシックE"/>
                <a:cs typeface="HGゴシックE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>
            <a:xfrm flipV="1">
              <a:off x="1620" y="913"/>
              <a:ext cx="2609" cy="2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651500" y="1557338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(Tomoko)</a:t>
            </a:r>
            <a:endParaRPr lang="fr-FR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827088" y="5824538"/>
            <a:ext cx="801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solidFill>
                  <a:srgbClr val="CC0099"/>
                </a:solidFill>
              </a:rPr>
              <a:t>This study of reconstructed muons should be pursued continuously and developed coherently</a:t>
            </a:r>
            <a:endParaRPr lang="fr-FR">
              <a:solidFill>
                <a:srgbClr val="CC0099"/>
              </a:solidFill>
            </a:endParaRP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484438" y="6491288"/>
            <a:ext cx="598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(cf: presentation at OPERA general meeting on 09/09/09)</a:t>
            </a: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572132" y="57148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Reminder: 09/09/09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88925" y="265113"/>
            <a:ext cx="864079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0066FF"/>
                </a:solidFill>
              </a:rPr>
              <a:t>Depuis le mois de septembre:</a:t>
            </a:r>
          </a:p>
          <a:p>
            <a:endParaRPr lang="fr-FR" dirty="0" smtClean="0">
              <a:solidFill>
                <a:srgbClr val="0066FF"/>
              </a:solidFill>
            </a:endParaRPr>
          </a:p>
          <a:p>
            <a:r>
              <a:rPr lang="fr-FR" dirty="0" smtClean="0">
                <a:solidFill>
                  <a:srgbClr val="0066FF"/>
                </a:solidFill>
              </a:rPr>
              <a:t>a) collection de données faites en faisant du porte a porte</a:t>
            </a:r>
          </a:p>
          <a:p>
            <a:endParaRPr lang="fr-FR" dirty="0" smtClean="0">
              <a:solidFill>
                <a:srgbClr val="0066FF"/>
              </a:solidFill>
            </a:endParaRPr>
          </a:p>
          <a:p>
            <a:r>
              <a:rPr lang="fr-FR" dirty="0" smtClean="0">
                <a:solidFill>
                  <a:srgbClr val="0066FF"/>
                </a:solidFill>
              </a:rPr>
              <a:t>41 </a:t>
            </a:r>
            <a:r>
              <a:rPr lang="fr-FR" dirty="0" err="1" smtClean="0">
                <a:solidFill>
                  <a:srgbClr val="0066FF"/>
                </a:solidFill>
              </a:rPr>
              <a:t>events</a:t>
            </a:r>
            <a:r>
              <a:rPr lang="fr-FR" dirty="0" smtClean="0">
                <a:solidFill>
                  <a:srgbClr val="0066FF"/>
                </a:solidFill>
              </a:rPr>
              <a:t>:</a:t>
            </a:r>
          </a:p>
          <a:p>
            <a:pPr lvl="1"/>
            <a:endParaRPr lang="fr-FR" dirty="0" smtClean="0">
              <a:solidFill>
                <a:srgbClr val="CC0099"/>
              </a:solidFill>
            </a:endParaRPr>
          </a:p>
          <a:p>
            <a:pPr lvl="1"/>
            <a:r>
              <a:rPr lang="fr-FR" dirty="0" smtClean="0">
                <a:solidFill>
                  <a:srgbClr val="CC0099"/>
                </a:solidFill>
              </a:rPr>
              <a:t>14 </a:t>
            </a:r>
            <a:r>
              <a:rPr lang="fr-FR" dirty="0" err="1" smtClean="0">
                <a:solidFill>
                  <a:srgbClr val="CC0099"/>
                </a:solidFill>
              </a:rPr>
              <a:t>from</a:t>
            </a:r>
            <a:r>
              <a:rPr lang="fr-FR" dirty="0" smtClean="0">
                <a:solidFill>
                  <a:srgbClr val="CC0099"/>
                </a:solidFill>
              </a:rPr>
              <a:t> Bern</a:t>
            </a:r>
          </a:p>
          <a:p>
            <a:pPr lvl="1"/>
            <a:r>
              <a:rPr lang="fr-FR" dirty="0" smtClean="0">
                <a:solidFill>
                  <a:srgbClr val="CC0099"/>
                </a:solidFill>
              </a:rPr>
              <a:t>16 </a:t>
            </a:r>
            <a:r>
              <a:rPr lang="fr-FR" dirty="0" err="1" smtClean="0">
                <a:solidFill>
                  <a:srgbClr val="CC0099"/>
                </a:solidFill>
              </a:rPr>
              <a:t>from</a:t>
            </a:r>
            <a:r>
              <a:rPr lang="fr-FR" dirty="0" smtClean="0">
                <a:solidFill>
                  <a:srgbClr val="CC0099"/>
                </a:solidFill>
              </a:rPr>
              <a:t> Salerno</a:t>
            </a:r>
          </a:p>
          <a:p>
            <a:pPr lvl="1"/>
            <a:r>
              <a:rPr lang="fr-FR" dirty="0" smtClean="0">
                <a:solidFill>
                  <a:srgbClr val="CC0099"/>
                </a:solidFill>
              </a:rPr>
              <a:t>4 </a:t>
            </a:r>
            <a:r>
              <a:rPr lang="fr-FR" dirty="0" err="1" smtClean="0">
                <a:solidFill>
                  <a:srgbClr val="CC0099"/>
                </a:solidFill>
              </a:rPr>
              <a:t>from</a:t>
            </a:r>
            <a:r>
              <a:rPr lang="fr-FR" dirty="0" smtClean="0">
                <a:solidFill>
                  <a:srgbClr val="CC0099"/>
                </a:solidFill>
              </a:rPr>
              <a:t> Bari</a:t>
            </a:r>
          </a:p>
          <a:p>
            <a:pPr lvl="1"/>
            <a:r>
              <a:rPr lang="fr-FR" dirty="0" smtClean="0">
                <a:solidFill>
                  <a:srgbClr val="CC0099"/>
                </a:solidFill>
              </a:rPr>
              <a:t>4 </a:t>
            </a:r>
            <a:r>
              <a:rPr lang="fr-FR" dirty="0" err="1" smtClean="0">
                <a:solidFill>
                  <a:srgbClr val="CC0099"/>
                </a:solidFill>
              </a:rPr>
              <a:t>from</a:t>
            </a:r>
            <a:r>
              <a:rPr lang="fr-FR" dirty="0" smtClean="0">
                <a:solidFill>
                  <a:srgbClr val="CC0099"/>
                </a:solidFill>
              </a:rPr>
              <a:t> </a:t>
            </a:r>
            <a:r>
              <a:rPr lang="fr-FR" dirty="0" err="1" smtClean="0">
                <a:solidFill>
                  <a:srgbClr val="CC0099"/>
                </a:solidFill>
              </a:rPr>
              <a:t>Napoli</a:t>
            </a:r>
            <a:endParaRPr lang="fr-FR" dirty="0" smtClean="0">
              <a:solidFill>
                <a:srgbClr val="CC0099"/>
              </a:solidFill>
            </a:endParaRPr>
          </a:p>
          <a:p>
            <a:pPr lvl="1"/>
            <a:r>
              <a:rPr lang="fr-FR" dirty="0" smtClean="0">
                <a:solidFill>
                  <a:srgbClr val="CC0099"/>
                </a:solidFill>
              </a:rPr>
              <a:t>3 </a:t>
            </a:r>
            <a:r>
              <a:rPr lang="fr-FR" dirty="0" err="1" smtClean="0">
                <a:solidFill>
                  <a:srgbClr val="CC0099"/>
                </a:solidFill>
              </a:rPr>
              <a:t>from</a:t>
            </a:r>
            <a:r>
              <a:rPr lang="fr-FR" dirty="0" smtClean="0">
                <a:solidFill>
                  <a:srgbClr val="CC0099"/>
                </a:solidFill>
              </a:rPr>
              <a:t> </a:t>
            </a:r>
            <a:r>
              <a:rPr lang="fr-FR" dirty="0" err="1" smtClean="0">
                <a:solidFill>
                  <a:srgbClr val="CC0099"/>
                </a:solidFill>
              </a:rPr>
              <a:t>Bologna</a:t>
            </a:r>
            <a:endParaRPr lang="fr-FR" dirty="0" smtClean="0">
              <a:solidFill>
                <a:srgbClr val="CC0099"/>
              </a:solidFill>
            </a:endParaRPr>
          </a:p>
          <a:p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38 </a:t>
            </a:r>
            <a:r>
              <a:rPr lang="fr-FR" dirty="0" err="1" smtClean="0">
                <a:solidFill>
                  <a:srgbClr val="FF0000"/>
                </a:solidFill>
              </a:rPr>
              <a:t>evts</a:t>
            </a:r>
            <a:r>
              <a:rPr lang="fr-FR" dirty="0" smtClean="0">
                <a:solidFill>
                  <a:srgbClr val="FF0000"/>
                </a:solidFill>
              </a:rPr>
              <a:t> avec </a:t>
            </a:r>
            <a:r>
              <a:rPr lang="fr-FR" dirty="0" err="1" smtClean="0">
                <a:solidFill>
                  <a:srgbClr val="FF0000"/>
                </a:solidFill>
              </a:rPr>
              <a:t>Nseg</a:t>
            </a:r>
            <a:r>
              <a:rPr lang="fr-FR" dirty="0" smtClean="0">
                <a:solidFill>
                  <a:srgbClr val="FF0000"/>
                </a:solidFill>
              </a:rPr>
              <a:t> &gt; 10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rgbClr val="0066FF"/>
                </a:solidFill>
              </a:rPr>
              <a:t>b) Centralisation et analyse off line des traces de manière cohérente</a:t>
            </a:r>
          </a:p>
          <a:p>
            <a:endParaRPr lang="fr-FR" dirty="0" smtClean="0">
              <a:solidFill>
                <a:srgbClr val="0066FF"/>
              </a:solidFill>
            </a:endParaRPr>
          </a:p>
          <a:p>
            <a:endParaRPr lang="fr-FR" dirty="0" smtClean="0">
              <a:solidFill>
                <a:srgbClr val="0066FF"/>
              </a:solidFill>
            </a:endParaRPr>
          </a:p>
          <a:p>
            <a:r>
              <a:rPr lang="fr-FR" dirty="0" smtClean="0">
                <a:solidFill>
                  <a:srgbClr val="0066FF"/>
                </a:solidFill>
              </a:rPr>
              <a:t>c) Vérification de l’algorithme et d’</a:t>
            </a:r>
            <a:r>
              <a:rPr lang="fr-FR" dirty="0" err="1" smtClean="0">
                <a:solidFill>
                  <a:srgbClr val="0066FF"/>
                </a:solidFill>
              </a:rPr>
              <a:t>eventuels</a:t>
            </a:r>
            <a:r>
              <a:rPr lang="fr-FR" dirty="0" smtClean="0">
                <a:solidFill>
                  <a:srgbClr val="0066FF"/>
                </a:solidFill>
              </a:rPr>
              <a:t> effets  systématiques mais la stat est encore faible</a:t>
            </a:r>
            <a:endParaRPr lang="fr-FR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30" y="371475"/>
            <a:ext cx="672465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17525" y="112713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38 events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71472" y="5214950"/>
            <a:ext cx="17859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C0099"/>
                </a:solidFill>
                <a:latin typeface="Symbol" pitchFamily="18" charset="2"/>
              </a:rPr>
              <a:t>D</a:t>
            </a:r>
            <a:r>
              <a:rPr lang="en-GB" dirty="0">
                <a:solidFill>
                  <a:srgbClr val="CC0099"/>
                </a:solidFill>
              </a:rPr>
              <a:t>P/P=(</a:t>
            </a:r>
            <a:r>
              <a:rPr lang="en-GB" dirty="0" err="1">
                <a:solidFill>
                  <a:srgbClr val="CC0099"/>
                </a:solidFill>
              </a:rPr>
              <a:t>Pmcs-Pspectro</a:t>
            </a:r>
            <a:r>
              <a:rPr lang="en-GB" dirty="0">
                <a:solidFill>
                  <a:srgbClr val="CC0099"/>
                </a:solidFill>
              </a:rPr>
              <a:t>)/</a:t>
            </a:r>
            <a:r>
              <a:rPr lang="en-GB" dirty="0" err="1">
                <a:solidFill>
                  <a:srgbClr val="CC0099"/>
                </a:solidFill>
              </a:rPr>
              <a:t>Pspectro</a:t>
            </a:r>
            <a:endParaRPr lang="fr-FR" dirty="0">
              <a:solidFill>
                <a:srgbClr val="CC0099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11863" y="3214686"/>
            <a:ext cx="31321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smtClean="0">
                <a:solidFill>
                  <a:srgbClr val="CC0099"/>
                </a:solidFill>
                <a:latin typeface="Symbol" pitchFamily="18" charset="2"/>
              </a:rPr>
              <a:t>D</a:t>
            </a:r>
            <a:r>
              <a:rPr lang="en-GB" dirty="0" smtClean="0">
                <a:solidFill>
                  <a:srgbClr val="CC0099"/>
                </a:solidFill>
              </a:rPr>
              <a:t>P=</a:t>
            </a:r>
            <a:r>
              <a:rPr lang="en-GB" dirty="0" err="1" smtClean="0">
                <a:solidFill>
                  <a:srgbClr val="CC0099"/>
                </a:solidFill>
              </a:rPr>
              <a:t>Pmcs-Pspectro</a:t>
            </a:r>
            <a:endParaRPr lang="fr-FR" dirty="0">
              <a:solidFill>
                <a:srgbClr val="CC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23186" y="6345816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CC0099"/>
                </a:solidFill>
                <a:latin typeface="Symbol" pitchFamily="18" charset="2"/>
              </a:rPr>
              <a:t>D</a:t>
            </a:r>
            <a:r>
              <a:rPr lang="en-GB" dirty="0" smtClean="0">
                <a:solidFill>
                  <a:srgbClr val="CC0099"/>
                </a:solidFill>
              </a:rPr>
              <a:t>P/P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786710" y="635795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CC0099"/>
                </a:solidFill>
                <a:latin typeface="+mj-lt"/>
              </a:rPr>
              <a:t>momentum</a:t>
            </a:r>
            <a:endParaRPr lang="fr-FR" dirty="0">
              <a:latin typeface="+mj-lt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42844" y="1071546"/>
            <a:ext cx="20002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err="1"/>
              <a:t>Pmcs</a:t>
            </a:r>
            <a:r>
              <a:rPr lang="en-GB" dirty="0"/>
              <a:t> error bar: 68% </a:t>
            </a:r>
            <a:r>
              <a:rPr lang="en-GB" dirty="0" smtClean="0"/>
              <a:t>CL</a:t>
            </a:r>
          </a:p>
          <a:p>
            <a:r>
              <a:rPr lang="en-GB" dirty="0" err="1" smtClean="0"/>
              <a:t>Pspectro</a:t>
            </a:r>
            <a:r>
              <a:rPr lang="en-GB" dirty="0" smtClean="0"/>
              <a:t> error=10%xP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2818-6688-4313-B3DB-BC5680CE3C31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410352" cy="571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57158" y="285728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Caractéristiques des 38 traces analysées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000364" y="3429000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CC0099"/>
                </a:solidFill>
              </a:rPr>
              <a:t>Npl</a:t>
            </a:r>
            <a:endParaRPr lang="fr-FR" sz="2000" dirty="0">
              <a:solidFill>
                <a:srgbClr val="CC0099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86446" y="3429000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CC0099"/>
                </a:solidFill>
              </a:rPr>
              <a:t>Nseg</a:t>
            </a:r>
            <a:endParaRPr lang="fr-FR" sz="2000" dirty="0">
              <a:solidFill>
                <a:srgbClr val="CC0099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71736" y="6215082"/>
            <a:ext cx="1451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CC0099"/>
                </a:solidFill>
              </a:rPr>
              <a:t>Theta (</a:t>
            </a:r>
            <a:r>
              <a:rPr lang="en-GB" sz="2000" dirty="0" err="1" smtClean="0">
                <a:solidFill>
                  <a:srgbClr val="CC0099"/>
                </a:solidFill>
              </a:rPr>
              <a:t>rad</a:t>
            </a:r>
            <a:r>
              <a:rPr lang="en-GB" sz="2000" dirty="0" smtClean="0">
                <a:solidFill>
                  <a:srgbClr val="CC0099"/>
                </a:solidFill>
              </a:rPr>
              <a:t>)</a:t>
            </a:r>
            <a:endParaRPr lang="fr-FR" sz="2000" dirty="0">
              <a:solidFill>
                <a:srgbClr val="CC0099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429256" y="6215082"/>
            <a:ext cx="1696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CC0099"/>
                </a:solidFill>
              </a:rPr>
              <a:t>Chi2_fit MCS</a:t>
            </a:r>
            <a:endParaRPr lang="fr-FR" sz="20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671</Words>
  <Application>Microsoft Office PowerPoint</Application>
  <PresentationFormat>Affichage à l'écran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HGゴシックE</vt:lpstr>
      <vt:lpstr>Symbol</vt:lpstr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duchesne</dc:creator>
  <cp:lastModifiedBy>duchesneau</cp:lastModifiedBy>
  <cp:revision>74</cp:revision>
  <dcterms:created xsi:type="dcterms:W3CDTF">2009-08-29T12:24:06Z</dcterms:created>
  <dcterms:modified xsi:type="dcterms:W3CDTF">2009-11-12T14:31:03Z</dcterms:modified>
</cp:coreProperties>
</file>