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9" r:id="rId4"/>
    <p:sldId id="263" r:id="rId5"/>
    <p:sldId id="260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1854-781F-437B-AA27-C99F30C478B1}" type="datetimeFigureOut">
              <a:rPr lang="fr-FR" smtClean="0"/>
              <a:pPr/>
              <a:t>12/11/2009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5BDAE-D83F-488E-9F11-84F32FCE8A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F8104B-ADEE-4DB0-9FD8-6DB8D0FF77D7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EDC1E-09DC-4B01-BA97-BFF53A52E3C3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84B05-5985-4941-BBA2-772BA6325399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5EAC48-391D-4785-B02C-7D17C64E2B0D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88CC9E-3996-4DCD-A9E1-C5EA89138EDA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623AE-A7FC-44BE-B8B7-47CDF08F9C0B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4325F-B2CC-4967-9B54-F1AEC0FBDE7D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A4F60-7149-48C8-8EE0-AAA62AD93D83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9722-2AE4-4602-A2AF-406A3E9E0D2C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D3777-0183-4F4A-BC7F-9606A9A6E366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74C54-1BED-4185-A4F2-5B5FA1D36DA9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1620EA-C3CF-4012-A1D4-6BB316892B96}" type="datetime1">
              <a:rPr lang="fr-FR" smtClean="0"/>
              <a:pPr/>
              <a:t>12/11/2009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Réunion</a:t>
            </a:r>
            <a:r>
              <a:rPr lang="en-GB" dirty="0" smtClean="0"/>
              <a:t> OPERA 12/11/09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 err="1" smtClean="0"/>
              <a:t>Florian</a:t>
            </a:r>
            <a:r>
              <a:rPr lang="en-GB" sz="2400" dirty="0" smtClean="0"/>
              <a:t> Brunet</a:t>
            </a: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 l’expérience</a:t>
            </a:r>
            <a:r>
              <a:rPr lang="en-GB" dirty="0" smtClean="0"/>
              <a:t>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285852" y="1428736"/>
          <a:ext cx="7499352" cy="455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Database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CCali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0mu</a:t>
                      </a:r>
                      <a:r>
                        <a:rPr lang="en-GB" baseline="0" dirty="0" smtClean="0"/>
                        <a:t> @</a:t>
                      </a:r>
                      <a:r>
                        <a:rPr lang="en-GB" baseline="0" dirty="0" err="1" smtClean="0"/>
                        <a:t>CCali</a:t>
                      </a:r>
                      <a:endParaRPr lang="fr-FR" dirty="0"/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Europe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581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</a:t>
                      </a:r>
                      <a:endParaRPr lang="fr-FR" dirty="0"/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fr-FR" dirty="0"/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Japon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0642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CC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NC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Database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>
                          <a:solidFill>
                            <a:schemeClr val="bg1"/>
                          </a:solidFill>
                        </a:rPr>
                        <a:t>CCali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0mu @</a:t>
                      </a:r>
                      <a:r>
                        <a:rPr lang="en-GB" b="1" dirty="0" err="1" smtClean="0">
                          <a:solidFill>
                            <a:schemeClr val="bg1"/>
                          </a:solidFill>
                        </a:rPr>
                        <a:t>CCali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Europe</a:t>
                      </a:r>
                    </a:p>
                    <a:p>
                      <a:pPr algn="ctr"/>
                      <a:r>
                        <a:rPr lang="en-GB" dirty="0" smtClean="0"/>
                        <a:t>(Bern)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Japon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12/11/09 - Florian Brunet 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Evénements 0mu 2008 disponibles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285852" y="1428736"/>
          <a:ext cx="6440825" cy="4827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480"/>
                <a:gridCol w="997267"/>
                <a:gridCol w="1468120"/>
                <a:gridCol w="2928958"/>
              </a:tblGrid>
              <a:tr h="34412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Brique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Labo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OpEmuRec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412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1016379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Bari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Tag électron</a:t>
                      </a:r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1017857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Naples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1023488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Bari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Scanback</a:t>
                      </a:r>
                      <a:r>
                        <a:rPr lang="fr-FR" baseline="0" dirty="0" smtClean="0"/>
                        <a:t> et total scan OK mais pas de vertex</a:t>
                      </a:r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1024418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Padoue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Scanback</a:t>
                      </a:r>
                      <a:r>
                        <a:rPr lang="fr-FR" baseline="0" dirty="0" smtClean="0"/>
                        <a:t> et total scan OK mais pas de vertex</a:t>
                      </a:r>
                      <a:endParaRPr lang="fr-FR" dirty="0" smtClean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1035540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Bologne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NON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1037903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Bologne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1042614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Salerne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1045999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Naples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12/11/09 - Florian Brunet 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OpEmuRec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Display non fonctionnel (</a:t>
            </a:r>
            <a:r>
              <a:rPr lang="fr-FR" dirty="0" err="1" smtClean="0"/>
              <a:t>ccali</a:t>
            </a:r>
            <a:r>
              <a:rPr lang="fr-FR" dirty="0" smtClean="0"/>
              <a:t>)</a:t>
            </a:r>
          </a:p>
          <a:p>
            <a:r>
              <a:rPr lang="fr-FR" dirty="0" smtClean="0"/>
              <a:t>Reconstruction « fonctionnelle » avec la v1r1 (OpRelease3.0)</a:t>
            </a:r>
          </a:p>
          <a:p>
            <a:pPr lvl="1"/>
            <a:r>
              <a:rPr lang="fr-FR" dirty="0" smtClean="0"/>
              <a:t>Crash sur certaines briques </a:t>
            </a:r>
            <a:r>
              <a:rPr lang="fr-FR" dirty="0" smtClean="0">
                <a:sym typeface="Wingdings" pitchFamily="2" charset="2"/>
              </a:rPr>
              <a:t> raisons inconnues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12/11/09 - Florian Brunet </a:t>
            </a:r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728" y="378619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Scanning des émulsions à Bern</a:t>
            </a:r>
            <a:endParaRPr kumimoji="0" lang="fr-FR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428728" y="4929198"/>
            <a:ext cx="7498080" cy="12668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Rédaction d’un manuel d’assistance au scanning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Modèles d’interaction CC avec électron(s) dans les émulsions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Réunion OPERA 12/11/09 - Florian Brunet </a:t>
            </a:r>
            <a:endParaRPr lang="fr-FR"/>
          </a:p>
        </p:txBody>
      </p:sp>
      <p:sp>
        <p:nvSpPr>
          <p:cNvPr id="19" name="Accolade fermante 18"/>
          <p:cNvSpPr/>
          <p:nvPr/>
        </p:nvSpPr>
        <p:spPr>
          <a:xfrm>
            <a:off x="2714612" y="2786058"/>
            <a:ext cx="142876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786050" y="2857496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/>
                <a:cs typeface="Times New Roman"/>
              </a:rPr>
              <a:t>π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e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paire e</a:t>
            </a:r>
            <a:r>
              <a:rPr lang="fr-FR" sz="1400" baseline="30000" dirty="0" smtClean="0">
                <a:latin typeface="Times New Roman"/>
                <a:cs typeface="Times New Roman"/>
              </a:rPr>
              <a:t>+</a:t>
            </a:r>
            <a:r>
              <a:rPr lang="fr-FR" sz="1400" dirty="0" smtClean="0">
                <a:latin typeface="Times New Roman"/>
                <a:cs typeface="Times New Roman"/>
              </a:rPr>
              <a:t>e</a:t>
            </a:r>
            <a:r>
              <a:rPr lang="fr-FR" sz="1400" baseline="30000" dirty="0" smtClean="0">
                <a:latin typeface="Times New Roman"/>
                <a:cs typeface="Times New Roman"/>
              </a:rPr>
              <a:t>- </a:t>
            </a:r>
            <a:r>
              <a:rPr lang="fr-FR" sz="1400" dirty="0" smtClean="0">
                <a:latin typeface="Times New Roman"/>
                <a:cs typeface="Times New Roman"/>
              </a:rPr>
              <a:t>issus 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de la gerbe hadronique </a:t>
            </a:r>
            <a:endParaRPr lang="fr-FR" sz="1400" baseline="30000" dirty="0"/>
          </a:p>
        </p:txBody>
      </p:sp>
      <p:grpSp>
        <p:nvGrpSpPr>
          <p:cNvPr id="23" name="Groupe 22"/>
          <p:cNvGrpSpPr/>
          <p:nvPr/>
        </p:nvGrpSpPr>
        <p:grpSpPr>
          <a:xfrm>
            <a:off x="1500166" y="2214554"/>
            <a:ext cx="1778536" cy="1143008"/>
            <a:chOff x="2285984" y="2143116"/>
            <a:chExt cx="1778536" cy="1143008"/>
          </a:xfrm>
        </p:grpSpPr>
        <p:grpSp>
          <p:nvGrpSpPr>
            <p:cNvPr id="22" name="Groupe 21"/>
            <p:cNvGrpSpPr/>
            <p:nvPr/>
          </p:nvGrpSpPr>
          <p:grpSpPr>
            <a:xfrm>
              <a:off x="2285984" y="2357430"/>
              <a:ext cx="1428760" cy="928694"/>
              <a:chOff x="2285984" y="2357430"/>
              <a:chExt cx="1428760" cy="928694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 flipV="1">
                <a:off x="2285984" y="2357430"/>
                <a:ext cx="1428760" cy="360000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avec flèche 9"/>
              <p:cNvCxnSpPr/>
              <p:nvPr/>
            </p:nvCxnSpPr>
            <p:spPr>
              <a:xfrm>
                <a:off x="2285984" y="2714620"/>
                <a:ext cx="1214446" cy="71438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avec flèche 10"/>
              <p:cNvCxnSpPr/>
              <p:nvPr/>
            </p:nvCxnSpPr>
            <p:spPr>
              <a:xfrm>
                <a:off x="2285984" y="2733668"/>
                <a:ext cx="1214446" cy="338142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/>
              <p:cNvCxnSpPr/>
              <p:nvPr/>
            </p:nvCxnSpPr>
            <p:spPr>
              <a:xfrm>
                <a:off x="2285984" y="2714620"/>
                <a:ext cx="1143008" cy="571504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ZoneTexte 20"/>
            <p:cNvSpPr txBox="1"/>
            <p:nvPr/>
          </p:nvSpPr>
          <p:spPr>
            <a:xfrm>
              <a:off x="3714744" y="2143116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C00000"/>
                  </a:solidFill>
                </a:rPr>
                <a:t>e</a:t>
              </a:r>
              <a:r>
                <a:rPr lang="fr-FR" baseline="30000" dirty="0" smtClean="0">
                  <a:solidFill>
                    <a:srgbClr val="C00000"/>
                  </a:solidFill>
                </a:rPr>
                <a:t>-</a:t>
              </a:r>
              <a:endParaRPr lang="fr-FR" dirty="0">
                <a:solidFill>
                  <a:srgbClr val="C00000"/>
                </a:solidFill>
              </a:endParaRPr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2214546" y="350043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latin typeface="Times New Roman"/>
                <a:cs typeface="Times New Roman"/>
              </a:rPr>
              <a:t>ν</a:t>
            </a:r>
            <a:r>
              <a:rPr lang="fr-FR" baseline="-25000" smtClean="0">
                <a:latin typeface="Times New Roman"/>
                <a:cs typeface="Times New Roman"/>
              </a:rPr>
              <a:t>e</a:t>
            </a:r>
            <a:r>
              <a:rPr lang="fr-FR" baseline="30000" smtClean="0">
                <a:latin typeface="Times New Roman"/>
                <a:cs typeface="Times New Roman"/>
              </a:rPr>
              <a:t>CC</a:t>
            </a:r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8001024" y="164305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e</a:t>
            </a:r>
            <a:r>
              <a:rPr lang="fr-FR" baseline="30000" dirty="0" smtClean="0">
                <a:solidFill>
                  <a:srgbClr val="C00000"/>
                </a:solidFill>
              </a:rPr>
              <a:t>-</a:t>
            </a:r>
            <a:endParaRPr lang="fr-FR" dirty="0">
              <a:solidFill>
                <a:srgbClr val="C00000"/>
              </a:solidFill>
            </a:endParaRPr>
          </a:p>
        </p:txBody>
      </p:sp>
      <p:grpSp>
        <p:nvGrpSpPr>
          <p:cNvPr id="73" name="Groupe 72"/>
          <p:cNvGrpSpPr/>
          <p:nvPr/>
        </p:nvGrpSpPr>
        <p:grpSpPr>
          <a:xfrm>
            <a:off x="5715008" y="1785926"/>
            <a:ext cx="2286016" cy="1714512"/>
            <a:chOff x="5715008" y="1785926"/>
            <a:chExt cx="2286016" cy="1714512"/>
          </a:xfrm>
        </p:grpSpPr>
        <p:cxnSp>
          <p:nvCxnSpPr>
            <p:cNvPr id="28" name="Connecteur droit avec flèche 27"/>
            <p:cNvCxnSpPr/>
            <p:nvPr/>
          </p:nvCxnSpPr>
          <p:spPr>
            <a:xfrm flipV="1">
              <a:off x="5715008" y="2786058"/>
              <a:ext cx="1000132" cy="74248"/>
            </a:xfrm>
            <a:prstGeom prst="straightConnector1">
              <a:avLst/>
            </a:prstGeom>
            <a:ln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>
              <a:off x="5715008" y="2857496"/>
              <a:ext cx="1214446" cy="71438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>
              <a:off x="5715008" y="2876544"/>
              <a:ext cx="1214446" cy="338142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>
              <a:off x="5715008" y="2857496"/>
              <a:ext cx="1143008" cy="571504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6357950" y="242886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accent1"/>
                  </a:solidFill>
                  <a:latin typeface="Times New Roman"/>
                  <a:cs typeface="Times New Roman"/>
                </a:rPr>
                <a:t>τ</a:t>
              </a:r>
              <a:r>
                <a:rPr lang="fr-FR" baseline="30000" dirty="0" smtClean="0">
                  <a:solidFill>
                    <a:schemeClr val="accent1"/>
                  </a:solidFill>
                </a:rPr>
                <a:t>-</a:t>
              </a:r>
              <a:endParaRPr lang="fr-FR" dirty="0">
                <a:solidFill>
                  <a:schemeClr val="accent1"/>
                </a:solidFill>
              </a:endParaRPr>
            </a:p>
          </p:txBody>
        </p:sp>
        <p:cxnSp>
          <p:nvCxnSpPr>
            <p:cNvPr id="33" name="Connecteur droit avec flèche 32"/>
            <p:cNvCxnSpPr/>
            <p:nvPr/>
          </p:nvCxnSpPr>
          <p:spPr>
            <a:xfrm flipV="1">
              <a:off x="6715140" y="1785926"/>
              <a:ext cx="1285884" cy="1000132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9" name="Accolade fermante 38"/>
            <p:cNvSpPr/>
            <p:nvPr/>
          </p:nvSpPr>
          <p:spPr>
            <a:xfrm>
              <a:off x="6929454" y="2857496"/>
              <a:ext cx="142876" cy="64294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6143636" y="3643314"/>
            <a:ext cx="244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Modèle “en coude” </a:t>
            </a:r>
            <a:r>
              <a:rPr lang="fr-FR" dirty="0" err="1" smtClean="0">
                <a:latin typeface="Times New Roman"/>
                <a:cs typeface="Times New Roman"/>
              </a:rPr>
              <a:t>ν</a:t>
            </a:r>
            <a:r>
              <a:rPr lang="fr-FR" baseline="-25000" dirty="0" err="1" smtClean="0">
                <a:latin typeface="Times New Roman"/>
                <a:cs typeface="Times New Roman"/>
              </a:rPr>
              <a:t>τ</a:t>
            </a:r>
            <a:r>
              <a:rPr lang="fr-FR" baseline="30000" dirty="0" err="1" smtClean="0">
                <a:latin typeface="Times New Roman"/>
                <a:cs typeface="Times New Roman"/>
              </a:rPr>
              <a:t>CC</a:t>
            </a:r>
            <a:endParaRPr lang="fr-FR" dirty="0"/>
          </a:p>
        </p:txBody>
      </p:sp>
      <p:sp>
        <p:nvSpPr>
          <p:cNvPr id="42" name="Accolade fermante 41"/>
          <p:cNvSpPr/>
          <p:nvPr/>
        </p:nvSpPr>
        <p:spPr>
          <a:xfrm>
            <a:off x="2928926" y="4857760"/>
            <a:ext cx="142876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3143240" y="4929198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/>
                <a:cs typeface="Times New Roman"/>
              </a:rPr>
              <a:t>π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e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paire e</a:t>
            </a:r>
            <a:r>
              <a:rPr lang="fr-FR" sz="1400" baseline="30000" dirty="0" smtClean="0">
                <a:latin typeface="Times New Roman"/>
                <a:cs typeface="Times New Roman"/>
              </a:rPr>
              <a:t>+</a:t>
            </a:r>
            <a:r>
              <a:rPr lang="fr-FR" sz="1400" dirty="0" smtClean="0">
                <a:latin typeface="Times New Roman"/>
                <a:cs typeface="Times New Roman"/>
              </a:rPr>
              <a:t>e</a:t>
            </a:r>
            <a:r>
              <a:rPr lang="fr-FR" sz="1400" baseline="30000" dirty="0" smtClean="0">
                <a:latin typeface="Times New Roman"/>
                <a:cs typeface="Times New Roman"/>
              </a:rPr>
              <a:t>- </a:t>
            </a:r>
            <a:r>
              <a:rPr lang="fr-FR" sz="1400" dirty="0" smtClean="0">
                <a:latin typeface="Times New Roman"/>
                <a:cs typeface="Times New Roman"/>
              </a:rPr>
              <a:t>issus 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de la gerbe hadronique </a:t>
            </a:r>
            <a:endParaRPr lang="fr-FR" sz="1400" baseline="30000" dirty="0"/>
          </a:p>
        </p:txBody>
      </p:sp>
      <p:grpSp>
        <p:nvGrpSpPr>
          <p:cNvPr id="44" name="Groupe 43"/>
          <p:cNvGrpSpPr/>
          <p:nvPr/>
        </p:nvGrpSpPr>
        <p:grpSpPr>
          <a:xfrm>
            <a:off x="1571604" y="4286256"/>
            <a:ext cx="1796168" cy="1143008"/>
            <a:chOff x="2285984" y="2143116"/>
            <a:chExt cx="1796168" cy="1143008"/>
          </a:xfrm>
        </p:grpSpPr>
        <p:grpSp>
          <p:nvGrpSpPr>
            <p:cNvPr id="45" name="Groupe 21"/>
            <p:cNvGrpSpPr/>
            <p:nvPr/>
          </p:nvGrpSpPr>
          <p:grpSpPr>
            <a:xfrm>
              <a:off x="2285984" y="2357430"/>
              <a:ext cx="1428760" cy="928694"/>
              <a:chOff x="2285984" y="2357430"/>
              <a:chExt cx="1428760" cy="928694"/>
            </a:xfrm>
          </p:grpSpPr>
          <p:cxnSp>
            <p:nvCxnSpPr>
              <p:cNvPr id="47" name="Connecteur droit avec flèche 46"/>
              <p:cNvCxnSpPr/>
              <p:nvPr/>
            </p:nvCxnSpPr>
            <p:spPr>
              <a:xfrm flipV="1">
                <a:off x="2285984" y="2357430"/>
                <a:ext cx="1428760" cy="360000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avec flèche 47"/>
              <p:cNvCxnSpPr/>
              <p:nvPr/>
            </p:nvCxnSpPr>
            <p:spPr>
              <a:xfrm>
                <a:off x="2285984" y="2714620"/>
                <a:ext cx="1214446" cy="71438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avec flèche 48"/>
              <p:cNvCxnSpPr/>
              <p:nvPr/>
            </p:nvCxnSpPr>
            <p:spPr>
              <a:xfrm>
                <a:off x="2285984" y="2733668"/>
                <a:ext cx="1214446" cy="338142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avec flèche 49"/>
              <p:cNvCxnSpPr/>
              <p:nvPr/>
            </p:nvCxnSpPr>
            <p:spPr>
              <a:xfrm>
                <a:off x="2285984" y="2714620"/>
                <a:ext cx="1143008" cy="571504"/>
              </a:xfrm>
              <a:prstGeom prst="straightConnector1">
                <a:avLst/>
              </a:prstGeom>
              <a:ln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ZoneTexte 45"/>
            <p:cNvSpPr txBox="1"/>
            <p:nvPr/>
          </p:nvSpPr>
          <p:spPr>
            <a:xfrm>
              <a:off x="3714744" y="214311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accent1"/>
                  </a:solidFill>
                  <a:latin typeface="Times New Roman"/>
                  <a:cs typeface="Times New Roman"/>
                </a:rPr>
                <a:t>µ</a:t>
              </a:r>
              <a:r>
                <a:rPr lang="fr-FR" baseline="30000" dirty="0" smtClean="0">
                  <a:solidFill>
                    <a:schemeClr val="accent1"/>
                  </a:solidFill>
                </a:rPr>
                <a:t>-</a:t>
              </a:r>
              <a:endParaRPr lang="fr-FR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51" name="ZoneTexte 50"/>
          <p:cNvSpPr txBox="1"/>
          <p:nvPr/>
        </p:nvSpPr>
        <p:spPr>
          <a:xfrm>
            <a:off x="2285984" y="557214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ν</a:t>
            </a:r>
            <a:r>
              <a:rPr lang="fr-FR" baseline="-25000" dirty="0" smtClean="0">
                <a:latin typeface="Times New Roman"/>
                <a:cs typeface="Times New Roman"/>
              </a:rPr>
              <a:t>µ</a:t>
            </a:r>
            <a:r>
              <a:rPr lang="fr-FR" baseline="30000" dirty="0" smtClean="0">
                <a:latin typeface="Times New Roman"/>
                <a:cs typeface="Times New Roman"/>
              </a:rPr>
              <a:t>CC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2714612" y="492919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e</a:t>
            </a:r>
            <a:r>
              <a:rPr lang="fr-FR" baseline="30000" dirty="0" smtClean="0">
                <a:solidFill>
                  <a:srgbClr val="C00000"/>
                </a:solidFill>
              </a:rPr>
              <a:t>-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072330" y="2928934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/>
                <a:cs typeface="Times New Roman"/>
              </a:rPr>
              <a:t>π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e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paire e</a:t>
            </a:r>
            <a:r>
              <a:rPr lang="fr-FR" sz="1400" baseline="30000" dirty="0" smtClean="0">
                <a:latin typeface="Times New Roman"/>
                <a:cs typeface="Times New Roman"/>
              </a:rPr>
              <a:t>+</a:t>
            </a:r>
            <a:r>
              <a:rPr lang="fr-FR" sz="1400" dirty="0" smtClean="0">
                <a:latin typeface="Times New Roman"/>
                <a:cs typeface="Times New Roman"/>
              </a:rPr>
              <a:t>e</a:t>
            </a:r>
            <a:r>
              <a:rPr lang="fr-FR" sz="1400" baseline="30000" dirty="0" smtClean="0">
                <a:latin typeface="Times New Roman"/>
                <a:cs typeface="Times New Roman"/>
              </a:rPr>
              <a:t>- </a:t>
            </a:r>
            <a:r>
              <a:rPr lang="fr-FR" sz="1400" dirty="0" smtClean="0">
                <a:latin typeface="Times New Roman"/>
                <a:cs typeface="Times New Roman"/>
              </a:rPr>
              <a:t>issus 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de la gerbe hadronique </a:t>
            </a:r>
            <a:endParaRPr lang="fr-FR" sz="1400" baseline="30000" dirty="0"/>
          </a:p>
        </p:txBody>
      </p:sp>
      <p:cxnSp>
        <p:nvCxnSpPr>
          <p:cNvPr id="54" name="Connecteur droit avec flèche 53"/>
          <p:cNvCxnSpPr/>
          <p:nvPr/>
        </p:nvCxnSpPr>
        <p:spPr>
          <a:xfrm flipV="1">
            <a:off x="5500694" y="4643446"/>
            <a:ext cx="1000132" cy="36000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5500694" y="5000636"/>
            <a:ext cx="1214446" cy="71438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5500694" y="5019684"/>
            <a:ext cx="1214446" cy="338142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5500694" y="5000636"/>
            <a:ext cx="1143008" cy="571504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6072198" y="435769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solidFill>
                  <a:schemeClr val="accent1"/>
                </a:solidFill>
                <a:latin typeface="Times New Roman"/>
                <a:cs typeface="Times New Roman"/>
              </a:rPr>
              <a:t>τ</a:t>
            </a:r>
            <a:r>
              <a:rPr lang="fr-FR" baseline="30000" smtClean="0">
                <a:solidFill>
                  <a:schemeClr val="accent1"/>
                </a:solidFill>
              </a:rPr>
              <a:t>-</a:t>
            </a:r>
            <a:endParaRPr lang="fr-FR">
              <a:solidFill>
                <a:schemeClr val="accent1"/>
              </a:solidFill>
            </a:endParaRPr>
          </a:p>
        </p:txBody>
      </p:sp>
      <p:cxnSp>
        <p:nvCxnSpPr>
          <p:cNvPr id="59" name="Connecteur droit avec flèche 58"/>
          <p:cNvCxnSpPr/>
          <p:nvPr/>
        </p:nvCxnSpPr>
        <p:spPr>
          <a:xfrm>
            <a:off x="6500826" y="4646256"/>
            <a:ext cx="1000132" cy="211504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ccolade fermante 60"/>
          <p:cNvSpPr/>
          <p:nvPr/>
        </p:nvSpPr>
        <p:spPr>
          <a:xfrm>
            <a:off x="6715140" y="5000636"/>
            <a:ext cx="142876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5929322" y="5786454"/>
            <a:ext cx="244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Modèle “en coude” </a:t>
            </a:r>
            <a:r>
              <a:rPr lang="fr-FR" dirty="0" err="1" smtClean="0">
                <a:latin typeface="Times New Roman"/>
                <a:cs typeface="Times New Roman"/>
              </a:rPr>
              <a:t>ν</a:t>
            </a:r>
            <a:r>
              <a:rPr lang="fr-FR" baseline="-25000" dirty="0" err="1" smtClean="0">
                <a:latin typeface="Times New Roman"/>
                <a:cs typeface="Times New Roman"/>
              </a:rPr>
              <a:t>τ</a:t>
            </a:r>
            <a:r>
              <a:rPr lang="fr-FR" baseline="30000" dirty="0" err="1" smtClean="0">
                <a:latin typeface="Times New Roman"/>
                <a:cs typeface="Times New Roman"/>
              </a:rPr>
              <a:t>CC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 rot="19928780">
            <a:off x="7259133" y="4835908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/>
                <a:cs typeface="Times New Roman"/>
              </a:rPr>
              <a:t>π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e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paire e</a:t>
            </a:r>
            <a:r>
              <a:rPr lang="fr-FR" sz="1400" baseline="30000" dirty="0" smtClean="0">
                <a:latin typeface="Times New Roman"/>
                <a:cs typeface="Times New Roman"/>
              </a:rPr>
              <a:t>+</a:t>
            </a:r>
            <a:r>
              <a:rPr lang="fr-FR" sz="1400" dirty="0" smtClean="0">
                <a:latin typeface="Times New Roman"/>
                <a:cs typeface="Times New Roman"/>
              </a:rPr>
              <a:t>e</a:t>
            </a:r>
            <a:r>
              <a:rPr lang="fr-FR" sz="1400" baseline="30000" dirty="0" smtClean="0">
                <a:latin typeface="Times New Roman"/>
                <a:cs typeface="Times New Roman"/>
              </a:rPr>
              <a:t>- </a:t>
            </a:r>
            <a:r>
              <a:rPr lang="fr-FR" sz="1400" dirty="0" smtClean="0">
                <a:latin typeface="Times New Roman"/>
                <a:cs typeface="Times New Roman"/>
              </a:rPr>
              <a:t>issus 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de la gerbe hadronique </a:t>
            </a:r>
            <a:endParaRPr lang="fr-FR" sz="1400" baseline="30000" dirty="0"/>
          </a:p>
        </p:txBody>
      </p:sp>
      <p:cxnSp>
        <p:nvCxnSpPr>
          <p:cNvPr id="80" name="Connecteur droit avec flèche 79"/>
          <p:cNvCxnSpPr/>
          <p:nvPr/>
        </p:nvCxnSpPr>
        <p:spPr>
          <a:xfrm flipV="1">
            <a:off x="6500826" y="4572008"/>
            <a:ext cx="1000132" cy="71438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5" name="Accolade fermante 84"/>
          <p:cNvSpPr/>
          <p:nvPr/>
        </p:nvSpPr>
        <p:spPr>
          <a:xfrm>
            <a:off x="7500958" y="4214818"/>
            <a:ext cx="142876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7" name="Connecteur droit avec flèche 86"/>
          <p:cNvCxnSpPr>
            <a:endCxn id="63" idx="0"/>
          </p:cNvCxnSpPr>
          <p:nvPr/>
        </p:nvCxnSpPr>
        <p:spPr>
          <a:xfrm flipV="1">
            <a:off x="6786578" y="4866217"/>
            <a:ext cx="1285840" cy="42017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endCxn id="63" idx="0"/>
          </p:cNvCxnSpPr>
          <p:nvPr/>
        </p:nvCxnSpPr>
        <p:spPr>
          <a:xfrm>
            <a:off x="7572396" y="4500570"/>
            <a:ext cx="500022" cy="365647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 flipV="1">
            <a:off x="6500826" y="4286256"/>
            <a:ext cx="928694" cy="357190"/>
          </a:xfrm>
          <a:prstGeom prst="straightConnector1">
            <a:avLst/>
          </a:prstGeom>
          <a:ln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Modèles d’interaction NC avec électron(s) dans les émulsions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Réunion OPERA 12/11/09 - Florian Brunet </a:t>
            </a: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786446" y="4000504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/>
                <a:cs typeface="Times New Roman"/>
              </a:rPr>
              <a:t>π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e</a:t>
            </a:r>
            <a:r>
              <a:rPr lang="fr-FR" sz="1400" baseline="30000" dirty="0" smtClean="0">
                <a:latin typeface="Times New Roman"/>
                <a:cs typeface="Times New Roman"/>
              </a:rPr>
              <a:t>±</a:t>
            </a:r>
            <a:r>
              <a:rPr lang="fr-FR" sz="1400" dirty="0" smtClean="0">
                <a:latin typeface="Times New Roman"/>
                <a:cs typeface="Times New Roman"/>
              </a:rPr>
              <a:t>, paire e</a:t>
            </a:r>
            <a:r>
              <a:rPr lang="fr-FR" sz="1400" baseline="30000" dirty="0" smtClean="0">
                <a:latin typeface="Times New Roman"/>
                <a:cs typeface="Times New Roman"/>
              </a:rPr>
              <a:t>+</a:t>
            </a:r>
            <a:r>
              <a:rPr lang="fr-FR" sz="1400" dirty="0" smtClean="0">
                <a:latin typeface="Times New Roman"/>
                <a:cs typeface="Times New Roman"/>
              </a:rPr>
              <a:t>e</a:t>
            </a:r>
            <a:r>
              <a:rPr lang="fr-FR" sz="1400" baseline="30000" dirty="0" smtClean="0">
                <a:latin typeface="Times New Roman"/>
                <a:cs typeface="Times New Roman"/>
              </a:rPr>
              <a:t>- </a:t>
            </a:r>
            <a:r>
              <a:rPr lang="fr-FR" sz="1400" dirty="0" smtClean="0">
                <a:latin typeface="Times New Roman"/>
                <a:cs typeface="Times New Roman"/>
              </a:rPr>
              <a:t>issus 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de la gerbe hadronique </a:t>
            </a:r>
            <a:endParaRPr lang="fr-FR" sz="1400" baseline="30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857620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latin typeface="Times New Roman"/>
                <a:cs typeface="Times New Roman"/>
              </a:rPr>
              <a:t>ν</a:t>
            </a:r>
            <a:r>
              <a:rPr lang="fr-FR" baseline="-25000" dirty="0" err="1" smtClean="0">
                <a:latin typeface="Times New Roman"/>
                <a:cs typeface="Times New Roman"/>
              </a:rPr>
              <a:t>e</a:t>
            </a:r>
            <a:r>
              <a:rPr lang="fr-FR" baseline="-25000" dirty="0" smtClean="0">
                <a:latin typeface="Times New Roman"/>
                <a:cs typeface="Times New Roman"/>
              </a:rPr>
              <a:t>,µ,</a:t>
            </a:r>
            <a:r>
              <a:rPr lang="el-GR" baseline="-25000" dirty="0" smtClean="0">
                <a:latin typeface="Times New Roman"/>
                <a:cs typeface="Times New Roman"/>
              </a:rPr>
              <a:t>τ</a:t>
            </a:r>
            <a:r>
              <a:rPr lang="fr-FR" baseline="30000" dirty="0" smtClean="0">
                <a:latin typeface="Times New Roman"/>
                <a:cs typeface="Times New Roman"/>
              </a:rPr>
              <a:t>NC</a:t>
            </a:r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2643174" y="3357562"/>
            <a:ext cx="3071834" cy="1714512"/>
            <a:chOff x="2643174" y="3357562"/>
            <a:chExt cx="3071834" cy="1714512"/>
          </a:xfrm>
        </p:grpSpPr>
        <p:sp>
          <p:nvSpPr>
            <p:cNvPr id="19" name="Accolade fermante 18"/>
            <p:cNvSpPr/>
            <p:nvPr/>
          </p:nvSpPr>
          <p:spPr>
            <a:xfrm>
              <a:off x="5357818" y="3500438"/>
              <a:ext cx="357190" cy="157163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2643174" y="3357562"/>
              <a:ext cx="2643206" cy="196455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2643174" y="3357562"/>
              <a:ext cx="2643206" cy="929891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2643174" y="3357562"/>
              <a:ext cx="2487723" cy="1571636"/>
            </a:xfrm>
            <a:prstGeom prst="straightConnector1">
              <a:avLst/>
            </a:prstGeom>
            <a:ln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5214942" y="4000504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C00000"/>
                  </a:solidFill>
                </a:rPr>
                <a:t>e</a:t>
              </a:r>
              <a:r>
                <a:rPr lang="fr-FR" baseline="30000" dirty="0" smtClean="0">
                  <a:solidFill>
                    <a:srgbClr val="C00000"/>
                  </a:solidFill>
                </a:rPr>
                <a:t>-</a:t>
              </a:r>
              <a:endParaRPr lang="fr-FR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674</TotalTime>
  <Words>238</Words>
  <Application>Microsoft Office PowerPoint</Application>
  <PresentationFormat>Affichage à l'écran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Solstice</vt:lpstr>
      <vt:lpstr>Réunion OPERA 12/11/09</vt:lpstr>
      <vt:lpstr>Données de l’expérience </vt:lpstr>
      <vt:lpstr>Evénements 0mu 2008 disponibles</vt:lpstr>
      <vt:lpstr>OpEmuRec</vt:lpstr>
      <vt:lpstr>Modèles d’interaction CC avec électron(s) dans les émulsions</vt:lpstr>
      <vt:lpstr>Modèles d’interaction NC avec électron(s) dans les émulsions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OPERA 12/11/09</dc:title>
  <dc:creator>brunet</dc:creator>
  <cp:lastModifiedBy>brunet</cp:lastModifiedBy>
  <cp:revision>55</cp:revision>
  <dcterms:created xsi:type="dcterms:W3CDTF">2009-11-06T14:51:41Z</dcterms:created>
  <dcterms:modified xsi:type="dcterms:W3CDTF">2009-11-12T14:59:05Z</dcterms:modified>
</cp:coreProperties>
</file>