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 id="2147483679" r:id="rId3"/>
    <p:sldMasterId id="2147483693" r:id="rId4"/>
    <p:sldMasterId id="2147483704" r:id="rId5"/>
    <p:sldMasterId id="2147483709" r:id="rId6"/>
    <p:sldMasterId id="2147483754" r:id="rId7"/>
    <p:sldMasterId id="2147483762" r:id="rId8"/>
  </p:sldMasterIdLst>
  <p:notesMasterIdLst>
    <p:notesMasterId r:id="rId154"/>
  </p:notesMasterIdLst>
  <p:sldIdLst>
    <p:sldId id="261" r:id="rId9"/>
    <p:sldId id="262" r:id="rId10"/>
    <p:sldId id="403" r:id="rId11"/>
    <p:sldId id="421" r:id="rId12"/>
    <p:sldId id="422" r:id="rId13"/>
    <p:sldId id="423" r:id="rId14"/>
    <p:sldId id="424" r:id="rId15"/>
    <p:sldId id="425" r:id="rId16"/>
    <p:sldId id="426" r:id="rId17"/>
    <p:sldId id="427" r:id="rId18"/>
    <p:sldId id="428" r:id="rId19"/>
    <p:sldId id="429" r:id="rId20"/>
    <p:sldId id="488" r:id="rId21"/>
    <p:sldId id="489" r:id="rId22"/>
    <p:sldId id="490" r:id="rId23"/>
    <p:sldId id="491" r:id="rId24"/>
    <p:sldId id="492" r:id="rId25"/>
    <p:sldId id="493" r:id="rId26"/>
    <p:sldId id="494" r:id="rId27"/>
    <p:sldId id="495" r:id="rId28"/>
    <p:sldId id="496" r:id="rId29"/>
    <p:sldId id="497" r:id="rId30"/>
    <p:sldId id="498" r:id="rId31"/>
    <p:sldId id="499" r:id="rId32"/>
    <p:sldId id="500" r:id="rId33"/>
    <p:sldId id="501" r:id="rId34"/>
    <p:sldId id="384" r:id="rId35"/>
    <p:sldId id="502" r:id="rId36"/>
    <p:sldId id="503" r:id="rId37"/>
    <p:sldId id="504" r:id="rId38"/>
    <p:sldId id="505" r:id="rId39"/>
    <p:sldId id="506" r:id="rId40"/>
    <p:sldId id="507" r:id="rId41"/>
    <p:sldId id="508" r:id="rId42"/>
    <p:sldId id="509" r:id="rId43"/>
    <p:sldId id="510" r:id="rId44"/>
    <p:sldId id="511" r:id="rId45"/>
    <p:sldId id="512" r:id="rId46"/>
    <p:sldId id="513" r:id="rId47"/>
    <p:sldId id="514" r:id="rId48"/>
    <p:sldId id="515" r:id="rId49"/>
    <p:sldId id="516" r:id="rId50"/>
    <p:sldId id="517" r:id="rId51"/>
    <p:sldId id="518" r:id="rId52"/>
    <p:sldId id="519" r:id="rId53"/>
    <p:sldId id="520" r:id="rId54"/>
    <p:sldId id="521" r:id="rId55"/>
    <p:sldId id="296" r:id="rId56"/>
    <p:sldId id="387" r:id="rId57"/>
    <p:sldId id="359" r:id="rId58"/>
    <p:sldId id="360" r:id="rId59"/>
    <p:sldId id="361" r:id="rId60"/>
    <p:sldId id="362" r:id="rId61"/>
    <p:sldId id="363" r:id="rId62"/>
    <p:sldId id="364" r:id="rId63"/>
    <p:sldId id="365" r:id="rId64"/>
    <p:sldId id="366" r:id="rId65"/>
    <p:sldId id="367" r:id="rId66"/>
    <p:sldId id="368" r:id="rId67"/>
    <p:sldId id="369" r:id="rId68"/>
    <p:sldId id="370" r:id="rId69"/>
    <p:sldId id="371" r:id="rId70"/>
    <p:sldId id="372" r:id="rId71"/>
    <p:sldId id="388" r:id="rId72"/>
    <p:sldId id="284" r:id="rId73"/>
    <p:sldId id="320" r:id="rId74"/>
    <p:sldId id="266" r:id="rId75"/>
    <p:sldId id="267" r:id="rId76"/>
    <p:sldId id="268" r:id="rId77"/>
    <p:sldId id="269" r:id="rId78"/>
    <p:sldId id="270" r:id="rId79"/>
    <p:sldId id="271" r:id="rId80"/>
    <p:sldId id="272" r:id="rId81"/>
    <p:sldId id="273" r:id="rId82"/>
    <p:sldId id="274" r:id="rId83"/>
    <p:sldId id="275" r:id="rId84"/>
    <p:sldId id="276" r:id="rId85"/>
    <p:sldId id="277" r:id="rId86"/>
    <p:sldId id="278" r:id="rId87"/>
    <p:sldId id="279" r:id="rId88"/>
    <p:sldId id="280" r:id="rId89"/>
    <p:sldId id="281" r:id="rId90"/>
    <p:sldId id="282" r:id="rId91"/>
    <p:sldId id="283" r:id="rId92"/>
    <p:sldId id="285" r:id="rId93"/>
    <p:sldId id="260" r:id="rId94"/>
    <p:sldId id="389" r:id="rId95"/>
    <p:sldId id="301" r:id="rId96"/>
    <p:sldId id="390" r:id="rId97"/>
    <p:sldId id="303" r:id="rId98"/>
    <p:sldId id="464" r:id="rId99"/>
    <p:sldId id="373" r:id="rId100"/>
    <p:sldId id="374" r:id="rId101"/>
    <p:sldId id="375" r:id="rId102"/>
    <p:sldId id="376" r:id="rId103"/>
    <p:sldId id="377" r:id="rId104"/>
    <p:sldId id="378" r:id="rId105"/>
    <p:sldId id="379" r:id="rId106"/>
    <p:sldId id="380" r:id="rId107"/>
    <p:sldId id="381" r:id="rId108"/>
    <p:sldId id="382" r:id="rId109"/>
    <p:sldId id="392" r:id="rId110"/>
    <p:sldId id="404" r:id="rId111"/>
    <p:sldId id="405" r:id="rId112"/>
    <p:sldId id="406" r:id="rId113"/>
    <p:sldId id="407" r:id="rId114"/>
    <p:sldId id="408" r:id="rId115"/>
    <p:sldId id="409" r:id="rId116"/>
    <p:sldId id="410" r:id="rId117"/>
    <p:sldId id="411" r:id="rId118"/>
    <p:sldId id="412" r:id="rId119"/>
    <p:sldId id="413" r:id="rId120"/>
    <p:sldId id="414" r:id="rId121"/>
    <p:sldId id="415" r:id="rId122"/>
    <p:sldId id="416" r:id="rId123"/>
    <p:sldId id="417" r:id="rId124"/>
    <p:sldId id="418" r:id="rId125"/>
    <p:sldId id="522" r:id="rId126"/>
    <p:sldId id="420" r:id="rId127"/>
    <p:sldId id="393" r:id="rId128"/>
    <p:sldId id="469" r:id="rId129"/>
    <p:sldId id="470" r:id="rId130"/>
    <p:sldId id="471" r:id="rId131"/>
    <p:sldId id="472" r:id="rId132"/>
    <p:sldId id="473" r:id="rId133"/>
    <p:sldId id="474" r:id="rId134"/>
    <p:sldId id="475" r:id="rId135"/>
    <p:sldId id="476" r:id="rId136"/>
    <p:sldId id="477" r:id="rId137"/>
    <p:sldId id="478" r:id="rId138"/>
    <p:sldId id="479" r:id="rId139"/>
    <p:sldId id="480" r:id="rId140"/>
    <p:sldId id="481" r:id="rId141"/>
    <p:sldId id="482" r:id="rId142"/>
    <p:sldId id="483" r:id="rId143"/>
    <p:sldId id="484" r:id="rId144"/>
    <p:sldId id="485" r:id="rId145"/>
    <p:sldId id="486" r:id="rId146"/>
    <p:sldId id="487" r:id="rId147"/>
    <p:sldId id="468" r:id="rId148"/>
    <p:sldId id="286" r:id="rId149"/>
    <p:sldId id="466" r:id="rId150"/>
    <p:sldId id="467" r:id="rId151"/>
    <p:sldId id="288" r:id="rId152"/>
    <p:sldId id="289" r:id="rId15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A435811-FC3D-42FF-993A-0BD8399C5491}">
          <p14:sldIdLst>
            <p14:sldId id="261"/>
            <p14:sldId id="262"/>
            <p14:sldId id="403"/>
            <p14:sldId id="421"/>
            <p14:sldId id="422"/>
            <p14:sldId id="423"/>
            <p14:sldId id="424"/>
            <p14:sldId id="425"/>
            <p14:sldId id="426"/>
            <p14:sldId id="427"/>
            <p14:sldId id="428"/>
            <p14:sldId id="429"/>
            <p14:sldId id="488"/>
            <p14:sldId id="489"/>
            <p14:sldId id="490"/>
            <p14:sldId id="491"/>
            <p14:sldId id="492"/>
            <p14:sldId id="493"/>
            <p14:sldId id="494"/>
            <p14:sldId id="495"/>
            <p14:sldId id="496"/>
            <p14:sldId id="497"/>
            <p14:sldId id="498"/>
            <p14:sldId id="499"/>
            <p14:sldId id="500"/>
            <p14:sldId id="501"/>
            <p14:sldId id="384"/>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296"/>
            <p14:sldId id="387"/>
            <p14:sldId id="359"/>
            <p14:sldId id="360"/>
            <p14:sldId id="361"/>
            <p14:sldId id="362"/>
            <p14:sldId id="363"/>
            <p14:sldId id="364"/>
            <p14:sldId id="365"/>
            <p14:sldId id="366"/>
            <p14:sldId id="367"/>
            <p14:sldId id="368"/>
            <p14:sldId id="369"/>
            <p14:sldId id="370"/>
            <p14:sldId id="371"/>
            <p14:sldId id="372"/>
            <p14:sldId id="388"/>
            <p14:sldId id="284"/>
            <p14:sldId id="320"/>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5"/>
            <p14:sldId id="260"/>
            <p14:sldId id="389"/>
            <p14:sldId id="301"/>
            <p14:sldId id="390"/>
            <p14:sldId id="303"/>
            <p14:sldId id="464"/>
            <p14:sldId id="373"/>
            <p14:sldId id="374"/>
            <p14:sldId id="375"/>
            <p14:sldId id="376"/>
            <p14:sldId id="377"/>
            <p14:sldId id="378"/>
            <p14:sldId id="379"/>
            <p14:sldId id="380"/>
            <p14:sldId id="381"/>
            <p14:sldId id="382"/>
            <p14:sldId id="392"/>
            <p14:sldId id="404"/>
            <p14:sldId id="405"/>
            <p14:sldId id="406"/>
            <p14:sldId id="407"/>
            <p14:sldId id="408"/>
            <p14:sldId id="409"/>
            <p14:sldId id="410"/>
            <p14:sldId id="411"/>
            <p14:sldId id="412"/>
            <p14:sldId id="413"/>
            <p14:sldId id="414"/>
            <p14:sldId id="415"/>
            <p14:sldId id="416"/>
            <p14:sldId id="417"/>
            <p14:sldId id="418"/>
            <p14:sldId id="522"/>
            <p14:sldId id="420"/>
            <p14:sldId id="393"/>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68"/>
            <p14:sldId id="286"/>
            <p14:sldId id="466"/>
            <p14:sldId id="467"/>
            <p14:sldId id="288"/>
            <p14:sldId id="2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8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0" autoAdjust="0"/>
    <p:restoredTop sz="94660"/>
  </p:normalViewPr>
  <p:slideViewPr>
    <p:cSldViewPr snapToGrid="0">
      <p:cViewPr varScale="1">
        <p:scale>
          <a:sx n="80" d="100"/>
          <a:sy n="80" d="100"/>
        </p:scale>
        <p:origin x="71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presProps" Target="presProp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viewProps" Target="view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notesMaster" Target="notesMasters/notesMaster1.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s>
</file>

<file path=ppt/diagrams/_rels/data15.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image" Target="../media/image271.png"/></Relationships>
</file>

<file path=ppt/diagrams/_rels/data16.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png"/><Relationship Id="rId1" Type="http://schemas.openxmlformats.org/officeDocument/2006/relationships/image" Target="../media/image273.jpeg"/><Relationship Id="rId6" Type="http://schemas.openxmlformats.org/officeDocument/2006/relationships/image" Target="../media/image278.jpg"/><Relationship Id="rId5" Type="http://schemas.openxmlformats.org/officeDocument/2006/relationships/image" Target="../media/image277.png"/><Relationship Id="rId4" Type="http://schemas.openxmlformats.org/officeDocument/2006/relationships/image" Target="../media/image276.png"/></Relationships>
</file>

<file path=ppt/diagrams/_rels/data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image" Target="../media/image237.png"/><Relationship Id="rId5" Type="http://schemas.openxmlformats.org/officeDocument/2006/relationships/image" Target="../media/image241.png"/><Relationship Id="rId4" Type="http://schemas.openxmlformats.org/officeDocument/2006/relationships/image" Target="../media/image240.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image" Target="../media/image271.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png"/><Relationship Id="rId1" Type="http://schemas.openxmlformats.org/officeDocument/2006/relationships/image" Target="../media/image273.jpeg"/><Relationship Id="rId6" Type="http://schemas.openxmlformats.org/officeDocument/2006/relationships/image" Target="../media/image278.jpg"/><Relationship Id="rId5" Type="http://schemas.openxmlformats.org/officeDocument/2006/relationships/image" Target="../media/image277.png"/><Relationship Id="rId4" Type="http://schemas.openxmlformats.org/officeDocument/2006/relationships/image" Target="../media/image27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image" Target="../media/image237.png"/><Relationship Id="rId5" Type="http://schemas.openxmlformats.org/officeDocument/2006/relationships/image" Target="../media/image241.png"/><Relationship Id="rId4" Type="http://schemas.openxmlformats.org/officeDocument/2006/relationships/image" Target="../media/image2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0B6B00-D4D5-4716-93EA-7CA918BB58B5}" type="doc">
      <dgm:prSet loTypeId="urn:microsoft.com/office/officeart/2005/8/layout/architecture" loCatId="relationship" qsTypeId="urn:microsoft.com/office/officeart/2005/8/quickstyle/simple1" qsCatId="simple" csTypeId="urn:microsoft.com/office/officeart/2005/8/colors/accent1_2" csCatId="accent1" phldr="1"/>
      <dgm:spPr/>
      <dgm:t>
        <a:bodyPr/>
        <a:lstStyle/>
        <a:p>
          <a:endParaRPr lang="en-US"/>
        </a:p>
      </dgm:t>
    </dgm:pt>
    <dgm:pt modelId="{758D9241-2E0B-44E3-BED3-642181C54AE4}">
      <dgm:prSet phldrT="[Text]" custT="1"/>
      <dgm:spPr>
        <a:solidFill>
          <a:srgbClr val="035DC1"/>
        </a:solidFill>
      </dgm:spPr>
      <dgm:t>
        <a:bodyPr/>
        <a:lstStyle/>
        <a:p>
          <a:r>
            <a:rPr lang="en-US" sz="1600"/>
            <a:t>e-Infrastructures</a:t>
          </a:r>
        </a:p>
      </dgm:t>
    </dgm:pt>
    <dgm:pt modelId="{1FAEDBAB-7F68-45CF-8384-341385B46101}" type="parTrans" cxnId="{9223866C-39E9-4967-8B48-1575ACCF9371}">
      <dgm:prSet/>
      <dgm:spPr/>
      <dgm:t>
        <a:bodyPr/>
        <a:lstStyle/>
        <a:p>
          <a:endParaRPr lang="en-US" sz="2000"/>
        </a:p>
      </dgm:t>
    </dgm:pt>
    <dgm:pt modelId="{048E416A-D523-41AF-AB85-E78A0D5FF16C}" type="sibTrans" cxnId="{9223866C-39E9-4967-8B48-1575ACCF9371}">
      <dgm:prSet/>
      <dgm:spPr/>
      <dgm:t>
        <a:bodyPr/>
        <a:lstStyle/>
        <a:p>
          <a:endParaRPr lang="en-US" sz="2000"/>
        </a:p>
      </dgm:t>
    </dgm:pt>
    <dgm:pt modelId="{64309038-28AC-43E8-B918-B9ED2503D3A2}">
      <dgm:prSet phldrT="[Text]" custT="1"/>
      <dgm:spPr>
        <a:solidFill>
          <a:schemeClr val="bg2">
            <a:lumMod val="50000"/>
          </a:schemeClr>
        </a:solidFill>
      </dgm:spPr>
      <dgm:t>
        <a:bodyPr/>
        <a:lstStyle/>
        <a:p>
          <a:r>
            <a:rPr lang="en-GB" sz="1050" b="0" i="0" u="none"/>
            <a:t>EINFRA-1-2014 - Managing, preserving and computing with big research data</a:t>
          </a:r>
          <a:endParaRPr lang="en-US" sz="1050"/>
        </a:p>
      </dgm:t>
    </dgm:pt>
    <dgm:pt modelId="{74A0553D-AF28-4371-A19A-4D8A321EF81C}" type="parTrans" cxnId="{7B177371-AAB8-42CA-BF5E-A2C9350595E0}">
      <dgm:prSet/>
      <dgm:spPr/>
      <dgm:t>
        <a:bodyPr/>
        <a:lstStyle/>
        <a:p>
          <a:endParaRPr lang="en-US" sz="2000"/>
        </a:p>
      </dgm:t>
    </dgm:pt>
    <dgm:pt modelId="{2AF02171-CDA4-427C-8FD9-3049686F35DF}" type="sibTrans" cxnId="{7B177371-AAB8-42CA-BF5E-A2C9350595E0}">
      <dgm:prSet/>
      <dgm:spPr/>
      <dgm:t>
        <a:bodyPr/>
        <a:lstStyle/>
        <a:p>
          <a:endParaRPr lang="en-US" sz="2000"/>
        </a:p>
      </dgm:t>
    </dgm:pt>
    <dgm:pt modelId="{02D77ABA-734D-4B4E-9A19-5E60A64EB80A}">
      <dgm:prSet phldrT="[Text]" custT="1"/>
      <dgm:spPr>
        <a:solidFill>
          <a:schemeClr val="bg2">
            <a:lumMod val="50000"/>
          </a:schemeClr>
        </a:solidFill>
      </dgm:spPr>
      <dgm:t>
        <a:bodyPr/>
        <a:lstStyle/>
        <a:p>
          <a:r>
            <a:rPr lang="en-GB" sz="1050" b="0" i="0" u="none"/>
            <a:t>EINFRA-22-2016	</a:t>
          </a:r>
          <a:br>
            <a:rPr lang="en-GB" sz="1050" b="0" i="0" u="none"/>
          </a:br>
          <a:r>
            <a:rPr lang="en-GB" sz="1050" b="0" i="0" u="none"/>
            <a:t>User driven e-infrastructure innovation</a:t>
          </a:r>
          <a:endParaRPr lang="en-US" sz="1050"/>
        </a:p>
      </dgm:t>
    </dgm:pt>
    <dgm:pt modelId="{E519BC37-C3DB-4EA9-B66B-B3C9980279B7}" type="parTrans" cxnId="{4DF2EBFF-C2DD-4414-8B36-EBB3B1BC6DC1}">
      <dgm:prSet/>
      <dgm:spPr/>
      <dgm:t>
        <a:bodyPr/>
        <a:lstStyle/>
        <a:p>
          <a:endParaRPr lang="en-US" sz="2000"/>
        </a:p>
      </dgm:t>
    </dgm:pt>
    <dgm:pt modelId="{836BE92A-F1E3-4AAA-B64F-25BA45772C0D}" type="sibTrans" cxnId="{4DF2EBFF-C2DD-4414-8B36-EBB3B1BC6DC1}">
      <dgm:prSet/>
      <dgm:spPr/>
      <dgm:t>
        <a:bodyPr/>
        <a:lstStyle/>
        <a:p>
          <a:endParaRPr lang="en-US" sz="2000"/>
        </a:p>
      </dgm:t>
    </dgm:pt>
    <dgm:pt modelId="{A87128D7-8461-4106-8629-57C425A6D27C}">
      <dgm:prSet phldrT="[Text]" custT="1"/>
      <dgm:spPr>
        <a:solidFill>
          <a:srgbClr val="3896E4"/>
        </a:solidFill>
      </dgm:spPr>
      <dgm:t>
        <a:bodyPr/>
        <a:lstStyle/>
        <a:p>
          <a:r>
            <a:rPr lang="en-GB" sz="1000" b="1" i="0" u="none">
              <a:solidFill>
                <a:srgbClr val="FFFF00"/>
              </a:solidFill>
            </a:rPr>
            <a:t>AARC2</a:t>
          </a:r>
          <a:r>
            <a:rPr lang="en-GB" sz="1000" b="0" i="0" u="none"/>
            <a:t>  AGINFRA PLUS  HIRMEOS  MSO4SC  </a:t>
          </a:r>
          <a:r>
            <a:rPr lang="en-GB" sz="1000" b="0" i="0" u="none">
              <a:solidFill>
                <a:schemeClr val="bg1"/>
              </a:solidFill>
            </a:rPr>
            <a:t>OpenAIRE-Connect  </a:t>
          </a:r>
          <a:r>
            <a:rPr lang="en-GB" sz="1000" b="0" i="0" u="none"/>
            <a:t>OpenRiskNet</a:t>
          </a:r>
          <a:endParaRPr lang="en-US" sz="1000"/>
        </a:p>
      </dgm:t>
    </dgm:pt>
    <dgm:pt modelId="{23B9BC64-4105-41B5-8B8F-45485CBE96E7}" type="parTrans" cxnId="{4DE77727-5A3E-499E-8021-B6678522111A}">
      <dgm:prSet/>
      <dgm:spPr/>
      <dgm:t>
        <a:bodyPr/>
        <a:lstStyle/>
        <a:p>
          <a:endParaRPr lang="en-US" sz="2000"/>
        </a:p>
      </dgm:t>
    </dgm:pt>
    <dgm:pt modelId="{C3AFC846-9711-4785-ACDA-11CA0EFA8CA4}" type="sibTrans" cxnId="{4DE77727-5A3E-499E-8021-B6678522111A}">
      <dgm:prSet/>
      <dgm:spPr/>
      <dgm:t>
        <a:bodyPr/>
        <a:lstStyle/>
        <a:p>
          <a:endParaRPr lang="en-US" sz="2000"/>
        </a:p>
      </dgm:t>
    </dgm:pt>
    <dgm:pt modelId="{AF886E0B-06D1-4D4F-A9E7-88D378AB6803}">
      <dgm:prSet phldrT="[Text]" custT="1"/>
      <dgm:spPr>
        <a:solidFill>
          <a:schemeClr val="bg2">
            <a:lumMod val="50000"/>
          </a:schemeClr>
        </a:solidFill>
      </dgm:spPr>
      <dgm:t>
        <a:bodyPr/>
        <a:lstStyle/>
        <a:p>
          <a:r>
            <a:rPr lang="en-GB" sz="1050" b="0" i="0" u="none"/>
            <a:t>EINFRA-8-2014	</a:t>
          </a:r>
          <a:br>
            <a:rPr lang="en-GB" sz="1050" b="0" i="0" u="none"/>
          </a:br>
          <a:r>
            <a:rPr lang="en-GB" sz="1050" b="0" i="0" u="none"/>
            <a:t>GÉANT</a:t>
          </a:r>
          <a:endParaRPr lang="en-US" sz="1050"/>
        </a:p>
      </dgm:t>
    </dgm:pt>
    <dgm:pt modelId="{A4D7914E-E9C2-4FA7-9A4A-74A098EE8C2A}" type="parTrans" cxnId="{CD4674B5-3B2A-49D4-A4A3-304E43B2887E}">
      <dgm:prSet/>
      <dgm:spPr/>
      <dgm:t>
        <a:bodyPr/>
        <a:lstStyle/>
        <a:p>
          <a:endParaRPr lang="en-US" sz="2000"/>
        </a:p>
      </dgm:t>
    </dgm:pt>
    <dgm:pt modelId="{4280F4E3-5114-481A-87DE-1883C514A7D9}" type="sibTrans" cxnId="{CD4674B5-3B2A-49D4-A4A3-304E43B2887E}">
      <dgm:prSet/>
      <dgm:spPr/>
      <dgm:t>
        <a:bodyPr/>
        <a:lstStyle/>
        <a:p>
          <a:endParaRPr lang="en-US" sz="2000"/>
        </a:p>
      </dgm:t>
    </dgm:pt>
    <dgm:pt modelId="{1EB67177-4237-4E2A-8501-D67D2078B6BD}">
      <dgm:prSet phldrT="[Text]" custT="1"/>
      <dgm:spPr>
        <a:solidFill>
          <a:srgbClr val="3896E4"/>
        </a:solidFill>
      </dgm:spPr>
      <dgm:t>
        <a:bodyPr/>
        <a:lstStyle/>
        <a:p>
          <a:r>
            <a:rPr lang="en-GB" sz="1000" b="0" i="0" u="none"/>
            <a:t>EarthServer-2    EGI-Engage  EUDAT2020  INDIGO-DataCloud  OpenMinTeD  PhenoMeNal</a:t>
          </a:r>
          <a:endParaRPr lang="en-US" sz="1000"/>
        </a:p>
      </dgm:t>
    </dgm:pt>
    <dgm:pt modelId="{3C94B14E-2B1C-444A-9E65-384E800375E1}" type="parTrans" cxnId="{6BF1874C-A8A8-4253-941F-F44518B085D2}">
      <dgm:prSet/>
      <dgm:spPr/>
      <dgm:t>
        <a:bodyPr/>
        <a:lstStyle/>
        <a:p>
          <a:endParaRPr lang="en-US" sz="2000"/>
        </a:p>
      </dgm:t>
    </dgm:pt>
    <dgm:pt modelId="{5A89EF87-BA1F-4569-A282-6EED079189F6}" type="sibTrans" cxnId="{6BF1874C-A8A8-4253-941F-F44518B085D2}">
      <dgm:prSet/>
      <dgm:spPr/>
      <dgm:t>
        <a:bodyPr/>
        <a:lstStyle/>
        <a:p>
          <a:endParaRPr lang="en-US" sz="2000"/>
        </a:p>
      </dgm:t>
    </dgm:pt>
    <dgm:pt modelId="{8DFC7265-CAB7-409E-A2C9-B70D7029119F}">
      <dgm:prSet phldrT="[Text]" custT="1"/>
      <dgm:spPr>
        <a:solidFill>
          <a:schemeClr val="bg2">
            <a:lumMod val="50000"/>
          </a:schemeClr>
        </a:solidFill>
      </dgm:spPr>
      <dgm:t>
        <a:bodyPr/>
        <a:lstStyle/>
        <a:p>
          <a:r>
            <a:rPr lang="en-GB" sz="1050" b="0" i="0" u="none"/>
            <a:t>EINFRA-21-2017 - Platform-driven e-infrastructure innovation</a:t>
          </a:r>
          <a:endParaRPr lang="en-US" sz="1050"/>
        </a:p>
      </dgm:t>
    </dgm:pt>
    <dgm:pt modelId="{C5925F85-256C-4263-9402-77541CCD8201}" type="parTrans" cxnId="{A4FFA080-FE3C-44E6-A07C-2F33AA93B72D}">
      <dgm:prSet/>
      <dgm:spPr/>
      <dgm:t>
        <a:bodyPr/>
        <a:lstStyle/>
        <a:p>
          <a:endParaRPr lang="en-US" sz="2000"/>
        </a:p>
      </dgm:t>
    </dgm:pt>
    <dgm:pt modelId="{2714F9B4-69DD-4234-B4AE-B705A2B7153D}" type="sibTrans" cxnId="{A4FFA080-FE3C-44E6-A07C-2F33AA93B72D}">
      <dgm:prSet/>
      <dgm:spPr/>
      <dgm:t>
        <a:bodyPr/>
        <a:lstStyle/>
        <a:p>
          <a:endParaRPr lang="en-US" sz="2000"/>
        </a:p>
      </dgm:t>
    </dgm:pt>
    <dgm:pt modelId="{61DCD15F-02C3-4C94-A69E-8B7BF02D3E3B}">
      <dgm:prSet phldrT="[Text]" custT="1"/>
      <dgm:spPr>
        <a:solidFill>
          <a:srgbClr val="3896E4"/>
        </a:solidFill>
      </dgm:spPr>
      <dgm:t>
        <a:bodyPr/>
        <a:lstStyle/>
        <a:p>
          <a:r>
            <a:rPr lang="en-GB" sz="1000" b="0" i="0" u="none"/>
            <a:t>DARE  DEEP-HybridDataCloud  EUXDAT  FREYA  PPI4HPC  PROCESS  XDC</a:t>
          </a:r>
          <a:endParaRPr lang="en-US" sz="1000"/>
        </a:p>
      </dgm:t>
    </dgm:pt>
    <dgm:pt modelId="{96D4C8E1-FD10-43D8-B325-B4AC817D2C13}" type="parTrans" cxnId="{BD016EB8-1D6D-4978-8451-E9018C3DD6DE}">
      <dgm:prSet/>
      <dgm:spPr/>
      <dgm:t>
        <a:bodyPr/>
        <a:lstStyle/>
        <a:p>
          <a:endParaRPr lang="en-US" sz="2000"/>
        </a:p>
      </dgm:t>
    </dgm:pt>
    <dgm:pt modelId="{7A5FD876-45E6-44A1-9188-C082A94E671A}" type="sibTrans" cxnId="{BD016EB8-1D6D-4978-8451-E9018C3DD6DE}">
      <dgm:prSet/>
      <dgm:spPr/>
      <dgm:t>
        <a:bodyPr/>
        <a:lstStyle/>
        <a:p>
          <a:endParaRPr lang="en-US" sz="2000"/>
        </a:p>
      </dgm:t>
    </dgm:pt>
    <dgm:pt modelId="{D8966EF3-36A5-4DCF-A297-0DA452002E63}">
      <dgm:prSet phldrT="[Text]" custT="1"/>
      <dgm:spPr>
        <a:solidFill>
          <a:schemeClr val="bg2">
            <a:lumMod val="50000"/>
          </a:schemeClr>
        </a:solidFill>
      </dgm:spPr>
      <dgm:t>
        <a:bodyPr/>
        <a:lstStyle/>
        <a:p>
          <a:r>
            <a:rPr lang="en-GB" sz="1050" b="0" i="0" u="none"/>
            <a:t>EINFRA-12-2017 - </a:t>
          </a:r>
          <a:r>
            <a:rPr lang="en-US" sz="1050" b="0" i="0" u="none"/>
            <a:t>Data and Distributed Computing e-Infrastructure for Open Science</a:t>
          </a:r>
          <a:endParaRPr lang="en-US" sz="1050"/>
        </a:p>
      </dgm:t>
    </dgm:pt>
    <dgm:pt modelId="{C8554219-D7BA-4740-9369-1D54560A15D8}" type="parTrans" cxnId="{938A8F6D-2954-425D-8E92-5DA0E90DE5AC}">
      <dgm:prSet/>
      <dgm:spPr/>
      <dgm:t>
        <a:bodyPr/>
        <a:lstStyle/>
        <a:p>
          <a:endParaRPr lang="en-US" sz="2000"/>
        </a:p>
      </dgm:t>
    </dgm:pt>
    <dgm:pt modelId="{389E6B9F-A729-4A11-A4D3-1F140E0CA51A}" type="sibTrans" cxnId="{938A8F6D-2954-425D-8E92-5DA0E90DE5AC}">
      <dgm:prSet/>
      <dgm:spPr/>
      <dgm:t>
        <a:bodyPr/>
        <a:lstStyle/>
        <a:p>
          <a:endParaRPr lang="en-US" sz="2000"/>
        </a:p>
      </dgm:t>
    </dgm:pt>
    <dgm:pt modelId="{9BBA2278-6CC8-43EE-9F5C-0087B1624704}">
      <dgm:prSet phldrT="[Text]" custT="1"/>
      <dgm:spPr>
        <a:solidFill>
          <a:srgbClr val="3896E4"/>
        </a:solidFill>
      </dgm:spPr>
      <dgm:t>
        <a:bodyPr/>
        <a:lstStyle/>
        <a:p>
          <a:r>
            <a:rPr lang="en-GB" sz="1000" b="1" i="0" u="none">
              <a:solidFill>
                <a:srgbClr val="FFFF00"/>
              </a:solidFill>
            </a:rPr>
            <a:t>EOSC-hub</a:t>
          </a:r>
          <a:r>
            <a:rPr lang="en-GB" sz="1000" b="0" i="0" u="none"/>
            <a:t> </a:t>
          </a:r>
          <a:br>
            <a:rPr lang="en-GB" sz="1000" b="0" i="0" u="none"/>
          </a:br>
          <a:r>
            <a:rPr lang="en-GB" sz="1000" b="0" i="0" u="none"/>
            <a:t>OpenAIRE-Advance</a:t>
          </a:r>
          <a:endParaRPr lang="en-US" sz="1000"/>
        </a:p>
      </dgm:t>
    </dgm:pt>
    <dgm:pt modelId="{B76A0D27-7B24-422D-B11D-AD3DD821BEFB}" type="parTrans" cxnId="{E6893610-7D07-4C9E-9809-6422746DEBCE}">
      <dgm:prSet/>
      <dgm:spPr/>
      <dgm:t>
        <a:bodyPr/>
        <a:lstStyle/>
        <a:p>
          <a:endParaRPr lang="en-US" sz="2000"/>
        </a:p>
      </dgm:t>
    </dgm:pt>
    <dgm:pt modelId="{82E5A04A-A570-455F-BA0D-56906FE7EAD1}" type="sibTrans" cxnId="{E6893610-7D07-4C9E-9809-6422746DEBCE}">
      <dgm:prSet/>
      <dgm:spPr/>
      <dgm:t>
        <a:bodyPr/>
        <a:lstStyle/>
        <a:p>
          <a:endParaRPr lang="en-US" sz="2000"/>
        </a:p>
      </dgm:t>
    </dgm:pt>
    <dgm:pt modelId="{1CECCD9A-C2AF-44A8-A29B-4975E8167360}">
      <dgm:prSet phldrT="[Text]" custT="1"/>
      <dgm:spPr>
        <a:solidFill>
          <a:schemeClr val="bg2">
            <a:lumMod val="50000"/>
          </a:schemeClr>
        </a:solidFill>
      </dgm:spPr>
      <dgm:t>
        <a:bodyPr/>
        <a:lstStyle/>
        <a:p>
          <a:r>
            <a:rPr lang="en-US" sz="1600"/>
            <a:t>policy</a:t>
          </a:r>
        </a:p>
      </dgm:t>
    </dgm:pt>
    <dgm:pt modelId="{191A7BEC-D4A5-4977-9385-1B8BC3524DA4}" type="parTrans" cxnId="{0C89E6B3-255F-4BA9-BF95-47A60E44F100}">
      <dgm:prSet/>
      <dgm:spPr/>
      <dgm:t>
        <a:bodyPr/>
        <a:lstStyle/>
        <a:p>
          <a:endParaRPr lang="en-US" sz="2000"/>
        </a:p>
      </dgm:t>
    </dgm:pt>
    <dgm:pt modelId="{B690D199-614A-4BC7-9187-947BF3642B46}" type="sibTrans" cxnId="{0C89E6B3-255F-4BA9-BF95-47A60E44F100}">
      <dgm:prSet/>
      <dgm:spPr/>
      <dgm:t>
        <a:bodyPr/>
        <a:lstStyle/>
        <a:p>
          <a:endParaRPr lang="en-US" sz="2000"/>
        </a:p>
      </dgm:t>
    </dgm:pt>
    <dgm:pt modelId="{410BC0AF-F0D7-47F0-86D0-F18337D30AF4}">
      <dgm:prSet phldrT="[Text]" custT="1"/>
      <dgm:spPr>
        <a:solidFill>
          <a:schemeClr val="bg2">
            <a:lumMod val="50000"/>
          </a:schemeClr>
        </a:solidFill>
      </dgm:spPr>
      <dgm:t>
        <a:bodyPr/>
        <a:lstStyle/>
        <a:p>
          <a:r>
            <a:rPr lang="en-US" sz="1400"/>
            <a:t>international cooperation</a:t>
          </a:r>
        </a:p>
      </dgm:t>
    </dgm:pt>
    <dgm:pt modelId="{C4B8C43C-CA52-4BE7-BFFF-85161ACE2756}" type="parTrans" cxnId="{19CDE4EF-78A0-4DE4-8AFF-C212346E61D8}">
      <dgm:prSet/>
      <dgm:spPr/>
      <dgm:t>
        <a:bodyPr/>
        <a:lstStyle/>
        <a:p>
          <a:endParaRPr lang="en-US" sz="2000"/>
        </a:p>
      </dgm:t>
    </dgm:pt>
    <dgm:pt modelId="{7E1B0F55-A383-4C62-903A-7804CFB63101}" type="sibTrans" cxnId="{19CDE4EF-78A0-4DE4-8AFF-C212346E61D8}">
      <dgm:prSet/>
      <dgm:spPr/>
      <dgm:t>
        <a:bodyPr/>
        <a:lstStyle/>
        <a:p>
          <a:endParaRPr lang="en-US" sz="2000"/>
        </a:p>
      </dgm:t>
    </dgm:pt>
    <dgm:pt modelId="{CF71B370-46E3-46E5-82BE-B6EEE4B45DF2}">
      <dgm:prSet phldrT="[Text]" custT="1"/>
      <dgm:spPr>
        <a:gradFill flip="none" rotWithShape="1">
          <a:gsLst>
            <a:gs pos="100000">
              <a:srgbClr val="1C7CCA"/>
            </a:gs>
            <a:gs pos="0">
              <a:srgbClr val="1BAD7C"/>
            </a:gs>
          </a:gsLst>
          <a:lin ang="5400000" scaled="1"/>
          <a:tileRect/>
        </a:gradFill>
      </dgm:spPr>
      <dgm:t>
        <a:bodyPr/>
        <a:lstStyle/>
        <a:p>
          <a:r>
            <a:rPr lang="en-US" sz="2000"/>
            <a:t>RDA</a:t>
          </a:r>
        </a:p>
      </dgm:t>
    </dgm:pt>
    <dgm:pt modelId="{66A8AACE-A9D1-4253-B526-A89C97F55F88}" type="parTrans" cxnId="{8F4814C7-DE57-4B02-AA4D-C69CC531E245}">
      <dgm:prSet/>
      <dgm:spPr/>
      <dgm:t>
        <a:bodyPr/>
        <a:lstStyle/>
        <a:p>
          <a:endParaRPr lang="en-US" sz="2000"/>
        </a:p>
      </dgm:t>
    </dgm:pt>
    <dgm:pt modelId="{009E0A8B-0C6E-4FAD-83AC-5998027A84F6}" type="sibTrans" cxnId="{8F4814C7-DE57-4B02-AA4D-C69CC531E245}">
      <dgm:prSet/>
      <dgm:spPr/>
      <dgm:t>
        <a:bodyPr/>
        <a:lstStyle/>
        <a:p>
          <a:endParaRPr lang="en-US" sz="2000"/>
        </a:p>
      </dgm:t>
    </dgm:pt>
    <dgm:pt modelId="{A73B7BBB-AD61-4191-A4FC-F0FB81EDF20B}" type="pres">
      <dgm:prSet presAssocID="{820B6B00-D4D5-4716-93EA-7CA918BB58B5}" presName="Name0" presStyleCnt="0">
        <dgm:presLayoutVars>
          <dgm:chPref val="1"/>
          <dgm:dir/>
          <dgm:animOne val="branch"/>
          <dgm:animLvl val="lvl"/>
          <dgm:resizeHandles/>
        </dgm:presLayoutVars>
      </dgm:prSet>
      <dgm:spPr/>
      <dgm:t>
        <a:bodyPr/>
        <a:lstStyle/>
        <a:p>
          <a:endParaRPr lang="en-US"/>
        </a:p>
      </dgm:t>
    </dgm:pt>
    <dgm:pt modelId="{B3D629BA-9E5D-4757-B6E1-70822C41734F}" type="pres">
      <dgm:prSet presAssocID="{758D9241-2E0B-44E3-BED3-642181C54AE4}" presName="vertOne" presStyleCnt="0"/>
      <dgm:spPr/>
    </dgm:pt>
    <dgm:pt modelId="{91DD2387-4E9E-4E1E-B797-C5140D3E7A46}" type="pres">
      <dgm:prSet presAssocID="{758D9241-2E0B-44E3-BED3-642181C54AE4}" presName="txOne" presStyleLbl="node0" presStyleIdx="0" presStyleCnt="2" custScaleY="67373">
        <dgm:presLayoutVars>
          <dgm:chPref val="3"/>
        </dgm:presLayoutVars>
      </dgm:prSet>
      <dgm:spPr/>
      <dgm:t>
        <a:bodyPr/>
        <a:lstStyle/>
        <a:p>
          <a:endParaRPr lang="en-US"/>
        </a:p>
      </dgm:t>
    </dgm:pt>
    <dgm:pt modelId="{5A1ABE35-1F20-44CD-AAD4-E75065EDD0E4}" type="pres">
      <dgm:prSet presAssocID="{758D9241-2E0B-44E3-BED3-642181C54AE4}" presName="parTransOne" presStyleCnt="0"/>
      <dgm:spPr/>
    </dgm:pt>
    <dgm:pt modelId="{CC19A3D6-1E9D-4661-ACC4-760ED4241854}" type="pres">
      <dgm:prSet presAssocID="{758D9241-2E0B-44E3-BED3-642181C54AE4}" presName="horzOne" presStyleCnt="0"/>
      <dgm:spPr/>
    </dgm:pt>
    <dgm:pt modelId="{A550B6D0-502E-473F-AF45-2659AA4E28E3}" type="pres">
      <dgm:prSet presAssocID="{64309038-28AC-43E8-B918-B9ED2503D3A2}" presName="vertTwo" presStyleCnt="0"/>
      <dgm:spPr/>
    </dgm:pt>
    <dgm:pt modelId="{7E7BC17B-2338-4BAC-A56B-5433D34C7340}" type="pres">
      <dgm:prSet presAssocID="{64309038-28AC-43E8-B918-B9ED2503D3A2}" presName="txTwo" presStyleLbl="node2" presStyleIdx="0" presStyleCnt="6" custScaleX="100985" custScaleY="129696" custLinFactNeighborX="-516" custLinFactNeighborY="-4976">
        <dgm:presLayoutVars>
          <dgm:chPref val="3"/>
        </dgm:presLayoutVars>
      </dgm:prSet>
      <dgm:spPr/>
      <dgm:t>
        <a:bodyPr/>
        <a:lstStyle/>
        <a:p>
          <a:endParaRPr lang="en-US"/>
        </a:p>
      </dgm:t>
    </dgm:pt>
    <dgm:pt modelId="{1CE92827-3D39-41DC-9A1E-2724C14B106F}" type="pres">
      <dgm:prSet presAssocID="{64309038-28AC-43E8-B918-B9ED2503D3A2}" presName="parTransTwo" presStyleCnt="0"/>
      <dgm:spPr/>
    </dgm:pt>
    <dgm:pt modelId="{582A8AEF-29BD-4FFE-8D48-CA63AC1F7A49}" type="pres">
      <dgm:prSet presAssocID="{64309038-28AC-43E8-B918-B9ED2503D3A2}" presName="horzTwo" presStyleCnt="0"/>
      <dgm:spPr/>
    </dgm:pt>
    <dgm:pt modelId="{A837B3EB-0822-4846-B3E9-8E408C4705B9}" type="pres">
      <dgm:prSet presAssocID="{1EB67177-4237-4E2A-8501-D67D2078B6BD}" presName="vertThree" presStyleCnt="0"/>
      <dgm:spPr/>
    </dgm:pt>
    <dgm:pt modelId="{F71A4F7A-0D83-43BB-A1D1-A28F9A312BDC}" type="pres">
      <dgm:prSet presAssocID="{1EB67177-4237-4E2A-8501-D67D2078B6BD}" presName="txThree" presStyleLbl="node3" presStyleIdx="0" presStyleCnt="5" custScaleX="134122" custScaleY="130659" custLinFactNeighborX="-695" custLinFactNeighborY="-527">
        <dgm:presLayoutVars>
          <dgm:chPref val="3"/>
        </dgm:presLayoutVars>
      </dgm:prSet>
      <dgm:spPr/>
      <dgm:t>
        <a:bodyPr/>
        <a:lstStyle/>
        <a:p>
          <a:endParaRPr lang="en-US"/>
        </a:p>
      </dgm:t>
    </dgm:pt>
    <dgm:pt modelId="{1DC8156B-60C5-4934-8E65-17D047B970C0}" type="pres">
      <dgm:prSet presAssocID="{1EB67177-4237-4E2A-8501-D67D2078B6BD}" presName="horzThree" presStyleCnt="0"/>
      <dgm:spPr/>
    </dgm:pt>
    <dgm:pt modelId="{47A9A44A-E491-47AE-9BED-6D395ADC9EF3}" type="pres">
      <dgm:prSet presAssocID="{2AF02171-CDA4-427C-8FD9-3049686F35DF}" presName="sibSpaceTwo" presStyleCnt="0"/>
      <dgm:spPr/>
    </dgm:pt>
    <dgm:pt modelId="{3735C612-A707-4E17-89DB-49C499E2E9BB}" type="pres">
      <dgm:prSet presAssocID="{AF886E0B-06D1-4D4F-A9E7-88D378AB6803}" presName="vertTwo" presStyleCnt="0"/>
      <dgm:spPr/>
    </dgm:pt>
    <dgm:pt modelId="{02A28374-2E8C-4ABA-9D94-61EE3AF1DF0B}" type="pres">
      <dgm:prSet presAssocID="{AF886E0B-06D1-4D4F-A9E7-88D378AB6803}" presName="txTwo" presStyleLbl="node2" presStyleIdx="1" presStyleCnt="6" custScaleX="80959" custScaleY="129696" custLinFactNeighborX="-693" custLinFactNeighborY="-527">
        <dgm:presLayoutVars>
          <dgm:chPref val="3"/>
        </dgm:presLayoutVars>
      </dgm:prSet>
      <dgm:spPr/>
      <dgm:t>
        <a:bodyPr/>
        <a:lstStyle/>
        <a:p>
          <a:endParaRPr lang="en-US"/>
        </a:p>
      </dgm:t>
    </dgm:pt>
    <dgm:pt modelId="{34FCBD9A-2057-4C9E-98FA-D5FFEF6A4563}" type="pres">
      <dgm:prSet presAssocID="{AF886E0B-06D1-4D4F-A9E7-88D378AB6803}" presName="horzTwo" presStyleCnt="0"/>
      <dgm:spPr/>
    </dgm:pt>
    <dgm:pt modelId="{0CE0B11D-2F15-485D-898B-EE5959432D73}" type="pres">
      <dgm:prSet presAssocID="{4280F4E3-5114-481A-87DE-1883C514A7D9}" presName="sibSpaceTwo" presStyleCnt="0"/>
      <dgm:spPr/>
    </dgm:pt>
    <dgm:pt modelId="{D6F16C2C-3A9C-43CE-8A7E-533E49A10C09}" type="pres">
      <dgm:prSet presAssocID="{02D77ABA-734D-4B4E-9A19-5E60A64EB80A}" presName="vertTwo" presStyleCnt="0"/>
      <dgm:spPr/>
    </dgm:pt>
    <dgm:pt modelId="{4A19D216-E351-469A-AA0E-20B4E740E23C}" type="pres">
      <dgm:prSet presAssocID="{02D77ABA-734D-4B4E-9A19-5E60A64EB80A}" presName="txTwo" presStyleLbl="node2" presStyleIdx="2" presStyleCnt="6" custScaleY="129696" custLinFactNeighborX="-693" custLinFactNeighborY="-4976">
        <dgm:presLayoutVars>
          <dgm:chPref val="3"/>
        </dgm:presLayoutVars>
      </dgm:prSet>
      <dgm:spPr/>
      <dgm:t>
        <a:bodyPr/>
        <a:lstStyle/>
        <a:p>
          <a:endParaRPr lang="en-US"/>
        </a:p>
      </dgm:t>
    </dgm:pt>
    <dgm:pt modelId="{2C31EB4D-F712-413D-A8D1-AAFA0E305A7D}" type="pres">
      <dgm:prSet presAssocID="{02D77ABA-734D-4B4E-9A19-5E60A64EB80A}" presName="parTransTwo" presStyleCnt="0"/>
      <dgm:spPr/>
    </dgm:pt>
    <dgm:pt modelId="{1D74259F-F943-474F-83EA-3771E16D5697}" type="pres">
      <dgm:prSet presAssocID="{02D77ABA-734D-4B4E-9A19-5E60A64EB80A}" presName="horzTwo" presStyleCnt="0"/>
      <dgm:spPr/>
    </dgm:pt>
    <dgm:pt modelId="{6B69AD0C-A3E7-42E4-80CE-A0017E8C0760}" type="pres">
      <dgm:prSet presAssocID="{A87128D7-8461-4106-8629-57C425A6D27C}" presName="vertThree" presStyleCnt="0"/>
      <dgm:spPr/>
    </dgm:pt>
    <dgm:pt modelId="{E8C5F8A9-2CF3-4BBB-A871-D8F531C98F5D}" type="pres">
      <dgm:prSet presAssocID="{A87128D7-8461-4106-8629-57C425A6D27C}" presName="txThree" presStyleLbl="node3" presStyleIdx="1" presStyleCnt="5" custScaleY="130659">
        <dgm:presLayoutVars>
          <dgm:chPref val="3"/>
        </dgm:presLayoutVars>
      </dgm:prSet>
      <dgm:spPr/>
      <dgm:t>
        <a:bodyPr/>
        <a:lstStyle/>
        <a:p>
          <a:endParaRPr lang="en-US"/>
        </a:p>
      </dgm:t>
    </dgm:pt>
    <dgm:pt modelId="{A412C1B0-530B-4D86-80BC-CC93AE4A3183}" type="pres">
      <dgm:prSet presAssocID="{A87128D7-8461-4106-8629-57C425A6D27C}" presName="horzThree" presStyleCnt="0"/>
      <dgm:spPr/>
    </dgm:pt>
    <dgm:pt modelId="{1DF7751D-2FD0-4217-9AEC-4B67BCBD5C61}" type="pres">
      <dgm:prSet presAssocID="{836BE92A-F1E3-4AAA-B64F-25BA45772C0D}" presName="sibSpaceTwo" presStyleCnt="0"/>
      <dgm:spPr/>
    </dgm:pt>
    <dgm:pt modelId="{BD3A7212-D7F5-4E7D-9085-DEA78344C1E0}" type="pres">
      <dgm:prSet presAssocID="{8DFC7265-CAB7-409E-A2C9-B70D7029119F}" presName="vertTwo" presStyleCnt="0"/>
      <dgm:spPr/>
    </dgm:pt>
    <dgm:pt modelId="{ADF899B5-3F3D-489C-8A7F-4BEB98A7F563}" type="pres">
      <dgm:prSet presAssocID="{8DFC7265-CAB7-409E-A2C9-B70D7029119F}" presName="txTwo" presStyleLbl="node2" presStyleIdx="3" presStyleCnt="6" custScaleY="129696">
        <dgm:presLayoutVars>
          <dgm:chPref val="3"/>
        </dgm:presLayoutVars>
      </dgm:prSet>
      <dgm:spPr/>
      <dgm:t>
        <a:bodyPr/>
        <a:lstStyle/>
        <a:p>
          <a:endParaRPr lang="en-US"/>
        </a:p>
      </dgm:t>
    </dgm:pt>
    <dgm:pt modelId="{65FBFDEF-8A60-4A4C-8FBD-76B803819009}" type="pres">
      <dgm:prSet presAssocID="{8DFC7265-CAB7-409E-A2C9-B70D7029119F}" presName="parTransTwo" presStyleCnt="0"/>
      <dgm:spPr/>
    </dgm:pt>
    <dgm:pt modelId="{38643D97-91AA-4746-9F12-0CCF0E726594}" type="pres">
      <dgm:prSet presAssocID="{8DFC7265-CAB7-409E-A2C9-B70D7029119F}" presName="horzTwo" presStyleCnt="0"/>
      <dgm:spPr/>
    </dgm:pt>
    <dgm:pt modelId="{15DAAACF-B421-4BBC-8D3D-B86FA515488F}" type="pres">
      <dgm:prSet presAssocID="{61DCD15F-02C3-4C94-A69E-8B7BF02D3E3B}" presName="vertThree" presStyleCnt="0"/>
      <dgm:spPr/>
    </dgm:pt>
    <dgm:pt modelId="{C532B8C9-6F26-4DB2-8BE1-41B9CF698069}" type="pres">
      <dgm:prSet presAssocID="{61DCD15F-02C3-4C94-A69E-8B7BF02D3E3B}" presName="txThree" presStyleLbl="node3" presStyleIdx="2" presStyleCnt="5" custScaleY="130659">
        <dgm:presLayoutVars>
          <dgm:chPref val="3"/>
        </dgm:presLayoutVars>
      </dgm:prSet>
      <dgm:spPr/>
      <dgm:t>
        <a:bodyPr/>
        <a:lstStyle/>
        <a:p>
          <a:endParaRPr lang="en-US"/>
        </a:p>
      </dgm:t>
    </dgm:pt>
    <dgm:pt modelId="{2526C557-8A56-4EED-9404-05C9B6E9AD87}" type="pres">
      <dgm:prSet presAssocID="{61DCD15F-02C3-4C94-A69E-8B7BF02D3E3B}" presName="horzThree" presStyleCnt="0"/>
      <dgm:spPr/>
    </dgm:pt>
    <dgm:pt modelId="{603A9B5D-689E-4793-AA15-B2993056B406}" type="pres">
      <dgm:prSet presAssocID="{2714F9B4-69DD-4234-B4AE-B705A2B7153D}" presName="sibSpaceTwo" presStyleCnt="0"/>
      <dgm:spPr/>
    </dgm:pt>
    <dgm:pt modelId="{62BD80B0-842C-4981-BFE4-85D994EBBDB5}" type="pres">
      <dgm:prSet presAssocID="{D8966EF3-36A5-4DCF-A297-0DA452002E63}" presName="vertTwo" presStyleCnt="0"/>
      <dgm:spPr/>
    </dgm:pt>
    <dgm:pt modelId="{EFE17E84-6973-4A1D-B152-078869DCFDD3}" type="pres">
      <dgm:prSet presAssocID="{D8966EF3-36A5-4DCF-A297-0DA452002E63}" presName="txTwo" presStyleLbl="node2" presStyleIdx="4" presStyleCnt="6" custScaleY="129696">
        <dgm:presLayoutVars>
          <dgm:chPref val="3"/>
        </dgm:presLayoutVars>
      </dgm:prSet>
      <dgm:spPr/>
      <dgm:t>
        <a:bodyPr/>
        <a:lstStyle/>
        <a:p>
          <a:endParaRPr lang="en-US"/>
        </a:p>
      </dgm:t>
    </dgm:pt>
    <dgm:pt modelId="{FE93391A-C257-42F6-B065-D0826135C2B6}" type="pres">
      <dgm:prSet presAssocID="{D8966EF3-36A5-4DCF-A297-0DA452002E63}" presName="parTransTwo" presStyleCnt="0"/>
      <dgm:spPr/>
    </dgm:pt>
    <dgm:pt modelId="{516DB1C2-5CD4-4858-9BDD-1082EE36E72F}" type="pres">
      <dgm:prSet presAssocID="{D8966EF3-36A5-4DCF-A297-0DA452002E63}" presName="horzTwo" presStyleCnt="0"/>
      <dgm:spPr/>
    </dgm:pt>
    <dgm:pt modelId="{F755E847-61EF-462B-AE99-51CFFC436BB4}" type="pres">
      <dgm:prSet presAssocID="{9BBA2278-6CC8-43EE-9F5C-0087B1624704}" presName="vertThree" presStyleCnt="0"/>
      <dgm:spPr/>
    </dgm:pt>
    <dgm:pt modelId="{28BCA73A-35BC-4147-AA0E-14AA10B6BE4F}" type="pres">
      <dgm:prSet presAssocID="{9BBA2278-6CC8-43EE-9F5C-0087B1624704}" presName="txThree" presStyleLbl="node3" presStyleIdx="3" presStyleCnt="5" custScaleY="130659">
        <dgm:presLayoutVars>
          <dgm:chPref val="3"/>
        </dgm:presLayoutVars>
      </dgm:prSet>
      <dgm:spPr/>
      <dgm:t>
        <a:bodyPr/>
        <a:lstStyle/>
        <a:p>
          <a:endParaRPr lang="en-US"/>
        </a:p>
      </dgm:t>
    </dgm:pt>
    <dgm:pt modelId="{D09B75EC-E343-495C-BE33-47D541F17CD3}" type="pres">
      <dgm:prSet presAssocID="{9BBA2278-6CC8-43EE-9F5C-0087B1624704}" presName="horzThree" presStyleCnt="0"/>
      <dgm:spPr/>
    </dgm:pt>
    <dgm:pt modelId="{52BD9071-B5EB-4198-BFDE-5E60E0477ADE}" type="pres">
      <dgm:prSet presAssocID="{048E416A-D523-41AF-AB85-E78A0D5FF16C}" presName="sibSpaceOne" presStyleCnt="0"/>
      <dgm:spPr/>
    </dgm:pt>
    <dgm:pt modelId="{FAF00897-5B91-48D2-82F2-25F7A67E159A}" type="pres">
      <dgm:prSet presAssocID="{1CECCD9A-C2AF-44A8-A29B-4975E8167360}" presName="vertOne" presStyleCnt="0"/>
      <dgm:spPr/>
    </dgm:pt>
    <dgm:pt modelId="{861DCD1A-6AD3-41B3-9112-EFED6550EB87}" type="pres">
      <dgm:prSet presAssocID="{1CECCD9A-C2AF-44A8-A29B-4975E8167360}" presName="txOne" presStyleLbl="node0" presStyleIdx="1" presStyleCnt="2" custScaleX="86175" custLinFactNeighborX="-11373">
        <dgm:presLayoutVars>
          <dgm:chPref val="3"/>
        </dgm:presLayoutVars>
      </dgm:prSet>
      <dgm:spPr/>
      <dgm:t>
        <a:bodyPr/>
        <a:lstStyle/>
        <a:p>
          <a:endParaRPr lang="en-US"/>
        </a:p>
      </dgm:t>
    </dgm:pt>
    <dgm:pt modelId="{02711DCD-22B4-4900-8496-1C526DEB2D14}" type="pres">
      <dgm:prSet presAssocID="{1CECCD9A-C2AF-44A8-A29B-4975E8167360}" presName="parTransOne" presStyleCnt="0"/>
      <dgm:spPr/>
    </dgm:pt>
    <dgm:pt modelId="{9F7EEAAC-1596-4927-AACD-FA19261A5CA8}" type="pres">
      <dgm:prSet presAssocID="{1CECCD9A-C2AF-44A8-A29B-4975E8167360}" presName="horzOne" presStyleCnt="0"/>
      <dgm:spPr/>
    </dgm:pt>
    <dgm:pt modelId="{EAAEF1CB-0819-4D1E-9ED0-C0835102AEE8}" type="pres">
      <dgm:prSet presAssocID="{410BC0AF-F0D7-47F0-86D0-F18337D30AF4}" presName="vertTwo" presStyleCnt="0"/>
      <dgm:spPr/>
    </dgm:pt>
    <dgm:pt modelId="{50274B47-CD92-4544-825C-4E5132B0294A}" type="pres">
      <dgm:prSet presAssocID="{410BC0AF-F0D7-47F0-86D0-F18337D30AF4}" presName="txTwo" presStyleLbl="node2" presStyleIdx="5" presStyleCnt="6" custScaleX="86176" custLinFactNeighborX="-12061">
        <dgm:presLayoutVars>
          <dgm:chPref val="3"/>
        </dgm:presLayoutVars>
      </dgm:prSet>
      <dgm:spPr/>
      <dgm:t>
        <a:bodyPr/>
        <a:lstStyle/>
        <a:p>
          <a:endParaRPr lang="en-US"/>
        </a:p>
      </dgm:t>
    </dgm:pt>
    <dgm:pt modelId="{29B4DC90-D1DD-4EDB-9390-7B52EC6A3AAA}" type="pres">
      <dgm:prSet presAssocID="{410BC0AF-F0D7-47F0-86D0-F18337D30AF4}" presName="parTransTwo" presStyleCnt="0"/>
      <dgm:spPr/>
    </dgm:pt>
    <dgm:pt modelId="{9AD6EBD4-0CEA-4AE4-93A1-756CE5F85DB1}" type="pres">
      <dgm:prSet presAssocID="{410BC0AF-F0D7-47F0-86D0-F18337D30AF4}" presName="horzTwo" presStyleCnt="0"/>
      <dgm:spPr/>
    </dgm:pt>
    <dgm:pt modelId="{404A7A10-57FD-4F5A-A554-FF2C695AD814}" type="pres">
      <dgm:prSet presAssocID="{CF71B370-46E3-46E5-82BE-B6EEE4B45DF2}" presName="vertThree" presStyleCnt="0"/>
      <dgm:spPr/>
    </dgm:pt>
    <dgm:pt modelId="{6F2FAC95-66E5-48ED-B6DB-C6F1360120D3}" type="pres">
      <dgm:prSet presAssocID="{CF71B370-46E3-46E5-82BE-B6EEE4B45DF2}" presName="txThree" presStyleLbl="node3" presStyleIdx="4" presStyleCnt="5" custScaleX="86175" custScaleY="702084" custLinFactNeighborX="-12114" custLinFactNeighborY="-267">
        <dgm:presLayoutVars>
          <dgm:chPref val="3"/>
        </dgm:presLayoutVars>
      </dgm:prSet>
      <dgm:spPr/>
      <dgm:t>
        <a:bodyPr/>
        <a:lstStyle/>
        <a:p>
          <a:endParaRPr lang="en-US"/>
        </a:p>
      </dgm:t>
    </dgm:pt>
    <dgm:pt modelId="{9391763F-2FAE-4E1D-A837-F786930E7681}" type="pres">
      <dgm:prSet presAssocID="{CF71B370-46E3-46E5-82BE-B6EEE4B45DF2}" presName="horzThree" presStyleCnt="0"/>
      <dgm:spPr/>
    </dgm:pt>
  </dgm:ptLst>
  <dgm:cxnLst>
    <dgm:cxn modelId="{4DE77727-5A3E-499E-8021-B6678522111A}" srcId="{02D77ABA-734D-4B4E-9A19-5E60A64EB80A}" destId="{A87128D7-8461-4106-8629-57C425A6D27C}" srcOrd="0" destOrd="0" parTransId="{23B9BC64-4105-41B5-8B8F-45485CBE96E7}" sibTransId="{C3AFC846-9711-4785-ACDA-11CA0EFA8CA4}"/>
    <dgm:cxn modelId="{EA261864-3878-4672-B775-BDC797441586}" type="presOf" srcId="{64309038-28AC-43E8-B918-B9ED2503D3A2}" destId="{7E7BC17B-2338-4BAC-A56B-5433D34C7340}" srcOrd="0" destOrd="0" presId="urn:microsoft.com/office/officeart/2005/8/layout/architecture"/>
    <dgm:cxn modelId="{2E4B8320-3C88-4FC2-9825-00D6F3A41137}" type="presOf" srcId="{CF71B370-46E3-46E5-82BE-B6EEE4B45DF2}" destId="{6F2FAC95-66E5-48ED-B6DB-C6F1360120D3}" srcOrd="0" destOrd="0" presId="urn:microsoft.com/office/officeart/2005/8/layout/architecture"/>
    <dgm:cxn modelId="{819AC69F-96E1-4947-9B2B-9DCA2FD7B2A7}" type="presOf" srcId="{AF886E0B-06D1-4D4F-A9E7-88D378AB6803}" destId="{02A28374-2E8C-4ABA-9D94-61EE3AF1DF0B}" srcOrd="0" destOrd="0" presId="urn:microsoft.com/office/officeart/2005/8/layout/architecture"/>
    <dgm:cxn modelId="{BD016EB8-1D6D-4978-8451-E9018C3DD6DE}" srcId="{8DFC7265-CAB7-409E-A2C9-B70D7029119F}" destId="{61DCD15F-02C3-4C94-A69E-8B7BF02D3E3B}" srcOrd="0" destOrd="0" parTransId="{96D4C8E1-FD10-43D8-B325-B4AC817D2C13}" sibTransId="{7A5FD876-45E6-44A1-9188-C082A94E671A}"/>
    <dgm:cxn modelId="{0E55D1DA-3055-4AF3-A33B-DC06B9461D38}" type="presOf" srcId="{410BC0AF-F0D7-47F0-86D0-F18337D30AF4}" destId="{50274B47-CD92-4544-825C-4E5132B0294A}" srcOrd="0" destOrd="0" presId="urn:microsoft.com/office/officeart/2005/8/layout/architecture"/>
    <dgm:cxn modelId="{B1BC2750-CF17-404E-A471-3D40A186CA6D}" type="presOf" srcId="{820B6B00-D4D5-4716-93EA-7CA918BB58B5}" destId="{A73B7BBB-AD61-4191-A4FC-F0FB81EDF20B}" srcOrd="0" destOrd="0" presId="urn:microsoft.com/office/officeart/2005/8/layout/architecture"/>
    <dgm:cxn modelId="{FAAE19DA-DEFA-4AFA-8783-966673EDD2FE}" type="presOf" srcId="{1CECCD9A-C2AF-44A8-A29B-4975E8167360}" destId="{861DCD1A-6AD3-41B3-9112-EFED6550EB87}" srcOrd="0" destOrd="0" presId="urn:microsoft.com/office/officeart/2005/8/layout/architecture"/>
    <dgm:cxn modelId="{A4FFA080-FE3C-44E6-A07C-2F33AA93B72D}" srcId="{758D9241-2E0B-44E3-BED3-642181C54AE4}" destId="{8DFC7265-CAB7-409E-A2C9-B70D7029119F}" srcOrd="3" destOrd="0" parTransId="{C5925F85-256C-4263-9402-77541CCD8201}" sibTransId="{2714F9B4-69DD-4234-B4AE-B705A2B7153D}"/>
    <dgm:cxn modelId="{B8801586-E516-411B-B550-5541C6C6FCDC}" type="presOf" srcId="{D8966EF3-36A5-4DCF-A297-0DA452002E63}" destId="{EFE17E84-6973-4A1D-B152-078869DCFDD3}" srcOrd="0" destOrd="0" presId="urn:microsoft.com/office/officeart/2005/8/layout/architecture"/>
    <dgm:cxn modelId="{4D55C0DF-3348-4F30-AC55-06C39E8C4C90}" type="presOf" srcId="{758D9241-2E0B-44E3-BED3-642181C54AE4}" destId="{91DD2387-4E9E-4E1E-B797-C5140D3E7A46}" srcOrd="0" destOrd="0" presId="urn:microsoft.com/office/officeart/2005/8/layout/architecture"/>
    <dgm:cxn modelId="{D7F1A4A6-DE28-4B88-9406-E1E0840CAA41}" type="presOf" srcId="{02D77ABA-734D-4B4E-9A19-5E60A64EB80A}" destId="{4A19D216-E351-469A-AA0E-20B4E740E23C}" srcOrd="0" destOrd="0" presId="urn:microsoft.com/office/officeart/2005/8/layout/architecture"/>
    <dgm:cxn modelId="{0C89E6B3-255F-4BA9-BF95-47A60E44F100}" srcId="{820B6B00-D4D5-4716-93EA-7CA918BB58B5}" destId="{1CECCD9A-C2AF-44A8-A29B-4975E8167360}" srcOrd="1" destOrd="0" parTransId="{191A7BEC-D4A5-4977-9385-1B8BC3524DA4}" sibTransId="{B690D199-614A-4BC7-9187-947BF3642B46}"/>
    <dgm:cxn modelId="{2686E9F4-1441-411C-8F45-53AE5C641F19}" type="presOf" srcId="{61DCD15F-02C3-4C94-A69E-8B7BF02D3E3B}" destId="{C532B8C9-6F26-4DB2-8BE1-41B9CF698069}" srcOrd="0" destOrd="0" presId="urn:microsoft.com/office/officeart/2005/8/layout/architecture"/>
    <dgm:cxn modelId="{56718F74-C021-40F2-968B-5E72ECE01BB6}" type="presOf" srcId="{1EB67177-4237-4E2A-8501-D67D2078B6BD}" destId="{F71A4F7A-0D83-43BB-A1D1-A28F9A312BDC}" srcOrd="0" destOrd="0" presId="urn:microsoft.com/office/officeart/2005/8/layout/architecture"/>
    <dgm:cxn modelId="{8F4814C7-DE57-4B02-AA4D-C69CC531E245}" srcId="{410BC0AF-F0D7-47F0-86D0-F18337D30AF4}" destId="{CF71B370-46E3-46E5-82BE-B6EEE4B45DF2}" srcOrd="0" destOrd="0" parTransId="{66A8AACE-A9D1-4253-B526-A89C97F55F88}" sibTransId="{009E0A8B-0C6E-4FAD-83AC-5998027A84F6}"/>
    <dgm:cxn modelId="{E6893610-7D07-4C9E-9809-6422746DEBCE}" srcId="{D8966EF3-36A5-4DCF-A297-0DA452002E63}" destId="{9BBA2278-6CC8-43EE-9F5C-0087B1624704}" srcOrd="0" destOrd="0" parTransId="{B76A0D27-7B24-422D-B11D-AD3DD821BEFB}" sibTransId="{82E5A04A-A570-455F-BA0D-56906FE7EAD1}"/>
    <dgm:cxn modelId="{CD4674B5-3B2A-49D4-A4A3-304E43B2887E}" srcId="{758D9241-2E0B-44E3-BED3-642181C54AE4}" destId="{AF886E0B-06D1-4D4F-A9E7-88D378AB6803}" srcOrd="1" destOrd="0" parTransId="{A4D7914E-E9C2-4FA7-9A4A-74A098EE8C2A}" sibTransId="{4280F4E3-5114-481A-87DE-1883C514A7D9}"/>
    <dgm:cxn modelId="{A93080A5-0F6B-4425-8099-DFE398B2D077}" type="presOf" srcId="{8DFC7265-CAB7-409E-A2C9-B70D7029119F}" destId="{ADF899B5-3F3D-489C-8A7F-4BEB98A7F563}" srcOrd="0" destOrd="0" presId="urn:microsoft.com/office/officeart/2005/8/layout/architecture"/>
    <dgm:cxn modelId="{19CDE4EF-78A0-4DE4-8AFF-C212346E61D8}" srcId="{1CECCD9A-C2AF-44A8-A29B-4975E8167360}" destId="{410BC0AF-F0D7-47F0-86D0-F18337D30AF4}" srcOrd="0" destOrd="0" parTransId="{C4B8C43C-CA52-4BE7-BFFF-85161ACE2756}" sibTransId="{7E1B0F55-A383-4C62-903A-7804CFB63101}"/>
    <dgm:cxn modelId="{9223866C-39E9-4967-8B48-1575ACCF9371}" srcId="{820B6B00-D4D5-4716-93EA-7CA918BB58B5}" destId="{758D9241-2E0B-44E3-BED3-642181C54AE4}" srcOrd="0" destOrd="0" parTransId="{1FAEDBAB-7F68-45CF-8384-341385B46101}" sibTransId="{048E416A-D523-41AF-AB85-E78A0D5FF16C}"/>
    <dgm:cxn modelId="{938A8F6D-2954-425D-8E92-5DA0E90DE5AC}" srcId="{758D9241-2E0B-44E3-BED3-642181C54AE4}" destId="{D8966EF3-36A5-4DCF-A297-0DA452002E63}" srcOrd="4" destOrd="0" parTransId="{C8554219-D7BA-4740-9369-1D54560A15D8}" sibTransId="{389E6B9F-A729-4A11-A4D3-1F140E0CA51A}"/>
    <dgm:cxn modelId="{6BF1874C-A8A8-4253-941F-F44518B085D2}" srcId="{64309038-28AC-43E8-B918-B9ED2503D3A2}" destId="{1EB67177-4237-4E2A-8501-D67D2078B6BD}" srcOrd="0" destOrd="0" parTransId="{3C94B14E-2B1C-444A-9E65-384E800375E1}" sibTransId="{5A89EF87-BA1F-4569-A282-6EED079189F6}"/>
    <dgm:cxn modelId="{4DF2EBFF-C2DD-4414-8B36-EBB3B1BC6DC1}" srcId="{758D9241-2E0B-44E3-BED3-642181C54AE4}" destId="{02D77ABA-734D-4B4E-9A19-5E60A64EB80A}" srcOrd="2" destOrd="0" parTransId="{E519BC37-C3DB-4EA9-B66B-B3C9980279B7}" sibTransId="{836BE92A-F1E3-4AAA-B64F-25BA45772C0D}"/>
    <dgm:cxn modelId="{0D563CF2-598F-4AF8-B7A4-FF22D3034006}" type="presOf" srcId="{A87128D7-8461-4106-8629-57C425A6D27C}" destId="{E8C5F8A9-2CF3-4BBB-A871-D8F531C98F5D}" srcOrd="0" destOrd="0" presId="urn:microsoft.com/office/officeart/2005/8/layout/architecture"/>
    <dgm:cxn modelId="{7B177371-AAB8-42CA-BF5E-A2C9350595E0}" srcId="{758D9241-2E0B-44E3-BED3-642181C54AE4}" destId="{64309038-28AC-43E8-B918-B9ED2503D3A2}" srcOrd="0" destOrd="0" parTransId="{74A0553D-AF28-4371-A19A-4D8A321EF81C}" sibTransId="{2AF02171-CDA4-427C-8FD9-3049686F35DF}"/>
    <dgm:cxn modelId="{7F4A9E51-0D86-467B-A6F2-4AC082E6C87B}" type="presOf" srcId="{9BBA2278-6CC8-43EE-9F5C-0087B1624704}" destId="{28BCA73A-35BC-4147-AA0E-14AA10B6BE4F}" srcOrd="0" destOrd="0" presId="urn:microsoft.com/office/officeart/2005/8/layout/architecture"/>
    <dgm:cxn modelId="{32F2BC09-7301-47F5-AC8C-5F80E522C1D3}" type="presParOf" srcId="{A73B7BBB-AD61-4191-A4FC-F0FB81EDF20B}" destId="{B3D629BA-9E5D-4757-B6E1-70822C41734F}" srcOrd="0" destOrd="0" presId="urn:microsoft.com/office/officeart/2005/8/layout/architecture"/>
    <dgm:cxn modelId="{66F8B6CA-2A47-4A9C-AB45-0385ABAEEDAA}" type="presParOf" srcId="{B3D629BA-9E5D-4757-B6E1-70822C41734F}" destId="{91DD2387-4E9E-4E1E-B797-C5140D3E7A46}" srcOrd="0" destOrd="0" presId="urn:microsoft.com/office/officeart/2005/8/layout/architecture"/>
    <dgm:cxn modelId="{049F5DAB-CA13-4106-878E-C1390248576E}" type="presParOf" srcId="{B3D629BA-9E5D-4757-B6E1-70822C41734F}" destId="{5A1ABE35-1F20-44CD-AAD4-E75065EDD0E4}" srcOrd="1" destOrd="0" presId="urn:microsoft.com/office/officeart/2005/8/layout/architecture"/>
    <dgm:cxn modelId="{920909CD-F226-401F-944B-ADFB58DDD3F4}" type="presParOf" srcId="{B3D629BA-9E5D-4757-B6E1-70822C41734F}" destId="{CC19A3D6-1E9D-4661-ACC4-760ED4241854}" srcOrd="2" destOrd="0" presId="urn:microsoft.com/office/officeart/2005/8/layout/architecture"/>
    <dgm:cxn modelId="{89680DA3-0BBC-4A44-A611-C36F3780BB61}" type="presParOf" srcId="{CC19A3D6-1E9D-4661-ACC4-760ED4241854}" destId="{A550B6D0-502E-473F-AF45-2659AA4E28E3}" srcOrd="0" destOrd="0" presId="urn:microsoft.com/office/officeart/2005/8/layout/architecture"/>
    <dgm:cxn modelId="{ABC97EA2-BD62-4B78-8FAF-95B24671F5DC}" type="presParOf" srcId="{A550B6D0-502E-473F-AF45-2659AA4E28E3}" destId="{7E7BC17B-2338-4BAC-A56B-5433D34C7340}" srcOrd="0" destOrd="0" presId="urn:microsoft.com/office/officeart/2005/8/layout/architecture"/>
    <dgm:cxn modelId="{F3BC4F1A-8A74-44EC-8B42-67417C5951BC}" type="presParOf" srcId="{A550B6D0-502E-473F-AF45-2659AA4E28E3}" destId="{1CE92827-3D39-41DC-9A1E-2724C14B106F}" srcOrd="1" destOrd="0" presId="urn:microsoft.com/office/officeart/2005/8/layout/architecture"/>
    <dgm:cxn modelId="{251C5226-3238-49AA-B290-C64567D4E331}" type="presParOf" srcId="{A550B6D0-502E-473F-AF45-2659AA4E28E3}" destId="{582A8AEF-29BD-4FFE-8D48-CA63AC1F7A49}" srcOrd="2" destOrd="0" presId="urn:microsoft.com/office/officeart/2005/8/layout/architecture"/>
    <dgm:cxn modelId="{2B3543A5-E79E-49BD-A4CF-B63FCB6BF4CE}" type="presParOf" srcId="{582A8AEF-29BD-4FFE-8D48-CA63AC1F7A49}" destId="{A837B3EB-0822-4846-B3E9-8E408C4705B9}" srcOrd="0" destOrd="0" presId="urn:microsoft.com/office/officeart/2005/8/layout/architecture"/>
    <dgm:cxn modelId="{CC0CC87A-2B0C-4055-A7CF-2E225934848A}" type="presParOf" srcId="{A837B3EB-0822-4846-B3E9-8E408C4705B9}" destId="{F71A4F7A-0D83-43BB-A1D1-A28F9A312BDC}" srcOrd="0" destOrd="0" presId="urn:microsoft.com/office/officeart/2005/8/layout/architecture"/>
    <dgm:cxn modelId="{3382C8B4-4978-4A80-A8EF-897C02428151}" type="presParOf" srcId="{A837B3EB-0822-4846-B3E9-8E408C4705B9}" destId="{1DC8156B-60C5-4934-8E65-17D047B970C0}" srcOrd="1" destOrd="0" presId="urn:microsoft.com/office/officeart/2005/8/layout/architecture"/>
    <dgm:cxn modelId="{D9837EB2-C223-4D60-A595-1DEDB8F155D3}" type="presParOf" srcId="{CC19A3D6-1E9D-4661-ACC4-760ED4241854}" destId="{47A9A44A-E491-47AE-9BED-6D395ADC9EF3}" srcOrd="1" destOrd="0" presId="urn:microsoft.com/office/officeart/2005/8/layout/architecture"/>
    <dgm:cxn modelId="{2D9FD285-066B-48A1-AA34-6D484569CC1B}" type="presParOf" srcId="{CC19A3D6-1E9D-4661-ACC4-760ED4241854}" destId="{3735C612-A707-4E17-89DB-49C499E2E9BB}" srcOrd="2" destOrd="0" presId="urn:microsoft.com/office/officeart/2005/8/layout/architecture"/>
    <dgm:cxn modelId="{D1C536C9-55EB-4ADB-BFAD-62C45F058E12}" type="presParOf" srcId="{3735C612-A707-4E17-89DB-49C499E2E9BB}" destId="{02A28374-2E8C-4ABA-9D94-61EE3AF1DF0B}" srcOrd="0" destOrd="0" presId="urn:microsoft.com/office/officeart/2005/8/layout/architecture"/>
    <dgm:cxn modelId="{4E7FFC85-F857-4CE2-BD7F-33ACC6011CF5}" type="presParOf" srcId="{3735C612-A707-4E17-89DB-49C499E2E9BB}" destId="{34FCBD9A-2057-4C9E-98FA-D5FFEF6A4563}" srcOrd="1" destOrd="0" presId="urn:microsoft.com/office/officeart/2005/8/layout/architecture"/>
    <dgm:cxn modelId="{2657E61D-3CAC-4E17-BC34-A379250BC439}" type="presParOf" srcId="{CC19A3D6-1E9D-4661-ACC4-760ED4241854}" destId="{0CE0B11D-2F15-485D-898B-EE5959432D73}" srcOrd="3" destOrd="0" presId="urn:microsoft.com/office/officeart/2005/8/layout/architecture"/>
    <dgm:cxn modelId="{022CE281-02F4-4B67-A784-8770BA58ECD3}" type="presParOf" srcId="{CC19A3D6-1E9D-4661-ACC4-760ED4241854}" destId="{D6F16C2C-3A9C-43CE-8A7E-533E49A10C09}" srcOrd="4" destOrd="0" presId="urn:microsoft.com/office/officeart/2005/8/layout/architecture"/>
    <dgm:cxn modelId="{CD846DC4-0E69-4CAE-A2DC-E88C387AD109}" type="presParOf" srcId="{D6F16C2C-3A9C-43CE-8A7E-533E49A10C09}" destId="{4A19D216-E351-469A-AA0E-20B4E740E23C}" srcOrd="0" destOrd="0" presId="urn:microsoft.com/office/officeart/2005/8/layout/architecture"/>
    <dgm:cxn modelId="{78362283-7A42-425D-98E6-604118DAEECD}" type="presParOf" srcId="{D6F16C2C-3A9C-43CE-8A7E-533E49A10C09}" destId="{2C31EB4D-F712-413D-A8D1-AAFA0E305A7D}" srcOrd="1" destOrd="0" presId="urn:microsoft.com/office/officeart/2005/8/layout/architecture"/>
    <dgm:cxn modelId="{5ACCB8FD-687C-4662-99DF-2A08A09D0E08}" type="presParOf" srcId="{D6F16C2C-3A9C-43CE-8A7E-533E49A10C09}" destId="{1D74259F-F943-474F-83EA-3771E16D5697}" srcOrd="2" destOrd="0" presId="urn:microsoft.com/office/officeart/2005/8/layout/architecture"/>
    <dgm:cxn modelId="{53ADB4C3-00DB-46C2-81A1-C8C98CB39BB4}" type="presParOf" srcId="{1D74259F-F943-474F-83EA-3771E16D5697}" destId="{6B69AD0C-A3E7-42E4-80CE-A0017E8C0760}" srcOrd="0" destOrd="0" presId="urn:microsoft.com/office/officeart/2005/8/layout/architecture"/>
    <dgm:cxn modelId="{5AC9F50B-EFD6-45E7-B901-6743400B4999}" type="presParOf" srcId="{6B69AD0C-A3E7-42E4-80CE-A0017E8C0760}" destId="{E8C5F8A9-2CF3-4BBB-A871-D8F531C98F5D}" srcOrd="0" destOrd="0" presId="urn:microsoft.com/office/officeart/2005/8/layout/architecture"/>
    <dgm:cxn modelId="{35091837-C71C-439F-B8DA-AB26181B8335}" type="presParOf" srcId="{6B69AD0C-A3E7-42E4-80CE-A0017E8C0760}" destId="{A412C1B0-530B-4D86-80BC-CC93AE4A3183}" srcOrd="1" destOrd="0" presId="urn:microsoft.com/office/officeart/2005/8/layout/architecture"/>
    <dgm:cxn modelId="{C636E359-542A-4630-A74A-CBC20ACE6F6D}" type="presParOf" srcId="{CC19A3D6-1E9D-4661-ACC4-760ED4241854}" destId="{1DF7751D-2FD0-4217-9AEC-4B67BCBD5C61}" srcOrd="5" destOrd="0" presId="urn:microsoft.com/office/officeart/2005/8/layout/architecture"/>
    <dgm:cxn modelId="{B0BBCA91-CF5F-4905-9F3E-F4539F61A6A0}" type="presParOf" srcId="{CC19A3D6-1E9D-4661-ACC4-760ED4241854}" destId="{BD3A7212-D7F5-4E7D-9085-DEA78344C1E0}" srcOrd="6" destOrd="0" presId="urn:microsoft.com/office/officeart/2005/8/layout/architecture"/>
    <dgm:cxn modelId="{C6F6203F-D89A-43BF-A9CA-C3550ACA4829}" type="presParOf" srcId="{BD3A7212-D7F5-4E7D-9085-DEA78344C1E0}" destId="{ADF899B5-3F3D-489C-8A7F-4BEB98A7F563}" srcOrd="0" destOrd="0" presId="urn:microsoft.com/office/officeart/2005/8/layout/architecture"/>
    <dgm:cxn modelId="{9ADDF4D4-F458-4F00-B3C5-852D0F3AD5FE}" type="presParOf" srcId="{BD3A7212-D7F5-4E7D-9085-DEA78344C1E0}" destId="{65FBFDEF-8A60-4A4C-8FBD-76B803819009}" srcOrd="1" destOrd="0" presId="urn:microsoft.com/office/officeart/2005/8/layout/architecture"/>
    <dgm:cxn modelId="{BC9F2104-AE28-4716-85F4-3B6630801AFB}" type="presParOf" srcId="{BD3A7212-D7F5-4E7D-9085-DEA78344C1E0}" destId="{38643D97-91AA-4746-9F12-0CCF0E726594}" srcOrd="2" destOrd="0" presId="urn:microsoft.com/office/officeart/2005/8/layout/architecture"/>
    <dgm:cxn modelId="{61222877-3088-4329-8C5D-A0798B65C96C}" type="presParOf" srcId="{38643D97-91AA-4746-9F12-0CCF0E726594}" destId="{15DAAACF-B421-4BBC-8D3D-B86FA515488F}" srcOrd="0" destOrd="0" presId="urn:microsoft.com/office/officeart/2005/8/layout/architecture"/>
    <dgm:cxn modelId="{0F868211-9CE1-4D4D-821F-53C542D0CB92}" type="presParOf" srcId="{15DAAACF-B421-4BBC-8D3D-B86FA515488F}" destId="{C532B8C9-6F26-4DB2-8BE1-41B9CF698069}" srcOrd="0" destOrd="0" presId="urn:microsoft.com/office/officeart/2005/8/layout/architecture"/>
    <dgm:cxn modelId="{D052F5BF-645F-4DE3-9AB2-EB0C05DD2E6F}" type="presParOf" srcId="{15DAAACF-B421-4BBC-8D3D-B86FA515488F}" destId="{2526C557-8A56-4EED-9404-05C9B6E9AD87}" srcOrd="1" destOrd="0" presId="urn:microsoft.com/office/officeart/2005/8/layout/architecture"/>
    <dgm:cxn modelId="{BFB4562F-4EAA-48D2-BF6D-967A73C3507B}" type="presParOf" srcId="{CC19A3D6-1E9D-4661-ACC4-760ED4241854}" destId="{603A9B5D-689E-4793-AA15-B2993056B406}" srcOrd="7" destOrd="0" presId="urn:microsoft.com/office/officeart/2005/8/layout/architecture"/>
    <dgm:cxn modelId="{AFECB545-E202-442F-873A-97C8EE07B9BF}" type="presParOf" srcId="{CC19A3D6-1E9D-4661-ACC4-760ED4241854}" destId="{62BD80B0-842C-4981-BFE4-85D994EBBDB5}" srcOrd="8" destOrd="0" presId="urn:microsoft.com/office/officeart/2005/8/layout/architecture"/>
    <dgm:cxn modelId="{70456781-B874-4DFB-838F-FB108E0E4129}" type="presParOf" srcId="{62BD80B0-842C-4981-BFE4-85D994EBBDB5}" destId="{EFE17E84-6973-4A1D-B152-078869DCFDD3}" srcOrd="0" destOrd="0" presId="urn:microsoft.com/office/officeart/2005/8/layout/architecture"/>
    <dgm:cxn modelId="{D6D42465-9644-4ADA-9A20-664E5FB17BD2}" type="presParOf" srcId="{62BD80B0-842C-4981-BFE4-85D994EBBDB5}" destId="{FE93391A-C257-42F6-B065-D0826135C2B6}" srcOrd="1" destOrd="0" presId="urn:microsoft.com/office/officeart/2005/8/layout/architecture"/>
    <dgm:cxn modelId="{093917B8-FFCB-4EFF-8FAE-C8AD72DC9B16}" type="presParOf" srcId="{62BD80B0-842C-4981-BFE4-85D994EBBDB5}" destId="{516DB1C2-5CD4-4858-9BDD-1082EE36E72F}" srcOrd="2" destOrd="0" presId="urn:microsoft.com/office/officeart/2005/8/layout/architecture"/>
    <dgm:cxn modelId="{62E0B1F5-5017-4107-B14F-10F46719E2AF}" type="presParOf" srcId="{516DB1C2-5CD4-4858-9BDD-1082EE36E72F}" destId="{F755E847-61EF-462B-AE99-51CFFC436BB4}" srcOrd="0" destOrd="0" presId="urn:microsoft.com/office/officeart/2005/8/layout/architecture"/>
    <dgm:cxn modelId="{0DFA1785-6F9D-4045-AD96-E5C791A40DAA}" type="presParOf" srcId="{F755E847-61EF-462B-AE99-51CFFC436BB4}" destId="{28BCA73A-35BC-4147-AA0E-14AA10B6BE4F}" srcOrd="0" destOrd="0" presId="urn:microsoft.com/office/officeart/2005/8/layout/architecture"/>
    <dgm:cxn modelId="{14844E7E-868A-4E19-9B43-0D6AFFA41459}" type="presParOf" srcId="{F755E847-61EF-462B-AE99-51CFFC436BB4}" destId="{D09B75EC-E343-495C-BE33-47D541F17CD3}" srcOrd="1" destOrd="0" presId="urn:microsoft.com/office/officeart/2005/8/layout/architecture"/>
    <dgm:cxn modelId="{F22C9F75-B12D-4A7B-8F37-BC4F7CA7C5C7}" type="presParOf" srcId="{A73B7BBB-AD61-4191-A4FC-F0FB81EDF20B}" destId="{52BD9071-B5EB-4198-BFDE-5E60E0477ADE}" srcOrd="1" destOrd="0" presId="urn:microsoft.com/office/officeart/2005/8/layout/architecture"/>
    <dgm:cxn modelId="{A0DD94CA-0223-4CD0-A1BE-876C764B9031}" type="presParOf" srcId="{A73B7BBB-AD61-4191-A4FC-F0FB81EDF20B}" destId="{FAF00897-5B91-48D2-82F2-25F7A67E159A}" srcOrd="2" destOrd="0" presId="urn:microsoft.com/office/officeart/2005/8/layout/architecture"/>
    <dgm:cxn modelId="{23E714A7-6FAB-42BB-9FC8-6A9CED146CED}" type="presParOf" srcId="{FAF00897-5B91-48D2-82F2-25F7A67E159A}" destId="{861DCD1A-6AD3-41B3-9112-EFED6550EB87}" srcOrd="0" destOrd="0" presId="urn:microsoft.com/office/officeart/2005/8/layout/architecture"/>
    <dgm:cxn modelId="{D688A0FA-486A-44A4-BAB7-9A75A27C10B9}" type="presParOf" srcId="{FAF00897-5B91-48D2-82F2-25F7A67E159A}" destId="{02711DCD-22B4-4900-8496-1C526DEB2D14}" srcOrd="1" destOrd="0" presId="urn:microsoft.com/office/officeart/2005/8/layout/architecture"/>
    <dgm:cxn modelId="{B62D86C9-54C4-4BB9-AB3D-2D6AA64181E5}" type="presParOf" srcId="{FAF00897-5B91-48D2-82F2-25F7A67E159A}" destId="{9F7EEAAC-1596-4927-AACD-FA19261A5CA8}" srcOrd="2" destOrd="0" presId="urn:microsoft.com/office/officeart/2005/8/layout/architecture"/>
    <dgm:cxn modelId="{77825481-7D67-4D9B-9279-333CDA9AC4C2}" type="presParOf" srcId="{9F7EEAAC-1596-4927-AACD-FA19261A5CA8}" destId="{EAAEF1CB-0819-4D1E-9ED0-C0835102AEE8}" srcOrd="0" destOrd="0" presId="urn:microsoft.com/office/officeart/2005/8/layout/architecture"/>
    <dgm:cxn modelId="{A81092AA-F2AD-46DA-AF56-5CC755D5A6F4}" type="presParOf" srcId="{EAAEF1CB-0819-4D1E-9ED0-C0835102AEE8}" destId="{50274B47-CD92-4544-825C-4E5132B0294A}" srcOrd="0" destOrd="0" presId="urn:microsoft.com/office/officeart/2005/8/layout/architecture"/>
    <dgm:cxn modelId="{245318C0-A258-45C5-BB64-DC82B8B391BD}" type="presParOf" srcId="{EAAEF1CB-0819-4D1E-9ED0-C0835102AEE8}" destId="{29B4DC90-D1DD-4EDB-9390-7B52EC6A3AAA}" srcOrd="1" destOrd="0" presId="urn:microsoft.com/office/officeart/2005/8/layout/architecture"/>
    <dgm:cxn modelId="{FC6402F7-D99A-4159-A5D6-9D8752C4ED78}" type="presParOf" srcId="{EAAEF1CB-0819-4D1E-9ED0-C0835102AEE8}" destId="{9AD6EBD4-0CEA-4AE4-93A1-756CE5F85DB1}" srcOrd="2" destOrd="0" presId="urn:microsoft.com/office/officeart/2005/8/layout/architecture"/>
    <dgm:cxn modelId="{FA8C41BA-A091-44E2-8DB9-384E7428E9D3}" type="presParOf" srcId="{9AD6EBD4-0CEA-4AE4-93A1-756CE5F85DB1}" destId="{404A7A10-57FD-4F5A-A554-FF2C695AD814}" srcOrd="0" destOrd="0" presId="urn:microsoft.com/office/officeart/2005/8/layout/architecture"/>
    <dgm:cxn modelId="{02FFCB45-E631-4896-BE0C-38C69753EF5F}" type="presParOf" srcId="{404A7A10-57FD-4F5A-A554-FF2C695AD814}" destId="{6F2FAC95-66E5-48ED-B6DB-C6F1360120D3}" srcOrd="0" destOrd="0" presId="urn:microsoft.com/office/officeart/2005/8/layout/architecture"/>
    <dgm:cxn modelId="{E46ABA55-8D66-401F-8DFA-19AD391CB32B}" type="presParOf" srcId="{404A7A10-57FD-4F5A-A554-FF2C695AD814}" destId="{9391763F-2FAE-4E1D-A837-F786930E7681}"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9D2A797-8787-4D41-B4DA-6DAFC95913CE}" type="doc">
      <dgm:prSet loTypeId="urn:microsoft.com/office/officeart/2005/8/layout/hProcess4" loCatId="process" qsTypeId="urn:microsoft.com/office/officeart/2005/8/quickstyle/3d3" qsCatId="3D" csTypeId="urn:microsoft.com/office/officeart/2005/8/colors/accent0_3" csCatId="mainScheme" phldr="1"/>
      <dgm:spPr/>
      <dgm:t>
        <a:bodyPr/>
        <a:lstStyle/>
        <a:p>
          <a:endParaRPr lang="en-US"/>
        </a:p>
      </dgm:t>
    </dgm:pt>
    <dgm:pt modelId="{34F93FA3-9BB1-47DF-B414-F250DA5739FB}">
      <dgm:prSet custT="1"/>
      <dgm:spPr/>
      <dgm:t>
        <a:bodyPr/>
        <a:lstStyle/>
        <a:p>
          <a:pPr rtl="0"/>
          <a:r>
            <a:rPr lang="en-GB" sz="1800" b="0" i="0" dirty="0" smtClean="0"/>
            <a:t>Co-developments with digital SMEs, e.g. </a:t>
          </a:r>
          <a:endParaRPr lang="en-GB" sz="1800" dirty="0"/>
        </a:p>
      </dgm:t>
    </dgm:pt>
    <dgm:pt modelId="{20C395C4-7A9A-441E-936A-1FDBD5E64401}" type="parTrans" cxnId="{67BC66F8-8E15-472B-821A-1B2CB135F99B}">
      <dgm:prSet/>
      <dgm:spPr/>
      <dgm:t>
        <a:bodyPr/>
        <a:lstStyle/>
        <a:p>
          <a:endParaRPr lang="en-US" sz="1800"/>
        </a:p>
      </dgm:t>
    </dgm:pt>
    <dgm:pt modelId="{3439245D-4BCE-4DD0-9287-3C11FD588A35}" type="sibTrans" cxnId="{67BC66F8-8E15-472B-821A-1B2CB135F99B}">
      <dgm:prSet/>
      <dgm:spPr/>
      <dgm:t>
        <a:bodyPr/>
        <a:lstStyle/>
        <a:p>
          <a:endParaRPr lang="en-US" sz="1800"/>
        </a:p>
      </dgm:t>
    </dgm:pt>
    <dgm:pt modelId="{EC059DE7-5AA7-4B6F-9379-CB179A459CC6}">
      <dgm:prSet custT="1"/>
      <dgm:spPr/>
      <dgm:t>
        <a:bodyPr/>
        <a:lstStyle/>
        <a:p>
          <a:pPr rtl="0"/>
          <a:r>
            <a:rPr lang="en-GB" sz="1800" b="1" i="0" dirty="0" err="1" smtClean="0"/>
            <a:t>Wavefier</a:t>
          </a:r>
          <a:r>
            <a:rPr lang="en-GB" sz="1800" b="0" i="0" dirty="0" smtClean="0"/>
            <a:t>:  real-time Machine Learning Classifier for transient signals in Gravitational Waves </a:t>
          </a:r>
          <a:endParaRPr lang="en-GB" sz="1800" dirty="0"/>
        </a:p>
      </dgm:t>
    </dgm:pt>
    <dgm:pt modelId="{E81C6295-D5B1-4FD5-B4D8-4A83A0D9D9E8}" type="parTrans" cxnId="{0A2DAF2B-64F7-4FFE-A5EB-84A498499B27}">
      <dgm:prSet/>
      <dgm:spPr/>
      <dgm:t>
        <a:bodyPr/>
        <a:lstStyle/>
        <a:p>
          <a:endParaRPr lang="en-US" sz="1800"/>
        </a:p>
      </dgm:t>
    </dgm:pt>
    <dgm:pt modelId="{07A1EE6F-7BE5-496E-8C4C-2FCF7CB51334}" type="sibTrans" cxnId="{0A2DAF2B-64F7-4FFE-A5EB-84A498499B27}">
      <dgm:prSet/>
      <dgm:spPr/>
      <dgm:t>
        <a:bodyPr/>
        <a:lstStyle/>
        <a:p>
          <a:endParaRPr lang="en-US" sz="1800"/>
        </a:p>
      </dgm:t>
    </dgm:pt>
    <dgm:pt modelId="{B04069BC-3698-40C1-A0B1-4E8347A2DD3C}">
      <dgm:prSet custT="1"/>
      <dgm:spPr/>
      <dgm:t>
        <a:bodyPr/>
        <a:lstStyle/>
        <a:p>
          <a:pPr rtl="0"/>
          <a:r>
            <a:rPr lang="en-GB" sz="1800" b="1" i="0" dirty="0" smtClean="0"/>
            <a:t>Gamma-Learn</a:t>
          </a:r>
          <a:r>
            <a:rPr lang="en-GB" sz="1800" b="0" i="0" dirty="0" smtClean="0"/>
            <a:t>: real-time Machine Learning pipeline for Gamma-ray astronomy</a:t>
          </a:r>
          <a:endParaRPr lang="en-GB" sz="1800" dirty="0"/>
        </a:p>
      </dgm:t>
    </dgm:pt>
    <dgm:pt modelId="{620C7C4D-F6DF-4119-B27A-E355C55741F7}" type="parTrans" cxnId="{F0FA414D-C137-4FB6-B6C2-50B5D8EFF7A4}">
      <dgm:prSet/>
      <dgm:spPr/>
      <dgm:t>
        <a:bodyPr/>
        <a:lstStyle/>
        <a:p>
          <a:endParaRPr lang="en-US" sz="1800"/>
        </a:p>
      </dgm:t>
    </dgm:pt>
    <dgm:pt modelId="{A5A81309-C08B-4385-BAC8-5B7C53235513}" type="sibTrans" cxnId="{F0FA414D-C137-4FB6-B6C2-50B5D8EFF7A4}">
      <dgm:prSet/>
      <dgm:spPr/>
      <dgm:t>
        <a:bodyPr/>
        <a:lstStyle/>
        <a:p>
          <a:endParaRPr lang="en-US" sz="1800"/>
        </a:p>
      </dgm:t>
    </dgm:pt>
    <dgm:pt modelId="{F2ADF230-AC51-4858-8ECD-AF929D74F090}">
      <dgm:prSet custT="1"/>
      <dgm:spPr/>
      <dgm:t>
        <a:bodyPr/>
        <a:lstStyle/>
        <a:p>
          <a:pPr rtl="0"/>
          <a:r>
            <a:rPr lang="en-GB" sz="1800" b="0" i="0" dirty="0" smtClean="0"/>
            <a:t>Combining ESCAPE with European Regional Development Fund programme      ( </a:t>
          </a:r>
          <a:r>
            <a:rPr lang="en-GB" sz="1800" b="0" i="1" dirty="0" smtClean="0"/>
            <a:t>ex. cooperation, training and innovation schemes for Society and Economy - </a:t>
          </a:r>
          <a:r>
            <a:rPr lang="en-GB" sz="1800" b="1" i="1" dirty="0" smtClean="0"/>
            <a:t>IDEFICS @ LAPP</a:t>
          </a:r>
          <a:r>
            <a:rPr lang="en-GB" sz="1800" b="0" i="1" dirty="0" smtClean="0"/>
            <a:t>)</a:t>
          </a:r>
          <a:endParaRPr lang="en-GB" sz="1800" dirty="0"/>
        </a:p>
      </dgm:t>
    </dgm:pt>
    <dgm:pt modelId="{1B606990-CC95-45B1-86F6-47EB88EB1B0E}" type="parTrans" cxnId="{BA1B4D01-4789-4C0E-8EA6-53FDB89216AF}">
      <dgm:prSet/>
      <dgm:spPr/>
      <dgm:t>
        <a:bodyPr/>
        <a:lstStyle/>
        <a:p>
          <a:endParaRPr lang="en-US" sz="1800"/>
        </a:p>
      </dgm:t>
    </dgm:pt>
    <dgm:pt modelId="{B2B6BE9E-4943-4375-AB02-295DA87B856D}" type="sibTrans" cxnId="{BA1B4D01-4789-4C0E-8EA6-53FDB89216AF}">
      <dgm:prSet/>
      <dgm:spPr/>
      <dgm:t>
        <a:bodyPr/>
        <a:lstStyle/>
        <a:p>
          <a:endParaRPr lang="en-US" sz="1800"/>
        </a:p>
      </dgm:t>
    </dgm:pt>
    <dgm:pt modelId="{65305B47-AE49-4120-8EDC-B025D2119F84}">
      <dgm:prSet custT="1"/>
      <dgm:spPr/>
      <dgm:t>
        <a:bodyPr/>
        <a:lstStyle/>
        <a:p>
          <a:pPr rtl="0"/>
          <a:r>
            <a:rPr lang="en-GB" sz="1800" b="0" i="0" dirty="0" smtClean="0"/>
            <a:t>Leveraging </a:t>
          </a:r>
          <a:r>
            <a:rPr lang="en-GB" sz="1800" b="1" i="0" dirty="0" smtClean="0"/>
            <a:t>industrial ICT </a:t>
          </a:r>
          <a:r>
            <a:rPr lang="en-GB" sz="1800" b="0" i="0" dirty="0" smtClean="0"/>
            <a:t>cooperation schemes (within ESCAPE ESFRI RIs)</a:t>
          </a:r>
          <a:endParaRPr lang="en-GB" sz="1800" dirty="0"/>
        </a:p>
      </dgm:t>
    </dgm:pt>
    <dgm:pt modelId="{3C9F8CA2-951C-4E80-B1F7-C1D25581C2CD}" type="parTrans" cxnId="{B327F675-CB4A-4BE7-A0A4-9E54DE69BC14}">
      <dgm:prSet/>
      <dgm:spPr/>
      <dgm:t>
        <a:bodyPr/>
        <a:lstStyle/>
        <a:p>
          <a:endParaRPr lang="en-US" sz="1800"/>
        </a:p>
      </dgm:t>
    </dgm:pt>
    <dgm:pt modelId="{19FB9E10-D08E-4E93-A774-00D72CA5B37B}" type="sibTrans" cxnId="{B327F675-CB4A-4BE7-A0A4-9E54DE69BC14}">
      <dgm:prSet/>
      <dgm:spPr/>
      <dgm:t>
        <a:bodyPr/>
        <a:lstStyle/>
        <a:p>
          <a:endParaRPr lang="en-US" sz="1800"/>
        </a:p>
      </dgm:t>
    </dgm:pt>
    <dgm:pt modelId="{0BF284A8-043A-4C50-B69E-A715E4378796}">
      <dgm:prSet custT="1"/>
      <dgm:spPr/>
      <dgm:t>
        <a:bodyPr/>
        <a:lstStyle/>
        <a:p>
          <a:pPr rtl="0"/>
          <a:r>
            <a:rPr lang="en-GB" sz="1800" b="0" i="0" smtClean="0"/>
            <a:t>ESCAPE results and actions for </a:t>
          </a:r>
          <a:r>
            <a:rPr lang="en-GB" sz="2000" b="0" i="0" smtClean="0"/>
            <a:t>Open</a:t>
          </a:r>
          <a:r>
            <a:rPr lang="en-GB" sz="1800" b="0" i="0" smtClean="0"/>
            <a:t> Science are reaching out (ex. Discussions in progress with ASTRI, DUNE, GANIL-SPIRAL2, FCC et al.) and becoming global (e.g. USA, Japan, etc.) </a:t>
          </a:r>
          <a:endParaRPr lang="en-GB" sz="1800" dirty="0"/>
        </a:p>
      </dgm:t>
    </dgm:pt>
    <dgm:pt modelId="{8807EF31-71D1-4FF4-AA43-D7420E65EFA3}" type="parTrans" cxnId="{4D4E46D1-AC2D-493F-B8F8-EFEBE1A2CB92}">
      <dgm:prSet/>
      <dgm:spPr/>
      <dgm:t>
        <a:bodyPr/>
        <a:lstStyle/>
        <a:p>
          <a:endParaRPr lang="en-US" sz="1800"/>
        </a:p>
      </dgm:t>
    </dgm:pt>
    <dgm:pt modelId="{786CE85D-E7B2-41ED-BF9A-DE093A7E276E}" type="sibTrans" cxnId="{4D4E46D1-AC2D-493F-B8F8-EFEBE1A2CB92}">
      <dgm:prSet/>
      <dgm:spPr/>
      <dgm:t>
        <a:bodyPr/>
        <a:lstStyle/>
        <a:p>
          <a:endParaRPr lang="en-US" sz="1800"/>
        </a:p>
      </dgm:t>
    </dgm:pt>
    <dgm:pt modelId="{86CF08EF-FA17-439D-BAF3-621925D1EE74}" type="pres">
      <dgm:prSet presAssocID="{29D2A797-8787-4D41-B4DA-6DAFC95913CE}" presName="Name0" presStyleCnt="0">
        <dgm:presLayoutVars>
          <dgm:dir/>
          <dgm:animLvl val="lvl"/>
          <dgm:resizeHandles val="exact"/>
        </dgm:presLayoutVars>
      </dgm:prSet>
      <dgm:spPr/>
      <dgm:t>
        <a:bodyPr/>
        <a:lstStyle/>
        <a:p>
          <a:endParaRPr lang="en-US"/>
        </a:p>
      </dgm:t>
    </dgm:pt>
    <dgm:pt modelId="{1B664904-A884-4B41-9376-7A3E7A1766D9}" type="pres">
      <dgm:prSet presAssocID="{29D2A797-8787-4D41-B4DA-6DAFC95913CE}" presName="tSp" presStyleCnt="0"/>
      <dgm:spPr/>
    </dgm:pt>
    <dgm:pt modelId="{8495B6B6-157A-46CC-AF95-03D7484B917C}" type="pres">
      <dgm:prSet presAssocID="{29D2A797-8787-4D41-B4DA-6DAFC95913CE}" presName="bSp" presStyleCnt="0"/>
      <dgm:spPr/>
    </dgm:pt>
    <dgm:pt modelId="{99F1FF75-EE25-4019-8089-17D030E6B297}" type="pres">
      <dgm:prSet presAssocID="{29D2A797-8787-4D41-B4DA-6DAFC95913CE}" presName="process" presStyleCnt="0"/>
      <dgm:spPr/>
    </dgm:pt>
    <dgm:pt modelId="{157FA0F9-8B5A-4BE0-BE80-3F4EA3DC0644}" type="pres">
      <dgm:prSet presAssocID="{34F93FA3-9BB1-47DF-B414-F250DA5739FB}" presName="composite1" presStyleCnt="0"/>
      <dgm:spPr/>
    </dgm:pt>
    <dgm:pt modelId="{70564D3C-0B1D-42E2-B392-A4F22E94572C}" type="pres">
      <dgm:prSet presAssocID="{34F93FA3-9BB1-47DF-B414-F250DA5739FB}" presName="dummyNode1" presStyleLbl="node1" presStyleIdx="0" presStyleCnt="2"/>
      <dgm:spPr/>
    </dgm:pt>
    <dgm:pt modelId="{110968F8-2E0A-4DA7-9AFE-BE6326DD1CAD}" type="pres">
      <dgm:prSet presAssocID="{34F93FA3-9BB1-47DF-B414-F250DA5739FB}" presName="childNode1" presStyleLbl="bgAcc1" presStyleIdx="0" presStyleCnt="2" custScaleX="378979" custScaleY="217022" custLinFactNeighborX="-62" custLinFactNeighborY="45390">
        <dgm:presLayoutVars>
          <dgm:bulletEnabled val="1"/>
        </dgm:presLayoutVars>
      </dgm:prSet>
      <dgm:spPr/>
      <dgm:t>
        <a:bodyPr/>
        <a:lstStyle/>
        <a:p>
          <a:endParaRPr lang="en-US"/>
        </a:p>
      </dgm:t>
    </dgm:pt>
    <dgm:pt modelId="{D0E5884E-924C-49CF-9F51-D943A0473E19}" type="pres">
      <dgm:prSet presAssocID="{34F93FA3-9BB1-47DF-B414-F250DA5739FB}" presName="childNode1tx" presStyleLbl="bgAcc1" presStyleIdx="0" presStyleCnt="2">
        <dgm:presLayoutVars>
          <dgm:bulletEnabled val="1"/>
        </dgm:presLayoutVars>
      </dgm:prSet>
      <dgm:spPr/>
      <dgm:t>
        <a:bodyPr/>
        <a:lstStyle/>
        <a:p>
          <a:endParaRPr lang="en-US"/>
        </a:p>
      </dgm:t>
    </dgm:pt>
    <dgm:pt modelId="{1B554E1F-6809-4CB6-AF5C-1AAC6053AEBA}" type="pres">
      <dgm:prSet presAssocID="{34F93FA3-9BB1-47DF-B414-F250DA5739FB}" presName="parentNode1" presStyleLbl="node1" presStyleIdx="0" presStyleCnt="2" custScaleX="370833" custScaleY="69095" custLinFactY="-100000" custLinFactNeighborX="-59261" custLinFactNeighborY="-196216">
        <dgm:presLayoutVars>
          <dgm:chMax val="1"/>
          <dgm:bulletEnabled val="1"/>
        </dgm:presLayoutVars>
      </dgm:prSet>
      <dgm:spPr/>
      <dgm:t>
        <a:bodyPr/>
        <a:lstStyle/>
        <a:p>
          <a:endParaRPr lang="en-US"/>
        </a:p>
      </dgm:t>
    </dgm:pt>
    <dgm:pt modelId="{8AC45702-E911-40D0-8154-36EA48069BB4}" type="pres">
      <dgm:prSet presAssocID="{34F93FA3-9BB1-47DF-B414-F250DA5739FB}" presName="connSite1" presStyleCnt="0"/>
      <dgm:spPr/>
    </dgm:pt>
    <dgm:pt modelId="{5ED7810B-50C6-49D5-8680-B7EA133B4DE1}" type="pres">
      <dgm:prSet presAssocID="{3439245D-4BCE-4DD0-9287-3C11FD588A35}" presName="Name9" presStyleLbl="sibTrans2D1" presStyleIdx="0" presStyleCnt="1" custFlipHor="1" custScaleX="55462" custScaleY="22924" custLinFactNeighborX="28159" custLinFactNeighborY="39449"/>
      <dgm:spPr/>
      <dgm:t>
        <a:bodyPr/>
        <a:lstStyle/>
        <a:p>
          <a:endParaRPr lang="en-US"/>
        </a:p>
      </dgm:t>
    </dgm:pt>
    <dgm:pt modelId="{618811A3-C910-4E0F-8A23-D7B0FF1B7319}" type="pres">
      <dgm:prSet presAssocID="{0BF284A8-043A-4C50-B69E-A715E4378796}" presName="composite2" presStyleCnt="0"/>
      <dgm:spPr/>
    </dgm:pt>
    <dgm:pt modelId="{4E7D4679-B5A4-4873-B7C2-63E98224C05B}" type="pres">
      <dgm:prSet presAssocID="{0BF284A8-043A-4C50-B69E-A715E4378796}" presName="dummyNode2" presStyleLbl="node1" presStyleIdx="0" presStyleCnt="2"/>
      <dgm:spPr/>
    </dgm:pt>
    <dgm:pt modelId="{409ABE22-D58E-4A73-8409-4F8BD0E47ACF}" type="pres">
      <dgm:prSet presAssocID="{0BF284A8-043A-4C50-B69E-A715E4378796}" presName="childNode2" presStyleLbl="bgAcc1" presStyleIdx="1" presStyleCnt="2" custFlipVert="1" custScaleX="71987" custScaleY="2887">
        <dgm:presLayoutVars>
          <dgm:bulletEnabled val="1"/>
        </dgm:presLayoutVars>
      </dgm:prSet>
      <dgm:spPr/>
    </dgm:pt>
    <dgm:pt modelId="{1B904311-1175-499C-9ACF-41571FFF6863}" type="pres">
      <dgm:prSet presAssocID="{0BF284A8-043A-4C50-B69E-A715E4378796}" presName="childNode2tx" presStyleLbl="bgAcc1" presStyleIdx="1" presStyleCnt="2">
        <dgm:presLayoutVars>
          <dgm:bulletEnabled val="1"/>
        </dgm:presLayoutVars>
      </dgm:prSet>
      <dgm:spPr/>
    </dgm:pt>
    <dgm:pt modelId="{944910A6-0249-4DB4-B6E5-9F8A951E8597}" type="pres">
      <dgm:prSet presAssocID="{0BF284A8-043A-4C50-B69E-A715E4378796}" presName="parentNode2" presStyleLbl="node1" presStyleIdx="1" presStyleCnt="2" custScaleX="219262" custScaleY="284729" custLinFactY="-92696" custLinFactNeighborX="-13718" custLinFactNeighborY="-100000">
        <dgm:presLayoutVars>
          <dgm:chMax val="0"/>
          <dgm:bulletEnabled val="1"/>
        </dgm:presLayoutVars>
      </dgm:prSet>
      <dgm:spPr/>
      <dgm:t>
        <a:bodyPr/>
        <a:lstStyle/>
        <a:p>
          <a:endParaRPr lang="en-US"/>
        </a:p>
      </dgm:t>
    </dgm:pt>
    <dgm:pt modelId="{DD291DF8-836A-4DE6-A653-4C6A22857EF0}" type="pres">
      <dgm:prSet presAssocID="{0BF284A8-043A-4C50-B69E-A715E4378796}" presName="connSite2" presStyleCnt="0"/>
      <dgm:spPr/>
    </dgm:pt>
  </dgm:ptLst>
  <dgm:cxnLst>
    <dgm:cxn modelId="{348E0D5D-C973-42AF-882F-8446865C3E01}" type="presOf" srcId="{34F93FA3-9BB1-47DF-B414-F250DA5739FB}" destId="{1B554E1F-6809-4CB6-AF5C-1AAC6053AEBA}" srcOrd="0" destOrd="0" presId="urn:microsoft.com/office/officeart/2005/8/layout/hProcess4"/>
    <dgm:cxn modelId="{D685BB8B-8AB5-4930-B2E6-93A13EF4FA65}" type="presOf" srcId="{B04069BC-3698-40C1-A0B1-4E8347A2DD3C}" destId="{D0E5884E-924C-49CF-9F51-D943A0473E19}" srcOrd="1" destOrd="1" presId="urn:microsoft.com/office/officeart/2005/8/layout/hProcess4"/>
    <dgm:cxn modelId="{CD66A615-D7B2-4DEA-8543-A623B58F5BAC}" type="presOf" srcId="{B04069BC-3698-40C1-A0B1-4E8347A2DD3C}" destId="{110968F8-2E0A-4DA7-9AFE-BE6326DD1CAD}" srcOrd="0" destOrd="1" presId="urn:microsoft.com/office/officeart/2005/8/layout/hProcess4"/>
    <dgm:cxn modelId="{21BB890A-9354-459B-A702-F57835E58F21}" type="presOf" srcId="{65305B47-AE49-4120-8EDC-B025D2119F84}" destId="{D0E5884E-924C-49CF-9F51-D943A0473E19}" srcOrd="1" destOrd="3" presId="urn:microsoft.com/office/officeart/2005/8/layout/hProcess4"/>
    <dgm:cxn modelId="{0A2DAF2B-64F7-4FFE-A5EB-84A498499B27}" srcId="{34F93FA3-9BB1-47DF-B414-F250DA5739FB}" destId="{EC059DE7-5AA7-4B6F-9379-CB179A459CC6}" srcOrd="0" destOrd="0" parTransId="{E81C6295-D5B1-4FD5-B4D8-4A83A0D9D9E8}" sibTransId="{07A1EE6F-7BE5-496E-8C4C-2FCF7CB51334}"/>
    <dgm:cxn modelId="{574AD53D-8B05-4285-92B0-49E105EF8ED5}" type="presOf" srcId="{EC059DE7-5AA7-4B6F-9379-CB179A459CC6}" destId="{110968F8-2E0A-4DA7-9AFE-BE6326DD1CAD}" srcOrd="0" destOrd="0" presId="urn:microsoft.com/office/officeart/2005/8/layout/hProcess4"/>
    <dgm:cxn modelId="{810340A9-DF8D-4CD6-81D2-FBA146A15CE3}" type="presOf" srcId="{29D2A797-8787-4D41-B4DA-6DAFC95913CE}" destId="{86CF08EF-FA17-439D-BAF3-621925D1EE74}" srcOrd="0" destOrd="0" presId="urn:microsoft.com/office/officeart/2005/8/layout/hProcess4"/>
    <dgm:cxn modelId="{67BC66F8-8E15-472B-821A-1B2CB135F99B}" srcId="{29D2A797-8787-4D41-B4DA-6DAFC95913CE}" destId="{34F93FA3-9BB1-47DF-B414-F250DA5739FB}" srcOrd="0" destOrd="0" parTransId="{20C395C4-7A9A-441E-936A-1FDBD5E64401}" sibTransId="{3439245D-4BCE-4DD0-9287-3C11FD588A35}"/>
    <dgm:cxn modelId="{BA1B4D01-4789-4C0E-8EA6-53FDB89216AF}" srcId="{34F93FA3-9BB1-47DF-B414-F250DA5739FB}" destId="{F2ADF230-AC51-4858-8ECD-AF929D74F090}" srcOrd="2" destOrd="0" parTransId="{1B606990-CC95-45B1-86F6-47EB88EB1B0E}" sibTransId="{B2B6BE9E-4943-4375-AB02-295DA87B856D}"/>
    <dgm:cxn modelId="{F0FA414D-C137-4FB6-B6C2-50B5D8EFF7A4}" srcId="{34F93FA3-9BB1-47DF-B414-F250DA5739FB}" destId="{B04069BC-3698-40C1-A0B1-4E8347A2DD3C}" srcOrd="1" destOrd="0" parTransId="{620C7C4D-F6DF-4119-B27A-E355C55741F7}" sibTransId="{A5A81309-C08B-4385-BAC8-5B7C53235513}"/>
    <dgm:cxn modelId="{C8CA045A-2273-4402-B00F-34C1A3B80967}" type="presOf" srcId="{F2ADF230-AC51-4858-8ECD-AF929D74F090}" destId="{110968F8-2E0A-4DA7-9AFE-BE6326DD1CAD}" srcOrd="0" destOrd="2" presId="urn:microsoft.com/office/officeart/2005/8/layout/hProcess4"/>
    <dgm:cxn modelId="{4D4E46D1-AC2D-493F-B8F8-EFEBE1A2CB92}" srcId="{29D2A797-8787-4D41-B4DA-6DAFC95913CE}" destId="{0BF284A8-043A-4C50-B69E-A715E4378796}" srcOrd="1" destOrd="0" parTransId="{8807EF31-71D1-4FF4-AA43-D7420E65EFA3}" sibTransId="{786CE85D-E7B2-41ED-BF9A-DE093A7E276E}"/>
    <dgm:cxn modelId="{D1075DB2-D87F-461F-B211-35F369CACAA1}" type="presOf" srcId="{EC059DE7-5AA7-4B6F-9379-CB179A459CC6}" destId="{D0E5884E-924C-49CF-9F51-D943A0473E19}" srcOrd="1" destOrd="0" presId="urn:microsoft.com/office/officeart/2005/8/layout/hProcess4"/>
    <dgm:cxn modelId="{451F5E52-6165-4F91-99BD-7C935AAE8B1F}" type="presOf" srcId="{F2ADF230-AC51-4858-8ECD-AF929D74F090}" destId="{D0E5884E-924C-49CF-9F51-D943A0473E19}" srcOrd="1" destOrd="2" presId="urn:microsoft.com/office/officeart/2005/8/layout/hProcess4"/>
    <dgm:cxn modelId="{B327F675-CB4A-4BE7-A0A4-9E54DE69BC14}" srcId="{34F93FA3-9BB1-47DF-B414-F250DA5739FB}" destId="{65305B47-AE49-4120-8EDC-B025D2119F84}" srcOrd="3" destOrd="0" parTransId="{3C9F8CA2-951C-4E80-B1F7-C1D25581C2CD}" sibTransId="{19FB9E10-D08E-4E93-A774-00D72CA5B37B}"/>
    <dgm:cxn modelId="{FC2A39BB-CEF2-4B4D-954A-7A92384D7665}" type="presOf" srcId="{0BF284A8-043A-4C50-B69E-A715E4378796}" destId="{944910A6-0249-4DB4-B6E5-9F8A951E8597}" srcOrd="0" destOrd="0" presId="urn:microsoft.com/office/officeart/2005/8/layout/hProcess4"/>
    <dgm:cxn modelId="{30AACA94-D53F-4A07-AACC-60964B07132A}" type="presOf" srcId="{65305B47-AE49-4120-8EDC-B025D2119F84}" destId="{110968F8-2E0A-4DA7-9AFE-BE6326DD1CAD}" srcOrd="0" destOrd="3" presId="urn:microsoft.com/office/officeart/2005/8/layout/hProcess4"/>
    <dgm:cxn modelId="{630E6C86-F723-4275-A7A1-9D88ED382D7F}" type="presOf" srcId="{3439245D-4BCE-4DD0-9287-3C11FD588A35}" destId="{5ED7810B-50C6-49D5-8680-B7EA133B4DE1}" srcOrd="0" destOrd="0" presId="urn:microsoft.com/office/officeart/2005/8/layout/hProcess4"/>
    <dgm:cxn modelId="{99E3675F-A5BA-4BF8-860E-0302837F7B7D}" type="presParOf" srcId="{86CF08EF-FA17-439D-BAF3-621925D1EE74}" destId="{1B664904-A884-4B41-9376-7A3E7A1766D9}" srcOrd="0" destOrd="0" presId="urn:microsoft.com/office/officeart/2005/8/layout/hProcess4"/>
    <dgm:cxn modelId="{6F178F1B-D950-4B0E-974F-E516BA9184EB}" type="presParOf" srcId="{86CF08EF-FA17-439D-BAF3-621925D1EE74}" destId="{8495B6B6-157A-46CC-AF95-03D7484B917C}" srcOrd="1" destOrd="0" presId="urn:microsoft.com/office/officeart/2005/8/layout/hProcess4"/>
    <dgm:cxn modelId="{DE829599-DA22-4BDC-BB4A-4995A2BEAA0D}" type="presParOf" srcId="{86CF08EF-FA17-439D-BAF3-621925D1EE74}" destId="{99F1FF75-EE25-4019-8089-17D030E6B297}" srcOrd="2" destOrd="0" presId="urn:microsoft.com/office/officeart/2005/8/layout/hProcess4"/>
    <dgm:cxn modelId="{1D03240C-39B5-4C11-9265-A9F877AFAE22}" type="presParOf" srcId="{99F1FF75-EE25-4019-8089-17D030E6B297}" destId="{157FA0F9-8B5A-4BE0-BE80-3F4EA3DC0644}" srcOrd="0" destOrd="0" presId="urn:microsoft.com/office/officeart/2005/8/layout/hProcess4"/>
    <dgm:cxn modelId="{CCF1F2B7-AE59-4DAC-B36E-C447AF65EBEB}" type="presParOf" srcId="{157FA0F9-8B5A-4BE0-BE80-3F4EA3DC0644}" destId="{70564D3C-0B1D-42E2-B392-A4F22E94572C}" srcOrd="0" destOrd="0" presId="urn:microsoft.com/office/officeart/2005/8/layout/hProcess4"/>
    <dgm:cxn modelId="{FDED991D-9962-4D63-A97B-7576CFD1E6CD}" type="presParOf" srcId="{157FA0F9-8B5A-4BE0-BE80-3F4EA3DC0644}" destId="{110968F8-2E0A-4DA7-9AFE-BE6326DD1CAD}" srcOrd="1" destOrd="0" presId="urn:microsoft.com/office/officeart/2005/8/layout/hProcess4"/>
    <dgm:cxn modelId="{1F9316B1-AA49-4C64-99D1-CFFD0E9C8D60}" type="presParOf" srcId="{157FA0F9-8B5A-4BE0-BE80-3F4EA3DC0644}" destId="{D0E5884E-924C-49CF-9F51-D943A0473E19}" srcOrd="2" destOrd="0" presId="urn:microsoft.com/office/officeart/2005/8/layout/hProcess4"/>
    <dgm:cxn modelId="{017F84D1-0D6E-4ABE-9F55-75EA21214B6B}" type="presParOf" srcId="{157FA0F9-8B5A-4BE0-BE80-3F4EA3DC0644}" destId="{1B554E1F-6809-4CB6-AF5C-1AAC6053AEBA}" srcOrd="3" destOrd="0" presId="urn:microsoft.com/office/officeart/2005/8/layout/hProcess4"/>
    <dgm:cxn modelId="{E40CDA5B-C9D9-4B74-98AE-530BDC7F95F4}" type="presParOf" srcId="{157FA0F9-8B5A-4BE0-BE80-3F4EA3DC0644}" destId="{8AC45702-E911-40D0-8154-36EA48069BB4}" srcOrd="4" destOrd="0" presId="urn:microsoft.com/office/officeart/2005/8/layout/hProcess4"/>
    <dgm:cxn modelId="{F7001DB4-F0C1-4131-B061-3DA0D300A203}" type="presParOf" srcId="{99F1FF75-EE25-4019-8089-17D030E6B297}" destId="{5ED7810B-50C6-49D5-8680-B7EA133B4DE1}" srcOrd="1" destOrd="0" presId="urn:microsoft.com/office/officeart/2005/8/layout/hProcess4"/>
    <dgm:cxn modelId="{343D5D78-0E18-4699-939D-6FFD56D7C0C1}" type="presParOf" srcId="{99F1FF75-EE25-4019-8089-17D030E6B297}" destId="{618811A3-C910-4E0F-8A23-D7B0FF1B7319}" srcOrd="2" destOrd="0" presId="urn:microsoft.com/office/officeart/2005/8/layout/hProcess4"/>
    <dgm:cxn modelId="{5F62FEAF-0A8F-4154-BEF8-5428D7CCB025}" type="presParOf" srcId="{618811A3-C910-4E0F-8A23-D7B0FF1B7319}" destId="{4E7D4679-B5A4-4873-B7C2-63E98224C05B}" srcOrd="0" destOrd="0" presId="urn:microsoft.com/office/officeart/2005/8/layout/hProcess4"/>
    <dgm:cxn modelId="{624BF30A-B104-4923-A704-B35484709931}" type="presParOf" srcId="{618811A3-C910-4E0F-8A23-D7B0FF1B7319}" destId="{409ABE22-D58E-4A73-8409-4F8BD0E47ACF}" srcOrd="1" destOrd="0" presId="urn:microsoft.com/office/officeart/2005/8/layout/hProcess4"/>
    <dgm:cxn modelId="{C9F3049A-8AA9-4787-9A8F-8BA8A2773B8F}" type="presParOf" srcId="{618811A3-C910-4E0F-8A23-D7B0FF1B7319}" destId="{1B904311-1175-499C-9ACF-41571FFF6863}" srcOrd="2" destOrd="0" presId="urn:microsoft.com/office/officeart/2005/8/layout/hProcess4"/>
    <dgm:cxn modelId="{94E45AF1-59C4-43E6-870F-6D7F0229EC2B}" type="presParOf" srcId="{618811A3-C910-4E0F-8A23-D7B0FF1B7319}" destId="{944910A6-0249-4DB4-B6E5-9F8A951E8597}" srcOrd="3" destOrd="0" presId="urn:microsoft.com/office/officeart/2005/8/layout/hProcess4"/>
    <dgm:cxn modelId="{9D8B93B1-B2E2-4FAC-ACB7-2B9A202BD472}" type="presParOf" srcId="{618811A3-C910-4E0F-8A23-D7B0FF1B7319}" destId="{DD291DF8-836A-4DE6-A653-4C6A22857EF0}"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8A1B0956-E2CB-474B-90F7-DD8A131CD809}" type="doc">
      <dgm:prSet loTypeId="urn:microsoft.com/office/officeart/2009/3/layout/OpposingIdeas" loCatId="relationship" qsTypeId="urn:microsoft.com/office/officeart/2005/8/quickstyle/simple1" qsCatId="simple" csTypeId="urn:microsoft.com/office/officeart/2005/8/colors/accent1_1" csCatId="accent1" phldr="1"/>
      <dgm:spPr/>
      <dgm:t>
        <a:bodyPr/>
        <a:lstStyle/>
        <a:p>
          <a:endParaRPr lang="en-US"/>
        </a:p>
      </dgm:t>
    </dgm:pt>
    <dgm:pt modelId="{EA8BEB52-FBB3-4402-AA3C-680FC3F1521E}">
      <dgm:prSet/>
      <dgm:spPr/>
      <dgm:t>
        <a:bodyPr/>
        <a:lstStyle/>
        <a:p>
          <a:pPr rtl="0"/>
          <a:r>
            <a:rPr lang="en-GB" b="1" i="0" smtClean="0"/>
            <a:t>Outlook into the future (e.g. Horizon Europe) :</a:t>
          </a:r>
          <a:endParaRPr lang="en-GB"/>
        </a:p>
      </dgm:t>
    </dgm:pt>
    <dgm:pt modelId="{E8D64377-CF5A-484C-87FC-DD0C778B11F7}" type="parTrans" cxnId="{93DAAB3D-DBA0-4882-9A4B-D0EEF8CF77BE}">
      <dgm:prSet/>
      <dgm:spPr/>
      <dgm:t>
        <a:bodyPr/>
        <a:lstStyle/>
        <a:p>
          <a:endParaRPr lang="en-US"/>
        </a:p>
      </dgm:t>
    </dgm:pt>
    <dgm:pt modelId="{822274A8-4E3E-4BFB-8E03-062CEACA1ED9}" type="sibTrans" cxnId="{93DAAB3D-DBA0-4882-9A4B-D0EEF8CF77BE}">
      <dgm:prSet/>
      <dgm:spPr/>
      <dgm:t>
        <a:bodyPr/>
        <a:lstStyle/>
        <a:p>
          <a:endParaRPr lang="en-US"/>
        </a:p>
      </dgm:t>
    </dgm:pt>
    <dgm:pt modelId="{2725A617-6B43-4A27-8DD3-E2FD87B934DF}">
      <dgm:prSet/>
      <dgm:spPr/>
      <dgm:t>
        <a:bodyPr/>
        <a:lstStyle/>
        <a:p>
          <a:pPr rtl="0"/>
          <a:r>
            <a:rPr lang="en-GB" b="0" i="0" dirty="0" smtClean="0"/>
            <a:t>ESCAPE community proposals for EOSC connections with the Common European Data Spaces.</a:t>
          </a:r>
          <a:endParaRPr lang="en-GB" dirty="0"/>
        </a:p>
      </dgm:t>
    </dgm:pt>
    <dgm:pt modelId="{7DFF5935-EB04-41F0-A1EE-F0A9BB19E48A}" type="parTrans" cxnId="{EA275572-0B41-4700-B1FF-8155AE0D4C9E}">
      <dgm:prSet/>
      <dgm:spPr/>
      <dgm:t>
        <a:bodyPr/>
        <a:lstStyle/>
        <a:p>
          <a:endParaRPr lang="en-US"/>
        </a:p>
      </dgm:t>
    </dgm:pt>
    <dgm:pt modelId="{033FBD22-BAA9-46C9-B184-54ED4078E95C}" type="sibTrans" cxnId="{EA275572-0B41-4700-B1FF-8155AE0D4C9E}">
      <dgm:prSet/>
      <dgm:spPr/>
      <dgm:t>
        <a:bodyPr/>
        <a:lstStyle/>
        <a:p>
          <a:endParaRPr lang="en-US"/>
        </a:p>
      </dgm:t>
    </dgm:pt>
    <dgm:pt modelId="{D2F6BA76-FD77-4BF0-A57A-8B9F3B2F8646}">
      <dgm:prSet/>
      <dgm:spPr/>
      <dgm:t>
        <a:bodyPr/>
        <a:lstStyle/>
        <a:p>
          <a:pPr rtl="0"/>
          <a:r>
            <a:rPr lang="en-GB" b="1" i="1" dirty="0" smtClean="0"/>
            <a:t>Industrial (manufacturing), health and skills data space</a:t>
          </a:r>
          <a:endParaRPr lang="en-GB" dirty="0"/>
        </a:p>
      </dgm:t>
    </dgm:pt>
    <dgm:pt modelId="{CEF11C98-90F3-4D5F-A568-3834B27B2DB3}" type="parTrans" cxnId="{27A9C7F4-54FB-4449-B23F-E56A35DDF35F}">
      <dgm:prSet/>
      <dgm:spPr/>
      <dgm:t>
        <a:bodyPr/>
        <a:lstStyle/>
        <a:p>
          <a:endParaRPr lang="en-US"/>
        </a:p>
      </dgm:t>
    </dgm:pt>
    <dgm:pt modelId="{7576B61C-068D-4145-872E-83124AFC8560}" type="sibTrans" cxnId="{27A9C7F4-54FB-4449-B23F-E56A35DDF35F}">
      <dgm:prSet/>
      <dgm:spPr/>
      <dgm:t>
        <a:bodyPr/>
        <a:lstStyle/>
        <a:p>
          <a:endParaRPr lang="en-US"/>
        </a:p>
      </dgm:t>
    </dgm:pt>
    <dgm:pt modelId="{7DA511A1-A6E8-49B5-AA50-FBC15F2C1B37}">
      <dgm:prSet/>
      <dgm:spPr/>
      <dgm:t>
        <a:bodyPr/>
        <a:lstStyle/>
        <a:p>
          <a:pPr rtl="0"/>
          <a:r>
            <a:rPr lang="en-GB" b="1" i="1" dirty="0" smtClean="0"/>
            <a:t>Green deal and Energy data space</a:t>
          </a:r>
          <a:endParaRPr lang="en-GB" dirty="0"/>
        </a:p>
      </dgm:t>
    </dgm:pt>
    <dgm:pt modelId="{0408B2C4-B5A2-4180-8C59-C34CDA8970BE}" type="parTrans" cxnId="{E22059F6-EDE3-4B71-AB86-E1E514882A5B}">
      <dgm:prSet/>
      <dgm:spPr/>
      <dgm:t>
        <a:bodyPr/>
        <a:lstStyle/>
        <a:p>
          <a:endParaRPr lang="en-US"/>
        </a:p>
      </dgm:t>
    </dgm:pt>
    <dgm:pt modelId="{682DC7D8-73EA-400C-88D4-DF35E62EF051}" type="sibTrans" cxnId="{E22059F6-EDE3-4B71-AB86-E1E514882A5B}">
      <dgm:prSet/>
      <dgm:spPr/>
      <dgm:t>
        <a:bodyPr/>
        <a:lstStyle/>
        <a:p>
          <a:endParaRPr lang="en-US"/>
        </a:p>
      </dgm:t>
    </dgm:pt>
    <dgm:pt modelId="{A4F73D70-C198-4ABF-B92A-DCA320BBA73E}" type="pres">
      <dgm:prSet presAssocID="{8A1B0956-E2CB-474B-90F7-DD8A131CD809}" presName="Name0" presStyleCnt="0">
        <dgm:presLayoutVars>
          <dgm:chMax val="2"/>
          <dgm:dir/>
          <dgm:animOne val="branch"/>
          <dgm:animLvl val="lvl"/>
          <dgm:resizeHandles val="exact"/>
        </dgm:presLayoutVars>
      </dgm:prSet>
      <dgm:spPr/>
      <dgm:t>
        <a:bodyPr/>
        <a:lstStyle/>
        <a:p>
          <a:endParaRPr lang="en-US"/>
        </a:p>
      </dgm:t>
    </dgm:pt>
    <dgm:pt modelId="{E573EF51-0585-4D1A-B65C-3B44DEC59E49}" type="pres">
      <dgm:prSet presAssocID="{8A1B0956-E2CB-474B-90F7-DD8A131CD809}" presName="Background" presStyleLbl="node1" presStyleIdx="0" presStyleCnt="1"/>
      <dgm:spPr/>
    </dgm:pt>
    <dgm:pt modelId="{0F4AFF55-A902-4EFC-AA42-8A14500FA486}" type="pres">
      <dgm:prSet presAssocID="{8A1B0956-E2CB-474B-90F7-DD8A131CD809}" presName="ChildText1" presStyleLbl="revTx" presStyleIdx="0" presStyleCnt="0">
        <dgm:presLayoutVars>
          <dgm:chMax val="0"/>
          <dgm:chPref val="0"/>
          <dgm:bulletEnabled val="1"/>
        </dgm:presLayoutVars>
      </dgm:prSet>
      <dgm:spPr/>
      <dgm:t>
        <a:bodyPr/>
        <a:lstStyle/>
        <a:p>
          <a:endParaRPr lang="en-US"/>
        </a:p>
      </dgm:t>
    </dgm:pt>
    <dgm:pt modelId="{A8E3AF50-10B0-4C64-BCA3-8C3D1F8894BB}" type="pres">
      <dgm:prSet presAssocID="{8A1B0956-E2CB-474B-90F7-DD8A131CD809}" presName="ParentText1" presStyleLbl="revTx" presStyleIdx="0" presStyleCnt="0">
        <dgm:presLayoutVars>
          <dgm:chMax val="1"/>
          <dgm:chPref val="1"/>
        </dgm:presLayoutVars>
      </dgm:prSet>
      <dgm:spPr/>
      <dgm:t>
        <a:bodyPr/>
        <a:lstStyle/>
        <a:p>
          <a:endParaRPr lang="en-US"/>
        </a:p>
      </dgm:t>
    </dgm:pt>
    <dgm:pt modelId="{50397E8C-8587-4161-962E-ACEC7AEF65C8}" type="pres">
      <dgm:prSet presAssocID="{8A1B0956-E2CB-474B-90F7-DD8A131CD809}" presName="ParentShape1" presStyleLbl="alignImgPlace1" presStyleIdx="0" presStyleCnt="1">
        <dgm:presLayoutVars/>
      </dgm:prSet>
      <dgm:spPr/>
      <dgm:t>
        <a:bodyPr/>
        <a:lstStyle/>
        <a:p>
          <a:endParaRPr lang="en-US"/>
        </a:p>
      </dgm:t>
    </dgm:pt>
  </dgm:ptLst>
  <dgm:cxnLst>
    <dgm:cxn modelId="{69DDCD30-B497-4F53-9018-AAAA3D401BE3}" type="presOf" srcId="{EA8BEB52-FBB3-4402-AA3C-680FC3F1521E}" destId="{A8E3AF50-10B0-4C64-BCA3-8C3D1F8894BB}" srcOrd="0" destOrd="0" presId="urn:microsoft.com/office/officeart/2009/3/layout/OpposingIdeas"/>
    <dgm:cxn modelId="{EA275572-0B41-4700-B1FF-8155AE0D4C9E}" srcId="{EA8BEB52-FBB3-4402-AA3C-680FC3F1521E}" destId="{2725A617-6B43-4A27-8DD3-E2FD87B934DF}" srcOrd="0" destOrd="0" parTransId="{7DFF5935-EB04-41F0-A1EE-F0A9BB19E48A}" sibTransId="{033FBD22-BAA9-46C9-B184-54ED4078E95C}"/>
    <dgm:cxn modelId="{E1F1DCB6-5BF8-4AAF-B46E-3913196FFC73}" type="presOf" srcId="{8A1B0956-E2CB-474B-90F7-DD8A131CD809}" destId="{A4F73D70-C198-4ABF-B92A-DCA320BBA73E}" srcOrd="0" destOrd="0" presId="urn:microsoft.com/office/officeart/2009/3/layout/OpposingIdeas"/>
    <dgm:cxn modelId="{B53916B8-DD35-4D46-9608-8C5AE1E97847}" type="presOf" srcId="{7DA511A1-A6E8-49B5-AA50-FBC15F2C1B37}" destId="{0F4AFF55-A902-4EFC-AA42-8A14500FA486}" srcOrd="0" destOrd="2" presId="urn:microsoft.com/office/officeart/2009/3/layout/OpposingIdeas"/>
    <dgm:cxn modelId="{5B952296-49DC-442F-9D3F-C702C1F7D42C}" type="presOf" srcId="{EA8BEB52-FBB3-4402-AA3C-680FC3F1521E}" destId="{50397E8C-8587-4161-962E-ACEC7AEF65C8}" srcOrd="1" destOrd="0" presId="urn:microsoft.com/office/officeart/2009/3/layout/OpposingIdeas"/>
    <dgm:cxn modelId="{E22059F6-EDE3-4B71-AB86-E1E514882A5B}" srcId="{2725A617-6B43-4A27-8DD3-E2FD87B934DF}" destId="{7DA511A1-A6E8-49B5-AA50-FBC15F2C1B37}" srcOrd="1" destOrd="0" parTransId="{0408B2C4-B5A2-4180-8C59-C34CDA8970BE}" sibTransId="{682DC7D8-73EA-400C-88D4-DF35E62EF051}"/>
    <dgm:cxn modelId="{7B1D4E5E-63D3-4029-9772-DB32B3B3391B}" type="presOf" srcId="{2725A617-6B43-4A27-8DD3-E2FD87B934DF}" destId="{0F4AFF55-A902-4EFC-AA42-8A14500FA486}" srcOrd="0" destOrd="0" presId="urn:microsoft.com/office/officeart/2009/3/layout/OpposingIdeas"/>
    <dgm:cxn modelId="{27A9C7F4-54FB-4449-B23F-E56A35DDF35F}" srcId="{2725A617-6B43-4A27-8DD3-E2FD87B934DF}" destId="{D2F6BA76-FD77-4BF0-A57A-8B9F3B2F8646}" srcOrd="0" destOrd="0" parTransId="{CEF11C98-90F3-4D5F-A568-3834B27B2DB3}" sibTransId="{7576B61C-068D-4145-872E-83124AFC8560}"/>
    <dgm:cxn modelId="{0617E712-86FA-4BF3-BE23-04367F646C15}" type="presOf" srcId="{D2F6BA76-FD77-4BF0-A57A-8B9F3B2F8646}" destId="{0F4AFF55-A902-4EFC-AA42-8A14500FA486}" srcOrd="0" destOrd="1" presId="urn:microsoft.com/office/officeart/2009/3/layout/OpposingIdeas"/>
    <dgm:cxn modelId="{93DAAB3D-DBA0-4882-9A4B-D0EEF8CF77BE}" srcId="{8A1B0956-E2CB-474B-90F7-DD8A131CD809}" destId="{EA8BEB52-FBB3-4402-AA3C-680FC3F1521E}" srcOrd="0" destOrd="0" parTransId="{E8D64377-CF5A-484C-87FC-DD0C778B11F7}" sibTransId="{822274A8-4E3E-4BFB-8E03-062CEACA1ED9}"/>
    <dgm:cxn modelId="{F6ECEFFA-4199-42C7-87DA-97B096FDF9D2}" type="presParOf" srcId="{A4F73D70-C198-4ABF-B92A-DCA320BBA73E}" destId="{E573EF51-0585-4D1A-B65C-3B44DEC59E49}" srcOrd="0" destOrd="0" presId="urn:microsoft.com/office/officeart/2009/3/layout/OpposingIdeas"/>
    <dgm:cxn modelId="{0E95F3FA-E8DA-4864-9C1E-91B9A2135655}" type="presParOf" srcId="{A4F73D70-C198-4ABF-B92A-DCA320BBA73E}" destId="{0F4AFF55-A902-4EFC-AA42-8A14500FA486}" srcOrd="1" destOrd="0" presId="urn:microsoft.com/office/officeart/2009/3/layout/OpposingIdeas"/>
    <dgm:cxn modelId="{1D8343F0-8BB4-4E74-923E-634A5AE661AA}" type="presParOf" srcId="{A4F73D70-C198-4ABF-B92A-DCA320BBA73E}" destId="{A8E3AF50-10B0-4C64-BCA3-8C3D1F8894BB}" srcOrd="2" destOrd="0" presId="urn:microsoft.com/office/officeart/2009/3/layout/OpposingIdeas"/>
    <dgm:cxn modelId="{3D923E5B-04EC-4B97-934B-394CC4076689}" type="presParOf" srcId="{A4F73D70-C198-4ABF-B92A-DCA320BBA73E}" destId="{50397E8C-8587-4161-962E-ACEC7AEF65C8}" srcOrd="3"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3AB2E19-1146-4EF6-B337-9AB4E963158A}" type="doc">
      <dgm:prSet loTypeId="urn:microsoft.com/office/officeart/2009/3/layout/StepUpProcess" loCatId="process" qsTypeId="urn:microsoft.com/office/officeart/2005/8/quickstyle/simple1" qsCatId="simple" csTypeId="urn:microsoft.com/office/officeart/2005/8/colors/colorful2" csCatId="colorful" phldr="1"/>
      <dgm:spPr/>
      <dgm:t>
        <a:bodyPr/>
        <a:lstStyle/>
        <a:p>
          <a:endParaRPr lang="en-US"/>
        </a:p>
      </dgm:t>
    </dgm:pt>
    <dgm:pt modelId="{D0E12D52-E1D2-4D40-AE2A-D9435A4023C7}">
      <dgm:prSet custT="1"/>
      <dgm:spPr/>
      <dgm:t>
        <a:bodyPr/>
        <a:lstStyle/>
        <a:p>
          <a:pPr rtl="0"/>
          <a:r>
            <a:rPr lang="en-GB" sz="2000" b="1" i="0" dirty="0" smtClean="0"/>
            <a:t>Certified</a:t>
          </a:r>
          <a:r>
            <a:rPr lang="en-GB" sz="2000" b="0" i="0" dirty="0" smtClean="0"/>
            <a:t> open archive to be exploited by any </a:t>
          </a:r>
          <a:r>
            <a:rPr lang="en-GB" sz="2000" b="1" i="0" dirty="0" smtClean="0"/>
            <a:t>new Big Science </a:t>
          </a:r>
          <a:r>
            <a:rPr lang="en-GB" sz="2000" b="0" i="0" dirty="0" smtClean="0"/>
            <a:t>research facility  to share innovation, practices and  methods.</a:t>
          </a:r>
          <a:endParaRPr lang="en-GB" sz="2000" dirty="0"/>
        </a:p>
      </dgm:t>
    </dgm:pt>
    <dgm:pt modelId="{AF33971A-DEA3-40B3-971F-4836D91B7B6E}" type="parTrans" cxnId="{B71A4C55-7FC5-43A3-87D1-8CB22F15F90E}">
      <dgm:prSet/>
      <dgm:spPr/>
      <dgm:t>
        <a:bodyPr/>
        <a:lstStyle/>
        <a:p>
          <a:endParaRPr lang="en-US"/>
        </a:p>
      </dgm:t>
    </dgm:pt>
    <dgm:pt modelId="{82B52556-0392-4F48-A57C-71B5EC109942}" type="sibTrans" cxnId="{B71A4C55-7FC5-43A3-87D1-8CB22F15F90E}">
      <dgm:prSet/>
      <dgm:spPr/>
      <dgm:t>
        <a:bodyPr/>
        <a:lstStyle/>
        <a:p>
          <a:endParaRPr lang="en-US"/>
        </a:p>
      </dgm:t>
    </dgm:pt>
    <dgm:pt modelId="{8A2E99D9-BBE6-4095-BDF6-F2212226EB46}">
      <dgm:prSet custT="1"/>
      <dgm:spPr/>
      <dgm:t>
        <a:bodyPr/>
        <a:lstStyle/>
        <a:p>
          <a:pPr rtl="0"/>
          <a:r>
            <a:rPr lang="en-GB" sz="2000" b="0" i="0" dirty="0" smtClean="0"/>
            <a:t>Any digital object from R&amp;D and innovation works within the ESCAPE community should be</a:t>
          </a:r>
          <a:r>
            <a:rPr lang="en-GB" sz="2000" b="0" i="1" dirty="0" smtClean="0"/>
            <a:t> </a:t>
          </a:r>
          <a:r>
            <a:rPr lang="en-GB" sz="2000" b="1" i="1" dirty="0" smtClean="0"/>
            <a:t>FAIR</a:t>
          </a:r>
          <a:r>
            <a:rPr lang="en-GB" sz="2000" b="0" i="1" dirty="0" smtClean="0"/>
            <a:t> </a:t>
          </a:r>
          <a:r>
            <a:rPr lang="en-GB" sz="2000" b="0" i="0" dirty="0" smtClean="0"/>
            <a:t>and accessed from a </a:t>
          </a:r>
          <a:r>
            <a:rPr lang="en-GB" sz="2000" b="1" i="0" dirty="0" smtClean="0"/>
            <a:t>single  entry point </a:t>
          </a:r>
          <a:endParaRPr lang="en-GB" sz="2000" b="1" dirty="0"/>
        </a:p>
      </dgm:t>
    </dgm:pt>
    <dgm:pt modelId="{5B0E4DB8-2449-46E3-836B-25AA93C38698}" type="parTrans" cxnId="{820F2EA7-3B61-4FA8-A81C-8546DFD030FA}">
      <dgm:prSet/>
      <dgm:spPr/>
      <dgm:t>
        <a:bodyPr/>
        <a:lstStyle/>
        <a:p>
          <a:endParaRPr lang="en-US"/>
        </a:p>
      </dgm:t>
    </dgm:pt>
    <dgm:pt modelId="{BE68D2AD-2585-4BD6-901D-A0B76BBC2F84}" type="sibTrans" cxnId="{820F2EA7-3B61-4FA8-A81C-8546DFD030FA}">
      <dgm:prSet/>
      <dgm:spPr/>
      <dgm:t>
        <a:bodyPr/>
        <a:lstStyle/>
        <a:p>
          <a:endParaRPr lang="en-US"/>
        </a:p>
      </dgm:t>
    </dgm:pt>
    <dgm:pt modelId="{876B813C-75DB-4957-BD74-572392134768}">
      <dgm:prSet/>
      <dgm:spPr/>
      <dgm:t>
        <a:bodyPr/>
        <a:lstStyle/>
        <a:p>
          <a:pPr rtl="0"/>
          <a:r>
            <a:rPr lang="en-GB" b="0" i="0" dirty="0" smtClean="0"/>
            <a:t>[…] </a:t>
          </a:r>
          <a:endParaRPr lang="en-GB" dirty="0"/>
        </a:p>
      </dgm:t>
    </dgm:pt>
    <dgm:pt modelId="{237B470B-4794-4793-9E88-6D3D8D76D587}" type="parTrans" cxnId="{34C610F5-D8E3-493F-92F0-FE34BB543DA4}">
      <dgm:prSet/>
      <dgm:spPr/>
      <dgm:t>
        <a:bodyPr/>
        <a:lstStyle/>
        <a:p>
          <a:endParaRPr lang="en-US"/>
        </a:p>
      </dgm:t>
    </dgm:pt>
    <dgm:pt modelId="{E23D6563-EA3E-4257-BFEE-4E3D55EB5971}" type="sibTrans" cxnId="{34C610F5-D8E3-493F-92F0-FE34BB543DA4}">
      <dgm:prSet/>
      <dgm:spPr/>
      <dgm:t>
        <a:bodyPr/>
        <a:lstStyle/>
        <a:p>
          <a:endParaRPr lang="en-US"/>
        </a:p>
      </dgm:t>
    </dgm:pt>
    <dgm:pt modelId="{6F9C4070-1418-427B-BAF3-3DD2FFD16CB0}" type="pres">
      <dgm:prSet presAssocID="{73AB2E19-1146-4EF6-B337-9AB4E963158A}" presName="rootnode" presStyleCnt="0">
        <dgm:presLayoutVars>
          <dgm:chMax/>
          <dgm:chPref/>
          <dgm:dir/>
          <dgm:animLvl val="lvl"/>
        </dgm:presLayoutVars>
      </dgm:prSet>
      <dgm:spPr/>
      <dgm:t>
        <a:bodyPr/>
        <a:lstStyle/>
        <a:p>
          <a:endParaRPr lang="en-US"/>
        </a:p>
      </dgm:t>
    </dgm:pt>
    <dgm:pt modelId="{FBFD0715-CA94-4439-93D7-4432BEBA50DF}" type="pres">
      <dgm:prSet presAssocID="{D0E12D52-E1D2-4D40-AE2A-D9435A4023C7}" presName="composite" presStyleCnt="0"/>
      <dgm:spPr/>
    </dgm:pt>
    <dgm:pt modelId="{F75C8D99-E9BE-45F0-B008-45C445FC8F6A}" type="pres">
      <dgm:prSet presAssocID="{D0E12D52-E1D2-4D40-AE2A-D9435A4023C7}" presName="LShape" presStyleLbl="alignNode1" presStyleIdx="0" presStyleCnt="5"/>
      <dgm:spPr/>
    </dgm:pt>
    <dgm:pt modelId="{9E34E8DB-BF7B-4795-A34D-3914560AAA7D}" type="pres">
      <dgm:prSet presAssocID="{D0E12D52-E1D2-4D40-AE2A-D9435A4023C7}" presName="ParentText" presStyleLbl="revTx" presStyleIdx="0" presStyleCnt="3">
        <dgm:presLayoutVars>
          <dgm:chMax val="0"/>
          <dgm:chPref val="0"/>
          <dgm:bulletEnabled val="1"/>
        </dgm:presLayoutVars>
      </dgm:prSet>
      <dgm:spPr/>
      <dgm:t>
        <a:bodyPr/>
        <a:lstStyle/>
        <a:p>
          <a:endParaRPr lang="en-US"/>
        </a:p>
      </dgm:t>
    </dgm:pt>
    <dgm:pt modelId="{E2013A2C-E6F1-4B07-9FE5-8F56D049B162}" type="pres">
      <dgm:prSet presAssocID="{D0E12D52-E1D2-4D40-AE2A-D9435A4023C7}" presName="Triangle" presStyleLbl="alignNode1" presStyleIdx="1" presStyleCnt="5"/>
      <dgm:spPr/>
    </dgm:pt>
    <dgm:pt modelId="{64A94B45-099A-4972-8E0C-EDC45B04EE79}" type="pres">
      <dgm:prSet presAssocID="{82B52556-0392-4F48-A57C-71B5EC109942}" presName="sibTrans" presStyleCnt="0"/>
      <dgm:spPr/>
    </dgm:pt>
    <dgm:pt modelId="{58F91CA4-A10E-4AB6-9D76-AB471C58320C}" type="pres">
      <dgm:prSet presAssocID="{82B52556-0392-4F48-A57C-71B5EC109942}" presName="space" presStyleCnt="0"/>
      <dgm:spPr/>
    </dgm:pt>
    <dgm:pt modelId="{9C6D1A1B-EFA3-4829-BBE5-EEF137C8CEF0}" type="pres">
      <dgm:prSet presAssocID="{8A2E99D9-BBE6-4095-BDF6-F2212226EB46}" presName="composite" presStyleCnt="0"/>
      <dgm:spPr/>
    </dgm:pt>
    <dgm:pt modelId="{BCD85CB2-E3B0-42D3-AA32-0499BB3530F2}" type="pres">
      <dgm:prSet presAssocID="{8A2E99D9-BBE6-4095-BDF6-F2212226EB46}" presName="LShape" presStyleLbl="alignNode1" presStyleIdx="2" presStyleCnt="5"/>
      <dgm:spPr/>
    </dgm:pt>
    <dgm:pt modelId="{17D8E748-407B-4669-81C0-FBC1CEFD3337}" type="pres">
      <dgm:prSet presAssocID="{8A2E99D9-BBE6-4095-BDF6-F2212226EB46}" presName="ParentText" presStyleLbl="revTx" presStyleIdx="1" presStyleCnt="3">
        <dgm:presLayoutVars>
          <dgm:chMax val="0"/>
          <dgm:chPref val="0"/>
          <dgm:bulletEnabled val="1"/>
        </dgm:presLayoutVars>
      </dgm:prSet>
      <dgm:spPr/>
      <dgm:t>
        <a:bodyPr/>
        <a:lstStyle/>
        <a:p>
          <a:endParaRPr lang="en-US"/>
        </a:p>
      </dgm:t>
    </dgm:pt>
    <dgm:pt modelId="{038F49F3-8300-4804-BB97-8F7F93431430}" type="pres">
      <dgm:prSet presAssocID="{8A2E99D9-BBE6-4095-BDF6-F2212226EB46}" presName="Triangle" presStyleLbl="alignNode1" presStyleIdx="3" presStyleCnt="5"/>
      <dgm:spPr/>
    </dgm:pt>
    <dgm:pt modelId="{78DEFB00-33C6-4D41-8187-2528B74D75A9}" type="pres">
      <dgm:prSet presAssocID="{BE68D2AD-2585-4BD6-901D-A0B76BBC2F84}" presName="sibTrans" presStyleCnt="0"/>
      <dgm:spPr/>
    </dgm:pt>
    <dgm:pt modelId="{07D5406B-5A25-4EC8-ABD5-4AAA04EBE5B2}" type="pres">
      <dgm:prSet presAssocID="{BE68D2AD-2585-4BD6-901D-A0B76BBC2F84}" presName="space" presStyleCnt="0"/>
      <dgm:spPr/>
    </dgm:pt>
    <dgm:pt modelId="{519E51E8-F9D1-45C2-9693-47ACF05D9CC9}" type="pres">
      <dgm:prSet presAssocID="{876B813C-75DB-4957-BD74-572392134768}" presName="composite" presStyleCnt="0"/>
      <dgm:spPr/>
    </dgm:pt>
    <dgm:pt modelId="{27AAEA73-04A8-470E-AB1A-4889F18A7BA1}" type="pres">
      <dgm:prSet presAssocID="{876B813C-75DB-4957-BD74-572392134768}" presName="LShape" presStyleLbl="alignNode1" presStyleIdx="4" presStyleCnt="5"/>
      <dgm:spPr/>
    </dgm:pt>
    <dgm:pt modelId="{CC7F4C92-CD73-45F9-9BD8-7EC62A257BBC}" type="pres">
      <dgm:prSet presAssocID="{876B813C-75DB-4957-BD74-572392134768}" presName="ParentText" presStyleLbl="revTx" presStyleIdx="2" presStyleCnt="3">
        <dgm:presLayoutVars>
          <dgm:chMax val="0"/>
          <dgm:chPref val="0"/>
          <dgm:bulletEnabled val="1"/>
        </dgm:presLayoutVars>
      </dgm:prSet>
      <dgm:spPr/>
      <dgm:t>
        <a:bodyPr/>
        <a:lstStyle/>
        <a:p>
          <a:endParaRPr lang="en-US"/>
        </a:p>
      </dgm:t>
    </dgm:pt>
  </dgm:ptLst>
  <dgm:cxnLst>
    <dgm:cxn modelId="{29F75750-C298-4FCC-B198-C22BA338816E}" type="presOf" srcId="{D0E12D52-E1D2-4D40-AE2A-D9435A4023C7}" destId="{9E34E8DB-BF7B-4795-A34D-3914560AAA7D}" srcOrd="0" destOrd="0" presId="urn:microsoft.com/office/officeart/2009/3/layout/StepUpProcess"/>
    <dgm:cxn modelId="{97B3E35E-BCC2-4F8C-B3AC-243DF17F8F88}" type="presOf" srcId="{876B813C-75DB-4957-BD74-572392134768}" destId="{CC7F4C92-CD73-45F9-9BD8-7EC62A257BBC}" srcOrd="0" destOrd="0" presId="urn:microsoft.com/office/officeart/2009/3/layout/StepUpProcess"/>
    <dgm:cxn modelId="{DF451C49-E963-48EB-9061-B7D197A7DDB3}" type="presOf" srcId="{73AB2E19-1146-4EF6-B337-9AB4E963158A}" destId="{6F9C4070-1418-427B-BAF3-3DD2FFD16CB0}" srcOrd="0" destOrd="0" presId="urn:microsoft.com/office/officeart/2009/3/layout/StepUpProcess"/>
    <dgm:cxn modelId="{88A41DF9-A65D-4029-B4E7-8A7751F9A8F5}" type="presOf" srcId="{8A2E99D9-BBE6-4095-BDF6-F2212226EB46}" destId="{17D8E748-407B-4669-81C0-FBC1CEFD3337}" srcOrd="0" destOrd="0" presId="urn:microsoft.com/office/officeart/2009/3/layout/StepUpProcess"/>
    <dgm:cxn modelId="{34C610F5-D8E3-493F-92F0-FE34BB543DA4}" srcId="{73AB2E19-1146-4EF6-B337-9AB4E963158A}" destId="{876B813C-75DB-4957-BD74-572392134768}" srcOrd="2" destOrd="0" parTransId="{237B470B-4794-4793-9E88-6D3D8D76D587}" sibTransId="{E23D6563-EA3E-4257-BFEE-4E3D55EB5971}"/>
    <dgm:cxn modelId="{B71A4C55-7FC5-43A3-87D1-8CB22F15F90E}" srcId="{73AB2E19-1146-4EF6-B337-9AB4E963158A}" destId="{D0E12D52-E1D2-4D40-AE2A-D9435A4023C7}" srcOrd="0" destOrd="0" parTransId="{AF33971A-DEA3-40B3-971F-4836D91B7B6E}" sibTransId="{82B52556-0392-4F48-A57C-71B5EC109942}"/>
    <dgm:cxn modelId="{820F2EA7-3B61-4FA8-A81C-8546DFD030FA}" srcId="{73AB2E19-1146-4EF6-B337-9AB4E963158A}" destId="{8A2E99D9-BBE6-4095-BDF6-F2212226EB46}" srcOrd="1" destOrd="0" parTransId="{5B0E4DB8-2449-46E3-836B-25AA93C38698}" sibTransId="{BE68D2AD-2585-4BD6-901D-A0B76BBC2F84}"/>
    <dgm:cxn modelId="{FC6BC4C7-A1B5-4EC3-9B05-DC06DC3AD3C2}" type="presParOf" srcId="{6F9C4070-1418-427B-BAF3-3DD2FFD16CB0}" destId="{FBFD0715-CA94-4439-93D7-4432BEBA50DF}" srcOrd="0" destOrd="0" presId="urn:microsoft.com/office/officeart/2009/3/layout/StepUpProcess"/>
    <dgm:cxn modelId="{E7D6A6F3-D9F3-4151-B9A6-CBB08DE662A9}" type="presParOf" srcId="{FBFD0715-CA94-4439-93D7-4432BEBA50DF}" destId="{F75C8D99-E9BE-45F0-B008-45C445FC8F6A}" srcOrd="0" destOrd="0" presId="urn:microsoft.com/office/officeart/2009/3/layout/StepUpProcess"/>
    <dgm:cxn modelId="{4D0B11BA-48DB-4AFB-9FD9-E3170D53BA06}" type="presParOf" srcId="{FBFD0715-CA94-4439-93D7-4432BEBA50DF}" destId="{9E34E8DB-BF7B-4795-A34D-3914560AAA7D}" srcOrd="1" destOrd="0" presId="urn:microsoft.com/office/officeart/2009/3/layout/StepUpProcess"/>
    <dgm:cxn modelId="{6B8ECF48-5E3D-4657-BC0C-2B77B71B0941}" type="presParOf" srcId="{FBFD0715-CA94-4439-93D7-4432BEBA50DF}" destId="{E2013A2C-E6F1-4B07-9FE5-8F56D049B162}" srcOrd="2" destOrd="0" presId="urn:microsoft.com/office/officeart/2009/3/layout/StepUpProcess"/>
    <dgm:cxn modelId="{83E3A6CA-E029-4388-8E2F-BCA497B54EC5}" type="presParOf" srcId="{6F9C4070-1418-427B-BAF3-3DD2FFD16CB0}" destId="{64A94B45-099A-4972-8E0C-EDC45B04EE79}" srcOrd="1" destOrd="0" presId="urn:microsoft.com/office/officeart/2009/3/layout/StepUpProcess"/>
    <dgm:cxn modelId="{8BEF1F05-0B48-438C-9529-1D1FBFA69034}" type="presParOf" srcId="{64A94B45-099A-4972-8E0C-EDC45B04EE79}" destId="{58F91CA4-A10E-4AB6-9D76-AB471C58320C}" srcOrd="0" destOrd="0" presId="urn:microsoft.com/office/officeart/2009/3/layout/StepUpProcess"/>
    <dgm:cxn modelId="{58A0CAA9-C52B-4895-8A09-F344D61B7C0D}" type="presParOf" srcId="{6F9C4070-1418-427B-BAF3-3DD2FFD16CB0}" destId="{9C6D1A1B-EFA3-4829-BBE5-EEF137C8CEF0}" srcOrd="2" destOrd="0" presId="urn:microsoft.com/office/officeart/2009/3/layout/StepUpProcess"/>
    <dgm:cxn modelId="{53811330-A572-4B59-A13C-BB7FE3841D21}" type="presParOf" srcId="{9C6D1A1B-EFA3-4829-BBE5-EEF137C8CEF0}" destId="{BCD85CB2-E3B0-42D3-AA32-0499BB3530F2}" srcOrd="0" destOrd="0" presId="urn:microsoft.com/office/officeart/2009/3/layout/StepUpProcess"/>
    <dgm:cxn modelId="{2403F238-1511-46B0-B8D8-0DD4264FF949}" type="presParOf" srcId="{9C6D1A1B-EFA3-4829-BBE5-EEF137C8CEF0}" destId="{17D8E748-407B-4669-81C0-FBC1CEFD3337}" srcOrd="1" destOrd="0" presId="urn:microsoft.com/office/officeart/2009/3/layout/StepUpProcess"/>
    <dgm:cxn modelId="{36B61FB6-2651-4FA6-969D-837F339B66B0}" type="presParOf" srcId="{9C6D1A1B-EFA3-4829-BBE5-EEF137C8CEF0}" destId="{038F49F3-8300-4804-BB97-8F7F93431430}" srcOrd="2" destOrd="0" presId="urn:microsoft.com/office/officeart/2009/3/layout/StepUpProcess"/>
    <dgm:cxn modelId="{F3197C7F-88D7-4CF6-8A1A-0BAE8E8E74B7}" type="presParOf" srcId="{6F9C4070-1418-427B-BAF3-3DD2FFD16CB0}" destId="{78DEFB00-33C6-4D41-8187-2528B74D75A9}" srcOrd="3" destOrd="0" presId="urn:microsoft.com/office/officeart/2009/3/layout/StepUpProcess"/>
    <dgm:cxn modelId="{ACCBAAE9-8769-415D-B553-A1F1F0FE427D}" type="presParOf" srcId="{78DEFB00-33C6-4D41-8187-2528B74D75A9}" destId="{07D5406B-5A25-4EC8-ABD5-4AAA04EBE5B2}" srcOrd="0" destOrd="0" presId="urn:microsoft.com/office/officeart/2009/3/layout/StepUpProcess"/>
    <dgm:cxn modelId="{DC81C3DE-7773-4F39-B726-8D797AA9E27C}" type="presParOf" srcId="{6F9C4070-1418-427B-BAF3-3DD2FFD16CB0}" destId="{519E51E8-F9D1-45C2-9693-47ACF05D9CC9}" srcOrd="4" destOrd="0" presId="urn:microsoft.com/office/officeart/2009/3/layout/StepUpProcess"/>
    <dgm:cxn modelId="{074943AC-8536-46EF-9B7B-B7F3D30E1E8F}" type="presParOf" srcId="{519E51E8-F9D1-45C2-9693-47ACF05D9CC9}" destId="{27AAEA73-04A8-470E-AB1A-4889F18A7BA1}" srcOrd="0" destOrd="0" presId="urn:microsoft.com/office/officeart/2009/3/layout/StepUpProcess"/>
    <dgm:cxn modelId="{20C1B4B9-2A70-4A63-A391-7ED0C5D74EB2}" type="presParOf" srcId="{519E51E8-F9D1-45C2-9693-47ACF05D9CC9}" destId="{CC7F4C92-CD73-45F9-9BD8-7EC62A257BBC}" srcOrd="1" destOrd="0" presId="urn:microsoft.com/office/officeart/2009/3/layout/StepUp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75702FC-B816-4551-BFB3-53C3F0A504FC}" type="doc">
      <dgm:prSet loTypeId="urn:microsoft.com/office/officeart/2005/8/layout/arrow6" loCatId="relationship" qsTypeId="urn:microsoft.com/office/officeart/2005/8/quickstyle/3d4" qsCatId="3D" csTypeId="urn:microsoft.com/office/officeart/2005/8/colors/accent0_3" csCatId="mainScheme" phldr="1"/>
      <dgm:spPr/>
      <dgm:t>
        <a:bodyPr/>
        <a:lstStyle/>
        <a:p>
          <a:endParaRPr lang="en-US"/>
        </a:p>
      </dgm:t>
    </dgm:pt>
    <dgm:pt modelId="{40106AA5-4A13-45A8-9DA4-A5C3812F4B1C}">
      <dgm:prSet custT="1"/>
      <dgm:spPr/>
      <dgm:t>
        <a:bodyPr/>
        <a:lstStyle/>
        <a:p>
          <a:pPr rtl="0"/>
          <a:r>
            <a:rPr lang="en-GB" sz="2000" b="0" i="0" dirty="0" smtClean="0"/>
            <a:t>“Science Cluster” scheme is a potential model of </a:t>
          </a:r>
          <a:r>
            <a:rPr lang="en-GB" sz="2000" b="0" i="0" u="sng" dirty="0" smtClean="0"/>
            <a:t>“coordinating structure”, </a:t>
          </a:r>
          <a:r>
            <a:rPr lang="en-GB" sz="2000" b="0" i="0" dirty="0" smtClean="0"/>
            <a:t>because it combines the top-down  and bottom-up  </a:t>
          </a:r>
          <a:endParaRPr lang="en-GB" sz="2000" dirty="0"/>
        </a:p>
      </dgm:t>
    </dgm:pt>
    <dgm:pt modelId="{823B583E-6E63-4266-9ACF-13FCD5BFBAC8}" type="parTrans" cxnId="{027CB8C4-582A-42E9-ADF7-46FB0B89149B}">
      <dgm:prSet/>
      <dgm:spPr/>
      <dgm:t>
        <a:bodyPr/>
        <a:lstStyle/>
        <a:p>
          <a:endParaRPr lang="en-US" sz="2000"/>
        </a:p>
      </dgm:t>
    </dgm:pt>
    <dgm:pt modelId="{3A4742AD-0108-46BA-BA2A-9B63392D786C}" type="sibTrans" cxnId="{027CB8C4-582A-42E9-ADF7-46FB0B89149B}">
      <dgm:prSet/>
      <dgm:spPr/>
      <dgm:t>
        <a:bodyPr/>
        <a:lstStyle/>
        <a:p>
          <a:endParaRPr lang="en-US" sz="2000"/>
        </a:p>
      </dgm:t>
    </dgm:pt>
    <dgm:pt modelId="{B4F18F76-83AA-498F-8EC1-452AA5CA4078}">
      <dgm:prSet custT="1"/>
      <dgm:spPr/>
      <dgm:t>
        <a:bodyPr/>
        <a:lstStyle/>
        <a:p>
          <a:pPr rtl="0"/>
          <a:r>
            <a:rPr lang="en-GB" sz="2000" b="0" i="0" dirty="0" smtClean="0"/>
            <a:t> ESCAPE towards a sustainable large domain </a:t>
          </a:r>
          <a:r>
            <a:rPr lang="en-GB" sz="2000" b="1" i="0" dirty="0" smtClean="0"/>
            <a:t>platform</a:t>
          </a:r>
          <a:r>
            <a:rPr lang="en-GB" sz="2000" b="0" i="0" dirty="0" smtClean="0"/>
            <a:t>, shaping and operating within EOSC</a:t>
          </a:r>
          <a:endParaRPr lang="en-GB" sz="2000" dirty="0"/>
        </a:p>
      </dgm:t>
    </dgm:pt>
    <dgm:pt modelId="{59AB26A0-7186-488C-84D6-033B48E79290}" type="parTrans" cxnId="{AAE3CF4C-3F5C-4D8B-8866-04BF35B03F1F}">
      <dgm:prSet/>
      <dgm:spPr/>
      <dgm:t>
        <a:bodyPr/>
        <a:lstStyle/>
        <a:p>
          <a:endParaRPr lang="en-US" sz="2000"/>
        </a:p>
      </dgm:t>
    </dgm:pt>
    <dgm:pt modelId="{B51DA70E-4A4E-481B-9D58-79E471242CFF}" type="sibTrans" cxnId="{AAE3CF4C-3F5C-4D8B-8866-04BF35B03F1F}">
      <dgm:prSet/>
      <dgm:spPr/>
      <dgm:t>
        <a:bodyPr/>
        <a:lstStyle/>
        <a:p>
          <a:endParaRPr lang="en-US" sz="2000"/>
        </a:p>
      </dgm:t>
    </dgm:pt>
    <dgm:pt modelId="{CF691AC1-8E01-4768-9FE1-2F23EFA92E4C}" type="pres">
      <dgm:prSet presAssocID="{B75702FC-B816-4551-BFB3-53C3F0A504FC}" presName="compositeShape" presStyleCnt="0">
        <dgm:presLayoutVars>
          <dgm:chMax val="2"/>
          <dgm:dir/>
          <dgm:resizeHandles val="exact"/>
        </dgm:presLayoutVars>
      </dgm:prSet>
      <dgm:spPr/>
      <dgm:t>
        <a:bodyPr/>
        <a:lstStyle/>
        <a:p>
          <a:endParaRPr lang="en-US"/>
        </a:p>
      </dgm:t>
    </dgm:pt>
    <dgm:pt modelId="{F2937F2C-1433-4D0D-9277-3EAD31B763C2}" type="pres">
      <dgm:prSet presAssocID="{B75702FC-B816-4551-BFB3-53C3F0A504FC}" presName="ribbon" presStyleLbl="node1" presStyleIdx="0" presStyleCnt="1"/>
      <dgm:spPr/>
      <dgm:t>
        <a:bodyPr/>
        <a:lstStyle/>
        <a:p>
          <a:endParaRPr lang="en-US"/>
        </a:p>
      </dgm:t>
    </dgm:pt>
    <dgm:pt modelId="{F5CCAABF-CDE0-4CF9-B275-F67EAE89531E}" type="pres">
      <dgm:prSet presAssocID="{B75702FC-B816-4551-BFB3-53C3F0A504FC}" presName="leftArrowText" presStyleLbl="node1" presStyleIdx="0" presStyleCnt="1">
        <dgm:presLayoutVars>
          <dgm:chMax val="0"/>
          <dgm:bulletEnabled val="1"/>
        </dgm:presLayoutVars>
      </dgm:prSet>
      <dgm:spPr/>
      <dgm:t>
        <a:bodyPr/>
        <a:lstStyle/>
        <a:p>
          <a:endParaRPr lang="en-US"/>
        </a:p>
      </dgm:t>
    </dgm:pt>
    <dgm:pt modelId="{F640A612-C853-4AD5-BD04-C15BB5183D6B}" type="pres">
      <dgm:prSet presAssocID="{B75702FC-B816-4551-BFB3-53C3F0A504FC}" presName="rightArrowText" presStyleLbl="node1" presStyleIdx="0" presStyleCnt="1">
        <dgm:presLayoutVars>
          <dgm:chMax val="0"/>
          <dgm:bulletEnabled val="1"/>
        </dgm:presLayoutVars>
      </dgm:prSet>
      <dgm:spPr/>
      <dgm:t>
        <a:bodyPr/>
        <a:lstStyle/>
        <a:p>
          <a:endParaRPr lang="en-US"/>
        </a:p>
      </dgm:t>
    </dgm:pt>
  </dgm:ptLst>
  <dgm:cxnLst>
    <dgm:cxn modelId="{6F4E6293-1140-4E7A-8DCB-CE8072926095}" type="presOf" srcId="{B4F18F76-83AA-498F-8EC1-452AA5CA4078}" destId="{F640A612-C853-4AD5-BD04-C15BB5183D6B}" srcOrd="0" destOrd="0" presId="urn:microsoft.com/office/officeart/2005/8/layout/arrow6"/>
    <dgm:cxn modelId="{AAE3CF4C-3F5C-4D8B-8866-04BF35B03F1F}" srcId="{B75702FC-B816-4551-BFB3-53C3F0A504FC}" destId="{B4F18F76-83AA-498F-8EC1-452AA5CA4078}" srcOrd="1" destOrd="0" parTransId="{59AB26A0-7186-488C-84D6-033B48E79290}" sibTransId="{B51DA70E-4A4E-481B-9D58-79E471242CFF}"/>
    <dgm:cxn modelId="{71421924-15FA-4953-B899-248EDB08CC56}" type="presOf" srcId="{B75702FC-B816-4551-BFB3-53C3F0A504FC}" destId="{CF691AC1-8E01-4768-9FE1-2F23EFA92E4C}" srcOrd="0" destOrd="0" presId="urn:microsoft.com/office/officeart/2005/8/layout/arrow6"/>
    <dgm:cxn modelId="{20D6E7D8-D65E-4500-8C21-AA2684AD4936}" type="presOf" srcId="{40106AA5-4A13-45A8-9DA4-A5C3812F4B1C}" destId="{F5CCAABF-CDE0-4CF9-B275-F67EAE89531E}" srcOrd="0" destOrd="0" presId="urn:microsoft.com/office/officeart/2005/8/layout/arrow6"/>
    <dgm:cxn modelId="{027CB8C4-582A-42E9-ADF7-46FB0B89149B}" srcId="{B75702FC-B816-4551-BFB3-53C3F0A504FC}" destId="{40106AA5-4A13-45A8-9DA4-A5C3812F4B1C}" srcOrd="0" destOrd="0" parTransId="{823B583E-6E63-4266-9ACF-13FCD5BFBAC8}" sibTransId="{3A4742AD-0108-46BA-BA2A-9B63392D786C}"/>
    <dgm:cxn modelId="{823B5887-EE53-4865-9CFE-C2646887BDE6}" type="presParOf" srcId="{CF691AC1-8E01-4768-9FE1-2F23EFA92E4C}" destId="{F2937F2C-1433-4D0D-9277-3EAD31B763C2}" srcOrd="0" destOrd="0" presId="urn:microsoft.com/office/officeart/2005/8/layout/arrow6"/>
    <dgm:cxn modelId="{0D9CC617-F5A6-49F1-BFA7-1ACC8D636F8B}" type="presParOf" srcId="{CF691AC1-8E01-4768-9FE1-2F23EFA92E4C}" destId="{F5CCAABF-CDE0-4CF9-B275-F67EAE89531E}" srcOrd="1" destOrd="0" presId="urn:microsoft.com/office/officeart/2005/8/layout/arrow6"/>
    <dgm:cxn modelId="{76E07611-91F0-4FFF-AA94-D345567C1C28}" type="presParOf" srcId="{CF691AC1-8E01-4768-9FE1-2F23EFA92E4C}" destId="{F640A612-C853-4AD5-BD04-C15BB5183D6B}"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DD11AC7-2F7F-4496-926B-64BF7162470F}" type="doc">
      <dgm:prSet loTypeId="urn:microsoft.com/office/officeart/2009/3/layout/OpposingIdeas" loCatId="relationship" qsTypeId="urn:microsoft.com/office/officeart/2005/8/quickstyle/simple4" qsCatId="simple" csTypeId="urn:microsoft.com/office/officeart/2005/8/colors/accent6_1" csCatId="accent6" phldr="1"/>
      <dgm:spPr/>
      <dgm:t>
        <a:bodyPr/>
        <a:lstStyle/>
        <a:p>
          <a:endParaRPr lang="en-US"/>
        </a:p>
      </dgm:t>
    </dgm:pt>
    <dgm:pt modelId="{BBFCEF40-8F88-4227-B293-BE1E96FFD4CD}">
      <dgm:prSet/>
      <dgm:spPr/>
      <dgm:t>
        <a:bodyPr/>
        <a:lstStyle/>
        <a:p>
          <a:pPr rtl="0"/>
          <a:r>
            <a:rPr lang="en-GB" b="0" i="0" dirty="0" smtClean="0"/>
            <a:t> Synergies</a:t>
          </a:r>
          <a:endParaRPr lang="en-GB" dirty="0"/>
        </a:p>
      </dgm:t>
    </dgm:pt>
    <dgm:pt modelId="{D195EF07-FD1A-4619-A2F0-92593E69E4B4}" type="parTrans" cxnId="{E12A099E-7638-4B3E-BFF5-513A0BC8CDA1}">
      <dgm:prSet/>
      <dgm:spPr/>
      <dgm:t>
        <a:bodyPr/>
        <a:lstStyle/>
        <a:p>
          <a:endParaRPr lang="en-US"/>
        </a:p>
      </dgm:t>
    </dgm:pt>
    <dgm:pt modelId="{FB142845-7487-499C-9786-B761B50548F2}" type="sibTrans" cxnId="{E12A099E-7638-4B3E-BFF5-513A0BC8CDA1}">
      <dgm:prSet/>
      <dgm:spPr/>
      <dgm:t>
        <a:bodyPr/>
        <a:lstStyle/>
        <a:p>
          <a:endParaRPr lang="en-US"/>
        </a:p>
      </dgm:t>
    </dgm:pt>
    <dgm:pt modelId="{BDABDF3C-32B5-442C-8524-5F663221706F}">
      <dgm:prSet custT="1"/>
      <dgm:spPr/>
      <dgm:t>
        <a:bodyPr/>
        <a:lstStyle/>
        <a:p>
          <a:pPr rtl="0"/>
          <a:r>
            <a:rPr lang="en-GB" sz="2000" b="0" i="0" dirty="0" smtClean="0"/>
            <a:t>Communities overlap (</a:t>
          </a:r>
          <a:r>
            <a:rPr lang="en-GB" sz="2000" b="0" i="0" dirty="0" err="1" smtClean="0"/>
            <a:t>astro</a:t>
          </a:r>
          <a:r>
            <a:rPr lang="en-GB" sz="2000" b="0" i="0" dirty="0" smtClean="0"/>
            <a:t>/pp/np), new experiments mix communities</a:t>
          </a:r>
          <a:endParaRPr lang="en-GB" sz="2000" dirty="0"/>
        </a:p>
      </dgm:t>
    </dgm:pt>
    <dgm:pt modelId="{78251739-9927-4B7E-B578-231DB9F0C6D7}" type="parTrans" cxnId="{7F21A4D1-06A0-429F-9E54-3B56654489A9}">
      <dgm:prSet/>
      <dgm:spPr/>
      <dgm:t>
        <a:bodyPr/>
        <a:lstStyle/>
        <a:p>
          <a:endParaRPr lang="en-US"/>
        </a:p>
      </dgm:t>
    </dgm:pt>
    <dgm:pt modelId="{C2561459-1FA5-47D7-9E5D-8199A8710D76}" type="sibTrans" cxnId="{7F21A4D1-06A0-429F-9E54-3B56654489A9}">
      <dgm:prSet/>
      <dgm:spPr/>
      <dgm:t>
        <a:bodyPr/>
        <a:lstStyle/>
        <a:p>
          <a:endParaRPr lang="en-US"/>
        </a:p>
      </dgm:t>
    </dgm:pt>
    <dgm:pt modelId="{DE6D4950-6DB8-42B1-88C9-375A842E4E76}">
      <dgm:prSet custT="1"/>
      <dgm:spPr/>
      <dgm:t>
        <a:bodyPr/>
        <a:lstStyle/>
        <a:p>
          <a:pPr rtl="0"/>
          <a:r>
            <a:rPr lang="en-GB" sz="2000" b="0" i="0" dirty="0" smtClean="0"/>
            <a:t>Common Funding Agencies  </a:t>
          </a:r>
          <a:endParaRPr lang="en-GB" sz="2000" dirty="0"/>
        </a:p>
      </dgm:t>
    </dgm:pt>
    <dgm:pt modelId="{92E13B2D-6A72-4421-84D9-EA9838FBD964}" type="parTrans" cxnId="{F3DE2503-1C3C-4B47-BAA4-D8B97F7EB06B}">
      <dgm:prSet/>
      <dgm:spPr/>
      <dgm:t>
        <a:bodyPr/>
        <a:lstStyle/>
        <a:p>
          <a:endParaRPr lang="en-US"/>
        </a:p>
      </dgm:t>
    </dgm:pt>
    <dgm:pt modelId="{B547D197-7DF6-4F7D-B758-BD637D7DBFB2}" type="sibTrans" cxnId="{F3DE2503-1C3C-4B47-BAA4-D8B97F7EB06B}">
      <dgm:prSet/>
      <dgm:spPr/>
      <dgm:t>
        <a:bodyPr/>
        <a:lstStyle/>
        <a:p>
          <a:endParaRPr lang="en-US"/>
        </a:p>
      </dgm:t>
    </dgm:pt>
    <dgm:pt modelId="{EC2AECDD-9E11-4B7E-8140-C429394B2CAE}">
      <dgm:prSet custT="1"/>
      <dgm:spPr/>
      <dgm:t>
        <a:bodyPr/>
        <a:lstStyle/>
        <a:p>
          <a:pPr rtl="0"/>
          <a:r>
            <a:rPr lang="en-GB" sz="2000" b="0" i="0" dirty="0" smtClean="0"/>
            <a:t>Co-located computing facilities</a:t>
          </a:r>
          <a:endParaRPr lang="en-GB" sz="2000" dirty="0"/>
        </a:p>
      </dgm:t>
    </dgm:pt>
    <dgm:pt modelId="{B7EB75BF-0A4A-4E94-A65E-2C3364ECC0B5}" type="parTrans" cxnId="{ADC887BA-8CB8-4074-B289-B5F0A466417A}">
      <dgm:prSet/>
      <dgm:spPr/>
      <dgm:t>
        <a:bodyPr/>
        <a:lstStyle/>
        <a:p>
          <a:endParaRPr lang="en-US"/>
        </a:p>
      </dgm:t>
    </dgm:pt>
    <dgm:pt modelId="{98CA50F1-1A4C-4D2B-B0DC-D96F28E30568}" type="sibTrans" cxnId="{ADC887BA-8CB8-4074-B289-B5F0A466417A}">
      <dgm:prSet/>
      <dgm:spPr/>
      <dgm:t>
        <a:bodyPr/>
        <a:lstStyle/>
        <a:p>
          <a:endParaRPr lang="en-US"/>
        </a:p>
      </dgm:t>
    </dgm:pt>
    <dgm:pt modelId="{AD15404B-38FC-4741-B342-D10A3B0AFBBD}">
      <dgm:prSet/>
      <dgm:spPr/>
      <dgm:t>
        <a:bodyPr/>
        <a:lstStyle/>
        <a:p>
          <a:pPr rtl="0"/>
          <a:r>
            <a:rPr lang="en-US" dirty="0" smtClean="0"/>
            <a:t>Strength and benefits</a:t>
          </a:r>
          <a:endParaRPr lang="en-GB" dirty="0"/>
        </a:p>
      </dgm:t>
    </dgm:pt>
    <dgm:pt modelId="{226FD50F-B579-4EF6-B847-091595DF4AD4}" type="parTrans" cxnId="{A3E00D04-B035-4628-AA72-B1E984598788}">
      <dgm:prSet/>
      <dgm:spPr/>
      <dgm:t>
        <a:bodyPr/>
        <a:lstStyle/>
        <a:p>
          <a:endParaRPr lang="en-US"/>
        </a:p>
      </dgm:t>
    </dgm:pt>
    <dgm:pt modelId="{4ACAC3AB-C1A4-4EEE-AD68-FA170439DF4E}" type="sibTrans" cxnId="{A3E00D04-B035-4628-AA72-B1E984598788}">
      <dgm:prSet/>
      <dgm:spPr/>
      <dgm:t>
        <a:bodyPr/>
        <a:lstStyle/>
        <a:p>
          <a:endParaRPr lang="en-US"/>
        </a:p>
      </dgm:t>
    </dgm:pt>
    <dgm:pt modelId="{8D97898D-80AD-4C54-9109-73F573BF2149}">
      <dgm:prSet custT="1"/>
      <dgm:spPr/>
      <dgm:t>
        <a:bodyPr/>
        <a:lstStyle/>
        <a:p>
          <a:pPr rtl="0"/>
          <a:r>
            <a:rPr lang="en-GB" sz="2000" b="0" i="0" dirty="0" smtClean="0"/>
            <a:t>European  Strategy for Particle Physics had strong input from  ESCAPE domains</a:t>
          </a:r>
          <a:endParaRPr lang="en-GB" sz="2000" dirty="0"/>
        </a:p>
      </dgm:t>
    </dgm:pt>
    <dgm:pt modelId="{5226F95E-069A-48C0-8084-43C6C4EF257E}" type="parTrans" cxnId="{6C951B31-6B3F-48F1-821C-BE4A39AE4A6F}">
      <dgm:prSet/>
      <dgm:spPr/>
      <dgm:t>
        <a:bodyPr/>
        <a:lstStyle/>
        <a:p>
          <a:endParaRPr lang="en-US"/>
        </a:p>
      </dgm:t>
    </dgm:pt>
    <dgm:pt modelId="{C98DC98C-86B7-4329-A248-E8303623E9B1}" type="sibTrans" cxnId="{6C951B31-6B3F-48F1-821C-BE4A39AE4A6F}">
      <dgm:prSet/>
      <dgm:spPr/>
      <dgm:t>
        <a:bodyPr/>
        <a:lstStyle/>
        <a:p>
          <a:endParaRPr lang="en-US"/>
        </a:p>
      </dgm:t>
    </dgm:pt>
    <dgm:pt modelId="{D80BD731-B512-46CC-8C49-3BFC5CEEE93F}">
      <dgm:prSet custT="1"/>
      <dgm:spPr/>
      <dgm:t>
        <a:bodyPr/>
        <a:lstStyle/>
        <a:p>
          <a:pPr rtl="0"/>
          <a:r>
            <a:rPr lang="en-GB" sz="2000" b="0" i="0" dirty="0" smtClean="0"/>
            <a:t>Consortia: ECFA, APPEC, </a:t>
          </a:r>
          <a:r>
            <a:rPr lang="en-GB" sz="2000" b="0" i="0" dirty="0" err="1" smtClean="0"/>
            <a:t>NuPECC</a:t>
          </a:r>
          <a:r>
            <a:rPr lang="en-GB" sz="2000" b="0" i="0" dirty="0" smtClean="0"/>
            <a:t>, </a:t>
          </a:r>
          <a:r>
            <a:rPr lang="en-GB" sz="2000" b="0" i="0" dirty="0" err="1" smtClean="0"/>
            <a:t>Astronet</a:t>
          </a:r>
          <a:r>
            <a:rPr lang="en-GB" sz="2000" b="0" i="0" dirty="0" smtClean="0"/>
            <a:t>, (+ JENAA) coordinate at a high level, and oversee ESCAPE</a:t>
          </a:r>
          <a:endParaRPr lang="en-GB" sz="2000" dirty="0"/>
        </a:p>
      </dgm:t>
    </dgm:pt>
    <dgm:pt modelId="{7B7040A0-B022-4FF7-ACDA-C91DB6DCF221}" type="sibTrans" cxnId="{EA524C00-2D7B-47B9-84A4-F9F5ED59FEC7}">
      <dgm:prSet/>
      <dgm:spPr/>
      <dgm:t>
        <a:bodyPr/>
        <a:lstStyle/>
        <a:p>
          <a:endParaRPr lang="en-US"/>
        </a:p>
      </dgm:t>
    </dgm:pt>
    <dgm:pt modelId="{E13A87FC-CA87-4E0E-8E98-AE1854ACECF9}" type="parTrans" cxnId="{EA524C00-2D7B-47B9-84A4-F9F5ED59FEC7}">
      <dgm:prSet/>
      <dgm:spPr/>
      <dgm:t>
        <a:bodyPr/>
        <a:lstStyle/>
        <a:p>
          <a:endParaRPr lang="en-US"/>
        </a:p>
      </dgm:t>
    </dgm:pt>
    <dgm:pt modelId="{1707DC9A-8316-4461-AD8C-B9BC773CCFC8}">
      <dgm:prSet custT="1"/>
      <dgm:spPr/>
      <dgm:t>
        <a:bodyPr/>
        <a:lstStyle/>
        <a:p>
          <a:pPr rtl="0"/>
          <a:r>
            <a:rPr lang="en-GB" sz="2000" b="0" i="0" dirty="0" smtClean="0"/>
            <a:t>Strong coordinated voice and support to EC and EOSC Association.</a:t>
          </a:r>
          <a:endParaRPr lang="en-GB" sz="2000" dirty="0"/>
        </a:p>
      </dgm:t>
    </dgm:pt>
    <dgm:pt modelId="{2D5CA483-C8EB-4BB8-A84C-BABB382B6C28}" type="sibTrans" cxnId="{AC18097A-0CC8-4CF8-97A8-308507ABDC8C}">
      <dgm:prSet/>
      <dgm:spPr/>
      <dgm:t>
        <a:bodyPr/>
        <a:lstStyle/>
        <a:p>
          <a:endParaRPr lang="en-US"/>
        </a:p>
      </dgm:t>
    </dgm:pt>
    <dgm:pt modelId="{D460C833-1176-4E67-9AEB-F169B381FC55}" type="parTrans" cxnId="{AC18097A-0CC8-4CF8-97A8-308507ABDC8C}">
      <dgm:prSet/>
      <dgm:spPr/>
      <dgm:t>
        <a:bodyPr/>
        <a:lstStyle/>
        <a:p>
          <a:endParaRPr lang="en-US"/>
        </a:p>
      </dgm:t>
    </dgm:pt>
    <dgm:pt modelId="{192BF433-3166-4770-8C93-E74B83F294F7}">
      <dgm:prSet custT="1"/>
      <dgm:spPr/>
      <dgm:t>
        <a:bodyPr/>
        <a:lstStyle/>
        <a:p>
          <a:pPr rtl="0"/>
          <a:r>
            <a:rPr lang="en-GB" sz="2000" b="0" i="0" dirty="0" smtClean="0"/>
            <a:t>Federated, collaborative infrastructures optimise use of available funding</a:t>
          </a:r>
          <a:endParaRPr lang="en-GB" sz="2000" dirty="0"/>
        </a:p>
      </dgm:t>
    </dgm:pt>
    <dgm:pt modelId="{25C82671-BF6E-471A-8F5A-C23FF0AFC7F6}" type="sibTrans" cxnId="{69E71C58-C6EE-4107-A2FA-C3A899FF7D1A}">
      <dgm:prSet/>
      <dgm:spPr/>
      <dgm:t>
        <a:bodyPr/>
        <a:lstStyle/>
        <a:p>
          <a:endParaRPr lang="en-US"/>
        </a:p>
      </dgm:t>
    </dgm:pt>
    <dgm:pt modelId="{EB4F092A-1B2F-4CC3-A3A0-8FEFCB63E7EA}" type="parTrans" cxnId="{69E71C58-C6EE-4107-A2FA-C3A899FF7D1A}">
      <dgm:prSet/>
      <dgm:spPr/>
      <dgm:t>
        <a:bodyPr/>
        <a:lstStyle/>
        <a:p>
          <a:endParaRPr lang="en-US"/>
        </a:p>
      </dgm:t>
    </dgm:pt>
    <dgm:pt modelId="{AAF6B367-E91C-459D-88AA-5CD0735FC176}" type="pres">
      <dgm:prSet presAssocID="{4DD11AC7-2F7F-4496-926B-64BF7162470F}" presName="Name0" presStyleCnt="0">
        <dgm:presLayoutVars>
          <dgm:chMax val="2"/>
          <dgm:dir/>
          <dgm:animOne val="branch"/>
          <dgm:animLvl val="lvl"/>
          <dgm:resizeHandles val="exact"/>
        </dgm:presLayoutVars>
      </dgm:prSet>
      <dgm:spPr/>
      <dgm:t>
        <a:bodyPr/>
        <a:lstStyle/>
        <a:p>
          <a:endParaRPr lang="en-US"/>
        </a:p>
      </dgm:t>
    </dgm:pt>
    <dgm:pt modelId="{C78B30DD-849A-47FA-A978-944738BAF171}" type="pres">
      <dgm:prSet presAssocID="{4DD11AC7-2F7F-4496-926B-64BF7162470F}" presName="Background" presStyleLbl="node1" presStyleIdx="0" presStyleCnt="1" custScaleX="109453" custScaleY="130176" custLinFactNeighborX="-82" custLinFactNeighborY="7382"/>
      <dgm:spPr/>
      <dgm:t>
        <a:bodyPr/>
        <a:lstStyle/>
        <a:p>
          <a:endParaRPr lang="en-US"/>
        </a:p>
      </dgm:t>
    </dgm:pt>
    <dgm:pt modelId="{96CC92B4-D81B-4364-AB6A-BAAC579904F1}" type="pres">
      <dgm:prSet presAssocID="{4DD11AC7-2F7F-4496-926B-64BF7162470F}" presName="Divider" presStyleLbl="callout" presStyleIdx="0" presStyleCnt="1"/>
      <dgm:spPr/>
      <dgm:t>
        <a:bodyPr/>
        <a:lstStyle/>
        <a:p>
          <a:endParaRPr lang="en-US"/>
        </a:p>
      </dgm:t>
    </dgm:pt>
    <dgm:pt modelId="{6F3EA302-A7B5-43F4-A4BE-170E3FB473B4}" type="pres">
      <dgm:prSet presAssocID="{4DD11AC7-2F7F-4496-926B-64BF7162470F}" presName="ChildText1" presStyleLbl="revTx" presStyleIdx="0" presStyleCnt="0">
        <dgm:presLayoutVars>
          <dgm:chMax val="0"/>
          <dgm:chPref val="0"/>
          <dgm:bulletEnabled val="1"/>
        </dgm:presLayoutVars>
      </dgm:prSet>
      <dgm:spPr/>
      <dgm:t>
        <a:bodyPr/>
        <a:lstStyle/>
        <a:p>
          <a:endParaRPr lang="en-US"/>
        </a:p>
      </dgm:t>
    </dgm:pt>
    <dgm:pt modelId="{E60600A6-671B-4CCC-8746-5BDE3300960B}" type="pres">
      <dgm:prSet presAssocID="{4DD11AC7-2F7F-4496-926B-64BF7162470F}" presName="ChildText2" presStyleLbl="revTx" presStyleIdx="0" presStyleCnt="0">
        <dgm:presLayoutVars>
          <dgm:chMax val="0"/>
          <dgm:chPref val="0"/>
          <dgm:bulletEnabled val="1"/>
        </dgm:presLayoutVars>
      </dgm:prSet>
      <dgm:spPr/>
      <dgm:t>
        <a:bodyPr/>
        <a:lstStyle/>
        <a:p>
          <a:endParaRPr lang="en-US"/>
        </a:p>
      </dgm:t>
    </dgm:pt>
    <dgm:pt modelId="{0C8D8CF2-C5D8-455D-9D0B-2C796AFB65C8}" type="pres">
      <dgm:prSet presAssocID="{4DD11AC7-2F7F-4496-926B-64BF7162470F}" presName="ParentText1" presStyleLbl="revTx" presStyleIdx="0" presStyleCnt="0">
        <dgm:presLayoutVars>
          <dgm:chMax val="1"/>
          <dgm:chPref val="1"/>
        </dgm:presLayoutVars>
      </dgm:prSet>
      <dgm:spPr/>
      <dgm:t>
        <a:bodyPr/>
        <a:lstStyle/>
        <a:p>
          <a:endParaRPr lang="en-US"/>
        </a:p>
      </dgm:t>
    </dgm:pt>
    <dgm:pt modelId="{4D6F2DA7-71D1-4D07-85FC-FC7CFF76AB94}" type="pres">
      <dgm:prSet presAssocID="{4DD11AC7-2F7F-4496-926B-64BF7162470F}" presName="ParentShape1" presStyleLbl="alignImgPlace1" presStyleIdx="0" presStyleCnt="2">
        <dgm:presLayoutVars/>
      </dgm:prSet>
      <dgm:spPr/>
      <dgm:t>
        <a:bodyPr/>
        <a:lstStyle/>
        <a:p>
          <a:endParaRPr lang="en-US"/>
        </a:p>
      </dgm:t>
    </dgm:pt>
    <dgm:pt modelId="{F8FF73D8-07A5-4ADE-8C5D-24F5DD12EA66}" type="pres">
      <dgm:prSet presAssocID="{4DD11AC7-2F7F-4496-926B-64BF7162470F}" presName="ParentText2" presStyleLbl="revTx" presStyleIdx="0" presStyleCnt="0">
        <dgm:presLayoutVars>
          <dgm:chMax val="1"/>
          <dgm:chPref val="1"/>
        </dgm:presLayoutVars>
      </dgm:prSet>
      <dgm:spPr/>
      <dgm:t>
        <a:bodyPr/>
        <a:lstStyle/>
        <a:p>
          <a:endParaRPr lang="en-US"/>
        </a:p>
      </dgm:t>
    </dgm:pt>
    <dgm:pt modelId="{34696A5B-8534-4CB7-A183-DD0B29D3B0EE}" type="pres">
      <dgm:prSet presAssocID="{4DD11AC7-2F7F-4496-926B-64BF7162470F}" presName="ParentShape2" presStyleLbl="alignImgPlace1" presStyleIdx="1" presStyleCnt="2">
        <dgm:presLayoutVars/>
      </dgm:prSet>
      <dgm:spPr/>
      <dgm:t>
        <a:bodyPr/>
        <a:lstStyle/>
        <a:p>
          <a:endParaRPr lang="en-US"/>
        </a:p>
      </dgm:t>
    </dgm:pt>
  </dgm:ptLst>
  <dgm:cxnLst>
    <dgm:cxn modelId="{A3E00D04-B035-4628-AA72-B1E984598788}" srcId="{4DD11AC7-2F7F-4496-926B-64BF7162470F}" destId="{AD15404B-38FC-4741-B342-D10A3B0AFBBD}" srcOrd="1" destOrd="0" parTransId="{226FD50F-B579-4EF6-B847-091595DF4AD4}" sibTransId="{4ACAC3AB-C1A4-4EEE-AD68-FA170439DF4E}"/>
    <dgm:cxn modelId="{3E1B2D32-9F5E-4716-BD44-7F359E551EE4}" type="presOf" srcId="{EC2AECDD-9E11-4B7E-8140-C429394B2CAE}" destId="{6F3EA302-A7B5-43F4-A4BE-170E3FB473B4}" srcOrd="0" destOrd="2" presId="urn:microsoft.com/office/officeart/2009/3/layout/OpposingIdeas"/>
    <dgm:cxn modelId="{C61745D5-C067-48DF-8163-90E5788D7B67}" type="presOf" srcId="{1707DC9A-8316-4461-AD8C-B9BC773CCFC8}" destId="{E60600A6-671B-4CCC-8746-5BDE3300960B}" srcOrd="0" destOrd="2" presId="urn:microsoft.com/office/officeart/2009/3/layout/OpposingIdeas"/>
    <dgm:cxn modelId="{5608F681-9699-4F20-89E0-CBEE8AD84A25}" type="presOf" srcId="{AD15404B-38FC-4741-B342-D10A3B0AFBBD}" destId="{F8FF73D8-07A5-4ADE-8C5D-24F5DD12EA66}" srcOrd="0" destOrd="0" presId="urn:microsoft.com/office/officeart/2009/3/layout/OpposingIdeas"/>
    <dgm:cxn modelId="{E12A099E-7638-4B3E-BFF5-513A0BC8CDA1}" srcId="{4DD11AC7-2F7F-4496-926B-64BF7162470F}" destId="{BBFCEF40-8F88-4227-B293-BE1E96FFD4CD}" srcOrd="0" destOrd="0" parTransId="{D195EF07-FD1A-4619-A2F0-92593E69E4B4}" sibTransId="{FB142845-7487-499C-9786-B761B50548F2}"/>
    <dgm:cxn modelId="{C750E978-FD96-4B9C-A1A3-0F85AEE01E92}" type="presOf" srcId="{D80BD731-B512-46CC-8C49-3BFC5CEEE93F}" destId="{E60600A6-671B-4CCC-8746-5BDE3300960B}" srcOrd="0" destOrd="1" presId="urn:microsoft.com/office/officeart/2009/3/layout/OpposingIdeas"/>
    <dgm:cxn modelId="{CFF1F3FB-418B-4537-90BD-5CB0C0963768}" type="presOf" srcId="{BDABDF3C-32B5-442C-8524-5F663221706F}" destId="{6F3EA302-A7B5-43F4-A4BE-170E3FB473B4}" srcOrd="0" destOrd="0" presId="urn:microsoft.com/office/officeart/2009/3/layout/OpposingIdeas"/>
    <dgm:cxn modelId="{8F5FBC7F-D7C4-4DCE-834E-8D6629F028A7}" type="presOf" srcId="{4DD11AC7-2F7F-4496-926B-64BF7162470F}" destId="{AAF6B367-E91C-459D-88AA-5CD0735FC176}" srcOrd="0" destOrd="0" presId="urn:microsoft.com/office/officeart/2009/3/layout/OpposingIdeas"/>
    <dgm:cxn modelId="{7824138F-C9EF-4D04-BD01-4DC14B878222}" type="presOf" srcId="{192BF433-3166-4770-8C93-E74B83F294F7}" destId="{E60600A6-671B-4CCC-8746-5BDE3300960B}" srcOrd="0" destOrd="3" presId="urn:microsoft.com/office/officeart/2009/3/layout/OpposingIdeas"/>
    <dgm:cxn modelId="{ADC887BA-8CB8-4074-B289-B5F0A466417A}" srcId="{BBFCEF40-8F88-4227-B293-BE1E96FFD4CD}" destId="{EC2AECDD-9E11-4B7E-8140-C429394B2CAE}" srcOrd="2" destOrd="0" parTransId="{B7EB75BF-0A4A-4E94-A65E-2C3364ECC0B5}" sibTransId="{98CA50F1-1A4C-4D2B-B0DC-D96F28E30568}"/>
    <dgm:cxn modelId="{56C6EB03-FCB3-4AC0-B46B-972BF9857C1E}" type="presOf" srcId="{8D97898D-80AD-4C54-9109-73F573BF2149}" destId="{E60600A6-671B-4CCC-8746-5BDE3300960B}" srcOrd="0" destOrd="0" presId="urn:microsoft.com/office/officeart/2009/3/layout/OpposingIdeas"/>
    <dgm:cxn modelId="{EA524C00-2D7B-47B9-84A4-F9F5ED59FEC7}" srcId="{AD15404B-38FC-4741-B342-D10A3B0AFBBD}" destId="{D80BD731-B512-46CC-8C49-3BFC5CEEE93F}" srcOrd="1" destOrd="0" parTransId="{E13A87FC-CA87-4E0E-8E98-AE1854ACECF9}" sibTransId="{7B7040A0-B022-4FF7-ACDA-C91DB6DCF221}"/>
    <dgm:cxn modelId="{5B996933-F450-4546-ADB8-1310C440FE41}" type="presOf" srcId="{DE6D4950-6DB8-42B1-88C9-375A842E4E76}" destId="{6F3EA302-A7B5-43F4-A4BE-170E3FB473B4}" srcOrd="0" destOrd="1" presId="urn:microsoft.com/office/officeart/2009/3/layout/OpposingIdeas"/>
    <dgm:cxn modelId="{90DA65A4-1CF0-413D-BFBA-C5EE983292EC}" type="presOf" srcId="{BBFCEF40-8F88-4227-B293-BE1E96FFD4CD}" destId="{0C8D8CF2-C5D8-455D-9D0B-2C796AFB65C8}" srcOrd="0" destOrd="0" presId="urn:microsoft.com/office/officeart/2009/3/layout/OpposingIdeas"/>
    <dgm:cxn modelId="{AC18097A-0CC8-4CF8-97A8-308507ABDC8C}" srcId="{AD15404B-38FC-4741-B342-D10A3B0AFBBD}" destId="{1707DC9A-8316-4461-AD8C-B9BC773CCFC8}" srcOrd="2" destOrd="0" parTransId="{D460C833-1176-4E67-9AEB-F169B381FC55}" sibTransId="{2D5CA483-C8EB-4BB8-A84C-BABB382B6C28}"/>
    <dgm:cxn modelId="{6C951B31-6B3F-48F1-821C-BE4A39AE4A6F}" srcId="{AD15404B-38FC-4741-B342-D10A3B0AFBBD}" destId="{8D97898D-80AD-4C54-9109-73F573BF2149}" srcOrd="0" destOrd="0" parTransId="{5226F95E-069A-48C0-8084-43C6C4EF257E}" sibTransId="{C98DC98C-86B7-4329-A248-E8303623E9B1}"/>
    <dgm:cxn modelId="{7F21A4D1-06A0-429F-9E54-3B56654489A9}" srcId="{BBFCEF40-8F88-4227-B293-BE1E96FFD4CD}" destId="{BDABDF3C-32B5-442C-8524-5F663221706F}" srcOrd="0" destOrd="0" parTransId="{78251739-9927-4B7E-B578-231DB9F0C6D7}" sibTransId="{C2561459-1FA5-47D7-9E5D-8199A8710D76}"/>
    <dgm:cxn modelId="{18159383-6F02-4088-AE48-D97B3DABBE7A}" type="presOf" srcId="{BBFCEF40-8F88-4227-B293-BE1E96FFD4CD}" destId="{4D6F2DA7-71D1-4D07-85FC-FC7CFF76AB94}" srcOrd="1" destOrd="0" presId="urn:microsoft.com/office/officeart/2009/3/layout/OpposingIdeas"/>
    <dgm:cxn modelId="{69E71C58-C6EE-4107-A2FA-C3A899FF7D1A}" srcId="{AD15404B-38FC-4741-B342-D10A3B0AFBBD}" destId="{192BF433-3166-4770-8C93-E74B83F294F7}" srcOrd="3" destOrd="0" parTransId="{EB4F092A-1B2F-4CC3-A3A0-8FEFCB63E7EA}" sibTransId="{25C82671-BF6E-471A-8F5A-C23FF0AFC7F6}"/>
    <dgm:cxn modelId="{F3DE2503-1C3C-4B47-BAA4-D8B97F7EB06B}" srcId="{BBFCEF40-8F88-4227-B293-BE1E96FFD4CD}" destId="{DE6D4950-6DB8-42B1-88C9-375A842E4E76}" srcOrd="1" destOrd="0" parTransId="{92E13B2D-6A72-4421-84D9-EA9838FBD964}" sibTransId="{B547D197-7DF6-4F7D-B758-BD637D7DBFB2}"/>
    <dgm:cxn modelId="{2C9B16CD-51D4-4A8E-9148-FDAF8B058B28}" type="presOf" srcId="{AD15404B-38FC-4741-B342-D10A3B0AFBBD}" destId="{34696A5B-8534-4CB7-A183-DD0B29D3B0EE}" srcOrd="1" destOrd="0" presId="urn:microsoft.com/office/officeart/2009/3/layout/OpposingIdeas"/>
    <dgm:cxn modelId="{E554696E-3BD4-498E-938C-AF94749BD9CF}" type="presParOf" srcId="{AAF6B367-E91C-459D-88AA-5CD0735FC176}" destId="{C78B30DD-849A-47FA-A978-944738BAF171}" srcOrd="0" destOrd="0" presId="urn:microsoft.com/office/officeart/2009/3/layout/OpposingIdeas"/>
    <dgm:cxn modelId="{E893782E-B7A9-429A-B691-7912C08472AF}" type="presParOf" srcId="{AAF6B367-E91C-459D-88AA-5CD0735FC176}" destId="{96CC92B4-D81B-4364-AB6A-BAAC579904F1}" srcOrd="1" destOrd="0" presId="urn:microsoft.com/office/officeart/2009/3/layout/OpposingIdeas"/>
    <dgm:cxn modelId="{633F04BB-B7B4-4B88-854D-3AD94A085B53}" type="presParOf" srcId="{AAF6B367-E91C-459D-88AA-5CD0735FC176}" destId="{6F3EA302-A7B5-43F4-A4BE-170E3FB473B4}" srcOrd="2" destOrd="0" presId="urn:microsoft.com/office/officeart/2009/3/layout/OpposingIdeas"/>
    <dgm:cxn modelId="{C132397D-90A8-48C1-A701-4D39E3AA642B}" type="presParOf" srcId="{AAF6B367-E91C-459D-88AA-5CD0735FC176}" destId="{E60600A6-671B-4CCC-8746-5BDE3300960B}" srcOrd="3" destOrd="0" presId="urn:microsoft.com/office/officeart/2009/3/layout/OpposingIdeas"/>
    <dgm:cxn modelId="{1216CA0F-C5DE-43B9-87A6-75ECD8F8BB46}" type="presParOf" srcId="{AAF6B367-E91C-459D-88AA-5CD0735FC176}" destId="{0C8D8CF2-C5D8-455D-9D0B-2C796AFB65C8}" srcOrd="4" destOrd="0" presId="urn:microsoft.com/office/officeart/2009/3/layout/OpposingIdeas"/>
    <dgm:cxn modelId="{34BE3963-06CA-463F-9B19-D953B5B067F4}" type="presParOf" srcId="{AAF6B367-E91C-459D-88AA-5CD0735FC176}" destId="{4D6F2DA7-71D1-4D07-85FC-FC7CFF76AB94}" srcOrd="5" destOrd="0" presId="urn:microsoft.com/office/officeart/2009/3/layout/OpposingIdeas"/>
    <dgm:cxn modelId="{74BA916E-87F0-4FEA-9893-9074CB5F7793}" type="presParOf" srcId="{AAF6B367-E91C-459D-88AA-5CD0735FC176}" destId="{F8FF73D8-07A5-4ADE-8C5D-24F5DD12EA66}" srcOrd="6" destOrd="0" presId="urn:microsoft.com/office/officeart/2009/3/layout/OpposingIdeas"/>
    <dgm:cxn modelId="{BF7BDC95-316C-4E54-B63A-720C17396918}" type="presParOf" srcId="{AAF6B367-E91C-459D-88AA-5CD0735FC176}" destId="{34696A5B-8534-4CB7-A183-DD0B29D3B0EE}"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E1743BC-7B5C-4436-9C4A-599271B4C5D9}" type="doc">
      <dgm:prSet loTypeId="urn:microsoft.com/office/officeart/2005/8/layout/bList2" loCatId="list" qsTypeId="urn:microsoft.com/office/officeart/2005/8/quickstyle/simple1" qsCatId="simple" csTypeId="urn:microsoft.com/office/officeart/2005/8/colors/colorful3" csCatId="colorful" phldr="1"/>
      <dgm:spPr/>
      <dgm:t>
        <a:bodyPr/>
        <a:lstStyle/>
        <a:p>
          <a:endParaRPr lang="en-US"/>
        </a:p>
      </dgm:t>
    </dgm:pt>
    <dgm:pt modelId="{09717660-815D-4825-AF8B-F2DB17D85DFB}">
      <dgm:prSet custT="1"/>
      <dgm:spPr/>
      <dgm:t>
        <a:bodyPr/>
        <a:lstStyle/>
        <a:p>
          <a:pPr rtl="0"/>
          <a:r>
            <a:rPr lang="en-GB" sz="1800" b="0" i="0" smtClean="0"/>
            <a:t>ESCAPE intends to remain as a collaboration after the end of the current project</a:t>
          </a:r>
          <a:endParaRPr lang="en-GB" sz="1800"/>
        </a:p>
      </dgm:t>
    </dgm:pt>
    <dgm:pt modelId="{D592BE3B-3141-4110-ABED-02FF42834A75}" type="parTrans" cxnId="{D5C4A952-0D99-4CA7-A993-ACD9DD7F943D}">
      <dgm:prSet/>
      <dgm:spPr/>
      <dgm:t>
        <a:bodyPr/>
        <a:lstStyle/>
        <a:p>
          <a:endParaRPr lang="en-US" sz="1800"/>
        </a:p>
      </dgm:t>
    </dgm:pt>
    <dgm:pt modelId="{A7213B95-4B4B-4510-A6A5-B608171C9330}" type="sibTrans" cxnId="{D5C4A952-0D99-4CA7-A993-ACD9DD7F943D}">
      <dgm:prSet/>
      <dgm:spPr/>
      <dgm:t>
        <a:bodyPr/>
        <a:lstStyle/>
        <a:p>
          <a:endParaRPr lang="en-US" sz="1800"/>
        </a:p>
      </dgm:t>
    </dgm:pt>
    <dgm:pt modelId="{AECC37BB-F139-4A3B-87F7-DB9CD12BA592}">
      <dgm:prSet custT="1"/>
      <dgm:spPr/>
      <dgm:t>
        <a:bodyPr/>
        <a:lstStyle/>
        <a:p>
          <a:pPr rtl="0"/>
          <a:r>
            <a:rPr lang="en-GB" sz="2400" b="0" i="0" dirty="0" smtClean="0"/>
            <a:t>Sustained thematic consortium for the sustainability of EOSC</a:t>
          </a:r>
          <a:endParaRPr lang="en-GB" sz="2400" dirty="0"/>
        </a:p>
      </dgm:t>
    </dgm:pt>
    <dgm:pt modelId="{91B16407-9FF1-46B7-85A3-679E39EE626C}" type="parTrans" cxnId="{4BE815CE-D741-47D5-BE1D-56FE72432EFD}">
      <dgm:prSet/>
      <dgm:spPr/>
      <dgm:t>
        <a:bodyPr/>
        <a:lstStyle/>
        <a:p>
          <a:endParaRPr lang="en-US" sz="1800"/>
        </a:p>
      </dgm:t>
    </dgm:pt>
    <dgm:pt modelId="{01AFBDBD-EEBF-4848-A8CE-83CA66321186}" type="sibTrans" cxnId="{4BE815CE-D741-47D5-BE1D-56FE72432EFD}">
      <dgm:prSet/>
      <dgm:spPr/>
      <dgm:t>
        <a:bodyPr/>
        <a:lstStyle/>
        <a:p>
          <a:endParaRPr lang="en-US" sz="1800"/>
        </a:p>
      </dgm:t>
    </dgm:pt>
    <dgm:pt modelId="{FB3F3892-C331-4578-AD80-17118726519C}">
      <dgm:prSet custT="1"/>
      <dgm:spPr/>
      <dgm:t>
        <a:bodyPr/>
        <a:lstStyle/>
        <a:p>
          <a:pPr rtl="0"/>
          <a:r>
            <a:rPr lang="en-GB" sz="2400" b="0" i="0" dirty="0" smtClean="0"/>
            <a:t>Additional thematic RI’s are interested in participating</a:t>
          </a:r>
          <a:endParaRPr lang="en-GB" sz="2400" dirty="0"/>
        </a:p>
      </dgm:t>
    </dgm:pt>
    <dgm:pt modelId="{F0102588-4065-4276-A1BA-DD128BBEF220}" type="parTrans" cxnId="{3D387F3B-ECDB-42D1-AC22-9F4330BCAD26}">
      <dgm:prSet/>
      <dgm:spPr/>
      <dgm:t>
        <a:bodyPr/>
        <a:lstStyle/>
        <a:p>
          <a:endParaRPr lang="en-US" sz="1800"/>
        </a:p>
      </dgm:t>
    </dgm:pt>
    <dgm:pt modelId="{488DFD83-A0EC-4C68-936B-32F5B9D6E347}" type="sibTrans" cxnId="{3D387F3B-ECDB-42D1-AC22-9F4330BCAD26}">
      <dgm:prSet/>
      <dgm:spPr/>
      <dgm:t>
        <a:bodyPr/>
        <a:lstStyle/>
        <a:p>
          <a:endParaRPr lang="en-US" sz="1800"/>
        </a:p>
      </dgm:t>
    </dgm:pt>
    <dgm:pt modelId="{9B3DBCED-8A65-4DD9-A36C-B277BE5B1537}">
      <dgm:prSet custT="1"/>
      <dgm:spPr/>
      <dgm:t>
        <a:bodyPr/>
        <a:lstStyle/>
        <a:p>
          <a:pPr rtl="0"/>
          <a:r>
            <a:rPr lang="en-GB" sz="1800" b="0" i="0" dirty="0" smtClean="0"/>
            <a:t>Many potential collaborative actions</a:t>
          </a:r>
          <a:endParaRPr lang="en-GB" sz="1800" dirty="0"/>
        </a:p>
      </dgm:t>
    </dgm:pt>
    <dgm:pt modelId="{939E0F73-8FCA-4C6E-9272-AAD97481FD7E}" type="parTrans" cxnId="{3565DE8C-353A-458C-9D32-E53EB27359BA}">
      <dgm:prSet/>
      <dgm:spPr/>
      <dgm:t>
        <a:bodyPr/>
        <a:lstStyle/>
        <a:p>
          <a:endParaRPr lang="en-US" sz="1800"/>
        </a:p>
      </dgm:t>
    </dgm:pt>
    <dgm:pt modelId="{334BBCD7-1AFC-4A1E-A010-D50B46C3C30D}" type="sibTrans" cxnId="{3565DE8C-353A-458C-9D32-E53EB27359BA}">
      <dgm:prSet/>
      <dgm:spPr/>
      <dgm:t>
        <a:bodyPr/>
        <a:lstStyle/>
        <a:p>
          <a:endParaRPr lang="en-US" sz="1800"/>
        </a:p>
      </dgm:t>
    </dgm:pt>
    <dgm:pt modelId="{46A4369D-174C-4EA9-9FA7-BF753E2734A6}">
      <dgm:prSet custT="1"/>
      <dgm:spPr/>
      <dgm:t>
        <a:bodyPr/>
        <a:lstStyle/>
        <a:p>
          <a:pPr rtl="0"/>
          <a:r>
            <a:rPr lang="en-GB" sz="2000" b="0" i="0" dirty="0" smtClean="0"/>
            <a:t>Data Management at </a:t>
          </a:r>
          <a:r>
            <a:rPr lang="en-GB" sz="2000" b="0" i="0" dirty="0" err="1" smtClean="0"/>
            <a:t>Exascale</a:t>
          </a:r>
          <a:r>
            <a:rPr lang="en-GB" sz="2000" b="0" i="0" dirty="0" smtClean="0"/>
            <a:t>  </a:t>
          </a:r>
          <a:endParaRPr lang="en-GB" sz="2000" dirty="0"/>
        </a:p>
      </dgm:t>
    </dgm:pt>
    <dgm:pt modelId="{1E4FA1F4-BDFD-45BB-9567-3B7DAC5C6D6A}" type="parTrans" cxnId="{B2A84EBF-4A07-4A77-BF6F-41CBA0CC81F2}">
      <dgm:prSet/>
      <dgm:spPr/>
      <dgm:t>
        <a:bodyPr/>
        <a:lstStyle/>
        <a:p>
          <a:endParaRPr lang="en-US" sz="1800"/>
        </a:p>
      </dgm:t>
    </dgm:pt>
    <dgm:pt modelId="{1559B608-025B-45AC-B7C5-38F92C61FB7B}" type="sibTrans" cxnId="{B2A84EBF-4A07-4A77-BF6F-41CBA0CC81F2}">
      <dgm:prSet/>
      <dgm:spPr/>
      <dgm:t>
        <a:bodyPr/>
        <a:lstStyle/>
        <a:p>
          <a:endParaRPr lang="en-US" sz="1800"/>
        </a:p>
      </dgm:t>
    </dgm:pt>
    <dgm:pt modelId="{844C74A8-119D-4EF7-8A23-F7738D949A66}">
      <dgm:prSet custT="1"/>
      <dgm:spPr/>
      <dgm:t>
        <a:bodyPr/>
        <a:lstStyle/>
        <a:p>
          <a:pPr rtl="0"/>
          <a:r>
            <a:rPr lang="en-GB" sz="2000" b="0" i="0" dirty="0" smtClean="0"/>
            <a:t>Common software challenges</a:t>
          </a:r>
          <a:endParaRPr lang="en-GB" sz="2000" dirty="0"/>
        </a:p>
      </dgm:t>
    </dgm:pt>
    <dgm:pt modelId="{3F184D64-06D6-4A24-9CEB-F4FC8EF05C25}" type="parTrans" cxnId="{E84539C2-C227-44E0-B331-F55DBA57FE72}">
      <dgm:prSet/>
      <dgm:spPr/>
      <dgm:t>
        <a:bodyPr/>
        <a:lstStyle/>
        <a:p>
          <a:endParaRPr lang="en-US" sz="1800"/>
        </a:p>
      </dgm:t>
    </dgm:pt>
    <dgm:pt modelId="{D38839F2-81D4-4AB2-A0CE-A5BAFC2EEC72}" type="sibTrans" cxnId="{E84539C2-C227-44E0-B331-F55DBA57FE72}">
      <dgm:prSet/>
      <dgm:spPr/>
      <dgm:t>
        <a:bodyPr/>
        <a:lstStyle/>
        <a:p>
          <a:endParaRPr lang="en-US" sz="1800"/>
        </a:p>
      </dgm:t>
    </dgm:pt>
    <dgm:pt modelId="{C08F765D-9DA3-403B-8DE3-E2F219F03B7A}">
      <dgm:prSet custT="1"/>
      <dgm:spPr/>
      <dgm:t>
        <a:bodyPr/>
        <a:lstStyle/>
        <a:p>
          <a:pPr rtl="0"/>
          <a:r>
            <a:rPr lang="en-GB" sz="2000" b="0" i="0" dirty="0" smtClean="0"/>
            <a:t>Cross-fertilisation of software tools and services</a:t>
          </a:r>
          <a:endParaRPr lang="en-GB" sz="2000" dirty="0"/>
        </a:p>
      </dgm:t>
    </dgm:pt>
    <dgm:pt modelId="{92964B65-CABE-4F7D-B256-39958121F081}" type="parTrans" cxnId="{B37922A4-E3E7-40AD-A712-F10906A11552}">
      <dgm:prSet/>
      <dgm:spPr/>
      <dgm:t>
        <a:bodyPr/>
        <a:lstStyle/>
        <a:p>
          <a:endParaRPr lang="en-US" sz="1800"/>
        </a:p>
      </dgm:t>
    </dgm:pt>
    <dgm:pt modelId="{05F3B54D-C125-42C3-8D4B-4EA5B84FB96E}" type="sibTrans" cxnId="{B37922A4-E3E7-40AD-A712-F10906A11552}">
      <dgm:prSet/>
      <dgm:spPr/>
      <dgm:t>
        <a:bodyPr/>
        <a:lstStyle/>
        <a:p>
          <a:endParaRPr lang="en-US" sz="1800"/>
        </a:p>
      </dgm:t>
    </dgm:pt>
    <dgm:pt modelId="{AD6B6B6A-B247-4C41-BE67-AFB65F69E7EF}">
      <dgm:prSet custT="1"/>
      <dgm:spPr/>
      <dgm:t>
        <a:bodyPr/>
        <a:lstStyle/>
        <a:p>
          <a:pPr rtl="0"/>
          <a:r>
            <a:rPr lang="en-GB" sz="2000" b="0" i="0" dirty="0" smtClean="0"/>
            <a:t>Building a platform for multi-messenger astronomy and cross-domain collaborations</a:t>
          </a:r>
          <a:endParaRPr lang="en-GB" sz="2000" dirty="0"/>
        </a:p>
      </dgm:t>
    </dgm:pt>
    <dgm:pt modelId="{7C071C6A-DED7-4DF3-9849-E044716F16E9}" type="parTrans" cxnId="{D86DFDFE-5117-434A-B11E-B94FBE488521}">
      <dgm:prSet/>
      <dgm:spPr/>
      <dgm:t>
        <a:bodyPr/>
        <a:lstStyle/>
        <a:p>
          <a:endParaRPr lang="en-US" sz="1800"/>
        </a:p>
      </dgm:t>
    </dgm:pt>
    <dgm:pt modelId="{E8E4EE03-A413-4EB2-85C8-12DEDFB7B318}" type="sibTrans" cxnId="{D86DFDFE-5117-434A-B11E-B94FBE488521}">
      <dgm:prSet/>
      <dgm:spPr/>
      <dgm:t>
        <a:bodyPr/>
        <a:lstStyle/>
        <a:p>
          <a:endParaRPr lang="en-US" sz="1800"/>
        </a:p>
      </dgm:t>
    </dgm:pt>
    <dgm:pt modelId="{7D93695A-D86D-40D0-9DBE-B581B8FFAD2E}">
      <dgm:prSet custT="1"/>
      <dgm:spPr/>
      <dgm:t>
        <a:bodyPr/>
        <a:lstStyle/>
        <a:p>
          <a:pPr rtl="0"/>
          <a:r>
            <a:rPr lang="en-GB" sz="2000" b="0" i="0" dirty="0" smtClean="0"/>
            <a:t>Connection of data infrastructure to </a:t>
          </a:r>
          <a:r>
            <a:rPr lang="en-GB" sz="2000" b="0" i="0" dirty="0" err="1" smtClean="0"/>
            <a:t>heterogenous</a:t>
          </a:r>
          <a:r>
            <a:rPr lang="en-GB" sz="2000" b="0" i="0" dirty="0" smtClean="0"/>
            <a:t> computing  </a:t>
          </a:r>
          <a:endParaRPr lang="en-GB" sz="2000" dirty="0"/>
        </a:p>
      </dgm:t>
    </dgm:pt>
    <dgm:pt modelId="{C26E4A8D-395B-42D5-A214-686703388C2D}" type="parTrans" cxnId="{CC73CE13-3175-45F4-836E-DCEF5FB01990}">
      <dgm:prSet/>
      <dgm:spPr/>
      <dgm:t>
        <a:bodyPr/>
        <a:lstStyle/>
        <a:p>
          <a:endParaRPr lang="en-US" sz="1800"/>
        </a:p>
      </dgm:t>
    </dgm:pt>
    <dgm:pt modelId="{404AB671-45EA-4FB1-B855-2E979D270EA4}" type="sibTrans" cxnId="{CC73CE13-3175-45F4-836E-DCEF5FB01990}">
      <dgm:prSet/>
      <dgm:spPr/>
      <dgm:t>
        <a:bodyPr/>
        <a:lstStyle/>
        <a:p>
          <a:endParaRPr lang="en-US" sz="1800"/>
        </a:p>
      </dgm:t>
    </dgm:pt>
    <dgm:pt modelId="{0CE9E2BB-734C-4551-B8A4-83282C77CD88}" type="pres">
      <dgm:prSet presAssocID="{8E1743BC-7B5C-4436-9C4A-599271B4C5D9}" presName="diagram" presStyleCnt="0">
        <dgm:presLayoutVars>
          <dgm:dir/>
          <dgm:animLvl val="lvl"/>
          <dgm:resizeHandles val="exact"/>
        </dgm:presLayoutVars>
      </dgm:prSet>
      <dgm:spPr/>
      <dgm:t>
        <a:bodyPr/>
        <a:lstStyle/>
        <a:p>
          <a:endParaRPr lang="en-US"/>
        </a:p>
      </dgm:t>
    </dgm:pt>
    <dgm:pt modelId="{1DB93D94-D9C9-4531-9004-AFCD652E17FF}" type="pres">
      <dgm:prSet presAssocID="{09717660-815D-4825-AF8B-F2DB17D85DFB}" presName="compNode" presStyleCnt="0"/>
      <dgm:spPr/>
    </dgm:pt>
    <dgm:pt modelId="{2F3D2916-66BF-4EAC-B488-FB7F14178D3B}" type="pres">
      <dgm:prSet presAssocID="{09717660-815D-4825-AF8B-F2DB17D85DFB}" presName="childRect" presStyleLbl="bgAcc1" presStyleIdx="0" presStyleCnt="2">
        <dgm:presLayoutVars>
          <dgm:bulletEnabled val="1"/>
        </dgm:presLayoutVars>
      </dgm:prSet>
      <dgm:spPr/>
      <dgm:t>
        <a:bodyPr/>
        <a:lstStyle/>
        <a:p>
          <a:endParaRPr lang="en-US"/>
        </a:p>
      </dgm:t>
    </dgm:pt>
    <dgm:pt modelId="{A3B55794-0696-428E-AEF6-85A98EF8F967}" type="pres">
      <dgm:prSet presAssocID="{09717660-815D-4825-AF8B-F2DB17D85DFB}" presName="parentText" presStyleLbl="node1" presStyleIdx="0" presStyleCnt="0">
        <dgm:presLayoutVars>
          <dgm:chMax val="0"/>
          <dgm:bulletEnabled val="1"/>
        </dgm:presLayoutVars>
      </dgm:prSet>
      <dgm:spPr/>
      <dgm:t>
        <a:bodyPr/>
        <a:lstStyle/>
        <a:p>
          <a:endParaRPr lang="en-US"/>
        </a:p>
      </dgm:t>
    </dgm:pt>
    <dgm:pt modelId="{989A49CA-FE42-467E-B884-F14D675805BA}" type="pres">
      <dgm:prSet presAssocID="{09717660-815D-4825-AF8B-F2DB17D85DFB}" presName="parentRect" presStyleLbl="alignNode1" presStyleIdx="0" presStyleCnt="2"/>
      <dgm:spPr/>
      <dgm:t>
        <a:bodyPr/>
        <a:lstStyle/>
        <a:p>
          <a:endParaRPr lang="en-US"/>
        </a:p>
      </dgm:t>
    </dgm:pt>
    <dgm:pt modelId="{B8D10747-34DE-45BD-AFA9-F96908D7FC1E}" type="pres">
      <dgm:prSet presAssocID="{09717660-815D-4825-AF8B-F2DB17D85DFB}" presName="adorn" presStyleLbl="fgAccFollowNode1" presStyleIdx="0" presStyleCnt="2"/>
      <dgm:spPr>
        <a:blipFill rotWithShape="1">
          <a:blip xmlns:r="http://schemas.openxmlformats.org/officeDocument/2006/relationships" r:embed="rId1"/>
          <a:stretch>
            <a:fillRect/>
          </a:stretch>
        </a:blipFill>
      </dgm:spPr>
    </dgm:pt>
    <dgm:pt modelId="{3A83DF71-8B1F-4134-A5FD-F49041818B44}" type="pres">
      <dgm:prSet presAssocID="{A7213B95-4B4B-4510-A6A5-B608171C9330}" presName="sibTrans" presStyleLbl="sibTrans2D1" presStyleIdx="0" presStyleCnt="0"/>
      <dgm:spPr/>
      <dgm:t>
        <a:bodyPr/>
        <a:lstStyle/>
        <a:p>
          <a:endParaRPr lang="en-US"/>
        </a:p>
      </dgm:t>
    </dgm:pt>
    <dgm:pt modelId="{2ED906B4-3276-42C8-940A-87AAF66AF9FE}" type="pres">
      <dgm:prSet presAssocID="{9B3DBCED-8A65-4DD9-A36C-B277BE5B1537}" presName="compNode" presStyleCnt="0"/>
      <dgm:spPr/>
    </dgm:pt>
    <dgm:pt modelId="{39B398E4-6A09-4B23-91E8-1A4AF904711B}" type="pres">
      <dgm:prSet presAssocID="{9B3DBCED-8A65-4DD9-A36C-B277BE5B1537}" presName="childRect" presStyleLbl="bgAcc1" presStyleIdx="1" presStyleCnt="2">
        <dgm:presLayoutVars>
          <dgm:bulletEnabled val="1"/>
        </dgm:presLayoutVars>
      </dgm:prSet>
      <dgm:spPr/>
      <dgm:t>
        <a:bodyPr/>
        <a:lstStyle/>
        <a:p>
          <a:endParaRPr lang="en-US"/>
        </a:p>
      </dgm:t>
    </dgm:pt>
    <dgm:pt modelId="{B392D49A-AEAB-4453-9412-2A85985F0682}" type="pres">
      <dgm:prSet presAssocID="{9B3DBCED-8A65-4DD9-A36C-B277BE5B1537}" presName="parentText" presStyleLbl="node1" presStyleIdx="0" presStyleCnt="0">
        <dgm:presLayoutVars>
          <dgm:chMax val="0"/>
          <dgm:bulletEnabled val="1"/>
        </dgm:presLayoutVars>
      </dgm:prSet>
      <dgm:spPr/>
      <dgm:t>
        <a:bodyPr/>
        <a:lstStyle/>
        <a:p>
          <a:endParaRPr lang="en-US"/>
        </a:p>
      </dgm:t>
    </dgm:pt>
    <dgm:pt modelId="{C5DBE4BA-3CC4-4DC5-9782-E42C695E7785}" type="pres">
      <dgm:prSet presAssocID="{9B3DBCED-8A65-4DD9-A36C-B277BE5B1537}" presName="parentRect" presStyleLbl="alignNode1" presStyleIdx="1" presStyleCnt="2"/>
      <dgm:spPr/>
      <dgm:t>
        <a:bodyPr/>
        <a:lstStyle/>
        <a:p>
          <a:endParaRPr lang="en-US"/>
        </a:p>
      </dgm:t>
    </dgm:pt>
    <dgm:pt modelId="{CB12E649-0E20-4E13-987F-8870ADE4404E}" type="pres">
      <dgm:prSet presAssocID="{9B3DBCED-8A65-4DD9-A36C-B277BE5B1537}" presName="adorn" presStyleLbl="fgAccFollowNod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fr-FR"/>
        </a:p>
      </dgm:t>
    </dgm:pt>
  </dgm:ptLst>
  <dgm:cxnLst>
    <dgm:cxn modelId="{3D387F3B-ECDB-42D1-AC22-9F4330BCAD26}" srcId="{09717660-815D-4825-AF8B-F2DB17D85DFB}" destId="{FB3F3892-C331-4578-AD80-17118726519C}" srcOrd="1" destOrd="0" parTransId="{F0102588-4065-4276-A1BA-DD128BBEF220}" sibTransId="{488DFD83-A0EC-4C68-936B-32F5B9D6E347}"/>
    <dgm:cxn modelId="{B37922A4-E3E7-40AD-A712-F10906A11552}" srcId="{9B3DBCED-8A65-4DD9-A36C-B277BE5B1537}" destId="{C08F765D-9DA3-403B-8DE3-E2F219F03B7A}" srcOrd="2" destOrd="0" parTransId="{92964B65-CABE-4F7D-B256-39958121F081}" sibTransId="{05F3B54D-C125-42C3-8D4B-4EA5B84FB96E}"/>
    <dgm:cxn modelId="{CC73CE13-3175-45F4-836E-DCEF5FB01990}" srcId="{9B3DBCED-8A65-4DD9-A36C-B277BE5B1537}" destId="{7D93695A-D86D-40D0-9DBE-B581B8FFAD2E}" srcOrd="4" destOrd="0" parTransId="{C26E4A8D-395B-42D5-A214-686703388C2D}" sibTransId="{404AB671-45EA-4FB1-B855-2E979D270EA4}"/>
    <dgm:cxn modelId="{4BE815CE-D741-47D5-BE1D-56FE72432EFD}" srcId="{09717660-815D-4825-AF8B-F2DB17D85DFB}" destId="{AECC37BB-F139-4A3B-87F7-DB9CD12BA592}" srcOrd="0" destOrd="0" parTransId="{91B16407-9FF1-46B7-85A3-679E39EE626C}" sibTransId="{01AFBDBD-EEBF-4848-A8CE-83CA66321186}"/>
    <dgm:cxn modelId="{3565DE8C-353A-458C-9D32-E53EB27359BA}" srcId="{8E1743BC-7B5C-4436-9C4A-599271B4C5D9}" destId="{9B3DBCED-8A65-4DD9-A36C-B277BE5B1537}" srcOrd="1" destOrd="0" parTransId="{939E0F73-8FCA-4C6E-9272-AAD97481FD7E}" sibTransId="{334BBCD7-1AFC-4A1E-A010-D50B46C3C30D}"/>
    <dgm:cxn modelId="{E84539C2-C227-44E0-B331-F55DBA57FE72}" srcId="{9B3DBCED-8A65-4DD9-A36C-B277BE5B1537}" destId="{844C74A8-119D-4EF7-8A23-F7738D949A66}" srcOrd="1" destOrd="0" parTransId="{3F184D64-06D6-4A24-9CEB-F4FC8EF05C25}" sibTransId="{D38839F2-81D4-4AB2-A0CE-A5BAFC2EEC72}"/>
    <dgm:cxn modelId="{A002E63C-C5D5-47B8-9718-E5A46D5FFE59}" type="presOf" srcId="{C08F765D-9DA3-403B-8DE3-E2F219F03B7A}" destId="{39B398E4-6A09-4B23-91E8-1A4AF904711B}" srcOrd="0" destOrd="2" presId="urn:microsoft.com/office/officeart/2005/8/layout/bList2"/>
    <dgm:cxn modelId="{D86DFDFE-5117-434A-B11E-B94FBE488521}" srcId="{9B3DBCED-8A65-4DD9-A36C-B277BE5B1537}" destId="{AD6B6B6A-B247-4C41-BE67-AFB65F69E7EF}" srcOrd="3" destOrd="0" parTransId="{7C071C6A-DED7-4DF3-9849-E044716F16E9}" sibTransId="{E8E4EE03-A413-4EB2-85C8-12DEDFB7B318}"/>
    <dgm:cxn modelId="{B7320E85-2C35-4874-BFB3-13881916CBCD}" type="presOf" srcId="{FB3F3892-C331-4578-AD80-17118726519C}" destId="{2F3D2916-66BF-4EAC-B488-FB7F14178D3B}" srcOrd="0" destOrd="1" presId="urn:microsoft.com/office/officeart/2005/8/layout/bList2"/>
    <dgm:cxn modelId="{6CEFBC57-3E1E-46E8-8DA5-E745A1F1B730}" type="presOf" srcId="{9B3DBCED-8A65-4DD9-A36C-B277BE5B1537}" destId="{B392D49A-AEAB-4453-9412-2A85985F0682}" srcOrd="0" destOrd="0" presId="urn:microsoft.com/office/officeart/2005/8/layout/bList2"/>
    <dgm:cxn modelId="{FBF05AB6-90F8-4C8D-909C-22A6ACBF1D22}" type="presOf" srcId="{AD6B6B6A-B247-4C41-BE67-AFB65F69E7EF}" destId="{39B398E4-6A09-4B23-91E8-1A4AF904711B}" srcOrd="0" destOrd="3" presId="urn:microsoft.com/office/officeart/2005/8/layout/bList2"/>
    <dgm:cxn modelId="{6BC021B9-2D05-4690-AA8D-99CDA9B4EA4A}" type="presOf" srcId="{A7213B95-4B4B-4510-A6A5-B608171C9330}" destId="{3A83DF71-8B1F-4134-A5FD-F49041818B44}" srcOrd="0" destOrd="0" presId="urn:microsoft.com/office/officeart/2005/8/layout/bList2"/>
    <dgm:cxn modelId="{D5C4A952-0D99-4CA7-A993-ACD9DD7F943D}" srcId="{8E1743BC-7B5C-4436-9C4A-599271B4C5D9}" destId="{09717660-815D-4825-AF8B-F2DB17D85DFB}" srcOrd="0" destOrd="0" parTransId="{D592BE3B-3141-4110-ABED-02FF42834A75}" sibTransId="{A7213B95-4B4B-4510-A6A5-B608171C9330}"/>
    <dgm:cxn modelId="{133D1723-61BC-49D7-9A82-1050A9994C8C}" type="presOf" srcId="{AECC37BB-F139-4A3B-87F7-DB9CD12BA592}" destId="{2F3D2916-66BF-4EAC-B488-FB7F14178D3B}" srcOrd="0" destOrd="0" presId="urn:microsoft.com/office/officeart/2005/8/layout/bList2"/>
    <dgm:cxn modelId="{1016940E-2488-438F-B232-20C6DD9DC6C9}" type="presOf" srcId="{844C74A8-119D-4EF7-8A23-F7738D949A66}" destId="{39B398E4-6A09-4B23-91E8-1A4AF904711B}" srcOrd="0" destOrd="1" presId="urn:microsoft.com/office/officeart/2005/8/layout/bList2"/>
    <dgm:cxn modelId="{6F85675A-2068-4D8F-8E1E-1841D09A8DF0}" type="presOf" srcId="{46A4369D-174C-4EA9-9FA7-BF753E2734A6}" destId="{39B398E4-6A09-4B23-91E8-1A4AF904711B}" srcOrd="0" destOrd="0" presId="urn:microsoft.com/office/officeart/2005/8/layout/bList2"/>
    <dgm:cxn modelId="{73F2C2F3-23C3-4FC5-860C-453E912D882D}" type="presOf" srcId="{9B3DBCED-8A65-4DD9-A36C-B277BE5B1537}" destId="{C5DBE4BA-3CC4-4DC5-9782-E42C695E7785}" srcOrd="1" destOrd="0" presId="urn:microsoft.com/office/officeart/2005/8/layout/bList2"/>
    <dgm:cxn modelId="{07EEE362-32FB-4584-80DD-4F85B046AC3B}" type="presOf" srcId="{8E1743BC-7B5C-4436-9C4A-599271B4C5D9}" destId="{0CE9E2BB-734C-4551-B8A4-83282C77CD88}" srcOrd="0" destOrd="0" presId="urn:microsoft.com/office/officeart/2005/8/layout/bList2"/>
    <dgm:cxn modelId="{B2A84EBF-4A07-4A77-BF6F-41CBA0CC81F2}" srcId="{9B3DBCED-8A65-4DD9-A36C-B277BE5B1537}" destId="{46A4369D-174C-4EA9-9FA7-BF753E2734A6}" srcOrd="0" destOrd="0" parTransId="{1E4FA1F4-BDFD-45BB-9567-3B7DAC5C6D6A}" sibTransId="{1559B608-025B-45AC-B7C5-38F92C61FB7B}"/>
    <dgm:cxn modelId="{222411E6-B7A5-43BB-9573-E264617B98C0}" type="presOf" srcId="{7D93695A-D86D-40D0-9DBE-B581B8FFAD2E}" destId="{39B398E4-6A09-4B23-91E8-1A4AF904711B}" srcOrd="0" destOrd="4" presId="urn:microsoft.com/office/officeart/2005/8/layout/bList2"/>
    <dgm:cxn modelId="{0C1AF879-B756-46BE-BDA9-229B87151F5B}" type="presOf" srcId="{09717660-815D-4825-AF8B-F2DB17D85DFB}" destId="{A3B55794-0696-428E-AEF6-85A98EF8F967}" srcOrd="0" destOrd="0" presId="urn:microsoft.com/office/officeart/2005/8/layout/bList2"/>
    <dgm:cxn modelId="{4A5D2000-1A08-4223-88E0-3673E7CC162F}" type="presOf" srcId="{09717660-815D-4825-AF8B-F2DB17D85DFB}" destId="{989A49CA-FE42-467E-B884-F14D675805BA}" srcOrd="1" destOrd="0" presId="urn:microsoft.com/office/officeart/2005/8/layout/bList2"/>
    <dgm:cxn modelId="{04459573-0B17-4B0E-B038-C0625D8E73BC}" type="presParOf" srcId="{0CE9E2BB-734C-4551-B8A4-83282C77CD88}" destId="{1DB93D94-D9C9-4531-9004-AFCD652E17FF}" srcOrd="0" destOrd="0" presId="urn:microsoft.com/office/officeart/2005/8/layout/bList2"/>
    <dgm:cxn modelId="{A81CA4A3-BF1B-4BB1-9AC0-818AF2B0066C}" type="presParOf" srcId="{1DB93D94-D9C9-4531-9004-AFCD652E17FF}" destId="{2F3D2916-66BF-4EAC-B488-FB7F14178D3B}" srcOrd="0" destOrd="0" presId="urn:microsoft.com/office/officeart/2005/8/layout/bList2"/>
    <dgm:cxn modelId="{048087D6-BCA1-4F0A-B903-D4FF5E93333A}" type="presParOf" srcId="{1DB93D94-D9C9-4531-9004-AFCD652E17FF}" destId="{A3B55794-0696-428E-AEF6-85A98EF8F967}" srcOrd="1" destOrd="0" presId="urn:microsoft.com/office/officeart/2005/8/layout/bList2"/>
    <dgm:cxn modelId="{2AA381BD-7AFA-46F4-9A51-463278A75EAC}" type="presParOf" srcId="{1DB93D94-D9C9-4531-9004-AFCD652E17FF}" destId="{989A49CA-FE42-467E-B884-F14D675805BA}" srcOrd="2" destOrd="0" presId="urn:microsoft.com/office/officeart/2005/8/layout/bList2"/>
    <dgm:cxn modelId="{D7D0D224-5F96-43BE-A33B-678684863BBE}" type="presParOf" srcId="{1DB93D94-D9C9-4531-9004-AFCD652E17FF}" destId="{B8D10747-34DE-45BD-AFA9-F96908D7FC1E}" srcOrd="3" destOrd="0" presId="urn:microsoft.com/office/officeart/2005/8/layout/bList2"/>
    <dgm:cxn modelId="{B58FE831-D369-4F99-B456-1E6386EDA6B4}" type="presParOf" srcId="{0CE9E2BB-734C-4551-B8A4-83282C77CD88}" destId="{3A83DF71-8B1F-4134-A5FD-F49041818B44}" srcOrd="1" destOrd="0" presId="urn:microsoft.com/office/officeart/2005/8/layout/bList2"/>
    <dgm:cxn modelId="{AC23E043-7669-4717-BABC-D1FADDDAF253}" type="presParOf" srcId="{0CE9E2BB-734C-4551-B8A4-83282C77CD88}" destId="{2ED906B4-3276-42C8-940A-87AAF66AF9FE}" srcOrd="2" destOrd="0" presId="urn:microsoft.com/office/officeart/2005/8/layout/bList2"/>
    <dgm:cxn modelId="{97D0BF72-B516-4C11-B46B-FDC7C89D06F9}" type="presParOf" srcId="{2ED906B4-3276-42C8-940A-87AAF66AF9FE}" destId="{39B398E4-6A09-4B23-91E8-1A4AF904711B}" srcOrd="0" destOrd="0" presId="urn:microsoft.com/office/officeart/2005/8/layout/bList2"/>
    <dgm:cxn modelId="{CC3DE4C4-0700-4DC9-ABDA-51098408A372}" type="presParOf" srcId="{2ED906B4-3276-42C8-940A-87AAF66AF9FE}" destId="{B392D49A-AEAB-4453-9412-2A85985F0682}" srcOrd="1" destOrd="0" presId="urn:microsoft.com/office/officeart/2005/8/layout/bList2"/>
    <dgm:cxn modelId="{90CCD6B7-5F43-46C0-B613-555BEE0131C9}" type="presParOf" srcId="{2ED906B4-3276-42C8-940A-87AAF66AF9FE}" destId="{C5DBE4BA-3CC4-4DC5-9782-E42C695E7785}" srcOrd="2" destOrd="0" presId="urn:microsoft.com/office/officeart/2005/8/layout/bList2"/>
    <dgm:cxn modelId="{097A53CE-3B87-4F1A-8984-134CDFF8474B}" type="presParOf" srcId="{2ED906B4-3276-42C8-940A-87AAF66AF9FE}" destId="{CB12E649-0E20-4E13-987F-8870ADE4404E}"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B13DD10-3BA1-4885-862A-E00C9D86132F}" type="doc">
      <dgm:prSet loTypeId="urn:microsoft.com/office/officeart/2005/8/layout/pList2" loCatId="list" qsTypeId="urn:microsoft.com/office/officeart/2005/8/quickstyle/simple1" qsCatId="simple" csTypeId="urn:microsoft.com/office/officeart/2005/8/colors/accent1_3" csCatId="accent1" phldr="1"/>
      <dgm:spPr/>
      <dgm:t>
        <a:bodyPr/>
        <a:lstStyle/>
        <a:p>
          <a:endParaRPr lang="en-US"/>
        </a:p>
      </dgm:t>
    </dgm:pt>
    <dgm:pt modelId="{B7F10EF7-0037-457B-B9A7-50D0837BDE12}">
      <dgm:prSet custT="1"/>
      <dgm:spPr/>
      <dgm:t>
        <a:bodyPr/>
        <a:lstStyle/>
        <a:p>
          <a:pPr rtl="0"/>
          <a:r>
            <a:rPr lang="en-GB" sz="1800" b="0" i="0" dirty="0" smtClean="0"/>
            <a:t>Services for integration of the Exabyte scale data infrastructure supporting Open Science and FAIR data;</a:t>
          </a:r>
          <a:endParaRPr lang="en-GB" sz="1800" dirty="0"/>
        </a:p>
      </dgm:t>
    </dgm:pt>
    <dgm:pt modelId="{C5F7A214-9F81-47B3-BB70-9DCB12083643}" type="parTrans" cxnId="{F85741CB-9566-4D09-8794-767A1110C79D}">
      <dgm:prSet/>
      <dgm:spPr/>
      <dgm:t>
        <a:bodyPr/>
        <a:lstStyle/>
        <a:p>
          <a:endParaRPr lang="en-US" sz="1800"/>
        </a:p>
      </dgm:t>
    </dgm:pt>
    <dgm:pt modelId="{FD122383-6E47-40C5-BA0A-3DC408CB1E60}" type="sibTrans" cxnId="{F85741CB-9566-4D09-8794-767A1110C79D}">
      <dgm:prSet/>
      <dgm:spPr/>
      <dgm:t>
        <a:bodyPr/>
        <a:lstStyle/>
        <a:p>
          <a:endParaRPr lang="en-US" sz="1800"/>
        </a:p>
      </dgm:t>
    </dgm:pt>
    <dgm:pt modelId="{970781DA-DC52-4EEA-BF7B-B11D5E3EC167}">
      <dgm:prSet custT="1"/>
      <dgm:spPr/>
      <dgm:t>
        <a:bodyPr/>
        <a:lstStyle/>
        <a:p>
          <a:pPr rtl="0"/>
          <a:r>
            <a:rPr lang="en-GB" sz="1800" b="0" i="0" dirty="0" smtClean="0"/>
            <a:t>Interoperable data-analysis platform  </a:t>
          </a:r>
          <a:endParaRPr lang="en-GB" sz="1800" dirty="0"/>
        </a:p>
      </dgm:t>
    </dgm:pt>
    <dgm:pt modelId="{589794C7-85E9-4507-B869-EE9638B8123F}" type="parTrans" cxnId="{8FB73410-B527-4394-899A-C8F21F7C6F9A}">
      <dgm:prSet/>
      <dgm:spPr/>
      <dgm:t>
        <a:bodyPr/>
        <a:lstStyle/>
        <a:p>
          <a:endParaRPr lang="en-US" sz="1800"/>
        </a:p>
      </dgm:t>
    </dgm:pt>
    <dgm:pt modelId="{F19216EE-7B85-4FFA-9E4F-ED319615C709}" type="sibTrans" cxnId="{8FB73410-B527-4394-899A-C8F21F7C6F9A}">
      <dgm:prSet/>
      <dgm:spPr/>
      <dgm:t>
        <a:bodyPr/>
        <a:lstStyle/>
        <a:p>
          <a:endParaRPr lang="en-US" sz="1800"/>
        </a:p>
      </dgm:t>
    </dgm:pt>
    <dgm:pt modelId="{81C8725F-7999-47B9-A6A0-ACEC575DF60C}">
      <dgm:prSet custT="1"/>
      <dgm:spPr/>
      <dgm:t>
        <a:bodyPr/>
        <a:lstStyle/>
        <a:p>
          <a:pPr rtl="0"/>
          <a:r>
            <a:rPr lang="en-GB" sz="1800" b="0" i="0" dirty="0" smtClean="0"/>
            <a:t>Development and sustainability of the services for the software catalogue and workflow  </a:t>
          </a:r>
          <a:endParaRPr lang="en-GB" sz="1800" dirty="0"/>
        </a:p>
      </dgm:t>
    </dgm:pt>
    <dgm:pt modelId="{5ADA7B1C-FBAB-4167-ACFD-10E0D70E3F69}" type="parTrans" cxnId="{D99B219A-CDED-4552-9D94-2A9E3A664038}">
      <dgm:prSet/>
      <dgm:spPr/>
      <dgm:t>
        <a:bodyPr/>
        <a:lstStyle/>
        <a:p>
          <a:endParaRPr lang="en-US" sz="1800"/>
        </a:p>
      </dgm:t>
    </dgm:pt>
    <dgm:pt modelId="{DB760F4A-B66D-41EB-BE70-824B4E254F48}" type="sibTrans" cxnId="{D99B219A-CDED-4552-9D94-2A9E3A664038}">
      <dgm:prSet/>
      <dgm:spPr/>
      <dgm:t>
        <a:bodyPr/>
        <a:lstStyle/>
        <a:p>
          <a:endParaRPr lang="en-US" sz="1800"/>
        </a:p>
      </dgm:t>
    </dgm:pt>
    <dgm:pt modelId="{7B65482F-F027-4413-8837-577487BAD674}">
      <dgm:prSet custT="1"/>
      <dgm:spPr/>
      <dgm:t>
        <a:bodyPr/>
        <a:lstStyle/>
        <a:p>
          <a:pPr rtl="0"/>
          <a:r>
            <a:rPr lang="en-GB" sz="1800" b="0" i="0" dirty="0" smtClean="0"/>
            <a:t>Partnership with </a:t>
          </a:r>
          <a:r>
            <a:rPr lang="en-GB" sz="1800" b="0" i="0" dirty="0" err="1" smtClean="0"/>
            <a:t>EuroHPC</a:t>
          </a:r>
          <a:r>
            <a:rPr lang="en-GB" sz="1800" b="0" i="0" dirty="0" smtClean="0"/>
            <a:t>/</a:t>
          </a:r>
          <a:r>
            <a:rPr lang="en-GB" sz="1800" b="0" i="0" dirty="0" err="1" smtClean="0"/>
            <a:t>Prace</a:t>
          </a:r>
          <a:r>
            <a:rPr lang="en-GB" sz="1800" b="0" i="0" dirty="0" smtClean="0"/>
            <a:t>/FENIX to provide the services for integration of Data-Lake with HPC resources;</a:t>
          </a:r>
          <a:endParaRPr lang="en-GB" sz="1800" dirty="0"/>
        </a:p>
      </dgm:t>
    </dgm:pt>
    <dgm:pt modelId="{B07D1D0E-F1BD-4169-9726-0EB417FE3F63}" type="parTrans" cxnId="{47B49067-4844-413B-9B62-F4F39F7D0F1B}">
      <dgm:prSet/>
      <dgm:spPr/>
      <dgm:t>
        <a:bodyPr/>
        <a:lstStyle/>
        <a:p>
          <a:endParaRPr lang="en-US" sz="1800"/>
        </a:p>
      </dgm:t>
    </dgm:pt>
    <dgm:pt modelId="{25746280-B36E-4DEF-A341-FE6AFA16F84D}" type="sibTrans" cxnId="{47B49067-4844-413B-9B62-F4F39F7D0F1B}">
      <dgm:prSet/>
      <dgm:spPr/>
      <dgm:t>
        <a:bodyPr/>
        <a:lstStyle/>
        <a:p>
          <a:endParaRPr lang="en-US" sz="1800"/>
        </a:p>
      </dgm:t>
    </dgm:pt>
    <dgm:pt modelId="{D6793C6A-9994-4589-A0D3-56EDF39F8D9F}">
      <dgm:prSet custT="1"/>
      <dgm:spPr/>
      <dgm:t>
        <a:bodyPr/>
        <a:lstStyle/>
        <a:p>
          <a:pPr rtl="0"/>
          <a:r>
            <a:rPr lang="en-GB" sz="1800" b="0" i="0" dirty="0" smtClean="0"/>
            <a:t>Collaborative scientific environment. Include new ESFRI and SME</a:t>
          </a:r>
          <a:endParaRPr lang="en-GB" sz="1800" dirty="0"/>
        </a:p>
      </dgm:t>
    </dgm:pt>
    <dgm:pt modelId="{AD21768D-9E4E-4CFB-8730-DE227C944664}" type="parTrans" cxnId="{A24DEC9C-FDF0-4286-A221-F86453D6E418}">
      <dgm:prSet/>
      <dgm:spPr/>
      <dgm:t>
        <a:bodyPr/>
        <a:lstStyle/>
        <a:p>
          <a:endParaRPr lang="en-US" sz="1800"/>
        </a:p>
      </dgm:t>
    </dgm:pt>
    <dgm:pt modelId="{7BE35140-FFB8-4A99-B95E-8AAEB4015485}" type="sibTrans" cxnId="{A24DEC9C-FDF0-4286-A221-F86453D6E418}">
      <dgm:prSet/>
      <dgm:spPr/>
      <dgm:t>
        <a:bodyPr/>
        <a:lstStyle/>
        <a:p>
          <a:endParaRPr lang="en-US" sz="1800"/>
        </a:p>
      </dgm:t>
    </dgm:pt>
    <dgm:pt modelId="{1E3F4D71-6660-4D0C-A41A-E0D35C03AC0D}">
      <dgm:prSet custT="1"/>
      <dgm:spPr/>
      <dgm:t>
        <a:bodyPr/>
        <a:lstStyle/>
        <a:p>
          <a:pPr rtl="0"/>
          <a:r>
            <a:rPr lang="en-GB" sz="1800" b="0" i="0" dirty="0" smtClean="0"/>
            <a:t>Global integration of some of the above with global partners in USA, Australia and Africa</a:t>
          </a:r>
          <a:endParaRPr lang="en-GB" sz="1800" dirty="0"/>
        </a:p>
      </dgm:t>
    </dgm:pt>
    <dgm:pt modelId="{CE93C71A-3CA2-478A-992E-36B6E03E0161}" type="parTrans" cxnId="{21B81E52-247B-42CE-90E8-1C1A8B436ACD}">
      <dgm:prSet/>
      <dgm:spPr/>
      <dgm:t>
        <a:bodyPr/>
        <a:lstStyle/>
        <a:p>
          <a:endParaRPr lang="en-US" sz="1800"/>
        </a:p>
      </dgm:t>
    </dgm:pt>
    <dgm:pt modelId="{8F526587-9DD3-405C-8F83-717D3ECEE6D3}" type="sibTrans" cxnId="{21B81E52-247B-42CE-90E8-1C1A8B436ACD}">
      <dgm:prSet/>
      <dgm:spPr/>
      <dgm:t>
        <a:bodyPr/>
        <a:lstStyle/>
        <a:p>
          <a:endParaRPr lang="en-US" sz="1800"/>
        </a:p>
      </dgm:t>
    </dgm:pt>
    <dgm:pt modelId="{324EC1D2-55F2-4B52-8E24-AFABB74D6CCF}" type="pres">
      <dgm:prSet presAssocID="{1B13DD10-3BA1-4885-862A-E00C9D86132F}" presName="Name0" presStyleCnt="0">
        <dgm:presLayoutVars>
          <dgm:dir/>
          <dgm:resizeHandles val="exact"/>
        </dgm:presLayoutVars>
      </dgm:prSet>
      <dgm:spPr/>
      <dgm:t>
        <a:bodyPr/>
        <a:lstStyle/>
        <a:p>
          <a:endParaRPr lang="en-US"/>
        </a:p>
      </dgm:t>
    </dgm:pt>
    <dgm:pt modelId="{186104DF-1E70-48FE-92EA-D9AE9C5D92FF}" type="pres">
      <dgm:prSet presAssocID="{1B13DD10-3BA1-4885-862A-E00C9D86132F}" presName="bkgdShp" presStyleLbl="alignAccFollowNode1" presStyleIdx="0" presStyleCnt="1"/>
      <dgm:spPr/>
    </dgm:pt>
    <dgm:pt modelId="{81849BDA-2F47-4A90-8922-A9955F65D551}" type="pres">
      <dgm:prSet presAssocID="{1B13DD10-3BA1-4885-862A-E00C9D86132F}" presName="linComp" presStyleCnt="0"/>
      <dgm:spPr/>
    </dgm:pt>
    <dgm:pt modelId="{4D8FF487-7007-464D-A63E-F6FE4F8F93FF}" type="pres">
      <dgm:prSet presAssocID="{B7F10EF7-0037-457B-B9A7-50D0837BDE12}" presName="compNode" presStyleCnt="0"/>
      <dgm:spPr/>
    </dgm:pt>
    <dgm:pt modelId="{550E264E-62BB-454E-BE8A-420397F20023}" type="pres">
      <dgm:prSet presAssocID="{B7F10EF7-0037-457B-B9A7-50D0837BDE12}" presName="node" presStyleLbl="node1" presStyleIdx="0" presStyleCnt="6">
        <dgm:presLayoutVars>
          <dgm:bulletEnabled val="1"/>
        </dgm:presLayoutVars>
      </dgm:prSet>
      <dgm:spPr/>
      <dgm:t>
        <a:bodyPr/>
        <a:lstStyle/>
        <a:p>
          <a:endParaRPr lang="en-US"/>
        </a:p>
      </dgm:t>
    </dgm:pt>
    <dgm:pt modelId="{3DCCDF52-0A40-46B2-BB16-50DF959B1BAD}" type="pres">
      <dgm:prSet presAssocID="{B7F10EF7-0037-457B-B9A7-50D0837BDE12}" presName="invisiNode" presStyleLbl="node1" presStyleIdx="0" presStyleCnt="6"/>
      <dgm:spPr/>
    </dgm:pt>
    <dgm:pt modelId="{528A59A5-5E60-40CE-9C06-EB049099CEFF}" type="pres">
      <dgm:prSet presAssocID="{B7F10EF7-0037-457B-B9A7-50D0837BDE12}" presName="imagNode"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dgm:spPr>
      <dgm:t>
        <a:bodyPr/>
        <a:lstStyle/>
        <a:p>
          <a:endParaRPr lang="fr-FR"/>
        </a:p>
      </dgm:t>
    </dgm:pt>
    <dgm:pt modelId="{2B2A2F38-40EB-4689-A9E2-A956122ECFAE}" type="pres">
      <dgm:prSet presAssocID="{FD122383-6E47-40C5-BA0A-3DC408CB1E60}" presName="sibTrans" presStyleLbl="sibTrans2D1" presStyleIdx="0" presStyleCnt="0"/>
      <dgm:spPr/>
      <dgm:t>
        <a:bodyPr/>
        <a:lstStyle/>
        <a:p>
          <a:endParaRPr lang="en-US"/>
        </a:p>
      </dgm:t>
    </dgm:pt>
    <dgm:pt modelId="{664A02EB-6869-4BF9-8AF7-197FB913BE3E}" type="pres">
      <dgm:prSet presAssocID="{970781DA-DC52-4EEA-BF7B-B11D5E3EC167}" presName="compNode" presStyleCnt="0"/>
      <dgm:spPr/>
    </dgm:pt>
    <dgm:pt modelId="{24B8E0AB-9170-4223-9C33-54952FD5CD02}" type="pres">
      <dgm:prSet presAssocID="{970781DA-DC52-4EEA-BF7B-B11D5E3EC167}" presName="node" presStyleLbl="node1" presStyleIdx="1" presStyleCnt="6">
        <dgm:presLayoutVars>
          <dgm:bulletEnabled val="1"/>
        </dgm:presLayoutVars>
      </dgm:prSet>
      <dgm:spPr/>
      <dgm:t>
        <a:bodyPr/>
        <a:lstStyle/>
        <a:p>
          <a:endParaRPr lang="en-US"/>
        </a:p>
      </dgm:t>
    </dgm:pt>
    <dgm:pt modelId="{C98CD24B-8E9D-48D7-9652-10AC390DC4FF}" type="pres">
      <dgm:prSet presAssocID="{970781DA-DC52-4EEA-BF7B-B11D5E3EC167}" presName="invisiNode" presStyleLbl="node1" presStyleIdx="1" presStyleCnt="6"/>
      <dgm:spPr/>
    </dgm:pt>
    <dgm:pt modelId="{19E5CBD0-C501-4815-B455-E1D0834698A4}" type="pres">
      <dgm:prSet presAssocID="{970781DA-DC52-4EEA-BF7B-B11D5E3EC167}" presName="imagNode"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dgm:spPr>
      <dgm:t>
        <a:bodyPr/>
        <a:lstStyle/>
        <a:p>
          <a:endParaRPr lang="fr-FR"/>
        </a:p>
      </dgm:t>
    </dgm:pt>
    <dgm:pt modelId="{C28CB346-FBCE-4741-8E01-69A8FB282913}" type="pres">
      <dgm:prSet presAssocID="{F19216EE-7B85-4FFA-9E4F-ED319615C709}" presName="sibTrans" presStyleLbl="sibTrans2D1" presStyleIdx="0" presStyleCnt="0"/>
      <dgm:spPr/>
      <dgm:t>
        <a:bodyPr/>
        <a:lstStyle/>
        <a:p>
          <a:endParaRPr lang="en-US"/>
        </a:p>
      </dgm:t>
    </dgm:pt>
    <dgm:pt modelId="{713A8D5C-3C0C-41E5-A779-1FD4912DBA6D}" type="pres">
      <dgm:prSet presAssocID="{81C8725F-7999-47B9-A6A0-ACEC575DF60C}" presName="compNode" presStyleCnt="0"/>
      <dgm:spPr/>
    </dgm:pt>
    <dgm:pt modelId="{9F862187-EEAA-4793-9D23-F3664105B2F5}" type="pres">
      <dgm:prSet presAssocID="{81C8725F-7999-47B9-A6A0-ACEC575DF60C}" presName="node" presStyleLbl="node1" presStyleIdx="2" presStyleCnt="6">
        <dgm:presLayoutVars>
          <dgm:bulletEnabled val="1"/>
        </dgm:presLayoutVars>
      </dgm:prSet>
      <dgm:spPr/>
      <dgm:t>
        <a:bodyPr/>
        <a:lstStyle/>
        <a:p>
          <a:endParaRPr lang="en-US"/>
        </a:p>
      </dgm:t>
    </dgm:pt>
    <dgm:pt modelId="{466835CD-31FE-4970-93D2-FD3459803ACF}" type="pres">
      <dgm:prSet presAssocID="{81C8725F-7999-47B9-A6A0-ACEC575DF60C}" presName="invisiNode" presStyleLbl="node1" presStyleIdx="2" presStyleCnt="6"/>
      <dgm:spPr/>
    </dgm:pt>
    <dgm:pt modelId="{1D140CC8-C901-4BD1-B2EA-F450CC543B0A}" type="pres">
      <dgm:prSet presAssocID="{81C8725F-7999-47B9-A6A0-ACEC575DF60C}" presName="imagNode"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dgm:spPr>
      <dgm:t>
        <a:bodyPr/>
        <a:lstStyle/>
        <a:p>
          <a:endParaRPr lang="fr-FR"/>
        </a:p>
      </dgm:t>
    </dgm:pt>
    <dgm:pt modelId="{69B6A074-D38B-4322-9149-65DA32D35D27}" type="pres">
      <dgm:prSet presAssocID="{DB760F4A-B66D-41EB-BE70-824B4E254F48}" presName="sibTrans" presStyleLbl="sibTrans2D1" presStyleIdx="0" presStyleCnt="0"/>
      <dgm:spPr/>
      <dgm:t>
        <a:bodyPr/>
        <a:lstStyle/>
        <a:p>
          <a:endParaRPr lang="en-US"/>
        </a:p>
      </dgm:t>
    </dgm:pt>
    <dgm:pt modelId="{45D94FEF-B936-4987-8BE3-49778AD60E07}" type="pres">
      <dgm:prSet presAssocID="{7B65482F-F027-4413-8837-577487BAD674}" presName="compNode" presStyleCnt="0"/>
      <dgm:spPr/>
    </dgm:pt>
    <dgm:pt modelId="{772BF06D-143A-4649-AABE-71A94A039288}" type="pres">
      <dgm:prSet presAssocID="{7B65482F-F027-4413-8837-577487BAD674}" presName="node" presStyleLbl="node1" presStyleIdx="3" presStyleCnt="6">
        <dgm:presLayoutVars>
          <dgm:bulletEnabled val="1"/>
        </dgm:presLayoutVars>
      </dgm:prSet>
      <dgm:spPr/>
      <dgm:t>
        <a:bodyPr/>
        <a:lstStyle/>
        <a:p>
          <a:endParaRPr lang="en-US"/>
        </a:p>
      </dgm:t>
    </dgm:pt>
    <dgm:pt modelId="{EE85AEB3-40DF-4777-BBAC-A9096A525045}" type="pres">
      <dgm:prSet presAssocID="{7B65482F-F027-4413-8837-577487BAD674}" presName="invisiNode" presStyleLbl="node1" presStyleIdx="3" presStyleCnt="6"/>
      <dgm:spPr/>
    </dgm:pt>
    <dgm:pt modelId="{38D6073D-57E3-417E-9948-6488E1FC7703}" type="pres">
      <dgm:prSet presAssocID="{7B65482F-F027-4413-8837-577487BAD674}"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69000" r="-69000"/>
          </a:stretch>
        </a:blipFill>
      </dgm:spPr>
      <dgm:t>
        <a:bodyPr/>
        <a:lstStyle/>
        <a:p>
          <a:endParaRPr lang="fr-FR"/>
        </a:p>
      </dgm:t>
    </dgm:pt>
    <dgm:pt modelId="{C67CE393-D08B-4F64-A679-A5EB2F933974}" type="pres">
      <dgm:prSet presAssocID="{25746280-B36E-4DEF-A341-FE6AFA16F84D}" presName="sibTrans" presStyleLbl="sibTrans2D1" presStyleIdx="0" presStyleCnt="0"/>
      <dgm:spPr/>
      <dgm:t>
        <a:bodyPr/>
        <a:lstStyle/>
        <a:p>
          <a:endParaRPr lang="en-US"/>
        </a:p>
      </dgm:t>
    </dgm:pt>
    <dgm:pt modelId="{5042BD20-7FA0-4DC5-8227-656BD93FAB9A}" type="pres">
      <dgm:prSet presAssocID="{D6793C6A-9994-4589-A0D3-56EDF39F8D9F}" presName="compNode" presStyleCnt="0"/>
      <dgm:spPr/>
    </dgm:pt>
    <dgm:pt modelId="{827E6288-A668-484D-ADDA-322FD715A042}" type="pres">
      <dgm:prSet presAssocID="{D6793C6A-9994-4589-A0D3-56EDF39F8D9F}" presName="node" presStyleLbl="node1" presStyleIdx="4" presStyleCnt="6">
        <dgm:presLayoutVars>
          <dgm:bulletEnabled val="1"/>
        </dgm:presLayoutVars>
      </dgm:prSet>
      <dgm:spPr/>
      <dgm:t>
        <a:bodyPr/>
        <a:lstStyle/>
        <a:p>
          <a:endParaRPr lang="en-US"/>
        </a:p>
      </dgm:t>
    </dgm:pt>
    <dgm:pt modelId="{87C76CCF-B133-4141-BFBD-CC0B6B1A2969}" type="pres">
      <dgm:prSet presAssocID="{D6793C6A-9994-4589-A0D3-56EDF39F8D9F}" presName="invisiNode" presStyleLbl="node1" presStyleIdx="4" presStyleCnt="6"/>
      <dgm:spPr/>
    </dgm:pt>
    <dgm:pt modelId="{2C10CFF9-B998-4BBF-9A41-9C9DE5316E55}" type="pres">
      <dgm:prSet presAssocID="{D6793C6A-9994-4589-A0D3-56EDF39F8D9F}" presName="imagNode" presStyleLbl="f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5000" r="-15000"/>
          </a:stretch>
        </a:blipFill>
      </dgm:spPr>
      <dgm:t>
        <a:bodyPr/>
        <a:lstStyle/>
        <a:p>
          <a:endParaRPr lang="fr-FR"/>
        </a:p>
      </dgm:t>
    </dgm:pt>
    <dgm:pt modelId="{3DC97BDC-90CF-48E6-A945-CBD0B6047CE1}" type="pres">
      <dgm:prSet presAssocID="{7BE35140-FFB8-4A99-B95E-8AAEB4015485}" presName="sibTrans" presStyleLbl="sibTrans2D1" presStyleIdx="0" presStyleCnt="0"/>
      <dgm:spPr/>
      <dgm:t>
        <a:bodyPr/>
        <a:lstStyle/>
        <a:p>
          <a:endParaRPr lang="en-US"/>
        </a:p>
      </dgm:t>
    </dgm:pt>
    <dgm:pt modelId="{C31FEDA0-787C-453F-9D56-D8B1A15A325C}" type="pres">
      <dgm:prSet presAssocID="{1E3F4D71-6660-4D0C-A41A-E0D35C03AC0D}" presName="compNode" presStyleCnt="0"/>
      <dgm:spPr/>
    </dgm:pt>
    <dgm:pt modelId="{049ABED4-F677-4826-848A-EB7E729B32F2}" type="pres">
      <dgm:prSet presAssocID="{1E3F4D71-6660-4D0C-A41A-E0D35C03AC0D}" presName="node" presStyleLbl="node1" presStyleIdx="5" presStyleCnt="6">
        <dgm:presLayoutVars>
          <dgm:bulletEnabled val="1"/>
        </dgm:presLayoutVars>
      </dgm:prSet>
      <dgm:spPr/>
      <dgm:t>
        <a:bodyPr/>
        <a:lstStyle/>
        <a:p>
          <a:endParaRPr lang="en-US"/>
        </a:p>
      </dgm:t>
    </dgm:pt>
    <dgm:pt modelId="{62124CF5-043F-4231-A714-93425B43DA9B}" type="pres">
      <dgm:prSet presAssocID="{1E3F4D71-6660-4D0C-A41A-E0D35C03AC0D}" presName="invisiNode" presStyleLbl="node1" presStyleIdx="5" presStyleCnt="6"/>
      <dgm:spPr/>
    </dgm:pt>
    <dgm:pt modelId="{0CA96638-C8FA-4862-9EEB-CBA0A9D0D761}" type="pres">
      <dgm:prSet presAssocID="{1E3F4D71-6660-4D0C-A41A-E0D35C03AC0D}" presName="imagNode"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37000" r="-37000"/>
          </a:stretch>
        </a:blipFill>
      </dgm:spPr>
    </dgm:pt>
  </dgm:ptLst>
  <dgm:cxnLst>
    <dgm:cxn modelId="{3EE0BD04-4F7C-42D4-BA17-EE4448869CF9}" type="presOf" srcId="{7BE35140-FFB8-4A99-B95E-8AAEB4015485}" destId="{3DC97BDC-90CF-48E6-A945-CBD0B6047CE1}" srcOrd="0" destOrd="0" presId="urn:microsoft.com/office/officeart/2005/8/layout/pList2"/>
    <dgm:cxn modelId="{E62FFD1A-64F7-4531-92CD-E430556B6383}" type="presOf" srcId="{DB760F4A-B66D-41EB-BE70-824B4E254F48}" destId="{69B6A074-D38B-4322-9149-65DA32D35D27}" srcOrd="0" destOrd="0" presId="urn:microsoft.com/office/officeart/2005/8/layout/pList2"/>
    <dgm:cxn modelId="{F4729535-7613-4623-8F0D-D9FA8B40480F}" type="presOf" srcId="{970781DA-DC52-4EEA-BF7B-B11D5E3EC167}" destId="{24B8E0AB-9170-4223-9C33-54952FD5CD02}" srcOrd="0" destOrd="0" presId="urn:microsoft.com/office/officeart/2005/8/layout/pList2"/>
    <dgm:cxn modelId="{21B81E52-247B-42CE-90E8-1C1A8B436ACD}" srcId="{1B13DD10-3BA1-4885-862A-E00C9D86132F}" destId="{1E3F4D71-6660-4D0C-A41A-E0D35C03AC0D}" srcOrd="5" destOrd="0" parTransId="{CE93C71A-3CA2-478A-992E-36B6E03E0161}" sibTransId="{8F526587-9DD3-405C-8F83-717D3ECEE6D3}"/>
    <dgm:cxn modelId="{5D602649-A5E4-4666-83D6-62EFA4E8BEC5}" type="presOf" srcId="{B7F10EF7-0037-457B-B9A7-50D0837BDE12}" destId="{550E264E-62BB-454E-BE8A-420397F20023}" srcOrd="0" destOrd="0" presId="urn:microsoft.com/office/officeart/2005/8/layout/pList2"/>
    <dgm:cxn modelId="{409AF236-834E-4810-94BA-5AC40E7DE90A}" type="presOf" srcId="{F19216EE-7B85-4FFA-9E4F-ED319615C709}" destId="{C28CB346-FBCE-4741-8E01-69A8FB282913}" srcOrd="0" destOrd="0" presId="urn:microsoft.com/office/officeart/2005/8/layout/pList2"/>
    <dgm:cxn modelId="{74602D1F-B03A-45A8-BDC8-9A4394C1B1E2}" type="presOf" srcId="{D6793C6A-9994-4589-A0D3-56EDF39F8D9F}" destId="{827E6288-A668-484D-ADDA-322FD715A042}" srcOrd="0" destOrd="0" presId="urn:microsoft.com/office/officeart/2005/8/layout/pList2"/>
    <dgm:cxn modelId="{161045C9-A5F3-41E3-88D6-02059393DE99}" type="presOf" srcId="{25746280-B36E-4DEF-A341-FE6AFA16F84D}" destId="{C67CE393-D08B-4F64-A679-A5EB2F933974}" srcOrd="0" destOrd="0" presId="urn:microsoft.com/office/officeart/2005/8/layout/pList2"/>
    <dgm:cxn modelId="{5F390FF9-8171-41A7-96C7-14D365E3F797}" type="presOf" srcId="{81C8725F-7999-47B9-A6A0-ACEC575DF60C}" destId="{9F862187-EEAA-4793-9D23-F3664105B2F5}" srcOrd="0" destOrd="0" presId="urn:microsoft.com/office/officeart/2005/8/layout/pList2"/>
    <dgm:cxn modelId="{BA27DDAD-BCBB-4F3E-BBC4-D20F48A34598}" type="presOf" srcId="{7B65482F-F027-4413-8837-577487BAD674}" destId="{772BF06D-143A-4649-AABE-71A94A039288}" srcOrd="0" destOrd="0" presId="urn:microsoft.com/office/officeart/2005/8/layout/pList2"/>
    <dgm:cxn modelId="{8FB73410-B527-4394-899A-C8F21F7C6F9A}" srcId="{1B13DD10-3BA1-4885-862A-E00C9D86132F}" destId="{970781DA-DC52-4EEA-BF7B-B11D5E3EC167}" srcOrd="1" destOrd="0" parTransId="{589794C7-85E9-4507-B869-EE9638B8123F}" sibTransId="{F19216EE-7B85-4FFA-9E4F-ED319615C709}"/>
    <dgm:cxn modelId="{D99B219A-CDED-4552-9D94-2A9E3A664038}" srcId="{1B13DD10-3BA1-4885-862A-E00C9D86132F}" destId="{81C8725F-7999-47B9-A6A0-ACEC575DF60C}" srcOrd="2" destOrd="0" parTransId="{5ADA7B1C-FBAB-4167-ACFD-10E0D70E3F69}" sibTransId="{DB760F4A-B66D-41EB-BE70-824B4E254F48}"/>
    <dgm:cxn modelId="{F85741CB-9566-4D09-8794-767A1110C79D}" srcId="{1B13DD10-3BA1-4885-862A-E00C9D86132F}" destId="{B7F10EF7-0037-457B-B9A7-50D0837BDE12}" srcOrd="0" destOrd="0" parTransId="{C5F7A214-9F81-47B3-BB70-9DCB12083643}" sibTransId="{FD122383-6E47-40C5-BA0A-3DC408CB1E60}"/>
    <dgm:cxn modelId="{47B49067-4844-413B-9B62-F4F39F7D0F1B}" srcId="{1B13DD10-3BA1-4885-862A-E00C9D86132F}" destId="{7B65482F-F027-4413-8837-577487BAD674}" srcOrd="3" destOrd="0" parTransId="{B07D1D0E-F1BD-4169-9726-0EB417FE3F63}" sibTransId="{25746280-B36E-4DEF-A341-FE6AFA16F84D}"/>
    <dgm:cxn modelId="{D9286C7D-AC63-42C8-A858-39E6C9A902B3}" type="presOf" srcId="{FD122383-6E47-40C5-BA0A-3DC408CB1E60}" destId="{2B2A2F38-40EB-4689-A9E2-A956122ECFAE}" srcOrd="0" destOrd="0" presId="urn:microsoft.com/office/officeart/2005/8/layout/pList2"/>
    <dgm:cxn modelId="{A24DEC9C-FDF0-4286-A221-F86453D6E418}" srcId="{1B13DD10-3BA1-4885-862A-E00C9D86132F}" destId="{D6793C6A-9994-4589-A0D3-56EDF39F8D9F}" srcOrd="4" destOrd="0" parTransId="{AD21768D-9E4E-4CFB-8730-DE227C944664}" sibTransId="{7BE35140-FFB8-4A99-B95E-8AAEB4015485}"/>
    <dgm:cxn modelId="{81E2C30C-BFAC-4E64-8994-2A0D47169857}" type="presOf" srcId="{1E3F4D71-6660-4D0C-A41A-E0D35C03AC0D}" destId="{049ABED4-F677-4826-848A-EB7E729B32F2}" srcOrd="0" destOrd="0" presId="urn:microsoft.com/office/officeart/2005/8/layout/pList2"/>
    <dgm:cxn modelId="{86A3D7A7-9DB9-4817-9ED5-A14FA6C18723}" type="presOf" srcId="{1B13DD10-3BA1-4885-862A-E00C9D86132F}" destId="{324EC1D2-55F2-4B52-8E24-AFABB74D6CCF}" srcOrd="0" destOrd="0" presId="urn:microsoft.com/office/officeart/2005/8/layout/pList2"/>
    <dgm:cxn modelId="{CC607DD1-54F5-4996-B098-6E947A6E0D4E}" type="presParOf" srcId="{324EC1D2-55F2-4B52-8E24-AFABB74D6CCF}" destId="{186104DF-1E70-48FE-92EA-D9AE9C5D92FF}" srcOrd="0" destOrd="0" presId="urn:microsoft.com/office/officeart/2005/8/layout/pList2"/>
    <dgm:cxn modelId="{32918AA1-F522-4F97-B182-D17872776748}" type="presParOf" srcId="{324EC1D2-55F2-4B52-8E24-AFABB74D6CCF}" destId="{81849BDA-2F47-4A90-8922-A9955F65D551}" srcOrd="1" destOrd="0" presId="urn:microsoft.com/office/officeart/2005/8/layout/pList2"/>
    <dgm:cxn modelId="{D9A80A21-238B-4508-A9E1-1E355BCE46B3}" type="presParOf" srcId="{81849BDA-2F47-4A90-8922-A9955F65D551}" destId="{4D8FF487-7007-464D-A63E-F6FE4F8F93FF}" srcOrd="0" destOrd="0" presId="urn:microsoft.com/office/officeart/2005/8/layout/pList2"/>
    <dgm:cxn modelId="{F7D3939E-CD58-453C-BAAE-D85ACF7D0664}" type="presParOf" srcId="{4D8FF487-7007-464D-A63E-F6FE4F8F93FF}" destId="{550E264E-62BB-454E-BE8A-420397F20023}" srcOrd="0" destOrd="0" presId="urn:microsoft.com/office/officeart/2005/8/layout/pList2"/>
    <dgm:cxn modelId="{712A48D2-CBE6-4673-84DC-D15957A127CC}" type="presParOf" srcId="{4D8FF487-7007-464D-A63E-F6FE4F8F93FF}" destId="{3DCCDF52-0A40-46B2-BB16-50DF959B1BAD}" srcOrd="1" destOrd="0" presId="urn:microsoft.com/office/officeart/2005/8/layout/pList2"/>
    <dgm:cxn modelId="{05D0B1D7-0F04-47EC-BF56-C77070E3E57B}" type="presParOf" srcId="{4D8FF487-7007-464D-A63E-F6FE4F8F93FF}" destId="{528A59A5-5E60-40CE-9C06-EB049099CEFF}" srcOrd="2" destOrd="0" presId="urn:microsoft.com/office/officeart/2005/8/layout/pList2"/>
    <dgm:cxn modelId="{3312FB9F-3E5E-4DAE-AF15-74E4D3A46C0F}" type="presParOf" srcId="{81849BDA-2F47-4A90-8922-A9955F65D551}" destId="{2B2A2F38-40EB-4689-A9E2-A956122ECFAE}" srcOrd="1" destOrd="0" presId="urn:microsoft.com/office/officeart/2005/8/layout/pList2"/>
    <dgm:cxn modelId="{8DF7ED9B-136E-4758-9B9F-CF279A306F89}" type="presParOf" srcId="{81849BDA-2F47-4A90-8922-A9955F65D551}" destId="{664A02EB-6869-4BF9-8AF7-197FB913BE3E}" srcOrd="2" destOrd="0" presId="urn:microsoft.com/office/officeart/2005/8/layout/pList2"/>
    <dgm:cxn modelId="{8BB33957-53F5-4256-861C-CD8FD614D634}" type="presParOf" srcId="{664A02EB-6869-4BF9-8AF7-197FB913BE3E}" destId="{24B8E0AB-9170-4223-9C33-54952FD5CD02}" srcOrd="0" destOrd="0" presId="urn:microsoft.com/office/officeart/2005/8/layout/pList2"/>
    <dgm:cxn modelId="{8E0795A1-D488-44F6-9E99-BA820BF2732C}" type="presParOf" srcId="{664A02EB-6869-4BF9-8AF7-197FB913BE3E}" destId="{C98CD24B-8E9D-48D7-9652-10AC390DC4FF}" srcOrd="1" destOrd="0" presId="urn:microsoft.com/office/officeart/2005/8/layout/pList2"/>
    <dgm:cxn modelId="{98D37B45-742F-4512-A989-7C252CE0BC21}" type="presParOf" srcId="{664A02EB-6869-4BF9-8AF7-197FB913BE3E}" destId="{19E5CBD0-C501-4815-B455-E1D0834698A4}" srcOrd="2" destOrd="0" presId="urn:microsoft.com/office/officeart/2005/8/layout/pList2"/>
    <dgm:cxn modelId="{C1A4F633-DA3D-48A1-84A6-F2946A2F3598}" type="presParOf" srcId="{81849BDA-2F47-4A90-8922-A9955F65D551}" destId="{C28CB346-FBCE-4741-8E01-69A8FB282913}" srcOrd="3" destOrd="0" presId="urn:microsoft.com/office/officeart/2005/8/layout/pList2"/>
    <dgm:cxn modelId="{B0940D34-B28F-4629-9320-F28F1117D5E0}" type="presParOf" srcId="{81849BDA-2F47-4A90-8922-A9955F65D551}" destId="{713A8D5C-3C0C-41E5-A779-1FD4912DBA6D}" srcOrd="4" destOrd="0" presId="urn:microsoft.com/office/officeart/2005/8/layout/pList2"/>
    <dgm:cxn modelId="{17937DC7-FBBA-4B2A-8B26-54476EA4C5C0}" type="presParOf" srcId="{713A8D5C-3C0C-41E5-A779-1FD4912DBA6D}" destId="{9F862187-EEAA-4793-9D23-F3664105B2F5}" srcOrd="0" destOrd="0" presId="urn:microsoft.com/office/officeart/2005/8/layout/pList2"/>
    <dgm:cxn modelId="{C87FCC5E-A1BC-46B7-9580-DD052A61BDF6}" type="presParOf" srcId="{713A8D5C-3C0C-41E5-A779-1FD4912DBA6D}" destId="{466835CD-31FE-4970-93D2-FD3459803ACF}" srcOrd="1" destOrd="0" presId="urn:microsoft.com/office/officeart/2005/8/layout/pList2"/>
    <dgm:cxn modelId="{36CE0659-CBE9-4520-98F2-542DD0AA9A1A}" type="presParOf" srcId="{713A8D5C-3C0C-41E5-A779-1FD4912DBA6D}" destId="{1D140CC8-C901-4BD1-B2EA-F450CC543B0A}" srcOrd="2" destOrd="0" presId="urn:microsoft.com/office/officeart/2005/8/layout/pList2"/>
    <dgm:cxn modelId="{CA3CAFD9-DC2A-41F0-977A-D5411CEFD0BC}" type="presParOf" srcId="{81849BDA-2F47-4A90-8922-A9955F65D551}" destId="{69B6A074-D38B-4322-9149-65DA32D35D27}" srcOrd="5" destOrd="0" presId="urn:microsoft.com/office/officeart/2005/8/layout/pList2"/>
    <dgm:cxn modelId="{5D3FA8CC-2F17-4AE1-B4FB-9DFAB6AA9F1B}" type="presParOf" srcId="{81849BDA-2F47-4A90-8922-A9955F65D551}" destId="{45D94FEF-B936-4987-8BE3-49778AD60E07}" srcOrd="6" destOrd="0" presId="urn:microsoft.com/office/officeart/2005/8/layout/pList2"/>
    <dgm:cxn modelId="{5DFEECB0-5ACD-4F27-9B84-1365EACA35A4}" type="presParOf" srcId="{45D94FEF-B936-4987-8BE3-49778AD60E07}" destId="{772BF06D-143A-4649-AABE-71A94A039288}" srcOrd="0" destOrd="0" presId="urn:microsoft.com/office/officeart/2005/8/layout/pList2"/>
    <dgm:cxn modelId="{0D23F9B1-BCCA-4D40-8CAE-B6C77DD6D54C}" type="presParOf" srcId="{45D94FEF-B936-4987-8BE3-49778AD60E07}" destId="{EE85AEB3-40DF-4777-BBAC-A9096A525045}" srcOrd="1" destOrd="0" presId="urn:microsoft.com/office/officeart/2005/8/layout/pList2"/>
    <dgm:cxn modelId="{2F1C8360-9D6B-4418-945B-535954539F30}" type="presParOf" srcId="{45D94FEF-B936-4987-8BE3-49778AD60E07}" destId="{38D6073D-57E3-417E-9948-6488E1FC7703}" srcOrd="2" destOrd="0" presId="urn:microsoft.com/office/officeart/2005/8/layout/pList2"/>
    <dgm:cxn modelId="{6A2A9D07-8A09-4061-B9DD-E264BB8AE6D1}" type="presParOf" srcId="{81849BDA-2F47-4A90-8922-A9955F65D551}" destId="{C67CE393-D08B-4F64-A679-A5EB2F933974}" srcOrd="7" destOrd="0" presId="urn:microsoft.com/office/officeart/2005/8/layout/pList2"/>
    <dgm:cxn modelId="{4EED366F-2BD1-4A4D-BD5E-A82EE6BFB004}" type="presParOf" srcId="{81849BDA-2F47-4A90-8922-A9955F65D551}" destId="{5042BD20-7FA0-4DC5-8227-656BD93FAB9A}" srcOrd="8" destOrd="0" presId="urn:microsoft.com/office/officeart/2005/8/layout/pList2"/>
    <dgm:cxn modelId="{9BB77F12-1A56-4720-B097-BB74E6699738}" type="presParOf" srcId="{5042BD20-7FA0-4DC5-8227-656BD93FAB9A}" destId="{827E6288-A668-484D-ADDA-322FD715A042}" srcOrd="0" destOrd="0" presId="urn:microsoft.com/office/officeart/2005/8/layout/pList2"/>
    <dgm:cxn modelId="{BAC3652B-8090-47AF-816F-F41832D15D1C}" type="presParOf" srcId="{5042BD20-7FA0-4DC5-8227-656BD93FAB9A}" destId="{87C76CCF-B133-4141-BFBD-CC0B6B1A2969}" srcOrd="1" destOrd="0" presId="urn:microsoft.com/office/officeart/2005/8/layout/pList2"/>
    <dgm:cxn modelId="{1E6864FD-FA3D-49C9-B571-C9694CCA295E}" type="presParOf" srcId="{5042BD20-7FA0-4DC5-8227-656BD93FAB9A}" destId="{2C10CFF9-B998-4BBF-9A41-9C9DE5316E55}" srcOrd="2" destOrd="0" presId="urn:microsoft.com/office/officeart/2005/8/layout/pList2"/>
    <dgm:cxn modelId="{3D3DBB08-71CE-4D48-BD48-C7DF8E00BDBF}" type="presParOf" srcId="{81849BDA-2F47-4A90-8922-A9955F65D551}" destId="{3DC97BDC-90CF-48E6-A945-CBD0B6047CE1}" srcOrd="9" destOrd="0" presId="urn:microsoft.com/office/officeart/2005/8/layout/pList2"/>
    <dgm:cxn modelId="{FA355AFC-3F8F-4B92-871B-3A7038CE3F3D}" type="presParOf" srcId="{81849BDA-2F47-4A90-8922-A9955F65D551}" destId="{C31FEDA0-787C-453F-9D56-D8B1A15A325C}" srcOrd="10" destOrd="0" presId="urn:microsoft.com/office/officeart/2005/8/layout/pList2"/>
    <dgm:cxn modelId="{C6FEDF4C-933D-4B62-9E4C-52F874E04FE2}" type="presParOf" srcId="{C31FEDA0-787C-453F-9D56-D8B1A15A325C}" destId="{049ABED4-F677-4826-848A-EB7E729B32F2}" srcOrd="0" destOrd="0" presId="urn:microsoft.com/office/officeart/2005/8/layout/pList2"/>
    <dgm:cxn modelId="{203E23D8-E08E-4E68-9BC5-9C8F13F1436E}" type="presParOf" srcId="{C31FEDA0-787C-453F-9D56-D8B1A15A325C}" destId="{62124CF5-043F-4231-A714-93425B43DA9B}" srcOrd="1" destOrd="0" presId="urn:microsoft.com/office/officeart/2005/8/layout/pList2"/>
    <dgm:cxn modelId="{AD057AAA-DD3B-4E33-BFF6-BC4D777BBA9E}" type="presParOf" srcId="{C31FEDA0-787C-453F-9D56-D8B1A15A325C}" destId="{0CA96638-C8FA-4862-9EEB-CBA0A9D0D76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74F899F-3F60-8C48-81ED-5D2775B58A6D}" type="doc">
      <dgm:prSet loTypeId="urn:microsoft.com/office/officeart/2005/8/layout/hChevron3" loCatId="" qsTypeId="urn:microsoft.com/office/officeart/2005/8/quickstyle/simple3" qsCatId="simple" csTypeId="urn:microsoft.com/office/officeart/2005/8/colors/accent1_2" csCatId="accent1" phldr="1"/>
      <dgm:spPr/>
    </dgm:pt>
    <dgm:pt modelId="{7B2939CE-40E6-1C40-A50F-59CF28C1F9B8}">
      <dgm:prSet phldrT="[Texte]"/>
      <dgm:spPr/>
      <dgm:t>
        <a:bodyPr/>
        <a:lstStyle/>
        <a:p>
          <a:r>
            <a:rPr lang="fr-FR" dirty="0"/>
            <a:t>2021</a:t>
          </a:r>
        </a:p>
      </dgm:t>
    </dgm:pt>
    <dgm:pt modelId="{B219362B-B2BF-B94C-8BE3-7D5095151E47}" type="parTrans" cxnId="{5FF7D0CE-6984-7346-B6A3-D526EB01E08C}">
      <dgm:prSet/>
      <dgm:spPr/>
      <dgm:t>
        <a:bodyPr/>
        <a:lstStyle/>
        <a:p>
          <a:endParaRPr lang="fr-FR"/>
        </a:p>
      </dgm:t>
    </dgm:pt>
    <dgm:pt modelId="{A4CC9414-CB07-2449-A65B-5B82A2D97FDF}" type="sibTrans" cxnId="{5FF7D0CE-6984-7346-B6A3-D526EB01E08C}">
      <dgm:prSet/>
      <dgm:spPr/>
      <dgm:t>
        <a:bodyPr/>
        <a:lstStyle/>
        <a:p>
          <a:endParaRPr lang="fr-FR"/>
        </a:p>
      </dgm:t>
    </dgm:pt>
    <dgm:pt modelId="{5BA8F26B-BBE8-BA41-A832-D79F1E406BBA}">
      <dgm:prSet phldrT="[Texte]"/>
      <dgm:spPr/>
      <dgm:t>
        <a:bodyPr/>
        <a:lstStyle/>
        <a:p>
          <a:r>
            <a:rPr lang="fr-FR" dirty="0"/>
            <a:t>2022</a:t>
          </a:r>
        </a:p>
      </dgm:t>
    </dgm:pt>
    <dgm:pt modelId="{C4C58737-B8E6-6C44-9B53-06BCA74ECD26}" type="parTrans" cxnId="{56C0312A-298E-6942-9A8B-4A18216AF400}">
      <dgm:prSet/>
      <dgm:spPr/>
      <dgm:t>
        <a:bodyPr/>
        <a:lstStyle/>
        <a:p>
          <a:endParaRPr lang="fr-FR"/>
        </a:p>
      </dgm:t>
    </dgm:pt>
    <dgm:pt modelId="{287C4689-7226-7C4C-8ED1-7DE6829435A8}" type="sibTrans" cxnId="{56C0312A-298E-6942-9A8B-4A18216AF400}">
      <dgm:prSet/>
      <dgm:spPr/>
      <dgm:t>
        <a:bodyPr/>
        <a:lstStyle/>
        <a:p>
          <a:endParaRPr lang="fr-FR"/>
        </a:p>
      </dgm:t>
    </dgm:pt>
    <dgm:pt modelId="{759301AF-256A-2E4F-9259-44435ED19478}">
      <dgm:prSet phldrT="[Texte]"/>
      <dgm:spPr/>
      <dgm:t>
        <a:bodyPr/>
        <a:lstStyle/>
        <a:p>
          <a:r>
            <a:rPr lang="fr-FR" dirty="0"/>
            <a:t>2023</a:t>
          </a:r>
        </a:p>
      </dgm:t>
    </dgm:pt>
    <dgm:pt modelId="{47816015-12A3-CA45-9D52-229850553F9E}" type="parTrans" cxnId="{3FA67D4E-2E8D-194C-B4E9-24F8A1B796AA}">
      <dgm:prSet/>
      <dgm:spPr/>
      <dgm:t>
        <a:bodyPr/>
        <a:lstStyle/>
        <a:p>
          <a:endParaRPr lang="fr-FR"/>
        </a:p>
      </dgm:t>
    </dgm:pt>
    <dgm:pt modelId="{4FE7038D-A524-4247-AE57-2A89F3BADC14}" type="sibTrans" cxnId="{3FA67D4E-2E8D-194C-B4E9-24F8A1B796AA}">
      <dgm:prSet/>
      <dgm:spPr/>
      <dgm:t>
        <a:bodyPr/>
        <a:lstStyle/>
        <a:p>
          <a:endParaRPr lang="fr-FR"/>
        </a:p>
      </dgm:t>
    </dgm:pt>
    <dgm:pt modelId="{1009E8E8-2748-C14D-88FE-0AF35BD27BFA}">
      <dgm:prSet phldrT="[Texte]"/>
      <dgm:spPr/>
      <dgm:t>
        <a:bodyPr/>
        <a:lstStyle/>
        <a:p>
          <a:r>
            <a:rPr lang="fr-FR" dirty="0"/>
            <a:t>2024</a:t>
          </a:r>
        </a:p>
      </dgm:t>
    </dgm:pt>
    <dgm:pt modelId="{C775D2CF-FB4F-0E4B-BD4A-9EA4A6EA6325}" type="parTrans" cxnId="{28011441-CFDD-AD43-9FDE-91BFC2D45AF0}">
      <dgm:prSet/>
      <dgm:spPr/>
      <dgm:t>
        <a:bodyPr/>
        <a:lstStyle/>
        <a:p>
          <a:endParaRPr lang="fr-FR"/>
        </a:p>
      </dgm:t>
    </dgm:pt>
    <dgm:pt modelId="{E6F10C3B-76B3-8B4C-BD85-CF4F4388DCBD}" type="sibTrans" cxnId="{28011441-CFDD-AD43-9FDE-91BFC2D45AF0}">
      <dgm:prSet/>
      <dgm:spPr/>
      <dgm:t>
        <a:bodyPr/>
        <a:lstStyle/>
        <a:p>
          <a:endParaRPr lang="fr-FR"/>
        </a:p>
      </dgm:t>
    </dgm:pt>
    <dgm:pt modelId="{39F092E4-6507-2340-9532-22EE2979C7B3}">
      <dgm:prSet phldrT="[Texte]"/>
      <dgm:spPr/>
      <dgm:t>
        <a:bodyPr/>
        <a:lstStyle/>
        <a:p>
          <a:r>
            <a:rPr lang="fr-FR" dirty="0"/>
            <a:t>2025</a:t>
          </a:r>
        </a:p>
      </dgm:t>
    </dgm:pt>
    <dgm:pt modelId="{EC175087-6BEC-0F4A-AD4D-C2056F2B1AA2}" type="parTrans" cxnId="{B586DE9A-1B26-3C45-84EC-EE27C2B8B4B3}">
      <dgm:prSet/>
      <dgm:spPr/>
      <dgm:t>
        <a:bodyPr/>
        <a:lstStyle/>
        <a:p>
          <a:endParaRPr lang="fr-FR"/>
        </a:p>
      </dgm:t>
    </dgm:pt>
    <dgm:pt modelId="{D1A0DB0E-452C-A145-B85C-6D6CE25EAF48}" type="sibTrans" cxnId="{B586DE9A-1B26-3C45-84EC-EE27C2B8B4B3}">
      <dgm:prSet/>
      <dgm:spPr/>
      <dgm:t>
        <a:bodyPr/>
        <a:lstStyle/>
        <a:p>
          <a:endParaRPr lang="fr-FR"/>
        </a:p>
      </dgm:t>
    </dgm:pt>
    <dgm:pt modelId="{8A60A48F-98A6-8B4C-A18A-02F30F077584}">
      <dgm:prSet phldrT="[Texte]"/>
      <dgm:spPr/>
      <dgm:t>
        <a:bodyPr/>
        <a:lstStyle/>
        <a:p>
          <a:r>
            <a:rPr lang="fr-FR" dirty="0"/>
            <a:t>2026</a:t>
          </a:r>
        </a:p>
      </dgm:t>
    </dgm:pt>
    <dgm:pt modelId="{FE98E408-158F-D24B-A326-A21A7D806E18}" type="parTrans" cxnId="{BF1365B0-CA31-9D4B-82DD-D144264F0F9B}">
      <dgm:prSet/>
      <dgm:spPr/>
      <dgm:t>
        <a:bodyPr/>
        <a:lstStyle/>
        <a:p>
          <a:endParaRPr lang="fr-FR"/>
        </a:p>
      </dgm:t>
    </dgm:pt>
    <dgm:pt modelId="{FE7DF301-B155-D546-857C-4FB987BCD850}" type="sibTrans" cxnId="{BF1365B0-CA31-9D4B-82DD-D144264F0F9B}">
      <dgm:prSet/>
      <dgm:spPr/>
      <dgm:t>
        <a:bodyPr/>
        <a:lstStyle/>
        <a:p>
          <a:endParaRPr lang="fr-FR"/>
        </a:p>
      </dgm:t>
    </dgm:pt>
    <dgm:pt modelId="{32028787-CA13-4142-B73B-5F46CB219A4B}">
      <dgm:prSet phldrT="[Texte]"/>
      <dgm:spPr/>
      <dgm:t>
        <a:bodyPr/>
        <a:lstStyle/>
        <a:p>
          <a:r>
            <a:rPr lang="fr-FR" dirty="0"/>
            <a:t>2027</a:t>
          </a:r>
        </a:p>
      </dgm:t>
    </dgm:pt>
    <dgm:pt modelId="{5355295D-5D12-FA47-8E20-10A464857667}" type="parTrans" cxnId="{23114A3D-7B0D-CD42-B2B6-8C29279E6E2D}">
      <dgm:prSet/>
      <dgm:spPr/>
      <dgm:t>
        <a:bodyPr/>
        <a:lstStyle/>
        <a:p>
          <a:endParaRPr lang="fr-FR"/>
        </a:p>
      </dgm:t>
    </dgm:pt>
    <dgm:pt modelId="{B4A03FE3-B619-5F4D-86CE-387ACE6449D8}" type="sibTrans" cxnId="{23114A3D-7B0D-CD42-B2B6-8C29279E6E2D}">
      <dgm:prSet/>
      <dgm:spPr/>
      <dgm:t>
        <a:bodyPr/>
        <a:lstStyle/>
        <a:p>
          <a:endParaRPr lang="fr-FR"/>
        </a:p>
      </dgm:t>
    </dgm:pt>
    <dgm:pt modelId="{DBCF512B-A344-2D46-8B64-37CF072F9F97}" type="pres">
      <dgm:prSet presAssocID="{274F899F-3F60-8C48-81ED-5D2775B58A6D}" presName="Name0" presStyleCnt="0">
        <dgm:presLayoutVars>
          <dgm:dir/>
          <dgm:resizeHandles val="exact"/>
        </dgm:presLayoutVars>
      </dgm:prSet>
      <dgm:spPr/>
    </dgm:pt>
    <dgm:pt modelId="{E9F5FF8E-06DB-634B-98AD-C221231CED5F}" type="pres">
      <dgm:prSet presAssocID="{7B2939CE-40E6-1C40-A50F-59CF28C1F9B8}" presName="parTxOnly" presStyleLbl="node1" presStyleIdx="0" presStyleCnt="7">
        <dgm:presLayoutVars>
          <dgm:bulletEnabled val="1"/>
        </dgm:presLayoutVars>
      </dgm:prSet>
      <dgm:spPr/>
      <dgm:t>
        <a:bodyPr/>
        <a:lstStyle/>
        <a:p>
          <a:endParaRPr lang="fr-FR"/>
        </a:p>
      </dgm:t>
    </dgm:pt>
    <dgm:pt modelId="{40EE1178-B515-C643-B9F3-705760471674}" type="pres">
      <dgm:prSet presAssocID="{A4CC9414-CB07-2449-A65B-5B82A2D97FDF}" presName="parSpace" presStyleCnt="0"/>
      <dgm:spPr/>
    </dgm:pt>
    <dgm:pt modelId="{F9A1AF0E-2CDA-924C-B486-DAD8AC46D693}" type="pres">
      <dgm:prSet presAssocID="{5BA8F26B-BBE8-BA41-A832-D79F1E406BBA}" presName="parTxOnly" presStyleLbl="node1" presStyleIdx="1" presStyleCnt="7">
        <dgm:presLayoutVars>
          <dgm:bulletEnabled val="1"/>
        </dgm:presLayoutVars>
      </dgm:prSet>
      <dgm:spPr/>
      <dgm:t>
        <a:bodyPr/>
        <a:lstStyle/>
        <a:p>
          <a:endParaRPr lang="fr-FR"/>
        </a:p>
      </dgm:t>
    </dgm:pt>
    <dgm:pt modelId="{819C3CA6-7B56-5340-A6A9-7C3C1087C9A3}" type="pres">
      <dgm:prSet presAssocID="{287C4689-7226-7C4C-8ED1-7DE6829435A8}" presName="parSpace" presStyleCnt="0"/>
      <dgm:spPr/>
    </dgm:pt>
    <dgm:pt modelId="{DD9DDE80-4962-1D40-BB82-E252732C6E87}" type="pres">
      <dgm:prSet presAssocID="{759301AF-256A-2E4F-9259-44435ED19478}" presName="parTxOnly" presStyleLbl="node1" presStyleIdx="2" presStyleCnt="7">
        <dgm:presLayoutVars>
          <dgm:bulletEnabled val="1"/>
        </dgm:presLayoutVars>
      </dgm:prSet>
      <dgm:spPr/>
      <dgm:t>
        <a:bodyPr/>
        <a:lstStyle/>
        <a:p>
          <a:endParaRPr lang="fr-FR"/>
        </a:p>
      </dgm:t>
    </dgm:pt>
    <dgm:pt modelId="{B41BDC62-B415-044B-9EA4-6A5DAB60FDDF}" type="pres">
      <dgm:prSet presAssocID="{4FE7038D-A524-4247-AE57-2A89F3BADC14}" presName="parSpace" presStyleCnt="0"/>
      <dgm:spPr/>
    </dgm:pt>
    <dgm:pt modelId="{30FEE037-149F-854C-81C5-D65D5BF23D0A}" type="pres">
      <dgm:prSet presAssocID="{1009E8E8-2748-C14D-88FE-0AF35BD27BFA}" presName="parTxOnly" presStyleLbl="node1" presStyleIdx="3" presStyleCnt="7" custLinFactNeighborX="0" custLinFactNeighborY="6527">
        <dgm:presLayoutVars>
          <dgm:bulletEnabled val="1"/>
        </dgm:presLayoutVars>
      </dgm:prSet>
      <dgm:spPr/>
      <dgm:t>
        <a:bodyPr/>
        <a:lstStyle/>
        <a:p>
          <a:endParaRPr lang="fr-FR"/>
        </a:p>
      </dgm:t>
    </dgm:pt>
    <dgm:pt modelId="{80673A33-EA51-584C-97D7-609BEF20E88F}" type="pres">
      <dgm:prSet presAssocID="{E6F10C3B-76B3-8B4C-BD85-CF4F4388DCBD}" presName="parSpace" presStyleCnt="0"/>
      <dgm:spPr/>
    </dgm:pt>
    <dgm:pt modelId="{5473C2E6-D083-0141-B4E3-3906ED69DAB8}" type="pres">
      <dgm:prSet presAssocID="{39F092E4-6507-2340-9532-22EE2979C7B3}" presName="parTxOnly" presStyleLbl="node1" presStyleIdx="4" presStyleCnt="7">
        <dgm:presLayoutVars>
          <dgm:bulletEnabled val="1"/>
        </dgm:presLayoutVars>
      </dgm:prSet>
      <dgm:spPr/>
      <dgm:t>
        <a:bodyPr/>
        <a:lstStyle/>
        <a:p>
          <a:endParaRPr lang="fr-FR"/>
        </a:p>
      </dgm:t>
    </dgm:pt>
    <dgm:pt modelId="{FAFCC448-5DDA-2B48-ACC8-4CF989A69E19}" type="pres">
      <dgm:prSet presAssocID="{D1A0DB0E-452C-A145-B85C-6D6CE25EAF48}" presName="parSpace" presStyleCnt="0"/>
      <dgm:spPr/>
    </dgm:pt>
    <dgm:pt modelId="{3B0F0306-8FF8-7544-8F77-F6BC80225F9E}" type="pres">
      <dgm:prSet presAssocID="{8A60A48F-98A6-8B4C-A18A-02F30F077584}" presName="parTxOnly" presStyleLbl="node1" presStyleIdx="5" presStyleCnt="7">
        <dgm:presLayoutVars>
          <dgm:bulletEnabled val="1"/>
        </dgm:presLayoutVars>
      </dgm:prSet>
      <dgm:spPr/>
      <dgm:t>
        <a:bodyPr/>
        <a:lstStyle/>
        <a:p>
          <a:endParaRPr lang="fr-FR"/>
        </a:p>
      </dgm:t>
    </dgm:pt>
    <dgm:pt modelId="{B2D8A64E-6888-B74D-A1D4-1443C2A92268}" type="pres">
      <dgm:prSet presAssocID="{FE7DF301-B155-D546-857C-4FB987BCD850}" presName="parSpace" presStyleCnt="0"/>
      <dgm:spPr/>
    </dgm:pt>
    <dgm:pt modelId="{C44B6123-6D50-564F-A86E-37654D9EB1AF}" type="pres">
      <dgm:prSet presAssocID="{32028787-CA13-4142-B73B-5F46CB219A4B}" presName="parTxOnly" presStyleLbl="node1" presStyleIdx="6" presStyleCnt="7">
        <dgm:presLayoutVars>
          <dgm:bulletEnabled val="1"/>
        </dgm:presLayoutVars>
      </dgm:prSet>
      <dgm:spPr/>
      <dgm:t>
        <a:bodyPr/>
        <a:lstStyle/>
        <a:p>
          <a:endParaRPr lang="fr-FR"/>
        </a:p>
      </dgm:t>
    </dgm:pt>
  </dgm:ptLst>
  <dgm:cxnLst>
    <dgm:cxn modelId="{7D2C5FF1-0139-5F46-B3F4-827BB75CBDC7}" type="presOf" srcId="{1009E8E8-2748-C14D-88FE-0AF35BD27BFA}" destId="{30FEE037-149F-854C-81C5-D65D5BF23D0A}" srcOrd="0" destOrd="0" presId="urn:microsoft.com/office/officeart/2005/8/layout/hChevron3"/>
    <dgm:cxn modelId="{23114A3D-7B0D-CD42-B2B6-8C29279E6E2D}" srcId="{274F899F-3F60-8C48-81ED-5D2775B58A6D}" destId="{32028787-CA13-4142-B73B-5F46CB219A4B}" srcOrd="6" destOrd="0" parTransId="{5355295D-5D12-FA47-8E20-10A464857667}" sibTransId="{B4A03FE3-B619-5F4D-86CE-387ACE6449D8}"/>
    <dgm:cxn modelId="{DF5C4202-8E05-8546-96CA-890268963D77}" type="presOf" srcId="{274F899F-3F60-8C48-81ED-5D2775B58A6D}" destId="{DBCF512B-A344-2D46-8B64-37CF072F9F97}" srcOrd="0" destOrd="0" presId="urn:microsoft.com/office/officeart/2005/8/layout/hChevron3"/>
    <dgm:cxn modelId="{B586DE9A-1B26-3C45-84EC-EE27C2B8B4B3}" srcId="{274F899F-3F60-8C48-81ED-5D2775B58A6D}" destId="{39F092E4-6507-2340-9532-22EE2979C7B3}" srcOrd="4" destOrd="0" parTransId="{EC175087-6BEC-0F4A-AD4D-C2056F2B1AA2}" sibTransId="{D1A0DB0E-452C-A145-B85C-6D6CE25EAF48}"/>
    <dgm:cxn modelId="{28011441-CFDD-AD43-9FDE-91BFC2D45AF0}" srcId="{274F899F-3F60-8C48-81ED-5D2775B58A6D}" destId="{1009E8E8-2748-C14D-88FE-0AF35BD27BFA}" srcOrd="3" destOrd="0" parTransId="{C775D2CF-FB4F-0E4B-BD4A-9EA4A6EA6325}" sibTransId="{E6F10C3B-76B3-8B4C-BD85-CF4F4388DCBD}"/>
    <dgm:cxn modelId="{D5E5979D-C693-4841-B0C5-006BC73149DA}" type="presOf" srcId="{7B2939CE-40E6-1C40-A50F-59CF28C1F9B8}" destId="{E9F5FF8E-06DB-634B-98AD-C221231CED5F}" srcOrd="0" destOrd="0" presId="urn:microsoft.com/office/officeart/2005/8/layout/hChevron3"/>
    <dgm:cxn modelId="{AB8EB4E7-1E60-7847-91BE-9167878954EB}" type="presOf" srcId="{8A60A48F-98A6-8B4C-A18A-02F30F077584}" destId="{3B0F0306-8FF8-7544-8F77-F6BC80225F9E}" srcOrd="0" destOrd="0" presId="urn:microsoft.com/office/officeart/2005/8/layout/hChevron3"/>
    <dgm:cxn modelId="{5FF7D0CE-6984-7346-B6A3-D526EB01E08C}" srcId="{274F899F-3F60-8C48-81ED-5D2775B58A6D}" destId="{7B2939CE-40E6-1C40-A50F-59CF28C1F9B8}" srcOrd="0" destOrd="0" parTransId="{B219362B-B2BF-B94C-8BE3-7D5095151E47}" sibTransId="{A4CC9414-CB07-2449-A65B-5B82A2D97FDF}"/>
    <dgm:cxn modelId="{C353585A-A3AD-7D4F-A8AD-FD5D05A1DB7D}" type="presOf" srcId="{5BA8F26B-BBE8-BA41-A832-D79F1E406BBA}" destId="{F9A1AF0E-2CDA-924C-B486-DAD8AC46D693}" srcOrd="0" destOrd="0" presId="urn:microsoft.com/office/officeart/2005/8/layout/hChevron3"/>
    <dgm:cxn modelId="{56C0312A-298E-6942-9A8B-4A18216AF400}" srcId="{274F899F-3F60-8C48-81ED-5D2775B58A6D}" destId="{5BA8F26B-BBE8-BA41-A832-D79F1E406BBA}" srcOrd="1" destOrd="0" parTransId="{C4C58737-B8E6-6C44-9B53-06BCA74ECD26}" sibTransId="{287C4689-7226-7C4C-8ED1-7DE6829435A8}"/>
    <dgm:cxn modelId="{BF1365B0-CA31-9D4B-82DD-D144264F0F9B}" srcId="{274F899F-3F60-8C48-81ED-5D2775B58A6D}" destId="{8A60A48F-98A6-8B4C-A18A-02F30F077584}" srcOrd="5" destOrd="0" parTransId="{FE98E408-158F-D24B-A326-A21A7D806E18}" sibTransId="{FE7DF301-B155-D546-857C-4FB987BCD850}"/>
    <dgm:cxn modelId="{EE88EA5D-74D6-B145-B60F-558ABA38A12B}" type="presOf" srcId="{759301AF-256A-2E4F-9259-44435ED19478}" destId="{DD9DDE80-4962-1D40-BB82-E252732C6E87}" srcOrd="0" destOrd="0" presId="urn:microsoft.com/office/officeart/2005/8/layout/hChevron3"/>
    <dgm:cxn modelId="{8715EF53-2FD0-AB4D-B18A-034E999D4062}" type="presOf" srcId="{32028787-CA13-4142-B73B-5F46CB219A4B}" destId="{C44B6123-6D50-564F-A86E-37654D9EB1AF}" srcOrd="0" destOrd="0" presId="urn:microsoft.com/office/officeart/2005/8/layout/hChevron3"/>
    <dgm:cxn modelId="{64BE811C-A4F2-9D4C-AF87-9ACE579649A1}" type="presOf" srcId="{39F092E4-6507-2340-9532-22EE2979C7B3}" destId="{5473C2E6-D083-0141-B4E3-3906ED69DAB8}" srcOrd="0" destOrd="0" presId="urn:microsoft.com/office/officeart/2005/8/layout/hChevron3"/>
    <dgm:cxn modelId="{3FA67D4E-2E8D-194C-B4E9-24F8A1B796AA}" srcId="{274F899F-3F60-8C48-81ED-5D2775B58A6D}" destId="{759301AF-256A-2E4F-9259-44435ED19478}" srcOrd="2" destOrd="0" parTransId="{47816015-12A3-CA45-9D52-229850553F9E}" sibTransId="{4FE7038D-A524-4247-AE57-2A89F3BADC14}"/>
    <dgm:cxn modelId="{7D7F447A-BC5B-FD48-A4C7-914C0A74A780}" type="presParOf" srcId="{DBCF512B-A344-2D46-8B64-37CF072F9F97}" destId="{E9F5FF8E-06DB-634B-98AD-C221231CED5F}" srcOrd="0" destOrd="0" presId="urn:microsoft.com/office/officeart/2005/8/layout/hChevron3"/>
    <dgm:cxn modelId="{932BEAB3-EA4A-584D-83C6-FEB78BFBC5F9}" type="presParOf" srcId="{DBCF512B-A344-2D46-8B64-37CF072F9F97}" destId="{40EE1178-B515-C643-B9F3-705760471674}" srcOrd="1" destOrd="0" presId="urn:microsoft.com/office/officeart/2005/8/layout/hChevron3"/>
    <dgm:cxn modelId="{1B88C373-DCF2-FF48-86B2-B8EFB15EE276}" type="presParOf" srcId="{DBCF512B-A344-2D46-8B64-37CF072F9F97}" destId="{F9A1AF0E-2CDA-924C-B486-DAD8AC46D693}" srcOrd="2" destOrd="0" presId="urn:microsoft.com/office/officeart/2005/8/layout/hChevron3"/>
    <dgm:cxn modelId="{5A064E09-05FA-E74D-B488-94664398184C}" type="presParOf" srcId="{DBCF512B-A344-2D46-8B64-37CF072F9F97}" destId="{819C3CA6-7B56-5340-A6A9-7C3C1087C9A3}" srcOrd="3" destOrd="0" presId="urn:microsoft.com/office/officeart/2005/8/layout/hChevron3"/>
    <dgm:cxn modelId="{E33E237C-6521-CC4E-AE37-F50DCE758765}" type="presParOf" srcId="{DBCF512B-A344-2D46-8B64-37CF072F9F97}" destId="{DD9DDE80-4962-1D40-BB82-E252732C6E87}" srcOrd="4" destOrd="0" presId="urn:microsoft.com/office/officeart/2005/8/layout/hChevron3"/>
    <dgm:cxn modelId="{5FBEF7F7-0179-A54B-BAA6-B5C8F1BB206C}" type="presParOf" srcId="{DBCF512B-A344-2D46-8B64-37CF072F9F97}" destId="{B41BDC62-B415-044B-9EA4-6A5DAB60FDDF}" srcOrd="5" destOrd="0" presId="urn:microsoft.com/office/officeart/2005/8/layout/hChevron3"/>
    <dgm:cxn modelId="{0E860655-1C52-AA48-BF88-6C82B8D87BA3}" type="presParOf" srcId="{DBCF512B-A344-2D46-8B64-37CF072F9F97}" destId="{30FEE037-149F-854C-81C5-D65D5BF23D0A}" srcOrd="6" destOrd="0" presId="urn:microsoft.com/office/officeart/2005/8/layout/hChevron3"/>
    <dgm:cxn modelId="{AE261F15-48A3-FC4F-8B50-638F9F1B2C3D}" type="presParOf" srcId="{DBCF512B-A344-2D46-8B64-37CF072F9F97}" destId="{80673A33-EA51-584C-97D7-609BEF20E88F}" srcOrd="7" destOrd="0" presId="urn:microsoft.com/office/officeart/2005/8/layout/hChevron3"/>
    <dgm:cxn modelId="{244DF509-FC6F-AF49-BFAB-80B0A4B0B8BC}" type="presParOf" srcId="{DBCF512B-A344-2D46-8B64-37CF072F9F97}" destId="{5473C2E6-D083-0141-B4E3-3906ED69DAB8}" srcOrd="8" destOrd="0" presId="urn:microsoft.com/office/officeart/2005/8/layout/hChevron3"/>
    <dgm:cxn modelId="{FE30FA28-C6A4-7A42-ABEB-D08426B02F5E}" type="presParOf" srcId="{DBCF512B-A344-2D46-8B64-37CF072F9F97}" destId="{FAFCC448-5DDA-2B48-ACC8-4CF989A69E19}" srcOrd="9" destOrd="0" presId="urn:microsoft.com/office/officeart/2005/8/layout/hChevron3"/>
    <dgm:cxn modelId="{81FEF79C-8083-AA4C-8250-6AD7A1FCA061}" type="presParOf" srcId="{DBCF512B-A344-2D46-8B64-37CF072F9F97}" destId="{3B0F0306-8FF8-7544-8F77-F6BC80225F9E}" srcOrd="10" destOrd="0" presId="urn:microsoft.com/office/officeart/2005/8/layout/hChevron3"/>
    <dgm:cxn modelId="{6C88A082-02B9-534F-BA0F-111939DCDB71}" type="presParOf" srcId="{DBCF512B-A344-2D46-8B64-37CF072F9F97}" destId="{B2D8A64E-6888-B74D-A1D4-1443C2A92268}" srcOrd="11" destOrd="0" presId="urn:microsoft.com/office/officeart/2005/8/layout/hChevron3"/>
    <dgm:cxn modelId="{C4980BF2-993F-4A4C-BE35-4E3524FD021E}" type="presParOf" srcId="{DBCF512B-A344-2D46-8B64-37CF072F9F97}" destId="{C44B6123-6D50-564F-A86E-37654D9EB1AF}"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BC7A5FF-0C79-FA40-B08B-6B9DE1D6BB59}" type="doc">
      <dgm:prSet loTypeId="urn:microsoft.com/office/officeart/2005/8/layout/chevron1" loCatId="" qsTypeId="urn:microsoft.com/office/officeart/2005/8/quickstyle/simple1" qsCatId="simple" csTypeId="urn:microsoft.com/office/officeart/2005/8/colors/accent5_1" csCatId="accent5" phldr="1"/>
      <dgm:spPr/>
    </dgm:pt>
    <dgm:pt modelId="{F74B19BB-B622-3641-AC49-82946D30A5F9}">
      <dgm:prSet phldrT="[Texte]" custT="1"/>
      <dgm:spPr/>
      <dgm:t>
        <a:bodyPr/>
        <a:lstStyle/>
        <a:p>
          <a:r>
            <a:rPr lang="fr-FR" sz="1050" dirty="0"/>
            <a:t> H2020 Cluster </a:t>
          </a:r>
          <a:r>
            <a:rPr lang="fr-FR" sz="1050" dirty="0" err="1"/>
            <a:t>projects</a:t>
          </a:r>
          <a:r>
            <a:rPr lang="fr-FR" sz="1050" dirty="0"/>
            <a:t> </a:t>
          </a:r>
        </a:p>
      </dgm:t>
    </dgm:pt>
    <dgm:pt modelId="{6B5E5218-1F8F-6C4F-BF30-433AE9924D63}" type="parTrans" cxnId="{0C45322D-EF47-8C41-83B9-F0ADA8D01D3F}">
      <dgm:prSet/>
      <dgm:spPr/>
      <dgm:t>
        <a:bodyPr/>
        <a:lstStyle/>
        <a:p>
          <a:endParaRPr lang="fr-FR" sz="2800"/>
        </a:p>
      </dgm:t>
    </dgm:pt>
    <dgm:pt modelId="{BB917840-117E-824F-AFCA-59786DBD2684}" type="sibTrans" cxnId="{0C45322D-EF47-8C41-83B9-F0ADA8D01D3F}">
      <dgm:prSet/>
      <dgm:spPr/>
      <dgm:t>
        <a:bodyPr/>
        <a:lstStyle/>
        <a:p>
          <a:endParaRPr lang="fr-FR" sz="2800"/>
        </a:p>
      </dgm:t>
    </dgm:pt>
    <dgm:pt modelId="{953CFA50-5253-4346-8CE0-8B58EB1BF6EF}">
      <dgm:prSet phldrT="[Texte]" custT="1"/>
      <dgm:spPr/>
      <dgm:t>
        <a:bodyPr/>
        <a:lstStyle/>
        <a:p>
          <a:r>
            <a:rPr lang="fr-FR" sz="1000" dirty="0"/>
            <a:t>EOSC-Future</a:t>
          </a:r>
        </a:p>
      </dgm:t>
    </dgm:pt>
    <dgm:pt modelId="{D6CA8D8E-B76B-4F41-AA77-5A9C47A9ECB1}" type="parTrans" cxnId="{76AC5328-29F8-2E4A-9A99-8C9598370AC0}">
      <dgm:prSet/>
      <dgm:spPr/>
      <dgm:t>
        <a:bodyPr/>
        <a:lstStyle/>
        <a:p>
          <a:endParaRPr lang="fr-FR" sz="2800"/>
        </a:p>
      </dgm:t>
    </dgm:pt>
    <dgm:pt modelId="{BFD03AF0-AFDE-0842-8BB9-B3D4C9302617}" type="sibTrans" cxnId="{76AC5328-29F8-2E4A-9A99-8C9598370AC0}">
      <dgm:prSet/>
      <dgm:spPr/>
      <dgm:t>
        <a:bodyPr/>
        <a:lstStyle/>
        <a:p>
          <a:endParaRPr lang="fr-FR" sz="2800"/>
        </a:p>
      </dgm:t>
    </dgm:pt>
    <dgm:pt modelId="{A27C1FE6-A42B-9541-A980-CA23B6536F9A}" type="pres">
      <dgm:prSet presAssocID="{ABC7A5FF-0C79-FA40-B08B-6B9DE1D6BB59}" presName="Name0" presStyleCnt="0">
        <dgm:presLayoutVars>
          <dgm:dir/>
          <dgm:animLvl val="lvl"/>
          <dgm:resizeHandles val="exact"/>
        </dgm:presLayoutVars>
      </dgm:prSet>
      <dgm:spPr/>
    </dgm:pt>
    <dgm:pt modelId="{FACA91A2-3C19-2148-BB7B-415B04668EA4}" type="pres">
      <dgm:prSet presAssocID="{F74B19BB-B622-3641-AC49-82946D30A5F9}" presName="parTxOnly" presStyleLbl="node1" presStyleIdx="0" presStyleCnt="2" custScaleX="148219" custScaleY="149892">
        <dgm:presLayoutVars>
          <dgm:chMax val="0"/>
          <dgm:chPref val="0"/>
          <dgm:bulletEnabled val="1"/>
        </dgm:presLayoutVars>
      </dgm:prSet>
      <dgm:spPr/>
      <dgm:t>
        <a:bodyPr/>
        <a:lstStyle/>
        <a:p>
          <a:endParaRPr lang="fr-FR"/>
        </a:p>
      </dgm:t>
    </dgm:pt>
    <dgm:pt modelId="{33D5D3AF-D0E2-CA49-A505-2284D872D9FE}" type="pres">
      <dgm:prSet presAssocID="{BB917840-117E-824F-AFCA-59786DBD2684}" presName="parTxOnlySpace" presStyleCnt="0"/>
      <dgm:spPr/>
    </dgm:pt>
    <dgm:pt modelId="{B45B5BE7-B47D-AC46-8D8F-6481D0679C4A}" type="pres">
      <dgm:prSet presAssocID="{953CFA50-5253-4346-8CE0-8B58EB1BF6EF}" presName="parTxOnly" presStyleLbl="node1" presStyleIdx="1" presStyleCnt="2" custScaleX="150103" custScaleY="144019">
        <dgm:presLayoutVars>
          <dgm:chMax val="0"/>
          <dgm:chPref val="0"/>
          <dgm:bulletEnabled val="1"/>
        </dgm:presLayoutVars>
      </dgm:prSet>
      <dgm:spPr/>
      <dgm:t>
        <a:bodyPr/>
        <a:lstStyle/>
        <a:p>
          <a:endParaRPr lang="fr-FR"/>
        </a:p>
      </dgm:t>
    </dgm:pt>
  </dgm:ptLst>
  <dgm:cxnLst>
    <dgm:cxn modelId="{05159E77-0E05-0F45-8857-426D073C00E0}" type="presOf" srcId="{F74B19BB-B622-3641-AC49-82946D30A5F9}" destId="{FACA91A2-3C19-2148-BB7B-415B04668EA4}" srcOrd="0" destOrd="0" presId="urn:microsoft.com/office/officeart/2005/8/layout/chevron1"/>
    <dgm:cxn modelId="{76AC5328-29F8-2E4A-9A99-8C9598370AC0}" srcId="{ABC7A5FF-0C79-FA40-B08B-6B9DE1D6BB59}" destId="{953CFA50-5253-4346-8CE0-8B58EB1BF6EF}" srcOrd="1" destOrd="0" parTransId="{D6CA8D8E-B76B-4F41-AA77-5A9C47A9ECB1}" sibTransId="{BFD03AF0-AFDE-0842-8BB9-B3D4C9302617}"/>
    <dgm:cxn modelId="{0C45322D-EF47-8C41-83B9-F0ADA8D01D3F}" srcId="{ABC7A5FF-0C79-FA40-B08B-6B9DE1D6BB59}" destId="{F74B19BB-B622-3641-AC49-82946D30A5F9}" srcOrd="0" destOrd="0" parTransId="{6B5E5218-1F8F-6C4F-BF30-433AE9924D63}" sibTransId="{BB917840-117E-824F-AFCA-59786DBD2684}"/>
    <dgm:cxn modelId="{4F4E4AF9-DD21-C645-ABD7-B23C3BB87B98}" type="presOf" srcId="{953CFA50-5253-4346-8CE0-8B58EB1BF6EF}" destId="{B45B5BE7-B47D-AC46-8D8F-6481D0679C4A}" srcOrd="0" destOrd="0" presId="urn:microsoft.com/office/officeart/2005/8/layout/chevron1"/>
    <dgm:cxn modelId="{B8926496-0039-F94B-9189-EC6AF8EDFE88}" type="presOf" srcId="{ABC7A5FF-0C79-FA40-B08B-6B9DE1D6BB59}" destId="{A27C1FE6-A42B-9541-A980-CA23B6536F9A}" srcOrd="0" destOrd="0" presId="urn:microsoft.com/office/officeart/2005/8/layout/chevron1"/>
    <dgm:cxn modelId="{9F32387C-8ABA-BA49-A910-E28B3E07B127}" type="presParOf" srcId="{A27C1FE6-A42B-9541-A980-CA23B6536F9A}" destId="{FACA91A2-3C19-2148-BB7B-415B04668EA4}" srcOrd="0" destOrd="0" presId="urn:microsoft.com/office/officeart/2005/8/layout/chevron1"/>
    <dgm:cxn modelId="{FB6A8E82-5B49-BF40-B682-23A6C7A56F0A}" type="presParOf" srcId="{A27C1FE6-A42B-9541-A980-CA23B6536F9A}" destId="{33D5D3AF-D0E2-CA49-A505-2284D872D9FE}" srcOrd="1" destOrd="0" presId="urn:microsoft.com/office/officeart/2005/8/layout/chevron1"/>
    <dgm:cxn modelId="{A41252D4-778E-8946-9C85-FF33948109F7}" type="presParOf" srcId="{A27C1FE6-A42B-9541-A980-CA23B6536F9A}" destId="{B45B5BE7-B47D-AC46-8D8F-6481D0679C4A}" srcOrd="2"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A846EC7-4F8A-E34E-B6F6-A930BC171CD7}" type="doc">
      <dgm:prSet loTypeId="urn:microsoft.com/office/officeart/2005/8/layout/chevron1" loCatId="" qsTypeId="urn:microsoft.com/office/officeart/2005/8/quickstyle/simple1" qsCatId="simple" csTypeId="urn:microsoft.com/office/officeart/2005/8/colors/accent4_5" csCatId="accent4" phldr="1"/>
      <dgm:spPr/>
    </dgm:pt>
    <dgm:pt modelId="{4B9E8BF2-1A42-A146-943E-F4E19346E75A}">
      <dgm:prSet phldrT="[Texte]" custT="1"/>
      <dgm:spPr/>
      <dgm:t>
        <a:bodyPr/>
        <a:lstStyle/>
        <a:p>
          <a:r>
            <a:rPr lang="fr-FR" sz="1300" dirty="0">
              <a:solidFill>
                <a:schemeClr val="tx1"/>
              </a:solidFill>
            </a:rPr>
            <a:t>Science Cluster GO</a:t>
          </a:r>
        </a:p>
      </dgm:t>
    </dgm:pt>
    <dgm:pt modelId="{3E7A9086-13CC-A044-AFB0-0AF298CC5278}" type="parTrans" cxnId="{429D69CA-13BC-184E-BC43-387D9CA46B2B}">
      <dgm:prSet/>
      <dgm:spPr/>
      <dgm:t>
        <a:bodyPr/>
        <a:lstStyle/>
        <a:p>
          <a:endParaRPr lang="fr-FR">
            <a:solidFill>
              <a:schemeClr val="tx1"/>
            </a:solidFill>
          </a:endParaRPr>
        </a:p>
      </dgm:t>
    </dgm:pt>
    <dgm:pt modelId="{00099118-D019-2C4B-BB57-F48FD0FCAB63}" type="sibTrans" cxnId="{429D69CA-13BC-184E-BC43-387D9CA46B2B}">
      <dgm:prSet/>
      <dgm:spPr/>
      <dgm:t>
        <a:bodyPr/>
        <a:lstStyle/>
        <a:p>
          <a:endParaRPr lang="fr-FR">
            <a:solidFill>
              <a:schemeClr val="tx1"/>
            </a:solidFill>
          </a:endParaRPr>
        </a:p>
      </dgm:t>
    </dgm:pt>
    <dgm:pt modelId="{2C6182F0-26B8-9F47-A4B4-A4A3B256487D}" type="pres">
      <dgm:prSet presAssocID="{2A846EC7-4F8A-E34E-B6F6-A930BC171CD7}" presName="Name0" presStyleCnt="0">
        <dgm:presLayoutVars>
          <dgm:dir/>
          <dgm:animLvl val="lvl"/>
          <dgm:resizeHandles val="exact"/>
        </dgm:presLayoutVars>
      </dgm:prSet>
      <dgm:spPr/>
    </dgm:pt>
    <dgm:pt modelId="{1B539316-09C1-BC45-B144-7316DAAA42FA}" type="pres">
      <dgm:prSet presAssocID="{4B9E8BF2-1A42-A146-943E-F4E19346E75A}" presName="parTxOnly" presStyleLbl="node1" presStyleIdx="0" presStyleCnt="1">
        <dgm:presLayoutVars>
          <dgm:chMax val="0"/>
          <dgm:chPref val="0"/>
          <dgm:bulletEnabled val="1"/>
        </dgm:presLayoutVars>
      </dgm:prSet>
      <dgm:spPr/>
      <dgm:t>
        <a:bodyPr/>
        <a:lstStyle/>
        <a:p>
          <a:endParaRPr lang="fr-FR"/>
        </a:p>
      </dgm:t>
    </dgm:pt>
  </dgm:ptLst>
  <dgm:cxnLst>
    <dgm:cxn modelId="{429D69CA-13BC-184E-BC43-387D9CA46B2B}" srcId="{2A846EC7-4F8A-E34E-B6F6-A930BC171CD7}" destId="{4B9E8BF2-1A42-A146-943E-F4E19346E75A}" srcOrd="0" destOrd="0" parTransId="{3E7A9086-13CC-A044-AFB0-0AF298CC5278}" sibTransId="{00099118-D019-2C4B-BB57-F48FD0FCAB63}"/>
    <dgm:cxn modelId="{E7F34183-B0AF-974D-AC85-2C8DB3A78088}" type="presOf" srcId="{2A846EC7-4F8A-E34E-B6F6-A930BC171CD7}" destId="{2C6182F0-26B8-9F47-A4B4-A4A3B256487D}" srcOrd="0" destOrd="0" presId="urn:microsoft.com/office/officeart/2005/8/layout/chevron1"/>
    <dgm:cxn modelId="{34B02F37-F351-8849-8FE7-A64FAB01BA8C}" type="presOf" srcId="{4B9E8BF2-1A42-A146-943E-F4E19346E75A}" destId="{1B539316-09C1-BC45-B144-7316DAAA42FA}" srcOrd="0" destOrd="0" presId="urn:microsoft.com/office/officeart/2005/8/layout/chevron1"/>
    <dgm:cxn modelId="{F81DFC9B-E6DB-D948-A319-C343A1F2274A}" type="presParOf" srcId="{2C6182F0-26B8-9F47-A4B4-A4A3B256487D}" destId="{1B539316-09C1-BC45-B144-7316DAAA42FA}" srcOrd="0"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0B6B00-D4D5-4716-93EA-7CA918BB58B5}" type="doc">
      <dgm:prSet loTypeId="urn:microsoft.com/office/officeart/2005/8/layout/architecture" loCatId="relationship" qsTypeId="urn:microsoft.com/office/officeart/2005/8/quickstyle/simple1" qsCatId="simple" csTypeId="urn:microsoft.com/office/officeart/2005/8/colors/accent1_2" csCatId="accent1" phldr="1"/>
      <dgm:spPr/>
      <dgm:t>
        <a:bodyPr/>
        <a:lstStyle/>
        <a:p>
          <a:endParaRPr lang="en-US"/>
        </a:p>
      </dgm:t>
    </dgm:pt>
    <dgm:pt modelId="{758D9241-2E0B-44E3-BED3-642181C54AE4}">
      <dgm:prSet phldrT="[Text]" custT="1"/>
      <dgm:spPr>
        <a:solidFill>
          <a:schemeClr val="accent3">
            <a:lumMod val="75000"/>
          </a:schemeClr>
        </a:solidFill>
      </dgm:spPr>
      <dgm:t>
        <a:bodyPr/>
        <a:lstStyle/>
        <a:p>
          <a:r>
            <a:rPr lang="en-US" sz="1600"/>
            <a:t>infraEOSC</a:t>
          </a:r>
        </a:p>
      </dgm:t>
    </dgm:pt>
    <dgm:pt modelId="{1FAEDBAB-7F68-45CF-8384-341385B46101}" type="parTrans" cxnId="{9223866C-39E9-4967-8B48-1575ACCF9371}">
      <dgm:prSet/>
      <dgm:spPr/>
      <dgm:t>
        <a:bodyPr/>
        <a:lstStyle/>
        <a:p>
          <a:endParaRPr lang="en-US" sz="2000"/>
        </a:p>
      </dgm:t>
    </dgm:pt>
    <dgm:pt modelId="{048E416A-D523-41AF-AB85-E78A0D5FF16C}" type="sibTrans" cxnId="{9223866C-39E9-4967-8B48-1575ACCF9371}">
      <dgm:prSet/>
      <dgm:spPr/>
      <dgm:t>
        <a:bodyPr/>
        <a:lstStyle/>
        <a:p>
          <a:endParaRPr lang="en-US" sz="2000"/>
        </a:p>
      </dgm:t>
    </dgm:pt>
    <dgm:pt modelId="{64309038-28AC-43E8-B918-B9ED2503D3A2}">
      <dgm:prSet phldrT="[Text]" custT="1"/>
      <dgm:spPr>
        <a:solidFill>
          <a:srgbClr val="1BAD7C"/>
        </a:solidFill>
      </dgm:spPr>
      <dgm:t>
        <a:bodyPr/>
        <a:lstStyle/>
        <a:p>
          <a:r>
            <a:rPr lang="en-GB" sz="1400" b="0" i="0" u="none"/>
            <a:t>INFRAEOSC-04-2018 - Connecting ESFRI infrastructures through Cluster projects</a:t>
          </a:r>
          <a:endParaRPr lang="en-US" sz="1400"/>
        </a:p>
      </dgm:t>
    </dgm:pt>
    <dgm:pt modelId="{74A0553D-AF28-4371-A19A-4D8A321EF81C}" type="parTrans" cxnId="{7B177371-AAB8-42CA-BF5E-A2C9350595E0}">
      <dgm:prSet/>
      <dgm:spPr/>
      <dgm:t>
        <a:bodyPr/>
        <a:lstStyle/>
        <a:p>
          <a:endParaRPr lang="en-US" sz="2000"/>
        </a:p>
      </dgm:t>
    </dgm:pt>
    <dgm:pt modelId="{2AF02171-CDA4-427C-8FD9-3049686F35DF}" type="sibTrans" cxnId="{7B177371-AAB8-42CA-BF5E-A2C9350595E0}">
      <dgm:prSet/>
      <dgm:spPr/>
      <dgm:t>
        <a:bodyPr/>
        <a:lstStyle/>
        <a:p>
          <a:endParaRPr lang="en-US" sz="2000"/>
        </a:p>
      </dgm:t>
    </dgm:pt>
    <dgm:pt modelId="{02D77ABA-734D-4B4E-9A19-5E60A64EB80A}">
      <dgm:prSet phldrT="[Text]" custT="1"/>
      <dgm:spPr>
        <a:solidFill>
          <a:srgbClr val="1BAD7C"/>
        </a:solidFill>
      </dgm:spPr>
      <dgm:t>
        <a:bodyPr/>
        <a:lstStyle/>
        <a:p>
          <a:r>
            <a:rPr lang="en-GB" sz="1300" b="0" i="0" u="none" dirty="0"/>
            <a:t>INFRAEOSC-02-2019</a:t>
          </a:r>
          <a:r>
            <a:rPr lang="en-GB" sz="1400" b="0" i="0" u="none" dirty="0"/>
            <a:t> - Prototyping new innovative services</a:t>
          </a:r>
          <a:endParaRPr lang="en-US" sz="1400" dirty="0"/>
        </a:p>
      </dgm:t>
    </dgm:pt>
    <dgm:pt modelId="{E519BC37-C3DB-4EA9-B66B-B3C9980279B7}" type="parTrans" cxnId="{4DF2EBFF-C2DD-4414-8B36-EBB3B1BC6DC1}">
      <dgm:prSet/>
      <dgm:spPr/>
      <dgm:t>
        <a:bodyPr/>
        <a:lstStyle/>
        <a:p>
          <a:endParaRPr lang="en-US" sz="2000"/>
        </a:p>
      </dgm:t>
    </dgm:pt>
    <dgm:pt modelId="{836BE92A-F1E3-4AAA-B64F-25BA45772C0D}" type="sibTrans" cxnId="{4DF2EBFF-C2DD-4414-8B36-EBB3B1BC6DC1}">
      <dgm:prSet/>
      <dgm:spPr/>
      <dgm:t>
        <a:bodyPr/>
        <a:lstStyle/>
        <a:p>
          <a:endParaRPr lang="en-US" sz="2000"/>
        </a:p>
      </dgm:t>
    </dgm:pt>
    <dgm:pt modelId="{A87128D7-8461-4106-8629-57C425A6D27C}">
      <dgm:prSet phldrT="[Text]" custT="1"/>
      <dgm:spPr>
        <a:solidFill>
          <a:srgbClr val="1BAD7C"/>
        </a:solidFill>
      </dgm:spPr>
      <dgm:t>
        <a:bodyPr/>
        <a:lstStyle/>
        <a:p>
          <a:r>
            <a:rPr lang="en-US" sz="1100" b="0" i="0" u="none" dirty="0"/>
            <a:t>INFRAEOSC-06-2019-2020 - Enhancing the EOSC portal </a:t>
          </a:r>
        </a:p>
        <a:p>
          <a:r>
            <a:rPr lang="en-US" sz="1100" b="0" i="0" u="none" dirty="0"/>
            <a:t>INFRAEOSC-03-2020  - Integration and consolidation of the EOSC Portal</a:t>
          </a:r>
          <a:endParaRPr lang="en-GB" sz="1100" b="0" i="0" u="none" dirty="0"/>
        </a:p>
      </dgm:t>
    </dgm:pt>
    <dgm:pt modelId="{23B9BC64-4105-41B5-8B8F-45485CBE96E7}" type="parTrans" cxnId="{4DE77727-5A3E-499E-8021-B6678522111A}">
      <dgm:prSet/>
      <dgm:spPr/>
      <dgm:t>
        <a:bodyPr/>
        <a:lstStyle/>
        <a:p>
          <a:endParaRPr lang="en-US" sz="2000"/>
        </a:p>
      </dgm:t>
    </dgm:pt>
    <dgm:pt modelId="{C3AFC846-9711-4785-ACDA-11CA0EFA8CA4}" type="sibTrans" cxnId="{4DE77727-5A3E-499E-8021-B6678522111A}">
      <dgm:prSet/>
      <dgm:spPr/>
      <dgm:t>
        <a:bodyPr/>
        <a:lstStyle/>
        <a:p>
          <a:endParaRPr lang="en-US" sz="2000"/>
        </a:p>
      </dgm:t>
    </dgm:pt>
    <dgm:pt modelId="{AF886E0B-06D1-4D4F-A9E7-88D378AB6803}">
      <dgm:prSet phldrT="[Text]" custT="1"/>
      <dgm:spPr>
        <a:solidFill>
          <a:srgbClr val="1BAD7C"/>
        </a:solidFill>
      </dgm:spPr>
      <dgm:t>
        <a:bodyPr/>
        <a:lstStyle/>
        <a:p>
          <a:r>
            <a:rPr lang="en-GB" sz="1400" b="0" i="0" u="none"/>
            <a:t>INFRAEOSC-05-2018-2019 - Support to the EOSC Governance</a:t>
          </a:r>
          <a:endParaRPr lang="en-US" sz="1400"/>
        </a:p>
      </dgm:t>
    </dgm:pt>
    <dgm:pt modelId="{A4D7914E-E9C2-4FA7-9A4A-74A098EE8C2A}" type="parTrans" cxnId="{CD4674B5-3B2A-49D4-A4A3-304E43B2887E}">
      <dgm:prSet/>
      <dgm:spPr/>
      <dgm:t>
        <a:bodyPr/>
        <a:lstStyle/>
        <a:p>
          <a:endParaRPr lang="en-US" sz="2000"/>
        </a:p>
      </dgm:t>
    </dgm:pt>
    <dgm:pt modelId="{4280F4E3-5114-481A-87DE-1883C514A7D9}" type="sibTrans" cxnId="{CD4674B5-3B2A-49D4-A4A3-304E43B2887E}">
      <dgm:prSet/>
      <dgm:spPr/>
      <dgm:t>
        <a:bodyPr/>
        <a:lstStyle/>
        <a:p>
          <a:endParaRPr lang="en-US" sz="2000"/>
        </a:p>
      </dgm:t>
    </dgm:pt>
    <dgm:pt modelId="{1EB67177-4237-4E2A-8501-D67D2078B6BD}">
      <dgm:prSet phldrT="[Text]" custT="1"/>
      <dgm:spPr>
        <a:solidFill>
          <a:srgbClr val="20CE94"/>
        </a:solidFill>
      </dgm:spPr>
      <dgm:t>
        <a:bodyPr/>
        <a:lstStyle/>
        <a:p>
          <a:r>
            <a:rPr lang="en-GB" sz="1400" b="0" i="0" u="none" dirty="0">
              <a:solidFill>
                <a:srgbClr val="FFFF00"/>
              </a:solidFill>
            </a:rPr>
            <a:t>ENVRI-FAIR   </a:t>
          </a:r>
          <a:r>
            <a:rPr lang="en-GB" sz="1400" b="0" i="0" u="none" dirty="0" smtClean="0">
              <a:solidFill>
                <a:srgbClr val="FFFF00"/>
              </a:solidFill>
            </a:rPr>
            <a:t/>
          </a:r>
          <a:br>
            <a:rPr lang="en-GB" sz="1400" b="0" i="0" u="none" dirty="0" smtClean="0">
              <a:solidFill>
                <a:srgbClr val="FFFF00"/>
              </a:solidFill>
            </a:rPr>
          </a:br>
          <a:r>
            <a:rPr lang="en-GB" sz="1400" b="0" i="0" u="none" dirty="0" smtClean="0">
              <a:solidFill>
                <a:srgbClr val="FFFF00"/>
              </a:solidFill>
            </a:rPr>
            <a:t>EOSC-Life   </a:t>
          </a:r>
          <a:br>
            <a:rPr lang="en-GB" sz="1400" b="0" i="0" u="none" dirty="0" smtClean="0">
              <a:solidFill>
                <a:srgbClr val="FFFF00"/>
              </a:solidFill>
            </a:rPr>
          </a:br>
          <a:r>
            <a:rPr lang="en-GB" sz="1400" b="0" i="0" u="none" dirty="0" smtClean="0">
              <a:solidFill>
                <a:srgbClr val="FFFF00"/>
              </a:solidFill>
            </a:rPr>
            <a:t>ESCAPE   </a:t>
          </a:r>
          <a:br>
            <a:rPr lang="en-GB" sz="1400" b="0" i="0" u="none" dirty="0" smtClean="0">
              <a:solidFill>
                <a:srgbClr val="FFFF00"/>
              </a:solidFill>
            </a:rPr>
          </a:br>
          <a:r>
            <a:rPr lang="en-GB" sz="1400" b="0" i="0" u="none" dirty="0" err="1" smtClean="0">
              <a:solidFill>
                <a:srgbClr val="FFFF00"/>
              </a:solidFill>
            </a:rPr>
            <a:t>PaNOSC</a:t>
          </a:r>
          <a:r>
            <a:rPr lang="en-GB" sz="1400" b="0" i="0" u="none" dirty="0" smtClean="0">
              <a:solidFill>
                <a:srgbClr val="FFFF00"/>
              </a:solidFill>
            </a:rPr>
            <a:t>   </a:t>
          </a:r>
          <a:br>
            <a:rPr lang="en-GB" sz="1400" b="0" i="0" u="none" dirty="0" smtClean="0">
              <a:solidFill>
                <a:srgbClr val="FFFF00"/>
              </a:solidFill>
            </a:rPr>
          </a:br>
          <a:r>
            <a:rPr lang="en-GB" sz="1400" b="0" i="0" u="none" dirty="0" smtClean="0">
              <a:solidFill>
                <a:srgbClr val="FFFF00"/>
              </a:solidFill>
            </a:rPr>
            <a:t>SSHOC </a:t>
          </a:r>
          <a:endParaRPr lang="en-US" sz="1400" dirty="0">
            <a:solidFill>
              <a:srgbClr val="FFFF00"/>
            </a:solidFill>
          </a:endParaRPr>
        </a:p>
      </dgm:t>
    </dgm:pt>
    <dgm:pt modelId="{3C94B14E-2B1C-444A-9E65-384E800375E1}" type="parTrans" cxnId="{6BF1874C-A8A8-4253-941F-F44518B085D2}">
      <dgm:prSet/>
      <dgm:spPr/>
      <dgm:t>
        <a:bodyPr/>
        <a:lstStyle/>
        <a:p>
          <a:endParaRPr lang="en-US" sz="2000"/>
        </a:p>
      </dgm:t>
    </dgm:pt>
    <dgm:pt modelId="{5A89EF87-BA1F-4569-A282-6EED079189F6}" type="sibTrans" cxnId="{6BF1874C-A8A8-4253-941F-F44518B085D2}">
      <dgm:prSet/>
      <dgm:spPr/>
      <dgm:t>
        <a:bodyPr/>
        <a:lstStyle/>
        <a:p>
          <a:endParaRPr lang="en-US" sz="2000"/>
        </a:p>
      </dgm:t>
    </dgm:pt>
    <dgm:pt modelId="{A50FD3B0-530F-4542-AA73-DF7893B60734}">
      <dgm:prSet phldrT="[Text]" custT="1"/>
      <dgm:spPr>
        <a:solidFill>
          <a:srgbClr val="20CE94"/>
        </a:solidFill>
      </dgm:spPr>
      <dgm:t>
        <a:bodyPr/>
        <a:lstStyle/>
        <a:p>
          <a:r>
            <a:rPr lang="en-GB" sz="1400" b="0" i="0" u="none"/>
            <a:t>FAIRsFAIR   EOSCsecretariat</a:t>
          </a:r>
          <a:endParaRPr lang="en-US" sz="1400"/>
        </a:p>
      </dgm:t>
    </dgm:pt>
    <dgm:pt modelId="{91F87D41-E823-4231-ADCF-AB89DA11DC50}" type="parTrans" cxnId="{26BDAC71-E332-41E7-8452-372F464239C4}">
      <dgm:prSet/>
      <dgm:spPr/>
      <dgm:t>
        <a:bodyPr/>
        <a:lstStyle/>
        <a:p>
          <a:endParaRPr lang="en-US"/>
        </a:p>
      </dgm:t>
    </dgm:pt>
    <dgm:pt modelId="{F52374D9-5176-4DF3-A164-B09508470E12}" type="sibTrans" cxnId="{26BDAC71-E332-41E7-8452-372F464239C4}">
      <dgm:prSet/>
      <dgm:spPr/>
      <dgm:t>
        <a:bodyPr/>
        <a:lstStyle/>
        <a:p>
          <a:endParaRPr lang="en-US"/>
        </a:p>
      </dgm:t>
    </dgm:pt>
    <dgm:pt modelId="{23D6969A-AB28-474F-973E-0B7610926E25}">
      <dgm:prSet phldrT="[Text]" custT="1"/>
      <dgm:spPr>
        <a:solidFill>
          <a:srgbClr val="20CE94"/>
        </a:solidFill>
      </dgm:spPr>
      <dgm:t>
        <a:bodyPr/>
        <a:lstStyle/>
        <a:p>
          <a:r>
            <a:rPr lang="en-GB" sz="1200" b="0" i="0" u="none"/>
            <a:t>EOSC-Nordic   EOSC-Pillar   EOSC-synergy   ExPaNDS   NI4OS-Europe</a:t>
          </a:r>
          <a:endParaRPr lang="en-US" sz="1200"/>
        </a:p>
      </dgm:t>
    </dgm:pt>
    <dgm:pt modelId="{63CE0FBD-BD18-4305-ACE1-918B3D9F2486}" type="parTrans" cxnId="{8344E230-E632-43E2-9162-B3AB7470ABDE}">
      <dgm:prSet/>
      <dgm:spPr/>
      <dgm:t>
        <a:bodyPr/>
        <a:lstStyle/>
        <a:p>
          <a:endParaRPr lang="en-US"/>
        </a:p>
      </dgm:t>
    </dgm:pt>
    <dgm:pt modelId="{BACE19C9-E5CC-4A4B-A209-5A4802AE7F72}" type="sibTrans" cxnId="{8344E230-E632-43E2-9162-B3AB7470ABDE}">
      <dgm:prSet/>
      <dgm:spPr/>
      <dgm:t>
        <a:bodyPr/>
        <a:lstStyle/>
        <a:p>
          <a:endParaRPr lang="en-US"/>
        </a:p>
      </dgm:t>
    </dgm:pt>
    <dgm:pt modelId="{F5948668-CCE5-42C4-9A4D-3D57214B2532}">
      <dgm:prSet phldrT="[Text]" custT="1"/>
      <dgm:spPr>
        <a:solidFill>
          <a:srgbClr val="20CE94"/>
        </a:solidFill>
      </dgm:spPr>
      <dgm:t>
        <a:bodyPr/>
        <a:lstStyle/>
        <a:p>
          <a:r>
            <a:rPr lang="en-GB" sz="1200" b="0" i="0" u="none" dirty="0"/>
            <a:t>COS4CLOUD   </a:t>
          </a:r>
          <a:endParaRPr lang="en-GB" sz="1200" b="0" i="0" u="none" dirty="0" smtClean="0"/>
        </a:p>
        <a:p>
          <a:r>
            <a:rPr lang="en-GB" sz="200" b="0" i="0" u="none" dirty="0" smtClean="0"/>
            <a:t> </a:t>
          </a:r>
          <a:r>
            <a:rPr lang="en-GB" sz="1200" b="0" i="0" u="none" dirty="0" smtClean="0"/>
            <a:t/>
          </a:r>
          <a:br>
            <a:rPr lang="en-GB" sz="1200" b="0" i="0" u="none" dirty="0" smtClean="0"/>
          </a:br>
          <a:r>
            <a:rPr lang="en-GB" sz="1200" b="0" i="0" u="none" dirty="0" smtClean="0"/>
            <a:t>CS3MESH4EOSC</a:t>
          </a:r>
        </a:p>
        <a:p>
          <a:r>
            <a:rPr lang="en-GB" sz="300" b="0" i="0" u="none" dirty="0" smtClean="0"/>
            <a:t> </a:t>
          </a:r>
          <a:r>
            <a:rPr lang="en-GB" sz="1200" b="0" i="0" u="none" dirty="0" smtClean="0"/>
            <a:t/>
          </a:r>
          <a:br>
            <a:rPr lang="en-GB" sz="1200" b="0" i="0" u="none" dirty="0" smtClean="0"/>
          </a:br>
          <a:r>
            <a:rPr lang="en-GB" sz="100" b="0" i="0" u="none" dirty="0" smtClean="0"/>
            <a:t> </a:t>
          </a:r>
          <a:r>
            <a:rPr lang="en-GB" sz="1200" b="0" i="0" u="none" dirty="0" smtClean="0"/>
            <a:t/>
          </a:r>
          <a:br>
            <a:rPr lang="en-GB" sz="1200" b="0" i="0" u="none" dirty="0" smtClean="0"/>
          </a:br>
          <a:r>
            <a:rPr lang="en-GB" sz="1200" b="0" i="0" u="none" dirty="0" smtClean="0"/>
            <a:t>INODE  NEANIAS   </a:t>
          </a:r>
          <a:br>
            <a:rPr lang="en-GB" sz="1200" b="0" i="0" u="none" dirty="0" smtClean="0"/>
          </a:br>
          <a:r>
            <a:rPr lang="en-GB" sz="1200" b="0" i="0" u="none" dirty="0" smtClean="0"/>
            <a:t>TRIPLE</a:t>
          </a:r>
          <a:endParaRPr lang="en-US" sz="1200" dirty="0"/>
        </a:p>
      </dgm:t>
    </dgm:pt>
    <dgm:pt modelId="{AECDE7C0-7C46-4981-93AF-5AF2044250B7}" type="parTrans" cxnId="{16592C0A-1A35-4477-9441-C6F7891C0BAF}">
      <dgm:prSet/>
      <dgm:spPr/>
      <dgm:t>
        <a:bodyPr/>
        <a:lstStyle/>
        <a:p>
          <a:endParaRPr lang="en-US"/>
        </a:p>
      </dgm:t>
    </dgm:pt>
    <dgm:pt modelId="{CDCD3963-4992-40F2-9353-F3ECA7E0A7D3}" type="sibTrans" cxnId="{16592C0A-1A35-4477-9441-C6F7891C0BAF}">
      <dgm:prSet/>
      <dgm:spPr/>
      <dgm:t>
        <a:bodyPr/>
        <a:lstStyle/>
        <a:p>
          <a:endParaRPr lang="en-US"/>
        </a:p>
      </dgm:t>
    </dgm:pt>
    <dgm:pt modelId="{FD0FAD22-FEA1-4C35-A293-45F2AB41901D}">
      <dgm:prSet phldrT="[Text]" custT="1"/>
      <dgm:spPr>
        <a:solidFill>
          <a:srgbClr val="1BAD7C"/>
        </a:solidFill>
      </dgm:spPr>
      <dgm:t>
        <a:bodyPr/>
        <a:lstStyle/>
        <a:p>
          <a:r>
            <a:rPr lang="en-GB" sz="1200" b="0" i="0" u="none"/>
            <a:t>INFRAEOSC-07-2020 - Increasing the service offer of the EOSC Portal</a:t>
          </a:r>
          <a:endParaRPr lang="en-US" sz="1200"/>
        </a:p>
      </dgm:t>
    </dgm:pt>
    <dgm:pt modelId="{67B2595F-C5EF-4355-8609-D69F56C58B2C}" type="parTrans" cxnId="{40089969-BA73-427B-840E-55E6DC9943D4}">
      <dgm:prSet/>
      <dgm:spPr/>
      <dgm:t>
        <a:bodyPr/>
        <a:lstStyle/>
        <a:p>
          <a:endParaRPr lang="en-US"/>
        </a:p>
      </dgm:t>
    </dgm:pt>
    <dgm:pt modelId="{753FC076-5626-4740-B677-D99615816F90}" type="sibTrans" cxnId="{40089969-BA73-427B-840E-55E6DC9943D4}">
      <dgm:prSet/>
      <dgm:spPr/>
      <dgm:t>
        <a:bodyPr/>
        <a:lstStyle/>
        <a:p>
          <a:endParaRPr lang="en-US"/>
        </a:p>
      </dgm:t>
    </dgm:pt>
    <dgm:pt modelId="{A746157B-4322-4DA1-AF19-5FF42A383536}">
      <dgm:prSet phldrT="[Text]" custT="1"/>
      <dgm:spPr>
        <a:solidFill>
          <a:srgbClr val="20CE94"/>
        </a:solidFill>
      </dgm:spPr>
      <dgm:t>
        <a:bodyPr/>
        <a:lstStyle/>
        <a:p>
          <a:r>
            <a:rPr lang="en-GB" sz="1200" b="0" i="0" u="none" dirty="0"/>
            <a:t>C-SCALE   </a:t>
          </a:r>
          <a:r>
            <a:rPr lang="en-GB" sz="1200" b="0" i="0" u="none" dirty="0" smtClean="0"/>
            <a:t/>
          </a:r>
          <a:br>
            <a:rPr lang="en-GB" sz="1200" b="0" i="0" u="none" dirty="0" smtClean="0"/>
          </a:br>
          <a:r>
            <a:rPr lang="en-GB" sz="1200" b="0" i="0" u="none" dirty="0" smtClean="0"/>
            <a:t>DICE </a:t>
          </a:r>
          <a:br>
            <a:rPr lang="en-GB" sz="1200" b="0" i="0" u="none" dirty="0" smtClean="0"/>
          </a:br>
          <a:r>
            <a:rPr lang="en-GB" sz="1200" b="0" i="0" u="none" dirty="0" smtClean="0"/>
            <a:t>EGI-ACE   </a:t>
          </a:r>
          <a:br>
            <a:rPr lang="en-GB" sz="1200" b="0" i="0" u="none" dirty="0" smtClean="0"/>
          </a:br>
          <a:r>
            <a:rPr lang="en-GB" sz="1200" b="0" i="0" u="none" dirty="0" err="1" smtClean="0"/>
            <a:t>OpenAIRE</a:t>
          </a:r>
          <a:r>
            <a:rPr lang="en-GB" sz="1200" b="0" i="0" u="none" dirty="0" smtClean="0"/>
            <a:t> </a:t>
          </a:r>
          <a:r>
            <a:rPr lang="en-GB" sz="1200" b="0" i="0" u="none" dirty="0"/>
            <a:t>Nexus   </a:t>
          </a:r>
          <a:r>
            <a:rPr lang="en-GB" sz="1200" b="0" i="0" u="none" dirty="0" smtClean="0"/>
            <a:t/>
          </a:r>
          <a:br>
            <a:rPr lang="en-GB" sz="1200" b="0" i="0" u="none" dirty="0" smtClean="0"/>
          </a:br>
          <a:r>
            <a:rPr lang="en-GB" sz="1200" b="0" i="0" u="none" dirty="0" smtClean="0"/>
            <a:t>RELIANCE</a:t>
          </a:r>
          <a:endParaRPr lang="en-US" sz="1200" dirty="0"/>
        </a:p>
      </dgm:t>
    </dgm:pt>
    <dgm:pt modelId="{4B7DFC15-B8CF-49CB-8405-16984200698B}" type="parTrans" cxnId="{AD802CEF-4D6B-4E3B-BC08-DCE54A658C22}">
      <dgm:prSet/>
      <dgm:spPr/>
      <dgm:t>
        <a:bodyPr/>
        <a:lstStyle/>
        <a:p>
          <a:endParaRPr lang="en-US"/>
        </a:p>
      </dgm:t>
    </dgm:pt>
    <dgm:pt modelId="{FBAA70B2-D771-4BCE-B0A4-256D5E372973}" type="sibTrans" cxnId="{AD802CEF-4D6B-4E3B-BC08-DCE54A658C22}">
      <dgm:prSet/>
      <dgm:spPr/>
      <dgm:t>
        <a:bodyPr/>
        <a:lstStyle/>
        <a:p>
          <a:endParaRPr lang="en-US"/>
        </a:p>
      </dgm:t>
    </dgm:pt>
    <dgm:pt modelId="{24213E55-76D3-4F47-BF43-CDDF6AB3158F}">
      <dgm:prSet phldrT="[Text]" custT="1"/>
      <dgm:spPr>
        <a:solidFill>
          <a:srgbClr val="20CE94"/>
        </a:solidFill>
      </dgm:spPr>
      <dgm:t>
        <a:bodyPr/>
        <a:lstStyle/>
        <a:p>
          <a:r>
            <a:rPr lang="en-GB" sz="1400" b="0" i="0" u="none" dirty="0"/>
            <a:t>EOSC Enhance</a:t>
          </a:r>
        </a:p>
        <a:p>
          <a:endParaRPr lang="en-GB" sz="900" b="0" i="0" u="none" dirty="0">
            <a:solidFill>
              <a:srgbClr val="FFFF00"/>
            </a:solidFill>
          </a:endParaRPr>
        </a:p>
        <a:p>
          <a:r>
            <a:rPr lang="en-GB" sz="1400" b="0" i="0" u="none" dirty="0">
              <a:solidFill>
                <a:srgbClr val="FFFF00"/>
              </a:solidFill>
            </a:rPr>
            <a:t>EOSC-Future</a:t>
          </a:r>
          <a:endParaRPr lang="en-US" sz="1400" dirty="0">
            <a:solidFill>
              <a:srgbClr val="FFFF00"/>
            </a:solidFill>
          </a:endParaRPr>
        </a:p>
      </dgm:t>
    </dgm:pt>
    <dgm:pt modelId="{9EC30F32-7807-4F03-8E64-25EC6ADD42E2}" type="parTrans" cxnId="{41AB3010-BD29-408C-85F4-B38EF79D56B8}">
      <dgm:prSet/>
      <dgm:spPr/>
      <dgm:t>
        <a:bodyPr/>
        <a:lstStyle/>
        <a:p>
          <a:endParaRPr lang="en-US"/>
        </a:p>
      </dgm:t>
    </dgm:pt>
    <dgm:pt modelId="{0CB53F3C-27BB-413E-A85C-6AA81A529433}" type="sibTrans" cxnId="{41AB3010-BD29-408C-85F4-B38EF79D56B8}">
      <dgm:prSet/>
      <dgm:spPr/>
      <dgm:t>
        <a:bodyPr/>
        <a:lstStyle/>
        <a:p>
          <a:endParaRPr lang="en-US"/>
        </a:p>
      </dgm:t>
    </dgm:pt>
    <dgm:pt modelId="{A73B7BBB-AD61-4191-A4FC-F0FB81EDF20B}" type="pres">
      <dgm:prSet presAssocID="{820B6B00-D4D5-4716-93EA-7CA918BB58B5}" presName="Name0" presStyleCnt="0">
        <dgm:presLayoutVars>
          <dgm:chPref val="1"/>
          <dgm:dir/>
          <dgm:animOne val="branch"/>
          <dgm:animLvl val="lvl"/>
          <dgm:resizeHandles/>
        </dgm:presLayoutVars>
      </dgm:prSet>
      <dgm:spPr/>
      <dgm:t>
        <a:bodyPr/>
        <a:lstStyle/>
        <a:p>
          <a:endParaRPr lang="en-US"/>
        </a:p>
      </dgm:t>
    </dgm:pt>
    <dgm:pt modelId="{B3D629BA-9E5D-4757-B6E1-70822C41734F}" type="pres">
      <dgm:prSet presAssocID="{758D9241-2E0B-44E3-BED3-642181C54AE4}" presName="vertOne" presStyleCnt="0"/>
      <dgm:spPr/>
    </dgm:pt>
    <dgm:pt modelId="{91DD2387-4E9E-4E1E-B797-C5140D3E7A46}" type="pres">
      <dgm:prSet presAssocID="{758D9241-2E0B-44E3-BED3-642181C54AE4}" presName="txOne" presStyleLbl="node0" presStyleIdx="0" presStyleCnt="1" custScaleY="28110" custLinFactNeighborY="-60797">
        <dgm:presLayoutVars>
          <dgm:chPref val="3"/>
        </dgm:presLayoutVars>
      </dgm:prSet>
      <dgm:spPr/>
      <dgm:t>
        <a:bodyPr/>
        <a:lstStyle/>
        <a:p>
          <a:endParaRPr lang="en-US"/>
        </a:p>
      </dgm:t>
    </dgm:pt>
    <dgm:pt modelId="{5A1ABE35-1F20-44CD-AAD4-E75065EDD0E4}" type="pres">
      <dgm:prSet presAssocID="{758D9241-2E0B-44E3-BED3-642181C54AE4}" presName="parTransOne" presStyleCnt="0"/>
      <dgm:spPr/>
    </dgm:pt>
    <dgm:pt modelId="{CC19A3D6-1E9D-4661-ACC4-760ED4241854}" type="pres">
      <dgm:prSet presAssocID="{758D9241-2E0B-44E3-BED3-642181C54AE4}" presName="horzOne" presStyleCnt="0"/>
      <dgm:spPr/>
    </dgm:pt>
    <dgm:pt modelId="{A550B6D0-502E-473F-AF45-2659AA4E28E3}" type="pres">
      <dgm:prSet presAssocID="{64309038-28AC-43E8-B918-B9ED2503D3A2}" presName="vertTwo" presStyleCnt="0"/>
      <dgm:spPr/>
    </dgm:pt>
    <dgm:pt modelId="{7E7BC17B-2338-4BAC-A56B-5433D34C7340}" type="pres">
      <dgm:prSet presAssocID="{64309038-28AC-43E8-B918-B9ED2503D3A2}" presName="txTwo" presStyleLbl="node2" presStyleIdx="0" presStyleCnt="5" custScaleX="100985" custScaleY="111276">
        <dgm:presLayoutVars>
          <dgm:chPref val="3"/>
        </dgm:presLayoutVars>
      </dgm:prSet>
      <dgm:spPr/>
      <dgm:t>
        <a:bodyPr/>
        <a:lstStyle/>
        <a:p>
          <a:endParaRPr lang="en-US"/>
        </a:p>
      </dgm:t>
    </dgm:pt>
    <dgm:pt modelId="{1CE92827-3D39-41DC-9A1E-2724C14B106F}" type="pres">
      <dgm:prSet presAssocID="{64309038-28AC-43E8-B918-B9ED2503D3A2}" presName="parTransTwo" presStyleCnt="0"/>
      <dgm:spPr/>
    </dgm:pt>
    <dgm:pt modelId="{582A8AEF-29BD-4FFE-8D48-CA63AC1F7A49}" type="pres">
      <dgm:prSet presAssocID="{64309038-28AC-43E8-B918-B9ED2503D3A2}" presName="horzTwo" presStyleCnt="0"/>
      <dgm:spPr/>
    </dgm:pt>
    <dgm:pt modelId="{A837B3EB-0822-4846-B3E9-8E408C4705B9}" type="pres">
      <dgm:prSet presAssocID="{1EB67177-4237-4E2A-8501-D67D2078B6BD}" presName="vertThree" presStyleCnt="0"/>
      <dgm:spPr/>
    </dgm:pt>
    <dgm:pt modelId="{F71A4F7A-0D83-43BB-A1D1-A28F9A312BDC}" type="pres">
      <dgm:prSet presAssocID="{1EB67177-4237-4E2A-8501-D67D2078B6BD}" presName="txThree" presStyleLbl="node3" presStyleIdx="0" presStyleCnt="6" custScaleX="134122" custLinFactNeighborX="530" custLinFactNeighborY="6050">
        <dgm:presLayoutVars>
          <dgm:chPref val="3"/>
        </dgm:presLayoutVars>
      </dgm:prSet>
      <dgm:spPr/>
      <dgm:t>
        <a:bodyPr/>
        <a:lstStyle/>
        <a:p>
          <a:endParaRPr lang="en-US"/>
        </a:p>
      </dgm:t>
    </dgm:pt>
    <dgm:pt modelId="{1DC8156B-60C5-4934-8E65-17D047B970C0}" type="pres">
      <dgm:prSet presAssocID="{1EB67177-4237-4E2A-8501-D67D2078B6BD}" presName="horzThree" presStyleCnt="0"/>
      <dgm:spPr/>
    </dgm:pt>
    <dgm:pt modelId="{47A9A44A-E491-47AE-9BED-6D395ADC9EF3}" type="pres">
      <dgm:prSet presAssocID="{2AF02171-CDA4-427C-8FD9-3049686F35DF}" presName="sibSpaceTwo" presStyleCnt="0"/>
      <dgm:spPr/>
    </dgm:pt>
    <dgm:pt modelId="{3735C612-A707-4E17-89DB-49C499E2E9BB}" type="pres">
      <dgm:prSet presAssocID="{AF886E0B-06D1-4D4F-A9E7-88D378AB6803}" presName="vertTwo" presStyleCnt="0"/>
      <dgm:spPr/>
    </dgm:pt>
    <dgm:pt modelId="{02A28374-2E8C-4ABA-9D94-61EE3AF1DF0B}" type="pres">
      <dgm:prSet presAssocID="{AF886E0B-06D1-4D4F-A9E7-88D378AB6803}" presName="txTwo" presStyleLbl="node2" presStyleIdx="1" presStyleCnt="5" custScaleX="99856" custScaleY="111276">
        <dgm:presLayoutVars>
          <dgm:chPref val="3"/>
        </dgm:presLayoutVars>
      </dgm:prSet>
      <dgm:spPr/>
      <dgm:t>
        <a:bodyPr/>
        <a:lstStyle/>
        <a:p>
          <a:endParaRPr lang="en-US"/>
        </a:p>
      </dgm:t>
    </dgm:pt>
    <dgm:pt modelId="{86CBB550-408E-40B3-8B20-ACAD7CA5991B}" type="pres">
      <dgm:prSet presAssocID="{AF886E0B-06D1-4D4F-A9E7-88D378AB6803}" presName="parTransTwo" presStyleCnt="0"/>
      <dgm:spPr/>
    </dgm:pt>
    <dgm:pt modelId="{34FCBD9A-2057-4C9E-98FA-D5FFEF6A4563}" type="pres">
      <dgm:prSet presAssocID="{AF886E0B-06D1-4D4F-A9E7-88D378AB6803}" presName="horzTwo" presStyleCnt="0"/>
      <dgm:spPr/>
    </dgm:pt>
    <dgm:pt modelId="{8C1D03C7-4FAE-40F8-8E13-1E7049B16C64}" type="pres">
      <dgm:prSet presAssocID="{A50FD3B0-530F-4542-AA73-DF7893B60734}" presName="vertThree" presStyleCnt="0"/>
      <dgm:spPr/>
    </dgm:pt>
    <dgm:pt modelId="{583FA05B-EE60-4B48-8C8A-A4E6D8B5BBAA}" type="pres">
      <dgm:prSet presAssocID="{A50FD3B0-530F-4542-AA73-DF7893B60734}" presName="txThree" presStyleLbl="node3" presStyleIdx="1" presStyleCnt="6" custLinFactNeighborY="6050">
        <dgm:presLayoutVars>
          <dgm:chPref val="3"/>
        </dgm:presLayoutVars>
      </dgm:prSet>
      <dgm:spPr/>
      <dgm:t>
        <a:bodyPr/>
        <a:lstStyle/>
        <a:p>
          <a:endParaRPr lang="en-US"/>
        </a:p>
      </dgm:t>
    </dgm:pt>
    <dgm:pt modelId="{713A7CCF-AD37-4747-9DD3-7F8466B99043}" type="pres">
      <dgm:prSet presAssocID="{A50FD3B0-530F-4542-AA73-DF7893B60734}" presName="horzThree" presStyleCnt="0"/>
      <dgm:spPr/>
    </dgm:pt>
    <dgm:pt modelId="{7AC3F144-F2D9-4F41-8548-208E6E8C1CE2}" type="pres">
      <dgm:prSet presAssocID="{F52374D9-5176-4DF3-A164-B09508470E12}" presName="sibSpaceThree" presStyleCnt="0"/>
      <dgm:spPr/>
    </dgm:pt>
    <dgm:pt modelId="{27162E68-7DDE-40A1-9EB4-0B15C5332B5B}" type="pres">
      <dgm:prSet presAssocID="{23D6969A-AB28-474F-973E-0B7610926E25}" presName="vertThree" presStyleCnt="0"/>
      <dgm:spPr/>
    </dgm:pt>
    <dgm:pt modelId="{39D4D20C-483E-43E4-972E-2769731BF9F3}" type="pres">
      <dgm:prSet presAssocID="{23D6969A-AB28-474F-973E-0B7610926E25}" presName="txThree" presStyleLbl="node3" presStyleIdx="2" presStyleCnt="6" custLinFactNeighborY="6050">
        <dgm:presLayoutVars>
          <dgm:chPref val="3"/>
        </dgm:presLayoutVars>
      </dgm:prSet>
      <dgm:spPr/>
      <dgm:t>
        <a:bodyPr/>
        <a:lstStyle/>
        <a:p>
          <a:endParaRPr lang="en-US"/>
        </a:p>
      </dgm:t>
    </dgm:pt>
    <dgm:pt modelId="{CA2D76A6-B791-4211-B80C-FBA7BB3106F6}" type="pres">
      <dgm:prSet presAssocID="{23D6969A-AB28-474F-973E-0B7610926E25}" presName="horzThree" presStyleCnt="0"/>
      <dgm:spPr/>
    </dgm:pt>
    <dgm:pt modelId="{0CE0B11D-2F15-485D-898B-EE5959432D73}" type="pres">
      <dgm:prSet presAssocID="{4280F4E3-5114-481A-87DE-1883C514A7D9}" presName="sibSpaceTwo" presStyleCnt="0"/>
      <dgm:spPr/>
    </dgm:pt>
    <dgm:pt modelId="{D6F16C2C-3A9C-43CE-8A7E-533E49A10C09}" type="pres">
      <dgm:prSet presAssocID="{02D77ABA-734D-4B4E-9A19-5E60A64EB80A}" presName="vertTwo" presStyleCnt="0"/>
      <dgm:spPr/>
    </dgm:pt>
    <dgm:pt modelId="{4A19D216-E351-469A-AA0E-20B4E740E23C}" type="pres">
      <dgm:prSet presAssocID="{02D77ABA-734D-4B4E-9A19-5E60A64EB80A}" presName="txTwo" presStyleLbl="node2" presStyleIdx="2" presStyleCnt="5" custScaleY="111276">
        <dgm:presLayoutVars>
          <dgm:chPref val="3"/>
        </dgm:presLayoutVars>
      </dgm:prSet>
      <dgm:spPr/>
      <dgm:t>
        <a:bodyPr/>
        <a:lstStyle/>
        <a:p>
          <a:endParaRPr lang="en-US"/>
        </a:p>
      </dgm:t>
    </dgm:pt>
    <dgm:pt modelId="{2C31EB4D-F712-413D-A8D1-AAFA0E305A7D}" type="pres">
      <dgm:prSet presAssocID="{02D77ABA-734D-4B4E-9A19-5E60A64EB80A}" presName="parTransTwo" presStyleCnt="0"/>
      <dgm:spPr/>
    </dgm:pt>
    <dgm:pt modelId="{1D74259F-F943-474F-83EA-3771E16D5697}" type="pres">
      <dgm:prSet presAssocID="{02D77ABA-734D-4B4E-9A19-5E60A64EB80A}" presName="horzTwo" presStyleCnt="0"/>
      <dgm:spPr/>
    </dgm:pt>
    <dgm:pt modelId="{4C4C620A-F7DF-4113-8747-E9839E7D6289}" type="pres">
      <dgm:prSet presAssocID="{F5948668-CCE5-42C4-9A4D-3D57214B2532}" presName="vertThree" presStyleCnt="0"/>
      <dgm:spPr/>
    </dgm:pt>
    <dgm:pt modelId="{DD1724CB-92BB-4449-B11C-874DC1F5B948}" type="pres">
      <dgm:prSet presAssocID="{F5948668-CCE5-42C4-9A4D-3D57214B2532}" presName="txThree" presStyleLbl="node3" presStyleIdx="3" presStyleCnt="6" custLinFactNeighborY="6050">
        <dgm:presLayoutVars>
          <dgm:chPref val="3"/>
        </dgm:presLayoutVars>
      </dgm:prSet>
      <dgm:spPr/>
      <dgm:t>
        <a:bodyPr/>
        <a:lstStyle/>
        <a:p>
          <a:endParaRPr lang="en-US"/>
        </a:p>
      </dgm:t>
    </dgm:pt>
    <dgm:pt modelId="{0F8DF626-139A-419D-B1F9-08BAAC5E191C}" type="pres">
      <dgm:prSet presAssocID="{F5948668-CCE5-42C4-9A4D-3D57214B2532}" presName="horzThree" presStyleCnt="0"/>
      <dgm:spPr/>
    </dgm:pt>
    <dgm:pt modelId="{1DF7751D-2FD0-4217-9AEC-4B67BCBD5C61}" type="pres">
      <dgm:prSet presAssocID="{836BE92A-F1E3-4AAA-B64F-25BA45772C0D}" presName="sibSpaceTwo" presStyleCnt="0"/>
      <dgm:spPr/>
    </dgm:pt>
    <dgm:pt modelId="{AC277A0E-703C-4303-A0AC-6E5650E2967A}" type="pres">
      <dgm:prSet presAssocID="{A87128D7-8461-4106-8629-57C425A6D27C}" presName="vertTwo" presStyleCnt="0"/>
      <dgm:spPr/>
    </dgm:pt>
    <dgm:pt modelId="{AEB53683-33CE-43C6-B6D4-9A48FF7B16DF}" type="pres">
      <dgm:prSet presAssocID="{A87128D7-8461-4106-8629-57C425A6D27C}" presName="txTwo" presStyleLbl="node2" presStyleIdx="3" presStyleCnt="5" custScaleY="110866">
        <dgm:presLayoutVars>
          <dgm:chPref val="3"/>
        </dgm:presLayoutVars>
      </dgm:prSet>
      <dgm:spPr/>
      <dgm:t>
        <a:bodyPr/>
        <a:lstStyle/>
        <a:p>
          <a:endParaRPr lang="en-US"/>
        </a:p>
      </dgm:t>
    </dgm:pt>
    <dgm:pt modelId="{AF32548E-46DA-4CAE-BA1A-71156B087FFB}" type="pres">
      <dgm:prSet presAssocID="{A87128D7-8461-4106-8629-57C425A6D27C}" presName="parTransTwo" presStyleCnt="0"/>
      <dgm:spPr/>
    </dgm:pt>
    <dgm:pt modelId="{5C4C20CE-617B-4680-985C-A11BA3DC860A}" type="pres">
      <dgm:prSet presAssocID="{A87128D7-8461-4106-8629-57C425A6D27C}" presName="horzTwo" presStyleCnt="0"/>
      <dgm:spPr/>
    </dgm:pt>
    <dgm:pt modelId="{FA23853C-F2C5-4309-9AEF-6E534EED9F01}" type="pres">
      <dgm:prSet presAssocID="{24213E55-76D3-4F47-BF43-CDDF6AB3158F}" presName="vertThree" presStyleCnt="0"/>
      <dgm:spPr/>
    </dgm:pt>
    <dgm:pt modelId="{3E86F357-1849-4FE2-92D6-E38E542EF5E9}" type="pres">
      <dgm:prSet presAssocID="{24213E55-76D3-4F47-BF43-CDDF6AB3158F}" presName="txThree" presStyleLbl="node3" presStyleIdx="4" presStyleCnt="6" custLinFactNeighborY="6050">
        <dgm:presLayoutVars>
          <dgm:chPref val="3"/>
        </dgm:presLayoutVars>
      </dgm:prSet>
      <dgm:spPr/>
      <dgm:t>
        <a:bodyPr/>
        <a:lstStyle/>
        <a:p>
          <a:endParaRPr lang="en-US"/>
        </a:p>
      </dgm:t>
    </dgm:pt>
    <dgm:pt modelId="{3768DAFE-A648-411D-A9BF-23F9395F88A6}" type="pres">
      <dgm:prSet presAssocID="{24213E55-76D3-4F47-BF43-CDDF6AB3158F}" presName="horzThree" presStyleCnt="0"/>
      <dgm:spPr/>
    </dgm:pt>
    <dgm:pt modelId="{DD139A3A-7B1D-45A3-9076-E83D6A7EDB0D}" type="pres">
      <dgm:prSet presAssocID="{C3AFC846-9711-4785-ACDA-11CA0EFA8CA4}" presName="sibSpaceTwo" presStyleCnt="0"/>
      <dgm:spPr/>
    </dgm:pt>
    <dgm:pt modelId="{A65227D6-DC72-4CC3-A7BD-B8C78119A2EC}" type="pres">
      <dgm:prSet presAssocID="{FD0FAD22-FEA1-4C35-A293-45F2AB41901D}" presName="vertTwo" presStyleCnt="0"/>
      <dgm:spPr/>
    </dgm:pt>
    <dgm:pt modelId="{94379A84-1FF3-4AB6-8FFC-3C071FE238CB}" type="pres">
      <dgm:prSet presAssocID="{FD0FAD22-FEA1-4C35-A293-45F2AB41901D}" presName="txTwo" presStyleLbl="node2" presStyleIdx="4" presStyleCnt="5" custScaleY="111613">
        <dgm:presLayoutVars>
          <dgm:chPref val="3"/>
        </dgm:presLayoutVars>
      </dgm:prSet>
      <dgm:spPr/>
      <dgm:t>
        <a:bodyPr/>
        <a:lstStyle/>
        <a:p>
          <a:endParaRPr lang="en-US"/>
        </a:p>
      </dgm:t>
    </dgm:pt>
    <dgm:pt modelId="{6D025050-D6FB-4B69-BCAA-8090E7E32FA1}" type="pres">
      <dgm:prSet presAssocID="{FD0FAD22-FEA1-4C35-A293-45F2AB41901D}" presName="parTransTwo" presStyleCnt="0"/>
      <dgm:spPr/>
    </dgm:pt>
    <dgm:pt modelId="{D55B412C-90B6-4F49-8182-12100F6FD731}" type="pres">
      <dgm:prSet presAssocID="{FD0FAD22-FEA1-4C35-A293-45F2AB41901D}" presName="horzTwo" presStyleCnt="0"/>
      <dgm:spPr/>
    </dgm:pt>
    <dgm:pt modelId="{EBC6E126-8790-432A-9307-E8DCDCD3C10F}" type="pres">
      <dgm:prSet presAssocID="{A746157B-4322-4DA1-AF19-5FF42A383536}" presName="vertThree" presStyleCnt="0"/>
      <dgm:spPr/>
    </dgm:pt>
    <dgm:pt modelId="{DB051293-4752-46A7-A1D4-928981AD0B6A}" type="pres">
      <dgm:prSet presAssocID="{A746157B-4322-4DA1-AF19-5FF42A383536}" presName="txThree" presStyleLbl="node3" presStyleIdx="5" presStyleCnt="6" custLinFactNeighborY="6050">
        <dgm:presLayoutVars>
          <dgm:chPref val="3"/>
        </dgm:presLayoutVars>
      </dgm:prSet>
      <dgm:spPr/>
      <dgm:t>
        <a:bodyPr/>
        <a:lstStyle/>
        <a:p>
          <a:endParaRPr lang="en-US"/>
        </a:p>
      </dgm:t>
    </dgm:pt>
    <dgm:pt modelId="{9782F82F-238B-4EFC-811B-9436D1740A27}" type="pres">
      <dgm:prSet presAssocID="{A746157B-4322-4DA1-AF19-5FF42A383536}" presName="horzThree" presStyleCnt="0"/>
      <dgm:spPr/>
    </dgm:pt>
  </dgm:ptLst>
  <dgm:cxnLst>
    <dgm:cxn modelId="{4DE77727-5A3E-499E-8021-B6678522111A}" srcId="{758D9241-2E0B-44E3-BED3-642181C54AE4}" destId="{A87128D7-8461-4106-8629-57C425A6D27C}" srcOrd="3" destOrd="0" parTransId="{23B9BC64-4105-41B5-8B8F-45485CBE96E7}" sibTransId="{C3AFC846-9711-4785-ACDA-11CA0EFA8CA4}"/>
    <dgm:cxn modelId="{40F6A815-478D-40ED-BED7-2BEF1809E81A}" type="presOf" srcId="{A746157B-4322-4DA1-AF19-5FF42A383536}" destId="{DB051293-4752-46A7-A1D4-928981AD0B6A}" srcOrd="0" destOrd="0" presId="urn:microsoft.com/office/officeart/2005/8/layout/architecture"/>
    <dgm:cxn modelId="{85EA6E31-FC71-4A48-BCA8-3623FAB3E6BA}" type="presOf" srcId="{A87128D7-8461-4106-8629-57C425A6D27C}" destId="{AEB53683-33CE-43C6-B6D4-9A48FF7B16DF}" srcOrd="0" destOrd="0" presId="urn:microsoft.com/office/officeart/2005/8/layout/architecture"/>
    <dgm:cxn modelId="{26BDAC71-E332-41E7-8452-372F464239C4}" srcId="{AF886E0B-06D1-4D4F-A9E7-88D378AB6803}" destId="{A50FD3B0-530F-4542-AA73-DF7893B60734}" srcOrd="0" destOrd="0" parTransId="{91F87D41-E823-4231-ADCF-AB89DA11DC50}" sibTransId="{F52374D9-5176-4DF3-A164-B09508470E12}"/>
    <dgm:cxn modelId="{EA261864-3878-4672-B775-BDC797441586}" type="presOf" srcId="{64309038-28AC-43E8-B918-B9ED2503D3A2}" destId="{7E7BC17B-2338-4BAC-A56B-5433D34C7340}" srcOrd="0" destOrd="0" presId="urn:microsoft.com/office/officeart/2005/8/layout/architecture"/>
    <dgm:cxn modelId="{8344E230-E632-43E2-9162-B3AB7470ABDE}" srcId="{AF886E0B-06D1-4D4F-A9E7-88D378AB6803}" destId="{23D6969A-AB28-474F-973E-0B7610926E25}" srcOrd="1" destOrd="0" parTransId="{63CE0FBD-BD18-4305-ACE1-918B3D9F2486}" sibTransId="{BACE19C9-E5CC-4A4B-A209-5A4802AE7F72}"/>
    <dgm:cxn modelId="{819AC69F-96E1-4947-9B2B-9DCA2FD7B2A7}" type="presOf" srcId="{AF886E0B-06D1-4D4F-A9E7-88D378AB6803}" destId="{02A28374-2E8C-4ABA-9D94-61EE3AF1DF0B}" srcOrd="0" destOrd="0" presId="urn:microsoft.com/office/officeart/2005/8/layout/architecture"/>
    <dgm:cxn modelId="{B1BC2750-CF17-404E-A471-3D40A186CA6D}" type="presOf" srcId="{820B6B00-D4D5-4716-93EA-7CA918BB58B5}" destId="{A73B7BBB-AD61-4191-A4FC-F0FB81EDF20B}" srcOrd="0" destOrd="0" presId="urn:microsoft.com/office/officeart/2005/8/layout/architecture"/>
    <dgm:cxn modelId="{718E65E0-AF21-4937-A449-3329FA0DF814}" type="presOf" srcId="{F5948668-CCE5-42C4-9A4D-3D57214B2532}" destId="{DD1724CB-92BB-4449-B11C-874DC1F5B948}" srcOrd="0" destOrd="0" presId="urn:microsoft.com/office/officeart/2005/8/layout/architecture"/>
    <dgm:cxn modelId="{3FEF33E6-06AF-4E88-882C-976A7E50C93A}" type="presOf" srcId="{FD0FAD22-FEA1-4C35-A293-45F2AB41901D}" destId="{94379A84-1FF3-4AB6-8FFC-3C071FE238CB}" srcOrd="0" destOrd="0" presId="urn:microsoft.com/office/officeart/2005/8/layout/architecture"/>
    <dgm:cxn modelId="{40089969-BA73-427B-840E-55E6DC9943D4}" srcId="{758D9241-2E0B-44E3-BED3-642181C54AE4}" destId="{FD0FAD22-FEA1-4C35-A293-45F2AB41901D}" srcOrd="4" destOrd="0" parTransId="{67B2595F-C5EF-4355-8609-D69F56C58B2C}" sibTransId="{753FC076-5626-4740-B677-D99615816F90}"/>
    <dgm:cxn modelId="{4D55C0DF-3348-4F30-AC55-06C39E8C4C90}" type="presOf" srcId="{758D9241-2E0B-44E3-BED3-642181C54AE4}" destId="{91DD2387-4E9E-4E1E-B797-C5140D3E7A46}" srcOrd="0" destOrd="0" presId="urn:microsoft.com/office/officeart/2005/8/layout/architecture"/>
    <dgm:cxn modelId="{56718F74-C021-40F2-968B-5E72ECE01BB6}" type="presOf" srcId="{1EB67177-4237-4E2A-8501-D67D2078B6BD}" destId="{F71A4F7A-0D83-43BB-A1D1-A28F9A312BDC}" srcOrd="0" destOrd="0" presId="urn:microsoft.com/office/officeart/2005/8/layout/architecture"/>
    <dgm:cxn modelId="{980E45E1-1066-4062-B051-441FDA3409B7}" type="presOf" srcId="{A50FD3B0-530F-4542-AA73-DF7893B60734}" destId="{583FA05B-EE60-4B48-8C8A-A4E6D8B5BBAA}" srcOrd="0" destOrd="0" presId="urn:microsoft.com/office/officeart/2005/8/layout/architecture"/>
    <dgm:cxn modelId="{CD4674B5-3B2A-49D4-A4A3-304E43B2887E}" srcId="{758D9241-2E0B-44E3-BED3-642181C54AE4}" destId="{AF886E0B-06D1-4D4F-A9E7-88D378AB6803}" srcOrd="1" destOrd="0" parTransId="{A4D7914E-E9C2-4FA7-9A4A-74A098EE8C2A}" sibTransId="{4280F4E3-5114-481A-87DE-1883C514A7D9}"/>
    <dgm:cxn modelId="{F0A0ED76-0F1A-4E8B-9699-3FA2A0A27C0F}" type="presOf" srcId="{23D6969A-AB28-474F-973E-0B7610926E25}" destId="{39D4D20C-483E-43E4-972E-2769731BF9F3}" srcOrd="0" destOrd="0" presId="urn:microsoft.com/office/officeart/2005/8/layout/architecture"/>
    <dgm:cxn modelId="{9223866C-39E9-4967-8B48-1575ACCF9371}" srcId="{820B6B00-D4D5-4716-93EA-7CA918BB58B5}" destId="{758D9241-2E0B-44E3-BED3-642181C54AE4}" srcOrd="0" destOrd="0" parTransId="{1FAEDBAB-7F68-45CF-8384-341385B46101}" sibTransId="{048E416A-D523-41AF-AB85-E78A0D5FF16C}"/>
    <dgm:cxn modelId="{16592C0A-1A35-4477-9441-C6F7891C0BAF}" srcId="{02D77ABA-734D-4B4E-9A19-5E60A64EB80A}" destId="{F5948668-CCE5-42C4-9A4D-3D57214B2532}" srcOrd="0" destOrd="0" parTransId="{AECDE7C0-7C46-4981-93AF-5AF2044250B7}" sibTransId="{CDCD3963-4992-40F2-9353-F3ECA7E0A7D3}"/>
    <dgm:cxn modelId="{92C184DB-6F00-4A4A-926A-DCE0DFFD674F}" type="presOf" srcId="{02D77ABA-734D-4B4E-9A19-5E60A64EB80A}" destId="{4A19D216-E351-469A-AA0E-20B4E740E23C}" srcOrd="0" destOrd="0" presId="urn:microsoft.com/office/officeart/2005/8/layout/architecture"/>
    <dgm:cxn modelId="{6BF1874C-A8A8-4253-941F-F44518B085D2}" srcId="{64309038-28AC-43E8-B918-B9ED2503D3A2}" destId="{1EB67177-4237-4E2A-8501-D67D2078B6BD}" srcOrd="0" destOrd="0" parTransId="{3C94B14E-2B1C-444A-9E65-384E800375E1}" sibTransId="{5A89EF87-BA1F-4569-A282-6EED079189F6}"/>
    <dgm:cxn modelId="{41AB3010-BD29-408C-85F4-B38EF79D56B8}" srcId="{A87128D7-8461-4106-8629-57C425A6D27C}" destId="{24213E55-76D3-4F47-BF43-CDDF6AB3158F}" srcOrd="0" destOrd="0" parTransId="{9EC30F32-7807-4F03-8E64-25EC6ADD42E2}" sibTransId="{0CB53F3C-27BB-413E-A85C-6AA81A529433}"/>
    <dgm:cxn modelId="{AD802CEF-4D6B-4E3B-BC08-DCE54A658C22}" srcId="{FD0FAD22-FEA1-4C35-A293-45F2AB41901D}" destId="{A746157B-4322-4DA1-AF19-5FF42A383536}" srcOrd="0" destOrd="0" parTransId="{4B7DFC15-B8CF-49CB-8405-16984200698B}" sibTransId="{FBAA70B2-D771-4BCE-B0A4-256D5E372973}"/>
    <dgm:cxn modelId="{4DF2EBFF-C2DD-4414-8B36-EBB3B1BC6DC1}" srcId="{758D9241-2E0B-44E3-BED3-642181C54AE4}" destId="{02D77ABA-734D-4B4E-9A19-5E60A64EB80A}" srcOrd="2" destOrd="0" parTransId="{E519BC37-C3DB-4EA9-B66B-B3C9980279B7}" sibTransId="{836BE92A-F1E3-4AAA-B64F-25BA45772C0D}"/>
    <dgm:cxn modelId="{7B177371-AAB8-42CA-BF5E-A2C9350595E0}" srcId="{758D9241-2E0B-44E3-BED3-642181C54AE4}" destId="{64309038-28AC-43E8-B918-B9ED2503D3A2}" srcOrd="0" destOrd="0" parTransId="{74A0553D-AF28-4371-A19A-4D8A321EF81C}" sibTransId="{2AF02171-CDA4-427C-8FD9-3049686F35DF}"/>
    <dgm:cxn modelId="{15DB19E1-7D4E-48CC-9FC4-3A050F47A73A}" type="presOf" srcId="{24213E55-76D3-4F47-BF43-CDDF6AB3158F}" destId="{3E86F357-1849-4FE2-92D6-E38E542EF5E9}" srcOrd="0" destOrd="0" presId="urn:microsoft.com/office/officeart/2005/8/layout/architecture"/>
    <dgm:cxn modelId="{32F2BC09-7301-47F5-AC8C-5F80E522C1D3}" type="presParOf" srcId="{A73B7BBB-AD61-4191-A4FC-F0FB81EDF20B}" destId="{B3D629BA-9E5D-4757-B6E1-70822C41734F}" srcOrd="0" destOrd="0" presId="urn:microsoft.com/office/officeart/2005/8/layout/architecture"/>
    <dgm:cxn modelId="{66F8B6CA-2A47-4A9C-AB45-0385ABAEEDAA}" type="presParOf" srcId="{B3D629BA-9E5D-4757-B6E1-70822C41734F}" destId="{91DD2387-4E9E-4E1E-B797-C5140D3E7A46}" srcOrd="0" destOrd="0" presId="urn:microsoft.com/office/officeart/2005/8/layout/architecture"/>
    <dgm:cxn modelId="{049F5DAB-CA13-4106-878E-C1390248576E}" type="presParOf" srcId="{B3D629BA-9E5D-4757-B6E1-70822C41734F}" destId="{5A1ABE35-1F20-44CD-AAD4-E75065EDD0E4}" srcOrd="1" destOrd="0" presId="urn:microsoft.com/office/officeart/2005/8/layout/architecture"/>
    <dgm:cxn modelId="{920909CD-F226-401F-944B-ADFB58DDD3F4}" type="presParOf" srcId="{B3D629BA-9E5D-4757-B6E1-70822C41734F}" destId="{CC19A3D6-1E9D-4661-ACC4-760ED4241854}" srcOrd="2" destOrd="0" presId="urn:microsoft.com/office/officeart/2005/8/layout/architecture"/>
    <dgm:cxn modelId="{89680DA3-0BBC-4A44-A611-C36F3780BB61}" type="presParOf" srcId="{CC19A3D6-1E9D-4661-ACC4-760ED4241854}" destId="{A550B6D0-502E-473F-AF45-2659AA4E28E3}" srcOrd="0" destOrd="0" presId="urn:microsoft.com/office/officeart/2005/8/layout/architecture"/>
    <dgm:cxn modelId="{ABC97EA2-BD62-4B78-8FAF-95B24671F5DC}" type="presParOf" srcId="{A550B6D0-502E-473F-AF45-2659AA4E28E3}" destId="{7E7BC17B-2338-4BAC-A56B-5433D34C7340}" srcOrd="0" destOrd="0" presId="urn:microsoft.com/office/officeart/2005/8/layout/architecture"/>
    <dgm:cxn modelId="{F3BC4F1A-8A74-44EC-8B42-67417C5951BC}" type="presParOf" srcId="{A550B6D0-502E-473F-AF45-2659AA4E28E3}" destId="{1CE92827-3D39-41DC-9A1E-2724C14B106F}" srcOrd="1" destOrd="0" presId="urn:microsoft.com/office/officeart/2005/8/layout/architecture"/>
    <dgm:cxn modelId="{251C5226-3238-49AA-B290-C64567D4E331}" type="presParOf" srcId="{A550B6D0-502E-473F-AF45-2659AA4E28E3}" destId="{582A8AEF-29BD-4FFE-8D48-CA63AC1F7A49}" srcOrd="2" destOrd="0" presId="urn:microsoft.com/office/officeart/2005/8/layout/architecture"/>
    <dgm:cxn modelId="{2B3543A5-E79E-49BD-A4CF-B63FCB6BF4CE}" type="presParOf" srcId="{582A8AEF-29BD-4FFE-8D48-CA63AC1F7A49}" destId="{A837B3EB-0822-4846-B3E9-8E408C4705B9}" srcOrd="0" destOrd="0" presId="urn:microsoft.com/office/officeart/2005/8/layout/architecture"/>
    <dgm:cxn modelId="{CC0CC87A-2B0C-4055-A7CF-2E225934848A}" type="presParOf" srcId="{A837B3EB-0822-4846-B3E9-8E408C4705B9}" destId="{F71A4F7A-0D83-43BB-A1D1-A28F9A312BDC}" srcOrd="0" destOrd="0" presId="urn:microsoft.com/office/officeart/2005/8/layout/architecture"/>
    <dgm:cxn modelId="{3382C8B4-4978-4A80-A8EF-897C02428151}" type="presParOf" srcId="{A837B3EB-0822-4846-B3E9-8E408C4705B9}" destId="{1DC8156B-60C5-4934-8E65-17D047B970C0}" srcOrd="1" destOrd="0" presId="urn:microsoft.com/office/officeart/2005/8/layout/architecture"/>
    <dgm:cxn modelId="{D9837EB2-C223-4D60-A595-1DEDB8F155D3}" type="presParOf" srcId="{CC19A3D6-1E9D-4661-ACC4-760ED4241854}" destId="{47A9A44A-E491-47AE-9BED-6D395ADC9EF3}" srcOrd="1" destOrd="0" presId="urn:microsoft.com/office/officeart/2005/8/layout/architecture"/>
    <dgm:cxn modelId="{2D9FD285-066B-48A1-AA34-6D484569CC1B}" type="presParOf" srcId="{CC19A3D6-1E9D-4661-ACC4-760ED4241854}" destId="{3735C612-A707-4E17-89DB-49C499E2E9BB}" srcOrd="2" destOrd="0" presId="urn:microsoft.com/office/officeart/2005/8/layout/architecture"/>
    <dgm:cxn modelId="{D1C536C9-55EB-4ADB-BFAD-62C45F058E12}" type="presParOf" srcId="{3735C612-A707-4E17-89DB-49C499E2E9BB}" destId="{02A28374-2E8C-4ABA-9D94-61EE3AF1DF0B}" srcOrd="0" destOrd="0" presId="urn:microsoft.com/office/officeart/2005/8/layout/architecture"/>
    <dgm:cxn modelId="{EF768195-E2BA-4427-B6D2-F5EA9526C898}" type="presParOf" srcId="{3735C612-A707-4E17-89DB-49C499E2E9BB}" destId="{86CBB550-408E-40B3-8B20-ACAD7CA5991B}" srcOrd="1" destOrd="0" presId="urn:microsoft.com/office/officeart/2005/8/layout/architecture"/>
    <dgm:cxn modelId="{4E7FFC85-F857-4CE2-BD7F-33ACC6011CF5}" type="presParOf" srcId="{3735C612-A707-4E17-89DB-49C499E2E9BB}" destId="{34FCBD9A-2057-4C9E-98FA-D5FFEF6A4563}" srcOrd="2" destOrd="0" presId="urn:microsoft.com/office/officeart/2005/8/layout/architecture"/>
    <dgm:cxn modelId="{8064F7CD-D036-4A28-A4E3-F772AB27317B}" type="presParOf" srcId="{34FCBD9A-2057-4C9E-98FA-D5FFEF6A4563}" destId="{8C1D03C7-4FAE-40F8-8E13-1E7049B16C64}" srcOrd="0" destOrd="0" presId="urn:microsoft.com/office/officeart/2005/8/layout/architecture"/>
    <dgm:cxn modelId="{F9BD705C-E1F6-4EA4-83B5-3A359B748B00}" type="presParOf" srcId="{8C1D03C7-4FAE-40F8-8E13-1E7049B16C64}" destId="{583FA05B-EE60-4B48-8C8A-A4E6D8B5BBAA}" srcOrd="0" destOrd="0" presId="urn:microsoft.com/office/officeart/2005/8/layout/architecture"/>
    <dgm:cxn modelId="{0DAF823E-1480-401E-9ED8-9DF3DA237511}" type="presParOf" srcId="{8C1D03C7-4FAE-40F8-8E13-1E7049B16C64}" destId="{713A7CCF-AD37-4747-9DD3-7F8466B99043}" srcOrd="1" destOrd="0" presId="urn:microsoft.com/office/officeart/2005/8/layout/architecture"/>
    <dgm:cxn modelId="{70F0AC76-8912-459E-A1D5-EB39849A2AA1}" type="presParOf" srcId="{34FCBD9A-2057-4C9E-98FA-D5FFEF6A4563}" destId="{7AC3F144-F2D9-4F41-8548-208E6E8C1CE2}" srcOrd="1" destOrd="0" presId="urn:microsoft.com/office/officeart/2005/8/layout/architecture"/>
    <dgm:cxn modelId="{C58D78D5-7A66-454E-8CF1-ED7A69D0332A}" type="presParOf" srcId="{34FCBD9A-2057-4C9E-98FA-D5FFEF6A4563}" destId="{27162E68-7DDE-40A1-9EB4-0B15C5332B5B}" srcOrd="2" destOrd="0" presId="urn:microsoft.com/office/officeart/2005/8/layout/architecture"/>
    <dgm:cxn modelId="{81C77B35-312D-400F-93EC-93136DA68944}" type="presParOf" srcId="{27162E68-7DDE-40A1-9EB4-0B15C5332B5B}" destId="{39D4D20C-483E-43E4-972E-2769731BF9F3}" srcOrd="0" destOrd="0" presId="urn:microsoft.com/office/officeart/2005/8/layout/architecture"/>
    <dgm:cxn modelId="{FBD4BD43-BBD0-466C-B726-53CE7DDA29F6}" type="presParOf" srcId="{27162E68-7DDE-40A1-9EB4-0B15C5332B5B}" destId="{CA2D76A6-B791-4211-B80C-FBA7BB3106F6}" srcOrd="1" destOrd="0" presId="urn:microsoft.com/office/officeart/2005/8/layout/architecture"/>
    <dgm:cxn modelId="{4E7342F1-5B91-4E38-9227-937D7308365D}" type="presParOf" srcId="{CC19A3D6-1E9D-4661-ACC4-760ED4241854}" destId="{0CE0B11D-2F15-485D-898B-EE5959432D73}" srcOrd="3" destOrd="0" presId="urn:microsoft.com/office/officeart/2005/8/layout/architecture"/>
    <dgm:cxn modelId="{38B60F3B-093A-498E-8E8F-D69E319E36E2}" type="presParOf" srcId="{CC19A3D6-1E9D-4661-ACC4-760ED4241854}" destId="{D6F16C2C-3A9C-43CE-8A7E-533E49A10C09}" srcOrd="4" destOrd="0" presId="urn:microsoft.com/office/officeart/2005/8/layout/architecture"/>
    <dgm:cxn modelId="{0C029EB1-C179-4C51-9281-5518A993E762}" type="presParOf" srcId="{D6F16C2C-3A9C-43CE-8A7E-533E49A10C09}" destId="{4A19D216-E351-469A-AA0E-20B4E740E23C}" srcOrd="0" destOrd="0" presId="urn:microsoft.com/office/officeart/2005/8/layout/architecture"/>
    <dgm:cxn modelId="{4EE5D147-B4F5-40F2-8AD2-55A5A871F118}" type="presParOf" srcId="{D6F16C2C-3A9C-43CE-8A7E-533E49A10C09}" destId="{2C31EB4D-F712-413D-A8D1-AAFA0E305A7D}" srcOrd="1" destOrd="0" presId="urn:microsoft.com/office/officeart/2005/8/layout/architecture"/>
    <dgm:cxn modelId="{BA114C9C-F408-46D2-B05F-5BBE3BB534C6}" type="presParOf" srcId="{D6F16C2C-3A9C-43CE-8A7E-533E49A10C09}" destId="{1D74259F-F943-474F-83EA-3771E16D5697}" srcOrd="2" destOrd="0" presId="urn:microsoft.com/office/officeart/2005/8/layout/architecture"/>
    <dgm:cxn modelId="{AAEE465C-380E-464C-A952-6A47B612A80D}" type="presParOf" srcId="{1D74259F-F943-474F-83EA-3771E16D5697}" destId="{4C4C620A-F7DF-4113-8747-E9839E7D6289}" srcOrd="0" destOrd="0" presId="urn:microsoft.com/office/officeart/2005/8/layout/architecture"/>
    <dgm:cxn modelId="{34F01E1A-C2E0-42A1-9D47-AFCDB15FEA8A}" type="presParOf" srcId="{4C4C620A-F7DF-4113-8747-E9839E7D6289}" destId="{DD1724CB-92BB-4449-B11C-874DC1F5B948}" srcOrd="0" destOrd="0" presId="urn:microsoft.com/office/officeart/2005/8/layout/architecture"/>
    <dgm:cxn modelId="{E13FC74D-2BD0-41A3-85D0-3B83F3A791DB}" type="presParOf" srcId="{4C4C620A-F7DF-4113-8747-E9839E7D6289}" destId="{0F8DF626-139A-419D-B1F9-08BAAC5E191C}" srcOrd="1" destOrd="0" presId="urn:microsoft.com/office/officeart/2005/8/layout/architecture"/>
    <dgm:cxn modelId="{2911B184-8435-4BE5-B29C-F629250FD97E}" type="presParOf" srcId="{CC19A3D6-1E9D-4661-ACC4-760ED4241854}" destId="{1DF7751D-2FD0-4217-9AEC-4B67BCBD5C61}" srcOrd="5" destOrd="0" presId="urn:microsoft.com/office/officeart/2005/8/layout/architecture"/>
    <dgm:cxn modelId="{739EEA4E-679E-416E-ABB8-FA82F0D9AE5E}" type="presParOf" srcId="{CC19A3D6-1E9D-4661-ACC4-760ED4241854}" destId="{AC277A0E-703C-4303-A0AC-6E5650E2967A}" srcOrd="6" destOrd="0" presId="urn:microsoft.com/office/officeart/2005/8/layout/architecture"/>
    <dgm:cxn modelId="{EA9A5533-A705-427E-963E-CB9C7E37DFDF}" type="presParOf" srcId="{AC277A0E-703C-4303-A0AC-6E5650E2967A}" destId="{AEB53683-33CE-43C6-B6D4-9A48FF7B16DF}" srcOrd="0" destOrd="0" presId="urn:microsoft.com/office/officeart/2005/8/layout/architecture"/>
    <dgm:cxn modelId="{F96DA379-2FF0-4522-B245-5F77283F5EFC}" type="presParOf" srcId="{AC277A0E-703C-4303-A0AC-6E5650E2967A}" destId="{AF32548E-46DA-4CAE-BA1A-71156B087FFB}" srcOrd="1" destOrd="0" presId="urn:microsoft.com/office/officeart/2005/8/layout/architecture"/>
    <dgm:cxn modelId="{6F17AFED-4A5C-48C0-A56E-8224737C593B}" type="presParOf" srcId="{AC277A0E-703C-4303-A0AC-6E5650E2967A}" destId="{5C4C20CE-617B-4680-985C-A11BA3DC860A}" srcOrd="2" destOrd="0" presId="urn:microsoft.com/office/officeart/2005/8/layout/architecture"/>
    <dgm:cxn modelId="{29C70C0C-298A-4216-B9B3-F219419ECB9F}" type="presParOf" srcId="{5C4C20CE-617B-4680-985C-A11BA3DC860A}" destId="{FA23853C-F2C5-4309-9AEF-6E534EED9F01}" srcOrd="0" destOrd="0" presId="urn:microsoft.com/office/officeart/2005/8/layout/architecture"/>
    <dgm:cxn modelId="{EB2CD241-CEE0-4904-9D3D-4B74C740F758}" type="presParOf" srcId="{FA23853C-F2C5-4309-9AEF-6E534EED9F01}" destId="{3E86F357-1849-4FE2-92D6-E38E542EF5E9}" srcOrd="0" destOrd="0" presId="urn:microsoft.com/office/officeart/2005/8/layout/architecture"/>
    <dgm:cxn modelId="{609B720D-FDC3-4F2A-95FB-4B9EDF454D34}" type="presParOf" srcId="{FA23853C-F2C5-4309-9AEF-6E534EED9F01}" destId="{3768DAFE-A648-411D-A9BF-23F9395F88A6}" srcOrd="1" destOrd="0" presId="urn:microsoft.com/office/officeart/2005/8/layout/architecture"/>
    <dgm:cxn modelId="{4DC13C3B-FBFD-4F7A-B5B1-D8257BB5ECF0}" type="presParOf" srcId="{CC19A3D6-1E9D-4661-ACC4-760ED4241854}" destId="{DD139A3A-7B1D-45A3-9076-E83D6A7EDB0D}" srcOrd="7" destOrd="0" presId="urn:microsoft.com/office/officeart/2005/8/layout/architecture"/>
    <dgm:cxn modelId="{BAF64381-7F78-4385-A188-AF6A3CC07669}" type="presParOf" srcId="{CC19A3D6-1E9D-4661-ACC4-760ED4241854}" destId="{A65227D6-DC72-4CC3-A7BD-B8C78119A2EC}" srcOrd="8" destOrd="0" presId="urn:microsoft.com/office/officeart/2005/8/layout/architecture"/>
    <dgm:cxn modelId="{FE4B2E66-4228-4C0D-BF56-472D487158B0}" type="presParOf" srcId="{A65227D6-DC72-4CC3-A7BD-B8C78119A2EC}" destId="{94379A84-1FF3-4AB6-8FFC-3C071FE238CB}" srcOrd="0" destOrd="0" presId="urn:microsoft.com/office/officeart/2005/8/layout/architecture"/>
    <dgm:cxn modelId="{23DFB37A-BEFD-4B0E-A846-F2BFEF29DF15}" type="presParOf" srcId="{A65227D6-DC72-4CC3-A7BD-B8C78119A2EC}" destId="{6D025050-D6FB-4B69-BCAA-8090E7E32FA1}" srcOrd="1" destOrd="0" presId="urn:microsoft.com/office/officeart/2005/8/layout/architecture"/>
    <dgm:cxn modelId="{2960078E-1735-43DC-9393-04C4F0A79BF0}" type="presParOf" srcId="{A65227D6-DC72-4CC3-A7BD-B8C78119A2EC}" destId="{D55B412C-90B6-4F49-8182-12100F6FD731}" srcOrd="2" destOrd="0" presId="urn:microsoft.com/office/officeart/2005/8/layout/architecture"/>
    <dgm:cxn modelId="{5261A71A-593F-4F51-A46D-C0A7B7194637}" type="presParOf" srcId="{D55B412C-90B6-4F49-8182-12100F6FD731}" destId="{EBC6E126-8790-432A-9307-E8DCDCD3C10F}" srcOrd="0" destOrd="0" presId="urn:microsoft.com/office/officeart/2005/8/layout/architecture"/>
    <dgm:cxn modelId="{4F108DBB-6660-4061-A46D-055524682CFB}" type="presParOf" srcId="{EBC6E126-8790-432A-9307-E8DCDCD3C10F}" destId="{DB051293-4752-46A7-A1D4-928981AD0B6A}" srcOrd="0" destOrd="0" presId="urn:microsoft.com/office/officeart/2005/8/layout/architecture"/>
    <dgm:cxn modelId="{F36A0B9A-25D3-4CBE-AF09-282386017087}" type="presParOf" srcId="{EBC6E126-8790-432A-9307-E8DCDCD3C10F}" destId="{9782F82F-238B-4EFC-811B-9436D1740A27}" srcOrd="1" destOrd="0" presId="urn:microsoft.com/office/officeart/2005/8/layout/architectur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A846EC7-4F8A-E34E-B6F6-A930BC171CD7}" type="doc">
      <dgm:prSet loTypeId="urn:microsoft.com/office/officeart/2005/8/layout/chevron1" loCatId="" qsTypeId="urn:microsoft.com/office/officeart/2005/8/quickstyle/simple1" qsCatId="simple" csTypeId="urn:microsoft.com/office/officeart/2005/8/colors/accent4_5" csCatId="accent4" phldr="1"/>
      <dgm:spPr/>
    </dgm:pt>
    <dgm:pt modelId="{657BAE98-D478-5E42-A4E2-BC53683930C4}">
      <dgm:prSet phldrT="[Texte]" custT="1"/>
      <dgm:spPr/>
      <dgm:t>
        <a:bodyPr/>
        <a:lstStyle/>
        <a:p>
          <a:r>
            <a:rPr lang="fr-FR" sz="1300" dirty="0">
              <a:solidFill>
                <a:schemeClr val="tx1"/>
              </a:solidFill>
            </a:rPr>
            <a:t>Science Cluster SO</a:t>
          </a:r>
        </a:p>
      </dgm:t>
    </dgm:pt>
    <dgm:pt modelId="{599FF610-8593-0449-B491-9B3497F002B5}" type="parTrans" cxnId="{04C4D20F-0B39-1240-8CB9-396D81791610}">
      <dgm:prSet/>
      <dgm:spPr/>
      <dgm:t>
        <a:bodyPr/>
        <a:lstStyle/>
        <a:p>
          <a:endParaRPr lang="fr-FR" sz="1300">
            <a:solidFill>
              <a:schemeClr val="tx1"/>
            </a:solidFill>
          </a:endParaRPr>
        </a:p>
      </dgm:t>
    </dgm:pt>
    <dgm:pt modelId="{FA317D24-1A29-F846-8AD6-28E6764B7FD8}" type="sibTrans" cxnId="{04C4D20F-0B39-1240-8CB9-396D81791610}">
      <dgm:prSet/>
      <dgm:spPr/>
      <dgm:t>
        <a:bodyPr/>
        <a:lstStyle/>
        <a:p>
          <a:endParaRPr lang="fr-FR" sz="1300">
            <a:solidFill>
              <a:schemeClr val="tx1"/>
            </a:solidFill>
          </a:endParaRPr>
        </a:p>
      </dgm:t>
    </dgm:pt>
    <dgm:pt modelId="{EA100D4E-B299-5B4C-AE6E-ACBC255D76F4}">
      <dgm:prSet phldrT="[Texte]" custT="1"/>
      <dgm:spPr/>
      <dgm:t>
        <a:bodyPr/>
        <a:lstStyle/>
        <a:p>
          <a:r>
            <a:rPr lang="fr-FR" sz="1300" dirty="0">
              <a:solidFill>
                <a:schemeClr val="tx1"/>
              </a:solidFill>
            </a:rPr>
            <a:t>Science Cluster OO</a:t>
          </a:r>
        </a:p>
      </dgm:t>
    </dgm:pt>
    <dgm:pt modelId="{6986AA35-4AA0-AE4E-8FD4-420ED7072784}" type="sibTrans" cxnId="{E126829C-0C00-9342-99C6-E174EC13468D}">
      <dgm:prSet/>
      <dgm:spPr/>
      <dgm:t>
        <a:bodyPr/>
        <a:lstStyle/>
        <a:p>
          <a:endParaRPr lang="fr-FR" sz="1300">
            <a:solidFill>
              <a:schemeClr val="tx1"/>
            </a:solidFill>
          </a:endParaRPr>
        </a:p>
      </dgm:t>
    </dgm:pt>
    <dgm:pt modelId="{95B717F1-0EBF-9A4B-B0ED-22ABB7E017BE}" type="parTrans" cxnId="{E126829C-0C00-9342-99C6-E174EC13468D}">
      <dgm:prSet/>
      <dgm:spPr/>
      <dgm:t>
        <a:bodyPr/>
        <a:lstStyle/>
        <a:p>
          <a:endParaRPr lang="fr-FR" sz="1300">
            <a:solidFill>
              <a:schemeClr val="tx1"/>
            </a:solidFill>
          </a:endParaRPr>
        </a:p>
      </dgm:t>
    </dgm:pt>
    <dgm:pt modelId="{2C6182F0-26B8-9F47-A4B4-A4A3B256487D}" type="pres">
      <dgm:prSet presAssocID="{2A846EC7-4F8A-E34E-B6F6-A930BC171CD7}" presName="Name0" presStyleCnt="0">
        <dgm:presLayoutVars>
          <dgm:dir/>
          <dgm:animLvl val="lvl"/>
          <dgm:resizeHandles val="exact"/>
        </dgm:presLayoutVars>
      </dgm:prSet>
      <dgm:spPr/>
    </dgm:pt>
    <dgm:pt modelId="{7FB6EB56-5341-BE44-93F4-D74496599CA4}" type="pres">
      <dgm:prSet presAssocID="{657BAE98-D478-5E42-A4E2-BC53683930C4}" presName="parTxOnly" presStyleLbl="node1" presStyleIdx="0" presStyleCnt="2">
        <dgm:presLayoutVars>
          <dgm:chMax val="0"/>
          <dgm:chPref val="0"/>
          <dgm:bulletEnabled val="1"/>
        </dgm:presLayoutVars>
      </dgm:prSet>
      <dgm:spPr/>
      <dgm:t>
        <a:bodyPr/>
        <a:lstStyle/>
        <a:p>
          <a:endParaRPr lang="fr-FR"/>
        </a:p>
      </dgm:t>
    </dgm:pt>
    <dgm:pt modelId="{B2546172-24C3-0D44-AADA-28665FD6D001}" type="pres">
      <dgm:prSet presAssocID="{FA317D24-1A29-F846-8AD6-28E6764B7FD8}" presName="parTxOnlySpace" presStyleCnt="0"/>
      <dgm:spPr/>
    </dgm:pt>
    <dgm:pt modelId="{CDAF5414-F7AA-DA4C-9F86-4782C41FF2CB}" type="pres">
      <dgm:prSet presAssocID="{EA100D4E-B299-5B4C-AE6E-ACBC255D76F4}" presName="parTxOnly" presStyleLbl="node1" presStyleIdx="1" presStyleCnt="2">
        <dgm:presLayoutVars>
          <dgm:chMax val="0"/>
          <dgm:chPref val="0"/>
          <dgm:bulletEnabled val="1"/>
        </dgm:presLayoutVars>
      </dgm:prSet>
      <dgm:spPr/>
      <dgm:t>
        <a:bodyPr/>
        <a:lstStyle/>
        <a:p>
          <a:endParaRPr lang="fr-FR"/>
        </a:p>
      </dgm:t>
    </dgm:pt>
  </dgm:ptLst>
  <dgm:cxnLst>
    <dgm:cxn modelId="{83EEF53A-EB24-8849-8950-DC6A301C0946}" type="presOf" srcId="{657BAE98-D478-5E42-A4E2-BC53683930C4}" destId="{7FB6EB56-5341-BE44-93F4-D74496599CA4}" srcOrd="0" destOrd="0" presId="urn:microsoft.com/office/officeart/2005/8/layout/chevron1"/>
    <dgm:cxn modelId="{E7F34183-B0AF-974D-AC85-2C8DB3A78088}" type="presOf" srcId="{2A846EC7-4F8A-E34E-B6F6-A930BC171CD7}" destId="{2C6182F0-26B8-9F47-A4B4-A4A3B256487D}" srcOrd="0" destOrd="0" presId="urn:microsoft.com/office/officeart/2005/8/layout/chevron1"/>
    <dgm:cxn modelId="{0BC98AC1-6E8D-B64D-B4FA-E57EA49156B6}" type="presOf" srcId="{EA100D4E-B299-5B4C-AE6E-ACBC255D76F4}" destId="{CDAF5414-F7AA-DA4C-9F86-4782C41FF2CB}" srcOrd="0" destOrd="0" presId="urn:microsoft.com/office/officeart/2005/8/layout/chevron1"/>
    <dgm:cxn modelId="{E126829C-0C00-9342-99C6-E174EC13468D}" srcId="{2A846EC7-4F8A-E34E-B6F6-A930BC171CD7}" destId="{EA100D4E-B299-5B4C-AE6E-ACBC255D76F4}" srcOrd="1" destOrd="0" parTransId="{95B717F1-0EBF-9A4B-B0ED-22ABB7E017BE}" sibTransId="{6986AA35-4AA0-AE4E-8FD4-420ED7072784}"/>
    <dgm:cxn modelId="{04C4D20F-0B39-1240-8CB9-396D81791610}" srcId="{2A846EC7-4F8A-E34E-B6F6-A930BC171CD7}" destId="{657BAE98-D478-5E42-A4E2-BC53683930C4}" srcOrd="0" destOrd="0" parTransId="{599FF610-8593-0449-B491-9B3497F002B5}" sibTransId="{FA317D24-1A29-F846-8AD6-28E6764B7FD8}"/>
    <dgm:cxn modelId="{4232238C-005F-8A47-8C15-30112A496498}" type="presParOf" srcId="{2C6182F0-26B8-9F47-A4B4-A4A3B256487D}" destId="{7FB6EB56-5341-BE44-93F4-D74496599CA4}" srcOrd="0" destOrd="0" presId="urn:microsoft.com/office/officeart/2005/8/layout/chevron1"/>
    <dgm:cxn modelId="{935A7817-B4C0-F447-BEE1-58CC209E637E}" type="presParOf" srcId="{2C6182F0-26B8-9F47-A4B4-A4A3B256487D}" destId="{B2546172-24C3-0D44-AADA-28665FD6D001}" srcOrd="1" destOrd="0" presId="urn:microsoft.com/office/officeart/2005/8/layout/chevron1"/>
    <dgm:cxn modelId="{7B81BB6E-D1CD-1A4D-A019-8737C0DD79E8}" type="presParOf" srcId="{2C6182F0-26B8-9F47-A4B4-A4A3B256487D}" destId="{CDAF5414-F7AA-DA4C-9F86-4782C41FF2CB}" srcOrd="2" destOrd="0" presId="urn:microsoft.com/office/officeart/2005/8/layout/chevron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DB872D-BFB3-4C7B-A4B9-4D9117B49334}" type="doc">
      <dgm:prSet loTypeId="urn:microsoft.com/office/officeart/2005/8/layout/rings+Icon" loCatId="relationship" qsTypeId="urn:microsoft.com/office/officeart/2005/8/quickstyle/simple1" qsCatId="simple" csTypeId="urn:microsoft.com/office/officeart/2005/8/colors/colorful1" csCatId="colorful" phldr="1"/>
      <dgm:spPr/>
      <dgm:t>
        <a:bodyPr/>
        <a:lstStyle/>
        <a:p>
          <a:endParaRPr lang="en-US"/>
        </a:p>
      </dgm:t>
    </dgm:pt>
    <dgm:pt modelId="{44EFA5C4-93F1-4376-96EE-082A49A7BDD6}">
      <dgm:prSet custT="1"/>
      <dgm:spPr/>
      <dgm:t>
        <a:bodyPr/>
        <a:lstStyle/>
        <a:p>
          <a:pPr rtl="0"/>
          <a:r>
            <a:rPr lang="en-US" sz="1800" b="0" i="0" baseline="0" dirty="0" smtClean="0"/>
            <a:t>Improve access to data and tools to unlock </a:t>
          </a:r>
          <a:r>
            <a:rPr lang="en-US" sz="1800" b="1" i="0" baseline="0" dirty="0" smtClean="0"/>
            <a:t>innovation</a:t>
          </a:r>
          <a:r>
            <a:rPr lang="en-US" sz="1800" b="0" i="0" baseline="0" dirty="0" smtClean="0"/>
            <a:t> for the society at large.</a:t>
          </a:r>
          <a:endParaRPr lang="en-GB" sz="1800" dirty="0"/>
        </a:p>
      </dgm:t>
    </dgm:pt>
    <dgm:pt modelId="{87400CA8-F23B-49A4-8B91-3F76EB548E37}" type="parTrans" cxnId="{61332FE9-9A8F-4BFE-9551-C8BBA7607FB5}">
      <dgm:prSet/>
      <dgm:spPr/>
      <dgm:t>
        <a:bodyPr/>
        <a:lstStyle/>
        <a:p>
          <a:endParaRPr lang="en-US" sz="1800"/>
        </a:p>
      </dgm:t>
    </dgm:pt>
    <dgm:pt modelId="{5009C946-61C2-44D2-B840-04644C6B1334}" type="sibTrans" cxnId="{61332FE9-9A8F-4BFE-9551-C8BBA7607FB5}">
      <dgm:prSet/>
      <dgm:spPr/>
      <dgm:t>
        <a:bodyPr/>
        <a:lstStyle/>
        <a:p>
          <a:endParaRPr lang="en-US" sz="1800"/>
        </a:p>
      </dgm:t>
    </dgm:pt>
    <dgm:pt modelId="{1F06054F-A696-4C8A-A762-F3D526C292CD}">
      <dgm:prSet custT="1"/>
      <dgm:spPr/>
      <dgm:t>
        <a:bodyPr/>
        <a:lstStyle/>
        <a:p>
          <a:pPr rtl="0"/>
          <a:r>
            <a:rPr lang="en-US" sz="1800" b="0" i="0" baseline="0" dirty="0" smtClean="0"/>
            <a:t>Provide data with </a:t>
          </a:r>
          <a:r>
            <a:rPr lang="en-GB" sz="1800" b="1" dirty="0" smtClean="0"/>
            <a:t>FAIR </a:t>
          </a:r>
          <a:r>
            <a:rPr lang="en-GB" sz="1800" b="0" dirty="0" smtClean="0"/>
            <a:t>principles: Findable,  Accessible, Interoperable, Reusable</a:t>
          </a:r>
          <a:endParaRPr lang="en-GB" sz="1800" b="0" dirty="0"/>
        </a:p>
      </dgm:t>
    </dgm:pt>
    <dgm:pt modelId="{D7427637-2EC0-409E-87D6-E2AD20C87626}" type="parTrans" cxnId="{A713E839-70E1-4FD7-BAC0-34134D0AF6A2}">
      <dgm:prSet/>
      <dgm:spPr/>
      <dgm:t>
        <a:bodyPr/>
        <a:lstStyle/>
        <a:p>
          <a:endParaRPr lang="en-US" sz="1800"/>
        </a:p>
      </dgm:t>
    </dgm:pt>
    <dgm:pt modelId="{5F6B1904-E6BB-461F-9EE4-C2DD762F057F}" type="sibTrans" cxnId="{A713E839-70E1-4FD7-BAC0-34134D0AF6A2}">
      <dgm:prSet/>
      <dgm:spPr/>
      <dgm:t>
        <a:bodyPr/>
        <a:lstStyle/>
        <a:p>
          <a:endParaRPr lang="en-US" sz="1800"/>
        </a:p>
      </dgm:t>
    </dgm:pt>
    <dgm:pt modelId="{3DCB643D-2778-44CE-A980-BC076C79880D}">
      <dgm:prSet custT="1"/>
      <dgm:spPr/>
      <dgm:t>
        <a:bodyPr/>
        <a:lstStyle/>
        <a:p>
          <a:pPr rtl="0"/>
          <a:r>
            <a:rPr lang="en-US" sz="1800" b="0" i="0" baseline="0" dirty="0" smtClean="0"/>
            <a:t>Build a European cross-border and multi-disciplinary open innovation environment for  science, while connecting </a:t>
          </a:r>
          <a:r>
            <a:rPr lang="en-US" sz="1800" b="1" i="0" baseline="0" dirty="0" smtClean="0"/>
            <a:t>EOSC</a:t>
          </a:r>
          <a:r>
            <a:rPr lang="en-US" sz="1800" b="0" i="0" baseline="0" dirty="0" smtClean="0"/>
            <a:t> and ESFRI.</a:t>
          </a:r>
          <a:endParaRPr lang="en-GB" sz="1800" dirty="0"/>
        </a:p>
      </dgm:t>
    </dgm:pt>
    <dgm:pt modelId="{9A863676-F114-415C-9572-9672FBB86834}" type="parTrans" cxnId="{813DB8DC-B9E4-4450-962E-C623C60A7058}">
      <dgm:prSet/>
      <dgm:spPr/>
      <dgm:t>
        <a:bodyPr/>
        <a:lstStyle/>
        <a:p>
          <a:endParaRPr lang="en-US" sz="1800"/>
        </a:p>
      </dgm:t>
    </dgm:pt>
    <dgm:pt modelId="{FC38A67E-F5A4-4951-9401-149EF84B9EAD}" type="sibTrans" cxnId="{813DB8DC-B9E4-4450-962E-C623C60A7058}">
      <dgm:prSet/>
      <dgm:spPr/>
      <dgm:t>
        <a:bodyPr/>
        <a:lstStyle/>
        <a:p>
          <a:endParaRPr lang="en-US" sz="1800"/>
        </a:p>
      </dgm:t>
    </dgm:pt>
    <dgm:pt modelId="{60041F87-710F-4198-ADDC-76E474F73C95}">
      <dgm:prSet custT="1"/>
      <dgm:spPr/>
      <dgm:t>
        <a:bodyPr/>
        <a:lstStyle/>
        <a:p>
          <a:pPr rtl="0"/>
          <a:r>
            <a:rPr lang="en-US" sz="1800" b="0" i="0" baseline="0" dirty="0" smtClean="0"/>
            <a:t>Facilitate </a:t>
          </a:r>
          <a:r>
            <a:rPr lang="en-US" sz="1800" b="1" i="0" baseline="0" dirty="0" smtClean="0"/>
            <a:t>interdisciplinary</a:t>
          </a:r>
          <a:r>
            <a:rPr lang="en-US" sz="1800" b="0" i="0" baseline="0" dirty="0" smtClean="0"/>
            <a:t> and networked research between different   ESF/RI  and digital SME</a:t>
          </a:r>
          <a:endParaRPr lang="en-GB" sz="1800" dirty="0"/>
        </a:p>
      </dgm:t>
    </dgm:pt>
    <dgm:pt modelId="{17889583-418C-4CF0-8420-07D4377DAAA5}" type="parTrans" cxnId="{EB03AAE2-9A42-4676-B5E8-C4CD93E26D33}">
      <dgm:prSet/>
      <dgm:spPr/>
      <dgm:t>
        <a:bodyPr/>
        <a:lstStyle/>
        <a:p>
          <a:endParaRPr lang="en-US" sz="1800"/>
        </a:p>
      </dgm:t>
    </dgm:pt>
    <dgm:pt modelId="{81331771-0804-4686-9B90-9980159238A3}" type="sibTrans" cxnId="{EB03AAE2-9A42-4676-B5E8-C4CD93E26D33}">
      <dgm:prSet/>
      <dgm:spPr/>
      <dgm:t>
        <a:bodyPr/>
        <a:lstStyle/>
        <a:p>
          <a:endParaRPr lang="en-US" sz="1800"/>
        </a:p>
      </dgm:t>
    </dgm:pt>
    <dgm:pt modelId="{C522A479-318F-4644-841B-351799BE07D3}">
      <dgm:prSet custT="1"/>
      <dgm:spPr/>
      <dgm:t>
        <a:bodyPr/>
        <a:lstStyle/>
        <a:p>
          <a:pPr rtl="0"/>
          <a:r>
            <a:rPr lang="en-US" sz="1800" b="0" i="0" baseline="0" dirty="0" smtClean="0"/>
            <a:t> Adoption of </a:t>
          </a:r>
          <a:r>
            <a:rPr lang="en-US" sz="1800" b="1" i="0" baseline="0" dirty="0" smtClean="0"/>
            <a:t>common approaches </a:t>
          </a:r>
          <a:r>
            <a:rPr lang="en-US" sz="1800" b="0" i="0" baseline="0" dirty="0" smtClean="0"/>
            <a:t>for data management</a:t>
          </a:r>
          <a:endParaRPr lang="en-GB" sz="1800" dirty="0"/>
        </a:p>
      </dgm:t>
    </dgm:pt>
    <dgm:pt modelId="{EBB23D52-E31C-4FC5-AC1C-475D0101914E}" type="parTrans" cxnId="{C2073836-4976-4842-893C-6F43FE918A61}">
      <dgm:prSet/>
      <dgm:spPr/>
      <dgm:t>
        <a:bodyPr/>
        <a:lstStyle/>
        <a:p>
          <a:endParaRPr lang="en-US" sz="1800"/>
        </a:p>
      </dgm:t>
    </dgm:pt>
    <dgm:pt modelId="{49FFC127-49D7-4E93-8D02-C2F54DA7001B}" type="sibTrans" cxnId="{C2073836-4976-4842-893C-6F43FE918A61}">
      <dgm:prSet/>
      <dgm:spPr/>
      <dgm:t>
        <a:bodyPr/>
        <a:lstStyle/>
        <a:p>
          <a:endParaRPr lang="en-US" sz="1800"/>
        </a:p>
      </dgm:t>
    </dgm:pt>
    <dgm:pt modelId="{0E002D45-AE88-49F3-9D19-C5D3C8FBC963}">
      <dgm:prSet custT="1"/>
      <dgm:spPr/>
      <dgm:t>
        <a:bodyPr/>
        <a:lstStyle/>
        <a:p>
          <a:pPr rtl="0"/>
          <a:r>
            <a:rPr lang="en-US" sz="1800" b="1" i="0" baseline="0" dirty="0" smtClean="0"/>
            <a:t>Educate and train </a:t>
          </a:r>
          <a:r>
            <a:rPr lang="en-US" sz="1800" b="0" i="0" baseline="0" dirty="0" smtClean="0"/>
            <a:t>the scientific and wider user  communities</a:t>
          </a:r>
          <a:endParaRPr lang="en-GB" sz="1800" dirty="0"/>
        </a:p>
      </dgm:t>
    </dgm:pt>
    <dgm:pt modelId="{8AAA0F49-0112-4AA7-8C3A-C516F31F8C60}" type="parTrans" cxnId="{2C7EB6C5-9584-4EF8-9811-846771F3B732}">
      <dgm:prSet/>
      <dgm:spPr/>
      <dgm:t>
        <a:bodyPr/>
        <a:lstStyle/>
        <a:p>
          <a:endParaRPr lang="en-US" sz="1800"/>
        </a:p>
      </dgm:t>
    </dgm:pt>
    <dgm:pt modelId="{D420EDC9-EB82-45D1-8902-319F8890BB4A}" type="sibTrans" cxnId="{2C7EB6C5-9584-4EF8-9811-846771F3B732}">
      <dgm:prSet/>
      <dgm:spPr/>
      <dgm:t>
        <a:bodyPr/>
        <a:lstStyle/>
        <a:p>
          <a:endParaRPr lang="en-US" sz="1800"/>
        </a:p>
      </dgm:t>
    </dgm:pt>
    <dgm:pt modelId="{17D39F6D-0503-4431-8BF3-C21E31C04C16}" type="pres">
      <dgm:prSet presAssocID="{92DB872D-BFB3-4C7B-A4B9-4D9117B49334}" presName="Name0" presStyleCnt="0">
        <dgm:presLayoutVars>
          <dgm:chMax val="7"/>
          <dgm:dir/>
          <dgm:resizeHandles val="exact"/>
        </dgm:presLayoutVars>
      </dgm:prSet>
      <dgm:spPr/>
      <dgm:t>
        <a:bodyPr/>
        <a:lstStyle/>
        <a:p>
          <a:endParaRPr lang="en-US"/>
        </a:p>
      </dgm:t>
    </dgm:pt>
    <dgm:pt modelId="{5B46825B-8648-4FBB-AC18-70371058F867}" type="pres">
      <dgm:prSet presAssocID="{92DB872D-BFB3-4C7B-A4B9-4D9117B49334}" presName="ellipse1" presStyleLbl="vennNode1" presStyleIdx="0" presStyleCnt="6">
        <dgm:presLayoutVars>
          <dgm:bulletEnabled val="1"/>
        </dgm:presLayoutVars>
      </dgm:prSet>
      <dgm:spPr/>
      <dgm:t>
        <a:bodyPr/>
        <a:lstStyle/>
        <a:p>
          <a:endParaRPr lang="en-US"/>
        </a:p>
      </dgm:t>
    </dgm:pt>
    <dgm:pt modelId="{3105FA66-698B-4D65-9750-D4B5956B7212}" type="pres">
      <dgm:prSet presAssocID="{92DB872D-BFB3-4C7B-A4B9-4D9117B49334}" presName="ellipse2" presStyleLbl="vennNode1" presStyleIdx="1" presStyleCnt="6">
        <dgm:presLayoutVars>
          <dgm:bulletEnabled val="1"/>
        </dgm:presLayoutVars>
      </dgm:prSet>
      <dgm:spPr/>
      <dgm:t>
        <a:bodyPr/>
        <a:lstStyle/>
        <a:p>
          <a:endParaRPr lang="en-US"/>
        </a:p>
      </dgm:t>
    </dgm:pt>
    <dgm:pt modelId="{2894C4CB-1A16-4463-A478-9C6C0A7BD56D}" type="pres">
      <dgm:prSet presAssocID="{92DB872D-BFB3-4C7B-A4B9-4D9117B49334}" presName="ellipse3" presStyleLbl="vennNode1" presStyleIdx="2" presStyleCnt="6">
        <dgm:presLayoutVars>
          <dgm:bulletEnabled val="1"/>
        </dgm:presLayoutVars>
      </dgm:prSet>
      <dgm:spPr/>
      <dgm:t>
        <a:bodyPr/>
        <a:lstStyle/>
        <a:p>
          <a:endParaRPr lang="en-US"/>
        </a:p>
      </dgm:t>
    </dgm:pt>
    <dgm:pt modelId="{B0F4C6BD-0AFF-49AB-8C82-DD4E51C74984}" type="pres">
      <dgm:prSet presAssocID="{92DB872D-BFB3-4C7B-A4B9-4D9117B49334}" presName="ellipse4" presStyleLbl="vennNode1" presStyleIdx="3" presStyleCnt="6">
        <dgm:presLayoutVars>
          <dgm:bulletEnabled val="1"/>
        </dgm:presLayoutVars>
      </dgm:prSet>
      <dgm:spPr/>
      <dgm:t>
        <a:bodyPr/>
        <a:lstStyle/>
        <a:p>
          <a:endParaRPr lang="en-US"/>
        </a:p>
      </dgm:t>
    </dgm:pt>
    <dgm:pt modelId="{A24679BC-5FF1-402C-BBD2-EEF83AA3A2EC}" type="pres">
      <dgm:prSet presAssocID="{92DB872D-BFB3-4C7B-A4B9-4D9117B49334}" presName="ellipse5" presStyleLbl="vennNode1" presStyleIdx="4" presStyleCnt="6">
        <dgm:presLayoutVars>
          <dgm:bulletEnabled val="1"/>
        </dgm:presLayoutVars>
      </dgm:prSet>
      <dgm:spPr/>
      <dgm:t>
        <a:bodyPr/>
        <a:lstStyle/>
        <a:p>
          <a:endParaRPr lang="en-US"/>
        </a:p>
      </dgm:t>
    </dgm:pt>
    <dgm:pt modelId="{33E257CD-93D1-404C-A690-0FE6803FB77F}" type="pres">
      <dgm:prSet presAssocID="{92DB872D-BFB3-4C7B-A4B9-4D9117B49334}" presName="ellipse6" presStyleLbl="vennNode1" presStyleIdx="5" presStyleCnt="6">
        <dgm:presLayoutVars>
          <dgm:bulletEnabled val="1"/>
        </dgm:presLayoutVars>
      </dgm:prSet>
      <dgm:spPr/>
      <dgm:t>
        <a:bodyPr/>
        <a:lstStyle/>
        <a:p>
          <a:endParaRPr lang="en-US"/>
        </a:p>
      </dgm:t>
    </dgm:pt>
  </dgm:ptLst>
  <dgm:cxnLst>
    <dgm:cxn modelId="{4DCC8218-CA65-4230-8B9A-D199037DCC72}" type="presOf" srcId="{3DCB643D-2778-44CE-A980-BC076C79880D}" destId="{2894C4CB-1A16-4463-A478-9C6C0A7BD56D}" srcOrd="0" destOrd="0" presId="urn:microsoft.com/office/officeart/2005/8/layout/rings+Icon"/>
    <dgm:cxn modelId="{C2073836-4976-4842-893C-6F43FE918A61}" srcId="{92DB872D-BFB3-4C7B-A4B9-4D9117B49334}" destId="{C522A479-318F-4644-841B-351799BE07D3}" srcOrd="4" destOrd="0" parTransId="{EBB23D52-E31C-4FC5-AC1C-475D0101914E}" sibTransId="{49FFC127-49D7-4E93-8D02-C2F54DA7001B}"/>
    <dgm:cxn modelId="{813DB8DC-B9E4-4450-962E-C623C60A7058}" srcId="{92DB872D-BFB3-4C7B-A4B9-4D9117B49334}" destId="{3DCB643D-2778-44CE-A980-BC076C79880D}" srcOrd="2" destOrd="0" parTransId="{9A863676-F114-415C-9572-9672FBB86834}" sibTransId="{FC38A67E-F5A4-4951-9401-149EF84B9EAD}"/>
    <dgm:cxn modelId="{A713E839-70E1-4FD7-BAC0-34134D0AF6A2}" srcId="{92DB872D-BFB3-4C7B-A4B9-4D9117B49334}" destId="{1F06054F-A696-4C8A-A762-F3D526C292CD}" srcOrd="1" destOrd="0" parTransId="{D7427637-2EC0-409E-87D6-E2AD20C87626}" sibTransId="{5F6B1904-E6BB-461F-9EE4-C2DD762F057F}"/>
    <dgm:cxn modelId="{0FF4C746-CFA1-4042-9720-053AE83EC643}" type="presOf" srcId="{92DB872D-BFB3-4C7B-A4B9-4D9117B49334}" destId="{17D39F6D-0503-4431-8BF3-C21E31C04C16}" srcOrd="0" destOrd="0" presId="urn:microsoft.com/office/officeart/2005/8/layout/rings+Icon"/>
    <dgm:cxn modelId="{9ED53772-3261-4976-8EF9-3826A7879F04}" type="presOf" srcId="{60041F87-710F-4198-ADDC-76E474F73C95}" destId="{B0F4C6BD-0AFF-49AB-8C82-DD4E51C74984}" srcOrd="0" destOrd="0" presId="urn:microsoft.com/office/officeart/2005/8/layout/rings+Icon"/>
    <dgm:cxn modelId="{B1DC4589-6941-4F15-BA9E-683E2617E954}" type="presOf" srcId="{0E002D45-AE88-49F3-9D19-C5D3C8FBC963}" destId="{33E257CD-93D1-404C-A690-0FE6803FB77F}" srcOrd="0" destOrd="0" presId="urn:microsoft.com/office/officeart/2005/8/layout/rings+Icon"/>
    <dgm:cxn modelId="{2C7EB6C5-9584-4EF8-9811-846771F3B732}" srcId="{92DB872D-BFB3-4C7B-A4B9-4D9117B49334}" destId="{0E002D45-AE88-49F3-9D19-C5D3C8FBC963}" srcOrd="5" destOrd="0" parTransId="{8AAA0F49-0112-4AA7-8C3A-C516F31F8C60}" sibTransId="{D420EDC9-EB82-45D1-8902-319F8890BB4A}"/>
    <dgm:cxn modelId="{6B823F94-8A4D-4303-A958-9FFF25779CAB}" type="presOf" srcId="{C522A479-318F-4644-841B-351799BE07D3}" destId="{A24679BC-5FF1-402C-BBD2-EEF83AA3A2EC}" srcOrd="0" destOrd="0" presId="urn:microsoft.com/office/officeart/2005/8/layout/rings+Icon"/>
    <dgm:cxn modelId="{B638BEB4-5ED5-4CC2-ADB1-F2B7B5E51496}" type="presOf" srcId="{1F06054F-A696-4C8A-A762-F3D526C292CD}" destId="{3105FA66-698B-4D65-9750-D4B5956B7212}" srcOrd="0" destOrd="0" presId="urn:microsoft.com/office/officeart/2005/8/layout/rings+Icon"/>
    <dgm:cxn modelId="{EB03AAE2-9A42-4676-B5E8-C4CD93E26D33}" srcId="{92DB872D-BFB3-4C7B-A4B9-4D9117B49334}" destId="{60041F87-710F-4198-ADDC-76E474F73C95}" srcOrd="3" destOrd="0" parTransId="{17889583-418C-4CF0-8420-07D4377DAAA5}" sibTransId="{81331771-0804-4686-9B90-9980159238A3}"/>
    <dgm:cxn modelId="{61332FE9-9A8F-4BFE-9551-C8BBA7607FB5}" srcId="{92DB872D-BFB3-4C7B-A4B9-4D9117B49334}" destId="{44EFA5C4-93F1-4376-96EE-082A49A7BDD6}" srcOrd="0" destOrd="0" parTransId="{87400CA8-F23B-49A4-8B91-3F76EB548E37}" sibTransId="{5009C946-61C2-44D2-B840-04644C6B1334}"/>
    <dgm:cxn modelId="{2755978F-6E34-404D-BD3C-491160C60332}" type="presOf" srcId="{44EFA5C4-93F1-4376-96EE-082A49A7BDD6}" destId="{5B46825B-8648-4FBB-AC18-70371058F867}" srcOrd="0" destOrd="0" presId="urn:microsoft.com/office/officeart/2005/8/layout/rings+Icon"/>
    <dgm:cxn modelId="{814F4A21-ECE3-41AA-B63E-8C533D12E9DA}" type="presParOf" srcId="{17D39F6D-0503-4431-8BF3-C21E31C04C16}" destId="{5B46825B-8648-4FBB-AC18-70371058F867}" srcOrd="0" destOrd="0" presId="urn:microsoft.com/office/officeart/2005/8/layout/rings+Icon"/>
    <dgm:cxn modelId="{333BD66C-C38F-4229-B7F3-4FD431A56943}" type="presParOf" srcId="{17D39F6D-0503-4431-8BF3-C21E31C04C16}" destId="{3105FA66-698B-4D65-9750-D4B5956B7212}" srcOrd="1" destOrd="0" presId="urn:microsoft.com/office/officeart/2005/8/layout/rings+Icon"/>
    <dgm:cxn modelId="{A0BD722A-2F54-4ADD-B981-BA7DF00C9588}" type="presParOf" srcId="{17D39F6D-0503-4431-8BF3-C21E31C04C16}" destId="{2894C4CB-1A16-4463-A478-9C6C0A7BD56D}" srcOrd="2" destOrd="0" presId="urn:microsoft.com/office/officeart/2005/8/layout/rings+Icon"/>
    <dgm:cxn modelId="{A665E4A7-8AED-493E-9E2B-99F2EBFE40F0}" type="presParOf" srcId="{17D39F6D-0503-4431-8BF3-C21E31C04C16}" destId="{B0F4C6BD-0AFF-49AB-8C82-DD4E51C74984}" srcOrd="3" destOrd="0" presId="urn:microsoft.com/office/officeart/2005/8/layout/rings+Icon"/>
    <dgm:cxn modelId="{522CC23F-23CA-464A-B3A2-34AA14279A17}" type="presParOf" srcId="{17D39F6D-0503-4431-8BF3-C21E31C04C16}" destId="{A24679BC-5FF1-402C-BBD2-EEF83AA3A2EC}" srcOrd="4" destOrd="0" presId="urn:microsoft.com/office/officeart/2005/8/layout/rings+Icon"/>
    <dgm:cxn modelId="{A40DB302-E404-4595-99F3-EBEA04742C49}" type="presParOf" srcId="{17D39F6D-0503-4431-8BF3-C21E31C04C16}" destId="{33E257CD-93D1-404C-A690-0FE6803FB77F}"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2D0DA0-DD9A-41C4-9C26-E534C41D5A99}" type="doc">
      <dgm:prSet loTypeId="urn:microsoft.com/office/officeart/2005/8/layout/hList3" loCatId="list" qsTypeId="urn:microsoft.com/office/officeart/2005/8/quickstyle/simple1" qsCatId="simple" csTypeId="urn:microsoft.com/office/officeart/2005/8/colors/accent1_1" csCatId="accent1" phldr="1"/>
      <dgm:spPr/>
      <dgm:t>
        <a:bodyPr/>
        <a:lstStyle/>
        <a:p>
          <a:endParaRPr lang="en-US"/>
        </a:p>
      </dgm:t>
    </dgm:pt>
    <dgm:pt modelId="{E93C8BDC-65E6-494F-9440-51B822E499A9}">
      <dgm:prSet/>
      <dgm:spPr/>
      <dgm:t>
        <a:bodyPr/>
        <a:lstStyle/>
        <a:p>
          <a:pPr rtl="0"/>
          <a:r>
            <a:rPr lang="en-GB" b="0" i="0" smtClean="0"/>
            <a:t>Each </a:t>
          </a:r>
          <a:r>
            <a:rPr lang="en-GB" b="1" i="0" smtClean="0"/>
            <a:t>RI legal entity commits</a:t>
          </a:r>
          <a:r>
            <a:rPr lang="en-GB" b="0" i="0" smtClean="0"/>
            <a:t> together with a sub-set of </a:t>
          </a:r>
          <a:r>
            <a:rPr lang="en-GB" b="0" i="0" u="sng" smtClean="0"/>
            <a:t>associated national stakeholders</a:t>
          </a:r>
          <a:r>
            <a:rPr lang="en-GB" b="0" i="0" smtClean="0"/>
            <a:t>. </a:t>
          </a:r>
          <a:endParaRPr lang="en-GB"/>
        </a:p>
      </dgm:t>
    </dgm:pt>
    <dgm:pt modelId="{2F1E25B2-9FFC-48E9-86A5-27E9D6543984}" type="parTrans" cxnId="{093C87A6-68B1-4554-AB7D-0AE09363C0B3}">
      <dgm:prSet/>
      <dgm:spPr/>
      <dgm:t>
        <a:bodyPr/>
        <a:lstStyle/>
        <a:p>
          <a:endParaRPr lang="en-US"/>
        </a:p>
      </dgm:t>
    </dgm:pt>
    <dgm:pt modelId="{393F77A7-4923-43CE-82A1-17DDFBE46675}" type="sibTrans" cxnId="{093C87A6-68B1-4554-AB7D-0AE09363C0B3}">
      <dgm:prSet/>
      <dgm:spPr/>
      <dgm:t>
        <a:bodyPr/>
        <a:lstStyle/>
        <a:p>
          <a:endParaRPr lang="en-US"/>
        </a:p>
      </dgm:t>
    </dgm:pt>
    <dgm:pt modelId="{82C18808-6FF8-44FD-B7E7-4F84C60B0176}">
      <dgm:prSet/>
      <dgm:spPr/>
      <dgm:t>
        <a:bodyPr/>
        <a:lstStyle/>
        <a:p>
          <a:pPr rtl="0"/>
          <a:r>
            <a:rPr lang="en-GB" b="0" i="0" dirty="0" smtClean="0"/>
            <a:t>The </a:t>
          </a:r>
          <a:r>
            <a:rPr lang="en-GB" b="0" i="0" u="none" dirty="0" smtClean="0"/>
            <a:t>Director</a:t>
          </a:r>
          <a:r>
            <a:rPr lang="en-GB" b="0" i="0" dirty="0" smtClean="0"/>
            <a:t> of each </a:t>
          </a:r>
          <a:r>
            <a:rPr lang="en-GB" b="1" i="0" dirty="0" smtClean="0"/>
            <a:t>ESFRI/ RI </a:t>
          </a:r>
          <a:r>
            <a:rPr lang="en-GB" b="0" i="0" dirty="0" smtClean="0"/>
            <a:t>is a member of the  </a:t>
          </a:r>
          <a:r>
            <a:rPr lang="en-GB" b="1" i="0" dirty="0" smtClean="0"/>
            <a:t>ESCAPE Supervisory Committee (E-SC)</a:t>
          </a:r>
          <a:endParaRPr lang="en-GB" dirty="0"/>
        </a:p>
      </dgm:t>
    </dgm:pt>
    <dgm:pt modelId="{DF410D95-6DFC-42BE-AB53-E88C09C44193}" type="parTrans" cxnId="{DA2FA425-6AA9-4112-90FD-CD1B360ED5F6}">
      <dgm:prSet/>
      <dgm:spPr/>
      <dgm:t>
        <a:bodyPr/>
        <a:lstStyle/>
        <a:p>
          <a:endParaRPr lang="en-US"/>
        </a:p>
      </dgm:t>
    </dgm:pt>
    <dgm:pt modelId="{1E5FB9D7-3846-4D75-AB15-E93811F65FDD}" type="sibTrans" cxnId="{DA2FA425-6AA9-4112-90FD-CD1B360ED5F6}">
      <dgm:prSet/>
      <dgm:spPr/>
      <dgm:t>
        <a:bodyPr/>
        <a:lstStyle/>
        <a:p>
          <a:endParaRPr lang="en-US"/>
        </a:p>
      </dgm:t>
    </dgm:pt>
    <dgm:pt modelId="{0D271F73-7B4D-4C49-9FD3-786B0B531217}">
      <dgm:prSet/>
      <dgm:spPr/>
      <dgm:t>
        <a:bodyPr/>
        <a:lstStyle/>
        <a:p>
          <a:pPr rtl="0"/>
          <a:r>
            <a:rPr lang="en-GB" b="0" i="0" dirty="0" smtClean="0"/>
            <a:t>The Chairs of national thematic consortia </a:t>
          </a:r>
          <a:r>
            <a:rPr lang="en-GB" b="0" i="0" u="none" dirty="0" smtClean="0"/>
            <a:t>of Universities and Research Institutes </a:t>
          </a:r>
          <a:r>
            <a:rPr lang="en-GB" b="0" i="0" dirty="0" smtClean="0"/>
            <a:t>such as </a:t>
          </a:r>
          <a:r>
            <a:rPr lang="en-GB" b="1" i="0" dirty="0" smtClean="0"/>
            <a:t>APPEC, ASTRONET, ECFA, </a:t>
          </a:r>
          <a:r>
            <a:rPr lang="en-GB" b="1" i="0" dirty="0" err="1" smtClean="0"/>
            <a:t>NuPPEC</a:t>
          </a:r>
          <a:r>
            <a:rPr lang="en-GB" b="1" i="0" dirty="0" smtClean="0"/>
            <a:t> and an ESA </a:t>
          </a:r>
          <a:r>
            <a:rPr lang="en-GB" b="0" i="0" dirty="0" smtClean="0"/>
            <a:t>representative in the </a:t>
          </a:r>
          <a:r>
            <a:rPr lang="en-GB" b="1" i="0" dirty="0" smtClean="0"/>
            <a:t>ESCAPE External Advisory Board (E-EAB)</a:t>
          </a:r>
          <a:endParaRPr lang="en-GB" dirty="0"/>
        </a:p>
      </dgm:t>
    </dgm:pt>
    <dgm:pt modelId="{C3CC3145-87E8-41DA-8E6A-3FFEC9F8B92F}" type="parTrans" cxnId="{4E057AB8-E358-4966-8D83-23B61125E829}">
      <dgm:prSet/>
      <dgm:spPr/>
      <dgm:t>
        <a:bodyPr/>
        <a:lstStyle/>
        <a:p>
          <a:endParaRPr lang="en-US"/>
        </a:p>
      </dgm:t>
    </dgm:pt>
    <dgm:pt modelId="{65EB26CA-06CD-4337-8E51-D65D93702055}" type="sibTrans" cxnId="{4E057AB8-E358-4966-8D83-23B61125E829}">
      <dgm:prSet/>
      <dgm:spPr/>
      <dgm:t>
        <a:bodyPr/>
        <a:lstStyle/>
        <a:p>
          <a:endParaRPr lang="en-US"/>
        </a:p>
      </dgm:t>
    </dgm:pt>
    <dgm:pt modelId="{3CD84167-54F5-48C0-8150-59209BD48B51}" type="pres">
      <dgm:prSet presAssocID="{522D0DA0-DD9A-41C4-9C26-E534C41D5A99}" presName="composite" presStyleCnt="0">
        <dgm:presLayoutVars>
          <dgm:chMax val="1"/>
          <dgm:dir/>
          <dgm:resizeHandles val="exact"/>
        </dgm:presLayoutVars>
      </dgm:prSet>
      <dgm:spPr/>
      <dgm:t>
        <a:bodyPr/>
        <a:lstStyle/>
        <a:p>
          <a:endParaRPr lang="en-US"/>
        </a:p>
      </dgm:t>
    </dgm:pt>
    <dgm:pt modelId="{FB215A01-E9EC-4E93-B75C-0160B952D3B0}" type="pres">
      <dgm:prSet presAssocID="{E93C8BDC-65E6-494F-9440-51B822E499A9}" presName="roof" presStyleLbl="dkBgShp" presStyleIdx="0" presStyleCnt="2"/>
      <dgm:spPr/>
      <dgm:t>
        <a:bodyPr/>
        <a:lstStyle/>
        <a:p>
          <a:endParaRPr lang="en-US"/>
        </a:p>
      </dgm:t>
    </dgm:pt>
    <dgm:pt modelId="{EF39568A-8A58-4778-9EE6-9F0C55A223B4}" type="pres">
      <dgm:prSet presAssocID="{E93C8BDC-65E6-494F-9440-51B822E499A9}" presName="pillars" presStyleCnt="0"/>
      <dgm:spPr/>
    </dgm:pt>
    <dgm:pt modelId="{7A4D4078-6095-494B-92E4-2B1B72E3730C}" type="pres">
      <dgm:prSet presAssocID="{E93C8BDC-65E6-494F-9440-51B822E499A9}" presName="pillar1" presStyleLbl="node1" presStyleIdx="0" presStyleCnt="2">
        <dgm:presLayoutVars>
          <dgm:bulletEnabled val="1"/>
        </dgm:presLayoutVars>
      </dgm:prSet>
      <dgm:spPr/>
      <dgm:t>
        <a:bodyPr/>
        <a:lstStyle/>
        <a:p>
          <a:endParaRPr lang="en-US"/>
        </a:p>
      </dgm:t>
    </dgm:pt>
    <dgm:pt modelId="{4990F09F-A3CF-4FCC-80C5-23DDFCB84E82}" type="pres">
      <dgm:prSet presAssocID="{0D271F73-7B4D-4C49-9FD3-786B0B531217}" presName="pillarX" presStyleLbl="node1" presStyleIdx="1" presStyleCnt="2">
        <dgm:presLayoutVars>
          <dgm:bulletEnabled val="1"/>
        </dgm:presLayoutVars>
      </dgm:prSet>
      <dgm:spPr/>
      <dgm:t>
        <a:bodyPr/>
        <a:lstStyle/>
        <a:p>
          <a:endParaRPr lang="en-US"/>
        </a:p>
      </dgm:t>
    </dgm:pt>
    <dgm:pt modelId="{6F0269BD-759D-41B1-A1AD-88D9969E0D93}" type="pres">
      <dgm:prSet presAssocID="{E93C8BDC-65E6-494F-9440-51B822E499A9}" presName="base" presStyleLbl="dkBgShp" presStyleIdx="1" presStyleCnt="2"/>
      <dgm:spPr/>
    </dgm:pt>
  </dgm:ptLst>
  <dgm:cxnLst>
    <dgm:cxn modelId="{8DDC3B42-C41C-4B36-A721-5CFF70A572D5}" type="presOf" srcId="{0D271F73-7B4D-4C49-9FD3-786B0B531217}" destId="{4990F09F-A3CF-4FCC-80C5-23DDFCB84E82}" srcOrd="0" destOrd="0" presId="urn:microsoft.com/office/officeart/2005/8/layout/hList3"/>
    <dgm:cxn modelId="{8824072B-A4A9-4E05-9990-27893CB34912}" type="presOf" srcId="{E93C8BDC-65E6-494F-9440-51B822E499A9}" destId="{FB215A01-E9EC-4E93-B75C-0160B952D3B0}" srcOrd="0" destOrd="0" presId="urn:microsoft.com/office/officeart/2005/8/layout/hList3"/>
    <dgm:cxn modelId="{028C1A4E-79A6-4E54-8DF3-CC7B9E2C2130}" type="presOf" srcId="{82C18808-6FF8-44FD-B7E7-4F84C60B0176}" destId="{7A4D4078-6095-494B-92E4-2B1B72E3730C}" srcOrd="0" destOrd="0" presId="urn:microsoft.com/office/officeart/2005/8/layout/hList3"/>
    <dgm:cxn modelId="{093C87A6-68B1-4554-AB7D-0AE09363C0B3}" srcId="{522D0DA0-DD9A-41C4-9C26-E534C41D5A99}" destId="{E93C8BDC-65E6-494F-9440-51B822E499A9}" srcOrd="0" destOrd="0" parTransId="{2F1E25B2-9FFC-48E9-86A5-27E9D6543984}" sibTransId="{393F77A7-4923-43CE-82A1-17DDFBE46675}"/>
    <dgm:cxn modelId="{4E057AB8-E358-4966-8D83-23B61125E829}" srcId="{E93C8BDC-65E6-494F-9440-51B822E499A9}" destId="{0D271F73-7B4D-4C49-9FD3-786B0B531217}" srcOrd="1" destOrd="0" parTransId="{C3CC3145-87E8-41DA-8E6A-3FFEC9F8B92F}" sibTransId="{65EB26CA-06CD-4337-8E51-D65D93702055}"/>
    <dgm:cxn modelId="{E07A6E8C-33EE-4D1D-941A-8D48B4D77052}" type="presOf" srcId="{522D0DA0-DD9A-41C4-9C26-E534C41D5A99}" destId="{3CD84167-54F5-48C0-8150-59209BD48B51}" srcOrd="0" destOrd="0" presId="urn:microsoft.com/office/officeart/2005/8/layout/hList3"/>
    <dgm:cxn modelId="{DA2FA425-6AA9-4112-90FD-CD1B360ED5F6}" srcId="{E93C8BDC-65E6-494F-9440-51B822E499A9}" destId="{82C18808-6FF8-44FD-B7E7-4F84C60B0176}" srcOrd="0" destOrd="0" parTransId="{DF410D95-6DFC-42BE-AB53-E88C09C44193}" sibTransId="{1E5FB9D7-3846-4D75-AB15-E93811F65FDD}"/>
    <dgm:cxn modelId="{D3148930-4BC1-4262-96C0-4DC7725A5214}" type="presParOf" srcId="{3CD84167-54F5-48C0-8150-59209BD48B51}" destId="{FB215A01-E9EC-4E93-B75C-0160B952D3B0}" srcOrd="0" destOrd="0" presId="urn:microsoft.com/office/officeart/2005/8/layout/hList3"/>
    <dgm:cxn modelId="{D430FE2B-509A-4CE4-9219-2A1F732F04BE}" type="presParOf" srcId="{3CD84167-54F5-48C0-8150-59209BD48B51}" destId="{EF39568A-8A58-4778-9EE6-9F0C55A223B4}" srcOrd="1" destOrd="0" presId="urn:microsoft.com/office/officeart/2005/8/layout/hList3"/>
    <dgm:cxn modelId="{2F59090E-166C-4268-9580-5CFF58E684AB}" type="presParOf" srcId="{EF39568A-8A58-4778-9EE6-9F0C55A223B4}" destId="{7A4D4078-6095-494B-92E4-2B1B72E3730C}" srcOrd="0" destOrd="0" presId="urn:microsoft.com/office/officeart/2005/8/layout/hList3"/>
    <dgm:cxn modelId="{46405748-508F-41F5-8DD1-84A44A4B9539}" type="presParOf" srcId="{EF39568A-8A58-4778-9EE6-9F0C55A223B4}" destId="{4990F09F-A3CF-4FCC-80C5-23DDFCB84E82}" srcOrd="1" destOrd="0" presId="urn:microsoft.com/office/officeart/2005/8/layout/hList3"/>
    <dgm:cxn modelId="{01A8F23C-CAE6-4D37-B42A-CB0089DADDB3}" type="presParOf" srcId="{3CD84167-54F5-48C0-8150-59209BD48B51}" destId="{6F0269BD-759D-41B1-A1AD-88D9969E0D93}"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272B1A-3A26-4451-8535-F089F8447A8E}" type="doc">
      <dgm:prSet loTypeId="urn:microsoft.com/office/officeart/2005/8/layout/hList7" loCatId="relationship" qsTypeId="urn:microsoft.com/office/officeart/2005/8/quickstyle/simple4" qsCatId="simple" csTypeId="urn:microsoft.com/office/officeart/2005/8/colors/accent1_1" csCatId="accent1" phldr="1"/>
      <dgm:spPr/>
      <dgm:t>
        <a:bodyPr/>
        <a:lstStyle/>
        <a:p>
          <a:endParaRPr lang="en-US"/>
        </a:p>
      </dgm:t>
    </dgm:pt>
    <dgm:pt modelId="{6AE83AFB-D404-4853-BB36-C2DB009DBF97}">
      <dgm:prSet custT="1"/>
      <dgm:spPr/>
      <dgm:t>
        <a:bodyPr/>
        <a:lstStyle/>
        <a:p>
          <a:pPr rtl="0"/>
          <a:r>
            <a:rPr lang="en-GB" sz="1600" b="1" i="0" dirty="0" smtClean="0"/>
            <a:t>Data Lake</a:t>
          </a:r>
          <a:r>
            <a:rPr lang="en-GB" sz="1600" b="0" i="0" dirty="0" smtClean="0"/>
            <a:t>:</a:t>
          </a:r>
        </a:p>
        <a:p>
          <a:pPr rtl="0"/>
          <a:r>
            <a:rPr lang="en-GB" sz="1600" b="0" i="0" dirty="0" smtClean="0"/>
            <a:t>Build a scalable, federated, data infrastructure as the basis of open science for the ESFRI projects within ESCAPE</a:t>
          </a:r>
          <a:r>
            <a:rPr lang="en-GB" sz="1400" b="0" i="0" dirty="0" smtClean="0"/>
            <a:t>.   </a:t>
          </a:r>
          <a:endParaRPr lang="en-GB" sz="1400" dirty="0"/>
        </a:p>
      </dgm:t>
    </dgm:pt>
    <dgm:pt modelId="{C93C4FE5-9711-4988-B237-D7F8E314A5D8}" type="parTrans" cxnId="{1B693038-362D-4B3E-9EFD-5D7E819DAF01}">
      <dgm:prSet/>
      <dgm:spPr/>
      <dgm:t>
        <a:bodyPr/>
        <a:lstStyle/>
        <a:p>
          <a:endParaRPr lang="en-US" sz="1400"/>
        </a:p>
      </dgm:t>
    </dgm:pt>
    <dgm:pt modelId="{BAAB0B93-3DC0-431A-B742-1EE55B43D5BB}" type="sibTrans" cxnId="{1B693038-362D-4B3E-9EFD-5D7E819DAF01}">
      <dgm:prSet/>
      <dgm:spPr/>
      <dgm:t>
        <a:bodyPr/>
        <a:lstStyle/>
        <a:p>
          <a:endParaRPr lang="en-US" sz="1400"/>
        </a:p>
      </dgm:t>
    </dgm:pt>
    <dgm:pt modelId="{3FC70B45-2386-4F18-89E4-40B14422239C}">
      <dgm:prSet custT="1"/>
      <dgm:spPr/>
      <dgm:t>
        <a:bodyPr/>
        <a:lstStyle/>
        <a:p>
          <a:pPr rtl="0"/>
          <a:r>
            <a:rPr lang="en-GB" sz="1600" b="1" i="0" dirty="0" smtClean="0"/>
            <a:t>Software Repository</a:t>
          </a:r>
          <a:r>
            <a:rPr lang="en-GB" sz="1600" b="0" i="0" dirty="0" smtClean="0"/>
            <a:t>:</a:t>
          </a:r>
        </a:p>
        <a:p>
          <a:pPr rtl="0"/>
          <a:r>
            <a:rPr lang="en-GB" sz="1600" b="0" i="0" dirty="0" smtClean="0"/>
            <a:t>Repository of "scientific software" as a major component of the “data” to be curated in EOSC.  </a:t>
          </a:r>
          <a:endParaRPr lang="en-GB" sz="1600" dirty="0"/>
        </a:p>
      </dgm:t>
    </dgm:pt>
    <dgm:pt modelId="{53D6D711-76C3-4BC1-966A-7C1B28AB124F}" type="parTrans" cxnId="{82B720E5-9C1F-4369-8C29-14079F3E6FF1}">
      <dgm:prSet/>
      <dgm:spPr/>
      <dgm:t>
        <a:bodyPr/>
        <a:lstStyle/>
        <a:p>
          <a:endParaRPr lang="en-US" sz="1400"/>
        </a:p>
      </dgm:t>
    </dgm:pt>
    <dgm:pt modelId="{D1DCB8AE-CECF-4B3C-A6E6-E940DF72065D}" type="sibTrans" cxnId="{82B720E5-9C1F-4369-8C29-14079F3E6FF1}">
      <dgm:prSet/>
      <dgm:spPr/>
      <dgm:t>
        <a:bodyPr/>
        <a:lstStyle/>
        <a:p>
          <a:endParaRPr lang="en-US" sz="1400"/>
        </a:p>
      </dgm:t>
    </dgm:pt>
    <dgm:pt modelId="{038D94BB-0AB0-44A4-9E75-B1CD2AA05C44}">
      <dgm:prSet custT="1"/>
      <dgm:spPr/>
      <dgm:t>
        <a:bodyPr/>
        <a:lstStyle/>
        <a:p>
          <a:pPr rtl="0"/>
          <a:r>
            <a:rPr lang="en-GB" sz="1600" b="1" i="0" dirty="0" smtClean="0"/>
            <a:t>Virtual Observatory</a:t>
          </a:r>
          <a:r>
            <a:rPr lang="en-GB" sz="1600" b="0" i="0" dirty="0" smtClean="0"/>
            <a:t>:</a:t>
          </a:r>
        </a:p>
        <a:p>
          <a:pPr rtl="0"/>
          <a:r>
            <a:rPr lang="en-GB" sz="1600" b="0" i="0" dirty="0" smtClean="0"/>
            <a:t>Extend the VO </a:t>
          </a:r>
          <a:r>
            <a:rPr lang="en-GB" sz="1600" b="0" i="1" dirty="0" smtClean="0"/>
            <a:t>FAIR </a:t>
          </a:r>
          <a:r>
            <a:rPr lang="en-GB" sz="1600" b="0" i="0" dirty="0" smtClean="0"/>
            <a:t>standards, methods and to a broader scientific context;    prepare the VO to interface the large data volumes of next facilities.</a:t>
          </a:r>
          <a:endParaRPr lang="en-GB" sz="1600" dirty="0"/>
        </a:p>
      </dgm:t>
    </dgm:pt>
    <dgm:pt modelId="{25E77106-1689-4A7E-8692-C3495C97B478}" type="parTrans" cxnId="{A07704EB-77F6-4742-A1EA-BAE472863BA6}">
      <dgm:prSet/>
      <dgm:spPr/>
      <dgm:t>
        <a:bodyPr/>
        <a:lstStyle/>
        <a:p>
          <a:endParaRPr lang="en-US" sz="1400"/>
        </a:p>
      </dgm:t>
    </dgm:pt>
    <dgm:pt modelId="{B04C3D8D-D9A7-4B20-889D-847905F5EC72}" type="sibTrans" cxnId="{A07704EB-77F6-4742-A1EA-BAE472863BA6}">
      <dgm:prSet/>
      <dgm:spPr/>
      <dgm:t>
        <a:bodyPr/>
        <a:lstStyle/>
        <a:p>
          <a:endParaRPr lang="en-US" sz="1400"/>
        </a:p>
      </dgm:t>
    </dgm:pt>
    <dgm:pt modelId="{18E98FC2-705F-4531-9C2F-7CB819A75A2F}">
      <dgm:prSet custT="1"/>
      <dgm:spPr/>
      <dgm:t>
        <a:bodyPr/>
        <a:lstStyle/>
        <a:p>
          <a:pPr rtl="0"/>
          <a:r>
            <a:rPr lang="en-GB" sz="1600" b="1" i="0" dirty="0" smtClean="0"/>
            <a:t>Science Platforms</a:t>
          </a:r>
          <a:r>
            <a:rPr lang="en-GB" sz="1600" b="0" i="0" dirty="0" smtClean="0"/>
            <a:t>:</a:t>
          </a:r>
        </a:p>
        <a:p>
          <a:pPr rtl="0"/>
          <a:r>
            <a:rPr lang="en-GB" sz="1600" b="0" i="0" dirty="0" smtClean="0"/>
            <a:t>Flexible science platforms to enable the open data analysis tailored by and for each facility as well as a global one for transversal workflows.</a:t>
          </a:r>
          <a:endParaRPr lang="en-GB" sz="1600" dirty="0"/>
        </a:p>
      </dgm:t>
    </dgm:pt>
    <dgm:pt modelId="{E17A0795-8EBB-4054-B22B-D789B2804B58}" type="parTrans" cxnId="{93C71331-9D64-4AB0-925F-BFBCDA728F4A}">
      <dgm:prSet/>
      <dgm:spPr/>
      <dgm:t>
        <a:bodyPr/>
        <a:lstStyle/>
        <a:p>
          <a:endParaRPr lang="en-US" sz="1400"/>
        </a:p>
      </dgm:t>
    </dgm:pt>
    <dgm:pt modelId="{1EC3D926-32DE-47F6-A520-59F9C7363B85}" type="sibTrans" cxnId="{93C71331-9D64-4AB0-925F-BFBCDA728F4A}">
      <dgm:prSet/>
      <dgm:spPr/>
      <dgm:t>
        <a:bodyPr/>
        <a:lstStyle/>
        <a:p>
          <a:endParaRPr lang="en-US" sz="1400"/>
        </a:p>
      </dgm:t>
    </dgm:pt>
    <dgm:pt modelId="{A9AA9E34-6670-4DEF-826B-BCB429AD4F30}">
      <dgm:prSet custT="1"/>
      <dgm:spPr/>
      <dgm:t>
        <a:bodyPr/>
        <a:lstStyle/>
        <a:p>
          <a:pPr rtl="0"/>
          <a:r>
            <a:rPr lang="en-GB" sz="1600" b="1" i="0" dirty="0" smtClean="0"/>
            <a:t>Citizen Science</a:t>
          </a:r>
          <a:r>
            <a:rPr lang="en-GB" sz="1600" b="0" i="0" dirty="0" smtClean="0"/>
            <a:t>:</a:t>
          </a:r>
        </a:p>
        <a:p>
          <a:pPr rtl="0"/>
          <a:r>
            <a:rPr lang="en-GB" sz="1600" b="0" i="0" dirty="0" smtClean="0"/>
            <a:t>Open gateway for citizen science on ESCAPE data archives and ESFRI community</a:t>
          </a:r>
          <a:endParaRPr lang="en-GB" sz="1600" dirty="0"/>
        </a:p>
      </dgm:t>
    </dgm:pt>
    <dgm:pt modelId="{D52D7495-81C9-4D0D-B2BD-1D22B064F1D4}" type="parTrans" cxnId="{71967BF7-24FA-4980-AE56-7CBC0C41770D}">
      <dgm:prSet/>
      <dgm:spPr/>
      <dgm:t>
        <a:bodyPr/>
        <a:lstStyle/>
        <a:p>
          <a:endParaRPr lang="en-US" sz="1400"/>
        </a:p>
      </dgm:t>
    </dgm:pt>
    <dgm:pt modelId="{C8807712-2428-4DC2-8E00-0435606BC186}" type="sibTrans" cxnId="{71967BF7-24FA-4980-AE56-7CBC0C41770D}">
      <dgm:prSet/>
      <dgm:spPr/>
      <dgm:t>
        <a:bodyPr/>
        <a:lstStyle/>
        <a:p>
          <a:endParaRPr lang="en-US" sz="1400"/>
        </a:p>
      </dgm:t>
    </dgm:pt>
    <dgm:pt modelId="{977D6401-4685-49BF-99B6-93F52336A67A}" type="pres">
      <dgm:prSet presAssocID="{18272B1A-3A26-4451-8535-F089F8447A8E}" presName="Name0" presStyleCnt="0">
        <dgm:presLayoutVars>
          <dgm:dir/>
          <dgm:resizeHandles val="exact"/>
        </dgm:presLayoutVars>
      </dgm:prSet>
      <dgm:spPr/>
      <dgm:t>
        <a:bodyPr/>
        <a:lstStyle/>
        <a:p>
          <a:endParaRPr lang="en-US"/>
        </a:p>
      </dgm:t>
    </dgm:pt>
    <dgm:pt modelId="{125C0205-E69B-4FA1-ABF1-D43DD383F406}" type="pres">
      <dgm:prSet presAssocID="{18272B1A-3A26-4451-8535-F089F8447A8E}" presName="fgShape" presStyleLbl="fgShp" presStyleIdx="0" presStyleCnt="1"/>
      <dgm:spPr>
        <a:solidFill>
          <a:schemeClr val="accent5">
            <a:lumMod val="50000"/>
          </a:schemeClr>
        </a:solidFill>
        <a:ln>
          <a:solidFill>
            <a:srgbClr val="002060"/>
          </a:solidFill>
        </a:ln>
      </dgm:spPr>
    </dgm:pt>
    <dgm:pt modelId="{A801C42C-799A-400A-9813-666942E6BE65}" type="pres">
      <dgm:prSet presAssocID="{18272B1A-3A26-4451-8535-F089F8447A8E}" presName="linComp" presStyleCnt="0"/>
      <dgm:spPr/>
    </dgm:pt>
    <dgm:pt modelId="{E00DF8C2-F885-4719-932B-B8C884864D6A}" type="pres">
      <dgm:prSet presAssocID="{6AE83AFB-D404-4853-BB36-C2DB009DBF97}" presName="compNode" presStyleCnt="0"/>
      <dgm:spPr/>
    </dgm:pt>
    <dgm:pt modelId="{EA3A6762-20D4-4F70-AFAF-B13D046CF349}" type="pres">
      <dgm:prSet presAssocID="{6AE83AFB-D404-4853-BB36-C2DB009DBF97}" presName="bkgdShape" presStyleLbl="node1" presStyleIdx="0" presStyleCnt="5"/>
      <dgm:spPr/>
      <dgm:t>
        <a:bodyPr/>
        <a:lstStyle/>
        <a:p>
          <a:endParaRPr lang="en-US"/>
        </a:p>
      </dgm:t>
    </dgm:pt>
    <dgm:pt modelId="{7977848D-3200-4212-BF4B-FE385C15A1FF}" type="pres">
      <dgm:prSet presAssocID="{6AE83AFB-D404-4853-BB36-C2DB009DBF97}" presName="nodeTx" presStyleLbl="node1" presStyleIdx="0" presStyleCnt="5">
        <dgm:presLayoutVars>
          <dgm:bulletEnabled val="1"/>
        </dgm:presLayoutVars>
      </dgm:prSet>
      <dgm:spPr/>
      <dgm:t>
        <a:bodyPr/>
        <a:lstStyle/>
        <a:p>
          <a:endParaRPr lang="en-US"/>
        </a:p>
      </dgm:t>
    </dgm:pt>
    <dgm:pt modelId="{2DAAD4DA-8AF0-4F28-A0F0-CE053549C240}" type="pres">
      <dgm:prSet presAssocID="{6AE83AFB-D404-4853-BB36-C2DB009DBF97}" presName="invisiNode" presStyleLbl="node1" presStyleIdx="0" presStyleCnt="5"/>
      <dgm:spPr/>
    </dgm:pt>
    <dgm:pt modelId="{EE84B53D-BB63-4AFE-9C49-DF81FA705954}" type="pres">
      <dgm:prSet presAssocID="{6AE83AFB-D404-4853-BB36-C2DB009DBF97}" presName="imagNode" presStyleLbl="fgImgPlace1" presStyleIdx="0" presStyleCnt="5"/>
      <dgm:spPr>
        <a:blipFill rotWithShape="1">
          <a:blip xmlns:r="http://schemas.openxmlformats.org/officeDocument/2006/relationships" r:embed="rId1"/>
          <a:stretch>
            <a:fillRect/>
          </a:stretch>
        </a:blipFill>
      </dgm:spPr>
    </dgm:pt>
    <dgm:pt modelId="{22BC0CDE-A1C3-4986-AD3E-2C2800837775}" type="pres">
      <dgm:prSet presAssocID="{BAAB0B93-3DC0-431A-B742-1EE55B43D5BB}" presName="sibTrans" presStyleLbl="sibTrans2D1" presStyleIdx="0" presStyleCnt="0"/>
      <dgm:spPr/>
      <dgm:t>
        <a:bodyPr/>
        <a:lstStyle/>
        <a:p>
          <a:endParaRPr lang="en-US"/>
        </a:p>
      </dgm:t>
    </dgm:pt>
    <dgm:pt modelId="{47356E1D-4A4A-42DD-8B92-15C273691D64}" type="pres">
      <dgm:prSet presAssocID="{3FC70B45-2386-4F18-89E4-40B14422239C}" presName="compNode" presStyleCnt="0"/>
      <dgm:spPr/>
    </dgm:pt>
    <dgm:pt modelId="{D91495B0-AA8E-4216-AB2F-36F2F7FA09C4}" type="pres">
      <dgm:prSet presAssocID="{3FC70B45-2386-4F18-89E4-40B14422239C}" presName="bkgdShape" presStyleLbl="node1" presStyleIdx="1" presStyleCnt="5"/>
      <dgm:spPr/>
      <dgm:t>
        <a:bodyPr/>
        <a:lstStyle/>
        <a:p>
          <a:endParaRPr lang="en-US"/>
        </a:p>
      </dgm:t>
    </dgm:pt>
    <dgm:pt modelId="{C56B773A-2C29-4428-AB95-A62057F35170}" type="pres">
      <dgm:prSet presAssocID="{3FC70B45-2386-4F18-89E4-40B14422239C}" presName="nodeTx" presStyleLbl="node1" presStyleIdx="1" presStyleCnt="5">
        <dgm:presLayoutVars>
          <dgm:bulletEnabled val="1"/>
        </dgm:presLayoutVars>
      </dgm:prSet>
      <dgm:spPr/>
      <dgm:t>
        <a:bodyPr/>
        <a:lstStyle/>
        <a:p>
          <a:endParaRPr lang="en-US"/>
        </a:p>
      </dgm:t>
    </dgm:pt>
    <dgm:pt modelId="{0BFC3C64-D08D-457B-937B-E590F02C6D96}" type="pres">
      <dgm:prSet presAssocID="{3FC70B45-2386-4F18-89E4-40B14422239C}" presName="invisiNode" presStyleLbl="node1" presStyleIdx="1" presStyleCnt="5"/>
      <dgm:spPr/>
    </dgm:pt>
    <dgm:pt modelId="{D3B18209-6506-4FEA-B1C4-B4DAF56BEF18}" type="pres">
      <dgm:prSet presAssocID="{3FC70B45-2386-4F18-89E4-40B14422239C}" presName="imagNode" presStyleLbl="fgImgPlace1" presStyleIdx="1" presStyleCnt="5"/>
      <dgm:spPr>
        <a:blipFill rotWithShape="1">
          <a:blip xmlns:r="http://schemas.openxmlformats.org/officeDocument/2006/relationships" r:embed="rId2"/>
          <a:stretch>
            <a:fillRect/>
          </a:stretch>
        </a:blipFill>
      </dgm:spPr>
    </dgm:pt>
    <dgm:pt modelId="{5681B35F-0546-4780-982E-0152963C372D}" type="pres">
      <dgm:prSet presAssocID="{D1DCB8AE-CECF-4B3C-A6E6-E940DF72065D}" presName="sibTrans" presStyleLbl="sibTrans2D1" presStyleIdx="0" presStyleCnt="0"/>
      <dgm:spPr/>
      <dgm:t>
        <a:bodyPr/>
        <a:lstStyle/>
        <a:p>
          <a:endParaRPr lang="en-US"/>
        </a:p>
      </dgm:t>
    </dgm:pt>
    <dgm:pt modelId="{03FDA256-4374-4F18-9F6B-DEDA898CDCFC}" type="pres">
      <dgm:prSet presAssocID="{038D94BB-0AB0-44A4-9E75-B1CD2AA05C44}" presName="compNode" presStyleCnt="0"/>
      <dgm:spPr/>
    </dgm:pt>
    <dgm:pt modelId="{96F791DB-BF07-45E5-A13A-5CDDA5A8899C}" type="pres">
      <dgm:prSet presAssocID="{038D94BB-0AB0-44A4-9E75-B1CD2AA05C44}" presName="bkgdShape" presStyleLbl="node1" presStyleIdx="2" presStyleCnt="5"/>
      <dgm:spPr/>
      <dgm:t>
        <a:bodyPr/>
        <a:lstStyle/>
        <a:p>
          <a:endParaRPr lang="en-US"/>
        </a:p>
      </dgm:t>
    </dgm:pt>
    <dgm:pt modelId="{F46F55F2-0647-475D-9FC8-0255672B399C}" type="pres">
      <dgm:prSet presAssocID="{038D94BB-0AB0-44A4-9E75-B1CD2AA05C44}" presName="nodeTx" presStyleLbl="node1" presStyleIdx="2" presStyleCnt="5">
        <dgm:presLayoutVars>
          <dgm:bulletEnabled val="1"/>
        </dgm:presLayoutVars>
      </dgm:prSet>
      <dgm:spPr/>
      <dgm:t>
        <a:bodyPr/>
        <a:lstStyle/>
        <a:p>
          <a:endParaRPr lang="en-US"/>
        </a:p>
      </dgm:t>
    </dgm:pt>
    <dgm:pt modelId="{6FD75A10-CAA8-4344-8F96-DC4F34A9FACF}" type="pres">
      <dgm:prSet presAssocID="{038D94BB-0AB0-44A4-9E75-B1CD2AA05C44}" presName="invisiNode" presStyleLbl="node1" presStyleIdx="2" presStyleCnt="5"/>
      <dgm:spPr/>
    </dgm:pt>
    <dgm:pt modelId="{709987A0-61E7-497A-A6FF-CB10B840A105}" type="pres">
      <dgm:prSet presAssocID="{038D94BB-0AB0-44A4-9E75-B1CD2AA05C44}" presName="imagNode" presStyleLbl="fgImgPlace1" presStyleIdx="2" presStyleCnt="5"/>
      <dgm:spPr>
        <a:blipFill rotWithShape="1">
          <a:blip xmlns:r="http://schemas.openxmlformats.org/officeDocument/2006/relationships" r:embed="rId3"/>
          <a:stretch>
            <a:fillRect/>
          </a:stretch>
        </a:blipFill>
      </dgm:spPr>
    </dgm:pt>
    <dgm:pt modelId="{6CC3AF08-1D99-43B5-BD70-CC629E3CCFF9}" type="pres">
      <dgm:prSet presAssocID="{B04C3D8D-D9A7-4B20-889D-847905F5EC72}" presName="sibTrans" presStyleLbl="sibTrans2D1" presStyleIdx="0" presStyleCnt="0"/>
      <dgm:spPr/>
      <dgm:t>
        <a:bodyPr/>
        <a:lstStyle/>
        <a:p>
          <a:endParaRPr lang="en-US"/>
        </a:p>
      </dgm:t>
    </dgm:pt>
    <dgm:pt modelId="{B92FFD0C-3628-4BE1-B6CD-B87BF687EB61}" type="pres">
      <dgm:prSet presAssocID="{18E98FC2-705F-4531-9C2F-7CB819A75A2F}" presName="compNode" presStyleCnt="0"/>
      <dgm:spPr/>
    </dgm:pt>
    <dgm:pt modelId="{49A08F17-17B9-4051-9967-6ECE14C3DA56}" type="pres">
      <dgm:prSet presAssocID="{18E98FC2-705F-4531-9C2F-7CB819A75A2F}" presName="bkgdShape" presStyleLbl="node1" presStyleIdx="3" presStyleCnt="5"/>
      <dgm:spPr/>
      <dgm:t>
        <a:bodyPr/>
        <a:lstStyle/>
        <a:p>
          <a:endParaRPr lang="en-US"/>
        </a:p>
      </dgm:t>
    </dgm:pt>
    <dgm:pt modelId="{FD388FFF-0C10-49CE-95C2-2D9CFB5105D7}" type="pres">
      <dgm:prSet presAssocID="{18E98FC2-705F-4531-9C2F-7CB819A75A2F}" presName="nodeTx" presStyleLbl="node1" presStyleIdx="3" presStyleCnt="5">
        <dgm:presLayoutVars>
          <dgm:bulletEnabled val="1"/>
        </dgm:presLayoutVars>
      </dgm:prSet>
      <dgm:spPr/>
      <dgm:t>
        <a:bodyPr/>
        <a:lstStyle/>
        <a:p>
          <a:endParaRPr lang="en-US"/>
        </a:p>
      </dgm:t>
    </dgm:pt>
    <dgm:pt modelId="{998D8E31-8BDE-4868-B27F-5528C560CD16}" type="pres">
      <dgm:prSet presAssocID="{18E98FC2-705F-4531-9C2F-7CB819A75A2F}" presName="invisiNode" presStyleLbl="node1" presStyleIdx="3" presStyleCnt="5"/>
      <dgm:spPr/>
    </dgm:pt>
    <dgm:pt modelId="{5514F9AC-EAA7-4E81-8424-AD714979FB39}" type="pres">
      <dgm:prSet presAssocID="{18E98FC2-705F-4531-9C2F-7CB819A75A2F}" presName="imagNode" presStyleLbl="fgImgPlace1" presStyleIdx="3" presStyleCnt="5"/>
      <dgm:spPr>
        <a:blipFill rotWithShape="1">
          <a:blip xmlns:r="http://schemas.openxmlformats.org/officeDocument/2006/relationships" r:embed="rId4"/>
          <a:stretch>
            <a:fillRect/>
          </a:stretch>
        </a:blipFill>
      </dgm:spPr>
    </dgm:pt>
    <dgm:pt modelId="{7364F91A-6288-47E1-8A16-1B626DDE55A0}" type="pres">
      <dgm:prSet presAssocID="{1EC3D926-32DE-47F6-A520-59F9C7363B85}" presName="sibTrans" presStyleLbl="sibTrans2D1" presStyleIdx="0" presStyleCnt="0"/>
      <dgm:spPr/>
      <dgm:t>
        <a:bodyPr/>
        <a:lstStyle/>
        <a:p>
          <a:endParaRPr lang="en-US"/>
        </a:p>
      </dgm:t>
    </dgm:pt>
    <dgm:pt modelId="{8F6944B8-5087-4F12-841A-858B116C9586}" type="pres">
      <dgm:prSet presAssocID="{A9AA9E34-6670-4DEF-826B-BCB429AD4F30}" presName="compNode" presStyleCnt="0"/>
      <dgm:spPr/>
    </dgm:pt>
    <dgm:pt modelId="{E14CCFF6-C456-43E7-8715-C857A57FDA00}" type="pres">
      <dgm:prSet presAssocID="{A9AA9E34-6670-4DEF-826B-BCB429AD4F30}" presName="bkgdShape" presStyleLbl="node1" presStyleIdx="4" presStyleCnt="5"/>
      <dgm:spPr/>
      <dgm:t>
        <a:bodyPr/>
        <a:lstStyle/>
        <a:p>
          <a:endParaRPr lang="en-US"/>
        </a:p>
      </dgm:t>
    </dgm:pt>
    <dgm:pt modelId="{1979ED3C-A562-4B96-BA5A-0BB2BE293874}" type="pres">
      <dgm:prSet presAssocID="{A9AA9E34-6670-4DEF-826B-BCB429AD4F30}" presName="nodeTx" presStyleLbl="node1" presStyleIdx="4" presStyleCnt="5">
        <dgm:presLayoutVars>
          <dgm:bulletEnabled val="1"/>
        </dgm:presLayoutVars>
      </dgm:prSet>
      <dgm:spPr/>
      <dgm:t>
        <a:bodyPr/>
        <a:lstStyle/>
        <a:p>
          <a:endParaRPr lang="en-US"/>
        </a:p>
      </dgm:t>
    </dgm:pt>
    <dgm:pt modelId="{B502A9A5-6F99-4B64-B5E8-59CF260A2FAD}" type="pres">
      <dgm:prSet presAssocID="{A9AA9E34-6670-4DEF-826B-BCB429AD4F30}" presName="invisiNode" presStyleLbl="node1" presStyleIdx="4" presStyleCnt="5"/>
      <dgm:spPr/>
    </dgm:pt>
    <dgm:pt modelId="{851086FE-E65C-4277-A1C6-0554C844F70E}" type="pres">
      <dgm:prSet presAssocID="{A9AA9E34-6670-4DEF-826B-BCB429AD4F30}" presName="imagNode" presStyleLbl="fgImgPlace1" presStyleIdx="4" presStyleCnt="5"/>
      <dgm:spPr>
        <a:blipFill rotWithShape="1">
          <a:blip xmlns:r="http://schemas.openxmlformats.org/officeDocument/2006/relationships" r:embed="rId5"/>
          <a:stretch>
            <a:fillRect/>
          </a:stretch>
        </a:blipFill>
      </dgm:spPr>
    </dgm:pt>
  </dgm:ptLst>
  <dgm:cxnLst>
    <dgm:cxn modelId="{C0667B19-5DEA-4045-A270-4E4416AD5FD5}" type="presOf" srcId="{D1DCB8AE-CECF-4B3C-A6E6-E940DF72065D}" destId="{5681B35F-0546-4780-982E-0152963C372D}" srcOrd="0" destOrd="0" presId="urn:microsoft.com/office/officeart/2005/8/layout/hList7"/>
    <dgm:cxn modelId="{D2C46548-D3D8-406D-8082-75A4A9F8A1D0}" type="presOf" srcId="{B04C3D8D-D9A7-4B20-889D-847905F5EC72}" destId="{6CC3AF08-1D99-43B5-BD70-CC629E3CCFF9}" srcOrd="0" destOrd="0" presId="urn:microsoft.com/office/officeart/2005/8/layout/hList7"/>
    <dgm:cxn modelId="{55880C29-5C48-4BBF-987C-CE40739DEED5}" type="presOf" srcId="{6AE83AFB-D404-4853-BB36-C2DB009DBF97}" destId="{7977848D-3200-4212-BF4B-FE385C15A1FF}" srcOrd="1" destOrd="0" presId="urn:microsoft.com/office/officeart/2005/8/layout/hList7"/>
    <dgm:cxn modelId="{EBBF3042-2BB5-441F-9AB5-42E9FEC38B7F}" type="presOf" srcId="{038D94BB-0AB0-44A4-9E75-B1CD2AA05C44}" destId="{96F791DB-BF07-45E5-A13A-5CDDA5A8899C}" srcOrd="0" destOrd="0" presId="urn:microsoft.com/office/officeart/2005/8/layout/hList7"/>
    <dgm:cxn modelId="{49A6C1B5-E5CC-4EF0-849F-AEA1D0B85165}" type="presOf" srcId="{18E98FC2-705F-4531-9C2F-7CB819A75A2F}" destId="{FD388FFF-0C10-49CE-95C2-2D9CFB5105D7}" srcOrd="1" destOrd="0" presId="urn:microsoft.com/office/officeart/2005/8/layout/hList7"/>
    <dgm:cxn modelId="{C3713288-21B8-4C37-BF25-344D8A9A1497}" type="presOf" srcId="{A9AA9E34-6670-4DEF-826B-BCB429AD4F30}" destId="{E14CCFF6-C456-43E7-8715-C857A57FDA00}" srcOrd="0" destOrd="0" presId="urn:microsoft.com/office/officeart/2005/8/layout/hList7"/>
    <dgm:cxn modelId="{1B693038-362D-4B3E-9EFD-5D7E819DAF01}" srcId="{18272B1A-3A26-4451-8535-F089F8447A8E}" destId="{6AE83AFB-D404-4853-BB36-C2DB009DBF97}" srcOrd="0" destOrd="0" parTransId="{C93C4FE5-9711-4988-B237-D7F8E314A5D8}" sibTransId="{BAAB0B93-3DC0-431A-B742-1EE55B43D5BB}"/>
    <dgm:cxn modelId="{16E79AF3-C062-4579-9F5C-E7B54D6483ED}" type="presOf" srcId="{3FC70B45-2386-4F18-89E4-40B14422239C}" destId="{C56B773A-2C29-4428-AB95-A62057F35170}" srcOrd="1" destOrd="0" presId="urn:microsoft.com/office/officeart/2005/8/layout/hList7"/>
    <dgm:cxn modelId="{A07704EB-77F6-4742-A1EA-BAE472863BA6}" srcId="{18272B1A-3A26-4451-8535-F089F8447A8E}" destId="{038D94BB-0AB0-44A4-9E75-B1CD2AA05C44}" srcOrd="2" destOrd="0" parTransId="{25E77106-1689-4A7E-8692-C3495C97B478}" sibTransId="{B04C3D8D-D9A7-4B20-889D-847905F5EC72}"/>
    <dgm:cxn modelId="{CADC0A52-44B9-40A5-9176-D69C7D726693}" type="presOf" srcId="{038D94BB-0AB0-44A4-9E75-B1CD2AA05C44}" destId="{F46F55F2-0647-475D-9FC8-0255672B399C}" srcOrd="1" destOrd="0" presId="urn:microsoft.com/office/officeart/2005/8/layout/hList7"/>
    <dgm:cxn modelId="{82B720E5-9C1F-4369-8C29-14079F3E6FF1}" srcId="{18272B1A-3A26-4451-8535-F089F8447A8E}" destId="{3FC70B45-2386-4F18-89E4-40B14422239C}" srcOrd="1" destOrd="0" parTransId="{53D6D711-76C3-4BC1-966A-7C1B28AB124F}" sibTransId="{D1DCB8AE-CECF-4B3C-A6E6-E940DF72065D}"/>
    <dgm:cxn modelId="{902293B0-DAFE-4DF1-BC6A-217B49036ACE}" type="presOf" srcId="{18272B1A-3A26-4451-8535-F089F8447A8E}" destId="{977D6401-4685-49BF-99B6-93F52336A67A}" srcOrd="0" destOrd="0" presId="urn:microsoft.com/office/officeart/2005/8/layout/hList7"/>
    <dgm:cxn modelId="{B15F02C5-66D5-4910-8095-DD9648919A29}" type="presOf" srcId="{BAAB0B93-3DC0-431A-B742-1EE55B43D5BB}" destId="{22BC0CDE-A1C3-4986-AD3E-2C2800837775}" srcOrd="0" destOrd="0" presId="urn:microsoft.com/office/officeart/2005/8/layout/hList7"/>
    <dgm:cxn modelId="{71967BF7-24FA-4980-AE56-7CBC0C41770D}" srcId="{18272B1A-3A26-4451-8535-F089F8447A8E}" destId="{A9AA9E34-6670-4DEF-826B-BCB429AD4F30}" srcOrd="4" destOrd="0" parTransId="{D52D7495-81C9-4D0D-B2BD-1D22B064F1D4}" sibTransId="{C8807712-2428-4DC2-8E00-0435606BC186}"/>
    <dgm:cxn modelId="{3F04A287-6659-443A-B8A5-9B15D2B95FEB}" type="presOf" srcId="{18E98FC2-705F-4531-9C2F-7CB819A75A2F}" destId="{49A08F17-17B9-4051-9967-6ECE14C3DA56}" srcOrd="0" destOrd="0" presId="urn:microsoft.com/office/officeart/2005/8/layout/hList7"/>
    <dgm:cxn modelId="{93C71331-9D64-4AB0-925F-BFBCDA728F4A}" srcId="{18272B1A-3A26-4451-8535-F089F8447A8E}" destId="{18E98FC2-705F-4531-9C2F-7CB819A75A2F}" srcOrd="3" destOrd="0" parTransId="{E17A0795-8EBB-4054-B22B-D789B2804B58}" sibTransId="{1EC3D926-32DE-47F6-A520-59F9C7363B85}"/>
    <dgm:cxn modelId="{49DCF3BF-233F-4414-8286-B96BD5F11491}" type="presOf" srcId="{3FC70B45-2386-4F18-89E4-40B14422239C}" destId="{D91495B0-AA8E-4216-AB2F-36F2F7FA09C4}" srcOrd="0" destOrd="0" presId="urn:microsoft.com/office/officeart/2005/8/layout/hList7"/>
    <dgm:cxn modelId="{B7429C09-044F-473F-9DAA-79633C4F37C0}" type="presOf" srcId="{6AE83AFB-D404-4853-BB36-C2DB009DBF97}" destId="{EA3A6762-20D4-4F70-AFAF-B13D046CF349}" srcOrd="0" destOrd="0" presId="urn:microsoft.com/office/officeart/2005/8/layout/hList7"/>
    <dgm:cxn modelId="{FB87DF06-325C-4CC9-B997-D91F37B8AE02}" type="presOf" srcId="{A9AA9E34-6670-4DEF-826B-BCB429AD4F30}" destId="{1979ED3C-A562-4B96-BA5A-0BB2BE293874}" srcOrd="1" destOrd="0" presId="urn:microsoft.com/office/officeart/2005/8/layout/hList7"/>
    <dgm:cxn modelId="{99466960-FA98-45CF-BD72-C5145656A24E}" type="presOf" srcId="{1EC3D926-32DE-47F6-A520-59F9C7363B85}" destId="{7364F91A-6288-47E1-8A16-1B626DDE55A0}" srcOrd="0" destOrd="0" presId="urn:microsoft.com/office/officeart/2005/8/layout/hList7"/>
    <dgm:cxn modelId="{D47E822D-7A02-4EB9-B5B0-8378933CE201}" type="presParOf" srcId="{977D6401-4685-49BF-99B6-93F52336A67A}" destId="{125C0205-E69B-4FA1-ABF1-D43DD383F406}" srcOrd="0" destOrd="0" presId="urn:microsoft.com/office/officeart/2005/8/layout/hList7"/>
    <dgm:cxn modelId="{3101C3F9-BB8B-4F7D-A2D3-FD3F5DF2EDC4}" type="presParOf" srcId="{977D6401-4685-49BF-99B6-93F52336A67A}" destId="{A801C42C-799A-400A-9813-666942E6BE65}" srcOrd="1" destOrd="0" presId="urn:microsoft.com/office/officeart/2005/8/layout/hList7"/>
    <dgm:cxn modelId="{D4B29C7C-7512-4BEF-A851-6D8D2E6B9CF4}" type="presParOf" srcId="{A801C42C-799A-400A-9813-666942E6BE65}" destId="{E00DF8C2-F885-4719-932B-B8C884864D6A}" srcOrd="0" destOrd="0" presId="urn:microsoft.com/office/officeart/2005/8/layout/hList7"/>
    <dgm:cxn modelId="{B67E79C2-BC6C-495F-A1C1-2CC2D687D61D}" type="presParOf" srcId="{E00DF8C2-F885-4719-932B-B8C884864D6A}" destId="{EA3A6762-20D4-4F70-AFAF-B13D046CF349}" srcOrd="0" destOrd="0" presId="urn:microsoft.com/office/officeart/2005/8/layout/hList7"/>
    <dgm:cxn modelId="{EA12559F-5F28-4093-817F-60A43AAF7F4E}" type="presParOf" srcId="{E00DF8C2-F885-4719-932B-B8C884864D6A}" destId="{7977848D-3200-4212-BF4B-FE385C15A1FF}" srcOrd="1" destOrd="0" presId="urn:microsoft.com/office/officeart/2005/8/layout/hList7"/>
    <dgm:cxn modelId="{6B522822-E9A4-43FC-BC2F-C4C80C9153A1}" type="presParOf" srcId="{E00DF8C2-F885-4719-932B-B8C884864D6A}" destId="{2DAAD4DA-8AF0-4F28-A0F0-CE053549C240}" srcOrd="2" destOrd="0" presId="urn:microsoft.com/office/officeart/2005/8/layout/hList7"/>
    <dgm:cxn modelId="{F35707D4-0EAF-4064-BDFF-4B93DFB2B184}" type="presParOf" srcId="{E00DF8C2-F885-4719-932B-B8C884864D6A}" destId="{EE84B53D-BB63-4AFE-9C49-DF81FA705954}" srcOrd="3" destOrd="0" presId="urn:microsoft.com/office/officeart/2005/8/layout/hList7"/>
    <dgm:cxn modelId="{301C2D3A-BD8F-454C-9A88-2CE65A28CB21}" type="presParOf" srcId="{A801C42C-799A-400A-9813-666942E6BE65}" destId="{22BC0CDE-A1C3-4986-AD3E-2C2800837775}" srcOrd="1" destOrd="0" presId="urn:microsoft.com/office/officeart/2005/8/layout/hList7"/>
    <dgm:cxn modelId="{1C45636D-3623-40D9-976F-1DE96DCD7C12}" type="presParOf" srcId="{A801C42C-799A-400A-9813-666942E6BE65}" destId="{47356E1D-4A4A-42DD-8B92-15C273691D64}" srcOrd="2" destOrd="0" presId="urn:microsoft.com/office/officeart/2005/8/layout/hList7"/>
    <dgm:cxn modelId="{332B8692-4C06-41B2-AF79-AA952C8A6BA2}" type="presParOf" srcId="{47356E1D-4A4A-42DD-8B92-15C273691D64}" destId="{D91495B0-AA8E-4216-AB2F-36F2F7FA09C4}" srcOrd="0" destOrd="0" presId="urn:microsoft.com/office/officeart/2005/8/layout/hList7"/>
    <dgm:cxn modelId="{2D555998-1FCB-4C1B-9E54-5FA611DF1E18}" type="presParOf" srcId="{47356E1D-4A4A-42DD-8B92-15C273691D64}" destId="{C56B773A-2C29-4428-AB95-A62057F35170}" srcOrd="1" destOrd="0" presId="urn:microsoft.com/office/officeart/2005/8/layout/hList7"/>
    <dgm:cxn modelId="{D8219CDA-F8B5-486D-9875-C22C887B26CF}" type="presParOf" srcId="{47356E1D-4A4A-42DD-8B92-15C273691D64}" destId="{0BFC3C64-D08D-457B-937B-E590F02C6D96}" srcOrd="2" destOrd="0" presId="urn:microsoft.com/office/officeart/2005/8/layout/hList7"/>
    <dgm:cxn modelId="{30771A10-6C6C-423F-90CA-46D9AE18125A}" type="presParOf" srcId="{47356E1D-4A4A-42DD-8B92-15C273691D64}" destId="{D3B18209-6506-4FEA-B1C4-B4DAF56BEF18}" srcOrd="3" destOrd="0" presId="urn:microsoft.com/office/officeart/2005/8/layout/hList7"/>
    <dgm:cxn modelId="{F3BFBE3C-24A6-4F80-8739-E7D5004A0DCD}" type="presParOf" srcId="{A801C42C-799A-400A-9813-666942E6BE65}" destId="{5681B35F-0546-4780-982E-0152963C372D}" srcOrd="3" destOrd="0" presId="urn:microsoft.com/office/officeart/2005/8/layout/hList7"/>
    <dgm:cxn modelId="{FED105A9-82A8-45B3-8E49-4272B9A3A984}" type="presParOf" srcId="{A801C42C-799A-400A-9813-666942E6BE65}" destId="{03FDA256-4374-4F18-9F6B-DEDA898CDCFC}" srcOrd="4" destOrd="0" presId="urn:microsoft.com/office/officeart/2005/8/layout/hList7"/>
    <dgm:cxn modelId="{4FA63A63-C31A-4B33-A65D-C247A0F75AEF}" type="presParOf" srcId="{03FDA256-4374-4F18-9F6B-DEDA898CDCFC}" destId="{96F791DB-BF07-45E5-A13A-5CDDA5A8899C}" srcOrd="0" destOrd="0" presId="urn:microsoft.com/office/officeart/2005/8/layout/hList7"/>
    <dgm:cxn modelId="{7F883E8A-B84B-48C5-B172-25EF4B14D282}" type="presParOf" srcId="{03FDA256-4374-4F18-9F6B-DEDA898CDCFC}" destId="{F46F55F2-0647-475D-9FC8-0255672B399C}" srcOrd="1" destOrd="0" presId="urn:microsoft.com/office/officeart/2005/8/layout/hList7"/>
    <dgm:cxn modelId="{598E2657-3941-4B71-878D-CB06F5813D64}" type="presParOf" srcId="{03FDA256-4374-4F18-9F6B-DEDA898CDCFC}" destId="{6FD75A10-CAA8-4344-8F96-DC4F34A9FACF}" srcOrd="2" destOrd="0" presId="urn:microsoft.com/office/officeart/2005/8/layout/hList7"/>
    <dgm:cxn modelId="{44CF382B-BCEA-4F7D-9CF8-96711F27B968}" type="presParOf" srcId="{03FDA256-4374-4F18-9F6B-DEDA898CDCFC}" destId="{709987A0-61E7-497A-A6FF-CB10B840A105}" srcOrd="3" destOrd="0" presId="urn:microsoft.com/office/officeart/2005/8/layout/hList7"/>
    <dgm:cxn modelId="{8497749F-8481-4C63-ABEF-F67CE30F288B}" type="presParOf" srcId="{A801C42C-799A-400A-9813-666942E6BE65}" destId="{6CC3AF08-1D99-43B5-BD70-CC629E3CCFF9}" srcOrd="5" destOrd="0" presId="urn:microsoft.com/office/officeart/2005/8/layout/hList7"/>
    <dgm:cxn modelId="{2462F3B5-5356-443F-B383-9CDB10133010}" type="presParOf" srcId="{A801C42C-799A-400A-9813-666942E6BE65}" destId="{B92FFD0C-3628-4BE1-B6CD-B87BF687EB61}" srcOrd="6" destOrd="0" presId="urn:microsoft.com/office/officeart/2005/8/layout/hList7"/>
    <dgm:cxn modelId="{501E1D1C-C122-4AD7-BD95-5552DB0559BC}" type="presParOf" srcId="{B92FFD0C-3628-4BE1-B6CD-B87BF687EB61}" destId="{49A08F17-17B9-4051-9967-6ECE14C3DA56}" srcOrd="0" destOrd="0" presId="urn:microsoft.com/office/officeart/2005/8/layout/hList7"/>
    <dgm:cxn modelId="{C7D2FE98-48E5-4C65-9E28-DA525F90166C}" type="presParOf" srcId="{B92FFD0C-3628-4BE1-B6CD-B87BF687EB61}" destId="{FD388FFF-0C10-49CE-95C2-2D9CFB5105D7}" srcOrd="1" destOrd="0" presId="urn:microsoft.com/office/officeart/2005/8/layout/hList7"/>
    <dgm:cxn modelId="{E650F924-F948-4D12-8D2C-D8D58EE878C8}" type="presParOf" srcId="{B92FFD0C-3628-4BE1-B6CD-B87BF687EB61}" destId="{998D8E31-8BDE-4868-B27F-5528C560CD16}" srcOrd="2" destOrd="0" presId="urn:microsoft.com/office/officeart/2005/8/layout/hList7"/>
    <dgm:cxn modelId="{8B3E112A-96C0-449A-B0C3-EF932A0DAA59}" type="presParOf" srcId="{B92FFD0C-3628-4BE1-B6CD-B87BF687EB61}" destId="{5514F9AC-EAA7-4E81-8424-AD714979FB39}" srcOrd="3" destOrd="0" presId="urn:microsoft.com/office/officeart/2005/8/layout/hList7"/>
    <dgm:cxn modelId="{3E9C6311-031A-491A-97AE-5E7255DCCF47}" type="presParOf" srcId="{A801C42C-799A-400A-9813-666942E6BE65}" destId="{7364F91A-6288-47E1-8A16-1B626DDE55A0}" srcOrd="7" destOrd="0" presId="urn:microsoft.com/office/officeart/2005/8/layout/hList7"/>
    <dgm:cxn modelId="{D4689496-7C8C-4991-85DC-7C6F0ECA8258}" type="presParOf" srcId="{A801C42C-799A-400A-9813-666942E6BE65}" destId="{8F6944B8-5087-4F12-841A-858B116C9586}" srcOrd="8" destOrd="0" presId="urn:microsoft.com/office/officeart/2005/8/layout/hList7"/>
    <dgm:cxn modelId="{7C591A21-7E6A-4FB7-8FB1-E4A800898F1F}" type="presParOf" srcId="{8F6944B8-5087-4F12-841A-858B116C9586}" destId="{E14CCFF6-C456-43E7-8715-C857A57FDA00}" srcOrd="0" destOrd="0" presId="urn:microsoft.com/office/officeart/2005/8/layout/hList7"/>
    <dgm:cxn modelId="{3C301582-938A-473D-A673-EA127D8DBD5C}" type="presParOf" srcId="{8F6944B8-5087-4F12-841A-858B116C9586}" destId="{1979ED3C-A562-4B96-BA5A-0BB2BE293874}" srcOrd="1" destOrd="0" presId="urn:microsoft.com/office/officeart/2005/8/layout/hList7"/>
    <dgm:cxn modelId="{ABDC9FE6-DC94-4725-A35D-75F4AF052AE8}" type="presParOf" srcId="{8F6944B8-5087-4F12-841A-858B116C9586}" destId="{B502A9A5-6F99-4B64-B5E8-59CF260A2FAD}" srcOrd="2" destOrd="0" presId="urn:microsoft.com/office/officeart/2005/8/layout/hList7"/>
    <dgm:cxn modelId="{2B7EED83-D549-4A61-8020-92FBBA85425B}" type="presParOf" srcId="{8F6944B8-5087-4F12-841A-858B116C9586}" destId="{851086FE-E65C-4277-A1C6-0554C844F70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50FE40-1EBB-467C-AB9F-D7FAAC78271C}" type="doc">
      <dgm:prSet loTypeId="urn:microsoft.com/office/officeart/2005/8/layout/cycle3" loCatId="cycle" qsTypeId="urn:microsoft.com/office/officeart/2005/8/quickstyle/simple1" qsCatId="simple" csTypeId="urn:microsoft.com/office/officeart/2005/8/colors/accent1_3" csCatId="accent1" phldr="1"/>
      <dgm:spPr/>
      <dgm:t>
        <a:bodyPr/>
        <a:lstStyle/>
        <a:p>
          <a:endParaRPr lang="en-US"/>
        </a:p>
      </dgm:t>
    </dgm:pt>
    <dgm:pt modelId="{D8770D48-5FA9-454E-95DC-CB2C12F1D477}">
      <dgm:prSet phldrT="[Text]" custT="1"/>
      <dgm:spPr/>
      <dgm:t>
        <a:bodyPr/>
        <a:lstStyle/>
        <a:p>
          <a:r>
            <a:rPr lang="en-US" sz="1400" dirty="0" smtClean="0"/>
            <a:t>Build a Community</a:t>
          </a:r>
          <a:endParaRPr lang="en-US" sz="1400" dirty="0"/>
        </a:p>
      </dgm:t>
    </dgm:pt>
    <dgm:pt modelId="{30B0DD11-CEEC-49B3-BFD0-A582FE057AEE}" type="parTrans" cxnId="{DB5E8256-C49D-4326-A2C5-F0A694484B73}">
      <dgm:prSet/>
      <dgm:spPr/>
      <dgm:t>
        <a:bodyPr/>
        <a:lstStyle/>
        <a:p>
          <a:endParaRPr lang="en-US" sz="1400"/>
        </a:p>
      </dgm:t>
    </dgm:pt>
    <dgm:pt modelId="{C3120803-4AC4-4FBD-878C-F836DE56CC74}" type="sibTrans" cxnId="{DB5E8256-C49D-4326-A2C5-F0A694484B73}">
      <dgm:prSet/>
      <dgm:spPr/>
      <dgm:t>
        <a:bodyPr/>
        <a:lstStyle/>
        <a:p>
          <a:endParaRPr lang="en-US" sz="1400"/>
        </a:p>
      </dgm:t>
    </dgm:pt>
    <dgm:pt modelId="{3362DF53-0E45-4A8E-90D8-079FE1D7E668}">
      <dgm:prSet phldrT="[Text]" custT="1"/>
      <dgm:spPr/>
      <dgm:t>
        <a:bodyPr/>
        <a:lstStyle/>
        <a:p>
          <a:r>
            <a:rPr lang="en-US" sz="1400" dirty="0" smtClean="0"/>
            <a:t>Interdisciplinary</a:t>
          </a:r>
          <a:endParaRPr lang="en-US" sz="1400" dirty="0"/>
        </a:p>
      </dgm:t>
    </dgm:pt>
    <dgm:pt modelId="{5F1708ED-111A-49CD-A26C-1C176727A2FE}" type="parTrans" cxnId="{6167A324-446D-416B-BFF0-BEB3D0DF75AA}">
      <dgm:prSet/>
      <dgm:spPr/>
      <dgm:t>
        <a:bodyPr/>
        <a:lstStyle/>
        <a:p>
          <a:endParaRPr lang="en-US" sz="1400"/>
        </a:p>
      </dgm:t>
    </dgm:pt>
    <dgm:pt modelId="{D9162E53-D6C4-4469-8A9A-8B64E8D5CCA2}" type="sibTrans" cxnId="{6167A324-446D-416B-BFF0-BEB3D0DF75AA}">
      <dgm:prSet/>
      <dgm:spPr/>
      <dgm:t>
        <a:bodyPr/>
        <a:lstStyle/>
        <a:p>
          <a:endParaRPr lang="en-US" sz="1400"/>
        </a:p>
      </dgm:t>
    </dgm:pt>
    <dgm:pt modelId="{82F3A5F4-7DB5-482A-870B-AD73131C7660}">
      <dgm:prSet phldrT="[Text]" custT="1"/>
      <dgm:spPr/>
      <dgm:t>
        <a:bodyPr/>
        <a:lstStyle/>
        <a:p>
          <a:r>
            <a:rPr lang="en-US" sz="1400" dirty="0" smtClean="0"/>
            <a:t>Virtual Research Environment in EOSC framework</a:t>
          </a:r>
          <a:endParaRPr lang="en-US" sz="1400" dirty="0"/>
        </a:p>
      </dgm:t>
    </dgm:pt>
    <dgm:pt modelId="{18C15CE2-E987-4348-8BA2-68E5BD720E5B}" type="parTrans" cxnId="{3E0C7936-38B6-48A1-AAF2-3F58C9BC2C03}">
      <dgm:prSet/>
      <dgm:spPr/>
      <dgm:t>
        <a:bodyPr/>
        <a:lstStyle/>
        <a:p>
          <a:endParaRPr lang="en-US" sz="1400"/>
        </a:p>
      </dgm:t>
    </dgm:pt>
    <dgm:pt modelId="{2E8EC1E5-897D-4C6C-8B02-DF893F58BFFB}" type="sibTrans" cxnId="{3E0C7936-38B6-48A1-AAF2-3F58C9BC2C03}">
      <dgm:prSet/>
      <dgm:spPr/>
      <dgm:t>
        <a:bodyPr/>
        <a:lstStyle/>
        <a:p>
          <a:endParaRPr lang="en-US" sz="1400"/>
        </a:p>
      </dgm:t>
    </dgm:pt>
    <dgm:pt modelId="{3B2A00E4-95BA-48D0-9D7A-F70632A13B3B}">
      <dgm:prSet phldrT="[Text]" custT="1"/>
      <dgm:spPr/>
      <dgm:t>
        <a:bodyPr/>
        <a:lstStyle/>
        <a:p>
          <a:r>
            <a:rPr lang="en-US" sz="1400" dirty="0" smtClean="0"/>
            <a:t>Cross-Domain R&amp;D </a:t>
          </a:r>
          <a:endParaRPr lang="en-US" sz="1400" dirty="0"/>
        </a:p>
      </dgm:t>
    </dgm:pt>
    <dgm:pt modelId="{7C7FCCD3-D9A5-4C02-BBFC-72EC4239E248}" type="parTrans" cxnId="{96214415-C6A2-414E-97F6-1A6542DC71D5}">
      <dgm:prSet/>
      <dgm:spPr/>
      <dgm:t>
        <a:bodyPr/>
        <a:lstStyle/>
        <a:p>
          <a:endParaRPr lang="en-US" sz="1400"/>
        </a:p>
      </dgm:t>
    </dgm:pt>
    <dgm:pt modelId="{8CF90DC1-B838-4673-821C-23D411690741}" type="sibTrans" cxnId="{96214415-C6A2-414E-97F6-1A6542DC71D5}">
      <dgm:prSet/>
      <dgm:spPr/>
      <dgm:t>
        <a:bodyPr/>
        <a:lstStyle/>
        <a:p>
          <a:endParaRPr lang="en-US" sz="1400"/>
        </a:p>
      </dgm:t>
    </dgm:pt>
    <dgm:pt modelId="{2D8CF1A0-F9CC-4669-BEAC-6798C692C7C1}">
      <dgm:prSet phldrT="[Text]" custT="1"/>
      <dgm:spPr/>
      <dgm:t>
        <a:bodyPr/>
        <a:lstStyle/>
        <a:p>
          <a:r>
            <a:rPr lang="en-US" sz="1400" dirty="0" smtClean="0"/>
            <a:t>FAIR data</a:t>
          </a:r>
          <a:endParaRPr lang="en-US" sz="1400" dirty="0"/>
        </a:p>
      </dgm:t>
    </dgm:pt>
    <dgm:pt modelId="{92247F80-74E4-443C-968E-F7173D71B0E6}" type="parTrans" cxnId="{007E459D-C4CB-4D59-ABFA-BB15D795631B}">
      <dgm:prSet/>
      <dgm:spPr/>
      <dgm:t>
        <a:bodyPr/>
        <a:lstStyle/>
        <a:p>
          <a:endParaRPr lang="en-US" sz="1400"/>
        </a:p>
      </dgm:t>
    </dgm:pt>
    <dgm:pt modelId="{A8905ADF-F97C-4743-9702-486BB2F66134}" type="sibTrans" cxnId="{007E459D-C4CB-4D59-ABFA-BB15D795631B}">
      <dgm:prSet/>
      <dgm:spPr/>
      <dgm:t>
        <a:bodyPr/>
        <a:lstStyle/>
        <a:p>
          <a:endParaRPr lang="en-US" sz="1400"/>
        </a:p>
      </dgm:t>
    </dgm:pt>
    <dgm:pt modelId="{2AA5AFA4-0C4D-49D4-BD74-ECAF471AED76}">
      <dgm:prSet phldrT="[Text]" custT="1"/>
      <dgm:spPr/>
      <dgm:t>
        <a:bodyPr/>
        <a:lstStyle/>
        <a:p>
          <a:r>
            <a:rPr lang="en-US" sz="1400" dirty="0" smtClean="0"/>
            <a:t>Open to External Stakeholder (digital SME)</a:t>
          </a:r>
          <a:endParaRPr lang="en-US" sz="1400" dirty="0"/>
        </a:p>
      </dgm:t>
    </dgm:pt>
    <dgm:pt modelId="{4C62E01D-B6B9-4362-BB93-DC8B2FBBF784}" type="parTrans" cxnId="{2CA01F06-BA19-4FAD-BB26-1D00D82E8C94}">
      <dgm:prSet/>
      <dgm:spPr/>
      <dgm:t>
        <a:bodyPr/>
        <a:lstStyle/>
        <a:p>
          <a:endParaRPr lang="en-US" sz="1400"/>
        </a:p>
      </dgm:t>
    </dgm:pt>
    <dgm:pt modelId="{EFA2BEA6-A6EF-41FB-ACC0-DE4AC49E1D64}" type="sibTrans" cxnId="{2CA01F06-BA19-4FAD-BB26-1D00D82E8C94}">
      <dgm:prSet/>
      <dgm:spPr/>
      <dgm:t>
        <a:bodyPr/>
        <a:lstStyle/>
        <a:p>
          <a:endParaRPr lang="en-US" sz="1400"/>
        </a:p>
      </dgm:t>
    </dgm:pt>
    <dgm:pt modelId="{1178B665-0019-46B7-BB44-D4C778E4CF85}" type="pres">
      <dgm:prSet presAssocID="{2250FE40-1EBB-467C-AB9F-D7FAAC78271C}" presName="Name0" presStyleCnt="0">
        <dgm:presLayoutVars>
          <dgm:dir/>
          <dgm:resizeHandles val="exact"/>
        </dgm:presLayoutVars>
      </dgm:prSet>
      <dgm:spPr/>
      <dgm:t>
        <a:bodyPr/>
        <a:lstStyle/>
        <a:p>
          <a:endParaRPr lang="en-US"/>
        </a:p>
      </dgm:t>
    </dgm:pt>
    <dgm:pt modelId="{B9226F29-2123-470E-8FAB-C8957D736832}" type="pres">
      <dgm:prSet presAssocID="{2250FE40-1EBB-467C-AB9F-D7FAAC78271C}" presName="cycle" presStyleCnt="0"/>
      <dgm:spPr/>
    </dgm:pt>
    <dgm:pt modelId="{B5EE8A45-4101-4717-964D-EB267FD7CD67}" type="pres">
      <dgm:prSet presAssocID="{D8770D48-5FA9-454E-95DC-CB2C12F1D477}" presName="nodeFirstNode" presStyleLbl="node1" presStyleIdx="0" presStyleCnt="6" custRadScaleRad="101913" custRadScaleInc="11429">
        <dgm:presLayoutVars>
          <dgm:bulletEnabled val="1"/>
        </dgm:presLayoutVars>
      </dgm:prSet>
      <dgm:spPr/>
      <dgm:t>
        <a:bodyPr/>
        <a:lstStyle/>
        <a:p>
          <a:endParaRPr lang="en-US"/>
        </a:p>
      </dgm:t>
    </dgm:pt>
    <dgm:pt modelId="{C07068EE-9B8D-4C9C-9504-9A4D0553E693}" type="pres">
      <dgm:prSet presAssocID="{C3120803-4AC4-4FBD-878C-F836DE56CC74}" presName="sibTransFirstNode" presStyleLbl="bgShp" presStyleIdx="0" presStyleCnt="1"/>
      <dgm:spPr/>
      <dgm:t>
        <a:bodyPr/>
        <a:lstStyle/>
        <a:p>
          <a:endParaRPr lang="en-US"/>
        </a:p>
      </dgm:t>
    </dgm:pt>
    <dgm:pt modelId="{B0DA9E78-B193-4ACC-ABE0-BAFD753E4514}" type="pres">
      <dgm:prSet presAssocID="{3362DF53-0E45-4A8E-90D8-079FE1D7E668}" presName="nodeFollowingNodes" presStyleLbl="node1" presStyleIdx="1" presStyleCnt="6">
        <dgm:presLayoutVars>
          <dgm:bulletEnabled val="1"/>
        </dgm:presLayoutVars>
      </dgm:prSet>
      <dgm:spPr/>
      <dgm:t>
        <a:bodyPr/>
        <a:lstStyle/>
        <a:p>
          <a:endParaRPr lang="en-US"/>
        </a:p>
      </dgm:t>
    </dgm:pt>
    <dgm:pt modelId="{7201171C-5330-4471-A1D5-73586A5425EE}" type="pres">
      <dgm:prSet presAssocID="{82F3A5F4-7DB5-482A-870B-AD73131C7660}" presName="nodeFollowingNodes" presStyleLbl="node1" presStyleIdx="2" presStyleCnt="6">
        <dgm:presLayoutVars>
          <dgm:bulletEnabled val="1"/>
        </dgm:presLayoutVars>
      </dgm:prSet>
      <dgm:spPr/>
      <dgm:t>
        <a:bodyPr/>
        <a:lstStyle/>
        <a:p>
          <a:endParaRPr lang="en-US"/>
        </a:p>
      </dgm:t>
    </dgm:pt>
    <dgm:pt modelId="{2897581C-F439-4FC1-9FAA-5DD8C711A13F}" type="pres">
      <dgm:prSet presAssocID="{3B2A00E4-95BA-48D0-9D7A-F70632A13B3B}" presName="nodeFollowingNodes" presStyleLbl="node1" presStyleIdx="3" presStyleCnt="6">
        <dgm:presLayoutVars>
          <dgm:bulletEnabled val="1"/>
        </dgm:presLayoutVars>
      </dgm:prSet>
      <dgm:spPr/>
      <dgm:t>
        <a:bodyPr/>
        <a:lstStyle/>
        <a:p>
          <a:endParaRPr lang="en-US"/>
        </a:p>
      </dgm:t>
    </dgm:pt>
    <dgm:pt modelId="{8025D87B-BAE1-4466-A131-E0A4E12BB2A0}" type="pres">
      <dgm:prSet presAssocID="{2D8CF1A0-F9CC-4669-BEAC-6798C692C7C1}" presName="nodeFollowingNodes" presStyleLbl="node1" presStyleIdx="4" presStyleCnt="6">
        <dgm:presLayoutVars>
          <dgm:bulletEnabled val="1"/>
        </dgm:presLayoutVars>
      </dgm:prSet>
      <dgm:spPr/>
      <dgm:t>
        <a:bodyPr/>
        <a:lstStyle/>
        <a:p>
          <a:endParaRPr lang="en-US"/>
        </a:p>
      </dgm:t>
    </dgm:pt>
    <dgm:pt modelId="{04995A94-7FF2-4929-A215-F756EAA5199B}" type="pres">
      <dgm:prSet presAssocID="{2AA5AFA4-0C4D-49D4-BD74-ECAF471AED76}" presName="nodeFollowingNodes" presStyleLbl="node1" presStyleIdx="5" presStyleCnt="6">
        <dgm:presLayoutVars>
          <dgm:bulletEnabled val="1"/>
        </dgm:presLayoutVars>
      </dgm:prSet>
      <dgm:spPr/>
      <dgm:t>
        <a:bodyPr/>
        <a:lstStyle/>
        <a:p>
          <a:endParaRPr lang="en-US"/>
        </a:p>
      </dgm:t>
    </dgm:pt>
  </dgm:ptLst>
  <dgm:cxnLst>
    <dgm:cxn modelId="{BF8767A4-6112-474C-9FB3-8A67B8CF5B0A}" type="presOf" srcId="{2D8CF1A0-F9CC-4669-BEAC-6798C692C7C1}" destId="{8025D87B-BAE1-4466-A131-E0A4E12BB2A0}" srcOrd="0" destOrd="0" presId="urn:microsoft.com/office/officeart/2005/8/layout/cycle3"/>
    <dgm:cxn modelId="{450C2875-8BFC-4521-BF05-FEDBFDF1CB91}" type="presOf" srcId="{3B2A00E4-95BA-48D0-9D7A-F70632A13B3B}" destId="{2897581C-F439-4FC1-9FAA-5DD8C711A13F}" srcOrd="0" destOrd="0" presId="urn:microsoft.com/office/officeart/2005/8/layout/cycle3"/>
    <dgm:cxn modelId="{007E459D-C4CB-4D59-ABFA-BB15D795631B}" srcId="{2250FE40-1EBB-467C-AB9F-D7FAAC78271C}" destId="{2D8CF1A0-F9CC-4669-BEAC-6798C692C7C1}" srcOrd="4" destOrd="0" parTransId="{92247F80-74E4-443C-968E-F7173D71B0E6}" sibTransId="{A8905ADF-F97C-4743-9702-486BB2F66134}"/>
    <dgm:cxn modelId="{3E0C7936-38B6-48A1-AAF2-3F58C9BC2C03}" srcId="{2250FE40-1EBB-467C-AB9F-D7FAAC78271C}" destId="{82F3A5F4-7DB5-482A-870B-AD73131C7660}" srcOrd="2" destOrd="0" parTransId="{18C15CE2-E987-4348-8BA2-68E5BD720E5B}" sibTransId="{2E8EC1E5-897D-4C6C-8B02-DF893F58BFFB}"/>
    <dgm:cxn modelId="{DC6E338E-E265-484C-942F-CC68804B6814}" type="presOf" srcId="{C3120803-4AC4-4FBD-878C-F836DE56CC74}" destId="{C07068EE-9B8D-4C9C-9504-9A4D0553E693}" srcOrd="0" destOrd="0" presId="urn:microsoft.com/office/officeart/2005/8/layout/cycle3"/>
    <dgm:cxn modelId="{2CA01F06-BA19-4FAD-BB26-1D00D82E8C94}" srcId="{2250FE40-1EBB-467C-AB9F-D7FAAC78271C}" destId="{2AA5AFA4-0C4D-49D4-BD74-ECAF471AED76}" srcOrd="5" destOrd="0" parTransId="{4C62E01D-B6B9-4362-BB93-DC8B2FBBF784}" sibTransId="{EFA2BEA6-A6EF-41FB-ACC0-DE4AC49E1D64}"/>
    <dgm:cxn modelId="{864BBE0A-0D94-4C77-BEA2-4B374BE1A5FB}" type="presOf" srcId="{2AA5AFA4-0C4D-49D4-BD74-ECAF471AED76}" destId="{04995A94-7FF2-4929-A215-F756EAA5199B}" srcOrd="0" destOrd="0" presId="urn:microsoft.com/office/officeart/2005/8/layout/cycle3"/>
    <dgm:cxn modelId="{96214415-C6A2-414E-97F6-1A6542DC71D5}" srcId="{2250FE40-1EBB-467C-AB9F-D7FAAC78271C}" destId="{3B2A00E4-95BA-48D0-9D7A-F70632A13B3B}" srcOrd="3" destOrd="0" parTransId="{7C7FCCD3-D9A5-4C02-BBFC-72EC4239E248}" sibTransId="{8CF90DC1-B838-4673-821C-23D411690741}"/>
    <dgm:cxn modelId="{0D65E73B-C4A4-4B06-A6D6-7262CB210949}" type="presOf" srcId="{2250FE40-1EBB-467C-AB9F-D7FAAC78271C}" destId="{1178B665-0019-46B7-BB44-D4C778E4CF85}" srcOrd="0" destOrd="0" presId="urn:microsoft.com/office/officeart/2005/8/layout/cycle3"/>
    <dgm:cxn modelId="{3A3BC0D3-5AEC-47BB-9C9D-4FEC1633B72F}" type="presOf" srcId="{82F3A5F4-7DB5-482A-870B-AD73131C7660}" destId="{7201171C-5330-4471-A1D5-73586A5425EE}" srcOrd="0" destOrd="0" presId="urn:microsoft.com/office/officeart/2005/8/layout/cycle3"/>
    <dgm:cxn modelId="{65B69E81-137A-436A-BBFF-4E84AC594185}" type="presOf" srcId="{D8770D48-5FA9-454E-95DC-CB2C12F1D477}" destId="{B5EE8A45-4101-4717-964D-EB267FD7CD67}" srcOrd="0" destOrd="0" presId="urn:microsoft.com/office/officeart/2005/8/layout/cycle3"/>
    <dgm:cxn modelId="{6167A324-446D-416B-BFF0-BEB3D0DF75AA}" srcId="{2250FE40-1EBB-467C-AB9F-D7FAAC78271C}" destId="{3362DF53-0E45-4A8E-90D8-079FE1D7E668}" srcOrd="1" destOrd="0" parTransId="{5F1708ED-111A-49CD-A26C-1C176727A2FE}" sibTransId="{D9162E53-D6C4-4469-8A9A-8B64E8D5CCA2}"/>
    <dgm:cxn modelId="{9ADBD706-8617-4ED2-8B57-888ED07D5B6F}" type="presOf" srcId="{3362DF53-0E45-4A8E-90D8-079FE1D7E668}" destId="{B0DA9E78-B193-4ACC-ABE0-BAFD753E4514}" srcOrd="0" destOrd="0" presId="urn:microsoft.com/office/officeart/2005/8/layout/cycle3"/>
    <dgm:cxn modelId="{DB5E8256-C49D-4326-A2C5-F0A694484B73}" srcId="{2250FE40-1EBB-467C-AB9F-D7FAAC78271C}" destId="{D8770D48-5FA9-454E-95DC-CB2C12F1D477}" srcOrd="0" destOrd="0" parTransId="{30B0DD11-CEEC-49B3-BFD0-A582FE057AEE}" sibTransId="{C3120803-4AC4-4FBD-878C-F836DE56CC74}"/>
    <dgm:cxn modelId="{C865FE46-33C7-484F-8B8C-D33E52455375}" type="presParOf" srcId="{1178B665-0019-46B7-BB44-D4C778E4CF85}" destId="{B9226F29-2123-470E-8FAB-C8957D736832}" srcOrd="0" destOrd="0" presId="urn:microsoft.com/office/officeart/2005/8/layout/cycle3"/>
    <dgm:cxn modelId="{A8815EAE-5197-4C9B-B912-3D0EB058117A}" type="presParOf" srcId="{B9226F29-2123-470E-8FAB-C8957D736832}" destId="{B5EE8A45-4101-4717-964D-EB267FD7CD67}" srcOrd="0" destOrd="0" presId="urn:microsoft.com/office/officeart/2005/8/layout/cycle3"/>
    <dgm:cxn modelId="{DFEBA546-621A-42E6-AEC6-7E4310CB6C6F}" type="presParOf" srcId="{B9226F29-2123-470E-8FAB-C8957D736832}" destId="{C07068EE-9B8D-4C9C-9504-9A4D0553E693}" srcOrd="1" destOrd="0" presId="urn:microsoft.com/office/officeart/2005/8/layout/cycle3"/>
    <dgm:cxn modelId="{AAFCC93D-3236-480C-BBF3-4189DFA012A0}" type="presParOf" srcId="{B9226F29-2123-470E-8FAB-C8957D736832}" destId="{B0DA9E78-B193-4ACC-ABE0-BAFD753E4514}" srcOrd="2" destOrd="0" presId="urn:microsoft.com/office/officeart/2005/8/layout/cycle3"/>
    <dgm:cxn modelId="{90EB9278-10AC-4EFB-BB56-184219843882}" type="presParOf" srcId="{B9226F29-2123-470E-8FAB-C8957D736832}" destId="{7201171C-5330-4471-A1D5-73586A5425EE}" srcOrd="3" destOrd="0" presId="urn:microsoft.com/office/officeart/2005/8/layout/cycle3"/>
    <dgm:cxn modelId="{DA1BFAD1-20A7-4594-976E-D6AFD82DDF46}" type="presParOf" srcId="{B9226F29-2123-470E-8FAB-C8957D736832}" destId="{2897581C-F439-4FC1-9FAA-5DD8C711A13F}" srcOrd="4" destOrd="0" presId="urn:microsoft.com/office/officeart/2005/8/layout/cycle3"/>
    <dgm:cxn modelId="{5DD069F2-3395-4245-A00E-66EC6FBD25A6}" type="presParOf" srcId="{B9226F29-2123-470E-8FAB-C8957D736832}" destId="{8025D87B-BAE1-4466-A131-E0A4E12BB2A0}" srcOrd="5" destOrd="0" presId="urn:microsoft.com/office/officeart/2005/8/layout/cycle3"/>
    <dgm:cxn modelId="{A4B7F707-A144-40CD-BF2B-B51557B2C9F5}" type="presParOf" srcId="{B9226F29-2123-470E-8FAB-C8957D736832}" destId="{04995A94-7FF2-4929-A215-F756EAA5199B}"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275AA1-F665-49F4-80C5-7581B0E5729C}" type="doc">
      <dgm:prSet loTypeId="urn:microsoft.com/office/officeart/2005/8/layout/lProcess3" loCatId="process" qsTypeId="urn:microsoft.com/office/officeart/2005/8/quickstyle/simple1" qsCatId="simple" csTypeId="urn:microsoft.com/office/officeart/2005/8/colors/colorful2" csCatId="colorful" phldr="1"/>
      <dgm:spPr/>
      <dgm:t>
        <a:bodyPr/>
        <a:lstStyle/>
        <a:p>
          <a:endParaRPr lang="en-US"/>
        </a:p>
      </dgm:t>
    </dgm:pt>
    <dgm:pt modelId="{640D7FE4-6D6E-4E6B-8958-D6A73B1419CF}">
      <dgm:prSet custT="1"/>
      <dgm:spPr/>
      <dgm:t>
        <a:bodyPr/>
        <a:lstStyle/>
        <a:p>
          <a:pPr rtl="0"/>
          <a:r>
            <a:rPr lang="en-GB" sz="2000" b="1" i="0" dirty="0" smtClean="0"/>
            <a:t>support </a:t>
          </a:r>
          <a:r>
            <a:rPr lang="en-GB" sz="2000" b="0" i="0" dirty="0" smtClean="0"/>
            <a:t>synergies  </a:t>
          </a:r>
          <a:endParaRPr lang="en-GB" sz="2000" dirty="0"/>
        </a:p>
      </dgm:t>
    </dgm:pt>
    <dgm:pt modelId="{B67B59D9-715B-40B8-9F30-4DEFF85EB2D9}" type="parTrans" cxnId="{76100344-46BD-49BA-AB3D-49A9B5B3E0C2}">
      <dgm:prSet/>
      <dgm:spPr/>
      <dgm:t>
        <a:bodyPr/>
        <a:lstStyle/>
        <a:p>
          <a:endParaRPr lang="en-US"/>
        </a:p>
      </dgm:t>
    </dgm:pt>
    <dgm:pt modelId="{5C45EBEE-F3AB-4D72-973A-382DD9FAC022}" type="sibTrans" cxnId="{76100344-46BD-49BA-AB3D-49A9B5B3E0C2}">
      <dgm:prSet/>
      <dgm:spPr/>
      <dgm:t>
        <a:bodyPr/>
        <a:lstStyle/>
        <a:p>
          <a:endParaRPr lang="en-US"/>
        </a:p>
      </dgm:t>
    </dgm:pt>
    <dgm:pt modelId="{5A3FA8A9-F9D2-4134-8458-A8B22771680D}">
      <dgm:prSet custT="1"/>
      <dgm:spPr/>
      <dgm:t>
        <a:bodyPr/>
        <a:lstStyle/>
        <a:p>
          <a:pPr rtl="0"/>
          <a:r>
            <a:rPr lang="en-GB" sz="2000" b="1" i="0" dirty="0" smtClean="0"/>
            <a:t>enhance</a:t>
          </a:r>
          <a:r>
            <a:rPr lang="en-GB" sz="2000" b="0" i="0" dirty="0" smtClean="0"/>
            <a:t> researchers’ participation in EOSC </a:t>
          </a:r>
          <a:endParaRPr lang="en-GB" sz="2000" dirty="0"/>
        </a:p>
      </dgm:t>
    </dgm:pt>
    <dgm:pt modelId="{E4988B12-0A3B-48A4-9D4E-F20396DBE141}" type="parTrans" cxnId="{AFF1D465-5A41-42C1-95EB-D11AD9DE15C9}">
      <dgm:prSet/>
      <dgm:spPr/>
      <dgm:t>
        <a:bodyPr/>
        <a:lstStyle/>
        <a:p>
          <a:endParaRPr lang="en-US"/>
        </a:p>
      </dgm:t>
    </dgm:pt>
    <dgm:pt modelId="{C97FEBD8-7916-45BC-BB4E-14F625C38EB3}" type="sibTrans" cxnId="{AFF1D465-5A41-42C1-95EB-D11AD9DE15C9}">
      <dgm:prSet/>
      <dgm:spPr/>
      <dgm:t>
        <a:bodyPr/>
        <a:lstStyle/>
        <a:p>
          <a:endParaRPr lang="en-US"/>
        </a:p>
      </dgm:t>
    </dgm:pt>
    <dgm:pt modelId="{C05841DE-E635-46BD-91B1-55529F6ED48B}">
      <dgm:prSet custT="1"/>
      <dgm:spPr/>
      <dgm:t>
        <a:bodyPr/>
        <a:lstStyle/>
        <a:p>
          <a:pPr rtl="0"/>
          <a:r>
            <a:rPr lang="en-GB" sz="2000" b="1" i="0" dirty="0" smtClean="0"/>
            <a:t>reaching</a:t>
          </a:r>
          <a:r>
            <a:rPr lang="en-GB" sz="2000" b="0" i="0" dirty="0" smtClean="0"/>
            <a:t> new communities and Research Infrastructures </a:t>
          </a:r>
          <a:endParaRPr lang="en-GB" sz="2000" dirty="0"/>
        </a:p>
      </dgm:t>
    </dgm:pt>
    <dgm:pt modelId="{D9E1E322-23F3-43AC-A267-E2A733801926}" type="parTrans" cxnId="{D1380990-E337-47BA-B3DE-D830C07676B8}">
      <dgm:prSet/>
      <dgm:spPr/>
      <dgm:t>
        <a:bodyPr/>
        <a:lstStyle/>
        <a:p>
          <a:endParaRPr lang="en-US"/>
        </a:p>
      </dgm:t>
    </dgm:pt>
    <dgm:pt modelId="{917F0362-8A39-4DE6-B46F-AB540C0DB9D5}" type="sibTrans" cxnId="{D1380990-E337-47BA-B3DE-D830C07676B8}">
      <dgm:prSet/>
      <dgm:spPr/>
      <dgm:t>
        <a:bodyPr/>
        <a:lstStyle/>
        <a:p>
          <a:endParaRPr lang="en-US"/>
        </a:p>
      </dgm:t>
    </dgm:pt>
    <dgm:pt modelId="{8D2A18ED-D5CC-4649-96B5-857F450CA16F}">
      <dgm:prSet custT="1"/>
      <dgm:spPr/>
      <dgm:t>
        <a:bodyPr/>
        <a:lstStyle/>
        <a:p>
          <a:pPr rtl="0"/>
          <a:r>
            <a:rPr lang="en-GB" sz="2000" b="1" i="0" dirty="0" smtClean="0"/>
            <a:t>future</a:t>
          </a:r>
          <a:r>
            <a:rPr lang="en-GB" sz="1800" b="0" i="0" dirty="0" smtClean="0"/>
            <a:t> prospective for sustainability  </a:t>
          </a:r>
          <a:endParaRPr lang="en-GB" sz="1800" dirty="0"/>
        </a:p>
      </dgm:t>
    </dgm:pt>
    <dgm:pt modelId="{257F2144-5F7C-4A33-9452-8678F944F637}" type="parTrans" cxnId="{CA5A3A28-C04A-43C4-9176-C9EBD5633893}">
      <dgm:prSet/>
      <dgm:spPr/>
      <dgm:t>
        <a:bodyPr/>
        <a:lstStyle/>
        <a:p>
          <a:endParaRPr lang="en-US"/>
        </a:p>
      </dgm:t>
    </dgm:pt>
    <dgm:pt modelId="{8EBDFB23-438D-4E08-983A-F8C133987D1C}" type="sibTrans" cxnId="{CA5A3A28-C04A-43C4-9176-C9EBD5633893}">
      <dgm:prSet/>
      <dgm:spPr/>
      <dgm:t>
        <a:bodyPr/>
        <a:lstStyle/>
        <a:p>
          <a:endParaRPr lang="en-US"/>
        </a:p>
      </dgm:t>
    </dgm:pt>
    <dgm:pt modelId="{72B7EEDA-2139-4782-A498-1FCF4C420F31}" type="pres">
      <dgm:prSet presAssocID="{F4275AA1-F665-49F4-80C5-7581B0E5729C}" presName="Name0" presStyleCnt="0">
        <dgm:presLayoutVars>
          <dgm:chPref val="3"/>
          <dgm:dir/>
          <dgm:animLvl val="lvl"/>
          <dgm:resizeHandles/>
        </dgm:presLayoutVars>
      </dgm:prSet>
      <dgm:spPr/>
      <dgm:t>
        <a:bodyPr/>
        <a:lstStyle/>
        <a:p>
          <a:endParaRPr lang="en-US"/>
        </a:p>
      </dgm:t>
    </dgm:pt>
    <dgm:pt modelId="{68823008-8EBC-4C21-9515-E3DDE331DFDF}" type="pres">
      <dgm:prSet presAssocID="{640D7FE4-6D6E-4E6B-8958-D6A73B1419CF}" presName="horFlow" presStyleCnt="0"/>
      <dgm:spPr/>
    </dgm:pt>
    <dgm:pt modelId="{265DA6C1-DAD8-4C68-8253-66381E91C555}" type="pres">
      <dgm:prSet presAssocID="{640D7FE4-6D6E-4E6B-8958-D6A73B1419CF}" presName="bigChev" presStyleLbl="node1" presStyleIdx="0" presStyleCnt="4"/>
      <dgm:spPr/>
      <dgm:t>
        <a:bodyPr/>
        <a:lstStyle/>
        <a:p>
          <a:endParaRPr lang="en-US"/>
        </a:p>
      </dgm:t>
    </dgm:pt>
    <dgm:pt modelId="{AB4AA5BC-F96D-4A84-AEE0-53114B837980}" type="pres">
      <dgm:prSet presAssocID="{640D7FE4-6D6E-4E6B-8958-D6A73B1419CF}" presName="vSp" presStyleCnt="0"/>
      <dgm:spPr/>
    </dgm:pt>
    <dgm:pt modelId="{37139C43-C00B-4D66-9F8C-A25D05A59E0F}" type="pres">
      <dgm:prSet presAssocID="{5A3FA8A9-F9D2-4134-8458-A8B22771680D}" presName="horFlow" presStyleCnt="0"/>
      <dgm:spPr/>
    </dgm:pt>
    <dgm:pt modelId="{6B93029E-32A0-4454-98BE-3E0EC23B9FD2}" type="pres">
      <dgm:prSet presAssocID="{5A3FA8A9-F9D2-4134-8458-A8B22771680D}" presName="bigChev" presStyleLbl="node1" presStyleIdx="1" presStyleCnt="4"/>
      <dgm:spPr/>
      <dgm:t>
        <a:bodyPr/>
        <a:lstStyle/>
        <a:p>
          <a:endParaRPr lang="en-US"/>
        </a:p>
      </dgm:t>
    </dgm:pt>
    <dgm:pt modelId="{59C68E0B-6E52-47DD-850F-C8F584615FF3}" type="pres">
      <dgm:prSet presAssocID="{5A3FA8A9-F9D2-4134-8458-A8B22771680D}" presName="vSp" presStyleCnt="0"/>
      <dgm:spPr/>
    </dgm:pt>
    <dgm:pt modelId="{C39D0318-BB54-4D90-BAB4-C72E25AB168A}" type="pres">
      <dgm:prSet presAssocID="{C05841DE-E635-46BD-91B1-55529F6ED48B}" presName="horFlow" presStyleCnt="0"/>
      <dgm:spPr/>
    </dgm:pt>
    <dgm:pt modelId="{75F031A3-6210-4746-87F4-C7DBE8CA1FF4}" type="pres">
      <dgm:prSet presAssocID="{C05841DE-E635-46BD-91B1-55529F6ED48B}" presName="bigChev" presStyleLbl="node1" presStyleIdx="2" presStyleCnt="4"/>
      <dgm:spPr/>
      <dgm:t>
        <a:bodyPr/>
        <a:lstStyle/>
        <a:p>
          <a:endParaRPr lang="en-US"/>
        </a:p>
      </dgm:t>
    </dgm:pt>
    <dgm:pt modelId="{BA58DFF5-DADA-43FF-B235-F7C7D4830BB7}" type="pres">
      <dgm:prSet presAssocID="{C05841DE-E635-46BD-91B1-55529F6ED48B}" presName="vSp" presStyleCnt="0"/>
      <dgm:spPr/>
    </dgm:pt>
    <dgm:pt modelId="{007BD48E-1ED8-4A15-8C69-A86F55F874E6}" type="pres">
      <dgm:prSet presAssocID="{8D2A18ED-D5CC-4649-96B5-857F450CA16F}" presName="horFlow" presStyleCnt="0"/>
      <dgm:spPr/>
    </dgm:pt>
    <dgm:pt modelId="{F2EA4AE5-DCA7-4844-9F81-F50212B10683}" type="pres">
      <dgm:prSet presAssocID="{8D2A18ED-D5CC-4649-96B5-857F450CA16F}" presName="bigChev" presStyleLbl="node1" presStyleIdx="3" presStyleCnt="4"/>
      <dgm:spPr/>
      <dgm:t>
        <a:bodyPr/>
        <a:lstStyle/>
        <a:p>
          <a:endParaRPr lang="en-US"/>
        </a:p>
      </dgm:t>
    </dgm:pt>
  </dgm:ptLst>
  <dgm:cxnLst>
    <dgm:cxn modelId="{CA5A3A28-C04A-43C4-9176-C9EBD5633893}" srcId="{F4275AA1-F665-49F4-80C5-7581B0E5729C}" destId="{8D2A18ED-D5CC-4649-96B5-857F450CA16F}" srcOrd="3" destOrd="0" parTransId="{257F2144-5F7C-4A33-9452-8678F944F637}" sibTransId="{8EBDFB23-438D-4E08-983A-F8C133987D1C}"/>
    <dgm:cxn modelId="{D1380990-E337-47BA-B3DE-D830C07676B8}" srcId="{F4275AA1-F665-49F4-80C5-7581B0E5729C}" destId="{C05841DE-E635-46BD-91B1-55529F6ED48B}" srcOrd="2" destOrd="0" parTransId="{D9E1E322-23F3-43AC-A267-E2A733801926}" sibTransId="{917F0362-8A39-4DE6-B46F-AB540C0DB9D5}"/>
    <dgm:cxn modelId="{AFF1D465-5A41-42C1-95EB-D11AD9DE15C9}" srcId="{F4275AA1-F665-49F4-80C5-7581B0E5729C}" destId="{5A3FA8A9-F9D2-4134-8458-A8B22771680D}" srcOrd="1" destOrd="0" parTransId="{E4988B12-0A3B-48A4-9D4E-F20396DBE141}" sibTransId="{C97FEBD8-7916-45BC-BB4E-14F625C38EB3}"/>
    <dgm:cxn modelId="{4A5596E0-B479-4E3F-848C-8410250E4469}" type="presOf" srcId="{640D7FE4-6D6E-4E6B-8958-D6A73B1419CF}" destId="{265DA6C1-DAD8-4C68-8253-66381E91C555}" srcOrd="0" destOrd="0" presId="urn:microsoft.com/office/officeart/2005/8/layout/lProcess3"/>
    <dgm:cxn modelId="{1134872B-B80C-44E9-B9C1-DEDF03374F72}" type="presOf" srcId="{8D2A18ED-D5CC-4649-96B5-857F450CA16F}" destId="{F2EA4AE5-DCA7-4844-9F81-F50212B10683}" srcOrd="0" destOrd="0" presId="urn:microsoft.com/office/officeart/2005/8/layout/lProcess3"/>
    <dgm:cxn modelId="{D29F6BAA-7889-4C56-B116-8D0B980891D1}" type="presOf" srcId="{5A3FA8A9-F9D2-4134-8458-A8B22771680D}" destId="{6B93029E-32A0-4454-98BE-3E0EC23B9FD2}" srcOrd="0" destOrd="0" presId="urn:microsoft.com/office/officeart/2005/8/layout/lProcess3"/>
    <dgm:cxn modelId="{48B8C0D3-0D62-481A-A8B7-2318A7C290B9}" type="presOf" srcId="{C05841DE-E635-46BD-91B1-55529F6ED48B}" destId="{75F031A3-6210-4746-87F4-C7DBE8CA1FF4}" srcOrd="0" destOrd="0" presId="urn:microsoft.com/office/officeart/2005/8/layout/lProcess3"/>
    <dgm:cxn modelId="{98D19E28-03CB-4FF0-ACDB-814901D691C0}" type="presOf" srcId="{F4275AA1-F665-49F4-80C5-7581B0E5729C}" destId="{72B7EEDA-2139-4782-A498-1FCF4C420F31}" srcOrd="0" destOrd="0" presId="urn:microsoft.com/office/officeart/2005/8/layout/lProcess3"/>
    <dgm:cxn modelId="{76100344-46BD-49BA-AB3D-49A9B5B3E0C2}" srcId="{F4275AA1-F665-49F4-80C5-7581B0E5729C}" destId="{640D7FE4-6D6E-4E6B-8958-D6A73B1419CF}" srcOrd="0" destOrd="0" parTransId="{B67B59D9-715B-40B8-9F30-4DEFF85EB2D9}" sibTransId="{5C45EBEE-F3AB-4D72-973A-382DD9FAC022}"/>
    <dgm:cxn modelId="{78464359-C8A5-418B-8F06-F6B952071AB9}" type="presParOf" srcId="{72B7EEDA-2139-4782-A498-1FCF4C420F31}" destId="{68823008-8EBC-4C21-9515-E3DDE331DFDF}" srcOrd="0" destOrd="0" presId="urn:microsoft.com/office/officeart/2005/8/layout/lProcess3"/>
    <dgm:cxn modelId="{91C4DA56-5BC1-4910-B3FC-872C8AD6BF17}" type="presParOf" srcId="{68823008-8EBC-4C21-9515-E3DDE331DFDF}" destId="{265DA6C1-DAD8-4C68-8253-66381E91C555}" srcOrd="0" destOrd="0" presId="urn:microsoft.com/office/officeart/2005/8/layout/lProcess3"/>
    <dgm:cxn modelId="{FCF940CC-27AA-491B-9C93-74310AC77642}" type="presParOf" srcId="{72B7EEDA-2139-4782-A498-1FCF4C420F31}" destId="{AB4AA5BC-F96D-4A84-AEE0-53114B837980}" srcOrd="1" destOrd="0" presId="urn:microsoft.com/office/officeart/2005/8/layout/lProcess3"/>
    <dgm:cxn modelId="{C82D8579-0EE5-41BC-8720-E4A5A0D71CB6}" type="presParOf" srcId="{72B7EEDA-2139-4782-A498-1FCF4C420F31}" destId="{37139C43-C00B-4D66-9F8C-A25D05A59E0F}" srcOrd="2" destOrd="0" presId="urn:microsoft.com/office/officeart/2005/8/layout/lProcess3"/>
    <dgm:cxn modelId="{4323DC6A-1DA4-4BBB-9C36-24E2C2903A89}" type="presParOf" srcId="{37139C43-C00B-4D66-9F8C-A25D05A59E0F}" destId="{6B93029E-32A0-4454-98BE-3E0EC23B9FD2}" srcOrd="0" destOrd="0" presId="urn:microsoft.com/office/officeart/2005/8/layout/lProcess3"/>
    <dgm:cxn modelId="{AE6CB6F2-36FD-474D-A7CA-F8757190B869}" type="presParOf" srcId="{72B7EEDA-2139-4782-A498-1FCF4C420F31}" destId="{59C68E0B-6E52-47DD-850F-C8F584615FF3}" srcOrd="3" destOrd="0" presId="urn:microsoft.com/office/officeart/2005/8/layout/lProcess3"/>
    <dgm:cxn modelId="{D02F7992-1A31-423D-A999-AE31414E9386}" type="presParOf" srcId="{72B7EEDA-2139-4782-A498-1FCF4C420F31}" destId="{C39D0318-BB54-4D90-BAB4-C72E25AB168A}" srcOrd="4" destOrd="0" presId="urn:microsoft.com/office/officeart/2005/8/layout/lProcess3"/>
    <dgm:cxn modelId="{4F9CF028-9A72-493F-BC44-7BBAD4A5476F}" type="presParOf" srcId="{C39D0318-BB54-4D90-BAB4-C72E25AB168A}" destId="{75F031A3-6210-4746-87F4-C7DBE8CA1FF4}" srcOrd="0" destOrd="0" presId="urn:microsoft.com/office/officeart/2005/8/layout/lProcess3"/>
    <dgm:cxn modelId="{85F23205-0B85-4F26-8B97-08926226604D}" type="presParOf" srcId="{72B7EEDA-2139-4782-A498-1FCF4C420F31}" destId="{BA58DFF5-DADA-43FF-B235-F7C7D4830BB7}" srcOrd="5" destOrd="0" presId="urn:microsoft.com/office/officeart/2005/8/layout/lProcess3"/>
    <dgm:cxn modelId="{33B3F880-55B3-4772-8D84-8DC9E1463A91}" type="presParOf" srcId="{72B7EEDA-2139-4782-A498-1FCF4C420F31}" destId="{007BD48E-1ED8-4A15-8C69-A86F55F874E6}" srcOrd="6" destOrd="0" presId="urn:microsoft.com/office/officeart/2005/8/layout/lProcess3"/>
    <dgm:cxn modelId="{A02C9708-9F8E-45D2-BCBC-03921A573617}" type="presParOf" srcId="{007BD48E-1ED8-4A15-8C69-A86F55F874E6}" destId="{F2EA4AE5-DCA7-4844-9F81-F50212B10683}" srcOrd="0"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74648A2-D717-485B-B4EF-B015A99236D7}" type="doc">
      <dgm:prSet loTypeId="urn:microsoft.com/office/officeart/2009/3/layout/StepUpProcess" loCatId="process" qsTypeId="urn:microsoft.com/office/officeart/2005/8/quickstyle/3d4" qsCatId="3D" csTypeId="urn:microsoft.com/office/officeart/2005/8/colors/accent6_4" csCatId="accent6" phldr="1"/>
      <dgm:spPr/>
      <dgm:t>
        <a:bodyPr/>
        <a:lstStyle/>
        <a:p>
          <a:endParaRPr lang="en-US"/>
        </a:p>
      </dgm:t>
    </dgm:pt>
    <dgm:pt modelId="{30767600-6825-4A50-AC1A-84592A22DF2E}">
      <dgm:prSet custT="1"/>
      <dgm:spPr/>
      <dgm:t>
        <a:bodyPr/>
        <a:lstStyle/>
        <a:p>
          <a:pPr rtl="0"/>
          <a:r>
            <a:rPr lang="en-GB" sz="2000" dirty="0" smtClean="0"/>
            <a:t>Stimulating and/or cooperating inter-domain open science (JENAA)</a:t>
          </a:r>
          <a:endParaRPr lang="en-GB" sz="2000" dirty="0"/>
        </a:p>
      </dgm:t>
    </dgm:pt>
    <dgm:pt modelId="{7FFF229D-538A-47BD-ADAA-D720CF81FBCD}" type="parTrans" cxnId="{5E0A5264-8C8A-42AE-81EC-B289CE8D2C98}">
      <dgm:prSet/>
      <dgm:spPr/>
      <dgm:t>
        <a:bodyPr/>
        <a:lstStyle/>
        <a:p>
          <a:endParaRPr lang="en-US" sz="2000"/>
        </a:p>
      </dgm:t>
    </dgm:pt>
    <dgm:pt modelId="{3272764F-82C4-4769-8734-4BB8A2F8A005}" type="sibTrans" cxnId="{5E0A5264-8C8A-42AE-81EC-B289CE8D2C98}">
      <dgm:prSet/>
      <dgm:spPr/>
      <dgm:t>
        <a:bodyPr/>
        <a:lstStyle/>
        <a:p>
          <a:endParaRPr lang="en-US" sz="2000"/>
        </a:p>
      </dgm:t>
    </dgm:pt>
    <dgm:pt modelId="{53769ECB-AAC0-4D85-957E-976586BCE4AF}">
      <dgm:prSet custT="1"/>
      <dgm:spPr/>
      <dgm:t>
        <a:bodyPr/>
        <a:lstStyle/>
        <a:p>
          <a:pPr rtl="0"/>
          <a:r>
            <a:rPr lang="en-GB" sz="2000" b="0" i="0" dirty="0" smtClean="0"/>
            <a:t>“bench” concept to enhance  researchers’ participation in open science and cross-domain scientific research (and guiding the EOSC architecture). </a:t>
          </a:r>
          <a:endParaRPr lang="en-GB" sz="2000" dirty="0"/>
        </a:p>
      </dgm:t>
    </dgm:pt>
    <dgm:pt modelId="{FB7A68D6-4337-498E-9867-4CC56084B6F5}" type="parTrans" cxnId="{E18C1FEC-0351-4B63-ACD7-27873D7B5E27}">
      <dgm:prSet/>
      <dgm:spPr/>
      <dgm:t>
        <a:bodyPr/>
        <a:lstStyle/>
        <a:p>
          <a:endParaRPr lang="en-US" sz="2000"/>
        </a:p>
      </dgm:t>
    </dgm:pt>
    <dgm:pt modelId="{56D14364-754F-4A7A-8FA1-8939C52B8DF3}" type="sibTrans" cxnId="{E18C1FEC-0351-4B63-ACD7-27873D7B5E27}">
      <dgm:prSet/>
      <dgm:spPr/>
      <dgm:t>
        <a:bodyPr/>
        <a:lstStyle/>
        <a:p>
          <a:endParaRPr lang="en-US" sz="2000"/>
        </a:p>
      </dgm:t>
    </dgm:pt>
    <dgm:pt modelId="{CD5A37E1-F941-4BFF-ABB2-D707869720EA}">
      <dgm:prSet custT="1"/>
      <dgm:spPr/>
      <dgm:t>
        <a:bodyPr/>
        <a:lstStyle/>
        <a:p>
          <a:pPr rtl="0"/>
          <a:r>
            <a:rPr lang="en-GB" sz="2000" b="0" i="0" dirty="0" smtClean="0"/>
            <a:t>Included in </a:t>
          </a:r>
          <a:r>
            <a:rPr lang="en-GB" sz="2000" b="0" i="0" u="sng" dirty="0" smtClean="0"/>
            <a:t>EOSC Future </a:t>
          </a:r>
          <a:endParaRPr lang="en-GB" sz="2000" dirty="0"/>
        </a:p>
      </dgm:t>
    </dgm:pt>
    <dgm:pt modelId="{1544BC86-7E51-4EFF-A076-CCB7F7D91B96}" type="parTrans" cxnId="{4FF305E2-A56D-4332-8892-54A8737C66CA}">
      <dgm:prSet/>
      <dgm:spPr/>
      <dgm:t>
        <a:bodyPr/>
        <a:lstStyle/>
        <a:p>
          <a:endParaRPr lang="en-US" sz="2000"/>
        </a:p>
      </dgm:t>
    </dgm:pt>
    <dgm:pt modelId="{755F743E-A72A-4608-8F45-40D10CE161B0}" type="sibTrans" cxnId="{4FF305E2-A56D-4332-8892-54A8737C66CA}">
      <dgm:prSet/>
      <dgm:spPr/>
      <dgm:t>
        <a:bodyPr/>
        <a:lstStyle/>
        <a:p>
          <a:endParaRPr lang="en-US" sz="2000"/>
        </a:p>
      </dgm:t>
    </dgm:pt>
    <dgm:pt modelId="{F262A420-8AC9-41B6-AB50-09A5FD0308C4}" type="pres">
      <dgm:prSet presAssocID="{974648A2-D717-485B-B4EF-B015A99236D7}" presName="rootnode" presStyleCnt="0">
        <dgm:presLayoutVars>
          <dgm:chMax/>
          <dgm:chPref/>
          <dgm:dir/>
          <dgm:animLvl val="lvl"/>
        </dgm:presLayoutVars>
      </dgm:prSet>
      <dgm:spPr/>
      <dgm:t>
        <a:bodyPr/>
        <a:lstStyle/>
        <a:p>
          <a:endParaRPr lang="en-US"/>
        </a:p>
      </dgm:t>
    </dgm:pt>
    <dgm:pt modelId="{23E2E80D-6FD4-4C45-A165-A5BBFC9571CF}" type="pres">
      <dgm:prSet presAssocID="{30767600-6825-4A50-AC1A-84592A22DF2E}" presName="composite" presStyleCnt="0"/>
      <dgm:spPr/>
    </dgm:pt>
    <dgm:pt modelId="{FDAC4F40-E809-4880-9E3B-C17127F8DFEC}" type="pres">
      <dgm:prSet presAssocID="{30767600-6825-4A50-AC1A-84592A22DF2E}" presName="LShape" presStyleLbl="alignNode1" presStyleIdx="0" presStyleCnt="5"/>
      <dgm:spPr/>
    </dgm:pt>
    <dgm:pt modelId="{A5CC54E8-3098-4301-A8B5-D0130A321F6E}" type="pres">
      <dgm:prSet presAssocID="{30767600-6825-4A50-AC1A-84592A22DF2E}" presName="ParentText" presStyleLbl="revTx" presStyleIdx="0" presStyleCnt="3">
        <dgm:presLayoutVars>
          <dgm:chMax val="0"/>
          <dgm:chPref val="0"/>
          <dgm:bulletEnabled val="1"/>
        </dgm:presLayoutVars>
      </dgm:prSet>
      <dgm:spPr/>
      <dgm:t>
        <a:bodyPr/>
        <a:lstStyle/>
        <a:p>
          <a:endParaRPr lang="en-US"/>
        </a:p>
      </dgm:t>
    </dgm:pt>
    <dgm:pt modelId="{4B21FEA4-A60C-4912-BFD4-AE5232803D6A}" type="pres">
      <dgm:prSet presAssocID="{30767600-6825-4A50-AC1A-84592A22DF2E}" presName="Triangle" presStyleLbl="alignNode1" presStyleIdx="1" presStyleCnt="5"/>
      <dgm:spPr/>
    </dgm:pt>
    <dgm:pt modelId="{AC8DA340-AB75-494D-B6E0-C9C677850C86}" type="pres">
      <dgm:prSet presAssocID="{3272764F-82C4-4769-8734-4BB8A2F8A005}" presName="sibTrans" presStyleCnt="0"/>
      <dgm:spPr/>
    </dgm:pt>
    <dgm:pt modelId="{7835DFEF-9902-4936-9F6A-D4BAF99BB559}" type="pres">
      <dgm:prSet presAssocID="{3272764F-82C4-4769-8734-4BB8A2F8A005}" presName="space" presStyleCnt="0"/>
      <dgm:spPr/>
    </dgm:pt>
    <dgm:pt modelId="{53325D2F-35BC-4319-9AF7-AB374D02E445}" type="pres">
      <dgm:prSet presAssocID="{53769ECB-AAC0-4D85-957E-976586BCE4AF}" presName="composite" presStyleCnt="0"/>
      <dgm:spPr/>
    </dgm:pt>
    <dgm:pt modelId="{F1AA623D-FEED-4042-9105-596C3C2FB83A}" type="pres">
      <dgm:prSet presAssocID="{53769ECB-AAC0-4D85-957E-976586BCE4AF}" presName="LShape" presStyleLbl="alignNode1" presStyleIdx="2" presStyleCnt="5"/>
      <dgm:spPr/>
    </dgm:pt>
    <dgm:pt modelId="{D49014B3-09C1-4F30-BE35-6E3EF83ECB43}" type="pres">
      <dgm:prSet presAssocID="{53769ECB-AAC0-4D85-957E-976586BCE4AF}" presName="ParentText" presStyleLbl="revTx" presStyleIdx="1" presStyleCnt="3">
        <dgm:presLayoutVars>
          <dgm:chMax val="0"/>
          <dgm:chPref val="0"/>
          <dgm:bulletEnabled val="1"/>
        </dgm:presLayoutVars>
      </dgm:prSet>
      <dgm:spPr/>
      <dgm:t>
        <a:bodyPr/>
        <a:lstStyle/>
        <a:p>
          <a:endParaRPr lang="en-US"/>
        </a:p>
      </dgm:t>
    </dgm:pt>
    <dgm:pt modelId="{95565D2D-56C0-47FF-898B-048CBC1C446A}" type="pres">
      <dgm:prSet presAssocID="{53769ECB-AAC0-4D85-957E-976586BCE4AF}" presName="Triangle" presStyleLbl="alignNode1" presStyleIdx="3" presStyleCnt="5"/>
      <dgm:spPr/>
    </dgm:pt>
    <dgm:pt modelId="{BC2471D7-47D7-4D1C-AB32-914DF4AD84E3}" type="pres">
      <dgm:prSet presAssocID="{56D14364-754F-4A7A-8FA1-8939C52B8DF3}" presName="sibTrans" presStyleCnt="0"/>
      <dgm:spPr/>
    </dgm:pt>
    <dgm:pt modelId="{7205B064-A93D-426B-BC73-6CB3DD7AB31F}" type="pres">
      <dgm:prSet presAssocID="{56D14364-754F-4A7A-8FA1-8939C52B8DF3}" presName="space" presStyleCnt="0"/>
      <dgm:spPr/>
    </dgm:pt>
    <dgm:pt modelId="{E607F4C7-9AE2-4DF0-AA2A-9FE4B75F6128}" type="pres">
      <dgm:prSet presAssocID="{CD5A37E1-F941-4BFF-ABB2-D707869720EA}" presName="composite" presStyleCnt="0"/>
      <dgm:spPr/>
    </dgm:pt>
    <dgm:pt modelId="{9D8DA4DF-93A5-420C-9BA0-243FC1F1C40E}" type="pres">
      <dgm:prSet presAssocID="{CD5A37E1-F941-4BFF-ABB2-D707869720EA}" presName="LShape" presStyleLbl="alignNode1" presStyleIdx="4" presStyleCnt="5"/>
      <dgm:spPr/>
    </dgm:pt>
    <dgm:pt modelId="{14B73326-BCF8-41FA-9620-E290E6C895FC}" type="pres">
      <dgm:prSet presAssocID="{CD5A37E1-F941-4BFF-ABB2-D707869720EA}" presName="ParentText" presStyleLbl="revTx" presStyleIdx="2" presStyleCnt="3">
        <dgm:presLayoutVars>
          <dgm:chMax val="0"/>
          <dgm:chPref val="0"/>
          <dgm:bulletEnabled val="1"/>
        </dgm:presLayoutVars>
      </dgm:prSet>
      <dgm:spPr/>
      <dgm:t>
        <a:bodyPr/>
        <a:lstStyle/>
        <a:p>
          <a:endParaRPr lang="en-US"/>
        </a:p>
      </dgm:t>
    </dgm:pt>
  </dgm:ptLst>
  <dgm:cxnLst>
    <dgm:cxn modelId="{74AFD31B-DC6C-4157-97FD-212AA0C98106}" type="presOf" srcId="{CD5A37E1-F941-4BFF-ABB2-D707869720EA}" destId="{14B73326-BCF8-41FA-9620-E290E6C895FC}" srcOrd="0" destOrd="0" presId="urn:microsoft.com/office/officeart/2009/3/layout/StepUpProcess"/>
    <dgm:cxn modelId="{BE8FFC2D-3471-490D-BABC-BBFC3B3E8492}" type="presOf" srcId="{974648A2-D717-485B-B4EF-B015A99236D7}" destId="{F262A420-8AC9-41B6-AB50-09A5FD0308C4}" srcOrd="0" destOrd="0" presId="urn:microsoft.com/office/officeart/2009/3/layout/StepUpProcess"/>
    <dgm:cxn modelId="{14015377-00B5-4AE1-990D-F41C8210A325}" type="presOf" srcId="{30767600-6825-4A50-AC1A-84592A22DF2E}" destId="{A5CC54E8-3098-4301-A8B5-D0130A321F6E}" srcOrd="0" destOrd="0" presId="urn:microsoft.com/office/officeart/2009/3/layout/StepUpProcess"/>
    <dgm:cxn modelId="{660FF736-2B33-4C30-A97B-E19B99EB8B74}" type="presOf" srcId="{53769ECB-AAC0-4D85-957E-976586BCE4AF}" destId="{D49014B3-09C1-4F30-BE35-6E3EF83ECB43}" srcOrd="0" destOrd="0" presId="urn:microsoft.com/office/officeart/2009/3/layout/StepUpProcess"/>
    <dgm:cxn modelId="{E18C1FEC-0351-4B63-ACD7-27873D7B5E27}" srcId="{974648A2-D717-485B-B4EF-B015A99236D7}" destId="{53769ECB-AAC0-4D85-957E-976586BCE4AF}" srcOrd="1" destOrd="0" parTransId="{FB7A68D6-4337-498E-9867-4CC56084B6F5}" sibTransId="{56D14364-754F-4A7A-8FA1-8939C52B8DF3}"/>
    <dgm:cxn modelId="{5E0A5264-8C8A-42AE-81EC-B289CE8D2C98}" srcId="{974648A2-D717-485B-B4EF-B015A99236D7}" destId="{30767600-6825-4A50-AC1A-84592A22DF2E}" srcOrd="0" destOrd="0" parTransId="{7FFF229D-538A-47BD-ADAA-D720CF81FBCD}" sibTransId="{3272764F-82C4-4769-8734-4BB8A2F8A005}"/>
    <dgm:cxn modelId="{4FF305E2-A56D-4332-8892-54A8737C66CA}" srcId="{974648A2-D717-485B-B4EF-B015A99236D7}" destId="{CD5A37E1-F941-4BFF-ABB2-D707869720EA}" srcOrd="2" destOrd="0" parTransId="{1544BC86-7E51-4EFF-A076-CCB7F7D91B96}" sibTransId="{755F743E-A72A-4608-8F45-40D10CE161B0}"/>
    <dgm:cxn modelId="{30A9EB81-106A-4A58-B219-57991770CFC8}" type="presParOf" srcId="{F262A420-8AC9-41B6-AB50-09A5FD0308C4}" destId="{23E2E80D-6FD4-4C45-A165-A5BBFC9571CF}" srcOrd="0" destOrd="0" presId="urn:microsoft.com/office/officeart/2009/3/layout/StepUpProcess"/>
    <dgm:cxn modelId="{54C3C35C-FC73-4ED2-9E82-1CD527368080}" type="presParOf" srcId="{23E2E80D-6FD4-4C45-A165-A5BBFC9571CF}" destId="{FDAC4F40-E809-4880-9E3B-C17127F8DFEC}" srcOrd="0" destOrd="0" presId="urn:microsoft.com/office/officeart/2009/3/layout/StepUpProcess"/>
    <dgm:cxn modelId="{ACC20281-C598-419A-811E-626575B7C4B4}" type="presParOf" srcId="{23E2E80D-6FD4-4C45-A165-A5BBFC9571CF}" destId="{A5CC54E8-3098-4301-A8B5-D0130A321F6E}" srcOrd="1" destOrd="0" presId="urn:microsoft.com/office/officeart/2009/3/layout/StepUpProcess"/>
    <dgm:cxn modelId="{4DDC5F9A-ECD8-4EDF-98BF-36E23AD69ABD}" type="presParOf" srcId="{23E2E80D-6FD4-4C45-A165-A5BBFC9571CF}" destId="{4B21FEA4-A60C-4912-BFD4-AE5232803D6A}" srcOrd="2" destOrd="0" presId="urn:microsoft.com/office/officeart/2009/3/layout/StepUpProcess"/>
    <dgm:cxn modelId="{1409E842-9C99-403D-A17D-0EECB104FEEE}" type="presParOf" srcId="{F262A420-8AC9-41B6-AB50-09A5FD0308C4}" destId="{AC8DA340-AB75-494D-B6E0-C9C677850C86}" srcOrd="1" destOrd="0" presId="urn:microsoft.com/office/officeart/2009/3/layout/StepUpProcess"/>
    <dgm:cxn modelId="{5EDB0567-1C20-4F7A-B849-BF3A7BDF10E1}" type="presParOf" srcId="{AC8DA340-AB75-494D-B6E0-C9C677850C86}" destId="{7835DFEF-9902-4936-9F6A-D4BAF99BB559}" srcOrd="0" destOrd="0" presId="urn:microsoft.com/office/officeart/2009/3/layout/StepUpProcess"/>
    <dgm:cxn modelId="{DA2FB662-BE23-471D-AB49-499276814885}" type="presParOf" srcId="{F262A420-8AC9-41B6-AB50-09A5FD0308C4}" destId="{53325D2F-35BC-4319-9AF7-AB374D02E445}" srcOrd="2" destOrd="0" presId="urn:microsoft.com/office/officeart/2009/3/layout/StepUpProcess"/>
    <dgm:cxn modelId="{37F78FD9-1F81-4566-BC8B-9A507676586D}" type="presParOf" srcId="{53325D2F-35BC-4319-9AF7-AB374D02E445}" destId="{F1AA623D-FEED-4042-9105-596C3C2FB83A}" srcOrd="0" destOrd="0" presId="urn:microsoft.com/office/officeart/2009/3/layout/StepUpProcess"/>
    <dgm:cxn modelId="{C20E4D4E-D2AD-4213-9A90-12DA733BE1CD}" type="presParOf" srcId="{53325D2F-35BC-4319-9AF7-AB374D02E445}" destId="{D49014B3-09C1-4F30-BE35-6E3EF83ECB43}" srcOrd="1" destOrd="0" presId="urn:microsoft.com/office/officeart/2009/3/layout/StepUpProcess"/>
    <dgm:cxn modelId="{180E2DB6-8449-4C26-A17B-8E5FC15429B8}" type="presParOf" srcId="{53325D2F-35BC-4319-9AF7-AB374D02E445}" destId="{95565D2D-56C0-47FF-898B-048CBC1C446A}" srcOrd="2" destOrd="0" presId="urn:microsoft.com/office/officeart/2009/3/layout/StepUpProcess"/>
    <dgm:cxn modelId="{6B99C6EB-2FC1-42B2-B80C-0A0A1D00BA1B}" type="presParOf" srcId="{F262A420-8AC9-41B6-AB50-09A5FD0308C4}" destId="{BC2471D7-47D7-4D1C-AB32-914DF4AD84E3}" srcOrd="3" destOrd="0" presId="urn:microsoft.com/office/officeart/2009/3/layout/StepUpProcess"/>
    <dgm:cxn modelId="{DB069CAB-25A1-4480-BC98-945F69AE4FE4}" type="presParOf" srcId="{BC2471D7-47D7-4D1C-AB32-914DF4AD84E3}" destId="{7205B064-A93D-426B-BC73-6CB3DD7AB31F}" srcOrd="0" destOrd="0" presId="urn:microsoft.com/office/officeart/2009/3/layout/StepUpProcess"/>
    <dgm:cxn modelId="{3C791258-12F3-457B-9ADD-87AB7281EFBD}" type="presParOf" srcId="{F262A420-8AC9-41B6-AB50-09A5FD0308C4}" destId="{E607F4C7-9AE2-4DF0-AA2A-9FE4B75F6128}" srcOrd="4" destOrd="0" presId="urn:microsoft.com/office/officeart/2009/3/layout/StepUpProcess"/>
    <dgm:cxn modelId="{662B8A80-875A-415F-8122-75C8278F4FC8}" type="presParOf" srcId="{E607F4C7-9AE2-4DF0-AA2A-9FE4B75F6128}" destId="{9D8DA4DF-93A5-420C-9BA0-243FC1F1C40E}" srcOrd="0" destOrd="0" presId="urn:microsoft.com/office/officeart/2009/3/layout/StepUpProcess"/>
    <dgm:cxn modelId="{6B7D0A31-5B84-4C5E-A2E4-66C526DE42F6}" type="presParOf" srcId="{E607F4C7-9AE2-4DF0-AA2A-9FE4B75F6128}" destId="{14B73326-BCF8-41FA-9620-E290E6C895FC}"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688DDE-AA32-47C9-AC03-6B661DE9B1A8}"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2C1ED5E-8B24-46E1-BF3A-B0AC46A879B3}">
      <dgm:prSet/>
      <dgm:spPr>
        <a:solidFill>
          <a:schemeClr val="accent1">
            <a:lumMod val="75000"/>
            <a:alpha val="77000"/>
          </a:schemeClr>
        </a:solidFill>
      </dgm:spPr>
      <dgm:t>
        <a:bodyPr/>
        <a:lstStyle/>
        <a:p>
          <a:pPr rtl="0"/>
          <a:r>
            <a:rPr lang="en-GB" b="0" i="0" dirty="0" smtClean="0"/>
            <a:t>TSPs are multi-domain science integration across ESCAPE</a:t>
          </a:r>
          <a:endParaRPr lang="en-GB" dirty="0"/>
        </a:p>
      </dgm:t>
    </dgm:pt>
    <dgm:pt modelId="{A7D4D794-D959-4F93-8D31-F5F8FC9E9511}" type="parTrans" cxnId="{9F976804-1824-4F10-A2F8-97E27B369B85}">
      <dgm:prSet/>
      <dgm:spPr/>
      <dgm:t>
        <a:bodyPr/>
        <a:lstStyle/>
        <a:p>
          <a:endParaRPr lang="en-US"/>
        </a:p>
      </dgm:t>
    </dgm:pt>
    <dgm:pt modelId="{B454D6E4-CBE2-4D3C-BBE0-ABA4DB0536F8}" type="sibTrans" cxnId="{9F976804-1824-4F10-A2F8-97E27B369B85}">
      <dgm:prSet/>
      <dgm:spPr/>
      <dgm:t>
        <a:bodyPr/>
        <a:lstStyle/>
        <a:p>
          <a:endParaRPr lang="en-US"/>
        </a:p>
      </dgm:t>
    </dgm:pt>
    <dgm:pt modelId="{0A298661-073D-40C6-B330-77183199A628}">
      <dgm:prSet custT="1">
        <dgm:style>
          <a:lnRef idx="1">
            <a:schemeClr val="accent3"/>
          </a:lnRef>
          <a:fillRef idx="2">
            <a:schemeClr val="accent3"/>
          </a:fillRef>
          <a:effectRef idx="1">
            <a:schemeClr val="accent3"/>
          </a:effectRef>
          <a:fontRef idx="minor">
            <a:schemeClr val="dk1"/>
          </a:fontRef>
        </dgm:style>
      </dgm:prSet>
      <dgm:spPr/>
      <dgm:t>
        <a:bodyPr/>
        <a:lstStyle/>
        <a:p>
          <a:pPr rtl="0"/>
          <a:r>
            <a:rPr lang="en-GB" sz="2000" b="0" i="0" dirty="0" smtClean="0"/>
            <a:t>demonstrate new cutting edge open science capabilities, making use of the services implemented within ESCAPE</a:t>
          </a:r>
          <a:endParaRPr lang="en-GB" sz="2000" dirty="0"/>
        </a:p>
      </dgm:t>
    </dgm:pt>
    <dgm:pt modelId="{68679266-2795-4981-A40D-9EE521B71BDF}" type="parTrans" cxnId="{3093F465-C5F0-40B5-AF3D-81CF157D2DCA}">
      <dgm:prSet/>
      <dgm:spPr/>
      <dgm:t>
        <a:bodyPr/>
        <a:lstStyle/>
        <a:p>
          <a:endParaRPr lang="en-US"/>
        </a:p>
      </dgm:t>
    </dgm:pt>
    <dgm:pt modelId="{272079B9-99BB-4BBD-BF58-F3AEE638C91D}" type="sibTrans" cxnId="{3093F465-C5F0-40B5-AF3D-81CF157D2DCA}">
      <dgm:prSet/>
      <dgm:spPr/>
      <dgm:t>
        <a:bodyPr/>
        <a:lstStyle/>
        <a:p>
          <a:endParaRPr lang="en-US"/>
        </a:p>
      </dgm:t>
    </dgm:pt>
    <dgm:pt modelId="{BE3C8329-7EB1-4699-A275-8ABF780529F6}">
      <dgm:prSet custT="1">
        <dgm:style>
          <a:lnRef idx="1">
            <a:schemeClr val="accent3"/>
          </a:lnRef>
          <a:fillRef idx="2">
            <a:schemeClr val="accent3"/>
          </a:fillRef>
          <a:effectRef idx="1">
            <a:schemeClr val="accent3"/>
          </a:effectRef>
          <a:fontRef idx="minor">
            <a:schemeClr val="dk1"/>
          </a:fontRef>
        </dgm:style>
      </dgm:prSet>
      <dgm:spPr/>
      <dgm:t>
        <a:bodyPr/>
        <a:lstStyle/>
        <a:p>
          <a:pPr rtl="0"/>
          <a:r>
            <a:rPr lang="en-GB" sz="2000" b="0" i="0" dirty="0" smtClean="0"/>
            <a:t>feedback on the capabilities delivered by ESCAPE</a:t>
          </a:r>
          <a:endParaRPr lang="en-GB" sz="2000" dirty="0"/>
        </a:p>
      </dgm:t>
    </dgm:pt>
    <dgm:pt modelId="{307B1F95-51A6-40EB-8407-C2ECBA0358CA}" type="parTrans" cxnId="{0851B771-F40F-4BCE-8024-103A77A04BC7}">
      <dgm:prSet/>
      <dgm:spPr/>
      <dgm:t>
        <a:bodyPr/>
        <a:lstStyle/>
        <a:p>
          <a:endParaRPr lang="en-US"/>
        </a:p>
      </dgm:t>
    </dgm:pt>
    <dgm:pt modelId="{E3939450-8754-46D9-87CF-7C59956FA7D3}" type="sibTrans" cxnId="{0851B771-F40F-4BCE-8024-103A77A04BC7}">
      <dgm:prSet/>
      <dgm:spPr/>
      <dgm:t>
        <a:bodyPr/>
        <a:lstStyle/>
        <a:p>
          <a:endParaRPr lang="en-US"/>
        </a:p>
      </dgm:t>
    </dgm:pt>
    <dgm:pt modelId="{66E76EB6-A62B-4534-9040-3B910B931564}">
      <dgm:prSet custT="1">
        <dgm:style>
          <a:lnRef idx="1">
            <a:schemeClr val="accent3"/>
          </a:lnRef>
          <a:fillRef idx="2">
            <a:schemeClr val="accent3"/>
          </a:fillRef>
          <a:effectRef idx="1">
            <a:schemeClr val="accent3"/>
          </a:effectRef>
          <a:fontRef idx="minor">
            <a:schemeClr val="dk1"/>
          </a:fontRef>
        </dgm:style>
      </dgm:prSet>
      <dgm:spPr/>
      <dgm:t>
        <a:bodyPr/>
        <a:lstStyle/>
        <a:p>
          <a:pPr rtl="0"/>
          <a:r>
            <a:rPr lang="en-GB" sz="2000" b="0" i="0" dirty="0" smtClean="0"/>
            <a:t>benefit real science goals in exploring synergies between the ESFRIs and largely among three scientific communities Astrophysics/</a:t>
          </a:r>
          <a:r>
            <a:rPr lang="en-GB" sz="2000" b="0" i="0" dirty="0" err="1" smtClean="0"/>
            <a:t>Astroparticle</a:t>
          </a:r>
          <a:r>
            <a:rPr lang="en-GB" sz="2000" b="0" i="0" dirty="0" smtClean="0"/>
            <a:t>, accelerator-based Particle and Nuclear Physics (supported by consortia of EU member states, Universities/Institutes ) </a:t>
          </a:r>
          <a:endParaRPr lang="en-GB" sz="2000" dirty="0"/>
        </a:p>
      </dgm:t>
    </dgm:pt>
    <dgm:pt modelId="{AFA28ABF-88CE-4A65-A40D-B335311C4784}" type="parTrans" cxnId="{75E948A7-6AB5-4F4D-8552-F26E67722B49}">
      <dgm:prSet/>
      <dgm:spPr/>
      <dgm:t>
        <a:bodyPr/>
        <a:lstStyle/>
        <a:p>
          <a:endParaRPr lang="en-US"/>
        </a:p>
      </dgm:t>
    </dgm:pt>
    <dgm:pt modelId="{8A766B07-5BD9-446C-84A9-259D5A2857C7}" type="sibTrans" cxnId="{75E948A7-6AB5-4F4D-8552-F26E67722B49}">
      <dgm:prSet/>
      <dgm:spPr/>
      <dgm:t>
        <a:bodyPr/>
        <a:lstStyle/>
        <a:p>
          <a:endParaRPr lang="en-US"/>
        </a:p>
      </dgm:t>
    </dgm:pt>
    <dgm:pt modelId="{0D03E8E8-F362-4D72-B937-E25E25B3BECD}" type="pres">
      <dgm:prSet presAssocID="{6D688DDE-AA32-47C9-AC03-6B661DE9B1A8}" presName="linearFlow" presStyleCnt="0">
        <dgm:presLayoutVars>
          <dgm:dir/>
          <dgm:animLvl val="lvl"/>
          <dgm:resizeHandles val="exact"/>
        </dgm:presLayoutVars>
      </dgm:prSet>
      <dgm:spPr/>
      <dgm:t>
        <a:bodyPr/>
        <a:lstStyle/>
        <a:p>
          <a:endParaRPr lang="en-US"/>
        </a:p>
      </dgm:t>
    </dgm:pt>
    <dgm:pt modelId="{28D8450F-1276-4EE6-A9F1-28D9F8134F1D}" type="pres">
      <dgm:prSet presAssocID="{22C1ED5E-8B24-46E1-BF3A-B0AC46A879B3}" presName="composite" presStyleCnt="0"/>
      <dgm:spPr/>
    </dgm:pt>
    <dgm:pt modelId="{58D93414-3C7D-4EDA-ADB5-C04B2D04E45E}" type="pres">
      <dgm:prSet presAssocID="{22C1ED5E-8B24-46E1-BF3A-B0AC46A879B3}" presName="parentText" presStyleLbl="alignNode1" presStyleIdx="0" presStyleCnt="1" custScaleX="141220" custScaleY="112950">
        <dgm:presLayoutVars>
          <dgm:chMax val="1"/>
          <dgm:bulletEnabled val="1"/>
        </dgm:presLayoutVars>
      </dgm:prSet>
      <dgm:spPr>
        <a:prstGeom prst="notchedRightArrow">
          <a:avLst/>
        </a:prstGeom>
      </dgm:spPr>
      <dgm:t>
        <a:bodyPr/>
        <a:lstStyle/>
        <a:p>
          <a:endParaRPr lang="en-US"/>
        </a:p>
      </dgm:t>
    </dgm:pt>
    <dgm:pt modelId="{9B80D859-A3E7-49A2-94B1-F5650CD09A97}" type="pres">
      <dgm:prSet presAssocID="{22C1ED5E-8B24-46E1-BF3A-B0AC46A879B3}" presName="descendantText" presStyleLbl="alignAcc1" presStyleIdx="0" presStyleCnt="1" custScaleY="159787">
        <dgm:presLayoutVars>
          <dgm:bulletEnabled val="1"/>
        </dgm:presLayoutVars>
      </dgm:prSet>
      <dgm:spPr/>
      <dgm:t>
        <a:bodyPr/>
        <a:lstStyle/>
        <a:p>
          <a:endParaRPr lang="en-US"/>
        </a:p>
      </dgm:t>
    </dgm:pt>
  </dgm:ptLst>
  <dgm:cxnLst>
    <dgm:cxn modelId="{9F976804-1824-4F10-A2F8-97E27B369B85}" srcId="{6D688DDE-AA32-47C9-AC03-6B661DE9B1A8}" destId="{22C1ED5E-8B24-46E1-BF3A-B0AC46A879B3}" srcOrd="0" destOrd="0" parTransId="{A7D4D794-D959-4F93-8D31-F5F8FC9E9511}" sibTransId="{B454D6E4-CBE2-4D3C-BBE0-ABA4DB0536F8}"/>
    <dgm:cxn modelId="{38707C47-469D-42E1-9AD8-858C26DD21B4}" type="presOf" srcId="{66E76EB6-A62B-4534-9040-3B910B931564}" destId="{9B80D859-A3E7-49A2-94B1-F5650CD09A97}" srcOrd="0" destOrd="2" presId="urn:microsoft.com/office/officeart/2005/8/layout/chevron2"/>
    <dgm:cxn modelId="{3093F465-C5F0-40B5-AF3D-81CF157D2DCA}" srcId="{22C1ED5E-8B24-46E1-BF3A-B0AC46A879B3}" destId="{0A298661-073D-40C6-B330-77183199A628}" srcOrd="0" destOrd="0" parTransId="{68679266-2795-4981-A40D-9EE521B71BDF}" sibTransId="{272079B9-99BB-4BBD-BF58-F3AEE638C91D}"/>
    <dgm:cxn modelId="{6A6BE924-1CBA-46F0-ACBA-60CFC6584A25}" type="presOf" srcId="{BE3C8329-7EB1-4699-A275-8ABF780529F6}" destId="{9B80D859-A3E7-49A2-94B1-F5650CD09A97}" srcOrd="0" destOrd="1" presId="urn:microsoft.com/office/officeart/2005/8/layout/chevron2"/>
    <dgm:cxn modelId="{7B5887EA-96C4-480B-8B86-32FAB72C4561}" type="presOf" srcId="{6D688DDE-AA32-47C9-AC03-6B661DE9B1A8}" destId="{0D03E8E8-F362-4D72-B937-E25E25B3BECD}" srcOrd="0" destOrd="0" presId="urn:microsoft.com/office/officeart/2005/8/layout/chevron2"/>
    <dgm:cxn modelId="{BBCC49D3-5218-4AD4-9C91-52002936FA45}" type="presOf" srcId="{0A298661-073D-40C6-B330-77183199A628}" destId="{9B80D859-A3E7-49A2-94B1-F5650CD09A97}" srcOrd="0" destOrd="0" presId="urn:microsoft.com/office/officeart/2005/8/layout/chevron2"/>
    <dgm:cxn modelId="{0851B771-F40F-4BCE-8024-103A77A04BC7}" srcId="{22C1ED5E-8B24-46E1-BF3A-B0AC46A879B3}" destId="{BE3C8329-7EB1-4699-A275-8ABF780529F6}" srcOrd="1" destOrd="0" parTransId="{307B1F95-51A6-40EB-8407-C2ECBA0358CA}" sibTransId="{E3939450-8754-46D9-87CF-7C59956FA7D3}"/>
    <dgm:cxn modelId="{75E948A7-6AB5-4F4D-8552-F26E67722B49}" srcId="{22C1ED5E-8B24-46E1-BF3A-B0AC46A879B3}" destId="{66E76EB6-A62B-4534-9040-3B910B931564}" srcOrd="2" destOrd="0" parTransId="{AFA28ABF-88CE-4A65-A40D-B335311C4784}" sibTransId="{8A766B07-5BD9-446C-84A9-259D5A2857C7}"/>
    <dgm:cxn modelId="{E9266D43-81E7-4F43-B12B-32EA95537FB4}" type="presOf" srcId="{22C1ED5E-8B24-46E1-BF3A-B0AC46A879B3}" destId="{58D93414-3C7D-4EDA-ADB5-C04B2D04E45E}" srcOrd="0" destOrd="0" presId="urn:microsoft.com/office/officeart/2005/8/layout/chevron2"/>
    <dgm:cxn modelId="{2F5CF156-1F05-4DE2-96F6-FE7099629F3C}" type="presParOf" srcId="{0D03E8E8-F362-4D72-B937-E25E25B3BECD}" destId="{28D8450F-1276-4EE6-A9F1-28D9F8134F1D}" srcOrd="0" destOrd="0" presId="urn:microsoft.com/office/officeart/2005/8/layout/chevron2"/>
    <dgm:cxn modelId="{DEF31A7A-08B1-4A49-8F92-DE1AC46DBBD7}" type="presParOf" srcId="{28D8450F-1276-4EE6-A9F1-28D9F8134F1D}" destId="{58D93414-3C7D-4EDA-ADB5-C04B2D04E45E}" srcOrd="0" destOrd="0" presId="urn:microsoft.com/office/officeart/2005/8/layout/chevron2"/>
    <dgm:cxn modelId="{D7F2CC07-D7A7-475D-9500-F1F72D2D79DA}" type="presParOf" srcId="{28D8450F-1276-4EE6-A9F1-28D9F8134F1D}" destId="{9B80D859-A3E7-49A2-94B1-F5650CD09A9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D2387-4E9E-4E1E-B797-C5140D3E7A46}">
      <dsp:nvSpPr>
        <dsp:cNvPr id="0" name=""/>
        <dsp:cNvSpPr/>
      </dsp:nvSpPr>
      <dsp:spPr>
        <a:xfrm>
          <a:off x="2269" y="4702587"/>
          <a:ext cx="8083879" cy="370107"/>
        </a:xfrm>
        <a:prstGeom prst="roundRect">
          <a:avLst>
            <a:gd name="adj" fmla="val 10000"/>
          </a:avLst>
        </a:prstGeom>
        <a:solidFill>
          <a:srgbClr val="035DC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t>e-Infrastructures</a:t>
          </a:r>
        </a:p>
      </dsp:txBody>
      <dsp:txXfrm>
        <a:off x="13109" y="4713427"/>
        <a:ext cx="8062199" cy="348427"/>
      </dsp:txXfrm>
    </dsp:sp>
    <dsp:sp modelId="{7E7BC17B-2338-4BAC-A56B-5433D34C7340}">
      <dsp:nvSpPr>
        <dsp:cNvPr id="0" name=""/>
        <dsp:cNvSpPr/>
      </dsp:nvSpPr>
      <dsp:spPr>
        <a:xfrm>
          <a:off x="8" y="3928997"/>
          <a:ext cx="1986843" cy="712472"/>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GB" sz="1050" b="0" i="0" u="none" kern="1200"/>
            <a:t>EINFRA-1-2014 - Managing, preserving and computing with big research data</a:t>
          </a:r>
          <a:endParaRPr lang="en-US" sz="1050" kern="1200"/>
        </a:p>
      </dsp:txBody>
      <dsp:txXfrm>
        <a:off x="20876" y="3949865"/>
        <a:ext cx="1945107" cy="670736"/>
      </dsp:txXfrm>
    </dsp:sp>
    <dsp:sp modelId="{F71A4F7A-0D83-43BB-A1D1-A28F9A312BDC}">
      <dsp:nvSpPr>
        <dsp:cNvPr id="0" name=""/>
        <dsp:cNvSpPr/>
      </dsp:nvSpPr>
      <dsp:spPr>
        <a:xfrm>
          <a:off x="13531" y="3153016"/>
          <a:ext cx="1959790" cy="717762"/>
        </a:xfrm>
        <a:prstGeom prst="roundRect">
          <a:avLst>
            <a:gd name="adj" fmla="val 10000"/>
          </a:avLst>
        </a:prstGeom>
        <a:solidFill>
          <a:srgbClr val="3896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b="0" i="0" u="none" kern="1200"/>
            <a:t>EarthServer-2    EGI-Engage  EUDAT2020  INDIGO-DataCloud  OpenMinTeD  PhenoMeNal</a:t>
          </a:r>
          <a:endParaRPr lang="en-US" sz="1000" kern="1200"/>
        </a:p>
      </dsp:txBody>
      <dsp:txXfrm>
        <a:off x="34554" y="3174039"/>
        <a:ext cx="1917744" cy="675716"/>
      </dsp:txXfrm>
    </dsp:sp>
    <dsp:sp modelId="{02A28374-2E8C-4ABA-9D94-61EE3AF1DF0B}">
      <dsp:nvSpPr>
        <dsp:cNvPr id="0" name=""/>
        <dsp:cNvSpPr/>
      </dsp:nvSpPr>
      <dsp:spPr>
        <a:xfrm>
          <a:off x="2110059" y="3928999"/>
          <a:ext cx="1187604" cy="712472"/>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GB" sz="1050" b="0" i="0" u="none" kern="1200"/>
            <a:t>EINFRA-8-2014	</a:t>
          </a:r>
          <a:br>
            <a:rPr lang="en-GB" sz="1050" b="0" i="0" u="none" kern="1200"/>
          </a:br>
          <a:r>
            <a:rPr lang="en-GB" sz="1050" b="0" i="0" u="none" kern="1200"/>
            <a:t>GÉANT</a:t>
          </a:r>
          <a:endParaRPr lang="en-US" sz="1050" kern="1200"/>
        </a:p>
      </dsp:txBody>
      <dsp:txXfrm>
        <a:off x="2130927" y="3949867"/>
        <a:ext cx="1145868" cy="670736"/>
      </dsp:txXfrm>
    </dsp:sp>
    <dsp:sp modelId="{4A19D216-E351-469A-AA0E-20B4E740E23C}">
      <dsp:nvSpPr>
        <dsp:cNvPr id="0" name=""/>
        <dsp:cNvSpPr/>
      </dsp:nvSpPr>
      <dsp:spPr>
        <a:xfrm>
          <a:off x="3420886" y="3928997"/>
          <a:ext cx="1466921" cy="712472"/>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GB" sz="1050" b="0" i="0" u="none" kern="1200"/>
            <a:t>EINFRA-22-2016	</a:t>
          </a:r>
          <a:br>
            <a:rPr lang="en-GB" sz="1050" b="0" i="0" u="none" kern="1200"/>
          </a:br>
          <a:r>
            <a:rPr lang="en-GB" sz="1050" b="0" i="0" u="none" kern="1200"/>
            <a:t>User driven e-infrastructure innovation</a:t>
          </a:r>
          <a:endParaRPr lang="en-US" sz="1050" kern="1200"/>
        </a:p>
      </dsp:txBody>
      <dsp:txXfrm>
        <a:off x="3441754" y="3949865"/>
        <a:ext cx="1425185" cy="670736"/>
      </dsp:txXfrm>
    </dsp:sp>
    <dsp:sp modelId="{E8C5F8A9-2CF3-4BBB-A871-D8F531C98F5D}">
      <dsp:nvSpPr>
        <dsp:cNvPr id="0" name=""/>
        <dsp:cNvSpPr/>
      </dsp:nvSpPr>
      <dsp:spPr>
        <a:xfrm>
          <a:off x="3433912" y="3155911"/>
          <a:ext cx="1461199" cy="717762"/>
        </a:xfrm>
        <a:prstGeom prst="roundRect">
          <a:avLst>
            <a:gd name="adj" fmla="val 10000"/>
          </a:avLst>
        </a:prstGeom>
        <a:solidFill>
          <a:srgbClr val="3896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b="1" i="0" u="none" kern="1200">
              <a:solidFill>
                <a:srgbClr val="FFFF00"/>
              </a:solidFill>
            </a:rPr>
            <a:t>AARC2</a:t>
          </a:r>
          <a:r>
            <a:rPr lang="en-GB" sz="1000" b="0" i="0" u="none" kern="1200"/>
            <a:t>  AGINFRA PLUS  HIRMEOS  MSO4SC  </a:t>
          </a:r>
          <a:r>
            <a:rPr lang="en-GB" sz="1000" b="0" i="0" u="none" kern="1200">
              <a:solidFill>
                <a:schemeClr val="bg1"/>
              </a:solidFill>
            </a:rPr>
            <a:t>OpenAIRE-Connect  </a:t>
          </a:r>
          <a:r>
            <a:rPr lang="en-GB" sz="1000" b="0" i="0" u="none" kern="1200"/>
            <a:t>OpenRiskNet</a:t>
          </a:r>
          <a:endParaRPr lang="en-US" sz="1000" kern="1200"/>
        </a:p>
      </dsp:txBody>
      <dsp:txXfrm>
        <a:off x="3454935" y="3176934"/>
        <a:ext cx="1419153" cy="675716"/>
      </dsp:txXfrm>
    </dsp:sp>
    <dsp:sp modelId="{ADF899B5-3F3D-489C-8A7F-4BEB98A7F563}">
      <dsp:nvSpPr>
        <dsp:cNvPr id="0" name=""/>
        <dsp:cNvSpPr/>
      </dsp:nvSpPr>
      <dsp:spPr>
        <a:xfrm>
          <a:off x="5021194" y="3931894"/>
          <a:ext cx="1466921" cy="712472"/>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GB" sz="1050" b="0" i="0" u="none" kern="1200"/>
            <a:t>EINFRA-21-2017 - Platform-driven e-infrastructure innovation</a:t>
          </a:r>
          <a:endParaRPr lang="en-US" sz="1050" kern="1200"/>
        </a:p>
      </dsp:txBody>
      <dsp:txXfrm>
        <a:off x="5042062" y="3952762"/>
        <a:ext cx="1425185" cy="670736"/>
      </dsp:txXfrm>
    </dsp:sp>
    <dsp:sp modelId="{C532B8C9-6F26-4DB2-8BE1-41B9CF698069}">
      <dsp:nvSpPr>
        <dsp:cNvPr id="0" name=""/>
        <dsp:cNvSpPr/>
      </dsp:nvSpPr>
      <dsp:spPr>
        <a:xfrm>
          <a:off x="5024055" y="3155911"/>
          <a:ext cx="1461199" cy="717762"/>
        </a:xfrm>
        <a:prstGeom prst="roundRect">
          <a:avLst>
            <a:gd name="adj" fmla="val 10000"/>
          </a:avLst>
        </a:prstGeom>
        <a:solidFill>
          <a:srgbClr val="3896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b="0" i="0" u="none" kern="1200"/>
            <a:t>DARE  DEEP-HybridDataCloud  EUXDAT  FREYA  PPI4HPC  PROCESS  XDC</a:t>
          </a:r>
          <a:endParaRPr lang="en-US" sz="1000" kern="1200"/>
        </a:p>
      </dsp:txBody>
      <dsp:txXfrm>
        <a:off x="5045078" y="3176934"/>
        <a:ext cx="1419153" cy="675716"/>
      </dsp:txXfrm>
    </dsp:sp>
    <dsp:sp modelId="{EFE17E84-6973-4A1D-B152-078869DCFDD3}">
      <dsp:nvSpPr>
        <dsp:cNvPr id="0" name=""/>
        <dsp:cNvSpPr/>
      </dsp:nvSpPr>
      <dsp:spPr>
        <a:xfrm>
          <a:off x="6611337" y="3931894"/>
          <a:ext cx="1466921" cy="712472"/>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GB" sz="1050" b="0" i="0" u="none" kern="1200"/>
            <a:t>EINFRA-12-2017 - </a:t>
          </a:r>
          <a:r>
            <a:rPr lang="en-US" sz="1050" b="0" i="0" u="none" kern="1200"/>
            <a:t>Data and Distributed Computing e-Infrastructure for Open Science</a:t>
          </a:r>
          <a:endParaRPr lang="en-US" sz="1050" kern="1200"/>
        </a:p>
      </dsp:txBody>
      <dsp:txXfrm>
        <a:off x="6632205" y="3952762"/>
        <a:ext cx="1425185" cy="670736"/>
      </dsp:txXfrm>
    </dsp:sp>
    <dsp:sp modelId="{28BCA73A-35BC-4147-AA0E-14AA10B6BE4F}">
      <dsp:nvSpPr>
        <dsp:cNvPr id="0" name=""/>
        <dsp:cNvSpPr/>
      </dsp:nvSpPr>
      <dsp:spPr>
        <a:xfrm>
          <a:off x="6614198" y="3155911"/>
          <a:ext cx="1461199" cy="717762"/>
        </a:xfrm>
        <a:prstGeom prst="roundRect">
          <a:avLst>
            <a:gd name="adj" fmla="val 10000"/>
          </a:avLst>
        </a:prstGeom>
        <a:solidFill>
          <a:srgbClr val="3896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b="1" i="0" u="none" kern="1200">
              <a:solidFill>
                <a:srgbClr val="FFFF00"/>
              </a:solidFill>
            </a:rPr>
            <a:t>EOSC-hub</a:t>
          </a:r>
          <a:r>
            <a:rPr lang="en-GB" sz="1000" b="0" i="0" u="none" kern="1200"/>
            <a:t> </a:t>
          </a:r>
          <a:br>
            <a:rPr lang="en-GB" sz="1000" b="0" i="0" u="none" kern="1200"/>
          </a:br>
          <a:r>
            <a:rPr lang="en-GB" sz="1000" b="0" i="0" u="none" kern="1200"/>
            <a:t>OpenAIRE-Advance</a:t>
          </a:r>
          <a:endParaRPr lang="en-US" sz="1000" kern="1200"/>
        </a:p>
      </dsp:txBody>
      <dsp:txXfrm>
        <a:off x="6635221" y="3176934"/>
        <a:ext cx="1419153" cy="675716"/>
      </dsp:txXfrm>
    </dsp:sp>
    <dsp:sp modelId="{861DCD1A-6AD3-41B3-9112-EFED6550EB87}">
      <dsp:nvSpPr>
        <dsp:cNvPr id="0" name=""/>
        <dsp:cNvSpPr/>
      </dsp:nvSpPr>
      <dsp:spPr>
        <a:xfrm>
          <a:off x="8165673" y="4523354"/>
          <a:ext cx="1266592" cy="549340"/>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t>policy</a:t>
          </a:r>
        </a:p>
      </dsp:txBody>
      <dsp:txXfrm>
        <a:off x="8181763" y="4539444"/>
        <a:ext cx="1234412" cy="517160"/>
      </dsp:txXfrm>
    </dsp:sp>
    <dsp:sp modelId="{50274B47-CD92-4544-825C-4E5132B0294A}">
      <dsp:nvSpPr>
        <dsp:cNvPr id="0" name=""/>
        <dsp:cNvSpPr/>
      </dsp:nvSpPr>
      <dsp:spPr>
        <a:xfrm>
          <a:off x="8157136" y="3915793"/>
          <a:ext cx="1264134" cy="549340"/>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a:t>international cooperation</a:t>
          </a:r>
        </a:p>
      </dsp:txBody>
      <dsp:txXfrm>
        <a:off x="8173226" y="3931883"/>
        <a:ext cx="1231954" cy="517160"/>
      </dsp:txXfrm>
    </dsp:sp>
    <dsp:sp modelId="{6F2FAC95-66E5-48ED-B6DB-C6F1360120D3}">
      <dsp:nvSpPr>
        <dsp:cNvPr id="0" name=""/>
        <dsp:cNvSpPr/>
      </dsp:nvSpPr>
      <dsp:spPr>
        <a:xfrm>
          <a:off x="8159525" y="0"/>
          <a:ext cx="1259188" cy="3856831"/>
        </a:xfrm>
        <a:prstGeom prst="roundRect">
          <a:avLst>
            <a:gd name="adj" fmla="val 10000"/>
          </a:avLst>
        </a:prstGeom>
        <a:gradFill flip="none" rotWithShape="1">
          <a:gsLst>
            <a:gs pos="100000">
              <a:srgbClr val="1C7CCA"/>
            </a:gs>
            <a:gs pos="0">
              <a:srgbClr val="1BAD7C"/>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RDA</a:t>
          </a:r>
        </a:p>
      </dsp:txBody>
      <dsp:txXfrm>
        <a:off x="8196405" y="36880"/>
        <a:ext cx="1185428" cy="37830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968F8-2E0A-4DA7-9AFE-BE6326DD1CAD}">
      <dsp:nvSpPr>
        <dsp:cNvPr id="0" name=""/>
        <dsp:cNvSpPr/>
      </dsp:nvSpPr>
      <dsp:spPr>
        <a:xfrm>
          <a:off x="0" y="1565601"/>
          <a:ext cx="7461929" cy="3524387"/>
        </a:xfrm>
        <a:prstGeom prst="roundRect">
          <a:avLst>
            <a:gd name="adj" fmla="val 10000"/>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rtl="0">
            <a:lnSpc>
              <a:spcPct val="90000"/>
            </a:lnSpc>
            <a:spcBef>
              <a:spcPct val="0"/>
            </a:spcBef>
            <a:spcAft>
              <a:spcPct val="15000"/>
            </a:spcAft>
            <a:buChar char="••"/>
          </a:pPr>
          <a:r>
            <a:rPr lang="en-GB" sz="1800" b="1" i="0" kern="1200" dirty="0" err="1" smtClean="0"/>
            <a:t>Wavefier</a:t>
          </a:r>
          <a:r>
            <a:rPr lang="en-GB" sz="1800" b="0" i="0" kern="1200" dirty="0" smtClean="0"/>
            <a:t>:  real-time Machine Learning Classifier for transient signals in Gravitational Waves </a:t>
          </a:r>
          <a:endParaRPr lang="en-GB" sz="1800" kern="1200" dirty="0"/>
        </a:p>
        <a:p>
          <a:pPr marL="171450" lvl="1" indent="-171450" algn="l" defTabSz="800100" rtl="0">
            <a:lnSpc>
              <a:spcPct val="90000"/>
            </a:lnSpc>
            <a:spcBef>
              <a:spcPct val="0"/>
            </a:spcBef>
            <a:spcAft>
              <a:spcPct val="15000"/>
            </a:spcAft>
            <a:buChar char="••"/>
          </a:pPr>
          <a:r>
            <a:rPr lang="en-GB" sz="1800" b="1" i="0" kern="1200" dirty="0" smtClean="0"/>
            <a:t>Gamma-Learn</a:t>
          </a:r>
          <a:r>
            <a:rPr lang="en-GB" sz="1800" b="0" i="0" kern="1200" dirty="0" smtClean="0"/>
            <a:t>: real-time Machine Learning pipeline for Gamma-ray astronomy</a:t>
          </a:r>
          <a:endParaRPr lang="en-GB" sz="1800" kern="1200" dirty="0"/>
        </a:p>
        <a:p>
          <a:pPr marL="171450" lvl="1" indent="-171450" algn="l" defTabSz="800100" rtl="0">
            <a:lnSpc>
              <a:spcPct val="90000"/>
            </a:lnSpc>
            <a:spcBef>
              <a:spcPct val="0"/>
            </a:spcBef>
            <a:spcAft>
              <a:spcPct val="15000"/>
            </a:spcAft>
            <a:buChar char="••"/>
          </a:pPr>
          <a:r>
            <a:rPr lang="en-GB" sz="1800" b="0" i="0" kern="1200" dirty="0" smtClean="0"/>
            <a:t>Combining ESCAPE with European Regional Development Fund programme      ( </a:t>
          </a:r>
          <a:r>
            <a:rPr lang="en-GB" sz="1800" b="0" i="1" kern="1200" dirty="0" smtClean="0"/>
            <a:t>ex. cooperation, training and innovation schemes for Society and Economy - </a:t>
          </a:r>
          <a:r>
            <a:rPr lang="en-GB" sz="1800" b="1" i="1" kern="1200" dirty="0" smtClean="0"/>
            <a:t>IDEFICS @ LAPP</a:t>
          </a:r>
          <a:r>
            <a:rPr lang="en-GB" sz="1800" b="0" i="1" kern="1200" dirty="0" smtClean="0"/>
            <a:t>)</a:t>
          </a:r>
          <a:endParaRPr lang="en-GB" sz="1800" kern="1200" dirty="0"/>
        </a:p>
        <a:p>
          <a:pPr marL="171450" lvl="1" indent="-171450" algn="l" defTabSz="800100" rtl="0">
            <a:lnSpc>
              <a:spcPct val="90000"/>
            </a:lnSpc>
            <a:spcBef>
              <a:spcPct val="0"/>
            </a:spcBef>
            <a:spcAft>
              <a:spcPct val="15000"/>
            </a:spcAft>
            <a:buChar char="••"/>
          </a:pPr>
          <a:r>
            <a:rPr lang="en-GB" sz="1800" b="0" i="0" kern="1200" dirty="0" smtClean="0"/>
            <a:t>Leveraging </a:t>
          </a:r>
          <a:r>
            <a:rPr lang="en-GB" sz="1800" b="1" i="0" kern="1200" dirty="0" smtClean="0"/>
            <a:t>industrial ICT </a:t>
          </a:r>
          <a:r>
            <a:rPr lang="en-GB" sz="1800" b="0" i="0" kern="1200" dirty="0" smtClean="0"/>
            <a:t>cooperation schemes (within ESCAPE ESFRI RIs)</a:t>
          </a:r>
          <a:endParaRPr lang="en-GB" sz="1800" kern="1200" dirty="0"/>
        </a:p>
      </dsp:txBody>
      <dsp:txXfrm>
        <a:off x="81106" y="1646707"/>
        <a:ext cx="7299717" cy="2606949"/>
      </dsp:txXfrm>
    </dsp:sp>
    <dsp:sp modelId="{5ED7810B-50C6-49D5-8680-B7EA133B4DE1}">
      <dsp:nvSpPr>
        <dsp:cNvPr id="0" name=""/>
        <dsp:cNvSpPr/>
      </dsp:nvSpPr>
      <dsp:spPr>
        <a:xfrm flipH="1">
          <a:off x="6858397" y="3251420"/>
          <a:ext cx="4091222" cy="1691017"/>
        </a:xfrm>
        <a:prstGeom prst="circularArrow">
          <a:avLst>
            <a:gd name="adj1" fmla="val 1063"/>
            <a:gd name="adj2" fmla="val 124691"/>
            <a:gd name="adj3" fmla="val 3298542"/>
            <a:gd name="adj4" fmla="val 10422829"/>
            <a:gd name="adj5" fmla="val 124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B554E1F-6809-4CB6-AF5C-1AAC6053AEBA}">
      <dsp:nvSpPr>
        <dsp:cNvPr id="0" name=""/>
        <dsp:cNvSpPr/>
      </dsp:nvSpPr>
      <dsp:spPr>
        <a:xfrm>
          <a:off x="0" y="1100579"/>
          <a:ext cx="6490256" cy="480894"/>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rtl="0">
            <a:lnSpc>
              <a:spcPct val="90000"/>
            </a:lnSpc>
            <a:spcBef>
              <a:spcPct val="0"/>
            </a:spcBef>
            <a:spcAft>
              <a:spcPct val="35000"/>
            </a:spcAft>
          </a:pPr>
          <a:r>
            <a:rPr lang="en-GB" sz="1800" b="0" i="0" kern="1200" dirty="0" smtClean="0"/>
            <a:t>Co-developments with digital SMEs, e.g. </a:t>
          </a:r>
          <a:endParaRPr lang="en-GB" sz="1800" kern="1200" dirty="0"/>
        </a:p>
      </dsp:txBody>
      <dsp:txXfrm>
        <a:off x="14085" y="1114664"/>
        <a:ext cx="6462086" cy="452724"/>
      </dsp:txXfrm>
    </dsp:sp>
    <dsp:sp modelId="{409ABE22-D58E-4A73-8409-4F8BD0E47ACF}">
      <dsp:nvSpPr>
        <dsp:cNvPr id="0" name=""/>
        <dsp:cNvSpPr/>
      </dsp:nvSpPr>
      <dsp:spPr>
        <a:xfrm flipV="1">
          <a:off x="8718438" y="2888653"/>
          <a:ext cx="1417392" cy="46884"/>
        </a:xfrm>
        <a:prstGeom prst="roundRect">
          <a:avLst>
            <a:gd name="adj" fmla="val 10000"/>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44910A6-0249-4DB4-B6E5-9F8A951E8597}">
      <dsp:nvSpPr>
        <dsp:cNvPr id="0" name=""/>
        <dsp:cNvSpPr/>
      </dsp:nvSpPr>
      <dsp:spPr>
        <a:xfrm>
          <a:off x="7596460" y="0"/>
          <a:ext cx="3837486" cy="1981685"/>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rtl="0">
            <a:lnSpc>
              <a:spcPct val="90000"/>
            </a:lnSpc>
            <a:spcBef>
              <a:spcPct val="0"/>
            </a:spcBef>
            <a:spcAft>
              <a:spcPct val="35000"/>
            </a:spcAft>
          </a:pPr>
          <a:r>
            <a:rPr lang="en-GB" sz="1800" b="0" i="0" kern="1200" smtClean="0"/>
            <a:t>ESCAPE results and actions for </a:t>
          </a:r>
          <a:r>
            <a:rPr lang="en-GB" sz="2000" b="0" i="0" kern="1200" smtClean="0"/>
            <a:t>Open</a:t>
          </a:r>
          <a:r>
            <a:rPr lang="en-GB" sz="1800" b="0" i="0" kern="1200" smtClean="0"/>
            <a:t> Science are reaching out (ex. Discussions in progress with ASTRI, DUNE, GANIL-SPIRAL2, FCC et al.) and becoming global (e.g. USA, Japan, etc.) </a:t>
          </a:r>
          <a:endParaRPr lang="en-GB" sz="1800" kern="1200" dirty="0"/>
        </a:p>
      </dsp:txBody>
      <dsp:txXfrm>
        <a:off x="7654502" y="58042"/>
        <a:ext cx="3721402" cy="18656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3EF51-0585-4D1A-B65C-3B44DEC59E49}">
      <dsp:nvSpPr>
        <dsp:cNvPr id="0" name=""/>
        <dsp:cNvSpPr/>
      </dsp:nvSpPr>
      <dsp:spPr>
        <a:xfrm>
          <a:off x="1829162" y="1077780"/>
          <a:ext cx="3796682" cy="3994125"/>
        </a:xfrm>
        <a:prstGeom prst="round2DiagRect">
          <a:avLst>
            <a:gd name="adj1" fmla="val 0"/>
            <a:gd name="adj2"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4AFF55-A902-4EFC-AA42-8A14500FA486}">
      <dsp:nvSpPr>
        <dsp:cNvPr id="0" name=""/>
        <dsp:cNvSpPr/>
      </dsp:nvSpPr>
      <dsp:spPr>
        <a:xfrm>
          <a:off x="2082442" y="1380572"/>
          <a:ext cx="3290122" cy="338904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GB" sz="2400" b="0" i="0" kern="1200" dirty="0" smtClean="0"/>
            <a:t>ESCAPE community proposals for EOSC connections with the Common European Data Spaces.</a:t>
          </a:r>
          <a:endParaRPr lang="en-GB" sz="2400" kern="1200" dirty="0"/>
        </a:p>
        <a:p>
          <a:pPr marL="171450" lvl="1" indent="-171450" algn="l" defTabSz="844550" rtl="0">
            <a:lnSpc>
              <a:spcPct val="90000"/>
            </a:lnSpc>
            <a:spcBef>
              <a:spcPct val="0"/>
            </a:spcBef>
            <a:spcAft>
              <a:spcPct val="15000"/>
            </a:spcAft>
            <a:buChar char="••"/>
          </a:pPr>
          <a:r>
            <a:rPr lang="en-GB" sz="1900" b="1" i="1" kern="1200" dirty="0" smtClean="0"/>
            <a:t>Industrial (manufacturing), health and skills data space</a:t>
          </a:r>
          <a:endParaRPr lang="en-GB" sz="1900" kern="1200" dirty="0"/>
        </a:p>
        <a:p>
          <a:pPr marL="171450" lvl="1" indent="-171450" algn="l" defTabSz="844550" rtl="0">
            <a:lnSpc>
              <a:spcPct val="90000"/>
            </a:lnSpc>
            <a:spcBef>
              <a:spcPct val="0"/>
            </a:spcBef>
            <a:spcAft>
              <a:spcPct val="15000"/>
            </a:spcAft>
            <a:buChar char="••"/>
          </a:pPr>
          <a:r>
            <a:rPr lang="en-GB" sz="1900" b="1" i="1" kern="1200" dirty="0" smtClean="0"/>
            <a:t>Green deal and Energy data space</a:t>
          </a:r>
          <a:endParaRPr lang="en-GB" sz="1900" kern="1200" dirty="0"/>
        </a:p>
      </dsp:txBody>
      <dsp:txXfrm>
        <a:off x="2082442" y="1380572"/>
        <a:ext cx="3290122" cy="3389047"/>
      </dsp:txXfrm>
    </dsp:sp>
    <dsp:sp modelId="{50397E8C-8587-4161-962E-ACEC7AEF65C8}">
      <dsp:nvSpPr>
        <dsp:cNvPr id="0" name=""/>
        <dsp:cNvSpPr/>
      </dsp:nvSpPr>
      <dsp:spPr>
        <a:xfrm rot="16200000">
          <a:off x="-1029978" y="1620435"/>
          <a:ext cx="4419151" cy="1178280"/>
        </a:xfrm>
        <a:prstGeom prst="rightArrow">
          <a:avLst>
            <a:gd name="adj1" fmla="val 49830"/>
            <a:gd name="adj2" fmla="val 6066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r" defTabSz="711200" rtl="0">
            <a:lnSpc>
              <a:spcPct val="90000"/>
            </a:lnSpc>
            <a:spcBef>
              <a:spcPct val="0"/>
            </a:spcBef>
            <a:spcAft>
              <a:spcPct val="35000"/>
            </a:spcAft>
          </a:pPr>
          <a:r>
            <a:rPr lang="en-GB" sz="1600" b="1" i="0" kern="1200" smtClean="0"/>
            <a:t>Outlook into the future (e.g. Horizon Europe) :</a:t>
          </a:r>
          <a:endParaRPr lang="en-GB" sz="1600" kern="1200"/>
        </a:p>
      </dsp:txBody>
      <dsp:txXfrm>
        <a:off x="-851900" y="2094086"/>
        <a:ext cx="4062994" cy="58713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C8D99-E9BE-45F0-B008-45C445FC8F6A}">
      <dsp:nvSpPr>
        <dsp:cNvPr id="0" name=""/>
        <dsp:cNvSpPr/>
      </dsp:nvSpPr>
      <dsp:spPr>
        <a:xfrm rot="5400000">
          <a:off x="432797" y="1826473"/>
          <a:ext cx="1299502" cy="2162343"/>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34E8DB-BF7B-4795-A34D-3914560AAA7D}">
      <dsp:nvSpPr>
        <dsp:cNvPr id="0" name=""/>
        <dsp:cNvSpPr/>
      </dsp:nvSpPr>
      <dsp:spPr>
        <a:xfrm>
          <a:off x="215877" y="2472548"/>
          <a:ext cx="1952176" cy="1711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GB" sz="2000" b="1" i="0" kern="1200" dirty="0" smtClean="0"/>
            <a:t>Certified</a:t>
          </a:r>
          <a:r>
            <a:rPr lang="en-GB" sz="2000" b="0" i="0" kern="1200" dirty="0" smtClean="0"/>
            <a:t> open archive to be exploited by any </a:t>
          </a:r>
          <a:r>
            <a:rPr lang="en-GB" sz="2000" b="1" i="0" kern="1200" dirty="0" smtClean="0"/>
            <a:t>new Big Science </a:t>
          </a:r>
          <a:r>
            <a:rPr lang="en-GB" sz="2000" b="0" i="0" kern="1200" dirty="0" smtClean="0"/>
            <a:t>research facility  to share innovation, practices and  methods.</a:t>
          </a:r>
          <a:endParaRPr lang="en-GB" sz="2000" kern="1200" dirty="0"/>
        </a:p>
      </dsp:txBody>
      <dsp:txXfrm>
        <a:off x="215877" y="2472548"/>
        <a:ext cx="1952176" cy="1711196"/>
      </dsp:txXfrm>
    </dsp:sp>
    <dsp:sp modelId="{E2013A2C-E6F1-4B07-9FE5-8F56D049B162}">
      <dsp:nvSpPr>
        <dsp:cNvPr id="0" name=""/>
        <dsp:cNvSpPr/>
      </dsp:nvSpPr>
      <dsp:spPr>
        <a:xfrm>
          <a:off x="1799718" y="1667279"/>
          <a:ext cx="368335" cy="368335"/>
        </a:xfrm>
        <a:prstGeom prst="triangle">
          <a:avLst>
            <a:gd name="adj" fmla="val 100000"/>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D85CB2-E3B0-42D3-AA32-0499BB3530F2}">
      <dsp:nvSpPr>
        <dsp:cNvPr id="0" name=""/>
        <dsp:cNvSpPr/>
      </dsp:nvSpPr>
      <dsp:spPr>
        <a:xfrm rot="5400000">
          <a:off x="2822641" y="1235103"/>
          <a:ext cx="1299502" cy="2162343"/>
        </a:xfrm>
        <a:prstGeom prst="corner">
          <a:avLst>
            <a:gd name="adj1" fmla="val 16120"/>
            <a:gd name="adj2" fmla="val 16110"/>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D8E748-407B-4669-81C0-FBC1CEFD3337}">
      <dsp:nvSpPr>
        <dsp:cNvPr id="0" name=""/>
        <dsp:cNvSpPr/>
      </dsp:nvSpPr>
      <dsp:spPr>
        <a:xfrm>
          <a:off x="2605722" y="1881178"/>
          <a:ext cx="1952176" cy="1711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GB" sz="2000" b="0" i="0" kern="1200" dirty="0" smtClean="0"/>
            <a:t>Any digital object from R&amp;D and innovation works within the ESCAPE community should be</a:t>
          </a:r>
          <a:r>
            <a:rPr lang="en-GB" sz="2000" b="0" i="1" kern="1200" dirty="0" smtClean="0"/>
            <a:t> </a:t>
          </a:r>
          <a:r>
            <a:rPr lang="en-GB" sz="2000" b="1" i="1" kern="1200" dirty="0" smtClean="0"/>
            <a:t>FAIR</a:t>
          </a:r>
          <a:r>
            <a:rPr lang="en-GB" sz="2000" b="0" i="1" kern="1200" dirty="0" smtClean="0"/>
            <a:t> </a:t>
          </a:r>
          <a:r>
            <a:rPr lang="en-GB" sz="2000" b="0" i="0" kern="1200" dirty="0" smtClean="0"/>
            <a:t>and accessed from a </a:t>
          </a:r>
          <a:r>
            <a:rPr lang="en-GB" sz="2000" b="1" i="0" kern="1200" dirty="0" smtClean="0"/>
            <a:t>single  entry point </a:t>
          </a:r>
          <a:endParaRPr lang="en-GB" sz="2000" b="1" kern="1200" dirty="0"/>
        </a:p>
      </dsp:txBody>
      <dsp:txXfrm>
        <a:off x="2605722" y="1881178"/>
        <a:ext cx="1952176" cy="1711196"/>
      </dsp:txXfrm>
    </dsp:sp>
    <dsp:sp modelId="{038F49F3-8300-4804-BB97-8F7F93431430}">
      <dsp:nvSpPr>
        <dsp:cNvPr id="0" name=""/>
        <dsp:cNvSpPr/>
      </dsp:nvSpPr>
      <dsp:spPr>
        <a:xfrm>
          <a:off x="4189563" y="1075909"/>
          <a:ext cx="368335" cy="368335"/>
        </a:xfrm>
        <a:prstGeom prst="triangle">
          <a:avLst>
            <a:gd name="adj" fmla="val 100000"/>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AAEA73-04A8-470E-AB1A-4889F18A7BA1}">
      <dsp:nvSpPr>
        <dsp:cNvPr id="0" name=""/>
        <dsp:cNvSpPr/>
      </dsp:nvSpPr>
      <dsp:spPr>
        <a:xfrm rot="5400000">
          <a:off x="5212486" y="643734"/>
          <a:ext cx="1299502" cy="2162343"/>
        </a:xfrm>
        <a:prstGeom prst="corner">
          <a:avLst>
            <a:gd name="adj1" fmla="val 16120"/>
            <a:gd name="adj2" fmla="val 1611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7F4C92-CD73-45F9-9BD8-7EC62A257BBC}">
      <dsp:nvSpPr>
        <dsp:cNvPr id="0" name=""/>
        <dsp:cNvSpPr/>
      </dsp:nvSpPr>
      <dsp:spPr>
        <a:xfrm>
          <a:off x="4995567" y="1289809"/>
          <a:ext cx="1952176" cy="1711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rtl="0">
            <a:lnSpc>
              <a:spcPct val="90000"/>
            </a:lnSpc>
            <a:spcBef>
              <a:spcPct val="0"/>
            </a:spcBef>
            <a:spcAft>
              <a:spcPct val="35000"/>
            </a:spcAft>
          </a:pPr>
          <a:r>
            <a:rPr lang="en-GB" sz="6500" b="0" i="0" kern="1200" dirty="0" smtClean="0"/>
            <a:t>[…] </a:t>
          </a:r>
          <a:endParaRPr lang="en-GB" sz="6500" kern="1200" dirty="0"/>
        </a:p>
      </dsp:txBody>
      <dsp:txXfrm>
        <a:off x="4995567" y="1289809"/>
        <a:ext cx="1952176" cy="17111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37F2C-1433-4D0D-9277-3EAD31B763C2}">
      <dsp:nvSpPr>
        <dsp:cNvPr id="0" name=""/>
        <dsp:cNvSpPr/>
      </dsp:nvSpPr>
      <dsp:spPr>
        <a:xfrm>
          <a:off x="0" y="258551"/>
          <a:ext cx="11720945" cy="4688377"/>
        </a:xfrm>
        <a:prstGeom prst="leftRightRibbon">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F5CCAABF-CDE0-4CF9-B275-F67EAE89531E}">
      <dsp:nvSpPr>
        <dsp:cNvPr id="0" name=""/>
        <dsp:cNvSpPr/>
      </dsp:nvSpPr>
      <dsp:spPr>
        <a:xfrm>
          <a:off x="1406513" y="1079017"/>
          <a:ext cx="3867911" cy="2297305"/>
        </a:xfrm>
        <a:prstGeom prst="rect">
          <a:avLst/>
        </a:prstGeom>
        <a:noFill/>
        <a:ln>
          <a:noFill/>
        </a:ln>
        <a:effectLst/>
        <a:scene3d>
          <a:camera prst="orthographicFront"/>
          <a:lightRig rig="chilly" dir="t"/>
        </a:scene3d>
        <a:sp3d/>
      </dsp:spPr>
      <dsp:style>
        <a:lnRef idx="0">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lvl="0" algn="ctr" defTabSz="889000" rtl="0">
            <a:lnSpc>
              <a:spcPct val="90000"/>
            </a:lnSpc>
            <a:spcBef>
              <a:spcPct val="0"/>
            </a:spcBef>
            <a:spcAft>
              <a:spcPct val="35000"/>
            </a:spcAft>
          </a:pPr>
          <a:r>
            <a:rPr lang="en-GB" sz="2000" b="0" i="0" kern="1200" dirty="0" smtClean="0"/>
            <a:t>“Science Cluster” scheme is a potential model of </a:t>
          </a:r>
          <a:r>
            <a:rPr lang="en-GB" sz="2000" b="0" i="0" u="sng" kern="1200" dirty="0" smtClean="0"/>
            <a:t>“coordinating structure”, </a:t>
          </a:r>
          <a:r>
            <a:rPr lang="en-GB" sz="2000" b="0" i="0" kern="1200" dirty="0" smtClean="0"/>
            <a:t>because it combines the top-down  and bottom-up  </a:t>
          </a:r>
          <a:endParaRPr lang="en-GB" sz="2000" kern="1200" dirty="0"/>
        </a:p>
      </dsp:txBody>
      <dsp:txXfrm>
        <a:off x="1406513" y="1079017"/>
        <a:ext cx="3867911" cy="2297305"/>
      </dsp:txXfrm>
    </dsp:sp>
    <dsp:sp modelId="{F640A612-C853-4AD5-BD04-C15BB5183D6B}">
      <dsp:nvSpPr>
        <dsp:cNvPr id="0" name=""/>
        <dsp:cNvSpPr/>
      </dsp:nvSpPr>
      <dsp:spPr>
        <a:xfrm>
          <a:off x="5860472" y="1829158"/>
          <a:ext cx="4571168" cy="2297305"/>
        </a:xfrm>
        <a:prstGeom prst="rect">
          <a:avLst/>
        </a:prstGeom>
        <a:noFill/>
        <a:ln>
          <a:noFill/>
        </a:ln>
        <a:effectLst/>
        <a:scene3d>
          <a:camera prst="orthographicFront"/>
          <a:lightRig rig="chilly" dir="t"/>
        </a:scene3d>
        <a:sp3d/>
      </dsp:spPr>
      <dsp:style>
        <a:lnRef idx="0">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lvl="0" algn="ctr" defTabSz="889000" rtl="0">
            <a:lnSpc>
              <a:spcPct val="90000"/>
            </a:lnSpc>
            <a:spcBef>
              <a:spcPct val="0"/>
            </a:spcBef>
            <a:spcAft>
              <a:spcPct val="35000"/>
            </a:spcAft>
          </a:pPr>
          <a:r>
            <a:rPr lang="en-GB" sz="2000" b="0" i="0" kern="1200" dirty="0" smtClean="0"/>
            <a:t> ESCAPE towards a sustainable large domain </a:t>
          </a:r>
          <a:r>
            <a:rPr lang="en-GB" sz="2000" b="1" i="0" kern="1200" dirty="0" smtClean="0"/>
            <a:t>platform</a:t>
          </a:r>
          <a:r>
            <a:rPr lang="en-GB" sz="2000" b="0" i="0" kern="1200" dirty="0" smtClean="0"/>
            <a:t>, shaping and operating within EOSC</a:t>
          </a:r>
          <a:endParaRPr lang="en-GB" sz="2000" kern="1200" dirty="0"/>
        </a:p>
      </dsp:txBody>
      <dsp:txXfrm>
        <a:off x="5860472" y="1829158"/>
        <a:ext cx="4571168" cy="229730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B30DD-849A-47FA-A978-944738BAF171}">
      <dsp:nvSpPr>
        <dsp:cNvPr id="0" name=""/>
        <dsp:cNvSpPr/>
      </dsp:nvSpPr>
      <dsp:spPr>
        <a:xfrm>
          <a:off x="1969817" y="692373"/>
          <a:ext cx="7806558" cy="4992936"/>
        </a:xfrm>
        <a:prstGeom prst="round2DiagRect">
          <a:avLst>
            <a:gd name="adj1" fmla="val 0"/>
            <a:gd name="adj2"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6CC92B4-D81B-4364-AB6A-BAAC579904F1}">
      <dsp:nvSpPr>
        <dsp:cNvPr id="0" name=""/>
        <dsp:cNvSpPr/>
      </dsp:nvSpPr>
      <dsp:spPr>
        <a:xfrm>
          <a:off x="5878945" y="1394737"/>
          <a:ext cx="950" cy="3021931"/>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6F3EA302-A7B5-43F4-A4BE-170E3FB473B4}">
      <dsp:nvSpPr>
        <dsp:cNvPr id="0" name=""/>
        <dsp:cNvSpPr/>
      </dsp:nvSpPr>
      <dsp:spPr>
        <a:xfrm>
          <a:off x="2550520" y="1278509"/>
          <a:ext cx="3090680" cy="32543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GB" sz="2000" b="0" i="0" kern="1200" dirty="0" smtClean="0"/>
            <a:t>Communities overlap (</a:t>
          </a:r>
          <a:r>
            <a:rPr lang="en-GB" sz="2000" b="0" i="0" kern="1200" dirty="0" err="1" smtClean="0"/>
            <a:t>astro</a:t>
          </a:r>
          <a:r>
            <a:rPr lang="en-GB" sz="2000" b="0" i="0" kern="1200" dirty="0" smtClean="0"/>
            <a:t>/pp/np), new experiments mix communities</a:t>
          </a:r>
          <a:endParaRPr lang="en-GB" sz="2000" kern="1200" dirty="0"/>
        </a:p>
        <a:p>
          <a:pPr lvl="0" algn="l" defTabSz="889000" rtl="0">
            <a:lnSpc>
              <a:spcPct val="90000"/>
            </a:lnSpc>
            <a:spcBef>
              <a:spcPct val="0"/>
            </a:spcBef>
            <a:spcAft>
              <a:spcPct val="35000"/>
            </a:spcAft>
          </a:pPr>
          <a:r>
            <a:rPr lang="en-GB" sz="2000" b="0" i="0" kern="1200" dirty="0" smtClean="0"/>
            <a:t>Common Funding Agencies  </a:t>
          </a:r>
          <a:endParaRPr lang="en-GB" sz="2000" kern="1200" dirty="0"/>
        </a:p>
        <a:p>
          <a:pPr lvl="0" algn="l" defTabSz="889000" rtl="0">
            <a:lnSpc>
              <a:spcPct val="90000"/>
            </a:lnSpc>
            <a:spcBef>
              <a:spcPct val="0"/>
            </a:spcBef>
            <a:spcAft>
              <a:spcPct val="35000"/>
            </a:spcAft>
          </a:pPr>
          <a:r>
            <a:rPr lang="en-GB" sz="2000" b="0" i="0" kern="1200" dirty="0" smtClean="0"/>
            <a:t>Co-located computing facilities</a:t>
          </a:r>
          <a:endParaRPr lang="en-GB" sz="2000" kern="1200" dirty="0"/>
        </a:p>
      </dsp:txBody>
      <dsp:txXfrm>
        <a:off x="2550520" y="1278509"/>
        <a:ext cx="3090680" cy="3254387"/>
      </dsp:txXfrm>
    </dsp:sp>
    <dsp:sp modelId="{E60600A6-671B-4CCC-8746-5BDE3300960B}">
      <dsp:nvSpPr>
        <dsp:cNvPr id="0" name=""/>
        <dsp:cNvSpPr/>
      </dsp:nvSpPr>
      <dsp:spPr>
        <a:xfrm>
          <a:off x="6116690" y="1278509"/>
          <a:ext cx="3090680" cy="32543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GB" sz="2000" b="0" i="0" kern="1200" dirty="0" smtClean="0"/>
            <a:t>European  Strategy for Particle Physics had strong input from  ESCAPE domains</a:t>
          </a:r>
          <a:endParaRPr lang="en-GB" sz="2000" kern="1200" dirty="0"/>
        </a:p>
        <a:p>
          <a:pPr lvl="0" algn="l" defTabSz="889000" rtl="0">
            <a:lnSpc>
              <a:spcPct val="90000"/>
            </a:lnSpc>
            <a:spcBef>
              <a:spcPct val="0"/>
            </a:spcBef>
            <a:spcAft>
              <a:spcPct val="35000"/>
            </a:spcAft>
          </a:pPr>
          <a:r>
            <a:rPr lang="en-GB" sz="2000" b="0" i="0" kern="1200" dirty="0" smtClean="0"/>
            <a:t>Consortia: ECFA, APPEC, </a:t>
          </a:r>
          <a:r>
            <a:rPr lang="en-GB" sz="2000" b="0" i="0" kern="1200" dirty="0" err="1" smtClean="0"/>
            <a:t>NuPECC</a:t>
          </a:r>
          <a:r>
            <a:rPr lang="en-GB" sz="2000" b="0" i="0" kern="1200" dirty="0" smtClean="0"/>
            <a:t>, </a:t>
          </a:r>
          <a:r>
            <a:rPr lang="en-GB" sz="2000" b="0" i="0" kern="1200" dirty="0" err="1" smtClean="0"/>
            <a:t>Astronet</a:t>
          </a:r>
          <a:r>
            <a:rPr lang="en-GB" sz="2000" b="0" i="0" kern="1200" dirty="0" smtClean="0"/>
            <a:t>, (+ JENAA) coordinate at a high level, and oversee ESCAPE</a:t>
          </a:r>
          <a:endParaRPr lang="en-GB" sz="2000" kern="1200" dirty="0"/>
        </a:p>
        <a:p>
          <a:pPr lvl="0" algn="l" defTabSz="889000" rtl="0">
            <a:lnSpc>
              <a:spcPct val="90000"/>
            </a:lnSpc>
            <a:spcBef>
              <a:spcPct val="0"/>
            </a:spcBef>
            <a:spcAft>
              <a:spcPct val="35000"/>
            </a:spcAft>
          </a:pPr>
          <a:r>
            <a:rPr lang="en-GB" sz="2000" b="0" i="0" kern="1200" dirty="0" smtClean="0"/>
            <a:t>Strong coordinated voice and support to EC and EOSC Association.</a:t>
          </a:r>
          <a:endParaRPr lang="en-GB" sz="2000" kern="1200" dirty="0"/>
        </a:p>
        <a:p>
          <a:pPr lvl="0" algn="l" defTabSz="889000" rtl="0">
            <a:lnSpc>
              <a:spcPct val="90000"/>
            </a:lnSpc>
            <a:spcBef>
              <a:spcPct val="0"/>
            </a:spcBef>
            <a:spcAft>
              <a:spcPct val="35000"/>
            </a:spcAft>
          </a:pPr>
          <a:r>
            <a:rPr lang="en-GB" sz="2000" b="0" i="0" kern="1200" dirty="0" smtClean="0"/>
            <a:t>Federated, collaborative infrastructures optimise use of available funding</a:t>
          </a:r>
          <a:endParaRPr lang="en-GB" sz="2000" kern="1200" dirty="0"/>
        </a:p>
      </dsp:txBody>
      <dsp:txXfrm>
        <a:off x="6116690" y="1278509"/>
        <a:ext cx="3090680" cy="3254387"/>
      </dsp:txXfrm>
    </dsp:sp>
    <dsp:sp modelId="{4D6F2DA7-71D1-4D07-85FC-FC7CFF76AB94}">
      <dsp:nvSpPr>
        <dsp:cNvPr id="0" name=""/>
        <dsp:cNvSpPr/>
      </dsp:nvSpPr>
      <dsp:spPr>
        <a:xfrm rot="16200000">
          <a:off x="-373691" y="1497744"/>
          <a:ext cx="4184212" cy="1188723"/>
        </a:xfrm>
        <a:prstGeom prst="rightArrow">
          <a:avLst>
            <a:gd name="adj1" fmla="val 49830"/>
            <a:gd name="adj2" fmla="val 6066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lvl="0" algn="r" defTabSz="1200150" rtl="0">
            <a:lnSpc>
              <a:spcPct val="90000"/>
            </a:lnSpc>
            <a:spcBef>
              <a:spcPct val="0"/>
            </a:spcBef>
            <a:spcAft>
              <a:spcPct val="35000"/>
            </a:spcAft>
          </a:pPr>
          <a:r>
            <a:rPr lang="en-GB" sz="2700" b="0" i="0" kern="1200" dirty="0" smtClean="0"/>
            <a:t> Synergies</a:t>
          </a:r>
          <a:endParaRPr lang="en-GB" sz="2700" kern="1200" dirty="0"/>
        </a:p>
      </dsp:txBody>
      <dsp:txXfrm>
        <a:off x="-194034" y="1975592"/>
        <a:ext cx="3824898" cy="592341"/>
      </dsp:txXfrm>
    </dsp:sp>
    <dsp:sp modelId="{34696A5B-8534-4CB7-A183-DD0B29D3B0EE}">
      <dsp:nvSpPr>
        <dsp:cNvPr id="0" name=""/>
        <dsp:cNvSpPr/>
      </dsp:nvSpPr>
      <dsp:spPr>
        <a:xfrm rot="5400000">
          <a:off x="7947370" y="3124938"/>
          <a:ext cx="4184212" cy="1188723"/>
        </a:xfrm>
        <a:prstGeom prst="rightArrow">
          <a:avLst>
            <a:gd name="adj1" fmla="val 49830"/>
            <a:gd name="adj2" fmla="val 6066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2870" tIns="102870" rIns="102870" bIns="102870" numCol="1" spcCol="1270" anchor="ctr" anchorCtr="0">
          <a:noAutofit/>
        </a:bodyPr>
        <a:lstStyle/>
        <a:p>
          <a:pPr lvl="0" algn="r" defTabSz="1200150" rtl="0">
            <a:lnSpc>
              <a:spcPct val="90000"/>
            </a:lnSpc>
            <a:spcBef>
              <a:spcPct val="0"/>
            </a:spcBef>
            <a:spcAft>
              <a:spcPct val="35000"/>
            </a:spcAft>
          </a:pPr>
          <a:r>
            <a:rPr lang="en-US" sz="2700" kern="1200" dirty="0" smtClean="0"/>
            <a:t>Strength and benefits</a:t>
          </a:r>
          <a:endParaRPr lang="en-GB" sz="2700" kern="1200" dirty="0"/>
        </a:p>
      </dsp:txBody>
      <dsp:txXfrm>
        <a:off x="8127027" y="3243472"/>
        <a:ext cx="3824898" cy="59234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D2916-66BF-4EAC-B488-FB7F14178D3B}">
      <dsp:nvSpPr>
        <dsp:cNvPr id="0" name=""/>
        <dsp:cNvSpPr/>
      </dsp:nvSpPr>
      <dsp:spPr>
        <a:xfrm>
          <a:off x="1031679" y="3928"/>
          <a:ext cx="4466779" cy="333435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rtl="0">
            <a:lnSpc>
              <a:spcPct val="90000"/>
            </a:lnSpc>
            <a:spcBef>
              <a:spcPct val="0"/>
            </a:spcBef>
            <a:spcAft>
              <a:spcPct val="15000"/>
            </a:spcAft>
            <a:buChar char="••"/>
          </a:pPr>
          <a:r>
            <a:rPr lang="en-GB" sz="2400" b="0" i="0" kern="1200" dirty="0" smtClean="0"/>
            <a:t>Sustained thematic consortium for the sustainability of EOSC</a:t>
          </a:r>
          <a:endParaRPr lang="en-GB" sz="2400" kern="1200" dirty="0"/>
        </a:p>
        <a:p>
          <a:pPr marL="228600" lvl="1" indent="-228600" algn="l" defTabSz="1066800" rtl="0">
            <a:lnSpc>
              <a:spcPct val="90000"/>
            </a:lnSpc>
            <a:spcBef>
              <a:spcPct val="0"/>
            </a:spcBef>
            <a:spcAft>
              <a:spcPct val="15000"/>
            </a:spcAft>
            <a:buChar char="••"/>
          </a:pPr>
          <a:r>
            <a:rPr lang="en-GB" sz="2400" b="0" i="0" kern="1200" dirty="0" smtClean="0"/>
            <a:t>Additional thematic RI’s are interested in participating</a:t>
          </a:r>
          <a:endParaRPr lang="en-GB" sz="2400" kern="1200" dirty="0"/>
        </a:p>
      </dsp:txBody>
      <dsp:txXfrm>
        <a:off x="1109807" y="82056"/>
        <a:ext cx="4310523" cy="3256228"/>
      </dsp:txXfrm>
    </dsp:sp>
    <dsp:sp modelId="{989A49CA-FE42-467E-B884-F14D675805BA}">
      <dsp:nvSpPr>
        <dsp:cNvPr id="0" name=""/>
        <dsp:cNvSpPr/>
      </dsp:nvSpPr>
      <dsp:spPr>
        <a:xfrm>
          <a:off x="1031679" y="3338284"/>
          <a:ext cx="4466779" cy="143377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rtl="0">
            <a:lnSpc>
              <a:spcPct val="90000"/>
            </a:lnSpc>
            <a:spcBef>
              <a:spcPct val="0"/>
            </a:spcBef>
            <a:spcAft>
              <a:spcPct val="35000"/>
            </a:spcAft>
          </a:pPr>
          <a:r>
            <a:rPr lang="en-GB" sz="1800" b="0" i="0" kern="1200" smtClean="0"/>
            <a:t>ESCAPE intends to remain as a collaboration after the end of the current project</a:t>
          </a:r>
          <a:endParaRPr lang="en-GB" sz="1800" kern="1200"/>
        </a:p>
      </dsp:txBody>
      <dsp:txXfrm>
        <a:off x="1031679" y="3338284"/>
        <a:ext cx="3145619" cy="1433773"/>
      </dsp:txXfrm>
    </dsp:sp>
    <dsp:sp modelId="{B8D10747-34DE-45BD-AFA9-F96908D7FC1E}">
      <dsp:nvSpPr>
        <dsp:cNvPr id="0" name=""/>
        <dsp:cNvSpPr/>
      </dsp:nvSpPr>
      <dsp:spPr>
        <a:xfrm>
          <a:off x="4303656" y="3566026"/>
          <a:ext cx="1563372" cy="1563372"/>
        </a:xfrm>
        <a:prstGeom prst="ellipse">
          <a:avLst/>
        </a:prstGeom>
        <a:blipFill rotWithShape="1">
          <a:blip xmlns:r="http://schemas.openxmlformats.org/officeDocument/2006/relationships" r:embed="rId1"/>
          <a:stretch>
            <a:fillRect/>
          </a:stretch>
        </a:blip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B398E4-6A09-4B23-91E8-1A4AF904711B}">
      <dsp:nvSpPr>
        <dsp:cNvPr id="0" name=""/>
        <dsp:cNvSpPr/>
      </dsp:nvSpPr>
      <dsp:spPr>
        <a:xfrm>
          <a:off x="6254345" y="3928"/>
          <a:ext cx="4466779" cy="333435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rtl="0">
            <a:lnSpc>
              <a:spcPct val="90000"/>
            </a:lnSpc>
            <a:spcBef>
              <a:spcPct val="0"/>
            </a:spcBef>
            <a:spcAft>
              <a:spcPct val="15000"/>
            </a:spcAft>
            <a:buChar char="••"/>
          </a:pPr>
          <a:r>
            <a:rPr lang="en-GB" sz="2000" b="0" i="0" kern="1200" dirty="0" smtClean="0"/>
            <a:t>Data Management at </a:t>
          </a:r>
          <a:r>
            <a:rPr lang="en-GB" sz="2000" b="0" i="0" kern="1200" dirty="0" err="1" smtClean="0"/>
            <a:t>Exascale</a:t>
          </a:r>
          <a:r>
            <a:rPr lang="en-GB" sz="2000" b="0" i="0" kern="1200" dirty="0" smtClean="0"/>
            <a:t>  </a:t>
          </a:r>
          <a:endParaRPr lang="en-GB" sz="2000" kern="1200" dirty="0"/>
        </a:p>
        <a:p>
          <a:pPr marL="228600" lvl="1" indent="-228600" algn="l" defTabSz="889000" rtl="0">
            <a:lnSpc>
              <a:spcPct val="90000"/>
            </a:lnSpc>
            <a:spcBef>
              <a:spcPct val="0"/>
            </a:spcBef>
            <a:spcAft>
              <a:spcPct val="15000"/>
            </a:spcAft>
            <a:buChar char="••"/>
          </a:pPr>
          <a:r>
            <a:rPr lang="en-GB" sz="2000" b="0" i="0" kern="1200" dirty="0" smtClean="0"/>
            <a:t>Common software challenges</a:t>
          </a:r>
          <a:endParaRPr lang="en-GB" sz="2000" kern="1200" dirty="0"/>
        </a:p>
        <a:p>
          <a:pPr marL="228600" lvl="1" indent="-228600" algn="l" defTabSz="889000" rtl="0">
            <a:lnSpc>
              <a:spcPct val="90000"/>
            </a:lnSpc>
            <a:spcBef>
              <a:spcPct val="0"/>
            </a:spcBef>
            <a:spcAft>
              <a:spcPct val="15000"/>
            </a:spcAft>
            <a:buChar char="••"/>
          </a:pPr>
          <a:r>
            <a:rPr lang="en-GB" sz="2000" b="0" i="0" kern="1200" dirty="0" smtClean="0"/>
            <a:t>Cross-fertilisation of software tools and services</a:t>
          </a:r>
          <a:endParaRPr lang="en-GB" sz="2000" kern="1200" dirty="0"/>
        </a:p>
        <a:p>
          <a:pPr marL="228600" lvl="1" indent="-228600" algn="l" defTabSz="889000" rtl="0">
            <a:lnSpc>
              <a:spcPct val="90000"/>
            </a:lnSpc>
            <a:spcBef>
              <a:spcPct val="0"/>
            </a:spcBef>
            <a:spcAft>
              <a:spcPct val="15000"/>
            </a:spcAft>
            <a:buChar char="••"/>
          </a:pPr>
          <a:r>
            <a:rPr lang="en-GB" sz="2000" b="0" i="0" kern="1200" dirty="0" smtClean="0"/>
            <a:t>Building a platform for multi-messenger astronomy and cross-domain collaborations</a:t>
          </a:r>
          <a:endParaRPr lang="en-GB" sz="2000" kern="1200" dirty="0"/>
        </a:p>
        <a:p>
          <a:pPr marL="228600" lvl="1" indent="-228600" algn="l" defTabSz="889000" rtl="0">
            <a:lnSpc>
              <a:spcPct val="90000"/>
            </a:lnSpc>
            <a:spcBef>
              <a:spcPct val="0"/>
            </a:spcBef>
            <a:spcAft>
              <a:spcPct val="15000"/>
            </a:spcAft>
            <a:buChar char="••"/>
          </a:pPr>
          <a:r>
            <a:rPr lang="en-GB" sz="2000" b="0" i="0" kern="1200" dirty="0" smtClean="0"/>
            <a:t>Connection of data infrastructure to </a:t>
          </a:r>
          <a:r>
            <a:rPr lang="en-GB" sz="2000" b="0" i="0" kern="1200" dirty="0" err="1" smtClean="0"/>
            <a:t>heterogenous</a:t>
          </a:r>
          <a:r>
            <a:rPr lang="en-GB" sz="2000" b="0" i="0" kern="1200" dirty="0" smtClean="0"/>
            <a:t> computing  </a:t>
          </a:r>
          <a:endParaRPr lang="en-GB" sz="2000" kern="1200" dirty="0"/>
        </a:p>
      </dsp:txBody>
      <dsp:txXfrm>
        <a:off x="6332473" y="82056"/>
        <a:ext cx="4310523" cy="3256228"/>
      </dsp:txXfrm>
    </dsp:sp>
    <dsp:sp modelId="{C5DBE4BA-3CC4-4DC5-9782-E42C695E7785}">
      <dsp:nvSpPr>
        <dsp:cNvPr id="0" name=""/>
        <dsp:cNvSpPr/>
      </dsp:nvSpPr>
      <dsp:spPr>
        <a:xfrm>
          <a:off x="6254345" y="3338284"/>
          <a:ext cx="4466779" cy="1433773"/>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rtl="0">
            <a:lnSpc>
              <a:spcPct val="90000"/>
            </a:lnSpc>
            <a:spcBef>
              <a:spcPct val="0"/>
            </a:spcBef>
            <a:spcAft>
              <a:spcPct val="35000"/>
            </a:spcAft>
          </a:pPr>
          <a:r>
            <a:rPr lang="en-GB" sz="1800" b="0" i="0" kern="1200" dirty="0" smtClean="0"/>
            <a:t>Many potential collaborative actions</a:t>
          </a:r>
          <a:endParaRPr lang="en-GB" sz="1800" kern="1200" dirty="0"/>
        </a:p>
      </dsp:txBody>
      <dsp:txXfrm>
        <a:off x="6254345" y="3338284"/>
        <a:ext cx="3145619" cy="1433773"/>
      </dsp:txXfrm>
    </dsp:sp>
    <dsp:sp modelId="{CB12E649-0E20-4E13-987F-8870ADE4404E}">
      <dsp:nvSpPr>
        <dsp:cNvPr id="0" name=""/>
        <dsp:cNvSpPr/>
      </dsp:nvSpPr>
      <dsp:spPr>
        <a:xfrm>
          <a:off x="9526322" y="3566026"/>
          <a:ext cx="1563372" cy="156337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104DF-1E70-48FE-92EA-D9AE9C5D92FF}">
      <dsp:nvSpPr>
        <dsp:cNvPr id="0" name=""/>
        <dsp:cNvSpPr/>
      </dsp:nvSpPr>
      <dsp:spPr>
        <a:xfrm>
          <a:off x="0" y="0"/>
          <a:ext cx="11965260" cy="2304757"/>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8A59A5-5E60-40CE-9C06-EB049099CEFF}">
      <dsp:nvSpPr>
        <dsp:cNvPr id="0" name=""/>
        <dsp:cNvSpPr/>
      </dsp:nvSpPr>
      <dsp:spPr>
        <a:xfrm>
          <a:off x="360330" y="307300"/>
          <a:ext cx="1729938" cy="1690155"/>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0E264E-62BB-454E-BE8A-420397F20023}">
      <dsp:nvSpPr>
        <dsp:cNvPr id="0" name=""/>
        <dsp:cNvSpPr/>
      </dsp:nvSpPr>
      <dsp:spPr>
        <a:xfrm rot="10800000">
          <a:off x="360330" y="2304757"/>
          <a:ext cx="1729938" cy="2816925"/>
        </a:xfrm>
        <a:prstGeom prst="round2SameRect">
          <a:avLst>
            <a:gd name="adj1" fmla="val 10500"/>
            <a:gd name="adj2" fmla="val 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rtl="0">
            <a:lnSpc>
              <a:spcPct val="90000"/>
            </a:lnSpc>
            <a:spcBef>
              <a:spcPct val="0"/>
            </a:spcBef>
            <a:spcAft>
              <a:spcPct val="35000"/>
            </a:spcAft>
          </a:pPr>
          <a:r>
            <a:rPr lang="en-GB" sz="1800" b="0" i="0" kern="1200" dirty="0" smtClean="0"/>
            <a:t>Services for integration of the Exabyte scale data infrastructure supporting Open Science and FAIR data;</a:t>
          </a:r>
          <a:endParaRPr lang="en-GB" sz="1800" kern="1200" dirty="0"/>
        </a:p>
      </dsp:txBody>
      <dsp:txXfrm rot="10800000">
        <a:off x="413532" y="2304757"/>
        <a:ext cx="1623534" cy="2763723"/>
      </dsp:txXfrm>
    </dsp:sp>
    <dsp:sp modelId="{19E5CBD0-C501-4815-B455-E1D0834698A4}">
      <dsp:nvSpPr>
        <dsp:cNvPr id="0" name=""/>
        <dsp:cNvSpPr/>
      </dsp:nvSpPr>
      <dsp:spPr>
        <a:xfrm>
          <a:off x="2263262" y="307300"/>
          <a:ext cx="1729938" cy="169015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B8E0AB-9170-4223-9C33-54952FD5CD02}">
      <dsp:nvSpPr>
        <dsp:cNvPr id="0" name=""/>
        <dsp:cNvSpPr/>
      </dsp:nvSpPr>
      <dsp:spPr>
        <a:xfrm rot="10800000">
          <a:off x="2263262" y="2304757"/>
          <a:ext cx="1729938" cy="2816925"/>
        </a:xfrm>
        <a:prstGeom prst="round2SameRect">
          <a:avLst>
            <a:gd name="adj1" fmla="val 10500"/>
            <a:gd name="adj2" fmla="val 0"/>
          </a:avLst>
        </a:prstGeom>
        <a:solidFill>
          <a:schemeClr val="accent1">
            <a:shade val="80000"/>
            <a:hueOff val="54253"/>
            <a:satOff val="1035"/>
            <a:lumOff val="45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rtl="0">
            <a:lnSpc>
              <a:spcPct val="90000"/>
            </a:lnSpc>
            <a:spcBef>
              <a:spcPct val="0"/>
            </a:spcBef>
            <a:spcAft>
              <a:spcPct val="35000"/>
            </a:spcAft>
          </a:pPr>
          <a:r>
            <a:rPr lang="en-GB" sz="1800" b="0" i="0" kern="1200" dirty="0" smtClean="0"/>
            <a:t>Interoperable data-analysis platform  </a:t>
          </a:r>
          <a:endParaRPr lang="en-GB" sz="1800" kern="1200" dirty="0"/>
        </a:p>
      </dsp:txBody>
      <dsp:txXfrm rot="10800000">
        <a:off x="2316464" y="2304757"/>
        <a:ext cx="1623534" cy="2763723"/>
      </dsp:txXfrm>
    </dsp:sp>
    <dsp:sp modelId="{1D140CC8-C901-4BD1-B2EA-F450CC543B0A}">
      <dsp:nvSpPr>
        <dsp:cNvPr id="0" name=""/>
        <dsp:cNvSpPr/>
      </dsp:nvSpPr>
      <dsp:spPr>
        <a:xfrm>
          <a:off x="4166194" y="307300"/>
          <a:ext cx="1729938" cy="169015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862187-EEAA-4793-9D23-F3664105B2F5}">
      <dsp:nvSpPr>
        <dsp:cNvPr id="0" name=""/>
        <dsp:cNvSpPr/>
      </dsp:nvSpPr>
      <dsp:spPr>
        <a:xfrm rot="10800000">
          <a:off x="4166194" y="2304757"/>
          <a:ext cx="1729938" cy="2816925"/>
        </a:xfrm>
        <a:prstGeom prst="round2SameRect">
          <a:avLst>
            <a:gd name="adj1" fmla="val 10500"/>
            <a:gd name="adj2" fmla="val 0"/>
          </a:avLst>
        </a:prstGeom>
        <a:solidFill>
          <a:schemeClr val="accent1">
            <a:shade val="80000"/>
            <a:hueOff val="108505"/>
            <a:satOff val="2070"/>
            <a:lumOff val="91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rtl="0">
            <a:lnSpc>
              <a:spcPct val="90000"/>
            </a:lnSpc>
            <a:spcBef>
              <a:spcPct val="0"/>
            </a:spcBef>
            <a:spcAft>
              <a:spcPct val="35000"/>
            </a:spcAft>
          </a:pPr>
          <a:r>
            <a:rPr lang="en-GB" sz="1800" b="0" i="0" kern="1200" dirty="0" smtClean="0"/>
            <a:t>Development and sustainability of the services for the software catalogue and workflow  </a:t>
          </a:r>
          <a:endParaRPr lang="en-GB" sz="1800" kern="1200" dirty="0"/>
        </a:p>
      </dsp:txBody>
      <dsp:txXfrm rot="10800000">
        <a:off x="4219396" y="2304757"/>
        <a:ext cx="1623534" cy="2763723"/>
      </dsp:txXfrm>
    </dsp:sp>
    <dsp:sp modelId="{38D6073D-57E3-417E-9948-6488E1FC7703}">
      <dsp:nvSpPr>
        <dsp:cNvPr id="0" name=""/>
        <dsp:cNvSpPr/>
      </dsp:nvSpPr>
      <dsp:spPr>
        <a:xfrm>
          <a:off x="6069126" y="307300"/>
          <a:ext cx="1729938" cy="1690155"/>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9000" r="-6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2BF06D-143A-4649-AABE-71A94A039288}">
      <dsp:nvSpPr>
        <dsp:cNvPr id="0" name=""/>
        <dsp:cNvSpPr/>
      </dsp:nvSpPr>
      <dsp:spPr>
        <a:xfrm rot="10800000">
          <a:off x="6069126" y="2304757"/>
          <a:ext cx="1729938" cy="2816925"/>
        </a:xfrm>
        <a:prstGeom prst="round2SameRect">
          <a:avLst>
            <a:gd name="adj1" fmla="val 10500"/>
            <a:gd name="adj2" fmla="val 0"/>
          </a:avLst>
        </a:prstGeom>
        <a:solidFill>
          <a:schemeClr val="accent1">
            <a:shade val="80000"/>
            <a:hueOff val="162758"/>
            <a:satOff val="3105"/>
            <a:lumOff val="137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rtl="0">
            <a:lnSpc>
              <a:spcPct val="90000"/>
            </a:lnSpc>
            <a:spcBef>
              <a:spcPct val="0"/>
            </a:spcBef>
            <a:spcAft>
              <a:spcPct val="35000"/>
            </a:spcAft>
          </a:pPr>
          <a:r>
            <a:rPr lang="en-GB" sz="1800" b="0" i="0" kern="1200" dirty="0" smtClean="0"/>
            <a:t>Partnership with </a:t>
          </a:r>
          <a:r>
            <a:rPr lang="en-GB" sz="1800" b="0" i="0" kern="1200" dirty="0" err="1" smtClean="0"/>
            <a:t>EuroHPC</a:t>
          </a:r>
          <a:r>
            <a:rPr lang="en-GB" sz="1800" b="0" i="0" kern="1200" dirty="0" smtClean="0"/>
            <a:t>/</a:t>
          </a:r>
          <a:r>
            <a:rPr lang="en-GB" sz="1800" b="0" i="0" kern="1200" dirty="0" err="1" smtClean="0"/>
            <a:t>Prace</a:t>
          </a:r>
          <a:r>
            <a:rPr lang="en-GB" sz="1800" b="0" i="0" kern="1200" dirty="0" smtClean="0"/>
            <a:t>/FENIX to provide the services for integration of Data-Lake with HPC resources;</a:t>
          </a:r>
          <a:endParaRPr lang="en-GB" sz="1800" kern="1200" dirty="0"/>
        </a:p>
      </dsp:txBody>
      <dsp:txXfrm rot="10800000">
        <a:off x="6122328" y="2304757"/>
        <a:ext cx="1623534" cy="2763723"/>
      </dsp:txXfrm>
    </dsp:sp>
    <dsp:sp modelId="{2C10CFF9-B998-4BBF-9A41-9C9DE5316E55}">
      <dsp:nvSpPr>
        <dsp:cNvPr id="0" name=""/>
        <dsp:cNvSpPr/>
      </dsp:nvSpPr>
      <dsp:spPr>
        <a:xfrm>
          <a:off x="7972058" y="307300"/>
          <a:ext cx="1729938" cy="1690155"/>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7E6288-A668-484D-ADDA-322FD715A042}">
      <dsp:nvSpPr>
        <dsp:cNvPr id="0" name=""/>
        <dsp:cNvSpPr/>
      </dsp:nvSpPr>
      <dsp:spPr>
        <a:xfrm rot="10800000">
          <a:off x="7972058" y="2304757"/>
          <a:ext cx="1729938" cy="2816925"/>
        </a:xfrm>
        <a:prstGeom prst="round2SameRect">
          <a:avLst>
            <a:gd name="adj1" fmla="val 10500"/>
            <a:gd name="adj2" fmla="val 0"/>
          </a:avLst>
        </a:prstGeom>
        <a:solidFill>
          <a:schemeClr val="accent1">
            <a:shade val="80000"/>
            <a:hueOff val="217011"/>
            <a:satOff val="4140"/>
            <a:lumOff val="182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rtl="0">
            <a:lnSpc>
              <a:spcPct val="90000"/>
            </a:lnSpc>
            <a:spcBef>
              <a:spcPct val="0"/>
            </a:spcBef>
            <a:spcAft>
              <a:spcPct val="35000"/>
            </a:spcAft>
          </a:pPr>
          <a:r>
            <a:rPr lang="en-GB" sz="1800" b="0" i="0" kern="1200" dirty="0" smtClean="0"/>
            <a:t>Collaborative scientific environment. Include new ESFRI and SME</a:t>
          </a:r>
          <a:endParaRPr lang="en-GB" sz="1800" kern="1200" dirty="0"/>
        </a:p>
      </dsp:txBody>
      <dsp:txXfrm rot="10800000">
        <a:off x="8025260" y="2304757"/>
        <a:ext cx="1623534" cy="2763723"/>
      </dsp:txXfrm>
    </dsp:sp>
    <dsp:sp modelId="{0CA96638-C8FA-4862-9EEB-CBA0A9D0D761}">
      <dsp:nvSpPr>
        <dsp:cNvPr id="0" name=""/>
        <dsp:cNvSpPr/>
      </dsp:nvSpPr>
      <dsp:spPr>
        <a:xfrm>
          <a:off x="9874991" y="307300"/>
          <a:ext cx="1729938" cy="1690155"/>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37000" r="-3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9ABED4-F677-4826-848A-EB7E729B32F2}">
      <dsp:nvSpPr>
        <dsp:cNvPr id="0" name=""/>
        <dsp:cNvSpPr/>
      </dsp:nvSpPr>
      <dsp:spPr>
        <a:xfrm rot="10800000">
          <a:off x="9874991" y="2304757"/>
          <a:ext cx="1729938" cy="2816925"/>
        </a:xfrm>
        <a:prstGeom prst="round2SameRect">
          <a:avLst>
            <a:gd name="adj1" fmla="val 10500"/>
            <a:gd name="adj2" fmla="val 0"/>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rtl="0">
            <a:lnSpc>
              <a:spcPct val="90000"/>
            </a:lnSpc>
            <a:spcBef>
              <a:spcPct val="0"/>
            </a:spcBef>
            <a:spcAft>
              <a:spcPct val="35000"/>
            </a:spcAft>
          </a:pPr>
          <a:r>
            <a:rPr lang="en-GB" sz="1800" b="0" i="0" kern="1200" dirty="0" smtClean="0"/>
            <a:t>Global integration of some of the above with global partners in USA, Australia and Africa</a:t>
          </a:r>
          <a:endParaRPr lang="en-GB" sz="1800" kern="1200" dirty="0"/>
        </a:p>
      </dsp:txBody>
      <dsp:txXfrm rot="10800000">
        <a:off x="9928193" y="2304757"/>
        <a:ext cx="1623534" cy="276372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5FF8E-06DB-634B-98AD-C221231CED5F}">
      <dsp:nvSpPr>
        <dsp:cNvPr id="0" name=""/>
        <dsp:cNvSpPr/>
      </dsp:nvSpPr>
      <dsp:spPr>
        <a:xfrm>
          <a:off x="1190" y="0"/>
          <a:ext cx="1400968" cy="246888"/>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fr-FR" sz="1200" kern="1200" dirty="0"/>
            <a:t>2021</a:t>
          </a:r>
        </a:p>
      </dsp:txBody>
      <dsp:txXfrm>
        <a:off x="1190" y="0"/>
        <a:ext cx="1339246" cy="246888"/>
      </dsp:txXfrm>
    </dsp:sp>
    <dsp:sp modelId="{F9A1AF0E-2CDA-924C-B486-DAD8AC46D693}">
      <dsp:nvSpPr>
        <dsp:cNvPr id="0" name=""/>
        <dsp:cNvSpPr/>
      </dsp:nvSpPr>
      <dsp:spPr>
        <a:xfrm>
          <a:off x="1121965"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fr-FR" sz="1200" kern="1200" dirty="0"/>
            <a:t>2022</a:t>
          </a:r>
        </a:p>
      </dsp:txBody>
      <dsp:txXfrm>
        <a:off x="1245409" y="0"/>
        <a:ext cx="1154080" cy="246888"/>
      </dsp:txXfrm>
    </dsp:sp>
    <dsp:sp modelId="{DD9DDE80-4962-1D40-BB82-E252732C6E87}">
      <dsp:nvSpPr>
        <dsp:cNvPr id="0" name=""/>
        <dsp:cNvSpPr/>
      </dsp:nvSpPr>
      <dsp:spPr>
        <a:xfrm>
          <a:off x="2242740"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fr-FR" sz="1200" kern="1200" dirty="0"/>
            <a:t>2023</a:t>
          </a:r>
        </a:p>
      </dsp:txBody>
      <dsp:txXfrm>
        <a:off x="2366184" y="0"/>
        <a:ext cx="1154080" cy="246888"/>
      </dsp:txXfrm>
    </dsp:sp>
    <dsp:sp modelId="{30FEE037-149F-854C-81C5-D65D5BF23D0A}">
      <dsp:nvSpPr>
        <dsp:cNvPr id="0" name=""/>
        <dsp:cNvSpPr/>
      </dsp:nvSpPr>
      <dsp:spPr>
        <a:xfrm>
          <a:off x="3363515"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fr-FR" sz="1200" kern="1200" dirty="0"/>
            <a:t>2024</a:t>
          </a:r>
        </a:p>
      </dsp:txBody>
      <dsp:txXfrm>
        <a:off x="3486959" y="0"/>
        <a:ext cx="1154080" cy="246888"/>
      </dsp:txXfrm>
    </dsp:sp>
    <dsp:sp modelId="{5473C2E6-D083-0141-B4E3-3906ED69DAB8}">
      <dsp:nvSpPr>
        <dsp:cNvPr id="0" name=""/>
        <dsp:cNvSpPr/>
      </dsp:nvSpPr>
      <dsp:spPr>
        <a:xfrm>
          <a:off x="4484290"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fr-FR" sz="1200" kern="1200" dirty="0"/>
            <a:t>2025</a:t>
          </a:r>
        </a:p>
      </dsp:txBody>
      <dsp:txXfrm>
        <a:off x="4607734" y="0"/>
        <a:ext cx="1154080" cy="246888"/>
      </dsp:txXfrm>
    </dsp:sp>
    <dsp:sp modelId="{3B0F0306-8FF8-7544-8F77-F6BC80225F9E}">
      <dsp:nvSpPr>
        <dsp:cNvPr id="0" name=""/>
        <dsp:cNvSpPr/>
      </dsp:nvSpPr>
      <dsp:spPr>
        <a:xfrm>
          <a:off x="5605065"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fr-FR" sz="1200" kern="1200" dirty="0"/>
            <a:t>2026</a:t>
          </a:r>
        </a:p>
      </dsp:txBody>
      <dsp:txXfrm>
        <a:off x="5728509" y="0"/>
        <a:ext cx="1154080" cy="246888"/>
      </dsp:txXfrm>
    </dsp:sp>
    <dsp:sp modelId="{C44B6123-6D50-564F-A86E-37654D9EB1AF}">
      <dsp:nvSpPr>
        <dsp:cNvPr id="0" name=""/>
        <dsp:cNvSpPr/>
      </dsp:nvSpPr>
      <dsp:spPr>
        <a:xfrm>
          <a:off x="6725840"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fr-FR" sz="1200" kern="1200" dirty="0"/>
            <a:t>2027</a:t>
          </a:r>
        </a:p>
      </dsp:txBody>
      <dsp:txXfrm>
        <a:off x="6849284" y="0"/>
        <a:ext cx="1154080" cy="24688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A91A2-3C19-2148-BB7B-415B04668EA4}">
      <dsp:nvSpPr>
        <dsp:cNvPr id="0" name=""/>
        <dsp:cNvSpPr/>
      </dsp:nvSpPr>
      <dsp:spPr>
        <a:xfrm>
          <a:off x="446" y="43567"/>
          <a:ext cx="1028993" cy="416243"/>
        </a:xfrm>
        <a:prstGeom prst="chevron">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66725">
            <a:lnSpc>
              <a:spcPct val="90000"/>
            </a:lnSpc>
            <a:spcBef>
              <a:spcPct val="0"/>
            </a:spcBef>
            <a:spcAft>
              <a:spcPct val="35000"/>
            </a:spcAft>
          </a:pPr>
          <a:r>
            <a:rPr lang="fr-FR" sz="1050" kern="1200" dirty="0"/>
            <a:t> H2020 Cluster </a:t>
          </a:r>
          <a:r>
            <a:rPr lang="fr-FR" sz="1050" kern="1200" dirty="0" err="1"/>
            <a:t>projects</a:t>
          </a:r>
          <a:r>
            <a:rPr lang="fr-FR" sz="1050" kern="1200" dirty="0"/>
            <a:t> </a:t>
          </a:r>
        </a:p>
      </dsp:txBody>
      <dsp:txXfrm>
        <a:off x="208568" y="43567"/>
        <a:ext cx="612750" cy="416243"/>
      </dsp:txXfrm>
    </dsp:sp>
    <dsp:sp modelId="{B45B5BE7-B47D-AC46-8D8F-6481D0679C4A}">
      <dsp:nvSpPr>
        <dsp:cNvPr id="0" name=""/>
        <dsp:cNvSpPr/>
      </dsp:nvSpPr>
      <dsp:spPr>
        <a:xfrm>
          <a:off x="960016" y="51721"/>
          <a:ext cx="1042072" cy="399934"/>
        </a:xfrm>
        <a:prstGeom prst="chevron">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fr-FR" sz="1000" kern="1200" dirty="0"/>
            <a:t>EOSC-Future</a:t>
          </a:r>
        </a:p>
      </dsp:txBody>
      <dsp:txXfrm>
        <a:off x="1159983" y="51721"/>
        <a:ext cx="642138" cy="39993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39316-09C1-BC45-B144-7316DAAA42FA}">
      <dsp:nvSpPr>
        <dsp:cNvPr id="0" name=""/>
        <dsp:cNvSpPr/>
      </dsp:nvSpPr>
      <dsp:spPr>
        <a:xfrm>
          <a:off x="886" y="0"/>
          <a:ext cx="1814107" cy="356615"/>
        </a:xfrm>
        <a:prstGeom prst="chevron">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fr-FR" sz="1300" kern="1200" dirty="0">
              <a:solidFill>
                <a:schemeClr val="tx1"/>
              </a:solidFill>
            </a:rPr>
            <a:t>Science Cluster GO</a:t>
          </a:r>
        </a:p>
      </dsp:txBody>
      <dsp:txXfrm>
        <a:off x="179194" y="0"/>
        <a:ext cx="1457492" cy="3566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D2387-4E9E-4E1E-B797-C5140D3E7A46}">
      <dsp:nvSpPr>
        <dsp:cNvPr id="0" name=""/>
        <dsp:cNvSpPr/>
      </dsp:nvSpPr>
      <dsp:spPr>
        <a:xfrm>
          <a:off x="2638" y="3575207"/>
          <a:ext cx="8054208" cy="442752"/>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t>infraEOSC</a:t>
          </a:r>
        </a:p>
      </dsp:txBody>
      <dsp:txXfrm>
        <a:off x="15606" y="3588175"/>
        <a:ext cx="8028272" cy="416816"/>
      </dsp:txXfrm>
    </dsp:sp>
    <dsp:sp modelId="{7E7BC17B-2338-4BAC-A56B-5433D34C7340}">
      <dsp:nvSpPr>
        <dsp:cNvPr id="0" name=""/>
        <dsp:cNvSpPr/>
      </dsp:nvSpPr>
      <dsp:spPr>
        <a:xfrm>
          <a:off x="10500" y="1754971"/>
          <a:ext cx="1617183" cy="1752675"/>
        </a:xfrm>
        <a:prstGeom prst="roundRect">
          <a:avLst>
            <a:gd name="adj" fmla="val 10000"/>
          </a:avLst>
        </a:prstGeom>
        <a:solidFill>
          <a:srgbClr val="1BAD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0" i="0" u="none" kern="1200"/>
            <a:t>INFRAEOSC-04-2018 - Connecting ESFRI infrastructures through Cluster projects</a:t>
          </a:r>
          <a:endParaRPr lang="en-US" sz="1400" kern="1200"/>
        </a:p>
      </dsp:txBody>
      <dsp:txXfrm>
        <a:off x="57866" y="1802337"/>
        <a:ext cx="1522451" cy="1657943"/>
      </dsp:txXfrm>
    </dsp:sp>
    <dsp:sp modelId="{F71A4F7A-0D83-43BB-A1D1-A28F9A312BDC}">
      <dsp:nvSpPr>
        <dsp:cNvPr id="0" name=""/>
        <dsp:cNvSpPr/>
      </dsp:nvSpPr>
      <dsp:spPr>
        <a:xfrm>
          <a:off x="24715" y="102858"/>
          <a:ext cx="1601409" cy="1575070"/>
        </a:xfrm>
        <a:prstGeom prst="roundRect">
          <a:avLst>
            <a:gd name="adj" fmla="val 10000"/>
          </a:avLst>
        </a:prstGeom>
        <a:solidFill>
          <a:srgbClr val="20CE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0" i="0" u="none" kern="1200" dirty="0">
              <a:solidFill>
                <a:srgbClr val="FFFF00"/>
              </a:solidFill>
            </a:rPr>
            <a:t>ENVRI-FAIR   </a:t>
          </a:r>
          <a:r>
            <a:rPr lang="en-GB" sz="1400" b="0" i="0" u="none" kern="1200" dirty="0" smtClean="0">
              <a:solidFill>
                <a:srgbClr val="FFFF00"/>
              </a:solidFill>
            </a:rPr>
            <a:t/>
          </a:r>
          <a:br>
            <a:rPr lang="en-GB" sz="1400" b="0" i="0" u="none" kern="1200" dirty="0" smtClean="0">
              <a:solidFill>
                <a:srgbClr val="FFFF00"/>
              </a:solidFill>
            </a:rPr>
          </a:br>
          <a:r>
            <a:rPr lang="en-GB" sz="1400" b="0" i="0" u="none" kern="1200" dirty="0" smtClean="0">
              <a:solidFill>
                <a:srgbClr val="FFFF00"/>
              </a:solidFill>
            </a:rPr>
            <a:t>EOSC-Life   </a:t>
          </a:r>
          <a:br>
            <a:rPr lang="en-GB" sz="1400" b="0" i="0" u="none" kern="1200" dirty="0" smtClean="0">
              <a:solidFill>
                <a:srgbClr val="FFFF00"/>
              </a:solidFill>
            </a:rPr>
          </a:br>
          <a:r>
            <a:rPr lang="en-GB" sz="1400" b="0" i="0" u="none" kern="1200" dirty="0" smtClean="0">
              <a:solidFill>
                <a:srgbClr val="FFFF00"/>
              </a:solidFill>
            </a:rPr>
            <a:t>ESCAPE   </a:t>
          </a:r>
          <a:br>
            <a:rPr lang="en-GB" sz="1400" b="0" i="0" u="none" kern="1200" dirty="0" smtClean="0">
              <a:solidFill>
                <a:srgbClr val="FFFF00"/>
              </a:solidFill>
            </a:rPr>
          </a:br>
          <a:r>
            <a:rPr lang="en-GB" sz="1400" b="0" i="0" u="none" kern="1200" dirty="0" err="1" smtClean="0">
              <a:solidFill>
                <a:srgbClr val="FFFF00"/>
              </a:solidFill>
            </a:rPr>
            <a:t>PaNOSC</a:t>
          </a:r>
          <a:r>
            <a:rPr lang="en-GB" sz="1400" b="0" i="0" u="none" kern="1200" dirty="0" smtClean="0">
              <a:solidFill>
                <a:srgbClr val="FFFF00"/>
              </a:solidFill>
            </a:rPr>
            <a:t>   </a:t>
          </a:r>
          <a:br>
            <a:rPr lang="en-GB" sz="1400" b="0" i="0" u="none" kern="1200" dirty="0" smtClean="0">
              <a:solidFill>
                <a:srgbClr val="FFFF00"/>
              </a:solidFill>
            </a:rPr>
          </a:br>
          <a:r>
            <a:rPr lang="en-GB" sz="1400" b="0" i="0" u="none" kern="1200" dirty="0" smtClean="0">
              <a:solidFill>
                <a:srgbClr val="FFFF00"/>
              </a:solidFill>
            </a:rPr>
            <a:t>SSHOC </a:t>
          </a:r>
          <a:endParaRPr lang="en-US" sz="1400" kern="1200" dirty="0">
            <a:solidFill>
              <a:srgbClr val="FFFF00"/>
            </a:solidFill>
          </a:endParaRPr>
        </a:p>
      </dsp:txBody>
      <dsp:txXfrm>
        <a:off x="70847" y="148990"/>
        <a:ext cx="1509145" cy="1482806"/>
      </dsp:txXfrm>
    </dsp:sp>
    <dsp:sp modelId="{02A28374-2E8C-4ABA-9D94-61EE3AF1DF0B}">
      <dsp:nvSpPr>
        <dsp:cNvPr id="0" name=""/>
        <dsp:cNvSpPr/>
      </dsp:nvSpPr>
      <dsp:spPr>
        <a:xfrm>
          <a:off x="1729734" y="1754971"/>
          <a:ext cx="2434625" cy="1752675"/>
        </a:xfrm>
        <a:prstGeom prst="roundRect">
          <a:avLst>
            <a:gd name="adj" fmla="val 10000"/>
          </a:avLst>
        </a:prstGeom>
        <a:solidFill>
          <a:srgbClr val="1BAD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0" i="0" u="none" kern="1200"/>
            <a:t>INFRAEOSC-05-2018-2019 - Support to the EOSC Governance</a:t>
          </a:r>
          <a:endParaRPr lang="en-US" sz="1400" kern="1200"/>
        </a:p>
      </dsp:txBody>
      <dsp:txXfrm>
        <a:off x="1781068" y="1806305"/>
        <a:ext cx="2331957" cy="1650007"/>
      </dsp:txXfrm>
    </dsp:sp>
    <dsp:sp modelId="{583FA05B-EE60-4B48-8C8A-A4E6D8B5BBAA}">
      <dsp:nvSpPr>
        <dsp:cNvPr id="0" name=""/>
        <dsp:cNvSpPr/>
      </dsp:nvSpPr>
      <dsp:spPr>
        <a:xfrm>
          <a:off x="1727978" y="102858"/>
          <a:ext cx="1193994" cy="1575070"/>
        </a:xfrm>
        <a:prstGeom prst="roundRect">
          <a:avLst>
            <a:gd name="adj" fmla="val 10000"/>
          </a:avLst>
        </a:prstGeom>
        <a:solidFill>
          <a:srgbClr val="20CE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0" i="0" u="none" kern="1200"/>
            <a:t>FAIRsFAIR   EOSCsecretariat</a:t>
          </a:r>
          <a:endParaRPr lang="en-US" sz="1400" kern="1200"/>
        </a:p>
      </dsp:txBody>
      <dsp:txXfrm>
        <a:off x="1762949" y="137829"/>
        <a:ext cx="1124052" cy="1505128"/>
      </dsp:txXfrm>
    </dsp:sp>
    <dsp:sp modelId="{39D4D20C-483E-43E4-972E-2769731BF9F3}">
      <dsp:nvSpPr>
        <dsp:cNvPr id="0" name=""/>
        <dsp:cNvSpPr/>
      </dsp:nvSpPr>
      <dsp:spPr>
        <a:xfrm>
          <a:off x="2972121" y="102858"/>
          <a:ext cx="1193994" cy="1575070"/>
        </a:xfrm>
        <a:prstGeom prst="roundRect">
          <a:avLst>
            <a:gd name="adj" fmla="val 10000"/>
          </a:avLst>
        </a:prstGeom>
        <a:solidFill>
          <a:srgbClr val="20CE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0" i="0" u="none" kern="1200"/>
            <a:t>EOSC-Nordic   EOSC-Pillar   EOSC-synergy   ExPaNDS   NI4OS-Europe</a:t>
          </a:r>
          <a:endParaRPr lang="en-US" sz="1200" kern="1200"/>
        </a:p>
      </dsp:txBody>
      <dsp:txXfrm>
        <a:off x="3007092" y="137829"/>
        <a:ext cx="1124052" cy="1505128"/>
      </dsp:txXfrm>
    </dsp:sp>
    <dsp:sp modelId="{4A19D216-E351-469A-AA0E-20B4E740E23C}">
      <dsp:nvSpPr>
        <dsp:cNvPr id="0" name=""/>
        <dsp:cNvSpPr/>
      </dsp:nvSpPr>
      <dsp:spPr>
        <a:xfrm>
          <a:off x="4266411" y="1754971"/>
          <a:ext cx="1193994" cy="1752675"/>
        </a:xfrm>
        <a:prstGeom prst="roundRect">
          <a:avLst>
            <a:gd name="adj" fmla="val 10000"/>
          </a:avLst>
        </a:prstGeom>
        <a:solidFill>
          <a:srgbClr val="1BAD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b="0" i="0" u="none" kern="1200" dirty="0"/>
            <a:t>INFRAEOSC-02-2019</a:t>
          </a:r>
          <a:r>
            <a:rPr lang="en-GB" sz="1400" b="0" i="0" u="none" kern="1200" dirty="0"/>
            <a:t> - Prototyping new innovative services</a:t>
          </a:r>
          <a:endParaRPr lang="en-US" sz="1400" kern="1200" dirty="0"/>
        </a:p>
      </dsp:txBody>
      <dsp:txXfrm>
        <a:off x="4301382" y="1789942"/>
        <a:ext cx="1124052" cy="1682733"/>
      </dsp:txXfrm>
    </dsp:sp>
    <dsp:sp modelId="{DD1724CB-92BB-4449-B11C-874DC1F5B948}">
      <dsp:nvSpPr>
        <dsp:cNvPr id="0" name=""/>
        <dsp:cNvSpPr/>
      </dsp:nvSpPr>
      <dsp:spPr>
        <a:xfrm>
          <a:off x="4266411" y="102858"/>
          <a:ext cx="1193994" cy="1575070"/>
        </a:xfrm>
        <a:prstGeom prst="roundRect">
          <a:avLst>
            <a:gd name="adj" fmla="val 10000"/>
          </a:avLst>
        </a:prstGeom>
        <a:solidFill>
          <a:srgbClr val="20CE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0" i="0" u="none" kern="1200" dirty="0"/>
            <a:t>COS4CLOUD   </a:t>
          </a:r>
          <a:endParaRPr lang="en-GB" sz="1200" b="0" i="0" u="none" kern="1200" dirty="0" smtClean="0"/>
        </a:p>
        <a:p>
          <a:pPr lvl="0" algn="ctr" defTabSz="533400">
            <a:lnSpc>
              <a:spcPct val="90000"/>
            </a:lnSpc>
            <a:spcBef>
              <a:spcPct val="0"/>
            </a:spcBef>
            <a:spcAft>
              <a:spcPct val="35000"/>
            </a:spcAft>
          </a:pPr>
          <a:r>
            <a:rPr lang="en-GB" sz="200" b="0" i="0" u="none" kern="1200" dirty="0" smtClean="0"/>
            <a:t> </a:t>
          </a:r>
          <a:r>
            <a:rPr lang="en-GB" sz="1200" b="0" i="0" u="none" kern="1200" dirty="0" smtClean="0"/>
            <a:t/>
          </a:r>
          <a:br>
            <a:rPr lang="en-GB" sz="1200" b="0" i="0" u="none" kern="1200" dirty="0" smtClean="0"/>
          </a:br>
          <a:r>
            <a:rPr lang="en-GB" sz="1200" b="0" i="0" u="none" kern="1200" dirty="0" smtClean="0"/>
            <a:t>CS3MESH4EOSC</a:t>
          </a:r>
        </a:p>
        <a:p>
          <a:pPr lvl="0" algn="ctr" defTabSz="533400">
            <a:lnSpc>
              <a:spcPct val="90000"/>
            </a:lnSpc>
            <a:spcBef>
              <a:spcPct val="0"/>
            </a:spcBef>
            <a:spcAft>
              <a:spcPct val="35000"/>
            </a:spcAft>
          </a:pPr>
          <a:r>
            <a:rPr lang="en-GB" sz="300" b="0" i="0" u="none" kern="1200" dirty="0" smtClean="0"/>
            <a:t> </a:t>
          </a:r>
          <a:r>
            <a:rPr lang="en-GB" sz="1200" b="0" i="0" u="none" kern="1200" dirty="0" smtClean="0"/>
            <a:t/>
          </a:r>
          <a:br>
            <a:rPr lang="en-GB" sz="1200" b="0" i="0" u="none" kern="1200" dirty="0" smtClean="0"/>
          </a:br>
          <a:r>
            <a:rPr lang="en-GB" sz="100" b="0" i="0" u="none" kern="1200" dirty="0" smtClean="0"/>
            <a:t> </a:t>
          </a:r>
          <a:r>
            <a:rPr lang="en-GB" sz="1200" b="0" i="0" u="none" kern="1200" dirty="0" smtClean="0"/>
            <a:t/>
          </a:r>
          <a:br>
            <a:rPr lang="en-GB" sz="1200" b="0" i="0" u="none" kern="1200" dirty="0" smtClean="0"/>
          </a:br>
          <a:r>
            <a:rPr lang="en-GB" sz="1200" b="0" i="0" u="none" kern="1200" dirty="0" smtClean="0"/>
            <a:t>INODE  NEANIAS   </a:t>
          </a:r>
          <a:br>
            <a:rPr lang="en-GB" sz="1200" b="0" i="0" u="none" kern="1200" dirty="0" smtClean="0"/>
          </a:br>
          <a:r>
            <a:rPr lang="en-GB" sz="1200" b="0" i="0" u="none" kern="1200" dirty="0" smtClean="0"/>
            <a:t>TRIPLE</a:t>
          </a:r>
          <a:endParaRPr lang="en-US" sz="1200" kern="1200" dirty="0"/>
        </a:p>
      </dsp:txBody>
      <dsp:txXfrm>
        <a:off x="4301382" y="137829"/>
        <a:ext cx="1124052" cy="1505128"/>
      </dsp:txXfrm>
    </dsp:sp>
    <dsp:sp modelId="{AEB53683-33CE-43C6-B6D4-9A48FF7B16DF}">
      <dsp:nvSpPr>
        <dsp:cNvPr id="0" name=""/>
        <dsp:cNvSpPr/>
      </dsp:nvSpPr>
      <dsp:spPr>
        <a:xfrm>
          <a:off x="5560701" y="1761429"/>
          <a:ext cx="1193994" cy="1746217"/>
        </a:xfrm>
        <a:prstGeom prst="roundRect">
          <a:avLst>
            <a:gd name="adj" fmla="val 10000"/>
          </a:avLst>
        </a:prstGeom>
        <a:solidFill>
          <a:srgbClr val="1BAD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0" i="0" u="none" kern="1200" dirty="0"/>
            <a:t>INFRAEOSC-06-2019-2020 - Enhancing the EOSC portal </a:t>
          </a:r>
        </a:p>
        <a:p>
          <a:pPr lvl="0" algn="ctr" defTabSz="488950">
            <a:lnSpc>
              <a:spcPct val="90000"/>
            </a:lnSpc>
            <a:spcBef>
              <a:spcPct val="0"/>
            </a:spcBef>
            <a:spcAft>
              <a:spcPct val="35000"/>
            </a:spcAft>
          </a:pPr>
          <a:r>
            <a:rPr lang="en-US" sz="1100" b="0" i="0" u="none" kern="1200" dirty="0"/>
            <a:t>INFRAEOSC-03-2020  - Integration and consolidation of the EOSC Portal</a:t>
          </a:r>
          <a:endParaRPr lang="en-GB" sz="1100" b="0" i="0" u="none" kern="1200" dirty="0"/>
        </a:p>
      </dsp:txBody>
      <dsp:txXfrm>
        <a:off x="5595672" y="1796400"/>
        <a:ext cx="1124052" cy="1676275"/>
      </dsp:txXfrm>
    </dsp:sp>
    <dsp:sp modelId="{3E86F357-1849-4FE2-92D6-E38E542EF5E9}">
      <dsp:nvSpPr>
        <dsp:cNvPr id="0" name=""/>
        <dsp:cNvSpPr/>
      </dsp:nvSpPr>
      <dsp:spPr>
        <a:xfrm>
          <a:off x="5560701" y="109316"/>
          <a:ext cx="1193994" cy="1575070"/>
        </a:xfrm>
        <a:prstGeom prst="roundRect">
          <a:avLst>
            <a:gd name="adj" fmla="val 10000"/>
          </a:avLst>
        </a:prstGeom>
        <a:solidFill>
          <a:srgbClr val="20CE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0" i="0" u="none" kern="1200" dirty="0"/>
            <a:t>EOSC Enhance</a:t>
          </a:r>
        </a:p>
        <a:p>
          <a:pPr lvl="0" algn="ctr" defTabSz="622300">
            <a:lnSpc>
              <a:spcPct val="90000"/>
            </a:lnSpc>
            <a:spcBef>
              <a:spcPct val="0"/>
            </a:spcBef>
            <a:spcAft>
              <a:spcPct val="35000"/>
            </a:spcAft>
          </a:pPr>
          <a:endParaRPr lang="en-GB" sz="900" b="0" i="0" u="none" kern="1200" dirty="0">
            <a:solidFill>
              <a:srgbClr val="FFFF00"/>
            </a:solidFill>
          </a:endParaRPr>
        </a:p>
        <a:p>
          <a:pPr lvl="0" algn="ctr" defTabSz="622300">
            <a:lnSpc>
              <a:spcPct val="90000"/>
            </a:lnSpc>
            <a:spcBef>
              <a:spcPct val="0"/>
            </a:spcBef>
            <a:spcAft>
              <a:spcPct val="35000"/>
            </a:spcAft>
          </a:pPr>
          <a:r>
            <a:rPr lang="en-GB" sz="1400" b="0" i="0" u="none" kern="1200" dirty="0">
              <a:solidFill>
                <a:srgbClr val="FFFF00"/>
              </a:solidFill>
            </a:rPr>
            <a:t>EOSC-Future</a:t>
          </a:r>
          <a:endParaRPr lang="en-US" sz="1400" kern="1200" dirty="0">
            <a:solidFill>
              <a:srgbClr val="FFFF00"/>
            </a:solidFill>
          </a:endParaRPr>
        </a:p>
      </dsp:txBody>
      <dsp:txXfrm>
        <a:off x="5595672" y="144287"/>
        <a:ext cx="1124052" cy="1505128"/>
      </dsp:txXfrm>
    </dsp:sp>
    <dsp:sp modelId="{94379A84-1FF3-4AB6-8FFC-3C071FE238CB}">
      <dsp:nvSpPr>
        <dsp:cNvPr id="0" name=""/>
        <dsp:cNvSpPr/>
      </dsp:nvSpPr>
      <dsp:spPr>
        <a:xfrm>
          <a:off x="6854991" y="1749663"/>
          <a:ext cx="1193994" cy="1757983"/>
        </a:xfrm>
        <a:prstGeom prst="roundRect">
          <a:avLst>
            <a:gd name="adj" fmla="val 10000"/>
          </a:avLst>
        </a:prstGeom>
        <a:solidFill>
          <a:srgbClr val="1BAD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0" i="0" u="none" kern="1200"/>
            <a:t>INFRAEOSC-07-2020 - Increasing the service offer of the EOSC Portal</a:t>
          </a:r>
          <a:endParaRPr lang="en-US" sz="1200" kern="1200"/>
        </a:p>
      </dsp:txBody>
      <dsp:txXfrm>
        <a:off x="6889962" y="1784634"/>
        <a:ext cx="1124052" cy="1688041"/>
      </dsp:txXfrm>
    </dsp:sp>
    <dsp:sp modelId="{DB051293-4752-46A7-A1D4-928981AD0B6A}">
      <dsp:nvSpPr>
        <dsp:cNvPr id="0" name=""/>
        <dsp:cNvSpPr/>
      </dsp:nvSpPr>
      <dsp:spPr>
        <a:xfrm>
          <a:off x="6854991" y="97550"/>
          <a:ext cx="1193994" cy="1575070"/>
        </a:xfrm>
        <a:prstGeom prst="roundRect">
          <a:avLst>
            <a:gd name="adj" fmla="val 10000"/>
          </a:avLst>
        </a:prstGeom>
        <a:solidFill>
          <a:srgbClr val="20CE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0" i="0" u="none" kern="1200" dirty="0"/>
            <a:t>C-SCALE   </a:t>
          </a:r>
          <a:r>
            <a:rPr lang="en-GB" sz="1200" b="0" i="0" u="none" kern="1200" dirty="0" smtClean="0"/>
            <a:t/>
          </a:r>
          <a:br>
            <a:rPr lang="en-GB" sz="1200" b="0" i="0" u="none" kern="1200" dirty="0" smtClean="0"/>
          </a:br>
          <a:r>
            <a:rPr lang="en-GB" sz="1200" b="0" i="0" u="none" kern="1200" dirty="0" smtClean="0"/>
            <a:t>DICE </a:t>
          </a:r>
          <a:br>
            <a:rPr lang="en-GB" sz="1200" b="0" i="0" u="none" kern="1200" dirty="0" smtClean="0"/>
          </a:br>
          <a:r>
            <a:rPr lang="en-GB" sz="1200" b="0" i="0" u="none" kern="1200" dirty="0" smtClean="0"/>
            <a:t>EGI-ACE   </a:t>
          </a:r>
          <a:br>
            <a:rPr lang="en-GB" sz="1200" b="0" i="0" u="none" kern="1200" dirty="0" smtClean="0"/>
          </a:br>
          <a:r>
            <a:rPr lang="en-GB" sz="1200" b="0" i="0" u="none" kern="1200" dirty="0" err="1" smtClean="0"/>
            <a:t>OpenAIRE</a:t>
          </a:r>
          <a:r>
            <a:rPr lang="en-GB" sz="1200" b="0" i="0" u="none" kern="1200" dirty="0" smtClean="0"/>
            <a:t> </a:t>
          </a:r>
          <a:r>
            <a:rPr lang="en-GB" sz="1200" b="0" i="0" u="none" kern="1200" dirty="0"/>
            <a:t>Nexus   </a:t>
          </a:r>
          <a:r>
            <a:rPr lang="en-GB" sz="1200" b="0" i="0" u="none" kern="1200" dirty="0" smtClean="0"/>
            <a:t/>
          </a:r>
          <a:br>
            <a:rPr lang="en-GB" sz="1200" b="0" i="0" u="none" kern="1200" dirty="0" smtClean="0"/>
          </a:br>
          <a:r>
            <a:rPr lang="en-GB" sz="1200" b="0" i="0" u="none" kern="1200" dirty="0" smtClean="0"/>
            <a:t>RELIANCE</a:t>
          </a:r>
          <a:endParaRPr lang="en-US" sz="1200" kern="1200" dirty="0"/>
        </a:p>
      </dsp:txBody>
      <dsp:txXfrm>
        <a:off x="6889962" y="132521"/>
        <a:ext cx="1124052" cy="150512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6EB56-5341-BE44-93F4-D74496599CA4}">
      <dsp:nvSpPr>
        <dsp:cNvPr id="0" name=""/>
        <dsp:cNvSpPr/>
      </dsp:nvSpPr>
      <dsp:spPr>
        <a:xfrm>
          <a:off x="3170" y="0"/>
          <a:ext cx="1895131" cy="356615"/>
        </a:xfrm>
        <a:prstGeom prst="chevron">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fr-FR" sz="1300" kern="1200" dirty="0">
              <a:solidFill>
                <a:schemeClr val="tx1"/>
              </a:solidFill>
            </a:rPr>
            <a:t>Science Cluster SO</a:t>
          </a:r>
        </a:p>
      </dsp:txBody>
      <dsp:txXfrm>
        <a:off x="181478" y="0"/>
        <a:ext cx="1538516" cy="356615"/>
      </dsp:txXfrm>
    </dsp:sp>
    <dsp:sp modelId="{CDAF5414-F7AA-DA4C-9F86-4782C41FF2CB}">
      <dsp:nvSpPr>
        <dsp:cNvPr id="0" name=""/>
        <dsp:cNvSpPr/>
      </dsp:nvSpPr>
      <dsp:spPr>
        <a:xfrm>
          <a:off x="1708788" y="0"/>
          <a:ext cx="1895131" cy="356615"/>
        </a:xfrm>
        <a:prstGeom prst="chevron">
          <a:avLst/>
        </a:prstGeom>
        <a:solidFill>
          <a:schemeClr val="accent4">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fr-FR" sz="1300" kern="1200" dirty="0">
              <a:solidFill>
                <a:schemeClr val="tx1"/>
              </a:solidFill>
            </a:rPr>
            <a:t>Science Cluster OO</a:t>
          </a:r>
        </a:p>
      </dsp:txBody>
      <dsp:txXfrm>
        <a:off x="1887096" y="0"/>
        <a:ext cx="1538516" cy="3566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6825B-8648-4FBB-AC18-70371058F867}">
      <dsp:nvSpPr>
        <dsp:cNvPr id="0" name=""/>
        <dsp:cNvSpPr/>
      </dsp:nvSpPr>
      <dsp:spPr>
        <a:xfrm>
          <a:off x="279085" y="0"/>
          <a:ext cx="3268304" cy="326846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i="0" kern="1200" baseline="0" dirty="0" smtClean="0"/>
            <a:t>Improve access to data and tools to unlock </a:t>
          </a:r>
          <a:r>
            <a:rPr lang="en-US" sz="1800" b="1" i="0" kern="1200" baseline="0" dirty="0" smtClean="0"/>
            <a:t>innovation</a:t>
          </a:r>
          <a:r>
            <a:rPr lang="en-US" sz="1800" b="0" i="0" kern="1200" baseline="0" dirty="0" smtClean="0"/>
            <a:t> for the society at large.</a:t>
          </a:r>
          <a:endParaRPr lang="en-GB" sz="1800" kern="1200" dirty="0"/>
        </a:p>
      </dsp:txBody>
      <dsp:txXfrm>
        <a:off x="757717" y="478656"/>
        <a:ext cx="2311040" cy="2311157"/>
      </dsp:txXfrm>
    </dsp:sp>
    <dsp:sp modelId="{3105FA66-698B-4D65-9750-D4B5956B7212}">
      <dsp:nvSpPr>
        <dsp:cNvPr id="0" name=""/>
        <dsp:cNvSpPr/>
      </dsp:nvSpPr>
      <dsp:spPr>
        <a:xfrm>
          <a:off x="1976722" y="2106418"/>
          <a:ext cx="3268304" cy="3268469"/>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i="0" kern="1200" baseline="0" dirty="0" smtClean="0"/>
            <a:t>Provide data with </a:t>
          </a:r>
          <a:r>
            <a:rPr lang="en-GB" sz="1800" b="1" kern="1200" dirty="0" smtClean="0"/>
            <a:t>FAIR </a:t>
          </a:r>
          <a:r>
            <a:rPr lang="en-GB" sz="1800" b="0" kern="1200" dirty="0" smtClean="0"/>
            <a:t>principles: Findable,  Accessible, Interoperable, Reusable</a:t>
          </a:r>
          <a:endParaRPr lang="en-GB" sz="1800" b="0" kern="1200" dirty="0"/>
        </a:p>
      </dsp:txBody>
      <dsp:txXfrm>
        <a:off x="2455354" y="2585074"/>
        <a:ext cx="2311040" cy="2311157"/>
      </dsp:txXfrm>
    </dsp:sp>
    <dsp:sp modelId="{2894C4CB-1A16-4463-A478-9C6C0A7BD56D}">
      <dsp:nvSpPr>
        <dsp:cNvPr id="0" name=""/>
        <dsp:cNvSpPr/>
      </dsp:nvSpPr>
      <dsp:spPr>
        <a:xfrm>
          <a:off x="3674360" y="0"/>
          <a:ext cx="3268304" cy="3268469"/>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i="0" kern="1200" baseline="0" dirty="0" smtClean="0"/>
            <a:t>Build a European cross-border and multi-disciplinary open innovation environment for  science, while connecting </a:t>
          </a:r>
          <a:r>
            <a:rPr lang="en-US" sz="1800" b="1" i="0" kern="1200" baseline="0" dirty="0" smtClean="0"/>
            <a:t>EOSC</a:t>
          </a:r>
          <a:r>
            <a:rPr lang="en-US" sz="1800" b="0" i="0" kern="1200" baseline="0" dirty="0" smtClean="0"/>
            <a:t> and ESFRI.</a:t>
          </a:r>
          <a:endParaRPr lang="en-GB" sz="1800" kern="1200" dirty="0"/>
        </a:p>
      </dsp:txBody>
      <dsp:txXfrm>
        <a:off x="4152992" y="478656"/>
        <a:ext cx="2311040" cy="2311157"/>
      </dsp:txXfrm>
    </dsp:sp>
    <dsp:sp modelId="{B0F4C6BD-0AFF-49AB-8C82-DD4E51C74984}">
      <dsp:nvSpPr>
        <dsp:cNvPr id="0" name=""/>
        <dsp:cNvSpPr/>
      </dsp:nvSpPr>
      <dsp:spPr>
        <a:xfrm>
          <a:off x="5371997" y="2106418"/>
          <a:ext cx="3268304" cy="3268469"/>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i="0" kern="1200" baseline="0" dirty="0" smtClean="0"/>
            <a:t>Facilitate </a:t>
          </a:r>
          <a:r>
            <a:rPr lang="en-US" sz="1800" b="1" i="0" kern="1200" baseline="0" dirty="0" smtClean="0"/>
            <a:t>interdisciplinary</a:t>
          </a:r>
          <a:r>
            <a:rPr lang="en-US" sz="1800" b="0" i="0" kern="1200" baseline="0" dirty="0" smtClean="0"/>
            <a:t> and networked research between different   ESF/RI  and digital SME</a:t>
          </a:r>
          <a:endParaRPr lang="en-GB" sz="1800" kern="1200" dirty="0"/>
        </a:p>
      </dsp:txBody>
      <dsp:txXfrm>
        <a:off x="5850629" y="2585074"/>
        <a:ext cx="2311040" cy="2311157"/>
      </dsp:txXfrm>
    </dsp:sp>
    <dsp:sp modelId="{A24679BC-5FF1-402C-BBD2-EEF83AA3A2EC}">
      <dsp:nvSpPr>
        <dsp:cNvPr id="0" name=""/>
        <dsp:cNvSpPr/>
      </dsp:nvSpPr>
      <dsp:spPr>
        <a:xfrm>
          <a:off x="7069635" y="0"/>
          <a:ext cx="3268304" cy="3268469"/>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i="0" kern="1200" baseline="0" dirty="0" smtClean="0"/>
            <a:t> Adoption of </a:t>
          </a:r>
          <a:r>
            <a:rPr lang="en-US" sz="1800" b="1" i="0" kern="1200" baseline="0" dirty="0" smtClean="0"/>
            <a:t>common approaches </a:t>
          </a:r>
          <a:r>
            <a:rPr lang="en-US" sz="1800" b="0" i="0" kern="1200" baseline="0" dirty="0" smtClean="0"/>
            <a:t>for data management</a:t>
          </a:r>
          <a:endParaRPr lang="en-GB" sz="1800" kern="1200" dirty="0"/>
        </a:p>
      </dsp:txBody>
      <dsp:txXfrm>
        <a:off x="7548267" y="478656"/>
        <a:ext cx="2311040" cy="2311157"/>
      </dsp:txXfrm>
    </dsp:sp>
    <dsp:sp modelId="{33E257CD-93D1-404C-A690-0FE6803FB77F}">
      <dsp:nvSpPr>
        <dsp:cNvPr id="0" name=""/>
        <dsp:cNvSpPr/>
      </dsp:nvSpPr>
      <dsp:spPr>
        <a:xfrm>
          <a:off x="8767272" y="2106418"/>
          <a:ext cx="3268304" cy="326846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i="0" kern="1200" baseline="0" dirty="0" smtClean="0"/>
            <a:t>Educate and train </a:t>
          </a:r>
          <a:r>
            <a:rPr lang="en-US" sz="1800" b="0" i="0" kern="1200" baseline="0" dirty="0" smtClean="0"/>
            <a:t>the scientific and wider user  communities</a:t>
          </a:r>
          <a:endParaRPr lang="en-GB" sz="1800" kern="1200" dirty="0"/>
        </a:p>
      </dsp:txBody>
      <dsp:txXfrm>
        <a:off x="9245904" y="2585074"/>
        <a:ext cx="2311040" cy="2311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15A01-E9EC-4E93-B75C-0160B952D3B0}">
      <dsp:nvSpPr>
        <dsp:cNvPr id="0" name=""/>
        <dsp:cNvSpPr/>
      </dsp:nvSpPr>
      <dsp:spPr>
        <a:xfrm>
          <a:off x="0" y="0"/>
          <a:ext cx="10646184" cy="1314696"/>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rtl="0">
            <a:lnSpc>
              <a:spcPct val="90000"/>
            </a:lnSpc>
            <a:spcBef>
              <a:spcPct val="0"/>
            </a:spcBef>
            <a:spcAft>
              <a:spcPct val="35000"/>
            </a:spcAft>
          </a:pPr>
          <a:r>
            <a:rPr lang="en-GB" sz="3800" b="0" i="0" kern="1200" smtClean="0"/>
            <a:t>Each </a:t>
          </a:r>
          <a:r>
            <a:rPr lang="en-GB" sz="3800" b="1" i="0" kern="1200" smtClean="0"/>
            <a:t>RI legal entity commits</a:t>
          </a:r>
          <a:r>
            <a:rPr lang="en-GB" sz="3800" b="0" i="0" kern="1200" smtClean="0"/>
            <a:t> together with a sub-set of </a:t>
          </a:r>
          <a:r>
            <a:rPr lang="en-GB" sz="3800" b="0" i="0" u="sng" kern="1200" smtClean="0"/>
            <a:t>associated national stakeholders</a:t>
          </a:r>
          <a:r>
            <a:rPr lang="en-GB" sz="3800" b="0" i="0" kern="1200" smtClean="0"/>
            <a:t>. </a:t>
          </a:r>
          <a:endParaRPr lang="en-GB" sz="3800" kern="1200"/>
        </a:p>
      </dsp:txBody>
      <dsp:txXfrm>
        <a:off x="0" y="0"/>
        <a:ext cx="10646184" cy="1314696"/>
      </dsp:txXfrm>
    </dsp:sp>
    <dsp:sp modelId="{7A4D4078-6095-494B-92E4-2B1B72E3730C}">
      <dsp:nvSpPr>
        <dsp:cNvPr id="0" name=""/>
        <dsp:cNvSpPr/>
      </dsp:nvSpPr>
      <dsp:spPr>
        <a:xfrm>
          <a:off x="0" y="1314696"/>
          <a:ext cx="5323092" cy="276086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GB" sz="2500" b="0" i="0" kern="1200" dirty="0" smtClean="0"/>
            <a:t>The </a:t>
          </a:r>
          <a:r>
            <a:rPr lang="en-GB" sz="2500" b="0" i="0" u="none" kern="1200" dirty="0" smtClean="0"/>
            <a:t>Director</a:t>
          </a:r>
          <a:r>
            <a:rPr lang="en-GB" sz="2500" b="0" i="0" kern="1200" dirty="0" smtClean="0"/>
            <a:t> of each </a:t>
          </a:r>
          <a:r>
            <a:rPr lang="en-GB" sz="2500" b="1" i="0" kern="1200" dirty="0" smtClean="0"/>
            <a:t>ESFRI/ RI </a:t>
          </a:r>
          <a:r>
            <a:rPr lang="en-GB" sz="2500" b="0" i="0" kern="1200" dirty="0" smtClean="0"/>
            <a:t>is a member of the  </a:t>
          </a:r>
          <a:r>
            <a:rPr lang="en-GB" sz="2500" b="1" i="0" kern="1200" dirty="0" smtClean="0"/>
            <a:t>ESCAPE Supervisory Committee (E-SC)</a:t>
          </a:r>
          <a:endParaRPr lang="en-GB" sz="2500" kern="1200" dirty="0"/>
        </a:p>
      </dsp:txBody>
      <dsp:txXfrm>
        <a:off x="0" y="1314696"/>
        <a:ext cx="5323092" cy="2760862"/>
      </dsp:txXfrm>
    </dsp:sp>
    <dsp:sp modelId="{4990F09F-A3CF-4FCC-80C5-23DDFCB84E82}">
      <dsp:nvSpPr>
        <dsp:cNvPr id="0" name=""/>
        <dsp:cNvSpPr/>
      </dsp:nvSpPr>
      <dsp:spPr>
        <a:xfrm>
          <a:off x="5323092" y="1314696"/>
          <a:ext cx="5323092" cy="276086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GB" sz="2500" b="0" i="0" kern="1200" dirty="0" smtClean="0"/>
            <a:t>The Chairs of national thematic consortia </a:t>
          </a:r>
          <a:r>
            <a:rPr lang="en-GB" sz="2500" b="0" i="0" u="none" kern="1200" dirty="0" smtClean="0"/>
            <a:t>of Universities and Research Institutes </a:t>
          </a:r>
          <a:r>
            <a:rPr lang="en-GB" sz="2500" b="0" i="0" kern="1200" dirty="0" smtClean="0"/>
            <a:t>such as </a:t>
          </a:r>
          <a:r>
            <a:rPr lang="en-GB" sz="2500" b="1" i="0" kern="1200" dirty="0" smtClean="0"/>
            <a:t>APPEC, ASTRONET, ECFA, </a:t>
          </a:r>
          <a:r>
            <a:rPr lang="en-GB" sz="2500" b="1" i="0" kern="1200" dirty="0" err="1" smtClean="0"/>
            <a:t>NuPPEC</a:t>
          </a:r>
          <a:r>
            <a:rPr lang="en-GB" sz="2500" b="1" i="0" kern="1200" dirty="0" smtClean="0"/>
            <a:t> and an ESA </a:t>
          </a:r>
          <a:r>
            <a:rPr lang="en-GB" sz="2500" b="0" i="0" kern="1200" dirty="0" smtClean="0"/>
            <a:t>representative in the </a:t>
          </a:r>
          <a:r>
            <a:rPr lang="en-GB" sz="2500" b="1" i="0" kern="1200" dirty="0" smtClean="0"/>
            <a:t>ESCAPE External Advisory Board (E-EAB)</a:t>
          </a:r>
          <a:endParaRPr lang="en-GB" sz="2500" kern="1200" dirty="0"/>
        </a:p>
      </dsp:txBody>
      <dsp:txXfrm>
        <a:off x="5323092" y="1314696"/>
        <a:ext cx="5323092" cy="2760862"/>
      </dsp:txXfrm>
    </dsp:sp>
    <dsp:sp modelId="{6F0269BD-759D-41B1-A1AD-88D9969E0D93}">
      <dsp:nvSpPr>
        <dsp:cNvPr id="0" name=""/>
        <dsp:cNvSpPr/>
      </dsp:nvSpPr>
      <dsp:spPr>
        <a:xfrm>
          <a:off x="0" y="4075559"/>
          <a:ext cx="10646184" cy="306762"/>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A6762-20D4-4F70-AFAF-B13D046CF349}">
      <dsp:nvSpPr>
        <dsp:cNvPr id="0" name=""/>
        <dsp:cNvSpPr/>
      </dsp:nvSpPr>
      <dsp:spPr>
        <a:xfrm>
          <a:off x="0" y="0"/>
          <a:ext cx="2381249" cy="513646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GB" sz="1600" b="1" i="0" kern="1200" dirty="0" smtClean="0"/>
            <a:t>Data Lake</a:t>
          </a:r>
          <a:r>
            <a:rPr lang="en-GB" sz="1600" b="0" i="0" kern="1200" dirty="0" smtClean="0"/>
            <a:t>:</a:t>
          </a:r>
        </a:p>
        <a:p>
          <a:pPr lvl="0" algn="ctr" defTabSz="711200" rtl="0">
            <a:lnSpc>
              <a:spcPct val="90000"/>
            </a:lnSpc>
            <a:spcBef>
              <a:spcPct val="0"/>
            </a:spcBef>
            <a:spcAft>
              <a:spcPct val="35000"/>
            </a:spcAft>
          </a:pPr>
          <a:r>
            <a:rPr lang="en-GB" sz="1600" b="0" i="0" kern="1200" dirty="0" smtClean="0"/>
            <a:t>Build a scalable, federated, data infrastructure as the basis of open science for the ESFRI projects within ESCAPE</a:t>
          </a:r>
          <a:r>
            <a:rPr lang="en-GB" sz="1400" b="0" i="0" kern="1200" dirty="0" smtClean="0"/>
            <a:t>.   </a:t>
          </a:r>
          <a:endParaRPr lang="en-GB" sz="1400" kern="1200" dirty="0"/>
        </a:p>
      </dsp:txBody>
      <dsp:txXfrm>
        <a:off x="0" y="2054585"/>
        <a:ext cx="2381249" cy="2054585"/>
      </dsp:txXfrm>
    </dsp:sp>
    <dsp:sp modelId="{EE84B53D-BB63-4AFE-9C49-DF81FA705954}">
      <dsp:nvSpPr>
        <dsp:cNvPr id="0" name=""/>
        <dsp:cNvSpPr/>
      </dsp:nvSpPr>
      <dsp:spPr>
        <a:xfrm>
          <a:off x="335403" y="308187"/>
          <a:ext cx="1710442" cy="1710442"/>
        </a:xfrm>
        <a:prstGeom prst="ellipse">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D91495B0-AA8E-4216-AB2F-36F2F7FA09C4}">
      <dsp:nvSpPr>
        <dsp:cNvPr id="0" name=""/>
        <dsp:cNvSpPr/>
      </dsp:nvSpPr>
      <dsp:spPr>
        <a:xfrm>
          <a:off x="2452687" y="0"/>
          <a:ext cx="2381249" cy="513646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GB" sz="1600" b="1" i="0" kern="1200" dirty="0" smtClean="0"/>
            <a:t>Software Repository</a:t>
          </a:r>
          <a:r>
            <a:rPr lang="en-GB" sz="1600" b="0" i="0" kern="1200" dirty="0" smtClean="0"/>
            <a:t>:</a:t>
          </a:r>
        </a:p>
        <a:p>
          <a:pPr lvl="0" algn="ctr" defTabSz="711200" rtl="0">
            <a:lnSpc>
              <a:spcPct val="90000"/>
            </a:lnSpc>
            <a:spcBef>
              <a:spcPct val="0"/>
            </a:spcBef>
            <a:spcAft>
              <a:spcPct val="35000"/>
            </a:spcAft>
          </a:pPr>
          <a:r>
            <a:rPr lang="en-GB" sz="1600" b="0" i="0" kern="1200" dirty="0" smtClean="0"/>
            <a:t>Repository of "scientific software" as a major component of the “data” to be curated in EOSC.  </a:t>
          </a:r>
          <a:endParaRPr lang="en-GB" sz="1600" kern="1200" dirty="0"/>
        </a:p>
      </dsp:txBody>
      <dsp:txXfrm>
        <a:off x="2452687" y="2054585"/>
        <a:ext cx="2381249" cy="2054585"/>
      </dsp:txXfrm>
    </dsp:sp>
    <dsp:sp modelId="{D3B18209-6506-4FEA-B1C4-B4DAF56BEF18}">
      <dsp:nvSpPr>
        <dsp:cNvPr id="0" name=""/>
        <dsp:cNvSpPr/>
      </dsp:nvSpPr>
      <dsp:spPr>
        <a:xfrm>
          <a:off x="2788091" y="308187"/>
          <a:ext cx="1710442" cy="1710442"/>
        </a:xfrm>
        <a:prstGeom prst="ellipse">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2">
          <a:scrgbClr r="0" g="0" b="0"/>
        </a:effectRef>
        <a:fontRef idx="minor"/>
      </dsp:style>
    </dsp:sp>
    <dsp:sp modelId="{96F791DB-BF07-45E5-A13A-5CDDA5A8899C}">
      <dsp:nvSpPr>
        <dsp:cNvPr id="0" name=""/>
        <dsp:cNvSpPr/>
      </dsp:nvSpPr>
      <dsp:spPr>
        <a:xfrm>
          <a:off x="4905375" y="0"/>
          <a:ext cx="2381249" cy="513646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GB" sz="1600" b="1" i="0" kern="1200" dirty="0" smtClean="0"/>
            <a:t>Virtual Observatory</a:t>
          </a:r>
          <a:r>
            <a:rPr lang="en-GB" sz="1600" b="0" i="0" kern="1200" dirty="0" smtClean="0"/>
            <a:t>:</a:t>
          </a:r>
        </a:p>
        <a:p>
          <a:pPr lvl="0" algn="ctr" defTabSz="711200" rtl="0">
            <a:lnSpc>
              <a:spcPct val="90000"/>
            </a:lnSpc>
            <a:spcBef>
              <a:spcPct val="0"/>
            </a:spcBef>
            <a:spcAft>
              <a:spcPct val="35000"/>
            </a:spcAft>
          </a:pPr>
          <a:r>
            <a:rPr lang="en-GB" sz="1600" b="0" i="0" kern="1200" dirty="0" smtClean="0"/>
            <a:t>Extend the VO </a:t>
          </a:r>
          <a:r>
            <a:rPr lang="en-GB" sz="1600" b="0" i="1" kern="1200" dirty="0" smtClean="0"/>
            <a:t>FAIR </a:t>
          </a:r>
          <a:r>
            <a:rPr lang="en-GB" sz="1600" b="0" i="0" kern="1200" dirty="0" smtClean="0"/>
            <a:t>standards, methods and to a broader scientific context;    prepare the VO to interface the large data volumes of next facilities.</a:t>
          </a:r>
          <a:endParaRPr lang="en-GB" sz="1600" kern="1200" dirty="0"/>
        </a:p>
      </dsp:txBody>
      <dsp:txXfrm>
        <a:off x="4905375" y="2054585"/>
        <a:ext cx="2381249" cy="2054585"/>
      </dsp:txXfrm>
    </dsp:sp>
    <dsp:sp modelId="{709987A0-61E7-497A-A6FF-CB10B840A105}">
      <dsp:nvSpPr>
        <dsp:cNvPr id="0" name=""/>
        <dsp:cNvSpPr/>
      </dsp:nvSpPr>
      <dsp:spPr>
        <a:xfrm>
          <a:off x="5240778" y="308187"/>
          <a:ext cx="1710442" cy="1710442"/>
        </a:xfrm>
        <a:prstGeom prst="ellipse">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2">
          <a:scrgbClr r="0" g="0" b="0"/>
        </a:effectRef>
        <a:fontRef idx="minor"/>
      </dsp:style>
    </dsp:sp>
    <dsp:sp modelId="{49A08F17-17B9-4051-9967-6ECE14C3DA56}">
      <dsp:nvSpPr>
        <dsp:cNvPr id="0" name=""/>
        <dsp:cNvSpPr/>
      </dsp:nvSpPr>
      <dsp:spPr>
        <a:xfrm>
          <a:off x="7358062" y="0"/>
          <a:ext cx="2381249" cy="513646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GB" sz="1600" b="1" i="0" kern="1200" dirty="0" smtClean="0"/>
            <a:t>Science Platforms</a:t>
          </a:r>
          <a:r>
            <a:rPr lang="en-GB" sz="1600" b="0" i="0" kern="1200" dirty="0" smtClean="0"/>
            <a:t>:</a:t>
          </a:r>
        </a:p>
        <a:p>
          <a:pPr lvl="0" algn="ctr" defTabSz="711200" rtl="0">
            <a:lnSpc>
              <a:spcPct val="90000"/>
            </a:lnSpc>
            <a:spcBef>
              <a:spcPct val="0"/>
            </a:spcBef>
            <a:spcAft>
              <a:spcPct val="35000"/>
            </a:spcAft>
          </a:pPr>
          <a:r>
            <a:rPr lang="en-GB" sz="1600" b="0" i="0" kern="1200" dirty="0" smtClean="0"/>
            <a:t>Flexible science platforms to enable the open data analysis tailored by and for each facility as well as a global one for transversal workflows.</a:t>
          </a:r>
          <a:endParaRPr lang="en-GB" sz="1600" kern="1200" dirty="0"/>
        </a:p>
      </dsp:txBody>
      <dsp:txXfrm>
        <a:off x="7358062" y="2054585"/>
        <a:ext cx="2381249" cy="2054585"/>
      </dsp:txXfrm>
    </dsp:sp>
    <dsp:sp modelId="{5514F9AC-EAA7-4E81-8424-AD714979FB39}">
      <dsp:nvSpPr>
        <dsp:cNvPr id="0" name=""/>
        <dsp:cNvSpPr/>
      </dsp:nvSpPr>
      <dsp:spPr>
        <a:xfrm>
          <a:off x="7693466" y="308187"/>
          <a:ext cx="1710442" cy="1710442"/>
        </a:xfrm>
        <a:prstGeom prst="ellipse">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2">
          <a:scrgbClr r="0" g="0" b="0"/>
        </a:effectRef>
        <a:fontRef idx="minor"/>
      </dsp:style>
    </dsp:sp>
    <dsp:sp modelId="{E14CCFF6-C456-43E7-8715-C857A57FDA00}">
      <dsp:nvSpPr>
        <dsp:cNvPr id="0" name=""/>
        <dsp:cNvSpPr/>
      </dsp:nvSpPr>
      <dsp:spPr>
        <a:xfrm>
          <a:off x="9810749" y="0"/>
          <a:ext cx="2381249" cy="513646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GB" sz="1600" b="1" i="0" kern="1200" dirty="0" smtClean="0"/>
            <a:t>Citizen Science</a:t>
          </a:r>
          <a:r>
            <a:rPr lang="en-GB" sz="1600" b="0" i="0" kern="1200" dirty="0" smtClean="0"/>
            <a:t>:</a:t>
          </a:r>
        </a:p>
        <a:p>
          <a:pPr lvl="0" algn="ctr" defTabSz="711200" rtl="0">
            <a:lnSpc>
              <a:spcPct val="90000"/>
            </a:lnSpc>
            <a:spcBef>
              <a:spcPct val="0"/>
            </a:spcBef>
            <a:spcAft>
              <a:spcPct val="35000"/>
            </a:spcAft>
          </a:pPr>
          <a:r>
            <a:rPr lang="en-GB" sz="1600" b="0" i="0" kern="1200" dirty="0" smtClean="0"/>
            <a:t>Open gateway for citizen science on ESCAPE data archives and ESFRI community</a:t>
          </a:r>
          <a:endParaRPr lang="en-GB" sz="1600" kern="1200" dirty="0"/>
        </a:p>
      </dsp:txBody>
      <dsp:txXfrm>
        <a:off x="9810749" y="2054585"/>
        <a:ext cx="2381249" cy="2054585"/>
      </dsp:txXfrm>
    </dsp:sp>
    <dsp:sp modelId="{851086FE-E65C-4277-A1C6-0554C844F70E}">
      <dsp:nvSpPr>
        <dsp:cNvPr id="0" name=""/>
        <dsp:cNvSpPr/>
      </dsp:nvSpPr>
      <dsp:spPr>
        <a:xfrm>
          <a:off x="10146153" y="308187"/>
          <a:ext cx="1710442" cy="1710442"/>
        </a:xfrm>
        <a:prstGeom prst="ellipse">
          <a:avLst/>
        </a:prstGeom>
        <a:blipFill rotWithShape="1">
          <a:blip xmlns:r="http://schemas.openxmlformats.org/officeDocument/2006/relationships" r:embed="rId5"/>
          <a:stretch>
            <a:fillRect/>
          </a:stretch>
        </a:blipFill>
        <a:ln>
          <a:noFill/>
        </a:ln>
        <a:effectLst/>
      </dsp:spPr>
      <dsp:style>
        <a:lnRef idx="0">
          <a:scrgbClr r="0" g="0" b="0"/>
        </a:lnRef>
        <a:fillRef idx="1">
          <a:scrgbClr r="0" g="0" b="0"/>
        </a:fillRef>
        <a:effectRef idx="2">
          <a:scrgbClr r="0" g="0" b="0"/>
        </a:effectRef>
        <a:fontRef idx="minor"/>
      </dsp:style>
    </dsp:sp>
    <dsp:sp modelId="{125C0205-E69B-4FA1-ABF1-D43DD383F406}">
      <dsp:nvSpPr>
        <dsp:cNvPr id="0" name=""/>
        <dsp:cNvSpPr/>
      </dsp:nvSpPr>
      <dsp:spPr>
        <a:xfrm>
          <a:off x="487679" y="4109171"/>
          <a:ext cx="11216640" cy="770469"/>
        </a:xfrm>
        <a:prstGeom prst="leftRightArrow">
          <a:avLst/>
        </a:prstGeom>
        <a:solidFill>
          <a:schemeClr val="accent5">
            <a:lumMod val="50000"/>
          </a:schemeClr>
        </a:solidFill>
        <a:ln>
          <a:solidFill>
            <a:srgbClr val="002060"/>
          </a:solidFill>
        </a:ln>
        <a:effectLst/>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068EE-9B8D-4C9C-9504-9A4D0553E693}">
      <dsp:nvSpPr>
        <dsp:cNvPr id="0" name=""/>
        <dsp:cNvSpPr/>
      </dsp:nvSpPr>
      <dsp:spPr>
        <a:xfrm>
          <a:off x="2048745" y="-7019"/>
          <a:ext cx="6000682" cy="6000682"/>
        </a:xfrm>
        <a:prstGeom prst="circularArrow">
          <a:avLst>
            <a:gd name="adj1" fmla="val 5274"/>
            <a:gd name="adj2" fmla="val 312630"/>
            <a:gd name="adj3" fmla="val 14210749"/>
            <a:gd name="adj4" fmla="val 17137197"/>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EE8A45-4101-4717-964D-EB267FD7CD67}">
      <dsp:nvSpPr>
        <dsp:cNvPr id="0" name=""/>
        <dsp:cNvSpPr/>
      </dsp:nvSpPr>
      <dsp:spPr>
        <a:xfrm>
          <a:off x="3897157" y="0"/>
          <a:ext cx="2303859" cy="1151929"/>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Build a Community</a:t>
          </a:r>
          <a:endParaRPr lang="en-US" sz="1400" kern="1200" dirty="0"/>
        </a:p>
      </dsp:txBody>
      <dsp:txXfrm>
        <a:off x="3953390" y="56233"/>
        <a:ext cx="2191393" cy="1039463"/>
      </dsp:txXfrm>
    </dsp:sp>
    <dsp:sp modelId="{B0DA9E78-B193-4ACC-ABE0-BAFD753E4514}">
      <dsp:nvSpPr>
        <dsp:cNvPr id="0" name=""/>
        <dsp:cNvSpPr/>
      </dsp:nvSpPr>
      <dsp:spPr>
        <a:xfrm>
          <a:off x="5751306" y="1217766"/>
          <a:ext cx="2303859" cy="1151929"/>
        </a:xfrm>
        <a:prstGeom prst="roundRect">
          <a:avLst/>
        </a:prstGeom>
        <a:solidFill>
          <a:schemeClr val="accent1">
            <a:shade val="80000"/>
            <a:hueOff val="54253"/>
            <a:satOff val="1035"/>
            <a:lumOff val="45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Interdisciplinary</a:t>
          </a:r>
          <a:endParaRPr lang="en-US" sz="1400" kern="1200" dirty="0"/>
        </a:p>
      </dsp:txBody>
      <dsp:txXfrm>
        <a:off x="5807539" y="1273999"/>
        <a:ext cx="2191393" cy="1039463"/>
      </dsp:txXfrm>
    </dsp:sp>
    <dsp:sp modelId="{7201171C-5330-4471-A1D5-73586A5425EE}">
      <dsp:nvSpPr>
        <dsp:cNvPr id="0" name=""/>
        <dsp:cNvSpPr/>
      </dsp:nvSpPr>
      <dsp:spPr>
        <a:xfrm>
          <a:off x="5751306" y="3652120"/>
          <a:ext cx="2303859" cy="1151929"/>
        </a:xfrm>
        <a:prstGeom prst="roundRect">
          <a:avLst/>
        </a:prstGeom>
        <a:solidFill>
          <a:schemeClr val="accent1">
            <a:shade val="80000"/>
            <a:hueOff val="108505"/>
            <a:satOff val="2070"/>
            <a:lumOff val="91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Virtual Research Environment in EOSC framework</a:t>
          </a:r>
          <a:endParaRPr lang="en-US" sz="1400" kern="1200" dirty="0"/>
        </a:p>
      </dsp:txBody>
      <dsp:txXfrm>
        <a:off x="5807539" y="3708353"/>
        <a:ext cx="2191393" cy="1039463"/>
      </dsp:txXfrm>
    </dsp:sp>
    <dsp:sp modelId="{2897581C-F439-4FC1-9FAA-5DD8C711A13F}">
      <dsp:nvSpPr>
        <dsp:cNvPr id="0" name=""/>
        <dsp:cNvSpPr/>
      </dsp:nvSpPr>
      <dsp:spPr>
        <a:xfrm>
          <a:off x="3643094" y="4869297"/>
          <a:ext cx="2303859" cy="1151929"/>
        </a:xfrm>
        <a:prstGeom prst="roundRect">
          <a:avLst/>
        </a:prstGeom>
        <a:solidFill>
          <a:schemeClr val="accent1">
            <a:shade val="80000"/>
            <a:hueOff val="162758"/>
            <a:satOff val="3105"/>
            <a:lumOff val="137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Cross-Domain R&amp;D </a:t>
          </a:r>
          <a:endParaRPr lang="en-US" sz="1400" kern="1200" dirty="0"/>
        </a:p>
      </dsp:txBody>
      <dsp:txXfrm>
        <a:off x="3699327" y="4925530"/>
        <a:ext cx="2191393" cy="1039463"/>
      </dsp:txXfrm>
    </dsp:sp>
    <dsp:sp modelId="{8025D87B-BAE1-4466-A131-E0A4E12BB2A0}">
      <dsp:nvSpPr>
        <dsp:cNvPr id="0" name=""/>
        <dsp:cNvSpPr/>
      </dsp:nvSpPr>
      <dsp:spPr>
        <a:xfrm>
          <a:off x="1534881" y="3652120"/>
          <a:ext cx="2303859" cy="1151929"/>
        </a:xfrm>
        <a:prstGeom prst="roundRect">
          <a:avLst/>
        </a:prstGeom>
        <a:solidFill>
          <a:schemeClr val="accent1">
            <a:shade val="80000"/>
            <a:hueOff val="217011"/>
            <a:satOff val="4140"/>
            <a:lumOff val="182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FAIR data</a:t>
          </a:r>
          <a:endParaRPr lang="en-US" sz="1400" kern="1200" dirty="0"/>
        </a:p>
      </dsp:txBody>
      <dsp:txXfrm>
        <a:off x="1591114" y="3708353"/>
        <a:ext cx="2191393" cy="1039463"/>
      </dsp:txXfrm>
    </dsp:sp>
    <dsp:sp modelId="{04995A94-7FF2-4929-A215-F756EAA5199B}">
      <dsp:nvSpPr>
        <dsp:cNvPr id="0" name=""/>
        <dsp:cNvSpPr/>
      </dsp:nvSpPr>
      <dsp:spPr>
        <a:xfrm>
          <a:off x="1534881" y="1217766"/>
          <a:ext cx="2303859" cy="1151929"/>
        </a:xfrm>
        <a:prstGeom prst="roundRect">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Open to External Stakeholder (digital SME)</a:t>
          </a:r>
          <a:endParaRPr lang="en-US" sz="1400" kern="1200" dirty="0"/>
        </a:p>
      </dsp:txBody>
      <dsp:txXfrm>
        <a:off x="1591114" y="1273999"/>
        <a:ext cx="2191393" cy="10394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DA6C1-DAD8-4C68-8253-66381E91C555}">
      <dsp:nvSpPr>
        <dsp:cNvPr id="0" name=""/>
        <dsp:cNvSpPr/>
      </dsp:nvSpPr>
      <dsp:spPr>
        <a:xfrm>
          <a:off x="1767487" y="2682"/>
          <a:ext cx="2760354" cy="1104141"/>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en-GB" sz="2000" b="1" i="0" kern="1200" dirty="0" smtClean="0"/>
            <a:t>support </a:t>
          </a:r>
          <a:r>
            <a:rPr lang="en-GB" sz="2000" b="0" i="0" kern="1200" dirty="0" smtClean="0"/>
            <a:t>synergies  </a:t>
          </a:r>
          <a:endParaRPr lang="en-GB" sz="2000" kern="1200" dirty="0"/>
        </a:p>
      </dsp:txBody>
      <dsp:txXfrm>
        <a:off x="2319558" y="2682"/>
        <a:ext cx="1656213" cy="1104141"/>
      </dsp:txXfrm>
    </dsp:sp>
    <dsp:sp modelId="{6B93029E-32A0-4454-98BE-3E0EC23B9FD2}">
      <dsp:nvSpPr>
        <dsp:cNvPr id="0" name=""/>
        <dsp:cNvSpPr/>
      </dsp:nvSpPr>
      <dsp:spPr>
        <a:xfrm>
          <a:off x="1767487" y="1261403"/>
          <a:ext cx="2760354" cy="1104141"/>
        </a:xfrm>
        <a:prstGeom prst="chevron">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en-GB" sz="2000" b="1" i="0" kern="1200" dirty="0" smtClean="0"/>
            <a:t>enhance</a:t>
          </a:r>
          <a:r>
            <a:rPr lang="en-GB" sz="2000" b="0" i="0" kern="1200" dirty="0" smtClean="0"/>
            <a:t> researchers’ participation in EOSC </a:t>
          </a:r>
          <a:endParaRPr lang="en-GB" sz="2000" kern="1200" dirty="0"/>
        </a:p>
      </dsp:txBody>
      <dsp:txXfrm>
        <a:off x="2319558" y="1261403"/>
        <a:ext cx="1656213" cy="1104141"/>
      </dsp:txXfrm>
    </dsp:sp>
    <dsp:sp modelId="{75F031A3-6210-4746-87F4-C7DBE8CA1FF4}">
      <dsp:nvSpPr>
        <dsp:cNvPr id="0" name=""/>
        <dsp:cNvSpPr/>
      </dsp:nvSpPr>
      <dsp:spPr>
        <a:xfrm>
          <a:off x="1767487" y="2520125"/>
          <a:ext cx="2760354" cy="1104141"/>
        </a:xfrm>
        <a:prstGeom prst="chevron">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en-GB" sz="2000" b="1" i="0" kern="1200" dirty="0" smtClean="0"/>
            <a:t>reaching</a:t>
          </a:r>
          <a:r>
            <a:rPr lang="en-GB" sz="2000" b="0" i="0" kern="1200" dirty="0" smtClean="0"/>
            <a:t> new communities and Research Infrastructures </a:t>
          </a:r>
          <a:endParaRPr lang="en-GB" sz="2000" kern="1200" dirty="0"/>
        </a:p>
      </dsp:txBody>
      <dsp:txXfrm>
        <a:off x="2319558" y="2520125"/>
        <a:ext cx="1656213" cy="1104141"/>
      </dsp:txXfrm>
    </dsp:sp>
    <dsp:sp modelId="{F2EA4AE5-DCA7-4844-9F81-F50212B10683}">
      <dsp:nvSpPr>
        <dsp:cNvPr id="0" name=""/>
        <dsp:cNvSpPr/>
      </dsp:nvSpPr>
      <dsp:spPr>
        <a:xfrm>
          <a:off x="1767487" y="3778846"/>
          <a:ext cx="2760354" cy="1104141"/>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en-GB" sz="2000" b="1" i="0" kern="1200" dirty="0" smtClean="0"/>
            <a:t>future</a:t>
          </a:r>
          <a:r>
            <a:rPr lang="en-GB" sz="1800" b="0" i="0" kern="1200" dirty="0" smtClean="0"/>
            <a:t> prospective for sustainability  </a:t>
          </a:r>
          <a:endParaRPr lang="en-GB" sz="1800" kern="1200" dirty="0"/>
        </a:p>
      </dsp:txBody>
      <dsp:txXfrm>
        <a:off x="2319558" y="3778846"/>
        <a:ext cx="1656213" cy="11041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C4F40-E809-4880-9E3B-C17127F8DFEC}">
      <dsp:nvSpPr>
        <dsp:cNvPr id="0" name=""/>
        <dsp:cNvSpPr/>
      </dsp:nvSpPr>
      <dsp:spPr>
        <a:xfrm rot="5400000">
          <a:off x="1459123" y="1043729"/>
          <a:ext cx="1800998" cy="2996820"/>
        </a:xfrm>
        <a:prstGeom prst="corner">
          <a:avLst>
            <a:gd name="adj1" fmla="val 16120"/>
            <a:gd name="adj2" fmla="val 16110"/>
          </a:avLst>
        </a:prstGeom>
        <a:solidFill>
          <a:schemeClr val="accent6">
            <a:shade val="50000"/>
            <a:hueOff val="0"/>
            <a:satOff val="0"/>
            <a:lumOff val="0"/>
            <a:alphaOff val="0"/>
          </a:schemeClr>
        </a:solidFill>
        <a:ln w="6350" cap="flat" cmpd="sng" algn="ctr">
          <a:solidFill>
            <a:schemeClr val="accent6">
              <a:shade val="5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A5CC54E8-3098-4301-A8B5-D0130A321F6E}">
      <dsp:nvSpPr>
        <dsp:cNvPr id="0" name=""/>
        <dsp:cNvSpPr/>
      </dsp:nvSpPr>
      <dsp:spPr>
        <a:xfrm>
          <a:off x="1158492" y="1939133"/>
          <a:ext cx="2705546" cy="2371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GB" sz="2000" kern="1200" dirty="0" smtClean="0"/>
            <a:t>Stimulating and/or cooperating inter-domain open science (JENAA)</a:t>
          </a:r>
          <a:endParaRPr lang="en-GB" sz="2000" kern="1200" dirty="0"/>
        </a:p>
      </dsp:txBody>
      <dsp:txXfrm>
        <a:off x="1158492" y="1939133"/>
        <a:ext cx="2705546" cy="2371570"/>
      </dsp:txXfrm>
    </dsp:sp>
    <dsp:sp modelId="{4B21FEA4-A60C-4912-BFD4-AE5232803D6A}">
      <dsp:nvSpPr>
        <dsp:cNvPr id="0" name=""/>
        <dsp:cNvSpPr/>
      </dsp:nvSpPr>
      <dsp:spPr>
        <a:xfrm>
          <a:off x="3353558" y="823100"/>
          <a:ext cx="510480" cy="510480"/>
        </a:xfrm>
        <a:prstGeom prst="triangle">
          <a:avLst>
            <a:gd name="adj" fmla="val 100000"/>
          </a:avLst>
        </a:prstGeom>
        <a:solidFill>
          <a:schemeClr val="accent6">
            <a:shade val="50000"/>
            <a:hueOff val="147370"/>
            <a:satOff val="-6442"/>
            <a:lumOff val="17584"/>
            <a:alphaOff val="0"/>
          </a:schemeClr>
        </a:solidFill>
        <a:ln w="6350" cap="flat" cmpd="sng" algn="ctr">
          <a:solidFill>
            <a:schemeClr val="accent6">
              <a:shade val="50000"/>
              <a:hueOff val="147370"/>
              <a:satOff val="-6442"/>
              <a:lumOff val="17584"/>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F1AA623D-FEED-4042-9105-596C3C2FB83A}">
      <dsp:nvSpPr>
        <dsp:cNvPr id="0" name=""/>
        <dsp:cNvSpPr/>
      </dsp:nvSpPr>
      <dsp:spPr>
        <a:xfrm rot="5400000">
          <a:off x="4771241" y="224142"/>
          <a:ext cx="1800998" cy="2996820"/>
        </a:xfrm>
        <a:prstGeom prst="corner">
          <a:avLst>
            <a:gd name="adj1" fmla="val 16120"/>
            <a:gd name="adj2" fmla="val 16110"/>
          </a:avLst>
        </a:prstGeom>
        <a:solidFill>
          <a:schemeClr val="accent6">
            <a:shade val="50000"/>
            <a:hueOff val="294739"/>
            <a:satOff val="-12884"/>
            <a:lumOff val="35169"/>
            <a:alphaOff val="0"/>
          </a:schemeClr>
        </a:solidFill>
        <a:ln w="6350" cap="flat" cmpd="sng" algn="ctr">
          <a:solidFill>
            <a:schemeClr val="accent6">
              <a:shade val="50000"/>
              <a:hueOff val="294739"/>
              <a:satOff val="-12884"/>
              <a:lumOff val="35169"/>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D49014B3-09C1-4F30-BE35-6E3EF83ECB43}">
      <dsp:nvSpPr>
        <dsp:cNvPr id="0" name=""/>
        <dsp:cNvSpPr/>
      </dsp:nvSpPr>
      <dsp:spPr>
        <a:xfrm>
          <a:off x="4470609" y="1119546"/>
          <a:ext cx="2705546" cy="2371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GB" sz="2000" b="0" i="0" kern="1200" dirty="0" smtClean="0"/>
            <a:t>“bench” concept to enhance  researchers’ participation in open science and cross-domain scientific research (and guiding the EOSC architecture). </a:t>
          </a:r>
          <a:endParaRPr lang="en-GB" sz="2000" kern="1200" dirty="0"/>
        </a:p>
      </dsp:txBody>
      <dsp:txXfrm>
        <a:off x="4470609" y="1119546"/>
        <a:ext cx="2705546" cy="2371570"/>
      </dsp:txXfrm>
    </dsp:sp>
    <dsp:sp modelId="{95565D2D-56C0-47FF-898B-048CBC1C446A}">
      <dsp:nvSpPr>
        <dsp:cNvPr id="0" name=""/>
        <dsp:cNvSpPr/>
      </dsp:nvSpPr>
      <dsp:spPr>
        <a:xfrm>
          <a:off x="6665675" y="3513"/>
          <a:ext cx="510480" cy="510480"/>
        </a:xfrm>
        <a:prstGeom prst="triangle">
          <a:avLst>
            <a:gd name="adj" fmla="val 100000"/>
          </a:avLst>
        </a:prstGeom>
        <a:solidFill>
          <a:schemeClr val="accent6">
            <a:shade val="50000"/>
            <a:hueOff val="294739"/>
            <a:satOff val="-12884"/>
            <a:lumOff val="35169"/>
            <a:alphaOff val="0"/>
          </a:schemeClr>
        </a:solidFill>
        <a:ln w="6350" cap="flat" cmpd="sng" algn="ctr">
          <a:solidFill>
            <a:schemeClr val="accent6">
              <a:shade val="50000"/>
              <a:hueOff val="294739"/>
              <a:satOff val="-12884"/>
              <a:lumOff val="35169"/>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9D8DA4DF-93A5-420C-9BA0-243FC1F1C40E}">
      <dsp:nvSpPr>
        <dsp:cNvPr id="0" name=""/>
        <dsp:cNvSpPr/>
      </dsp:nvSpPr>
      <dsp:spPr>
        <a:xfrm rot="5400000">
          <a:off x="8083358" y="-595443"/>
          <a:ext cx="1800998" cy="2996820"/>
        </a:xfrm>
        <a:prstGeom prst="corner">
          <a:avLst>
            <a:gd name="adj1" fmla="val 16120"/>
            <a:gd name="adj2" fmla="val 16110"/>
          </a:avLst>
        </a:prstGeom>
        <a:solidFill>
          <a:schemeClr val="accent6">
            <a:shade val="50000"/>
            <a:hueOff val="147370"/>
            <a:satOff val="-6442"/>
            <a:lumOff val="17584"/>
            <a:alphaOff val="0"/>
          </a:schemeClr>
        </a:solidFill>
        <a:ln w="6350" cap="flat" cmpd="sng" algn="ctr">
          <a:solidFill>
            <a:schemeClr val="accent6">
              <a:shade val="50000"/>
              <a:hueOff val="147370"/>
              <a:satOff val="-6442"/>
              <a:lumOff val="17584"/>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14B73326-BCF8-41FA-9620-E290E6C895FC}">
      <dsp:nvSpPr>
        <dsp:cNvPr id="0" name=""/>
        <dsp:cNvSpPr/>
      </dsp:nvSpPr>
      <dsp:spPr>
        <a:xfrm>
          <a:off x="7782727" y="299959"/>
          <a:ext cx="2705546" cy="2371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GB" sz="2000" b="0" i="0" kern="1200" dirty="0" smtClean="0"/>
            <a:t>Included in </a:t>
          </a:r>
          <a:r>
            <a:rPr lang="en-GB" sz="2000" b="0" i="0" u="sng" kern="1200" dirty="0" smtClean="0"/>
            <a:t>EOSC Future </a:t>
          </a:r>
          <a:endParaRPr lang="en-GB" sz="2000" kern="1200" dirty="0"/>
        </a:p>
      </dsp:txBody>
      <dsp:txXfrm>
        <a:off x="7782727" y="299959"/>
        <a:ext cx="2705546" cy="23715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93414-3C7D-4EDA-ADB5-C04B2D04E45E}">
      <dsp:nvSpPr>
        <dsp:cNvPr id="0" name=""/>
        <dsp:cNvSpPr/>
      </dsp:nvSpPr>
      <dsp:spPr>
        <a:xfrm rot="5400000">
          <a:off x="599625" y="603745"/>
          <a:ext cx="3332029" cy="2887718"/>
        </a:xfrm>
        <a:prstGeom prst="notchedRightArrow">
          <a:avLst/>
        </a:prstGeom>
        <a:solidFill>
          <a:schemeClr val="accent1">
            <a:lumMod val="75000"/>
            <a:alpha val="77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rtl="0">
            <a:lnSpc>
              <a:spcPct val="90000"/>
            </a:lnSpc>
            <a:spcBef>
              <a:spcPct val="0"/>
            </a:spcBef>
            <a:spcAft>
              <a:spcPct val="35000"/>
            </a:spcAft>
          </a:pPr>
          <a:r>
            <a:rPr lang="en-GB" sz="1900" b="0" i="0" kern="1200" dirty="0" smtClean="0"/>
            <a:t>TSPs are multi-domain science integration across ESCAPE</a:t>
          </a:r>
          <a:endParaRPr lang="en-GB" sz="1900" kern="1200" dirty="0"/>
        </a:p>
      </dsp:txBody>
      <dsp:txXfrm rot="-5400000">
        <a:off x="1543709" y="1103520"/>
        <a:ext cx="1443859" cy="1888170"/>
      </dsp:txXfrm>
    </dsp:sp>
    <dsp:sp modelId="{9B80D859-A3E7-49A2-94B1-F5650CD09A97}">
      <dsp:nvSpPr>
        <dsp:cNvPr id="0" name=""/>
        <dsp:cNvSpPr/>
      </dsp:nvSpPr>
      <dsp:spPr>
        <a:xfrm rot="5400000">
          <a:off x="5488995" y="-2198930"/>
          <a:ext cx="3049952" cy="7451826"/>
        </a:xfrm>
        <a:prstGeom prst="round2Same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GB" sz="2000" b="0" i="0" kern="1200" dirty="0" smtClean="0"/>
            <a:t>demonstrate new cutting edge open science capabilities, making use of the services implemented within ESCAPE</a:t>
          </a:r>
          <a:endParaRPr lang="en-GB" sz="2000" kern="1200" dirty="0"/>
        </a:p>
        <a:p>
          <a:pPr marL="228600" lvl="1" indent="-228600" algn="l" defTabSz="889000" rtl="0">
            <a:lnSpc>
              <a:spcPct val="90000"/>
            </a:lnSpc>
            <a:spcBef>
              <a:spcPct val="0"/>
            </a:spcBef>
            <a:spcAft>
              <a:spcPct val="15000"/>
            </a:spcAft>
            <a:buChar char="••"/>
          </a:pPr>
          <a:r>
            <a:rPr lang="en-GB" sz="2000" b="0" i="0" kern="1200" dirty="0" smtClean="0"/>
            <a:t>feedback on the capabilities delivered by ESCAPE</a:t>
          </a:r>
          <a:endParaRPr lang="en-GB" sz="2000" kern="1200" dirty="0"/>
        </a:p>
        <a:p>
          <a:pPr marL="228600" lvl="1" indent="-228600" algn="l" defTabSz="889000" rtl="0">
            <a:lnSpc>
              <a:spcPct val="90000"/>
            </a:lnSpc>
            <a:spcBef>
              <a:spcPct val="0"/>
            </a:spcBef>
            <a:spcAft>
              <a:spcPct val="15000"/>
            </a:spcAft>
            <a:buChar char="••"/>
          </a:pPr>
          <a:r>
            <a:rPr lang="en-GB" sz="2000" b="0" i="0" kern="1200" dirty="0" smtClean="0"/>
            <a:t>benefit real science goals in exploring synergies between the ESFRIs and largely among three scientific communities Astrophysics/</a:t>
          </a:r>
          <a:r>
            <a:rPr lang="en-GB" sz="2000" b="0" i="0" kern="1200" dirty="0" err="1" smtClean="0"/>
            <a:t>Astroparticle</a:t>
          </a:r>
          <a:r>
            <a:rPr lang="en-GB" sz="2000" b="0" i="0" kern="1200" dirty="0" smtClean="0"/>
            <a:t>, accelerator-based Particle and Nuclear Physics (supported by consortia of EU member states, Universities/Institutes ) </a:t>
          </a:r>
          <a:endParaRPr lang="en-GB" sz="2000" kern="1200" dirty="0"/>
        </a:p>
      </dsp:txBody>
      <dsp:txXfrm rot="-5400000">
        <a:off x="3288058" y="150893"/>
        <a:ext cx="7302940" cy="2752180"/>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4.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AF70F8-9567-4072-BE38-B4993130BC78}" type="datetimeFigureOut">
              <a:rPr lang="fr-FR" smtClean="0"/>
              <a:t>11/06/2021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F165B-04C6-4784-8467-CD7EF882116A}" type="slidenum">
              <a:rPr lang="fr-FR" smtClean="0"/>
              <a:t>‹N°›</a:t>
            </a:fld>
            <a:endParaRPr lang="fr-FR"/>
          </a:p>
        </p:txBody>
      </p:sp>
    </p:spTree>
    <p:extLst>
      <p:ext uri="{BB962C8B-B14F-4D97-AF65-F5344CB8AC3E}">
        <p14:creationId xmlns:p14="http://schemas.microsoft.com/office/powerpoint/2010/main" val="2902350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yintracomm.ec.europa.eu/corp/intellectual-property/Documents/2019_Reuse-guidelines%28CC-BY%29.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757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Very good day to everyone present here and welcome to the first session of </a:t>
            </a:r>
            <a:r>
              <a:rPr lang="en-GB" sz="1200" b="0" i="0" u="none" strike="noStrike" kern="1200" dirty="0" err="1">
                <a:solidFill>
                  <a:schemeClr val="tx1"/>
                </a:solidFill>
                <a:effectLst/>
                <a:latin typeface="+mn-lt"/>
                <a:ea typeface="+mn-ea"/>
                <a:cs typeface="+mn-cs"/>
              </a:rPr>
              <a:t>ENVri</a:t>
            </a:r>
            <a:r>
              <a:rPr lang="en-GB" sz="1200" b="0" i="0" u="none" strike="noStrike" kern="1200" dirty="0">
                <a:solidFill>
                  <a:schemeClr val="tx1"/>
                </a:solidFill>
                <a:effectLst/>
                <a:latin typeface="+mn-lt"/>
                <a:ea typeface="+mn-ea"/>
                <a:cs typeface="+mn-cs"/>
              </a:rPr>
              <a:t> week 2021. This session will walk you through  what happened in the world of EOSC during last year. Despite the Corona virus pandemic and the sudden change in everybody’s lifestyle, EOSC activities didn’t  drop or cease. Au contraire.  EOSC realm has been very very active. We will have three speakers today (Andreas, Ari and myself), each will have 10 minutes for his presentation, saving 15 minutes at the end for discussions, which I encourage you participate. Please raise your hand or post your question in the chat.</a:t>
            </a:r>
          </a:p>
          <a:p>
            <a:r>
              <a:rPr lang="en-GB" sz="1200" b="0" i="0" u="none" strike="noStrike" kern="1200" dirty="0">
                <a:solidFill>
                  <a:schemeClr val="tx1"/>
                </a:solidFill>
                <a:effectLst/>
                <a:latin typeface="+mn-lt"/>
                <a:ea typeface="+mn-ea"/>
                <a:cs typeface="+mn-cs"/>
              </a:rPr>
              <a:t>That being said, allow me to introduce our first speaker: me!  My presentation will provide you a general overview of EOSC 2020 and will set the stage for Andreas and Ari, who will go into a bit more detailed information on a couple of specific EOSC activities..</a:t>
            </a: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Let’s start with what has ended and finish with what has began.</a:t>
            </a:r>
          </a:p>
        </p:txBody>
      </p:sp>
      <p:sp>
        <p:nvSpPr>
          <p:cNvPr id="4" name="Slide Number Placeholder 3"/>
          <p:cNvSpPr>
            <a:spLocks noGrp="1"/>
          </p:cNvSpPr>
          <p:nvPr>
            <p:ph type="sldNum" sz="quarter" idx="5"/>
          </p:nvPr>
        </p:nvSpPr>
        <p:spPr/>
        <p:txBody>
          <a:bodyPr/>
          <a:lstStyle/>
          <a:p>
            <a:fld id="{F272C490-DB92-0C46-9D20-FF5D38446C16}" type="slidenum">
              <a:rPr lang="it-IT" smtClean="0"/>
              <a:t>28</a:t>
            </a:fld>
            <a:endParaRPr lang="it-IT"/>
          </a:p>
        </p:txBody>
      </p:sp>
    </p:spTree>
    <p:extLst>
      <p:ext uri="{BB962C8B-B14F-4D97-AF65-F5344CB8AC3E}">
        <p14:creationId xmlns:p14="http://schemas.microsoft.com/office/powerpoint/2010/main" val="3785952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F272C490-DB92-0C46-9D20-FF5D38446C16}" type="slidenum">
              <a:rPr lang="it-IT" smtClean="0"/>
              <a:t>29</a:t>
            </a:fld>
            <a:endParaRPr lang="it-IT"/>
          </a:p>
        </p:txBody>
      </p:sp>
    </p:spTree>
    <p:extLst>
      <p:ext uri="{BB962C8B-B14F-4D97-AF65-F5344CB8AC3E}">
        <p14:creationId xmlns:p14="http://schemas.microsoft.com/office/powerpoint/2010/main" val="1082897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Key messages: Long history of collboration</a:t>
            </a:r>
          </a:p>
          <a:p>
            <a:r>
              <a:rPr lang="en-FI" dirty="0"/>
              <a:t>Much more activites beyond data – good experiences on most</a:t>
            </a:r>
          </a:p>
          <a:p>
            <a:r>
              <a:rPr lang="en-FI" dirty="0"/>
              <a:t>Projects have increased in size, but participation from RIs was limited in last call</a:t>
            </a:r>
          </a:p>
        </p:txBody>
      </p:sp>
      <p:sp>
        <p:nvSpPr>
          <p:cNvPr id="4" name="Slide Number Placeholder 3"/>
          <p:cNvSpPr>
            <a:spLocks noGrp="1"/>
          </p:cNvSpPr>
          <p:nvPr>
            <p:ph type="sldNum" sz="quarter" idx="5"/>
          </p:nvPr>
        </p:nvSpPr>
        <p:spPr/>
        <p:txBody>
          <a:bodyPr/>
          <a:lstStyle/>
          <a:p>
            <a:fld id="{F272C490-DB92-0C46-9D20-FF5D38446C16}" type="slidenum">
              <a:rPr lang="it-IT" smtClean="0"/>
              <a:t>31</a:t>
            </a:fld>
            <a:endParaRPr lang="it-IT"/>
          </a:p>
        </p:txBody>
      </p:sp>
    </p:spTree>
    <p:extLst>
      <p:ext uri="{BB962C8B-B14F-4D97-AF65-F5344CB8AC3E}">
        <p14:creationId xmlns:p14="http://schemas.microsoft.com/office/powerpoint/2010/main" val="3180757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F272C490-DB92-0C46-9D20-FF5D38446C16}" type="slidenum">
              <a:rPr lang="it-IT" smtClean="0"/>
              <a:t>33</a:t>
            </a:fld>
            <a:endParaRPr lang="it-IT"/>
          </a:p>
        </p:txBody>
      </p:sp>
    </p:spTree>
    <p:extLst>
      <p:ext uri="{BB962C8B-B14F-4D97-AF65-F5344CB8AC3E}">
        <p14:creationId xmlns:p14="http://schemas.microsoft.com/office/powerpoint/2010/main" val="3427983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F272C490-DB92-0C46-9D20-FF5D38446C16}" type="slidenum">
              <a:rPr lang="it-IT" smtClean="0"/>
              <a:t>44</a:t>
            </a:fld>
            <a:endParaRPr lang="it-IT"/>
          </a:p>
        </p:txBody>
      </p:sp>
    </p:spTree>
    <p:extLst>
      <p:ext uri="{BB962C8B-B14F-4D97-AF65-F5344CB8AC3E}">
        <p14:creationId xmlns:p14="http://schemas.microsoft.com/office/powerpoint/2010/main" val="1714552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F272C490-DB92-0C46-9D20-FF5D38446C16}" type="slidenum">
              <a:rPr lang="it-IT" smtClean="0"/>
              <a:t>45</a:t>
            </a:fld>
            <a:endParaRPr lang="it-IT"/>
          </a:p>
        </p:txBody>
      </p:sp>
    </p:spTree>
    <p:extLst>
      <p:ext uri="{BB962C8B-B14F-4D97-AF65-F5344CB8AC3E}">
        <p14:creationId xmlns:p14="http://schemas.microsoft.com/office/powerpoint/2010/main" val="3329327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F272C490-DB92-0C46-9D20-FF5D38446C16}" type="slidenum">
              <a:rPr lang="it-IT" smtClean="0"/>
              <a:t>46</a:t>
            </a:fld>
            <a:endParaRPr lang="it-IT"/>
          </a:p>
        </p:txBody>
      </p:sp>
    </p:spTree>
    <p:extLst>
      <p:ext uri="{BB962C8B-B14F-4D97-AF65-F5344CB8AC3E}">
        <p14:creationId xmlns:p14="http://schemas.microsoft.com/office/powerpoint/2010/main" val="2416256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F272C490-DB92-0C46-9D20-FF5D38446C16}" type="slidenum">
              <a:rPr lang="it-IT" smtClean="0"/>
              <a:t>47</a:t>
            </a:fld>
            <a:endParaRPr lang="it-IT"/>
          </a:p>
        </p:txBody>
      </p:sp>
    </p:spTree>
    <p:extLst>
      <p:ext uri="{BB962C8B-B14F-4D97-AF65-F5344CB8AC3E}">
        <p14:creationId xmlns:p14="http://schemas.microsoft.com/office/powerpoint/2010/main" val="3336544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290" name="Google Shape;2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754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science data is rich and diverse </a:t>
            </a:r>
          </a:p>
          <a:p>
            <a:r>
              <a:rPr lang="en-US" dirty="0"/>
              <a:t>The Life Science Research Infrastructures provide access to ad- </a:t>
            </a:r>
            <a:r>
              <a:rPr lang="en-US" dirty="0" err="1"/>
              <a:t>vanced</a:t>
            </a:r>
            <a:r>
              <a:rPr lang="en-US" dirty="0"/>
              <a:t> instruments and research facilities that describe biology from single molecules to ecosystems and long-term population cohorts. </a:t>
            </a:r>
          </a:p>
          <a:p>
            <a:r>
              <a:rPr lang="en-US" dirty="0"/>
              <a:t>Connecting digital life science data will allow us to address major challenges facing humanity </a:t>
            </a:r>
          </a:p>
          <a:p>
            <a:r>
              <a:rPr lang="en-US" dirty="0"/>
              <a:t>These include the 5 EU missions in Horizon Europe: </a:t>
            </a:r>
          </a:p>
          <a:p>
            <a:r>
              <a:rPr lang="en-US" dirty="0"/>
              <a:t>• Cancer</a:t>
            </a:r>
            <a:br>
              <a:rPr lang="en-US" dirty="0"/>
            </a:br>
            <a:r>
              <a:rPr lang="en-US" dirty="0"/>
              <a:t>• Adaptation to climate change including societal transformation • Healthy oceans, seas, coastal and inland waters</a:t>
            </a:r>
            <a:br>
              <a:rPr lang="en-US" dirty="0"/>
            </a:br>
            <a:r>
              <a:rPr lang="en-US" dirty="0"/>
              <a:t>• Climate-neutral and smart cities</a:t>
            </a:r>
            <a:br>
              <a:rPr lang="en-US" dirty="0"/>
            </a:br>
            <a:r>
              <a:rPr lang="en-US" dirty="0"/>
              <a:t>• Soil health and food </a:t>
            </a:r>
          </a:p>
          <a:p>
            <a:r>
              <a:rPr lang="en-US" dirty="0"/>
              <a:t>EOSC-Life provides solutions so that life scientists can make use of data, tools and workflows in the cloud </a:t>
            </a:r>
          </a:p>
          <a:p>
            <a:r>
              <a:rPr lang="en-US" dirty="0"/>
              <a:t>Vast amounts of data are processed and </a:t>
            </a:r>
            <a:r>
              <a:rPr lang="en-US" dirty="0" err="1"/>
              <a:t>analysed</a:t>
            </a:r>
            <a:r>
              <a:rPr lang="en-US" dirty="0"/>
              <a:t> daily in the life sciences. EOSC-Life aims to make data, tools and analysis work- flows more findable, accessible, interoperable and reusable (FAIR) through cloud deployment of these resources. </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159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41B25-C4D1-47DB-817D-B9C4FC5392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03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For example – we had a call before summer for datasets; work to publish the first cohort of FAIR RI data resources in the cloud is now underway</a:t>
            </a:r>
            <a:endParaRPr/>
          </a:p>
          <a:p>
            <a:pPr marL="0" lvl="0" indent="0" algn="l" rtl="0">
              <a:lnSpc>
                <a:spcPct val="100000"/>
              </a:lnSpc>
              <a:spcBef>
                <a:spcPts val="0"/>
              </a:spcBef>
              <a:spcAft>
                <a:spcPts val="0"/>
              </a:spcAft>
              <a:buSzPts val="1400"/>
              <a:buNone/>
            </a:pPr>
            <a:r>
              <a:rPr lang="en-GB"/>
              <a:t>And</a:t>
            </a:r>
            <a:endParaRPr/>
          </a:p>
          <a:p>
            <a:pPr marL="0" lvl="0" indent="0" algn="l" rtl="0">
              <a:lnSpc>
                <a:spcPct val="100000"/>
              </a:lnSpc>
              <a:spcBef>
                <a:spcPts val="0"/>
              </a:spcBef>
              <a:spcAft>
                <a:spcPts val="0"/>
              </a:spcAft>
              <a:buSzPts val="1400"/>
              <a:buNone/>
            </a:pPr>
            <a:r>
              <a:rPr lang="en-GB"/>
              <a:t>Resleased guideline documents on FAIR, secure data access with mapping of national capabilities</a:t>
            </a:r>
            <a:endParaRPr/>
          </a:p>
          <a:p>
            <a:pPr marL="0" lvl="0" indent="0" algn="l" rtl="0">
              <a:lnSpc>
                <a:spcPct val="100000"/>
              </a:lnSpc>
              <a:spcBef>
                <a:spcPts val="0"/>
              </a:spcBef>
              <a:spcAft>
                <a:spcPts val="0"/>
              </a:spcAft>
              <a:buSzPts val="1400"/>
              <a:buNone/>
            </a:pPr>
            <a:r>
              <a:rPr lang="en-GB"/>
              <a:t>Several training events and hackathons to build capacity in RI’s for federated, cloud-based analytics in our tools work-package</a:t>
            </a:r>
            <a:endParaRPr/>
          </a:p>
        </p:txBody>
      </p:sp>
      <p:sp>
        <p:nvSpPr>
          <p:cNvPr id="322" name="Google Shape;32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1637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a:solidFill>
                  <a:schemeClr val="dk1"/>
                </a:solidFill>
                <a:effectLst/>
                <a:latin typeface="Calibri"/>
                <a:ea typeface="Calibri"/>
                <a:cs typeface="Calibri"/>
                <a:sym typeface="Calibri"/>
              </a:rPr>
              <a:t>By populating EOSC-Life, we are not merely fulfilling a project’s goals—we are building tools and training people to make this the new normal for life science data. European scientists should be able to collaborate and reuse data regardless of where they are based. Training programmes, workshops and hackathons help to prepare our users for a new way of work- </a:t>
            </a:r>
            <a:r>
              <a:rPr lang="en-GB" sz="1200" b="0" i="0" u="none" strike="noStrike" cap="none" dirty="0" err="1">
                <a:solidFill>
                  <a:schemeClr val="dk1"/>
                </a:solidFill>
                <a:effectLst/>
                <a:latin typeface="Calibri"/>
                <a:ea typeface="Calibri"/>
                <a:cs typeface="Calibri"/>
                <a:sym typeface="Calibri"/>
              </a:rPr>
              <a:t>ing</a:t>
            </a:r>
            <a:r>
              <a:rPr lang="en-GB" sz="1200" b="0" i="0" u="none" strike="noStrike" cap="none" dirty="0">
                <a:solidFill>
                  <a:schemeClr val="dk1"/>
                </a:solidFill>
                <a:effectLst/>
                <a:latin typeface="Calibri"/>
                <a:ea typeface="Calibri"/>
                <a:cs typeface="Calibri"/>
                <a:sym typeface="Calibri"/>
              </a:rPr>
              <a:t>. Open calls and demonstrator projects guide our developments and create examples for other projects—illustrating the capabilities of EOSC-Life. </a:t>
            </a:r>
            <a:endParaRPr lang="en-GB"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03640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Data sharing and digital tools are critical for the response to the pandemic. EOSC-Life partners and solutions were well positioned to respond quickly to the needs of our community with efforts such as: </a:t>
            </a:r>
            <a:endParaRPr lang="en-GB"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674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7b4295fd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7b4295fd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Take you through one example – on COVID, as very timely, but this is true in many other fields; we are starting a project with Historic England on </a:t>
            </a:r>
            <a:endParaRPr dirty="0"/>
          </a:p>
        </p:txBody>
      </p:sp>
    </p:spTree>
    <p:extLst>
      <p:ext uri="{BB962C8B-B14F-4D97-AF65-F5344CB8AC3E}">
        <p14:creationId xmlns:p14="http://schemas.microsoft.com/office/powerpoint/2010/main" val="934074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b4294fa6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7b4294fa6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7035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b4294fa6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7b4294fa6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4827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ca5f557cbf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ca5f557cbf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gca5f557cbf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30441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For example – we had a call before summer for datasets; work to publish the first cohort of FAIR RI data resources in the cloud is now underway</a:t>
            </a:r>
            <a:endParaRPr dirty="0"/>
          </a:p>
          <a:p>
            <a:pPr marL="0" lvl="0" indent="0" algn="l" rtl="0">
              <a:lnSpc>
                <a:spcPct val="100000"/>
              </a:lnSpc>
              <a:spcBef>
                <a:spcPts val="0"/>
              </a:spcBef>
              <a:spcAft>
                <a:spcPts val="0"/>
              </a:spcAft>
              <a:buSzPts val="1400"/>
              <a:buNone/>
            </a:pPr>
            <a:r>
              <a:rPr lang="en-GB" dirty="0"/>
              <a:t>And</a:t>
            </a:r>
            <a:endParaRPr dirty="0"/>
          </a:p>
          <a:p>
            <a:pPr marL="0" lvl="0" indent="0" algn="l" rtl="0">
              <a:lnSpc>
                <a:spcPct val="100000"/>
              </a:lnSpc>
              <a:spcBef>
                <a:spcPts val="0"/>
              </a:spcBef>
              <a:spcAft>
                <a:spcPts val="0"/>
              </a:spcAft>
              <a:buSzPts val="1400"/>
              <a:buNone/>
            </a:pPr>
            <a:r>
              <a:rPr lang="en-GB" dirty="0" err="1"/>
              <a:t>Resleased</a:t>
            </a:r>
            <a:r>
              <a:rPr lang="en-GB" dirty="0"/>
              <a:t> guideline documents on FAIR, secure data access with mapping of national capabilities</a:t>
            </a:r>
            <a:endParaRPr dirty="0"/>
          </a:p>
          <a:p>
            <a:pPr marL="0" lvl="0" indent="0" algn="l" rtl="0">
              <a:lnSpc>
                <a:spcPct val="100000"/>
              </a:lnSpc>
              <a:spcBef>
                <a:spcPts val="0"/>
              </a:spcBef>
              <a:spcAft>
                <a:spcPts val="0"/>
              </a:spcAft>
              <a:buSzPts val="1400"/>
              <a:buNone/>
            </a:pPr>
            <a:r>
              <a:rPr lang="en-GB" dirty="0"/>
              <a:t>Several training events and hackathons to build capacity in RI’s for federated, cloud-based analytics in our tools work-package</a:t>
            </a:r>
            <a:endParaRPr dirty="0"/>
          </a:p>
        </p:txBody>
      </p:sp>
      <p:sp>
        <p:nvSpPr>
          <p:cNvPr id="322" name="Google Shape;32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88104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For example – we had a call before summer for datasets; work to publish the first cohort of FAIR RI data resources in the cloud is now underway</a:t>
            </a:r>
            <a:endParaRPr/>
          </a:p>
          <a:p>
            <a:pPr marL="0" lvl="0" indent="0" algn="l" rtl="0">
              <a:lnSpc>
                <a:spcPct val="100000"/>
              </a:lnSpc>
              <a:spcBef>
                <a:spcPts val="0"/>
              </a:spcBef>
              <a:spcAft>
                <a:spcPts val="0"/>
              </a:spcAft>
              <a:buSzPts val="1400"/>
              <a:buNone/>
            </a:pPr>
            <a:r>
              <a:rPr lang="en-GB"/>
              <a:t>And</a:t>
            </a:r>
            <a:endParaRPr/>
          </a:p>
          <a:p>
            <a:pPr marL="0" lvl="0" indent="0" algn="l" rtl="0">
              <a:lnSpc>
                <a:spcPct val="100000"/>
              </a:lnSpc>
              <a:spcBef>
                <a:spcPts val="0"/>
              </a:spcBef>
              <a:spcAft>
                <a:spcPts val="0"/>
              </a:spcAft>
              <a:buSzPts val="1400"/>
              <a:buNone/>
            </a:pPr>
            <a:r>
              <a:rPr lang="en-GB"/>
              <a:t>Resleased guideline documents on FAIR, secure data access with mapping of national capabilities</a:t>
            </a:r>
            <a:endParaRPr/>
          </a:p>
          <a:p>
            <a:pPr marL="0" lvl="0" indent="0" algn="l" rtl="0">
              <a:lnSpc>
                <a:spcPct val="100000"/>
              </a:lnSpc>
              <a:spcBef>
                <a:spcPts val="0"/>
              </a:spcBef>
              <a:spcAft>
                <a:spcPts val="0"/>
              </a:spcAft>
              <a:buSzPts val="1400"/>
              <a:buNone/>
            </a:pPr>
            <a:r>
              <a:rPr lang="en-GB"/>
              <a:t>Several training events and hackathons to build capacity in RI’s for federated, cloud-based analytics in our tools work-package</a:t>
            </a:r>
            <a:endParaRPr/>
          </a:p>
        </p:txBody>
      </p:sp>
      <p:sp>
        <p:nvSpPr>
          <p:cNvPr id="322" name="Google Shape;32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49725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8330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785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 </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4757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2" name="Google Shape;18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9649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2512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4966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ct val="100000"/>
              <a:buNone/>
            </a:pPr>
            <a:r>
              <a:rPr lang="en-GB" sz="2400" b="1" dirty="0">
                <a:solidFill>
                  <a:srgbClr val="002060"/>
                </a:solidFill>
              </a:rPr>
              <a:t>Data Lake</a:t>
            </a:r>
            <a:r>
              <a:rPr lang="en-GB" sz="2400" dirty="0">
                <a:solidFill>
                  <a:srgbClr val="002060"/>
                </a:solidFill>
              </a:rPr>
              <a:t>:</a:t>
            </a:r>
            <a:endParaRPr lang="en-GB" sz="1900" dirty="0">
              <a:solidFill>
                <a:srgbClr val="002060"/>
              </a:solidFill>
            </a:endParaRPr>
          </a:p>
          <a:p>
            <a:pPr marL="685800" lvl="1" indent="-228631" algn="l" rtl="0">
              <a:lnSpc>
                <a:spcPct val="90000"/>
              </a:lnSpc>
              <a:spcBef>
                <a:spcPts val="500"/>
              </a:spcBef>
              <a:spcAft>
                <a:spcPts val="0"/>
              </a:spcAft>
              <a:buClr>
                <a:srgbClr val="002060"/>
              </a:buClr>
              <a:buSzPct val="100000"/>
              <a:buFont typeface="Calibri"/>
              <a:buChar char="•"/>
            </a:pPr>
            <a:r>
              <a:rPr lang="en-GB" sz="1900" dirty="0" smtClean="0">
                <a:solidFill>
                  <a:srgbClr val="002060"/>
                </a:solidFill>
              </a:rPr>
              <a:t>Build </a:t>
            </a:r>
            <a:r>
              <a:rPr lang="en-GB" sz="1900" dirty="0">
                <a:solidFill>
                  <a:srgbClr val="002060"/>
                </a:solidFill>
              </a:rPr>
              <a:t>a scalable, federated, data infrastructure as the basis of open science for the ESFRI projects within ESCAPE.  Enable connection to compute and storage resources.</a:t>
            </a:r>
            <a:endParaRPr lang="en-GB" dirty="0"/>
          </a:p>
          <a:p>
            <a:pPr marL="0" lvl="0" indent="0" algn="l" rtl="0">
              <a:lnSpc>
                <a:spcPct val="90000"/>
              </a:lnSpc>
              <a:spcBef>
                <a:spcPts val="1000"/>
              </a:spcBef>
              <a:spcAft>
                <a:spcPts val="0"/>
              </a:spcAft>
              <a:buClr>
                <a:srgbClr val="002060"/>
              </a:buClr>
              <a:buSzPct val="100000"/>
              <a:buNone/>
            </a:pPr>
            <a:r>
              <a:rPr lang="en-GB" sz="2400" b="1" dirty="0">
                <a:solidFill>
                  <a:srgbClr val="002060"/>
                </a:solidFill>
              </a:rPr>
              <a:t>Software Repository</a:t>
            </a:r>
            <a:r>
              <a:rPr lang="en-GB" sz="2400" dirty="0">
                <a:solidFill>
                  <a:srgbClr val="002060"/>
                </a:solidFill>
              </a:rPr>
              <a:t>:</a:t>
            </a:r>
            <a:endParaRPr lang="en-GB" sz="1900" dirty="0">
              <a:solidFill>
                <a:srgbClr val="002060"/>
              </a:solidFill>
            </a:endParaRPr>
          </a:p>
          <a:p>
            <a:pPr marL="685800" lvl="1" indent="-228631" algn="l" rtl="0">
              <a:lnSpc>
                <a:spcPct val="90000"/>
              </a:lnSpc>
              <a:spcBef>
                <a:spcPts val="500"/>
              </a:spcBef>
              <a:spcAft>
                <a:spcPts val="0"/>
              </a:spcAft>
              <a:buClr>
                <a:srgbClr val="002060"/>
              </a:buClr>
              <a:buSzPct val="100000"/>
              <a:buFont typeface="Calibri"/>
              <a:buChar char="•"/>
            </a:pPr>
            <a:r>
              <a:rPr lang="en-GB" sz="1900" dirty="0">
                <a:solidFill>
                  <a:srgbClr val="002060"/>
                </a:solidFill>
              </a:rPr>
              <a:t> Repository of "scientific software" as a major component of the “data” to be curated in EOSC. Implementation of a community-based approach for the continuous development of shared software and for training of researchers and data scientists.</a:t>
            </a:r>
            <a:endParaRPr lang="en-GB" dirty="0"/>
          </a:p>
          <a:p>
            <a:pPr marL="0" lvl="0" indent="0" algn="l" rtl="0">
              <a:lnSpc>
                <a:spcPct val="90000"/>
              </a:lnSpc>
              <a:spcBef>
                <a:spcPts val="1000"/>
              </a:spcBef>
              <a:spcAft>
                <a:spcPts val="0"/>
              </a:spcAft>
              <a:buClr>
                <a:srgbClr val="002060"/>
              </a:buClr>
              <a:buSzPct val="100000"/>
              <a:buNone/>
            </a:pPr>
            <a:r>
              <a:rPr lang="en-GB" sz="2400" b="1" dirty="0">
                <a:solidFill>
                  <a:srgbClr val="002060"/>
                </a:solidFill>
              </a:rPr>
              <a:t>Virtual Observatory</a:t>
            </a:r>
            <a:r>
              <a:rPr lang="en-GB" sz="2400" dirty="0">
                <a:solidFill>
                  <a:srgbClr val="002060"/>
                </a:solidFill>
              </a:rPr>
              <a:t>:</a:t>
            </a:r>
            <a:endParaRPr lang="en-GB" sz="1900" dirty="0">
              <a:solidFill>
                <a:srgbClr val="002060"/>
              </a:solidFill>
            </a:endParaRPr>
          </a:p>
          <a:p>
            <a:pPr marL="685800" lvl="1" indent="-228631" algn="l" rtl="0">
              <a:lnSpc>
                <a:spcPct val="90000"/>
              </a:lnSpc>
              <a:spcBef>
                <a:spcPts val="500"/>
              </a:spcBef>
              <a:spcAft>
                <a:spcPts val="0"/>
              </a:spcAft>
              <a:buClr>
                <a:srgbClr val="002060"/>
              </a:buClr>
              <a:buSzPct val="100000"/>
              <a:buFont typeface="Calibri"/>
              <a:buChar char="•"/>
            </a:pPr>
            <a:r>
              <a:rPr lang="en-GB" sz="1900" dirty="0">
                <a:solidFill>
                  <a:srgbClr val="002060"/>
                </a:solidFill>
              </a:rPr>
              <a:t> Extend the VO </a:t>
            </a:r>
            <a:r>
              <a:rPr lang="en-GB" sz="1900" i="1" dirty="0">
                <a:solidFill>
                  <a:srgbClr val="002060"/>
                </a:solidFill>
              </a:rPr>
              <a:t>FAIR </a:t>
            </a:r>
            <a:r>
              <a:rPr lang="en-GB" sz="1900" dirty="0">
                <a:solidFill>
                  <a:srgbClr val="002060"/>
                </a:solidFill>
              </a:rPr>
              <a:t>standards, methods and to a broader scientific context;    prepare the VO to interface the large data volumes of next facilities.</a:t>
            </a:r>
            <a:endParaRPr lang="en-GB" dirty="0"/>
          </a:p>
          <a:p>
            <a:pPr marL="0" lvl="0" indent="0" algn="l" rtl="0">
              <a:lnSpc>
                <a:spcPct val="90000"/>
              </a:lnSpc>
              <a:spcBef>
                <a:spcPts val="1000"/>
              </a:spcBef>
              <a:spcAft>
                <a:spcPts val="0"/>
              </a:spcAft>
              <a:buClr>
                <a:srgbClr val="002060"/>
              </a:buClr>
              <a:buSzPct val="100000"/>
              <a:buNone/>
            </a:pPr>
            <a:r>
              <a:rPr lang="en-GB" sz="2400" b="1" dirty="0">
                <a:solidFill>
                  <a:srgbClr val="002060"/>
                </a:solidFill>
              </a:rPr>
              <a:t>Science Platforms</a:t>
            </a:r>
            <a:r>
              <a:rPr lang="en-GB" sz="2400" dirty="0">
                <a:solidFill>
                  <a:srgbClr val="002060"/>
                </a:solidFill>
              </a:rPr>
              <a:t>:</a:t>
            </a:r>
            <a:endParaRPr lang="en-GB" sz="1900" dirty="0">
              <a:solidFill>
                <a:srgbClr val="002060"/>
              </a:solidFill>
            </a:endParaRPr>
          </a:p>
          <a:p>
            <a:pPr marL="685800" lvl="1" indent="-228631" algn="l" rtl="0">
              <a:lnSpc>
                <a:spcPct val="90000"/>
              </a:lnSpc>
              <a:spcBef>
                <a:spcPts val="500"/>
              </a:spcBef>
              <a:spcAft>
                <a:spcPts val="0"/>
              </a:spcAft>
              <a:buClr>
                <a:srgbClr val="002060"/>
              </a:buClr>
              <a:buSzPct val="100000"/>
              <a:buFont typeface="Calibri"/>
              <a:buChar char="•"/>
            </a:pPr>
            <a:r>
              <a:rPr lang="en-GB" sz="1900" dirty="0">
                <a:solidFill>
                  <a:srgbClr val="002060"/>
                </a:solidFill>
              </a:rPr>
              <a:t> Flexible science platforms to enable the open data analysis tailored by and for each facility as well as a global one for transversal workflows.</a:t>
            </a:r>
            <a:endParaRPr lang="en-GB" dirty="0"/>
          </a:p>
          <a:p>
            <a:pPr marL="0" lvl="0" indent="0" algn="l" rtl="0">
              <a:lnSpc>
                <a:spcPct val="90000"/>
              </a:lnSpc>
              <a:spcBef>
                <a:spcPts val="1000"/>
              </a:spcBef>
              <a:spcAft>
                <a:spcPts val="0"/>
              </a:spcAft>
              <a:buClr>
                <a:srgbClr val="002060"/>
              </a:buClr>
              <a:buSzPct val="100000"/>
              <a:buNone/>
            </a:pPr>
            <a:r>
              <a:rPr lang="en-GB" sz="2400" b="1" dirty="0">
                <a:solidFill>
                  <a:srgbClr val="002060"/>
                </a:solidFill>
              </a:rPr>
              <a:t>Citizen Science</a:t>
            </a:r>
            <a:r>
              <a:rPr lang="en-GB" sz="2400" dirty="0">
                <a:solidFill>
                  <a:srgbClr val="002060"/>
                </a:solidFill>
              </a:rPr>
              <a:t>:</a:t>
            </a:r>
            <a:endParaRPr lang="en-GB" sz="1900" dirty="0">
              <a:solidFill>
                <a:srgbClr val="002060"/>
              </a:solidFill>
            </a:endParaRPr>
          </a:p>
          <a:p>
            <a:pPr marL="685800" lvl="1" indent="-228631" algn="l" rtl="0">
              <a:lnSpc>
                <a:spcPct val="90000"/>
              </a:lnSpc>
              <a:spcBef>
                <a:spcPts val="500"/>
              </a:spcBef>
              <a:spcAft>
                <a:spcPts val="0"/>
              </a:spcAft>
              <a:buClr>
                <a:srgbClr val="002060"/>
              </a:buClr>
              <a:buSzPct val="100000"/>
              <a:buFont typeface="Calibri"/>
              <a:buChar char="•"/>
            </a:pPr>
            <a:r>
              <a:rPr lang="en-GB" sz="1900" dirty="0">
                <a:solidFill>
                  <a:srgbClr val="002060"/>
                </a:solidFill>
              </a:rPr>
              <a:t> Open gateway for citizen science on ESCAPE data archives and ESFRI community</a:t>
            </a:r>
            <a:endParaRPr dirty="0"/>
          </a:p>
        </p:txBody>
      </p:sp>
      <p:sp>
        <p:nvSpPr>
          <p:cNvPr id="252" name="Google Shape;25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7226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GB" dirty="0" smtClean="0"/>
              <a:t>The Science “Cluster” is a very powerful concept:</a:t>
            </a:r>
          </a:p>
          <a:p>
            <a:pPr marL="685800" lvl="1" indent="-228600">
              <a:buClr>
                <a:schemeClr val="accent2"/>
              </a:buClr>
              <a:buSzPts val="2200"/>
            </a:pPr>
            <a:r>
              <a:rPr lang="en-GB" dirty="0" smtClean="0">
                <a:solidFill>
                  <a:srgbClr val="002060"/>
                </a:solidFill>
              </a:rPr>
              <a:t>Recognising synergies to build </a:t>
            </a:r>
            <a:r>
              <a:rPr lang="en-GB" u="sng" dirty="0" smtClean="0">
                <a:solidFill>
                  <a:srgbClr val="002060"/>
                </a:solidFill>
              </a:rPr>
              <a:t>a coordinating community platform</a:t>
            </a:r>
            <a:r>
              <a:rPr lang="en-GB" dirty="0" smtClean="0">
                <a:solidFill>
                  <a:srgbClr val="002060"/>
                </a:solidFill>
              </a:rPr>
              <a:t>;</a:t>
            </a:r>
            <a:endParaRPr lang="en-GB" dirty="0" smtClean="0"/>
          </a:p>
          <a:p>
            <a:pPr marL="685800" lvl="1" indent="-228600">
              <a:buClr>
                <a:schemeClr val="accent2"/>
              </a:buClr>
              <a:buSzPts val="2200"/>
            </a:pPr>
            <a:r>
              <a:rPr lang="en-GB" dirty="0" smtClean="0">
                <a:solidFill>
                  <a:srgbClr val="002060"/>
                </a:solidFill>
              </a:rPr>
              <a:t>Integrating Physicists , data-scientists, computer science researchers, and digital SMEs;</a:t>
            </a:r>
            <a:endParaRPr lang="en-GB" dirty="0" smtClean="0"/>
          </a:p>
          <a:p>
            <a:pPr marL="685800" lvl="1" indent="-228600">
              <a:buClr>
                <a:schemeClr val="accent2"/>
              </a:buClr>
              <a:buSzPts val="2200"/>
            </a:pPr>
            <a:r>
              <a:rPr lang="en-GB" dirty="0" smtClean="0">
                <a:solidFill>
                  <a:srgbClr val="002060"/>
                </a:solidFill>
              </a:rPr>
              <a:t>ESCAPE is Virtual Research Space for Open Science, committed to EOSC implementation and sustainability;</a:t>
            </a:r>
            <a:endParaRPr lang="en-GB" dirty="0" smtClean="0"/>
          </a:p>
          <a:p>
            <a:pPr marL="685800" lvl="1" indent="-228600">
              <a:buClr>
                <a:schemeClr val="accent2"/>
              </a:buClr>
              <a:buSzPts val="2200"/>
            </a:pPr>
            <a:r>
              <a:rPr lang="en-GB" dirty="0" smtClean="0">
                <a:solidFill>
                  <a:srgbClr val="002060"/>
                </a:solidFill>
              </a:rPr>
              <a:t>ESCAPE is a platform for cross-domain R&amp;Ds and FAIR-data uptake in response to the European Data Strategy.</a:t>
            </a:r>
          </a:p>
          <a:p>
            <a:pPr marL="228600" lvl="0" indent="-228600">
              <a:buClr>
                <a:schemeClr val="accent2"/>
              </a:buClr>
              <a:buSzPts val="2860"/>
              <a:buFont typeface="Calibri"/>
              <a:buChar char="•"/>
            </a:pPr>
            <a:r>
              <a:rPr lang="en-GB" sz="2600" dirty="0" smtClean="0">
                <a:solidFill>
                  <a:srgbClr val="002060"/>
                </a:solidFill>
              </a:rPr>
              <a:t> The ESCAPE communities support the evolution of the work-programme:</a:t>
            </a:r>
            <a:endParaRPr lang="en-GB" dirty="0" smtClean="0"/>
          </a:p>
          <a:p>
            <a:pPr lvl="1" indent="-457200">
              <a:buClr>
                <a:schemeClr val="accent2"/>
              </a:buClr>
              <a:buSzPts val="2420"/>
              <a:buFont typeface="Calibri"/>
              <a:buAutoNum type="arabicPeriod"/>
            </a:pPr>
            <a:r>
              <a:rPr lang="en-GB" sz="2200" dirty="0" smtClean="0">
                <a:solidFill>
                  <a:srgbClr val="002060"/>
                </a:solidFill>
              </a:rPr>
              <a:t> supporting synergies (strong inter-cluster dialogue towards a shared vision)</a:t>
            </a:r>
            <a:endParaRPr lang="en-GB" dirty="0" smtClean="0"/>
          </a:p>
          <a:p>
            <a:pPr lvl="1" indent="-457200">
              <a:buClr>
                <a:schemeClr val="accent2"/>
              </a:buClr>
              <a:buSzPts val="2420"/>
              <a:buFont typeface="Calibri"/>
              <a:buAutoNum type="arabicPeriod"/>
            </a:pPr>
            <a:r>
              <a:rPr lang="en-GB" sz="2200" dirty="0" smtClean="0">
                <a:solidFill>
                  <a:srgbClr val="002060"/>
                </a:solidFill>
              </a:rPr>
              <a:t> enhancing researchers’ participation in EOSC </a:t>
            </a:r>
            <a:endParaRPr lang="en-GB" dirty="0" smtClean="0"/>
          </a:p>
          <a:p>
            <a:pPr lvl="1" indent="-457200">
              <a:buClr>
                <a:schemeClr val="accent2"/>
              </a:buClr>
              <a:buSzPts val="2420"/>
              <a:buFont typeface="Calibri"/>
              <a:buAutoNum type="arabicPeriod"/>
            </a:pPr>
            <a:r>
              <a:rPr lang="en-GB" sz="2200" dirty="0" smtClean="0">
                <a:solidFill>
                  <a:srgbClr val="002060"/>
                </a:solidFill>
              </a:rPr>
              <a:t> leveraging synergies, reaching new communities and Research Infrastructures (RIs)</a:t>
            </a:r>
            <a:endParaRPr lang="en-GB" dirty="0" smtClean="0"/>
          </a:p>
          <a:p>
            <a:pPr lvl="1" indent="-457200">
              <a:buClr>
                <a:schemeClr val="accent2"/>
              </a:buClr>
              <a:buSzPts val="2420"/>
              <a:buFont typeface="Calibri"/>
              <a:buAutoNum type="arabicPeriod"/>
            </a:pPr>
            <a:r>
              <a:rPr lang="en-GB" sz="2200" dirty="0" smtClean="0">
                <a:solidFill>
                  <a:srgbClr val="002060"/>
                </a:solidFill>
              </a:rPr>
              <a:t> evaluating future prospective for sustainability and role of the cluster</a:t>
            </a:r>
            <a:endParaRPr lang="en-GB" sz="3200" dirty="0" smtClean="0">
              <a:solidFill>
                <a:srgbClr val="002060"/>
              </a:solidFill>
            </a:endParaRPr>
          </a:p>
          <a:p>
            <a:pPr marL="0" lvl="0" indent="0" algn="l" rtl="0">
              <a:spcBef>
                <a:spcPts val="0"/>
              </a:spcBef>
              <a:spcAft>
                <a:spcPts val="0"/>
              </a:spcAft>
              <a:buNone/>
            </a:pPr>
            <a:endParaRPr dirty="0"/>
          </a:p>
        </p:txBody>
      </p:sp>
      <p:sp>
        <p:nvSpPr>
          <p:cNvPr id="298" name="Google Shape;2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9132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smtClean="0"/>
              <a:t> </a:t>
            </a:r>
            <a:endParaRPr dirty="0"/>
          </a:p>
        </p:txBody>
      </p:sp>
      <p:sp>
        <p:nvSpPr>
          <p:cNvPr id="329" name="Google Shape;32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14664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9" name="Google Shape;33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2103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2" name="Google Shape;35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97667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0022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There is concern about </a:t>
            </a:r>
            <a:r>
              <a:rPr lang="en-US" dirty="0"/>
              <a:t>the increasing influence of commercial players over many aspects of research and education, from access to publications, to supply of data storage, search functionalities and information gathering. A level playing field needs to be maintained so that the independent role of universities in the knowledge system is not eroded. </a:t>
            </a:r>
          </a:p>
          <a:p>
            <a:r>
              <a:rPr lang="en-US" dirty="0" smtClean="0"/>
              <a:t>• Universities </a:t>
            </a:r>
            <a:r>
              <a:rPr lang="en-US" dirty="0"/>
              <a:t>play a crucial role in generating and diffusing knowledge, and preserving their autonomy is fundamental for them to fulfil their research and teaching mission, to advance science and maintain EU leadership in R&amp;I and to foster a vibrant economy.</a:t>
            </a:r>
          </a:p>
          <a:p>
            <a:r>
              <a:rPr lang="en-US" dirty="0" smtClean="0"/>
              <a:t>• The </a:t>
            </a:r>
            <a:r>
              <a:rPr lang="en-US" dirty="0"/>
              <a:t>Commission is committed to implement actions that will help universities maintain control and avoid lock-in over information that is of vital importance for their strategic autonomy and to preserve the public knowledge space.</a:t>
            </a:r>
          </a:p>
          <a:p>
            <a:r>
              <a:rPr lang="en-US" dirty="0" smtClean="0"/>
              <a:t>• The </a:t>
            </a:r>
            <a:r>
              <a:rPr lang="en-US" dirty="0"/>
              <a:t>Commission is committed to improve and </a:t>
            </a:r>
            <a:r>
              <a:rPr lang="en-US" dirty="0" err="1"/>
              <a:t>maximise</a:t>
            </a:r>
            <a:r>
              <a:rPr lang="en-US" dirty="0"/>
              <a:t> access to and re-use of research data, and to support a public infrastructure to secure knowledge and data sharing as a public good.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790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b="0" i="0" dirty="0" smtClean="0"/>
              <a:t>Certified open archive to be exploited by any new Big Science research facility (e.g. FCC)  to share innovation, practices and methods </a:t>
            </a:r>
            <a:r>
              <a:rPr lang="en-GB" sz="1200" b="1" i="0" dirty="0" smtClean="0"/>
              <a:t>about energy/water/heat management, environmental protection, etc</a:t>
            </a:r>
            <a:r>
              <a:rPr lang="en-GB" sz="1200" b="0" i="0" dirty="0" smtClean="0"/>
              <a:t>.</a:t>
            </a:r>
            <a:endParaRPr lang="en-GB" sz="120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smtClean="0"/>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0" i="0" dirty="0" smtClean="0"/>
              <a:t>Any digital object from R&amp;D and innovation works within the ESCAPE community should be</a:t>
            </a:r>
            <a:r>
              <a:rPr lang="en-GB" b="0" i="1" dirty="0" smtClean="0"/>
              <a:t> FAIR </a:t>
            </a:r>
            <a:r>
              <a:rPr lang="en-GB" b="0" i="0" dirty="0" smtClean="0"/>
              <a:t>and accessed from a single catalogue (ex.: Solid-state, gaseous detectors et al. legacy data for further innovation; green technologies for detectors; nuclear and particle physics for health and society; co-creation with industries; interdisciplinary nuclear physics application; interconnections among astronomical telescopes and geoscience; new global EU approaches on micro-electronics, HPC, firmware and Quantum Computing/Technology</a:t>
            </a:r>
            <a:endParaRPr lang="en-US" dirty="0" smtClean="0"/>
          </a:p>
          <a:p>
            <a:pPr marL="0" lvl="0" indent="0" algn="l" rtl="0">
              <a:spcBef>
                <a:spcPts val="0"/>
              </a:spcBef>
              <a:spcAft>
                <a:spcPts val="0"/>
              </a:spcAft>
              <a:buNone/>
            </a:pPr>
            <a:endParaRPr dirty="0"/>
          </a:p>
        </p:txBody>
      </p:sp>
      <p:sp>
        <p:nvSpPr>
          <p:cNvPr id="401" name="Google Shape;40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30298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21670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de8954947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de89549478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gde89549478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80</a:t>
            </a:fld>
            <a:endParaRPr/>
          </a:p>
        </p:txBody>
      </p:sp>
    </p:spTree>
    <p:extLst>
      <p:ext uri="{BB962C8B-B14F-4D97-AF65-F5344CB8AC3E}">
        <p14:creationId xmlns:p14="http://schemas.microsoft.com/office/powerpoint/2010/main" val="1960945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de8954947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de89549478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3" name="Google Shape;423;gde89549478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81</a:t>
            </a:fld>
            <a:endParaRPr/>
          </a:p>
        </p:txBody>
      </p:sp>
    </p:spTree>
    <p:extLst>
      <p:ext uri="{BB962C8B-B14F-4D97-AF65-F5344CB8AC3E}">
        <p14:creationId xmlns:p14="http://schemas.microsoft.com/office/powerpoint/2010/main" val="29938207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92018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06798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 name="Google Shape;6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33073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974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5DBA4-5BC1-2F4C-844B-FEC2618000E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4341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5DBA4-5BC1-2F4C-844B-FEC2618000E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208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0574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5DBA4-5BC1-2F4C-844B-FEC2618000E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0094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5DBA4-5BC1-2F4C-844B-FEC2618000E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682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5DBA4-5BC1-2F4C-844B-FEC2618000E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3270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5DBA4-5BC1-2F4C-844B-FEC2618000E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4831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96907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GB"/>
              <a:t>The shared vision between the EC, MS&amp;AC and a large community</a:t>
            </a:r>
            <a:endParaRPr/>
          </a:p>
          <a:p>
            <a:pPr marL="171450" lvl="0" indent="-171450" algn="l" rtl="0">
              <a:spcBef>
                <a:spcPts val="0"/>
              </a:spcBef>
              <a:spcAft>
                <a:spcPts val="0"/>
              </a:spcAft>
              <a:buClr>
                <a:schemeClr val="dk1"/>
              </a:buClr>
              <a:buSzPts val="1200"/>
              <a:buFont typeface="Arial"/>
              <a:buChar char="•"/>
            </a:pPr>
            <a:r>
              <a:rPr lang="en-GB"/>
              <a:t>The decision of the governing bodies to institute a Co-programmed European Association as the best instrument to achieve that vision “</a:t>
            </a:r>
            <a:r>
              <a:rPr lang="en-GB">
                <a:solidFill>
                  <a:srgbClr val="C00000"/>
                </a:solidFill>
              </a:rPr>
              <a:t>to overcome the fragmentation and to provide a framework for collaboration and pooling of resources at European, national, regional and institutional levels</a:t>
            </a:r>
            <a:r>
              <a:rPr lang="en-GB"/>
              <a:t>.”</a:t>
            </a:r>
            <a:endParaRPr/>
          </a:p>
          <a:p>
            <a:pPr marL="171450" lvl="0" indent="-171450" algn="l" rtl="0">
              <a:lnSpc>
                <a:spcPct val="100000"/>
              </a:lnSpc>
              <a:spcBef>
                <a:spcPts val="0"/>
              </a:spcBef>
              <a:spcAft>
                <a:spcPts val="0"/>
              </a:spcAft>
              <a:buClr>
                <a:schemeClr val="dk1"/>
              </a:buClr>
              <a:buSzPts val="1200"/>
              <a:buFont typeface="Arial"/>
              <a:buChar char="•"/>
            </a:pPr>
            <a:r>
              <a:rPr lang="en-GB"/>
              <a:t>This instrument requires the incorporation of a new legal entity: the EOSC Association which will have as members all relevant stakeholders in the EOSC ecosystem and will enter into a contractual agreement with the European Commission to direct the Partnership under Horizon Europe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9" name="Google Shape;15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122</a:t>
            </a:fld>
            <a:endParaRPr/>
          </a:p>
        </p:txBody>
      </p:sp>
    </p:spTree>
    <p:extLst>
      <p:ext uri="{BB962C8B-B14F-4D97-AF65-F5344CB8AC3E}">
        <p14:creationId xmlns:p14="http://schemas.microsoft.com/office/powerpoint/2010/main" val="453356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9605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125</a:t>
            </a:fld>
            <a:endParaRPr/>
          </a:p>
        </p:txBody>
      </p:sp>
    </p:spTree>
    <p:extLst>
      <p:ext uri="{BB962C8B-B14F-4D97-AF65-F5344CB8AC3E}">
        <p14:creationId xmlns:p14="http://schemas.microsoft.com/office/powerpoint/2010/main" val="12138742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25743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GB"/>
              <a:t>The shared vision between the EC, MS&amp;AC and a large community</a:t>
            </a:r>
            <a:endParaRPr/>
          </a:p>
          <a:p>
            <a:pPr marL="171450" lvl="0" indent="-171450" algn="l" rtl="0">
              <a:spcBef>
                <a:spcPts val="0"/>
              </a:spcBef>
              <a:spcAft>
                <a:spcPts val="0"/>
              </a:spcAft>
              <a:buClr>
                <a:schemeClr val="dk1"/>
              </a:buClr>
              <a:buSzPts val="1200"/>
              <a:buFont typeface="Arial"/>
              <a:buChar char="•"/>
            </a:pPr>
            <a:r>
              <a:rPr lang="en-GB"/>
              <a:t>The decision of the governing bodies to institute a Co-programmed European Association as the best instrument to achieve that vision “</a:t>
            </a:r>
            <a:r>
              <a:rPr lang="en-GB">
                <a:solidFill>
                  <a:srgbClr val="C00000"/>
                </a:solidFill>
              </a:rPr>
              <a:t>to overcome the fragmentation and to provide a framework for collaboration and pooling of resources at European, national, regional and institutional levels</a:t>
            </a:r>
            <a:r>
              <a:rPr lang="en-GB"/>
              <a:t>.”</a:t>
            </a:r>
            <a:endParaRPr/>
          </a:p>
          <a:p>
            <a:pPr marL="171450" lvl="0" indent="-171450" algn="l" rtl="0">
              <a:lnSpc>
                <a:spcPct val="100000"/>
              </a:lnSpc>
              <a:spcBef>
                <a:spcPts val="0"/>
              </a:spcBef>
              <a:spcAft>
                <a:spcPts val="0"/>
              </a:spcAft>
              <a:buClr>
                <a:schemeClr val="dk1"/>
              </a:buClr>
              <a:buSzPts val="1200"/>
              <a:buFont typeface="Arial"/>
              <a:buChar char="•"/>
            </a:pPr>
            <a:r>
              <a:rPr lang="en-GB"/>
              <a:t>This instrument requires the incorporation of a new legal entity: the EOSC Association which will have as members all relevant stakeholders in the EOSC ecosystem and will enter into a contractual agreement with the European Commission to direct the Partnership under Horizon Europe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5" name="Google Shape;19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127</a:t>
            </a:fld>
            <a:endParaRPr/>
          </a:p>
        </p:txBody>
      </p:sp>
    </p:spTree>
    <p:extLst>
      <p:ext uri="{BB962C8B-B14F-4D97-AF65-F5344CB8AC3E}">
        <p14:creationId xmlns:p14="http://schemas.microsoft.com/office/powerpoint/2010/main" val="3070197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413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8" name="Google Shape;26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95001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GB"/>
              <a:t>The shared vision between the EC, MS&amp;AC and a large community</a:t>
            </a:r>
            <a:endParaRPr/>
          </a:p>
          <a:p>
            <a:pPr marL="171450" lvl="0" indent="-171450" algn="l" rtl="0">
              <a:spcBef>
                <a:spcPts val="0"/>
              </a:spcBef>
              <a:spcAft>
                <a:spcPts val="0"/>
              </a:spcAft>
              <a:buClr>
                <a:schemeClr val="dk1"/>
              </a:buClr>
              <a:buSzPts val="1200"/>
              <a:buFont typeface="Arial"/>
              <a:buChar char="•"/>
            </a:pPr>
            <a:r>
              <a:rPr lang="en-GB"/>
              <a:t>The decision of the governing bodies to institute a Co-programmed European Association as the best instrument to achieve that vision “</a:t>
            </a:r>
            <a:r>
              <a:rPr lang="en-GB">
                <a:solidFill>
                  <a:srgbClr val="C00000"/>
                </a:solidFill>
              </a:rPr>
              <a:t>to overcome the fragmentation and to provide a framework for collaboration and pooling of resources at European, national, regional and institutional levels</a:t>
            </a:r>
            <a:r>
              <a:rPr lang="en-GB"/>
              <a:t>.”</a:t>
            </a:r>
            <a:endParaRPr/>
          </a:p>
          <a:p>
            <a:pPr marL="171450" lvl="0" indent="-171450" algn="l" rtl="0">
              <a:lnSpc>
                <a:spcPct val="100000"/>
              </a:lnSpc>
              <a:spcBef>
                <a:spcPts val="0"/>
              </a:spcBef>
              <a:spcAft>
                <a:spcPts val="0"/>
              </a:spcAft>
              <a:buClr>
                <a:schemeClr val="dk1"/>
              </a:buClr>
              <a:buSzPts val="1200"/>
              <a:buFont typeface="Arial"/>
              <a:buChar char="•"/>
            </a:pPr>
            <a:r>
              <a:rPr lang="en-GB"/>
              <a:t>This instrument requires the incorporation of a new legal entity: the EOSC Association which will have as members all relevant stakeholders in the EOSC ecosystem and will enter into a contractual agreement with the European Commission to direct the Partnership under Horizon Europe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5" name="Google Shape;19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129</a:t>
            </a:fld>
            <a:endParaRPr/>
          </a:p>
        </p:txBody>
      </p:sp>
    </p:spTree>
    <p:extLst>
      <p:ext uri="{BB962C8B-B14F-4D97-AF65-F5344CB8AC3E}">
        <p14:creationId xmlns:p14="http://schemas.microsoft.com/office/powerpoint/2010/main" val="15611779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The Association is comprised of </a:t>
            </a:r>
            <a:r>
              <a:rPr lang="en-GB" b="1"/>
              <a:t>Members</a:t>
            </a:r>
            <a:r>
              <a:rPr lang="en-GB"/>
              <a:t> and </a:t>
            </a:r>
            <a:r>
              <a:rPr lang="en-GB" b="1"/>
              <a:t>Observers</a:t>
            </a:r>
            <a:r>
              <a:rPr lang="en-GB"/>
              <a:t>. All Members have a presence in an EU Member State (MS) or Associated Country (AC), or any other country associated with the EU Framework Programme for Research and Innovation. Observers may be established outside this area.</a:t>
            </a:r>
            <a:endParaRPr/>
          </a:p>
          <a:p>
            <a:pPr marL="0" lvl="0" indent="0" algn="l" rtl="0">
              <a:spcBef>
                <a:spcPts val="0"/>
              </a:spcBef>
              <a:spcAft>
                <a:spcPts val="0"/>
              </a:spcAft>
              <a:buNone/>
            </a:pPr>
            <a:endParaRPr/>
          </a:p>
        </p:txBody>
      </p:sp>
      <p:sp>
        <p:nvSpPr>
          <p:cNvPr id="206" name="Google Shape;20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130</a:t>
            </a:fld>
            <a:endParaRPr/>
          </a:p>
        </p:txBody>
      </p:sp>
    </p:spTree>
    <p:extLst>
      <p:ext uri="{BB962C8B-B14F-4D97-AF65-F5344CB8AC3E}">
        <p14:creationId xmlns:p14="http://schemas.microsoft.com/office/powerpoint/2010/main" val="35179249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98132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GB"/>
              <a:t>The shared vision between the EC, MS&amp;AC and a large community</a:t>
            </a:r>
            <a:endParaRPr/>
          </a:p>
          <a:p>
            <a:pPr marL="171450" lvl="0" indent="-171450" algn="l" rtl="0">
              <a:spcBef>
                <a:spcPts val="0"/>
              </a:spcBef>
              <a:spcAft>
                <a:spcPts val="0"/>
              </a:spcAft>
              <a:buClr>
                <a:schemeClr val="dk1"/>
              </a:buClr>
              <a:buSzPts val="1200"/>
              <a:buFont typeface="Arial"/>
              <a:buChar char="•"/>
            </a:pPr>
            <a:r>
              <a:rPr lang="en-GB"/>
              <a:t>The decision of the governing bodies to institute a Co-programmed European Association as the best instrument to achieve that vision “</a:t>
            </a:r>
            <a:r>
              <a:rPr lang="en-GB">
                <a:solidFill>
                  <a:srgbClr val="C00000"/>
                </a:solidFill>
              </a:rPr>
              <a:t>to overcome the fragmentation and to provide a framework for collaboration and pooling of resources at European, national, regional and institutional levels</a:t>
            </a:r>
            <a:r>
              <a:rPr lang="en-GB"/>
              <a:t>.”</a:t>
            </a:r>
            <a:endParaRPr/>
          </a:p>
          <a:p>
            <a:pPr marL="171450" lvl="0" indent="-171450" algn="l" rtl="0">
              <a:lnSpc>
                <a:spcPct val="100000"/>
              </a:lnSpc>
              <a:spcBef>
                <a:spcPts val="0"/>
              </a:spcBef>
              <a:spcAft>
                <a:spcPts val="0"/>
              </a:spcAft>
              <a:buClr>
                <a:schemeClr val="dk1"/>
              </a:buClr>
              <a:buSzPts val="1200"/>
              <a:buFont typeface="Arial"/>
              <a:buChar char="•"/>
            </a:pPr>
            <a:r>
              <a:rPr lang="en-GB"/>
              <a:t>This instrument requires the incorporation of a new legal entity: the EOSC Association which will have as members all relevant stakeholders in the EOSC ecosystem and will enter into a contractual agreement with the European Commission to direct the Partnership under Horizon Europe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5" name="Google Shape;19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133</a:t>
            </a:fld>
            <a:endParaRPr/>
          </a:p>
        </p:txBody>
      </p:sp>
    </p:spTree>
    <p:extLst>
      <p:ext uri="{BB962C8B-B14F-4D97-AF65-F5344CB8AC3E}">
        <p14:creationId xmlns:p14="http://schemas.microsoft.com/office/powerpoint/2010/main" val="19202288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58497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45206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71086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65762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5688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5269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df9a460dd2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 name="Google Shape;63;gdf9a460dd2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547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a single market for data will make the EU more competitive globally and will enable innovative processes, products and services.</a:t>
            </a:r>
            <a:br>
              <a:rPr lang="en-US" dirty="0"/>
            </a:br>
            <a:r>
              <a:rPr lang="en-US" dirty="0"/>
              <a:t>Industrial and commercial data are key drivers of the digital economy. The European Data Strategy will make more data available for use in the economy and society, while keeping those who generate the data in control.</a:t>
            </a:r>
            <a:endParaRPr lang="fr-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177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Update/add/delete parts of the</a:t>
            </a:r>
            <a:r>
              <a:rPr lang="en-IE" baseline="0" dirty="0" smtClean="0"/>
              <a:t> copy right notice where appropriate.</a:t>
            </a:r>
          </a:p>
          <a:p>
            <a:r>
              <a:rPr lang="en-IE" baseline="0" dirty="0" smtClean="0"/>
              <a:t>More information: </a:t>
            </a:r>
            <a:r>
              <a:rPr lang="en-GB" dirty="0" smtClean="0">
                <a:hlinkClick r:id="rId3"/>
              </a:rPr>
              <a:t>https://myintracomm.ec.europa.eu/corp/intellectual-property/Documents/2019_Reuse-guidelines%28CC-BY%29.pdf</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826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g"/><Relationship Id="rId3" Type="http://schemas.openxmlformats.org/officeDocument/2006/relationships/image" Target="../media/image23.png"/><Relationship Id="rId7" Type="http://schemas.openxmlformats.org/officeDocument/2006/relationships/image" Target="../media/image27.jpg"/><Relationship Id="rId12" Type="http://schemas.openxmlformats.org/officeDocument/2006/relationships/image" Target="../media/image32.png"/><Relationship Id="rId2" Type="http://schemas.openxmlformats.org/officeDocument/2006/relationships/image" Target="../media/image18.jpg"/><Relationship Id="rId1" Type="http://schemas.openxmlformats.org/officeDocument/2006/relationships/slideMaster" Target="../slideMasters/slideMaster3.xml"/><Relationship Id="rId6" Type="http://schemas.openxmlformats.org/officeDocument/2006/relationships/image" Target="../media/image26.jpg"/><Relationship Id="rId11" Type="http://schemas.openxmlformats.org/officeDocument/2006/relationships/image" Target="../media/image31.pn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png"/><Relationship Id="rId14" Type="http://schemas.openxmlformats.org/officeDocument/2006/relationships/image" Target="../media/image34.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jpg"/><Relationship Id="rId1" Type="http://schemas.openxmlformats.org/officeDocument/2006/relationships/slideMaster" Target="../slideMasters/slideMaster4.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54.pn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r>
              <a:rPr lang="fr-FR" smtClean="0"/>
              <a:t>June 11th </a:t>
            </a:r>
            <a:endParaRPr lang="fr-FR"/>
          </a:p>
        </p:txBody>
      </p:sp>
      <p:sp>
        <p:nvSpPr>
          <p:cNvPr id="5" name="Espace réservé du pied de page 4"/>
          <p:cNvSpPr>
            <a:spLocks noGrp="1"/>
          </p:cNvSpPr>
          <p:nvPr>
            <p:ph type="ftr" sz="quarter" idx="11"/>
          </p:nvPr>
        </p:nvSpPr>
        <p:spPr/>
        <p:txBody>
          <a:bodyPr/>
          <a:lstStyle/>
          <a:p>
            <a:r>
              <a:rPr lang="en-US" smtClean="0"/>
              <a:t>ESFRI Science Clusters' Long Term Commitments to Open Science - 11 June 2021</a:t>
            </a:r>
            <a:endParaRPr lang="fr-FR"/>
          </a:p>
        </p:txBody>
      </p:sp>
      <p:sp>
        <p:nvSpPr>
          <p:cNvPr id="6" name="Espace réservé du numéro de diapositive 5"/>
          <p:cNvSpPr>
            <a:spLocks noGrp="1"/>
          </p:cNvSpPr>
          <p:nvPr>
            <p:ph type="sldNum" sz="quarter" idx="12"/>
          </p:nvPr>
        </p:nvSpPr>
        <p:spPr/>
        <p:txBody>
          <a:bodyPr/>
          <a:lstStyle/>
          <a:p>
            <a:fld id="{9A84B46B-3C24-4C5A-93F4-F8C897798326}" type="slidenum">
              <a:rPr lang="fr-FR" smtClean="0"/>
              <a:t>‹N°›</a:t>
            </a:fld>
            <a:endParaRPr lang="fr-FR"/>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35673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52"/>
        <p:cNvGrpSpPr/>
        <p:nvPr/>
      </p:nvGrpSpPr>
      <p:grpSpPr>
        <a:xfrm>
          <a:off x="0" y="0"/>
          <a:ext cx="0" cy="0"/>
          <a:chOff x="0" y="0"/>
          <a:chExt cx="0" cy="0"/>
        </a:xfrm>
      </p:grpSpPr>
      <p:sp>
        <p:nvSpPr>
          <p:cNvPr id="53" name="Google Shape;53;p29"/>
          <p:cNvSpPr>
            <a:spLocks noGrp="1"/>
          </p:cNvSpPr>
          <p:nvPr>
            <p:ph type="pic" idx="2"/>
          </p:nvPr>
        </p:nvSpPr>
        <p:spPr>
          <a:xfrm>
            <a:off x="-76200" y="7711"/>
            <a:ext cx="12268199" cy="608828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2B499A"/>
              </a:buClr>
              <a:buSzPts val="3200"/>
              <a:buFont typeface="Calibri"/>
              <a:buNone/>
              <a:defRPr sz="3200" b="0" i="0" u="none" strike="noStrike" cap="none">
                <a:solidFill>
                  <a:srgbClr val="2B499A"/>
                </a:solidFill>
                <a:latin typeface="Calibri"/>
                <a:ea typeface="Calibri"/>
                <a:cs typeface="Calibri"/>
                <a:sym typeface="Calibri"/>
              </a:defRPr>
            </a:lvl1pPr>
            <a:lvl2pPr marR="0" lvl="1" algn="l" rtl="0">
              <a:lnSpc>
                <a:spcPct val="90000"/>
              </a:lnSpc>
              <a:spcBef>
                <a:spcPts val="500"/>
              </a:spcBef>
              <a:spcAft>
                <a:spcPts val="0"/>
              </a:spcAft>
              <a:buClr>
                <a:srgbClr val="2B499A"/>
              </a:buClr>
              <a:buSzPts val="2800"/>
              <a:buFont typeface="Calibri"/>
              <a:buNone/>
              <a:defRPr sz="2800" b="0" i="0" u="none" strike="noStrike" cap="none">
                <a:solidFill>
                  <a:srgbClr val="2B499A"/>
                </a:solidFill>
                <a:latin typeface="Calibri"/>
                <a:ea typeface="Calibri"/>
                <a:cs typeface="Calibri"/>
                <a:sym typeface="Calibri"/>
              </a:defRPr>
            </a:lvl2pPr>
            <a:lvl3pPr marR="0" lvl="2" algn="l" rtl="0">
              <a:lnSpc>
                <a:spcPct val="90000"/>
              </a:lnSpc>
              <a:spcBef>
                <a:spcPts val="500"/>
              </a:spcBef>
              <a:spcAft>
                <a:spcPts val="0"/>
              </a:spcAft>
              <a:buClr>
                <a:srgbClr val="2B499A"/>
              </a:buClr>
              <a:buSzPts val="2400"/>
              <a:buFont typeface="Calibri"/>
              <a:buNone/>
              <a:defRPr sz="2400" b="0" i="0" u="none" strike="noStrike" cap="none">
                <a:solidFill>
                  <a:srgbClr val="2B499A"/>
                </a:solidFill>
                <a:latin typeface="Calibri"/>
                <a:ea typeface="Calibri"/>
                <a:cs typeface="Calibri"/>
                <a:sym typeface="Calibri"/>
              </a:defRPr>
            </a:lvl3pPr>
            <a:lvl4pPr marR="0" lvl="3" algn="l" rtl="0">
              <a:lnSpc>
                <a:spcPct val="90000"/>
              </a:lnSpc>
              <a:spcBef>
                <a:spcPts val="500"/>
              </a:spcBef>
              <a:spcAft>
                <a:spcPts val="0"/>
              </a:spcAft>
              <a:buClr>
                <a:srgbClr val="2B499A"/>
              </a:buClr>
              <a:buSzPts val="2000"/>
              <a:buFont typeface="Calibri"/>
              <a:buNone/>
              <a:defRPr sz="2000" b="0" i="0" u="none" strike="noStrike" cap="none">
                <a:solidFill>
                  <a:srgbClr val="2B499A"/>
                </a:solidFill>
                <a:latin typeface="Calibri"/>
                <a:ea typeface="Calibri"/>
                <a:cs typeface="Calibri"/>
                <a:sym typeface="Calibri"/>
              </a:defRPr>
            </a:lvl4pPr>
            <a:lvl5pPr marR="0" lvl="4" algn="l" rtl="0">
              <a:lnSpc>
                <a:spcPct val="90000"/>
              </a:lnSpc>
              <a:spcBef>
                <a:spcPts val="500"/>
              </a:spcBef>
              <a:spcAft>
                <a:spcPts val="0"/>
              </a:spcAft>
              <a:buClr>
                <a:srgbClr val="2B499A"/>
              </a:buClr>
              <a:buSzPts val="2000"/>
              <a:buFont typeface="Calibri"/>
              <a:buNone/>
              <a:defRPr sz="2000" b="0" i="0" u="none" strike="noStrike" cap="none">
                <a:solidFill>
                  <a:srgbClr val="2B499A"/>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4" name="Google Shape;54;p29"/>
          <p:cNvSpPr/>
          <p:nvPr/>
        </p:nvSpPr>
        <p:spPr>
          <a:xfrm>
            <a:off x="0" y="6042438"/>
            <a:ext cx="12192000" cy="861933"/>
          </a:xfrm>
          <a:prstGeom prst="rect">
            <a:avLst/>
          </a:prstGeom>
          <a:solidFill>
            <a:srgbClr val="2B49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 name="Google Shape;55;p29"/>
          <p:cNvPicPr preferRelativeResize="0"/>
          <p:nvPr/>
        </p:nvPicPr>
        <p:blipFill rotWithShape="1">
          <a:blip r:embed="rId2">
            <a:alphaModFix/>
          </a:blip>
          <a:srcRect/>
          <a:stretch/>
        </p:blipFill>
        <p:spPr>
          <a:xfrm>
            <a:off x="10129532" y="6210948"/>
            <a:ext cx="1485402" cy="562792"/>
          </a:xfrm>
          <a:prstGeom prst="rect">
            <a:avLst/>
          </a:prstGeom>
          <a:noFill/>
          <a:ln>
            <a:noFill/>
          </a:ln>
        </p:spPr>
      </p:pic>
      <p:sp>
        <p:nvSpPr>
          <p:cNvPr id="56" name="Google Shape;56;p29"/>
          <p:cNvSpPr>
            <a:spLocks noGrp="1"/>
          </p:cNvSpPr>
          <p:nvPr>
            <p:ph type="body" idx="1"/>
          </p:nvPr>
        </p:nvSpPr>
        <p:spPr>
          <a:xfrm>
            <a:off x="8612188" y="3752850"/>
            <a:ext cx="4435072" cy="1481217"/>
          </a:xfrm>
          <a:prstGeom prst="flowChartTerminator">
            <a:avLst/>
          </a:prstGeom>
          <a:solidFill>
            <a:srgbClr val="75BADA"/>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Font typeface="Calibri"/>
              <a:buNone/>
              <a:defRPr sz="2000">
                <a:solidFill>
                  <a:schemeClr val="lt1"/>
                </a:solidFill>
              </a:defRPr>
            </a:lvl1pPr>
            <a:lvl2pPr marL="914400" lvl="1" indent="-342900" algn="l">
              <a:lnSpc>
                <a:spcPct val="90000"/>
              </a:lnSpc>
              <a:spcBef>
                <a:spcPts val="500"/>
              </a:spcBef>
              <a:spcAft>
                <a:spcPts val="0"/>
              </a:spcAft>
              <a:buClr>
                <a:srgbClr val="2B499A"/>
              </a:buClr>
              <a:buSzPts val="1800"/>
              <a:buChar char="•"/>
              <a:defRPr/>
            </a:lvl2pPr>
            <a:lvl3pPr marL="1371600" lvl="2" indent="-342900" algn="l">
              <a:lnSpc>
                <a:spcPct val="90000"/>
              </a:lnSpc>
              <a:spcBef>
                <a:spcPts val="500"/>
              </a:spcBef>
              <a:spcAft>
                <a:spcPts val="0"/>
              </a:spcAft>
              <a:buClr>
                <a:srgbClr val="2B499A"/>
              </a:buClr>
              <a:buSzPts val="1800"/>
              <a:buChar char="•"/>
              <a:defRPr/>
            </a:lvl3pPr>
            <a:lvl4pPr marL="1828800" lvl="3" indent="-342900" algn="l">
              <a:lnSpc>
                <a:spcPct val="90000"/>
              </a:lnSpc>
              <a:spcBef>
                <a:spcPts val="500"/>
              </a:spcBef>
              <a:spcAft>
                <a:spcPts val="0"/>
              </a:spcAft>
              <a:buClr>
                <a:srgbClr val="2B499A"/>
              </a:buClr>
              <a:buSzPts val="1800"/>
              <a:buChar char="•"/>
              <a:defRPr/>
            </a:lvl4pPr>
            <a:lvl5pPr marL="2286000" lvl="4" indent="-342900" algn="l">
              <a:lnSpc>
                <a:spcPct val="90000"/>
              </a:lnSpc>
              <a:spcBef>
                <a:spcPts val="500"/>
              </a:spcBef>
              <a:spcAft>
                <a:spcPts val="0"/>
              </a:spcAft>
              <a:buClr>
                <a:srgbClr val="2B499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7" name="Google Shape;57;p29"/>
          <p:cNvGrpSpPr/>
          <p:nvPr/>
        </p:nvGrpSpPr>
        <p:grpSpPr>
          <a:xfrm>
            <a:off x="478720" y="6145635"/>
            <a:ext cx="2794950" cy="1453696"/>
            <a:chOff x="-762995" y="3748964"/>
            <a:chExt cx="10840433" cy="5638275"/>
          </a:xfrm>
        </p:grpSpPr>
        <p:sp>
          <p:nvSpPr>
            <p:cNvPr id="58" name="Google Shape;58;p29"/>
            <p:cNvSpPr/>
            <p:nvPr/>
          </p:nvSpPr>
          <p:spPr>
            <a:xfrm>
              <a:off x="1434533" y="6002592"/>
              <a:ext cx="1274529" cy="1301562"/>
            </a:xfrm>
            <a:prstGeom prst="ellipse">
              <a:avLst/>
            </a:prstGeom>
            <a:solidFill>
              <a:srgbClr val="75BADA">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 name="Google Shape;59;p29"/>
            <p:cNvSpPr/>
            <p:nvPr/>
          </p:nvSpPr>
          <p:spPr>
            <a:xfrm>
              <a:off x="3687087" y="6008854"/>
              <a:ext cx="5713256" cy="1315120"/>
            </a:xfrm>
            <a:prstGeom prst="roundRect">
              <a:avLst>
                <a:gd name="adj" fmla="val 50000"/>
              </a:avLst>
            </a:prstGeom>
            <a:solidFill>
              <a:srgbClr val="75BADA">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29"/>
            <p:cNvSpPr/>
            <p:nvPr/>
          </p:nvSpPr>
          <p:spPr>
            <a:xfrm>
              <a:off x="160003" y="3748964"/>
              <a:ext cx="3674115" cy="1315120"/>
            </a:xfrm>
            <a:prstGeom prst="roundRect">
              <a:avLst>
                <a:gd name="adj" fmla="val 50000"/>
              </a:avLst>
            </a:prstGeom>
            <a:solidFill>
              <a:srgbClr val="75BADA">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29"/>
            <p:cNvSpPr/>
            <p:nvPr/>
          </p:nvSpPr>
          <p:spPr>
            <a:xfrm>
              <a:off x="4463753" y="3798083"/>
              <a:ext cx="3674115" cy="1315120"/>
            </a:xfrm>
            <a:prstGeom prst="roundRect">
              <a:avLst>
                <a:gd name="adj" fmla="val 50000"/>
              </a:avLst>
            </a:prstGeom>
            <a:solidFill>
              <a:srgbClr val="75BADA">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 name="Google Shape;62;p29"/>
            <p:cNvSpPr/>
            <p:nvPr/>
          </p:nvSpPr>
          <p:spPr>
            <a:xfrm>
              <a:off x="8802909" y="3806941"/>
              <a:ext cx="1274529" cy="1301562"/>
            </a:xfrm>
            <a:prstGeom prst="ellipse">
              <a:avLst/>
            </a:prstGeom>
            <a:solidFill>
              <a:srgbClr val="75BADA">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 name="Google Shape;63;p29"/>
            <p:cNvSpPr/>
            <p:nvPr/>
          </p:nvSpPr>
          <p:spPr>
            <a:xfrm>
              <a:off x="976500" y="8072119"/>
              <a:ext cx="5713256" cy="1315120"/>
            </a:xfrm>
            <a:prstGeom prst="roundRect">
              <a:avLst>
                <a:gd name="adj" fmla="val 50000"/>
              </a:avLst>
            </a:prstGeom>
            <a:solidFill>
              <a:srgbClr val="75BADA">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 name="Google Shape;64;p29"/>
            <p:cNvSpPr/>
            <p:nvPr/>
          </p:nvSpPr>
          <p:spPr>
            <a:xfrm>
              <a:off x="-762995" y="6002591"/>
              <a:ext cx="1274529" cy="1301562"/>
            </a:xfrm>
            <a:prstGeom prst="ellipse">
              <a:avLst/>
            </a:prstGeom>
            <a:solidFill>
              <a:srgbClr val="75BADA">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5" name="Google Shape;6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164519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5" name="Titolo 1">
            <a:extLst>
              <a:ext uri="{FF2B5EF4-FFF2-40B4-BE49-F238E27FC236}">
                <a16:creationId xmlns:a16="http://schemas.microsoft.com/office/drawing/2014/main" id="{C53AEC5F-36E9-4340-BB56-11A775DD6638}"/>
              </a:ext>
            </a:extLst>
          </p:cNvPr>
          <p:cNvSpPr>
            <a:spLocks noGrp="1"/>
          </p:cNvSpPr>
          <p:nvPr>
            <p:ph type="title"/>
          </p:nvPr>
        </p:nvSpPr>
        <p:spPr>
          <a:xfrm>
            <a:off x="838200" y="2914027"/>
            <a:ext cx="7666003" cy="1325563"/>
          </a:xfrm>
        </p:spPr>
        <p:txBody>
          <a:bodyPr>
            <a:normAutofit/>
          </a:bodyPr>
          <a:lstStyle>
            <a:lvl1pPr>
              <a:lnSpc>
                <a:spcPct val="100000"/>
              </a:lnSpc>
              <a:defRPr sz="3600">
                <a:solidFill>
                  <a:srgbClr val="BACF31"/>
                </a:solidFill>
                <a:latin typeface="Futura Medium" panose="020B0602020204020303" pitchFamily="34" charset="-79"/>
                <a:cs typeface="Futura Medium" panose="020B0602020204020303" pitchFamily="34" charset="-79"/>
              </a:defRPr>
            </a:lvl1pPr>
          </a:lstStyle>
          <a:p>
            <a:r>
              <a:rPr lang="en-GB" noProof="0"/>
              <a:t>Click to edit Master title style</a:t>
            </a:r>
          </a:p>
        </p:txBody>
      </p:sp>
      <p:sp>
        <p:nvSpPr>
          <p:cNvPr id="21" name="Rettangolo 20">
            <a:extLst>
              <a:ext uri="{FF2B5EF4-FFF2-40B4-BE49-F238E27FC236}">
                <a16:creationId xmlns:a16="http://schemas.microsoft.com/office/drawing/2014/main" id="{435CA16A-04B1-FC4C-B999-994E78BC2B25}"/>
              </a:ext>
            </a:extLst>
          </p:cNvPr>
          <p:cNvSpPr/>
          <p:nvPr/>
        </p:nvSpPr>
        <p:spPr>
          <a:xfrm>
            <a:off x="0" y="6156356"/>
            <a:ext cx="12192000" cy="701644"/>
          </a:xfrm>
          <a:prstGeom prst="rect">
            <a:avLst/>
          </a:prstGeom>
          <a:solidFill>
            <a:srgbClr val="21B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noProof="0">
              <a:solidFill>
                <a:srgbClr val="21B2E1"/>
              </a:solidFill>
            </a:endParaRPr>
          </a:p>
        </p:txBody>
      </p:sp>
      <p:sp>
        <p:nvSpPr>
          <p:cNvPr id="26" name="Segnaposto testo 2">
            <a:extLst>
              <a:ext uri="{FF2B5EF4-FFF2-40B4-BE49-F238E27FC236}">
                <a16:creationId xmlns:a16="http://schemas.microsoft.com/office/drawing/2014/main" id="{FD78973E-57BA-9C45-AB40-A59170A784D0}"/>
              </a:ext>
            </a:extLst>
          </p:cNvPr>
          <p:cNvSpPr>
            <a:spLocks noGrp="1"/>
          </p:cNvSpPr>
          <p:nvPr>
            <p:ph type="body" idx="1" hasCustomPrompt="1"/>
          </p:nvPr>
        </p:nvSpPr>
        <p:spPr>
          <a:xfrm>
            <a:off x="838200" y="4996914"/>
            <a:ext cx="7666003" cy="823912"/>
          </a:xfrm>
          <a:prstGeom prst="rect">
            <a:avLst/>
          </a:prstGeom>
        </p:spPr>
        <p:txBody>
          <a:bodyPr anchor="b"/>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a:solidFill>
                  <a:srgbClr val="244859"/>
                </a:solidFill>
                <a:latin typeface="New Caledonia LT Std" panose="02020603060506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GB" noProof="0" dirty="0"/>
              <a:t>Maecenas tempus, </a:t>
            </a:r>
            <a:r>
              <a:rPr lang="en-GB" noProof="0" dirty="0" err="1"/>
              <a:t>tellus</a:t>
            </a:r>
            <a:r>
              <a:rPr lang="en-GB" noProof="0" dirty="0"/>
              <a:t> </a:t>
            </a:r>
            <a:r>
              <a:rPr lang="en-GB" noProof="0" dirty="0" err="1"/>
              <a:t>eget</a:t>
            </a:r>
            <a:r>
              <a:rPr lang="en-GB" noProof="0" dirty="0"/>
              <a:t> </a:t>
            </a:r>
            <a:r>
              <a:rPr lang="en-GB" noProof="0" dirty="0" err="1"/>
              <a:t>condimentum</a:t>
            </a:r>
            <a:r>
              <a:rPr lang="en-GB" noProof="0" dirty="0"/>
              <a:t> </a:t>
            </a:r>
            <a:r>
              <a:rPr lang="en-GB" noProof="0" dirty="0" err="1"/>
              <a:t>rhoncus</a:t>
            </a:r>
            <a:r>
              <a:rPr lang="en-GB" noProof="0" dirty="0"/>
              <a:t>, </a:t>
            </a:r>
            <a:r>
              <a:rPr lang="en-GB" noProof="0" dirty="0" err="1"/>
              <a:t>sem</a:t>
            </a:r>
            <a:r>
              <a:rPr lang="en-GB" noProof="0" dirty="0"/>
              <a:t> </a:t>
            </a:r>
            <a:r>
              <a:rPr lang="en-GB" noProof="0" dirty="0" err="1"/>
              <a:t>quam</a:t>
            </a:r>
            <a:r>
              <a:rPr lang="en-GB" noProof="0" dirty="0"/>
              <a:t> semper libero, sit </a:t>
            </a:r>
            <a:r>
              <a:rPr lang="en-GB" noProof="0" dirty="0" err="1"/>
              <a:t>amet</a:t>
            </a:r>
            <a:r>
              <a:rPr lang="en-GB" noProof="0" dirty="0"/>
              <a:t> </a:t>
            </a:r>
            <a:r>
              <a:rPr lang="en-GB" noProof="0" dirty="0" err="1"/>
              <a:t>adipiscing</a:t>
            </a:r>
            <a:r>
              <a:rPr lang="en-GB" noProof="0" dirty="0"/>
              <a:t> </a:t>
            </a:r>
            <a:r>
              <a:rPr lang="en-GB" noProof="0" dirty="0" err="1"/>
              <a:t>sem</a:t>
            </a:r>
            <a:r>
              <a:rPr lang="en-GB" noProof="0" dirty="0"/>
              <a:t> </a:t>
            </a:r>
            <a:r>
              <a:rPr lang="en-GB" noProof="0" dirty="0" err="1"/>
              <a:t>neque</a:t>
            </a:r>
            <a:r>
              <a:rPr lang="en-GB" noProof="0" dirty="0"/>
              <a:t> </a:t>
            </a:r>
            <a:r>
              <a:rPr lang="en-GB" noProof="0" dirty="0" err="1"/>
              <a:t>sed</a:t>
            </a:r>
            <a:r>
              <a:rPr lang="en-GB" noProof="0" dirty="0"/>
              <a:t> ipsum. </a:t>
            </a:r>
          </a:p>
          <a:p>
            <a:endParaRPr lang="en-GB" noProof="0" dirty="0"/>
          </a:p>
        </p:txBody>
      </p:sp>
      <p:pic>
        <p:nvPicPr>
          <p:cNvPr id="8" name="Immagine 7">
            <a:extLst>
              <a:ext uri="{FF2B5EF4-FFF2-40B4-BE49-F238E27FC236}">
                <a16:creationId xmlns:a16="http://schemas.microsoft.com/office/drawing/2014/main" id="{695DE28F-919C-9344-8C5E-8EEF5D8D70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2247" y="357943"/>
            <a:ext cx="2590515" cy="2113653"/>
          </a:xfrm>
          <a:prstGeom prst="rect">
            <a:avLst/>
          </a:prstGeom>
        </p:spPr>
      </p:pic>
      <p:sp>
        <p:nvSpPr>
          <p:cNvPr id="9" name="CasellaDiTesto 1">
            <a:extLst>
              <a:ext uri="{FF2B5EF4-FFF2-40B4-BE49-F238E27FC236}">
                <a16:creationId xmlns:a16="http://schemas.microsoft.com/office/drawing/2014/main" id="{793D8D82-EC69-9646-8984-918F9372A2BF}"/>
              </a:ext>
            </a:extLst>
          </p:cNvPr>
          <p:cNvSpPr txBox="1"/>
          <p:nvPr userDrawn="1"/>
        </p:nvSpPr>
        <p:spPr>
          <a:xfrm>
            <a:off x="1520983" y="6396691"/>
            <a:ext cx="9931651" cy="276999"/>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it-IT" sz="1200" b="0" i="0" u="none" strike="noStrike" dirty="0">
                <a:solidFill>
                  <a:schemeClr val="bg1"/>
                </a:solidFill>
                <a:effectLst/>
                <a:latin typeface="Open Sans" panose="020B0606030504020204" pitchFamily="34" charset="0"/>
              </a:rPr>
              <a:t>ENVRI-FAIR </a:t>
            </a:r>
            <a:r>
              <a:rPr lang="it-IT" sz="1200" b="0" i="0" u="none" strike="noStrike" dirty="0" err="1">
                <a:solidFill>
                  <a:schemeClr val="bg1"/>
                </a:solidFill>
                <a:effectLst/>
                <a:latin typeface="Open Sans" panose="020B0606030504020204" pitchFamily="34" charset="0"/>
              </a:rPr>
              <a:t>has</a:t>
            </a:r>
            <a:r>
              <a:rPr lang="it-IT" sz="1200" b="0" i="0" u="none" strike="noStrike" dirty="0">
                <a:solidFill>
                  <a:schemeClr val="bg1"/>
                </a:solidFill>
                <a:effectLst/>
                <a:latin typeface="Open Sans" panose="020B0606030504020204" pitchFamily="34" charset="0"/>
              </a:rPr>
              <a:t> </a:t>
            </a:r>
            <a:r>
              <a:rPr lang="it-IT" sz="1200" b="0" i="0" u="none" strike="noStrike" dirty="0" err="1">
                <a:solidFill>
                  <a:schemeClr val="bg1"/>
                </a:solidFill>
                <a:effectLst/>
                <a:latin typeface="Open Sans" panose="020B0606030504020204" pitchFamily="34" charset="0"/>
              </a:rPr>
              <a:t>received</a:t>
            </a:r>
            <a:r>
              <a:rPr lang="it-IT" sz="1200" b="0" i="0" u="none" strike="noStrike" dirty="0">
                <a:solidFill>
                  <a:schemeClr val="bg1"/>
                </a:solidFill>
                <a:effectLst/>
                <a:latin typeface="Open Sans" panose="020B0606030504020204" pitchFamily="34" charset="0"/>
              </a:rPr>
              <a:t> </a:t>
            </a:r>
            <a:r>
              <a:rPr lang="it-IT" sz="1200" b="0" i="0" u="none" strike="noStrike" dirty="0" err="1">
                <a:solidFill>
                  <a:schemeClr val="bg1"/>
                </a:solidFill>
                <a:effectLst/>
                <a:latin typeface="Open Sans" panose="020B0606030504020204" pitchFamily="34" charset="0"/>
              </a:rPr>
              <a:t>funding</a:t>
            </a:r>
            <a:r>
              <a:rPr lang="it-IT" sz="1200" b="0" i="0" u="none" strike="noStrike" dirty="0">
                <a:solidFill>
                  <a:schemeClr val="bg1"/>
                </a:solidFill>
                <a:effectLst/>
                <a:latin typeface="Open Sans" panose="020B0606030504020204" pitchFamily="34" charset="0"/>
              </a:rPr>
              <a:t> from the </a:t>
            </a:r>
            <a:r>
              <a:rPr lang="it-IT" sz="1200" b="0" i="0" u="none" strike="noStrike" dirty="0" err="1">
                <a:solidFill>
                  <a:schemeClr val="bg1"/>
                </a:solidFill>
                <a:effectLst/>
                <a:latin typeface="Open Sans" panose="020B0606030504020204" pitchFamily="34" charset="0"/>
              </a:rPr>
              <a:t>European</a:t>
            </a:r>
            <a:r>
              <a:rPr lang="it-IT" sz="1200" b="0" i="0" u="none" strike="noStrike" dirty="0">
                <a:solidFill>
                  <a:schemeClr val="bg1"/>
                </a:solidFill>
                <a:effectLst/>
                <a:latin typeface="Open Sans" panose="020B0606030504020204" pitchFamily="34" charset="0"/>
              </a:rPr>
              <a:t> </a:t>
            </a:r>
            <a:r>
              <a:rPr lang="it-IT" sz="1200" b="0" i="0" u="none" strike="noStrike" dirty="0" err="1">
                <a:solidFill>
                  <a:schemeClr val="bg1"/>
                </a:solidFill>
                <a:effectLst/>
                <a:latin typeface="Open Sans" panose="020B0606030504020204" pitchFamily="34" charset="0"/>
              </a:rPr>
              <a:t>Union’s</a:t>
            </a:r>
            <a:r>
              <a:rPr lang="it-IT" sz="1200" b="0" i="0" u="none" strike="noStrike" dirty="0">
                <a:solidFill>
                  <a:schemeClr val="bg1"/>
                </a:solidFill>
                <a:effectLst/>
                <a:latin typeface="Open Sans" panose="020B0606030504020204" pitchFamily="34" charset="0"/>
              </a:rPr>
              <a:t> </a:t>
            </a:r>
            <a:r>
              <a:rPr lang="it-IT" sz="1200" b="0" i="0" u="none" strike="noStrike" dirty="0" err="1">
                <a:solidFill>
                  <a:schemeClr val="bg1"/>
                </a:solidFill>
                <a:effectLst/>
                <a:latin typeface="Open Sans" panose="020B0606030504020204" pitchFamily="34" charset="0"/>
              </a:rPr>
              <a:t>Horizon</a:t>
            </a:r>
            <a:r>
              <a:rPr lang="it-IT" sz="1200" b="0" i="0" u="none" strike="noStrike" dirty="0">
                <a:solidFill>
                  <a:schemeClr val="bg1"/>
                </a:solidFill>
                <a:effectLst/>
                <a:latin typeface="Open Sans" panose="020B0606030504020204" pitchFamily="34" charset="0"/>
              </a:rPr>
              <a:t> 2020 </a:t>
            </a:r>
            <a:r>
              <a:rPr lang="it-IT" sz="1200" b="0" i="0" u="none" strike="noStrike" dirty="0" err="1">
                <a:solidFill>
                  <a:schemeClr val="bg1"/>
                </a:solidFill>
                <a:effectLst/>
                <a:latin typeface="Open Sans" panose="020B0606030504020204" pitchFamily="34" charset="0"/>
              </a:rPr>
              <a:t>research</a:t>
            </a:r>
            <a:r>
              <a:rPr lang="it-IT" sz="1200" b="0" i="0" u="none" strike="noStrike" dirty="0">
                <a:solidFill>
                  <a:schemeClr val="bg1"/>
                </a:solidFill>
                <a:effectLst/>
                <a:latin typeface="Open Sans" panose="020B0606030504020204" pitchFamily="34" charset="0"/>
              </a:rPr>
              <a:t> and </a:t>
            </a:r>
            <a:r>
              <a:rPr lang="it-IT" sz="1200" b="0" i="0" u="none" strike="noStrike" dirty="0" err="1">
                <a:solidFill>
                  <a:schemeClr val="bg1"/>
                </a:solidFill>
                <a:effectLst/>
                <a:latin typeface="Open Sans" panose="020B0606030504020204" pitchFamily="34" charset="0"/>
              </a:rPr>
              <a:t>innovation</a:t>
            </a:r>
            <a:r>
              <a:rPr lang="it-IT" sz="1200" b="0" i="0" u="none" strike="noStrike" dirty="0">
                <a:solidFill>
                  <a:schemeClr val="bg1"/>
                </a:solidFill>
                <a:effectLst/>
                <a:latin typeface="Open Sans" panose="020B0606030504020204" pitchFamily="34" charset="0"/>
              </a:rPr>
              <a:t> </a:t>
            </a:r>
            <a:r>
              <a:rPr lang="it-IT" sz="1200" b="0" i="0" u="none" strike="noStrike" dirty="0" err="1">
                <a:solidFill>
                  <a:schemeClr val="bg1"/>
                </a:solidFill>
                <a:effectLst/>
                <a:latin typeface="Open Sans" panose="020B0606030504020204" pitchFamily="34" charset="0"/>
              </a:rPr>
              <a:t>programme</a:t>
            </a:r>
            <a:r>
              <a:rPr lang="it-IT" sz="1200" b="0" i="0" u="none" strike="noStrike" dirty="0">
                <a:solidFill>
                  <a:schemeClr val="bg1"/>
                </a:solidFill>
                <a:effectLst/>
                <a:latin typeface="Open Sans" panose="020B0606030504020204" pitchFamily="34" charset="0"/>
              </a:rPr>
              <a:t> under </a:t>
            </a:r>
            <a:r>
              <a:rPr lang="it-IT" sz="1200" b="0" i="0" u="none" strike="noStrike" dirty="0" err="1">
                <a:solidFill>
                  <a:schemeClr val="bg1"/>
                </a:solidFill>
                <a:effectLst/>
                <a:latin typeface="Open Sans" panose="020B0606030504020204" pitchFamily="34" charset="0"/>
              </a:rPr>
              <a:t>grant</a:t>
            </a:r>
            <a:r>
              <a:rPr lang="it-IT" sz="1200" b="0" i="0" u="none" strike="noStrike" dirty="0">
                <a:solidFill>
                  <a:schemeClr val="bg1"/>
                </a:solidFill>
                <a:effectLst/>
                <a:latin typeface="Open Sans" panose="020B0606030504020204" pitchFamily="34" charset="0"/>
              </a:rPr>
              <a:t> </a:t>
            </a:r>
            <a:r>
              <a:rPr lang="it-IT" sz="1200" b="0" i="0" u="none" strike="noStrike" dirty="0" err="1">
                <a:solidFill>
                  <a:schemeClr val="bg1"/>
                </a:solidFill>
                <a:effectLst/>
                <a:latin typeface="Open Sans" panose="020B0606030504020204" pitchFamily="34" charset="0"/>
              </a:rPr>
              <a:t>agreement</a:t>
            </a:r>
            <a:r>
              <a:rPr lang="it-IT" sz="1200" b="0" i="0" u="none" strike="noStrike" dirty="0">
                <a:solidFill>
                  <a:schemeClr val="bg1"/>
                </a:solidFill>
                <a:effectLst/>
                <a:latin typeface="Open Sans" panose="020B0606030504020204" pitchFamily="34" charset="0"/>
              </a:rPr>
              <a:t> No 824068</a:t>
            </a:r>
            <a:endParaRPr lang="en-GB" sz="1200" noProof="0" dirty="0">
              <a:solidFill>
                <a:schemeClr val="bg1"/>
              </a:solidFill>
            </a:endParaRPr>
          </a:p>
        </p:txBody>
      </p:sp>
      <p:pic>
        <p:nvPicPr>
          <p:cNvPr id="10" name="Immagine 9">
            <a:extLst>
              <a:ext uri="{FF2B5EF4-FFF2-40B4-BE49-F238E27FC236}">
                <a16:creationId xmlns:a16="http://schemas.microsoft.com/office/drawing/2014/main" id="{0287338D-F140-E244-BA43-21CC047235F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200" y="6347317"/>
            <a:ext cx="610354" cy="375748"/>
          </a:xfrm>
          <a:prstGeom prst="rect">
            <a:avLst/>
          </a:prstGeom>
        </p:spPr>
      </p:pic>
    </p:spTree>
    <p:extLst>
      <p:ext uri="{BB962C8B-B14F-4D97-AF65-F5344CB8AC3E}">
        <p14:creationId xmlns:p14="http://schemas.microsoft.com/office/powerpoint/2010/main" val="3718404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pic>
        <p:nvPicPr>
          <p:cNvPr id="14" name="Picture 19">
            <a:extLst>
              <a:ext uri="{FF2B5EF4-FFF2-40B4-BE49-F238E27FC236}">
                <a16:creationId xmlns:a16="http://schemas.microsoft.com/office/drawing/2014/main" id="{3907096D-5CA1-F441-96F0-30080A3A56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51"/>
            <a:ext cx="6004560" cy="3429002"/>
          </a:xfrm>
          <a:prstGeom prst="rect">
            <a:avLst/>
          </a:prstGeom>
        </p:spPr>
      </p:pic>
      <p:pic>
        <p:nvPicPr>
          <p:cNvPr id="15" name="Picture 17">
            <a:extLst>
              <a:ext uri="{FF2B5EF4-FFF2-40B4-BE49-F238E27FC236}">
                <a16:creationId xmlns:a16="http://schemas.microsoft.com/office/drawing/2014/main" id="{ED44BF5D-1CDB-AD46-8DC2-5C6B880C2E5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3426550"/>
            <a:ext cx="5996889" cy="3431449"/>
          </a:xfrm>
          <a:prstGeom prst="rect">
            <a:avLst/>
          </a:prstGeom>
        </p:spPr>
      </p:pic>
      <p:pic>
        <p:nvPicPr>
          <p:cNvPr id="16" name="Picture 10">
            <a:extLst>
              <a:ext uri="{FF2B5EF4-FFF2-40B4-BE49-F238E27FC236}">
                <a16:creationId xmlns:a16="http://schemas.microsoft.com/office/drawing/2014/main" id="{7AAACAF6-3658-9C49-8D7A-9573A08E1F9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04560" y="2448"/>
            <a:ext cx="6188827" cy="3424103"/>
          </a:xfrm>
          <a:prstGeom prst="rect">
            <a:avLst/>
          </a:prstGeom>
        </p:spPr>
      </p:pic>
      <p:pic>
        <p:nvPicPr>
          <p:cNvPr id="17" name="Picture 15">
            <a:extLst>
              <a:ext uri="{FF2B5EF4-FFF2-40B4-BE49-F238E27FC236}">
                <a16:creationId xmlns:a16="http://schemas.microsoft.com/office/drawing/2014/main" id="{4014995B-7D4F-9B40-B583-4AD9CDFE1E6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004560" y="3426551"/>
            <a:ext cx="6187439" cy="3431449"/>
          </a:xfrm>
          <a:prstGeom prst="rect">
            <a:avLst/>
          </a:prstGeom>
        </p:spPr>
      </p:pic>
      <p:sp>
        <p:nvSpPr>
          <p:cNvPr id="21" name="Rettangolo 20">
            <a:extLst>
              <a:ext uri="{FF2B5EF4-FFF2-40B4-BE49-F238E27FC236}">
                <a16:creationId xmlns:a16="http://schemas.microsoft.com/office/drawing/2014/main" id="{A4143F39-91EE-F34F-9CB5-B1C98270FEC7}"/>
              </a:ext>
            </a:extLst>
          </p:cNvPr>
          <p:cNvSpPr/>
          <p:nvPr userDrawn="1"/>
        </p:nvSpPr>
        <p:spPr>
          <a:xfrm>
            <a:off x="202131" y="653315"/>
            <a:ext cx="11415562" cy="5986914"/>
          </a:xfrm>
          <a:prstGeom prst="rect">
            <a:avLst/>
          </a:prstGeom>
          <a:solidFill>
            <a:srgbClr val="BAC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bg1"/>
              </a:solidFill>
            </a:endParaRPr>
          </a:p>
        </p:txBody>
      </p:sp>
      <p:sp>
        <p:nvSpPr>
          <p:cNvPr id="7" name="Rettangolo 6">
            <a:extLst>
              <a:ext uri="{FF2B5EF4-FFF2-40B4-BE49-F238E27FC236}">
                <a16:creationId xmlns:a16="http://schemas.microsoft.com/office/drawing/2014/main" id="{A2EC8ADC-0439-794C-BFCA-0BB4C07A3882}"/>
              </a:ext>
            </a:extLst>
          </p:cNvPr>
          <p:cNvSpPr/>
          <p:nvPr userDrawn="1"/>
        </p:nvSpPr>
        <p:spPr>
          <a:xfrm>
            <a:off x="385011" y="435543"/>
            <a:ext cx="11415562" cy="5986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bg1"/>
              </a:solidFill>
            </a:endParaRPr>
          </a:p>
        </p:txBody>
      </p:sp>
      <p:sp>
        <p:nvSpPr>
          <p:cNvPr id="4" name="Segnaposto testo 3">
            <a:extLst>
              <a:ext uri="{FF2B5EF4-FFF2-40B4-BE49-F238E27FC236}">
                <a16:creationId xmlns:a16="http://schemas.microsoft.com/office/drawing/2014/main" id="{4EC4B5F9-84B6-4E45-B5E2-FDF0CBA512F7}"/>
              </a:ext>
            </a:extLst>
          </p:cNvPr>
          <p:cNvSpPr>
            <a:spLocks noGrp="1"/>
          </p:cNvSpPr>
          <p:nvPr>
            <p:ph type="body" sz="quarter" idx="10" hasCustomPrompt="1"/>
          </p:nvPr>
        </p:nvSpPr>
        <p:spPr>
          <a:xfrm>
            <a:off x="646547" y="703059"/>
            <a:ext cx="5359400" cy="615601"/>
          </a:xfrm>
        </p:spPr>
        <p:txBody>
          <a:bodyPr>
            <a:noAutofit/>
          </a:bodyPr>
          <a:lstStyle>
            <a:lvl1pPr marL="0" indent="0">
              <a:buNone/>
              <a:defRPr lang="it-IT" sz="4800" kern="1200" dirty="0" smtClean="0">
                <a:solidFill>
                  <a:srgbClr val="244859"/>
                </a:solidFill>
                <a:latin typeface="Futura Medium" panose="020B0602020204020303" pitchFamily="34" charset="-79"/>
                <a:ea typeface="+mj-ea"/>
                <a:cs typeface="Futura Medium" panose="020B0602020204020303" pitchFamily="34" charset="-79"/>
              </a:defRPr>
            </a:lvl1pPr>
          </a:lstStyle>
          <a:p>
            <a:r>
              <a:rPr lang="en-GB" noProof="0"/>
              <a:t>Title</a:t>
            </a:r>
          </a:p>
        </p:txBody>
      </p:sp>
      <p:sp>
        <p:nvSpPr>
          <p:cNvPr id="9" name="Segnaposto contenuto 8">
            <a:extLst>
              <a:ext uri="{FF2B5EF4-FFF2-40B4-BE49-F238E27FC236}">
                <a16:creationId xmlns:a16="http://schemas.microsoft.com/office/drawing/2014/main" id="{D1607F4A-FEF9-0D4E-8F35-02CC0870C084}"/>
              </a:ext>
            </a:extLst>
          </p:cNvPr>
          <p:cNvSpPr>
            <a:spLocks noGrp="1"/>
          </p:cNvSpPr>
          <p:nvPr>
            <p:ph sz="quarter" idx="12"/>
          </p:nvPr>
        </p:nvSpPr>
        <p:spPr>
          <a:xfrm>
            <a:off x="646113" y="2367815"/>
            <a:ext cx="10866437" cy="3772635"/>
          </a:xfrm>
        </p:spPr>
        <p:txBody>
          <a:bodyPr>
            <a:normAutofit/>
          </a:bodyPr>
          <a:lstStyle>
            <a:lvl1pPr>
              <a:defRPr sz="2400">
                <a:solidFill>
                  <a:srgbClr val="244859"/>
                </a:solidFill>
                <a:latin typeface="New Caledonia LT Std" panose="02020603060506020304" pitchFamily="18" charset="0"/>
              </a:defRPr>
            </a:lvl1pPr>
          </a:lstStyle>
          <a:p>
            <a:pPr lvl="0"/>
            <a:r>
              <a:rPr lang="en-GB" noProof="0"/>
              <a:t>Click to edit Master text styles</a:t>
            </a:r>
          </a:p>
        </p:txBody>
      </p:sp>
      <p:sp>
        <p:nvSpPr>
          <p:cNvPr id="20" name="Segnaposto testo 3">
            <a:extLst>
              <a:ext uri="{FF2B5EF4-FFF2-40B4-BE49-F238E27FC236}">
                <a16:creationId xmlns:a16="http://schemas.microsoft.com/office/drawing/2014/main" id="{413883AD-D74D-7B48-B8B5-99540B2A453D}"/>
              </a:ext>
            </a:extLst>
          </p:cNvPr>
          <p:cNvSpPr>
            <a:spLocks noGrp="1"/>
          </p:cNvSpPr>
          <p:nvPr>
            <p:ph type="body" sz="quarter" idx="13" hasCustomPrompt="1"/>
          </p:nvPr>
        </p:nvSpPr>
        <p:spPr>
          <a:xfrm>
            <a:off x="646547" y="1588584"/>
            <a:ext cx="5359400" cy="423095"/>
          </a:xfrm>
        </p:spPr>
        <p:txBody>
          <a:bodyPr>
            <a:noAutofit/>
          </a:bodyPr>
          <a:lstStyle>
            <a:lvl1pPr marL="0" indent="0">
              <a:buNone/>
              <a:defRPr lang="it-IT" sz="2400" kern="1200" dirty="0" smtClean="0">
                <a:solidFill>
                  <a:srgbClr val="BACF31"/>
                </a:solidFill>
                <a:latin typeface="Futura Medium" panose="020B0602020204020303" pitchFamily="34" charset="-79"/>
                <a:ea typeface="+mj-ea"/>
                <a:cs typeface="Futura Medium" panose="020B0602020204020303" pitchFamily="34" charset="-79"/>
              </a:defRPr>
            </a:lvl1pPr>
          </a:lstStyle>
          <a:p>
            <a:r>
              <a:rPr lang="en-GB" noProof="0"/>
              <a:t>Subtitle</a:t>
            </a:r>
          </a:p>
        </p:txBody>
      </p:sp>
      <p:pic>
        <p:nvPicPr>
          <p:cNvPr id="13" name="Picture 21">
            <a:extLst>
              <a:ext uri="{FF2B5EF4-FFF2-40B4-BE49-F238E27FC236}">
                <a16:creationId xmlns:a16="http://schemas.microsoft.com/office/drawing/2014/main" id="{AB529AE3-9A9E-AA46-A2AE-4CF49CAEC6F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106924" y="5931719"/>
            <a:ext cx="685978" cy="490738"/>
          </a:xfrm>
          <a:prstGeom prst="rect">
            <a:avLst/>
          </a:prstGeom>
        </p:spPr>
      </p:pic>
    </p:spTree>
    <p:extLst>
      <p:ext uri="{BB962C8B-B14F-4D97-AF65-F5344CB8AC3E}">
        <p14:creationId xmlns:p14="http://schemas.microsoft.com/office/powerpoint/2010/main" val="129846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content and image">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A079190A-BCD4-B947-A105-6CBF9FC2E4EA}"/>
              </a:ext>
            </a:extLst>
          </p:cNvPr>
          <p:cNvSpPr>
            <a:spLocks noGrp="1"/>
          </p:cNvSpPr>
          <p:nvPr>
            <p:ph type="pic" sz="quarter" idx="16"/>
          </p:nvPr>
        </p:nvSpPr>
        <p:spPr>
          <a:xfrm>
            <a:off x="406006" y="289270"/>
            <a:ext cx="5961064" cy="5909006"/>
          </a:xfrm>
        </p:spPr>
        <p:txBody>
          <a:bodyPr/>
          <a:lstStyle/>
          <a:p>
            <a:r>
              <a:rPr lang="en-GB" noProof="0"/>
              <a:t>Click icon to add picture</a:t>
            </a:r>
            <a:endParaRPr lang="en-GB" noProof="0" dirty="0"/>
          </a:p>
        </p:txBody>
      </p:sp>
      <p:sp>
        <p:nvSpPr>
          <p:cNvPr id="10" name="Rettangolo 13">
            <a:extLst>
              <a:ext uri="{FF2B5EF4-FFF2-40B4-BE49-F238E27FC236}">
                <a16:creationId xmlns:a16="http://schemas.microsoft.com/office/drawing/2014/main" id="{5AE28293-BB3D-4A01-90AB-058F2DD6D43A}"/>
              </a:ext>
            </a:extLst>
          </p:cNvPr>
          <p:cNvSpPr/>
          <p:nvPr userDrawn="1"/>
        </p:nvSpPr>
        <p:spPr>
          <a:xfrm>
            <a:off x="5698719" y="474135"/>
            <a:ext cx="6087275" cy="6042553"/>
          </a:xfrm>
          <a:prstGeom prst="rect">
            <a:avLst/>
          </a:prstGeom>
          <a:solidFill>
            <a:srgbClr val="BAC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itolo 1">
            <a:extLst>
              <a:ext uri="{FF2B5EF4-FFF2-40B4-BE49-F238E27FC236}">
                <a16:creationId xmlns:a16="http://schemas.microsoft.com/office/drawing/2014/main" id="{1BB1A126-7B08-C349-87A9-0419A52E45B2}"/>
              </a:ext>
            </a:extLst>
          </p:cNvPr>
          <p:cNvSpPr>
            <a:spLocks noGrp="1"/>
          </p:cNvSpPr>
          <p:nvPr>
            <p:ph type="title" hasCustomPrompt="1"/>
          </p:nvPr>
        </p:nvSpPr>
        <p:spPr>
          <a:xfrm>
            <a:off x="6666707" y="1287221"/>
            <a:ext cx="4819650" cy="666750"/>
          </a:xfrm>
        </p:spPr>
        <p:txBody>
          <a:bodyPr>
            <a:normAutofit/>
          </a:bodyPr>
          <a:lstStyle>
            <a:lvl1pPr>
              <a:defRPr sz="2800">
                <a:solidFill>
                  <a:srgbClr val="244859"/>
                </a:solidFill>
                <a:latin typeface="Futura Medium" panose="020B0602020204020303" pitchFamily="34" charset="-79"/>
                <a:cs typeface="Futura Medium" panose="020B0602020204020303" pitchFamily="34" charset="-79"/>
              </a:defRPr>
            </a:lvl1pPr>
          </a:lstStyle>
          <a:p>
            <a:r>
              <a:rPr lang="en-GB" noProof="0"/>
              <a:t>TITLE</a:t>
            </a:r>
          </a:p>
        </p:txBody>
      </p:sp>
      <p:sp>
        <p:nvSpPr>
          <p:cNvPr id="8" name="Segnaposto testo 7">
            <a:extLst>
              <a:ext uri="{FF2B5EF4-FFF2-40B4-BE49-F238E27FC236}">
                <a16:creationId xmlns:a16="http://schemas.microsoft.com/office/drawing/2014/main" id="{8506D0B9-2C1E-B04C-9897-77B6AE66DFA4}"/>
              </a:ext>
            </a:extLst>
          </p:cNvPr>
          <p:cNvSpPr>
            <a:spLocks noGrp="1"/>
          </p:cNvSpPr>
          <p:nvPr>
            <p:ph type="body" sz="quarter" idx="13" hasCustomPrompt="1"/>
          </p:nvPr>
        </p:nvSpPr>
        <p:spPr>
          <a:xfrm>
            <a:off x="6666707" y="1969195"/>
            <a:ext cx="4819650" cy="571500"/>
          </a:xfrm>
        </p:spPr>
        <p:txBody>
          <a:bodyPr>
            <a:noAutofit/>
          </a:bodyPr>
          <a:lstStyle>
            <a:lvl1pPr marL="0" indent="0">
              <a:buNone/>
              <a:defRPr sz="2400">
                <a:solidFill>
                  <a:schemeClr val="bg1"/>
                </a:solidFill>
                <a:latin typeface="Futura Medium" panose="020B0602020204020303" pitchFamily="34" charset="-79"/>
                <a:cs typeface="Futura Medium" panose="020B0602020204020303" pitchFamily="34" charset="-79"/>
              </a:defRPr>
            </a:lvl1pPr>
          </a:lstStyle>
          <a:p>
            <a:r>
              <a:rPr lang="en-GB" noProof="0"/>
              <a:t>Lorem Ipsum</a:t>
            </a:r>
          </a:p>
        </p:txBody>
      </p:sp>
      <p:sp>
        <p:nvSpPr>
          <p:cNvPr id="15" name="Segnaposto testo 14">
            <a:extLst>
              <a:ext uri="{FF2B5EF4-FFF2-40B4-BE49-F238E27FC236}">
                <a16:creationId xmlns:a16="http://schemas.microsoft.com/office/drawing/2014/main" id="{FDC1B5F1-B0C3-3C4B-B1FE-3DD27653AD61}"/>
              </a:ext>
            </a:extLst>
          </p:cNvPr>
          <p:cNvSpPr>
            <a:spLocks noGrp="1"/>
          </p:cNvSpPr>
          <p:nvPr>
            <p:ph type="body" sz="quarter" idx="14"/>
          </p:nvPr>
        </p:nvSpPr>
        <p:spPr>
          <a:xfrm>
            <a:off x="6667500" y="2540695"/>
            <a:ext cx="4819650" cy="1428750"/>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it-IT" sz="1800" kern="1200" dirty="0">
                <a:solidFill>
                  <a:schemeClr val="bg1"/>
                </a:solidFill>
                <a:latin typeface="New Caledonia LT Std" panose="02020603060506020304" pitchFamily="18" charset="0"/>
                <a:ea typeface="+mj-ea"/>
                <a:cs typeface="+mj-cs"/>
              </a:defRPr>
            </a:lvl1pPr>
          </a:lstStyle>
          <a:p>
            <a:pPr lvl="0"/>
            <a:r>
              <a:rPr lang="en-GB" noProof="0"/>
              <a:t>Click to edit Master text styles</a:t>
            </a:r>
          </a:p>
        </p:txBody>
      </p:sp>
    </p:spTree>
    <p:extLst>
      <p:ext uri="{BB962C8B-B14F-4D97-AF65-F5344CB8AC3E}">
        <p14:creationId xmlns:p14="http://schemas.microsoft.com/office/powerpoint/2010/main" val="426286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yout personalizzato">
    <p:spTree>
      <p:nvGrpSpPr>
        <p:cNvPr id="1" name=""/>
        <p:cNvGrpSpPr/>
        <p:nvPr/>
      </p:nvGrpSpPr>
      <p:grpSpPr>
        <a:xfrm>
          <a:off x="0" y="0"/>
          <a:ext cx="0" cy="0"/>
          <a:chOff x="0" y="0"/>
          <a:chExt cx="0" cy="0"/>
        </a:xfrm>
      </p:grpSpPr>
      <p:sp>
        <p:nvSpPr>
          <p:cNvPr id="6" name="Rettangolo 5"/>
          <p:cNvSpPr/>
          <p:nvPr userDrawn="1"/>
        </p:nvSpPr>
        <p:spPr>
          <a:xfrm>
            <a:off x="0" y="0"/>
            <a:ext cx="12192000" cy="1434164"/>
          </a:xfrm>
          <a:prstGeom prst="rect">
            <a:avLst/>
          </a:prstGeom>
          <a:solidFill>
            <a:srgbClr val="BAC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3">
            <a:extLst>
              <a:ext uri="{FF2B5EF4-FFF2-40B4-BE49-F238E27FC236}">
                <a16:creationId xmlns:a16="http://schemas.microsoft.com/office/drawing/2014/main" id="{137ED2BD-9ABC-614B-9597-53C32609D27D}"/>
              </a:ext>
            </a:extLst>
          </p:cNvPr>
          <p:cNvSpPr>
            <a:spLocks noGrp="1"/>
          </p:cNvSpPr>
          <p:nvPr>
            <p:ph type="body" sz="quarter" idx="16" hasCustomPrompt="1"/>
          </p:nvPr>
        </p:nvSpPr>
        <p:spPr>
          <a:xfrm>
            <a:off x="1561064" y="178067"/>
            <a:ext cx="9951486" cy="1020278"/>
          </a:xfrm>
        </p:spPr>
        <p:txBody>
          <a:bodyPr anchor="ctr">
            <a:noAutofit/>
          </a:bodyPr>
          <a:lstStyle>
            <a:lvl1pPr marL="0" indent="0" algn="l">
              <a:buNone/>
              <a:defRPr lang="it-IT" sz="3600" kern="1200" dirty="0" smtClean="0">
                <a:solidFill>
                  <a:srgbClr val="244859"/>
                </a:solidFill>
                <a:latin typeface="Futura Medium" panose="020B0602020204020303" pitchFamily="34" charset="-79"/>
                <a:ea typeface="+mj-ea"/>
                <a:cs typeface="Futura Medium" panose="020B0602020204020303" pitchFamily="34" charset="-79"/>
              </a:defRPr>
            </a:lvl1pPr>
          </a:lstStyle>
          <a:p>
            <a:r>
              <a:rPr lang="it-IT" dirty="0"/>
              <a:t>Title</a:t>
            </a:r>
          </a:p>
        </p:txBody>
      </p:sp>
      <p:pic>
        <p:nvPicPr>
          <p:cNvPr id="7" name="Immagin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1653" y="315790"/>
            <a:ext cx="1037758" cy="800742"/>
          </a:xfrm>
          <a:prstGeom prst="rect">
            <a:avLst/>
          </a:prstGeom>
        </p:spPr>
      </p:pic>
      <p:pic>
        <p:nvPicPr>
          <p:cNvPr id="8" name="Picture 21">
            <a:extLst>
              <a:ext uri="{FF2B5EF4-FFF2-40B4-BE49-F238E27FC236}">
                <a16:creationId xmlns:a16="http://schemas.microsoft.com/office/drawing/2014/main" id="{AB529AE3-9A9E-AA46-A2AE-4CF49CAEC6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09769" y="6189195"/>
            <a:ext cx="685978" cy="490738"/>
          </a:xfrm>
          <a:prstGeom prst="rect">
            <a:avLst/>
          </a:prstGeom>
        </p:spPr>
      </p:pic>
      <p:sp>
        <p:nvSpPr>
          <p:cNvPr id="9" name="Rettangolo 8"/>
          <p:cNvSpPr/>
          <p:nvPr userDrawn="1"/>
        </p:nvSpPr>
        <p:spPr>
          <a:xfrm>
            <a:off x="0" y="6679933"/>
            <a:ext cx="12192000" cy="178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contenuto 8">
            <a:extLst>
              <a:ext uri="{FF2B5EF4-FFF2-40B4-BE49-F238E27FC236}">
                <a16:creationId xmlns:a16="http://schemas.microsoft.com/office/drawing/2014/main" id="{7F1E1909-D323-4A06-A5E1-5D49D1FCA0EE}"/>
              </a:ext>
            </a:extLst>
          </p:cNvPr>
          <p:cNvSpPr>
            <a:spLocks noGrp="1"/>
          </p:cNvSpPr>
          <p:nvPr>
            <p:ph sz="quarter" idx="12"/>
          </p:nvPr>
        </p:nvSpPr>
        <p:spPr>
          <a:xfrm>
            <a:off x="646113" y="1924903"/>
            <a:ext cx="10866437" cy="4215548"/>
          </a:xfrm>
        </p:spPr>
        <p:txBody>
          <a:bodyPr>
            <a:normAutofit/>
          </a:bodyPr>
          <a:lstStyle>
            <a:lvl1pPr>
              <a:defRPr sz="2400">
                <a:solidFill>
                  <a:srgbClr val="244859"/>
                </a:solidFill>
                <a:latin typeface="New Caledonia LT Std" panose="02020603060506020304" pitchFamily="18" charset="0"/>
              </a:defRPr>
            </a:lvl1pPr>
          </a:lstStyle>
          <a:p>
            <a:pPr lvl="0"/>
            <a:r>
              <a:rPr lang="en-GB" noProof="0"/>
              <a:t>Click to edit Master text styles</a:t>
            </a:r>
          </a:p>
        </p:txBody>
      </p:sp>
    </p:spTree>
    <p:extLst>
      <p:ext uri="{BB962C8B-B14F-4D97-AF65-F5344CB8AC3E}">
        <p14:creationId xmlns:p14="http://schemas.microsoft.com/office/powerpoint/2010/main" val="1963047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s">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F767D3A5-4B96-A043-B4F7-D48CCFB9F7ED}"/>
              </a:ext>
            </a:extLst>
          </p:cNvPr>
          <p:cNvSpPr/>
          <p:nvPr userDrawn="1"/>
        </p:nvSpPr>
        <p:spPr>
          <a:xfrm>
            <a:off x="0" y="0"/>
            <a:ext cx="12192000" cy="6858000"/>
          </a:xfrm>
          <a:prstGeom prst="rect">
            <a:avLst/>
          </a:prstGeom>
          <a:solidFill>
            <a:srgbClr val="21B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5A3AC942-C1A4-4E4E-89C0-B5128AE3EF99}"/>
              </a:ext>
            </a:extLst>
          </p:cNvPr>
          <p:cNvSpPr/>
          <p:nvPr userDrawn="1"/>
        </p:nvSpPr>
        <p:spPr>
          <a:xfrm>
            <a:off x="1071562" y="828675"/>
            <a:ext cx="4143375" cy="5329237"/>
          </a:xfrm>
          <a:prstGeom prst="rect">
            <a:avLst/>
          </a:prstGeom>
          <a:solidFill>
            <a:srgbClr val="244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3DE789F8-18A2-5B4D-B461-41BE794D985F}"/>
              </a:ext>
            </a:extLst>
          </p:cNvPr>
          <p:cNvSpPr/>
          <p:nvPr userDrawn="1"/>
        </p:nvSpPr>
        <p:spPr>
          <a:xfrm>
            <a:off x="742950" y="500063"/>
            <a:ext cx="4143375" cy="532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F5B1B163-2B65-7D44-9F77-7C46B5866672}"/>
              </a:ext>
            </a:extLst>
          </p:cNvPr>
          <p:cNvSpPr>
            <a:spLocks noGrp="1"/>
          </p:cNvSpPr>
          <p:nvPr>
            <p:ph sz="half" idx="1"/>
          </p:nvPr>
        </p:nvSpPr>
        <p:spPr>
          <a:xfrm>
            <a:off x="742950" y="500063"/>
            <a:ext cx="4119563" cy="2200275"/>
          </a:xfrm>
          <a:prstGeom prst="rect">
            <a:avLst/>
          </a:prstGeom>
        </p:spPr>
        <p:txBody>
          <a:bodyPr lIns="108000" tIns="108000" rIns="108000" bIns="108000" anchor="ctr"/>
          <a:lstStyle>
            <a:lvl1pPr marL="0" indent="0" algn="ctr">
              <a:buNone/>
              <a:defRPr>
                <a:solidFill>
                  <a:srgbClr val="244859"/>
                </a:solidFill>
                <a:latin typeface="Futura Medium" panose="020B0602020204020303" pitchFamily="34" charset="-79"/>
                <a:cs typeface="Futura Medium" panose="020B0602020204020303" pitchFamily="34" charset="-79"/>
              </a:defRPr>
            </a:lvl1pPr>
          </a:lstStyle>
          <a:p>
            <a:pPr lvl="0"/>
            <a:r>
              <a:rPr lang="en-GB"/>
              <a:t>Click to edit Master text styles</a:t>
            </a:r>
          </a:p>
        </p:txBody>
      </p:sp>
      <p:sp>
        <p:nvSpPr>
          <p:cNvPr id="14" name="Rettangolo 13">
            <a:extLst>
              <a:ext uri="{FF2B5EF4-FFF2-40B4-BE49-F238E27FC236}">
                <a16:creationId xmlns:a16="http://schemas.microsoft.com/office/drawing/2014/main" id="{65B06525-A8E3-834E-88F8-BF62F4B9D5BF}"/>
              </a:ext>
            </a:extLst>
          </p:cNvPr>
          <p:cNvSpPr/>
          <p:nvPr userDrawn="1"/>
        </p:nvSpPr>
        <p:spPr>
          <a:xfrm>
            <a:off x="7300911" y="828675"/>
            <a:ext cx="4143375" cy="5329237"/>
          </a:xfrm>
          <a:prstGeom prst="rect">
            <a:avLst/>
          </a:prstGeom>
          <a:solidFill>
            <a:srgbClr val="244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EF6218BF-99FF-F342-A535-4CDEF670F5DD}"/>
              </a:ext>
            </a:extLst>
          </p:cNvPr>
          <p:cNvSpPr/>
          <p:nvPr userDrawn="1"/>
        </p:nvSpPr>
        <p:spPr>
          <a:xfrm>
            <a:off x="6972299" y="500063"/>
            <a:ext cx="4143375" cy="532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Segnaposto contenuto 2">
            <a:extLst>
              <a:ext uri="{FF2B5EF4-FFF2-40B4-BE49-F238E27FC236}">
                <a16:creationId xmlns:a16="http://schemas.microsoft.com/office/drawing/2014/main" id="{6C2E39A7-D303-DE4A-A45A-0C4DD822E4FF}"/>
              </a:ext>
            </a:extLst>
          </p:cNvPr>
          <p:cNvSpPr>
            <a:spLocks noGrp="1"/>
          </p:cNvSpPr>
          <p:nvPr>
            <p:ph sz="half" idx="11"/>
          </p:nvPr>
        </p:nvSpPr>
        <p:spPr>
          <a:xfrm>
            <a:off x="742950" y="2700338"/>
            <a:ext cx="4119563" cy="2200275"/>
          </a:xfrm>
          <a:prstGeom prst="rect">
            <a:avLst/>
          </a:prstGeom>
        </p:spPr>
        <p:txBody>
          <a:bodyPr lIns="108000" tIns="108000" rIns="108000" bIns="108000" anchor="t">
            <a:normAutofit/>
          </a:bodyPr>
          <a:lstStyle>
            <a:lvl1pPr marL="0" indent="0" algn="ctr">
              <a:buNone/>
              <a:defRPr sz="1600">
                <a:solidFill>
                  <a:srgbClr val="244859"/>
                </a:solidFill>
                <a:latin typeface="New Caledonia LT Std" panose="02020603060506020304" pitchFamily="18" charset="0"/>
                <a:cs typeface="Futura Medium" panose="020B0602020204020303" pitchFamily="34" charset="-79"/>
              </a:defRPr>
            </a:lvl1pPr>
          </a:lstStyle>
          <a:p>
            <a:pPr lvl="0"/>
            <a:r>
              <a:rPr lang="en-GB"/>
              <a:t>Click to edit Master text styles</a:t>
            </a:r>
          </a:p>
        </p:txBody>
      </p:sp>
      <p:sp>
        <p:nvSpPr>
          <p:cNvPr id="18" name="Segnaposto contenuto 2">
            <a:extLst>
              <a:ext uri="{FF2B5EF4-FFF2-40B4-BE49-F238E27FC236}">
                <a16:creationId xmlns:a16="http://schemas.microsoft.com/office/drawing/2014/main" id="{1C705A21-A097-874B-A18C-481494BBA8EE}"/>
              </a:ext>
            </a:extLst>
          </p:cNvPr>
          <p:cNvSpPr>
            <a:spLocks noGrp="1"/>
          </p:cNvSpPr>
          <p:nvPr>
            <p:ph sz="half" idx="12"/>
          </p:nvPr>
        </p:nvSpPr>
        <p:spPr>
          <a:xfrm>
            <a:off x="6986588" y="500063"/>
            <a:ext cx="4119563" cy="2200275"/>
          </a:xfrm>
          <a:prstGeom prst="rect">
            <a:avLst/>
          </a:prstGeom>
        </p:spPr>
        <p:txBody>
          <a:bodyPr lIns="108000" tIns="108000" rIns="108000" bIns="108000" anchor="ctr"/>
          <a:lstStyle>
            <a:lvl1pPr marL="0" indent="0" algn="ctr">
              <a:buNone/>
              <a:defRPr>
                <a:solidFill>
                  <a:srgbClr val="244859"/>
                </a:solidFill>
                <a:latin typeface="Futura Medium" panose="020B0602020204020303" pitchFamily="34" charset="-79"/>
                <a:cs typeface="Futura Medium" panose="020B0602020204020303" pitchFamily="34" charset="-79"/>
              </a:defRPr>
            </a:lvl1pPr>
          </a:lstStyle>
          <a:p>
            <a:pPr lvl="0"/>
            <a:r>
              <a:rPr lang="en-GB"/>
              <a:t>Click to edit Master text styles</a:t>
            </a:r>
          </a:p>
        </p:txBody>
      </p:sp>
      <p:sp>
        <p:nvSpPr>
          <p:cNvPr id="19" name="Segnaposto contenuto 2">
            <a:extLst>
              <a:ext uri="{FF2B5EF4-FFF2-40B4-BE49-F238E27FC236}">
                <a16:creationId xmlns:a16="http://schemas.microsoft.com/office/drawing/2014/main" id="{220FCC76-99BB-7949-A7F2-7AB46E804A8B}"/>
              </a:ext>
            </a:extLst>
          </p:cNvPr>
          <p:cNvSpPr>
            <a:spLocks noGrp="1"/>
          </p:cNvSpPr>
          <p:nvPr>
            <p:ph sz="half" idx="13"/>
          </p:nvPr>
        </p:nvSpPr>
        <p:spPr>
          <a:xfrm>
            <a:off x="6986588" y="2700338"/>
            <a:ext cx="4119563" cy="2200275"/>
          </a:xfrm>
          <a:prstGeom prst="rect">
            <a:avLst/>
          </a:prstGeom>
        </p:spPr>
        <p:txBody>
          <a:bodyPr lIns="108000" tIns="108000" rIns="108000" bIns="108000" anchor="t">
            <a:normAutofit/>
          </a:bodyPr>
          <a:lstStyle>
            <a:lvl1pPr marL="0" indent="0" algn="ctr">
              <a:buNone/>
              <a:defRPr sz="1600">
                <a:solidFill>
                  <a:srgbClr val="244859"/>
                </a:solidFill>
                <a:latin typeface="New Caledonia LT Std" panose="02020603060506020304" pitchFamily="18" charset="0"/>
                <a:cs typeface="Futura Medium" panose="020B0602020204020303" pitchFamily="34" charset="-79"/>
              </a:defRPr>
            </a:lvl1pPr>
          </a:lstStyle>
          <a:p>
            <a:pPr lvl="0"/>
            <a:r>
              <a:rPr lang="en-GB"/>
              <a:t>Click to edit Master text styles</a:t>
            </a:r>
          </a:p>
        </p:txBody>
      </p:sp>
      <p:pic>
        <p:nvPicPr>
          <p:cNvPr id="35" name="Immagine 34">
            <a:extLst>
              <a:ext uri="{FF2B5EF4-FFF2-40B4-BE49-F238E27FC236}">
                <a16:creationId xmlns:a16="http://schemas.microsoft.com/office/drawing/2014/main" id="{92E67C26-8BDA-9841-BAFC-8396E51250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43075" y="4929189"/>
            <a:ext cx="2071688" cy="454548"/>
          </a:xfrm>
          <a:prstGeom prst="rect">
            <a:avLst/>
          </a:prstGeom>
        </p:spPr>
      </p:pic>
      <p:pic>
        <p:nvPicPr>
          <p:cNvPr id="36" name="Immagine 35">
            <a:extLst>
              <a:ext uri="{FF2B5EF4-FFF2-40B4-BE49-F238E27FC236}">
                <a16:creationId xmlns:a16="http://schemas.microsoft.com/office/drawing/2014/main" id="{06346E43-34EE-A840-9DA0-E01AEF6F0A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86713" y="4929189"/>
            <a:ext cx="2071688" cy="454548"/>
          </a:xfrm>
          <a:prstGeom prst="rect">
            <a:avLst/>
          </a:prstGeom>
        </p:spPr>
      </p:pic>
    </p:spTree>
    <p:extLst>
      <p:ext uri="{BB962C8B-B14F-4D97-AF65-F5344CB8AC3E}">
        <p14:creationId xmlns:p14="http://schemas.microsoft.com/office/powerpoint/2010/main" val="71469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r>
              <a:rPr lang="fr-FR" smtClean="0"/>
              <a:t>June 11th </a:t>
            </a:r>
            <a:endParaRPr lang="fr-FR"/>
          </a:p>
        </p:txBody>
      </p:sp>
      <p:sp>
        <p:nvSpPr>
          <p:cNvPr id="5" name="Espace réservé du pied de page 4"/>
          <p:cNvSpPr>
            <a:spLocks noGrp="1"/>
          </p:cNvSpPr>
          <p:nvPr>
            <p:ph type="ftr" sz="quarter" idx="11"/>
          </p:nvPr>
        </p:nvSpPr>
        <p:spPr/>
        <p:txBody>
          <a:bodyPr/>
          <a:lstStyle/>
          <a:p>
            <a:r>
              <a:rPr lang="en-US" smtClean="0"/>
              <a:t>ESFRI Science Clusters' Long Term Commitments to Open Science - 11 June 2021</a:t>
            </a:r>
            <a:endParaRPr lang="fr-FR"/>
          </a:p>
        </p:txBody>
      </p:sp>
      <p:sp>
        <p:nvSpPr>
          <p:cNvPr id="6" name="Espace réservé du numéro de diapositive 5"/>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168683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June 11th </a:t>
            </a:r>
            <a:endParaRPr lang="fr-FR"/>
          </a:p>
        </p:txBody>
      </p:sp>
      <p:sp>
        <p:nvSpPr>
          <p:cNvPr id="5" name="Espace réservé du pied de page 4"/>
          <p:cNvSpPr>
            <a:spLocks noGrp="1"/>
          </p:cNvSpPr>
          <p:nvPr>
            <p:ph type="ftr" sz="quarter" idx="11"/>
          </p:nvPr>
        </p:nvSpPr>
        <p:spPr/>
        <p:txBody>
          <a:bodyPr/>
          <a:lstStyle/>
          <a:p>
            <a:r>
              <a:rPr lang="en-US" smtClean="0"/>
              <a:t>ESFRI Science Clusters' Long Term Commitments to Open Science - 11 June 2021</a:t>
            </a:r>
            <a:endParaRPr lang="fr-FR"/>
          </a:p>
        </p:txBody>
      </p:sp>
      <p:sp>
        <p:nvSpPr>
          <p:cNvPr id="6" name="Espace réservé du numéro de diapositive 5"/>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1786006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r>
              <a:rPr lang="fr-FR" smtClean="0"/>
              <a:t>June 11th </a:t>
            </a:r>
            <a:endParaRPr lang="fr-FR"/>
          </a:p>
        </p:txBody>
      </p:sp>
      <p:sp>
        <p:nvSpPr>
          <p:cNvPr id="5" name="Espace réservé du pied de page 4"/>
          <p:cNvSpPr>
            <a:spLocks noGrp="1"/>
          </p:cNvSpPr>
          <p:nvPr>
            <p:ph type="ftr" sz="quarter" idx="11"/>
          </p:nvPr>
        </p:nvSpPr>
        <p:spPr/>
        <p:txBody>
          <a:bodyPr/>
          <a:lstStyle/>
          <a:p>
            <a:r>
              <a:rPr lang="en-US" smtClean="0"/>
              <a:t>ESFRI Science Clusters' Long Term Commitments to Open Science - 11 June 2021</a:t>
            </a:r>
            <a:endParaRPr lang="fr-FR"/>
          </a:p>
        </p:txBody>
      </p:sp>
      <p:sp>
        <p:nvSpPr>
          <p:cNvPr id="6" name="Espace réservé du numéro de diapositive 5"/>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612377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r>
              <a:rPr lang="fr-FR" smtClean="0"/>
              <a:t>June 11th </a:t>
            </a:r>
            <a:endParaRPr lang="fr-FR"/>
          </a:p>
        </p:txBody>
      </p:sp>
      <p:sp>
        <p:nvSpPr>
          <p:cNvPr id="6" name="Espace réservé du pied de page 5"/>
          <p:cNvSpPr>
            <a:spLocks noGrp="1"/>
          </p:cNvSpPr>
          <p:nvPr>
            <p:ph type="ftr" sz="quarter" idx="11"/>
          </p:nvPr>
        </p:nvSpPr>
        <p:spPr/>
        <p:txBody>
          <a:bodyPr/>
          <a:lstStyle/>
          <a:p>
            <a:r>
              <a:rPr lang="en-US" smtClean="0"/>
              <a:t>ESFRI Science Clusters' Long Term Commitments to Open Science - 11 June 2021</a:t>
            </a:r>
            <a:endParaRPr lang="fr-FR"/>
          </a:p>
        </p:txBody>
      </p:sp>
      <p:sp>
        <p:nvSpPr>
          <p:cNvPr id="7" name="Espace réservé du numéro de diapositive 6"/>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3422026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708932"/>
          </a:xfrm>
        </p:spPr>
        <p:txBody>
          <a:bodyPr/>
          <a:lstStyle>
            <a:lvl1pPr algn="r">
              <a:defRPr>
                <a:latin typeface="Roboto Medium" pitchFamily="2" charset="0"/>
                <a:ea typeface="Roboto Medium" pitchFamily="2" charset="0"/>
              </a:defRPr>
            </a:lvl1pPr>
          </a:lstStyle>
          <a:p>
            <a:r>
              <a:rPr lang="fr-FR" dirty="0" smtClean="0"/>
              <a:t>Modifiez le style du titre</a:t>
            </a:r>
            <a:endParaRPr lang="fr-FR" dirty="0"/>
          </a:p>
        </p:txBody>
      </p:sp>
      <p:sp>
        <p:nvSpPr>
          <p:cNvPr id="3" name="Espace réservé du contenu 2"/>
          <p:cNvSpPr>
            <a:spLocks noGrp="1"/>
          </p:cNvSpPr>
          <p:nvPr>
            <p:ph idx="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1628808" y="6356350"/>
            <a:ext cx="364383" cy="364383"/>
          </a:xfrm>
          <a:prstGeom prst="rect">
            <a:avLst/>
          </a:prstGeom>
        </p:spPr>
      </p:pic>
      <p:sp>
        <p:nvSpPr>
          <p:cNvPr id="8" name="Espace réservé de la date 7"/>
          <p:cNvSpPr>
            <a:spLocks noGrp="1"/>
          </p:cNvSpPr>
          <p:nvPr>
            <p:ph type="dt" sz="half" idx="10"/>
          </p:nvPr>
        </p:nvSpPr>
        <p:spPr>
          <a:xfrm>
            <a:off x="1020392" y="6356350"/>
            <a:ext cx="2743200" cy="365125"/>
          </a:xfrm>
        </p:spPr>
        <p:txBody>
          <a:bodyPr/>
          <a:lstStyle>
            <a:lvl1pPr>
              <a:defRPr/>
            </a:lvl1pPr>
          </a:lstStyle>
          <a:p>
            <a:r>
              <a:rPr lang="fr-FR" smtClean="0"/>
              <a:t>June 11th </a:t>
            </a:r>
            <a:endParaRPr lang="fr-FR" dirty="0"/>
          </a:p>
        </p:txBody>
      </p:sp>
      <p:sp>
        <p:nvSpPr>
          <p:cNvPr id="9" name="Espace réservé du pied de page 8"/>
          <p:cNvSpPr>
            <a:spLocks noGrp="1"/>
          </p:cNvSpPr>
          <p:nvPr>
            <p:ph type="ftr" sz="quarter" idx="11"/>
          </p:nvPr>
        </p:nvSpPr>
        <p:spPr/>
        <p:txBody>
          <a:bodyPr/>
          <a:lstStyle/>
          <a:p>
            <a:r>
              <a:rPr lang="en-US" smtClean="0"/>
              <a:t>ESFRI Science Clusters' Long Term Commitments to Open Science - 11 June 2021</a:t>
            </a:r>
            <a:endParaRPr lang="fr-FR" dirty="0"/>
          </a:p>
        </p:txBody>
      </p:sp>
      <p:sp>
        <p:nvSpPr>
          <p:cNvPr id="10" name="Espace réservé du numéro de diapositive 9"/>
          <p:cNvSpPr>
            <a:spLocks noGrp="1"/>
          </p:cNvSpPr>
          <p:nvPr>
            <p:ph type="sldNum" sz="quarter" idx="12"/>
          </p:nvPr>
        </p:nvSpPr>
        <p:spPr/>
        <p:txBody>
          <a:bodyPr/>
          <a:lstStyle>
            <a:lvl1pPr>
              <a:defRPr/>
            </a:lvl1pPr>
          </a:lstStyle>
          <a:p>
            <a:r>
              <a:rPr lang="fr-FR" dirty="0" smtClean="0"/>
              <a:t>(1)</a:t>
            </a:r>
            <a:endParaRPr lang="fr-FR" dirty="0"/>
          </a:p>
        </p:txBody>
      </p:sp>
    </p:spTree>
    <p:extLst>
      <p:ext uri="{BB962C8B-B14F-4D97-AF65-F5344CB8AC3E}">
        <p14:creationId xmlns:p14="http://schemas.microsoft.com/office/powerpoint/2010/main" val="283316573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r>
              <a:rPr lang="fr-FR" smtClean="0"/>
              <a:t>June 11th </a:t>
            </a:r>
            <a:endParaRPr lang="fr-FR"/>
          </a:p>
        </p:txBody>
      </p:sp>
      <p:sp>
        <p:nvSpPr>
          <p:cNvPr id="8" name="Espace réservé du pied de page 7"/>
          <p:cNvSpPr>
            <a:spLocks noGrp="1"/>
          </p:cNvSpPr>
          <p:nvPr>
            <p:ph type="ftr" sz="quarter" idx="11"/>
          </p:nvPr>
        </p:nvSpPr>
        <p:spPr/>
        <p:txBody>
          <a:bodyPr/>
          <a:lstStyle/>
          <a:p>
            <a:r>
              <a:rPr lang="en-US" smtClean="0"/>
              <a:t>ESFRI Science Clusters' Long Term Commitments to Open Science - 11 June 2021</a:t>
            </a:r>
            <a:endParaRPr lang="fr-FR"/>
          </a:p>
        </p:txBody>
      </p:sp>
      <p:sp>
        <p:nvSpPr>
          <p:cNvPr id="9" name="Espace réservé du numéro de diapositive 8"/>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31005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smtClean="0"/>
              <a:t>June 11th </a:t>
            </a:r>
            <a:endParaRPr lang="fr-FR"/>
          </a:p>
        </p:txBody>
      </p:sp>
      <p:sp>
        <p:nvSpPr>
          <p:cNvPr id="4" name="Espace réservé du pied de page 3"/>
          <p:cNvSpPr>
            <a:spLocks noGrp="1"/>
          </p:cNvSpPr>
          <p:nvPr>
            <p:ph type="ftr" sz="quarter" idx="11"/>
          </p:nvPr>
        </p:nvSpPr>
        <p:spPr/>
        <p:txBody>
          <a:bodyPr/>
          <a:lstStyle/>
          <a:p>
            <a:r>
              <a:rPr lang="en-US" smtClean="0"/>
              <a:t>ESFRI Science Clusters' Long Term Commitments to Open Science - 11 June 2021</a:t>
            </a:r>
            <a:endParaRPr lang="fr-FR"/>
          </a:p>
        </p:txBody>
      </p:sp>
      <p:sp>
        <p:nvSpPr>
          <p:cNvPr id="5" name="Espace réservé du numéro de diapositive 4"/>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3730419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June 11th </a:t>
            </a:r>
            <a:endParaRPr lang="fr-FR"/>
          </a:p>
        </p:txBody>
      </p:sp>
      <p:sp>
        <p:nvSpPr>
          <p:cNvPr id="3" name="Espace réservé du pied de page 2"/>
          <p:cNvSpPr>
            <a:spLocks noGrp="1"/>
          </p:cNvSpPr>
          <p:nvPr>
            <p:ph type="ftr" sz="quarter" idx="11"/>
          </p:nvPr>
        </p:nvSpPr>
        <p:spPr/>
        <p:txBody>
          <a:bodyPr/>
          <a:lstStyle/>
          <a:p>
            <a:r>
              <a:rPr lang="en-US" smtClean="0"/>
              <a:t>ESFRI Science Clusters' Long Term Commitments to Open Science - 11 June 2021</a:t>
            </a:r>
            <a:endParaRPr lang="fr-FR"/>
          </a:p>
        </p:txBody>
      </p:sp>
      <p:sp>
        <p:nvSpPr>
          <p:cNvPr id="4" name="Espace réservé du numéro de diapositive 3"/>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3674904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r>
              <a:rPr lang="fr-FR" smtClean="0"/>
              <a:t>June 11th </a:t>
            </a:r>
            <a:endParaRPr lang="fr-FR"/>
          </a:p>
        </p:txBody>
      </p:sp>
      <p:sp>
        <p:nvSpPr>
          <p:cNvPr id="6" name="Espace réservé du pied de page 5"/>
          <p:cNvSpPr>
            <a:spLocks noGrp="1"/>
          </p:cNvSpPr>
          <p:nvPr>
            <p:ph type="ftr" sz="quarter" idx="11"/>
          </p:nvPr>
        </p:nvSpPr>
        <p:spPr/>
        <p:txBody>
          <a:bodyPr/>
          <a:lstStyle/>
          <a:p>
            <a:r>
              <a:rPr lang="en-US" smtClean="0"/>
              <a:t>ESFRI Science Clusters' Long Term Commitments to Open Science - 11 June 2021</a:t>
            </a:r>
            <a:endParaRPr lang="fr-FR"/>
          </a:p>
        </p:txBody>
      </p:sp>
      <p:sp>
        <p:nvSpPr>
          <p:cNvPr id="7" name="Espace réservé du numéro de diapositive 6"/>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3930567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r>
              <a:rPr lang="fr-FR" smtClean="0"/>
              <a:t>June 11th </a:t>
            </a:r>
            <a:endParaRPr lang="fr-FR"/>
          </a:p>
        </p:txBody>
      </p:sp>
      <p:sp>
        <p:nvSpPr>
          <p:cNvPr id="6" name="Espace réservé du pied de page 5"/>
          <p:cNvSpPr>
            <a:spLocks noGrp="1"/>
          </p:cNvSpPr>
          <p:nvPr>
            <p:ph type="ftr" sz="quarter" idx="11"/>
          </p:nvPr>
        </p:nvSpPr>
        <p:spPr/>
        <p:txBody>
          <a:bodyPr/>
          <a:lstStyle/>
          <a:p>
            <a:r>
              <a:rPr lang="en-US" smtClean="0"/>
              <a:t>ESFRI Science Clusters' Long Term Commitments to Open Science - 11 June 2021</a:t>
            </a:r>
            <a:endParaRPr lang="fr-FR"/>
          </a:p>
        </p:txBody>
      </p:sp>
      <p:sp>
        <p:nvSpPr>
          <p:cNvPr id="7" name="Espace réservé du numéro de diapositive 6"/>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2806752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June 11th </a:t>
            </a:r>
            <a:endParaRPr lang="fr-FR"/>
          </a:p>
        </p:txBody>
      </p:sp>
      <p:sp>
        <p:nvSpPr>
          <p:cNvPr id="5" name="Espace réservé du pied de page 4"/>
          <p:cNvSpPr>
            <a:spLocks noGrp="1"/>
          </p:cNvSpPr>
          <p:nvPr>
            <p:ph type="ftr" sz="quarter" idx="11"/>
          </p:nvPr>
        </p:nvSpPr>
        <p:spPr/>
        <p:txBody>
          <a:bodyPr/>
          <a:lstStyle/>
          <a:p>
            <a:r>
              <a:rPr lang="en-US" smtClean="0"/>
              <a:t>ESFRI Science Clusters' Long Term Commitments to Open Science - 11 June 2021</a:t>
            </a:r>
            <a:endParaRPr lang="fr-FR"/>
          </a:p>
        </p:txBody>
      </p:sp>
      <p:sp>
        <p:nvSpPr>
          <p:cNvPr id="6" name="Espace réservé du numéro de diapositive 5"/>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3737856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June 11th </a:t>
            </a:r>
            <a:endParaRPr lang="fr-FR"/>
          </a:p>
        </p:txBody>
      </p:sp>
      <p:sp>
        <p:nvSpPr>
          <p:cNvPr id="5" name="Espace réservé du pied de page 4"/>
          <p:cNvSpPr>
            <a:spLocks noGrp="1"/>
          </p:cNvSpPr>
          <p:nvPr>
            <p:ph type="ftr" sz="quarter" idx="11"/>
          </p:nvPr>
        </p:nvSpPr>
        <p:spPr/>
        <p:txBody>
          <a:bodyPr/>
          <a:lstStyle/>
          <a:p>
            <a:r>
              <a:rPr lang="en-US" smtClean="0"/>
              <a:t>ESFRI Science Clusters' Long Term Commitments to Open Science - 11 June 2021</a:t>
            </a:r>
            <a:endParaRPr lang="fr-FR"/>
          </a:p>
        </p:txBody>
      </p:sp>
      <p:sp>
        <p:nvSpPr>
          <p:cNvPr id="6" name="Espace réservé du numéro de diapositive 5"/>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229337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sp>
        <p:nvSpPr>
          <p:cNvPr id="16" name="Google Shape;16;p18"/>
          <p:cNvSpPr/>
          <p:nvPr/>
        </p:nvSpPr>
        <p:spPr>
          <a:xfrm>
            <a:off x="0" y="0"/>
            <a:ext cx="5496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17" name="Google Shape;17;p18"/>
          <p:cNvPicPr preferRelativeResize="0"/>
          <p:nvPr/>
        </p:nvPicPr>
        <p:blipFill rotWithShape="1">
          <a:blip r:embed="rId2">
            <a:alphaModFix/>
          </a:blip>
          <a:srcRect l="28911"/>
          <a:stretch/>
        </p:blipFill>
        <p:spPr>
          <a:xfrm>
            <a:off x="4284785" y="0"/>
            <a:ext cx="7907211" cy="6857998"/>
          </a:xfrm>
          <a:prstGeom prst="rect">
            <a:avLst/>
          </a:prstGeom>
          <a:noFill/>
          <a:ln>
            <a:noFill/>
          </a:ln>
        </p:spPr>
      </p:pic>
      <p:sp>
        <p:nvSpPr>
          <p:cNvPr id="18" name="Google Shape;18;p18"/>
          <p:cNvSpPr txBox="1">
            <a:spLocks noGrp="1"/>
          </p:cNvSpPr>
          <p:nvPr>
            <p:ph type="ctrTitle"/>
          </p:nvPr>
        </p:nvSpPr>
        <p:spPr>
          <a:xfrm>
            <a:off x="6019799" y="2676524"/>
            <a:ext cx="5496000" cy="2543100"/>
          </a:xfrm>
          <a:prstGeom prst="rect">
            <a:avLst/>
          </a:prstGeom>
          <a:noFill/>
          <a:ln>
            <a:noFill/>
          </a:ln>
        </p:spPr>
        <p:txBody>
          <a:bodyPr spcFirstLastPara="1" wrap="square" lIns="91425" tIns="45700" rIns="91425" bIns="45700" anchor="t" anchorCtr="0">
            <a:noAutofit/>
          </a:bodyPr>
          <a:lstStyle>
            <a:lvl1pPr lvl="0" algn="l">
              <a:lnSpc>
                <a:spcPct val="122580"/>
              </a:lnSpc>
              <a:spcBef>
                <a:spcPts val="0"/>
              </a:spcBef>
              <a:spcAft>
                <a:spcPts val="0"/>
              </a:spcAft>
              <a:buClr>
                <a:schemeClr val="lt1"/>
              </a:buClr>
              <a:buSzPts val="3100"/>
              <a:buFont typeface="Calibri"/>
              <a:buNone/>
              <a:defRPr sz="31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 name="Google Shape;19;p18" descr="Ein Bild, das Brücke enthält.&#10;&#10;Automatisch generierte Beschreibung"/>
          <p:cNvPicPr preferRelativeResize="0"/>
          <p:nvPr/>
        </p:nvPicPr>
        <p:blipFill rotWithShape="1">
          <a:blip r:embed="rId3">
            <a:alphaModFix/>
          </a:blip>
          <a:srcRect/>
          <a:stretch/>
        </p:blipFill>
        <p:spPr>
          <a:xfrm>
            <a:off x="802856" y="2034000"/>
            <a:ext cx="3300221" cy="2701292"/>
          </a:xfrm>
          <a:prstGeom prst="rect">
            <a:avLst/>
          </a:prstGeom>
          <a:noFill/>
          <a:ln>
            <a:noFill/>
          </a:ln>
        </p:spPr>
      </p:pic>
    </p:spTree>
    <p:extLst>
      <p:ext uri="{BB962C8B-B14F-4D97-AF65-F5344CB8AC3E}">
        <p14:creationId xmlns:p14="http://schemas.microsoft.com/office/powerpoint/2010/main" val="2441034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ly Title" type="titleOnly">
  <p:cSld name="Only Title">
    <p:spTree>
      <p:nvGrpSpPr>
        <p:cNvPr id="1" name="Shape 20"/>
        <p:cNvGrpSpPr/>
        <p:nvPr/>
      </p:nvGrpSpPr>
      <p:grpSpPr>
        <a:xfrm>
          <a:off x="0" y="0"/>
          <a:ext cx="0" cy="0"/>
          <a:chOff x="0" y="0"/>
          <a:chExt cx="0" cy="0"/>
        </a:xfrm>
      </p:grpSpPr>
      <p:sp>
        <p:nvSpPr>
          <p:cNvPr id="21" name="Google Shape;21;p19"/>
          <p:cNvSpPr/>
          <p:nvPr/>
        </p:nvSpPr>
        <p:spPr>
          <a:xfrm>
            <a:off x="0" y="0"/>
            <a:ext cx="705701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 name="Google Shape;22;p19"/>
          <p:cNvSpPr txBox="1">
            <a:spLocks noGrp="1"/>
          </p:cNvSpPr>
          <p:nvPr>
            <p:ph type="dt" idx="10"/>
          </p:nvPr>
        </p:nvSpPr>
        <p:spPr>
          <a:xfrm>
            <a:off x="9061330" y="635714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sldNum" idx="12"/>
          </p:nvPr>
        </p:nvSpPr>
        <p:spPr>
          <a:xfrm>
            <a:off x="10563224" y="6356350"/>
            <a:ext cx="7905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
        <p:nvSpPr>
          <p:cNvPr id="24" name="Google Shape;24;p19"/>
          <p:cNvSpPr txBox="1">
            <a:spLocks noGrp="1"/>
          </p:cNvSpPr>
          <p:nvPr>
            <p:ph type="title"/>
          </p:nvPr>
        </p:nvSpPr>
        <p:spPr>
          <a:xfrm>
            <a:off x="658800" y="201600"/>
            <a:ext cx="9309600" cy="1036668"/>
          </a:xfrm>
          <a:prstGeom prst="rect">
            <a:avLst/>
          </a:prstGeom>
          <a:noFill/>
          <a:ln>
            <a:noFill/>
          </a:ln>
        </p:spPr>
        <p:txBody>
          <a:bodyPr spcFirstLastPara="1" wrap="square" lIns="91425" tIns="45700" rIns="91425" bIns="45700" anchor="t" anchorCtr="0">
            <a:normAutofit/>
          </a:bodyPr>
          <a:lstStyle>
            <a:lvl1pPr lvl="0" algn="l">
              <a:lnSpc>
                <a:spcPct val="112000"/>
              </a:lnSpc>
              <a:spcBef>
                <a:spcPts val="0"/>
              </a:spcBef>
              <a:spcAft>
                <a:spcPts val="0"/>
              </a:spcAft>
              <a:buClr>
                <a:srgbClr val="F9B233"/>
              </a:buClr>
              <a:buSzPts val="25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 name="Google Shape;25;p19"/>
          <p:cNvPicPr preferRelativeResize="0"/>
          <p:nvPr/>
        </p:nvPicPr>
        <p:blipFill rotWithShape="1">
          <a:blip r:embed="rId2">
            <a:alphaModFix/>
          </a:blip>
          <a:srcRect t="91686" r="43359"/>
          <a:stretch/>
        </p:blipFill>
        <p:spPr>
          <a:xfrm>
            <a:off x="0" y="6287846"/>
            <a:ext cx="6905625" cy="570154"/>
          </a:xfrm>
          <a:prstGeom prst="rect">
            <a:avLst/>
          </a:prstGeom>
          <a:noFill/>
          <a:ln>
            <a:noFill/>
          </a:ln>
        </p:spPr>
      </p:pic>
    </p:spTree>
    <p:extLst>
      <p:ext uri="{BB962C8B-B14F-4D97-AF65-F5344CB8AC3E}">
        <p14:creationId xmlns:p14="http://schemas.microsoft.com/office/powerpoint/2010/main" val="579239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p:cSld name="1_Title">
    <p:spTree>
      <p:nvGrpSpPr>
        <p:cNvPr id="1" name="Shape 26"/>
        <p:cNvGrpSpPr/>
        <p:nvPr/>
      </p:nvGrpSpPr>
      <p:grpSpPr>
        <a:xfrm>
          <a:off x="0" y="0"/>
          <a:ext cx="0" cy="0"/>
          <a:chOff x="0" y="0"/>
          <a:chExt cx="0" cy="0"/>
        </a:xfrm>
      </p:grpSpPr>
      <p:sp>
        <p:nvSpPr>
          <p:cNvPr id="27" name="Google Shape;27;p21"/>
          <p:cNvSpPr/>
          <p:nvPr/>
        </p:nvSpPr>
        <p:spPr>
          <a:xfrm>
            <a:off x="0" y="0"/>
            <a:ext cx="549592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 name="Google Shape;28;p21"/>
          <p:cNvPicPr preferRelativeResize="0"/>
          <p:nvPr/>
        </p:nvPicPr>
        <p:blipFill rotWithShape="1">
          <a:blip r:embed="rId2">
            <a:alphaModFix/>
          </a:blip>
          <a:srcRect l="28911"/>
          <a:stretch/>
        </p:blipFill>
        <p:spPr>
          <a:xfrm>
            <a:off x="4284785" y="0"/>
            <a:ext cx="7907215" cy="6858000"/>
          </a:xfrm>
          <a:prstGeom prst="rect">
            <a:avLst/>
          </a:prstGeom>
          <a:noFill/>
          <a:ln>
            <a:noFill/>
          </a:ln>
        </p:spPr>
      </p:pic>
      <p:sp>
        <p:nvSpPr>
          <p:cNvPr id="29" name="Google Shape;29;p21"/>
          <p:cNvSpPr txBox="1">
            <a:spLocks noGrp="1"/>
          </p:cNvSpPr>
          <p:nvPr>
            <p:ph type="ctrTitle"/>
          </p:nvPr>
        </p:nvSpPr>
        <p:spPr>
          <a:xfrm>
            <a:off x="6019799" y="2676524"/>
            <a:ext cx="5495926" cy="2543176"/>
          </a:xfrm>
          <a:prstGeom prst="rect">
            <a:avLst/>
          </a:prstGeom>
          <a:noFill/>
          <a:ln>
            <a:noFill/>
          </a:ln>
        </p:spPr>
        <p:txBody>
          <a:bodyPr spcFirstLastPara="1" wrap="square" lIns="91425" tIns="45700" rIns="91425" bIns="45700" anchor="t" anchorCtr="0">
            <a:normAutofit/>
          </a:bodyPr>
          <a:lstStyle>
            <a:lvl1pPr lvl="0" algn="l">
              <a:lnSpc>
                <a:spcPct val="122580"/>
              </a:lnSpc>
              <a:spcBef>
                <a:spcPts val="0"/>
              </a:spcBef>
              <a:spcAft>
                <a:spcPts val="0"/>
              </a:spcAft>
              <a:buClr>
                <a:schemeClr val="lt1"/>
              </a:buClr>
              <a:buSzPts val="3100"/>
              <a:buFont typeface="Calibri"/>
              <a:buNone/>
              <a:defRPr sz="31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0" name="Google Shape;30;p21" descr="Ein Bild, das Brücke enthält.&#10;&#10;Automatisch generierte Beschreibung"/>
          <p:cNvPicPr preferRelativeResize="0"/>
          <p:nvPr/>
        </p:nvPicPr>
        <p:blipFill rotWithShape="1">
          <a:blip r:embed="rId3">
            <a:alphaModFix/>
          </a:blip>
          <a:srcRect/>
          <a:stretch/>
        </p:blipFill>
        <p:spPr>
          <a:xfrm>
            <a:off x="802856" y="2034000"/>
            <a:ext cx="3300221" cy="2701292"/>
          </a:xfrm>
          <a:prstGeom prst="rect">
            <a:avLst/>
          </a:prstGeom>
          <a:noFill/>
          <a:ln>
            <a:noFill/>
          </a:ln>
        </p:spPr>
      </p:pic>
    </p:spTree>
    <p:extLst>
      <p:ext uri="{BB962C8B-B14F-4D97-AF65-F5344CB8AC3E}">
        <p14:creationId xmlns:p14="http://schemas.microsoft.com/office/powerpoint/2010/main" val="1510110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magine 7"/>
          <p:cNvPicPr>
            <a:picLocks noChangeAspect="1"/>
          </p:cNvPicPr>
          <p:nvPr userDrawn="1"/>
        </p:nvPicPr>
        <p:blipFill>
          <a:blip r:embed="rId2"/>
          <a:stretch>
            <a:fillRect/>
          </a:stretch>
        </p:blipFill>
        <p:spPr>
          <a:xfrm>
            <a:off x="0" y="-751082"/>
            <a:ext cx="12290612" cy="7620458"/>
          </a:xfrm>
          <a:prstGeom prst="rect">
            <a:avLst/>
          </a:prstGeom>
        </p:spPr>
      </p:pic>
      <p:sp>
        <p:nvSpPr>
          <p:cNvPr id="2" name="Titre 1"/>
          <p:cNvSpPr>
            <a:spLocks noGrp="1"/>
          </p:cNvSpPr>
          <p:nvPr>
            <p:ph type="title"/>
          </p:nvPr>
        </p:nvSpPr>
        <p:spPr>
          <a:xfrm>
            <a:off x="831850" y="1709738"/>
            <a:ext cx="10515600" cy="2852737"/>
          </a:xfrm>
        </p:spPr>
        <p:txBody>
          <a:bodyPr anchor="b"/>
          <a:lstStyle>
            <a:lvl1pPr>
              <a:defRPr sz="6000">
                <a:latin typeface="Roboto" panose="02000000000000000000" pitchFamily="2" charset="0"/>
                <a:ea typeface="Roboto" panose="02000000000000000000" pitchFamily="2" charset="0"/>
                <a:cs typeface="Roboto" panose="02000000000000000000" pitchFamily="2" charset="0"/>
              </a:defRPr>
            </a:lvl1pPr>
          </a:lstStyle>
          <a:p>
            <a:r>
              <a:rPr lang="fr-FR" dirty="0" smtClean="0"/>
              <a:t>Modifiez le style du titre</a:t>
            </a:r>
            <a:endParaRPr lang="fr-FR" dirty="0"/>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smtClean="0"/>
              <a:t>Modifier les styles du texte du masque</a:t>
            </a:r>
          </a:p>
        </p:txBody>
      </p:sp>
      <p:sp>
        <p:nvSpPr>
          <p:cNvPr id="4" name="Espace réservé de la date 3"/>
          <p:cNvSpPr>
            <a:spLocks noGrp="1"/>
          </p:cNvSpPr>
          <p:nvPr>
            <p:ph type="dt" sz="half" idx="10"/>
          </p:nvPr>
        </p:nvSpPr>
        <p:spPr/>
        <p:txBody>
          <a:bodyPr/>
          <a:lstStyle/>
          <a:p>
            <a:r>
              <a:rPr lang="fr-FR" smtClean="0"/>
              <a:t>June 11th </a:t>
            </a:r>
            <a:endParaRPr lang="fr-FR"/>
          </a:p>
        </p:txBody>
      </p:sp>
      <p:sp>
        <p:nvSpPr>
          <p:cNvPr id="5" name="Espace réservé du pied de page 4"/>
          <p:cNvSpPr>
            <a:spLocks noGrp="1"/>
          </p:cNvSpPr>
          <p:nvPr>
            <p:ph type="ftr" sz="quarter" idx="11"/>
          </p:nvPr>
        </p:nvSpPr>
        <p:spPr/>
        <p:txBody>
          <a:bodyPr/>
          <a:lstStyle/>
          <a:p>
            <a:r>
              <a:rPr lang="en-US" smtClean="0"/>
              <a:t>ESFRI Science Clusters' Long Term Commitments to Open Science - 11 June 2021</a:t>
            </a:r>
            <a:endParaRPr lang="fr-FR"/>
          </a:p>
        </p:txBody>
      </p:sp>
      <p:sp>
        <p:nvSpPr>
          <p:cNvPr id="6" name="Espace réservé du numéro de diapositive 5"/>
          <p:cNvSpPr>
            <a:spLocks noGrp="1"/>
          </p:cNvSpPr>
          <p:nvPr>
            <p:ph type="sldNum" sz="quarter" idx="12"/>
          </p:nvPr>
        </p:nvSpPr>
        <p:spPr/>
        <p:txBody>
          <a:bodyPr/>
          <a:lstStyle/>
          <a:p>
            <a:fld id="{9A84B46B-3C24-4C5A-93F4-F8C897798326}" type="slidenum">
              <a:rPr lang="fr-FR" smtClean="0"/>
              <a:t>‹N°›</a:t>
            </a:fld>
            <a:endParaRPr lang="fr-FR"/>
          </a:p>
        </p:txBody>
      </p:sp>
      <p:pic>
        <p:nvPicPr>
          <p:cNvPr id="7" name="Imag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628808" y="6356350"/>
            <a:ext cx="364383" cy="364383"/>
          </a:xfrm>
          <a:prstGeom prst="rect">
            <a:avLst/>
          </a:prstGeom>
        </p:spPr>
      </p:pic>
    </p:spTree>
    <p:extLst>
      <p:ext uri="{BB962C8B-B14F-4D97-AF65-F5344CB8AC3E}">
        <p14:creationId xmlns:p14="http://schemas.microsoft.com/office/powerpoint/2010/main" val="213291147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ntermediate Foil">
  <p:cSld name="Intermediate Foil">
    <p:spTree>
      <p:nvGrpSpPr>
        <p:cNvPr id="1" name="Shape 31"/>
        <p:cNvGrpSpPr/>
        <p:nvPr/>
      </p:nvGrpSpPr>
      <p:grpSpPr>
        <a:xfrm>
          <a:off x="0" y="0"/>
          <a:ext cx="0" cy="0"/>
          <a:chOff x="0" y="0"/>
          <a:chExt cx="0" cy="0"/>
        </a:xfrm>
      </p:grpSpPr>
      <p:sp>
        <p:nvSpPr>
          <p:cNvPr id="32" name="Google Shape;32;p22"/>
          <p:cNvSpPr/>
          <p:nvPr/>
        </p:nvSpPr>
        <p:spPr>
          <a:xfrm>
            <a:off x="-1"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22"/>
          <p:cNvSpPr txBox="1">
            <a:spLocks noGrp="1"/>
          </p:cNvSpPr>
          <p:nvPr>
            <p:ph type="dt" idx="10"/>
          </p:nvPr>
        </p:nvSpPr>
        <p:spPr>
          <a:xfrm>
            <a:off x="9061330" y="635714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2"/>
          <p:cNvSpPr txBox="1">
            <a:spLocks noGrp="1"/>
          </p:cNvSpPr>
          <p:nvPr>
            <p:ph type="sldNum" idx="12"/>
          </p:nvPr>
        </p:nvSpPr>
        <p:spPr>
          <a:xfrm>
            <a:off x="10563224" y="6356350"/>
            <a:ext cx="7905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grpSp>
        <p:nvGrpSpPr>
          <p:cNvPr id="35" name="Google Shape;35;p22"/>
          <p:cNvGrpSpPr/>
          <p:nvPr/>
        </p:nvGrpSpPr>
        <p:grpSpPr>
          <a:xfrm>
            <a:off x="-2" y="0"/>
            <a:ext cx="12192002" cy="6858000"/>
            <a:chOff x="-2" y="0"/>
            <a:chExt cx="12192002" cy="6858000"/>
          </a:xfrm>
        </p:grpSpPr>
        <p:pic>
          <p:nvPicPr>
            <p:cNvPr id="36" name="Google Shape;36;p22"/>
            <p:cNvPicPr preferRelativeResize="0"/>
            <p:nvPr/>
          </p:nvPicPr>
          <p:blipFill rotWithShape="1">
            <a:blip r:embed="rId2">
              <a:alphaModFix/>
            </a:blip>
            <a:srcRect/>
            <a:stretch/>
          </p:blipFill>
          <p:spPr>
            <a:xfrm>
              <a:off x="-2" y="0"/>
              <a:ext cx="12192000" cy="6858000"/>
            </a:xfrm>
            <a:prstGeom prst="rect">
              <a:avLst/>
            </a:prstGeom>
            <a:noFill/>
            <a:ln>
              <a:noFill/>
            </a:ln>
          </p:spPr>
        </p:pic>
        <p:pic>
          <p:nvPicPr>
            <p:cNvPr id="37" name="Google Shape;37;p22"/>
            <p:cNvPicPr preferRelativeResize="0"/>
            <p:nvPr/>
          </p:nvPicPr>
          <p:blipFill rotWithShape="1">
            <a:blip r:embed="rId3">
              <a:alphaModFix/>
            </a:blip>
            <a:srcRect l="84627" b="81392"/>
            <a:stretch/>
          </p:blipFill>
          <p:spPr>
            <a:xfrm>
              <a:off x="10058400" y="0"/>
              <a:ext cx="1827173" cy="1276141"/>
            </a:xfrm>
            <a:prstGeom prst="rect">
              <a:avLst/>
            </a:prstGeom>
            <a:noFill/>
            <a:ln>
              <a:noFill/>
            </a:ln>
          </p:spPr>
        </p:pic>
        <p:pic>
          <p:nvPicPr>
            <p:cNvPr id="38" name="Google Shape;38;p22"/>
            <p:cNvPicPr preferRelativeResize="0"/>
            <p:nvPr/>
          </p:nvPicPr>
          <p:blipFill rotWithShape="1">
            <a:blip r:embed="rId4">
              <a:alphaModFix/>
            </a:blip>
            <a:srcRect t="12278"/>
            <a:stretch/>
          </p:blipFill>
          <p:spPr>
            <a:xfrm>
              <a:off x="0" y="1122744"/>
              <a:ext cx="12192000" cy="5735256"/>
            </a:xfrm>
            <a:prstGeom prst="rect">
              <a:avLst/>
            </a:prstGeom>
            <a:noFill/>
            <a:ln>
              <a:noFill/>
            </a:ln>
          </p:spPr>
        </p:pic>
      </p:grpSp>
      <p:sp>
        <p:nvSpPr>
          <p:cNvPr id="39" name="Google Shape;39;p22"/>
          <p:cNvSpPr txBox="1">
            <a:spLocks noGrp="1"/>
          </p:cNvSpPr>
          <p:nvPr>
            <p:ph type="body" idx="1"/>
          </p:nvPr>
        </p:nvSpPr>
        <p:spPr>
          <a:xfrm>
            <a:off x="3776680" y="3567504"/>
            <a:ext cx="4861710" cy="10905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1F8787"/>
              </a:buClr>
              <a:buSzPts val="2500"/>
              <a:buNone/>
              <a:defRPr sz="2500" b="1"/>
            </a:lvl1pPr>
            <a:lvl2pPr marL="914400" lvl="1" indent="-342900" algn="l">
              <a:lnSpc>
                <a:spcPct val="133333"/>
              </a:lnSpc>
              <a:spcBef>
                <a:spcPts val="0"/>
              </a:spcBef>
              <a:spcAft>
                <a:spcPts val="0"/>
              </a:spcAft>
              <a:buClr>
                <a:srgbClr val="1F8787"/>
              </a:buClr>
              <a:buSzPts val="1800"/>
              <a:buChar char="•"/>
              <a:defRPr/>
            </a:lvl2pPr>
            <a:lvl3pPr marL="1371600" lvl="2" indent="-342900" algn="l">
              <a:lnSpc>
                <a:spcPct val="90000"/>
              </a:lnSpc>
              <a:spcBef>
                <a:spcPts val="1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62881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type="obj">
  <p:cSld name="Title and Text">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2958860" y="1828800"/>
            <a:ext cx="8394941" cy="103666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F9B233"/>
              </a:buClr>
              <a:buSzPts val="25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2958860" y="3001993"/>
            <a:ext cx="8394940" cy="3174970"/>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0"/>
              </a:spcBef>
              <a:spcAft>
                <a:spcPts val="0"/>
              </a:spcAft>
              <a:buClr>
                <a:srgbClr val="1F8787"/>
              </a:buClr>
              <a:buSzPts val="2000"/>
              <a:buChar char="•"/>
              <a:defRPr/>
            </a:lvl1pPr>
            <a:lvl2pPr marL="914400" lvl="1" indent="-355600" algn="l">
              <a:lnSpc>
                <a:spcPct val="120000"/>
              </a:lnSpc>
              <a:spcBef>
                <a:spcPts val="1500"/>
              </a:spcBef>
              <a:spcAft>
                <a:spcPts val="0"/>
              </a:spcAft>
              <a:buClr>
                <a:srgbClr val="1F8787"/>
              </a:buClr>
              <a:buSzPts val="2000"/>
              <a:buChar char="•"/>
              <a:defRPr/>
            </a:lvl2pPr>
            <a:lvl3pPr marL="1371600" lvl="2" indent="-342900" algn="l">
              <a:lnSpc>
                <a:spcPct val="90000"/>
              </a:lnSpc>
              <a:spcBef>
                <a:spcPts val="1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3"/>
          <p:cNvSpPr txBox="1">
            <a:spLocks noGrp="1"/>
          </p:cNvSpPr>
          <p:nvPr>
            <p:ph type="dt" idx="10"/>
          </p:nvPr>
        </p:nvSpPr>
        <p:spPr>
          <a:xfrm>
            <a:off x="9061330" y="635714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10563224" y="6356350"/>
            <a:ext cx="7905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157403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lumns" type="twoObj">
  <p:cSld name="Two Columns">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a:off x="2958860" y="1828800"/>
            <a:ext cx="8394941" cy="103666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F9B233"/>
              </a:buClr>
              <a:buSzPts val="25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body" idx="1"/>
          </p:nvPr>
        </p:nvSpPr>
        <p:spPr>
          <a:xfrm>
            <a:off x="2958860" y="3001993"/>
            <a:ext cx="3960000" cy="3174969"/>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0"/>
              </a:spcBef>
              <a:spcAft>
                <a:spcPts val="0"/>
              </a:spcAft>
              <a:buClr>
                <a:srgbClr val="1F8787"/>
              </a:buClr>
              <a:buSzPts val="2000"/>
              <a:buChar char="•"/>
              <a:defRPr/>
            </a:lvl1pPr>
            <a:lvl2pPr marL="914400" lvl="1" indent="-355600" algn="l">
              <a:lnSpc>
                <a:spcPct val="120000"/>
              </a:lnSpc>
              <a:spcBef>
                <a:spcPts val="1500"/>
              </a:spcBef>
              <a:spcAft>
                <a:spcPts val="0"/>
              </a:spcAft>
              <a:buClr>
                <a:srgbClr val="1F8787"/>
              </a:buClr>
              <a:buSzPts val="2000"/>
              <a:buChar char="•"/>
              <a:defRPr/>
            </a:lvl2pPr>
            <a:lvl3pPr marL="1371600" lvl="2" indent="-342900" algn="l">
              <a:lnSpc>
                <a:spcPct val="90000"/>
              </a:lnSpc>
              <a:spcBef>
                <a:spcPts val="1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4"/>
          <p:cNvSpPr txBox="1">
            <a:spLocks noGrp="1"/>
          </p:cNvSpPr>
          <p:nvPr>
            <p:ph type="body" idx="2"/>
          </p:nvPr>
        </p:nvSpPr>
        <p:spPr>
          <a:xfrm>
            <a:off x="7393799" y="3001993"/>
            <a:ext cx="3960000" cy="3174970"/>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0"/>
              </a:spcBef>
              <a:spcAft>
                <a:spcPts val="0"/>
              </a:spcAft>
              <a:buClr>
                <a:srgbClr val="1F8787"/>
              </a:buClr>
              <a:buSzPts val="2000"/>
              <a:buChar char="•"/>
              <a:defRPr/>
            </a:lvl1pPr>
            <a:lvl2pPr marL="914400" lvl="1" indent="-355600" algn="l">
              <a:lnSpc>
                <a:spcPct val="120000"/>
              </a:lnSpc>
              <a:spcBef>
                <a:spcPts val="1500"/>
              </a:spcBef>
              <a:spcAft>
                <a:spcPts val="0"/>
              </a:spcAft>
              <a:buClr>
                <a:srgbClr val="1F8787"/>
              </a:buClr>
              <a:buSzPts val="2000"/>
              <a:buChar char="•"/>
              <a:defRPr/>
            </a:lvl2pPr>
            <a:lvl3pPr marL="1371600" lvl="2" indent="-342900" algn="l">
              <a:lnSpc>
                <a:spcPct val="90000"/>
              </a:lnSpc>
              <a:spcBef>
                <a:spcPts val="1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4"/>
          <p:cNvSpPr txBox="1">
            <a:spLocks noGrp="1"/>
          </p:cNvSpPr>
          <p:nvPr>
            <p:ph type="dt" idx="10"/>
          </p:nvPr>
        </p:nvSpPr>
        <p:spPr>
          <a:xfrm>
            <a:off x="9061330" y="635714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4"/>
          <p:cNvSpPr txBox="1">
            <a:spLocks noGrp="1"/>
          </p:cNvSpPr>
          <p:nvPr>
            <p:ph type="sldNum" idx="12"/>
          </p:nvPr>
        </p:nvSpPr>
        <p:spPr>
          <a:xfrm>
            <a:off x="10563224" y="6356350"/>
            <a:ext cx="7905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37049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Key Visual plus Text">
  <p:cSld name="Key Visual plus Text">
    <p:spTree>
      <p:nvGrpSpPr>
        <p:cNvPr id="1" name="Shape 51"/>
        <p:cNvGrpSpPr/>
        <p:nvPr/>
      </p:nvGrpSpPr>
      <p:grpSpPr>
        <a:xfrm>
          <a:off x="0" y="0"/>
          <a:ext cx="0" cy="0"/>
          <a:chOff x="0" y="0"/>
          <a:chExt cx="0" cy="0"/>
        </a:xfrm>
      </p:grpSpPr>
      <p:sp>
        <p:nvSpPr>
          <p:cNvPr id="52" name="Google Shape;52;p25"/>
          <p:cNvSpPr/>
          <p:nvPr/>
        </p:nvSpPr>
        <p:spPr>
          <a:xfrm>
            <a:off x="0" y="0"/>
            <a:ext cx="6858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3" name="Google Shape;53;p25"/>
          <p:cNvPicPr preferRelativeResize="0"/>
          <p:nvPr/>
        </p:nvPicPr>
        <p:blipFill rotWithShape="1">
          <a:blip r:embed="rId2">
            <a:alphaModFix/>
          </a:blip>
          <a:srcRect l="18750" r="31250"/>
          <a:stretch/>
        </p:blipFill>
        <p:spPr>
          <a:xfrm>
            <a:off x="0" y="0"/>
            <a:ext cx="6096000" cy="6858000"/>
          </a:xfrm>
          <a:prstGeom prst="rect">
            <a:avLst/>
          </a:prstGeom>
          <a:noFill/>
          <a:ln>
            <a:noFill/>
          </a:ln>
        </p:spPr>
      </p:pic>
      <p:sp>
        <p:nvSpPr>
          <p:cNvPr id="54" name="Google Shape;54;p25"/>
          <p:cNvSpPr txBox="1">
            <a:spLocks noGrp="1"/>
          </p:cNvSpPr>
          <p:nvPr>
            <p:ph type="title"/>
          </p:nvPr>
        </p:nvSpPr>
        <p:spPr>
          <a:xfrm>
            <a:off x="6600824" y="1828799"/>
            <a:ext cx="5203705" cy="11723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F9B233"/>
              </a:buClr>
              <a:buSzPts val="25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5"/>
          <p:cNvSpPr txBox="1">
            <a:spLocks noGrp="1"/>
          </p:cNvSpPr>
          <p:nvPr>
            <p:ph type="body" idx="1"/>
          </p:nvPr>
        </p:nvSpPr>
        <p:spPr>
          <a:xfrm>
            <a:off x="6600824" y="3001993"/>
            <a:ext cx="5203706" cy="3174970"/>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0"/>
              </a:spcBef>
              <a:spcAft>
                <a:spcPts val="0"/>
              </a:spcAft>
              <a:buClr>
                <a:srgbClr val="1F8787"/>
              </a:buClr>
              <a:buSzPts val="2000"/>
              <a:buChar char="•"/>
              <a:defRPr/>
            </a:lvl1pPr>
            <a:lvl2pPr marL="914400" lvl="1" indent="-355600" algn="l">
              <a:lnSpc>
                <a:spcPct val="120000"/>
              </a:lnSpc>
              <a:spcBef>
                <a:spcPts val="1500"/>
              </a:spcBef>
              <a:spcAft>
                <a:spcPts val="0"/>
              </a:spcAft>
              <a:buClr>
                <a:srgbClr val="1F8787"/>
              </a:buClr>
              <a:buSzPts val="2000"/>
              <a:buChar char="•"/>
              <a:defRPr/>
            </a:lvl2pPr>
            <a:lvl3pPr marL="1371600" lvl="2" indent="-342900" algn="l">
              <a:lnSpc>
                <a:spcPct val="90000"/>
              </a:lnSpc>
              <a:spcBef>
                <a:spcPts val="1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25"/>
          <p:cNvSpPr txBox="1">
            <a:spLocks noGrp="1"/>
          </p:cNvSpPr>
          <p:nvPr>
            <p:ph type="dt" idx="10"/>
          </p:nvPr>
        </p:nvSpPr>
        <p:spPr>
          <a:xfrm>
            <a:off x="9061330" y="635714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5"/>
          <p:cNvSpPr txBox="1">
            <a:spLocks noGrp="1"/>
          </p:cNvSpPr>
          <p:nvPr>
            <p:ph type="sldNum" idx="12"/>
          </p:nvPr>
        </p:nvSpPr>
        <p:spPr>
          <a:xfrm>
            <a:off x="10563224" y="6356350"/>
            <a:ext cx="7905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pic>
        <p:nvPicPr>
          <p:cNvPr id="58" name="Google Shape;58;p25"/>
          <p:cNvPicPr preferRelativeResize="0"/>
          <p:nvPr/>
        </p:nvPicPr>
        <p:blipFill rotWithShape="1">
          <a:blip r:embed="rId3">
            <a:alphaModFix/>
          </a:blip>
          <a:srcRect r="46146"/>
          <a:stretch/>
        </p:blipFill>
        <p:spPr>
          <a:xfrm>
            <a:off x="0" y="314325"/>
            <a:ext cx="6400800" cy="6543675"/>
          </a:xfrm>
          <a:prstGeom prst="rect">
            <a:avLst/>
          </a:prstGeom>
          <a:noFill/>
          <a:ln>
            <a:noFill/>
          </a:ln>
        </p:spPr>
      </p:pic>
    </p:spTree>
    <p:extLst>
      <p:ext uri="{BB962C8B-B14F-4D97-AF65-F5344CB8AC3E}">
        <p14:creationId xmlns:p14="http://schemas.microsoft.com/office/powerpoint/2010/main" val="2306656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Image plus Text">
  <p:cSld name="Image plus Text">
    <p:spTree>
      <p:nvGrpSpPr>
        <p:cNvPr id="1" name="Shape 59"/>
        <p:cNvGrpSpPr/>
        <p:nvPr/>
      </p:nvGrpSpPr>
      <p:grpSpPr>
        <a:xfrm>
          <a:off x="0" y="0"/>
          <a:ext cx="0" cy="0"/>
          <a:chOff x="0" y="0"/>
          <a:chExt cx="0" cy="0"/>
        </a:xfrm>
      </p:grpSpPr>
      <p:sp>
        <p:nvSpPr>
          <p:cNvPr id="60" name="Google Shape;60;p26"/>
          <p:cNvSpPr/>
          <p:nvPr/>
        </p:nvSpPr>
        <p:spPr>
          <a:xfrm>
            <a:off x="0" y="0"/>
            <a:ext cx="6858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 name="Google Shape;61;p26"/>
          <p:cNvSpPr txBox="1">
            <a:spLocks noGrp="1"/>
          </p:cNvSpPr>
          <p:nvPr>
            <p:ph type="title"/>
          </p:nvPr>
        </p:nvSpPr>
        <p:spPr>
          <a:xfrm>
            <a:off x="6600824" y="1828800"/>
            <a:ext cx="5203705" cy="103666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F9B233"/>
              </a:buClr>
              <a:buSzPts val="25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6"/>
          <p:cNvSpPr txBox="1">
            <a:spLocks noGrp="1"/>
          </p:cNvSpPr>
          <p:nvPr>
            <p:ph type="body" idx="1"/>
          </p:nvPr>
        </p:nvSpPr>
        <p:spPr>
          <a:xfrm>
            <a:off x="6600824" y="3001993"/>
            <a:ext cx="5203706" cy="3174970"/>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0"/>
              </a:spcBef>
              <a:spcAft>
                <a:spcPts val="0"/>
              </a:spcAft>
              <a:buClr>
                <a:srgbClr val="1F8787"/>
              </a:buClr>
              <a:buSzPts val="2000"/>
              <a:buChar char="•"/>
              <a:defRPr/>
            </a:lvl1pPr>
            <a:lvl2pPr marL="914400" lvl="1" indent="-355600" algn="l">
              <a:lnSpc>
                <a:spcPct val="120000"/>
              </a:lnSpc>
              <a:spcBef>
                <a:spcPts val="1500"/>
              </a:spcBef>
              <a:spcAft>
                <a:spcPts val="0"/>
              </a:spcAft>
              <a:buClr>
                <a:srgbClr val="1F8787"/>
              </a:buClr>
              <a:buSzPts val="2000"/>
              <a:buChar char="•"/>
              <a:defRPr/>
            </a:lvl2pPr>
            <a:lvl3pPr marL="1371600" lvl="2" indent="-342900" algn="l">
              <a:lnSpc>
                <a:spcPct val="90000"/>
              </a:lnSpc>
              <a:spcBef>
                <a:spcPts val="1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6"/>
          <p:cNvSpPr txBox="1">
            <a:spLocks noGrp="1"/>
          </p:cNvSpPr>
          <p:nvPr>
            <p:ph type="dt" idx="10"/>
          </p:nvPr>
        </p:nvSpPr>
        <p:spPr>
          <a:xfrm>
            <a:off x="9061330" y="635714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10563224" y="6356350"/>
            <a:ext cx="7905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
        <p:nvSpPr>
          <p:cNvPr id="65" name="Google Shape;65;p26"/>
          <p:cNvSpPr>
            <a:spLocks noGrp="1"/>
          </p:cNvSpPr>
          <p:nvPr>
            <p:ph type="pic" idx="2"/>
          </p:nvPr>
        </p:nvSpPr>
        <p:spPr>
          <a:xfrm>
            <a:off x="0" y="-1"/>
            <a:ext cx="6096000" cy="6272713"/>
          </a:xfrm>
          <a:prstGeom prst="rect">
            <a:avLst/>
          </a:prstGeom>
          <a:noFill/>
          <a:ln>
            <a:noFill/>
          </a:ln>
        </p:spPr>
        <p:txBody>
          <a:bodyPr spcFirstLastPara="1" wrap="square" lIns="91425" tIns="45700" rIns="91425" bIns="45700" anchor="t" anchorCtr="0">
            <a:normAutofit/>
          </a:bodyPr>
          <a:lstStyle>
            <a:lvl1pPr marR="0" lvl="0" algn="l" rtl="0">
              <a:lnSpc>
                <a:spcPct val="240000"/>
              </a:lnSpc>
              <a:spcBef>
                <a:spcPts val="0"/>
              </a:spcBef>
              <a:spcAft>
                <a:spcPts val="0"/>
              </a:spcAft>
              <a:buClr>
                <a:srgbClr val="1F8787"/>
              </a:buClr>
              <a:buSzPts val="1000"/>
              <a:buFont typeface="Arial"/>
              <a:buNone/>
              <a:defRPr sz="1000" b="0" i="0" u="none" strike="noStrike" cap="none">
                <a:solidFill>
                  <a:srgbClr val="1F8787"/>
                </a:solidFill>
                <a:latin typeface="Calibri"/>
                <a:ea typeface="Calibri"/>
                <a:cs typeface="Calibri"/>
                <a:sym typeface="Calibri"/>
              </a:defRPr>
            </a:lvl1pPr>
            <a:lvl2pPr marR="0" lvl="1" algn="l" rtl="0">
              <a:lnSpc>
                <a:spcPct val="120000"/>
              </a:lnSpc>
              <a:spcBef>
                <a:spcPts val="1500"/>
              </a:spcBef>
              <a:spcAft>
                <a:spcPts val="0"/>
              </a:spcAft>
              <a:buClr>
                <a:srgbClr val="1F8787"/>
              </a:buClr>
              <a:buSzPts val="2000"/>
              <a:buFont typeface="Arial"/>
              <a:buChar char="•"/>
              <a:defRPr sz="2000" b="0" i="0" u="none" strike="noStrike" cap="none">
                <a:solidFill>
                  <a:srgbClr val="1F8787"/>
                </a:solidFill>
                <a:latin typeface="Calibri"/>
                <a:ea typeface="Calibri"/>
                <a:cs typeface="Calibri"/>
                <a:sym typeface="Calibri"/>
              </a:defRPr>
            </a:lvl2pPr>
            <a:lvl3pPr marR="0" lvl="2" algn="l" rtl="0">
              <a:lnSpc>
                <a:spcPct val="90000"/>
              </a:lnSpc>
              <a:spcBef>
                <a:spcPts val="1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6" name="Google Shape;66;p26"/>
          <p:cNvPicPr preferRelativeResize="0"/>
          <p:nvPr/>
        </p:nvPicPr>
        <p:blipFill rotWithShape="1">
          <a:blip r:embed="rId2">
            <a:alphaModFix/>
          </a:blip>
          <a:srcRect t="89592" r="46146"/>
          <a:stretch/>
        </p:blipFill>
        <p:spPr>
          <a:xfrm>
            <a:off x="0" y="6176963"/>
            <a:ext cx="6400800" cy="681037"/>
          </a:xfrm>
          <a:prstGeom prst="rect">
            <a:avLst/>
          </a:prstGeom>
          <a:noFill/>
          <a:ln>
            <a:noFill/>
          </a:ln>
        </p:spPr>
      </p:pic>
    </p:spTree>
    <p:extLst>
      <p:ext uri="{BB962C8B-B14F-4D97-AF65-F5344CB8AC3E}">
        <p14:creationId xmlns:p14="http://schemas.microsoft.com/office/powerpoint/2010/main" val="2672114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ogos">
  <p:cSld name="Logos">
    <p:spTree>
      <p:nvGrpSpPr>
        <p:cNvPr id="1" name="Shape 67"/>
        <p:cNvGrpSpPr/>
        <p:nvPr/>
      </p:nvGrpSpPr>
      <p:grpSpPr>
        <a:xfrm>
          <a:off x="0" y="0"/>
          <a:ext cx="0" cy="0"/>
          <a:chOff x="0" y="0"/>
          <a:chExt cx="0" cy="0"/>
        </a:xfrm>
      </p:grpSpPr>
      <p:sp>
        <p:nvSpPr>
          <p:cNvPr id="68" name="Google Shape;68;p27"/>
          <p:cNvSpPr/>
          <p:nvPr/>
        </p:nvSpPr>
        <p:spPr>
          <a:xfrm>
            <a:off x="0" y="0"/>
            <a:ext cx="6858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27"/>
          <p:cNvSpPr txBox="1">
            <a:spLocks noGrp="1"/>
          </p:cNvSpPr>
          <p:nvPr>
            <p:ph type="title"/>
          </p:nvPr>
        </p:nvSpPr>
        <p:spPr>
          <a:xfrm>
            <a:off x="6600824" y="1828800"/>
            <a:ext cx="5203705" cy="103666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F9B233"/>
              </a:buClr>
              <a:buSzPts val="25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7"/>
          <p:cNvSpPr txBox="1">
            <a:spLocks noGrp="1"/>
          </p:cNvSpPr>
          <p:nvPr>
            <p:ph type="body" idx="1"/>
          </p:nvPr>
        </p:nvSpPr>
        <p:spPr>
          <a:xfrm>
            <a:off x="6600824" y="3001993"/>
            <a:ext cx="5203706" cy="3174970"/>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0"/>
              </a:spcBef>
              <a:spcAft>
                <a:spcPts val="0"/>
              </a:spcAft>
              <a:buClr>
                <a:srgbClr val="1F8787"/>
              </a:buClr>
              <a:buSzPts val="2000"/>
              <a:buChar char="•"/>
              <a:defRPr/>
            </a:lvl1pPr>
            <a:lvl2pPr marL="914400" lvl="1" indent="-355600" algn="l">
              <a:lnSpc>
                <a:spcPct val="120000"/>
              </a:lnSpc>
              <a:spcBef>
                <a:spcPts val="1500"/>
              </a:spcBef>
              <a:spcAft>
                <a:spcPts val="0"/>
              </a:spcAft>
              <a:buClr>
                <a:srgbClr val="1F8787"/>
              </a:buClr>
              <a:buSzPts val="2000"/>
              <a:buChar char="•"/>
              <a:defRPr/>
            </a:lvl2pPr>
            <a:lvl3pPr marL="1371600" lvl="2" indent="-342900" algn="l">
              <a:lnSpc>
                <a:spcPct val="90000"/>
              </a:lnSpc>
              <a:spcBef>
                <a:spcPts val="1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7"/>
          <p:cNvSpPr txBox="1">
            <a:spLocks noGrp="1"/>
          </p:cNvSpPr>
          <p:nvPr>
            <p:ph type="dt" idx="10"/>
          </p:nvPr>
        </p:nvSpPr>
        <p:spPr>
          <a:xfrm>
            <a:off x="9061330" y="635714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7"/>
          <p:cNvSpPr txBox="1">
            <a:spLocks noGrp="1"/>
          </p:cNvSpPr>
          <p:nvPr>
            <p:ph type="sldNum" idx="12"/>
          </p:nvPr>
        </p:nvSpPr>
        <p:spPr>
          <a:xfrm>
            <a:off x="10563224" y="6356350"/>
            <a:ext cx="7905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pic>
        <p:nvPicPr>
          <p:cNvPr id="73" name="Google Shape;73;p27"/>
          <p:cNvPicPr preferRelativeResize="0"/>
          <p:nvPr/>
        </p:nvPicPr>
        <p:blipFill rotWithShape="1">
          <a:blip r:embed="rId2">
            <a:alphaModFix/>
          </a:blip>
          <a:srcRect t="91686" r="43359"/>
          <a:stretch/>
        </p:blipFill>
        <p:spPr>
          <a:xfrm>
            <a:off x="0" y="6287846"/>
            <a:ext cx="6905625" cy="570154"/>
          </a:xfrm>
          <a:prstGeom prst="rect">
            <a:avLst/>
          </a:prstGeom>
          <a:noFill/>
          <a:ln>
            <a:noFill/>
          </a:ln>
        </p:spPr>
      </p:pic>
      <p:pic>
        <p:nvPicPr>
          <p:cNvPr id="74" name="Google Shape;74;p27"/>
          <p:cNvPicPr preferRelativeResize="0"/>
          <p:nvPr/>
        </p:nvPicPr>
        <p:blipFill rotWithShape="1">
          <a:blip r:embed="rId3">
            <a:alphaModFix/>
          </a:blip>
          <a:srcRect/>
          <a:stretch/>
        </p:blipFill>
        <p:spPr>
          <a:xfrm>
            <a:off x="2666428" y="1267513"/>
            <a:ext cx="1293576" cy="323960"/>
          </a:xfrm>
          <a:prstGeom prst="rect">
            <a:avLst/>
          </a:prstGeom>
          <a:noFill/>
          <a:ln>
            <a:noFill/>
          </a:ln>
        </p:spPr>
      </p:pic>
      <p:pic>
        <p:nvPicPr>
          <p:cNvPr id="75" name="Google Shape;75;p27"/>
          <p:cNvPicPr preferRelativeResize="0"/>
          <p:nvPr/>
        </p:nvPicPr>
        <p:blipFill rotWithShape="1">
          <a:blip r:embed="rId4">
            <a:alphaModFix/>
          </a:blip>
          <a:srcRect/>
          <a:stretch/>
        </p:blipFill>
        <p:spPr>
          <a:xfrm>
            <a:off x="4482291" y="1133341"/>
            <a:ext cx="1621782" cy="583841"/>
          </a:xfrm>
          <a:prstGeom prst="rect">
            <a:avLst/>
          </a:prstGeom>
          <a:noFill/>
          <a:ln>
            <a:noFill/>
          </a:ln>
        </p:spPr>
      </p:pic>
      <p:pic>
        <p:nvPicPr>
          <p:cNvPr id="76" name="Google Shape;76;p27"/>
          <p:cNvPicPr preferRelativeResize="0"/>
          <p:nvPr/>
        </p:nvPicPr>
        <p:blipFill rotWithShape="1">
          <a:blip r:embed="rId5">
            <a:alphaModFix/>
          </a:blip>
          <a:srcRect/>
          <a:stretch/>
        </p:blipFill>
        <p:spPr>
          <a:xfrm>
            <a:off x="828541" y="2056782"/>
            <a:ext cx="1073477" cy="808686"/>
          </a:xfrm>
          <a:prstGeom prst="rect">
            <a:avLst/>
          </a:prstGeom>
          <a:noFill/>
          <a:ln>
            <a:noFill/>
          </a:ln>
        </p:spPr>
      </p:pic>
      <p:pic>
        <p:nvPicPr>
          <p:cNvPr id="77" name="Google Shape;77;p27"/>
          <p:cNvPicPr preferRelativeResize="0"/>
          <p:nvPr/>
        </p:nvPicPr>
        <p:blipFill rotWithShape="1">
          <a:blip r:embed="rId6">
            <a:alphaModFix/>
          </a:blip>
          <a:srcRect/>
          <a:stretch/>
        </p:blipFill>
        <p:spPr>
          <a:xfrm>
            <a:off x="486818" y="4395989"/>
            <a:ext cx="1811477" cy="442498"/>
          </a:xfrm>
          <a:prstGeom prst="rect">
            <a:avLst/>
          </a:prstGeom>
          <a:noFill/>
          <a:ln>
            <a:noFill/>
          </a:ln>
        </p:spPr>
      </p:pic>
      <p:pic>
        <p:nvPicPr>
          <p:cNvPr id="78" name="Google Shape;78;p27"/>
          <p:cNvPicPr preferRelativeResize="0"/>
          <p:nvPr/>
        </p:nvPicPr>
        <p:blipFill rotWithShape="1">
          <a:blip r:embed="rId7">
            <a:alphaModFix/>
          </a:blip>
          <a:srcRect/>
          <a:stretch/>
        </p:blipFill>
        <p:spPr>
          <a:xfrm>
            <a:off x="2573528" y="4353059"/>
            <a:ext cx="1483884" cy="530998"/>
          </a:xfrm>
          <a:prstGeom prst="rect">
            <a:avLst/>
          </a:prstGeom>
          <a:noFill/>
          <a:ln>
            <a:noFill/>
          </a:ln>
        </p:spPr>
      </p:pic>
      <p:pic>
        <p:nvPicPr>
          <p:cNvPr id="79" name="Google Shape;79;p27"/>
          <p:cNvPicPr preferRelativeResize="0"/>
          <p:nvPr/>
        </p:nvPicPr>
        <p:blipFill rotWithShape="1">
          <a:blip r:embed="rId8">
            <a:alphaModFix/>
          </a:blip>
          <a:srcRect/>
          <a:stretch/>
        </p:blipFill>
        <p:spPr>
          <a:xfrm>
            <a:off x="4449187" y="4219539"/>
            <a:ext cx="1796608" cy="848398"/>
          </a:xfrm>
          <a:prstGeom prst="rect">
            <a:avLst/>
          </a:prstGeom>
          <a:noFill/>
          <a:ln>
            <a:noFill/>
          </a:ln>
        </p:spPr>
      </p:pic>
      <p:pic>
        <p:nvPicPr>
          <p:cNvPr id="80" name="Google Shape;80;p27"/>
          <p:cNvPicPr preferRelativeResize="0"/>
          <p:nvPr/>
        </p:nvPicPr>
        <p:blipFill rotWithShape="1">
          <a:blip r:embed="rId9">
            <a:alphaModFix/>
          </a:blip>
          <a:srcRect t="10508" b="13566"/>
          <a:stretch/>
        </p:blipFill>
        <p:spPr>
          <a:xfrm>
            <a:off x="2640824" y="5270857"/>
            <a:ext cx="1266422" cy="961547"/>
          </a:xfrm>
          <a:prstGeom prst="rect">
            <a:avLst/>
          </a:prstGeom>
          <a:noFill/>
          <a:ln>
            <a:noFill/>
          </a:ln>
        </p:spPr>
      </p:pic>
      <p:sp>
        <p:nvSpPr>
          <p:cNvPr id="81" name="Google Shape;81;p27"/>
          <p:cNvSpPr/>
          <p:nvPr/>
        </p:nvSpPr>
        <p:spPr>
          <a:xfrm>
            <a:off x="372118" y="872597"/>
            <a:ext cx="1980000" cy="108000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27"/>
          <p:cNvSpPr/>
          <p:nvPr/>
        </p:nvSpPr>
        <p:spPr>
          <a:xfrm>
            <a:off x="2352118" y="872597"/>
            <a:ext cx="1980000" cy="108000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27"/>
          <p:cNvSpPr/>
          <p:nvPr/>
        </p:nvSpPr>
        <p:spPr>
          <a:xfrm>
            <a:off x="4332118" y="872597"/>
            <a:ext cx="1980000" cy="108000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27"/>
          <p:cNvSpPr/>
          <p:nvPr/>
        </p:nvSpPr>
        <p:spPr>
          <a:xfrm>
            <a:off x="372118" y="1951711"/>
            <a:ext cx="1980000" cy="108000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27"/>
          <p:cNvSpPr/>
          <p:nvPr/>
        </p:nvSpPr>
        <p:spPr>
          <a:xfrm>
            <a:off x="2352118" y="1951711"/>
            <a:ext cx="1980000" cy="108000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27"/>
          <p:cNvSpPr/>
          <p:nvPr/>
        </p:nvSpPr>
        <p:spPr>
          <a:xfrm>
            <a:off x="4332118" y="1951711"/>
            <a:ext cx="1980000" cy="108000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27"/>
          <p:cNvSpPr/>
          <p:nvPr/>
        </p:nvSpPr>
        <p:spPr>
          <a:xfrm>
            <a:off x="372118" y="3028656"/>
            <a:ext cx="1980000" cy="108000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27"/>
          <p:cNvSpPr/>
          <p:nvPr/>
        </p:nvSpPr>
        <p:spPr>
          <a:xfrm>
            <a:off x="2352118" y="3028656"/>
            <a:ext cx="1980000" cy="108000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27"/>
          <p:cNvSpPr/>
          <p:nvPr/>
        </p:nvSpPr>
        <p:spPr>
          <a:xfrm>
            <a:off x="4332118" y="3028656"/>
            <a:ext cx="1980000" cy="108000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27"/>
          <p:cNvSpPr/>
          <p:nvPr/>
        </p:nvSpPr>
        <p:spPr>
          <a:xfrm>
            <a:off x="372118" y="4109426"/>
            <a:ext cx="1980000" cy="108000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27"/>
          <p:cNvSpPr/>
          <p:nvPr/>
        </p:nvSpPr>
        <p:spPr>
          <a:xfrm>
            <a:off x="2352118" y="4109426"/>
            <a:ext cx="1980000" cy="108000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27"/>
          <p:cNvSpPr/>
          <p:nvPr/>
        </p:nvSpPr>
        <p:spPr>
          <a:xfrm>
            <a:off x="4332118" y="4109426"/>
            <a:ext cx="1980000" cy="108000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27"/>
          <p:cNvSpPr/>
          <p:nvPr/>
        </p:nvSpPr>
        <p:spPr>
          <a:xfrm>
            <a:off x="372118" y="5190196"/>
            <a:ext cx="1980000" cy="108000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27"/>
          <p:cNvSpPr/>
          <p:nvPr/>
        </p:nvSpPr>
        <p:spPr>
          <a:xfrm>
            <a:off x="2352118" y="5190196"/>
            <a:ext cx="1980000" cy="108000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27"/>
          <p:cNvSpPr/>
          <p:nvPr/>
        </p:nvSpPr>
        <p:spPr>
          <a:xfrm>
            <a:off x="4332118" y="5190196"/>
            <a:ext cx="1980000" cy="1080000"/>
          </a:xfrm>
          <a:prstGeom prst="rect">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6" name="Google Shape;96;p27" descr="A drawing of a face&#10;&#10;Description automatically generated"/>
          <p:cNvPicPr preferRelativeResize="0"/>
          <p:nvPr/>
        </p:nvPicPr>
        <p:blipFill rotWithShape="1">
          <a:blip r:embed="rId10">
            <a:alphaModFix/>
          </a:blip>
          <a:srcRect/>
          <a:stretch/>
        </p:blipFill>
        <p:spPr>
          <a:xfrm>
            <a:off x="686873" y="3284124"/>
            <a:ext cx="1504235" cy="622315"/>
          </a:xfrm>
          <a:prstGeom prst="rect">
            <a:avLst/>
          </a:prstGeom>
          <a:noFill/>
          <a:ln>
            <a:noFill/>
          </a:ln>
        </p:spPr>
      </p:pic>
      <p:pic>
        <p:nvPicPr>
          <p:cNvPr id="97" name="Google Shape;97;p27" descr="A picture containing drawing, clock&#10;&#10;Description automatically generated"/>
          <p:cNvPicPr preferRelativeResize="0"/>
          <p:nvPr/>
        </p:nvPicPr>
        <p:blipFill rotWithShape="1">
          <a:blip r:embed="rId11">
            <a:alphaModFix/>
          </a:blip>
          <a:srcRect/>
          <a:stretch/>
        </p:blipFill>
        <p:spPr>
          <a:xfrm>
            <a:off x="4372165" y="2369713"/>
            <a:ext cx="1878617" cy="266970"/>
          </a:xfrm>
          <a:prstGeom prst="rect">
            <a:avLst/>
          </a:prstGeom>
          <a:noFill/>
          <a:ln>
            <a:noFill/>
          </a:ln>
        </p:spPr>
      </p:pic>
      <p:sp>
        <p:nvSpPr>
          <p:cNvPr id="98" name="Google Shape;98;p27" descr="A picture containing drawing&#10;&#10;Description automatically generated"/>
          <p:cNvSpPr/>
          <p:nvPr/>
        </p:nvSpPr>
        <p:spPr>
          <a:xfrm>
            <a:off x="2505863" y="3473254"/>
            <a:ext cx="1696731" cy="275164"/>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Google Shape;99;p27" descr="A picture containing drawing&#10;&#10;Description automatically generated"/>
          <p:cNvPicPr preferRelativeResize="0"/>
          <p:nvPr/>
        </p:nvPicPr>
        <p:blipFill rotWithShape="1">
          <a:blip r:embed="rId12">
            <a:alphaModFix/>
          </a:blip>
          <a:srcRect/>
          <a:stretch/>
        </p:blipFill>
        <p:spPr>
          <a:xfrm>
            <a:off x="4683105" y="2924399"/>
            <a:ext cx="1278025" cy="1271635"/>
          </a:xfrm>
          <a:prstGeom prst="rect">
            <a:avLst/>
          </a:prstGeom>
          <a:noFill/>
          <a:ln>
            <a:noFill/>
          </a:ln>
        </p:spPr>
      </p:pic>
      <p:pic>
        <p:nvPicPr>
          <p:cNvPr id="100" name="Google Shape;100;p27" descr="A picture containing table&#10;&#10;Description automatically generated"/>
          <p:cNvPicPr preferRelativeResize="0"/>
          <p:nvPr/>
        </p:nvPicPr>
        <p:blipFill rotWithShape="1">
          <a:blip r:embed="rId13">
            <a:alphaModFix/>
          </a:blip>
          <a:srcRect l="6390" t="15121" r="8289" b="18006"/>
          <a:stretch/>
        </p:blipFill>
        <p:spPr>
          <a:xfrm>
            <a:off x="401161" y="1038896"/>
            <a:ext cx="1951228" cy="763585"/>
          </a:xfrm>
          <a:prstGeom prst="rect">
            <a:avLst/>
          </a:prstGeom>
          <a:noFill/>
          <a:ln>
            <a:noFill/>
          </a:ln>
        </p:spPr>
      </p:pic>
      <p:pic>
        <p:nvPicPr>
          <p:cNvPr id="101" name="Google Shape;101;p27" descr="A picture containing drawing&#10;&#10;Description automatically generated"/>
          <p:cNvPicPr preferRelativeResize="0"/>
          <p:nvPr/>
        </p:nvPicPr>
        <p:blipFill rotWithShape="1">
          <a:blip r:embed="rId14">
            <a:alphaModFix/>
          </a:blip>
          <a:srcRect/>
          <a:stretch/>
        </p:blipFill>
        <p:spPr>
          <a:xfrm>
            <a:off x="2534810" y="2063480"/>
            <a:ext cx="1605916" cy="879239"/>
          </a:xfrm>
          <a:prstGeom prst="rect">
            <a:avLst/>
          </a:prstGeom>
          <a:noFill/>
          <a:ln>
            <a:noFill/>
          </a:ln>
        </p:spPr>
      </p:pic>
    </p:spTree>
    <p:extLst>
      <p:ext uri="{BB962C8B-B14F-4D97-AF65-F5344CB8AC3E}">
        <p14:creationId xmlns:p14="http://schemas.microsoft.com/office/powerpoint/2010/main" val="376551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r Titel">
  <p:cSld name="Nur Titel">
    <p:spTree>
      <p:nvGrpSpPr>
        <p:cNvPr id="1" name="Shape 102"/>
        <p:cNvGrpSpPr/>
        <p:nvPr/>
      </p:nvGrpSpPr>
      <p:grpSpPr>
        <a:xfrm>
          <a:off x="0" y="0"/>
          <a:ext cx="0" cy="0"/>
          <a:chOff x="0" y="0"/>
          <a:chExt cx="0" cy="0"/>
        </a:xfrm>
      </p:grpSpPr>
      <p:sp>
        <p:nvSpPr>
          <p:cNvPr id="103" name="Google Shape;103;p28"/>
          <p:cNvSpPr txBox="1">
            <a:spLocks noGrp="1"/>
          </p:cNvSpPr>
          <p:nvPr>
            <p:ph type="title"/>
          </p:nvPr>
        </p:nvSpPr>
        <p:spPr>
          <a:xfrm>
            <a:off x="2958860" y="1828800"/>
            <a:ext cx="8394941" cy="103666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F9B233"/>
              </a:buClr>
              <a:buSzPts val="25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8"/>
          <p:cNvSpPr txBox="1">
            <a:spLocks noGrp="1"/>
          </p:cNvSpPr>
          <p:nvPr>
            <p:ph type="dt" idx="10"/>
          </p:nvPr>
        </p:nvSpPr>
        <p:spPr>
          <a:xfrm>
            <a:off x="9061330" y="635714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28"/>
          <p:cNvSpPr txBox="1">
            <a:spLocks noGrp="1"/>
          </p:cNvSpPr>
          <p:nvPr>
            <p:ph type="sldNum" idx="12"/>
          </p:nvPr>
        </p:nvSpPr>
        <p:spPr>
          <a:xfrm>
            <a:off x="10563224" y="6356350"/>
            <a:ext cx="7905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6826217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Leer" type="blank">
  <p:cSld name="Leer">
    <p:spTree>
      <p:nvGrpSpPr>
        <p:cNvPr id="1" name="Shape 106"/>
        <p:cNvGrpSpPr/>
        <p:nvPr/>
      </p:nvGrpSpPr>
      <p:grpSpPr>
        <a:xfrm>
          <a:off x="0" y="0"/>
          <a:ext cx="0" cy="0"/>
          <a:chOff x="0" y="0"/>
          <a:chExt cx="0" cy="0"/>
        </a:xfrm>
      </p:grpSpPr>
      <p:sp>
        <p:nvSpPr>
          <p:cNvPr id="107" name="Google Shape;107;p29"/>
          <p:cNvSpPr txBox="1">
            <a:spLocks noGrp="1"/>
          </p:cNvSpPr>
          <p:nvPr>
            <p:ph type="dt" idx="10"/>
          </p:nvPr>
        </p:nvSpPr>
        <p:spPr>
          <a:xfrm>
            <a:off x="9061330" y="635714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9"/>
          <p:cNvSpPr txBox="1">
            <a:spLocks noGrp="1"/>
          </p:cNvSpPr>
          <p:nvPr>
            <p:ph type="sldNum" idx="12"/>
          </p:nvPr>
        </p:nvSpPr>
        <p:spPr>
          <a:xfrm>
            <a:off x="10563224" y="6356350"/>
            <a:ext cx="7905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4324076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09"/>
        <p:cNvGrpSpPr/>
        <p:nvPr/>
      </p:nvGrpSpPr>
      <p:grpSpPr>
        <a:xfrm>
          <a:off x="0" y="0"/>
          <a:ext cx="0" cy="0"/>
          <a:chOff x="0" y="0"/>
          <a:chExt cx="0" cy="0"/>
        </a:xfrm>
      </p:grpSpPr>
      <p:sp>
        <p:nvSpPr>
          <p:cNvPr id="110" name="Google Shape;110;p30"/>
          <p:cNvSpPr txBox="1">
            <a:spLocks noGrp="1"/>
          </p:cNvSpPr>
          <p:nvPr>
            <p:ph type="body" idx="1"/>
          </p:nvPr>
        </p:nvSpPr>
        <p:spPr>
          <a:xfrm>
            <a:off x="480000" y="1254400"/>
            <a:ext cx="11040000" cy="4622400"/>
          </a:xfrm>
          <a:prstGeom prst="rect">
            <a:avLst/>
          </a:prstGeom>
          <a:noFill/>
          <a:ln>
            <a:noFill/>
          </a:ln>
        </p:spPr>
        <p:txBody>
          <a:bodyPr spcFirstLastPara="1" wrap="square" lIns="0" tIns="0" rIns="0" bIns="0" anchor="t" anchorCtr="0">
            <a:noAutofit/>
          </a:bodyPr>
          <a:lstStyle>
            <a:lvl1pPr marL="457200" marR="0" lvl="0" indent="-342900" algn="l">
              <a:lnSpc>
                <a:spcPct val="100000"/>
              </a:lnSpc>
              <a:spcBef>
                <a:spcPts val="533"/>
              </a:spcBef>
              <a:spcAft>
                <a:spcPts val="0"/>
              </a:spcAft>
              <a:buClr>
                <a:srgbClr val="000000"/>
              </a:buClr>
              <a:buSzPts val="1800"/>
              <a:buFont typeface="Corbel"/>
              <a:buChar char="•"/>
              <a:defRPr i="0" u="none" strike="noStrike" cap="none">
                <a:solidFill>
                  <a:srgbClr val="000000"/>
                </a:solidFill>
                <a:latin typeface="Corbel"/>
                <a:ea typeface="Corbel"/>
                <a:cs typeface="Corbel"/>
                <a:sym typeface="Corbel"/>
              </a:defRPr>
            </a:lvl1pPr>
            <a:lvl2pPr marL="914400" marR="0" lvl="1" indent="-342900" algn="l">
              <a:lnSpc>
                <a:spcPct val="100000"/>
              </a:lnSpc>
              <a:spcBef>
                <a:spcPts val="667"/>
              </a:spcBef>
              <a:spcAft>
                <a:spcPts val="0"/>
              </a:spcAft>
              <a:buClr>
                <a:srgbClr val="1F8787"/>
              </a:buClr>
              <a:buSzPts val="1800"/>
              <a:buFont typeface="Corbel"/>
              <a:buChar char="•"/>
              <a:defRPr sz="2400" i="0" u="none" strike="noStrike" cap="none">
                <a:latin typeface="Corbel"/>
                <a:ea typeface="Corbel"/>
                <a:cs typeface="Corbel"/>
                <a:sym typeface="Corbel"/>
              </a:defRPr>
            </a:lvl2pPr>
            <a:lvl3pPr marL="1371600" marR="0" lvl="2" indent="-342900" algn="l">
              <a:lnSpc>
                <a:spcPct val="100000"/>
              </a:lnSpc>
              <a:spcBef>
                <a:spcPts val="667"/>
              </a:spcBef>
              <a:spcAft>
                <a:spcPts val="0"/>
              </a:spcAft>
              <a:buClr>
                <a:schemeClr val="dk1"/>
              </a:buClr>
              <a:buSzPts val="1800"/>
              <a:buFont typeface="Corbel"/>
              <a:buChar char="•"/>
              <a:defRPr sz="2400" i="0" u="none" strike="noStrike" cap="none">
                <a:latin typeface="Corbel"/>
                <a:ea typeface="Corbel"/>
                <a:cs typeface="Corbel"/>
                <a:sym typeface="Corbel"/>
              </a:defRPr>
            </a:lvl3pPr>
            <a:lvl4pPr marL="1828800" marR="0" lvl="3" indent="-342900" algn="l">
              <a:lnSpc>
                <a:spcPct val="100000"/>
              </a:lnSpc>
              <a:spcBef>
                <a:spcPts val="667"/>
              </a:spcBef>
              <a:spcAft>
                <a:spcPts val="0"/>
              </a:spcAft>
              <a:buClr>
                <a:schemeClr val="dk1"/>
              </a:buClr>
              <a:buSzPts val="1800"/>
              <a:buFont typeface="Corbel"/>
              <a:buChar char="•"/>
              <a:defRPr sz="2400" i="0" u="none" strike="noStrike" cap="none">
                <a:latin typeface="Corbel"/>
                <a:ea typeface="Corbel"/>
                <a:cs typeface="Corbel"/>
                <a:sym typeface="Corbel"/>
              </a:defRPr>
            </a:lvl4pPr>
            <a:lvl5pPr marL="2286000" marR="0" lvl="4" indent="-342900" algn="l">
              <a:lnSpc>
                <a:spcPct val="100000"/>
              </a:lnSpc>
              <a:spcBef>
                <a:spcPts val="667"/>
              </a:spcBef>
              <a:spcAft>
                <a:spcPts val="0"/>
              </a:spcAft>
              <a:buClr>
                <a:schemeClr val="dk1"/>
              </a:buClr>
              <a:buSzPts val="1800"/>
              <a:buFont typeface="Corbel"/>
              <a:buChar char="•"/>
              <a:defRPr sz="2400" i="0" u="none" strike="noStrike" cap="none">
                <a:latin typeface="Corbel"/>
                <a:ea typeface="Corbel"/>
                <a:cs typeface="Corbel"/>
                <a:sym typeface="Corbel"/>
              </a:defRPr>
            </a:lvl5pPr>
            <a:lvl6pPr marL="2743200" marR="0" lvl="5" indent="-342900" algn="l">
              <a:lnSpc>
                <a:spcPct val="100000"/>
              </a:lnSpc>
              <a:spcBef>
                <a:spcPts val="667"/>
              </a:spcBef>
              <a:spcAft>
                <a:spcPts val="0"/>
              </a:spcAft>
              <a:buClr>
                <a:schemeClr val="dk1"/>
              </a:buClr>
              <a:buSzPts val="1800"/>
              <a:buFont typeface="Corbel"/>
              <a:buChar char="•"/>
              <a:defRPr sz="2400" i="0" u="none" strike="noStrike" cap="none">
                <a:latin typeface="Corbel"/>
                <a:ea typeface="Corbel"/>
                <a:cs typeface="Corbel"/>
                <a:sym typeface="Corbel"/>
              </a:defRPr>
            </a:lvl6pPr>
            <a:lvl7pPr marL="3200400" marR="0" lvl="6" indent="-342900" algn="l">
              <a:lnSpc>
                <a:spcPct val="100000"/>
              </a:lnSpc>
              <a:spcBef>
                <a:spcPts val="400"/>
              </a:spcBef>
              <a:spcAft>
                <a:spcPts val="0"/>
              </a:spcAft>
              <a:buClr>
                <a:schemeClr val="dk1"/>
              </a:buClr>
              <a:buSzPts val="1800"/>
              <a:buFont typeface="Corbel"/>
              <a:buChar char="•"/>
              <a:defRPr sz="2400" i="0" u="none" strike="noStrike" cap="none">
                <a:latin typeface="Corbel"/>
                <a:ea typeface="Corbel"/>
                <a:cs typeface="Corbel"/>
                <a:sym typeface="Corbel"/>
              </a:defRPr>
            </a:lvl7pPr>
            <a:lvl8pPr marL="3657600" marR="0" lvl="7" indent="-342900" algn="l">
              <a:lnSpc>
                <a:spcPct val="100000"/>
              </a:lnSpc>
              <a:spcBef>
                <a:spcPts val="400"/>
              </a:spcBef>
              <a:spcAft>
                <a:spcPts val="0"/>
              </a:spcAft>
              <a:buClr>
                <a:schemeClr val="dk1"/>
              </a:buClr>
              <a:buSzPts val="1800"/>
              <a:buFont typeface="Corbel"/>
              <a:buChar char="•"/>
              <a:defRPr sz="2400" i="0" u="none" strike="noStrike" cap="none">
                <a:latin typeface="Corbel"/>
                <a:ea typeface="Corbel"/>
                <a:cs typeface="Corbel"/>
                <a:sym typeface="Corbel"/>
              </a:defRPr>
            </a:lvl8pPr>
            <a:lvl9pPr marL="4114800" marR="0" lvl="8" indent="-342900" algn="l">
              <a:lnSpc>
                <a:spcPct val="100000"/>
              </a:lnSpc>
              <a:spcBef>
                <a:spcPts val="400"/>
              </a:spcBef>
              <a:spcAft>
                <a:spcPts val="0"/>
              </a:spcAft>
              <a:buClr>
                <a:schemeClr val="dk1"/>
              </a:buClr>
              <a:buSzPts val="1800"/>
              <a:buFont typeface="Corbel"/>
              <a:buChar char="•"/>
              <a:defRPr sz="2400" i="0" u="none" strike="noStrike" cap="none">
                <a:latin typeface="Corbel"/>
                <a:ea typeface="Corbel"/>
                <a:cs typeface="Corbel"/>
                <a:sym typeface="Corbel"/>
              </a:defRPr>
            </a:lvl9pPr>
          </a:lstStyle>
          <a:p>
            <a:endParaRPr/>
          </a:p>
        </p:txBody>
      </p:sp>
      <p:sp>
        <p:nvSpPr>
          <p:cNvPr id="111" name="Google Shape;111;p30"/>
          <p:cNvSpPr txBox="1">
            <a:spLocks noGrp="1"/>
          </p:cNvSpPr>
          <p:nvPr>
            <p:ph type="title"/>
          </p:nvPr>
        </p:nvSpPr>
        <p:spPr>
          <a:xfrm>
            <a:off x="480000" y="480000"/>
            <a:ext cx="11040000" cy="5032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F47D20"/>
              </a:buClr>
              <a:buSzPts val="1100"/>
              <a:buFont typeface="Corbel"/>
              <a:buNone/>
              <a:defRPr sz="3200" b="0" i="0" u="none" strike="noStrike" cap="none">
                <a:solidFill>
                  <a:srgbClr val="F47D20"/>
                </a:solidFill>
                <a:latin typeface="Corbel"/>
                <a:ea typeface="Corbel"/>
                <a:cs typeface="Corbel"/>
                <a:sym typeface="Corbel"/>
              </a:defRPr>
            </a:lvl1pPr>
            <a:lvl2pPr marR="0" lvl="1" algn="l">
              <a:lnSpc>
                <a:spcPct val="100000"/>
              </a:lnSpc>
              <a:spcBef>
                <a:spcPts val="0"/>
              </a:spcBef>
              <a:spcAft>
                <a:spcPts val="0"/>
              </a:spcAft>
              <a:buClr>
                <a:schemeClr val="accent1"/>
              </a:buClr>
              <a:buSzPts val="1100"/>
              <a:buFont typeface="Corbel"/>
              <a:buNone/>
              <a:defRPr sz="3200" b="0" i="0" u="none" strike="noStrike" cap="none">
                <a:solidFill>
                  <a:schemeClr val="accent1"/>
                </a:solidFill>
                <a:latin typeface="Corbel"/>
                <a:ea typeface="Corbel"/>
                <a:cs typeface="Corbel"/>
                <a:sym typeface="Corbel"/>
              </a:defRPr>
            </a:lvl2pPr>
            <a:lvl3pPr marR="0" lvl="2" algn="l">
              <a:lnSpc>
                <a:spcPct val="100000"/>
              </a:lnSpc>
              <a:spcBef>
                <a:spcPts val="0"/>
              </a:spcBef>
              <a:spcAft>
                <a:spcPts val="0"/>
              </a:spcAft>
              <a:buClr>
                <a:schemeClr val="accent1"/>
              </a:buClr>
              <a:buSzPts val="1100"/>
              <a:buFont typeface="Corbel"/>
              <a:buNone/>
              <a:defRPr sz="3200" b="0" i="0" u="none" strike="noStrike" cap="none">
                <a:solidFill>
                  <a:schemeClr val="accent1"/>
                </a:solidFill>
                <a:latin typeface="Corbel"/>
                <a:ea typeface="Corbel"/>
                <a:cs typeface="Corbel"/>
                <a:sym typeface="Corbel"/>
              </a:defRPr>
            </a:lvl3pPr>
            <a:lvl4pPr marR="0" lvl="3" algn="l">
              <a:lnSpc>
                <a:spcPct val="100000"/>
              </a:lnSpc>
              <a:spcBef>
                <a:spcPts val="0"/>
              </a:spcBef>
              <a:spcAft>
                <a:spcPts val="0"/>
              </a:spcAft>
              <a:buClr>
                <a:schemeClr val="accent1"/>
              </a:buClr>
              <a:buSzPts val="1100"/>
              <a:buFont typeface="Corbel"/>
              <a:buNone/>
              <a:defRPr sz="3200" b="0" i="0" u="none" strike="noStrike" cap="none">
                <a:solidFill>
                  <a:schemeClr val="accent1"/>
                </a:solidFill>
                <a:latin typeface="Corbel"/>
                <a:ea typeface="Corbel"/>
                <a:cs typeface="Corbel"/>
                <a:sym typeface="Corbel"/>
              </a:defRPr>
            </a:lvl4pPr>
            <a:lvl5pPr marR="0" lvl="4" algn="l">
              <a:lnSpc>
                <a:spcPct val="100000"/>
              </a:lnSpc>
              <a:spcBef>
                <a:spcPts val="0"/>
              </a:spcBef>
              <a:spcAft>
                <a:spcPts val="0"/>
              </a:spcAft>
              <a:buClr>
                <a:schemeClr val="accent1"/>
              </a:buClr>
              <a:buSzPts val="1100"/>
              <a:buFont typeface="Corbel"/>
              <a:buNone/>
              <a:defRPr sz="3200" b="0" i="0" u="none" strike="noStrike" cap="none">
                <a:solidFill>
                  <a:schemeClr val="accent1"/>
                </a:solidFill>
                <a:latin typeface="Corbel"/>
                <a:ea typeface="Corbel"/>
                <a:cs typeface="Corbel"/>
                <a:sym typeface="Corbel"/>
              </a:defRPr>
            </a:lvl5pPr>
            <a:lvl6pPr marR="0" lvl="5" algn="l">
              <a:lnSpc>
                <a:spcPct val="100000"/>
              </a:lnSpc>
              <a:spcBef>
                <a:spcPts val="0"/>
              </a:spcBef>
              <a:spcAft>
                <a:spcPts val="0"/>
              </a:spcAft>
              <a:buClr>
                <a:schemeClr val="accent1"/>
              </a:buClr>
              <a:buSzPts val="1100"/>
              <a:buFont typeface="Arial"/>
              <a:buNone/>
              <a:defRPr sz="3200" b="0" i="0" u="none" strike="noStrike" cap="none">
                <a:solidFill>
                  <a:schemeClr val="accent1"/>
                </a:solidFill>
                <a:latin typeface="Arial"/>
                <a:ea typeface="Arial"/>
                <a:cs typeface="Arial"/>
                <a:sym typeface="Arial"/>
              </a:defRPr>
            </a:lvl6pPr>
            <a:lvl7pPr marR="0" lvl="6" algn="l">
              <a:lnSpc>
                <a:spcPct val="100000"/>
              </a:lnSpc>
              <a:spcBef>
                <a:spcPts val="0"/>
              </a:spcBef>
              <a:spcAft>
                <a:spcPts val="0"/>
              </a:spcAft>
              <a:buClr>
                <a:schemeClr val="accent1"/>
              </a:buClr>
              <a:buSzPts val="1100"/>
              <a:buFont typeface="Arial"/>
              <a:buNone/>
              <a:defRPr sz="3200" b="0" i="0" u="none" strike="noStrike" cap="none">
                <a:solidFill>
                  <a:schemeClr val="accent1"/>
                </a:solidFill>
                <a:latin typeface="Arial"/>
                <a:ea typeface="Arial"/>
                <a:cs typeface="Arial"/>
                <a:sym typeface="Arial"/>
              </a:defRPr>
            </a:lvl7pPr>
            <a:lvl8pPr marR="0" lvl="7" algn="l">
              <a:lnSpc>
                <a:spcPct val="100000"/>
              </a:lnSpc>
              <a:spcBef>
                <a:spcPts val="0"/>
              </a:spcBef>
              <a:spcAft>
                <a:spcPts val="0"/>
              </a:spcAft>
              <a:buClr>
                <a:schemeClr val="accent1"/>
              </a:buClr>
              <a:buSzPts val="1100"/>
              <a:buFont typeface="Arial"/>
              <a:buNone/>
              <a:defRPr sz="3200" b="0" i="0" u="none" strike="noStrike" cap="none">
                <a:solidFill>
                  <a:schemeClr val="accent1"/>
                </a:solidFill>
                <a:latin typeface="Arial"/>
                <a:ea typeface="Arial"/>
                <a:cs typeface="Arial"/>
                <a:sym typeface="Arial"/>
              </a:defRPr>
            </a:lvl8pPr>
            <a:lvl9pPr marR="0" lvl="8" algn="l">
              <a:lnSpc>
                <a:spcPct val="100000"/>
              </a:lnSpc>
              <a:spcBef>
                <a:spcPts val="0"/>
              </a:spcBef>
              <a:spcAft>
                <a:spcPts val="0"/>
              </a:spcAft>
              <a:buClr>
                <a:schemeClr val="accent1"/>
              </a:buClr>
              <a:buSzPts val="1100"/>
              <a:buFont typeface="Arial"/>
              <a:buNone/>
              <a:defRPr sz="3200" b="0" i="0" u="none" strike="noStrike" cap="none">
                <a:solidFill>
                  <a:schemeClr val="accent1"/>
                </a:solidFill>
                <a:latin typeface="Arial"/>
                <a:ea typeface="Arial"/>
                <a:cs typeface="Arial"/>
                <a:sym typeface="Arial"/>
              </a:defRPr>
            </a:lvl9pPr>
          </a:lstStyle>
          <a:p>
            <a:endParaRPr/>
          </a:p>
        </p:txBody>
      </p:sp>
      <p:pic>
        <p:nvPicPr>
          <p:cNvPr id="112" name="Google Shape;112;p30"/>
          <p:cNvPicPr preferRelativeResize="0"/>
          <p:nvPr/>
        </p:nvPicPr>
        <p:blipFill rotWithShape="1">
          <a:blip r:embed="rId2">
            <a:alphaModFix/>
          </a:blip>
          <a:srcRect/>
          <a:stretch/>
        </p:blipFill>
        <p:spPr>
          <a:xfrm>
            <a:off x="10869243" y="5876800"/>
            <a:ext cx="1111101" cy="842597"/>
          </a:xfrm>
          <a:prstGeom prst="rect">
            <a:avLst/>
          </a:prstGeom>
          <a:noFill/>
          <a:ln>
            <a:noFill/>
          </a:ln>
        </p:spPr>
      </p:pic>
    </p:spTree>
    <p:extLst>
      <p:ext uri="{BB962C8B-B14F-4D97-AF65-F5344CB8AC3E}">
        <p14:creationId xmlns:p14="http://schemas.microsoft.com/office/powerpoint/2010/main" val="4006210431"/>
      </p:ext>
    </p:extLst>
  </p:cSld>
  <p:clrMapOvr>
    <a:masterClrMapping/>
  </p:clrMapOvr>
  <p:extLst>
    <p:ext uri="{DCECCB84-F9BA-43D5-87BE-67443E8EF086}">
      <p15:sldGuideLst xmlns:p15="http://schemas.microsoft.com/office/powerpoint/2012/main">
        <p15:guide id="1" orient="horz" pos="227">
          <p15:clr>
            <a:srgbClr val="FA7B17"/>
          </p15:clr>
        </p15:guide>
        <p15:guide id="2" pos="227">
          <p15:clr>
            <a:srgbClr val="FA7B17"/>
          </p15:clr>
        </p15:guide>
        <p15:guide id="3" orient="horz" pos="3014">
          <p15:clr>
            <a:srgbClr val="FA7B17"/>
          </p15:clr>
        </p15:guide>
        <p15:guide id="4" pos="5443">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age_8 ">
  <p:cSld name="page_8 ">
    <p:spTree>
      <p:nvGrpSpPr>
        <p:cNvPr id="1" name="Shape 113"/>
        <p:cNvGrpSpPr/>
        <p:nvPr/>
      </p:nvGrpSpPr>
      <p:grpSpPr>
        <a:xfrm>
          <a:off x="0" y="0"/>
          <a:ext cx="0" cy="0"/>
          <a:chOff x="0" y="0"/>
          <a:chExt cx="0" cy="0"/>
        </a:xfrm>
      </p:grpSpPr>
      <p:sp>
        <p:nvSpPr>
          <p:cNvPr id="114" name="Google Shape;114;p31"/>
          <p:cNvSpPr txBox="1">
            <a:spLocks noGrp="1"/>
          </p:cNvSpPr>
          <p:nvPr>
            <p:ph type="body" idx="1"/>
          </p:nvPr>
        </p:nvSpPr>
        <p:spPr>
          <a:xfrm>
            <a:off x="587268" y="1416756"/>
            <a:ext cx="10984059" cy="4476043"/>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0"/>
              </a:spcBef>
              <a:spcAft>
                <a:spcPts val="0"/>
              </a:spcAft>
              <a:buClr>
                <a:schemeClr val="accent2"/>
              </a:buClr>
              <a:buSzPts val="2000"/>
              <a:buChar char="•"/>
              <a:defRPr>
                <a:solidFill>
                  <a:schemeClr val="accent2"/>
                </a:solidFill>
                <a:latin typeface="Corbel"/>
                <a:ea typeface="Corbel"/>
                <a:cs typeface="Corbel"/>
                <a:sym typeface="Corbel"/>
              </a:defRPr>
            </a:lvl1pPr>
            <a:lvl2pPr marL="914400" lvl="1" indent="-355600" algn="l">
              <a:lnSpc>
                <a:spcPct val="120000"/>
              </a:lnSpc>
              <a:spcBef>
                <a:spcPts val="1500"/>
              </a:spcBef>
              <a:spcAft>
                <a:spcPts val="0"/>
              </a:spcAft>
              <a:buClr>
                <a:schemeClr val="accent1"/>
              </a:buClr>
              <a:buSzPts val="2000"/>
              <a:buChar char="•"/>
              <a:defRPr>
                <a:solidFill>
                  <a:schemeClr val="accent1"/>
                </a:solidFill>
                <a:latin typeface="Corbel"/>
                <a:ea typeface="Corbel"/>
                <a:cs typeface="Corbel"/>
                <a:sym typeface="Corbel"/>
              </a:defRPr>
            </a:lvl2pPr>
            <a:lvl3pPr marL="1371600" lvl="2" indent="-355600" algn="l">
              <a:lnSpc>
                <a:spcPct val="90000"/>
              </a:lnSpc>
              <a:spcBef>
                <a:spcPts val="1500"/>
              </a:spcBef>
              <a:spcAft>
                <a:spcPts val="0"/>
              </a:spcAft>
              <a:buClr>
                <a:schemeClr val="dk1"/>
              </a:buClr>
              <a:buSzPts val="2000"/>
              <a:buChar char="•"/>
              <a:defRPr>
                <a:latin typeface="Corbel"/>
                <a:ea typeface="Corbel"/>
                <a:cs typeface="Corbel"/>
                <a:sym typeface="Corbel"/>
              </a:defRPr>
            </a:lvl3pPr>
            <a:lvl4pPr marL="1828800" lvl="3" indent="-342900" algn="l">
              <a:lnSpc>
                <a:spcPct val="90000"/>
              </a:lnSpc>
              <a:spcBef>
                <a:spcPts val="500"/>
              </a:spcBef>
              <a:spcAft>
                <a:spcPts val="0"/>
              </a:spcAft>
              <a:buClr>
                <a:schemeClr val="dk1"/>
              </a:buClr>
              <a:buSzPts val="1800"/>
              <a:buChar char="•"/>
              <a:defRPr>
                <a:latin typeface="Corbel"/>
                <a:ea typeface="Corbel"/>
                <a:cs typeface="Corbel"/>
                <a:sym typeface="Corbel"/>
              </a:defRPr>
            </a:lvl4pPr>
            <a:lvl5pPr marL="2286000" lvl="4" indent="-342900" algn="l">
              <a:lnSpc>
                <a:spcPct val="90000"/>
              </a:lnSpc>
              <a:spcBef>
                <a:spcPts val="500"/>
              </a:spcBef>
              <a:spcAft>
                <a:spcPts val="0"/>
              </a:spcAft>
              <a:buClr>
                <a:schemeClr val="dk1"/>
              </a:buClr>
              <a:buSzPts val="1800"/>
              <a:buChar char="•"/>
              <a:defRPr>
                <a:latin typeface="Corbel"/>
                <a:ea typeface="Corbel"/>
                <a:cs typeface="Corbel"/>
                <a:sym typeface="Corbe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31"/>
          <p:cNvSpPr txBox="1">
            <a:spLocks noGrp="1"/>
          </p:cNvSpPr>
          <p:nvPr>
            <p:ph type="title"/>
          </p:nvPr>
        </p:nvSpPr>
        <p:spPr>
          <a:xfrm>
            <a:off x="587267" y="365127"/>
            <a:ext cx="10984060" cy="6762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3"/>
              </a:buClr>
              <a:buSzPts val="3200"/>
              <a:buFont typeface="Corbel"/>
              <a:buNone/>
              <a:defRPr sz="3200">
                <a:solidFill>
                  <a:schemeClr val="accent3"/>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90201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Roboto Medium" pitchFamily="2" charset="0"/>
                <a:ea typeface="Roboto Medium" pitchFamily="2" charset="0"/>
              </a:defRPr>
            </a:lvl1pPr>
          </a:lstStyle>
          <a:p>
            <a:r>
              <a:rPr lang="fr-FR" dirty="0" smtClean="0"/>
              <a:t>Modifiez le style du titre</a:t>
            </a:r>
            <a:endParaRPr lang="fr-FR" dirty="0"/>
          </a:p>
        </p:txBody>
      </p:sp>
      <p:sp>
        <p:nvSpPr>
          <p:cNvPr id="3" name="Espace réservé du contenu 2"/>
          <p:cNvSpPr>
            <a:spLocks noGrp="1"/>
          </p:cNvSpPr>
          <p:nvPr>
            <p:ph sz="half" idx="1"/>
          </p:nvPr>
        </p:nvSpPr>
        <p:spPr>
          <a:xfrm>
            <a:off x="838200" y="1825625"/>
            <a:ext cx="5181600" cy="4351338"/>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6172200" y="1825625"/>
            <a:ext cx="5181600" cy="4351338"/>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e la date 4"/>
          <p:cNvSpPr>
            <a:spLocks noGrp="1"/>
          </p:cNvSpPr>
          <p:nvPr>
            <p:ph type="dt" sz="half" idx="10"/>
          </p:nvPr>
        </p:nvSpPr>
        <p:spPr/>
        <p:txBody>
          <a:bodyPr/>
          <a:lstStyle/>
          <a:p>
            <a:r>
              <a:rPr lang="fr-FR" smtClean="0"/>
              <a:t>June 11th </a:t>
            </a:r>
            <a:endParaRPr lang="fr-FR"/>
          </a:p>
        </p:txBody>
      </p:sp>
      <p:sp>
        <p:nvSpPr>
          <p:cNvPr id="6" name="Espace réservé du pied de page 5"/>
          <p:cNvSpPr>
            <a:spLocks noGrp="1"/>
          </p:cNvSpPr>
          <p:nvPr>
            <p:ph type="ftr" sz="quarter" idx="11"/>
          </p:nvPr>
        </p:nvSpPr>
        <p:spPr/>
        <p:txBody>
          <a:bodyPr/>
          <a:lstStyle/>
          <a:p>
            <a:r>
              <a:rPr lang="en-US" smtClean="0"/>
              <a:t>ESFRI Science Clusters' Long Term Commitments to Open Science - 11 June 2021</a:t>
            </a:r>
            <a:endParaRPr lang="fr-FR"/>
          </a:p>
        </p:txBody>
      </p:sp>
      <p:sp>
        <p:nvSpPr>
          <p:cNvPr id="7" name="Espace réservé du numéro de diapositive 6"/>
          <p:cNvSpPr>
            <a:spLocks noGrp="1"/>
          </p:cNvSpPr>
          <p:nvPr>
            <p:ph type="sldNum" sz="quarter" idx="12"/>
          </p:nvPr>
        </p:nvSpPr>
        <p:spPr/>
        <p:txBody>
          <a:bodyPr/>
          <a:lstStyle/>
          <a:p>
            <a:fld id="{9A84B46B-3C24-4C5A-93F4-F8C897798326}" type="slidenum">
              <a:rPr lang="fr-FR" smtClean="0"/>
              <a:t>‹N°›</a:t>
            </a:fld>
            <a:endParaRPr lang="fr-F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1628808" y="6356350"/>
            <a:ext cx="364383" cy="364383"/>
          </a:xfrm>
          <a:prstGeom prst="rect">
            <a:avLst/>
          </a:prstGeom>
        </p:spPr>
      </p:pic>
    </p:spTree>
    <p:extLst>
      <p:ext uri="{BB962C8B-B14F-4D97-AF65-F5344CB8AC3E}">
        <p14:creationId xmlns:p14="http://schemas.microsoft.com/office/powerpoint/2010/main" val="1467466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1F48-F71D-404A-A8F6-51DB661D510C}"/>
              </a:ext>
            </a:extLst>
          </p:cNvPr>
          <p:cNvSpPr>
            <a:spLocks noGrp="1"/>
          </p:cNvSpPr>
          <p:nvPr>
            <p:ph type="ctrTitle" hasCustomPrompt="1"/>
          </p:nvPr>
        </p:nvSpPr>
        <p:spPr>
          <a:xfrm>
            <a:off x="442176" y="457649"/>
            <a:ext cx="7645757" cy="1384030"/>
          </a:xfrm>
          <a:prstGeom prst="rect">
            <a:avLst/>
          </a:prstGeom>
          <a:ln>
            <a:noFill/>
          </a:ln>
        </p:spPr>
        <p:txBody>
          <a:bodyPr anchor="t"/>
          <a:lstStyle>
            <a:lvl1pPr marL="0" indent="0" algn="l">
              <a:buFont typeface="Arial" panose="020B0604020202020204" pitchFamily="34" charset="0"/>
              <a:buNone/>
              <a:defRPr sz="4400">
                <a:solidFill>
                  <a:schemeClr val="accent1"/>
                </a:solidFill>
                <a:latin typeface="Arial" panose="020B0604020202020204" pitchFamily="34" charset="0"/>
                <a:cs typeface="Arial" panose="020B0604020202020204" pitchFamily="34" charset="0"/>
              </a:defRPr>
            </a:lvl1pPr>
          </a:lstStyle>
          <a:p>
            <a:r>
              <a:rPr lang="en-US" dirty="0"/>
              <a:t>Master title</a:t>
            </a:r>
            <a:endParaRPr lang="en-GB" dirty="0"/>
          </a:p>
        </p:txBody>
      </p:sp>
      <p:sp>
        <p:nvSpPr>
          <p:cNvPr id="3" name="Subtitle 2">
            <a:extLst>
              <a:ext uri="{FF2B5EF4-FFF2-40B4-BE49-F238E27FC236}">
                <a16:creationId xmlns:a16="http://schemas.microsoft.com/office/drawing/2014/main" id="{581F14AD-F6AE-6541-AA18-FF10607B53BE}"/>
              </a:ext>
            </a:extLst>
          </p:cNvPr>
          <p:cNvSpPr>
            <a:spLocks noGrp="1"/>
          </p:cNvSpPr>
          <p:nvPr>
            <p:ph type="subTitle" idx="1" hasCustomPrompt="1"/>
          </p:nvPr>
        </p:nvSpPr>
        <p:spPr>
          <a:xfrm>
            <a:off x="442176" y="1966421"/>
            <a:ext cx="7645757" cy="1452920"/>
          </a:xfrm>
          <a:prstGeom prst="rect">
            <a:avLst/>
          </a:prstGeom>
          <a:solidFill>
            <a:schemeClr val="bg1">
              <a:lumMod val="95000"/>
              <a:alpha val="43000"/>
            </a:schemeClr>
          </a:solidFill>
        </p:spPr>
        <p:txBody>
          <a:bodyPr anchor="t"/>
          <a:lstStyle>
            <a:lvl1pPr marL="0" indent="0" algn="l">
              <a:buNone/>
              <a:defRPr sz="2400">
                <a:solidFill>
                  <a:schemeClr val="accent2"/>
                </a:solidFill>
                <a:effectLst/>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Master subtitle style</a:t>
            </a:r>
            <a:endParaRPr lang="en-GB" dirty="0"/>
          </a:p>
        </p:txBody>
      </p:sp>
      <p:cxnSp>
        <p:nvCxnSpPr>
          <p:cNvPr id="8" name="Straight Connector 7">
            <a:extLst>
              <a:ext uri="{FF2B5EF4-FFF2-40B4-BE49-F238E27FC236}">
                <a16:creationId xmlns:a16="http://schemas.microsoft.com/office/drawing/2014/main" id="{1486965D-D0BA-5344-AB43-606499254A4E}"/>
              </a:ext>
            </a:extLst>
          </p:cNvPr>
          <p:cNvCxnSpPr>
            <a:cxnSpLocks/>
          </p:cNvCxnSpPr>
          <p:nvPr userDrawn="1"/>
        </p:nvCxnSpPr>
        <p:spPr>
          <a:xfrm>
            <a:off x="442176" y="1841679"/>
            <a:ext cx="7645757"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0081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AC152-5876-E743-9AC5-42AA60ADE7FC}"/>
              </a:ext>
            </a:extLst>
          </p:cNvPr>
          <p:cNvSpPr>
            <a:spLocks noGrp="1"/>
          </p:cNvSpPr>
          <p:nvPr>
            <p:ph type="title"/>
          </p:nvPr>
        </p:nvSpPr>
        <p:spPr>
          <a:xfrm>
            <a:off x="394855" y="365125"/>
            <a:ext cx="10958945" cy="1386402"/>
          </a:xfrm>
          <a:prstGeom prst="rect">
            <a:avLst/>
          </a:prstGeom>
        </p:spPr>
        <p:txBody>
          <a:bodyPr/>
          <a:lstStyle>
            <a:lvl1pPr>
              <a:defRPr lang="en-GB" sz="3200" b="0" kern="1200" dirty="0">
                <a:solidFill>
                  <a:schemeClr val="accent1"/>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F8D676D2-6FCE-F745-9D2C-E9DD33B9C3CB}"/>
              </a:ext>
            </a:extLst>
          </p:cNvPr>
          <p:cNvSpPr>
            <a:spLocks noGrp="1"/>
          </p:cNvSpPr>
          <p:nvPr>
            <p:ph idx="1"/>
          </p:nvPr>
        </p:nvSpPr>
        <p:spPr>
          <a:xfrm>
            <a:off x="394854" y="1835456"/>
            <a:ext cx="10958945" cy="4351338"/>
          </a:xfrm>
          <a:prstGeom prst="rect">
            <a:avLst/>
          </a:prstGeom>
        </p:spPr>
        <p:txBody>
          <a:bodyPr/>
          <a:lstStyle>
            <a:lvl1pPr marL="228594" indent="-228594">
              <a:buFontTx/>
              <a:buBlip>
                <a:blip r:embed="rId2"/>
              </a:buBlip>
              <a:defRPr>
                <a:solidFill>
                  <a:schemeClr val="accent1"/>
                </a:solidFill>
                <a:latin typeface="Arial" panose="020B0604020202020204" pitchFamily="34" charset="0"/>
                <a:cs typeface="Arial" panose="020B0604020202020204" pitchFamily="34" charset="0"/>
              </a:defRPr>
            </a:lvl1pPr>
            <a:lvl2pPr marL="685783" indent="-228594">
              <a:buFontTx/>
              <a:buBlip>
                <a:blip r:embed="rId2"/>
              </a:buBlip>
              <a:defRPr>
                <a:solidFill>
                  <a:schemeClr val="accent2"/>
                </a:solidFill>
                <a:latin typeface="Arial" panose="020B0604020202020204" pitchFamily="34" charset="0"/>
                <a:cs typeface="Arial" panose="020B0604020202020204" pitchFamily="34" charset="0"/>
              </a:defRPr>
            </a:lvl2pPr>
            <a:lvl3pPr marL="1142971" indent="-228594">
              <a:buFontTx/>
              <a:buBlip>
                <a:blip r:embed="rId2"/>
              </a:buBlip>
              <a:defRPr>
                <a:solidFill>
                  <a:schemeClr val="accent1"/>
                </a:solidFill>
                <a:latin typeface="Arial" panose="020B0604020202020204" pitchFamily="34" charset="0"/>
                <a:cs typeface="Arial" panose="020B0604020202020204" pitchFamily="34" charset="0"/>
              </a:defRPr>
            </a:lvl3pPr>
            <a:lvl4pPr marL="1600160" indent="-228594">
              <a:buFontTx/>
              <a:buBlip>
                <a:blip r:embed="rId2"/>
              </a:buBlip>
              <a:defRPr>
                <a:solidFill>
                  <a:schemeClr val="accent2"/>
                </a:solidFill>
                <a:latin typeface="Arial" panose="020B0604020202020204" pitchFamily="34" charset="0"/>
                <a:cs typeface="Arial" panose="020B0604020202020204" pitchFamily="34" charset="0"/>
              </a:defRPr>
            </a:lvl4pPr>
            <a:lvl5pPr marL="2057349" indent="-228594">
              <a:buFontTx/>
              <a:buBlip>
                <a:blip r:embed="rId2"/>
              </a:buBlip>
              <a:defRPr>
                <a:solidFill>
                  <a:schemeClr val="accent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502356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989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6025E8-AEF3-374E-BB2E-CD44F3B5981E}"/>
              </a:ext>
            </a:extLst>
          </p:cNvPr>
          <p:cNvSpPr>
            <a:spLocks noGrp="1"/>
          </p:cNvSpPr>
          <p:nvPr>
            <p:ph type="pic" sz="quarter" idx="10"/>
          </p:nvPr>
        </p:nvSpPr>
        <p:spPr>
          <a:xfrm>
            <a:off x="8538694" y="149783"/>
            <a:ext cx="3432287" cy="2870315"/>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en-GB" dirty="0"/>
          </a:p>
        </p:txBody>
      </p:sp>
      <p:sp>
        <p:nvSpPr>
          <p:cNvPr id="7" name="Picture Placeholder 2">
            <a:extLst>
              <a:ext uri="{FF2B5EF4-FFF2-40B4-BE49-F238E27FC236}">
                <a16:creationId xmlns:a16="http://schemas.microsoft.com/office/drawing/2014/main" id="{A9150446-8369-5746-983C-23E2DCCC2958}"/>
              </a:ext>
            </a:extLst>
          </p:cNvPr>
          <p:cNvSpPr>
            <a:spLocks noGrp="1"/>
          </p:cNvSpPr>
          <p:nvPr>
            <p:ph type="pic" sz="quarter" idx="11"/>
          </p:nvPr>
        </p:nvSpPr>
        <p:spPr>
          <a:xfrm>
            <a:off x="8538694" y="3161293"/>
            <a:ext cx="3432287" cy="2647081"/>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en-GB" dirty="0"/>
          </a:p>
        </p:txBody>
      </p:sp>
      <p:sp>
        <p:nvSpPr>
          <p:cNvPr id="8" name="Content Placeholder 2">
            <a:extLst>
              <a:ext uri="{FF2B5EF4-FFF2-40B4-BE49-F238E27FC236}">
                <a16:creationId xmlns:a16="http://schemas.microsoft.com/office/drawing/2014/main" id="{0F1792E8-AC8A-FA47-A6DD-61D09C5C920C}"/>
              </a:ext>
            </a:extLst>
          </p:cNvPr>
          <p:cNvSpPr>
            <a:spLocks noGrp="1"/>
          </p:cNvSpPr>
          <p:nvPr>
            <p:ph idx="1"/>
          </p:nvPr>
        </p:nvSpPr>
        <p:spPr>
          <a:xfrm>
            <a:off x="142745" y="149782"/>
            <a:ext cx="8267161" cy="6283217"/>
          </a:xfrm>
          <a:prstGeom prst="rect">
            <a:avLst/>
          </a:prstGeom>
          <a:solidFill>
            <a:schemeClr val="bg2"/>
          </a:solidFill>
        </p:spPr>
        <p:txBody>
          <a:bodyPr/>
          <a:lstStyle>
            <a:lvl1pPr marL="228594" indent="-228594">
              <a:buFontTx/>
              <a:buBlip>
                <a:blip r:embed="rId2"/>
              </a:buBlip>
              <a:defRPr>
                <a:solidFill>
                  <a:schemeClr val="accent1"/>
                </a:solidFill>
                <a:latin typeface="Arial" panose="020B0604020202020204" pitchFamily="34" charset="0"/>
                <a:cs typeface="Arial" panose="020B0604020202020204" pitchFamily="34" charset="0"/>
              </a:defRPr>
            </a:lvl1pPr>
            <a:lvl2pPr marL="685783" indent="-228594">
              <a:buFontTx/>
              <a:buBlip>
                <a:blip r:embed="rId2"/>
              </a:buBlip>
              <a:defRPr>
                <a:solidFill>
                  <a:schemeClr val="accent2"/>
                </a:solidFill>
                <a:latin typeface="Arial" panose="020B0604020202020204" pitchFamily="34" charset="0"/>
                <a:cs typeface="Arial" panose="020B0604020202020204" pitchFamily="34" charset="0"/>
              </a:defRPr>
            </a:lvl2pPr>
            <a:lvl3pPr marL="1142971" indent="-228594">
              <a:buFontTx/>
              <a:buBlip>
                <a:blip r:embed="rId2"/>
              </a:buBlip>
              <a:defRPr>
                <a:solidFill>
                  <a:schemeClr val="accent1"/>
                </a:solidFill>
                <a:latin typeface="Arial" panose="020B0604020202020204" pitchFamily="34" charset="0"/>
                <a:cs typeface="Arial" panose="020B0604020202020204" pitchFamily="34" charset="0"/>
              </a:defRPr>
            </a:lvl3pPr>
            <a:lvl4pPr marL="1600160" indent="-228594">
              <a:buFontTx/>
              <a:buBlip>
                <a:blip r:embed="rId2"/>
              </a:buBlip>
              <a:defRPr>
                <a:solidFill>
                  <a:schemeClr val="accent2"/>
                </a:solidFill>
                <a:latin typeface="Arial" panose="020B0604020202020204" pitchFamily="34" charset="0"/>
                <a:cs typeface="Arial" panose="020B0604020202020204" pitchFamily="34" charset="0"/>
              </a:defRPr>
            </a:lvl4pPr>
            <a:lvl5pPr marL="2057349" indent="-228594">
              <a:buFontTx/>
              <a:buBlip>
                <a:blip r:embed="rId2"/>
              </a:buBlip>
              <a:defRPr>
                <a:solidFill>
                  <a:schemeClr val="accent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260131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477D5E-E2A0-7B44-BD8E-6CE126CA3DBE}"/>
              </a:ext>
            </a:extLst>
          </p:cNvPr>
          <p:cNvSpPr/>
          <p:nvPr userDrawn="1"/>
        </p:nvSpPr>
        <p:spPr>
          <a:xfrm>
            <a:off x="122656" y="103033"/>
            <a:ext cx="7895389" cy="2318199"/>
          </a:xfrm>
          <a:prstGeom prst="rect">
            <a:avLst/>
          </a:prstGeom>
          <a:solidFill>
            <a:schemeClr val="bg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sp>
        <p:nvSpPr>
          <p:cNvPr id="9" name="Rectangle 8">
            <a:extLst>
              <a:ext uri="{FF2B5EF4-FFF2-40B4-BE49-F238E27FC236}">
                <a16:creationId xmlns:a16="http://schemas.microsoft.com/office/drawing/2014/main" id="{906B9E77-C48E-4A40-B70F-3CC224EA3FD6}"/>
              </a:ext>
            </a:extLst>
          </p:cNvPr>
          <p:cNvSpPr/>
          <p:nvPr userDrawn="1"/>
        </p:nvSpPr>
        <p:spPr>
          <a:xfrm>
            <a:off x="122655" y="2482998"/>
            <a:ext cx="7895388" cy="3944933"/>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ts val="2200"/>
              </a:lnSpc>
            </a:pPr>
            <a:endParaRPr lang="nb-NO" sz="1800" i="0" dirty="0">
              <a:solidFill>
                <a:schemeClr val="accent1"/>
              </a:solidFill>
            </a:endParaRPr>
          </a:p>
        </p:txBody>
      </p:sp>
    </p:spTree>
    <p:extLst>
      <p:ext uri="{BB962C8B-B14F-4D97-AF65-F5344CB8AC3E}">
        <p14:creationId xmlns:p14="http://schemas.microsoft.com/office/powerpoint/2010/main" val="2608528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Final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477D5E-E2A0-7B44-BD8E-6CE126CA3DBE}"/>
              </a:ext>
            </a:extLst>
          </p:cNvPr>
          <p:cNvSpPr/>
          <p:nvPr userDrawn="1"/>
        </p:nvSpPr>
        <p:spPr>
          <a:xfrm>
            <a:off x="122656" y="103033"/>
            <a:ext cx="7895389" cy="2318199"/>
          </a:xfrm>
          <a:prstGeom prst="rect">
            <a:avLst/>
          </a:prstGeom>
          <a:solidFill>
            <a:schemeClr val="bg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sp>
        <p:nvSpPr>
          <p:cNvPr id="9" name="Rectangle 8">
            <a:extLst>
              <a:ext uri="{FF2B5EF4-FFF2-40B4-BE49-F238E27FC236}">
                <a16:creationId xmlns:a16="http://schemas.microsoft.com/office/drawing/2014/main" id="{906B9E77-C48E-4A40-B70F-3CC224EA3FD6}"/>
              </a:ext>
            </a:extLst>
          </p:cNvPr>
          <p:cNvSpPr/>
          <p:nvPr userDrawn="1"/>
        </p:nvSpPr>
        <p:spPr>
          <a:xfrm>
            <a:off x="122654" y="2482998"/>
            <a:ext cx="2742767" cy="3944933"/>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ts val="2200"/>
              </a:lnSpc>
            </a:pPr>
            <a:endParaRPr lang="nb-NO" sz="1800" i="0" dirty="0">
              <a:solidFill>
                <a:schemeClr val="accent1"/>
              </a:solidFill>
            </a:endParaRPr>
          </a:p>
        </p:txBody>
      </p:sp>
      <p:sp>
        <p:nvSpPr>
          <p:cNvPr id="2" name="TextBox 1">
            <a:extLst>
              <a:ext uri="{FF2B5EF4-FFF2-40B4-BE49-F238E27FC236}">
                <a16:creationId xmlns:a16="http://schemas.microsoft.com/office/drawing/2014/main" id="{22DD95D4-526F-5E44-AC05-980A72365344}"/>
              </a:ext>
            </a:extLst>
          </p:cNvPr>
          <p:cNvSpPr txBox="1"/>
          <p:nvPr userDrawn="1"/>
        </p:nvSpPr>
        <p:spPr>
          <a:xfrm>
            <a:off x="117625" y="889357"/>
            <a:ext cx="7900420" cy="584775"/>
          </a:xfrm>
          <a:prstGeom prst="rect">
            <a:avLst/>
          </a:prstGeom>
          <a:noFill/>
        </p:spPr>
        <p:txBody>
          <a:bodyPr wrap="square" rtlCol="0">
            <a:spAutoFit/>
          </a:bodyPr>
          <a:lstStyle/>
          <a:p>
            <a:pPr algn="ctr"/>
            <a:r>
              <a:rPr lang="en-GB" sz="3200" dirty="0">
                <a:solidFill>
                  <a:schemeClr val="accent1"/>
                </a:solidFill>
                <a:latin typeface="Arial" panose="020B0604020202020204" pitchFamily="34" charset="0"/>
                <a:cs typeface="Arial" panose="020B0604020202020204" pitchFamily="34" charset="0"/>
              </a:rPr>
              <a:t>Graphics</a:t>
            </a:r>
          </a:p>
        </p:txBody>
      </p:sp>
      <p:pic>
        <p:nvPicPr>
          <p:cNvPr id="4" name="Picture 3">
            <a:extLst>
              <a:ext uri="{FF2B5EF4-FFF2-40B4-BE49-F238E27FC236}">
                <a16:creationId xmlns:a16="http://schemas.microsoft.com/office/drawing/2014/main" id="{C5D6E14F-5C52-B94B-BD67-03A065D37F8D}"/>
              </a:ext>
            </a:extLst>
          </p:cNvPr>
          <p:cNvPicPr>
            <a:picLocks noChangeAspect="1"/>
          </p:cNvPicPr>
          <p:nvPr userDrawn="1"/>
        </p:nvPicPr>
        <p:blipFill rotWithShape="1">
          <a:blip r:embed="rId2"/>
          <a:srcRect l="18396" t="22949" r="70802" b="66249"/>
          <a:stretch/>
        </p:blipFill>
        <p:spPr>
          <a:xfrm>
            <a:off x="508646" y="5335718"/>
            <a:ext cx="764327" cy="764327"/>
          </a:xfrm>
          <a:prstGeom prst="ellipse">
            <a:avLst/>
          </a:prstGeom>
        </p:spPr>
      </p:pic>
      <p:pic>
        <p:nvPicPr>
          <p:cNvPr id="7" name="Picture 6">
            <a:extLst>
              <a:ext uri="{FF2B5EF4-FFF2-40B4-BE49-F238E27FC236}">
                <a16:creationId xmlns:a16="http://schemas.microsoft.com/office/drawing/2014/main" id="{52F3D991-136D-FC41-87EC-B8AC341F2729}"/>
              </a:ext>
            </a:extLst>
          </p:cNvPr>
          <p:cNvPicPr>
            <a:picLocks noChangeAspect="1"/>
          </p:cNvPicPr>
          <p:nvPr userDrawn="1"/>
        </p:nvPicPr>
        <p:blipFill rotWithShape="1">
          <a:blip r:embed="rId2"/>
          <a:srcRect l="31486" t="22949" r="57712" b="66249"/>
          <a:stretch/>
        </p:blipFill>
        <p:spPr>
          <a:xfrm>
            <a:off x="1854541" y="5335718"/>
            <a:ext cx="764327" cy="764327"/>
          </a:xfrm>
          <a:prstGeom prst="ellipse">
            <a:avLst/>
          </a:prstGeom>
        </p:spPr>
      </p:pic>
      <p:pic>
        <p:nvPicPr>
          <p:cNvPr id="16" name="Picture 15">
            <a:extLst>
              <a:ext uri="{FF2B5EF4-FFF2-40B4-BE49-F238E27FC236}">
                <a16:creationId xmlns:a16="http://schemas.microsoft.com/office/drawing/2014/main" id="{D42811A7-B89F-B64E-A9A1-CCCDBD327995}"/>
              </a:ext>
            </a:extLst>
          </p:cNvPr>
          <p:cNvPicPr>
            <a:picLocks noChangeAspect="1"/>
          </p:cNvPicPr>
          <p:nvPr userDrawn="1"/>
        </p:nvPicPr>
        <p:blipFill>
          <a:blip r:embed="rId3"/>
          <a:stretch>
            <a:fillRect/>
          </a:stretch>
        </p:blipFill>
        <p:spPr>
          <a:xfrm>
            <a:off x="490580" y="4134893"/>
            <a:ext cx="819915" cy="819914"/>
          </a:xfrm>
          <a:prstGeom prst="rect">
            <a:avLst/>
          </a:prstGeom>
        </p:spPr>
      </p:pic>
      <p:pic>
        <p:nvPicPr>
          <p:cNvPr id="28" name="Picture 27">
            <a:extLst>
              <a:ext uri="{FF2B5EF4-FFF2-40B4-BE49-F238E27FC236}">
                <a16:creationId xmlns:a16="http://schemas.microsoft.com/office/drawing/2014/main" id="{46D73DAF-4515-2442-A1FC-346AB39B668B}"/>
              </a:ext>
            </a:extLst>
          </p:cNvPr>
          <p:cNvPicPr>
            <a:picLocks noChangeAspect="1"/>
          </p:cNvPicPr>
          <p:nvPr userDrawn="1"/>
        </p:nvPicPr>
        <p:blipFill>
          <a:blip r:embed="rId4"/>
          <a:stretch>
            <a:fillRect/>
          </a:stretch>
        </p:blipFill>
        <p:spPr>
          <a:xfrm>
            <a:off x="490580" y="2947885"/>
            <a:ext cx="782392" cy="806101"/>
          </a:xfrm>
          <a:prstGeom prst="rect">
            <a:avLst/>
          </a:prstGeom>
        </p:spPr>
      </p:pic>
      <p:pic>
        <p:nvPicPr>
          <p:cNvPr id="11" name="Immagine 58">
            <a:extLst>
              <a:ext uri="{FF2B5EF4-FFF2-40B4-BE49-F238E27FC236}">
                <a16:creationId xmlns:a16="http://schemas.microsoft.com/office/drawing/2014/main" id="{0667E731-150F-2C4E-9009-989D6D8352E5}"/>
              </a:ext>
            </a:extLst>
          </p:cNvPr>
          <p:cNvPicPr>
            <a:picLocks noChangeAspect="1"/>
          </p:cNvPicPr>
          <p:nvPr/>
        </p:nvPicPr>
        <p:blipFill>
          <a:blip r:embed="rId5"/>
          <a:stretch>
            <a:fillRect/>
          </a:stretch>
        </p:blipFill>
        <p:spPr>
          <a:xfrm>
            <a:off x="1566619" y="2877119"/>
            <a:ext cx="1189064" cy="1105958"/>
          </a:xfrm>
          <a:prstGeom prst="rect">
            <a:avLst/>
          </a:prstGeom>
        </p:spPr>
      </p:pic>
      <p:pic>
        <p:nvPicPr>
          <p:cNvPr id="12" name="Immagine 59">
            <a:extLst>
              <a:ext uri="{FF2B5EF4-FFF2-40B4-BE49-F238E27FC236}">
                <a16:creationId xmlns:a16="http://schemas.microsoft.com/office/drawing/2014/main" id="{FC3132A5-E2FF-8D47-9F81-BB0A2CBECAE0}"/>
              </a:ext>
            </a:extLst>
          </p:cNvPr>
          <p:cNvPicPr>
            <a:picLocks noChangeAspect="1"/>
          </p:cNvPicPr>
          <p:nvPr/>
        </p:nvPicPr>
        <p:blipFill>
          <a:blip r:embed="rId6"/>
          <a:stretch>
            <a:fillRect/>
          </a:stretch>
        </p:blipFill>
        <p:spPr>
          <a:xfrm>
            <a:off x="1740948" y="4284711"/>
            <a:ext cx="840405" cy="707232"/>
          </a:xfrm>
          <a:prstGeom prst="rect">
            <a:avLst/>
          </a:prstGeom>
        </p:spPr>
      </p:pic>
      <p:pic>
        <p:nvPicPr>
          <p:cNvPr id="14" name="Picture 13">
            <a:extLst>
              <a:ext uri="{FF2B5EF4-FFF2-40B4-BE49-F238E27FC236}">
                <a16:creationId xmlns:a16="http://schemas.microsoft.com/office/drawing/2014/main" id="{00000000-0008-0000-0000-000029000000}"/>
              </a:ext>
            </a:extLst>
          </p:cNvPr>
          <p:cNvPicPr>
            <a:picLocks noChangeAspect="1"/>
          </p:cNvPicPr>
          <p:nvPr userDrawn="1"/>
        </p:nvPicPr>
        <p:blipFill>
          <a:blip r:embed="rId7"/>
          <a:stretch>
            <a:fillRect/>
          </a:stretch>
        </p:blipFill>
        <p:spPr>
          <a:xfrm>
            <a:off x="3244633" y="2877119"/>
            <a:ext cx="816379" cy="833798"/>
          </a:xfrm>
          <a:prstGeom prst="rect">
            <a:avLst/>
          </a:prstGeom>
        </p:spPr>
      </p:pic>
      <p:pic>
        <p:nvPicPr>
          <p:cNvPr id="17" name="Picture 16">
            <a:extLst>
              <a:ext uri="{FF2B5EF4-FFF2-40B4-BE49-F238E27FC236}">
                <a16:creationId xmlns:a16="http://schemas.microsoft.com/office/drawing/2014/main" id="{00000000-0008-0000-0000-000028000000}"/>
              </a:ext>
            </a:extLst>
          </p:cNvPr>
          <p:cNvPicPr>
            <a:picLocks noChangeAspect="1"/>
          </p:cNvPicPr>
          <p:nvPr userDrawn="1"/>
        </p:nvPicPr>
        <p:blipFill>
          <a:blip r:embed="rId8"/>
          <a:stretch>
            <a:fillRect/>
          </a:stretch>
        </p:blipFill>
        <p:spPr>
          <a:xfrm>
            <a:off x="3186136" y="4242793"/>
            <a:ext cx="1076038" cy="698296"/>
          </a:xfrm>
          <a:prstGeom prst="rect">
            <a:avLst/>
          </a:prstGeom>
        </p:spPr>
      </p:pic>
      <p:pic>
        <p:nvPicPr>
          <p:cNvPr id="5" name="Picture 4">
            <a:extLst>
              <a:ext uri="{FF2B5EF4-FFF2-40B4-BE49-F238E27FC236}">
                <a16:creationId xmlns:a16="http://schemas.microsoft.com/office/drawing/2014/main" id="{F84BAB87-CD72-7C4F-BBBC-22AD2BB7D34A}"/>
              </a:ext>
            </a:extLst>
          </p:cNvPr>
          <p:cNvPicPr>
            <a:picLocks noChangeAspect="1"/>
          </p:cNvPicPr>
          <p:nvPr userDrawn="1"/>
        </p:nvPicPr>
        <p:blipFill>
          <a:blip r:embed="rId9"/>
          <a:stretch>
            <a:fillRect/>
          </a:stretch>
        </p:blipFill>
        <p:spPr>
          <a:xfrm>
            <a:off x="5953453" y="2811312"/>
            <a:ext cx="1104900" cy="1041400"/>
          </a:xfrm>
          <a:prstGeom prst="rect">
            <a:avLst/>
          </a:prstGeom>
        </p:spPr>
      </p:pic>
      <p:pic>
        <p:nvPicPr>
          <p:cNvPr id="18" name="Picture 17">
            <a:extLst>
              <a:ext uri="{FF2B5EF4-FFF2-40B4-BE49-F238E27FC236}">
                <a16:creationId xmlns:a16="http://schemas.microsoft.com/office/drawing/2014/main" id="{479EA01C-C30C-6547-82A6-20E9E490E887}"/>
              </a:ext>
            </a:extLst>
          </p:cNvPr>
          <p:cNvPicPr>
            <a:picLocks noChangeAspect="1"/>
          </p:cNvPicPr>
          <p:nvPr userDrawn="1"/>
        </p:nvPicPr>
        <p:blipFill>
          <a:blip r:embed="rId10"/>
          <a:stretch>
            <a:fillRect/>
          </a:stretch>
        </p:blipFill>
        <p:spPr>
          <a:xfrm>
            <a:off x="3002376" y="5098925"/>
            <a:ext cx="1371600" cy="1206500"/>
          </a:xfrm>
          <a:prstGeom prst="rect">
            <a:avLst/>
          </a:prstGeom>
        </p:spPr>
      </p:pic>
      <p:pic>
        <p:nvPicPr>
          <p:cNvPr id="20" name="Picture 19">
            <a:extLst>
              <a:ext uri="{FF2B5EF4-FFF2-40B4-BE49-F238E27FC236}">
                <a16:creationId xmlns:a16="http://schemas.microsoft.com/office/drawing/2014/main" id="{B619D078-E595-B44B-AB29-3E8E02103E62}"/>
              </a:ext>
            </a:extLst>
          </p:cNvPr>
          <p:cNvPicPr>
            <a:picLocks noChangeAspect="1"/>
          </p:cNvPicPr>
          <p:nvPr userDrawn="1"/>
        </p:nvPicPr>
        <p:blipFill>
          <a:blip r:embed="rId11"/>
          <a:stretch>
            <a:fillRect/>
          </a:stretch>
        </p:blipFill>
        <p:spPr>
          <a:xfrm>
            <a:off x="4373976" y="3994025"/>
            <a:ext cx="1244600" cy="1104900"/>
          </a:xfrm>
          <a:prstGeom prst="rect">
            <a:avLst/>
          </a:prstGeom>
        </p:spPr>
      </p:pic>
      <p:pic>
        <p:nvPicPr>
          <p:cNvPr id="22" name="Picture 21">
            <a:extLst>
              <a:ext uri="{FF2B5EF4-FFF2-40B4-BE49-F238E27FC236}">
                <a16:creationId xmlns:a16="http://schemas.microsoft.com/office/drawing/2014/main" id="{1ABEB464-6F49-A048-B6FD-1F2732BA7BB4}"/>
              </a:ext>
            </a:extLst>
          </p:cNvPr>
          <p:cNvPicPr>
            <a:picLocks noChangeAspect="1"/>
          </p:cNvPicPr>
          <p:nvPr userDrawn="1"/>
        </p:nvPicPr>
        <p:blipFill>
          <a:blip r:embed="rId12"/>
          <a:stretch>
            <a:fillRect/>
          </a:stretch>
        </p:blipFill>
        <p:spPr>
          <a:xfrm>
            <a:off x="4440222" y="2724721"/>
            <a:ext cx="1270000" cy="1181100"/>
          </a:xfrm>
          <a:prstGeom prst="rect">
            <a:avLst/>
          </a:prstGeom>
        </p:spPr>
      </p:pic>
      <p:pic>
        <p:nvPicPr>
          <p:cNvPr id="24" name="Picture 23">
            <a:extLst>
              <a:ext uri="{FF2B5EF4-FFF2-40B4-BE49-F238E27FC236}">
                <a16:creationId xmlns:a16="http://schemas.microsoft.com/office/drawing/2014/main" id="{697D56FD-AC76-CF41-BAA6-077A9851C811}"/>
              </a:ext>
            </a:extLst>
          </p:cNvPr>
          <p:cNvPicPr>
            <a:picLocks noChangeAspect="1"/>
          </p:cNvPicPr>
          <p:nvPr userDrawn="1"/>
        </p:nvPicPr>
        <p:blipFill>
          <a:blip r:embed="rId13"/>
          <a:stretch>
            <a:fillRect/>
          </a:stretch>
        </p:blipFill>
        <p:spPr>
          <a:xfrm>
            <a:off x="5786175" y="4134893"/>
            <a:ext cx="1574800" cy="1028700"/>
          </a:xfrm>
          <a:prstGeom prst="rect">
            <a:avLst/>
          </a:prstGeom>
        </p:spPr>
      </p:pic>
    </p:spTree>
    <p:extLst>
      <p:ext uri="{BB962C8B-B14F-4D97-AF65-F5344CB8AC3E}">
        <p14:creationId xmlns:p14="http://schemas.microsoft.com/office/powerpoint/2010/main" val="22261324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352634-6C1F-0648-832A-59A3BA9571F6}"/>
              </a:ext>
            </a:extLst>
          </p:cNvPr>
          <p:cNvSpPr/>
          <p:nvPr userDrawn="1"/>
        </p:nvSpPr>
        <p:spPr>
          <a:xfrm>
            <a:off x="-31173" y="-1"/>
            <a:ext cx="1223356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Immagine 57">
            <a:extLst>
              <a:ext uri="{FF2B5EF4-FFF2-40B4-BE49-F238E27FC236}">
                <a16:creationId xmlns:a16="http://schemas.microsoft.com/office/drawing/2014/main" id="{AFFF5024-CBD6-F145-A6A6-788C81579F8C}"/>
              </a:ext>
            </a:extLst>
          </p:cNvPr>
          <p:cNvPicPr>
            <a:picLocks noChangeAspect="1"/>
          </p:cNvPicPr>
          <p:nvPr/>
        </p:nvPicPr>
        <p:blipFill rotWithShape="1">
          <a:blip r:embed="rId2">
            <a:alphaModFix amt="12000"/>
            <a:extLst>
              <a:ext uri="{BEBA8EAE-BF5A-486C-A8C5-ECC9F3942E4B}">
                <a14:imgProps xmlns:a14="http://schemas.microsoft.com/office/drawing/2010/main">
                  <a14:imgLayer>
                    <a14:imgEffect>
                      <a14:saturation sat="0"/>
                    </a14:imgEffect>
                    <a14:imgEffect>
                      <a14:brightnessContrast bright="42000"/>
                    </a14:imgEffect>
                  </a14:imgLayer>
                </a14:imgProps>
              </a:ext>
            </a:extLst>
          </a:blip>
          <a:srcRect l="37377" t="33744" r="43120" b="44338"/>
          <a:stretch/>
        </p:blipFill>
        <p:spPr>
          <a:xfrm>
            <a:off x="7803468" y="0"/>
            <a:ext cx="4398923" cy="2880360"/>
          </a:xfrm>
          <a:prstGeom prst="rect">
            <a:avLst/>
          </a:prstGeom>
          <a:noFill/>
        </p:spPr>
      </p:pic>
      <p:sp>
        <p:nvSpPr>
          <p:cNvPr id="13" name="TextBox 12">
            <a:extLst>
              <a:ext uri="{FF2B5EF4-FFF2-40B4-BE49-F238E27FC236}">
                <a16:creationId xmlns:a16="http://schemas.microsoft.com/office/drawing/2014/main" id="{421F7620-40EF-FF47-8614-B9A630B39622}"/>
              </a:ext>
            </a:extLst>
          </p:cNvPr>
          <p:cNvSpPr txBox="1"/>
          <p:nvPr userDrawn="1"/>
        </p:nvSpPr>
        <p:spPr>
          <a:xfrm>
            <a:off x="436833" y="6558892"/>
            <a:ext cx="8753583" cy="230832"/>
          </a:xfrm>
          <a:prstGeom prst="rect">
            <a:avLst/>
          </a:prstGeom>
          <a:noFill/>
        </p:spPr>
        <p:txBody>
          <a:bodyPr wrap="square" rtlCol="0">
            <a:spAutoFit/>
          </a:bodyPr>
          <a:lstStyle/>
          <a:p>
            <a:r>
              <a:rPr lang="en-GB" sz="900" noProof="0" dirty="0">
                <a:solidFill>
                  <a:schemeClr val="bg1">
                    <a:lumMod val="65000"/>
                  </a:schemeClr>
                </a:solidFill>
                <a:latin typeface="Arial" panose="020B0604020202020204" pitchFamily="34" charset="0"/>
                <a:cs typeface="Arial" panose="020B0604020202020204" pitchFamily="34" charset="0"/>
              </a:rPr>
              <a:t>This project is funded from the EU Horizon 2020 Research and Innovation Programme (2014-2020) under Grant Agreement </a:t>
            </a:r>
            <a:r>
              <a:rPr lang="nb-NO" sz="900" dirty="0">
                <a:solidFill>
                  <a:schemeClr val="bg1">
                    <a:lumMod val="65000"/>
                  </a:schemeClr>
                </a:solidFill>
                <a:latin typeface="Arial" panose="020B0604020202020204" pitchFamily="34" charset="0"/>
                <a:cs typeface="Arial" panose="020B0604020202020204" pitchFamily="34" charset="0"/>
              </a:rPr>
              <a:t>No. 823782</a:t>
            </a:r>
            <a:endParaRPr lang="en-GB" sz="900" dirty="0">
              <a:solidFill>
                <a:schemeClr val="bg1">
                  <a:lumMod val="6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0DF0A172-1ABB-044B-BC03-4EC77C7D16BF}"/>
              </a:ext>
            </a:extLst>
          </p:cNvPr>
          <p:cNvPicPr>
            <a:picLocks noChangeAspect="1"/>
          </p:cNvPicPr>
          <p:nvPr userDrawn="1"/>
        </p:nvPicPr>
        <p:blipFill>
          <a:blip r:embed="rId3"/>
          <a:stretch>
            <a:fillRect/>
          </a:stretch>
        </p:blipFill>
        <p:spPr>
          <a:xfrm>
            <a:off x="117440" y="6546011"/>
            <a:ext cx="319392" cy="214026"/>
          </a:xfrm>
          <a:prstGeom prst="rect">
            <a:avLst/>
          </a:prstGeom>
        </p:spPr>
      </p:pic>
      <p:sp>
        <p:nvSpPr>
          <p:cNvPr id="18" name="Title 1">
            <a:extLst>
              <a:ext uri="{FF2B5EF4-FFF2-40B4-BE49-F238E27FC236}">
                <a16:creationId xmlns:a16="http://schemas.microsoft.com/office/drawing/2014/main" id="{1498D80C-1E65-634F-ABA2-5FA632714EC7}"/>
              </a:ext>
            </a:extLst>
          </p:cNvPr>
          <p:cNvSpPr>
            <a:spLocks noGrp="1"/>
          </p:cNvSpPr>
          <p:nvPr>
            <p:ph type="ctrTitle" hasCustomPrompt="1"/>
          </p:nvPr>
        </p:nvSpPr>
        <p:spPr>
          <a:xfrm>
            <a:off x="442176" y="457649"/>
            <a:ext cx="7645757" cy="1381542"/>
          </a:xfrm>
          <a:prstGeom prst="rect">
            <a:avLst/>
          </a:prstGeom>
          <a:ln>
            <a:noFill/>
          </a:ln>
        </p:spPr>
        <p:txBody>
          <a:bodyPr anchor="t"/>
          <a:lstStyle>
            <a:lvl1pPr marL="0" indent="0" algn="l">
              <a:buFont typeface="Arial" panose="020B0604020202020204" pitchFamily="34" charset="0"/>
              <a:buNone/>
              <a:defRPr sz="4400">
                <a:solidFill>
                  <a:schemeClr val="bg1"/>
                </a:solidFill>
                <a:latin typeface="Arial" panose="020B0604020202020204" pitchFamily="34" charset="0"/>
                <a:cs typeface="Arial" panose="020B0604020202020204" pitchFamily="34" charset="0"/>
              </a:defRPr>
            </a:lvl1pPr>
          </a:lstStyle>
          <a:p>
            <a:r>
              <a:rPr lang="en-US" dirty="0"/>
              <a:t>Master title</a:t>
            </a:r>
            <a:endParaRPr lang="en-GB" dirty="0"/>
          </a:p>
        </p:txBody>
      </p:sp>
      <p:sp>
        <p:nvSpPr>
          <p:cNvPr id="19" name="Subtitle 2">
            <a:extLst>
              <a:ext uri="{FF2B5EF4-FFF2-40B4-BE49-F238E27FC236}">
                <a16:creationId xmlns:a16="http://schemas.microsoft.com/office/drawing/2014/main" id="{67348E9F-4040-2242-BFBB-C6439DFCCF51}"/>
              </a:ext>
            </a:extLst>
          </p:cNvPr>
          <p:cNvSpPr>
            <a:spLocks noGrp="1"/>
          </p:cNvSpPr>
          <p:nvPr>
            <p:ph type="subTitle" idx="1" hasCustomPrompt="1"/>
          </p:nvPr>
        </p:nvSpPr>
        <p:spPr>
          <a:xfrm>
            <a:off x="442176" y="1966421"/>
            <a:ext cx="7645757" cy="1452920"/>
          </a:xfrm>
          <a:prstGeom prst="rect">
            <a:avLst/>
          </a:prstGeom>
          <a:solidFill>
            <a:schemeClr val="bg1">
              <a:lumMod val="95000"/>
              <a:alpha val="43000"/>
            </a:schemeClr>
          </a:solidFill>
        </p:spPr>
        <p:txBody>
          <a:bodyPr anchor="t"/>
          <a:lstStyle>
            <a:lvl1pPr marL="0" indent="0" algn="l">
              <a:buNone/>
              <a:defRPr sz="2400">
                <a:solidFill>
                  <a:schemeClr val="accent2">
                    <a:lumMod val="40000"/>
                    <a:lumOff val="60000"/>
                  </a:schemeClr>
                </a:solidFill>
                <a:effectLst/>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Master subtitle style</a:t>
            </a:r>
            <a:endParaRPr lang="en-GB" dirty="0"/>
          </a:p>
        </p:txBody>
      </p:sp>
      <p:cxnSp>
        <p:nvCxnSpPr>
          <p:cNvPr id="20" name="Straight Connector 19">
            <a:extLst>
              <a:ext uri="{FF2B5EF4-FFF2-40B4-BE49-F238E27FC236}">
                <a16:creationId xmlns:a16="http://schemas.microsoft.com/office/drawing/2014/main" id="{5350B0C6-FC85-C044-9FCF-4112D800F65B}"/>
              </a:ext>
            </a:extLst>
          </p:cNvPr>
          <p:cNvCxnSpPr>
            <a:cxnSpLocks/>
          </p:cNvCxnSpPr>
          <p:nvPr userDrawn="1"/>
        </p:nvCxnSpPr>
        <p:spPr>
          <a:xfrm>
            <a:off x="442176" y="1841679"/>
            <a:ext cx="7645757" cy="0"/>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91096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eneral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352634-6C1F-0648-832A-59A3BA9571F6}"/>
              </a:ext>
            </a:extLst>
          </p:cNvPr>
          <p:cNvSpPr/>
          <p:nvPr userDrawn="1"/>
        </p:nvSpPr>
        <p:spPr>
          <a:xfrm>
            <a:off x="-41564" y="0"/>
            <a:ext cx="1223356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Immagine 57">
            <a:extLst>
              <a:ext uri="{FF2B5EF4-FFF2-40B4-BE49-F238E27FC236}">
                <a16:creationId xmlns:a16="http://schemas.microsoft.com/office/drawing/2014/main" id="{AFFF5024-CBD6-F145-A6A6-788C81579F8C}"/>
              </a:ext>
            </a:extLst>
          </p:cNvPr>
          <p:cNvPicPr>
            <a:picLocks noChangeAspect="1"/>
          </p:cNvPicPr>
          <p:nvPr/>
        </p:nvPicPr>
        <p:blipFill rotWithShape="1">
          <a:blip r:embed="rId2">
            <a:alphaModFix amt="12000"/>
            <a:extLst>
              <a:ext uri="{BEBA8EAE-BF5A-486C-A8C5-ECC9F3942E4B}">
                <a14:imgProps xmlns:a14="http://schemas.microsoft.com/office/drawing/2010/main">
                  <a14:imgLayer>
                    <a14:imgEffect>
                      <a14:saturation sat="0"/>
                    </a14:imgEffect>
                    <a14:imgEffect>
                      <a14:brightnessContrast bright="42000"/>
                    </a14:imgEffect>
                  </a14:imgLayer>
                </a14:imgProps>
              </a:ext>
            </a:extLst>
          </a:blip>
          <a:srcRect l="37377" t="33744" r="43120" b="44338"/>
          <a:stretch/>
        </p:blipFill>
        <p:spPr>
          <a:xfrm>
            <a:off x="7803468" y="0"/>
            <a:ext cx="4398923" cy="2880360"/>
          </a:xfrm>
          <a:prstGeom prst="rect">
            <a:avLst/>
          </a:prstGeom>
          <a:noFill/>
        </p:spPr>
      </p:pic>
      <p:sp>
        <p:nvSpPr>
          <p:cNvPr id="13" name="TextBox 12">
            <a:extLst>
              <a:ext uri="{FF2B5EF4-FFF2-40B4-BE49-F238E27FC236}">
                <a16:creationId xmlns:a16="http://schemas.microsoft.com/office/drawing/2014/main" id="{421F7620-40EF-FF47-8614-B9A630B39622}"/>
              </a:ext>
            </a:extLst>
          </p:cNvPr>
          <p:cNvSpPr txBox="1"/>
          <p:nvPr userDrawn="1"/>
        </p:nvSpPr>
        <p:spPr>
          <a:xfrm>
            <a:off x="436833" y="6558892"/>
            <a:ext cx="8753583" cy="230832"/>
          </a:xfrm>
          <a:prstGeom prst="rect">
            <a:avLst/>
          </a:prstGeom>
          <a:noFill/>
        </p:spPr>
        <p:txBody>
          <a:bodyPr wrap="square" rtlCol="0">
            <a:spAutoFit/>
          </a:bodyPr>
          <a:lstStyle/>
          <a:p>
            <a:r>
              <a:rPr lang="en-GB" sz="900" noProof="0" dirty="0">
                <a:solidFill>
                  <a:schemeClr val="bg1">
                    <a:lumMod val="65000"/>
                  </a:schemeClr>
                </a:solidFill>
                <a:latin typeface="Arial" panose="020B0604020202020204" pitchFamily="34" charset="0"/>
                <a:cs typeface="Arial" panose="020B0604020202020204" pitchFamily="34" charset="0"/>
              </a:rPr>
              <a:t>This project is funded from the EU Horizon 2020 Research and Innovation Programme (2014-2020) under Grant Agreement </a:t>
            </a:r>
            <a:r>
              <a:rPr lang="nb-NO" sz="900" dirty="0">
                <a:solidFill>
                  <a:schemeClr val="bg1">
                    <a:lumMod val="65000"/>
                  </a:schemeClr>
                </a:solidFill>
                <a:latin typeface="Arial" panose="020B0604020202020204" pitchFamily="34" charset="0"/>
                <a:cs typeface="Arial" panose="020B0604020202020204" pitchFamily="34" charset="0"/>
              </a:rPr>
              <a:t>No. 823782</a:t>
            </a:r>
            <a:endParaRPr lang="en-GB" sz="900" dirty="0">
              <a:solidFill>
                <a:schemeClr val="bg1">
                  <a:lumMod val="6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0DF0A172-1ABB-044B-BC03-4EC77C7D16BF}"/>
              </a:ext>
            </a:extLst>
          </p:cNvPr>
          <p:cNvPicPr>
            <a:picLocks noChangeAspect="1"/>
          </p:cNvPicPr>
          <p:nvPr userDrawn="1"/>
        </p:nvPicPr>
        <p:blipFill>
          <a:blip r:embed="rId3"/>
          <a:stretch>
            <a:fillRect/>
          </a:stretch>
        </p:blipFill>
        <p:spPr>
          <a:xfrm>
            <a:off x="117440" y="6546011"/>
            <a:ext cx="319392" cy="214026"/>
          </a:xfrm>
          <a:prstGeom prst="rect">
            <a:avLst/>
          </a:prstGeom>
        </p:spPr>
      </p:pic>
      <p:sp>
        <p:nvSpPr>
          <p:cNvPr id="9" name="Title 1">
            <a:extLst>
              <a:ext uri="{FF2B5EF4-FFF2-40B4-BE49-F238E27FC236}">
                <a16:creationId xmlns:a16="http://schemas.microsoft.com/office/drawing/2014/main" id="{E016B05A-AA0C-8148-A367-BE0E3E62A916}"/>
              </a:ext>
            </a:extLst>
          </p:cNvPr>
          <p:cNvSpPr txBox="1">
            <a:spLocks/>
          </p:cNvSpPr>
          <p:nvPr userDrawn="1"/>
        </p:nvSpPr>
        <p:spPr>
          <a:xfrm>
            <a:off x="703117" y="584427"/>
            <a:ext cx="10515600" cy="1386402"/>
          </a:xfrm>
          <a:prstGeom prst="rect">
            <a:avLst/>
          </a:prstGeom>
        </p:spPr>
        <p:txBody>
          <a:bodyPr/>
          <a:lstStyle>
            <a:lvl1pPr algn="l" defTabSz="914377" rtl="0" eaLnBrk="1" latinLnBrk="0" hangingPunct="1">
              <a:lnSpc>
                <a:spcPct val="90000"/>
              </a:lnSpc>
              <a:spcBef>
                <a:spcPct val="0"/>
              </a:spcBef>
              <a:buNone/>
              <a:defRPr lang="en-GB" sz="3200" b="0" kern="1200" dirty="0">
                <a:solidFill>
                  <a:schemeClr val="accent1"/>
                </a:solidFill>
                <a:latin typeface="Arial" panose="020B0604020202020204" pitchFamily="34" charset="0"/>
                <a:ea typeface="+mj-ea"/>
                <a:cs typeface="Arial" panose="020B0604020202020204" pitchFamily="34" charset="0"/>
              </a:defRPr>
            </a:lvl1pPr>
          </a:lstStyle>
          <a:p>
            <a:r>
              <a:rPr lang="en-US" dirty="0">
                <a:solidFill>
                  <a:schemeClr val="bg1"/>
                </a:solidFill>
              </a:rPr>
              <a:t>Click to edit Master title style</a:t>
            </a:r>
          </a:p>
        </p:txBody>
      </p:sp>
      <p:sp>
        <p:nvSpPr>
          <p:cNvPr id="10" name="Content Placeholder 2">
            <a:extLst>
              <a:ext uri="{FF2B5EF4-FFF2-40B4-BE49-F238E27FC236}">
                <a16:creationId xmlns:a16="http://schemas.microsoft.com/office/drawing/2014/main" id="{B6315AFA-A532-9947-A4A5-51E0BEDE8531}"/>
              </a:ext>
            </a:extLst>
          </p:cNvPr>
          <p:cNvSpPr>
            <a:spLocks noGrp="1"/>
          </p:cNvSpPr>
          <p:nvPr>
            <p:ph idx="10"/>
          </p:nvPr>
        </p:nvSpPr>
        <p:spPr>
          <a:xfrm>
            <a:off x="817418" y="1788361"/>
            <a:ext cx="10515600" cy="4351338"/>
          </a:xfrm>
          <a:prstGeom prst="rect">
            <a:avLst/>
          </a:prstGeom>
        </p:spPr>
        <p:txBody>
          <a:bodyPr/>
          <a:lstStyle>
            <a:lvl1pPr marL="228594" indent="-228594">
              <a:buFontTx/>
              <a:buBlip>
                <a:blip r:embed="rId4"/>
              </a:buBlip>
              <a:defRPr>
                <a:solidFill>
                  <a:schemeClr val="bg1"/>
                </a:solidFill>
                <a:latin typeface="Arial" panose="020B0604020202020204" pitchFamily="34" charset="0"/>
                <a:cs typeface="Arial" panose="020B0604020202020204" pitchFamily="34" charset="0"/>
              </a:defRPr>
            </a:lvl1pPr>
            <a:lvl2pPr marL="685783" indent="-228594">
              <a:buFontTx/>
              <a:buBlip>
                <a:blip r:embed="rId4"/>
              </a:buBlip>
              <a:defRPr>
                <a:solidFill>
                  <a:schemeClr val="accent2"/>
                </a:solidFill>
                <a:latin typeface="Arial" panose="020B0604020202020204" pitchFamily="34" charset="0"/>
                <a:cs typeface="Arial" panose="020B0604020202020204" pitchFamily="34" charset="0"/>
              </a:defRPr>
            </a:lvl2pPr>
            <a:lvl3pPr marL="1142971" indent="-228594">
              <a:buFontTx/>
              <a:buBlip>
                <a:blip r:embed="rId4"/>
              </a:buBlip>
              <a:defRPr>
                <a:solidFill>
                  <a:schemeClr val="bg1"/>
                </a:solidFill>
                <a:latin typeface="Arial" panose="020B0604020202020204" pitchFamily="34" charset="0"/>
                <a:cs typeface="Arial" panose="020B0604020202020204" pitchFamily="34" charset="0"/>
              </a:defRPr>
            </a:lvl3pPr>
            <a:lvl4pPr marL="1600160" indent="-228594">
              <a:buFontTx/>
              <a:buBlip>
                <a:blip r:embed="rId4"/>
              </a:buBlip>
              <a:defRPr>
                <a:solidFill>
                  <a:schemeClr val="accent2"/>
                </a:solidFill>
                <a:latin typeface="Arial" panose="020B0604020202020204" pitchFamily="34" charset="0"/>
                <a:cs typeface="Arial" panose="020B0604020202020204" pitchFamily="34" charset="0"/>
              </a:defRPr>
            </a:lvl4pPr>
            <a:lvl5pPr marL="2057349" indent="-228594">
              <a:buFontTx/>
              <a:buBlip>
                <a:blip r:embed="rId4"/>
              </a:buBlip>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57073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Blan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352634-6C1F-0648-832A-59A3BA9571F6}"/>
              </a:ext>
            </a:extLst>
          </p:cNvPr>
          <p:cNvSpPr/>
          <p:nvPr userDrawn="1"/>
        </p:nvSpPr>
        <p:spPr>
          <a:xfrm>
            <a:off x="-31173" y="-1"/>
            <a:ext cx="1223356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Immagine 57">
            <a:extLst>
              <a:ext uri="{FF2B5EF4-FFF2-40B4-BE49-F238E27FC236}">
                <a16:creationId xmlns:a16="http://schemas.microsoft.com/office/drawing/2014/main" id="{AFFF5024-CBD6-F145-A6A6-788C81579F8C}"/>
              </a:ext>
            </a:extLst>
          </p:cNvPr>
          <p:cNvPicPr>
            <a:picLocks noChangeAspect="1"/>
          </p:cNvPicPr>
          <p:nvPr/>
        </p:nvPicPr>
        <p:blipFill rotWithShape="1">
          <a:blip r:embed="rId2">
            <a:alphaModFix amt="12000"/>
            <a:extLst>
              <a:ext uri="{BEBA8EAE-BF5A-486C-A8C5-ECC9F3942E4B}">
                <a14:imgProps xmlns:a14="http://schemas.microsoft.com/office/drawing/2010/main">
                  <a14:imgLayer>
                    <a14:imgEffect>
                      <a14:saturation sat="0"/>
                    </a14:imgEffect>
                    <a14:imgEffect>
                      <a14:brightnessContrast bright="42000"/>
                    </a14:imgEffect>
                  </a14:imgLayer>
                </a14:imgProps>
              </a:ext>
            </a:extLst>
          </a:blip>
          <a:srcRect l="37377" t="33744" r="43120" b="44338"/>
          <a:stretch/>
        </p:blipFill>
        <p:spPr>
          <a:xfrm>
            <a:off x="7803468" y="0"/>
            <a:ext cx="4398923" cy="2880360"/>
          </a:xfrm>
          <a:prstGeom prst="rect">
            <a:avLst/>
          </a:prstGeom>
          <a:noFill/>
        </p:spPr>
      </p:pic>
      <p:sp>
        <p:nvSpPr>
          <p:cNvPr id="13" name="TextBox 12">
            <a:extLst>
              <a:ext uri="{FF2B5EF4-FFF2-40B4-BE49-F238E27FC236}">
                <a16:creationId xmlns:a16="http://schemas.microsoft.com/office/drawing/2014/main" id="{421F7620-40EF-FF47-8614-B9A630B39622}"/>
              </a:ext>
            </a:extLst>
          </p:cNvPr>
          <p:cNvSpPr txBox="1"/>
          <p:nvPr userDrawn="1"/>
        </p:nvSpPr>
        <p:spPr>
          <a:xfrm>
            <a:off x="482553" y="6558892"/>
            <a:ext cx="8753583" cy="230832"/>
          </a:xfrm>
          <a:prstGeom prst="rect">
            <a:avLst/>
          </a:prstGeom>
          <a:noFill/>
        </p:spPr>
        <p:txBody>
          <a:bodyPr wrap="square" rtlCol="0">
            <a:spAutoFit/>
          </a:bodyPr>
          <a:lstStyle/>
          <a:p>
            <a:r>
              <a:rPr lang="en-GB" sz="900" noProof="0" dirty="0">
                <a:solidFill>
                  <a:schemeClr val="bg1">
                    <a:lumMod val="65000"/>
                  </a:schemeClr>
                </a:solidFill>
                <a:latin typeface="Arial" panose="020B0604020202020204" pitchFamily="34" charset="0"/>
                <a:cs typeface="Arial" panose="020B0604020202020204" pitchFamily="34" charset="0"/>
              </a:rPr>
              <a:t>This project is funded from the EU Horizon 2020 Research and Innovation Programme (2014-2020) under Grant Agreement </a:t>
            </a:r>
            <a:r>
              <a:rPr lang="nb-NO" sz="900" dirty="0">
                <a:solidFill>
                  <a:schemeClr val="bg1">
                    <a:lumMod val="65000"/>
                  </a:schemeClr>
                </a:solidFill>
                <a:latin typeface="Arial" panose="020B0604020202020204" pitchFamily="34" charset="0"/>
                <a:cs typeface="Arial" panose="020B0604020202020204" pitchFamily="34" charset="0"/>
              </a:rPr>
              <a:t>No. 823782</a:t>
            </a:r>
          </a:p>
        </p:txBody>
      </p:sp>
      <p:pic>
        <p:nvPicPr>
          <p:cNvPr id="14" name="Picture 13">
            <a:extLst>
              <a:ext uri="{FF2B5EF4-FFF2-40B4-BE49-F238E27FC236}">
                <a16:creationId xmlns:a16="http://schemas.microsoft.com/office/drawing/2014/main" id="{0DF0A172-1ABB-044B-BC03-4EC77C7D16BF}"/>
              </a:ext>
            </a:extLst>
          </p:cNvPr>
          <p:cNvPicPr>
            <a:picLocks noChangeAspect="1"/>
          </p:cNvPicPr>
          <p:nvPr userDrawn="1"/>
        </p:nvPicPr>
        <p:blipFill>
          <a:blip r:embed="rId3"/>
          <a:stretch>
            <a:fillRect/>
          </a:stretch>
        </p:blipFill>
        <p:spPr>
          <a:xfrm>
            <a:off x="117440" y="6546011"/>
            <a:ext cx="319392" cy="214026"/>
          </a:xfrm>
          <a:prstGeom prst="rect">
            <a:avLst/>
          </a:prstGeom>
        </p:spPr>
      </p:pic>
    </p:spTree>
    <p:extLst>
      <p:ext uri="{BB962C8B-B14F-4D97-AF65-F5344CB8AC3E}">
        <p14:creationId xmlns:p14="http://schemas.microsoft.com/office/powerpoint/2010/main" val="17003624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r>
              <a:rPr lang="fr-FR"/>
              <a:t>Date</a:t>
            </a:r>
          </a:p>
        </p:txBody>
      </p:sp>
      <p:sp>
        <p:nvSpPr>
          <p:cNvPr id="5" name="Espace réservé du pied de page 4"/>
          <p:cNvSpPr>
            <a:spLocks noGrp="1"/>
          </p:cNvSpPr>
          <p:nvPr>
            <p:ph type="ftr" sz="quarter" idx="11"/>
          </p:nvPr>
        </p:nvSpPr>
        <p:spPr/>
        <p:txBody>
          <a:bodyPr/>
          <a:lstStyle/>
          <a:p>
            <a:r>
              <a:rPr lang="fr-FR"/>
              <a:t>Nom</a:t>
            </a:r>
          </a:p>
        </p:txBody>
      </p:sp>
      <p:sp>
        <p:nvSpPr>
          <p:cNvPr id="6" name="Espace réservé du numéro de diapositive 5"/>
          <p:cNvSpPr>
            <a:spLocks noGrp="1"/>
          </p:cNvSpPr>
          <p:nvPr>
            <p:ph type="sldNum" sz="quarter" idx="12"/>
          </p:nvPr>
        </p:nvSpPr>
        <p:spPr/>
        <p:txBody>
          <a:bodyPr/>
          <a:lstStyle/>
          <a:p>
            <a:fld id="{9A84B46B-3C24-4C5A-93F4-F8C897798326}" type="slidenum">
              <a:rPr lang="fr-FR" smtClean="0"/>
              <a:t>‹N°›</a:t>
            </a:fld>
            <a:endParaRPr lang="fr-FR"/>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3719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titolo" type="titleOnly">
  <p:cSld name="Solo titolo">
    <p:spTree>
      <p:nvGrpSpPr>
        <p:cNvPr id="1" name="Shape 29"/>
        <p:cNvGrpSpPr/>
        <p:nvPr/>
      </p:nvGrpSpPr>
      <p:grpSpPr>
        <a:xfrm>
          <a:off x="0" y="0"/>
          <a:ext cx="0" cy="0"/>
          <a:chOff x="0" y="0"/>
          <a:chExt cx="0" cy="0"/>
        </a:xfrm>
      </p:grpSpPr>
      <p:sp>
        <p:nvSpPr>
          <p:cNvPr id="30" name="Google Shape;30;p27"/>
          <p:cNvSpPr txBox="1">
            <a:spLocks noGrp="1"/>
          </p:cNvSpPr>
          <p:nvPr>
            <p:ph type="title"/>
          </p:nvPr>
        </p:nvSpPr>
        <p:spPr>
          <a:xfrm>
            <a:off x="7559039" y="87086"/>
            <a:ext cx="4491447" cy="10095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lumMod val="75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 name="Google Shape;31;p27"/>
          <p:cNvSpPr txBox="1">
            <a:spLocks noGrp="1"/>
          </p:cNvSpPr>
          <p:nvPr>
            <p:ph type="dt" idx="10"/>
          </p:nvPr>
        </p:nvSpPr>
        <p:spPr>
          <a:xfrm>
            <a:off x="842514" y="6356352"/>
            <a:ext cx="156138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smtClean="0"/>
              <a:t>June 11th </a:t>
            </a:r>
            <a:endParaRPr/>
          </a:p>
        </p:txBody>
      </p:sp>
      <p:sp>
        <p:nvSpPr>
          <p:cNvPr id="32" name="Google Shape;32;p27"/>
          <p:cNvSpPr txBox="1">
            <a:spLocks noGrp="1"/>
          </p:cNvSpPr>
          <p:nvPr>
            <p:ph type="ftr" idx="11"/>
          </p:nvPr>
        </p:nvSpPr>
        <p:spPr>
          <a:xfrm>
            <a:off x="2610929" y="6356352"/>
            <a:ext cx="373811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ESFRI Science Clusters' Long Term Commitments to Open Science - 11 June 2021</a:t>
            </a:r>
            <a:endParaRPr/>
          </a:p>
        </p:txBody>
      </p:sp>
    </p:spTree>
    <p:extLst>
      <p:ext uri="{BB962C8B-B14F-4D97-AF65-F5344CB8AC3E}">
        <p14:creationId xmlns:p14="http://schemas.microsoft.com/office/powerpoint/2010/main" val="180185290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708932"/>
          </a:xfrm>
        </p:spPr>
        <p:txBody>
          <a:bodyPr/>
          <a:lstStyle>
            <a:lvl1pPr algn="r">
              <a:defRPr>
                <a:latin typeface="Roboto Medium" pitchFamily="2" charset="0"/>
                <a:ea typeface="Roboto Medium" pitchFamily="2" charset="0"/>
              </a:defRPr>
            </a:lvl1pPr>
          </a:lstStyle>
          <a:p>
            <a:r>
              <a:rPr lang="fr-FR" dirty="0"/>
              <a:t>Modifiez le style du titre</a:t>
            </a:r>
          </a:p>
        </p:txBody>
      </p:sp>
      <p:sp>
        <p:nvSpPr>
          <p:cNvPr id="3" name="Espace réservé du contenu 2"/>
          <p:cNvSpPr>
            <a:spLocks noGrp="1"/>
          </p:cNvSpPr>
          <p:nvPr>
            <p:ph idx="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e la date 7"/>
          <p:cNvSpPr>
            <a:spLocks noGrp="1"/>
          </p:cNvSpPr>
          <p:nvPr>
            <p:ph type="dt" sz="half" idx="10"/>
          </p:nvPr>
        </p:nvSpPr>
        <p:spPr>
          <a:xfrm>
            <a:off x="1020392" y="6356350"/>
            <a:ext cx="2743200" cy="365125"/>
          </a:xfrm>
        </p:spPr>
        <p:txBody>
          <a:bodyPr/>
          <a:lstStyle>
            <a:lvl1pPr>
              <a:defRPr/>
            </a:lvl1pPr>
          </a:lstStyle>
          <a:p>
            <a:r>
              <a:rPr lang="fr-FR"/>
              <a:t>Date</a:t>
            </a:r>
            <a:endParaRPr lang="fr-FR" dirty="0"/>
          </a:p>
        </p:txBody>
      </p:sp>
      <p:sp>
        <p:nvSpPr>
          <p:cNvPr id="9" name="Espace réservé du pied de page 8"/>
          <p:cNvSpPr>
            <a:spLocks noGrp="1"/>
          </p:cNvSpPr>
          <p:nvPr>
            <p:ph type="ftr" sz="quarter" idx="11"/>
          </p:nvPr>
        </p:nvSpPr>
        <p:spPr/>
        <p:txBody>
          <a:bodyPr/>
          <a:lstStyle/>
          <a:p>
            <a:r>
              <a:rPr lang="fr-FR" dirty="0"/>
              <a:t>Nom</a:t>
            </a:r>
          </a:p>
        </p:txBody>
      </p:sp>
      <p:sp>
        <p:nvSpPr>
          <p:cNvPr id="10" name="Espace réservé du numéro de diapositive 9"/>
          <p:cNvSpPr>
            <a:spLocks noGrp="1"/>
          </p:cNvSpPr>
          <p:nvPr>
            <p:ph type="sldNum" sz="quarter" idx="12"/>
          </p:nvPr>
        </p:nvSpPr>
        <p:spPr/>
        <p:txBody>
          <a:bodyPr/>
          <a:lstStyle>
            <a:lvl1pPr>
              <a:defRPr/>
            </a:lvl1pPr>
          </a:lstStyle>
          <a:p>
            <a:r>
              <a:rPr lang="fr-FR" dirty="0"/>
              <a:t>(1)</a:t>
            </a:r>
          </a:p>
        </p:txBody>
      </p:sp>
      <p:pic>
        <p:nvPicPr>
          <p:cNvPr id="11" name="Image 10">
            <a:extLst>
              <a:ext uri="{FF2B5EF4-FFF2-40B4-BE49-F238E27FC236}">
                <a16:creationId xmlns:a16="http://schemas.microsoft.com/office/drawing/2014/main" id="{8F43D92D-A7F4-D04C-B3BF-6905439EDC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572409" flipH="1">
            <a:off x="414296" y="209993"/>
            <a:ext cx="557803" cy="557803"/>
          </a:xfrm>
          <a:prstGeom prst="rect">
            <a:avLst/>
          </a:prstGeom>
        </p:spPr>
      </p:pic>
      <p:cxnSp>
        <p:nvCxnSpPr>
          <p:cNvPr id="12" name="Connecteur droit 11">
            <a:extLst>
              <a:ext uri="{FF2B5EF4-FFF2-40B4-BE49-F238E27FC236}">
                <a16:creationId xmlns:a16="http://schemas.microsoft.com/office/drawing/2014/main" id="{E8BA1127-3D53-D240-A8FA-4E2162C53D37}"/>
              </a:ext>
            </a:extLst>
          </p:cNvPr>
          <p:cNvCxnSpPr>
            <a:cxnSpLocks/>
          </p:cNvCxnSpPr>
          <p:nvPr userDrawn="1"/>
        </p:nvCxnSpPr>
        <p:spPr>
          <a:xfrm>
            <a:off x="152400" y="6424085"/>
            <a:ext cx="11696939" cy="0"/>
          </a:xfrm>
          <a:prstGeom prst="line">
            <a:avLst/>
          </a:prstGeom>
          <a:ln w="19050">
            <a:solidFill>
              <a:srgbClr val="C98900"/>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3A3D98AB-54A9-C048-A55C-4B817708B103}"/>
              </a:ext>
            </a:extLst>
          </p:cNvPr>
          <p:cNvCxnSpPr>
            <a:cxnSpLocks/>
          </p:cNvCxnSpPr>
          <p:nvPr userDrawn="1"/>
        </p:nvCxnSpPr>
        <p:spPr>
          <a:xfrm>
            <a:off x="3894667" y="776817"/>
            <a:ext cx="8225605" cy="0"/>
          </a:xfrm>
          <a:prstGeom prst="line">
            <a:avLst/>
          </a:prstGeom>
          <a:ln w="19050">
            <a:solidFill>
              <a:srgbClr val="C98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6424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atin typeface="Roboto" panose="02000000000000000000" pitchFamily="2" charset="0"/>
                <a:ea typeface="Roboto" panose="02000000000000000000" pitchFamily="2" charset="0"/>
                <a:cs typeface="Roboto" panose="02000000000000000000" pitchFamily="2" charset="0"/>
              </a:defRPr>
            </a:lvl1pPr>
          </a:lstStyle>
          <a:p>
            <a:r>
              <a:rPr lang="fr-FR" dirty="0"/>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du texte du masque</a:t>
            </a:r>
          </a:p>
        </p:txBody>
      </p:sp>
      <p:sp>
        <p:nvSpPr>
          <p:cNvPr id="4" name="Espace réservé de la date 3"/>
          <p:cNvSpPr>
            <a:spLocks noGrp="1"/>
          </p:cNvSpPr>
          <p:nvPr>
            <p:ph type="dt" sz="half" idx="10"/>
          </p:nvPr>
        </p:nvSpPr>
        <p:spPr/>
        <p:txBody>
          <a:bodyPr/>
          <a:lstStyle/>
          <a:p>
            <a:r>
              <a:rPr lang="fr-FR"/>
              <a:t>Date</a:t>
            </a:r>
          </a:p>
        </p:txBody>
      </p:sp>
      <p:sp>
        <p:nvSpPr>
          <p:cNvPr id="5" name="Espace réservé du pied de page 4"/>
          <p:cNvSpPr>
            <a:spLocks noGrp="1"/>
          </p:cNvSpPr>
          <p:nvPr>
            <p:ph type="ftr" sz="quarter" idx="11"/>
          </p:nvPr>
        </p:nvSpPr>
        <p:spPr/>
        <p:txBody>
          <a:bodyPr/>
          <a:lstStyle/>
          <a:p>
            <a:r>
              <a:rPr lang="fr-FR"/>
              <a:t>Nom</a:t>
            </a:r>
          </a:p>
        </p:txBody>
      </p:sp>
      <p:sp>
        <p:nvSpPr>
          <p:cNvPr id="6" name="Espace réservé du numéro de diapositive 5"/>
          <p:cNvSpPr>
            <a:spLocks noGrp="1"/>
          </p:cNvSpPr>
          <p:nvPr>
            <p:ph type="sldNum" sz="quarter" idx="12"/>
          </p:nvPr>
        </p:nvSpPr>
        <p:spPr/>
        <p:txBody>
          <a:bodyPr/>
          <a:lstStyle/>
          <a:p>
            <a:fld id="{9A84B46B-3C24-4C5A-93F4-F8C897798326}" type="slidenum">
              <a:rPr lang="fr-FR" smtClean="0"/>
              <a:t>‹N°›</a:t>
            </a:fld>
            <a:endParaRPr lang="fr-FR"/>
          </a:p>
        </p:txBody>
      </p:sp>
      <p:pic>
        <p:nvPicPr>
          <p:cNvPr id="8" name="Image 7">
            <a:extLst>
              <a:ext uri="{FF2B5EF4-FFF2-40B4-BE49-F238E27FC236}">
                <a16:creationId xmlns:a16="http://schemas.microsoft.com/office/drawing/2014/main" id="{A7AC8845-0248-7447-86B9-CD1C560A72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572409" flipH="1">
            <a:off x="414296" y="209993"/>
            <a:ext cx="557803" cy="557803"/>
          </a:xfrm>
          <a:prstGeom prst="rect">
            <a:avLst/>
          </a:prstGeom>
        </p:spPr>
      </p:pic>
      <p:cxnSp>
        <p:nvCxnSpPr>
          <p:cNvPr id="9" name="Connecteur droit 8">
            <a:extLst>
              <a:ext uri="{FF2B5EF4-FFF2-40B4-BE49-F238E27FC236}">
                <a16:creationId xmlns:a16="http://schemas.microsoft.com/office/drawing/2014/main" id="{905DC87C-F353-6E45-B7B7-42F49A4D5CC4}"/>
              </a:ext>
            </a:extLst>
          </p:cNvPr>
          <p:cNvCxnSpPr>
            <a:cxnSpLocks/>
          </p:cNvCxnSpPr>
          <p:nvPr userDrawn="1"/>
        </p:nvCxnSpPr>
        <p:spPr>
          <a:xfrm>
            <a:off x="152400" y="6424085"/>
            <a:ext cx="11696939" cy="0"/>
          </a:xfrm>
          <a:prstGeom prst="line">
            <a:avLst/>
          </a:prstGeom>
          <a:ln w="19050">
            <a:solidFill>
              <a:srgbClr val="C98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8140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Roboto Medium" pitchFamily="2" charset="0"/>
                <a:ea typeface="Roboto Medium" pitchFamily="2" charset="0"/>
              </a:defRPr>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72200" y="1825625"/>
            <a:ext cx="5181600" cy="4351338"/>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p:txBody>
          <a:bodyPr/>
          <a:lstStyle/>
          <a:p>
            <a:r>
              <a:rPr lang="fr-FR"/>
              <a:t>Date</a:t>
            </a:r>
          </a:p>
        </p:txBody>
      </p:sp>
      <p:sp>
        <p:nvSpPr>
          <p:cNvPr id="6" name="Espace réservé du pied de page 5"/>
          <p:cNvSpPr>
            <a:spLocks noGrp="1"/>
          </p:cNvSpPr>
          <p:nvPr>
            <p:ph type="ftr" sz="quarter" idx="11"/>
          </p:nvPr>
        </p:nvSpPr>
        <p:spPr/>
        <p:txBody>
          <a:bodyPr/>
          <a:lstStyle/>
          <a:p>
            <a:r>
              <a:rPr lang="fr-FR"/>
              <a:t>Nom</a:t>
            </a:r>
          </a:p>
        </p:txBody>
      </p:sp>
      <p:sp>
        <p:nvSpPr>
          <p:cNvPr id="7" name="Espace réservé du numéro de diapositive 6"/>
          <p:cNvSpPr>
            <a:spLocks noGrp="1"/>
          </p:cNvSpPr>
          <p:nvPr>
            <p:ph type="sldNum" sz="quarter" idx="12"/>
          </p:nvPr>
        </p:nvSpPr>
        <p:spPr/>
        <p:txBody>
          <a:bodyPr/>
          <a:lstStyle/>
          <a:p>
            <a:fld id="{9A84B46B-3C24-4C5A-93F4-F8C897798326}" type="slidenum">
              <a:rPr lang="fr-FR" smtClean="0"/>
              <a:t>‹N°›</a:t>
            </a:fld>
            <a:endParaRPr lang="fr-FR"/>
          </a:p>
        </p:txBody>
      </p:sp>
      <p:pic>
        <p:nvPicPr>
          <p:cNvPr id="9" name="Image 8">
            <a:extLst>
              <a:ext uri="{FF2B5EF4-FFF2-40B4-BE49-F238E27FC236}">
                <a16:creationId xmlns:a16="http://schemas.microsoft.com/office/drawing/2014/main" id="{15FA23C1-4157-FA48-9703-B296226FFD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572409" flipH="1">
            <a:off x="414296" y="209993"/>
            <a:ext cx="557803" cy="557803"/>
          </a:xfrm>
          <a:prstGeom prst="rect">
            <a:avLst/>
          </a:prstGeom>
        </p:spPr>
      </p:pic>
      <p:cxnSp>
        <p:nvCxnSpPr>
          <p:cNvPr id="10" name="Connecteur droit 9">
            <a:extLst>
              <a:ext uri="{FF2B5EF4-FFF2-40B4-BE49-F238E27FC236}">
                <a16:creationId xmlns:a16="http://schemas.microsoft.com/office/drawing/2014/main" id="{86035DA2-45AE-0044-A0D6-1680B7BAE115}"/>
              </a:ext>
            </a:extLst>
          </p:cNvPr>
          <p:cNvCxnSpPr>
            <a:cxnSpLocks/>
          </p:cNvCxnSpPr>
          <p:nvPr userDrawn="1"/>
        </p:nvCxnSpPr>
        <p:spPr>
          <a:xfrm>
            <a:off x="152400" y="6424085"/>
            <a:ext cx="11696939" cy="0"/>
          </a:xfrm>
          <a:prstGeom prst="line">
            <a:avLst/>
          </a:prstGeom>
          <a:ln w="19050">
            <a:solidFill>
              <a:srgbClr val="C98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3654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r>
              <a:rPr lang="fr-FR"/>
              <a:t>Date</a:t>
            </a:r>
          </a:p>
        </p:txBody>
      </p:sp>
      <p:sp>
        <p:nvSpPr>
          <p:cNvPr id="5" name="Espace réservé du pied de page 4"/>
          <p:cNvSpPr>
            <a:spLocks noGrp="1"/>
          </p:cNvSpPr>
          <p:nvPr>
            <p:ph type="ftr" sz="quarter" idx="11"/>
          </p:nvPr>
        </p:nvSpPr>
        <p:spPr/>
        <p:txBody>
          <a:bodyPr/>
          <a:lstStyle/>
          <a:p>
            <a:r>
              <a:rPr lang="fr-FR"/>
              <a:t>Nom</a:t>
            </a:r>
          </a:p>
        </p:txBody>
      </p:sp>
      <p:sp>
        <p:nvSpPr>
          <p:cNvPr id="6" name="Espace réservé du numéro de diapositive 5"/>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1244477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Date</a:t>
            </a:r>
          </a:p>
        </p:txBody>
      </p:sp>
      <p:sp>
        <p:nvSpPr>
          <p:cNvPr id="5" name="Espace réservé du pied de page 4"/>
          <p:cNvSpPr>
            <a:spLocks noGrp="1"/>
          </p:cNvSpPr>
          <p:nvPr>
            <p:ph type="ftr" sz="quarter" idx="11"/>
          </p:nvPr>
        </p:nvSpPr>
        <p:spPr/>
        <p:txBody>
          <a:bodyPr/>
          <a:lstStyle/>
          <a:p>
            <a:r>
              <a:rPr lang="fr-FR"/>
              <a:t>Nom</a:t>
            </a:r>
          </a:p>
        </p:txBody>
      </p:sp>
      <p:sp>
        <p:nvSpPr>
          <p:cNvPr id="6" name="Espace réservé du numéro de diapositive 5"/>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8332185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r>
              <a:rPr lang="fr-FR"/>
              <a:t>Date</a:t>
            </a:r>
          </a:p>
        </p:txBody>
      </p:sp>
      <p:sp>
        <p:nvSpPr>
          <p:cNvPr id="5" name="Espace réservé du pied de page 4"/>
          <p:cNvSpPr>
            <a:spLocks noGrp="1"/>
          </p:cNvSpPr>
          <p:nvPr>
            <p:ph type="ftr" sz="quarter" idx="11"/>
          </p:nvPr>
        </p:nvSpPr>
        <p:spPr/>
        <p:txBody>
          <a:bodyPr/>
          <a:lstStyle/>
          <a:p>
            <a:r>
              <a:rPr lang="fr-FR"/>
              <a:t>Nom</a:t>
            </a:r>
          </a:p>
        </p:txBody>
      </p:sp>
      <p:sp>
        <p:nvSpPr>
          <p:cNvPr id="6" name="Espace réservé du numéro de diapositive 5"/>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36031376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r>
              <a:rPr lang="fr-FR"/>
              <a:t>Date</a:t>
            </a:r>
          </a:p>
        </p:txBody>
      </p:sp>
      <p:sp>
        <p:nvSpPr>
          <p:cNvPr id="6" name="Espace réservé du pied de page 5"/>
          <p:cNvSpPr>
            <a:spLocks noGrp="1"/>
          </p:cNvSpPr>
          <p:nvPr>
            <p:ph type="ftr" sz="quarter" idx="11"/>
          </p:nvPr>
        </p:nvSpPr>
        <p:spPr/>
        <p:txBody>
          <a:bodyPr/>
          <a:lstStyle/>
          <a:p>
            <a:r>
              <a:rPr lang="fr-FR"/>
              <a:t>Nom</a:t>
            </a:r>
          </a:p>
        </p:txBody>
      </p:sp>
      <p:sp>
        <p:nvSpPr>
          <p:cNvPr id="7" name="Espace réservé du numéro de diapositive 6"/>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16934132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r>
              <a:rPr lang="fr-FR"/>
              <a:t>Date</a:t>
            </a:r>
          </a:p>
        </p:txBody>
      </p:sp>
      <p:sp>
        <p:nvSpPr>
          <p:cNvPr id="8" name="Espace réservé du pied de page 7"/>
          <p:cNvSpPr>
            <a:spLocks noGrp="1"/>
          </p:cNvSpPr>
          <p:nvPr>
            <p:ph type="ftr" sz="quarter" idx="11"/>
          </p:nvPr>
        </p:nvSpPr>
        <p:spPr/>
        <p:txBody>
          <a:bodyPr/>
          <a:lstStyle/>
          <a:p>
            <a:r>
              <a:rPr lang="fr-FR"/>
              <a:t>Nom</a:t>
            </a:r>
          </a:p>
        </p:txBody>
      </p:sp>
      <p:sp>
        <p:nvSpPr>
          <p:cNvPr id="9" name="Espace réservé du numéro de diapositive 8"/>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16662722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r>
              <a:rPr lang="fr-FR"/>
              <a:t>Date</a:t>
            </a:r>
          </a:p>
        </p:txBody>
      </p:sp>
      <p:sp>
        <p:nvSpPr>
          <p:cNvPr id="4" name="Espace réservé du pied de page 3"/>
          <p:cNvSpPr>
            <a:spLocks noGrp="1"/>
          </p:cNvSpPr>
          <p:nvPr>
            <p:ph type="ftr" sz="quarter" idx="11"/>
          </p:nvPr>
        </p:nvSpPr>
        <p:spPr/>
        <p:txBody>
          <a:bodyPr/>
          <a:lstStyle/>
          <a:p>
            <a:r>
              <a:rPr lang="fr-FR"/>
              <a:t>Nom</a:t>
            </a:r>
          </a:p>
        </p:txBody>
      </p:sp>
      <p:sp>
        <p:nvSpPr>
          <p:cNvPr id="5" name="Espace réservé du numéro de diapositive 4"/>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703840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Date</a:t>
            </a:r>
          </a:p>
        </p:txBody>
      </p:sp>
      <p:sp>
        <p:nvSpPr>
          <p:cNvPr id="3" name="Espace réservé du pied de page 2"/>
          <p:cNvSpPr>
            <a:spLocks noGrp="1"/>
          </p:cNvSpPr>
          <p:nvPr>
            <p:ph type="ftr" sz="quarter" idx="11"/>
          </p:nvPr>
        </p:nvSpPr>
        <p:spPr/>
        <p:txBody>
          <a:bodyPr/>
          <a:lstStyle/>
          <a:p>
            <a:r>
              <a:rPr lang="fr-FR"/>
              <a:t>Nom</a:t>
            </a:r>
          </a:p>
        </p:txBody>
      </p:sp>
      <p:sp>
        <p:nvSpPr>
          <p:cNvPr id="4" name="Espace réservé du numéro de diapositive 3"/>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1730537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uota" type="blank">
  <p:cSld name="Vuota">
    <p:spTree>
      <p:nvGrpSpPr>
        <p:cNvPr id="1" name="Shape 26"/>
        <p:cNvGrpSpPr/>
        <p:nvPr/>
      </p:nvGrpSpPr>
      <p:grpSpPr>
        <a:xfrm>
          <a:off x="0" y="0"/>
          <a:ext cx="0" cy="0"/>
          <a:chOff x="0" y="0"/>
          <a:chExt cx="0" cy="0"/>
        </a:xfrm>
      </p:grpSpPr>
      <p:sp>
        <p:nvSpPr>
          <p:cNvPr id="27" name="Google Shape;27;p26"/>
          <p:cNvSpPr txBox="1">
            <a:spLocks noGrp="1"/>
          </p:cNvSpPr>
          <p:nvPr>
            <p:ph type="dt" idx="10"/>
          </p:nvPr>
        </p:nvSpPr>
        <p:spPr>
          <a:xfrm>
            <a:off x="842514" y="6356352"/>
            <a:ext cx="156138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smtClean="0"/>
              <a:t>June 11th </a:t>
            </a:r>
            <a:endParaRPr/>
          </a:p>
        </p:txBody>
      </p:sp>
      <p:sp>
        <p:nvSpPr>
          <p:cNvPr id="28" name="Google Shape;28;p26"/>
          <p:cNvSpPr txBox="1">
            <a:spLocks noGrp="1"/>
          </p:cNvSpPr>
          <p:nvPr>
            <p:ph type="ftr" idx="11"/>
          </p:nvPr>
        </p:nvSpPr>
        <p:spPr>
          <a:xfrm>
            <a:off x="2610929" y="6356352"/>
            <a:ext cx="373811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ESFRI Science Clusters' Long Term Commitments to Open Science - 11 June 2021</a:t>
            </a:r>
            <a:endParaRPr/>
          </a:p>
        </p:txBody>
      </p:sp>
    </p:spTree>
    <p:extLst>
      <p:ext uri="{BB962C8B-B14F-4D97-AF65-F5344CB8AC3E}">
        <p14:creationId xmlns:p14="http://schemas.microsoft.com/office/powerpoint/2010/main" val="284865703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r>
              <a:rPr lang="fr-FR"/>
              <a:t>Date</a:t>
            </a:r>
          </a:p>
        </p:txBody>
      </p:sp>
      <p:sp>
        <p:nvSpPr>
          <p:cNvPr id="6" name="Espace réservé du pied de page 5"/>
          <p:cNvSpPr>
            <a:spLocks noGrp="1"/>
          </p:cNvSpPr>
          <p:nvPr>
            <p:ph type="ftr" sz="quarter" idx="11"/>
          </p:nvPr>
        </p:nvSpPr>
        <p:spPr/>
        <p:txBody>
          <a:bodyPr/>
          <a:lstStyle/>
          <a:p>
            <a:r>
              <a:rPr lang="fr-FR"/>
              <a:t>Nom</a:t>
            </a:r>
          </a:p>
        </p:txBody>
      </p:sp>
      <p:sp>
        <p:nvSpPr>
          <p:cNvPr id="7" name="Espace réservé du numéro de diapositive 6"/>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23832502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r>
              <a:rPr lang="fr-FR"/>
              <a:t>Date</a:t>
            </a:r>
          </a:p>
        </p:txBody>
      </p:sp>
      <p:sp>
        <p:nvSpPr>
          <p:cNvPr id="6" name="Espace réservé du pied de page 5"/>
          <p:cNvSpPr>
            <a:spLocks noGrp="1"/>
          </p:cNvSpPr>
          <p:nvPr>
            <p:ph type="ftr" sz="quarter" idx="11"/>
          </p:nvPr>
        </p:nvSpPr>
        <p:spPr/>
        <p:txBody>
          <a:bodyPr/>
          <a:lstStyle/>
          <a:p>
            <a:r>
              <a:rPr lang="fr-FR"/>
              <a:t>Nom</a:t>
            </a:r>
          </a:p>
        </p:txBody>
      </p:sp>
      <p:sp>
        <p:nvSpPr>
          <p:cNvPr id="7" name="Espace réservé du numéro de diapositive 6"/>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17383994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Date</a:t>
            </a:r>
          </a:p>
        </p:txBody>
      </p:sp>
      <p:sp>
        <p:nvSpPr>
          <p:cNvPr id="5" name="Espace réservé du pied de page 4"/>
          <p:cNvSpPr>
            <a:spLocks noGrp="1"/>
          </p:cNvSpPr>
          <p:nvPr>
            <p:ph type="ftr" sz="quarter" idx="11"/>
          </p:nvPr>
        </p:nvSpPr>
        <p:spPr/>
        <p:txBody>
          <a:bodyPr/>
          <a:lstStyle/>
          <a:p>
            <a:r>
              <a:rPr lang="fr-FR"/>
              <a:t>Nom</a:t>
            </a:r>
          </a:p>
        </p:txBody>
      </p:sp>
      <p:sp>
        <p:nvSpPr>
          <p:cNvPr id="6" name="Espace réservé du numéro de diapositive 5"/>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32851279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Date</a:t>
            </a:r>
          </a:p>
        </p:txBody>
      </p:sp>
      <p:sp>
        <p:nvSpPr>
          <p:cNvPr id="5" name="Espace réservé du pied de page 4"/>
          <p:cNvSpPr>
            <a:spLocks noGrp="1"/>
          </p:cNvSpPr>
          <p:nvPr>
            <p:ph type="ftr" sz="quarter" idx="11"/>
          </p:nvPr>
        </p:nvSpPr>
        <p:spPr/>
        <p:txBody>
          <a:bodyPr/>
          <a:lstStyle/>
          <a:p>
            <a:r>
              <a:rPr lang="fr-FR"/>
              <a:t>Nom</a:t>
            </a:r>
          </a:p>
        </p:txBody>
      </p:sp>
      <p:sp>
        <p:nvSpPr>
          <p:cNvPr id="6" name="Espace réservé du numéro de diapositive 5"/>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18810478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838200" y="365126"/>
            <a:ext cx="10515600" cy="708932"/>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dk1"/>
              </a:buClr>
              <a:buSzPts val="4400"/>
              <a:buFont typeface="Roboto Medium"/>
              <a:buNone/>
              <a:defRPr>
                <a:latin typeface="Roboto Medium"/>
                <a:ea typeface="Roboto Medium"/>
                <a:cs typeface="Roboto Medium"/>
                <a:sym typeface="Roboto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Roboto"/>
                <a:ea typeface="Roboto"/>
                <a:cs typeface="Roboto"/>
                <a:sym typeface="Roboto"/>
              </a:defRPr>
            </a:lvl1pPr>
            <a:lvl2pPr marL="914400" lvl="1" indent="-381000" algn="l">
              <a:lnSpc>
                <a:spcPct val="90000"/>
              </a:lnSpc>
              <a:spcBef>
                <a:spcPts val="500"/>
              </a:spcBef>
              <a:spcAft>
                <a:spcPts val="0"/>
              </a:spcAft>
              <a:buClr>
                <a:schemeClr val="dk1"/>
              </a:buClr>
              <a:buSzPts val="2400"/>
              <a:buChar char="•"/>
              <a:defRPr>
                <a:latin typeface="Roboto"/>
                <a:ea typeface="Roboto"/>
                <a:cs typeface="Roboto"/>
                <a:sym typeface="Roboto"/>
              </a:defRPr>
            </a:lvl2pPr>
            <a:lvl3pPr marL="1371600" lvl="2" indent="-355600" algn="l">
              <a:lnSpc>
                <a:spcPct val="90000"/>
              </a:lnSpc>
              <a:spcBef>
                <a:spcPts val="500"/>
              </a:spcBef>
              <a:spcAft>
                <a:spcPts val="0"/>
              </a:spcAft>
              <a:buClr>
                <a:schemeClr val="dk1"/>
              </a:buClr>
              <a:buSzPts val="2000"/>
              <a:buChar char="•"/>
              <a:defRPr>
                <a:latin typeface="Roboto"/>
                <a:ea typeface="Roboto"/>
                <a:cs typeface="Roboto"/>
                <a:sym typeface="Roboto"/>
              </a:defRPr>
            </a:lvl3pPr>
            <a:lvl4pPr marL="1828800" lvl="3" indent="-342900" algn="l">
              <a:lnSpc>
                <a:spcPct val="90000"/>
              </a:lnSpc>
              <a:spcBef>
                <a:spcPts val="500"/>
              </a:spcBef>
              <a:spcAft>
                <a:spcPts val="0"/>
              </a:spcAft>
              <a:buClr>
                <a:schemeClr val="dk1"/>
              </a:buClr>
              <a:buSzPts val="1800"/>
              <a:buChar char="•"/>
              <a:defRPr>
                <a:latin typeface="Roboto"/>
                <a:ea typeface="Roboto"/>
                <a:cs typeface="Roboto"/>
                <a:sym typeface="Roboto"/>
              </a:defRPr>
            </a:lvl4pPr>
            <a:lvl5pPr marL="2286000" lvl="4" indent="-342900" algn="l">
              <a:lnSpc>
                <a:spcPct val="90000"/>
              </a:lnSpc>
              <a:spcBef>
                <a:spcPts val="500"/>
              </a:spcBef>
              <a:spcAft>
                <a:spcPts val="0"/>
              </a:spcAft>
              <a:buClr>
                <a:schemeClr val="dk1"/>
              </a:buClr>
              <a:buSzPts val="1800"/>
              <a:buChar char="•"/>
              <a:defRPr>
                <a:latin typeface="Roboto"/>
                <a:ea typeface="Roboto"/>
                <a:cs typeface="Roboto"/>
                <a:sym typeface="Robo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 name="Google Shape;25;p7"/>
          <p:cNvPicPr preferRelativeResize="0"/>
          <p:nvPr/>
        </p:nvPicPr>
        <p:blipFill rotWithShape="1">
          <a:blip r:embed="rId2">
            <a:alphaModFix/>
          </a:blip>
          <a:srcRect/>
          <a:stretch/>
        </p:blipFill>
        <p:spPr>
          <a:xfrm flipH="1">
            <a:off x="11628808" y="6356350"/>
            <a:ext cx="364383" cy="364383"/>
          </a:xfrm>
          <a:prstGeom prst="rect">
            <a:avLst/>
          </a:prstGeom>
          <a:noFill/>
          <a:ln>
            <a:noFill/>
          </a:ln>
        </p:spPr>
      </p:pic>
      <p:sp>
        <p:nvSpPr>
          <p:cNvPr id="26" name="Google Shape;26;p7"/>
          <p:cNvSpPr txBox="1">
            <a:spLocks noGrp="1"/>
          </p:cNvSpPr>
          <p:nvPr>
            <p:ph type="dt" idx="10"/>
          </p:nvPr>
        </p:nvSpPr>
        <p:spPr>
          <a:xfrm>
            <a:off x="1020392"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88888"/>
                </a:solidFill>
                <a:latin typeface="Calibri"/>
                <a:ea typeface="Calibri"/>
                <a:cs typeface="Calibri"/>
                <a:sym typeface="Calibri"/>
              </a:defRPr>
            </a:lvl1pPr>
            <a:lvl2pPr marL="0" lvl="1" indent="0" algn="r">
              <a:spcBef>
                <a:spcPts val="0"/>
              </a:spcBef>
              <a:buNone/>
              <a:defRPr sz="1200" b="0" i="0" u="none" strike="noStrike" cap="none">
                <a:solidFill>
                  <a:srgbClr val="888888"/>
                </a:solidFill>
                <a:latin typeface="Calibri"/>
                <a:ea typeface="Calibri"/>
                <a:cs typeface="Calibri"/>
                <a:sym typeface="Calibri"/>
              </a:defRPr>
            </a:lvl2pPr>
            <a:lvl3pPr marL="0" lvl="2" indent="0" algn="r">
              <a:spcBef>
                <a:spcPts val="0"/>
              </a:spcBef>
              <a:buNone/>
              <a:defRPr sz="1200" b="0" i="0" u="none" strike="noStrike" cap="none">
                <a:solidFill>
                  <a:srgbClr val="888888"/>
                </a:solidFill>
                <a:latin typeface="Calibri"/>
                <a:ea typeface="Calibri"/>
                <a:cs typeface="Calibri"/>
                <a:sym typeface="Calibri"/>
              </a:defRPr>
            </a:lvl3pPr>
            <a:lvl4pPr marL="0" lvl="3" indent="0" algn="r">
              <a:spcBef>
                <a:spcPts val="0"/>
              </a:spcBef>
              <a:buNone/>
              <a:defRPr sz="1200" b="0" i="0" u="none" strike="noStrike" cap="none">
                <a:solidFill>
                  <a:srgbClr val="888888"/>
                </a:solidFill>
                <a:latin typeface="Calibri"/>
                <a:ea typeface="Calibri"/>
                <a:cs typeface="Calibri"/>
                <a:sym typeface="Calibri"/>
              </a:defRPr>
            </a:lvl4pPr>
            <a:lvl5pPr marL="0" lvl="4" indent="0" algn="r">
              <a:spcBef>
                <a:spcPts val="0"/>
              </a:spcBef>
              <a:buNone/>
              <a:defRPr sz="1200" b="0" i="0" u="none" strike="noStrike" cap="none">
                <a:solidFill>
                  <a:srgbClr val="888888"/>
                </a:solidFill>
                <a:latin typeface="Calibri"/>
                <a:ea typeface="Calibri"/>
                <a:cs typeface="Calibri"/>
                <a:sym typeface="Calibri"/>
              </a:defRPr>
            </a:lvl5pPr>
            <a:lvl6pPr marL="0" lvl="5" indent="0" algn="r">
              <a:spcBef>
                <a:spcPts val="0"/>
              </a:spcBef>
              <a:buNone/>
              <a:defRPr sz="1200" b="0" i="0" u="none" strike="noStrike" cap="none">
                <a:solidFill>
                  <a:srgbClr val="888888"/>
                </a:solidFill>
                <a:latin typeface="Calibri"/>
                <a:ea typeface="Calibri"/>
                <a:cs typeface="Calibri"/>
                <a:sym typeface="Calibri"/>
              </a:defRPr>
            </a:lvl6pPr>
            <a:lvl7pPr marL="0" lvl="6" indent="0" algn="r">
              <a:spcBef>
                <a:spcPts val="0"/>
              </a:spcBef>
              <a:buNone/>
              <a:defRPr sz="1200" b="0" i="0" u="none" strike="noStrike" cap="none">
                <a:solidFill>
                  <a:srgbClr val="888888"/>
                </a:solidFill>
                <a:latin typeface="Calibri"/>
                <a:ea typeface="Calibri"/>
                <a:cs typeface="Calibri"/>
                <a:sym typeface="Calibri"/>
              </a:defRPr>
            </a:lvl7pPr>
            <a:lvl8pPr marL="0" lvl="7" indent="0" algn="r">
              <a:spcBef>
                <a:spcPts val="0"/>
              </a:spcBef>
              <a:buNone/>
              <a:defRPr sz="1200" b="0" i="0" u="none" strike="noStrike" cap="none">
                <a:solidFill>
                  <a:srgbClr val="888888"/>
                </a:solidFill>
                <a:latin typeface="Calibri"/>
                <a:ea typeface="Calibri"/>
                <a:cs typeface="Calibri"/>
                <a:sym typeface="Calibri"/>
              </a:defRPr>
            </a:lvl8pPr>
            <a:lvl9pPr marL="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r>
              <a:rPr lang="fr-FR"/>
              <a:t>(1)</a:t>
            </a:r>
            <a:endParaRPr/>
          </a:p>
        </p:txBody>
      </p:sp>
    </p:spTree>
    <p:extLst>
      <p:ext uri="{BB962C8B-B14F-4D97-AF65-F5344CB8AC3E}">
        <p14:creationId xmlns:p14="http://schemas.microsoft.com/office/powerpoint/2010/main" val="4172388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eux contenus" type="twoObj">
  <p:cSld name="Deux contenus">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Roboto Medium"/>
              <a:buNone/>
              <a:defRPr>
                <a:latin typeface="Roboto Medium"/>
                <a:ea typeface="Roboto Medium"/>
                <a:cs typeface="Roboto Medium"/>
                <a:sym typeface="Roboto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Roboto"/>
                <a:ea typeface="Roboto"/>
                <a:cs typeface="Roboto"/>
                <a:sym typeface="Roboto"/>
              </a:defRPr>
            </a:lvl1pPr>
            <a:lvl2pPr marL="914400" lvl="1" indent="-381000" algn="l">
              <a:lnSpc>
                <a:spcPct val="90000"/>
              </a:lnSpc>
              <a:spcBef>
                <a:spcPts val="500"/>
              </a:spcBef>
              <a:spcAft>
                <a:spcPts val="0"/>
              </a:spcAft>
              <a:buClr>
                <a:schemeClr val="dk1"/>
              </a:buClr>
              <a:buSzPts val="2400"/>
              <a:buChar char="•"/>
              <a:defRPr>
                <a:latin typeface="Roboto"/>
                <a:ea typeface="Roboto"/>
                <a:cs typeface="Roboto"/>
                <a:sym typeface="Roboto"/>
              </a:defRPr>
            </a:lvl2pPr>
            <a:lvl3pPr marL="1371600" lvl="2" indent="-355600" algn="l">
              <a:lnSpc>
                <a:spcPct val="90000"/>
              </a:lnSpc>
              <a:spcBef>
                <a:spcPts val="500"/>
              </a:spcBef>
              <a:spcAft>
                <a:spcPts val="0"/>
              </a:spcAft>
              <a:buClr>
                <a:schemeClr val="dk1"/>
              </a:buClr>
              <a:buSzPts val="2000"/>
              <a:buChar char="•"/>
              <a:defRPr>
                <a:latin typeface="Roboto"/>
                <a:ea typeface="Roboto"/>
                <a:cs typeface="Roboto"/>
                <a:sym typeface="Roboto"/>
              </a:defRPr>
            </a:lvl3pPr>
            <a:lvl4pPr marL="1828800" lvl="3" indent="-342900" algn="l">
              <a:lnSpc>
                <a:spcPct val="90000"/>
              </a:lnSpc>
              <a:spcBef>
                <a:spcPts val="500"/>
              </a:spcBef>
              <a:spcAft>
                <a:spcPts val="0"/>
              </a:spcAft>
              <a:buClr>
                <a:schemeClr val="dk1"/>
              </a:buClr>
              <a:buSzPts val="1800"/>
              <a:buChar char="•"/>
              <a:defRPr>
                <a:latin typeface="Roboto"/>
                <a:ea typeface="Roboto"/>
                <a:cs typeface="Roboto"/>
                <a:sym typeface="Roboto"/>
              </a:defRPr>
            </a:lvl4pPr>
            <a:lvl5pPr marL="2286000" lvl="4" indent="-342900" algn="l">
              <a:lnSpc>
                <a:spcPct val="90000"/>
              </a:lnSpc>
              <a:spcBef>
                <a:spcPts val="500"/>
              </a:spcBef>
              <a:spcAft>
                <a:spcPts val="0"/>
              </a:spcAft>
              <a:buClr>
                <a:schemeClr val="dk1"/>
              </a:buClr>
              <a:buSzPts val="1800"/>
              <a:buChar char="•"/>
              <a:defRPr>
                <a:latin typeface="Roboto"/>
                <a:ea typeface="Roboto"/>
                <a:cs typeface="Roboto"/>
                <a:sym typeface="Robo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Roboto"/>
                <a:ea typeface="Roboto"/>
                <a:cs typeface="Roboto"/>
                <a:sym typeface="Roboto"/>
              </a:defRPr>
            </a:lvl1pPr>
            <a:lvl2pPr marL="914400" lvl="1" indent="-381000" algn="l">
              <a:lnSpc>
                <a:spcPct val="90000"/>
              </a:lnSpc>
              <a:spcBef>
                <a:spcPts val="500"/>
              </a:spcBef>
              <a:spcAft>
                <a:spcPts val="0"/>
              </a:spcAft>
              <a:buClr>
                <a:schemeClr val="dk1"/>
              </a:buClr>
              <a:buSzPts val="2400"/>
              <a:buChar char="•"/>
              <a:defRPr>
                <a:latin typeface="Roboto"/>
                <a:ea typeface="Roboto"/>
                <a:cs typeface="Roboto"/>
                <a:sym typeface="Roboto"/>
              </a:defRPr>
            </a:lvl2pPr>
            <a:lvl3pPr marL="1371600" lvl="2" indent="-355600" algn="l">
              <a:lnSpc>
                <a:spcPct val="90000"/>
              </a:lnSpc>
              <a:spcBef>
                <a:spcPts val="500"/>
              </a:spcBef>
              <a:spcAft>
                <a:spcPts val="0"/>
              </a:spcAft>
              <a:buClr>
                <a:schemeClr val="dk1"/>
              </a:buClr>
              <a:buSzPts val="2000"/>
              <a:buChar char="•"/>
              <a:defRPr>
                <a:latin typeface="Roboto"/>
                <a:ea typeface="Roboto"/>
                <a:cs typeface="Roboto"/>
                <a:sym typeface="Roboto"/>
              </a:defRPr>
            </a:lvl3pPr>
            <a:lvl4pPr marL="1828800" lvl="3" indent="-342900" algn="l">
              <a:lnSpc>
                <a:spcPct val="90000"/>
              </a:lnSpc>
              <a:spcBef>
                <a:spcPts val="500"/>
              </a:spcBef>
              <a:spcAft>
                <a:spcPts val="0"/>
              </a:spcAft>
              <a:buClr>
                <a:schemeClr val="dk1"/>
              </a:buClr>
              <a:buSzPts val="1800"/>
              <a:buChar char="•"/>
              <a:defRPr>
                <a:latin typeface="Roboto"/>
                <a:ea typeface="Roboto"/>
                <a:cs typeface="Roboto"/>
                <a:sym typeface="Roboto"/>
              </a:defRPr>
            </a:lvl4pPr>
            <a:lvl5pPr marL="2286000" lvl="4" indent="-342900" algn="l">
              <a:lnSpc>
                <a:spcPct val="90000"/>
              </a:lnSpc>
              <a:spcBef>
                <a:spcPts val="500"/>
              </a:spcBef>
              <a:spcAft>
                <a:spcPts val="0"/>
              </a:spcAft>
              <a:buClr>
                <a:schemeClr val="dk1"/>
              </a:buClr>
              <a:buSzPts val="1800"/>
              <a:buChar char="•"/>
              <a:defRPr>
                <a:latin typeface="Roboto"/>
                <a:ea typeface="Roboto"/>
                <a:cs typeface="Roboto"/>
                <a:sym typeface="Robo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pic>
        <p:nvPicPr>
          <p:cNvPr id="36" name="Google Shape;36;p8"/>
          <p:cNvPicPr preferRelativeResize="0"/>
          <p:nvPr/>
        </p:nvPicPr>
        <p:blipFill rotWithShape="1">
          <a:blip r:embed="rId2">
            <a:alphaModFix/>
          </a:blip>
          <a:srcRect/>
          <a:stretch/>
        </p:blipFill>
        <p:spPr>
          <a:xfrm flipH="1">
            <a:off x="11628808" y="6356350"/>
            <a:ext cx="364383" cy="364383"/>
          </a:xfrm>
          <a:prstGeom prst="rect">
            <a:avLst/>
          </a:prstGeom>
          <a:noFill/>
          <a:ln>
            <a:noFill/>
          </a:ln>
        </p:spPr>
      </p:pic>
    </p:spTree>
    <p:extLst>
      <p:ext uri="{BB962C8B-B14F-4D97-AF65-F5344CB8AC3E}">
        <p14:creationId xmlns:p14="http://schemas.microsoft.com/office/powerpoint/2010/main" val="24300741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re de section" type="secHead">
  <p:cSld name="Titre de sec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Roboto"/>
              <a:buNone/>
              <a:defRPr sz="6000">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Roboto"/>
                <a:ea typeface="Roboto"/>
                <a:cs typeface="Roboto"/>
                <a:sym typeface="Roboto"/>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0" name="Google Shape;4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pic>
        <p:nvPicPr>
          <p:cNvPr id="43" name="Google Shape;43;p9"/>
          <p:cNvPicPr preferRelativeResize="0"/>
          <p:nvPr/>
        </p:nvPicPr>
        <p:blipFill rotWithShape="1">
          <a:blip r:embed="rId2">
            <a:alphaModFix/>
          </a:blip>
          <a:srcRect/>
          <a:stretch/>
        </p:blipFill>
        <p:spPr>
          <a:xfrm flipH="1">
            <a:off x="11628808" y="6356350"/>
            <a:ext cx="364383" cy="364383"/>
          </a:xfrm>
          <a:prstGeom prst="rect">
            <a:avLst/>
          </a:prstGeom>
          <a:noFill/>
          <a:ln>
            <a:noFill/>
          </a:ln>
        </p:spPr>
      </p:pic>
    </p:spTree>
    <p:extLst>
      <p:ext uri="{BB962C8B-B14F-4D97-AF65-F5344CB8AC3E}">
        <p14:creationId xmlns:p14="http://schemas.microsoft.com/office/powerpoint/2010/main" val="2499820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263437542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179588307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6033720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magine con didascalia" type="picTx">
  <p:cSld name="Immagine con didascalia">
    <p:spTree>
      <p:nvGrpSpPr>
        <p:cNvPr id="1" name="Shape 33"/>
        <p:cNvGrpSpPr/>
        <p:nvPr/>
      </p:nvGrpSpPr>
      <p:grpSpPr>
        <a:xfrm>
          <a:off x="0" y="0"/>
          <a:ext cx="0" cy="0"/>
          <a:chOff x="0" y="0"/>
          <a:chExt cx="0" cy="0"/>
        </a:xfrm>
      </p:grpSpPr>
      <p:sp>
        <p:nvSpPr>
          <p:cNvPr id="34" name="Google Shape;34;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8"/>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Noto Sans Symbols"/>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6" name="Google Shape;36;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Font typeface="Calibri"/>
              <a:buNone/>
              <a:defRPr sz="1400"/>
            </a:lvl2pPr>
            <a:lvl3pPr marL="1371600" lvl="2" indent="-228600" algn="l">
              <a:lnSpc>
                <a:spcPct val="90000"/>
              </a:lnSpc>
              <a:spcBef>
                <a:spcPts val="500"/>
              </a:spcBef>
              <a:spcAft>
                <a:spcPts val="0"/>
              </a:spcAft>
              <a:buClr>
                <a:schemeClr val="dk1"/>
              </a:buClr>
              <a:buSzPts val="1200"/>
              <a:buFont typeface="Calibri"/>
              <a:buNone/>
              <a:defRPr sz="1200"/>
            </a:lvl3pPr>
            <a:lvl4pPr marL="1828800" lvl="3" indent="-228600" algn="l">
              <a:lnSpc>
                <a:spcPct val="90000"/>
              </a:lnSpc>
              <a:spcBef>
                <a:spcPts val="500"/>
              </a:spcBef>
              <a:spcAft>
                <a:spcPts val="0"/>
              </a:spcAft>
              <a:buClr>
                <a:schemeClr val="dk1"/>
              </a:buClr>
              <a:buSzPts val="1000"/>
              <a:buFont typeface="Calibri"/>
              <a:buNone/>
              <a:defRPr sz="1000"/>
            </a:lvl4pPr>
            <a:lvl5pPr marL="2286000" lvl="4" indent="-228600" algn="l">
              <a:lnSpc>
                <a:spcPct val="90000"/>
              </a:lnSpc>
              <a:spcBef>
                <a:spcPts val="500"/>
              </a:spcBef>
              <a:spcAft>
                <a:spcPts val="0"/>
              </a:spcAft>
              <a:buClr>
                <a:schemeClr val="dk1"/>
              </a:buClr>
              <a:buSzPts val="1000"/>
              <a:buFont typeface="Calibri"/>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7" name="Google Shape;37;p28"/>
          <p:cNvSpPr txBox="1">
            <a:spLocks noGrp="1"/>
          </p:cNvSpPr>
          <p:nvPr>
            <p:ph type="dt" idx="10"/>
          </p:nvPr>
        </p:nvSpPr>
        <p:spPr>
          <a:xfrm>
            <a:off x="842514" y="6356352"/>
            <a:ext cx="156138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r-FR" smtClean="0"/>
              <a:t>June 11th </a:t>
            </a:r>
            <a:endParaRPr/>
          </a:p>
        </p:txBody>
      </p:sp>
      <p:sp>
        <p:nvSpPr>
          <p:cNvPr id="38" name="Google Shape;38;p28"/>
          <p:cNvSpPr txBox="1">
            <a:spLocks noGrp="1"/>
          </p:cNvSpPr>
          <p:nvPr>
            <p:ph type="ftr" idx="11"/>
          </p:nvPr>
        </p:nvSpPr>
        <p:spPr>
          <a:xfrm>
            <a:off x="2610929" y="6356352"/>
            <a:ext cx="373811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ESFRI Science Clusters' Long Term Commitments to Open Science - 11 June 2021</a:t>
            </a:r>
            <a:endParaRPr/>
          </a:p>
        </p:txBody>
      </p:sp>
    </p:spTree>
    <p:extLst>
      <p:ext uri="{BB962C8B-B14F-4D97-AF65-F5344CB8AC3E}">
        <p14:creationId xmlns:p14="http://schemas.microsoft.com/office/powerpoint/2010/main" val="277270504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‹N°›</a:t>
            </a:fld>
            <a:endParaRPr lang="en-GB" dirty="0"/>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19089309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smtClean="0"/>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41456047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smtClean="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7968572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smtClean="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2354166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33533501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smtClean="0"/>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‹N°›</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870767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‹N°›</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15934108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17171055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‹N°›</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12598724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10434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27"/>
          <p:cNvSpPr/>
          <p:nvPr/>
        </p:nvSpPr>
        <p:spPr>
          <a:xfrm>
            <a:off x="0" y="1"/>
            <a:ext cx="12192000" cy="6858000"/>
          </a:xfrm>
          <a:prstGeom prst="rect">
            <a:avLst/>
          </a:prstGeom>
          <a:solidFill>
            <a:srgbClr val="2B49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27"/>
          <p:cNvSpPr/>
          <p:nvPr/>
        </p:nvSpPr>
        <p:spPr>
          <a:xfrm>
            <a:off x="8768187" y="4873987"/>
            <a:ext cx="4690361" cy="1315120"/>
          </a:xfrm>
          <a:prstGeom prst="roundRect">
            <a:avLst>
              <a:gd name="adj" fmla="val 50000"/>
            </a:avLst>
          </a:prstGeom>
          <a:solidFill>
            <a:srgbClr val="75BAD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8" name="Google Shape;18;p27"/>
          <p:cNvGrpSpPr/>
          <p:nvPr/>
        </p:nvGrpSpPr>
        <p:grpSpPr>
          <a:xfrm>
            <a:off x="-1614584" y="587028"/>
            <a:ext cx="10840433" cy="5638275"/>
            <a:chOff x="-762995" y="3748964"/>
            <a:chExt cx="10840433" cy="5638275"/>
          </a:xfrm>
        </p:grpSpPr>
        <p:sp>
          <p:nvSpPr>
            <p:cNvPr id="19" name="Google Shape;19;p27"/>
            <p:cNvSpPr/>
            <p:nvPr/>
          </p:nvSpPr>
          <p:spPr>
            <a:xfrm>
              <a:off x="1434533" y="6002592"/>
              <a:ext cx="1274529" cy="1301562"/>
            </a:xfrm>
            <a:prstGeom prst="ellipse">
              <a:avLst/>
            </a:prstGeom>
            <a:solidFill>
              <a:srgbClr val="75BAD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27"/>
            <p:cNvSpPr/>
            <p:nvPr/>
          </p:nvSpPr>
          <p:spPr>
            <a:xfrm>
              <a:off x="3687087" y="6008854"/>
              <a:ext cx="5713256" cy="1315120"/>
            </a:xfrm>
            <a:prstGeom prst="roundRect">
              <a:avLst>
                <a:gd name="adj" fmla="val 50000"/>
              </a:avLst>
            </a:prstGeom>
            <a:solidFill>
              <a:srgbClr val="75BAD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27"/>
            <p:cNvSpPr/>
            <p:nvPr/>
          </p:nvSpPr>
          <p:spPr>
            <a:xfrm>
              <a:off x="160003" y="3748964"/>
              <a:ext cx="3674115" cy="1315120"/>
            </a:xfrm>
            <a:prstGeom prst="roundRect">
              <a:avLst>
                <a:gd name="adj" fmla="val 50000"/>
              </a:avLst>
            </a:prstGeom>
            <a:solidFill>
              <a:srgbClr val="75BAD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27"/>
            <p:cNvSpPr/>
            <p:nvPr/>
          </p:nvSpPr>
          <p:spPr>
            <a:xfrm>
              <a:off x="4463753" y="3798083"/>
              <a:ext cx="3674115" cy="1315120"/>
            </a:xfrm>
            <a:prstGeom prst="roundRect">
              <a:avLst>
                <a:gd name="adj" fmla="val 50000"/>
              </a:avLst>
            </a:prstGeom>
            <a:solidFill>
              <a:srgbClr val="75BAD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p27"/>
            <p:cNvSpPr/>
            <p:nvPr/>
          </p:nvSpPr>
          <p:spPr>
            <a:xfrm>
              <a:off x="8802909" y="3806941"/>
              <a:ext cx="1274529" cy="1301562"/>
            </a:xfrm>
            <a:prstGeom prst="ellipse">
              <a:avLst/>
            </a:prstGeom>
            <a:solidFill>
              <a:srgbClr val="75BAD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24;p27"/>
            <p:cNvSpPr/>
            <p:nvPr/>
          </p:nvSpPr>
          <p:spPr>
            <a:xfrm>
              <a:off x="976500" y="8072119"/>
              <a:ext cx="5713256" cy="1315120"/>
            </a:xfrm>
            <a:prstGeom prst="roundRect">
              <a:avLst>
                <a:gd name="adj" fmla="val 50000"/>
              </a:avLst>
            </a:prstGeom>
            <a:solidFill>
              <a:srgbClr val="75BAD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 name="Google Shape;25;p27"/>
            <p:cNvSpPr/>
            <p:nvPr/>
          </p:nvSpPr>
          <p:spPr>
            <a:xfrm>
              <a:off x="-762995" y="6002591"/>
              <a:ext cx="1274529" cy="1301562"/>
            </a:xfrm>
            <a:prstGeom prst="ellipse">
              <a:avLst/>
            </a:prstGeom>
            <a:solidFill>
              <a:srgbClr val="75BAD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26" name="Google Shape;26;p27"/>
          <p:cNvPicPr preferRelativeResize="0"/>
          <p:nvPr/>
        </p:nvPicPr>
        <p:blipFill rotWithShape="1">
          <a:blip r:embed="rId2">
            <a:alphaModFix/>
          </a:blip>
          <a:srcRect/>
          <a:stretch/>
        </p:blipFill>
        <p:spPr>
          <a:xfrm>
            <a:off x="9099856" y="5053216"/>
            <a:ext cx="2524959" cy="956662"/>
          </a:xfrm>
          <a:prstGeom prst="rect">
            <a:avLst/>
          </a:prstGeom>
          <a:noFill/>
          <a:ln>
            <a:noFill/>
          </a:ln>
        </p:spPr>
      </p:pic>
      <p:sp>
        <p:nvSpPr>
          <p:cNvPr id="27" name="Google Shape;27;p27"/>
          <p:cNvSpPr txBox="1">
            <a:spLocks noGrp="1"/>
          </p:cNvSpPr>
          <p:nvPr>
            <p:ph type="ctrTitle"/>
          </p:nvPr>
        </p:nvSpPr>
        <p:spPr>
          <a:xfrm>
            <a:off x="791570" y="568917"/>
            <a:ext cx="10254382" cy="13426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sz="44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7"/>
          <p:cNvSpPr txBox="1">
            <a:spLocks noGrp="1"/>
          </p:cNvSpPr>
          <p:nvPr>
            <p:ph type="body" idx="1"/>
          </p:nvPr>
        </p:nvSpPr>
        <p:spPr>
          <a:xfrm>
            <a:off x="791570" y="2914218"/>
            <a:ext cx="5713256" cy="56281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FFC000"/>
              </a:buClr>
              <a:buSzPts val="3400"/>
              <a:buFont typeface="Calibri"/>
              <a:buNone/>
              <a:defRPr sz="3400" b="1">
                <a:solidFill>
                  <a:srgbClr val="FFC000"/>
                </a:solidFill>
              </a:defRPr>
            </a:lvl1pPr>
            <a:lvl2pPr marL="914400" lvl="1" indent="-342900" algn="l">
              <a:lnSpc>
                <a:spcPct val="90000"/>
              </a:lnSpc>
              <a:spcBef>
                <a:spcPts val="500"/>
              </a:spcBef>
              <a:spcAft>
                <a:spcPts val="0"/>
              </a:spcAft>
              <a:buClr>
                <a:srgbClr val="2B499A"/>
              </a:buClr>
              <a:buSzPts val="1800"/>
              <a:buChar char="•"/>
              <a:defRPr/>
            </a:lvl2pPr>
            <a:lvl3pPr marL="1371600" lvl="2" indent="-342900" algn="l">
              <a:lnSpc>
                <a:spcPct val="90000"/>
              </a:lnSpc>
              <a:spcBef>
                <a:spcPts val="500"/>
              </a:spcBef>
              <a:spcAft>
                <a:spcPts val="0"/>
              </a:spcAft>
              <a:buClr>
                <a:srgbClr val="2B499A"/>
              </a:buClr>
              <a:buSzPts val="1800"/>
              <a:buChar char="•"/>
              <a:defRPr/>
            </a:lvl3pPr>
            <a:lvl4pPr marL="1828800" lvl="3" indent="-342900" algn="l">
              <a:lnSpc>
                <a:spcPct val="90000"/>
              </a:lnSpc>
              <a:spcBef>
                <a:spcPts val="500"/>
              </a:spcBef>
              <a:spcAft>
                <a:spcPts val="0"/>
              </a:spcAft>
              <a:buClr>
                <a:srgbClr val="2B499A"/>
              </a:buClr>
              <a:buSzPts val="1800"/>
              <a:buChar char="•"/>
              <a:defRPr/>
            </a:lvl4pPr>
            <a:lvl5pPr marL="2286000" lvl="4" indent="-342900" algn="l">
              <a:lnSpc>
                <a:spcPct val="90000"/>
              </a:lnSpc>
              <a:spcBef>
                <a:spcPts val="500"/>
              </a:spcBef>
              <a:spcAft>
                <a:spcPts val="0"/>
              </a:spcAft>
              <a:buClr>
                <a:srgbClr val="2B499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7"/>
          <p:cNvSpPr txBox="1">
            <a:spLocks noGrp="1"/>
          </p:cNvSpPr>
          <p:nvPr>
            <p:ph type="body" idx="2"/>
          </p:nvPr>
        </p:nvSpPr>
        <p:spPr>
          <a:xfrm>
            <a:off x="791570" y="5104593"/>
            <a:ext cx="5713256" cy="46132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FFC000"/>
              </a:buClr>
              <a:buSzPts val="2800"/>
              <a:buFont typeface="Calibri"/>
              <a:buNone/>
              <a:defRPr sz="2800" b="1">
                <a:solidFill>
                  <a:srgbClr val="FFC000"/>
                </a:solidFill>
              </a:defRPr>
            </a:lvl1pPr>
            <a:lvl2pPr marL="914400" lvl="1" indent="-342900" algn="l">
              <a:lnSpc>
                <a:spcPct val="90000"/>
              </a:lnSpc>
              <a:spcBef>
                <a:spcPts val="500"/>
              </a:spcBef>
              <a:spcAft>
                <a:spcPts val="0"/>
              </a:spcAft>
              <a:buClr>
                <a:srgbClr val="2B499A"/>
              </a:buClr>
              <a:buSzPts val="1800"/>
              <a:buChar char="•"/>
              <a:defRPr/>
            </a:lvl2pPr>
            <a:lvl3pPr marL="1371600" lvl="2" indent="-342900" algn="l">
              <a:lnSpc>
                <a:spcPct val="90000"/>
              </a:lnSpc>
              <a:spcBef>
                <a:spcPts val="500"/>
              </a:spcBef>
              <a:spcAft>
                <a:spcPts val="0"/>
              </a:spcAft>
              <a:buClr>
                <a:srgbClr val="2B499A"/>
              </a:buClr>
              <a:buSzPts val="1800"/>
              <a:buChar char="•"/>
              <a:defRPr/>
            </a:lvl3pPr>
            <a:lvl4pPr marL="1828800" lvl="3" indent="-342900" algn="l">
              <a:lnSpc>
                <a:spcPct val="90000"/>
              </a:lnSpc>
              <a:spcBef>
                <a:spcPts val="500"/>
              </a:spcBef>
              <a:spcAft>
                <a:spcPts val="0"/>
              </a:spcAft>
              <a:buClr>
                <a:srgbClr val="2B499A"/>
              </a:buClr>
              <a:buSzPts val="1800"/>
              <a:buChar char="•"/>
              <a:defRPr/>
            </a:lvl4pPr>
            <a:lvl5pPr marL="2286000" lvl="4" indent="-342900" algn="l">
              <a:lnSpc>
                <a:spcPct val="90000"/>
              </a:lnSpc>
              <a:spcBef>
                <a:spcPts val="500"/>
              </a:spcBef>
              <a:spcAft>
                <a:spcPts val="0"/>
              </a:spcAft>
              <a:buClr>
                <a:srgbClr val="2B499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7"/>
          <p:cNvSpPr txBox="1">
            <a:spLocks noGrp="1"/>
          </p:cNvSpPr>
          <p:nvPr>
            <p:ph type="body" idx="3"/>
          </p:nvPr>
        </p:nvSpPr>
        <p:spPr>
          <a:xfrm>
            <a:off x="791570" y="3488994"/>
            <a:ext cx="5713256" cy="5479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FFC000"/>
              </a:buClr>
              <a:buSzPts val="2800"/>
              <a:buFont typeface="Calibri"/>
              <a:buNone/>
              <a:defRPr b="0">
                <a:solidFill>
                  <a:srgbClr val="FFC000"/>
                </a:solidFill>
              </a:defRPr>
            </a:lvl1pPr>
            <a:lvl2pPr marL="914400" lvl="1" indent="-342900" algn="l">
              <a:lnSpc>
                <a:spcPct val="90000"/>
              </a:lnSpc>
              <a:spcBef>
                <a:spcPts val="500"/>
              </a:spcBef>
              <a:spcAft>
                <a:spcPts val="0"/>
              </a:spcAft>
              <a:buClr>
                <a:srgbClr val="2B499A"/>
              </a:buClr>
              <a:buSzPts val="1800"/>
              <a:buChar char="•"/>
              <a:defRPr/>
            </a:lvl2pPr>
            <a:lvl3pPr marL="1371600" lvl="2" indent="-342900" algn="l">
              <a:lnSpc>
                <a:spcPct val="90000"/>
              </a:lnSpc>
              <a:spcBef>
                <a:spcPts val="500"/>
              </a:spcBef>
              <a:spcAft>
                <a:spcPts val="0"/>
              </a:spcAft>
              <a:buClr>
                <a:srgbClr val="2B499A"/>
              </a:buClr>
              <a:buSzPts val="1800"/>
              <a:buChar char="•"/>
              <a:defRPr/>
            </a:lvl3pPr>
            <a:lvl4pPr marL="1828800" lvl="3" indent="-342900" algn="l">
              <a:lnSpc>
                <a:spcPct val="90000"/>
              </a:lnSpc>
              <a:spcBef>
                <a:spcPts val="500"/>
              </a:spcBef>
              <a:spcAft>
                <a:spcPts val="0"/>
              </a:spcAft>
              <a:buClr>
                <a:srgbClr val="2B499A"/>
              </a:buClr>
              <a:buSzPts val="1800"/>
              <a:buChar char="•"/>
              <a:defRPr/>
            </a:lvl4pPr>
            <a:lvl5pPr marL="2286000" lvl="4" indent="-342900" algn="l">
              <a:lnSpc>
                <a:spcPct val="90000"/>
              </a:lnSpc>
              <a:spcBef>
                <a:spcPts val="500"/>
              </a:spcBef>
              <a:spcAft>
                <a:spcPts val="0"/>
              </a:spcAft>
              <a:buClr>
                <a:srgbClr val="2B499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7"/>
          <p:cNvSpPr txBox="1">
            <a:spLocks noGrp="1"/>
          </p:cNvSpPr>
          <p:nvPr>
            <p:ph type="body" idx="4"/>
          </p:nvPr>
        </p:nvSpPr>
        <p:spPr>
          <a:xfrm>
            <a:off x="791570" y="5590483"/>
            <a:ext cx="5713256" cy="46132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FFC000"/>
              </a:buClr>
              <a:buSzPts val="2800"/>
              <a:buFont typeface="Calibri"/>
              <a:buNone/>
              <a:defRPr sz="2800" b="0">
                <a:solidFill>
                  <a:srgbClr val="FFC000"/>
                </a:solidFill>
              </a:defRPr>
            </a:lvl1pPr>
            <a:lvl2pPr marL="914400" lvl="1" indent="-342900" algn="l">
              <a:lnSpc>
                <a:spcPct val="90000"/>
              </a:lnSpc>
              <a:spcBef>
                <a:spcPts val="500"/>
              </a:spcBef>
              <a:spcAft>
                <a:spcPts val="0"/>
              </a:spcAft>
              <a:buClr>
                <a:srgbClr val="2B499A"/>
              </a:buClr>
              <a:buSzPts val="1800"/>
              <a:buChar char="•"/>
              <a:defRPr/>
            </a:lvl2pPr>
            <a:lvl3pPr marL="1371600" lvl="2" indent="-342900" algn="l">
              <a:lnSpc>
                <a:spcPct val="90000"/>
              </a:lnSpc>
              <a:spcBef>
                <a:spcPts val="500"/>
              </a:spcBef>
              <a:spcAft>
                <a:spcPts val="0"/>
              </a:spcAft>
              <a:buClr>
                <a:srgbClr val="2B499A"/>
              </a:buClr>
              <a:buSzPts val="1800"/>
              <a:buChar char="•"/>
              <a:defRPr/>
            </a:lvl3pPr>
            <a:lvl4pPr marL="1828800" lvl="3" indent="-342900" algn="l">
              <a:lnSpc>
                <a:spcPct val="90000"/>
              </a:lnSpc>
              <a:spcBef>
                <a:spcPts val="500"/>
              </a:spcBef>
              <a:spcAft>
                <a:spcPts val="0"/>
              </a:spcAft>
              <a:buClr>
                <a:srgbClr val="2B499A"/>
              </a:buClr>
              <a:buSzPts val="1800"/>
              <a:buChar char="•"/>
              <a:defRPr/>
            </a:lvl4pPr>
            <a:lvl5pPr marL="2286000" lvl="4" indent="-342900" algn="l">
              <a:lnSpc>
                <a:spcPct val="90000"/>
              </a:lnSpc>
              <a:spcBef>
                <a:spcPts val="500"/>
              </a:spcBef>
              <a:spcAft>
                <a:spcPts val="0"/>
              </a:spcAft>
              <a:buClr>
                <a:srgbClr val="2B499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166983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smtClean="0"/>
              <a:t>Click icon to add picture</a:t>
            </a:r>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smtClean="0"/>
              <a:t>Edit Master text styles</a:t>
            </a:r>
          </a:p>
        </p:txBody>
      </p:sp>
    </p:spTree>
    <p:extLst>
      <p:ext uri="{BB962C8B-B14F-4D97-AF65-F5344CB8AC3E}">
        <p14:creationId xmlns:p14="http://schemas.microsoft.com/office/powerpoint/2010/main" val="109022505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‹N°›</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smtClean="0"/>
              <a:t>Click icon to add picture</a:t>
            </a:r>
            <a:endParaRPr lang="en-GB" dirty="0"/>
          </a:p>
        </p:txBody>
      </p:sp>
    </p:spTree>
    <p:extLst>
      <p:ext uri="{BB962C8B-B14F-4D97-AF65-F5344CB8AC3E}">
        <p14:creationId xmlns:p14="http://schemas.microsoft.com/office/powerpoint/2010/main" val="158407602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smtClean="0"/>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smtClean="0"/>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smtClean="0"/>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smtClean="0"/>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smtClean="0"/>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smtClean="0"/>
              <a:t>Edit Master text styles</a:t>
            </a:r>
          </a:p>
        </p:txBody>
      </p:sp>
    </p:spTree>
    <p:extLst>
      <p:ext uri="{BB962C8B-B14F-4D97-AF65-F5344CB8AC3E}">
        <p14:creationId xmlns:p14="http://schemas.microsoft.com/office/powerpoint/2010/main" val="4710824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smtClean="0"/>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smtClean="0"/>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smtClean="0"/>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smtClean="0"/>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smtClean="0"/>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smtClean="0"/>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smtClean="0"/>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smtClean="0"/>
              <a:t>Edit Master text styles</a:t>
            </a:r>
          </a:p>
        </p:txBody>
      </p:sp>
    </p:spTree>
    <p:extLst>
      <p:ext uri="{BB962C8B-B14F-4D97-AF65-F5344CB8AC3E}">
        <p14:creationId xmlns:p14="http://schemas.microsoft.com/office/powerpoint/2010/main" val="14136780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smtClean="0"/>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‹N°›</a:t>
            </a:fld>
            <a:endParaRPr lang="en-GB" dirty="0"/>
          </a:p>
        </p:txBody>
      </p:sp>
      <p:sp>
        <p:nvSpPr>
          <p:cNvPr id="6" name="Text Placeholder 5"/>
          <p:cNvSpPr>
            <a:spLocks noGrp="1"/>
          </p:cNvSpPr>
          <p:nvPr>
            <p:ph type="body" sz="quarter" idx="14"/>
          </p:nvPr>
        </p:nvSpPr>
        <p:spPr>
          <a:xfrm>
            <a:off x="838200" y="3630613"/>
            <a:ext cx="10515600" cy="2035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99178136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‹N°›</a:t>
            </a:fld>
            <a:endParaRPr lang="en-GB"/>
          </a:p>
        </p:txBody>
      </p:sp>
    </p:spTree>
    <p:extLst>
      <p:ext uri="{BB962C8B-B14F-4D97-AF65-F5344CB8AC3E}">
        <p14:creationId xmlns:p14="http://schemas.microsoft.com/office/powerpoint/2010/main" val="3796463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972F1F-FDEF-DD49-B9BA-2B5A3DF6B322}"/>
              </a:ext>
            </a:extLst>
          </p:cNvPr>
          <p:cNvSpPr>
            <a:spLocks noGrp="1"/>
          </p:cNvSpPr>
          <p:nvPr>
            <p:ph type="title"/>
          </p:nvPr>
        </p:nvSpPr>
        <p:spPr>
          <a:xfrm>
            <a:off x="735048" y="179279"/>
            <a:ext cx="10618752" cy="1188875"/>
          </a:xfrm>
          <a:prstGeom prst="rect">
            <a:avLst/>
          </a:prstGeom>
        </p:spPr>
        <p:txBody>
          <a:bodyPr anchor="b" anchorCtr="0">
            <a:normAutofit/>
          </a:bodyPr>
          <a:lstStyle>
            <a:lvl1pPr>
              <a:defRPr sz="4000" b="1">
                <a:solidFill>
                  <a:srgbClr val="FF715B"/>
                </a:solidFill>
                <a:latin typeface="+mn-lt"/>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AFF2C5A1-35EA-2A42-B5C5-F0397C9F4B35}"/>
              </a:ext>
            </a:extLst>
          </p:cNvPr>
          <p:cNvSpPr>
            <a:spLocks noGrp="1"/>
          </p:cNvSpPr>
          <p:nvPr>
            <p:ph idx="1"/>
          </p:nvPr>
        </p:nvSpPr>
        <p:spPr>
          <a:xfrm>
            <a:off x="735048" y="1713854"/>
            <a:ext cx="10618752" cy="4219715"/>
          </a:xfrm>
          <a:prstGeom prst="rect">
            <a:avLst/>
          </a:prstGeom>
        </p:spPr>
        <p:txBody>
          <a:bodyPr>
            <a:normAutofit/>
          </a:bodyPr>
          <a:lstStyle>
            <a:lvl1pPr marL="0" indent="0" algn="l">
              <a:lnSpc>
                <a:spcPct val="100000"/>
              </a:lnSpc>
              <a:buClr>
                <a:srgbClr val="FFC000"/>
              </a:buClr>
              <a:buFontTx/>
              <a:buNone/>
              <a:defRPr sz="2400" b="0">
                <a:solidFill>
                  <a:srgbClr val="2B499A"/>
                </a:solidFill>
              </a:defRPr>
            </a:lvl1pPr>
            <a:lvl2pPr marL="457200" indent="0">
              <a:buNone/>
              <a:defRPr>
                <a:solidFill>
                  <a:srgbClr val="2B499A"/>
                </a:solidFill>
              </a:defRPr>
            </a:lvl2pPr>
            <a:lvl3pPr marL="914400" indent="0">
              <a:buFont typeface="Calibri" panose="020F0502020204030204" pitchFamily="34" charset="0"/>
              <a:buNone/>
              <a:defRPr lang="en-US" sz="2000" kern="1200" dirty="0" smtClean="0">
                <a:solidFill>
                  <a:srgbClr val="2B499A"/>
                </a:solidFill>
                <a:latin typeface="+mn-lt"/>
                <a:ea typeface="+mj-ea"/>
                <a:cs typeface="+mj-cs"/>
              </a:defRPr>
            </a:lvl3pPr>
          </a:lstStyle>
          <a:p>
            <a:pPr lvl="0"/>
            <a:r>
              <a:rPr lang="en-US" dirty="0"/>
              <a:t>Click to edit Master text style</a:t>
            </a:r>
          </a:p>
          <a:p>
            <a:pPr lvl="0"/>
            <a:r>
              <a:rPr lang="en-US" dirty="0"/>
              <a:t>Click to edit Master text style</a:t>
            </a:r>
          </a:p>
          <a:p>
            <a:pPr lvl="0"/>
            <a:r>
              <a:rPr lang="en-US" dirty="0"/>
              <a:t>Click to edit Master text style</a:t>
            </a:r>
          </a:p>
        </p:txBody>
      </p:sp>
      <p:sp>
        <p:nvSpPr>
          <p:cNvPr id="9" name="Rectangle 8">
            <a:extLst>
              <a:ext uri="{FF2B5EF4-FFF2-40B4-BE49-F238E27FC236}">
                <a16:creationId xmlns:a16="http://schemas.microsoft.com/office/drawing/2014/main" id="{0D20224F-30D4-4048-BF0C-05570618AA3B}"/>
              </a:ext>
            </a:extLst>
          </p:cNvPr>
          <p:cNvSpPr/>
          <p:nvPr userDrawn="1"/>
        </p:nvSpPr>
        <p:spPr>
          <a:xfrm>
            <a:off x="0" y="6065193"/>
            <a:ext cx="12192000" cy="861933"/>
          </a:xfrm>
          <a:prstGeom prst="rect">
            <a:avLst/>
          </a:prstGeom>
          <a:solidFill>
            <a:srgbClr val="2B4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E697982-060D-874B-BEE7-1AFD5264D7AD}"/>
              </a:ext>
            </a:extLst>
          </p:cNvPr>
          <p:cNvPicPr>
            <a:picLocks noChangeAspect="1"/>
          </p:cNvPicPr>
          <p:nvPr userDrawn="1"/>
        </p:nvPicPr>
        <p:blipFill>
          <a:blip r:embed="rId2"/>
          <a:stretch>
            <a:fillRect/>
          </a:stretch>
        </p:blipFill>
        <p:spPr>
          <a:xfrm>
            <a:off x="10129532" y="6232719"/>
            <a:ext cx="1485402" cy="562792"/>
          </a:xfrm>
          <a:prstGeom prst="rect">
            <a:avLst/>
          </a:prstGeom>
        </p:spPr>
      </p:pic>
      <p:sp>
        <p:nvSpPr>
          <p:cNvPr id="25" name="Footer Placeholder 24">
            <a:extLst>
              <a:ext uri="{FF2B5EF4-FFF2-40B4-BE49-F238E27FC236}">
                <a16:creationId xmlns:a16="http://schemas.microsoft.com/office/drawing/2014/main" id="{DAE520B2-935F-E946-97D0-81E623F91A18}"/>
              </a:ext>
            </a:extLst>
          </p:cNvPr>
          <p:cNvSpPr>
            <a:spLocks noGrp="1"/>
          </p:cNvSpPr>
          <p:nvPr>
            <p:ph type="ftr" sz="quarter" idx="10"/>
          </p:nvPr>
        </p:nvSpPr>
        <p:spPr/>
        <p:txBody>
          <a:bodyPr/>
          <a:lstStyle/>
          <a:p>
            <a:endParaRPr lang="en-US" dirty="0"/>
          </a:p>
        </p:txBody>
      </p:sp>
      <p:sp>
        <p:nvSpPr>
          <p:cNvPr id="26" name="Slide Number Placeholder 25">
            <a:extLst>
              <a:ext uri="{FF2B5EF4-FFF2-40B4-BE49-F238E27FC236}">
                <a16:creationId xmlns:a16="http://schemas.microsoft.com/office/drawing/2014/main" id="{8D5074C5-FF74-024A-85C4-61FF5CC6C090}"/>
              </a:ext>
            </a:extLst>
          </p:cNvPr>
          <p:cNvSpPr>
            <a:spLocks noGrp="1"/>
          </p:cNvSpPr>
          <p:nvPr>
            <p:ph type="sldNum" sz="quarter" idx="11"/>
          </p:nvPr>
        </p:nvSpPr>
        <p:spPr/>
        <p:txBody>
          <a:bodyPr/>
          <a:lstStyle/>
          <a:p>
            <a:fld id="{7455C38C-FDCE-2240-84C5-2009F36ED90D}" type="slidenum">
              <a:rPr lang="en-US" smtClean="0"/>
              <a:pPr/>
              <a:t>‹N°›</a:t>
            </a:fld>
            <a:endParaRPr lang="en-US" dirty="0"/>
          </a:p>
        </p:txBody>
      </p:sp>
    </p:spTree>
    <p:extLst>
      <p:ext uri="{BB962C8B-B14F-4D97-AF65-F5344CB8AC3E}">
        <p14:creationId xmlns:p14="http://schemas.microsoft.com/office/powerpoint/2010/main" val="3076716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5.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8.emf"/><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37.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36.GIF"/><Relationship Id="rId5" Type="http://schemas.openxmlformats.org/officeDocument/2006/relationships/slideLayout" Target="../slideLayouts/slideLayout44.xml"/><Relationship Id="rId15" Type="http://schemas.openxmlformats.org/officeDocument/2006/relationships/image" Target="../media/image40.png"/><Relationship Id="rId10" Type="http://schemas.openxmlformats.org/officeDocument/2006/relationships/theme" Target="../theme/theme4.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39.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theme" Target="../theme/theme5.xml"/><Relationship Id="rId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image" Target="../media/image56.png"/><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theme" Target="../theme/theme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June 11th </a:t>
            </a:r>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ESFRI Science Clusters' Long Term Commitments to Open Science - 11 June 2021</a:t>
            </a:r>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4B46B-3C24-4C5A-93F4-F8C897798326}" type="slidenum">
              <a:rPr lang="fr-FR" smtClean="0"/>
              <a:t>‹N°›</a:t>
            </a:fld>
            <a:endParaRPr lang="fr-FR"/>
          </a:p>
        </p:txBody>
      </p:sp>
    </p:spTree>
    <p:extLst>
      <p:ext uri="{BB962C8B-B14F-4D97-AF65-F5344CB8AC3E}">
        <p14:creationId xmlns:p14="http://schemas.microsoft.com/office/powerpoint/2010/main" val="2629231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5" r:id="rId5"/>
    <p:sldLayoutId id="2147483666" r:id="rId6"/>
    <p:sldLayoutId id="2147483667" r:id="rId7"/>
    <p:sldLayoutId id="2147483759" r:id="rId8"/>
    <p:sldLayoutId id="2147483760" r:id="rId9"/>
    <p:sldLayoutId id="2147483761" r:id="rId10"/>
    <p:sldLayoutId id="2147483782" r:id="rId11"/>
    <p:sldLayoutId id="2147483783" r:id="rId12"/>
    <p:sldLayoutId id="2147483784" r:id="rId13"/>
    <p:sldLayoutId id="2147483785" r:id="rId14"/>
    <p:sldLayoutId id="2147483786" r:id="rId15"/>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June 11th </a:t>
            </a:r>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ESFRI Science Clusters' Long Term Commitments to Open Science - 11 June 2021</a:t>
            </a:r>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0B5D37-AF10-407C-9B44-AAC5094C85A4}" type="slidenum">
              <a:rPr lang="fr-FR" smtClean="0"/>
              <a:t>‹N°›</a:t>
            </a:fld>
            <a:endParaRPr lang="fr-FR"/>
          </a:p>
        </p:txBody>
      </p:sp>
    </p:spTree>
    <p:extLst>
      <p:ext uri="{BB962C8B-B14F-4D97-AF65-F5344CB8AC3E}">
        <p14:creationId xmlns:p14="http://schemas.microsoft.com/office/powerpoint/2010/main" val="45687419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7"/>
          <p:cNvPicPr preferRelativeResize="0"/>
          <p:nvPr/>
        </p:nvPicPr>
        <p:blipFill rotWithShape="1">
          <a:blip r:embed="rId15">
            <a:alphaModFix/>
          </a:blip>
          <a:srcRect/>
          <a:stretch/>
        </p:blipFill>
        <p:spPr>
          <a:xfrm>
            <a:off x="0" y="0"/>
            <a:ext cx="11885573" cy="6858000"/>
          </a:xfrm>
          <a:prstGeom prst="rect">
            <a:avLst/>
          </a:prstGeom>
          <a:noFill/>
          <a:ln>
            <a:noFill/>
          </a:ln>
        </p:spPr>
      </p:pic>
      <p:sp>
        <p:nvSpPr>
          <p:cNvPr id="11" name="Google Shape;11;p17"/>
          <p:cNvSpPr txBox="1">
            <a:spLocks noGrp="1"/>
          </p:cNvSpPr>
          <p:nvPr>
            <p:ph type="title"/>
          </p:nvPr>
        </p:nvSpPr>
        <p:spPr>
          <a:xfrm>
            <a:off x="2958860" y="1828800"/>
            <a:ext cx="8394941" cy="103666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F9B233"/>
              </a:buClr>
              <a:buSzPts val="2500"/>
              <a:buFont typeface="Calibri"/>
              <a:buNone/>
              <a:defRPr sz="2500" b="1" i="0" u="none" strike="noStrike" cap="none">
                <a:solidFill>
                  <a:srgbClr val="F9B23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7"/>
          <p:cNvSpPr txBox="1">
            <a:spLocks noGrp="1"/>
          </p:cNvSpPr>
          <p:nvPr>
            <p:ph type="body" idx="1"/>
          </p:nvPr>
        </p:nvSpPr>
        <p:spPr>
          <a:xfrm>
            <a:off x="2958860" y="3001993"/>
            <a:ext cx="8394940" cy="317497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0"/>
              </a:spcBef>
              <a:spcAft>
                <a:spcPts val="0"/>
              </a:spcAft>
              <a:buClr>
                <a:srgbClr val="1F8787"/>
              </a:buClr>
              <a:buSzPts val="2000"/>
              <a:buFont typeface="Arial"/>
              <a:buChar char="•"/>
              <a:defRPr sz="2000" b="0" i="0" u="none" strike="noStrike" cap="none">
                <a:solidFill>
                  <a:srgbClr val="1F8787"/>
                </a:solidFill>
                <a:latin typeface="Calibri"/>
                <a:ea typeface="Calibri"/>
                <a:cs typeface="Calibri"/>
                <a:sym typeface="Calibri"/>
              </a:defRPr>
            </a:lvl1pPr>
            <a:lvl2pPr marL="914400" marR="0" lvl="1" indent="-355600" algn="l" rtl="0">
              <a:lnSpc>
                <a:spcPct val="120000"/>
              </a:lnSpc>
              <a:spcBef>
                <a:spcPts val="1500"/>
              </a:spcBef>
              <a:spcAft>
                <a:spcPts val="0"/>
              </a:spcAft>
              <a:buClr>
                <a:srgbClr val="1F8787"/>
              </a:buClr>
              <a:buSzPts val="2000"/>
              <a:buFont typeface="Arial"/>
              <a:buChar char="•"/>
              <a:defRPr sz="2000" b="0" i="0" u="none" strike="noStrike" cap="none">
                <a:solidFill>
                  <a:srgbClr val="1F8787"/>
                </a:solidFill>
                <a:latin typeface="Calibri"/>
                <a:ea typeface="Calibri"/>
                <a:cs typeface="Calibri"/>
                <a:sym typeface="Calibri"/>
              </a:defRPr>
            </a:lvl2pPr>
            <a:lvl3pPr marL="1371600" marR="0" lvl="2" indent="-355600" algn="l" rtl="0">
              <a:lnSpc>
                <a:spcPct val="90000"/>
              </a:lnSpc>
              <a:spcBef>
                <a:spcPts val="1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dt" idx="10"/>
          </p:nvPr>
        </p:nvSpPr>
        <p:spPr>
          <a:xfrm>
            <a:off x="9061330" y="6357144"/>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1F878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10563224" y="6356350"/>
            <a:ext cx="79057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1F878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015753248"/>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675B6B0-860A-4F4D-A6C3-06EF1CC3D3ED}"/>
              </a:ext>
            </a:extLst>
          </p:cNvPr>
          <p:cNvSpPr txBox="1"/>
          <p:nvPr userDrawn="1"/>
        </p:nvSpPr>
        <p:spPr>
          <a:xfrm>
            <a:off x="436832" y="6529205"/>
            <a:ext cx="8753583" cy="230832"/>
          </a:xfrm>
          <a:prstGeom prst="rect">
            <a:avLst/>
          </a:prstGeom>
          <a:noFill/>
        </p:spPr>
        <p:txBody>
          <a:bodyPr wrap="square" rtlCol="0">
            <a:spAutoFit/>
          </a:bodyPr>
          <a:lstStyle/>
          <a:p>
            <a:r>
              <a:rPr lang="en-GB" sz="900" noProof="0" dirty="0">
                <a:solidFill>
                  <a:schemeClr val="bg1">
                    <a:lumMod val="65000"/>
                  </a:schemeClr>
                </a:solidFill>
                <a:latin typeface="Arial" panose="020B0604020202020204" pitchFamily="34" charset="0"/>
                <a:cs typeface="Arial" panose="020B0604020202020204" pitchFamily="34" charset="0"/>
              </a:rPr>
              <a:t>This project is funded from the EU Horizon 2020 Research and Innovation Programme (2014-2020) under Grant Agreement </a:t>
            </a:r>
            <a:r>
              <a:rPr lang="nb-NO" sz="900" dirty="0">
                <a:solidFill>
                  <a:schemeClr val="bg1">
                    <a:lumMod val="65000"/>
                  </a:schemeClr>
                </a:solidFill>
                <a:latin typeface="Arial" panose="020B0604020202020204" pitchFamily="34" charset="0"/>
                <a:cs typeface="Arial" panose="020B0604020202020204" pitchFamily="34" charset="0"/>
              </a:rPr>
              <a:t>No. 823782</a:t>
            </a:r>
            <a:endParaRPr lang="en-GB" sz="900" dirty="0">
              <a:solidFill>
                <a:schemeClr val="bg1">
                  <a:lumMod val="65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3104C07-C1ED-504A-B4D7-B38B6DECE6FC}"/>
              </a:ext>
            </a:extLst>
          </p:cNvPr>
          <p:cNvPicPr>
            <a:picLocks noChangeAspect="1"/>
          </p:cNvPicPr>
          <p:nvPr userDrawn="1"/>
        </p:nvPicPr>
        <p:blipFill>
          <a:blip r:embed="rId11"/>
          <a:stretch>
            <a:fillRect/>
          </a:stretch>
        </p:blipFill>
        <p:spPr>
          <a:xfrm>
            <a:off x="117440" y="6546011"/>
            <a:ext cx="319392" cy="214026"/>
          </a:xfrm>
          <a:prstGeom prst="rect">
            <a:avLst/>
          </a:prstGeom>
        </p:spPr>
      </p:pic>
      <p:pic>
        <p:nvPicPr>
          <p:cNvPr id="17" name="Immagine 57">
            <a:extLst>
              <a:ext uri="{FF2B5EF4-FFF2-40B4-BE49-F238E27FC236}">
                <a16:creationId xmlns:a16="http://schemas.microsoft.com/office/drawing/2014/main" id="{00000000-0008-0000-0000-00003A000000}"/>
              </a:ext>
            </a:extLst>
          </p:cNvPr>
          <p:cNvPicPr>
            <a:picLocks noChangeAspect="1"/>
          </p:cNvPicPr>
          <p:nvPr userDrawn="1"/>
        </p:nvPicPr>
        <p:blipFill rotWithShape="1">
          <a:blip r:embed="rId12"/>
          <a:srcRect l="37377" t="21828" r="35941" b="44338"/>
          <a:stretch/>
        </p:blipFill>
        <p:spPr>
          <a:xfrm>
            <a:off x="11017873" y="5887048"/>
            <a:ext cx="1286627" cy="925907"/>
          </a:xfrm>
          <a:prstGeom prst="rect">
            <a:avLst/>
          </a:prstGeom>
        </p:spPr>
      </p:pic>
      <p:pic>
        <p:nvPicPr>
          <p:cNvPr id="18" name="Picture 17">
            <a:extLst>
              <a:ext uri="{FF2B5EF4-FFF2-40B4-BE49-F238E27FC236}">
                <a16:creationId xmlns:a16="http://schemas.microsoft.com/office/drawing/2014/main" id="{00000000-0008-0000-0000-000046000000}"/>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b="21709"/>
          <a:stretch/>
        </p:blipFill>
        <p:spPr bwMode="auto">
          <a:xfrm>
            <a:off x="9735458" y="6214087"/>
            <a:ext cx="1411207" cy="3448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1AE576B-2CB1-7E4A-8CA0-17E7432FF904}"/>
              </a:ext>
            </a:extLst>
          </p:cNvPr>
          <p:cNvPicPr>
            <a:picLocks noChangeAspect="1"/>
          </p:cNvPicPr>
          <p:nvPr userDrawn="1"/>
        </p:nvPicPr>
        <p:blipFill rotWithShape="1">
          <a:blip r:embed="rId14"/>
          <a:srcRect l="982" t="16420" r="1789" b="13684"/>
          <a:stretch/>
        </p:blipFill>
        <p:spPr>
          <a:xfrm>
            <a:off x="9741898" y="6611550"/>
            <a:ext cx="1406007" cy="81123"/>
          </a:xfrm>
          <a:prstGeom prst="rect">
            <a:avLst/>
          </a:prstGeom>
        </p:spPr>
      </p:pic>
      <p:pic>
        <p:nvPicPr>
          <p:cNvPr id="25" name="Immagine 57">
            <a:extLst>
              <a:ext uri="{FF2B5EF4-FFF2-40B4-BE49-F238E27FC236}">
                <a16:creationId xmlns:a16="http://schemas.microsoft.com/office/drawing/2014/main" id="{91E40637-F1AB-3F4A-87E2-0E4DCCA5C696}"/>
              </a:ext>
            </a:extLst>
          </p:cNvPr>
          <p:cNvPicPr>
            <a:picLocks noChangeAspect="1"/>
          </p:cNvPicPr>
          <p:nvPr userDrawn="1"/>
        </p:nvPicPr>
        <p:blipFill rotWithShape="1">
          <a:blip r:embed="rId15">
            <a:alphaModFix amt="7000"/>
            <a:extLst>
              <a:ext uri="{BEBA8EAE-BF5A-486C-A8C5-ECC9F3942E4B}">
                <a14:imgProps xmlns:a14="http://schemas.microsoft.com/office/drawing/2010/main">
                  <a14:imgLayer>
                    <a14:imgEffect>
                      <a14:saturation sat="132000"/>
                    </a14:imgEffect>
                  </a14:imgLayer>
                </a14:imgProps>
              </a:ext>
            </a:extLst>
          </a:blip>
          <a:srcRect l="37377" t="33818" r="43413" b="44338"/>
          <a:stretch/>
        </p:blipFill>
        <p:spPr>
          <a:xfrm>
            <a:off x="7758451" y="0"/>
            <a:ext cx="4433549" cy="2861220"/>
          </a:xfrm>
          <a:prstGeom prst="rect">
            <a:avLst/>
          </a:prstGeom>
          <a:effectLst>
            <a:outerShdw blurRad="50800" dist="76200" dir="12360000" sx="92000" sy="92000" algn="ctr" rotWithShape="0">
              <a:schemeClr val="bg2"/>
            </a:outerShdw>
          </a:effectLst>
        </p:spPr>
      </p:pic>
    </p:spTree>
    <p:extLst>
      <p:ext uri="{BB962C8B-B14F-4D97-AF65-F5344CB8AC3E}">
        <p14:creationId xmlns:p14="http://schemas.microsoft.com/office/powerpoint/2010/main" val="33249450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Date</a:t>
            </a: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Nom</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4B46B-3C24-4C5A-93F4-F8C897798326}" type="slidenum">
              <a:rPr lang="fr-FR" smtClean="0"/>
              <a:t>‹N°›</a:t>
            </a:fld>
            <a:endParaRPr lang="fr-FR"/>
          </a:p>
        </p:txBody>
      </p:sp>
    </p:spTree>
    <p:extLst>
      <p:ext uri="{BB962C8B-B14F-4D97-AF65-F5344CB8AC3E}">
        <p14:creationId xmlns:p14="http://schemas.microsoft.com/office/powerpoint/2010/main" val="6426234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Date</a:t>
            </a: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Nom</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0B5D37-AF10-407C-9B44-AAC5094C85A4}" type="slidenum">
              <a:rPr lang="fr-FR" smtClean="0"/>
              <a:t>‹N°›</a:t>
            </a:fld>
            <a:endParaRPr lang="fr-FR"/>
          </a:p>
        </p:txBody>
      </p:sp>
    </p:spTree>
    <p:extLst>
      <p:ext uri="{BB962C8B-B14F-4D97-AF65-F5344CB8AC3E}">
        <p14:creationId xmlns:p14="http://schemas.microsoft.com/office/powerpoint/2010/main" val="321692983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extLst>
      <p:ext uri="{BB962C8B-B14F-4D97-AF65-F5344CB8AC3E}">
        <p14:creationId xmlns:p14="http://schemas.microsoft.com/office/powerpoint/2010/main" val="2694537693"/>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‹N°›</a:t>
            </a:fld>
            <a:endParaRPr lang="en-GB" dirty="0"/>
          </a:p>
        </p:txBody>
      </p:sp>
      <p:pic>
        <p:nvPicPr>
          <p:cNvPr id="7" name="Picture 6"/>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96291265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9.xml"/></Relationships>
</file>

<file path=ppt/slides/_rels/slide100.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8" Type="http://schemas.openxmlformats.org/officeDocument/2006/relationships/image" Target="../media/image295.jpeg"/><Relationship Id="rId3" Type="http://schemas.openxmlformats.org/officeDocument/2006/relationships/image" Target="../media/image44.png"/><Relationship Id="rId7" Type="http://schemas.openxmlformats.org/officeDocument/2006/relationships/image" Target="../media/image294.jpeg"/><Relationship Id="rId2" Type="http://schemas.openxmlformats.org/officeDocument/2006/relationships/notesSlide" Target="../notesSlides/notesSlide53.xml"/><Relationship Id="rId1" Type="http://schemas.openxmlformats.org/officeDocument/2006/relationships/slideLayout" Target="../slideLayouts/slideLayout41.xml"/><Relationship Id="rId6" Type="http://schemas.openxmlformats.org/officeDocument/2006/relationships/image" Target="../media/image293.png"/><Relationship Id="rId11" Type="http://schemas.openxmlformats.org/officeDocument/2006/relationships/image" Target="../media/image298.jpeg"/><Relationship Id="rId5" Type="http://schemas.openxmlformats.org/officeDocument/2006/relationships/image" Target="../media/image292.png"/><Relationship Id="rId10" Type="http://schemas.openxmlformats.org/officeDocument/2006/relationships/image" Target="../media/image297.jpeg"/><Relationship Id="rId4" Type="http://schemas.openxmlformats.org/officeDocument/2006/relationships/image" Target="../media/image43.png"/><Relationship Id="rId9" Type="http://schemas.openxmlformats.org/officeDocument/2006/relationships/image" Target="../media/image296.jpeg"/></Relationships>
</file>

<file path=ppt/slides/_rels/slide10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4.xml.rels><?xml version="1.0" encoding="UTF-8" standalone="yes"?>
<Relationships xmlns="http://schemas.openxmlformats.org/package/2006/relationships"><Relationship Id="rId3" Type="http://schemas.openxmlformats.org/officeDocument/2006/relationships/image" Target="../media/image300.tiff"/><Relationship Id="rId2" Type="http://schemas.openxmlformats.org/officeDocument/2006/relationships/image" Target="../media/image299.tiff"/><Relationship Id="rId1" Type="http://schemas.openxmlformats.org/officeDocument/2006/relationships/slideLayout" Target="../slideLayouts/slideLayout50.xml"/></Relationships>
</file>

<file path=ppt/slides/_rels/slide10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0.xml"/></Relationships>
</file>

<file path=ppt/slides/_rels/slide106.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66.png"/><Relationship Id="rId1" Type="http://schemas.openxmlformats.org/officeDocument/2006/relationships/slideLayout" Target="../slideLayouts/slideLayout50.xml"/></Relationships>
</file>

<file path=ppt/slides/_rels/slide10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0.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302.jpg"/><Relationship Id="rId1" Type="http://schemas.openxmlformats.org/officeDocument/2006/relationships/slideLayout" Target="../slideLayouts/slideLayout5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4.xml.rels><?xml version="1.0" encoding="UTF-8" standalone="yes"?>
<Relationships xmlns="http://schemas.openxmlformats.org/package/2006/relationships"><Relationship Id="rId8" Type="http://schemas.openxmlformats.org/officeDocument/2006/relationships/diagramLayout" Target="../diagrams/layout18.xml"/><Relationship Id="rId13" Type="http://schemas.openxmlformats.org/officeDocument/2006/relationships/diagramLayout" Target="../diagrams/layout19.xml"/><Relationship Id="rId18" Type="http://schemas.openxmlformats.org/officeDocument/2006/relationships/diagramLayout" Target="../diagrams/layout20.xml"/><Relationship Id="rId3" Type="http://schemas.openxmlformats.org/officeDocument/2006/relationships/diagramLayout" Target="../diagrams/layout17.xml"/><Relationship Id="rId21" Type="http://schemas.microsoft.com/office/2007/relationships/diagramDrawing" Target="../diagrams/drawing20.xml"/><Relationship Id="rId7" Type="http://schemas.openxmlformats.org/officeDocument/2006/relationships/diagramData" Target="../diagrams/data18.xml"/><Relationship Id="rId12" Type="http://schemas.openxmlformats.org/officeDocument/2006/relationships/diagramData" Target="../diagrams/data19.xml"/><Relationship Id="rId17" Type="http://schemas.openxmlformats.org/officeDocument/2006/relationships/diagramData" Target="../diagrams/data20.xml"/><Relationship Id="rId2" Type="http://schemas.openxmlformats.org/officeDocument/2006/relationships/diagramData" Target="../diagrams/data17.xml"/><Relationship Id="rId16" Type="http://schemas.microsoft.com/office/2007/relationships/diagramDrawing" Target="../diagrams/drawing19.xml"/><Relationship Id="rId20" Type="http://schemas.openxmlformats.org/officeDocument/2006/relationships/diagramColors" Target="../diagrams/colors20.xml"/><Relationship Id="rId1" Type="http://schemas.openxmlformats.org/officeDocument/2006/relationships/slideLayout" Target="../slideLayouts/slideLayout50.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5" Type="http://schemas.openxmlformats.org/officeDocument/2006/relationships/diagramColors" Target="../diagrams/colors19.xml"/><Relationship Id="rId10" Type="http://schemas.openxmlformats.org/officeDocument/2006/relationships/diagramColors" Target="../diagrams/colors18.xml"/><Relationship Id="rId19" Type="http://schemas.openxmlformats.org/officeDocument/2006/relationships/diagramQuickStyle" Target="../diagrams/quickStyle20.xml"/><Relationship Id="rId4" Type="http://schemas.openxmlformats.org/officeDocument/2006/relationships/diagramQuickStyle" Target="../diagrams/quickStyle17.xml"/><Relationship Id="rId9" Type="http://schemas.openxmlformats.org/officeDocument/2006/relationships/diagramQuickStyle" Target="../diagrams/quickStyle18.xml"/><Relationship Id="rId14" Type="http://schemas.openxmlformats.org/officeDocument/2006/relationships/diagramQuickStyle" Target="../diagrams/quickStyle1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8.xml.rels><?xml version="1.0" encoding="UTF-8" standalone="yes"?>
<Relationships xmlns="http://schemas.openxmlformats.org/package/2006/relationships"><Relationship Id="rId8" Type="http://schemas.openxmlformats.org/officeDocument/2006/relationships/image" Target="../media/image309.tiff"/><Relationship Id="rId3" Type="http://schemas.openxmlformats.org/officeDocument/2006/relationships/image" Target="../media/image304.tiff"/><Relationship Id="rId7" Type="http://schemas.openxmlformats.org/officeDocument/2006/relationships/image" Target="../media/image308.tiff"/><Relationship Id="rId2" Type="http://schemas.openxmlformats.org/officeDocument/2006/relationships/image" Target="../media/image303.png"/><Relationship Id="rId1" Type="http://schemas.openxmlformats.org/officeDocument/2006/relationships/slideLayout" Target="../slideLayouts/slideLayout50.xml"/><Relationship Id="rId6" Type="http://schemas.openxmlformats.org/officeDocument/2006/relationships/image" Target="../media/image307.tiff"/><Relationship Id="rId5" Type="http://schemas.openxmlformats.org/officeDocument/2006/relationships/image" Target="../media/image306.tiff"/><Relationship Id="rId4" Type="http://schemas.openxmlformats.org/officeDocument/2006/relationships/image" Target="../media/image305.tiff"/><Relationship Id="rId9" Type="http://schemas.openxmlformats.org/officeDocument/2006/relationships/image" Target="../media/image310.tiff"/></Relationships>
</file>

<file path=ppt/slides/_rels/slide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4.xml"/></Relationships>
</file>

<file path=ppt/slides/_rels/slide1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7.xml"/><Relationship Id="rId1" Type="http://schemas.openxmlformats.org/officeDocument/2006/relationships/tags" Target="../tags/tag1.xml"/></Relationships>
</file>

<file path=ppt/slides/_rels/slide130.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7.png"/><Relationship Id="rId1" Type="http://schemas.openxmlformats.org/officeDocument/2006/relationships/slideLayout" Target="../slideLayouts/slideLayout9.xml"/><Relationship Id="rId6" Type="http://schemas.openxmlformats.org/officeDocument/2006/relationships/hyperlink" Target="https://www.eosc.eu/join-association" TargetMode="External"/><Relationship Id="rId5" Type="http://schemas.microsoft.com/office/2007/relationships/hdphoto" Target="../media/hdphoto3.wdp"/><Relationship Id="rId4" Type="http://schemas.openxmlformats.org/officeDocument/2006/relationships/image" Target="../media/image318.png"/></Relationships>
</file>

<file path=ppt/slides/_rels/slide132.xml.rels><?xml version="1.0" encoding="UTF-8" standalone="yes"?>
<Relationships xmlns="http://schemas.openxmlformats.org/package/2006/relationships"><Relationship Id="rId8" Type="http://schemas.openxmlformats.org/officeDocument/2006/relationships/image" Target="../media/image324.png"/><Relationship Id="rId3" Type="http://schemas.openxmlformats.org/officeDocument/2006/relationships/image" Target="../media/image319.png"/><Relationship Id="rId7" Type="http://schemas.openxmlformats.org/officeDocument/2006/relationships/image" Target="../media/image323.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322.png"/><Relationship Id="rId11" Type="http://schemas.openxmlformats.org/officeDocument/2006/relationships/image" Target="../media/image327.png"/><Relationship Id="rId5" Type="http://schemas.openxmlformats.org/officeDocument/2006/relationships/image" Target="../media/image321.png"/><Relationship Id="rId10" Type="http://schemas.openxmlformats.org/officeDocument/2006/relationships/image" Target="../media/image326.png"/><Relationship Id="rId4" Type="http://schemas.openxmlformats.org/officeDocument/2006/relationships/image" Target="../media/image320.png"/><Relationship Id="rId9" Type="http://schemas.openxmlformats.org/officeDocument/2006/relationships/image" Target="../media/image325.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s://www.eoscsecretariat.eu/eosc-symposium-2021-programme"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69.xml"/><Relationship Id="rId1" Type="http://schemas.openxmlformats.org/officeDocument/2006/relationships/slideLayout" Target="../slideLayouts/slideLayout64.xml"/><Relationship Id="rId4" Type="http://schemas.openxmlformats.org/officeDocument/2006/relationships/image" Target="../media/image331.png"/></Relationships>
</file>

<file path=ppt/slides/_rels/slide143.xml.rels><?xml version="1.0" encoding="UTF-8" standalone="yes"?>
<Relationships xmlns="http://schemas.openxmlformats.org/package/2006/relationships"><Relationship Id="rId3" Type="http://schemas.openxmlformats.org/officeDocument/2006/relationships/image" Target="../media/image332.png"/><Relationship Id="rId7" Type="http://schemas.openxmlformats.org/officeDocument/2006/relationships/image" Target="../media/image336.png"/><Relationship Id="rId2" Type="http://schemas.openxmlformats.org/officeDocument/2006/relationships/notesSlide" Target="../notesSlides/notesSlide70.xml"/><Relationship Id="rId1" Type="http://schemas.openxmlformats.org/officeDocument/2006/relationships/slideLayout" Target="../slideLayouts/slideLayout64.xml"/><Relationship Id="rId6" Type="http://schemas.openxmlformats.org/officeDocument/2006/relationships/image" Target="../media/image335.png"/><Relationship Id="rId5" Type="http://schemas.openxmlformats.org/officeDocument/2006/relationships/image" Target="../media/image334.png"/><Relationship Id="rId4" Type="http://schemas.openxmlformats.org/officeDocument/2006/relationships/image" Target="../media/image33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74.xml"/><Relationship Id="rId1" Type="http://schemas.openxmlformats.org/officeDocument/2006/relationships/tags" Target="../tags/tag2.xml"/><Relationship Id="rId5" Type="http://schemas.openxmlformats.org/officeDocument/2006/relationships/image" Target="../media/image75.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4.xml"/><Relationship Id="rId1" Type="http://schemas.openxmlformats.org/officeDocument/2006/relationships/tags" Target="../tags/tag3.xml"/><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4.xml"/><Relationship Id="rId1" Type="http://schemas.openxmlformats.org/officeDocument/2006/relationships/tags" Target="../tags/tag4.xml"/><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notesSlide" Target="../notesSlides/notesSlide8.xml"/><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slideLayout" Target="../slideLayouts/slideLayout74.xml"/><Relationship Id="rId1" Type="http://schemas.openxmlformats.org/officeDocument/2006/relationships/tags" Target="../tags/tag5.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9.png"/><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9.xml"/><Relationship Id="rId1" Type="http://schemas.openxmlformats.org/officeDocument/2006/relationships/slideLayout" Target="../slideLayouts/slideLayout72.xml"/><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jpeg"/><Relationship Id="rId18" Type="http://schemas.openxmlformats.org/officeDocument/2006/relationships/image" Target="../media/image110.jpeg"/><Relationship Id="rId26" Type="http://schemas.openxmlformats.org/officeDocument/2006/relationships/image" Target="../media/image118.png"/><Relationship Id="rId3" Type="http://schemas.openxmlformats.org/officeDocument/2006/relationships/image" Target="../media/image95.png"/><Relationship Id="rId21" Type="http://schemas.openxmlformats.org/officeDocument/2006/relationships/image" Target="../media/image113.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5" Type="http://schemas.openxmlformats.org/officeDocument/2006/relationships/image" Target="../media/image117.png"/><Relationship Id="rId2" Type="http://schemas.openxmlformats.org/officeDocument/2006/relationships/image" Target="../media/image94.png"/><Relationship Id="rId16" Type="http://schemas.openxmlformats.org/officeDocument/2006/relationships/image" Target="../media/image108.png"/><Relationship Id="rId20" Type="http://schemas.openxmlformats.org/officeDocument/2006/relationships/image" Target="../media/image112.jpeg"/><Relationship Id="rId29" Type="http://schemas.openxmlformats.org/officeDocument/2006/relationships/image" Target="../media/image121.png"/><Relationship Id="rId1" Type="http://schemas.openxmlformats.org/officeDocument/2006/relationships/slideLayout" Target="../slideLayouts/slideLayout12.xml"/><Relationship Id="rId6" Type="http://schemas.openxmlformats.org/officeDocument/2006/relationships/image" Target="../media/image98.png"/><Relationship Id="rId11" Type="http://schemas.openxmlformats.org/officeDocument/2006/relationships/image" Target="../media/image103.png"/><Relationship Id="rId24" Type="http://schemas.openxmlformats.org/officeDocument/2006/relationships/image" Target="../media/image116.jpeg"/><Relationship Id="rId5" Type="http://schemas.openxmlformats.org/officeDocument/2006/relationships/image" Target="../media/image97.jpeg"/><Relationship Id="rId15" Type="http://schemas.openxmlformats.org/officeDocument/2006/relationships/image" Target="../media/image107.jpeg"/><Relationship Id="rId23" Type="http://schemas.openxmlformats.org/officeDocument/2006/relationships/image" Target="../media/image115.png"/><Relationship Id="rId28" Type="http://schemas.openxmlformats.org/officeDocument/2006/relationships/image" Target="../media/image120.png"/><Relationship Id="rId10" Type="http://schemas.openxmlformats.org/officeDocument/2006/relationships/image" Target="../media/image102.png"/><Relationship Id="rId19" Type="http://schemas.openxmlformats.org/officeDocument/2006/relationships/image" Target="../media/image111.jpeg"/><Relationship Id="rId4" Type="http://schemas.openxmlformats.org/officeDocument/2006/relationships/image" Target="../media/image96.jpeg"/><Relationship Id="rId9" Type="http://schemas.openxmlformats.org/officeDocument/2006/relationships/image" Target="../media/image101.png"/><Relationship Id="rId14" Type="http://schemas.openxmlformats.org/officeDocument/2006/relationships/image" Target="../media/image106.png"/><Relationship Id="rId22" Type="http://schemas.openxmlformats.org/officeDocument/2006/relationships/image" Target="../media/image114.jpeg"/><Relationship Id="rId27" Type="http://schemas.openxmlformats.org/officeDocument/2006/relationships/image" Target="../media/image119.jpeg"/></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24.png"/><Relationship Id="rId4" Type="http://schemas.openxmlformats.org/officeDocument/2006/relationships/image" Target="../media/image123.jpeg"/></Relationships>
</file>

<file path=ppt/slides/_rels/slide3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7.png"/><Relationship Id="rId7" Type="http://schemas.openxmlformats.org/officeDocument/2006/relationships/image" Target="../media/image54.svg"/><Relationship Id="rId12" Type="http://schemas.openxmlformats.org/officeDocument/2006/relationships/image" Target="../media/image13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30.png"/><Relationship Id="rId11" Type="http://schemas.openxmlformats.org/officeDocument/2006/relationships/image" Target="../media/image58.svg"/><Relationship Id="rId5" Type="http://schemas.openxmlformats.org/officeDocument/2006/relationships/image" Target="../media/image129.png"/><Relationship Id="rId10" Type="http://schemas.openxmlformats.org/officeDocument/2006/relationships/image" Target="../media/image132.png"/><Relationship Id="rId4" Type="http://schemas.openxmlformats.org/officeDocument/2006/relationships/image" Target="../media/image128.png"/><Relationship Id="rId9" Type="http://schemas.openxmlformats.org/officeDocument/2006/relationships/image" Target="../media/image56.svg"/></Relationships>
</file>

<file path=ppt/slides/_rels/slide3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1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44.png"/></Relationships>
</file>

<file path=ppt/slides/_rels/slide3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2.xml"/><Relationship Id="rId5" Type="http://schemas.openxmlformats.org/officeDocument/2006/relationships/image" Target="../media/image148.png"/><Relationship Id="rId4" Type="http://schemas.openxmlformats.org/officeDocument/2006/relationships/image" Target="../media/image147.png"/></Relationships>
</file>

<file path=ppt/slides/_rels/slide39.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1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41.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92.svg"/><Relationship Id="rId3" Type="http://schemas.openxmlformats.org/officeDocument/2006/relationships/image" Target="../media/image156.jpeg"/><Relationship Id="rId7" Type="http://schemas.openxmlformats.org/officeDocument/2006/relationships/image" Target="../media/image160.jpeg"/><Relationship Id="rId12" Type="http://schemas.openxmlformats.org/officeDocument/2006/relationships/image" Target="../media/image163.png"/><Relationship Id="rId17" Type="http://schemas.openxmlformats.org/officeDocument/2006/relationships/image" Target="../media/image96.svg"/><Relationship Id="rId2" Type="http://schemas.openxmlformats.org/officeDocument/2006/relationships/image" Target="../media/image147.png"/><Relationship Id="rId16" Type="http://schemas.openxmlformats.org/officeDocument/2006/relationships/image" Target="../media/image165.png"/><Relationship Id="rId1" Type="http://schemas.openxmlformats.org/officeDocument/2006/relationships/slideLayout" Target="../slideLayouts/slideLayout12.xml"/><Relationship Id="rId6" Type="http://schemas.openxmlformats.org/officeDocument/2006/relationships/image" Target="../media/image159.jpeg"/><Relationship Id="rId11" Type="http://schemas.openxmlformats.org/officeDocument/2006/relationships/image" Target="../media/image90.svg"/><Relationship Id="rId5" Type="http://schemas.openxmlformats.org/officeDocument/2006/relationships/image" Target="../media/image158.jpeg"/><Relationship Id="rId15" Type="http://schemas.openxmlformats.org/officeDocument/2006/relationships/image" Target="../media/image94.svg"/><Relationship Id="rId10" Type="http://schemas.openxmlformats.org/officeDocument/2006/relationships/image" Target="../media/image162.png"/><Relationship Id="rId4" Type="http://schemas.openxmlformats.org/officeDocument/2006/relationships/image" Target="../media/image157.jpeg"/><Relationship Id="rId9" Type="http://schemas.openxmlformats.org/officeDocument/2006/relationships/image" Target="../media/image88.svg"/><Relationship Id="rId14" Type="http://schemas.openxmlformats.org/officeDocument/2006/relationships/image" Target="../media/image164.png"/></Relationships>
</file>

<file path=ppt/slides/_rels/slide4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1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99.svg"/></Relationships>
</file>

<file path=ppt/slides/_rels/slide4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71.jpeg"/><Relationship Id="rId7" Type="http://schemas.openxmlformats.org/officeDocument/2006/relationships/image" Target="../media/image17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s://earthobservatory.nasa.gov/images/145226/raikoke-erupts" TargetMode="External"/><Relationship Id="rId5" Type="http://schemas.openxmlformats.org/officeDocument/2006/relationships/hyperlink" Target="https://eoimages.gsfc.nasa.gov/images/imagerecords/50000/50947/Canada_amo_2011159_lrg.jpg" TargetMode="External"/><Relationship Id="rId4" Type="http://schemas.openxmlformats.org/officeDocument/2006/relationships/image" Target="../media/image172.jpeg"/></Relationships>
</file>

<file path=ppt/slides/_rels/slide46.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7.png"/><Relationship Id="rId7" Type="http://schemas.openxmlformats.org/officeDocument/2006/relationships/image" Target="../media/image54.svg"/><Relationship Id="rId12" Type="http://schemas.openxmlformats.org/officeDocument/2006/relationships/image" Target="../media/image133.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130.png"/><Relationship Id="rId11" Type="http://schemas.openxmlformats.org/officeDocument/2006/relationships/image" Target="../media/image58.svg"/><Relationship Id="rId5" Type="http://schemas.openxmlformats.org/officeDocument/2006/relationships/image" Target="../media/image129.png"/><Relationship Id="rId10" Type="http://schemas.openxmlformats.org/officeDocument/2006/relationships/image" Target="../media/image132.png"/><Relationship Id="rId4" Type="http://schemas.openxmlformats.org/officeDocument/2006/relationships/image" Target="../media/image128.png"/><Relationship Id="rId9" Type="http://schemas.openxmlformats.org/officeDocument/2006/relationships/image" Target="../media/image56.svg"/></Relationships>
</file>

<file path=ppt/slides/_rels/slide47.xml.rels><?xml version="1.0" encoding="UTF-8" standalone="yes"?>
<Relationships xmlns="http://schemas.openxmlformats.org/package/2006/relationships"><Relationship Id="rId13" Type="http://schemas.openxmlformats.org/officeDocument/2006/relationships/image" Target="../media/image104.png"/><Relationship Id="rId18" Type="http://schemas.openxmlformats.org/officeDocument/2006/relationships/image" Target="../media/image109.png"/><Relationship Id="rId26" Type="http://schemas.openxmlformats.org/officeDocument/2006/relationships/image" Target="../media/image116.jpeg"/><Relationship Id="rId21" Type="http://schemas.openxmlformats.org/officeDocument/2006/relationships/image" Target="../media/image111.jpeg"/><Relationship Id="rId34" Type="http://schemas.openxmlformats.org/officeDocument/2006/relationships/image" Target="../media/image133.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5" Type="http://schemas.openxmlformats.org/officeDocument/2006/relationships/image" Target="../media/image115.png"/><Relationship Id="rId33" Type="http://schemas.openxmlformats.org/officeDocument/2006/relationships/image" Target="../media/image58.svg"/><Relationship Id="rId38" Type="http://schemas.openxmlformats.org/officeDocument/2006/relationships/image" Target="../media/image177.png"/><Relationship Id="rId2" Type="http://schemas.openxmlformats.org/officeDocument/2006/relationships/notesSlide" Target="../notesSlides/notesSlide17.xml"/><Relationship Id="rId16" Type="http://schemas.openxmlformats.org/officeDocument/2006/relationships/image" Target="../media/image107.jpeg"/><Relationship Id="rId20" Type="http://schemas.openxmlformats.org/officeDocument/2006/relationships/image" Target="../media/image174.png"/><Relationship Id="rId29" Type="http://schemas.openxmlformats.org/officeDocument/2006/relationships/image" Target="../media/image54.svg"/><Relationship Id="rId1" Type="http://schemas.openxmlformats.org/officeDocument/2006/relationships/slideLayout" Target="../slideLayouts/slideLayout12.xml"/><Relationship Id="rId6" Type="http://schemas.openxmlformats.org/officeDocument/2006/relationships/image" Target="../media/image97.jpeg"/><Relationship Id="rId11" Type="http://schemas.openxmlformats.org/officeDocument/2006/relationships/image" Target="../media/image102.png"/><Relationship Id="rId24" Type="http://schemas.openxmlformats.org/officeDocument/2006/relationships/image" Target="../media/image114.jpeg"/><Relationship Id="rId32" Type="http://schemas.openxmlformats.org/officeDocument/2006/relationships/image" Target="../media/image132.png"/><Relationship Id="rId37" Type="http://schemas.openxmlformats.org/officeDocument/2006/relationships/image" Target="../media/image176.png"/><Relationship Id="rId5" Type="http://schemas.openxmlformats.org/officeDocument/2006/relationships/image" Target="../media/image96.jpeg"/><Relationship Id="rId15" Type="http://schemas.openxmlformats.org/officeDocument/2006/relationships/image" Target="../media/image106.png"/><Relationship Id="rId23" Type="http://schemas.openxmlformats.org/officeDocument/2006/relationships/image" Target="../media/image113.png"/><Relationship Id="rId28" Type="http://schemas.openxmlformats.org/officeDocument/2006/relationships/image" Target="../media/image130.png"/><Relationship Id="rId36" Type="http://schemas.openxmlformats.org/officeDocument/2006/relationships/image" Target="../media/image108.svg"/><Relationship Id="rId10" Type="http://schemas.openxmlformats.org/officeDocument/2006/relationships/image" Target="../media/image101.png"/><Relationship Id="rId19" Type="http://schemas.openxmlformats.org/officeDocument/2006/relationships/image" Target="../media/image110.jpeg"/><Relationship Id="rId31" Type="http://schemas.openxmlformats.org/officeDocument/2006/relationships/image" Target="../media/image56.sv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jpeg"/><Relationship Id="rId22" Type="http://schemas.openxmlformats.org/officeDocument/2006/relationships/image" Target="../media/image112.jpeg"/><Relationship Id="rId27" Type="http://schemas.openxmlformats.org/officeDocument/2006/relationships/image" Target="../media/image117.png"/><Relationship Id="rId30" Type="http://schemas.openxmlformats.org/officeDocument/2006/relationships/image" Target="../media/image131.png"/><Relationship Id="rId35" Type="http://schemas.openxmlformats.org/officeDocument/2006/relationships/image" Target="../media/image175.png"/><Relationship Id="rId8" Type="http://schemas.openxmlformats.org/officeDocument/2006/relationships/image" Target="../media/image99.png"/><Relationship Id="rId3" Type="http://schemas.openxmlformats.org/officeDocument/2006/relationships/image" Target="../media/image9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5.png"/><Relationship Id="rId18" Type="http://schemas.openxmlformats.org/officeDocument/2006/relationships/image" Target="../media/image200.png"/><Relationship Id="rId3" Type="http://schemas.openxmlformats.org/officeDocument/2006/relationships/image" Target="../media/image185.png"/><Relationship Id="rId7" Type="http://schemas.openxmlformats.org/officeDocument/2006/relationships/image" Target="../media/image189.png"/><Relationship Id="rId12" Type="http://schemas.openxmlformats.org/officeDocument/2006/relationships/image" Target="../media/image194.png"/><Relationship Id="rId17" Type="http://schemas.openxmlformats.org/officeDocument/2006/relationships/image" Target="../media/image199.png"/><Relationship Id="rId2" Type="http://schemas.openxmlformats.org/officeDocument/2006/relationships/notesSlide" Target="../notesSlides/notesSlide24.xml"/><Relationship Id="rId16" Type="http://schemas.openxmlformats.org/officeDocument/2006/relationships/image" Target="../media/image198.png"/><Relationship Id="rId20" Type="http://schemas.openxmlformats.org/officeDocument/2006/relationships/image" Target="../media/image202.png"/><Relationship Id="rId1" Type="http://schemas.openxmlformats.org/officeDocument/2006/relationships/slideLayout" Target="../slideLayouts/slideLayout28.xml"/><Relationship Id="rId6" Type="http://schemas.openxmlformats.org/officeDocument/2006/relationships/image" Target="../media/image188.png"/><Relationship Id="rId11" Type="http://schemas.openxmlformats.org/officeDocument/2006/relationships/image" Target="../media/image193.png"/><Relationship Id="rId5" Type="http://schemas.openxmlformats.org/officeDocument/2006/relationships/image" Target="../media/image187.png"/><Relationship Id="rId15" Type="http://schemas.openxmlformats.org/officeDocument/2006/relationships/image" Target="../media/image197.png"/><Relationship Id="rId10" Type="http://schemas.openxmlformats.org/officeDocument/2006/relationships/image" Target="../media/image192.png"/><Relationship Id="rId19" Type="http://schemas.openxmlformats.org/officeDocument/2006/relationships/image" Target="../media/image201.png"/><Relationship Id="rId4" Type="http://schemas.openxmlformats.org/officeDocument/2006/relationships/image" Target="../media/image186.png"/><Relationship Id="rId9" Type="http://schemas.openxmlformats.org/officeDocument/2006/relationships/image" Target="../media/image191.png"/><Relationship Id="rId14" Type="http://schemas.openxmlformats.org/officeDocument/2006/relationships/image" Target="../media/image196.png"/></Relationships>
</file>

<file path=ppt/slides/_rels/slide5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hyperlink" Target="https://pulsar-network.readthedocs.io/en/latest/project/partners.htm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0.xml"/></Relationships>
</file>

<file path=ppt/slides/_rels/slide60.xml.rels><?xml version="1.0" encoding="UTF-8" standalone="yes"?>
<Relationships xmlns="http://schemas.openxmlformats.org/package/2006/relationships"><Relationship Id="rId3" Type="http://schemas.openxmlformats.org/officeDocument/2006/relationships/hyperlink" Target="https://doi.org/10.5281/zenodo.4483693" TargetMode="External"/><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hyperlink" Target="https://doi.org/10.5281/zenodo.4591010" TargetMode="External"/><Relationship Id="rId5" Type="http://schemas.openxmlformats.org/officeDocument/2006/relationships/hyperlink" Target="https://doi.org/10.5281/zenodo.4311113" TargetMode="External"/><Relationship Id="rId4" Type="http://schemas.openxmlformats.org/officeDocument/2006/relationships/hyperlink" Target="https://doi.org/10.5281/zenodo.4311093"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2" Type="http://schemas.openxmlformats.org/officeDocument/2006/relationships/image" Target="../media/image20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7.png"/><Relationship Id="rId18" Type="http://schemas.openxmlformats.org/officeDocument/2006/relationships/image" Target="../media/image222.png"/><Relationship Id="rId26" Type="http://schemas.openxmlformats.org/officeDocument/2006/relationships/image" Target="../media/image230.jpg"/><Relationship Id="rId3" Type="http://schemas.openxmlformats.org/officeDocument/2006/relationships/image" Target="../media/image207.png"/><Relationship Id="rId21" Type="http://schemas.openxmlformats.org/officeDocument/2006/relationships/image" Target="../media/image225.png"/><Relationship Id="rId7" Type="http://schemas.openxmlformats.org/officeDocument/2006/relationships/image" Target="../media/image211.png"/><Relationship Id="rId12" Type="http://schemas.openxmlformats.org/officeDocument/2006/relationships/image" Target="../media/image216.png"/><Relationship Id="rId17" Type="http://schemas.openxmlformats.org/officeDocument/2006/relationships/image" Target="../media/image221.png"/><Relationship Id="rId25" Type="http://schemas.openxmlformats.org/officeDocument/2006/relationships/image" Target="../media/image229.jpg"/><Relationship Id="rId2" Type="http://schemas.openxmlformats.org/officeDocument/2006/relationships/notesSlide" Target="../notesSlides/notesSlide31.xml"/><Relationship Id="rId16" Type="http://schemas.openxmlformats.org/officeDocument/2006/relationships/image" Target="../media/image220.png"/><Relationship Id="rId20" Type="http://schemas.openxmlformats.org/officeDocument/2006/relationships/image" Target="../media/image224.jpg"/><Relationship Id="rId29"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image" Target="../media/image210.png"/><Relationship Id="rId11" Type="http://schemas.openxmlformats.org/officeDocument/2006/relationships/image" Target="../media/image215.png"/><Relationship Id="rId24" Type="http://schemas.openxmlformats.org/officeDocument/2006/relationships/image" Target="../media/image228.png"/><Relationship Id="rId32" Type="http://schemas.openxmlformats.org/officeDocument/2006/relationships/image" Target="../media/image236.png"/><Relationship Id="rId5" Type="http://schemas.openxmlformats.org/officeDocument/2006/relationships/image" Target="../media/image209.png"/><Relationship Id="rId15" Type="http://schemas.openxmlformats.org/officeDocument/2006/relationships/image" Target="../media/image219.png"/><Relationship Id="rId23" Type="http://schemas.openxmlformats.org/officeDocument/2006/relationships/image" Target="../media/image227.png"/><Relationship Id="rId28" Type="http://schemas.openxmlformats.org/officeDocument/2006/relationships/image" Target="../media/image232.png"/><Relationship Id="rId10" Type="http://schemas.openxmlformats.org/officeDocument/2006/relationships/image" Target="../media/image214.png"/><Relationship Id="rId19" Type="http://schemas.openxmlformats.org/officeDocument/2006/relationships/image" Target="../media/image223.jpg"/><Relationship Id="rId31" Type="http://schemas.openxmlformats.org/officeDocument/2006/relationships/image" Target="../media/image235.png"/><Relationship Id="rId4" Type="http://schemas.openxmlformats.org/officeDocument/2006/relationships/image" Target="../media/image208.png"/><Relationship Id="rId9" Type="http://schemas.openxmlformats.org/officeDocument/2006/relationships/image" Target="../media/image213.png"/><Relationship Id="rId14" Type="http://schemas.openxmlformats.org/officeDocument/2006/relationships/image" Target="../media/image218.png"/><Relationship Id="rId22" Type="http://schemas.openxmlformats.org/officeDocument/2006/relationships/image" Target="../media/image226.gif"/><Relationship Id="rId27" Type="http://schemas.openxmlformats.org/officeDocument/2006/relationships/image" Target="../media/image231.jpg"/><Relationship Id="rId30" Type="http://schemas.openxmlformats.org/officeDocument/2006/relationships/image" Target="../media/image234.png"/></Relationships>
</file>

<file path=ppt/slides/_rels/slide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0.xml"/><Relationship Id="rId6" Type="http://schemas.openxmlformats.org/officeDocument/2006/relationships/image" Target="../media/image71.png"/><Relationship Id="rId5" Type="http://schemas.openxmlformats.org/officeDocument/2006/relationships/image" Target="../media/image70.tiff"/><Relationship Id="rId4" Type="http://schemas.openxmlformats.org/officeDocument/2006/relationships/image" Target="../media/image69.tiff"/></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2.xml.rels><?xml version="1.0" encoding="UTF-8" standalone="yes"?>
<Relationships xmlns="http://schemas.openxmlformats.org/package/2006/relationships"><Relationship Id="rId8" Type="http://schemas.openxmlformats.org/officeDocument/2006/relationships/image" Target="../media/image247.png"/><Relationship Id="rId13" Type="http://schemas.openxmlformats.org/officeDocument/2006/relationships/image" Target="../media/image252.png"/><Relationship Id="rId3" Type="http://schemas.openxmlformats.org/officeDocument/2006/relationships/image" Target="../media/image242.png"/><Relationship Id="rId7" Type="http://schemas.openxmlformats.org/officeDocument/2006/relationships/image" Target="../media/image246.png"/><Relationship Id="rId12" Type="http://schemas.openxmlformats.org/officeDocument/2006/relationships/image" Target="../media/image251.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245.png"/><Relationship Id="rId11" Type="http://schemas.openxmlformats.org/officeDocument/2006/relationships/image" Target="../media/image250.png"/><Relationship Id="rId5" Type="http://schemas.openxmlformats.org/officeDocument/2006/relationships/image" Target="../media/image244.png"/><Relationship Id="rId10" Type="http://schemas.openxmlformats.org/officeDocument/2006/relationships/image" Target="../media/image249.png"/><Relationship Id="rId4" Type="http://schemas.openxmlformats.org/officeDocument/2006/relationships/image" Target="../media/image243.png"/><Relationship Id="rId9" Type="http://schemas.openxmlformats.org/officeDocument/2006/relationships/image" Target="../media/image248.png"/></Relationships>
</file>

<file path=ppt/slides/_rels/slide73.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53.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255.png"/></Relationships>
</file>

<file path=ppt/slides/_rels/slide75.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6.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6.jpg"/><Relationship Id="rId7" Type="http://schemas.openxmlformats.org/officeDocument/2006/relationships/image" Target="../media/image259.jp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258.jpg"/><Relationship Id="rId5" Type="http://schemas.openxmlformats.org/officeDocument/2006/relationships/image" Target="../media/image257.png"/><Relationship Id="rId10" Type="http://schemas.openxmlformats.org/officeDocument/2006/relationships/image" Target="../media/image262.png"/><Relationship Id="rId4" Type="http://schemas.openxmlformats.org/officeDocument/2006/relationships/image" Target="../media/image254.png"/><Relationship Id="rId9" Type="http://schemas.openxmlformats.org/officeDocument/2006/relationships/image" Target="../media/image261.png"/></Relationships>
</file>

<file path=ppt/slides/_rels/slide77.xml.rels><?xml version="1.0" encoding="UTF-8" standalone="yes"?>
<Relationships xmlns="http://schemas.openxmlformats.org/package/2006/relationships"><Relationship Id="rId8" Type="http://schemas.openxmlformats.org/officeDocument/2006/relationships/image" Target="../media/image263.png"/><Relationship Id="rId13" Type="http://schemas.openxmlformats.org/officeDocument/2006/relationships/image" Target="../media/image268.pn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267.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10.xml"/><Relationship Id="rId11" Type="http://schemas.openxmlformats.org/officeDocument/2006/relationships/image" Target="../media/image266.png"/><Relationship Id="rId5" Type="http://schemas.openxmlformats.org/officeDocument/2006/relationships/diagramQuickStyle" Target="../diagrams/quickStyle10.xml"/><Relationship Id="rId15" Type="http://schemas.openxmlformats.org/officeDocument/2006/relationships/image" Target="../media/image270.jpg"/><Relationship Id="rId10" Type="http://schemas.openxmlformats.org/officeDocument/2006/relationships/image" Target="../media/image265.png"/><Relationship Id="rId4" Type="http://schemas.openxmlformats.org/officeDocument/2006/relationships/diagramLayout" Target="../diagrams/layout10.xml"/><Relationship Id="rId9" Type="http://schemas.openxmlformats.org/officeDocument/2006/relationships/image" Target="../media/image264.png"/><Relationship Id="rId14" Type="http://schemas.openxmlformats.org/officeDocument/2006/relationships/image" Target="../media/image269.png"/></Relationships>
</file>

<file path=ppt/slides/_rels/slide78.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83.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9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86.jpeg"/><Relationship Id="rId3" Type="http://schemas.openxmlformats.org/officeDocument/2006/relationships/image" Target="../media/image281.png"/><Relationship Id="rId7" Type="http://schemas.openxmlformats.org/officeDocument/2006/relationships/image" Target="../media/image283.png"/><Relationship Id="rId12" Type="http://schemas.openxmlformats.org/officeDocument/2006/relationships/image" Target="NULL"/><Relationship Id="rId2" Type="http://schemas.openxmlformats.org/officeDocument/2006/relationships/image" Target="../media/image41.png"/><Relationship Id="rId1" Type="http://schemas.openxmlformats.org/officeDocument/2006/relationships/slideLayout" Target="../slideLayouts/slideLayout41.xml"/><Relationship Id="rId6" Type="http://schemas.openxmlformats.org/officeDocument/2006/relationships/image" Target="NULL"/><Relationship Id="rId11" Type="http://schemas.openxmlformats.org/officeDocument/2006/relationships/image" Target="../media/image285.png"/><Relationship Id="rId5" Type="http://schemas.openxmlformats.org/officeDocument/2006/relationships/image" Target="../media/image282.png"/><Relationship Id="rId15" Type="http://schemas.openxmlformats.org/officeDocument/2006/relationships/image" Target="../media/image288.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284.png"/><Relationship Id="rId14" Type="http://schemas.openxmlformats.org/officeDocument/2006/relationships/image" Target="../media/image287.png"/></Relationships>
</file>

<file path=ppt/slides/_rels/slide94.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743200" y="1773238"/>
            <a:ext cx="9144000" cy="1608591"/>
          </a:xfrm>
        </p:spPr>
        <p:txBody>
          <a:bodyPr>
            <a:normAutofit/>
          </a:bodyPr>
          <a:lstStyle/>
          <a:p>
            <a:pPr algn="r"/>
            <a:r>
              <a:rPr lang="en-US" sz="4800" b="1" dirty="0">
                <a:solidFill>
                  <a:schemeClr val="bg1"/>
                </a:solidFill>
              </a:rPr>
              <a:t>ESFRI Science Clusters' Long Term Commitments to Open Science</a:t>
            </a:r>
          </a:p>
        </p:txBody>
      </p:sp>
      <p:sp>
        <p:nvSpPr>
          <p:cNvPr id="4" name="Sous-titre 2"/>
          <p:cNvSpPr txBox="1">
            <a:spLocks/>
          </p:cNvSpPr>
          <p:nvPr/>
        </p:nvSpPr>
        <p:spPr>
          <a:xfrm>
            <a:off x="3229429" y="3381829"/>
            <a:ext cx="8657771" cy="8248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2500" i="1" dirty="0" smtClean="0">
                <a:solidFill>
                  <a:schemeClr val="bg1"/>
                </a:solidFill>
                <a:latin typeface="Roboto" panose="02000000000000000000" pitchFamily="2" charset="0"/>
                <a:ea typeface="Roboto" panose="02000000000000000000" pitchFamily="2" charset="0"/>
                <a:cs typeface="Roboto" panose="02000000000000000000" pitchFamily="2" charset="0"/>
              </a:rPr>
              <a:t>11 </a:t>
            </a:r>
            <a:r>
              <a:rPr lang="fr-FR" sz="2500" i="1" dirty="0" err="1" smtClean="0">
                <a:solidFill>
                  <a:schemeClr val="bg1"/>
                </a:solidFill>
                <a:latin typeface="Roboto" panose="02000000000000000000" pitchFamily="2" charset="0"/>
                <a:ea typeface="Roboto" panose="02000000000000000000" pitchFamily="2" charset="0"/>
                <a:cs typeface="Roboto" panose="02000000000000000000" pitchFamily="2" charset="0"/>
              </a:rPr>
              <a:t>June</a:t>
            </a:r>
            <a:r>
              <a:rPr lang="fr-FR" sz="2500" i="1" dirty="0" smtClean="0">
                <a:solidFill>
                  <a:schemeClr val="bg1"/>
                </a:solidFill>
                <a:latin typeface="Roboto" panose="02000000000000000000" pitchFamily="2" charset="0"/>
                <a:ea typeface="Roboto" panose="02000000000000000000" pitchFamily="2" charset="0"/>
                <a:cs typeface="Roboto" panose="02000000000000000000" pitchFamily="2" charset="0"/>
              </a:rPr>
              <a:t> 2021</a:t>
            </a:r>
            <a:endParaRPr lang="fr-FR" sz="2500" i="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92546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32DCFF4-CEF2-4F4B-8331-00A948F22F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28" y="233464"/>
            <a:ext cx="12251256" cy="6391072"/>
          </a:xfrm>
          <a:prstGeom prst="rect">
            <a:avLst/>
          </a:prstGeom>
        </p:spPr>
      </p:pic>
    </p:spTree>
    <p:extLst>
      <p:ext uri="{BB962C8B-B14F-4D97-AF65-F5344CB8AC3E}">
        <p14:creationId xmlns:p14="http://schemas.microsoft.com/office/powerpoint/2010/main" val="6919039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B6680816-00A8-784E-AACB-800083DB4ECC}"/>
              </a:ext>
            </a:extLst>
          </p:cNvPr>
          <p:cNvPicPr>
            <a:picLocks noChangeAspect="1"/>
          </p:cNvPicPr>
          <p:nvPr/>
        </p:nvPicPr>
        <p:blipFill>
          <a:blip r:embed="rId3"/>
          <a:stretch>
            <a:fillRect/>
          </a:stretch>
        </p:blipFill>
        <p:spPr>
          <a:xfrm>
            <a:off x="1679534" y="906267"/>
            <a:ext cx="8832932" cy="5486293"/>
          </a:xfrm>
          <a:prstGeom prst="rect">
            <a:avLst/>
          </a:prstGeom>
        </p:spPr>
      </p:pic>
      <p:sp>
        <p:nvSpPr>
          <p:cNvPr id="6" name="Title 1">
            <a:extLst>
              <a:ext uri="{FF2B5EF4-FFF2-40B4-BE49-F238E27FC236}">
                <a16:creationId xmlns:a16="http://schemas.microsoft.com/office/drawing/2014/main" id="{5A13A67D-0EB4-6E48-9823-6172939F8C26}"/>
              </a:ext>
            </a:extLst>
          </p:cNvPr>
          <p:cNvSpPr>
            <a:spLocks noGrp="1"/>
          </p:cNvSpPr>
          <p:nvPr>
            <p:ph type="title"/>
          </p:nvPr>
        </p:nvSpPr>
        <p:spPr>
          <a:xfrm>
            <a:off x="394855" y="365125"/>
            <a:ext cx="10958945" cy="732155"/>
          </a:xfrm>
        </p:spPr>
        <p:txBody>
          <a:bodyPr/>
          <a:lstStyle/>
          <a:p>
            <a:r>
              <a:rPr lang="en-GB" dirty="0"/>
              <a:t>SSHOC Key Exploitable Results</a:t>
            </a:r>
          </a:p>
        </p:txBody>
      </p:sp>
    </p:spTree>
    <p:extLst>
      <p:ext uri="{BB962C8B-B14F-4D97-AF65-F5344CB8AC3E}">
        <p14:creationId xmlns:p14="http://schemas.microsoft.com/office/powerpoint/2010/main" val="2698837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5292E-0D02-174F-9F6B-D9F8D687909F}"/>
              </a:ext>
            </a:extLst>
          </p:cNvPr>
          <p:cNvSpPr/>
          <p:nvPr/>
        </p:nvSpPr>
        <p:spPr>
          <a:xfrm>
            <a:off x="8530046" y="0"/>
            <a:ext cx="366195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5AA9F8C-38B9-894C-8A2D-5B094601E872}"/>
              </a:ext>
            </a:extLst>
          </p:cNvPr>
          <p:cNvSpPr>
            <a:spLocks noGrp="1"/>
          </p:cNvSpPr>
          <p:nvPr>
            <p:ph type="title"/>
          </p:nvPr>
        </p:nvSpPr>
        <p:spPr>
          <a:xfrm>
            <a:off x="124692" y="124691"/>
            <a:ext cx="8302336" cy="3740727"/>
          </a:xfrm>
          <a:solidFill>
            <a:schemeClr val="accent3">
              <a:lumMod val="20000"/>
              <a:lumOff val="80000"/>
            </a:schemeClr>
          </a:solidFill>
          <a:ln>
            <a:noFill/>
          </a:ln>
        </p:spPr>
        <p:txBody>
          <a:bodyPr anchor="ctr"/>
          <a:lstStyle/>
          <a:p>
            <a:r>
              <a:rPr lang="en-GB" dirty="0"/>
              <a:t>Thank you for your attention!</a:t>
            </a:r>
          </a:p>
        </p:txBody>
      </p:sp>
      <p:sp>
        <p:nvSpPr>
          <p:cNvPr id="5" name="Rectangle 4">
            <a:extLst>
              <a:ext uri="{FF2B5EF4-FFF2-40B4-BE49-F238E27FC236}">
                <a16:creationId xmlns:a16="http://schemas.microsoft.com/office/drawing/2014/main" id="{A785112B-7FC9-704B-ACD2-66012EE4C465}"/>
              </a:ext>
            </a:extLst>
          </p:cNvPr>
          <p:cNvSpPr/>
          <p:nvPr/>
        </p:nvSpPr>
        <p:spPr>
          <a:xfrm>
            <a:off x="124692" y="4015325"/>
            <a:ext cx="8302336" cy="24767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4B2D10F4-5D9F-8749-9CF0-288F3C686BA3}"/>
              </a:ext>
            </a:extLst>
          </p:cNvPr>
          <p:cNvPicPr>
            <a:picLocks noChangeAspect="1"/>
          </p:cNvPicPr>
          <p:nvPr/>
        </p:nvPicPr>
        <p:blipFill>
          <a:blip r:embed="rId3"/>
          <a:stretch>
            <a:fillRect/>
          </a:stretch>
        </p:blipFill>
        <p:spPr>
          <a:xfrm>
            <a:off x="452653" y="4690755"/>
            <a:ext cx="665019" cy="685171"/>
          </a:xfrm>
          <a:prstGeom prst="rect">
            <a:avLst/>
          </a:prstGeom>
        </p:spPr>
      </p:pic>
      <p:pic>
        <p:nvPicPr>
          <p:cNvPr id="15" name="Picture 14">
            <a:extLst>
              <a:ext uri="{FF2B5EF4-FFF2-40B4-BE49-F238E27FC236}">
                <a16:creationId xmlns:a16="http://schemas.microsoft.com/office/drawing/2014/main" id="{8CBD2FB8-F8C5-AE49-907E-0293589D030A}"/>
              </a:ext>
            </a:extLst>
          </p:cNvPr>
          <p:cNvPicPr>
            <a:picLocks noChangeAspect="1"/>
          </p:cNvPicPr>
          <p:nvPr/>
        </p:nvPicPr>
        <p:blipFill>
          <a:blip r:embed="rId4"/>
          <a:stretch>
            <a:fillRect/>
          </a:stretch>
        </p:blipFill>
        <p:spPr>
          <a:xfrm>
            <a:off x="458570" y="5470336"/>
            <a:ext cx="659102" cy="659102"/>
          </a:xfrm>
          <a:prstGeom prst="rect">
            <a:avLst/>
          </a:prstGeom>
        </p:spPr>
      </p:pic>
      <p:sp>
        <p:nvSpPr>
          <p:cNvPr id="18" name="TextBox 17">
            <a:extLst>
              <a:ext uri="{FF2B5EF4-FFF2-40B4-BE49-F238E27FC236}">
                <a16:creationId xmlns:a16="http://schemas.microsoft.com/office/drawing/2014/main" id="{5293BAD5-8A96-444D-A8C5-0ADCD58F6296}"/>
              </a:ext>
            </a:extLst>
          </p:cNvPr>
          <p:cNvSpPr txBox="1"/>
          <p:nvPr/>
        </p:nvSpPr>
        <p:spPr>
          <a:xfrm>
            <a:off x="1214402" y="4885482"/>
            <a:ext cx="32835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4E79"/>
                </a:solidFill>
                <a:effectLst/>
                <a:uLnTx/>
                <a:uFillTx/>
                <a:latin typeface="Arial"/>
                <a:ea typeface="+mn-ea"/>
                <a:cs typeface="Arial"/>
              </a:rPr>
              <a:t>https://</a:t>
            </a:r>
            <a:r>
              <a:rPr kumimoji="0" lang="en-GB" sz="1600" b="1" i="0" u="none" strike="noStrike" kern="1200" cap="none" spc="0" normalizeH="0" baseline="0" noProof="0" dirty="0" err="1">
                <a:ln>
                  <a:noFill/>
                </a:ln>
                <a:solidFill>
                  <a:srgbClr val="1E4E79"/>
                </a:solidFill>
                <a:effectLst/>
                <a:uLnTx/>
                <a:uFillTx/>
                <a:latin typeface="Arial"/>
                <a:ea typeface="+mn-ea"/>
                <a:cs typeface="Arial"/>
              </a:rPr>
              <a:t>www.sshopencloud.eu</a:t>
            </a:r>
            <a:endParaRPr kumimoji="0" lang="en-GB" sz="1600" b="1" i="0" u="none" strike="noStrike" kern="1200" cap="none" spc="0" normalizeH="0" baseline="0" noProof="0" dirty="0">
              <a:ln>
                <a:noFill/>
              </a:ln>
              <a:solidFill>
                <a:srgbClr val="1E4E79"/>
              </a:solidFill>
              <a:effectLst/>
              <a:uLnTx/>
              <a:uFillTx/>
              <a:latin typeface="Arial"/>
              <a:ea typeface="+mn-ea"/>
              <a:cs typeface="Arial"/>
            </a:endParaRPr>
          </a:p>
        </p:txBody>
      </p:sp>
      <p:sp>
        <p:nvSpPr>
          <p:cNvPr id="19" name="TextBox 18">
            <a:extLst>
              <a:ext uri="{FF2B5EF4-FFF2-40B4-BE49-F238E27FC236}">
                <a16:creationId xmlns:a16="http://schemas.microsoft.com/office/drawing/2014/main" id="{4A391BB9-4634-BB49-92E6-47DFDCFFF38C}"/>
              </a:ext>
            </a:extLst>
          </p:cNvPr>
          <p:cNvSpPr txBox="1"/>
          <p:nvPr/>
        </p:nvSpPr>
        <p:spPr>
          <a:xfrm>
            <a:off x="1214402" y="5615221"/>
            <a:ext cx="328352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1E4E79"/>
                </a:solidFill>
                <a:effectLst/>
                <a:uLnTx/>
                <a:uFillTx/>
                <a:latin typeface="Arial"/>
                <a:ea typeface="+mn-ea"/>
                <a:cs typeface="Arial"/>
              </a:rPr>
              <a:t>info@sshopencloud.eu</a:t>
            </a:r>
            <a:endParaRPr kumimoji="0" lang="en-GB" sz="1600" b="1" i="0" u="none" strike="noStrike" kern="1200" cap="none" spc="0" normalizeH="0" baseline="0" noProof="0" dirty="0">
              <a:ln>
                <a:noFill/>
              </a:ln>
              <a:solidFill>
                <a:srgbClr val="1E4E79"/>
              </a:solidFill>
              <a:effectLst/>
              <a:uLnTx/>
              <a:uFillTx/>
              <a:latin typeface="Arial"/>
              <a:ea typeface="+mn-ea"/>
              <a:cs typeface="Arial"/>
            </a:endParaRPr>
          </a:p>
        </p:txBody>
      </p:sp>
      <p:pic>
        <p:nvPicPr>
          <p:cNvPr id="8" name="Google Shape;129;p5">
            <a:extLst>
              <a:ext uri="{FF2B5EF4-FFF2-40B4-BE49-F238E27FC236}">
                <a16:creationId xmlns:a16="http://schemas.microsoft.com/office/drawing/2014/main" id="{2AE43050-4075-0B4E-A230-34EE3CD0CBA0}"/>
              </a:ext>
            </a:extLst>
          </p:cNvPr>
          <p:cNvPicPr preferRelativeResize="0"/>
          <p:nvPr/>
        </p:nvPicPr>
        <p:blipFill rotWithShape="1">
          <a:blip r:embed="rId5">
            <a:alphaModFix/>
          </a:blip>
          <a:srcRect/>
          <a:stretch/>
        </p:blipFill>
        <p:spPr>
          <a:xfrm>
            <a:off x="4755628" y="4654420"/>
            <a:ext cx="663242" cy="663242"/>
          </a:xfrm>
          <a:prstGeom prst="rect">
            <a:avLst/>
          </a:prstGeom>
          <a:noFill/>
          <a:ln>
            <a:noFill/>
          </a:ln>
        </p:spPr>
      </p:pic>
      <p:pic>
        <p:nvPicPr>
          <p:cNvPr id="9" name="Google Shape;130;p5">
            <a:extLst>
              <a:ext uri="{FF2B5EF4-FFF2-40B4-BE49-F238E27FC236}">
                <a16:creationId xmlns:a16="http://schemas.microsoft.com/office/drawing/2014/main" id="{E184020C-663C-1744-8418-C3E2E1424304}"/>
              </a:ext>
            </a:extLst>
          </p:cNvPr>
          <p:cNvPicPr preferRelativeResize="0"/>
          <p:nvPr/>
        </p:nvPicPr>
        <p:blipFill rotWithShape="1">
          <a:blip r:embed="rId6">
            <a:alphaModFix/>
          </a:blip>
          <a:srcRect/>
          <a:stretch/>
        </p:blipFill>
        <p:spPr>
          <a:xfrm>
            <a:off x="4755628" y="5443713"/>
            <a:ext cx="663242" cy="663242"/>
          </a:xfrm>
          <a:prstGeom prst="rect">
            <a:avLst/>
          </a:prstGeom>
          <a:noFill/>
          <a:ln>
            <a:noFill/>
          </a:ln>
        </p:spPr>
      </p:pic>
      <p:sp>
        <p:nvSpPr>
          <p:cNvPr id="10" name="Google Shape;131;p5">
            <a:extLst>
              <a:ext uri="{FF2B5EF4-FFF2-40B4-BE49-F238E27FC236}">
                <a16:creationId xmlns:a16="http://schemas.microsoft.com/office/drawing/2014/main" id="{F116B4F7-73BE-E742-BFFD-D194552771D8}"/>
              </a:ext>
            </a:extLst>
          </p:cNvPr>
          <p:cNvSpPr txBox="1"/>
          <p:nvPr/>
        </p:nvSpPr>
        <p:spPr>
          <a:xfrm>
            <a:off x="5403019" y="4770590"/>
            <a:ext cx="2451000" cy="430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Arial"/>
              <a:buNone/>
              <a:tabLst/>
              <a:defRPr/>
            </a:pPr>
            <a:r>
              <a:rPr kumimoji="0" lang="en-GB" sz="1800" b="1" i="0" u="none" strike="noStrike" kern="1200" cap="none" spc="0" normalizeH="0" baseline="0" noProof="0" dirty="0">
                <a:ln>
                  <a:noFill/>
                </a:ln>
                <a:solidFill>
                  <a:srgbClr val="1E4E79"/>
                </a:solidFill>
                <a:effectLst/>
                <a:uLnTx/>
                <a:uFillTx/>
                <a:latin typeface="Arial"/>
                <a:ea typeface="Arial"/>
                <a:cs typeface="Arial"/>
                <a:sym typeface="Arial"/>
              </a:rPr>
              <a:t>@</a:t>
            </a:r>
            <a:r>
              <a:rPr kumimoji="0" lang="en-GB" sz="1800" b="1" i="0" u="none" strike="noStrike" kern="1200" cap="none" spc="0" normalizeH="0" baseline="0" noProof="0" dirty="0" err="1">
                <a:ln>
                  <a:noFill/>
                </a:ln>
                <a:solidFill>
                  <a:srgbClr val="1E4E79"/>
                </a:solidFill>
                <a:effectLst/>
                <a:uLnTx/>
                <a:uFillTx/>
                <a:latin typeface="Arial"/>
                <a:ea typeface="Arial"/>
                <a:cs typeface="Arial"/>
                <a:sym typeface="Arial"/>
              </a:rPr>
              <a:t>SSHOpenCloud</a:t>
            </a:r>
            <a:endParaRPr kumimoji="0" sz="1800" b="1" i="0" u="none" strike="noStrike" kern="1200" cap="none" spc="0" normalizeH="0" baseline="0" noProof="0" dirty="0">
              <a:ln>
                <a:noFill/>
              </a:ln>
              <a:solidFill>
                <a:srgbClr val="1E4E79"/>
              </a:solidFill>
              <a:effectLst/>
              <a:uLnTx/>
              <a:uFillTx/>
              <a:latin typeface="Arial"/>
              <a:ea typeface="Arial"/>
              <a:cs typeface="Arial"/>
              <a:sym typeface="Arial"/>
            </a:endParaRPr>
          </a:p>
        </p:txBody>
      </p:sp>
      <p:sp>
        <p:nvSpPr>
          <p:cNvPr id="11" name="Google Shape;132;p5">
            <a:extLst>
              <a:ext uri="{FF2B5EF4-FFF2-40B4-BE49-F238E27FC236}">
                <a16:creationId xmlns:a16="http://schemas.microsoft.com/office/drawing/2014/main" id="{DE322A52-5CFE-0D41-B775-F0EA21C4CEDE}"/>
              </a:ext>
            </a:extLst>
          </p:cNvPr>
          <p:cNvSpPr txBox="1"/>
          <p:nvPr/>
        </p:nvSpPr>
        <p:spPr>
          <a:xfrm>
            <a:off x="5418868" y="5560779"/>
            <a:ext cx="2435100" cy="430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Arial"/>
              <a:buNone/>
              <a:tabLst/>
              <a:defRPr/>
            </a:pPr>
            <a:r>
              <a:rPr kumimoji="0" lang="en-GB" sz="1800" b="1" i="0" u="none" strike="noStrike" kern="1200" cap="none" spc="0" normalizeH="0" baseline="0" noProof="0">
                <a:ln>
                  <a:noFill/>
                </a:ln>
                <a:solidFill>
                  <a:srgbClr val="1E4E79"/>
                </a:solidFill>
                <a:effectLst/>
                <a:uLnTx/>
                <a:uFillTx/>
                <a:latin typeface="Arial"/>
                <a:ea typeface="Arial"/>
                <a:cs typeface="Arial"/>
                <a:sym typeface="Arial"/>
              </a:rPr>
              <a:t>/in/sshopencloud</a:t>
            </a:r>
            <a:endParaRPr kumimoji="0" sz="1800" b="1" i="0" u="none" strike="noStrike" kern="1200" cap="none" spc="0" normalizeH="0" baseline="0" noProof="0">
              <a:ln>
                <a:noFill/>
              </a:ln>
              <a:solidFill>
                <a:srgbClr val="1E4E79"/>
              </a:solidFill>
              <a:effectLst/>
              <a:uLnTx/>
              <a:uFillTx/>
              <a:latin typeface="Arial"/>
              <a:ea typeface="Arial"/>
              <a:cs typeface="Arial"/>
              <a:sym typeface="Arial"/>
            </a:endParaRPr>
          </a:p>
        </p:txBody>
      </p:sp>
      <p:sp>
        <p:nvSpPr>
          <p:cNvPr id="14" name="Google Shape;133;p5">
            <a:extLst>
              <a:ext uri="{FF2B5EF4-FFF2-40B4-BE49-F238E27FC236}">
                <a16:creationId xmlns:a16="http://schemas.microsoft.com/office/drawing/2014/main" id="{BB273A01-4BDF-8241-8FB4-B807A86087FF}"/>
              </a:ext>
            </a:extLst>
          </p:cNvPr>
          <p:cNvSpPr/>
          <p:nvPr/>
        </p:nvSpPr>
        <p:spPr>
          <a:xfrm>
            <a:off x="346232" y="4126413"/>
            <a:ext cx="3433095" cy="472002"/>
          </a:xfrm>
          <a:prstGeom prst="roundRect">
            <a:avLst>
              <a:gd name="adj" fmla="val 16667"/>
            </a:avLst>
          </a:prstGeom>
          <a:gradFill>
            <a:gsLst>
              <a:gs pos="0">
                <a:srgbClr val="2A4B86"/>
              </a:gs>
              <a:gs pos="48000">
                <a:srgbClr val="4875C5"/>
              </a:gs>
              <a:gs pos="100000">
                <a:srgbClr val="8DA9DB"/>
              </a:gs>
            </a:gsLst>
            <a:lin ang="162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endParaRPr kumimoji="0" sz="135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Google Shape;134;p5">
            <a:extLst>
              <a:ext uri="{FF2B5EF4-FFF2-40B4-BE49-F238E27FC236}">
                <a16:creationId xmlns:a16="http://schemas.microsoft.com/office/drawing/2014/main" id="{2F0D9117-F5E7-7A47-9A2C-07CF548954E8}"/>
              </a:ext>
            </a:extLst>
          </p:cNvPr>
          <p:cNvSpPr txBox="1"/>
          <p:nvPr/>
        </p:nvSpPr>
        <p:spPr>
          <a:xfrm>
            <a:off x="421015" y="4128931"/>
            <a:ext cx="3283528" cy="437061"/>
          </a:xfrm>
          <a:prstGeom prst="rect">
            <a:avLst/>
          </a:prstGeom>
          <a:noFill/>
          <a:ln>
            <a:noFill/>
          </a:ln>
          <a:effectLst>
            <a:outerShdw blurRad="142875" dist="38100" dir="10920000" algn="r" rotWithShape="0">
              <a:srgbClr val="000000">
                <a:alpha val="48627"/>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GB" sz="2400" b="0" i="0" u="none" strike="noStrike" kern="1200" cap="none" spc="0" normalizeH="0" baseline="0" noProof="0" dirty="0">
                <a:ln>
                  <a:noFill/>
                </a:ln>
                <a:solidFill>
                  <a:srgbClr val="FFFFFF"/>
                </a:solidFill>
                <a:effectLst/>
                <a:uLnTx/>
                <a:uFillTx/>
                <a:latin typeface="Arial"/>
                <a:ea typeface="Arial"/>
                <a:cs typeface="Arial"/>
                <a:sym typeface="Arial"/>
              </a:rPr>
              <a:t>Join our community</a:t>
            </a:r>
            <a:endParaRPr kumimoji="0" sz="24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1026" name="Picture 2">
            <a:extLst>
              <a:ext uri="{FF2B5EF4-FFF2-40B4-BE49-F238E27FC236}">
                <a16:creationId xmlns:a16="http://schemas.microsoft.com/office/drawing/2014/main" id="{80B373DF-9541-D540-9360-04F4B6AB27D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00843" y="138360"/>
            <a:ext cx="1606958" cy="13115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3A69908-DDD6-4649-9FFB-331C849448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47905" y="1529796"/>
            <a:ext cx="2112834" cy="1584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7522466-86E5-A94C-89DE-75D021FD88A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01778" y="2964040"/>
            <a:ext cx="2205086" cy="15590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786FCB2-484B-E241-AF17-6EF00565BD6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2901" b="24225"/>
          <a:stretch/>
        </p:blipFill>
        <p:spPr bwMode="auto">
          <a:xfrm>
            <a:off x="9555222" y="4523119"/>
            <a:ext cx="2298199" cy="12151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lh6.googleusercontent.com/UzoYP7YtcqfaVaIJjrlJpuJKziRugeMOCcHcdw1m--SdP1IvtR7IGgQDO4eSQdvkhW6YjH0UQPN0IcvXD5fxtQJWU2hh-JyMht03X_KIVZDS2bCw1n1uVQBS9_nGGeVVJm0VnL3j">
            <a:extLst>
              <a:ext uri="{FF2B5EF4-FFF2-40B4-BE49-F238E27FC236}">
                <a16:creationId xmlns:a16="http://schemas.microsoft.com/office/drawing/2014/main" id="{D6EC9BDC-F749-A843-9A50-BFD300D331B6}"/>
              </a:ext>
            </a:extLst>
          </p:cNvPr>
          <p:cNvPicPr>
            <a:picLocks noChangeAspect="1" noChangeArrowheads="1"/>
          </p:cNvPicPr>
          <p:nvPr/>
        </p:nvPicPr>
        <p:blipFill>
          <a:blip r:embed="rId11" cstate="print">
            <a:alphaModFix/>
            <a:extLst>
              <a:ext uri="{28A0092B-C50C-407E-A947-70E740481C1C}">
                <a14:useLocalDpi xmlns:a14="http://schemas.microsoft.com/office/drawing/2010/main" val="0"/>
              </a:ext>
            </a:extLst>
          </a:blip>
          <a:srcRect/>
          <a:stretch>
            <a:fillRect/>
          </a:stretch>
        </p:blipFill>
        <p:spPr bwMode="auto">
          <a:xfrm>
            <a:off x="9492967" y="5811917"/>
            <a:ext cx="2515821" cy="1045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7995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83" y="85725"/>
            <a:ext cx="12789934" cy="6682740"/>
          </a:xfrm>
          <a:prstGeom prst="rect">
            <a:avLst/>
          </a:prstGeom>
        </p:spPr>
      </p:pic>
    </p:spTree>
    <p:extLst>
      <p:ext uri="{BB962C8B-B14F-4D97-AF65-F5344CB8AC3E}">
        <p14:creationId xmlns:p14="http://schemas.microsoft.com/office/powerpoint/2010/main" val="400843843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155092" y="1326292"/>
            <a:ext cx="8946293" cy="1956683"/>
          </a:xfrm>
        </p:spPr>
        <p:txBody>
          <a:bodyPr>
            <a:normAutofit/>
          </a:bodyPr>
          <a:lstStyle/>
          <a:p>
            <a:pPr algn="r"/>
            <a:r>
              <a:rPr lang="fr-FR" sz="3200" b="1" dirty="0">
                <a:solidFill>
                  <a:schemeClr val="bg1"/>
                </a:solidFill>
                <a:latin typeface="Roboto Medium" pitchFamily="2" charset="0"/>
                <a:ea typeface="Roboto Medium" pitchFamily="2" charset="0"/>
              </a:rPr>
              <a:t>ESFRI Science Clusters </a:t>
            </a:r>
          </a:p>
          <a:p>
            <a:pPr algn="r"/>
            <a:r>
              <a:rPr lang="fr-FR" sz="3200" b="1" dirty="0">
                <a:solidFill>
                  <a:schemeClr val="bg1"/>
                </a:solidFill>
                <a:latin typeface="Roboto Medium" pitchFamily="2" charset="0"/>
                <a:ea typeface="Roboto Medium" pitchFamily="2" charset="0"/>
              </a:rPr>
              <a:t>position </a:t>
            </a:r>
            <a:r>
              <a:rPr lang="fr-FR" sz="3200" b="1" dirty="0" err="1">
                <a:solidFill>
                  <a:schemeClr val="bg1"/>
                </a:solidFill>
                <a:latin typeface="Roboto Medium" pitchFamily="2" charset="0"/>
                <a:ea typeface="Roboto Medium" pitchFamily="2" charset="0"/>
              </a:rPr>
              <a:t>statement</a:t>
            </a:r>
            <a:r>
              <a:rPr lang="fr-FR" sz="3200" b="1" dirty="0">
                <a:solidFill>
                  <a:schemeClr val="bg1"/>
                </a:solidFill>
                <a:latin typeface="Roboto Medium" pitchFamily="2" charset="0"/>
                <a:ea typeface="Roboto Medium" pitchFamily="2" charset="0"/>
              </a:rPr>
              <a:t> on expectations </a:t>
            </a:r>
          </a:p>
          <a:p>
            <a:pPr algn="r"/>
            <a:r>
              <a:rPr lang="fr-FR" sz="3200" b="1" dirty="0">
                <a:solidFill>
                  <a:schemeClr val="bg1"/>
                </a:solidFill>
                <a:latin typeface="Roboto Medium" pitchFamily="2" charset="0"/>
                <a:ea typeface="Roboto Medium" pitchFamily="2" charset="0"/>
              </a:rPr>
              <a:t>and long-</a:t>
            </a:r>
            <a:r>
              <a:rPr lang="fr-FR" sz="3200" b="1" dirty="0" err="1">
                <a:solidFill>
                  <a:schemeClr val="bg1"/>
                </a:solidFill>
                <a:latin typeface="Roboto Medium" pitchFamily="2" charset="0"/>
                <a:ea typeface="Roboto Medium" pitchFamily="2" charset="0"/>
              </a:rPr>
              <a:t>term</a:t>
            </a:r>
            <a:r>
              <a:rPr lang="fr-FR" sz="3200" b="1" dirty="0">
                <a:solidFill>
                  <a:schemeClr val="bg1"/>
                </a:solidFill>
                <a:latin typeface="Roboto Medium" pitchFamily="2" charset="0"/>
                <a:ea typeface="Roboto Medium" pitchFamily="2" charset="0"/>
              </a:rPr>
              <a:t> </a:t>
            </a:r>
            <a:r>
              <a:rPr lang="fr-FR" sz="3200" b="1" dirty="0" err="1">
                <a:solidFill>
                  <a:schemeClr val="bg1"/>
                </a:solidFill>
                <a:latin typeface="Roboto Medium" pitchFamily="2" charset="0"/>
                <a:ea typeface="Roboto Medium" pitchFamily="2" charset="0"/>
              </a:rPr>
              <a:t>commitment</a:t>
            </a:r>
            <a:r>
              <a:rPr lang="fr-FR" sz="3200" b="1" dirty="0">
                <a:solidFill>
                  <a:schemeClr val="bg1"/>
                </a:solidFill>
                <a:latin typeface="Roboto Medium" pitchFamily="2" charset="0"/>
                <a:ea typeface="Roboto Medium" pitchFamily="2" charset="0"/>
              </a:rPr>
              <a:t> in Open Science</a:t>
            </a:r>
          </a:p>
          <a:p>
            <a:pPr algn="r"/>
            <a:endParaRPr lang="fr-FR" sz="3200" b="1" dirty="0">
              <a:solidFill>
                <a:schemeClr val="bg1"/>
              </a:solidFill>
              <a:latin typeface="Roboto Medium" pitchFamily="2" charset="0"/>
              <a:ea typeface="Roboto Medium" pitchFamily="2" charset="0"/>
            </a:endParaRPr>
          </a:p>
        </p:txBody>
      </p:sp>
      <p:sp>
        <p:nvSpPr>
          <p:cNvPr id="4" name="Sous-titre 2"/>
          <p:cNvSpPr txBox="1">
            <a:spLocks/>
          </p:cNvSpPr>
          <p:nvPr/>
        </p:nvSpPr>
        <p:spPr>
          <a:xfrm>
            <a:off x="3229429" y="3381829"/>
            <a:ext cx="8657771" cy="8248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500" b="0" i="1"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Giovanni </a:t>
            </a:r>
            <a:r>
              <a:rPr kumimoji="0" lang="fr-FR" sz="2500" b="0" i="1"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Lamanna</a:t>
            </a:r>
            <a:endParaRPr kumimoji="0" lang="fr-FR" sz="2500" b="0" i="1"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11 </a:t>
            </a:r>
            <a:r>
              <a:rPr kumimoji="0" lang="fr-FR" sz="1800" b="0"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June</a:t>
            </a:r>
            <a:r>
              <a:rPr kumimoji="0" lang="fr-FR"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2021</a:t>
            </a:r>
          </a:p>
        </p:txBody>
      </p:sp>
    </p:spTree>
    <p:extLst>
      <p:ext uri="{BB962C8B-B14F-4D97-AF65-F5344CB8AC3E}">
        <p14:creationId xmlns:p14="http://schemas.microsoft.com/office/powerpoint/2010/main" val="15791565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11/06/2021</a:t>
            </a: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171B6-9B1F-104A-B729-464D7E8C29F4}"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5B445344-4AD9-4E47-A052-2734FB1374B9}"/>
              </a:ext>
            </a:extLst>
          </p:cNvPr>
          <p:cNvPicPr>
            <a:picLocks noChangeAspect="1"/>
          </p:cNvPicPr>
          <p:nvPr/>
        </p:nvPicPr>
        <p:blipFill>
          <a:blip r:embed="rId2"/>
          <a:stretch>
            <a:fillRect/>
          </a:stretch>
        </p:blipFill>
        <p:spPr>
          <a:xfrm>
            <a:off x="1578864" y="400150"/>
            <a:ext cx="4200552" cy="5956200"/>
          </a:xfrm>
          <a:prstGeom prst="rect">
            <a:avLst/>
          </a:prstGeom>
          <a:ln>
            <a:solidFill>
              <a:schemeClr val="accent1"/>
            </a:solidFill>
          </a:ln>
        </p:spPr>
      </p:pic>
      <p:pic>
        <p:nvPicPr>
          <p:cNvPr id="8" name="Image 7">
            <a:extLst>
              <a:ext uri="{FF2B5EF4-FFF2-40B4-BE49-F238E27FC236}">
                <a16:creationId xmlns:a16="http://schemas.microsoft.com/office/drawing/2014/main" id="{5CC40B41-C303-EE48-845D-9DBCC50703E3}"/>
              </a:ext>
            </a:extLst>
          </p:cNvPr>
          <p:cNvPicPr>
            <a:picLocks noChangeAspect="1"/>
          </p:cNvPicPr>
          <p:nvPr/>
        </p:nvPicPr>
        <p:blipFill>
          <a:blip r:embed="rId3"/>
          <a:stretch>
            <a:fillRect/>
          </a:stretch>
        </p:blipFill>
        <p:spPr>
          <a:xfrm>
            <a:off x="6054424" y="400150"/>
            <a:ext cx="4290768" cy="5956200"/>
          </a:xfrm>
          <a:prstGeom prst="rect">
            <a:avLst/>
          </a:prstGeom>
          <a:ln>
            <a:solidFill>
              <a:schemeClr val="accent1"/>
            </a:solidFill>
          </a:ln>
        </p:spPr>
      </p:pic>
      <p:sp>
        <p:nvSpPr>
          <p:cNvPr id="9" name="Titre 1">
            <a:extLst>
              <a:ext uri="{FF2B5EF4-FFF2-40B4-BE49-F238E27FC236}">
                <a16:creationId xmlns:a16="http://schemas.microsoft.com/office/drawing/2014/main" id="{BF879513-3DAE-0C4C-B625-01CF9D4D10B4}"/>
              </a:ext>
            </a:extLst>
          </p:cNvPr>
          <p:cNvSpPr>
            <a:spLocks noGrp="1"/>
          </p:cNvSpPr>
          <p:nvPr>
            <p:ph type="title"/>
          </p:nvPr>
        </p:nvSpPr>
        <p:spPr>
          <a:xfrm>
            <a:off x="10620200" y="208607"/>
            <a:ext cx="1171832" cy="708932"/>
          </a:xfrm>
        </p:spPr>
        <p:txBody>
          <a:bodyPr>
            <a:normAutofit fontScale="90000"/>
          </a:bodyPr>
          <a:lstStyle/>
          <a:p>
            <a:r>
              <a:rPr lang="fr-FR" sz="3200" b="1" dirty="0">
                <a:solidFill>
                  <a:srgbClr val="002060"/>
                </a:solidFill>
              </a:rPr>
              <a:t>PSD2</a:t>
            </a:r>
          </a:p>
        </p:txBody>
      </p:sp>
    </p:spTree>
    <p:extLst>
      <p:ext uri="{BB962C8B-B14F-4D97-AF65-F5344CB8AC3E}">
        <p14:creationId xmlns:p14="http://schemas.microsoft.com/office/powerpoint/2010/main" val="1463106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a:solidFill>
                  <a:srgbClr val="002060"/>
                </a:solidFill>
              </a:rPr>
              <a:t>The </a:t>
            </a:r>
            <a:r>
              <a:rPr lang="fr-FR" sz="2800" b="1" dirty="0" err="1">
                <a:solidFill>
                  <a:srgbClr val="002060"/>
                </a:solidFill>
              </a:rPr>
              <a:t>glossary</a:t>
            </a:r>
            <a:r>
              <a:rPr lang="fr-FR" sz="2800" b="1" dirty="0">
                <a:solidFill>
                  <a:srgbClr val="002060"/>
                </a:solidFill>
              </a:rPr>
              <a:t> …</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55393F-0457-6947-80A2-7316E15DBF57}"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77FE098-67AE-1143-9BE5-396BC91E5256}"/>
              </a:ext>
            </a:extLst>
          </p:cNvPr>
          <p:cNvSpPr/>
          <p:nvPr/>
        </p:nvSpPr>
        <p:spPr>
          <a:xfrm>
            <a:off x="577517" y="1212252"/>
            <a:ext cx="10432605"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Data</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 any digital object (including software, algorithms, analysis services, workflows,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Virtual Research Environment (VRE): </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thematic collaborative digital environment used by scientists, which enables FAIR community-based scientific research, training, innovation, cross-fertilisation and open science (… </a:t>
            </a:r>
            <a:r>
              <a:rPr kumimoji="0" lang="en-GB" sz="1800"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vs </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 the idea of a “marketplace”)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EOSC Association</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 </a:t>
            </a: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established as a legal entity on 29th July 2020 aimed at bringing together all relevant stakeholders to co-design and deploy a </a:t>
            </a:r>
            <a:r>
              <a:rPr kumimoji="0" lang="en-GB" sz="1800" b="0" i="0" u="sng" strike="noStrike" kern="1200" cap="none" spc="0" normalizeH="0" baseline="0" noProof="0" dirty="0">
                <a:ln>
                  <a:noFill/>
                </a:ln>
                <a:solidFill>
                  <a:srgbClr val="002060"/>
                </a:solidFill>
                <a:effectLst/>
                <a:uLnTx/>
                <a:uFillTx/>
                <a:latin typeface="Calibri" panose="020F0502020204030204"/>
                <a:ea typeface="+mn-ea"/>
                <a:cs typeface="+mn-cs"/>
              </a:rPr>
              <a:t>European Research Data Commons </a:t>
            </a: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where </a:t>
            </a:r>
            <a:r>
              <a:rPr kumimoji="0" lang="en-GB" sz="1800" b="0" i="0" u="sng" strike="noStrike" kern="1200" cap="none" spc="0" normalizeH="0" baseline="0" noProof="0" dirty="0">
                <a:ln>
                  <a:noFill/>
                </a:ln>
                <a:solidFill>
                  <a:srgbClr val="002060"/>
                </a:solidFill>
                <a:effectLst/>
                <a:uLnTx/>
                <a:uFillTx/>
                <a:latin typeface="Calibri" panose="020F0502020204030204"/>
                <a:ea typeface="+mn-ea"/>
                <a:cs typeface="+mn-cs"/>
              </a:rPr>
              <a:t>data are FAIR</a:t>
            </a: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 and also as open as possible.</a:t>
            </a: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endParaRPr>
          </a:p>
        </p:txBody>
      </p:sp>
      <p:pic>
        <p:nvPicPr>
          <p:cNvPr id="8" name="Picture 7" descr="C:\_D\ENVRI-FAIR\Outreach\InfoGraphics\ESFRI Thematic cluster view on EOSC .png">
            <a:extLst>
              <a:ext uri="{FF2B5EF4-FFF2-40B4-BE49-F238E27FC236}">
                <a16:creationId xmlns:a16="http://schemas.microsoft.com/office/drawing/2014/main" id="{37B6360A-36EB-5D4D-B93D-99ACA775A81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t="68739" r="80909" b="4130"/>
          <a:stretch>
            <a:fillRect/>
          </a:stretch>
        </p:blipFill>
        <p:spPr bwMode="auto">
          <a:xfrm>
            <a:off x="10669564" y="4945654"/>
            <a:ext cx="1368471" cy="1311710"/>
          </a:xfrm>
          <a:custGeom>
            <a:avLst/>
            <a:gdLst>
              <a:gd name="connsiteX0" fmla="*/ 760597 w 1521194"/>
              <a:gd name="connsiteY0" fmla="*/ 0 h 1458098"/>
              <a:gd name="connsiteX1" fmla="*/ 1521194 w 1521194"/>
              <a:gd name="connsiteY1" fmla="*/ 729049 h 1458098"/>
              <a:gd name="connsiteX2" fmla="*/ 760597 w 1521194"/>
              <a:gd name="connsiteY2" fmla="*/ 1458098 h 1458098"/>
              <a:gd name="connsiteX3" fmla="*/ 0 w 1521194"/>
              <a:gd name="connsiteY3" fmla="*/ 729049 h 1458098"/>
              <a:gd name="connsiteX4" fmla="*/ 760597 w 1521194"/>
              <a:gd name="connsiteY4" fmla="*/ 0 h 145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194" h="1458098">
                <a:moveTo>
                  <a:pt x="760597" y="0"/>
                </a:moveTo>
                <a:cubicBezTo>
                  <a:pt x="1180663" y="0"/>
                  <a:pt x="1521194" y="326406"/>
                  <a:pt x="1521194" y="729049"/>
                </a:cubicBezTo>
                <a:cubicBezTo>
                  <a:pt x="1521194" y="1131692"/>
                  <a:pt x="1180663" y="1458098"/>
                  <a:pt x="760597" y="1458098"/>
                </a:cubicBezTo>
                <a:cubicBezTo>
                  <a:pt x="340531" y="1458098"/>
                  <a:pt x="0" y="1131692"/>
                  <a:pt x="0" y="729049"/>
                </a:cubicBezTo>
                <a:cubicBezTo>
                  <a:pt x="0" y="326406"/>
                  <a:pt x="340531" y="0"/>
                  <a:pt x="760597" y="0"/>
                </a:cubicBezTo>
                <a:close/>
              </a:path>
            </a:pathLst>
          </a:cu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7752ADA-C9F1-9347-93D8-2A9EBCF1D9EC}"/>
              </a:ext>
            </a:extLst>
          </p:cNvPr>
          <p:cNvSpPr/>
          <p:nvPr/>
        </p:nvSpPr>
        <p:spPr>
          <a:xfrm>
            <a:off x="679779" y="4569131"/>
            <a:ext cx="9499546"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Calibri" panose="020F0502020204030204"/>
                <a:ea typeface="+mn-ea"/>
                <a:cs typeface="+mn-cs"/>
              </a:rPr>
              <a:t>SRIA</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 Strategic </a:t>
            </a:r>
            <a:r>
              <a:rPr kumimoji="0" lang="fr-FR" sz="1800" b="0" i="0" u="none" strike="noStrike" kern="1200" cap="none" spc="0" normalizeH="0" baseline="0" noProof="0" dirty="0" err="1">
                <a:ln>
                  <a:noFill/>
                </a:ln>
                <a:solidFill>
                  <a:srgbClr val="002060"/>
                </a:solidFill>
                <a:effectLst/>
                <a:uLnTx/>
                <a:uFillTx/>
                <a:latin typeface="Calibri" panose="020F0502020204030204"/>
                <a:ea typeface="+mn-ea"/>
                <a:cs typeface="+mn-cs"/>
              </a:rPr>
              <a:t>Research</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 and Innovation Agenda (SRIA) of the </a:t>
            </a:r>
            <a:r>
              <a:rPr kumimoji="0" lang="fr-FR" sz="1800" b="0" i="0" u="none" strike="noStrike" kern="1200" cap="none" spc="0" normalizeH="0" baseline="0" noProof="0" dirty="0" err="1">
                <a:ln>
                  <a:noFill/>
                </a:ln>
                <a:solidFill>
                  <a:srgbClr val="002060"/>
                </a:solidFill>
                <a:effectLst/>
                <a:uLnTx/>
                <a:uFillTx/>
                <a:latin typeface="Calibri" panose="020F0502020204030204"/>
                <a:ea typeface="+mn-ea"/>
                <a:cs typeface="+mn-cs"/>
              </a:rPr>
              <a:t>European</a:t>
            </a: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 Open Science Cloud (EOSC)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(https://</a:t>
            </a:r>
            <a:r>
              <a:rPr kumimoji="0" lang="en-GB" sz="1600" b="0" i="1"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mn-cs"/>
              </a:rPr>
              <a:t>www.eosc.eu</a:t>
            </a:r>
            <a:r>
              <a:rPr kumimoji="0" lang="en-GB" sz="1600"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/sites/default/files/EOSC-SRIA-V1.0_15Feb2021.pdf)</a:t>
            </a:r>
          </a:p>
        </p:txBody>
      </p:sp>
    </p:spTree>
    <p:extLst>
      <p:ext uri="{BB962C8B-B14F-4D97-AF65-F5344CB8AC3E}">
        <p14:creationId xmlns:p14="http://schemas.microsoft.com/office/powerpoint/2010/main" val="35563063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a:solidFill>
                  <a:srgbClr val="002060"/>
                </a:solidFill>
              </a:rPr>
              <a:t>The </a:t>
            </a:r>
            <a:r>
              <a:rPr lang="fr-FR" sz="2800" b="1" dirty="0" err="1">
                <a:solidFill>
                  <a:srgbClr val="002060"/>
                </a:solidFill>
              </a:rPr>
              <a:t>glossary</a:t>
            </a:r>
            <a:r>
              <a:rPr lang="fr-FR" sz="2800" b="1" dirty="0">
                <a:solidFill>
                  <a:srgbClr val="002060"/>
                </a:solidFill>
              </a:rPr>
              <a:t> …</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55393F-0457-6947-80A2-7316E15DBF57}"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descr="C:\_D\ENVRI-FAIR\Outreach\InfoGraphics\ESFRI Thematic cluster view on EOSC .png">
            <a:extLst>
              <a:ext uri="{FF2B5EF4-FFF2-40B4-BE49-F238E27FC236}">
                <a16:creationId xmlns:a16="http://schemas.microsoft.com/office/drawing/2014/main" id="{37B6360A-36EB-5D4D-B93D-99ACA775A81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t="68739" r="80909" b="4130"/>
          <a:stretch>
            <a:fillRect/>
          </a:stretch>
        </p:blipFill>
        <p:spPr bwMode="auto">
          <a:xfrm>
            <a:off x="10669564" y="4945654"/>
            <a:ext cx="1368471" cy="1311710"/>
          </a:xfrm>
          <a:custGeom>
            <a:avLst/>
            <a:gdLst>
              <a:gd name="connsiteX0" fmla="*/ 760597 w 1521194"/>
              <a:gd name="connsiteY0" fmla="*/ 0 h 1458098"/>
              <a:gd name="connsiteX1" fmla="*/ 1521194 w 1521194"/>
              <a:gd name="connsiteY1" fmla="*/ 729049 h 1458098"/>
              <a:gd name="connsiteX2" fmla="*/ 760597 w 1521194"/>
              <a:gd name="connsiteY2" fmla="*/ 1458098 h 1458098"/>
              <a:gd name="connsiteX3" fmla="*/ 0 w 1521194"/>
              <a:gd name="connsiteY3" fmla="*/ 729049 h 1458098"/>
              <a:gd name="connsiteX4" fmla="*/ 760597 w 1521194"/>
              <a:gd name="connsiteY4" fmla="*/ 0 h 145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194" h="1458098">
                <a:moveTo>
                  <a:pt x="760597" y="0"/>
                </a:moveTo>
                <a:cubicBezTo>
                  <a:pt x="1180663" y="0"/>
                  <a:pt x="1521194" y="326406"/>
                  <a:pt x="1521194" y="729049"/>
                </a:cubicBezTo>
                <a:cubicBezTo>
                  <a:pt x="1521194" y="1131692"/>
                  <a:pt x="1180663" y="1458098"/>
                  <a:pt x="760597" y="1458098"/>
                </a:cubicBezTo>
                <a:cubicBezTo>
                  <a:pt x="340531" y="1458098"/>
                  <a:pt x="0" y="1131692"/>
                  <a:pt x="0" y="729049"/>
                </a:cubicBezTo>
                <a:cubicBezTo>
                  <a:pt x="0" y="326406"/>
                  <a:pt x="340531" y="0"/>
                  <a:pt x="760597" y="0"/>
                </a:cubicBezTo>
                <a:close/>
              </a:path>
            </a:pathLst>
          </a:custGeom>
          <a:noFill/>
          <a:extLst>
            <a:ext uri="{909E8E84-426E-40DD-AFC4-6F175D3DCCD1}">
              <a14:hiddenFill xmlns:a14="http://schemas.microsoft.com/office/drawing/2010/main">
                <a:solidFill>
                  <a:srgbClr val="FFFFFF"/>
                </a:solidFill>
              </a14:hiddenFill>
            </a:ext>
          </a:extLst>
        </p:spPr>
      </p:pic>
      <p:pic>
        <p:nvPicPr>
          <p:cNvPr id="9" name="Picture 2" descr="http://dataspaces.info/wp-content/uploads/2020/04/Screenshot-2020-04-16-at-19.31.48-1024x576.png">
            <a:extLst>
              <a:ext uri="{FF2B5EF4-FFF2-40B4-BE49-F238E27FC236}">
                <a16:creationId xmlns:a16="http://schemas.microsoft.com/office/drawing/2014/main" id="{278E8AF3-2C26-BD48-B1E4-BD8BE326C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998950"/>
            <a:ext cx="5792732" cy="3258414"/>
          </a:xfrm>
          <a:prstGeom prst="rect">
            <a:avLst/>
          </a:prstGeom>
          <a:noFill/>
          <a:ln>
            <a:solidFill>
              <a:srgbClr val="C98900"/>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390B2CB-DE8E-1F44-BDFE-C38ABD09CFE7}"/>
              </a:ext>
            </a:extLst>
          </p:cNvPr>
          <p:cNvSpPr/>
          <p:nvPr/>
        </p:nvSpPr>
        <p:spPr>
          <a:xfrm>
            <a:off x="908380" y="940523"/>
            <a:ext cx="9927260"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European Data Spaces: </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a:t>
            </a: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The European strategy for data aims at creating a single market for data that will ensure Europe’s global competitiveness and data sovereignty. Common European data spaces will ensure that more data becomes available for use in the economy and society, while keeping companies and individuals who generate the data in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Data is an essential resource for economic growth, competitiveness, innovation, job creation and societal progress in general…” </a:t>
            </a:r>
          </a:p>
        </p:txBody>
      </p:sp>
    </p:spTree>
    <p:extLst>
      <p:ext uri="{BB962C8B-B14F-4D97-AF65-F5344CB8AC3E}">
        <p14:creationId xmlns:p14="http://schemas.microsoft.com/office/powerpoint/2010/main" val="26583350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a:solidFill>
                  <a:srgbClr val="002060"/>
                </a:solidFill>
              </a:rPr>
              <a:t>… and a </a:t>
            </a:r>
            <a:r>
              <a:rPr lang="fr-FR" sz="2800" b="1" dirty="0" err="1">
                <a:solidFill>
                  <a:srgbClr val="002060"/>
                </a:solidFill>
              </a:rPr>
              <a:t>preamble</a:t>
            </a:r>
            <a:r>
              <a:rPr lang="fr-FR" sz="2800" b="1" dirty="0">
                <a:solidFill>
                  <a:srgbClr val="002060"/>
                </a:solidFill>
              </a:rPr>
              <a:t> </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55393F-0457-6947-80A2-7316E15DBF57}"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77FE098-67AE-1143-9BE5-396BC91E5256}"/>
              </a:ext>
            </a:extLst>
          </p:cNvPr>
          <p:cNvSpPr/>
          <p:nvPr/>
        </p:nvSpPr>
        <p:spPr>
          <a:xfrm>
            <a:off x="505004" y="876350"/>
            <a:ext cx="9836729"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Preamble</a:t>
            </a:r>
          </a:p>
        </p:txBody>
      </p:sp>
      <p:sp>
        <p:nvSpPr>
          <p:cNvPr id="3" name="Rectangle 2">
            <a:extLst>
              <a:ext uri="{FF2B5EF4-FFF2-40B4-BE49-F238E27FC236}">
                <a16:creationId xmlns:a16="http://schemas.microsoft.com/office/drawing/2014/main" id="{FC5F6621-6C7D-7F42-B8A2-3C92D9D25A56}"/>
              </a:ext>
            </a:extLst>
          </p:cNvPr>
          <p:cNvSpPr/>
          <p:nvPr/>
        </p:nvSpPr>
        <p:spPr>
          <a:xfrm>
            <a:off x="812852" y="1584236"/>
            <a:ext cx="9798552" cy="28931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Science Clusters (lessons learned and in progress)</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         - </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one of the EC's most effective and innovative network tools (we need </a:t>
            </a: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to pursue </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the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successful and effective cooperative approach</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         - Science Cluster sustainability is a question addressed to the RIs and communities, while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            the </a:t>
            </a:r>
            <a:r>
              <a:rPr kumimoji="0" lang="en-GB" sz="1800" b="0" i="0" u="sng" strike="noStrike" kern="1200" cap="none" spc="0" normalizeH="0" baseline="0" noProof="0" dirty="0">
                <a:ln>
                  <a:noFill/>
                </a:ln>
                <a:solidFill>
                  <a:srgbClr val="002060"/>
                </a:solidFill>
                <a:effectLst/>
                <a:uLnTx/>
                <a:uFillTx/>
                <a:latin typeface="Calibri" panose="020F0502020204030204"/>
                <a:ea typeface="+mn-ea"/>
                <a:cs typeface="+mn-cs"/>
              </a:rPr>
              <a:t>sustainability of EOSC (for science) </a:t>
            </a: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depends on the </a:t>
            </a:r>
            <a:r>
              <a:rPr kumimoji="0" lang="en-GB" sz="1800" b="0" i="0" u="sng" strike="noStrike" kern="1200" cap="none" spc="0" normalizeH="0" baseline="0" noProof="0" dirty="0">
                <a:ln>
                  <a:noFill/>
                </a:ln>
                <a:solidFill>
                  <a:srgbClr val="002060"/>
                </a:solidFill>
                <a:effectLst/>
                <a:uLnTx/>
                <a:uFillTx/>
                <a:latin typeface="Calibri" panose="020F0502020204030204"/>
                <a:ea typeface="+mn-ea"/>
                <a:cs typeface="+mn-cs"/>
              </a:rPr>
              <a:t>maturity of our VREs </a:t>
            </a: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and a set of a few of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            our </a:t>
            </a:r>
            <a:r>
              <a:rPr kumimoji="0" lang="en-GB" sz="1800" b="0" i="0" u="sng" strike="noStrike" kern="1200" cap="none" spc="0" normalizeH="0" baseline="0" noProof="0" dirty="0">
                <a:ln>
                  <a:noFill/>
                </a:ln>
                <a:solidFill>
                  <a:srgbClr val="002060"/>
                </a:solidFill>
                <a:effectLst/>
                <a:uLnTx/>
                <a:uFillTx/>
                <a:latin typeface="Calibri" panose="020F0502020204030204"/>
                <a:ea typeface="+mn-ea"/>
                <a:cs typeface="+mn-cs"/>
              </a:rPr>
              <a:t>core services</a:t>
            </a: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9" name="Picture 7" descr="C:\_D\ENVRI-FAIR\Outreach\InfoGraphics\ESFRI Thematic cluster view on EOSC .png">
            <a:extLst>
              <a:ext uri="{FF2B5EF4-FFF2-40B4-BE49-F238E27FC236}">
                <a16:creationId xmlns:a16="http://schemas.microsoft.com/office/drawing/2014/main" id="{5AFEA4FD-DDDB-B640-B17F-BDCE7FD93CE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t="68739" r="80909" b="4130"/>
          <a:stretch>
            <a:fillRect/>
          </a:stretch>
        </p:blipFill>
        <p:spPr bwMode="auto">
          <a:xfrm>
            <a:off x="10669564" y="4945654"/>
            <a:ext cx="1368471" cy="1311710"/>
          </a:xfrm>
          <a:custGeom>
            <a:avLst/>
            <a:gdLst>
              <a:gd name="connsiteX0" fmla="*/ 760597 w 1521194"/>
              <a:gd name="connsiteY0" fmla="*/ 0 h 1458098"/>
              <a:gd name="connsiteX1" fmla="*/ 1521194 w 1521194"/>
              <a:gd name="connsiteY1" fmla="*/ 729049 h 1458098"/>
              <a:gd name="connsiteX2" fmla="*/ 760597 w 1521194"/>
              <a:gd name="connsiteY2" fmla="*/ 1458098 h 1458098"/>
              <a:gd name="connsiteX3" fmla="*/ 0 w 1521194"/>
              <a:gd name="connsiteY3" fmla="*/ 729049 h 1458098"/>
              <a:gd name="connsiteX4" fmla="*/ 760597 w 1521194"/>
              <a:gd name="connsiteY4" fmla="*/ 0 h 145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194" h="1458098">
                <a:moveTo>
                  <a:pt x="760597" y="0"/>
                </a:moveTo>
                <a:cubicBezTo>
                  <a:pt x="1180663" y="0"/>
                  <a:pt x="1521194" y="326406"/>
                  <a:pt x="1521194" y="729049"/>
                </a:cubicBezTo>
                <a:cubicBezTo>
                  <a:pt x="1521194" y="1131692"/>
                  <a:pt x="1180663" y="1458098"/>
                  <a:pt x="760597" y="1458098"/>
                </a:cubicBezTo>
                <a:cubicBezTo>
                  <a:pt x="340531" y="1458098"/>
                  <a:pt x="0" y="1131692"/>
                  <a:pt x="0" y="729049"/>
                </a:cubicBezTo>
                <a:cubicBezTo>
                  <a:pt x="0" y="326406"/>
                  <a:pt x="340531" y="0"/>
                  <a:pt x="760597"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0962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3124" y="167418"/>
            <a:ext cx="11386751" cy="708932"/>
          </a:xfrm>
        </p:spPr>
        <p:txBody>
          <a:bodyPr>
            <a:normAutofit/>
          </a:bodyPr>
          <a:lstStyle/>
          <a:p>
            <a:r>
              <a:rPr lang="fr-FR" sz="2800" b="1" dirty="0">
                <a:solidFill>
                  <a:srgbClr val="002060"/>
                </a:solidFill>
              </a:rPr>
              <a:t>Science Clusters in the </a:t>
            </a:r>
            <a:r>
              <a:rPr lang="fr-FR" sz="2800" b="1" dirty="0" err="1">
                <a:solidFill>
                  <a:srgbClr val="002060"/>
                </a:solidFill>
              </a:rPr>
              <a:t>European</a:t>
            </a:r>
            <a:r>
              <a:rPr lang="fr-FR" sz="2800" b="1" dirty="0">
                <a:solidFill>
                  <a:srgbClr val="002060"/>
                </a:solidFill>
              </a:rPr>
              <a:t> </a:t>
            </a:r>
            <a:r>
              <a:rPr lang="fr-FR" sz="2800" b="1" dirty="0" err="1">
                <a:solidFill>
                  <a:srgbClr val="002060"/>
                </a:solidFill>
              </a:rPr>
              <a:t>research</a:t>
            </a:r>
            <a:r>
              <a:rPr lang="fr-FR" sz="2800" b="1" dirty="0">
                <a:solidFill>
                  <a:srgbClr val="002060"/>
                </a:solidFill>
              </a:rPr>
              <a:t> and innovation </a:t>
            </a:r>
            <a:r>
              <a:rPr lang="fr-FR" sz="2800" b="1" dirty="0" err="1">
                <a:solidFill>
                  <a:srgbClr val="002060"/>
                </a:solidFill>
              </a:rPr>
              <a:t>landscape</a:t>
            </a:r>
            <a:endParaRPr lang="fr-FR" sz="2800" b="1" dirty="0">
              <a:solidFill>
                <a:srgbClr val="002060"/>
              </a:solidFill>
            </a:endParaRP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57BB-9379-8A48-BF33-5C1630352BE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EF92408-9F2D-2B4B-BD12-8AEBD07F3F6E}"/>
              </a:ext>
            </a:extLst>
          </p:cNvPr>
          <p:cNvSpPr/>
          <p:nvPr/>
        </p:nvSpPr>
        <p:spPr>
          <a:xfrm>
            <a:off x="811875" y="1138611"/>
            <a:ext cx="10627269" cy="27443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2000" b="1"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rPr>
              <a:t>Position I: General Role and positioning of Science Clusters</a:t>
            </a:r>
            <a:endParaRPr kumimoji="0" lang="fr-FR" sz="18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Tahoma" panose="020B060403050404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Calibri" panose="020F0502020204030204" pitchFamily="34" charset="0"/>
              </a:rPr>
              <a:t>The Science Clusters are engines for Interdisciplinarity.</a:t>
            </a:r>
            <a:r>
              <a:rPr kumimoji="0" lang="en-GB" sz="18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Calibri" panose="020F0502020204030204" pitchFamily="34" charset="0"/>
              </a:rPr>
              <a:t>Their cross-fertilization environment has bridged sociological and technical barriers.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Calibri" panose="020F0502020204030204" pitchFamily="34" charset="0"/>
              </a:rPr>
              <a:t>The Science Clusters have potential to shape the future </a:t>
            </a:r>
            <a:r>
              <a:rPr kumimoji="0" lang="en-GB" sz="1800" b="0" i="0" u="sng"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Calibri" panose="020F0502020204030204" pitchFamily="34" charset="0"/>
              </a:rPr>
              <a:t>EOSC agenda and the Horizon-Europe framework</a:t>
            </a:r>
            <a:r>
              <a:rPr kumimoji="0" lang="en-GB" sz="18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Calibri" panose="020F0502020204030204" pitchFamily="34" charset="0"/>
              </a:rPr>
              <a:t> evolution as well as </a:t>
            </a:r>
            <a:r>
              <a:rPr kumimoji="0" lang="en-GB" sz="1800" b="0" i="0" u="sng"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Calibri" panose="020F0502020204030204" pitchFamily="34" charset="0"/>
              </a:rPr>
              <a:t>operationalising the European Research Area </a:t>
            </a:r>
            <a:r>
              <a:rPr kumimoji="0" lang="en-GB" sz="18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Calibri" panose="020F0502020204030204" pitchFamily="34" charset="0"/>
              </a:rPr>
              <a:t>(ERA). </a:t>
            </a:r>
            <a:endParaRPr kumimoji="0" lang="fr-FR" sz="18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a:p>
            <a:pPr marL="45720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Calibri" panose="020F0502020204030204" pitchFamily="34" charset="0"/>
            </a:endParaRPr>
          </a:p>
          <a:p>
            <a:pPr marL="45720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Tahoma" panose="020B060403050404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Calibri" panose="020F0502020204030204" pitchFamily="34" charset="0"/>
              </a:rPr>
              <a:t>The Science Clusters occupy a unique position between EOSC, ESFRI RIs and scientific communities.  </a:t>
            </a:r>
            <a:endParaRPr kumimoji="0" lang="en-GB" sz="18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Three momenta </a:t>
            </a:r>
            <a:r>
              <a:rPr kumimoji="0" lang="en-GB" sz="18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mark the success of the </a:t>
            </a:r>
            <a:r>
              <a:rPr kumimoji="0" lang="en-GB" sz="18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Science Clusters </a:t>
            </a:r>
            <a:r>
              <a:rPr kumimoji="0" lang="en-GB" sz="18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-&gt; We all want to keep on them for the future.</a:t>
            </a:r>
            <a:endParaRPr kumimoji="0" lang="fr-FR" sz="14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p:txBody>
      </p:sp>
      <p:sp>
        <p:nvSpPr>
          <p:cNvPr id="10" name="Flèche droite rayée 9">
            <a:extLst>
              <a:ext uri="{FF2B5EF4-FFF2-40B4-BE49-F238E27FC236}">
                <a16:creationId xmlns:a16="http://schemas.microsoft.com/office/drawing/2014/main" id="{6027328D-F9AC-9941-B5A0-B725CEE18367}"/>
              </a:ext>
            </a:extLst>
          </p:cNvPr>
          <p:cNvSpPr/>
          <p:nvPr/>
        </p:nvSpPr>
        <p:spPr>
          <a:xfrm>
            <a:off x="4962144" y="4161478"/>
            <a:ext cx="706582" cy="290945"/>
          </a:xfrm>
          <a:prstGeom prst="stripedRightArrow">
            <a:avLst>
              <a:gd name="adj1" fmla="val 55714"/>
              <a:gd name="adj2"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èche droite rayée 10">
            <a:extLst>
              <a:ext uri="{FF2B5EF4-FFF2-40B4-BE49-F238E27FC236}">
                <a16:creationId xmlns:a16="http://schemas.microsoft.com/office/drawing/2014/main" id="{228E22D7-E204-B645-AA65-C2284F738ADA}"/>
              </a:ext>
            </a:extLst>
          </p:cNvPr>
          <p:cNvSpPr/>
          <p:nvPr/>
        </p:nvSpPr>
        <p:spPr>
          <a:xfrm>
            <a:off x="4962144" y="4549831"/>
            <a:ext cx="706582" cy="290945"/>
          </a:xfrm>
          <a:prstGeom prst="stripedRightArrow">
            <a:avLst>
              <a:gd name="adj1" fmla="val 55714"/>
              <a:gd name="adj2"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èche droite rayée 11">
            <a:extLst>
              <a:ext uri="{FF2B5EF4-FFF2-40B4-BE49-F238E27FC236}">
                <a16:creationId xmlns:a16="http://schemas.microsoft.com/office/drawing/2014/main" id="{3E1E1BCA-25E5-E647-AAF2-69317E98D242}"/>
              </a:ext>
            </a:extLst>
          </p:cNvPr>
          <p:cNvSpPr/>
          <p:nvPr/>
        </p:nvSpPr>
        <p:spPr>
          <a:xfrm>
            <a:off x="4962144" y="4927953"/>
            <a:ext cx="706582" cy="290945"/>
          </a:xfrm>
          <a:prstGeom prst="stripedRightArrow">
            <a:avLst>
              <a:gd name="adj1" fmla="val 55714"/>
              <a:gd name="adj2"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23F5F46-15E8-9E49-9DDC-A05672375699}"/>
              </a:ext>
            </a:extLst>
          </p:cNvPr>
          <p:cNvSpPr/>
          <p:nvPr/>
        </p:nvSpPr>
        <p:spPr>
          <a:xfrm>
            <a:off x="1021330" y="4150048"/>
            <a:ext cx="10141868" cy="33855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Calibri" panose="020F0502020204030204" pitchFamily="34" charset="0"/>
              </a:rPr>
              <a:t>Top-Down: </a:t>
            </a:r>
            <a:r>
              <a:rPr kumimoji="0" lang="en-US" sz="1600" b="0"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Calibri" panose="020F0502020204030204" pitchFamily="34" charset="0"/>
              </a:rPr>
              <a:t>The </a:t>
            </a:r>
            <a:r>
              <a:rPr kumimoji="0" lang="en-US" sz="16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Calibri" panose="020F0502020204030204" pitchFamily="34" charset="0"/>
              </a:rPr>
              <a:t>(ESFRI) RIs </a:t>
            </a:r>
            <a:r>
              <a:rPr kumimoji="0" lang="en-US" sz="1600" b="0"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Calibri" panose="020F0502020204030204" pitchFamily="34" charset="0"/>
              </a:rPr>
              <a:t>legal entities                              joining efforts together</a:t>
            </a:r>
            <a:endParaRPr kumimoji="0" lang="fr-FR" sz="1200" b="0"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207ED01D-3C97-244B-8AF6-34824AB61033}"/>
              </a:ext>
            </a:extLst>
          </p:cNvPr>
          <p:cNvSpPr/>
          <p:nvPr/>
        </p:nvSpPr>
        <p:spPr>
          <a:xfrm>
            <a:off x="1025066" y="4516633"/>
            <a:ext cx="10141868" cy="33855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50000"/>
                  </a:srgbClr>
                </a:solidFill>
                <a:effectLst/>
                <a:uLnTx/>
                <a:uFillTx/>
                <a:latin typeface="Calibri" panose="020F0502020204030204"/>
                <a:ea typeface="Calibri" panose="020F0502020204030204" pitchFamily="34" charset="0"/>
                <a:cs typeface="Calibri" panose="020F0502020204030204" pitchFamily="34" charset="0"/>
              </a:rPr>
              <a:t>Bottom-Up: </a:t>
            </a:r>
            <a:r>
              <a:rPr kumimoji="0" lang="en-US" sz="1600" b="0" i="0" u="none" strike="noStrike" kern="1200" cap="none" spc="0" normalizeH="0" baseline="0" noProof="0" dirty="0">
                <a:ln>
                  <a:noFill/>
                </a:ln>
                <a:solidFill>
                  <a:srgbClr val="ED7D31">
                    <a:lumMod val="50000"/>
                  </a:srgbClr>
                </a:solidFill>
                <a:effectLst/>
                <a:uLnTx/>
                <a:uFillTx/>
                <a:latin typeface="Calibri" panose="020F0502020204030204"/>
                <a:ea typeface="Calibri" panose="020F0502020204030204" pitchFamily="34" charset="0"/>
                <a:cs typeface="Calibri" panose="020F0502020204030204" pitchFamily="34" charset="0"/>
              </a:rPr>
              <a:t>The </a:t>
            </a:r>
            <a:r>
              <a:rPr kumimoji="0" lang="en-US" sz="1600" b="1" i="0" u="none" strike="noStrike" kern="1200" cap="none" spc="0" normalizeH="0" baseline="0" noProof="0" dirty="0">
                <a:ln>
                  <a:noFill/>
                </a:ln>
                <a:solidFill>
                  <a:srgbClr val="ED7D31">
                    <a:lumMod val="50000"/>
                  </a:srgbClr>
                </a:solidFill>
                <a:effectLst/>
                <a:uLnTx/>
                <a:uFillTx/>
                <a:latin typeface="Calibri" panose="020F0502020204030204"/>
                <a:ea typeface="Calibri" panose="020F0502020204030204" pitchFamily="34" charset="0"/>
                <a:cs typeface="Calibri" panose="020F0502020204030204" pitchFamily="34" charset="0"/>
              </a:rPr>
              <a:t>concerned scientists</a:t>
            </a:r>
            <a:r>
              <a:rPr kumimoji="0" lang="en-US" sz="1600" b="0" i="0" u="none" strike="noStrike" kern="1200" cap="none" spc="0" normalizeH="0" baseline="0" noProof="0" dirty="0">
                <a:ln>
                  <a:noFill/>
                </a:ln>
                <a:solidFill>
                  <a:srgbClr val="ED7D31">
                    <a:lumMod val="50000"/>
                  </a:srgbClr>
                </a:solidFill>
                <a:effectLst/>
                <a:uLnTx/>
                <a:uFillTx/>
                <a:latin typeface="Calibri" panose="020F0502020204030204"/>
                <a:ea typeface="Calibri" panose="020F0502020204030204" pitchFamily="34" charset="0"/>
                <a:cs typeface="Calibri" panose="020F0502020204030204" pitchFamily="34" charset="0"/>
              </a:rPr>
              <a:t>                                 willing to pursue the cross-fertilization in science and innovation</a:t>
            </a:r>
            <a:endParaRPr kumimoji="0" lang="fr-FR" sz="1200" b="0" i="0" u="none" strike="noStrike" kern="1200" cap="none" spc="0" normalizeH="0" baseline="0" noProof="0" dirty="0">
              <a:ln>
                <a:noFill/>
              </a:ln>
              <a:solidFill>
                <a:srgbClr val="ED7D31">
                  <a:lumMod val="50000"/>
                </a:srgbClr>
              </a:solidFill>
              <a:effectLst/>
              <a:uLnTx/>
              <a:uFillTx/>
              <a:latin typeface="Calibri" panose="020F0502020204030204"/>
              <a:ea typeface="Tahoma" panose="020B060403050404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B82BEBCB-5268-1545-8CCD-C30DA66A2723}"/>
              </a:ext>
            </a:extLst>
          </p:cNvPr>
          <p:cNvSpPr/>
          <p:nvPr/>
        </p:nvSpPr>
        <p:spPr>
          <a:xfrm>
            <a:off x="1025066" y="4869598"/>
            <a:ext cx="10752406"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panose="020F0502020204030204"/>
                <a:ea typeface="Calibri" panose="020F0502020204030204" pitchFamily="34" charset="0"/>
                <a:cs typeface="Calibri" panose="020F0502020204030204" pitchFamily="34" charset="0"/>
              </a:rPr>
              <a:t>Horizontally: </a:t>
            </a:r>
            <a:r>
              <a:rPr kumimoji="0" lang="en-US" sz="1600" b="0" i="0" u="none" strike="noStrike" kern="1200" cap="none" spc="0" normalizeH="0" baseline="0" noProof="0" dirty="0">
                <a:ln>
                  <a:noFill/>
                </a:ln>
                <a:solidFill>
                  <a:srgbClr val="7030A0"/>
                </a:solidFill>
                <a:effectLst/>
                <a:uLnTx/>
                <a:uFillTx/>
                <a:latin typeface="Calibri" panose="020F0502020204030204"/>
                <a:ea typeface="Calibri" panose="020F0502020204030204" pitchFamily="34" charset="0"/>
                <a:cs typeface="Calibri" panose="020F0502020204030204" pitchFamily="34" charset="0"/>
              </a:rPr>
              <a:t>The Universities and Institutes                       leveraging the inter-domain potential…  to be fully exploited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30A0"/>
                </a:solidFill>
                <a:effectLst/>
                <a:uLnTx/>
                <a:uFillTx/>
                <a:latin typeface="Calibri" panose="020F0502020204030204"/>
                <a:ea typeface="Calibri" panose="020F0502020204030204" pitchFamily="34" charset="0"/>
                <a:cs typeface="Calibri" panose="020F0502020204030204" pitchFamily="34" charset="0"/>
              </a:rPr>
              <a:t>                                                                                                     around new academic/training schemes based on data-research</a:t>
            </a:r>
            <a:endParaRPr kumimoji="0" lang="fr-FR" sz="1200" b="0" i="0" u="none" strike="noStrike" kern="1200" cap="none" spc="0" normalizeH="0" baseline="0" noProof="0" dirty="0">
              <a:ln>
                <a:noFill/>
              </a:ln>
              <a:solidFill>
                <a:srgbClr val="7030A0"/>
              </a:solidFill>
              <a:effectLst/>
              <a:uLnTx/>
              <a:uFillTx/>
              <a:latin typeface="Calibri" panose="020F0502020204030204"/>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1733628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3124" y="167418"/>
            <a:ext cx="11386751" cy="708932"/>
          </a:xfrm>
        </p:spPr>
        <p:txBody>
          <a:bodyPr>
            <a:normAutofit/>
          </a:bodyPr>
          <a:lstStyle/>
          <a:p>
            <a:r>
              <a:rPr lang="fr-FR" sz="2800" b="1" dirty="0">
                <a:solidFill>
                  <a:srgbClr val="002060"/>
                </a:solidFill>
              </a:rPr>
              <a:t>Science Clusters in the </a:t>
            </a:r>
            <a:r>
              <a:rPr lang="fr-FR" sz="2800" b="1" dirty="0" err="1">
                <a:solidFill>
                  <a:srgbClr val="002060"/>
                </a:solidFill>
              </a:rPr>
              <a:t>European</a:t>
            </a:r>
            <a:r>
              <a:rPr lang="fr-FR" sz="2800" b="1" dirty="0">
                <a:solidFill>
                  <a:srgbClr val="002060"/>
                </a:solidFill>
              </a:rPr>
              <a:t> </a:t>
            </a:r>
            <a:r>
              <a:rPr lang="fr-FR" sz="2800" b="1" dirty="0" err="1">
                <a:solidFill>
                  <a:srgbClr val="002060"/>
                </a:solidFill>
              </a:rPr>
              <a:t>research</a:t>
            </a:r>
            <a:r>
              <a:rPr lang="fr-FR" sz="2800" b="1" dirty="0">
                <a:solidFill>
                  <a:srgbClr val="002060"/>
                </a:solidFill>
              </a:rPr>
              <a:t> and innovation </a:t>
            </a:r>
            <a:r>
              <a:rPr lang="fr-FR" sz="2800" b="1" dirty="0" err="1">
                <a:solidFill>
                  <a:srgbClr val="002060"/>
                </a:solidFill>
              </a:rPr>
              <a:t>landscape</a:t>
            </a:r>
            <a:endParaRPr lang="fr-FR" sz="2800" b="1" dirty="0">
              <a:solidFill>
                <a:srgbClr val="002060"/>
              </a:solidFill>
            </a:endParaRP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438C8-0FB6-0C4C-88A9-2848515DE60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DA5CA6E-BA7B-494B-81BA-6FD8C8E7174F}"/>
              </a:ext>
            </a:extLst>
          </p:cNvPr>
          <p:cNvSpPr/>
          <p:nvPr/>
        </p:nvSpPr>
        <p:spPr>
          <a:xfrm>
            <a:off x="764770" y="1304019"/>
            <a:ext cx="10111777" cy="40062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000" b="1" i="0" u="none" strike="noStrike" kern="1200" cap="none" spc="0" normalizeH="0" baseline="0" noProof="0" dirty="0">
                <a:ln>
                  <a:noFill/>
                </a:ln>
                <a:solidFill>
                  <a:srgbClr val="2A2A2A"/>
                </a:solidFill>
                <a:effectLst/>
                <a:uLnTx/>
                <a:uFillTx/>
                <a:latin typeface="Calibri" panose="020F0502020204030204" pitchFamily="34" charset="0"/>
                <a:ea typeface="Tahoma" panose="020B0604030504040204" pitchFamily="34" charset="0"/>
                <a:cs typeface="Times New Roman" panose="02020603050405020304" pitchFamily="18" charset="0"/>
              </a:rPr>
              <a:t>Position II: Science Clusters</a:t>
            </a:r>
            <a:r>
              <a:rPr kumimoji="0" lang="en-GB" sz="2000" b="1" i="0" u="none" strike="noStrike" kern="1200" cap="none" spc="0" normalizeH="0" baseline="0" noProof="0" dirty="0">
                <a:ln>
                  <a:noFill/>
                </a:ln>
                <a:solidFill>
                  <a:srgbClr val="2A2A2A"/>
                </a:solidFill>
                <a:effectLst/>
                <a:uLnTx/>
                <a:uFillTx/>
                <a:latin typeface="Calibri" panose="020F0502020204030204" pitchFamily="34" charset="0"/>
                <a:ea typeface="Tahoma" panose="020B0604030504040204" pitchFamily="34" charset="0"/>
                <a:cs typeface="Times New Roman" panose="02020603050405020304" pitchFamily="18" charset="0"/>
              </a:rPr>
              <a:t> in EOSC and Open Science landscape</a:t>
            </a:r>
            <a:endParaRPr kumimoji="0" lang="fr-FR" sz="2000" b="0" i="0" u="none" strike="noStrike" kern="1200" cap="none" spc="0" normalizeH="0" baseline="0" noProof="0" dirty="0">
              <a:ln>
                <a:noFill/>
              </a:ln>
              <a:solidFill>
                <a:srgbClr val="2A2A2A"/>
              </a:solidFill>
              <a:effectLst/>
              <a:uLnTx/>
              <a:uFillTx/>
              <a:latin typeface="Tahoma" panose="020B0604030504040204" pitchFamily="34" charset="0"/>
              <a:ea typeface="Tahoma" panose="020B0604030504040204" pitchFamily="34"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1000"/>
              </a:spcAft>
              <a:buClrTx/>
              <a:buSzTx/>
              <a:buFont typeface="Symbol" pitchFamily="2" charset="2"/>
              <a:buChar char="-"/>
              <a:tabLst/>
              <a:defRPr/>
            </a:pPr>
            <a:r>
              <a:rPr kumimoji="0" lang="en-US" sz="1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The Science Clusters uniquely capable to address the challenges of open research data being at the same time </a:t>
            </a:r>
            <a:r>
              <a:rPr kumimoji="0" lang="en-US" sz="1600" b="1" i="0" u="sng"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data producers and consumers</a:t>
            </a: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00000"/>
              </a:lnSpc>
              <a:spcBef>
                <a:spcPts val="0"/>
              </a:spcBef>
              <a:spcAft>
                <a:spcPts val="1000"/>
              </a:spcAft>
              <a:buClrTx/>
              <a:buSzTx/>
              <a:buFontTx/>
              <a:buNone/>
              <a:tabLst/>
              <a:defRPr/>
            </a:pPr>
            <a:endParaRPr kumimoji="0" lang="en-GB" sz="16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Tahoma" panose="020B0604030504040204" pitchFamily="34" charset="0"/>
            </a:endParaRPr>
          </a:p>
          <a:p>
            <a:pPr marL="342900" marR="0" lvl="0" indent="-342900" algn="just" defTabSz="914400" rtl="0" eaLnBrk="1" fontAlgn="auto" latinLnBrk="0" hangingPunct="1">
              <a:lnSpc>
                <a:spcPct val="100000"/>
              </a:lnSpc>
              <a:spcBef>
                <a:spcPts val="0"/>
              </a:spcBef>
              <a:spcAft>
                <a:spcPts val="1000"/>
              </a:spcAft>
              <a:buClrTx/>
              <a:buSzTx/>
              <a:buFont typeface="Symbol" pitchFamily="2" charset="2"/>
              <a:buChar char="-"/>
              <a:tabLst/>
              <a:defRPr/>
            </a:pPr>
            <a:r>
              <a:rPr kumimoji="0" lang="en-GB" sz="16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Tahoma" panose="020B0604030504040204" pitchFamily="34" charset="0"/>
              </a:rPr>
              <a:t>The Science Clusters are a key part in developing mid-level multidisciplinary tools and platforms.</a:t>
            </a:r>
          </a:p>
          <a:p>
            <a:pPr marL="0" marR="0" lvl="0" indent="0" algn="just" defTabSz="914400" rtl="0" eaLnBrk="1" fontAlgn="auto" latinLnBrk="0" hangingPunct="1">
              <a:lnSpc>
                <a:spcPct val="100000"/>
              </a:lnSpc>
              <a:spcBef>
                <a:spcPts val="0"/>
              </a:spcBef>
              <a:spcAft>
                <a:spcPts val="1000"/>
              </a:spcAft>
              <a:buClrTx/>
              <a:buSzTx/>
              <a:buFontTx/>
              <a:buNone/>
              <a:tabLst/>
              <a:defRPr/>
            </a:pPr>
            <a:endParaRPr kumimoji="0" lang="fr-FR" sz="1600" b="0" i="0" u="none" strike="noStrike" kern="1200" cap="none" spc="0" normalizeH="0" baseline="0" noProof="0" dirty="0">
              <a:ln>
                <a:noFill/>
              </a:ln>
              <a:solidFill>
                <a:srgbClr val="2A2A2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just" defTabSz="914400" rtl="0" eaLnBrk="1" fontAlgn="auto" latinLnBrk="0" hangingPunct="1">
              <a:lnSpc>
                <a:spcPct val="100000"/>
              </a:lnSpc>
              <a:spcBef>
                <a:spcPts val="0"/>
              </a:spcBef>
              <a:spcAft>
                <a:spcPts val="1000"/>
              </a:spcAft>
              <a:buClrTx/>
              <a:buSzTx/>
              <a:buFont typeface="Symbol" pitchFamily="2" charset="2"/>
              <a:buChar char="-"/>
              <a:tabLst/>
              <a:defRPr/>
            </a:pPr>
            <a:r>
              <a:rPr kumimoji="0" lang="en-GB" sz="1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The Science Clusters’ track record of integrating infrastructures can be a significant asset for the EOSC. </a:t>
            </a:r>
            <a:r>
              <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Tahoma" panose="020B0604030504040204" pitchFamily="34" charset="0"/>
              </a:rPr>
              <a:t> The majority of the </a:t>
            </a:r>
            <a:r>
              <a:rPr kumimoji="0" lang="en-GB" sz="1600" b="0" i="0" u="sng"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Tahoma" panose="020B0604030504040204" pitchFamily="34" charset="0"/>
              </a:rPr>
              <a:t>EOSC Association </a:t>
            </a:r>
            <a:r>
              <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Tahoma" panose="020B0604030504040204" pitchFamily="34" charset="0"/>
              </a:rPr>
              <a:t>members are EU member States Universities and Research Institutes: </a:t>
            </a:r>
            <a:r>
              <a:rPr kumimoji="0" lang="en-GB" sz="1600" b="0" i="0" u="sng"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Tahoma" panose="020B0604030504040204" pitchFamily="34" charset="0"/>
              </a:rPr>
              <a:t>science and the support of research communities </a:t>
            </a:r>
            <a:r>
              <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Tahoma" panose="020B0604030504040204" pitchFamily="34" charset="0"/>
              </a:rPr>
              <a:t>as the EOSC major aim!</a:t>
            </a:r>
          </a:p>
          <a:p>
            <a:pPr marL="0" marR="0" lvl="0" indent="0" algn="just" defTabSz="914400" rtl="0" eaLnBrk="1" fontAlgn="auto" latinLnBrk="0" hangingPunct="1">
              <a:lnSpc>
                <a:spcPct val="100000"/>
              </a:lnSpc>
              <a:spcBef>
                <a:spcPts val="0"/>
              </a:spcBef>
              <a:spcAft>
                <a:spcPts val="1000"/>
              </a:spcAft>
              <a:buClrTx/>
              <a:buSzTx/>
              <a:buFontTx/>
              <a:buNone/>
              <a:tabLst/>
              <a:defRPr/>
            </a:pPr>
            <a:endParaRPr kumimoji="0" lang="en-GB" sz="1600" b="0" i="0" u="none" strike="noStrike" kern="1200" cap="none" spc="0" normalizeH="0" baseline="0" noProof="0" dirty="0">
              <a:ln>
                <a:noFill/>
              </a:ln>
              <a:solidFill>
                <a:srgbClr val="C00000"/>
              </a:solidFill>
              <a:effectLst/>
              <a:uLnTx/>
              <a:uFillTx/>
              <a:latin typeface="Calibri" panose="020F050202020403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Calibri" panose="020F0502020204030204" pitchFamily="34" charset="0"/>
                <a:ea typeface="Tahoma" panose="020B0604030504040204" pitchFamily="34" charset="0"/>
                <a:cs typeface="Tahoma" panose="020B0604030504040204" pitchFamily="34" charset="0"/>
              </a:rPr>
              <a:t>             It is of primary importance that the EOSC implementation roadmap, as well as its governance, make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Calibri" panose="020F0502020204030204" pitchFamily="34" charset="0"/>
                <a:ea typeface="Tahoma" panose="020B0604030504040204" pitchFamily="34" charset="0"/>
                <a:cs typeface="Tahoma" panose="020B0604030504040204" pitchFamily="34" charset="0"/>
              </a:rPr>
              <a:t>                    reference to domain-based scientific communities and to the Science Clusters supported by them.  </a:t>
            </a:r>
            <a:endParaRPr kumimoji="0" lang="fr-FR" sz="16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Flèche droite rayée 7">
            <a:extLst>
              <a:ext uri="{FF2B5EF4-FFF2-40B4-BE49-F238E27FC236}">
                <a16:creationId xmlns:a16="http://schemas.microsoft.com/office/drawing/2014/main" id="{951E3C38-7D25-A84E-A8A0-65880CD34C76}"/>
              </a:ext>
            </a:extLst>
          </p:cNvPr>
          <p:cNvSpPr/>
          <p:nvPr/>
        </p:nvSpPr>
        <p:spPr>
          <a:xfrm>
            <a:off x="411479" y="4870284"/>
            <a:ext cx="706582" cy="290945"/>
          </a:xfrm>
          <a:prstGeom prst="stripedRightArrow">
            <a:avLst>
              <a:gd name="adj1" fmla="val 55714"/>
              <a:gd name="adj2"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444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a:solidFill>
                  <a:srgbClr val="002060"/>
                </a:solidFill>
              </a:rPr>
              <a:t>Workshop</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a:t>
            </a: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77FE098-67AE-1143-9BE5-396BC91E5256}"/>
              </a:ext>
            </a:extLst>
          </p:cNvPr>
          <p:cNvSpPr/>
          <p:nvPr/>
        </p:nvSpPr>
        <p:spPr>
          <a:xfrm>
            <a:off x="1020392" y="1169526"/>
            <a:ext cx="9836729" cy="532453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t>To start with, we are happy to count on the presence of Kostas </a:t>
            </a:r>
            <a:r>
              <a:rPr kumimoji="0" lang="en-GB" sz="2000" b="0" i="0" u="none" strike="noStrike" kern="1200" cap="none" spc="0" normalizeH="0" baseline="0" noProof="0" dirty="0" err="1">
                <a:ln>
                  <a:noFill/>
                </a:ln>
                <a:solidFill>
                  <a:srgbClr val="002060"/>
                </a:solidFill>
                <a:effectLst/>
                <a:uLnTx/>
                <a:uFillTx/>
                <a:latin typeface="Calibri" panose="020F0502020204030204"/>
                <a:ea typeface="+mn-ea"/>
                <a:cs typeface="+mn-cs"/>
              </a:rPr>
              <a:t>Glinos</a:t>
            </a:r>
            <a: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t> for an overview talk about Open Science, terms, ambitions and challenges in Europe.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Kostas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Glinos</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leads the unit in charge of Open Science in the directorate general for Research &amp; Innovation at the European Commission.</a:t>
            </a:r>
            <a: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t> Kostas </a:t>
            </a:r>
            <a:r>
              <a:rPr kumimoji="0" lang="en-GB" sz="2000" b="0" i="0" u="none" strike="noStrike" kern="1200" cap="none" spc="0" normalizeH="0" baseline="0" noProof="0" dirty="0" err="1">
                <a:ln>
                  <a:noFill/>
                </a:ln>
                <a:solidFill>
                  <a:srgbClr val="002060"/>
                </a:solidFill>
                <a:effectLst/>
                <a:uLnTx/>
                <a:uFillTx/>
                <a:latin typeface="Calibri" panose="020F0502020204030204"/>
                <a:ea typeface="+mn-ea"/>
                <a:cs typeface="+mn-cs"/>
              </a:rPr>
              <a:t>Glinos</a:t>
            </a:r>
            <a: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t> holds a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PhD in engineering, he has been developing EU policy and managing R&amp;D programmes in the area of Science, Technology and Innovation (STI) since 1992. </a:t>
            </a: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t>   The Science Clusters acknowledge a constant and fruitful dialog and cooperation with EC DG-RTD and DG-CNECT and especially with Kostas </a:t>
            </a:r>
            <a:r>
              <a:rPr kumimoji="0" lang="en-GB" sz="2000" b="0" i="0" u="none" strike="noStrike" kern="1200" cap="none" spc="0" normalizeH="0" baseline="0" noProof="0" dirty="0" err="1">
                <a:ln>
                  <a:noFill/>
                </a:ln>
                <a:solidFill>
                  <a:srgbClr val="002060"/>
                </a:solidFill>
                <a:effectLst/>
                <a:uLnTx/>
                <a:uFillTx/>
                <a:latin typeface="Calibri" panose="020F0502020204030204"/>
                <a:ea typeface="+mn-ea"/>
                <a:cs typeface="+mn-cs"/>
              </a:rPr>
              <a:t>Glinos</a:t>
            </a:r>
            <a: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t> (et al.), producing a series of reflexions and actions, </a:t>
            </a:r>
            <a:r>
              <a:rPr kumimoji="0" lang="en-GB" sz="2000" b="0" i="0" u="sng" strike="noStrike" kern="1200" cap="none" spc="0" normalizeH="0" baseline="0" noProof="0" dirty="0">
                <a:ln>
                  <a:noFill/>
                </a:ln>
                <a:solidFill>
                  <a:srgbClr val="002060"/>
                </a:solidFill>
                <a:effectLst/>
                <a:uLnTx/>
                <a:uFillTx/>
                <a:latin typeface="Calibri" panose="020F0502020204030204"/>
                <a:ea typeface="+mn-ea"/>
                <a:cs typeface="+mn-cs"/>
              </a:rPr>
              <a:t>including this Workshop</a:t>
            </a:r>
            <a: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alibri" panose="020F0502020204030204"/>
                <a:ea typeface="+mn-ea"/>
                <a:cs typeface="+mn-cs"/>
              </a:rPr>
              <a:t>(… We learn about policies and we tell about the diversity of the scientific research world!)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6406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3124" y="167418"/>
            <a:ext cx="11386751" cy="708932"/>
          </a:xfrm>
        </p:spPr>
        <p:txBody>
          <a:bodyPr>
            <a:normAutofit/>
          </a:bodyPr>
          <a:lstStyle/>
          <a:p>
            <a:r>
              <a:rPr lang="fr-FR" sz="2800" b="1" dirty="0">
                <a:solidFill>
                  <a:srgbClr val="002060"/>
                </a:solidFill>
              </a:rPr>
              <a:t>Science Clusters in the </a:t>
            </a:r>
            <a:r>
              <a:rPr lang="fr-FR" sz="2800" b="1" dirty="0" err="1">
                <a:solidFill>
                  <a:srgbClr val="002060"/>
                </a:solidFill>
              </a:rPr>
              <a:t>European</a:t>
            </a:r>
            <a:r>
              <a:rPr lang="fr-FR" sz="2800" b="1" dirty="0">
                <a:solidFill>
                  <a:srgbClr val="002060"/>
                </a:solidFill>
              </a:rPr>
              <a:t> </a:t>
            </a:r>
            <a:r>
              <a:rPr lang="fr-FR" sz="2800" b="1" dirty="0" err="1">
                <a:solidFill>
                  <a:srgbClr val="002060"/>
                </a:solidFill>
              </a:rPr>
              <a:t>research</a:t>
            </a:r>
            <a:r>
              <a:rPr lang="fr-FR" sz="2800" b="1" dirty="0">
                <a:solidFill>
                  <a:srgbClr val="002060"/>
                </a:solidFill>
              </a:rPr>
              <a:t> and innovation </a:t>
            </a:r>
            <a:r>
              <a:rPr lang="fr-FR" sz="2800" b="1" dirty="0" err="1">
                <a:solidFill>
                  <a:srgbClr val="002060"/>
                </a:solidFill>
              </a:rPr>
              <a:t>landscape</a:t>
            </a:r>
            <a:endParaRPr lang="fr-FR" sz="2800" b="1" dirty="0">
              <a:solidFill>
                <a:srgbClr val="002060"/>
              </a:solidFill>
            </a:endParaRP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a:t>
            </a: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F5842C6-12D3-C24C-B6EF-DFBFDE020DF7}"/>
              </a:ext>
            </a:extLst>
          </p:cNvPr>
          <p:cNvSpPr/>
          <p:nvPr/>
        </p:nvSpPr>
        <p:spPr>
          <a:xfrm>
            <a:off x="340823" y="935837"/>
            <a:ext cx="10357657" cy="263661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Position III: Science Clusters in scientific and RI communities</a:t>
            </a:r>
            <a:endParaRPr kumimoji="0" lang="fr-FR"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100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Symbol" pitchFamily="2" charset="2"/>
              <a:buChar char="-"/>
              <a:tabLst/>
              <a:defRPr/>
            </a:pPr>
            <a:r>
              <a:rPr kumimoji="0" lang="en-US" sz="1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An infrastructure of “Web of FAIR Data and Services for Science” risks to be incomplete and ineffective without “community-governed” open-science commons platforms co-developed and operated by scientists</a:t>
            </a: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(VRE vs Marketplace).</a:t>
            </a:r>
          </a:p>
          <a:p>
            <a:pPr marL="0" marR="0" lvl="0" indent="0" algn="just" defTabSz="914400" rtl="0" eaLnBrk="1" fontAlgn="auto" latinLnBrk="0" hangingPunct="1">
              <a:lnSpc>
                <a:spcPct val="100000"/>
              </a:lnSpc>
              <a:spcBef>
                <a:spcPts val="0"/>
              </a:spcBef>
              <a:spcAft>
                <a:spcPts val="1000"/>
              </a:spcAft>
              <a:buClrTx/>
              <a:buSzTx/>
              <a:buFontTx/>
              <a:buNone/>
              <a:tabLst/>
              <a:defRPr/>
            </a:pPr>
            <a:endParaRPr kumimoji="0" lang="fr-FR" sz="1600" b="0" i="0" u="none" strike="noStrike" kern="1200" cap="none" spc="0" normalizeH="0" baseline="0" noProof="0" dirty="0">
              <a:ln>
                <a:noFill/>
              </a:ln>
              <a:solidFill>
                <a:srgbClr val="2A2A2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just" defTabSz="914400" rtl="0" eaLnBrk="1" fontAlgn="auto" latinLnBrk="0" hangingPunct="1">
              <a:lnSpc>
                <a:spcPct val="100000"/>
              </a:lnSpc>
              <a:spcBef>
                <a:spcPts val="0"/>
              </a:spcBef>
              <a:spcAft>
                <a:spcPts val="1000"/>
              </a:spcAft>
              <a:buClrTx/>
              <a:buSzTx/>
              <a:buFont typeface="Symbol" pitchFamily="2" charset="2"/>
              <a:buChar char="-"/>
              <a:tabLst/>
              <a:defRPr/>
            </a:pPr>
            <a:r>
              <a:rPr kumimoji="0" lang="en-GB" sz="1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The </a:t>
            </a:r>
            <a:r>
              <a:rPr kumimoji="0" lang="en-GB" sz="16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Tahoma" panose="020B0604030504040204" pitchFamily="34" charset="0"/>
              </a:rPr>
              <a:t>Science Clusters</a:t>
            </a:r>
            <a:r>
              <a:rPr kumimoji="0" lang="en-GB" sz="1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build and maintain key community-centred initiatives.</a:t>
            </a:r>
            <a:r>
              <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The five </a:t>
            </a: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Science Cluster</a:t>
            </a:r>
            <a:r>
              <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s have recently committed to co-steer shared actions to engage more researchers in the EOSC and in cooperation </a:t>
            </a:r>
          </a:p>
        </p:txBody>
      </p:sp>
      <p:pic>
        <p:nvPicPr>
          <p:cNvPr id="8" name="Image 7">
            <a:extLst>
              <a:ext uri="{FF2B5EF4-FFF2-40B4-BE49-F238E27FC236}">
                <a16:creationId xmlns:a16="http://schemas.microsoft.com/office/drawing/2014/main" id="{8073C84C-8B63-B448-A35C-752969A6DE2F}"/>
              </a:ext>
            </a:extLst>
          </p:cNvPr>
          <p:cNvPicPr>
            <a:picLocks noChangeAspect="1"/>
          </p:cNvPicPr>
          <p:nvPr/>
        </p:nvPicPr>
        <p:blipFill>
          <a:blip r:embed="rId2"/>
          <a:stretch>
            <a:fillRect/>
          </a:stretch>
        </p:blipFill>
        <p:spPr>
          <a:xfrm>
            <a:off x="8603962" y="3504491"/>
            <a:ext cx="3080179" cy="3127607"/>
          </a:xfrm>
          <a:prstGeom prst="rect">
            <a:avLst/>
          </a:prstGeom>
          <a:ln>
            <a:solidFill>
              <a:schemeClr val="bg2">
                <a:lumMod val="90000"/>
              </a:schemeClr>
            </a:solidFill>
          </a:ln>
        </p:spPr>
      </p:pic>
      <p:pic>
        <p:nvPicPr>
          <p:cNvPr id="9" name="Image 8">
            <a:extLst>
              <a:ext uri="{FF2B5EF4-FFF2-40B4-BE49-F238E27FC236}">
                <a16:creationId xmlns:a16="http://schemas.microsoft.com/office/drawing/2014/main" id="{5323C495-A40D-8B48-A36D-1FCC992DF6D6}"/>
              </a:ext>
            </a:extLst>
          </p:cNvPr>
          <p:cNvPicPr>
            <a:picLocks noChangeAspect="1"/>
          </p:cNvPicPr>
          <p:nvPr/>
        </p:nvPicPr>
        <p:blipFill>
          <a:blip r:embed="rId3"/>
          <a:stretch>
            <a:fillRect/>
          </a:stretch>
        </p:blipFill>
        <p:spPr>
          <a:xfrm>
            <a:off x="10698480" y="3266748"/>
            <a:ext cx="1159517" cy="617807"/>
          </a:xfrm>
          <a:prstGeom prst="rect">
            <a:avLst/>
          </a:prstGeom>
        </p:spPr>
      </p:pic>
      <p:sp>
        <p:nvSpPr>
          <p:cNvPr id="10" name="Rectangle 9">
            <a:extLst>
              <a:ext uri="{FF2B5EF4-FFF2-40B4-BE49-F238E27FC236}">
                <a16:creationId xmlns:a16="http://schemas.microsoft.com/office/drawing/2014/main" id="{F121FDFB-1CE0-AE4E-AC92-232E9AE4A7EC}"/>
              </a:ext>
            </a:extLst>
          </p:cNvPr>
          <p:cNvSpPr/>
          <p:nvPr/>
        </p:nvSpPr>
        <p:spPr>
          <a:xfrm>
            <a:off x="270851" y="3467915"/>
            <a:ext cx="8071254" cy="25648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with pan-European e-infrastructure organizations in the H2020 EOSC-Future project.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6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i</a:t>
            </a:r>
            <a:r>
              <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Supporting consolidation actions; (ii) building multi-domain Science Projects (SPs);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(iii) making the EOSC a federation of VREs for the sustainability of EOSC.</a:t>
            </a:r>
          </a:p>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1000"/>
              </a:spcAft>
              <a:buClrTx/>
              <a:buSzTx/>
              <a:buFontTx/>
              <a:buNone/>
              <a:tabLst/>
              <a:defRPr/>
            </a:pPr>
            <a:endParaRPr kumimoji="0" lang="fr-FR" sz="1600" b="0" i="0" u="none" strike="noStrike" kern="1200" cap="none" spc="0" normalizeH="0" baseline="0" noProof="0" dirty="0">
              <a:ln>
                <a:noFill/>
              </a:ln>
              <a:solidFill>
                <a:srgbClr val="2A2A2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just" defTabSz="914400" rtl="0" eaLnBrk="1" fontAlgn="auto" latinLnBrk="0" hangingPunct="1">
              <a:lnSpc>
                <a:spcPct val="100000"/>
              </a:lnSpc>
              <a:spcBef>
                <a:spcPts val="0"/>
              </a:spcBef>
              <a:spcAft>
                <a:spcPts val="1000"/>
              </a:spcAft>
              <a:buClrTx/>
              <a:buSzTx/>
              <a:buFont typeface="Symbol" pitchFamily="2" charset="2"/>
              <a:buChar char="-"/>
              <a:tabLst/>
              <a:defRPr/>
            </a:pPr>
            <a:r>
              <a:rPr kumimoji="0" lang="en-GB" sz="1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The </a:t>
            </a:r>
            <a:r>
              <a:rPr kumimoji="0" lang="en-GB" sz="16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Tahoma" panose="020B0604030504040204" pitchFamily="34" charset="0"/>
              </a:rPr>
              <a:t>Science Clusters</a:t>
            </a:r>
            <a:r>
              <a:rPr kumimoji="0" lang="en-GB" sz="1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also provide a rapid and efficient platform for joining the RI services within or even cross clusters for important societal challenges</a:t>
            </a:r>
            <a:r>
              <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Recent COVID-19 projects demonstrate rapid response and capability for science-based societal and economic resilience in Europe.</a:t>
            </a:r>
          </a:p>
        </p:txBody>
      </p:sp>
    </p:spTree>
    <p:extLst>
      <p:ext uri="{BB962C8B-B14F-4D97-AF65-F5344CB8AC3E}">
        <p14:creationId xmlns:p14="http://schemas.microsoft.com/office/powerpoint/2010/main" val="6240066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a:solidFill>
                  <a:srgbClr val="002060"/>
                </a:solidFill>
              </a:rPr>
              <a:t>Common </a:t>
            </a:r>
            <a:r>
              <a:rPr lang="fr-FR" sz="2800" b="1" dirty="0" err="1">
                <a:solidFill>
                  <a:srgbClr val="002060"/>
                </a:solidFill>
              </a:rPr>
              <a:t>statements</a:t>
            </a:r>
            <a:r>
              <a:rPr lang="fr-FR" sz="2800" b="1" dirty="0">
                <a:solidFill>
                  <a:srgbClr val="002060"/>
                </a:solidFill>
              </a:rPr>
              <a:t> of the five Science Clusters</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90BF1-5224-CF49-9811-D76F971831A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A901CE7-3734-F645-91BF-525B169444E3}"/>
              </a:ext>
            </a:extLst>
          </p:cNvPr>
          <p:cNvSpPr/>
          <p:nvPr/>
        </p:nvSpPr>
        <p:spPr>
          <a:xfrm>
            <a:off x="637674" y="962977"/>
            <a:ext cx="10515600" cy="40626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The </a:t>
            </a:r>
            <a:r>
              <a:rPr kumimoji="0" lang="en-GB" sz="20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Science Clusters </a:t>
            </a:r>
            <a:r>
              <a:rPr kumimoji="0" lang="en-GB" sz="20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are willing to </a:t>
            </a:r>
            <a:r>
              <a:rPr kumimoji="0" lang="en-GB" sz="2000" b="0" i="0" u="sng"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operate</a:t>
            </a:r>
            <a:r>
              <a:rPr kumimoji="0" lang="en-GB" sz="20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 and </a:t>
            </a:r>
            <a:r>
              <a:rPr kumimoji="0" lang="en-GB" sz="2000" b="0" i="0" u="sng"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adapt</a:t>
            </a:r>
            <a:r>
              <a:rPr kumimoji="0" lang="en-GB" sz="20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 their thematic open-science resources in EOSC towards four urgent needs: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a:p>
            <a:pPr marL="914400" marR="0" lvl="1" indent="-4572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imes New Roman" panose="02020603050405020304" pitchFamily="18" charset="0"/>
              </a:rPr>
              <a:t>making science always central, solid and inclusive of its social and cultural dimension, as collective knowledge to be nurtured; </a:t>
            </a:r>
          </a:p>
          <a:p>
            <a:pPr marL="914400" marR="0" lvl="1" indent="-457200" algn="just" defTabSz="914400" rtl="0" eaLnBrk="1" fontAlgn="auto" latinLnBrk="0" hangingPunct="1">
              <a:lnSpc>
                <a:spcPct val="100000"/>
              </a:lnSpc>
              <a:spcBef>
                <a:spcPts val="0"/>
              </a:spcBef>
              <a:spcAft>
                <a:spcPts val="0"/>
              </a:spcAft>
              <a:buClrTx/>
              <a:buSzTx/>
              <a:buFont typeface="+mj-lt"/>
              <a:buAutoNum type="arabicPeriod"/>
              <a:tabLst/>
              <a:defRPr/>
            </a:pPr>
            <a:endParaRPr kumimoji="0" lang="fr-FR" sz="18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a:p>
            <a:pPr marL="914400" marR="0" lvl="1" indent="-4572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srgbClr val="70AD47">
                    <a:lumMod val="75000"/>
                  </a:srgbClr>
                </a:solidFill>
                <a:effectLst/>
                <a:uLnTx/>
                <a:uFillTx/>
                <a:latin typeface="Calibri" panose="020F0502020204030204"/>
                <a:ea typeface="Tahoma" panose="020B0604030504040204" pitchFamily="34" charset="0"/>
                <a:cs typeface="Times New Roman" panose="02020603050405020304" pitchFamily="18" charset="0"/>
              </a:rPr>
              <a:t>leveraging crosscutting and cluster cross-domain projects connected with European sectoral data spaces; </a:t>
            </a:r>
          </a:p>
          <a:p>
            <a:pPr marL="914400" marR="0" lvl="1" indent="-457200" algn="just" defTabSz="914400" rtl="0" eaLnBrk="1" fontAlgn="auto" latinLnBrk="0" hangingPunct="1">
              <a:lnSpc>
                <a:spcPct val="100000"/>
              </a:lnSpc>
              <a:spcBef>
                <a:spcPts val="0"/>
              </a:spcBef>
              <a:spcAft>
                <a:spcPts val="0"/>
              </a:spcAft>
              <a:buClrTx/>
              <a:buSzTx/>
              <a:buFont typeface="+mj-lt"/>
              <a:buAutoNum type="arabicPeriod"/>
              <a:tabLst/>
              <a:defRPr/>
            </a:pPr>
            <a:endParaRPr kumimoji="0" lang="fr-FR" sz="18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a:p>
            <a:pPr marL="914400" marR="0" lvl="1" indent="-4572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srgbClr val="7030A0"/>
                </a:solidFill>
                <a:effectLst/>
                <a:uLnTx/>
                <a:uFillTx/>
                <a:latin typeface="Calibri" panose="020F0502020204030204"/>
                <a:ea typeface="Tahoma" panose="020B0604030504040204" pitchFamily="34" charset="0"/>
                <a:cs typeface="Times New Roman" panose="02020603050405020304" pitchFamily="18" charset="0"/>
              </a:rPr>
              <a:t>providing training, committing to education and engaging citizens in science;  </a:t>
            </a:r>
          </a:p>
          <a:p>
            <a:pPr marL="914400" marR="0" lvl="1" indent="-457200" algn="just" defTabSz="914400" rtl="0" eaLnBrk="1" fontAlgn="auto" latinLnBrk="0" hangingPunct="1">
              <a:lnSpc>
                <a:spcPct val="100000"/>
              </a:lnSpc>
              <a:spcBef>
                <a:spcPts val="0"/>
              </a:spcBef>
              <a:spcAft>
                <a:spcPts val="0"/>
              </a:spcAft>
              <a:buClrTx/>
              <a:buSzTx/>
              <a:buFont typeface="+mj-lt"/>
              <a:buAutoNum type="arabicPeriod"/>
              <a:tabLst/>
              <a:defRPr/>
            </a:pPr>
            <a:endParaRPr kumimoji="0" lang="fr-FR" sz="1800" b="0" i="0" u="none" strike="noStrike" kern="1200" cap="none" spc="0" normalizeH="0" baseline="0" noProof="0" dirty="0">
              <a:ln>
                <a:noFill/>
              </a:ln>
              <a:solidFill>
                <a:srgbClr val="E7E6E6">
                  <a:lumMod val="25000"/>
                </a:srgbClr>
              </a:solidFill>
              <a:effectLst/>
              <a:uLnTx/>
              <a:uFillTx/>
              <a:latin typeface="Calibri" panose="020F0502020204030204"/>
              <a:ea typeface="Tahoma" panose="020B0604030504040204" pitchFamily="34" charset="0"/>
              <a:cs typeface="Times New Roman" panose="02020603050405020304" pitchFamily="18" charset="0"/>
            </a:endParaRPr>
          </a:p>
          <a:p>
            <a:pPr marL="914400" marR="0" lvl="1" indent="-4572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srgbClr val="E7E6E6">
                    <a:lumMod val="25000"/>
                  </a:srgbClr>
                </a:solidFill>
                <a:effectLst/>
                <a:uLnTx/>
                <a:uFillTx/>
                <a:latin typeface="Calibri" panose="020F0502020204030204"/>
                <a:ea typeface="Tahoma" panose="020B0604030504040204" pitchFamily="34" charset="0"/>
                <a:cs typeface="Times New Roman" panose="02020603050405020304" pitchFamily="18" charset="0"/>
              </a:rPr>
              <a:t>exploring the way to translate their excellence in data-research into economic value.</a:t>
            </a:r>
            <a:endParaRPr kumimoji="0" lang="fr-FR" sz="1800" b="0" i="0" u="none" strike="noStrike" kern="1200" cap="none" spc="0" normalizeH="0" baseline="0" noProof="0" dirty="0">
              <a:ln>
                <a:noFill/>
              </a:ln>
              <a:solidFill>
                <a:srgbClr val="E7E6E6">
                  <a:lumMod val="25000"/>
                </a:srgbClr>
              </a:solidFill>
              <a:effectLst/>
              <a:uLnTx/>
              <a:uFillTx/>
              <a:latin typeface="Calibri" panose="020F0502020204030204"/>
              <a:ea typeface="Tahoma" panose="020B0604030504040204" pitchFamily="34" charset="0"/>
              <a:cs typeface="Times New Roman" panose="02020603050405020304" pitchFamily="18" charset="0"/>
            </a:endParaRP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 </a:t>
            </a:r>
            <a:endParaRPr kumimoji="0" lang="fr-FR" sz="18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0665224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a:solidFill>
                  <a:srgbClr val="002060"/>
                </a:solidFill>
              </a:rPr>
              <a:t>A </a:t>
            </a:r>
            <a:r>
              <a:rPr lang="fr-FR" sz="2800" b="1" dirty="0" err="1">
                <a:solidFill>
                  <a:srgbClr val="002060"/>
                </a:solidFill>
              </a:rPr>
              <a:t>work</a:t>
            </a:r>
            <a:r>
              <a:rPr lang="fr-FR" sz="2800" b="1" dirty="0">
                <a:solidFill>
                  <a:srgbClr val="002060"/>
                </a:solidFill>
              </a:rPr>
              <a:t> plan for the future of the Science Clusters </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E4AC8F-2379-F145-8E83-60E6A939F0E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7101509-C147-9242-93AE-0AB493B5BE5B}"/>
              </a:ext>
            </a:extLst>
          </p:cNvPr>
          <p:cNvSpPr/>
          <p:nvPr/>
        </p:nvSpPr>
        <p:spPr>
          <a:xfrm>
            <a:off x="868680" y="1370126"/>
            <a:ext cx="10315607" cy="274947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GB" sz="2000" b="1"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imes New Roman" panose="02020603050405020304" pitchFamily="18" charset="0"/>
              </a:rPr>
              <a:t>Clusters as “platforms”</a:t>
            </a:r>
          </a:p>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Science Clusters would continue to evolve, driven by the scientific need.</a:t>
            </a:r>
            <a:endParaRPr kumimoji="0" lang="fr-FR" sz="1800" b="1"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“Platform” infrastructure</a:t>
            </a: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 refers to the potential long term (further than the H2020 Grants’ duration) mission/structure of a cluster to develop, operate and exploit its community-based VRE, combining the RIs steering with the national Univ./Institutes consortia participation.</a:t>
            </a:r>
          </a:p>
          <a:p>
            <a:pPr marL="0" marR="0" lvl="0" indent="0" algn="just" defTabSz="914400" rtl="0" eaLnBrk="1" fontAlgn="auto" latinLnBrk="0" hangingPunct="1">
              <a:lnSpc>
                <a:spcPct val="100000"/>
              </a:lnSpc>
              <a:spcBef>
                <a:spcPts val="0"/>
              </a:spcBef>
              <a:spcAft>
                <a:spcPts val="600"/>
              </a:spcAft>
              <a:buClrTx/>
              <a:buSzTx/>
              <a:buFontTx/>
              <a:buNone/>
              <a:tabLst/>
              <a:defRPr/>
            </a:pPr>
            <a:endParaRPr kumimoji="0" lang="fr-FR" sz="18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The platforms, internally and collectively, will study, define and set up a series of new task forces. They will also structure their commitment to Horizon Europe</a:t>
            </a:r>
            <a:endParaRPr kumimoji="0" lang="fr-FR" sz="18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9453291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a:solidFill>
                  <a:srgbClr val="002060"/>
                </a:solidFill>
              </a:rPr>
              <a:t>A </a:t>
            </a:r>
            <a:r>
              <a:rPr lang="fr-FR" sz="2800" b="1" dirty="0" err="1">
                <a:solidFill>
                  <a:srgbClr val="002060"/>
                </a:solidFill>
              </a:rPr>
              <a:t>work</a:t>
            </a:r>
            <a:r>
              <a:rPr lang="fr-FR" sz="2800" b="1" dirty="0">
                <a:solidFill>
                  <a:srgbClr val="002060"/>
                </a:solidFill>
              </a:rPr>
              <a:t> plan for the future of the Science Clusters </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A0BC29-60CC-5A48-A023-B92AB7681A00}"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9DABC9D-422F-4542-B1BB-988CB7E49CCC}"/>
              </a:ext>
            </a:extLst>
          </p:cNvPr>
          <p:cNvSpPr/>
          <p:nvPr/>
        </p:nvSpPr>
        <p:spPr>
          <a:xfrm>
            <a:off x="686139" y="1310850"/>
            <a:ext cx="10442109" cy="246734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GB" sz="2000" b="1"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imes New Roman" panose="02020603050405020304" pitchFamily="18" charset="0"/>
              </a:rPr>
              <a:t>Supporting the “EOSC Association mandate” and the European Commission</a:t>
            </a:r>
            <a:endParaRPr kumimoji="0" lang="fr-FR" sz="2000" b="0"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While many Science Clusters’ partners are members of the EOSC Association, and in the EOSC governance,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the Science Cluster would bring in addition the collective scientific community expectations.</a:t>
            </a:r>
            <a:r>
              <a:rPr kumimoji="0" lang="en-GB" sz="18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 </a:t>
            </a:r>
            <a:endParaRPr kumimoji="0" lang="fr-FR" sz="18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 </a:t>
            </a:r>
            <a:endParaRPr kumimoji="0" lang="fr-FR" sz="18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       The Science Clusters would propose to link directly to the </a:t>
            </a:r>
            <a:r>
              <a:rPr kumimoji="0" lang="en-GB" sz="18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EOSC Association Board of Directors</a:t>
            </a:r>
            <a:r>
              <a:rPr kumimoji="0" lang="en-GB" sz="18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 supporting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        it in the evolution of the EOSC roadmap. </a:t>
            </a:r>
            <a:endParaRPr kumimoji="0" lang="fr-FR" sz="18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p:txBody>
      </p:sp>
      <p:sp>
        <p:nvSpPr>
          <p:cNvPr id="11" name="Flèche droite rayée 10">
            <a:extLst>
              <a:ext uri="{FF2B5EF4-FFF2-40B4-BE49-F238E27FC236}">
                <a16:creationId xmlns:a16="http://schemas.microsoft.com/office/drawing/2014/main" id="{AABC01D0-FEBA-3A4C-B888-7036FA2943F0}"/>
              </a:ext>
            </a:extLst>
          </p:cNvPr>
          <p:cNvSpPr/>
          <p:nvPr/>
        </p:nvSpPr>
        <p:spPr>
          <a:xfrm>
            <a:off x="311235" y="2807208"/>
            <a:ext cx="594021" cy="594825"/>
          </a:xfrm>
          <a:prstGeom prst="stripedRightArrow">
            <a:avLst>
              <a:gd name="adj1" fmla="val 42002"/>
              <a:gd name="adj2" fmla="val 50000"/>
            </a:avLst>
          </a:prstGeom>
          <a:solidFill>
            <a:schemeClr val="accent1">
              <a:lumMod val="75000"/>
            </a:schemeClr>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2682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C5017-3F89-1D45-A807-6739F9F2C22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D3DDED0-2FC2-5D4E-AA9D-D09EE638C647}"/>
              </a:ext>
            </a:extLst>
          </p:cNvPr>
          <p:cNvSpPr/>
          <p:nvPr/>
        </p:nvSpPr>
        <p:spPr>
          <a:xfrm>
            <a:off x="729574" y="911232"/>
            <a:ext cx="11121486" cy="55092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There is a prompt need and opportunity to support the Science Clusters further (in 2022-2025) within </a:t>
            </a:r>
            <a:r>
              <a:rPr kumimoji="0" lang="en-GB" sz="16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Horizon Europe framework</a:t>
            </a: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Calibri" panose="020F0502020204030204"/>
                <a:ea typeface="+mn-ea"/>
                <a:cs typeface="+mn-cs"/>
              </a:rPr>
              <a:t>H2020 </a:t>
            </a: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rPr>
              <a:t>and </a:t>
            </a:r>
            <a:r>
              <a:rPr kumimoji="0" lang="fr-FR" sz="1600" b="0" i="0" u="none" strike="noStrike" kern="1200" cap="none" spc="0" normalizeH="0" baseline="0" noProof="0" dirty="0" err="1">
                <a:ln>
                  <a:noFill/>
                </a:ln>
                <a:solidFill>
                  <a:srgbClr val="002060"/>
                </a:solidFill>
                <a:effectLst/>
                <a:uLnTx/>
                <a:uFillTx/>
                <a:latin typeface="Calibri" panose="020F0502020204030204"/>
                <a:ea typeface="+mn-ea"/>
                <a:cs typeface="+mn-cs"/>
              </a:rPr>
              <a:t>potential</a:t>
            </a: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1600" b="1" i="0" u="none" strike="noStrike" kern="1200" cap="none" spc="0" normalizeH="0" baseline="0" noProof="0" dirty="0">
                <a:ln>
                  <a:noFill/>
                </a:ln>
                <a:solidFill>
                  <a:srgbClr val="002060"/>
                </a:solidFill>
                <a:effectLst/>
                <a:uLnTx/>
                <a:uFillTx/>
                <a:latin typeface="Calibri" panose="020F0502020204030204"/>
                <a:ea typeface="+mn-ea"/>
                <a:cs typeface="+mn-cs"/>
              </a:rPr>
              <a:t>Horizon Europe </a:t>
            </a:r>
            <a:r>
              <a:rPr kumimoji="0" lang="fr-FR" sz="1600" b="0" i="0" u="none" strike="noStrike" kern="1200" cap="none" spc="0" normalizeH="0" baseline="0" noProof="0" dirty="0" err="1">
                <a:ln>
                  <a:noFill/>
                </a:ln>
                <a:solidFill>
                  <a:srgbClr val="002060"/>
                </a:solidFill>
                <a:effectLst/>
                <a:uLnTx/>
                <a:uFillTx/>
                <a:latin typeface="Calibri" panose="020F0502020204030204"/>
                <a:ea typeface="+mn-ea"/>
                <a:cs typeface="+mn-cs"/>
              </a:rPr>
              <a:t>funded</a:t>
            </a:r>
            <a:r>
              <a:rPr kumimoji="0" lang="fr-FR" sz="1600" b="0" i="0" u="none" strike="noStrike" kern="1200" cap="none" spc="0" normalizeH="0" baseline="0" noProof="0" dirty="0">
                <a:ln>
                  <a:noFill/>
                </a:ln>
                <a:solidFill>
                  <a:srgbClr val="002060"/>
                </a:solidFill>
                <a:effectLst/>
                <a:uLnTx/>
                <a:uFillTx/>
                <a:latin typeface="Calibri" panose="020F0502020204030204"/>
                <a:ea typeface="+mn-ea"/>
                <a:cs typeface="+mn-cs"/>
              </a:rPr>
              <a:t> actions </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r>
              <a:rPr kumimoji="0" lang="en-GB" sz="1600" b="0" i="1"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aligned with the EOSC-SRIA Stage2 -to- Stage3</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General Objectives </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r>
              <a:rPr kumimoji="0" lang="en-GB" sz="16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GO</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 consolidation of thematic data infrastructures (cluster VREs, platforms and a “few core services”) as parts of a federation.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Specific Objectives </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r>
              <a:rPr kumimoji="0" lang="en-GB" sz="16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SO</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 relevant scientific results from clusters;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 increased number of RIs;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 enhance researchers uptake of OS and widening dimension.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Operational Objectives </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r>
              <a:rPr kumimoji="0" lang="en-GB" sz="16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OO</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sustainable operation of the deployed cluster as a “platform infrastructure”;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continuous promotion, extension and hosting of inter-domain FAIR Science Projects (new Open Science Objectives).</a:t>
            </a:r>
          </a:p>
        </p:txBody>
      </p:sp>
      <p:sp>
        <p:nvSpPr>
          <p:cNvPr id="9" name="Titre 1">
            <a:extLst>
              <a:ext uri="{FF2B5EF4-FFF2-40B4-BE49-F238E27FC236}">
                <a16:creationId xmlns:a16="http://schemas.microsoft.com/office/drawing/2014/main" id="{616B4670-6F77-2848-A0BB-2753BFD387E7}"/>
              </a:ext>
            </a:extLst>
          </p:cNvPr>
          <p:cNvSpPr>
            <a:spLocks noGrp="1"/>
          </p:cNvSpPr>
          <p:nvPr>
            <p:ph type="title"/>
          </p:nvPr>
        </p:nvSpPr>
        <p:spPr>
          <a:xfrm>
            <a:off x="1464275" y="167418"/>
            <a:ext cx="10515600" cy="708932"/>
          </a:xfrm>
        </p:spPr>
        <p:txBody>
          <a:bodyPr>
            <a:normAutofit/>
          </a:bodyPr>
          <a:lstStyle/>
          <a:p>
            <a:r>
              <a:rPr lang="fr-FR" sz="2800" b="1" dirty="0">
                <a:solidFill>
                  <a:srgbClr val="002060"/>
                </a:solidFill>
              </a:rPr>
              <a:t>A </a:t>
            </a:r>
            <a:r>
              <a:rPr lang="fr-FR" sz="2800" b="1" dirty="0" err="1">
                <a:solidFill>
                  <a:srgbClr val="002060"/>
                </a:solidFill>
              </a:rPr>
              <a:t>work</a:t>
            </a:r>
            <a:r>
              <a:rPr lang="fr-FR" sz="2800" b="1" dirty="0">
                <a:solidFill>
                  <a:srgbClr val="002060"/>
                </a:solidFill>
              </a:rPr>
              <a:t> plan for the future of the Science Clusters </a:t>
            </a:r>
          </a:p>
        </p:txBody>
      </p:sp>
      <p:graphicFrame>
        <p:nvGraphicFramePr>
          <p:cNvPr id="10" name="Diagramme 9">
            <a:extLst>
              <a:ext uri="{FF2B5EF4-FFF2-40B4-BE49-F238E27FC236}">
                <a16:creationId xmlns:a16="http://schemas.microsoft.com/office/drawing/2014/main" id="{71B0B865-C573-E946-A04B-DE904251D5FB}"/>
              </a:ext>
            </a:extLst>
          </p:cNvPr>
          <p:cNvGraphicFramePr/>
          <p:nvPr/>
        </p:nvGraphicFramePr>
        <p:xfrm>
          <a:off x="2032000" y="2478798"/>
          <a:ext cx="8128000" cy="246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Connecteur droit 11">
            <a:extLst>
              <a:ext uri="{FF2B5EF4-FFF2-40B4-BE49-F238E27FC236}">
                <a16:creationId xmlns:a16="http://schemas.microsoft.com/office/drawing/2014/main" id="{B6127C76-B06A-564D-948F-1E603125E24C}"/>
              </a:ext>
            </a:extLst>
          </p:cNvPr>
          <p:cNvCxnSpPr>
            <a:cxnSpLocks/>
          </p:cNvCxnSpPr>
          <p:nvPr/>
        </p:nvCxnSpPr>
        <p:spPr>
          <a:xfrm>
            <a:off x="3763592" y="2826270"/>
            <a:ext cx="2728648"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FFFD7D2D-54B0-9C42-ADC5-933F910B5559}"/>
              </a:ext>
            </a:extLst>
          </p:cNvPr>
          <p:cNvCxnSpPr>
            <a:cxnSpLocks/>
          </p:cNvCxnSpPr>
          <p:nvPr/>
        </p:nvCxnSpPr>
        <p:spPr>
          <a:xfrm>
            <a:off x="6492240" y="2826270"/>
            <a:ext cx="356616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4E4095F-95BC-A549-B0CC-ABBD1FB19DF9}"/>
              </a:ext>
            </a:extLst>
          </p:cNvPr>
          <p:cNvSpPr/>
          <p:nvPr/>
        </p:nvSpPr>
        <p:spPr>
          <a:xfrm>
            <a:off x="3677816" y="2838326"/>
            <a:ext cx="475771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EOSC-SRIA           </a:t>
            </a:r>
            <a:r>
              <a:rPr kumimoji="0" lang="en-GB" sz="1200" b="0" i="1" u="none" strike="noStrike" kern="1200" cap="none" spc="0" normalizeH="0" baseline="0" noProof="0" dirty="0">
                <a:ln>
                  <a:noFill/>
                </a:ln>
                <a:solidFill>
                  <a:srgbClr val="ED7D31">
                    <a:lumMod val="50000"/>
                  </a:srgbClr>
                </a:solidFill>
                <a:effectLst/>
                <a:uLnTx/>
                <a:uFillTx/>
                <a:latin typeface="Calibri" panose="020F0502020204030204"/>
                <a:ea typeface="Tahoma" panose="020B0604030504040204" pitchFamily="34" charset="0"/>
                <a:cs typeface="Tahoma" panose="020B0604030504040204" pitchFamily="34" charset="0"/>
              </a:rPr>
              <a:t>Stage2                                                                            </a:t>
            </a:r>
            <a:r>
              <a:rPr kumimoji="0" lang="en-GB" sz="1200" b="0" i="1"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a:t>
            </a:r>
            <a:r>
              <a:rPr kumimoji="0" lang="en-GB" sz="1200" b="0" i="1" u="none" strike="noStrike" kern="1200" cap="none" spc="0" normalizeH="0" baseline="0" noProof="0" dirty="0">
                <a:ln>
                  <a:noFill/>
                </a:ln>
                <a:solidFill>
                  <a:srgbClr val="70AD47">
                    <a:lumMod val="50000"/>
                  </a:srgbClr>
                </a:solidFill>
                <a:effectLst/>
                <a:uLnTx/>
                <a:uFillTx/>
                <a:latin typeface="Calibri" panose="020F0502020204030204"/>
                <a:ea typeface="Tahoma" panose="020B0604030504040204" pitchFamily="34" charset="0"/>
                <a:cs typeface="Tahoma" panose="020B0604030504040204" pitchFamily="34" charset="0"/>
              </a:rPr>
              <a:t>Stage3</a:t>
            </a:r>
            <a:endParaRPr kumimoji="0" lang="fr-FR" sz="12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graphicFrame>
        <p:nvGraphicFramePr>
          <p:cNvPr id="20" name="Diagramme 19">
            <a:extLst>
              <a:ext uri="{FF2B5EF4-FFF2-40B4-BE49-F238E27FC236}">
                <a16:creationId xmlns:a16="http://schemas.microsoft.com/office/drawing/2014/main" id="{DDCABA41-3324-E245-8697-B0ED8B3A3035}"/>
              </a:ext>
            </a:extLst>
          </p:cNvPr>
          <p:cNvGraphicFramePr/>
          <p:nvPr/>
        </p:nvGraphicFramePr>
        <p:xfrm>
          <a:off x="3529584" y="1911871"/>
          <a:ext cx="2002536" cy="50337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1" name="Diagramme 20">
            <a:extLst>
              <a:ext uri="{FF2B5EF4-FFF2-40B4-BE49-F238E27FC236}">
                <a16:creationId xmlns:a16="http://schemas.microsoft.com/office/drawing/2014/main" id="{F47CA4BD-4F2F-724F-A9C4-B1DC9B039AFE}"/>
              </a:ext>
            </a:extLst>
          </p:cNvPr>
          <p:cNvGraphicFramePr/>
          <p:nvPr/>
        </p:nvGraphicFramePr>
        <p:xfrm>
          <a:off x="4676359" y="1555256"/>
          <a:ext cx="1815881" cy="35661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2" name="Diagramme 21">
            <a:extLst>
              <a:ext uri="{FF2B5EF4-FFF2-40B4-BE49-F238E27FC236}">
                <a16:creationId xmlns:a16="http://schemas.microsoft.com/office/drawing/2014/main" id="{0D8F6699-90DE-1548-95E2-CE4D08E10821}"/>
              </a:ext>
            </a:extLst>
          </p:cNvPr>
          <p:cNvGraphicFramePr/>
          <p:nvPr/>
        </p:nvGraphicFramePr>
        <p:xfrm>
          <a:off x="5408894" y="1985252"/>
          <a:ext cx="3607090" cy="35661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4" name="Flèche droite rayée 13">
            <a:extLst>
              <a:ext uri="{FF2B5EF4-FFF2-40B4-BE49-F238E27FC236}">
                <a16:creationId xmlns:a16="http://schemas.microsoft.com/office/drawing/2014/main" id="{AC8308D2-40AC-D048-905B-F64C51211E5E}"/>
              </a:ext>
            </a:extLst>
          </p:cNvPr>
          <p:cNvSpPr/>
          <p:nvPr/>
        </p:nvSpPr>
        <p:spPr>
          <a:xfrm>
            <a:off x="319366" y="778815"/>
            <a:ext cx="410208" cy="594825"/>
          </a:xfrm>
          <a:prstGeom prst="stripedRightArrow">
            <a:avLst>
              <a:gd name="adj1" fmla="val 42002"/>
              <a:gd name="adj2" fmla="val 50000"/>
            </a:avLst>
          </a:prstGeom>
          <a:solidFill>
            <a:schemeClr val="accent1">
              <a:lumMod val="75000"/>
            </a:schemeClr>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5988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err="1">
                <a:solidFill>
                  <a:srgbClr val="002060"/>
                </a:solidFill>
              </a:rPr>
              <a:t>Pillar</a:t>
            </a:r>
            <a:r>
              <a:rPr lang="fr-FR" sz="2800" b="1" dirty="0">
                <a:solidFill>
                  <a:srgbClr val="002060"/>
                </a:solidFill>
              </a:rPr>
              <a:t> A</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C5017-3F89-1D45-A807-6739F9F2C22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D3DDED0-2FC2-5D4E-AA9D-D09EE638C647}"/>
              </a:ext>
            </a:extLst>
          </p:cNvPr>
          <p:cNvSpPr/>
          <p:nvPr/>
        </p:nvSpPr>
        <p:spPr>
          <a:xfrm>
            <a:off x="601133" y="982133"/>
            <a:ext cx="10490200" cy="461664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Proposing two major approaches (Pillar A &amp; B) </a:t>
            </a:r>
            <a:r>
              <a:rPr kumimoji="0" lang="en-GB" sz="20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in the Horizon Europe framework:</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C00000"/>
                </a:solidFill>
                <a:effectLst/>
                <a:uLnTx/>
                <a:uFillTx/>
                <a:latin typeface="Calibri" panose="020F0502020204030204"/>
                <a:ea typeface="SimHei" panose="02010609060101010101" pitchFamily="49" charset="-122"/>
                <a:cs typeface="Times New Roman" panose="02020603050405020304" pitchFamily="18" charset="0"/>
              </a:rPr>
              <a:t>Pillar A - Inter-cluster common data services co-developments</a:t>
            </a:r>
            <a:endParaRPr kumimoji="0" lang="fr-FR" sz="2800" b="1" i="1" u="none" strike="noStrike" kern="1200" cap="none" spc="0" normalizeH="0" baseline="0" noProof="0" dirty="0">
              <a:ln>
                <a:noFill/>
              </a:ln>
              <a:solidFill>
                <a:srgbClr val="C00000"/>
              </a:solidFill>
              <a:effectLst/>
              <a:uLnTx/>
              <a:uFillTx/>
              <a:latin typeface="Calibri" panose="020F0502020204030204"/>
              <a:ea typeface="SimHei" panose="02010609060101010101" pitchFamily="49"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ahoma" panose="020B0604030504040204" pitchFamily="34" charset="0"/>
              </a:rPr>
              <a:t>(from </a:t>
            </a:r>
            <a:r>
              <a:rPr kumimoji="0" lang="en-GB" sz="1600" b="1"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ahoma" panose="020B0604030504040204" pitchFamily="34" charset="0"/>
              </a:rPr>
              <a:t>GO</a:t>
            </a:r>
            <a:r>
              <a:rPr kumimoji="0" lang="en-GB" sz="1600" b="0"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ahoma" panose="020B0604030504040204" pitchFamily="34" charset="0"/>
              </a:rPr>
              <a:t> to </a:t>
            </a:r>
            <a:r>
              <a:rPr kumimoji="0" lang="en-GB" sz="1600" b="1"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ahoma" panose="020B0604030504040204" pitchFamily="34" charset="0"/>
              </a:rPr>
              <a:t>SO</a:t>
            </a:r>
            <a:r>
              <a:rPr kumimoji="0" lang="en-GB" sz="1600" b="0"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400050" marR="0" lvl="0" indent="-400050" algn="just" defTabSz="914400" rtl="0" eaLnBrk="1" fontAlgn="auto" latinLnBrk="0" hangingPunct="1">
              <a:lnSpc>
                <a:spcPct val="100000"/>
              </a:lnSpc>
              <a:spcBef>
                <a:spcPts val="0"/>
              </a:spcBef>
              <a:spcAft>
                <a:spcPts val="0"/>
              </a:spcAft>
              <a:buClrTx/>
              <a:buSzTx/>
              <a:buFont typeface="+mj-lt"/>
              <a:buAutoNum type="romanUcPeriod"/>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The sustainability of the five clusters is built through the structuring of their wide cooperative VRE intended as the implementation goal for an effective and successful operation of EOSC. </a:t>
            </a:r>
            <a:r>
              <a:rPr kumimoji="0" lang="en-GB" sz="1600" b="0" i="0" u="sng"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VREs need to become fully operative.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400050" marR="0" lvl="0" indent="-400050" algn="just" defTabSz="914400" rtl="0" eaLnBrk="1" fontAlgn="auto" latinLnBrk="0" hangingPunct="1">
              <a:lnSpc>
                <a:spcPct val="100000"/>
              </a:lnSpc>
              <a:spcBef>
                <a:spcPts val="0"/>
              </a:spcBef>
              <a:spcAft>
                <a:spcPts val="0"/>
              </a:spcAft>
              <a:buClrTx/>
              <a:buSzTx/>
              <a:buFont typeface="+mj-lt"/>
              <a:buAutoNum type="romanUcPeriod" startAt="2"/>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Some of the most successful achievements of the </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Science Cluster</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s are the key data services within EOSC for “data provision, discovery, and exploitation”, e.g. catalogues, analysis frameworks, FAIR data archives, solving research communities/themes challenges</a:t>
            </a:r>
            <a:r>
              <a:rPr kumimoji="0" lang="en-GB" sz="1600" b="0" i="0" u="sng"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Envisaging inter-cluster projects is also relevant for interoperability and commons</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p>
          <a:p>
            <a:pPr marL="400050" marR="0" lvl="0" indent="-400050" algn="just" defTabSz="914400" rtl="0" eaLnBrk="1" fontAlgn="auto" latinLnBrk="0" hangingPunct="1">
              <a:lnSpc>
                <a:spcPct val="100000"/>
              </a:lnSpc>
              <a:spcBef>
                <a:spcPts val="0"/>
              </a:spcBef>
              <a:spcAft>
                <a:spcPts val="0"/>
              </a:spcAft>
              <a:buClrTx/>
              <a:buSzTx/>
              <a:buFont typeface="+mj-lt"/>
              <a:buAutoNum type="romanUcPeriod" startAt="2"/>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400050" marR="0" lvl="0" indent="-400050" algn="just" defTabSz="914400" rtl="0" eaLnBrk="1" fontAlgn="auto" latinLnBrk="0" hangingPunct="1">
              <a:lnSpc>
                <a:spcPct val="100000"/>
              </a:lnSpc>
              <a:spcBef>
                <a:spcPts val="0"/>
              </a:spcBef>
              <a:spcAft>
                <a:spcPts val="0"/>
              </a:spcAft>
              <a:buClrTx/>
              <a:buSzTx/>
              <a:buFont typeface="+mj-lt"/>
              <a:buAutoNum type="romanUcPeriod" startAt="2"/>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Consolidating a “</a:t>
            </a:r>
            <a:r>
              <a:rPr kumimoji="0" lang="en-GB" sz="1600" b="0" i="0" u="sng"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few core services</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per cluster to become part of the EOSC sustainable core services.  </a:t>
            </a:r>
            <a:endParaRPr kumimoji="0" lang="fr-FR" sz="16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187513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err="1">
                <a:solidFill>
                  <a:srgbClr val="002060"/>
                </a:solidFill>
              </a:rPr>
              <a:t>Pillar</a:t>
            </a:r>
            <a:r>
              <a:rPr lang="fr-FR" sz="2800" b="1" dirty="0">
                <a:solidFill>
                  <a:srgbClr val="002060"/>
                </a:solidFill>
              </a:rPr>
              <a:t> B</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C5017-3F89-1D45-A807-6739F9F2C22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D3DDED0-2FC2-5D4E-AA9D-D09EE638C647}"/>
              </a:ext>
            </a:extLst>
          </p:cNvPr>
          <p:cNvSpPr/>
          <p:nvPr/>
        </p:nvSpPr>
        <p:spPr>
          <a:xfrm>
            <a:off x="843929" y="993136"/>
            <a:ext cx="9448132" cy="46166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C00000"/>
                </a:solidFill>
                <a:effectLst/>
                <a:uLnTx/>
                <a:uFillTx/>
                <a:latin typeface="Calibri" panose="020F0502020204030204"/>
                <a:ea typeface="SimHei" panose="02010609060101010101" pitchFamily="49" charset="-122"/>
                <a:cs typeface="Times New Roman" panose="02020603050405020304" pitchFamily="18" charset="0"/>
              </a:rPr>
              <a:t>Pillar B - Delivering Content to EOSC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ahoma" panose="020B0604030504040204" pitchFamily="34" charset="0"/>
              </a:rPr>
              <a:t>(from </a:t>
            </a:r>
            <a:r>
              <a:rPr kumimoji="0" lang="en-GB" sz="1800" b="1"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ahoma" panose="020B0604030504040204" pitchFamily="34" charset="0"/>
              </a:rPr>
              <a:t>SO</a:t>
            </a:r>
            <a:r>
              <a:rPr kumimoji="0" lang="en-GB" sz="1800" b="0"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ahoma" panose="020B0604030504040204" pitchFamily="34" charset="0"/>
              </a:rPr>
              <a:t> to </a:t>
            </a:r>
            <a:r>
              <a:rPr kumimoji="0" lang="en-GB" sz="1800" b="1"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ahoma" panose="020B0604030504040204" pitchFamily="34" charset="0"/>
              </a:rPr>
              <a:t>OO</a:t>
            </a:r>
            <a:r>
              <a:rPr kumimoji="0" lang="en-GB" sz="1800" b="0"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002060"/>
                </a:solidFill>
                <a:effectLst/>
                <a:uLnTx/>
                <a:uFillTx/>
                <a:latin typeface="Calibri" panose="020F0502020204030204"/>
                <a:ea typeface="SimHei" panose="02010609060101010101" pitchFamily="49" charset="-122"/>
                <a:cs typeface="Times New Roman" panose="02020603050405020304" pitchFamily="18" charset="0"/>
              </a:rPr>
              <a:t> </a:t>
            </a:r>
            <a:endParaRPr kumimoji="0" lang="fr-FR" sz="2800" b="1" i="1" u="none" strike="noStrike" kern="1200" cap="none" spc="0" normalizeH="0" baseline="0" noProof="0" dirty="0">
              <a:ln>
                <a:noFill/>
              </a:ln>
              <a:solidFill>
                <a:srgbClr val="2A2A2A"/>
              </a:solidFill>
              <a:effectLst/>
              <a:uLnTx/>
              <a:uFillTx/>
              <a:latin typeface="Calibri" panose="020F0502020204030204"/>
              <a:ea typeface="SimHei" panose="02010609060101010101" pitchFamily="49"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The next step (starting from 2023) in the Science Cluster agendas will be to uptake emerging and concrete “Open Science Objectives”; further than the current (test) Science Projects in EOSC-Future.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70AD47">
                    <a:lumMod val="50000"/>
                  </a:srgbClr>
                </a:solidFill>
                <a:effectLst/>
                <a:uLnTx/>
                <a:uFillTx/>
                <a:latin typeface="Calibri" panose="020F0502020204030204"/>
                <a:ea typeface="Tahoma" panose="020B0604030504040204" pitchFamily="34" charset="0"/>
                <a:cs typeface="Tahoma" panose="020B0604030504040204" pitchFamily="34" charset="0"/>
              </a:rPr>
              <a:t>A ‘matrix’ based on ‘two methods’…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70AD47">
                  <a:lumMod val="50000"/>
                </a:srgbClr>
              </a:solidFill>
              <a:effectLst/>
              <a:uLnTx/>
              <a:uFillTx/>
              <a:latin typeface="Calibri" panose="020F0502020204030204"/>
              <a:ea typeface="Tahoma" panose="020B0604030504040204" pitchFamily="34" charset="0"/>
              <a:cs typeface="Tahoma" panose="020B0604030504040204"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16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Open Science Projects (OSP) </a:t>
            </a: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to continue bridging barriers to open science within a large scientific community;</a:t>
            </a: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to leverage the pan-European cluster action towards more global commitments as well as regional initiatives</a:t>
            </a:r>
            <a:r>
              <a:rPr kumimoji="0" lang="en-GB" sz="1600" b="0" i="0" u="none" strike="noStrike" kern="1200" cap="none" spc="0" normalizeH="0" baseline="3000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a:t>
            </a: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1600" b="1"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Cross-Cluster Open Science Projects (COSP) </a:t>
            </a: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are envisaged to be tackled by focusing on topical aspects within one cluster supported by complementary contributions from all clusters;</a:t>
            </a: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to leverage the inter-cluster coordination for the regional initiatives</a:t>
            </a:r>
            <a:r>
              <a:rPr kumimoji="0" lang="en-GB" sz="1600" b="0" i="0" u="none" strike="noStrike" kern="1200" cap="none" spc="0" normalizeH="0" baseline="3000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emerging from OSP.</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a:t>
            </a:r>
            <a:endParaRPr kumimoji="0" lang="fr-FR" sz="16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9567287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err="1">
                <a:solidFill>
                  <a:srgbClr val="002060"/>
                </a:solidFill>
              </a:rPr>
              <a:t>Pillar</a:t>
            </a:r>
            <a:r>
              <a:rPr lang="fr-FR" sz="2800" b="1" dirty="0">
                <a:solidFill>
                  <a:srgbClr val="002060"/>
                </a:solidFill>
              </a:rPr>
              <a:t> B</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C5017-3F89-1D45-A807-6739F9F2C22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D3DDED0-2FC2-5D4E-AA9D-D09EE638C647}"/>
              </a:ext>
            </a:extLst>
          </p:cNvPr>
          <p:cNvSpPr/>
          <p:nvPr/>
        </p:nvSpPr>
        <p:spPr>
          <a:xfrm>
            <a:off x="850899" y="982133"/>
            <a:ext cx="10240433" cy="43396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C00000"/>
                </a:solidFill>
                <a:effectLst/>
                <a:uLnTx/>
                <a:uFillTx/>
                <a:latin typeface="Calibri" panose="020F0502020204030204"/>
                <a:ea typeface="SimHei" panose="02010609060101010101" pitchFamily="49" charset="-122"/>
                <a:cs typeface="Times New Roman" panose="02020603050405020304" pitchFamily="18" charset="0"/>
              </a:rPr>
              <a:t>Pillar B - Delivering Content to EOSC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ahoma" panose="020B0604030504040204" pitchFamily="34" charset="0"/>
              </a:rPr>
              <a:t>(from </a:t>
            </a:r>
            <a:r>
              <a:rPr kumimoji="0" lang="en-GB" sz="1800" b="1"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ahoma" panose="020B0604030504040204" pitchFamily="34" charset="0"/>
              </a:rPr>
              <a:t>SO</a:t>
            </a:r>
            <a:r>
              <a:rPr kumimoji="0" lang="en-GB" sz="1800" b="0"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ahoma" panose="020B0604030504040204" pitchFamily="34" charset="0"/>
              </a:rPr>
              <a:t> to </a:t>
            </a:r>
            <a:r>
              <a:rPr kumimoji="0" lang="en-GB" sz="1800" b="1"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ahoma" panose="020B0604030504040204" pitchFamily="34" charset="0"/>
              </a:rPr>
              <a:t>OO</a:t>
            </a:r>
            <a:r>
              <a:rPr kumimoji="0" lang="en-GB" sz="1800" b="0" i="0" u="none" strike="noStrike" kern="1200" cap="none" spc="0" normalizeH="0" baseline="0" noProof="0" dirty="0">
                <a:ln>
                  <a:noFill/>
                </a:ln>
                <a:solidFill>
                  <a:srgbClr val="C00000"/>
                </a:solidFill>
                <a:effectLst/>
                <a:uLnTx/>
                <a:uFillTx/>
                <a:latin typeface="Calibri" panose="020F0502020204030204"/>
                <a:ea typeface="Tahoma" panose="020B0604030504040204" pitchFamily="34" charset="0"/>
                <a:cs typeface="Tahoma" panose="020B0604030504040204" pitchFamily="34" charset="0"/>
              </a:rPr>
              <a:t>)</a:t>
            </a:r>
            <a:endParaRPr kumimoji="0" lang="fr-FR" sz="2800" b="1" i="1" u="none" strike="noStrike" kern="1200" cap="none" spc="0" normalizeH="0" baseline="0" noProof="0" dirty="0">
              <a:ln>
                <a:noFill/>
              </a:ln>
              <a:solidFill>
                <a:srgbClr val="C00000"/>
              </a:solidFill>
              <a:effectLst/>
              <a:uLnTx/>
              <a:uFillTx/>
              <a:latin typeface="Calibri" panose="020F0502020204030204"/>
              <a:ea typeface="SimHei" panose="02010609060101010101" pitchFamily="49"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70AD47">
                    <a:lumMod val="50000"/>
                  </a:srgbClr>
                </a:solidFill>
                <a:effectLst/>
                <a:uLnTx/>
                <a:uFillTx/>
                <a:latin typeface="Calibri" panose="020F0502020204030204"/>
                <a:ea typeface="Tahoma" panose="020B0604030504040204" pitchFamily="34" charset="0"/>
                <a:cs typeface="Tahoma" panose="020B0604030504040204" pitchFamily="34" charset="0"/>
              </a:rPr>
              <a:t>.. And along a series of ‘vertical’ missions (</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laying in the capacity of the ESFRI RIs partners):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Tahoma" panose="020B060403050404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Wide innovation potential with industry (including SMEs).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Tahoma" panose="020B060403050404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Affirmation and extension of a prominent Europe role more internationally.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Tahoma" panose="020B060403050404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Structuring education and training-by-doing offers to facilitate work insertion of young generations as well as to participate in the European resilience plan.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Tahoma" panose="020B060403050404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Supporting ‘Science &amp; Technology Policy for Society’ as well as ‘data/cloud business capacities’ (e.g. by engaging with GAIA-X).</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ahoma" panose="020B0604030504040204" pitchFamily="34" charset="0"/>
              </a:rPr>
              <a:t>     The </a:t>
            </a:r>
            <a:r>
              <a:rPr kumimoji="0" lang="en-GB" sz="1600" b="0" i="0" u="none" strike="noStrike" kern="1200" cap="none" spc="0" normalizeH="0" baseline="0" noProof="0" dirty="0">
                <a:ln>
                  <a:noFill/>
                </a:ln>
                <a:solidFill>
                  <a:srgbClr val="002060"/>
                </a:solidFill>
                <a:effectLst/>
                <a:uLnTx/>
                <a:uFillTx/>
                <a:latin typeface="Calibri" panose="020F0502020204030204"/>
                <a:ea typeface="Tahoma" panose="020B0604030504040204" pitchFamily="34" charset="0"/>
                <a:cs typeface="Times New Roman" panose="02020603050405020304" pitchFamily="18" charset="0"/>
              </a:rPr>
              <a:t>Science Clusters would explore how to commit with EC for European Data Spaces […] </a:t>
            </a:r>
            <a:endParaRPr kumimoji="0" lang="fr-FR" sz="1600" b="0" i="0" u="none" strike="noStrike" kern="1200" cap="none" spc="0" normalizeH="0" baseline="0" noProof="0" dirty="0">
              <a:ln>
                <a:noFill/>
              </a:ln>
              <a:solidFill>
                <a:srgbClr val="2A2A2A"/>
              </a:solidFill>
              <a:effectLst/>
              <a:uLnTx/>
              <a:uFillTx/>
              <a:latin typeface="Calibri" panose="020F0502020204030204"/>
              <a:ea typeface="Tahoma" panose="020B0604030504040204" pitchFamily="34" charset="0"/>
              <a:cs typeface="Times New Roman" panose="02020603050405020304" pitchFamily="18" charset="0"/>
            </a:endParaRPr>
          </a:p>
        </p:txBody>
      </p:sp>
      <p:sp>
        <p:nvSpPr>
          <p:cNvPr id="9" name="Flèche droite rayée 8">
            <a:extLst>
              <a:ext uri="{FF2B5EF4-FFF2-40B4-BE49-F238E27FC236}">
                <a16:creationId xmlns:a16="http://schemas.microsoft.com/office/drawing/2014/main" id="{A91F5AA7-2EEC-4144-8A25-F7E58F840B85}"/>
              </a:ext>
            </a:extLst>
          </p:cNvPr>
          <p:cNvSpPr/>
          <p:nvPr/>
        </p:nvSpPr>
        <p:spPr>
          <a:xfrm>
            <a:off x="426371" y="4832741"/>
            <a:ext cx="594021" cy="594825"/>
          </a:xfrm>
          <a:prstGeom prst="stripedRightArrow">
            <a:avLst>
              <a:gd name="adj1" fmla="val 42002"/>
              <a:gd name="adj2" fmla="val 50000"/>
            </a:avLst>
          </a:prstGeom>
          <a:solidFill>
            <a:schemeClr val="accent1">
              <a:lumMod val="75000"/>
            </a:schemeClr>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2395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err="1">
                <a:solidFill>
                  <a:srgbClr val="002060"/>
                </a:solidFill>
              </a:rPr>
              <a:t>Pillar</a:t>
            </a:r>
            <a:r>
              <a:rPr lang="fr-FR" sz="2800" b="1" dirty="0">
                <a:solidFill>
                  <a:srgbClr val="002060"/>
                </a:solidFill>
              </a:rPr>
              <a:t> B (Data </a:t>
            </a:r>
            <a:r>
              <a:rPr lang="fr-FR" sz="2800" b="1" dirty="0" err="1">
                <a:solidFill>
                  <a:srgbClr val="002060"/>
                </a:solidFill>
              </a:rPr>
              <a:t>Spaces</a:t>
            </a:r>
            <a:r>
              <a:rPr lang="fr-FR" sz="2800" b="1" dirty="0">
                <a:solidFill>
                  <a:srgbClr val="002060"/>
                </a:solidFill>
              </a:rPr>
              <a:t>)</a:t>
            </a:r>
          </a:p>
        </p:txBody>
      </p:sp>
      <p:sp>
        <p:nvSpPr>
          <p:cNvPr id="4" name="Espace réservé de la date 3"/>
          <p:cNvSpPr>
            <a:spLocks noGrp="1"/>
          </p:cNvSpPr>
          <p:nvPr>
            <p:ph type="dt" sz="half" idx="10"/>
          </p:nvPr>
        </p:nvSpPr>
        <p:spPr/>
        <p:txBody>
          <a:bodyPr/>
          <a:lstStyle/>
          <a:p>
            <a:r>
              <a:rPr lang="en-GB" dirty="0"/>
              <a:t>11/06/2021</a:t>
            </a:r>
          </a:p>
        </p:txBody>
      </p:sp>
      <p:sp>
        <p:nvSpPr>
          <p:cNvPr id="5" name="Espace réservé du pied de page 4"/>
          <p:cNvSpPr>
            <a:spLocks noGrp="1"/>
          </p:cNvSpPr>
          <p:nvPr>
            <p:ph type="ftr" sz="quarter" idx="11"/>
          </p:nvPr>
        </p:nvSpPr>
        <p:spPr/>
        <p:txBody>
          <a:bodyPr/>
          <a:lstStyle/>
          <a:p>
            <a:r>
              <a:rPr lang="en-GB" dirty="0"/>
              <a:t>Giovanni </a:t>
            </a:r>
            <a:r>
              <a:rPr lang="en-GB" dirty="0" err="1"/>
              <a:t>Lamanna</a:t>
            </a:r>
            <a:endParaRPr lang="en-GB" dirty="0"/>
          </a:p>
        </p:txBody>
      </p:sp>
      <p:sp>
        <p:nvSpPr>
          <p:cNvPr id="6" name="Espace réservé du numéro de diapositive 5"/>
          <p:cNvSpPr>
            <a:spLocks noGrp="1"/>
          </p:cNvSpPr>
          <p:nvPr>
            <p:ph type="sldNum" sz="quarter" idx="12"/>
          </p:nvPr>
        </p:nvSpPr>
        <p:spPr/>
        <p:txBody>
          <a:bodyPr/>
          <a:lstStyle/>
          <a:p>
            <a:fld id="{664C5017-3F89-1D45-A807-6739F9F2C22A}" type="slidenum">
              <a:rPr lang="en-GB" smtClean="0"/>
              <a:t>118</a:t>
            </a:fld>
            <a:endParaRPr lang="en-GB" dirty="0"/>
          </a:p>
        </p:txBody>
      </p:sp>
      <p:sp>
        <p:nvSpPr>
          <p:cNvPr id="7" name="Rectangle 6">
            <a:extLst>
              <a:ext uri="{FF2B5EF4-FFF2-40B4-BE49-F238E27FC236}">
                <a16:creationId xmlns:a16="http://schemas.microsoft.com/office/drawing/2014/main" id="{4D3DDED0-2FC2-5D4E-AA9D-D09EE638C647}"/>
              </a:ext>
            </a:extLst>
          </p:cNvPr>
          <p:cNvSpPr/>
          <p:nvPr/>
        </p:nvSpPr>
        <p:spPr>
          <a:xfrm>
            <a:off x="546191" y="821449"/>
            <a:ext cx="5889939" cy="1015663"/>
          </a:xfrm>
          <a:prstGeom prst="rect">
            <a:avLst/>
          </a:prstGeom>
        </p:spPr>
        <p:txBody>
          <a:bodyPr wrap="square">
            <a:spAutoFit/>
          </a:bodyPr>
          <a:lstStyle/>
          <a:p>
            <a:pPr>
              <a:spcAft>
                <a:spcPts val="0"/>
              </a:spcAft>
            </a:pPr>
            <a:r>
              <a:rPr lang="en-GB" b="1" i="1" dirty="0">
                <a:solidFill>
                  <a:srgbClr val="C00000"/>
                </a:solidFill>
                <a:ea typeface="SimHei" panose="02010609060101010101" pitchFamily="49" charset="-122"/>
                <a:cs typeface="Times New Roman" panose="02020603050405020304" pitchFamily="18" charset="0"/>
              </a:rPr>
              <a:t>Examples ? </a:t>
            </a:r>
          </a:p>
          <a:p>
            <a:pPr>
              <a:spcAft>
                <a:spcPts val="0"/>
              </a:spcAft>
            </a:pPr>
            <a:r>
              <a:rPr lang="en-GB" sz="1400" i="1" dirty="0">
                <a:solidFill>
                  <a:srgbClr val="002060"/>
                </a:solidFill>
                <a:ea typeface="SimHei" panose="02010609060101010101" pitchFamily="49" charset="-122"/>
                <a:cs typeface="Times New Roman" panose="02020603050405020304" pitchFamily="18" charset="0"/>
              </a:rPr>
              <a:t>…with (in some cases) an ‘ESCAPE’ filter, to demonstrate that is possible even for the most distant science domain (for an external observer…) to be concerned by Data Spaces prospective.</a:t>
            </a:r>
            <a:r>
              <a:rPr lang="en-GB" sz="1200" dirty="0">
                <a:solidFill>
                  <a:srgbClr val="002060"/>
                </a:solidFill>
                <a:ea typeface="Tahoma" panose="020B0604030504040204" pitchFamily="34" charset="0"/>
                <a:cs typeface="Tahoma" panose="020B0604030504040204" pitchFamily="34" charset="0"/>
              </a:rPr>
              <a:t> </a:t>
            </a:r>
          </a:p>
        </p:txBody>
      </p:sp>
      <p:pic>
        <p:nvPicPr>
          <p:cNvPr id="1026" name="Picture 2">
            <a:extLst>
              <a:ext uri="{FF2B5EF4-FFF2-40B4-BE49-F238E27FC236}">
                <a16:creationId xmlns:a16="http://schemas.microsoft.com/office/drawing/2014/main" id="{4333F5EB-82B6-7245-8F8C-AABC8C481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358" y="821449"/>
            <a:ext cx="5095901" cy="286644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D7F23030-29E5-E349-B525-B8DB6BCE9FDE}"/>
              </a:ext>
            </a:extLst>
          </p:cNvPr>
          <p:cNvPicPr>
            <a:picLocks noChangeAspect="1"/>
          </p:cNvPicPr>
          <p:nvPr/>
        </p:nvPicPr>
        <p:blipFill>
          <a:blip r:embed="rId3"/>
          <a:stretch>
            <a:fillRect/>
          </a:stretch>
        </p:blipFill>
        <p:spPr>
          <a:xfrm>
            <a:off x="376275" y="5274423"/>
            <a:ext cx="716112" cy="954816"/>
          </a:xfrm>
          <a:prstGeom prst="rect">
            <a:avLst/>
          </a:prstGeom>
        </p:spPr>
      </p:pic>
      <p:pic>
        <p:nvPicPr>
          <p:cNvPr id="9" name="Image 8">
            <a:extLst>
              <a:ext uri="{FF2B5EF4-FFF2-40B4-BE49-F238E27FC236}">
                <a16:creationId xmlns:a16="http://schemas.microsoft.com/office/drawing/2014/main" id="{3703EA84-EA13-824C-9946-1C64A102690F}"/>
              </a:ext>
            </a:extLst>
          </p:cNvPr>
          <p:cNvPicPr>
            <a:picLocks noChangeAspect="1"/>
          </p:cNvPicPr>
          <p:nvPr/>
        </p:nvPicPr>
        <p:blipFill>
          <a:blip r:embed="rId4"/>
          <a:stretch>
            <a:fillRect/>
          </a:stretch>
        </p:blipFill>
        <p:spPr>
          <a:xfrm>
            <a:off x="424504" y="2032987"/>
            <a:ext cx="710055" cy="777147"/>
          </a:xfrm>
          <a:prstGeom prst="rect">
            <a:avLst/>
          </a:prstGeom>
        </p:spPr>
      </p:pic>
      <p:pic>
        <p:nvPicPr>
          <p:cNvPr id="10" name="Image 9">
            <a:extLst>
              <a:ext uri="{FF2B5EF4-FFF2-40B4-BE49-F238E27FC236}">
                <a16:creationId xmlns:a16="http://schemas.microsoft.com/office/drawing/2014/main" id="{492C6FE4-6DD8-7D47-8423-2CE5C1C5DF7D}"/>
              </a:ext>
            </a:extLst>
          </p:cNvPr>
          <p:cNvPicPr>
            <a:picLocks noChangeAspect="1"/>
          </p:cNvPicPr>
          <p:nvPr/>
        </p:nvPicPr>
        <p:blipFill>
          <a:blip r:embed="rId5"/>
          <a:stretch>
            <a:fillRect/>
          </a:stretch>
        </p:blipFill>
        <p:spPr>
          <a:xfrm>
            <a:off x="439920" y="3115648"/>
            <a:ext cx="588823" cy="832277"/>
          </a:xfrm>
          <a:prstGeom prst="rect">
            <a:avLst/>
          </a:prstGeom>
        </p:spPr>
      </p:pic>
      <p:pic>
        <p:nvPicPr>
          <p:cNvPr id="11" name="Image 10">
            <a:extLst>
              <a:ext uri="{FF2B5EF4-FFF2-40B4-BE49-F238E27FC236}">
                <a16:creationId xmlns:a16="http://schemas.microsoft.com/office/drawing/2014/main" id="{868743BA-A6F7-D344-8D32-24233A36C495}"/>
              </a:ext>
            </a:extLst>
          </p:cNvPr>
          <p:cNvPicPr>
            <a:picLocks noChangeAspect="1"/>
          </p:cNvPicPr>
          <p:nvPr/>
        </p:nvPicPr>
        <p:blipFill>
          <a:blip r:embed="rId6"/>
          <a:stretch>
            <a:fillRect/>
          </a:stretch>
        </p:blipFill>
        <p:spPr>
          <a:xfrm>
            <a:off x="5912722" y="4072848"/>
            <a:ext cx="588823" cy="1076343"/>
          </a:xfrm>
          <a:prstGeom prst="rect">
            <a:avLst/>
          </a:prstGeom>
        </p:spPr>
      </p:pic>
      <p:pic>
        <p:nvPicPr>
          <p:cNvPr id="12" name="Image 11">
            <a:extLst>
              <a:ext uri="{FF2B5EF4-FFF2-40B4-BE49-F238E27FC236}">
                <a16:creationId xmlns:a16="http://schemas.microsoft.com/office/drawing/2014/main" id="{E9338BF3-6DB8-D64C-8AC4-CEC40DB0D230}"/>
              </a:ext>
            </a:extLst>
          </p:cNvPr>
          <p:cNvPicPr>
            <a:picLocks noChangeAspect="1"/>
          </p:cNvPicPr>
          <p:nvPr/>
        </p:nvPicPr>
        <p:blipFill>
          <a:blip r:embed="rId7"/>
          <a:stretch>
            <a:fillRect/>
          </a:stretch>
        </p:blipFill>
        <p:spPr>
          <a:xfrm>
            <a:off x="5938891" y="5378948"/>
            <a:ext cx="655096" cy="934118"/>
          </a:xfrm>
          <a:prstGeom prst="rect">
            <a:avLst/>
          </a:prstGeom>
        </p:spPr>
      </p:pic>
      <p:pic>
        <p:nvPicPr>
          <p:cNvPr id="13" name="Image 12">
            <a:extLst>
              <a:ext uri="{FF2B5EF4-FFF2-40B4-BE49-F238E27FC236}">
                <a16:creationId xmlns:a16="http://schemas.microsoft.com/office/drawing/2014/main" id="{20BC412C-F6F0-EF42-A2F0-61A52A4890E2}"/>
              </a:ext>
            </a:extLst>
          </p:cNvPr>
          <p:cNvPicPr>
            <a:picLocks noChangeAspect="1"/>
          </p:cNvPicPr>
          <p:nvPr/>
        </p:nvPicPr>
        <p:blipFill>
          <a:blip r:embed="rId8"/>
          <a:stretch>
            <a:fillRect/>
          </a:stretch>
        </p:blipFill>
        <p:spPr>
          <a:xfrm>
            <a:off x="678255" y="4175486"/>
            <a:ext cx="588823" cy="911008"/>
          </a:xfrm>
          <a:prstGeom prst="rect">
            <a:avLst/>
          </a:prstGeom>
        </p:spPr>
      </p:pic>
      <p:pic>
        <p:nvPicPr>
          <p:cNvPr id="14" name="Image 13">
            <a:extLst>
              <a:ext uri="{FF2B5EF4-FFF2-40B4-BE49-F238E27FC236}">
                <a16:creationId xmlns:a16="http://schemas.microsoft.com/office/drawing/2014/main" id="{073D6953-3042-A043-9623-E0A42415FD26}"/>
              </a:ext>
            </a:extLst>
          </p:cNvPr>
          <p:cNvPicPr>
            <a:picLocks noChangeAspect="1"/>
          </p:cNvPicPr>
          <p:nvPr/>
        </p:nvPicPr>
        <p:blipFill>
          <a:blip r:embed="rId9"/>
          <a:stretch>
            <a:fillRect/>
          </a:stretch>
        </p:blipFill>
        <p:spPr>
          <a:xfrm>
            <a:off x="50661" y="4234705"/>
            <a:ext cx="686693" cy="839878"/>
          </a:xfrm>
          <a:prstGeom prst="rect">
            <a:avLst/>
          </a:prstGeom>
        </p:spPr>
      </p:pic>
      <p:sp>
        <p:nvSpPr>
          <p:cNvPr id="15" name="Rectangle 14">
            <a:extLst>
              <a:ext uri="{FF2B5EF4-FFF2-40B4-BE49-F238E27FC236}">
                <a16:creationId xmlns:a16="http://schemas.microsoft.com/office/drawing/2014/main" id="{631BB4EE-737C-E44D-8FEB-4589486240C5}"/>
              </a:ext>
            </a:extLst>
          </p:cNvPr>
          <p:cNvSpPr/>
          <p:nvPr/>
        </p:nvSpPr>
        <p:spPr>
          <a:xfrm>
            <a:off x="6722076" y="5553619"/>
            <a:ext cx="5368184" cy="523220"/>
          </a:xfrm>
          <a:prstGeom prst="rect">
            <a:avLst/>
          </a:prstGeom>
        </p:spPr>
        <p:txBody>
          <a:bodyPr wrap="square">
            <a:spAutoFit/>
          </a:bodyPr>
          <a:lstStyle/>
          <a:p>
            <a:r>
              <a:rPr lang="en-GB" sz="1400" b="1" dirty="0">
                <a:solidFill>
                  <a:srgbClr val="002060"/>
                </a:solidFill>
              </a:rPr>
              <a:t>Science Data </a:t>
            </a:r>
            <a:r>
              <a:rPr lang="en-GB" sz="1400" dirty="0">
                <a:solidFill>
                  <a:srgbClr val="002060"/>
                </a:solidFill>
              </a:rPr>
              <a:t>to reduce the skills mismatches between the education and training systems and the labour market needs.</a:t>
            </a:r>
          </a:p>
        </p:txBody>
      </p:sp>
      <p:sp>
        <p:nvSpPr>
          <p:cNvPr id="17" name="Rectangle 16">
            <a:extLst>
              <a:ext uri="{FF2B5EF4-FFF2-40B4-BE49-F238E27FC236}">
                <a16:creationId xmlns:a16="http://schemas.microsoft.com/office/drawing/2014/main" id="{38B89CD6-6FCF-6542-B350-46431B607696}"/>
              </a:ext>
            </a:extLst>
          </p:cNvPr>
          <p:cNvSpPr/>
          <p:nvPr/>
        </p:nvSpPr>
        <p:spPr>
          <a:xfrm>
            <a:off x="6722075" y="4302340"/>
            <a:ext cx="5302602" cy="738664"/>
          </a:xfrm>
          <a:prstGeom prst="rect">
            <a:avLst/>
          </a:prstGeom>
        </p:spPr>
        <p:txBody>
          <a:bodyPr wrap="square">
            <a:spAutoFit/>
          </a:bodyPr>
          <a:lstStyle/>
          <a:p>
            <a:r>
              <a:rPr lang="en-GB" sz="1400" b="1" dirty="0">
                <a:solidFill>
                  <a:srgbClr val="002060"/>
                </a:solidFill>
              </a:rPr>
              <a:t>Cross-sector sharing of data </a:t>
            </a:r>
            <a:r>
              <a:rPr lang="en-GB" sz="1400" dirty="0">
                <a:solidFill>
                  <a:srgbClr val="002060"/>
                </a:solidFill>
              </a:rPr>
              <a:t>for an unifying, forward-looking approach of any Big Science facility for energy efficiency, water management, etc.</a:t>
            </a:r>
          </a:p>
        </p:txBody>
      </p:sp>
      <p:sp>
        <p:nvSpPr>
          <p:cNvPr id="18" name="Rectangle 17">
            <a:extLst>
              <a:ext uri="{FF2B5EF4-FFF2-40B4-BE49-F238E27FC236}">
                <a16:creationId xmlns:a16="http://schemas.microsoft.com/office/drawing/2014/main" id="{737D952F-FF78-3247-BC1D-9FC3B159990F}"/>
              </a:ext>
            </a:extLst>
          </p:cNvPr>
          <p:cNvSpPr/>
          <p:nvPr/>
        </p:nvSpPr>
        <p:spPr>
          <a:xfrm>
            <a:off x="1267078" y="5522504"/>
            <a:ext cx="4655242" cy="523220"/>
          </a:xfrm>
          <a:prstGeom prst="rect">
            <a:avLst/>
          </a:prstGeom>
        </p:spPr>
        <p:txBody>
          <a:bodyPr wrap="square">
            <a:spAutoFit/>
          </a:bodyPr>
          <a:lstStyle/>
          <a:p>
            <a:r>
              <a:rPr lang="en-GB" sz="1400" b="1" dirty="0">
                <a:solidFill>
                  <a:srgbClr val="002060"/>
                </a:solidFill>
              </a:rPr>
              <a:t>Health data </a:t>
            </a:r>
            <a:r>
              <a:rPr lang="en-GB" sz="1400" dirty="0">
                <a:solidFill>
                  <a:srgbClr val="002060"/>
                </a:solidFill>
              </a:rPr>
              <a:t>essential for EOSC-Life advances but also link with nuclear et al. facilities for preventing/treating diseases</a:t>
            </a:r>
          </a:p>
        </p:txBody>
      </p:sp>
      <p:sp>
        <p:nvSpPr>
          <p:cNvPr id="16" name="Rectangle 15">
            <a:extLst>
              <a:ext uri="{FF2B5EF4-FFF2-40B4-BE49-F238E27FC236}">
                <a16:creationId xmlns:a16="http://schemas.microsoft.com/office/drawing/2014/main" id="{557E821F-8A89-FB4B-AFED-F220304238B2}"/>
              </a:ext>
            </a:extLst>
          </p:cNvPr>
          <p:cNvSpPr/>
          <p:nvPr/>
        </p:nvSpPr>
        <p:spPr>
          <a:xfrm>
            <a:off x="1317454" y="4245507"/>
            <a:ext cx="4347411" cy="1169551"/>
          </a:xfrm>
          <a:prstGeom prst="rect">
            <a:avLst/>
          </a:prstGeom>
        </p:spPr>
        <p:txBody>
          <a:bodyPr wrap="square">
            <a:spAutoFit/>
          </a:bodyPr>
          <a:lstStyle/>
          <a:p>
            <a:r>
              <a:rPr lang="en-GB" sz="1400" b="1" dirty="0">
                <a:solidFill>
                  <a:srgbClr val="002060"/>
                </a:solidFill>
              </a:rPr>
              <a:t>A series of actions </a:t>
            </a:r>
            <a:r>
              <a:rPr lang="en-GB" sz="1400" dirty="0">
                <a:solidFill>
                  <a:srgbClr val="002060"/>
                </a:solidFill>
              </a:rPr>
              <a:t>by SSHOC, but also data to improve accountability of public spending for research; management and sustainability of Big Science RIs through socio-economic impact model analyses.  </a:t>
            </a:r>
          </a:p>
          <a:p>
            <a:endParaRPr lang="en-GB" sz="1400" dirty="0">
              <a:solidFill>
                <a:srgbClr val="002060"/>
              </a:solidFill>
            </a:endParaRPr>
          </a:p>
        </p:txBody>
      </p:sp>
      <p:sp>
        <p:nvSpPr>
          <p:cNvPr id="21" name="Rectangle 20">
            <a:extLst>
              <a:ext uri="{FF2B5EF4-FFF2-40B4-BE49-F238E27FC236}">
                <a16:creationId xmlns:a16="http://schemas.microsoft.com/office/drawing/2014/main" id="{7D2C2602-5AE1-DA4C-984B-C9E7A0D6ACD7}"/>
              </a:ext>
            </a:extLst>
          </p:cNvPr>
          <p:cNvSpPr/>
          <p:nvPr/>
        </p:nvSpPr>
        <p:spPr>
          <a:xfrm>
            <a:off x="1344781" y="3122816"/>
            <a:ext cx="4347411" cy="954107"/>
          </a:xfrm>
          <a:prstGeom prst="rect">
            <a:avLst/>
          </a:prstGeom>
        </p:spPr>
        <p:txBody>
          <a:bodyPr wrap="square">
            <a:spAutoFit/>
          </a:bodyPr>
          <a:lstStyle/>
          <a:p>
            <a:r>
              <a:rPr lang="en-GB" sz="1400" b="1" dirty="0">
                <a:solidFill>
                  <a:srgbClr val="002060"/>
                </a:solidFill>
              </a:rPr>
              <a:t>Aligned </a:t>
            </a:r>
            <a:r>
              <a:rPr lang="en-GB" sz="1400" dirty="0">
                <a:solidFill>
                  <a:srgbClr val="002060"/>
                </a:solidFill>
              </a:rPr>
              <a:t>with ENVRI-Fair data as well as to use the major potential of data of all other Clusters in support of circular economy, RIs construction and geo./environment implications […] </a:t>
            </a:r>
          </a:p>
        </p:txBody>
      </p:sp>
      <p:sp>
        <p:nvSpPr>
          <p:cNvPr id="22" name="Rectangle 21">
            <a:extLst>
              <a:ext uri="{FF2B5EF4-FFF2-40B4-BE49-F238E27FC236}">
                <a16:creationId xmlns:a16="http://schemas.microsoft.com/office/drawing/2014/main" id="{A1A780CB-AEE6-2045-8665-F5BF879C82C1}"/>
              </a:ext>
            </a:extLst>
          </p:cNvPr>
          <p:cNvSpPr/>
          <p:nvPr/>
        </p:nvSpPr>
        <p:spPr>
          <a:xfrm>
            <a:off x="1317454" y="1941866"/>
            <a:ext cx="4347411" cy="954107"/>
          </a:xfrm>
          <a:prstGeom prst="rect">
            <a:avLst/>
          </a:prstGeom>
        </p:spPr>
        <p:txBody>
          <a:bodyPr wrap="square">
            <a:spAutoFit/>
          </a:bodyPr>
          <a:lstStyle/>
          <a:p>
            <a:r>
              <a:rPr lang="en-GB" sz="1400" b="1" dirty="0">
                <a:solidFill>
                  <a:srgbClr val="002060"/>
                </a:solidFill>
              </a:rPr>
              <a:t>ESFRI facilities </a:t>
            </a:r>
            <a:r>
              <a:rPr lang="en-GB" sz="1400" dirty="0">
                <a:solidFill>
                  <a:srgbClr val="002060"/>
                </a:solidFill>
              </a:rPr>
              <a:t>in </a:t>
            </a:r>
            <a:r>
              <a:rPr lang="en-GB" sz="1400" dirty="0" err="1">
                <a:solidFill>
                  <a:srgbClr val="002060"/>
                </a:solidFill>
              </a:rPr>
              <a:t>PaNOSC</a:t>
            </a:r>
            <a:r>
              <a:rPr lang="en-GB" sz="1400" dirty="0">
                <a:solidFill>
                  <a:srgbClr val="002060"/>
                </a:solidFill>
              </a:rPr>
              <a:t> and ESCAPE to support EU’s industry; as well as global coordination for innovation, e.g. Quantum Computing as a service and for tech. R&amp;D; algorithms and standards for Industry 4.0; AI; HPC.</a:t>
            </a:r>
          </a:p>
        </p:txBody>
      </p:sp>
    </p:spTree>
    <p:extLst>
      <p:ext uri="{BB962C8B-B14F-4D97-AF65-F5344CB8AC3E}">
        <p14:creationId xmlns:p14="http://schemas.microsoft.com/office/powerpoint/2010/main" val="22010447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18303" y="167418"/>
            <a:ext cx="7261571" cy="708932"/>
          </a:xfrm>
        </p:spPr>
        <p:txBody>
          <a:bodyPr>
            <a:normAutofit/>
          </a:bodyPr>
          <a:lstStyle/>
          <a:p>
            <a:r>
              <a:rPr lang="fr-FR" sz="2800" b="1" dirty="0">
                <a:solidFill>
                  <a:srgbClr val="002060"/>
                </a:solidFill>
              </a:rPr>
              <a:t>Conclusions</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B9516-A117-4244-A648-F0ED19D0AC0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79A8B534-7F51-594D-A678-3355B9BB38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88031" y="1490152"/>
            <a:ext cx="557803" cy="557803"/>
          </a:xfrm>
          <a:prstGeom prst="rect">
            <a:avLst/>
          </a:prstGeom>
        </p:spPr>
      </p:pic>
      <p:pic>
        <p:nvPicPr>
          <p:cNvPr id="9" name="Image 8">
            <a:extLst>
              <a:ext uri="{FF2B5EF4-FFF2-40B4-BE49-F238E27FC236}">
                <a16:creationId xmlns:a16="http://schemas.microsoft.com/office/drawing/2014/main" id="{F6B7D2DC-A293-2A41-AB13-177CD5FDC1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483631" y="1505392"/>
            <a:ext cx="557803" cy="557803"/>
          </a:xfrm>
          <a:prstGeom prst="rect">
            <a:avLst/>
          </a:prstGeom>
        </p:spPr>
      </p:pic>
      <p:pic>
        <p:nvPicPr>
          <p:cNvPr id="10" name="Image 9">
            <a:extLst>
              <a:ext uri="{FF2B5EF4-FFF2-40B4-BE49-F238E27FC236}">
                <a16:creationId xmlns:a16="http://schemas.microsoft.com/office/drawing/2014/main" id="{72143D1B-B5A6-E544-AFED-EB35F9A3F3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449334" y="1490151"/>
            <a:ext cx="557803" cy="557803"/>
          </a:xfrm>
          <a:prstGeom prst="rect">
            <a:avLst/>
          </a:prstGeom>
        </p:spPr>
      </p:pic>
      <p:pic>
        <p:nvPicPr>
          <p:cNvPr id="11" name="Image 10">
            <a:extLst>
              <a:ext uri="{FF2B5EF4-FFF2-40B4-BE49-F238E27FC236}">
                <a16:creationId xmlns:a16="http://schemas.microsoft.com/office/drawing/2014/main" id="{70DF90C1-D72D-CD40-859B-32F044787F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418086" y="1505392"/>
            <a:ext cx="557803" cy="557803"/>
          </a:xfrm>
          <a:prstGeom prst="rect">
            <a:avLst/>
          </a:prstGeom>
        </p:spPr>
      </p:pic>
      <p:sp>
        <p:nvSpPr>
          <p:cNvPr id="3" name="ZoneTexte 2">
            <a:extLst>
              <a:ext uri="{FF2B5EF4-FFF2-40B4-BE49-F238E27FC236}">
                <a16:creationId xmlns:a16="http://schemas.microsoft.com/office/drawing/2014/main" id="{A6A987D2-1E79-CC4B-B540-CB2299E97493}"/>
              </a:ext>
            </a:extLst>
          </p:cNvPr>
          <p:cNvSpPr txBox="1"/>
          <p:nvPr/>
        </p:nvSpPr>
        <p:spPr>
          <a:xfrm>
            <a:off x="680996" y="2221992"/>
            <a:ext cx="209878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Roboto Medium" pitchFamily="2" charset="0"/>
                <a:cs typeface="+mn-cs"/>
              </a:rPr>
              <a:t>Expectation: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Accelerate the discoveries and increase scientific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Enable opportunities offered by the digital revolution</a:t>
            </a:r>
          </a:p>
        </p:txBody>
      </p:sp>
      <p:sp>
        <p:nvSpPr>
          <p:cNvPr id="12" name="ZoneTexte 11">
            <a:extLst>
              <a:ext uri="{FF2B5EF4-FFF2-40B4-BE49-F238E27FC236}">
                <a16:creationId xmlns:a16="http://schemas.microsoft.com/office/drawing/2014/main" id="{CD5B45FB-6FEC-3D4F-BAC1-22FC23BDCC7E}"/>
              </a:ext>
            </a:extLst>
          </p:cNvPr>
          <p:cNvSpPr txBox="1"/>
          <p:nvPr/>
        </p:nvSpPr>
        <p:spPr>
          <a:xfrm>
            <a:off x="3604028" y="2218944"/>
            <a:ext cx="209878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Roboto Medium" pitchFamily="2" charset="0"/>
                <a:cs typeface="+mn-cs"/>
              </a:rPr>
              <a:t>Commitment: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Shape and operate platforms for data interoperability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Sustain the federation of RIs for excellence science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Widen impacts of Open (Data) Science </a:t>
            </a:r>
          </a:p>
        </p:txBody>
      </p:sp>
      <p:sp>
        <p:nvSpPr>
          <p:cNvPr id="13" name="ZoneTexte 12">
            <a:extLst>
              <a:ext uri="{FF2B5EF4-FFF2-40B4-BE49-F238E27FC236}">
                <a16:creationId xmlns:a16="http://schemas.microsoft.com/office/drawing/2014/main" id="{1BEC18B8-7054-694A-92B2-C2976AEBF5A2}"/>
              </a:ext>
            </a:extLst>
          </p:cNvPr>
          <p:cNvSpPr txBox="1"/>
          <p:nvPr/>
        </p:nvSpPr>
        <p:spPr>
          <a:xfrm>
            <a:off x="6557540" y="2218944"/>
            <a:ext cx="209878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Cooperation: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EOSC Association and EC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Inter-domain and cross-disciplines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SMEs for co-developments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Society at large </a:t>
            </a:r>
          </a:p>
        </p:txBody>
      </p:sp>
      <p:sp>
        <p:nvSpPr>
          <p:cNvPr id="14" name="ZoneTexte 13">
            <a:extLst>
              <a:ext uri="{FF2B5EF4-FFF2-40B4-BE49-F238E27FC236}">
                <a16:creationId xmlns:a16="http://schemas.microsoft.com/office/drawing/2014/main" id="{9AE2A8A3-B32E-7C44-B4AB-B726F7DCBAED}"/>
              </a:ext>
            </a:extLst>
          </p:cNvPr>
          <p:cNvSpPr txBox="1"/>
          <p:nvPr/>
        </p:nvSpPr>
        <p:spPr>
          <a:xfrm>
            <a:off x="9553724" y="2215896"/>
            <a:ext cx="209878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Inclusiveness: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Attracting more thematic and emerging RIs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Lead a regional as well as international alliance in Science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Universities, Institutes and citizens</a:t>
            </a:r>
          </a:p>
        </p:txBody>
      </p:sp>
      <p:sp>
        <p:nvSpPr>
          <p:cNvPr id="15" name="Rectangle 14">
            <a:extLst>
              <a:ext uri="{FF2B5EF4-FFF2-40B4-BE49-F238E27FC236}">
                <a16:creationId xmlns:a16="http://schemas.microsoft.com/office/drawing/2014/main" id="{997A7F21-6B6F-3849-AF1A-307E58F2D408}"/>
              </a:ext>
            </a:extLst>
          </p:cNvPr>
          <p:cNvSpPr/>
          <p:nvPr/>
        </p:nvSpPr>
        <p:spPr>
          <a:xfrm>
            <a:off x="155448" y="167418"/>
            <a:ext cx="1574938" cy="847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ous-titre 2">
            <a:extLst>
              <a:ext uri="{FF2B5EF4-FFF2-40B4-BE49-F238E27FC236}">
                <a16:creationId xmlns:a16="http://schemas.microsoft.com/office/drawing/2014/main" id="{CFF9E487-59A6-0C4B-9F0B-236A956D298A}"/>
              </a:ext>
            </a:extLst>
          </p:cNvPr>
          <p:cNvSpPr txBox="1">
            <a:spLocks/>
          </p:cNvSpPr>
          <p:nvPr/>
        </p:nvSpPr>
        <p:spPr>
          <a:xfrm>
            <a:off x="406564" y="908496"/>
            <a:ext cx="5296244" cy="4149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Roboto Medium" pitchFamily="2" charset="0"/>
                <a:cs typeface="Roboto" panose="02000000000000000000" pitchFamily="2" charset="0"/>
              </a:rPr>
              <a:t>Science Clusters position statement is about: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Roboto Medium" pitchFamily="2" charset="0"/>
                <a:cs typeface="Roboto" panose="02000000000000000000" pitchFamily="2"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dirty="0">
              <a:ln>
                <a:noFill/>
              </a:ln>
              <a:solidFill>
                <a:srgbClr val="002060"/>
              </a:solidFill>
              <a:effectLst/>
              <a:uLnTx/>
              <a:uFillTx/>
              <a:latin typeface="Calibri" panose="020F0502020204030204"/>
              <a:ea typeface="Roboto Medium" pitchFamily="2" charset="0"/>
              <a:cs typeface="Roboto" panose="020000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dirty="0">
              <a:ln>
                <a:noFill/>
              </a:ln>
              <a:solidFill>
                <a:srgbClr val="002060"/>
              </a:solidFill>
              <a:effectLst/>
              <a:uLnTx/>
              <a:uFillTx/>
              <a:latin typeface="Calibri" panose="020F0502020204030204"/>
              <a:ea typeface="Roboto Medium" pitchFamily="2" charset="0"/>
              <a:cs typeface="Roboto" panose="02000000000000000000" pitchFamily="2" charset="0"/>
            </a:endParaRPr>
          </a:p>
        </p:txBody>
      </p:sp>
      <p:sp>
        <p:nvSpPr>
          <p:cNvPr id="18" name="Rectangle 17">
            <a:extLst>
              <a:ext uri="{FF2B5EF4-FFF2-40B4-BE49-F238E27FC236}">
                <a16:creationId xmlns:a16="http://schemas.microsoft.com/office/drawing/2014/main" id="{A6F1C1C1-B3AD-9848-8DA4-8B664B7661B3}"/>
              </a:ext>
            </a:extLst>
          </p:cNvPr>
          <p:cNvSpPr/>
          <p:nvPr/>
        </p:nvSpPr>
        <p:spPr>
          <a:xfrm>
            <a:off x="3617288" y="2724912"/>
            <a:ext cx="2048944" cy="3184303"/>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3C914E2-9D8B-264F-BF66-86F1AE03BCB6}"/>
              </a:ext>
            </a:extLst>
          </p:cNvPr>
          <p:cNvSpPr/>
          <p:nvPr/>
        </p:nvSpPr>
        <p:spPr>
          <a:xfrm>
            <a:off x="651584" y="2731008"/>
            <a:ext cx="2048944" cy="3184303"/>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53894C4-8317-7B4B-A686-142793E834A4}"/>
              </a:ext>
            </a:extLst>
          </p:cNvPr>
          <p:cNvSpPr/>
          <p:nvPr/>
        </p:nvSpPr>
        <p:spPr>
          <a:xfrm>
            <a:off x="9557840" y="2731008"/>
            <a:ext cx="2048944" cy="3184303"/>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D5371ED-301B-7D4E-9DBA-4AF4DB581632}"/>
              </a:ext>
            </a:extLst>
          </p:cNvPr>
          <p:cNvSpPr/>
          <p:nvPr/>
        </p:nvSpPr>
        <p:spPr>
          <a:xfrm>
            <a:off x="6537272" y="2737104"/>
            <a:ext cx="2048944" cy="3184303"/>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247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F8C974A-4C75-D34C-9FD3-17E74FA1B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 y="0"/>
            <a:ext cx="12198022" cy="6858000"/>
          </a:xfrm>
          <a:prstGeom prst="rect">
            <a:avLst/>
          </a:prstGeom>
        </p:spPr>
      </p:pic>
    </p:spTree>
    <p:extLst>
      <p:ext uri="{BB962C8B-B14F-4D97-AF65-F5344CB8AC3E}">
        <p14:creationId xmlns:p14="http://schemas.microsoft.com/office/powerpoint/2010/main" val="18725768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83" y="85725"/>
            <a:ext cx="12789934" cy="6682740"/>
          </a:xfrm>
          <a:prstGeom prst="rect">
            <a:avLst/>
          </a:prstGeom>
        </p:spPr>
      </p:pic>
    </p:spTree>
    <p:extLst>
      <p:ext uri="{BB962C8B-B14F-4D97-AF65-F5344CB8AC3E}">
        <p14:creationId xmlns:p14="http://schemas.microsoft.com/office/powerpoint/2010/main" val="301658581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
          <p:cNvSpPr txBox="1">
            <a:spLocks noGrp="1"/>
          </p:cNvSpPr>
          <p:nvPr>
            <p:ph type="ctrTitle"/>
          </p:nvPr>
        </p:nvSpPr>
        <p:spPr>
          <a:xfrm>
            <a:off x="791570" y="568917"/>
            <a:ext cx="10254382" cy="1342659"/>
          </a:xfrm>
          <a:prstGeom prst="rect">
            <a:avLst/>
          </a:prstGeom>
          <a:noFill/>
          <a:ln>
            <a:noFill/>
          </a:ln>
        </p:spPr>
        <p:txBody>
          <a:bodyPr spcFirstLastPara="1" wrap="square" lIns="91425" tIns="45700" rIns="91425" bIns="45700" anchor="ctr" anchorCtr="0">
            <a:normAutofit/>
          </a:bodyPr>
          <a:lstStyle/>
          <a:p>
            <a:pPr lvl="0"/>
            <a:r>
              <a:rPr lang="en-GB" dirty="0"/>
              <a:t>The EOSC Association: Advancing Open Science</a:t>
            </a:r>
            <a:endParaRPr dirty="0"/>
          </a:p>
        </p:txBody>
      </p:sp>
      <p:sp>
        <p:nvSpPr>
          <p:cNvPr id="150" name="Google Shape;150;p1"/>
          <p:cNvSpPr txBox="1">
            <a:spLocks noGrp="1"/>
          </p:cNvSpPr>
          <p:nvPr>
            <p:ph type="body" idx="1"/>
          </p:nvPr>
        </p:nvSpPr>
        <p:spPr>
          <a:xfrm>
            <a:off x="791570" y="2914218"/>
            <a:ext cx="5713256" cy="562819"/>
          </a:xfrm>
          <a:prstGeom prst="rect">
            <a:avLst/>
          </a:prstGeom>
          <a:noFill/>
          <a:ln>
            <a:noFill/>
          </a:ln>
        </p:spPr>
        <p:txBody>
          <a:bodyPr spcFirstLastPara="1" wrap="square" lIns="91425" tIns="45700" rIns="91425" bIns="45700" anchor="ctr" anchorCtr="0">
            <a:normAutofit/>
          </a:bodyPr>
          <a:lstStyle/>
          <a:p>
            <a:pPr marL="0" lvl="0" indent="0">
              <a:spcBef>
                <a:spcPts val="0"/>
              </a:spcBef>
            </a:pPr>
            <a:r>
              <a:rPr lang="en-GB" dirty="0" err="1"/>
              <a:t>Prof.</a:t>
            </a:r>
            <a:r>
              <a:rPr lang="en-GB" dirty="0"/>
              <a:t> </a:t>
            </a:r>
            <a:r>
              <a:rPr lang="en-GB" dirty="0" err="1"/>
              <a:t>Marialuisa</a:t>
            </a:r>
            <a:r>
              <a:rPr lang="en-GB" dirty="0"/>
              <a:t> </a:t>
            </a:r>
            <a:r>
              <a:rPr lang="en-GB" dirty="0" err="1"/>
              <a:t>Lavitrano</a:t>
            </a:r>
            <a:endParaRPr dirty="0"/>
          </a:p>
        </p:txBody>
      </p:sp>
      <p:sp>
        <p:nvSpPr>
          <p:cNvPr id="151" name="Google Shape;151;p1"/>
          <p:cNvSpPr txBox="1">
            <a:spLocks noGrp="1"/>
          </p:cNvSpPr>
          <p:nvPr>
            <p:ph type="body" idx="2"/>
          </p:nvPr>
        </p:nvSpPr>
        <p:spPr>
          <a:xfrm>
            <a:off x="791570" y="5095347"/>
            <a:ext cx="5713256" cy="46132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0"/>
              </a:spcBef>
              <a:spcAft>
                <a:spcPts val="0"/>
              </a:spcAft>
              <a:buClr>
                <a:srgbClr val="FFC000"/>
              </a:buClr>
              <a:buSzPts val="2800"/>
              <a:buFont typeface="Calibri"/>
              <a:buNone/>
            </a:pPr>
            <a:r>
              <a:rPr lang="en-GB" b="0" dirty="0"/>
              <a:t>11</a:t>
            </a:r>
            <a:r>
              <a:rPr lang="en-GB" b="0" baseline="30000" dirty="0"/>
              <a:t>th</a:t>
            </a:r>
            <a:r>
              <a:rPr lang="en-GB" b="0" dirty="0"/>
              <a:t> June 2021</a:t>
            </a:r>
            <a:endParaRPr dirty="0"/>
          </a:p>
        </p:txBody>
      </p:sp>
      <p:sp>
        <p:nvSpPr>
          <p:cNvPr id="152" name="Google Shape;152;p1"/>
          <p:cNvSpPr txBox="1">
            <a:spLocks noGrp="1"/>
          </p:cNvSpPr>
          <p:nvPr>
            <p:ph type="body" idx="3"/>
          </p:nvPr>
        </p:nvSpPr>
        <p:spPr>
          <a:xfrm>
            <a:off x="791569" y="3657600"/>
            <a:ext cx="8464726" cy="101065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C000"/>
              </a:buClr>
              <a:buSzPts val="2400"/>
              <a:buFont typeface="Calibri"/>
              <a:buNone/>
            </a:pPr>
            <a:r>
              <a:rPr lang="en-GB" sz="2400" dirty="0"/>
              <a:t>EOSC Association vice president</a:t>
            </a:r>
            <a:endParaRPr dirty="0"/>
          </a:p>
          <a:p>
            <a:pPr marL="0" lvl="0" indent="0" algn="l" rtl="0">
              <a:lnSpc>
                <a:spcPct val="100000"/>
              </a:lnSpc>
              <a:spcBef>
                <a:spcPts val="0"/>
              </a:spcBef>
              <a:spcAft>
                <a:spcPts val="0"/>
              </a:spcAft>
              <a:buClr>
                <a:srgbClr val="FFC000"/>
              </a:buClr>
              <a:buSzPts val="2400"/>
              <a:buFont typeface="Calibri"/>
              <a:buNone/>
            </a:pPr>
            <a:r>
              <a:rPr lang="en-GB" sz="2400" dirty="0"/>
              <a:t>Email: info@eosc.eu</a:t>
            </a:r>
            <a:endParaRPr sz="2400" dirty="0"/>
          </a:p>
        </p:txBody>
      </p:sp>
      <p:sp>
        <p:nvSpPr>
          <p:cNvPr id="153" name="Google Shape;153;p1"/>
          <p:cNvSpPr txBox="1">
            <a:spLocks noGrp="1"/>
          </p:cNvSpPr>
          <p:nvPr>
            <p:ph type="body" idx="4"/>
          </p:nvPr>
        </p:nvSpPr>
        <p:spPr>
          <a:xfrm>
            <a:off x="791570" y="5604778"/>
            <a:ext cx="5713256" cy="46132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0"/>
              </a:spcBef>
              <a:spcAft>
                <a:spcPts val="0"/>
              </a:spcAft>
              <a:buClr>
                <a:srgbClr val="FFC000"/>
              </a:buClr>
              <a:buSzPts val="2800"/>
              <a:buFont typeface="Calibri"/>
              <a:buNone/>
            </a:pPr>
            <a:r>
              <a:rPr lang="en-GB" b="1" dirty="0"/>
              <a:t>ESFRI science clusters’ workshop</a:t>
            </a:r>
            <a:endParaRPr dirty="0"/>
          </a:p>
        </p:txBody>
      </p:sp>
      <p:pic>
        <p:nvPicPr>
          <p:cNvPr id="154" name="Google Shape;154;p1"/>
          <p:cNvPicPr preferRelativeResize="0"/>
          <p:nvPr/>
        </p:nvPicPr>
        <p:blipFill rotWithShape="1">
          <a:blip r:embed="rId3">
            <a:alphaModFix/>
          </a:blip>
          <a:srcRect/>
          <a:stretch/>
        </p:blipFill>
        <p:spPr>
          <a:xfrm>
            <a:off x="10512880" y="6252165"/>
            <a:ext cx="1606550" cy="562293"/>
          </a:xfrm>
          <a:prstGeom prst="rect">
            <a:avLst/>
          </a:prstGeom>
          <a:noFill/>
          <a:ln>
            <a:noFill/>
          </a:ln>
        </p:spPr>
      </p:pic>
      <p:sp>
        <p:nvSpPr>
          <p:cNvPr id="155" name="Google Shape;155;p1"/>
          <p:cNvSpPr txBox="1"/>
          <p:nvPr/>
        </p:nvSpPr>
        <p:spPr>
          <a:xfrm>
            <a:off x="7286169" y="6400800"/>
            <a:ext cx="30915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none" strike="noStrike" cap="none">
                <a:solidFill>
                  <a:schemeClr val="lt1"/>
                </a:solidFill>
                <a:latin typeface="Calibri"/>
                <a:ea typeface="Calibri"/>
                <a:cs typeface="Calibri"/>
                <a:sym typeface="Calibri"/>
              </a:rPr>
              <a:t>Slides by EOSC Association</a:t>
            </a:r>
            <a:endParaRPr/>
          </a:p>
        </p:txBody>
      </p:sp>
    </p:spTree>
    <p:extLst>
      <p:ext uri="{BB962C8B-B14F-4D97-AF65-F5344CB8AC3E}">
        <p14:creationId xmlns:p14="http://schemas.microsoft.com/office/powerpoint/2010/main" val="19544469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
          <p:cNvSpPr txBox="1">
            <a:spLocks noGrp="1"/>
          </p:cNvSpPr>
          <p:nvPr>
            <p:ph type="title"/>
          </p:nvPr>
        </p:nvSpPr>
        <p:spPr>
          <a:xfrm>
            <a:off x="735048" y="218668"/>
            <a:ext cx="10618752" cy="88256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715B"/>
              </a:buClr>
              <a:buSzPts val="4000"/>
              <a:buFont typeface="Calibri"/>
              <a:buNone/>
            </a:pPr>
            <a:r>
              <a:rPr lang="en-GB" dirty="0"/>
              <a:t>Where do we come from? </a:t>
            </a:r>
            <a:endParaRPr dirty="0"/>
          </a:p>
        </p:txBody>
      </p:sp>
      <p:sp>
        <p:nvSpPr>
          <p:cNvPr id="162" name="Google Shape;162;p2"/>
          <p:cNvSpPr txBox="1">
            <a:spLocks noGrp="1"/>
          </p:cNvSpPr>
          <p:nvPr>
            <p:ph type="body" idx="1"/>
          </p:nvPr>
        </p:nvSpPr>
        <p:spPr>
          <a:xfrm>
            <a:off x="716693" y="1294123"/>
            <a:ext cx="10618752" cy="4573069"/>
          </a:xfrm>
          <a:prstGeom prst="rect">
            <a:avLst/>
          </a:prstGeom>
          <a:noFill/>
          <a:ln>
            <a:noFill/>
          </a:ln>
        </p:spPr>
        <p:txBody>
          <a:bodyPr spcFirstLastPara="1" wrap="square" lIns="91425" tIns="45700" rIns="91425" bIns="45700" anchor="t" anchorCtr="0">
            <a:normAutofit/>
          </a:bodyPr>
          <a:lstStyle/>
          <a:p>
            <a:pPr marL="457200" lvl="0" indent="-457200" algn="l" rtl="0">
              <a:lnSpc>
                <a:spcPct val="100000"/>
              </a:lnSpc>
              <a:spcBef>
                <a:spcPts val="0"/>
              </a:spcBef>
              <a:spcAft>
                <a:spcPts val="0"/>
              </a:spcAft>
              <a:buSzPts val="2800"/>
              <a:buFont typeface="Calibri"/>
              <a:buChar char="•"/>
            </a:pPr>
            <a:r>
              <a:rPr lang="en-GB" dirty="0"/>
              <a:t>The shared vision between the EC, MS&amp;AC and a large community</a:t>
            </a:r>
            <a:endParaRPr dirty="0"/>
          </a:p>
          <a:p>
            <a:pPr marL="457200" lvl="0" indent="-457200" algn="l" rtl="0">
              <a:lnSpc>
                <a:spcPct val="100000"/>
              </a:lnSpc>
              <a:spcBef>
                <a:spcPts val="1000"/>
              </a:spcBef>
              <a:spcAft>
                <a:spcPts val="0"/>
              </a:spcAft>
              <a:buSzPts val="2800"/>
              <a:buFont typeface="Calibri"/>
              <a:buChar char="•"/>
            </a:pPr>
            <a:r>
              <a:rPr lang="en-GB" dirty="0"/>
              <a:t>The decision of the governing bodies to institute a </a:t>
            </a:r>
            <a:r>
              <a:rPr lang="en-GB" u="sng" dirty="0"/>
              <a:t>Co-programmed Partnership</a:t>
            </a:r>
            <a:r>
              <a:rPr lang="en-GB" dirty="0"/>
              <a:t> as the best instrument to collectively achieve this vision</a:t>
            </a:r>
            <a:endParaRPr dirty="0"/>
          </a:p>
          <a:p>
            <a:pPr marL="457200" lvl="0" indent="-279400" algn="l" rtl="0">
              <a:lnSpc>
                <a:spcPct val="100000"/>
              </a:lnSpc>
              <a:spcBef>
                <a:spcPts val="1000"/>
              </a:spcBef>
              <a:spcAft>
                <a:spcPts val="0"/>
              </a:spcAft>
              <a:buSzPts val="2800"/>
              <a:buFont typeface="Calibri"/>
              <a:buNone/>
            </a:pPr>
            <a:endParaRPr dirty="0"/>
          </a:p>
        </p:txBody>
      </p:sp>
      <p:pic>
        <p:nvPicPr>
          <p:cNvPr id="163" name="Google Shape;163;p2"/>
          <p:cNvPicPr preferRelativeResize="0"/>
          <p:nvPr/>
        </p:nvPicPr>
        <p:blipFill rotWithShape="1">
          <a:blip r:embed="rId3">
            <a:alphaModFix/>
          </a:blip>
          <a:srcRect/>
          <a:stretch/>
        </p:blipFill>
        <p:spPr>
          <a:xfrm>
            <a:off x="2924663" y="3098903"/>
            <a:ext cx="6202812" cy="2961180"/>
          </a:xfrm>
          <a:prstGeom prst="rect">
            <a:avLst/>
          </a:prstGeom>
          <a:noFill/>
          <a:ln>
            <a:noFill/>
          </a:ln>
        </p:spPr>
      </p:pic>
      <p:sp>
        <p:nvSpPr>
          <p:cNvPr id="165" name="Google Shape;16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EOSC Association</a:t>
            </a:r>
            <a:endParaRPr/>
          </a:p>
        </p:txBody>
      </p:sp>
      <p:sp>
        <p:nvSpPr>
          <p:cNvPr id="166" name="Google Shape;16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122</a:t>
            </a:fld>
            <a:endParaRPr/>
          </a:p>
        </p:txBody>
      </p:sp>
      <p:sp>
        <p:nvSpPr>
          <p:cNvPr id="8" name="Google Shape;411;p25">
            <a:extLst>
              <a:ext uri="{FF2B5EF4-FFF2-40B4-BE49-F238E27FC236}">
                <a16:creationId xmlns:a16="http://schemas.microsoft.com/office/drawing/2014/main" id="{00D04565-2347-7248-A583-D5411B4172CE}"/>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a:t>6/11/21</a:t>
            </a:r>
            <a:endParaRPr dirty="0"/>
          </a:p>
        </p:txBody>
      </p:sp>
    </p:spTree>
    <p:extLst>
      <p:ext uri="{BB962C8B-B14F-4D97-AF65-F5344CB8AC3E}">
        <p14:creationId xmlns:p14="http://schemas.microsoft.com/office/powerpoint/2010/main" val="15978225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
          <p:cNvSpPr txBox="1">
            <a:spLocks noGrp="1"/>
          </p:cNvSpPr>
          <p:nvPr>
            <p:ph type="title"/>
          </p:nvPr>
        </p:nvSpPr>
        <p:spPr>
          <a:xfrm>
            <a:off x="735048" y="218668"/>
            <a:ext cx="10618752" cy="88256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715B"/>
              </a:buClr>
              <a:buSzPts val="4000"/>
              <a:buFont typeface="Calibri"/>
              <a:buNone/>
            </a:pPr>
            <a:r>
              <a:rPr lang="en-GB" dirty="0"/>
              <a:t>EOSC Governance Model 2021-2027</a:t>
            </a:r>
            <a:endParaRPr dirty="0"/>
          </a:p>
        </p:txBody>
      </p:sp>
      <p:sp>
        <p:nvSpPr>
          <p:cNvPr id="172" name="Google Shape;172;p3"/>
          <p:cNvSpPr txBox="1">
            <a:spLocks noGrp="1"/>
          </p:cNvSpPr>
          <p:nvPr>
            <p:ph type="body" idx="1"/>
          </p:nvPr>
        </p:nvSpPr>
        <p:spPr>
          <a:xfrm>
            <a:off x="658822" y="1155231"/>
            <a:ext cx="7544991" cy="4866045"/>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50000"/>
              </a:lnSpc>
              <a:spcBef>
                <a:spcPts val="0"/>
              </a:spcBef>
              <a:spcAft>
                <a:spcPts val="0"/>
              </a:spcAft>
              <a:buClr>
                <a:schemeClr val="dk1"/>
              </a:buClr>
              <a:buSzPct val="28946"/>
              <a:buFont typeface="Calibri"/>
              <a:buNone/>
            </a:pPr>
            <a:r>
              <a:rPr lang="en-GB" dirty="0"/>
              <a:t>The new governance model agreed with EU countries for the next EOSC implementation phase after 2020 will be tripartite including:</a:t>
            </a:r>
            <a:endParaRPr dirty="0"/>
          </a:p>
          <a:p>
            <a:pPr marL="457200" lvl="0" indent="-457200" algn="l" rtl="0">
              <a:lnSpc>
                <a:spcPct val="150000"/>
              </a:lnSpc>
              <a:spcBef>
                <a:spcPts val="1000"/>
              </a:spcBef>
              <a:spcAft>
                <a:spcPts val="0"/>
              </a:spcAft>
              <a:buClr>
                <a:srgbClr val="FFC000"/>
              </a:buClr>
              <a:buSzPct val="100000"/>
              <a:buFont typeface="Calibri"/>
              <a:buChar char="•"/>
            </a:pPr>
            <a:r>
              <a:rPr lang="en-GB" dirty="0"/>
              <a:t>The EU represented by the </a:t>
            </a:r>
            <a:r>
              <a:rPr lang="en-GB" b="1" dirty="0"/>
              <a:t>Commission</a:t>
            </a:r>
            <a:endParaRPr dirty="0"/>
          </a:p>
          <a:p>
            <a:pPr marL="457200" lvl="0" indent="-457200" algn="l" rtl="0">
              <a:lnSpc>
                <a:spcPct val="150000"/>
              </a:lnSpc>
              <a:spcBef>
                <a:spcPts val="1000"/>
              </a:spcBef>
              <a:spcAft>
                <a:spcPts val="0"/>
              </a:spcAft>
              <a:buClr>
                <a:srgbClr val="FFC000"/>
              </a:buClr>
              <a:buSzPct val="100000"/>
              <a:buFont typeface="Calibri"/>
              <a:buChar char="•"/>
            </a:pPr>
            <a:r>
              <a:rPr lang="en-GB" dirty="0"/>
              <a:t>The European research community represented by the </a:t>
            </a:r>
            <a:r>
              <a:rPr lang="en-GB" b="1" dirty="0"/>
              <a:t>EOSC Association</a:t>
            </a:r>
            <a:endParaRPr dirty="0"/>
          </a:p>
          <a:p>
            <a:pPr marL="457200" lvl="0" indent="-457200" algn="l" rtl="0">
              <a:lnSpc>
                <a:spcPct val="150000"/>
              </a:lnSpc>
              <a:spcBef>
                <a:spcPts val="1000"/>
              </a:spcBef>
              <a:spcAft>
                <a:spcPts val="0"/>
              </a:spcAft>
              <a:buClr>
                <a:srgbClr val="FFC000"/>
              </a:buClr>
              <a:buSzPct val="100000"/>
              <a:buFont typeface="Calibri"/>
              <a:buChar char="•"/>
            </a:pPr>
            <a:r>
              <a:rPr lang="en-GB" dirty="0"/>
              <a:t>EU countries and countries associated with Horizon Europe represented through a </a:t>
            </a:r>
            <a:r>
              <a:rPr lang="en-GB" b="1" dirty="0"/>
              <a:t>Steering Board</a:t>
            </a:r>
            <a:r>
              <a:rPr lang="en-GB" dirty="0"/>
              <a:t> to be set up in 2021 outside of the EOSC Association</a:t>
            </a:r>
          </a:p>
          <a:p>
            <a:pPr marL="457200" lvl="0" indent="-457200" algn="l" rtl="0">
              <a:lnSpc>
                <a:spcPct val="150000"/>
              </a:lnSpc>
              <a:spcBef>
                <a:spcPts val="1000"/>
              </a:spcBef>
              <a:spcAft>
                <a:spcPts val="0"/>
              </a:spcAft>
              <a:buClr>
                <a:srgbClr val="FFC000"/>
              </a:buClr>
              <a:buSzPct val="100000"/>
              <a:buFont typeface="Calibri"/>
              <a:buChar char="•"/>
            </a:pPr>
            <a:endParaRPr dirty="0"/>
          </a:p>
          <a:p>
            <a:pPr marL="457200" lvl="0" indent="-306070" algn="l" rtl="0">
              <a:lnSpc>
                <a:spcPct val="150000"/>
              </a:lnSpc>
              <a:spcBef>
                <a:spcPts val="1000"/>
              </a:spcBef>
              <a:spcAft>
                <a:spcPts val="0"/>
              </a:spcAft>
              <a:buClr>
                <a:srgbClr val="FFC000"/>
              </a:buClr>
              <a:buSzPct val="100000"/>
              <a:buFont typeface="Calibri"/>
              <a:buNone/>
            </a:pPr>
            <a:endParaRPr dirty="0"/>
          </a:p>
        </p:txBody>
      </p:sp>
      <p:grpSp>
        <p:nvGrpSpPr>
          <p:cNvPr id="173" name="Google Shape;173;p3"/>
          <p:cNvGrpSpPr/>
          <p:nvPr/>
        </p:nvGrpSpPr>
        <p:grpSpPr>
          <a:xfrm>
            <a:off x="8687826" y="1645608"/>
            <a:ext cx="2647295" cy="2498657"/>
            <a:chOff x="1927844" y="32034"/>
            <a:chExt cx="2647295" cy="2498657"/>
          </a:xfrm>
        </p:grpSpPr>
        <p:sp>
          <p:nvSpPr>
            <p:cNvPr id="174" name="Google Shape;174;p3"/>
            <p:cNvSpPr/>
            <p:nvPr/>
          </p:nvSpPr>
          <p:spPr>
            <a:xfrm>
              <a:off x="2482674" y="32034"/>
              <a:ext cx="1537635" cy="1537635"/>
            </a:xfrm>
            <a:prstGeom prst="ellipse">
              <a:avLst/>
            </a:prstGeom>
            <a:solidFill>
              <a:srgbClr val="4372C3">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txBox="1"/>
            <p:nvPr/>
          </p:nvSpPr>
          <p:spPr>
            <a:xfrm>
              <a:off x="2687692" y="301120"/>
              <a:ext cx="1127599" cy="69193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2B499A"/>
                </a:buClr>
                <a:buSzPts val="1500"/>
                <a:buFont typeface="Calibri"/>
                <a:buNone/>
              </a:pPr>
              <a:r>
                <a:rPr lang="en-GB" sz="1500">
                  <a:solidFill>
                    <a:srgbClr val="2B499A"/>
                  </a:solidFill>
                  <a:latin typeface="Calibri"/>
                  <a:ea typeface="Calibri"/>
                  <a:cs typeface="Calibri"/>
                  <a:sym typeface="Calibri"/>
                </a:rPr>
                <a:t>European Commission</a:t>
              </a:r>
              <a:endParaRPr/>
            </a:p>
          </p:txBody>
        </p:sp>
        <p:sp>
          <p:nvSpPr>
            <p:cNvPr id="176" name="Google Shape;176;p3"/>
            <p:cNvSpPr/>
            <p:nvPr/>
          </p:nvSpPr>
          <p:spPr>
            <a:xfrm>
              <a:off x="3037504" y="993056"/>
              <a:ext cx="1537635" cy="1537635"/>
            </a:xfrm>
            <a:prstGeom prst="ellipse">
              <a:avLst/>
            </a:prstGeom>
            <a:solidFill>
              <a:srgbClr val="4372C3">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txBox="1"/>
            <p:nvPr/>
          </p:nvSpPr>
          <p:spPr>
            <a:xfrm>
              <a:off x="3507764" y="1390278"/>
              <a:ext cx="922581" cy="84569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2B499A"/>
                </a:buClr>
                <a:buSzPts val="1500"/>
                <a:buFont typeface="Calibri"/>
                <a:buNone/>
              </a:pPr>
              <a:r>
                <a:rPr lang="en-GB" sz="1500">
                  <a:solidFill>
                    <a:srgbClr val="2B499A"/>
                  </a:solidFill>
                  <a:latin typeface="Calibri"/>
                  <a:ea typeface="Calibri"/>
                  <a:cs typeface="Calibri"/>
                  <a:sym typeface="Calibri"/>
                </a:rPr>
                <a:t>Steering Board</a:t>
              </a:r>
              <a:endParaRPr/>
            </a:p>
          </p:txBody>
        </p:sp>
        <p:sp>
          <p:nvSpPr>
            <p:cNvPr id="178" name="Google Shape;178;p3"/>
            <p:cNvSpPr/>
            <p:nvPr/>
          </p:nvSpPr>
          <p:spPr>
            <a:xfrm>
              <a:off x="1927844" y="993056"/>
              <a:ext cx="1537635" cy="1537635"/>
            </a:xfrm>
            <a:prstGeom prst="ellipse">
              <a:avLst/>
            </a:prstGeom>
            <a:solidFill>
              <a:srgbClr val="4372C3">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txBox="1"/>
            <p:nvPr/>
          </p:nvSpPr>
          <p:spPr>
            <a:xfrm>
              <a:off x="2072638" y="1390278"/>
              <a:ext cx="922581" cy="84569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2B499A"/>
                </a:buClr>
                <a:buSzPts val="1500"/>
                <a:buFont typeface="Calibri"/>
                <a:buNone/>
              </a:pPr>
              <a:r>
                <a:rPr lang="en-GB" sz="1500">
                  <a:solidFill>
                    <a:srgbClr val="2B499A"/>
                  </a:solidFill>
                  <a:latin typeface="Calibri"/>
                  <a:ea typeface="Calibri"/>
                  <a:cs typeface="Calibri"/>
                  <a:sym typeface="Calibri"/>
                </a:rPr>
                <a:t>EOSC Association</a:t>
              </a:r>
              <a:endParaRPr/>
            </a:p>
          </p:txBody>
        </p:sp>
      </p:grpSp>
      <p:sp>
        <p:nvSpPr>
          <p:cNvPr id="181" name="Google Shape;18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EOSC Association</a:t>
            </a:r>
            <a:endParaRPr/>
          </a:p>
        </p:txBody>
      </p:sp>
      <p:sp>
        <p:nvSpPr>
          <p:cNvPr id="182" name="Google Shape;18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123</a:t>
            </a:fld>
            <a:endParaRPr/>
          </a:p>
        </p:txBody>
      </p:sp>
      <p:sp>
        <p:nvSpPr>
          <p:cNvPr id="2" name="CasellaDiTesto 1">
            <a:extLst>
              <a:ext uri="{FF2B5EF4-FFF2-40B4-BE49-F238E27FC236}">
                <a16:creationId xmlns:a16="http://schemas.microsoft.com/office/drawing/2014/main" id="{9B776AC0-C01B-2D47-B484-4DD4A438A234}"/>
              </a:ext>
            </a:extLst>
          </p:cNvPr>
          <p:cNvSpPr txBox="1"/>
          <p:nvPr/>
        </p:nvSpPr>
        <p:spPr>
          <a:xfrm>
            <a:off x="8653101" y="4583571"/>
            <a:ext cx="3141501" cy="954107"/>
          </a:xfrm>
          <a:prstGeom prst="rect">
            <a:avLst/>
          </a:prstGeom>
          <a:noFill/>
        </p:spPr>
        <p:txBody>
          <a:bodyPr wrap="square" rtlCol="0">
            <a:spAutoFit/>
          </a:bodyPr>
          <a:lstStyle/>
          <a:p>
            <a:pPr algn="ctr"/>
            <a:r>
              <a:rPr lang="en-US" b="1" dirty="0">
                <a:solidFill>
                  <a:srgbClr val="000099"/>
                </a:solidFill>
              </a:rPr>
              <a:t>Joining the EOSC Association </a:t>
            </a:r>
          </a:p>
          <a:p>
            <a:pPr algn="ctr"/>
            <a:r>
              <a:rPr lang="en-US" b="1" dirty="0">
                <a:solidFill>
                  <a:srgbClr val="000099"/>
                </a:solidFill>
              </a:rPr>
              <a:t>= </a:t>
            </a:r>
          </a:p>
          <a:p>
            <a:pPr algn="ctr"/>
            <a:r>
              <a:rPr lang="en-US" b="1" dirty="0">
                <a:solidFill>
                  <a:srgbClr val="000099"/>
                </a:solidFill>
              </a:rPr>
              <a:t>Joining the EOSC Partnership!</a:t>
            </a:r>
          </a:p>
          <a:p>
            <a:endParaRPr lang="en-GB" dirty="0"/>
          </a:p>
        </p:txBody>
      </p:sp>
      <p:sp>
        <p:nvSpPr>
          <p:cNvPr id="15" name="Google Shape;411;p25">
            <a:extLst>
              <a:ext uri="{FF2B5EF4-FFF2-40B4-BE49-F238E27FC236}">
                <a16:creationId xmlns:a16="http://schemas.microsoft.com/office/drawing/2014/main" id="{AB84EA23-B4AD-9E42-A798-8770CCC9A6EE}"/>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a:t>6/11/21</a:t>
            </a:r>
            <a:endParaRPr dirty="0"/>
          </a:p>
        </p:txBody>
      </p:sp>
    </p:spTree>
    <p:extLst>
      <p:ext uri="{BB962C8B-B14F-4D97-AF65-F5344CB8AC3E}">
        <p14:creationId xmlns:p14="http://schemas.microsoft.com/office/powerpoint/2010/main" val="6350457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2788A3-C456-D840-A838-EC4DDBF76CE6}"/>
              </a:ext>
            </a:extLst>
          </p:cNvPr>
          <p:cNvSpPr>
            <a:spLocks noGrp="1"/>
          </p:cNvSpPr>
          <p:nvPr>
            <p:ph type="sldNum" sz="quarter" idx="11"/>
          </p:nvPr>
        </p:nvSpPr>
        <p:spPr/>
        <p:txBody>
          <a:bodyPr/>
          <a:lstStyle/>
          <a:p>
            <a:fld id="{7455C38C-FDCE-2240-84C5-2009F36ED90D}" type="slidenum">
              <a:rPr lang="en-US" smtClean="0"/>
              <a:pPr/>
              <a:t>124</a:t>
            </a:fld>
            <a:endParaRPr lang="en-US" dirty="0"/>
          </a:p>
        </p:txBody>
      </p:sp>
      <p:sp>
        <p:nvSpPr>
          <p:cNvPr id="3" name="Rectangle 2">
            <a:extLst>
              <a:ext uri="{FF2B5EF4-FFF2-40B4-BE49-F238E27FC236}">
                <a16:creationId xmlns:a16="http://schemas.microsoft.com/office/drawing/2014/main" id="{9D6CA5BA-2EBE-2144-8EE4-99ED9A7951AB}"/>
              </a:ext>
            </a:extLst>
          </p:cNvPr>
          <p:cNvSpPr/>
          <p:nvPr/>
        </p:nvSpPr>
        <p:spPr>
          <a:xfrm>
            <a:off x="578069" y="1250731"/>
            <a:ext cx="11151476" cy="29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9AF33C-EBFC-3D4D-A149-60805C704192}"/>
              </a:ext>
            </a:extLst>
          </p:cNvPr>
          <p:cNvSpPr/>
          <p:nvPr/>
        </p:nvSpPr>
        <p:spPr>
          <a:xfrm>
            <a:off x="967939" y="406906"/>
            <a:ext cx="2512451" cy="725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2" name="Picture 11">
            <a:extLst>
              <a:ext uri="{FF2B5EF4-FFF2-40B4-BE49-F238E27FC236}">
                <a16:creationId xmlns:a16="http://schemas.microsoft.com/office/drawing/2014/main" id="{5D3699B9-C2CB-E24A-ABD1-E7C2F20FC5E3}"/>
              </a:ext>
            </a:extLst>
          </p:cNvPr>
          <p:cNvPicPr>
            <a:picLocks noChangeAspect="1"/>
          </p:cNvPicPr>
          <p:nvPr/>
        </p:nvPicPr>
        <p:blipFill>
          <a:blip r:embed="rId2"/>
          <a:stretch>
            <a:fillRect/>
          </a:stretch>
        </p:blipFill>
        <p:spPr>
          <a:xfrm>
            <a:off x="187817" y="0"/>
            <a:ext cx="11760397" cy="6000749"/>
          </a:xfrm>
          <a:prstGeom prst="rect">
            <a:avLst/>
          </a:prstGeom>
        </p:spPr>
      </p:pic>
      <p:sp>
        <p:nvSpPr>
          <p:cNvPr id="2" name="Oval 1">
            <a:extLst>
              <a:ext uri="{FF2B5EF4-FFF2-40B4-BE49-F238E27FC236}">
                <a16:creationId xmlns:a16="http://schemas.microsoft.com/office/drawing/2014/main" id="{5A304A58-CB10-4A78-BFB8-9EC1BA1441BB}"/>
              </a:ext>
            </a:extLst>
          </p:cNvPr>
          <p:cNvSpPr/>
          <p:nvPr/>
        </p:nvSpPr>
        <p:spPr>
          <a:xfrm>
            <a:off x="3908612" y="4258235"/>
            <a:ext cx="2752164" cy="1550894"/>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Google Shape;411;p25">
            <a:extLst>
              <a:ext uri="{FF2B5EF4-FFF2-40B4-BE49-F238E27FC236}">
                <a16:creationId xmlns:a16="http://schemas.microsoft.com/office/drawing/2014/main" id="{A44CF0B2-686D-EB48-A28C-4EE573F66F15}"/>
              </a:ext>
            </a:extLst>
          </p:cNvPr>
          <p:cNvSpPr txBox="1">
            <a:spLocks/>
          </p:cNvSpPr>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algn="l"/>
            <a:r>
              <a:rPr lang="en-GB" dirty="0">
                <a:solidFill>
                  <a:schemeClr val="bg1"/>
                </a:solidFill>
              </a:rPr>
              <a:t>6/11/21</a:t>
            </a:r>
          </a:p>
        </p:txBody>
      </p:sp>
    </p:spTree>
    <p:extLst>
      <p:ext uri="{BB962C8B-B14F-4D97-AF65-F5344CB8AC3E}">
        <p14:creationId xmlns:p14="http://schemas.microsoft.com/office/powerpoint/2010/main" val="278056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2"/>
          <p:cNvSpPr txBox="1">
            <a:spLocks noGrp="1"/>
          </p:cNvSpPr>
          <p:nvPr>
            <p:ph type="title"/>
          </p:nvPr>
        </p:nvSpPr>
        <p:spPr>
          <a:xfrm>
            <a:off x="735048" y="218668"/>
            <a:ext cx="10618752" cy="882564"/>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FF715B"/>
              </a:buClr>
              <a:buSzPct val="100000"/>
              <a:buFont typeface="Calibri"/>
              <a:buNone/>
            </a:pPr>
            <a:r>
              <a:rPr lang="en-GB" dirty="0"/>
              <a:t>Priorities for EOSC implementation Stage 1 2021-2022</a:t>
            </a:r>
            <a:endParaRPr dirty="0"/>
          </a:p>
        </p:txBody>
      </p:sp>
      <p:sp>
        <p:nvSpPr>
          <p:cNvPr id="379" name="Google Shape;379;p22"/>
          <p:cNvSpPr txBox="1">
            <a:spLocks noGrp="1"/>
          </p:cNvSpPr>
          <p:nvPr>
            <p:ph type="body" idx="1"/>
          </p:nvPr>
        </p:nvSpPr>
        <p:spPr>
          <a:xfrm>
            <a:off x="716693" y="1651318"/>
            <a:ext cx="10618752" cy="3706502"/>
          </a:xfrm>
          <a:prstGeom prst="rect">
            <a:avLst/>
          </a:prstGeom>
          <a:noFill/>
          <a:ln>
            <a:noFill/>
          </a:ln>
        </p:spPr>
        <p:txBody>
          <a:bodyPr spcFirstLastPara="1" wrap="square" lIns="91425" tIns="45700" rIns="91425" bIns="45700" anchor="t" anchorCtr="0">
            <a:normAutofit/>
          </a:bodyPr>
          <a:lstStyle/>
          <a:p>
            <a:pPr marL="457200" lvl="1" indent="-457200" algn="l" rtl="0">
              <a:lnSpc>
                <a:spcPct val="100000"/>
              </a:lnSpc>
              <a:spcBef>
                <a:spcPts val="0"/>
              </a:spcBef>
              <a:spcAft>
                <a:spcPts val="0"/>
              </a:spcAft>
              <a:buClr>
                <a:srgbClr val="FFC000"/>
              </a:buClr>
              <a:buSzPts val="2800"/>
              <a:buFont typeface="Calibri"/>
              <a:buChar char="•"/>
            </a:pPr>
            <a:r>
              <a:rPr lang="en-GB" sz="2800" dirty="0"/>
              <a:t>Ensure that Open Science practices and skills are rewarded and taught, becoming the new normal</a:t>
            </a:r>
            <a:endParaRPr sz="2800" dirty="0"/>
          </a:p>
          <a:p>
            <a:pPr marL="457200" lvl="1" indent="-457200" algn="l" rtl="0">
              <a:lnSpc>
                <a:spcPct val="100000"/>
              </a:lnSpc>
              <a:spcBef>
                <a:spcPts val="1000"/>
              </a:spcBef>
              <a:spcAft>
                <a:spcPts val="0"/>
              </a:spcAft>
              <a:buClr>
                <a:srgbClr val="FFC000"/>
              </a:buClr>
              <a:buSzPts val="2800"/>
              <a:buFont typeface="Calibri"/>
              <a:buChar char="•"/>
            </a:pPr>
            <a:r>
              <a:rPr lang="en-GB" sz="2800" dirty="0"/>
              <a:t>Enable the definition of standards, and the development of tools and services, to allow researchers to find, access, reuse and combine results</a:t>
            </a:r>
            <a:endParaRPr sz="2800" dirty="0"/>
          </a:p>
          <a:p>
            <a:pPr marL="457200" lvl="1" indent="-457200" algn="l" rtl="0">
              <a:lnSpc>
                <a:spcPct val="100000"/>
              </a:lnSpc>
              <a:spcBef>
                <a:spcPts val="1000"/>
              </a:spcBef>
              <a:spcAft>
                <a:spcPts val="0"/>
              </a:spcAft>
              <a:buClr>
                <a:srgbClr val="FFC000"/>
              </a:buClr>
              <a:buSzPts val="2800"/>
              <a:buFont typeface="Calibri"/>
              <a:buChar char="•"/>
            </a:pPr>
            <a:r>
              <a:rPr lang="en-GB" sz="2800" dirty="0"/>
              <a:t>Establish a sustainable and federated infrastructure enabling open sharing of scientific results</a:t>
            </a:r>
            <a:endParaRPr dirty="0"/>
          </a:p>
          <a:p>
            <a:pPr marL="457200" lvl="1" indent="-279400" algn="l" rtl="0">
              <a:lnSpc>
                <a:spcPct val="100000"/>
              </a:lnSpc>
              <a:spcBef>
                <a:spcPts val="1000"/>
              </a:spcBef>
              <a:spcAft>
                <a:spcPts val="0"/>
              </a:spcAft>
              <a:buClr>
                <a:srgbClr val="FFC000"/>
              </a:buClr>
              <a:buSzPts val="2800"/>
              <a:buFont typeface="Calibri"/>
              <a:buNone/>
            </a:pPr>
            <a:endParaRPr sz="2800" dirty="0"/>
          </a:p>
        </p:txBody>
      </p:sp>
      <p:sp>
        <p:nvSpPr>
          <p:cNvPr id="380" name="Google Shape;38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5/18/21</a:t>
            </a:r>
            <a:endParaRPr/>
          </a:p>
        </p:txBody>
      </p:sp>
      <p:sp>
        <p:nvSpPr>
          <p:cNvPr id="381" name="Google Shape;38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EOSC Association</a:t>
            </a:r>
            <a:endParaRPr/>
          </a:p>
        </p:txBody>
      </p:sp>
      <p:sp>
        <p:nvSpPr>
          <p:cNvPr id="382" name="Google Shape;38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125</a:t>
            </a:fld>
            <a:endParaRPr/>
          </a:p>
        </p:txBody>
      </p:sp>
    </p:spTree>
    <p:extLst>
      <p:ext uri="{BB962C8B-B14F-4D97-AF65-F5344CB8AC3E}">
        <p14:creationId xmlns:p14="http://schemas.microsoft.com/office/powerpoint/2010/main" val="20384441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0"/>
          <p:cNvSpPr txBox="1"/>
          <p:nvPr/>
        </p:nvSpPr>
        <p:spPr>
          <a:xfrm>
            <a:off x="6683181" y="6029861"/>
            <a:ext cx="3094220" cy="5232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dirty="0">
                <a:solidFill>
                  <a:schemeClr val="bg1"/>
                </a:solidFill>
                <a:latin typeface="Calibri"/>
                <a:ea typeface="Calibri"/>
                <a:cs typeface="Calibri"/>
                <a:sym typeface="Calibri"/>
              </a:rPr>
              <a:t>(EOSC Strategic Research Implementation Agenda v1.0)</a:t>
            </a:r>
            <a:endParaRPr dirty="0">
              <a:solidFill>
                <a:schemeClr val="bg1"/>
              </a:solidFill>
            </a:endParaRPr>
          </a:p>
        </p:txBody>
      </p:sp>
      <p:sp>
        <p:nvSpPr>
          <p:cNvPr id="264" name="Google Shape;26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EOSC Association</a:t>
            </a:r>
            <a:endParaRPr/>
          </a:p>
        </p:txBody>
      </p:sp>
      <p:sp>
        <p:nvSpPr>
          <p:cNvPr id="265" name="Google Shape;26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126</a:t>
            </a:fld>
            <a:endParaRPr/>
          </a:p>
        </p:txBody>
      </p:sp>
      <p:sp>
        <p:nvSpPr>
          <p:cNvPr id="7" name="Google Shape;411;p25">
            <a:extLst>
              <a:ext uri="{FF2B5EF4-FFF2-40B4-BE49-F238E27FC236}">
                <a16:creationId xmlns:a16="http://schemas.microsoft.com/office/drawing/2014/main" id="{F6BE0595-7543-C64C-9419-6A21ECE9FCF8}"/>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a:t>6/11/21</a:t>
            </a:r>
            <a:endParaRPr dirty="0"/>
          </a:p>
        </p:txBody>
      </p:sp>
      <p:pic>
        <p:nvPicPr>
          <p:cNvPr id="10" name="Picture 6">
            <a:extLst>
              <a:ext uri="{FF2B5EF4-FFF2-40B4-BE49-F238E27FC236}">
                <a16:creationId xmlns:a16="http://schemas.microsoft.com/office/drawing/2014/main" id="{99827312-9524-764A-B1BB-4306013F384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t="8703" b="8703"/>
          <a:stretch/>
        </p:blipFill>
        <p:spPr>
          <a:xfrm>
            <a:off x="342893" y="987656"/>
            <a:ext cx="10911224" cy="4955947"/>
          </a:xfrm>
          <a:prstGeom prst="rect">
            <a:avLst/>
          </a:prstGeom>
        </p:spPr>
      </p:pic>
      <p:sp>
        <p:nvSpPr>
          <p:cNvPr id="11" name="Google Shape;233;p8">
            <a:extLst>
              <a:ext uri="{FF2B5EF4-FFF2-40B4-BE49-F238E27FC236}">
                <a16:creationId xmlns:a16="http://schemas.microsoft.com/office/drawing/2014/main" id="{7FD15CB2-0D25-9547-BA8A-9029C68C2507}"/>
              </a:ext>
            </a:extLst>
          </p:cNvPr>
          <p:cNvSpPr txBox="1">
            <a:spLocks noGrp="1"/>
          </p:cNvSpPr>
          <p:nvPr>
            <p:ph type="title"/>
          </p:nvPr>
        </p:nvSpPr>
        <p:spPr>
          <a:xfrm>
            <a:off x="735048" y="218668"/>
            <a:ext cx="10618752" cy="882564"/>
          </a:xfrm>
          <a:prstGeom prst="rect">
            <a:avLst/>
          </a:prstGeom>
          <a:noFill/>
          <a:ln>
            <a:noFill/>
          </a:ln>
        </p:spPr>
        <p:txBody>
          <a:bodyPr spcFirstLastPara="1" wrap="square" lIns="91425" tIns="45700" rIns="91425" bIns="45700" anchor="b" anchorCtr="0">
            <a:normAutofit/>
          </a:bodyPr>
          <a:lstStyle/>
          <a:p>
            <a:pPr lvl="0"/>
            <a:r>
              <a:rPr lang="en-GB" dirty="0"/>
              <a:t>EOSC-ecosystem objectives tree</a:t>
            </a:r>
            <a:endParaRPr dirty="0"/>
          </a:p>
        </p:txBody>
      </p:sp>
      <p:sp>
        <p:nvSpPr>
          <p:cNvPr id="3" name="CasellaDiTesto 2">
            <a:extLst>
              <a:ext uri="{FF2B5EF4-FFF2-40B4-BE49-F238E27FC236}">
                <a16:creationId xmlns:a16="http://schemas.microsoft.com/office/drawing/2014/main" id="{0CC4502A-5FE1-B647-9C7D-22731C8678B1}"/>
              </a:ext>
            </a:extLst>
          </p:cNvPr>
          <p:cNvSpPr txBox="1"/>
          <p:nvPr/>
        </p:nvSpPr>
        <p:spPr>
          <a:xfrm>
            <a:off x="342894" y="3797189"/>
            <a:ext cx="11129969" cy="882564"/>
          </a:xfrm>
          <a:prstGeom prst="rect">
            <a:avLst/>
          </a:prstGeom>
          <a:noFill/>
          <a:ln w="38100">
            <a:solidFill>
              <a:srgbClr val="FF0000"/>
            </a:solidFill>
          </a:ln>
        </p:spPr>
        <p:txBody>
          <a:bodyPr wrap="square" rtlCol="0">
            <a:spAutoFit/>
          </a:bodyPr>
          <a:lstStyle/>
          <a:p>
            <a:endParaRPr lang="en-GB" dirty="0"/>
          </a:p>
        </p:txBody>
      </p:sp>
    </p:spTree>
    <p:extLst>
      <p:ext uri="{BB962C8B-B14F-4D97-AF65-F5344CB8AC3E}">
        <p14:creationId xmlns:p14="http://schemas.microsoft.com/office/powerpoint/2010/main" val="30177277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5"/>
          <p:cNvSpPr txBox="1">
            <a:spLocks noGrp="1"/>
          </p:cNvSpPr>
          <p:nvPr>
            <p:ph type="title"/>
          </p:nvPr>
        </p:nvSpPr>
        <p:spPr>
          <a:xfrm>
            <a:off x="735048" y="218668"/>
            <a:ext cx="10618752" cy="882564"/>
          </a:xfrm>
          <a:prstGeom prst="rect">
            <a:avLst/>
          </a:prstGeom>
          <a:noFill/>
          <a:ln>
            <a:noFill/>
          </a:ln>
        </p:spPr>
        <p:txBody>
          <a:bodyPr spcFirstLastPara="1" wrap="square" lIns="91425" tIns="45700" rIns="91425" bIns="45700" anchor="b" anchorCtr="0">
            <a:normAutofit/>
          </a:bodyPr>
          <a:lstStyle/>
          <a:p>
            <a:pPr lvl="0"/>
            <a:r>
              <a:rPr lang="en-GB" dirty="0"/>
              <a:t>Guiding principles for EOSC</a:t>
            </a:r>
          </a:p>
        </p:txBody>
      </p:sp>
      <p:sp>
        <p:nvSpPr>
          <p:cNvPr id="201" name="Google Shape;20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EOSC Association</a:t>
            </a:r>
            <a:endParaRPr/>
          </a:p>
        </p:txBody>
      </p:sp>
      <p:sp>
        <p:nvSpPr>
          <p:cNvPr id="202" name="Google Shape;20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127</a:t>
            </a:fld>
            <a:endParaRPr/>
          </a:p>
        </p:txBody>
      </p:sp>
      <p:sp>
        <p:nvSpPr>
          <p:cNvPr id="8" name="Google Shape;411;p25">
            <a:extLst>
              <a:ext uri="{FF2B5EF4-FFF2-40B4-BE49-F238E27FC236}">
                <a16:creationId xmlns:a16="http://schemas.microsoft.com/office/drawing/2014/main" id="{08A42815-59DF-0547-AE19-3DDEF4118ED7}"/>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a:t>6/11/21</a:t>
            </a:r>
            <a:endParaRPr dirty="0"/>
          </a:p>
        </p:txBody>
      </p:sp>
      <p:sp>
        <p:nvSpPr>
          <p:cNvPr id="10" name="TextBox 6">
            <a:extLst>
              <a:ext uri="{FF2B5EF4-FFF2-40B4-BE49-F238E27FC236}">
                <a16:creationId xmlns:a16="http://schemas.microsoft.com/office/drawing/2014/main" id="{13372F2C-5BD1-A047-B39E-5BCA1BE89679}"/>
              </a:ext>
            </a:extLst>
          </p:cNvPr>
          <p:cNvSpPr txBox="1"/>
          <p:nvPr/>
        </p:nvSpPr>
        <p:spPr>
          <a:xfrm>
            <a:off x="545646" y="2198047"/>
            <a:ext cx="11572463" cy="3804118"/>
          </a:xfrm>
          <a:prstGeom prst="rect">
            <a:avLst/>
          </a:prstGeom>
          <a:noFill/>
        </p:spPr>
        <p:txBody>
          <a:bodyPr wrap="square" rtlCol="0">
            <a:spAutoFit/>
          </a:bodyPr>
          <a:lstStyle/>
          <a:p>
            <a:pPr marL="342900" lvl="0" indent="-342900">
              <a:lnSpc>
                <a:spcPct val="90000"/>
              </a:lnSpc>
              <a:buClr>
                <a:schemeClr val="accent1"/>
              </a:buClr>
              <a:buSzPct val="100000"/>
              <a:buFont typeface="Wingdings" panose="05000000000000000000" pitchFamily="2" charset="2"/>
              <a:buChar char="§"/>
              <a:tabLst>
                <a:tab pos="609600" algn="l"/>
                <a:tab pos="5966460" algn="r"/>
              </a:tabLst>
            </a:pPr>
            <a:r>
              <a:rPr lang="en-US" sz="2400" b="1" dirty="0">
                <a:solidFill>
                  <a:srgbClr val="FF715B"/>
                </a:solidFill>
                <a:latin typeface="Calibri"/>
                <a:ea typeface="Calibri"/>
                <a:cs typeface="Calibri"/>
                <a:sym typeface="Calibri"/>
              </a:rPr>
              <a:t>Multi-</a:t>
            </a:r>
            <a:r>
              <a:rPr lang="en-US" sz="2400" b="1" dirty="0" err="1">
                <a:solidFill>
                  <a:srgbClr val="FF715B"/>
                </a:solidFill>
                <a:latin typeface="Calibri"/>
                <a:ea typeface="Calibri"/>
                <a:cs typeface="Calibri"/>
                <a:sym typeface="Calibri"/>
              </a:rPr>
              <a:t>stakeholderism</a:t>
            </a:r>
            <a:endParaRPr lang="en-US" sz="2400" b="1" dirty="0">
              <a:solidFill>
                <a:srgbClr val="FF715B"/>
              </a:solidFill>
              <a:latin typeface="Calibri"/>
              <a:ea typeface="Calibri"/>
              <a:cs typeface="Calibri"/>
              <a:sym typeface="Calibri"/>
            </a:endParaRPr>
          </a:p>
          <a:p>
            <a:pPr lvl="0">
              <a:lnSpc>
                <a:spcPct val="90000"/>
              </a:lnSpc>
              <a:buClr>
                <a:schemeClr val="accent1"/>
              </a:buClr>
              <a:buSzPct val="100000"/>
              <a:tabLst>
                <a:tab pos="609600" algn="l"/>
                <a:tab pos="5966460" algn="r"/>
              </a:tabLst>
            </a:pPr>
            <a:r>
              <a:rPr lang="en-US" sz="2400" dirty="0">
                <a:solidFill>
                  <a:srgbClr val="2B499A"/>
                </a:solidFill>
                <a:latin typeface="Calibri"/>
                <a:ea typeface="Calibri"/>
                <a:cs typeface="Calibri"/>
                <a:sym typeface="Calibri"/>
              </a:rPr>
              <a:t>		EOSC will succeed if and only if it follows a multi-stakeholder approach;</a:t>
            </a:r>
          </a:p>
          <a:p>
            <a:pPr marL="342900" indent="-342900">
              <a:lnSpc>
                <a:spcPct val="90000"/>
              </a:lnSpc>
              <a:buClr>
                <a:schemeClr val="accent1"/>
              </a:buClr>
              <a:buSzPct val="100000"/>
              <a:buFont typeface="Wingdings" panose="05000000000000000000" pitchFamily="2" charset="2"/>
              <a:buChar char="§"/>
              <a:tabLst>
                <a:tab pos="609600" algn="l"/>
                <a:tab pos="5966460" algn="r"/>
              </a:tabLst>
            </a:pPr>
            <a:r>
              <a:rPr lang="en-US" sz="2400" b="1" dirty="0">
                <a:solidFill>
                  <a:srgbClr val="FF715B"/>
                </a:solidFill>
                <a:latin typeface="Calibri"/>
                <a:ea typeface="Calibri"/>
                <a:cs typeface="Calibri"/>
                <a:sym typeface="Calibri"/>
              </a:rPr>
              <a:t>Openness</a:t>
            </a:r>
          </a:p>
          <a:p>
            <a:pPr lvl="0">
              <a:lnSpc>
                <a:spcPct val="90000"/>
              </a:lnSpc>
              <a:buClr>
                <a:schemeClr val="accent1"/>
              </a:buClr>
              <a:buSzPct val="100000"/>
              <a:tabLst>
                <a:tab pos="609600" algn="l"/>
                <a:tab pos="5966460" algn="r"/>
              </a:tabLst>
            </a:pPr>
            <a:r>
              <a:rPr lang="en-US" sz="2400" dirty="0">
                <a:solidFill>
                  <a:srgbClr val="2B499A"/>
                </a:solidFill>
                <a:latin typeface="Calibri"/>
                <a:ea typeface="Calibri"/>
                <a:cs typeface="Calibri"/>
                <a:sym typeface="Calibri"/>
              </a:rPr>
              <a:t>	EOSC will ensure research artefacts be ‘as open as possible, as closed as necessary’;</a:t>
            </a:r>
          </a:p>
          <a:p>
            <a:pPr marL="342900" lvl="0" indent="-342900">
              <a:lnSpc>
                <a:spcPct val="90000"/>
              </a:lnSpc>
              <a:buClr>
                <a:schemeClr val="accent1"/>
              </a:buClr>
              <a:buSzPct val="100000"/>
              <a:buFont typeface="Wingdings" panose="05000000000000000000" pitchFamily="2" charset="2"/>
              <a:buChar char="§"/>
              <a:tabLst>
                <a:tab pos="609600" algn="l"/>
                <a:tab pos="5966460" algn="r"/>
              </a:tabLst>
            </a:pPr>
            <a:r>
              <a:rPr lang="en-US" sz="2400" b="1" dirty="0">
                <a:solidFill>
                  <a:srgbClr val="FF715B"/>
                </a:solidFill>
                <a:latin typeface="Calibri"/>
                <a:ea typeface="Calibri"/>
                <a:cs typeface="Calibri"/>
                <a:sym typeface="Calibri"/>
              </a:rPr>
              <a:t>FAIR principles</a:t>
            </a:r>
          </a:p>
          <a:p>
            <a:pPr lvl="0">
              <a:lnSpc>
                <a:spcPct val="90000"/>
              </a:lnSpc>
              <a:buClr>
                <a:schemeClr val="accent1"/>
              </a:buClr>
              <a:buSzPct val="100000"/>
              <a:tabLst>
                <a:tab pos="609600" algn="l"/>
                <a:tab pos="5966460" algn="r"/>
              </a:tabLst>
            </a:pPr>
            <a:r>
              <a:rPr lang="en-US" sz="2400" dirty="0">
                <a:solidFill>
                  <a:srgbClr val="2B499A"/>
                </a:solidFill>
                <a:latin typeface="Calibri"/>
                <a:ea typeface="Calibri"/>
                <a:cs typeface="Calibri"/>
                <a:sym typeface="Calibri"/>
              </a:rPr>
              <a:t>	EOSC research artefacts need to be findable, accessible, interoperable and reusable;</a:t>
            </a:r>
          </a:p>
          <a:p>
            <a:pPr marL="342900" indent="-342900">
              <a:lnSpc>
                <a:spcPct val="90000"/>
              </a:lnSpc>
              <a:buClr>
                <a:schemeClr val="accent1"/>
              </a:buClr>
              <a:buSzPct val="100000"/>
              <a:buFont typeface="Wingdings" panose="05000000000000000000" pitchFamily="2" charset="2"/>
              <a:buChar char="§"/>
              <a:tabLst>
                <a:tab pos="609600" algn="l"/>
                <a:tab pos="5966460" algn="r"/>
              </a:tabLst>
            </a:pPr>
            <a:r>
              <a:rPr lang="en-US" sz="2400" b="1" dirty="0">
                <a:solidFill>
                  <a:srgbClr val="FF715B"/>
                </a:solidFill>
                <a:latin typeface="Calibri"/>
                <a:ea typeface="Calibri"/>
                <a:cs typeface="Calibri"/>
                <a:sym typeface="Calibri"/>
              </a:rPr>
              <a:t>Federation of infrastructures</a:t>
            </a:r>
          </a:p>
          <a:p>
            <a:pPr lvl="0">
              <a:lnSpc>
                <a:spcPct val="90000"/>
              </a:lnSpc>
              <a:buClr>
                <a:schemeClr val="accent1"/>
              </a:buClr>
              <a:buSzPct val="100000"/>
              <a:tabLst>
                <a:tab pos="609600" algn="l"/>
                <a:tab pos="5966460" algn="r"/>
              </a:tabLst>
            </a:pPr>
            <a:r>
              <a:rPr lang="en-US" sz="2400" dirty="0">
                <a:solidFill>
                  <a:srgbClr val="2B499A"/>
                </a:solidFill>
                <a:latin typeface="Calibri"/>
                <a:ea typeface="Calibri"/>
                <a:cs typeface="Calibri"/>
                <a:sym typeface="Calibri"/>
              </a:rPr>
              <a:t>	EOSC will federate existing and upcoming data- and e-infrastructures;</a:t>
            </a:r>
          </a:p>
          <a:p>
            <a:pPr marL="342900" lvl="0" indent="-342900">
              <a:lnSpc>
                <a:spcPct val="90000"/>
              </a:lnSpc>
              <a:buClr>
                <a:schemeClr val="accent1"/>
              </a:buClr>
              <a:buSzPct val="100000"/>
              <a:buFont typeface="Wingdings" panose="05000000000000000000" pitchFamily="2" charset="2"/>
              <a:buChar char="§"/>
              <a:tabLst>
                <a:tab pos="609600" algn="l"/>
                <a:tab pos="5966460" algn="r"/>
              </a:tabLst>
            </a:pPr>
            <a:r>
              <a:rPr lang="en-US" sz="2400" b="1" dirty="0">
                <a:solidFill>
                  <a:srgbClr val="FF715B"/>
                </a:solidFill>
                <a:latin typeface="Calibri"/>
                <a:ea typeface="Calibri"/>
                <a:cs typeface="Calibri"/>
                <a:sym typeface="Calibri"/>
              </a:rPr>
              <a:t>Machine-actionable</a:t>
            </a:r>
          </a:p>
          <a:p>
            <a:pPr marL="628650" lvl="0">
              <a:lnSpc>
                <a:spcPct val="90000"/>
              </a:lnSpc>
              <a:buClr>
                <a:schemeClr val="accent1"/>
              </a:buClr>
              <a:buSzPct val="100000"/>
              <a:tabLst>
                <a:tab pos="628650" algn="l"/>
                <a:tab pos="5965825" algn="r"/>
              </a:tabLst>
            </a:pPr>
            <a:r>
              <a:rPr lang="en-US" sz="2400" dirty="0">
                <a:solidFill>
                  <a:srgbClr val="2B499A"/>
                </a:solidFill>
                <a:latin typeface="Calibri"/>
                <a:ea typeface="Calibri"/>
                <a:cs typeface="Calibri"/>
                <a:sym typeface="Calibri"/>
              </a:rPr>
              <a:t>	EOSC will strike the right balance between machines and people in delivering the services that will serve the needs of European scientists</a:t>
            </a:r>
            <a:r>
              <a:rPr lang="en-US" sz="2400" u="none" strike="noStrike" dirty="0">
                <a:solidFill>
                  <a:srgbClr val="000099"/>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dirty="0">
              <a:solidFill>
                <a:srgbClr val="000099"/>
              </a:solidFill>
            </a:endParaRPr>
          </a:p>
        </p:txBody>
      </p:sp>
      <p:sp>
        <p:nvSpPr>
          <p:cNvPr id="11" name="TextBox 7">
            <a:extLst>
              <a:ext uri="{FF2B5EF4-FFF2-40B4-BE49-F238E27FC236}">
                <a16:creationId xmlns:a16="http://schemas.microsoft.com/office/drawing/2014/main" id="{B1B7425A-9C2A-E945-B5E1-91275F983092}"/>
              </a:ext>
            </a:extLst>
          </p:cNvPr>
          <p:cNvSpPr txBox="1"/>
          <p:nvPr/>
        </p:nvSpPr>
        <p:spPr>
          <a:xfrm>
            <a:off x="476022" y="1081871"/>
            <a:ext cx="11239955" cy="954107"/>
          </a:xfrm>
          <a:prstGeom prst="rect">
            <a:avLst/>
          </a:prstGeom>
          <a:noFill/>
        </p:spPr>
        <p:txBody>
          <a:bodyPr wrap="square" rtlCol="0">
            <a:spAutoFit/>
          </a:bodyPr>
          <a:lstStyle/>
          <a:p>
            <a:pPr algn="ctr"/>
            <a:r>
              <a:rPr lang="en-US"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a:t>
            </a:r>
            <a:r>
              <a:rPr lang="en-US" sz="2800" b="1" dirty="0">
                <a:solidFill>
                  <a:srgbClr val="FF715B"/>
                </a:solidFill>
                <a:latin typeface="Calibri"/>
                <a:ea typeface="Calibri"/>
                <a:cs typeface="Calibri"/>
                <a:sym typeface="Calibri"/>
              </a:rPr>
              <a:t>overarching</a:t>
            </a:r>
            <a:r>
              <a:rPr lang="en-US"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principle for developing EOSC is that r</a:t>
            </a:r>
            <a:r>
              <a:rPr lang="en-GB" sz="28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esearch</a:t>
            </a:r>
            <a:r>
              <a:rPr lang="en-GB"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has to be at the centre of the EOSC initiative.</a:t>
            </a:r>
            <a:endParaRPr lang="en-US" sz="2800" b="1" dirty="0">
              <a:solidFill>
                <a:srgbClr val="0070C0"/>
              </a:solidFill>
            </a:endParaRPr>
          </a:p>
        </p:txBody>
      </p:sp>
    </p:spTree>
    <p:extLst>
      <p:ext uri="{BB962C8B-B14F-4D97-AF65-F5344CB8AC3E}">
        <p14:creationId xmlns:p14="http://schemas.microsoft.com/office/powerpoint/2010/main" val="181128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type="wd">
                                    <p:tmAbs val="200"/>
                                  </p:iterate>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1"/>
          <p:cNvSpPr txBox="1">
            <a:spLocks noGrp="1"/>
          </p:cNvSpPr>
          <p:nvPr>
            <p:ph type="title"/>
          </p:nvPr>
        </p:nvSpPr>
        <p:spPr>
          <a:xfrm>
            <a:off x="735048" y="218668"/>
            <a:ext cx="10618752" cy="882564"/>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FF715B"/>
              </a:buClr>
              <a:buSzPts val="4000"/>
              <a:buFont typeface="Calibri"/>
              <a:buNone/>
            </a:pPr>
            <a:r>
              <a:rPr lang="en-GB" dirty="0"/>
              <a:t>Timeline of EOSC iterations towards a MVE</a:t>
            </a:r>
            <a:endParaRPr dirty="0"/>
          </a:p>
        </p:txBody>
      </p:sp>
      <p:pic>
        <p:nvPicPr>
          <p:cNvPr id="271" name="Google Shape;271;p11"/>
          <p:cNvPicPr preferRelativeResize="0">
            <a:picLocks noGrp="1"/>
          </p:cNvPicPr>
          <p:nvPr>
            <p:ph type="body" idx="1"/>
          </p:nvPr>
        </p:nvPicPr>
        <p:blipFill rotWithShape="1">
          <a:blip r:embed="rId3">
            <a:alphaModFix/>
          </a:blip>
          <a:srcRect/>
          <a:stretch/>
        </p:blipFill>
        <p:spPr>
          <a:xfrm>
            <a:off x="1938889" y="1245687"/>
            <a:ext cx="7467080" cy="4573587"/>
          </a:xfrm>
          <a:prstGeom prst="rect">
            <a:avLst/>
          </a:prstGeom>
          <a:noFill/>
          <a:ln>
            <a:noFill/>
          </a:ln>
        </p:spPr>
      </p:pic>
      <p:sp>
        <p:nvSpPr>
          <p:cNvPr id="272" name="Google Shape;272;p11"/>
          <p:cNvSpPr txBox="1"/>
          <p:nvPr/>
        </p:nvSpPr>
        <p:spPr>
          <a:xfrm>
            <a:off x="9097780" y="5386925"/>
            <a:ext cx="3094220" cy="5232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a:solidFill>
                  <a:srgbClr val="2B499A"/>
                </a:solidFill>
                <a:latin typeface="Calibri"/>
                <a:ea typeface="Calibri"/>
                <a:cs typeface="Calibri"/>
                <a:sym typeface="Calibri"/>
              </a:rPr>
              <a:t>(EOSC Strategic Research Implementation Agenda v1.0)</a:t>
            </a:r>
            <a:endParaRPr/>
          </a:p>
        </p:txBody>
      </p:sp>
      <p:sp>
        <p:nvSpPr>
          <p:cNvPr id="274" name="Google Shape;274;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EOSC Association</a:t>
            </a:r>
            <a:endParaRPr/>
          </a:p>
        </p:txBody>
      </p:sp>
      <p:sp>
        <p:nvSpPr>
          <p:cNvPr id="275" name="Google Shape;27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128</a:t>
            </a:fld>
            <a:endParaRPr/>
          </a:p>
        </p:txBody>
      </p:sp>
      <p:sp>
        <p:nvSpPr>
          <p:cNvPr id="8" name="Google Shape;411;p25">
            <a:extLst>
              <a:ext uri="{FF2B5EF4-FFF2-40B4-BE49-F238E27FC236}">
                <a16:creationId xmlns:a16="http://schemas.microsoft.com/office/drawing/2014/main" id="{7E8AF6F6-2CBF-E240-B765-74123A5F183D}"/>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a:t>6/11/21</a:t>
            </a:r>
            <a:endParaRPr dirty="0"/>
          </a:p>
        </p:txBody>
      </p:sp>
    </p:spTree>
    <p:extLst>
      <p:ext uri="{BB962C8B-B14F-4D97-AF65-F5344CB8AC3E}">
        <p14:creationId xmlns:p14="http://schemas.microsoft.com/office/powerpoint/2010/main" val="42698147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5"/>
          <p:cNvSpPr txBox="1">
            <a:spLocks noGrp="1"/>
          </p:cNvSpPr>
          <p:nvPr>
            <p:ph type="title"/>
          </p:nvPr>
        </p:nvSpPr>
        <p:spPr>
          <a:xfrm>
            <a:off x="735048" y="218668"/>
            <a:ext cx="10618752" cy="88256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715B"/>
              </a:buClr>
              <a:buSzPts val="4000"/>
              <a:buFont typeface="Calibri"/>
              <a:buNone/>
            </a:pPr>
            <a:r>
              <a:rPr lang="en-GB" dirty="0"/>
              <a:t>The EOSC Association</a:t>
            </a:r>
            <a:endParaRPr dirty="0"/>
          </a:p>
        </p:txBody>
      </p:sp>
      <p:sp>
        <p:nvSpPr>
          <p:cNvPr id="198" name="Google Shape;198;p5"/>
          <p:cNvSpPr txBox="1">
            <a:spLocks noGrp="1"/>
          </p:cNvSpPr>
          <p:nvPr>
            <p:ph type="body" idx="1"/>
          </p:nvPr>
        </p:nvSpPr>
        <p:spPr>
          <a:xfrm>
            <a:off x="577517" y="1281739"/>
            <a:ext cx="10395283" cy="4829421"/>
          </a:xfrm>
          <a:prstGeom prst="rect">
            <a:avLst/>
          </a:prstGeom>
          <a:noFill/>
          <a:ln>
            <a:noFill/>
          </a:ln>
        </p:spPr>
        <p:txBody>
          <a:bodyPr spcFirstLastPara="1" wrap="square" lIns="91425" tIns="45700" rIns="91425" bIns="45700" anchor="t" anchorCtr="0">
            <a:normAutofit fontScale="47500" lnSpcReduction="20000"/>
          </a:bodyPr>
          <a:lstStyle/>
          <a:p>
            <a:pPr indent="-457200">
              <a:lnSpc>
                <a:spcPct val="100000"/>
              </a:lnSpc>
              <a:buSzPct val="100000"/>
            </a:pPr>
            <a:r>
              <a:rPr lang="en-GB" sz="5100" dirty="0"/>
              <a:t>Four founding members (CESAER, GEANT, GARR, CSIC)</a:t>
            </a:r>
          </a:p>
          <a:p>
            <a:pPr indent="-457200">
              <a:lnSpc>
                <a:spcPct val="100000"/>
              </a:lnSpc>
              <a:buSzPct val="100000"/>
            </a:pPr>
            <a:r>
              <a:rPr lang="en-GB" sz="5100" dirty="0"/>
              <a:t>Was started as AISBL* on Wednesday 29th July 2020</a:t>
            </a:r>
          </a:p>
          <a:p>
            <a:pPr indent="-457200">
              <a:lnSpc>
                <a:spcPct val="100000"/>
              </a:lnSpc>
              <a:buSzPct val="100000"/>
            </a:pPr>
            <a:r>
              <a:rPr lang="en-GB" sz="5100" dirty="0"/>
              <a:t>Obtained Royal Decree on Friday 11th September 2020</a:t>
            </a:r>
          </a:p>
          <a:p>
            <a:pPr indent="-457200">
              <a:lnSpc>
                <a:spcPct val="100000"/>
              </a:lnSpc>
              <a:buSzPct val="100000"/>
            </a:pPr>
            <a:r>
              <a:rPr lang="en-GB" sz="5100" dirty="0"/>
              <a:t>First General Assembly on 17-12-2020 elected President and Board</a:t>
            </a:r>
          </a:p>
          <a:p>
            <a:pPr indent="-457200">
              <a:lnSpc>
                <a:spcPct val="100000"/>
              </a:lnSpc>
              <a:buSzPct val="100000"/>
            </a:pPr>
            <a:r>
              <a:rPr lang="en-GB" sz="5100" dirty="0"/>
              <a:t>Research Performing; Research Funding and Service Proving organisations</a:t>
            </a:r>
          </a:p>
          <a:p>
            <a:pPr indent="-457200">
              <a:lnSpc>
                <a:spcPct val="100000"/>
              </a:lnSpc>
              <a:buSzPct val="100000"/>
            </a:pPr>
            <a:r>
              <a:rPr lang="en-GB" sz="5100" dirty="0"/>
              <a:t>Now 153 members and 63 observers (62% - 8% - 30%) (April 2021)</a:t>
            </a:r>
          </a:p>
          <a:p>
            <a:pPr indent="-457200">
              <a:lnSpc>
                <a:spcPct val="100000"/>
              </a:lnSpc>
              <a:buSzPct val="100000"/>
            </a:pPr>
            <a:endParaRPr lang="en-GB" sz="5100" dirty="0"/>
          </a:p>
          <a:p>
            <a:pPr indent="-457200">
              <a:lnSpc>
                <a:spcPct val="100000"/>
              </a:lnSpc>
              <a:buSzPct val="100000"/>
            </a:pPr>
            <a:r>
              <a:rPr lang="en-GB" sz="5100" dirty="0"/>
              <a:t>A European Co-programmed Partnership, between the EC and the EOSC Association, MoU to be signed 23 June 2021</a:t>
            </a:r>
          </a:p>
          <a:p>
            <a:pPr marL="0" lvl="0" indent="0">
              <a:lnSpc>
                <a:spcPct val="120000"/>
              </a:lnSpc>
              <a:spcBef>
                <a:spcPts val="0"/>
              </a:spcBef>
              <a:buSzPct val="100000"/>
              <a:buNone/>
            </a:pPr>
            <a:endParaRPr lang="en-GB" sz="5100" b="1" dirty="0"/>
          </a:p>
          <a:p>
            <a:pPr marL="0" lvl="0" indent="0">
              <a:lnSpc>
                <a:spcPct val="120000"/>
              </a:lnSpc>
              <a:spcBef>
                <a:spcPts val="0"/>
              </a:spcBef>
              <a:buSzPct val="100000"/>
              <a:buNone/>
            </a:pPr>
            <a:r>
              <a:rPr lang="en-GB" sz="5100" b="1" dirty="0"/>
              <a:t>Joining the EOSC Association = Joining the EOSC Partnership!</a:t>
            </a:r>
            <a:endParaRPr dirty="0"/>
          </a:p>
          <a:p>
            <a:pPr marL="725488" lvl="0" indent="-142557" algn="l" rtl="0">
              <a:lnSpc>
                <a:spcPct val="100000"/>
              </a:lnSpc>
              <a:spcBef>
                <a:spcPts val="1000"/>
              </a:spcBef>
              <a:spcAft>
                <a:spcPts val="0"/>
              </a:spcAft>
              <a:buSzPct val="100000"/>
              <a:buFont typeface="Noto Sans Symbols"/>
              <a:buNone/>
            </a:pPr>
            <a:endParaRPr sz="3600" dirty="0"/>
          </a:p>
        </p:txBody>
      </p:sp>
      <p:sp>
        <p:nvSpPr>
          <p:cNvPr id="201" name="Google Shape;20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EOSC Association</a:t>
            </a:r>
            <a:endParaRPr/>
          </a:p>
        </p:txBody>
      </p:sp>
      <p:sp>
        <p:nvSpPr>
          <p:cNvPr id="202" name="Google Shape;20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129</a:t>
            </a:fld>
            <a:endParaRPr/>
          </a:p>
        </p:txBody>
      </p:sp>
      <p:sp>
        <p:nvSpPr>
          <p:cNvPr id="8" name="Google Shape;411;p25">
            <a:extLst>
              <a:ext uri="{FF2B5EF4-FFF2-40B4-BE49-F238E27FC236}">
                <a16:creationId xmlns:a16="http://schemas.microsoft.com/office/drawing/2014/main" id="{08A42815-59DF-0547-AE19-3DDEF4118ED7}"/>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a:t>6/11/21</a:t>
            </a:r>
            <a:endParaRPr dirty="0"/>
          </a:p>
        </p:txBody>
      </p:sp>
      <p:sp>
        <p:nvSpPr>
          <p:cNvPr id="9" name="Google Shape;199;p5">
            <a:extLst>
              <a:ext uri="{FF2B5EF4-FFF2-40B4-BE49-F238E27FC236}">
                <a16:creationId xmlns:a16="http://schemas.microsoft.com/office/drawing/2014/main" id="{F8316E4C-4615-AC4A-AF71-5674F806FE79}"/>
              </a:ext>
            </a:extLst>
          </p:cNvPr>
          <p:cNvSpPr/>
          <p:nvPr/>
        </p:nvSpPr>
        <p:spPr>
          <a:xfrm>
            <a:off x="6956015" y="5690751"/>
            <a:ext cx="420839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dirty="0">
                <a:solidFill>
                  <a:srgbClr val="2B499A"/>
                </a:solidFill>
                <a:latin typeface="Calibri"/>
                <a:ea typeface="Calibri"/>
                <a:cs typeface="Calibri"/>
                <a:sym typeface="Calibri"/>
              </a:rPr>
              <a:t>*international non-profit association under Belgian law</a:t>
            </a:r>
            <a:endParaRPr sz="1400" dirty="0">
              <a:solidFill>
                <a:srgbClr val="2B499A"/>
              </a:solidFill>
              <a:latin typeface="Calibri"/>
              <a:ea typeface="Calibri"/>
              <a:cs typeface="Calibri"/>
              <a:sym typeface="Calibri"/>
            </a:endParaRPr>
          </a:p>
        </p:txBody>
      </p:sp>
    </p:spTree>
    <p:extLst>
      <p:ext uri="{BB962C8B-B14F-4D97-AF65-F5344CB8AC3E}">
        <p14:creationId xmlns:p14="http://schemas.microsoft.com/office/powerpoint/2010/main" val="2076033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US" dirty="0" smtClean="0">
                <a:solidFill>
                  <a:srgbClr val="FFC000"/>
                </a:solidFill>
              </a:rPr>
              <a:t>Open </a:t>
            </a:r>
            <a:r>
              <a:rPr lang="en-US" dirty="0">
                <a:solidFill>
                  <a:srgbClr val="FFC000"/>
                </a:solidFill>
              </a:rPr>
              <a:t>Science </a:t>
            </a:r>
            <a:r>
              <a:rPr lang="en-US" dirty="0" smtClean="0">
                <a:solidFill>
                  <a:srgbClr val="FFC000"/>
                </a:solidFill>
              </a:rPr>
              <a:t/>
            </a:r>
            <a:br>
              <a:rPr lang="en-US" dirty="0" smtClean="0">
                <a:solidFill>
                  <a:srgbClr val="FFC000"/>
                </a:solidFill>
              </a:rPr>
            </a:br>
            <a:r>
              <a:rPr lang="en-US" sz="3600" i="1" dirty="0" smtClean="0">
                <a:solidFill>
                  <a:srgbClr val="FFC000"/>
                </a:solidFill>
              </a:rPr>
              <a:t>the new “modus operandi” for research</a:t>
            </a:r>
            <a:endParaRPr lang="en-GB" i="1" dirty="0">
              <a:solidFill>
                <a:srgbClr val="FFC000"/>
              </a:solidFill>
            </a:endParaRPr>
          </a:p>
        </p:txBody>
      </p:sp>
      <p:sp>
        <p:nvSpPr>
          <p:cNvPr id="8" name="Text Placeholder 7"/>
          <p:cNvSpPr>
            <a:spLocks noGrp="1"/>
          </p:cNvSpPr>
          <p:nvPr>
            <p:ph type="body" sz="quarter" idx="13"/>
          </p:nvPr>
        </p:nvSpPr>
        <p:spPr>
          <a:xfrm>
            <a:off x="967639" y="5351599"/>
            <a:ext cx="5756545" cy="1152775"/>
          </a:xfrm>
        </p:spPr>
        <p:txBody>
          <a:bodyPr/>
          <a:lstStyle/>
          <a:p>
            <a:pPr algn="l">
              <a:spcAft>
                <a:spcPts val="600"/>
              </a:spcAft>
            </a:pPr>
            <a:r>
              <a:rPr lang="en-US" sz="1800" dirty="0"/>
              <a:t>ESFRI Science Clusters' Long Term Commitments to Open </a:t>
            </a:r>
            <a:r>
              <a:rPr lang="en-US" sz="1800" dirty="0" smtClean="0"/>
              <a:t>Science</a:t>
            </a:r>
            <a:br>
              <a:rPr lang="en-US" sz="1800" dirty="0" smtClean="0"/>
            </a:br>
            <a:r>
              <a:rPr lang="en-US" sz="1800" dirty="0" smtClean="0"/>
              <a:t>11 June 2021</a:t>
            </a:r>
            <a:endParaRPr lang="en-GB" sz="1400" i="0" dirty="0"/>
          </a:p>
        </p:txBody>
      </p:sp>
      <p:sp>
        <p:nvSpPr>
          <p:cNvPr id="14" name="Text Placeholder 7"/>
          <p:cNvSpPr txBox="1">
            <a:spLocks/>
          </p:cNvSpPr>
          <p:nvPr/>
        </p:nvSpPr>
        <p:spPr>
          <a:xfrm>
            <a:off x="5354320" y="5351599"/>
            <a:ext cx="6837680" cy="1658801"/>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0"/>
              </a:spcBef>
              <a:spcAft>
                <a:spcPts val="1800"/>
              </a:spcAft>
              <a:buClr>
                <a:schemeClr val="tx2"/>
              </a:buClr>
              <a:buFontTx/>
              <a:buNone/>
              <a:defRPr sz="2200" i="1" kern="1200">
                <a:solidFill>
                  <a:schemeClr val="bg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1800"/>
              </a:spcAft>
              <a:buClr>
                <a:srgbClr val="034EA2"/>
              </a:buClr>
              <a:buSzTx/>
              <a:buFontTx/>
              <a:buNone/>
              <a:tabLst/>
              <a:defRPr/>
            </a:pPr>
            <a:r>
              <a:rPr kumimoji="0" lang="en-GB" sz="1800" b="1" i="0" u="none" strike="noStrike" kern="1200" cap="none" spc="0" normalizeH="0" baseline="0" noProof="0" dirty="0" smtClean="0">
                <a:ln>
                  <a:noFill/>
                </a:ln>
                <a:solidFill>
                  <a:srgbClr val="FFFFFF"/>
                </a:solidFill>
                <a:effectLst/>
                <a:uLnTx/>
                <a:uFillTx/>
                <a:latin typeface="Arial"/>
                <a:ea typeface="+mn-ea"/>
                <a:cs typeface="+mn-cs"/>
              </a:rPr>
              <a:t>Kostas GLINOS</a:t>
            </a:r>
          </a:p>
          <a:p>
            <a:pPr marL="0" marR="0" lvl="0" indent="0" algn="r" defTabSz="914400" rtl="0" eaLnBrk="1" fontAlgn="auto" latinLnBrk="0" hangingPunct="1">
              <a:lnSpc>
                <a:spcPts val="800"/>
              </a:lnSpc>
              <a:spcBef>
                <a:spcPts val="0"/>
              </a:spcBef>
              <a:spcAft>
                <a:spcPts val="1800"/>
              </a:spcAft>
              <a:buClr>
                <a:srgbClr val="034EA2"/>
              </a:buClr>
              <a:buSzTx/>
              <a:buFontTx/>
              <a:buNone/>
              <a:tabLst/>
              <a:defRPr/>
            </a:pPr>
            <a:r>
              <a:rPr kumimoji="0" lang="en-GB" sz="1800" b="0" i="0" u="none" strike="noStrike" kern="1200" cap="none" spc="0" normalizeH="0" baseline="0" noProof="0" dirty="0" smtClean="0">
                <a:ln>
                  <a:noFill/>
                </a:ln>
                <a:solidFill>
                  <a:srgbClr val="FFFFFF"/>
                </a:solidFill>
                <a:effectLst/>
                <a:uLnTx/>
                <a:uFillTx/>
                <a:latin typeface="Arial"/>
                <a:ea typeface="+mn-ea"/>
                <a:cs typeface="+mn-cs"/>
              </a:rPr>
              <a:t>Head of Open Science RTD.G4 </a:t>
            </a:r>
          </a:p>
          <a:p>
            <a:pPr marL="0" marR="0" lvl="0" indent="0" algn="r" defTabSz="914400" rtl="0" eaLnBrk="1" fontAlgn="auto" latinLnBrk="0" hangingPunct="1">
              <a:lnSpc>
                <a:spcPts val="800"/>
              </a:lnSpc>
              <a:spcBef>
                <a:spcPts val="0"/>
              </a:spcBef>
              <a:spcAft>
                <a:spcPts val="1800"/>
              </a:spcAft>
              <a:buClr>
                <a:srgbClr val="034EA2"/>
              </a:buClr>
              <a:buSzTx/>
              <a:buFontTx/>
              <a:buNone/>
              <a:tabLst/>
              <a:defRPr/>
            </a:pPr>
            <a:r>
              <a:rPr kumimoji="0" lang="en-GB" sz="1800" b="0" i="0" u="none" strike="noStrike" kern="1200" cap="none" spc="0" normalizeH="0" baseline="0" noProof="0" dirty="0" smtClean="0">
                <a:ln>
                  <a:noFill/>
                </a:ln>
                <a:solidFill>
                  <a:srgbClr val="FFFFFF"/>
                </a:solidFill>
                <a:effectLst/>
                <a:uLnTx/>
                <a:uFillTx/>
                <a:latin typeface="Arial"/>
                <a:ea typeface="+mn-ea"/>
                <a:cs typeface="+mn-cs"/>
              </a:rPr>
              <a:t>Directorate-General for Research and Innovation</a:t>
            </a:r>
          </a:p>
          <a:p>
            <a:pPr marL="0" marR="0" lvl="0" indent="0" algn="r" defTabSz="914400" rtl="0" eaLnBrk="1" fontAlgn="auto" latinLnBrk="0" hangingPunct="1">
              <a:lnSpc>
                <a:spcPts val="800"/>
              </a:lnSpc>
              <a:spcBef>
                <a:spcPts val="0"/>
              </a:spcBef>
              <a:spcAft>
                <a:spcPts val="1800"/>
              </a:spcAft>
              <a:buClr>
                <a:srgbClr val="034EA2"/>
              </a:buClr>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European Commission</a:t>
            </a:r>
          </a:p>
        </p:txBody>
      </p:sp>
    </p:spTree>
    <p:custDataLst>
      <p:tags r:id="rId1"/>
    </p:custDataLst>
    <p:extLst>
      <p:ext uri="{BB962C8B-B14F-4D97-AF65-F5344CB8AC3E}">
        <p14:creationId xmlns:p14="http://schemas.microsoft.com/office/powerpoint/2010/main" val="43859980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6"/>
          <p:cNvSpPr txBox="1">
            <a:spLocks noGrp="1"/>
          </p:cNvSpPr>
          <p:nvPr>
            <p:ph type="title"/>
          </p:nvPr>
        </p:nvSpPr>
        <p:spPr>
          <a:xfrm>
            <a:off x="735048" y="218668"/>
            <a:ext cx="10618752" cy="88256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715B"/>
              </a:buClr>
              <a:buSzPts val="4000"/>
              <a:buFont typeface="Calibri"/>
              <a:buNone/>
            </a:pPr>
            <a:r>
              <a:rPr lang="en-GB"/>
              <a:t>EOSC membership by status</a:t>
            </a:r>
            <a:endParaRPr/>
          </a:p>
        </p:txBody>
      </p:sp>
      <p:sp>
        <p:nvSpPr>
          <p:cNvPr id="210" name="Google Shape;21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EOSC Association</a:t>
            </a:r>
            <a:endParaRPr/>
          </a:p>
        </p:txBody>
      </p:sp>
      <p:sp>
        <p:nvSpPr>
          <p:cNvPr id="211" name="Google Shape;21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130</a:t>
            </a:fld>
            <a:endParaRPr/>
          </a:p>
        </p:txBody>
      </p:sp>
      <p:sp>
        <p:nvSpPr>
          <p:cNvPr id="212" name="Google Shape;212;p6"/>
          <p:cNvSpPr txBox="1"/>
          <p:nvPr/>
        </p:nvSpPr>
        <p:spPr>
          <a:xfrm>
            <a:off x="315950" y="4868800"/>
            <a:ext cx="443385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2B499A"/>
                </a:solidFill>
                <a:latin typeface="Calibri"/>
                <a:ea typeface="Calibri"/>
                <a:cs typeface="Calibri"/>
                <a:sym typeface="Calibri"/>
              </a:rPr>
              <a:t>As of the end of April 2021</a:t>
            </a:r>
            <a:endParaRPr dirty="0"/>
          </a:p>
          <a:p>
            <a:pPr marL="0" marR="0" lvl="0" indent="0" algn="l" rtl="0">
              <a:spcBef>
                <a:spcPts val="0"/>
              </a:spcBef>
              <a:spcAft>
                <a:spcPts val="0"/>
              </a:spcAft>
              <a:buNone/>
            </a:pPr>
            <a:r>
              <a:rPr lang="en-GB" sz="2000" dirty="0">
                <a:solidFill>
                  <a:srgbClr val="2B499A"/>
                </a:solidFill>
                <a:latin typeface="Calibri"/>
                <a:ea typeface="Calibri"/>
                <a:cs typeface="Calibri"/>
                <a:sym typeface="Calibri"/>
              </a:rPr>
              <a:t>Members: 153</a:t>
            </a:r>
            <a:endParaRPr dirty="0"/>
          </a:p>
          <a:p>
            <a:pPr marL="0" marR="0" lvl="0" indent="0" algn="l" rtl="0">
              <a:spcBef>
                <a:spcPts val="0"/>
              </a:spcBef>
              <a:spcAft>
                <a:spcPts val="0"/>
              </a:spcAft>
              <a:buNone/>
            </a:pPr>
            <a:r>
              <a:rPr lang="en-GB" sz="2000" dirty="0">
                <a:solidFill>
                  <a:srgbClr val="2B499A"/>
                </a:solidFill>
                <a:latin typeface="Calibri"/>
                <a:ea typeface="Calibri"/>
                <a:cs typeface="Calibri"/>
                <a:sym typeface="Calibri"/>
              </a:rPr>
              <a:t>Observers: 63</a:t>
            </a:r>
            <a:endParaRPr dirty="0"/>
          </a:p>
        </p:txBody>
      </p:sp>
      <p:pic>
        <p:nvPicPr>
          <p:cNvPr id="213" name="Google Shape;213;p6"/>
          <p:cNvPicPr preferRelativeResize="0"/>
          <p:nvPr/>
        </p:nvPicPr>
        <p:blipFill rotWithShape="1">
          <a:blip r:embed="rId3">
            <a:alphaModFix/>
          </a:blip>
          <a:srcRect/>
          <a:stretch/>
        </p:blipFill>
        <p:spPr>
          <a:xfrm>
            <a:off x="0" y="1635517"/>
            <a:ext cx="12192000" cy="3233283"/>
          </a:xfrm>
          <a:prstGeom prst="rect">
            <a:avLst/>
          </a:prstGeom>
          <a:noFill/>
          <a:ln>
            <a:noFill/>
          </a:ln>
        </p:spPr>
      </p:pic>
      <p:sp>
        <p:nvSpPr>
          <p:cNvPr id="8" name="Google Shape;411;p25">
            <a:extLst>
              <a:ext uri="{FF2B5EF4-FFF2-40B4-BE49-F238E27FC236}">
                <a16:creationId xmlns:a16="http://schemas.microsoft.com/office/drawing/2014/main" id="{ECD13BC3-C12F-E342-BDB5-B7B875630F80}"/>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a:t>6/11/21</a:t>
            </a:r>
            <a:endParaRPr dirty="0"/>
          </a:p>
        </p:txBody>
      </p:sp>
    </p:spTree>
    <p:extLst>
      <p:ext uri="{BB962C8B-B14F-4D97-AF65-F5344CB8AC3E}">
        <p14:creationId xmlns:p14="http://schemas.microsoft.com/office/powerpoint/2010/main" val="18161440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0" y="282829"/>
            <a:ext cx="12192000" cy="646331"/>
          </a:xfrm>
        </p:spPr>
        <p:txBody>
          <a:bodyPr wrap="square">
            <a:spAutoFit/>
          </a:bodyPr>
          <a:lstStyle/>
          <a:p>
            <a:pPr algn="ctr">
              <a:defRPr/>
            </a:pPr>
            <a:r>
              <a:rPr lang="en-GB" dirty="0">
                <a:latin typeface="Calibri"/>
              </a:rPr>
              <a:t>EOSC Association membership geographical spread</a:t>
            </a:r>
            <a:endParaRPr dirty="0">
              <a:latin typeface="Calibri"/>
            </a:endParaRPr>
          </a:p>
        </p:txBody>
      </p:sp>
      <p:pic>
        <p:nvPicPr>
          <p:cNvPr id="5" name="Google Shape;129;p12" title="Chart"/>
          <p:cNvPicPr/>
          <p:nvPr/>
        </p:nvPicPr>
        <p:blipFill>
          <a:blip r:embed="rId2">
            <a:alphaModFix/>
            <a:extLst>
              <a:ext uri="{BEBA8EAE-BF5A-486C-A8C5-ECC9F3942E4B}">
                <a14:imgProps xmlns:a14="http://schemas.microsoft.com/office/drawing/2010/main">
                  <a14:imgLayer r:embed="rId3">
                    <a14:imgEffect>
                      <a14:brightnessContrast contrast="20000"/>
                    </a14:imgEffect>
                  </a14:imgLayer>
                </a14:imgProps>
              </a:ext>
            </a:extLst>
          </a:blip>
          <a:stretch/>
        </p:blipFill>
        <p:spPr bwMode="auto">
          <a:xfrm>
            <a:off x="246900" y="1776624"/>
            <a:ext cx="5640851" cy="3561699"/>
          </a:xfrm>
          <a:prstGeom prst="rect">
            <a:avLst/>
          </a:prstGeom>
          <a:noFill/>
          <a:ln>
            <a:noFill/>
          </a:ln>
        </p:spPr>
      </p:pic>
      <p:pic>
        <p:nvPicPr>
          <p:cNvPr id="6" name="Google Shape;130;p12" title="Chart"/>
          <p:cNvPicPr/>
          <p:nvPr/>
        </p:nvPicPr>
        <p:blipFill>
          <a:blip r:embed="rId4">
            <a:alphaModFix/>
            <a:extLst>
              <a:ext uri="{BEBA8EAE-BF5A-486C-A8C5-ECC9F3942E4B}">
                <a14:imgProps xmlns:a14="http://schemas.microsoft.com/office/drawing/2010/main">
                  <a14:imgLayer r:embed="rId5">
                    <a14:imgEffect>
                      <a14:brightnessContrast contrast="20000"/>
                    </a14:imgEffect>
                  </a14:imgLayer>
                </a14:imgProps>
              </a:ext>
            </a:extLst>
          </a:blip>
          <a:stretch/>
        </p:blipFill>
        <p:spPr bwMode="auto">
          <a:xfrm>
            <a:off x="6022750" y="1776624"/>
            <a:ext cx="5760122" cy="3561700"/>
          </a:xfrm>
          <a:prstGeom prst="rect">
            <a:avLst/>
          </a:prstGeom>
          <a:noFill/>
          <a:ln>
            <a:noFill/>
          </a:ln>
        </p:spPr>
      </p:pic>
      <p:sp>
        <p:nvSpPr>
          <p:cNvPr id="7" name="Google Shape;131;p12"/>
          <p:cNvSpPr>
            <a:spLocks/>
          </p:cNvSpPr>
          <p:nvPr/>
        </p:nvSpPr>
        <p:spPr bwMode="auto">
          <a:xfrm>
            <a:off x="1312325" y="1326950"/>
            <a:ext cx="3510000" cy="553968"/>
          </a:xfrm>
          <a:prstGeom prst="rect">
            <a:avLst/>
          </a:prstGeom>
          <a:noFill/>
          <a:ln>
            <a:noFill/>
          </a:ln>
        </p:spPr>
        <p:txBody>
          <a:bodyPr spcFirstLastPara="1" wrap="square" lIns="91425" tIns="91425" rIns="91425" bIns="91425" anchor="t" anchorCtr="0">
            <a:spAutoFit/>
          </a:bodyPr>
          <a:lstStyle/>
          <a:p>
            <a:pPr marL="0" lvl="0" indent="0" algn="ctr">
              <a:spcBef>
                <a:spcPts val="0"/>
              </a:spcBef>
              <a:spcAft>
                <a:spcPts val="0"/>
              </a:spcAft>
              <a:buNone/>
              <a:defRPr/>
            </a:pPr>
            <a:r>
              <a:rPr lang="en-US" sz="2400" b="1" dirty="0">
                <a:solidFill>
                  <a:srgbClr val="000099"/>
                </a:solidFill>
              </a:rPr>
              <a:t>153 Members</a:t>
            </a:r>
            <a:endParaRPr sz="2400" b="1" dirty="0">
              <a:solidFill>
                <a:srgbClr val="000099"/>
              </a:solidFill>
            </a:endParaRPr>
          </a:p>
        </p:txBody>
      </p:sp>
      <p:sp>
        <p:nvSpPr>
          <p:cNvPr id="8" name="Google Shape;132;p12"/>
          <p:cNvSpPr>
            <a:spLocks/>
          </p:cNvSpPr>
          <p:nvPr/>
        </p:nvSpPr>
        <p:spPr bwMode="auto">
          <a:xfrm>
            <a:off x="7147813" y="1287634"/>
            <a:ext cx="3510000" cy="553968"/>
          </a:xfrm>
          <a:prstGeom prst="rect">
            <a:avLst/>
          </a:prstGeom>
          <a:noFill/>
          <a:ln>
            <a:noFill/>
          </a:ln>
        </p:spPr>
        <p:txBody>
          <a:bodyPr spcFirstLastPara="1" wrap="square" lIns="91425" tIns="91425" rIns="91425" bIns="91425" anchor="t" anchorCtr="0">
            <a:spAutoFit/>
          </a:bodyPr>
          <a:lstStyle/>
          <a:p>
            <a:pPr marL="0" lvl="0" indent="0" algn="ctr">
              <a:spcBef>
                <a:spcPts val="0"/>
              </a:spcBef>
              <a:spcAft>
                <a:spcPts val="0"/>
              </a:spcAft>
              <a:buNone/>
              <a:defRPr/>
            </a:pPr>
            <a:r>
              <a:rPr lang="en-US" sz="2400" b="1" dirty="0">
                <a:solidFill>
                  <a:srgbClr val="000099"/>
                </a:solidFill>
              </a:rPr>
              <a:t>~63 Observers</a:t>
            </a:r>
            <a:endParaRPr sz="2400" b="1" dirty="0">
              <a:solidFill>
                <a:srgbClr val="000099"/>
              </a:solidFill>
            </a:endParaRPr>
          </a:p>
        </p:txBody>
      </p:sp>
      <p:sp>
        <p:nvSpPr>
          <p:cNvPr id="10" name="TextBox 2"/>
          <p:cNvSpPr>
            <a:spLocks/>
          </p:cNvSpPr>
          <p:nvPr/>
        </p:nvSpPr>
        <p:spPr bwMode="auto">
          <a:xfrm>
            <a:off x="1855028" y="5552838"/>
            <a:ext cx="8532400" cy="461665"/>
          </a:xfrm>
          <a:prstGeom prst="rect">
            <a:avLst/>
          </a:prstGeom>
          <a:noFill/>
        </p:spPr>
        <p:txBody>
          <a:bodyPr wrap="none" rtlCol="0">
            <a:spAutoFit/>
          </a:bodyPr>
          <a:lstStyle/>
          <a:p>
            <a:pPr>
              <a:defRPr/>
            </a:pPr>
            <a:r>
              <a:rPr lang="en-US" sz="2400" dirty="0">
                <a:solidFill>
                  <a:srgbClr val="000099"/>
                </a:solidFill>
              </a:rPr>
              <a:t>How to join the Association: </a:t>
            </a:r>
            <a:r>
              <a:rPr lang="en-US" sz="2400" u="sng" dirty="0">
                <a:solidFill>
                  <a:srgbClr val="000099"/>
                </a:solidFill>
                <a:hlinkClick r:id="rId6" tooltip="https://www.eosc.eu/join-association">
                  <a:extLst>
                    <a:ext uri="{A12FA001-AC4F-418D-AE19-62706E023703}">
                      <ahyp:hlinkClr xmlns:ahyp="http://schemas.microsoft.com/office/drawing/2018/hyperlinkcolor" xmlns="" val="tx"/>
                    </a:ext>
                  </a:extLst>
                </a:hlinkClick>
              </a:rPr>
              <a:t>https://www.eosc.eu/join-association </a:t>
            </a:r>
            <a:endParaRPr lang="en-GB" sz="2400" dirty="0">
              <a:solidFill>
                <a:srgbClr val="000099"/>
              </a:solidFill>
            </a:endParaRPr>
          </a:p>
        </p:txBody>
      </p:sp>
      <p:sp>
        <p:nvSpPr>
          <p:cNvPr id="9" name="Google Shape;411;p25">
            <a:extLst>
              <a:ext uri="{FF2B5EF4-FFF2-40B4-BE49-F238E27FC236}">
                <a16:creationId xmlns:a16="http://schemas.microsoft.com/office/drawing/2014/main" id="{3DA8B57C-0217-C447-BF4C-9FFA2042A8CF}"/>
              </a:ext>
            </a:extLst>
          </p:cNvPr>
          <p:cNvSpPr txBox="1">
            <a:spLocks/>
          </p:cNvSpPr>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algn="l"/>
            <a:r>
              <a:rPr lang="en-GB" dirty="0">
                <a:solidFill>
                  <a:schemeClr val="bg1"/>
                </a:solidFill>
              </a:rPr>
              <a:t>6/11/21</a:t>
            </a:r>
          </a:p>
        </p:txBody>
      </p:sp>
    </p:spTree>
    <p:extLst>
      <p:ext uri="{BB962C8B-B14F-4D97-AF65-F5344CB8AC3E}">
        <p14:creationId xmlns:p14="http://schemas.microsoft.com/office/powerpoint/2010/main" val="194219003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8"/>
          <p:cNvSpPr txBox="1">
            <a:spLocks noGrp="1"/>
          </p:cNvSpPr>
          <p:nvPr>
            <p:ph type="title"/>
          </p:nvPr>
        </p:nvSpPr>
        <p:spPr>
          <a:xfrm>
            <a:off x="735048" y="218668"/>
            <a:ext cx="10618752" cy="88256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715B"/>
              </a:buClr>
              <a:buSzPts val="4000"/>
              <a:buFont typeface="Calibri"/>
              <a:buNone/>
            </a:pPr>
            <a:r>
              <a:rPr lang="en-GB" dirty="0"/>
              <a:t>Board of Directors</a:t>
            </a:r>
            <a:endParaRPr dirty="0"/>
          </a:p>
        </p:txBody>
      </p:sp>
      <p:pic>
        <p:nvPicPr>
          <p:cNvPr id="234" name="Google Shape;234;p8"/>
          <p:cNvPicPr preferRelativeResize="0"/>
          <p:nvPr/>
        </p:nvPicPr>
        <p:blipFill rotWithShape="1">
          <a:blip r:embed="rId3">
            <a:alphaModFix/>
          </a:blip>
          <a:srcRect/>
          <a:stretch/>
        </p:blipFill>
        <p:spPr>
          <a:xfrm>
            <a:off x="8080090" y="1152528"/>
            <a:ext cx="1084640" cy="1553824"/>
          </a:xfrm>
          <a:prstGeom prst="rect">
            <a:avLst/>
          </a:prstGeom>
          <a:noFill/>
          <a:ln>
            <a:noFill/>
          </a:ln>
        </p:spPr>
      </p:pic>
      <p:pic>
        <p:nvPicPr>
          <p:cNvPr id="235" name="Google Shape;235;p8"/>
          <p:cNvPicPr preferRelativeResize="0"/>
          <p:nvPr/>
        </p:nvPicPr>
        <p:blipFill rotWithShape="1">
          <a:blip r:embed="rId4">
            <a:alphaModFix/>
          </a:blip>
          <a:srcRect/>
          <a:stretch/>
        </p:blipFill>
        <p:spPr>
          <a:xfrm>
            <a:off x="9423594" y="1161900"/>
            <a:ext cx="1084640" cy="1544452"/>
          </a:xfrm>
          <a:prstGeom prst="rect">
            <a:avLst/>
          </a:prstGeom>
          <a:noFill/>
          <a:ln>
            <a:noFill/>
          </a:ln>
        </p:spPr>
      </p:pic>
      <p:pic>
        <p:nvPicPr>
          <p:cNvPr id="236" name="Google Shape;236;p8"/>
          <p:cNvPicPr preferRelativeResize="0"/>
          <p:nvPr/>
        </p:nvPicPr>
        <p:blipFill rotWithShape="1">
          <a:blip r:embed="rId5">
            <a:alphaModFix/>
          </a:blip>
          <a:srcRect/>
          <a:stretch/>
        </p:blipFill>
        <p:spPr>
          <a:xfrm>
            <a:off x="10737064" y="1161900"/>
            <a:ext cx="1084640" cy="1560213"/>
          </a:xfrm>
          <a:prstGeom prst="rect">
            <a:avLst/>
          </a:prstGeom>
          <a:noFill/>
          <a:ln>
            <a:noFill/>
          </a:ln>
        </p:spPr>
      </p:pic>
      <p:pic>
        <p:nvPicPr>
          <p:cNvPr id="237" name="Google Shape;237;p8"/>
          <p:cNvPicPr preferRelativeResize="0"/>
          <p:nvPr/>
        </p:nvPicPr>
        <p:blipFill rotWithShape="1">
          <a:blip r:embed="rId6">
            <a:alphaModFix/>
          </a:blip>
          <a:srcRect/>
          <a:stretch/>
        </p:blipFill>
        <p:spPr>
          <a:xfrm>
            <a:off x="8080090" y="2780456"/>
            <a:ext cx="1084640" cy="1570063"/>
          </a:xfrm>
          <a:prstGeom prst="rect">
            <a:avLst/>
          </a:prstGeom>
          <a:noFill/>
          <a:ln>
            <a:noFill/>
          </a:ln>
        </p:spPr>
      </p:pic>
      <p:pic>
        <p:nvPicPr>
          <p:cNvPr id="238" name="Google Shape;238;p8"/>
          <p:cNvPicPr preferRelativeResize="0"/>
          <p:nvPr/>
        </p:nvPicPr>
        <p:blipFill rotWithShape="1">
          <a:blip r:embed="rId7">
            <a:alphaModFix/>
          </a:blip>
          <a:srcRect/>
          <a:stretch/>
        </p:blipFill>
        <p:spPr>
          <a:xfrm>
            <a:off x="9423594" y="2774353"/>
            <a:ext cx="1084640" cy="1576166"/>
          </a:xfrm>
          <a:prstGeom prst="rect">
            <a:avLst/>
          </a:prstGeom>
          <a:noFill/>
          <a:ln>
            <a:noFill/>
          </a:ln>
        </p:spPr>
      </p:pic>
      <p:pic>
        <p:nvPicPr>
          <p:cNvPr id="239" name="Google Shape;239;p8"/>
          <p:cNvPicPr preferRelativeResize="0"/>
          <p:nvPr/>
        </p:nvPicPr>
        <p:blipFill rotWithShape="1">
          <a:blip r:embed="rId8">
            <a:alphaModFix/>
          </a:blip>
          <a:srcRect/>
          <a:stretch/>
        </p:blipFill>
        <p:spPr>
          <a:xfrm>
            <a:off x="10737064" y="2780456"/>
            <a:ext cx="1084640" cy="1582774"/>
          </a:xfrm>
          <a:prstGeom prst="rect">
            <a:avLst/>
          </a:prstGeom>
          <a:noFill/>
          <a:ln>
            <a:noFill/>
          </a:ln>
        </p:spPr>
      </p:pic>
      <p:pic>
        <p:nvPicPr>
          <p:cNvPr id="240" name="Google Shape;240;p8"/>
          <p:cNvPicPr preferRelativeResize="0"/>
          <p:nvPr/>
        </p:nvPicPr>
        <p:blipFill rotWithShape="1">
          <a:blip r:embed="rId9">
            <a:alphaModFix/>
          </a:blip>
          <a:srcRect/>
          <a:stretch/>
        </p:blipFill>
        <p:spPr>
          <a:xfrm>
            <a:off x="8080090" y="4432676"/>
            <a:ext cx="1107181" cy="1589455"/>
          </a:xfrm>
          <a:prstGeom prst="rect">
            <a:avLst/>
          </a:prstGeom>
          <a:noFill/>
          <a:ln>
            <a:noFill/>
          </a:ln>
        </p:spPr>
      </p:pic>
      <p:pic>
        <p:nvPicPr>
          <p:cNvPr id="241" name="Google Shape;241;p8"/>
          <p:cNvPicPr preferRelativeResize="0"/>
          <p:nvPr/>
        </p:nvPicPr>
        <p:blipFill rotWithShape="1">
          <a:blip r:embed="rId10">
            <a:alphaModFix/>
          </a:blip>
          <a:srcRect/>
          <a:stretch/>
        </p:blipFill>
        <p:spPr>
          <a:xfrm>
            <a:off x="9423594" y="4418520"/>
            <a:ext cx="1107181" cy="1617768"/>
          </a:xfrm>
          <a:prstGeom prst="rect">
            <a:avLst/>
          </a:prstGeom>
          <a:noFill/>
          <a:ln>
            <a:noFill/>
          </a:ln>
        </p:spPr>
      </p:pic>
      <p:pic>
        <p:nvPicPr>
          <p:cNvPr id="242" name="Google Shape;242;p8"/>
          <p:cNvPicPr preferRelativeResize="0"/>
          <p:nvPr/>
        </p:nvPicPr>
        <p:blipFill rotWithShape="1">
          <a:blip r:embed="rId11">
            <a:alphaModFix/>
          </a:blip>
          <a:srcRect/>
          <a:stretch/>
        </p:blipFill>
        <p:spPr>
          <a:xfrm>
            <a:off x="10737064" y="4418520"/>
            <a:ext cx="1084640" cy="1589453"/>
          </a:xfrm>
          <a:prstGeom prst="rect">
            <a:avLst/>
          </a:prstGeom>
          <a:noFill/>
          <a:ln>
            <a:noFill/>
          </a:ln>
        </p:spPr>
      </p:pic>
      <p:sp>
        <p:nvSpPr>
          <p:cNvPr id="243" name="Google Shape;243;p8"/>
          <p:cNvSpPr txBox="1">
            <a:spLocks noGrp="1"/>
          </p:cNvSpPr>
          <p:nvPr>
            <p:ph type="body" idx="1"/>
          </p:nvPr>
        </p:nvSpPr>
        <p:spPr>
          <a:xfrm>
            <a:off x="318827" y="1301313"/>
            <a:ext cx="7761263" cy="4573069"/>
          </a:xfrm>
          <a:prstGeom prst="rect">
            <a:avLst/>
          </a:prstGeom>
          <a:noFill/>
          <a:ln>
            <a:noFill/>
          </a:ln>
        </p:spPr>
        <p:txBody>
          <a:bodyPr spcFirstLastPara="1" wrap="square" lIns="91425" tIns="45700" rIns="91425" bIns="45700" anchor="t" anchorCtr="0">
            <a:normAutofit fontScale="55000" lnSpcReduction="20000"/>
          </a:bodyPr>
          <a:lstStyle/>
          <a:p>
            <a:pPr marL="457200" lvl="0" indent="-457200" algn="l" rtl="0">
              <a:lnSpc>
                <a:spcPct val="150000"/>
              </a:lnSpc>
              <a:spcBef>
                <a:spcPts val="0"/>
              </a:spcBef>
              <a:spcAft>
                <a:spcPts val="0"/>
              </a:spcAft>
              <a:buClr>
                <a:srgbClr val="FFC000"/>
              </a:buClr>
              <a:buSzPct val="100000"/>
              <a:buFont typeface="Calibri"/>
              <a:buChar char="•"/>
            </a:pPr>
            <a:r>
              <a:rPr lang="en-GB" dirty="0"/>
              <a:t>Karel </a:t>
            </a:r>
            <a:r>
              <a:rPr lang="en-GB" dirty="0" err="1"/>
              <a:t>Luyben</a:t>
            </a:r>
            <a:r>
              <a:rPr lang="en-GB" dirty="0"/>
              <a:t>, CESAER &amp; President </a:t>
            </a:r>
            <a:endParaRPr dirty="0"/>
          </a:p>
          <a:p>
            <a:pPr marL="457200" lvl="0" indent="-457200" algn="l" rtl="0">
              <a:lnSpc>
                <a:spcPct val="150000"/>
              </a:lnSpc>
              <a:spcBef>
                <a:spcPts val="1000"/>
              </a:spcBef>
              <a:spcAft>
                <a:spcPts val="0"/>
              </a:spcAft>
              <a:buClr>
                <a:srgbClr val="FFC000"/>
              </a:buClr>
              <a:buSzPct val="100000"/>
              <a:buFont typeface="Calibri"/>
              <a:buChar char="•"/>
            </a:pPr>
            <a:r>
              <a:rPr lang="en-GB" dirty="0"/>
              <a:t>Klaus </a:t>
            </a:r>
            <a:r>
              <a:rPr lang="en-GB" dirty="0" err="1"/>
              <a:t>Tochtermann</a:t>
            </a:r>
            <a:r>
              <a:rPr lang="en-GB" dirty="0"/>
              <a:t>, ZBW &amp; Director 3-year mandate</a:t>
            </a:r>
            <a:endParaRPr dirty="0"/>
          </a:p>
          <a:p>
            <a:pPr marL="457200" lvl="0" indent="-457200" algn="l" rtl="0">
              <a:lnSpc>
                <a:spcPct val="150000"/>
              </a:lnSpc>
              <a:spcBef>
                <a:spcPts val="1000"/>
              </a:spcBef>
              <a:spcAft>
                <a:spcPts val="0"/>
              </a:spcAft>
              <a:buClr>
                <a:srgbClr val="FFC000"/>
              </a:buClr>
              <a:buSzPct val="100000"/>
              <a:buFont typeface="Calibri"/>
              <a:buChar char="•"/>
            </a:pPr>
            <a:r>
              <a:rPr lang="en-GB" dirty="0" err="1"/>
              <a:t>Marialuisa</a:t>
            </a:r>
            <a:r>
              <a:rPr lang="en-GB" dirty="0"/>
              <a:t> Lavitrano, University Milano – Bicocca &amp; Director 3-year mandate</a:t>
            </a:r>
            <a:endParaRPr dirty="0"/>
          </a:p>
          <a:p>
            <a:pPr marL="457200" lvl="0" indent="-457200" algn="l" rtl="0">
              <a:lnSpc>
                <a:spcPct val="150000"/>
              </a:lnSpc>
              <a:spcBef>
                <a:spcPts val="1000"/>
              </a:spcBef>
              <a:spcAft>
                <a:spcPts val="0"/>
              </a:spcAft>
              <a:buClr>
                <a:srgbClr val="FFC000"/>
              </a:buClr>
              <a:buSzPct val="100000"/>
              <a:buFont typeface="Calibri"/>
              <a:buChar char="•"/>
            </a:pPr>
            <a:r>
              <a:rPr lang="en-GB" dirty="0"/>
              <a:t>Suzanne </a:t>
            </a:r>
            <a:r>
              <a:rPr lang="en-GB" dirty="0" err="1"/>
              <a:t>Dumouchel</a:t>
            </a:r>
            <a:r>
              <a:rPr lang="en-GB" dirty="0"/>
              <a:t>, CNRS &amp; Director 3-year mandate</a:t>
            </a:r>
            <a:endParaRPr dirty="0"/>
          </a:p>
          <a:p>
            <a:pPr marL="457200" lvl="0" indent="-457200" algn="l" rtl="0">
              <a:lnSpc>
                <a:spcPct val="150000"/>
              </a:lnSpc>
              <a:spcBef>
                <a:spcPts val="1000"/>
              </a:spcBef>
              <a:spcAft>
                <a:spcPts val="0"/>
              </a:spcAft>
              <a:buClr>
                <a:srgbClr val="FFC000"/>
              </a:buClr>
              <a:buSzPct val="100000"/>
              <a:buFont typeface="Calibri"/>
              <a:buChar char="•"/>
            </a:pPr>
            <a:r>
              <a:rPr lang="en-GB" dirty="0"/>
              <a:t>Sarah Jones, GÉANT</a:t>
            </a:r>
            <a:r>
              <a:rPr lang="en-GB" b="1" dirty="0"/>
              <a:t> </a:t>
            </a:r>
            <a:r>
              <a:rPr lang="en-GB" dirty="0"/>
              <a:t>&amp; Director 2-year mandate</a:t>
            </a:r>
            <a:endParaRPr dirty="0"/>
          </a:p>
          <a:p>
            <a:pPr marL="457200" lvl="0" indent="-457200" algn="l" rtl="0">
              <a:lnSpc>
                <a:spcPct val="150000"/>
              </a:lnSpc>
              <a:spcBef>
                <a:spcPts val="1000"/>
              </a:spcBef>
              <a:spcAft>
                <a:spcPts val="0"/>
              </a:spcAft>
              <a:buClr>
                <a:srgbClr val="FFC000"/>
              </a:buClr>
              <a:buSzPct val="100000"/>
              <a:buFont typeface="Calibri"/>
              <a:buChar char="•"/>
            </a:pPr>
            <a:r>
              <a:rPr lang="en-GB" dirty="0"/>
              <a:t>Ignacio </a:t>
            </a:r>
            <a:r>
              <a:rPr lang="en-GB" dirty="0" err="1"/>
              <a:t>Blanquer</a:t>
            </a:r>
            <a:r>
              <a:rPr lang="en-GB" dirty="0"/>
              <a:t>, UPV &amp; Director 2-year mandate</a:t>
            </a:r>
            <a:endParaRPr dirty="0"/>
          </a:p>
          <a:p>
            <a:pPr marL="457200" lvl="0" indent="-457200" algn="l" rtl="0">
              <a:lnSpc>
                <a:spcPct val="150000"/>
              </a:lnSpc>
              <a:spcBef>
                <a:spcPts val="1000"/>
              </a:spcBef>
              <a:spcAft>
                <a:spcPts val="0"/>
              </a:spcAft>
              <a:buClr>
                <a:srgbClr val="FFC000"/>
              </a:buClr>
              <a:buSzPct val="100000"/>
              <a:buFont typeface="Calibri"/>
              <a:buChar char="•"/>
            </a:pPr>
            <a:r>
              <a:rPr lang="en-GB" dirty="0"/>
              <a:t>Ronan Byrne, </a:t>
            </a:r>
            <a:r>
              <a:rPr lang="en-GB" dirty="0" err="1"/>
              <a:t>HEAnet</a:t>
            </a:r>
            <a:r>
              <a:rPr lang="en-GB" dirty="0"/>
              <a:t> &amp; Director 1-year mandate</a:t>
            </a:r>
            <a:endParaRPr dirty="0"/>
          </a:p>
          <a:p>
            <a:pPr marL="457200" lvl="0" indent="-457200" algn="l" rtl="0">
              <a:lnSpc>
                <a:spcPct val="150000"/>
              </a:lnSpc>
              <a:spcBef>
                <a:spcPts val="1000"/>
              </a:spcBef>
              <a:spcAft>
                <a:spcPts val="0"/>
              </a:spcAft>
              <a:buClr>
                <a:srgbClr val="FFC000"/>
              </a:buClr>
              <a:buSzPct val="100000"/>
              <a:buFont typeface="Calibri"/>
              <a:buChar char="•"/>
            </a:pPr>
            <a:r>
              <a:rPr lang="en-GB" dirty="0"/>
              <a:t>Bob Jones, CERN &amp; Director 1-year mandate</a:t>
            </a:r>
            <a:endParaRPr dirty="0"/>
          </a:p>
          <a:p>
            <a:pPr marL="457200" lvl="0" indent="-457200" algn="l" rtl="0">
              <a:lnSpc>
                <a:spcPct val="150000"/>
              </a:lnSpc>
              <a:spcBef>
                <a:spcPts val="1000"/>
              </a:spcBef>
              <a:spcAft>
                <a:spcPts val="0"/>
              </a:spcAft>
              <a:buClr>
                <a:srgbClr val="FFC000"/>
              </a:buClr>
              <a:buSzPct val="100000"/>
              <a:buFont typeface="Calibri"/>
              <a:buChar char="•"/>
            </a:pPr>
            <a:r>
              <a:rPr lang="en-GB" dirty="0"/>
              <a:t>Wilhelm </a:t>
            </a:r>
            <a:r>
              <a:rPr lang="en-GB" dirty="0" err="1"/>
              <a:t>Widmark</a:t>
            </a:r>
            <a:r>
              <a:rPr lang="en-GB" dirty="0"/>
              <a:t>, University of Stockholm &amp; Director 1-year mandate</a:t>
            </a:r>
            <a:endParaRPr dirty="0"/>
          </a:p>
          <a:p>
            <a:pPr marL="457200" lvl="0" indent="-346075" algn="l" rtl="0">
              <a:lnSpc>
                <a:spcPct val="150000"/>
              </a:lnSpc>
              <a:spcBef>
                <a:spcPts val="1000"/>
              </a:spcBef>
              <a:spcAft>
                <a:spcPts val="0"/>
              </a:spcAft>
              <a:buClr>
                <a:srgbClr val="FFC000"/>
              </a:buClr>
              <a:buSzPct val="100000"/>
              <a:buFont typeface="Calibri"/>
              <a:buNone/>
            </a:pPr>
            <a:endParaRPr dirty="0"/>
          </a:p>
          <a:p>
            <a:pPr marL="457200" lvl="1" indent="0" algn="l" rtl="0">
              <a:lnSpc>
                <a:spcPct val="90000"/>
              </a:lnSpc>
              <a:spcBef>
                <a:spcPts val="500"/>
              </a:spcBef>
              <a:spcAft>
                <a:spcPts val="0"/>
              </a:spcAft>
              <a:buClr>
                <a:srgbClr val="2B499A"/>
              </a:buClr>
              <a:buSzPct val="100000"/>
              <a:buFont typeface="Calibri"/>
              <a:buNone/>
            </a:pPr>
            <a:endParaRPr dirty="0"/>
          </a:p>
        </p:txBody>
      </p:sp>
      <p:sp>
        <p:nvSpPr>
          <p:cNvPr id="245" name="Google Shape;24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EOSC Association</a:t>
            </a:r>
            <a:endParaRPr/>
          </a:p>
        </p:txBody>
      </p:sp>
      <p:sp>
        <p:nvSpPr>
          <p:cNvPr id="246" name="Google Shape;24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132</a:t>
            </a:fld>
            <a:endParaRPr/>
          </a:p>
        </p:txBody>
      </p:sp>
      <p:sp>
        <p:nvSpPr>
          <p:cNvPr id="16" name="Google Shape;411;p25">
            <a:extLst>
              <a:ext uri="{FF2B5EF4-FFF2-40B4-BE49-F238E27FC236}">
                <a16:creationId xmlns:a16="http://schemas.microsoft.com/office/drawing/2014/main" id="{F5641702-AFDA-1546-B04E-8B4F0DF3988F}"/>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a:t>6/11/21</a:t>
            </a:r>
            <a:endParaRPr dirty="0"/>
          </a:p>
        </p:txBody>
      </p:sp>
    </p:spTree>
    <p:extLst>
      <p:ext uri="{BB962C8B-B14F-4D97-AF65-F5344CB8AC3E}">
        <p14:creationId xmlns:p14="http://schemas.microsoft.com/office/powerpoint/2010/main" val="428772648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5"/>
          <p:cNvSpPr txBox="1">
            <a:spLocks noGrp="1"/>
          </p:cNvSpPr>
          <p:nvPr>
            <p:ph type="title"/>
          </p:nvPr>
        </p:nvSpPr>
        <p:spPr>
          <a:xfrm>
            <a:off x="735048" y="218668"/>
            <a:ext cx="10618752" cy="88256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715B"/>
              </a:buClr>
              <a:buSzPts val="4000"/>
              <a:buFont typeface="Calibri"/>
              <a:buNone/>
            </a:pPr>
            <a:r>
              <a:rPr lang="en-GB" dirty="0"/>
              <a:t>The EOSC Association</a:t>
            </a:r>
            <a:endParaRPr dirty="0"/>
          </a:p>
        </p:txBody>
      </p:sp>
      <p:sp>
        <p:nvSpPr>
          <p:cNvPr id="198" name="Google Shape;198;p5"/>
          <p:cNvSpPr txBox="1">
            <a:spLocks noGrp="1"/>
          </p:cNvSpPr>
          <p:nvPr>
            <p:ph type="body" idx="1"/>
          </p:nvPr>
        </p:nvSpPr>
        <p:spPr>
          <a:xfrm>
            <a:off x="577517" y="1281739"/>
            <a:ext cx="10395283" cy="4829421"/>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20000"/>
              </a:lnSpc>
              <a:spcBef>
                <a:spcPts val="0"/>
              </a:spcBef>
              <a:spcAft>
                <a:spcPts val="0"/>
              </a:spcAft>
              <a:buSzPct val="100000"/>
              <a:buFont typeface="Calibri"/>
              <a:buNone/>
            </a:pPr>
            <a:r>
              <a:rPr lang="en-GB" sz="5100" b="1" dirty="0"/>
              <a:t>Mission: </a:t>
            </a:r>
            <a:r>
              <a:rPr lang="en-GB" sz="5100" i="1" dirty="0"/>
              <a:t>Advancing Open Science to accelerate the creation of new knowledge, inspire education, spur innovation and promote accessibility and transparency</a:t>
            </a:r>
            <a:endParaRPr sz="5100" dirty="0"/>
          </a:p>
          <a:p>
            <a:pPr marL="457200" lvl="0" indent="-457200" algn="l" rtl="0">
              <a:lnSpc>
                <a:spcPct val="100000"/>
              </a:lnSpc>
              <a:spcBef>
                <a:spcPts val="1000"/>
              </a:spcBef>
              <a:spcAft>
                <a:spcPts val="0"/>
              </a:spcAft>
              <a:buSzPct val="100000"/>
              <a:buFont typeface="Calibri"/>
              <a:buChar char="•"/>
            </a:pPr>
            <a:r>
              <a:rPr lang="en-GB" sz="5100" dirty="0"/>
              <a:t>To provide a single voice for advocacy and representation for the broader EOSC stakeholder community. </a:t>
            </a:r>
            <a:endParaRPr sz="5100" dirty="0"/>
          </a:p>
          <a:p>
            <a:pPr marL="457200" lvl="0" indent="-457200" algn="l" rtl="0">
              <a:lnSpc>
                <a:spcPct val="100000"/>
              </a:lnSpc>
              <a:spcBef>
                <a:spcPts val="1000"/>
              </a:spcBef>
              <a:spcAft>
                <a:spcPts val="0"/>
              </a:spcAft>
              <a:buSzPct val="100000"/>
              <a:buFont typeface="Calibri"/>
              <a:buChar char="•"/>
            </a:pPr>
            <a:r>
              <a:rPr lang="en-GB" sz="5100" dirty="0"/>
              <a:t>To promote the alignment of European Union research policy and priorities with activities coordinated by the Association.</a:t>
            </a:r>
            <a:endParaRPr sz="5100" dirty="0"/>
          </a:p>
          <a:p>
            <a:pPr marL="457200" lvl="0" indent="-457200" algn="l" rtl="0">
              <a:lnSpc>
                <a:spcPct val="100000"/>
              </a:lnSpc>
              <a:spcBef>
                <a:spcPts val="1000"/>
              </a:spcBef>
              <a:spcAft>
                <a:spcPts val="0"/>
              </a:spcAft>
              <a:buSzPct val="100000"/>
              <a:buFont typeface="Calibri"/>
              <a:buChar char="•"/>
            </a:pPr>
            <a:r>
              <a:rPr lang="en-GB" sz="5100" dirty="0"/>
              <a:t>To enable seamless access to data through interoperable services that address the entire research data life cycle, from discovery to storage, management, analysis and re-use across borders and scientific disciplines</a:t>
            </a:r>
            <a:endParaRPr sz="5100" dirty="0"/>
          </a:p>
          <a:p>
            <a:pPr marL="0" lvl="0" indent="0" algn="l" rtl="0">
              <a:lnSpc>
                <a:spcPct val="100000"/>
              </a:lnSpc>
              <a:spcBef>
                <a:spcPts val="1000"/>
              </a:spcBef>
              <a:spcAft>
                <a:spcPts val="0"/>
              </a:spcAft>
              <a:buSzPct val="100000"/>
              <a:buFont typeface="Calibri"/>
              <a:buNone/>
            </a:pPr>
            <a:endParaRPr dirty="0"/>
          </a:p>
          <a:p>
            <a:pPr marL="725488" lvl="0" indent="-142557" algn="l" rtl="0">
              <a:lnSpc>
                <a:spcPct val="100000"/>
              </a:lnSpc>
              <a:spcBef>
                <a:spcPts val="1000"/>
              </a:spcBef>
              <a:spcAft>
                <a:spcPts val="0"/>
              </a:spcAft>
              <a:buSzPct val="100000"/>
              <a:buFont typeface="Noto Sans Symbols"/>
              <a:buNone/>
            </a:pPr>
            <a:endParaRPr sz="3600" dirty="0"/>
          </a:p>
        </p:txBody>
      </p:sp>
      <p:sp>
        <p:nvSpPr>
          <p:cNvPr id="201" name="Google Shape;20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EOSC Association</a:t>
            </a:r>
            <a:endParaRPr/>
          </a:p>
        </p:txBody>
      </p:sp>
      <p:sp>
        <p:nvSpPr>
          <p:cNvPr id="202" name="Google Shape;20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133</a:t>
            </a:fld>
            <a:endParaRPr/>
          </a:p>
        </p:txBody>
      </p:sp>
      <p:sp>
        <p:nvSpPr>
          <p:cNvPr id="8" name="Google Shape;411;p25">
            <a:extLst>
              <a:ext uri="{FF2B5EF4-FFF2-40B4-BE49-F238E27FC236}">
                <a16:creationId xmlns:a16="http://schemas.microsoft.com/office/drawing/2014/main" id="{08A42815-59DF-0547-AE19-3DDEF4118ED7}"/>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a:t>6/11/21</a:t>
            </a:r>
            <a:endParaRPr dirty="0"/>
          </a:p>
        </p:txBody>
      </p:sp>
    </p:spTree>
    <p:extLst>
      <p:ext uri="{BB962C8B-B14F-4D97-AF65-F5344CB8AC3E}">
        <p14:creationId xmlns:p14="http://schemas.microsoft.com/office/powerpoint/2010/main" val="33366958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3"/>
          <p:cNvSpPr txBox="1">
            <a:spLocks noGrp="1"/>
          </p:cNvSpPr>
          <p:nvPr>
            <p:ph type="title"/>
          </p:nvPr>
        </p:nvSpPr>
        <p:spPr>
          <a:xfrm>
            <a:off x="735048" y="218668"/>
            <a:ext cx="10618752" cy="882564"/>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715B"/>
              </a:buClr>
              <a:buSzPct val="100000"/>
              <a:buFont typeface="Calibri"/>
              <a:buNone/>
            </a:pPr>
            <a:r>
              <a:rPr lang="en-GB" dirty="0"/>
              <a:t>What are the EOSC Advisory Groups / Task Forces</a:t>
            </a:r>
            <a:endParaRPr dirty="0"/>
          </a:p>
        </p:txBody>
      </p:sp>
      <p:sp>
        <p:nvSpPr>
          <p:cNvPr id="291" name="Google Shape;291;p13"/>
          <p:cNvSpPr txBox="1">
            <a:spLocks noGrp="1"/>
          </p:cNvSpPr>
          <p:nvPr>
            <p:ph type="body" idx="1"/>
          </p:nvPr>
        </p:nvSpPr>
        <p:spPr>
          <a:xfrm>
            <a:off x="716693" y="1294123"/>
            <a:ext cx="10618752" cy="4573069"/>
          </a:xfrm>
          <a:prstGeom prst="rect">
            <a:avLst/>
          </a:prstGeom>
          <a:noFill/>
          <a:ln>
            <a:noFill/>
          </a:ln>
        </p:spPr>
        <p:txBody>
          <a:bodyPr spcFirstLastPara="1" wrap="square" lIns="91425" tIns="45700" rIns="91425" bIns="45700" anchor="t" anchorCtr="0">
            <a:normAutofit fontScale="85000" lnSpcReduction="20000"/>
          </a:bodyPr>
          <a:lstStyle/>
          <a:p>
            <a:pPr marL="457200" lvl="0" indent="-457200" algn="l" rtl="0">
              <a:lnSpc>
                <a:spcPct val="150000"/>
              </a:lnSpc>
              <a:spcBef>
                <a:spcPts val="0"/>
              </a:spcBef>
              <a:spcAft>
                <a:spcPts val="0"/>
              </a:spcAft>
              <a:buClr>
                <a:srgbClr val="FFC000"/>
              </a:buClr>
              <a:buSzPct val="100000"/>
              <a:buFont typeface="Calibri"/>
              <a:buChar char="•"/>
            </a:pPr>
            <a:r>
              <a:rPr lang="en-GB" dirty="0"/>
              <a:t>A structure to allow Association members and others to help steer the implementation of EOSC</a:t>
            </a:r>
            <a:endParaRPr dirty="0"/>
          </a:p>
          <a:p>
            <a:pPr marL="457200" lvl="0" indent="-457200" algn="l" rtl="0">
              <a:lnSpc>
                <a:spcPct val="150000"/>
              </a:lnSpc>
              <a:spcBef>
                <a:spcPts val="1000"/>
              </a:spcBef>
              <a:spcAft>
                <a:spcPts val="0"/>
              </a:spcAft>
              <a:buClr>
                <a:srgbClr val="FFC000"/>
              </a:buClr>
              <a:buSzPct val="100000"/>
              <a:buFont typeface="Calibri"/>
              <a:buChar char="•"/>
            </a:pPr>
            <a:r>
              <a:rPr lang="en-GB" dirty="0"/>
              <a:t>Groups should liaise with EOSC projects and offer feedback and advice</a:t>
            </a:r>
            <a:endParaRPr dirty="0"/>
          </a:p>
          <a:p>
            <a:pPr marL="457200" lvl="0" indent="-457200" algn="l" rtl="0">
              <a:lnSpc>
                <a:spcPct val="150000"/>
              </a:lnSpc>
              <a:spcBef>
                <a:spcPts val="1000"/>
              </a:spcBef>
              <a:spcAft>
                <a:spcPts val="0"/>
              </a:spcAft>
              <a:buClr>
                <a:srgbClr val="FFC000"/>
              </a:buClr>
              <a:buSzPct val="100000"/>
              <a:buFont typeface="Calibri"/>
              <a:buChar char="•"/>
            </a:pPr>
            <a:r>
              <a:rPr lang="en-GB" dirty="0"/>
              <a:t>Identify strategic gaps and areas for investment to input to SRIA</a:t>
            </a:r>
            <a:endParaRPr dirty="0"/>
          </a:p>
          <a:p>
            <a:pPr marL="457200" lvl="0" indent="-457200" algn="l" rtl="0">
              <a:lnSpc>
                <a:spcPct val="150000"/>
              </a:lnSpc>
              <a:spcBef>
                <a:spcPts val="1000"/>
              </a:spcBef>
              <a:spcAft>
                <a:spcPts val="0"/>
              </a:spcAft>
              <a:buClr>
                <a:srgbClr val="FFC000"/>
              </a:buClr>
              <a:buSzPct val="100000"/>
              <a:buFont typeface="Calibri"/>
              <a:buChar char="•"/>
            </a:pPr>
            <a:r>
              <a:rPr lang="en-GB" dirty="0"/>
              <a:t>EOSC Association members can propose and lead groups. Externals can also be members</a:t>
            </a:r>
            <a:endParaRPr dirty="0"/>
          </a:p>
          <a:p>
            <a:pPr marL="457200" lvl="0" indent="-457200" algn="l" rtl="0">
              <a:lnSpc>
                <a:spcPct val="150000"/>
              </a:lnSpc>
              <a:spcBef>
                <a:spcPts val="1000"/>
              </a:spcBef>
              <a:spcAft>
                <a:spcPts val="0"/>
              </a:spcAft>
              <a:buClr>
                <a:srgbClr val="FFC000"/>
              </a:buClr>
              <a:buSzPct val="100000"/>
              <a:buFont typeface="Calibri"/>
              <a:buChar char="•"/>
            </a:pPr>
            <a:r>
              <a:rPr lang="en-GB" dirty="0"/>
              <a:t>Task Forces are groups within the AGs who undertake activities to implement certain aspects of EOSC according to their topic</a:t>
            </a:r>
            <a:endParaRPr dirty="0"/>
          </a:p>
        </p:txBody>
      </p:sp>
      <p:sp>
        <p:nvSpPr>
          <p:cNvPr id="293" name="Google Shape;29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EOSC Association</a:t>
            </a:r>
            <a:endParaRPr/>
          </a:p>
        </p:txBody>
      </p:sp>
      <p:sp>
        <p:nvSpPr>
          <p:cNvPr id="294" name="Google Shape;29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134</a:t>
            </a:fld>
            <a:endParaRPr/>
          </a:p>
        </p:txBody>
      </p:sp>
      <p:sp>
        <p:nvSpPr>
          <p:cNvPr id="7" name="Google Shape;411;p25">
            <a:extLst>
              <a:ext uri="{FF2B5EF4-FFF2-40B4-BE49-F238E27FC236}">
                <a16:creationId xmlns:a16="http://schemas.microsoft.com/office/drawing/2014/main" id="{1DAD3B13-7EE2-164E-B283-DF5487DE33B0}"/>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a:t>6/11/21</a:t>
            </a:r>
            <a:endParaRPr dirty="0"/>
          </a:p>
        </p:txBody>
      </p:sp>
    </p:spTree>
    <p:extLst>
      <p:ext uri="{BB962C8B-B14F-4D97-AF65-F5344CB8AC3E}">
        <p14:creationId xmlns:p14="http://schemas.microsoft.com/office/powerpoint/2010/main" val="4195714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6"/>
          <p:cNvSpPr txBox="1">
            <a:spLocks noGrp="1"/>
          </p:cNvSpPr>
          <p:nvPr>
            <p:ph type="title"/>
          </p:nvPr>
        </p:nvSpPr>
        <p:spPr>
          <a:xfrm>
            <a:off x="735048" y="218668"/>
            <a:ext cx="10618752" cy="88256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715B"/>
              </a:buClr>
              <a:buSzPts val="4000"/>
              <a:buFont typeface="Calibri"/>
              <a:buNone/>
            </a:pPr>
            <a:r>
              <a:rPr lang="en-GB"/>
              <a:t>Task Force topics</a:t>
            </a:r>
            <a:endParaRPr/>
          </a:p>
        </p:txBody>
      </p:sp>
      <p:sp>
        <p:nvSpPr>
          <p:cNvPr id="323" name="Google Shape;323;p16"/>
          <p:cNvSpPr txBox="1">
            <a:spLocks noGrp="1"/>
          </p:cNvSpPr>
          <p:nvPr>
            <p:ph type="body" idx="1"/>
          </p:nvPr>
        </p:nvSpPr>
        <p:spPr>
          <a:xfrm>
            <a:off x="735051" y="1259175"/>
            <a:ext cx="5361000" cy="45732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00000"/>
              </a:lnSpc>
              <a:spcBef>
                <a:spcPts val="0"/>
              </a:spcBef>
              <a:spcAft>
                <a:spcPts val="0"/>
              </a:spcAft>
              <a:buSzPct val="79274"/>
              <a:buFont typeface="Calibri"/>
              <a:buNone/>
            </a:pPr>
            <a:r>
              <a:rPr lang="en-GB" sz="2270" b="1"/>
              <a:t>Implementation of EOSC </a:t>
            </a:r>
            <a:endParaRPr sz="3270"/>
          </a:p>
          <a:p>
            <a:pPr marL="457200" lvl="0" indent="-465455" algn="l" rtl="0">
              <a:lnSpc>
                <a:spcPct val="100000"/>
              </a:lnSpc>
              <a:spcBef>
                <a:spcPts val="1000"/>
              </a:spcBef>
              <a:spcAft>
                <a:spcPts val="0"/>
              </a:spcAft>
              <a:buSzPct val="100000"/>
              <a:buFont typeface="Calibri"/>
              <a:buChar char="•"/>
            </a:pPr>
            <a:r>
              <a:rPr lang="en-GB" sz="2270"/>
              <a:t>Rules of Participation compliance monitoring </a:t>
            </a:r>
            <a:endParaRPr sz="3270"/>
          </a:p>
          <a:p>
            <a:pPr marL="457200" lvl="0" indent="-465455" algn="l" rtl="0">
              <a:lnSpc>
                <a:spcPct val="100000"/>
              </a:lnSpc>
              <a:spcBef>
                <a:spcPts val="1000"/>
              </a:spcBef>
              <a:spcAft>
                <a:spcPts val="0"/>
              </a:spcAft>
              <a:buSzPct val="100000"/>
              <a:buFont typeface="Calibri"/>
              <a:buChar char="•"/>
            </a:pPr>
            <a:r>
              <a:rPr lang="en-GB" sz="2270"/>
              <a:t>PID policy and implementation </a:t>
            </a:r>
            <a:endParaRPr sz="3270"/>
          </a:p>
          <a:p>
            <a:pPr marL="457200" lvl="0" indent="-465455" algn="l" rtl="0">
              <a:lnSpc>
                <a:spcPct val="100000"/>
              </a:lnSpc>
              <a:spcBef>
                <a:spcPts val="1000"/>
              </a:spcBef>
              <a:spcAft>
                <a:spcPts val="0"/>
              </a:spcAft>
              <a:buSzPct val="100000"/>
              <a:buFont typeface="Calibri"/>
              <a:buChar char="•"/>
            </a:pPr>
            <a:r>
              <a:rPr lang="en-GB" sz="2270"/>
              <a:t>Researcher engagement and adoption </a:t>
            </a:r>
            <a:endParaRPr sz="3270"/>
          </a:p>
          <a:p>
            <a:pPr marL="0" lvl="0" indent="0" algn="l" rtl="0">
              <a:lnSpc>
                <a:spcPct val="100000"/>
              </a:lnSpc>
              <a:spcBef>
                <a:spcPts val="1000"/>
              </a:spcBef>
              <a:spcAft>
                <a:spcPts val="0"/>
              </a:spcAft>
              <a:buSzPct val="79274"/>
              <a:buFont typeface="Calibri"/>
              <a:buNone/>
            </a:pPr>
            <a:r>
              <a:rPr lang="en-GB" sz="2270" b="1"/>
              <a:t>Technical challenges on EOSC</a:t>
            </a:r>
            <a:endParaRPr sz="3270"/>
          </a:p>
          <a:p>
            <a:pPr marL="457200" lvl="0" indent="-465455" algn="l" rtl="0">
              <a:lnSpc>
                <a:spcPct val="100000"/>
              </a:lnSpc>
              <a:spcBef>
                <a:spcPts val="1000"/>
              </a:spcBef>
              <a:spcAft>
                <a:spcPts val="0"/>
              </a:spcAft>
              <a:buSzPct val="100000"/>
              <a:buFont typeface="Calibri"/>
              <a:buChar char="•"/>
            </a:pPr>
            <a:r>
              <a:rPr lang="en-GB" sz="2270"/>
              <a:t>Technical interoperability of data and services</a:t>
            </a:r>
            <a:endParaRPr sz="3270"/>
          </a:p>
          <a:p>
            <a:pPr marL="457200" lvl="0" indent="-465455" algn="l" rtl="0">
              <a:lnSpc>
                <a:spcPct val="100000"/>
              </a:lnSpc>
              <a:spcBef>
                <a:spcPts val="1000"/>
              </a:spcBef>
              <a:spcAft>
                <a:spcPts val="0"/>
              </a:spcAft>
              <a:buSzPct val="100000"/>
              <a:buFont typeface="Calibri"/>
              <a:buChar char="•"/>
            </a:pPr>
            <a:r>
              <a:rPr lang="en-GB" sz="2270"/>
              <a:t>Infrastructure for quality research software</a:t>
            </a:r>
            <a:endParaRPr sz="3270"/>
          </a:p>
          <a:p>
            <a:pPr marL="457200" lvl="0" indent="-465455" algn="l" rtl="0">
              <a:lnSpc>
                <a:spcPct val="100000"/>
              </a:lnSpc>
              <a:spcBef>
                <a:spcPts val="1000"/>
              </a:spcBef>
              <a:spcAft>
                <a:spcPts val="0"/>
              </a:spcAft>
              <a:buSzPct val="100000"/>
              <a:buFont typeface="Calibri"/>
              <a:buChar char="•"/>
            </a:pPr>
            <a:r>
              <a:rPr lang="en-GB" sz="2270"/>
              <a:t>AAI Architecture </a:t>
            </a:r>
            <a:endParaRPr sz="3270"/>
          </a:p>
          <a:p>
            <a:pPr marL="0" lvl="0" indent="0" algn="l" rtl="0">
              <a:lnSpc>
                <a:spcPct val="100000"/>
              </a:lnSpc>
              <a:spcBef>
                <a:spcPts val="1000"/>
              </a:spcBef>
              <a:spcAft>
                <a:spcPts val="0"/>
              </a:spcAft>
              <a:buSzPct val="79274"/>
              <a:buFont typeface="Calibri"/>
              <a:buNone/>
            </a:pPr>
            <a:r>
              <a:rPr lang="en-GB" sz="2270" b="1"/>
              <a:t>Metadata and data quality</a:t>
            </a:r>
            <a:endParaRPr sz="2270"/>
          </a:p>
          <a:p>
            <a:pPr marL="457200" lvl="0" indent="-465455" algn="l" rtl="0">
              <a:lnSpc>
                <a:spcPct val="100000"/>
              </a:lnSpc>
              <a:spcBef>
                <a:spcPts val="1000"/>
              </a:spcBef>
              <a:spcAft>
                <a:spcPts val="0"/>
              </a:spcAft>
              <a:buSzPct val="100000"/>
              <a:buFont typeface="Calibri"/>
              <a:buChar char="•"/>
            </a:pPr>
            <a:r>
              <a:rPr lang="en-GB" sz="2270"/>
              <a:t>Semantic interoperability</a:t>
            </a:r>
            <a:endParaRPr sz="3270"/>
          </a:p>
          <a:p>
            <a:pPr marL="457200" lvl="0" indent="-465455" algn="l" rtl="0">
              <a:lnSpc>
                <a:spcPct val="100000"/>
              </a:lnSpc>
              <a:spcBef>
                <a:spcPts val="1000"/>
              </a:spcBef>
              <a:spcAft>
                <a:spcPts val="0"/>
              </a:spcAft>
              <a:buSzPct val="100000"/>
              <a:buFont typeface="Calibri"/>
              <a:buChar char="•"/>
            </a:pPr>
            <a:r>
              <a:rPr lang="en-GB" sz="2270"/>
              <a:t>FAIR metrics and data quality</a:t>
            </a:r>
            <a:endParaRPr sz="3270"/>
          </a:p>
        </p:txBody>
      </p:sp>
      <p:sp>
        <p:nvSpPr>
          <p:cNvPr id="325" name="Google Shape;32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EOSC Association</a:t>
            </a:r>
            <a:endParaRPr/>
          </a:p>
        </p:txBody>
      </p:sp>
      <p:sp>
        <p:nvSpPr>
          <p:cNvPr id="326" name="Google Shape;32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135</a:t>
            </a:fld>
            <a:endParaRPr/>
          </a:p>
        </p:txBody>
      </p:sp>
      <p:sp>
        <p:nvSpPr>
          <p:cNvPr id="327" name="Google Shape;327;p16"/>
          <p:cNvSpPr txBox="1">
            <a:spLocks noGrp="1"/>
          </p:cNvSpPr>
          <p:nvPr>
            <p:ph type="body" idx="1"/>
          </p:nvPr>
        </p:nvSpPr>
        <p:spPr>
          <a:xfrm>
            <a:off x="6334250" y="1159875"/>
            <a:ext cx="5228100" cy="4573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1800"/>
              <a:buFont typeface="Calibri"/>
              <a:buNone/>
            </a:pPr>
            <a:r>
              <a:rPr lang="en-GB" sz="2000" b="1"/>
              <a:t>Research careers and curricula </a:t>
            </a:r>
            <a:endParaRPr sz="3000"/>
          </a:p>
          <a:p>
            <a:pPr marL="457200" lvl="0" indent="-469900" algn="l" rtl="0">
              <a:lnSpc>
                <a:spcPct val="100000"/>
              </a:lnSpc>
              <a:spcBef>
                <a:spcPts val="1000"/>
              </a:spcBef>
              <a:spcAft>
                <a:spcPts val="0"/>
              </a:spcAft>
              <a:buSzPts val="2000"/>
              <a:buFont typeface="Calibri"/>
              <a:buChar char="•"/>
            </a:pPr>
            <a:r>
              <a:rPr lang="en-GB" sz="2000"/>
              <a:t>Data stewardship curricula and career paths</a:t>
            </a:r>
            <a:endParaRPr sz="3000"/>
          </a:p>
          <a:p>
            <a:pPr marL="457200" lvl="0" indent="-469900" algn="l" rtl="0">
              <a:lnSpc>
                <a:spcPct val="100000"/>
              </a:lnSpc>
              <a:spcBef>
                <a:spcPts val="1000"/>
              </a:spcBef>
              <a:spcAft>
                <a:spcPts val="0"/>
              </a:spcAft>
              <a:buSzPts val="2000"/>
              <a:buFont typeface="Calibri"/>
              <a:buChar char="•"/>
            </a:pPr>
            <a:r>
              <a:rPr lang="en-GB" sz="2000"/>
              <a:t>Research careers, recognition and credit</a:t>
            </a:r>
            <a:endParaRPr sz="3000"/>
          </a:p>
          <a:p>
            <a:pPr marL="457200" lvl="0" indent="-469900" algn="l" rtl="0">
              <a:lnSpc>
                <a:spcPct val="100000"/>
              </a:lnSpc>
              <a:spcBef>
                <a:spcPts val="1000"/>
              </a:spcBef>
              <a:spcAft>
                <a:spcPts val="0"/>
              </a:spcAft>
              <a:buSzPts val="2000"/>
              <a:buFont typeface="Calibri"/>
              <a:buChar char="•"/>
            </a:pPr>
            <a:r>
              <a:rPr lang="en-GB" sz="2000"/>
              <a:t>Upskilling countries to engage in EOSC</a:t>
            </a:r>
            <a:endParaRPr sz="3000"/>
          </a:p>
          <a:p>
            <a:pPr marL="0" lvl="0" indent="0" algn="l" rtl="0">
              <a:lnSpc>
                <a:spcPct val="100000"/>
              </a:lnSpc>
              <a:spcBef>
                <a:spcPts val="1000"/>
              </a:spcBef>
              <a:spcAft>
                <a:spcPts val="0"/>
              </a:spcAft>
              <a:buSzPts val="1800"/>
              <a:buFont typeface="Calibri"/>
              <a:buNone/>
            </a:pPr>
            <a:r>
              <a:rPr lang="en-GB" sz="2000" b="1"/>
              <a:t>Sustaining EOSC</a:t>
            </a:r>
            <a:endParaRPr sz="3000"/>
          </a:p>
          <a:p>
            <a:pPr marL="457200" lvl="0" indent="-469900" algn="l" rtl="0">
              <a:lnSpc>
                <a:spcPct val="100000"/>
              </a:lnSpc>
              <a:spcBef>
                <a:spcPts val="1000"/>
              </a:spcBef>
              <a:spcAft>
                <a:spcPts val="0"/>
              </a:spcAft>
              <a:buSzPts val="2000"/>
              <a:buFont typeface="Calibri"/>
              <a:buChar char="•"/>
            </a:pPr>
            <a:r>
              <a:rPr lang="en-GB" sz="2000"/>
              <a:t>Defining funding models for EOSC</a:t>
            </a:r>
            <a:endParaRPr sz="3000"/>
          </a:p>
          <a:p>
            <a:pPr marL="457200" lvl="0" indent="-469900" algn="l" rtl="0">
              <a:lnSpc>
                <a:spcPct val="100000"/>
              </a:lnSpc>
              <a:spcBef>
                <a:spcPts val="1000"/>
              </a:spcBef>
              <a:spcAft>
                <a:spcPts val="0"/>
              </a:spcAft>
              <a:buSzPts val="2000"/>
              <a:buFont typeface="Calibri"/>
              <a:buChar char="•"/>
            </a:pPr>
            <a:r>
              <a:rPr lang="en-GB" sz="2000"/>
              <a:t>Long-term data preservation</a:t>
            </a:r>
            <a:endParaRPr sz="3000"/>
          </a:p>
        </p:txBody>
      </p:sp>
      <p:sp>
        <p:nvSpPr>
          <p:cNvPr id="8" name="Google Shape;411;p25">
            <a:extLst>
              <a:ext uri="{FF2B5EF4-FFF2-40B4-BE49-F238E27FC236}">
                <a16:creationId xmlns:a16="http://schemas.microsoft.com/office/drawing/2014/main" id="{198D63E9-41D1-5B40-A42C-8C8367AAC847}"/>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a:t>6/11/21</a:t>
            </a:r>
            <a:endParaRPr dirty="0"/>
          </a:p>
        </p:txBody>
      </p:sp>
    </p:spTree>
    <p:extLst>
      <p:ext uri="{BB962C8B-B14F-4D97-AF65-F5344CB8AC3E}">
        <p14:creationId xmlns:p14="http://schemas.microsoft.com/office/powerpoint/2010/main" val="15650886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role of science clusters in EOSC</a:t>
            </a:r>
            <a:endParaRPr lang="en-GB" dirty="0"/>
          </a:p>
        </p:txBody>
      </p:sp>
      <p:sp>
        <p:nvSpPr>
          <p:cNvPr id="3" name="Text Placeholder 2"/>
          <p:cNvSpPr>
            <a:spLocks noGrp="1"/>
          </p:cNvSpPr>
          <p:nvPr>
            <p:ph type="body" idx="1"/>
          </p:nvPr>
        </p:nvSpPr>
        <p:spPr/>
        <p:txBody>
          <a:bodyPr>
            <a:normAutofit/>
          </a:bodyPr>
          <a:lstStyle/>
          <a:p>
            <a:r>
              <a:rPr lang="en-US" dirty="0"/>
              <a:t>The science clusters </a:t>
            </a:r>
            <a:r>
              <a:rPr lang="en-GB" dirty="0"/>
              <a:t>(ENVRI-FAIR, EOSC-Life, ESCAPE, </a:t>
            </a:r>
            <a:r>
              <a:rPr lang="en-GB" dirty="0" err="1"/>
              <a:t>PaNOSC</a:t>
            </a:r>
            <a:r>
              <a:rPr lang="en-GB" dirty="0"/>
              <a:t>, SSHOC) </a:t>
            </a:r>
            <a:r>
              <a:rPr lang="en-US" dirty="0"/>
              <a:t>are making major contributions to the EOSC as the key means of  engaging research Infrastructures and their user communities</a:t>
            </a:r>
          </a:p>
          <a:p>
            <a:r>
              <a:rPr lang="en-US" dirty="0"/>
              <a:t>The EOSC roadmap (SRIA version 1) foresees contributions from the science clusters that stretch beyond the lifetime of the science cluster projects</a:t>
            </a:r>
            <a:endParaRPr lang="en-GB"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136</a:t>
            </a:fld>
            <a:endParaRPr lang="en-GB"/>
          </a:p>
        </p:txBody>
      </p:sp>
      <p:sp>
        <p:nvSpPr>
          <p:cNvPr id="5" name="Google Shape;411;p25">
            <a:extLst>
              <a:ext uri="{FF2B5EF4-FFF2-40B4-BE49-F238E27FC236}">
                <a16:creationId xmlns:a16="http://schemas.microsoft.com/office/drawing/2014/main" id="{ABF1A443-316C-3C45-923B-7DD24C8E0B80}"/>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a:t>6/11/21</a:t>
            </a:r>
            <a:endParaRPr dirty="0"/>
          </a:p>
        </p:txBody>
      </p:sp>
    </p:spTree>
    <p:extLst>
      <p:ext uri="{BB962C8B-B14F-4D97-AF65-F5344CB8AC3E}">
        <p14:creationId xmlns:p14="http://schemas.microsoft.com/office/powerpoint/2010/main" val="38290160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Science Clusters contributions to EOSC objectives</a:t>
            </a:r>
            <a:endParaRPr lang="en-GB" dirty="0"/>
          </a:p>
        </p:txBody>
      </p:sp>
      <p:sp>
        <p:nvSpPr>
          <p:cNvPr id="3" name="Text Placeholder 2"/>
          <p:cNvSpPr>
            <a:spLocks noGrp="1"/>
          </p:cNvSpPr>
          <p:nvPr>
            <p:ph type="body" idx="1"/>
          </p:nvPr>
        </p:nvSpPr>
        <p:spPr/>
        <p:txBody>
          <a:bodyPr>
            <a:normAutofit/>
          </a:bodyPr>
          <a:lstStyle/>
          <a:p>
            <a:r>
              <a:rPr lang="en-GB" dirty="0"/>
              <a:t>Engage with researchers and promote the adoption of open science practices by research communities</a:t>
            </a:r>
          </a:p>
          <a:p>
            <a:r>
              <a:rPr lang="en-GB" dirty="0"/>
              <a:t>Participate in  the definition of standards, and the development of tools and services that allow researchers to find, access, reuse and combine results</a:t>
            </a:r>
          </a:p>
          <a:p>
            <a:r>
              <a:rPr lang="en-GB" dirty="0"/>
              <a:t>Establish a sustainable and federated infrastructure enabling open sharing of scientific results</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137</a:t>
            </a:fld>
            <a:endParaRPr lang="en-GB"/>
          </a:p>
        </p:txBody>
      </p:sp>
      <p:sp>
        <p:nvSpPr>
          <p:cNvPr id="5" name="Google Shape;411;p25">
            <a:extLst>
              <a:ext uri="{FF2B5EF4-FFF2-40B4-BE49-F238E27FC236}">
                <a16:creationId xmlns:a16="http://schemas.microsoft.com/office/drawing/2014/main" id="{E0EB9526-07B6-3643-9E39-95197BBACAD2}"/>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a:t>6/11/21</a:t>
            </a:r>
            <a:endParaRPr dirty="0"/>
          </a:p>
        </p:txBody>
      </p:sp>
    </p:spTree>
    <p:extLst>
      <p:ext uri="{BB962C8B-B14F-4D97-AF65-F5344CB8AC3E}">
        <p14:creationId xmlns:p14="http://schemas.microsoft.com/office/powerpoint/2010/main" val="3544841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4"/>
          <p:cNvSpPr txBox="1">
            <a:spLocks noGrp="1"/>
          </p:cNvSpPr>
          <p:nvPr>
            <p:ph type="title"/>
          </p:nvPr>
        </p:nvSpPr>
        <p:spPr>
          <a:xfrm>
            <a:off x="735048" y="218668"/>
            <a:ext cx="10618752" cy="88256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715B"/>
              </a:buClr>
              <a:buSzPts val="4000"/>
              <a:buFont typeface="Calibri"/>
              <a:buNone/>
            </a:pPr>
            <a:r>
              <a:rPr lang="en-GB"/>
              <a:t>EOSC Symposium 2021</a:t>
            </a:r>
            <a:endParaRPr/>
          </a:p>
        </p:txBody>
      </p:sp>
      <p:sp>
        <p:nvSpPr>
          <p:cNvPr id="398" name="Google Shape;39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EOSC Association</a:t>
            </a:r>
            <a:endParaRPr/>
          </a:p>
        </p:txBody>
      </p:sp>
      <p:sp>
        <p:nvSpPr>
          <p:cNvPr id="399" name="Google Shape;39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138</a:t>
            </a:fld>
            <a:endParaRPr/>
          </a:p>
        </p:txBody>
      </p:sp>
      <p:pic>
        <p:nvPicPr>
          <p:cNvPr id="400" name="Google Shape;400;p24"/>
          <p:cNvPicPr preferRelativeResize="0"/>
          <p:nvPr/>
        </p:nvPicPr>
        <p:blipFill rotWithShape="1">
          <a:blip r:embed="rId3">
            <a:alphaModFix/>
          </a:blip>
          <a:srcRect/>
          <a:stretch/>
        </p:blipFill>
        <p:spPr>
          <a:xfrm>
            <a:off x="578390" y="1529828"/>
            <a:ext cx="5466034" cy="4101657"/>
          </a:xfrm>
          <a:prstGeom prst="rect">
            <a:avLst/>
          </a:prstGeom>
          <a:noFill/>
          <a:ln>
            <a:noFill/>
          </a:ln>
        </p:spPr>
      </p:pic>
      <p:sp>
        <p:nvSpPr>
          <p:cNvPr id="401" name="Google Shape;401;p24"/>
          <p:cNvSpPr txBox="1">
            <a:spLocks noGrp="1"/>
          </p:cNvSpPr>
          <p:nvPr>
            <p:ph type="body" idx="1"/>
          </p:nvPr>
        </p:nvSpPr>
        <p:spPr>
          <a:xfrm>
            <a:off x="6592185" y="1294123"/>
            <a:ext cx="4743259" cy="4573069"/>
          </a:xfrm>
          <a:prstGeom prst="rect">
            <a:avLst/>
          </a:prstGeom>
          <a:noFill/>
          <a:ln>
            <a:noFill/>
          </a:ln>
        </p:spPr>
        <p:txBody>
          <a:bodyPr spcFirstLastPara="1" wrap="square" lIns="91425" tIns="45700" rIns="91425" bIns="45700" anchor="t" anchorCtr="0">
            <a:normAutofit/>
          </a:bodyPr>
          <a:lstStyle/>
          <a:p>
            <a:pPr marL="457200" lvl="0" indent="-457200" algn="l" rtl="0">
              <a:lnSpc>
                <a:spcPct val="150000"/>
              </a:lnSpc>
              <a:spcBef>
                <a:spcPts val="0"/>
              </a:spcBef>
              <a:spcAft>
                <a:spcPts val="0"/>
              </a:spcAft>
              <a:buClr>
                <a:srgbClr val="FFC000"/>
              </a:buClr>
              <a:buSzPts val="2000"/>
              <a:buFont typeface="Calibri"/>
              <a:buChar char="•"/>
            </a:pPr>
            <a:r>
              <a:rPr lang="en-GB" sz="2000" dirty="0"/>
              <a:t>EOSC Ecosystem explored</a:t>
            </a:r>
            <a:endParaRPr dirty="0"/>
          </a:p>
          <a:p>
            <a:pPr marL="457200" lvl="0" indent="-457200" algn="l" rtl="0">
              <a:lnSpc>
                <a:spcPct val="150000"/>
              </a:lnSpc>
              <a:spcBef>
                <a:spcPts val="1000"/>
              </a:spcBef>
              <a:spcAft>
                <a:spcPts val="0"/>
              </a:spcAft>
              <a:buClr>
                <a:srgbClr val="FFC000"/>
              </a:buClr>
              <a:buSzPts val="2000"/>
              <a:buFont typeface="Calibri"/>
              <a:buChar char="•"/>
            </a:pPr>
            <a:r>
              <a:rPr lang="en-GB" sz="2000" dirty="0"/>
              <a:t>Focus on AG topics and engagement with the community</a:t>
            </a:r>
            <a:endParaRPr dirty="0"/>
          </a:p>
          <a:p>
            <a:pPr marL="457200" lvl="0" indent="-457200" algn="l" rtl="0">
              <a:lnSpc>
                <a:spcPct val="150000"/>
              </a:lnSpc>
              <a:spcBef>
                <a:spcPts val="1000"/>
              </a:spcBef>
              <a:spcAft>
                <a:spcPts val="0"/>
              </a:spcAft>
              <a:buClr>
                <a:srgbClr val="FFC000"/>
              </a:buClr>
              <a:buSzPts val="2000"/>
              <a:buFont typeface="Calibri"/>
              <a:buChar char="•"/>
            </a:pPr>
            <a:r>
              <a:rPr lang="en-GB" sz="2000" u="sng" dirty="0">
                <a:solidFill>
                  <a:schemeClr val="hlink"/>
                </a:solidFill>
                <a:hlinkClick r:id="rId4"/>
              </a:rPr>
              <a:t>Registration &amp; Programme</a:t>
            </a:r>
            <a:endParaRPr sz="2000" dirty="0"/>
          </a:p>
          <a:p>
            <a:pPr marL="457200" lvl="0" indent="-330200" algn="l" rtl="0">
              <a:lnSpc>
                <a:spcPct val="150000"/>
              </a:lnSpc>
              <a:spcBef>
                <a:spcPts val="1000"/>
              </a:spcBef>
              <a:spcAft>
                <a:spcPts val="0"/>
              </a:spcAft>
              <a:buClr>
                <a:srgbClr val="FFC000"/>
              </a:buClr>
              <a:buSzPts val="2000"/>
              <a:buFont typeface="Calibri"/>
              <a:buNone/>
            </a:pPr>
            <a:endParaRPr sz="2000" dirty="0"/>
          </a:p>
          <a:p>
            <a:pPr marL="457200" lvl="0" indent="-330200" algn="l" rtl="0">
              <a:lnSpc>
                <a:spcPct val="150000"/>
              </a:lnSpc>
              <a:spcBef>
                <a:spcPts val="1000"/>
              </a:spcBef>
              <a:spcAft>
                <a:spcPts val="0"/>
              </a:spcAft>
              <a:buClr>
                <a:srgbClr val="FFC000"/>
              </a:buClr>
              <a:buSzPts val="2000"/>
              <a:buFont typeface="Calibri"/>
              <a:buNone/>
            </a:pPr>
            <a:endParaRPr sz="2000" dirty="0"/>
          </a:p>
          <a:p>
            <a:pPr marL="457200" lvl="0" indent="-279400" algn="l" rtl="0">
              <a:lnSpc>
                <a:spcPct val="150000"/>
              </a:lnSpc>
              <a:spcBef>
                <a:spcPts val="1000"/>
              </a:spcBef>
              <a:spcAft>
                <a:spcPts val="0"/>
              </a:spcAft>
              <a:buClr>
                <a:srgbClr val="FFC000"/>
              </a:buClr>
              <a:buSzPts val="2800"/>
              <a:buFont typeface="Calibri"/>
              <a:buNone/>
            </a:pPr>
            <a:endParaRPr dirty="0"/>
          </a:p>
          <a:p>
            <a:pPr marL="457200" lvl="0" indent="-279400" algn="l" rtl="0">
              <a:lnSpc>
                <a:spcPct val="150000"/>
              </a:lnSpc>
              <a:spcBef>
                <a:spcPts val="1000"/>
              </a:spcBef>
              <a:spcAft>
                <a:spcPts val="0"/>
              </a:spcAft>
              <a:buClr>
                <a:srgbClr val="FFC000"/>
              </a:buClr>
              <a:buSzPts val="2800"/>
              <a:buFont typeface="Calibri"/>
              <a:buNone/>
            </a:pPr>
            <a:endParaRPr dirty="0"/>
          </a:p>
        </p:txBody>
      </p:sp>
      <p:sp>
        <p:nvSpPr>
          <p:cNvPr id="8" name="Google Shape;411;p25">
            <a:extLst>
              <a:ext uri="{FF2B5EF4-FFF2-40B4-BE49-F238E27FC236}">
                <a16:creationId xmlns:a16="http://schemas.microsoft.com/office/drawing/2014/main" id="{AD4FAB37-DE7C-7543-9267-667C6B50AD68}"/>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a:t>6/11/21</a:t>
            </a:r>
            <a:endParaRPr dirty="0"/>
          </a:p>
        </p:txBody>
      </p:sp>
    </p:spTree>
    <p:extLst>
      <p:ext uri="{BB962C8B-B14F-4D97-AF65-F5344CB8AC3E}">
        <p14:creationId xmlns:p14="http://schemas.microsoft.com/office/powerpoint/2010/main" val="9170825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5"/>
          <p:cNvSpPr>
            <a:spLocks noGrp="1"/>
          </p:cNvSpPr>
          <p:nvPr>
            <p:ph type="pic" idx="2"/>
          </p:nvPr>
        </p:nvSpPr>
        <p:spPr>
          <a:xfrm>
            <a:off x="0" y="7711"/>
            <a:ext cx="12192000" cy="6088289"/>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407" name="Google Shape;407;p25"/>
          <p:cNvSpPr/>
          <p:nvPr/>
        </p:nvSpPr>
        <p:spPr>
          <a:xfrm>
            <a:off x="0" y="-246743"/>
            <a:ext cx="12192000" cy="6342743"/>
          </a:xfrm>
          <a:prstGeom prst="rect">
            <a:avLst/>
          </a:prstGeom>
          <a:solidFill>
            <a:srgbClr val="2B499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8" name="Google Shape;408;p25"/>
          <p:cNvSpPr>
            <a:spLocks noGrp="1"/>
          </p:cNvSpPr>
          <p:nvPr>
            <p:ph type="body" idx="1"/>
          </p:nvPr>
        </p:nvSpPr>
        <p:spPr>
          <a:xfrm>
            <a:off x="8612188" y="3752850"/>
            <a:ext cx="4435072" cy="1481217"/>
          </a:xfrm>
          <a:prstGeom prst="flowChartTerminator">
            <a:avLst/>
          </a:prstGeom>
          <a:solidFill>
            <a:srgbClr val="75BADA"/>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900"/>
              <a:buFont typeface="Calibri"/>
              <a:buNone/>
            </a:pPr>
            <a:endParaRPr sz="900"/>
          </a:p>
          <a:p>
            <a:pPr marL="0" lvl="0" indent="0" algn="l" rtl="0">
              <a:lnSpc>
                <a:spcPct val="90000"/>
              </a:lnSpc>
              <a:spcBef>
                <a:spcPts val="1000"/>
              </a:spcBef>
              <a:spcAft>
                <a:spcPts val="0"/>
              </a:spcAft>
              <a:buClr>
                <a:srgbClr val="D8D8D8"/>
              </a:buClr>
              <a:buSzPts val="3200"/>
              <a:buFont typeface="Calibri"/>
              <a:buNone/>
            </a:pPr>
            <a:r>
              <a:rPr lang="en-GB" sz="3200" b="1">
                <a:solidFill>
                  <a:srgbClr val="D8D8D8"/>
                </a:solidFill>
              </a:rPr>
              <a:t>Thanks!</a:t>
            </a:r>
            <a:endParaRPr/>
          </a:p>
        </p:txBody>
      </p:sp>
      <p:pic>
        <p:nvPicPr>
          <p:cNvPr id="409" name="Google Shape;409;p25"/>
          <p:cNvPicPr preferRelativeResize="0"/>
          <p:nvPr/>
        </p:nvPicPr>
        <p:blipFill rotWithShape="1">
          <a:blip r:embed="rId3">
            <a:alphaModFix/>
          </a:blip>
          <a:srcRect/>
          <a:stretch/>
        </p:blipFill>
        <p:spPr>
          <a:xfrm>
            <a:off x="387862" y="2924628"/>
            <a:ext cx="2960982" cy="2966834"/>
          </a:xfrm>
          <a:prstGeom prst="rect">
            <a:avLst/>
          </a:prstGeom>
          <a:noFill/>
          <a:ln>
            <a:noFill/>
          </a:ln>
        </p:spPr>
      </p:pic>
      <p:sp>
        <p:nvSpPr>
          <p:cNvPr id="410" name="Google Shape;410;p25"/>
          <p:cNvSpPr/>
          <p:nvPr/>
        </p:nvSpPr>
        <p:spPr>
          <a:xfrm>
            <a:off x="4222185" y="1385054"/>
            <a:ext cx="374762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D8D8D8"/>
              </a:buClr>
              <a:buSzPts val="4400"/>
              <a:buFont typeface="Calibri"/>
              <a:buNone/>
            </a:pPr>
            <a:r>
              <a:rPr lang="en-GB" sz="4400" b="1">
                <a:solidFill>
                  <a:srgbClr val="D8D8D8"/>
                </a:solidFill>
                <a:latin typeface="Calibri"/>
                <a:ea typeface="Calibri"/>
                <a:cs typeface="Calibri"/>
                <a:sym typeface="Calibri"/>
              </a:rPr>
              <a:t>Any questions?</a:t>
            </a:r>
            <a:endParaRPr/>
          </a:p>
        </p:txBody>
      </p:sp>
      <p:sp>
        <p:nvSpPr>
          <p:cNvPr id="411" name="Google Shape;41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a:t>6/11/21</a:t>
            </a:r>
            <a:endParaRPr dirty="0"/>
          </a:p>
        </p:txBody>
      </p:sp>
      <p:sp>
        <p:nvSpPr>
          <p:cNvPr id="412" name="Google Shape;41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EOSC Association</a:t>
            </a:r>
            <a:endParaRPr/>
          </a:p>
        </p:txBody>
      </p:sp>
      <p:sp>
        <p:nvSpPr>
          <p:cNvPr id="413" name="Google Shape;41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139</a:t>
            </a:fld>
            <a:endParaRPr/>
          </a:p>
        </p:txBody>
      </p:sp>
    </p:spTree>
    <p:extLst>
      <p:ext uri="{BB962C8B-B14F-4D97-AF65-F5344CB8AC3E}">
        <p14:creationId xmlns:p14="http://schemas.microsoft.com/office/powerpoint/2010/main" val="2451239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3771" y="1825625"/>
            <a:ext cx="10960127" cy="4496798"/>
          </a:xfrm>
        </p:spPr>
        <p:txBody>
          <a:bodyPr/>
          <a:lstStyle/>
          <a:p>
            <a:pPr marL="0" indent="0">
              <a:buNone/>
            </a:pPr>
            <a:r>
              <a:rPr lang="en-US" i="1" dirty="0" smtClean="0">
                <a:solidFill>
                  <a:srgbClr val="024B9C"/>
                </a:solidFill>
              </a:rPr>
              <a:t>To make Science</a:t>
            </a:r>
          </a:p>
          <a:p>
            <a:r>
              <a:rPr lang="en-US" dirty="0" smtClean="0">
                <a:solidFill>
                  <a:srgbClr val="024B9C"/>
                </a:solidFill>
              </a:rPr>
              <a:t>more </a:t>
            </a:r>
            <a:r>
              <a:rPr lang="en-US" dirty="0">
                <a:solidFill>
                  <a:srgbClr val="024B9C"/>
                </a:solidFill>
              </a:rPr>
              <a:t>efficient (better sharing of resources), </a:t>
            </a:r>
            <a:endParaRPr lang="en-US" dirty="0" smtClean="0">
              <a:solidFill>
                <a:srgbClr val="024B9C"/>
              </a:solidFill>
            </a:endParaRPr>
          </a:p>
          <a:p>
            <a:r>
              <a:rPr lang="en-US" dirty="0" smtClean="0">
                <a:solidFill>
                  <a:srgbClr val="024B9C"/>
                </a:solidFill>
              </a:rPr>
              <a:t>more reliable and robust (better reproducibility, open scrutiny), </a:t>
            </a:r>
          </a:p>
          <a:p>
            <a:r>
              <a:rPr lang="en-US" dirty="0" smtClean="0">
                <a:solidFill>
                  <a:srgbClr val="024B9C"/>
                </a:solidFill>
              </a:rPr>
              <a:t>more </a:t>
            </a:r>
            <a:r>
              <a:rPr lang="en-US" dirty="0">
                <a:solidFill>
                  <a:srgbClr val="024B9C"/>
                </a:solidFill>
              </a:rPr>
              <a:t>responsive to societal </a:t>
            </a:r>
            <a:r>
              <a:rPr lang="en-US" dirty="0" smtClean="0">
                <a:solidFill>
                  <a:srgbClr val="024B9C"/>
                </a:solidFill>
              </a:rPr>
              <a:t>demands (</a:t>
            </a:r>
            <a:r>
              <a:rPr lang="en-US" dirty="0">
                <a:solidFill>
                  <a:srgbClr val="024B9C"/>
                </a:solidFill>
              </a:rPr>
              <a:t>involvement of societal actors</a:t>
            </a:r>
            <a:r>
              <a:rPr lang="en-US" dirty="0" smtClean="0">
                <a:solidFill>
                  <a:srgbClr val="024B9C"/>
                </a:solidFill>
              </a:rPr>
              <a:t>)</a:t>
            </a:r>
          </a:p>
          <a:p>
            <a:r>
              <a:rPr lang="en-US" dirty="0" smtClean="0">
                <a:solidFill>
                  <a:srgbClr val="024B9C"/>
                </a:solidFill>
              </a:rPr>
              <a:t>more trusted by society</a:t>
            </a:r>
          </a:p>
          <a:p>
            <a:pPr marL="0" indent="0">
              <a:buNone/>
            </a:pPr>
            <a:r>
              <a:rPr lang="en-US" i="1" dirty="0" smtClean="0">
                <a:solidFill>
                  <a:srgbClr val="024B9C"/>
                </a:solidFill>
              </a:rPr>
              <a:t>Covid</a:t>
            </a:r>
            <a:r>
              <a:rPr lang="en-US" i="1" dirty="0">
                <a:solidFill>
                  <a:srgbClr val="024B9C"/>
                </a:solidFill>
              </a:rPr>
              <a:t>-</a:t>
            </a:r>
            <a:r>
              <a:rPr lang="en-US" i="1" dirty="0" smtClean="0">
                <a:solidFill>
                  <a:srgbClr val="024B9C"/>
                </a:solidFill>
              </a:rPr>
              <a:t>19 illustrates both the necessity and success of practicing open science</a:t>
            </a:r>
            <a:endParaRPr lang="pl-PL" i="1" dirty="0">
              <a:solidFill>
                <a:srgbClr val="024B9C"/>
              </a:solidFill>
            </a:endParaRPr>
          </a:p>
          <a:p>
            <a:endParaRPr lang="en-GB" i="1" dirty="0">
              <a:solidFill>
                <a:srgbClr val="024B9C"/>
              </a:solidFill>
            </a:endParaRPr>
          </a:p>
        </p:txBody>
      </p:sp>
      <p:sp>
        <p:nvSpPr>
          <p:cNvPr id="3" name="Title 2"/>
          <p:cNvSpPr>
            <a:spLocks noGrp="1"/>
          </p:cNvSpPr>
          <p:nvPr>
            <p:ph type="title"/>
          </p:nvPr>
        </p:nvSpPr>
        <p:spPr/>
        <p:txBody>
          <a:bodyPr/>
          <a:lstStyle/>
          <a:p>
            <a:r>
              <a:rPr lang="en-US" dirty="0" smtClean="0"/>
              <a:t>1. Why we need Open Science </a:t>
            </a:r>
            <a:endParaRPr lang="en-GB" dirty="0"/>
          </a:p>
        </p:txBody>
      </p:sp>
    </p:spTree>
    <p:extLst>
      <p:ext uri="{BB962C8B-B14F-4D97-AF65-F5344CB8AC3E}">
        <p14:creationId xmlns:p14="http://schemas.microsoft.com/office/powerpoint/2010/main" val="61143754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83" y="85725"/>
            <a:ext cx="12789934" cy="6682740"/>
          </a:xfrm>
          <a:prstGeom prst="rect">
            <a:avLst/>
          </a:prstGeom>
        </p:spPr>
      </p:pic>
    </p:spTree>
    <p:extLst>
      <p:ext uri="{BB962C8B-B14F-4D97-AF65-F5344CB8AC3E}">
        <p14:creationId xmlns:p14="http://schemas.microsoft.com/office/powerpoint/2010/main" val="209773472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155092" y="1326292"/>
            <a:ext cx="8946293" cy="1956683"/>
          </a:xfrm>
        </p:spPr>
        <p:txBody>
          <a:bodyPr>
            <a:normAutofit/>
          </a:bodyPr>
          <a:lstStyle/>
          <a:p>
            <a:pPr algn="r"/>
            <a:r>
              <a:rPr lang="fr-FR" sz="3200" b="1" dirty="0" smtClean="0">
                <a:solidFill>
                  <a:schemeClr val="bg1"/>
                </a:solidFill>
                <a:latin typeface="Roboto Medium" pitchFamily="2" charset="0"/>
                <a:ea typeface="Roboto Medium" pitchFamily="2" charset="0"/>
              </a:rPr>
              <a:t>Wrap-Up </a:t>
            </a:r>
            <a:r>
              <a:rPr lang="fr-FR" sz="3200" b="1" dirty="0">
                <a:solidFill>
                  <a:schemeClr val="bg1"/>
                </a:solidFill>
                <a:latin typeface="Roboto Medium" pitchFamily="2" charset="0"/>
                <a:ea typeface="Roboto Medium" pitchFamily="2" charset="0"/>
              </a:rPr>
              <a:t>&amp; </a:t>
            </a:r>
            <a:r>
              <a:rPr lang="fr-FR" sz="3200" b="1" dirty="0" err="1">
                <a:solidFill>
                  <a:schemeClr val="bg1"/>
                </a:solidFill>
                <a:latin typeface="Roboto Medium" pitchFamily="2" charset="0"/>
                <a:ea typeface="Roboto Medium" pitchFamily="2" charset="0"/>
              </a:rPr>
              <a:t>Take-Aways</a:t>
            </a:r>
            <a:r>
              <a:rPr lang="fr-FR" sz="3200" b="1" dirty="0">
                <a:solidFill>
                  <a:schemeClr val="bg1"/>
                </a:solidFill>
                <a:latin typeface="Roboto Medium" pitchFamily="2" charset="0"/>
                <a:ea typeface="Roboto Medium" pitchFamily="2" charset="0"/>
              </a:rPr>
              <a:t> </a:t>
            </a:r>
          </a:p>
          <a:p>
            <a:pPr algn="r"/>
            <a:endParaRPr lang="fr-FR" sz="3200" b="1" dirty="0">
              <a:solidFill>
                <a:schemeClr val="bg1"/>
              </a:solidFill>
              <a:latin typeface="Roboto Medium" pitchFamily="2" charset="0"/>
              <a:ea typeface="Roboto Medium" pitchFamily="2" charset="0"/>
            </a:endParaRPr>
          </a:p>
        </p:txBody>
      </p:sp>
      <p:sp>
        <p:nvSpPr>
          <p:cNvPr id="4" name="Sous-titre 2"/>
          <p:cNvSpPr txBox="1">
            <a:spLocks/>
          </p:cNvSpPr>
          <p:nvPr/>
        </p:nvSpPr>
        <p:spPr>
          <a:xfrm>
            <a:off x="3229429" y="3381829"/>
            <a:ext cx="8657771" cy="8248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2500" i="1" dirty="0">
                <a:solidFill>
                  <a:schemeClr val="bg1"/>
                </a:solidFill>
                <a:latin typeface="Roboto" panose="02000000000000000000" pitchFamily="2" charset="0"/>
                <a:ea typeface="Roboto" panose="02000000000000000000" pitchFamily="2" charset="0"/>
                <a:cs typeface="Roboto" panose="02000000000000000000" pitchFamily="2" charset="0"/>
              </a:rPr>
              <a:t>Giovanni </a:t>
            </a:r>
            <a:r>
              <a:rPr lang="fr-FR" sz="2500" i="1" dirty="0" err="1">
                <a:solidFill>
                  <a:schemeClr val="bg1"/>
                </a:solidFill>
                <a:latin typeface="Roboto" panose="02000000000000000000" pitchFamily="2" charset="0"/>
                <a:ea typeface="Roboto" panose="02000000000000000000" pitchFamily="2" charset="0"/>
                <a:cs typeface="Roboto" panose="02000000000000000000" pitchFamily="2" charset="0"/>
              </a:rPr>
              <a:t>Lamanna</a:t>
            </a:r>
            <a:endParaRPr lang="fr-FR" sz="2500" i="1"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gn="r"/>
            <a:r>
              <a:rPr lang="fr-FR" sz="1800" dirty="0">
                <a:solidFill>
                  <a:schemeClr val="bg1"/>
                </a:solidFill>
                <a:latin typeface="Roboto" panose="02000000000000000000" pitchFamily="2" charset="0"/>
                <a:ea typeface="Roboto" panose="02000000000000000000" pitchFamily="2" charset="0"/>
                <a:cs typeface="Roboto" panose="02000000000000000000" pitchFamily="2" charset="0"/>
              </a:rPr>
              <a:t>11 </a:t>
            </a:r>
            <a:r>
              <a:rPr lang="fr-FR" sz="1800" dirty="0" err="1">
                <a:solidFill>
                  <a:schemeClr val="bg1"/>
                </a:solidFill>
                <a:latin typeface="Roboto" panose="02000000000000000000" pitchFamily="2" charset="0"/>
                <a:ea typeface="Roboto" panose="02000000000000000000" pitchFamily="2" charset="0"/>
                <a:cs typeface="Roboto" panose="02000000000000000000" pitchFamily="2" charset="0"/>
              </a:rPr>
              <a:t>June</a:t>
            </a:r>
            <a:r>
              <a:rPr lang="fr-FR" sz="1800" dirty="0">
                <a:solidFill>
                  <a:schemeClr val="bg1"/>
                </a:solidFill>
                <a:latin typeface="Roboto" panose="02000000000000000000" pitchFamily="2" charset="0"/>
                <a:ea typeface="Roboto" panose="02000000000000000000" pitchFamily="2" charset="0"/>
                <a:cs typeface="Roboto" panose="02000000000000000000" pitchFamily="2" charset="0"/>
              </a:rPr>
              <a:t> 2021</a:t>
            </a:r>
          </a:p>
        </p:txBody>
      </p:sp>
    </p:spTree>
    <p:extLst>
      <p:ext uri="{BB962C8B-B14F-4D97-AF65-F5344CB8AC3E}">
        <p14:creationId xmlns:p14="http://schemas.microsoft.com/office/powerpoint/2010/main" val="406738600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2"/>
          <p:cNvSpPr txBox="1">
            <a:spLocks noGrp="1"/>
          </p:cNvSpPr>
          <p:nvPr>
            <p:ph type="title"/>
          </p:nvPr>
        </p:nvSpPr>
        <p:spPr>
          <a:xfrm>
            <a:off x="838200" y="365126"/>
            <a:ext cx="10515600" cy="708932"/>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Roboto Medium"/>
              <a:buNone/>
            </a:pPr>
            <a:r>
              <a:rPr lang="fr-FR"/>
              <a:t>Take Aways</a:t>
            </a:r>
            <a:endParaRPr/>
          </a:p>
        </p:txBody>
      </p:sp>
      <p:sp>
        <p:nvSpPr>
          <p:cNvPr id="55" name="Google Shape;55;p2"/>
          <p:cNvSpPr txBox="1">
            <a:spLocks noGrp="1"/>
          </p:cNvSpPr>
          <p:nvPr>
            <p:ph type="body" idx="1"/>
          </p:nvPr>
        </p:nvSpPr>
        <p:spPr>
          <a:xfrm>
            <a:off x="1982650" y="1710450"/>
            <a:ext cx="9653400" cy="3985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r-FR" sz="2400" i="1"/>
              <a:t>We need science clusters that are fully integrated with EOSC and with their data FAIR by design, with emphasis on the “I”.</a:t>
            </a:r>
            <a:endParaRPr sz="2400" i="1"/>
          </a:p>
          <a:p>
            <a:pPr marL="0" lvl="0" indent="0" algn="l" rtl="0">
              <a:lnSpc>
                <a:spcPct val="90000"/>
              </a:lnSpc>
              <a:spcBef>
                <a:spcPts val="0"/>
              </a:spcBef>
              <a:spcAft>
                <a:spcPts val="0"/>
              </a:spcAft>
              <a:buClr>
                <a:schemeClr val="dk1"/>
              </a:buClr>
              <a:buSzPts val="2800"/>
              <a:buNone/>
            </a:pPr>
            <a:endParaRPr sz="2400" i="1"/>
          </a:p>
          <a:p>
            <a:pPr marL="0" lvl="0" indent="0" algn="l" rtl="0">
              <a:spcBef>
                <a:spcPts val="0"/>
              </a:spcBef>
              <a:spcAft>
                <a:spcPts val="0"/>
              </a:spcAft>
              <a:buClr>
                <a:schemeClr val="dk1"/>
              </a:buClr>
              <a:buSzPts val="2800"/>
              <a:buNone/>
            </a:pPr>
            <a:endParaRPr sz="2400" i="1"/>
          </a:p>
          <a:p>
            <a:pPr marL="0" lvl="0" indent="0" algn="l" rtl="0">
              <a:spcBef>
                <a:spcPts val="0"/>
              </a:spcBef>
              <a:spcAft>
                <a:spcPts val="0"/>
              </a:spcAft>
              <a:buClr>
                <a:schemeClr val="dk1"/>
              </a:buClr>
              <a:buSzPts val="2800"/>
              <a:buNone/>
            </a:pPr>
            <a:endParaRPr sz="2400" i="1"/>
          </a:p>
          <a:p>
            <a:pPr marL="0" lvl="0" indent="0" algn="l" rtl="0">
              <a:lnSpc>
                <a:spcPct val="90000"/>
              </a:lnSpc>
              <a:spcBef>
                <a:spcPts val="0"/>
              </a:spcBef>
              <a:spcAft>
                <a:spcPts val="0"/>
              </a:spcAft>
              <a:buClr>
                <a:schemeClr val="dk1"/>
              </a:buClr>
              <a:buSzPts val="2800"/>
              <a:buNone/>
            </a:pPr>
            <a:endParaRPr sz="2400" i="1"/>
          </a:p>
          <a:p>
            <a:pPr marL="0" lvl="0" indent="0" algn="l" rtl="0">
              <a:lnSpc>
                <a:spcPct val="90000"/>
              </a:lnSpc>
              <a:spcBef>
                <a:spcPts val="0"/>
              </a:spcBef>
              <a:spcAft>
                <a:spcPts val="0"/>
              </a:spcAft>
              <a:buClr>
                <a:schemeClr val="dk1"/>
              </a:buClr>
              <a:buSzPts val="2800"/>
              <a:buNone/>
            </a:pPr>
            <a:r>
              <a:rPr lang="fr-FR" sz="2400" i="1"/>
              <a:t>Interoperability of relevant research data within each ESFRI Science Cluster would be great, interoperability between the ESFRI Science Clusters would be marvelous</a:t>
            </a:r>
            <a:endParaRPr sz="2400" i="1"/>
          </a:p>
        </p:txBody>
      </p:sp>
      <p:sp>
        <p:nvSpPr>
          <p:cNvPr id="56" name="Google Shape;56;p2"/>
          <p:cNvSpPr txBox="1">
            <a:spLocks noGrp="1"/>
          </p:cNvSpPr>
          <p:nvPr>
            <p:ph type="dt" idx="10"/>
          </p:nvPr>
        </p:nvSpPr>
        <p:spPr>
          <a:xfrm>
            <a:off x="1020392"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fr-FR" sz="1200" b="0" i="0" u="none" strike="noStrike" kern="0" cap="none" spc="0" normalizeH="0" baseline="0" noProof="0">
                <a:ln>
                  <a:noFill/>
                </a:ln>
                <a:solidFill>
                  <a:srgbClr val="888888"/>
                </a:solidFill>
                <a:effectLst/>
                <a:uLnTx/>
                <a:uFillTx/>
                <a:latin typeface="Calibri"/>
                <a:cs typeface="Calibri"/>
                <a:sym typeface="Calibri"/>
              </a:rPr>
              <a:t>11/06/2021</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7" name="Google Shape;57;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fr-FR" sz="1200" b="0" i="0" u="none" strike="noStrike" kern="0" cap="none" spc="0" normalizeH="0" baseline="0" noProof="0">
                <a:ln>
                  <a:noFill/>
                </a:ln>
                <a:solidFill>
                  <a:srgbClr val="888888"/>
                </a:solidFill>
                <a:effectLst/>
                <a:uLnTx/>
                <a:uFillTx/>
                <a:latin typeface="Calibri"/>
                <a:cs typeface="Calibri"/>
                <a:sym typeface="Calibri"/>
              </a:rPr>
              <a:t>Giovanni Lamanna</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8" name="Google Shape;58;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a:ln>
                  <a:noFill/>
                </a:ln>
                <a:solidFill>
                  <a:srgbClr val="888888"/>
                </a:solidFill>
                <a:effectLst/>
                <a:uLnTx/>
                <a:uFillTx/>
                <a:latin typeface="Calibri"/>
                <a:cs typeface="Calibri"/>
                <a:sym typeface="Calibri"/>
              </a:rPr>
              <a:t>(2)</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59" name="Google Shape;59;p2"/>
          <p:cNvPicPr preferRelativeResize="0"/>
          <p:nvPr/>
        </p:nvPicPr>
        <p:blipFill>
          <a:blip r:embed="rId3">
            <a:alphaModFix/>
          </a:blip>
          <a:stretch>
            <a:fillRect/>
          </a:stretch>
        </p:blipFill>
        <p:spPr>
          <a:xfrm>
            <a:off x="435903" y="1829525"/>
            <a:ext cx="1216046" cy="842250"/>
          </a:xfrm>
          <a:prstGeom prst="rect">
            <a:avLst/>
          </a:prstGeom>
          <a:noFill/>
          <a:ln>
            <a:noFill/>
          </a:ln>
        </p:spPr>
      </p:pic>
      <p:pic>
        <p:nvPicPr>
          <p:cNvPr id="60" name="Google Shape;60;p2"/>
          <p:cNvPicPr preferRelativeResize="0"/>
          <p:nvPr/>
        </p:nvPicPr>
        <p:blipFill>
          <a:blip r:embed="rId4">
            <a:alphaModFix/>
          </a:blip>
          <a:stretch>
            <a:fillRect/>
          </a:stretch>
        </p:blipFill>
        <p:spPr>
          <a:xfrm>
            <a:off x="124108" y="3928325"/>
            <a:ext cx="1839648" cy="842250"/>
          </a:xfrm>
          <a:prstGeom prst="rect">
            <a:avLst/>
          </a:prstGeom>
          <a:noFill/>
          <a:ln>
            <a:noFill/>
          </a:ln>
        </p:spPr>
      </p:pic>
    </p:spTree>
    <p:extLst>
      <p:ext uri="{BB962C8B-B14F-4D97-AF65-F5344CB8AC3E}">
        <p14:creationId xmlns:p14="http://schemas.microsoft.com/office/powerpoint/2010/main" val="406083753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gdf9a460dd2_0_6"/>
          <p:cNvSpPr txBox="1">
            <a:spLocks noGrp="1"/>
          </p:cNvSpPr>
          <p:nvPr>
            <p:ph type="title"/>
          </p:nvPr>
        </p:nvSpPr>
        <p:spPr>
          <a:xfrm>
            <a:off x="838200" y="365126"/>
            <a:ext cx="10515600" cy="7089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Roboto Medium"/>
              <a:buNone/>
            </a:pPr>
            <a:r>
              <a:rPr lang="fr-FR"/>
              <a:t>Take Aways</a:t>
            </a:r>
            <a:endParaRPr/>
          </a:p>
        </p:txBody>
      </p:sp>
      <p:sp>
        <p:nvSpPr>
          <p:cNvPr id="66" name="Google Shape;66;gdf9a460dd2_0_6"/>
          <p:cNvSpPr txBox="1">
            <a:spLocks noGrp="1"/>
          </p:cNvSpPr>
          <p:nvPr>
            <p:ph type="body" idx="1"/>
          </p:nvPr>
        </p:nvSpPr>
        <p:spPr>
          <a:xfrm>
            <a:off x="1697800" y="1100850"/>
            <a:ext cx="9938400" cy="5255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fr-FR" sz="1800" i="1"/>
              <a:t>ENVRI-FAIR empowers environmental sciences to interoperability and interdisciplinarity for reaching EOSC open science targets and responding to grand societal challenges.</a:t>
            </a:r>
            <a:endParaRPr sz="1800" i="1"/>
          </a:p>
          <a:p>
            <a:pPr marL="0" lvl="0" indent="0" algn="l" rtl="0">
              <a:spcBef>
                <a:spcPts val="0"/>
              </a:spcBef>
              <a:spcAft>
                <a:spcPts val="0"/>
              </a:spcAft>
              <a:buClr>
                <a:schemeClr val="dk1"/>
              </a:buClr>
              <a:buSzPts val="2800"/>
              <a:buNone/>
            </a:pPr>
            <a:endParaRPr sz="1800" i="1"/>
          </a:p>
          <a:p>
            <a:pPr marL="0" lvl="0" indent="0" algn="l" rtl="0">
              <a:spcBef>
                <a:spcPts val="0"/>
              </a:spcBef>
              <a:spcAft>
                <a:spcPts val="0"/>
              </a:spcAft>
              <a:buClr>
                <a:schemeClr val="dk1"/>
              </a:buClr>
              <a:buSzPts val="2800"/>
              <a:buNone/>
            </a:pPr>
            <a:endParaRPr sz="1800" i="1"/>
          </a:p>
          <a:p>
            <a:pPr marL="0" lvl="0" indent="0" algn="l" rtl="0">
              <a:spcBef>
                <a:spcPts val="0"/>
              </a:spcBef>
              <a:spcAft>
                <a:spcPts val="0"/>
              </a:spcAft>
              <a:buClr>
                <a:schemeClr val="dk1"/>
              </a:buClr>
              <a:buSzPts val="2800"/>
              <a:buNone/>
            </a:pPr>
            <a:r>
              <a:rPr lang="fr-FR" sz="1800" i="1"/>
              <a:t>EOSC-Life builds the operational processes that link up life science research outputs to the missions' objectives and the open data targets of EOSC.</a:t>
            </a:r>
            <a:endParaRPr sz="1800" i="1"/>
          </a:p>
          <a:p>
            <a:pPr marL="0" lvl="0" indent="0" algn="l" rtl="0">
              <a:spcBef>
                <a:spcPts val="0"/>
              </a:spcBef>
              <a:spcAft>
                <a:spcPts val="0"/>
              </a:spcAft>
              <a:buClr>
                <a:schemeClr val="dk1"/>
              </a:buClr>
              <a:buSzPts val="2800"/>
              <a:buNone/>
            </a:pPr>
            <a:endParaRPr sz="1800" i="1"/>
          </a:p>
          <a:p>
            <a:pPr marL="0" lvl="0" indent="0" algn="l" rtl="0">
              <a:spcBef>
                <a:spcPts val="0"/>
              </a:spcBef>
              <a:spcAft>
                <a:spcPts val="0"/>
              </a:spcAft>
              <a:buClr>
                <a:schemeClr val="dk1"/>
              </a:buClr>
              <a:buSzPts val="2800"/>
              <a:buNone/>
            </a:pPr>
            <a:endParaRPr sz="1800" i="1"/>
          </a:p>
          <a:p>
            <a:pPr marL="0" lvl="0" indent="0" algn="l" rtl="0">
              <a:spcBef>
                <a:spcPts val="0"/>
              </a:spcBef>
              <a:spcAft>
                <a:spcPts val="0"/>
              </a:spcAft>
              <a:buClr>
                <a:schemeClr val="dk1"/>
              </a:buClr>
              <a:buSzPts val="2800"/>
              <a:buNone/>
            </a:pPr>
            <a:r>
              <a:rPr lang="fr-FR" sz="1800" i="1"/>
              <a:t>ESCAPE brings the astronomy, particle and nuclear physics communities together to build next generation cross-domain facilities to answer fundamental questions about the Universe, and to bring our expertise on distributed Exabyte-scale data management and analysis to the benefit of the EOSC.</a:t>
            </a:r>
            <a:endParaRPr sz="1800" i="1"/>
          </a:p>
          <a:p>
            <a:pPr marL="0" lvl="0" indent="0" algn="l" rtl="0">
              <a:lnSpc>
                <a:spcPct val="90000"/>
              </a:lnSpc>
              <a:spcBef>
                <a:spcPts val="0"/>
              </a:spcBef>
              <a:spcAft>
                <a:spcPts val="0"/>
              </a:spcAft>
              <a:buClr>
                <a:schemeClr val="dk1"/>
              </a:buClr>
              <a:buSzPts val="2800"/>
              <a:buNone/>
            </a:pPr>
            <a:endParaRPr sz="1800" i="1"/>
          </a:p>
          <a:p>
            <a:pPr marL="0" lvl="0" indent="0" algn="l" rtl="0">
              <a:spcBef>
                <a:spcPts val="0"/>
              </a:spcBef>
              <a:spcAft>
                <a:spcPts val="0"/>
              </a:spcAft>
              <a:buClr>
                <a:schemeClr val="dk1"/>
              </a:buClr>
              <a:buSzPts val="2800"/>
              <a:buNone/>
            </a:pPr>
            <a:endParaRPr sz="1800" i="1"/>
          </a:p>
          <a:p>
            <a:pPr marL="0" lvl="0" indent="0" algn="l" rtl="0">
              <a:spcBef>
                <a:spcPts val="0"/>
              </a:spcBef>
              <a:spcAft>
                <a:spcPts val="0"/>
              </a:spcAft>
              <a:buClr>
                <a:schemeClr val="dk1"/>
              </a:buClr>
              <a:buSzPts val="2800"/>
              <a:buNone/>
            </a:pPr>
            <a:r>
              <a:rPr lang="fr-FR" sz="1800" i="1"/>
              <a:t>The scientific communities using the analytical facilities need an EOSC which enables seamless interaction with open data for open science.</a:t>
            </a:r>
            <a:endParaRPr sz="1800" i="1"/>
          </a:p>
          <a:p>
            <a:pPr marL="0" lvl="0" indent="0" algn="l" rtl="0">
              <a:spcBef>
                <a:spcPts val="0"/>
              </a:spcBef>
              <a:spcAft>
                <a:spcPts val="0"/>
              </a:spcAft>
              <a:buClr>
                <a:schemeClr val="dk1"/>
              </a:buClr>
              <a:buSzPts val="2800"/>
              <a:buNone/>
            </a:pPr>
            <a:endParaRPr sz="1800" i="1"/>
          </a:p>
          <a:p>
            <a:pPr marL="0" lvl="0" indent="0" algn="l" rtl="0">
              <a:spcBef>
                <a:spcPts val="0"/>
              </a:spcBef>
              <a:spcAft>
                <a:spcPts val="0"/>
              </a:spcAft>
              <a:buClr>
                <a:schemeClr val="dk1"/>
              </a:buClr>
              <a:buSzPts val="2800"/>
              <a:buNone/>
            </a:pPr>
            <a:endParaRPr sz="1800" i="1"/>
          </a:p>
          <a:p>
            <a:pPr marL="0" lvl="0" indent="0" algn="l" rtl="0">
              <a:spcBef>
                <a:spcPts val="0"/>
              </a:spcBef>
              <a:spcAft>
                <a:spcPts val="0"/>
              </a:spcAft>
              <a:buClr>
                <a:schemeClr val="dk1"/>
              </a:buClr>
              <a:buSzPts val="2800"/>
              <a:buNone/>
            </a:pPr>
            <a:r>
              <a:rPr lang="fr-FR" sz="1800" i="1"/>
              <a:t>The overall impact and end-result of SSHOC will be a Social Science and Humanities data ecosystem in which researchers and other interested parties have seamless access to high quality data.</a:t>
            </a:r>
            <a:endParaRPr sz="1800" i="1"/>
          </a:p>
        </p:txBody>
      </p:sp>
      <p:sp>
        <p:nvSpPr>
          <p:cNvPr id="67" name="Google Shape;67;gdf9a460dd2_0_6"/>
          <p:cNvSpPr txBox="1">
            <a:spLocks noGrp="1"/>
          </p:cNvSpPr>
          <p:nvPr>
            <p:ph type="dt" idx="10"/>
          </p:nvPr>
        </p:nvSpPr>
        <p:spPr>
          <a:xfrm>
            <a:off x="1020392" y="6356350"/>
            <a:ext cx="27432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fr-FR" sz="1200" b="0" i="0" u="none" strike="noStrike" kern="0" cap="none" spc="0" normalizeH="0" baseline="0" noProof="0">
                <a:ln>
                  <a:noFill/>
                </a:ln>
                <a:solidFill>
                  <a:srgbClr val="888888"/>
                </a:solidFill>
                <a:effectLst/>
                <a:uLnTx/>
                <a:uFillTx/>
                <a:latin typeface="Calibri"/>
                <a:cs typeface="Calibri"/>
                <a:sym typeface="Calibri"/>
              </a:rPr>
              <a:t>11/06/2021</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8" name="Google Shape;68;gdf9a460dd2_0_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fr-FR" sz="1200" b="0" i="0" u="none" strike="noStrike" kern="0" cap="none" spc="0" normalizeH="0" baseline="0" noProof="0">
                <a:ln>
                  <a:noFill/>
                </a:ln>
                <a:solidFill>
                  <a:srgbClr val="888888"/>
                </a:solidFill>
                <a:effectLst/>
                <a:uLnTx/>
                <a:uFillTx/>
                <a:latin typeface="Calibri"/>
                <a:cs typeface="Calibri"/>
                <a:sym typeface="Calibri"/>
              </a:rPr>
              <a:t>Giovanni Lamanna</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9" name="Google Shape;69;gdf9a460dd2_0_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a:ln>
                  <a:noFill/>
                </a:ln>
                <a:solidFill>
                  <a:srgbClr val="888888"/>
                </a:solidFill>
                <a:effectLst/>
                <a:uLnTx/>
                <a:uFillTx/>
                <a:latin typeface="Calibri"/>
                <a:cs typeface="Calibri"/>
                <a:sym typeface="Calibri"/>
              </a:rPr>
              <a:t>(2)</a:t>
            </a: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70" name="Google Shape;70;gdf9a460dd2_0_6"/>
          <p:cNvPicPr preferRelativeResize="0"/>
          <p:nvPr/>
        </p:nvPicPr>
        <p:blipFill>
          <a:blip r:embed="rId3">
            <a:alphaModFix/>
          </a:blip>
          <a:stretch>
            <a:fillRect/>
          </a:stretch>
        </p:blipFill>
        <p:spPr>
          <a:xfrm>
            <a:off x="606376" y="2297386"/>
            <a:ext cx="708925" cy="605421"/>
          </a:xfrm>
          <a:prstGeom prst="rect">
            <a:avLst/>
          </a:prstGeom>
          <a:noFill/>
          <a:ln>
            <a:noFill/>
          </a:ln>
        </p:spPr>
      </p:pic>
      <p:pic>
        <p:nvPicPr>
          <p:cNvPr id="71" name="Google Shape;71;gdf9a460dd2_0_6"/>
          <p:cNvPicPr preferRelativeResize="0"/>
          <p:nvPr/>
        </p:nvPicPr>
        <p:blipFill>
          <a:blip r:embed="rId4">
            <a:alphaModFix/>
          </a:blip>
          <a:stretch>
            <a:fillRect/>
          </a:stretch>
        </p:blipFill>
        <p:spPr>
          <a:xfrm>
            <a:off x="526372" y="1271775"/>
            <a:ext cx="868869" cy="708926"/>
          </a:xfrm>
          <a:prstGeom prst="rect">
            <a:avLst/>
          </a:prstGeom>
          <a:noFill/>
          <a:ln>
            <a:noFill/>
          </a:ln>
        </p:spPr>
      </p:pic>
      <p:pic>
        <p:nvPicPr>
          <p:cNvPr id="72" name="Google Shape;72;gdf9a460dd2_0_6"/>
          <p:cNvPicPr preferRelativeResize="0"/>
          <p:nvPr/>
        </p:nvPicPr>
        <p:blipFill>
          <a:blip r:embed="rId5">
            <a:alphaModFix/>
          </a:blip>
          <a:stretch>
            <a:fillRect/>
          </a:stretch>
        </p:blipFill>
        <p:spPr>
          <a:xfrm>
            <a:off x="147676" y="3330151"/>
            <a:ext cx="1563278" cy="978426"/>
          </a:xfrm>
          <a:prstGeom prst="rect">
            <a:avLst/>
          </a:prstGeom>
          <a:noFill/>
          <a:ln>
            <a:noFill/>
          </a:ln>
        </p:spPr>
      </p:pic>
      <p:pic>
        <p:nvPicPr>
          <p:cNvPr id="73" name="Google Shape;73;gdf9a460dd2_0_6"/>
          <p:cNvPicPr preferRelativeResize="0"/>
          <p:nvPr/>
        </p:nvPicPr>
        <p:blipFill>
          <a:blip r:embed="rId6">
            <a:alphaModFix/>
          </a:blip>
          <a:stretch>
            <a:fillRect/>
          </a:stretch>
        </p:blipFill>
        <p:spPr>
          <a:xfrm>
            <a:off x="176650" y="4541850"/>
            <a:ext cx="1473925" cy="842246"/>
          </a:xfrm>
          <a:prstGeom prst="rect">
            <a:avLst/>
          </a:prstGeom>
          <a:noFill/>
          <a:ln>
            <a:noFill/>
          </a:ln>
        </p:spPr>
      </p:pic>
      <p:pic>
        <p:nvPicPr>
          <p:cNvPr id="74" name="Google Shape;74;gdf9a460dd2_0_6"/>
          <p:cNvPicPr preferRelativeResize="0"/>
          <p:nvPr/>
        </p:nvPicPr>
        <p:blipFill rotWithShape="1">
          <a:blip r:embed="rId7">
            <a:alphaModFix/>
          </a:blip>
          <a:srcRect/>
          <a:stretch/>
        </p:blipFill>
        <p:spPr>
          <a:xfrm>
            <a:off x="711559" y="5597109"/>
            <a:ext cx="708925" cy="708926"/>
          </a:xfrm>
          <a:prstGeom prst="rect">
            <a:avLst/>
          </a:prstGeom>
          <a:noFill/>
          <a:ln>
            <a:noFill/>
          </a:ln>
        </p:spPr>
      </p:pic>
    </p:spTree>
    <p:extLst>
      <p:ext uri="{BB962C8B-B14F-4D97-AF65-F5344CB8AC3E}">
        <p14:creationId xmlns:p14="http://schemas.microsoft.com/office/powerpoint/2010/main" val="2545413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dirty="0"/>
              <a:t>Wrap-Up</a:t>
            </a:r>
          </a:p>
        </p:txBody>
      </p:sp>
      <p:sp>
        <p:nvSpPr>
          <p:cNvPr id="7" name="Rectangle 6">
            <a:extLst>
              <a:ext uri="{FF2B5EF4-FFF2-40B4-BE49-F238E27FC236}">
                <a16:creationId xmlns:a16="http://schemas.microsoft.com/office/drawing/2014/main" id="{177FE098-67AE-1143-9BE5-396BC91E5256}"/>
              </a:ext>
            </a:extLst>
          </p:cNvPr>
          <p:cNvSpPr/>
          <p:nvPr/>
        </p:nvSpPr>
        <p:spPr>
          <a:xfrm>
            <a:off x="458315" y="1224265"/>
            <a:ext cx="11521560" cy="5293757"/>
          </a:xfrm>
          <a:prstGeom prst="rect">
            <a:avLst/>
          </a:prstGeom>
        </p:spPr>
        <p:txBody>
          <a:bodyPr wrap="square">
            <a:spAutoFit/>
          </a:bodyPr>
          <a:lstStyle/>
          <a:p>
            <a:pPr marL="285750" indent="-285750" algn="just">
              <a:buFontTx/>
              <a:buChar char="-"/>
            </a:pPr>
            <a:r>
              <a:rPr lang="en-GB" sz="2000" dirty="0">
                <a:latin typeface="Calibri" panose="020F0502020204030204" pitchFamily="34" charset="0"/>
                <a:ea typeface="Times New Roman" panose="02020603050405020304" pitchFamily="18" charset="0"/>
              </a:rPr>
              <a:t>All involved RIs would like to see the Science Clusters pursuing their programmes and their cross-domain visions contributing to EOSC and more largely to Open Science in Europe.    </a:t>
            </a:r>
          </a:p>
          <a:p>
            <a:pPr algn="just"/>
            <a:r>
              <a:rPr lang="en-GB" sz="2000" b="1" dirty="0">
                <a:latin typeface="Calibri" panose="020F0502020204030204" pitchFamily="34" charset="0"/>
                <a:ea typeface="Times New Roman" panose="02020603050405020304" pitchFamily="18" charset="0"/>
              </a:rPr>
              <a:t>               A plan to include this perspective in Horizon Europe framework was expected.     </a:t>
            </a:r>
          </a:p>
          <a:p>
            <a:pPr algn="just"/>
            <a:endParaRPr lang="en-GB" sz="2000" dirty="0">
              <a:latin typeface="Calibri" panose="020F0502020204030204" pitchFamily="34" charset="0"/>
              <a:ea typeface="Times New Roman" panose="02020603050405020304" pitchFamily="18" charset="0"/>
            </a:endParaRPr>
          </a:p>
          <a:p>
            <a:pPr algn="just"/>
            <a:endParaRPr lang="en-GB" sz="2000" dirty="0">
              <a:latin typeface="Calibri" panose="020F0502020204030204" pitchFamily="34" charset="0"/>
              <a:ea typeface="Times New Roman" panose="02020603050405020304" pitchFamily="18" charset="0"/>
            </a:endParaRPr>
          </a:p>
          <a:p>
            <a:pPr marL="285750" indent="-285750" algn="just">
              <a:buFontTx/>
              <a:buChar char="-"/>
            </a:pPr>
            <a:r>
              <a:rPr lang="en-GB" sz="2000" dirty="0">
                <a:latin typeface="Calibri" panose="020F0502020204030204" pitchFamily="34" charset="0"/>
                <a:ea typeface="Times New Roman" panose="02020603050405020304" pitchFamily="18" charset="0"/>
              </a:rPr>
              <a:t>Continuous synergies with EC and EOSC Association is relevant.</a:t>
            </a:r>
          </a:p>
          <a:p>
            <a:pPr algn="just"/>
            <a:r>
              <a:rPr lang="en-GB" sz="2000" dirty="0">
                <a:latin typeface="Calibri" panose="020F0502020204030204" pitchFamily="34" charset="0"/>
                <a:ea typeface="Times New Roman" panose="02020603050405020304" pitchFamily="18" charset="0"/>
              </a:rPr>
              <a:t>              </a:t>
            </a:r>
            <a:r>
              <a:rPr lang="en-GB" sz="2000" b="1" dirty="0">
                <a:latin typeface="Calibri" panose="020F0502020204030204" pitchFamily="34" charset="0"/>
                <a:ea typeface="Times New Roman" panose="02020603050405020304" pitchFamily="18" charset="0"/>
              </a:rPr>
              <a:t>Cooperative link with the EOSC Association board is desired.</a:t>
            </a:r>
          </a:p>
          <a:p>
            <a:pPr marL="285750" indent="-285750" algn="just">
              <a:buFontTx/>
              <a:buChar char="-"/>
            </a:pPr>
            <a:endParaRPr lang="en-GB" sz="2000" dirty="0">
              <a:latin typeface="Calibri" panose="020F0502020204030204" pitchFamily="34" charset="0"/>
              <a:ea typeface="Times New Roman" panose="02020603050405020304" pitchFamily="18" charset="0"/>
            </a:endParaRPr>
          </a:p>
          <a:p>
            <a:pPr marL="285750" indent="-285750" algn="just">
              <a:buFontTx/>
              <a:buChar char="-"/>
            </a:pPr>
            <a:endParaRPr lang="en-GB" sz="2000" dirty="0">
              <a:latin typeface="Calibri" panose="020F0502020204030204" pitchFamily="34" charset="0"/>
              <a:ea typeface="Times New Roman" panose="02020603050405020304" pitchFamily="18" charset="0"/>
            </a:endParaRPr>
          </a:p>
          <a:p>
            <a:pPr marL="285750" indent="-285750" algn="just">
              <a:buFontTx/>
              <a:buChar char="-"/>
            </a:pPr>
            <a:r>
              <a:rPr lang="en-GB" sz="2000" dirty="0">
                <a:latin typeface="Calibri" panose="020F0502020204030204" pitchFamily="34" charset="0"/>
                <a:ea typeface="Times New Roman" panose="02020603050405020304" pitchFamily="18" charset="0"/>
              </a:rPr>
              <a:t>The European Data Spaces stimulate cross-disciplinary projects among the Science Clusters.</a:t>
            </a:r>
          </a:p>
          <a:p>
            <a:pPr algn="just"/>
            <a:r>
              <a:rPr lang="en-GB" sz="2000" b="1" dirty="0">
                <a:latin typeface="Calibri" panose="020F0502020204030204" pitchFamily="34" charset="0"/>
                <a:ea typeface="Times New Roman" panose="02020603050405020304" pitchFamily="18" charset="0"/>
              </a:rPr>
              <a:t>              More topical concertation (among clusters and RIs) and exploration (with EC) to plan.</a:t>
            </a:r>
          </a:p>
          <a:p>
            <a:pPr algn="just"/>
            <a:endParaRPr lang="en-GB" sz="2000" dirty="0">
              <a:latin typeface="Calibri" panose="020F0502020204030204" pitchFamily="34" charset="0"/>
              <a:ea typeface="Times New Roman" panose="02020603050405020304" pitchFamily="18" charset="0"/>
            </a:endParaRPr>
          </a:p>
          <a:p>
            <a:pPr algn="just"/>
            <a:endParaRPr lang="en-GB" sz="2000" dirty="0">
              <a:latin typeface="Calibri" panose="020F0502020204030204" pitchFamily="34" charset="0"/>
              <a:ea typeface="Times New Roman" panose="02020603050405020304" pitchFamily="18" charset="0"/>
            </a:endParaRPr>
          </a:p>
          <a:p>
            <a:pPr marL="342900" indent="-342900" algn="just">
              <a:buFontTx/>
              <a:buChar char="-"/>
            </a:pPr>
            <a:r>
              <a:rPr lang="en-GB" sz="2000" dirty="0">
                <a:latin typeface="Calibri" panose="020F0502020204030204" pitchFamily="34" charset="0"/>
                <a:ea typeface="Times New Roman" panose="02020603050405020304" pitchFamily="18" charset="0"/>
              </a:rPr>
              <a:t>This Workshop initiates a series of further occasions for periodical cross-border discussions.</a:t>
            </a:r>
          </a:p>
          <a:p>
            <a:pPr algn="just"/>
            <a:r>
              <a:rPr lang="en-GB" sz="2000" dirty="0">
                <a:latin typeface="Calibri" panose="020F0502020204030204" pitchFamily="34" charset="0"/>
                <a:ea typeface="Times New Roman" panose="02020603050405020304" pitchFamily="18" charset="0"/>
              </a:rPr>
              <a:t>              </a:t>
            </a:r>
            <a:r>
              <a:rPr lang="en-GB" sz="2000" b="1" dirty="0">
                <a:latin typeface="Calibri" panose="020F0502020204030204" pitchFamily="34" charset="0"/>
                <a:ea typeface="Times New Roman" panose="02020603050405020304" pitchFamily="18" charset="0"/>
              </a:rPr>
              <a:t>Openness and inclusiveness towards all partners and the scientific community at large to preserve.</a:t>
            </a:r>
          </a:p>
          <a:p>
            <a:pPr algn="just"/>
            <a:r>
              <a:rPr lang="en-GB" sz="2000" dirty="0">
                <a:solidFill>
                  <a:srgbClr val="002060"/>
                </a:solidFill>
                <a:latin typeface="Calibri" panose="020F0502020204030204" pitchFamily="34" charset="0"/>
                <a:ea typeface="Times New Roman" panose="02020603050405020304" pitchFamily="18" charset="0"/>
              </a:rPr>
              <a:t>  </a:t>
            </a:r>
          </a:p>
          <a:p>
            <a:pPr algn="just"/>
            <a:r>
              <a:rPr lang="en-GB" dirty="0">
                <a:solidFill>
                  <a:srgbClr val="002060"/>
                </a:solidFill>
                <a:latin typeface="Calibri" panose="020F0502020204030204" pitchFamily="34" charset="0"/>
                <a:ea typeface="Times New Roman" panose="02020603050405020304" pitchFamily="18" charset="0"/>
              </a:rPr>
              <a:t>        </a:t>
            </a:r>
          </a:p>
        </p:txBody>
      </p:sp>
      <p:sp>
        <p:nvSpPr>
          <p:cNvPr id="11" name="Flèche droite rayée 10">
            <a:extLst>
              <a:ext uri="{FF2B5EF4-FFF2-40B4-BE49-F238E27FC236}">
                <a16:creationId xmlns:a16="http://schemas.microsoft.com/office/drawing/2014/main" id="{30AA92E8-2F23-1F49-95FB-355A0CC18ACC}"/>
              </a:ext>
            </a:extLst>
          </p:cNvPr>
          <p:cNvSpPr/>
          <p:nvPr/>
        </p:nvSpPr>
        <p:spPr>
          <a:xfrm>
            <a:off x="461562" y="1921992"/>
            <a:ext cx="594021" cy="331572"/>
          </a:xfrm>
          <a:prstGeom prst="stripedRightArrow">
            <a:avLst>
              <a:gd name="adj1" fmla="val 42002"/>
              <a:gd name="adj2" fmla="val 53275"/>
            </a:avLst>
          </a:prstGeom>
          <a:solidFill>
            <a:srgbClr val="C9890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solidFill>
                <a:srgbClr val="C98900"/>
              </a:solidFill>
              <a:highlight>
                <a:srgbClr val="C98900"/>
              </a:highlight>
            </a:endParaRPr>
          </a:p>
        </p:txBody>
      </p:sp>
      <p:sp>
        <p:nvSpPr>
          <p:cNvPr id="12" name="Flèche droite rayée 11">
            <a:extLst>
              <a:ext uri="{FF2B5EF4-FFF2-40B4-BE49-F238E27FC236}">
                <a16:creationId xmlns:a16="http://schemas.microsoft.com/office/drawing/2014/main" id="{36A61553-FC06-4548-97CD-1842324191A9}"/>
              </a:ext>
            </a:extLst>
          </p:cNvPr>
          <p:cNvSpPr/>
          <p:nvPr/>
        </p:nvSpPr>
        <p:spPr>
          <a:xfrm>
            <a:off x="458315" y="3076343"/>
            <a:ext cx="594021" cy="331572"/>
          </a:xfrm>
          <a:prstGeom prst="stripedRightArrow">
            <a:avLst>
              <a:gd name="adj1" fmla="val 42002"/>
              <a:gd name="adj2" fmla="val 53275"/>
            </a:avLst>
          </a:prstGeom>
          <a:solidFill>
            <a:srgbClr val="C9890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solidFill>
                <a:srgbClr val="C98900"/>
              </a:solidFill>
              <a:highlight>
                <a:srgbClr val="C98900"/>
              </a:highlight>
            </a:endParaRPr>
          </a:p>
        </p:txBody>
      </p:sp>
      <p:sp>
        <p:nvSpPr>
          <p:cNvPr id="13" name="Flèche droite rayée 12">
            <a:extLst>
              <a:ext uri="{FF2B5EF4-FFF2-40B4-BE49-F238E27FC236}">
                <a16:creationId xmlns:a16="http://schemas.microsoft.com/office/drawing/2014/main" id="{AF98F029-4789-474A-B3BB-2935038EEFAD}"/>
              </a:ext>
            </a:extLst>
          </p:cNvPr>
          <p:cNvSpPr/>
          <p:nvPr/>
        </p:nvSpPr>
        <p:spPr>
          <a:xfrm>
            <a:off x="468042" y="4350672"/>
            <a:ext cx="594021" cy="331572"/>
          </a:xfrm>
          <a:prstGeom prst="stripedRightArrow">
            <a:avLst>
              <a:gd name="adj1" fmla="val 42002"/>
              <a:gd name="adj2" fmla="val 53275"/>
            </a:avLst>
          </a:prstGeom>
          <a:solidFill>
            <a:srgbClr val="C9890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solidFill>
                <a:srgbClr val="C98900"/>
              </a:solidFill>
              <a:highlight>
                <a:srgbClr val="C98900"/>
              </a:highlight>
            </a:endParaRPr>
          </a:p>
        </p:txBody>
      </p:sp>
      <p:sp>
        <p:nvSpPr>
          <p:cNvPr id="14" name="Flèche droite rayée 13">
            <a:extLst>
              <a:ext uri="{FF2B5EF4-FFF2-40B4-BE49-F238E27FC236}">
                <a16:creationId xmlns:a16="http://schemas.microsoft.com/office/drawing/2014/main" id="{70FE55FD-7D0C-3344-AAFF-616AF98E0C6D}"/>
              </a:ext>
            </a:extLst>
          </p:cNvPr>
          <p:cNvSpPr/>
          <p:nvPr/>
        </p:nvSpPr>
        <p:spPr>
          <a:xfrm>
            <a:off x="464795" y="5553663"/>
            <a:ext cx="594021" cy="331572"/>
          </a:xfrm>
          <a:prstGeom prst="stripedRightArrow">
            <a:avLst>
              <a:gd name="adj1" fmla="val 42002"/>
              <a:gd name="adj2" fmla="val 53275"/>
            </a:avLst>
          </a:prstGeom>
          <a:solidFill>
            <a:srgbClr val="C98900"/>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solidFill>
                <a:srgbClr val="C98900"/>
              </a:solidFill>
              <a:highlight>
                <a:srgbClr val="C98900"/>
              </a:highlight>
            </a:endParaRPr>
          </a:p>
        </p:txBody>
      </p:sp>
      <p:sp>
        <p:nvSpPr>
          <p:cNvPr id="3" name="Espace réservé du pied de page 2"/>
          <p:cNvSpPr>
            <a:spLocks noGrp="1"/>
          </p:cNvSpPr>
          <p:nvPr>
            <p:ph type="ftr" sz="quarter" idx="11"/>
          </p:nvPr>
        </p:nvSpPr>
        <p:spPr>
          <a:xfrm>
            <a:off x="3533045" y="6335459"/>
            <a:ext cx="5372100" cy="365125"/>
          </a:xfrm>
        </p:spPr>
        <p:txBody>
          <a:bodyPr/>
          <a:lstStyle/>
          <a:p>
            <a:r>
              <a:rPr lang="en-US" dirty="0" smtClean="0"/>
              <a:t>ESFRI Science Clusters' Long Term Commitments to Open Science - 11 June 2021</a:t>
            </a:r>
            <a:endParaRPr lang="fr-FR" dirty="0"/>
          </a:p>
        </p:txBody>
      </p:sp>
    </p:spTree>
    <p:extLst>
      <p:ext uri="{BB962C8B-B14F-4D97-AF65-F5344CB8AC3E}">
        <p14:creationId xmlns:p14="http://schemas.microsoft.com/office/powerpoint/2010/main" val="376111483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A43F13A1-661A-5445-AEA0-F0A3D8213F57}"/>
              </a:ext>
            </a:extLst>
          </p:cNvPr>
          <p:cNvPicPr>
            <a:picLocks noChangeAspect="1"/>
          </p:cNvPicPr>
          <p:nvPr/>
        </p:nvPicPr>
        <p:blipFill rotWithShape="1">
          <a:blip r:embed="rId2"/>
          <a:srcRect b="51162"/>
          <a:stretch/>
        </p:blipFill>
        <p:spPr>
          <a:xfrm>
            <a:off x="-100584" y="0"/>
            <a:ext cx="9979180" cy="6882516"/>
          </a:xfrm>
          <a:prstGeom prst="rect">
            <a:avLst/>
          </a:prstGeom>
          <a:ln>
            <a:solidFill>
              <a:schemeClr val="accent1"/>
            </a:solidFill>
          </a:ln>
        </p:spPr>
      </p:pic>
      <p:sp>
        <p:nvSpPr>
          <p:cNvPr id="7" name="Rectangle 6">
            <a:extLst>
              <a:ext uri="{FF2B5EF4-FFF2-40B4-BE49-F238E27FC236}">
                <a16:creationId xmlns:a16="http://schemas.microsoft.com/office/drawing/2014/main" id="{177FE098-67AE-1143-9BE5-396BC91E5256}"/>
              </a:ext>
            </a:extLst>
          </p:cNvPr>
          <p:cNvSpPr/>
          <p:nvPr/>
        </p:nvSpPr>
        <p:spPr>
          <a:xfrm>
            <a:off x="9778013" y="2533317"/>
            <a:ext cx="2313404" cy="1815882"/>
          </a:xfrm>
          <a:prstGeom prst="rect">
            <a:avLst/>
          </a:prstGeom>
        </p:spPr>
        <p:txBody>
          <a:bodyPr wrap="square">
            <a:spAutoFit/>
          </a:bodyPr>
          <a:lstStyle/>
          <a:p>
            <a:pPr algn="ctr"/>
            <a:r>
              <a:rPr lang="en-GB" sz="4000" dirty="0">
                <a:latin typeface="Roboto Medium" pitchFamily="2" charset="0"/>
                <a:ea typeface="Roboto Medium" pitchFamily="2" charset="0"/>
              </a:rPr>
              <a:t>Thank </a:t>
            </a:r>
            <a:endParaRPr lang="en-GB" sz="4000" dirty="0" smtClean="0">
              <a:latin typeface="Roboto Medium" pitchFamily="2" charset="0"/>
              <a:ea typeface="Roboto Medium" pitchFamily="2" charset="0"/>
            </a:endParaRPr>
          </a:p>
          <a:p>
            <a:pPr algn="ctr"/>
            <a:r>
              <a:rPr lang="en-GB" sz="4000" dirty="0" smtClean="0">
                <a:latin typeface="Roboto Medium" pitchFamily="2" charset="0"/>
                <a:ea typeface="Roboto Medium" pitchFamily="2" charset="0"/>
              </a:rPr>
              <a:t>you</a:t>
            </a:r>
            <a:r>
              <a:rPr lang="en-GB" sz="4000" dirty="0">
                <a:latin typeface="Roboto Medium" pitchFamily="2" charset="0"/>
                <a:ea typeface="Roboto Medium" pitchFamily="2" charset="0"/>
              </a:rPr>
              <a:t>!</a:t>
            </a:r>
            <a:endParaRPr lang="en-GB" sz="4000" i="1" dirty="0">
              <a:latin typeface="Roboto Medium" pitchFamily="2" charset="0"/>
              <a:ea typeface="Roboto Medium" pitchFamily="2" charset="0"/>
            </a:endParaRPr>
          </a:p>
          <a:p>
            <a:pPr algn="just"/>
            <a:endParaRPr lang="en-GB" sz="32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8672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066" y="100957"/>
            <a:ext cx="10823314" cy="1082384"/>
          </a:xfrm>
        </p:spPr>
        <p:txBody>
          <a:bodyPr vert="horz" lIns="91440" tIns="45720" rIns="91440" bIns="0" rtlCol="0" anchor="b" anchorCtr="0">
            <a:noAutofit/>
          </a:bodyPr>
          <a:lstStyle/>
          <a:p>
            <a:r>
              <a:rPr lang="en-GB" dirty="0" smtClean="0"/>
              <a:t>2. The EC commitment to Open Science</a:t>
            </a:r>
            <a:endParaRPr lang="en-GB" dirty="0"/>
          </a:p>
        </p:txBody>
      </p:sp>
      <p:sp>
        <p:nvSpPr>
          <p:cNvPr id="5" name="Content Placeholder 2"/>
          <p:cNvSpPr>
            <a:spLocks noGrp="1"/>
          </p:cNvSpPr>
          <p:nvPr>
            <p:ph sz="half" idx="1"/>
          </p:nvPr>
        </p:nvSpPr>
        <p:spPr>
          <a:xfrm>
            <a:off x="1048066" y="1412162"/>
            <a:ext cx="5405897" cy="3703323"/>
          </a:xfrm>
        </p:spPr>
        <p:txBody>
          <a:bodyPr/>
          <a:lstStyle/>
          <a:p>
            <a:pPr marL="0" indent="0">
              <a:buNone/>
            </a:pPr>
            <a:r>
              <a:rPr lang="en-GB" b="1" dirty="0">
                <a:solidFill>
                  <a:srgbClr val="024B9C"/>
                </a:solidFill>
              </a:rPr>
              <a:t>Improve </a:t>
            </a:r>
            <a:r>
              <a:rPr lang="en-GB" b="1" i="1" kern="0" dirty="0">
                <a:solidFill>
                  <a:schemeClr val="accent5"/>
                </a:solidFill>
              </a:rPr>
              <a:t>the practice </a:t>
            </a:r>
            <a:r>
              <a:rPr lang="en-GB" b="1" dirty="0">
                <a:solidFill>
                  <a:srgbClr val="024B9C"/>
                </a:solidFill>
              </a:rPr>
              <a:t>of </a:t>
            </a:r>
            <a:r>
              <a:rPr lang="en-GB" b="1" dirty="0" smtClean="0">
                <a:solidFill>
                  <a:srgbClr val="024B9C"/>
                </a:solidFill>
              </a:rPr>
              <a:t>R&amp;I</a:t>
            </a:r>
            <a:endParaRPr lang="en-GB" b="1" dirty="0">
              <a:solidFill>
                <a:srgbClr val="024B9C"/>
              </a:solidFill>
            </a:endParaRPr>
          </a:p>
          <a:p>
            <a:pPr>
              <a:spcAft>
                <a:spcPts val="1200"/>
              </a:spcAft>
            </a:pPr>
            <a:r>
              <a:rPr lang="en-GB" sz="2000" dirty="0" smtClean="0">
                <a:solidFill>
                  <a:srgbClr val="024B9C"/>
                </a:solidFill>
              </a:rPr>
              <a:t>Openly </a:t>
            </a:r>
            <a:r>
              <a:rPr lang="en-GB" sz="2000" dirty="0">
                <a:solidFill>
                  <a:srgbClr val="024B9C"/>
                </a:solidFill>
              </a:rPr>
              <a:t>accessible </a:t>
            </a:r>
            <a:r>
              <a:rPr lang="en-GB" sz="2000" dirty="0" smtClean="0">
                <a:solidFill>
                  <a:srgbClr val="024B9C"/>
                </a:solidFill>
              </a:rPr>
              <a:t>scholarly </a:t>
            </a:r>
            <a:r>
              <a:rPr lang="en-GB" sz="2000" dirty="0">
                <a:solidFill>
                  <a:srgbClr val="024B9C"/>
                </a:solidFill>
              </a:rPr>
              <a:t>publications</a:t>
            </a:r>
          </a:p>
          <a:p>
            <a:pPr>
              <a:spcAft>
                <a:spcPts val="1200"/>
              </a:spcAft>
            </a:pPr>
            <a:r>
              <a:rPr lang="en-GB" sz="2000" dirty="0">
                <a:solidFill>
                  <a:srgbClr val="024B9C"/>
                </a:solidFill>
              </a:rPr>
              <a:t>Early sharing of all research outputs</a:t>
            </a:r>
          </a:p>
          <a:p>
            <a:pPr>
              <a:spcAft>
                <a:spcPts val="1200"/>
              </a:spcAft>
            </a:pPr>
            <a:r>
              <a:rPr lang="en-GB" sz="2000" dirty="0">
                <a:solidFill>
                  <a:srgbClr val="024B9C"/>
                </a:solidFill>
              </a:rPr>
              <a:t>All data </a:t>
            </a:r>
            <a:r>
              <a:rPr lang="en-GB" sz="2000" dirty="0" smtClean="0">
                <a:solidFill>
                  <a:srgbClr val="024B9C"/>
                </a:solidFill>
              </a:rPr>
              <a:t>FAIR, RDM</a:t>
            </a:r>
            <a:endParaRPr lang="en-GB" sz="2000" dirty="0">
              <a:solidFill>
                <a:srgbClr val="024B9C"/>
              </a:solidFill>
            </a:endParaRPr>
          </a:p>
          <a:p>
            <a:pPr>
              <a:spcAft>
                <a:spcPts val="1200"/>
              </a:spcAft>
            </a:pPr>
            <a:r>
              <a:rPr lang="en-US" sz="2000" dirty="0">
                <a:solidFill>
                  <a:srgbClr val="024B9C"/>
                </a:solidFill>
              </a:rPr>
              <a:t>Reproducible results</a:t>
            </a:r>
            <a:endParaRPr lang="en-GB" sz="2000" dirty="0">
              <a:solidFill>
                <a:srgbClr val="024B9C"/>
              </a:solidFill>
            </a:endParaRPr>
          </a:p>
          <a:p>
            <a:pPr>
              <a:spcAft>
                <a:spcPts val="1200"/>
              </a:spcAft>
            </a:pPr>
            <a:r>
              <a:rPr lang="en-GB" sz="2000" dirty="0">
                <a:solidFill>
                  <a:srgbClr val="024B9C"/>
                </a:solidFill>
              </a:rPr>
              <a:t>Societal engagement and </a:t>
            </a:r>
            <a:r>
              <a:rPr lang="en-GB" sz="2000" dirty="0" smtClean="0">
                <a:solidFill>
                  <a:srgbClr val="024B9C"/>
                </a:solidFill>
              </a:rPr>
              <a:t>responsibility</a:t>
            </a:r>
          </a:p>
        </p:txBody>
      </p:sp>
      <p:sp>
        <p:nvSpPr>
          <p:cNvPr id="7" name="Content Placeholder 2"/>
          <p:cNvSpPr txBox="1">
            <a:spLocks/>
          </p:cNvSpPr>
          <p:nvPr/>
        </p:nvSpPr>
        <p:spPr bwMode="auto">
          <a:xfrm>
            <a:off x="6811542" y="1412162"/>
            <a:ext cx="5187429" cy="3703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ts val="0"/>
              </a:spcBef>
              <a:spcAft>
                <a:spcPts val="1200"/>
              </a:spcAft>
              <a:buClr>
                <a:srgbClr val="0F5494"/>
              </a:buClr>
              <a:buSzTx/>
              <a:buFont typeface="Arial" pitchFamily="34" charset="0"/>
              <a:buNone/>
              <a:tabLst/>
              <a:defRPr/>
            </a:pPr>
            <a:r>
              <a:rPr kumimoji="0" lang="en-GB" sz="2400" b="1" i="0" u="none" strike="noStrike" kern="0" cap="none" spc="0" normalizeH="0" baseline="0" noProof="0" dirty="0">
                <a:ln>
                  <a:noFill/>
                </a:ln>
                <a:solidFill>
                  <a:srgbClr val="024B9C"/>
                </a:solidFill>
                <a:effectLst/>
                <a:uLnTx/>
                <a:uFillTx/>
                <a:latin typeface="Arial"/>
                <a:ea typeface="+mn-ea"/>
                <a:cs typeface="+mn-cs"/>
              </a:rPr>
              <a:t>Develop proper </a:t>
            </a:r>
            <a:r>
              <a:rPr kumimoji="0" lang="en-GB" sz="2400" b="1" i="1" u="none" strike="noStrike" kern="0" cap="none" spc="0" normalizeH="0" baseline="0" noProof="0" dirty="0">
                <a:ln>
                  <a:noFill/>
                </a:ln>
                <a:solidFill>
                  <a:srgbClr val="FFC000"/>
                </a:solidFill>
                <a:effectLst/>
                <a:uLnTx/>
                <a:uFillTx/>
                <a:latin typeface="Arial"/>
                <a:ea typeface="+mn-ea"/>
                <a:cs typeface="+mn-cs"/>
              </a:rPr>
              <a:t>enablers</a:t>
            </a:r>
          </a:p>
          <a:p>
            <a:pPr marL="342900" marR="0" lvl="0" indent="-342900" algn="l" defTabSz="914400" rtl="0" eaLnBrk="1" fontAlgn="base" latinLnBrk="0" hangingPunct="1">
              <a:lnSpc>
                <a:spcPct val="100000"/>
              </a:lnSpc>
              <a:spcBef>
                <a:spcPts val="0"/>
              </a:spcBef>
              <a:spcAft>
                <a:spcPts val="1200"/>
              </a:spcAft>
              <a:buClr>
                <a:srgbClr val="0F5494"/>
              </a:buClr>
              <a:buSzTx/>
              <a:buFont typeface="Arial" pitchFamily="34" charset="0"/>
              <a:buChar char="•"/>
              <a:tabLst/>
              <a:defRPr/>
            </a:pPr>
            <a:r>
              <a:rPr kumimoji="0" lang="en-US" sz="2000" b="0" i="0" u="none" strike="noStrike" kern="1200" cap="none" spc="0" normalizeH="0" baseline="0" noProof="0" dirty="0" smtClean="0">
                <a:ln>
                  <a:noFill/>
                </a:ln>
                <a:solidFill>
                  <a:srgbClr val="024B9C"/>
                </a:solidFill>
                <a:effectLst/>
                <a:uLnTx/>
                <a:uFillTx/>
                <a:latin typeface="Arial"/>
                <a:ea typeface="+mn-ea"/>
                <a:cs typeface="+mn-cs"/>
              </a:rPr>
              <a:t>Rewards </a:t>
            </a:r>
            <a:r>
              <a:rPr kumimoji="0" lang="en-US" sz="2000" b="0" i="0" u="none" strike="noStrike" kern="1200" cap="none" spc="0" normalizeH="0" baseline="0" noProof="0" dirty="0">
                <a:ln>
                  <a:noFill/>
                </a:ln>
                <a:solidFill>
                  <a:srgbClr val="024B9C"/>
                </a:solidFill>
                <a:effectLst/>
                <a:uLnTx/>
                <a:uFillTx/>
                <a:latin typeface="Arial"/>
                <a:ea typeface="+mn-ea"/>
                <a:cs typeface="+mn-cs"/>
              </a:rPr>
              <a:t>and </a:t>
            </a:r>
            <a:r>
              <a:rPr kumimoji="0" lang="en-US" sz="2000" b="0" i="0" u="none" strike="noStrike" kern="1200" cap="none" spc="0" normalizeH="0" baseline="0" noProof="0" dirty="0" smtClean="0">
                <a:ln>
                  <a:noFill/>
                </a:ln>
                <a:solidFill>
                  <a:srgbClr val="024B9C"/>
                </a:solidFill>
                <a:effectLst/>
                <a:uLnTx/>
                <a:uFillTx/>
                <a:latin typeface="Arial"/>
                <a:ea typeface="+mn-ea"/>
                <a:cs typeface="+mn-cs"/>
              </a:rPr>
              <a:t>incentives to </a:t>
            </a:r>
            <a:r>
              <a:rPr kumimoji="0" lang="en-US" sz="2000" b="0" i="0" u="none" strike="noStrike" kern="1200" cap="none" spc="0" normalizeH="0" baseline="0" noProof="0" dirty="0">
                <a:ln>
                  <a:noFill/>
                </a:ln>
                <a:solidFill>
                  <a:srgbClr val="024B9C"/>
                </a:solidFill>
                <a:effectLst/>
                <a:uLnTx/>
                <a:uFillTx/>
                <a:latin typeface="Arial"/>
                <a:ea typeface="+mn-ea"/>
                <a:cs typeface="+mn-cs"/>
              </a:rPr>
              <a:t>adopt Open Science practices, with appropriate metrics</a:t>
            </a:r>
          </a:p>
          <a:p>
            <a:pPr marL="342900" marR="0" lvl="0" indent="-342900" algn="l" defTabSz="914400" rtl="0" eaLnBrk="1" fontAlgn="base" latinLnBrk="0" hangingPunct="1">
              <a:lnSpc>
                <a:spcPct val="100000"/>
              </a:lnSpc>
              <a:spcBef>
                <a:spcPts val="0"/>
              </a:spcBef>
              <a:spcAft>
                <a:spcPts val="1200"/>
              </a:spcAft>
              <a:buClr>
                <a:srgbClr val="0F5494"/>
              </a:buClr>
              <a:buSzTx/>
              <a:buFont typeface="Arial" pitchFamily="34" charset="0"/>
              <a:buChar char="•"/>
              <a:tabLst/>
              <a:defRPr/>
            </a:pPr>
            <a:r>
              <a:rPr kumimoji="0" lang="en-US" sz="2000" b="0" i="0" u="none" strike="noStrike" kern="1200" cap="none" spc="0" normalizeH="0" baseline="0" noProof="0" dirty="0" smtClean="0">
                <a:ln>
                  <a:noFill/>
                </a:ln>
                <a:solidFill>
                  <a:srgbClr val="024B9C"/>
                </a:solidFill>
                <a:effectLst/>
                <a:uLnTx/>
                <a:uFillTx/>
                <a:latin typeface="Arial"/>
                <a:ea typeface="+mn-ea"/>
                <a:cs typeface="+mn-cs"/>
              </a:rPr>
              <a:t>Appropriate </a:t>
            </a:r>
            <a:r>
              <a:rPr kumimoji="0" lang="en-US" sz="2000" b="0" i="0" u="none" strike="noStrike" kern="1200" cap="none" spc="0" normalizeH="0" baseline="0" noProof="0" dirty="0">
                <a:ln>
                  <a:noFill/>
                </a:ln>
                <a:solidFill>
                  <a:srgbClr val="024B9C"/>
                </a:solidFill>
                <a:effectLst/>
                <a:uLnTx/>
                <a:uFillTx/>
                <a:latin typeface="Arial"/>
                <a:ea typeface="+mn-ea"/>
                <a:cs typeface="+mn-cs"/>
              </a:rPr>
              <a:t>skills and education, including for research </a:t>
            </a:r>
            <a:r>
              <a:rPr kumimoji="0" lang="en-US" sz="2000" b="0" i="0" u="none" strike="noStrike" kern="1200" cap="none" spc="0" normalizeH="0" baseline="0" noProof="0" dirty="0" smtClean="0">
                <a:ln>
                  <a:noFill/>
                </a:ln>
                <a:solidFill>
                  <a:srgbClr val="024B9C"/>
                </a:solidFill>
                <a:effectLst/>
                <a:uLnTx/>
                <a:uFillTx/>
                <a:latin typeface="Arial"/>
                <a:ea typeface="+mn-ea"/>
                <a:cs typeface="+mn-cs"/>
              </a:rPr>
              <a:t>integrity</a:t>
            </a:r>
          </a:p>
          <a:p>
            <a:pPr marL="342900" marR="0" lvl="0" indent="-342900" algn="l" defTabSz="914400" rtl="0" eaLnBrk="1" fontAlgn="base" latinLnBrk="0" hangingPunct="1">
              <a:lnSpc>
                <a:spcPct val="100000"/>
              </a:lnSpc>
              <a:spcBef>
                <a:spcPts val="0"/>
              </a:spcBef>
              <a:spcAft>
                <a:spcPts val="1200"/>
              </a:spcAft>
              <a:buClr>
                <a:srgbClr val="0F5494"/>
              </a:buClr>
              <a:buSzTx/>
              <a:buFont typeface="Arial" pitchFamily="34" charset="0"/>
              <a:buChar char="•"/>
              <a:tabLst/>
              <a:defRPr/>
            </a:pPr>
            <a:r>
              <a:rPr kumimoji="0" lang="en-US" sz="2000" b="0" i="0" u="none" strike="noStrike" kern="1200" cap="none" spc="0" normalizeH="0" baseline="0" noProof="0" dirty="0" smtClean="0">
                <a:ln>
                  <a:noFill/>
                </a:ln>
                <a:solidFill>
                  <a:srgbClr val="024B9C"/>
                </a:solidFill>
                <a:effectLst/>
                <a:uLnTx/>
                <a:uFillTx/>
                <a:latin typeface="Arial"/>
                <a:ea typeface="+mn-ea"/>
                <a:cs typeface="+mn-cs"/>
              </a:rPr>
              <a:t>Open Research Infrastructures including the European Open Science Cloud (EOSC) </a:t>
            </a:r>
            <a:endParaRPr kumimoji="0" lang="en-US" sz="2000" b="0" i="0" u="none" strike="noStrike" kern="1200" cap="none" spc="0" normalizeH="0" baseline="0" noProof="0" dirty="0">
              <a:ln>
                <a:noFill/>
              </a:ln>
              <a:solidFill>
                <a:srgbClr val="024B9C"/>
              </a:solidFill>
              <a:effectLst/>
              <a:uLnTx/>
              <a:uFillTx/>
              <a:latin typeface="Arial"/>
              <a:ea typeface="+mn-ea"/>
              <a:cs typeface="+mn-cs"/>
            </a:endParaRPr>
          </a:p>
        </p:txBody>
      </p:sp>
      <p:sp>
        <p:nvSpPr>
          <p:cNvPr id="6" name="Rounded Rectangle 5"/>
          <p:cNvSpPr/>
          <p:nvPr/>
        </p:nvSpPr>
        <p:spPr>
          <a:xfrm>
            <a:off x="676024" y="5119534"/>
            <a:ext cx="2522378" cy="90979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D4D"/>
                </a:solidFill>
                <a:effectLst/>
                <a:uLnTx/>
                <a:uFillTx/>
                <a:latin typeface="Arial"/>
                <a:ea typeface="+mn-ea"/>
                <a:cs typeface="+mn-cs"/>
              </a:rPr>
              <a:t>ERA </a:t>
            </a:r>
            <a:r>
              <a:rPr kumimoji="0" lang="en-GB" sz="1800" b="1" i="0" u="none" strike="noStrike" kern="1200" cap="none" spc="0" normalizeH="0" baseline="0" noProof="0" dirty="0" smtClean="0">
                <a:ln>
                  <a:noFill/>
                </a:ln>
                <a:solidFill>
                  <a:srgbClr val="4D4D4D"/>
                </a:solidFill>
                <a:effectLst/>
                <a:uLnTx/>
                <a:uFillTx/>
                <a:latin typeface="Arial"/>
                <a:ea typeface="+mn-ea"/>
                <a:cs typeface="+mn-cs"/>
              </a:rPr>
              <a:t>Communication</a:t>
            </a:r>
            <a:endParaRPr kumimoji="0" lang="en-GB" sz="1800" b="1" i="0" u="none" strike="noStrike" kern="1200" cap="none" spc="0" normalizeH="0" baseline="0" noProof="0" dirty="0">
              <a:ln>
                <a:noFill/>
              </a:ln>
              <a:solidFill>
                <a:srgbClr val="4D4D4D"/>
              </a:solidFill>
              <a:effectLst/>
              <a:uLnTx/>
              <a:uFillTx/>
              <a:latin typeface="Arial"/>
              <a:ea typeface="+mn-ea"/>
              <a:cs typeface="+mn-cs"/>
            </a:endParaRPr>
          </a:p>
        </p:txBody>
      </p:sp>
      <p:sp>
        <p:nvSpPr>
          <p:cNvPr id="11" name="Rounded Rectangle 10"/>
          <p:cNvSpPr/>
          <p:nvPr/>
        </p:nvSpPr>
        <p:spPr>
          <a:xfrm>
            <a:off x="3524998" y="5119533"/>
            <a:ext cx="2522378" cy="909792"/>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Provisions on Open Science under Horizon </a:t>
            </a:r>
            <a:r>
              <a:rPr kumimoji="0" lang="en-GB" sz="1800" b="1" i="0" u="none" strike="noStrike" kern="1200" cap="none" spc="0" normalizeH="0" baseline="0" noProof="0" dirty="0" smtClean="0">
                <a:ln>
                  <a:noFill/>
                </a:ln>
                <a:solidFill>
                  <a:srgbClr val="FFFFFF"/>
                </a:solidFill>
                <a:effectLst/>
                <a:uLnTx/>
                <a:uFillTx/>
                <a:latin typeface="Arial"/>
                <a:ea typeface="+mn-ea"/>
                <a:cs typeface="+mn-cs"/>
              </a:rPr>
              <a:t>Europe</a:t>
            </a:r>
            <a:endParaRPr kumimoji="0" lang="en-GB"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ounded Rectangle 11"/>
          <p:cNvSpPr/>
          <p:nvPr/>
        </p:nvSpPr>
        <p:spPr>
          <a:xfrm>
            <a:off x="6393022" y="5119533"/>
            <a:ext cx="2522378" cy="9097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FFFFF"/>
                </a:solidFill>
                <a:effectLst/>
                <a:uLnTx/>
                <a:uFillTx/>
                <a:latin typeface="Arial"/>
                <a:ea typeface="+mn-ea"/>
                <a:cs typeface="+mn-cs"/>
              </a:rPr>
              <a:t>EOSC in </a:t>
            </a:r>
            <a:r>
              <a:rPr kumimoji="0" lang="en-GB" sz="1800" b="1" i="0" u="none" strike="noStrike" kern="1200" cap="none" spc="0" normalizeH="0" baseline="0" noProof="0" dirty="0">
                <a:ln>
                  <a:noFill/>
                </a:ln>
                <a:solidFill>
                  <a:srgbClr val="FFFFFF"/>
                </a:solidFill>
                <a:effectLst/>
                <a:uLnTx/>
                <a:uFillTx/>
                <a:latin typeface="Arial"/>
                <a:ea typeface="+mn-ea"/>
                <a:cs typeface="+mn-cs"/>
              </a:rPr>
              <a:t>the Horizon Europe RI WP</a:t>
            </a:r>
          </a:p>
        </p:txBody>
      </p:sp>
      <p:sp>
        <p:nvSpPr>
          <p:cNvPr id="13" name="Rounded Rectangle 12"/>
          <p:cNvSpPr/>
          <p:nvPr/>
        </p:nvSpPr>
        <p:spPr>
          <a:xfrm>
            <a:off x="9261046" y="5119533"/>
            <a:ext cx="2522378" cy="90979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smtClean="0">
                <a:ln>
                  <a:noFill/>
                </a:ln>
                <a:solidFill>
                  <a:srgbClr val="4D4D4D"/>
                </a:solidFill>
                <a:effectLst/>
                <a:uLnTx/>
                <a:uFillTx/>
                <a:latin typeface="Arial"/>
                <a:ea typeface="+mn-ea"/>
                <a:cs typeface="+mn-cs"/>
              </a:rPr>
              <a:t>EOSC and other data strategies</a:t>
            </a:r>
            <a:endParaRPr kumimoji="0" lang="en-GB" sz="1800" b="1" i="0" u="none" strike="noStrike" kern="1200" cap="none" spc="0" normalizeH="0" baseline="0" noProof="0" dirty="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10301309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38198" y="1541414"/>
            <a:ext cx="5328000" cy="4995310"/>
          </a:xfrm>
        </p:spPr>
        <p:txBody>
          <a:bodyPr/>
          <a:lstStyle/>
          <a:p>
            <a:pPr marL="0" indent="0">
              <a:buNone/>
            </a:pPr>
            <a:r>
              <a:rPr lang="en-GB" b="1" dirty="0">
                <a:solidFill>
                  <a:srgbClr val="024B9C"/>
                </a:solidFill>
              </a:rPr>
              <a:t>Deepening the </a:t>
            </a:r>
            <a:r>
              <a:rPr lang="en-GB" b="1" dirty="0" smtClean="0">
                <a:solidFill>
                  <a:srgbClr val="024B9C"/>
                </a:solidFill>
              </a:rPr>
              <a:t>ERA</a:t>
            </a:r>
            <a:br>
              <a:rPr lang="en-GB" b="1" dirty="0" smtClean="0">
                <a:solidFill>
                  <a:srgbClr val="024B9C"/>
                </a:solidFill>
              </a:rPr>
            </a:br>
            <a:r>
              <a:rPr lang="en-GB" sz="1800" dirty="0" smtClean="0">
                <a:solidFill>
                  <a:srgbClr val="024B9C"/>
                </a:solidFill>
              </a:rPr>
              <a:t>The </a:t>
            </a:r>
            <a:r>
              <a:rPr lang="en-GB" sz="1800" dirty="0">
                <a:solidFill>
                  <a:srgbClr val="024B9C"/>
                </a:solidFill>
              </a:rPr>
              <a:t>Commission will: (Action 9) </a:t>
            </a:r>
          </a:p>
          <a:p>
            <a:r>
              <a:rPr lang="en-GB" sz="1800" dirty="0" smtClean="0">
                <a:solidFill>
                  <a:srgbClr val="024B9C"/>
                </a:solidFill>
              </a:rPr>
              <a:t>Incentivise </a:t>
            </a:r>
            <a:r>
              <a:rPr lang="en-GB" sz="1800" dirty="0">
                <a:solidFill>
                  <a:srgbClr val="024B9C"/>
                </a:solidFill>
              </a:rPr>
              <a:t>open science practices by improving the </a:t>
            </a:r>
            <a:r>
              <a:rPr lang="en-GB" sz="1800" b="1" dirty="0">
                <a:solidFill>
                  <a:srgbClr val="024B9C"/>
                </a:solidFill>
              </a:rPr>
              <a:t>research assessment system</a:t>
            </a:r>
            <a:r>
              <a:rPr lang="en-GB" sz="1800" dirty="0">
                <a:solidFill>
                  <a:srgbClr val="024B9C"/>
                </a:solidFill>
              </a:rPr>
              <a:t>. </a:t>
            </a:r>
          </a:p>
          <a:p>
            <a:pPr lvl="0"/>
            <a:r>
              <a:rPr lang="en-GB" sz="1800" dirty="0" smtClean="0">
                <a:solidFill>
                  <a:srgbClr val="024B9C"/>
                </a:solidFill>
              </a:rPr>
              <a:t>Launch</a:t>
            </a:r>
            <a:r>
              <a:rPr lang="en-GB" sz="1800" dirty="0">
                <a:solidFill>
                  <a:srgbClr val="024B9C"/>
                </a:solidFill>
              </a:rPr>
              <a:t>, via the Horizon Europe Programme, a </a:t>
            </a:r>
            <a:r>
              <a:rPr lang="en-GB" sz="1800" b="1" dirty="0">
                <a:solidFill>
                  <a:srgbClr val="024B9C"/>
                </a:solidFill>
              </a:rPr>
              <a:t>platform of peer-reviewed open access publishing</a:t>
            </a:r>
            <a:r>
              <a:rPr lang="en-GB" sz="1800" dirty="0">
                <a:solidFill>
                  <a:srgbClr val="024B9C"/>
                </a:solidFill>
              </a:rPr>
              <a:t>; </a:t>
            </a:r>
          </a:p>
          <a:p>
            <a:pPr lvl="0"/>
            <a:r>
              <a:rPr lang="en-GB" sz="1800" b="1" dirty="0">
                <a:solidFill>
                  <a:srgbClr val="024B9C"/>
                </a:solidFill>
              </a:rPr>
              <a:t>A</a:t>
            </a:r>
            <a:r>
              <a:rPr lang="en-GB" sz="1800" b="1" dirty="0" smtClean="0">
                <a:solidFill>
                  <a:srgbClr val="024B9C"/>
                </a:solidFill>
              </a:rPr>
              <a:t>nalyse </a:t>
            </a:r>
            <a:r>
              <a:rPr lang="en-GB" sz="1800" b="1" dirty="0">
                <a:solidFill>
                  <a:srgbClr val="024B9C"/>
                </a:solidFill>
              </a:rPr>
              <a:t>authors’ rights</a:t>
            </a:r>
            <a:r>
              <a:rPr lang="en-GB" sz="1800" dirty="0">
                <a:solidFill>
                  <a:srgbClr val="024B9C"/>
                </a:solidFill>
              </a:rPr>
              <a:t> to enable sharing of publicly funded peer-reviewed articles without restriction; </a:t>
            </a:r>
          </a:p>
          <a:p>
            <a:pPr lvl="0"/>
            <a:r>
              <a:rPr lang="en-GB" sz="1800" dirty="0">
                <a:solidFill>
                  <a:srgbClr val="024B9C"/>
                </a:solidFill>
              </a:rPr>
              <a:t>E</a:t>
            </a:r>
            <a:r>
              <a:rPr lang="en-GB" sz="1800" dirty="0" smtClean="0">
                <a:solidFill>
                  <a:srgbClr val="024B9C"/>
                </a:solidFill>
              </a:rPr>
              <a:t>nsure </a:t>
            </a:r>
            <a:r>
              <a:rPr lang="en-GB" sz="1800" dirty="0">
                <a:solidFill>
                  <a:srgbClr val="024B9C"/>
                </a:solidFill>
              </a:rPr>
              <a:t>a </a:t>
            </a:r>
            <a:r>
              <a:rPr lang="en-GB" sz="1800" b="1" dirty="0">
                <a:solidFill>
                  <a:srgbClr val="024B9C"/>
                </a:solidFill>
              </a:rPr>
              <a:t>European Open Science Cloud</a:t>
            </a:r>
            <a:r>
              <a:rPr lang="en-GB" sz="1800" dirty="0">
                <a:solidFill>
                  <a:srgbClr val="024B9C"/>
                </a:solidFill>
              </a:rPr>
              <a:t> that is offering findable, accessible, interoperable and reusable research data and services (Web of FAIR); and </a:t>
            </a:r>
          </a:p>
          <a:p>
            <a:pPr marL="0" indent="0">
              <a:buNone/>
            </a:pPr>
            <a:endParaRPr lang="en-GB" sz="1800" dirty="0">
              <a:solidFill>
                <a:srgbClr val="024B9C"/>
              </a:solidFill>
            </a:endParaRPr>
          </a:p>
        </p:txBody>
      </p:sp>
      <p:sp>
        <p:nvSpPr>
          <p:cNvPr id="3" name="Content Placeholder 2"/>
          <p:cNvSpPr>
            <a:spLocks noGrp="1"/>
          </p:cNvSpPr>
          <p:nvPr>
            <p:ph sz="half" idx="2"/>
          </p:nvPr>
        </p:nvSpPr>
        <p:spPr>
          <a:xfrm>
            <a:off x="6402250" y="1541414"/>
            <a:ext cx="5328000" cy="4995310"/>
          </a:xfrm>
        </p:spPr>
        <p:txBody>
          <a:bodyPr/>
          <a:lstStyle/>
          <a:p>
            <a:pPr marL="0" indent="0">
              <a:buNone/>
            </a:pPr>
            <a:r>
              <a:rPr lang="en-GB" b="1" dirty="0" smtClean="0">
                <a:solidFill>
                  <a:srgbClr val="024B9C"/>
                </a:solidFill>
              </a:rPr>
              <a:t>Citizen Engagement</a:t>
            </a:r>
            <a:br>
              <a:rPr lang="en-GB" b="1" dirty="0" smtClean="0">
                <a:solidFill>
                  <a:srgbClr val="024B9C"/>
                </a:solidFill>
              </a:rPr>
            </a:br>
            <a:r>
              <a:rPr lang="en-GB" sz="1800" dirty="0" smtClean="0">
                <a:solidFill>
                  <a:srgbClr val="024B9C"/>
                </a:solidFill>
              </a:rPr>
              <a:t>The </a:t>
            </a:r>
            <a:r>
              <a:rPr lang="en-GB" sz="1800" dirty="0">
                <a:solidFill>
                  <a:srgbClr val="024B9C"/>
                </a:solidFill>
              </a:rPr>
              <a:t>Commission will: (Action 13) </a:t>
            </a:r>
          </a:p>
          <a:p>
            <a:r>
              <a:rPr lang="en-GB" sz="1800" dirty="0">
                <a:solidFill>
                  <a:srgbClr val="024B9C"/>
                </a:solidFill>
              </a:rPr>
              <a:t>Organise with Member States and stakeholders Europe-wide participatory </a:t>
            </a:r>
            <a:r>
              <a:rPr lang="en-GB" sz="1800" b="1" dirty="0">
                <a:solidFill>
                  <a:srgbClr val="024B9C"/>
                </a:solidFill>
              </a:rPr>
              <a:t>citizen science campaigns</a:t>
            </a:r>
            <a:r>
              <a:rPr lang="en-GB" sz="1800" dirty="0">
                <a:solidFill>
                  <a:srgbClr val="024B9C"/>
                </a:solidFill>
              </a:rPr>
              <a:t> to raise awareness and networking, crowdsourcing platforms and pan-European hackathons, in particular in the context of Horizon Europe Missions. The Commission will develop with Member States best practices to open up science and innovation to citizens and youth. </a:t>
            </a:r>
          </a:p>
        </p:txBody>
      </p:sp>
      <p:sp>
        <p:nvSpPr>
          <p:cNvPr id="4" name="Title 3"/>
          <p:cNvSpPr>
            <a:spLocks noGrp="1"/>
          </p:cNvSpPr>
          <p:nvPr>
            <p:ph type="title"/>
          </p:nvPr>
        </p:nvSpPr>
        <p:spPr>
          <a:xfrm>
            <a:off x="908398" y="299980"/>
            <a:ext cx="10515600" cy="782357"/>
          </a:xfrm>
        </p:spPr>
        <p:txBody>
          <a:bodyPr/>
          <a:lstStyle/>
          <a:p>
            <a:r>
              <a:rPr lang="en-GB" dirty="0" smtClean="0"/>
              <a:t>2.1 Open Science in the ERA Communication</a:t>
            </a:r>
            <a:endParaRPr lang="en-GB" dirty="0"/>
          </a:p>
        </p:txBody>
      </p:sp>
    </p:spTree>
    <p:extLst>
      <p:ext uri="{BB962C8B-B14F-4D97-AF65-F5344CB8AC3E}">
        <p14:creationId xmlns:p14="http://schemas.microsoft.com/office/powerpoint/2010/main" val="7997684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851" y="364753"/>
            <a:ext cx="11134998" cy="770020"/>
          </a:xfrm>
        </p:spPr>
        <p:txBody>
          <a:bodyPr vert="horz" lIns="91440" tIns="45720" rIns="91440" bIns="0" rtlCol="0" anchor="b" anchorCtr="0">
            <a:noAutofit/>
          </a:bodyPr>
          <a:lstStyle/>
          <a:p>
            <a:r>
              <a:rPr lang="en-US" dirty="0" smtClean="0"/>
              <a:t>2.2 Towards </a:t>
            </a:r>
            <a:r>
              <a:rPr lang="en-US" dirty="0"/>
              <a:t>a new ‘modus operandi’ for Science</a:t>
            </a:r>
            <a:endParaRPr lang="en-GB" dirty="0"/>
          </a:p>
        </p:txBody>
      </p:sp>
      <p:sp>
        <p:nvSpPr>
          <p:cNvPr id="3" name="Rectangle 2"/>
          <p:cNvSpPr/>
          <p:nvPr/>
        </p:nvSpPr>
        <p:spPr>
          <a:xfrm>
            <a:off x="621655" y="1426180"/>
            <a:ext cx="5316949" cy="47705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smtClean="0">
                <a:ln>
                  <a:noFill/>
                </a:ln>
                <a:solidFill>
                  <a:srgbClr val="4D4D4D"/>
                </a:solidFill>
                <a:effectLst/>
                <a:uLnTx/>
                <a:uFillTx/>
                <a:latin typeface="Arial"/>
                <a:ea typeface="+mn-ea"/>
                <a:cs typeface="+mn-cs"/>
              </a:rPr>
              <a:t>      </a:t>
            </a:r>
            <a:r>
              <a:rPr kumimoji="0" lang="en-GB" sz="2000" b="1" i="0" u="none" strike="noStrike" kern="1200" cap="none" spc="0" normalizeH="0" baseline="0" noProof="0" dirty="0" smtClean="0">
                <a:ln>
                  <a:noFill/>
                </a:ln>
                <a:solidFill>
                  <a:srgbClr val="E76C53">
                    <a:lumMod val="75000"/>
                  </a:srgbClr>
                </a:solidFill>
                <a:effectLst/>
                <a:uLnTx/>
                <a:uFillTx/>
                <a:latin typeface="Arial"/>
                <a:ea typeface="+mn-ea"/>
                <a:cs typeface="+mn-cs"/>
              </a:rPr>
              <a:t>The dominant current system</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IE" sz="400" b="0" i="0" u="none" strike="noStrike" kern="1200" cap="none" spc="0" normalizeH="0" baseline="0" noProof="0" dirty="0">
              <a:ln>
                <a:noFill/>
              </a:ln>
              <a:solidFill>
                <a:srgbClr val="4D4D4D"/>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24B9C"/>
                </a:solidFill>
                <a:effectLst/>
                <a:uLnTx/>
                <a:uFillTx/>
                <a:latin typeface="Arial"/>
                <a:ea typeface="+mn-ea"/>
                <a:cs typeface="+mn-cs"/>
              </a:rPr>
              <a:t>Rewarding individual competing </a:t>
            </a:r>
            <a:r>
              <a:rPr kumimoji="0" lang="en-GB" sz="2000" b="0" i="0" u="none" strike="noStrike" kern="1200" cap="none" spc="0" normalizeH="0" baseline="0" noProof="0" dirty="0" smtClean="0">
                <a:ln>
                  <a:noFill/>
                </a:ln>
                <a:solidFill>
                  <a:srgbClr val="024B9C"/>
                </a:solidFill>
                <a:effectLst/>
                <a:uLnTx/>
                <a:uFillTx/>
                <a:latin typeface="Arial"/>
                <a:ea typeface="+mn-ea"/>
                <a:cs typeface="+mn-cs"/>
              </a:rPr>
              <a:t>scientists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24B9C"/>
                </a:solidFill>
                <a:effectLst/>
                <a:uLnTx/>
                <a:uFillTx/>
                <a:latin typeface="Arial"/>
                <a:ea typeface="+mn-ea"/>
                <a:cs typeface="+mn-cs"/>
              </a:rPr>
              <a:t>Publish </a:t>
            </a:r>
            <a:r>
              <a:rPr kumimoji="0" lang="en-GB" sz="2000" b="0" i="0" u="none" strike="noStrike" kern="1200" cap="none" spc="0" normalizeH="0" baseline="0" noProof="0" dirty="0">
                <a:ln>
                  <a:noFill/>
                </a:ln>
                <a:solidFill>
                  <a:srgbClr val="024B9C"/>
                </a:solidFill>
                <a:effectLst/>
                <a:uLnTx/>
                <a:uFillTx/>
                <a:latin typeface="Arial"/>
                <a:ea typeface="+mn-ea"/>
                <a:cs typeface="+mn-cs"/>
              </a:rPr>
              <a:t>as much and as fast as possible  </a:t>
            </a:r>
            <a:r>
              <a:rPr kumimoji="0" lang="en-GB" sz="2000" b="0" i="0" u="none" strike="noStrike" kern="1200" cap="none" spc="0" normalizeH="0" baseline="0" noProof="0" dirty="0" smtClean="0">
                <a:ln>
                  <a:noFill/>
                </a:ln>
                <a:solidFill>
                  <a:srgbClr val="024B9C"/>
                </a:solidFill>
                <a:effectLst/>
                <a:uLnTx/>
                <a:uFillTx/>
                <a:latin typeface="Arial"/>
                <a:ea typeface="+mn-ea"/>
                <a:cs typeface="+mn-cs"/>
              </a:rPr>
              <a:t/>
            </a:r>
            <a:br>
              <a:rPr kumimoji="0" lang="en-GB" sz="2000" b="0" i="0" u="none" strike="noStrike" kern="1200" cap="none" spc="0" normalizeH="0" baseline="0" noProof="0" dirty="0" smtClean="0">
                <a:ln>
                  <a:noFill/>
                </a:ln>
                <a:solidFill>
                  <a:srgbClr val="024B9C"/>
                </a:solidFill>
                <a:effectLst/>
                <a:uLnTx/>
                <a:uFillTx/>
                <a:latin typeface="Arial"/>
                <a:ea typeface="+mn-ea"/>
                <a:cs typeface="+mn-cs"/>
              </a:rPr>
            </a:br>
            <a:endParaRPr kumimoji="0" lang="en-GB" sz="2000" b="0" i="0" u="none" strike="noStrike" kern="1200" cap="none" spc="0" normalizeH="0" baseline="0" noProof="0" dirty="0" smtClean="0">
              <a:ln>
                <a:noFill/>
              </a:ln>
              <a:solidFill>
                <a:srgbClr val="024B9C"/>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24B9C"/>
                </a:solidFill>
                <a:effectLst/>
                <a:uLnTx/>
                <a:uFillTx/>
                <a:latin typeface="Arial"/>
                <a:ea typeface="+mn-ea"/>
                <a:cs typeface="+mn-cs"/>
              </a:rPr>
              <a:t>Excellence </a:t>
            </a:r>
            <a:r>
              <a:rPr kumimoji="0" lang="en-GB" sz="2000" b="0" i="0" u="none" strike="noStrike" kern="1200" cap="none" spc="0" normalizeH="0" baseline="0" noProof="0" dirty="0">
                <a:ln>
                  <a:noFill/>
                </a:ln>
                <a:solidFill>
                  <a:srgbClr val="024B9C"/>
                </a:solidFill>
                <a:effectLst/>
                <a:uLnTx/>
                <a:uFillTx/>
                <a:latin typeface="Arial"/>
                <a:ea typeface="+mn-ea"/>
                <a:cs typeface="+mn-cs"/>
              </a:rPr>
              <a:t>defined largely on the basis of </a:t>
            </a:r>
            <a:r>
              <a:rPr kumimoji="0" lang="en-GB" sz="2000" b="0" i="1" u="none" strike="noStrike" kern="1200" cap="none" spc="0" normalizeH="0" baseline="0" noProof="0" dirty="0">
                <a:ln>
                  <a:noFill/>
                </a:ln>
                <a:solidFill>
                  <a:srgbClr val="024B9C"/>
                </a:solidFill>
                <a:effectLst/>
                <a:uLnTx/>
                <a:uFillTx/>
                <a:latin typeface="Arial"/>
                <a:ea typeface="+mn-ea"/>
                <a:cs typeface="+mn-cs"/>
              </a:rPr>
              <a:t>where</a:t>
            </a:r>
            <a:r>
              <a:rPr kumimoji="0" lang="en-GB" sz="2000" b="0" i="0" u="none" strike="noStrike" kern="1200" cap="none" spc="0" normalizeH="0" baseline="0" noProof="0" dirty="0">
                <a:ln>
                  <a:noFill/>
                </a:ln>
                <a:solidFill>
                  <a:srgbClr val="024B9C"/>
                </a:solidFill>
                <a:effectLst/>
                <a:uLnTx/>
                <a:uFillTx/>
                <a:latin typeface="Arial"/>
                <a:ea typeface="+mn-ea"/>
                <a:cs typeface="+mn-cs"/>
              </a:rPr>
              <a:t> scientists </a:t>
            </a:r>
            <a:r>
              <a:rPr kumimoji="0" lang="en-GB" sz="2000" b="0" i="0" u="none" strike="noStrike" kern="1200" cap="none" spc="0" normalizeH="0" baseline="0" noProof="0" dirty="0" smtClean="0">
                <a:ln>
                  <a:noFill/>
                </a:ln>
                <a:solidFill>
                  <a:srgbClr val="024B9C"/>
                </a:solidFill>
                <a:effectLst/>
                <a:uLnTx/>
                <a:uFillTx/>
                <a:latin typeface="Arial"/>
                <a:ea typeface="+mn-ea"/>
                <a:cs typeface="+mn-cs"/>
              </a:rPr>
              <a:t>publish</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24B9C"/>
                </a:solidFill>
                <a:effectLst/>
                <a:uLnTx/>
                <a:uFillTx/>
                <a:latin typeface="Arial"/>
                <a:ea typeface="+mn-ea"/>
                <a:cs typeface="+mn-cs"/>
              </a:rPr>
              <a:t>Incentivises researchers to </a:t>
            </a:r>
            <a:r>
              <a:rPr kumimoji="0" lang="en-GB" sz="2000" b="0" i="1" u="none" strike="noStrike" kern="1200" cap="none" spc="0" normalizeH="0" baseline="0" noProof="0" dirty="0">
                <a:ln>
                  <a:noFill/>
                </a:ln>
                <a:solidFill>
                  <a:srgbClr val="024B9C"/>
                </a:solidFill>
                <a:effectLst/>
                <a:uLnTx/>
                <a:uFillTx/>
                <a:latin typeface="Arial"/>
                <a:ea typeface="+mn-ea"/>
                <a:cs typeface="+mn-cs"/>
              </a:rPr>
              <a:t>produce specific outputs </a:t>
            </a:r>
            <a:r>
              <a:rPr kumimoji="0" lang="en-GB" sz="2000" b="0" i="0" u="none" strike="noStrike" kern="1200" cap="none" spc="0" normalizeH="0" baseline="0" noProof="0" dirty="0">
                <a:ln>
                  <a:noFill/>
                </a:ln>
                <a:solidFill>
                  <a:srgbClr val="024B9C"/>
                </a:solidFill>
                <a:effectLst/>
                <a:uLnTx/>
                <a:uFillTx/>
                <a:latin typeface="Arial"/>
                <a:ea typeface="+mn-ea"/>
                <a:cs typeface="+mn-cs"/>
              </a:rPr>
              <a:t>(mainly publications</a:t>
            </a:r>
            <a:r>
              <a:rPr kumimoji="0" lang="en-GB" sz="2000" b="0" i="0" u="none" strike="noStrike" kern="1200" cap="none" spc="0" normalizeH="0" baseline="0" noProof="0" dirty="0" smtClean="0">
                <a:ln>
                  <a:noFill/>
                </a:ln>
                <a:solidFill>
                  <a:srgbClr val="024B9C"/>
                </a:solidFill>
                <a:effectLst/>
                <a:uLnTx/>
                <a:uFillTx/>
                <a:latin typeface="Arial"/>
                <a:ea typeface="+mn-ea"/>
                <a:cs typeface="+mn-cs"/>
              </a:rPr>
              <a:t>)</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GB" sz="2000" b="0" i="1" u="none" strike="noStrike" kern="1200" cap="none" spc="0" normalizeH="0" baseline="0" noProof="0" dirty="0" smtClean="0">
                <a:ln>
                  <a:noFill/>
                </a:ln>
                <a:solidFill>
                  <a:srgbClr val="024B9C"/>
                </a:solidFill>
                <a:effectLst/>
                <a:uLnTx/>
                <a:uFillTx/>
                <a:latin typeface="Arial"/>
                <a:ea typeface="+mn-ea"/>
                <a:cs typeface="+mn-cs"/>
              </a:rPr>
              <a:t>- </a:t>
            </a:r>
            <a:r>
              <a:rPr kumimoji="0" lang="en-GB" sz="1800" b="0" i="1" u="none" strike="noStrike" kern="1200" cap="none" spc="0" normalizeH="0" baseline="0" noProof="0" dirty="0" smtClean="0">
                <a:ln>
                  <a:noFill/>
                </a:ln>
                <a:solidFill>
                  <a:srgbClr val="024B9C"/>
                </a:solidFill>
                <a:effectLst/>
                <a:uLnTx/>
                <a:uFillTx/>
                <a:latin typeface="Arial"/>
                <a:ea typeface="+mn-ea"/>
                <a:cs typeface="+mn-cs"/>
              </a:rPr>
              <a:t>Use </a:t>
            </a:r>
            <a:r>
              <a:rPr kumimoji="0" lang="en-GB" sz="1800" b="0" i="1" u="none" strike="noStrike" kern="1200" cap="none" spc="0" normalizeH="0" baseline="0" noProof="0" dirty="0">
                <a:ln>
                  <a:noFill/>
                </a:ln>
                <a:solidFill>
                  <a:srgbClr val="024B9C"/>
                </a:solidFill>
                <a:effectLst/>
                <a:uLnTx/>
                <a:uFillTx/>
                <a:latin typeface="Arial"/>
                <a:ea typeface="+mn-ea"/>
                <a:cs typeface="+mn-cs"/>
              </a:rPr>
              <a:t>of quantitative </a:t>
            </a:r>
            <a:r>
              <a:rPr kumimoji="0" lang="en-GB" sz="1800" b="0" i="1" u="none" strike="noStrike" kern="1200" cap="none" spc="0" normalizeH="0" baseline="0" noProof="0" dirty="0" smtClean="0">
                <a:ln>
                  <a:noFill/>
                </a:ln>
                <a:solidFill>
                  <a:srgbClr val="024B9C"/>
                </a:solidFill>
                <a:effectLst/>
                <a:uLnTx/>
                <a:uFillTx/>
                <a:latin typeface="Arial"/>
                <a:ea typeface="+mn-ea"/>
                <a:cs typeface="+mn-cs"/>
              </a:rPr>
              <a:t>metrics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4B9C"/>
                </a:solidFill>
                <a:effectLst/>
                <a:uLnTx/>
                <a:uFillTx/>
                <a:latin typeface="Arial"/>
                <a:ea typeface="+mn-ea"/>
                <a:cs typeface="+mn-cs"/>
              </a:rPr>
              <a:t>Increasing influence of commercial players from access to </a:t>
            </a:r>
            <a:r>
              <a:rPr kumimoji="0" lang="en-US" sz="2000" b="0" i="0" u="none" strike="noStrike" kern="1200" cap="none" spc="0" normalizeH="0" baseline="0" noProof="0" dirty="0" smtClean="0">
                <a:ln>
                  <a:noFill/>
                </a:ln>
                <a:solidFill>
                  <a:srgbClr val="024B9C"/>
                </a:solidFill>
                <a:effectLst/>
                <a:uLnTx/>
                <a:uFillTx/>
                <a:latin typeface="Arial"/>
                <a:ea typeface="+mn-ea"/>
                <a:cs typeface="+mn-cs"/>
              </a:rPr>
              <a:t>publications</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1800" b="0" i="1" u="none" strike="noStrike" kern="1200" cap="none" spc="0" normalizeH="0" baseline="0" noProof="0" dirty="0">
                <a:ln>
                  <a:noFill/>
                </a:ln>
                <a:solidFill>
                  <a:srgbClr val="024B9C"/>
                </a:solidFill>
                <a:effectLst/>
                <a:uLnTx/>
                <a:uFillTx/>
                <a:latin typeface="Arial"/>
                <a:ea typeface="+mn-ea"/>
                <a:cs typeface="+mn-cs"/>
              </a:rPr>
              <a:t>- supported by proprietary services and analytics</a:t>
            </a:r>
            <a:endParaRPr kumimoji="0" lang="en-GB" sz="1800" b="0" i="1" u="none" strike="noStrike" kern="1200" cap="none" spc="0" normalizeH="0" baseline="0" noProof="0" dirty="0">
              <a:ln>
                <a:noFill/>
              </a:ln>
              <a:solidFill>
                <a:srgbClr val="024B9C"/>
              </a:solidFill>
              <a:effectLst/>
              <a:uLnTx/>
              <a:uFillTx/>
              <a:latin typeface="Arial"/>
              <a:ea typeface="+mn-ea"/>
              <a:cs typeface="+mn-cs"/>
            </a:endParaRPr>
          </a:p>
        </p:txBody>
      </p:sp>
      <p:sp>
        <p:nvSpPr>
          <p:cNvPr id="7" name="Rectangle 6"/>
          <p:cNvSpPr/>
          <p:nvPr/>
        </p:nvSpPr>
        <p:spPr>
          <a:xfrm>
            <a:off x="6525427" y="1426181"/>
            <a:ext cx="5316949" cy="47397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Arial"/>
                <a:ea typeface="+mn-ea"/>
                <a:cs typeface="+mn-cs"/>
              </a:rPr>
              <a:t>      </a:t>
            </a:r>
            <a:r>
              <a:rPr kumimoji="0" lang="en-GB" sz="2000" b="1" i="0" u="none" strike="noStrike" kern="1200" cap="none" spc="0" normalizeH="0" baseline="0" noProof="0" dirty="0" smtClean="0">
                <a:ln>
                  <a:noFill/>
                </a:ln>
                <a:solidFill>
                  <a:srgbClr val="4D4D4D"/>
                </a:solidFill>
                <a:effectLst/>
                <a:uLnTx/>
                <a:uFillTx/>
                <a:latin typeface="Arial"/>
                <a:ea typeface="+mn-ea"/>
                <a:cs typeface="+mn-cs"/>
              </a:rPr>
              <a:t>       </a:t>
            </a:r>
            <a:r>
              <a:rPr kumimoji="0" lang="en-GB" sz="2000" b="1" i="0" u="none" strike="noStrike" kern="1200" cap="none" spc="0" normalizeH="0" baseline="0" noProof="0" dirty="0" smtClean="0">
                <a:ln>
                  <a:noFill/>
                </a:ln>
                <a:solidFill>
                  <a:srgbClr val="0070C0"/>
                </a:solidFill>
                <a:effectLst/>
                <a:uLnTx/>
                <a:uFillTx/>
                <a:latin typeface="Arial"/>
                <a:ea typeface="+mn-ea"/>
                <a:cs typeface="+mn-cs"/>
              </a:rPr>
              <a:t>Open </a:t>
            </a:r>
            <a:r>
              <a:rPr kumimoji="0" lang="en-GB" sz="2000" b="1" i="0" u="none" strike="noStrike" kern="1200" cap="none" spc="0" normalizeH="0" baseline="0" noProof="0" dirty="0">
                <a:ln>
                  <a:noFill/>
                </a:ln>
                <a:solidFill>
                  <a:srgbClr val="0070C0"/>
                </a:solidFill>
                <a:effectLst/>
                <a:uLnTx/>
                <a:uFillTx/>
                <a:latin typeface="Arial"/>
                <a:ea typeface="+mn-ea"/>
                <a:cs typeface="+mn-cs"/>
              </a:rPr>
              <a:t>Science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400" b="0" i="0" u="none" strike="noStrike" kern="1200" cap="none" spc="0" normalizeH="0" baseline="0" noProof="0" dirty="0" smtClean="0">
              <a:ln>
                <a:noFill/>
              </a:ln>
              <a:solidFill>
                <a:srgbClr val="4D4D4D"/>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24B9C"/>
                </a:solidFill>
                <a:effectLst/>
                <a:uLnTx/>
                <a:uFillTx/>
                <a:latin typeface="Arial"/>
                <a:ea typeface="+mn-ea"/>
                <a:cs typeface="+mn-cs"/>
              </a:rPr>
              <a:t>Rewarding </a:t>
            </a:r>
            <a:r>
              <a:rPr kumimoji="0" lang="en-GB" sz="2000" b="0" i="0" u="none" strike="noStrike" kern="1200" cap="none" spc="0" normalizeH="0" baseline="0" noProof="0" dirty="0">
                <a:ln>
                  <a:noFill/>
                </a:ln>
                <a:solidFill>
                  <a:srgbClr val="024B9C"/>
                </a:solidFill>
                <a:effectLst/>
                <a:uLnTx/>
                <a:uFillTx/>
                <a:latin typeface="Arial"/>
                <a:ea typeface="+mn-ea"/>
                <a:cs typeface="+mn-cs"/>
              </a:rPr>
              <a:t>collaboration and </a:t>
            </a:r>
            <a:r>
              <a:rPr kumimoji="0" lang="en-GB" sz="2000" b="0" i="0" u="none" strike="noStrike" kern="1200" cap="none" spc="0" normalizeH="0" baseline="0" noProof="0" dirty="0" smtClean="0">
                <a:ln>
                  <a:noFill/>
                </a:ln>
                <a:solidFill>
                  <a:srgbClr val="024B9C"/>
                </a:solidFill>
                <a:effectLst/>
                <a:uLnTx/>
                <a:uFillTx/>
                <a:latin typeface="Arial"/>
                <a:ea typeface="+mn-ea"/>
                <a:cs typeface="+mn-cs"/>
              </a:rPr>
              <a:t>sharing</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024B9C"/>
                </a:solidFill>
                <a:effectLst/>
                <a:uLnTx/>
                <a:uFillTx/>
                <a:latin typeface="Arial"/>
                <a:ea typeface="+mn-ea"/>
                <a:cs typeface="+mn-cs"/>
              </a:rPr>
              <a:t>Share </a:t>
            </a:r>
            <a:r>
              <a:rPr kumimoji="0" lang="en-GB" sz="2000" b="0" i="0" u="none" strike="noStrike" kern="1200" cap="none" spc="0" normalizeH="0" baseline="0" noProof="0" dirty="0">
                <a:ln>
                  <a:noFill/>
                </a:ln>
                <a:solidFill>
                  <a:srgbClr val="024B9C"/>
                </a:solidFill>
                <a:effectLst/>
                <a:uLnTx/>
                <a:uFillTx/>
                <a:latin typeface="Arial"/>
                <a:ea typeface="+mn-ea"/>
                <a:cs typeface="+mn-cs"/>
              </a:rPr>
              <a:t>knowledge/data as early and as openly as possible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24B9C"/>
                </a:solidFill>
                <a:effectLst/>
                <a:uLnTx/>
                <a:uFillTx/>
                <a:latin typeface="Arial"/>
                <a:ea typeface="+mn-ea"/>
                <a:cs typeface="+mn-cs"/>
              </a:rPr>
              <a:t>Composite definition of </a:t>
            </a:r>
            <a:r>
              <a:rPr kumimoji="0" lang="en-GB" sz="2000" b="0" i="0" u="none" strike="noStrike" kern="1200" cap="none" spc="0" normalizeH="0" baseline="0" noProof="0" dirty="0" smtClean="0">
                <a:ln>
                  <a:noFill/>
                </a:ln>
                <a:solidFill>
                  <a:srgbClr val="024B9C"/>
                </a:solidFill>
                <a:effectLst/>
                <a:uLnTx/>
                <a:uFillTx/>
                <a:latin typeface="Arial"/>
                <a:ea typeface="+mn-ea"/>
                <a:cs typeface="+mn-cs"/>
              </a:rPr>
              <a:t>excellence</a:t>
            </a:r>
            <a:br>
              <a:rPr kumimoji="0" lang="en-GB" sz="2000" b="0" i="0" u="none" strike="noStrike" kern="1200" cap="none" spc="0" normalizeH="0" baseline="0" noProof="0" dirty="0" smtClean="0">
                <a:ln>
                  <a:noFill/>
                </a:ln>
                <a:solidFill>
                  <a:srgbClr val="024B9C"/>
                </a:solidFill>
                <a:effectLst/>
                <a:uLnTx/>
                <a:uFillTx/>
                <a:latin typeface="Arial"/>
                <a:ea typeface="+mn-ea"/>
                <a:cs typeface="+mn-cs"/>
              </a:rPr>
            </a:br>
            <a:endParaRPr kumimoji="0" lang="en-GB" sz="2000" b="0" i="0" u="none" strike="noStrike" kern="1200" cap="none" spc="0" normalizeH="0" baseline="0" noProof="0" dirty="0">
              <a:ln>
                <a:noFill/>
              </a:ln>
              <a:solidFill>
                <a:srgbClr val="024B9C"/>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24B9C"/>
                </a:solidFill>
                <a:effectLst/>
                <a:uLnTx/>
                <a:uFillTx/>
                <a:latin typeface="Arial"/>
                <a:ea typeface="+mn-ea"/>
                <a:cs typeface="+mn-cs"/>
              </a:rPr>
              <a:t>Incentivises researchers to share, collaborate, increase quality and impact; </a:t>
            </a:r>
            <a:endParaRPr kumimoji="0" lang="en-GB" sz="2000" b="0" i="0" u="none" strike="noStrike" kern="1200" cap="none" spc="0" normalizeH="0" baseline="0" noProof="0" dirty="0" smtClean="0">
              <a:ln>
                <a:noFill/>
              </a:ln>
              <a:solidFill>
                <a:srgbClr val="024B9C"/>
              </a:solidFill>
              <a:effectLst/>
              <a:uLnTx/>
              <a:uFillTx/>
              <a:latin typeface="Arial"/>
              <a:ea typeface="+mn-ea"/>
              <a:cs typeface="+mn-cs"/>
            </a:endParaRP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GB" sz="1800" b="0" i="1" u="none" strike="noStrike" kern="1200" cap="none" spc="0" normalizeH="0" baseline="0" noProof="0" dirty="0" smtClean="0">
                <a:ln>
                  <a:noFill/>
                </a:ln>
                <a:solidFill>
                  <a:srgbClr val="024B9C"/>
                </a:solidFill>
                <a:effectLst/>
                <a:uLnTx/>
                <a:uFillTx/>
                <a:latin typeface="Arial"/>
                <a:ea typeface="+mn-ea"/>
                <a:cs typeface="+mn-cs"/>
              </a:rPr>
              <a:t>- Use </a:t>
            </a:r>
            <a:r>
              <a:rPr kumimoji="0" lang="en-GB" sz="1800" b="0" i="1" u="none" strike="noStrike" kern="1200" cap="none" spc="0" normalizeH="0" baseline="0" noProof="0" dirty="0">
                <a:ln>
                  <a:noFill/>
                </a:ln>
                <a:solidFill>
                  <a:srgbClr val="024B9C"/>
                </a:solidFill>
                <a:effectLst/>
                <a:uLnTx/>
                <a:uFillTx/>
                <a:latin typeface="Arial"/>
                <a:ea typeface="+mn-ea"/>
                <a:cs typeface="+mn-cs"/>
              </a:rPr>
              <a:t>of qualitative and quantitative metrics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24B9C"/>
                </a:solidFill>
                <a:effectLst/>
                <a:uLnTx/>
                <a:uFillTx/>
                <a:latin typeface="Arial"/>
                <a:ea typeface="+mn-ea"/>
                <a:cs typeface="+mn-cs"/>
              </a:rPr>
              <a:t>Avoid lock-in over public-funded R&amp;I output, </a:t>
            </a:r>
            <a:r>
              <a:rPr kumimoji="0" lang="en-US" sz="2000" b="0" i="0" u="none" strike="noStrike" kern="1200" cap="none" spc="0" normalizeH="0" baseline="0" noProof="0" dirty="0" smtClean="0">
                <a:ln>
                  <a:noFill/>
                </a:ln>
                <a:solidFill>
                  <a:srgbClr val="024B9C"/>
                </a:solidFill>
                <a:effectLst/>
                <a:uLnTx/>
                <a:uFillTx/>
                <a:latin typeface="Arial"/>
                <a:ea typeface="+mn-ea"/>
                <a:cs typeface="+mn-cs"/>
              </a:rPr>
              <a:t>ensuring </a:t>
            </a:r>
            <a:r>
              <a:rPr kumimoji="0" lang="en-US" sz="2000" b="0" i="0" u="none" strike="noStrike" kern="1200" cap="none" spc="0" normalizeH="0" baseline="0" noProof="0" dirty="0">
                <a:ln>
                  <a:noFill/>
                </a:ln>
                <a:solidFill>
                  <a:srgbClr val="024B9C"/>
                </a:solidFill>
                <a:effectLst/>
                <a:uLnTx/>
                <a:uFillTx/>
                <a:latin typeface="Arial"/>
                <a:ea typeface="+mn-ea"/>
                <a:cs typeface="+mn-cs"/>
              </a:rPr>
              <a:t>autonomy of </a:t>
            </a:r>
            <a:r>
              <a:rPr kumimoji="0" lang="en-US" sz="2000" b="0" i="0" u="none" strike="noStrike" kern="1200" cap="none" spc="0" normalizeH="0" baseline="0" noProof="0" dirty="0" smtClean="0">
                <a:ln>
                  <a:noFill/>
                </a:ln>
                <a:solidFill>
                  <a:srgbClr val="024B9C"/>
                </a:solidFill>
                <a:effectLst/>
                <a:uLnTx/>
                <a:uFillTx/>
                <a:latin typeface="Arial"/>
                <a:ea typeface="+mn-ea"/>
                <a:cs typeface="+mn-cs"/>
              </a:rPr>
              <a:t>RPOs</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IE" sz="1800" b="0" i="1" u="none" strike="noStrike" kern="1200" cap="none" spc="0" normalizeH="0" baseline="0" noProof="0" dirty="0" smtClean="0">
                <a:ln>
                  <a:noFill/>
                </a:ln>
                <a:solidFill>
                  <a:srgbClr val="024B9C"/>
                </a:solidFill>
                <a:effectLst/>
                <a:uLnTx/>
                <a:uFillTx/>
                <a:latin typeface="Arial"/>
                <a:ea typeface="+mn-ea"/>
                <a:cs typeface="+mn-cs"/>
              </a:rPr>
              <a:t>- supported by open services, analytics and science graphs</a:t>
            </a:r>
            <a:endParaRPr kumimoji="0" lang="en-GB" sz="1800" b="0" i="1" u="none" strike="noStrike" kern="1200" cap="none" spc="0" normalizeH="0" baseline="0" noProof="0" dirty="0">
              <a:ln>
                <a:noFill/>
              </a:ln>
              <a:solidFill>
                <a:srgbClr val="024B9C"/>
              </a:solidFill>
              <a:effectLst/>
              <a:uLnTx/>
              <a:uFillTx/>
              <a:latin typeface="Arial"/>
              <a:ea typeface="+mn-ea"/>
              <a:cs typeface="+mn-cs"/>
            </a:endParaRPr>
          </a:p>
        </p:txBody>
      </p:sp>
      <p:sp>
        <p:nvSpPr>
          <p:cNvPr id="10" name="Rectangle 9"/>
          <p:cNvSpPr/>
          <p:nvPr/>
        </p:nvSpPr>
        <p:spPr>
          <a:xfrm>
            <a:off x="5052562" y="1426180"/>
            <a:ext cx="1972576" cy="400110"/>
          </a:xfrm>
          <a:prstGeom prst="rect">
            <a:avLst/>
          </a:prstGeom>
          <a:solidFill>
            <a:schemeClr val="accent3">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2000" b="1" i="0" u="none" strike="noStrike" kern="1200" cap="none" spc="0" normalizeH="0" baseline="0" noProof="0" dirty="0" smtClean="0">
                <a:ln>
                  <a:noFill/>
                </a:ln>
                <a:solidFill>
                  <a:srgbClr val="E76C53">
                    <a:lumMod val="75000"/>
                  </a:srgbClr>
                </a:solidFill>
                <a:effectLst/>
                <a:uLnTx/>
                <a:uFillTx/>
                <a:latin typeface="Arial"/>
                <a:ea typeface="+mn-ea"/>
                <a:cs typeface="+mn-cs"/>
              </a:rPr>
              <a:t>FROM</a:t>
            </a:r>
            <a:r>
              <a:rPr kumimoji="0" lang="en-IE" sz="2000" b="0" i="0" u="none" strike="noStrike" kern="1200" cap="none" spc="0" normalizeH="0" baseline="0" noProof="0" dirty="0" smtClean="0">
                <a:ln>
                  <a:noFill/>
                </a:ln>
                <a:solidFill>
                  <a:srgbClr val="4D4D4D"/>
                </a:solidFill>
                <a:effectLst/>
                <a:uLnTx/>
                <a:uFillTx/>
                <a:latin typeface="Arial"/>
                <a:ea typeface="+mn-ea"/>
                <a:cs typeface="+mn-cs"/>
              </a:rPr>
              <a:t>  </a:t>
            </a:r>
            <a:r>
              <a:rPr kumimoji="0" lang="en-IE" sz="2000" b="1" i="0" u="none" strike="noStrike" kern="1200" cap="none" spc="0" normalizeH="0" baseline="0" noProof="0" dirty="0" smtClean="0">
                <a:ln>
                  <a:noFill/>
                </a:ln>
                <a:solidFill>
                  <a:srgbClr val="024B9C"/>
                </a:solidFill>
                <a:effectLst/>
                <a:uLnTx/>
                <a:uFillTx/>
                <a:latin typeface="Arial"/>
                <a:ea typeface="+mn-ea"/>
                <a:cs typeface="+mn-cs"/>
                <a:sym typeface="Wingdings" panose="05000000000000000000" pitchFamily="2" charset="2"/>
              </a:rPr>
              <a:t></a:t>
            </a:r>
            <a:r>
              <a:rPr kumimoji="0" lang="en-IE" sz="2000" b="1" i="0" u="none" strike="noStrike" kern="1200" cap="none" spc="0" normalizeH="0" baseline="0" noProof="0" dirty="0" smtClean="0">
                <a:ln>
                  <a:noFill/>
                </a:ln>
                <a:solidFill>
                  <a:srgbClr val="4D4D4D"/>
                </a:solidFill>
                <a:effectLst/>
                <a:uLnTx/>
                <a:uFillTx/>
                <a:latin typeface="Arial"/>
                <a:ea typeface="+mn-ea"/>
                <a:cs typeface="+mn-cs"/>
                <a:sym typeface="Wingdings" panose="05000000000000000000" pitchFamily="2" charset="2"/>
              </a:rPr>
              <a:t>  </a:t>
            </a:r>
            <a:r>
              <a:rPr kumimoji="0" lang="en-IE" sz="2000" b="1" i="0" u="none" strike="noStrike" kern="1200" cap="none" spc="0" normalizeH="0" baseline="0" noProof="0" dirty="0" smtClean="0">
                <a:ln>
                  <a:noFill/>
                </a:ln>
                <a:solidFill>
                  <a:srgbClr val="0070C0"/>
                </a:solidFill>
                <a:effectLst/>
                <a:uLnTx/>
                <a:uFillTx/>
                <a:latin typeface="Arial"/>
                <a:ea typeface="+mn-ea"/>
                <a:cs typeface="+mn-cs"/>
                <a:sym typeface="Wingdings" panose="05000000000000000000" pitchFamily="2" charset="2"/>
              </a:rPr>
              <a:t>TO</a:t>
            </a:r>
            <a:endParaRPr kumimoji="0" lang="en-GB" sz="2000" b="1" i="0" u="none" strike="noStrike" kern="1200" cap="none" spc="0" normalizeH="0" baseline="0" noProof="0" dirty="0">
              <a:ln>
                <a:noFill/>
              </a:ln>
              <a:solidFill>
                <a:srgbClr val="0070C0"/>
              </a:solidFill>
              <a:effectLst/>
              <a:uLnTx/>
              <a:uFillTx/>
              <a:latin typeface="Arial"/>
              <a:ea typeface="+mn-ea"/>
              <a:cs typeface="+mn-cs"/>
            </a:endParaRPr>
          </a:p>
        </p:txBody>
      </p:sp>
      <p:sp>
        <p:nvSpPr>
          <p:cNvPr id="11" name="Rectangle 10"/>
          <p:cNvSpPr/>
          <p:nvPr/>
        </p:nvSpPr>
        <p:spPr>
          <a:xfrm>
            <a:off x="6096000" y="1950055"/>
            <a:ext cx="304800" cy="369332"/>
          </a:xfrm>
          <a:prstGeom prst="rect">
            <a:avLst/>
          </a:prstGeom>
          <a:solidFill>
            <a:schemeClr val="accent3">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1800" b="1" i="0" u="none" strike="noStrike" kern="1200" cap="none" spc="0" normalizeH="0" baseline="0" noProof="0" dirty="0" smtClean="0">
                <a:ln>
                  <a:noFill/>
                </a:ln>
                <a:solidFill>
                  <a:srgbClr val="024B9C"/>
                </a:solidFill>
                <a:effectLst/>
                <a:uLnTx/>
                <a:uFillTx/>
                <a:latin typeface="Arial"/>
                <a:ea typeface="+mn-ea"/>
                <a:cs typeface="+mn-cs"/>
                <a:sym typeface="Wingdings" panose="05000000000000000000" pitchFamily="2" charset="2"/>
              </a:rPr>
              <a:t></a:t>
            </a:r>
            <a:endParaRPr kumimoji="0" lang="en-GB" sz="1800" b="1" i="0" u="none" strike="noStrike" kern="1200" cap="none" spc="0" normalizeH="0" baseline="0" noProof="0" dirty="0">
              <a:ln>
                <a:noFill/>
              </a:ln>
              <a:solidFill>
                <a:srgbClr val="024B9C"/>
              </a:solidFill>
              <a:effectLst/>
              <a:uLnTx/>
              <a:uFillTx/>
              <a:latin typeface="Arial"/>
              <a:ea typeface="+mn-ea"/>
              <a:cs typeface="+mn-cs"/>
            </a:endParaRPr>
          </a:p>
        </p:txBody>
      </p:sp>
      <p:sp>
        <p:nvSpPr>
          <p:cNvPr id="12" name="Rectangle 11"/>
          <p:cNvSpPr/>
          <p:nvPr/>
        </p:nvSpPr>
        <p:spPr>
          <a:xfrm>
            <a:off x="6096000" y="2357120"/>
            <a:ext cx="304800" cy="369332"/>
          </a:xfrm>
          <a:prstGeom prst="rect">
            <a:avLst/>
          </a:prstGeom>
          <a:solidFill>
            <a:schemeClr val="accent3">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1800" b="1" i="0" u="none" strike="noStrike" kern="1200" cap="none" spc="0" normalizeH="0" baseline="0" noProof="0" dirty="0" smtClean="0">
                <a:ln>
                  <a:noFill/>
                </a:ln>
                <a:solidFill>
                  <a:srgbClr val="024B9C"/>
                </a:solidFill>
                <a:effectLst/>
                <a:uLnTx/>
                <a:uFillTx/>
                <a:latin typeface="Arial"/>
                <a:ea typeface="+mn-ea"/>
                <a:cs typeface="+mn-cs"/>
                <a:sym typeface="Wingdings" panose="05000000000000000000" pitchFamily="2" charset="2"/>
              </a:rPr>
              <a:t></a:t>
            </a:r>
            <a:endParaRPr kumimoji="0" lang="en-GB" sz="1800" b="1" i="0" u="none" strike="noStrike" kern="1200" cap="none" spc="0" normalizeH="0" baseline="0" noProof="0" dirty="0">
              <a:ln>
                <a:noFill/>
              </a:ln>
              <a:solidFill>
                <a:srgbClr val="024B9C"/>
              </a:solidFill>
              <a:effectLst/>
              <a:uLnTx/>
              <a:uFillTx/>
              <a:latin typeface="Arial"/>
              <a:ea typeface="+mn-ea"/>
              <a:cs typeface="+mn-cs"/>
            </a:endParaRPr>
          </a:p>
        </p:txBody>
      </p:sp>
      <p:sp>
        <p:nvSpPr>
          <p:cNvPr id="13" name="Rectangle 12"/>
          <p:cNvSpPr/>
          <p:nvPr/>
        </p:nvSpPr>
        <p:spPr>
          <a:xfrm>
            <a:off x="6086475" y="3033395"/>
            <a:ext cx="304800" cy="369332"/>
          </a:xfrm>
          <a:prstGeom prst="rect">
            <a:avLst/>
          </a:prstGeom>
          <a:solidFill>
            <a:schemeClr val="accent3">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1800" b="1" i="0" u="none" strike="noStrike" kern="1200" cap="none" spc="0" normalizeH="0" baseline="0" noProof="0" dirty="0" smtClean="0">
                <a:ln>
                  <a:noFill/>
                </a:ln>
                <a:solidFill>
                  <a:srgbClr val="024B9C"/>
                </a:solidFill>
                <a:effectLst/>
                <a:uLnTx/>
                <a:uFillTx/>
                <a:latin typeface="Arial"/>
                <a:ea typeface="+mn-ea"/>
                <a:cs typeface="+mn-cs"/>
                <a:sym typeface="Wingdings" panose="05000000000000000000" pitchFamily="2" charset="2"/>
              </a:rPr>
              <a:t></a:t>
            </a:r>
            <a:endParaRPr kumimoji="0" lang="en-GB" sz="1800" b="1" i="0" u="none" strike="noStrike" kern="1200" cap="none" spc="0" normalizeH="0" baseline="0" noProof="0" dirty="0">
              <a:ln>
                <a:noFill/>
              </a:ln>
              <a:solidFill>
                <a:srgbClr val="024B9C"/>
              </a:solidFill>
              <a:effectLst/>
              <a:uLnTx/>
              <a:uFillTx/>
              <a:latin typeface="Arial"/>
              <a:ea typeface="+mn-ea"/>
              <a:cs typeface="+mn-cs"/>
            </a:endParaRPr>
          </a:p>
        </p:txBody>
      </p:sp>
      <p:sp>
        <p:nvSpPr>
          <p:cNvPr id="14" name="Rectangle 13"/>
          <p:cNvSpPr/>
          <p:nvPr/>
        </p:nvSpPr>
        <p:spPr>
          <a:xfrm>
            <a:off x="6086475" y="3719195"/>
            <a:ext cx="304800" cy="369332"/>
          </a:xfrm>
          <a:prstGeom prst="rect">
            <a:avLst/>
          </a:prstGeom>
          <a:solidFill>
            <a:schemeClr val="accent3">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1800" b="1" i="0" u="none" strike="noStrike" kern="1200" cap="none" spc="0" normalizeH="0" baseline="0" noProof="0" dirty="0" smtClean="0">
                <a:ln>
                  <a:noFill/>
                </a:ln>
                <a:solidFill>
                  <a:srgbClr val="024B9C"/>
                </a:solidFill>
                <a:effectLst/>
                <a:uLnTx/>
                <a:uFillTx/>
                <a:latin typeface="Arial"/>
                <a:ea typeface="+mn-ea"/>
                <a:cs typeface="+mn-cs"/>
                <a:sym typeface="Wingdings" panose="05000000000000000000" pitchFamily="2" charset="2"/>
              </a:rPr>
              <a:t></a:t>
            </a:r>
            <a:endParaRPr kumimoji="0" lang="en-GB" sz="1800" b="1" i="0" u="none" strike="noStrike" kern="1200" cap="none" spc="0" normalizeH="0" baseline="0" noProof="0" dirty="0">
              <a:ln>
                <a:noFill/>
              </a:ln>
              <a:solidFill>
                <a:srgbClr val="024B9C"/>
              </a:solidFill>
              <a:effectLst/>
              <a:uLnTx/>
              <a:uFillTx/>
              <a:latin typeface="Arial"/>
              <a:ea typeface="+mn-ea"/>
              <a:cs typeface="+mn-cs"/>
            </a:endParaRPr>
          </a:p>
        </p:txBody>
      </p:sp>
      <p:sp>
        <p:nvSpPr>
          <p:cNvPr id="15" name="Rectangle 14"/>
          <p:cNvSpPr/>
          <p:nvPr/>
        </p:nvSpPr>
        <p:spPr>
          <a:xfrm>
            <a:off x="6086475" y="4764008"/>
            <a:ext cx="304800" cy="369332"/>
          </a:xfrm>
          <a:prstGeom prst="rect">
            <a:avLst/>
          </a:prstGeom>
          <a:solidFill>
            <a:schemeClr val="accent3">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1800" b="1" i="0" u="none" strike="noStrike" kern="1200" cap="none" spc="0" normalizeH="0" baseline="0" noProof="0" dirty="0" smtClean="0">
                <a:ln>
                  <a:noFill/>
                </a:ln>
                <a:solidFill>
                  <a:srgbClr val="024B9C"/>
                </a:solidFill>
                <a:effectLst/>
                <a:uLnTx/>
                <a:uFillTx/>
                <a:latin typeface="Arial"/>
                <a:ea typeface="+mn-ea"/>
                <a:cs typeface="+mn-cs"/>
                <a:sym typeface="Wingdings" panose="05000000000000000000" pitchFamily="2" charset="2"/>
              </a:rPr>
              <a:t></a:t>
            </a:r>
            <a:endParaRPr kumimoji="0" lang="en-GB" sz="1800" b="1" i="0" u="none" strike="noStrike" kern="1200" cap="none" spc="0" normalizeH="0" baseline="0" noProof="0" dirty="0">
              <a:ln>
                <a:noFill/>
              </a:ln>
              <a:solidFill>
                <a:srgbClr val="024B9C"/>
              </a:solidFill>
              <a:effectLst/>
              <a:uLnTx/>
              <a:uFillTx/>
              <a:latin typeface="Arial"/>
              <a:ea typeface="+mn-ea"/>
              <a:cs typeface="+mn-cs"/>
            </a:endParaRPr>
          </a:p>
        </p:txBody>
      </p:sp>
    </p:spTree>
    <p:extLst>
      <p:ext uri="{BB962C8B-B14F-4D97-AF65-F5344CB8AC3E}">
        <p14:creationId xmlns:p14="http://schemas.microsoft.com/office/powerpoint/2010/main" val="3361843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377" y="303635"/>
            <a:ext cx="10905698" cy="782357"/>
          </a:xfrm>
        </p:spPr>
        <p:txBody>
          <a:bodyPr/>
          <a:lstStyle/>
          <a:p>
            <a:r>
              <a:rPr lang="en-GB" dirty="0" smtClean="0"/>
              <a:t>2.3 Open Science under HE</a:t>
            </a:r>
            <a:endParaRPr lang="en-GB" dirty="0"/>
          </a:p>
        </p:txBody>
      </p:sp>
      <p:sp>
        <p:nvSpPr>
          <p:cNvPr id="3" name="TextBox 2"/>
          <p:cNvSpPr txBox="1"/>
          <p:nvPr/>
        </p:nvSpPr>
        <p:spPr>
          <a:xfrm>
            <a:off x="324863" y="1231375"/>
            <a:ext cx="5933062" cy="4970591"/>
          </a:xfrm>
          <a:prstGeom prst="rect">
            <a:avLst/>
          </a:prstGeom>
          <a:blipFill>
            <a:blip r:embed="rId3"/>
            <a:stretch>
              <a:fillRect/>
            </a:stretch>
          </a:blipFill>
          <a:ln w="19050">
            <a:noFill/>
          </a:ln>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
                <a:srgbClr val="FFC000"/>
              </a:buClr>
              <a:buSzTx/>
              <a:buFont typeface="Arial" panose="020B0604020202020204" pitchFamily="34" charset="0"/>
              <a:buChar char="•"/>
              <a:tabLst/>
              <a:defRPr/>
            </a:pPr>
            <a:endParaRPr kumimoji="0" lang="en-IE" sz="1200" b="0" i="0" u="none" strike="noStrike" kern="1200" cap="none" spc="0" normalizeH="0" baseline="0" noProof="0" dirty="0" smtClean="0">
              <a:ln>
                <a:noFill/>
              </a:ln>
              <a:solidFill>
                <a:srgbClr val="004494"/>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600"/>
              </a:spcAft>
              <a:buClr>
                <a:srgbClr val="FFC000"/>
              </a:buClr>
              <a:buSzTx/>
              <a:buFont typeface="Arial" panose="020B0604020202020204" pitchFamily="34" charset="0"/>
              <a:buChar char="•"/>
              <a:tabLst/>
              <a:defRPr/>
            </a:pPr>
            <a:endParaRPr kumimoji="0" lang="en-IE" sz="2000" b="0" i="0" u="none" strike="noStrike" kern="1200" cap="none" spc="0" normalizeH="0" baseline="0" noProof="0" dirty="0" smtClean="0">
              <a:ln>
                <a:noFill/>
              </a:ln>
              <a:solidFill>
                <a:srgbClr val="004494"/>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600"/>
              </a:spcAft>
              <a:buClr>
                <a:srgbClr val="FFC000"/>
              </a:buClr>
              <a:buSzTx/>
              <a:buFont typeface="Arial" panose="020B0604020202020204" pitchFamily="34" charset="0"/>
              <a:buChar char="•"/>
              <a:tabLst/>
              <a:defRPr/>
            </a:pPr>
            <a:r>
              <a:rPr kumimoji="0" lang="en-IE" sz="2000" b="1" i="0" u="none" strike="noStrike" kern="1200" cap="none" spc="0" normalizeH="0" baseline="0" noProof="0" dirty="0" smtClean="0">
                <a:ln>
                  <a:noFill/>
                </a:ln>
                <a:solidFill>
                  <a:srgbClr val="004494"/>
                </a:solidFill>
                <a:effectLst/>
                <a:uLnTx/>
                <a:uFillTx/>
                <a:latin typeface="Arial"/>
                <a:ea typeface="+mn-ea"/>
                <a:cs typeface="+mn-cs"/>
              </a:rPr>
              <a:t>Open Science embedded </a:t>
            </a:r>
            <a:r>
              <a:rPr kumimoji="0" lang="en-IE" sz="2000" b="1" i="0" u="none" strike="noStrike" kern="1200" cap="none" spc="0" normalizeH="0" baseline="0" noProof="0" dirty="0">
                <a:ln>
                  <a:noFill/>
                </a:ln>
                <a:solidFill>
                  <a:srgbClr val="004494"/>
                </a:solidFill>
                <a:effectLst/>
                <a:uLnTx/>
                <a:uFillTx/>
                <a:latin typeface="Arial"/>
                <a:ea typeface="+mn-ea"/>
                <a:cs typeface="+mn-cs"/>
              </a:rPr>
              <a:t>across the FP </a:t>
            </a:r>
            <a:r>
              <a:rPr kumimoji="0" lang="en-IE" sz="2000" b="0" i="0" u="none" strike="noStrike" kern="1200" cap="none" spc="0" normalizeH="0" baseline="0" noProof="0" dirty="0" smtClean="0">
                <a:ln>
                  <a:noFill/>
                </a:ln>
                <a:solidFill>
                  <a:srgbClr val="004494"/>
                </a:solidFill>
                <a:effectLst/>
                <a:uLnTx/>
                <a:uFillTx/>
                <a:latin typeface="Arial"/>
                <a:ea typeface="+mn-ea"/>
                <a:cs typeface="+mn-cs"/>
              </a:rPr>
              <a:t/>
            </a:r>
            <a:br>
              <a:rPr kumimoji="0" lang="en-IE" sz="2000" b="0" i="0" u="none" strike="noStrike" kern="1200" cap="none" spc="0" normalizeH="0" baseline="0" noProof="0" dirty="0" smtClean="0">
                <a:ln>
                  <a:noFill/>
                </a:ln>
                <a:solidFill>
                  <a:srgbClr val="004494"/>
                </a:solidFill>
                <a:effectLst/>
                <a:uLnTx/>
                <a:uFillTx/>
                <a:latin typeface="Arial"/>
                <a:ea typeface="+mn-ea"/>
                <a:cs typeface="+mn-cs"/>
              </a:rPr>
            </a:br>
            <a:r>
              <a:rPr kumimoji="0" lang="en-IE" sz="2000" b="0" i="0" u="none" strike="noStrike" kern="1200" cap="none" spc="0" normalizeH="0" baseline="0" noProof="0" dirty="0" smtClean="0">
                <a:ln>
                  <a:noFill/>
                </a:ln>
                <a:solidFill>
                  <a:srgbClr val="004494"/>
                </a:solidFill>
                <a:effectLst/>
                <a:uLnTx/>
                <a:uFillTx/>
                <a:latin typeface="Arial"/>
                <a:ea typeface="+mn-ea"/>
                <a:cs typeface="+mn-cs"/>
              </a:rPr>
              <a:t>(OA, RDM, Citizen Engagement, etc.)</a:t>
            </a:r>
          </a:p>
          <a:p>
            <a:pPr marL="800100" marR="0" lvl="1" indent="-342900" algn="l" defTabSz="914400" rtl="0" eaLnBrk="1" fontAlgn="auto" latinLnBrk="0" hangingPunct="1">
              <a:lnSpc>
                <a:spcPct val="100000"/>
              </a:lnSpc>
              <a:spcBef>
                <a:spcPts val="0"/>
              </a:spcBef>
              <a:spcAft>
                <a:spcPts val="600"/>
              </a:spcAft>
              <a:buClr>
                <a:srgbClr val="FFC000"/>
              </a:buClr>
              <a:buSzTx/>
              <a:buFont typeface="Arial" panose="020B0604020202020204" pitchFamily="34" charset="0"/>
              <a:buChar char="•"/>
              <a:tabLst/>
              <a:defRPr/>
            </a:pPr>
            <a:r>
              <a:rPr kumimoji="0" lang="en-IE" sz="2000" b="1" i="0" u="none" strike="noStrike" kern="1200" cap="none" spc="0" normalizeH="0" baseline="0" noProof="0" dirty="0" smtClean="0">
                <a:ln>
                  <a:noFill/>
                </a:ln>
                <a:solidFill>
                  <a:srgbClr val="004494"/>
                </a:solidFill>
                <a:effectLst/>
                <a:uLnTx/>
                <a:uFillTx/>
                <a:latin typeface="Arial"/>
                <a:ea typeface="+mn-ea"/>
                <a:cs typeface="+mn-cs"/>
              </a:rPr>
              <a:t>Evaluation</a:t>
            </a:r>
            <a:r>
              <a:rPr kumimoji="0" lang="en-IE" sz="2000" b="0" i="0" u="none" strike="noStrike" kern="1200" cap="none" spc="0" normalizeH="0" baseline="0" noProof="0" dirty="0" smtClean="0">
                <a:ln>
                  <a:noFill/>
                </a:ln>
                <a:solidFill>
                  <a:srgbClr val="004494"/>
                </a:solidFill>
                <a:effectLst/>
                <a:uLnTx/>
                <a:uFillTx/>
                <a:latin typeface="Arial"/>
                <a:ea typeface="+mn-ea"/>
                <a:cs typeface="+mn-cs"/>
              </a:rPr>
              <a:t> of proposals </a:t>
            </a:r>
            <a:br>
              <a:rPr kumimoji="0" lang="en-IE" sz="2000" b="0" i="0" u="none" strike="noStrike" kern="1200" cap="none" spc="0" normalizeH="0" baseline="0" noProof="0" dirty="0" smtClean="0">
                <a:ln>
                  <a:noFill/>
                </a:ln>
                <a:solidFill>
                  <a:srgbClr val="004494"/>
                </a:solidFill>
                <a:effectLst/>
                <a:uLnTx/>
                <a:uFillTx/>
                <a:latin typeface="Arial"/>
                <a:ea typeface="+mn-ea"/>
                <a:cs typeface="+mn-cs"/>
              </a:rPr>
            </a:br>
            <a:r>
              <a:rPr kumimoji="0" lang="en-IE" sz="2000" b="0" i="0" u="none" strike="noStrike" kern="1200" cap="none" spc="0" normalizeH="0" baseline="0" noProof="0" dirty="0" smtClean="0">
                <a:ln>
                  <a:noFill/>
                </a:ln>
                <a:solidFill>
                  <a:srgbClr val="004494"/>
                </a:solidFill>
                <a:effectLst/>
                <a:uLnTx/>
                <a:uFillTx/>
                <a:latin typeface="Arial"/>
                <a:ea typeface="+mn-ea"/>
                <a:cs typeface="+mn-cs"/>
              </a:rPr>
              <a:t>(excellence –methodology-, quality &amp; efficiency of implementation )</a:t>
            </a:r>
          </a:p>
          <a:p>
            <a:pPr marL="800100" marR="0" lvl="1" indent="-342900" algn="just" defTabSz="914400" rtl="0" eaLnBrk="1" fontAlgn="auto" latinLnBrk="0" hangingPunct="1">
              <a:lnSpc>
                <a:spcPct val="100000"/>
              </a:lnSpc>
              <a:spcBef>
                <a:spcPts val="0"/>
              </a:spcBef>
              <a:spcAft>
                <a:spcPts val="600"/>
              </a:spcAft>
              <a:buClr>
                <a:srgbClr val="FFC000"/>
              </a:buClr>
              <a:buSzTx/>
              <a:buFont typeface="Arial" panose="020B0604020202020204" pitchFamily="34" charset="0"/>
              <a:buChar char="•"/>
              <a:tabLst/>
              <a:defRPr/>
            </a:pPr>
            <a:r>
              <a:rPr kumimoji="0" lang="en-IE" sz="2000" b="1" i="0" u="none" strike="noStrike" kern="1200" cap="none" spc="0" normalizeH="0" baseline="0" noProof="0" dirty="0" smtClean="0">
                <a:ln>
                  <a:noFill/>
                </a:ln>
                <a:solidFill>
                  <a:srgbClr val="004494"/>
                </a:solidFill>
                <a:effectLst/>
                <a:uLnTx/>
                <a:uFillTx/>
                <a:latin typeface="Arial"/>
                <a:ea typeface="+mn-ea"/>
                <a:cs typeface="+mn-cs"/>
              </a:rPr>
              <a:t>Grant Agreement, guidelines</a:t>
            </a:r>
          </a:p>
          <a:p>
            <a:pPr marL="800100" marR="0" lvl="1" indent="-342900" algn="l" defTabSz="914400" rtl="0" eaLnBrk="1" fontAlgn="auto" latinLnBrk="0" hangingPunct="1">
              <a:lnSpc>
                <a:spcPct val="100000"/>
              </a:lnSpc>
              <a:spcBef>
                <a:spcPts val="0"/>
              </a:spcBef>
              <a:spcAft>
                <a:spcPts val="1200"/>
              </a:spcAft>
              <a:buClr>
                <a:srgbClr val="FFC000"/>
              </a:buClr>
              <a:buSzTx/>
              <a:buFont typeface="Arial" panose="020B0604020202020204" pitchFamily="34" charset="0"/>
              <a:buChar char="•"/>
              <a:tabLst/>
              <a:defRPr/>
            </a:pPr>
            <a:r>
              <a:rPr kumimoji="0" lang="en-IE" sz="2000" b="1" i="0" u="none" strike="noStrike" kern="1200" cap="none" spc="0" normalizeH="0" baseline="0" noProof="0" dirty="0" smtClean="0">
                <a:ln>
                  <a:noFill/>
                </a:ln>
                <a:solidFill>
                  <a:srgbClr val="004494"/>
                </a:solidFill>
                <a:effectLst/>
                <a:uLnTx/>
                <a:uFillTx/>
                <a:latin typeface="Arial"/>
                <a:ea typeface="+mn-ea"/>
                <a:cs typeface="+mn-cs"/>
              </a:rPr>
              <a:t>Reporting</a:t>
            </a:r>
            <a:r>
              <a:rPr kumimoji="0" lang="en-IE" sz="2000" b="0" i="0" u="none" strike="noStrike" kern="1200" cap="none" spc="0" normalizeH="0" baseline="0" noProof="0" dirty="0" smtClean="0">
                <a:ln>
                  <a:noFill/>
                </a:ln>
                <a:solidFill>
                  <a:srgbClr val="004494"/>
                </a:solidFill>
                <a:effectLst/>
                <a:uLnTx/>
                <a:uFillTx/>
                <a:latin typeface="Arial"/>
                <a:ea typeface="+mn-ea"/>
                <a:cs typeface="+mn-cs"/>
              </a:rPr>
              <a:t>—during the project’s lifetime</a:t>
            </a:r>
          </a:p>
          <a:p>
            <a:pPr marL="800100" marR="0" lvl="1" indent="-342900" algn="l" defTabSz="914400" rtl="0" eaLnBrk="1" fontAlgn="auto" latinLnBrk="0" hangingPunct="1">
              <a:lnSpc>
                <a:spcPct val="100000"/>
              </a:lnSpc>
              <a:spcBef>
                <a:spcPts val="0"/>
              </a:spcBef>
              <a:spcAft>
                <a:spcPts val="1200"/>
              </a:spcAft>
              <a:buClr>
                <a:srgbClr val="FFC000"/>
              </a:buClr>
              <a:buSzTx/>
              <a:buFont typeface="Arial" panose="020B0604020202020204" pitchFamily="34" charset="0"/>
              <a:buChar char="•"/>
              <a:tabLst/>
              <a:defRPr/>
            </a:pPr>
            <a:r>
              <a:rPr kumimoji="0" lang="en-IE" sz="2000" b="1" i="0" u="none" strike="noStrike" kern="1200" cap="none" spc="0" normalizeH="0" baseline="0" noProof="0" dirty="0" smtClean="0">
                <a:ln>
                  <a:noFill/>
                </a:ln>
                <a:solidFill>
                  <a:srgbClr val="004494"/>
                </a:solidFill>
                <a:effectLst/>
                <a:uLnTx/>
                <a:uFillTx/>
                <a:latin typeface="Arial"/>
                <a:ea typeface="+mn-ea"/>
                <a:cs typeface="+mn-cs"/>
              </a:rPr>
              <a:t>Work programmes</a:t>
            </a:r>
          </a:p>
          <a:p>
            <a:pPr marL="342900" marR="0" lvl="0" indent="-342900" algn="l"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IE" sz="2000" b="0" i="0" u="none" strike="noStrike" kern="1200" cap="none" spc="0" normalizeH="0" baseline="0" noProof="0" dirty="0" smtClean="0">
                <a:ln>
                  <a:noFill/>
                </a:ln>
                <a:solidFill>
                  <a:srgbClr val="004494"/>
                </a:solidFill>
                <a:effectLst/>
                <a:uLnTx/>
                <a:uFillTx/>
                <a:latin typeface="Arial"/>
                <a:ea typeface="+mn-ea"/>
                <a:cs typeface="+mn-cs"/>
              </a:rPr>
              <a:t>Strengthening of the obligations with respect to open access and focus on responsible RDM in line with FAIR</a:t>
            </a:r>
          </a:p>
          <a:p>
            <a:pPr marL="342900" marR="0" lvl="0" indent="-342900" algn="l"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IE" sz="2000" b="0" i="0" u="none" strike="noStrike" kern="1200" cap="none" spc="0" normalizeH="0" baseline="0" noProof="0" dirty="0" smtClean="0">
              <a:ln>
                <a:noFill/>
              </a:ln>
              <a:solidFill>
                <a:srgbClr val="004494"/>
              </a:solidFill>
              <a:effectLst/>
              <a:uLnTx/>
              <a:uFillTx/>
              <a:latin typeface="Arial"/>
              <a:ea typeface="+mn-ea"/>
              <a:cs typeface="+mn-cs"/>
            </a:endParaRPr>
          </a:p>
        </p:txBody>
      </p:sp>
      <p:sp>
        <p:nvSpPr>
          <p:cNvPr id="13" name="Content Placeholder 1"/>
          <p:cNvSpPr>
            <a:spLocks noGrp="1"/>
          </p:cNvSpPr>
          <p:nvPr>
            <p:ph idx="1"/>
          </p:nvPr>
        </p:nvSpPr>
        <p:spPr>
          <a:xfrm>
            <a:off x="6257926" y="1231375"/>
            <a:ext cx="5762624" cy="4970591"/>
          </a:xfrm>
          <a:blipFill>
            <a:blip r:embed="rId3"/>
            <a:stretch>
              <a:fillRect/>
            </a:stretch>
          </a:blipFill>
        </p:spPr>
        <p:txBody>
          <a:bodyPr/>
          <a:lstStyle/>
          <a:p>
            <a:pPr marL="914400" lvl="2" indent="0">
              <a:spcAft>
                <a:spcPts val="600"/>
              </a:spcAft>
              <a:buNone/>
            </a:pPr>
            <a:endParaRPr lang="en-IE" sz="100" dirty="0" smtClean="0">
              <a:solidFill>
                <a:srgbClr val="004494"/>
              </a:solidFill>
              <a:sym typeface="Wingdings" panose="05000000000000000000" pitchFamily="2" charset="2"/>
            </a:endParaRPr>
          </a:p>
          <a:p>
            <a:pPr marL="914400" lvl="2" indent="0">
              <a:spcAft>
                <a:spcPts val="600"/>
              </a:spcAft>
              <a:buNone/>
            </a:pPr>
            <a:endParaRPr lang="en-IE" sz="2000" b="1" dirty="0">
              <a:solidFill>
                <a:srgbClr val="004494"/>
              </a:solidFill>
              <a:sym typeface="Wingdings" panose="05000000000000000000" pitchFamily="2" charset="2"/>
            </a:endParaRPr>
          </a:p>
          <a:p>
            <a:pPr marL="457200" lvl="1" indent="0">
              <a:spcAft>
                <a:spcPts val="600"/>
              </a:spcAft>
              <a:buNone/>
            </a:pPr>
            <a:r>
              <a:rPr lang="en-IE" sz="2200" b="1" dirty="0" smtClean="0">
                <a:solidFill>
                  <a:srgbClr val="004494"/>
                </a:solidFill>
                <a:sym typeface="Wingdings" panose="05000000000000000000" pitchFamily="2" charset="2"/>
              </a:rPr>
              <a:t> </a:t>
            </a:r>
            <a:r>
              <a:rPr lang="en-IE" sz="2400" b="1" dirty="0" smtClean="0">
                <a:solidFill>
                  <a:srgbClr val="004494"/>
                </a:solidFill>
                <a:sym typeface="Wingdings" panose="05000000000000000000" pitchFamily="2" charset="2"/>
              </a:rPr>
              <a:t></a:t>
            </a:r>
            <a:r>
              <a:rPr lang="en-IE" sz="2200" b="1" dirty="0" smtClean="0">
                <a:solidFill>
                  <a:srgbClr val="004494"/>
                </a:solidFill>
                <a:sym typeface="Wingdings" panose="05000000000000000000" pitchFamily="2" charset="2"/>
              </a:rPr>
              <a:t>    </a:t>
            </a:r>
            <a:r>
              <a:rPr lang="en-IE" b="1" dirty="0" smtClean="0">
                <a:solidFill>
                  <a:srgbClr val="004494"/>
                </a:solidFill>
                <a:sym typeface="Wingdings" panose="05000000000000000000" pitchFamily="2" charset="2"/>
              </a:rPr>
              <a:t>to </a:t>
            </a:r>
            <a:r>
              <a:rPr lang="en-IE" b="1" dirty="0">
                <a:solidFill>
                  <a:srgbClr val="004494"/>
                </a:solidFill>
                <a:sym typeface="Wingdings" panose="05000000000000000000" pitchFamily="2" charset="2"/>
              </a:rPr>
              <a:t>foster the adoption of </a:t>
            </a:r>
            <a:r>
              <a:rPr lang="en-IE" b="1" dirty="0" smtClean="0">
                <a:solidFill>
                  <a:srgbClr val="004494"/>
                </a:solidFill>
                <a:sym typeface="Wingdings" panose="05000000000000000000" pitchFamily="2" charset="2"/>
              </a:rPr>
              <a:t/>
            </a:r>
            <a:br>
              <a:rPr lang="en-IE" b="1" dirty="0" smtClean="0">
                <a:solidFill>
                  <a:srgbClr val="004494"/>
                </a:solidFill>
                <a:sym typeface="Wingdings" panose="05000000000000000000" pitchFamily="2" charset="2"/>
              </a:rPr>
            </a:br>
            <a:r>
              <a:rPr lang="en-IE" b="1" dirty="0" smtClean="0">
                <a:solidFill>
                  <a:srgbClr val="004494"/>
                </a:solidFill>
                <a:sym typeface="Wingdings" panose="05000000000000000000" pitchFamily="2" charset="2"/>
              </a:rPr>
              <a:t>          Open Science practices</a:t>
            </a:r>
            <a:endParaRPr lang="en-GB" dirty="0">
              <a:solidFill>
                <a:srgbClr val="004494"/>
              </a:solidFill>
            </a:endParaRPr>
          </a:p>
          <a:p>
            <a:pPr lvl="2" indent="-342900">
              <a:spcBef>
                <a:spcPts val="0"/>
              </a:spcBef>
              <a:spcAft>
                <a:spcPts val="600"/>
              </a:spcAft>
              <a:buClr>
                <a:srgbClr val="FFC000"/>
              </a:buClr>
            </a:pPr>
            <a:r>
              <a:rPr lang="en-GB" dirty="0">
                <a:solidFill>
                  <a:srgbClr val="004494"/>
                </a:solidFill>
              </a:rPr>
              <a:t>providing open access to research outputs </a:t>
            </a:r>
          </a:p>
          <a:p>
            <a:pPr lvl="2" indent="-342900">
              <a:spcBef>
                <a:spcPts val="0"/>
              </a:spcBef>
              <a:spcAft>
                <a:spcPts val="600"/>
              </a:spcAft>
              <a:buClr>
                <a:srgbClr val="FFC000"/>
              </a:buClr>
            </a:pPr>
            <a:r>
              <a:rPr lang="en-GB" dirty="0">
                <a:solidFill>
                  <a:srgbClr val="004494"/>
                </a:solidFill>
              </a:rPr>
              <a:t>early and open sharing of research </a:t>
            </a:r>
          </a:p>
          <a:p>
            <a:pPr lvl="2" indent="-342900">
              <a:spcBef>
                <a:spcPts val="0"/>
              </a:spcBef>
              <a:spcAft>
                <a:spcPts val="600"/>
              </a:spcAft>
              <a:buClr>
                <a:srgbClr val="FFC000"/>
              </a:buClr>
            </a:pPr>
            <a:r>
              <a:rPr lang="en-GB" dirty="0">
                <a:solidFill>
                  <a:srgbClr val="004494"/>
                </a:solidFill>
              </a:rPr>
              <a:t>research output management</a:t>
            </a:r>
          </a:p>
          <a:p>
            <a:pPr lvl="2" indent="-342900">
              <a:spcBef>
                <a:spcPts val="0"/>
              </a:spcBef>
              <a:spcAft>
                <a:spcPts val="600"/>
              </a:spcAft>
              <a:buClr>
                <a:srgbClr val="FFC000"/>
              </a:buClr>
            </a:pPr>
            <a:r>
              <a:rPr lang="en-GB" dirty="0">
                <a:solidFill>
                  <a:srgbClr val="004494"/>
                </a:solidFill>
              </a:rPr>
              <a:t>participation in open peer-review</a:t>
            </a:r>
          </a:p>
          <a:p>
            <a:pPr lvl="2" indent="-342900">
              <a:spcBef>
                <a:spcPts val="0"/>
              </a:spcBef>
              <a:spcAft>
                <a:spcPts val="600"/>
              </a:spcAft>
              <a:buClr>
                <a:srgbClr val="FFC000"/>
              </a:buClr>
            </a:pPr>
            <a:r>
              <a:rPr lang="en-GB" dirty="0">
                <a:solidFill>
                  <a:srgbClr val="004494"/>
                </a:solidFill>
              </a:rPr>
              <a:t>measures to ensure reproducibility of research outputs</a:t>
            </a:r>
          </a:p>
          <a:p>
            <a:pPr lvl="2" indent="-342900">
              <a:spcBef>
                <a:spcPts val="0"/>
              </a:spcBef>
              <a:spcAft>
                <a:spcPts val="600"/>
              </a:spcAft>
              <a:buClr>
                <a:srgbClr val="FFC000"/>
              </a:buClr>
            </a:pPr>
            <a:r>
              <a:rPr lang="en-GB" dirty="0">
                <a:solidFill>
                  <a:srgbClr val="004494"/>
                </a:solidFill>
              </a:rPr>
              <a:t>involving all relevant knowledge actors including citizens, civil society and end users in the co-creation of R&amp;I agendas and contents (such as citizen science</a:t>
            </a:r>
            <a:r>
              <a:rPr lang="en-US" dirty="0">
                <a:solidFill>
                  <a:srgbClr val="004494"/>
                </a:solidFill>
              </a:rPr>
              <a:t>)</a:t>
            </a:r>
          </a:p>
          <a:p>
            <a:pPr lvl="2" indent="-342900">
              <a:spcBef>
                <a:spcPts val="0"/>
              </a:spcBef>
              <a:spcAft>
                <a:spcPts val="600"/>
              </a:spcAft>
              <a:buClr>
                <a:srgbClr val="FFC000"/>
              </a:buClr>
            </a:pPr>
            <a:r>
              <a:rPr lang="en-US" dirty="0">
                <a:solidFill>
                  <a:srgbClr val="004494"/>
                </a:solidFill>
              </a:rPr>
              <a:t>…</a:t>
            </a:r>
            <a:endParaRPr lang="en-GB" sz="2000" dirty="0">
              <a:solidFill>
                <a:srgbClr val="004494"/>
              </a:solidFill>
            </a:endParaRPr>
          </a:p>
        </p:txBody>
      </p:sp>
      <p:pic>
        <p:nvPicPr>
          <p:cNvPr id="12" name="Picture 11"/>
          <p:cNvPicPr>
            <a:picLocks noChangeAspect="1"/>
          </p:cNvPicPr>
          <p:nvPr/>
        </p:nvPicPr>
        <p:blipFill>
          <a:blip r:embed="rId4"/>
          <a:stretch>
            <a:fillRect/>
          </a:stretch>
        </p:blipFill>
        <p:spPr>
          <a:xfrm>
            <a:off x="5525748" y="1888599"/>
            <a:ext cx="1393876" cy="1524710"/>
          </a:xfrm>
          <a:prstGeom prst="rect">
            <a:avLst/>
          </a:prstGeom>
        </p:spPr>
      </p:pic>
      <p:pic>
        <p:nvPicPr>
          <p:cNvPr id="5" name="Picture 4"/>
          <p:cNvPicPr>
            <a:picLocks noChangeAspect="1"/>
          </p:cNvPicPr>
          <p:nvPr/>
        </p:nvPicPr>
        <p:blipFill>
          <a:blip r:embed="rId5"/>
          <a:stretch>
            <a:fillRect/>
          </a:stretch>
        </p:blipFill>
        <p:spPr>
          <a:xfrm>
            <a:off x="5170174" y="1231374"/>
            <a:ext cx="2314575" cy="657225"/>
          </a:xfrm>
          <a:prstGeom prst="rect">
            <a:avLst/>
          </a:prstGeom>
        </p:spPr>
      </p:pic>
    </p:spTree>
    <p:custDataLst>
      <p:tags r:id="rId1"/>
    </p:custDataLst>
    <p:extLst>
      <p:ext uri="{BB962C8B-B14F-4D97-AF65-F5344CB8AC3E}">
        <p14:creationId xmlns:p14="http://schemas.microsoft.com/office/powerpoint/2010/main" val="25932495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215271" y="1605915"/>
            <a:ext cx="10862429" cy="4580314"/>
          </a:xfrm>
        </p:spPr>
        <p:txBody>
          <a:bodyPr/>
          <a:lstStyle/>
          <a:p>
            <a:pPr lvl="1" algn="just">
              <a:spcBef>
                <a:spcPts val="1200"/>
              </a:spcBef>
              <a:spcAft>
                <a:spcPts val="0"/>
              </a:spcAft>
              <a:buClr>
                <a:srgbClr val="FFC000"/>
              </a:buClr>
            </a:pPr>
            <a:r>
              <a:rPr lang="en-US" dirty="0" smtClean="0">
                <a:solidFill>
                  <a:srgbClr val="004494"/>
                </a:solidFill>
              </a:rPr>
              <a:t>OA </a:t>
            </a:r>
            <a:r>
              <a:rPr lang="en-US" dirty="0">
                <a:solidFill>
                  <a:srgbClr val="004494"/>
                </a:solidFill>
              </a:rPr>
              <a:t>to peer-reviewed publications under Horizon </a:t>
            </a:r>
            <a:r>
              <a:rPr lang="en-US" dirty="0" smtClean="0">
                <a:solidFill>
                  <a:srgbClr val="004494"/>
                </a:solidFill>
              </a:rPr>
              <a:t>Europe</a:t>
            </a:r>
          </a:p>
          <a:p>
            <a:pPr lvl="2" algn="just">
              <a:spcBef>
                <a:spcPts val="600"/>
              </a:spcBef>
              <a:spcAft>
                <a:spcPts val="0"/>
              </a:spcAft>
              <a:buClr>
                <a:srgbClr val="FFC000"/>
              </a:buClr>
            </a:pPr>
            <a:r>
              <a:rPr lang="en-US" b="1" dirty="0" smtClean="0">
                <a:solidFill>
                  <a:srgbClr val="004494"/>
                </a:solidFill>
              </a:rPr>
              <a:t>deposition</a:t>
            </a:r>
            <a:r>
              <a:rPr lang="en-US" dirty="0" smtClean="0">
                <a:solidFill>
                  <a:srgbClr val="004494"/>
                </a:solidFill>
              </a:rPr>
              <a:t> in </a:t>
            </a:r>
            <a:r>
              <a:rPr lang="en-US" dirty="0">
                <a:solidFill>
                  <a:srgbClr val="004494"/>
                </a:solidFill>
              </a:rPr>
              <a:t>a</a:t>
            </a:r>
            <a:r>
              <a:rPr lang="en-US" b="1" dirty="0">
                <a:solidFill>
                  <a:srgbClr val="004494"/>
                </a:solidFill>
              </a:rPr>
              <a:t> </a:t>
            </a:r>
            <a:r>
              <a:rPr lang="en-US" b="1" dirty="0" smtClean="0">
                <a:solidFill>
                  <a:srgbClr val="004494"/>
                </a:solidFill>
              </a:rPr>
              <a:t>trusted repository </a:t>
            </a:r>
            <a:r>
              <a:rPr lang="en-US" dirty="0">
                <a:solidFill>
                  <a:srgbClr val="004494"/>
                </a:solidFill>
              </a:rPr>
              <a:t>and </a:t>
            </a:r>
            <a:r>
              <a:rPr lang="en-US" b="1" dirty="0" smtClean="0">
                <a:solidFill>
                  <a:srgbClr val="004494"/>
                </a:solidFill>
              </a:rPr>
              <a:t>immediate open access</a:t>
            </a:r>
          </a:p>
          <a:p>
            <a:pPr lvl="2" algn="just">
              <a:spcBef>
                <a:spcPts val="600"/>
              </a:spcBef>
              <a:spcAft>
                <a:spcPts val="0"/>
              </a:spcAft>
              <a:buClr>
                <a:srgbClr val="FFC000"/>
              </a:buClr>
            </a:pPr>
            <a:r>
              <a:rPr lang="en-US" b="1" dirty="0" smtClean="0">
                <a:solidFill>
                  <a:srgbClr val="004494"/>
                </a:solidFill>
              </a:rPr>
              <a:t>retain IPR </a:t>
            </a:r>
            <a:r>
              <a:rPr lang="en-US" dirty="0" smtClean="0">
                <a:solidFill>
                  <a:srgbClr val="004494"/>
                </a:solidFill>
              </a:rPr>
              <a:t>and </a:t>
            </a:r>
            <a:r>
              <a:rPr lang="en-US" b="1" dirty="0" smtClean="0">
                <a:solidFill>
                  <a:srgbClr val="004494"/>
                </a:solidFill>
              </a:rPr>
              <a:t>open </a:t>
            </a:r>
            <a:r>
              <a:rPr lang="en-US" b="1" dirty="0">
                <a:solidFill>
                  <a:srgbClr val="004494"/>
                </a:solidFill>
              </a:rPr>
              <a:t>licences </a:t>
            </a:r>
            <a:r>
              <a:rPr lang="en-US" dirty="0">
                <a:solidFill>
                  <a:srgbClr val="004494"/>
                </a:solidFill>
              </a:rPr>
              <a:t>[</a:t>
            </a:r>
            <a:r>
              <a:rPr lang="en-US" b="1" dirty="0">
                <a:solidFill>
                  <a:srgbClr val="004494"/>
                </a:solidFill>
              </a:rPr>
              <a:t>CC BY </a:t>
            </a:r>
            <a:r>
              <a:rPr lang="en-US" dirty="0" smtClean="0">
                <a:solidFill>
                  <a:srgbClr val="004494"/>
                </a:solidFill>
              </a:rPr>
              <a:t>(</a:t>
            </a:r>
            <a:r>
              <a:rPr lang="en-US" dirty="0">
                <a:solidFill>
                  <a:srgbClr val="004494"/>
                </a:solidFill>
              </a:rPr>
              <a:t>or equivalent</a:t>
            </a:r>
            <a:r>
              <a:rPr lang="en-US" dirty="0" smtClean="0">
                <a:solidFill>
                  <a:srgbClr val="004494"/>
                </a:solidFill>
              </a:rPr>
              <a:t>)]</a:t>
            </a:r>
            <a:endParaRPr lang="en-US" dirty="0">
              <a:solidFill>
                <a:srgbClr val="004494"/>
              </a:solidFill>
            </a:endParaRPr>
          </a:p>
          <a:p>
            <a:pPr lvl="2" algn="just">
              <a:spcBef>
                <a:spcPts val="600"/>
              </a:spcBef>
              <a:spcAft>
                <a:spcPts val="0"/>
              </a:spcAft>
              <a:buClr>
                <a:srgbClr val="FFC000"/>
              </a:buClr>
            </a:pPr>
            <a:r>
              <a:rPr lang="en-US" b="1" dirty="0" smtClean="0">
                <a:solidFill>
                  <a:srgbClr val="004494"/>
                </a:solidFill>
              </a:rPr>
              <a:t>publication fees </a:t>
            </a:r>
            <a:r>
              <a:rPr lang="en-US" dirty="0" smtClean="0">
                <a:solidFill>
                  <a:srgbClr val="004494"/>
                </a:solidFill>
              </a:rPr>
              <a:t>(</a:t>
            </a:r>
            <a:r>
              <a:rPr lang="en-US" b="1" dirty="0" smtClean="0">
                <a:solidFill>
                  <a:srgbClr val="004494"/>
                </a:solidFill>
              </a:rPr>
              <a:t>APCs/BPCs) refundable</a:t>
            </a:r>
            <a:r>
              <a:rPr lang="en-US" dirty="0" smtClean="0">
                <a:solidFill>
                  <a:srgbClr val="004494"/>
                </a:solidFill>
              </a:rPr>
              <a:t> only in </a:t>
            </a:r>
            <a:r>
              <a:rPr lang="en-US" b="1" dirty="0" smtClean="0">
                <a:solidFill>
                  <a:srgbClr val="004494"/>
                </a:solidFill>
              </a:rPr>
              <a:t>full </a:t>
            </a:r>
            <a:r>
              <a:rPr lang="en-US" b="1" dirty="0">
                <a:solidFill>
                  <a:srgbClr val="004494"/>
                </a:solidFill>
              </a:rPr>
              <a:t>open access</a:t>
            </a:r>
            <a:r>
              <a:rPr lang="en-US" dirty="0">
                <a:solidFill>
                  <a:srgbClr val="004494"/>
                </a:solidFill>
              </a:rPr>
              <a:t> </a:t>
            </a:r>
            <a:r>
              <a:rPr lang="en-US" dirty="0" smtClean="0">
                <a:solidFill>
                  <a:srgbClr val="004494"/>
                </a:solidFill>
              </a:rPr>
              <a:t>publishing venues</a:t>
            </a:r>
          </a:p>
          <a:p>
            <a:pPr lvl="2" algn="just">
              <a:spcBef>
                <a:spcPts val="600"/>
              </a:spcBef>
              <a:spcAft>
                <a:spcPts val="0"/>
              </a:spcAft>
              <a:buClr>
                <a:srgbClr val="FFC000"/>
              </a:buClr>
            </a:pPr>
            <a:r>
              <a:rPr lang="en-US" b="1" dirty="0" smtClean="0">
                <a:solidFill>
                  <a:srgbClr val="004494"/>
                </a:solidFill>
              </a:rPr>
              <a:t>Metadata </a:t>
            </a:r>
            <a:r>
              <a:rPr lang="en-US" dirty="0">
                <a:solidFill>
                  <a:srgbClr val="004494"/>
                </a:solidFill>
              </a:rPr>
              <a:t>of deposited </a:t>
            </a:r>
            <a:r>
              <a:rPr lang="en-US" dirty="0" smtClean="0">
                <a:solidFill>
                  <a:srgbClr val="004494"/>
                </a:solidFill>
              </a:rPr>
              <a:t>publications </a:t>
            </a:r>
            <a:r>
              <a:rPr lang="en-US" b="1" dirty="0" smtClean="0">
                <a:solidFill>
                  <a:srgbClr val="004494"/>
                </a:solidFill>
              </a:rPr>
              <a:t>open under CC0 </a:t>
            </a:r>
            <a:r>
              <a:rPr lang="en-US" b="1" dirty="0">
                <a:solidFill>
                  <a:srgbClr val="004494"/>
                </a:solidFill>
              </a:rPr>
              <a:t>or </a:t>
            </a:r>
            <a:r>
              <a:rPr lang="en-US" b="1" dirty="0" smtClean="0">
                <a:solidFill>
                  <a:srgbClr val="004494"/>
                </a:solidFill>
              </a:rPr>
              <a:t>equivalent</a:t>
            </a:r>
            <a:endParaRPr lang="en-US" strike="sngStrike" dirty="0">
              <a:solidFill>
                <a:srgbClr val="FF0000"/>
              </a:solidFill>
            </a:endParaRPr>
          </a:p>
          <a:p>
            <a:pPr lvl="1" algn="just">
              <a:spcBef>
                <a:spcPts val="1200"/>
              </a:spcBef>
              <a:spcAft>
                <a:spcPts val="0"/>
              </a:spcAft>
              <a:buClr>
                <a:srgbClr val="FFC000"/>
              </a:buClr>
            </a:pPr>
            <a:r>
              <a:rPr lang="en-US" dirty="0" smtClean="0">
                <a:solidFill>
                  <a:srgbClr val="004494"/>
                </a:solidFill>
              </a:rPr>
              <a:t>OA to research data, in line with the FAIR principles</a:t>
            </a:r>
          </a:p>
          <a:p>
            <a:pPr lvl="2" algn="just">
              <a:spcBef>
                <a:spcPts val="600"/>
              </a:spcBef>
              <a:spcAft>
                <a:spcPts val="0"/>
              </a:spcAft>
              <a:buClr>
                <a:srgbClr val="FFC000"/>
              </a:buClr>
            </a:pPr>
            <a:r>
              <a:rPr lang="en-US" b="1" dirty="0" smtClean="0">
                <a:solidFill>
                  <a:srgbClr val="004494"/>
                </a:solidFill>
              </a:rPr>
              <a:t>Data </a:t>
            </a:r>
            <a:r>
              <a:rPr lang="en-US" b="1" dirty="0">
                <a:solidFill>
                  <a:srgbClr val="004494"/>
                </a:solidFill>
              </a:rPr>
              <a:t>Management Plan </a:t>
            </a:r>
            <a:r>
              <a:rPr lang="en-US" b="1" dirty="0" smtClean="0">
                <a:solidFill>
                  <a:srgbClr val="004494"/>
                </a:solidFill>
              </a:rPr>
              <a:t>(DMP) </a:t>
            </a:r>
            <a:r>
              <a:rPr lang="en-US" dirty="0" smtClean="0">
                <a:solidFill>
                  <a:srgbClr val="004494"/>
                </a:solidFill>
              </a:rPr>
              <a:t>as a living document constantly updated</a:t>
            </a:r>
            <a:endParaRPr lang="en-US" dirty="0">
              <a:solidFill>
                <a:srgbClr val="004494"/>
              </a:solidFill>
            </a:endParaRPr>
          </a:p>
          <a:p>
            <a:pPr lvl="2" algn="just">
              <a:spcBef>
                <a:spcPts val="600"/>
              </a:spcBef>
              <a:spcAft>
                <a:spcPts val="0"/>
              </a:spcAft>
              <a:buClr>
                <a:srgbClr val="FFC000"/>
              </a:buClr>
            </a:pPr>
            <a:r>
              <a:rPr lang="en-US" b="1" dirty="0" smtClean="0">
                <a:solidFill>
                  <a:srgbClr val="004494"/>
                </a:solidFill>
              </a:rPr>
              <a:t>deposit</a:t>
            </a:r>
            <a:r>
              <a:rPr lang="en-US" dirty="0" smtClean="0">
                <a:solidFill>
                  <a:srgbClr val="004494"/>
                </a:solidFill>
              </a:rPr>
              <a:t> </a:t>
            </a:r>
            <a:r>
              <a:rPr lang="en-US" dirty="0">
                <a:solidFill>
                  <a:srgbClr val="004494"/>
                </a:solidFill>
              </a:rPr>
              <a:t>data in a </a:t>
            </a:r>
            <a:r>
              <a:rPr lang="en-US" b="1" dirty="0">
                <a:solidFill>
                  <a:srgbClr val="004494"/>
                </a:solidFill>
              </a:rPr>
              <a:t>trusted </a:t>
            </a:r>
            <a:r>
              <a:rPr lang="en-US" b="1" dirty="0" smtClean="0">
                <a:solidFill>
                  <a:srgbClr val="004494"/>
                </a:solidFill>
              </a:rPr>
              <a:t>repository </a:t>
            </a:r>
            <a:r>
              <a:rPr lang="en-US" dirty="0" smtClean="0">
                <a:solidFill>
                  <a:srgbClr val="004494"/>
                </a:solidFill>
              </a:rPr>
              <a:t>(federated in EOSC if required) and </a:t>
            </a:r>
            <a:r>
              <a:rPr lang="en-US" dirty="0">
                <a:solidFill>
                  <a:srgbClr val="004494"/>
                </a:solidFill>
              </a:rPr>
              <a:t>link </a:t>
            </a:r>
            <a:r>
              <a:rPr lang="en-US" dirty="0" smtClean="0">
                <a:solidFill>
                  <a:srgbClr val="004494"/>
                </a:solidFill>
              </a:rPr>
              <a:t>to publications</a:t>
            </a:r>
            <a:endParaRPr lang="en-US" dirty="0">
              <a:solidFill>
                <a:srgbClr val="004494"/>
              </a:solidFill>
            </a:endParaRPr>
          </a:p>
          <a:p>
            <a:pPr lvl="2">
              <a:spcBef>
                <a:spcPts val="600"/>
              </a:spcBef>
              <a:spcAft>
                <a:spcPts val="0"/>
              </a:spcAft>
              <a:buClr>
                <a:srgbClr val="FFC000"/>
              </a:buClr>
            </a:pPr>
            <a:r>
              <a:rPr lang="en-US" dirty="0" smtClean="0">
                <a:solidFill>
                  <a:srgbClr val="004494"/>
                </a:solidFill>
              </a:rPr>
              <a:t>ensure </a:t>
            </a:r>
            <a:r>
              <a:rPr lang="en-US" b="1" dirty="0">
                <a:solidFill>
                  <a:srgbClr val="004494"/>
                </a:solidFill>
              </a:rPr>
              <a:t>open access</a:t>
            </a:r>
            <a:r>
              <a:rPr lang="en-US" dirty="0">
                <a:solidFill>
                  <a:srgbClr val="004494"/>
                </a:solidFill>
              </a:rPr>
              <a:t> </a:t>
            </a:r>
            <a:r>
              <a:rPr lang="en-US" dirty="0" smtClean="0">
                <a:solidFill>
                  <a:srgbClr val="004494"/>
                </a:solidFill>
              </a:rPr>
              <a:t>ASAP under </a:t>
            </a:r>
            <a:r>
              <a:rPr lang="en-US" b="1" dirty="0" smtClean="0">
                <a:solidFill>
                  <a:srgbClr val="004494"/>
                </a:solidFill>
              </a:rPr>
              <a:t>CC </a:t>
            </a:r>
            <a:r>
              <a:rPr lang="en-US" b="1" dirty="0">
                <a:solidFill>
                  <a:srgbClr val="004494"/>
                </a:solidFill>
              </a:rPr>
              <a:t>BY</a:t>
            </a:r>
            <a:r>
              <a:rPr lang="en-US" dirty="0">
                <a:solidFill>
                  <a:srgbClr val="004494"/>
                </a:solidFill>
              </a:rPr>
              <a:t> or </a:t>
            </a:r>
            <a:r>
              <a:rPr lang="en-US" b="1" dirty="0">
                <a:solidFill>
                  <a:srgbClr val="004494"/>
                </a:solidFill>
              </a:rPr>
              <a:t>CC0 (or equivalent)</a:t>
            </a:r>
            <a:r>
              <a:rPr lang="en-US" dirty="0">
                <a:solidFill>
                  <a:srgbClr val="004494"/>
                </a:solidFill>
              </a:rPr>
              <a:t>, unless exceptions apply </a:t>
            </a:r>
            <a:r>
              <a:rPr lang="en-US" dirty="0" smtClean="0">
                <a:solidFill>
                  <a:srgbClr val="004494"/>
                </a:solidFill>
              </a:rPr>
              <a:t/>
            </a:r>
            <a:br>
              <a:rPr lang="en-US" dirty="0" smtClean="0">
                <a:solidFill>
                  <a:srgbClr val="004494"/>
                </a:solidFill>
              </a:rPr>
            </a:br>
            <a:r>
              <a:rPr lang="en-US" dirty="0" smtClean="0">
                <a:solidFill>
                  <a:srgbClr val="004494"/>
                </a:solidFill>
                <a:sym typeface="Wingdings" panose="05000000000000000000" pitchFamily="2" charset="2"/>
              </a:rPr>
              <a:t> </a:t>
            </a:r>
            <a:r>
              <a:rPr lang="en-US" dirty="0" smtClean="0">
                <a:solidFill>
                  <a:srgbClr val="004494"/>
                </a:solidFill>
              </a:rPr>
              <a:t>“</a:t>
            </a:r>
            <a:r>
              <a:rPr lang="en-US" dirty="0">
                <a:solidFill>
                  <a:srgbClr val="004494"/>
                </a:solidFill>
              </a:rPr>
              <a:t>as open as possible, as closed as necessary</a:t>
            </a:r>
            <a:r>
              <a:rPr lang="en-US" dirty="0" smtClean="0">
                <a:solidFill>
                  <a:srgbClr val="004494"/>
                </a:solidFill>
              </a:rPr>
              <a:t>”</a:t>
            </a:r>
          </a:p>
          <a:p>
            <a:pPr lvl="1" algn="just">
              <a:spcBef>
                <a:spcPts val="1200"/>
              </a:spcBef>
              <a:spcAft>
                <a:spcPts val="0"/>
              </a:spcAft>
              <a:buClr>
                <a:srgbClr val="FFC000"/>
              </a:buClr>
            </a:pPr>
            <a:r>
              <a:rPr lang="en-US" dirty="0" smtClean="0">
                <a:solidFill>
                  <a:srgbClr val="004494"/>
                </a:solidFill>
              </a:rPr>
              <a:t>OA to other </a:t>
            </a:r>
            <a:r>
              <a:rPr lang="en-US" dirty="0">
                <a:solidFill>
                  <a:srgbClr val="004494"/>
                </a:solidFill>
              </a:rPr>
              <a:t>research outputs </a:t>
            </a:r>
            <a:r>
              <a:rPr lang="en-US" dirty="0" smtClean="0">
                <a:solidFill>
                  <a:srgbClr val="004494"/>
                </a:solidFill>
              </a:rPr>
              <a:t>(software</a:t>
            </a:r>
            <a:r>
              <a:rPr lang="en-US" dirty="0">
                <a:solidFill>
                  <a:srgbClr val="004494"/>
                </a:solidFill>
              </a:rPr>
              <a:t>, algorithms, protocols, workflows, </a:t>
            </a:r>
            <a:r>
              <a:rPr lang="en-US" dirty="0" smtClean="0">
                <a:solidFill>
                  <a:srgbClr val="004494"/>
                </a:solidFill>
              </a:rPr>
              <a:t>models)</a:t>
            </a:r>
          </a:p>
          <a:p>
            <a:pPr lvl="2" algn="just">
              <a:spcBef>
                <a:spcPts val="600"/>
              </a:spcBef>
              <a:spcAft>
                <a:spcPts val="0"/>
              </a:spcAft>
              <a:buClr>
                <a:srgbClr val="FFC000"/>
              </a:buClr>
            </a:pPr>
            <a:r>
              <a:rPr lang="en-US" dirty="0" smtClean="0">
                <a:solidFill>
                  <a:srgbClr val="004494"/>
                </a:solidFill>
              </a:rPr>
              <a:t>If required by the call conditions: provide digital or physical access</a:t>
            </a:r>
          </a:p>
          <a:p>
            <a:pPr lvl="2" algn="just">
              <a:spcBef>
                <a:spcPts val="600"/>
              </a:spcBef>
              <a:spcAft>
                <a:spcPts val="0"/>
              </a:spcAft>
              <a:buClr>
                <a:srgbClr val="FFC000"/>
              </a:buClr>
            </a:pPr>
            <a:r>
              <a:rPr lang="en-US" dirty="0" smtClean="0">
                <a:solidFill>
                  <a:srgbClr val="004494"/>
                </a:solidFill>
              </a:rPr>
              <a:t>It is recommended to include other research outputs in </a:t>
            </a:r>
            <a:r>
              <a:rPr lang="en-US" smtClean="0">
                <a:solidFill>
                  <a:srgbClr val="004494"/>
                </a:solidFill>
              </a:rPr>
              <a:t>the DMP</a:t>
            </a:r>
            <a:endParaRPr lang="en-US" dirty="0" smtClean="0">
              <a:solidFill>
                <a:srgbClr val="004494"/>
              </a:solidFill>
            </a:endParaRPr>
          </a:p>
          <a:p>
            <a:pPr lvl="2" algn="just">
              <a:spcBef>
                <a:spcPts val="1200"/>
              </a:spcBef>
              <a:spcAft>
                <a:spcPts val="0"/>
              </a:spcAft>
              <a:buClr>
                <a:srgbClr val="FFC000"/>
              </a:buClr>
            </a:pPr>
            <a:endParaRPr lang="en-US" dirty="0" smtClean="0">
              <a:solidFill>
                <a:srgbClr val="004494"/>
              </a:solidFill>
            </a:endParaRPr>
          </a:p>
        </p:txBody>
      </p:sp>
      <p:pic>
        <p:nvPicPr>
          <p:cNvPr id="1026" name="Picture 2" descr="Libre accès (édition scientifique) — Wikipé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951" y="2031565"/>
            <a:ext cx="747839" cy="11684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FAIR principles - For employees - University of Oslo"/>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951" y="3753197"/>
            <a:ext cx="1276898" cy="13589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989377" y="313160"/>
            <a:ext cx="10905698" cy="782357"/>
          </a:xfrm>
        </p:spPr>
        <p:txBody>
          <a:bodyPr/>
          <a:lstStyle/>
          <a:p>
            <a:r>
              <a:rPr lang="en-GB" dirty="0" smtClean="0"/>
              <a:t>2.3 Open Science under HE - requirements</a:t>
            </a:r>
            <a:endParaRPr lang="en-GB" dirty="0"/>
          </a:p>
        </p:txBody>
      </p:sp>
    </p:spTree>
    <p:custDataLst>
      <p:tags r:id="rId1"/>
    </p:custDataLst>
    <p:extLst>
      <p:ext uri="{BB962C8B-B14F-4D97-AF65-F5344CB8AC3E}">
        <p14:creationId xmlns:p14="http://schemas.microsoft.com/office/powerpoint/2010/main" val="1537057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7" name="Espace réservé du conten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0556" y="0"/>
            <a:ext cx="12020692" cy="6761639"/>
          </a:xfrm>
        </p:spPr>
      </p:pic>
      <p:sp>
        <p:nvSpPr>
          <p:cNvPr id="3" name="Espace réservé du pied de page 2"/>
          <p:cNvSpPr>
            <a:spLocks noGrp="1"/>
          </p:cNvSpPr>
          <p:nvPr>
            <p:ph type="ftr" sz="quarter" idx="11"/>
          </p:nvPr>
        </p:nvSpPr>
        <p:spPr>
          <a:xfrm>
            <a:off x="3448050" y="6356350"/>
            <a:ext cx="5219700" cy="365125"/>
          </a:xfrm>
        </p:spPr>
        <p:txBody>
          <a:bodyPr/>
          <a:lstStyle/>
          <a:p>
            <a:r>
              <a:rPr lang="en-US" dirty="0" smtClean="0"/>
              <a:t>ESFRI Science Clusters' Long Term Commitments to Open Science - 11 June 2021</a:t>
            </a:r>
            <a:endParaRPr lang="fr-FR" dirty="0"/>
          </a:p>
        </p:txBody>
      </p:sp>
    </p:spTree>
    <p:extLst>
      <p:ext uri="{BB962C8B-B14F-4D97-AF65-F5344CB8AC3E}">
        <p14:creationId xmlns:p14="http://schemas.microsoft.com/office/powerpoint/2010/main" val="40639904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754472" y="4955373"/>
            <a:ext cx="4087906" cy="1201654"/>
          </a:xfrm>
          <a:prstGeom prst="rect">
            <a:avLst/>
          </a:prstGeom>
          <a:solidFill>
            <a:schemeClr val="bg1">
              <a:lumMod val="95000"/>
            </a:schemeClr>
          </a:solidFill>
          <a:ln>
            <a:no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2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dirty="0">
                <a:ln>
                  <a:noFill/>
                </a:ln>
                <a:solidFill>
                  <a:srgbClr val="024B9C"/>
                </a:solidFill>
                <a:effectLst/>
                <a:uLnTx/>
                <a:uFillTx/>
                <a:latin typeface="Arial"/>
                <a:ea typeface="+mn-ea"/>
                <a:cs typeface="+mn-cs"/>
              </a:rPr>
              <a:t>t</a:t>
            </a:r>
            <a:r>
              <a:rPr kumimoji="0" lang="en-IE" sz="1600" b="1" i="0" u="none" strike="noStrike" kern="1200" cap="none" spc="0" normalizeH="0" baseline="0" noProof="0" dirty="0" smtClean="0">
                <a:ln>
                  <a:noFill/>
                </a:ln>
                <a:solidFill>
                  <a:srgbClr val="024B9C"/>
                </a:solidFill>
                <a:effectLst/>
                <a:uLnTx/>
                <a:uFillTx/>
                <a:latin typeface="Arial"/>
                <a:ea typeface="+mn-ea"/>
                <a:cs typeface="+mn-cs"/>
              </a:rPr>
              <a:t>hrough the EOSC European </a:t>
            </a:r>
            <a:br>
              <a:rPr kumimoji="0" lang="en-IE" sz="1600" b="1" i="0" u="none" strike="noStrike" kern="1200" cap="none" spc="0" normalizeH="0" baseline="0" noProof="0" dirty="0" smtClean="0">
                <a:ln>
                  <a:noFill/>
                </a:ln>
                <a:solidFill>
                  <a:srgbClr val="024B9C"/>
                </a:solidFill>
                <a:effectLst/>
                <a:uLnTx/>
                <a:uFillTx/>
                <a:latin typeface="Arial"/>
                <a:ea typeface="+mn-ea"/>
                <a:cs typeface="+mn-cs"/>
              </a:rPr>
            </a:br>
            <a:r>
              <a:rPr kumimoji="0" lang="en-IE" sz="1600" b="1" i="0" u="none" strike="noStrike" kern="1200" cap="none" spc="0" normalizeH="0" baseline="0" noProof="0" dirty="0" smtClean="0">
                <a:ln>
                  <a:noFill/>
                </a:ln>
                <a:solidFill>
                  <a:srgbClr val="024B9C"/>
                </a:solidFill>
                <a:effectLst/>
                <a:uLnTx/>
                <a:uFillTx/>
                <a:latin typeface="Arial"/>
                <a:ea typeface="+mn-ea"/>
                <a:cs typeface="+mn-cs"/>
              </a:rPr>
              <a:t>Co-Programmed partnership</a:t>
            </a:r>
            <a:endParaRPr kumimoji="0" lang="en-GB" sz="1600" b="1" i="0" u="none" strike="noStrike" kern="1200" cap="none" spc="0" normalizeH="0" baseline="0" noProof="0" dirty="0">
              <a:ln>
                <a:noFill/>
              </a:ln>
              <a:solidFill>
                <a:srgbClr val="024B9C"/>
              </a:solidFill>
              <a:effectLst/>
              <a:uLnTx/>
              <a:uFillTx/>
              <a:latin typeface="Arial"/>
              <a:ea typeface="+mn-ea"/>
              <a:cs typeface="+mn-cs"/>
            </a:endParaRPr>
          </a:p>
        </p:txBody>
      </p:sp>
      <p:pic>
        <p:nvPicPr>
          <p:cNvPr id="12" name="Picture 11"/>
          <p:cNvPicPr>
            <a:picLocks noChangeAspect="1"/>
          </p:cNvPicPr>
          <p:nvPr/>
        </p:nvPicPr>
        <p:blipFill>
          <a:blip r:embed="rId4"/>
          <a:stretch>
            <a:fillRect/>
          </a:stretch>
        </p:blipFill>
        <p:spPr>
          <a:xfrm>
            <a:off x="7772402" y="3064725"/>
            <a:ext cx="4087906" cy="2041070"/>
          </a:xfrm>
          <a:prstGeom prst="rect">
            <a:avLst/>
          </a:prstGeom>
        </p:spPr>
      </p:pic>
      <p:sp>
        <p:nvSpPr>
          <p:cNvPr id="7" name="TextBox 6"/>
          <p:cNvSpPr txBox="1"/>
          <p:nvPr/>
        </p:nvSpPr>
        <p:spPr>
          <a:xfrm>
            <a:off x="7754472" y="1916898"/>
            <a:ext cx="4087906" cy="1201654"/>
          </a:xfrm>
          <a:prstGeom prst="rect">
            <a:avLst/>
          </a:prstGeom>
          <a:solidFill>
            <a:schemeClr val="bg1">
              <a:lumMod val="95000"/>
            </a:schemeClr>
          </a:solidFill>
          <a:ln>
            <a:no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2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dirty="0">
                <a:ln>
                  <a:noFill/>
                </a:ln>
                <a:solidFill>
                  <a:srgbClr val="024B9C"/>
                </a:solidFill>
                <a:effectLst/>
                <a:uLnTx/>
                <a:uFillTx/>
                <a:latin typeface="Arial"/>
                <a:ea typeface="+mn-ea"/>
                <a:cs typeface="+mn-cs"/>
              </a:rPr>
              <a:t>European Open Science Could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400" b="1" i="0" u="none" strike="noStrike" kern="1200" cap="none" spc="0" normalizeH="0" baseline="0" noProof="0" dirty="0" smtClean="0">
              <a:ln>
                <a:noFill/>
              </a:ln>
              <a:solidFill>
                <a:srgbClr val="024B9C"/>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00" b="1" i="0" u="none" strike="noStrike" kern="1200" cap="none" spc="0" normalizeH="0" baseline="0" noProof="0" dirty="0">
              <a:ln>
                <a:noFill/>
              </a:ln>
              <a:solidFill>
                <a:srgbClr val="024B9C"/>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400" b="1" i="0" u="none" strike="noStrike" kern="1200" cap="none" spc="0" normalizeH="0" baseline="0" noProof="0" dirty="0">
              <a:ln>
                <a:noFill/>
              </a:ln>
              <a:solidFill>
                <a:srgbClr val="024B9C"/>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dirty="0">
                <a:ln>
                  <a:noFill/>
                </a:ln>
                <a:solidFill>
                  <a:srgbClr val="024B9C"/>
                </a:solidFill>
                <a:effectLst/>
                <a:uLnTx/>
                <a:uFillTx/>
                <a:latin typeface="Arial"/>
                <a:ea typeface="+mn-ea"/>
                <a:cs typeface="+mn-cs"/>
              </a:rPr>
              <a:t>Enable Open Science Commons</a:t>
            </a:r>
            <a:endParaRPr kumimoji="0" lang="en-GB" sz="1600" b="1" i="0" u="none" strike="noStrike" kern="1200" cap="none" spc="0" normalizeH="0" baseline="0" noProof="0" dirty="0">
              <a:ln>
                <a:noFill/>
              </a:ln>
              <a:solidFill>
                <a:srgbClr val="024B9C"/>
              </a:solidFill>
              <a:effectLst/>
              <a:uLnTx/>
              <a:uFillTx/>
              <a:latin typeface="Arial"/>
              <a:ea typeface="+mn-ea"/>
              <a:cs typeface="+mn-cs"/>
            </a:endParaRPr>
          </a:p>
        </p:txBody>
      </p:sp>
      <p:sp>
        <p:nvSpPr>
          <p:cNvPr id="4" name="Title 3"/>
          <p:cNvSpPr>
            <a:spLocks noGrp="1"/>
          </p:cNvSpPr>
          <p:nvPr>
            <p:ph type="title"/>
          </p:nvPr>
        </p:nvSpPr>
        <p:spPr>
          <a:xfrm>
            <a:off x="861797" y="268752"/>
            <a:ext cx="11434977" cy="1040134"/>
          </a:xfrm>
        </p:spPr>
        <p:txBody>
          <a:bodyPr/>
          <a:lstStyle/>
          <a:p>
            <a:r>
              <a:rPr lang="en-GB" dirty="0" smtClean="0"/>
              <a:t>2.4 EOSC in the HE Research Infrastructures WP</a:t>
            </a:r>
            <a:endParaRPr lang="en-GB" dirty="0"/>
          </a:p>
        </p:txBody>
      </p:sp>
      <p:sp>
        <p:nvSpPr>
          <p:cNvPr id="3" name="Rounded Rectangle 2"/>
          <p:cNvSpPr/>
          <p:nvPr/>
        </p:nvSpPr>
        <p:spPr>
          <a:xfrm>
            <a:off x="726140" y="1577789"/>
            <a:ext cx="4855541" cy="1126191"/>
          </a:xfrm>
          <a:prstGeom prst="roundRect">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24B9C"/>
                </a:solidFill>
                <a:effectLst/>
                <a:uLnTx/>
                <a:uFillTx/>
                <a:latin typeface="Arial"/>
                <a:ea typeface="+mn-ea"/>
                <a:cs typeface="+mn-cs"/>
              </a:rPr>
              <a:t>INFRADEV </a:t>
            </a:r>
            <a:br>
              <a:rPr kumimoji="0" lang="en-US" sz="1600" b="0" i="0" u="none" strike="noStrike" kern="1200" cap="none" spc="0" normalizeH="0" baseline="0" noProof="0" dirty="0" smtClean="0">
                <a:ln>
                  <a:noFill/>
                </a:ln>
                <a:solidFill>
                  <a:srgbClr val="024B9C"/>
                </a:solidFill>
                <a:effectLst/>
                <a:uLnTx/>
                <a:uFillTx/>
                <a:latin typeface="Arial"/>
                <a:ea typeface="+mn-ea"/>
                <a:cs typeface="+mn-cs"/>
              </a:rPr>
            </a:br>
            <a:r>
              <a:rPr kumimoji="0" lang="en-US" sz="1600" b="0" i="0" u="none" strike="noStrike" kern="1200" cap="none" spc="0" normalizeH="0" baseline="0" noProof="0" dirty="0" smtClean="0">
                <a:ln>
                  <a:noFill/>
                </a:ln>
                <a:solidFill>
                  <a:srgbClr val="024B9C"/>
                </a:solidFill>
                <a:effectLst/>
                <a:uLnTx/>
                <a:uFillTx/>
                <a:latin typeface="Arial"/>
                <a:ea typeface="+mn-ea"/>
                <a:cs typeface="+mn-cs"/>
              </a:rPr>
              <a:t>Developing , consolidating and optimizing the European Research Infrastructures landscape</a:t>
            </a:r>
            <a:endParaRPr kumimoji="0" lang="en-GB" sz="1600" b="0" i="0" u="none" strike="noStrike" kern="1200" cap="none" spc="0" normalizeH="0" baseline="0" noProof="0" dirty="0">
              <a:ln>
                <a:noFill/>
              </a:ln>
              <a:solidFill>
                <a:srgbClr val="024B9C"/>
              </a:solidFill>
              <a:effectLst/>
              <a:uLnTx/>
              <a:uFillTx/>
              <a:latin typeface="Arial"/>
              <a:ea typeface="+mn-ea"/>
              <a:cs typeface="+mn-cs"/>
            </a:endParaRPr>
          </a:p>
        </p:txBody>
      </p:sp>
      <p:sp>
        <p:nvSpPr>
          <p:cNvPr id="8" name="Rounded Rectangle 7"/>
          <p:cNvSpPr/>
          <p:nvPr/>
        </p:nvSpPr>
        <p:spPr>
          <a:xfrm>
            <a:off x="726140" y="2822760"/>
            <a:ext cx="4855541" cy="112619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24B9C"/>
                </a:solidFill>
                <a:effectLst/>
                <a:uLnTx/>
                <a:uFillTx/>
                <a:latin typeface="Arial"/>
                <a:ea typeface="+mn-ea"/>
                <a:cs typeface="+mn-cs"/>
              </a:rPr>
              <a:t>INFRASERV</a:t>
            </a:r>
            <a:br>
              <a:rPr kumimoji="0" lang="en-US" sz="1600" b="0" i="0" u="none" strike="noStrike" kern="1200" cap="none" spc="0" normalizeH="0" baseline="0" noProof="0" dirty="0" smtClean="0">
                <a:ln>
                  <a:noFill/>
                </a:ln>
                <a:solidFill>
                  <a:srgbClr val="024B9C"/>
                </a:solidFill>
                <a:effectLst/>
                <a:uLnTx/>
                <a:uFillTx/>
                <a:latin typeface="Arial"/>
                <a:ea typeface="+mn-ea"/>
                <a:cs typeface="+mn-cs"/>
              </a:rPr>
            </a:br>
            <a:r>
              <a:rPr kumimoji="0" lang="en-US" sz="1600" b="0" i="0" u="none" strike="noStrike" kern="1200" cap="none" spc="0" normalizeH="0" baseline="0" noProof="0" dirty="0" smtClean="0">
                <a:ln>
                  <a:noFill/>
                </a:ln>
                <a:solidFill>
                  <a:srgbClr val="024B9C"/>
                </a:solidFill>
                <a:effectLst/>
                <a:uLnTx/>
                <a:uFillTx/>
                <a:latin typeface="Arial"/>
                <a:ea typeface="+mn-ea"/>
                <a:cs typeface="+mn-cs"/>
              </a:rPr>
              <a:t>Research Infrastructure services to support health research, accelerating the green and digital Transformation, and advance frontier knowledge</a:t>
            </a:r>
            <a:endParaRPr kumimoji="0" lang="en-GB" sz="1600" b="0" i="0" u="none" strike="noStrike" kern="1200" cap="none" spc="0" normalizeH="0" baseline="0" noProof="0" dirty="0">
              <a:ln>
                <a:noFill/>
              </a:ln>
              <a:solidFill>
                <a:srgbClr val="024B9C"/>
              </a:solidFill>
              <a:effectLst/>
              <a:uLnTx/>
              <a:uFillTx/>
              <a:latin typeface="Arial"/>
              <a:ea typeface="+mn-ea"/>
              <a:cs typeface="+mn-cs"/>
            </a:endParaRPr>
          </a:p>
        </p:txBody>
      </p:sp>
      <p:sp>
        <p:nvSpPr>
          <p:cNvPr id="9" name="Rounded Rectangle 8"/>
          <p:cNvSpPr/>
          <p:nvPr/>
        </p:nvSpPr>
        <p:spPr>
          <a:xfrm>
            <a:off x="726140" y="4064373"/>
            <a:ext cx="4855541" cy="112619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4B9C"/>
                </a:solidFill>
                <a:effectLst/>
                <a:uLnTx/>
                <a:uFillTx/>
                <a:latin typeface="Arial"/>
                <a:ea typeface="+mn-ea"/>
                <a:cs typeface="+mn-cs"/>
              </a:rPr>
              <a:t>INFRATECH </a:t>
            </a:r>
            <a:r>
              <a:rPr kumimoji="0" lang="en-US" sz="1600" b="0" i="0" u="none" strike="noStrike" kern="1200" cap="none" spc="0" normalizeH="0" baseline="0" noProof="0" dirty="0" smtClean="0">
                <a:ln>
                  <a:noFill/>
                </a:ln>
                <a:solidFill>
                  <a:srgbClr val="024B9C"/>
                </a:solidFill>
                <a:effectLst/>
                <a:uLnTx/>
                <a:uFillTx/>
                <a:latin typeface="Arial"/>
                <a:ea typeface="+mn-ea"/>
                <a:cs typeface="+mn-cs"/>
              </a:rPr>
              <a:t/>
            </a:r>
            <a:br>
              <a:rPr kumimoji="0" lang="en-US" sz="1600" b="0" i="0" u="none" strike="noStrike" kern="1200" cap="none" spc="0" normalizeH="0" baseline="0" noProof="0" dirty="0" smtClean="0">
                <a:ln>
                  <a:noFill/>
                </a:ln>
                <a:solidFill>
                  <a:srgbClr val="024B9C"/>
                </a:solidFill>
                <a:effectLst/>
                <a:uLnTx/>
                <a:uFillTx/>
                <a:latin typeface="Arial"/>
                <a:ea typeface="+mn-ea"/>
                <a:cs typeface="+mn-cs"/>
              </a:rPr>
            </a:br>
            <a:r>
              <a:rPr kumimoji="0" lang="en-US" sz="1600" b="0" i="0" u="none" strike="noStrike" kern="1200" cap="none" spc="0" normalizeH="0" baseline="0" noProof="0" dirty="0" smtClean="0">
                <a:ln>
                  <a:noFill/>
                </a:ln>
                <a:solidFill>
                  <a:srgbClr val="024B9C"/>
                </a:solidFill>
                <a:effectLst/>
                <a:uLnTx/>
                <a:uFillTx/>
                <a:latin typeface="Arial"/>
                <a:ea typeface="+mn-ea"/>
                <a:cs typeface="+mn-cs"/>
              </a:rPr>
              <a:t>Next generation of scientific instrumentation, tools and methods and advanced digital solutions</a:t>
            </a:r>
            <a:endParaRPr kumimoji="0" lang="en-GB" sz="1600" b="0" i="0" u="none" strike="noStrike" kern="1200" cap="none" spc="0" normalizeH="0" baseline="0" noProof="0" dirty="0">
              <a:ln>
                <a:noFill/>
              </a:ln>
              <a:solidFill>
                <a:srgbClr val="024B9C"/>
              </a:solidFill>
              <a:effectLst/>
              <a:uLnTx/>
              <a:uFillTx/>
              <a:latin typeface="Arial"/>
              <a:ea typeface="+mn-ea"/>
              <a:cs typeface="+mn-cs"/>
            </a:endParaRPr>
          </a:p>
        </p:txBody>
      </p:sp>
      <p:sp>
        <p:nvSpPr>
          <p:cNvPr id="10" name="Rounded Rectangle 9"/>
          <p:cNvSpPr/>
          <p:nvPr/>
        </p:nvSpPr>
        <p:spPr>
          <a:xfrm>
            <a:off x="726139" y="5305986"/>
            <a:ext cx="4855541" cy="112619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24B9C"/>
                </a:solidFill>
                <a:effectLst/>
                <a:uLnTx/>
                <a:uFillTx/>
                <a:latin typeface="Arial"/>
                <a:ea typeface="+mn-ea"/>
                <a:cs typeface="+mn-cs"/>
              </a:rPr>
              <a:t>INFRANET</a:t>
            </a:r>
            <a:br>
              <a:rPr kumimoji="0" lang="en-US" sz="1600" b="0" i="0" u="none" strike="noStrike" kern="1200" cap="none" spc="0" normalizeH="0" baseline="0" noProof="0" dirty="0" smtClean="0">
                <a:ln>
                  <a:noFill/>
                </a:ln>
                <a:solidFill>
                  <a:srgbClr val="024B9C"/>
                </a:solidFill>
                <a:effectLst/>
                <a:uLnTx/>
                <a:uFillTx/>
                <a:latin typeface="Arial"/>
                <a:ea typeface="+mn-ea"/>
                <a:cs typeface="+mn-cs"/>
              </a:rPr>
            </a:br>
            <a:r>
              <a:rPr kumimoji="0" lang="en-US" sz="1600" b="0" i="0" u="none" strike="noStrike" kern="1200" cap="none" spc="0" normalizeH="0" baseline="0" noProof="0" dirty="0" smtClean="0">
                <a:ln>
                  <a:noFill/>
                </a:ln>
                <a:solidFill>
                  <a:srgbClr val="024B9C"/>
                </a:solidFill>
                <a:effectLst/>
                <a:uLnTx/>
                <a:uFillTx/>
                <a:latin typeface="Arial"/>
                <a:ea typeface="+mn-ea"/>
                <a:cs typeface="+mn-cs"/>
              </a:rPr>
              <a:t>Network connectivity in research and education – </a:t>
            </a:r>
            <a:r>
              <a:rPr kumimoji="0" lang="en-US" sz="1600" b="0" i="0" u="none" strike="noStrike" kern="1200" cap="none" spc="0" normalizeH="0" baseline="0" noProof="0" dirty="0" err="1" smtClean="0">
                <a:ln>
                  <a:noFill/>
                </a:ln>
                <a:solidFill>
                  <a:srgbClr val="024B9C"/>
                </a:solidFill>
                <a:effectLst/>
                <a:uLnTx/>
                <a:uFillTx/>
                <a:latin typeface="Arial"/>
                <a:ea typeface="+mn-ea"/>
                <a:cs typeface="+mn-cs"/>
              </a:rPr>
              <a:t>enabiling</a:t>
            </a:r>
            <a:r>
              <a:rPr kumimoji="0" lang="en-US" sz="1600" b="0" i="0" u="none" strike="noStrike" kern="1200" cap="none" spc="0" normalizeH="0" baseline="0" noProof="0" dirty="0" smtClean="0">
                <a:ln>
                  <a:noFill/>
                </a:ln>
                <a:solidFill>
                  <a:srgbClr val="024B9C"/>
                </a:solidFill>
                <a:effectLst/>
                <a:uLnTx/>
                <a:uFillTx/>
                <a:latin typeface="Arial"/>
                <a:ea typeface="+mn-ea"/>
                <a:cs typeface="+mn-cs"/>
              </a:rPr>
              <a:t> collaborations without boundaries</a:t>
            </a:r>
            <a:endParaRPr kumimoji="0" lang="en-GB" sz="1600" b="0" i="0" u="none" strike="noStrike" kern="1200" cap="none" spc="0" normalizeH="0" baseline="0" noProof="0" dirty="0">
              <a:ln>
                <a:noFill/>
              </a:ln>
              <a:solidFill>
                <a:srgbClr val="024B9C"/>
              </a:solidFill>
              <a:effectLst/>
              <a:uLnTx/>
              <a:uFillTx/>
              <a:latin typeface="Arial"/>
              <a:ea typeface="+mn-ea"/>
              <a:cs typeface="+mn-cs"/>
            </a:endParaRPr>
          </a:p>
        </p:txBody>
      </p:sp>
      <p:sp>
        <p:nvSpPr>
          <p:cNvPr id="6" name="Rounded Rectangle 5"/>
          <p:cNvSpPr/>
          <p:nvPr/>
        </p:nvSpPr>
        <p:spPr>
          <a:xfrm>
            <a:off x="5425468" y="1577789"/>
            <a:ext cx="2355896" cy="4854388"/>
          </a:xfrm>
          <a:prstGeom prst="roundRect">
            <a:avLst/>
          </a:prstGeom>
          <a:gradFill>
            <a:gsLst>
              <a:gs pos="0">
                <a:schemeClr val="accent6">
                  <a:satMod val="103000"/>
                  <a:lumMod val="102000"/>
                  <a:tint val="94000"/>
                  <a:alpha val="71000"/>
                </a:schemeClr>
              </a:gs>
              <a:gs pos="95000">
                <a:schemeClr val="accent6">
                  <a:satMod val="110000"/>
                  <a:lumMod val="100000"/>
                  <a:shade val="100000"/>
                  <a:alpha val="73000"/>
                </a:schemeClr>
              </a:gs>
              <a:gs pos="51000">
                <a:schemeClr val="accent6">
                  <a:lumMod val="99000"/>
                  <a:satMod val="120000"/>
                  <a:shade val="78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INFRAEOSC</a:t>
            </a:r>
            <a:r>
              <a:rPr kumimoji="0" lang="en-US" sz="2000" b="0" i="0" u="none" strike="noStrike" kern="1200" cap="none" spc="0" normalizeH="0" baseline="0" noProof="0" dirty="0">
                <a:ln>
                  <a:noFill/>
                </a:ln>
                <a:solidFill>
                  <a:srgbClr val="FFFFFF"/>
                </a:solidFill>
                <a:effectLst/>
                <a:uLnTx/>
                <a:uFillTx/>
                <a:latin typeface="Arial"/>
                <a:ea typeface="+mn-ea"/>
                <a:cs typeface="+mn-cs"/>
              </a:rPr>
              <a:t> </a:t>
            </a:r>
            <a:r>
              <a:rPr kumimoji="0" lang="en-US" sz="2000" b="0" i="0" u="none" strike="noStrike" kern="1200" cap="none" spc="0" normalizeH="0" baseline="0" noProof="0" dirty="0" smtClean="0">
                <a:ln>
                  <a:noFill/>
                </a:ln>
                <a:solidFill>
                  <a:srgbClr val="FFFFFF"/>
                </a:solidFill>
                <a:effectLst/>
                <a:uLnTx/>
                <a:uFillTx/>
                <a:latin typeface="Arial"/>
                <a:ea typeface="+mn-ea"/>
                <a:cs typeface="+mn-cs"/>
              </a:rPr>
              <a:t> </a:t>
            </a:r>
            <a:br>
              <a:rPr kumimoji="0" lang="en-US" sz="2000" b="0" i="0" u="none" strike="noStrike" kern="1200" cap="none" spc="0" normalizeH="0" baseline="0" noProof="0" dirty="0" smtClean="0">
                <a:ln>
                  <a:noFill/>
                </a:ln>
                <a:solidFill>
                  <a:srgbClr val="FFFFFF"/>
                </a:solidFill>
                <a:effectLst/>
                <a:uLnTx/>
                <a:uFillTx/>
                <a:latin typeface="Arial"/>
                <a:ea typeface="+mn-ea"/>
                <a:cs typeface="+mn-cs"/>
              </a:rPr>
            </a:br>
            <a:r>
              <a:rPr kumimoji="0" lang="en-US" sz="2000" b="0" i="0" u="none" strike="noStrike" kern="1200" cap="none" spc="0" normalizeH="0" baseline="0" noProof="0" dirty="0" smtClean="0">
                <a:ln>
                  <a:noFill/>
                </a:ln>
                <a:solidFill>
                  <a:srgbClr val="FFFFFF"/>
                </a:solidFill>
                <a:effectLst/>
                <a:uLnTx/>
                <a:uFillTx/>
                <a:latin typeface="Arial"/>
                <a:ea typeface="+mn-ea"/>
                <a:cs typeface="+mn-cs"/>
              </a:rPr>
              <a:t/>
            </a:r>
            <a:br>
              <a:rPr kumimoji="0" lang="en-US" sz="2000" b="0" i="0" u="none" strike="noStrike" kern="1200" cap="none" spc="0" normalizeH="0" baseline="0" noProof="0" dirty="0" smtClean="0">
                <a:ln>
                  <a:noFill/>
                </a:ln>
                <a:solidFill>
                  <a:srgbClr val="FFFFFF"/>
                </a:solidFill>
                <a:effectLst/>
                <a:uLnTx/>
                <a:uFillTx/>
                <a:latin typeface="Arial"/>
                <a:ea typeface="+mn-ea"/>
                <a:cs typeface="+mn-cs"/>
              </a:rPr>
            </a:br>
            <a:r>
              <a:rPr kumimoji="0" lang="en-US" sz="2000" b="0" i="0" u="none" strike="noStrike" kern="1200" cap="none" spc="0" normalizeH="0" baseline="0" noProof="0" dirty="0" smtClean="0">
                <a:ln>
                  <a:noFill/>
                </a:ln>
                <a:solidFill>
                  <a:srgbClr val="FFFFFF"/>
                </a:solidFill>
                <a:effectLst/>
                <a:uLnTx/>
                <a:uFillTx/>
                <a:latin typeface="Arial"/>
                <a:ea typeface="+mn-ea"/>
                <a:cs typeface="+mn-cs"/>
              </a:rPr>
              <a:t>Enabling an operational, open and FAIR, EOSC ecosystem</a:t>
            </a:r>
            <a:endParaRPr kumimoji="0" lang="en-GB"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Down Arrow 10"/>
          <p:cNvSpPr/>
          <p:nvPr/>
        </p:nvSpPr>
        <p:spPr>
          <a:xfrm>
            <a:off x="9510712" y="2389407"/>
            <a:ext cx="485775" cy="34290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541868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8794902" y="3248874"/>
            <a:ext cx="2724078" cy="272106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p:cNvPicPr>
            <a:picLocks noChangeAspect="1"/>
          </p:cNvPicPr>
          <p:nvPr/>
        </p:nvPicPr>
        <p:blipFill>
          <a:blip r:embed="rId3"/>
          <a:stretch>
            <a:fillRect/>
          </a:stretch>
        </p:blipFill>
        <p:spPr>
          <a:xfrm>
            <a:off x="9796064" y="6016679"/>
            <a:ext cx="2395936" cy="841321"/>
          </a:xfrm>
          <a:prstGeom prst="rect">
            <a:avLst/>
          </a:prstGeom>
        </p:spPr>
      </p:pic>
      <p:graphicFrame>
        <p:nvGraphicFramePr>
          <p:cNvPr id="2" name="Table 1"/>
          <p:cNvGraphicFramePr>
            <a:graphicFrameLocks noGrp="1"/>
          </p:cNvGraphicFramePr>
          <p:nvPr>
            <p:extLst/>
          </p:nvPr>
        </p:nvGraphicFramePr>
        <p:xfrm>
          <a:off x="4048634" y="2955338"/>
          <a:ext cx="3941879" cy="3474720"/>
        </p:xfrm>
        <a:graphic>
          <a:graphicData uri="http://schemas.openxmlformats.org/drawingml/2006/table">
            <a:tbl>
              <a:tblPr firstRow="1" bandRow="1">
                <a:tableStyleId>{5C22544A-7EE6-4342-B048-85BDC9FD1C3A}</a:tableStyleId>
              </a:tblPr>
              <a:tblGrid>
                <a:gridCol w="3941879">
                  <a:extLst>
                    <a:ext uri="{9D8B030D-6E8A-4147-A177-3AD203B41FA5}">
                      <a16:colId xmlns:a16="http://schemas.microsoft.com/office/drawing/2014/main" val="568727482"/>
                    </a:ext>
                  </a:extLst>
                </a:gridCol>
              </a:tblGrid>
              <a:tr h="354445">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1" i="0" u="none" strike="noStrike" kern="1200" cap="none" spc="0" normalizeH="0" baseline="0" noProof="0" dirty="0" smtClean="0">
                          <a:ln>
                            <a:noFill/>
                          </a:ln>
                          <a:solidFill>
                            <a:schemeClr val="bg1"/>
                          </a:solidFill>
                          <a:effectLst/>
                          <a:uLnTx/>
                          <a:uFillTx/>
                          <a:latin typeface="+mn-lt"/>
                          <a:ea typeface="Segoe UI Black" panose="020B0A02040204020203" pitchFamily="34" charset="0"/>
                          <a:cs typeface="Tahoma" panose="020B0604030504040204" pitchFamily="34" charset="0"/>
                        </a:rPr>
                        <a:t>Strategic R&amp;I Agenda</a:t>
                      </a:r>
                      <a:endParaRPr kumimoji="0" lang="en-GB" sz="2400" b="1" i="0" u="none" strike="noStrike" kern="1200" cap="none" spc="0" normalizeH="0" baseline="0" noProof="0" dirty="0" smtClean="0">
                        <a:ln>
                          <a:noFill/>
                        </a:ln>
                        <a:solidFill>
                          <a:srgbClr val="FF0000"/>
                        </a:solidFill>
                        <a:effectLst/>
                        <a:uLnTx/>
                        <a:uFillTx/>
                        <a:latin typeface="+mn-lt"/>
                        <a:ea typeface="Segoe UI Black" panose="020B0A02040204020203" pitchFamily="34" charset="0"/>
                        <a:cs typeface="Tahoma" panose="020B0604030504040204" pitchFamily="34" charset="0"/>
                      </a:endParaRPr>
                    </a:p>
                  </a:txBody>
                  <a:tcPr/>
                </a:tc>
                <a:extLst>
                  <a:ext uri="{0D108BD9-81ED-4DB2-BD59-A6C34878D82A}">
                    <a16:rowId xmlns:a16="http://schemas.microsoft.com/office/drawing/2014/main" val="2024161586"/>
                  </a:ext>
                </a:extLst>
              </a:tr>
              <a:tr h="710086">
                <a:tc>
                  <a:txBody>
                    <a:bodyPr/>
                    <a:lstStyle/>
                    <a:p>
                      <a:pPr marL="808038" lvl="0" indent="-808038">
                        <a:spcAft>
                          <a:spcPts val="800"/>
                        </a:spcAft>
                        <a:buClr>
                          <a:schemeClr val="tx2"/>
                        </a:buClr>
                        <a:buFont typeface="Wingdings" panose="05000000000000000000" pitchFamily="2" charset="2"/>
                        <a:buNone/>
                      </a:pPr>
                      <a:r>
                        <a:rPr lang="fr-BE" sz="2000" b="1" dirty="0" smtClean="0">
                          <a:solidFill>
                            <a:schemeClr val="tx2"/>
                          </a:solidFill>
                        </a:rPr>
                        <a:t>SO1</a:t>
                      </a:r>
                      <a:r>
                        <a:rPr lang="fr-BE" sz="2000" dirty="0" smtClean="0">
                          <a:solidFill>
                            <a:schemeClr val="tx2"/>
                          </a:solidFill>
                        </a:rPr>
                        <a:t>. </a:t>
                      </a:r>
                      <a:r>
                        <a:rPr lang="en-GB" sz="2000" b="1" kern="1200" dirty="0" smtClean="0">
                          <a:solidFill>
                            <a:schemeClr val="tx2"/>
                          </a:solidFill>
                          <a:latin typeface="+mn-lt"/>
                          <a:ea typeface="Segoe UI Black" panose="020B0A02040204020203" pitchFamily="34" charset="0"/>
                          <a:cs typeface="Tahoma" panose="020B0604030504040204" pitchFamily="34" charset="0"/>
                        </a:rPr>
                        <a:t>Open Science practices </a:t>
                      </a:r>
                      <a:r>
                        <a:rPr lang="en-GB" sz="2000" kern="1200" dirty="0" smtClean="0">
                          <a:solidFill>
                            <a:schemeClr val="tx2"/>
                          </a:solidFill>
                          <a:latin typeface="+mn-lt"/>
                          <a:ea typeface="Segoe UI Black" panose="020B0A02040204020203" pitchFamily="34" charset="0"/>
                          <a:cs typeface="Tahoma" panose="020B0604030504040204" pitchFamily="34" charset="0"/>
                        </a:rPr>
                        <a:t>becoming ‘the new normal</a:t>
                      </a:r>
                    </a:p>
                  </a:txBody>
                  <a:tcPr/>
                </a:tc>
                <a:extLst>
                  <a:ext uri="{0D108BD9-81ED-4DB2-BD59-A6C34878D82A}">
                    <a16:rowId xmlns:a16="http://schemas.microsoft.com/office/drawing/2014/main" val="1401617516"/>
                  </a:ext>
                </a:extLst>
              </a:tr>
              <a:tr h="613841">
                <a:tc>
                  <a:txBody>
                    <a:bodyPr/>
                    <a:lstStyle/>
                    <a:p>
                      <a:pPr marL="808038" indent="-808038"/>
                      <a:r>
                        <a:rPr lang="fr-BE" sz="2000" b="1" dirty="0" smtClean="0">
                          <a:solidFill>
                            <a:schemeClr val="tx2"/>
                          </a:solidFill>
                        </a:rPr>
                        <a:t>SO2</a:t>
                      </a:r>
                      <a:r>
                        <a:rPr lang="fr-BE" sz="2000" dirty="0" smtClean="0">
                          <a:solidFill>
                            <a:schemeClr val="tx2"/>
                          </a:solidFill>
                        </a:rPr>
                        <a:t>. </a:t>
                      </a:r>
                      <a:r>
                        <a:rPr lang="en-US" sz="2000" dirty="0" smtClean="0">
                          <a:solidFill>
                            <a:schemeClr val="tx2"/>
                          </a:solidFill>
                        </a:rPr>
                        <a:t>Sustainable and </a:t>
                      </a:r>
                      <a:r>
                        <a:rPr lang="en-US" sz="2000" b="1" dirty="0" smtClean="0">
                          <a:solidFill>
                            <a:schemeClr val="tx2"/>
                          </a:solidFill>
                        </a:rPr>
                        <a:t>federated infrastructures</a:t>
                      </a:r>
                    </a:p>
                  </a:txBody>
                  <a:tcPr/>
                </a:tc>
                <a:extLst>
                  <a:ext uri="{0D108BD9-81ED-4DB2-BD59-A6C34878D82A}">
                    <a16:rowId xmlns:a16="http://schemas.microsoft.com/office/drawing/2014/main" val="872354880"/>
                  </a:ext>
                </a:extLst>
              </a:tr>
              <a:tr h="613841">
                <a:tc>
                  <a:txBody>
                    <a:bodyPr/>
                    <a:lstStyle/>
                    <a:p>
                      <a:pPr marL="808038" indent="-808038"/>
                      <a:r>
                        <a:rPr lang="fr-BE" sz="2000" b="1" dirty="0" smtClean="0">
                          <a:solidFill>
                            <a:schemeClr val="tx2"/>
                          </a:solidFill>
                        </a:rPr>
                        <a:t>SO3</a:t>
                      </a:r>
                      <a:r>
                        <a:rPr lang="fr-BE" sz="2000" dirty="0" smtClean="0">
                          <a:solidFill>
                            <a:schemeClr val="tx2"/>
                          </a:solidFill>
                        </a:rPr>
                        <a:t>. </a:t>
                      </a:r>
                      <a:r>
                        <a:rPr lang="en-US" sz="2000" dirty="0" smtClean="0">
                          <a:solidFill>
                            <a:schemeClr val="tx2"/>
                          </a:solidFill>
                        </a:rPr>
                        <a:t>Standards, tools and services to find access, reuse and combine results</a:t>
                      </a:r>
                    </a:p>
                  </a:txBody>
                  <a:tcPr/>
                </a:tc>
                <a:extLst>
                  <a:ext uri="{0D108BD9-81ED-4DB2-BD59-A6C34878D82A}">
                    <a16:rowId xmlns:a16="http://schemas.microsoft.com/office/drawing/2014/main" val="132524160"/>
                  </a:ext>
                </a:extLst>
              </a:tr>
            </a:tbl>
          </a:graphicData>
        </a:graphic>
      </p:graphicFrame>
      <p:sp>
        <p:nvSpPr>
          <p:cNvPr id="6" name="Title 3"/>
          <p:cNvSpPr>
            <a:spLocks noGrp="1"/>
          </p:cNvSpPr>
          <p:nvPr>
            <p:ph type="title"/>
          </p:nvPr>
        </p:nvSpPr>
        <p:spPr>
          <a:xfrm>
            <a:off x="861797" y="268752"/>
            <a:ext cx="11434977" cy="1040134"/>
          </a:xfrm>
        </p:spPr>
        <p:txBody>
          <a:bodyPr/>
          <a:lstStyle/>
          <a:p>
            <a:r>
              <a:rPr lang="en-GB" dirty="0" smtClean="0"/>
              <a:t>2.4 EOSC in the HE Research Infrastructures WP</a:t>
            </a:r>
            <a:endParaRPr lang="en-GB" dirty="0"/>
          </a:p>
        </p:txBody>
      </p:sp>
      <p:sp>
        <p:nvSpPr>
          <p:cNvPr id="8" name="TextBox 7"/>
          <p:cNvSpPr txBox="1"/>
          <p:nvPr/>
        </p:nvSpPr>
        <p:spPr>
          <a:xfrm>
            <a:off x="671641" y="2722432"/>
            <a:ext cx="2371725" cy="369332"/>
          </a:xfrm>
          <a:prstGeom prst="rect">
            <a:avLst/>
          </a:prstGeom>
          <a:noFill/>
          <a:ln w="41275">
            <a:solidFill>
              <a:schemeClr val="tx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smtClean="0">
                <a:ln>
                  <a:noFill/>
                </a:ln>
                <a:solidFill>
                  <a:srgbClr val="024B9C"/>
                </a:solidFill>
                <a:effectLst/>
                <a:uLnTx/>
                <a:uFillTx/>
                <a:latin typeface="Arial"/>
                <a:ea typeface="+mn-ea"/>
                <a:cs typeface="+mn-cs"/>
              </a:rPr>
              <a:t>      EC              MS</a:t>
            </a:r>
            <a:endParaRPr kumimoji="0" lang="en-GB" sz="1800" b="1" i="0" u="none" strike="noStrike" kern="1200" cap="none" spc="0" normalizeH="0" baseline="0" noProof="0" dirty="0">
              <a:ln>
                <a:noFill/>
              </a:ln>
              <a:solidFill>
                <a:srgbClr val="024B9C"/>
              </a:solidFill>
              <a:effectLst/>
              <a:uLnTx/>
              <a:uFillTx/>
              <a:latin typeface="Arial"/>
              <a:ea typeface="+mn-ea"/>
              <a:cs typeface="+mn-cs"/>
            </a:endParaRPr>
          </a:p>
        </p:txBody>
      </p:sp>
      <p:sp>
        <p:nvSpPr>
          <p:cNvPr id="9" name="TextBox 8"/>
          <p:cNvSpPr txBox="1"/>
          <p:nvPr/>
        </p:nvSpPr>
        <p:spPr>
          <a:xfrm>
            <a:off x="671641" y="5323604"/>
            <a:ext cx="2371725" cy="646331"/>
          </a:xfrm>
          <a:prstGeom prst="rect">
            <a:avLst/>
          </a:prstGeom>
          <a:noFill/>
          <a:ln w="41275">
            <a:solidFill>
              <a:schemeClr val="tx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smtClean="0">
                <a:ln>
                  <a:noFill/>
                </a:ln>
                <a:solidFill>
                  <a:srgbClr val="024B9C"/>
                </a:solidFill>
                <a:effectLst/>
                <a:uLnTx/>
                <a:uFillTx/>
                <a:latin typeface="Arial"/>
                <a:ea typeface="+mn-ea"/>
                <a:cs typeface="+mn-cs"/>
              </a:rPr>
              <a:t>EOSC </a:t>
            </a:r>
            <a:br>
              <a:rPr kumimoji="0" lang="en-IE" sz="1800" b="1" i="0" u="none" strike="noStrike" kern="1200" cap="none" spc="0" normalizeH="0" baseline="0" noProof="0" dirty="0" smtClean="0">
                <a:ln>
                  <a:noFill/>
                </a:ln>
                <a:solidFill>
                  <a:srgbClr val="024B9C"/>
                </a:solidFill>
                <a:effectLst/>
                <a:uLnTx/>
                <a:uFillTx/>
                <a:latin typeface="Arial"/>
                <a:ea typeface="+mn-ea"/>
                <a:cs typeface="+mn-cs"/>
              </a:rPr>
            </a:br>
            <a:r>
              <a:rPr kumimoji="0" lang="en-IE" sz="1800" b="1" i="0" u="none" strike="noStrike" kern="1200" cap="none" spc="0" normalizeH="0" baseline="0" noProof="0" dirty="0" smtClean="0">
                <a:ln>
                  <a:noFill/>
                </a:ln>
                <a:solidFill>
                  <a:srgbClr val="024B9C"/>
                </a:solidFill>
                <a:effectLst/>
                <a:uLnTx/>
                <a:uFillTx/>
                <a:latin typeface="Arial"/>
                <a:ea typeface="+mn-ea"/>
                <a:cs typeface="+mn-cs"/>
              </a:rPr>
              <a:t>Association</a:t>
            </a:r>
            <a:endParaRPr kumimoji="0" lang="en-GB" sz="1800" b="1" i="0" u="none" strike="noStrike" kern="1200" cap="none" spc="0" normalizeH="0" baseline="0" noProof="0" dirty="0">
              <a:ln>
                <a:noFill/>
              </a:ln>
              <a:solidFill>
                <a:srgbClr val="024B9C"/>
              </a:solidFill>
              <a:effectLst/>
              <a:uLnTx/>
              <a:uFillTx/>
              <a:latin typeface="Arial"/>
              <a:ea typeface="+mn-ea"/>
              <a:cs typeface="+mn-cs"/>
            </a:endParaRPr>
          </a:p>
        </p:txBody>
      </p:sp>
      <p:sp>
        <p:nvSpPr>
          <p:cNvPr id="10" name="Rectangle 9"/>
          <p:cNvSpPr/>
          <p:nvPr/>
        </p:nvSpPr>
        <p:spPr>
          <a:xfrm>
            <a:off x="671641" y="3572722"/>
            <a:ext cx="2371725" cy="1355249"/>
          </a:xfrm>
          <a:prstGeom prst="rect">
            <a:avLst/>
          </a:prstGeom>
          <a:noFill/>
          <a:ln w="34925">
            <a:solidFill>
              <a:srgbClr val="024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rot="16200000">
            <a:off x="302999" y="3950389"/>
            <a:ext cx="133961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dirty="0" smtClean="0">
                <a:ln>
                  <a:noFill/>
                </a:ln>
                <a:solidFill>
                  <a:srgbClr val="4D4D4D"/>
                </a:solidFill>
                <a:effectLst/>
                <a:uLnTx/>
                <a:uFillTx/>
                <a:latin typeface="Arial"/>
                <a:ea typeface="+mn-ea"/>
                <a:cs typeface="+mn-cs"/>
              </a:rPr>
              <a:t>Partnership </a:t>
            </a:r>
            <a:r>
              <a:rPr kumimoji="0" lang="en-IE" sz="1800" b="1" i="0" u="none" strike="noStrike" kern="1200" cap="none" spc="0" normalizeH="0" baseline="0" noProof="0" dirty="0" err="1" smtClean="0">
                <a:ln>
                  <a:noFill/>
                </a:ln>
                <a:solidFill>
                  <a:srgbClr val="4D4D4D"/>
                </a:solidFill>
                <a:effectLst/>
                <a:uLnTx/>
                <a:uFillTx/>
                <a:latin typeface="Arial"/>
                <a:ea typeface="+mn-ea"/>
                <a:cs typeface="+mn-cs"/>
              </a:rPr>
              <a:t>MoU</a:t>
            </a:r>
            <a:endParaRPr kumimoji="0" lang="en-GB" sz="1800" b="1" i="0" u="none" strike="noStrike" kern="1200" cap="none" spc="0" normalizeH="0" baseline="0" noProof="0" dirty="0">
              <a:ln>
                <a:noFill/>
              </a:ln>
              <a:solidFill>
                <a:srgbClr val="4D4D4D"/>
              </a:solidFill>
              <a:effectLst/>
              <a:uLnTx/>
              <a:uFillTx/>
              <a:latin typeface="Arial"/>
              <a:ea typeface="+mn-ea"/>
              <a:cs typeface="+mn-cs"/>
            </a:endParaRPr>
          </a:p>
        </p:txBody>
      </p:sp>
      <p:sp>
        <p:nvSpPr>
          <p:cNvPr id="12" name="TextBox 11"/>
          <p:cNvSpPr txBox="1"/>
          <p:nvPr/>
        </p:nvSpPr>
        <p:spPr>
          <a:xfrm>
            <a:off x="1567478" y="3769368"/>
            <a:ext cx="14758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smtClean="0">
                <a:ln>
                  <a:noFill/>
                </a:ln>
                <a:solidFill>
                  <a:srgbClr val="4D4D4D"/>
                </a:solidFill>
                <a:effectLst/>
                <a:uLnTx/>
                <a:uFillTx/>
                <a:latin typeface="Arial"/>
                <a:ea typeface="+mn-ea"/>
                <a:cs typeface="+mn-cs"/>
              </a:rPr>
              <a:t>Partnership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smtClean="0">
                <a:ln>
                  <a:noFill/>
                </a:ln>
                <a:solidFill>
                  <a:srgbClr val="4D4D4D"/>
                </a:solidFill>
                <a:effectLst/>
                <a:uLnTx/>
                <a:uFillTx/>
                <a:latin typeface="Arial"/>
                <a:ea typeface="+mn-ea"/>
                <a:cs typeface="+mn-cs"/>
              </a:rPr>
              <a:t>Governing Board</a:t>
            </a:r>
            <a:endParaRPr kumimoji="0" lang="en-GB" sz="1800" b="1" i="0" u="none" strike="noStrike" kern="1200" cap="none" spc="0" normalizeH="0" baseline="0" noProof="0" dirty="0">
              <a:ln>
                <a:noFill/>
              </a:ln>
              <a:solidFill>
                <a:srgbClr val="4D4D4D"/>
              </a:solidFill>
              <a:effectLst/>
              <a:uLnTx/>
              <a:uFillTx/>
              <a:latin typeface="Arial"/>
              <a:ea typeface="+mn-ea"/>
              <a:cs typeface="+mn-cs"/>
            </a:endParaRPr>
          </a:p>
        </p:txBody>
      </p:sp>
      <p:cxnSp>
        <p:nvCxnSpPr>
          <p:cNvPr id="14" name="Straight Arrow Connector 13"/>
          <p:cNvCxnSpPr/>
          <p:nvPr/>
        </p:nvCxnSpPr>
        <p:spPr>
          <a:xfrm flipH="1">
            <a:off x="1267389" y="3146648"/>
            <a:ext cx="18968" cy="2207396"/>
          </a:xfrm>
          <a:prstGeom prst="straightConnector1">
            <a:avLst/>
          </a:prstGeom>
          <a:ln w="107950">
            <a:solidFill>
              <a:srgbClr val="024B9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Line Callout 1 (Accent Bar) 15"/>
          <p:cNvSpPr/>
          <p:nvPr/>
        </p:nvSpPr>
        <p:spPr>
          <a:xfrm flipH="1">
            <a:off x="194873" y="2239058"/>
            <a:ext cx="3049369" cy="3997544"/>
          </a:xfrm>
          <a:prstGeom prst="accentCallout1">
            <a:avLst>
              <a:gd name="adj1" fmla="val 6250"/>
              <a:gd name="adj2" fmla="val -5285"/>
              <a:gd name="adj3" fmla="val 6136"/>
              <a:gd name="adj4" fmla="val -23197"/>
            </a:avLst>
          </a:prstGeom>
          <a:noFill/>
          <a:ln w="34925">
            <a:solidFill>
              <a:srgbClr val="024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p:cNvSpPr txBox="1"/>
          <p:nvPr/>
        </p:nvSpPr>
        <p:spPr>
          <a:xfrm>
            <a:off x="4048633" y="2302207"/>
            <a:ext cx="3941879" cy="369332"/>
          </a:xfrm>
          <a:prstGeom prst="rect">
            <a:avLst/>
          </a:prstGeom>
          <a:noFill/>
          <a:ln w="41275">
            <a:solidFill>
              <a:schemeClr val="tx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smtClean="0">
                <a:ln>
                  <a:noFill/>
                </a:ln>
                <a:solidFill>
                  <a:srgbClr val="024B9C"/>
                </a:solidFill>
                <a:effectLst/>
                <a:uLnTx/>
                <a:uFillTx/>
                <a:latin typeface="Arial"/>
                <a:ea typeface="+mn-ea"/>
                <a:cs typeface="+mn-cs"/>
              </a:rPr>
              <a:t>Implementation of the SRIA</a:t>
            </a:r>
            <a:endParaRPr kumimoji="0" lang="en-GB" sz="1800" b="1" i="0" u="none" strike="noStrike" kern="1200" cap="none" spc="0" normalizeH="0" baseline="0" noProof="0" dirty="0">
              <a:ln>
                <a:noFill/>
              </a:ln>
              <a:solidFill>
                <a:srgbClr val="024B9C"/>
              </a:solidFill>
              <a:effectLst/>
              <a:uLnTx/>
              <a:uFillTx/>
              <a:latin typeface="Arial"/>
              <a:ea typeface="+mn-ea"/>
              <a:cs typeface="+mn-cs"/>
            </a:endParaRPr>
          </a:p>
        </p:txBody>
      </p:sp>
      <p:sp>
        <p:nvSpPr>
          <p:cNvPr id="18" name="Line Callout 1 (Accent Bar) 17"/>
          <p:cNvSpPr/>
          <p:nvPr/>
        </p:nvSpPr>
        <p:spPr>
          <a:xfrm>
            <a:off x="8794902" y="2239058"/>
            <a:ext cx="3019425" cy="3997544"/>
          </a:xfrm>
          <a:prstGeom prst="accentCallout1">
            <a:avLst>
              <a:gd name="adj1" fmla="val 6250"/>
              <a:gd name="adj2" fmla="val -5285"/>
              <a:gd name="adj3" fmla="val 6136"/>
              <a:gd name="adj4" fmla="val -23197"/>
            </a:avLst>
          </a:prstGeom>
          <a:noFill/>
          <a:ln w="34925">
            <a:solidFill>
              <a:srgbClr val="024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p:cNvSpPr txBox="1"/>
          <p:nvPr/>
        </p:nvSpPr>
        <p:spPr>
          <a:xfrm>
            <a:off x="8962407" y="2486872"/>
            <a:ext cx="2379614" cy="646331"/>
          </a:xfrm>
          <a:prstGeom prst="rect">
            <a:avLst/>
          </a:prstGeom>
          <a:noFill/>
          <a:ln w="41275">
            <a:solidFill>
              <a:schemeClr val="tx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smtClean="0">
                <a:ln>
                  <a:noFill/>
                </a:ln>
                <a:solidFill>
                  <a:srgbClr val="024B9C"/>
                </a:solidFill>
                <a:effectLst/>
                <a:uLnTx/>
                <a:uFillTx/>
                <a:latin typeface="Arial"/>
                <a:ea typeface="+mn-ea"/>
                <a:cs typeface="+mn-cs"/>
              </a:rPr>
              <a:t>Implementation levels</a:t>
            </a:r>
          </a:p>
        </p:txBody>
      </p:sp>
      <p:sp>
        <p:nvSpPr>
          <p:cNvPr id="20" name="TextBox 19"/>
          <p:cNvSpPr txBox="1"/>
          <p:nvPr/>
        </p:nvSpPr>
        <p:spPr>
          <a:xfrm>
            <a:off x="8962407" y="4285833"/>
            <a:ext cx="2379614" cy="369332"/>
          </a:xfrm>
          <a:prstGeom prst="rect">
            <a:avLst/>
          </a:prstGeom>
          <a:solidFill>
            <a:schemeClr val="accent1">
              <a:lumMod val="20000"/>
              <a:lumOff val="80000"/>
            </a:schemeClr>
          </a:solidFill>
          <a:ln w="22225">
            <a:solidFill>
              <a:schemeClr val="tx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smtClean="0">
                <a:ln>
                  <a:noFill/>
                </a:ln>
                <a:solidFill>
                  <a:srgbClr val="024B9C"/>
                </a:solidFill>
                <a:effectLst/>
                <a:uLnTx/>
                <a:uFillTx/>
                <a:latin typeface="Arial"/>
                <a:ea typeface="+mn-ea"/>
                <a:cs typeface="+mn-cs"/>
              </a:rPr>
              <a:t>European</a:t>
            </a:r>
          </a:p>
        </p:txBody>
      </p:sp>
      <p:sp>
        <p:nvSpPr>
          <p:cNvPr id="21" name="TextBox 20"/>
          <p:cNvSpPr txBox="1"/>
          <p:nvPr/>
        </p:nvSpPr>
        <p:spPr>
          <a:xfrm>
            <a:off x="8962407" y="4793189"/>
            <a:ext cx="2379614" cy="369332"/>
          </a:xfrm>
          <a:prstGeom prst="rect">
            <a:avLst/>
          </a:prstGeom>
          <a:noFill/>
          <a:ln w="22225">
            <a:solidFill>
              <a:schemeClr val="tx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smtClean="0">
                <a:ln>
                  <a:noFill/>
                </a:ln>
                <a:solidFill>
                  <a:srgbClr val="024B9C"/>
                </a:solidFill>
                <a:effectLst/>
                <a:uLnTx/>
                <a:uFillTx/>
                <a:latin typeface="Arial"/>
                <a:ea typeface="+mn-ea"/>
                <a:cs typeface="+mn-cs"/>
              </a:rPr>
              <a:t>National</a:t>
            </a:r>
          </a:p>
        </p:txBody>
      </p:sp>
      <p:sp>
        <p:nvSpPr>
          <p:cNvPr id="22" name="TextBox 21"/>
          <p:cNvSpPr txBox="1"/>
          <p:nvPr/>
        </p:nvSpPr>
        <p:spPr>
          <a:xfrm>
            <a:off x="8962407" y="5307278"/>
            <a:ext cx="2379614" cy="369332"/>
          </a:xfrm>
          <a:prstGeom prst="rect">
            <a:avLst/>
          </a:prstGeom>
          <a:noFill/>
          <a:ln w="22225">
            <a:solidFill>
              <a:schemeClr val="tx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smtClean="0">
                <a:ln>
                  <a:noFill/>
                </a:ln>
                <a:solidFill>
                  <a:srgbClr val="024B9C"/>
                </a:solidFill>
                <a:effectLst/>
                <a:uLnTx/>
                <a:uFillTx/>
                <a:latin typeface="Arial"/>
                <a:ea typeface="+mn-ea"/>
                <a:cs typeface="+mn-cs"/>
              </a:rPr>
              <a:t>Institutional</a:t>
            </a:r>
          </a:p>
        </p:txBody>
      </p:sp>
      <p:sp>
        <p:nvSpPr>
          <p:cNvPr id="25" name="Down Arrow Callout 24"/>
          <p:cNvSpPr/>
          <p:nvPr/>
        </p:nvSpPr>
        <p:spPr>
          <a:xfrm>
            <a:off x="8962407" y="3391747"/>
            <a:ext cx="2379614" cy="813435"/>
          </a:xfrm>
          <a:prstGeom prst="downArrowCallout">
            <a:avLst>
              <a:gd name="adj1" fmla="val 307500"/>
              <a:gd name="adj2" fmla="val 101750"/>
              <a:gd name="adj3" fmla="val 21250"/>
              <a:gd name="adj4" fmla="val 78750"/>
            </a:avLst>
          </a:prstGeom>
          <a:solidFill>
            <a:srgbClr val="C7F0F3"/>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TextBox 25"/>
          <p:cNvSpPr txBox="1"/>
          <p:nvPr/>
        </p:nvSpPr>
        <p:spPr>
          <a:xfrm>
            <a:off x="8973837" y="3432210"/>
            <a:ext cx="2331783" cy="523220"/>
          </a:xfrm>
          <a:prstGeom prst="rect">
            <a:avLst/>
          </a:prstGeom>
          <a:solidFill>
            <a:schemeClr val="accent1">
              <a:lumMod val="20000"/>
              <a:lumOff val="80000"/>
            </a:schemeClr>
          </a:solidFill>
          <a:ln w="2222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1" i="0" u="none" strike="noStrike" kern="1200" cap="none" spc="0" normalizeH="0" baseline="0" noProof="0" dirty="0" smtClean="0">
                <a:ln>
                  <a:noFill/>
                </a:ln>
                <a:solidFill>
                  <a:srgbClr val="024B9C"/>
                </a:solidFill>
                <a:effectLst/>
                <a:uLnTx/>
                <a:uFillTx/>
                <a:latin typeface="Arial"/>
                <a:ea typeface="+mn-ea"/>
                <a:cs typeface="+mn-cs"/>
              </a:rPr>
              <a:t>Destination INFRAEOSC / EOSC-Association</a:t>
            </a:r>
          </a:p>
        </p:txBody>
      </p:sp>
      <p:sp>
        <p:nvSpPr>
          <p:cNvPr id="28" name="Title 3"/>
          <p:cNvSpPr txBox="1">
            <a:spLocks/>
          </p:cNvSpPr>
          <p:nvPr/>
        </p:nvSpPr>
        <p:spPr>
          <a:xfrm>
            <a:off x="525529" y="1324811"/>
            <a:ext cx="11434977" cy="493888"/>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smtClean="0">
                <a:ln>
                  <a:noFill/>
                </a:ln>
                <a:solidFill>
                  <a:srgbClr val="034EA2"/>
                </a:solidFill>
                <a:effectLst/>
                <a:uLnTx/>
                <a:uFillTx/>
                <a:latin typeface="Arial"/>
                <a:ea typeface="+mj-ea"/>
                <a:cs typeface="+mj-cs"/>
              </a:rPr>
              <a:t>European Co-Programme partnership and Horizon Europe programming</a:t>
            </a:r>
            <a:endParaRPr kumimoji="0" lang="en-GB" sz="2000" b="0" i="0" u="none" strike="noStrike" kern="1200" cap="none" spc="0" normalizeH="0" baseline="0" noProof="0" dirty="0">
              <a:ln>
                <a:noFill/>
              </a:ln>
              <a:solidFill>
                <a:srgbClr val="034EA2"/>
              </a:solidFill>
              <a:effectLst/>
              <a:uLnTx/>
              <a:uFillTx/>
              <a:latin typeface="Arial"/>
              <a:ea typeface="+mj-ea"/>
              <a:cs typeface="+mj-cs"/>
            </a:endParaRPr>
          </a:p>
        </p:txBody>
      </p:sp>
      <p:cxnSp>
        <p:nvCxnSpPr>
          <p:cNvPr id="5" name="Straight Connector 4"/>
          <p:cNvCxnSpPr>
            <a:stCxn id="8" idx="0"/>
            <a:endCxn id="8" idx="2"/>
          </p:cNvCxnSpPr>
          <p:nvPr/>
        </p:nvCxnSpPr>
        <p:spPr>
          <a:xfrm>
            <a:off x="1857504" y="2722432"/>
            <a:ext cx="0" cy="369332"/>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137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9796064" y="6016679"/>
            <a:ext cx="2395936" cy="841321"/>
          </a:xfrm>
          <a:prstGeom prst="rect">
            <a:avLst/>
          </a:prstGeom>
        </p:spPr>
      </p:pic>
      <p:sp>
        <p:nvSpPr>
          <p:cNvPr id="4" name="TextBox 3"/>
          <p:cNvSpPr txBox="1"/>
          <p:nvPr/>
        </p:nvSpPr>
        <p:spPr>
          <a:xfrm>
            <a:off x="8150321" y="1972062"/>
            <a:ext cx="4012117" cy="2274585"/>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t>
            </a:r>
            <a:r>
              <a:rPr kumimoji="0" lang="en-US" sz="1800" b="1" i="1" u="sng" strike="noStrike" kern="1200" cap="none" spc="0" normalizeH="0" baseline="0" noProof="0" dirty="0">
                <a:ln>
                  <a:noFill/>
                </a:ln>
                <a:solidFill>
                  <a:srgbClr val="FFFFFF"/>
                </a:solidFill>
                <a:effectLst/>
                <a:uLnTx/>
                <a:uFillTx/>
                <a:latin typeface="Arial"/>
                <a:ea typeface="+mn-ea"/>
                <a:cs typeface="+mn-cs"/>
              </a:rPr>
              <a:t>EOSC</a:t>
            </a:r>
            <a:r>
              <a:rPr kumimoji="0" lang="en-US" sz="1800" b="0" i="1" u="none" strike="noStrike" kern="1200" cap="none" spc="0" normalizeH="0" baseline="0" noProof="0" dirty="0">
                <a:ln>
                  <a:noFill/>
                </a:ln>
                <a:solidFill>
                  <a:srgbClr val="FFC000"/>
                </a:solidFill>
                <a:effectLst/>
                <a:uLnTx/>
                <a:uFillTx/>
                <a:latin typeface="Arial"/>
                <a:ea typeface="+mn-ea"/>
                <a:cs typeface="+mn-cs"/>
              </a:rPr>
              <a:t> </a:t>
            </a:r>
            <a:r>
              <a:rPr kumimoji="0" lang="en-US" sz="1800" b="0" i="1" u="none" strike="noStrike" kern="1200" cap="none" spc="0" normalizeH="0" baseline="0" noProof="0" dirty="0">
                <a:ln>
                  <a:noFill/>
                </a:ln>
                <a:solidFill>
                  <a:srgbClr val="FFFFFF"/>
                </a:solidFill>
                <a:effectLst/>
                <a:uLnTx/>
                <a:uFillTx/>
                <a:latin typeface="Arial"/>
                <a:ea typeface="+mn-ea"/>
                <a:cs typeface="+mn-cs"/>
              </a:rPr>
              <a:t>is the basis for a science, research and innovation data space that will bring together data resulting from research and deployment </a:t>
            </a:r>
            <a:r>
              <a:rPr kumimoji="0" lang="en-US" sz="1800" b="0" i="1" u="none" strike="noStrike" kern="1200" cap="none" spc="0" normalizeH="0" baseline="0" noProof="0" dirty="0" err="1">
                <a:ln>
                  <a:noFill/>
                </a:ln>
                <a:solidFill>
                  <a:srgbClr val="FFFFFF"/>
                </a:solidFill>
                <a:effectLst/>
                <a:uLnTx/>
                <a:uFillTx/>
                <a:latin typeface="Arial"/>
                <a:ea typeface="+mn-ea"/>
                <a:cs typeface="+mn-cs"/>
              </a:rPr>
              <a:t>programmes</a:t>
            </a:r>
            <a:r>
              <a:rPr kumimoji="0" lang="en-US" sz="1800" b="0" i="1" u="none" strike="noStrike" kern="1200" cap="none" spc="0" normalizeH="0" baseline="0" noProof="0" dirty="0">
                <a:ln>
                  <a:noFill/>
                </a:ln>
                <a:solidFill>
                  <a:srgbClr val="FFFFFF"/>
                </a:solidFill>
                <a:effectLst/>
                <a:uLnTx/>
                <a:uFillTx/>
                <a:latin typeface="Arial"/>
                <a:ea typeface="+mn-ea"/>
                <a:cs typeface="+mn-cs"/>
              </a:rPr>
              <a:t> and will be connected and fully articulated with the sectoral data spaces</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r>
              <a:rPr kumimoji="0" lang="en-US" sz="1800" b="0" i="0" u="none" strike="noStrike" kern="1200" cap="none" spc="0" normalizeH="0" baseline="0" noProof="0" dirty="0" smtClean="0">
                <a:ln>
                  <a:noFill/>
                </a:ln>
                <a:solidFill>
                  <a:srgbClr val="FFFFFF"/>
                </a:solidFill>
                <a:effectLst/>
                <a:uLnTx/>
                <a:uFillTx/>
                <a:latin typeface="Arial"/>
                <a:ea typeface="+mn-ea"/>
                <a:cs typeface="+mn-cs"/>
              </a:rPr>
              <a:t>    </a:t>
            </a:r>
            <a:br>
              <a:rPr kumimoji="0" lang="en-US" sz="1800" b="0" i="0" u="none" strike="noStrike" kern="1200" cap="none" spc="0" normalizeH="0" baseline="0" noProof="0" dirty="0" smtClean="0">
                <a:ln>
                  <a:noFill/>
                </a:ln>
                <a:solidFill>
                  <a:srgbClr val="FFFFFF"/>
                </a:solidFill>
                <a:effectLst/>
                <a:uLnTx/>
                <a:uFillTx/>
                <a:latin typeface="Arial"/>
                <a:ea typeface="+mn-ea"/>
                <a:cs typeface="+mn-cs"/>
              </a:rPr>
            </a:br>
            <a:r>
              <a:rPr kumimoji="0" lang="en-US" sz="1400" b="0" i="0" u="none" strike="noStrike" kern="1200" cap="none" spc="0" normalizeH="0" baseline="0" noProof="0" dirty="0" smtClean="0">
                <a:ln>
                  <a:noFill/>
                </a:ln>
                <a:solidFill>
                  <a:srgbClr val="FFFFFF"/>
                </a:solidFill>
                <a:effectLst/>
                <a:uLnTx/>
                <a:uFillTx/>
                <a:latin typeface="Arial"/>
                <a:ea typeface="+mn-ea"/>
                <a:cs typeface="+mn-cs"/>
              </a:rPr>
              <a:t>(</a:t>
            </a:r>
            <a:r>
              <a:rPr kumimoji="0" lang="en-US" sz="1400" b="0" i="0" u="none" strike="noStrike" kern="1200" cap="none" spc="0" normalizeH="0" baseline="0" noProof="0" dirty="0">
                <a:ln>
                  <a:noFill/>
                </a:ln>
                <a:solidFill>
                  <a:srgbClr val="FFFFFF"/>
                </a:solidFill>
                <a:effectLst/>
                <a:uLnTx/>
                <a:uFillTx/>
                <a:latin typeface="Arial"/>
                <a:ea typeface="+mn-ea"/>
                <a:cs typeface="+mn-cs"/>
              </a:rPr>
              <a:t>European Data Strategy, COM(2020) 66 final)</a:t>
            </a:r>
            <a:endParaRPr kumimoji="0" lang="fr-BE"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Picture 8"/>
          <p:cNvPicPr>
            <a:picLocks noChangeAspect="1"/>
          </p:cNvPicPr>
          <p:nvPr/>
        </p:nvPicPr>
        <p:blipFill>
          <a:blip r:embed="rId5"/>
          <a:stretch>
            <a:fillRect/>
          </a:stretch>
        </p:blipFill>
        <p:spPr>
          <a:xfrm>
            <a:off x="9469671" y="0"/>
            <a:ext cx="2722329" cy="1358113"/>
          </a:xfrm>
          <a:prstGeom prst="rect">
            <a:avLst/>
          </a:prstGeom>
        </p:spPr>
      </p:pic>
      <p:sp>
        <p:nvSpPr>
          <p:cNvPr id="13" name="Content Placeholder 2"/>
          <p:cNvSpPr txBox="1">
            <a:spLocks/>
          </p:cNvSpPr>
          <p:nvPr/>
        </p:nvSpPr>
        <p:spPr>
          <a:xfrm>
            <a:off x="356636" y="1722834"/>
            <a:ext cx="7677893" cy="295948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034EA2"/>
              </a:buClr>
              <a:buSzTx/>
              <a:buFont typeface="Arial" panose="020B0604020202020204" pitchFamily="34" charset="0"/>
              <a:buNone/>
              <a:tabLst/>
              <a:defRPr/>
            </a:pPr>
            <a:r>
              <a:rPr kumimoji="0" lang="en-GB" sz="2000" b="1" i="0" u="none" strike="noStrike" kern="1200" cap="none" spc="0" normalizeH="0" baseline="0" noProof="0" dirty="0" smtClean="0">
                <a:ln>
                  <a:noFill/>
                </a:ln>
                <a:solidFill>
                  <a:srgbClr val="024B9C"/>
                </a:solidFill>
                <a:effectLst/>
                <a:uLnTx/>
                <a:uFillTx/>
                <a:latin typeface="Arial"/>
                <a:ea typeface="+mn-ea"/>
                <a:cs typeface="Calibri" panose="020F0502020204030204" pitchFamily="34" charset="0"/>
              </a:rPr>
              <a:t>The EU will create a single market for data by:</a:t>
            </a:r>
          </a:p>
          <a:p>
            <a:pPr marL="228600" marR="0" lvl="0" indent="-228600" algn="l" defTabSz="914400" rtl="0" eaLnBrk="1" fontAlgn="auto" latinLnBrk="0" hangingPunct="1">
              <a:lnSpc>
                <a:spcPct val="100000"/>
              </a:lnSpc>
              <a:spcBef>
                <a:spcPts val="0"/>
              </a:spcBef>
              <a:spcAft>
                <a:spcPts val="400"/>
              </a:spcAft>
              <a:buClr>
                <a:srgbClr val="034EA2"/>
              </a:buClr>
              <a:buSzPct val="80000"/>
              <a:buFont typeface="Arial" panose="020B0604020202020204" pitchFamily="34" charset="0"/>
              <a:buChar char="•"/>
              <a:tabLst/>
              <a:defRPr/>
            </a:pPr>
            <a:r>
              <a:rPr kumimoji="0" lang="en-GB" sz="1900" b="0" i="0" u="none" strike="noStrike" kern="1200" cap="none" spc="0" normalizeH="0" baseline="0" noProof="0" dirty="0" smtClean="0">
                <a:ln>
                  <a:noFill/>
                </a:ln>
                <a:solidFill>
                  <a:srgbClr val="024B9C"/>
                </a:solidFill>
                <a:effectLst/>
                <a:uLnTx/>
                <a:uFillTx/>
                <a:latin typeface="Arial"/>
                <a:ea typeface="Verdana" panose="020B0604030504040204" pitchFamily="34" charset="0"/>
                <a:cs typeface="Calibri" panose="020F0502020204030204" pitchFamily="34" charset="0"/>
              </a:rPr>
              <a:t>Setting clear and fair rules on access and re-use of data;</a:t>
            </a:r>
          </a:p>
          <a:p>
            <a:pPr marL="228600" marR="0" lvl="0" indent="-228600" algn="l" defTabSz="914400" rtl="0" eaLnBrk="1" fontAlgn="auto" latinLnBrk="0" hangingPunct="1">
              <a:lnSpc>
                <a:spcPct val="100000"/>
              </a:lnSpc>
              <a:spcBef>
                <a:spcPts val="0"/>
              </a:spcBef>
              <a:spcAft>
                <a:spcPts val="400"/>
              </a:spcAft>
              <a:buClr>
                <a:srgbClr val="034EA2"/>
              </a:buClr>
              <a:buSzPct val="80000"/>
              <a:buFont typeface="Arial" panose="020B0604020202020204" pitchFamily="34" charset="0"/>
              <a:buChar char="•"/>
              <a:tabLst/>
              <a:defRPr/>
            </a:pPr>
            <a:r>
              <a:rPr kumimoji="0" lang="en-GB" sz="1900" b="0" i="0" u="none" strike="noStrike" kern="1200" cap="none" spc="0" normalizeH="0" baseline="0" noProof="0" dirty="0" smtClean="0">
                <a:ln>
                  <a:noFill/>
                </a:ln>
                <a:solidFill>
                  <a:srgbClr val="024B9C"/>
                </a:solidFill>
                <a:effectLst/>
                <a:uLnTx/>
                <a:uFillTx/>
                <a:latin typeface="Arial"/>
                <a:ea typeface="Verdana" panose="020B0604030504040204" pitchFamily="34" charset="0"/>
                <a:cs typeface="Calibri" panose="020F0502020204030204" pitchFamily="34" charset="0"/>
              </a:rPr>
              <a:t>Investing in next generation standards, tools and infrastructures </a:t>
            </a:r>
            <a:br>
              <a:rPr kumimoji="0" lang="en-GB" sz="1900" b="0" i="0" u="none" strike="noStrike" kern="1200" cap="none" spc="0" normalizeH="0" baseline="0" noProof="0" dirty="0" smtClean="0">
                <a:ln>
                  <a:noFill/>
                </a:ln>
                <a:solidFill>
                  <a:srgbClr val="024B9C"/>
                </a:solidFill>
                <a:effectLst/>
                <a:uLnTx/>
                <a:uFillTx/>
                <a:latin typeface="Arial"/>
                <a:ea typeface="Verdana" panose="020B0604030504040204" pitchFamily="34" charset="0"/>
                <a:cs typeface="Calibri" panose="020F0502020204030204" pitchFamily="34" charset="0"/>
              </a:rPr>
            </a:br>
            <a:r>
              <a:rPr kumimoji="0" lang="en-GB" sz="1900" b="0" i="0" u="none" strike="noStrike" kern="1200" cap="none" spc="0" normalizeH="0" baseline="0" noProof="0" dirty="0" smtClean="0">
                <a:ln>
                  <a:noFill/>
                </a:ln>
                <a:solidFill>
                  <a:srgbClr val="024B9C"/>
                </a:solidFill>
                <a:effectLst/>
                <a:uLnTx/>
                <a:uFillTx/>
                <a:latin typeface="Arial"/>
                <a:ea typeface="Verdana" panose="020B0604030504040204" pitchFamily="34" charset="0"/>
                <a:cs typeface="Calibri" panose="020F0502020204030204" pitchFamily="34" charset="0"/>
              </a:rPr>
              <a:t>to store and process data;</a:t>
            </a:r>
          </a:p>
          <a:p>
            <a:pPr marL="228600" marR="0" lvl="0" indent="-228600" algn="l" defTabSz="914400" rtl="0" eaLnBrk="1" fontAlgn="auto" latinLnBrk="0" hangingPunct="1">
              <a:lnSpc>
                <a:spcPct val="100000"/>
              </a:lnSpc>
              <a:spcBef>
                <a:spcPts val="0"/>
              </a:spcBef>
              <a:spcAft>
                <a:spcPts val="400"/>
              </a:spcAft>
              <a:buClr>
                <a:srgbClr val="034EA2"/>
              </a:buClr>
              <a:buSzPct val="80000"/>
              <a:buFont typeface="Arial" panose="020B0604020202020204" pitchFamily="34" charset="0"/>
              <a:buChar char="•"/>
              <a:tabLst/>
              <a:defRPr/>
            </a:pPr>
            <a:r>
              <a:rPr kumimoji="0" lang="en-GB" sz="1900" b="0" i="0" u="none" strike="noStrike" kern="1200" cap="none" spc="0" normalizeH="0" baseline="0" noProof="0" dirty="0" smtClean="0">
                <a:ln>
                  <a:noFill/>
                </a:ln>
                <a:solidFill>
                  <a:srgbClr val="024B9C"/>
                </a:solidFill>
                <a:effectLst/>
                <a:uLnTx/>
                <a:uFillTx/>
                <a:latin typeface="Arial"/>
                <a:ea typeface="Verdana" panose="020B0604030504040204" pitchFamily="34" charset="0"/>
                <a:cs typeface="Calibri" panose="020F0502020204030204" pitchFamily="34" charset="0"/>
              </a:rPr>
              <a:t>Joining forces in European cloud capacity;</a:t>
            </a:r>
          </a:p>
          <a:p>
            <a:pPr marL="228600" marR="0" lvl="0" indent="-228600" algn="l" defTabSz="914400" rtl="0" eaLnBrk="1" fontAlgn="auto" latinLnBrk="0" hangingPunct="1">
              <a:lnSpc>
                <a:spcPct val="100000"/>
              </a:lnSpc>
              <a:spcBef>
                <a:spcPts val="0"/>
              </a:spcBef>
              <a:spcAft>
                <a:spcPts val="400"/>
              </a:spcAft>
              <a:buClr>
                <a:srgbClr val="034EA2"/>
              </a:buClr>
              <a:buSzPct val="80000"/>
              <a:buFont typeface="Arial" panose="020B0604020202020204" pitchFamily="34" charset="0"/>
              <a:buChar char="•"/>
              <a:tabLst/>
              <a:defRPr/>
            </a:pPr>
            <a:r>
              <a:rPr kumimoji="0" lang="en-GB" sz="1900" b="1" i="0" u="none" strike="noStrike" kern="1200" cap="none" spc="0" normalizeH="0" baseline="0" noProof="0" dirty="0" smtClean="0">
                <a:ln>
                  <a:noFill/>
                </a:ln>
                <a:solidFill>
                  <a:srgbClr val="024B9C"/>
                </a:solidFill>
                <a:effectLst/>
                <a:uLnTx/>
                <a:uFillTx/>
                <a:latin typeface="Arial"/>
                <a:ea typeface="Verdana" panose="020B0604030504040204" pitchFamily="34" charset="0"/>
                <a:cs typeface="Calibri" panose="020F0502020204030204" pitchFamily="34" charset="0"/>
              </a:rPr>
              <a:t>Pooling European data in key sectors, with EU-wide common and interoperable data spaces;</a:t>
            </a:r>
          </a:p>
          <a:p>
            <a:pPr marL="228600" marR="0" lvl="0" indent="-228600" algn="l" defTabSz="914400" rtl="0" eaLnBrk="1" fontAlgn="auto" latinLnBrk="0" hangingPunct="1">
              <a:lnSpc>
                <a:spcPct val="100000"/>
              </a:lnSpc>
              <a:spcBef>
                <a:spcPts val="0"/>
              </a:spcBef>
              <a:spcAft>
                <a:spcPts val="400"/>
              </a:spcAft>
              <a:buClr>
                <a:srgbClr val="034EA2"/>
              </a:buClr>
              <a:buSzPct val="80000"/>
              <a:buFont typeface="Arial" panose="020B0604020202020204" pitchFamily="34" charset="0"/>
              <a:buChar char="•"/>
              <a:tabLst/>
              <a:defRPr/>
            </a:pPr>
            <a:r>
              <a:rPr kumimoji="0" lang="en-GB" sz="1900" b="0" i="0" u="none" strike="noStrike" kern="1200" cap="none" spc="0" normalizeH="0" baseline="0" noProof="0" dirty="0" smtClean="0">
                <a:ln>
                  <a:noFill/>
                </a:ln>
                <a:solidFill>
                  <a:srgbClr val="024B9C"/>
                </a:solidFill>
                <a:effectLst/>
                <a:uLnTx/>
                <a:uFillTx/>
                <a:latin typeface="Arial"/>
                <a:ea typeface="Verdana" panose="020B0604030504040204" pitchFamily="34" charset="0"/>
                <a:cs typeface="Calibri" panose="020F0502020204030204" pitchFamily="34" charset="0"/>
              </a:rPr>
              <a:t>Giving users rights, tools and skills to stay in full control of their data.</a:t>
            </a:r>
          </a:p>
        </p:txBody>
      </p:sp>
      <p:grpSp>
        <p:nvGrpSpPr>
          <p:cNvPr id="16" name="Group 15"/>
          <p:cNvGrpSpPr/>
          <p:nvPr/>
        </p:nvGrpSpPr>
        <p:grpSpPr>
          <a:xfrm>
            <a:off x="1954197" y="4525603"/>
            <a:ext cx="8640242" cy="2176110"/>
            <a:chOff x="970722" y="3450412"/>
            <a:chExt cx="9582978" cy="2101645"/>
          </a:xfrm>
        </p:grpSpPr>
        <p:sp>
          <p:nvSpPr>
            <p:cNvPr id="17" name="Freeform 47">
              <a:extLst>
                <a:ext uri="{FF2B5EF4-FFF2-40B4-BE49-F238E27FC236}">
                  <a16:creationId xmlns:a16="http://schemas.microsoft.com/office/drawing/2014/main" id="{DFF0A8A2-8A66-2146-8D56-DAFF11B6D5D8}"/>
                </a:ext>
              </a:extLst>
            </p:cNvPr>
            <p:cNvSpPr/>
            <p:nvPr/>
          </p:nvSpPr>
          <p:spPr>
            <a:xfrm>
              <a:off x="970722" y="3450412"/>
              <a:ext cx="9582978" cy="2101645"/>
            </a:xfrm>
            <a:custGeom>
              <a:avLst/>
              <a:gdLst>
                <a:gd name="connsiteX0" fmla="*/ 0 w 7336966"/>
                <a:gd name="connsiteY0" fmla="*/ 416353 h 3965271"/>
                <a:gd name="connsiteX1" fmla="*/ 416353 w 7336966"/>
                <a:gd name="connsiteY1" fmla="*/ 0 h 3965271"/>
                <a:gd name="connsiteX2" fmla="*/ 6920613 w 7336966"/>
                <a:gd name="connsiteY2" fmla="*/ 0 h 3965271"/>
                <a:gd name="connsiteX3" fmla="*/ 7336966 w 7336966"/>
                <a:gd name="connsiteY3" fmla="*/ 416353 h 3965271"/>
                <a:gd name="connsiteX4" fmla="*/ 7336966 w 7336966"/>
                <a:gd name="connsiteY4" fmla="*/ 3548918 h 3965271"/>
                <a:gd name="connsiteX5" fmla="*/ 6920613 w 7336966"/>
                <a:gd name="connsiteY5" fmla="*/ 3965271 h 3965271"/>
                <a:gd name="connsiteX6" fmla="*/ 416353 w 7336966"/>
                <a:gd name="connsiteY6" fmla="*/ 3965271 h 3965271"/>
                <a:gd name="connsiteX7" fmla="*/ 0 w 7336966"/>
                <a:gd name="connsiteY7" fmla="*/ 3548918 h 3965271"/>
                <a:gd name="connsiteX8" fmla="*/ 0 w 7336966"/>
                <a:gd name="connsiteY8" fmla="*/ 416353 h 396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6966" h="3965271">
                  <a:moveTo>
                    <a:pt x="0" y="416353"/>
                  </a:moveTo>
                  <a:cubicBezTo>
                    <a:pt x="0" y="186408"/>
                    <a:pt x="186408" y="0"/>
                    <a:pt x="416353" y="0"/>
                  </a:cubicBezTo>
                  <a:lnTo>
                    <a:pt x="6920613" y="0"/>
                  </a:lnTo>
                  <a:cubicBezTo>
                    <a:pt x="7150558" y="0"/>
                    <a:pt x="7336966" y="186408"/>
                    <a:pt x="7336966" y="416353"/>
                  </a:cubicBezTo>
                  <a:lnTo>
                    <a:pt x="7336966" y="3548918"/>
                  </a:lnTo>
                  <a:cubicBezTo>
                    <a:pt x="7336966" y="3778863"/>
                    <a:pt x="7150558" y="3965271"/>
                    <a:pt x="6920613" y="3965271"/>
                  </a:cubicBezTo>
                  <a:lnTo>
                    <a:pt x="416353" y="3965271"/>
                  </a:lnTo>
                  <a:cubicBezTo>
                    <a:pt x="186408" y="3965271"/>
                    <a:pt x="0" y="3778863"/>
                    <a:pt x="0" y="3548918"/>
                  </a:cubicBezTo>
                  <a:lnTo>
                    <a:pt x="0" y="416353"/>
                  </a:lnTo>
                  <a:close/>
                </a:path>
              </a:pathLst>
            </a:custGeom>
            <a:solidFill>
              <a:srgbClr val="18BAA8"/>
            </a:solidFill>
          </p:spPr>
          <p:style>
            <a:lnRef idx="2">
              <a:schemeClr val="lt1">
                <a:hueOff val="0"/>
                <a:satOff val="0"/>
                <a:lumOff val="0"/>
                <a:alphaOff val="0"/>
              </a:schemeClr>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213386" tIns="213386" rIns="213386" bIns="3037013" numCol="1" spcCol="1270" anchor="t" anchorCtr="0">
              <a:noAutofit/>
            </a:bodyP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srgbClr val="0F5494"/>
                  </a:solidFill>
                  <a:effectLst/>
                  <a:uLnTx/>
                  <a:uFillTx/>
                  <a:latin typeface="Calibri" panose="020F0502020204030204"/>
                  <a:ea typeface="+mn-ea"/>
                  <a:cs typeface="+mn-cs"/>
                </a:rPr>
                <a:t> </a:t>
              </a:r>
            </a:p>
          </p:txBody>
        </p:sp>
        <p:sp>
          <p:nvSpPr>
            <p:cNvPr id="18" name="Freeform 48">
              <a:extLst>
                <a:ext uri="{FF2B5EF4-FFF2-40B4-BE49-F238E27FC236}">
                  <a16:creationId xmlns:a16="http://schemas.microsoft.com/office/drawing/2014/main" id="{87896ACF-95D9-5242-B81F-5D5A4AE65AC1}"/>
                </a:ext>
              </a:extLst>
            </p:cNvPr>
            <p:cNvSpPr/>
            <p:nvPr/>
          </p:nvSpPr>
          <p:spPr>
            <a:xfrm>
              <a:off x="1088150" y="3602285"/>
              <a:ext cx="1006422" cy="125466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8000"/>
                  </a:lnTo>
                  <a:lnTo>
                    <a:pt x="5000" y="10000"/>
                  </a:lnTo>
                  <a:lnTo>
                    <a:pt x="0" y="8000"/>
                  </a:lnTo>
                  <a:lnTo>
                    <a:pt x="0" y="0"/>
                  </a:lnTo>
                  <a:close/>
                </a:path>
              </a:pathLst>
            </a:custGeom>
            <a:ln>
              <a:solidFill>
                <a:srgbClr val="FF9700"/>
              </a:solidFill>
            </a:ln>
          </p:spPr>
          <p:style>
            <a:lnRef idx="2">
              <a:schemeClr val="accent2"/>
            </a:lnRef>
            <a:fillRef idx="1">
              <a:schemeClr val="lt1"/>
            </a:fillRef>
            <a:effectRef idx="0">
              <a:schemeClr val="accent2"/>
            </a:effectRef>
            <a:fontRef idx="minor">
              <a:schemeClr val="dk1"/>
            </a:fontRef>
          </p:style>
          <p:txBody>
            <a:bodyPr spcFirstLastPara="0" vert="horz" wrap="square" lIns="45720" tIns="45720" rIns="45720" bIns="639538" numCol="1" spcCol="1270" anchor="b" anchorCtr="0">
              <a:noAutofit/>
            </a:bodyPr>
            <a:lstStyle/>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600" b="0" i="0" u="none" strike="noStrike" kern="1200" cap="none" spc="0" normalizeH="0" baseline="0" noProof="0" dirty="0">
                <a:ln>
                  <a:noFill/>
                </a:ln>
                <a:solidFill>
                  <a:srgbClr val="004F9F"/>
                </a:solidFill>
                <a:effectLst/>
                <a:uLnTx/>
                <a:uFillTx/>
                <a:latin typeface="Calibri" panose="020F0502020204030204"/>
                <a:ea typeface="+mn-ea"/>
                <a:cs typeface="+mn-cs"/>
              </a:endParaRPr>
            </a:p>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600" b="0" i="0" u="none" strike="noStrike" kern="1200" cap="none" spc="0" normalizeH="0" baseline="0" noProof="0" dirty="0">
                <a:ln>
                  <a:noFill/>
                </a:ln>
                <a:solidFill>
                  <a:srgbClr val="004F9F"/>
                </a:solidFill>
                <a:effectLst/>
                <a:uLnTx/>
                <a:uFillTx/>
                <a:latin typeface="Calibri" panose="020F0502020204030204"/>
                <a:ea typeface="+mn-ea"/>
                <a:cs typeface="+mn-cs"/>
              </a:endParaRPr>
            </a:p>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600" b="0" i="0" u="none" strike="noStrike" kern="1200" cap="none" spc="0" normalizeH="0" baseline="0" noProof="0" dirty="0">
                <a:ln>
                  <a:noFill/>
                </a:ln>
                <a:solidFill>
                  <a:srgbClr val="004F9F"/>
                </a:solidFill>
                <a:effectLst/>
                <a:uLnTx/>
                <a:uFillTx/>
                <a:latin typeface="Calibri" panose="020F0502020204030204"/>
                <a:ea typeface="+mn-ea"/>
                <a:cs typeface="+mn-cs"/>
              </a:endParaRPr>
            </a:p>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600" b="0" i="0" u="none" strike="noStrike" kern="1200" cap="none" spc="0" normalizeH="0" baseline="0" noProof="0" dirty="0">
                <a:ln>
                  <a:noFill/>
                </a:ln>
                <a:solidFill>
                  <a:srgbClr val="004F9F"/>
                </a:solidFill>
                <a:effectLst/>
                <a:uLnTx/>
                <a:uFillTx/>
                <a:latin typeface="Calibri" panose="020F0502020204030204"/>
                <a:ea typeface="+mn-ea"/>
                <a:cs typeface="+mn-cs"/>
              </a:endParaRPr>
            </a:p>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600" b="0" i="0" u="none" strike="noStrike" kern="1200" cap="none" spc="0" normalizeH="0" baseline="0" noProof="0" dirty="0">
                <a:ln>
                  <a:noFill/>
                </a:ln>
                <a:solidFill>
                  <a:srgbClr val="004F9F"/>
                </a:solidFill>
                <a:effectLst/>
                <a:uLnTx/>
                <a:uFillTx/>
                <a:latin typeface="Calibri" panose="020F0502020204030204"/>
                <a:ea typeface="+mn-ea"/>
                <a:cs typeface="+mn-cs"/>
              </a:endParaRPr>
            </a:p>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600" b="0" i="0" u="none" strike="noStrike" kern="1200" cap="none" spc="0" normalizeH="0" baseline="0" noProof="0" dirty="0">
                <a:ln>
                  <a:noFill/>
                </a:ln>
                <a:solidFill>
                  <a:srgbClr val="004F9F"/>
                </a:solidFill>
                <a:effectLst/>
                <a:uLnTx/>
                <a:uFillTx/>
                <a:latin typeface="Calibri" panose="020F0502020204030204"/>
                <a:ea typeface="+mn-ea"/>
                <a:cs typeface="+mn-cs"/>
              </a:endParaRPr>
            </a:p>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600" b="0" i="0" u="none" strike="noStrike" kern="1200" cap="none" spc="0" normalizeH="0" baseline="0" noProof="0" dirty="0">
                <a:ln>
                  <a:noFill/>
                </a:ln>
                <a:solidFill>
                  <a:srgbClr val="004F9F"/>
                </a:solidFill>
                <a:effectLst/>
                <a:uLnTx/>
                <a:uFillTx/>
                <a:latin typeface="Calibri" panose="020F0502020204030204"/>
                <a:ea typeface="+mn-ea"/>
                <a:cs typeface="+mn-cs"/>
              </a:endParaRPr>
            </a:p>
            <a:p>
              <a:pPr marL="0" marR="0" lvl="0" indent="0" algn="ctr" defTabSz="533400" rtl="0" eaLnBrk="1" fontAlgn="b" latinLnBrk="0" hangingPunct="1">
                <a:lnSpc>
                  <a:spcPct val="90000"/>
                </a:lnSpc>
                <a:spcBef>
                  <a:spcPts val="0"/>
                </a:spcBef>
                <a:spcAft>
                  <a:spcPct val="35000"/>
                </a:spcAft>
                <a:buClrTx/>
                <a:buSzTx/>
                <a:buFontTx/>
                <a:buNone/>
                <a:tabLst/>
                <a:defRPr/>
              </a:pPr>
              <a:endParaRPr kumimoji="0" lang="en-US" sz="1600" b="0" i="0" u="none" strike="noStrike" kern="1200" cap="none" spc="0" normalizeH="0" baseline="0" noProof="0" dirty="0">
                <a:ln>
                  <a:noFill/>
                </a:ln>
                <a:solidFill>
                  <a:srgbClr val="004F9F"/>
                </a:solidFill>
                <a:effectLst/>
                <a:uLnTx/>
                <a:uFillTx/>
                <a:latin typeface="Calibri" panose="020F0502020204030204"/>
                <a:ea typeface="+mn-ea"/>
                <a:cs typeface="+mn-cs"/>
              </a:endParaRPr>
            </a:p>
          </p:txBody>
        </p:sp>
        <p:sp>
          <p:nvSpPr>
            <p:cNvPr id="19" name="Freeform 49">
              <a:extLst>
                <a:ext uri="{FF2B5EF4-FFF2-40B4-BE49-F238E27FC236}">
                  <a16:creationId xmlns:a16="http://schemas.microsoft.com/office/drawing/2014/main" id="{9E4411D1-12B9-FC4E-8B11-08BD3B993C40}"/>
                </a:ext>
              </a:extLst>
            </p:cNvPr>
            <p:cNvSpPr/>
            <p:nvPr/>
          </p:nvSpPr>
          <p:spPr>
            <a:xfrm>
              <a:off x="2139708" y="3602285"/>
              <a:ext cx="1006422" cy="125466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8000"/>
                  </a:lnTo>
                  <a:lnTo>
                    <a:pt x="5000" y="10000"/>
                  </a:lnTo>
                  <a:lnTo>
                    <a:pt x="0" y="8000"/>
                  </a:lnTo>
                  <a:lnTo>
                    <a:pt x="0" y="0"/>
                  </a:lnTo>
                  <a:close/>
                </a:path>
              </a:pathLst>
            </a:custGeom>
            <a:ln>
              <a:solidFill>
                <a:srgbClr val="FF9700"/>
              </a:solidFill>
            </a:ln>
          </p:spPr>
          <p:style>
            <a:lnRef idx="2">
              <a:schemeClr val="accent2"/>
            </a:lnRef>
            <a:fillRef idx="1">
              <a:schemeClr val="lt1"/>
            </a:fillRef>
            <a:effectRef idx="0">
              <a:schemeClr val="accent2"/>
            </a:effectRef>
            <a:fontRef idx="minor">
              <a:schemeClr val="dk1"/>
            </a:fontRef>
          </p:style>
          <p:txBody>
            <a:bodyPr spcFirstLastPara="0" vert="horz" wrap="square" lIns="45720" tIns="45720" rIns="45720" bIns="626399" numCol="1" spcCol="1270" anchor="b" anchorCtr="0">
              <a:noAutofit/>
            </a:bodyPr>
            <a:lstStyle/>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0" name="Freeform 50">
              <a:extLst>
                <a:ext uri="{FF2B5EF4-FFF2-40B4-BE49-F238E27FC236}">
                  <a16:creationId xmlns:a16="http://schemas.microsoft.com/office/drawing/2014/main" id="{3ED61156-65C2-A945-A8AA-0BBC4C9D2B13}"/>
                </a:ext>
              </a:extLst>
            </p:cNvPr>
            <p:cNvSpPr/>
            <p:nvPr/>
          </p:nvSpPr>
          <p:spPr>
            <a:xfrm>
              <a:off x="3191265" y="3602285"/>
              <a:ext cx="1006422" cy="125466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8000"/>
                  </a:lnTo>
                  <a:lnTo>
                    <a:pt x="5000" y="10000"/>
                  </a:lnTo>
                  <a:lnTo>
                    <a:pt x="0" y="8000"/>
                  </a:lnTo>
                  <a:lnTo>
                    <a:pt x="0" y="0"/>
                  </a:lnTo>
                  <a:close/>
                </a:path>
              </a:pathLst>
            </a:custGeom>
            <a:ln>
              <a:solidFill>
                <a:srgbClr val="FF9700"/>
              </a:solidFill>
            </a:ln>
          </p:spPr>
          <p:style>
            <a:lnRef idx="2">
              <a:schemeClr val="accent2"/>
            </a:lnRef>
            <a:fillRef idx="1">
              <a:schemeClr val="lt1"/>
            </a:fillRef>
            <a:effectRef idx="0">
              <a:schemeClr val="accent2"/>
            </a:effectRef>
            <a:fontRef idx="minor">
              <a:schemeClr val="dk1"/>
            </a:fontRef>
          </p:style>
          <p:txBody>
            <a:bodyPr spcFirstLastPara="0" vert="horz" wrap="square" lIns="45720" tIns="45720" rIns="45720" bIns="626399" numCol="1" spcCol="1270" anchor="b" anchorCtr="0">
              <a:noAutofit/>
            </a:bodyPr>
            <a:lstStyle/>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1" name="Freeform 51">
              <a:extLst>
                <a:ext uri="{FF2B5EF4-FFF2-40B4-BE49-F238E27FC236}">
                  <a16:creationId xmlns:a16="http://schemas.microsoft.com/office/drawing/2014/main" id="{BD88584F-3AE2-3141-8589-79019F91AEE0}"/>
                </a:ext>
              </a:extLst>
            </p:cNvPr>
            <p:cNvSpPr/>
            <p:nvPr/>
          </p:nvSpPr>
          <p:spPr>
            <a:xfrm>
              <a:off x="4242824" y="3602285"/>
              <a:ext cx="1006422" cy="125466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8000"/>
                  </a:lnTo>
                  <a:lnTo>
                    <a:pt x="5000" y="10000"/>
                  </a:lnTo>
                  <a:lnTo>
                    <a:pt x="0" y="8000"/>
                  </a:lnTo>
                  <a:lnTo>
                    <a:pt x="0" y="0"/>
                  </a:lnTo>
                  <a:close/>
                </a:path>
              </a:pathLst>
            </a:custGeom>
            <a:ln>
              <a:solidFill>
                <a:srgbClr val="FF9700"/>
              </a:solidFill>
            </a:ln>
          </p:spPr>
          <p:style>
            <a:lnRef idx="2">
              <a:schemeClr val="accent2"/>
            </a:lnRef>
            <a:fillRef idx="1">
              <a:schemeClr val="lt1"/>
            </a:fillRef>
            <a:effectRef idx="0">
              <a:schemeClr val="accent2"/>
            </a:effectRef>
            <a:fontRef idx="minor">
              <a:schemeClr val="dk1"/>
            </a:fontRef>
          </p:style>
          <p:txBody>
            <a:bodyPr spcFirstLastPara="0" vert="horz" wrap="square" lIns="45720" tIns="45720" rIns="45720" bIns="626399" numCol="1" spcCol="1270" anchor="b" anchorCtr="0">
              <a:noAutofit/>
            </a:bodyPr>
            <a:lstStyle/>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2" name="Freeform 52">
              <a:extLst>
                <a:ext uri="{FF2B5EF4-FFF2-40B4-BE49-F238E27FC236}">
                  <a16:creationId xmlns:a16="http://schemas.microsoft.com/office/drawing/2014/main" id="{1C45EB79-A507-6747-B75B-A04FFDE5104B}"/>
                </a:ext>
              </a:extLst>
            </p:cNvPr>
            <p:cNvSpPr/>
            <p:nvPr/>
          </p:nvSpPr>
          <p:spPr>
            <a:xfrm>
              <a:off x="5294382" y="3602285"/>
              <a:ext cx="1006422" cy="125466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8000"/>
                  </a:lnTo>
                  <a:lnTo>
                    <a:pt x="5000" y="10000"/>
                  </a:lnTo>
                  <a:lnTo>
                    <a:pt x="0" y="8000"/>
                  </a:lnTo>
                  <a:lnTo>
                    <a:pt x="0" y="0"/>
                  </a:lnTo>
                  <a:close/>
                </a:path>
              </a:pathLst>
            </a:custGeom>
            <a:ln>
              <a:solidFill>
                <a:srgbClr val="FF9700"/>
              </a:solidFill>
            </a:ln>
          </p:spPr>
          <p:style>
            <a:lnRef idx="2">
              <a:schemeClr val="accent2"/>
            </a:lnRef>
            <a:fillRef idx="1">
              <a:schemeClr val="lt1"/>
            </a:fillRef>
            <a:effectRef idx="0">
              <a:schemeClr val="accent2"/>
            </a:effectRef>
            <a:fontRef idx="minor">
              <a:schemeClr val="dk1"/>
            </a:fontRef>
          </p:style>
          <p:txBody>
            <a:bodyPr spcFirstLastPara="0" vert="horz" wrap="square" lIns="45720" tIns="45720" rIns="45720" bIns="626399" numCol="1" spcCol="1270" anchor="b" anchorCtr="0">
              <a:noAutofit/>
            </a:bodyPr>
            <a:lstStyle/>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3" name="Freeform 53">
              <a:extLst>
                <a:ext uri="{FF2B5EF4-FFF2-40B4-BE49-F238E27FC236}">
                  <a16:creationId xmlns:a16="http://schemas.microsoft.com/office/drawing/2014/main" id="{97FCAE16-A71F-554E-BA05-0C08BBF07963}"/>
                </a:ext>
              </a:extLst>
            </p:cNvPr>
            <p:cNvSpPr/>
            <p:nvPr/>
          </p:nvSpPr>
          <p:spPr>
            <a:xfrm>
              <a:off x="6345940" y="3602285"/>
              <a:ext cx="1006422" cy="125466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8000"/>
                  </a:lnTo>
                  <a:lnTo>
                    <a:pt x="5000" y="10000"/>
                  </a:lnTo>
                  <a:lnTo>
                    <a:pt x="0" y="8000"/>
                  </a:lnTo>
                  <a:lnTo>
                    <a:pt x="0" y="0"/>
                  </a:lnTo>
                  <a:close/>
                </a:path>
              </a:pathLst>
            </a:custGeom>
            <a:ln>
              <a:solidFill>
                <a:srgbClr val="FF9700"/>
              </a:solidFill>
            </a:ln>
          </p:spPr>
          <p:style>
            <a:lnRef idx="2">
              <a:schemeClr val="accent1"/>
            </a:lnRef>
            <a:fillRef idx="1">
              <a:schemeClr val="lt1"/>
            </a:fillRef>
            <a:effectRef idx="0">
              <a:schemeClr val="accent1"/>
            </a:effectRef>
            <a:fontRef idx="minor">
              <a:schemeClr val="dk1"/>
            </a:fontRef>
          </p:style>
          <p:txBody>
            <a:bodyPr spcFirstLastPara="0" vert="horz" wrap="square" lIns="45720" tIns="45720" rIns="45720" bIns="626399" numCol="1" spcCol="1270" anchor="b" anchorCtr="0">
              <a:noAutofit/>
            </a:bodyPr>
            <a:lstStyle/>
            <a:p>
              <a:pPr marL="0" marR="0" lvl="0" indent="0" algn="ctr" defTabSz="533400" rtl="0" eaLnBrk="1" fontAlgn="auto" latinLnBrk="0" hangingPunct="1">
                <a:lnSpc>
                  <a:spcPct val="90000"/>
                </a:lnSpc>
                <a:spcBef>
                  <a:spcPts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p>
          </p:txBody>
        </p:sp>
        <p:sp>
          <p:nvSpPr>
            <p:cNvPr id="24" name="Freeform 54">
              <a:extLst>
                <a:ext uri="{FF2B5EF4-FFF2-40B4-BE49-F238E27FC236}">
                  <a16:creationId xmlns:a16="http://schemas.microsoft.com/office/drawing/2014/main" id="{432F05BD-5B73-114C-BBF0-65BBF24B8FF8}"/>
                </a:ext>
              </a:extLst>
            </p:cNvPr>
            <p:cNvSpPr/>
            <p:nvPr/>
          </p:nvSpPr>
          <p:spPr>
            <a:xfrm>
              <a:off x="7397498" y="3602285"/>
              <a:ext cx="979876" cy="125466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8000"/>
                  </a:lnTo>
                  <a:lnTo>
                    <a:pt x="5000" y="10000"/>
                  </a:lnTo>
                  <a:lnTo>
                    <a:pt x="0" y="8000"/>
                  </a:lnTo>
                  <a:lnTo>
                    <a:pt x="0" y="0"/>
                  </a:lnTo>
                  <a:close/>
                </a:path>
              </a:pathLst>
            </a:custGeom>
            <a:ln>
              <a:solidFill>
                <a:srgbClr val="FF9700"/>
              </a:solidFill>
            </a:ln>
          </p:spPr>
          <p:style>
            <a:lnRef idx="2">
              <a:schemeClr val="accent2"/>
            </a:lnRef>
            <a:fillRef idx="1">
              <a:schemeClr val="lt1"/>
            </a:fillRef>
            <a:effectRef idx="0">
              <a:schemeClr val="accent2"/>
            </a:effectRef>
            <a:fontRef idx="minor">
              <a:schemeClr val="dk1"/>
            </a:fontRef>
          </p:style>
          <p:txBody>
            <a:bodyPr spcFirstLastPara="0" vert="horz" wrap="square" lIns="45720" tIns="45720" rIns="45720" bIns="626399" numCol="1" spcCol="1270" anchor="b" anchorCtr="0">
              <a:noAutofit/>
            </a:bodyPr>
            <a:lstStyle/>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5" name="Freeform 54">
              <a:extLst>
                <a:ext uri="{FF2B5EF4-FFF2-40B4-BE49-F238E27FC236}">
                  <a16:creationId xmlns:a16="http://schemas.microsoft.com/office/drawing/2014/main" id="{FC325D13-6B52-5347-8F85-F0DD5A13F645}"/>
                </a:ext>
              </a:extLst>
            </p:cNvPr>
            <p:cNvSpPr/>
            <p:nvPr/>
          </p:nvSpPr>
          <p:spPr>
            <a:xfrm>
              <a:off x="8418692" y="3602285"/>
              <a:ext cx="979876" cy="125466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8000"/>
                  </a:lnTo>
                  <a:lnTo>
                    <a:pt x="5000" y="10000"/>
                  </a:lnTo>
                  <a:lnTo>
                    <a:pt x="0" y="8000"/>
                  </a:lnTo>
                  <a:lnTo>
                    <a:pt x="0" y="0"/>
                  </a:lnTo>
                  <a:close/>
                </a:path>
              </a:pathLst>
            </a:custGeom>
            <a:ln>
              <a:solidFill>
                <a:srgbClr val="FF9700"/>
              </a:solidFill>
            </a:ln>
          </p:spPr>
          <p:style>
            <a:lnRef idx="2">
              <a:schemeClr val="accent2"/>
            </a:lnRef>
            <a:fillRef idx="1">
              <a:schemeClr val="lt1"/>
            </a:fillRef>
            <a:effectRef idx="0">
              <a:schemeClr val="accent2"/>
            </a:effectRef>
            <a:fontRef idx="minor">
              <a:schemeClr val="dk1"/>
            </a:fontRef>
          </p:style>
          <p:txBody>
            <a:bodyPr spcFirstLastPara="0" vert="horz" wrap="square" lIns="45720" tIns="45720" rIns="45720" bIns="626399" numCol="1" spcCol="1270" anchor="b" anchorCtr="0">
              <a:noAutofit/>
            </a:bodyPr>
            <a:lstStyle/>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6" name="Freeform 54">
              <a:extLst>
                <a:ext uri="{FF2B5EF4-FFF2-40B4-BE49-F238E27FC236}">
                  <a16:creationId xmlns:a16="http://schemas.microsoft.com/office/drawing/2014/main" id="{D4893896-282F-1B4F-AB1B-671BDAC387CC}"/>
                </a:ext>
              </a:extLst>
            </p:cNvPr>
            <p:cNvSpPr/>
            <p:nvPr/>
          </p:nvSpPr>
          <p:spPr>
            <a:xfrm>
              <a:off x="9447523" y="3602285"/>
              <a:ext cx="979876" cy="125466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8000"/>
                  </a:lnTo>
                  <a:lnTo>
                    <a:pt x="5000" y="10000"/>
                  </a:lnTo>
                  <a:lnTo>
                    <a:pt x="0" y="8000"/>
                  </a:lnTo>
                  <a:lnTo>
                    <a:pt x="0" y="0"/>
                  </a:lnTo>
                  <a:close/>
                </a:path>
              </a:pathLst>
            </a:custGeom>
            <a:ln>
              <a:solidFill>
                <a:srgbClr val="FF9700"/>
              </a:solidFill>
            </a:ln>
          </p:spPr>
          <p:style>
            <a:lnRef idx="2">
              <a:schemeClr val="accent2"/>
            </a:lnRef>
            <a:fillRef idx="1">
              <a:schemeClr val="lt1"/>
            </a:fillRef>
            <a:effectRef idx="0">
              <a:schemeClr val="accent2"/>
            </a:effectRef>
            <a:fontRef idx="minor">
              <a:schemeClr val="dk1"/>
            </a:fontRef>
          </p:style>
          <p:txBody>
            <a:bodyPr spcFirstLastPara="0" vert="horz" wrap="square" lIns="45720" tIns="45720" rIns="45720" bIns="626399" numCol="1" spcCol="1270" anchor="b" anchorCtr="0">
              <a:noAutofit/>
            </a:bodyPr>
            <a:lstStyle/>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27" name="Picture 35">
              <a:extLst>
                <a:ext uri="{FF2B5EF4-FFF2-40B4-BE49-F238E27FC236}">
                  <a16:creationId xmlns:a16="http://schemas.microsoft.com/office/drawing/2014/main" id="{E5089A7F-E420-B148-B2A8-A7768F99DEA3}"/>
                </a:ext>
              </a:extLst>
            </p:cNvPr>
            <p:cNvPicPr>
              <a:picLocks noChangeAspect="1"/>
            </p:cNvPicPr>
            <p:nvPr/>
          </p:nvPicPr>
          <p:blipFill>
            <a:blip r:embed="rId6"/>
            <a:stretch>
              <a:fillRect/>
            </a:stretch>
          </p:blipFill>
          <p:spPr>
            <a:xfrm>
              <a:off x="3351576" y="3629540"/>
              <a:ext cx="685800" cy="610313"/>
            </a:xfrm>
            <a:prstGeom prst="rect">
              <a:avLst/>
            </a:prstGeom>
          </p:spPr>
        </p:pic>
        <p:pic>
          <p:nvPicPr>
            <p:cNvPr id="28" name="Picture 36">
              <a:extLst>
                <a:ext uri="{FF2B5EF4-FFF2-40B4-BE49-F238E27FC236}">
                  <a16:creationId xmlns:a16="http://schemas.microsoft.com/office/drawing/2014/main" id="{BA84E946-1C6A-5940-8A0D-3CE5BB41E85E}"/>
                </a:ext>
              </a:extLst>
            </p:cNvPr>
            <p:cNvPicPr>
              <a:picLocks noChangeAspect="1"/>
            </p:cNvPicPr>
            <p:nvPr/>
          </p:nvPicPr>
          <p:blipFill>
            <a:blip r:embed="rId7"/>
            <a:stretch>
              <a:fillRect/>
            </a:stretch>
          </p:blipFill>
          <p:spPr>
            <a:xfrm>
              <a:off x="2296136" y="3637160"/>
              <a:ext cx="693567" cy="617224"/>
            </a:xfrm>
            <a:prstGeom prst="rect">
              <a:avLst/>
            </a:prstGeom>
          </p:spPr>
        </p:pic>
        <p:pic>
          <p:nvPicPr>
            <p:cNvPr id="29" name="Picture 37">
              <a:extLst>
                <a:ext uri="{FF2B5EF4-FFF2-40B4-BE49-F238E27FC236}">
                  <a16:creationId xmlns:a16="http://schemas.microsoft.com/office/drawing/2014/main" id="{90B7B289-C27E-E14F-9C0B-2C404F9CB8BC}"/>
                </a:ext>
              </a:extLst>
            </p:cNvPr>
            <p:cNvPicPr>
              <a:picLocks noChangeAspect="1"/>
            </p:cNvPicPr>
            <p:nvPr/>
          </p:nvPicPr>
          <p:blipFill>
            <a:blip r:embed="rId8"/>
            <a:stretch>
              <a:fillRect/>
            </a:stretch>
          </p:blipFill>
          <p:spPr>
            <a:xfrm>
              <a:off x="6497760" y="3644780"/>
              <a:ext cx="702783" cy="625426"/>
            </a:xfrm>
            <a:prstGeom prst="rect">
              <a:avLst/>
            </a:prstGeom>
          </p:spPr>
        </p:pic>
        <p:pic>
          <p:nvPicPr>
            <p:cNvPr id="30" name="Picture 38">
              <a:extLst>
                <a:ext uri="{FF2B5EF4-FFF2-40B4-BE49-F238E27FC236}">
                  <a16:creationId xmlns:a16="http://schemas.microsoft.com/office/drawing/2014/main" id="{4C9379A2-4276-0C4E-B300-A0D1CAB5A179}"/>
                </a:ext>
              </a:extLst>
            </p:cNvPr>
            <p:cNvPicPr>
              <a:picLocks noChangeAspect="1"/>
            </p:cNvPicPr>
            <p:nvPr/>
          </p:nvPicPr>
          <p:blipFill>
            <a:blip r:embed="rId9"/>
            <a:stretch>
              <a:fillRect/>
            </a:stretch>
          </p:blipFill>
          <p:spPr>
            <a:xfrm>
              <a:off x="1248462" y="3621921"/>
              <a:ext cx="685799" cy="610312"/>
            </a:xfrm>
            <a:prstGeom prst="rect">
              <a:avLst/>
            </a:prstGeom>
          </p:spPr>
        </p:pic>
        <p:pic>
          <p:nvPicPr>
            <p:cNvPr id="31" name="Picture 39">
              <a:extLst>
                <a:ext uri="{FF2B5EF4-FFF2-40B4-BE49-F238E27FC236}">
                  <a16:creationId xmlns:a16="http://schemas.microsoft.com/office/drawing/2014/main" id="{4A2AB041-3BD2-0448-916B-2D77EAF89A34}"/>
                </a:ext>
              </a:extLst>
            </p:cNvPr>
            <p:cNvPicPr>
              <a:picLocks noChangeAspect="1"/>
            </p:cNvPicPr>
            <p:nvPr/>
          </p:nvPicPr>
          <p:blipFill>
            <a:blip r:embed="rId10"/>
            <a:stretch>
              <a:fillRect/>
            </a:stretch>
          </p:blipFill>
          <p:spPr>
            <a:xfrm>
              <a:off x="7544536" y="3652400"/>
              <a:ext cx="685800" cy="610313"/>
            </a:xfrm>
            <a:prstGeom prst="rect">
              <a:avLst/>
            </a:prstGeom>
          </p:spPr>
        </p:pic>
        <p:pic>
          <p:nvPicPr>
            <p:cNvPr id="32" name="Picture 40">
              <a:extLst>
                <a:ext uri="{FF2B5EF4-FFF2-40B4-BE49-F238E27FC236}">
                  <a16:creationId xmlns:a16="http://schemas.microsoft.com/office/drawing/2014/main" id="{8A0B9158-372F-8F47-B148-6CD9B739F9A2}"/>
                </a:ext>
              </a:extLst>
            </p:cNvPr>
            <p:cNvPicPr>
              <a:picLocks noChangeAspect="1"/>
            </p:cNvPicPr>
            <p:nvPr/>
          </p:nvPicPr>
          <p:blipFill>
            <a:blip r:embed="rId11"/>
            <a:stretch>
              <a:fillRect/>
            </a:stretch>
          </p:blipFill>
          <p:spPr>
            <a:xfrm>
              <a:off x="4399251" y="3644780"/>
              <a:ext cx="693568" cy="617225"/>
            </a:xfrm>
            <a:prstGeom prst="rect">
              <a:avLst/>
            </a:prstGeom>
          </p:spPr>
        </p:pic>
        <p:pic>
          <p:nvPicPr>
            <p:cNvPr id="33" name="Picture 41">
              <a:extLst>
                <a:ext uri="{FF2B5EF4-FFF2-40B4-BE49-F238E27FC236}">
                  <a16:creationId xmlns:a16="http://schemas.microsoft.com/office/drawing/2014/main" id="{E59EC274-4356-294C-B444-F54CA62F2023}"/>
                </a:ext>
              </a:extLst>
            </p:cNvPr>
            <p:cNvPicPr>
              <a:picLocks noChangeAspect="1"/>
            </p:cNvPicPr>
            <p:nvPr/>
          </p:nvPicPr>
          <p:blipFill>
            <a:blip r:embed="rId12"/>
            <a:stretch>
              <a:fillRect/>
            </a:stretch>
          </p:blipFill>
          <p:spPr>
            <a:xfrm>
              <a:off x="9590677" y="3629540"/>
              <a:ext cx="693568" cy="617225"/>
            </a:xfrm>
            <a:prstGeom prst="rect">
              <a:avLst/>
            </a:prstGeom>
          </p:spPr>
        </p:pic>
        <p:pic>
          <p:nvPicPr>
            <p:cNvPr id="34" name="Picture 40">
              <a:extLst>
                <a:ext uri="{FF2B5EF4-FFF2-40B4-BE49-F238E27FC236}">
                  <a16:creationId xmlns:a16="http://schemas.microsoft.com/office/drawing/2014/main" id="{82EA1333-BEAB-BB41-9B53-4E5AF42764DD}"/>
                </a:ext>
              </a:extLst>
            </p:cNvPr>
            <p:cNvPicPr>
              <a:picLocks noChangeAspect="1"/>
            </p:cNvPicPr>
            <p:nvPr/>
          </p:nvPicPr>
          <p:blipFill>
            <a:blip r:embed="rId13"/>
            <a:stretch>
              <a:fillRect/>
            </a:stretch>
          </p:blipFill>
          <p:spPr>
            <a:xfrm>
              <a:off x="5450809" y="3637160"/>
              <a:ext cx="693568" cy="617225"/>
            </a:xfrm>
            <a:prstGeom prst="rect">
              <a:avLst/>
            </a:prstGeom>
          </p:spPr>
        </p:pic>
        <p:pic>
          <p:nvPicPr>
            <p:cNvPr id="35" name="Picture 39">
              <a:extLst>
                <a:ext uri="{FF2B5EF4-FFF2-40B4-BE49-F238E27FC236}">
                  <a16:creationId xmlns:a16="http://schemas.microsoft.com/office/drawing/2014/main" id="{94E2798A-7839-DE45-A6B7-FD5A92396691}"/>
                </a:ext>
              </a:extLst>
            </p:cNvPr>
            <p:cNvPicPr>
              <a:picLocks noChangeAspect="1"/>
            </p:cNvPicPr>
            <p:nvPr/>
          </p:nvPicPr>
          <p:blipFill>
            <a:blip r:embed="rId14"/>
            <a:stretch>
              <a:fillRect/>
            </a:stretch>
          </p:blipFill>
          <p:spPr>
            <a:xfrm>
              <a:off x="8565730" y="3637160"/>
              <a:ext cx="685800" cy="610313"/>
            </a:xfrm>
            <a:prstGeom prst="rect">
              <a:avLst/>
            </a:prstGeom>
          </p:spPr>
        </p:pic>
        <p:sp>
          <p:nvSpPr>
            <p:cNvPr id="36" name="ZoneTexte 4">
              <a:extLst>
                <a:ext uri="{FF2B5EF4-FFF2-40B4-BE49-F238E27FC236}">
                  <a16:creationId xmlns:a16="http://schemas.microsoft.com/office/drawing/2014/main" id="{DC13D963-CA46-7E42-A56E-3942EF7A5BF0}"/>
                </a:ext>
              </a:extLst>
            </p:cNvPr>
            <p:cNvSpPr txBox="1"/>
            <p:nvPr/>
          </p:nvSpPr>
          <p:spPr>
            <a:xfrm>
              <a:off x="1292241" y="4258154"/>
              <a:ext cx="598241" cy="2691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4F9F"/>
                  </a:solidFill>
                  <a:effectLst/>
                  <a:uLnTx/>
                  <a:uFillTx/>
                  <a:latin typeface="Arial"/>
                  <a:ea typeface="+mn-ea"/>
                  <a:cs typeface="+mn-cs"/>
                </a:rPr>
                <a:t>Health</a:t>
              </a:r>
              <a:endParaRPr kumimoji="0" lang="fr-FR" sz="1400" b="0" i="0" u="none" strike="noStrike" kern="1200" cap="none" spc="0" normalizeH="0" baseline="0" noProof="0" dirty="0">
                <a:ln>
                  <a:noFill/>
                </a:ln>
                <a:solidFill>
                  <a:srgbClr val="4D4D4D"/>
                </a:solidFill>
                <a:effectLst/>
                <a:uLnTx/>
                <a:uFillTx/>
                <a:latin typeface="Arial"/>
                <a:ea typeface="+mn-ea"/>
                <a:cs typeface="+mn-cs"/>
              </a:endParaRPr>
            </a:p>
          </p:txBody>
        </p:sp>
        <p:sp>
          <p:nvSpPr>
            <p:cNvPr id="37" name="ZoneTexte 42">
              <a:extLst>
                <a:ext uri="{FF2B5EF4-FFF2-40B4-BE49-F238E27FC236}">
                  <a16:creationId xmlns:a16="http://schemas.microsoft.com/office/drawing/2014/main" id="{F1A56761-4E9D-8C45-A32B-8ADD49E3AEB7}"/>
                </a:ext>
              </a:extLst>
            </p:cNvPr>
            <p:cNvSpPr txBox="1"/>
            <p:nvPr/>
          </p:nvSpPr>
          <p:spPr>
            <a:xfrm>
              <a:off x="2090429" y="4181611"/>
              <a:ext cx="1104981" cy="44863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4F9F"/>
                  </a:solidFill>
                  <a:effectLst/>
                  <a:uLnTx/>
                  <a:uFillTx/>
                  <a:latin typeface="Arial"/>
                  <a:ea typeface="+mn-ea"/>
                  <a:cs typeface="+mn-cs"/>
                </a:rPr>
                <a:t>Industrial &amp; </a:t>
              </a:r>
              <a:br>
                <a:rPr kumimoji="0" lang="en-US" sz="1200" b="0" i="0" u="none" strike="noStrike" kern="1200" cap="none" spc="0" normalizeH="0" baseline="0" noProof="0" dirty="0">
                  <a:ln>
                    <a:noFill/>
                  </a:ln>
                  <a:solidFill>
                    <a:srgbClr val="004F9F"/>
                  </a:solidFill>
                  <a:effectLst/>
                  <a:uLnTx/>
                  <a:uFillTx/>
                  <a:latin typeface="Arial"/>
                  <a:ea typeface="+mn-ea"/>
                  <a:cs typeface="+mn-cs"/>
                </a:rPr>
              </a:br>
              <a:r>
                <a:rPr kumimoji="0" lang="en-US" sz="1200" b="0" i="0" u="none" strike="noStrike" kern="1200" cap="none" spc="0" normalizeH="0" baseline="0" noProof="0" dirty="0">
                  <a:ln>
                    <a:noFill/>
                  </a:ln>
                  <a:solidFill>
                    <a:srgbClr val="004F9F"/>
                  </a:solidFill>
                  <a:effectLst/>
                  <a:uLnTx/>
                  <a:uFillTx/>
                  <a:latin typeface="Arial"/>
                  <a:ea typeface="+mn-ea"/>
                  <a:cs typeface="+mn-cs"/>
                </a:rPr>
                <a:t>Manufacturing</a:t>
              </a:r>
            </a:p>
          </p:txBody>
        </p:sp>
        <p:sp>
          <p:nvSpPr>
            <p:cNvPr id="38" name="ZoneTexte 43">
              <a:extLst>
                <a:ext uri="{FF2B5EF4-FFF2-40B4-BE49-F238E27FC236}">
                  <a16:creationId xmlns:a16="http://schemas.microsoft.com/office/drawing/2014/main" id="{99A19ECF-E51D-4F4B-9CB2-051A2ADA5C0A}"/>
                </a:ext>
              </a:extLst>
            </p:cNvPr>
            <p:cNvSpPr txBox="1"/>
            <p:nvPr/>
          </p:nvSpPr>
          <p:spPr>
            <a:xfrm>
              <a:off x="3256921" y="4258154"/>
              <a:ext cx="875111" cy="2691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4F9F"/>
                  </a:solidFill>
                  <a:effectLst/>
                  <a:uLnTx/>
                  <a:uFillTx/>
                  <a:latin typeface="Arial"/>
                  <a:ea typeface="+mn-ea"/>
                  <a:cs typeface="+mn-cs"/>
                </a:rPr>
                <a:t>Agriculture</a:t>
              </a:r>
            </a:p>
          </p:txBody>
        </p:sp>
        <p:sp>
          <p:nvSpPr>
            <p:cNvPr id="39" name="ZoneTexte 44">
              <a:extLst>
                <a:ext uri="{FF2B5EF4-FFF2-40B4-BE49-F238E27FC236}">
                  <a16:creationId xmlns:a16="http://schemas.microsoft.com/office/drawing/2014/main" id="{8569D945-647F-8B4D-A6DA-5015E5805DC1}"/>
                </a:ext>
              </a:extLst>
            </p:cNvPr>
            <p:cNvSpPr txBox="1"/>
            <p:nvPr/>
          </p:nvSpPr>
          <p:spPr>
            <a:xfrm>
              <a:off x="5445574" y="4258154"/>
              <a:ext cx="704039" cy="2691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4F9F"/>
                  </a:solidFill>
                  <a:effectLst/>
                  <a:uLnTx/>
                  <a:uFillTx/>
                  <a:latin typeface="Arial"/>
                  <a:ea typeface="+mn-ea"/>
                  <a:cs typeface="+mn-cs"/>
                </a:rPr>
                <a:t>Mobility</a:t>
              </a:r>
            </a:p>
          </p:txBody>
        </p:sp>
        <p:sp>
          <p:nvSpPr>
            <p:cNvPr id="40" name="ZoneTexte 45">
              <a:extLst>
                <a:ext uri="{FF2B5EF4-FFF2-40B4-BE49-F238E27FC236}">
                  <a16:creationId xmlns:a16="http://schemas.microsoft.com/office/drawing/2014/main" id="{F5CE7E6A-5ED6-A84C-A2AE-A9B452540717}"/>
                </a:ext>
              </a:extLst>
            </p:cNvPr>
            <p:cNvSpPr txBox="1"/>
            <p:nvPr/>
          </p:nvSpPr>
          <p:spPr>
            <a:xfrm>
              <a:off x="7582962" y="4258154"/>
              <a:ext cx="608949" cy="2691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4F9F"/>
                  </a:solidFill>
                  <a:effectLst/>
                  <a:uLnTx/>
                  <a:uFillTx/>
                  <a:latin typeface="Arial"/>
                  <a:ea typeface="+mn-ea"/>
                  <a:cs typeface="+mn-cs"/>
                </a:rPr>
                <a:t>Energy</a:t>
              </a:r>
            </a:p>
          </p:txBody>
        </p:sp>
        <p:sp>
          <p:nvSpPr>
            <p:cNvPr id="41" name="ZoneTexte 46">
              <a:extLst>
                <a:ext uri="{FF2B5EF4-FFF2-40B4-BE49-F238E27FC236}">
                  <a16:creationId xmlns:a16="http://schemas.microsoft.com/office/drawing/2014/main" id="{78298941-6D6D-9347-A4A9-6CDB12D66FE5}"/>
                </a:ext>
              </a:extLst>
            </p:cNvPr>
            <p:cNvSpPr txBox="1"/>
            <p:nvPr/>
          </p:nvSpPr>
          <p:spPr>
            <a:xfrm>
              <a:off x="8353770" y="4192410"/>
              <a:ext cx="1109727" cy="44863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4F9F"/>
                  </a:solidFill>
                  <a:effectLst/>
                  <a:uLnTx/>
                  <a:uFillTx/>
                  <a:latin typeface="Arial"/>
                  <a:ea typeface="+mn-ea"/>
                  <a:cs typeface="+mn-cs"/>
                </a:rPr>
                <a:t>Public </a:t>
              </a:r>
              <a:br>
                <a:rPr kumimoji="0" lang="en-US" sz="1200" b="0" i="0" u="none" strike="noStrike" kern="1200" cap="none" spc="0" normalizeH="0" baseline="0" noProof="0" dirty="0">
                  <a:ln>
                    <a:noFill/>
                  </a:ln>
                  <a:solidFill>
                    <a:srgbClr val="004F9F"/>
                  </a:solidFill>
                  <a:effectLst/>
                  <a:uLnTx/>
                  <a:uFillTx/>
                  <a:latin typeface="Arial"/>
                  <a:ea typeface="+mn-ea"/>
                  <a:cs typeface="+mn-cs"/>
                </a:rPr>
              </a:br>
              <a:r>
                <a:rPr kumimoji="0" lang="en-US" sz="1200" b="0" i="0" u="none" strike="noStrike" kern="1200" cap="none" spc="0" normalizeH="0" baseline="0" noProof="0" dirty="0">
                  <a:ln>
                    <a:noFill/>
                  </a:ln>
                  <a:solidFill>
                    <a:srgbClr val="004F9F"/>
                  </a:solidFill>
                  <a:effectLst/>
                  <a:uLnTx/>
                  <a:uFillTx/>
                  <a:latin typeface="Arial"/>
                  <a:ea typeface="+mn-ea"/>
                  <a:cs typeface="+mn-cs"/>
                </a:rPr>
                <a:t>Administration</a:t>
              </a:r>
            </a:p>
          </p:txBody>
        </p:sp>
        <p:sp>
          <p:nvSpPr>
            <p:cNvPr id="42" name="ZoneTexte 47">
              <a:extLst>
                <a:ext uri="{FF2B5EF4-FFF2-40B4-BE49-F238E27FC236}">
                  <a16:creationId xmlns:a16="http://schemas.microsoft.com/office/drawing/2014/main" id="{941E6469-A071-DF4B-ADEA-4EA317B9930C}"/>
                </a:ext>
              </a:extLst>
            </p:cNvPr>
            <p:cNvSpPr txBox="1"/>
            <p:nvPr/>
          </p:nvSpPr>
          <p:spPr>
            <a:xfrm>
              <a:off x="9691241" y="4258154"/>
              <a:ext cx="492443" cy="2691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4F9F"/>
                  </a:solidFill>
                  <a:effectLst/>
                  <a:uLnTx/>
                  <a:uFillTx/>
                  <a:latin typeface="Arial"/>
                  <a:ea typeface="+mn-ea"/>
                  <a:cs typeface="+mn-cs"/>
                </a:rPr>
                <a:t>Skills</a:t>
              </a:r>
            </a:p>
          </p:txBody>
        </p:sp>
        <p:sp>
          <p:nvSpPr>
            <p:cNvPr id="43" name="ZoneTexte 52">
              <a:extLst>
                <a:ext uri="{FF2B5EF4-FFF2-40B4-BE49-F238E27FC236}">
                  <a16:creationId xmlns:a16="http://schemas.microsoft.com/office/drawing/2014/main" id="{AF478F65-4A98-D54F-862B-774190E36163}"/>
                </a:ext>
              </a:extLst>
            </p:cNvPr>
            <p:cNvSpPr txBox="1"/>
            <p:nvPr/>
          </p:nvSpPr>
          <p:spPr>
            <a:xfrm>
              <a:off x="6407589" y="4258154"/>
              <a:ext cx="883127" cy="2691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4F9F"/>
                  </a:solidFill>
                  <a:effectLst/>
                  <a:uLnTx/>
                  <a:uFillTx/>
                  <a:latin typeface="Arial"/>
                  <a:ea typeface="+mn-ea"/>
                  <a:cs typeface="+mn-cs"/>
                </a:rPr>
                <a:t>Green Deal</a:t>
              </a:r>
            </a:p>
          </p:txBody>
        </p:sp>
        <p:sp>
          <p:nvSpPr>
            <p:cNvPr id="44" name="ZoneTexte 53">
              <a:extLst>
                <a:ext uri="{FF2B5EF4-FFF2-40B4-BE49-F238E27FC236}">
                  <a16:creationId xmlns:a16="http://schemas.microsoft.com/office/drawing/2014/main" id="{47756E6B-F5DB-0645-9CD2-AF65088DA6CE}"/>
                </a:ext>
              </a:extLst>
            </p:cNvPr>
            <p:cNvSpPr txBox="1"/>
            <p:nvPr/>
          </p:nvSpPr>
          <p:spPr>
            <a:xfrm>
              <a:off x="4412451" y="4258154"/>
              <a:ext cx="667170" cy="2691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4F9F"/>
                  </a:solidFill>
                  <a:effectLst/>
                  <a:uLnTx/>
                  <a:uFillTx/>
                  <a:latin typeface="Arial"/>
                  <a:ea typeface="+mn-ea"/>
                  <a:cs typeface="+mn-cs"/>
                </a:rPr>
                <a:t>Finance</a:t>
              </a:r>
            </a:p>
          </p:txBody>
        </p:sp>
        <p:grpSp>
          <p:nvGrpSpPr>
            <p:cNvPr id="45" name="Group 44"/>
            <p:cNvGrpSpPr/>
            <p:nvPr/>
          </p:nvGrpSpPr>
          <p:grpSpPr>
            <a:xfrm>
              <a:off x="1630924" y="4804706"/>
              <a:ext cx="8333338" cy="674624"/>
              <a:chOff x="1630924" y="5048546"/>
              <a:chExt cx="8333338" cy="674624"/>
            </a:xfrm>
          </p:grpSpPr>
          <p:grpSp>
            <p:nvGrpSpPr>
              <p:cNvPr id="46" name="Group 45"/>
              <p:cNvGrpSpPr/>
              <p:nvPr/>
            </p:nvGrpSpPr>
            <p:grpSpPr>
              <a:xfrm>
                <a:off x="1630924" y="5048546"/>
                <a:ext cx="8333338" cy="674624"/>
                <a:chOff x="1042503" y="3602284"/>
                <a:chExt cx="8333338" cy="1499903"/>
              </a:xfrm>
            </p:grpSpPr>
            <p:sp>
              <p:nvSpPr>
                <p:cNvPr id="49" name="Freeform 49">
                  <a:extLst>
                    <a:ext uri="{FF2B5EF4-FFF2-40B4-BE49-F238E27FC236}">
                      <a16:creationId xmlns:a16="http://schemas.microsoft.com/office/drawing/2014/main" id="{9E4411D1-12B9-FC4E-8B11-08BD3B993C40}"/>
                    </a:ext>
                  </a:extLst>
                </p:cNvPr>
                <p:cNvSpPr/>
                <p:nvPr/>
              </p:nvSpPr>
              <p:spPr>
                <a:xfrm rot="10800000">
                  <a:off x="8323772" y="3602284"/>
                  <a:ext cx="1052069" cy="149990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8000"/>
                      </a:lnTo>
                      <a:lnTo>
                        <a:pt x="5000" y="10000"/>
                      </a:lnTo>
                      <a:lnTo>
                        <a:pt x="0" y="8000"/>
                      </a:lnTo>
                      <a:lnTo>
                        <a:pt x="0" y="0"/>
                      </a:lnTo>
                      <a:close/>
                    </a:path>
                  </a:pathLst>
                </a:custGeom>
                <a:ln>
                  <a:solidFill>
                    <a:srgbClr val="FF9700"/>
                  </a:solidFill>
                </a:ln>
              </p:spPr>
              <p:style>
                <a:lnRef idx="2">
                  <a:schemeClr val="accent2"/>
                </a:lnRef>
                <a:fillRef idx="1">
                  <a:schemeClr val="lt1"/>
                </a:fillRef>
                <a:effectRef idx="0">
                  <a:schemeClr val="accent2"/>
                </a:effectRef>
                <a:fontRef idx="minor">
                  <a:schemeClr val="dk1"/>
                </a:fontRef>
              </p:style>
              <p:txBody>
                <a:bodyPr spcFirstLastPara="0" vert="horz" wrap="square" lIns="45720" tIns="45720" rIns="45720" bIns="626399" numCol="1" spcCol="1270" anchor="b" anchorCtr="0">
                  <a:noAutofit/>
                </a:bodyPr>
                <a:lstStyle/>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50" name="Freeform 50">
                  <a:extLst>
                    <a:ext uri="{FF2B5EF4-FFF2-40B4-BE49-F238E27FC236}">
                      <a16:creationId xmlns:a16="http://schemas.microsoft.com/office/drawing/2014/main" id="{3ED61156-65C2-A945-A8AA-0BBC4C9D2B13}"/>
                    </a:ext>
                  </a:extLst>
                </p:cNvPr>
                <p:cNvSpPr/>
                <p:nvPr/>
              </p:nvSpPr>
              <p:spPr>
                <a:xfrm rot="10800000">
                  <a:off x="7272215" y="3602284"/>
                  <a:ext cx="1052069" cy="149990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8000"/>
                      </a:lnTo>
                      <a:lnTo>
                        <a:pt x="5000" y="10000"/>
                      </a:lnTo>
                      <a:lnTo>
                        <a:pt x="0" y="8000"/>
                      </a:lnTo>
                      <a:lnTo>
                        <a:pt x="0" y="0"/>
                      </a:lnTo>
                      <a:close/>
                    </a:path>
                  </a:pathLst>
                </a:custGeom>
                <a:ln>
                  <a:solidFill>
                    <a:srgbClr val="FF9700"/>
                  </a:solidFill>
                </a:ln>
              </p:spPr>
              <p:style>
                <a:lnRef idx="2">
                  <a:schemeClr val="accent2"/>
                </a:lnRef>
                <a:fillRef idx="1">
                  <a:schemeClr val="lt1"/>
                </a:fillRef>
                <a:effectRef idx="0">
                  <a:schemeClr val="accent2"/>
                </a:effectRef>
                <a:fontRef idx="minor">
                  <a:schemeClr val="dk1"/>
                </a:fontRef>
              </p:style>
              <p:txBody>
                <a:bodyPr spcFirstLastPara="0" vert="horz" wrap="square" lIns="45720" tIns="45720" rIns="45720" bIns="626399" numCol="1" spcCol="1270" anchor="b" anchorCtr="0">
                  <a:noAutofit/>
                </a:bodyPr>
                <a:lstStyle/>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51" name="Freeform 51">
                  <a:extLst>
                    <a:ext uri="{FF2B5EF4-FFF2-40B4-BE49-F238E27FC236}">
                      <a16:creationId xmlns:a16="http://schemas.microsoft.com/office/drawing/2014/main" id="{BD88584F-3AE2-3141-8589-79019F91AEE0}"/>
                    </a:ext>
                  </a:extLst>
                </p:cNvPr>
                <p:cNvSpPr/>
                <p:nvPr/>
              </p:nvSpPr>
              <p:spPr>
                <a:xfrm rot="10800000">
                  <a:off x="6220656" y="3602284"/>
                  <a:ext cx="1052069" cy="149990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8000"/>
                      </a:lnTo>
                      <a:lnTo>
                        <a:pt x="5000" y="10000"/>
                      </a:lnTo>
                      <a:lnTo>
                        <a:pt x="0" y="8000"/>
                      </a:lnTo>
                      <a:lnTo>
                        <a:pt x="0" y="0"/>
                      </a:lnTo>
                      <a:close/>
                    </a:path>
                  </a:pathLst>
                </a:custGeom>
                <a:ln>
                  <a:solidFill>
                    <a:srgbClr val="FF9700"/>
                  </a:solidFill>
                </a:ln>
              </p:spPr>
              <p:style>
                <a:lnRef idx="2">
                  <a:schemeClr val="accent2"/>
                </a:lnRef>
                <a:fillRef idx="1">
                  <a:schemeClr val="lt1"/>
                </a:fillRef>
                <a:effectRef idx="0">
                  <a:schemeClr val="accent2"/>
                </a:effectRef>
                <a:fontRef idx="minor">
                  <a:schemeClr val="dk1"/>
                </a:fontRef>
              </p:style>
              <p:txBody>
                <a:bodyPr spcFirstLastPara="0" vert="horz" wrap="square" lIns="45720" tIns="45720" rIns="45720" bIns="626399" numCol="1" spcCol="1270" anchor="b" anchorCtr="0">
                  <a:noAutofit/>
                </a:bodyPr>
                <a:lstStyle/>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52" name="Freeform 52">
                  <a:extLst>
                    <a:ext uri="{FF2B5EF4-FFF2-40B4-BE49-F238E27FC236}">
                      <a16:creationId xmlns:a16="http://schemas.microsoft.com/office/drawing/2014/main" id="{1C45EB79-A507-6747-B75B-A04FFDE5104B}"/>
                    </a:ext>
                  </a:extLst>
                </p:cNvPr>
                <p:cNvSpPr/>
                <p:nvPr/>
              </p:nvSpPr>
              <p:spPr>
                <a:xfrm rot="10800000">
                  <a:off x="5169098" y="3602284"/>
                  <a:ext cx="1052069" cy="149990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8000"/>
                      </a:lnTo>
                      <a:lnTo>
                        <a:pt x="5000" y="10000"/>
                      </a:lnTo>
                      <a:lnTo>
                        <a:pt x="0" y="8000"/>
                      </a:lnTo>
                      <a:lnTo>
                        <a:pt x="0" y="0"/>
                      </a:lnTo>
                      <a:close/>
                    </a:path>
                  </a:pathLst>
                </a:custGeom>
                <a:ln>
                  <a:solidFill>
                    <a:srgbClr val="FF9700"/>
                  </a:solidFill>
                </a:ln>
              </p:spPr>
              <p:style>
                <a:lnRef idx="2">
                  <a:schemeClr val="accent2"/>
                </a:lnRef>
                <a:fillRef idx="1">
                  <a:schemeClr val="lt1"/>
                </a:fillRef>
                <a:effectRef idx="0">
                  <a:schemeClr val="accent2"/>
                </a:effectRef>
                <a:fontRef idx="minor">
                  <a:schemeClr val="dk1"/>
                </a:fontRef>
              </p:style>
              <p:txBody>
                <a:bodyPr spcFirstLastPara="0" vert="horz" wrap="square" lIns="45720" tIns="45720" rIns="45720" bIns="626399" numCol="1" spcCol="1270" anchor="b" anchorCtr="0">
                  <a:noAutofit/>
                </a:bodyPr>
                <a:lstStyle/>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53" name="Freeform 53">
                  <a:extLst>
                    <a:ext uri="{FF2B5EF4-FFF2-40B4-BE49-F238E27FC236}">
                      <a16:creationId xmlns:a16="http://schemas.microsoft.com/office/drawing/2014/main" id="{97FCAE16-A71F-554E-BA05-0C08BBF07963}"/>
                    </a:ext>
                  </a:extLst>
                </p:cNvPr>
                <p:cNvSpPr/>
                <p:nvPr/>
              </p:nvSpPr>
              <p:spPr>
                <a:xfrm rot="10800000">
                  <a:off x="4117540" y="3602284"/>
                  <a:ext cx="1052069" cy="149990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8000"/>
                      </a:lnTo>
                      <a:lnTo>
                        <a:pt x="5000" y="10000"/>
                      </a:lnTo>
                      <a:lnTo>
                        <a:pt x="0" y="8000"/>
                      </a:lnTo>
                      <a:lnTo>
                        <a:pt x="0" y="0"/>
                      </a:lnTo>
                      <a:close/>
                    </a:path>
                  </a:pathLst>
                </a:custGeom>
                <a:ln>
                  <a:solidFill>
                    <a:srgbClr val="FF9700"/>
                  </a:solidFill>
                </a:ln>
              </p:spPr>
              <p:style>
                <a:lnRef idx="2">
                  <a:schemeClr val="accent1"/>
                </a:lnRef>
                <a:fillRef idx="1">
                  <a:schemeClr val="lt1"/>
                </a:fillRef>
                <a:effectRef idx="0">
                  <a:schemeClr val="accent1"/>
                </a:effectRef>
                <a:fontRef idx="minor">
                  <a:schemeClr val="dk1"/>
                </a:fontRef>
              </p:style>
              <p:txBody>
                <a:bodyPr spcFirstLastPara="0" vert="horz" wrap="square" lIns="45720" tIns="45720" rIns="45720" bIns="626399" numCol="1" spcCol="1270" anchor="b" anchorCtr="0">
                  <a:noAutofit/>
                </a:bodyPr>
                <a:lstStyle/>
                <a:p>
                  <a:pPr marL="0" marR="0" lvl="0" indent="0" algn="ctr" defTabSz="533400" rtl="0" eaLnBrk="1" fontAlgn="auto" latinLnBrk="0" hangingPunct="1">
                    <a:lnSpc>
                      <a:spcPct val="90000"/>
                    </a:lnSpc>
                    <a:spcBef>
                      <a:spcPts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p>
              </p:txBody>
            </p:sp>
            <p:sp>
              <p:nvSpPr>
                <p:cNvPr id="54" name="Freeform 54">
                  <a:extLst>
                    <a:ext uri="{FF2B5EF4-FFF2-40B4-BE49-F238E27FC236}">
                      <a16:creationId xmlns:a16="http://schemas.microsoft.com/office/drawing/2014/main" id="{432F05BD-5B73-114C-BBF0-65BBF24B8FF8}"/>
                    </a:ext>
                  </a:extLst>
                </p:cNvPr>
                <p:cNvSpPr/>
                <p:nvPr/>
              </p:nvSpPr>
              <p:spPr>
                <a:xfrm rot="10800000">
                  <a:off x="3092528" y="3602284"/>
                  <a:ext cx="1024319" cy="149990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8000"/>
                      </a:lnTo>
                      <a:lnTo>
                        <a:pt x="5000" y="10000"/>
                      </a:lnTo>
                      <a:lnTo>
                        <a:pt x="0" y="8000"/>
                      </a:lnTo>
                      <a:lnTo>
                        <a:pt x="0" y="0"/>
                      </a:lnTo>
                      <a:close/>
                    </a:path>
                  </a:pathLst>
                </a:custGeom>
                <a:ln>
                  <a:solidFill>
                    <a:srgbClr val="FF9700"/>
                  </a:solidFill>
                </a:ln>
              </p:spPr>
              <p:style>
                <a:lnRef idx="2">
                  <a:schemeClr val="accent2"/>
                </a:lnRef>
                <a:fillRef idx="1">
                  <a:schemeClr val="lt1"/>
                </a:fillRef>
                <a:effectRef idx="0">
                  <a:schemeClr val="accent2"/>
                </a:effectRef>
                <a:fontRef idx="minor">
                  <a:schemeClr val="dk1"/>
                </a:fontRef>
              </p:style>
              <p:txBody>
                <a:bodyPr spcFirstLastPara="0" vert="horz" wrap="square" lIns="45720" tIns="45720" rIns="45720" bIns="626399" numCol="1" spcCol="1270" anchor="b" anchorCtr="0">
                  <a:noAutofit/>
                </a:bodyPr>
                <a:lstStyle/>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55" name="Freeform 54">
                  <a:extLst>
                    <a:ext uri="{FF2B5EF4-FFF2-40B4-BE49-F238E27FC236}">
                      <a16:creationId xmlns:a16="http://schemas.microsoft.com/office/drawing/2014/main" id="{FC325D13-6B52-5347-8F85-F0DD5A13F645}"/>
                    </a:ext>
                  </a:extLst>
                </p:cNvPr>
                <p:cNvSpPr/>
                <p:nvPr/>
              </p:nvSpPr>
              <p:spPr>
                <a:xfrm rot="10800000">
                  <a:off x="2071334" y="3602284"/>
                  <a:ext cx="1024319" cy="149990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8000"/>
                      </a:lnTo>
                      <a:lnTo>
                        <a:pt x="5000" y="10000"/>
                      </a:lnTo>
                      <a:lnTo>
                        <a:pt x="0" y="8000"/>
                      </a:lnTo>
                      <a:lnTo>
                        <a:pt x="0" y="0"/>
                      </a:lnTo>
                      <a:close/>
                    </a:path>
                  </a:pathLst>
                </a:custGeom>
                <a:ln>
                  <a:solidFill>
                    <a:srgbClr val="FF9700"/>
                  </a:solidFill>
                </a:ln>
              </p:spPr>
              <p:style>
                <a:lnRef idx="2">
                  <a:schemeClr val="accent2"/>
                </a:lnRef>
                <a:fillRef idx="1">
                  <a:schemeClr val="lt1"/>
                </a:fillRef>
                <a:effectRef idx="0">
                  <a:schemeClr val="accent2"/>
                </a:effectRef>
                <a:fontRef idx="minor">
                  <a:schemeClr val="dk1"/>
                </a:fontRef>
              </p:style>
              <p:txBody>
                <a:bodyPr spcFirstLastPara="0" vert="horz" wrap="square" lIns="45720" tIns="45720" rIns="45720" bIns="626399" numCol="1" spcCol="1270" anchor="b" anchorCtr="0">
                  <a:noAutofit/>
                </a:bodyPr>
                <a:lstStyle/>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56" name="Freeform 54">
                  <a:extLst>
                    <a:ext uri="{FF2B5EF4-FFF2-40B4-BE49-F238E27FC236}">
                      <a16:creationId xmlns:a16="http://schemas.microsoft.com/office/drawing/2014/main" id="{D4893896-282F-1B4F-AB1B-671BDAC387CC}"/>
                    </a:ext>
                  </a:extLst>
                </p:cNvPr>
                <p:cNvSpPr/>
                <p:nvPr/>
              </p:nvSpPr>
              <p:spPr>
                <a:xfrm rot="10800000">
                  <a:off x="1042503" y="3602284"/>
                  <a:ext cx="1024319" cy="149990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8000"/>
                      </a:lnTo>
                      <a:lnTo>
                        <a:pt x="5000" y="10000"/>
                      </a:lnTo>
                      <a:lnTo>
                        <a:pt x="0" y="8000"/>
                      </a:lnTo>
                      <a:lnTo>
                        <a:pt x="0" y="0"/>
                      </a:lnTo>
                      <a:close/>
                    </a:path>
                  </a:pathLst>
                </a:custGeom>
                <a:ln>
                  <a:solidFill>
                    <a:srgbClr val="FF9700"/>
                  </a:solidFill>
                </a:ln>
              </p:spPr>
              <p:style>
                <a:lnRef idx="2">
                  <a:schemeClr val="accent2"/>
                </a:lnRef>
                <a:fillRef idx="1">
                  <a:schemeClr val="lt1"/>
                </a:fillRef>
                <a:effectRef idx="0">
                  <a:schemeClr val="accent2"/>
                </a:effectRef>
                <a:fontRef idx="minor">
                  <a:schemeClr val="dk1"/>
                </a:fontRef>
              </p:style>
              <p:txBody>
                <a:bodyPr spcFirstLastPara="0" vert="horz" wrap="square" lIns="45720" tIns="45720" rIns="45720" bIns="626399" numCol="1" spcCol="1270" anchor="b" anchorCtr="0">
                  <a:noAutofit/>
                </a:bodyPr>
                <a:lstStyle/>
                <a:p>
                  <a:pPr marL="0" marR="0" lvl="0" indent="0" algn="ctr" defTabSz="533400" rtl="0" eaLnBrk="1" fontAlgn="auto" latinLnBrk="0" hangingPunct="1">
                    <a:lnSpc>
                      <a:spcPct val="90000"/>
                    </a:lnSpc>
                    <a:spcBef>
                      <a:spcPts val="0"/>
                    </a:spcBef>
                    <a:spcAft>
                      <a:spcPct val="35000"/>
                    </a:spcAft>
                    <a:buClrTx/>
                    <a:buSzTx/>
                    <a:buFontTx/>
                    <a:buNone/>
                    <a:tabLst/>
                    <a:defRPr/>
                  </a:pP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57" name="Rectangle 56"/>
                <p:cNvSpPr/>
                <p:nvPr/>
              </p:nvSpPr>
              <p:spPr>
                <a:xfrm rot="10800000">
                  <a:off x="1149184" y="3911491"/>
                  <a:ext cx="8124356" cy="1175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7" name="ZoneTexte 53">
                <a:extLst>
                  <a:ext uri="{FF2B5EF4-FFF2-40B4-BE49-F238E27FC236}">
                    <a16:creationId xmlns:a16="http://schemas.microsoft.com/office/drawing/2014/main" id="{47756E6B-F5DB-0645-9CD2-AF65088DA6CE}"/>
                  </a:ext>
                </a:extLst>
              </p:cNvPr>
              <p:cNvSpPr txBox="1"/>
              <p:nvPr/>
            </p:nvSpPr>
            <p:spPr>
              <a:xfrm>
                <a:off x="1793505" y="5286528"/>
                <a:ext cx="8165942" cy="3269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smtClean="0">
                    <a:ln>
                      <a:noFill/>
                    </a:ln>
                    <a:solidFill>
                      <a:srgbClr val="034EA2"/>
                    </a:solidFill>
                    <a:effectLst/>
                    <a:uLnTx/>
                    <a:uFillTx/>
                    <a:latin typeface="Arial"/>
                    <a:ea typeface="+mn-ea"/>
                    <a:cs typeface="+mn-cs"/>
                  </a:rPr>
                  <a:t>EOSC</a:t>
                </a:r>
                <a:r>
                  <a:rPr kumimoji="0" lang="en-US" sz="1600" b="1" i="0" u="none" strike="noStrike" kern="1200" cap="none" spc="0" normalizeH="0" baseline="0" noProof="0" dirty="0" smtClean="0">
                    <a:ln>
                      <a:noFill/>
                    </a:ln>
                    <a:solidFill>
                      <a:srgbClr val="004F9F"/>
                    </a:solidFill>
                    <a:effectLst/>
                    <a:uLnTx/>
                    <a:uFillTx/>
                    <a:latin typeface="Arial"/>
                    <a:ea typeface="+mn-ea"/>
                    <a:cs typeface="+mn-cs"/>
                  </a:rPr>
                  <a:t>: a crosscutting data space for Research and Innovation</a:t>
                </a:r>
                <a:endParaRPr kumimoji="0" lang="en-US" sz="1600" b="1" i="0" u="none" strike="noStrike" kern="1200" cap="none" spc="0" normalizeH="0" baseline="0" noProof="0" dirty="0">
                  <a:ln>
                    <a:noFill/>
                  </a:ln>
                  <a:solidFill>
                    <a:srgbClr val="004F9F"/>
                  </a:solidFill>
                  <a:effectLst/>
                  <a:uLnTx/>
                  <a:uFillTx/>
                  <a:latin typeface="Arial"/>
                  <a:ea typeface="+mn-ea"/>
                  <a:cs typeface="+mn-cs"/>
                </a:endParaRPr>
              </a:p>
            </p:txBody>
          </p:sp>
          <p:pic>
            <p:nvPicPr>
              <p:cNvPr id="48" name="Picture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14962" y="5089879"/>
                <a:ext cx="588841" cy="588841"/>
              </a:xfrm>
              <a:prstGeom prst="rect">
                <a:avLst/>
              </a:prstGeom>
            </p:spPr>
          </p:pic>
        </p:grpSp>
      </p:grpSp>
      <p:sp>
        <p:nvSpPr>
          <p:cNvPr id="3" name="Rectangle 2"/>
          <p:cNvSpPr/>
          <p:nvPr/>
        </p:nvSpPr>
        <p:spPr>
          <a:xfrm>
            <a:off x="1813336" y="1132596"/>
            <a:ext cx="439094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1" i="1" u="none" strike="noStrike" kern="1200" cap="none" spc="0" normalizeH="0" baseline="0" noProof="0" dirty="0" smtClean="0">
                <a:ln>
                  <a:noFill/>
                </a:ln>
                <a:solidFill>
                  <a:srgbClr val="024B9C"/>
                </a:solidFill>
                <a:effectLst/>
                <a:uLnTx/>
                <a:uFillTx/>
                <a:latin typeface="Arial"/>
                <a:ea typeface="+mn-ea"/>
                <a:cs typeface="Calibri" panose="020F0502020204030204" pitchFamily="34" charset="0"/>
              </a:rPr>
              <a:t>The European Data Strategy </a:t>
            </a:r>
            <a:endParaRPr kumimoji="0" lang="en-GB" sz="1800" b="1" i="1" u="none" strike="noStrike" kern="1200" cap="none" spc="0" normalizeH="0" baseline="0" noProof="0" dirty="0">
              <a:ln>
                <a:noFill/>
              </a:ln>
              <a:solidFill>
                <a:srgbClr val="4D4D4D"/>
              </a:solidFill>
              <a:effectLst/>
              <a:uLnTx/>
              <a:uFillTx/>
              <a:latin typeface="Arial"/>
              <a:ea typeface="+mn-ea"/>
              <a:cs typeface="+mn-cs"/>
            </a:endParaRPr>
          </a:p>
        </p:txBody>
      </p:sp>
      <p:sp>
        <p:nvSpPr>
          <p:cNvPr id="58" name="Title 1"/>
          <p:cNvSpPr>
            <a:spLocks noGrp="1"/>
          </p:cNvSpPr>
          <p:nvPr>
            <p:ph type="title"/>
          </p:nvPr>
        </p:nvSpPr>
        <p:spPr>
          <a:xfrm>
            <a:off x="989377" y="303635"/>
            <a:ext cx="10905698" cy="782357"/>
          </a:xfrm>
        </p:spPr>
        <p:txBody>
          <a:bodyPr/>
          <a:lstStyle/>
          <a:p>
            <a:r>
              <a:rPr lang="en-GB" dirty="0" smtClean="0"/>
              <a:t>2.4 </a:t>
            </a:r>
            <a:r>
              <a:rPr lang="en-US" dirty="0"/>
              <a:t>EOSC and other data strategies</a:t>
            </a:r>
          </a:p>
        </p:txBody>
      </p:sp>
    </p:spTree>
    <p:custDataLst>
      <p:tags r:id="rId1"/>
    </p:custDataLst>
    <p:extLst>
      <p:ext uri="{BB962C8B-B14F-4D97-AF65-F5344CB8AC3E}">
        <p14:creationId xmlns:p14="http://schemas.microsoft.com/office/powerpoint/2010/main" val="11330781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360" y="832093"/>
            <a:ext cx="10515600" cy="523655"/>
          </a:xfrm>
        </p:spPr>
        <p:txBody>
          <a:bodyPr vert="horz" lIns="91440" tIns="45720" rIns="91440" bIns="0" rtlCol="0" anchor="b" anchorCtr="0">
            <a:noAutofit/>
          </a:bodyPr>
          <a:lstStyle/>
          <a:p>
            <a:r>
              <a:rPr lang="en-IE" dirty="0"/>
              <a:t>3. RIs in the EOSC </a:t>
            </a:r>
            <a:r>
              <a:rPr lang="en-IE" dirty="0" smtClean="0"/>
              <a:t>ecosystem</a:t>
            </a:r>
            <a:endParaRPr lang="en-GB" dirty="0"/>
          </a:p>
        </p:txBody>
      </p:sp>
      <p:sp>
        <p:nvSpPr>
          <p:cNvPr id="10" name="TextBox 9"/>
          <p:cNvSpPr txBox="1"/>
          <p:nvPr/>
        </p:nvSpPr>
        <p:spPr>
          <a:xfrm>
            <a:off x="215216" y="1714898"/>
            <a:ext cx="7347634"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4D4D4D"/>
                </a:solidFill>
                <a:effectLst/>
                <a:uLnTx/>
                <a:uFillTx/>
                <a:latin typeface="Arial"/>
                <a:ea typeface="+mn-ea"/>
                <a:cs typeface="+mn-cs"/>
              </a:rPr>
              <a:t>2020 ESFRI </a:t>
            </a:r>
            <a:r>
              <a:rPr kumimoji="0" lang="en-US" sz="2000" b="1" i="0" u="none" strike="noStrike" kern="1200" cap="none" spc="0" normalizeH="0" baseline="0" noProof="0" dirty="0">
                <a:ln>
                  <a:noFill/>
                </a:ln>
                <a:solidFill>
                  <a:srgbClr val="4D4D4D"/>
                </a:solidFill>
                <a:effectLst/>
                <a:uLnTx/>
                <a:uFillTx/>
                <a:latin typeface="Arial"/>
                <a:ea typeface="+mn-ea"/>
                <a:cs typeface="+mn-cs"/>
              </a:rPr>
              <a:t>WHITE </a:t>
            </a:r>
            <a:r>
              <a:rPr kumimoji="0" lang="en-US" sz="2000" b="1" i="0" u="none" strike="noStrike" kern="1200" cap="none" spc="0" normalizeH="0" baseline="0" noProof="0" dirty="0" smtClean="0">
                <a:ln>
                  <a:noFill/>
                </a:ln>
                <a:solidFill>
                  <a:srgbClr val="4D4D4D"/>
                </a:solidFill>
                <a:effectLst/>
                <a:uLnTx/>
                <a:uFillTx/>
                <a:latin typeface="Arial"/>
                <a:ea typeface="+mn-ea"/>
                <a:cs typeface="+mn-cs"/>
              </a:rPr>
              <a:t>PAPER -  MAKING </a:t>
            </a:r>
            <a:r>
              <a:rPr kumimoji="0" lang="en-US" sz="2000" b="1" i="0" u="none" strike="noStrike" kern="1200" cap="none" spc="0" normalizeH="0" baseline="0" noProof="0" dirty="0">
                <a:ln>
                  <a:noFill/>
                </a:ln>
                <a:solidFill>
                  <a:srgbClr val="4D4D4D"/>
                </a:solidFill>
                <a:effectLst/>
                <a:uLnTx/>
                <a:uFillTx/>
                <a:latin typeface="Arial"/>
                <a:ea typeface="+mn-ea"/>
                <a:cs typeface="+mn-cs"/>
              </a:rPr>
              <a:t>SCIENCE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smtClean="0">
              <a:ln>
                <a:noFill/>
              </a:ln>
              <a:solidFill>
                <a:srgbClr val="4D4D4D"/>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4D4D4D"/>
                </a:solidFill>
                <a:effectLst/>
                <a:uLnTx/>
                <a:uFillTx/>
                <a:latin typeface="Arial"/>
                <a:ea typeface="+mn-ea"/>
                <a:cs typeface="+mn-cs"/>
              </a:rPr>
              <a:t>RIs major </a:t>
            </a:r>
            <a:r>
              <a:rPr kumimoji="0" lang="en-US" sz="2000" b="0" i="0" u="none" strike="noStrike" kern="1200" cap="none" spc="0" normalizeH="0" baseline="0" noProof="0" dirty="0">
                <a:ln>
                  <a:noFill/>
                </a:ln>
                <a:solidFill>
                  <a:srgbClr val="4D4D4D"/>
                </a:solidFill>
                <a:effectLst/>
                <a:uLnTx/>
                <a:uFillTx/>
                <a:latin typeface="Arial"/>
                <a:ea typeface="+mn-ea"/>
                <a:cs typeface="+mn-cs"/>
              </a:rPr>
              <a:t>promoters of Open Science providing FAIR </a:t>
            </a:r>
            <a:r>
              <a:rPr kumimoji="0" lang="en-US" sz="2000" b="0" i="0" u="none" strike="noStrike" kern="1200" cap="none" spc="0" normalizeH="0" baseline="0" noProof="0" dirty="0" smtClean="0">
                <a:ln>
                  <a:noFill/>
                </a:ln>
                <a:solidFill>
                  <a:srgbClr val="4D4D4D"/>
                </a:solidFill>
                <a:effectLst/>
                <a:uLnTx/>
                <a:uFillTx/>
                <a:latin typeface="Arial"/>
                <a:ea typeface="+mn-ea"/>
                <a:cs typeface="+mn-cs"/>
              </a:rPr>
              <a:t>and </a:t>
            </a:r>
            <a:r>
              <a:rPr kumimoji="0" lang="en-US" sz="2000" b="0" i="0" u="none" strike="noStrike" kern="1200" cap="none" spc="0" normalizeH="0" baseline="0" noProof="0" dirty="0">
                <a:ln>
                  <a:noFill/>
                </a:ln>
                <a:solidFill>
                  <a:srgbClr val="4D4D4D"/>
                </a:solidFill>
                <a:effectLst/>
                <a:uLnTx/>
                <a:uFillTx/>
                <a:latin typeface="Arial"/>
                <a:ea typeface="+mn-ea"/>
                <a:cs typeface="+mn-cs"/>
              </a:rPr>
              <a:t>quality certified Open </a:t>
            </a:r>
            <a:r>
              <a:rPr kumimoji="0" lang="en-US" sz="2000" b="0" i="0" u="none" strike="noStrike" kern="1200" cap="none" spc="0" normalizeH="0" baseline="0" noProof="0" dirty="0" smtClean="0">
                <a:ln>
                  <a:noFill/>
                </a:ln>
                <a:solidFill>
                  <a:srgbClr val="4D4D4D"/>
                </a:solidFill>
                <a:effectLst/>
                <a:uLnTx/>
                <a:uFillTx/>
                <a:latin typeface="Arial"/>
                <a:ea typeface="+mn-ea"/>
                <a:cs typeface="+mn-cs"/>
              </a:rPr>
              <a:t>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D4D4D"/>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4D4D4D"/>
                </a:solidFill>
                <a:effectLst/>
                <a:uLnTx/>
                <a:uFillTx/>
                <a:latin typeface="Arial"/>
                <a:ea typeface="+mn-ea"/>
                <a:cs typeface="+mn-cs"/>
              </a:rPr>
              <a:t>Continue </a:t>
            </a:r>
            <a:r>
              <a:rPr kumimoji="0" lang="en-US" sz="2000" b="0" i="0" u="none" strike="noStrike" kern="1200" cap="none" spc="0" normalizeH="0" baseline="0" noProof="0" dirty="0">
                <a:ln>
                  <a:noFill/>
                </a:ln>
                <a:solidFill>
                  <a:srgbClr val="4D4D4D"/>
                </a:solidFill>
                <a:effectLst/>
                <a:uLnTx/>
                <a:uFillTx/>
                <a:latin typeface="Arial"/>
                <a:ea typeface="+mn-ea"/>
                <a:cs typeface="+mn-cs"/>
              </a:rPr>
              <a:t>to support the development of </a:t>
            </a:r>
            <a:r>
              <a:rPr kumimoji="0" lang="en-US" sz="2000" b="0" i="0" u="none" strike="noStrike" kern="1200" cap="none" spc="0" normalizeH="0" baseline="0" noProof="0" dirty="0" smtClean="0">
                <a:ln>
                  <a:noFill/>
                </a:ln>
                <a:solidFill>
                  <a:srgbClr val="4D4D4D"/>
                </a:solidFill>
                <a:effectLst/>
                <a:uLnTx/>
                <a:uFillTx/>
                <a:latin typeface="Arial"/>
                <a:ea typeface="+mn-ea"/>
                <a:cs typeface="+mn-cs"/>
              </a:rPr>
              <a:t>EOSC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4D4D4D"/>
                </a:solidFill>
                <a:effectLst/>
                <a:uLnTx/>
                <a:uFillTx/>
                <a:latin typeface="Arial"/>
                <a:ea typeface="+mn-ea"/>
                <a:cs typeface="+mn-cs"/>
              </a:rPr>
              <a:t>increased </a:t>
            </a:r>
            <a:r>
              <a:rPr kumimoji="0" lang="en-US" sz="2000" b="0" i="0" u="none" strike="noStrike" kern="1200" cap="none" spc="0" normalizeH="0" baseline="0" noProof="0" dirty="0">
                <a:ln>
                  <a:noFill/>
                </a:ln>
                <a:solidFill>
                  <a:srgbClr val="4D4D4D"/>
                </a:solidFill>
                <a:effectLst/>
                <a:uLnTx/>
                <a:uFillTx/>
                <a:latin typeface="Arial"/>
                <a:ea typeface="+mn-ea"/>
                <a:cs typeface="+mn-cs"/>
              </a:rPr>
              <a:t>FAIR and open data </a:t>
            </a:r>
            <a:r>
              <a:rPr kumimoji="0" lang="en-US" sz="2000" b="0" i="0" u="none" strike="noStrike" kern="1200" cap="none" spc="0" normalizeH="0" baseline="0" noProof="0" dirty="0" smtClean="0">
                <a:ln>
                  <a:noFill/>
                </a:ln>
                <a:solidFill>
                  <a:srgbClr val="4D4D4D"/>
                </a:solidFill>
                <a:effectLst/>
                <a:uLnTx/>
                <a:uFillTx/>
                <a:latin typeface="Arial"/>
                <a:ea typeface="+mn-ea"/>
                <a:cs typeface="+mn-cs"/>
              </a:rPr>
              <a:t>sharing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Arial"/>
                <a:ea typeface="+mn-ea"/>
                <a:cs typeface="+mn-cs"/>
              </a:rPr>
              <a:t>facilitate the cross disciplinary research and the exploitation of data interoperability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4D4D4D"/>
                </a:solidFill>
                <a:effectLst/>
                <a:uLnTx/>
                <a:uFillTx/>
                <a:latin typeface="Arial"/>
                <a:ea typeface="+mn-ea"/>
                <a:cs typeface="+mn-cs"/>
              </a:rPr>
              <a:t>availability </a:t>
            </a:r>
            <a:r>
              <a:rPr kumimoji="0" lang="en-US" sz="2000" b="0" i="0" u="none" strike="noStrike" kern="1200" cap="none" spc="0" normalizeH="0" baseline="0" noProof="0" dirty="0">
                <a:ln>
                  <a:noFill/>
                </a:ln>
                <a:solidFill>
                  <a:srgbClr val="4D4D4D"/>
                </a:solidFill>
                <a:effectLst/>
                <a:uLnTx/>
                <a:uFillTx/>
                <a:latin typeface="Arial"/>
                <a:ea typeface="+mn-ea"/>
                <a:cs typeface="+mn-cs"/>
              </a:rPr>
              <a:t>to stimulate inter-disciplinary and </a:t>
            </a:r>
            <a:r>
              <a:rPr kumimoji="0" lang="en-US" sz="2000" b="0" i="0" u="none" strike="noStrike" kern="1200" cap="none" spc="0" normalizeH="0" baseline="0" noProof="0" dirty="0" smtClean="0">
                <a:ln>
                  <a:noFill/>
                </a:ln>
                <a:solidFill>
                  <a:srgbClr val="4D4D4D"/>
                </a:solidFill>
                <a:effectLst/>
                <a:uLnTx/>
                <a:uFillTx/>
                <a:latin typeface="Arial"/>
                <a:ea typeface="+mn-ea"/>
                <a:cs typeface="+mn-cs"/>
              </a:rPr>
              <a:t>transdisciplinary research </a:t>
            </a:r>
            <a:r>
              <a:rPr kumimoji="0" lang="en-US" sz="2000" b="0" i="0" u="none" strike="noStrike" kern="1200" cap="none" spc="0" normalizeH="0" baseline="0" noProof="0" dirty="0">
                <a:ln>
                  <a:noFill/>
                </a:ln>
                <a:solidFill>
                  <a:srgbClr val="4D4D4D"/>
                </a:solidFill>
                <a:effectLst/>
                <a:uLnTx/>
                <a:uFillTx/>
                <a:latin typeface="Arial"/>
                <a:ea typeface="+mn-ea"/>
                <a:cs typeface="+mn-cs"/>
              </a:rPr>
              <a:t>to achieve the societal </a:t>
            </a:r>
            <a:r>
              <a:rPr kumimoji="0" lang="en-US" sz="2000" b="0" i="0" u="none" strike="noStrike" kern="1200" cap="none" spc="0" normalizeH="0" baseline="0" noProof="0" dirty="0" smtClean="0">
                <a:ln>
                  <a:noFill/>
                </a:ln>
                <a:solidFill>
                  <a:srgbClr val="4D4D4D"/>
                </a:solidFill>
                <a:effectLst/>
                <a:uLnTx/>
                <a:uFillTx/>
                <a:latin typeface="Arial"/>
                <a:ea typeface="+mn-ea"/>
                <a:cs typeface="+mn-cs"/>
              </a:rPr>
              <a:t>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smtClean="0">
              <a:ln>
                <a:noFill/>
              </a:ln>
              <a:solidFill>
                <a:srgbClr val="4D4D4D"/>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4D4D4D"/>
                </a:solidFill>
                <a:effectLst/>
                <a:uLnTx/>
                <a:uFillTx/>
                <a:latin typeface="Arial"/>
                <a:ea typeface="+mn-ea"/>
                <a:cs typeface="+mn-cs"/>
              </a:rPr>
              <a:t>EOSC to </a:t>
            </a:r>
            <a:r>
              <a:rPr kumimoji="0" lang="en-US" sz="2000" b="0" i="0" u="none" strike="noStrike" kern="1200" cap="none" spc="0" normalizeH="0" baseline="0" noProof="0" dirty="0">
                <a:ln>
                  <a:noFill/>
                </a:ln>
                <a:solidFill>
                  <a:srgbClr val="4D4D4D"/>
                </a:solidFill>
                <a:effectLst/>
                <a:uLnTx/>
                <a:uFillTx/>
                <a:latin typeface="Arial"/>
                <a:ea typeface="+mn-ea"/>
                <a:cs typeface="+mn-cs"/>
              </a:rPr>
              <a:t>take </a:t>
            </a:r>
            <a:r>
              <a:rPr kumimoji="0" lang="en-US" sz="2000" b="0" i="0" u="none" strike="noStrike" kern="1200" cap="none" spc="0" normalizeH="0" baseline="0" noProof="0" dirty="0" smtClean="0">
                <a:ln>
                  <a:noFill/>
                </a:ln>
                <a:solidFill>
                  <a:srgbClr val="4D4D4D"/>
                </a:solidFill>
                <a:effectLst/>
                <a:uLnTx/>
                <a:uFillTx/>
                <a:latin typeface="Arial"/>
                <a:ea typeface="+mn-ea"/>
                <a:cs typeface="+mn-cs"/>
              </a:rPr>
              <a:t>full advantage </a:t>
            </a:r>
            <a:r>
              <a:rPr kumimoji="0" lang="en-US" sz="2000" b="0" i="0" u="none" strike="noStrike" kern="1200" cap="none" spc="0" normalizeH="0" baseline="0" noProof="0" dirty="0">
                <a:ln>
                  <a:noFill/>
                </a:ln>
                <a:solidFill>
                  <a:srgbClr val="4D4D4D"/>
                </a:solidFill>
                <a:effectLst/>
                <a:uLnTx/>
                <a:uFillTx/>
                <a:latin typeface="Arial"/>
                <a:ea typeface="+mn-ea"/>
                <a:cs typeface="+mn-cs"/>
              </a:rPr>
              <a:t>of </a:t>
            </a:r>
            <a:r>
              <a:rPr kumimoji="0" lang="en-US" sz="2000" b="0" i="0" u="none" strike="noStrike" kern="1200" cap="none" spc="0" normalizeH="0" baseline="0" noProof="0" dirty="0" smtClean="0">
                <a:ln>
                  <a:noFill/>
                </a:ln>
                <a:solidFill>
                  <a:srgbClr val="4D4D4D"/>
                </a:solidFill>
                <a:effectLst/>
                <a:uLnTx/>
                <a:uFillTx/>
                <a:latin typeface="Arial"/>
                <a:ea typeface="+mn-ea"/>
                <a:cs typeface="+mn-cs"/>
              </a:rPr>
              <a:t>ESFRI best practices and services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4D4D4D"/>
                </a:solidFill>
                <a:effectLst/>
                <a:uLnTx/>
                <a:uFillTx/>
                <a:latin typeface="Arial"/>
                <a:ea typeface="+mn-ea"/>
                <a:cs typeface="+mn-cs"/>
              </a:rPr>
              <a:t>data management</a:t>
            </a:r>
            <a:r>
              <a:rPr kumimoji="0" lang="en-US" sz="2000" b="0" i="0" u="none" strike="noStrike" kern="1200" cap="none" spc="0" normalizeH="0" baseline="0" noProof="0" dirty="0">
                <a:ln>
                  <a:noFill/>
                </a:ln>
                <a:solidFill>
                  <a:srgbClr val="4D4D4D"/>
                </a:solidFill>
                <a:effectLst/>
                <a:uLnTx/>
                <a:uFillTx/>
                <a:latin typeface="Arial"/>
                <a:ea typeface="+mn-ea"/>
                <a:cs typeface="+mn-cs"/>
              </a:rPr>
              <a:t>, storage and </a:t>
            </a:r>
            <a:r>
              <a:rPr kumimoji="0" lang="en-US" sz="2000" b="0" i="0" u="none" strike="noStrike" kern="1200" cap="none" spc="0" normalizeH="0" baseline="0" noProof="0" dirty="0" smtClean="0">
                <a:ln>
                  <a:noFill/>
                </a:ln>
                <a:solidFill>
                  <a:srgbClr val="4D4D4D"/>
                </a:solidFill>
                <a:effectLst/>
                <a:uLnTx/>
                <a:uFillTx/>
                <a:latin typeface="Arial"/>
                <a:ea typeface="+mn-ea"/>
                <a:cs typeface="+mn-cs"/>
              </a:rPr>
              <a:t>curation….</a:t>
            </a:r>
            <a:endParaRPr kumimoji="0" lang="en-US" sz="2000" b="0" i="0" u="none" strike="noStrike" kern="1200" cap="none" spc="0" normalizeH="0" baseline="0" noProof="0" dirty="0">
              <a:ln>
                <a:noFill/>
              </a:ln>
              <a:solidFill>
                <a:srgbClr val="4D4D4D"/>
              </a:solidFill>
              <a:effectLst/>
              <a:uLnTx/>
              <a:uFillTx/>
              <a:latin typeface="Arial"/>
              <a:ea typeface="+mn-ea"/>
              <a:cs typeface="+mn-cs"/>
            </a:endParaRPr>
          </a:p>
        </p:txBody>
      </p:sp>
      <p:sp>
        <p:nvSpPr>
          <p:cNvPr id="13" name="Line Callout 2 (No Border) 12"/>
          <p:cNvSpPr/>
          <p:nvPr/>
        </p:nvSpPr>
        <p:spPr>
          <a:xfrm>
            <a:off x="7696200" y="1758315"/>
            <a:ext cx="4210049" cy="914400"/>
          </a:xfrm>
          <a:prstGeom prst="callout2">
            <a:avLst>
              <a:gd name="adj1" fmla="val 80378"/>
              <a:gd name="adj2" fmla="val -2907"/>
              <a:gd name="adj3" fmla="val 97886"/>
              <a:gd name="adj4" fmla="val -17830"/>
              <a:gd name="adj5" fmla="val 97747"/>
              <a:gd name="adj6" fmla="val -91456"/>
            </a:avLst>
          </a:prstGeom>
          <a:solidFill>
            <a:schemeClr val="bg2"/>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3E8F9">
                    <a:lumMod val="25000"/>
                  </a:srgbClr>
                </a:solidFill>
                <a:effectLst/>
                <a:uLnTx/>
                <a:uFillTx/>
                <a:latin typeface="Arial"/>
                <a:ea typeface="+mn-ea"/>
                <a:cs typeface="+mn-cs"/>
              </a:rPr>
              <a:t>RIs are </a:t>
            </a:r>
            <a:r>
              <a:rPr kumimoji="0" lang="en-US" sz="1800" b="0" i="0" u="none" strike="noStrike" kern="1200" cap="none" spc="0" normalizeH="0" baseline="0" noProof="0" dirty="0" smtClean="0">
                <a:ln>
                  <a:noFill/>
                </a:ln>
                <a:solidFill>
                  <a:srgbClr val="D3E8F9">
                    <a:lumMod val="25000"/>
                  </a:srgbClr>
                </a:solidFill>
                <a:effectLst/>
                <a:uLnTx/>
                <a:uFillTx/>
                <a:latin typeface="Arial"/>
                <a:ea typeface="+mn-ea"/>
                <a:cs typeface="+mn-cs"/>
              </a:rPr>
              <a:t>major data-producers</a:t>
            </a:r>
            <a:endParaRPr kumimoji="0" lang="en-GB" sz="1800" b="0" i="0" u="none" strike="noStrike" kern="1200" cap="none" spc="0" normalizeH="0" baseline="0" noProof="0" dirty="0">
              <a:ln>
                <a:noFill/>
              </a:ln>
              <a:solidFill>
                <a:srgbClr val="D3E8F9">
                  <a:lumMod val="25000"/>
                </a:srgbClr>
              </a:solidFill>
              <a:effectLst/>
              <a:uLnTx/>
              <a:uFillTx/>
              <a:latin typeface="Arial"/>
              <a:ea typeface="+mn-ea"/>
              <a:cs typeface="+mn-cs"/>
            </a:endParaRPr>
          </a:p>
        </p:txBody>
      </p:sp>
      <p:grpSp>
        <p:nvGrpSpPr>
          <p:cNvPr id="14" name="Group 13"/>
          <p:cNvGrpSpPr/>
          <p:nvPr/>
        </p:nvGrpSpPr>
        <p:grpSpPr>
          <a:xfrm>
            <a:off x="7696197" y="2865119"/>
            <a:ext cx="4210050" cy="899719"/>
            <a:chOff x="7696199" y="3515995"/>
            <a:chExt cx="4210050" cy="914400"/>
          </a:xfrm>
        </p:grpSpPr>
        <p:sp>
          <p:nvSpPr>
            <p:cNvPr id="15" name="Line Callout 2 (No Border) 14"/>
            <p:cNvSpPr/>
            <p:nvPr/>
          </p:nvSpPr>
          <p:spPr>
            <a:xfrm>
              <a:off x="7696200" y="3515995"/>
              <a:ext cx="4210049" cy="914400"/>
            </a:xfrm>
            <a:prstGeom prst="callout2">
              <a:avLst>
                <a:gd name="adj1" fmla="val 80378"/>
                <a:gd name="adj2" fmla="val -2907"/>
                <a:gd name="adj3" fmla="val 64553"/>
                <a:gd name="adj4" fmla="val -17378"/>
                <a:gd name="adj5" fmla="val 64414"/>
                <a:gd name="adj6" fmla="val -50506"/>
              </a:avLst>
            </a:prstGeom>
            <a:solidFill>
              <a:schemeClr val="bg2"/>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D3E8F9">
                      <a:lumMod val="25000"/>
                    </a:srgbClr>
                  </a:solidFill>
                  <a:effectLst/>
                  <a:uLnTx/>
                  <a:uFillTx/>
                  <a:latin typeface="Arial"/>
                  <a:ea typeface="+mn-ea"/>
                  <a:cs typeface="+mn-cs"/>
                </a:rPr>
                <a:t>EOSC-ESFRI cluster projects</a:t>
              </a:r>
              <a:endParaRPr kumimoji="0" lang="en-GB" sz="1800" b="0" i="0" u="none" strike="noStrike" kern="1200" cap="none" spc="0" normalizeH="0" baseline="0" noProof="0" dirty="0">
                <a:ln>
                  <a:noFill/>
                </a:ln>
                <a:solidFill>
                  <a:srgbClr val="D3E8F9">
                    <a:lumMod val="25000"/>
                  </a:srgbClr>
                </a:solidFill>
                <a:effectLst/>
                <a:uLnTx/>
                <a:uFillTx/>
                <a:latin typeface="Arial"/>
                <a:ea typeface="+mn-ea"/>
                <a:cs typeface="+mn-cs"/>
              </a:endParaRPr>
            </a:p>
          </p:txBody>
        </p:sp>
        <p:sp>
          <p:nvSpPr>
            <p:cNvPr id="17" name="Line Callout 2 (No Border) 16"/>
            <p:cNvSpPr/>
            <p:nvPr/>
          </p:nvSpPr>
          <p:spPr>
            <a:xfrm>
              <a:off x="7696199" y="3515995"/>
              <a:ext cx="4210049" cy="914400"/>
            </a:xfrm>
            <a:prstGeom prst="callout2">
              <a:avLst>
                <a:gd name="adj1" fmla="val 80378"/>
                <a:gd name="adj2" fmla="val -2907"/>
                <a:gd name="adj3" fmla="val 126011"/>
                <a:gd name="adj4" fmla="val -17604"/>
                <a:gd name="adj5" fmla="val 126914"/>
                <a:gd name="adj6" fmla="val -56388"/>
              </a:avLst>
            </a:prstGeom>
            <a:solidFill>
              <a:schemeClr val="bg2"/>
            </a:solid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D3E8F9">
                      <a:lumMod val="25000"/>
                    </a:srgbClr>
                  </a:solidFill>
                  <a:effectLst/>
                  <a:uLnTx/>
                  <a:uFillTx/>
                  <a:latin typeface="Arial"/>
                  <a:ea typeface="+mn-ea"/>
                  <a:cs typeface="+mn-cs"/>
                </a:rPr>
                <a:t>ESFRI science clusters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D3E8F9">
                      <a:lumMod val="25000"/>
                    </a:srgbClr>
                  </a:solidFill>
                  <a:effectLst/>
                  <a:uLnTx/>
                  <a:uFillTx/>
                  <a:latin typeface="Arial"/>
                  <a:ea typeface="+mn-ea"/>
                  <a:cs typeface="+mn-cs"/>
                </a:rPr>
                <a:t>ESFRI individual infrastructures </a:t>
              </a:r>
            </a:p>
          </p:txBody>
        </p:sp>
      </p:grpSp>
      <p:sp>
        <p:nvSpPr>
          <p:cNvPr id="21" name="Line Callout 2 (No Border) 20"/>
          <p:cNvSpPr/>
          <p:nvPr/>
        </p:nvSpPr>
        <p:spPr>
          <a:xfrm>
            <a:off x="7726677" y="4615102"/>
            <a:ext cx="4210049" cy="914400"/>
          </a:xfrm>
          <a:prstGeom prst="callout2">
            <a:avLst>
              <a:gd name="adj1" fmla="val 28156"/>
              <a:gd name="adj2" fmla="val -2183"/>
              <a:gd name="adj3" fmla="val 7886"/>
              <a:gd name="adj4" fmla="val -3592"/>
              <a:gd name="adj5" fmla="val 7748"/>
              <a:gd name="adj6" fmla="val -12302"/>
            </a:avLst>
          </a:prstGeom>
          <a:solidFill>
            <a:schemeClr val="accent5"/>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smtClean="0">
                <a:ln>
                  <a:noFill/>
                </a:ln>
                <a:solidFill>
                  <a:srgbClr val="D3E8F9">
                    <a:lumMod val="25000"/>
                  </a:srgbClr>
                </a:solidFill>
                <a:effectLst/>
                <a:uLnTx/>
                <a:uFillTx/>
                <a:latin typeface="Arial"/>
                <a:ea typeface="+mn-ea"/>
                <a:cs typeface="+mn-cs"/>
              </a:rPr>
              <a:t> Challenge: interoperability of data and services</a:t>
            </a:r>
            <a:endParaRPr kumimoji="0" lang="en-GB" sz="1800" b="0" i="0" u="none" strike="noStrike" kern="1200" cap="none" spc="0" normalizeH="0" baseline="0" noProof="0" dirty="0">
              <a:ln>
                <a:noFill/>
              </a:ln>
              <a:solidFill>
                <a:srgbClr val="D3E8F9">
                  <a:lumMod val="25000"/>
                </a:srgbClr>
              </a:solidFill>
              <a:effectLst/>
              <a:uLnTx/>
              <a:uFillTx/>
              <a:latin typeface="Arial"/>
              <a:ea typeface="+mn-ea"/>
              <a:cs typeface="+mn-cs"/>
            </a:endParaRPr>
          </a:p>
        </p:txBody>
      </p:sp>
      <p:sp>
        <p:nvSpPr>
          <p:cNvPr id="20" name="TextBox 19"/>
          <p:cNvSpPr txBox="1"/>
          <p:nvPr/>
        </p:nvSpPr>
        <p:spPr>
          <a:xfrm>
            <a:off x="7696196" y="3764838"/>
            <a:ext cx="4210050" cy="646331"/>
          </a:xfrm>
          <a:prstGeom prst="rect">
            <a:avLst/>
          </a:prstGeom>
          <a:solidFill>
            <a:schemeClr val="accent5"/>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2">
                    <a:lumMod val="2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smtClean="0">
                <a:ln>
                  <a:noFill/>
                </a:ln>
                <a:solidFill>
                  <a:srgbClr val="D3E8F9">
                    <a:lumMod val="25000"/>
                  </a:srgbClr>
                </a:solidFill>
                <a:effectLst/>
                <a:uLnTx/>
                <a:uFillTx/>
                <a:latin typeface="Arial"/>
                <a:ea typeface="+mn-ea"/>
                <a:cs typeface="+mn-cs"/>
              </a:rPr>
              <a:t>Will achievements be sustainable?</a:t>
            </a:r>
            <a:endParaRPr kumimoji="0" lang="en-GB" sz="1800" b="0" i="0" u="none" strike="noStrike" kern="1200" cap="none" spc="0" normalizeH="0" baseline="0" noProof="0" dirty="0">
              <a:ln>
                <a:noFill/>
              </a:ln>
              <a:solidFill>
                <a:srgbClr val="D3E8F9">
                  <a:lumMod val="25000"/>
                </a:srgbClr>
              </a:solidFill>
              <a:effectLst/>
              <a:uLnTx/>
              <a:uFillTx/>
              <a:latin typeface="Arial"/>
              <a:ea typeface="+mn-ea"/>
              <a:cs typeface="+mn-cs"/>
            </a:endParaRPr>
          </a:p>
        </p:txBody>
      </p:sp>
    </p:spTree>
    <p:extLst>
      <p:ext uri="{BB962C8B-B14F-4D97-AF65-F5344CB8AC3E}">
        <p14:creationId xmlns:p14="http://schemas.microsoft.com/office/powerpoint/2010/main" val="38991147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466975" y="2033382"/>
            <a:ext cx="1714500" cy="3674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p:cNvSpPr/>
          <p:nvPr/>
        </p:nvSpPr>
        <p:spPr>
          <a:xfrm>
            <a:off x="158064" y="4509882"/>
            <a:ext cx="3385234" cy="3674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956360" y="466333"/>
            <a:ext cx="10515600" cy="523655"/>
          </a:xfrm>
        </p:spPr>
        <p:txBody>
          <a:bodyPr vert="horz" lIns="91440" tIns="45720" rIns="91440" bIns="0" rtlCol="0" anchor="b" anchorCtr="0">
            <a:noAutofit/>
          </a:bodyPr>
          <a:lstStyle/>
          <a:p>
            <a:r>
              <a:rPr lang="en-IE" dirty="0"/>
              <a:t>3. RIs in the EOSC ecosystem</a:t>
            </a:r>
            <a:endParaRPr lang="en-GB" dirty="0"/>
          </a:p>
        </p:txBody>
      </p:sp>
      <p:pic>
        <p:nvPicPr>
          <p:cNvPr id="5" name="Picture 4"/>
          <p:cNvPicPr>
            <a:picLocks noChangeAspect="1"/>
          </p:cNvPicPr>
          <p:nvPr/>
        </p:nvPicPr>
        <p:blipFill>
          <a:blip r:embed="rId2"/>
          <a:stretch>
            <a:fillRect/>
          </a:stretch>
        </p:blipFill>
        <p:spPr>
          <a:xfrm>
            <a:off x="9805589" y="6008832"/>
            <a:ext cx="2395936" cy="841321"/>
          </a:xfrm>
          <a:prstGeom prst="rect">
            <a:avLst/>
          </a:prstGeom>
        </p:spPr>
      </p:pic>
      <p:pic>
        <p:nvPicPr>
          <p:cNvPr id="7" name="Picture 6"/>
          <p:cNvPicPr>
            <a:picLocks noChangeAspect="1"/>
          </p:cNvPicPr>
          <p:nvPr/>
        </p:nvPicPr>
        <p:blipFill>
          <a:blip r:embed="rId3"/>
          <a:stretch>
            <a:fillRect/>
          </a:stretch>
        </p:blipFill>
        <p:spPr>
          <a:xfrm>
            <a:off x="4329224" y="1057862"/>
            <a:ext cx="7681802" cy="3540309"/>
          </a:xfrm>
          <a:prstGeom prst="rect">
            <a:avLst/>
          </a:prstGeom>
        </p:spPr>
      </p:pic>
      <p:sp>
        <p:nvSpPr>
          <p:cNvPr id="3" name="Oval 2"/>
          <p:cNvSpPr/>
          <p:nvPr/>
        </p:nvSpPr>
        <p:spPr>
          <a:xfrm>
            <a:off x="6914055" y="2672896"/>
            <a:ext cx="2435939" cy="1047461"/>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158064" y="1606596"/>
            <a:ext cx="413305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smtClean="0">
                <a:ln>
                  <a:noFill/>
                </a:ln>
                <a:solidFill>
                  <a:srgbClr val="4D4D4D"/>
                </a:solidFill>
                <a:effectLst/>
                <a:uLnTx/>
                <a:uFillTx/>
                <a:latin typeface="Arial"/>
                <a:ea typeface="+mn-ea"/>
                <a:cs typeface="+mn-cs"/>
              </a:rPr>
              <a:t>EOSC-Core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4D4D4D"/>
                </a:solidFill>
                <a:effectLst/>
                <a:uLnTx/>
                <a:uFillTx/>
                <a:latin typeface="Arial"/>
                <a:ea typeface="+mn-ea"/>
                <a:cs typeface="+mn-cs"/>
              </a:rPr>
              <a:t>generic services common to all</a:t>
            </a:r>
            <a:endParaRPr kumimoji="0" lang="en-US" sz="2000" b="0" i="0" u="none" strike="noStrike" kern="1200" cap="none" spc="0" normalizeH="0" baseline="0" noProof="0" dirty="0">
              <a:ln>
                <a:noFill/>
              </a:ln>
              <a:solidFill>
                <a:srgbClr val="4D4D4D"/>
              </a:solidFill>
              <a:effectLst/>
              <a:uLnTx/>
              <a:uFillTx/>
              <a:latin typeface="Arial"/>
              <a:ea typeface="+mn-ea"/>
              <a:cs typeface="+mn-cs"/>
            </a:endParaRPr>
          </a:p>
        </p:txBody>
      </p:sp>
      <p:sp>
        <p:nvSpPr>
          <p:cNvPr id="12" name="TextBox 11"/>
          <p:cNvSpPr txBox="1"/>
          <p:nvPr/>
        </p:nvSpPr>
        <p:spPr>
          <a:xfrm>
            <a:off x="158066" y="3698609"/>
            <a:ext cx="4133057"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smtClean="0">
                <a:ln>
                  <a:noFill/>
                </a:ln>
                <a:solidFill>
                  <a:srgbClr val="4D4D4D"/>
                </a:solidFill>
                <a:effectLst/>
                <a:uLnTx/>
                <a:uFillTx/>
                <a:latin typeface="Arial"/>
                <a:ea typeface="+mn-ea"/>
                <a:cs typeface="+mn-cs"/>
              </a:rPr>
              <a:t>EOSC-Exchange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4D4D4D"/>
                </a:solidFill>
                <a:effectLst/>
                <a:uLnTx/>
                <a:uFillTx/>
                <a:latin typeface="Arial"/>
                <a:ea typeface="+mn-ea"/>
                <a:cs typeface="+mn-cs"/>
              </a:rPr>
              <a:t>generic services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4D4D4D"/>
                </a:solidFill>
                <a:effectLst/>
                <a:uLnTx/>
                <a:uFillTx/>
                <a:latin typeface="Arial"/>
                <a:ea typeface="+mn-ea"/>
                <a:cs typeface="+mn-cs"/>
              </a:rPr>
              <a:t>domain specific services</a:t>
            </a:r>
            <a:endParaRPr kumimoji="0" lang="en-US" sz="2000" b="0" i="0" u="none" strike="noStrike" kern="1200" cap="none" spc="0" normalizeH="0" baseline="0" noProof="0" dirty="0">
              <a:ln>
                <a:noFill/>
              </a:ln>
              <a:solidFill>
                <a:srgbClr val="4D4D4D"/>
              </a:solidFill>
              <a:effectLst/>
              <a:uLnTx/>
              <a:uFillTx/>
              <a:latin typeface="Arial"/>
              <a:ea typeface="+mn-ea"/>
              <a:cs typeface="+mn-cs"/>
            </a:endParaRPr>
          </a:p>
        </p:txBody>
      </p:sp>
      <p:sp>
        <p:nvSpPr>
          <p:cNvPr id="14" name="Down Arrow 13"/>
          <p:cNvSpPr/>
          <p:nvPr/>
        </p:nvSpPr>
        <p:spPr>
          <a:xfrm>
            <a:off x="1562100" y="4956304"/>
            <a:ext cx="438150" cy="430193"/>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Box 15"/>
          <p:cNvSpPr txBox="1"/>
          <p:nvPr/>
        </p:nvSpPr>
        <p:spPr>
          <a:xfrm>
            <a:off x="158064" y="5380420"/>
            <a:ext cx="11852962" cy="116955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4D4D4D"/>
                </a:solidFill>
                <a:effectLst/>
                <a:uLnTx/>
                <a:uFillTx/>
                <a:latin typeface="Arial"/>
                <a:ea typeface="+mn-ea"/>
                <a:cs typeface="+mn-cs"/>
              </a:rPr>
              <a:t>increasing interdisciplinary research </a:t>
            </a:r>
            <a:r>
              <a:rPr kumimoji="0" lang="en-US" sz="2000" b="0" i="0" u="none" strike="noStrike" kern="1200" cap="none" spc="0" normalizeH="0" baseline="0" noProof="0" dirty="0" smtClean="0">
                <a:ln>
                  <a:noFill/>
                </a:ln>
                <a:solidFill>
                  <a:srgbClr val="4D4D4D"/>
                </a:solidFill>
                <a:effectLst/>
                <a:uLnTx/>
                <a:uFillTx/>
                <a:latin typeface="Arial"/>
                <a:ea typeface="+mn-ea"/>
                <a:cs typeface="+mn-cs"/>
                <a:sym typeface="Wingdings" panose="05000000000000000000" pitchFamily="2" charset="2"/>
              </a:rPr>
              <a:t> increasing cross-domain use?  access? cost? scalability?</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Arial"/>
                <a:ea typeface="+mn-ea"/>
                <a:cs typeface="+mn-cs"/>
                <a:sym typeface="Wingdings" panose="05000000000000000000" pitchFamily="2" charset="2"/>
              </a:rPr>
              <a:t>s</a:t>
            </a:r>
            <a:r>
              <a:rPr kumimoji="0" lang="en-US" sz="2000" b="0" i="0" u="none" strike="noStrike" kern="1200" cap="none" spc="0" normalizeH="0" baseline="0" noProof="0" dirty="0" smtClean="0">
                <a:ln>
                  <a:noFill/>
                </a:ln>
                <a:solidFill>
                  <a:srgbClr val="4D4D4D"/>
                </a:solidFill>
                <a:effectLst/>
                <a:uLnTx/>
                <a:uFillTx/>
                <a:latin typeface="Arial"/>
                <a:ea typeface="+mn-ea"/>
                <a:cs typeface="+mn-cs"/>
                <a:sym typeface="Wingdings" panose="05000000000000000000" pitchFamily="2" charset="2"/>
              </a:rPr>
              <a:t>ervices in federated environments  more access and use</a:t>
            </a:r>
            <a:r>
              <a:rPr kumimoji="0" lang="en-US" sz="2000" b="0" i="0" u="none" strike="noStrike" kern="1200" cap="none" spc="0" normalizeH="0" baseline="0" noProof="0" dirty="0">
                <a:ln>
                  <a:noFill/>
                </a:ln>
                <a:solidFill>
                  <a:srgbClr val="4D4D4D"/>
                </a:solidFill>
                <a:effectLst/>
                <a:uLnTx/>
                <a:uFillTx/>
                <a:latin typeface="Arial"/>
                <a:ea typeface="+mn-ea"/>
                <a:cs typeface="+mn-cs"/>
                <a:sym typeface="Wingdings" panose="05000000000000000000" pitchFamily="2" charset="2"/>
              </a:rPr>
              <a:t>? </a:t>
            </a:r>
            <a:r>
              <a:rPr kumimoji="0" lang="en-US" sz="2000" b="0" i="0" u="none" strike="noStrike" kern="1200" cap="none" spc="0" normalizeH="0" baseline="0" noProof="0" dirty="0" smtClean="0">
                <a:ln>
                  <a:noFill/>
                </a:ln>
                <a:solidFill>
                  <a:srgbClr val="4D4D4D"/>
                </a:solidFill>
                <a:effectLst/>
                <a:uLnTx/>
                <a:uFillTx/>
                <a:latin typeface="Arial"/>
                <a:ea typeface="+mn-ea"/>
                <a:cs typeface="+mn-cs"/>
                <a:sym typeface="Wingdings" panose="05000000000000000000" pitchFamily="2" charset="2"/>
              </a:rPr>
              <a:t> AAI? </a:t>
            </a:r>
            <a:r>
              <a:rPr kumimoji="0" lang="en-US" sz="2000" b="0" i="0" u="none" strike="noStrike" kern="1200" cap="none" spc="0" normalizeH="0" baseline="0" noProof="0" dirty="0">
                <a:ln>
                  <a:noFill/>
                </a:ln>
                <a:solidFill>
                  <a:srgbClr val="4D4D4D"/>
                </a:solidFill>
                <a:effectLst/>
                <a:uLnTx/>
                <a:uFillTx/>
                <a:latin typeface="Arial"/>
                <a:ea typeface="+mn-ea"/>
                <a:cs typeface="+mn-cs"/>
                <a:sym typeface="Wingdings" panose="05000000000000000000" pitchFamily="2" charset="2"/>
              </a:rPr>
              <a:t>cost? scalability</a:t>
            </a:r>
            <a:r>
              <a:rPr kumimoji="0" lang="en-US" sz="2000" b="0" i="0" u="none" strike="noStrike" kern="1200" cap="none" spc="0" normalizeH="0" baseline="0" noProof="0" dirty="0" smtClean="0">
                <a:ln>
                  <a:noFill/>
                </a:ln>
                <a:solidFill>
                  <a:srgbClr val="4D4D4D"/>
                </a:solidFill>
                <a:effectLst/>
                <a:uLnTx/>
                <a:uFillTx/>
                <a:latin typeface="Arial"/>
                <a:ea typeface="+mn-ea"/>
                <a:cs typeface="+mn-cs"/>
                <a:sym typeface="Wingdings" panose="05000000000000000000" pitchFamily="2" charset="2"/>
              </a:rPr>
              <a: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4D4D4D"/>
                </a:solidFill>
                <a:effectLst/>
                <a:uLnTx/>
                <a:uFillTx/>
                <a:latin typeface="Arial"/>
                <a:ea typeface="+mn-ea"/>
                <a:cs typeface="+mn-cs"/>
                <a:sym typeface="Wingdings" panose="05000000000000000000" pitchFamily="2" charset="2"/>
              </a:rPr>
              <a:t>maintenance of domain specific services  an in-kind contribution to EOSC</a:t>
            </a:r>
            <a:r>
              <a:rPr kumimoji="0" lang="en-US" sz="2000" b="0" i="0" u="none" strike="noStrike" kern="1200" cap="none" spc="0" normalizeH="0" baseline="0" noProof="0" dirty="0">
                <a:ln>
                  <a:noFill/>
                </a:ln>
                <a:solidFill>
                  <a:srgbClr val="4D4D4D"/>
                </a:solidFill>
                <a:effectLst/>
                <a:uLnTx/>
                <a:uFillTx/>
                <a:latin typeface="Arial"/>
                <a:ea typeface="+mn-ea"/>
                <a:cs typeface="+mn-cs"/>
                <a:sym typeface="Wingdings" panose="05000000000000000000" pitchFamily="2" charset="2"/>
              </a:rPr>
              <a:t>? </a:t>
            </a:r>
            <a:endParaRPr kumimoji="0" lang="en-US" sz="2000" b="0" i="0" u="none" strike="noStrike" kern="1200" cap="none" spc="0" normalizeH="0" baseline="0" noProof="0" dirty="0" smtClean="0">
              <a:ln>
                <a:noFill/>
              </a:ln>
              <a:solidFill>
                <a:srgbClr val="4D4D4D"/>
              </a:solidFill>
              <a:effectLst/>
              <a:uLnTx/>
              <a:uFillTx/>
              <a:latin typeface="Arial"/>
              <a:ea typeface="+mn-ea"/>
              <a:cs typeface="+mn-cs"/>
            </a:endParaRPr>
          </a:p>
        </p:txBody>
      </p:sp>
      <p:sp>
        <p:nvSpPr>
          <p:cNvPr id="18" name="Down Arrow 17"/>
          <p:cNvSpPr/>
          <p:nvPr/>
        </p:nvSpPr>
        <p:spPr>
          <a:xfrm>
            <a:off x="2379584" y="2451667"/>
            <a:ext cx="438150" cy="430193"/>
          </a:xfrm>
          <a:prstGeom prst="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p:cNvSpPr txBox="1"/>
          <p:nvPr/>
        </p:nvSpPr>
        <p:spPr>
          <a:xfrm>
            <a:off x="158064" y="2805319"/>
            <a:ext cx="4375836"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solidFill>
                <a:effectLst/>
                <a:uLnTx/>
                <a:uFillTx/>
                <a:latin typeface="Arial"/>
                <a:ea typeface="+mn-ea"/>
                <a:cs typeface="+mn-cs"/>
              </a:rPr>
              <a:t>a</a:t>
            </a:r>
            <a:r>
              <a:rPr kumimoji="0" lang="en-US" sz="2000" b="0" i="0" u="none" strike="noStrike" kern="1200" cap="none" spc="0" normalizeH="0" baseline="0" noProof="0" dirty="0" smtClean="0">
                <a:ln>
                  <a:noFill/>
                </a:ln>
                <a:solidFill>
                  <a:srgbClr val="4D4D4D"/>
                </a:solidFill>
                <a:effectLst/>
                <a:uLnTx/>
                <a:uFillTx/>
                <a:latin typeface="Arial"/>
                <a:ea typeface="+mn-ea"/>
                <a:cs typeface="+mn-cs"/>
              </a:rPr>
              <a:t>re they common yet? </a:t>
            </a:r>
            <a:br>
              <a:rPr kumimoji="0" lang="en-US" sz="2000" b="0" i="0" u="none" strike="noStrike" kern="1200" cap="none" spc="0" normalizeH="0" baseline="0" noProof="0" dirty="0" smtClean="0">
                <a:ln>
                  <a:noFill/>
                </a:ln>
                <a:solidFill>
                  <a:srgbClr val="4D4D4D"/>
                </a:solidFill>
                <a:effectLst/>
                <a:uLnTx/>
                <a:uFillTx/>
                <a:latin typeface="Arial"/>
                <a:ea typeface="+mn-ea"/>
                <a:cs typeface="+mn-cs"/>
              </a:rPr>
            </a:br>
            <a:r>
              <a:rPr kumimoji="0" lang="en-US" sz="2000" b="0" i="0" u="none" strike="noStrike" kern="1200" cap="none" spc="0" normalizeH="0" baseline="0" noProof="0" dirty="0" smtClean="0">
                <a:ln>
                  <a:noFill/>
                </a:ln>
                <a:solidFill>
                  <a:srgbClr val="4D4D4D"/>
                </a:solidFill>
                <a:effectLst/>
                <a:uLnTx/>
                <a:uFillTx/>
                <a:latin typeface="Arial"/>
                <a:ea typeface="+mn-ea"/>
                <a:cs typeface="+mn-cs"/>
                <a:sym typeface="Wingdings" panose="05000000000000000000" pitchFamily="2" charset="2"/>
              </a:rPr>
              <a:t> different AAI among RIs?</a:t>
            </a:r>
            <a:endParaRPr kumimoji="0" lang="en-US" sz="2000" b="0" i="0" u="none" strike="noStrike" kern="1200" cap="none" spc="0" normalizeH="0" baseline="0" noProof="0" dirty="0" smtClean="0">
              <a:ln>
                <a:noFill/>
              </a:ln>
              <a:solidFill>
                <a:srgbClr val="4D4D4D"/>
              </a:solidFill>
              <a:effectLst/>
              <a:uLnTx/>
              <a:uFillTx/>
              <a:latin typeface="Arial"/>
              <a:ea typeface="+mn-ea"/>
              <a:cs typeface="+mn-cs"/>
            </a:endParaRPr>
          </a:p>
        </p:txBody>
      </p:sp>
      <p:sp>
        <p:nvSpPr>
          <p:cNvPr id="20" name="Title 1"/>
          <p:cNvSpPr txBox="1">
            <a:spLocks/>
          </p:cNvSpPr>
          <p:nvPr/>
        </p:nvSpPr>
        <p:spPr bwMode="auto">
          <a:xfrm>
            <a:off x="4434204" y="4640970"/>
            <a:ext cx="7576822" cy="472800"/>
          </a:xfrm>
          <a:prstGeom prst="rect">
            <a:avLst/>
          </a:prstGeom>
          <a:solidFill>
            <a:schemeClr val="bg2"/>
          </a:solidFill>
          <a:ln w="9525">
            <a:solidFill>
              <a:schemeClr val="accent2"/>
            </a:solidFill>
            <a:miter lim="800000"/>
            <a:headEnd/>
            <a:tailEnd/>
          </a:ln>
          <a:extLst/>
        </p:spPr>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Calibri" pitchFamily="34" charset="0"/>
              </a:defRPr>
            </a:lvl2pPr>
            <a:lvl3pPr marL="358775" indent="-358775" algn="l" rtl="0" eaLnBrk="0" fontAlgn="base" hangingPunct="0">
              <a:spcBef>
                <a:spcPct val="0"/>
              </a:spcBef>
              <a:spcAft>
                <a:spcPct val="0"/>
              </a:spcAft>
              <a:defRPr sz="3000" b="1">
                <a:solidFill>
                  <a:srgbClr val="0F5494"/>
                </a:solidFill>
                <a:latin typeface="Calibri" pitchFamily="34" charset="0"/>
              </a:defRPr>
            </a:lvl3pPr>
            <a:lvl4pPr marL="358775" indent="-358775" algn="l" rtl="0" eaLnBrk="0" fontAlgn="base" hangingPunct="0">
              <a:spcBef>
                <a:spcPct val="0"/>
              </a:spcBef>
              <a:spcAft>
                <a:spcPct val="0"/>
              </a:spcAft>
              <a:defRPr sz="3000" b="1">
                <a:solidFill>
                  <a:srgbClr val="0F5494"/>
                </a:solidFill>
                <a:latin typeface="Calibri" pitchFamily="34" charset="0"/>
              </a:defRPr>
            </a:lvl4pPr>
            <a:lvl5pPr marL="358775" indent="-358775" algn="l" rtl="0" eaLnBrk="0" fontAlgn="base" hangingPunct="0">
              <a:spcBef>
                <a:spcPct val="0"/>
              </a:spcBef>
              <a:spcAft>
                <a:spcPct val="0"/>
              </a:spcAft>
              <a:defRPr sz="3000" b="1">
                <a:solidFill>
                  <a:srgbClr val="0F5494"/>
                </a:solidFill>
                <a:latin typeface="Calibri" pitchFamily="34" charset="0"/>
              </a:defRPr>
            </a:lvl5pPr>
            <a:lvl6pPr marL="815975" algn="l" rtl="0" fontAlgn="base">
              <a:spcBef>
                <a:spcPct val="0"/>
              </a:spcBef>
              <a:spcAft>
                <a:spcPct val="0"/>
              </a:spcAft>
              <a:defRPr sz="3000" b="1">
                <a:solidFill>
                  <a:srgbClr val="0F5494"/>
                </a:solidFill>
                <a:latin typeface="Verdana" pitchFamily="32" charset="0"/>
              </a:defRPr>
            </a:lvl6pPr>
            <a:lvl7pPr marL="1273175" algn="l" rtl="0" fontAlgn="base">
              <a:spcBef>
                <a:spcPct val="0"/>
              </a:spcBef>
              <a:spcAft>
                <a:spcPct val="0"/>
              </a:spcAft>
              <a:defRPr sz="3000" b="1">
                <a:solidFill>
                  <a:srgbClr val="0F5494"/>
                </a:solidFill>
                <a:latin typeface="Verdana" pitchFamily="32" charset="0"/>
              </a:defRPr>
            </a:lvl7pPr>
            <a:lvl8pPr marL="1730375" algn="l" rtl="0" fontAlgn="base">
              <a:spcBef>
                <a:spcPct val="0"/>
              </a:spcBef>
              <a:spcAft>
                <a:spcPct val="0"/>
              </a:spcAft>
              <a:defRPr sz="3000" b="1">
                <a:solidFill>
                  <a:srgbClr val="0F5494"/>
                </a:solidFill>
                <a:latin typeface="Verdana" pitchFamily="32" charset="0"/>
              </a:defRPr>
            </a:lvl8pPr>
            <a:lvl9pPr marL="2187575" algn="l" rtl="0" fontAlgn="base">
              <a:spcBef>
                <a:spcPct val="0"/>
              </a:spcBef>
              <a:spcAft>
                <a:spcPct val="0"/>
              </a:spcAft>
              <a:defRPr sz="3000" b="1">
                <a:solidFill>
                  <a:srgbClr val="0F5494"/>
                </a:solidFill>
                <a:latin typeface="Verdana" pitchFamily="32" charset="0"/>
              </a:defRPr>
            </a:lvl9pPr>
          </a:lstStyle>
          <a:p>
            <a:pPr marL="8255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0" cap="none" spc="0" normalizeH="0" baseline="0" noProof="0" dirty="0" smtClean="0">
                <a:ln>
                  <a:noFill/>
                </a:ln>
                <a:solidFill>
                  <a:srgbClr val="0F5494"/>
                </a:solidFill>
                <a:effectLst/>
                <a:uLnTx/>
                <a:uFillTx/>
                <a:latin typeface="Arial"/>
                <a:ea typeface="+mj-ea"/>
                <a:cs typeface="+mj-cs"/>
              </a:rPr>
              <a:t>(1) RIs are providers of </a:t>
            </a:r>
            <a:r>
              <a:rPr kumimoji="0" lang="en-US" sz="1500" b="0" i="0" u="none" strike="noStrike" kern="0" cap="none" spc="0" normalizeH="0" baseline="0" noProof="0" dirty="0">
                <a:ln>
                  <a:noFill/>
                </a:ln>
                <a:solidFill>
                  <a:srgbClr val="0F5494"/>
                </a:solidFill>
                <a:effectLst/>
                <a:uLnTx/>
                <a:uFillTx/>
                <a:latin typeface="Arial"/>
                <a:ea typeface="+mj-ea"/>
                <a:cs typeface="+mj-cs"/>
              </a:rPr>
              <a:t>data and services </a:t>
            </a:r>
            <a:r>
              <a:rPr kumimoji="0" lang="en-US" sz="1500" b="0" i="0" u="none" strike="noStrike" kern="0" cap="none" spc="0" normalizeH="0" baseline="0" noProof="0" dirty="0" smtClean="0">
                <a:ln>
                  <a:noFill/>
                </a:ln>
                <a:solidFill>
                  <a:srgbClr val="0F5494"/>
                </a:solidFill>
                <a:effectLst/>
                <a:uLnTx/>
                <a:uFillTx/>
                <a:latin typeface="Arial"/>
                <a:ea typeface="+mj-ea"/>
                <a:cs typeface="+mj-cs"/>
              </a:rPr>
              <a:t>(</a:t>
            </a:r>
            <a:r>
              <a:rPr kumimoji="0" lang="en-US" sz="1500" b="0" i="0" u="none" strike="noStrike" kern="0" cap="none" spc="0" normalizeH="0" baseline="0" noProof="0" dirty="0">
                <a:ln>
                  <a:noFill/>
                </a:ln>
                <a:solidFill>
                  <a:srgbClr val="0F5494"/>
                </a:solidFill>
                <a:effectLst/>
                <a:uLnTx/>
                <a:uFillTx/>
                <a:latin typeface="Arial"/>
                <a:ea typeface="+mj-ea"/>
                <a:cs typeface="+mj-cs"/>
              </a:rPr>
              <a:t>e.g. </a:t>
            </a:r>
            <a:r>
              <a:rPr kumimoji="0" lang="en-US" sz="1500" b="0" i="0" u="none" strike="noStrike" kern="0" cap="none" spc="0" normalizeH="0" baseline="0" noProof="0" dirty="0" smtClean="0">
                <a:ln>
                  <a:noFill/>
                </a:ln>
                <a:solidFill>
                  <a:srgbClr val="0F5494"/>
                </a:solidFill>
                <a:effectLst/>
                <a:uLnTx/>
                <a:uFillTx/>
                <a:latin typeface="Arial"/>
                <a:ea typeface="+mj-ea"/>
                <a:cs typeface="+mj-cs"/>
              </a:rPr>
              <a:t>data services</a:t>
            </a:r>
            <a:r>
              <a:rPr kumimoji="0" lang="en-US" sz="1500" b="0" i="0" u="none" strike="noStrike" kern="0" cap="none" spc="0" normalizeH="0" baseline="0" noProof="0" dirty="0">
                <a:ln>
                  <a:noFill/>
                </a:ln>
                <a:solidFill>
                  <a:srgbClr val="0F5494"/>
                </a:solidFill>
                <a:effectLst/>
                <a:uLnTx/>
                <a:uFillTx/>
                <a:latin typeface="Arial"/>
                <a:ea typeface="+mj-ea"/>
                <a:cs typeface="+mj-cs"/>
              </a:rPr>
              <a:t>, research </a:t>
            </a:r>
            <a:r>
              <a:rPr kumimoji="0" lang="en-US" sz="1500" b="0" i="0" u="none" strike="noStrike" kern="0" cap="none" spc="0" normalizeH="0" baseline="0" noProof="0" dirty="0" smtClean="0">
                <a:ln>
                  <a:noFill/>
                </a:ln>
                <a:solidFill>
                  <a:srgbClr val="0F5494"/>
                </a:solidFill>
                <a:effectLst/>
                <a:uLnTx/>
                <a:uFillTx/>
                <a:latin typeface="Arial"/>
                <a:ea typeface="+mj-ea"/>
                <a:cs typeface="+mj-cs"/>
              </a:rPr>
              <a:t>products..)</a:t>
            </a:r>
          </a:p>
          <a:p>
            <a:pPr marL="8255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0" cap="none" spc="0" normalizeH="0" baseline="0" noProof="0" dirty="0" smtClean="0">
                <a:ln>
                  <a:noFill/>
                </a:ln>
                <a:solidFill>
                  <a:srgbClr val="0F5494"/>
                </a:solidFill>
                <a:effectLst/>
                <a:uLnTx/>
                <a:uFillTx/>
                <a:latin typeface="Arial"/>
                <a:ea typeface="+mj-ea"/>
                <a:cs typeface="+mj-cs"/>
              </a:rPr>
              <a:t>(2) RIs are users </a:t>
            </a:r>
            <a:r>
              <a:rPr kumimoji="0" lang="en-US" sz="1500" b="0" i="0" u="none" strike="noStrike" kern="0" cap="none" spc="0" normalizeH="0" baseline="0" noProof="0" dirty="0">
                <a:ln>
                  <a:noFill/>
                </a:ln>
                <a:solidFill>
                  <a:srgbClr val="0F5494"/>
                </a:solidFill>
                <a:effectLst/>
                <a:uLnTx/>
                <a:uFillTx/>
                <a:latin typeface="Arial"/>
                <a:ea typeface="+mj-ea"/>
                <a:cs typeface="+mj-cs"/>
              </a:rPr>
              <a:t>of </a:t>
            </a:r>
            <a:r>
              <a:rPr kumimoji="0" lang="en-US" sz="1500" b="0" i="0" u="none" strike="noStrike" kern="0" cap="none" spc="0" normalizeH="0" baseline="0" noProof="0" dirty="0" smtClean="0">
                <a:ln>
                  <a:noFill/>
                </a:ln>
                <a:solidFill>
                  <a:srgbClr val="0F5494"/>
                </a:solidFill>
                <a:effectLst/>
                <a:uLnTx/>
                <a:uFillTx/>
                <a:latin typeface="Arial"/>
                <a:ea typeface="+mj-ea"/>
                <a:cs typeface="+mj-cs"/>
              </a:rPr>
              <a:t>data and services provided by/through </a:t>
            </a:r>
            <a:r>
              <a:rPr kumimoji="0" lang="en-US" sz="1500" b="0" i="0" u="none" strike="noStrike" kern="0" cap="none" spc="0" normalizeH="0" baseline="0" noProof="0" dirty="0">
                <a:ln>
                  <a:noFill/>
                </a:ln>
                <a:solidFill>
                  <a:srgbClr val="0F5494"/>
                </a:solidFill>
                <a:effectLst/>
                <a:uLnTx/>
                <a:uFillTx/>
                <a:latin typeface="Arial"/>
                <a:ea typeface="+mj-ea"/>
                <a:cs typeface="+mj-cs"/>
              </a:rPr>
              <a:t>EOSC  </a:t>
            </a:r>
          </a:p>
        </p:txBody>
      </p:sp>
    </p:spTree>
    <p:extLst>
      <p:ext uri="{BB962C8B-B14F-4D97-AF65-F5344CB8AC3E}">
        <p14:creationId xmlns:p14="http://schemas.microsoft.com/office/powerpoint/2010/main" val="1802624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smtClean="0"/>
              <a:t>Thank you</a:t>
            </a:r>
            <a:endParaRPr lang="en-GB" dirty="0"/>
          </a:p>
        </p:txBody>
      </p:sp>
      <p:sp>
        <p:nvSpPr>
          <p:cNvPr id="3" name="Subtitle 2"/>
          <p:cNvSpPr>
            <a:spLocks noGrp="1"/>
          </p:cNvSpPr>
          <p:nvPr>
            <p:ph type="subTitle" idx="1"/>
          </p:nvPr>
        </p:nvSpPr>
        <p:spPr>
          <a:xfrm>
            <a:off x="759575" y="4674742"/>
            <a:ext cx="8941016" cy="1825212"/>
          </a:xfrm>
        </p:spPr>
        <p:txBody>
          <a:bodyPr wrap="square" anchor="b" anchorCtr="0"/>
          <a:lstStyle/>
          <a:p>
            <a:r>
              <a:rPr lang="en-US" sz="1050" b="1" dirty="0"/>
              <a:t>© European Union 2020</a:t>
            </a:r>
          </a:p>
          <a:p>
            <a:r>
              <a:rPr lang="en-US" sz="1050" dirty="0" smtClean="0"/>
              <a:t>Unless otherwise noted the reuse of this presentation is </a:t>
            </a:r>
            <a:r>
              <a:rPr lang="en-US" sz="1050" dirty="0" err="1" smtClean="0"/>
              <a:t>authorised</a:t>
            </a:r>
            <a:r>
              <a:rPr lang="en-US" sz="1050" dirty="0" smtClean="0"/>
              <a:t> under the </a:t>
            </a:r>
            <a:r>
              <a:rPr lang="en-US" sz="1050" dirty="0" smtClean="0">
                <a:hlinkClick r:id="rId3"/>
              </a:rPr>
              <a:t>CC BY 4.0 </a:t>
            </a:r>
            <a:r>
              <a:rPr lang="en-US" sz="1050" dirty="0"/>
              <a:t>license. For any use or reproduction of elements that are not owned by the EU, permission may need to be sought directly from the respective </a:t>
            </a:r>
            <a:r>
              <a:rPr lang="en-US" sz="1050" dirty="0" smtClean="0"/>
              <a:t>right holders.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24" y="4858246"/>
            <a:ext cx="1023496" cy="358097"/>
          </a:xfrm>
          <a:prstGeom prst="rect">
            <a:avLst/>
          </a:prstGeom>
        </p:spPr>
      </p:pic>
    </p:spTree>
    <p:extLst>
      <p:ext uri="{BB962C8B-B14F-4D97-AF65-F5344CB8AC3E}">
        <p14:creationId xmlns:p14="http://schemas.microsoft.com/office/powerpoint/2010/main" val="25766686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031192" y="5711643"/>
            <a:ext cx="1958542" cy="1021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itle 2"/>
          <p:cNvSpPr>
            <a:spLocks noGrp="1"/>
          </p:cNvSpPr>
          <p:nvPr>
            <p:ph type="title"/>
          </p:nvPr>
        </p:nvSpPr>
        <p:spPr>
          <a:xfrm>
            <a:off x="813664" y="352425"/>
            <a:ext cx="1885950" cy="990600"/>
          </a:xfrm>
        </p:spPr>
        <p:txBody>
          <a:bodyPr/>
          <a:lstStyle/>
          <a:p>
            <a:r>
              <a:rPr lang="en-IE" sz="3200" dirty="0" smtClean="0"/>
              <a:t>EOSC </a:t>
            </a:r>
            <a:br>
              <a:rPr lang="en-IE" sz="3200" dirty="0" smtClean="0"/>
            </a:br>
            <a:r>
              <a:rPr lang="en-IE" sz="3200" dirty="0" smtClean="0"/>
              <a:t>in H2020</a:t>
            </a:r>
            <a:endParaRPr lang="en-GB" sz="3200" dirty="0"/>
          </a:p>
        </p:txBody>
      </p:sp>
      <p:graphicFrame>
        <p:nvGraphicFramePr>
          <p:cNvPr id="4" name="Diagram 3"/>
          <p:cNvGraphicFramePr/>
          <p:nvPr/>
        </p:nvGraphicFramePr>
        <p:xfrm>
          <a:off x="2677397" y="1580809"/>
          <a:ext cx="9601695" cy="5073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nvGraphicFramePr>
        <p:xfrm>
          <a:off x="2683731" y="644785"/>
          <a:ext cx="8059486" cy="41249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nvSpPr>
        <p:spPr>
          <a:xfrm>
            <a:off x="200025" y="1647744"/>
            <a:ext cx="2496422" cy="463203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smtClean="0">
                <a:ln>
                  <a:noFill/>
                </a:ln>
                <a:solidFill>
                  <a:srgbClr val="024B9C"/>
                </a:solidFill>
                <a:effectLst/>
                <a:uLnTx/>
                <a:uFillTx/>
                <a:latin typeface="Arial"/>
                <a:ea typeface="+mn-ea"/>
                <a:cs typeface="+mn-cs"/>
              </a:rPr>
              <a:t>24 e-Infra </a:t>
            </a:r>
            <a:r>
              <a:rPr kumimoji="0" lang="en-IE" sz="1800" b="0" i="0" u="none" strike="noStrike" kern="1200" cap="none" spc="0" normalizeH="0" baseline="0" noProof="0" dirty="0" err="1" smtClean="0">
                <a:ln>
                  <a:noFill/>
                </a:ln>
                <a:solidFill>
                  <a:srgbClr val="024B9C"/>
                </a:solidFill>
                <a:effectLst/>
                <a:uLnTx/>
                <a:uFillTx/>
                <a:latin typeface="Arial"/>
                <a:ea typeface="+mn-ea"/>
                <a:cs typeface="+mn-cs"/>
              </a:rPr>
              <a:t>prj</a:t>
            </a:r>
            <a:endParaRPr kumimoji="0" lang="en-IE" sz="1800" b="0" i="0" u="none" strike="noStrike" kern="1200" cap="none" spc="0" normalizeH="0" baseline="0" noProof="0" dirty="0" smtClean="0">
              <a:ln>
                <a:noFill/>
              </a:ln>
              <a:solidFill>
                <a:srgbClr val="024B9C"/>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smtClean="0">
                <a:ln>
                  <a:noFill/>
                </a:ln>
                <a:solidFill>
                  <a:srgbClr val="024B9C"/>
                </a:solidFill>
                <a:effectLst/>
                <a:uLnTx/>
                <a:uFillTx/>
                <a:latin typeface="Arial"/>
                <a:ea typeface="+mn-ea"/>
                <a:cs typeface="+mn-cs"/>
              </a:rPr>
              <a:t>25 </a:t>
            </a:r>
            <a:r>
              <a:rPr kumimoji="0" lang="en-IE" sz="1800" b="0" i="0" u="none" strike="noStrike" kern="1200" cap="none" spc="0" normalizeH="0" baseline="0" noProof="0" dirty="0" err="1" smtClean="0">
                <a:ln>
                  <a:noFill/>
                </a:ln>
                <a:solidFill>
                  <a:srgbClr val="024B9C"/>
                </a:solidFill>
                <a:effectLst/>
                <a:uLnTx/>
                <a:uFillTx/>
                <a:latin typeface="Arial"/>
                <a:ea typeface="+mn-ea"/>
                <a:cs typeface="+mn-cs"/>
              </a:rPr>
              <a:t>infraEOSC</a:t>
            </a:r>
            <a:r>
              <a:rPr kumimoji="0" lang="en-IE" sz="1800" b="0" i="0" u="none" strike="noStrike" kern="1200" cap="none" spc="0" normalizeH="0" baseline="0" noProof="0" dirty="0" smtClean="0">
                <a:ln>
                  <a:noFill/>
                </a:ln>
                <a:solidFill>
                  <a:srgbClr val="024B9C"/>
                </a:solidFill>
                <a:effectLst/>
                <a:uLnTx/>
                <a:uFillTx/>
                <a:latin typeface="Arial"/>
                <a:ea typeface="+mn-ea"/>
                <a:cs typeface="+mn-cs"/>
              </a:rPr>
              <a:t> </a:t>
            </a:r>
            <a:r>
              <a:rPr kumimoji="0" lang="en-IE" sz="1800" b="0" i="0" u="none" strike="noStrike" kern="1200" cap="none" spc="0" normalizeH="0" baseline="0" noProof="0" dirty="0" err="1" smtClean="0">
                <a:ln>
                  <a:noFill/>
                </a:ln>
                <a:solidFill>
                  <a:srgbClr val="024B9C"/>
                </a:solidFill>
                <a:effectLst/>
                <a:uLnTx/>
                <a:uFillTx/>
                <a:latin typeface="Arial"/>
                <a:ea typeface="+mn-ea"/>
                <a:cs typeface="+mn-cs"/>
              </a:rPr>
              <a:t>prj</a:t>
            </a:r>
            <a:endParaRPr kumimoji="0" lang="en-IE" sz="1800" b="0" i="0" u="none" strike="noStrike" kern="1200" cap="none" spc="0" normalizeH="0" baseline="0" noProof="0" dirty="0" smtClean="0">
              <a:ln>
                <a:noFill/>
              </a:ln>
              <a:solidFill>
                <a:srgbClr val="024B9C"/>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smtClean="0">
                <a:ln>
                  <a:noFill/>
                </a:ln>
                <a:solidFill>
                  <a:srgbClr val="024B9C"/>
                </a:solidFill>
                <a:effectLst/>
                <a:uLnTx/>
                <a:uFillTx/>
                <a:latin typeface="Arial"/>
                <a:ea typeface="+mn-ea"/>
                <a:cs typeface="+mn-cs"/>
              </a:rPr>
              <a:t>400M€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800" b="0" i="0" u="none" strike="noStrike" kern="1200" cap="none" spc="0" normalizeH="0" baseline="0" noProof="0" dirty="0">
              <a:ln>
                <a:noFill/>
              </a:ln>
              <a:solidFill>
                <a:srgbClr val="024B9C"/>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smtClean="0">
                <a:ln>
                  <a:noFill/>
                </a:ln>
                <a:solidFill>
                  <a:srgbClr val="024B9C"/>
                </a:solidFill>
                <a:effectLst/>
                <a:uLnTx/>
                <a:uFillTx/>
                <a:latin typeface="Arial"/>
                <a:ea typeface="+mn-ea"/>
                <a:cs typeface="+mn-cs"/>
              </a:rPr>
              <a:t>INFRAEOSC-04</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smtClean="0">
                <a:ln>
                  <a:noFill/>
                </a:ln>
                <a:solidFill>
                  <a:srgbClr val="024B9C"/>
                </a:solidFill>
                <a:effectLst/>
                <a:uLnTx/>
                <a:uFillTx/>
                <a:latin typeface="Arial"/>
                <a:ea typeface="+mn-ea"/>
                <a:cs typeface="+mn-cs"/>
              </a:rPr>
              <a:t>95 M€</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024B9C"/>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IE" sz="1800" b="0" i="0" u="none" strike="noStrike" kern="1200" cap="none" spc="0" normalizeH="0" baseline="0" noProof="0" dirty="0" smtClean="0">
                <a:ln>
                  <a:noFill/>
                </a:ln>
                <a:solidFill>
                  <a:srgbClr val="024B9C"/>
                </a:solidFill>
                <a:effectLst/>
                <a:uLnTx/>
                <a:uFillTx/>
                <a:latin typeface="Arial"/>
                <a:ea typeface="+mn-ea"/>
                <a:cs typeface="+mn-cs"/>
              </a:rPr>
              <a:t>Building blocks:</a:t>
            </a:r>
            <a:endParaRPr kumimoji="0" lang="en-IE" sz="1800" b="0" i="0" u="none" strike="noStrike" kern="1200" cap="none" spc="0" normalizeH="0" baseline="0" noProof="0" dirty="0">
              <a:ln>
                <a:noFill/>
              </a:ln>
              <a:solidFill>
                <a:srgbClr val="024B9C"/>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800" b="0" i="0" u="none" strike="noStrike" kern="1200" cap="none" spc="0" normalizeH="0" baseline="0" noProof="0" dirty="0" smtClean="0">
                <a:ln>
                  <a:noFill/>
                </a:ln>
                <a:solidFill>
                  <a:srgbClr val="024B9C"/>
                </a:solidFill>
                <a:effectLst/>
                <a:uLnTx/>
                <a:uFillTx/>
                <a:latin typeface="Arial"/>
                <a:ea typeface="+mn-ea"/>
                <a:cs typeface="+mn-cs"/>
              </a:rPr>
              <a:t>AAI</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800" b="0" i="0" u="none" strike="noStrike" kern="1200" cap="none" spc="0" normalizeH="0" baseline="0" noProof="0" dirty="0" smtClean="0">
                <a:ln>
                  <a:noFill/>
                </a:ln>
                <a:solidFill>
                  <a:srgbClr val="024B9C"/>
                </a:solidFill>
                <a:effectLst/>
                <a:uLnTx/>
                <a:uFillTx/>
                <a:latin typeface="Arial"/>
                <a:ea typeface="+mn-ea"/>
                <a:cs typeface="+mn-cs"/>
              </a:rPr>
              <a:t>Portal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800" b="0" i="0" u="none" strike="noStrike" kern="1200" cap="none" spc="0" normalizeH="0" baseline="0" noProof="0" dirty="0" smtClean="0">
                <a:ln>
                  <a:noFill/>
                </a:ln>
                <a:solidFill>
                  <a:srgbClr val="024B9C"/>
                </a:solidFill>
                <a:effectLst/>
                <a:uLnTx/>
                <a:uFillTx/>
                <a:latin typeface="Arial"/>
                <a:ea typeface="+mn-ea"/>
                <a:cs typeface="+mn-cs"/>
              </a:rPr>
              <a:t>Services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800" b="0" i="0" u="none" strike="noStrike" kern="1200" cap="none" spc="0" normalizeH="0" baseline="0" noProof="0" dirty="0" smtClean="0">
                <a:ln>
                  <a:noFill/>
                </a:ln>
                <a:solidFill>
                  <a:srgbClr val="024B9C"/>
                </a:solidFill>
                <a:effectLst/>
                <a:uLnTx/>
                <a:uFillTx/>
                <a:latin typeface="Arial"/>
                <a:ea typeface="+mn-ea"/>
                <a:cs typeface="+mn-cs"/>
              </a:rPr>
              <a:t>FAIR principles </a:t>
            </a:r>
            <a:r>
              <a:rPr kumimoji="0" lang="en-IE" sz="1800" b="0" i="0" u="none" strike="noStrike" kern="1200" cap="none" spc="0" normalizeH="0" baseline="0" noProof="0" dirty="0" err="1" smtClean="0">
                <a:ln>
                  <a:noFill/>
                </a:ln>
                <a:solidFill>
                  <a:srgbClr val="024B9C"/>
                </a:solidFill>
                <a:effectLst/>
                <a:uLnTx/>
                <a:uFillTx/>
                <a:latin typeface="Arial"/>
                <a:ea typeface="+mn-ea"/>
                <a:cs typeface="+mn-cs"/>
              </a:rPr>
              <a:t>impl</a:t>
            </a:r>
            <a:r>
              <a:rPr kumimoji="0" lang="en-IE" sz="1800" b="0" i="0" u="none" strike="noStrike" kern="1200" cap="none" spc="0" normalizeH="0" baseline="0" noProof="0" dirty="0" smtClean="0">
                <a:ln>
                  <a:noFill/>
                </a:ln>
                <a:solidFill>
                  <a:srgbClr val="024B9C"/>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800" b="0" i="0" u="none" strike="noStrike" kern="1200" cap="none" spc="0" normalizeH="0" baseline="0" noProof="0" dirty="0" smtClean="0">
                <a:ln>
                  <a:noFill/>
                </a:ln>
                <a:solidFill>
                  <a:srgbClr val="024B9C"/>
                </a:solidFill>
                <a:effectLst/>
                <a:uLnTx/>
                <a:uFillTx/>
                <a:latin typeface="Arial"/>
                <a:ea typeface="+mn-ea"/>
                <a:cs typeface="+mn-cs"/>
              </a:rPr>
              <a:t>Interoperability among clusters</a:t>
            </a:r>
          </a:p>
        </p:txBody>
      </p:sp>
      <p:cxnSp>
        <p:nvCxnSpPr>
          <p:cNvPr id="9" name="Straight Arrow Connector 8"/>
          <p:cNvCxnSpPr/>
          <p:nvPr/>
        </p:nvCxnSpPr>
        <p:spPr>
          <a:xfrm flipV="1">
            <a:off x="2238375" y="2164357"/>
            <a:ext cx="439022" cy="635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111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83" y="85725"/>
            <a:ext cx="12789934" cy="6682740"/>
          </a:xfrm>
          <a:prstGeom prst="rect">
            <a:avLst/>
          </a:prstGeom>
        </p:spPr>
      </p:pic>
    </p:spTree>
    <p:extLst>
      <p:ext uri="{BB962C8B-B14F-4D97-AF65-F5344CB8AC3E}">
        <p14:creationId xmlns:p14="http://schemas.microsoft.com/office/powerpoint/2010/main" val="33595015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81B1BF-0F91-EB4D-9107-76BB43ED5D87}"/>
              </a:ext>
            </a:extLst>
          </p:cNvPr>
          <p:cNvSpPr>
            <a:spLocks noGrp="1"/>
          </p:cNvSpPr>
          <p:nvPr>
            <p:ph type="title"/>
          </p:nvPr>
        </p:nvSpPr>
        <p:spPr/>
        <p:txBody>
          <a:bodyPr>
            <a:normAutofit/>
          </a:bodyPr>
          <a:lstStyle/>
          <a:p>
            <a:r>
              <a:rPr lang="en-GB" dirty="0"/>
              <a:t>Environmental research infrastructure cluster</a:t>
            </a:r>
          </a:p>
        </p:txBody>
      </p:sp>
      <p:sp>
        <p:nvSpPr>
          <p:cNvPr id="3" name="Segnaposto testo 2">
            <a:extLst>
              <a:ext uri="{FF2B5EF4-FFF2-40B4-BE49-F238E27FC236}">
                <a16:creationId xmlns:a16="http://schemas.microsoft.com/office/drawing/2014/main" id="{D9A151D6-EB62-8B4D-AC48-600F1E3903F1}"/>
              </a:ext>
            </a:extLst>
          </p:cNvPr>
          <p:cNvSpPr>
            <a:spLocks noGrp="1"/>
          </p:cNvSpPr>
          <p:nvPr>
            <p:ph type="body" idx="1"/>
          </p:nvPr>
        </p:nvSpPr>
        <p:spPr/>
        <p:txBody>
          <a:bodyPr>
            <a:normAutofit lnSpcReduction="10000"/>
          </a:bodyPr>
          <a:lstStyle/>
          <a:p>
            <a:r>
              <a:rPr lang="it-IT" b="1" dirty="0"/>
              <a:t>Ari Asmi, Co-coordinator ENVRI FAIR</a:t>
            </a:r>
          </a:p>
          <a:p>
            <a:r>
              <a:rPr lang="it-IT" dirty="0"/>
              <a:t>Andreas </a:t>
            </a:r>
            <a:r>
              <a:rPr lang="it-IT" dirty="0" err="1"/>
              <a:t>Petzold</a:t>
            </a:r>
            <a:r>
              <a:rPr lang="it-IT" dirty="0"/>
              <a:t>, Coordinator ENVRI FAIR</a:t>
            </a:r>
          </a:p>
        </p:txBody>
      </p:sp>
    </p:spTree>
    <p:extLst>
      <p:ext uri="{BB962C8B-B14F-4D97-AF65-F5344CB8AC3E}">
        <p14:creationId xmlns:p14="http://schemas.microsoft.com/office/powerpoint/2010/main" val="3868346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C6A461-8486-E543-B1AD-9400A9895F94}"/>
              </a:ext>
            </a:extLst>
          </p:cNvPr>
          <p:cNvPicPr>
            <a:picLocks noChangeAspect="1"/>
          </p:cNvPicPr>
          <p:nvPr/>
        </p:nvPicPr>
        <p:blipFill>
          <a:blip r:embed="rId3"/>
          <a:stretch>
            <a:fillRect/>
          </a:stretch>
        </p:blipFill>
        <p:spPr>
          <a:xfrm>
            <a:off x="149481" y="0"/>
            <a:ext cx="11707507" cy="8699052"/>
          </a:xfrm>
          <a:prstGeom prst="rect">
            <a:avLst/>
          </a:prstGeom>
        </p:spPr>
      </p:pic>
      <p:sp>
        <p:nvSpPr>
          <p:cNvPr id="8" name="TextBox 7">
            <a:extLst>
              <a:ext uri="{FF2B5EF4-FFF2-40B4-BE49-F238E27FC236}">
                <a16:creationId xmlns:a16="http://schemas.microsoft.com/office/drawing/2014/main" id="{FD862EA5-0456-9249-8FA4-20CCF426A671}"/>
              </a:ext>
            </a:extLst>
          </p:cNvPr>
          <p:cNvSpPr txBox="1"/>
          <p:nvPr/>
        </p:nvSpPr>
        <p:spPr>
          <a:xfrm>
            <a:off x="481263" y="172277"/>
            <a:ext cx="9560438" cy="646331"/>
          </a:xfrm>
          <a:prstGeom prst="rect">
            <a:avLst/>
          </a:prstGeom>
          <a:noFill/>
        </p:spPr>
        <p:txBody>
          <a:bodyPr wrap="none" rtlCol="0">
            <a:spAutoFit/>
          </a:bodyPr>
          <a:lstStyle/>
          <a:p>
            <a:r>
              <a:rPr lang="en-GB" sz="3600" dirty="0">
                <a:solidFill>
                  <a:schemeClr val="bg1"/>
                </a:solidFill>
              </a:rPr>
              <a:t>Characteristics of Environmental R. infrastructures</a:t>
            </a:r>
          </a:p>
        </p:txBody>
      </p:sp>
      <p:sp>
        <p:nvSpPr>
          <p:cNvPr id="11" name="TextBox 10">
            <a:extLst>
              <a:ext uri="{FF2B5EF4-FFF2-40B4-BE49-F238E27FC236}">
                <a16:creationId xmlns:a16="http://schemas.microsoft.com/office/drawing/2014/main" id="{51477316-3E08-C441-96B5-667467DA4B7E}"/>
              </a:ext>
            </a:extLst>
          </p:cNvPr>
          <p:cNvSpPr txBox="1"/>
          <p:nvPr/>
        </p:nvSpPr>
        <p:spPr>
          <a:xfrm>
            <a:off x="8408293" y="3244334"/>
            <a:ext cx="3008244" cy="369332"/>
          </a:xfrm>
          <a:prstGeom prst="rect">
            <a:avLst/>
          </a:prstGeom>
          <a:solidFill>
            <a:schemeClr val="bg1">
              <a:alpha val="79000"/>
            </a:schemeClr>
          </a:solidFill>
        </p:spPr>
        <p:txBody>
          <a:bodyPr wrap="square" rtlCol="0">
            <a:spAutoFit/>
          </a:bodyPr>
          <a:lstStyle/>
          <a:p>
            <a:r>
              <a:rPr lang="en-GB" b="1" dirty="0"/>
              <a:t>Multiple infrastructures</a:t>
            </a:r>
            <a:endParaRPr lang="en-GB" dirty="0"/>
          </a:p>
        </p:txBody>
      </p:sp>
      <p:sp>
        <p:nvSpPr>
          <p:cNvPr id="12" name="TextBox 11">
            <a:extLst>
              <a:ext uri="{FF2B5EF4-FFF2-40B4-BE49-F238E27FC236}">
                <a16:creationId xmlns:a16="http://schemas.microsoft.com/office/drawing/2014/main" id="{E9500296-BB8E-054F-9AA8-0BD5F8A31584}"/>
              </a:ext>
            </a:extLst>
          </p:cNvPr>
          <p:cNvSpPr txBox="1"/>
          <p:nvPr/>
        </p:nvSpPr>
        <p:spPr>
          <a:xfrm>
            <a:off x="8390032" y="1997624"/>
            <a:ext cx="3008244" cy="369332"/>
          </a:xfrm>
          <a:prstGeom prst="rect">
            <a:avLst/>
          </a:prstGeom>
          <a:solidFill>
            <a:schemeClr val="bg1">
              <a:alpha val="79000"/>
            </a:schemeClr>
          </a:solidFill>
        </p:spPr>
        <p:txBody>
          <a:bodyPr wrap="square" rtlCol="0">
            <a:spAutoFit/>
          </a:bodyPr>
          <a:lstStyle/>
          <a:p>
            <a:r>
              <a:rPr lang="en-GB" b="1" dirty="0"/>
              <a:t>Wide range of disciplines</a:t>
            </a:r>
            <a:endParaRPr lang="en-GB" dirty="0"/>
          </a:p>
        </p:txBody>
      </p:sp>
      <p:sp>
        <p:nvSpPr>
          <p:cNvPr id="13" name="TextBox 12">
            <a:extLst>
              <a:ext uri="{FF2B5EF4-FFF2-40B4-BE49-F238E27FC236}">
                <a16:creationId xmlns:a16="http://schemas.microsoft.com/office/drawing/2014/main" id="{B8B97734-FBF1-9846-A7A9-BA6A39C2644C}"/>
              </a:ext>
            </a:extLst>
          </p:cNvPr>
          <p:cNvSpPr txBox="1"/>
          <p:nvPr/>
        </p:nvSpPr>
        <p:spPr>
          <a:xfrm>
            <a:off x="2617198" y="5531559"/>
            <a:ext cx="3008244" cy="1200329"/>
          </a:xfrm>
          <a:prstGeom prst="rect">
            <a:avLst/>
          </a:prstGeom>
          <a:solidFill>
            <a:schemeClr val="bg1">
              <a:alpha val="79000"/>
            </a:schemeClr>
          </a:solidFill>
        </p:spPr>
        <p:txBody>
          <a:bodyPr wrap="square" rtlCol="0">
            <a:spAutoFit/>
          </a:bodyPr>
          <a:lstStyle/>
          <a:p>
            <a:r>
              <a:rPr lang="en-GB" b="1" dirty="0"/>
              <a:t>High level of specialization </a:t>
            </a:r>
            <a:r>
              <a:rPr lang="en-GB" dirty="0"/>
              <a:t>requires each RI to concentrate on their main tasks and user communities</a:t>
            </a:r>
          </a:p>
        </p:txBody>
      </p:sp>
      <p:sp>
        <p:nvSpPr>
          <p:cNvPr id="14" name="TextBox 13">
            <a:extLst>
              <a:ext uri="{FF2B5EF4-FFF2-40B4-BE49-F238E27FC236}">
                <a16:creationId xmlns:a16="http://schemas.microsoft.com/office/drawing/2014/main" id="{14A5FF7D-75DD-464C-8059-AF53B2DE5A78}"/>
              </a:ext>
            </a:extLst>
          </p:cNvPr>
          <p:cNvSpPr txBox="1"/>
          <p:nvPr/>
        </p:nvSpPr>
        <p:spPr>
          <a:xfrm>
            <a:off x="481263" y="3990631"/>
            <a:ext cx="3008244" cy="646331"/>
          </a:xfrm>
          <a:prstGeom prst="rect">
            <a:avLst/>
          </a:prstGeom>
          <a:solidFill>
            <a:schemeClr val="bg1">
              <a:alpha val="79000"/>
            </a:schemeClr>
          </a:solidFill>
        </p:spPr>
        <p:txBody>
          <a:bodyPr wrap="square" rtlCol="0">
            <a:spAutoFit/>
          </a:bodyPr>
          <a:lstStyle/>
          <a:p>
            <a:r>
              <a:rPr lang="en-GB" b="1" dirty="0"/>
              <a:t>High importance to society, economy and resilience </a:t>
            </a:r>
          </a:p>
        </p:txBody>
      </p:sp>
      <p:sp>
        <p:nvSpPr>
          <p:cNvPr id="15" name="TextBox 14">
            <a:extLst>
              <a:ext uri="{FF2B5EF4-FFF2-40B4-BE49-F238E27FC236}">
                <a16:creationId xmlns:a16="http://schemas.microsoft.com/office/drawing/2014/main" id="{6E24295F-7B0B-124A-B6BE-D2B055D7852C}"/>
              </a:ext>
            </a:extLst>
          </p:cNvPr>
          <p:cNvSpPr txBox="1"/>
          <p:nvPr/>
        </p:nvSpPr>
        <p:spPr>
          <a:xfrm>
            <a:off x="481262" y="2480464"/>
            <a:ext cx="3308277" cy="646331"/>
          </a:xfrm>
          <a:prstGeom prst="rect">
            <a:avLst/>
          </a:prstGeom>
          <a:solidFill>
            <a:schemeClr val="bg1">
              <a:alpha val="79000"/>
            </a:schemeClr>
          </a:solidFill>
        </p:spPr>
        <p:txBody>
          <a:bodyPr wrap="square" rtlCol="0">
            <a:spAutoFit/>
          </a:bodyPr>
          <a:lstStyle/>
          <a:p>
            <a:r>
              <a:rPr lang="en-GB" b="1" dirty="0"/>
              <a:t>Societal challenges need multidisciplinary methods</a:t>
            </a:r>
          </a:p>
        </p:txBody>
      </p:sp>
      <p:sp>
        <p:nvSpPr>
          <p:cNvPr id="16" name="TextBox 15">
            <a:extLst>
              <a:ext uri="{FF2B5EF4-FFF2-40B4-BE49-F238E27FC236}">
                <a16:creationId xmlns:a16="http://schemas.microsoft.com/office/drawing/2014/main" id="{82B6D92D-DA31-9E4E-A654-2A55744263CE}"/>
              </a:ext>
            </a:extLst>
          </p:cNvPr>
          <p:cNvSpPr txBox="1"/>
          <p:nvPr/>
        </p:nvSpPr>
        <p:spPr>
          <a:xfrm>
            <a:off x="7189409" y="5485393"/>
            <a:ext cx="3008244" cy="646331"/>
          </a:xfrm>
          <a:prstGeom prst="rect">
            <a:avLst/>
          </a:prstGeom>
          <a:solidFill>
            <a:schemeClr val="bg1">
              <a:alpha val="79000"/>
            </a:schemeClr>
          </a:solidFill>
        </p:spPr>
        <p:txBody>
          <a:bodyPr wrap="square" rtlCol="0">
            <a:spAutoFit/>
          </a:bodyPr>
          <a:lstStyle/>
          <a:p>
            <a:r>
              <a:rPr lang="en-GB" b="1" dirty="0"/>
              <a:t>Observations often unique -</a:t>
            </a:r>
            <a:r>
              <a:rPr lang="en-GB" dirty="0"/>
              <a:t> </a:t>
            </a:r>
            <a:r>
              <a:rPr lang="en-GB" b="1" dirty="0"/>
              <a:t>huge datasets</a:t>
            </a:r>
          </a:p>
        </p:txBody>
      </p:sp>
      <p:sp>
        <p:nvSpPr>
          <p:cNvPr id="17" name="TextBox 16">
            <a:extLst>
              <a:ext uri="{FF2B5EF4-FFF2-40B4-BE49-F238E27FC236}">
                <a16:creationId xmlns:a16="http://schemas.microsoft.com/office/drawing/2014/main" id="{988C2BF0-704E-E144-8C1B-1C47047E6FF8}"/>
              </a:ext>
            </a:extLst>
          </p:cNvPr>
          <p:cNvSpPr txBox="1"/>
          <p:nvPr/>
        </p:nvSpPr>
        <p:spPr>
          <a:xfrm>
            <a:off x="1032209" y="1132919"/>
            <a:ext cx="2612138" cy="646331"/>
          </a:xfrm>
          <a:prstGeom prst="rect">
            <a:avLst/>
          </a:prstGeom>
          <a:solidFill>
            <a:schemeClr val="bg1">
              <a:alpha val="79000"/>
            </a:schemeClr>
          </a:solidFill>
        </p:spPr>
        <p:txBody>
          <a:bodyPr wrap="square" rtlCol="0">
            <a:spAutoFit/>
          </a:bodyPr>
          <a:lstStyle/>
          <a:p>
            <a:r>
              <a:rPr lang="en-GB" b="1" dirty="0"/>
              <a:t>Interdisciplinarity highly relevant</a:t>
            </a:r>
          </a:p>
        </p:txBody>
      </p:sp>
      <p:sp>
        <p:nvSpPr>
          <p:cNvPr id="18" name="Oval 17">
            <a:extLst>
              <a:ext uri="{FF2B5EF4-FFF2-40B4-BE49-F238E27FC236}">
                <a16:creationId xmlns:a16="http://schemas.microsoft.com/office/drawing/2014/main" id="{DB1E13EE-B4AD-6145-BA0A-BCFBC5F24A8D}"/>
              </a:ext>
            </a:extLst>
          </p:cNvPr>
          <p:cNvSpPr/>
          <p:nvPr/>
        </p:nvSpPr>
        <p:spPr>
          <a:xfrm>
            <a:off x="4121320" y="1667039"/>
            <a:ext cx="3810000" cy="3591339"/>
          </a:xfrm>
          <a:prstGeom prst="ellipse">
            <a:avLst/>
          </a:prstGeom>
          <a:solidFill>
            <a:schemeClr val="tx2">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I" sz="2800" dirty="0"/>
              <a:t>Answering societal needs is only possible via collaboration</a:t>
            </a:r>
          </a:p>
        </p:txBody>
      </p:sp>
    </p:spTree>
    <p:extLst>
      <p:ext uri="{BB962C8B-B14F-4D97-AF65-F5344CB8AC3E}">
        <p14:creationId xmlns:p14="http://schemas.microsoft.com/office/powerpoint/2010/main" val="370064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32DCFF4-CEF2-4F4B-8331-00A948F22F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28" y="233464"/>
            <a:ext cx="12251256" cy="6391072"/>
          </a:xfrm>
          <a:prstGeom prst="rect">
            <a:avLst/>
          </a:prstGeom>
        </p:spPr>
      </p:pic>
    </p:spTree>
    <p:extLst>
      <p:ext uri="{BB962C8B-B14F-4D97-AF65-F5344CB8AC3E}">
        <p14:creationId xmlns:p14="http://schemas.microsoft.com/office/powerpoint/2010/main" val="26231450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9ACE2688-517C-614B-B401-2136A3C00883}"/>
              </a:ext>
            </a:extLst>
          </p:cNvPr>
          <p:cNvSpPr/>
          <p:nvPr/>
        </p:nvSpPr>
        <p:spPr>
          <a:xfrm>
            <a:off x="8426595" y="1471157"/>
            <a:ext cx="2910920" cy="1197197"/>
          </a:xfrm>
          <a:prstGeom prst="ellipse">
            <a:avLst/>
          </a:prstGeom>
          <a:gradFill flip="none" rotWithShape="1">
            <a:gsLst>
              <a:gs pos="0">
                <a:schemeClr val="accent4">
                  <a:lumMod val="20000"/>
                  <a:lumOff val="80000"/>
                </a:schemeClr>
              </a:gs>
              <a:gs pos="0">
                <a:schemeClr val="accent4">
                  <a:lumMod val="60000"/>
                  <a:lumOff val="40000"/>
                </a:schemeClr>
              </a:gs>
              <a:gs pos="73000">
                <a:schemeClr val="bg1"/>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ext Placeholder 1">
            <a:extLst>
              <a:ext uri="{FF2B5EF4-FFF2-40B4-BE49-F238E27FC236}">
                <a16:creationId xmlns:a16="http://schemas.microsoft.com/office/drawing/2014/main" id="{B01828E6-5CB1-A54C-B36E-674B079E2F53}"/>
              </a:ext>
            </a:extLst>
          </p:cNvPr>
          <p:cNvSpPr>
            <a:spLocks noGrp="1"/>
          </p:cNvSpPr>
          <p:nvPr>
            <p:ph type="body" sz="quarter" idx="10"/>
          </p:nvPr>
        </p:nvSpPr>
        <p:spPr>
          <a:xfrm>
            <a:off x="646547" y="703059"/>
            <a:ext cx="10220236" cy="615601"/>
          </a:xfrm>
        </p:spPr>
        <p:txBody>
          <a:bodyPr/>
          <a:lstStyle/>
          <a:p>
            <a:r>
              <a:rPr lang="en-FI" dirty="0"/>
              <a:t>ENVRI C</a:t>
            </a:r>
            <a:r>
              <a:rPr lang="en-GB" dirty="0"/>
              <a:t>l</a:t>
            </a:r>
            <a:r>
              <a:rPr lang="en-FI" dirty="0"/>
              <a:t>uster</a:t>
            </a:r>
          </a:p>
        </p:txBody>
      </p:sp>
      <p:sp>
        <p:nvSpPr>
          <p:cNvPr id="30" name="Oval 29">
            <a:extLst>
              <a:ext uri="{FF2B5EF4-FFF2-40B4-BE49-F238E27FC236}">
                <a16:creationId xmlns:a16="http://schemas.microsoft.com/office/drawing/2014/main" id="{61409019-F5F8-CD48-B7DC-80CE4C6AE247}"/>
              </a:ext>
            </a:extLst>
          </p:cNvPr>
          <p:cNvSpPr/>
          <p:nvPr/>
        </p:nvSpPr>
        <p:spPr>
          <a:xfrm>
            <a:off x="6020585" y="2386833"/>
            <a:ext cx="4464486" cy="3184535"/>
          </a:xfrm>
          <a:prstGeom prst="ellipse">
            <a:avLst/>
          </a:prstGeom>
          <a:solidFill>
            <a:schemeClr val="accent1">
              <a:alpha val="224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Content Placeholder 2">
            <a:extLst>
              <a:ext uri="{FF2B5EF4-FFF2-40B4-BE49-F238E27FC236}">
                <a16:creationId xmlns:a16="http://schemas.microsoft.com/office/drawing/2014/main" id="{272C8126-CD18-8147-9102-9A5C96B3E4E5}"/>
              </a:ext>
            </a:extLst>
          </p:cNvPr>
          <p:cNvSpPr>
            <a:spLocks noGrp="1"/>
          </p:cNvSpPr>
          <p:nvPr>
            <p:ph sz="quarter" idx="12"/>
          </p:nvPr>
        </p:nvSpPr>
        <p:spPr>
          <a:xfrm>
            <a:off x="646113" y="1656523"/>
            <a:ext cx="3435557" cy="4483928"/>
          </a:xfrm>
        </p:spPr>
        <p:txBody>
          <a:bodyPr>
            <a:normAutofit lnSpcReduction="10000"/>
          </a:bodyPr>
          <a:lstStyle/>
          <a:p>
            <a:r>
              <a:rPr lang="en-FI" dirty="0"/>
              <a:t>ENVRI FAIR does not include all ENVRI community cluster RIs</a:t>
            </a:r>
          </a:p>
          <a:p>
            <a:pPr lvl="1"/>
            <a:r>
              <a:rPr lang="en-FI" dirty="0"/>
              <a:t>Products of ENVRI FAIR are shared to all</a:t>
            </a:r>
          </a:p>
          <a:p>
            <a:pPr lvl="1"/>
            <a:r>
              <a:rPr lang="en-FI" dirty="0"/>
              <a:t>All are in the strategic integration activities</a:t>
            </a:r>
            <a:br>
              <a:rPr lang="en-FI" dirty="0"/>
            </a:br>
            <a:endParaRPr lang="en-FI" dirty="0"/>
          </a:p>
          <a:p>
            <a:r>
              <a:rPr lang="en-FI" dirty="0"/>
              <a:t>There are also many development activities for new R</a:t>
            </a:r>
            <a:r>
              <a:rPr lang="en-GB" dirty="0"/>
              <a:t>Is, and RI extensions underway</a:t>
            </a:r>
            <a:endParaRPr lang="en-FI" dirty="0"/>
          </a:p>
        </p:txBody>
      </p:sp>
      <p:pic>
        <p:nvPicPr>
          <p:cNvPr id="5" name="Picture 4">
            <a:extLst>
              <a:ext uri="{FF2B5EF4-FFF2-40B4-BE49-F238E27FC236}">
                <a16:creationId xmlns:a16="http://schemas.microsoft.com/office/drawing/2014/main" id="{8BB44787-39DC-0D48-8593-5F158291D7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4979" y="3500199"/>
            <a:ext cx="608149" cy="317295"/>
          </a:xfrm>
          <a:prstGeom prst="rect">
            <a:avLst/>
          </a:prstGeom>
        </p:spPr>
      </p:pic>
      <p:pic>
        <p:nvPicPr>
          <p:cNvPr id="6" name="Picture 5">
            <a:extLst>
              <a:ext uri="{FF2B5EF4-FFF2-40B4-BE49-F238E27FC236}">
                <a16:creationId xmlns:a16="http://schemas.microsoft.com/office/drawing/2014/main" id="{BD739502-4F50-B848-88E7-B7D6AE9029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9017" y="4127405"/>
            <a:ext cx="473242" cy="187325"/>
          </a:xfrm>
          <a:prstGeom prst="rect">
            <a:avLst/>
          </a:prstGeom>
        </p:spPr>
      </p:pic>
      <p:pic>
        <p:nvPicPr>
          <p:cNvPr id="7" name="Picture 6">
            <a:extLst>
              <a:ext uri="{FF2B5EF4-FFF2-40B4-BE49-F238E27FC236}">
                <a16:creationId xmlns:a16="http://schemas.microsoft.com/office/drawing/2014/main" id="{24ED2C62-8B4B-D242-A08B-19C4010475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8930" y="2179445"/>
            <a:ext cx="478765" cy="251132"/>
          </a:xfrm>
          <a:prstGeom prst="rect">
            <a:avLst/>
          </a:prstGeom>
        </p:spPr>
      </p:pic>
      <p:pic>
        <p:nvPicPr>
          <p:cNvPr id="8" name="Picture 7">
            <a:extLst>
              <a:ext uri="{FF2B5EF4-FFF2-40B4-BE49-F238E27FC236}">
                <a16:creationId xmlns:a16="http://schemas.microsoft.com/office/drawing/2014/main" id="{361C746E-F903-DA4C-8137-9712C177D0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01195" y="2584995"/>
            <a:ext cx="399881" cy="268996"/>
          </a:xfrm>
          <a:prstGeom prst="rect">
            <a:avLst/>
          </a:prstGeom>
        </p:spPr>
      </p:pic>
      <p:pic>
        <p:nvPicPr>
          <p:cNvPr id="9" name="Picture 8">
            <a:extLst>
              <a:ext uri="{FF2B5EF4-FFF2-40B4-BE49-F238E27FC236}">
                <a16:creationId xmlns:a16="http://schemas.microsoft.com/office/drawing/2014/main" id="{BF0D3E11-0F8D-5D4F-A550-D68FE02672D5}"/>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30602" y="3546401"/>
            <a:ext cx="384856" cy="419186"/>
          </a:xfrm>
          <a:prstGeom prst="rect">
            <a:avLst/>
          </a:prstGeom>
        </p:spPr>
      </p:pic>
      <p:pic>
        <p:nvPicPr>
          <p:cNvPr id="10" name="Picture 9">
            <a:extLst>
              <a:ext uri="{FF2B5EF4-FFF2-40B4-BE49-F238E27FC236}">
                <a16:creationId xmlns:a16="http://schemas.microsoft.com/office/drawing/2014/main" id="{6AB09185-7D6C-444A-B386-EADACEF38520}"/>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74485" y="4046195"/>
            <a:ext cx="697286" cy="349743"/>
          </a:xfrm>
          <a:prstGeom prst="rect">
            <a:avLst/>
          </a:prstGeom>
        </p:spPr>
      </p:pic>
      <p:pic>
        <p:nvPicPr>
          <p:cNvPr id="11" name="Picture 10">
            <a:extLst>
              <a:ext uri="{FF2B5EF4-FFF2-40B4-BE49-F238E27FC236}">
                <a16:creationId xmlns:a16="http://schemas.microsoft.com/office/drawing/2014/main" id="{50A8CF2A-3FE2-3049-B4BE-0CBA90DB342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47907" y="4498712"/>
            <a:ext cx="999763" cy="346353"/>
          </a:xfrm>
          <a:prstGeom prst="rect">
            <a:avLst/>
          </a:prstGeom>
        </p:spPr>
      </p:pic>
      <p:pic>
        <p:nvPicPr>
          <p:cNvPr id="12" name="Picture 11">
            <a:extLst>
              <a:ext uri="{FF2B5EF4-FFF2-40B4-BE49-F238E27FC236}">
                <a16:creationId xmlns:a16="http://schemas.microsoft.com/office/drawing/2014/main" id="{0EB342C7-7408-0842-87F9-1DE9B9C4F9E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01509" y="1720448"/>
            <a:ext cx="697285" cy="419240"/>
          </a:xfrm>
          <a:prstGeom prst="rect">
            <a:avLst/>
          </a:prstGeom>
        </p:spPr>
      </p:pic>
      <p:pic>
        <p:nvPicPr>
          <p:cNvPr id="13" name="Picture 12">
            <a:extLst>
              <a:ext uri="{FF2B5EF4-FFF2-40B4-BE49-F238E27FC236}">
                <a16:creationId xmlns:a16="http://schemas.microsoft.com/office/drawing/2014/main" id="{0629154E-0EF9-274A-8379-4C52471315FF}"/>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731187" y="4096370"/>
            <a:ext cx="549692" cy="383475"/>
          </a:xfrm>
          <a:prstGeom prst="rect">
            <a:avLst/>
          </a:prstGeom>
        </p:spPr>
      </p:pic>
      <p:pic>
        <p:nvPicPr>
          <p:cNvPr id="14" name="Picture 13">
            <a:extLst>
              <a:ext uri="{FF2B5EF4-FFF2-40B4-BE49-F238E27FC236}">
                <a16:creationId xmlns:a16="http://schemas.microsoft.com/office/drawing/2014/main" id="{19AF24F5-49C8-754F-9243-561FAB29E51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94518" y="2460313"/>
            <a:ext cx="903764" cy="128170"/>
          </a:xfrm>
          <a:prstGeom prst="rect">
            <a:avLst/>
          </a:prstGeom>
        </p:spPr>
      </p:pic>
      <p:pic>
        <p:nvPicPr>
          <p:cNvPr id="15" name="Picture 14">
            <a:extLst>
              <a:ext uri="{FF2B5EF4-FFF2-40B4-BE49-F238E27FC236}">
                <a16:creationId xmlns:a16="http://schemas.microsoft.com/office/drawing/2014/main" id="{BA94C597-BD33-3F43-BA40-6E9804B1C7F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811998" y="4510515"/>
            <a:ext cx="596668" cy="263028"/>
          </a:xfrm>
          <a:prstGeom prst="rect">
            <a:avLst/>
          </a:prstGeom>
        </p:spPr>
      </p:pic>
      <p:pic>
        <p:nvPicPr>
          <p:cNvPr id="16" name="Picture 15">
            <a:extLst>
              <a:ext uri="{FF2B5EF4-FFF2-40B4-BE49-F238E27FC236}">
                <a16:creationId xmlns:a16="http://schemas.microsoft.com/office/drawing/2014/main" id="{C35365B3-E47C-F743-9AB0-CE92366111A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139870" y="4145719"/>
            <a:ext cx="853608" cy="603264"/>
          </a:xfrm>
          <a:prstGeom prst="rect">
            <a:avLst/>
          </a:prstGeom>
        </p:spPr>
      </p:pic>
      <p:pic>
        <p:nvPicPr>
          <p:cNvPr id="17" name="Picture 16">
            <a:extLst>
              <a:ext uri="{FF2B5EF4-FFF2-40B4-BE49-F238E27FC236}">
                <a16:creationId xmlns:a16="http://schemas.microsoft.com/office/drawing/2014/main" id="{CECA89E1-3B89-6048-868C-AB6FFADBB7C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16855" y="3886300"/>
            <a:ext cx="455248" cy="455248"/>
          </a:xfrm>
          <a:prstGeom prst="rect">
            <a:avLst/>
          </a:prstGeom>
        </p:spPr>
      </p:pic>
      <p:pic>
        <p:nvPicPr>
          <p:cNvPr id="18" name="Picture 17">
            <a:extLst>
              <a:ext uri="{FF2B5EF4-FFF2-40B4-BE49-F238E27FC236}">
                <a16:creationId xmlns:a16="http://schemas.microsoft.com/office/drawing/2014/main" id="{A7AB8E5E-9EF5-EE44-8E43-C3AA32299E5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673871" y="3735897"/>
            <a:ext cx="1095605" cy="325180"/>
          </a:xfrm>
          <a:prstGeom prst="rect">
            <a:avLst/>
          </a:prstGeom>
        </p:spPr>
      </p:pic>
      <p:pic>
        <p:nvPicPr>
          <p:cNvPr id="19" name="Picture 18">
            <a:extLst>
              <a:ext uri="{FF2B5EF4-FFF2-40B4-BE49-F238E27FC236}">
                <a16:creationId xmlns:a16="http://schemas.microsoft.com/office/drawing/2014/main" id="{824C20C6-FB8C-5E47-806B-94B8DCF1C64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891466" y="3369117"/>
            <a:ext cx="1054934" cy="354568"/>
          </a:xfrm>
          <a:prstGeom prst="rect">
            <a:avLst/>
          </a:prstGeom>
        </p:spPr>
      </p:pic>
      <p:pic>
        <p:nvPicPr>
          <p:cNvPr id="20" name="Picture 19">
            <a:extLst>
              <a:ext uri="{FF2B5EF4-FFF2-40B4-BE49-F238E27FC236}">
                <a16:creationId xmlns:a16="http://schemas.microsoft.com/office/drawing/2014/main" id="{0710DB31-1EDA-3A43-81D2-CE21FA6BEE0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558647" y="5627605"/>
            <a:ext cx="652813" cy="391688"/>
          </a:xfrm>
          <a:prstGeom prst="rect">
            <a:avLst/>
          </a:prstGeom>
        </p:spPr>
      </p:pic>
      <p:pic>
        <p:nvPicPr>
          <p:cNvPr id="21" name="Picture 20">
            <a:extLst>
              <a:ext uri="{FF2B5EF4-FFF2-40B4-BE49-F238E27FC236}">
                <a16:creationId xmlns:a16="http://schemas.microsoft.com/office/drawing/2014/main" id="{88E7C855-3301-AF4C-BE3B-067D4A870624}"/>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903697" y="3038020"/>
            <a:ext cx="516044" cy="547157"/>
          </a:xfrm>
          <a:prstGeom prst="rect">
            <a:avLst/>
          </a:prstGeom>
        </p:spPr>
      </p:pic>
      <p:pic>
        <p:nvPicPr>
          <p:cNvPr id="23" name="Picture 22">
            <a:extLst>
              <a:ext uri="{FF2B5EF4-FFF2-40B4-BE49-F238E27FC236}">
                <a16:creationId xmlns:a16="http://schemas.microsoft.com/office/drawing/2014/main" id="{A2AC2919-5848-CD42-B0AD-482091324671}"/>
              </a:ext>
            </a:extLst>
          </p:cNvPr>
          <p:cNvPicPr>
            <a:picLocks noChangeAspect="1"/>
          </p:cNvPicPr>
          <p:nvPr/>
        </p:nvPicPr>
        <p:blipFill>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26780" y="3095415"/>
            <a:ext cx="1155728" cy="323604"/>
          </a:xfrm>
          <a:prstGeom prst="rect">
            <a:avLst/>
          </a:prstGeom>
        </p:spPr>
      </p:pic>
      <p:pic>
        <p:nvPicPr>
          <p:cNvPr id="24" name="Picture 23">
            <a:extLst>
              <a:ext uri="{FF2B5EF4-FFF2-40B4-BE49-F238E27FC236}">
                <a16:creationId xmlns:a16="http://schemas.microsoft.com/office/drawing/2014/main" id="{868BC9FD-1725-BD41-8C54-7140010B1F0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505943" y="1774200"/>
            <a:ext cx="549692" cy="549692"/>
          </a:xfrm>
          <a:prstGeom prst="rect">
            <a:avLst/>
          </a:prstGeom>
        </p:spPr>
      </p:pic>
      <p:pic>
        <p:nvPicPr>
          <p:cNvPr id="25" name="Picture 24">
            <a:extLst>
              <a:ext uri="{FF2B5EF4-FFF2-40B4-BE49-F238E27FC236}">
                <a16:creationId xmlns:a16="http://schemas.microsoft.com/office/drawing/2014/main" id="{45C73204-00D1-2C4C-9372-8E1CB4C75015}"/>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593772" y="5051330"/>
            <a:ext cx="1061561" cy="312571"/>
          </a:xfrm>
          <a:prstGeom prst="rect">
            <a:avLst/>
          </a:prstGeom>
        </p:spPr>
      </p:pic>
      <p:pic>
        <p:nvPicPr>
          <p:cNvPr id="26" name="Picture 25">
            <a:extLst>
              <a:ext uri="{FF2B5EF4-FFF2-40B4-BE49-F238E27FC236}">
                <a16:creationId xmlns:a16="http://schemas.microsoft.com/office/drawing/2014/main" id="{E7A3BDDF-B2B0-6A4F-B566-CEF11CC58B89}"/>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192996" y="1715644"/>
            <a:ext cx="803894" cy="364326"/>
          </a:xfrm>
          <a:prstGeom prst="rect">
            <a:avLst/>
          </a:prstGeom>
        </p:spPr>
      </p:pic>
      <p:pic>
        <p:nvPicPr>
          <p:cNvPr id="27" name="Picture 26">
            <a:extLst>
              <a:ext uri="{FF2B5EF4-FFF2-40B4-BE49-F238E27FC236}">
                <a16:creationId xmlns:a16="http://schemas.microsoft.com/office/drawing/2014/main" id="{DB64FA39-26A1-674A-BAF9-0993A78AB41B}"/>
              </a:ext>
            </a:extLst>
          </p:cNvPr>
          <p:cNvPicPr>
            <a:picLocks noChangeAspect="1"/>
          </p:cNvPicPr>
          <p:nvPr/>
        </p:nvPicPr>
        <p:blipFill>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53589" y="4483007"/>
            <a:ext cx="745729" cy="531953"/>
          </a:xfrm>
          <a:prstGeom prst="rect">
            <a:avLst/>
          </a:prstGeom>
        </p:spPr>
      </p:pic>
      <p:pic>
        <p:nvPicPr>
          <p:cNvPr id="28" name="Picture 27">
            <a:extLst>
              <a:ext uri="{FF2B5EF4-FFF2-40B4-BE49-F238E27FC236}">
                <a16:creationId xmlns:a16="http://schemas.microsoft.com/office/drawing/2014/main" id="{BC22BB73-F261-094E-A4E0-1CA5F515EB36}"/>
              </a:ext>
            </a:extLst>
          </p:cNvPr>
          <p:cNvPicPr>
            <a:picLocks noChangeAspect="1"/>
          </p:cNvPicPr>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18408" y="4931594"/>
            <a:ext cx="816372" cy="455248"/>
          </a:xfrm>
          <a:prstGeom prst="rect">
            <a:avLst/>
          </a:prstGeom>
        </p:spPr>
      </p:pic>
      <p:pic>
        <p:nvPicPr>
          <p:cNvPr id="29" name="Picture 28">
            <a:extLst>
              <a:ext uri="{FF2B5EF4-FFF2-40B4-BE49-F238E27FC236}">
                <a16:creationId xmlns:a16="http://schemas.microsoft.com/office/drawing/2014/main" id="{BF810E39-EAA8-2D41-94CD-E06F7697FB37}"/>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782508" y="3009973"/>
            <a:ext cx="699427" cy="455248"/>
          </a:xfrm>
          <a:prstGeom prst="rect">
            <a:avLst/>
          </a:prstGeom>
        </p:spPr>
      </p:pic>
      <p:pic>
        <p:nvPicPr>
          <p:cNvPr id="31" name="Picture 30">
            <a:extLst>
              <a:ext uri="{FF2B5EF4-FFF2-40B4-BE49-F238E27FC236}">
                <a16:creationId xmlns:a16="http://schemas.microsoft.com/office/drawing/2014/main" id="{ECD15267-EFFC-2B40-AB57-F54D2B733D96}"/>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0179209" y="4973266"/>
            <a:ext cx="1212180" cy="989042"/>
          </a:xfrm>
          <a:prstGeom prst="rect">
            <a:avLst/>
          </a:prstGeom>
        </p:spPr>
      </p:pic>
      <p:cxnSp>
        <p:nvCxnSpPr>
          <p:cNvPr id="34" name="Straight Connector 33">
            <a:extLst>
              <a:ext uri="{FF2B5EF4-FFF2-40B4-BE49-F238E27FC236}">
                <a16:creationId xmlns:a16="http://schemas.microsoft.com/office/drawing/2014/main" id="{BA9103C8-402D-784F-93BA-C3BB537552F8}"/>
              </a:ext>
            </a:extLst>
          </p:cNvPr>
          <p:cNvCxnSpPr>
            <a:cxnSpLocks/>
            <a:stCxn id="30" idx="5"/>
          </p:cNvCxnSpPr>
          <p:nvPr/>
        </p:nvCxnSpPr>
        <p:spPr>
          <a:xfrm>
            <a:off x="9831262" y="5105004"/>
            <a:ext cx="653809" cy="362783"/>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7C35595E-D54C-B442-84B2-C772DC9C18DB}"/>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0398282" y="501775"/>
            <a:ext cx="1482704" cy="730231"/>
          </a:xfrm>
          <a:prstGeom prst="rect">
            <a:avLst/>
          </a:prstGeom>
        </p:spPr>
      </p:pic>
      <p:cxnSp>
        <p:nvCxnSpPr>
          <p:cNvPr id="37" name="Straight Connector 36">
            <a:extLst>
              <a:ext uri="{FF2B5EF4-FFF2-40B4-BE49-F238E27FC236}">
                <a16:creationId xmlns:a16="http://schemas.microsoft.com/office/drawing/2014/main" id="{006398FD-6ACD-F34B-B84A-86F6D9410CBB}"/>
              </a:ext>
            </a:extLst>
          </p:cNvPr>
          <p:cNvCxnSpPr>
            <a:endCxn id="32" idx="0"/>
          </p:cNvCxnSpPr>
          <p:nvPr/>
        </p:nvCxnSpPr>
        <p:spPr>
          <a:xfrm flipH="1">
            <a:off x="9882055" y="1080217"/>
            <a:ext cx="315800" cy="390940"/>
          </a:xfrm>
          <a:prstGeom prst="line">
            <a:avLst/>
          </a:prstGeom>
        </p:spPr>
        <p:style>
          <a:lnRef idx="1">
            <a:schemeClr val="accent4"/>
          </a:lnRef>
          <a:fillRef idx="0">
            <a:schemeClr val="accent4"/>
          </a:fillRef>
          <a:effectRef idx="0">
            <a:schemeClr val="accent4"/>
          </a:effectRef>
          <a:fontRef idx="minor">
            <a:schemeClr val="tx1"/>
          </a:fontRef>
        </p:style>
      </p:cxnSp>
      <p:sp>
        <p:nvSpPr>
          <p:cNvPr id="38" name="Oval 37">
            <a:extLst>
              <a:ext uri="{FF2B5EF4-FFF2-40B4-BE49-F238E27FC236}">
                <a16:creationId xmlns:a16="http://schemas.microsoft.com/office/drawing/2014/main" id="{C5BC3916-B2B4-534B-A455-73B987694B3E}"/>
              </a:ext>
            </a:extLst>
          </p:cNvPr>
          <p:cNvSpPr/>
          <p:nvPr/>
        </p:nvSpPr>
        <p:spPr>
          <a:xfrm>
            <a:off x="4511375" y="1324499"/>
            <a:ext cx="6355408" cy="4985989"/>
          </a:xfrm>
          <a:prstGeom prst="ellipse">
            <a:avLst/>
          </a:prstGeom>
          <a:noFill/>
          <a:ln>
            <a:solidFill>
              <a:schemeClr val="accent2">
                <a:lumMod val="60000"/>
                <a:lumOff val="40000"/>
                <a:alpha val="5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5124" name="Picture 4">
            <a:extLst>
              <a:ext uri="{FF2B5EF4-FFF2-40B4-BE49-F238E27FC236}">
                <a16:creationId xmlns:a16="http://schemas.microsoft.com/office/drawing/2014/main" id="{C92A602C-C325-9D4F-9210-D1741DD21388}"/>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3982774" y="5237771"/>
            <a:ext cx="1737389" cy="1146677"/>
          </a:xfrm>
          <a:prstGeom prst="rect">
            <a:avLst/>
          </a:prstGeom>
          <a:noFill/>
          <a:extLst>
            <a:ext uri="{909E8E84-426E-40DD-AFC4-6F175D3DCCD1}">
              <a14:hiddenFill xmlns:a14="http://schemas.microsoft.com/office/drawing/2010/main">
                <a:solidFill>
                  <a:srgbClr val="FFFFFF"/>
                </a:solidFill>
              </a14:hiddenFill>
            </a:ext>
          </a:extLst>
        </p:spPr>
      </p:pic>
      <p:pic>
        <p:nvPicPr>
          <p:cNvPr id="42" name="Grafik 32" descr="Ein Bild, das Text, Geschirr, Teller enthält.&#10;&#10;Automatisch generierte Beschreibung">
            <a:extLst>
              <a:ext uri="{FF2B5EF4-FFF2-40B4-BE49-F238E27FC236}">
                <a16:creationId xmlns:a16="http://schemas.microsoft.com/office/drawing/2014/main" id="{E8B46D2D-4E1D-164D-9982-3BEDFA542BB7}"/>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8128313" y="2744503"/>
            <a:ext cx="719594" cy="234000"/>
          </a:xfrm>
          <a:prstGeom prst="rect">
            <a:avLst/>
          </a:prstGeom>
        </p:spPr>
      </p:pic>
    </p:spTree>
    <p:extLst>
      <p:ext uri="{BB962C8B-B14F-4D97-AF65-F5344CB8AC3E}">
        <p14:creationId xmlns:p14="http://schemas.microsoft.com/office/powerpoint/2010/main" val="2305311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65C974-6BDC-B04C-AE79-6B106C40ECA5}"/>
              </a:ext>
            </a:extLst>
          </p:cNvPr>
          <p:cNvSpPr/>
          <p:nvPr/>
        </p:nvSpPr>
        <p:spPr>
          <a:xfrm>
            <a:off x="8210550" y="1444487"/>
            <a:ext cx="2888973" cy="4916556"/>
          </a:xfrm>
          <a:prstGeom prst="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20" name="Right Arrow 19">
            <a:extLst>
              <a:ext uri="{FF2B5EF4-FFF2-40B4-BE49-F238E27FC236}">
                <a16:creationId xmlns:a16="http://schemas.microsoft.com/office/drawing/2014/main" id="{62476C33-0760-1745-B1EF-BCA93F7D9248}"/>
              </a:ext>
            </a:extLst>
          </p:cNvPr>
          <p:cNvSpPr/>
          <p:nvPr/>
        </p:nvSpPr>
        <p:spPr>
          <a:xfrm>
            <a:off x="7255943" y="5278755"/>
            <a:ext cx="3464238" cy="239091"/>
          </a:xfrm>
          <a:prstGeom prst="rightArrow">
            <a:avLst/>
          </a:prstGeom>
          <a:gradFill flip="none" rotWithShape="1">
            <a:gsLst>
              <a:gs pos="0">
                <a:schemeClr val="bg1"/>
              </a:gs>
              <a:gs pos="17000">
                <a:schemeClr val="accent4">
                  <a:lumMod val="60000"/>
                  <a:lumOff val="40000"/>
                </a:schemeClr>
              </a:gs>
              <a:gs pos="40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2" name="Text Placeholder 1">
            <a:extLst>
              <a:ext uri="{FF2B5EF4-FFF2-40B4-BE49-F238E27FC236}">
                <a16:creationId xmlns:a16="http://schemas.microsoft.com/office/drawing/2014/main" id="{D4BE03CF-2862-6047-8DB7-ABB748A3C70E}"/>
              </a:ext>
            </a:extLst>
          </p:cNvPr>
          <p:cNvSpPr>
            <a:spLocks noGrp="1"/>
          </p:cNvSpPr>
          <p:nvPr>
            <p:ph type="body" sz="quarter" idx="10"/>
          </p:nvPr>
        </p:nvSpPr>
        <p:spPr>
          <a:xfrm>
            <a:off x="646547" y="703059"/>
            <a:ext cx="10316314" cy="615601"/>
          </a:xfrm>
        </p:spPr>
        <p:txBody>
          <a:bodyPr/>
          <a:lstStyle/>
          <a:p>
            <a:r>
              <a:rPr lang="en-FI" dirty="0"/>
              <a:t>Cluster projects in ENVRI domain</a:t>
            </a:r>
          </a:p>
        </p:txBody>
      </p:sp>
      <p:pic>
        <p:nvPicPr>
          <p:cNvPr id="1026" name="Picture 2">
            <a:extLst>
              <a:ext uri="{FF2B5EF4-FFF2-40B4-BE49-F238E27FC236}">
                <a16:creationId xmlns:a16="http://schemas.microsoft.com/office/drawing/2014/main" id="{656EF32A-6784-D140-BF6B-D5E3CE500E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16995" y="2009695"/>
            <a:ext cx="2130287" cy="1114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AC6ECBE-3D5E-1E42-8C46-BDC126694F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0113" y="1796997"/>
            <a:ext cx="2468217" cy="1604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F2190F4-A3BA-C34E-B3E0-0AFB033FA8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89894" y="1663194"/>
            <a:ext cx="2130287" cy="1738144"/>
          </a:xfrm>
          <a:prstGeom prst="rect">
            <a:avLst/>
          </a:prstGeom>
        </p:spPr>
      </p:pic>
      <p:sp>
        <p:nvSpPr>
          <p:cNvPr id="8" name="Right Arrow 7">
            <a:extLst>
              <a:ext uri="{FF2B5EF4-FFF2-40B4-BE49-F238E27FC236}">
                <a16:creationId xmlns:a16="http://schemas.microsoft.com/office/drawing/2014/main" id="{C8E5D4B5-7D5A-2347-95AC-706618499E71}"/>
              </a:ext>
            </a:extLst>
          </p:cNvPr>
          <p:cNvSpPr/>
          <p:nvPr/>
        </p:nvSpPr>
        <p:spPr>
          <a:xfrm>
            <a:off x="1948070" y="3560995"/>
            <a:ext cx="8786568" cy="607538"/>
          </a:xfrm>
          <a:prstGeom prst="rightArrow">
            <a:avLst/>
          </a:prstGeom>
          <a:gradFill flip="none" rotWithShape="1">
            <a:gsLst>
              <a:gs pos="0">
                <a:schemeClr val="bg1"/>
              </a:gs>
              <a:gs pos="73000">
                <a:srgbClr val="FF0000"/>
              </a:gs>
              <a:gs pos="100000">
                <a:srgbClr val="C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I" dirty="0"/>
              <a:t>Data service harmonization</a:t>
            </a:r>
          </a:p>
        </p:txBody>
      </p:sp>
      <p:sp>
        <p:nvSpPr>
          <p:cNvPr id="16" name="Right Arrow 15">
            <a:extLst>
              <a:ext uri="{FF2B5EF4-FFF2-40B4-BE49-F238E27FC236}">
                <a16:creationId xmlns:a16="http://schemas.microsoft.com/office/drawing/2014/main" id="{F5EEF456-200A-E34C-A7FD-1F1E1654D636}"/>
              </a:ext>
            </a:extLst>
          </p:cNvPr>
          <p:cNvSpPr/>
          <p:nvPr/>
        </p:nvSpPr>
        <p:spPr>
          <a:xfrm>
            <a:off x="4609235" y="4071478"/>
            <a:ext cx="3464238" cy="607538"/>
          </a:xfrm>
          <a:prstGeom prst="rightArrow">
            <a:avLst/>
          </a:prstGeom>
          <a:gradFill flip="none" rotWithShape="1">
            <a:gsLst>
              <a:gs pos="0">
                <a:schemeClr val="bg1"/>
              </a:gs>
              <a:gs pos="17000">
                <a:schemeClr val="accent4">
                  <a:lumMod val="60000"/>
                  <a:lumOff val="40000"/>
                </a:schemeClr>
              </a:gs>
              <a:gs pos="100000">
                <a:schemeClr val="accent4">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I" dirty="0"/>
              <a:t>Joint observation technologies</a:t>
            </a:r>
          </a:p>
        </p:txBody>
      </p:sp>
      <p:sp>
        <p:nvSpPr>
          <p:cNvPr id="18" name="Right Arrow 17">
            <a:extLst>
              <a:ext uri="{FF2B5EF4-FFF2-40B4-BE49-F238E27FC236}">
                <a16:creationId xmlns:a16="http://schemas.microsoft.com/office/drawing/2014/main" id="{B30C0FBB-B122-3A42-B331-7DBFBF95945C}"/>
              </a:ext>
            </a:extLst>
          </p:cNvPr>
          <p:cNvSpPr/>
          <p:nvPr/>
        </p:nvSpPr>
        <p:spPr>
          <a:xfrm>
            <a:off x="3140765" y="4581961"/>
            <a:ext cx="4932708" cy="607538"/>
          </a:xfrm>
          <a:prstGeom prst="rightArrow">
            <a:avLst/>
          </a:prstGeom>
          <a:gradFill flip="none" rotWithShape="1">
            <a:gsLst>
              <a:gs pos="0">
                <a:schemeClr val="bg1"/>
              </a:gs>
              <a:gs pos="17000">
                <a:schemeClr val="accent5">
                  <a:lumMod val="60000"/>
                  <a:lumOff val="4000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I" dirty="0"/>
              <a:t>Societal impact enchancement</a:t>
            </a:r>
          </a:p>
        </p:txBody>
      </p:sp>
      <p:sp>
        <p:nvSpPr>
          <p:cNvPr id="19" name="Right Arrow 18">
            <a:extLst>
              <a:ext uri="{FF2B5EF4-FFF2-40B4-BE49-F238E27FC236}">
                <a16:creationId xmlns:a16="http://schemas.microsoft.com/office/drawing/2014/main" id="{E302154D-1A1A-874E-9A46-A93E346BE36E}"/>
              </a:ext>
            </a:extLst>
          </p:cNvPr>
          <p:cNvSpPr/>
          <p:nvPr/>
        </p:nvSpPr>
        <p:spPr>
          <a:xfrm>
            <a:off x="4609235" y="5092444"/>
            <a:ext cx="3464238" cy="607538"/>
          </a:xfrm>
          <a:prstGeom prst="rightArrow">
            <a:avLst/>
          </a:prstGeom>
          <a:gradFill flip="none" rotWithShape="1">
            <a:gsLst>
              <a:gs pos="0">
                <a:schemeClr val="bg1"/>
              </a:gs>
              <a:gs pos="17000">
                <a:schemeClr val="accent4">
                  <a:lumMod val="60000"/>
                  <a:lumOff val="40000"/>
                </a:schemeClr>
              </a:gs>
              <a:gs pos="100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I" dirty="0"/>
              <a:t>Access harmonization</a:t>
            </a:r>
          </a:p>
        </p:txBody>
      </p:sp>
      <p:sp>
        <p:nvSpPr>
          <p:cNvPr id="21" name="Right Arrow 20">
            <a:extLst>
              <a:ext uri="{FF2B5EF4-FFF2-40B4-BE49-F238E27FC236}">
                <a16:creationId xmlns:a16="http://schemas.microsoft.com/office/drawing/2014/main" id="{3EF46625-F2CC-9449-A35C-1B953FDB4ACF}"/>
              </a:ext>
            </a:extLst>
          </p:cNvPr>
          <p:cNvSpPr/>
          <p:nvPr/>
        </p:nvSpPr>
        <p:spPr>
          <a:xfrm>
            <a:off x="1229642" y="5625949"/>
            <a:ext cx="9504995" cy="607538"/>
          </a:xfrm>
          <a:prstGeom prst="rightArrow">
            <a:avLst/>
          </a:prstGeom>
          <a:gradFill flip="none" rotWithShape="1">
            <a:gsLst>
              <a:gs pos="0">
                <a:schemeClr val="bg1"/>
              </a:gs>
              <a:gs pos="17000">
                <a:schemeClr val="accent5">
                  <a:lumMod val="60000"/>
                  <a:lumOff val="4000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I" dirty="0"/>
              <a:t>Common strategic alignment, </a:t>
            </a:r>
            <a:r>
              <a:rPr lang="en-FI" dirty="0">
                <a:solidFill>
                  <a:schemeClr val="bg1"/>
                </a:solidFill>
              </a:rPr>
              <a:t>visibility &amp; stakeholder engagement </a:t>
            </a:r>
          </a:p>
        </p:txBody>
      </p:sp>
      <p:sp>
        <p:nvSpPr>
          <p:cNvPr id="15" name="TextBox 14">
            <a:extLst>
              <a:ext uri="{FF2B5EF4-FFF2-40B4-BE49-F238E27FC236}">
                <a16:creationId xmlns:a16="http://schemas.microsoft.com/office/drawing/2014/main" id="{F9206E56-F4F8-AB4F-87CE-7757F2C989FD}"/>
              </a:ext>
            </a:extLst>
          </p:cNvPr>
          <p:cNvSpPr txBox="1"/>
          <p:nvPr/>
        </p:nvSpPr>
        <p:spPr>
          <a:xfrm>
            <a:off x="956172" y="1474640"/>
            <a:ext cx="1191352" cy="369332"/>
          </a:xfrm>
          <a:prstGeom prst="rect">
            <a:avLst/>
          </a:prstGeom>
          <a:noFill/>
        </p:spPr>
        <p:txBody>
          <a:bodyPr wrap="none" rtlCol="0">
            <a:spAutoFit/>
          </a:bodyPr>
          <a:lstStyle/>
          <a:p>
            <a:r>
              <a:rPr lang="en-FI" dirty="0"/>
              <a:t>2011-2014</a:t>
            </a:r>
          </a:p>
        </p:txBody>
      </p:sp>
      <p:sp>
        <p:nvSpPr>
          <p:cNvPr id="26" name="TextBox 25">
            <a:extLst>
              <a:ext uri="{FF2B5EF4-FFF2-40B4-BE49-F238E27FC236}">
                <a16:creationId xmlns:a16="http://schemas.microsoft.com/office/drawing/2014/main" id="{0EBA7B25-3E12-314B-8B8F-CDAFB50E3A54}"/>
              </a:ext>
            </a:extLst>
          </p:cNvPr>
          <p:cNvSpPr txBox="1"/>
          <p:nvPr/>
        </p:nvSpPr>
        <p:spPr>
          <a:xfrm>
            <a:off x="4483634" y="1473925"/>
            <a:ext cx="1191352" cy="369332"/>
          </a:xfrm>
          <a:prstGeom prst="rect">
            <a:avLst/>
          </a:prstGeom>
          <a:noFill/>
        </p:spPr>
        <p:txBody>
          <a:bodyPr wrap="none" rtlCol="0">
            <a:spAutoFit/>
          </a:bodyPr>
          <a:lstStyle/>
          <a:p>
            <a:r>
              <a:rPr lang="en-FI" dirty="0"/>
              <a:t>2015-2019</a:t>
            </a:r>
          </a:p>
        </p:txBody>
      </p:sp>
      <p:sp>
        <p:nvSpPr>
          <p:cNvPr id="27" name="TextBox 26">
            <a:extLst>
              <a:ext uri="{FF2B5EF4-FFF2-40B4-BE49-F238E27FC236}">
                <a16:creationId xmlns:a16="http://schemas.microsoft.com/office/drawing/2014/main" id="{60CC4F8F-476D-8342-90F5-8561FF0AB688}"/>
              </a:ext>
            </a:extLst>
          </p:cNvPr>
          <p:cNvSpPr txBox="1"/>
          <p:nvPr/>
        </p:nvSpPr>
        <p:spPr>
          <a:xfrm>
            <a:off x="8210550" y="1446351"/>
            <a:ext cx="1191352" cy="369332"/>
          </a:xfrm>
          <a:prstGeom prst="rect">
            <a:avLst/>
          </a:prstGeom>
          <a:noFill/>
        </p:spPr>
        <p:txBody>
          <a:bodyPr wrap="none" rtlCol="0">
            <a:spAutoFit/>
          </a:bodyPr>
          <a:lstStyle/>
          <a:p>
            <a:r>
              <a:rPr lang="en-FI" dirty="0"/>
              <a:t>2019-2023</a:t>
            </a:r>
          </a:p>
        </p:txBody>
      </p:sp>
      <p:sp>
        <p:nvSpPr>
          <p:cNvPr id="17" name="TextBox 16">
            <a:extLst>
              <a:ext uri="{FF2B5EF4-FFF2-40B4-BE49-F238E27FC236}">
                <a16:creationId xmlns:a16="http://schemas.microsoft.com/office/drawing/2014/main" id="{8AFFEC2E-2AF3-3945-9A86-767C30C607C8}"/>
              </a:ext>
            </a:extLst>
          </p:cNvPr>
          <p:cNvSpPr txBox="1"/>
          <p:nvPr/>
        </p:nvSpPr>
        <p:spPr>
          <a:xfrm>
            <a:off x="8589894" y="5242324"/>
            <a:ext cx="1024576" cy="276999"/>
          </a:xfrm>
          <a:prstGeom prst="rect">
            <a:avLst/>
          </a:prstGeom>
          <a:noFill/>
        </p:spPr>
        <p:txBody>
          <a:bodyPr wrap="none" rtlCol="0">
            <a:spAutoFit/>
          </a:bodyPr>
          <a:lstStyle/>
          <a:p>
            <a:r>
              <a:rPr lang="en-FI" sz="1200" dirty="0">
                <a:solidFill>
                  <a:schemeClr val="bg1"/>
                </a:solidFill>
              </a:rPr>
              <a:t>(virtual, data)</a:t>
            </a:r>
          </a:p>
        </p:txBody>
      </p:sp>
    </p:spTree>
    <p:extLst>
      <p:ext uri="{BB962C8B-B14F-4D97-AF65-F5344CB8AC3E}">
        <p14:creationId xmlns:p14="http://schemas.microsoft.com/office/powerpoint/2010/main" val="355748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47CA7E-B551-5D44-9DB1-4E2253C4E631}"/>
              </a:ext>
            </a:extLst>
          </p:cNvPr>
          <p:cNvSpPr>
            <a:spLocks noGrp="1"/>
          </p:cNvSpPr>
          <p:nvPr>
            <p:ph type="title"/>
          </p:nvPr>
        </p:nvSpPr>
        <p:spPr>
          <a:xfrm>
            <a:off x="6587194" y="2617036"/>
            <a:ext cx="4819650" cy="1253474"/>
          </a:xfrm>
        </p:spPr>
        <p:txBody>
          <a:bodyPr>
            <a:normAutofit/>
          </a:bodyPr>
          <a:lstStyle/>
          <a:p>
            <a:r>
              <a:rPr lang="en-FI" sz="3600" dirty="0"/>
              <a:t>ENVRI in the landscape</a:t>
            </a:r>
          </a:p>
        </p:txBody>
      </p:sp>
      <p:pic>
        <p:nvPicPr>
          <p:cNvPr id="16" name="Picture Placeholder 15" descr="Rainbow over valley">
            <a:extLst>
              <a:ext uri="{FF2B5EF4-FFF2-40B4-BE49-F238E27FC236}">
                <a16:creationId xmlns:a16="http://schemas.microsoft.com/office/drawing/2014/main" id="{757896AE-A355-E44F-9AE9-E8D324D88F34}"/>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xfrm>
            <a:off x="134936" y="474496"/>
            <a:ext cx="6106838" cy="6053507"/>
          </a:xfrm>
        </p:spPr>
      </p:pic>
      <p:pic>
        <p:nvPicPr>
          <p:cNvPr id="17" name="Picture 4">
            <a:extLst>
              <a:ext uri="{FF2B5EF4-FFF2-40B4-BE49-F238E27FC236}">
                <a16:creationId xmlns:a16="http://schemas.microsoft.com/office/drawing/2014/main" id="{2E7979A1-E9C8-864E-83E1-5B1FB8868392}"/>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41699" y="5214240"/>
            <a:ext cx="373533" cy="246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250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4AC3910-6AAC-5C4C-B165-4B00213C0697}"/>
              </a:ext>
            </a:extLst>
          </p:cNvPr>
          <p:cNvSpPr>
            <a:spLocks noGrp="1"/>
          </p:cNvSpPr>
          <p:nvPr>
            <p:ph type="body" sz="quarter" idx="16"/>
          </p:nvPr>
        </p:nvSpPr>
        <p:spPr/>
        <p:txBody>
          <a:bodyPr/>
          <a:lstStyle/>
          <a:p>
            <a:r>
              <a:rPr lang="en-FI" dirty="0"/>
              <a:t>Overview of ENVRI in the landscape</a:t>
            </a:r>
          </a:p>
        </p:txBody>
      </p:sp>
      <p:grpSp>
        <p:nvGrpSpPr>
          <p:cNvPr id="51" name="Group 50">
            <a:extLst>
              <a:ext uri="{FF2B5EF4-FFF2-40B4-BE49-F238E27FC236}">
                <a16:creationId xmlns:a16="http://schemas.microsoft.com/office/drawing/2014/main" id="{5E7E8BAB-DB95-EC44-8095-397AF608641D}"/>
              </a:ext>
            </a:extLst>
          </p:cNvPr>
          <p:cNvGrpSpPr/>
          <p:nvPr/>
        </p:nvGrpSpPr>
        <p:grpSpPr>
          <a:xfrm>
            <a:off x="5496" y="7666186"/>
            <a:ext cx="11823197" cy="3657988"/>
            <a:chOff x="5496" y="7666186"/>
            <a:chExt cx="11823197" cy="3657988"/>
          </a:xfrm>
        </p:grpSpPr>
        <p:sp>
          <p:nvSpPr>
            <p:cNvPr id="52" name="Chord 51">
              <a:extLst>
                <a:ext uri="{FF2B5EF4-FFF2-40B4-BE49-F238E27FC236}">
                  <a16:creationId xmlns:a16="http://schemas.microsoft.com/office/drawing/2014/main" id="{75157C34-AF06-0646-96A8-866B318E7608}"/>
                </a:ext>
              </a:extLst>
            </p:cNvPr>
            <p:cNvSpPr/>
            <p:nvPr/>
          </p:nvSpPr>
          <p:spPr>
            <a:xfrm>
              <a:off x="5496" y="7666186"/>
              <a:ext cx="914497" cy="914497"/>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53" name="Pie 52">
              <a:extLst>
                <a:ext uri="{FF2B5EF4-FFF2-40B4-BE49-F238E27FC236}">
                  <a16:creationId xmlns:a16="http://schemas.microsoft.com/office/drawing/2014/main" id="{C90B5E4F-4A26-DB46-A8F5-7932169D988A}"/>
                </a:ext>
              </a:extLst>
            </p:cNvPr>
            <p:cNvSpPr/>
            <p:nvPr/>
          </p:nvSpPr>
          <p:spPr>
            <a:xfrm>
              <a:off x="96946" y="7757635"/>
              <a:ext cx="731597" cy="731597"/>
            </a:xfrm>
            <a:prstGeom prst="pie">
              <a:avLst>
                <a:gd name="adj1" fmla="val 13500000"/>
                <a:gd name="adj2" fmla="val 1620000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4" name="Freeform 53">
              <a:extLst>
                <a:ext uri="{FF2B5EF4-FFF2-40B4-BE49-F238E27FC236}">
                  <a16:creationId xmlns:a16="http://schemas.microsoft.com/office/drawing/2014/main" id="{5BB578B3-4FF5-B441-A1F5-E3D80B5B48CD}"/>
                </a:ext>
              </a:extLst>
            </p:cNvPr>
            <p:cNvSpPr/>
            <p:nvPr/>
          </p:nvSpPr>
          <p:spPr>
            <a:xfrm rot="16200000">
              <a:off x="-1046174" y="9723804"/>
              <a:ext cx="2652041" cy="548698"/>
            </a:xfrm>
            <a:custGeom>
              <a:avLst/>
              <a:gdLst>
                <a:gd name="connsiteX0" fmla="*/ 0 w 2652041"/>
                <a:gd name="connsiteY0" fmla="*/ 0 h 548698"/>
                <a:gd name="connsiteX1" fmla="*/ 2652041 w 2652041"/>
                <a:gd name="connsiteY1" fmla="*/ 0 h 548698"/>
                <a:gd name="connsiteX2" fmla="*/ 2652041 w 2652041"/>
                <a:gd name="connsiteY2" fmla="*/ 548698 h 548698"/>
                <a:gd name="connsiteX3" fmla="*/ 0 w 2652041"/>
                <a:gd name="connsiteY3" fmla="*/ 548698 h 548698"/>
                <a:gd name="connsiteX4" fmla="*/ 0 w 2652041"/>
                <a:gd name="connsiteY4" fmla="*/ 0 h 548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041" h="548698">
                  <a:moveTo>
                    <a:pt x="0" y="0"/>
                  </a:moveTo>
                  <a:lnTo>
                    <a:pt x="2652041" y="0"/>
                  </a:lnTo>
                  <a:lnTo>
                    <a:pt x="2652041" y="548698"/>
                  </a:lnTo>
                  <a:lnTo>
                    <a:pt x="0" y="5486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b" anchorCtr="0">
              <a:noAutofit/>
            </a:bodyPr>
            <a:lstStyle/>
            <a:p>
              <a:pPr marL="0" lvl="0" indent="0" algn="r" defTabSz="1733550">
                <a:lnSpc>
                  <a:spcPct val="90000"/>
                </a:lnSpc>
                <a:spcBef>
                  <a:spcPct val="0"/>
                </a:spcBef>
                <a:spcAft>
                  <a:spcPct val="35000"/>
                </a:spcAft>
                <a:buNone/>
              </a:pPr>
              <a:r>
                <a:rPr lang="en-GB" sz="3900" kern="1200" dirty="0"/>
                <a:t>ESFRI RIs</a:t>
              </a:r>
            </a:p>
          </p:txBody>
        </p:sp>
        <p:sp>
          <p:nvSpPr>
            <p:cNvPr id="55" name="Freeform 54">
              <a:extLst>
                <a:ext uri="{FF2B5EF4-FFF2-40B4-BE49-F238E27FC236}">
                  <a16:creationId xmlns:a16="http://schemas.microsoft.com/office/drawing/2014/main" id="{18CEF1F2-A74B-1B41-BD56-013AA0EE7FCF}"/>
                </a:ext>
              </a:extLst>
            </p:cNvPr>
            <p:cNvSpPr/>
            <p:nvPr/>
          </p:nvSpPr>
          <p:spPr>
            <a:xfrm>
              <a:off x="645644" y="7666186"/>
              <a:ext cx="2270714" cy="3657988"/>
            </a:xfrm>
            <a:custGeom>
              <a:avLst/>
              <a:gdLst>
                <a:gd name="connsiteX0" fmla="*/ 0 w 2270714"/>
                <a:gd name="connsiteY0" fmla="*/ 0 h 3657988"/>
                <a:gd name="connsiteX1" fmla="*/ 2270714 w 2270714"/>
                <a:gd name="connsiteY1" fmla="*/ 0 h 3657988"/>
                <a:gd name="connsiteX2" fmla="*/ 2270714 w 2270714"/>
                <a:gd name="connsiteY2" fmla="*/ 3657988 h 3657988"/>
                <a:gd name="connsiteX3" fmla="*/ 0 w 2270714"/>
                <a:gd name="connsiteY3" fmla="*/ 3657988 h 3657988"/>
                <a:gd name="connsiteX4" fmla="*/ 0 w 2270714"/>
                <a:gd name="connsiteY4" fmla="*/ 0 h 3657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714" h="3657988">
                  <a:moveTo>
                    <a:pt x="0" y="0"/>
                  </a:moveTo>
                  <a:lnTo>
                    <a:pt x="2270714" y="0"/>
                  </a:lnTo>
                  <a:lnTo>
                    <a:pt x="2270714" y="3657988"/>
                  </a:lnTo>
                  <a:lnTo>
                    <a:pt x="0" y="36579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GB" sz="1800" kern="1200" dirty="0"/>
                <a:t>Joint development and </a:t>
              </a:r>
              <a:r>
                <a:rPr lang="en-GB" sz="1800" b="1" kern="1200" dirty="0"/>
                <a:t>harmonization</a:t>
              </a:r>
            </a:p>
            <a:p>
              <a:pPr marL="0" lvl="0" indent="0" algn="l" defTabSz="800100">
                <a:lnSpc>
                  <a:spcPct val="90000"/>
                </a:lnSpc>
                <a:spcBef>
                  <a:spcPct val="0"/>
                </a:spcBef>
                <a:spcAft>
                  <a:spcPct val="35000"/>
                </a:spcAft>
                <a:buNone/>
              </a:pPr>
              <a:r>
                <a:rPr lang="en-GB" sz="1800" kern="1200" dirty="0"/>
                <a:t>Supporting </a:t>
              </a:r>
              <a:r>
                <a:rPr lang="en-GB" sz="1800" b="1" kern="1200" dirty="0"/>
                <a:t>interdisciplinarity</a:t>
              </a:r>
            </a:p>
            <a:p>
              <a:pPr marL="0" lvl="0" indent="0" algn="l" defTabSz="800100">
                <a:lnSpc>
                  <a:spcPct val="90000"/>
                </a:lnSpc>
                <a:spcBef>
                  <a:spcPct val="0"/>
                </a:spcBef>
                <a:spcAft>
                  <a:spcPct val="35000"/>
                </a:spcAft>
                <a:buNone/>
              </a:pPr>
              <a:r>
                <a:rPr lang="en-GB" sz="1800" kern="1200" dirty="0"/>
                <a:t>Create potential for </a:t>
              </a:r>
              <a:r>
                <a:rPr lang="en-GB" sz="1800" b="1" kern="1200" dirty="0"/>
                <a:t>new user communities</a:t>
              </a:r>
            </a:p>
            <a:p>
              <a:pPr marL="0" lvl="0" indent="0" algn="l" defTabSz="800100">
                <a:lnSpc>
                  <a:spcPct val="90000"/>
                </a:lnSpc>
                <a:spcBef>
                  <a:spcPct val="0"/>
                </a:spcBef>
                <a:spcAft>
                  <a:spcPct val="35000"/>
                </a:spcAft>
                <a:buNone/>
              </a:pPr>
              <a:r>
                <a:rPr lang="en-GB" sz="1800" kern="1200" dirty="0"/>
                <a:t>Direct </a:t>
              </a:r>
              <a:r>
                <a:rPr lang="en-GB" sz="1800" b="1" kern="1200" dirty="0"/>
                <a:t>technical support</a:t>
              </a:r>
            </a:p>
            <a:p>
              <a:pPr marL="0" lvl="0" indent="0" algn="l" defTabSz="800100">
                <a:lnSpc>
                  <a:spcPct val="90000"/>
                </a:lnSpc>
                <a:spcBef>
                  <a:spcPct val="0"/>
                </a:spcBef>
                <a:spcAft>
                  <a:spcPct val="35000"/>
                </a:spcAft>
                <a:buNone/>
              </a:pPr>
              <a:r>
                <a:rPr lang="en-GB" sz="1800" b="1" kern="1200" dirty="0"/>
                <a:t>Training and education</a:t>
              </a:r>
            </a:p>
          </p:txBody>
        </p:sp>
        <p:sp>
          <p:nvSpPr>
            <p:cNvPr id="56" name="Chord 55">
              <a:extLst>
                <a:ext uri="{FF2B5EF4-FFF2-40B4-BE49-F238E27FC236}">
                  <a16:creationId xmlns:a16="http://schemas.microsoft.com/office/drawing/2014/main" id="{5E288707-96DA-DE4A-AD7B-F9559BAB179B}"/>
                </a:ext>
              </a:extLst>
            </p:cNvPr>
            <p:cNvSpPr/>
            <p:nvPr/>
          </p:nvSpPr>
          <p:spPr>
            <a:xfrm>
              <a:off x="3278839" y="7666186"/>
              <a:ext cx="914497" cy="914497"/>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57" name="Pie 56">
              <a:extLst>
                <a:ext uri="{FF2B5EF4-FFF2-40B4-BE49-F238E27FC236}">
                  <a16:creationId xmlns:a16="http://schemas.microsoft.com/office/drawing/2014/main" id="{2BD0C3A8-C6EE-F049-8EB8-BE2E713214DE}"/>
                </a:ext>
              </a:extLst>
            </p:cNvPr>
            <p:cNvSpPr/>
            <p:nvPr/>
          </p:nvSpPr>
          <p:spPr>
            <a:xfrm>
              <a:off x="3370289" y="7757635"/>
              <a:ext cx="731597" cy="731597"/>
            </a:xfrm>
            <a:prstGeom prst="pie">
              <a:avLst>
                <a:gd name="adj1" fmla="val 10800000"/>
                <a:gd name="adj2" fmla="val 1620000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8" name="Freeform 57">
              <a:extLst>
                <a:ext uri="{FF2B5EF4-FFF2-40B4-BE49-F238E27FC236}">
                  <a16:creationId xmlns:a16="http://schemas.microsoft.com/office/drawing/2014/main" id="{1598EA8B-7C6D-7D48-889E-DD55729AB5E4}"/>
                </a:ext>
              </a:extLst>
            </p:cNvPr>
            <p:cNvSpPr/>
            <p:nvPr/>
          </p:nvSpPr>
          <p:spPr>
            <a:xfrm rot="16200000">
              <a:off x="2227167" y="9723804"/>
              <a:ext cx="2652041" cy="548698"/>
            </a:xfrm>
            <a:custGeom>
              <a:avLst/>
              <a:gdLst>
                <a:gd name="connsiteX0" fmla="*/ 0 w 2652041"/>
                <a:gd name="connsiteY0" fmla="*/ 0 h 548698"/>
                <a:gd name="connsiteX1" fmla="*/ 2652041 w 2652041"/>
                <a:gd name="connsiteY1" fmla="*/ 0 h 548698"/>
                <a:gd name="connsiteX2" fmla="*/ 2652041 w 2652041"/>
                <a:gd name="connsiteY2" fmla="*/ 548698 h 548698"/>
                <a:gd name="connsiteX3" fmla="*/ 0 w 2652041"/>
                <a:gd name="connsiteY3" fmla="*/ 548698 h 548698"/>
                <a:gd name="connsiteX4" fmla="*/ 0 w 2652041"/>
                <a:gd name="connsiteY4" fmla="*/ 0 h 548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041" h="548698">
                  <a:moveTo>
                    <a:pt x="0" y="0"/>
                  </a:moveTo>
                  <a:lnTo>
                    <a:pt x="2652041" y="0"/>
                  </a:lnTo>
                  <a:lnTo>
                    <a:pt x="2652041" y="548698"/>
                  </a:lnTo>
                  <a:lnTo>
                    <a:pt x="0" y="5486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b" anchorCtr="0">
              <a:noAutofit/>
            </a:bodyPr>
            <a:lstStyle/>
            <a:p>
              <a:pPr marL="0" lvl="0" indent="0" algn="r" defTabSz="1733550">
                <a:lnSpc>
                  <a:spcPct val="90000"/>
                </a:lnSpc>
                <a:spcBef>
                  <a:spcPct val="0"/>
                </a:spcBef>
                <a:spcAft>
                  <a:spcPct val="35000"/>
                </a:spcAft>
                <a:buNone/>
              </a:pPr>
              <a:r>
                <a:rPr lang="en-GB" sz="3900" kern="1200" dirty="0"/>
                <a:t>EOSC &amp; OS</a:t>
              </a:r>
            </a:p>
          </p:txBody>
        </p:sp>
        <p:sp>
          <p:nvSpPr>
            <p:cNvPr id="59" name="Freeform 58">
              <a:extLst>
                <a:ext uri="{FF2B5EF4-FFF2-40B4-BE49-F238E27FC236}">
                  <a16:creationId xmlns:a16="http://schemas.microsoft.com/office/drawing/2014/main" id="{95669BAF-C260-D746-B5A4-24754CD9602F}"/>
                </a:ext>
              </a:extLst>
            </p:cNvPr>
            <p:cNvSpPr/>
            <p:nvPr/>
          </p:nvSpPr>
          <p:spPr>
            <a:xfrm>
              <a:off x="3918987" y="7666186"/>
              <a:ext cx="2246462" cy="3657988"/>
            </a:xfrm>
            <a:custGeom>
              <a:avLst/>
              <a:gdLst>
                <a:gd name="connsiteX0" fmla="*/ 0 w 2246462"/>
                <a:gd name="connsiteY0" fmla="*/ 0 h 3657988"/>
                <a:gd name="connsiteX1" fmla="*/ 2246462 w 2246462"/>
                <a:gd name="connsiteY1" fmla="*/ 0 h 3657988"/>
                <a:gd name="connsiteX2" fmla="*/ 2246462 w 2246462"/>
                <a:gd name="connsiteY2" fmla="*/ 3657988 h 3657988"/>
                <a:gd name="connsiteX3" fmla="*/ 0 w 2246462"/>
                <a:gd name="connsiteY3" fmla="*/ 3657988 h 3657988"/>
                <a:gd name="connsiteX4" fmla="*/ 0 w 2246462"/>
                <a:gd name="connsiteY4" fmla="*/ 0 h 3657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462" h="3657988">
                  <a:moveTo>
                    <a:pt x="0" y="0"/>
                  </a:moveTo>
                  <a:lnTo>
                    <a:pt x="2246462" y="0"/>
                  </a:lnTo>
                  <a:lnTo>
                    <a:pt x="2246462" y="3657988"/>
                  </a:lnTo>
                  <a:lnTo>
                    <a:pt x="0" y="36579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GB" sz="1800" kern="1200" dirty="0"/>
                <a:t>Connection to wide </a:t>
              </a:r>
              <a:r>
                <a:rPr lang="en-GB" sz="1800" b="1" kern="1200" dirty="0"/>
                <a:t>user</a:t>
              </a:r>
              <a:r>
                <a:rPr lang="en-GB" sz="1800" kern="1200" dirty="0"/>
                <a:t> </a:t>
              </a:r>
              <a:r>
                <a:rPr lang="en-GB" sz="1800" b="1" kern="1200" dirty="0"/>
                <a:t>communities</a:t>
              </a:r>
            </a:p>
            <a:p>
              <a:pPr marL="0" lvl="0" indent="0" algn="l" defTabSz="800100">
                <a:lnSpc>
                  <a:spcPct val="90000"/>
                </a:lnSpc>
                <a:spcBef>
                  <a:spcPct val="0"/>
                </a:spcBef>
                <a:spcAft>
                  <a:spcPct val="35000"/>
                </a:spcAft>
                <a:buNone/>
              </a:pPr>
              <a:r>
                <a:rPr lang="en-GB" sz="1800" kern="1200" dirty="0"/>
                <a:t>Disciplinary </a:t>
              </a:r>
              <a:r>
                <a:rPr lang="en-GB" sz="1800" b="1" kern="1200" dirty="0"/>
                <a:t>best</a:t>
              </a:r>
              <a:r>
                <a:rPr lang="en-GB" sz="1800" kern="1200" dirty="0"/>
                <a:t> </a:t>
              </a:r>
              <a:r>
                <a:rPr lang="en-GB" sz="1800" b="1" kern="1200" dirty="0"/>
                <a:t>practices</a:t>
              </a:r>
              <a:r>
                <a:rPr lang="en-GB" sz="1800" kern="1200" dirty="0"/>
                <a:t> and standards</a:t>
              </a:r>
            </a:p>
            <a:p>
              <a:pPr marL="0" lvl="0" indent="0" algn="l" defTabSz="800100">
                <a:lnSpc>
                  <a:spcPct val="90000"/>
                </a:lnSpc>
                <a:spcBef>
                  <a:spcPct val="0"/>
                </a:spcBef>
                <a:spcAft>
                  <a:spcPct val="35000"/>
                </a:spcAft>
                <a:buNone/>
              </a:pPr>
              <a:r>
                <a:rPr lang="en-GB" sz="1800" kern="1200" dirty="0"/>
                <a:t>Creating </a:t>
              </a:r>
              <a:r>
                <a:rPr lang="en-GB" sz="1800" b="1" kern="1200" dirty="0"/>
                <a:t>RI services </a:t>
              </a:r>
              <a:r>
                <a:rPr lang="en-GB" sz="1800" kern="1200" dirty="0"/>
                <a:t>from generic services</a:t>
              </a:r>
            </a:p>
            <a:p>
              <a:pPr marL="0" lvl="0" indent="0" algn="l" defTabSz="800100">
                <a:lnSpc>
                  <a:spcPct val="90000"/>
                </a:lnSpc>
                <a:spcBef>
                  <a:spcPct val="0"/>
                </a:spcBef>
                <a:spcAft>
                  <a:spcPct val="35000"/>
                </a:spcAft>
                <a:buNone/>
              </a:pPr>
              <a:r>
                <a:rPr lang="en-GB" sz="1800" b="1" kern="1200" dirty="0"/>
                <a:t>Demonstrators</a:t>
              </a:r>
              <a:r>
                <a:rPr lang="en-GB" sz="1800" kern="1200" dirty="0"/>
                <a:t> and documentation</a:t>
              </a:r>
            </a:p>
            <a:p>
              <a:pPr marL="0" lvl="0" indent="0" algn="l" defTabSz="800100">
                <a:lnSpc>
                  <a:spcPct val="90000"/>
                </a:lnSpc>
                <a:spcBef>
                  <a:spcPct val="0"/>
                </a:spcBef>
                <a:spcAft>
                  <a:spcPct val="35000"/>
                </a:spcAft>
                <a:buNone/>
              </a:pPr>
              <a:endParaRPr lang="en-GB" sz="1800" kern="1200" dirty="0"/>
            </a:p>
          </p:txBody>
        </p:sp>
        <p:sp>
          <p:nvSpPr>
            <p:cNvPr id="60" name="Chord 59">
              <a:extLst>
                <a:ext uri="{FF2B5EF4-FFF2-40B4-BE49-F238E27FC236}">
                  <a16:creationId xmlns:a16="http://schemas.microsoft.com/office/drawing/2014/main" id="{71BBF408-B6F3-E040-8822-DF60A087C827}"/>
                </a:ext>
              </a:extLst>
            </p:cNvPr>
            <p:cNvSpPr/>
            <p:nvPr/>
          </p:nvSpPr>
          <p:spPr>
            <a:xfrm>
              <a:off x="6527929" y="7666186"/>
              <a:ext cx="914497" cy="914497"/>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61" name="Pie 60">
              <a:extLst>
                <a:ext uri="{FF2B5EF4-FFF2-40B4-BE49-F238E27FC236}">
                  <a16:creationId xmlns:a16="http://schemas.microsoft.com/office/drawing/2014/main" id="{28BB42E1-5D71-B040-93FB-5D2B8C48C093}"/>
                </a:ext>
              </a:extLst>
            </p:cNvPr>
            <p:cNvSpPr/>
            <p:nvPr/>
          </p:nvSpPr>
          <p:spPr>
            <a:xfrm>
              <a:off x="6619379" y="7757635"/>
              <a:ext cx="731597" cy="731597"/>
            </a:xfrm>
            <a:prstGeom prst="pie">
              <a:avLst>
                <a:gd name="adj1" fmla="val 8100000"/>
                <a:gd name="adj2" fmla="val 1620000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2" name="Freeform 61">
              <a:extLst>
                <a:ext uri="{FF2B5EF4-FFF2-40B4-BE49-F238E27FC236}">
                  <a16:creationId xmlns:a16="http://schemas.microsoft.com/office/drawing/2014/main" id="{93A4BCF3-1494-1743-B7B8-0C46C644E22A}"/>
                </a:ext>
              </a:extLst>
            </p:cNvPr>
            <p:cNvSpPr/>
            <p:nvPr/>
          </p:nvSpPr>
          <p:spPr>
            <a:xfrm rot="16200000">
              <a:off x="5476257" y="9723804"/>
              <a:ext cx="2652041" cy="548698"/>
            </a:xfrm>
            <a:custGeom>
              <a:avLst/>
              <a:gdLst>
                <a:gd name="connsiteX0" fmla="*/ 0 w 2652041"/>
                <a:gd name="connsiteY0" fmla="*/ 0 h 548698"/>
                <a:gd name="connsiteX1" fmla="*/ 2652041 w 2652041"/>
                <a:gd name="connsiteY1" fmla="*/ 0 h 548698"/>
                <a:gd name="connsiteX2" fmla="*/ 2652041 w 2652041"/>
                <a:gd name="connsiteY2" fmla="*/ 548698 h 548698"/>
                <a:gd name="connsiteX3" fmla="*/ 0 w 2652041"/>
                <a:gd name="connsiteY3" fmla="*/ 548698 h 548698"/>
                <a:gd name="connsiteX4" fmla="*/ 0 w 2652041"/>
                <a:gd name="connsiteY4" fmla="*/ 0 h 548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041" h="548698">
                  <a:moveTo>
                    <a:pt x="0" y="0"/>
                  </a:moveTo>
                  <a:lnTo>
                    <a:pt x="2652041" y="0"/>
                  </a:lnTo>
                  <a:lnTo>
                    <a:pt x="2652041" y="548698"/>
                  </a:lnTo>
                  <a:lnTo>
                    <a:pt x="0" y="5486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b" anchorCtr="0">
              <a:noAutofit/>
            </a:bodyPr>
            <a:lstStyle/>
            <a:p>
              <a:pPr marL="0" lvl="0" indent="0" algn="r" defTabSz="1733550">
                <a:lnSpc>
                  <a:spcPct val="90000"/>
                </a:lnSpc>
                <a:spcBef>
                  <a:spcPct val="0"/>
                </a:spcBef>
                <a:spcAft>
                  <a:spcPct val="35000"/>
                </a:spcAft>
                <a:buNone/>
              </a:pPr>
              <a:r>
                <a:rPr lang="en-GB" sz="3900" kern="1200" dirty="0"/>
                <a:t>Science</a:t>
              </a:r>
            </a:p>
          </p:txBody>
        </p:sp>
        <p:sp>
          <p:nvSpPr>
            <p:cNvPr id="63" name="Freeform 62">
              <a:extLst>
                <a:ext uri="{FF2B5EF4-FFF2-40B4-BE49-F238E27FC236}">
                  <a16:creationId xmlns:a16="http://schemas.microsoft.com/office/drawing/2014/main" id="{2E5470FD-687A-CC48-8495-55E21DC64745}"/>
                </a:ext>
              </a:extLst>
            </p:cNvPr>
            <p:cNvSpPr/>
            <p:nvPr/>
          </p:nvSpPr>
          <p:spPr>
            <a:xfrm>
              <a:off x="7168077" y="7666186"/>
              <a:ext cx="1828994" cy="3657988"/>
            </a:xfrm>
            <a:custGeom>
              <a:avLst/>
              <a:gdLst>
                <a:gd name="connsiteX0" fmla="*/ 0 w 1828994"/>
                <a:gd name="connsiteY0" fmla="*/ 0 h 3657988"/>
                <a:gd name="connsiteX1" fmla="*/ 1828994 w 1828994"/>
                <a:gd name="connsiteY1" fmla="*/ 0 h 3657988"/>
                <a:gd name="connsiteX2" fmla="*/ 1828994 w 1828994"/>
                <a:gd name="connsiteY2" fmla="*/ 3657988 h 3657988"/>
                <a:gd name="connsiteX3" fmla="*/ 0 w 1828994"/>
                <a:gd name="connsiteY3" fmla="*/ 3657988 h 3657988"/>
                <a:gd name="connsiteX4" fmla="*/ 0 w 1828994"/>
                <a:gd name="connsiteY4" fmla="*/ 0 h 3657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994" h="3657988">
                  <a:moveTo>
                    <a:pt x="0" y="0"/>
                  </a:moveTo>
                  <a:lnTo>
                    <a:pt x="1828994" y="0"/>
                  </a:lnTo>
                  <a:lnTo>
                    <a:pt x="1828994" y="3657988"/>
                  </a:lnTo>
                  <a:lnTo>
                    <a:pt x="0" y="36579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GB" sz="1800" b="0" kern="1200" dirty="0"/>
                <a:t>Platforms</a:t>
              </a:r>
              <a:r>
                <a:rPr lang="en-GB" sz="1800" kern="1200" dirty="0"/>
                <a:t> for </a:t>
              </a:r>
              <a:r>
                <a:rPr lang="en-GB" sz="1800" b="1" kern="1200" dirty="0"/>
                <a:t>discovery</a:t>
              </a:r>
              <a:r>
                <a:rPr lang="en-GB" sz="1800" kern="1200" dirty="0"/>
                <a:t> and </a:t>
              </a:r>
              <a:r>
                <a:rPr lang="en-GB" sz="1800" b="1" kern="1200" dirty="0"/>
                <a:t>interdisciplinary</a:t>
              </a:r>
              <a:r>
                <a:rPr lang="en-GB" sz="1800" kern="1200" dirty="0"/>
                <a:t> </a:t>
              </a:r>
              <a:r>
                <a:rPr lang="en-GB" sz="1800" b="1" kern="1200" dirty="0"/>
                <a:t>workflows</a:t>
              </a:r>
            </a:p>
            <a:p>
              <a:pPr marL="0" lvl="0" indent="0" algn="l" defTabSz="800100">
                <a:lnSpc>
                  <a:spcPct val="90000"/>
                </a:lnSpc>
                <a:spcBef>
                  <a:spcPct val="0"/>
                </a:spcBef>
                <a:spcAft>
                  <a:spcPct val="35000"/>
                </a:spcAft>
                <a:buNone/>
              </a:pPr>
              <a:r>
                <a:rPr lang="en-GB" sz="1800" kern="1200" dirty="0"/>
                <a:t>Harmonization of </a:t>
              </a:r>
              <a:r>
                <a:rPr lang="en-GB" sz="1800" b="1" kern="1200" dirty="0"/>
                <a:t>interfaces</a:t>
              </a:r>
              <a:r>
                <a:rPr lang="en-GB" sz="1800" kern="1200" dirty="0"/>
                <a:t> and </a:t>
              </a:r>
              <a:r>
                <a:rPr lang="en-GB" sz="1800" b="1" kern="1200" dirty="0"/>
                <a:t>access </a:t>
              </a:r>
              <a:r>
                <a:rPr lang="en-GB" sz="1800" kern="1200" dirty="0"/>
                <a:t>across ENVRI </a:t>
              </a:r>
              <a:r>
                <a:rPr lang="en-GB" sz="1800" kern="1200" dirty="0" err="1"/>
                <a:t>Ris</a:t>
              </a:r>
              <a:endParaRPr lang="en-GB" sz="1800" kern="1200" dirty="0"/>
            </a:p>
            <a:p>
              <a:pPr marL="0" lvl="0" indent="0" algn="l" defTabSz="800100">
                <a:lnSpc>
                  <a:spcPct val="90000"/>
                </a:lnSpc>
                <a:spcBef>
                  <a:spcPct val="0"/>
                </a:spcBef>
                <a:spcAft>
                  <a:spcPct val="35000"/>
                </a:spcAft>
                <a:buNone/>
              </a:pPr>
              <a:r>
                <a:rPr lang="en-GB" sz="1800" kern="1200" dirty="0"/>
                <a:t>More </a:t>
              </a:r>
              <a:r>
                <a:rPr lang="en-GB" sz="1800" b="1" kern="1200" dirty="0"/>
                <a:t>advanced RI services </a:t>
              </a:r>
              <a:r>
                <a:rPr lang="en-GB" sz="1800" b="0" kern="1200" dirty="0"/>
                <a:t>across </a:t>
              </a:r>
              <a:r>
                <a:rPr lang="en-GB" sz="1800" kern="1200" dirty="0"/>
                <a:t>ERA</a:t>
              </a:r>
            </a:p>
          </p:txBody>
        </p:sp>
        <p:sp>
          <p:nvSpPr>
            <p:cNvPr id="64" name="Chord 63">
              <a:extLst>
                <a:ext uri="{FF2B5EF4-FFF2-40B4-BE49-F238E27FC236}">
                  <a16:creationId xmlns:a16="http://schemas.microsoft.com/office/drawing/2014/main" id="{C6A88D99-BECA-5945-92E0-8D7EC80572AA}"/>
                </a:ext>
              </a:extLst>
            </p:cNvPr>
            <p:cNvSpPr/>
            <p:nvPr/>
          </p:nvSpPr>
          <p:spPr>
            <a:xfrm>
              <a:off x="9359551" y="7666186"/>
              <a:ext cx="914497" cy="914497"/>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65" name="Pie 64">
              <a:extLst>
                <a:ext uri="{FF2B5EF4-FFF2-40B4-BE49-F238E27FC236}">
                  <a16:creationId xmlns:a16="http://schemas.microsoft.com/office/drawing/2014/main" id="{47B890C7-4BD0-594B-9968-BCB17AA494FE}"/>
                </a:ext>
              </a:extLst>
            </p:cNvPr>
            <p:cNvSpPr/>
            <p:nvPr/>
          </p:nvSpPr>
          <p:spPr>
            <a:xfrm>
              <a:off x="9451001" y="7757635"/>
              <a:ext cx="731597" cy="731597"/>
            </a:xfrm>
            <a:prstGeom prst="pie">
              <a:avLst>
                <a:gd name="adj1" fmla="val 5400000"/>
                <a:gd name="adj2" fmla="val 16200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6" name="Freeform 65">
              <a:extLst>
                <a:ext uri="{FF2B5EF4-FFF2-40B4-BE49-F238E27FC236}">
                  <a16:creationId xmlns:a16="http://schemas.microsoft.com/office/drawing/2014/main" id="{3F192D71-3482-2847-93C0-FD624D87DBFF}"/>
                </a:ext>
              </a:extLst>
            </p:cNvPr>
            <p:cNvSpPr/>
            <p:nvPr/>
          </p:nvSpPr>
          <p:spPr>
            <a:xfrm rot="16200000">
              <a:off x="8307880" y="9723804"/>
              <a:ext cx="2652041" cy="548698"/>
            </a:xfrm>
            <a:custGeom>
              <a:avLst/>
              <a:gdLst>
                <a:gd name="connsiteX0" fmla="*/ 0 w 2652041"/>
                <a:gd name="connsiteY0" fmla="*/ 0 h 548698"/>
                <a:gd name="connsiteX1" fmla="*/ 2652041 w 2652041"/>
                <a:gd name="connsiteY1" fmla="*/ 0 h 548698"/>
                <a:gd name="connsiteX2" fmla="*/ 2652041 w 2652041"/>
                <a:gd name="connsiteY2" fmla="*/ 548698 h 548698"/>
                <a:gd name="connsiteX3" fmla="*/ 0 w 2652041"/>
                <a:gd name="connsiteY3" fmla="*/ 548698 h 548698"/>
                <a:gd name="connsiteX4" fmla="*/ 0 w 2652041"/>
                <a:gd name="connsiteY4" fmla="*/ 0 h 548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041" h="548698">
                  <a:moveTo>
                    <a:pt x="0" y="0"/>
                  </a:moveTo>
                  <a:lnTo>
                    <a:pt x="2652041" y="0"/>
                  </a:lnTo>
                  <a:lnTo>
                    <a:pt x="2652041" y="548698"/>
                  </a:lnTo>
                  <a:lnTo>
                    <a:pt x="0" y="5486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b" anchorCtr="0">
              <a:noAutofit/>
            </a:bodyPr>
            <a:lstStyle/>
            <a:p>
              <a:pPr marL="0" lvl="0" indent="0" algn="r" defTabSz="1733550">
                <a:lnSpc>
                  <a:spcPct val="90000"/>
                </a:lnSpc>
                <a:spcBef>
                  <a:spcPct val="0"/>
                </a:spcBef>
                <a:spcAft>
                  <a:spcPct val="35000"/>
                </a:spcAft>
                <a:buNone/>
              </a:pPr>
              <a:r>
                <a:rPr lang="en-GB" sz="3900" kern="1200" dirty="0"/>
                <a:t>Society</a:t>
              </a:r>
            </a:p>
          </p:txBody>
        </p:sp>
        <p:sp>
          <p:nvSpPr>
            <p:cNvPr id="67" name="Freeform 66">
              <a:extLst>
                <a:ext uri="{FF2B5EF4-FFF2-40B4-BE49-F238E27FC236}">
                  <a16:creationId xmlns:a16="http://schemas.microsoft.com/office/drawing/2014/main" id="{543C756B-A2D8-124F-AC14-24828008ABC5}"/>
                </a:ext>
              </a:extLst>
            </p:cNvPr>
            <p:cNvSpPr/>
            <p:nvPr/>
          </p:nvSpPr>
          <p:spPr>
            <a:xfrm>
              <a:off x="9999699" y="7666186"/>
              <a:ext cx="1828994" cy="3657988"/>
            </a:xfrm>
            <a:custGeom>
              <a:avLst/>
              <a:gdLst>
                <a:gd name="connsiteX0" fmla="*/ 0 w 1828994"/>
                <a:gd name="connsiteY0" fmla="*/ 0 h 3657988"/>
                <a:gd name="connsiteX1" fmla="*/ 1828994 w 1828994"/>
                <a:gd name="connsiteY1" fmla="*/ 0 h 3657988"/>
                <a:gd name="connsiteX2" fmla="*/ 1828994 w 1828994"/>
                <a:gd name="connsiteY2" fmla="*/ 3657988 h 3657988"/>
                <a:gd name="connsiteX3" fmla="*/ 0 w 1828994"/>
                <a:gd name="connsiteY3" fmla="*/ 3657988 h 3657988"/>
                <a:gd name="connsiteX4" fmla="*/ 0 w 1828994"/>
                <a:gd name="connsiteY4" fmla="*/ 0 h 3657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994" h="3657988">
                  <a:moveTo>
                    <a:pt x="0" y="0"/>
                  </a:moveTo>
                  <a:lnTo>
                    <a:pt x="1828994" y="0"/>
                  </a:lnTo>
                  <a:lnTo>
                    <a:pt x="1828994" y="3657988"/>
                  </a:lnTo>
                  <a:lnTo>
                    <a:pt x="0" y="36579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GB" sz="1800" b="1" kern="1200" dirty="0"/>
                <a:t>Resilience</a:t>
              </a:r>
              <a:r>
                <a:rPr lang="en-GB" sz="1800" kern="1200" dirty="0"/>
                <a:t> and adaptation services</a:t>
              </a:r>
            </a:p>
            <a:p>
              <a:pPr marL="0" lvl="0" indent="0" algn="l" defTabSz="800100">
                <a:lnSpc>
                  <a:spcPct val="90000"/>
                </a:lnSpc>
                <a:spcBef>
                  <a:spcPct val="0"/>
                </a:spcBef>
                <a:spcAft>
                  <a:spcPct val="35000"/>
                </a:spcAft>
                <a:buNone/>
              </a:pPr>
              <a:r>
                <a:rPr lang="en-GB" sz="1800" b="1" kern="1200" dirty="0"/>
                <a:t>Commercial and societal use</a:t>
              </a:r>
              <a:r>
                <a:rPr lang="en-GB" sz="1800" kern="1200" dirty="0"/>
                <a:t> of RI services</a:t>
              </a:r>
            </a:p>
            <a:p>
              <a:pPr marL="0" lvl="0" indent="0" algn="l" defTabSz="800100">
                <a:lnSpc>
                  <a:spcPct val="90000"/>
                </a:lnSpc>
                <a:spcBef>
                  <a:spcPct val="0"/>
                </a:spcBef>
                <a:spcAft>
                  <a:spcPct val="35000"/>
                </a:spcAft>
                <a:buNone/>
              </a:pPr>
              <a:r>
                <a:rPr lang="en-GB" sz="1800" b="1" kern="1200" dirty="0"/>
                <a:t>Operationalization</a:t>
              </a:r>
              <a:r>
                <a:rPr lang="en-GB" sz="1800" kern="1200" dirty="0"/>
                <a:t> of key services</a:t>
              </a:r>
            </a:p>
            <a:p>
              <a:pPr marL="0" lvl="0" indent="0" algn="l" defTabSz="800100">
                <a:lnSpc>
                  <a:spcPct val="90000"/>
                </a:lnSpc>
                <a:spcBef>
                  <a:spcPct val="0"/>
                </a:spcBef>
                <a:spcAft>
                  <a:spcPct val="35000"/>
                </a:spcAft>
                <a:buNone/>
              </a:pPr>
              <a:r>
                <a:rPr lang="en-GB" sz="1800" b="1" kern="1200" dirty="0"/>
                <a:t>Societal</a:t>
              </a:r>
              <a:r>
                <a:rPr lang="en-GB" sz="1800" kern="1200" dirty="0"/>
                <a:t> engagement</a:t>
              </a:r>
            </a:p>
          </p:txBody>
        </p:sp>
      </p:grpSp>
      <p:pic>
        <p:nvPicPr>
          <p:cNvPr id="18" name="Picture 4">
            <a:extLst>
              <a:ext uri="{FF2B5EF4-FFF2-40B4-BE49-F238E27FC236}">
                <a16:creationId xmlns:a16="http://schemas.microsoft.com/office/drawing/2014/main" id="{048E9080-B296-8349-BE40-51CEDB35C4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17628" y="3352219"/>
            <a:ext cx="2198933" cy="145129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7726D64F-6141-724E-A9C5-6BA52FD56B53}"/>
              </a:ext>
            </a:extLst>
          </p:cNvPr>
          <p:cNvSpPr/>
          <p:nvPr/>
        </p:nvSpPr>
        <p:spPr>
          <a:xfrm>
            <a:off x="147541" y="1412385"/>
            <a:ext cx="1888979" cy="646331"/>
          </a:xfrm>
          <a:prstGeom prst="rect">
            <a:avLst/>
          </a:prstGeom>
        </p:spPr>
        <p:txBody>
          <a:bodyPr wrap="none">
            <a:spAutoFit/>
          </a:bodyPr>
          <a:lstStyle/>
          <a:p>
            <a:r>
              <a:rPr lang="en-GB" sz="3600" b="1" dirty="0"/>
              <a:t>ESFRI RIs</a:t>
            </a:r>
          </a:p>
        </p:txBody>
      </p:sp>
      <p:pic>
        <p:nvPicPr>
          <p:cNvPr id="21" name="Picture 20">
            <a:extLst>
              <a:ext uri="{FF2B5EF4-FFF2-40B4-BE49-F238E27FC236}">
                <a16:creationId xmlns:a16="http://schemas.microsoft.com/office/drawing/2014/main" id="{5F289001-9534-9E40-87C2-F96667B1D5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814" y="1998611"/>
            <a:ext cx="1344435" cy="1366749"/>
          </a:xfrm>
          <a:prstGeom prst="rect">
            <a:avLst/>
          </a:prstGeom>
        </p:spPr>
      </p:pic>
      <p:pic>
        <p:nvPicPr>
          <p:cNvPr id="24" name="Picture 23" descr="Text&#10;&#10;Description automatically generated with medium confidence">
            <a:extLst>
              <a:ext uri="{FF2B5EF4-FFF2-40B4-BE49-F238E27FC236}">
                <a16:creationId xmlns:a16="http://schemas.microsoft.com/office/drawing/2014/main" id="{020AECB4-D5F0-3E45-A7A2-3CE16C011F75}"/>
              </a:ext>
            </a:extLst>
          </p:cNvPr>
          <p:cNvPicPr>
            <a:picLocks noChangeAspect="1"/>
          </p:cNvPicPr>
          <p:nvPr/>
        </p:nvPicPr>
        <p:blipFill>
          <a:blip r:embed="rId5"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504926" y="1998613"/>
            <a:ext cx="1824245" cy="836112"/>
          </a:xfrm>
          <a:prstGeom prst="rect">
            <a:avLst/>
          </a:prstGeom>
        </p:spPr>
      </p:pic>
      <p:pic>
        <p:nvPicPr>
          <p:cNvPr id="25" name="Graphic 24" descr="Scientist female outline">
            <a:extLst>
              <a:ext uri="{FF2B5EF4-FFF2-40B4-BE49-F238E27FC236}">
                <a16:creationId xmlns:a16="http://schemas.microsoft.com/office/drawing/2014/main" id="{8493CC87-FB68-F74F-866B-9488778E5E3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29830" y="4803616"/>
            <a:ext cx="914400" cy="914400"/>
          </a:xfrm>
          <a:prstGeom prst="rect">
            <a:avLst/>
          </a:prstGeom>
        </p:spPr>
      </p:pic>
      <p:pic>
        <p:nvPicPr>
          <p:cNvPr id="27" name="Graphic 26" descr="Scientist male outline">
            <a:extLst>
              <a:ext uri="{FF2B5EF4-FFF2-40B4-BE49-F238E27FC236}">
                <a16:creationId xmlns:a16="http://schemas.microsoft.com/office/drawing/2014/main" id="{E3099240-9BE3-DB45-A3C4-6CA3BA371A5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68864" y="4803616"/>
            <a:ext cx="914400" cy="914400"/>
          </a:xfrm>
          <a:prstGeom prst="rect">
            <a:avLst/>
          </a:prstGeom>
        </p:spPr>
      </p:pic>
      <p:sp>
        <p:nvSpPr>
          <p:cNvPr id="28" name="Rectangle 27">
            <a:extLst>
              <a:ext uri="{FF2B5EF4-FFF2-40B4-BE49-F238E27FC236}">
                <a16:creationId xmlns:a16="http://schemas.microsoft.com/office/drawing/2014/main" id="{B0E2B7C3-F6B7-C54E-9EF8-0B7D7472BE50}"/>
              </a:ext>
            </a:extLst>
          </p:cNvPr>
          <p:cNvSpPr/>
          <p:nvPr/>
        </p:nvSpPr>
        <p:spPr>
          <a:xfrm>
            <a:off x="129830" y="5660849"/>
            <a:ext cx="3741986" cy="523220"/>
          </a:xfrm>
          <a:prstGeom prst="rect">
            <a:avLst/>
          </a:prstGeom>
        </p:spPr>
        <p:txBody>
          <a:bodyPr wrap="none">
            <a:spAutoFit/>
          </a:bodyPr>
          <a:lstStyle/>
          <a:p>
            <a:r>
              <a:rPr lang="en-GB" sz="2800" b="1" dirty="0"/>
              <a:t>SCIENCE COMMUNITIES</a:t>
            </a:r>
          </a:p>
        </p:txBody>
      </p:sp>
      <p:sp>
        <p:nvSpPr>
          <p:cNvPr id="29" name="TextBox 28">
            <a:extLst>
              <a:ext uri="{FF2B5EF4-FFF2-40B4-BE49-F238E27FC236}">
                <a16:creationId xmlns:a16="http://schemas.microsoft.com/office/drawing/2014/main" id="{75DEB6D0-EDAB-4D4B-81AE-D0AE3C42FA81}"/>
              </a:ext>
            </a:extLst>
          </p:cNvPr>
          <p:cNvSpPr txBox="1"/>
          <p:nvPr/>
        </p:nvSpPr>
        <p:spPr>
          <a:xfrm>
            <a:off x="9179297" y="1620419"/>
            <a:ext cx="2654894" cy="584775"/>
          </a:xfrm>
          <a:prstGeom prst="rect">
            <a:avLst/>
          </a:prstGeom>
          <a:noFill/>
        </p:spPr>
        <p:txBody>
          <a:bodyPr wrap="none" rtlCol="0">
            <a:spAutoFit/>
          </a:bodyPr>
          <a:lstStyle/>
          <a:p>
            <a:r>
              <a:rPr lang="en-FI" sz="3200" b="1" dirty="0"/>
              <a:t>OPEN SCIENCE</a:t>
            </a:r>
          </a:p>
        </p:txBody>
      </p:sp>
      <p:pic>
        <p:nvPicPr>
          <p:cNvPr id="34" name="Graphic 33" descr="Group of women outline">
            <a:extLst>
              <a:ext uri="{FF2B5EF4-FFF2-40B4-BE49-F238E27FC236}">
                <a16:creationId xmlns:a16="http://schemas.microsoft.com/office/drawing/2014/main" id="{E6DFA4AE-D88D-5A4C-B5BC-08FAED7CBB3A}"/>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671241" y="5503679"/>
            <a:ext cx="608149" cy="608149"/>
          </a:xfrm>
          <a:prstGeom prst="rect">
            <a:avLst/>
          </a:prstGeom>
        </p:spPr>
      </p:pic>
      <p:pic>
        <p:nvPicPr>
          <p:cNvPr id="35" name="Picture 34">
            <a:extLst>
              <a:ext uri="{FF2B5EF4-FFF2-40B4-BE49-F238E27FC236}">
                <a16:creationId xmlns:a16="http://schemas.microsoft.com/office/drawing/2014/main" id="{ED12A8B3-63CC-3448-9C51-D27B9E26F22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506744" y="5497118"/>
            <a:ext cx="863187" cy="798741"/>
          </a:xfrm>
          <a:prstGeom prst="rect">
            <a:avLst/>
          </a:prstGeom>
        </p:spPr>
      </p:pic>
      <p:sp>
        <p:nvSpPr>
          <p:cNvPr id="38" name="TextBox 37">
            <a:extLst>
              <a:ext uri="{FF2B5EF4-FFF2-40B4-BE49-F238E27FC236}">
                <a16:creationId xmlns:a16="http://schemas.microsoft.com/office/drawing/2014/main" id="{8D39BB29-FEC5-DC43-A744-AB9E3D0DF186}"/>
              </a:ext>
            </a:extLst>
          </p:cNvPr>
          <p:cNvSpPr txBox="1"/>
          <p:nvPr/>
        </p:nvSpPr>
        <p:spPr>
          <a:xfrm>
            <a:off x="9659412" y="4918904"/>
            <a:ext cx="1600118" cy="584775"/>
          </a:xfrm>
          <a:prstGeom prst="rect">
            <a:avLst/>
          </a:prstGeom>
          <a:noFill/>
        </p:spPr>
        <p:txBody>
          <a:bodyPr wrap="none" rtlCol="0">
            <a:spAutoFit/>
          </a:bodyPr>
          <a:lstStyle/>
          <a:p>
            <a:r>
              <a:rPr lang="en-FI" sz="3200" b="1" dirty="0"/>
              <a:t>SOCIETY</a:t>
            </a:r>
          </a:p>
        </p:txBody>
      </p:sp>
      <p:sp>
        <p:nvSpPr>
          <p:cNvPr id="2" name="Left-right Arrow 1">
            <a:extLst>
              <a:ext uri="{FF2B5EF4-FFF2-40B4-BE49-F238E27FC236}">
                <a16:creationId xmlns:a16="http://schemas.microsoft.com/office/drawing/2014/main" id="{B0FF348D-AC9A-AE44-8BA5-9E25E9505324}"/>
              </a:ext>
            </a:extLst>
          </p:cNvPr>
          <p:cNvSpPr/>
          <p:nvPr/>
        </p:nvSpPr>
        <p:spPr>
          <a:xfrm rot="1213668">
            <a:off x="1937480" y="2721989"/>
            <a:ext cx="2384512" cy="37106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6" name="Left-right Arrow 35">
            <a:extLst>
              <a:ext uri="{FF2B5EF4-FFF2-40B4-BE49-F238E27FC236}">
                <a16:creationId xmlns:a16="http://schemas.microsoft.com/office/drawing/2014/main" id="{1CA489DA-04E6-3349-8CCA-B054E17AF5CD}"/>
              </a:ext>
            </a:extLst>
          </p:cNvPr>
          <p:cNvSpPr/>
          <p:nvPr/>
        </p:nvSpPr>
        <p:spPr>
          <a:xfrm rot="1213668">
            <a:off x="7182435" y="4750159"/>
            <a:ext cx="2384512" cy="37106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37" name="Left-right Arrow 36">
            <a:extLst>
              <a:ext uri="{FF2B5EF4-FFF2-40B4-BE49-F238E27FC236}">
                <a16:creationId xmlns:a16="http://schemas.microsoft.com/office/drawing/2014/main" id="{07FEB766-9946-AD45-A18F-E5E456912A22}"/>
              </a:ext>
            </a:extLst>
          </p:cNvPr>
          <p:cNvSpPr/>
          <p:nvPr/>
        </p:nvSpPr>
        <p:spPr>
          <a:xfrm rot="20046947">
            <a:off x="2086581" y="4742193"/>
            <a:ext cx="2384512" cy="37106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0" name="Left-right Arrow 39">
            <a:extLst>
              <a:ext uri="{FF2B5EF4-FFF2-40B4-BE49-F238E27FC236}">
                <a16:creationId xmlns:a16="http://schemas.microsoft.com/office/drawing/2014/main" id="{A0294C21-827C-0D43-A0D9-11750581A669}"/>
              </a:ext>
            </a:extLst>
          </p:cNvPr>
          <p:cNvSpPr/>
          <p:nvPr/>
        </p:nvSpPr>
        <p:spPr>
          <a:xfrm rot="20046947">
            <a:off x="7150329" y="2658777"/>
            <a:ext cx="2384512" cy="37106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990664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889ECC-47C3-BC43-89F1-E7EB8F1F34EE}"/>
              </a:ext>
            </a:extLst>
          </p:cNvPr>
          <p:cNvSpPr>
            <a:spLocks noGrp="1"/>
          </p:cNvSpPr>
          <p:nvPr>
            <p:ph type="body" sz="quarter" idx="16"/>
          </p:nvPr>
        </p:nvSpPr>
        <p:spPr/>
        <p:txBody>
          <a:bodyPr/>
          <a:lstStyle/>
          <a:p>
            <a:r>
              <a:rPr lang="en-FI" dirty="0"/>
              <a:t>“Overcoming barriers” metaphor</a:t>
            </a:r>
          </a:p>
        </p:txBody>
      </p:sp>
      <p:pic>
        <p:nvPicPr>
          <p:cNvPr id="13" name="Picture 12" descr="A picture containing LEGO, sky, toy, green&#10;&#10;Description automatically generated">
            <a:extLst>
              <a:ext uri="{FF2B5EF4-FFF2-40B4-BE49-F238E27FC236}">
                <a16:creationId xmlns:a16="http://schemas.microsoft.com/office/drawing/2014/main" id="{616552BD-7609-DB4F-B55E-A5405E09A8A7}"/>
              </a:ext>
            </a:extLst>
          </p:cNvPr>
          <p:cNvPicPr>
            <a:picLocks noChangeAspect="1"/>
          </p:cNvPicPr>
          <p:nvPr/>
        </p:nvPicPr>
        <p:blipFill>
          <a:blip r:embed="rId2"/>
          <a:stretch>
            <a:fillRect/>
          </a:stretch>
        </p:blipFill>
        <p:spPr>
          <a:xfrm>
            <a:off x="1921565" y="1392126"/>
            <a:ext cx="7467960" cy="5465874"/>
          </a:xfrm>
          <a:prstGeom prst="rect">
            <a:avLst/>
          </a:prstGeom>
        </p:spPr>
      </p:pic>
      <p:sp>
        <p:nvSpPr>
          <p:cNvPr id="14" name="TextBox 13">
            <a:extLst>
              <a:ext uri="{FF2B5EF4-FFF2-40B4-BE49-F238E27FC236}">
                <a16:creationId xmlns:a16="http://schemas.microsoft.com/office/drawing/2014/main" id="{AA6D7AE8-5CD3-B04E-9374-45C563BEA607}"/>
              </a:ext>
            </a:extLst>
          </p:cNvPr>
          <p:cNvSpPr txBox="1"/>
          <p:nvPr/>
        </p:nvSpPr>
        <p:spPr>
          <a:xfrm>
            <a:off x="2915478" y="2133601"/>
            <a:ext cx="2461058" cy="369332"/>
          </a:xfrm>
          <a:prstGeom prst="rect">
            <a:avLst/>
          </a:prstGeom>
          <a:noFill/>
        </p:spPr>
        <p:txBody>
          <a:bodyPr wrap="none" rtlCol="0">
            <a:spAutoFit/>
          </a:bodyPr>
          <a:lstStyle/>
          <a:p>
            <a:r>
              <a:rPr lang="en-FI" dirty="0">
                <a:solidFill>
                  <a:schemeClr val="bg1"/>
                </a:solidFill>
              </a:rPr>
              <a:t>Research infrastructures</a:t>
            </a:r>
          </a:p>
        </p:txBody>
      </p:sp>
      <p:sp>
        <p:nvSpPr>
          <p:cNvPr id="15" name="TextBox 14">
            <a:extLst>
              <a:ext uri="{FF2B5EF4-FFF2-40B4-BE49-F238E27FC236}">
                <a16:creationId xmlns:a16="http://schemas.microsoft.com/office/drawing/2014/main" id="{745193A6-27CD-F947-AFBC-0AF0AC10FAA2}"/>
              </a:ext>
            </a:extLst>
          </p:cNvPr>
          <p:cNvSpPr txBox="1"/>
          <p:nvPr/>
        </p:nvSpPr>
        <p:spPr>
          <a:xfrm>
            <a:off x="7225920" y="2657062"/>
            <a:ext cx="1888337" cy="369332"/>
          </a:xfrm>
          <a:prstGeom prst="rect">
            <a:avLst/>
          </a:prstGeom>
          <a:noFill/>
        </p:spPr>
        <p:txBody>
          <a:bodyPr wrap="none" rtlCol="0">
            <a:spAutoFit/>
          </a:bodyPr>
          <a:lstStyle/>
          <a:p>
            <a:r>
              <a:rPr lang="en-FI" dirty="0">
                <a:solidFill>
                  <a:schemeClr val="bg1"/>
                </a:solidFill>
              </a:rPr>
              <a:t>User communities</a:t>
            </a:r>
          </a:p>
        </p:txBody>
      </p:sp>
      <p:sp>
        <p:nvSpPr>
          <p:cNvPr id="16" name="TextBox 15">
            <a:extLst>
              <a:ext uri="{FF2B5EF4-FFF2-40B4-BE49-F238E27FC236}">
                <a16:creationId xmlns:a16="http://schemas.microsoft.com/office/drawing/2014/main" id="{399DF107-0AB6-BE4E-9C2C-E22AF38399E4}"/>
              </a:ext>
            </a:extLst>
          </p:cNvPr>
          <p:cNvSpPr txBox="1"/>
          <p:nvPr/>
        </p:nvSpPr>
        <p:spPr>
          <a:xfrm rot="16491530">
            <a:off x="4602515" y="5261100"/>
            <a:ext cx="1013419" cy="261610"/>
          </a:xfrm>
          <a:prstGeom prst="rect">
            <a:avLst/>
          </a:prstGeom>
          <a:noFill/>
        </p:spPr>
        <p:txBody>
          <a:bodyPr wrap="none" rtlCol="0">
            <a:spAutoFit/>
          </a:bodyPr>
          <a:lstStyle/>
          <a:p>
            <a:r>
              <a:rPr lang="fi-FI" sz="1100" dirty="0" err="1">
                <a:solidFill>
                  <a:schemeClr val="bg1"/>
                </a:solidFill>
              </a:rPr>
              <a:t>Hard</a:t>
            </a:r>
            <a:r>
              <a:rPr lang="fi-FI" sz="1100" dirty="0">
                <a:solidFill>
                  <a:schemeClr val="bg1"/>
                </a:solidFill>
              </a:rPr>
              <a:t> to </a:t>
            </a:r>
            <a:r>
              <a:rPr lang="fi-FI" sz="1100" dirty="0" err="1">
                <a:solidFill>
                  <a:schemeClr val="bg1"/>
                </a:solidFill>
              </a:rPr>
              <a:t>access</a:t>
            </a:r>
            <a:endParaRPr lang="en-FI" sz="1100" dirty="0">
              <a:solidFill>
                <a:schemeClr val="bg1"/>
              </a:solidFill>
            </a:endParaRPr>
          </a:p>
        </p:txBody>
      </p:sp>
      <p:sp>
        <p:nvSpPr>
          <p:cNvPr id="17" name="TextBox 16">
            <a:extLst>
              <a:ext uri="{FF2B5EF4-FFF2-40B4-BE49-F238E27FC236}">
                <a16:creationId xmlns:a16="http://schemas.microsoft.com/office/drawing/2014/main" id="{E43D2E35-5B60-1D40-BB54-5C331CBDABF7}"/>
              </a:ext>
            </a:extLst>
          </p:cNvPr>
          <p:cNvSpPr txBox="1"/>
          <p:nvPr/>
        </p:nvSpPr>
        <p:spPr>
          <a:xfrm rot="16390890">
            <a:off x="5196939" y="5335068"/>
            <a:ext cx="870751" cy="261610"/>
          </a:xfrm>
          <a:prstGeom prst="rect">
            <a:avLst/>
          </a:prstGeom>
          <a:noFill/>
        </p:spPr>
        <p:txBody>
          <a:bodyPr wrap="none" rtlCol="0">
            <a:spAutoFit/>
          </a:bodyPr>
          <a:lstStyle/>
          <a:p>
            <a:r>
              <a:rPr lang="en-FI" sz="1050" dirty="0">
                <a:solidFill>
                  <a:schemeClr val="bg1"/>
                </a:solidFill>
              </a:rPr>
              <a:t>Hard to find</a:t>
            </a:r>
          </a:p>
        </p:txBody>
      </p:sp>
      <p:sp>
        <p:nvSpPr>
          <p:cNvPr id="18" name="TextBox 17">
            <a:extLst>
              <a:ext uri="{FF2B5EF4-FFF2-40B4-BE49-F238E27FC236}">
                <a16:creationId xmlns:a16="http://schemas.microsoft.com/office/drawing/2014/main" id="{638BCB30-EADD-0D4D-B756-439D9F508482}"/>
              </a:ext>
            </a:extLst>
          </p:cNvPr>
          <p:cNvSpPr txBox="1"/>
          <p:nvPr/>
        </p:nvSpPr>
        <p:spPr>
          <a:xfrm rot="16397659">
            <a:off x="4661231" y="4968789"/>
            <a:ext cx="1329210" cy="261610"/>
          </a:xfrm>
          <a:prstGeom prst="rect">
            <a:avLst/>
          </a:prstGeom>
          <a:noFill/>
        </p:spPr>
        <p:txBody>
          <a:bodyPr wrap="none" rtlCol="0">
            <a:spAutoFit/>
          </a:bodyPr>
          <a:lstStyle/>
          <a:p>
            <a:r>
              <a:rPr lang="en-FI" sz="1100" dirty="0">
                <a:solidFill>
                  <a:schemeClr val="bg1"/>
                </a:solidFill>
              </a:rPr>
              <a:t>Not understandable</a:t>
            </a:r>
          </a:p>
        </p:txBody>
      </p:sp>
      <p:sp>
        <p:nvSpPr>
          <p:cNvPr id="19" name="TextBox 18">
            <a:extLst>
              <a:ext uri="{FF2B5EF4-FFF2-40B4-BE49-F238E27FC236}">
                <a16:creationId xmlns:a16="http://schemas.microsoft.com/office/drawing/2014/main" id="{2916E217-5192-9546-9434-00B6199713F8}"/>
              </a:ext>
            </a:extLst>
          </p:cNvPr>
          <p:cNvSpPr txBox="1"/>
          <p:nvPr/>
        </p:nvSpPr>
        <p:spPr>
          <a:xfrm>
            <a:off x="5443717" y="4557686"/>
            <a:ext cx="343364" cy="369332"/>
          </a:xfrm>
          <a:prstGeom prst="rect">
            <a:avLst/>
          </a:prstGeom>
          <a:noFill/>
        </p:spPr>
        <p:txBody>
          <a:bodyPr wrap="none" rtlCol="0">
            <a:spAutoFit/>
          </a:bodyPr>
          <a:lstStyle/>
          <a:p>
            <a:r>
              <a:rPr lang="en-FI" dirty="0">
                <a:solidFill>
                  <a:schemeClr val="bg1"/>
                </a:solidFill>
              </a:rPr>
              <a:t>…</a:t>
            </a:r>
          </a:p>
        </p:txBody>
      </p:sp>
    </p:spTree>
    <p:extLst>
      <p:ext uri="{BB962C8B-B14F-4D97-AF65-F5344CB8AC3E}">
        <p14:creationId xmlns:p14="http://schemas.microsoft.com/office/powerpoint/2010/main" val="2727131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LEGO, toy, light&#10;&#10;Description automatically generated">
            <a:extLst>
              <a:ext uri="{FF2B5EF4-FFF2-40B4-BE49-F238E27FC236}">
                <a16:creationId xmlns:a16="http://schemas.microsoft.com/office/drawing/2014/main" id="{2002BD60-B208-3548-AEE7-09B4AEC91BB3}"/>
              </a:ext>
            </a:extLst>
          </p:cNvPr>
          <p:cNvPicPr>
            <a:picLocks noChangeAspect="1"/>
          </p:cNvPicPr>
          <p:nvPr/>
        </p:nvPicPr>
        <p:blipFill>
          <a:blip r:embed="rId2"/>
          <a:stretch>
            <a:fillRect/>
          </a:stretch>
        </p:blipFill>
        <p:spPr>
          <a:xfrm>
            <a:off x="0" y="1437861"/>
            <a:ext cx="7711011" cy="5351027"/>
          </a:xfrm>
          <a:prstGeom prst="rect">
            <a:avLst/>
          </a:prstGeom>
        </p:spPr>
      </p:pic>
      <p:sp>
        <p:nvSpPr>
          <p:cNvPr id="7" name="Text Placeholder 6">
            <a:extLst>
              <a:ext uri="{FF2B5EF4-FFF2-40B4-BE49-F238E27FC236}">
                <a16:creationId xmlns:a16="http://schemas.microsoft.com/office/drawing/2014/main" id="{AA889ECC-47C3-BC43-89F1-E7EB8F1F34EE}"/>
              </a:ext>
            </a:extLst>
          </p:cNvPr>
          <p:cNvSpPr>
            <a:spLocks noGrp="1"/>
          </p:cNvSpPr>
          <p:nvPr>
            <p:ph type="body" sz="quarter" idx="16"/>
          </p:nvPr>
        </p:nvSpPr>
        <p:spPr/>
        <p:txBody>
          <a:bodyPr/>
          <a:lstStyle/>
          <a:p>
            <a:r>
              <a:rPr lang="en-FI" dirty="0"/>
              <a:t>Overcoming barriers (Before ENVRIs)</a:t>
            </a:r>
          </a:p>
        </p:txBody>
      </p:sp>
      <p:sp>
        <p:nvSpPr>
          <p:cNvPr id="4" name="TextBox 3">
            <a:extLst>
              <a:ext uri="{FF2B5EF4-FFF2-40B4-BE49-F238E27FC236}">
                <a16:creationId xmlns:a16="http://schemas.microsoft.com/office/drawing/2014/main" id="{2620F10D-8096-1247-B670-CC6EED31067D}"/>
              </a:ext>
            </a:extLst>
          </p:cNvPr>
          <p:cNvSpPr txBox="1"/>
          <p:nvPr/>
        </p:nvSpPr>
        <p:spPr>
          <a:xfrm>
            <a:off x="1561064" y="5050807"/>
            <a:ext cx="2228174" cy="369332"/>
          </a:xfrm>
          <a:prstGeom prst="rect">
            <a:avLst/>
          </a:prstGeom>
          <a:noFill/>
        </p:spPr>
        <p:txBody>
          <a:bodyPr wrap="none" rtlCol="0">
            <a:spAutoFit/>
          </a:bodyPr>
          <a:lstStyle/>
          <a:p>
            <a:r>
              <a:rPr lang="en-FI" dirty="0">
                <a:solidFill>
                  <a:schemeClr val="bg1"/>
                </a:solidFill>
              </a:rPr>
              <a:t> specialized provision</a:t>
            </a:r>
          </a:p>
        </p:txBody>
      </p:sp>
      <p:sp>
        <p:nvSpPr>
          <p:cNvPr id="8" name="TextBox 7">
            <a:extLst>
              <a:ext uri="{FF2B5EF4-FFF2-40B4-BE49-F238E27FC236}">
                <a16:creationId xmlns:a16="http://schemas.microsoft.com/office/drawing/2014/main" id="{B9039794-97F6-2A49-94E4-06172FE75629}"/>
              </a:ext>
            </a:extLst>
          </p:cNvPr>
          <p:cNvSpPr txBox="1"/>
          <p:nvPr/>
        </p:nvSpPr>
        <p:spPr>
          <a:xfrm>
            <a:off x="4415732" y="6164827"/>
            <a:ext cx="2170402" cy="646331"/>
          </a:xfrm>
          <a:prstGeom prst="rect">
            <a:avLst/>
          </a:prstGeom>
          <a:noFill/>
        </p:spPr>
        <p:txBody>
          <a:bodyPr wrap="none" rtlCol="0">
            <a:spAutoFit/>
          </a:bodyPr>
          <a:lstStyle/>
          <a:p>
            <a:r>
              <a:rPr lang="en-FI" dirty="0">
                <a:solidFill>
                  <a:schemeClr val="bg1"/>
                </a:solidFill>
              </a:rPr>
              <a:t>Specialized or ad-hoc</a:t>
            </a:r>
          </a:p>
          <a:p>
            <a:r>
              <a:rPr lang="en-FI" dirty="0">
                <a:solidFill>
                  <a:schemeClr val="bg1"/>
                </a:solidFill>
              </a:rPr>
              <a:t>usage</a:t>
            </a:r>
          </a:p>
        </p:txBody>
      </p:sp>
      <p:sp>
        <p:nvSpPr>
          <p:cNvPr id="9" name="TextBox 8">
            <a:extLst>
              <a:ext uri="{FF2B5EF4-FFF2-40B4-BE49-F238E27FC236}">
                <a16:creationId xmlns:a16="http://schemas.microsoft.com/office/drawing/2014/main" id="{C69950ED-86E6-D944-B21D-6188B901BFA2}"/>
              </a:ext>
            </a:extLst>
          </p:cNvPr>
          <p:cNvSpPr txBox="1"/>
          <p:nvPr/>
        </p:nvSpPr>
        <p:spPr>
          <a:xfrm>
            <a:off x="1273584" y="2851308"/>
            <a:ext cx="1657890" cy="646331"/>
          </a:xfrm>
          <a:prstGeom prst="rect">
            <a:avLst/>
          </a:prstGeom>
          <a:noFill/>
        </p:spPr>
        <p:txBody>
          <a:bodyPr wrap="none" rtlCol="0">
            <a:spAutoFit/>
          </a:bodyPr>
          <a:lstStyle/>
          <a:p>
            <a:r>
              <a:rPr lang="en-GB" dirty="0">
                <a:solidFill>
                  <a:schemeClr val="bg1"/>
                </a:solidFill>
              </a:rPr>
              <a:t>Provision under</a:t>
            </a:r>
          </a:p>
          <a:p>
            <a:r>
              <a:rPr lang="en-GB" dirty="0">
                <a:solidFill>
                  <a:schemeClr val="bg1"/>
                </a:solidFill>
              </a:rPr>
              <a:t>construction</a:t>
            </a:r>
            <a:endParaRPr lang="en-FI" dirty="0">
              <a:solidFill>
                <a:schemeClr val="bg1"/>
              </a:solidFill>
            </a:endParaRPr>
          </a:p>
        </p:txBody>
      </p:sp>
      <p:sp>
        <p:nvSpPr>
          <p:cNvPr id="10" name="TextBox 9">
            <a:extLst>
              <a:ext uri="{FF2B5EF4-FFF2-40B4-BE49-F238E27FC236}">
                <a16:creationId xmlns:a16="http://schemas.microsoft.com/office/drawing/2014/main" id="{1B37B08D-7668-544F-9B12-2191EFDF5848}"/>
              </a:ext>
            </a:extLst>
          </p:cNvPr>
          <p:cNvSpPr txBox="1"/>
          <p:nvPr/>
        </p:nvSpPr>
        <p:spPr>
          <a:xfrm>
            <a:off x="3805629" y="2208578"/>
            <a:ext cx="1220206" cy="369332"/>
          </a:xfrm>
          <a:prstGeom prst="rect">
            <a:avLst/>
          </a:prstGeom>
          <a:noFill/>
        </p:spPr>
        <p:txBody>
          <a:bodyPr wrap="none" rtlCol="0">
            <a:spAutoFit/>
          </a:bodyPr>
          <a:lstStyle/>
          <a:p>
            <a:r>
              <a:rPr lang="en-FI" dirty="0">
                <a:solidFill>
                  <a:schemeClr val="bg1"/>
                </a:solidFill>
              </a:rPr>
              <a:t>Lack of use</a:t>
            </a:r>
          </a:p>
        </p:txBody>
      </p:sp>
      <p:sp>
        <p:nvSpPr>
          <p:cNvPr id="5" name="TextBox 4">
            <a:extLst>
              <a:ext uri="{FF2B5EF4-FFF2-40B4-BE49-F238E27FC236}">
                <a16:creationId xmlns:a16="http://schemas.microsoft.com/office/drawing/2014/main" id="{B9F2CBB6-CA76-224E-8FCD-A5096F3052A2}"/>
              </a:ext>
            </a:extLst>
          </p:cNvPr>
          <p:cNvSpPr txBox="1"/>
          <p:nvPr/>
        </p:nvSpPr>
        <p:spPr>
          <a:xfrm>
            <a:off x="8044070" y="2070078"/>
            <a:ext cx="3364840" cy="4524315"/>
          </a:xfrm>
          <a:prstGeom prst="rect">
            <a:avLst/>
          </a:prstGeom>
          <a:noFill/>
        </p:spPr>
        <p:txBody>
          <a:bodyPr wrap="square" rtlCol="0">
            <a:spAutoFit/>
          </a:bodyPr>
          <a:lstStyle/>
          <a:p>
            <a:r>
              <a:rPr lang="en-FI" sz="2400" dirty="0"/>
              <a:t>The main infrastructure mission is to provide </a:t>
            </a:r>
          </a:p>
          <a:p>
            <a:endParaRPr lang="en-FI" sz="2400" dirty="0"/>
          </a:p>
          <a:p>
            <a:pPr marL="342900" indent="-342900">
              <a:buFont typeface="Arial" panose="020B0604020202020204" pitchFamily="34" charset="0"/>
              <a:buChar char="•"/>
            </a:pPr>
            <a:r>
              <a:rPr lang="en-FI" sz="2400" b="1" dirty="0"/>
              <a:t>Specialized services </a:t>
            </a:r>
            <a:r>
              <a:rPr lang="en-FI" sz="2400" dirty="0"/>
              <a:t>for</a:t>
            </a:r>
          </a:p>
          <a:p>
            <a:pPr marL="342900" indent="-342900">
              <a:buFont typeface="Arial" panose="020B0604020202020204" pitchFamily="34" charset="0"/>
              <a:buChar char="•"/>
            </a:pPr>
            <a:r>
              <a:rPr lang="en-GB" sz="2400" dirty="0"/>
              <a:t>S</a:t>
            </a:r>
            <a:r>
              <a:rPr lang="en-FI" sz="2400" b="1" dirty="0"/>
              <a:t>pecialized users</a:t>
            </a:r>
          </a:p>
          <a:p>
            <a:endParaRPr lang="en-FI" sz="2400" dirty="0"/>
          </a:p>
          <a:p>
            <a:r>
              <a:rPr lang="en-FI" sz="2400" dirty="0"/>
              <a:t>This is mandated by funders and solutions were often ”</a:t>
            </a:r>
            <a:r>
              <a:rPr lang="en-FI" sz="2400" i="1" dirty="0"/>
              <a:t>narrow</a:t>
            </a:r>
            <a:r>
              <a:rPr lang="en-FI" sz="2400" dirty="0"/>
              <a:t>” in the sense of provision and usability </a:t>
            </a:r>
          </a:p>
        </p:txBody>
      </p:sp>
    </p:spTree>
    <p:extLst>
      <p:ext uri="{BB962C8B-B14F-4D97-AF65-F5344CB8AC3E}">
        <p14:creationId xmlns:p14="http://schemas.microsoft.com/office/powerpoint/2010/main" val="3151102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0A79D-8BB1-B646-864A-CBCE09445DA8}"/>
              </a:ext>
            </a:extLst>
          </p:cNvPr>
          <p:cNvSpPr>
            <a:spLocks noGrp="1"/>
          </p:cNvSpPr>
          <p:nvPr>
            <p:ph type="title"/>
          </p:nvPr>
        </p:nvSpPr>
        <p:spPr>
          <a:xfrm>
            <a:off x="6467924" y="2910398"/>
            <a:ext cx="4819650" cy="666750"/>
          </a:xfrm>
        </p:spPr>
        <p:txBody>
          <a:bodyPr>
            <a:noAutofit/>
          </a:bodyPr>
          <a:lstStyle/>
          <a:p>
            <a:r>
              <a:rPr lang="en-FI" sz="4000" dirty="0"/>
              <a:t>What has ENVRI FAIR</a:t>
            </a:r>
            <a:br>
              <a:rPr lang="en-FI" sz="4000" dirty="0"/>
            </a:br>
            <a:r>
              <a:rPr lang="en-FI" sz="4000" dirty="0"/>
              <a:t> </a:t>
            </a:r>
            <a:br>
              <a:rPr lang="en-FI" sz="4000" dirty="0"/>
            </a:br>
            <a:r>
              <a:rPr lang="en-FI" sz="2000" dirty="0"/>
              <a:t>(and previous ENVRI projects)</a:t>
            </a:r>
            <a:br>
              <a:rPr lang="en-FI" sz="2000" dirty="0"/>
            </a:br>
            <a:r>
              <a:rPr lang="en-FI" sz="2000" dirty="0"/>
              <a:t> </a:t>
            </a:r>
            <a:r>
              <a:rPr lang="en-FI" sz="4000" dirty="0"/>
              <a:t/>
            </a:r>
            <a:br>
              <a:rPr lang="en-FI" sz="4000" dirty="0"/>
            </a:br>
            <a:r>
              <a:rPr lang="en-FI" sz="4000" dirty="0"/>
              <a:t>achieved?</a:t>
            </a:r>
          </a:p>
        </p:txBody>
      </p:sp>
      <p:pic>
        <p:nvPicPr>
          <p:cNvPr id="9218" name="Picture 2">
            <a:extLst>
              <a:ext uri="{FF2B5EF4-FFF2-40B4-BE49-F238E27FC236}">
                <a16:creationId xmlns:a16="http://schemas.microsoft.com/office/drawing/2014/main" id="{A68EBF9B-556A-2A4F-9FAA-D00742CAEC0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81878"/>
            <a:ext cx="5635916" cy="5635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023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2E6A45-5610-AC49-A940-C5B422EDA7F1}"/>
              </a:ext>
            </a:extLst>
          </p:cNvPr>
          <p:cNvSpPr>
            <a:spLocks noGrp="1"/>
          </p:cNvSpPr>
          <p:nvPr>
            <p:ph type="body" sz="quarter" idx="10"/>
          </p:nvPr>
        </p:nvSpPr>
        <p:spPr>
          <a:xfrm>
            <a:off x="646546" y="703059"/>
            <a:ext cx="10326253" cy="615601"/>
          </a:xfrm>
        </p:spPr>
        <p:txBody>
          <a:bodyPr/>
          <a:lstStyle/>
          <a:p>
            <a:r>
              <a:rPr lang="en-FI" dirty="0"/>
              <a:t>EOSC and Open science</a:t>
            </a:r>
          </a:p>
        </p:txBody>
      </p:sp>
      <p:pic>
        <p:nvPicPr>
          <p:cNvPr id="14" name="Picture 13" descr="A picture containing LEGO, toy&#10;&#10;Description automatically generated">
            <a:extLst>
              <a:ext uri="{FF2B5EF4-FFF2-40B4-BE49-F238E27FC236}">
                <a16:creationId xmlns:a16="http://schemas.microsoft.com/office/drawing/2014/main" id="{A37A92FE-FD4D-554C-AC1A-2F29E72E84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861"/>
          <a:stretch/>
        </p:blipFill>
        <p:spPr>
          <a:xfrm>
            <a:off x="807277" y="4108174"/>
            <a:ext cx="4393257" cy="2349309"/>
          </a:xfrm>
          <a:prstGeom prst="rect">
            <a:avLst/>
          </a:prstGeom>
        </p:spPr>
      </p:pic>
      <p:grpSp>
        <p:nvGrpSpPr>
          <p:cNvPr id="35" name="Group 34">
            <a:extLst>
              <a:ext uri="{FF2B5EF4-FFF2-40B4-BE49-F238E27FC236}">
                <a16:creationId xmlns:a16="http://schemas.microsoft.com/office/drawing/2014/main" id="{BEEFAFC4-ADAB-8C45-94B5-8AE07C9595DA}"/>
              </a:ext>
            </a:extLst>
          </p:cNvPr>
          <p:cNvGrpSpPr/>
          <p:nvPr/>
        </p:nvGrpSpPr>
        <p:grpSpPr>
          <a:xfrm>
            <a:off x="769050" y="1030444"/>
            <a:ext cx="4431484" cy="2873005"/>
            <a:chOff x="769050" y="1030444"/>
            <a:chExt cx="4431484" cy="2873005"/>
          </a:xfrm>
        </p:grpSpPr>
        <p:pic>
          <p:nvPicPr>
            <p:cNvPr id="8" name="Picture 7" descr="A picture containing LEGO, toy&#10;&#10;Description automatically generated">
              <a:extLst>
                <a:ext uri="{FF2B5EF4-FFF2-40B4-BE49-F238E27FC236}">
                  <a16:creationId xmlns:a16="http://schemas.microsoft.com/office/drawing/2014/main" id="{6C274DA1-BCC5-744E-9DF0-18B563C8C2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278" y="1438861"/>
              <a:ext cx="4220544" cy="2448897"/>
            </a:xfrm>
            <a:prstGeom prst="rect">
              <a:avLst/>
            </a:prstGeom>
          </p:spPr>
        </p:pic>
        <p:sp>
          <p:nvSpPr>
            <p:cNvPr id="15" name="Oval Callout 14">
              <a:extLst>
                <a:ext uri="{FF2B5EF4-FFF2-40B4-BE49-F238E27FC236}">
                  <a16:creationId xmlns:a16="http://schemas.microsoft.com/office/drawing/2014/main" id="{131EA7FB-9230-B547-BEC1-5CDE2B54C8D3}"/>
                </a:ext>
              </a:extLst>
            </p:cNvPr>
            <p:cNvSpPr/>
            <p:nvPr/>
          </p:nvSpPr>
          <p:spPr>
            <a:xfrm>
              <a:off x="1101695" y="1184683"/>
              <a:ext cx="1558508" cy="940526"/>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6" name="Oval Callout 15">
              <a:extLst>
                <a:ext uri="{FF2B5EF4-FFF2-40B4-BE49-F238E27FC236}">
                  <a16:creationId xmlns:a16="http://schemas.microsoft.com/office/drawing/2014/main" id="{19E98F4D-BDA2-504B-866A-FF0A6BF89AC5}"/>
                </a:ext>
              </a:extLst>
            </p:cNvPr>
            <p:cNvSpPr/>
            <p:nvPr/>
          </p:nvSpPr>
          <p:spPr>
            <a:xfrm>
              <a:off x="3642026" y="1125137"/>
              <a:ext cx="1558508" cy="940526"/>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20" name="Picture 19" descr="Icon&#10;&#10;Description automatically generated">
              <a:extLst>
                <a:ext uri="{FF2B5EF4-FFF2-40B4-BE49-F238E27FC236}">
                  <a16:creationId xmlns:a16="http://schemas.microsoft.com/office/drawing/2014/main" id="{37F24CB4-7C1C-6D49-9A8C-1F7193C4FC5A}"/>
                </a:ext>
              </a:extLst>
            </p:cNvPr>
            <p:cNvPicPr>
              <a:picLocks noChangeAspect="1"/>
            </p:cNvPicPr>
            <p:nvPr/>
          </p:nvPicPr>
          <p:blipFill>
            <a:blip r:embed="rId4" cstate="screen">
              <a:clrChange>
                <a:clrFrom>
                  <a:srgbClr val="DDECFF"/>
                </a:clrFrom>
                <a:clrTo>
                  <a:srgbClr val="DDECFF">
                    <a:alpha val="0"/>
                  </a:srgbClr>
                </a:clrTo>
              </a:clrChange>
              <a:extLst>
                <a:ext uri="{28A0092B-C50C-407E-A947-70E740481C1C}">
                  <a14:useLocalDpi xmlns:a14="http://schemas.microsoft.com/office/drawing/2010/main"/>
                </a:ext>
              </a:extLst>
            </a:blip>
            <a:stretch>
              <a:fillRect/>
            </a:stretch>
          </p:blipFill>
          <p:spPr>
            <a:xfrm>
              <a:off x="1100657" y="1030444"/>
              <a:ext cx="1393629" cy="1095961"/>
            </a:xfrm>
            <a:prstGeom prst="rect">
              <a:avLst/>
            </a:prstGeom>
          </p:spPr>
        </p:pic>
        <p:pic>
          <p:nvPicPr>
            <p:cNvPr id="22" name="Picture 21" descr="A picture containing toy&#10;&#10;Description automatically generated">
              <a:extLst>
                <a:ext uri="{FF2B5EF4-FFF2-40B4-BE49-F238E27FC236}">
                  <a16:creationId xmlns:a16="http://schemas.microsoft.com/office/drawing/2014/main" id="{B797C499-261E-ED41-90E1-8D8B347D3C3E}"/>
                </a:ext>
              </a:extLst>
            </p:cNvPr>
            <p:cNvPicPr>
              <a:picLocks noChangeAspect="1"/>
            </p:cNvPicPr>
            <p:nvPr/>
          </p:nvPicPr>
          <p:blipFill>
            <a:blip r:embed="rId5" cstate="screen">
              <a:clrChange>
                <a:clrFrom>
                  <a:srgbClr val="DDECFF"/>
                </a:clrFrom>
                <a:clrTo>
                  <a:srgbClr val="DDEC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flipH="1">
              <a:off x="3827931" y="1100919"/>
              <a:ext cx="1186698" cy="910243"/>
            </a:xfrm>
            <a:prstGeom prst="rect">
              <a:avLst/>
            </a:prstGeom>
          </p:spPr>
        </p:pic>
        <p:sp>
          <p:nvSpPr>
            <p:cNvPr id="27" name="TextBox 26">
              <a:extLst>
                <a:ext uri="{FF2B5EF4-FFF2-40B4-BE49-F238E27FC236}">
                  <a16:creationId xmlns:a16="http://schemas.microsoft.com/office/drawing/2014/main" id="{9EE5871F-2575-CE45-BF6B-679F6BC348DE}"/>
                </a:ext>
              </a:extLst>
            </p:cNvPr>
            <p:cNvSpPr txBox="1"/>
            <p:nvPr/>
          </p:nvSpPr>
          <p:spPr>
            <a:xfrm>
              <a:off x="769050" y="3534117"/>
              <a:ext cx="2720617" cy="369332"/>
            </a:xfrm>
            <a:prstGeom prst="rect">
              <a:avLst/>
            </a:prstGeom>
            <a:solidFill>
              <a:schemeClr val="bg1"/>
            </a:solidFill>
          </p:spPr>
          <p:txBody>
            <a:bodyPr wrap="none" rtlCol="0">
              <a:spAutoFit/>
            </a:bodyPr>
            <a:lstStyle/>
            <a:p>
              <a:r>
                <a:rPr lang="en-FI" dirty="0"/>
                <a:t>DOMAIN HARMONIZATION</a:t>
              </a:r>
            </a:p>
          </p:txBody>
        </p:sp>
      </p:grpSp>
      <p:grpSp>
        <p:nvGrpSpPr>
          <p:cNvPr id="36" name="Group 35">
            <a:extLst>
              <a:ext uri="{FF2B5EF4-FFF2-40B4-BE49-F238E27FC236}">
                <a16:creationId xmlns:a16="http://schemas.microsoft.com/office/drawing/2014/main" id="{EE481F8E-C06C-FB45-8C0A-C6E912F6B400}"/>
              </a:ext>
            </a:extLst>
          </p:cNvPr>
          <p:cNvGrpSpPr/>
          <p:nvPr/>
        </p:nvGrpSpPr>
        <p:grpSpPr>
          <a:xfrm>
            <a:off x="7151898" y="883268"/>
            <a:ext cx="3633843" cy="2985962"/>
            <a:chOff x="7151898" y="883268"/>
            <a:chExt cx="3633843" cy="2985962"/>
          </a:xfrm>
        </p:grpSpPr>
        <p:pic>
          <p:nvPicPr>
            <p:cNvPr id="12" name="Picture 11" descr="A picture containing LEGO, toy&#10;&#10;Description automatically generated">
              <a:extLst>
                <a:ext uri="{FF2B5EF4-FFF2-40B4-BE49-F238E27FC236}">
                  <a16:creationId xmlns:a16="http://schemas.microsoft.com/office/drawing/2014/main" id="{839D9FD7-01C3-0340-99F4-E1DE6F83481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7749"/>
            <a:stretch/>
          </p:blipFill>
          <p:spPr>
            <a:xfrm>
              <a:off x="7164180" y="1438861"/>
              <a:ext cx="3583333" cy="2398327"/>
            </a:xfrm>
            <a:prstGeom prst="rect">
              <a:avLst/>
            </a:prstGeom>
          </p:spPr>
        </p:pic>
        <p:sp>
          <p:nvSpPr>
            <p:cNvPr id="17" name="Oval Callout 16">
              <a:extLst>
                <a:ext uri="{FF2B5EF4-FFF2-40B4-BE49-F238E27FC236}">
                  <a16:creationId xmlns:a16="http://schemas.microsoft.com/office/drawing/2014/main" id="{50E50F21-805B-704F-8D9A-80A73766B2BA}"/>
                </a:ext>
              </a:extLst>
            </p:cNvPr>
            <p:cNvSpPr/>
            <p:nvPr/>
          </p:nvSpPr>
          <p:spPr>
            <a:xfrm>
              <a:off x="7496013" y="1046908"/>
              <a:ext cx="1558508" cy="940526"/>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8" name="Oval Callout 17">
              <a:extLst>
                <a:ext uri="{FF2B5EF4-FFF2-40B4-BE49-F238E27FC236}">
                  <a16:creationId xmlns:a16="http://schemas.microsoft.com/office/drawing/2014/main" id="{D9DFA9E4-55BB-4041-833F-0C04BFE3DAB6}"/>
                </a:ext>
              </a:extLst>
            </p:cNvPr>
            <p:cNvSpPr/>
            <p:nvPr/>
          </p:nvSpPr>
          <p:spPr>
            <a:xfrm>
              <a:off x="9227233" y="1030444"/>
              <a:ext cx="1558508" cy="940526"/>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23" name="Picture 22" descr="A picture containing toy&#10;&#10;Description automatically generated">
              <a:extLst>
                <a:ext uri="{FF2B5EF4-FFF2-40B4-BE49-F238E27FC236}">
                  <a16:creationId xmlns:a16="http://schemas.microsoft.com/office/drawing/2014/main" id="{34F61E14-993C-9D42-90C8-4600816FC719}"/>
                </a:ext>
              </a:extLst>
            </p:cNvPr>
            <p:cNvPicPr>
              <a:picLocks noChangeAspect="1"/>
            </p:cNvPicPr>
            <p:nvPr/>
          </p:nvPicPr>
          <p:blipFill>
            <a:blip r:embed="rId5" cstate="screen">
              <a:clrChange>
                <a:clrFrom>
                  <a:srgbClr val="DDECFF"/>
                </a:clrFrom>
                <a:clrTo>
                  <a:srgbClr val="DDECFF">
                    <a:alpha val="0"/>
                  </a:srgbClr>
                </a:clrTo>
              </a:clrChange>
              <a:extLst>
                <a:ext uri="{28A0092B-C50C-407E-A947-70E740481C1C}">
                  <a14:useLocalDpi xmlns:a14="http://schemas.microsoft.com/office/drawing/2010/main"/>
                </a:ext>
              </a:extLst>
            </a:blip>
            <a:stretch>
              <a:fillRect/>
            </a:stretch>
          </p:blipFill>
          <p:spPr>
            <a:xfrm flipH="1">
              <a:off x="9436200" y="983739"/>
              <a:ext cx="1186698" cy="910243"/>
            </a:xfrm>
            <a:prstGeom prst="rect">
              <a:avLst/>
            </a:prstGeom>
          </p:spPr>
        </p:pic>
        <p:pic>
          <p:nvPicPr>
            <p:cNvPr id="25" name="Picture 24" descr="Chart&#10;&#10;Description automatically generated">
              <a:extLst>
                <a:ext uri="{FF2B5EF4-FFF2-40B4-BE49-F238E27FC236}">
                  <a16:creationId xmlns:a16="http://schemas.microsoft.com/office/drawing/2014/main" id="{FE36764A-D877-334D-81BD-923D2DEBFFC0}"/>
                </a:ext>
              </a:extLst>
            </p:cNvPr>
            <p:cNvPicPr>
              <a:picLocks noChangeAspect="1"/>
            </p:cNvPicPr>
            <p:nvPr/>
          </p:nvPicPr>
          <p:blipFill>
            <a:blip r:embed="rId7" cstate="screen">
              <a:clrChange>
                <a:clrFrom>
                  <a:srgbClr val="DDECFF"/>
                </a:clrFrom>
                <a:clrTo>
                  <a:srgbClr val="DDECFF">
                    <a:alpha val="0"/>
                  </a:srgbClr>
                </a:clrTo>
              </a:clrChange>
              <a:extLst>
                <a:ext uri="{28A0092B-C50C-407E-A947-70E740481C1C}">
                  <a14:useLocalDpi xmlns:a14="http://schemas.microsoft.com/office/drawing/2010/main"/>
                </a:ext>
              </a:extLst>
            </a:blip>
            <a:stretch>
              <a:fillRect/>
            </a:stretch>
          </p:blipFill>
          <p:spPr>
            <a:xfrm>
              <a:off x="7446410" y="883268"/>
              <a:ext cx="1656451" cy="1087701"/>
            </a:xfrm>
            <a:prstGeom prst="rect">
              <a:avLst/>
            </a:prstGeom>
          </p:spPr>
        </p:pic>
        <p:sp>
          <p:nvSpPr>
            <p:cNvPr id="28" name="TextBox 27">
              <a:extLst>
                <a:ext uri="{FF2B5EF4-FFF2-40B4-BE49-F238E27FC236}">
                  <a16:creationId xmlns:a16="http://schemas.microsoft.com/office/drawing/2014/main" id="{2F115BBF-4871-D144-858B-38B55C6002C6}"/>
                </a:ext>
              </a:extLst>
            </p:cNvPr>
            <p:cNvSpPr txBox="1"/>
            <p:nvPr/>
          </p:nvSpPr>
          <p:spPr>
            <a:xfrm>
              <a:off x="7151898" y="3222899"/>
              <a:ext cx="3373039" cy="646331"/>
            </a:xfrm>
            <a:prstGeom prst="rect">
              <a:avLst/>
            </a:prstGeom>
            <a:solidFill>
              <a:schemeClr val="bg1"/>
            </a:solidFill>
          </p:spPr>
          <p:txBody>
            <a:bodyPr wrap="none" rtlCol="0">
              <a:spAutoFit/>
            </a:bodyPr>
            <a:lstStyle/>
            <a:p>
              <a:r>
                <a:rPr lang="en-FI" dirty="0"/>
                <a:t>REPRESENTING ENV NEEDS &amp;</a:t>
              </a:r>
            </a:p>
            <a:p>
              <a:r>
                <a:rPr lang="en-FI" dirty="0"/>
                <a:t>PARTICIPATING IN DEVELOPMENT </a:t>
              </a:r>
            </a:p>
          </p:txBody>
        </p:sp>
      </p:grpSp>
      <p:sp>
        <p:nvSpPr>
          <p:cNvPr id="29" name="TextBox 28">
            <a:extLst>
              <a:ext uri="{FF2B5EF4-FFF2-40B4-BE49-F238E27FC236}">
                <a16:creationId xmlns:a16="http://schemas.microsoft.com/office/drawing/2014/main" id="{E1337B1E-D3F1-DC47-B57E-CC4B9D9D4303}"/>
              </a:ext>
            </a:extLst>
          </p:cNvPr>
          <p:cNvSpPr txBox="1"/>
          <p:nvPr/>
        </p:nvSpPr>
        <p:spPr>
          <a:xfrm>
            <a:off x="738913" y="4108174"/>
            <a:ext cx="4056431" cy="369332"/>
          </a:xfrm>
          <a:prstGeom prst="rect">
            <a:avLst/>
          </a:prstGeom>
          <a:solidFill>
            <a:schemeClr val="bg1"/>
          </a:solidFill>
        </p:spPr>
        <p:txBody>
          <a:bodyPr wrap="none" rtlCol="0">
            <a:spAutoFit/>
          </a:bodyPr>
          <a:lstStyle/>
          <a:p>
            <a:r>
              <a:rPr lang="en-FI" dirty="0"/>
              <a:t>BRINGING EXISTING USER COMMUNITIES</a:t>
            </a:r>
          </a:p>
        </p:txBody>
      </p:sp>
      <p:pic>
        <p:nvPicPr>
          <p:cNvPr id="31" name="Picture 30" descr="A picture containing chart&#10;&#10;Description automatically generated">
            <a:extLst>
              <a:ext uri="{FF2B5EF4-FFF2-40B4-BE49-F238E27FC236}">
                <a16:creationId xmlns:a16="http://schemas.microsoft.com/office/drawing/2014/main" id="{C2568B4E-F0A6-F449-AC7B-6787FF21E23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268898" y="4013479"/>
            <a:ext cx="2789865" cy="2349308"/>
          </a:xfrm>
          <a:prstGeom prst="rect">
            <a:avLst/>
          </a:prstGeom>
        </p:spPr>
      </p:pic>
      <p:pic>
        <p:nvPicPr>
          <p:cNvPr id="33" name="Picture 32" descr="A picture containing green&#10;&#10;Description automatically generated">
            <a:extLst>
              <a:ext uri="{FF2B5EF4-FFF2-40B4-BE49-F238E27FC236}">
                <a16:creationId xmlns:a16="http://schemas.microsoft.com/office/drawing/2014/main" id="{29748DD7-E428-284D-B800-787A42B641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67002" y="4045522"/>
            <a:ext cx="3125094" cy="2349309"/>
          </a:xfrm>
          <a:prstGeom prst="rect">
            <a:avLst/>
          </a:prstGeom>
        </p:spPr>
      </p:pic>
      <p:sp>
        <p:nvSpPr>
          <p:cNvPr id="34" name="TextBox 33">
            <a:extLst>
              <a:ext uri="{FF2B5EF4-FFF2-40B4-BE49-F238E27FC236}">
                <a16:creationId xmlns:a16="http://schemas.microsoft.com/office/drawing/2014/main" id="{EF020EB8-AF1F-C64B-B452-D419D71A18F4}"/>
              </a:ext>
            </a:extLst>
          </p:cNvPr>
          <p:cNvSpPr txBox="1"/>
          <p:nvPr/>
        </p:nvSpPr>
        <p:spPr>
          <a:xfrm>
            <a:off x="5189632" y="4013480"/>
            <a:ext cx="6284349" cy="369332"/>
          </a:xfrm>
          <a:prstGeom prst="rect">
            <a:avLst/>
          </a:prstGeom>
          <a:solidFill>
            <a:schemeClr val="bg1"/>
          </a:solidFill>
        </p:spPr>
        <p:txBody>
          <a:bodyPr wrap="none" rtlCol="0">
            <a:spAutoFit/>
          </a:bodyPr>
          <a:lstStyle/>
          <a:p>
            <a:r>
              <a:rPr lang="en-FI" dirty="0"/>
              <a:t>FROM GENERIC EOSC SERVICES TO SPECIFIC DOMAIN SOLUTIONS</a:t>
            </a:r>
          </a:p>
        </p:txBody>
      </p:sp>
    </p:spTree>
    <p:extLst>
      <p:ext uri="{BB962C8B-B14F-4D97-AF65-F5344CB8AC3E}">
        <p14:creationId xmlns:p14="http://schemas.microsoft.com/office/powerpoint/2010/main" val="284644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ssolv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ssolve">
                                      <p:cBhvr>
                                        <p:cTn id="17" dur="500"/>
                                        <p:tgtEl>
                                          <p:spTgt spid="29"/>
                                        </p:tgtEl>
                                      </p:cBhvr>
                                    </p:animEffect>
                                  </p:childTnLst>
                                </p:cTn>
                              </p:par>
                              <p:par>
                                <p:cTn id="18" presetID="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dissolve">
                                      <p:cBhvr>
                                        <p:cTn id="25" dur="500"/>
                                        <p:tgtEl>
                                          <p:spTgt spid="31"/>
                                        </p:tgtEl>
                                      </p:cBhvr>
                                    </p:animEffect>
                                  </p:childTnLst>
                                </p:cTn>
                              </p:par>
                              <p:par>
                                <p:cTn id="26" presetID="9"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dissolve">
                                      <p:cBhvr>
                                        <p:cTn id="28" dur="500"/>
                                        <p:tgtEl>
                                          <p:spTgt spid="3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dissolve">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A1AA5D-5B74-3647-A473-2573687B0D8F}"/>
              </a:ext>
            </a:extLst>
          </p:cNvPr>
          <p:cNvSpPr>
            <a:spLocks noGrp="1"/>
          </p:cNvSpPr>
          <p:nvPr>
            <p:ph type="body" sz="quarter" idx="10"/>
          </p:nvPr>
        </p:nvSpPr>
        <p:spPr>
          <a:xfrm>
            <a:off x="646547" y="703059"/>
            <a:ext cx="8152896" cy="615601"/>
          </a:xfrm>
        </p:spPr>
        <p:txBody>
          <a:bodyPr/>
          <a:lstStyle/>
          <a:p>
            <a:r>
              <a:rPr lang="en-FI" dirty="0"/>
              <a:t>ENVRI-hub</a:t>
            </a:r>
          </a:p>
        </p:txBody>
      </p:sp>
      <p:pic>
        <p:nvPicPr>
          <p:cNvPr id="5" name="Picture 4">
            <a:extLst>
              <a:ext uri="{FF2B5EF4-FFF2-40B4-BE49-F238E27FC236}">
                <a16:creationId xmlns:a16="http://schemas.microsoft.com/office/drawing/2014/main" id="{AEDC3EAF-91E9-3242-81F5-3B6730B99F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1702" y="738766"/>
            <a:ext cx="898663" cy="733237"/>
          </a:xfrm>
          <a:prstGeom prst="rect">
            <a:avLst/>
          </a:prstGeom>
        </p:spPr>
      </p:pic>
      <p:pic>
        <p:nvPicPr>
          <p:cNvPr id="6" name="Picture 2" descr="C:\_D\ENVRI-FAIR\EOSC\Realising EOSC\ENVRI-hub_infographics.png">
            <a:extLst>
              <a:ext uri="{FF2B5EF4-FFF2-40B4-BE49-F238E27FC236}">
                <a16:creationId xmlns:a16="http://schemas.microsoft.com/office/drawing/2014/main" id="{C6B6CB4C-B84F-EE4C-AE4E-EDA75F39BF7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7798" y="2139566"/>
            <a:ext cx="3204439" cy="3121777"/>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7">
            <a:extLst>
              <a:ext uri="{FF2B5EF4-FFF2-40B4-BE49-F238E27FC236}">
                <a16:creationId xmlns:a16="http://schemas.microsoft.com/office/drawing/2014/main" id="{5662BF62-5A40-B84A-A9A6-24BC044F2978}"/>
              </a:ext>
            </a:extLst>
          </p:cNvPr>
          <p:cNvSpPr>
            <a:spLocks noChangeAspect="1"/>
          </p:cNvSpPr>
          <p:nvPr/>
        </p:nvSpPr>
        <p:spPr>
          <a:xfrm rot="2700000">
            <a:off x="5411909" y="2517346"/>
            <a:ext cx="488603" cy="8123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8">
            <a:extLst>
              <a:ext uri="{FF2B5EF4-FFF2-40B4-BE49-F238E27FC236}">
                <a16:creationId xmlns:a16="http://schemas.microsoft.com/office/drawing/2014/main" id="{BFE26D1B-2D97-6743-8E12-0BFB14B30DFE}"/>
              </a:ext>
            </a:extLst>
          </p:cNvPr>
          <p:cNvSpPr>
            <a:spLocks noChangeAspect="1"/>
          </p:cNvSpPr>
          <p:nvPr/>
        </p:nvSpPr>
        <p:spPr>
          <a:xfrm rot="7469567">
            <a:off x="5460348" y="4567170"/>
            <a:ext cx="488603" cy="8123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9">
            <a:extLst>
              <a:ext uri="{FF2B5EF4-FFF2-40B4-BE49-F238E27FC236}">
                <a16:creationId xmlns:a16="http://schemas.microsoft.com/office/drawing/2014/main" id="{0064AF7D-B986-C84A-88B5-144651629389}"/>
              </a:ext>
            </a:extLst>
          </p:cNvPr>
          <p:cNvSpPr txBox="1"/>
          <p:nvPr/>
        </p:nvSpPr>
        <p:spPr>
          <a:xfrm>
            <a:off x="4065025" y="1401738"/>
            <a:ext cx="2205913" cy="1384995"/>
          </a:xfrm>
          <a:prstGeom prst="rect">
            <a:avLst/>
          </a:prstGeom>
          <a:noFill/>
        </p:spPr>
        <p:txBody>
          <a:bodyPr wrap="square" rtlCol="0">
            <a:spAutoFit/>
          </a:bodyPr>
          <a:lstStyle/>
          <a:p>
            <a:r>
              <a:rPr lang="en-US" sz="1200" b="1" u="sng" dirty="0">
                <a:solidFill>
                  <a:srgbClr val="244859"/>
                </a:solidFill>
              </a:rPr>
              <a:t>Resource </a:t>
            </a:r>
            <a:r>
              <a:rPr lang="en-US" sz="1200" b="1" dirty="0">
                <a:solidFill>
                  <a:srgbClr val="244859"/>
                </a:solidFill>
              </a:rPr>
              <a:t>for knowledge, services and digital assets</a:t>
            </a:r>
            <a:endParaRPr lang="de-DE" sz="1200" b="1" dirty="0">
              <a:solidFill>
                <a:srgbClr val="244859"/>
              </a:solidFill>
            </a:endParaRPr>
          </a:p>
          <a:p>
            <a:pPr marL="342900" indent="-342900">
              <a:buBlip>
                <a:blip r:embed="rId4"/>
              </a:buBlip>
            </a:pPr>
            <a:r>
              <a:rPr lang="en-US" sz="1200" dirty="0">
                <a:solidFill>
                  <a:schemeClr val="tx1">
                    <a:lumMod val="75000"/>
                  </a:schemeClr>
                </a:solidFill>
              </a:rPr>
              <a:t>quick discovery of data, services and assets</a:t>
            </a:r>
          </a:p>
          <a:p>
            <a:pPr marL="342900" indent="-342900">
              <a:buBlip>
                <a:blip r:embed="rId4"/>
              </a:buBlip>
            </a:pPr>
            <a:r>
              <a:rPr lang="en-US" sz="1200" dirty="0">
                <a:solidFill>
                  <a:schemeClr val="tx1">
                    <a:lumMod val="75000"/>
                  </a:schemeClr>
                </a:solidFill>
              </a:rPr>
              <a:t>sharing of engineering practices, technologies and knowledge</a:t>
            </a:r>
          </a:p>
        </p:txBody>
      </p:sp>
      <p:sp>
        <p:nvSpPr>
          <p:cNvPr id="10" name="Textfeld 10">
            <a:extLst>
              <a:ext uri="{FF2B5EF4-FFF2-40B4-BE49-F238E27FC236}">
                <a16:creationId xmlns:a16="http://schemas.microsoft.com/office/drawing/2014/main" id="{E36EA8EC-874F-3041-96BC-FC9AC68B2608}"/>
              </a:ext>
            </a:extLst>
          </p:cNvPr>
          <p:cNvSpPr txBox="1"/>
          <p:nvPr/>
        </p:nvSpPr>
        <p:spPr>
          <a:xfrm>
            <a:off x="4025268" y="2786733"/>
            <a:ext cx="2506033" cy="2123658"/>
          </a:xfrm>
          <a:prstGeom prst="rect">
            <a:avLst/>
          </a:prstGeom>
          <a:noFill/>
        </p:spPr>
        <p:txBody>
          <a:bodyPr wrap="square" rtlCol="0">
            <a:spAutoFit/>
          </a:bodyPr>
          <a:lstStyle/>
          <a:p>
            <a:r>
              <a:rPr lang="en-GB" sz="1200" b="1" u="sng" dirty="0">
                <a:solidFill>
                  <a:srgbClr val="244859"/>
                </a:solidFill>
              </a:rPr>
              <a:t>Machine actionable interface </a:t>
            </a:r>
            <a:r>
              <a:rPr lang="en-GB" sz="1200" b="1" dirty="0">
                <a:solidFill>
                  <a:srgbClr val="244859"/>
                </a:solidFill>
              </a:rPr>
              <a:t>to the ENVRI ecosystem</a:t>
            </a:r>
          </a:p>
          <a:p>
            <a:pPr marL="342900" indent="-342900">
              <a:buBlip>
                <a:blip r:embed="rId4"/>
              </a:buBlip>
            </a:pPr>
            <a:r>
              <a:rPr lang="en-GB" sz="1200" dirty="0"/>
              <a:t>cataloguing all RIs in the ENV domain</a:t>
            </a:r>
          </a:p>
          <a:p>
            <a:pPr marL="342900" indent="-342900">
              <a:buBlip>
                <a:blip r:embed="rId4"/>
              </a:buBlip>
            </a:pPr>
            <a:r>
              <a:rPr lang="en-GB" sz="1200" dirty="0"/>
              <a:t>accessing RIs datasets via metadata search</a:t>
            </a:r>
          </a:p>
          <a:p>
            <a:pPr marL="342900" indent="-342900">
              <a:buBlip>
                <a:blip r:embed="rId4"/>
              </a:buBlip>
            </a:pPr>
            <a:r>
              <a:rPr lang="en-GB" sz="1200" dirty="0"/>
              <a:t>interface to EOSC and other users (e.g. Copernicus)</a:t>
            </a:r>
          </a:p>
          <a:p>
            <a:pPr marL="342900" indent="-342900">
              <a:buBlip>
                <a:blip r:embed="rId4"/>
              </a:buBlip>
            </a:pPr>
            <a:r>
              <a:rPr lang="en-GB" sz="1200" dirty="0"/>
              <a:t>RI repositories host their own data</a:t>
            </a:r>
          </a:p>
          <a:p>
            <a:pPr marL="342900" indent="-342900">
              <a:buBlip>
                <a:blip r:embed="rId4"/>
              </a:buBlip>
            </a:pPr>
            <a:endParaRPr lang="en-GB" sz="1200" dirty="0"/>
          </a:p>
        </p:txBody>
      </p:sp>
      <p:sp>
        <p:nvSpPr>
          <p:cNvPr id="11" name="Textfeld 11">
            <a:extLst>
              <a:ext uri="{FF2B5EF4-FFF2-40B4-BE49-F238E27FC236}">
                <a16:creationId xmlns:a16="http://schemas.microsoft.com/office/drawing/2014/main" id="{C7153B65-2818-BC46-8CFF-29182B7FBA7E}"/>
              </a:ext>
            </a:extLst>
          </p:cNvPr>
          <p:cNvSpPr txBox="1"/>
          <p:nvPr/>
        </p:nvSpPr>
        <p:spPr>
          <a:xfrm>
            <a:off x="4025268" y="4633392"/>
            <a:ext cx="2326051" cy="1200329"/>
          </a:xfrm>
          <a:prstGeom prst="rect">
            <a:avLst/>
          </a:prstGeom>
          <a:noFill/>
        </p:spPr>
        <p:txBody>
          <a:bodyPr wrap="square" rtlCol="0">
            <a:spAutoFit/>
          </a:bodyPr>
          <a:lstStyle/>
          <a:p>
            <a:r>
              <a:rPr lang="en-GB" sz="1200" b="1" u="sng" dirty="0">
                <a:solidFill>
                  <a:srgbClr val="244859"/>
                </a:solidFill>
              </a:rPr>
              <a:t>Scientific demonstrators and use cases</a:t>
            </a:r>
            <a:endParaRPr lang="en-GB" sz="1200" b="1" dirty="0">
              <a:solidFill>
                <a:srgbClr val="244859"/>
              </a:solidFill>
            </a:endParaRPr>
          </a:p>
          <a:p>
            <a:pPr marL="342900" indent="-342900">
              <a:buBlip>
                <a:blip r:embed="rId4"/>
              </a:buBlip>
            </a:pPr>
            <a:r>
              <a:rPr lang="en-GB" sz="1200" dirty="0"/>
              <a:t>Made accessible as executables and VREs in </a:t>
            </a:r>
            <a:r>
              <a:rPr lang="en-GB" sz="1200" dirty="0" err="1">
                <a:solidFill>
                  <a:srgbClr val="244859"/>
                </a:solidFill>
              </a:rPr>
              <a:t>Jupyter</a:t>
            </a:r>
            <a:r>
              <a:rPr lang="en-GB" sz="1200" dirty="0">
                <a:solidFill>
                  <a:srgbClr val="244859"/>
                </a:solidFill>
              </a:rPr>
              <a:t> notebooks </a:t>
            </a:r>
            <a:endParaRPr lang="en-GB" sz="1200" dirty="0"/>
          </a:p>
          <a:p>
            <a:endParaRPr lang="en-GB" sz="1200" b="1" dirty="0">
              <a:solidFill>
                <a:srgbClr val="244859"/>
              </a:solidFill>
            </a:endParaRPr>
          </a:p>
        </p:txBody>
      </p:sp>
      <p:sp>
        <p:nvSpPr>
          <p:cNvPr id="12" name="Inhaltsplatzhalter 6">
            <a:extLst>
              <a:ext uri="{FF2B5EF4-FFF2-40B4-BE49-F238E27FC236}">
                <a16:creationId xmlns:a16="http://schemas.microsoft.com/office/drawing/2014/main" id="{4253474B-7A13-B047-AD24-479B6444F4EA}"/>
              </a:ext>
            </a:extLst>
          </p:cNvPr>
          <p:cNvSpPr txBox="1">
            <a:spLocks/>
          </p:cNvSpPr>
          <p:nvPr/>
        </p:nvSpPr>
        <p:spPr>
          <a:xfrm>
            <a:off x="472265" y="1596657"/>
            <a:ext cx="2446846" cy="8669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44859"/>
                </a:solidFill>
                <a:latin typeface="New Caledonia LT Std" panose="02020603060506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000"/>
              </a:spcAft>
              <a:buNone/>
            </a:pPr>
            <a:r>
              <a:rPr lang="en-US" sz="1400" dirty="0">
                <a:latin typeface="+mn-lt"/>
              </a:rPr>
              <a:t>ENVRI Community </a:t>
            </a:r>
            <a:r>
              <a:rPr lang="en-US" sz="1050" dirty="0">
                <a:latin typeface="+mn-lt"/>
              </a:rPr>
              <a:t>Research Infrastructures </a:t>
            </a:r>
            <a:r>
              <a:rPr lang="en-US" sz="1400" dirty="0">
                <a:latin typeface="+mn-lt"/>
              </a:rPr>
              <a:t>	</a:t>
            </a:r>
          </a:p>
        </p:txBody>
      </p:sp>
      <p:grpSp>
        <p:nvGrpSpPr>
          <p:cNvPr id="30" name="Group 29">
            <a:extLst>
              <a:ext uri="{FF2B5EF4-FFF2-40B4-BE49-F238E27FC236}">
                <a16:creationId xmlns:a16="http://schemas.microsoft.com/office/drawing/2014/main" id="{C377ABD4-E3C2-2A40-BDDB-0B4C45A23E65}"/>
              </a:ext>
            </a:extLst>
          </p:cNvPr>
          <p:cNvGrpSpPr/>
          <p:nvPr/>
        </p:nvGrpSpPr>
        <p:grpSpPr>
          <a:xfrm>
            <a:off x="6553064" y="1910972"/>
            <a:ext cx="4968539" cy="3578964"/>
            <a:chOff x="6553064" y="1910972"/>
            <a:chExt cx="4968539" cy="3578964"/>
          </a:xfrm>
          <a:solidFill>
            <a:schemeClr val="bg1">
              <a:alpha val="30000"/>
            </a:schemeClr>
          </a:solidFill>
        </p:grpSpPr>
        <p:grpSp>
          <p:nvGrpSpPr>
            <p:cNvPr id="25" name="Group 24">
              <a:extLst>
                <a:ext uri="{FF2B5EF4-FFF2-40B4-BE49-F238E27FC236}">
                  <a16:creationId xmlns:a16="http://schemas.microsoft.com/office/drawing/2014/main" id="{84EC6209-7E71-7949-B347-033A8C36F5A1}"/>
                </a:ext>
              </a:extLst>
            </p:cNvPr>
            <p:cNvGrpSpPr/>
            <p:nvPr/>
          </p:nvGrpSpPr>
          <p:grpSpPr>
            <a:xfrm>
              <a:off x="6553064" y="1910972"/>
              <a:ext cx="4968539" cy="3578964"/>
              <a:chOff x="6553064" y="1910972"/>
              <a:chExt cx="4968539" cy="3578964"/>
            </a:xfrm>
            <a:grpFill/>
          </p:grpSpPr>
          <p:pic>
            <p:nvPicPr>
              <p:cNvPr id="14" name="Picture 13" descr="A picture containing LEGO, toy&#10;&#10;Description automatically generated">
                <a:extLst>
                  <a:ext uri="{FF2B5EF4-FFF2-40B4-BE49-F238E27FC236}">
                    <a16:creationId xmlns:a16="http://schemas.microsoft.com/office/drawing/2014/main" id="{38AA19BC-CCAD-004C-A0C0-072FD93419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53064" y="1910972"/>
                <a:ext cx="4968539" cy="3578964"/>
              </a:xfrm>
              <a:prstGeom prst="rect">
                <a:avLst/>
              </a:prstGeom>
              <a:grpFill/>
            </p:spPr>
          </p:pic>
          <p:sp>
            <p:nvSpPr>
              <p:cNvPr id="17" name="TextBox 16">
                <a:extLst>
                  <a:ext uri="{FF2B5EF4-FFF2-40B4-BE49-F238E27FC236}">
                    <a16:creationId xmlns:a16="http://schemas.microsoft.com/office/drawing/2014/main" id="{0E742A2D-3BEA-C64D-A254-597E76F2111C}"/>
                  </a:ext>
                </a:extLst>
              </p:cNvPr>
              <p:cNvSpPr txBox="1"/>
              <p:nvPr/>
            </p:nvSpPr>
            <p:spPr>
              <a:xfrm>
                <a:off x="9037334" y="4633392"/>
                <a:ext cx="1749582" cy="369332"/>
              </a:xfrm>
              <a:prstGeom prst="rect">
                <a:avLst/>
              </a:prstGeom>
              <a:grpFill/>
            </p:spPr>
            <p:txBody>
              <a:bodyPr wrap="none" rtlCol="0">
                <a:spAutoFit/>
              </a:bodyPr>
              <a:lstStyle/>
              <a:p>
                <a:r>
                  <a:rPr lang="en-FI" dirty="0"/>
                  <a:t>EOSC PLATFORM</a:t>
                </a:r>
              </a:p>
            </p:txBody>
          </p:sp>
          <p:sp>
            <p:nvSpPr>
              <p:cNvPr id="18" name="TextBox 17">
                <a:extLst>
                  <a:ext uri="{FF2B5EF4-FFF2-40B4-BE49-F238E27FC236}">
                    <a16:creationId xmlns:a16="http://schemas.microsoft.com/office/drawing/2014/main" id="{20F0EABB-4710-194A-8528-856C0E30ABBA}"/>
                  </a:ext>
                </a:extLst>
              </p:cNvPr>
              <p:cNvSpPr txBox="1"/>
              <p:nvPr/>
            </p:nvSpPr>
            <p:spPr>
              <a:xfrm>
                <a:off x="7383349" y="4357312"/>
                <a:ext cx="1238609" cy="369332"/>
              </a:xfrm>
              <a:prstGeom prst="rect">
                <a:avLst/>
              </a:prstGeom>
              <a:grpFill/>
            </p:spPr>
            <p:txBody>
              <a:bodyPr wrap="none" rtlCol="0">
                <a:spAutoFit/>
              </a:bodyPr>
              <a:lstStyle/>
              <a:p>
                <a:r>
                  <a:rPr lang="en-FI" dirty="0"/>
                  <a:t>EOSC CORE</a:t>
                </a:r>
              </a:p>
            </p:txBody>
          </p:sp>
          <p:sp>
            <p:nvSpPr>
              <p:cNvPr id="19" name="TextBox 18">
                <a:extLst>
                  <a:ext uri="{FF2B5EF4-FFF2-40B4-BE49-F238E27FC236}">
                    <a16:creationId xmlns:a16="http://schemas.microsoft.com/office/drawing/2014/main" id="{1462F3C7-DE14-434D-9D27-748720A3C131}"/>
                  </a:ext>
                </a:extLst>
              </p:cNvPr>
              <p:cNvSpPr txBox="1"/>
              <p:nvPr/>
            </p:nvSpPr>
            <p:spPr>
              <a:xfrm>
                <a:off x="7596613" y="3807555"/>
                <a:ext cx="1202830" cy="369332"/>
              </a:xfrm>
              <a:prstGeom prst="rect">
                <a:avLst/>
              </a:prstGeom>
              <a:grpFill/>
            </p:spPr>
            <p:txBody>
              <a:bodyPr wrap="none" rtlCol="0">
                <a:spAutoFit/>
              </a:bodyPr>
              <a:lstStyle/>
              <a:p>
                <a:r>
                  <a:rPr lang="en-FI" dirty="0"/>
                  <a:t>METADATA</a:t>
                </a:r>
              </a:p>
            </p:txBody>
          </p:sp>
          <p:sp>
            <p:nvSpPr>
              <p:cNvPr id="20" name="TextBox 19">
                <a:extLst>
                  <a:ext uri="{FF2B5EF4-FFF2-40B4-BE49-F238E27FC236}">
                    <a16:creationId xmlns:a16="http://schemas.microsoft.com/office/drawing/2014/main" id="{B4BFADDE-69CD-4242-B3E8-0D221BF3D2CC}"/>
                  </a:ext>
                </a:extLst>
              </p:cNvPr>
              <p:cNvSpPr txBox="1"/>
              <p:nvPr/>
            </p:nvSpPr>
            <p:spPr>
              <a:xfrm>
                <a:off x="8002653" y="3293361"/>
                <a:ext cx="923907" cy="369332"/>
              </a:xfrm>
              <a:prstGeom prst="rect">
                <a:avLst/>
              </a:prstGeom>
              <a:grpFill/>
            </p:spPr>
            <p:txBody>
              <a:bodyPr wrap="none" rtlCol="0">
                <a:spAutoFit/>
              </a:bodyPr>
              <a:lstStyle/>
              <a:p>
                <a:r>
                  <a:rPr lang="en-FI" dirty="0"/>
                  <a:t>SEARCH</a:t>
                </a:r>
              </a:p>
            </p:txBody>
          </p:sp>
          <p:sp>
            <p:nvSpPr>
              <p:cNvPr id="21" name="TextBox 20">
                <a:extLst>
                  <a:ext uri="{FF2B5EF4-FFF2-40B4-BE49-F238E27FC236}">
                    <a16:creationId xmlns:a16="http://schemas.microsoft.com/office/drawing/2014/main" id="{37D08F2C-8C1A-BE4E-B8E3-BD1ADF1B3217}"/>
                  </a:ext>
                </a:extLst>
              </p:cNvPr>
              <p:cNvSpPr txBox="1"/>
              <p:nvPr/>
            </p:nvSpPr>
            <p:spPr>
              <a:xfrm>
                <a:off x="9298591" y="3244334"/>
                <a:ext cx="1357808" cy="369332"/>
              </a:xfrm>
              <a:prstGeom prst="rect">
                <a:avLst/>
              </a:prstGeom>
              <a:grpFill/>
            </p:spPr>
            <p:txBody>
              <a:bodyPr wrap="none" rtlCol="0">
                <a:spAutoFit/>
              </a:bodyPr>
              <a:lstStyle/>
              <a:p>
                <a:r>
                  <a:rPr lang="en-FI" dirty="0"/>
                  <a:t>NOTEBOOKS</a:t>
                </a:r>
              </a:p>
            </p:txBody>
          </p:sp>
          <p:sp>
            <p:nvSpPr>
              <p:cNvPr id="22" name="TextBox 21">
                <a:extLst>
                  <a:ext uri="{FF2B5EF4-FFF2-40B4-BE49-F238E27FC236}">
                    <a16:creationId xmlns:a16="http://schemas.microsoft.com/office/drawing/2014/main" id="{A7D11B44-7B7F-2A41-B46C-372E9654C54E}"/>
                  </a:ext>
                </a:extLst>
              </p:cNvPr>
              <p:cNvSpPr txBox="1"/>
              <p:nvPr/>
            </p:nvSpPr>
            <p:spPr>
              <a:xfrm>
                <a:off x="9530049" y="3848562"/>
                <a:ext cx="1239185" cy="369332"/>
              </a:xfrm>
              <a:prstGeom prst="rect">
                <a:avLst/>
              </a:prstGeom>
              <a:grpFill/>
            </p:spPr>
            <p:txBody>
              <a:bodyPr wrap="none" rtlCol="0">
                <a:spAutoFit/>
              </a:bodyPr>
              <a:lstStyle/>
              <a:p>
                <a:r>
                  <a:rPr lang="en-FI" dirty="0"/>
                  <a:t>DISCOVERY</a:t>
                </a:r>
              </a:p>
            </p:txBody>
          </p:sp>
        </p:grpSp>
        <p:sp>
          <p:nvSpPr>
            <p:cNvPr id="29" name="TextBox 28">
              <a:extLst>
                <a:ext uri="{FF2B5EF4-FFF2-40B4-BE49-F238E27FC236}">
                  <a16:creationId xmlns:a16="http://schemas.microsoft.com/office/drawing/2014/main" id="{7ADEE003-7C3A-AB4F-882C-BF5ADF5B479E}"/>
                </a:ext>
              </a:extLst>
            </p:cNvPr>
            <p:cNvSpPr txBox="1"/>
            <p:nvPr/>
          </p:nvSpPr>
          <p:spPr>
            <a:xfrm>
              <a:off x="9341687" y="3515788"/>
              <a:ext cx="1419684" cy="369332"/>
            </a:xfrm>
            <a:prstGeom prst="rect">
              <a:avLst/>
            </a:prstGeom>
            <a:grpFill/>
          </p:spPr>
          <p:txBody>
            <a:bodyPr wrap="none" rtlCol="0">
              <a:spAutoFit/>
            </a:bodyPr>
            <a:lstStyle/>
            <a:p>
              <a:r>
                <a:rPr lang="en-FI" dirty="0"/>
                <a:t>KNOWLEDGE</a:t>
              </a:r>
            </a:p>
          </p:txBody>
        </p:sp>
      </p:grpSp>
    </p:spTree>
    <p:extLst>
      <p:ext uri="{BB962C8B-B14F-4D97-AF65-F5344CB8AC3E}">
        <p14:creationId xmlns:p14="http://schemas.microsoft.com/office/powerpoint/2010/main" val="144092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54;p13">
            <a:extLst>
              <a:ext uri="{FF2B5EF4-FFF2-40B4-BE49-F238E27FC236}">
                <a16:creationId xmlns:a16="http://schemas.microsoft.com/office/drawing/2014/main" id="{5EA81516-89CB-2544-8386-9BEE89BABEF1}"/>
              </a:ext>
            </a:extLst>
          </p:cNvPr>
          <p:cNvPicPr preferRelativeResize="0"/>
          <p:nvPr/>
        </p:nvPicPr>
        <p:blipFill>
          <a:blip r:embed="rId2">
            <a:alphaModFix/>
          </a:blip>
          <a:stretch>
            <a:fillRect/>
          </a:stretch>
        </p:blipFill>
        <p:spPr>
          <a:xfrm>
            <a:off x="1900560" y="590851"/>
            <a:ext cx="8714431" cy="5676298"/>
          </a:xfrm>
          <a:prstGeom prst="rect">
            <a:avLst/>
          </a:prstGeom>
          <a:noFill/>
          <a:ln>
            <a:noFill/>
          </a:ln>
        </p:spPr>
      </p:pic>
    </p:spTree>
    <p:extLst>
      <p:ext uri="{BB962C8B-B14F-4D97-AF65-F5344CB8AC3E}">
        <p14:creationId xmlns:p14="http://schemas.microsoft.com/office/powerpoint/2010/main" val="2823925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155092" y="1326292"/>
            <a:ext cx="8946293" cy="1956683"/>
          </a:xfrm>
        </p:spPr>
        <p:txBody>
          <a:bodyPr>
            <a:normAutofit/>
          </a:bodyPr>
          <a:lstStyle/>
          <a:p>
            <a:pPr algn="r"/>
            <a:r>
              <a:rPr lang="fr-FR" sz="3200" b="1" dirty="0">
                <a:solidFill>
                  <a:schemeClr val="bg1"/>
                </a:solidFill>
                <a:latin typeface="Roboto Medium" pitchFamily="2" charset="0"/>
                <a:ea typeface="Roboto Medium" pitchFamily="2" charset="0"/>
              </a:rPr>
              <a:t>ESFRI Science Clusters </a:t>
            </a:r>
          </a:p>
          <a:p>
            <a:pPr algn="r"/>
            <a:r>
              <a:rPr lang="fr-FR" sz="3200" b="1" dirty="0">
                <a:solidFill>
                  <a:schemeClr val="bg1"/>
                </a:solidFill>
                <a:latin typeface="Roboto Medium" pitchFamily="2" charset="0"/>
                <a:ea typeface="Roboto Medium" pitchFamily="2" charset="0"/>
              </a:rPr>
              <a:t>position </a:t>
            </a:r>
            <a:r>
              <a:rPr lang="fr-FR" sz="3200" b="1" dirty="0" err="1">
                <a:solidFill>
                  <a:schemeClr val="bg1"/>
                </a:solidFill>
                <a:latin typeface="Roboto Medium" pitchFamily="2" charset="0"/>
                <a:ea typeface="Roboto Medium" pitchFamily="2" charset="0"/>
              </a:rPr>
              <a:t>statement</a:t>
            </a:r>
            <a:r>
              <a:rPr lang="fr-FR" sz="3200" b="1" dirty="0">
                <a:solidFill>
                  <a:schemeClr val="bg1"/>
                </a:solidFill>
                <a:latin typeface="Roboto Medium" pitchFamily="2" charset="0"/>
                <a:ea typeface="Roboto Medium" pitchFamily="2" charset="0"/>
              </a:rPr>
              <a:t> on expectations </a:t>
            </a:r>
          </a:p>
          <a:p>
            <a:pPr algn="r"/>
            <a:r>
              <a:rPr lang="fr-FR" sz="3200" b="1" dirty="0">
                <a:solidFill>
                  <a:schemeClr val="bg1"/>
                </a:solidFill>
                <a:latin typeface="Roboto Medium" pitchFamily="2" charset="0"/>
                <a:ea typeface="Roboto Medium" pitchFamily="2" charset="0"/>
              </a:rPr>
              <a:t>and long-</a:t>
            </a:r>
            <a:r>
              <a:rPr lang="fr-FR" sz="3200" b="1" dirty="0" err="1">
                <a:solidFill>
                  <a:schemeClr val="bg1"/>
                </a:solidFill>
                <a:latin typeface="Roboto Medium" pitchFamily="2" charset="0"/>
                <a:ea typeface="Roboto Medium" pitchFamily="2" charset="0"/>
              </a:rPr>
              <a:t>term</a:t>
            </a:r>
            <a:r>
              <a:rPr lang="fr-FR" sz="3200" b="1" dirty="0">
                <a:solidFill>
                  <a:schemeClr val="bg1"/>
                </a:solidFill>
                <a:latin typeface="Roboto Medium" pitchFamily="2" charset="0"/>
                <a:ea typeface="Roboto Medium" pitchFamily="2" charset="0"/>
              </a:rPr>
              <a:t> </a:t>
            </a:r>
            <a:r>
              <a:rPr lang="fr-FR" sz="3200" b="1" dirty="0" err="1">
                <a:solidFill>
                  <a:schemeClr val="bg1"/>
                </a:solidFill>
                <a:latin typeface="Roboto Medium" pitchFamily="2" charset="0"/>
                <a:ea typeface="Roboto Medium" pitchFamily="2" charset="0"/>
              </a:rPr>
              <a:t>commitment</a:t>
            </a:r>
            <a:r>
              <a:rPr lang="fr-FR" sz="3200" b="1" dirty="0">
                <a:solidFill>
                  <a:schemeClr val="bg1"/>
                </a:solidFill>
                <a:latin typeface="Roboto Medium" pitchFamily="2" charset="0"/>
                <a:ea typeface="Roboto Medium" pitchFamily="2" charset="0"/>
              </a:rPr>
              <a:t> in Open Science</a:t>
            </a:r>
          </a:p>
          <a:p>
            <a:pPr algn="r"/>
            <a:endParaRPr lang="fr-FR" sz="3200" b="1" dirty="0">
              <a:solidFill>
                <a:schemeClr val="bg1"/>
              </a:solidFill>
              <a:latin typeface="Roboto Medium" pitchFamily="2" charset="0"/>
              <a:ea typeface="Roboto Medium" pitchFamily="2" charset="0"/>
            </a:endParaRPr>
          </a:p>
        </p:txBody>
      </p:sp>
      <p:sp>
        <p:nvSpPr>
          <p:cNvPr id="4" name="Sous-titre 2"/>
          <p:cNvSpPr txBox="1">
            <a:spLocks/>
          </p:cNvSpPr>
          <p:nvPr/>
        </p:nvSpPr>
        <p:spPr>
          <a:xfrm>
            <a:off x="3229429" y="3381829"/>
            <a:ext cx="8657771" cy="8248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500" b="0" i="1"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Giovanni </a:t>
            </a:r>
            <a:r>
              <a:rPr kumimoji="0" lang="fr-FR" sz="2500" b="0" i="1"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Lamanna</a:t>
            </a:r>
            <a:endParaRPr kumimoji="0" lang="fr-FR" sz="2500" b="0" i="1"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11 </a:t>
            </a:r>
            <a:r>
              <a:rPr kumimoji="0" lang="fr-FR" sz="1800" b="0"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June</a:t>
            </a:r>
            <a:r>
              <a:rPr kumimoji="0" lang="fr-FR"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2021</a:t>
            </a:r>
          </a:p>
        </p:txBody>
      </p:sp>
    </p:spTree>
    <p:extLst>
      <p:ext uri="{BB962C8B-B14F-4D97-AF65-F5344CB8AC3E}">
        <p14:creationId xmlns:p14="http://schemas.microsoft.com/office/powerpoint/2010/main" val="2797139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lego figures&#10;&#10;Description automatically generated with low confidence">
            <a:extLst>
              <a:ext uri="{FF2B5EF4-FFF2-40B4-BE49-F238E27FC236}">
                <a16:creationId xmlns:a16="http://schemas.microsoft.com/office/drawing/2014/main" id="{620818BC-4E38-A741-9E3D-4B8FD3792D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23189" y="1398704"/>
            <a:ext cx="3355655" cy="2512439"/>
          </a:xfrm>
          <a:prstGeom prst="rect">
            <a:avLst/>
          </a:prstGeom>
        </p:spPr>
      </p:pic>
      <p:sp>
        <p:nvSpPr>
          <p:cNvPr id="2" name="Text Placeholder 1">
            <a:extLst>
              <a:ext uri="{FF2B5EF4-FFF2-40B4-BE49-F238E27FC236}">
                <a16:creationId xmlns:a16="http://schemas.microsoft.com/office/drawing/2014/main" id="{1E8D59A1-1596-AA4E-921D-B7F73DADA009}"/>
              </a:ext>
            </a:extLst>
          </p:cNvPr>
          <p:cNvSpPr>
            <a:spLocks noGrp="1"/>
          </p:cNvSpPr>
          <p:nvPr>
            <p:ph type="body" sz="quarter" idx="10"/>
          </p:nvPr>
        </p:nvSpPr>
        <p:spPr>
          <a:xfrm>
            <a:off x="646547" y="703059"/>
            <a:ext cx="7211992" cy="615601"/>
          </a:xfrm>
        </p:spPr>
        <p:txBody>
          <a:bodyPr/>
          <a:lstStyle/>
          <a:p>
            <a:r>
              <a:rPr lang="en-FI" dirty="0"/>
              <a:t>For ESFRI infrastructures</a:t>
            </a:r>
          </a:p>
        </p:txBody>
      </p:sp>
      <p:pic>
        <p:nvPicPr>
          <p:cNvPr id="6" name="Picture 5">
            <a:extLst>
              <a:ext uri="{FF2B5EF4-FFF2-40B4-BE49-F238E27FC236}">
                <a16:creationId xmlns:a16="http://schemas.microsoft.com/office/drawing/2014/main" id="{8027CFBE-9484-9C42-9CA9-DCE37EF678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6888" y="1616765"/>
            <a:ext cx="3355655" cy="2199861"/>
          </a:xfrm>
          <a:prstGeom prst="rect">
            <a:avLst/>
          </a:prstGeom>
        </p:spPr>
      </p:pic>
      <p:sp>
        <p:nvSpPr>
          <p:cNvPr id="7" name="TextBox 6">
            <a:extLst>
              <a:ext uri="{FF2B5EF4-FFF2-40B4-BE49-F238E27FC236}">
                <a16:creationId xmlns:a16="http://schemas.microsoft.com/office/drawing/2014/main" id="{79EA9AF9-46CB-244B-97FA-579C9C49BCB4}"/>
              </a:ext>
            </a:extLst>
          </p:cNvPr>
          <p:cNvSpPr txBox="1"/>
          <p:nvPr/>
        </p:nvSpPr>
        <p:spPr>
          <a:xfrm>
            <a:off x="896888" y="1616765"/>
            <a:ext cx="2720617" cy="369332"/>
          </a:xfrm>
          <a:prstGeom prst="rect">
            <a:avLst/>
          </a:prstGeom>
          <a:solidFill>
            <a:schemeClr val="bg1"/>
          </a:solidFill>
        </p:spPr>
        <p:txBody>
          <a:bodyPr wrap="none" rtlCol="0">
            <a:spAutoFit/>
          </a:bodyPr>
          <a:lstStyle/>
          <a:p>
            <a:r>
              <a:rPr lang="en-FI" dirty="0"/>
              <a:t>DOMAIN HARMONIZATION</a:t>
            </a:r>
          </a:p>
        </p:txBody>
      </p:sp>
      <p:sp>
        <p:nvSpPr>
          <p:cNvPr id="8" name="TextBox 7">
            <a:extLst>
              <a:ext uri="{FF2B5EF4-FFF2-40B4-BE49-F238E27FC236}">
                <a16:creationId xmlns:a16="http://schemas.microsoft.com/office/drawing/2014/main" id="{40D79FB3-10CC-9D41-B00D-2E3B0877C7EE}"/>
              </a:ext>
            </a:extLst>
          </p:cNvPr>
          <p:cNvSpPr txBox="1"/>
          <p:nvPr/>
        </p:nvSpPr>
        <p:spPr>
          <a:xfrm>
            <a:off x="4780152" y="3264812"/>
            <a:ext cx="3673891" cy="646331"/>
          </a:xfrm>
          <a:prstGeom prst="rect">
            <a:avLst/>
          </a:prstGeom>
          <a:solidFill>
            <a:schemeClr val="bg1"/>
          </a:solidFill>
        </p:spPr>
        <p:txBody>
          <a:bodyPr wrap="none" rtlCol="0">
            <a:spAutoFit/>
          </a:bodyPr>
          <a:lstStyle/>
          <a:p>
            <a:r>
              <a:rPr lang="en-FI" dirty="0"/>
              <a:t>JOINTLY DEVELOPED INTEROPERABLE</a:t>
            </a:r>
            <a:br>
              <a:rPr lang="en-FI" dirty="0"/>
            </a:br>
            <a:r>
              <a:rPr lang="en-FI" dirty="0"/>
              <a:t>TOOLS</a:t>
            </a:r>
          </a:p>
        </p:txBody>
      </p:sp>
      <p:pic>
        <p:nvPicPr>
          <p:cNvPr id="14" name="Picture 13" descr="A picture containing LEGO, toy&#10;&#10;Description automatically generated">
            <a:extLst>
              <a:ext uri="{FF2B5EF4-FFF2-40B4-BE49-F238E27FC236}">
                <a16:creationId xmlns:a16="http://schemas.microsoft.com/office/drawing/2014/main" id="{C97A46F1-CF56-564A-9836-6B81FBEC76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326" y="4426226"/>
            <a:ext cx="2565486" cy="1847984"/>
          </a:xfrm>
          <a:prstGeom prst="rect">
            <a:avLst/>
          </a:prstGeom>
          <a:solidFill>
            <a:schemeClr val="bg1">
              <a:alpha val="30000"/>
            </a:schemeClr>
          </a:solidFill>
        </p:spPr>
      </p:pic>
      <p:pic>
        <p:nvPicPr>
          <p:cNvPr id="22" name="Picture 21" descr="Shape, arrow&#10;&#10;Description automatically generated">
            <a:extLst>
              <a:ext uri="{FF2B5EF4-FFF2-40B4-BE49-F238E27FC236}">
                <a16:creationId xmlns:a16="http://schemas.microsoft.com/office/drawing/2014/main" id="{50D7381A-6B38-9B42-992E-A0CF2BF126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49722" y="4207634"/>
            <a:ext cx="1240944" cy="2551043"/>
          </a:xfrm>
          <a:prstGeom prst="rect">
            <a:avLst/>
          </a:prstGeom>
        </p:spPr>
      </p:pic>
      <p:sp>
        <p:nvSpPr>
          <p:cNvPr id="23" name="Right Arrow 22">
            <a:extLst>
              <a:ext uri="{FF2B5EF4-FFF2-40B4-BE49-F238E27FC236}">
                <a16:creationId xmlns:a16="http://schemas.microsoft.com/office/drawing/2014/main" id="{955ED836-1557-1B47-B856-970C04064B2E}"/>
              </a:ext>
            </a:extLst>
          </p:cNvPr>
          <p:cNvSpPr/>
          <p:nvPr/>
        </p:nvSpPr>
        <p:spPr>
          <a:xfrm>
            <a:off x="2574715" y="5062330"/>
            <a:ext cx="2065474" cy="980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4" name="TextBox 23">
            <a:extLst>
              <a:ext uri="{FF2B5EF4-FFF2-40B4-BE49-F238E27FC236}">
                <a16:creationId xmlns:a16="http://schemas.microsoft.com/office/drawing/2014/main" id="{9614A530-36F3-DA4F-8189-F3EB2078BF1A}"/>
              </a:ext>
            </a:extLst>
          </p:cNvPr>
          <p:cNvSpPr txBox="1"/>
          <p:nvPr/>
        </p:nvSpPr>
        <p:spPr>
          <a:xfrm>
            <a:off x="966298" y="4085559"/>
            <a:ext cx="3855992" cy="369332"/>
          </a:xfrm>
          <a:prstGeom prst="rect">
            <a:avLst/>
          </a:prstGeom>
          <a:solidFill>
            <a:schemeClr val="bg1"/>
          </a:solidFill>
        </p:spPr>
        <p:txBody>
          <a:bodyPr wrap="none" rtlCol="0">
            <a:spAutoFit/>
          </a:bodyPr>
          <a:lstStyle/>
          <a:p>
            <a:r>
              <a:rPr lang="en-FI" dirty="0"/>
              <a:t>EXISTING “PARTS LIST” FOR SOLUTIONS</a:t>
            </a:r>
          </a:p>
        </p:txBody>
      </p:sp>
      <p:pic>
        <p:nvPicPr>
          <p:cNvPr id="26" name="Picture 25" descr="A picture containing toy, LEGO&#10;&#10;Description automatically generated">
            <a:extLst>
              <a:ext uri="{FF2B5EF4-FFF2-40B4-BE49-F238E27FC236}">
                <a16:creationId xmlns:a16="http://schemas.microsoft.com/office/drawing/2014/main" id="{F316C096-E193-F44A-AC7C-81D08AD10ABE}"/>
              </a:ext>
            </a:extLst>
          </p:cNvPr>
          <p:cNvPicPr>
            <a:picLocks noChangeAspect="1"/>
          </p:cNvPicPr>
          <p:nvPr/>
        </p:nvPicPr>
        <p:blipFill>
          <a:blip r:embed="rId6"/>
          <a:stretch>
            <a:fillRect/>
          </a:stretch>
        </p:blipFill>
        <p:spPr>
          <a:xfrm>
            <a:off x="6318016" y="3987959"/>
            <a:ext cx="3260826" cy="2512440"/>
          </a:xfrm>
          <a:prstGeom prst="rect">
            <a:avLst/>
          </a:prstGeom>
        </p:spPr>
      </p:pic>
      <p:sp>
        <p:nvSpPr>
          <p:cNvPr id="27" name="TextBox 26">
            <a:extLst>
              <a:ext uri="{FF2B5EF4-FFF2-40B4-BE49-F238E27FC236}">
                <a16:creationId xmlns:a16="http://schemas.microsoft.com/office/drawing/2014/main" id="{A9029F71-DBA7-CC46-A47E-764BB153A171}"/>
              </a:ext>
            </a:extLst>
          </p:cNvPr>
          <p:cNvSpPr txBox="1"/>
          <p:nvPr/>
        </p:nvSpPr>
        <p:spPr>
          <a:xfrm>
            <a:off x="6159798" y="3907915"/>
            <a:ext cx="2925737" cy="646331"/>
          </a:xfrm>
          <a:prstGeom prst="rect">
            <a:avLst/>
          </a:prstGeom>
          <a:solidFill>
            <a:schemeClr val="bg1"/>
          </a:solidFill>
        </p:spPr>
        <p:txBody>
          <a:bodyPr wrap="none" rtlCol="0">
            <a:spAutoFit/>
          </a:bodyPr>
          <a:lstStyle/>
          <a:p>
            <a:r>
              <a:rPr lang="en-FI" dirty="0"/>
              <a:t>NEW USER GROUPS FROM</a:t>
            </a:r>
            <a:br>
              <a:rPr lang="en-FI" dirty="0"/>
            </a:br>
            <a:r>
              <a:rPr lang="en-FI" dirty="0"/>
              <a:t>MULTIDICIPLINARY SERVICES</a:t>
            </a:r>
          </a:p>
        </p:txBody>
      </p:sp>
      <p:pic>
        <p:nvPicPr>
          <p:cNvPr id="29" name="Picture 28">
            <a:extLst>
              <a:ext uri="{FF2B5EF4-FFF2-40B4-BE49-F238E27FC236}">
                <a16:creationId xmlns:a16="http://schemas.microsoft.com/office/drawing/2014/main" id="{3B53A9F5-D855-8643-82EB-6B1CF23FD4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69453" y="1414482"/>
            <a:ext cx="2660293" cy="1922786"/>
          </a:xfrm>
          <a:prstGeom prst="rect">
            <a:avLst/>
          </a:prstGeom>
        </p:spPr>
      </p:pic>
      <p:sp>
        <p:nvSpPr>
          <p:cNvPr id="30" name="TextBox 29">
            <a:extLst>
              <a:ext uri="{FF2B5EF4-FFF2-40B4-BE49-F238E27FC236}">
                <a16:creationId xmlns:a16="http://schemas.microsoft.com/office/drawing/2014/main" id="{A02EF5D9-AE2B-9340-99C6-49D81FB71027}"/>
              </a:ext>
            </a:extLst>
          </p:cNvPr>
          <p:cNvSpPr txBox="1"/>
          <p:nvPr/>
        </p:nvSpPr>
        <p:spPr>
          <a:xfrm>
            <a:off x="8981653" y="2947921"/>
            <a:ext cx="2748093" cy="646331"/>
          </a:xfrm>
          <a:prstGeom prst="rect">
            <a:avLst/>
          </a:prstGeom>
          <a:solidFill>
            <a:schemeClr val="bg1"/>
          </a:solidFill>
        </p:spPr>
        <p:txBody>
          <a:bodyPr wrap="square" rtlCol="0">
            <a:spAutoFit/>
          </a:bodyPr>
          <a:lstStyle/>
          <a:p>
            <a:r>
              <a:rPr lang="en-FI" dirty="0"/>
              <a:t>TRAINING DOCUMENTATION</a:t>
            </a:r>
          </a:p>
        </p:txBody>
      </p:sp>
    </p:spTree>
    <p:extLst>
      <p:ext uri="{BB962C8B-B14F-4D97-AF65-F5344CB8AC3E}">
        <p14:creationId xmlns:p14="http://schemas.microsoft.com/office/powerpoint/2010/main" val="418963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checkerboard(across)">
                                      <p:cBhvr>
                                        <p:cTn id="23" dur="500"/>
                                        <p:tgtEl>
                                          <p:spTgt spid="29"/>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checkerboard(across)">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dissolve">
                                      <p:cBhvr>
                                        <p:cTn id="34" dur="500"/>
                                        <p:tgtEl>
                                          <p:spTgt spid="23"/>
                                        </p:tgtEl>
                                      </p:cBhvr>
                                    </p:animEffect>
                                  </p:childTnLst>
                                </p:cTn>
                              </p:par>
                              <p:par>
                                <p:cTn id="35" presetID="9"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dissolve">
                                      <p:cBhvr>
                                        <p:cTn id="37" dur="500"/>
                                        <p:tgtEl>
                                          <p:spTgt spid="22"/>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dissolv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dissolve">
                                      <p:cBhvr>
                                        <p:cTn id="45" dur="500"/>
                                        <p:tgtEl>
                                          <p:spTgt spid="26"/>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dissolve">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3" grpId="0" animBg="1"/>
      <p:bldP spid="24" grpId="0" animBg="1"/>
      <p:bldP spid="27" grpId="0" animBg="1"/>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702B83-8234-224E-A520-9142FDDCFC4A}"/>
              </a:ext>
            </a:extLst>
          </p:cNvPr>
          <p:cNvSpPr>
            <a:spLocks noGrp="1"/>
          </p:cNvSpPr>
          <p:nvPr>
            <p:ph type="body" sz="quarter" idx="10"/>
          </p:nvPr>
        </p:nvSpPr>
        <p:spPr>
          <a:xfrm>
            <a:off x="646547" y="703059"/>
            <a:ext cx="9968444" cy="615601"/>
          </a:xfrm>
        </p:spPr>
        <p:txBody>
          <a:bodyPr/>
          <a:lstStyle/>
          <a:p>
            <a:r>
              <a:rPr lang="en-US" b="1" dirty="0"/>
              <a:t>Interdisciplinarity: Dashboard on the State of the Environment</a:t>
            </a:r>
            <a:endParaRPr lang="en-FI" dirty="0"/>
          </a:p>
        </p:txBody>
      </p:sp>
      <p:sp>
        <p:nvSpPr>
          <p:cNvPr id="3" name="Content Placeholder 2">
            <a:extLst>
              <a:ext uri="{FF2B5EF4-FFF2-40B4-BE49-F238E27FC236}">
                <a16:creationId xmlns:a16="http://schemas.microsoft.com/office/drawing/2014/main" id="{1581EF2F-7E19-B44C-A0BC-1E6756FB7C48}"/>
              </a:ext>
            </a:extLst>
          </p:cNvPr>
          <p:cNvSpPr>
            <a:spLocks noGrp="1"/>
          </p:cNvSpPr>
          <p:nvPr>
            <p:ph sz="quarter" idx="12"/>
          </p:nvPr>
        </p:nvSpPr>
        <p:spPr>
          <a:xfrm>
            <a:off x="739312" y="2281307"/>
            <a:ext cx="6059053" cy="4576693"/>
          </a:xfrm>
        </p:spPr>
        <p:txBody>
          <a:bodyPr/>
          <a:lstStyle/>
          <a:p>
            <a:pPr marL="0" indent="0">
              <a:buNone/>
            </a:pPr>
            <a:r>
              <a:rPr lang="en-FI" b="1" dirty="0"/>
              <a:t>Upcoming demonstrator in the EOSC FUTURE </a:t>
            </a:r>
          </a:p>
          <a:p>
            <a:pPr>
              <a:buBlip>
                <a:blip r:embed="rId2"/>
              </a:buBlip>
            </a:pPr>
            <a:endParaRPr lang="en-US" dirty="0"/>
          </a:p>
          <a:p>
            <a:pPr>
              <a:buBlip>
                <a:blip r:embed="rId2"/>
              </a:buBlip>
            </a:pPr>
            <a:r>
              <a:rPr lang="en-US" dirty="0"/>
              <a:t>Easily understandable real-time environmental indicators which inform public and policy makers on the state of the environment. </a:t>
            </a:r>
          </a:p>
          <a:p>
            <a:pPr>
              <a:buBlip>
                <a:blip r:embed="rId2"/>
              </a:buBlip>
            </a:pPr>
            <a:r>
              <a:rPr lang="en-US" dirty="0"/>
              <a:t>An input of environmental indicators to </a:t>
            </a:r>
            <a:r>
              <a:rPr lang="en-US" b="1" dirty="0"/>
              <a:t>SSHOC </a:t>
            </a:r>
            <a:r>
              <a:rPr lang="en-US" dirty="0"/>
              <a:t>Science Project (</a:t>
            </a:r>
            <a:r>
              <a:rPr lang="en-US" i="1" dirty="0"/>
              <a:t>Climate neutral and smart cities</a:t>
            </a:r>
            <a:r>
              <a:rPr lang="en-US" dirty="0"/>
              <a:t>)</a:t>
            </a:r>
          </a:p>
          <a:p>
            <a:endParaRPr lang="en-FI" dirty="0"/>
          </a:p>
        </p:txBody>
      </p:sp>
      <p:pic>
        <p:nvPicPr>
          <p:cNvPr id="6" name="Picture 5" descr="Smoke coming out of power plant">
            <a:extLst>
              <a:ext uri="{FF2B5EF4-FFF2-40B4-BE49-F238E27FC236}">
                <a16:creationId xmlns:a16="http://schemas.microsoft.com/office/drawing/2014/main" id="{6224433A-7B7E-754F-816B-60CEB96A21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11775" y="4905122"/>
            <a:ext cx="2134670" cy="1422766"/>
          </a:xfrm>
          <a:prstGeom prst="rect">
            <a:avLst/>
          </a:prstGeom>
        </p:spPr>
      </p:pic>
      <p:pic>
        <p:nvPicPr>
          <p:cNvPr id="8" name="Picture 7" descr="Wind turbines against blue sky">
            <a:extLst>
              <a:ext uri="{FF2B5EF4-FFF2-40B4-BE49-F238E27FC236}">
                <a16:creationId xmlns:a16="http://schemas.microsoft.com/office/drawing/2014/main" id="{635C056A-90E3-7541-8A60-20D44FB007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11775" y="1556020"/>
            <a:ext cx="2135713" cy="1450574"/>
          </a:xfrm>
          <a:prstGeom prst="rect">
            <a:avLst/>
          </a:prstGeom>
        </p:spPr>
      </p:pic>
      <p:pic>
        <p:nvPicPr>
          <p:cNvPr id="12" name="Picture 11" descr="Close-up of a spider">
            <a:extLst>
              <a:ext uri="{FF2B5EF4-FFF2-40B4-BE49-F238E27FC236}">
                <a16:creationId xmlns:a16="http://schemas.microsoft.com/office/drawing/2014/main" id="{8717814F-2B2D-DF4D-997C-85142AFC93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0595" y="3243954"/>
            <a:ext cx="2134670" cy="1423808"/>
          </a:xfrm>
          <a:prstGeom prst="rect">
            <a:avLst/>
          </a:prstGeom>
        </p:spPr>
      </p:pic>
      <p:pic>
        <p:nvPicPr>
          <p:cNvPr id="14" name="Picture 13" descr="Aerial view of green treetops">
            <a:extLst>
              <a:ext uri="{FF2B5EF4-FFF2-40B4-BE49-F238E27FC236}">
                <a16:creationId xmlns:a16="http://schemas.microsoft.com/office/drawing/2014/main" id="{CA5A0995-9F56-5E4F-B7B2-25398AFDBC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90595" y="4880567"/>
            <a:ext cx="2136233" cy="1423808"/>
          </a:xfrm>
          <a:prstGeom prst="rect">
            <a:avLst/>
          </a:prstGeom>
        </p:spPr>
      </p:pic>
      <p:pic>
        <p:nvPicPr>
          <p:cNvPr id="16" name="Picture 15" descr="Green sea turtle underwater">
            <a:extLst>
              <a:ext uri="{FF2B5EF4-FFF2-40B4-BE49-F238E27FC236}">
                <a16:creationId xmlns:a16="http://schemas.microsoft.com/office/drawing/2014/main" id="{9562EB3C-86C3-8349-8680-F4E74036DEC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11775" y="3243954"/>
            <a:ext cx="2135713" cy="1423808"/>
          </a:xfrm>
          <a:prstGeom prst="rect">
            <a:avLst/>
          </a:prstGeom>
        </p:spPr>
      </p:pic>
      <p:pic>
        <p:nvPicPr>
          <p:cNvPr id="19" name="Graphic 18" descr="Statistics outline">
            <a:extLst>
              <a:ext uri="{FF2B5EF4-FFF2-40B4-BE49-F238E27FC236}">
                <a16:creationId xmlns:a16="http://schemas.microsoft.com/office/drawing/2014/main" id="{B5EB37DC-871C-F741-AB99-4D516B9F575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801795" y="1724700"/>
            <a:ext cx="1321678" cy="1321678"/>
          </a:xfrm>
          <a:prstGeom prst="rect">
            <a:avLst/>
          </a:prstGeom>
        </p:spPr>
      </p:pic>
      <p:pic>
        <p:nvPicPr>
          <p:cNvPr id="21" name="Graphic 20" descr="Statistics outline">
            <a:extLst>
              <a:ext uri="{FF2B5EF4-FFF2-40B4-BE49-F238E27FC236}">
                <a16:creationId xmlns:a16="http://schemas.microsoft.com/office/drawing/2014/main" id="{159F7F3A-B146-9B40-905E-B4A0F27EBE1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193300" y="3223955"/>
            <a:ext cx="1529260" cy="1529260"/>
          </a:xfrm>
          <a:prstGeom prst="rect">
            <a:avLst/>
          </a:prstGeom>
        </p:spPr>
      </p:pic>
      <p:pic>
        <p:nvPicPr>
          <p:cNvPr id="23" name="Graphic 22" descr="Bar chart outline">
            <a:extLst>
              <a:ext uri="{FF2B5EF4-FFF2-40B4-BE49-F238E27FC236}">
                <a16:creationId xmlns:a16="http://schemas.microsoft.com/office/drawing/2014/main" id="{D566E692-D763-6648-B166-D47E0114258E}"/>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9801795" y="3346084"/>
            <a:ext cx="1321678" cy="1321678"/>
          </a:xfrm>
          <a:prstGeom prst="rect">
            <a:avLst/>
          </a:prstGeom>
        </p:spPr>
      </p:pic>
      <p:pic>
        <p:nvPicPr>
          <p:cNvPr id="25" name="Graphic 24" descr="Pie chart outline">
            <a:extLst>
              <a:ext uri="{FF2B5EF4-FFF2-40B4-BE49-F238E27FC236}">
                <a16:creationId xmlns:a16="http://schemas.microsoft.com/office/drawing/2014/main" id="{0BEF19C9-C7FD-D44B-AD55-EED024BB025F}"/>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7500730" y="5135271"/>
            <a:ext cx="914400" cy="914400"/>
          </a:xfrm>
          <a:prstGeom prst="rect">
            <a:avLst/>
          </a:prstGeom>
        </p:spPr>
      </p:pic>
      <p:pic>
        <p:nvPicPr>
          <p:cNvPr id="27" name="Graphic 26" descr="Speedometer Low with solid fill">
            <a:extLst>
              <a:ext uri="{FF2B5EF4-FFF2-40B4-BE49-F238E27FC236}">
                <a16:creationId xmlns:a16="http://schemas.microsoft.com/office/drawing/2014/main" id="{7FD68125-9297-BC4A-B121-4BA28386E0F4}"/>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9834746" y="4972141"/>
            <a:ext cx="1288727" cy="1288727"/>
          </a:xfrm>
          <a:prstGeom prst="rect">
            <a:avLst/>
          </a:prstGeom>
        </p:spPr>
      </p:pic>
    </p:spTree>
    <p:extLst>
      <p:ext uri="{BB962C8B-B14F-4D97-AF65-F5344CB8AC3E}">
        <p14:creationId xmlns:p14="http://schemas.microsoft.com/office/powerpoint/2010/main" val="3239003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95623BA-4B1F-664A-90B8-EB0233A4483D}"/>
              </a:ext>
            </a:extLst>
          </p:cNvPr>
          <p:cNvSpPr/>
          <p:nvPr/>
        </p:nvSpPr>
        <p:spPr>
          <a:xfrm>
            <a:off x="5534542" y="2248841"/>
            <a:ext cx="6183421" cy="4134679"/>
          </a:xfrm>
          <a:prstGeom prst="rect">
            <a:avLst/>
          </a:prstGeom>
          <a:gradFill flip="none" rotWithShape="1">
            <a:gsLst>
              <a:gs pos="0">
                <a:schemeClr val="accent4">
                  <a:lumMod val="20000"/>
                  <a:lumOff val="80000"/>
                </a:schemeClr>
              </a:gs>
              <a:gs pos="0">
                <a:schemeClr val="bg2"/>
              </a:gs>
              <a:gs pos="100000">
                <a:schemeClr val="accent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37" name="Rectangle 36">
            <a:extLst>
              <a:ext uri="{FF2B5EF4-FFF2-40B4-BE49-F238E27FC236}">
                <a16:creationId xmlns:a16="http://schemas.microsoft.com/office/drawing/2014/main" id="{0C0D1041-6D61-6845-9E9B-CC278A7B5CE2}"/>
              </a:ext>
            </a:extLst>
          </p:cNvPr>
          <p:cNvSpPr/>
          <p:nvPr/>
        </p:nvSpPr>
        <p:spPr>
          <a:xfrm>
            <a:off x="7401064" y="4434524"/>
            <a:ext cx="3810275" cy="1125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ext Placeholder 1">
            <a:extLst>
              <a:ext uri="{FF2B5EF4-FFF2-40B4-BE49-F238E27FC236}">
                <a16:creationId xmlns:a16="http://schemas.microsoft.com/office/drawing/2014/main" id="{001A0D4B-9E67-514D-81C3-B87D54FED4D0}"/>
              </a:ext>
            </a:extLst>
          </p:cNvPr>
          <p:cNvSpPr>
            <a:spLocks noGrp="1"/>
          </p:cNvSpPr>
          <p:nvPr>
            <p:ph type="body" sz="quarter" idx="10"/>
          </p:nvPr>
        </p:nvSpPr>
        <p:spPr>
          <a:xfrm>
            <a:off x="646547" y="703059"/>
            <a:ext cx="10564792" cy="615601"/>
          </a:xfrm>
        </p:spPr>
        <p:txBody>
          <a:bodyPr/>
          <a:lstStyle/>
          <a:p>
            <a:r>
              <a:rPr lang="en-FI" dirty="0"/>
              <a:t>From science to operational services and decision support</a:t>
            </a:r>
          </a:p>
        </p:txBody>
      </p:sp>
      <p:sp>
        <p:nvSpPr>
          <p:cNvPr id="5" name="TextBox 4">
            <a:extLst>
              <a:ext uri="{FF2B5EF4-FFF2-40B4-BE49-F238E27FC236}">
                <a16:creationId xmlns:a16="http://schemas.microsoft.com/office/drawing/2014/main" id="{832D3B19-3A69-884E-AFD4-B620D6B27B5F}"/>
              </a:ext>
            </a:extLst>
          </p:cNvPr>
          <p:cNvSpPr txBox="1"/>
          <p:nvPr/>
        </p:nvSpPr>
        <p:spPr>
          <a:xfrm>
            <a:off x="874644" y="2464905"/>
            <a:ext cx="4346713" cy="3416320"/>
          </a:xfrm>
          <a:prstGeom prst="rect">
            <a:avLst/>
          </a:prstGeom>
          <a:noFill/>
        </p:spPr>
        <p:txBody>
          <a:bodyPr wrap="square" rtlCol="0">
            <a:spAutoFit/>
          </a:bodyPr>
          <a:lstStyle/>
          <a:p>
            <a:pPr marL="285750" indent="-285750">
              <a:buFont typeface="Arial" panose="020B0604020202020204" pitchFamily="34" charset="0"/>
              <a:buChar char="•"/>
            </a:pPr>
            <a:r>
              <a:rPr lang="en-GB" dirty="0"/>
              <a:t>Science is based on curiosity and ingenuity, but societal support need operational and sustained services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ENVRI Cluster platforms can help to create the interdisciplinary services, which can combine the RI services for operationalization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Uptake to e.g. COPERNICUS programme is an important way for long term decision making support</a:t>
            </a:r>
          </a:p>
        </p:txBody>
      </p:sp>
      <p:sp>
        <p:nvSpPr>
          <p:cNvPr id="16" name="TextBox 15">
            <a:extLst>
              <a:ext uri="{FF2B5EF4-FFF2-40B4-BE49-F238E27FC236}">
                <a16:creationId xmlns:a16="http://schemas.microsoft.com/office/drawing/2014/main" id="{5A7C4F9B-C4EF-C94D-8865-51FA5C8C5AB3}"/>
              </a:ext>
            </a:extLst>
          </p:cNvPr>
          <p:cNvSpPr txBox="1"/>
          <p:nvPr/>
        </p:nvSpPr>
        <p:spPr>
          <a:xfrm rot="16200000">
            <a:off x="4962220" y="2730451"/>
            <a:ext cx="1503617" cy="523220"/>
          </a:xfrm>
          <a:prstGeom prst="rect">
            <a:avLst/>
          </a:prstGeom>
          <a:noFill/>
        </p:spPr>
        <p:txBody>
          <a:bodyPr wrap="none" rtlCol="0">
            <a:spAutoFit/>
          </a:bodyPr>
          <a:lstStyle/>
          <a:p>
            <a:r>
              <a:rPr lang="en-FI" sz="2800" dirty="0">
                <a:solidFill>
                  <a:schemeClr val="bg1"/>
                </a:solidFill>
              </a:rPr>
              <a:t>Research</a:t>
            </a:r>
          </a:p>
        </p:txBody>
      </p:sp>
      <p:sp>
        <p:nvSpPr>
          <p:cNvPr id="17" name="TextBox 16">
            <a:extLst>
              <a:ext uri="{FF2B5EF4-FFF2-40B4-BE49-F238E27FC236}">
                <a16:creationId xmlns:a16="http://schemas.microsoft.com/office/drawing/2014/main" id="{C9EB9F73-47ED-4944-B900-77DE22618D7D}"/>
              </a:ext>
            </a:extLst>
          </p:cNvPr>
          <p:cNvSpPr txBox="1"/>
          <p:nvPr/>
        </p:nvSpPr>
        <p:spPr>
          <a:xfrm rot="16200000">
            <a:off x="5085769" y="5403797"/>
            <a:ext cx="1231106" cy="523220"/>
          </a:xfrm>
          <a:prstGeom prst="rect">
            <a:avLst/>
          </a:prstGeom>
          <a:noFill/>
        </p:spPr>
        <p:txBody>
          <a:bodyPr wrap="none" rtlCol="0">
            <a:spAutoFit/>
          </a:bodyPr>
          <a:lstStyle/>
          <a:p>
            <a:r>
              <a:rPr lang="en-FI" sz="2800" dirty="0">
                <a:solidFill>
                  <a:schemeClr val="bg1"/>
                </a:solidFill>
              </a:rPr>
              <a:t>Society</a:t>
            </a:r>
          </a:p>
        </p:txBody>
      </p:sp>
      <p:sp>
        <p:nvSpPr>
          <p:cNvPr id="19" name="TextBox 18">
            <a:extLst>
              <a:ext uri="{FF2B5EF4-FFF2-40B4-BE49-F238E27FC236}">
                <a16:creationId xmlns:a16="http://schemas.microsoft.com/office/drawing/2014/main" id="{CBAF777C-EB20-2641-9F66-AD36E4C1D706}"/>
              </a:ext>
            </a:extLst>
          </p:cNvPr>
          <p:cNvSpPr txBox="1"/>
          <p:nvPr/>
        </p:nvSpPr>
        <p:spPr>
          <a:xfrm>
            <a:off x="6001850" y="2428465"/>
            <a:ext cx="1085554" cy="369332"/>
          </a:xfrm>
          <a:prstGeom prst="rect">
            <a:avLst/>
          </a:prstGeom>
          <a:solidFill>
            <a:schemeClr val="bg1"/>
          </a:solidFill>
        </p:spPr>
        <p:txBody>
          <a:bodyPr wrap="none" rtlCol="0">
            <a:spAutoFit/>
          </a:bodyPr>
          <a:lstStyle/>
          <a:p>
            <a:r>
              <a:rPr lang="en-FI" dirty="0"/>
              <a:t>ENVRI RIs</a:t>
            </a:r>
          </a:p>
        </p:txBody>
      </p:sp>
      <p:sp>
        <p:nvSpPr>
          <p:cNvPr id="20" name="TextBox 19">
            <a:extLst>
              <a:ext uri="{FF2B5EF4-FFF2-40B4-BE49-F238E27FC236}">
                <a16:creationId xmlns:a16="http://schemas.microsoft.com/office/drawing/2014/main" id="{80B875EE-D3B0-D844-83A5-18F8EB2FE933}"/>
              </a:ext>
            </a:extLst>
          </p:cNvPr>
          <p:cNvSpPr txBox="1"/>
          <p:nvPr/>
        </p:nvSpPr>
        <p:spPr>
          <a:xfrm>
            <a:off x="8993777" y="2914930"/>
            <a:ext cx="1060034" cy="369332"/>
          </a:xfrm>
          <a:prstGeom prst="rect">
            <a:avLst/>
          </a:prstGeom>
          <a:noFill/>
        </p:spPr>
        <p:txBody>
          <a:bodyPr wrap="none" rtlCol="0">
            <a:spAutoFit/>
          </a:bodyPr>
          <a:lstStyle/>
          <a:p>
            <a:r>
              <a:rPr lang="en-FI" i="1" dirty="0">
                <a:solidFill>
                  <a:schemeClr val="bg1"/>
                </a:solidFill>
              </a:rPr>
              <a:t>Scientists</a:t>
            </a:r>
          </a:p>
        </p:txBody>
      </p:sp>
      <p:sp>
        <p:nvSpPr>
          <p:cNvPr id="22" name="TextBox 21">
            <a:extLst>
              <a:ext uri="{FF2B5EF4-FFF2-40B4-BE49-F238E27FC236}">
                <a16:creationId xmlns:a16="http://schemas.microsoft.com/office/drawing/2014/main" id="{98948177-ED36-484A-97D5-8BBFBE8D6DBB}"/>
              </a:ext>
            </a:extLst>
          </p:cNvPr>
          <p:cNvSpPr txBox="1"/>
          <p:nvPr/>
        </p:nvSpPr>
        <p:spPr>
          <a:xfrm>
            <a:off x="8626252" y="3766905"/>
            <a:ext cx="2015635" cy="369332"/>
          </a:xfrm>
          <a:prstGeom prst="rect">
            <a:avLst/>
          </a:prstGeom>
          <a:solidFill>
            <a:schemeClr val="accent1">
              <a:lumMod val="60000"/>
              <a:lumOff val="40000"/>
            </a:schemeClr>
          </a:solidFill>
        </p:spPr>
        <p:txBody>
          <a:bodyPr wrap="square" rtlCol="0">
            <a:spAutoFit/>
          </a:bodyPr>
          <a:lstStyle/>
          <a:p>
            <a:r>
              <a:rPr lang="en-FI" dirty="0">
                <a:solidFill>
                  <a:schemeClr val="bg1"/>
                </a:solidFill>
              </a:rPr>
              <a:t>Research products</a:t>
            </a:r>
          </a:p>
        </p:txBody>
      </p:sp>
      <p:sp>
        <p:nvSpPr>
          <p:cNvPr id="23" name="TextBox 22">
            <a:extLst>
              <a:ext uri="{FF2B5EF4-FFF2-40B4-BE49-F238E27FC236}">
                <a16:creationId xmlns:a16="http://schemas.microsoft.com/office/drawing/2014/main" id="{486FC0BC-B829-0447-9964-E66771F99242}"/>
              </a:ext>
            </a:extLst>
          </p:cNvPr>
          <p:cNvSpPr txBox="1"/>
          <p:nvPr/>
        </p:nvSpPr>
        <p:spPr>
          <a:xfrm>
            <a:off x="7445821" y="4466849"/>
            <a:ext cx="3765518" cy="369332"/>
          </a:xfrm>
          <a:prstGeom prst="rect">
            <a:avLst/>
          </a:prstGeom>
          <a:noFill/>
        </p:spPr>
        <p:txBody>
          <a:bodyPr wrap="none" rtlCol="0">
            <a:spAutoFit/>
          </a:bodyPr>
          <a:lstStyle/>
          <a:p>
            <a:r>
              <a:rPr lang="en-FI" dirty="0"/>
              <a:t>Operational and international services</a:t>
            </a:r>
          </a:p>
        </p:txBody>
      </p:sp>
      <p:sp>
        <p:nvSpPr>
          <p:cNvPr id="27" name="TextBox 26">
            <a:extLst>
              <a:ext uri="{FF2B5EF4-FFF2-40B4-BE49-F238E27FC236}">
                <a16:creationId xmlns:a16="http://schemas.microsoft.com/office/drawing/2014/main" id="{3A2FE1E4-0C45-CB48-8A62-FE1F154F79AD}"/>
              </a:ext>
            </a:extLst>
          </p:cNvPr>
          <p:cNvSpPr txBox="1"/>
          <p:nvPr/>
        </p:nvSpPr>
        <p:spPr>
          <a:xfrm>
            <a:off x="6401184" y="5881225"/>
            <a:ext cx="904030" cy="369332"/>
          </a:xfrm>
          <a:prstGeom prst="rect">
            <a:avLst/>
          </a:prstGeom>
          <a:noFill/>
        </p:spPr>
        <p:txBody>
          <a:bodyPr wrap="none" rtlCol="0">
            <a:spAutoFit/>
          </a:bodyPr>
          <a:lstStyle/>
          <a:p>
            <a:r>
              <a:rPr lang="en-FI" dirty="0"/>
              <a:t>Citizens</a:t>
            </a:r>
          </a:p>
        </p:txBody>
      </p:sp>
      <p:sp>
        <p:nvSpPr>
          <p:cNvPr id="28" name="TextBox 27">
            <a:extLst>
              <a:ext uri="{FF2B5EF4-FFF2-40B4-BE49-F238E27FC236}">
                <a16:creationId xmlns:a16="http://schemas.microsoft.com/office/drawing/2014/main" id="{C8E62747-CECC-294D-9759-79B5C9DF617E}"/>
              </a:ext>
            </a:extLst>
          </p:cNvPr>
          <p:cNvSpPr txBox="1"/>
          <p:nvPr/>
        </p:nvSpPr>
        <p:spPr>
          <a:xfrm>
            <a:off x="8012944" y="5865233"/>
            <a:ext cx="1226618" cy="369332"/>
          </a:xfrm>
          <a:prstGeom prst="rect">
            <a:avLst/>
          </a:prstGeom>
          <a:noFill/>
        </p:spPr>
        <p:txBody>
          <a:bodyPr wrap="none" rtlCol="0">
            <a:spAutoFit/>
          </a:bodyPr>
          <a:lstStyle/>
          <a:p>
            <a:r>
              <a:rPr lang="en-FI" dirty="0"/>
              <a:t>Companies</a:t>
            </a:r>
          </a:p>
        </p:txBody>
      </p:sp>
      <p:sp>
        <p:nvSpPr>
          <p:cNvPr id="29" name="TextBox 28">
            <a:extLst>
              <a:ext uri="{FF2B5EF4-FFF2-40B4-BE49-F238E27FC236}">
                <a16:creationId xmlns:a16="http://schemas.microsoft.com/office/drawing/2014/main" id="{AD22B4D3-44B6-F04E-B9A8-E9A09DD8758B}"/>
              </a:ext>
            </a:extLst>
          </p:cNvPr>
          <p:cNvSpPr txBox="1"/>
          <p:nvPr/>
        </p:nvSpPr>
        <p:spPr>
          <a:xfrm>
            <a:off x="9679126" y="5865233"/>
            <a:ext cx="1715534" cy="369332"/>
          </a:xfrm>
          <a:prstGeom prst="rect">
            <a:avLst/>
          </a:prstGeom>
          <a:noFill/>
        </p:spPr>
        <p:txBody>
          <a:bodyPr wrap="none" rtlCol="0">
            <a:spAutoFit/>
          </a:bodyPr>
          <a:lstStyle/>
          <a:p>
            <a:r>
              <a:rPr lang="en-FI" dirty="0"/>
              <a:t>Decision making</a:t>
            </a:r>
          </a:p>
        </p:txBody>
      </p:sp>
      <p:sp>
        <p:nvSpPr>
          <p:cNvPr id="31" name="TextBox 30">
            <a:extLst>
              <a:ext uri="{FF2B5EF4-FFF2-40B4-BE49-F238E27FC236}">
                <a16:creationId xmlns:a16="http://schemas.microsoft.com/office/drawing/2014/main" id="{C8637B8F-CBD3-4747-B95A-444177DECB87}"/>
              </a:ext>
            </a:extLst>
          </p:cNvPr>
          <p:cNvSpPr txBox="1"/>
          <p:nvPr/>
        </p:nvSpPr>
        <p:spPr>
          <a:xfrm>
            <a:off x="8043496" y="2401209"/>
            <a:ext cx="1056700" cy="369332"/>
          </a:xfrm>
          <a:prstGeom prst="rect">
            <a:avLst/>
          </a:prstGeom>
          <a:solidFill>
            <a:schemeClr val="bg1"/>
          </a:solidFill>
        </p:spPr>
        <p:txBody>
          <a:bodyPr wrap="none" rtlCol="0">
            <a:spAutoFit/>
          </a:bodyPr>
          <a:lstStyle/>
          <a:p>
            <a:r>
              <a:rPr lang="en-FI" dirty="0"/>
              <a:t>Other RIs</a:t>
            </a:r>
          </a:p>
        </p:txBody>
      </p:sp>
      <p:sp>
        <p:nvSpPr>
          <p:cNvPr id="32" name="TextBox 31">
            <a:extLst>
              <a:ext uri="{FF2B5EF4-FFF2-40B4-BE49-F238E27FC236}">
                <a16:creationId xmlns:a16="http://schemas.microsoft.com/office/drawing/2014/main" id="{6E7EC77F-E16A-7C44-99F5-AE7F89E4B4D4}"/>
              </a:ext>
            </a:extLst>
          </p:cNvPr>
          <p:cNvSpPr txBox="1"/>
          <p:nvPr/>
        </p:nvSpPr>
        <p:spPr>
          <a:xfrm>
            <a:off x="7193964" y="3759561"/>
            <a:ext cx="1183529" cy="369332"/>
          </a:xfrm>
          <a:prstGeom prst="rect">
            <a:avLst/>
          </a:prstGeom>
          <a:solidFill>
            <a:schemeClr val="accent1">
              <a:lumMod val="60000"/>
              <a:lumOff val="40000"/>
            </a:schemeClr>
          </a:solidFill>
        </p:spPr>
        <p:txBody>
          <a:bodyPr wrap="none" rtlCol="0">
            <a:spAutoFit/>
          </a:bodyPr>
          <a:lstStyle/>
          <a:p>
            <a:r>
              <a:rPr lang="en-FI" dirty="0">
                <a:solidFill>
                  <a:schemeClr val="bg1"/>
                </a:solidFill>
              </a:rPr>
              <a:t>Workflows</a:t>
            </a:r>
          </a:p>
        </p:txBody>
      </p:sp>
      <p:pic>
        <p:nvPicPr>
          <p:cNvPr id="6146" name="Picture 2">
            <a:extLst>
              <a:ext uri="{FF2B5EF4-FFF2-40B4-BE49-F238E27FC236}">
                <a16:creationId xmlns:a16="http://schemas.microsoft.com/office/drawing/2014/main" id="{484B9FEC-1D60-1348-B6AD-0EE5AC500D1A}"/>
              </a:ext>
            </a:extLst>
          </p:cNvPr>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51560" y="4879241"/>
            <a:ext cx="1302208" cy="473702"/>
          </a:xfrm>
          <a:prstGeom prst="rect">
            <a:avLst/>
          </a:prstGeom>
          <a:noFill/>
          <a:extLst>
            <a:ext uri="{909E8E84-426E-40DD-AFC4-6F175D3DCCD1}">
              <a14:hiddenFill xmlns:a14="http://schemas.microsoft.com/office/drawing/2010/main">
                <a:solidFill>
                  <a:srgbClr val="FFFFFF"/>
                </a:solidFill>
              </a14:hiddenFill>
            </a:ext>
          </a:extLst>
        </p:spPr>
      </p:pic>
      <p:pic>
        <p:nvPicPr>
          <p:cNvPr id="36" name="Graphic 35" descr="Scientist female outline">
            <a:extLst>
              <a:ext uri="{FF2B5EF4-FFF2-40B4-BE49-F238E27FC236}">
                <a16:creationId xmlns:a16="http://schemas.microsoft.com/office/drawing/2014/main" id="{134F8702-43AD-FD48-8DFD-B1CF8661460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15402" y="3024006"/>
            <a:ext cx="638366" cy="638366"/>
          </a:xfrm>
          <a:prstGeom prst="rect">
            <a:avLst/>
          </a:prstGeom>
        </p:spPr>
      </p:pic>
      <p:pic>
        <p:nvPicPr>
          <p:cNvPr id="6148" name="Picture 4">
            <a:extLst>
              <a:ext uri="{FF2B5EF4-FFF2-40B4-BE49-F238E27FC236}">
                <a16:creationId xmlns:a16="http://schemas.microsoft.com/office/drawing/2014/main" id="{C78711B7-5EA3-0744-AD0E-5162EC13A80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83101" y="3062662"/>
            <a:ext cx="730042" cy="59584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a:extLst>
              <a:ext uri="{FF2B5EF4-FFF2-40B4-BE49-F238E27FC236}">
                <a16:creationId xmlns:a16="http://schemas.microsoft.com/office/drawing/2014/main" id="{3144236E-5113-C643-9603-C8B2FE926767}"/>
              </a:ext>
            </a:extLst>
          </p:cNvPr>
          <p:cNvCxnSpPr>
            <a:cxnSpLocks/>
          </p:cNvCxnSpPr>
          <p:nvPr/>
        </p:nvCxnSpPr>
        <p:spPr>
          <a:xfrm>
            <a:off x="6812429" y="2857008"/>
            <a:ext cx="60065" cy="13505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266D625-FBB0-7145-AF9F-A67EC9893865}"/>
              </a:ext>
            </a:extLst>
          </p:cNvPr>
          <p:cNvCxnSpPr>
            <a:cxnSpLocks/>
          </p:cNvCxnSpPr>
          <p:nvPr/>
        </p:nvCxnSpPr>
        <p:spPr>
          <a:xfrm flipH="1">
            <a:off x="7302314" y="2706443"/>
            <a:ext cx="675625" cy="31756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08F3C0DC-59FE-694A-918B-C6C12D48ED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68237" y="4846853"/>
            <a:ext cx="589918" cy="589918"/>
          </a:xfrm>
          <a:prstGeom prst="rect">
            <a:avLst/>
          </a:prstGeom>
        </p:spPr>
      </p:pic>
      <p:cxnSp>
        <p:nvCxnSpPr>
          <p:cNvPr id="47" name="Straight Arrow Connector 46">
            <a:extLst>
              <a:ext uri="{FF2B5EF4-FFF2-40B4-BE49-F238E27FC236}">
                <a16:creationId xmlns:a16="http://schemas.microsoft.com/office/drawing/2014/main" id="{6BC8B782-78E5-8645-822D-D8E96CDF6A68}"/>
              </a:ext>
            </a:extLst>
          </p:cNvPr>
          <p:cNvCxnSpPr/>
          <p:nvPr/>
        </p:nvCxnSpPr>
        <p:spPr>
          <a:xfrm>
            <a:off x="8515402" y="2857008"/>
            <a:ext cx="110850" cy="166998"/>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B617E88-4077-5542-9074-C8B99A16C68B}"/>
              </a:ext>
            </a:extLst>
          </p:cNvPr>
          <p:cNvCxnSpPr>
            <a:cxnSpLocks/>
          </p:cNvCxnSpPr>
          <p:nvPr/>
        </p:nvCxnSpPr>
        <p:spPr>
          <a:xfrm flipH="1" flipV="1">
            <a:off x="7715260" y="2999235"/>
            <a:ext cx="692499" cy="324311"/>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EF20F5C-0EF2-8745-B0EB-7A6A6391A8C9}"/>
              </a:ext>
            </a:extLst>
          </p:cNvPr>
          <p:cNvCxnSpPr>
            <a:cxnSpLocks/>
          </p:cNvCxnSpPr>
          <p:nvPr/>
        </p:nvCxnSpPr>
        <p:spPr>
          <a:xfrm flipH="1" flipV="1">
            <a:off x="7508940" y="3373181"/>
            <a:ext cx="812251" cy="85510"/>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D8CD82E2-AB20-EB45-91B3-90C2FA7412AE}"/>
              </a:ext>
            </a:extLst>
          </p:cNvPr>
          <p:cNvCxnSpPr>
            <a:cxnSpLocks/>
          </p:cNvCxnSpPr>
          <p:nvPr/>
        </p:nvCxnSpPr>
        <p:spPr>
          <a:xfrm flipV="1">
            <a:off x="8220790" y="3583449"/>
            <a:ext cx="254869" cy="105511"/>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E4131B6A-F70C-0B47-8167-08CEA1F85F5F}"/>
              </a:ext>
            </a:extLst>
          </p:cNvPr>
          <p:cNvCxnSpPr>
            <a:cxnSpLocks/>
          </p:cNvCxnSpPr>
          <p:nvPr/>
        </p:nvCxnSpPr>
        <p:spPr>
          <a:xfrm>
            <a:off x="9066076" y="3590748"/>
            <a:ext cx="195335" cy="128954"/>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907D3C7-8F12-BB41-9469-70D9E5E35911}"/>
              </a:ext>
            </a:extLst>
          </p:cNvPr>
          <p:cNvCxnSpPr>
            <a:cxnSpLocks/>
          </p:cNvCxnSpPr>
          <p:nvPr/>
        </p:nvCxnSpPr>
        <p:spPr>
          <a:xfrm flipV="1">
            <a:off x="10561372" y="5688970"/>
            <a:ext cx="0" cy="229835"/>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3BE25613-83CA-8043-B2E5-18DBEE287B3D}"/>
              </a:ext>
            </a:extLst>
          </p:cNvPr>
          <p:cNvCxnSpPr>
            <a:cxnSpLocks/>
          </p:cNvCxnSpPr>
          <p:nvPr/>
        </p:nvCxnSpPr>
        <p:spPr>
          <a:xfrm flipV="1">
            <a:off x="8570827" y="5635398"/>
            <a:ext cx="0" cy="229835"/>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9FB633A-55F9-2345-8531-56E3A4F55DDD}"/>
              </a:ext>
            </a:extLst>
          </p:cNvPr>
          <p:cNvCxnSpPr>
            <a:cxnSpLocks/>
          </p:cNvCxnSpPr>
          <p:nvPr/>
        </p:nvCxnSpPr>
        <p:spPr>
          <a:xfrm flipV="1">
            <a:off x="7302313" y="5688970"/>
            <a:ext cx="143508" cy="176264"/>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93DFCA2-E251-B149-A564-E11C012CBFE8}"/>
              </a:ext>
            </a:extLst>
          </p:cNvPr>
          <p:cNvCxnSpPr>
            <a:cxnSpLocks/>
          </p:cNvCxnSpPr>
          <p:nvPr/>
        </p:nvCxnSpPr>
        <p:spPr>
          <a:xfrm flipV="1">
            <a:off x="9459807" y="4173065"/>
            <a:ext cx="0" cy="229835"/>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3F675C-C949-0344-BCD7-3693BDA65B2E}"/>
              </a:ext>
            </a:extLst>
          </p:cNvPr>
          <p:cNvCxnSpPr>
            <a:cxnSpLocks/>
          </p:cNvCxnSpPr>
          <p:nvPr/>
        </p:nvCxnSpPr>
        <p:spPr>
          <a:xfrm flipV="1">
            <a:off x="7894576" y="4201262"/>
            <a:ext cx="0" cy="229835"/>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80C6A38B-3529-FE4D-B318-C7E7418D078B}"/>
              </a:ext>
            </a:extLst>
          </p:cNvPr>
          <p:cNvCxnSpPr>
            <a:cxnSpLocks/>
          </p:cNvCxnSpPr>
          <p:nvPr/>
        </p:nvCxnSpPr>
        <p:spPr>
          <a:xfrm flipH="1" flipV="1">
            <a:off x="6937292" y="5764074"/>
            <a:ext cx="3624080" cy="39814"/>
          </a:xfrm>
          <a:prstGeom prst="straightConnector1">
            <a:avLst/>
          </a:prstGeom>
          <a:ln w="254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A59DD408-A317-F64E-9E52-B6EAC2A4CDD2}"/>
              </a:ext>
            </a:extLst>
          </p:cNvPr>
          <p:cNvCxnSpPr>
            <a:cxnSpLocks/>
          </p:cNvCxnSpPr>
          <p:nvPr/>
        </p:nvCxnSpPr>
        <p:spPr>
          <a:xfrm>
            <a:off x="6340369" y="3007348"/>
            <a:ext cx="945071" cy="1651839"/>
          </a:xfrm>
          <a:prstGeom prst="straightConnector1">
            <a:avLst/>
          </a:prstGeom>
          <a:ln w="25400">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EDBC8B6-F9B0-8248-BF55-1AAA4CB0CE97}"/>
              </a:ext>
            </a:extLst>
          </p:cNvPr>
          <p:cNvCxnSpPr>
            <a:cxnSpLocks/>
          </p:cNvCxnSpPr>
          <p:nvPr/>
        </p:nvCxnSpPr>
        <p:spPr>
          <a:xfrm>
            <a:off x="6190671" y="2992061"/>
            <a:ext cx="725218" cy="2756201"/>
          </a:xfrm>
          <a:prstGeom prst="straightConnector1">
            <a:avLst/>
          </a:prstGeom>
          <a:ln w="25400">
            <a:solidFill>
              <a:schemeClr val="bg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13672F3E-0435-554D-9657-F1691BE7C127}"/>
              </a:ext>
            </a:extLst>
          </p:cNvPr>
          <p:cNvSpPr txBox="1"/>
          <p:nvPr/>
        </p:nvSpPr>
        <p:spPr>
          <a:xfrm rot="3598815">
            <a:off x="6259505" y="3958201"/>
            <a:ext cx="1157689" cy="261610"/>
          </a:xfrm>
          <a:prstGeom prst="rect">
            <a:avLst/>
          </a:prstGeom>
          <a:noFill/>
        </p:spPr>
        <p:txBody>
          <a:bodyPr wrap="none" rtlCol="0">
            <a:spAutoFit/>
          </a:bodyPr>
          <a:lstStyle/>
          <a:p>
            <a:r>
              <a:rPr lang="en-GB" sz="1100" dirty="0">
                <a:solidFill>
                  <a:schemeClr val="bg1"/>
                </a:solidFill>
              </a:rPr>
              <a:t>S</a:t>
            </a:r>
            <a:r>
              <a:rPr lang="en-FI" sz="1100" dirty="0">
                <a:solidFill>
                  <a:schemeClr val="bg1"/>
                </a:solidFill>
              </a:rPr>
              <a:t>ervice contracts</a:t>
            </a:r>
          </a:p>
        </p:txBody>
      </p:sp>
    </p:spTree>
    <p:extLst>
      <p:ext uri="{BB962C8B-B14F-4D97-AF65-F5344CB8AC3E}">
        <p14:creationId xmlns:p14="http://schemas.microsoft.com/office/powerpoint/2010/main" val="2277618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94B06E-FF7E-4948-86E5-803AF8B244BC}"/>
              </a:ext>
            </a:extLst>
          </p:cNvPr>
          <p:cNvSpPr>
            <a:spLocks noGrp="1"/>
          </p:cNvSpPr>
          <p:nvPr>
            <p:ph type="title"/>
          </p:nvPr>
        </p:nvSpPr>
        <p:spPr>
          <a:xfrm>
            <a:off x="6666707" y="1287220"/>
            <a:ext cx="4819650" cy="4199179"/>
          </a:xfrm>
        </p:spPr>
        <p:txBody>
          <a:bodyPr>
            <a:normAutofit/>
          </a:bodyPr>
          <a:lstStyle/>
          <a:p>
            <a:r>
              <a:rPr lang="en-FI" dirty="0"/>
              <a:t>Looking into future </a:t>
            </a:r>
          </a:p>
        </p:txBody>
      </p:sp>
      <p:pic>
        <p:nvPicPr>
          <p:cNvPr id="14" name="Picture Placeholder 13" descr="Child wearing astronaut helmet looking out window">
            <a:extLst>
              <a:ext uri="{FF2B5EF4-FFF2-40B4-BE49-F238E27FC236}">
                <a16:creationId xmlns:a16="http://schemas.microsoft.com/office/drawing/2014/main" id="{14DFAF9C-F5C4-E348-B95A-F6563661B79D}"/>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xfrm>
            <a:off x="432510" y="474496"/>
            <a:ext cx="6100811" cy="6047533"/>
          </a:xfrm>
        </p:spPr>
      </p:pic>
    </p:spTree>
    <p:extLst>
      <p:ext uri="{BB962C8B-B14F-4D97-AF65-F5344CB8AC3E}">
        <p14:creationId xmlns:p14="http://schemas.microsoft.com/office/powerpoint/2010/main" val="474407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46C44C-AA7D-4C42-8CDA-DC4101B02D1F}"/>
              </a:ext>
            </a:extLst>
          </p:cNvPr>
          <p:cNvSpPr>
            <a:spLocks noGrp="1"/>
          </p:cNvSpPr>
          <p:nvPr>
            <p:ph sz="half" idx="1"/>
          </p:nvPr>
        </p:nvSpPr>
        <p:spPr>
          <a:xfrm>
            <a:off x="742950" y="500063"/>
            <a:ext cx="4119563" cy="732389"/>
          </a:xfrm>
        </p:spPr>
        <p:txBody>
          <a:bodyPr/>
          <a:lstStyle/>
          <a:p>
            <a:r>
              <a:rPr lang="en-FI" dirty="0"/>
              <a:t>END OF THE CLUSTER</a:t>
            </a:r>
          </a:p>
        </p:txBody>
      </p:sp>
      <p:sp>
        <p:nvSpPr>
          <p:cNvPr id="10" name="Content Placeholder 9">
            <a:extLst>
              <a:ext uri="{FF2B5EF4-FFF2-40B4-BE49-F238E27FC236}">
                <a16:creationId xmlns:a16="http://schemas.microsoft.com/office/drawing/2014/main" id="{6FC4426B-CAA8-9F48-8531-DCA0EE4067CF}"/>
              </a:ext>
            </a:extLst>
          </p:cNvPr>
          <p:cNvSpPr>
            <a:spLocks noGrp="1"/>
          </p:cNvSpPr>
          <p:nvPr>
            <p:ph sz="half" idx="12"/>
          </p:nvPr>
        </p:nvSpPr>
        <p:spPr>
          <a:xfrm>
            <a:off x="6986588" y="500064"/>
            <a:ext cx="4119563" cy="984180"/>
          </a:xfrm>
        </p:spPr>
        <p:txBody>
          <a:bodyPr/>
          <a:lstStyle/>
          <a:p>
            <a:r>
              <a:rPr lang="en-FI" dirty="0"/>
              <a:t>REINFORCEMENT OF THE CLUSTER</a:t>
            </a:r>
          </a:p>
        </p:txBody>
      </p:sp>
      <p:sp>
        <p:nvSpPr>
          <p:cNvPr id="12" name="TextBox 11">
            <a:extLst>
              <a:ext uri="{FF2B5EF4-FFF2-40B4-BE49-F238E27FC236}">
                <a16:creationId xmlns:a16="http://schemas.microsoft.com/office/drawing/2014/main" id="{8C7A108B-2AB7-304B-963A-BD062A76150D}"/>
              </a:ext>
            </a:extLst>
          </p:cNvPr>
          <p:cNvSpPr txBox="1"/>
          <p:nvPr/>
        </p:nvSpPr>
        <p:spPr>
          <a:xfrm>
            <a:off x="874643" y="1325217"/>
            <a:ext cx="3829879" cy="3693319"/>
          </a:xfrm>
          <a:prstGeom prst="rect">
            <a:avLst/>
          </a:prstGeom>
          <a:noFill/>
        </p:spPr>
        <p:txBody>
          <a:bodyPr wrap="square" rtlCol="0">
            <a:spAutoFit/>
          </a:bodyPr>
          <a:lstStyle/>
          <a:p>
            <a:pPr marL="285750" indent="-285750">
              <a:buFont typeface="Arial" panose="020B0604020202020204" pitchFamily="34" charset="0"/>
              <a:buChar char="•"/>
            </a:pPr>
            <a:r>
              <a:rPr lang="en-FI" dirty="0">
                <a:solidFill>
                  <a:schemeClr val="tx1">
                    <a:lumMod val="75000"/>
                  </a:schemeClr>
                </a:solidFill>
              </a:rPr>
              <a:t>Existing RI-adopted services will keep running and contribute to EOSC</a:t>
            </a:r>
          </a:p>
          <a:p>
            <a:pPr marL="285750" indent="-285750">
              <a:buFont typeface="Arial" panose="020B0604020202020204" pitchFamily="34" charset="0"/>
              <a:buChar char="•"/>
            </a:pPr>
            <a:r>
              <a:rPr lang="en-FI" dirty="0">
                <a:solidFill>
                  <a:schemeClr val="tx1">
                    <a:lumMod val="75000"/>
                  </a:schemeClr>
                </a:solidFill>
              </a:rPr>
              <a:t>The developed “pieces” exist and can be used further</a:t>
            </a:r>
          </a:p>
          <a:p>
            <a:pPr marL="285750" indent="-285750">
              <a:buFont typeface="Arial" panose="020B0604020202020204" pitchFamily="34" charset="0"/>
              <a:buChar char="•"/>
            </a:pPr>
            <a:r>
              <a:rPr lang="en-FI" dirty="0">
                <a:solidFill>
                  <a:schemeClr val="tx1">
                    <a:lumMod val="75000"/>
                  </a:schemeClr>
                </a:solidFill>
              </a:rPr>
              <a:t>HUB platform sustainability still undecided</a:t>
            </a:r>
          </a:p>
          <a:p>
            <a:pPr marL="285750" indent="-285750">
              <a:buFont typeface="Arial" panose="020B0604020202020204" pitchFamily="34" charset="0"/>
              <a:buChar char="•"/>
            </a:pPr>
            <a:r>
              <a:rPr lang="en-FI" dirty="0">
                <a:solidFill>
                  <a:schemeClr val="tx1">
                    <a:lumMod val="75000"/>
                  </a:schemeClr>
                </a:solidFill>
              </a:rPr>
              <a:t>Potential divergence in new RI services particularly on new R</a:t>
            </a:r>
            <a:r>
              <a:rPr lang="en-GB" dirty="0">
                <a:solidFill>
                  <a:schemeClr val="tx1">
                    <a:lumMod val="75000"/>
                  </a:schemeClr>
                </a:solidFill>
              </a:rPr>
              <a:t>I</a:t>
            </a:r>
            <a:r>
              <a:rPr lang="en-FI" dirty="0">
                <a:solidFill>
                  <a:schemeClr val="tx1">
                    <a:lumMod val="75000"/>
                  </a:schemeClr>
                </a:solidFill>
              </a:rPr>
              <a:t>s</a:t>
            </a:r>
          </a:p>
          <a:p>
            <a:pPr marL="285750" indent="-285750">
              <a:buFont typeface="Arial" panose="020B0604020202020204" pitchFamily="34" charset="0"/>
              <a:buChar char="•"/>
            </a:pPr>
            <a:r>
              <a:rPr lang="en-FI" dirty="0">
                <a:solidFill>
                  <a:schemeClr val="tx1">
                    <a:lumMod val="75000"/>
                  </a:schemeClr>
                </a:solidFill>
              </a:rPr>
              <a:t>Decreased potential for interdiciplinary societal, economic benefits</a:t>
            </a:r>
          </a:p>
          <a:p>
            <a:pPr marL="285750" indent="-285750">
              <a:buFont typeface="Arial" panose="020B0604020202020204" pitchFamily="34" charset="0"/>
              <a:buChar char="•"/>
            </a:pPr>
            <a:r>
              <a:rPr lang="en-FI" i="1" dirty="0">
                <a:solidFill>
                  <a:schemeClr val="tx1">
                    <a:lumMod val="75000"/>
                  </a:schemeClr>
                </a:solidFill>
              </a:rPr>
              <a:t>Decreased societal resilience</a:t>
            </a:r>
          </a:p>
        </p:txBody>
      </p:sp>
      <p:sp>
        <p:nvSpPr>
          <p:cNvPr id="13" name="TextBox 12">
            <a:extLst>
              <a:ext uri="{FF2B5EF4-FFF2-40B4-BE49-F238E27FC236}">
                <a16:creationId xmlns:a16="http://schemas.microsoft.com/office/drawing/2014/main" id="{E8232FB3-F1AE-B948-800F-28DF4EC2F4DB}"/>
              </a:ext>
            </a:extLst>
          </p:cNvPr>
          <p:cNvSpPr txBox="1"/>
          <p:nvPr/>
        </p:nvSpPr>
        <p:spPr>
          <a:xfrm>
            <a:off x="7131429" y="1484244"/>
            <a:ext cx="3829879" cy="3416320"/>
          </a:xfrm>
          <a:prstGeom prst="rect">
            <a:avLst/>
          </a:prstGeom>
          <a:noFill/>
        </p:spPr>
        <p:txBody>
          <a:bodyPr wrap="square" rtlCol="0">
            <a:spAutoFit/>
          </a:bodyPr>
          <a:lstStyle/>
          <a:p>
            <a:pPr marL="285750" indent="-285750">
              <a:buFont typeface="Arial" panose="020B0604020202020204" pitchFamily="34" charset="0"/>
              <a:buChar char="•"/>
            </a:pPr>
            <a:r>
              <a:rPr lang="en-FI" dirty="0">
                <a:solidFill>
                  <a:schemeClr val="accent4">
                    <a:lumMod val="50000"/>
                  </a:schemeClr>
                </a:solidFill>
              </a:rPr>
              <a:t>HUB platform can be extended to national level R</a:t>
            </a:r>
            <a:r>
              <a:rPr lang="en-GB" dirty="0">
                <a:solidFill>
                  <a:schemeClr val="accent4">
                    <a:lumMod val="50000"/>
                  </a:schemeClr>
                </a:solidFill>
              </a:rPr>
              <a:t>Is, researchers</a:t>
            </a:r>
          </a:p>
          <a:p>
            <a:pPr marL="285750" indent="-285750">
              <a:buFont typeface="Arial" panose="020B0604020202020204" pitchFamily="34" charset="0"/>
              <a:buChar char="•"/>
            </a:pPr>
            <a:r>
              <a:rPr lang="en-GB" dirty="0">
                <a:solidFill>
                  <a:schemeClr val="accent4">
                    <a:lumMod val="50000"/>
                  </a:schemeClr>
                </a:solidFill>
              </a:rPr>
              <a:t>HUB can support Horizon Europe projects</a:t>
            </a:r>
          </a:p>
          <a:p>
            <a:pPr marL="285750" indent="-285750">
              <a:buFont typeface="Arial" panose="020B0604020202020204" pitchFamily="34" charset="0"/>
              <a:buChar char="•"/>
            </a:pPr>
            <a:r>
              <a:rPr lang="en-GB" dirty="0">
                <a:solidFill>
                  <a:schemeClr val="accent4">
                    <a:lumMod val="50000"/>
                  </a:schemeClr>
                </a:solidFill>
              </a:rPr>
              <a:t>New ESFRI RIs and new RI services can be made multidisciplinary more efficiently</a:t>
            </a:r>
          </a:p>
          <a:p>
            <a:pPr marL="285750" indent="-285750">
              <a:buFont typeface="Arial" panose="020B0604020202020204" pitchFamily="34" charset="0"/>
              <a:buChar char="•"/>
            </a:pPr>
            <a:r>
              <a:rPr lang="en-GB" dirty="0">
                <a:solidFill>
                  <a:schemeClr val="accent4">
                    <a:lumMod val="50000"/>
                  </a:schemeClr>
                </a:solidFill>
              </a:rPr>
              <a:t>Convergence of RI services for societal benefit</a:t>
            </a:r>
          </a:p>
          <a:p>
            <a:pPr marL="285750" indent="-285750">
              <a:buFont typeface="Arial" panose="020B0604020202020204" pitchFamily="34" charset="0"/>
              <a:buChar char="•"/>
            </a:pPr>
            <a:r>
              <a:rPr lang="en-GB" dirty="0">
                <a:solidFill>
                  <a:schemeClr val="accent4">
                    <a:lumMod val="50000"/>
                  </a:schemeClr>
                </a:solidFill>
              </a:rPr>
              <a:t>Increased potential for societal, economic interfaces</a:t>
            </a:r>
          </a:p>
          <a:p>
            <a:pPr marL="285750" indent="-285750">
              <a:buFont typeface="Arial" panose="020B0604020202020204" pitchFamily="34" charset="0"/>
              <a:buChar char="•"/>
            </a:pPr>
            <a:r>
              <a:rPr lang="en-FI" i="1" dirty="0">
                <a:solidFill>
                  <a:schemeClr val="accent4">
                    <a:lumMod val="50000"/>
                  </a:schemeClr>
                </a:solidFill>
              </a:rPr>
              <a:t>Increased societal resilience</a:t>
            </a:r>
          </a:p>
        </p:txBody>
      </p:sp>
    </p:spTree>
    <p:extLst>
      <p:ext uri="{BB962C8B-B14F-4D97-AF65-F5344CB8AC3E}">
        <p14:creationId xmlns:p14="http://schemas.microsoft.com/office/powerpoint/2010/main" val="3894940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BAEA7D-D4B5-FE4F-809E-7CD0151786B9}"/>
              </a:ext>
            </a:extLst>
          </p:cNvPr>
          <p:cNvSpPr>
            <a:spLocks noGrp="1"/>
          </p:cNvSpPr>
          <p:nvPr>
            <p:ph type="body" sz="quarter" idx="10"/>
          </p:nvPr>
        </p:nvSpPr>
        <p:spPr>
          <a:xfrm>
            <a:off x="640417" y="717550"/>
            <a:ext cx="10866437" cy="615601"/>
          </a:xfrm>
        </p:spPr>
        <p:txBody>
          <a:bodyPr/>
          <a:lstStyle/>
          <a:p>
            <a:r>
              <a:rPr lang="en-FI" dirty="0"/>
              <a:t>Societal resilience – Volcanic ash &amp; forest fire smoke  </a:t>
            </a:r>
          </a:p>
        </p:txBody>
      </p:sp>
      <p:sp>
        <p:nvSpPr>
          <p:cNvPr id="3" name="Content Placeholder 2">
            <a:extLst>
              <a:ext uri="{FF2B5EF4-FFF2-40B4-BE49-F238E27FC236}">
                <a16:creationId xmlns:a16="http://schemas.microsoft.com/office/drawing/2014/main" id="{CA212568-7B59-FF44-9859-71900CD267AD}"/>
              </a:ext>
            </a:extLst>
          </p:cNvPr>
          <p:cNvSpPr>
            <a:spLocks noGrp="1"/>
          </p:cNvSpPr>
          <p:nvPr>
            <p:ph sz="quarter" idx="12"/>
          </p:nvPr>
        </p:nvSpPr>
        <p:spPr>
          <a:xfrm>
            <a:off x="8030987" y="2319587"/>
            <a:ext cx="3675768" cy="3772635"/>
          </a:xfrm>
        </p:spPr>
        <p:txBody>
          <a:bodyPr>
            <a:normAutofit fontScale="92500" lnSpcReduction="20000"/>
          </a:bodyPr>
          <a:lstStyle/>
          <a:p>
            <a:pPr>
              <a:lnSpc>
                <a:spcPct val="95000"/>
              </a:lnSpc>
              <a:spcAft>
                <a:spcPts val="1000"/>
              </a:spcAft>
            </a:pPr>
            <a:r>
              <a:rPr lang="en-GB" dirty="0">
                <a:solidFill>
                  <a:srgbClr val="1D4F85"/>
                </a:solidFill>
                <a:latin typeface="Calibri" panose="020F0502020204030204" pitchFamily="34" charset="0"/>
                <a:cs typeface="Calibri" panose="020F0502020204030204" pitchFamily="34" charset="0"/>
              </a:rPr>
              <a:t>In 2010 Europe was not prepared for quick response to the Volcanic Ash Crisis</a:t>
            </a:r>
          </a:p>
          <a:p>
            <a:pPr lvl="1">
              <a:lnSpc>
                <a:spcPct val="95000"/>
              </a:lnSpc>
              <a:spcAft>
                <a:spcPts val="1000"/>
              </a:spcAft>
            </a:pPr>
            <a:r>
              <a:rPr lang="en-GB" dirty="0">
                <a:solidFill>
                  <a:srgbClr val="1D4F85"/>
                </a:solidFill>
                <a:latin typeface="Calibri" panose="020F0502020204030204" pitchFamily="34" charset="0"/>
                <a:cs typeface="Calibri" panose="020F0502020204030204" pitchFamily="34" charset="0"/>
              </a:rPr>
              <a:t>Capability to respond exists now in ENVRI RIs</a:t>
            </a:r>
          </a:p>
          <a:p>
            <a:pPr lvl="1">
              <a:lnSpc>
                <a:spcPct val="95000"/>
              </a:lnSpc>
              <a:spcAft>
                <a:spcPts val="1000"/>
              </a:spcAft>
            </a:pPr>
            <a:r>
              <a:rPr lang="en-GB" dirty="0">
                <a:solidFill>
                  <a:srgbClr val="1D4F85"/>
                </a:solidFill>
                <a:latin typeface="Calibri" panose="020F0502020204030204" pitchFamily="34" charset="0"/>
                <a:cs typeface="Calibri" panose="020F0502020204030204" pitchFamily="34" charset="0"/>
              </a:rPr>
              <a:t>Common platforms, collaboration networks, methods, plans</a:t>
            </a:r>
          </a:p>
          <a:p>
            <a:pPr>
              <a:lnSpc>
                <a:spcPct val="95000"/>
              </a:lnSpc>
              <a:spcAft>
                <a:spcPts val="1000"/>
              </a:spcAft>
            </a:pPr>
            <a:r>
              <a:rPr lang="en-GB" dirty="0">
                <a:solidFill>
                  <a:srgbClr val="1D4F85"/>
                </a:solidFill>
                <a:latin typeface="Calibri" panose="020F0502020204030204" pitchFamily="34" charset="0"/>
                <a:cs typeface="Calibri" panose="020F0502020204030204" pitchFamily="34" charset="0"/>
              </a:rPr>
              <a:t>New challenges can come any time – requiring an interdisciplinary framework</a:t>
            </a:r>
          </a:p>
        </p:txBody>
      </p:sp>
      <p:pic>
        <p:nvPicPr>
          <p:cNvPr id="5" name="Picture 2">
            <a:extLst>
              <a:ext uri="{FF2B5EF4-FFF2-40B4-BE49-F238E27FC236}">
                <a16:creationId xmlns:a16="http://schemas.microsoft.com/office/drawing/2014/main" id="{F0299178-50C8-8943-85A3-74E7B821F6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55219" y="3908929"/>
            <a:ext cx="3675768" cy="245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https://eoimages.gsfc.nasa.gov/images/imagerecords/50000/50947/Canada_amo_2011159_lrg.jpg">
            <a:extLst>
              <a:ext uri="{FF2B5EF4-FFF2-40B4-BE49-F238E27FC236}">
                <a16:creationId xmlns:a16="http://schemas.microsoft.com/office/drawing/2014/main" id="{7D207176-DAD9-514A-B8C0-35516282D3C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0417" y="2231941"/>
            <a:ext cx="3621451" cy="4044382"/>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1">
            <a:extLst>
              <a:ext uri="{FF2B5EF4-FFF2-40B4-BE49-F238E27FC236}">
                <a16:creationId xmlns:a16="http://schemas.microsoft.com/office/drawing/2014/main" id="{77660DFC-26EB-754A-994A-238F5CEF1CE2}"/>
              </a:ext>
            </a:extLst>
          </p:cNvPr>
          <p:cNvSpPr txBox="1"/>
          <p:nvPr/>
        </p:nvSpPr>
        <p:spPr>
          <a:xfrm>
            <a:off x="640417" y="5999257"/>
            <a:ext cx="2396501" cy="282385"/>
          </a:xfrm>
          <a:prstGeom prst="rect">
            <a:avLst/>
          </a:prstGeom>
          <a:noFill/>
        </p:spPr>
        <p:txBody>
          <a:bodyPr wrap="square" rtlCol="0">
            <a:spAutoFit/>
          </a:bodyPr>
          <a:lstStyle/>
          <a:p>
            <a:pPr>
              <a:lnSpc>
                <a:spcPct val="95000"/>
              </a:lnSpc>
            </a:pPr>
            <a:r>
              <a:rPr lang="de-DE" sz="900" b="1" dirty="0">
                <a:solidFill>
                  <a:schemeClr val="bg2">
                    <a:lumMod val="10000"/>
                  </a:schemeClr>
                </a:solidFill>
                <a:latin typeface="Calibri" panose="020F0502020204030204" pitchFamily="34" charset="0"/>
                <a:cs typeface="Calibri" panose="020F0502020204030204" pitchFamily="34" charset="0"/>
              </a:rPr>
              <a:t>Alberta </a:t>
            </a:r>
            <a:r>
              <a:rPr lang="de-DE" sz="900" b="1" dirty="0" err="1">
                <a:solidFill>
                  <a:schemeClr val="bg2">
                    <a:lumMod val="10000"/>
                  </a:schemeClr>
                </a:solidFill>
                <a:latin typeface="Calibri" panose="020F0502020204030204" pitchFamily="34" charset="0"/>
                <a:cs typeface="Calibri" panose="020F0502020204030204" pitchFamily="34" charset="0"/>
              </a:rPr>
              <a:t>fires</a:t>
            </a:r>
            <a:r>
              <a:rPr lang="de-DE" sz="900" b="1" dirty="0">
                <a:solidFill>
                  <a:schemeClr val="bg2">
                    <a:lumMod val="10000"/>
                  </a:schemeClr>
                </a:solidFill>
                <a:latin typeface="Calibri" panose="020F0502020204030204" pitchFamily="34" charset="0"/>
                <a:cs typeface="Calibri" panose="020F0502020204030204" pitchFamily="34" charset="0"/>
              </a:rPr>
              <a:t> May – June 2019</a:t>
            </a:r>
            <a:endParaRPr lang="de-DE" sz="900" b="1" dirty="0">
              <a:solidFill>
                <a:schemeClr val="bg2">
                  <a:lumMod val="1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xmlns="" val="tx"/>
                  </a:ext>
                </a:extLst>
              </a:hlinkClick>
            </a:endParaRPr>
          </a:p>
          <a:p>
            <a:pPr>
              <a:lnSpc>
                <a:spcPct val="95000"/>
              </a:lnSpc>
            </a:pPr>
            <a:r>
              <a:rPr lang="de-DE" sz="400" dirty="0">
                <a:solidFill>
                  <a:schemeClr val="bg2">
                    <a:lumMod val="1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xmlns="" val="tx"/>
                    </a:ext>
                  </a:extLst>
                </a:hlinkClick>
              </a:rPr>
              <a:t>https://eoimages.gsfc.nasa.gov/images/imagerecords/50000/50947/Canada_amo_2011159_lrg.jpg</a:t>
            </a:r>
            <a:endParaRPr lang="de-DE" sz="400" dirty="0">
              <a:solidFill>
                <a:schemeClr val="bg2">
                  <a:lumMod val="10000"/>
                </a:schemeClr>
              </a:solidFill>
              <a:latin typeface="Calibri" panose="020F0502020204030204" pitchFamily="34" charset="0"/>
              <a:cs typeface="Calibri" panose="020F0502020204030204" pitchFamily="34" charset="0"/>
            </a:endParaRPr>
          </a:p>
        </p:txBody>
      </p:sp>
      <p:sp>
        <p:nvSpPr>
          <p:cNvPr id="8" name="Textfeld 49">
            <a:extLst>
              <a:ext uri="{FF2B5EF4-FFF2-40B4-BE49-F238E27FC236}">
                <a16:creationId xmlns:a16="http://schemas.microsoft.com/office/drawing/2014/main" id="{640EFC33-1713-4C4F-B6F5-03AD43A97526}"/>
              </a:ext>
            </a:extLst>
          </p:cNvPr>
          <p:cNvSpPr txBox="1"/>
          <p:nvPr/>
        </p:nvSpPr>
        <p:spPr>
          <a:xfrm>
            <a:off x="4359599" y="5935460"/>
            <a:ext cx="4010569" cy="340863"/>
          </a:xfrm>
          <a:prstGeom prst="rect">
            <a:avLst/>
          </a:prstGeom>
          <a:noFill/>
        </p:spPr>
        <p:txBody>
          <a:bodyPr wrap="square" rtlCol="0">
            <a:spAutoFit/>
          </a:bodyPr>
          <a:lstStyle/>
          <a:p>
            <a:pPr>
              <a:lnSpc>
                <a:spcPct val="95000"/>
              </a:lnSpc>
            </a:pPr>
            <a:r>
              <a:rPr lang="de-DE" sz="900" b="1" dirty="0" err="1">
                <a:solidFill>
                  <a:schemeClr val="bg2">
                    <a:lumMod val="10000"/>
                  </a:schemeClr>
                </a:solidFill>
                <a:latin typeface="Calibri" panose="020F0502020204030204" pitchFamily="34" charset="0"/>
                <a:cs typeface="Calibri" panose="020F0502020204030204" pitchFamily="34" charset="0"/>
              </a:rPr>
              <a:t>Raikoke</a:t>
            </a:r>
            <a:r>
              <a:rPr lang="de-DE" sz="900" b="1" dirty="0">
                <a:solidFill>
                  <a:schemeClr val="bg2">
                    <a:lumMod val="10000"/>
                  </a:schemeClr>
                </a:solidFill>
                <a:latin typeface="Calibri" panose="020F0502020204030204" pitchFamily="34" charset="0"/>
                <a:cs typeface="Calibri" panose="020F0502020204030204" pitchFamily="34" charset="0"/>
              </a:rPr>
              <a:t> </a:t>
            </a:r>
            <a:r>
              <a:rPr lang="de-DE" sz="900" b="1" dirty="0" err="1">
                <a:solidFill>
                  <a:schemeClr val="bg2">
                    <a:lumMod val="10000"/>
                  </a:schemeClr>
                </a:solidFill>
                <a:latin typeface="Calibri" panose="020F0502020204030204" pitchFamily="34" charset="0"/>
                <a:cs typeface="Calibri" panose="020F0502020204030204" pitchFamily="34" charset="0"/>
              </a:rPr>
              <a:t>eruption</a:t>
            </a:r>
            <a:r>
              <a:rPr lang="de-DE" sz="900" b="1" dirty="0">
                <a:solidFill>
                  <a:schemeClr val="bg2">
                    <a:lumMod val="10000"/>
                  </a:schemeClr>
                </a:solidFill>
                <a:latin typeface="Calibri" panose="020F0502020204030204" pitchFamily="34" charset="0"/>
                <a:cs typeface="Calibri" panose="020F0502020204030204" pitchFamily="34" charset="0"/>
              </a:rPr>
              <a:t> 22 June 2019</a:t>
            </a:r>
          </a:p>
          <a:p>
            <a:pPr>
              <a:lnSpc>
                <a:spcPct val="95000"/>
              </a:lnSpc>
            </a:pPr>
            <a:r>
              <a:rPr lang="de-DE" sz="800" dirty="0">
                <a:solidFill>
                  <a:schemeClr val="bg2">
                    <a:lumMod val="1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xmlns="" val="tx"/>
                    </a:ext>
                  </a:extLst>
                </a:hlinkClick>
              </a:rPr>
              <a:t>https://earthobservatory.nasa.gov/images/145226/raikoke-erupts</a:t>
            </a:r>
            <a:endParaRPr lang="de-DE" sz="800" dirty="0">
              <a:solidFill>
                <a:schemeClr val="bg2">
                  <a:lumMod val="10000"/>
                </a:schemeClr>
              </a:solidFill>
              <a:latin typeface="Calibri" panose="020F0502020204030204" pitchFamily="34" charset="0"/>
              <a:cs typeface="Calibri" panose="020F0502020204030204" pitchFamily="34" charset="0"/>
            </a:endParaRPr>
          </a:p>
        </p:txBody>
      </p:sp>
      <p:pic>
        <p:nvPicPr>
          <p:cNvPr id="9" name="Picture 4">
            <a:extLst>
              <a:ext uri="{FF2B5EF4-FFF2-40B4-BE49-F238E27FC236}">
                <a16:creationId xmlns:a16="http://schemas.microsoft.com/office/drawing/2014/main" id="{DBC061F2-5DA3-5A40-9D57-EADE3E2C31B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59599" y="2231941"/>
            <a:ext cx="3688792" cy="186758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80E60015-9880-504B-A1FA-FC76C6A1D02E}"/>
              </a:ext>
            </a:extLst>
          </p:cNvPr>
          <p:cNvGrpSpPr/>
          <p:nvPr/>
        </p:nvGrpSpPr>
        <p:grpSpPr>
          <a:xfrm>
            <a:off x="2584040" y="3105973"/>
            <a:ext cx="3355655" cy="2199861"/>
            <a:chOff x="2584040" y="3105973"/>
            <a:chExt cx="3355655" cy="2199861"/>
          </a:xfrm>
        </p:grpSpPr>
        <p:pic>
          <p:nvPicPr>
            <p:cNvPr id="10" name="Picture 9">
              <a:extLst>
                <a:ext uri="{FF2B5EF4-FFF2-40B4-BE49-F238E27FC236}">
                  <a16:creationId xmlns:a16="http://schemas.microsoft.com/office/drawing/2014/main" id="{AB6E270D-FD21-5C43-966C-C7EE1BF3421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84040" y="3105973"/>
              <a:ext cx="3355655" cy="2199861"/>
            </a:xfrm>
            <a:prstGeom prst="rect">
              <a:avLst/>
            </a:prstGeom>
          </p:spPr>
        </p:pic>
        <p:sp>
          <p:nvSpPr>
            <p:cNvPr id="11" name="Multiply 10">
              <a:extLst>
                <a:ext uri="{FF2B5EF4-FFF2-40B4-BE49-F238E27FC236}">
                  <a16:creationId xmlns:a16="http://schemas.microsoft.com/office/drawing/2014/main" id="{95A8EF52-8AA6-AE48-839C-BC2F1B2ED18C}"/>
                </a:ext>
              </a:extLst>
            </p:cNvPr>
            <p:cNvSpPr/>
            <p:nvPr/>
          </p:nvSpPr>
          <p:spPr>
            <a:xfrm>
              <a:off x="3189980" y="3312232"/>
              <a:ext cx="2002082" cy="182195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grpSp>
    </p:spTree>
    <p:extLst>
      <p:ext uri="{BB962C8B-B14F-4D97-AF65-F5344CB8AC3E}">
        <p14:creationId xmlns:p14="http://schemas.microsoft.com/office/powerpoint/2010/main" val="212696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Left-right Arrow 86">
            <a:extLst>
              <a:ext uri="{FF2B5EF4-FFF2-40B4-BE49-F238E27FC236}">
                <a16:creationId xmlns:a16="http://schemas.microsoft.com/office/drawing/2014/main" id="{9692441F-9189-3B40-8D27-16524401F5CF}"/>
              </a:ext>
            </a:extLst>
          </p:cNvPr>
          <p:cNvSpPr/>
          <p:nvPr/>
        </p:nvSpPr>
        <p:spPr>
          <a:xfrm rot="1213668">
            <a:off x="1937480" y="2721989"/>
            <a:ext cx="2384512" cy="371061"/>
          </a:xfrm>
          <a:prstGeom prst="leftRightArrow">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8" name="Left-right Arrow 87">
            <a:extLst>
              <a:ext uri="{FF2B5EF4-FFF2-40B4-BE49-F238E27FC236}">
                <a16:creationId xmlns:a16="http://schemas.microsoft.com/office/drawing/2014/main" id="{94BB65E7-E434-6643-B9E4-CC48E5663982}"/>
              </a:ext>
            </a:extLst>
          </p:cNvPr>
          <p:cNvSpPr/>
          <p:nvPr/>
        </p:nvSpPr>
        <p:spPr>
          <a:xfrm rot="1213668">
            <a:off x="7182435" y="4750159"/>
            <a:ext cx="2384512" cy="371061"/>
          </a:xfrm>
          <a:prstGeom prst="leftRightArrow">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dirty="0"/>
          </a:p>
        </p:txBody>
      </p:sp>
      <p:sp>
        <p:nvSpPr>
          <p:cNvPr id="89" name="Left-right Arrow 88">
            <a:extLst>
              <a:ext uri="{FF2B5EF4-FFF2-40B4-BE49-F238E27FC236}">
                <a16:creationId xmlns:a16="http://schemas.microsoft.com/office/drawing/2014/main" id="{D5A0C026-9514-074D-8943-2D85D3410572}"/>
              </a:ext>
            </a:extLst>
          </p:cNvPr>
          <p:cNvSpPr/>
          <p:nvPr/>
        </p:nvSpPr>
        <p:spPr>
          <a:xfrm rot="20046947">
            <a:off x="2086581" y="4742193"/>
            <a:ext cx="2384512" cy="371061"/>
          </a:xfrm>
          <a:prstGeom prst="leftRightArrow">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0" name="Left-right Arrow 89">
            <a:extLst>
              <a:ext uri="{FF2B5EF4-FFF2-40B4-BE49-F238E27FC236}">
                <a16:creationId xmlns:a16="http://schemas.microsoft.com/office/drawing/2014/main" id="{105C6B1A-1F81-894A-8B1C-E8A331FC1C6A}"/>
              </a:ext>
            </a:extLst>
          </p:cNvPr>
          <p:cNvSpPr/>
          <p:nvPr/>
        </p:nvSpPr>
        <p:spPr>
          <a:xfrm rot="20046947">
            <a:off x="7150329" y="2658777"/>
            <a:ext cx="2384512" cy="371061"/>
          </a:xfrm>
          <a:prstGeom prst="leftRightArrow">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5" name="Text Placeholder 14">
            <a:extLst>
              <a:ext uri="{FF2B5EF4-FFF2-40B4-BE49-F238E27FC236}">
                <a16:creationId xmlns:a16="http://schemas.microsoft.com/office/drawing/2014/main" id="{24AC3910-6AAC-5C4C-B165-4B00213C0697}"/>
              </a:ext>
            </a:extLst>
          </p:cNvPr>
          <p:cNvSpPr>
            <a:spLocks noGrp="1"/>
          </p:cNvSpPr>
          <p:nvPr>
            <p:ph type="body" sz="quarter" idx="16"/>
          </p:nvPr>
        </p:nvSpPr>
        <p:spPr/>
        <p:txBody>
          <a:bodyPr/>
          <a:lstStyle/>
          <a:p>
            <a:r>
              <a:rPr lang="en-FI" dirty="0"/>
              <a:t>Overview of ENVRI in the landscape</a:t>
            </a:r>
          </a:p>
        </p:txBody>
      </p:sp>
      <p:grpSp>
        <p:nvGrpSpPr>
          <p:cNvPr id="51" name="Group 50">
            <a:extLst>
              <a:ext uri="{FF2B5EF4-FFF2-40B4-BE49-F238E27FC236}">
                <a16:creationId xmlns:a16="http://schemas.microsoft.com/office/drawing/2014/main" id="{5E7E8BAB-DB95-EC44-8095-397AF608641D}"/>
              </a:ext>
            </a:extLst>
          </p:cNvPr>
          <p:cNvGrpSpPr/>
          <p:nvPr/>
        </p:nvGrpSpPr>
        <p:grpSpPr>
          <a:xfrm>
            <a:off x="5496" y="7666186"/>
            <a:ext cx="11823197" cy="3657988"/>
            <a:chOff x="5496" y="7666186"/>
            <a:chExt cx="11823197" cy="3657988"/>
          </a:xfrm>
        </p:grpSpPr>
        <p:sp>
          <p:nvSpPr>
            <p:cNvPr id="52" name="Chord 51">
              <a:extLst>
                <a:ext uri="{FF2B5EF4-FFF2-40B4-BE49-F238E27FC236}">
                  <a16:creationId xmlns:a16="http://schemas.microsoft.com/office/drawing/2014/main" id="{75157C34-AF06-0646-96A8-866B318E7608}"/>
                </a:ext>
              </a:extLst>
            </p:cNvPr>
            <p:cNvSpPr/>
            <p:nvPr/>
          </p:nvSpPr>
          <p:spPr>
            <a:xfrm>
              <a:off x="5496" y="7666186"/>
              <a:ext cx="914497" cy="914497"/>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53" name="Pie 52">
              <a:extLst>
                <a:ext uri="{FF2B5EF4-FFF2-40B4-BE49-F238E27FC236}">
                  <a16:creationId xmlns:a16="http://schemas.microsoft.com/office/drawing/2014/main" id="{C90B5E4F-4A26-DB46-A8F5-7932169D988A}"/>
                </a:ext>
              </a:extLst>
            </p:cNvPr>
            <p:cNvSpPr/>
            <p:nvPr/>
          </p:nvSpPr>
          <p:spPr>
            <a:xfrm>
              <a:off x="96946" y="7757635"/>
              <a:ext cx="731597" cy="731597"/>
            </a:xfrm>
            <a:prstGeom prst="pie">
              <a:avLst>
                <a:gd name="adj1" fmla="val 13500000"/>
                <a:gd name="adj2" fmla="val 1620000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4" name="Freeform 53">
              <a:extLst>
                <a:ext uri="{FF2B5EF4-FFF2-40B4-BE49-F238E27FC236}">
                  <a16:creationId xmlns:a16="http://schemas.microsoft.com/office/drawing/2014/main" id="{5BB578B3-4FF5-B441-A1F5-E3D80B5B48CD}"/>
                </a:ext>
              </a:extLst>
            </p:cNvPr>
            <p:cNvSpPr/>
            <p:nvPr/>
          </p:nvSpPr>
          <p:spPr>
            <a:xfrm rot="16200000">
              <a:off x="-1046174" y="9723804"/>
              <a:ext cx="2652041" cy="548698"/>
            </a:xfrm>
            <a:custGeom>
              <a:avLst/>
              <a:gdLst>
                <a:gd name="connsiteX0" fmla="*/ 0 w 2652041"/>
                <a:gd name="connsiteY0" fmla="*/ 0 h 548698"/>
                <a:gd name="connsiteX1" fmla="*/ 2652041 w 2652041"/>
                <a:gd name="connsiteY1" fmla="*/ 0 h 548698"/>
                <a:gd name="connsiteX2" fmla="*/ 2652041 w 2652041"/>
                <a:gd name="connsiteY2" fmla="*/ 548698 h 548698"/>
                <a:gd name="connsiteX3" fmla="*/ 0 w 2652041"/>
                <a:gd name="connsiteY3" fmla="*/ 548698 h 548698"/>
                <a:gd name="connsiteX4" fmla="*/ 0 w 2652041"/>
                <a:gd name="connsiteY4" fmla="*/ 0 h 548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041" h="548698">
                  <a:moveTo>
                    <a:pt x="0" y="0"/>
                  </a:moveTo>
                  <a:lnTo>
                    <a:pt x="2652041" y="0"/>
                  </a:lnTo>
                  <a:lnTo>
                    <a:pt x="2652041" y="548698"/>
                  </a:lnTo>
                  <a:lnTo>
                    <a:pt x="0" y="5486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b" anchorCtr="0">
              <a:noAutofit/>
            </a:bodyPr>
            <a:lstStyle/>
            <a:p>
              <a:pPr marL="0" lvl="0" indent="0" algn="r" defTabSz="1733550">
                <a:lnSpc>
                  <a:spcPct val="90000"/>
                </a:lnSpc>
                <a:spcBef>
                  <a:spcPct val="0"/>
                </a:spcBef>
                <a:spcAft>
                  <a:spcPct val="35000"/>
                </a:spcAft>
                <a:buNone/>
              </a:pPr>
              <a:r>
                <a:rPr lang="en-GB" sz="3900" kern="1200" dirty="0"/>
                <a:t>ESFRI RIs</a:t>
              </a:r>
            </a:p>
          </p:txBody>
        </p:sp>
        <p:sp>
          <p:nvSpPr>
            <p:cNvPr id="55" name="Freeform 54">
              <a:extLst>
                <a:ext uri="{FF2B5EF4-FFF2-40B4-BE49-F238E27FC236}">
                  <a16:creationId xmlns:a16="http://schemas.microsoft.com/office/drawing/2014/main" id="{18CEF1F2-A74B-1B41-BD56-013AA0EE7FCF}"/>
                </a:ext>
              </a:extLst>
            </p:cNvPr>
            <p:cNvSpPr/>
            <p:nvPr/>
          </p:nvSpPr>
          <p:spPr>
            <a:xfrm>
              <a:off x="645644" y="7666186"/>
              <a:ext cx="2270714" cy="3657988"/>
            </a:xfrm>
            <a:custGeom>
              <a:avLst/>
              <a:gdLst>
                <a:gd name="connsiteX0" fmla="*/ 0 w 2270714"/>
                <a:gd name="connsiteY0" fmla="*/ 0 h 3657988"/>
                <a:gd name="connsiteX1" fmla="*/ 2270714 w 2270714"/>
                <a:gd name="connsiteY1" fmla="*/ 0 h 3657988"/>
                <a:gd name="connsiteX2" fmla="*/ 2270714 w 2270714"/>
                <a:gd name="connsiteY2" fmla="*/ 3657988 h 3657988"/>
                <a:gd name="connsiteX3" fmla="*/ 0 w 2270714"/>
                <a:gd name="connsiteY3" fmla="*/ 3657988 h 3657988"/>
                <a:gd name="connsiteX4" fmla="*/ 0 w 2270714"/>
                <a:gd name="connsiteY4" fmla="*/ 0 h 3657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714" h="3657988">
                  <a:moveTo>
                    <a:pt x="0" y="0"/>
                  </a:moveTo>
                  <a:lnTo>
                    <a:pt x="2270714" y="0"/>
                  </a:lnTo>
                  <a:lnTo>
                    <a:pt x="2270714" y="3657988"/>
                  </a:lnTo>
                  <a:lnTo>
                    <a:pt x="0" y="36579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GB" sz="1800" kern="1200" dirty="0"/>
                <a:t>Joint development and </a:t>
              </a:r>
              <a:r>
                <a:rPr lang="en-GB" sz="1800" b="1" kern="1200" dirty="0"/>
                <a:t>harmonization</a:t>
              </a:r>
            </a:p>
            <a:p>
              <a:pPr marL="0" lvl="0" indent="0" algn="l" defTabSz="800100">
                <a:lnSpc>
                  <a:spcPct val="90000"/>
                </a:lnSpc>
                <a:spcBef>
                  <a:spcPct val="0"/>
                </a:spcBef>
                <a:spcAft>
                  <a:spcPct val="35000"/>
                </a:spcAft>
                <a:buNone/>
              </a:pPr>
              <a:r>
                <a:rPr lang="en-GB" sz="1800" kern="1200" dirty="0"/>
                <a:t>Supporting </a:t>
              </a:r>
              <a:r>
                <a:rPr lang="en-GB" sz="1800" b="1" kern="1200" dirty="0"/>
                <a:t>interdisciplinarity</a:t>
              </a:r>
            </a:p>
            <a:p>
              <a:pPr marL="0" lvl="0" indent="0" algn="l" defTabSz="800100">
                <a:lnSpc>
                  <a:spcPct val="90000"/>
                </a:lnSpc>
                <a:spcBef>
                  <a:spcPct val="0"/>
                </a:spcBef>
                <a:spcAft>
                  <a:spcPct val="35000"/>
                </a:spcAft>
                <a:buNone/>
              </a:pPr>
              <a:r>
                <a:rPr lang="en-GB" sz="1800" kern="1200" dirty="0"/>
                <a:t>Create potential for </a:t>
              </a:r>
              <a:r>
                <a:rPr lang="en-GB" sz="1800" b="1" kern="1200" dirty="0"/>
                <a:t>new user communities</a:t>
              </a:r>
            </a:p>
            <a:p>
              <a:pPr marL="0" lvl="0" indent="0" algn="l" defTabSz="800100">
                <a:lnSpc>
                  <a:spcPct val="90000"/>
                </a:lnSpc>
                <a:spcBef>
                  <a:spcPct val="0"/>
                </a:spcBef>
                <a:spcAft>
                  <a:spcPct val="35000"/>
                </a:spcAft>
                <a:buNone/>
              </a:pPr>
              <a:r>
                <a:rPr lang="en-GB" sz="1800" kern="1200" dirty="0"/>
                <a:t>Direct </a:t>
              </a:r>
              <a:r>
                <a:rPr lang="en-GB" sz="1800" b="1" kern="1200" dirty="0"/>
                <a:t>technical support</a:t>
              </a:r>
            </a:p>
            <a:p>
              <a:pPr marL="0" lvl="0" indent="0" algn="l" defTabSz="800100">
                <a:lnSpc>
                  <a:spcPct val="90000"/>
                </a:lnSpc>
                <a:spcBef>
                  <a:spcPct val="0"/>
                </a:spcBef>
                <a:spcAft>
                  <a:spcPct val="35000"/>
                </a:spcAft>
                <a:buNone/>
              </a:pPr>
              <a:r>
                <a:rPr lang="en-GB" sz="1800" b="1" kern="1200" dirty="0"/>
                <a:t>Training and education</a:t>
              </a:r>
            </a:p>
          </p:txBody>
        </p:sp>
        <p:sp>
          <p:nvSpPr>
            <p:cNvPr id="56" name="Chord 55">
              <a:extLst>
                <a:ext uri="{FF2B5EF4-FFF2-40B4-BE49-F238E27FC236}">
                  <a16:creationId xmlns:a16="http://schemas.microsoft.com/office/drawing/2014/main" id="{5E288707-96DA-DE4A-AD7B-F9559BAB179B}"/>
                </a:ext>
              </a:extLst>
            </p:cNvPr>
            <p:cNvSpPr/>
            <p:nvPr/>
          </p:nvSpPr>
          <p:spPr>
            <a:xfrm>
              <a:off x="3278839" y="7666186"/>
              <a:ext cx="914497" cy="914497"/>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57" name="Pie 56">
              <a:extLst>
                <a:ext uri="{FF2B5EF4-FFF2-40B4-BE49-F238E27FC236}">
                  <a16:creationId xmlns:a16="http://schemas.microsoft.com/office/drawing/2014/main" id="{2BD0C3A8-C6EE-F049-8EB8-BE2E713214DE}"/>
                </a:ext>
              </a:extLst>
            </p:cNvPr>
            <p:cNvSpPr/>
            <p:nvPr/>
          </p:nvSpPr>
          <p:spPr>
            <a:xfrm>
              <a:off x="3370289" y="7757635"/>
              <a:ext cx="731597" cy="731597"/>
            </a:xfrm>
            <a:prstGeom prst="pie">
              <a:avLst>
                <a:gd name="adj1" fmla="val 10800000"/>
                <a:gd name="adj2" fmla="val 1620000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8" name="Freeform 57">
              <a:extLst>
                <a:ext uri="{FF2B5EF4-FFF2-40B4-BE49-F238E27FC236}">
                  <a16:creationId xmlns:a16="http://schemas.microsoft.com/office/drawing/2014/main" id="{1598EA8B-7C6D-7D48-889E-DD55729AB5E4}"/>
                </a:ext>
              </a:extLst>
            </p:cNvPr>
            <p:cNvSpPr/>
            <p:nvPr/>
          </p:nvSpPr>
          <p:spPr>
            <a:xfrm rot="16200000">
              <a:off x="2227167" y="9723804"/>
              <a:ext cx="2652041" cy="548698"/>
            </a:xfrm>
            <a:custGeom>
              <a:avLst/>
              <a:gdLst>
                <a:gd name="connsiteX0" fmla="*/ 0 w 2652041"/>
                <a:gd name="connsiteY0" fmla="*/ 0 h 548698"/>
                <a:gd name="connsiteX1" fmla="*/ 2652041 w 2652041"/>
                <a:gd name="connsiteY1" fmla="*/ 0 h 548698"/>
                <a:gd name="connsiteX2" fmla="*/ 2652041 w 2652041"/>
                <a:gd name="connsiteY2" fmla="*/ 548698 h 548698"/>
                <a:gd name="connsiteX3" fmla="*/ 0 w 2652041"/>
                <a:gd name="connsiteY3" fmla="*/ 548698 h 548698"/>
                <a:gd name="connsiteX4" fmla="*/ 0 w 2652041"/>
                <a:gd name="connsiteY4" fmla="*/ 0 h 548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041" h="548698">
                  <a:moveTo>
                    <a:pt x="0" y="0"/>
                  </a:moveTo>
                  <a:lnTo>
                    <a:pt x="2652041" y="0"/>
                  </a:lnTo>
                  <a:lnTo>
                    <a:pt x="2652041" y="548698"/>
                  </a:lnTo>
                  <a:lnTo>
                    <a:pt x="0" y="5486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b" anchorCtr="0">
              <a:noAutofit/>
            </a:bodyPr>
            <a:lstStyle/>
            <a:p>
              <a:pPr marL="0" lvl="0" indent="0" algn="r" defTabSz="1733550">
                <a:lnSpc>
                  <a:spcPct val="90000"/>
                </a:lnSpc>
                <a:spcBef>
                  <a:spcPct val="0"/>
                </a:spcBef>
                <a:spcAft>
                  <a:spcPct val="35000"/>
                </a:spcAft>
                <a:buNone/>
              </a:pPr>
              <a:r>
                <a:rPr lang="en-GB" sz="3900" kern="1200" dirty="0"/>
                <a:t>EOSC &amp; OS</a:t>
              </a:r>
            </a:p>
          </p:txBody>
        </p:sp>
        <p:sp>
          <p:nvSpPr>
            <p:cNvPr id="59" name="Freeform 58">
              <a:extLst>
                <a:ext uri="{FF2B5EF4-FFF2-40B4-BE49-F238E27FC236}">
                  <a16:creationId xmlns:a16="http://schemas.microsoft.com/office/drawing/2014/main" id="{95669BAF-C260-D746-B5A4-24754CD9602F}"/>
                </a:ext>
              </a:extLst>
            </p:cNvPr>
            <p:cNvSpPr/>
            <p:nvPr/>
          </p:nvSpPr>
          <p:spPr>
            <a:xfrm>
              <a:off x="3918987" y="7666186"/>
              <a:ext cx="2246462" cy="3657988"/>
            </a:xfrm>
            <a:custGeom>
              <a:avLst/>
              <a:gdLst>
                <a:gd name="connsiteX0" fmla="*/ 0 w 2246462"/>
                <a:gd name="connsiteY0" fmla="*/ 0 h 3657988"/>
                <a:gd name="connsiteX1" fmla="*/ 2246462 w 2246462"/>
                <a:gd name="connsiteY1" fmla="*/ 0 h 3657988"/>
                <a:gd name="connsiteX2" fmla="*/ 2246462 w 2246462"/>
                <a:gd name="connsiteY2" fmla="*/ 3657988 h 3657988"/>
                <a:gd name="connsiteX3" fmla="*/ 0 w 2246462"/>
                <a:gd name="connsiteY3" fmla="*/ 3657988 h 3657988"/>
                <a:gd name="connsiteX4" fmla="*/ 0 w 2246462"/>
                <a:gd name="connsiteY4" fmla="*/ 0 h 3657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462" h="3657988">
                  <a:moveTo>
                    <a:pt x="0" y="0"/>
                  </a:moveTo>
                  <a:lnTo>
                    <a:pt x="2246462" y="0"/>
                  </a:lnTo>
                  <a:lnTo>
                    <a:pt x="2246462" y="3657988"/>
                  </a:lnTo>
                  <a:lnTo>
                    <a:pt x="0" y="36579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GB" sz="1800" kern="1200" dirty="0"/>
                <a:t>Connection to wide </a:t>
              </a:r>
              <a:r>
                <a:rPr lang="en-GB" sz="1800" b="1" kern="1200" dirty="0"/>
                <a:t>user</a:t>
              </a:r>
              <a:r>
                <a:rPr lang="en-GB" sz="1800" kern="1200" dirty="0"/>
                <a:t> </a:t>
              </a:r>
              <a:r>
                <a:rPr lang="en-GB" sz="1800" b="1" kern="1200" dirty="0"/>
                <a:t>communities</a:t>
              </a:r>
            </a:p>
            <a:p>
              <a:pPr marL="0" lvl="0" indent="0" algn="l" defTabSz="800100">
                <a:lnSpc>
                  <a:spcPct val="90000"/>
                </a:lnSpc>
                <a:spcBef>
                  <a:spcPct val="0"/>
                </a:spcBef>
                <a:spcAft>
                  <a:spcPct val="35000"/>
                </a:spcAft>
                <a:buNone/>
              </a:pPr>
              <a:r>
                <a:rPr lang="en-GB" sz="1800" kern="1200" dirty="0"/>
                <a:t>Disciplinary </a:t>
              </a:r>
              <a:r>
                <a:rPr lang="en-GB" sz="1800" b="1" kern="1200" dirty="0"/>
                <a:t>best</a:t>
              </a:r>
              <a:r>
                <a:rPr lang="en-GB" sz="1800" kern="1200" dirty="0"/>
                <a:t> </a:t>
              </a:r>
              <a:r>
                <a:rPr lang="en-GB" sz="1800" b="1" kern="1200" dirty="0"/>
                <a:t>practices</a:t>
              </a:r>
              <a:r>
                <a:rPr lang="en-GB" sz="1800" kern="1200" dirty="0"/>
                <a:t> and standards</a:t>
              </a:r>
            </a:p>
            <a:p>
              <a:pPr marL="0" lvl="0" indent="0" algn="l" defTabSz="800100">
                <a:lnSpc>
                  <a:spcPct val="90000"/>
                </a:lnSpc>
                <a:spcBef>
                  <a:spcPct val="0"/>
                </a:spcBef>
                <a:spcAft>
                  <a:spcPct val="35000"/>
                </a:spcAft>
                <a:buNone/>
              </a:pPr>
              <a:r>
                <a:rPr lang="en-GB" sz="1800" kern="1200" dirty="0"/>
                <a:t>Creating </a:t>
              </a:r>
              <a:r>
                <a:rPr lang="en-GB" sz="1800" b="1" kern="1200" dirty="0"/>
                <a:t>RI services </a:t>
              </a:r>
              <a:r>
                <a:rPr lang="en-GB" sz="1800" kern="1200" dirty="0"/>
                <a:t>from generic services</a:t>
              </a:r>
            </a:p>
            <a:p>
              <a:pPr marL="0" lvl="0" indent="0" algn="l" defTabSz="800100">
                <a:lnSpc>
                  <a:spcPct val="90000"/>
                </a:lnSpc>
                <a:spcBef>
                  <a:spcPct val="0"/>
                </a:spcBef>
                <a:spcAft>
                  <a:spcPct val="35000"/>
                </a:spcAft>
                <a:buNone/>
              </a:pPr>
              <a:r>
                <a:rPr lang="en-GB" sz="1800" b="1" kern="1200" dirty="0"/>
                <a:t>Demonstrators</a:t>
              </a:r>
              <a:r>
                <a:rPr lang="en-GB" sz="1800" kern="1200" dirty="0"/>
                <a:t> and documentation</a:t>
              </a:r>
            </a:p>
            <a:p>
              <a:pPr marL="0" lvl="0" indent="0" algn="l" defTabSz="800100">
                <a:lnSpc>
                  <a:spcPct val="90000"/>
                </a:lnSpc>
                <a:spcBef>
                  <a:spcPct val="0"/>
                </a:spcBef>
                <a:spcAft>
                  <a:spcPct val="35000"/>
                </a:spcAft>
                <a:buNone/>
              </a:pPr>
              <a:endParaRPr lang="en-GB" sz="1800" kern="1200" dirty="0"/>
            </a:p>
          </p:txBody>
        </p:sp>
        <p:sp>
          <p:nvSpPr>
            <p:cNvPr id="60" name="Chord 59">
              <a:extLst>
                <a:ext uri="{FF2B5EF4-FFF2-40B4-BE49-F238E27FC236}">
                  <a16:creationId xmlns:a16="http://schemas.microsoft.com/office/drawing/2014/main" id="{71BBF408-B6F3-E040-8822-DF60A087C827}"/>
                </a:ext>
              </a:extLst>
            </p:cNvPr>
            <p:cNvSpPr/>
            <p:nvPr/>
          </p:nvSpPr>
          <p:spPr>
            <a:xfrm>
              <a:off x="6527929" y="7666186"/>
              <a:ext cx="914497" cy="914497"/>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61" name="Pie 60">
              <a:extLst>
                <a:ext uri="{FF2B5EF4-FFF2-40B4-BE49-F238E27FC236}">
                  <a16:creationId xmlns:a16="http://schemas.microsoft.com/office/drawing/2014/main" id="{28BB42E1-5D71-B040-93FB-5D2B8C48C093}"/>
                </a:ext>
              </a:extLst>
            </p:cNvPr>
            <p:cNvSpPr/>
            <p:nvPr/>
          </p:nvSpPr>
          <p:spPr>
            <a:xfrm>
              <a:off x="6619379" y="7757635"/>
              <a:ext cx="731597" cy="731597"/>
            </a:xfrm>
            <a:prstGeom prst="pie">
              <a:avLst>
                <a:gd name="adj1" fmla="val 8100000"/>
                <a:gd name="adj2" fmla="val 1620000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2" name="Freeform 61">
              <a:extLst>
                <a:ext uri="{FF2B5EF4-FFF2-40B4-BE49-F238E27FC236}">
                  <a16:creationId xmlns:a16="http://schemas.microsoft.com/office/drawing/2014/main" id="{93A4BCF3-1494-1743-B7B8-0C46C644E22A}"/>
                </a:ext>
              </a:extLst>
            </p:cNvPr>
            <p:cNvSpPr/>
            <p:nvPr/>
          </p:nvSpPr>
          <p:spPr>
            <a:xfrm rot="16200000">
              <a:off x="5476257" y="9723804"/>
              <a:ext cx="2652041" cy="548698"/>
            </a:xfrm>
            <a:custGeom>
              <a:avLst/>
              <a:gdLst>
                <a:gd name="connsiteX0" fmla="*/ 0 w 2652041"/>
                <a:gd name="connsiteY0" fmla="*/ 0 h 548698"/>
                <a:gd name="connsiteX1" fmla="*/ 2652041 w 2652041"/>
                <a:gd name="connsiteY1" fmla="*/ 0 h 548698"/>
                <a:gd name="connsiteX2" fmla="*/ 2652041 w 2652041"/>
                <a:gd name="connsiteY2" fmla="*/ 548698 h 548698"/>
                <a:gd name="connsiteX3" fmla="*/ 0 w 2652041"/>
                <a:gd name="connsiteY3" fmla="*/ 548698 h 548698"/>
                <a:gd name="connsiteX4" fmla="*/ 0 w 2652041"/>
                <a:gd name="connsiteY4" fmla="*/ 0 h 548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041" h="548698">
                  <a:moveTo>
                    <a:pt x="0" y="0"/>
                  </a:moveTo>
                  <a:lnTo>
                    <a:pt x="2652041" y="0"/>
                  </a:lnTo>
                  <a:lnTo>
                    <a:pt x="2652041" y="548698"/>
                  </a:lnTo>
                  <a:lnTo>
                    <a:pt x="0" y="5486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b" anchorCtr="0">
              <a:noAutofit/>
            </a:bodyPr>
            <a:lstStyle/>
            <a:p>
              <a:pPr marL="0" lvl="0" indent="0" algn="r" defTabSz="1733550">
                <a:lnSpc>
                  <a:spcPct val="90000"/>
                </a:lnSpc>
                <a:spcBef>
                  <a:spcPct val="0"/>
                </a:spcBef>
                <a:spcAft>
                  <a:spcPct val="35000"/>
                </a:spcAft>
                <a:buNone/>
              </a:pPr>
              <a:r>
                <a:rPr lang="en-GB" sz="3900" kern="1200" dirty="0"/>
                <a:t>Science</a:t>
              </a:r>
            </a:p>
          </p:txBody>
        </p:sp>
        <p:sp>
          <p:nvSpPr>
            <p:cNvPr id="63" name="Freeform 62">
              <a:extLst>
                <a:ext uri="{FF2B5EF4-FFF2-40B4-BE49-F238E27FC236}">
                  <a16:creationId xmlns:a16="http://schemas.microsoft.com/office/drawing/2014/main" id="{2E5470FD-687A-CC48-8495-55E21DC64745}"/>
                </a:ext>
              </a:extLst>
            </p:cNvPr>
            <p:cNvSpPr/>
            <p:nvPr/>
          </p:nvSpPr>
          <p:spPr>
            <a:xfrm>
              <a:off x="7168077" y="7666186"/>
              <a:ext cx="1828994" cy="3657988"/>
            </a:xfrm>
            <a:custGeom>
              <a:avLst/>
              <a:gdLst>
                <a:gd name="connsiteX0" fmla="*/ 0 w 1828994"/>
                <a:gd name="connsiteY0" fmla="*/ 0 h 3657988"/>
                <a:gd name="connsiteX1" fmla="*/ 1828994 w 1828994"/>
                <a:gd name="connsiteY1" fmla="*/ 0 h 3657988"/>
                <a:gd name="connsiteX2" fmla="*/ 1828994 w 1828994"/>
                <a:gd name="connsiteY2" fmla="*/ 3657988 h 3657988"/>
                <a:gd name="connsiteX3" fmla="*/ 0 w 1828994"/>
                <a:gd name="connsiteY3" fmla="*/ 3657988 h 3657988"/>
                <a:gd name="connsiteX4" fmla="*/ 0 w 1828994"/>
                <a:gd name="connsiteY4" fmla="*/ 0 h 3657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994" h="3657988">
                  <a:moveTo>
                    <a:pt x="0" y="0"/>
                  </a:moveTo>
                  <a:lnTo>
                    <a:pt x="1828994" y="0"/>
                  </a:lnTo>
                  <a:lnTo>
                    <a:pt x="1828994" y="3657988"/>
                  </a:lnTo>
                  <a:lnTo>
                    <a:pt x="0" y="36579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GB" sz="1800" b="0" kern="1200" dirty="0"/>
                <a:t>Platforms</a:t>
              </a:r>
              <a:r>
                <a:rPr lang="en-GB" sz="1800" kern="1200" dirty="0"/>
                <a:t> for </a:t>
              </a:r>
              <a:r>
                <a:rPr lang="en-GB" sz="1800" b="1" kern="1200" dirty="0"/>
                <a:t>discovery</a:t>
              </a:r>
              <a:r>
                <a:rPr lang="en-GB" sz="1800" kern="1200" dirty="0"/>
                <a:t> and </a:t>
              </a:r>
              <a:r>
                <a:rPr lang="en-GB" sz="1800" b="1" kern="1200" dirty="0"/>
                <a:t>interdisciplinary</a:t>
              </a:r>
              <a:r>
                <a:rPr lang="en-GB" sz="1800" kern="1200" dirty="0"/>
                <a:t> </a:t>
              </a:r>
              <a:r>
                <a:rPr lang="en-GB" sz="1800" b="1" kern="1200" dirty="0"/>
                <a:t>workflows</a:t>
              </a:r>
            </a:p>
            <a:p>
              <a:pPr marL="0" lvl="0" indent="0" algn="l" defTabSz="800100">
                <a:lnSpc>
                  <a:spcPct val="90000"/>
                </a:lnSpc>
                <a:spcBef>
                  <a:spcPct val="0"/>
                </a:spcBef>
                <a:spcAft>
                  <a:spcPct val="35000"/>
                </a:spcAft>
                <a:buNone/>
              </a:pPr>
              <a:r>
                <a:rPr lang="en-GB" sz="1800" kern="1200" dirty="0"/>
                <a:t>Harmonization of </a:t>
              </a:r>
              <a:r>
                <a:rPr lang="en-GB" sz="1800" b="1" kern="1200" dirty="0"/>
                <a:t>interfaces</a:t>
              </a:r>
              <a:r>
                <a:rPr lang="en-GB" sz="1800" kern="1200" dirty="0"/>
                <a:t> and </a:t>
              </a:r>
              <a:r>
                <a:rPr lang="en-GB" sz="1800" b="1" kern="1200" dirty="0"/>
                <a:t>access </a:t>
              </a:r>
              <a:r>
                <a:rPr lang="en-GB" sz="1800" kern="1200" dirty="0"/>
                <a:t>across ENVRI </a:t>
              </a:r>
              <a:r>
                <a:rPr lang="en-GB" sz="1800" kern="1200" dirty="0" err="1"/>
                <a:t>Ris</a:t>
              </a:r>
              <a:endParaRPr lang="en-GB" sz="1800" kern="1200" dirty="0"/>
            </a:p>
            <a:p>
              <a:pPr marL="0" lvl="0" indent="0" algn="l" defTabSz="800100">
                <a:lnSpc>
                  <a:spcPct val="90000"/>
                </a:lnSpc>
                <a:spcBef>
                  <a:spcPct val="0"/>
                </a:spcBef>
                <a:spcAft>
                  <a:spcPct val="35000"/>
                </a:spcAft>
                <a:buNone/>
              </a:pPr>
              <a:r>
                <a:rPr lang="en-GB" sz="1800" kern="1200" dirty="0"/>
                <a:t>More </a:t>
              </a:r>
              <a:r>
                <a:rPr lang="en-GB" sz="1800" b="1" kern="1200" dirty="0"/>
                <a:t>advanced RI services </a:t>
              </a:r>
              <a:r>
                <a:rPr lang="en-GB" sz="1800" b="0" kern="1200" dirty="0"/>
                <a:t>across </a:t>
              </a:r>
              <a:r>
                <a:rPr lang="en-GB" sz="1800" kern="1200" dirty="0"/>
                <a:t>ERA</a:t>
              </a:r>
            </a:p>
          </p:txBody>
        </p:sp>
        <p:sp>
          <p:nvSpPr>
            <p:cNvPr id="64" name="Chord 63">
              <a:extLst>
                <a:ext uri="{FF2B5EF4-FFF2-40B4-BE49-F238E27FC236}">
                  <a16:creationId xmlns:a16="http://schemas.microsoft.com/office/drawing/2014/main" id="{C6A88D99-BECA-5945-92E0-8D7EC80572AA}"/>
                </a:ext>
              </a:extLst>
            </p:cNvPr>
            <p:cNvSpPr/>
            <p:nvPr/>
          </p:nvSpPr>
          <p:spPr>
            <a:xfrm>
              <a:off x="9359551" y="7666186"/>
              <a:ext cx="914497" cy="914497"/>
            </a:xfrm>
            <a:prstGeom prst="chord">
              <a:avLst>
                <a:gd name="adj1" fmla="val 4800000"/>
                <a:gd name="adj2" fmla="val 1680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65" name="Pie 64">
              <a:extLst>
                <a:ext uri="{FF2B5EF4-FFF2-40B4-BE49-F238E27FC236}">
                  <a16:creationId xmlns:a16="http://schemas.microsoft.com/office/drawing/2014/main" id="{47B890C7-4BD0-594B-9968-BCB17AA494FE}"/>
                </a:ext>
              </a:extLst>
            </p:cNvPr>
            <p:cNvSpPr/>
            <p:nvPr/>
          </p:nvSpPr>
          <p:spPr>
            <a:xfrm>
              <a:off x="9451001" y="7757635"/>
              <a:ext cx="731597" cy="731597"/>
            </a:xfrm>
            <a:prstGeom prst="pie">
              <a:avLst>
                <a:gd name="adj1" fmla="val 5400000"/>
                <a:gd name="adj2" fmla="val 16200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6" name="Freeform 65">
              <a:extLst>
                <a:ext uri="{FF2B5EF4-FFF2-40B4-BE49-F238E27FC236}">
                  <a16:creationId xmlns:a16="http://schemas.microsoft.com/office/drawing/2014/main" id="{3F192D71-3482-2847-93C0-FD624D87DBFF}"/>
                </a:ext>
              </a:extLst>
            </p:cNvPr>
            <p:cNvSpPr/>
            <p:nvPr/>
          </p:nvSpPr>
          <p:spPr>
            <a:xfrm rot="16200000">
              <a:off x="8307880" y="9723804"/>
              <a:ext cx="2652041" cy="548698"/>
            </a:xfrm>
            <a:custGeom>
              <a:avLst/>
              <a:gdLst>
                <a:gd name="connsiteX0" fmla="*/ 0 w 2652041"/>
                <a:gd name="connsiteY0" fmla="*/ 0 h 548698"/>
                <a:gd name="connsiteX1" fmla="*/ 2652041 w 2652041"/>
                <a:gd name="connsiteY1" fmla="*/ 0 h 548698"/>
                <a:gd name="connsiteX2" fmla="*/ 2652041 w 2652041"/>
                <a:gd name="connsiteY2" fmla="*/ 548698 h 548698"/>
                <a:gd name="connsiteX3" fmla="*/ 0 w 2652041"/>
                <a:gd name="connsiteY3" fmla="*/ 548698 h 548698"/>
                <a:gd name="connsiteX4" fmla="*/ 0 w 2652041"/>
                <a:gd name="connsiteY4" fmla="*/ 0 h 548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041" h="548698">
                  <a:moveTo>
                    <a:pt x="0" y="0"/>
                  </a:moveTo>
                  <a:lnTo>
                    <a:pt x="2652041" y="0"/>
                  </a:lnTo>
                  <a:lnTo>
                    <a:pt x="2652041" y="548698"/>
                  </a:lnTo>
                  <a:lnTo>
                    <a:pt x="0" y="5486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b" anchorCtr="0">
              <a:noAutofit/>
            </a:bodyPr>
            <a:lstStyle/>
            <a:p>
              <a:pPr marL="0" lvl="0" indent="0" algn="r" defTabSz="1733550">
                <a:lnSpc>
                  <a:spcPct val="90000"/>
                </a:lnSpc>
                <a:spcBef>
                  <a:spcPct val="0"/>
                </a:spcBef>
                <a:spcAft>
                  <a:spcPct val="35000"/>
                </a:spcAft>
                <a:buNone/>
              </a:pPr>
              <a:r>
                <a:rPr lang="en-GB" sz="3900" kern="1200" dirty="0"/>
                <a:t>Society</a:t>
              </a:r>
            </a:p>
          </p:txBody>
        </p:sp>
        <p:sp>
          <p:nvSpPr>
            <p:cNvPr id="67" name="Freeform 66">
              <a:extLst>
                <a:ext uri="{FF2B5EF4-FFF2-40B4-BE49-F238E27FC236}">
                  <a16:creationId xmlns:a16="http://schemas.microsoft.com/office/drawing/2014/main" id="{543C756B-A2D8-124F-AC14-24828008ABC5}"/>
                </a:ext>
              </a:extLst>
            </p:cNvPr>
            <p:cNvSpPr/>
            <p:nvPr/>
          </p:nvSpPr>
          <p:spPr>
            <a:xfrm>
              <a:off x="9999699" y="7666186"/>
              <a:ext cx="1828994" cy="3657988"/>
            </a:xfrm>
            <a:custGeom>
              <a:avLst/>
              <a:gdLst>
                <a:gd name="connsiteX0" fmla="*/ 0 w 1828994"/>
                <a:gd name="connsiteY0" fmla="*/ 0 h 3657988"/>
                <a:gd name="connsiteX1" fmla="*/ 1828994 w 1828994"/>
                <a:gd name="connsiteY1" fmla="*/ 0 h 3657988"/>
                <a:gd name="connsiteX2" fmla="*/ 1828994 w 1828994"/>
                <a:gd name="connsiteY2" fmla="*/ 3657988 h 3657988"/>
                <a:gd name="connsiteX3" fmla="*/ 0 w 1828994"/>
                <a:gd name="connsiteY3" fmla="*/ 3657988 h 3657988"/>
                <a:gd name="connsiteX4" fmla="*/ 0 w 1828994"/>
                <a:gd name="connsiteY4" fmla="*/ 0 h 3657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994" h="3657988">
                  <a:moveTo>
                    <a:pt x="0" y="0"/>
                  </a:moveTo>
                  <a:lnTo>
                    <a:pt x="1828994" y="0"/>
                  </a:lnTo>
                  <a:lnTo>
                    <a:pt x="1828994" y="3657988"/>
                  </a:lnTo>
                  <a:lnTo>
                    <a:pt x="0" y="36579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defTabSz="800100">
                <a:lnSpc>
                  <a:spcPct val="90000"/>
                </a:lnSpc>
                <a:spcBef>
                  <a:spcPct val="0"/>
                </a:spcBef>
                <a:spcAft>
                  <a:spcPct val="35000"/>
                </a:spcAft>
              </a:pPr>
              <a:r>
                <a:rPr lang="en-GB" b="1" dirty="0"/>
                <a:t>Resilience</a:t>
              </a:r>
              <a:r>
                <a:rPr lang="en-GB" dirty="0"/>
                <a:t> and adaptation services</a:t>
              </a:r>
            </a:p>
            <a:p>
              <a:pPr lvl="0" defTabSz="800100">
                <a:lnSpc>
                  <a:spcPct val="90000"/>
                </a:lnSpc>
                <a:spcBef>
                  <a:spcPct val="0"/>
                </a:spcBef>
                <a:spcAft>
                  <a:spcPct val="35000"/>
                </a:spcAft>
              </a:pPr>
              <a:r>
                <a:rPr lang="en-GB" b="1" dirty="0"/>
                <a:t>Commercial and societal use</a:t>
              </a:r>
              <a:r>
                <a:rPr lang="en-GB" dirty="0"/>
                <a:t> of RI services</a:t>
              </a:r>
            </a:p>
            <a:p>
              <a:pPr lvl="0" defTabSz="800100">
                <a:lnSpc>
                  <a:spcPct val="90000"/>
                </a:lnSpc>
                <a:spcBef>
                  <a:spcPct val="0"/>
                </a:spcBef>
                <a:spcAft>
                  <a:spcPct val="35000"/>
                </a:spcAft>
              </a:pPr>
              <a:r>
                <a:rPr lang="en-GB" b="1" dirty="0"/>
                <a:t>Operationalization</a:t>
              </a:r>
              <a:r>
                <a:rPr lang="en-GB" dirty="0"/>
                <a:t> of key services</a:t>
              </a:r>
            </a:p>
            <a:p>
              <a:pPr lvl="0" defTabSz="800100">
                <a:lnSpc>
                  <a:spcPct val="90000"/>
                </a:lnSpc>
                <a:spcBef>
                  <a:spcPct val="0"/>
                </a:spcBef>
                <a:spcAft>
                  <a:spcPct val="35000"/>
                </a:spcAft>
              </a:pPr>
              <a:r>
                <a:rPr lang="en-GB" b="1" dirty="0"/>
                <a:t>Societal</a:t>
              </a:r>
              <a:r>
                <a:rPr lang="en-GB" dirty="0"/>
                <a:t> engagement</a:t>
              </a:r>
            </a:p>
          </p:txBody>
        </p:sp>
      </p:grpSp>
      <p:pic>
        <p:nvPicPr>
          <p:cNvPr id="18" name="Picture 4">
            <a:extLst>
              <a:ext uri="{FF2B5EF4-FFF2-40B4-BE49-F238E27FC236}">
                <a16:creationId xmlns:a16="http://schemas.microsoft.com/office/drawing/2014/main" id="{048E9080-B296-8349-BE40-51CEDB35C4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17628" y="3352219"/>
            <a:ext cx="2198933" cy="145129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7726D64F-6141-724E-A9C5-6BA52FD56B53}"/>
              </a:ext>
            </a:extLst>
          </p:cNvPr>
          <p:cNvSpPr/>
          <p:nvPr/>
        </p:nvSpPr>
        <p:spPr>
          <a:xfrm>
            <a:off x="147541" y="1412385"/>
            <a:ext cx="1888979" cy="646331"/>
          </a:xfrm>
          <a:prstGeom prst="rect">
            <a:avLst/>
          </a:prstGeom>
        </p:spPr>
        <p:txBody>
          <a:bodyPr wrap="none">
            <a:spAutoFit/>
          </a:bodyPr>
          <a:lstStyle/>
          <a:p>
            <a:r>
              <a:rPr lang="en-GB" sz="3600" b="1" dirty="0"/>
              <a:t>ESFRI RIs</a:t>
            </a:r>
          </a:p>
        </p:txBody>
      </p:sp>
      <p:pic>
        <p:nvPicPr>
          <p:cNvPr id="21" name="Picture 20">
            <a:extLst>
              <a:ext uri="{FF2B5EF4-FFF2-40B4-BE49-F238E27FC236}">
                <a16:creationId xmlns:a16="http://schemas.microsoft.com/office/drawing/2014/main" id="{5F289001-9534-9E40-87C2-F96667B1D5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814" y="1998611"/>
            <a:ext cx="1344435" cy="1366749"/>
          </a:xfrm>
          <a:prstGeom prst="rect">
            <a:avLst/>
          </a:prstGeom>
        </p:spPr>
      </p:pic>
      <p:pic>
        <p:nvPicPr>
          <p:cNvPr id="24" name="Picture 23" descr="Text&#10;&#10;Description automatically generated with medium confidence">
            <a:extLst>
              <a:ext uri="{FF2B5EF4-FFF2-40B4-BE49-F238E27FC236}">
                <a16:creationId xmlns:a16="http://schemas.microsoft.com/office/drawing/2014/main" id="{020AECB4-D5F0-3E45-A7A2-3CE16C011F75}"/>
              </a:ext>
            </a:extLst>
          </p:cNvPr>
          <p:cNvPicPr>
            <a:picLocks noChangeAspect="1"/>
          </p:cNvPicPr>
          <p:nvPr/>
        </p:nvPicPr>
        <p:blipFill>
          <a:blip r:embed="rId5"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504926" y="1998613"/>
            <a:ext cx="1824245" cy="836112"/>
          </a:xfrm>
          <a:prstGeom prst="rect">
            <a:avLst/>
          </a:prstGeom>
        </p:spPr>
      </p:pic>
      <p:pic>
        <p:nvPicPr>
          <p:cNvPr id="25" name="Graphic 24" descr="Scientist female outline">
            <a:extLst>
              <a:ext uri="{FF2B5EF4-FFF2-40B4-BE49-F238E27FC236}">
                <a16:creationId xmlns:a16="http://schemas.microsoft.com/office/drawing/2014/main" id="{8493CC87-FB68-F74F-866B-9488778E5E3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29830" y="4803616"/>
            <a:ext cx="914400" cy="914400"/>
          </a:xfrm>
          <a:prstGeom prst="rect">
            <a:avLst/>
          </a:prstGeom>
        </p:spPr>
      </p:pic>
      <p:pic>
        <p:nvPicPr>
          <p:cNvPr id="27" name="Graphic 26" descr="Scientist male outline">
            <a:extLst>
              <a:ext uri="{FF2B5EF4-FFF2-40B4-BE49-F238E27FC236}">
                <a16:creationId xmlns:a16="http://schemas.microsoft.com/office/drawing/2014/main" id="{E3099240-9BE3-DB45-A3C4-6CA3BA371A5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68864" y="4803616"/>
            <a:ext cx="914400" cy="914400"/>
          </a:xfrm>
          <a:prstGeom prst="rect">
            <a:avLst/>
          </a:prstGeom>
        </p:spPr>
      </p:pic>
      <p:sp>
        <p:nvSpPr>
          <p:cNvPr id="28" name="Rectangle 27">
            <a:extLst>
              <a:ext uri="{FF2B5EF4-FFF2-40B4-BE49-F238E27FC236}">
                <a16:creationId xmlns:a16="http://schemas.microsoft.com/office/drawing/2014/main" id="{B0E2B7C3-F6B7-C54E-9EF8-0B7D7472BE50}"/>
              </a:ext>
            </a:extLst>
          </p:cNvPr>
          <p:cNvSpPr/>
          <p:nvPr/>
        </p:nvSpPr>
        <p:spPr>
          <a:xfrm>
            <a:off x="129830" y="5660849"/>
            <a:ext cx="2119363" cy="954107"/>
          </a:xfrm>
          <a:prstGeom prst="rect">
            <a:avLst/>
          </a:prstGeom>
        </p:spPr>
        <p:txBody>
          <a:bodyPr wrap="none">
            <a:spAutoFit/>
          </a:bodyPr>
          <a:lstStyle/>
          <a:p>
            <a:r>
              <a:rPr lang="en-GB" sz="2800" b="1" dirty="0"/>
              <a:t>Science</a:t>
            </a:r>
          </a:p>
          <a:p>
            <a:r>
              <a:rPr lang="en-GB" sz="2800" b="1" dirty="0"/>
              <a:t>communities</a:t>
            </a:r>
          </a:p>
        </p:txBody>
      </p:sp>
      <p:sp>
        <p:nvSpPr>
          <p:cNvPr id="29" name="TextBox 28">
            <a:extLst>
              <a:ext uri="{FF2B5EF4-FFF2-40B4-BE49-F238E27FC236}">
                <a16:creationId xmlns:a16="http://schemas.microsoft.com/office/drawing/2014/main" id="{75DEB6D0-EDAB-4D4B-81AE-D0AE3C42FA81}"/>
              </a:ext>
            </a:extLst>
          </p:cNvPr>
          <p:cNvSpPr txBox="1"/>
          <p:nvPr/>
        </p:nvSpPr>
        <p:spPr>
          <a:xfrm>
            <a:off x="9179297" y="1620419"/>
            <a:ext cx="2654894" cy="584775"/>
          </a:xfrm>
          <a:prstGeom prst="rect">
            <a:avLst/>
          </a:prstGeom>
          <a:noFill/>
        </p:spPr>
        <p:txBody>
          <a:bodyPr wrap="none" rtlCol="0">
            <a:spAutoFit/>
          </a:bodyPr>
          <a:lstStyle/>
          <a:p>
            <a:r>
              <a:rPr lang="en-FI" sz="3200" b="1" dirty="0"/>
              <a:t>OPEN SCIENCE</a:t>
            </a:r>
          </a:p>
        </p:txBody>
      </p:sp>
      <p:pic>
        <p:nvPicPr>
          <p:cNvPr id="34" name="Graphic 33" descr="Group of women outline">
            <a:extLst>
              <a:ext uri="{FF2B5EF4-FFF2-40B4-BE49-F238E27FC236}">
                <a16:creationId xmlns:a16="http://schemas.microsoft.com/office/drawing/2014/main" id="{E6DFA4AE-D88D-5A4C-B5BC-08FAED7CBB3A}"/>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9671241" y="5503679"/>
            <a:ext cx="608149" cy="608149"/>
          </a:xfrm>
          <a:prstGeom prst="rect">
            <a:avLst/>
          </a:prstGeom>
        </p:spPr>
      </p:pic>
      <p:pic>
        <p:nvPicPr>
          <p:cNvPr id="35" name="Picture 34">
            <a:extLst>
              <a:ext uri="{FF2B5EF4-FFF2-40B4-BE49-F238E27FC236}">
                <a16:creationId xmlns:a16="http://schemas.microsoft.com/office/drawing/2014/main" id="{ED12A8B3-63CC-3448-9C51-D27B9E26F22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506744" y="5497118"/>
            <a:ext cx="863187" cy="798741"/>
          </a:xfrm>
          <a:prstGeom prst="rect">
            <a:avLst/>
          </a:prstGeom>
        </p:spPr>
      </p:pic>
      <p:sp>
        <p:nvSpPr>
          <p:cNvPr id="38" name="TextBox 37">
            <a:extLst>
              <a:ext uri="{FF2B5EF4-FFF2-40B4-BE49-F238E27FC236}">
                <a16:creationId xmlns:a16="http://schemas.microsoft.com/office/drawing/2014/main" id="{8D39BB29-FEC5-DC43-A744-AB9E3D0DF186}"/>
              </a:ext>
            </a:extLst>
          </p:cNvPr>
          <p:cNvSpPr txBox="1"/>
          <p:nvPr/>
        </p:nvSpPr>
        <p:spPr>
          <a:xfrm>
            <a:off x="9659412" y="4918904"/>
            <a:ext cx="1600118" cy="584775"/>
          </a:xfrm>
          <a:prstGeom prst="rect">
            <a:avLst/>
          </a:prstGeom>
          <a:noFill/>
        </p:spPr>
        <p:txBody>
          <a:bodyPr wrap="none" rtlCol="0">
            <a:spAutoFit/>
          </a:bodyPr>
          <a:lstStyle/>
          <a:p>
            <a:r>
              <a:rPr lang="en-FI" sz="3200" b="1" dirty="0"/>
              <a:t>SOCIETY</a:t>
            </a:r>
          </a:p>
        </p:txBody>
      </p:sp>
      <p:sp>
        <p:nvSpPr>
          <p:cNvPr id="80" name="Freeform 79">
            <a:extLst>
              <a:ext uri="{FF2B5EF4-FFF2-40B4-BE49-F238E27FC236}">
                <a16:creationId xmlns:a16="http://schemas.microsoft.com/office/drawing/2014/main" id="{18F3A7A7-9411-F046-9DE1-BC84D49E1D0B}"/>
              </a:ext>
            </a:extLst>
          </p:cNvPr>
          <p:cNvSpPr/>
          <p:nvPr/>
        </p:nvSpPr>
        <p:spPr>
          <a:xfrm>
            <a:off x="2358908" y="4367073"/>
            <a:ext cx="2198932" cy="2183768"/>
          </a:xfrm>
          <a:custGeom>
            <a:avLst/>
            <a:gdLst>
              <a:gd name="connsiteX0" fmla="*/ 0 w 1828994"/>
              <a:gd name="connsiteY0" fmla="*/ 0 h 3657988"/>
              <a:gd name="connsiteX1" fmla="*/ 1828994 w 1828994"/>
              <a:gd name="connsiteY1" fmla="*/ 0 h 3657988"/>
              <a:gd name="connsiteX2" fmla="*/ 1828994 w 1828994"/>
              <a:gd name="connsiteY2" fmla="*/ 3657988 h 3657988"/>
              <a:gd name="connsiteX3" fmla="*/ 0 w 1828994"/>
              <a:gd name="connsiteY3" fmla="*/ 3657988 h 3657988"/>
              <a:gd name="connsiteX4" fmla="*/ 0 w 1828994"/>
              <a:gd name="connsiteY4" fmla="*/ 0 h 3657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994" h="3657988">
                <a:moveTo>
                  <a:pt x="0" y="0"/>
                </a:moveTo>
                <a:lnTo>
                  <a:pt x="1828994" y="0"/>
                </a:lnTo>
                <a:lnTo>
                  <a:pt x="1828994" y="3657988"/>
                </a:lnTo>
                <a:lnTo>
                  <a:pt x="0" y="3657988"/>
                </a:lnTo>
                <a:lnTo>
                  <a:pt x="0" y="0"/>
                </a:lnTo>
                <a:close/>
              </a:path>
            </a:pathLst>
          </a:custGeom>
          <a:solidFill>
            <a:schemeClr val="accent4">
              <a:lumMod val="20000"/>
              <a:lumOff val="80000"/>
              <a:alpha val="51465"/>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GB" sz="1800" b="0" kern="1200" dirty="0"/>
              <a:t>Platforms</a:t>
            </a:r>
            <a:r>
              <a:rPr lang="en-GB" sz="1800" kern="1200" dirty="0"/>
              <a:t> for </a:t>
            </a:r>
            <a:r>
              <a:rPr lang="en-GB" sz="1800" b="1" kern="1200" dirty="0"/>
              <a:t>discovery</a:t>
            </a:r>
            <a:r>
              <a:rPr lang="en-GB" sz="1800" kern="1200" dirty="0"/>
              <a:t> and </a:t>
            </a:r>
            <a:r>
              <a:rPr lang="en-GB" sz="1800" b="1" kern="1200" dirty="0"/>
              <a:t>workflows</a:t>
            </a:r>
          </a:p>
          <a:p>
            <a:pPr marL="0" lvl="0" indent="0" algn="l" defTabSz="800100">
              <a:lnSpc>
                <a:spcPct val="90000"/>
              </a:lnSpc>
              <a:spcBef>
                <a:spcPct val="0"/>
              </a:spcBef>
              <a:spcAft>
                <a:spcPct val="35000"/>
              </a:spcAft>
              <a:buNone/>
            </a:pPr>
            <a:r>
              <a:rPr lang="en-GB" sz="1800" kern="1200" dirty="0"/>
              <a:t>Harmonization of </a:t>
            </a:r>
            <a:r>
              <a:rPr lang="en-GB" sz="1800" b="1" kern="1200" dirty="0"/>
              <a:t>interfaces</a:t>
            </a:r>
            <a:r>
              <a:rPr lang="en-GB" sz="1800" kern="1200" dirty="0"/>
              <a:t> and </a:t>
            </a:r>
            <a:r>
              <a:rPr lang="en-GB" sz="1800" b="1" kern="1200" dirty="0"/>
              <a:t>access </a:t>
            </a:r>
          </a:p>
          <a:p>
            <a:pPr marL="0" lvl="0" indent="0" algn="l" defTabSz="800100">
              <a:lnSpc>
                <a:spcPct val="90000"/>
              </a:lnSpc>
              <a:spcBef>
                <a:spcPct val="0"/>
              </a:spcBef>
              <a:spcAft>
                <a:spcPct val="35000"/>
              </a:spcAft>
              <a:buNone/>
            </a:pPr>
            <a:r>
              <a:rPr lang="en-GB" sz="1800" b="1" kern="1200" dirty="0"/>
              <a:t>Advanced RI services </a:t>
            </a:r>
            <a:r>
              <a:rPr lang="en-GB" sz="1800" b="0" kern="1200" dirty="0"/>
              <a:t>across </a:t>
            </a:r>
            <a:r>
              <a:rPr lang="en-GB" sz="1800" kern="1200" dirty="0"/>
              <a:t>ERA</a:t>
            </a:r>
          </a:p>
        </p:txBody>
      </p:sp>
      <p:sp>
        <p:nvSpPr>
          <p:cNvPr id="83" name="Freeform 82">
            <a:extLst>
              <a:ext uri="{FF2B5EF4-FFF2-40B4-BE49-F238E27FC236}">
                <a16:creationId xmlns:a16="http://schemas.microsoft.com/office/drawing/2014/main" id="{2FE07894-9F73-0640-93F7-E00E09DE3752}"/>
              </a:ext>
            </a:extLst>
          </p:cNvPr>
          <p:cNvSpPr/>
          <p:nvPr/>
        </p:nvSpPr>
        <p:spPr>
          <a:xfrm>
            <a:off x="7412950" y="1523225"/>
            <a:ext cx="2246462" cy="2033969"/>
          </a:xfrm>
          <a:custGeom>
            <a:avLst/>
            <a:gdLst>
              <a:gd name="connsiteX0" fmla="*/ 0 w 2246462"/>
              <a:gd name="connsiteY0" fmla="*/ 0 h 3657988"/>
              <a:gd name="connsiteX1" fmla="*/ 2246462 w 2246462"/>
              <a:gd name="connsiteY1" fmla="*/ 0 h 3657988"/>
              <a:gd name="connsiteX2" fmla="*/ 2246462 w 2246462"/>
              <a:gd name="connsiteY2" fmla="*/ 3657988 h 3657988"/>
              <a:gd name="connsiteX3" fmla="*/ 0 w 2246462"/>
              <a:gd name="connsiteY3" fmla="*/ 3657988 h 3657988"/>
              <a:gd name="connsiteX4" fmla="*/ 0 w 2246462"/>
              <a:gd name="connsiteY4" fmla="*/ 0 h 3657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462" h="3657988">
                <a:moveTo>
                  <a:pt x="0" y="0"/>
                </a:moveTo>
                <a:lnTo>
                  <a:pt x="2246462" y="0"/>
                </a:lnTo>
                <a:lnTo>
                  <a:pt x="2246462" y="3657988"/>
                </a:lnTo>
                <a:lnTo>
                  <a:pt x="0" y="3657988"/>
                </a:lnTo>
                <a:lnTo>
                  <a:pt x="0" y="0"/>
                </a:lnTo>
                <a:close/>
              </a:path>
            </a:pathLst>
          </a:custGeom>
          <a:solidFill>
            <a:schemeClr val="accent4">
              <a:lumMod val="20000"/>
              <a:lumOff val="80000"/>
              <a:alpha val="51465"/>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GB" sz="1800" b="1" kern="1200" dirty="0"/>
              <a:t>User</a:t>
            </a:r>
            <a:r>
              <a:rPr lang="en-GB" sz="1800" kern="1200" dirty="0"/>
              <a:t> </a:t>
            </a:r>
            <a:r>
              <a:rPr lang="en-GB" sz="1800" b="1" kern="1200" dirty="0"/>
              <a:t>communities</a:t>
            </a:r>
          </a:p>
          <a:p>
            <a:pPr marL="0" lvl="0" indent="0" algn="l" defTabSz="800100">
              <a:lnSpc>
                <a:spcPct val="90000"/>
              </a:lnSpc>
              <a:spcBef>
                <a:spcPct val="0"/>
              </a:spcBef>
              <a:spcAft>
                <a:spcPct val="35000"/>
              </a:spcAft>
              <a:buNone/>
            </a:pPr>
            <a:r>
              <a:rPr lang="en-GB" sz="1800" b="1" kern="1200" dirty="0"/>
              <a:t>Best</a:t>
            </a:r>
            <a:r>
              <a:rPr lang="en-GB" sz="1800" kern="1200" dirty="0"/>
              <a:t> </a:t>
            </a:r>
            <a:r>
              <a:rPr lang="en-GB" sz="1800" b="1" kern="1200" dirty="0"/>
              <a:t>practices</a:t>
            </a:r>
            <a:r>
              <a:rPr lang="en-GB" sz="1800" kern="1200" dirty="0"/>
              <a:t> and standards</a:t>
            </a:r>
          </a:p>
          <a:p>
            <a:pPr marL="0" lvl="0" indent="0" algn="l" defTabSz="800100">
              <a:lnSpc>
                <a:spcPct val="90000"/>
              </a:lnSpc>
              <a:spcBef>
                <a:spcPct val="0"/>
              </a:spcBef>
              <a:spcAft>
                <a:spcPct val="35000"/>
              </a:spcAft>
              <a:buNone/>
            </a:pPr>
            <a:r>
              <a:rPr lang="en-GB" sz="1800" b="1" kern="1200" dirty="0"/>
              <a:t>Science services </a:t>
            </a:r>
            <a:r>
              <a:rPr lang="en-GB" sz="1800" kern="1200" dirty="0"/>
              <a:t>from EOSC services</a:t>
            </a:r>
          </a:p>
          <a:p>
            <a:pPr marL="0" lvl="0" indent="0" algn="l" defTabSz="800100">
              <a:lnSpc>
                <a:spcPct val="90000"/>
              </a:lnSpc>
              <a:spcBef>
                <a:spcPct val="0"/>
              </a:spcBef>
              <a:spcAft>
                <a:spcPct val="35000"/>
              </a:spcAft>
              <a:buNone/>
            </a:pPr>
            <a:r>
              <a:rPr lang="en-GB" sz="1800" b="1" kern="1200" dirty="0"/>
              <a:t>Demonstrators</a:t>
            </a:r>
            <a:r>
              <a:rPr lang="en-GB" sz="1800" kern="1200" dirty="0"/>
              <a:t> and documentation</a:t>
            </a:r>
          </a:p>
          <a:p>
            <a:pPr marL="0" lvl="0" indent="0" algn="l" defTabSz="800100">
              <a:lnSpc>
                <a:spcPct val="90000"/>
              </a:lnSpc>
              <a:spcBef>
                <a:spcPct val="0"/>
              </a:spcBef>
              <a:spcAft>
                <a:spcPct val="35000"/>
              </a:spcAft>
              <a:buNone/>
            </a:pPr>
            <a:endParaRPr lang="en-GB" sz="1800" kern="1200" dirty="0"/>
          </a:p>
        </p:txBody>
      </p:sp>
      <p:sp>
        <p:nvSpPr>
          <p:cNvPr id="85" name="Freeform 84">
            <a:extLst>
              <a:ext uri="{FF2B5EF4-FFF2-40B4-BE49-F238E27FC236}">
                <a16:creationId xmlns:a16="http://schemas.microsoft.com/office/drawing/2014/main" id="{260E518C-2152-EC4A-B0E5-F90AA33C193A}"/>
              </a:ext>
            </a:extLst>
          </p:cNvPr>
          <p:cNvSpPr/>
          <p:nvPr/>
        </p:nvSpPr>
        <p:spPr>
          <a:xfrm>
            <a:off x="2378268" y="1585708"/>
            <a:ext cx="2270714" cy="2422490"/>
          </a:xfrm>
          <a:custGeom>
            <a:avLst/>
            <a:gdLst>
              <a:gd name="connsiteX0" fmla="*/ 0 w 2270714"/>
              <a:gd name="connsiteY0" fmla="*/ 0 h 3657988"/>
              <a:gd name="connsiteX1" fmla="*/ 2270714 w 2270714"/>
              <a:gd name="connsiteY1" fmla="*/ 0 h 3657988"/>
              <a:gd name="connsiteX2" fmla="*/ 2270714 w 2270714"/>
              <a:gd name="connsiteY2" fmla="*/ 3657988 h 3657988"/>
              <a:gd name="connsiteX3" fmla="*/ 0 w 2270714"/>
              <a:gd name="connsiteY3" fmla="*/ 3657988 h 3657988"/>
              <a:gd name="connsiteX4" fmla="*/ 0 w 2270714"/>
              <a:gd name="connsiteY4" fmla="*/ 0 h 3657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714" h="3657988">
                <a:moveTo>
                  <a:pt x="0" y="0"/>
                </a:moveTo>
                <a:lnTo>
                  <a:pt x="2270714" y="0"/>
                </a:lnTo>
                <a:lnTo>
                  <a:pt x="2270714" y="3657988"/>
                </a:lnTo>
                <a:lnTo>
                  <a:pt x="0" y="3657988"/>
                </a:lnTo>
                <a:lnTo>
                  <a:pt x="0" y="0"/>
                </a:lnTo>
                <a:close/>
              </a:path>
            </a:pathLst>
          </a:custGeom>
          <a:solidFill>
            <a:schemeClr val="accent4">
              <a:lumMod val="20000"/>
              <a:lumOff val="80000"/>
              <a:alpha val="51465"/>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GB" sz="1800" kern="1200" dirty="0"/>
              <a:t>Joint development and </a:t>
            </a:r>
            <a:r>
              <a:rPr lang="en-GB" sz="1800" b="1" kern="1200" dirty="0"/>
              <a:t>harmonization</a:t>
            </a:r>
          </a:p>
          <a:p>
            <a:pPr marL="0" lvl="0" indent="0" algn="l" defTabSz="800100">
              <a:lnSpc>
                <a:spcPct val="90000"/>
              </a:lnSpc>
              <a:spcBef>
                <a:spcPct val="0"/>
              </a:spcBef>
              <a:spcAft>
                <a:spcPct val="35000"/>
              </a:spcAft>
              <a:buNone/>
            </a:pPr>
            <a:r>
              <a:rPr lang="en-GB" sz="1800" kern="1200" dirty="0"/>
              <a:t>Supporting </a:t>
            </a:r>
            <a:r>
              <a:rPr lang="en-GB" sz="1800" b="1" kern="1200" dirty="0"/>
              <a:t>interdisciplinarity</a:t>
            </a:r>
          </a:p>
          <a:p>
            <a:pPr marL="0" lvl="0" indent="0" algn="l" defTabSz="800100">
              <a:lnSpc>
                <a:spcPct val="90000"/>
              </a:lnSpc>
              <a:spcBef>
                <a:spcPct val="0"/>
              </a:spcBef>
              <a:spcAft>
                <a:spcPct val="35000"/>
              </a:spcAft>
              <a:buNone/>
            </a:pPr>
            <a:r>
              <a:rPr lang="en-GB" sz="1800" kern="1200" dirty="0"/>
              <a:t>Create potential for </a:t>
            </a:r>
            <a:r>
              <a:rPr lang="en-GB" sz="1800" b="1" kern="1200" dirty="0"/>
              <a:t>new user communities</a:t>
            </a:r>
          </a:p>
          <a:p>
            <a:pPr marL="0" lvl="0" indent="0" algn="l" defTabSz="800100">
              <a:lnSpc>
                <a:spcPct val="90000"/>
              </a:lnSpc>
              <a:spcBef>
                <a:spcPct val="0"/>
              </a:spcBef>
              <a:spcAft>
                <a:spcPct val="35000"/>
              </a:spcAft>
              <a:buNone/>
            </a:pPr>
            <a:r>
              <a:rPr lang="en-GB" sz="1800" kern="1200" dirty="0"/>
              <a:t>Direct </a:t>
            </a:r>
            <a:r>
              <a:rPr lang="en-GB" sz="1800" b="1" kern="1200" dirty="0"/>
              <a:t>technical support</a:t>
            </a:r>
          </a:p>
          <a:p>
            <a:pPr marL="0" lvl="0" indent="0" algn="l" defTabSz="800100">
              <a:lnSpc>
                <a:spcPct val="90000"/>
              </a:lnSpc>
              <a:spcBef>
                <a:spcPct val="0"/>
              </a:spcBef>
              <a:spcAft>
                <a:spcPct val="35000"/>
              </a:spcAft>
              <a:buNone/>
            </a:pPr>
            <a:r>
              <a:rPr lang="en-GB" sz="1800" b="1" kern="1200" dirty="0"/>
              <a:t>Training and education</a:t>
            </a:r>
          </a:p>
        </p:txBody>
      </p:sp>
      <p:sp>
        <p:nvSpPr>
          <p:cNvPr id="86" name="Freeform 85">
            <a:extLst>
              <a:ext uri="{FF2B5EF4-FFF2-40B4-BE49-F238E27FC236}">
                <a16:creationId xmlns:a16="http://schemas.microsoft.com/office/drawing/2014/main" id="{F4772537-41DD-5C4B-9DE4-00A7DB1F6693}"/>
              </a:ext>
            </a:extLst>
          </p:cNvPr>
          <p:cNvSpPr/>
          <p:nvPr/>
        </p:nvSpPr>
        <p:spPr>
          <a:xfrm>
            <a:off x="7438060" y="4008198"/>
            <a:ext cx="2198933" cy="2606758"/>
          </a:xfrm>
          <a:custGeom>
            <a:avLst/>
            <a:gdLst>
              <a:gd name="connsiteX0" fmla="*/ 0 w 1828994"/>
              <a:gd name="connsiteY0" fmla="*/ 0 h 3657988"/>
              <a:gd name="connsiteX1" fmla="*/ 1828994 w 1828994"/>
              <a:gd name="connsiteY1" fmla="*/ 0 h 3657988"/>
              <a:gd name="connsiteX2" fmla="*/ 1828994 w 1828994"/>
              <a:gd name="connsiteY2" fmla="*/ 3657988 h 3657988"/>
              <a:gd name="connsiteX3" fmla="*/ 0 w 1828994"/>
              <a:gd name="connsiteY3" fmla="*/ 3657988 h 3657988"/>
              <a:gd name="connsiteX4" fmla="*/ 0 w 1828994"/>
              <a:gd name="connsiteY4" fmla="*/ 0 h 3657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994" h="3657988">
                <a:moveTo>
                  <a:pt x="0" y="0"/>
                </a:moveTo>
                <a:lnTo>
                  <a:pt x="1828994" y="0"/>
                </a:lnTo>
                <a:lnTo>
                  <a:pt x="1828994" y="3657988"/>
                </a:lnTo>
                <a:lnTo>
                  <a:pt x="0" y="3657988"/>
                </a:lnTo>
                <a:lnTo>
                  <a:pt x="0" y="0"/>
                </a:lnTo>
                <a:close/>
              </a:path>
            </a:pathLst>
          </a:custGeom>
          <a:solidFill>
            <a:schemeClr val="accent4">
              <a:lumMod val="20000"/>
              <a:lumOff val="80000"/>
              <a:alpha val="51465"/>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defTabSz="800100">
              <a:lnSpc>
                <a:spcPct val="90000"/>
              </a:lnSpc>
              <a:spcBef>
                <a:spcPct val="0"/>
              </a:spcBef>
              <a:spcAft>
                <a:spcPct val="35000"/>
              </a:spcAft>
            </a:pPr>
            <a:r>
              <a:rPr lang="en-GB" b="1" dirty="0"/>
              <a:t>Resilience</a:t>
            </a:r>
            <a:r>
              <a:rPr lang="en-GB" dirty="0"/>
              <a:t> and adaptation services</a:t>
            </a:r>
          </a:p>
          <a:p>
            <a:pPr lvl="0" defTabSz="800100">
              <a:lnSpc>
                <a:spcPct val="90000"/>
              </a:lnSpc>
              <a:spcBef>
                <a:spcPct val="0"/>
              </a:spcBef>
              <a:spcAft>
                <a:spcPct val="35000"/>
              </a:spcAft>
            </a:pPr>
            <a:r>
              <a:rPr lang="en-GB" b="1" dirty="0"/>
              <a:t>Commercial and societal use</a:t>
            </a:r>
            <a:r>
              <a:rPr lang="en-GB" dirty="0"/>
              <a:t> of RI services</a:t>
            </a:r>
          </a:p>
          <a:p>
            <a:pPr lvl="0" defTabSz="800100">
              <a:lnSpc>
                <a:spcPct val="90000"/>
              </a:lnSpc>
              <a:spcBef>
                <a:spcPct val="0"/>
              </a:spcBef>
              <a:spcAft>
                <a:spcPct val="35000"/>
              </a:spcAft>
            </a:pPr>
            <a:r>
              <a:rPr lang="en-GB" b="1" dirty="0"/>
              <a:t>Operationalization</a:t>
            </a:r>
            <a:r>
              <a:rPr lang="en-GB" dirty="0"/>
              <a:t> of key services</a:t>
            </a:r>
          </a:p>
          <a:p>
            <a:pPr lvl="0" defTabSz="800100">
              <a:lnSpc>
                <a:spcPct val="90000"/>
              </a:lnSpc>
              <a:spcBef>
                <a:spcPct val="0"/>
              </a:spcBef>
              <a:spcAft>
                <a:spcPct val="35000"/>
              </a:spcAft>
            </a:pPr>
            <a:r>
              <a:rPr lang="en-GB" b="1" dirty="0"/>
              <a:t>Societal</a:t>
            </a:r>
            <a:r>
              <a:rPr lang="en-GB" dirty="0"/>
              <a:t> engagement</a:t>
            </a:r>
          </a:p>
        </p:txBody>
      </p:sp>
    </p:spTree>
    <p:extLst>
      <p:ext uri="{BB962C8B-B14F-4D97-AF65-F5344CB8AC3E}">
        <p14:creationId xmlns:p14="http://schemas.microsoft.com/office/powerpoint/2010/main" val="35360610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60716AC7-E6E2-004E-901E-296C9B65C000}"/>
              </a:ext>
            </a:extLst>
          </p:cNvPr>
          <p:cNvSpPr/>
          <p:nvPr/>
        </p:nvSpPr>
        <p:spPr>
          <a:xfrm>
            <a:off x="2164502" y="1905762"/>
            <a:ext cx="7991061" cy="3882887"/>
          </a:xfrm>
          <a:prstGeom prst="ellipse">
            <a:avLst/>
          </a:prstGeom>
          <a:gradFill flip="none" rotWithShape="1">
            <a:gsLst>
              <a:gs pos="0">
                <a:schemeClr val="accent6"/>
              </a:gs>
              <a:gs pos="0">
                <a:schemeClr val="accent6">
                  <a:lumMod val="60000"/>
                  <a:lumOff val="40000"/>
                </a:schemeClr>
              </a:gs>
              <a:gs pos="73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ext Placeholder 1">
            <a:extLst>
              <a:ext uri="{FF2B5EF4-FFF2-40B4-BE49-F238E27FC236}">
                <a16:creationId xmlns:a16="http://schemas.microsoft.com/office/drawing/2014/main" id="{CD25C521-2940-AD4A-A686-81A6E2ECCE83}"/>
              </a:ext>
            </a:extLst>
          </p:cNvPr>
          <p:cNvSpPr>
            <a:spLocks noGrp="1"/>
          </p:cNvSpPr>
          <p:nvPr>
            <p:ph type="body" sz="quarter" idx="10"/>
          </p:nvPr>
        </p:nvSpPr>
        <p:spPr>
          <a:xfrm>
            <a:off x="972037" y="451127"/>
            <a:ext cx="10617802" cy="615601"/>
          </a:xfrm>
        </p:spPr>
        <p:txBody>
          <a:bodyPr/>
          <a:lstStyle/>
          <a:p>
            <a:r>
              <a:rPr lang="en-FI" dirty="0"/>
              <a:t>Specialization and generalization</a:t>
            </a:r>
          </a:p>
        </p:txBody>
      </p:sp>
      <p:pic>
        <p:nvPicPr>
          <p:cNvPr id="5" name="Picture 4">
            <a:extLst>
              <a:ext uri="{FF2B5EF4-FFF2-40B4-BE49-F238E27FC236}">
                <a16:creationId xmlns:a16="http://schemas.microsoft.com/office/drawing/2014/main" id="{107F8F73-B22A-5840-89F4-179A068DB1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0659" y="3029186"/>
            <a:ext cx="608149" cy="317295"/>
          </a:xfrm>
          <a:prstGeom prst="rect">
            <a:avLst/>
          </a:prstGeom>
        </p:spPr>
      </p:pic>
      <p:pic>
        <p:nvPicPr>
          <p:cNvPr id="6" name="Picture 5">
            <a:extLst>
              <a:ext uri="{FF2B5EF4-FFF2-40B4-BE49-F238E27FC236}">
                <a16:creationId xmlns:a16="http://schemas.microsoft.com/office/drawing/2014/main" id="{64FE6EA3-295A-9E4F-B941-A1999B517B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77791" y="4445311"/>
            <a:ext cx="473242" cy="187325"/>
          </a:xfrm>
          <a:prstGeom prst="rect">
            <a:avLst/>
          </a:prstGeom>
        </p:spPr>
      </p:pic>
      <p:pic>
        <p:nvPicPr>
          <p:cNvPr id="7" name="Picture 6">
            <a:extLst>
              <a:ext uri="{FF2B5EF4-FFF2-40B4-BE49-F238E27FC236}">
                <a16:creationId xmlns:a16="http://schemas.microsoft.com/office/drawing/2014/main" id="{B242A29D-EB54-494F-81AF-FE1698241E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2297" y="1842714"/>
            <a:ext cx="478765" cy="251132"/>
          </a:xfrm>
          <a:prstGeom prst="rect">
            <a:avLst/>
          </a:prstGeom>
        </p:spPr>
      </p:pic>
      <p:pic>
        <p:nvPicPr>
          <p:cNvPr id="8" name="Picture 7">
            <a:extLst>
              <a:ext uri="{FF2B5EF4-FFF2-40B4-BE49-F238E27FC236}">
                <a16:creationId xmlns:a16="http://schemas.microsoft.com/office/drawing/2014/main" id="{55184A24-D204-8D4A-8320-1AA28893C9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76438" y="2316804"/>
            <a:ext cx="399881" cy="268996"/>
          </a:xfrm>
          <a:prstGeom prst="rect">
            <a:avLst/>
          </a:prstGeom>
        </p:spPr>
      </p:pic>
      <p:pic>
        <p:nvPicPr>
          <p:cNvPr id="9" name="Picture 8">
            <a:extLst>
              <a:ext uri="{FF2B5EF4-FFF2-40B4-BE49-F238E27FC236}">
                <a16:creationId xmlns:a16="http://schemas.microsoft.com/office/drawing/2014/main" id="{4D35B4C3-C79C-BB4A-82DD-F8EF7F2BA5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69855" y="2713912"/>
            <a:ext cx="384856" cy="419186"/>
          </a:xfrm>
          <a:prstGeom prst="rect">
            <a:avLst/>
          </a:prstGeom>
        </p:spPr>
      </p:pic>
      <p:pic>
        <p:nvPicPr>
          <p:cNvPr id="10" name="Picture 9">
            <a:extLst>
              <a:ext uri="{FF2B5EF4-FFF2-40B4-BE49-F238E27FC236}">
                <a16:creationId xmlns:a16="http://schemas.microsoft.com/office/drawing/2014/main" id="{C8E5E0FA-BF73-B14E-8887-5AE63B86DA2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21575" y="1918975"/>
            <a:ext cx="697286" cy="349743"/>
          </a:xfrm>
          <a:prstGeom prst="rect">
            <a:avLst/>
          </a:prstGeom>
        </p:spPr>
      </p:pic>
      <p:pic>
        <p:nvPicPr>
          <p:cNvPr id="11" name="Picture 10">
            <a:extLst>
              <a:ext uri="{FF2B5EF4-FFF2-40B4-BE49-F238E27FC236}">
                <a16:creationId xmlns:a16="http://schemas.microsoft.com/office/drawing/2014/main" id="{D8F79156-9366-0042-A7C5-CE9A97EB290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23491" y="5547549"/>
            <a:ext cx="999763" cy="346353"/>
          </a:xfrm>
          <a:prstGeom prst="rect">
            <a:avLst/>
          </a:prstGeom>
        </p:spPr>
      </p:pic>
      <p:pic>
        <p:nvPicPr>
          <p:cNvPr id="12" name="Picture 11">
            <a:extLst>
              <a:ext uri="{FF2B5EF4-FFF2-40B4-BE49-F238E27FC236}">
                <a16:creationId xmlns:a16="http://schemas.microsoft.com/office/drawing/2014/main" id="{CC5D104F-AAF4-B34A-BC90-0A5D13B2FD8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51666" y="1465717"/>
            <a:ext cx="697285" cy="419240"/>
          </a:xfrm>
          <a:prstGeom prst="rect">
            <a:avLst/>
          </a:prstGeom>
        </p:spPr>
      </p:pic>
      <p:pic>
        <p:nvPicPr>
          <p:cNvPr id="13" name="Picture 12">
            <a:extLst>
              <a:ext uri="{FF2B5EF4-FFF2-40B4-BE49-F238E27FC236}">
                <a16:creationId xmlns:a16="http://schemas.microsoft.com/office/drawing/2014/main" id="{5650F288-4016-A549-949D-AD07F816EB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26399" y="4230500"/>
            <a:ext cx="549692" cy="383475"/>
          </a:xfrm>
          <a:prstGeom prst="rect">
            <a:avLst/>
          </a:prstGeom>
        </p:spPr>
      </p:pic>
      <p:pic>
        <p:nvPicPr>
          <p:cNvPr id="14" name="Picture 13">
            <a:extLst>
              <a:ext uri="{FF2B5EF4-FFF2-40B4-BE49-F238E27FC236}">
                <a16:creationId xmlns:a16="http://schemas.microsoft.com/office/drawing/2014/main" id="{914A0CF4-F8D5-9C49-B2DC-6B4E1325C97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240720" y="4705037"/>
            <a:ext cx="903764" cy="128170"/>
          </a:xfrm>
          <a:prstGeom prst="rect">
            <a:avLst/>
          </a:prstGeom>
        </p:spPr>
      </p:pic>
      <p:pic>
        <p:nvPicPr>
          <p:cNvPr id="15" name="Picture 14">
            <a:extLst>
              <a:ext uri="{FF2B5EF4-FFF2-40B4-BE49-F238E27FC236}">
                <a16:creationId xmlns:a16="http://schemas.microsoft.com/office/drawing/2014/main" id="{F93FE8FD-CD9C-2D4A-8DD5-C134B35120B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779770" y="4933647"/>
            <a:ext cx="596668" cy="263028"/>
          </a:xfrm>
          <a:prstGeom prst="rect">
            <a:avLst/>
          </a:prstGeom>
        </p:spPr>
      </p:pic>
      <p:pic>
        <p:nvPicPr>
          <p:cNvPr id="16" name="Picture 15">
            <a:extLst>
              <a:ext uri="{FF2B5EF4-FFF2-40B4-BE49-F238E27FC236}">
                <a16:creationId xmlns:a16="http://schemas.microsoft.com/office/drawing/2014/main" id="{0B4AB88A-C126-4E4C-AC37-17FC1DFB46F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85251" y="5019391"/>
            <a:ext cx="853608" cy="603264"/>
          </a:xfrm>
          <a:prstGeom prst="rect">
            <a:avLst/>
          </a:prstGeom>
        </p:spPr>
      </p:pic>
      <p:pic>
        <p:nvPicPr>
          <p:cNvPr id="17" name="Picture 16">
            <a:extLst>
              <a:ext uri="{FF2B5EF4-FFF2-40B4-BE49-F238E27FC236}">
                <a16:creationId xmlns:a16="http://schemas.microsoft.com/office/drawing/2014/main" id="{07CC54C8-FC02-2A4A-9131-64165706ED5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423409" y="3901707"/>
            <a:ext cx="455248" cy="455248"/>
          </a:xfrm>
          <a:prstGeom prst="rect">
            <a:avLst/>
          </a:prstGeom>
        </p:spPr>
      </p:pic>
      <p:pic>
        <p:nvPicPr>
          <p:cNvPr id="18" name="Picture 17">
            <a:extLst>
              <a:ext uri="{FF2B5EF4-FFF2-40B4-BE49-F238E27FC236}">
                <a16:creationId xmlns:a16="http://schemas.microsoft.com/office/drawing/2014/main" id="{7D9D3A40-DD6E-0441-8EE4-937DCA8870B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021343" y="2277005"/>
            <a:ext cx="1095605" cy="325180"/>
          </a:xfrm>
          <a:prstGeom prst="rect">
            <a:avLst/>
          </a:prstGeom>
        </p:spPr>
      </p:pic>
      <p:pic>
        <p:nvPicPr>
          <p:cNvPr id="19" name="Picture 18">
            <a:extLst>
              <a:ext uri="{FF2B5EF4-FFF2-40B4-BE49-F238E27FC236}">
                <a16:creationId xmlns:a16="http://schemas.microsoft.com/office/drawing/2014/main" id="{DF369E35-D78E-5F40-A0F3-BCDEAFC77EF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738859" y="4698709"/>
            <a:ext cx="1054934" cy="354568"/>
          </a:xfrm>
          <a:prstGeom prst="rect">
            <a:avLst/>
          </a:prstGeom>
        </p:spPr>
      </p:pic>
      <p:pic>
        <p:nvPicPr>
          <p:cNvPr id="20" name="Picture 19">
            <a:extLst>
              <a:ext uri="{FF2B5EF4-FFF2-40B4-BE49-F238E27FC236}">
                <a16:creationId xmlns:a16="http://schemas.microsoft.com/office/drawing/2014/main" id="{6767B736-3D9F-9049-8DC2-2B7769A819A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051129" y="5601143"/>
            <a:ext cx="652813" cy="391688"/>
          </a:xfrm>
          <a:prstGeom prst="rect">
            <a:avLst/>
          </a:prstGeom>
        </p:spPr>
      </p:pic>
      <p:pic>
        <p:nvPicPr>
          <p:cNvPr id="21" name="Picture 20">
            <a:extLst>
              <a:ext uri="{FF2B5EF4-FFF2-40B4-BE49-F238E27FC236}">
                <a16:creationId xmlns:a16="http://schemas.microsoft.com/office/drawing/2014/main" id="{4919DFC5-FFFD-6E47-8C43-89F92ED26DF6}"/>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804340" y="2456509"/>
            <a:ext cx="516044" cy="547157"/>
          </a:xfrm>
          <a:prstGeom prst="rect">
            <a:avLst/>
          </a:prstGeom>
        </p:spPr>
      </p:pic>
      <p:pic>
        <p:nvPicPr>
          <p:cNvPr id="22" name="Picture 21">
            <a:extLst>
              <a:ext uri="{FF2B5EF4-FFF2-40B4-BE49-F238E27FC236}">
                <a16:creationId xmlns:a16="http://schemas.microsoft.com/office/drawing/2014/main" id="{DD5A33EB-EB93-0F4D-BEF2-7F3C64579788}"/>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554219" y="1654424"/>
            <a:ext cx="761353" cy="227829"/>
          </a:xfrm>
          <a:prstGeom prst="rect">
            <a:avLst/>
          </a:prstGeom>
        </p:spPr>
      </p:pic>
      <p:pic>
        <p:nvPicPr>
          <p:cNvPr id="23" name="Picture 22">
            <a:extLst>
              <a:ext uri="{FF2B5EF4-FFF2-40B4-BE49-F238E27FC236}">
                <a16:creationId xmlns:a16="http://schemas.microsoft.com/office/drawing/2014/main" id="{F5C58994-DC47-404E-9ACB-F5987BA8288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948535" y="3718752"/>
            <a:ext cx="1155728" cy="323604"/>
          </a:xfrm>
          <a:prstGeom prst="rect">
            <a:avLst/>
          </a:prstGeom>
        </p:spPr>
      </p:pic>
      <p:pic>
        <p:nvPicPr>
          <p:cNvPr id="24" name="Picture 23">
            <a:extLst>
              <a:ext uri="{FF2B5EF4-FFF2-40B4-BE49-F238E27FC236}">
                <a16:creationId xmlns:a16="http://schemas.microsoft.com/office/drawing/2014/main" id="{A5772C58-BC01-4B42-A240-D145ADAAB7B3}"/>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521954" y="1396229"/>
            <a:ext cx="549692" cy="549692"/>
          </a:xfrm>
          <a:prstGeom prst="rect">
            <a:avLst/>
          </a:prstGeom>
        </p:spPr>
      </p:pic>
      <p:pic>
        <p:nvPicPr>
          <p:cNvPr id="25" name="Picture 24">
            <a:extLst>
              <a:ext uri="{FF2B5EF4-FFF2-40B4-BE49-F238E27FC236}">
                <a16:creationId xmlns:a16="http://schemas.microsoft.com/office/drawing/2014/main" id="{88C02CBE-67F2-2248-B534-678B8818A165}"/>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031537" y="5466369"/>
            <a:ext cx="1061561" cy="312571"/>
          </a:xfrm>
          <a:prstGeom prst="rect">
            <a:avLst/>
          </a:prstGeom>
        </p:spPr>
      </p:pic>
      <p:pic>
        <p:nvPicPr>
          <p:cNvPr id="26" name="Picture 25">
            <a:extLst>
              <a:ext uri="{FF2B5EF4-FFF2-40B4-BE49-F238E27FC236}">
                <a16:creationId xmlns:a16="http://schemas.microsoft.com/office/drawing/2014/main" id="{9412AA52-2EB0-124E-BFEB-70EB8A20395E}"/>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111909" y="3303975"/>
            <a:ext cx="803894" cy="364326"/>
          </a:xfrm>
          <a:prstGeom prst="rect">
            <a:avLst/>
          </a:prstGeom>
        </p:spPr>
      </p:pic>
      <p:pic>
        <p:nvPicPr>
          <p:cNvPr id="27" name="Picture 26">
            <a:extLst>
              <a:ext uri="{FF2B5EF4-FFF2-40B4-BE49-F238E27FC236}">
                <a16:creationId xmlns:a16="http://schemas.microsoft.com/office/drawing/2014/main" id="{A6DDDCF0-0AEF-2941-B0F7-BB8D70333153}"/>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3295867" y="5146009"/>
            <a:ext cx="745729" cy="531953"/>
          </a:xfrm>
          <a:prstGeom prst="rect">
            <a:avLst/>
          </a:prstGeom>
        </p:spPr>
      </p:pic>
      <p:pic>
        <p:nvPicPr>
          <p:cNvPr id="28" name="Picture 27">
            <a:extLst>
              <a:ext uri="{FF2B5EF4-FFF2-40B4-BE49-F238E27FC236}">
                <a16:creationId xmlns:a16="http://schemas.microsoft.com/office/drawing/2014/main" id="{53259D92-522C-F146-8246-7CD0BD234416}"/>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848951" y="5342697"/>
            <a:ext cx="816372" cy="455248"/>
          </a:xfrm>
          <a:prstGeom prst="rect">
            <a:avLst/>
          </a:prstGeom>
        </p:spPr>
      </p:pic>
      <p:pic>
        <p:nvPicPr>
          <p:cNvPr id="29" name="Picture 28">
            <a:extLst>
              <a:ext uri="{FF2B5EF4-FFF2-40B4-BE49-F238E27FC236}">
                <a16:creationId xmlns:a16="http://schemas.microsoft.com/office/drawing/2014/main" id="{B8C8FABC-1EE7-A54C-A988-15F041FEE6CE}"/>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848951" y="1497220"/>
            <a:ext cx="699427" cy="455248"/>
          </a:xfrm>
          <a:prstGeom prst="rect">
            <a:avLst/>
          </a:prstGeom>
        </p:spPr>
      </p:pic>
      <p:sp>
        <p:nvSpPr>
          <p:cNvPr id="61" name="Right Arrow 60">
            <a:extLst>
              <a:ext uri="{FF2B5EF4-FFF2-40B4-BE49-F238E27FC236}">
                <a16:creationId xmlns:a16="http://schemas.microsoft.com/office/drawing/2014/main" id="{8ABE9668-FCAB-6E46-BED0-EDE26634DB3E}"/>
              </a:ext>
            </a:extLst>
          </p:cNvPr>
          <p:cNvSpPr/>
          <p:nvPr/>
        </p:nvSpPr>
        <p:spPr>
          <a:xfrm rot="19345067">
            <a:off x="9145894" y="1584228"/>
            <a:ext cx="634899" cy="989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2" name="Right Arrow 61">
            <a:extLst>
              <a:ext uri="{FF2B5EF4-FFF2-40B4-BE49-F238E27FC236}">
                <a16:creationId xmlns:a16="http://schemas.microsoft.com/office/drawing/2014/main" id="{4934C0F5-FDB3-AF45-BCD1-ECF51E4DD109}"/>
              </a:ext>
            </a:extLst>
          </p:cNvPr>
          <p:cNvSpPr/>
          <p:nvPr/>
        </p:nvSpPr>
        <p:spPr>
          <a:xfrm rot="2422945">
            <a:off x="9081798" y="4971835"/>
            <a:ext cx="634899" cy="989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3" name="Right Arrow 62">
            <a:extLst>
              <a:ext uri="{FF2B5EF4-FFF2-40B4-BE49-F238E27FC236}">
                <a16:creationId xmlns:a16="http://schemas.microsoft.com/office/drawing/2014/main" id="{297CD4F9-A52F-0A4E-B0FF-0A21335FC64E}"/>
              </a:ext>
            </a:extLst>
          </p:cNvPr>
          <p:cNvSpPr/>
          <p:nvPr/>
        </p:nvSpPr>
        <p:spPr>
          <a:xfrm rot="8389409">
            <a:off x="1850766" y="4738858"/>
            <a:ext cx="634899" cy="989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5" name="Right Arrow 64">
            <a:extLst>
              <a:ext uri="{FF2B5EF4-FFF2-40B4-BE49-F238E27FC236}">
                <a16:creationId xmlns:a16="http://schemas.microsoft.com/office/drawing/2014/main" id="{459DA8B8-7B8A-FD46-BF8D-93B63D24AF6D}"/>
              </a:ext>
            </a:extLst>
          </p:cNvPr>
          <p:cNvSpPr/>
          <p:nvPr/>
        </p:nvSpPr>
        <p:spPr>
          <a:xfrm rot="13222982">
            <a:off x="2069957" y="1696734"/>
            <a:ext cx="634899" cy="989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67" name="Graphic 66" descr="Scientist female outline">
            <a:extLst>
              <a:ext uri="{FF2B5EF4-FFF2-40B4-BE49-F238E27FC236}">
                <a16:creationId xmlns:a16="http://schemas.microsoft.com/office/drawing/2014/main" id="{5EF3A125-B52B-E249-8190-D548E39D8F5C}"/>
              </a:ext>
            </a:extLst>
          </p:cNvPr>
          <p:cNvPicPr>
            <a:picLocks noChangeAspect="1"/>
          </p:cNvPicPr>
          <p:nvPr/>
        </p:nvPicPr>
        <p:blipFill>
          <a:blip r:embed="rId28">
            <a:extLst>
              <a:ext uri="{96DAC541-7B7A-43D3-8B79-37D633B846F1}">
                <asvg:svgBlip xmlns:asvg="http://schemas.microsoft.com/office/drawing/2016/SVG/main" xmlns="" r:embed="rId29"/>
              </a:ext>
            </a:extLst>
          </a:blip>
          <a:stretch>
            <a:fillRect/>
          </a:stretch>
        </p:blipFill>
        <p:spPr>
          <a:xfrm>
            <a:off x="10155563" y="1029446"/>
            <a:ext cx="914400" cy="914400"/>
          </a:xfrm>
          <a:prstGeom prst="rect">
            <a:avLst/>
          </a:prstGeom>
        </p:spPr>
      </p:pic>
      <p:pic>
        <p:nvPicPr>
          <p:cNvPr id="69" name="Graphic 68" descr="Scientist male outline">
            <a:extLst>
              <a:ext uri="{FF2B5EF4-FFF2-40B4-BE49-F238E27FC236}">
                <a16:creationId xmlns:a16="http://schemas.microsoft.com/office/drawing/2014/main" id="{14326940-92A1-CF4C-8981-2C5842815EFD}"/>
              </a:ext>
            </a:extLst>
          </p:cNvPr>
          <p:cNvPicPr>
            <a:picLocks noChangeAspect="1"/>
          </p:cNvPicPr>
          <p:nvPr/>
        </p:nvPicPr>
        <p:blipFill>
          <a:blip r:embed="rId30">
            <a:extLst>
              <a:ext uri="{96DAC541-7B7A-43D3-8B79-37D633B846F1}">
                <asvg:svgBlip xmlns:asvg="http://schemas.microsoft.com/office/drawing/2016/SVG/main" xmlns="" r:embed="rId31"/>
              </a:ext>
            </a:extLst>
          </a:blip>
          <a:stretch>
            <a:fillRect/>
          </a:stretch>
        </p:blipFill>
        <p:spPr>
          <a:xfrm>
            <a:off x="10104480" y="5165454"/>
            <a:ext cx="914400" cy="914400"/>
          </a:xfrm>
          <a:prstGeom prst="rect">
            <a:avLst/>
          </a:prstGeom>
        </p:spPr>
      </p:pic>
      <p:pic>
        <p:nvPicPr>
          <p:cNvPr id="70" name="Graphic 69" descr="Scientist male outline">
            <a:extLst>
              <a:ext uri="{FF2B5EF4-FFF2-40B4-BE49-F238E27FC236}">
                <a16:creationId xmlns:a16="http://schemas.microsoft.com/office/drawing/2014/main" id="{91906B7D-96B8-484C-8A8F-B8D38299B690}"/>
              </a:ext>
            </a:extLst>
          </p:cNvPr>
          <p:cNvPicPr>
            <a:picLocks noChangeAspect="1"/>
          </p:cNvPicPr>
          <p:nvPr/>
        </p:nvPicPr>
        <p:blipFill>
          <a:blip r:embed="rId30">
            <a:extLst>
              <a:ext uri="{96DAC541-7B7A-43D3-8B79-37D633B846F1}">
                <asvg:svgBlip xmlns:asvg="http://schemas.microsoft.com/office/drawing/2016/SVG/main" xmlns="" r:embed="rId31"/>
              </a:ext>
            </a:extLst>
          </a:blip>
          <a:stretch>
            <a:fillRect/>
          </a:stretch>
        </p:blipFill>
        <p:spPr>
          <a:xfrm>
            <a:off x="991684" y="1213875"/>
            <a:ext cx="914400" cy="914400"/>
          </a:xfrm>
          <a:prstGeom prst="rect">
            <a:avLst/>
          </a:prstGeom>
        </p:spPr>
      </p:pic>
      <p:pic>
        <p:nvPicPr>
          <p:cNvPr id="72" name="Graphic 71" descr="Scientist female outline">
            <a:extLst>
              <a:ext uri="{FF2B5EF4-FFF2-40B4-BE49-F238E27FC236}">
                <a16:creationId xmlns:a16="http://schemas.microsoft.com/office/drawing/2014/main" id="{81E61136-04BC-2447-9B69-044699EBB438}"/>
              </a:ext>
            </a:extLst>
          </p:cNvPr>
          <p:cNvPicPr>
            <a:picLocks noChangeAspect="1"/>
          </p:cNvPicPr>
          <p:nvPr/>
        </p:nvPicPr>
        <p:blipFill>
          <a:blip r:embed="rId28">
            <a:extLst>
              <a:ext uri="{96DAC541-7B7A-43D3-8B79-37D633B846F1}">
                <asvg:svgBlip xmlns:asvg="http://schemas.microsoft.com/office/drawing/2016/SVG/main" xmlns="" r:embed="rId29"/>
              </a:ext>
            </a:extLst>
          </a:blip>
          <a:stretch>
            <a:fillRect/>
          </a:stretch>
        </p:blipFill>
        <p:spPr>
          <a:xfrm>
            <a:off x="780533" y="5339787"/>
            <a:ext cx="914400" cy="914400"/>
          </a:xfrm>
          <a:prstGeom prst="rect">
            <a:avLst/>
          </a:prstGeom>
        </p:spPr>
      </p:pic>
      <p:sp>
        <p:nvSpPr>
          <p:cNvPr id="74" name="TextBox 73">
            <a:extLst>
              <a:ext uri="{FF2B5EF4-FFF2-40B4-BE49-F238E27FC236}">
                <a16:creationId xmlns:a16="http://schemas.microsoft.com/office/drawing/2014/main" id="{6D08A2DF-BCCC-654A-96D9-1D910145CD3D}"/>
              </a:ext>
            </a:extLst>
          </p:cNvPr>
          <p:cNvSpPr txBox="1"/>
          <p:nvPr/>
        </p:nvSpPr>
        <p:spPr>
          <a:xfrm>
            <a:off x="812396" y="2170949"/>
            <a:ext cx="1319144" cy="646331"/>
          </a:xfrm>
          <a:prstGeom prst="rect">
            <a:avLst/>
          </a:prstGeom>
          <a:noFill/>
        </p:spPr>
        <p:txBody>
          <a:bodyPr wrap="none" rtlCol="0">
            <a:spAutoFit/>
          </a:bodyPr>
          <a:lstStyle/>
          <a:p>
            <a:r>
              <a:rPr lang="en-GB"/>
              <a:t>Disciplinary </a:t>
            </a:r>
          </a:p>
          <a:p>
            <a:r>
              <a:rPr lang="en-GB"/>
              <a:t>excellence</a:t>
            </a:r>
          </a:p>
        </p:txBody>
      </p:sp>
      <p:pic>
        <p:nvPicPr>
          <p:cNvPr id="76" name="Graphic 75" descr="Group of women outline">
            <a:extLst>
              <a:ext uri="{FF2B5EF4-FFF2-40B4-BE49-F238E27FC236}">
                <a16:creationId xmlns:a16="http://schemas.microsoft.com/office/drawing/2014/main" id="{3A641196-8B81-364F-9022-3C3CCBA4E286}"/>
              </a:ext>
            </a:extLst>
          </p:cNvPr>
          <p:cNvPicPr>
            <a:picLocks noChangeAspect="1"/>
          </p:cNvPicPr>
          <p:nvPr/>
        </p:nvPicPr>
        <p:blipFill>
          <a:blip r:embed="rId32">
            <a:extLst>
              <a:ext uri="{96DAC541-7B7A-43D3-8B79-37D633B846F1}">
                <asvg:svgBlip xmlns:asvg="http://schemas.microsoft.com/office/drawing/2016/SVG/main" xmlns="" r:embed="rId33"/>
              </a:ext>
            </a:extLst>
          </a:blip>
          <a:stretch>
            <a:fillRect/>
          </a:stretch>
        </p:blipFill>
        <p:spPr>
          <a:xfrm>
            <a:off x="4707423" y="3408275"/>
            <a:ext cx="608149" cy="608149"/>
          </a:xfrm>
          <a:prstGeom prst="rect">
            <a:avLst/>
          </a:prstGeom>
        </p:spPr>
      </p:pic>
      <p:pic>
        <p:nvPicPr>
          <p:cNvPr id="77" name="Picture 76">
            <a:extLst>
              <a:ext uri="{FF2B5EF4-FFF2-40B4-BE49-F238E27FC236}">
                <a16:creationId xmlns:a16="http://schemas.microsoft.com/office/drawing/2014/main" id="{E97E0BE4-2698-4A4F-B2A1-C082647F2C78}"/>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5460307" y="3343679"/>
            <a:ext cx="863187" cy="798741"/>
          </a:xfrm>
          <a:prstGeom prst="rect">
            <a:avLst/>
          </a:prstGeom>
        </p:spPr>
      </p:pic>
      <p:pic>
        <p:nvPicPr>
          <p:cNvPr id="79" name="Graphic 78" descr="Upward trend with solid fill">
            <a:extLst>
              <a:ext uri="{FF2B5EF4-FFF2-40B4-BE49-F238E27FC236}">
                <a16:creationId xmlns:a16="http://schemas.microsoft.com/office/drawing/2014/main" id="{6D0BA39E-E48E-5248-A5EC-99E7521F0E79}"/>
              </a:ext>
            </a:extLst>
          </p:cNvPr>
          <p:cNvPicPr>
            <a:picLocks noChangeAspect="1"/>
          </p:cNvPicPr>
          <p:nvPr/>
        </p:nvPicPr>
        <p:blipFill>
          <a:blip r:embed="rId35">
            <a:extLst>
              <a:ext uri="{96DAC541-7B7A-43D3-8B79-37D633B846F1}">
                <asvg:svgBlip xmlns:asvg="http://schemas.microsoft.com/office/drawing/2016/SVG/main" xmlns="" r:embed="rId36"/>
              </a:ext>
            </a:extLst>
          </a:blip>
          <a:stretch>
            <a:fillRect/>
          </a:stretch>
        </p:blipFill>
        <p:spPr>
          <a:xfrm>
            <a:off x="6356811" y="3316100"/>
            <a:ext cx="914400" cy="914400"/>
          </a:xfrm>
          <a:prstGeom prst="rect">
            <a:avLst/>
          </a:prstGeom>
        </p:spPr>
      </p:pic>
      <p:sp>
        <p:nvSpPr>
          <p:cNvPr id="80" name="TextBox 79">
            <a:extLst>
              <a:ext uri="{FF2B5EF4-FFF2-40B4-BE49-F238E27FC236}">
                <a16:creationId xmlns:a16="http://schemas.microsoft.com/office/drawing/2014/main" id="{69A1A7D2-3AEB-344F-8C3B-61A7DBC118E5}"/>
              </a:ext>
            </a:extLst>
          </p:cNvPr>
          <p:cNvSpPr txBox="1"/>
          <p:nvPr/>
        </p:nvSpPr>
        <p:spPr>
          <a:xfrm>
            <a:off x="5164304" y="4189744"/>
            <a:ext cx="1531958" cy="369332"/>
          </a:xfrm>
          <a:prstGeom prst="rect">
            <a:avLst/>
          </a:prstGeom>
          <a:noFill/>
        </p:spPr>
        <p:txBody>
          <a:bodyPr wrap="none" rtlCol="0">
            <a:spAutoFit/>
          </a:bodyPr>
          <a:lstStyle/>
          <a:p>
            <a:r>
              <a:rPr lang="en-FI" dirty="0"/>
              <a:t>Societal needs</a:t>
            </a:r>
          </a:p>
        </p:txBody>
      </p:sp>
      <p:sp>
        <p:nvSpPr>
          <p:cNvPr id="81" name="TextBox 80">
            <a:extLst>
              <a:ext uri="{FF2B5EF4-FFF2-40B4-BE49-F238E27FC236}">
                <a16:creationId xmlns:a16="http://schemas.microsoft.com/office/drawing/2014/main" id="{EFF9E9AC-689E-754C-A605-8AABAE100EA1}"/>
              </a:ext>
            </a:extLst>
          </p:cNvPr>
          <p:cNvSpPr txBox="1"/>
          <p:nvPr/>
        </p:nvSpPr>
        <p:spPr>
          <a:xfrm>
            <a:off x="4835672" y="2928991"/>
            <a:ext cx="2475742" cy="369332"/>
          </a:xfrm>
          <a:prstGeom prst="rect">
            <a:avLst/>
          </a:prstGeom>
          <a:noFill/>
        </p:spPr>
        <p:txBody>
          <a:bodyPr wrap="none" rtlCol="0">
            <a:spAutoFit/>
          </a:bodyPr>
          <a:lstStyle/>
          <a:p>
            <a:r>
              <a:rPr lang="en-FI" dirty="0"/>
              <a:t>Multidiciplinary answers</a:t>
            </a:r>
          </a:p>
        </p:txBody>
      </p:sp>
      <p:sp>
        <p:nvSpPr>
          <p:cNvPr id="82" name="TextBox 81">
            <a:extLst>
              <a:ext uri="{FF2B5EF4-FFF2-40B4-BE49-F238E27FC236}">
                <a16:creationId xmlns:a16="http://schemas.microsoft.com/office/drawing/2014/main" id="{19A241EF-F240-BA44-93C9-FC0E5BACBC8E}"/>
              </a:ext>
            </a:extLst>
          </p:cNvPr>
          <p:cNvSpPr txBox="1"/>
          <p:nvPr/>
        </p:nvSpPr>
        <p:spPr>
          <a:xfrm>
            <a:off x="1707408" y="5664151"/>
            <a:ext cx="1319144" cy="646331"/>
          </a:xfrm>
          <a:prstGeom prst="rect">
            <a:avLst/>
          </a:prstGeom>
          <a:noFill/>
        </p:spPr>
        <p:txBody>
          <a:bodyPr wrap="none" rtlCol="0">
            <a:spAutoFit/>
          </a:bodyPr>
          <a:lstStyle/>
          <a:p>
            <a:r>
              <a:rPr lang="en-GB"/>
              <a:t>Disciplinary </a:t>
            </a:r>
          </a:p>
          <a:p>
            <a:r>
              <a:rPr lang="en-GB"/>
              <a:t>excellence</a:t>
            </a:r>
          </a:p>
        </p:txBody>
      </p:sp>
      <p:sp>
        <p:nvSpPr>
          <p:cNvPr id="83" name="TextBox 82">
            <a:extLst>
              <a:ext uri="{FF2B5EF4-FFF2-40B4-BE49-F238E27FC236}">
                <a16:creationId xmlns:a16="http://schemas.microsoft.com/office/drawing/2014/main" id="{73318B77-0033-9745-9A9D-70AC3D3B816B}"/>
              </a:ext>
            </a:extLst>
          </p:cNvPr>
          <p:cNvSpPr txBox="1"/>
          <p:nvPr/>
        </p:nvSpPr>
        <p:spPr>
          <a:xfrm>
            <a:off x="8697388" y="5766262"/>
            <a:ext cx="1319144" cy="646331"/>
          </a:xfrm>
          <a:prstGeom prst="rect">
            <a:avLst/>
          </a:prstGeom>
          <a:noFill/>
        </p:spPr>
        <p:txBody>
          <a:bodyPr wrap="none" rtlCol="0">
            <a:spAutoFit/>
          </a:bodyPr>
          <a:lstStyle/>
          <a:p>
            <a:r>
              <a:rPr lang="en-GB" dirty="0"/>
              <a:t>Disciplinary </a:t>
            </a:r>
          </a:p>
          <a:p>
            <a:r>
              <a:rPr lang="en-GB" dirty="0"/>
              <a:t>excellence</a:t>
            </a:r>
          </a:p>
        </p:txBody>
      </p:sp>
      <p:sp>
        <p:nvSpPr>
          <p:cNvPr id="84" name="TextBox 83">
            <a:extLst>
              <a:ext uri="{FF2B5EF4-FFF2-40B4-BE49-F238E27FC236}">
                <a16:creationId xmlns:a16="http://schemas.microsoft.com/office/drawing/2014/main" id="{D3EBACE6-D454-4443-B97D-CE7673F91083}"/>
              </a:ext>
            </a:extLst>
          </p:cNvPr>
          <p:cNvSpPr txBox="1"/>
          <p:nvPr/>
        </p:nvSpPr>
        <p:spPr>
          <a:xfrm>
            <a:off x="10059165" y="1882626"/>
            <a:ext cx="1319144" cy="646331"/>
          </a:xfrm>
          <a:prstGeom prst="rect">
            <a:avLst/>
          </a:prstGeom>
          <a:noFill/>
        </p:spPr>
        <p:txBody>
          <a:bodyPr wrap="none" rtlCol="0">
            <a:spAutoFit/>
          </a:bodyPr>
          <a:lstStyle/>
          <a:p>
            <a:r>
              <a:rPr lang="en-GB" dirty="0"/>
              <a:t>Disciplinary </a:t>
            </a:r>
          </a:p>
          <a:p>
            <a:r>
              <a:rPr lang="en-GB" dirty="0"/>
              <a:t>excellence</a:t>
            </a:r>
          </a:p>
        </p:txBody>
      </p:sp>
      <p:grpSp>
        <p:nvGrpSpPr>
          <p:cNvPr id="129" name="Group 128">
            <a:extLst>
              <a:ext uri="{FF2B5EF4-FFF2-40B4-BE49-F238E27FC236}">
                <a16:creationId xmlns:a16="http://schemas.microsoft.com/office/drawing/2014/main" id="{8CFF291B-5E06-D749-98EC-406E6949486A}"/>
              </a:ext>
            </a:extLst>
          </p:cNvPr>
          <p:cNvGrpSpPr/>
          <p:nvPr/>
        </p:nvGrpSpPr>
        <p:grpSpPr>
          <a:xfrm>
            <a:off x="988637" y="2730087"/>
            <a:ext cx="2852402" cy="2674564"/>
            <a:chOff x="988637" y="2730087"/>
            <a:chExt cx="2852402" cy="2674564"/>
          </a:xfrm>
        </p:grpSpPr>
        <p:sp>
          <p:nvSpPr>
            <p:cNvPr id="88" name="Left-right Arrow 87">
              <a:extLst>
                <a:ext uri="{FF2B5EF4-FFF2-40B4-BE49-F238E27FC236}">
                  <a16:creationId xmlns:a16="http://schemas.microsoft.com/office/drawing/2014/main" id="{CEA4AC3B-84E0-D842-A8FF-24BC9FE8D801}"/>
                </a:ext>
              </a:extLst>
            </p:cNvPr>
            <p:cNvSpPr/>
            <p:nvPr/>
          </p:nvSpPr>
          <p:spPr>
            <a:xfrm>
              <a:off x="1166475" y="3490903"/>
              <a:ext cx="2674564" cy="744362"/>
            </a:xfrm>
            <a:prstGeom prst="lef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FI" dirty="0"/>
                <a:t>Ad hoc solutions</a:t>
              </a:r>
            </a:p>
          </p:txBody>
        </p:sp>
        <p:sp>
          <p:nvSpPr>
            <p:cNvPr id="89" name="Left-right Arrow 88">
              <a:extLst>
                <a:ext uri="{FF2B5EF4-FFF2-40B4-BE49-F238E27FC236}">
                  <a16:creationId xmlns:a16="http://schemas.microsoft.com/office/drawing/2014/main" id="{2C0F21FC-1D7A-314F-A4D2-90A6BDEB2020}"/>
                </a:ext>
              </a:extLst>
            </p:cNvPr>
            <p:cNvSpPr/>
            <p:nvPr/>
          </p:nvSpPr>
          <p:spPr>
            <a:xfrm rot="5400000">
              <a:off x="23536" y="3695188"/>
              <a:ext cx="2674564" cy="744362"/>
            </a:xfrm>
            <a:prstGeom prst="lef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FI" dirty="0"/>
            </a:p>
          </p:txBody>
        </p:sp>
      </p:grpSp>
      <p:sp>
        <p:nvSpPr>
          <p:cNvPr id="120" name="Rectangle 119">
            <a:extLst>
              <a:ext uri="{FF2B5EF4-FFF2-40B4-BE49-F238E27FC236}">
                <a16:creationId xmlns:a16="http://schemas.microsoft.com/office/drawing/2014/main" id="{DEB9BD56-0B27-204A-BF93-691108F6E527}"/>
              </a:ext>
            </a:extLst>
          </p:cNvPr>
          <p:cNvSpPr/>
          <p:nvPr/>
        </p:nvSpPr>
        <p:spPr>
          <a:xfrm>
            <a:off x="1606618" y="4149980"/>
            <a:ext cx="2234421" cy="69424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I" dirty="0"/>
              <a:t>Temporary and hard to repeat</a:t>
            </a:r>
          </a:p>
        </p:txBody>
      </p:sp>
      <p:grpSp>
        <p:nvGrpSpPr>
          <p:cNvPr id="132" name="Group 131">
            <a:extLst>
              <a:ext uri="{FF2B5EF4-FFF2-40B4-BE49-F238E27FC236}">
                <a16:creationId xmlns:a16="http://schemas.microsoft.com/office/drawing/2014/main" id="{E645C2BC-0D2A-EE40-B85F-FBFD14388B7A}"/>
              </a:ext>
            </a:extLst>
          </p:cNvPr>
          <p:cNvGrpSpPr/>
          <p:nvPr/>
        </p:nvGrpSpPr>
        <p:grpSpPr>
          <a:xfrm>
            <a:off x="3219108" y="2001569"/>
            <a:ext cx="6015161" cy="3617200"/>
            <a:chOff x="3219108" y="2001569"/>
            <a:chExt cx="6015161" cy="3617200"/>
          </a:xfrm>
        </p:grpSpPr>
        <p:grpSp>
          <p:nvGrpSpPr>
            <p:cNvPr id="131" name="Group 130">
              <a:extLst>
                <a:ext uri="{FF2B5EF4-FFF2-40B4-BE49-F238E27FC236}">
                  <a16:creationId xmlns:a16="http://schemas.microsoft.com/office/drawing/2014/main" id="{3DD7807C-FEC6-ED4C-B098-6FB44277F4DA}"/>
                </a:ext>
              </a:extLst>
            </p:cNvPr>
            <p:cNvGrpSpPr/>
            <p:nvPr/>
          </p:nvGrpSpPr>
          <p:grpSpPr>
            <a:xfrm>
              <a:off x="4543064" y="2049031"/>
              <a:ext cx="4691205" cy="3004246"/>
              <a:chOff x="4543064" y="2049031"/>
              <a:chExt cx="4691205" cy="3004246"/>
            </a:xfrm>
          </p:grpSpPr>
          <p:cxnSp>
            <p:nvCxnSpPr>
              <p:cNvPr id="91" name="Straight Arrow Connector 90">
                <a:extLst>
                  <a:ext uri="{FF2B5EF4-FFF2-40B4-BE49-F238E27FC236}">
                    <a16:creationId xmlns:a16="http://schemas.microsoft.com/office/drawing/2014/main" id="{170D64B4-F306-A644-A466-4B71FC7161E7}"/>
                  </a:ext>
                </a:extLst>
              </p:cNvPr>
              <p:cNvCxnSpPr>
                <a:cxnSpLocks/>
              </p:cNvCxnSpPr>
              <p:nvPr/>
            </p:nvCxnSpPr>
            <p:spPr>
              <a:xfrm>
                <a:off x="8463718" y="2706776"/>
                <a:ext cx="770551" cy="1638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4C0A219-B721-8D45-BF7B-C4D281DA98F4}"/>
                  </a:ext>
                </a:extLst>
              </p:cNvPr>
              <p:cNvCxnSpPr>
                <a:cxnSpLocks/>
              </p:cNvCxnSpPr>
              <p:nvPr/>
            </p:nvCxnSpPr>
            <p:spPr>
              <a:xfrm flipH="1" flipV="1">
                <a:off x="6567704" y="2049031"/>
                <a:ext cx="1395693" cy="402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DB01EEA1-FAE9-FB48-8162-958909B9B25A}"/>
                  </a:ext>
                </a:extLst>
              </p:cNvPr>
              <p:cNvCxnSpPr>
                <a:cxnSpLocks/>
              </p:cNvCxnSpPr>
              <p:nvPr/>
            </p:nvCxnSpPr>
            <p:spPr>
              <a:xfrm flipH="1" flipV="1">
                <a:off x="4543064" y="2093847"/>
                <a:ext cx="3529032" cy="518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6BEE24CC-CF26-6442-8DAF-1BBE76C620B0}"/>
                  </a:ext>
                </a:extLst>
              </p:cNvPr>
              <p:cNvCxnSpPr>
                <a:cxnSpLocks/>
              </p:cNvCxnSpPr>
              <p:nvPr/>
            </p:nvCxnSpPr>
            <p:spPr>
              <a:xfrm flipH="1">
                <a:off x="7103338" y="2610472"/>
                <a:ext cx="1051010" cy="2442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5F24F118-C557-544D-AFBC-4ADEBEA387EB}"/>
                  </a:ext>
                </a:extLst>
              </p:cNvPr>
              <p:cNvCxnSpPr>
                <a:cxnSpLocks/>
              </p:cNvCxnSpPr>
              <p:nvPr/>
            </p:nvCxnSpPr>
            <p:spPr>
              <a:xfrm>
                <a:off x="8315530" y="2653973"/>
                <a:ext cx="556748" cy="1978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376BA001-AE57-BF46-9269-C94B481D93F7}"/>
                  </a:ext>
                </a:extLst>
              </p:cNvPr>
              <p:cNvCxnSpPr>
                <a:cxnSpLocks/>
              </p:cNvCxnSpPr>
              <p:nvPr/>
            </p:nvCxnSpPr>
            <p:spPr>
              <a:xfrm>
                <a:off x="8558434" y="2621634"/>
                <a:ext cx="540092" cy="6766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20411F5C-CABB-774F-9E95-62B25A7B7B2A}"/>
                </a:ext>
              </a:extLst>
            </p:cNvPr>
            <p:cNvGrpSpPr/>
            <p:nvPr/>
          </p:nvGrpSpPr>
          <p:grpSpPr>
            <a:xfrm>
              <a:off x="3219108" y="2001569"/>
              <a:ext cx="4123473" cy="3617200"/>
              <a:chOff x="3219108" y="2001569"/>
              <a:chExt cx="4123473" cy="3617200"/>
            </a:xfrm>
          </p:grpSpPr>
          <p:cxnSp>
            <p:nvCxnSpPr>
              <p:cNvPr id="111" name="Straight Arrow Connector 110">
                <a:extLst>
                  <a:ext uri="{FF2B5EF4-FFF2-40B4-BE49-F238E27FC236}">
                    <a16:creationId xmlns:a16="http://schemas.microsoft.com/office/drawing/2014/main" id="{21CC922F-FFB3-7444-882D-84B3CD7F08C4}"/>
                  </a:ext>
                </a:extLst>
              </p:cNvPr>
              <p:cNvCxnSpPr>
                <a:cxnSpLocks/>
              </p:cNvCxnSpPr>
              <p:nvPr/>
            </p:nvCxnSpPr>
            <p:spPr>
              <a:xfrm flipV="1">
                <a:off x="5771322" y="2293562"/>
                <a:ext cx="1571259" cy="332520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13" name="Straight Arrow Connector 112">
                <a:extLst>
                  <a:ext uri="{FF2B5EF4-FFF2-40B4-BE49-F238E27FC236}">
                    <a16:creationId xmlns:a16="http://schemas.microsoft.com/office/drawing/2014/main" id="{4203CB31-ABF8-584B-A993-DD9F40E2FD18}"/>
                  </a:ext>
                </a:extLst>
              </p:cNvPr>
              <p:cNvCxnSpPr>
                <a:cxnSpLocks/>
              </p:cNvCxnSpPr>
              <p:nvPr/>
            </p:nvCxnSpPr>
            <p:spPr>
              <a:xfrm flipH="1" flipV="1">
                <a:off x="4096217" y="5233392"/>
                <a:ext cx="1675105" cy="38537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15" name="Straight Arrow Connector 114">
                <a:extLst>
                  <a:ext uri="{FF2B5EF4-FFF2-40B4-BE49-F238E27FC236}">
                    <a16:creationId xmlns:a16="http://schemas.microsoft.com/office/drawing/2014/main" id="{382E6C21-57E8-944E-9688-C535092D86A8}"/>
                  </a:ext>
                </a:extLst>
              </p:cNvPr>
              <p:cNvCxnSpPr>
                <a:cxnSpLocks/>
              </p:cNvCxnSpPr>
              <p:nvPr/>
            </p:nvCxnSpPr>
            <p:spPr>
              <a:xfrm flipV="1">
                <a:off x="5771322" y="2001569"/>
                <a:ext cx="79554" cy="361720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17" name="Straight Arrow Connector 116">
                <a:extLst>
                  <a:ext uri="{FF2B5EF4-FFF2-40B4-BE49-F238E27FC236}">
                    <a16:creationId xmlns:a16="http://schemas.microsoft.com/office/drawing/2014/main" id="{43B34485-B548-5140-93F8-6337AEC41342}"/>
                  </a:ext>
                </a:extLst>
              </p:cNvPr>
              <p:cNvCxnSpPr>
                <a:cxnSpLocks/>
              </p:cNvCxnSpPr>
              <p:nvPr/>
            </p:nvCxnSpPr>
            <p:spPr>
              <a:xfrm flipH="1" flipV="1">
                <a:off x="3219108" y="4705037"/>
                <a:ext cx="2552214" cy="91373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grpSp>
        <p:sp>
          <p:nvSpPr>
            <p:cNvPr id="121" name="Rectangle 120">
              <a:extLst>
                <a:ext uri="{FF2B5EF4-FFF2-40B4-BE49-F238E27FC236}">
                  <a16:creationId xmlns:a16="http://schemas.microsoft.com/office/drawing/2014/main" id="{0B700BBC-F9A0-1D48-BAB4-C10513A6F001}"/>
                </a:ext>
              </a:extLst>
            </p:cNvPr>
            <p:cNvSpPr/>
            <p:nvPr/>
          </p:nvSpPr>
          <p:spPr>
            <a:xfrm>
              <a:off x="6916933" y="2700054"/>
              <a:ext cx="1677755" cy="2825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I" dirty="0"/>
                <a:t>Direct RI linking</a:t>
              </a:r>
            </a:p>
          </p:txBody>
        </p:sp>
      </p:grpSp>
      <p:sp>
        <p:nvSpPr>
          <p:cNvPr id="122" name="Rectangle 121">
            <a:extLst>
              <a:ext uri="{FF2B5EF4-FFF2-40B4-BE49-F238E27FC236}">
                <a16:creationId xmlns:a16="http://schemas.microsoft.com/office/drawing/2014/main" id="{97FC4808-1AC0-AC4D-A209-12018B5EDEF6}"/>
              </a:ext>
            </a:extLst>
          </p:cNvPr>
          <p:cNvSpPr/>
          <p:nvPr/>
        </p:nvSpPr>
        <p:spPr>
          <a:xfrm>
            <a:off x="6753454" y="3069616"/>
            <a:ext cx="2180658" cy="101150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I" dirty="0"/>
              <a:t>Scales poorly &amp;</a:t>
            </a:r>
          </a:p>
          <a:p>
            <a:pPr algn="ctr"/>
            <a:r>
              <a:rPr lang="en-FI" dirty="0"/>
              <a:t>misses connections</a:t>
            </a:r>
          </a:p>
        </p:txBody>
      </p:sp>
      <p:grpSp>
        <p:nvGrpSpPr>
          <p:cNvPr id="136" name="Group 135">
            <a:extLst>
              <a:ext uri="{FF2B5EF4-FFF2-40B4-BE49-F238E27FC236}">
                <a16:creationId xmlns:a16="http://schemas.microsoft.com/office/drawing/2014/main" id="{203D3B4D-0253-1F44-A904-8C3369669D04}"/>
              </a:ext>
            </a:extLst>
          </p:cNvPr>
          <p:cNvGrpSpPr/>
          <p:nvPr/>
        </p:nvGrpSpPr>
        <p:grpSpPr>
          <a:xfrm>
            <a:off x="3428247" y="2237053"/>
            <a:ext cx="4997858" cy="2953349"/>
            <a:chOff x="3428247" y="2237053"/>
            <a:chExt cx="4997858" cy="2953349"/>
          </a:xfrm>
        </p:grpSpPr>
        <p:grpSp>
          <p:nvGrpSpPr>
            <p:cNvPr id="128" name="Group 127">
              <a:extLst>
                <a:ext uri="{FF2B5EF4-FFF2-40B4-BE49-F238E27FC236}">
                  <a16:creationId xmlns:a16="http://schemas.microsoft.com/office/drawing/2014/main" id="{4D1A94C1-4B1A-1D47-BB69-909A56BBA7E6}"/>
                </a:ext>
              </a:extLst>
            </p:cNvPr>
            <p:cNvGrpSpPr/>
            <p:nvPr/>
          </p:nvGrpSpPr>
          <p:grpSpPr>
            <a:xfrm>
              <a:off x="3428247" y="2237053"/>
              <a:ext cx="4997858" cy="2953349"/>
              <a:chOff x="3428247" y="2224864"/>
              <a:chExt cx="4997858" cy="2953349"/>
            </a:xfrm>
          </p:grpSpPr>
          <p:sp>
            <p:nvSpPr>
              <p:cNvPr id="123" name="Oval 122">
                <a:extLst>
                  <a:ext uri="{FF2B5EF4-FFF2-40B4-BE49-F238E27FC236}">
                    <a16:creationId xmlns:a16="http://schemas.microsoft.com/office/drawing/2014/main" id="{D5B475C8-DF75-6F45-BC42-91C15247D14A}"/>
                  </a:ext>
                </a:extLst>
              </p:cNvPr>
              <p:cNvSpPr/>
              <p:nvPr/>
            </p:nvSpPr>
            <p:spPr>
              <a:xfrm>
                <a:off x="3428247" y="2224864"/>
                <a:ext cx="4997858" cy="2953349"/>
              </a:xfrm>
              <a:prstGeom prst="ellipse">
                <a:avLst/>
              </a:prstGeom>
              <a:solidFill>
                <a:schemeClr val="accent1">
                  <a:alpha val="5948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I" dirty="0"/>
                  <a:t>Joint cluster action</a:t>
                </a:r>
              </a:p>
              <a:p>
                <a:pPr algn="ctr"/>
                <a:r>
                  <a:rPr lang="en-GB" dirty="0"/>
                  <a:t>H</a:t>
                </a:r>
                <a:r>
                  <a:rPr lang="en-FI" dirty="0"/>
                  <a:t>elping R</a:t>
                </a:r>
                <a:r>
                  <a:rPr lang="en-GB" dirty="0"/>
                  <a:t>Is to provide for generalized users</a:t>
                </a:r>
              </a:p>
            </p:txBody>
          </p:sp>
          <p:sp>
            <p:nvSpPr>
              <p:cNvPr id="124" name="Right Arrow 123">
                <a:extLst>
                  <a:ext uri="{FF2B5EF4-FFF2-40B4-BE49-F238E27FC236}">
                    <a16:creationId xmlns:a16="http://schemas.microsoft.com/office/drawing/2014/main" id="{1D40FA7F-07FC-394E-9796-976CF3F6520B}"/>
                  </a:ext>
                </a:extLst>
              </p:cNvPr>
              <p:cNvSpPr/>
              <p:nvPr/>
            </p:nvSpPr>
            <p:spPr>
              <a:xfrm rot="2106247">
                <a:off x="3890055" y="2834614"/>
                <a:ext cx="571365" cy="61248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5" name="Right Arrow 124">
                <a:extLst>
                  <a:ext uri="{FF2B5EF4-FFF2-40B4-BE49-F238E27FC236}">
                    <a16:creationId xmlns:a16="http://schemas.microsoft.com/office/drawing/2014/main" id="{FD8409EF-1640-624A-94E1-ECFD2048592B}"/>
                  </a:ext>
                </a:extLst>
              </p:cNvPr>
              <p:cNvSpPr/>
              <p:nvPr/>
            </p:nvSpPr>
            <p:spPr>
              <a:xfrm rot="19488446">
                <a:off x="4002360" y="3952356"/>
                <a:ext cx="571365" cy="61248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6" name="Right Arrow 125">
                <a:extLst>
                  <a:ext uri="{FF2B5EF4-FFF2-40B4-BE49-F238E27FC236}">
                    <a16:creationId xmlns:a16="http://schemas.microsoft.com/office/drawing/2014/main" id="{F9C4F952-9001-D644-B905-781436789075}"/>
                  </a:ext>
                </a:extLst>
              </p:cNvPr>
              <p:cNvSpPr/>
              <p:nvPr/>
            </p:nvSpPr>
            <p:spPr>
              <a:xfrm rot="12771877">
                <a:off x="7150756" y="4022004"/>
                <a:ext cx="571365" cy="61248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7" name="Right Arrow 126">
                <a:extLst>
                  <a:ext uri="{FF2B5EF4-FFF2-40B4-BE49-F238E27FC236}">
                    <a16:creationId xmlns:a16="http://schemas.microsoft.com/office/drawing/2014/main" id="{BF79C33A-0378-2848-B3A6-DDFFEF9582AB}"/>
                  </a:ext>
                </a:extLst>
              </p:cNvPr>
              <p:cNvSpPr/>
              <p:nvPr/>
            </p:nvSpPr>
            <p:spPr>
              <a:xfrm rot="9417196">
                <a:off x="7052807" y="2703752"/>
                <a:ext cx="571365" cy="61248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grpSp>
        <p:pic>
          <p:nvPicPr>
            <p:cNvPr id="133" name="Picture 132">
              <a:extLst>
                <a:ext uri="{FF2B5EF4-FFF2-40B4-BE49-F238E27FC236}">
                  <a16:creationId xmlns:a16="http://schemas.microsoft.com/office/drawing/2014/main" id="{FB49340E-50E8-0D42-928A-012B7096CB63}"/>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5119504" y="4511302"/>
              <a:ext cx="686114" cy="559814"/>
            </a:xfrm>
            <a:prstGeom prst="rect">
              <a:avLst/>
            </a:prstGeom>
          </p:spPr>
        </p:pic>
        <p:pic>
          <p:nvPicPr>
            <p:cNvPr id="135" name="Picture 134" descr="Text&#10;&#10;Description automatically generated with medium confidence">
              <a:extLst>
                <a:ext uri="{FF2B5EF4-FFF2-40B4-BE49-F238E27FC236}">
                  <a16:creationId xmlns:a16="http://schemas.microsoft.com/office/drawing/2014/main" id="{1E6DEB20-7059-DB45-B879-4A0B03EA79F4}"/>
                </a:ext>
              </a:extLst>
            </p:cNvPr>
            <p:cNvPicPr>
              <a:picLocks noChangeAspect="1"/>
            </p:cNvPicPr>
            <p:nvPr/>
          </p:nvPicPr>
          <p:blipFill>
            <a:blip r:embed="rId38"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786943" y="4439290"/>
              <a:ext cx="1449962" cy="664566"/>
            </a:xfrm>
            <a:prstGeom prst="rect">
              <a:avLst/>
            </a:prstGeom>
          </p:spPr>
        </p:pic>
      </p:grpSp>
    </p:spTree>
    <p:extLst>
      <p:ext uri="{BB962C8B-B14F-4D97-AF65-F5344CB8AC3E}">
        <p14:creationId xmlns:p14="http://schemas.microsoft.com/office/powerpoint/2010/main" val="7360490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29"/>
                                        </p:tgtEl>
                                      </p:cBhvr>
                                    </p:animEffect>
                                    <p:set>
                                      <p:cBhvr>
                                        <p:cTn id="15" dur="1" fill="hold">
                                          <p:stCondLst>
                                            <p:cond delay="499"/>
                                          </p:stCondLst>
                                        </p:cTn>
                                        <p:tgtEl>
                                          <p:spTgt spid="129"/>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120"/>
                                        </p:tgtEl>
                                      </p:cBhvr>
                                    </p:animEffect>
                                    <p:set>
                                      <p:cBhvr>
                                        <p:cTn id="18" dur="1" fill="hold">
                                          <p:stCondLst>
                                            <p:cond delay="499"/>
                                          </p:stCondLst>
                                        </p:cTn>
                                        <p:tgtEl>
                                          <p:spTgt spid="1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1" nodeType="clickEffect">
                                  <p:stCondLst>
                                    <p:cond delay="0"/>
                                  </p:stCondLst>
                                  <p:childTnLst>
                                    <p:animEffect transition="out" filter="dissolve">
                                      <p:cBhvr>
                                        <p:cTn id="30" dur="500"/>
                                        <p:tgtEl>
                                          <p:spTgt spid="122"/>
                                        </p:tgtEl>
                                      </p:cBhvr>
                                    </p:animEffect>
                                    <p:set>
                                      <p:cBhvr>
                                        <p:cTn id="31" dur="1" fill="hold">
                                          <p:stCondLst>
                                            <p:cond delay="499"/>
                                          </p:stCondLst>
                                        </p:cTn>
                                        <p:tgtEl>
                                          <p:spTgt spid="122"/>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132"/>
                                        </p:tgtEl>
                                      </p:cBhvr>
                                    </p:animEffect>
                                    <p:set>
                                      <p:cBhvr>
                                        <p:cTn id="34" dur="1" fill="hold">
                                          <p:stCondLst>
                                            <p:cond delay="499"/>
                                          </p:stCondLst>
                                        </p:cTn>
                                        <p:tgtEl>
                                          <p:spTgt spid="1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6"/>
                                        </p:tgtEl>
                                        <p:attrNameLst>
                                          <p:attrName>style.visibility</p:attrName>
                                        </p:attrNameLst>
                                      </p:cBhvr>
                                      <p:to>
                                        <p:strVal val="visible"/>
                                      </p:to>
                                    </p:set>
                                    <p:animEffect transition="in" filter="dissolve">
                                      <p:cBhvr>
                                        <p:cTn id="39"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0" grpId="1" animBg="1"/>
      <p:bldP spid="122" grpId="0" animBg="1"/>
      <p:bldP spid="122"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a:xfrm>
            <a:off x="838200" y="365126"/>
            <a:ext cx="11149584" cy="7089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kern="1200">
                <a:solidFill>
                  <a:schemeClr val="tx1"/>
                </a:solidFill>
                <a:latin typeface="Roboto Medium" pitchFamily="2" charset="0"/>
                <a:ea typeface="Roboto Medium" pitchFamily="2" charset="0"/>
                <a:cs typeface="+mj-cs"/>
              </a:defRPr>
            </a:lvl1pPr>
          </a:lstStyle>
          <a:p>
            <a:r>
              <a:rPr lang="fr-FR" dirty="0" smtClean="0">
                <a:solidFill>
                  <a:srgbClr val="C88900"/>
                </a:solidFill>
              </a:rPr>
              <a:t>Questions &amp; </a:t>
            </a:r>
            <a:r>
              <a:rPr lang="fr-FR" dirty="0" err="1" smtClean="0">
                <a:solidFill>
                  <a:srgbClr val="C88900"/>
                </a:solidFill>
              </a:rPr>
              <a:t>Anwsers</a:t>
            </a:r>
            <a:endParaRPr lang="fr-FR" dirty="0">
              <a:solidFill>
                <a:srgbClr val="C88900"/>
              </a:solidFill>
            </a:endParaRPr>
          </a:p>
        </p:txBody>
      </p:sp>
      <p:sp>
        <p:nvSpPr>
          <p:cNvPr id="11" name="Titre 1"/>
          <p:cNvSpPr txBox="1">
            <a:spLocks/>
          </p:cNvSpPr>
          <p:nvPr/>
        </p:nvSpPr>
        <p:spPr>
          <a:xfrm>
            <a:off x="755904" y="2252930"/>
            <a:ext cx="10515600" cy="708932"/>
          </a:xfrm>
          <a:prstGeom prst="rect">
            <a:avLst/>
          </a:prstGeom>
        </p:spPr>
        <p:txBody>
          <a:bodyPr vert="horz" lIns="91440" tIns="45720" rIns="91440" bIns="45720" rtlCol="0" anchor="ctr">
            <a:normAutofit fontScale="25000" lnSpcReduction="20000"/>
          </a:bodyPr>
          <a:lstStyle>
            <a:lvl1pPr algn="r" defTabSz="914400" rtl="0" eaLnBrk="1" latinLnBrk="0" hangingPunct="1">
              <a:lnSpc>
                <a:spcPct val="90000"/>
              </a:lnSpc>
              <a:spcBef>
                <a:spcPct val="0"/>
              </a:spcBef>
              <a:buNone/>
              <a:defRPr sz="4400" kern="1200">
                <a:solidFill>
                  <a:schemeClr val="tx1"/>
                </a:solidFill>
                <a:latin typeface="Roboto Medium" pitchFamily="2" charset="0"/>
                <a:ea typeface="Roboto Medium" pitchFamily="2" charset="0"/>
                <a:cs typeface="+mj-cs"/>
              </a:defRPr>
            </a:lvl1pPr>
          </a:lstStyle>
          <a:p>
            <a:pPr algn="ctr"/>
            <a:r>
              <a:rPr lang="fr-FR" sz="16000" dirty="0" smtClean="0"/>
              <a:t>Ari </a:t>
            </a:r>
            <a:r>
              <a:rPr lang="fr-FR" sz="16000" dirty="0" err="1" smtClean="0"/>
              <a:t>Asmi</a:t>
            </a:r>
            <a:endParaRPr lang="fr-FR" sz="16000" dirty="0" smtClean="0"/>
          </a:p>
          <a:p>
            <a:pPr algn="ctr"/>
            <a:r>
              <a:rPr lang="fr-FR" dirty="0" smtClean="0"/>
              <a:t/>
            </a:r>
            <a:br>
              <a:rPr lang="fr-FR" dirty="0" smtClean="0"/>
            </a:br>
            <a:r>
              <a:rPr lang="en-US" sz="12800" i="1" dirty="0" smtClean="0">
                <a:latin typeface="Roboto" panose="02000000000000000000" pitchFamily="2" charset="0"/>
                <a:ea typeface="Roboto" panose="02000000000000000000" pitchFamily="2" charset="0"/>
                <a:cs typeface="Roboto" panose="02000000000000000000" pitchFamily="2" charset="0"/>
              </a:rPr>
              <a:t>ENVRI Fair Project Co-coordinator</a:t>
            </a:r>
            <a:r>
              <a:rPr lang="fr-FR" sz="12800" dirty="0" smtClean="0"/>
              <a:t/>
            </a:r>
            <a:br>
              <a:rPr lang="fr-FR" sz="12800" dirty="0" smtClean="0"/>
            </a:br>
            <a:endParaRPr lang="fr-FR" sz="12800" dirty="0"/>
          </a:p>
        </p:txBody>
      </p:sp>
      <p:sp>
        <p:nvSpPr>
          <p:cNvPr id="13" name="Rectangle 12"/>
          <p:cNvSpPr/>
          <p:nvPr/>
        </p:nvSpPr>
        <p:spPr>
          <a:xfrm>
            <a:off x="2136648" y="3693248"/>
            <a:ext cx="7754112" cy="1200329"/>
          </a:xfrm>
          <a:prstGeom prst="rect">
            <a:avLst/>
          </a:prstGeom>
        </p:spPr>
        <p:txBody>
          <a:bodyPr wrap="square">
            <a:spAutoFit/>
          </a:bodyPr>
          <a:lstStyle/>
          <a:p>
            <a:pPr algn="ctr"/>
            <a:r>
              <a:rPr lang="fr-FR" sz="4000" dirty="0" smtClean="0">
                <a:latin typeface="Roboto Medium" pitchFamily="2" charset="0"/>
                <a:ea typeface="Roboto Medium" pitchFamily="2" charset="0"/>
                <a:cs typeface="Roboto" panose="02000000000000000000" pitchFamily="2" charset="0"/>
              </a:rPr>
              <a:t>Andreas </a:t>
            </a:r>
            <a:r>
              <a:rPr lang="fr-FR" sz="4000" dirty="0" err="1" smtClean="0">
                <a:latin typeface="Roboto Medium" pitchFamily="2" charset="0"/>
                <a:ea typeface="Roboto Medium" pitchFamily="2" charset="0"/>
                <a:cs typeface="Roboto" panose="02000000000000000000" pitchFamily="2" charset="0"/>
              </a:rPr>
              <a:t>Petzold</a:t>
            </a:r>
            <a:r>
              <a:rPr lang="fr-FR" sz="4000" dirty="0">
                <a:latin typeface="Roboto" panose="02000000000000000000" pitchFamily="2" charset="0"/>
                <a:ea typeface="Roboto" panose="02000000000000000000" pitchFamily="2" charset="0"/>
                <a:cs typeface="Roboto" panose="02000000000000000000" pitchFamily="2" charset="0"/>
              </a:rPr>
              <a:t/>
            </a:r>
            <a:br>
              <a:rPr lang="fr-FR" sz="4000" dirty="0">
                <a:latin typeface="Roboto" panose="02000000000000000000" pitchFamily="2" charset="0"/>
                <a:ea typeface="Roboto" panose="02000000000000000000" pitchFamily="2" charset="0"/>
                <a:cs typeface="Roboto" panose="02000000000000000000" pitchFamily="2" charset="0"/>
              </a:rPr>
            </a:br>
            <a:r>
              <a:rPr lang="en-US" sz="3200" i="1" dirty="0">
                <a:latin typeface="Roboto" panose="02000000000000000000" pitchFamily="2" charset="0"/>
                <a:ea typeface="Roboto" panose="02000000000000000000" pitchFamily="2" charset="0"/>
                <a:cs typeface="Roboto" panose="02000000000000000000" pitchFamily="2" charset="0"/>
              </a:rPr>
              <a:t>ENVRI Fair Project Co-coordinator</a:t>
            </a:r>
            <a:endParaRPr lang="fr-FR" sz="3200" dirty="0">
              <a:latin typeface="Roboto" panose="02000000000000000000" pitchFamily="2" charset="0"/>
              <a:ea typeface="Roboto" panose="02000000000000000000" pitchFamily="2" charset="0"/>
              <a:cs typeface="Roboto" panose="02000000000000000000" pitchFamily="2" charset="0"/>
            </a:endParaRPr>
          </a:p>
        </p:txBody>
      </p:sp>
      <p:sp>
        <p:nvSpPr>
          <p:cNvPr id="16" name="Espace réservé du pied de page 6"/>
          <p:cNvSpPr>
            <a:spLocks noGrp="1"/>
          </p:cNvSpPr>
          <p:nvPr>
            <p:ph type="ftr" sz="quarter" idx="11"/>
          </p:nvPr>
        </p:nvSpPr>
        <p:spPr>
          <a:xfrm>
            <a:off x="3308604" y="6308725"/>
            <a:ext cx="5410200" cy="365125"/>
          </a:xfrm>
        </p:spPr>
        <p:txBody>
          <a:bodyPr/>
          <a:lstStyle/>
          <a:p>
            <a:r>
              <a:rPr lang="en-US" dirty="0" smtClean="0"/>
              <a:t>ESFRI Science Clusters' Long Term Commitments to Open Science - 11 June 2021</a:t>
            </a:r>
            <a:endParaRPr lang="fr-FR" dirty="0"/>
          </a:p>
        </p:txBody>
      </p:sp>
    </p:spTree>
    <p:extLst>
      <p:ext uri="{BB962C8B-B14F-4D97-AF65-F5344CB8AC3E}">
        <p14:creationId xmlns:p14="http://schemas.microsoft.com/office/powerpoint/2010/main" val="151218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83" y="85725"/>
            <a:ext cx="12789934" cy="6682740"/>
          </a:xfrm>
          <a:prstGeom prst="rect">
            <a:avLst/>
          </a:prstGeom>
        </p:spPr>
      </p:pic>
    </p:spTree>
    <p:extLst>
      <p:ext uri="{BB962C8B-B14F-4D97-AF65-F5344CB8AC3E}">
        <p14:creationId xmlns:p14="http://schemas.microsoft.com/office/powerpoint/2010/main" val="20910970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5962" y="139874"/>
            <a:ext cx="10515600" cy="708932"/>
          </a:xfrm>
        </p:spPr>
        <p:txBody>
          <a:bodyPr>
            <a:normAutofit/>
          </a:bodyPr>
          <a:lstStyle/>
          <a:p>
            <a:r>
              <a:rPr lang="fr-FR" sz="2800" b="1" dirty="0">
                <a:solidFill>
                  <a:srgbClr val="002060"/>
                </a:solidFill>
              </a:rPr>
              <a:t>The Science Clusters</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07/06/2021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a:t>
            </a: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FB2C1744-A243-6E49-94E1-406C5DBE818D}"/>
              </a:ext>
            </a:extLst>
          </p:cNvPr>
          <p:cNvSpPr txBox="1"/>
          <p:nvPr/>
        </p:nvSpPr>
        <p:spPr>
          <a:xfrm>
            <a:off x="224910" y="908720"/>
            <a:ext cx="1152413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Science Clusters of Research Infrastructures (RIs) proposed in 2018 in response to the dedicated H2020 call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Five Science Clusters to ensure the connection of the ESFRI RIs with European Open Science Cloud (EOSC)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2" name="Segnaposto contenuto 2">
            <a:extLst>
              <a:ext uri="{FF2B5EF4-FFF2-40B4-BE49-F238E27FC236}">
                <a16:creationId xmlns:a16="http://schemas.microsoft.com/office/drawing/2014/main" id="{7A8A2018-1E7C-B749-836B-4338AAA3515C}"/>
              </a:ext>
            </a:extLst>
          </p:cNvPr>
          <p:cNvSpPr txBox="1">
            <a:spLocks/>
          </p:cNvSpPr>
          <p:nvPr/>
        </p:nvSpPr>
        <p:spPr>
          <a:xfrm>
            <a:off x="678169" y="2235935"/>
            <a:ext cx="9754304" cy="3921891"/>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Expected impact:</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GB" sz="1800" b="0" i="1" u="none" strike="noStrike" kern="1200" cap="none" spc="0" normalizeH="0" baseline="0" noProof="0" dirty="0">
                <a:ln>
                  <a:noFill/>
                </a:ln>
                <a:solidFill>
                  <a:srgbClr val="002060"/>
                </a:solidFill>
                <a:effectLst/>
                <a:uLnTx/>
                <a:uFillTx/>
                <a:latin typeface="Calibri" panose="020F0502020204030204"/>
                <a:ea typeface="+mn-ea"/>
                <a:cs typeface="+mn-cs"/>
              </a:rPr>
              <a:t>Improve access to data and tools leading to </a:t>
            </a:r>
            <a:r>
              <a:rPr kumimoji="0" lang="en-GB" sz="1800" b="0" i="1" u="sng" strike="noStrike" kern="1200" cap="none" spc="0" normalizeH="0" baseline="0" noProof="0" dirty="0">
                <a:ln>
                  <a:noFill/>
                </a:ln>
                <a:solidFill>
                  <a:srgbClr val="002060"/>
                </a:solidFill>
                <a:effectLst/>
                <a:uLnTx/>
                <a:uFillTx/>
                <a:latin typeface="Calibri" panose="020F0502020204030204"/>
                <a:ea typeface="+mn-ea"/>
                <a:cs typeface="+mn-cs"/>
              </a:rPr>
              <a:t>new insights and innovation </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GB" sz="1800" b="0" i="1" u="none" strike="noStrike" kern="1200" cap="none" spc="0" normalizeH="0" baseline="0" noProof="0" dirty="0">
                <a:ln>
                  <a:noFill/>
                </a:ln>
                <a:solidFill>
                  <a:srgbClr val="002060"/>
                </a:solidFill>
                <a:effectLst/>
                <a:uLnTx/>
                <a:uFillTx/>
                <a:latin typeface="Calibri" panose="020F0502020204030204"/>
                <a:ea typeface="+mn-ea"/>
                <a:cs typeface="+mn-cs"/>
              </a:rPr>
              <a:t>Facilitate access of researchers to data and resources </a:t>
            </a:r>
            <a:r>
              <a:rPr kumimoji="0" lang="en-GB" sz="1800" b="0" i="1" u="sng" strike="noStrike" kern="1200" cap="none" spc="0" normalizeH="0" baseline="0" noProof="0" dirty="0">
                <a:ln>
                  <a:noFill/>
                </a:ln>
                <a:solidFill>
                  <a:srgbClr val="002060"/>
                </a:solidFill>
                <a:effectLst/>
                <a:uLnTx/>
                <a:uFillTx/>
                <a:latin typeface="Calibri" panose="020F0502020204030204"/>
                <a:ea typeface="+mn-ea"/>
                <a:cs typeface="+mn-cs"/>
              </a:rPr>
              <a:t>for data driven science</a:t>
            </a:r>
            <a:r>
              <a:rPr kumimoji="0" lang="en-GB" sz="1800" b="0" i="1"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GB" sz="1800" b="0" i="1" u="none" strike="noStrike" kern="1200" cap="none" spc="0" normalizeH="0" baseline="0" noProof="0" dirty="0">
                <a:ln>
                  <a:noFill/>
                </a:ln>
                <a:solidFill>
                  <a:srgbClr val="002060"/>
                </a:solidFill>
                <a:effectLst/>
                <a:uLnTx/>
                <a:uFillTx/>
                <a:latin typeface="Calibri" panose="020F0502020204030204"/>
                <a:ea typeface="+mn-ea"/>
                <a:cs typeface="+mn-cs"/>
              </a:rPr>
              <a:t>Create </a:t>
            </a:r>
            <a:r>
              <a:rPr kumimoji="0" lang="en-GB" sz="1800" b="0" i="1" u="sng" strike="noStrike" kern="1200" cap="none" spc="0" normalizeH="0" baseline="0" noProof="0" dirty="0">
                <a:ln>
                  <a:noFill/>
                </a:ln>
                <a:solidFill>
                  <a:srgbClr val="002060"/>
                </a:solidFill>
                <a:effectLst/>
                <a:uLnTx/>
                <a:uFillTx/>
                <a:latin typeface="Calibri" panose="020F0502020204030204"/>
                <a:ea typeface="+mn-ea"/>
                <a:cs typeface="+mn-cs"/>
              </a:rPr>
              <a:t>a cross-border </a:t>
            </a:r>
            <a:r>
              <a:rPr kumimoji="0" lang="en-GB" sz="1800" b="0" i="1" u="none" strike="noStrike" kern="1200" cap="none" spc="0" normalizeH="0" baseline="0" noProof="0" dirty="0">
                <a:ln>
                  <a:noFill/>
                </a:ln>
                <a:solidFill>
                  <a:srgbClr val="002060"/>
                </a:solidFill>
                <a:effectLst/>
                <a:uLnTx/>
                <a:uFillTx/>
                <a:latin typeface="Calibri" panose="020F0502020204030204"/>
                <a:ea typeface="+mn-ea"/>
                <a:cs typeface="+mn-cs"/>
              </a:rPr>
              <a:t>open innovation </a:t>
            </a:r>
            <a:r>
              <a:rPr kumimoji="0" lang="en-GB" sz="1800" b="0" i="1" u="sng" strike="noStrike" kern="1200" cap="none" spc="0" normalizeH="0" baseline="0" noProof="0" dirty="0">
                <a:ln>
                  <a:noFill/>
                </a:ln>
                <a:solidFill>
                  <a:srgbClr val="002060"/>
                </a:solidFill>
                <a:effectLst/>
                <a:uLnTx/>
                <a:uFillTx/>
                <a:latin typeface="Calibri" panose="020F0502020204030204"/>
                <a:ea typeface="+mn-ea"/>
                <a:cs typeface="+mn-cs"/>
              </a:rPr>
              <a:t>environment</a:t>
            </a:r>
            <a:r>
              <a:rPr kumimoji="0" lang="en-GB" sz="1800" b="0" i="1" u="none" strike="noStrike" kern="1200" cap="none" spc="0" normalizeH="0" baseline="0" noProof="0" dirty="0">
                <a:ln>
                  <a:noFill/>
                </a:ln>
                <a:solidFill>
                  <a:srgbClr val="002060"/>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GB" sz="1800" b="0" i="1" u="none" strike="noStrike" kern="1200" cap="none" spc="0" normalizeH="0" baseline="0" noProof="0" dirty="0">
                <a:ln>
                  <a:noFill/>
                </a:ln>
                <a:solidFill>
                  <a:srgbClr val="002060"/>
                </a:solidFill>
                <a:effectLst/>
                <a:uLnTx/>
                <a:uFillTx/>
                <a:latin typeface="Calibri" panose="020F0502020204030204"/>
                <a:ea typeface="+mn-ea"/>
                <a:cs typeface="+mn-cs"/>
              </a:rPr>
              <a:t>Rise the efficiency and </a:t>
            </a:r>
            <a:r>
              <a:rPr kumimoji="0" lang="en-GB" sz="1800" b="0" i="1" u="sng" strike="noStrike" kern="1200" cap="none" spc="0" normalizeH="0" baseline="0" noProof="0" dirty="0">
                <a:ln>
                  <a:noFill/>
                </a:ln>
                <a:solidFill>
                  <a:srgbClr val="002060"/>
                </a:solidFill>
                <a:effectLst/>
                <a:uLnTx/>
                <a:uFillTx/>
                <a:latin typeface="Calibri" panose="020F0502020204030204"/>
                <a:ea typeface="+mn-ea"/>
                <a:cs typeface="+mn-cs"/>
              </a:rPr>
              <a:t>productivity of researchers </a:t>
            </a:r>
            <a:r>
              <a:rPr kumimoji="0" lang="en-GB" sz="1800" b="0" i="1" u="none" strike="noStrike" kern="1200" cap="none" spc="0" normalizeH="0" baseline="0" noProof="0" dirty="0">
                <a:ln>
                  <a:noFill/>
                </a:ln>
                <a:solidFill>
                  <a:srgbClr val="002060"/>
                </a:solidFill>
                <a:effectLst/>
                <a:uLnTx/>
                <a:uFillTx/>
                <a:latin typeface="Calibri" panose="020F0502020204030204"/>
                <a:ea typeface="+mn-ea"/>
                <a:cs typeface="+mn-cs"/>
              </a:rPr>
              <a:t>through open data services and infrastructures for discovering, accessing, and reusing data. </a:t>
            </a: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GB" sz="1800" b="0" i="1" u="none" strike="noStrike" kern="1200" cap="none" spc="0" normalizeH="0" baseline="0" noProof="0" dirty="0">
                <a:ln>
                  <a:noFill/>
                </a:ln>
                <a:solidFill>
                  <a:srgbClr val="002060"/>
                </a:solidFill>
                <a:effectLst/>
                <a:uLnTx/>
                <a:uFillTx/>
                <a:latin typeface="Calibri" panose="020F0502020204030204"/>
                <a:ea typeface="+mn-ea"/>
                <a:cs typeface="+mn-cs"/>
              </a:rPr>
              <a:t>Foster the establishment of </a:t>
            </a:r>
            <a:r>
              <a:rPr kumimoji="0" lang="en-GB" sz="1800" b="0" i="1" u="sng" strike="noStrike" kern="1200" cap="none" spc="0" normalizeH="0" baseline="0" noProof="0" dirty="0">
                <a:ln>
                  <a:noFill/>
                </a:ln>
                <a:solidFill>
                  <a:srgbClr val="002060"/>
                </a:solidFill>
                <a:effectLst/>
                <a:uLnTx/>
                <a:uFillTx/>
                <a:latin typeface="Calibri" panose="020F0502020204030204"/>
                <a:ea typeface="+mn-ea"/>
                <a:cs typeface="+mn-cs"/>
              </a:rPr>
              <a:t>global standards</a:t>
            </a:r>
            <a:r>
              <a:rPr kumimoji="0" lang="en-GB" sz="1800" b="0" i="1"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GB" sz="1800" b="0" i="1" u="none" strike="noStrike" kern="1200" cap="none" spc="0" normalizeH="0" baseline="0" noProof="0" dirty="0">
                <a:ln>
                  <a:noFill/>
                </a:ln>
                <a:solidFill>
                  <a:srgbClr val="002060"/>
                </a:solidFill>
                <a:effectLst/>
                <a:uLnTx/>
                <a:uFillTx/>
                <a:latin typeface="Calibri" panose="020F0502020204030204"/>
                <a:ea typeface="+mn-ea"/>
                <a:cs typeface="+mn-cs"/>
              </a:rPr>
              <a:t>Develop </a:t>
            </a:r>
            <a:r>
              <a:rPr kumimoji="0" lang="en-GB" sz="1800" b="0" i="1" u="sng" strike="noStrike" kern="1200" cap="none" spc="0" normalizeH="0" baseline="0" noProof="0" dirty="0">
                <a:ln>
                  <a:noFill/>
                </a:ln>
                <a:solidFill>
                  <a:srgbClr val="002060"/>
                </a:solidFill>
                <a:effectLst/>
                <a:uLnTx/>
                <a:uFillTx/>
                <a:latin typeface="Calibri" panose="020F0502020204030204"/>
                <a:ea typeface="+mn-ea"/>
                <a:cs typeface="+mn-cs"/>
              </a:rPr>
              <a:t>synergies</a:t>
            </a:r>
            <a:r>
              <a:rPr kumimoji="0" lang="en-GB" sz="1800" b="0" i="1" u="none" strike="noStrike" kern="1200" cap="none" spc="0" normalizeH="0" baseline="0" noProof="0" dirty="0">
                <a:ln>
                  <a:noFill/>
                </a:ln>
                <a:solidFill>
                  <a:srgbClr val="002060"/>
                </a:solidFill>
                <a:effectLst/>
                <a:uLnTx/>
                <a:uFillTx/>
                <a:latin typeface="Calibri" panose="020F0502020204030204"/>
                <a:ea typeface="+mn-ea"/>
                <a:cs typeface="+mn-cs"/>
              </a:rPr>
              <a:t> and complementarity </a:t>
            </a:r>
            <a:r>
              <a:rPr kumimoji="0" lang="en-GB" sz="1800" b="0" i="1" u="sng" strike="noStrike" kern="1200" cap="none" spc="0" normalizeH="0" baseline="0" noProof="0" dirty="0">
                <a:ln>
                  <a:noFill/>
                </a:ln>
                <a:solidFill>
                  <a:srgbClr val="002060"/>
                </a:solidFill>
                <a:effectLst/>
                <a:uLnTx/>
                <a:uFillTx/>
                <a:latin typeface="Calibri" panose="020F0502020204030204"/>
                <a:ea typeface="+mn-ea"/>
                <a:cs typeface="+mn-cs"/>
              </a:rPr>
              <a:t>between involved research infrastructures</a:t>
            </a:r>
            <a:r>
              <a:rPr kumimoji="0" lang="en-GB" sz="1800" b="0" i="1" u="none" strike="noStrike" kern="1200" cap="none" spc="0" normalizeH="0" baseline="0" noProof="0" dirty="0">
                <a:ln>
                  <a:noFill/>
                </a:ln>
                <a:solidFill>
                  <a:srgbClr val="002060"/>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GB" sz="1800" b="0" i="1" u="none" strike="noStrike" kern="1200" cap="none" spc="0" normalizeH="0" baseline="0" noProof="0" dirty="0">
                <a:ln>
                  <a:noFill/>
                </a:ln>
                <a:solidFill>
                  <a:srgbClr val="002060"/>
                </a:solidFill>
                <a:effectLst/>
                <a:uLnTx/>
                <a:uFillTx/>
                <a:latin typeface="Calibri" panose="020F0502020204030204"/>
                <a:ea typeface="+mn-ea"/>
                <a:cs typeface="+mn-cs"/>
              </a:rPr>
              <a:t>Adopt </a:t>
            </a:r>
            <a:r>
              <a:rPr kumimoji="0" lang="en-GB" sz="1800" b="0" i="1" u="sng" strike="noStrike" kern="1200" cap="none" spc="0" normalizeH="0" baseline="0" noProof="0" dirty="0">
                <a:ln>
                  <a:noFill/>
                </a:ln>
                <a:solidFill>
                  <a:srgbClr val="002060"/>
                </a:solidFill>
                <a:effectLst/>
                <a:uLnTx/>
                <a:uFillTx/>
                <a:latin typeface="Calibri" panose="020F0502020204030204"/>
                <a:ea typeface="+mn-ea"/>
                <a:cs typeface="+mn-cs"/>
              </a:rPr>
              <a:t>common</a:t>
            </a:r>
            <a:r>
              <a:rPr kumimoji="0" lang="en-GB" sz="1800" b="0" i="1" u="none" strike="noStrike" kern="1200" cap="none" spc="0" normalizeH="0" baseline="0" noProof="0" dirty="0">
                <a:ln>
                  <a:noFill/>
                </a:ln>
                <a:solidFill>
                  <a:srgbClr val="002060"/>
                </a:solidFill>
                <a:effectLst/>
                <a:uLnTx/>
                <a:uFillTx/>
                <a:latin typeface="Calibri" panose="020F0502020204030204"/>
                <a:ea typeface="+mn-ea"/>
                <a:cs typeface="+mn-cs"/>
              </a:rPr>
              <a:t> approaches to the </a:t>
            </a:r>
            <a:r>
              <a:rPr kumimoji="0" lang="en-GB" sz="1800" b="0" i="1" u="sng" strike="noStrike" kern="1200" cap="none" spc="0" normalizeH="0" baseline="0" noProof="0" dirty="0">
                <a:ln>
                  <a:noFill/>
                </a:ln>
                <a:solidFill>
                  <a:srgbClr val="002060"/>
                </a:solidFill>
                <a:effectLst/>
                <a:uLnTx/>
                <a:uFillTx/>
                <a:latin typeface="Calibri" panose="020F0502020204030204"/>
                <a:ea typeface="+mn-ea"/>
                <a:cs typeface="+mn-cs"/>
              </a:rPr>
              <a:t>data management </a:t>
            </a:r>
            <a:r>
              <a:rPr kumimoji="0" lang="en-GB" sz="1800" b="0" i="1" u="none" strike="noStrike" kern="1200" cap="none" spc="0" normalizeH="0" baseline="0" noProof="0" dirty="0">
                <a:ln>
                  <a:noFill/>
                </a:ln>
                <a:solidFill>
                  <a:srgbClr val="002060"/>
                </a:solidFill>
                <a:effectLst/>
                <a:uLnTx/>
                <a:uFillTx/>
                <a:latin typeface="Calibri" panose="020F0502020204030204"/>
                <a:ea typeface="+mn-ea"/>
                <a:cs typeface="+mn-cs"/>
              </a:rPr>
              <a:t>for economies of scale. </a:t>
            </a: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                                                                            Working together making data FAIR </a:t>
            </a:r>
            <a:r>
              <a:rPr kumimoji="0" lang="mr-IN" sz="1800" b="0" i="0" u="none" strike="noStrike" kern="1200" cap="none" spc="0" normalizeH="0" baseline="0" noProof="0" dirty="0">
                <a:ln>
                  <a:noFill/>
                </a:ln>
                <a:solidFill>
                  <a:srgbClr val="002060"/>
                </a:solidFill>
                <a:effectLst/>
                <a:uLnTx/>
                <a:uFillTx/>
                <a:latin typeface="Calibri" panose="020F0502020204030204"/>
                <a:ea typeface="+mn-ea"/>
                <a:cs typeface="+mj-cs"/>
              </a:rPr>
              <a:t>…</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A34B808A-3B80-8B4E-89D3-9171E2B21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3565" y="5196163"/>
            <a:ext cx="3065485" cy="1040359"/>
          </a:xfrm>
          <a:prstGeom prst="rect">
            <a:avLst/>
          </a:prstGeom>
          <a:ln>
            <a:solidFill>
              <a:schemeClr val="tx2"/>
            </a:solidFill>
          </a:ln>
        </p:spPr>
      </p:pic>
    </p:spTree>
    <p:extLst>
      <p:ext uri="{BB962C8B-B14F-4D97-AF65-F5344CB8AC3E}">
        <p14:creationId xmlns:p14="http://schemas.microsoft.com/office/powerpoint/2010/main" val="22552854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
          <p:cNvSpPr txBox="1">
            <a:spLocks noGrp="1"/>
          </p:cNvSpPr>
          <p:nvPr>
            <p:ph type="ctrTitle"/>
          </p:nvPr>
        </p:nvSpPr>
        <p:spPr>
          <a:xfrm>
            <a:off x="6019799" y="2676524"/>
            <a:ext cx="5496000" cy="2543100"/>
          </a:xfrm>
          <a:prstGeom prst="rect">
            <a:avLst/>
          </a:prstGeom>
          <a:noFill/>
          <a:ln>
            <a:noFill/>
          </a:ln>
        </p:spPr>
        <p:txBody>
          <a:bodyPr spcFirstLastPara="1" wrap="square" lIns="91425" tIns="45700" rIns="91425" bIns="45700" anchor="t" anchorCtr="0">
            <a:noAutofit/>
          </a:bodyPr>
          <a:lstStyle/>
          <a:p>
            <a:pPr marL="0" lvl="0" indent="0" algn="l" rtl="0">
              <a:lnSpc>
                <a:spcPct val="122580"/>
              </a:lnSpc>
              <a:spcBef>
                <a:spcPts val="0"/>
              </a:spcBef>
              <a:spcAft>
                <a:spcPts val="0"/>
              </a:spcAft>
              <a:buClr>
                <a:schemeClr val="lt1"/>
              </a:buClr>
              <a:buSzPts val="3100"/>
              <a:buFont typeface="Calibri"/>
              <a:buNone/>
            </a:pPr>
            <a:r>
              <a:rPr lang="en-GB" dirty="0"/>
              <a:t>Populating EOSC for the Life Sciences</a:t>
            </a:r>
            <a:endParaRPr dirty="0"/>
          </a:p>
        </p:txBody>
      </p:sp>
      <p:sp>
        <p:nvSpPr>
          <p:cNvPr id="293" name="Google Shape;293;p1"/>
          <p:cNvSpPr/>
          <p:nvPr/>
        </p:nvSpPr>
        <p:spPr>
          <a:xfrm>
            <a:off x="6019799" y="4568167"/>
            <a:ext cx="3644331"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1" u="none" strike="noStrike" kern="0" cap="none" spc="0" normalizeH="0" baseline="0" noProof="0" dirty="0">
                <a:ln>
                  <a:noFill/>
                </a:ln>
                <a:solidFill>
                  <a:srgbClr val="FFFFFF"/>
                </a:solidFill>
                <a:effectLst/>
                <a:uLnTx/>
                <a:uFillTx/>
                <a:latin typeface="Calibri"/>
                <a:ea typeface="Calibri"/>
                <a:cs typeface="Calibri"/>
                <a:sym typeface="Calibri"/>
              </a:rPr>
              <a:t>Niklas Blomberg, Project Coordinator</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1" u="none" strike="noStrike" kern="0" cap="none" spc="0" normalizeH="0" baseline="0" noProof="0" dirty="0">
                <a:ln>
                  <a:noFill/>
                </a:ln>
                <a:solidFill>
                  <a:srgbClr val="FFFFFF"/>
                </a:solidFill>
                <a:effectLst/>
                <a:uLnTx/>
                <a:uFillTx/>
                <a:latin typeface="Calibri"/>
                <a:ea typeface="Calibri"/>
                <a:cs typeface="Calibri"/>
                <a:sym typeface="Calibri"/>
              </a:rPr>
              <a:t>Michael </a:t>
            </a:r>
            <a:r>
              <a:rPr kumimoji="0" lang="en-GB" sz="1800" b="0" i="1" u="none" strike="noStrike" kern="0" cap="none" spc="0" normalizeH="0" baseline="0" noProof="0" dirty="0" err="1">
                <a:ln>
                  <a:noFill/>
                </a:ln>
                <a:solidFill>
                  <a:srgbClr val="FFFFFF"/>
                </a:solidFill>
                <a:effectLst/>
                <a:uLnTx/>
                <a:uFillTx/>
                <a:latin typeface="Calibri"/>
                <a:ea typeface="Calibri"/>
                <a:cs typeface="Calibri"/>
                <a:sym typeface="Calibri"/>
              </a:rPr>
              <a:t>Räß</a:t>
            </a:r>
            <a:r>
              <a:rPr kumimoji="0" lang="en-GB" sz="1800" b="0" i="1" u="none" strike="noStrike" kern="0" cap="none" spc="0" normalizeH="0" baseline="0" noProof="0" dirty="0">
                <a:ln>
                  <a:noFill/>
                </a:ln>
                <a:solidFill>
                  <a:srgbClr val="FFFFFF"/>
                </a:solidFill>
                <a:effectLst/>
                <a:uLnTx/>
                <a:uFillTx/>
                <a:latin typeface="Calibri"/>
                <a:ea typeface="Calibri"/>
                <a:cs typeface="Calibri"/>
                <a:sym typeface="Calibri"/>
              </a:rPr>
              <a:t>, WP8 lead</a:t>
            </a: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8046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433A0C-1F10-164E-878A-CEFD2341998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GB" sz="1000" b="0" i="0" u="none" strike="noStrike" kern="0" cap="none" spc="0" normalizeH="0" baseline="0" noProof="0" smtClean="0">
                <a:ln>
                  <a:noFill/>
                </a:ln>
                <a:solidFill>
                  <a:srgbClr val="1F8787"/>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51</a:t>
            </a:fld>
            <a:endParaRPr kumimoji="0" lang="en-GB" sz="1000" b="0" i="0" u="none" strike="noStrike" kern="0" cap="none" spc="0" normalizeH="0" baseline="0" noProof="0">
              <a:ln>
                <a:noFill/>
              </a:ln>
              <a:solidFill>
                <a:srgbClr val="1F8787"/>
              </a:solidFill>
              <a:effectLst/>
              <a:uLnTx/>
              <a:uFillTx/>
              <a:latin typeface="Calibri"/>
              <a:cs typeface="Calibri"/>
              <a:sym typeface="Calibri"/>
            </a:endParaRP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FE42AD69-9229-DD4A-8250-F9CB7FAD8074}"/>
              </a:ext>
            </a:extLst>
          </p:cNvPr>
          <p:cNvPicPr>
            <a:picLocks noChangeAspect="1"/>
          </p:cNvPicPr>
          <p:nvPr/>
        </p:nvPicPr>
        <p:blipFill>
          <a:blip r:embed="rId2"/>
          <a:stretch>
            <a:fillRect/>
          </a:stretch>
        </p:blipFill>
        <p:spPr>
          <a:xfrm>
            <a:off x="1994847" y="1119116"/>
            <a:ext cx="6772622" cy="5097392"/>
          </a:xfrm>
          <a:prstGeom prst="rect">
            <a:avLst/>
          </a:prstGeom>
        </p:spPr>
      </p:pic>
      <p:sp>
        <p:nvSpPr>
          <p:cNvPr id="3" name="Rectangle 2">
            <a:extLst>
              <a:ext uri="{FF2B5EF4-FFF2-40B4-BE49-F238E27FC236}">
                <a16:creationId xmlns:a16="http://schemas.microsoft.com/office/drawing/2014/main" id="{39CDA638-708D-F74E-9819-DD737D45E5F7}"/>
              </a:ext>
            </a:extLst>
          </p:cNvPr>
          <p:cNvSpPr/>
          <p:nvPr/>
        </p:nvSpPr>
        <p:spPr>
          <a:xfrm>
            <a:off x="-145576" y="239759"/>
            <a:ext cx="10558818" cy="430887"/>
          </a:xfrm>
          <a:prstGeom prst="rect">
            <a:avLst/>
          </a:prstGeom>
        </p:spPr>
        <p:txBody>
          <a:bodyPr wrap="square">
            <a:spAutoFit/>
          </a:bodyPr>
          <a:lstStyle/>
          <a:p>
            <a:pPr marL="544831" marR="0" lvl="1" indent="0" algn="l" defTabSz="914400" rtl="0" eaLnBrk="1" fontAlgn="auto" latinLnBrk="0" hangingPunct="1">
              <a:lnSpc>
                <a:spcPct val="100000"/>
              </a:lnSpc>
              <a:spcBef>
                <a:spcPts val="1500"/>
              </a:spcBef>
              <a:spcAft>
                <a:spcPts val="0"/>
              </a:spcAft>
              <a:buClr>
                <a:srgbClr val="1F8787"/>
              </a:buClr>
              <a:buSzPct val="100000"/>
              <a:buFont typeface="Arial"/>
              <a:buNone/>
              <a:tabLst/>
              <a:defRPr/>
            </a:pPr>
            <a:r>
              <a:rPr kumimoji="0" lang="en-GB" sz="2200" b="1" i="0" u="none" strike="noStrike" kern="0" cap="none" spc="0" normalizeH="0" baseline="0" noProof="0" dirty="0">
                <a:ln>
                  <a:noFill/>
                </a:ln>
                <a:solidFill>
                  <a:srgbClr val="1F8787"/>
                </a:solidFill>
                <a:effectLst/>
                <a:uLnTx/>
                <a:uFillTx/>
                <a:latin typeface="Calibri"/>
                <a:cs typeface="Calibri"/>
                <a:sym typeface="Calibri"/>
              </a:rPr>
              <a:t>EOSC landscape consolidating – and EOSC-Life is integral to this consolidation</a:t>
            </a:r>
          </a:p>
        </p:txBody>
      </p:sp>
    </p:spTree>
    <p:extLst>
      <p:ext uri="{BB962C8B-B14F-4D97-AF65-F5344CB8AC3E}">
        <p14:creationId xmlns:p14="http://schemas.microsoft.com/office/powerpoint/2010/main" val="2032424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BB0883-7869-4E40-B607-CA7016BD3B5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GB" sz="1000" b="0" i="0" u="none" strike="noStrike" kern="0" cap="none" spc="0" normalizeH="0" baseline="0" noProof="0" smtClean="0">
                <a:ln>
                  <a:noFill/>
                </a:ln>
                <a:solidFill>
                  <a:srgbClr val="1F8787"/>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52</a:t>
            </a:fld>
            <a:endParaRPr kumimoji="0" lang="en-GB" sz="1000" b="0" i="0" u="none" strike="noStrike" kern="0" cap="none" spc="0" normalizeH="0" baseline="0" noProof="0">
              <a:ln>
                <a:noFill/>
              </a:ln>
              <a:solidFill>
                <a:srgbClr val="1F8787"/>
              </a:solidFill>
              <a:effectLst/>
              <a:uLnTx/>
              <a:uFillTx/>
              <a:latin typeface="Calibri"/>
              <a:cs typeface="Calibri"/>
              <a:sym typeface="Calibri"/>
            </a:endParaRPr>
          </a:p>
        </p:txBody>
      </p:sp>
      <p:sp>
        <p:nvSpPr>
          <p:cNvPr id="4" name="Google Shape;326;p6">
            <a:extLst>
              <a:ext uri="{FF2B5EF4-FFF2-40B4-BE49-F238E27FC236}">
                <a16:creationId xmlns:a16="http://schemas.microsoft.com/office/drawing/2014/main" id="{84B775BB-2FEA-F94B-B48B-57702E791E5B}"/>
              </a:ext>
            </a:extLst>
          </p:cNvPr>
          <p:cNvSpPr txBox="1"/>
          <p:nvPr/>
        </p:nvSpPr>
        <p:spPr>
          <a:xfrm>
            <a:off x="386159" y="1719531"/>
            <a:ext cx="5160398" cy="473200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F9B233"/>
              </a:buClr>
              <a:buSzPts val="2000"/>
              <a:buFont typeface="Arial"/>
              <a:buNone/>
              <a:tabLst/>
              <a:defRPr/>
            </a:pP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Life science data is rich and diverse</a:t>
            </a:r>
            <a:endParaRPr kumimoji="0" sz="1200" b="0" i="0" u="none" strike="noStrike" kern="0" cap="none" spc="0" normalizeH="0" baseline="0" noProof="0" dirty="0">
              <a:ln>
                <a:noFill/>
              </a:ln>
              <a:solidFill>
                <a:srgbClr val="1F8787"/>
              </a:solidFill>
              <a:effectLst/>
              <a:uLnTx/>
              <a:uFillTx/>
              <a:latin typeface="Arial"/>
              <a:ea typeface="Arial"/>
              <a:cs typeface="Arial"/>
              <a:sym typeface="Arial"/>
            </a:endParaRPr>
          </a:p>
          <a:p>
            <a:pPr marL="0" marR="0" lvl="0" indent="0" algn="l" defTabSz="914400" rtl="0" eaLnBrk="1" fontAlgn="auto" latinLnBrk="0" hangingPunct="1">
              <a:lnSpc>
                <a:spcPct val="120000"/>
              </a:lnSpc>
              <a:spcBef>
                <a:spcPts val="1500"/>
              </a:spcBef>
              <a:spcAft>
                <a:spcPts val="0"/>
              </a:spcAft>
              <a:buClr>
                <a:srgbClr val="F9B233"/>
              </a:buClr>
              <a:buSzPts val="2000"/>
              <a:buFont typeface="Arial"/>
              <a:buNone/>
              <a:tabLst/>
              <a:defRPr/>
            </a:pPr>
            <a:endPar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endParaRPr>
          </a:p>
          <a:p>
            <a:pPr marL="0" marR="0" lvl="0" indent="0" algn="l" defTabSz="914400" rtl="0" eaLnBrk="1" fontAlgn="auto" latinLnBrk="0" hangingPunct="1">
              <a:lnSpc>
                <a:spcPct val="120000"/>
              </a:lnSpc>
              <a:spcBef>
                <a:spcPts val="1500"/>
              </a:spcBef>
              <a:spcAft>
                <a:spcPts val="0"/>
              </a:spcAft>
              <a:buClr>
                <a:srgbClr val="F9B233"/>
              </a:buClr>
              <a:buSzPts val="2000"/>
              <a:buFont typeface="Arial"/>
              <a:buNone/>
              <a:tabLst/>
              <a:defRPr/>
            </a:pP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Connecting digital life science data will allow us to address major challenges facing humanity</a:t>
            </a:r>
          </a:p>
          <a:p>
            <a:pPr marL="0" marR="0" lvl="0" indent="0" algn="l" defTabSz="914400" rtl="0" eaLnBrk="1" fontAlgn="auto" latinLnBrk="0" hangingPunct="1">
              <a:lnSpc>
                <a:spcPct val="120000"/>
              </a:lnSpc>
              <a:spcBef>
                <a:spcPts val="1500"/>
              </a:spcBef>
              <a:spcAft>
                <a:spcPts val="0"/>
              </a:spcAft>
              <a:buClr>
                <a:srgbClr val="F9B233"/>
              </a:buClr>
              <a:buSzPts val="2000"/>
              <a:buFont typeface="Arial"/>
              <a:buNone/>
              <a:tabLst/>
              <a:defRPr/>
            </a:pPr>
            <a:endParaRPr kumimoji="0" sz="1200" b="0" i="0" u="none" strike="noStrike" kern="0" cap="none" spc="0" normalizeH="0" baseline="0" noProof="0" dirty="0">
              <a:ln>
                <a:noFill/>
              </a:ln>
              <a:solidFill>
                <a:srgbClr val="1F8787"/>
              </a:solidFill>
              <a:effectLst/>
              <a:uLnTx/>
              <a:uFillTx/>
              <a:latin typeface="Arial"/>
              <a:ea typeface="Arial"/>
              <a:cs typeface="Arial"/>
              <a:sym typeface="Arial"/>
            </a:endParaRPr>
          </a:p>
          <a:p>
            <a:pPr marL="0" marR="0" lvl="0" indent="0" algn="l" defTabSz="914400" rtl="0" eaLnBrk="1" fontAlgn="auto" latinLnBrk="0" hangingPunct="1">
              <a:lnSpc>
                <a:spcPct val="120000"/>
              </a:lnSpc>
              <a:spcBef>
                <a:spcPts val="1500"/>
              </a:spcBef>
              <a:spcAft>
                <a:spcPts val="0"/>
              </a:spcAft>
              <a:buClr>
                <a:srgbClr val="F9B233"/>
              </a:buClr>
              <a:buSzPts val="2000"/>
              <a:buFont typeface="Arial"/>
              <a:buNone/>
              <a:tabLst/>
              <a:defRPr/>
            </a:pP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EOSC-Life provides solutions so that life scientists can make use of data, tools and workflows in the cloud</a:t>
            </a:r>
            <a:endParaRPr kumimoji="0" sz="1200" b="0" i="0" u="none" strike="noStrike" kern="0" cap="none" spc="0" normalizeH="0" baseline="0" noProof="0" dirty="0">
              <a:ln>
                <a:noFill/>
              </a:ln>
              <a:solidFill>
                <a:srgbClr val="1F8787"/>
              </a:solidFill>
              <a:effectLst/>
              <a:uLnTx/>
              <a:uFillTx/>
              <a:latin typeface="Arial"/>
              <a:ea typeface="Arial"/>
              <a:cs typeface="Arial"/>
              <a:sym typeface="Arial"/>
            </a:endParaRPr>
          </a:p>
        </p:txBody>
      </p:sp>
      <p:cxnSp>
        <p:nvCxnSpPr>
          <p:cNvPr id="5" name="Straight Connector 4">
            <a:extLst>
              <a:ext uri="{FF2B5EF4-FFF2-40B4-BE49-F238E27FC236}">
                <a16:creationId xmlns:a16="http://schemas.microsoft.com/office/drawing/2014/main" id="{CCD3B637-1491-864F-9EC8-8D180528D17B}"/>
              </a:ext>
            </a:extLst>
          </p:cNvPr>
          <p:cNvCxnSpPr>
            <a:cxnSpLocks/>
          </p:cNvCxnSpPr>
          <p:nvPr/>
        </p:nvCxnSpPr>
        <p:spPr>
          <a:xfrm>
            <a:off x="386159" y="2514599"/>
            <a:ext cx="443965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77745F2-1AAB-8A4F-8206-9394884A939E}"/>
              </a:ext>
            </a:extLst>
          </p:cNvPr>
          <p:cNvCxnSpPr>
            <a:cxnSpLocks/>
          </p:cNvCxnSpPr>
          <p:nvPr/>
        </p:nvCxnSpPr>
        <p:spPr>
          <a:xfrm>
            <a:off x="386159" y="3822030"/>
            <a:ext cx="443965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1C59A23-FE0D-BF40-9D48-35CB3B25D335}"/>
              </a:ext>
            </a:extLst>
          </p:cNvPr>
          <p:cNvPicPr>
            <a:picLocks noChangeAspect="1"/>
          </p:cNvPicPr>
          <p:nvPr/>
        </p:nvPicPr>
        <p:blipFill>
          <a:blip r:embed="rId3"/>
          <a:stretch>
            <a:fillRect/>
          </a:stretch>
        </p:blipFill>
        <p:spPr>
          <a:xfrm>
            <a:off x="5997954" y="1514317"/>
            <a:ext cx="5919993" cy="3829366"/>
          </a:xfrm>
          <a:prstGeom prst="rect">
            <a:avLst/>
          </a:prstGeom>
        </p:spPr>
      </p:pic>
    </p:spTree>
    <p:extLst>
      <p:ext uri="{BB962C8B-B14F-4D97-AF65-F5344CB8AC3E}">
        <p14:creationId xmlns:p14="http://schemas.microsoft.com/office/powerpoint/2010/main" val="4551860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6"/>
          <p:cNvSpPr txBox="1">
            <a:spLocks noGrp="1"/>
          </p:cNvSpPr>
          <p:nvPr>
            <p:ph type="title"/>
          </p:nvPr>
        </p:nvSpPr>
        <p:spPr>
          <a:xfrm>
            <a:off x="658800" y="201600"/>
            <a:ext cx="9309600" cy="1036668"/>
          </a:xfrm>
          <a:prstGeom prst="rect">
            <a:avLst/>
          </a:prstGeom>
          <a:noFill/>
          <a:ln>
            <a:noFill/>
          </a:ln>
        </p:spPr>
        <p:txBody>
          <a:bodyPr spcFirstLastPara="1" wrap="square" lIns="91425" tIns="45700" rIns="91425" bIns="45700" anchor="t" anchorCtr="0">
            <a:normAutofit/>
          </a:bodyPr>
          <a:lstStyle/>
          <a:p>
            <a:pPr marL="0" lvl="0" indent="0" algn="l" rtl="0">
              <a:lnSpc>
                <a:spcPct val="112000"/>
              </a:lnSpc>
              <a:spcBef>
                <a:spcPts val="0"/>
              </a:spcBef>
              <a:spcAft>
                <a:spcPts val="0"/>
              </a:spcAft>
              <a:buClr>
                <a:srgbClr val="F9B233"/>
              </a:buClr>
              <a:buSzPts val="2500"/>
              <a:buFont typeface="Calibri"/>
              <a:buNone/>
            </a:pPr>
            <a:r>
              <a:rPr lang="en-GB" dirty="0"/>
              <a:t>EOSC-Life</a:t>
            </a:r>
            <a:br>
              <a:rPr lang="en-GB" dirty="0"/>
            </a:br>
            <a:endParaRPr i="1" dirty="0"/>
          </a:p>
        </p:txBody>
      </p:sp>
      <p:pic>
        <p:nvPicPr>
          <p:cNvPr id="325" name="Google Shape;325;p6"/>
          <p:cNvPicPr preferRelativeResize="0"/>
          <p:nvPr/>
        </p:nvPicPr>
        <p:blipFill rotWithShape="1">
          <a:blip r:embed="rId3">
            <a:alphaModFix/>
          </a:blip>
          <a:srcRect l="169" r="168"/>
          <a:stretch/>
        </p:blipFill>
        <p:spPr>
          <a:xfrm>
            <a:off x="658800" y="887725"/>
            <a:ext cx="5065486" cy="5082549"/>
          </a:xfrm>
          <a:prstGeom prst="rect">
            <a:avLst/>
          </a:prstGeom>
          <a:noFill/>
          <a:ln>
            <a:noFill/>
          </a:ln>
        </p:spPr>
      </p:pic>
      <p:sp>
        <p:nvSpPr>
          <p:cNvPr id="326" name="Google Shape;326;p6"/>
          <p:cNvSpPr txBox="1"/>
          <p:nvPr/>
        </p:nvSpPr>
        <p:spPr>
          <a:xfrm>
            <a:off x="6630549" y="1238268"/>
            <a:ext cx="5160398" cy="4732006"/>
          </a:xfrm>
          <a:prstGeom prst="rect">
            <a:avLst/>
          </a:prstGeom>
          <a:noFill/>
          <a:ln>
            <a:noFill/>
          </a:ln>
        </p:spPr>
        <p:txBody>
          <a:bodyPr spcFirstLastPara="1" wrap="square" lIns="91425" tIns="45700" rIns="91425" bIns="45700" anchor="t" anchorCtr="0">
            <a:noAutofit/>
          </a:bodyPr>
          <a:lstStyle/>
          <a:p>
            <a:pPr marL="534988" marR="0" lvl="0" indent="-534988" algn="l" defTabSz="914400" rtl="0" eaLnBrk="1" fontAlgn="auto" latinLnBrk="0" hangingPunct="1">
              <a:lnSpc>
                <a:spcPct val="120000"/>
              </a:lnSpc>
              <a:spcBef>
                <a:spcPts val="0"/>
              </a:spcBef>
              <a:spcAft>
                <a:spcPts val="0"/>
              </a:spcAft>
              <a:buClr>
                <a:srgbClr val="F9B233"/>
              </a:buClr>
              <a:buSzPts val="2000"/>
              <a:buFont typeface="Arial"/>
              <a:buChar char="•"/>
              <a:tabLst/>
              <a:defRPr/>
            </a:pPr>
            <a:r>
              <a:rPr kumimoji="0" lang="en-GB" sz="1800" b="0" i="0" u="none" strike="noStrike" kern="0" cap="none" spc="0" normalizeH="0" baseline="0" noProof="0" dirty="0">
                <a:ln>
                  <a:noFill/>
                </a:ln>
                <a:solidFill>
                  <a:srgbClr val="F9B233"/>
                </a:solidFill>
                <a:effectLst/>
                <a:uLnTx/>
                <a:uFillTx/>
                <a:latin typeface="Arial"/>
                <a:ea typeface="Calibri"/>
                <a:cs typeface="Calibri"/>
                <a:sym typeface="Calibri"/>
              </a:rPr>
              <a:t>Establish</a:t>
            </a: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 EOSC-Life by publishing FAIR life science data resources in EOSC</a:t>
            </a:r>
          </a:p>
          <a:p>
            <a:pPr marL="0" marR="0" lvl="0" indent="0" algn="l" defTabSz="914400" rtl="0" eaLnBrk="1" fontAlgn="auto" latinLnBrk="0" hangingPunct="1">
              <a:lnSpc>
                <a:spcPct val="120000"/>
              </a:lnSpc>
              <a:spcBef>
                <a:spcPts val="0"/>
              </a:spcBef>
              <a:spcAft>
                <a:spcPts val="0"/>
              </a:spcAft>
              <a:buClr>
                <a:srgbClr val="F9B233"/>
              </a:buClr>
              <a:buSzPts val="2000"/>
              <a:buFont typeface="Arial"/>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534988" marR="0" lvl="0" indent="-534988" algn="l" defTabSz="914400" rtl="0" eaLnBrk="1" fontAlgn="auto" latinLnBrk="0" hangingPunct="1">
              <a:lnSpc>
                <a:spcPct val="120000"/>
              </a:lnSpc>
              <a:spcBef>
                <a:spcPts val="1500"/>
              </a:spcBef>
              <a:spcAft>
                <a:spcPts val="0"/>
              </a:spcAft>
              <a:buClr>
                <a:srgbClr val="F9B233"/>
              </a:buClr>
              <a:buSzPts val="2000"/>
              <a:buFont typeface="Arial"/>
              <a:buChar char="•"/>
              <a:tabLst/>
              <a:defRPr/>
            </a:pPr>
            <a:r>
              <a:rPr kumimoji="0" lang="en-GB" sz="1800" b="0" i="0" u="none" strike="noStrike" kern="0" cap="none" spc="0" normalizeH="0" baseline="0" noProof="0" dirty="0">
                <a:ln>
                  <a:noFill/>
                </a:ln>
                <a:solidFill>
                  <a:srgbClr val="F9B233"/>
                </a:solidFill>
                <a:effectLst/>
                <a:uLnTx/>
                <a:uFillTx/>
                <a:latin typeface="Arial"/>
                <a:ea typeface="Calibri"/>
                <a:cs typeface="Calibri"/>
                <a:sym typeface="Calibri"/>
              </a:rPr>
              <a:t>Provide</a:t>
            </a: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 the policies, guidelines and processes for secure and ethical data reuse</a:t>
            </a:r>
          </a:p>
          <a:p>
            <a:pPr marL="0" marR="0" lvl="0" indent="0" algn="l" defTabSz="914400" rtl="0" eaLnBrk="1" fontAlgn="auto" latinLnBrk="0" hangingPunct="1">
              <a:lnSpc>
                <a:spcPct val="120000"/>
              </a:lnSpc>
              <a:spcBef>
                <a:spcPts val="1500"/>
              </a:spcBef>
              <a:spcAft>
                <a:spcPts val="0"/>
              </a:spcAft>
              <a:buClr>
                <a:srgbClr val="F9B233"/>
              </a:buClr>
              <a:buSzPts val="2000"/>
              <a:buFont typeface="Arial"/>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534988" marR="0" lvl="0" indent="-534988" algn="l" defTabSz="914400" rtl="0" eaLnBrk="1" fontAlgn="auto" latinLnBrk="0" hangingPunct="1">
              <a:lnSpc>
                <a:spcPct val="120000"/>
              </a:lnSpc>
              <a:spcBef>
                <a:spcPts val="1500"/>
              </a:spcBef>
              <a:spcAft>
                <a:spcPts val="0"/>
              </a:spcAft>
              <a:buClr>
                <a:srgbClr val="F9B233"/>
              </a:buClr>
              <a:buSzPts val="2000"/>
              <a:buFont typeface="Arial"/>
              <a:buChar char="•"/>
              <a:tabLst/>
              <a:defRPr/>
            </a:pPr>
            <a:r>
              <a:rPr kumimoji="0" lang="en-GB" sz="1800" b="0" i="0" u="none" strike="noStrike" kern="0" cap="none" spc="0" normalizeH="0" baseline="0" noProof="0" dirty="0">
                <a:ln>
                  <a:noFill/>
                </a:ln>
                <a:solidFill>
                  <a:srgbClr val="F9B233"/>
                </a:solidFill>
                <a:effectLst/>
                <a:uLnTx/>
                <a:uFillTx/>
                <a:latin typeface="Arial"/>
                <a:ea typeface="Calibri"/>
                <a:cs typeface="Calibri"/>
                <a:sym typeface="Calibri"/>
              </a:rPr>
              <a:t>Populate</a:t>
            </a: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 an ecosystem of innovative life science tools in EOSC</a:t>
            </a:r>
          </a:p>
          <a:p>
            <a:pPr marL="0" marR="0" lvl="0" indent="0" algn="l" defTabSz="914400" rtl="0" eaLnBrk="1" fontAlgn="auto" latinLnBrk="0" hangingPunct="1">
              <a:lnSpc>
                <a:spcPct val="120000"/>
              </a:lnSpc>
              <a:spcBef>
                <a:spcPts val="1500"/>
              </a:spcBef>
              <a:spcAft>
                <a:spcPts val="0"/>
              </a:spcAft>
              <a:buClr>
                <a:srgbClr val="F9B233"/>
              </a:buClr>
              <a:buSzPts val="2000"/>
              <a:buFont typeface="Arial"/>
              <a:buNone/>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534988" marR="0" lvl="0" indent="-534988" algn="l" defTabSz="914400" rtl="0" eaLnBrk="1" fontAlgn="auto" latinLnBrk="0" hangingPunct="1">
              <a:lnSpc>
                <a:spcPct val="120000"/>
              </a:lnSpc>
              <a:spcBef>
                <a:spcPts val="1500"/>
              </a:spcBef>
              <a:spcAft>
                <a:spcPts val="0"/>
              </a:spcAft>
              <a:buClr>
                <a:srgbClr val="F9B233"/>
              </a:buClr>
              <a:buSzPts val="2000"/>
              <a:buFont typeface="Arial"/>
              <a:buChar char="•"/>
              <a:tabLst/>
              <a:defRPr/>
            </a:pPr>
            <a:r>
              <a:rPr kumimoji="0" lang="en-GB" sz="1800" b="0" i="0" u="none" strike="noStrike" kern="0" cap="none" spc="0" normalizeH="0" baseline="0" noProof="0" dirty="0">
                <a:ln>
                  <a:noFill/>
                </a:ln>
                <a:solidFill>
                  <a:srgbClr val="F9B233"/>
                </a:solidFill>
                <a:effectLst/>
                <a:uLnTx/>
                <a:uFillTx/>
                <a:latin typeface="Arial"/>
                <a:ea typeface="Calibri"/>
                <a:cs typeface="Calibri"/>
                <a:sym typeface="Calibri"/>
              </a:rPr>
              <a:t>Enable</a:t>
            </a: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 data-driven research in Europe by connecting life scientists to EOSC via open calls for participation</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955812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46993B-0ED0-5645-9E1D-9B497923AFF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GB" sz="1000" b="0" i="0" u="none" strike="noStrike" kern="0" cap="none" spc="0" normalizeH="0" baseline="0" noProof="0" smtClean="0">
                <a:ln>
                  <a:noFill/>
                </a:ln>
                <a:solidFill>
                  <a:srgbClr val="1F8787"/>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54</a:t>
            </a:fld>
            <a:endParaRPr kumimoji="0" lang="en-GB" sz="1000" b="0" i="0" u="none" strike="noStrike" kern="0" cap="none" spc="0" normalizeH="0" baseline="0" noProof="0">
              <a:ln>
                <a:noFill/>
              </a:ln>
              <a:solidFill>
                <a:srgbClr val="1F8787"/>
              </a:solidFill>
              <a:effectLst/>
              <a:uLnTx/>
              <a:uFillTx/>
              <a:latin typeface="Calibri"/>
              <a:cs typeface="Calibri"/>
              <a:sym typeface="Calibri"/>
            </a:endParaRPr>
          </a:p>
        </p:txBody>
      </p:sp>
      <p:sp>
        <p:nvSpPr>
          <p:cNvPr id="7" name="Rectangle 6">
            <a:extLst>
              <a:ext uri="{FF2B5EF4-FFF2-40B4-BE49-F238E27FC236}">
                <a16:creationId xmlns:a16="http://schemas.microsoft.com/office/drawing/2014/main" id="{3E5EF54F-C66D-2841-896B-E6C2C9104C10}"/>
              </a:ext>
            </a:extLst>
          </p:cNvPr>
          <p:cNvSpPr/>
          <p:nvPr/>
        </p:nvSpPr>
        <p:spPr>
          <a:xfrm>
            <a:off x="2775206" y="2322095"/>
            <a:ext cx="2574758" cy="1696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Google Shape;326;p6">
            <a:extLst>
              <a:ext uri="{FF2B5EF4-FFF2-40B4-BE49-F238E27FC236}">
                <a16:creationId xmlns:a16="http://schemas.microsoft.com/office/drawing/2014/main" id="{BB10F0FC-2A16-EC40-87DD-4D246326EE0D}"/>
              </a:ext>
            </a:extLst>
          </p:cNvPr>
          <p:cNvSpPr txBox="1"/>
          <p:nvPr/>
        </p:nvSpPr>
        <p:spPr>
          <a:xfrm>
            <a:off x="332795" y="531168"/>
            <a:ext cx="3280478" cy="473200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F9B233"/>
              </a:buClr>
              <a:buSzPts val="2000"/>
              <a:buFont typeface="Arial"/>
              <a:buNone/>
              <a:tabLst/>
              <a:defRPr/>
            </a:pP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EOSC-Life prepares European life science for a new way of working</a:t>
            </a:r>
          </a:p>
          <a:p>
            <a:pPr marL="0" marR="0" lvl="0" indent="0" algn="l" defTabSz="914400" rtl="0" eaLnBrk="1" fontAlgn="auto" latinLnBrk="0" hangingPunct="1">
              <a:lnSpc>
                <a:spcPct val="120000"/>
              </a:lnSpc>
              <a:spcBef>
                <a:spcPts val="0"/>
              </a:spcBef>
              <a:spcAft>
                <a:spcPts val="0"/>
              </a:spcAft>
              <a:buClr>
                <a:srgbClr val="F9B233"/>
              </a:buClr>
              <a:buSzPts val="2000"/>
              <a:buFont typeface="Arial"/>
              <a:buNone/>
              <a:tabLst/>
              <a:defRPr/>
            </a:pPr>
            <a:endPar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endParaRPr>
          </a:p>
          <a:p>
            <a:pPr marL="285750" marR="0" lvl="2" indent="-285750" algn="l" defTabSz="914400" rtl="0" eaLnBrk="1" fontAlgn="auto" latinLnBrk="0" hangingPunct="1">
              <a:lnSpc>
                <a:spcPct val="120000"/>
              </a:lnSpc>
              <a:spcBef>
                <a:spcPts val="300"/>
              </a:spcBef>
              <a:spcAft>
                <a:spcPts val="0"/>
              </a:spcAft>
              <a:buClr>
                <a:srgbClr val="F9B233"/>
              </a:buClr>
              <a:buSzPts val="2000"/>
              <a:buFont typeface="Arial" panose="020B0604020202020204" pitchFamily="34" charset="0"/>
              <a:buChar char="•"/>
              <a:tabLst/>
              <a:defRPr/>
            </a:pPr>
            <a:r>
              <a:rPr kumimoji="0" lang="en-GB" sz="1600" b="0" i="1" u="none" strike="noStrike" kern="0" cap="none" spc="0" normalizeH="0" baseline="0" noProof="0" dirty="0">
                <a:ln>
                  <a:noFill/>
                </a:ln>
                <a:solidFill>
                  <a:srgbClr val="1F8787"/>
                </a:solidFill>
                <a:effectLst/>
                <a:uLnTx/>
                <a:uFillTx/>
                <a:latin typeface="Arial"/>
                <a:ea typeface="Calibri"/>
                <a:cs typeface="Calibri"/>
                <a:sym typeface="Calibri"/>
              </a:rPr>
              <a:t>People: skills, new capabilities and networks</a:t>
            </a:r>
          </a:p>
          <a:p>
            <a:pPr marL="285750" marR="0" lvl="2" indent="-285750" algn="l" defTabSz="914400" rtl="0" eaLnBrk="1" fontAlgn="auto" latinLnBrk="0" hangingPunct="1">
              <a:lnSpc>
                <a:spcPct val="120000"/>
              </a:lnSpc>
              <a:spcBef>
                <a:spcPts val="300"/>
              </a:spcBef>
              <a:spcAft>
                <a:spcPts val="0"/>
              </a:spcAft>
              <a:buClr>
                <a:srgbClr val="F9B233"/>
              </a:buClr>
              <a:buSzPts val="2000"/>
              <a:buFont typeface="Arial" panose="020B0604020202020204" pitchFamily="34" charset="0"/>
              <a:buChar char="•"/>
              <a:tabLst/>
              <a:defRPr/>
            </a:pPr>
            <a:r>
              <a:rPr kumimoji="0" lang="en-GB" sz="1600" b="0" i="1" u="none" strike="noStrike" kern="0" cap="none" spc="0" normalizeH="0" baseline="0" noProof="0" dirty="0">
                <a:ln>
                  <a:noFill/>
                </a:ln>
                <a:solidFill>
                  <a:srgbClr val="1F8787"/>
                </a:solidFill>
                <a:effectLst/>
                <a:uLnTx/>
                <a:uFillTx/>
                <a:latin typeface="Arial"/>
                <a:ea typeface="Calibri"/>
                <a:cs typeface="Calibri"/>
                <a:sym typeface="Calibri"/>
              </a:rPr>
              <a:t>Experience and processes for consolidated RI service delivery</a:t>
            </a:r>
          </a:p>
          <a:p>
            <a:pPr marL="285750" marR="0" lvl="2" indent="-285750" algn="l" defTabSz="914400" rtl="0" eaLnBrk="1" fontAlgn="auto" latinLnBrk="0" hangingPunct="1">
              <a:lnSpc>
                <a:spcPct val="120000"/>
              </a:lnSpc>
              <a:spcBef>
                <a:spcPts val="300"/>
              </a:spcBef>
              <a:spcAft>
                <a:spcPts val="0"/>
              </a:spcAft>
              <a:buClr>
                <a:srgbClr val="F9B233"/>
              </a:buClr>
              <a:buSzPts val="2000"/>
              <a:buFont typeface="Arial" panose="020B0604020202020204" pitchFamily="34" charset="0"/>
              <a:buChar char="•"/>
              <a:tabLst/>
              <a:defRPr/>
            </a:pPr>
            <a:r>
              <a:rPr kumimoji="0" lang="en-GB" sz="1600" b="0" i="1" u="none" strike="noStrike" kern="0" cap="none" spc="0" normalizeH="0" baseline="0" noProof="0" dirty="0">
                <a:ln>
                  <a:noFill/>
                </a:ln>
                <a:solidFill>
                  <a:srgbClr val="1F8787"/>
                </a:solidFill>
                <a:effectLst/>
                <a:uLnTx/>
                <a:uFillTx/>
                <a:latin typeface="Arial"/>
                <a:ea typeface="Calibri"/>
                <a:cs typeface="Calibri"/>
                <a:sym typeface="Calibri"/>
              </a:rPr>
              <a:t>Life science data resources, workflows, registries and other services </a:t>
            </a:r>
          </a:p>
          <a:p>
            <a:pPr marL="285750" marR="0" lvl="2" indent="-285750" algn="l" defTabSz="914400" rtl="0" eaLnBrk="1" fontAlgn="auto" latinLnBrk="0" hangingPunct="1">
              <a:lnSpc>
                <a:spcPct val="120000"/>
              </a:lnSpc>
              <a:spcBef>
                <a:spcPts val="300"/>
              </a:spcBef>
              <a:spcAft>
                <a:spcPts val="0"/>
              </a:spcAft>
              <a:buClr>
                <a:srgbClr val="F9B233"/>
              </a:buClr>
              <a:buSzPts val="2000"/>
              <a:buFont typeface="Arial" panose="020B0604020202020204" pitchFamily="34" charset="0"/>
              <a:buChar char="•"/>
              <a:tabLst/>
              <a:defRPr/>
            </a:pPr>
            <a:r>
              <a:rPr kumimoji="0" lang="en-GB" sz="1600" b="0" i="1" u="none" strike="noStrike" kern="0" cap="none" spc="0" normalizeH="0" baseline="0" noProof="0" dirty="0">
                <a:ln>
                  <a:noFill/>
                </a:ln>
                <a:solidFill>
                  <a:srgbClr val="1F8787"/>
                </a:solidFill>
                <a:effectLst/>
                <a:uLnTx/>
                <a:uFillTx/>
                <a:latin typeface="Arial"/>
                <a:ea typeface="Calibri"/>
                <a:cs typeface="Calibri"/>
                <a:sym typeface="Calibri"/>
              </a:rPr>
              <a:t>Training materials, policies, guidelines (FAIR, Sensitive data)</a:t>
            </a:r>
          </a:p>
        </p:txBody>
      </p:sp>
      <p:cxnSp>
        <p:nvCxnSpPr>
          <p:cNvPr id="8" name="Straight Connector 7">
            <a:extLst>
              <a:ext uri="{FF2B5EF4-FFF2-40B4-BE49-F238E27FC236}">
                <a16:creationId xmlns:a16="http://schemas.microsoft.com/office/drawing/2014/main" id="{8B9B57B7-61A7-FF48-94D5-5C32747F14E9}"/>
              </a:ext>
            </a:extLst>
          </p:cNvPr>
          <p:cNvCxnSpPr>
            <a:cxnSpLocks/>
          </p:cNvCxnSpPr>
          <p:nvPr/>
        </p:nvCxnSpPr>
        <p:spPr>
          <a:xfrm>
            <a:off x="361806" y="1696451"/>
            <a:ext cx="316344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descr="A screenshot of a computer&#10;&#10;Description automatically generated with low confidence">
            <a:extLst>
              <a:ext uri="{FF2B5EF4-FFF2-40B4-BE49-F238E27FC236}">
                <a16:creationId xmlns:a16="http://schemas.microsoft.com/office/drawing/2014/main" id="{767A9A1C-766D-E140-9DAA-2C8E65A2AC78}"/>
              </a:ext>
            </a:extLst>
          </p:cNvPr>
          <p:cNvPicPr>
            <a:picLocks noChangeAspect="1"/>
          </p:cNvPicPr>
          <p:nvPr/>
        </p:nvPicPr>
        <p:blipFill>
          <a:blip r:embed="rId3"/>
          <a:stretch>
            <a:fillRect/>
          </a:stretch>
        </p:blipFill>
        <p:spPr>
          <a:xfrm>
            <a:off x="4062585" y="1106903"/>
            <a:ext cx="7885118" cy="4860757"/>
          </a:xfrm>
          <a:prstGeom prst="rect">
            <a:avLst/>
          </a:prstGeom>
        </p:spPr>
      </p:pic>
    </p:spTree>
    <p:extLst>
      <p:ext uri="{BB962C8B-B14F-4D97-AF65-F5344CB8AC3E}">
        <p14:creationId xmlns:p14="http://schemas.microsoft.com/office/powerpoint/2010/main" val="4000287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1E8DA2-7293-1B48-AB18-7765A237880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GB" sz="1000" b="0" i="0" u="none" strike="noStrike" kern="0" cap="none" spc="0" normalizeH="0" baseline="0" noProof="0" smtClean="0">
                <a:ln>
                  <a:noFill/>
                </a:ln>
                <a:solidFill>
                  <a:srgbClr val="1F8787"/>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55</a:t>
            </a:fld>
            <a:endParaRPr kumimoji="0" lang="en-GB" sz="1000" b="0" i="0" u="none" strike="noStrike" kern="0" cap="none" spc="0" normalizeH="0" baseline="0" noProof="0">
              <a:ln>
                <a:noFill/>
              </a:ln>
              <a:solidFill>
                <a:srgbClr val="1F8787"/>
              </a:solidFill>
              <a:effectLst/>
              <a:uLnTx/>
              <a:uFillTx/>
              <a:latin typeface="Calibri"/>
              <a:cs typeface="Calibri"/>
              <a:sym typeface="Calibri"/>
            </a:endParaRPr>
          </a:p>
        </p:txBody>
      </p:sp>
      <p:sp>
        <p:nvSpPr>
          <p:cNvPr id="3" name="Title 2">
            <a:extLst>
              <a:ext uri="{FF2B5EF4-FFF2-40B4-BE49-F238E27FC236}">
                <a16:creationId xmlns:a16="http://schemas.microsoft.com/office/drawing/2014/main" id="{DAD6E1E3-4A91-6C4D-A9D8-067680D07994}"/>
              </a:ext>
            </a:extLst>
          </p:cNvPr>
          <p:cNvSpPr>
            <a:spLocks noGrp="1"/>
          </p:cNvSpPr>
          <p:nvPr>
            <p:ph type="title"/>
          </p:nvPr>
        </p:nvSpPr>
        <p:spPr/>
        <p:txBody>
          <a:bodyPr/>
          <a:lstStyle/>
          <a:p>
            <a:r>
              <a:rPr lang="en-US" dirty="0"/>
              <a:t>Exploitable results – EOSC Life</a:t>
            </a:r>
          </a:p>
        </p:txBody>
      </p:sp>
      <p:pic>
        <p:nvPicPr>
          <p:cNvPr id="5" name="Picture 4" descr="Diagram, schematic&#10;&#10;Description automatically generated">
            <a:extLst>
              <a:ext uri="{FF2B5EF4-FFF2-40B4-BE49-F238E27FC236}">
                <a16:creationId xmlns:a16="http://schemas.microsoft.com/office/drawing/2014/main" id="{77805D5F-24B9-804D-A0BA-8486958234AA}"/>
              </a:ext>
            </a:extLst>
          </p:cNvPr>
          <p:cNvPicPr>
            <a:picLocks noChangeAspect="1"/>
          </p:cNvPicPr>
          <p:nvPr/>
        </p:nvPicPr>
        <p:blipFill>
          <a:blip r:embed="rId2"/>
          <a:stretch>
            <a:fillRect/>
          </a:stretch>
        </p:blipFill>
        <p:spPr>
          <a:xfrm>
            <a:off x="658800" y="1099899"/>
            <a:ext cx="10693831" cy="5256451"/>
          </a:xfrm>
          <a:prstGeom prst="rect">
            <a:avLst/>
          </a:prstGeom>
        </p:spPr>
      </p:pic>
    </p:spTree>
    <p:extLst>
      <p:ext uri="{BB962C8B-B14F-4D97-AF65-F5344CB8AC3E}">
        <p14:creationId xmlns:p14="http://schemas.microsoft.com/office/powerpoint/2010/main" val="3954290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46993B-0ED0-5645-9E1D-9B497923AFF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GB" sz="1000" b="0" i="0" u="none" strike="noStrike" kern="0" cap="none" spc="0" normalizeH="0" baseline="0" noProof="0" smtClean="0">
                <a:ln>
                  <a:noFill/>
                </a:ln>
                <a:solidFill>
                  <a:srgbClr val="1F8787"/>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56</a:t>
            </a:fld>
            <a:endParaRPr kumimoji="0" lang="en-GB" sz="1000" b="0" i="0" u="none" strike="noStrike" kern="0" cap="none" spc="0" normalizeH="0" baseline="0" noProof="0">
              <a:ln>
                <a:noFill/>
              </a:ln>
              <a:solidFill>
                <a:srgbClr val="1F8787"/>
              </a:solidFill>
              <a:effectLst/>
              <a:uLnTx/>
              <a:uFillTx/>
              <a:latin typeface="Calibri"/>
              <a:cs typeface="Calibri"/>
              <a:sym typeface="Calibri"/>
            </a:endParaRPr>
          </a:p>
        </p:txBody>
      </p:sp>
      <p:pic>
        <p:nvPicPr>
          <p:cNvPr id="6" name="Picture 5" descr="A screenshot of a computer&#10;&#10;Description automatically generated with low confidence">
            <a:extLst>
              <a:ext uri="{FF2B5EF4-FFF2-40B4-BE49-F238E27FC236}">
                <a16:creationId xmlns:a16="http://schemas.microsoft.com/office/drawing/2014/main" id="{0904A3C1-691B-174B-90D9-D9A868CB42A6}"/>
              </a:ext>
            </a:extLst>
          </p:cNvPr>
          <p:cNvPicPr>
            <a:picLocks noChangeAspect="1"/>
          </p:cNvPicPr>
          <p:nvPr/>
        </p:nvPicPr>
        <p:blipFill>
          <a:blip r:embed="rId3"/>
          <a:stretch>
            <a:fillRect/>
          </a:stretch>
        </p:blipFill>
        <p:spPr>
          <a:xfrm>
            <a:off x="2128009" y="2322095"/>
            <a:ext cx="9356913" cy="4004737"/>
          </a:xfrm>
          <a:prstGeom prst="rect">
            <a:avLst/>
          </a:prstGeom>
        </p:spPr>
      </p:pic>
      <p:sp>
        <p:nvSpPr>
          <p:cNvPr id="7" name="Rectangle 6">
            <a:extLst>
              <a:ext uri="{FF2B5EF4-FFF2-40B4-BE49-F238E27FC236}">
                <a16:creationId xmlns:a16="http://schemas.microsoft.com/office/drawing/2014/main" id="{3E5EF54F-C66D-2841-896B-E6C2C9104C10}"/>
              </a:ext>
            </a:extLst>
          </p:cNvPr>
          <p:cNvSpPr/>
          <p:nvPr/>
        </p:nvSpPr>
        <p:spPr>
          <a:xfrm>
            <a:off x="2775206" y="2322095"/>
            <a:ext cx="2574758" cy="1696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Google Shape;326;p6">
            <a:extLst>
              <a:ext uri="{FF2B5EF4-FFF2-40B4-BE49-F238E27FC236}">
                <a16:creationId xmlns:a16="http://schemas.microsoft.com/office/drawing/2014/main" id="{BB10F0FC-2A16-EC40-87DD-4D246326EE0D}"/>
              </a:ext>
            </a:extLst>
          </p:cNvPr>
          <p:cNvSpPr txBox="1"/>
          <p:nvPr/>
        </p:nvSpPr>
        <p:spPr>
          <a:xfrm>
            <a:off x="332795" y="531168"/>
            <a:ext cx="6134958" cy="473200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F9B233"/>
              </a:buClr>
              <a:buSzPts val="2000"/>
              <a:buFont typeface="Arial"/>
              <a:buNone/>
              <a:tabLst/>
              <a:defRPr/>
            </a:pP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EOSC-Life’s response to the COVID-19 pandemic</a:t>
            </a:r>
          </a:p>
          <a:p>
            <a:pPr marL="0" marR="0" lvl="0" indent="0" algn="l" defTabSz="914400" rtl="0" eaLnBrk="1" fontAlgn="auto" latinLnBrk="0" hangingPunct="1">
              <a:lnSpc>
                <a:spcPct val="120000"/>
              </a:lnSpc>
              <a:spcBef>
                <a:spcPts val="0"/>
              </a:spcBef>
              <a:spcAft>
                <a:spcPts val="0"/>
              </a:spcAft>
              <a:buClr>
                <a:srgbClr val="F9B233"/>
              </a:buClr>
              <a:buSzPts val="2000"/>
              <a:buFont typeface="Arial"/>
              <a:buNone/>
              <a:tabLst/>
              <a:defRPr/>
            </a:pPr>
            <a:endPar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endParaRPr>
          </a:p>
          <a:p>
            <a:pPr marL="285750" marR="0" lvl="2" indent="-285750" algn="l" defTabSz="914400" rtl="0" eaLnBrk="1" fontAlgn="auto" latinLnBrk="0" hangingPunct="1">
              <a:lnSpc>
                <a:spcPct val="120000"/>
              </a:lnSpc>
              <a:spcBef>
                <a:spcPts val="300"/>
              </a:spcBef>
              <a:spcAft>
                <a:spcPts val="0"/>
              </a:spcAft>
              <a:buClr>
                <a:srgbClr val="F9B233"/>
              </a:buClr>
              <a:buSzPts val="2000"/>
              <a:buFont typeface="Arial" panose="020B0604020202020204" pitchFamily="34" charset="0"/>
              <a:buChar char="•"/>
              <a:tabLst/>
              <a:defRPr/>
            </a:pPr>
            <a:r>
              <a:rPr kumimoji="0" lang="en-GB" sz="1600" b="0" i="1" u="none" strike="noStrike" kern="0" cap="none" spc="0" normalizeH="0" baseline="0" noProof="0" dirty="0">
                <a:ln>
                  <a:noFill/>
                </a:ln>
                <a:solidFill>
                  <a:srgbClr val="1F8787"/>
                </a:solidFill>
                <a:effectLst/>
                <a:uLnTx/>
                <a:uFillTx/>
                <a:latin typeface="Arial"/>
                <a:ea typeface="Calibri"/>
                <a:cs typeface="Calibri"/>
                <a:sym typeface="Calibri"/>
              </a:rPr>
              <a:t>Supported International COVID-19 </a:t>
            </a:r>
            <a:r>
              <a:rPr kumimoji="0" lang="en-GB" sz="1600" b="0" i="1" u="none" strike="noStrike" kern="0" cap="none" spc="0" normalizeH="0" baseline="0" noProof="0" dirty="0" err="1">
                <a:ln>
                  <a:noFill/>
                </a:ln>
                <a:solidFill>
                  <a:srgbClr val="1F8787"/>
                </a:solidFill>
                <a:effectLst/>
                <a:uLnTx/>
                <a:uFillTx/>
                <a:latin typeface="Arial"/>
                <a:ea typeface="Calibri"/>
                <a:cs typeface="Calibri"/>
                <a:sym typeface="Calibri"/>
              </a:rPr>
              <a:t>biohackathon</a:t>
            </a:r>
            <a:r>
              <a:rPr kumimoji="0" lang="en-GB" sz="1600" b="0" i="1" u="none" strike="noStrike" kern="0" cap="none" spc="0" normalizeH="0" baseline="0" noProof="0" dirty="0">
                <a:ln>
                  <a:noFill/>
                </a:ln>
                <a:solidFill>
                  <a:srgbClr val="1F8787"/>
                </a:solidFill>
                <a:effectLst/>
                <a:uLnTx/>
                <a:uFillTx/>
                <a:latin typeface="Arial"/>
                <a:ea typeface="Calibri"/>
                <a:cs typeface="Calibri"/>
                <a:sym typeface="Calibri"/>
              </a:rPr>
              <a:t> with cloud resources</a:t>
            </a:r>
          </a:p>
          <a:p>
            <a:pPr marL="285750" marR="0" lvl="2" indent="-285750" algn="l" defTabSz="914400" rtl="0" eaLnBrk="1" fontAlgn="auto" latinLnBrk="0" hangingPunct="1">
              <a:lnSpc>
                <a:spcPct val="120000"/>
              </a:lnSpc>
              <a:spcBef>
                <a:spcPts val="300"/>
              </a:spcBef>
              <a:spcAft>
                <a:spcPts val="0"/>
              </a:spcAft>
              <a:buClr>
                <a:srgbClr val="F9B233"/>
              </a:buClr>
              <a:buSzPts val="2000"/>
              <a:buFont typeface="Arial" panose="020B0604020202020204" pitchFamily="34" charset="0"/>
              <a:buChar char="•"/>
              <a:tabLst/>
              <a:defRPr/>
            </a:pPr>
            <a:r>
              <a:rPr kumimoji="0" lang="en-GB" sz="1600" b="0" i="1" u="none" strike="noStrike" kern="0" cap="none" spc="0" normalizeH="0" baseline="0" noProof="0" dirty="0">
                <a:ln>
                  <a:noFill/>
                </a:ln>
                <a:solidFill>
                  <a:srgbClr val="1F8787"/>
                </a:solidFill>
                <a:effectLst/>
                <a:uLnTx/>
                <a:uFillTx/>
                <a:latin typeface="Arial"/>
                <a:ea typeface="Calibri"/>
                <a:cs typeface="Calibri"/>
                <a:sym typeface="Calibri"/>
              </a:rPr>
              <a:t>Released </a:t>
            </a:r>
            <a:r>
              <a:rPr kumimoji="0" lang="en-GB" sz="1600" b="0" i="1" u="none" strike="noStrike" kern="0" cap="none" spc="0" normalizeH="0" baseline="0" noProof="0" dirty="0" err="1">
                <a:ln>
                  <a:noFill/>
                </a:ln>
                <a:solidFill>
                  <a:srgbClr val="1F8787"/>
                </a:solidFill>
                <a:effectLst/>
                <a:uLnTx/>
                <a:uFillTx/>
                <a:latin typeface="Arial"/>
                <a:ea typeface="Calibri"/>
                <a:cs typeface="Calibri"/>
                <a:sym typeface="Calibri"/>
              </a:rPr>
              <a:t>WorkflowHub.eu</a:t>
            </a:r>
            <a:r>
              <a:rPr kumimoji="0" lang="en-GB" sz="1600" b="0" i="1" u="none" strike="noStrike" kern="0" cap="none" spc="0" normalizeH="0" baseline="0" noProof="0" dirty="0">
                <a:ln>
                  <a:noFill/>
                </a:ln>
                <a:solidFill>
                  <a:srgbClr val="1F8787"/>
                </a:solidFill>
                <a:effectLst/>
                <a:uLnTx/>
                <a:uFillTx/>
                <a:latin typeface="Arial"/>
                <a:ea typeface="Calibri"/>
                <a:cs typeface="Calibri"/>
                <a:sym typeface="Calibri"/>
              </a:rPr>
              <a:t> 1 year early</a:t>
            </a:r>
          </a:p>
          <a:p>
            <a:pPr marL="285750" marR="0" lvl="2" indent="-285750" algn="l" defTabSz="914400" rtl="0" eaLnBrk="1" fontAlgn="auto" latinLnBrk="0" hangingPunct="1">
              <a:lnSpc>
                <a:spcPct val="120000"/>
              </a:lnSpc>
              <a:spcBef>
                <a:spcPts val="300"/>
              </a:spcBef>
              <a:spcAft>
                <a:spcPts val="0"/>
              </a:spcAft>
              <a:buClr>
                <a:srgbClr val="F9B233"/>
              </a:buClr>
              <a:buSzPts val="2000"/>
              <a:buFont typeface="Arial" panose="020B0604020202020204" pitchFamily="34" charset="0"/>
              <a:buChar char="•"/>
              <a:tabLst/>
              <a:defRPr/>
            </a:pPr>
            <a:r>
              <a:rPr kumimoji="0" lang="en-GB" sz="1600" b="0" i="1" u="none" strike="noStrike" kern="0" cap="none" spc="0" normalizeH="0" baseline="0" noProof="0" dirty="0">
                <a:ln>
                  <a:noFill/>
                </a:ln>
                <a:solidFill>
                  <a:srgbClr val="1F8787"/>
                </a:solidFill>
                <a:effectLst/>
                <a:uLnTx/>
                <a:uFillTx/>
                <a:latin typeface="Arial"/>
                <a:ea typeface="Calibri"/>
                <a:cs typeface="Calibri"/>
                <a:sym typeface="Calibri"/>
              </a:rPr>
              <a:t>Building a repository to host COVID-19 clinical trial data</a:t>
            </a:r>
          </a:p>
          <a:p>
            <a:pPr marL="285750" marR="0" lvl="2" indent="-285750" algn="l" defTabSz="914400" rtl="0" eaLnBrk="1" fontAlgn="auto" latinLnBrk="0" hangingPunct="1">
              <a:lnSpc>
                <a:spcPct val="120000"/>
              </a:lnSpc>
              <a:spcBef>
                <a:spcPts val="300"/>
              </a:spcBef>
              <a:spcAft>
                <a:spcPts val="0"/>
              </a:spcAft>
              <a:buClr>
                <a:srgbClr val="F9B233"/>
              </a:buClr>
              <a:buSzPts val="2000"/>
              <a:buFont typeface="Arial" panose="020B0604020202020204" pitchFamily="34" charset="0"/>
              <a:buChar char="•"/>
              <a:tabLst/>
              <a:defRPr/>
            </a:pPr>
            <a:r>
              <a:rPr kumimoji="0" lang="en-GB" sz="1600" b="0" i="1" u="none" strike="noStrike" kern="0" cap="none" spc="0" normalizeH="0" baseline="0" noProof="0" dirty="0">
                <a:ln>
                  <a:noFill/>
                </a:ln>
                <a:solidFill>
                  <a:srgbClr val="1F8787"/>
                </a:solidFill>
                <a:effectLst/>
                <a:uLnTx/>
                <a:uFillTx/>
                <a:latin typeface="Arial"/>
                <a:ea typeface="Calibri"/>
                <a:cs typeface="Calibri"/>
                <a:sym typeface="Calibri"/>
              </a:rPr>
              <a:t>Extension of the COVID-19 Data Portal</a:t>
            </a:r>
          </a:p>
        </p:txBody>
      </p:sp>
      <p:cxnSp>
        <p:nvCxnSpPr>
          <p:cNvPr id="8" name="Straight Connector 7">
            <a:extLst>
              <a:ext uri="{FF2B5EF4-FFF2-40B4-BE49-F238E27FC236}">
                <a16:creationId xmlns:a16="http://schemas.microsoft.com/office/drawing/2014/main" id="{8B9B57B7-61A7-FF48-94D5-5C32747F14E9}"/>
              </a:ext>
            </a:extLst>
          </p:cNvPr>
          <p:cNvCxnSpPr>
            <a:cxnSpLocks/>
          </p:cNvCxnSpPr>
          <p:nvPr/>
        </p:nvCxnSpPr>
        <p:spPr>
          <a:xfrm>
            <a:off x="422254" y="1010652"/>
            <a:ext cx="513633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8643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1"/>
          <p:cNvSpPr txBox="1">
            <a:spLocks noGrp="1"/>
          </p:cNvSpPr>
          <p:nvPr>
            <p:ph type="title"/>
          </p:nvPr>
        </p:nvSpPr>
        <p:spPr>
          <a:prstGeom prst="rect">
            <a:avLst/>
          </a:prstGeom>
        </p:spPr>
        <p:txBody>
          <a:bodyPr spcFirstLastPara="1" wrap="square" lIns="0" tIns="0" rIns="0" bIns="0" anchor="t" anchorCtr="0">
            <a:noAutofit/>
          </a:bodyPr>
          <a:lstStyle/>
          <a:p>
            <a:r>
              <a:rPr lang="en-GB"/>
              <a:t>Galaxy for COVID: covid19.galaxyproject.org</a:t>
            </a:r>
            <a:endParaRPr/>
          </a:p>
          <a:p>
            <a:endParaRPr/>
          </a:p>
        </p:txBody>
      </p:sp>
      <p:pic>
        <p:nvPicPr>
          <p:cNvPr id="156" name="Google Shape;156;p11"/>
          <p:cNvPicPr preferRelativeResize="0"/>
          <p:nvPr/>
        </p:nvPicPr>
        <p:blipFill>
          <a:blip r:embed="rId3">
            <a:alphaModFix/>
          </a:blip>
          <a:stretch>
            <a:fillRect/>
          </a:stretch>
        </p:blipFill>
        <p:spPr>
          <a:xfrm>
            <a:off x="2791034" y="1082268"/>
            <a:ext cx="6451565" cy="5484633"/>
          </a:xfrm>
          <a:prstGeom prst="rect">
            <a:avLst/>
          </a:prstGeom>
          <a:noFill/>
          <a:ln>
            <a:noFill/>
          </a:ln>
        </p:spPr>
      </p:pic>
    </p:spTree>
    <p:extLst>
      <p:ext uri="{BB962C8B-B14F-4D97-AF65-F5344CB8AC3E}">
        <p14:creationId xmlns:p14="http://schemas.microsoft.com/office/powerpoint/2010/main" val="1138387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prstGeom prst="rect">
            <a:avLst/>
          </a:prstGeom>
        </p:spPr>
        <p:txBody>
          <a:bodyPr spcFirstLastPara="1" wrap="square" lIns="0" tIns="0" rIns="0" bIns="0" anchor="t" anchorCtr="0">
            <a:noAutofit/>
          </a:bodyPr>
          <a:lstStyle/>
          <a:p>
            <a:r>
              <a:rPr lang="en-GB" dirty="0"/>
              <a:t>Need from Users, Developers and Infrastructure administrators</a:t>
            </a:r>
            <a:endParaRPr dirty="0"/>
          </a:p>
          <a:p>
            <a:r>
              <a:rPr lang="en-GB" sz="2667" dirty="0"/>
              <a:t>Drive the ELIXIR &amp; EOSC-Life Tools ecosystems</a:t>
            </a:r>
            <a:endParaRPr sz="2667" dirty="0"/>
          </a:p>
        </p:txBody>
      </p:sp>
      <p:sp>
        <p:nvSpPr>
          <p:cNvPr id="80" name="Google Shape;80;p9"/>
          <p:cNvSpPr/>
          <p:nvPr/>
        </p:nvSpPr>
        <p:spPr>
          <a:xfrm>
            <a:off x="5069100" y="3180167"/>
            <a:ext cx="1769200" cy="882400"/>
          </a:xfrm>
          <a:prstGeom prst="roundRect">
            <a:avLst>
              <a:gd name="adj" fmla="val 16667"/>
            </a:avLst>
          </a:prstGeom>
          <a:noFill/>
          <a:ln w="38100" cap="flat" cmpd="sng">
            <a:solidFill>
              <a:srgbClr val="4E4848"/>
            </a:solidFill>
            <a:prstDash val="solid"/>
            <a:miter lim="800000"/>
            <a:headEnd type="none" w="sm" len="sm"/>
            <a:tailEnd type="none" w="sm" len="sm"/>
          </a:ln>
        </p:spPr>
        <p:txBody>
          <a:bodyPr spcFirstLastPara="1" wrap="square" lIns="68567" tIns="34267" rIns="68567" bIns="34267"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67"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1" name="Google Shape;81;p9"/>
          <p:cNvGrpSpPr/>
          <p:nvPr/>
        </p:nvGrpSpPr>
        <p:grpSpPr>
          <a:xfrm>
            <a:off x="787875" y="5165081"/>
            <a:ext cx="1189970" cy="639512"/>
            <a:chOff x="2538991" y="1991646"/>
            <a:chExt cx="1586626" cy="852683"/>
          </a:xfrm>
        </p:grpSpPr>
        <p:pic>
          <p:nvPicPr>
            <p:cNvPr id="82" name="Google Shape;82;p9"/>
            <p:cNvPicPr preferRelativeResize="0"/>
            <p:nvPr/>
          </p:nvPicPr>
          <p:blipFill rotWithShape="1">
            <a:blip r:embed="rId3">
              <a:alphaModFix/>
            </a:blip>
            <a:srcRect/>
            <a:stretch/>
          </p:blipFill>
          <p:spPr>
            <a:xfrm>
              <a:off x="2538991" y="1991646"/>
              <a:ext cx="1006490" cy="757143"/>
            </a:xfrm>
            <a:prstGeom prst="rect">
              <a:avLst/>
            </a:prstGeom>
            <a:noFill/>
            <a:ln>
              <a:noFill/>
            </a:ln>
          </p:spPr>
        </p:pic>
        <p:sp>
          <p:nvSpPr>
            <p:cNvPr id="83" name="Google Shape;83;p9"/>
            <p:cNvSpPr txBox="1"/>
            <p:nvPr/>
          </p:nvSpPr>
          <p:spPr>
            <a:xfrm>
              <a:off x="3042236" y="2484876"/>
              <a:ext cx="1083381" cy="359453"/>
            </a:xfrm>
            <a:prstGeom prst="rect">
              <a:avLst/>
            </a:prstGeom>
            <a:noFill/>
            <a:ln>
              <a:noFill/>
            </a:ln>
          </p:spPr>
          <p:txBody>
            <a:bodyPr spcFirstLastPara="1" wrap="square" lIns="68567" tIns="34267" rIns="68567" bIns="3426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67" b="1" i="1" u="none" strike="noStrike" kern="0" cap="small" spc="0" normalizeH="0" baseline="0" noProof="0" dirty="0" err="1">
                  <a:ln>
                    <a:noFill/>
                  </a:ln>
                  <a:solidFill>
                    <a:srgbClr val="4E4848"/>
                  </a:solidFill>
                  <a:effectLst/>
                  <a:uLnTx/>
                  <a:uFillTx/>
                  <a:latin typeface="Corbel"/>
                  <a:ea typeface="Corbel"/>
                  <a:cs typeface="Corbel"/>
                  <a:sym typeface="Corbel"/>
                </a:rPr>
                <a:t>Bio.Tools</a:t>
              </a:r>
              <a:endParaRPr kumimoji="0" sz="1067" b="1" i="1" u="none" strike="noStrike" kern="0" cap="small" spc="0" normalizeH="0" baseline="0" noProof="0" dirty="0">
                <a:ln>
                  <a:noFill/>
                </a:ln>
                <a:solidFill>
                  <a:srgbClr val="4E4848"/>
                </a:solidFill>
                <a:effectLst/>
                <a:uLnTx/>
                <a:uFillTx/>
                <a:latin typeface="Corbel"/>
                <a:ea typeface="Corbel"/>
                <a:cs typeface="Corbel"/>
                <a:sym typeface="Corbel"/>
              </a:endParaRPr>
            </a:p>
          </p:txBody>
        </p:sp>
      </p:grpSp>
      <p:pic>
        <p:nvPicPr>
          <p:cNvPr id="84" name="Google Shape;84;p9"/>
          <p:cNvPicPr preferRelativeResize="0"/>
          <p:nvPr/>
        </p:nvPicPr>
        <p:blipFill rotWithShape="1">
          <a:blip r:embed="rId4">
            <a:alphaModFix/>
          </a:blip>
          <a:srcRect/>
          <a:stretch/>
        </p:blipFill>
        <p:spPr>
          <a:xfrm>
            <a:off x="1948952" y="1891698"/>
            <a:ext cx="411229" cy="411229"/>
          </a:xfrm>
          <a:prstGeom prst="rect">
            <a:avLst/>
          </a:prstGeom>
          <a:noFill/>
          <a:ln>
            <a:noFill/>
          </a:ln>
        </p:spPr>
      </p:pic>
      <p:sp>
        <p:nvSpPr>
          <p:cNvPr id="85" name="Google Shape;85;p9"/>
          <p:cNvSpPr txBox="1"/>
          <p:nvPr/>
        </p:nvSpPr>
        <p:spPr>
          <a:xfrm>
            <a:off x="5282473" y="2117163"/>
            <a:ext cx="801600" cy="276800"/>
          </a:xfrm>
          <a:prstGeom prst="rect">
            <a:avLst/>
          </a:prstGeom>
          <a:solidFill>
            <a:srgbClr val="FFFFFF"/>
          </a:solidFill>
          <a:ln>
            <a:noFill/>
          </a:ln>
        </p:spPr>
        <p:txBody>
          <a:bodyPr spcFirstLastPara="1" wrap="square" lIns="68567" tIns="34267" rIns="68567" bIns="3426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1" i="1" u="none" strike="noStrike" kern="0" cap="small" spc="0" normalizeH="0" baseline="0" noProof="0">
                <a:ln>
                  <a:noFill/>
                </a:ln>
                <a:solidFill>
                  <a:srgbClr val="4E4848"/>
                </a:solidFill>
                <a:effectLst/>
                <a:uLnTx/>
                <a:uFillTx/>
                <a:latin typeface="Corbel"/>
                <a:ea typeface="Corbel"/>
                <a:cs typeface="Corbel"/>
                <a:sym typeface="Corbel"/>
              </a:rPr>
              <a:t>End User</a:t>
            </a:r>
            <a:endParaRPr kumimoji="0" sz="10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9"/>
          <p:cNvSpPr txBox="1"/>
          <p:nvPr/>
        </p:nvSpPr>
        <p:spPr>
          <a:xfrm>
            <a:off x="1501503" y="2231047"/>
            <a:ext cx="1306400" cy="276800"/>
          </a:xfrm>
          <a:prstGeom prst="rect">
            <a:avLst/>
          </a:prstGeom>
          <a:solidFill>
            <a:srgbClr val="FFFFFF"/>
          </a:solidFill>
          <a:ln>
            <a:noFill/>
          </a:ln>
        </p:spPr>
        <p:txBody>
          <a:bodyPr spcFirstLastPara="1" wrap="square" lIns="68567" tIns="34267" rIns="68567" bIns="3426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1" i="1" u="none" strike="noStrike" kern="0" cap="small" spc="0" normalizeH="0" baseline="0" noProof="0">
                <a:ln>
                  <a:noFill/>
                </a:ln>
                <a:solidFill>
                  <a:srgbClr val="4E4848"/>
                </a:solidFill>
                <a:effectLst/>
                <a:uLnTx/>
                <a:uFillTx/>
                <a:latin typeface="Corbel"/>
                <a:ea typeface="Corbel"/>
                <a:cs typeface="Corbel"/>
                <a:sym typeface="Corbel"/>
              </a:rPr>
              <a:t>Tool Developer</a:t>
            </a:r>
            <a:endParaRPr kumimoji="0" sz="1067" b="0" i="0" u="none" strike="noStrike" kern="0" cap="none" spc="0" normalizeH="0" baseline="0" noProof="0">
              <a:ln>
                <a:noFill/>
              </a:ln>
              <a:solidFill>
                <a:srgbClr val="000000"/>
              </a:solidFill>
              <a:effectLst/>
              <a:uLnTx/>
              <a:uFillTx/>
              <a:latin typeface="Arial"/>
              <a:cs typeface="Arial"/>
              <a:sym typeface="Arial"/>
            </a:endParaRPr>
          </a:p>
        </p:txBody>
      </p:sp>
      <p:pic>
        <p:nvPicPr>
          <p:cNvPr id="87" name="Google Shape;87;p9"/>
          <p:cNvPicPr preferRelativeResize="0"/>
          <p:nvPr/>
        </p:nvPicPr>
        <p:blipFill rotWithShape="1">
          <a:blip r:embed="rId5">
            <a:alphaModFix/>
          </a:blip>
          <a:srcRect/>
          <a:stretch/>
        </p:blipFill>
        <p:spPr>
          <a:xfrm>
            <a:off x="2476071" y="5234136"/>
            <a:ext cx="598567" cy="601733"/>
          </a:xfrm>
          <a:prstGeom prst="rect">
            <a:avLst/>
          </a:prstGeom>
          <a:noFill/>
          <a:ln>
            <a:noFill/>
          </a:ln>
        </p:spPr>
      </p:pic>
      <p:pic>
        <p:nvPicPr>
          <p:cNvPr id="88" name="Google Shape;88;p9"/>
          <p:cNvPicPr preferRelativeResize="0"/>
          <p:nvPr/>
        </p:nvPicPr>
        <p:blipFill rotWithShape="1">
          <a:blip r:embed="rId6">
            <a:alphaModFix/>
          </a:blip>
          <a:srcRect/>
          <a:stretch/>
        </p:blipFill>
        <p:spPr>
          <a:xfrm>
            <a:off x="3198003" y="3874060"/>
            <a:ext cx="1279520" cy="303933"/>
          </a:xfrm>
          <a:prstGeom prst="rect">
            <a:avLst/>
          </a:prstGeom>
          <a:noFill/>
          <a:ln>
            <a:noFill/>
          </a:ln>
        </p:spPr>
      </p:pic>
      <p:pic>
        <p:nvPicPr>
          <p:cNvPr id="89" name="Google Shape;89;p9"/>
          <p:cNvPicPr preferRelativeResize="0"/>
          <p:nvPr/>
        </p:nvPicPr>
        <p:blipFill rotWithShape="1">
          <a:blip r:embed="rId7">
            <a:alphaModFix/>
          </a:blip>
          <a:srcRect/>
          <a:stretch/>
        </p:blipFill>
        <p:spPr>
          <a:xfrm>
            <a:off x="2581478" y="3785869"/>
            <a:ext cx="495647" cy="495647"/>
          </a:xfrm>
          <a:prstGeom prst="rect">
            <a:avLst/>
          </a:prstGeom>
          <a:noFill/>
          <a:ln>
            <a:noFill/>
          </a:ln>
        </p:spPr>
      </p:pic>
      <p:pic>
        <p:nvPicPr>
          <p:cNvPr id="90" name="Google Shape;90;p9"/>
          <p:cNvPicPr preferRelativeResize="0"/>
          <p:nvPr/>
        </p:nvPicPr>
        <p:blipFill rotWithShape="1">
          <a:blip r:embed="rId8">
            <a:alphaModFix/>
          </a:blip>
          <a:srcRect/>
          <a:stretch/>
        </p:blipFill>
        <p:spPr>
          <a:xfrm>
            <a:off x="772853" y="3520268"/>
            <a:ext cx="1223567" cy="198721"/>
          </a:xfrm>
          <a:prstGeom prst="rect">
            <a:avLst/>
          </a:prstGeom>
          <a:noFill/>
          <a:ln>
            <a:noFill/>
          </a:ln>
        </p:spPr>
      </p:pic>
      <p:sp>
        <p:nvSpPr>
          <p:cNvPr id="91" name="Google Shape;91;p9"/>
          <p:cNvSpPr txBox="1"/>
          <p:nvPr/>
        </p:nvSpPr>
        <p:spPr>
          <a:xfrm>
            <a:off x="3026608" y="5322164"/>
            <a:ext cx="1319988" cy="289604"/>
          </a:xfrm>
          <a:prstGeom prst="rect">
            <a:avLst/>
          </a:prstGeom>
          <a:solidFill>
            <a:srgbClr val="FFFFFF"/>
          </a:solidFill>
          <a:ln>
            <a:noFill/>
          </a:ln>
        </p:spPr>
        <p:txBody>
          <a:bodyPr spcFirstLastPara="1" wrap="square" lIns="68567" tIns="34267" rIns="68567" bIns="3426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1" i="1" u="none" strike="noStrike" kern="0" cap="small" spc="0" normalizeH="0" baseline="0" noProof="0" dirty="0" err="1">
                <a:ln>
                  <a:noFill/>
                </a:ln>
                <a:solidFill>
                  <a:srgbClr val="4E4848"/>
                </a:solidFill>
                <a:effectLst/>
                <a:uLnTx/>
                <a:uFillTx/>
                <a:latin typeface="Corbel"/>
                <a:ea typeface="Corbel"/>
                <a:cs typeface="Corbel"/>
                <a:sym typeface="Corbel"/>
              </a:rPr>
              <a:t>BioContainers</a:t>
            </a:r>
            <a:endParaRPr kumimoji="0" sz="1467" b="1" i="1" u="none" strike="noStrike" kern="0" cap="small" spc="0" normalizeH="0" baseline="0" noProof="0" dirty="0">
              <a:ln>
                <a:noFill/>
              </a:ln>
              <a:solidFill>
                <a:srgbClr val="4E4848"/>
              </a:solidFill>
              <a:effectLst/>
              <a:uLnTx/>
              <a:uFillTx/>
              <a:latin typeface="Corbel"/>
              <a:ea typeface="Corbel"/>
              <a:cs typeface="Corbel"/>
              <a:sym typeface="Corbel"/>
            </a:endParaRPr>
          </a:p>
        </p:txBody>
      </p:sp>
      <p:cxnSp>
        <p:nvCxnSpPr>
          <p:cNvPr id="92" name="Google Shape;92;p9"/>
          <p:cNvCxnSpPr/>
          <p:nvPr/>
        </p:nvCxnSpPr>
        <p:spPr>
          <a:xfrm>
            <a:off x="4550396" y="3884296"/>
            <a:ext cx="532800" cy="0"/>
          </a:xfrm>
          <a:prstGeom prst="straightConnector1">
            <a:avLst/>
          </a:prstGeom>
          <a:noFill/>
          <a:ln w="28575" cap="flat" cmpd="sng">
            <a:solidFill>
              <a:srgbClr val="4D4848"/>
            </a:solidFill>
            <a:prstDash val="solid"/>
            <a:miter lim="800000"/>
            <a:headEnd type="none" w="sm" len="sm"/>
            <a:tailEnd type="triangle" w="med" len="med"/>
          </a:ln>
        </p:spPr>
      </p:cxnSp>
      <p:cxnSp>
        <p:nvCxnSpPr>
          <p:cNvPr id="93" name="Google Shape;93;p9"/>
          <p:cNvCxnSpPr/>
          <p:nvPr/>
        </p:nvCxnSpPr>
        <p:spPr>
          <a:xfrm>
            <a:off x="2093036" y="3849169"/>
            <a:ext cx="392000" cy="400"/>
          </a:xfrm>
          <a:prstGeom prst="straightConnector1">
            <a:avLst/>
          </a:prstGeom>
          <a:noFill/>
          <a:ln w="28575" cap="flat" cmpd="sng">
            <a:solidFill>
              <a:srgbClr val="4D4848"/>
            </a:solidFill>
            <a:prstDash val="solid"/>
            <a:miter lim="800000"/>
            <a:headEnd type="none" w="sm" len="sm"/>
            <a:tailEnd type="triangle" w="med" len="med"/>
          </a:ln>
        </p:spPr>
      </p:cxnSp>
      <p:pic>
        <p:nvPicPr>
          <p:cNvPr id="94" name="Google Shape;94;p9"/>
          <p:cNvPicPr preferRelativeResize="0"/>
          <p:nvPr/>
        </p:nvPicPr>
        <p:blipFill rotWithShape="1">
          <a:blip r:embed="rId9">
            <a:alphaModFix/>
          </a:blip>
          <a:srcRect/>
          <a:stretch/>
        </p:blipFill>
        <p:spPr>
          <a:xfrm>
            <a:off x="4770233" y="4085767"/>
            <a:ext cx="1204400" cy="690511"/>
          </a:xfrm>
          <a:prstGeom prst="rect">
            <a:avLst/>
          </a:prstGeom>
          <a:noFill/>
          <a:ln>
            <a:noFill/>
          </a:ln>
        </p:spPr>
      </p:pic>
      <p:pic>
        <p:nvPicPr>
          <p:cNvPr id="95" name="Google Shape;95;p9"/>
          <p:cNvPicPr preferRelativeResize="0"/>
          <p:nvPr/>
        </p:nvPicPr>
        <p:blipFill rotWithShape="1">
          <a:blip r:embed="rId10">
            <a:alphaModFix/>
          </a:blip>
          <a:srcRect/>
          <a:stretch/>
        </p:blipFill>
        <p:spPr>
          <a:xfrm>
            <a:off x="5258094" y="3360504"/>
            <a:ext cx="1318087" cy="466603"/>
          </a:xfrm>
          <a:prstGeom prst="rect">
            <a:avLst/>
          </a:prstGeom>
          <a:noFill/>
          <a:ln>
            <a:noFill/>
          </a:ln>
        </p:spPr>
      </p:pic>
      <p:cxnSp>
        <p:nvCxnSpPr>
          <p:cNvPr id="96" name="Google Shape;96;p9"/>
          <p:cNvCxnSpPr>
            <a:stCxn id="80" idx="2"/>
          </p:cNvCxnSpPr>
          <p:nvPr/>
        </p:nvCxnSpPr>
        <p:spPr>
          <a:xfrm flipH="1">
            <a:off x="5938500" y="4062567"/>
            <a:ext cx="15200" cy="945600"/>
          </a:xfrm>
          <a:prstGeom prst="straightConnector1">
            <a:avLst/>
          </a:prstGeom>
          <a:noFill/>
          <a:ln w="41275" cap="flat" cmpd="sng">
            <a:solidFill>
              <a:srgbClr val="4D4848"/>
            </a:solidFill>
            <a:prstDash val="solid"/>
            <a:miter lim="800000"/>
            <a:headEnd type="none" w="sm" len="sm"/>
            <a:tailEnd type="triangle" w="med" len="med"/>
          </a:ln>
        </p:spPr>
      </p:cxnSp>
      <p:cxnSp>
        <p:nvCxnSpPr>
          <p:cNvPr id="97" name="Google Shape;97;p9"/>
          <p:cNvCxnSpPr/>
          <p:nvPr/>
        </p:nvCxnSpPr>
        <p:spPr>
          <a:xfrm flipH="1">
            <a:off x="3472111" y="4437575"/>
            <a:ext cx="2000" cy="566400"/>
          </a:xfrm>
          <a:prstGeom prst="straightConnector1">
            <a:avLst/>
          </a:prstGeom>
          <a:noFill/>
          <a:ln w="41275" cap="flat" cmpd="sng">
            <a:solidFill>
              <a:srgbClr val="4D4848"/>
            </a:solidFill>
            <a:prstDash val="solid"/>
            <a:miter lim="800000"/>
            <a:headEnd type="none" w="sm" len="sm"/>
            <a:tailEnd type="triangle" w="med" len="med"/>
          </a:ln>
        </p:spPr>
      </p:cxnSp>
      <p:cxnSp>
        <p:nvCxnSpPr>
          <p:cNvPr id="98" name="Google Shape;98;p9"/>
          <p:cNvCxnSpPr/>
          <p:nvPr/>
        </p:nvCxnSpPr>
        <p:spPr>
          <a:xfrm>
            <a:off x="1300771" y="4031175"/>
            <a:ext cx="3200" cy="976800"/>
          </a:xfrm>
          <a:prstGeom prst="straightConnector1">
            <a:avLst/>
          </a:prstGeom>
          <a:noFill/>
          <a:ln w="41275" cap="flat" cmpd="sng">
            <a:solidFill>
              <a:srgbClr val="4D4848"/>
            </a:solidFill>
            <a:prstDash val="solid"/>
            <a:miter lim="800000"/>
            <a:headEnd type="none" w="sm" len="sm"/>
            <a:tailEnd type="triangle" w="med" len="med"/>
          </a:ln>
        </p:spPr>
      </p:cxnSp>
      <p:sp>
        <p:nvSpPr>
          <p:cNvPr id="99" name="Google Shape;99;p9"/>
          <p:cNvSpPr/>
          <p:nvPr/>
        </p:nvSpPr>
        <p:spPr>
          <a:xfrm>
            <a:off x="619836" y="3251369"/>
            <a:ext cx="1473200" cy="789200"/>
          </a:xfrm>
          <a:prstGeom prst="roundRect">
            <a:avLst>
              <a:gd name="adj" fmla="val 16667"/>
            </a:avLst>
          </a:prstGeom>
          <a:noFill/>
          <a:ln w="38100" cap="flat" cmpd="sng">
            <a:solidFill>
              <a:srgbClr val="4E4848"/>
            </a:solidFill>
            <a:prstDash val="solid"/>
            <a:miter lim="800000"/>
            <a:headEnd type="none" w="sm" len="sm"/>
            <a:tailEnd type="none" w="sm" len="sm"/>
          </a:ln>
        </p:spPr>
        <p:txBody>
          <a:bodyPr spcFirstLastPara="1" wrap="square" lIns="68567" tIns="34267" rIns="68567" bIns="342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0" i="0" u="none" strike="noStrike" kern="0" cap="none" spc="0" normalizeH="0" baseline="0" noProof="0">
                <a:ln>
                  <a:noFill/>
                </a:ln>
                <a:solidFill>
                  <a:srgbClr val="FFFFFF"/>
                </a:solidFill>
                <a:effectLst/>
                <a:uLnTx/>
                <a:uFillTx/>
                <a:latin typeface="Calibri"/>
                <a:ea typeface="Calibri"/>
                <a:cs typeface="Calibri"/>
                <a:sym typeface="Calibri"/>
              </a:rPr>
              <a:t>Cv </a:t>
            </a:r>
            <a:endParaRPr kumimoji="0" sz="10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9"/>
          <p:cNvSpPr txBox="1"/>
          <p:nvPr/>
        </p:nvSpPr>
        <p:spPr>
          <a:xfrm>
            <a:off x="5184664" y="2976607"/>
            <a:ext cx="1171603" cy="247938"/>
          </a:xfrm>
          <a:prstGeom prst="rect">
            <a:avLst/>
          </a:prstGeom>
          <a:solidFill>
            <a:srgbClr val="FFFFFF"/>
          </a:solidFill>
          <a:ln>
            <a:noFill/>
          </a:ln>
        </p:spPr>
        <p:txBody>
          <a:bodyPr spcFirstLastPara="1" wrap="square" lIns="68567" tIns="34267" rIns="68567" bIns="3426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1" i="1" u="none" strike="noStrike" kern="0" cap="small" spc="0" normalizeH="0" baseline="0" noProof="0" dirty="0">
                <a:ln>
                  <a:noFill/>
                </a:ln>
                <a:solidFill>
                  <a:srgbClr val="4E4848"/>
                </a:solidFill>
                <a:effectLst/>
                <a:uLnTx/>
                <a:uFillTx/>
                <a:latin typeface="Corbel"/>
                <a:ea typeface="Corbel"/>
                <a:cs typeface="Corbel"/>
                <a:sym typeface="Corbel"/>
              </a:rPr>
              <a:t>Workflows</a:t>
            </a:r>
            <a:endParaRPr kumimoji="0" sz="10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 name="Google Shape;101;p9"/>
          <p:cNvSpPr txBox="1"/>
          <p:nvPr/>
        </p:nvSpPr>
        <p:spPr>
          <a:xfrm>
            <a:off x="719243" y="3075756"/>
            <a:ext cx="684319" cy="284747"/>
          </a:xfrm>
          <a:prstGeom prst="rect">
            <a:avLst/>
          </a:prstGeom>
          <a:solidFill>
            <a:srgbClr val="FFFFFF"/>
          </a:solidFill>
          <a:ln>
            <a:noFill/>
          </a:ln>
        </p:spPr>
        <p:txBody>
          <a:bodyPr spcFirstLastPara="1" wrap="square" lIns="68567" tIns="34267" rIns="68567" bIns="3426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1" i="1" u="none" strike="noStrike" kern="0" cap="small" spc="0" normalizeH="0" baseline="0" noProof="0" dirty="0">
                <a:ln>
                  <a:noFill/>
                </a:ln>
                <a:solidFill>
                  <a:srgbClr val="4E4848"/>
                </a:solidFill>
                <a:effectLst/>
                <a:uLnTx/>
                <a:uFillTx/>
                <a:latin typeface="Corbel"/>
                <a:ea typeface="Corbel"/>
                <a:cs typeface="Corbel"/>
                <a:sym typeface="Corbel"/>
              </a:rPr>
              <a:t>Tools</a:t>
            </a:r>
            <a:endParaRPr kumimoji="0" sz="10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 name="Google Shape;102;p9"/>
          <p:cNvSpPr/>
          <p:nvPr/>
        </p:nvSpPr>
        <p:spPr>
          <a:xfrm>
            <a:off x="557473" y="5007921"/>
            <a:ext cx="6266400" cy="986000"/>
          </a:xfrm>
          <a:prstGeom prst="roundRect">
            <a:avLst>
              <a:gd name="adj" fmla="val 16667"/>
            </a:avLst>
          </a:prstGeom>
          <a:noFill/>
          <a:ln w="38100" cap="flat" cmpd="sng">
            <a:solidFill>
              <a:srgbClr val="4E4848"/>
            </a:solidFill>
            <a:prstDash val="solid"/>
            <a:miter lim="800000"/>
            <a:headEnd type="none" w="sm" len="sm"/>
            <a:tailEnd type="none" w="sm" len="sm"/>
          </a:ln>
        </p:spPr>
        <p:txBody>
          <a:bodyPr spcFirstLastPara="1" wrap="square" lIns="68567" tIns="34267" rIns="68567" bIns="342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0" i="0" u="none" strike="noStrike" kern="0" cap="none" spc="0" normalizeH="0" baseline="0" noProof="0" dirty="0">
                <a:ln>
                  <a:noFill/>
                </a:ln>
                <a:solidFill>
                  <a:srgbClr val="FFFFFF"/>
                </a:solidFill>
                <a:effectLst/>
                <a:uLnTx/>
                <a:uFillTx/>
                <a:latin typeface="Calibri"/>
                <a:ea typeface="Calibri"/>
                <a:cs typeface="Calibri"/>
                <a:sym typeface="Calibri"/>
              </a:rPr>
              <a:t>c</a:t>
            </a:r>
            <a:endParaRPr kumimoji="0" sz="1067" b="0" i="0" u="none" strike="noStrike" kern="0" cap="none" spc="0" normalizeH="0" baseline="0" noProof="0" dirty="0">
              <a:ln>
                <a:noFill/>
              </a:ln>
              <a:solidFill>
                <a:srgbClr val="000000"/>
              </a:solidFill>
              <a:effectLst/>
              <a:uLnTx/>
              <a:uFillTx/>
              <a:latin typeface="Arial"/>
              <a:cs typeface="Arial"/>
              <a:sym typeface="Arial"/>
            </a:endParaRPr>
          </a:p>
        </p:txBody>
      </p:sp>
      <p:sp>
        <p:nvSpPr>
          <p:cNvPr id="103" name="Google Shape;103;p9"/>
          <p:cNvSpPr txBox="1"/>
          <p:nvPr/>
        </p:nvSpPr>
        <p:spPr>
          <a:xfrm>
            <a:off x="4204015" y="4831178"/>
            <a:ext cx="1075258" cy="342457"/>
          </a:xfrm>
          <a:prstGeom prst="rect">
            <a:avLst/>
          </a:prstGeom>
          <a:solidFill>
            <a:srgbClr val="FFFFFF"/>
          </a:solidFill>
          <a:ln>
            <a:noFill/>
          </a:ln>
        </p:spPr>
        <p:txBody>
          <a:bodyPr spcFirstLastPara="1" wrap="square" lIns="68567" tIns="34267" rIns="68567" bIns="3426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1" i="1" u="none" strike="noStrike" kern="0" cap="small" spc="0" normalizeH="0" baseline="0" noProof="0" dirty="0">
                <a:ln>
                  <a:noFill/>
                </a:ln>
                <a:solidFill>
                  <a:srgbClr val="4E4848"/>
                </a:solidFill>
                <a:effectLst/>
                <a:uLnTx/>
                <a:uFillTx/>
                <a:latin typeface="Corbel"/>
                <a:ea typeface="Corbel"/>
                <a:cs typeface="Corbel"/>
                <a:sym typeface="Corbel"/>
              </a:rPr>
              <a:t>Registries</a:t>
            </a:r>
            <a:endParaRPr kumimoji="0" sz="1067" b="0" i="0" u="none" strike="noStrike" kern="0" cap="none" spc="0" normalizeH="0" baseline="0" noProof="0" dirty="0">
              <a:ln>
                <a:noFill/>
              </a:ln>
              <a:solidFill>
                <a:srgbClr val="000000"/>
              </a:solidFill>
              <a:effectLst/>
              <a:uLnTx/>
              <a:uFillTx/>
              <a:latin typeface="Arial"/>
              <a:cs typeface="Arial"/>
              <a:sym typeface="Arial"/>
            </a:endParaRPr>
          </a:p>
        </p:txBody>
      </p:sp>
      <p:sp>
        <p:nvSpPr>
          <p:cNvPr id="104" name="Google Shape;104;p9"/>
          <p:cNvSpPr/>
          <p:nvPr/>
        </p:nvSpPr>
        <p:spPr>
          <a:xfrm>
            <a:off x="3168133" y="1782767"/>
            <a:ext cx="1167200" cy="945600"/>
          </a:xfrm>
          <a:prstGeom prst="roundRect">
            <a:avLst>
              <a:gd name="adj" fmla="val 16667"/>
            </a:avLst>
          </a:prstGeom>
          <a:noFill/>
          <a:ln w="38100" cap="flat" cmpd="sng">
            <a:solidFill>
              <a:srgbClr val="4D4848"/>
            </a:solidFill>
            <a:prstDash val="solid"/>
            <a:miter lim="800000"/>
            <a:headEnd type="none" w="sm" len="sm"/>
            <a:tailEnd type="none" w="sm" len="sm"/>
          </a:ln>
        </p:spPr>
        <p:txBody>
          <a:bodyPr spcFirstLastPara="1" wrap="square" lIns="68567" tIns="34267" rIns="68567" bIns="342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0" i="0" u="none" strike="noStrike" kern="0" cap="none" spc="0" normalizeH="0" baseline="0" noProof="0">
                <a:ln>
                  <a:noFill/>
                </a:ln>
                <a:solidFill>
                  <a:srgbClr val="4D4848"/>
                </a:solidFill>
                <a:effectLst/>
                <a:uLnTx/>
                <a:uFillTx/>
                <a:latin typeface="Calibri"/>
                <a:ea typeface="Calibri"/>
                <a:cs typeface="Calibri"/>
                <a:sym typeface="Calibri"/>
              </a:rPr>
              <a:t>Various data sources</a:t>
            </a:r>
            <a:endParaRPr kumimoji="0" sz="1467" b="0" i="0" u="none" strike="noStrike" kern="0" cap="none" spc="0" normalizeH="0" baseline="0" noProof="0">
              <a:ln>
                <a:noFill/>
              </a:ln>
              <a:solidFill>
                <a:srgbClr val="4D4848"/>
              </a:solidFill>
              <a:effectLst/>
              <a:uLnTx/>
              <a:uFillTx/>
              <a:latin typeface="Calibri"/>
              <a:ea typeface="Calibri"/>
              <a:cs typeface="Calibri"/>
              <a:sym typeface="Calibri"/>
            </a:endParaRPr>
          </a:p>
        </p:txBody>
      </p:sp>
      <p:sp>
        <p:nvSpPr>
          <p:cNvPr id="105" name="Google Shape;105;p9"/>
          <p:cNvSpPr/>
          <p:nvPr/>
        </p:nvSpPr>
        <p:spPr>
          <a:xfrm>
            <a:off x="2476851" y="3637765"/>
            <a:ext cx="2065600" cy="789200"/>
          </a:xfrm>
          <a:prstGeom prst="roundRect">
            <a:avLst>
              <a:gd name="adj" fmla="val 16667"/>
            </a:avLst>
          </a:prstGeom>
          <a:noFill/>
          <a:ln w="38100" cap="flat" cmpd="sng">
            <a:solidFill>
              <a:srgbClr val="4E4848"/>
            </a:solidFill>
            <a:prstDash val="solid"/>
            <a:miter lim="800000"/>
            <a:headEnd type="none" w="sm" len="sm"/>
            <a:tailEnd type="none" w="sm" len="sm"/>
          </a:ln>
        </p:spPr>
        <p:txBody>
          <a:bodyPr spcFirstLastPara="1" wrap="square" lIns="68567" tIns="34267" rIns="68567" bIns="342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0" i="0" u="none" strike="noStrike" kern="0" cap="none" spc="0" normalizeH="0" baseline="0" noProof="0">
                <a:ln>
                  <a:noFill/>
                </a:ln>
                <a:solidFill>
                  <a:srgbClr val="FFFFFF"/>
                </a:solidFill>
                <a:effectLst/>
                <a:uLnTx/>
                <a:uFillTx/>
                <a:latin typeface="Calibri"/>
                <a:ea typeface="Calibri"/>
                <a:cs typeface="Calibri"/>
                <a:sym typeface="Calibri"/>
              </a:rPr>
              <a:t> </a:t>
            </a:r>
            <a:endParaRPr kumimoji="0" sz="1467"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6" name="Google Shape;106;p9"/>
          <p:cNvSpPr/>
          <p:nvPr/>
        </p:nvSpPr>
        <p:spPr>
          <a:xfrm>
            <a:off x="2632352" y="3479247"/>
            <a:ext cx="1146256" cy="264650"/>
          </a:xfrm>
          <a:prstGeom prst="rect">
            <a:avLst/>
          </a:prstGeom>
          <a:solidFill>
            <a:srgbClr val="FFFFFF"/>
          </a:solidFill>
          <a:ln>
            <a:noFill/>
          </a:ln>
        </p:spPr>
        <p:txBody>
          <a:bodyPr spcFirstLastPara="1" wrap="square" lIns="68567" tIns="34267" rIns="68567" bIns="3426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1" i="1" u="none" strike="noStrike" kern="0" cap="small" spc="0" normalizeH="0" baseline="0" noProof="0" dirty="0">
                <a:ln>
                  <a:noFill/>
                </a:ln>
                <a:solidFill>
                  <a:srgbClr val="4E4848"/>
                </a:solidFill>
                <a:effectLst/>
                <a:uLnTx/>
                <a:uFillTx/>
                <a:latin typeface="Corbel"/>
                <a:ea typeface="Corbel"/>
                <a:cs typeface="Corbel"/>
                <a:sym typeface="Corbel"/>
              </a:rPr>
              <a:t>Packaging</a:t>
            </a:r>
            <a:endParaRPr kumimoji="0" sz="1467"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07" name="Google Shape;107;p9"/>
          <p:cNvSpPr/>
          <p:nvPr/>
        </p:nvSpPr>
        <p:spPr>
          <a:xfrm>
            <a:off x="3245807" y="1652604"/>
            <a:ext cx="719161" cy="277163"/>
          </a:xfrm>
          <a:prstGeom prst="rect">
            <a:avLst/>
          </a:prstGeom>
          <a:solidFill>
            <a:srgbClr val="FFFFFF"/>
          </a:solidFill>
          <a:ln>
            <a:noFill/>
          </a:ln>
        </p:spPr>
        <p:txBody>
          <a:bodyPr spcFirstLastPara="1" wrap="square" lIns="68567" tIns="34267" rIns="68567" bIns="3426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1" i="1" u="none" strike="noStrike" kern="0" cap="small" spc="0" normalizeH="0" baseline="0" noProof="0" dirty="0">
                <a:ln>
                  <a:noFill/>
                </a:ln>
                <a:solidFill>
                  <a:srgbClr val="4E4848"/>
                </a:solidFill>
                <a:effectLst/>
                <a:uLnTx/>
                <a:uFillTx/>
                <a:latin typeface="Corbel"/>
                <a:ea typeface="Corbel"/>
                <a:cs typeface="Corbel"/>
                <a:sym typeface="Corbel"/>
              </a:rPr>
              <a:t>Data</a:t>
            </a:r>
            <a:endParaRPr kumimoji="0" sz="1467"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108" name="Google Shape;108;p9"/>
          <p:cNvCxnSpPr>
            <a:stCxn id="104" idx="3"/>
          </p:cNvCxnSpPr>
          <p:nvPr/>
        </p:nvCxnSpPr>
        <p:spPr>
          <a:xfrm>
            <a:off x="4335333" y="2255567"/>
            <a:ext cx="748000" cy="579200"/>
          </a:xfrm>
          <a:prstGeom prst="straightConnector1">
            <a:avLst/>
          </a:prstGeom>
          <a:noFill/>
          <a:ln w="41275" cap="flat" cmpd="sng">
            <a:solidFill>
              <a:srgbClr val="4D4848"/>
            </a:solidFill>
            <a:prstDash val="solid"/>
            <a:miter lim="800000"/>
            <a:headEnd type="none" w="sm" len="sm"/>
            <a:tailEnd type="triangle" w="med" len="med"/>
          </a:ln>
        </p:spPr>
      </p:cxnSp>
      <p:pic>
        <p:nvPicPr>
          <p:cNvPr id="109" name="Google Shape;109;p9"/>
          <p:cNvPicPr preferRelativeResize="0"/>
          <p:nvPr/>
        </p:nvPicPr>
        <p:blipFill rotWithShape="1">
          <a:blip r:embed="rId4">
            <a:alphaModFix/>
          </a:blip>
          <a:srcRect/>
          <a:stretch/>
        </p:blipFill>
        <p:spPr>
          <a:xfrm>
            <a:off x="5470911" y="1680775"/>
            <a:ext cx="411229" cy="411229"/>
          </a:xfrm>
          <a:prstGeom prst="rect">
            <a:avLst/>
          </a:prstGeom>
          <a:noFill/>
          <a:ln>
            <a:noFill/>
          </a:ln>
        </p:spPr>
      </p:pic>
      <p:cxnSp>
        <p:nvCxnSpPr>
          <p:cNvPr id="110" name="Google Shape;110;p9"/>
          <p:cNvCxnSpPr/>
          <p:nvPr/>
        </p:nvCxnSpPr>
        <p:spPr>
          <a:xfrm>
            <a:off x="6838293" y="3646168"/>
            <a:ext cx="532800" cy="0"/>
          </a:xfrm>
          <a:prstGeom prst="straightConnector1">
            <a:avLst/>
          </a:prstGeom>
          <a:noFill/>
          <a:ln w="28575" cap="flat" cmpd="sng">
            <a:solidFill>
              <a:srgbClr val="4D4848"/>
            </a:solidFill>
            <a:prstDash val="solid"/>
            <a:miter lim="800000"/>
            <a:headEnd type="none" w="sm" len="sm"/>
            <a:tailEnd type="triangle" w="med" len="med"/>
          </a:ln>
        </p:spPr>
      </p:cxnSp>
      <p:sp>
        <p:nvSpPr>
          <p:cNvPr id="111" name="Google Shape;111;p9"/>
          <p:cNvSpPr/>
          <p:nvPr/>
        </p:nvSpPr>
        <p:spPr>
          <a:xfrm>
            <a:off x="7356732" y="2911953"/>
            <a:ext cx="2126000" cy="1210000"/>
          </a:xfrm>
          <a:prstGeom prst="roundRect">
            <a:avLst>
              <a:gd name="adj" fmla="val 16667"/>
            </a:avLst>
          </a:prstGeom>
          <a:noFill/>
          <a:ln w="38100" cap="flat" cmpd="sng">
            <a:solidFill>
              <a:srgbClr val="4E4848"/>
            </a:solidFill>
            <a:prstDash val="solid"/>
            <a:miter lim="800000"/>
            <a:headEnd type="none" w="sm" len="sm"/>
            <a:tailEnd type="none" w="sm" len="sm"/>
          </a:ln>
        </p:spPr>
        <p:txBody>
          <a:bodyPr spcFirstLastPara="1" wrap="square" lIns="68567" tIns="34267" rIns="68567" bIns="342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4D4848"/>
              </a:solidFill>
              <a:effectLst/>
              <a:uLnTx/>
              <a:uFillTx/>
              <a:latin typeface="Calibri"/>
              <a:ea typeface="Calibri"/>
              <a:cs typeface="Calibri"/>
              <a:sym typeface="Calibri"/>
            </a:endParaRPr>
          </a:p>
        </p:txBody>
      </p:sp>
      <p:sp>
        <p:nvSpPr>
          <p:cNvPr id="112" name="Google Shape;112;p9"/>
          <p:cNvSpPr txBox="1"/>
          <p:nvPr/>
        </p:nvSpPr>
        <p:spPr>
          <a:xfrm>
            <a:off x="7691830" y="2752247"/>
            <a:ext cx="1431769" cy="261885"/>
          </a:xfrm>
          <a:prstGeom prst="rect">
            <a:avLst/>
          </a:prstGeom>
          <a:solidFill>
            <a:srgbClr val="FFFFFF"/>
          </a:solidFill>
          <a:ln>
            <a:noFill/>
          </a:ln>
        </p:spPr>
        <p:txBody>
          <a:bodyPr spcFirstLastPara="1" wrap="square" lIns="68567" tIns="34267" rIns="68567" bIns="3426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1" i="1" u="none" strike="noStrike" kern="0" cap="small" spc="0" normalizeH="0" baseline="0" noProof="0" dirty="0">
                <a:ln>
                  <a:noFill/>
                </a:ln>
                <a:solidFill>
                  <a:srgbClr val="4E4848"/>
                </a:solidFill>
                <a:effectLst/>
                <a:uLnTx/>
                <a:uFillTx/>
                <a:latin typeface="Corbel"/>
                <a:ea typeface="Corbel"/>
                <a:cs typeface="Corbel"/>
                <a:sym typeface="Corbel"/>
              </a:rPr>
              <a:t>Infrastructure</a:t>
            </a:r>
            <a:endParaRPr kumimoji="0" sz="1067" b="0" i="0" u="none" strike="noStrike" kern="0" cap="none" spc="0" normalizeH="0" baseline="0" noProof="0" dirty="0">
              <a:ln>
                <a:noFill/>
              </a:ln>
              <a:solidFill>
                <a:srgbClr val="000000"/>
              </a:solidFill>
              <a:effectLst/>
              <a:uLnTx/>
              <a:uFillTx/>
              <a:latin typeface="Arial"/>
              <a:cs typeface="Arial"/>
              <a:sym typeface="Arial"/>
            </a:endParaRPr>
          </a:p>
        </p:txBody>
      </p:sp>
      <p:sp>
        <p:nvSpPr>
          <p:cNvPr id="113" name="Google Shape;113;p9"/>
          <p:cNvSpPr/>
          <p:nvPr/>
        </p:nvSpPr>
        <p:spPr>
          <a:xfrm>
            <a:off x="7322099" y="4975680"/>
            <a:ext cx="2160400" cy="1018400"/>
          </a:xfrm>
          <a:prstGeom prst="roundRect">
            <a:avLst>
              <a:gd name="adj" fmla="val 16667"/>
            </a:avLst>
          </a:prstGeom>
          <a:noFill/>
          <a:ln w="38100" cap="flat" cmpd="sng">
            <a:solidFill>
              <a:srgbClr val="4E4848"/>
            </a:solidFill>
            <a:prstDash val="solid"/>
            <a:miter lim="800000"/>
            <a:headEnd type="none" w="sm" len="sm"/>
            <a:tailEnd type="none" w="sm" len="sm"/>
          </a:ln>
        </p:spPr>
        <p:txBody>
          <a:bodyPr spcFirstLastPara="1" wrap="square" lIns="68567" tIns="34267" rIns="68567" bIns="342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0" i="0" u="none" strike="noStrike" kern="0" cap="none" spc="0" normalizeH="0" baseline="0" noProof="0">
                <a:ln>
                  <a:noFill/>
                </a:ln>
                <a:solidFill>
                  <a:srgbClr val="4D4848"/>
                </a:solidFill>
                <a:effectLst/>
                <a:uLnTx/>
                <a:uFillTx/>
                <a:latin typeface="Calibri"/>
                <a:ea typeface="Calibri"/>
                <a:cs typeface="Calibri"/>
                <a:sym typeface="Calibri"/>
              </a:rPr>
              <a:t>OpenEBench</a:t>
            </a:r>
            <a:endParaRPr kumimoji="0" sz="1467" b="0" i="0" u="none" strike="noStrike" kern="0" cap="none" spc="0" normalizeH="0" baseline="0" noProof="0">
              <a:ln>
                <a:noFill/>
              </a:ln>
              <a:solidFill>
                <a:srgbClr val="4D4848"/>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0" i="0" u="none" strike="noStrike" kern="0" cap="none" spc="0" normalizeH="0" baseline="0" noProof="0">
                <a:ln>
                  <a:noFill/>
                </a:ln>
                <a:solidFill>
                  <a:srgbClr val="4D4848"/>
                </a:solidFill>
                <a:effectLst/>
                <a:uLnTx/>
                <a:uFillTx/>
                <a:latin typeface="Calibri"/>
                <a:ea typeface="Calibri"/>
                <a:cs typeface="Calibri"/>
                <a:sym typeface="Calibri"/>
              </a:rPr>
              <a:t>Galaxy WF-testing</a:t>
            </a:r>
            <a:endParaRPr kumimoji="0" sz="1067"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1" i="0" u="none" strike="noStrike" kern="0" cap="none" spc="0" normalizeH="0" baseline="0" noProof="0">
                <a:ln>
                  <a:noFill/>
                </a:ln>
                <a:solidFill>
                  <a:srgbClr val="000000"/>
                </a:solidFill>
                <a:effectLst/>
                <a:uLnTx/>
                <a:uFillTx/>
                <a:latin typeface="Corbel"/>
                <a:ea typeface="Corbel"/>
                <a:cs typeface="Corbel"/>
                <a:sym typeface="Corbel"/>
              </a:rPr>
              <a:t>Life monitor</a:t>
            </a:r>
            <a:endParaRPr kumimoji="0" sz="10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9"/>
          <p:cNvSpPr txBox="1"/>
          <p:nvPr/>
        </p:nvSpPr>
        <p:spPr>
          <a:xfrm>
            <a:off x="7431333" y="4819795"/>
            <a:ext cx="914666" cy="288183"/>
          </a:xfrm>
          <a:prstGeom prst="rect">
            <a:avLst/>
          </a:prstGeom>
          <a:solidFill>
            <a:srgbClr val="FFFFFF"/>
          </a:solidFill>
          <a:ln>
            <a:noFill/>
          </a:ln>
        </p:spPr>
        <p:txBody>
          <a:bodyPr spcFirstLastPara="1" wrap="square" lIns="68567" tIns="34267" rIns="68567" bIns="3426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1" i="1" u="none" strike="noStrike" kern="0" cap="small" spc="0" normalizeH="0" baseline="0" noProof="0" dirty="0">
                <a:ln>
                  <a:noFill/>
                </a:ln>
                <a:solidFill>
                  <a:srgbClr val="4E4848"/>
                </a:solidFill>
                <a:effectLst/>
                <a:uLnTx/>
                <a:uFillTx/>
                <a:latin typeface="Corbel"/>
                <a:ea typeface="Corbel"/>
                <a:cs typeface="Corbel"/>
                <a:sym typeface="Corbel"/>
              </a:rPr>
              <a:t>Testing</a:t>
            </a:r>
            <a:endParaRPr kumimoji="0" sz="1067"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15" name="Google Shape;115;p9"/>
          <p:cNvCxnSpPr>
            <a:stCxn id="102" idx="3"/>
          </p:cNvCxnSpPr>
          <p:nvPr/>
        </p:nvCxnSpPr>
        <p:spPr>
          <a:xfrm>
            <a:off x="6823873" y="5500921"/>
            <a:ext cx="501200" cy="0"/>
          </a:xfrm>
          <a:prstGeom prst="straightConnector1">
            <a:avLst/>
          </a:prstGeom>
          <a:noFill/>
          <a:ln w="41275" cap="flat" cmpd="sng">
            <a:solidFill>
              <a:srgbClr val="4D4848"/>
            </a:solidFill>
            <a:prstDash val="solid"/>
            <a:miter lim="800000"/>
            <a:headEnd type="none" w="sm" len="sm"/>
            <a:tailEnd type="triangle" w="med" len="med"/>
          </a:ln>
        </p:spPr>
      </p:cxnSp>
      <p:cxnSp>
        <p:nvCxnSpPr>
          <p:cNvPr id="116" name="Google Shape;116;p9"/>
          <p:cNvCxnSpPr>
            <a:stCxn id="111" idx="2"/>
            <a:endCxn id="113" idx="0"/>
          </p:cNvCxnSpPr>
          <p:nvPr/>
        </p:nvCxnSpPr>
        <p:spPr>
          <a:xfrm flipH="1">
            <a:off x="8402132" y="4121953"/>
            <a:ext cx="17600" cy="853600"/>
          </a:xfrm>
          <a:prstGeom prst="straightConnector1">
            <a:avLst/>
          </a:prstGeom>
          <a:noFill/>
          <a:ln w="41275" cap="flat" cmpd="sng">
            <a:solidFill>
              <a:srgbClr val="4D4848"/>
            </a:solidFill>
            <a:prstDash val="solid"/>
            <a:miter lim="800000"/>
            <a:headEnd type="none" w="sm" len="sm"/>
            <a:tailEnd type="triangle" w="med" len="med"/>
          </a:ln>
        </p:spPr>
      </p:cxnSp>
      <p:cxnSp>
        <p:nvCxnSpPr>
          <p:cNvPr id="117" name="Google Shape;117;p9"/>
          <p:cNvCxnSpPr>
            <a:cxnSpLocks/>
            <a:stCxn id="85" idx="2"/>
            <a:endCxn id="100" idx="0"/>
          </p:cNvCxnSpPr>
          <p:nvPr/>
        </p:nvCxnSpPr>
        <p:spPr>
          <a:xfrm>
            <a:off x="5683273" y="2393963"/>
            <a:ext cx="87193" cy="582644"/>
          </a:xfrm>
          <a:prstGeom prst="straightConnector1">
            <a:avLst/>
          </a:prstGeom>
          <a:noFill/>
          <a:ln w="28575" cap="flat" cmpd="sng">
            <a:solidFill>
              <a:srgbClr val="B7B7B7"/>
            </a:solidFill>
            <a:prstDash val="solid"/>
            <a:miter lim="800000"/>
            <a:headEnd type="none" w="sm" len="sm"/>
            <a:tailEnd type="triangle" w="med" len="med"/>
          </a:ln>
        </p:spPr>
      </p:cxnSp>
      <p:cxnSp>
        <p:nvCxnSpPr>
          <p:cNvPr id="118" name="Google Shape;118;p9"/>
          <p:cNvCxnSpPr/>
          <p:nvPr/>
        </p:nvCxnSpPr>
        <p:spPr>
          <a:xfrm>
            <a:off x="2404028" y="2618621"/>
            <a:ext cx="412000" cy="534000"/>
          </a:xfrm>
          <a:prstGeom prst="straightConnector1">
            <a:avLst/>
          </a:prstGeom>
          <a:noFill/>
          <a:ln w="28575" cap="flat" cmpd="sng">
            <a:solidFill>
              <a:srgbClr val="B7B7B7"/>
            </a:solidFill>
            <a:prstDash val="solid"/>
            <a:miter lim="800000"/>
            <a:headEnd type="none" w="sm" len="sm"/>
            <a:tailEnd type="triangle" w="med" len="med"/>
          </a:ln>
        </p:spPr>
      </p:cxnSp>
      <p:cxnSp>
        <p:nvCxnSpPr>
          <p:cNvPr id="119" name="Google Shape;119;p9"/>
          <p:cNvCxnSpPr/>
          <p:nvPr/>
        </p:nvCxnSpPr>
        <p:spPr>
          <a:xfrm flipH="1">
            <a:off x="1472813" y="2533596"/>
            <a:ext cx="349600" cy="612000"/>
          </a:xfrm>
          <a:prstGeom prst="straightConnector1">
            <a:avLst/>
          </a:prstGeom>
          <a:noFill/>
          <a:ln w="28575" cap="flat" cmpd="sng">
            <a:solidFill>
              <a:srgbClr val="B7B7B7"/>
            </a:solidFill>
            <a:prstDash val="solid"/>
            <a:miter lim="800000"/>
            <a:headEnd type="none" w="sm" len="sm"/>
            <a:tailEnd type="triangle" w="med" len="med"/>
          </a:ln>
        </p:spPr>
      </p:cxnSp>
      <p:cxnSp>
        <p:nvCxnSpPr>
          <p:cNvPr id="120" name="Google Shape;120;p9"/>
          <p:cNvCxnSpPr/>
          <p:nvPr/>
        </p:nvCxnSpPr>
        <p:spPr>
          <a:xfrm flipH="1">
            <a:off x="4599200" y="1967033"/>
            <a:ext cx="812800" cy="176400"/>
          </a:xfrm>
          <a:prstGeom prst="straightConnector1">
            <a:avLst/>
          </a:prstGeom>
          <a:noFill/>
          <a:ln w="28575" cap="flat" cmpd="sng">
            <a:solidFill>
              <a:srgbClr val="B7B7B7"/>
            </a:solidFill>
            <a:prstDash val="solid"/>
            <a:miter lim="800000"/>
            <a:headEnd type="none" w="sm" len="sm"/>
            <a:tailEnd type="triangle" w="med" len="med"/>
          </a:ln>
        </p:spPr>
      </p:cxnSp>
      <p:pic>
        <p:nvPicPr>
          <p:cNvPr id="121" name="Google Shape;121;p9"/>
          <p:cNvPicPr preferRelativeResize="0"/>
          <p:nvPr/>
        </p:nvPicPr>
        <p:blipFill rotWithShape="1">
          <a:blip r:embed="rId11">
            <a:alphaModFix/>
          </a:blip>
          <a:srcRect/>
          <a:stretch/>
        </p:blipFill>
        <p:spPr>
          <a:xfrm>
            <a:off x="7530917" y="3780981"/>
            <a:ext cx="1009495" cy="217016"/>
          </a:xfrm>
          <a:prstGeom prst="rect">
            <a:avLst/>
          </a:prstGeom>
          <a:noFill/>
          <a:ln>
            <a:noFill/>
          </a:ln>
        </p:spPr>
      </p:pic>
      <p:pic>
        <p:nvPicPr>
          <p:cNvPr id="122" name="Google Shape;122;p9"/>
          <p:cNvPicPr preferRelativeResize="0"/>
          <p:nvPr/>
        </p:nvPicPr>
        <p:blipFill rotWithShape="1">
          <a:blip r:embed="rId10">
            <a:alphaModFix/>
          </a:blip>
          <a:srcRect/>
          <a:stretch/>
        </p:blipFill>
        <p:spPr>
          <a:xfrm>
            <a:off x="7531127" y="3090127"/>
            <a:ext cx="1009073" cy="357212"/>
          </a:xfrm>
          <a:prstGeom prst="rect">
            <a:avLst/>
          </a:prstGeom>
          <a:noFill/>
          <a:ln>
            <a:noFill/>
          </a:ln>
        </p:spPr>
      </p:pic>
      <p:pic>
        <p:nvPicPr>
          <p:cNvPr id="123" name="Google Shape;123;p9"/>
          <p:cNvPicPr preferRelativeResize="0"/>
          <p:nvPr/>
        </p:nvPicPr>
        <p:blipFill rotWithShape="1">
          <a:blip r:embed="rId12">
            <a:alphaModFix/>
          </a:blip>
          <a:srcRect/>
          <a:stretch/>
        </p:blipFill>
        <p:spPr>
          <a:xfrm>
            <a:off x="8844494" y="3040838"/>
            <a:ext cx="484524" cy="484524"/>
          </a:xfrm>
          <a:prstGeom prst="rect">
            <a:avLst/>
          </a:prstGeom>
          <a:noFill/>
          <a:ln>
            <a:noFill/>
          </a:ln>
        </p:spPr>
      </p:pic>
      <p:pic>
        <p:nvPicPr>
          <p:cNvPr id="124" name="Google Shape;124;p9"/>
          <p:cNvPicPr preferRelativeResize="0"/>
          <p:nvPr/>
        </p:nvPicPr>
        <p:blipFill rotWithShape="1">
          <a:blip r:embed="rId13">
            <a:alphaModFix/>
          </a:blip>
          <a:srcRect/>
          <a:stretch/>
        </p:blipFill>
        <p:spPr>
          <a:xfrm>
            <a:off x="8781206" y="3523335"/>
            <a:ext cx="677167" cy="310028"/>
          </a:xfrm>
          <a:prstGeom prst="rect">
            <a:avLst/>
          </a:prstGeom>
          <a:noFill/>
          <a:ln>
            <a:noFill/>
          </a:ln>
        </p:spPr>
      </p:pic>
      <p:sp>
        <p:nvSpPr>
          <p:cNvPr id="125" name="Google Shape;125;p9"/>
          <p:cNvSpPr txBox="1"/>
          <p:nvPr/>
        </p:nvSpPr>
        <p:spPr>
          <a:xfrm>
            <a:off x="8992891" y="3785828"/>
            <a:ext cx="270800" cy="276800"/>
          </a:xfrm>
          <a:prstGeom prst="rect">
            <a:avLst/>
          </a:prstGeom>
          <a:noFill/>
          <a:ln>
            <a:noFill/>
          </a:ln>
        </p:spPr>
        <p:txBody>
          <a:bodyPr spcFirstLastPara="1" wrap="square" lIns="68567" tIns="34267" rIns="68567" bIns="3426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067" b="0" i="0" u="none" strike="noStrike" kern="0" cap="none" spc="0" normalizeH="0" baseline="0" noProof="0">
              <a:ln>
                <a:noFill/>
              </a:ln>
              <a:solidFill>
                <a:srgbClr val="000000"/>
              </a:solidFill>
              <a:effectLst/>
              <a:uLnTx/>
              <a:uFillTx/>
              <a:latin typeface="Arial"/>
              <a:cs typeface="Arial"/>
              <a:sym typeface="Arial"/>
            </a:endParaRPr>
          </a:p>
        </p:txBody>
      </p:sp>
      <p:cxnSp>
        <p:nvCxnSpPr>
          <p:cNvPr id="126" name="Google Shape;126;p9"/>
          <p:cNvCxnSpPr/>
          <p:nvPr/>
        </p:nvCxnSpPr>
        <p:spPr>
          <a:xfrm>
            <a:off x="2459111" y="2172617"/>
            <a:ext cx="602000" cy="7600"/>
          </a:xfrm>
          <a:prstGeom prst="straightConnector1">
            <a:avLst/>
          </a:prstGeom>
          <a:noFill/>
          <a:ln w="28575" cap="flat" cmpd="sng">
            <a:solidFill>
              <a:srgbClr val="B7B7B7"/>
            </a:solidFill>
            <a:prstDash val="solid"/>
            <a:miter lim="800000"/>
            <a:headEnd type="none" w="sm" len="sm"/>
            <a:tailEnd type="triangle" w="med" len="med"/>
          </a:ln>
        </p:spPr>
      </p:cxnSp>
      <p:pic>
        <p:nvPicPr>
          <p:cNvPr id="127" name="Google Shape;127;p9"/>
          <p:cNvPicPr preferRelativeResize="0"/>
          <p:nvPr/>
        </p:nvPicPr>
        <p:blipFill rotWithShape="1">
          <a:blip r:embed="rId14">
            <a:alphaModFix/>
          </a:blip>
          <a:srcRect/>
          <a:stretch/>
        </p:blipFill>
        <p:spPr>
          <a:xfrm>
            <a:off x="6103233" y="5528013"/>
            <a:ext cx="372556" cy="368715"/>
          </a:xfrm>
          <a:prstGeom prst="rect">
            <a:avLst/>
          </a:prstGeom>
          <a:noFill/>
          <a:ln>
            <a:noFill/>
          </a:ln>
        </p:spPr>
      </p:pic>
      <p:sp>
        <p:nvSpPr>
          <p:cNvPr id="128" name="Google Shape;128;p9"/>
          <p:cNvSpPr txBox="1"/>
          <p:nvPr/>
        </p:nvSpPr>
        <p:spPr>
          <a:xfrm>
            <a:off x="5198123" y="5591401"/>
            <a:ext cx="1040000" cy="254000"/>
          </a:xfrm>
          <a:prstGeom prst="rect">
            <a:avLst/>
          </a:prstGeom>
          <a:noFill/>
          <a:ln>
            <a:noFill/>
          </a:ln>
        </p:spPr>
        <p:txBody>
          <a:bodyPr spcFirstLastPara="1" wrap="square" lIns="68567" tIns="34267" rIns="68567" bIns="3426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small" spc="0" normalizeH="0" baseline="0" noProof="0">
                <a:ln>
                  <a:noFill/>
                </a:ln>
                <a:solidFill>
                  <a:srgbClr val="4E4848"/>
                </a:solidFill>
                <a:effectLst/>
                <a:uLnTx/>
                <a:uFillTx/>
                <a:latin typeface="Corbel"/>
                <a:ea typeface="Corbel"/>
                <a:cs typeface="Corbel"/>
                <a:sym typeface="Corbel"/>
              </a:rPr>
              <a:t>Powered By</a:t>
            </a:r>
            <a:endParaRPr kumimoji="0" sz="1067" b="0" i="0" u="none" strike="noStrike" kern="0" cap="none" spc="0" normalizeH="0" baseline="0" noProof="0">
              <a:ln>
                <a:noFill/>
              </a:ln>
              <a:solidFill>
                <a:srgbClr val="000000"/>
              </a:solidFill>
              <a:effectLst/>
              <a:uLnTx/>
              <a:uFillTx/>
              <a:latin typeface="Arial"/>
              <a:cs typeface="Arial"/>
              <a:sym typeface="Arial"/>
            </a:endParaRPr>
          </a:p>
        </p:txBody>
      </p:sp>
      <p:pic>
        <p:nvPicPr>
          <p:cNvPr id="129" name="Google Shape;129;p9"/>
          <p:cNvPicPr preferRelativeResize="0"/>
          <p:nvPr/>
        </p:nvPicPr>
        <p:blipFill rotWithShape="1">
          <a:blip r:embed="rId15">
            <a:alphaModFix/>
          </a:blip>
          <a:srcRect/>
          <a:stretch/>
        </p:blipFill>
        <p:spPr>
          <a:xfrm>
            <a:off x="9123600" y="5535003"/>
            <a:ext cx="282569" cy="320244"/>
          </a:xfrm>
          <a:prstGeom prst="rect">
            <a:avLst/>
          </a:prstGeom>
          <a:noFill/>
          <a:ln>
            <a:noFill/>
          </a:ln>
        </p:spPr>
      </p:pic>
      <p:cxnSp>
        <p:nvCxnSpPr>
          <p:cNvPr id="130" name="Google Shape;130;p9"/>
          <p:cNvCxnSpPr/>
          <p:nvPr/>
        </p:nvCxnSpPr>
        <p:spPr>
          <a:xfrm>
            <a:off x="5888148" y="2039551"/>
            <a:ext cx="1598800" cy="752400"/>
          </a:xfrm>
          <a:prstGeom prst="straightConnector1">
            <a:avLst/>
          </a:prstGeom>
          <a:noFill/>
          <a:ln w="28575" cap="flat" cmpd="sng">
            <a:solidFill>
              <a:srgbClr val="B7B7B7"/>
            </a:solidFill>
            <a:prstDash val="solid"/>
            <a:miter lim="800000"/>
            <a:headEnd type="none" w="sm" len="sm"/>
            <a:tailEnd type="triangle" w="med" len="med"/>
          </a:ln>
        </p:spPr>
      </p:cxnSp>
      <p:pic>
        <p:nvPicPr>
          <p:cNvPr id="131" name="Google Shape;131;p9"/>
          <p:cNvPicPr preferRelativeResize="0"/>
          <p:nvPr/>
        </p:nvPicPr>
        <p:blipFill>
          <a:blip r:embed="rId16">
            <a:alphaModFix/>
          </a:blip>
          <a:stretch>
            <a:fillRect/>
          </a:stretch>
        </p:blipFill>
        <p:spPr>
          <a:xfrm>
            <a:off x="9968779" y="2822284"/>
            <a:ext cx="747893" cy="563400"/>
          </a:xfrm>
          <a:prstGeom prst="rect">
            <a:avLst/>
          </a:prstGeom>
          <a:noFill/>
          <a:ln>
            <a:noFill/>
          </a:ln>
        </p:spPr>
      </p:pic>
      <p:pic>
        <p:nvPicPr>
          <p:cNvPr id="132" name="Google Shape;132;p9"/>
          <p:cNvPicPr preferRelativeResize="0"/>
          <p:nvPr/>
        </p:nvPicPr>
        <p:blipFill>
          <a:blip r:embed="rId17">
            <a:alphaModFix/>
          </a:blip>
          <a:stretch>
            <a:fillRect/>
          </a:stretch>
        </p:blipFill>
        <p:spPr>
          <a:xfrm>
            <a:off x="9910973" y="3384017"/>
            <a:ext cx="1598700" cy="359880"/>
          </a:xfrm>
          <a:prstGeom prst="rect">
            <a:avLst/>
          </a:prstGeom>
          <a:noFill/>
          <a:ln>
            <a:noFill/>
          </a:ln>
        </p:spPr>
      </p:pic>
      <p:pic>
        <p:nvPicPr>
          <p:cNvPr id="133" name="Google Shape;133;p9"/>
          <p:cNvPicPr preferRelativeResize="0"/>
          <p:nvPr/>
        </p:nvPicPr>
        <p:blipFill>
          <a:blip r:embed="rId18">
            <a:alphaModFix/>
          </a:blip>
          <a:stretch>
            <a:fillRect/>
          </a:stretch>
        </p:blipFill>
        <p:spPr>
          <a:xfrm>
            <a:off x="4422926" y="5144126"/>
            <a:ext cx="2209127" cy="411225"/>
          </a:xfrm>
          <a:prstGeom prst="rect">
            <a:avLst/>
          </a:prstGeom>
          <a:noFill/>
          <a:ln>
            <a:noFill/>
          </a:ln>
        </p:spPr>
      </p:pic>
      <p:pic>
        <p:nvPicPr>
          <p:cNvPr id="134" name="Google Shape;134;p9"/>
          <p:cNvPicPr preferRelativeResize="0"/>
          <p:nvPr/>
        </p:nvPicPr>
        <p:blipFill>
          <a:blip r:embed="rId19">
            <a:alphaModFix/>
          </a:blip>
          <a:stretch>
            <a:fillRect/>
          </a:stretch>
        </p:blipFill>
        <p:spPr>
          <a:xfrm>
            <a:off x="6120767" y="4238862"/>
            <a:ext cx="1223600" cy="497375"/>
          </a:xfrm>
          <a:prstGeom prst="rect">
            <a:avLst/>
          </a:prstGeom>
          <a:noFill/>
          <a:ln>
            <a:noFill/>
          </a:ln>
        </p:spPr>
      </p:pic>
      <p:pic>
        <p:nvPicPr>
          <p:cNvPr id="136" name="Google Shape;136;p9"/>
          <p:cNvPicPr preferRelativeResize="0"/>
          <p:nvPr/>
        </p:nvPicPr>
        <p:blipFill>
          <a:blip r:embed="rId20">
            <a:alphaModFix/>
          </a:blip>
          <a:stretch>
            <a:fillRect/>
          </a:stretch>
        </p:blipFill>
        <p:spPr>
          <a:xfrm>
            <a:off x="7540567" y="3527336"/>
            <a:ext cx="878997" cy="149429"/>
          </a:xfrm>
          <a:prstGeom prst="rect">
            <a:avLst/>
          </a:prstGeom>
          <a:noFill/>
          <a:ln>
            <a:noFill/>
          </a:ln>
        </p:spPr>
      </p:pic>
      <p:pic>
        <p:nvPicPr>
          <p:cNvPr id="137" name="Google Shape;137;p9"/>
          <p:cNvPicPr preferRelativeResize="0"/>
          <p:nvPr/>
        </p:nvPicPr>
        <p:blipFill rotWithShape="1">
          <a:blip r:embed="rId4">
            <a:alphaModFix/>
          </a:blip>
          <a:srcRect/>
          <a:stretch/>
        </p:blipFill>
        <p:spPr>
          <a:xfrm>
            <a:off x="7486928" y="1508342"/>
            <a:ext cx="411229" cy="411229"/>
          </a:xfrm>
          <a:prstGeom prst="rect">
            <a:avLst/>
          </a:prstGeom>
          <a:noFill/>
          <a:ln>
            <a:noFill/>
          </a:ln>
        </p:spPr>
      </p:pic>
      <p:sp>
        <p:nvSpPr>
          <p:cNvPr id="138" name="Google Shape;138;p9"/>
          <p:cNvSpPr txBox="1"/>
          <p:nvPr/>
        </p:nvSpPr>
        <p:spPr>
          <a:xfrm>
            <a:off x="7325071" y="1981000"/>
            <a:ext cx="1167200" cy="276800"/>
          </a:xfrm>
          <a:prstGeom prst="rect">
            <a:avLst/>
          </a:prstGeom>
          <a:solidFill>
            <a:srgbClr val="FFFFFF"/>
          </a:solidFill>
          <a:ln>
            <a:noFill/>
          </a:ln>
        </p:spPr>
        <p:txBody>
          <a:bodyPr spcFirstLastPara="1" wrap="square" lIns="68567" tIns="34267" rIns="68567" bIns="3426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1" i="1" u="none" strike="noStrike" kern="0" cap="small" spc="0" normalizeH="0" baseline="0" noProof="0">
                <a:ln>
                  <a:noFill/>
                </a:ln>
                <a:solidFill>
                  <a:srgbClr val="4E4848"/>
                </a:solidFill>
                <a:effectLst/>
                <a:uLnTx/>
                <a:uFillTx/>
                <a:latin typeface="Corbel"/>
                <a:ea typeface="Corbel"/>
                <a:cs typeface="Corbel"/>
                <a:sym typeface="Corbel"/>
              </a:rPr>
              <a:t>Sys Admin</a:t>
            </a:r>
            <a:endParaRPr kumimoji="0" sz="1067" b="0" i="0" u="none" strike="noStrike" kern="0" cap="none" spc="0" normalizeH="0" baseline="0" noProof="0">
              <a:ln>
                <a:noFill/>
              </a:ln>
              <a:solidFill>
                <a:srgbClr val="000000"/>
              </a:solidFill>
              <a:effectLst/>
              <a:uLnTx/>
              <a:uFillTx/>
              <a:latin typeface="Arial"/>
              <a:cs typeface="Arial"/>
              <a:sym typeface="Arial"/>
            </a:endParaRPr>
          </a:p>
        </p:txBody>
      </p:sp>
      <p:cxnSp>
        <p:nvCxnSpPr>
          <p:cNvPr id="139" name="Google Shape;139;p9"/>
          <p:cNvCxnSpPr/>
          <p:nvPr/>
        </p:nvCxnSpPr>
        <p:spPr>
          <a:xfrm flipH="1">
            <a:off x="6399300" y="2197067"/>
            <a:ext cx="914400" cy="856400"/>
          </a:xfrm>
          <a:prstGeom prst="straightConnector1">
            <a:avLst/>
          </a:prstGeom>
          <a:noFill/>
          <a:ln w="28575" cap="flat" cmpd="sng">
            <a:solidFill>
              <a:srgbClr val="B7B7B7"/>
            </a:solidFill>
            <a:prstDash val="solid"/>
            <a:miter lim="800000"/>
            <a:headEnd type="none" w="sm" len="sm"/>
            <a:tailEnd type="triangle" w="med" len="med"/>
          </a:ln>
        </p:spPr>
      </p:cxnSp>
      <p:cxnSp>
        <p:nvCxnSpPr>
          <p:cNvPr id="140" name="Google Shape;140;p9"/>
          <p:cNvCxnSpPr/>
          <p:nvPr/>
        </p:nvCxnSpPr>
        <p:spPr>
          <a:xfrm>
            <a:off x="8125628" y="2269288"/>
            <a:ext cx="412000" cy="534000"/>
          </a:xfrm>
          <a:prstGeom prst="straightConnector1">
            <a:avLst/>
          </a:prstGeom>
          <a:noFill/>
          <a:ln w="28575" cap="flat" cmpd="sng">
            <a:solidFill>
              <a:srgbClr val="B7B7B7"/>
            </a:solidFill>
            <a:prstDash val="solid"/>
            <a:miter lim="800000"/>
            <a:headEnd type="none" w="sm" len="sm"/>
            <a:tailEnd type="triangle" w="med" len="med"/>
          </a:ln>
        </p:spPr>
      </p:cxnSp>
      <p:pic>
        <p:nvPicPr>
          <p:cNvPr id="141" name="Google Shape;141;p9"/>
          <p:cNvPicPr preferRelativeResize="0"/>
          <p:nvPr/>
        </p:nvPicPr>
        <p:blipFill>
          <a:blip r:embed="rId19">
            <a:alphaModFix/>
          </a:blip>
          <a:stretch>
            <a:fillRect/>
          </a:stretch>
        </p:blipFill>
        <p:spPr>
          <a:xfrm>
            <a:off x="8621300" y="4257429"/>
            <a:ext cx="1223600" cy="497375"/>
          </a:xfrm>
          <a:prstGeom prst="rect">
            <a:avLst/>
          </a:prstGeom>
          <a:noFill/>
          <a:ln>
            <a:noFill/>
          </a:ln>
        </p:spPr>
      </p:pic>
      <p:cxnSp>
        <p:nvCxnSpPr>
          <p:cNvPr id="142" name="Google Shape;142;p9"/>
          <p:cNvCxnSpPr/>
          <p:nvPr/>
        </p:nvCxnSpPr>
        <p:spPr>
          <a:xfrm>
            <a:off x="2093036" y="3395003"/>
            <a:ext cx="2946800" cy="2400"/>
          </a:xfrm>
          <a:prstGeom prst="straightConnector1">
            <a:avLst/>
          </a:prstGeom>
          <a:noFill/>
          <a:ln w="28575" cap="flat" cmpd="sng">
            <a:solidFill>
              <a:srgbClr val="4D4848"/>
            </a:solidFill>
            <a:prstDash val="solid"/>
            <a:miter lim="800000"/>
            <a:headEnd type="none" w="sm" len="sm"/>
            <a:tailEnd type="triangle" w="med" len="med"/>
          </a:ln>
        </p:spPr>
      </p:cxnSp>
      <p:sp>
        <p:nvSpPr>
          <p:cNvPr id="143" name="Google Shape;143;p9"/>
          <p:cNvSpPr txBox="1"/>
          <p:nvPr/>
        </p:nvSpPr>
        <p:spPr>
          <a:xfrm>
            <a:off x="9648800" y="2358467"/>
            <a:ext cx="1832000" cy="533504"/>
          </a:xfrm>
          <a:prstGeom prst="rect">
            <a:avLst/>
          </a:prstGeom>
          <a:solidFill>
            <a:srgbClr val="FFFFFF"/>
          </a:solid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67" b="1" i="1" u="none" strike="noStrike" kern="0" cap="small" spc="0" normalizeH="0" baseline="0" noProof="0">
                <a:ln>
                  <a:noFill/>
                </a:ln>
                <a:solidFill>
                  <a:srgbClr val="4E4848"/>
                </a:solidFill>
                <a:effectLst/>
                <a:uLnTx/>
                <a:uFillTx/>
                <a:latin typeface="Corbel"/>
                <a:ea typeface="Corbel"/>
                <a:cs typeface="Corbel"/>
                <a:sym typeface="Corbel"/>
              </a:rPr>
              <a:t>Authentication</a:t>
            </a:r>
            <a:endParaRPr kumimoji="0" sz="22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566009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2"/>
          <p:cNvPicPr preferRelativeResize="0"/>
          <p:nvPr/>
        </p:nvPicPr>
        <p:blipFill>
          <a:blip r:embed="rId3">
            <a:alphaModFix/>
          </a:blip>
          <a:stretch>
            <a:fillRect/>
          </a:stretch>
        </p:blipFill>
        <p:spPr>
          <a:xfrm>
            <a:off x="5227100" y="101600"/>
            <a:ext cx="6886277" cy="5171829"/>
          </a:xfrm>
          <a:prstGeom prst="rect">
            <a:avLst/>
          </a:prstGeom>
          <a:noFill/>
          <a:ln>
            <a:noFill/>
          </a:ln>
        </p:spPr>
      </p:pic>
      <p:sp>
        <p:nvSpPr>
          <p:cNvPr id="162" name="Google Shape;162;p12"/>
          <p:cNvSpPr txBox="1">
            <a:spLocks noGrp="1"/>
          </p:cNvSpPr>
          <p:nvPr>
            <p:ph type="title"/>
          </p:nvPr>
        </p:nvSpPr>
        <p:spPr>
          <a:prstGeom prst="rect">
            <a:avLst/>
          </a:prstGeom>
        </p:spPr>
        <p:txBody>
          <a:bodyPr spcFirstLastPara="1" wrap="square" lIns="0" tIns="0" rIns="0" bIns="0" anchor="t" anchorCtr="0">
            <a:noAutofit/>
          </a:bodyPr>
          <a:lstStyle/>
          <a:p>
            <a:r>
              <a:rPr lang="en-GB" dirty="0"/>
              <a:t>Distributed analysis </a:t>
            </a:r>
            <a:endParaRPr dirty="0"/>
          </a:p>
          <a:p>
            <a:r>
              <a:rPr lang="en-GB" dirty="0"/>
              <a:t>Pulsar network</a:t>
            </a:r>
            <a:endParaRPr dirty="0"/>
          </a:p>
        </p:txBody>
      </p:sp>
      <p:sp>
        <p:nvSpPr>
          <p:cNvPr id="163" name="Google Shape;163;p12"/>
          <p:cNvSpPr txBox="1"/>
          <p:nvPr/>
        </p:nvSpPr>
        <p:spPr>
          <a:xfrm>
            <a:off x="431800" y="1466133"/>
            <a:ext cx="7124800" cy="523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0000"/>
                </a:solidFill>
                <a:effectLst/>
                <a:uLnTx/>
                <a:uFillTx/>
                <a:latin typeface="Avenir"/>
                <a:ea typeface="Avenir"/>
                <a:cs typeface="Avenir"/>
                <a:sym typeface="Avenir"/>
              </a:rPr>
              <a:t>The most innovative computing centers across </a:t>
            </a:r>
            <a:endParaRPr kumimoji="0" sz="2000" b="0" i="0" u="none" strike="noStrike" kern="0" cap="none" spc="0" normalizeH="0" baseline="0" noProof="0">
              <a:ln>
                <a:noFill/>
              </a:ln>
              <a:solidFill>
                <a:srgbClr val="000000"/>
              </a:solidFill>
              <a:effectLst/>
              <a:uLnTx/>
              <a:uFillTx/>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0000"/>
                </a:solidFill>
                <a:effectLst/>
                <a:uLnTx/>
                <a:uFillTx/>
                <a:latin typeface="Avenir"/>
                <a:ea typeface="Avenir"/>
                <a:cs typeface="Avenir"/>
                <a:sym typeface="Avenir"/>
              </a:rPr>
              <a:t>Europe are currently interested to share their </a:t>
            </a:r>
            <a:endParaRPr kumimoji="0" sz="2000" b="0" i="0" u="none" strike="noStrike" kern="0" cap="none" spc="0" normalizeH="0" baseline="0" noProof="0">
              <a:ln>
                <a:noFill/>
              </a:ln>
              <a:solidFill>
                <a:srgbClr val="000000"/>
              </a:solidFill>
              <a:effectLst/>
              <a:uLnTx/>
              <a:uFillTx/>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0000"/>
                </a:solidFill>
                <a:effectLst/>
                <a:uLnTx/>
                <a:uFillTx/>
                <a:latin typeface="Avenir"/>
                <a:ea typeface="Avenir"/>
                <a:cs typeface="Avenir"/>
                <a:sym typeface="Avenir"/>
              </a:rPr>
              <a:t>remote computation power to support the UseGalaxy.eu load:</a:t>
            </a:r>
            <a:endParaRPr kumimoji="0" sz="2267" b="0" i="0" u="none" strike="noStrike" kern="0" cap="none" spc="0" normalizeH="0" baseline="0" noProof="0">
              <a:ln>
                <a:noFill/>
              </a:ln>
              <a:solidFill>
                <a:srgbClr val="000000"/>
              </a:solidFill>
              <a:effectLst/>
              <a:uLnTx/>
              <a:uFillTx/>
              <a:latin typeface="Avenir"/>
              <a:ea typeface="Avenir"/>
              <a:cs typeface="Avenir"/>
              <a:sym typeface="Avenir"/>
            </a:endParaRPr>
          </a:p>
          <a:p>
            <a:pPr marL="609585" marR="0" lvl="0" indent="-431789" algn="l" defTabSz="914400" rtl="0" eaLnBrk="1" fontAlgn="auto" latinLnBrk="0" hangingPunct="1">
              <a:lnSpc>
                <a:spcPct val="100000"/>
              </a:lnSpc>
              <a:spcBef>
                <a:spcPts val="0"/>
              </a:spcBef>
              <a:spcAft>
                <a:spcPts val="0"/>
              </a:spcAft>
              <a:buClr>
                <a:srgbClr val="000000"/>
              </a:buClr>
              <a:buSzPts val="1500"/>
              <a:buFont typeface="Avenir"/>
              <a:buChar char="‐"/>
              <a:tabLst/>
              <a:defRPr/>
            </a:pPr>
            <a:r>
              <a:rPr kumimoji="0" lang="en-GB" sz="2000" b="0" i="0" u="none" strike="noStrike" kern="0" cap="none" spc="0" normalizeH="0" baseline="0" noProof="0">
                <a:ln>
                  <a:noFill/>
                </a:ln>
                <a:solidFill>
                  <a:srgbClr val="000000"/>
                </a:solidFill>
                <a:effectLst/>
                <a:uLnTx/>
                <a:uFillTx/>
                <a:latin typeface="Avenir"/>
                <a:ea typeface="Avenir"/>
                <a:cs typeface="Avenir"/>
                <a:sym typeface="Avenir"/>
              </a:rPr>
              <a:t>DE, de.NBI cloud</a:t>
            </a:r>
            <a:endParaRPr kumimoji="0" sz="2000" b="0" i="0" u="none" strike="noStrike" kern="0" cap="none" spc="0" normalizeH="0" baseline="0" noProof="0">
              <a:ln>
                <a:noFill/>
              </a:ln>
              <a:solidFill>
                <a:srgbClr val="000000"/>
              </a:solidFill>
              <a:effectLst/>
              <a:uLnTx/>
              <a:uFillTx/>
              <a:latin typeface="Avenir"/>
              <a:ea typeface="Avenir"/>
              <a:cs typeface="Avenir"/>
              <a:sym typeface="Avenir"/>
            </a:endParaRPr>
          </a:p>
          <a:p>
            <a:pPr marL="609585" marR="0" lvl="0" indent="-431789" algn="l" defTabSz="914400" rtl="0" eaLnBrk="1" fontAlgn="auto" latinLnBrk="0" hangingPunct="1">
              <a:lnSpc>
                <a:spcPct val="100000"/>
              </a:lnSpc>
              <a:spcBef>
                <a:spcPts val="0"/>
              </a:spcBef>
              <a:spcAft>
                <a:spcPts val="0"/>
              </a:spcAft>
              <a:buClr>
                <a:srgbClr val="000000"/>
              </a:buClr>
              <a:buSzPts val="1500"/>
              <a:buFont typeface="Avenir"/>
              <a:buChar char="‐"/>
              <a:tabLst/>
              <a:defRPr/>
            </a:pPr>
            <a:r>
              <a:rPr kumimoji="0" lang="en-GB" sz="2000" b="0" i="0" u="none" strike="noStrike" kern="0" cap="none" spc="0" normalizeH="0" baseline="0" noProof="0">
                <a:ln>
                  <a:noFill/>
                </a:ln>
                <a:solidFill>
                  <a:srgbClr val="000000"/>
                </a:solidFill>
                <a:effectLst/>
                <a:uLnTx/>
                <a:uFillTx/>
                <a:latin typeface="Avenir"/>
                <a:ea typeface="Avenir"/>
                <a:cs typeface="Avenir"/>
                <a:sym typeface="Avenir"/>
              </a:rPr>
              <a:t>IT, ReCaS-Bari</a:t>
            </a:r>
            <a:endParaRPr kumimoji="0" sz="2000" b="0" i="0" u="none" strike="noStrike" kern="0" cap="none" spc="0" normalizeH="0" baseline="0" noProof="0">
              <a:ln>
                <a:noFill/>
              </a:ln>
              <a:solidFill>
                <a:srgbClr val="000000"/>
              </a:solidFill>
              <a:effectLst/>
              <a:uLnTx/>
              <a:uFillTx/>
              <a:latin typeface="Avenir"/>
              <a:ea typeface="Avenir"/>
              <a:cs typeface="Avenir"/>
              <a:sym typeface="Avenir"/>
            </a:endParaRPr>
          </a:p>
          <a:p>
            <a:pPr marL="609585" marR="0" lvl="0" indent="-431789" algn="l" defTabSz="914400" rtl="0" eaLnBrk="1" fontAlgn="auto" latinLnBrk="0" hangingPunct="1">
              <a:lnSpc>
                <a:spcPct val="100000"/>
              </a:lnSpc>
              <a:spcBef>
                <a:spcPts val="0"/>
              </a:spcBef>
              <a:spcAft>
                <a:spcPts val="0"/>
              </a:spcAft>
              <a:buClr>
                <a:srgbClr val="000000"/>
              </a:buClr>
              <a:buSzPts val="1500"/>
              <a:buFont typeface="Avenir"/>
              <a:buChar char="‐"/>
              <a:tabLst/>
              <a:defRPr/>
            </a:pPr>
            <a:r>
              <a:rPr kumimoji="0" lang="en-GB" sz="2000" b="0" i="0" u="none" strike="noStrike" kern="0" cap="none" spc="0" normalizeH="0" baseline="0" noProof="0">
                <a:ln>
                  <a:noFill/>
                </a:ln>
                <a:solidFill>
                  <a:srgbClr val="000000"/>
                </a:solidFill>
                <a:effectLst/>
                <a:uLnTx/>
                <a:uFillTx/>
                <a:latin typeface="Avenir"/>
                <a:ea typeface="Avenir"/>
                <a:cs typeface="Avenir"/>
                <a:sym typeface="Avenir"/>
              </a:rPr>
              <a:t>BE, Vlaams Supercomputer Centrum (VSC)</a:t>
            </a:r>
            <a:endParaRPr kumimoji="0" sz="2000" b="0" i="0" u="none" strike="noStrike" kern="0" cap="none" spc="0" normalizeH="0" baseline="0" noProof="0">
              <a:ln>
                <a:noFill/>
              </a:ln>
              <a:solidFill>
                <a:srgbClr val="000000"/>
              </a:solidFill>
              <a:effectLst/>
              <a:uLnTx/>
              <a:uFillTx/>
              <a:latin typeface="Avenir"/>
              <a:ea typeface="Avenir"/>
              <a:cs typeface="Avenir"/>
              <a:sym typeface="Avenir"/>
            </a:endParaRPr>
          </a:p>
          <a:p>
            <a:pPr marL="609585" marR="0" lvl="0" indent="-431789" algn="l" defTabSz="914400" rtl="0" eaLnBrk="1" fontAlgn="auto" latinLnBrk="0" hangingPunct="1">
              <a:lnSpc>
                <a:spcPct val="100000"/>
              </a:lnSpc>
              <a:spcBef>
                <a:spcPts val="0"/>
              </a:spcBef>
              <a:spcAft>
                <a:spcPts val="0"/>
              </a:spcAft>
              <a:buClr>
                <a:srgbClr val="000000"/>
              </a:buClr>
              <a:buSzPts val="1500"/>
              <a:buFont typeface="Avenir"/>
              <a:buChar char="‐"/>
              <a:tabLst/>
              <a:defRPr/>
            </a:pPr>
            <a:r>
              <a:rPr kumimoji="0" lang="en-GB" sz="2000" b="0" i="0" u="none" strike="noStrike" kern="0" cap="none" spc="0" normalizeH="0" baseline="0" noProof="0">
                <a:ln>
                  <a:noFill/>
                </a:ln>
                <a:solidFill>
                  <a:srgbClr val="000000"/>
                </a:solidFill>
                <a:effectLst/>
                <a:uLnTx/>
                <a:uFillTx/>
                <a:latin typeface="Avenir"/>
                <a:ea typeface="Avenir"/>
                <a:cs typeface="Avenir"/>
                <a:sym typeface="Avenir"/>
              </a:rPr>
              <a:t>PT, Tecnico ULisboa</a:t>
            </a:r>
            <a:endParaRPr kumimoji="0" sz="2000" b="0" i="0" u="none" strike="noStrike" kern="0" cap="none" spc="0" normalizeH="0" baseline="0" noProof="0">
              <a:ln>
                <a:noFill/>
              </a:ln>
              <a:solidFill>
                <a:srgbClr val="000000"/>
              </a:solidFill>
              <a:effectLst/>
              <a:uLnTx/>
              <a:uFillTx/>
              <a:latin typeface="Avenir"/>
              <a:ea typeface="Avenir"/>
              <a:cs typeface="Avenir"/>
              <a:sym typeface="Avenir"/>
            </a:endParaRPr>
          </a:p>
          <a:p>
            <a:pPr marL="609585" marR="0" lvl="0" indent="-431789" algn="l" defTabSz="914400" rtl="0" eaLnBrk="1" fontAlgn="auto" latinLnBrk="0" hangingPunct="1">
              <a:lnSpc>
                <a:spcPct val="100000"/>
              </a:lnSpc>
              <a:spcBef>
                <a:spcPts val="0"/>
              </a:spcBef>
              <a:spcAft>
                <a:spcPts val="0"/>
              </a:spcAft>
              <a:buClr>
                <a:srgbClr val="000000"/>
              </a:buClr>
              <a:buSzPts val="1500"/>
              <a:buFont typeface="Avenir"/>
              <a:buChar char="‐"/>
              <a:tabLst/>
              <a:defRPr/>
            </a:pPr>
            <a:r>
              <a:rPr kumimoji="0" lang="en-GB" sz="2000" b="0" i="0" u="none" strike="noStrike" kern="0" cap="none" spc="0" normalizeH="0" baseline="0" noProof="0">
                <a:ln>
                  <a:noFill/>
                </a:ln>
                <a:solidFill>
                  <a:srgbClr val="000000"/>
                </a:solidFill>
                <a:effectLst/>
                <a:uLnTx/>
                <a:uFillTx/>
                <a:latin typeface="Avenir"/>
                <a:ea typeface="Avenir"/>
                <a:cs typeface="Avenir"/>
                <a:sym typeface="Avenir"/>
              </a:rPr>
              <a:t>ES, Barcelona Supercomp. Center (INB-BSC)</a:t>
            </a:r>
            <a:endParaRPr kumimoji="0" sz="2000" b="0" i="0" u="none" strike="noStrike" kern="0" cap="none" spc="0" normalizeH="0" baseline="0" noProof="0">
              <a:ln>
                <a:noFill/>
              </a:ln>
              <a:solidFill>
                <a:srgbClr val="000000"/>
              </a:solidFill>
              <a:effectLst/>
              <a:uLnTx/>
              <a:uFillTx/>
              <a:latin typeface="Avenir"/>
              <a:ea typeface="Avenir"/>
              <a:cs typeface="Avenir"/>
              <a:sym typeface="Avenir"/>
            </a:endParaRPr>
          </a:p>
          <a:p>
            <a:pPr marL="609585" marR="0" lvl="0" indent="-431789" algn="l" defTabSz="914400" rtl="0" eaLnBrk="1" fontAlgn="auto" latinLnBrk="0" hangingPunct="1">
              <a:lnSpc>
                <a:spcPct val="100000"/>
              </a:lnSpc>
              <a:spcBef>
                <a:spcPts val="0"/>
              </a:spcBef>
              <a:spcAft>
                <a:spcPts val="0"/>
              </a:spcAft>
              <a:buClr>
                <a:srgbClr val="000000"/>
              </a:buClr>
              <a:buSzPts val="1500"/>
              <a:buFont typeface="Avenir"/>
              <a:buChar char="‐"/>
              <a:tabLst/>
              <a:defRPr/>
            </a:pPr>
            <a:r>
              <a:rPr kumimoji="0" lang="en-GB" sz="2000" b="0" i="0" u="none" strike="noStrike" kern="0" cap="none" spc="0" normalizeH="0" baseline="0" noProof="0">
                <a:ln>
                  <a:noFill/>
                </a:ln>
                <a:solidFill>
                  <a:srgbClr val="000000"/>
                </a:solidFill>
                <a:effectLst/>
                <a:uLnTx/>
                <a:uFillTx/>
                <a:latin typeface="Avenir"/>
                <a:ea typeface="Avenir"/>
                <a:cs typeface="Avenir"/>
                <a:sym typeface="Avenir"/>
              </a:rPr>
              <a:t>NO, University of Bergen</a:t>
            </a:r>
            <a:endParaRPr kumimoji="0" sz="2000" b="0" i="0" u="none" strike="noStrike" kern="0" cap="none" spc="0" normalizeH="0" baseline="0" noProof="0">
              <a:ln>
                <a:noFill/>
              </a:ln>
              <a:solidFill>
                <a:srgbClr val="000000"/>
              </a:solidFill>
              <a:effectLst/>
              <a:uLnTx/>
              <a:uFillTx/>
              <a:latin typeface="Avenir"/>
              <a:ea typeface="Avenir"/>
              <a:cs typeface="Avenir"/>
              <a:sym typeface="Avenir"/>
            </a:endParaRPr>
          </a:p>
          <a:p>
            <a:pPr marL="609585" marR="0" lvl="0" indent="-431789" algn="l" defTabSz="914400" rtl="0" eaLnBrk="1" fontAlgn="auto" latinLnBrk="0" hangingPunct="1">
              <a:lnSpc>
                <a:spcPct val="100000"/>
              </a:lnSpc>
              <a:spcBef>
                <a:spcPts val="0"/>
              </a:spcBef>
              <a:spcAft>
                <a:spcPts val="0"/>
              </a:spcAft>
              <a:buClr>
                <a:srgbClr val="000000"/>
              </a:buClr>
              <a:buSzPts val="1500"/>
              <a:buFont typeface="Avenir"/>
              <a:buChar char="‐"/>
              <a:tabLst/>
              <a:defRPr/>
            </a:pPr>
            <a:r>
              <a:rPr kumimoji="0" lang="en-GB" sz="2000" b="0" i="0" u="none" strike="noStrike" kern="0" cap="none" spc="0" normalizeH="0" baseline="0" noProof="0">
                <a:ln>
                  <a:noFill/>
                </a:ln>
                <a:solidFill>
                  <a:srgbClr val="000000"/>
                </a:solidFill>
                <a:effectLst/>
                <a:uLnTx/>
                <a:uFillTx/>
                <a:latin typeface="Avenir"/>
                <a:ea typeface="Avenir"/>
                <a:cs typeface="Avenir"/>
                <a:sym typeface="Avenir"/>
              </a:rPr>
              <a:t>CZ, CESNET</a:t>
            </a:r>
            <a:endParaRPr kumimoji="0" sz="2000" b="0" i="0" u="none" strike="noStrike" kern="0" cap="none" spc="0" normalizeH="0" baseline="0" noProof="0">
              <a:ln>
                <a:noFill/>
              </a:ln>
              <a:solidFill>
                <a:srgbClr val="000000"/>
              </a:solidFill>
              <a:effectLst/>
              <a:uLnTx/>
              <a:uFillTx/>
              <a:latin typeface="Avenir"/>
              <a:ea typeface="Avenir"/>
              <a:cs typeface="Avenir"/>
              <a:sym typeface="Avenir"/>
            </a:endParaRPr>
          </a:p>
          <a:p>
            <a:pPr marL="609585" marR="0" lvl="0" indent="-431789" algn="l" defTabSz="914400" rtl="0" eaLnBrk="1" fontAlgn="auto" latinLnBrk="0" hangingPunct="1">
              <a:lnSpc>
                <a:spcPct val="100000"/>
              </a:lnSpc>
              <a:spcBef>
                <a:spcPts val="0"/>
              </a:spcBef>
              <a:spcAft>
                <a:spcPts val="0"/>
              </a:spcAft>
              <a:buClr>
                <a:srgbClr val="000000"/>
              </a:buClr>
              <a:buSzPts val="1500"/>
              <a:buFont typeface="Avenir"/>
              <a:buChar char="‐"/>
              <a:tabLst/>
              <a:defRPr/>
            </a:pPr>
            <a:r>
              <a:rPr kumimoji="0" lang="en-GB" sz="2000" b="0" i="0" u="none" strike="noStrike" kern="0" cap="none" spc="0" normalizeH="0" baseline="0" noProof="0">
                <a:ln>
                  <a:noFill/>
                </a:ln>
                <a:solidFill>
                  <a:srgbClr val="000000"/>
                </a:solidFill>
                <a:effectLst/>
                <a:uLnTx/>
                <a:uFillTx/>
                <a:latin typeface="Avenir"/>
                <a:ea typeface="Avenir"/>
                <a:cs typeface="Avenir"/>
                <a:sym typeface="Avenir"/>
              </a:rPr>
              <a:t>FI, CSC</a:t>
            </a:r>
            <a:endParaRPr kumimoji="0" sz="2000" b="0" i="0" u="none" strike="noStrike" kern="0" cap="none" spc="0" normalizeH="0" baseline="0" noProof="0">
              <a:ln>
                <a:noFill/>
              </a:ln>
              <a:solidFill>
                <a:srgbClr val="000000"/>
              </a:solidFill>
              <a:effectLst/>
              <a:uLnTx/>
              <a:uFillTx/>
              <a:latin typeface="Avenir"/>
              <a:ea typeface="Avenir"/>
              <a:cs typeface="Avenir"/>
              <a:sym typeface="Avenir"/>
            </a:endParaRPr>
          </a:p>
          <a:p>
            <a:pPr marL="609585" marR="0" lvl="0" indent="-431789" algn="l" defTabSz="914400" rtl="0" eaLnBrk="1" fontAlgn="auto" latinLnBrk="0" hangingPunct="1">
              <a:lnSpc>
                <a:spcPct val="100000"/>
              </a:lnSpc>
              <a:spcBef>
                <a:spcPts val="0"/>
              </a:spcBef>
              <a:spcAft>
                <a:spcPts val="0"/>
              </a:spcAft>
              <a:buClr>
                <a:srgbClr val="000000"/>
              </a:buClr>
              <a:buSzPts val="1500"/>
              <a:buFont typeface="Avenir"/>
              <a:buChar char="‐"/>
              <a:tabLst/>
              <a:defRPr/>
            </a:pPr>
            <a:r>
              <a:rPr kumimoji="0" lang="en-GB" sz="2000" b="0" i="0" u="none" strike="noStrike" kern="0" cap="none" spc="0" normalizeH="0" baseline="0" noProof="0">
                <a:ln>
                  <a:noFill/>
                </a:ln>
                <a:solidFill>
                  <a:srgbClr val="000000"/>
                </a:solidFill>
                <a:effectLst/>
                <a:uLnTx/>
                <a:uFillTx/>
                <a:latin typeface="Avenir"/>
                <a:ea typeface="Avenir"/>
                <a:cs typeface="Avenir"/>
                <a:sym typeface="Avenir"/>
              </a:rPr>
              <a:t>UK, Diamond Light Source</a:t>
            </a:r>
            <a:endParaRPr kumimoji="0" sz="2000" b="0" i="0" u="none" strike="noStrike" kern="0" cap="none" spc="0" normalizeH="0" baseline="0" noProof="0">
              <a:ln>
                <a:noFill/>
              </a:ln>
              <a:solidFill>
                <a:srgbClr val="000000"/>
              </a:solidFill>
              <a:effectLst/>
              <a:uLnTx/>
              <a:uFillTx/>
              <a:latin typeface="Avenir"/>
              <a:ea typeface="Avenir"/>
              <a:cs typeface="Avenir"/>
              <a:sym typeface="Avenir"/>
            </a:endParaRPr>
          </a:p>
          <a:p>
            <a:pPr marL="609585" marR="0" lvl="0" indent="-431789" algn="l" defTabSz="914400" rtl="0" eaLnBrk="1" fontAlgn="auto" latinLnBrk="0" hangingPunct="1">
              <a:lnSpc>
                <a:spcPct val="100000"/>
              </a:lnSpc>
              <a:spcBef>
                <a:spcPts val="0"/>
              </a:spcBef>
              <a:spcAft>
                <a:spcPts val="0"/>
              </a:spcAft>
              <a:buClr>
                <a:srgbClr val="000000"/>
              </a:buClr>
              <a:buSzPts val="1500"/>
              <a:buFont typeface="Avenir"/>
              <a:buChar char="‐"/>
              <a:tabLst/>
              <a:defRPr/>
            </a:pPr>
            <a:r>
              <a:rPr kumimoji="0" lang="en-GB" sz="2000" b="0" i="0" u="none" strike="noStrike" kern="0" cap="none" spc="0" normalizeH="0" baseline="0" noProof="0">
                <a:ln>
                  <a:noFill/>
                </a:ln>
                <a:solidFill>
                  <a:srgbClr val="000000"/>
                </a:solidFill>
                <a:effectLst/>
                <a:uLnTx/>
                <a:uFillTx/>
                <a:latin typeface="Avenir"/>
                <a:ea typeface="Avenir"/>
                <a:cs typeface="Avenir"/>
                <a:sym typeface="Avenir"/>
              </a:rPr>
              <a:t>FR, GenOuest</a:t>
            </a:r>
            <a:endParaRPr kumimoji="0" sz="2000" b="0" i="0" u="none" strike="noStrike" kern="0" cap="none" spc="0" normalizeH="0" baseline="0" noProof="0">
              <a:ln>
                <a:noFill/>
              </a:ln>
              <a:solidFill>
                <a:srgbClr val="000000"/>
              </a:solidFill>
              <a:effectLst/>
              <a:uLnTx/>
              <a:uFillTx/>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noFill/>
                </a:ln>
                <a:solidFill>
                  <a:srgbClr val="000000"/>
                </a:solidFill>
                <a:effectLst/>
                <a:uLnTx/>
                <a:uFillTx/>
                <a:latin typeface="Avenir"/>
                <a:ea typeface="Avenir"/>
                <a:cs typeface="Avenir"/>
                <a:sym typeface="Avenir"/>
              </a:rPr>
              <a:t/>
            </a:r>
            <a:br>
              <a:rPr kumimoji="0" lang="en-GB" sz="800" b="0" i="0" u="none" strike="noStrike" kern="0" cap="none" spc="0" normalizeH="0" baseline="0" noProof="0">
                <a:ln>
                  <a:noFill/>
                </a:ln>
                <a:solidFill>
                  <a:srgbClr val="000000"/>
                </a:solidFill>
                <a:effectLst/>
                <a:uLnTx/>
                <a:uFillTx/>
                <a:latin typeface="Avenir"/>
                <a:ea typeface="Avenir"/>
                <a:cs typeface="Avenir"/>
                <a:sym typeface="Avenir"/>
              </a:rPr>
            </a:br>
            <a:endParaRPr kumimoji="0" sz="800" b="0" i="0" u="none" strike="noStrike" kern="0" cap="none" spc="0" normalizeH="0" baseline="0" noProof="0">
              <a:ln>
                <a:noFill/>
              </a:ln>
              <a:solidFill>
                <a:srgbClr val="000000"/>
              </a:solidFill>
              <a:effectLst/>
              <a:uLnTx/>
              <a:uFillTx/>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67" b="0" i="1" u="sng" strike="noStrike" kern="0" cap="none" spc="0" normalizeH="0" baseline="0" noProof="0">
                <a:ln>
                  <a:noFill/>
                </a:ln>
                <a:solidFill>
                  <a:srgbClr val="FA8C3F"/>
                </a:solidFill>
                <a:effectLst/>
                <a:uLnTx/>
                <a:uFillTx/>
                <a:latin typeface="Avenir"/>
                <a:ea typeface="Avenir"/>
                <a:cs typeface="Avenir"/>
                <a:sym typeface="Avenir"/>
                <a:hlinkClick r:id="rId4"/>
              </a:rPr>
              <a:t>https://pulsar-network.readthedocs.io/en/latest/project/partners.html</a:t>
            </a:r>
            <a:endParaRPr kumimoji="0" sz="1467" b="0" i="1" u="none" strike="noStrike" kern="0" cap="none" spc="0" normalizeH="0" baseline="0" noProof="0">
              <a:ln>
                <a:noFill/>
              </a:ln>
              <a:solidFill>
                <a:srgbClr val="000000"/>
              </a:solidFill>
              <a:effectLst/>
              <a:uLnTx/>
              <a:uFillTx/>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67" b="0" i="1" u="none" strike="noStrike" kern="0" cap="none" spc="0" normalizeH="0" baseline="0" noProof="0">
              <a:ln>
                <a:noFill/>
              </a:ln>
              <a:solidFill>
                <a:srgbClr val="000000"/>
              </a:solidFill>
              <a:effectLst/>
              <a:uLnTx/>
              <a:uFillTx/>
              <a:latin typeface="Avenir"/>
              <a:ea typeface="Avenir"/>
              <a:cs typeface="Avenir"/>
              <a:sym typeface="Avenir"/>
            </a:endParaRPr>
          </a:p>
        </p:txBody>
      </p:sp>
    </p:spTree>
    <p:extLst>
      <p:ext uri="{BB962C8B-B14F-4D97-AF65-F5344CB8AC3E}">
        <p14:creationId xmlns:p14="http://schemas.microsoft.com/office/powerpoint/2010/main" val="3605636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a:solidFill>
                  <a:srgbClr val="002060"/>
                </a:solidFill>
              </a:rPr>
              <a:t>An important </a:t>
            </a:r>
            <a:r>
              <a:rPr lang="fr-FR" sz="2800" b="1" dirty="0" err="1">
                <a:solidFill>
                  <a:srgbClr val="002060"/>
                </a:solidFill>
              </a:rPr>
              <a:t>path</a:t>
            </a:r>
            <a:r>
              <a:rPr lang="fr-FR" sz="2800" b="1" dirty="0">
                <a:solidFill>
                  <a:srgbClr val="002060"/>
                </a:solidFill>
              </a:rPr>
              <a:t> of </a:t>
            </a:r>
            <a:r>
              <a:rPr lang="fr-FR" sz="2800" b="1" dirty="0" err="1">
                <a:solidFill>
                  <a:srgbClr val="002060"/>
                </a:solidFill>
              </a:rPr>
              <a:t>cooperation</a:t>
            </a:r>
            <a:r>
              <a:rPr lang="fr-FR" sz="2800" b="1" dirty="0">
                <a:solidFill>
                  <a:srgbClr val="002060"/>
                </a:solidFill>
              </a:rPr>
              <a:t> and synergies  </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a:t>
            </a: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77FE098-67AE-1143-9BE5-396BC91E5256}"/>
              </a:ext>
            </a:extLst>
          </p:cNvPr>
          <p:cNvSpPr/>
          <p:nvPr/>
        </p:nvSpPr>
        <p:spPr>
          <a:xfrm>
            <a:off x="563192" y="1340997"/>
            <a:ext cx="9836729" cy="4278094"/>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A natural and reinforced collaboration among the ESFRI RIs’ management boards in each Science Cluster. </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From dialog to a structural cooperation among Science Clusters Boards. </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Starting up inter-cluster synergies and bridging on technologies.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Continuous synergies with EC, ESFRI-EOSC task force and EOSC Secretariat </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Science Clusters as an integral part of EOSC: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         - interpreting and guiding the thematic implementation of EOSC concept;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         - their outcomes are now forming the core of the emerging EOSC fabric;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         - essential and key role for the science-content and science-goal of EOSC;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         - gathering together their concerned scientific communities.</a:t>
            </a:r>
            <a:endPar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descr="C:\_D\ENVRI-FAIR\Outreach\InfoGraphics\ESFRI Thematic cluster view on EOSC .png">
            <a:extLst>
              <a:ext uri="{FF2B5EF4-FFF2-40B4-BE49-F238E27FC236}">
                <a16:creationId xmlns:a16="http://schemas.microsoft.com/office/drawing/2014/main" id="{37B6360A-36EB-5D4D-B93D-99ACA775A81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t="68739" r="80909" b="4130"/>
          <a:stretch>
            <a:fillRect/>
          </a:stretch>
        </p:blipFill>
        <p:spPr bwMode="auto">
          <a:xfrm>
            <a:off x="9290369" y="2200216"/>
            <a:ext cx="2407951" cy="2308074"/>
          </a:xfrm>
          <a:custGeom>
            <a:avLst/>
            <a:gdLst>
              <a:gd name="connsiteX0" fmla="*/ 760597 w 1521194"/>
              <a:gd name="connsiteY0" fmla="*/ 0 h 1458098"/>
              <a:gd name="connsiteX1" fmla="*/ 1521194 w 1521194"/>
              <a:gd name="connsiteY1" fmla="*/ 729049 h 1458098"/>
              <a:gd name="connsiteX2" fmla="*/ 760597 w 1521194"/>
              <a:gd name="connsiteY2" fmla="*/ 1458098 h 1458098"/>
              <a:gd name="connsiteX3" fmla="*/ 0 w 1521194"/>
              <a:gd name="connsiteY3" fmla="*/ 729049 h 1458098"/>
              <a:gd name="connsiteX4" fmla="*/ 760597 w 1521194"/>
              <a:gd name="connsiteY4" fmla="*/ 0 h 145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194" h="1458098">
                <a:moveTo>
                  <a:pt x="760597" y="0"/>
                </a:moveTo>
                <a:cubicBezTo>
                  <a:pt x="1180663" y="0"/>
                  <a:pt x="1521194" y="326406"/>
                  <a:pt x="1521194" y="729049"/>
                </a:cubicBezTo>
                <a:cubicBezTo>
                  <a:pt x="1521194" y="1131692"/>
                  <a:pt x="1180663" y="1458098"/>
                  <a:pt x="760597" y="1458098"/>
                </a:cubicBezTo>
                <a:cubicBezTo>
                  <a:pt x="340531" y="1458098"/>
                  <a:pt x="0" y="1131692"/>
                  <a:pt x="0" y="729049"/>
                </a:cubicBezTo>
                <a:cubicBezTo>
                  <a:pt x="0" y="326406"/>
                  <a:pt x="340531" y="0"/>
                  <a:pt x="760597" y="0"/>
                </a:cubicBezTo>
                <a:close/>
              </a:path>
            </a:pathLst>
          </a:cu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426910C6-4FE4-2F45-BE27-C0A9295D2307}"/>
              </a:ext>
            </a:extLst>
          </p:cNvPr>
          <p:cNvSpPr txBox="1"/>
          <p:nvPr/>
        </p:nvSpPr>
        <p:spPr>
          <a:xfrm>
            <a:off x="9290369" y="4600873"/>
            <a:ext cx="2453467"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C00000"/>
                </a:solidFill>
                <a:effectLst/>
                <a:uLnTx/>
                <a:uFillTx/>
                <a:latin typeface="Calibri" panose="020F0502020204030204"/>
                <a:ea typeface="+mn-ea"/>
                <a:cs typeface="+mn-cs"/>
              </a:rPr>
              <a:t>Five thematic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C00000"/>
                </a:solidFill>
                <a:effectLst/>
                <a:uLnTx/>
                <a:uFillTx/>
                <a:latin typeface="Calibri" panose="020F0502020204030204"/>
                <a:ea typeface="+mn-ea"/>
                <a:cs typeface="+mn-cs"/>
              </a:rPr>
              <a:t>Science Clusters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1"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1"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C00000"/>
                </a:solidFill>
                <a:effectLst/>
                <a:uLnTx/>
                <a:uFillTx/>
                <a:latin typeface="Calibri" panose="020F0502020204030204"/>
                <a:ea typeface="+mn-ea"/>
                <a:cs typeface="+mn-cs"/>
              </a:rPr>
              <a:t>More than 80% of ESFRI RIs,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C00000"/>
                </a:solidFill>
                <a:effectLst/>
                <a:uLnTx/>
                <a:uFillTx/>
                <a:latin typeface="Calibri" panose="020F0502020204030204"/>
                <a:ea typeface="+mn-ea"/>
                <a:cs typeface="+mn-cs"/>
              </a:rPr>
              <a:t>plus other world-class RIs and new emerging ones.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0" name="Flèche vers le bas 9">
            <a:extLst>
              <a:ext uri="{FF2B5EF4-FFF2-40B4-BE49-F238E27FC236}">
                <a16:creationId xmlns:a16="http://schemas.microsoft.com/office/drawing/2014/main" id="{EEE3111F-9969-8244-AB61-009962CFE4ED}"/>
              </a:ext>
            </a:extLst>
          </p:cNvPr>
          <p:cNvSpPr/>
          <p:nvPr/>
        </p:nvSpPr>
        <p:spPr>
          <a:xfrm>
            <a:off x="10276382" y="5179352"/>
            <a:ext cx="481439" cy="299259"/>
          </a:xfrm>
          <a:prstGeom prst="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323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ca5f557cbf_0_2"/>
          <p:cNvSpPr txBox="1">
            <a:spLocks noGrp="1"/>
          </p:cNvSpPr>
          <p:nvPr>
            <p:ph type="title"/>
          </p:nvPr>
        </p:nvSpPr>
        <p:spPr>
          <a:xfrm>
            <a:off x="658800" y="480569"/>
            <a:ext cx="9309600" cy="1036800"/>
          </a:xfrm>
          <a:prstGeom prst="rect">
            <a:avLst/>
          </a:prstGeom>
          <a:noFill/>
          <a:ln>
            <a:noFill/>
          </a:ln>
        </p:spPr>
        <p:txBody>
          <a:bodyPr spcFirstLastPara="1" wrap="square" lIns="91425" tIns="45700" rIns="91425" bIns="45700" anchor="t" anchorCtr="0">
            <a:noAutofit/>
          </a:bodyPr>
          <a:lstStyle/>
          <a:p>
            <a:pPr marL="0" lvl="0" indent="0" algn="l" rtl="0">
              <a:lnSpc>
                <a:spcPct val="112000"/>
              </a:lnSpc>
              <a:spcBef>
                <a:spcPts val="0"/>
              </a:spcBef>
              <a:spcAft>
                <a:spcPts val="0"/>
              </a:spcAft>
              <a:buSzPts val="2500"/>
              <a:buNone/>
            </a:pPr>
            <a:r>
              <a:rPr lang="en-GB" dirty="0">
                <a:solidFill>
                  <a:schemeClr val="dk2"/>
                </a:solidFill>
              </a:rPr>
              <a:t>EOSC-Life “Toolbox for sensitive data sharing”</a:t>
            </a:r>
            <a:endParaRPr dirty="0"/>
          </a:p>
        </p:txBody>
      </p:sp>
      <p:sp>
        <p:nvSpPr>
          <p:cNvPr id="9" name="Google Shape;230;p10">
            <a:extLst>
              <a:ext uri="{FF2B5EF4-FFF2-40B4-BE49-F238E27FC236}">
                <a16:creationId xmlns:a16="http://schemas.microsoft.com/office/drawing/2014/main" id="{1D59A24E-6ED0-7844-B7BB-CE7A6CC2F66D}"/>
              </a:ext>
            </a:extLst>
          </p:cNvPr>
          <p:cNvSpPr txBox="1"/>
          <p:nvPr/>
        </p:nvSpPr>
        <p:spPr>
          <a:xfrm>
            <a:off x="658800" y="2121803"/>
            <a:ext cx="9309600" cy="406202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dirty="0">
                <a:ln>
                  <a:noFill/>
                </a:ln>
                <a:solidFill>
                  <a:srgbClr val="1F8787"/>
                </a:solidFill>
                <a:effectLst/>
                <a:uLnTx/>
                <a:uFillTx/>
                <a:latin typeface="Calibri"/>
                <a:ea typeface="Calibri"/>
                <a:cs typeface="Calibri"/>
                <a:sym typeface="Calibri"/>
              </a:rPr>
              <a:t>Documented requirements for hosting/distributing and access control for sensitive data</a:t>
            </a:r>
            <a:endParaRPr kumimoji="0" sz="1800" b="0" i="0" u="none" strike="noStrike" kern="0" cap="none" spc="0" normalizeH="0" baseline="0" noProof="0" dirty="0">
              <a:ln>
                <a:noFill/>
              </a:ln>
              <a:solidFill>
                <a:srgbClr val="595959"/>
              </a:solidFill>
              <a:effectLst/>
              <a:uLnTx/>
              <a:uFillTx/>
              <a:latin typeface="Calibri"/>
              <a:ea typeface="Calibri"/>
              <a:cs typeface="Calibri"/>
              <a:sym typeface="Calibri"/>
            </a:endParaRPr>
          </a:p>
          <a:p>
            <a:pPr marL="457200" marR="0" lvl="0" indent="0" algn="l" defTabSz="914400" rtl="0" eaLnBrk="1" fontAlgn="auto" latinLnBrk="0" hangingPunct="1">
              <a:lnSpc>
                <a:spcPct val="12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595959"/>
              </a:solidFill>
              <a:effectLst/>
              <a:uLnTx/>
              <a:uFillTx/>
              <a:latin typeface="Calibri"/>
              <a:ea typeface="Calibri"/>
              <a:cs typeface="Calibri"/>
              <a:sym typeface="Calibri"/>
            </a:endParaRPr>
          </a:p>
          <a:p>
            <a:pPr marL="0" marR="0" lvl="0" indent="0" algn="l" defTabSz="914400" rtl="0" eaLnBrk="1" fontAlgn="auto" latinLnBrk="0" hangingPunct="1">
              <a:lnSpc>
                <a:spcPct val="12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dirty="0">
                <a:ln>
                  <a:noFill/>
                </a:ln>
                <a:solidFill>
                  <a:srgbClr val="1F8787"/>
                </a:solidFill>
                <a:effectLst/>
                <a:uLnTx/>
                <a:uFillTx/>
                <a:latin typeface="Calibri"/>
                <a:ea typeface="Calibri"/>
                <a:cs typeface="Calibri"/>
                <a:sym typeface="Calibri"/>
              </a:rPr>
              <a:t>Landscape analysis of national legal and ethical requirements for sensitive data sharing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457200" marR="0" lvl="0" indent="0" algn="l" defTabSz="914400" rtl="0" eaLnBrk="1" fontAlgn="auto" latinLnBrk="0" hangingPunct="1">
              <a:lnSpc>
                <a:spcPct val="100000"/>
              </a:lnSpc>
              <a:spcBef>
                <a:spcPts val="300"/>
              </a:spcBef>
              <a:spcAft>
                <a:spcPts val="0"/>
              </a:spcAft>
              <a:buClr>
                <a:srgbClr val="000000"/>
              </a:buClr>
              <a:buSzPts val="1000"/>
              <a:buFont typeface="Arial"/>
              <a:buNone/>
              <a:tabLst/>
              <a:defRPr/>
            </a:pPr>
            <a:endParaRPr kumimoji="0" sz="1000" b="0" i="0" u="none" strike="noStrike" kern="0" cap="none" spc="0" normalizeH="0" baseline="0" noProof="0" dirty="0">
              <a:ln>
                <a:noFill/>
              </a:ln>
              <a:solidFill>
                <a:srgbClr val="595959"/>
              </a:solidFill>
              <a:effectLst/>
              <a:uLnTx/>
              <a:uFillTx/>
              <a:latin typeface="Calibri"/>
              <a:ea typeface="Calibri"/>
              <a:cs typeface="Calibri"/>
              <a:sym typeface="Calibri"/>
            </a:endParaRPr>
          </a:p>
          <a:p>
            <a:pPr marL="0" marR="0" lvl="0" indent="0" algn="l" defTabSz="914400" rtl="0" eaLnBrk="1" fontAlgn="auto" latinLnBrk="0" hangingPunct="1">
              <a:lnSpc>
                <a:spcPct val="12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dirty="0">
                <a:ln>
                  <a:noFill/>
                </a:ln>
                <a:solidFill>
                  <a:srgbClr val="1F8787"/>
                </a:solidFill>
                <a:effectLst/>
                <a:uLnTx/>
                <a:uFillTx/>
                <a:latin typeface="Calibri"/>
                <a:ea typeface="Calibri"/>
                <a:cs typeface="Calibri"/>
                <a:sym typeface="Calibri"/>
              </a:rPr>
              <a:t>Compile current assets into the EOSC-Life Toolbox for sensitive data sharing</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400050" marR="0" lvl="0" indent="-285750" algn="l" defTabSz="914400" rtl="0" eaLnBrk="1" fontAlgn="auto" latinLnBrk="0" hangingPunct="1">
              <a:lnSpc>
                <a:spcPct val="100000"/>
              </a:lnSpc>
              <a:spcBef>
                <a:spcPts val="300"/>
              </a:spcBef>
              <a:spcAft>
                <a:spcPts val="0"/>
              </a:spcAft>
              <a:buClr>
                <a:srgbClr val="1F8787"/>
              </a:buClr>
              <a:buSzPts val="1800"/>
              <a:buFont typeface="Arial"/>
              <a:buChar char="•"/>
              <a:tabLst/>
              <a:defRPr/>
            </a:pPr>
            <a:r>
              <a:rPr kumimoji="0" lang="en-GB" sz="1800" b="0" i="0" u="none" strike="noStrike" kern="0" cap="none" spc="0" normalizeH="0" baseline="0" noProof="0" dirty="0">
                <a:ln>
                  <a:noFill/>
                </a:ln>
                <a:solidFill>
                  <a:srgbClr val="595959"/>
                </a:solidFill>
                <a:effectLst/>
                <a:uLnTx/>
                <a:uFillTx/>
                <a:latin typeface="Calibri"/>
                <a:ea typeface="Calibri"/>
                <a:cs typeface="Calibri"/>
                <a:sym typeface="Calibri"/>
              </a:rPr>
              <a:t>Assembled from existing resources  to create a toolbox for cloud management of sensitive data in general, and the European Open Science Cloud in particular. </a:t>
            </a:r>
          </a:p>
          <a:p>
            <a:pPr marL="400050" marR="0" lvl="0" indent="-285750" algn="l" defTabSz="914400" rtl="0" eaLnBrk="1" fontAlgn="auto" latinLnBrk="0" hangingPunct="1">
              <a:lnSpc>
                <a:spcPct val="100000"/>
              </a:lnSpc>
              <a:spcBef>
                <a:spcPts val="300"/>
              </a:spcBef>
              <a:spcAft>
                <a:spcPts val="0"/>
              </a:spcAft>
              <a:buClr>
                <a:srgbClr val="1F8787"/>
              </a:buClr>
              <a:buSzPts val="1800"/>
              <a:buFont typeface="Arial"/>
              <a:buChar char="•"/>
              <a:tabLst/>
              <a:defRPr/>
            </a:pPr>
            <a:r>
              <a:rPr kumimoji="0" lang="en-GB" sz="1800" b="0" i="0" u="none" strike="noStrike" kern="0" cap="none" spc="0" normalizeH="0" baseline="0" noProof="0" dirty="0">
                <a:ln>
                  <a:noFill/>
                </a:ln>
                <a:solidFill>
                  <a:srgbClr val="595959"/>
                </a:solidFill>
                <a:effectLst/>
                <a:uLnTx/>
                <a:uFillTx/>
                <a:latin typeface="Calibri"/>
                <a:ea typeface="Calibri"/>
                <a:cs typeface="Calibri"/>
                <a:sym typeface="Calibri"/>
              </a:rPr>
              <a:t>Agreed Categorisation system with an initial 110 tagged resources</a:t>
            </a:r>
          </a:p>
          <a:p>
            <a:pPr marL="400050" marR="0" lvl="0" indent="-285750" algn="l" defTabSz="914400" rtl="0" eaLnBrk="1" fontAlgn="auto" latinLnBrk="0" hangingPunct="1">
              <a:lnSpc>
                <a:spcPct val="100000"/>
              </a:lnSpc>
              <a:spcBef>
                <a:spcPts val="300"/>
              </a:spcBef>
              <a:spcAft>
                <a:spcPts val="0"/>
              </a:spcAft>
              <a:buClr>
                <a:srgbClr val="1F8787"/>
              </a:buClr>
              <a:buSzPts val="1800"/>
              <a:buFont typeface="Arial"/>
              <a:buChar char="•"/>
              <a:tabLst/>
              <a:defRPr/>
            </a:pPr>
            <a:r>
              <a:rPr kumimoji="0" lang="en-GB" sz="1800" b="0" i="0" u="none" strike="noStrike" kern="0" cap="none" spc="0" normalizeH="0" baseline="0" noProof="0" dirty="0">
                <a:ln>
                  <a:noFill/>
                </a:ln>
                <a:solidFill>
                  <a:srgbClr val="595959"/>
                </a:solidFill>
                <a:effectLst/>
                <a:uLnTx/>
                <a:uFillTx/>
                <a:latin typeface="Calibri"/>
                <a:ea typeface="Calibri"/>
                <a:cs typeface="Calibri"/>
                <a:sym typeface="Calibri"/>
              </a:rPr>
              <a:t>All reports and materials are Open Access and on </a:t>
            </a:r>
            <a:r>
              <a:rPr kumimoji="0" lang="en-GB" sz="1800" b="0" i="0" u="none" strike="noStrike" kern="0" cap="none" spc="0" normalizeH="0" baseline="0" noProof="0" dirty="0" err="1">
                <a:ln>
                  <a:noFill/>
                </a:ln>
                <a:solidFill>
                  <a:srgbClr val="595959"/>
                </a:solidFill>
                <a:effectLst/>
                <a:uLnTx/>
                <a:uFillTx/>
                <a:latin typeface="Calibri"/>
                <a:ea typeface="Calibri"/>
                <a:cs typeface="Calibri"/>
                <a:sym typeface="Calibri"/>
              </a:rPr>
              <a:t>Zenodo</a:t>
            </a:r>
            <a:r>
              <a:rPr kumimoji="0" lang="en-GB" sz="1800" b="0" i="0" u="none" strike="noStrike" kern="0" cap="none" spc="0" normalizeH="0" baseline="0" noProof="0" dirty="0">
                <a:ln>
                  <a:noFill/>
                </a:ln>
                <a:solidFill>
                  <a:srgbClr val="595959"/>
                </a:solidFill>
                <a:effectLst/>
                <a:uLnTx/>
                <a:uFillTx/>
                <a:latin typeface="Calibri"/>
                <a:ea typeface="Calibri"/>
                <a:cs typeface="Calibri"/>
                <a:sym typeface="Calibri"/>
              </a:rPr>
              <a:t>: </a:t>
            </a:r>
            <a:r>
              <a:rPr kumimoji="0" lang="en-GB" sz="1400" b="0" i="0" u="sng" strike="noStrike" kern="0" cap="none" spc="0" normalizeH="0" baseline="0" noProof="0" dirty="0">
                <a:ln>
                  <a:noFill/>
                </a:ln>
                <a:solidFill>
                  <a:srgbClr val="000000"/>
                </a:solidFill>
                <a:effectLst/>
                <a:uLnTx/>
                <a:uFillTx/>
                <a:latin typeface="Arial"/>
                <a:cs typeface="Arial"/>
                <a:sym typeface="Arial"/>
                <a:hlinkClick r:id="rId3"/>
              </a:rPr>
              <a:t>10.5281/zenodo.4483693</a:t>
            </a:r>
            <a:r>
              <a:rPr kumimoji="0" lang="en-GB" sz="1400" b="0" i="0" u="sng" strike="noStrike" kern="0" cap="none" spc="0" normalizeH="0" baseline="0" noProof="0" dirty="0">
                <a:ln>
                  <a:noFill/>
                </a:ln>
                <a:solidFill>
                  <a:srgbClr val="000000"/>
                </a:solidFill>
                <a:effectLst/>
                <a:uLnTx/>
                <a:uFillTx/>
                <a:latin typeface="Arial"/>
                <a:cs typeface="Arial"/>
                <a:sym typeface="Arial"/>
              </a:rPr>
              <a:t>, </a:t>
            </a:r>
            <a:r>
              <a:rPr kumimoji="0" lang="en-GB" sz="1400" b="0" i="0" u="sng" strike="noStrike" kern="0" cap="none" spc="0" normalizeH="0" baseline="0" noProof="0" dirty="0">
                <a:ln>
                  <a:noFill/>
                </a:ln>
                <a:solidFill>
                  <a:srgbClr val="000000"/>
                </a:solidFill>
                <a:effectLst/>
                <a:uLnTx/>
                <a:uFillTx/>
                <a:latin typeface="Arial"/>
                <a:cs typeface="Arial"/>
                <a:sym typeface="Arial"/>
                <a:hlinkClick r:id="rId4"/>
              </a:rPr>
              <a:t>10.5281/zenodo.4311093</a:t>
            </a:r>
            <a:r>
              <a:rPr kumimoji="0" lang="en-GB" sz="1400" b="0" i="0" u="sng" strike="noStrike" kern="0" cap="none" spc="0" normalizeH="0" baseline="0" noProof="0" dirty="0">
                <a:ln>
                  <a:noFill/>
                </a:ln>
                <a:solidFill>
                  <a:srgbClr val="000000"/>
                </a:solidFill>
                <a:effectLst/>
                <a:uLnTx/>
                <a:uFillTx/>
                <a:latin typeface="Arial"/>
                <a:cs typeface="Arial"/>
                <a:sym typeface="Arial"/>
              </a:rPr>
              <a:t>, </a:t>
            </a:r>
            <a:r>
              <a:rPr kumimoji="0" lang="en-GB" sz="1400" b="0" i="0" u="sng" strike="noStrike" kern="0" cap="none" spc="0" normalizeH="0" baseline="0" noProof="0" dirty="0">
                <a:ln>
                  <a:noFill/>
                </a:ln>
                <a:solidFill>
                  <a:srgbClr val="000000"/>
                </a:solidFill>
                <a:effectLst/>
                <a:uLnTx/>
                <a:uFillTx/>
                <a:latin typeface="Arial"/>
                <a:cs typeface="Arial"/>
                <a:sym typeface="Arial"/>
                <a:hlinkClick r:id="rId5"/>
              </a:rPr>
              <a:t>10.5281/zenodo.4311113</a:t>
            </a:r>
            <a:r>
              <a:rPr kumimoji="0" lang="en-GB" sz="1400" b="0" i="0" u="sng" strike="noStrike" kern="0" cap="none" spc="0" normalizeH="0" baseline="0" noProof="0" dirty="0">
                <a:ln>
                  <a:noFill/>
                </a:ln>
                <a:solidFill>
                  <a:srgbClr val="000000"/>
                </a:solidFill>
                <a:effectLst/>
                <a:uLnTx/>
                <a:uFillTx/>
                <a:latin typeface="Arial"/>
                <a:cs typeface="Arial"/>
                <a:sym typeface="Arial"/>
              </a:rPr>
              <a:t>, </a:t>
            </a:r>
            <a:r>
              <a:rPr kumimoji="0" lang="en-GB" sz="1400" b="0" i="0" u="sng" strike="noStrike" kern="0" cap="none" spc="0" normalizeH="0" baseline="0" noProof="0" dirty="0">
                <a:ln>
                  <a:noFill/>
                </a:ln>
                <a:solidFill>
                  <a:srgbClr val="000000"/>
                </a:solidFill>
                <a:effectLst/>
                <a:uLnTx/>
                <a:uFillTx/>
                <a:latin typeface="Arial"/>
                <a:cs typeface="Arial"/>
                <a:sym typeface="Arial"/>
                <a:hlinkClick r:id="rId6"/>
              </a:rPr>
              <a:t>10.5281/zenodo.4591010</a:t>
            </a:r>
            <a:endParaRPr kumimoji="0" lang="en-GB" sz="1400" b="0" i="0" u="none" strike="noStrike" kern="0" cap="none" spc="0" normalizeH="0" baseline="0" noProof="0" dirty="0">
              <a:ln>
                <a:noFill/>
              </a:ln>
              <a:solidFill>
                <a:srgbClr val="000000"/>
              </a:solidFill>
              <a:effectLst/>
              <a:uLnTx/>
              <a:uFillTx/>
              <a:latin typeface="Arial"/>
              <a:ea typeface="Calibri"/>
              <a:cs typeface="Arial"/>
              <a:sym typeface="Arial"/>
            </a:endParaRPr>
          </a:p>
          <a:p>
            <a:pPr marL="400050" marR="0" lvl="0" indent="-285750" algn="l" defTabSz="914400" rtl="0" eaLnBrk="1" fontAlgn="auto" latinLnBrk="0" hangingPunct="1">
              <a:lnSpc>
                <a:spcPct val="100000"/>
              </a:lnSpc>
              <a:spcBef>
                <a:spcPts val="300"/>
              </a:spcBef>
              <a:spcAft>
                <a:spcPts val="0"/>
              </a:spcAft>
              <a:buClr>
                <a:srgbClr val="1F8787"/>
              </a:buClr>
              <a:buSzPts val="1800"/>
              <a:buFont typeface="Arial"/>
              <a:buChar char="•"/>
              <a:tabLst/>
              <a:defRPr/>
            </a:pPr>
            <a:endParaRPr kumimoji="0" lang="en-GB" sz="1000" b="0" i="0" u="none" strike="noStrike" kern="0" cap="none" spc="0" normalizeH="0" baseline="0" noProof="0" dirty="0">
              <a:ln>
                <a:noFill/>
              </a:ln>
              <a:solidFill>
                <a:srgbClr val="595959"/>
              </a:solidFill>
              <a:effectLst/>
              <a:uLnTx/>
              <a:uFillTx/>
              <a:latin typeface="Calibri"/>
              <a:ea typeface="Calibri"/>
              <a:cs typeface="Calibri"/>
              <a:sym typeface="Calibri"/>
            </a:endParaRPr>
          </a:p>
          <a:p>
            <a:pPr marL="114300" marR="0" lvl="0" indent="0" algn="l" defTabSz="914400" rtl="0" eaLnBrk="1" fontAlgn="auto" latinLnBrk="0" hangingPunct="1">
              <a:lnSpc>
                <a:spcPct val="100000"/>
              </a:lnSpc>
              <a:spcBef>
                <a:spcPts val="300"/>
              </a:spcBef>
              <a:spcAft>
                <a:spcPts val="0"/>
              </a:spcAft>
              <a:buClr>
                <a:srgbClr val="1F8787"/>
              </a:buClr>
              <a:buSzPts val="1800"/>
              <a:buFont typeface="Arial"/>
              <a:buNone/>
              <a:tabLst/>
              <a:defRPr/>
            </a:pPr>
            <a:endParaRPr kumimoji="0" sz="1000" b="0" i="0" u="none" strike="noStrike" kern="0" cap="none" spc="0" normalizeH="0" baseline="0" noProof="0" dirty="0">
              <a:ln>
                <a:noFill/>
              </a:ln>
              <a:solidFill>
                <a:srgbClr val="595959"/>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30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59595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039068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6"/>
          <p:cNvSpPr txBox="1">
            <a:spLocks noGrp="1"/>
          </p:cNvSpPr>
          <p:nvPr>
            <p:ph type="title"/>
          </p:nvPr>
        </p:nvSpPr>
        <p:spPr>
          <a:xfrm>
            <a:off x="658800" y="201600"/>
            <a:ext cx="9309600" cy="1036668"/>
          </a:xfrm>
          <a:prstGeom prst="rect">
            <a:avLst/>
          </a:prstGeom>
          <a:noFill/>
          <a:ln>
            <a:noFill/>
          </a:ln>
        </p:spPr>
        <p:txBody>
          <a:bodyPr spcFirstLastPara="1" wrap="square" lIns="91425" tIns="45700" rIns="91425" bIns="45700" anchor="t" anchorCtr="0">
            <a:normAutofit/>
          </a:bodyPr>
          <a:lstStyle/>
          <a:p>
            <a:pPr marL="0" lvl="0" indent="0" algn="l" rtl="0">
              <a:lnSpc>
                <a:spcPct val="112000"/>
              </a:lnSpc>
              <a:spcBef>
                <a:spcPts val="0"/>
              </a:spcBef>
              <a:spcAft>
                <a:spcPts val="0"/>
              </a:spcAft>
              <a:buClr>
                <a:srgbClr val="F9B233"/>
              </a:buClr>
              <a:buSzPts val="2500"/>
              <a:buFont typeface="Calibri"/>
              <a:buNone/>
            </a:pPr>
            <a:r>
              <a:rPr lang="en-GB" dirty="0"/>
              <a:t>EOSC-Life</a:t>
            </a:r>
            <a:br>
              <a:rPr lang="en-GB" dirty="0"/>
            </a:br>
            <a:endParaRPr i="1" dirty="0"/>
          </a:p>
        </p:txBody>
      </p:sp>
      <p:pic>
        <p:nvPicPr>
          <p:cNvPr id="325" name="Google Shape;325;p6"/>
          <p:cNvPicPr preferRelativeResize="0"/>
          <p:nvPr/>
        </p:nvPicPr>
        <p:blipFill rotWithShape="1">
          <a:blip r:embed="rId3">
            <a:alphaModFix/>
          </a:blip>
          <a:srcRect l="169" r="168"/>
          <a:stretch/>
        </p:blipFill>
        <p:spPr>
          <a:xfrm>
            <a:off x="658800" y="887725"/>
            <a:ext cx="5065486" cy="5082549"/>
          </a:xfrm>
          <a:prstGeom prst="rect">
            <a:avLst/>
          </a:prstGeom>
          <a:noFill/>
          <a:ln>
            <a:noFill/>
          </a:ln>
        </p:spPr>
      </p:pic>
      <p:sp>
        <p:nvSpPr>
          <p:cNvPr id="326" name="Google Shape;326;p6"/>
          <p:cNvSpPr txBox="1"/>
          <p:nvPr/>
        </p:nvSpPr>
        <p:spPr>
          <a:xfrm>
            <a:off x="6630549" y="1238268"/>
            <a:ext cx="5160398" cy="4732006"/>
          </a:xfrm>
          <a:prstGeom prst="rect">
            <a:avLst/>
          </a:prstGeom>
          <a:noFill/>
          <a:ln>
            <a:noFill/>
          </a:ln>
        </p:spPr>
        <p:txBody>
          <a:bodyPr spcFirstLastPara="1" wrap="square" lIns="91425" tIns="45700" rIns="91425" bIns="45700" anchor="t" anchorCtr="0">
            <a:noAutofit/>
          </a:bodyPr>
          <a:lstStyle/>
          <a:p>
            <a:pPr marL="534988" marR="0" lvl="0" indent="-534988" algn="l" defTabSz="914400" rtl="0" eaLnBrk="1" fontAlgn="auto" latinLnBrk="0" hangingPunct="1">
              <a:lnSpc>
                <a:spcPct val="120000"/>
              </a:lnSpc>
              <a:spcBef>
                <a:spcPts val="0"/>
              </a:spcBef>
              <a:spcAft>
                <a:spcPts val="0"/>
              </a:spcAft>
              <a:buClr>
                <a:srgbClr val="F9B233"/>
              </a:buClr>
              <a:buSzPts val="2000"/>
              <a:buFont typeface="Wingdings" pitchFamily="2" charset="2"/>
              <a:buChar char="ü"/>
              <a:tabLst/>
              <a:defRPr/>
            </a:pPr>
            <a:r>
              <a:rPr kumimoji="0" lang="en-GB" sz="1800" b="0" i="0" u="none" strike="noStrike" kern="0" cap="none" spc="0" normalizeH="0" baseline="0" noProof="0" dirty="0">
                <a:ln>
                  <a:noFill/>
                </a:ln>
                <a:solidFill>
                  <a:srgbClr val="F9B233"/>
                </a:solidFill>
                <a:effectLst/>
                <a:uLnTx/>
                <a:uFillTx/>
                <a:latin typeface="Arial"/>
                <a:ea typeface="Calibri"/>
                <a:cs typeface="Calibri"/>
                <a:sym typeface="Calibri"/>
              </a:rPr>
              <a:t>Establish</a:t>
            </a:r>
            <a:r>
              <a:rPr kumimoji="0" lang="en-GB" sz="1800" b="0" i="1" u="sng" strike="noStrike" kern="0" cap="none" spc="0" normalizeH="0" baseline="0" noProof="0" dirty="0">
                <a:ln>
                  <a:noFill/>
                </a:ln>
                <a:solidFill>
                  <a:srgbClr val="F9B233"/>
                </a:solidFill>
                <a:effectLst/>
                <a:uLnTx/>
                <a:uFillTx/>
                <a:latin typeface="Arial"/>
                <a:ea typeface="Calibri"/>
                <a:cs typeface="Calibri"/>
                <a:sym typeface="Calibri"/>
              </a:rPr>
              <a:t>ed</a:t>
            </a: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 EOSC-Life by publishing FAIR life science data resources in EOSC</a:t>
            </a:r>
          </a:p>
          <a:p>
            <a:pPr marL="171450" marR="0" lvl="0" indent="-171450" algn="l" defTabSz="914400" rtl="0" eaLnBrk="1" fontAlgn="auto" latinLnBrk="0" hangingPunct="1">
              <a:lnSpc>
                <a:spcPct val="120000"/>
              </a:lnSpc>
              <a:spcBef>
                <a:spcPts val="0"/>
              </a:spcBef>
              <a:spcAft>
                <a:spcPts val="0"/>
              </a:spcAft>
              <a:buClr>
                <a:srgbClr val="F9B233"/>
              </a:buClr>
              <a:buSzPts val="2000"/>
              <a:buFont typeface="Wingdings" pitchFamily="2" charset="2"/>
              <a:buChar char="ü"/>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534988" marR="0" lvl="0" indent="-534988" algn="l" defTabSz="914400" rtl="0" eaLnBrk="1" fontAlgn="auto" latinLnBrk="0" hangingPunct="1">
              <a:lnSpc>
                <a:spcPct val="120000"/>
              </a:lnSpc>
              <a:spcBef>
                <a:spcPts val="1500"/>
              </a:spcBef>
              <a:spcAft>
                <a:spcPts val="0"/>
              </a:spcAft>
              <a:buClr>
                <a:srgbClr val="F9B233"/>
              </a:buClr>
              <a:buSzPts val="2000"/>
              <a:buFont typeface="Wingdings" pitchFamily="2" charset="2"/>
              <a:buChar char="ü"/>
              <a:tabLst/>
              <a:defRPr/>
            </a:pPr>
            <a:r>
              <a:rPr kumimoji="0" lang="en-GB" sz="1800" b="0" i="0" u="none" strike="noStrike" kern="0" cap="none" spc="0" normalizeH="0" baseline="0" noProof="0" dirty="0">
                <a:ln>
                  <a:noFill/>
                </a:ln>
                <a:solidFill>
                  <a:srgbClr val="F9B233"/>
                </a:solidFill>
                <a:effectLst/>
                <a:uLnTx/>
                <a:uFillTx/>
                <a:latin typeface="Arial"/>
                <a:ea typeface="Calibri"/>
                <a:cs typeface="Calibri"/>
                <a:sym typeface="Calibri"/>
              </a:rPr>
              <a:t>Provid</a:t>
            </a:r>
            <a:r>
              <a:rPr kumimoji="0" lang="en-GB" sz="1800" b="0" i="1" u="sng" strike="noStrike" kern="0" cap="none" spc="0" normalizeH="0" baseline="0" noProof="0" dirty="0">
                <a:ln>
                  <a:noFill/>
                </a:ln>
                <a:solidFill>
                  <a:srgbClr val="F9B233"/>
                </a:solidFill>
                <a:effectLst/>
                <a:uLnTx/>
                <a:uFillTx/>
                <a:latin typeface="Arial"/>
                <a:ea typeface="Calibri"/>
                <a:cs typeface="Calibri"/>
                <a:sym typeface="Calibri"/>
              </a:rPr>
              <a:t>ing</a:t>
            </a:r>
            <a:r>
              <a:rPr kumimoji="0" lang="en-GB" sz="1800" b="0" i="0" u="sng" strike="noStrike" kern="0" cap="none" spc="0" normalizeH="0" baseline="0" noProof="0" dirty="0">
                <a:ln>
                  <a:noFill/>
                </a:ln>
                <a:solidFill>
                  <a:srgbClr val="1F8787"/>
                </a:solidFill>
                <a:effectLst/>
                <a:uLnTx/>
                <a:uFillTx/>
                <a:latin typeface="Arial"/>
                <a:ea typeface="Calibri"/>
                <a:cs typeface="Calibri"/>
                <a:sym typeface="Calibri"/>
              </a:rPr>
              <a:t> </a:t>
            </a: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the policies, guidelines and processes for secure and ethical data reuse</a:t>
            </a:r>
          </a:p>
          <a:p>
            <a:pPr marL="171450" marR="0" lvl="0" indent="-171450" algn="l" defTabSz="914400" rtl="0" eaLnBrk="1" fontAlgn="auto" latinLnBrk="0" hangingPunct="1">
              <a:lnSpc>
                <a:spcPct val="120000"/>
              </a:lnSpc>
              <a:spcBef>
                <a:spcPts val="1500"/>
              </a:spcBef>
              <a:spcAft>
                <a:spcPts val="0"/>
              </a:spcAft>
              <a:buClr>
                <a:srgbClr val="F9B233"/>
              </a:buClr>
              <a:buSzPts val="2000"/>
              <a:buFont typeface="Wingdings" pitchFamily="2" charset="2"/>
              <a:buChar char="ü"/>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534988" marR="0" lvl="0" indent="-534988" algn="l" defTabSz="914400" rtl="0" eaLnBrk="1" fontAlgn="auto" latinLnBrk="0" hangingPunct="1">
              <a:lnSpc>
                <a:spcPct val="120000"/>
              </a:lnSpc>
              <a:spcBef>
                <a:spcPts val="1500"/>
              </a:spcBef>
              <a:spcAft>
                <a:spcPts val="0"/>
              </a:spcAft>
              <a:buClr>
                <a:srgbClr val="F9B233"/>
              </a:buClr>
              <a:buSzPts val="2000"/>
              <a:buFont typeface="Wingdings" pitchFamily="2" charset="2"/>
              <a:buChar char="ü"/>
              <a:tabLst/>
              <a:defRPr/>
            </a:pPr>
            <a:r>
              <a:rPr kumimoji="0" lang="en-GB" sz="1800" b="0" i="0" u="none" strike="noStrike" kern="0" cap="none" spc="0" normalizeH="0" baseline="0" noProof="0" dirty="0">
                <a:ln>
                  <a:noFill/>
                </a:ln>
                <a:solidFill>
                  <a:srgbClr val="F9B233"/>
                </a:solidFill>
                <a:effectLst/>
                <a:uLnTx/>
                <a:uFillTx/>
                <a:latin typeface="Arial"/>
                <a:ea typeface="Calibri"/>
                <a:cs typeface="Calibri"/>
                <a:sym typeface="Calibri"/>
              </a:rPr>
              <a:t>Populat</a:t>
            </a:r>
            <a:r>
              <a:rPr kumimoji="0" lang="en-GB" sz="1800" b="0" i="1" u="sng" strike="noStrike" kern="0" cap="none" spc="0" normalizeH="0" baseline="0" noProof="0" dirty="0">
                <a:ln>
                  <a:noFill/>
                </a:ln>
                <a:solidFill>
                  <a:srgbClr val="F9B233"/>
                </a:solidFill>
                <a:effectLst/>
                <a:uLnTx/>
                <a:uFillTx/>
                <a:latin typeface="Arial"/>
                <a:ea typeface="Calibri"/>
                <a:cs typeface="Calibri"/>
                <a:sym typeface="Calibri"/>
              </a:rPr>
              <a:t>ing</a:t>
            </a: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 an ecosystem of innovative life science tools in EOSC</a:t>
            </a:r>
          </a:p>
          <a:p>
            <a:pPr marL="171450" marR="0" lvl="0" indent="-171450" algn="l" defTabSz="914400" rtl="0" eaLnBrk="1" fontAlgn="auto" latinLnBrk="0" hangingPunct="1">
              <a:lnSpc>
                <a:spcPct val="120000"/>
              </a:lnSpc>
              <a:spcBef>
                <a:spcPts val="1500"/>
              </a:spcBef>
              <a:spcAft>
                <a:spcPts val="0"/>
              </a:spcAft>
              <a:buClr>
                <a:srgbClr val="F9B233"/>
              </a:buClr>
              <a:buSzPts val="2000"/>
              <a:buFont typeface="Wingdings" pitchFamily="2" charset="2"/>
              <a:buChar char="ü"/>
              <a:tabLst/>
              <a:defRPr/>
            </a:pP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534988" marR="0" lvl="0" indent="-534988" algn="l" defTabSz="914400" rtl="0" eaLnBrk="1" fontAlgn="auto" latinLnBrk="0" hangingPunct="1">
              <a:lnSpc>
                <a:spcPct val="120000"/>
              </a:lnSpc>
              <a:spcBef>
                <a:spcPts val="1500"/>
              </a:spcBef>
              <a:spcAft>
                <a:spcPts val="0"/>
              </a:spcAft>
              <a:buClr>
                <a:srgbClr val="F9B233"/>
              </a:buClr>
              <a:buSzPts val="2000"/>
              <a:buFont typeface="Wingdings" pitchFamily="2" charset="2"/>
              <a:buChar char="ü"/>
              <a:tabLst/>
              <a:defRPr/>
            </a:pPr>
            <a:r>
              <a:rPr kumimoji="0" lang="en-GB" sz="1800" b="0" i="0" u="none" strike="noStrike" kern="0" cap="none" spc="0" normalizeH="0" baseline="0" noProof="0" dirty="0">
                <a:ln>
                  <a:noFill/>
                </a:ln>
                <a:solidFill>
                  <a:srgbClr val="F9B233"/>
                </a:solidFill>
                <a:effectLst/>
                <a:uLnTx/>
                <a:uFillTx/>
                <a:latin typeface="Arial"/>
                <a:ea typeface="Calibri"/>
                <a:cs typeface="Calibri"/>
                <a:sym typeface="Calibri"/>
              </a:rPr>
              <a:t>Enabl</a:t>
            </a:r>
            <a:r>
              <a:rPr kumimoji="0" lang="en-GB" sz="1800" b="0" i="1" u="sng" strike="noStrike" kern="0" cap="none" spc="0" normalizeH="0" baseline="0" noProof="0" dirty="0">
                <a:ln>
                  <a:noFill/>
                </a:ln>
                <a:solidFill>
                  <a:srgbClr val="F9B233"/>
                </a:solidFill>
                <a:effectLst/>
                <a:uLnTx/>
                <a:uFillTx/>
                <a:latin typeface="Arial"/>
                <a:ea typeface="Calibri"/>
                <a:cs typeface="Calibri"/>
                <a:sym typeface="Calibri"/>
              </a:rPr>
              <a:t>ing</a:t>
            </a: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 data-driven research in Europe by connecting life scientists to EOSC via open calls for participation</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893470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6"/>
          <p:cNvSpPr txBox="1">
            <a:spLocks noGrp="1"/>
          </p:cNvSpPr>
          <p:nvPr>
            <p:ph type="title"/>
          </p:nvPr>
        </p:nvSpPr>
        <p:spPr>
          <a:xfrm>
            <a:off x="658800" y="201600"/>
            <a:ext cx="9309600" cy="1036668"/>
          </a:xfrm>
          <a:prstGeom prst="rect">
            <a:avLst/>
          </a:prstGeom>
          <a:noFill/>
          <a:ln>
            <a:noFill/>
          </a:ln>
        </p:spPr>
        <p:txBody>
          <a:bodyPr spcFirstLastPara="1" wrap="square" lIns="91425" tIns="45700" rIns="91425" bIns="45700" anchor="t" anchorCtr="0">
            <a:normAutofit/>
          </a:bodyPr>
          <a:lstStyle/>
          <a:p>
            <a:pPr marL="0" lvl="0" indent="0" algn="l" rtl="0">
              <a:lnSpc>
                <a:spcPct val="112000"/>
              </a:lnSpc>
              <a:spcBef>
                <a:spcPts val="0"/>
              </a:spcBef>
              <a:spcAft>
                <a:spcPts val="0"/>
              </a:spcAft>
              <a:buClr>
                <a:srgbClr val="F9B233"/>
              </a:buClr>
              <a:buSzPts val="2500"/>
              <a:buFont typeface="Calibri"/>
              <a:buNone/>
            </a:pPr>
            <a:r>
              <a:rPr lang="en-GB" dirty="0"/>
              <a:t>EOSC-Life  - Points for discussion</a:t>
            </a:r>
            <a:br>
              <a:rPr lang="en-GB" dirty="0"/>
            </a:br>
            <a:endParaRPr i="1" dirty="0"/>
          </a:p>
        </p:txBody>
      </p:sp>
      <p:pic>
        <p:nvPicPr>
          <p:cNvPr id="325" name="Google Shape;325;p6"/>
          <p:cNvPicPr preferRelativeResize="0"/>
          <p:nvPr/>
        </p:nvPicPr>
        <p:blipFill rotWithShape="1">
          <a:blip r:embed="rId3">
            <a:alphaModFix/>
          </a:blip>
          <a:srcRect l="169" r="168"/>
          <a:stretch/>
        </p:blipFill>
        <p:spPr>
          <a:xfrm>
            <a:off x="658800" y="1618393"/>
            <a:ext cx="3609056" cy="3621213"/>
          </a:xfrm>
          <a:prstGeom prst="rect">
            <a:avLst/>
          </a:prstGeom>
          <a:noFill/>
          <a:ln>
            <a:noFill/>
          </a:ln>
        </p:spPr>
      </p:pic>
      <p:sp>
        <p:nvSpPr>
          <p:cNvPr id="326" name="Google Shape;326;p6"/>
          <p:cNvSpPr txBox="1"/>
          <p:nvPr/>
        </p:nvSpPr>
        <p:spPr>
          <a:xfrm>
            <a:off x="4267856" y="883403"/>
            <a:ext cx="7523091" cy="5772997"/>
          </a:xfrm>
          <a:prstGeom prst="rect">
            <a:avLst/>
          </a:prstGeom>
          <a:noFill/>
          <a:ln>
            <a:noFill/>
          </a:ln>
        </p:spPr>
        <p:txBody>
          <a:bodyPr spcFirstLastPara="1" wrap="square" lIns="91425" tIns="45700" rIns="91425" bIns="45700" anchor="t" anchorCtr="0">
            <a:noAutofit/>
          </a:bodyPr>
          <a:lstStyle/>
          <a:p>
            <a:pPr marL="534988" marR="0" lvl="0" indent="-534988" algn="l" defTabSz="914400" rtl="0" eaLnBrk="1" fontAlgn="auto" latinLnBrk="0" hangingPunct="1">
              <a:lnSpc>
                <a:spcPct val="120000"/>
              </a:lnSpc>
              <a:spcBef>
                <a:spcPts val="0"/>
              </a:spcBef>
              <a:spcAft>
                <a:spcPts val="0"/>
              </a:spcAft>
              <a:buClr>
                <a:srgbClr val="F9B233"/>
              </a:buClr>
              <a:buSzPts val="2000"/>
              <a:buFont typeface="Wingdings" pitchFamily="2" charset="2"/>
              <a:buChar char="Ø"/>
              <a:tabLst/>
              <a:defRPr/>
            </a:pPr>
            <a:r>
              <a:rPr kumimoji="0" lang="en-GB" sz="1800" b="0" i="0" u="none" strike="noStrike" kern="0" cap="none" spc="0" normalizeH="0" baseline="0" noProof="0" dirty="0">
                <a:ln>
                  <a:noFill/>
                </a:ln>
                <a:solidFill>
                  <a:srgbClr val="F9B233"/>
                </a:solidFill>
                <a:effectLst/>
                <a:uLnTx/>
                <a:uFillTx/>
                <a:latin typeface="Arial"/>
                <a:ea typeface="Calibri"/>
                <a:cs typeface="Calibri"/>
                <a:sym typeface="Calibri"/>
              </a:rPr>
              <a:t>Transition</a:t>
            </a: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 the focus in EOSC from principles and organisation to operations. Incorporate production services ‘as part of EOSC’</a:t>
            </a:r>
          </a:p>
          <a:p>
            <a:pPr marL="534988" marR="0" lvl="0" indent="-534988" algn="l" defTabSz="914400" rtl="0" eaLnBrk="1" fontAlgn="auto" latinLnBrk="0" hangingPunct="1">
              <a:lnSpc>
                <a:spcPct val="120000"/>
              </a:lnSpc>
              <a:spcBef>
                <a:spcPts val="0"/>
              </a:spcBef>
              <a:spcAft>
                <a:spcPts val="0"/>
              </a:spcAft>
              <a:buClr>
                <a:srgbClr val="F9B233"/>
              </a:buClr>
              <a:buSzPts val="2000"/>
              <a:buFont typeface="Wingdings" pitchFamily="2" charset="2"/>
              <a:buChar char="Ø"/>
              <a:tabLst/>
              <a:defRPr/>
            </a:pPr>
            <a:endPar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endParaRPr>
          </a:p>
          <a:p>
            <a:pPr marL="534988" marR="0" lvl="0" indent="-534988" algn="l" defTabSz="914400" rtl="0" eaLnBrk="1" fontAlgn="auto" latinLnBrk="0" hangingPunct="1">
              <a:lnSpc>
                <a:spcPct val="120000"/>
              </a:lnSpc>
              <a:spcBef>
                <a:spcPts val="0"/>
              </a:spcBef>
              <a:spcAft>
                <a:spcPts val="0"/>
              </a:spcAft>
              <a:buClr>
                <a:srgbClr val="F9B233"/>
              </a:buClr>
              <a:buSzPts val="2000"/>
              <a:buFont typeface="Wingdings" pitchFamily="2" charset="2"/>
              <a:buChar char="Ø"/>
              <a:tabLst/>
              <a:defRPr/>
            </a:pPr>
            <a:r>
              <a:rPr kumimoji="0" lang="en-GB" sz="1800" b="0" i="0" u="none" strike="noStrike" kern="0" cap="none" spc="0" normalizeH="0" baseline="0" noProof="0" dirty="0">
                <a:ln>
                  <a:noFill/>
                </a:ln>
                <a:solidFill>
                  <a:srgbClr val="F9B233"/>
                </a:solidFill>
                <a:effectLst/>
                <a:uLnTx/>
                <a:uFillTx/>
                <a:latin typeface="Arial"/>
                <a:ea typeface="Calibri"/>
                <a:cs typeface="Calibri"/>
                <a:sym typeface="Calibri"/>
              </a:rPr>
              <a:t>“Practicality” </a:t>
            </a: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 - focus on practical implementations, evidence of usability and concrete use cases rather than the sunlit uplands of theoretical perfection</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534988" marR="0" lvl="0" indent="-534988" algn="l" defTabSz="914400" rtl="0" eaLnBrk="1" fontAlgn="auto" latinLnBrk="0" hangingPunct="1">
              <a:lnSpc>
                <a:spcPct val="120000"/>
              </a:lnSpc>
              <a:spcBef>
                <a:spcPts val="1500"/>
              </a:spcBef>
              <a:spcAft>
                <a:spcPts val="0"/>
              </a:spcAft>
              <a:buClr>
                <a:srgbClr val="F9B233"/>
              </a:buClr>
              <a:buSzPts val="2000"/>
              <a:buFont typeface="Wingdings" pitchFamily="2" charset="2"/>
              <a:buChar char="Ø"/>
              <a:tabLst/>
              <a:defRPr/>
            </a:pPr>
            <a:r>
              <a:rPr kumimoji="0" lang="en-GB" sz="1800" b="0" i="0" u="none" strike="noStrike" kern="0" cap="none" spc="0" normalizeH="0" baseline="0" noProof="0" dirty="0">
                <a:ln>
                  <a:noFill/>
                </a:ln>
                <a:solidFill>
                  <a:srgbClr val="F9B233"/>
                </a:solidFill>
                <a:effectLst/>
                <a:uLnTx/>
                <a:uFillTx/>
                <a:latin typeface="Arial"/>
                <a:ea typeface="Calibri"/>
                <a:cs typeface="Calibri"/>
                <a:sym typeface="Calibri"/>
              </a:rPr>
              <a:t>Consider the roles of EOSC actors</a:t>
            </a: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 – b2b services </a:t>
            </a:r>
            <a:r>
              <a:rPr kumimoji="0" lang="en-GB" sz="1800" b="0" i="1" u="none" strike="noStrike" kern="0" cap="none" spc="0" normalizeH="0" baseline="0" noProof="0" dirty="0">
                <a:ln>
                  <a:noFill/>
                </a:ln>
                <a:solidFill>
                  <a:srgbClr val="1F8787"/>
                </a:solidFill>
                <a:effectLst/>
                <a:uLnTx/>
                <a:uFillTx/>
                <a:latin typeface="Arial"/>
                <a:ea typeface="Calibri"/>
                <a:cs typeface="Calibri"/>
                <a:sym typeface="Calibri"/>
              </a:rPr>
              <a:t>and </a:t>
            </a: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entry points for users (e.g. workflows as first-class citizens)</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534988" marR="0" lvl="0" indent="-534988" algn="l" defTabSz="914400" rtl="0" eaLnBrk="1" fontAlgn="auto" latinLnBrk="0" hangingPunct="1">
              <a:lnSpc>
                <a:spcPct val="120000"/>
              </a:lnSpc>
              <a:spcBef>
                <a:spcPts val="1500"/>
              </a:spcBef>
              <a:spcAft>
                <a:spcPts val="0"/>
              </a:spcAft>
              <a:buClr>
                <a:srgbClr val="F9B233"/>
              </a:buClr>
              <a:buSzPts val="2000"/>
              <a:buFont typeface="Wingdings" pitchFamily="2" charset="2"/>
              <a:buChar char="Ø"/>
              <a:tabLst/>
              <a:defRPr/>
            </a:pPr>
            <a:r>
              <a:rPr kumimoji="0" lang="en-GB" sz="1800" b="0" i="0" u="none" strike="noStrike" kern="0" cap="none" spc="0" normalizeH="0" baseline="0" noProof="0" dirty="0">
                <a:ln>
                  <a:noFill/>
                </a:ln>
                <a:solidFill>
                  <a:srgbClr val="F9B233"/>
                </a:solidFill>
                <a:effectLst/>
                <a:uLnTx/>
                <a:uFillTx/>
                <a:latin typeface="Arial"/>
                <a:ea typeface="Calibri"/>
                <a:cs typeface="Calibri"/>
                <a:sym typeface="Calibri"/>
              </a:rPr>
              <a:t>ESFRI have large established user-communities and production services</a:t>
            </a: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 – EOSC-Life and our other "cluster activities" build operational processes that link research outputs from RI services to the missions objectives and the open data targets of EOSC</a:t>
            </a:r>
            <a:endParaRPr kumimoji="0" lang="en-GB" sz="1200" b="0" i="0" u="none" strike="noStrike" kern="0" cap="none" spc="0" normalizeH="0" baseline="0" noProof="0" dirty="0">
              <a:ln>
                <a:noFill/>
              </a:ln>
              <a:solidFill>
                <a:srgbClr val="000000"/>
              </a:solidFill>
              <a:effectLst/>
              <a:uLnTx/>
              <a:uFillTx/>
              <a:latin typeface="Arial"/>
              <a:ea typeface="Arial"/>
              <a:cs typeface="Arial"/>
              <a:sym typeface="Arial"/>
            </a:endParaRPr>
          </a:p>
          <a:p>
            <a:pPr marL="534988" marR="0" lvl="0" indent="-534988" algn="l" defTabSz="914400" rtl="0" eaLnBrk="1" fontAlgn="auto" latinLnBrk="0" hangingPunct="1">
              <a:lnSpc>
                <a:spcPct val="120000"/>
              </a:lnSpc>
              <a:spcBef>
                <a:spcPts val="1500"/>
              </a:spcBef>
              <a:spcAft>
                <a:spcPts val="0"/>
              </a:spcAft>
              <a:buClr>
                <a:srgbClr val="F9B233"/>
              </a:buClr>
              <a:buSzPts val="2000"/>
              <a:buFont typeface="Wingdings" pitchFamily="2" charset="2"/>
              <a:buChar char="Ø"/>
              <a:tabLst/>
              <a:defRPr/>
            </a:pPr>
            <a:r>
              <a:rPr kumimoji="0" lang="en-GB" sz="1800" b="0" i="0" u="none" strike="noStrike" kern="0" cap="none" spc="0" normalizeH="0" baseline="0" noProof="0" dirty="0">
                <a:ln>
                  <a:noFill/>
                </a:ln>
                <a:solidFill>
                  <a:srgbClr val="F9B233"/>
                </a:solidFill>
                <a:effectLst/>
                <a:uLnTx/>
                <a:uFillTx/>
                <a:latin typeface="Arial"/>
                <a:ea typeface="Calibri"/>
                <a:cs typeface="Calibri"/>
                <a:sym typeface="Calibri"/>
              </a:rPr>
              <a:t>ESFRIs have established solutions for domain-specific needs</a:t>
            </a:r>
            <a:r>
              <a:rPr kumimoji="0" lang="en-GB" sz="1800" b="0" i="0" u="none" strike="noStrike" kern="0" cap="none" spc="0" normalizeH="0" baseline="0" noProof="0" dirty="0">
                <a:ln>
                  <a:noFill/>
                </a:ln>
                <a:solidFill>
                  <a:srgbClr val="1F8787"/>
                </a:solidFill>
                <a:effectLst/>
                <a:uLnTx/>
                <a:uFillTx/>
                <a:latin typeface="Arial"/>
                <a:ea typeface="Calibri"/>
                <a:cs typeface="Calibri"/>
                <a:sym typeface="Calibri"/>
              </a:rPr>
              <a:t> (e.g. data protection, ethics, compliance with Nagoya protocol)</a:t>
            </a:r>
            <a:endParaRPr kumimoji="0" lang="en-GB"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30998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4936C2-752A-0E49-BF44-3884977BFA9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GB" sz="1000" b="0" i="0" u="none" strike="noStrike" kern="0" cap="none" spc="0" normalizeH="0" baseline="0" noProof="0" smtClean="0">
                <a:ln>
                  <a:noFill/>
                </a:ln>
                <a:solidFill>
                  <a:srgbClr val="1F8787"/>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63</a:t>
            </a:fld>
            <a:endParaRPr kumimoji="0" lang="en-GB" sz="1000" b="0" i="0" u="none" strike="noStrike" kern="0" cap="none" spc="0" normalizeH="0" baseline="0" noProof="0">
              <a:ln>
                <a:noFill/>
              </a:ln>
              <a:solidFill>
                <a:srgbClr val="1F8787"/>
              </a:solidFill>
              <a:effectLst/>
              <a:uLnTx/>
              <a:uFillTx/>
              <a:latin typeface="Calibri"/>
              <a:cs typeface="Calibri"/>
              <a:sym typeface="Calibri"/>
            </a:endParaRPr>
          </a:p>
        </p:txBody>
      </p:sp>
      <p:pic>
        <p:nvPicPr>
          <p:cNvPr id="5" name="Picture 4" descr="A picture containing text, parking, meter, black&#10;&#10;Description automatically generated">
            <a:extLst>
              <a:ext uri="{FF2B5EF4-FFF2-40B4-BE49-F238E27FC236}">
                <a16:creationId xmlns:a16="http://schemas.microsoft.com/office/drawing/2014/main" id="{7F27FBB6-1772-ED46-8279-7E0CBE7FD55E}"/>
              </a:ext>
            </a:extLst>
          </p:cNvPr>
          <p:cNvPicPr>
            <a:picLocks noChangeAspect="1"/>
          </p:cNvPicPr>
          <p:nvPr/>
        </p:nvPicPr>
        <p:blipFill>
          <a:blip r:embed="rId2"/>
          <a:stretch>
            <a:fillRect/>
          </a:stretch>
        </p:blipFill>
        <p:spPr>
          <a:xfrm>
            <a:off x="2979821" y="679784"/>
            <a:ext cx="5498432" cy="5498432"/>
          </a:xfrm>
          <a:prstGeom prst="rect">
            <a:avLst/>
          </a:prstGeom>
        </p:spPr>
      </p:pic>
    </p:spTree>
    <p:extLst>
      <p:ext uri="{BB962C8B-B14F-4D97-AF65-F5344CB8AC3E}">
        <p14:creationId xmlns:p14="http://schemas.microsoft.com/office/powerpoint/2010/main" val="12303722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83" y="85725"/>
            <a:ext cx="12789934" cy="6682740"/>
          </a:xfrm>
          <a:prstGeom prst="rect">
            <a:avLst/>
          </a:prstGeom>
        </p:spPr>
      </p:pic>
    </p:spTree>
    <p:extLst>
      <p:ext uri="{BB962C8B-B14F-4D97-AF65-F5344CB8AC3E}">
        <p14:creationId xmlns:p14="http://schemas.microsoft.com/office/powerpoint/2010/main" val="8246299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4" y="-1"/>
            <a:ext cx="12187316" cy="6855365"/>
          </a:xfrm>
        </p:spPr>
      </p:pic>
      <p:sp>
        <p:nvSpPr>
          <p:cNvPr id="8" name="Espace réservé du pied de page 7"/>
          <p:cNvSpPr>
            <a:spLocks noGrp="1"/>
          </p:cNvSpPr>
          <p:nvPr>
            <p:ph type="ftr" sz="quarter" idx="11"/>
          </p:nvPr>
        </p:nvSpPr>
        <p:spPr/>
        <p:txBody>
          <a:bodyPr/>
          <a:lstStyle/>
          <a:p>
            <a:r>
              <a:rPr lang="en-US" smtClean="0"/>
              <a:t>ESFRI Science Clusters' Long Term Commitments to Open Science - 11 June 2021</a:t>
            </a:r>
            <a:endParaRPr lang="fr-FR" dirty="0"/>
          </a:p>
        </p:txBody>
      </p:sp>
    </p:spTree>
    <p:extLst>
      <p:ext uri="{BB962C8B-B14F-4D97-AF65-F5344CB8AC3E}">
        <p14:creationId xmlns:p14="http://schemas.microsoft.com/office/powerpoint/2010/main" val="3802121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
        <p:nvSpPr>
          <p:cNvPr id="11" name="Espace réservé du pied de page 10"/>
          <p:cNvSpPr>
            <a:spLocks noGrp="1"/>
          </p:cNvSpPr>
          <p:nvPr>
            <p:ph type="ftr" sz="quarter" idx="11"/>
          </p:nvPr>
        </p:nvSpPr>
        <p:spPr/>
        <p:txBody>
          <a:bodyPr/>
          <a:lstStyle/>
          <a:p>
            <a:r>
              <a:rPr lang="en-US" smtClean="0"/>
              <a:t>ESFRI Science Clusters' Long Term Commitments to Open Science - 11 June 2021</a:t>
            </a:r>
            <a:endParaRPr lang="fr-FR" dirty="0"/>
          </a:p>
        </p:txBody>
      </p:sp>
    </p:spTree>
    <p:extLst>
      <p:ext uri="{BB962C8B-B14F-4D97-AF65-F5344CB8AC3E}">
        <p14:creationId xmlns:p14="http://schemas.microsoft.com/office/powerpoint/2010/main" val="30776798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23204" y="0"/>
            <a:ext cx="9720532" cy="1032353"/>
          </a:xfrm>
        </p:spPr>
        <p:txBody>
          <a:bodyPr/>
          <a:lstStyle/>
          <a:p>
            <a:r>
              <a:rPr lang="en-GB" dirty="0" smtClean="0"/>
              <a:t>ESCAPE cluster main goals</a:t>
            </a:r>
            <a:endParaRPr lang="en-GB" dirty="0"/>
          </a:p>
        </p:txBody>
      </p:sp>
      <p:graphicFrame>
        <p:nvGraphicFramePr>
          <p:cNvPr id="9" name="Diagram 8"/>
          <p:cNvGraphicFramePr/>
          <p:nvPr>
            <p:extLst/>
          </p:nvPr>
        </p:nvGraphicFramePr>
        <p:xfrm>
          <a:off x="-122663" y="836341"/>
          <a:ext cx="12314663" cy="5374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pied de page 2"/>
          <p:cNvSpPr>
            <a:spLocks noGrp="1"/>
          </p:cNvSpPr>
          <p:nvPr>
            <p:ph type="ftr" sz="quarter" idx="11"/>
          </p:nvPr>
        </p:nvSpPr>
        <p:spPr/>
        <p:txBody>
          <a:bodyPr/>
          <a:lstStyle/>
          <a:p>
            <a:r>
              <a:rPr lang="en-US" smtClean="0"/>
              <a:t>ESFRI Science Clusters' Long Term Commitments to Open Science - 11 June 2021</a:t>
            </a:r>
            <a:endParaRPr lang="fr-FR" dirty="0"/>
          </a:p>
        </p:txBody>
      </p:sp>
    </p:spTree>
    <p:extLst>
      <p:ext uri="{BB962C8B-B14F-4D97-AF65-F5344CB8AC3E}">
        <p14:creationId xmlns:p14="http://schemas.microsoft.com/office/powerpoint/2010/main" val="17579002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ESCAPE PARTNERs</a:t>
            </a:r>
            <a:endParaRPr lang="en-GB" dirty="0"/>
          </a:p>
        </p:txBody>
      </p:sp>
      <p:sp>
        <p:nvSpPr>
          <p:cNvPr id="6" name="Rectangle 5"/>
          <p:cNvSpPr/>
          <p:nvPr/>
        </p:nvSpPr>
        <p:spPr>
          <a:xfrm>
            <a:off x="8316557" y="3556114"/>
            <a:ext cx="3798584" cy="2246769"/>
          </a:xfrm>
          <a:prstGeom prst="rect">
            <a:avLst/>
          </a:prstGeom>
        </p:spPr>
        <p:txBody>
          <a:bodyPr wrap="square">
            <a:spAutoFit/>
          </a:bodyPr>
          <a:lstStyle/>
          <a:p>
            <a:r>
              <a:rPr lang="en-GB" sz="2000" dirty="0">
                <a:solidFill>
                  <a:schemeClr val="bg2">
                    <a:lumMod val="75000"/>
                  </a:schemeClr>
                </a:solidFill>
                <a:latin typeface="ff-meta-serif-web-pro"/>
              </a:rPr>
              <a:t>The ESCAPE cluster comprises world-class research facilities in astronomy and particle </a:t>
            </a:r>
            <a:r>
              <a:rPr lang="en-GB" sz="2000" dirty="0" smtClean="0">
                <a:solidFill>
                  <a:schemeClr val="bg2">
                    <a:lumMod val="75000"/>
                  </a:schemeClr>
                </a:solidFill>
                <a:latin typeface="ff-meta-serif-web-pro"/>
              </a:rPr>
              <a:t>physics. </a:t>
            </a:r>
            <a:r>
              <a:rPr lang="en-GB" sz="2000" b="1" dirty="0" smtClean="0">
                <a:solidFill>
                  <a:schemeClr val="bg2">
                    <a:lumMod val="75000"/>
                  </a:schemeClr>
                </a:solidFill>
                <a:latin typeface="ff-meta-serif-web-pro"/>
              </a:rPr>
              <a:t>ELT</a:t>
            </a:r>
            <a:r>
              <a:rPr lang="en-GB" sz="2000" b="1" dirty="0">
                <a:solidFill>
                  <a:schemeClr val="bg2">
                    <a:lumMod val="75000"/>
                  </a:schemeClr>
                </a:solidFill>
                <a:latin typeface="ff-meta-serif-web-pro"/>
              </a:rPr>
              <a:t>, CTA, SKA, KM3NeT, EST, HL-LHC, FAIR, JIV-ERIC, LSST, EGO-Virgo. </a:t>
            </a:r>
            <a:endParaRPr lang="en-GB" sz="2000" b="1" dirty="0" smtClean="0">
              <a:solidFill>
                <a:schemeClr val="bg2">
                  <a:lumMod val="75000"/>
                </a:schemeClr>
              </a:solidFill>
              <a:latin typeface="ff-meta-serif-web-pro"/>
            </a:endParaRPr>
          </a:p>
          <a:p>
            <a:r>
              <a:rPr lang="en-GB" sz="2000" dirty="0" smtClean="0">
                <a:solidFill>
                  <a:schemeClr val="bg2">
                    <a:lumMod val="75000"/>
                  </a:schemeClr>
                </a:solidFill>
                <a:latin typeface="ff-meta-serif-web-pro"/>
              </a:rPr>
              <a:t>(</a:t>
            </a:r>
            <a:r>
              <a:rPr lang="en-GB" sz="2000" dirty="0">
                <a:solidFill>
                  <a:schemeClr val="bg2">
                    <a:lumMod val="75000"/>
                  </a:schemeClr>
                </a:solidFill>
                <a:latin typeface="ff-meta-serif-web-pro"/>
              </a:rPr>
              <a:t>Credit: ESCAPE)</a:t>
            </a:r>
            <a:endParaRPr lang="en-GB" sz="2000" dirty="0">
              <a:solidFill>
                <a:schemeClr val="bg2">
                  <a:lumMod val="75000"/>
                </a:scheme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722" y="847933"/>
            <a:ext cx="10058400" cy="5659457"/>
          </a:xfrm>
          <a:prstGeom prst="rect">
            <a:avLst/>
          </a:prstGeom>
        </p:spPr>
      </p:pic>
      <p:sp>
        <p:nvSpPr>
          <p:cNvPr id="3" name="Espace réservé du pied de page 2"/>
          <p:cNvSpPr>
            <a:spLocks noGrp="1"/>
          </p:cNvSpPr>
          <p:nvPr>
            <p:ph type="ftr" idx="11"/>
          </p:nvPr>
        </p:nvSpPr>
        <p:spPr/>
        <p:txBody>
          <a:bodyPr/>
          <a:lstStyle/>
          <a:p>
            <a:r>
              <a:rPr lang="en-US" smtClean="0"/>
              <a:t>ESFRI Science Clusters' Long Term Commitments to Open Science - 11 June 2021</a:t>
            </a:r>
            <a:endParaRPr lang="en-US"/>
          </a:p>
        </p:txBody>
      </p:sp>
    </p:spTree>
    <p:extLst>
      <p:ext uri="{BB962C8B-B14F-4D97-AF65-F5344CB8AC3E}">
        <p14:creationId xmlns:p14="http://schemas.microsoft.com/office/powerpoint/2010/main" val="18109171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6"/>
          <p:cNvSpPr/>
          <p:nvPr/>
        </p:nvSpPr>
        <p:spPr>
          <a:xfrm>
            <a:off x="222361" y="4358093"/>
            <a:ext cx="7352945" cy="1494553"/>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6"/>
          <p:cNvSpPr/>
          <p:nvPr/>
        </p:nvSpPr>
        <p:spPr>
          <a:xfrm>
            <a:off x="236276" y="3606755"/>
            <a:ext cx="7352945" cy="680820"/>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6"/>
          <p:cNvSpPr/>
          <p:nvPr/>
        </p:nvSpPr>
        <p:spPr>
          <a:xfrm>
            <a:off x="243216" y="1080420"/>
            <a:ext cx="7352945" cy="285133"/>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6"/>
          <p:cNvSpPr/>
          <p:nvPr/>
        </p:nvSpPr>
        <p:spPr>
          <a:xfrm>
            <a:off x="228534" y="1474761"/>
            <a:ext cx="7352945" cy="1888185"/>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6"/>
          <p:cNvSpPr/>
          <p:nvPr/>
        </p:nvSpPr>
        <p:spPr>
          <a:xfrm>
            <a:off x="1293547" y="250668"/>
            <a:ext cx="7688281" cy="60425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0090"/>
              </a:buClr>
              <a:buSzPts val="3600"/>
              <a:buFont typeface="Calibri"/>
              <a:buNone/>
            </a:pPr>
            <a:r>
              <a:rPr lang="en-GB" sz="3600" b="1">
                <a:solidFill>
                  <a:srgbClr val="000090"/>
                </a:solidFill>
                <a:latin typeface="Calibri"/>
                <a:ea typeface="Calibri"/>
                <a:cs typeface="Calibri"/>
                <a:sym typeface="Calibri"/>
              </a:rPr>
              <a:t>ESCAPE consortium</a:t>
            </a:r>
            <a:endParaRPr sz="3600" b="1">
              <a:solidFill>
                <a:schemeClr val="dk1"/>
              </a:solidFill>
              <a:latin typeface="Calibri"/>
              <a:ea typeface="Calibri"/>
              <a:cs typeface="Calibri"/>
              <a:sym typeface="Calibri"/>
            </a:endParaRPr>
          </a:p>
        </p:txBody>
      </p:sp>
      <p:pic>
        <p:nvPicPr>
          <p:cNvPr id="189" name="Google Shape;189;p6" descr="Image result for cnrs logo"/>
          <p:cNvPicPr preferRelativeResize="0"/>
          <p:nvPr/>
        </p:nvPicPr>
        <p:blipFill rotWithShape="1">
          <a:blip r:embed="rId3">
            <a:alphaModFix/>
          </a:blip>
          <a:srcRect/>
          <a:stretch/>
        </p:blipFill>
        <p:spPr>
          <a:xfrm>
            <a:off x="8007822" y="700965"/>
            <a:ext cx="656799" cy="664588"/>
          </a:xfrm>
          <a:prstGeom prst="rect">
            <a:avLst/>
          </a:prstGeom>
          <a:noFill/>
          <a:ln>
            <a:noFill/>
          </a:ln>
        </p:spPr>
      </p:pic>
      <p:pic>
        <p:nvPicPr>
          <p:cNvPr id="190" name="Google Shape;190;p6"/>
          <p:cNvPicPr preferRelativeResize="0"/>
          <p:nvPr/>
        </p:nvPicPr>
        <p:blipFill rotWithShape="1">
          <a:blip r:embed="rId4">
            <a:alphaModFix/>
          </a:blip>
          <a:srcRect/>
          <a:stretch/>
        </p:blipFill>
        <p:spPr>
          <a:xfrm>
            <a:off x="8901098" y="281143"/>
            <a:ext cx="590474" cy="577468"/>
          </a:xfrm>
          <a:prstGeom prst="rect">
            <a:avLst/>
          </a:prstGeom>
          <a:noFill/>
          <a:ln>
            <a:noFill/>
          </a:ln>
        </p:spPr>
      </p:pic>
      <p:pic>
        <p:nvPicPr>
          <p:cNvPr id="191" name="Google Shape;191;p6"/>
          <p:cNvPicPr preferRelativeResize="0"/>
          <p:nvPr/>
        </p:nvPicPr>
        <p:blipFill rotWithShape="1">
          <a:blip r:embed="rId5">
            <a:alphaModFix/>
          </a:blip>
          <a:srcRect/>
          <a:stretch/>
        </p:blipFill>
        <p:spPr>
          <a:xfrm>
            <a:off x="9844999" y="173411"/>
            <a:ext cx="548610" cy="712915"/>
          </a:xfrm>
          <a:prstGeom prst="rect">
            <a:avLst/>
          </a:prstGeom>
          <a:noFill/>
          <a:ln>
            <a:noFill/>
          </a:ln>
        </p:spPr>
      </p:pic>
      <p:pic>
        <p:nvPicPr>
          <p:cNvPr id="192" name="Google Shape;192;p6"/>
          <p:cNvPicPr preferRelativeResize="0"/>
          <p:nvPr/>
        </p:nvPicPr>
        <p:blipFill rotWithShape="1">
          <a:blip r:embed="rId6">
            <a:alphaModFix/>
          </a:blip>
          <a:srcRect/>
          <a:stretch/>
        </p:blipFill>
        <p:spPr>
          <a:xfrm>
            <a:off x="10866562" y="271209"/>
            <a:ext cx="932417" cy="517321"/>
          </a:xfrm>
          <a:prstGeom prst="rect">
            <a:avLst/>
          </a:prstGeom>
          <a:noFill/>
          <a:ln>
            <a:noFill/>
          </a:ln>
        </p:spPr>
      </p:pic>
      <p:pic>
        <p:nvPicPr>
          <p:cNvPr id="193" name="Google Shape;193;p6"/>
          <p:cNvPicPr preferRelativeResize="0"/>
          <p:nvPr/>
        </p:nvPicPr>
        <p:blipFill rotWithShape="1">
          <a:blip r:embed="rId7">
            <a:alphaModFix/>
          </a:blip>
          <a:srcRect/>
          <a:stretch/>
        </p:blipFill>
        <p:spPr>
          <a:xfrm>
            <a:off x="10638802" y="964803"/>
            <a:ext cx="509958" cy="509958"/>
          </a:xfrm>
          <a:prstGeom prst="rect">
            <a:avLst/>
          </a:prstGeom>
          <a:noFill/>
          <a:ln>
            <a:noFill/>
          </a:ln>
        </p:spPr>
      </p:pic>
      <p:pic>
        <p:nvPicPr>
          <p:cNvPr id="194" name="Google Shape;194;p6"/>
          <p:cNvPicPr preferRelativeResize="0"/>
          <p:nvPr/>
        </p:nvPicPr>
        <p:blipFill rotWithShape="1">
          <a:blip r:embed="rId8">
            <a:alphaModFix/>
          </a:blip>
          <a:srcRect l="12194" t="19935" r="12166" b="21244"/>
          <a:stretch/>
        </p:blipFill>
        <p:spPr>
          <a:xfrm>
            <a:off x="11120172" y="4564851"/>
            <a:ext cx="1022491" cy="530099"/>
          </a:xfrm>
          <a:prstGeom prst="rect">
            <a:avLst/>
          </a:prstGeom>
          <a:noFill/>
          <a:ln>
            <a:noFill/>
          </a:ln>
        </p:spPr>
      </p:pic>
      <p:pic>
        <p:nvPicPr>
          <p:cNvPr id="195" name="Google Shape;195;p6"/>
          <p:cNvPicPr preferRelativeResize="0"/>
          <p:nvPr/>
        </p:nvPicPr>
        <p:blipFill rotWithShape="1">
          <a:blip r:embed="rId9">
            <a:alphaModFix/>
          </a:blip>
          <a:srcRect t="9391" r="2030" b="12041"/>
          <a:stretch/>
        </p:blipFill>
        <p:spPr>
          <a:xfrm>
            <a:off x="8780549" y="1194275"/>
            <a:ext cx="831571" cy="500170"/>
          </a:xfrm>
          <a:prstGeom prst="rect">
            <a:avLst/>
          </a:prstGeom>
          <a:noFill/>
          <a:ln>
            <a:noFill/>
          </a:ln>
        </p:spPr>
      </p:pic>
      <p:pic>
        <p:nvPicPr>
          <p:cNvPr id="196" name="Google Shape;196;p6" descr="Image result for cta observatory logo"/>
          <p:cNvPicPr preferRelativeResize="0"/>
          <p:nvPr/>
        </p:nvPicPr>
        <p:blipFill rotWithShape="1">
          <a:blip r:embed="rId10">
            <a:alphaModFix/>
          </a:blip>
          <a:srcRect/>
          <a:stretch/>
        </p:blipFill>
        <p:spPr>
          <a:xfrm>
            <a:off x="8706604" y="1867312"/>
            <a:ext cx="1240488" cy="486466"/>
          </a:xfrm>
          <a:prstGeom prst="rect">
            <a:avLst/>
          </a:prstGeom>
          <a:noFill/>
          <a:ln>
            <a:noFill/>
          </a:ln>
        </p:spPr>
      </p:pic>
      <p:pic>
        <p:nvPicPr>
          <p:cNvPr id="197" name="Google Shape;197;p6"/>
          <p:cNvPicPr preferRelativeResize="0"/>
          <p:nvPr/>
        </p:nvPicPr>
        <p:blipFill rotWithShape="1">
          <a:blip r:embed="rId11">
            <a:alphaModFix/>
          </a:blip>
          <a:srcRect/>
          <a:stretch/>
        </p:blipFill>
        <p:spPr>
          <a:xfrm>
            <a:off x="10612951" y="1704317"/>
            <a:ext cx="507221" cy="563526"/>
          </a:xfrm>
          <a:prstGeom prst="rect">
            <a:avLst/>
          </a:prstGeom>
          <a:noFill/>
          <a:ln>
            <a:noFill/>
          </a:ln>
        </p:spPr>
      </p:pic>
      <p:pic>
        <p:nvPicPr>
          <p:cNvPr id="198" name="Google Shape;198;p6"/>
          <p:cNvPicPr preferRelativeResize="0"/>
          <p:nvPr/>
        </p:nvPicPr>
        <p:blipFill rotWithShape="1">
          <a:blip r:embed="rId12">
            <a:alphaModFix/>
          </a:blip>
          <a:srcRect/>
          <a:stretch/>
        </p:blipFill>
        <p:spPr>
          <a:xfrm>
            <a:off x="9319067" y="2379067"/>
            <a:ext cx="577984" cy="481653"/>
          </a:xfrm>
          <a:prstGeom prst="rect">
            <a:avLst/>
          </a:prstGeom>
          <a:noFill/>
          <a:ln>
            <a:noFill/>
          </a:ln>
        </p:spPr>
      </p:pic>
      <p:pic>
        <p:nvPicPr>
          <p:cNvPr id="199" name="Google Shape;199;p6" descr="Image result for gsi gmbh logo"/>
          <p:cNvPicPr preferRelativeResize="0"/>
          <p:nvPr/>
        </p:nvPicPr>
        <p:blipFill rotWithShape="1">
          <a:blip r:embed="rId13">
            <a:alphaModFix/>
          </a:blip>
          <a:srcRect/>
          <a:stretch/>
        </p:blipFill>
        <p:spPr>
          <a:xfrm>
            <a:off x="8028640" y="2532216"/>
            <a:ext cx="906420" cy="286429"/>
          </a:xfrm>
          <a:prstGeom prst="rect">
            <a:avLst/>
          </a:prstGeom>
          <a:noFill/>
          <a:ln>
            <a:noFill/>
          </a:ln>
        </p:spPr>
      </p:pic>
      <p:pic>
        <p:nvPicPr>
          <p:cNvPr id="200" name="Google Shape;200;p6" descr="Image result for ifae logo"/>
          <p:cNvPicPr preferRelativeResize="0"/>
          <p:nvPr/>
        </p:nvPicPr>
        <p:blipFill rotWithShape="1">
          <a:blip r:embed="rId14">
            <a:alphaModFix/>
          </a:blip>
          <a:srcRect/>
          <a:stretch/>
        </p:blipFill>
        <p:spPr>
          <a:xfrm>
            <a:off x="11332770" y="1089761"/>
            <a:ext cx="784046" cy="260042"/>
          </a:xfrm>
          <a:prstGeom prst="rect">
            <a:avLst/>
          </a:prstGeom>
          <a:noFill/>
          <a:ln>
            <a:noFill/>
          </a:ln>
        </p:spPr>
      </p:pic>
      <p:pic>
        <p:nvPicPr>
          <p:cNvPr id="201" name="Google Shape;201;p6"/>
          <p:cNvPicPr preferRelativeResize="0"/>
          <p:nvPr/>
        </p:nvPicPr>
        <p:blipFill rotWithShape="1">
          <a:blip r:embed="rId15">
            <a:alphaModFix/>
          </a:blip>
          <a:srcRect/>
          <a:stretch/>
        </p:blipFill>
        <p:spPr>
          <a:xfrm>
            <a:off x="7986197" y="2997083"/>
            <a:ext cx="1352813" cy="502264"/>
          </a:xfrm>
          <a:prstGeom prst="rect">
            <a:avLst/>
          </a:prstGeom>
          <a:noFill/>
          <a:ln>
            <a:noFill/>
          </a:ln>
        </p:spPr>
      </p:pic>
      <p:pic>
        <p:nvPicPr>
          <p:cNvPr id="202" name="Google Shape;202;p6" descr="&quot;{$webpage.title}&quot;"/>
          <p:cNvPicPr preferRelativeResize="0"/>
          <p:nvPr/>
        </p:nvPicPr>
        <p:blipFill rotWithShape="1">
          <a:blip r:embed="rId16">
            <a:alphaModFix/>
          </a:blip>
          <a:srcRect/>
          <a:stretch/>
        </p:blipFill>
        <p:spPr>
          <a:xfrm>
            <a:off x="7995571" y="1638507"/>
            <a:ext cx="605908" cy="523505"/>
          </a:xfrm>
          <a:prstGeom prst="rect">
            <a:avLst/>
          </a:prstGeom>
          <a:noFill/>
          <a:ln>
            <a:noFill/>
          </a:ln>
        </p:spPr>
      </p:pic>
      <p:pic>
        <p:nvPicPr>
          <p:cNvPr id="203" name="Google Shape;203;p6" descr="Image result for mpg germany logo"/>
          <p:cNvPicPr preferRelativeResize="0"/>
          <p:nvPr/>
        </p:nvPicPr>
        <p:blipFill rotWithShape="1">
          <a:blip r:embed="rId17">
            <a:alphaModFix/>
          </a:blip>
          <a:srcRect/>
          <a:stretch/>
        </p:blipFill>
        <p:spPr>
          <a:xfrm>
            <a:off x="10044081" y="2483902"/>
            <a:ext cx="699056" cy="568566"/>
          </a:xfrm>
          <a:prstGeom prst="rect">
            <a:avLst/>
          </a:prstGeom>
          <a:noFill/>
          <a:ln>
            <a:noFill/>
          </a:ln>
        </p:spPr>
      </p:pic>
      <p:pic>
        <p:nvPicPr>
          <p:cNvPr id="204" name="Google Shape;204;p6" descr="Image result for ucm madrid logo"/>
          <p:cNvPicPr preferRelativeResize="0"/>
          <p:nvPr/>
        </p:nvPicPr>
        <p:blipFill rotWithShape="1">
          <a:blip r:embed="rId18">
            <a:alphaModFix/>
          </a:blip>
          <a:srcRect/>
          <a:stretch/>
        </p:blipFill>
        <p:spPr>
          <a:xfrm>
            <a:off x="11467879" y="1638507"/>
            <a:ext cx="513828" cy="586621"/>
          </a:xfrm>
          <a:prstGeom prst="rect">
            <a:avLst/>
          </a:prstGeom>
          <a:noFill/>
          <a:ln>
            <a:noFill/>
          </a:ln>
        </p:spPr>
      </p:pic>
      <p:pic>
        <p:nvPicPr>
          <p:cNvPr id="205" name="Google Shape;205;p6" descr="Related image"/>
          <p:cNvPicPr preferRelativeResize="0"/>
          <p:nvPr/>
        </p:nvPicPr>
        <p:blipFill rotWithShape="1">
          <a:blip r:embed="rId19">
            <a:alphaModFix/>
          </a:blip>
          <a:srcRect l="6107" t="10387" r="4925" b="10941"/>
          <a:stretch/>
        </p:blipFill>
        <p:spPr>
          <a:xfrm>
            <a:off x="10376812" y="3108344"/>
            <a:ext cx="768643" cy="679689"/>
          </a:xfrm>
          <a:prstGeom prst="rect">
            <a:avLst/>
          </a:prstGeom>
          <a:noFill/>
          <a:ln>
            <a:noFill/>
          </a:ln>
        </p:spPr>
      </p:pic>
      <p:pic>
        <p:nvPicPr>
          <p:cNvPr id="206" name="Google Shape;206;p6" descr="UniversitÃ¤t Heidelberg"/>
          <p:cNvPicPr preferRelativeResize="0"/>
          <p:nvPr/>
        </p:nvPicPr>
        <p:blipFill rotWithShape="1">
          <a:blip r:embed="rId20">
            <a:alphaModFix/>
          </a:blip>
          <a:srcRect/>
          <a:stretch/>
        </p:blipFill>
        <p:spPr>
          <a:xfrm>
            <a:off x="10901546" y="2483902"/>
            <a:ext cx="897433" cy="470713"/>
          </a:xfrm>
          <a:prstGeom prst="rect">
            <a:avLst/>
          </a:prstGeom>
          <a:noFill/>
          <a:ln>
            <a:noFill/>
          </a:ln>
        </p:spPr>
      </p:pic>
      <p:pic>
        <p:nvPicPr>
          <p:cNvPr id="207" name="Google Shape;207;p6" descr="Image result for ego logo gravitational"/>
          <p:cNvPicPr preferRelativeResize="0"/>
          <p:nvPr/>
        </p:nvPicPr>
        <p:blipFill rotWithShape="1">
          <a:blip r:embed="rId21">
            <a:alphaModFix/>
          </a:blip>
          <a:srcRect r="20717" b="-5619"/>
          <a:stretch/>
        </p:blipFill>
        <p:spPr>
          <a:xfrm>
            <a:off x="7833216" y="3614865"/>
            <a:ext cx="1067882" cy="255194"/>
          </a:xfrm>
          <a:prstGeom prst="rect">
            <a:avLst/>
          </a:prstGeom>
          <a:noFill/>
          <a:ln>
            <a:noFill/>
          </a:ln>
        </p:spPr>
      </p:pic>
      <p:pic>
        <p:nvPicPr>
          <p:cNvPr id="208" name="Google Shape;208;p6" descr="Image result for inta logo spain"/>
          <p:cNvPicPr preferRelativeResize="0"/>
          <p:nvPr/>
        </p:nvPicPr>
        <p:blipFill rotWithShape="1">
          <a:blip r:embed="rId22">
            <a:alphaModFix/>
          </a:blip>
          <a:srcRect/>
          <a:stretch/>
        </p:blipFill>
        <p:spPr>
          <a:xfrm>
            <a:off x="9402004" y="3431539"/>
            <a:ext cx="606662" cy="606662"/>
          </a:xfrm>
          <a:prstGeom prst="rect">
            <a:avLst/>
          </a:prstGeom>
          <a:noFill/>
          <a:ln>
            <a:noFill/>
          </a:ln>
        </p:spPr>
      </p:pic>
      <p:pic>
        <p:nvPicPr>
          <p:cNvPr id="209" name="Google Shape;209;p6" descr="Image result for unitov rome logo"/>
          <p:cNvPicPr preferRelativeResize="0"/>
          <p:nvPr/>
        </p:nvPicPr>
        <p:blipFill rotWithShape="1">
          <a:blip r:embed="rId23">
            <a:alphaModFix/>
          </a:blip>
          <a:srcRect/>
          <a:stretch/>
        </p:blipFill>
        <p:spPr>
          <a:xfrm>
            <a:off x="7893654" y="4087308"/>
            <a:ext cx="570824" cy="570824"/>
          </a:xfrm>
          <a:prstGeom prst="rect">
            <a:avLst/>
          </a:prstGeom>
          <a:noFill/>
          <a:ln>
            <a:noFill/>
          </a:ln>
        </p:spPr>
      </p:pic>
      <p:pic>
        <p:nvPicPr>
          <p:cNvPr id="210" name="Google Shape;210;p6" descr="HITS gGmbH"/>
          <p:cNvPicPr preferRelativeResize="0"/>
          <p:nvPr/>
        </p:nvPicPr>
        <p:blipFill rotWithShape="1">
          <a:blip r:embed="rId24">
            <a:alphaModFix/>
          </a:blip>
          <a:srcRect t="17108" b="19661"/>
          <a:stretch/>
        </p:blipFill>
        <p:spPr>
          <a:xfrm>
            <a:off x="10743137" y="3734870"/>
            <a:ext cx="1311954" cy="394146"/>
          </a:xfrm>
          <a:prstGeom prst="rect">
            <a:avLst/>
          </a:prstGeom>
          <a:noFill/>
          <a:ln>
            <a:noFill/>
          </a:ln>
        </p:spPr>
      </p:pic>
      <p:pic>
        <p:nvPicPr>
          <p:cNvPr id="211" name="Google Shape;211;p6" descr="Image result for desy logo"/>
          <p:cNvPicPr preferRelativeResize="0"/>
          <p:nvPr/>
        </p:nvPicPr>
        <p:blipFill rotWithShape="1">
          <a:blip r:embed="rId25">
            <a:alphaModFix/>
          </a:blip>
          <a:srcRect/>
          <a:stretch/>
        </p:blipFill>
        <p:spPr>
          <a:xfrm>
            <a:off x="11407323" y="3088875"/>
            <a:ext cx="548142" cy="548142"/>
          </a:xfrm>
          <a:prstGeom prst="rect">
            <a:avLst/>
          </a:prstGeom>
          <a:noFill/>
          <a:ln>
            <a:noFill/>
          </a:ln>
        </p:spPr>
      </p:pic>
      <p:pic>
        <p:nvPicPr>
          <p:cNvPr id="212" name="Google Shape;212;p6" descr="Image result for rug groningen logo"/>
          <p:cNvPicPr preferRelativeResize="0"/>
          <p:nvPr/>
        </p:nvPicPr>
        <p:blipFill rotWithShape="1">
          <a:blip r:embed="rId26">
            <a:alphaModFix/>
          </a:blip>
          <a:srcRect/>
          <a:stretch/>
        </p:blipFill>
        <p:spPr>
          <a:xfrm>
            <a:off x="10107759" y="4287574"/>
            <a:ext cx="694065" cy="467968"/>
          </a:xfrm>
          <a:prstGeom prst="rect">
            <a:avLst/>
          </a:prstGeom>
          <a:noFill/>
          <a:ln>
            <a:noFill/>
          </a:ln>
        </p:spPr>
      </p:pic>
      <p:pic>
        <p:nvPicPr>
          <p:cNvPr id="213" name="Google Shape;213;p6" descr="Image result for surfsara logo"/>
          <p:cNvPicPr preferRelativeResize="0"/>
          <p:nvPr/>
        </p:nvPicPr>
        <p:blipFill rotWithShape="1">
          <a:blip r:embed="rId27">
            <a:alphaModFix/>
          </a:blip>
          <a:srcRect/>
          <a:stretch/>
        </p:blipFill>
        <p:spPr>
          <a:xfrm>
            <a:off x="9136791" y="5038914"/>
            <a:ext cx="1012090" cy="377847"/>
          </a:xfrm>
          <a:prstGeom prst="rect">
            <a:avLst/>
          </a:prstGeom>
          <a:noFill/>
          <a:ln>
            <a:noFill/>
          </a:ln>
        </p:spPr>
      </p:pic>
      <p:pic>
        <p:nvPicPr>
          <p:cNvPr id="214" name="Google Shape;214;p6"/>
          <p:cNvPicPr preferRelativeResize="0"/>
          <p:nvPr/>
        </p:nvPicPr>
        <p:blipFill rotWithShape="1">
          <a:blip r:embed="rId28">
            <a:alphaModFix/>
          </a:blip>
          <a:srcRect/>
          <a:stretch/>
        </p:blipFill>
        <p:spPr>
          <a:xfrm>
            <a:off x="8981828" y="4069647"/>
            <a:ext cx="587891" cy="587891"/>
          </a:xfrm>
          <a:prstGeom prst="rect">
            <a:avLst/>
          </a:prstGeom>
          <a:noFill/>
          <a:ln>
            <a:noFill/>
          </a:ln>
        </p:spPr>
      </p:pic>
      <p:pic>
        <p:nvPicPr>
          <p:cNvPr id="215" name="Google Shape;215;p6" descr="Image result for trust it services logo"/>
          <p:cNvPicPr preferRelativeResize="0"/>
          <p:nvPr/>
        </p:nvPicPr>
        <p:blipFill rotWithShape="1">
          <a:blip r:embed="rId29">
            <a:alphaModFix/>
          </a:blip>
          <a:srcRect/>
          <a:stretch/>
        </p:blipFill>
        <p:spPr>
          <a:xfrm>
            <a:off x="10638802" y="5442641"/>
            <a:ext cx="1291125" cy="363220"/>
          </a:xfrm>
          <a:prstGeom prst="rect">
            <a:avLst/>
          </a:prstGeom>
          <a:noFill/>
          <a:ln>
            <a:noFill/>
          </a:ln>
        </p:spPr>
      </p:pic>
      <p:pic>
        <p:nvPicPr>
          <p:cNvPr id="216" name="Google Shape;216;p6" descr="Royal Observatory of Belgium"/>
          <p:cNvPicPr preferRelativeResize="0"/>
          <p:nvPr/>
        </p:nvPicPr>
        <p:blipFill rotWithShape="1">
          <a:blip r:embed="rId30">
            <a:alphaModFix/>
          </a:blip>
          <a:srcRect/>
          <a:stretch/>
        </p:blipFill>
        <p:spPr>
          <a:xfrm>
            <a:off x="7874923" y="5721501"/>
            <a:ext cx="1430203" cy="275039"/>
          </a:xfrm>
          <a:prstGeom prst="rect">
            <a:avLst/>
          </a:prstGeom>
          <a:noFill/>
          <a:ln>
            <a:noFill/>
          </a:ln>
        </p:spPr>
      </p:pic>
      <p:pic>
        <p:nvPicPr>
          <p:cNvPr id="217" name="Google Shape;217;p6" descr="Image result for infn logo"/>
          <p:cNvPicPr preferRelativeResize="0"/>
          <p:nvPr/>
        </p:nvPicPr>
        <p:blipFill rotWithShape="1">
          <a:blip r:embed="rId31">
            <a:alphaModFix/>
          </a:blip>
          <a:srcRect/>
          <a:stretch/>
        </p:blipFill>
        <p:spPr>
          <a:xfrm>
            <a:off x="9849289" y="1148109"/>
            <a:ext cx="605503" cy="600228"/>
          </a:xfrm>
          <a:prstGeom prst="rect">
            <a:avLst/>
          </a:prstGeom>
          <a:noFill/>
          <a:ln>
            <a:noFill/>
          </a:ln>
        </p:spPr>
      </p:pic>
      <p:pic>
        <p:nvPicPr>
          <p:cNvPr id="218" name="Google Shape;218;p6" descr="Image result for csic logo"/>
          <p:cNvPicPr preferRelativeResize="0"/>
          <p:nvPr/>
        </p:nvPicPr>
        <p:blipFill rotWithShape="1">
          <a:blip r:embed="rId32">
            <a:alphaModFix/>
          </a:blip>
          <a:srcRect l="3844" t="7006" r="9143" b="8317"/>
          <a:stretch/>
        </p:blipFill>
        <p:spPr>
          <a:xfrm>
            <a:off x="7703595" y="4972161"/>
            <a:ext cx="1137517" cy="343724"/>
          </a:xfrm>
          <a:prstGeom prst="rect">
            <a:avLst/>
          </a:prstGeom>
          <a:noFill/>
          <a:ln>
            <a:noFill/>
          </a:ln>
        </p:spPr>
      </p:pic>
      <p:sp>
        <p:nvSpPr>
          <p:cNvPr id="219" name="Google Shape;219;p6"/>
          <p:cNvSpPr txBox="1"/>
          <p:nvPr/>
        </p:nvSpPr>
        <p:spPr>
          <a:xfrm>
            <a:off x="3880832" y="2790858"/>
            <a:ext cx="3628907" cy="523220"/>
          </a:xfrm>
          <a:prstGeom prst="rect">
            <a:avLst/>
          </a:prstGeom>
          <a:noFill/>
          <a:ln w="9525" cap="flat" cmpd="sng">
            <a:solidFill>
              <a:srgbClr val="BF9000"/>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1">
                <a:solidFill>
                  <a:srgbClr val="C00000"/>
                </a:solidFill>
                <a:latin typeface="Calibri"/>
                <a:ea typeface="Calibri"/>
                <a:cs typeface="Calibri"/>
                <a:sym typeface="Calibri"/>
              </a:rPr>
              <a:t>Formal commitment of their legal entities and management boards required by EC </a:t>
            </a:r>
            <a:endParaRPr/>
          </a:p>
        </p:txBody>
      </p:sp>
      <p:sp>
        <p:nvSpPr>
          <p:cNvPr id="220" name="Google Shape;220;p6"/>
          <p:cNvSpPr/>
          <p:nvPr/>
        </p:nvSpPr>
        <p:spPr>
          <a:xfrm>
            <a:off x="291528" y="1098735"/>
            <a:ext cx="7404325" cy="537859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2060"/>
              </a:buClr>
              <a:buSzPts val="1800"/>
              <a:buFont typeface="Calibri"/>
              <a:buChar char="•"/>
            </a:pPr>
            <a:r>
              <a:rPr lang="en-GB" sz="1800" b="1" dirty="0">
                <a:solidFill>
                  <a:srgbClr val="002060"/>
                </a:solidFill>
                <a:latin typeface="Calibri"/>
                <a:ea typeface="Calibri"/>
                <a:cs typeface="Calibri"/>
                <a:sym typeface="Calibri"/>
              </a:rPr>
              <a:t>31</a:t>
            </a:r>
            <a:r>
              <a:rPr lang="en-GB" sz="1800" dirty="0">
                <a:solidFill>
                  <a:srgbClr val="002060"/>
                </a:solidFill>
                <a:latin typeface="Calibri"/>
                <a:ea typeface="Calibri"/>
                <a:cs typeface="Calibri"/>
                <a:sym typeface="Calibri"/>
              </a:rPr>
              <a:t> partners (including 2 SMEs)</a:t>
            </a:r>
            <a:endParaRPr dirty="0"/>
          </a:p>
          <a:p>
            <a:pPr marL="228600" marR="0" lvl="0" indent="-228600" algn="l" rtl="0">
              <a:lnSpc>
                <a:spcPct val="90000"/>
              </a:lnSpc>
              <a:spcBef>
                <a:spcPts val="1000"/>
              </a:spcBef>
              <a:spcAft>
                <a:spcPts val="0"/>
              </a:spcAft>
              <a:buClr>
                <a:srgbClr val="002060"/>
              </a:buClr>
              <a:buSzPts val="1800"/>
              <a:buFont typeface="Calibri"/>
              <a:buChar char="•"/>
            </a:pPr>
            <a:r>
              <a:rPr lang="en-GB" sz="1800" b="1" dirty="0">
                <a:solidFill>
                  <a:srgbClr val="002060"/>
                </a:solidFill>
                <a:latin typeface="Calibri"/>
                <a:ea typeface="Calibri"/>
                <a:cs typeface="Calibri"/>
                <a:sym typeface="Calibri"/>
              </a:rPr>
              <a:t> 7</a:t>
            </a:r>
            <a:r>
              <a:rPr lang="en-GB" sz="1800" dirty="0">
                <a:solidFill>
                  <a:srgbClr val="002060"/>
                </a:solidFill>
                <a:latin typeface="Calibri"/>
                <a:ea typeface="Calibri"/>
                <a:cs typeface="Calibri"/>
                <a:sym typeface="Calibri"/>
              </a:rPr>
              <a:t> ESFRI projects &amp; landmarks: </a:t>
            </a:r>
            <a:r>
              <a:rPr lang="en-GB" sz="1800" b="1" dirty="0">
                <a:solidFill>
                  <a:srgbClr val="002060"/>
                </a:solidFill>
                <a:latin typeface="Calibri"/>
                <a:ea typeface="Calibri"/>
                <a:cs typeface="Calibri"/>
                <a:sym typeface="Calibri"/>
              </a:rPr>
              <a:t>CTA, ELT, EST, FAIR, HL-LHC, KM3NeT, SKA</a:t>
            </a:r>
            <a:endParaRPr dirty="0"/>
          </a:p>
          <a:p>
            <a:pPr marL="228600" marR="0" lvl="0" indent="-228600" algn="l" rtl="0">
              <a:lnSpc>
                <a:spcPct val="90000"/>
              </a:lnSpc>
              <a:spcBef>
                <a:spcPts val="1000"/>
              </a:spcBef>
              <a:spcAft>
                <a:spcPts val="0"/>
              </a:spcAft>
              <a:buClr>
                <a:srgbClr val="002060"/>
              </a:buClr>
              <a:buSzPts val="1800"/>
              <a:buFont typeface="Calibri"/>
              <a:buChar char="•"/>
            </a:pPr>
            <a:r>
              <a:rPr lang="en-GB" sz="1800" dirty="0">
                <a:solidFill>
                  <a:srgbClr val="002060"/>
                </a:solidFill>
                <a:latin typeface="Calibri"/>
                <a:ea typeface="Calibri"/>
                <a:cs typeface="Calibri"/>
                <a:sym typeface="Calibri"/>
              </a:rPr>
              <a:t> </a:t>
            </a:r>
            <a:r>
              <a:rPr lang="en-GB" sz="1800" b="1" dirty="0">
                <a:solidFill>
                  <a:srgbClr val="002060"/>
                </a:solidFill>
                <a:latin typeface="Calibri"/>
                <a:ea typeface="Calibri"/>
                <a:cs typeface="Calibri"/>
                <a:sym typeface="Calibri"/>
              </a:rPr>
              <a:t>2</a:t>
            </a:r>
            <a:r>
              <a:rPr lang="en-GB" sz="1800" dirty="0">
                <a:solidFill>
                  <a:srgbClr val="002060"/>
                </a:solidFill>
                <a:latin typeface="Calibri"/>
                <a:ea typeface="Calibri"/>
                <a:cs typeface="Calibri"/>
                <a:sym typeface="Calibri"/>
              </a:rPr>
              <a:t> pan-European International Organizations: </a:t>
            </a:r>
            <a:r>
              <a:rPr lang="en-GB" sz="1800" b="1" dirty="0">
                <a:solidFill>
                  <a:srgbClr val="002060"/>
                </a:solidFill>
                <a:latin typeface="Calibri"/>
                <a:ea typeface="Calibri"/>
                <a:cs typeface="Calibri"/>
                <a:sym typeface="Calibri"/>
              </a:rPr>
              <a:t>CERN, ESO </a:t>
            </a:r>
            <a:r>
              <a:rPr lang="en-GB" sz="1800" dirty="0">
                <a:solidFill>
                  <a:srgbClr val="002060"/>
                </a:solidFill>
                <a:latin typeface="Calibri"/>
                <a:ea typeface="Calibri"/>
                <a:cs typeface="Calibri"/>
                <a:sym typeface="Calibri"/>
              </a:rPr>
              <a:t>(with their world-class established infrastructures, experiments and observatories). </a:t>
            </a:r>
            <a:endParaRPr dirty="0"/>
          </a:p>
          <a:p>
            <a:pPr marL="228600" marR="0" lvl="0" indent="-228600" algn="l" rtl="0">
              <a:lnSpc>
                <a:spcPct val="90000"/>
              </a:lnSpc>
              <a:spcBef>
                <a:spcPts val="1000"/>
              </a:spcBef>
              <a:spcAft>
                <a:spcPts val="0"/>
              </a:spcAft>
              <a:buClr>
                <a:srgbClr val="002060"/>
              </a:buClr>
              <a:buSzPts val="1800"/>
              <a:buFont typeface="Calibri"/>
              <a:buChar char="•"/>
            </a:pPr>
            <a:r>
              <a:rPr lang="en-GB" sz="1800" dirty="0">
                <a:solidFill>
                  <a:srgbClr val="002060"/>
                </a:solidFill>
                <a:latin typeface="Calibri"/>
                <a:ea typeface="Calibri"/>
                <a:cs typeface="Calibri"/>
                <a:sym typeface="Calibri"/>
              </a:rPr>
              <a:t> </a:t>
            </a:r>
            <a:r>
              <a:rPr lang="en-GB" sz="1800" b="1" dirty="0">
                <a:solidFill>
                  <a:srgbClr val="002060"/>
                </a:solidFill>
                <a:latin typeface="Calibri"/>
                <a:ea typeface="Calibri"/>
                <a:cs typeface="Calibri"/>
                <a:sym typeface="Calibri"/>
              </a:rPr>
              <a:t>2</a:t>
            </a:r>
            <a:r>
              <a:rPr lang="en-GB" sz="1800" dirty="0">
                <a:solidFill>
                  <a:srgbClr val="002060"/>
                </a:solidFill>
                <a:latin typeface="Calibri"/>
                <a:ea typeface="Calibri"/>
                <a:cs typeface="Calibri"/>
                <a:sym typeface="Calibri"/>
              </a:rPr>
              <a:t> European research infrastructures: </a:t>
            </a:r>
            <a:r>
              <a:rPr lang="en-GB" sz="1800" b="1" dirty="0">
                <a:solidFill>
                  <a:srgbClr val="002060"/>
                </a:solidFill>
                <a:latin typeface="Calibri"/>
                <a:ea typeface="Calibri"/>
                <a:cs typeface="Calibri"/>
                <a:sym typeface="Calibri"/>
              </a:rPr>
              <a:t>EGO</a:t>
            </a:r>
            <a:r>
              <a:rPr lang="en-GB" sz="1800" dirty="0">
                <a:solidFill>
                  <a:srgbClr val="002060"/>
                </a:solidFill>
                <a:latin typeface="Calibri"/>
                <a:ea typeface="Calibri"/>
                <a:cs typeface="Calibri"/>
                <a:sym typeface="Calibri"/>
              </a:rPr>
              <a:t> and </a:t>
            </a:r>
            <a:r>
              <a:rPr lang="en-GB" sz="1800" b="1" dirty="0">
                <a:solidFill>
                  <a:srgbClr val="002060"/>
                </a:solidFill>
                <a:latin typeface="Calibri"/>
                <a:ea typeface="Calibri"/>
                <a:cs typeface="Calibri"/>
                <a:sym typeface="Calibri"/>
              </a:rPr>
              <a:t>JIV-ERIC</a:t>
            </a:r>
            <a:endParaRPr dirty="0"/>
          </a:p>
          <a:p>
            <a:pPr marL="228600" marR="0" lvl="0" indent="-114300" algn="l" rtl="0">
              <a:lnSpc>
                <a:spcPct val="90000"/>
              </a:lnSpc>
              <a:spcBef>
                <a:spcPts val="1000"/>
              </a:spcBef>
              <a:spcAft>
                <a:spcPts val="0"/>
              </a:spcAft>
              <a:buClr>
                <a:schemeClr val="dk1"/>
              </a:buClr>
              <a:buSzPts val="1800"/>
              <a:buFont typeface="Calibri"/>
              <a:buNone/>
            </a:pPr>
            <a:endParaRPr sz="1800" dirty="0">
              <a:solidFill>
                <a:srgbClr val="00206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800"/>
              <a:buFont typeface="Calibri"/>
              <a:buNone/>
            </a:pPr>
            <a:endParaRPr sz="1800" b="1" dirty="0">
              <a:solidFill>
                <a:srgbClr val="002060"/>
              </a:solidFill>
              <a:latin typeface="Calibri"/>
              <a:ea typeface="Calibri"/>
              <a:cs typeface="Calibri"/>
              <a:sym typeface="Calibri"/>
            </a:endParaRPr>
          </a:p>
          <a:p>
            <a:pPr marL="228600" marR="0" lvl="0" indent="-228600" algn="l" rtl="0">
              <a:lnSpc>
                <a:spcPct val="90000"/>
              </a:lnSpc>
              <a:spcBef>
                <a:spcPts val="1000"/>
              </a:spcBef>
              <a:spcAft>
                <a:spcPts val="0"/>
              </a:spcAft>
              <a:buClr>
                <a:srgbClr val="002060"/>
              </a:buClr>
              <a:buSzPts val="1800"/>
              <a:buFont typeface="Calibri"/>
              <a:buChar char="•"/>
            </a:pPr>
            <a:r>
              <a:rPr lang="en-GB" sz="1800" b="1" dirty="0">
                <a:solidFill>
                  <a:srgbClr val="002060"/>
                </a:solidFill>
                <a:latin typeface="Calibri"/>
                <a:ea typeface="Calibri"/>
                <a:cs typeface="Calibri"/>
                <a:sym typeface="Calibri"/>
              </a:rPr>
              <a:t>1</a:t>
            </a:r>
            <a:r>
              <a:rPr lang="en-GB" sz="1800" dirty="0">
                <a:solidFill>
                  <a:srgbClr val="002060"/>
                </a:solidFill>
                <a:latin typeface="Calibri"/>
                <a:ea typeface="Calibri"/>
                <a:cs typeface="Calibri"/>
                <a:sym typeface="Calibri"/>
              </a:rPr>
              <a:t> involved initiative/infrastructure: EURO-VO</a:t>
            </a:r>
            <a:endParaRPr dirty="0"/>
          </a:p>
          <a:p>
            <a:pPr marL="228600" marR="0" lvl="0" indent="-228600" algn="l" rtl="0">
              <a:lnSpc>
                <a:spcPct val="90000"/>
              </a:lnSpc>
              <a:spcBef>
                <a:spcPts val="1000"/>
              </a:spcBef>
              <a:spcAft>
                <a:spcPts val="0"/>
              </a:spcAft>
              <a:buClr>
                <a:srgbClr val="002060"/>
              </a:buClr>
              <a:buSzPts val="1800"/>
              <a:buFont typeface="Calibri"/>
              <a:buChar char="•"/>
            </a:pPr>
            <a:r>
              <a:rPr lang="en-GB" sz="1800" b="1" dirty="0">
                <a:solidFill>
                  <a:srgbClr val="002060"/>
                </a:solidFill>
                <a:latin typeface="Calibri"/>
                <a:ea typeface="Calibri"/>
                <a:cs typeface="Calibri"/>
                <a:sym typeface="Calibri"/>
              </a:rPr>
              <a:t> 4</a:t>
            </a:r>
            <a:r>
              <a:rPr lang="en-GB" sz="1800" dirty="0">
                <a:solidFill>
                  <a:srgbClr val="002060"/>
                </a:solidFill>
                <a:latin typeface="Calibri"/>
                <a:ea typeface="Calibri"/>
                <a:cs typeface="Calibri"/>
                <a:sym typeface="Calibri"/>
              </a:rPr>
              <a:t> supporting European consortia: APPEC, ASTRONET, ECFA and </a:t>
            </a:r>
            <a:r>
              <a:rPr lang="en-GB" sz="1800" dirty="0" err="1">
                <a:solidFill>
                  <a:srgbClr val="002060"/>
                </a:solidFill>
                <a:latin typeface="Calibri"/>
                <a:ea typeface="Calibri"/>
                <a:cs typeface="Calibri"/>
                <a:sym typeface="Calibri"/>
              </a:rPr>
              <a:t>NuPECC</a:t>
            </a:r>
            <a:r>
              <a:rPr lang="en-GB" sz="1800" dirty="0">
                <a:solidFill>
                  <a:srgbClr val="002060"/>
                </a:solidFill>
                <a:latin typeface="Calibri"/>
                <a:ea typeface="Calibri"/>
                <a:cs typeface="Calibri"/>
                <a:sym typeface="Calibri"/>
              </a:rPr>
              <a:t>.</a:t>
            </a:r>
            <a:endParaRPr dirty="0"/>
          </a:p>
          <a:p>
            <a:pPr marL="228600" marR="0" lvl="0" indent="-228600" algn="l" rtl="0">
              <a:lnSpc>
                <a:spcPct val="90000"/>
              </a:lnSpc>
              <a:spcBef>
                <a:spcPts val="1000"/>
              </a:spcBef>
              <a:spcAft>
                <a:spcPts val="0"/>
              </a:spcAft>
              <a:buClr>
                <a:srgbClr val="002060"/>
              </a:buClr>
              <a:buSzPts val="1800"/>
              <a:buFont typeface="Calibri"/>
              <a:buChar char="•"/>
            </a:pPr>
            <a:r>
              <a:rPr lang="en-GB" sz="1800" dirty="0">
                <a:solidFill>
                  <a:srgbClr val="002060"/>
                </a:solidFill>
                <a:latin typeface="Calibri"/>
                <a:ea typeface="Calibri"/>
                <a:cs typeface="Calibri"/>
                <a:sym typeface="Calibri"/>
              </a:rPr>
              <a:t>Budget: </a:t>
            </a:r>
            <a:r>
              <a:rPr lang="en-GB" sz="1800" b="1" dirty="0">
                <a:solidFill>
                  <a:srgbClr val="002060"/>
                </a:solidFill>
                <a:latin typeface="Calibri"/>
                <a:ea typeface="Calibri"/>
                <a:cs typeface="Calibri"/>
                <a:sym typeface="Calibri"/>
              </a:rPr>
              <a:t>15.98 M€</a:t>
            </a:r>
            <a:endParaRPr dirty="0"/>
          </a:p>
          <a:p>
            <a:pPr marL="228600" marR="0" lvl="0" indent="-228600" algn="l" rtl="0">
              <a:lnSpc>
                <a:spcPct val="90000"/>
              </a:lnSpc>
              <a:spcBef>
                <a:spcPts val="1000"/>
              </a:spcBef>
              <a:spcAft>
                <a:spcPts val="0"/>
              </a:spcAft>
              <a:buClr>
                <a:srgbClr val="002060"/>
              </a:buClr>
              <a:buSzPts val="1800"/>
              <a:buFont typeface="Calibri"/>
              <a:buChar char="•"/>
            </a:pPr>
            <a:r>
              <a:rPr lang="en-GB" sz="1800" dirty="0">
                <a:solidFill>
                  <a:srgbClr val="002060"/>
                </a:solidFill>
                <a:latin typeface="Calibri"/>
                <a:ea typeface="Calibri"/>
                <a:cs typeface="Calibri"/>
                <a:sym typeface="Calibri"/>
              </a:rPr>
              <a:t>Started: </a:t>
            </a:r>
            <a:r>
              <a:rPr lang="en-GB" sz="1800" b="1" dirty="0">
                <a:solidFill>
                  <a:srgbClr val="002060"/>
                </a:solidFill>
                <a:latin typeface="Calibri"/>
                <a:ea typeface="Calibri"/>
                <a:cs typeface="Calibri"/>
                <a:sym typeface="Calibri"/>
              </a:rPr>
              <a:t>1/2/2019</a:t>
            </a:r>
            <a:endParaRPr dirty="0"/>
          </a:p>
          <a:p>
            <a:pPr marL="228600" marR="0" lvl="0" indent="-228600" algn="l" rtl="0">
              <a:lnSpc>
                <a:spcPct val="90000"/>
              </a:lnSpc>
              <a:spcBef>
                <a:spcPts val="1000"/>
              </a:spcBef>
              <a:spcAft>
                <a:spcPts val="0"/>
              </a:spcAft>
              <a:buClr>
                <a:srgbClr val="002060"/>
              </a:buClr>
              <a:buSzPts val="1800"/>
              <a:buFont typeface="Calibri"/>
              <a:buChar char="•"/>
            </a:pPr>
            <a:r>
              <a:rPr lang="en-GB" sz="1800" dirty="0">
                <a:solidFill>
                  <a:srgbClr val="002060"/>
                </a:solidFill>
                <a:latin typeface="Calibri"/>
                <a:ea typeface="Calibri"/>
                <a:cs typeface="Calibri"/>
                <a:sym typeface="Calibri"/>
              </a:rPr>
              <a:t>Duration: </a:t>
            </a:r>
            <a:r>
              <a:rPr lang="en-GB" sz="1800" b="1" dirty="0">
                <a:solidFill>
                  <a:srgbClr val="002060"/>
                </a:solidFill>
                <a:latin typeface="Calibri"/>
                <a:ea typeface="Calibri"/>
                <a:cs typeface="Calibri"/>
                <a:sym typeface="Calibri"/>
              </a:rPr>
              <a:t>48</a:t>
            </a:r>
            <a:r>
              <a:rPr lang="en-GB" sz="1800" dirty="0">
                <a:solidFill>
                  <a:srgbClr val="002060"/>
                </a:solidFill>
                <a:latin typeface="Calibri"/>
                <a:ea typeface="Calibri"/>
                <a:cs typeface="Calibri"/>
                <a:sym typeface="Calibri"/>
              </a:rPr>
              <a:t> months (end date 31/1/2023) </a:t>
            </a:r>
            <a:endParaRPr dirty="0"/>
          </a:p>
          <a:p>
            <a:pPr marL="228600" marR="0" lvl="0" indent="-228600" algn="l" rtl="0">
              <a:lnSpc>
                <a:spcPct val="90000"/>
              </a:lnSpc>
              <a:spcBef>
                <a:spcPts val="1000"/>
              </a:spcBef>
              <a:spcAft>
                <a:spcPts val="0"/>
              </a:spcAft>
              <a:buClr>
                <a:srgbClr val="002060"/>
              </a:buClr>
              <a:buSzPts val="1800"/>
              <a:buFont typeface="Calibri"/>
              <a:buChar char="•"/>
            </a:pPr>
            <a:r>
              <a:rPr lang="en-GB" sz="1800" dirty="0">
                <a:solidFill>
                  <a:srgbClr val="002060"/>
                </a:solidFill>
                <a:latin typeface="Calibri"/>
                <a:ea typeface="Calibri"/>
                <a:cs typeface="Calibri"/>
                <a:sym typeface="Calibri"/>
              </a:rPr>
              <a:t>Coordinator: </a:t>
            </a:r>
            <a:r>
              <a:rPr lang="en-GB" sz="1800" b="1" dirty="0">
                <a:solidFill>
                  <a:srgbClr val="002060"/>
                </a:solidFill>
                <a:latin typeface="Calibri"/>
                <a:ea typeface="Calibri"/>
                <a:cs typeface="Calibri"/>
                <a:sym typeface="Calibri"/>
              </a:rPr>
              <a:t>CNRS-LAPP</a:t>
            </a:r>
            <a:endParaRPr dirty="0"/>
          </a:p>
          <a:p>
            <a:pPr marL="228600" marR="0" lvl="0" indent="-25400" algn="l" rtl="0">
              <a:lnSpc>
                <a:spcPct val="90000"/>
              </a:lnSpc>
              <a:spcBef>
                <a:spcPts val="1000"/>
              </a:spcBef>
              <a:spcAft>
                <a:spcPts val="0"/>
              </a:spcAft>
              <a:buClr>
                <a:schemeClr val="dk1"/>
              </a:buClr>
              <a:buSzPts val="3200"/>
              <a:buFont typeface="Calibri"/>
              <a:buNone/>
            </a:pPr>
            <a:endParaRPr sz="3200" dirty="0">
              <a:solidFill>
                <a:srgbClr val="002060"/>
              </a:solidFill>
              <a:latin typeface="Calibri"/>
              <a:ea typeface="Calibri"/>
              <a:cs typeface="Calibri"/>
              <a:sym typeface="Calibri"/>
            </a:endParaRPr>
          </a:p>
        </p:txBody>
      </p:sp>
      <p:sp>
        <p:nvSpPr>
          <p:cNvPr id="3" name="Espace réservé du pied de page 2"/>
          <p:cNvSpPr>
            <a:spLocks noGrp="1"/>
          </p:cNvSpPr>
          <p:nvPr>
            <p:ph type="ftr" sz="quarter" idx="11"/>
          </p:nvPr>
        </p:nvSpPr>
        <p:spPr/>
        <p:txBody>
          <a:bodyPr/>
          <a:lstStyle/>
          <a:p>
            <a:r>
              <a:rPr lang="en-US" smtClean="0"/>
              <a:t>ESFRI Science Clusters' Long Term Commitments to Open Science - 11 June 2021</a:t>
            </a:r>
            <a:endParaRPr lang="fr-FR" dirty="0"/>
          </a:p>
        </p:txBody>
      </p:sp>
    </p:spTree>
    <p:extLst>
      <p:ext uri="{BB962C8B-B14F-4D97-AF65-F5344CB8AC3E}">
        <p14:creationId xmlns:p14="http://schemas.microsoft.com/office/powerpoint/2010/main" val="176559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a:solidFill>
                  <a:srgbClr val="002060"/>
                </a:solidFill>
              </a:rPr>
              <a:t>An important </a:t>
            </a:r>
            <a:r>
              <a:rPr lang="fr-FR" sz="2800" b="1" dirty="0" err="1">
                <a:solidFill>
                  <a:srgbClr val="002060"/>
                </a:solidFill>
              </a:rPr>
              <a:t>path</a:t>
            </a:r>
            <a:r>
              <a:rPr lang="fr-FR" sz="2800" b="1" dirty="0">
                <a:solidFill>
                  <a:srgbClr val="002060"/>
                </a:solidFill>
              </a:rPr>
              <a:t> of </a:t>
            </a:r>
            <a:r>
              <a:rPr lang="fr-FR" sz="2800" b="1" dirty="0" err="1">
                <a:solidFill>
                  <a:srgbClr val="002060"/>
                </a:solidFill>
              </a:rPr>
              <a:t>cooperation</a:t>
            </a:r>
            <a:r>
              <a:rPr lang="fr-FR" sz="2800" b="1" dirty="0">
                <a:solidFill>
                  <a:srgbClr val="002060"/>
                </a:solidFill>
              </a:rPr>
              <a:t> and synergies  </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a:xfrm>
            <a:off x="8567391"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a:t>
            </a: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28" name="Picture 4" descr="https://www.esfri.eu/sites/default/files/Screen%20Shot%202019-01-23%20at%2011.23.34%20PM_1.png?slideshow=true&amp;slideshowAuto=true&amp;slideshowSpeed=4000&amp;speed=350&amp;transition=elastic">
            <a:extLst>
              <a:ext uri="{FF2B5EF4-FFF2-40B4-BE49-F238E27FC236}">
                <a16:creationId xmlns:a16="http://schemas.microsoft.com/office/drawing/2014/main" id="{12E20416-E764-1243-8714-738A7DE56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7418" y="989715"/>
            <a:ext cx="1400859" cy="1194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a:extLst>
              <a:ext uri="{FF2B5EF4-FFF2-40B4-BE49-F238E27FC236}">
                <a16:creationId xmlns:a16="http://schemas.microsoft.com/office/drawing/2014/main" id="{CFFF704D-909F-6A40-973F-2648C19685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8233" y="1095229"/>
            <a:ext cx="2381971" cy="453443"/>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21" name="Flèche courbée vers la droite 20">
            <a:extLst>
              <a:ext uri="{FF2B5EF4-FFF2-40B4-BE49-F238E27FC236}">
                <a16:creationId xmlns:a16="http://schemas.microsoft.com/office/drawing/2014/main" id="{51EC016B-6EC8-A649-B7E7-644FA102ED15}"/>
              </a:ext>
            </a:extLst>
          </p:cNvPr>
          <p:cNvSpPr/>
          <p:nvPr/>
        </p:nvSpPr>
        <p:spPr>
          <a:xfrm>
            <a:off x="3200757" y="3001889"/>
            <a:ext cx="956317" cy="173082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1089506-6829-754F-AB48-B24A6B3940CB}"/>
              </a:ext>
            </a:extLst>
          </p:cNvPr>
          <p:cNvSpPr/>
          <p:nvPr/>
        </p:nvSpPr>
        <p:spPr>
          <a:xfrm>
            <a:off x="3799349" y="2809702"/>
            <a:ext cx="700429" cy="714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e 23">
            <a:extLst>
              <a:ext uri="{FF2B5EF4-FFF2-40B4-BE49-F238E27FC236}">
                <a16:creationId xmlns:a16="http://schemas.microsoft.com/office/drawing/2014/main" id="{5F404D4C-0127-5A4A-A437-FD19554C4F0E}"/>
              </a:ext>
            </a:extLst>
          </p:cNvPr>
          <p:cNvGrpSpPr/>
          <p:nvPr/>
        </p:nvGrpSpPr>
        <p:grpSpPr>
          <a:xfrm>
            <a:off x="4256266" y="3250279"/>
            <a:ext cx="2240636" cy="2034246"/>
            <a:chOff x="4256266" y="3250279"/>
            <a:chExt cx="2240636" cy="2034246"/>
          </a:xfrm>
        </p:grpSpPr>
        <p:grpSp>
          <p:nvGrpSpPr>
            <p:cNvPr id="20" name="Groupe 19">
              <a:extLst>
                <a:ext uri="{FF2B5EF4-FFF2-40B4-BE49-F238E27FC236}">
                  <a16:creationId xmlns:a16="http://schemas.microsoft.com/office/drawing/2014/main" id="{B60B2817-DF41-E242-AFC6-FC6BE61749AE}"/>
                </a:ext>
              </a:extLst>
            </p:cNvPr>
            <p:cNvGrpSpPr/>
            <p:nvPr/>
          </p:nvGrpSpPr>
          <p:grpSpPr>
            <a:xfrm>
              <a:off x="4256266" y="3250279"/>
              <a:ext cx="2240636" cy="2034246"/>
              <a:chOff x="4256266" y="3250279"/>
              <a:chExt cx="2240636" cy="2034246"/>
            </a:xfrm>
          </p:grpSpPr>
          <p:sp>
            <p:nvSpPr>
              <p:cNvPr id="23" name="Flèche courbée vers la droite 22">
                <a:extLst>
                  <a:ext uri="{FF2B5EF4-FFF2-40B4-BE49-F238E27FC236}">
                    <a16:creationId xmlns:a16="http://schemas.microsoft.com/office/drawing/2014/main" id="{C385B134-1E6B-5649-949C-E3DD4C034F1A}"/>
                  </a:ext>
                </a:extLst>
              </p:cNvPr>
              <p:cNvSpPr/>
              <p:nvPr/>
            </p:nvSpPr>
            <p:spPr>
              <a:xfrm rot="19744732">
                <a:off x="5540585" y="3480039"/>
                <a:ext cx="956317" cy="173082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Image 13">
                <a:extLst>
                  <a:ext uri="{FF2B5EF4-FFF2-40B4-BE49-F238E27FC236}">
                    <a16:creationId xmlns:a16="http://schemas.microsoft.com/office/drawing/2014/main" id="{DC25D25A-4669-CC40-900B-5C593BAC9703}"/>
                  </a:ext>
                </a:extLst>
              </p:cNvPr>
              <p:cNvPicPr>
                <a:picLocks noChangeAspect="1"/>
              </p:cNvPicPr>
              <p:nvPr/>
            </p:nvPicPr>
            <p:blipFill>
              <a:blip r:embed="rId4"/>
              <a:stretch>
                <a:fillRect/>
              </a:stretch>
            </p:blipFill>
            <p:spPr>
              <a:xfrm>
                <a:off x="4256266" y="4345452"/>
                <a:ext cx="1762479" cy="939073"/>
              </a:xfrm>
              <a:prstGeom prst="rect">
                <a:avLst/>
              </a:prstGeom>
            </p:spPr>
          </p:pic>
          <p:sp>
            <p:nvSpPr>
              <p:cNvPr id="19" name="Rectangle 18">
                <a:extLst>
                  <a:ext uri="{FF2B5EF4-FFF2-40B4-BE49-F238E27FC236}">
                    <a16:creationId xmlns:a16="http://schemas.microsoft.com/office/drawing/2014/main" id="{3D6DDC85-33E5-2049-979D-EE41A5412749}"/>
                  </a:ext>
                </a:extLst>
              </p:cNvPr>
              <p:cNvSpPr/>
              <p:nvPr/>
            </p:nvSpPr>
            <p:spPr>
              <a:xfrm>
                <a:off x="5108927" y="3250279"/>
                <a:ext cx="1211188" cy="10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Rectangle 21">
              <a:extLst>
                <a:ext uri="{FF2B5EF4-FFF2-40B4-BE49-F238E27FC236}">
                  <a16:creationId xmlns:a16="http://schemas.microsoft.com/office/drawing/2014/main" id="{F06E0652-A0DC-2447-8473-6AED972CD15E}"/>
                </a:ext>
              </a:extLst>
            </p:cNvPr>
            <p:cNvSpPr/>
            <p:nvPr/>
          </p:nvSpPr>
          <p:spPr>
            <a:xfrm>
              <a:off x="6021929" y="4511666"/>
              <a:ext cx="77257" cy="606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e 25">
            <a:extLst>
              <a:ext uri="{FF2B5EF4-FFF2-40B4-BE49-F238E27FC236}">
                <a16:creationId xmlns:a16="http://schemas.microsoft.com/office/drawing/2014/main" id="{4D34680C-0FBF-984B-9217-D1CEDFF78CB5}"/>
              </a:ext>
            </a:extLst>
          </p:cNvPr>
          <p:cNvGrpSpPr/>
          <p:nvPr/>
        </p:nvGrpSpPr>
        <p:grpSpPr>
          <a:xfrm>
            <a:off x="6928560" y="989716"/>
            <a:ext cx="4961831" cy="4628724"/>
            <a:chOff x="6928560" y="989716"/>
            <a:chExt cx="4961831" cy="4628724"/>
          </a:xfrm>
        </p:grpSpPr>
        <p:grpSp>
          <p:nvGrpSpPr>
            <p:cNvPr id="15" name="Groupe 14">
              <a:extLst>
                <a:ext uri="{FF2B5EF4-FFF2-40B4-BE49-F238E27FC236}">
                  <a16:creationId xmlns:a16="http://schemas.microsoft.com/office/drawing/2014/main" id="{01700FE8-AEAB-4143-8B1E-69C003173D3A}"/>
                </a:ext>
              </a:extLst>
            </p:cNvPr>
            <p:cNvGrpSpPr/>
            <p:nvPr/>
          </p:nvGrpSpPr>
          <p:grpSpPr>
            <a:xfrm>
              <a:off x="6928560" y="989716"/>
              <a:ext cx="4961831" cy="4628724"/>
              <a:chOff x="6945186" y="1134223"/>
              <a:chExt cx="4961831" cy="4628724"/>
            </a:xfrm>
          </p:grpSpPr>
          <p:sp>
            <p:nvSpPr>
              <p:cNvPr id="3" name="Flèche courbée vers la droite 2">
                <a:extLst>
                  <a:ext uri="{FF2B5EF4-FFF2-40B4-BE49-F238E27FC236}">
                    <a16:creationId xmlns:a16="http://schemas.microsoft.com/office/drawing/2014/main" id="{2ED81403-0B00-454F-A7E0-67B9A8A01DB2}"/>
                  </a:ext>
                </a:extLst>
              </p:cNvPr>
              <p:cNvSpPr/>
              <p:nvPr/>
            </p:nvSpPr>
            <p:spPr>
              <a:xfrm rot="19596834">
                <a:off x="9808978" y="2139731"/>
                <a:ext cx="2098039" cy="1936865"/>
              </a:xfrm>
              <a:prstGeom prst="curvedRightArrow">
                <a:avLst>
                  <a:gd name="adj1" fmla="val 17751"/>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Image 11">
                <a:extLst>
                  <a:ext uri="{FF2B5EF4-FFF2-40B4-BE49-F238E27FC236}">
                    <a16:creationId xmlns:a16="http://schemas.microsoft.com/office/drawing/2014/main" id="{23821DAD-DA94-F749-A273-6FA42172535A}"/>
                  </a:ext>
                </a:extLst>
              </p:cNvPr>
              <p:cNvPicPr>
                <a:picLocks noChangeAspect="1"/>
              </p:cNvPicPr>
              <p:nvPr/>
            </p:nvPicPr>
            <p:blipFill>
              <a:blip r:embed="rId5"/>
              <a:stretch>
                <a:fillRect/>
              </a:stretch>
            </p:blipFill>
            <p:spPr>
              <a:xfrm>
                <a:off x="6945186" y="1134223"/>
                <a:ext cx="3277663" cy="4628724"/>
              </a:xfrm>
              <a:prstGeom prst="rect">
                <a:avLst/>
              </a:prstGeom>
              <a:ln>
                <a:solidFill>
                  <a:schemeClr val="accent1"/>
                </a:solidFill>
              </a:ln>
            </p:spPr>
          </p:pic>
          <p:sp>
            <p:nvSpPr>
              <p:cNvPr id="13" name="Rectangle 12">
                <a:extLst>
                  <a:ext uri="{FF2B5EF4-FFF2-40B4-BE49-F238E27FC236}">
                    <a16:creationId xmlns:a16="http://schemas.microsoft.com/office/drawing/2014/main" id="{C31C1A01-04CD-364C-9B3A-C884164758CE}"/>
                  </a:ext>
                </a:extLst>
              </p:cNvPr>
              <p:cNvSpPr/>
              <p:nvPr/>
            </p:nvSpPr>
            <p:spPr>
              <a:xfrm>
                <a:off x="10222849" y="1489913"/>
                <a:ext cx="608445" cy="178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A4B6C5E-A31F-444B-94A0-85AFF61CDA69}"/>
                  </a:ext>
                </a:extLst>
              </p:cNvPr>
              <p:cNvSpPr/>
              <p:nvPr/>
            </p:nvSpPr>
            <p:spPr>
              <a:xfrm>
                <a:off x="10745355" y="1206675"/>
                <a:ext cx="842587" cy="1445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Rectangle 24">
              <a:extLst>
                <a:ext uri="{FF2B5EF4-FFF2-40B4-BE49-F238E27FC236}">
                  <a16:creationId xmlns:a16="http://schemas.microsoft.com/office/drawing/2014/main" id="{A5A9798D-B2CA-3B41-85AF-53D186718958}"/>
                </a:ext>
              </a:extLst>
            </p:cNvPr>
            <p:cNvSpPr/>
            <p:nvPr/>
          </p:nvSpPr>
          <p:spPr>
            <a:xfrm>
              <a:off x="10214536" y="3045305"/>
              <a:ext cx="79855" cy="958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15">
            <a:extLst>
              <a:ext uri="{FF2B5EF4-FFF2-40B4-BE49-F238E27FC236}">
                <a16:creationId xmlns:a16="http://schemas.microsoft.com/office/drawing/2014/main" id="{62144D0D-11D5-024A-9210-F979E00B15B5}"/>
              </a:ext>
            </a:extLst>
          </p:cNvPr>
          <p:cNvPicPr>
            <a:picLocks noChangeAspect="1"/>
          </p:cNvPicPr>
          <p:nvPr/>
        </p:nvPicPr>
        <p:blipFill>
          <a:blip r:embed="rId6"/>
          <a:stretch>
            <a:fillRect/>
          </a:stretch>
        </p:blipFill>
        <p:spPr>
          <a:xfrm>
            <a:off x="1063504" y="2085486"/>
            <a:ext cx="2715246" cy="3788124"/>
          </a:xfrm>
          <a:prstGeom prst="rect">
            <a:avLst/>
          </a:prstGeom>
          <a:effectLst>
            <a:outerShdw blurRad="50800" dist="38100" dir="2700000" algn="tl" rotWithShape="0">
              <a:prstClr val="black">
                <a:alpha val="40000"/>
              </a:prstClr>
            </a:outerShdw>
          </a:effectLst>
        </p:spPr>
      </p:pic>
      <p:sp>
        <p:nvSpPr>
          <p:cNvPr id="28" name="Flèche courbée vers la droite 27">
            <a:extLst>
              <a:ext uri="{FF2B5EF4-FFF2-40B4-BE49-F238E27FC236}">
                <a16:creationId xmlns:a16="http://schemas.microsoft.com/office/drawing/2014/main" id="{8AE4A68F-A0EA-1D43-8621-AF356B0C0F04}"/>
              </a:ext>
            </a:extLst>
          </p:cNvPr>
          <p:cNvSpPr/>
          <p:nvPr/>
        </p:nvSpPr>
        <p:spPr>
          <a:xfrm>
            <a:off x="186346" y="1231278"/>
            <a:ext cx="956317" cy="1730824"/>
          </a:xfrm>
          <a:prstGeom prst="curvedRightArrow">
            <a:avLst>
              <a:gd name="adj1" fmla="val 16167"/>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380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7"/>
          <p:cNvSpPr txBox="1"/>
          <p:nvPr/>
        </p:nvSpPr>
        <p:spPr>
          <a:xfrm>
            <a:off x="4303057" y="135790"/>
            <a:ext cx="7688281" cy="604259"/>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000090"/>
              </a:buClr>
              <a:buSzPts val="3600"/>
              <a:buFont typeface="Calibri"/>
              <a:buNone/>
            </a:pPr>
            <a:r>
              <a:rPr lang="en-GB" sz="3600" b="1">
                <a:solidFill>
                  <a:srgbClr val="000090"/>
                </a:solidFill>
                <a:latin typeface="Calibri"/>
                <a:ea typeface="Calibri"/>
                <a:cs typeface="Calibri"/>
                <a:sym typeface="Calibri"/>
              </a:rPr>
              <a:t>ESCAPE consortium</a:t>
            </a:r>
            <a:endParaRPr sz="3600" b="1">
              <a:solidFill>
                <a:schemeClr val="dk1"/>
              </a:solidFill>
              <a:latin typeface="Calibri"/>
              <a:ea typeface="Calibri"/>
              <a:cs typeface="Calibri"/>
              <a:sym typeface="Calibri"/>
            </a:endParaRPr>
          </a:p>
        </p:txBody>
      </p:sp>
      <p:graphicFrame>
        <p:nvGraphicFramePr>
          <p:cNvPr id="2" name="Diagram 1"/>
          <p:cNvGraphicFramePr/>
          <p:nvPr>
            <p:extLst/>
          </p:nvPr>
        </p:nvGraphicFramePr>
        <p:xfrm>
          <a:off x="661154" y="1155449"/>
          <a:ext cx="10646184" cy="438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472595" y="5656306"/>
            <a:ext cx="9559027" cy="646331"/>
          </a:xfrm>
          <a:prstGeom prst="rect">
            <a:avLst/>
          </a:prstGeom>
          <a:noFill/>
        </p:spPr>
        <p:txBody>
          <a:bodyPr wrap="none" rtlCol="0">
            <a:spAutoFit/>
          </a:bodyPr>
          <a:lstStyle/>
          <a:p>
            <a:pPr lvl="0"/>
            <a:r>
              <a:rPr lang="en-GB" sz="1800" b="1" dirty="0"/>
              <a:t>As per H2020 INFRAEOSC-04-2018 call - CLUSTER MEMBERSHIP and </a:t>
            </a:r>
            <a:r>
              <a:rPr lang="en-GB" sz="1800" b="1" dirty="0" smtClean="0"/>
              <a:t>PARTNERSHIP</a:t>
            </a:r>
            <a:endParaRPr lang="en-GB" sz="1800" dirty="0"/>
          </a:p>
          <a:p>
            <a:endParaRPr lang="en-GB" sz="1800" dirty="0"/>
          </a:p>
        </p:txBody>
      </p:sp>
      <p:sp>
        <p:nvSpPr>
          <p:cNvPr id="4" name="Espace réservé du pied de page 3"/>
          <p:cNvSpPr>
            <a:spLocks noGrp="1"/>
          </p:cNvSpPr>
          <p:nvPr>
            <p:ph type="ftr" idx="11"/>
          </p:nvPr>
        </p:nvSpPr>
        <p:spPr/>
        <p:txBody>
          <a:bodyPr/>
          <a:lstStyle/>
          <a:p>
            <a:r>
              <a:rPr lang="en-US" smtClean="0"/>
              <a:t>ESFRI Science Clusters' Long Term Commitments to Open Science - 11 June 2021</a:t>
            </a:r>
            <a:endParaRPr lang="en-US"/>
          </a:p>
        </p:txBody>
      </p:sp>
    </p:spTree>
    <p:extLst>
      <p:ext uri="{BB962C8B-B14F-4D97-AF65-F5344CB8AC3E}">
        <p14:creationId xmlns:p14="http://schemas.microsoft.com/office/powerpoint/2010/main" val="34052425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239"/>
        <p:cNvGrpSpPr/>
        <p:nvPr/>
      </p:nvGrpSpPr>
      <p:grpSpPr>
        <a:xfrm>
          <a:off x="0" y="0"/>
          <a:ext cx="0" cy="0"/>
          <a:chOff x="0" y="0"/>
          <a:chExt cx="0" cy="0"/>
        </a:xfrm>
      </p:grpSpPr>
      <p:sp>
        <p:nvSpPr>
          <p:cNvPr id="240" name="Google Shape;240;p8"/>
          <p:cNvSpPr txBox="1">
            <a:spLocks noGrp="1"/>
          </p:cNvSpPr>
          <p:nvPr>
            <p:ph type="title"/>
          </p:nvPr>
        </p:nvSpPr>
        <p:spPr>
          <a:xfrm>
            <a:off x="1633269" y="160028"/>
            <a:ext cx="9720532" cy="103235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002060"/>
              </a:buClr>
              <a:buSzPts val="3200"/>
              <a:buFont typeface="Arial"/>
              <a:buNone/>
            </a:pPr>
            <a:r>
              <a:rPr lang="en-GB" sz="3200">
                <a:solidFill>
                  <a:srgbClr val="002060"/>
                </a:solidFill>
              </a:rPr>
              <a:t>ESCAPE Work Programme </a:t>
            </a:r>
            <a:endParaRPr/>
          </a:p>
        </p:txBody>
      </p:sp>
      <p:graphicFrame>
        <p:nvGraphicFramePr>
          <p:cNvPr id="3" name="Diagram 2"/>
          <p:cNvGraphicFramePr/>
          <p:nvPr>
            <p:extLst/>
          </p:nvPr>
        </p:nvGraphicFramePr>
        <p:xfrm>
          <a:off x="0" y="981307"/>
          <a:ext cx="12192000" cy="513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r>
              <a:rPr lang="en-US" smtClean="0"/>
              <a:t>ESFRI Science Clusters' Long Term Commitments to Open Science - 11 June 2021</a:t>
            </a:r>
            <a:endParaRPr lang="fr-FR" dirty="0"/>
          </a:p>
        </p:txBody>
      </p:sp>
    </p:spTree>
    <p:extLst>
      <p:ext uri="{BB962C8B-B14F-4D97-AF65-F5344CB8AC3E}">
        <p14:creationId xmlns:p14="http://schemas.microsoft.com/office/powerpoint/2010/main" val="3268543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9"/>
          <p:cNvSpPr/>
          <p:nvPr/>
        </p:nvSpPr>
        <p:spPr>
          <a:xfrm>
            <a:off x="6840638" y="1390227"/>
            <a:ext cx="2106591" cy="1009823"/>
          </a:xfrm>
          <a:prstGeom prst="roundRect">
            <a:avLst>
              <a:gd name="adj" fmla="val 16667"/>
            </a:avLst>
          </a:prstGeom>
          <a:solidFill>
            <a:srgbClr val="FBE4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en-GB" sz="1600" b="0" i="0" u="none" strike="noStrike" cap="none">
                <a:solidFill>
                  <a:srgbClr val="000000"/>
                </a:solidFill>
                <a:latin typeface="Calibri"/>
                <a:ea typeface="Calibri"/>
                <a:cs typeface="Calibri"/>
                <a:sym typeface="Calibri"/>
              </a:rPr>
              <a:t>TSP’s</a:t>
            </a:r>
            <a:endParaRPr/>
          </a:p>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255" name="Google Shape;255;p9"/>
          <p:cNvSpPr/>
          <p:nvPr/>
        </p:nvSpPr>
        <p:spPr>
          <a:xfrm>
            <a:off x="1828800" y="3426106"/>
            <a:ext cx="9699585" cy="2696902"/>
          </a:xfrm>
          <a:prstGeom prst="rect">
            <a:avLst/>
          </a:prstGeom>
          <a:solidFill>
            <a:srgbClr val="D5DBE5"/>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6" name="Google Shape;256;p9"/>
          <p:cNvSpPr/>
          <p:nvPr/>
        </p:nvSpPr>
        <p:spPr>
          <a:xfrm>
            <a:off x="5541979" y="1749057"/>
            <a:ext cx="2480793" cy="1120372"/>
          </a:xfrm>
          <a:prstGeom prst="roundRect">
            <a:avLst>
              <a:gd name="adj" fmla="val 16667"/>
            </a:avLst>
          </a:prstGeom>
          <a:solidFill>
            <a:srgbClr val="FBE4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en-GB" sz="1600" b="0" i="0" u="none" strike="noStrike" cap="none">
                <a:solidFill>
                  <a:srgbClr val="000000"/>
                </a:solidFill>
                <a:latin typeface="Calibri"/>
                <a:ea typeface="Calibri"/>
                <a:cs typeface="Calibri"/>
                <a:sym typeface="Calibri"/>
              </a:rPr>
              <a:t>RI-Specific Science Platforms</a:t>
            </a:r>
            <a:endParaRPr/>
          </a:p>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257" name="Google Shape;257;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002060"/>
              </a:buClr>
              <a:buSzPts val="2800"/>
              <a:buFont typeface="Arial"/>
              <a:buNone/>
            </a:pPr>
            <a:r>
              <a:rPr lang="en-GB" sz="2800" dirty="0" smtClean="0">
                <a:solidFill>
                  <a:srgbClr val="002060"/>
                </a:solidFill>
              </a:rPr>
              <a:t> ESCAPE </a:t>
            </a:r>
            <a:r>
              <a:rPr lang="en-GB" sz="2800" dirty="0">
                <a:solidFill>
                  <a:srgbClr val="002060"/>
                </a:solidFill>
              </a:rPr>
              <a:t>EOSC cell</a:t>
            </a:r>
            <a:endParaRPr dirty="0"/>
          </a:p>
        </p:txBody>
      </p:sp>
      <p:grpSp>
        <p:nvGrpSpPr>
          <p:cNvPr id="258" name="Google Shape;258;p9"/>
          <p:cNvGrpSpPr/>
          <p:nvPr/>
        </p:nvGrpSpPr>
        <p:grpSpPr>
          <a:xfrm>
            <a:off x="10129742" y="3563951"/>
            <a:ext cx="1224059" cy="2442878"/>
            <a:chOff x="9748157" y="3575957"/>
            <a:chExt cx="1224059" cy="2442878"/>
          </a:xfrm>
        </p:grpSpPr>
        <p:sp>
          <p:nvSpPr>
            <p:cNvPr id="259" name="Google Shape;259;p9"/>
            <p:cNvSpPr/>
            <p:nvPr/>
          </p:nvSpPr>
          <p:spPr>
            <a:xfrm>
              <a:off x="9748157" y="3575957"/>
              <a:ext cx="1224059" cy="2442878"/>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60" name="Google Shape;260;p9"/>
            <p:cNvPicPr preferRelativeResize="0"/>
            <p:nvPr/>
          </p:nvPicPr>
          <p:blipFill rotWithShape="1">
            <a:blip r:embed="rId3">
              <a:alphaModFix/>
            </a:blip>
            <a:srcRect/>
            <a:stretch/>
          </p:blipFill>
          <p:spPr>
            <a:xfrm>
              <a:off x="9820559" y="3811814"/>
              <a:ext cx="896920" cy="389965"/>
            </a:xfrm>
            <a:prstGeom prst="rect">
              <a:avLst/>
            </a:prstGeom>
            <a:noFill/>
            <a:ln>
              <a:noFill/>
            </a:ln>
          </p:spPr>
        </p:pic>
        <p:pic>
          <p:nvPicPr>
            <p:cNvPr id="261" name="Google Shape;261;p9"/>
            <p:cNvPicPr preferRelativeResize="0"/>
            <p:nvPr/>
          </p:nvPicPr>
          <p:blipFill rotWithShape="1">
            <a:blip r:embed="rId4">
              <a:alphaModFix/>
            </a:blip>
            <a:srcRect/>
            <a:stretch/>
          </p:blipFill>
          <p:spPr>
            <a:xfrm>
              <a:off x="9794813" y="4797396"/>
              <a:ext cx="1177403" cy="977406"/>
            </a:xfrm>
            <a:prstGeom prst="rect">
              <a:avLst/>
            </a:prstGeom>
            <a:noFill/>
            <a:ln>
              <a:noFill/>
            </a:ln>
          </p:spPr>
        </p:pic>
      </p:grpSp>
      <p:sp>
        <p:nvSpPr>
          <p:cNvPr id="262" name="Google Shape;262;p9"/>
          <p:cNvSpPr/>
          <p:nvPr/>
        </p:nvSpPr>
        <p:spPr>
          <a:xfrm>
            <a:off x="3958653" y="4995870"/>
            <a:ext cx="1358373" cy="960698"/>
          </a:xfrm>
          <a:prstGeom prst="roundRect">
            <a:avLst>
              <a:gd name="adj" fmla="val 16667"/>
            </a:avLst>
          </a:prstGeom>
          <a:solidFill>
            <a:srgbClr val="FBE4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HTC</a:t>
            </a:r>
            <a:endParaRPr/>
          </a:p>
          <a:p>
            <a:pPr marL="0" marR="0" lvl="0" indent="0" algn="ctr" rtl="0">
              <a:lnSpc>
                <a:spcPct val="100000"/>
              </a:lnSpc>
              <a:spcBef>
                <a:spcPts val="0"/>
              </a:spcBef>
              <a:spcAft>
                <a:spcPts val="0"/>
              </a:spcAft>
              <a:buClr>
                <a:srgbClr val="000000"/>
              </a:buClr>
              <a:buSzPts val="1400"/>
              <a:buFont typeface="Calibri"/>
              <a:buNone/>
            </a:pPr>
            <a:r>
              <a:rPr lang="en-GB" sz="1400" b="0" i="0" u="none" strike="noStrike" cap="none">
                <a:solidFill>
                  <a:srgbClr val="000000"/>
                </a:solidFill>
                <a:latin typeface="Calibri"/>
                <a:ea typeface="Calibri"/>
                <a:cs typeface="Calibri"/>
                <a:sym typeface="Calibri"/>
              </a:rPr>
              <a:t>Grid clusters, etc</a:t>
            </a:r>
            <a:endParaRPr/>
          </a:p>
        </p:txBody>
      </p:sp>
      <p:sp>
        <p:nvSpPr>
          <p:cNvPr id="263" name="Google Shape;263;p9"/>
          <p:cNvSpPr/>
          <p:nvPr/>
        </p:nvSpPr>
        <p:spPr>
          <a:xfrm>
            <a:off x="7953606" y="5046131"/>
            <a:ext cx="1554693" cy="949645"/>
          </a:xfrm>
          <a:prstGeom prst="cloud">
            <a:avLst/>
          </a:prstGeom>
          <a:solidFill>
            <a:srgbClr val="FBE4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a:ea typeface="Calibri"/>
                <a:cs typeface="Calibri"/>
                <a:sym typeface="Calibri"/>
              </a:rPr>
              <a:t>Commercial</a:t>
            </a:r>
            <a:r>
              <a:rPr lang="en-GB" sz="1100" b="0" i="0" u="none" strike="noStrike" cap="none">
                <a:solidFill>
                  <a:srgbClr val="000000"/>
                </a:solidFill>
                <a:latin typeface="Calibri"/>
                <a:ea typeface="Calibri"/>
                <a:cs typeface="Calibri"/>
                <a:sym typeface="Calibri"/>
              </a:rPr>
              <a:t> </a:t>
            </a:r>
            <a:r>
              <a:rPr lang="en-GB" sz="1200" b="0" i="0" u="none" strike="noStrike" cap="none">
                <a:solidFill>
                  <a:srgbClr val="000000"/>
                </a:solidFill>
                <a:latin typeface="Calibri"/>
                <a:ea typeface="Calibri"/>
                <a:cs typeface="Calibri"/>
                <a:sym typeface="Calibri"/>
              </a:rPr>
              <a:t>clouds</a:t>
            </a:r>
            <a:endParaRPr sz="1100" b="0" i="0" u="none" strike="noStrike" cap="none">
              <a:solidFill>
                <a:srgbClr val="000000"/>
              </a:solidFill>
              <a:latin typeface="Calibri"/>
              <a:ea typeface="Calibri"/>
              <a:cs typeface="Calibri"/>
              <a:sym typeface="Calibri"/>
            </a:endParaRPr>
          </a:p>
        </p:txBody>
      </p:sp>
      <p:grpSp>
        <p:nvGrpSpPr>
          <p:cNvPr id="264" name="Google Shape;264;p9"/>
          <p:cNvGrpSpPr/>
          <p:nvPr/>
        </p:nvGrpSpPr>
        <p:grpSpPr>
          <a:xfrm>
            <a:off x="2096669" y="5010975"/>
            <a:ext cx="1358373" cy="960698"/>
            <a:chOff x="1894113" y="5058137"/>
            <a:chExt cx="1358373" cy="960698"/>
          </a:xfrm>
        </p:grpSpPr>
        <p:sp>
          <p:nvSpPr>
            <p:cNvPr id="265" name="Google Shape;265;p9"/>
            <p:cNvSpPr/>
            <p:nvPr/>
          </p:nvSpPr>
          <p:spPr>
            <a:xfrm>
              <a:off x="1894113" y="5058137"/>
              <a:ext cx="1358373" cy="960698"/>
            </a:xfrm>
            <a:prstGeom prst="roundRect">
              <a:avLst>
                <a:gd name="adj" fmla="val 16667"/>
              </a:avLst>
            </a:prstGeom>
            <a:solidFill>
              <a:srgbClr val="FBE4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HPC</a:t>
              </a:r>
              <a:endParaRPr/>
            </a:p>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66" name="Google Shape;266;p9"/>
            <p:cNvPicPr preferRelativeResize="0"/>
            <p:nvPr/>
          </p:nvPicPr>
          <p:blipFill rotWithShape="1">
            <a:blip r:embed="rId5">
              <a:alphaModFix/>
            </a:blip>
            <a:srcRect/>
            <a:stretch/>
          </p:blipFill>
          <p:spPr>
            <a:xfrm>
              <a:off x="1931443" y="5390493"/>
              <a:ext cx="1150439" cy="301032"/>
            </a:xfrm>
            <a:prstGeom prst="rect">
              <a:avLst/>
            </a:prstGeom>
            <a:noFill/>
            <a:ln>
              <a:noFill/>
            </a:ln>
          </p:spPr>
        </p:pic>
        <p:pic>
          <p:nvPicPr>
            <p:cNvPr id="267" name="Google Shape;267;p9"/>
            <p:cNvPicPr preferRelativeResize="0"/>
            <p:nvPr/>
          </p:nvPicPr>
          <p:blipFill rotWithShape="1">
            <a:blip r:embed="rId6">
              <a:alphaModFix/>
            </a:blip>
            <a:srcRect/>
            <a:stretch/>
          </p:blipFill>
          <p:spPr>
            <a:xfrm>
              <a:off x="1918756" y="5691525"/>
              <a:ext cx="1175812" cy="319821"/>
            </a:xfrm>
            <a:prstGeom prst="rect">
              <a:avLst/>
            </a:prstGeom>
            <a:solidFill>
              <a:srgbClr val="D8E2F3"/>
            </a:solidFill>
            <a:ln>
              <a:noFill/>
            </a:ln>
          </p:spPr>
        </p:pic>
      </p:grpSp>
      <p:sp>
        <p:nvSpPr>
          <p:cNvPr id="268" name="Google Shape;268;p9"/>
          <p:cNvSpPr/>
          <p:nvPr/>
        </p:nvSpPr>
        <p:spPr>
          <a:xfrm>
            <a:off x="5820637" y="5046131"/>
            <a:ext cx="1629357" cy="949645"/>
          </a:xfrm>
          <a:prstGeom prst="cloud">
            <a:avLst/>
          </a:prstGeom>
          <a:solidFill>
            <a:srgbClr val="FBE4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a:ea typeface="Calibri"/>
                <a:cs typeface="Calibri"/>
                <a:sym typeface="Calibri"/>
              </a:rPr>
              <a:t>Private/public clouds</a:t>
            </a:r>
            <a:endParaRPr sz="1100" b="0" i="0" u="none" strike="noStrike" cap="none">
              <a:solidFill>
                <a:srgbClr val="000000"/>
              </a:solidFill>
              <a:latin typeface="Calibri"/>
              <a:ea typeface="Calibri"/>
              <a:cs typeface="Calibri"/>
              <a:sym typeface="Calibri"/>
            </a:endParaRPr>
          </a:p>
        </p:txBody>
      </p:sp>
      <p:grpSp>
        <p:nvGrpSpPr>
          <p:cNvPr id="269" name="Google Shape;269;p9"/>
          <p:cNvGrpSpPr/>
          <p:nvPr/>
        </p:nvGrpSpPr>
        <p:grpSpPr>
          <a:xfrm>
            <a:off x="1991587" y="3549914"/>
            <a:ext cx="7658100" cy="1224643"/>
            <a:chOff x="1991587" y="3549914"/>
            <a:chExt cx="7658100" cy="1224643"/>
          </a:xfrm>
        </p:grpSpPr>
        <p:grpSp>
          <p:nvGrpSpPr>
            <p:cNvPr id="270" name="Google Shape;270;p9"/>
            <p:cNvGrpSpPr/>
            <p:nvPr/>
          </p:nvGrpSpPr>
          <p:grpSpPr>
            <a:xfrm>
              <a:off x="1991587" y="3549914"/>
              <a:ext cx="7658100" cy="1224643"/>
              <a:chOff x="1991587" y="3549914"/>
              <a:chExt cx="7658100" cy="1224643"/>
            </a:xfrm>
          </p:grpSpPr>
          <p:sp>
            <p:nvSpPr>
              <p:cNvPr id="271" name="Google Shape;271;p9"/>
              <p:cNvSpPr/>
              <p:nvPr/>
            </p:nvSpPr>
            <p:spPr>
              <a:xfrm>
                <a:off x="1991587" y="3549914"/>
                <a:ext cx="7658100" cy="1224643"/>
              </a:xfrm>
              <a:prstGeom prst="roundRect">
                <a:avLst>
                  <a:gd name="adj" fmla="val 16667"/>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en-GB" sz="1800" b="1" i="0" u="sng" strike="noStrike" cap="none">
                    <a:solidFill>
                      <a:srgbClr val="000000"/>
                    </a:solidFill>
                    <a:latin typeface="Calibri"/>
                    <a:ea typeface="Calibri"/>
                    <a:cs typeface="Calibri"/>
                    <a:sym typeface="Calibri"/>
                  </a:rPr>
                  <a:t>Data Lake</a:t>
                </a:r>
                <a:endParaRPr/>
              </a:p>
              <a:p>
                <a:pPr marL="0" marR="0" lvl="0" indent="0" algn="ctr" rtl="0">
                  <a:lnSpc>
                    <a:spcPct val="100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FAIR data management</a:t>
                </a:r>
                <a:endParaRPr/>
              </a:p>
              <a:p>
                <a:pPr marL="0" marR="0" lvl="0" indent="0" algn="ctr" rtl="0">
                  <a:lnSpc>
                    <a:spcPct val="100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Content discovery and delivery</a:t>
                </a:r>
                <a:endParaRPr/>
              </a:p>
            </p:txBody>
          </p:sp>
          <p:grpSp>
            <p:nvGrpSpPr>
              <p:cNvPr id="272" name="Google Shape;272;p9"/>
              <p:cNvGrpSpPr/>
              <p:nvPr/>
            </p:nvGrpSpPr>
            <p:grpSpPr>
              <a:xfrm>
                <a:off x="2195167" y="3728516"/>
                <a:ext cx="1763486" cy="865414"/>
                <a:chOff x="1926771" y="3657601"/>
                <a:chExt cx="1763486" cy="865414"/>
              </a:xfrm>
            </p:grpSpPr>
            <p:sp>
              <p:nvSpPr>
                <p:cNvPr id="273" name="Google Shape;273;p9"/>
                <p:cNvSpPr/>
                <p:nvPr/>
              </p:nvSpPr>
              <p:spPr>
                <a:xfrm>
                  <a:off x="1926771" y="3657601"/>
                  <a:ext cx="1763486" cy="865414"/>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4" name="Google Shape;274;p9"/>
                <p:cNvSpPr/>
                <p:nvPr/>
              </p:nvSpPr>
              <p:spPr>
                <a:xfrm>
                  <a:off x="2253343" y="4245429"/>
                  <a:ext cx="854572" cy="135965"/>
                </a:xfrm>
                <a:custGeom>
                  <a:avLst/>
                  <a:gdLst/>
                  <a:ahLst/>
                  <a:cxnLst/>
                  <a:rect l="l" t="t" r="r" b="b"/>
                  <a:pathLst>
                    <a:path w="854572" h="135965" extrusionOk="0">
                      <a:moveTo>
                        <a:pt x="0" y="97971"/>
                      </a:moveTo>
                      <a:cubicBezTo>
                        <a:pt x="117021" y="48985"/>
                        <a:pt x="234043" y="0"/>
                        <a:pt x="310243" y="0"/>
                      </a:cubicBezTo>
                      <a:cubicBezTo>
                        <a:pt x="386443" y="0"/>
                        <a:pt x="394607" y="92528"/>
                        <a:pt x="457200" y="97971"/>
                      </a:cubicBezTo>
                      <a:cubicBezTo>
                        <a:pt x="519793" y="103414"/>
                        <a:pt x="620486" y="27214"/>
                        <a:pt x="685800" y="32657"/>
                      </a:cubicBezTo>
                      <a:cubicBezTo>
                        <a:pt x="751114" y="38100"/>
                        <a:pt x="830036" y="117021"/>
                        <a:pt x="849086" y="130628"/>
                      </a:cubicBezTo>
                      <a:cubicBezTo>
                        <a:pt x="868136" y="144235"/>
                        <a:pt x="834118" y="129267"/>
                        <a:pt x="800100" y="114300"/>
                      </a:cubicBezTo>
                    </a:path>
                  </a:pathLst>
                </a:cu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5" name="Google Shape;275;p9"/>
                <p:cNvSpPr/>
                <p:nvPr/>
              </p:nvSpPr>
              <p:spPr>
                <a:xfrm>
                  <a:off x="2253343" y="4103968"/>
                  <a:ext cx="854572" cy="135965"/>
                </a:xfrm>
                <a:custGeom>
                  <a:avLst/>
                  <a:gdLst/>
                  <a:ahLst/>
                  <a:cxnLst/>
                  <a:rect l="l" t="t" r="r" b="b"/>
                  <a:pathLst>
                    <a:path w="854572" h="135965" extrusionOk="0">
                      <a:moveTo>
                        <a:pt x="0" y="97971"/>
                      </a:moveTo>
                      <a:cubicBezTo>
                        <a:pt x="117021" y="48985"/>
                        <a:pt x="234043" y="0"/>
                        <a:pt x="310243" y="0"/>
                      </a:cubicBezTo>
                      <a:cubicBezTo>
                        <a:pt x="386443" y="0"/>
                        <a:pt x="394607" y="92528"/>
                        <a:pt x="457200" y="97971"/>
                      </a:cubicBezTo>
                      <a:cubicBezTo>
                        <a:pt x="519793" y="103414"/>
                        <a:pt x="620486" y="27214"/>
                        <a:pt x="685800" y="32657"/>
                      </a:cubicBezTo>
                      <a:cubicBezTo>
                        <a:pt x="751114" y="38100"/>
                        <a:pt x="830036" y="117021"/>
                        <a:pt x="849086" y="130628"/>
                      </a:cubicBezTo>
                      <a:cubicBezTo>
                        <a:pt x="868136" y="144235"/>
                        <a:pt x="834118" y="129267"/>
                        <a:pt x="800100" y="114300"/>
                      </a:cubicBezTo>
                    </a:path>
                  </a:pathLst>
                </a:cu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6" name="Google Shape;276;p9"/>
                <p:cNvSpPr/>
                <p:nvPr/>
              </p:nvSpPr>
              <p:spPr>
                <a:xfrm>
                  <a:off x="2253343" y="3967844"/>
                  <a:ext cx="854572" cy="135965"/>
                </a:xfrm>
                <a:custGeom>
                  <a:avLst/>
                  <a:gdLst/>
                  <a:ahLst/>
                  <a:cxnLst/>
                  <a:rect l="l" t="t" r="r" b="b"/>
                  <a:pathLst>
                    <a:path w="854572" h="135965" extrusionOk="0">
                      <a:moveTo>
                        <a:pt x="0" y="97971"/>
                      </a:moveTo>
                      <a:cubicBezTo>
                        <a:pt x="117021" y="48985"/>
                        <a:pt x="234043" y="0"/>
                        <a:pt x="310243" y="0"/>
                      </a:cubicBezTo>
                      <a:cubicBezTo>
                        <a:pt x="386443" y="0"/>
                        <a:pt x="394607" y="92528"/>
                        <a:pt x="457200" y="97971"/>
                      </a:cubicBezTo>
                      <a:cubicBezTo>
                        <a:pt x="519793" y="103414"/>
                        <a:pt x="620486" y="27214"/>
                        <a:pt x="685800" y="32657"/>
                      </a:cubicBezTo>
                      <a:cubicBezTo>
                        <a:pt x="751114" y="38100"/>
                        <a:pt x="830036" y="117021"/>
                        <a:pt x="849086" y="130628"/>
                      </a:cubicBezTo>
                      <a:cubicBezTo>
                        <a:pt x="868136" y="144235"/>
                        <a:pt x="834118" y="129267"/>
                        <a:pt x="800100" y="114300"/>
                      </a:cubicBezTo>
                    </a:path>
                  </a:pathLst>
                </a:cu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pic>
          <p:nvPicPr>
            <p:cNvPr id="277" name="Google Shape;277;p9"/>
            <p:cNvPicPr preferRelativeResize="0"/>
            <p:nvPr/>
          </p:nvPicPr>
          <p:blipFill rotWithShape="1">
            <a:blip r:embed="rId7">
              <a:alphaModFix/>
            </a:blip>
            <a:srcRect/>
            <a:stretch/>
          </p:blipFill>
          <p:spPr>
            <a:xfrm>
              <a:off x="7633517" y="3552753"/>
              <a:ext cx="1908001" cy="518738"/>
            </a:xfrm>
            <a:prstGeom prst="rect">
              <a:avLst/>
            </a:prstGeom>
            <a:solidFill>
              <a:schemeClr val="lt1"/>
            </a:solidFill>
            <a:ln w="9525" cap="flat" cmpd="sng">
              <a:solidFill>
                <a:schemeClr val="dk1"/>
              </a:solidFill>
              <a:prstDash val="solid"/>
              <a:round/>
              <a:headEnd type="none" w="sm" len="sm"/>
              <a:tailEnd type="none" w="sm" len="sm"/>
            </a:ln>
          </p:spPr>
        </p:pic>
      </p:grpSp>
      <p:grpSp>
        <p:nvGrpSpPr>
          <p:cNvPr id="278" name="Google Shape;278;p9"/>
          <p:cNvGrpSpPr/>
          <p:nvPr/>
        </p:nvGrpSpPr>
        <p:grpSpPr>
          <a:xfrm>
            <a:off x="180861" y="2245488"/>
            <a:ext cx="1557276" cy="3877519"/>
            <a:chOff x="180861" y="2245488"/>
            <a:chExt cx="1557276" cy="3877519"/>
          </a:xfrm>
        </p:grpSpPr>
        <p:sp>
          <p:nvSpPr>
            <p:cNvPr id="279" name="Google Shape;279;p9"/>
            <p:cNvSpPr/>
            <p:nvPr/>
          </p:nvSpPr>
          <p:spPr>
            <a:xfrm>
              <a:off x="361269" y="2245488"/>
              <a:ext cx="1224059" cy="3877519"/>
            </a:xfrm>
            <a:prstGeom prst="roundRect">
              <a:avLst>
                <a:gd name="adj" fmla="val 16667"/>
              </a:avLst>
            </a:prstGeom>
            <a:solidFill>
              <a:srgbClr val="E1EFD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en-GB" sz="1600" b="0" i="0" u="none" strike="noStrike" cap="none">
                  <a:solidFill>
                    <a:srgbClr val="000000"/>
                  </a:solidFill>
                  <a:latin typeface="Calibri"/>
                  <a:ea typeface="Calibri"/>
                  <a:cs typeface="Calibri"/>
                  <a:sym typeface="Calibri"/>
                </a:rPr>
                <a:t>Catalogue &amp; Repository of resources</a:t>
              </a:r>
              <a:endParaRPr/>
            </a:p>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Calibri"/>
                <a:buNone/>
              </a:pPr>
              <a:r>
                <a:rPr lang="en-GB" sz="1100" b="0" i="0" u="none" strike="noStrike" cap="none">
                  <a:solidFill>
                    <a:srgbClr val="000000"/>
                  </a:solidFill>
                  <a:latin typeface="Calibri"/>
                  <a:ea typeface="Calibri"/>
                  <a:cs typeface="Calibri"/>
                  <a:sym typeface="Calibri"/>
                </a:rPr>
                <a:t>Datasets</a:t>
              </a:r>
              <a:endParaRPr/>
            </a:p>
            <a:p>
              <a:pPr marL="0" marR="0" lvl="0" indent="0" algn="ctr" rtl="0">
                <a:lnSpc>
                  <a:spcPct val="100000"/>
                </a:lnSpc>
                <a:spcBef>
                  <a:spcPts val="0"/>
                </a:spcBef>
                <a:spcAft>
                  <a:spcPts val="0"/>
                </a:spcAft>
                <a:buClr>
                  <a:srgbClr val="000000"/>
                </a:buClr>
                <a:buSzPts val="1100"/>
                <a:buFont typeface="Calibri"/>
                <a:buNone/>
              </a:pPr>
              <a:r>
                <a:rPr lang="en-GB" sz="1100" b="0" i="0" u="none" strike="noStrike" cap="none">
                  <a:solidFill>
                    <a:srgbClr val="000000"/>
                  </a:solidFill>
                  <a:latin typeface="Calibri"/>
                  <a:ea typeface="Calibri"/>
                  <a:cs typeface="Calibri"/>
                  <a:sym typeface="Calibri"/>
                </a:rPr>
                <a:t>Software &amp; services</a:t>
              </a:r>
              <a:endParaRPr/>
            </a:p>
            <a:p>
              <a:pPr marL="0" marR="0" lvl="0" indent="0" algn="ctr" rtl="0">
                <a:lnSpc>
                  <a:spcPct val="100000"/>
                </a:lnSpc>
                <a:spcBef>
                  <a:spcPts val="0"/>
                </a:spcBef>
                <a:spcAft>
                  <a:spcPts val="0"/>
                </a:spcAft>
                <a:buClr>
                  <a:srgbClr val="000000"/>
                </a:buClr>
                <a:buSzPts val="1100"/>
                <a:buFont typeface="Calibri"/>
                <a:buNone/>
              </a:pPr>
              <a:r>
                <a:rPr lang="en-GB" sz="1100" b="0" i="0" u="none" strike="noStrike" cap="none">
                  <a:solidFill>
                    <a:srgbClr val="000000"/>
                  </a:solidFill>
                  <a:latin typeface="Calibri"/>
                  <a:ea typeface="Calibri"/>
                  <a:cs typeface="Calibri"/>
                  <a:sym typeface="Calibri"/>
                </a:rPr>
                <a:t>Tutorials</a:t>
              </a:r>
              <a:endParaRPr/>
            </a:p>
            <a:p>
              <a:pPr marL="0" marR="0" lvl="0" indent="0" algn="ctr" rtl="0">
                <a:lnSpc>
                  <a:spcPct val="100000"/>
                </a:lnSpc>
                <a:spcBef>
                  <a:spcPts val="0"/>
                </a:spcBef>
                <a:spcAft>
                  <a:spcPts val="0"/>
                </a:spcAft>
                <a:buClr>
                  <a:srgbClr val="000000"/>
                </a:buClr>
                <a:buSzPts val="1100"/>
                <a:buFont typeface="Calibri"/>
                <a:buNone/>
              </a:pPr>
              <a:r>
                <a:rPr lang="en-GB" sz="1100" b="0" i="0" u="none" strike="noStrike" cap="none">
                  <a:solidFill>
                    <a:srgbClr val="000000"/>
                  </a:solidFill>
                  <a:latin typeface="Calibri"/>
                  <a:ea typeface="Calibri"/>
                  <a:cs typeface="Calibri"/>
                  <a:sym typeface="Calibri"/>
                </a:rPr>
                <a:t>Training</a:t>
              </a:r>
              <a:endParaRPr/>
            </a:p>
            <a:p>
              <a:pPr marL="0" marR="0" lvl="0" indent="0" algn="ctr" rtl="0">
                <a:lnSpc>
                  <a:spcPct val="100000"/>
                </a:lnSpc>
                <a:spcBef>
                  <a:spcPts val="0"/>
                </a:spcBef>
                <a:spcAft>
                  <a:spcPts val="0"/>
                </a:spcAft>
                <a:buClr>
                  <a:srgbClr val="000000"/>
                </a:buClr>
                <a:buSzPts val="1100"/>
                <a:buFont typeface="Calibri"/>
                <a:buNone/>
              </a:pPr>
              <a:r>
                <a:rPr lang="en-GB" sz="1100" b="0" i="0" u="none" strike="noStrike" cap="none">
                  <a:solidFill>
                    <a:srgbClr val="000000"/>
                  </a:solidFill>
                  <a:latin typeface="Calibri"/>
                  <a:ea typeface="Calibri"/>
                  <a:cs typeface="Calibri"/>
                  <a:sym typeface="Calibri"/>
                </a:rPr>
                <a:t>Publications</a:t>
              </a:r>
              <a:endParaRPr sz="1600" b="0" i="0" u="none" strike="noStrike" cap="none">
                <a:solidFill>
                  <a:srgbClr val="000000"/>
                </a:solidFill>
                <a:latin typeface="Calibri"/>
                <a:ea typeface="Calibri"/>
                <a:cs typeface="Calibri"/>
                <a:sym typeface="Calibri"/>
              </a:endParaRPr>
            </a:p>
          </p:txBody>
        </p:sp>
        <p:pic>
          <p:nvPicPr>
            <p:cNvPr id="280" name="Google Shape;280;p9"/>
            <p:cNvPicPr preferRelativeResize="0"/>
            <p:nvPr/>
          </p:nvPicPr>
          <p:blipFill rotWithShape="1">
            <a:blip r:embed="rId8">
              <a:alphaModFix/>
            </a:blip>
            <a:srcRect/>
            <a:stretch/>
          </p:blipFill>
          <p:spPr>
            <a:xfrm>
              <a:off x="180861" y="2355248"/>
              <a:ext cx="1557276" cy="430976"/>
            </a:xfrm>
            <a:prstGeom prst="rect">
              <a:avLst/>
            </a:prstGeom>
            <a:noFill/>
            <a:ln w="9525" cap="flat" cmpd="sng">
              <a:solidFill>
                <a:schemeClr val="dk1"/>
              </a:solidFill>
              <a:prstDash val="solid"/>
              <a:round/>
              <a:headEnd type="none" w="sm" len="sm"/>
              <a:tailEnd type="none" w="sm" len="sm"/>
            </a:ln>
          </p:spPr>
        </p:pic>
      </p:grpSp>
      <p:grpSp>
        <p:nvGrpSpPr>
          <p:cNvPr id="281" name="Google Shape;281;p9"/>
          <p:cNvGrpSpPr/>
          <p:nvPr/>
        </p:nvGrpSpPr>
        <p:grpSpPr>
          <a:xfrm>
            <a:off x="1827010" y="1923447"/>
            <a:ext cx="2833555" cy="1399244"/>
            <a:chOff x="1827010" y="1923447"/>
            <a:chExt cx="2833555" cy="1399244"/>
          </a:xfrm>
        </p:grpSpPr>
        <p:sp>
          <p:nvSpPr>
            <p:cNvPr id="282" name="Google Shape;282;p9"/>
            <p:cNvSpPr/>
            <p:nvPr/>
          </p:nvSpPr>
          <p:spPr>
            <a:xfrm>
              <a:off x="1827010" y="2234671"/>
              <a:ext cx="2833555" cy="1088020"/>
            </a:xfrm>
            <a:prstGeom prst="roundRect">
              <a:avLst>
                <a:gd name="adj" fmla="val 16667"/>
              </a:avLst>
            </a:prstGeom>
            <a:solidFill>
              <a:srgbClr val="F7CA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Virtual Observatory</a:t>
              </a:r>
              <a:endParaRPr/>
            </a:p>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283" name="Google Shape;283;p9"/>
            <p:cNvPicPr preferRelativeResize="0"/>
            <p:nvPr/>
          </p:nvPicPr>
          <p:blipFill rotWithShape="1">
            <a:blip r:embed="rId9">
              <a:alphaModFix/>
            </a:blip>
            <a:srcRect/>
            <a:stretch/>
          </p:blipFill>
          <p:spPr>
            <a:xfrm>
              <a:off x="1936735" y="2729882"/>
              <a:ext cx="2579685" cy="515937"/>
            </a:xfrm>
            <a:prstGeom prst="rect">
              <a:avLst/>
            </a:prstGeom>
            <a:noFill/>
            <a:ln>
              <a:noFill/>
            </a:ln>
          </p:spPr>
        </p:pic>
        <p:pic>
          <p:nvPicPr>
            <p:cNvPr id="284" name="Google Shape;284;p9"/>
            <p:cNvPicPr preferRelativeResize="0"/>
            <p:nvPr/>
          </p:nvPicPr>
          <p:blipFill rotWithShape="1">
            <a:blip r:embed="rId10">
              <a:alphaModFix/>
            </a:blip>
            <a:srcRect/>
            <a:stretch/>
          </p:blipFill>
          <p:spPr>
            <a:xfrm>
              <a:off x="1879526" y="1923447"/>
              <a:ext cx="1219200" cy="431800"/>
            </a:xfrm>
            <a:prstGeom prst="rect">
              <a:avLst/>
            </a:prstGeom>
            <a:noFill/>
            <a:ln w="9525" cap="flat" cmpd="sng">
              <a:solidFill>
                <a:schemeClr val="dk1"/>
              </a:solidFill>
              <a:prstDash val="solid"/>
              <a:round/>
              <a:headEnd type="none" w="sm" len="sm"/>
              <a:tailEnd type="none" w="sm" len="sm"/>
            </a:ln>
          </p:spPr>
        </p:pic>
      </p:grpSp>
      <p:grpSp>
        <p:nvGrpSpPr>
          <p:cNvPr id="285" name="Google Shape;285;p9"/>
          <p:cNvGrpSpPr/>
          <p:nvPr/>
        </p:nvGrpSpPr>
        <p:grpSpPr>
          <a:xfrm>
            <a:off x="4800040" y="1952387"/>
            <a:ext cx="2615879" cy="1357047"/>
            <a:chOff x="4954707" y="1927248"/>
            <a:chExt cx="2615879" cy="1357047"/>
          </a:xfrm>
        </p:grpSpPr>
        <p:sp>
          <p:nvSpPr>
            <p:cNvPr id="286" name="Google Shape;286;p9"/>
            <p:cNvSpPr/>
            <p:nvPr/>
          </p:nvSpPr>
          <p:spPr>
            <a:xfrm>
              <a:off x="4954707" y="2225278"/>
              <a:ext cx="2615879" cy="1059017"/>
            </a:xfrm>
            <a:prstGeom prst="roundRect">
              <a:avLst>
                <a:gd name="adj" fmla="val 16667"/>
              </a:avLst>
            </a:prstGeom>
            <a:solidFill>
              <a:srgbClr val="F7CA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Science Platforms</a:t>
              </a:r>
              <a:endParaRPr/>
            </a:p>
            <a:p>
              <a:pPr marL="0" marR="0" lvl="0" indent="0" algn="ctr" rtl="0">
                <a:lnSpc>
                  <a:spcPct val="100000"/>
                </a:lnSpc>
                <a:spcBef>
                  <a:spcPts val="0"/>
                </a:spcBef>
                <a:spcAft>
                  <a:spcPts val="0"/>
                </a:spcAft>
                <a:buClr>
                  <a:srgbClr val="000000"/>
                </a:buClr>
                <a:buSzPts val="1200"/>
                <a:buFont typeface="Calibri"/>
                <a:buNone/>
              </a:pPr>
              <a:r>
                <a:rPr lang="en-GB" sz="1200" b="0" i="0" u="none" strike="noStrike" cap="none">
                  <a:solidFill>
                    <a:srgbClr val="000000"/>
                  </a:solidFill>
                  <a:latin typeface="Calibri"/>
                  <a:ea typeface="Calibri"/>
                  <a:cs typeface="Calibri"/>
                  <a:sym typeface="Calibri"/>
                </a:rPr>
                <a:t>Workflows, notebooks, deployment platforms, packaging</a:t>
              </a:r>
              <a:endParaRPr/>
            </a:p>
          </p:txBody>
        </p:sp>
        <p:pic>
          <p:nvPicPr>
            <p:cNvPr id="287" name="Google Shape;287;p9"/>
            <p:cNvPicPr preferRelativeResize="0"/>
            <p:nvPr/>
          </p:nvPicPr>
          <p:blipFill rotWithShape="1">
            <a:blip r:embed="rId11">
              <a:alphaModFix/>
            </a:blip>
            <a:srcRect/>
            <a:stretch/>
          </p:blipFill>
          <p:spPr>
            <a:xfrm>
              <a:off x="4954707" y="1927248"/>
              <a:ext cx="1402173" cy="483508"/>
            </a:xfrm>
            <a:prstGeom prst="rect">
              <a:avLst/>
            </a:prstGeom>
            <a:solidFill>
              <a:schemeClr val="lt1"/>
            </a:solidFill>
            <a:ln w="9525" cap="flat" cmpd="sng">
              <a:solidFill>
                <a:schemeClr val="dk1"/>
              </a:solidFill>
              <a:prstDash val="solid"/>
              <a:round/>
              <a:headEnd type="none" w="sm" len="sm"/>
              <a:tailEnd type="none" w="sm" len="sm"/>
            </a:ln>
          </p:spPr>
        </p:pic>
      </p:grpSp>
      <p:grpSp>
        <p:nvGrpSpPr>
          <p:cNvPr id="288" name="Google Shape;288;p9"/>
          <p:cNvGrpSpPr/>
          <p:nvPr/>
        </p:nvGrpSpPr>
        <p:grpSpPr>
          <a:xfrm>
            <a:off x="9108325" y="1876424"/>
            <a:ext cx="2406387" cy="1463978"/>
            <a:chOff x="9108325" y="1876424"/>
            <a:chExt cx="2406387" cy="1463978"/>
          </a:xfrm>
        </p:grpSpPr>
        <p:sp>
          <p:nvSpPr>
            <p:cNvPr id="289" name="Google Shape;289;p9"/>
            <p:cNvSpPr/>
            <p:nvPr/>
          </p:nvSpPr>
          <p:spPr>
            <a:xfrm>
              <a:off x="9132425" y="2281385"/>
              <a:ext cx="2382287" cy="1059017"/>
            </a:xfrm>
            <a:prstGeom prst="roundRect">
              <a:avLst>
                <a:gd name="adj" fmla="val 16667"/>
              </a:avLst>
            </a:prstGeom>
            <a:solidFill>
              <a:srgbClr val="F7CA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Citizen Science</a:t>
              </a:r>
              <a:endParaRPr/>
            </a:p>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290" name="Google Shape;290;p9"/>
            <p:cNvPicPr preferRelativeResize="0"/>
            <p:nvPr/>
          </p:nvPicPr>
          <p:blipFill rotWithShape="1">
            <a:blip r:embed="rId12">
              <a:alphaModFix/>
            </a:blip>
            <a:srcRect/>
            <a:stretch/>
          </p:blipFill>
          <p:spPr>
            <a:xfrm>
              <a:off x="9108325" y="1876424"/>
              <a:ext cx="1471437" cy="507392"/>
            </a:xfrm>
            <a:prstGeom prst="rect">
              <a:avLst/>
            </a:prstGeom>
            <a:solidFill>
              <a:schemeClr val="lt1"/>
            </a:solidFill>
            <a:ln w="9525" cap="flat" cmpd="sng">
              <a:solidFill>
                <a:schemeClr val="dk1"/>
              </a:solidFill>
              <a:prstDash val="solid"/>
              <a:round/>
              <a:headEnd type="none" w="sm" len="sm"/>
              <a:tailEnd type="none" w="sm" len="sm"/>
            </a:ln>
          </p:spPr>
        </p:pic>
        <p:pic>
          <p:nvPicPr>
            <p:cNvPr id="291" name="Google Shape;291;p9"/>
            <p:cNvPicPr preferRelativeResize="0"/>
            <p:nvPr/>
          </p:nvPicPr>
          <p:blipFill rotWithShape="1">
            <a:blip r:embed="rId13">
              <a:alphaModFix/>
            </a:blip>
            <a:srcRect/>
            <a:stretch/>
          </p:blipFill>
          <p:spPr>
            <a:xfrm>
              <a:off x="10151098" y="2810893"/>
              <a:ext cx="452311" cy="524681"/>
            </a:xfrm>
            <a:prstGeom prst="rect">
              <a:avLst/>
            </a:prstGeom>
            <a:noFill/>
            <a:ln>
              <a:noFill/>
            </a:ln>
          </p:spPr>
        </p:pic>
      </p:grpSp>
      <p:sp>
        <p:nvSpPr>
          <p:cNvPr id="292" name="Google Shape;292;p9"/>
          <p:cNvSpPr txBox="1"/>
          <p:nvPr/>
        </p:nvSpPr>
        <p:spPr>
          <a:xfrm>
            <a:off x="180861" y="1049908"/>
            <a:ext cx="8066448" cy="654577"/>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C00000"/>
              </a:buClr>
              <a:buSzPts val="2400"/>
              <a:buFont typeface="Noto Sans Symbols"/>
              <a:buNone/>
            </a:pPr>
            <a:r>
              <a:rPr lang="en-GB" sz="2400" i="1" dirty="0">
                <a:solidFill>
                  <a:schemeClr val="accent1">
                    <a:lumMod val="75000"/>
                  </a:schemeClr>
                </a:solidFill>
                <a:latin typeface="+mn-lt"/>
                <a:ea typeface="Calibri"/>
                <a:cs typeface="Calibri"/>
                <a:sym typeface="Calibri"/>
              </a:rPr>
              <a:t>Promoting, implementing and committing to </a:t>
            </a:r>
            <a:r>
              <a:rPr lang="en-GB" sz="2400" b="1" i="1" dirty="0">
                <a:solidFill>
                  <a:schemeClr val="accent1">
                    <a:lumMod val="75000"/>
                  </a:schemeClr>
                </a:solidFill>
                <a:latin typeface="+mn-lt"/>
                <a:ea typeface="Calibri"/>
                <a:cs typeface="Calibri"/>
                <a:sym typeface="Calibri"/>
              </a:rPr>
              <a:t>Open Science</a:t>
            </a:r>
            <a:endParaRPr i="1" dirty="0">
              <a:solidFill>
                <a:schemeClr val="accent1">
                  <a:lumMod val="75000"/>
                </a:schemeClr>
              </a:solidFill>
              <a:latin typeface="+mn-lt"/>
            </a:endParaRPr>
          </a:p>
          <a:p>
            <a:pPr marL="457200" marR="0" lvl="1" indent="0" algn="r" rtl="0">
              <a:lnSpc>
                <a:spcPct val="90000"/>
              </a:lnSpc>
              <a:spcBef>
                <a:spcPts val="500"/>
              </a:spcBef>
              <a:spcAft>
                <a:spcPts val="0"/>
              </a:spcAft>
              <a:buClr>
                <a:schemeClr val="dk1"/>
              </a:buClr>
              <a:buSzPts val="2000"/>
              <a:buFont typeface="Calibri"/>
              <a:buNone/>
            </a:pPr>
            <a:endParaRPr sz="2000" b="0" i="0" u="none" strike="noStrike" cap="none" dirty="0">
              <a:solidFill>
                <a:srgbClr val="C00000"/>
              </a:solidFill>
              <a:latin typeface="Calibri"/>
              <a:ea typeface="Calibri"/>
              <a:cs typeface="Calibri"/>
              <a:sym typeface="Calibri"/>
            </a:endParaRPr>
          </a:p>
        </p:txBody>
      </p:sp>
      <p:sp>
        <p:nvSpPr>
          <p:cNvPr id="2" name="Espace réservé du pied de page 1"/>
          <p:cNvSpPr>
            <a:spLocks noGrp="1"/>
          </p:cNvSpPr>
          <p:nvPr>
            <p:ph type="ftr" idx="11"/>
          </p:nvPr>
        </p:nvSpPr>
        <p:spPr/>
        <p:txBody>
          <a:bodyPr/>
          <a:lstStyle/>
          <a:p>
            <a:r>
              <a:rPr lang="en-US" smtClean="0"/>
              <a:t>ESFRI Science Clusters' Long Term Commitments to Open Science - 11 June 2021</a:t>
            </a:r>
            <a:endParaRPr lang="en-US"/>
          </a:p>
        </p:txBody>
      </p:sp>
    </p:spTree>
    <p:extLst>
      <p:ext uri="{BB962C8B-B14F-4D97-AF65-F5344CB8AC3E}">
        <p14:creationId xmlns:p14="http://schemas.microsoft.com/office/powerpoint/2010/main" val="18972222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4" name="Title 3"/>
          <p:cNvSpPr>
            <a:spLocks noGrp="1"/>
          </p:cNvSpPr>
          <p:nvPr>
            <p:ph type="title"/>
          </p:nvPr>
        </p:nvSpPr>
        <p:spPr>
          <a:xfrm>
            <a:off x="7334634" y="-48668"/>
            <a:ext cx="4491447" cy="1009501"/>
          </a:xfrm>
        </p:spPr>
        <p:txBody>
          <a:bodyPr>
            <a:normAutofit fontScale="90000"/>
          </a:bodyPr>
          <a:lstStyle/>
          <a:p>
            <a:r>
              <a:rPr lang="en-GB" dirty="0" smtClean="0"/>
              <a:t>Why Science Cluster?</a:t>
            </a:r>
            <a:endParaRPr lang="en-GB" dirty="0"/>
          </a:p>
        </p:txBody>
      </p:sp>
      <p:sp>
        <p:nvSpPr>
          <p:cNvPr id="3" name="Text Placeholder 2">
            <a:extLst>
              <a:ext uri="{FF2B5EF4-FFF2-40B4-BE49-F238E27FC236}">
                <a16:creationId xmlns:a16="http://schemas.microsoft.com/office/drawing/2014/main" id="{F0623829-F97A-2040-843A-952BA4C15200}"/>
              </a:ext>
            </a:extLst>
          </p:cNvPr>
          <p:cNvSpPr>
            <a:spLocks noGrp="1"/>
          </p:cNvSpPr>
          <p:nvPr>
            <p:ph type="body" idx="4294967295"/>
          </p:nvPr>
        </p:nvSpPr>
        <p:spPr>
          <a:xfrm>
            <a:off x="0" y="1358900"/>
            <a:ext cx="10515600" cy="4818063"/>
          </a:xfrm>
        </p:spPr>
        <p:txBody>
          <a:bodyPr>
            <a:normAutofit/>
          </a:bodyPr>
          <a:lstStyle/>
          <a:p>
            <a:pPr marL="0" indent="0">
              <a:buClr>
                <a:schemeClr val="accent2"/>
              </a:buClr>
              <a:buSzPts val="2200"/>
              <a:buNone/>
            </a:pPr>
            <a:endParaRPr lang="en-GB" dirty="0"/>
          </a:p>
          <a:p>
            <a:pPr lvl="1"/>
            <a:endParaRPr lang="en-GB" dirty="0"/>
          </a:p>
        </p:txBody>
      </p:sp>
      <p:graphicFrame>
        <p:nvGraphicFramePr>
          <p:cNvPr id="5" name="Diagram 4"/>
          <p:cNvGraphicFramePr/>
          <p:nvPr>
            <p:extLst/>
          </p:nvPr>
        </p:nvGraphicFramePr>
        <p:xfrm>
          <a:off x="-912906" y="155147"/>
          <a:ext cx="9590048" cy="6021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nvPr>
        </p:nvGraphicFramePr>
        <p:xfrm>
          <a:off x="6624166" y="1096587"/>
          <a:ext cx="6295329" cy="48856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3" name="Picture 2">
            <a:extLst>
              <a:ext uri="{FF2B5EF4-FFF2-40B4-BE49-F238E27FC236}">
                <a16:creationId xmlns:a16="http://schemas.microsoft.com/office/drawing/2014/main" id="{52D6C4C6-4B04-4A41-B993-6BE1A1FD74C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03895" y="1705196"/>
            <a:ext cx="3145695" cy="2223590"/>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pied de page 5"/>
          <p:cNvSpPr>
            <a:spLocks noGrp="1"/>
          </p:cNvSpPr>
          <p:nvPr>
            <p:ph type="ftr" idx="11"/>
          </p:nvPr>
        </p:nvSpPr>
        <p:spPr/>
        <p:txBody>
          <a:bodyPr/>
          <a:lstStyle/>
          <a:p>
            <a:r>
              <a:rPr lang="en-US" smtClean="0"/>
              <a:t>ESFRI Science Clusters' Long Term Commitments to Open Science - 11 June 2021</a:t>
            </a:r>
            <a:endParaRPr lang="en-US"/>
          </a:p>
        </p:txBody>
      </p:sp>
    </p:spTree>
    <p:extLst>
      <p:ext uri="{BB962C8B-B14F-4D97-AF65-F5344CB8AC3E}">
        <p14:creationId xmlns:p14="http://schemas.microsoft.com/office/powerpoint/2010/main" val="1074443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3"/>
          <p:cNvSpPr txBox="1"/>
          <p:nvPr/>
        </p:nvSpPr>
        <p:spPr>
          <a:xfrm>
            <a:off x="3111190" y="730491"/>
            <a:ext cx="8564137" cy="60995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ct val="100000"/>
              <a:buFont typeface="Arial"/>
              <a:buNone/>
            </a:pPr>
            <a:r>
              <a:rPr lang="en-GB" sz="2800" b="1" dirty="0" smtClean="0">
                <a:solidFill>
                  <a:schemeClr val="accent1">
                    <a:lumMod val="75000"/>
                  </a:schemeClr>
                </a:solidFill>
              </a:rPr>
              <a:t>…t</a:t>
            </a:r>
            <a:r>
              <a:rPr lang="en-GB" sz="2800" b="1" i="0" dirty="0" smtClean="0">
                <a:solidFill>
                  <a:schemeClr val="accent1">
                    <a:lumMod val="75000"/>
                  </a:schemeClr>
                </a:solidFill>
                <a:sym typeface="Arial"/>
              </a:rPr>
              <a:t>hrough (Test</a:t>
            </a:r>
            <a:r>
              <a:rPr lang="en-GB" sz="2800" b="1" i="0" dirty="0">
                <a:solidFill>
                  <a:schemeClr val="accent1">
                    <a:lumMod val="75000"/>
                  </a:schemeClr>
                </a:solidFill>
                <a:sym typeface="Arial"/>
              </a:rPr>
              <a:t>) Science Projects - TSPs</a:t>
            </a:r>
            <a:endParaRPr sz="2800" dirty="0">
              <a:solidFill>
                <a:schemeClr val="accent1">
                  <a:lumMod val="75000"/>
                </a:schemeClr>
              </a:solidFill>
            </a:endParaRPr>
          </a:p>
        </p:txBody>
      </p:sp>
      <p:graphicFrame>
        <p:nvGraphicFramePr>
          <p:cNvPr id="6" name="Diagram 5"/>
          <p:cNvGraphicFramePr/>
          <p:nvPr>
            <p:extLst/>
          </p:nvPr>
        </p:nvGraphicFramePr>
        <p:xfrm>
          <a:off x="581520" y="2191481"/>
          <a:ext cx="11349486" cy="4313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3" name="Google Shape;333;p13"/>
          <p:cNvSpPr/>
          <p:nvPr/>
        </p:nvSpPr>
        <p:spPr>
          <a:xfrm>
            <a:off x="1951463" y="87425"/>
            <a:ext cx="9979543" cy="584735"/>
          </a:xfrm>
          <a:prstGeom prst="rect">
            <a:avLst/>
          </a:prstGeom>
          <a:noFill/>
          <a:ln>
            <a:noFill/>
          </a:ln>
        </p:spPr>
        <p:txBody>
          <a:bodyPr spcFirstLastPara="1" wrap="square" lIns="91425" tIns="45700" rIns="91425" bIns="45700" anchor="t" anchorCtr="0">
            <a:spAutoFit/>
          </a:bodyPr>
          <a:lstStyle/>
          <a:p>
            <a:pPr lvl="0"/>
            <a:r>
              <a:rPr lang="en-GB" sz="3200" b="1" dirty="0" smtClean="0">
                <a:solidFill>
                  <a:srgbClr val="F48E19"/>
                </a:solidFill>
              </a:rPr>
              <a:t>Enhance </a:t>
            </a:r>
            <a:r>
              <a:rPr lang="en-GB" sz="3200" b="1" dirty="0" smtClean="0">
                <a:solidFill>
                  <a:srgbClr val="002060"/>
                </a:solidFill>
                <a:latin typeface="+mj-lt"/>
                <a:ea typeface="Calibri"/>
                <a:cs typeface="Calibri"/>
                <a:sym typeface="Calibri"/>
              </a:rPr>
              <a:t>researchers</a:t>
            </a:r>
            <a:r>
              <a:rPr lang="en-GB" sz="3200" b="1" dirty="0">
                <a:solidFill>
                  <a:srgbClr val="002060"/>
                </a:solidFill>
                <a:latin typeface="+mj-lt"/>
                <a:ea typeface="Calibri"/>
                <a:cs typeface="Calibri"/>
                <a:sym typeface="Calibri"/>
              </a:rPr>
              <a:t>’ participation in EOSC </a:t>
            </a:r>
            <a:endParaRPr sz="3200" b="1" dirty="0">
              <a:solidFill>
                <a:schemeClr val="dk1"/>
              </a:solidFill>
              <a:latin typeface="+mj-lt"/>
              <a:ea typeface="Calibri"/>
              <a:cs typeface="Calibri"/>
              <a:sym typeface="Calibri"/>
            </a:endParaRPr>
          </a:p>
        </p:txBody>
      </p:sp>
      <p:sp>
        <p:nvSpPr>
          <p:cNvPr id="5" name="TextBox 4"/>
          <p:cNvSpPr txBox="1"/>
          <p:nvPr/>
        </p:nvSpPr>
        <p:spPr>
          <a:xfrm>
            <a:off x="294526" y="1358159"/>
            <a:ext cx="11171452" cy="923330"/>
          </a:xfrm>
          <a:prstGeom prst="rect">
            <a:avLst/>
          </a:prstGeom>
          <a:noFill/>
        </p:spPr>
        <p:txBody>
          <a:bodyPr wrap="square" rtlCol="0">
            <a:spAutoFit/>
          </a:bodyPr>
          <a:lstStyle/>
          <a:p>
            <a:pPr lvl="1"/>
            <a:r>
              <a:rPr lang="en-GB" sz="2000" dirty="0">
                <a:solidFill>
                  <a:srgbClr val="002060"/>
                </a:solidFill>
                <a:latin typeface="Calibri"/>
                <a:ea typeface="Calibri"/>
                <a:cs typeface="Calibri"/>
                <a:sym typeface="Calibri"/>
              </a:rPr>
              <a:t>Originally part of the ESCAPE work programme,  </a:t>
            </a:r>
            <a:r>
              <a:rPr lang="en-GB" sz="2000" dirty="0" smtClean="0">
                <a:solidFill>
                  <a:srgbClr val="002060"/>
                </a:solidFill>
                <a:latin typeface="Calibri"/>
                <a:ea typeface="Calibri"/>
                <a:cs typeface="Calibri"/>
                <a:sym typeface="Calibri"/>
              </a:rPr>
              <a:t>proposed </a:t>
            </a:r>
            <a:r>
              <a:rPr lang="en-GB" sz="2000" dirty="0">
                <a:solidFill>
                  <a:srgbClr val="002060"/>
                </a:solidFill>
                <a:latin typeface="Calibri"/>
                <a:ea typeface="Calibri"/>
                <a:cs typeface="Calibri"/>
                <a:sym typeface="Calibri"/>
              </a:rPr>
              <a:t>to validate ESCAPE services for Open Science at the end of the </a:t>
            </a:r>
            <a:r>
              <a:rPr lang="en-GB" sz="2000" dirty="0" smtClean="0">
                <a:solidFill>
                  <a:srgbClr val="002060"/>
                </a:solidFill>
                <a:latin typeface="Calibri"/>
                <a:ea typeface="Calibri"/>
                <a:cs typeface="Calibri"/>
                <a:sym typeface="Calibri"/>
              </a:rPr>
              <a:t>project,</a:t>
            </a:r>
            <a:r>
              <a:rPr lang="en-GB" sz="2000" dirty="0">
                <a:solidFill>
                  <a:srgbClr val="002060"/>
                </a:solidFill>
                <a:latin typeface="Calibri"/>
                <a:ea typeface="Calibri"/>
                <a:cs typeface="Calibri"/>
                <a:sym typeface="Calibri"/>
              </a:rPr>
              <a:t> </a:t>
            </a:r>
            <a:r>
              <a:rPr lang="en-GB" sz="2000" dirty="0" smtClean="0">
                <a:solidFill>
                  <a:srgbClr val="002060"/>
                </a:solidFill>
                <a:latin typeface="Calibri"/>
                <a:ea typeface="Calibri"/>
                <a:cs typeface="Calibri"/>
                <a:sym typeface="Calibri"/>
              </a:rPr>
              <a:t>ESCAPE-TSP </a:t>
            </a:r>
            <a:r>
              <a:rPr lang="en-GB" sz="2000" dirty="0">
                <a:solidFill>
                  <a:srgbClr val="002060"/>
                </a:solidFill>
                <a:latin typeface="Calibri"/>
                <a:ea typeface="Calibri"/>
                <a:cs typeface="Calibri"/>
                <a:sym typeface="Calibri"/>
              </a:rPr>
              <a:t>concept finds consensus and evolves for a larger impact</a:t>
            </a:r>
            <a:r>
              <a:rPr lang="en-GB" sz="2000" dirty="0" smtClean="0">
                <a:solidFill>
                  <a:srgbClr val="002060"/>
                </a:solidFill>
                <a:latin typeface="Calibri"/>
                <a:ea typeface="Calibri"/>
                <a:cs typeface="Calibri"/>
                <a:sym typeface="Calibri"/>
              </a:rPr>
              <a:t>.</a:t>
            </a:r>
            <a:endParaRPr lang="en-GB" dirty="0"/>
          </a:p>
          <a:p>
            <a:endParaRPr lang="en-GB" dirty="0"/>
          </a:p>
        </p:txBody>
      </p:sp>
      <p:pic>
        <p:nvPicPr>
          <p:cNvPr id="9" name="Google Shape;355;p15"/>
          <p:cNvPicPr preferRelativeResize="0"/>
          <p:nvPr/>
        </p:nvPicPr>
        <p:blipFill rotWithShape="1">
          <a:blip r:embed="rId8">
            <a:alphaModFix/>
          </a:blip>
          <a:srcRect/>
          <a:stretch/>
        </p:blipFill>
        <p:spPr>
          <a:xfrm>
            <a:off x="8677142" y="3527225"/>
            <a:ext cx="2042445" cy="1088243"/>
          </a:xfrm>
          <a:prstGeom prst="rect">
            <a:avLst/>
          </a:prstGeom>
          <a:noFill/>
          <a:ln>
            <a:noFill/>
          </a:ln>
        </p:spPr>
      </p:pic>
      <p:pic>
        <p:nvPicPr>
          <p:cNvPr id="10" name="Google Shape;342;p14"/>
          <p:cNvPicPr preferRelativeResize="0"/>
          <p:nvPr/>
        </p:nvPicPr>
        <p:blipFill rotWithShape="1">
          <a:blip r:embed="rId9">
            <a:alphaModFix/>
          </a:blip>
          <a:srcRect/>
          <a:stretch/>
        </p:blipFill>
        <p:spPr>
          <a:xfrm>
            <a:off x="1884063" y="5310385"/>
            <a:ext cx="1792009" cy="647778"/>
          </a:xfrm>
          <a:prstGeom prst="rect">
            <a:avLst/>
          </a:prstGeom>
          <a:noFill/>
          <a:ln>
            <a:noFill/>
          </a:ln>
        </p:spPr>
      </p:pic>
      <p:sp>
        <p:nvSpPr>
          <p:cNvPr id="2" name="Espace réservé du pied de page 1"/>
          <p:cNvSpPr>
            <a:spLocks noGrp="1"/>
          </p:cNvSpPr>
          <p:nvPr>
            <p:ph type="ftr" idx="11"/>
          </p:nvPr>
        </p:nvSpPr>
        <p:spPr/>
        <p:txBody>
          <a:bodyPr/>
          <a:lstStyle/>
          <a:p>
            <a:r>
              <a:rPr lang="en-US" smtClean="0"/>
              <a:t>ESFRI Science Clusters' Long Term Commitments to Open Science - 11 June 2021</a:t>
            </a:r>
            <a:endParaRPr lang="en-US"/>
          </a:p>
        </p:txBody>
      </p:sp>
    </p:spTree>
    <p:extLst>
      <p:ext uri="{BB962C8B-B14F-4D97-AF65-F5344CB8AC3E}">
        <p14:creationId xmlns:p14="http://schemas.microsoft.com/office/powerpoint/2010/main" val="25248872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aphicFrame>
        <p:nvGraphicFramePr>
          <p:cNvPr id="3" name="Diagram 2"/>
          <p:cNvGraphicFramePr/>
          <p:nvPr>
            <p:extLst/>
          </p:nvPr>
        </p:nvGraphicFramePr>
        <p:xfrm>
          <a:off x="369340" y="997528"/>
          <a:ext cx="11561666" cy="3715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42" name="Google Shape;342;p14"/>
          <p:cNvPicPr preferRelativeResize="0"/>
          <p:nvPr/>
        </p:nvPicPr>
        <p:blipFill rotWithShape="1">
          <a:blip r:embed="rId8">
            <a:alphaModFix/>
          </a:blip>
          <a:srcRect/>
          <a:stretch/>
        </p:blipFill>
        <p:spPr>
          <a:xfrm>
            <a:off x="8146318" y="4051047"/>
            <a:ext cx="3647752" cy="1097353"/>
          </a:xfrm>
          <a:prstGeom prst="rect">
            <a:avLst/>
          </a:prstGeom>
          <a:noFill/>
          <a:ln>
            <a:noFill/>
          </a:ln>
        </p:spPr>
      </p:pic>
      <p:sp>
        <p:nvSpPr>
          <p:cNvPr id="343" name="Google Shape;343;p14"/>
          <p:cNvSpPr txBox="1"/>
          <p:nvPr/>
        </p:nvSpPr>
        <p:spPr>
          <a:xfrm>
            <a:off x="7441249" y="5148400"/>
            <a:ext cx="4352821" cy="830997"/>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spcBef>
                <a:spcPts val="0"/>
              </a:spcBef>
              <a:spcAft>
                <a:spcPts val="0"/>
              </a:spcAft>
              <a:buNone/>
            </a:pPr>
            <a:r>
              <a:rPr lang="en-GB" sz="1600" i="1">
                <a:solidFill>
                  <a:srgbClr val="002060"/>
                </a:solidFill>
                <a:latin typeface="Calibri"/>
                <a:ea typeface="Calibri"/>
                <a:cs typeface="Calibri"/>
                <a:sym typeface="Calibri"/>
              </a:rPr>
              <a:t>A top-down endorsement for a bottom-up approach based  on Expression of Interests (EoI) subscribed by researchers  </a:t>
            </a:r>
            <a:endParaRPr/>
          </a:p>
        </p:txBody>
      </p:sp>
      <p:sp>
        <p:nvSpPr>
          <p:cNvPr id="344" name="Google Shape;344;p14"/>
          <p:cNvSpPr/>
          <p:nvPr/>
        </p:nvSpPr>
        <p:spPr>
          <a:xfrm>
            <a:off x="2403895" y="87425"/>
            <a:ext cx="9527111" cy="584735"/>
          </a:xfrm>
          <a:prstGeom prst="rect">
            <a:avLst/>
          </a:prstGeom>
          <a:noFill/>
          <a:ln>
            <a:noFill/>
          </a:ln>
        </p:spPr>
        <p:txBody>
          <a:bodyPr spcFirstLastPara="1" wrap="square" lIns="91425" tIns="45700" rIns="91425" bIns="45700" anchor="t" anchorCtr="0">
            <a:spAutoFit/>
          </a:bodyPr>
          <a:lstStyle/>
          <a:p>
            <a:pPr lvl="0"/>
            <a:r>
              <a:rPr lang="en-GB" sz="3200" b="1" dirty="0">
                <a:solidFill>
                  <a:srgbClr val="F48E19"/>
                </a:solidFill>
              </a:rPr>
              <a:t>Enhance </a:t>
            </a:r>
            <a:r>
              <a:rPr lang="en-GB" sz="3200" b="1" dirty="0">
                <a:solidFill>
                  <a:srgbClr val="002060"/>
                </a:solidFill>
                <a:ea typeface="Calibri"/>
                <a:cs typeface="Calibri"/>
                <a:sym typeface="Calibri"/>
              </a:rPr>
              <a:t>researchers’ participation in EOSC </a:t>
            </a:r>
            <a:endParaRPr lang="en-GB" sz="3200" b="1" dirty="0">
              <a:solidFill>
                <a:schemeClr val="dk1"/>
              </a:solidFill>
              <a:ea typeface="Calibri"/>
              <a:cs typeface="Calibri"/>
              <a:sym typeface="Calibri"/>
            </a:endParaRPr>
          </a:p>
        </p:txBody>
      </p:sp>
      <p:sp>
        <p:nvSpPr>
          <p:cNvPr id="348" name="Google Shape;348;p14"/>
          <p:cNvSpPr/>
          <p:nvPr/>
        </p:nvSpPr>
        <p:spPr>
          <a:xfrm>
            <a:off x="369340" y="4713154"/>
            <a:ext cx="7071909" cy="156962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002060"/>
                </a:solidFill>
                <a:latin typeface="Calibri"/>
                <a:ea typeface="Calibri"/>
                <a:cs typeface="Calibri"/>
                <a:sym typeface="Calibri"/>
              </a:rPr>
              <a:t>1.</a:t>
            </a:r>
            <a:r>
              <a:rPr lang="en-GB" sz="1800" b="1" dirty="0">
                <a:solidFill>
                  <a:srgbClr val="002060"/>
                </a:solidFill>
                <a:latin typeface="Calibri"/>
                <a:ea typeface="Calibri"/>
                <a:cs typeface="Calibri"/>
                <a:sym typeface="Calibri"/>
              </a:rPr>
              <a:t> </a:t>
            </a:r>
            <a:r>
              <a:rPr lang="en-GB" sz="2400" b="1" dirty="0">
                <a:solidFill>
                  <a:srgbClr val="002060"/>
                </a:solidFill>
                <a:latin typeface="Calibri"/>
                <a:ea typeface="Calibri"/>
                <a:cs typeface="Calibri"/>
                <a:sym typeface="Calibri"/>
              </a:rPr>
              <a:t>Dark Matter Science Project</a:t>
            </a:r>
            <a:endParaRPr sz="2400" dirty="0">
              <a:solidFill>
                <a:srgbClr val="002060"/>
              </a:solidFill>
              <a:latin typeface="Calibri"/>
              <a:ea typeface="Calibri"/>
              <a:cs typeface="Calibri"/>
              <a:sym typeface="Calibri"/>
            </a:endParaRPr>
          </a:p>
          <a:p>
            <a:pPr marL="0" marR="0" lvl="0" indent="0" algn="l" rtl="0">
              <a:spcBef>
                <a:spcPts val="0"/>
              </a:spcBef>
              <a:spcAft>
                <a:spcPts val="0"/>
              </a:spcAft>
              <a:buNone/>
            </a:pPr>
            <a:r>
              <a:rPr lang="en-GB" sz="2400" b="1" dirty="0">
                <a:solidFill>
                  <a:srgbClr val="002060"/>
                </a:solidFill>
                <a:latin typeface="Calibri"/>
                <a:ea typeface="Calibri"/>
                <a:cs typeface="Calibri"/>
                <a:sym typeface="Calibri"/>
              </a:rPr>
              <a:t>2. Extreme Universe &amp; Gravitational waves Science Project</a:t>
            </a:r>
            <a:endParaRPr sz="2400" dirty="0">
              <a:solidFill>
                <a:srgbClr val="002060"/>
              </a:solidFill>
              <a:latin typeface="Calibri"/>
              <a:ea typeface="Calibri"/>
              <a:cs typeface="Calibri"/>
              <a:sym typeface="Calibri"/>
            </a:endParaRPr>
          </a:p>
          <a:p>
            <a:pPr marL="0" marR="0" lvl="0" indent="0" algn="l" rtl="0">
              <a:spcBef>
                <a:spcPts val="0"/>
              </a:spcBef>
              <a:spcAft>
                <a:spcPts val="0"/>
              </a:spcAft>
              <a:buNone/>
            </a:pPr>
            <a:endParaRPr sz="2400" dirty="0">
              <a:solidFill>
                <a:srgbClr val="002060"/>
              </a:solidFill>
              <a:latin typeface="Calibri"/>
              <a:ea typeface="Calibri"/>
              <a:cs typeface="Calibri"/>
              <a:sym typeface="Calibri"/>
            </a:endParaRPr>
          </a:p>
        </p:txBody>
      </p:sp>
      <p:sp>
        <p:nvSpPr>
          <p:cNvPr id="4" name="Espace réservé du pied de page 3"/>
          <p:cNvSpPr>
            <a:spLocks noGrp="1"/>
          </p:cNvSpPr>
          <p:nvPr>
            <p:ph type="ftr" sz="quarter" idx="11"/>
          </p:nvPr>
        </p:nvSpPr>
        <p:spPr/>
        <p:txBody>
          <a:bodyPr/>
          <a:lstStyle/>
          <a:p>
            <a:r>
              <a:rPr lang="en-US" smtClean="0"/>
              <a:t>ESFRI Science Clusters' Long Term Commitments to Open Science - 11 June 2021</a:t>
            </a:r>
            <a:endParaRPr lang="fr-FR" dirty="0"/>
          </a:p>
        </p:txBody>
      </p:sp>
    </p:spTree>
    <p:extLst>
      <p:ext uri="{BB962C8B-B14F-4D97-AF65-F5344CB8AC3E}">
        <p14:creationId xmlns:p14="http://schemas.microsoft.com/office/powerpoint/2010/main" val="11810199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353"/>
        <p:cNvGrpSpPr/>
        <p:nvPr/>
      </p:nvGrpSpPr>
      <p:grpSpPr>
        <a:xfrm>
          <a:off x="0" y="0"/>
          <a:ext cx="0" cy="0"/>
          <a:chOff x="0" y="0"/>
          <a:chExt cx="0" cy="0"/>
        </a:xfrm>
      </p:grpSpPr>
      <p:pic>
        <p:nvPicPr>
          <p:cNvPr id="354" name="Google Shape;354;p15"/>
          <p:cNvPicPr preferRelativeResize="0"/>
          <p:nvPr/>
        </p:nvPicPr>
        <p:blipFill rotWithShape="1">
          <a:blip r:embed="rId3">
            <a:alphaModFix/>
          </a:blip>
          <a:srcRect/>
          <a:stretch/>
        </p:blipFill>
        <p:spPr>
          <a:xfrm>
            <a:off x="77243" y="1080122"/>
            <a:ext cx="5124547" cy="5060339"/>
          </a:xfrm>
          <a:prstGeom prst="rect">
            <a:avLst/>
          </a:prstGeom>
          <a:noFill/>
          <a:ln>
            <a:noFill/>
          </a:ln>
        </p:spPr>
      </p:pic>
      <p:pic>
        <p:nvPicPr>
          <p:cNvPr id="355" name="Google Shape;355;p15"/>
          <p:cNvPicPr preferRelativeResize="0"/>
          <p:nvPr/>
        </p:nvPicPr>
        <p:blipFill rotWithShape="1">
          <a:blip r:embed="rId4">
            <a:alphaModFix/>
          </a:blip>
          <a:srcRect/>
          <a:stretch/>
        </p:blipFill>
        <p:spPr>
          <a:xfrm>
            <a:off x="3852070" y="714359"/>
            <a:ext cx="2042445" cy="1088243"/>
          </a:xfrm>
          <a:prstGeom prst="rect">
            <a:avLst/>
          </a:prstGeom>
          <a:noFill/>
          <a:ln>
            <a:noFill/>
          </a:ln>
        </p:spPr>
      </p:pic>
      <p:grpSp>
        <p:nvGrpSpPr>
          <p:cNvPr id="356" name="Google Shape;356;p15"/>
          <p:cNvGrpSpPr/>
          <p:nvPr/>
        </p:nvGrpSpPr>
        <p:grpSpPr>
          <a:xfrm>
            <a:off x="7726165" y="1255829"/>
            <a:ext cx="4165084" cy="4404219"/>
            <a:chOff x="7127784" y="500683"/>
            <a:chExt cx="4979881" cy="5200936"/>
          </a:xfrm>
        </p:grpSpPr>
        <p:pic>
          <p:nvPicPr>
            <p:cNvPr id="357" name="Google Shape;357;p15" descr="https://egi.eu/wp-content/uploads/2016/05/cropped-logo_site-1-300x300.png"/>
            <p:cNvPicPr preferRelativeResize="0"/>
            <p:nvPr/>
          </p:nvPicPr>
          <p:blipFill rotWithShape="1">
            <a:blip r:embed="rId5">
              <a:alphaModFix/>
            </a:blip>
            <a:srcRect/>
            <a:stretch/>
          </p:blipFill>
          <p:spPr>
            <a:xfrm>
              <a:off x="9184240" y="546563"/>
              <a:ext cx="864742" cy="864742"/>
            </a:xfrm>
            <a:prstGeom prst="rect">
              <a:avLst/>
            </a:prstGeom>
            <a:noFill/>
            <a:ln>
              <a:noFill/>
            </a:ln>
          </p:spPr>
        </p:pic>
        <p:pic>
          <p:nvPicPr>
            <p:cNvPr id="358" name="Google Shape;358;p15" descr="EUDAT - EUDAT"/>
            <p:cNvPicPr preferRelativeResize="0"/>
            <p:nvPr/>
          </p:nvPicPr>
          <p:blipFill rotWithShape="1">
            <a:blip r:embed="rId6">
              <a:alphaModFix/>
            </a:blip>
            <a:srcRect/>
            <a:stretch/>
          </p:blipFill>
          <p:spPr>
            <a:xfrm>
              <a:off x="10627545" y="1993149"/>
              <a:ext cx="1431962" cy="954641"/>
            </a:xfrm>
            <a:prstGeom prst="rect">
              <a:avLst/>
            </a:prstGeom>
            <a:noFill/>
            <a:ln>
              <a:noFill/>
            </a:ln>
          </p:spPr>
        </p:pic>
        <p:pic>
          <p:nvPicPr>
            <p:cNvPr id="359" name="Google Shape;359;p15" descr="GÉANT — Wikipédia"/>
            <p:cNvPicPr preferRelativeResize="0"/>
            <p:nvPr/>
          </p:nvPicPr>
          <p:blipFill rotWithShape="1">
            <a:blip r:embed="rId7">
              <a:alphaModFix/>
            </a:blip>
            <a:srcRect/>
            <a:stretch/>
          </p:blipFill>
          <p:spPr>
            <a:xfrm>
              <a:off x="7279720" y="2108406"/>
              <a:ext cx="1267218" cy="724125"/>
            </a:xfrm>
            <a:prstGeom prst="rect">
              <a:avLst/>
            </a:prstGeom>
            <a:noFill/>
            <a:ln>
              <a:noFill/>
            </a:ln>
          </p:spPr>
        </p:pic>
        <p:pic>
          <p:nvPicPr>
            <p:cNvPr id="360" name="Google Shape;360;p15" descr="OpenAIRE Guidelines — OpenAIRE Guidelines documentation"/>
            <p:cNvPicPr preferRelativeResize="0"/>
            <p:nvPr/>
          </p:nvPicPr>
          <p:blipFill rotWithShape="1">
            <a:blip r:embed="rId8">
              <a:alphaModFix/>
            </a:blip>
            <a:srcRect/>
            <a:stretch/>
          </p:blipFill>
          <p:spPr>
            <a:xfrm>
              <a:off x="10741045" y="4496828"/>
              <a:ext cx="923924" cy="923924"/>
            </a:xfrm>
            <a:prstGeom prst="rect">
              <a:avLst/>
            </a:prstGeom>
            <a:noFill/>
            <a:ln>
              <a:noFill/>
            </a:ln>
          </p:spPr>
        </p:pic>
        <p:pic>
          <p:nvPicPr>
            <p:cNvPr id="361" name="Google Shape;361;p15" descr="RDA | Research Data Sharing without barriers"/>
            <p:cNvPicPr preferRelativeResize="0"/>
            <p:nvPr/>
          </p:nvPicPr>
          <p:blipFill rotWithShape="1">
            <a:blip r:embed="rId9">
              <a:alphaModFix/>
            </a:blip>
            <a:srcRect/>
            <a:stretch/>
          </p:blipFill>
          <p:spPr>
            <a:xfrm>
              <a:off x="7701298" y="4496828"/>
              <a:ext cx="1414972" cy="923924"/>
            </a:xfrm>
            <a:prstGeom prst="rect">
              <a:avLst/>
            </a:prstGeom>
            <a:noFill/>
            <a:ln>
              <a:noFill/>
            </a:ln>
          </p:spPr>
        </p:pic>
        <p:sp>
          <p:nvSpPr>
            <p:cNvPr id="362" name="Google Shape;362;p15"/>
            <p:cNvSpPr/>
            <p:nvPr/>
          </p:nvSpPr>
          <p:spPr>
            <a:xfrm>
              <a:off x="9917397" y="1086993"/>
              <a:ext cx="1404724" cy="1265790"/>
            </a:xfrm>
            <a:prstGeom prst="arc">
              <a:avLst>
                <a:gd name="adj1" fmla="val 15305547"/>
                <a:gd name="adj2" fmla="val 0"/>
              </a:avLst>
            </a:prstGeom>
            <a:noFill/>
            <a:ln w="1905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15"/>
            <p:cNvSpPr/>
            <p:nvPr/>
          </p:nvSpPr>
          <p:spPr>
            <a:xfrm rot="4715280">
              <a:off x="10425147" y="2911333"/>
              <a:ext cx="1404724" cy="1265790"/>
            </a:xfrm>
            <a:prstGeom prst="arc">
              <a:avLst>
                <a:gd name="adj1" fmla="val 15305547"/>
                <a:gd name="adj2" fmla="val 20963305"/>
              </a:avLst>
            </a:prstGeom>
            <a:noFill/>
            <a:ln w="1905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64" name="Google Shape;364;p15"/>
            <p:cNvSpPr/>
            <p:nvPr/>
          </p:nvSpPr>
          <p:spPr>
            <a:xfrm rot="-7232958">
              <a:off x="7569100" y="2900703"/>
              <a:ext cx="1404724" cy="1265790"/>
            </a:xfrm>
            <a:prstGeom prst="arc">
              <a:avLst>
                <a:gd name="adj1" fmla="val 14428123"/>
                <a:gd name="adj2" fmla="val 19922403"/>
              </a:avLst>
            </a:prstGeom>
            <a:noFill/>
            <a:ln w="1905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65" name="Google Shape;365;p15"/>
            <p:cNvSpPr/>
            <p:nvPr/>
          </p:nvSpPr>
          <p:spPr>
            <a:xfrm rot="-4806474">
              <a:off x="7833587" y="1184129"/>
              <a:ext cx="1404724" cy="1265790"/>
            </a:xfrm>
            <a:prstGeom prst="arc">
              <a:avLst>
                <a:gd name="adj1" fmla="val 15305547"/>
                <a:gd name="adj2" fmla="val 0"/>
              </a:avLst>
            </a:prstGeom>
            <a:noFill/>
            <a:ln w="1905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66" name="Google Shape;366;p15"/>
            <p:cNvSpPr/>
            <p:nvPr/>
          </p:nvSpPr>
          <p:spPr>
            <a:xfrm rot="9453438">
              <a:off x="9165417" y="4215630"/>
              <a:ext cx="1404724" cy="1265790"/>
            </a:xfrm>
            <a:prstGeom prst="arc">
              <a:avLst>
                <a:gd name="adj1" fmla="val 15305547"/>
                <a:gd name="adj2" fmla="val 19922403"/>
              </a:avLst>
            </a:prstGeom>
            <a:noFill/>
            <a:ln w="1905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15"/>
            <p:cNvSpPr/>
            <p:nvPr/>
          </p:nvSpPr>
          <p:spPr>
            <a:xfrm>
              <a:off x="7613151" y="4460155"/>
              <a:ext cx="1571090" cy="956502"/>
            </a:xfrm>
            <a:prstGeom prst="rect">
              <a:avLst/>
            </a:prstGeom>
            <a:noFill/>
            <a:ln w="2857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8" name="Google Shape;368;p15"/>
            <p:cNvSpPr/>
            <p:nvPr/>
          </p:nvSpPr>
          <p:spPr>
            <a:xfrm>
              <a:off x="10369823" y="4439260"/>
              <a:ext cx="1571090" cy="956502"/>
            </a:xfrm>
            <a:prstGeom prst="rect">
              <a:avLst/>
            </a:prstGeom>
            <a:noFill/>
            <a:ln w="2857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9" name="Google Shape;369;p15"/>
            <p:cNvSpPr/>
            <p:nvPr/>
          </p:nvSpPr>
          <p:spPr>
            <a:xfrm>
              <a:off x="7127784" y="2001169"/>
              <a:ext cx="1571090" cy="956502"/>
            </a:xfrm>
            <a:prstGeom prst="rect">
              <a:avLst/>
            </a:prstGeom>
            <a:noFill/>
            <a:ln w="2857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0" name="Google Shape;370;p15"/>
            <p:cNvSpPr/>
            <p:nvPr/>
          </p:nvSpPr>
          <p:spPr>
            <a:xfrm>
              <a:off x="10536576" y="1978624"/>
              <a:ext cx="1571090" cy="956502"/>
            </a:xfrm>
            <a:prstGeom prst="rect">
              <a:avLst/>
            </a:prstGeom>
            <a:noFill/>
            <a:ln w="2857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1" name="Google Shape;371;p15"/>
            <p:cNvSpPr/>
            <p:nvPr/>
          </p:nvSpPr>
          <p:spPr>
            <a:xfrm>
              <a:off x="8828166" y="500683"/>
              <a:ext cx="1571090" cy="956502"/>
            </a:xfrm>
            <a:prstGeom prst="rect">
              <a:avLst/>
            </a:prstGeom>
            <a:noFill/>
            <a:ln w="2857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2" name="Google Shape;372;p15"/>
            <p:cNvPicPr preferRelativeResize="0"/>
            <p:nvPr/>
          </p:nvPicPr>
          <p:blipFill rotWithShape="1">
            <a:blip r:embed="rId10">
              <a:alphaModFix/>
            </a:blip>
            <a:srcRect/>
            <a:stretch/>
          </p:blipFill>
          <p:spPr>
            <a:xfrm>
              <a:off x="8908488" y="2939093"/>
              <a:ext cx="1486801" cy="542481"/>
            </a:xfrm>
            <a:prstGeom prst="rect">
              <a:avLst/>
            </a:prstGeom>
            <a:noFill/>
            <a:ln>
              <a:noFill/>
            </a:ln>
          </p:spPr>
        </p:pic>
      </p:grpSp>
      <p:sp>
        <p:nvSpPr>
          <p:cNvPr id="375" name="Google Shape;375;p15"/>
          <p:cNvSpPr txBox="1"/>
          <p:nvPr/>
        </p:nvSpPr>
        <p:spPr>
          <a:xfrm>
            <a:off x="5225869" y="1640725"/>
            <a:ext cx="2890034" cy="4001055"/>
          </a:xfrm>
          <a:prstGeom prst="rect">
            <a:avLst/>
          </a:prstGeom>
          <a:noFill/>
          <a:ln>
            <a:noFill/>
          </a:ln>
        </p:spPr>
        <p:txBody>
          <a:bodyPr spcFirstLastPara="1" wrap="square" lIns="91425" tIns="45700" rIns="91425" bIns="45700" anchor="t" anchorCtr="0">
            <a:spAutoFit/>
          </a:bodyPr>
          <a:lstStyle/>
          <a:p>
            <a:pPr marL="285750" marR="0" lvl="0" indent="-285750" algn="ctr" rtl="0">
              <a:spcBef>
                <a:spcPts val="0"/>
              </a:spcBef>
              <a:spcAft>
                <a:spcPts val="0"/>
              </a:spcAft>
              <a:buClr>
                <a:srgbClr val="FF0000"/>
              </a:buClr>
              <a:buSzPts val="1600"/>
              <a:buFont typeface="Arial" panose="020B0604020202020204" pitchFamily="34" charset="0"/>
              <a:buChar char="•"/>
            </a:pPr>
            <a:endParaRPr lang="en-GB" sz="1600" b="1" dirty="0" smtClean="0">
              <a:solidFill>
                <a:schemeClr val="bg2">
                  <a:lumMod val="60000"/>
                  <a:lumOff val="40000"/>
                </a:schemeClr>
              </a:solidFill>
              <a:latin typeface="+mj-lt"/>
              <a:ea typeface="Calibri"/>
              <a:cs typeface="Calibri"/>
              <a:sym typeface="Calibri"/>
            </a:endParaRPr>
          </a:p>
          <a:p>
            <a:pPr marL="285750" marR="0" lvl="0" indent="-285750" rtl="0">
              <a:spcBef>
                <a:spcPts val="0"/>
              </a:spcBef>
              <a:spcAft>
                <a:spcPts val="0"/>
              </a:spcAft>
              <a:buClr>
                <a:schemeClr val="bg2"/>
              </a:buClr>
              <a:buSzPts val="1600"/>
              <a:buFont typeface="Wingdings" panose="05000000000000000000" pitchFamily="2" charset="2"/>
              <a:buChar char="§"/>
            </a:pPr>
            <a:r>
              <a:rPr lang="en-GB" sz="1600" b="1" dirty="0" smtClean="0">
                <a:solidFill>
                  <a:schemeClr val="bg2">
                    <a:lumMod val="60000"/>
                    <a:lumOff val="40000"/>
                  </a:schemeClr>
                </a:solidFill>
                <a:latin typeface="+mj-lt"/>
                <a:ea typeface="Calibri"/>
                <a:cs typeface="Calibri"/>
                <a:sym typeface="Calibri"/>
              </a:rPr>
              <a:t>EOSC </a:t>
            </a:r>
            <a:r>
              <a:rPr lang="en-GB" sz="1600" b="1" dirty="0">
                <a:solidFill>
                  <a:schemeClr val="bg2">
                    <a:lumMod val="60000"/>
                    <a:lumOff val="40000"/>
                  </a:schemeClr>
                </a:solidFill>
                <a:latin typeface="+mj-lt"/>
                <a:ea typeface="Calibri"/>
                <a:cs typeface="Calibri"/>
                <a:sym typeface="Calibri"/>
              </a:rPr>
              <a:t>Service Delivery</a:t>
            </a:r>
          </a:p>
          <a:p>
            <a:pPr marL="285750" lvl="0" indent="-285750">
              <a:buClr>
                <a:schemeClr val="bg2"/>
              </a:buClr>
              <a:buSzPts val="1600"/>
              <a:buFont typeface="Wingdings" panose="05000000000000000000" pitchFamily="2" charset="2"/>
              <a:buChar char="§"/>
            </a:pPr>
            <a:r>
              <a:rPr lang="en-GB" sz="1600" b="1" dirty="0">
                <a:solidFill>
                  <a:schemeClr val="bg2">
                    <a:lumMod val="60000"/>
                    <a:lumOff val="40000"/>
                  </a:schemeClr>
                </a:solidFill>
                <a:latin typeface="+mj-lt"/>
                <a:ea typeface="Calibri"/>
                <a:cs typeface="Calibri"/>
                <a:sym typeface="Calibri"/>
              </a:rPr>
              <a:t>Innovation capacity </a:t>
            </a:r>
            <a:r>
              <a:rPr lang="en-GB" sz="1600" dirty="0">
                <a:solidFill>
                  <a:schemeClr val="bg2">
                    <a:lumMod val="60000"/>
                    <a:lumOff val="40000"/>
                  </a:schemeClr>
                </a:solidFill>
                <a:latin typeface="+mj-lt"/>
                <a:ea typeface="Calibri"/>
              </a:rPr>
              <a:t> </a:t>
            </a:r>
            <a:r>
              <a:rPr lang="en-GB" sz="1600" b="1" dirty="0">
                <a:solidFill>
                  <a:schemeClr val="bg2">
                    <a:lumMod val="60000"/>
                    <a:lumOff val="40000"/>
                  </a:schemeClr>
                </a:solidFill>
                <a:latin typeface="+mj-lt"/>
                <a:ea typeface="Calibri"/>
                <a:cs typeface="Calibri"/>
                <a:sym typeface="Calibri"/>
              </a:rPr>
              <a:t>and procurement</a:t>
            </a:r>
          </a:p>
          <a:p>
            <a:pPr marL="285750" lvl="0" indent="-285750">
              <a:buClr>
                <a:schemeClr val="bg2"/>
              </a:buClr>
              <a:buSzPts val="1600"/>
              <a:buFont typeface="Wingdings" panose="05000000000000000000" pitchFamily="2" charset="2"/>
              <a:buChar char="§"/>
            </a:pPr>
            <a:r>
              <a:rPr lang="en-GB" sz="1600" b="1" dirty="0">
                <a:solidFill>
                  <a:schemeClr val="bg2">
                    <a:lumMod val="60000"/>
                    <a:lumOff val="40000"/>
                  </a:schemeClr>
                </a:solidFill>
                <a:latin typeface="+mj-lt"/>
                <a:ea typeface="Calibri"/>
                <a:cs typeface="Calibri"/>
                <a:sym typeface="Calibri"/>
              </a:rPr>
              <a:t>Architecture and Interoperability </a:t>
            </a:r>
            <a:endParaRPr lang="en-GB" sz="1600" dirty="0">
              <a:solidFill>
                <a:schemeClr val="bg2">
                  <a:lumMod val="60000"/>
                  <a:lumOff val="40000"/>
                </a:schemeClr>
              </a:solidFill>
              <a:latin typeface="+mj-lt"/>
            </a:endParaRPr>
          </a:p>
          <a:p>
            <a:pPr marL="285750" lvl="0" indent="-285750">
              <a:buClr>
                <a:schemeClr val="bg2"/>
              </a:buClr>
              <a:buSzPts val="1600"/>
              <a:buFont typeface="Wingdings" panose="05000000000000000000" pitchFamily="2" charset="2"/>
              <a:buChar char="§"/>
            </a:pPr>
            <a:r>
              <a:rPr lang="en-GB" sz="1600" b="1" dirty="0">
                <a:solidFill>
                  <a:schemeClr val="bg2">
                    <a:lumMod val="60000"/>
                    <a:lumOff val="40000"/>
                  </a:schemeClr>
                </a:solidFill>
                <a:latin typeface="+mj-lt"/>
                <a:ea typeface="Calibri"/>
                <a:cs typeface="Calibri"/>
                <a:sym typeface="Calibri"/>
              </a:rPr>
              <a:t>Design and Development of Portal Layers </a:t>
            </a:r>
            <a:endParaRPr lang="en-GB" sz="1600" dirty="0">
              <a:solidFill>
                <a:schemeClr val="bg2">
                  <a:lumMod val="60000"/>
                  <a:lumOff val="40000"/>
                </a:schemeClr>
              </a:solidFill>
              <a:latin typeface="+mj-lt"/>
            </a:endParaRPr>
          </a:p>
          <a:p>
            <a:pPr marL="285750" lvl="0" indent="-285750">
              <a:buClr>
                <a:schemeClr val="bg2"/>
              </a:buClr>
              <a:buSzPts val="1600"/>
              <a:buFont typeface="Wingdings" panose="05000000000000000000" pitchFamily="2" charset="2"/>
              <a:buChar char="§"/>
            </a:pPr>
            <a:r>
              <a:rPr lang="en-GB" sz="1600" b="1" dirty="0">
                <a:solidFill>
                  <a:schemeClr val="bg2">
                    <a:lumMod val="60000"/>
                    <a:lumOff val="40000"/>
                  </a:schemeClr>
                </a:solidFill>
                <a:latin typeface="+mj-lt"/>
                <a:ea typeface="Calibri"/>
                <a:cs typeface="Calibri"/>
                <a:sym typeface="Calibri"/>
              </a:rPr>
              <a:t>Training and Skills</a:t>
            </a:r>
          </a:p>
          <a:p>
            <a:pPr marL="285750" indent="-285750">
              <a:buClr>
                <a:schemeClr val="bg2"/>
              </a:buClr>
              <a:buSzPts val="1600"/>
              <a:buFont typeface="Wingdings" panose="05000000000000000000" pitchFamily="2" charset="2"/>
              <a:buChar char="§"/>
            </a:pPr>
            <a:r>
              <a:rPr lang="en-GB" sz="1600" b="1" dirty="0">
                <a:solidFill>
                  <a:schemeClr val="bg2">
                    <a:lumMod val="60000"/>
                    <a:lumOff val="40000"/>
                  </a:schemeClr>
                </a:solidFill>
                <a:latin typeface="+mj-lt"/>
                <a:ea typeface="Calibri"/>
                <a:cs typeface="Calibri"/>
                <a:sym typeface="Calibri"/>
              </a:rPr>
              <a:t>Integration of Community Services and Products</a:t>
            </a:r>
          </a:p>
          <a:p>
            <a:pPr marL="285750" lvl="0" indent="-285750">
              <a:buClr>
                <a:srgbClr val="FF0000"/>
              </a:buClr>
              <a:buSzPts val="1600"/>
              <a:buFont typeface="Arial" panose="020B0604020202020204" pitchFamily="34" charset="0"/>
              <a:buChar char="•"/>
            </a:pPr>
            <a:endParaRPr lang="en-GB" sz="1600" dirty="0">
              <a:solidFill>
                <a:schemeClr val="bg2">
                  <a:lumMod val="60000"/>
                  <a:lumOff val="40000"/>
                </a:schemeClr>
              </a:solidFill>
              <a:latin typeface="+mj-lt"/>
            </a:endParaRPr>
          </a:p>
          <a:p>
            <a:pPr marL="285750" marR="0" lvl="0" indent="-285750" algn="ctr" rtl="0">
              <a:spcBef>
                <a:spcPts val="0"/>
              </a:spcBef>
              <a:spcAft>
                <a:spcPts val="0"/>
              </a:spcAft>
              <a:buFont typeface="Arial" panose="020B0604020202020204" pitchFamily="34" charset="0"/>
              <a:buChar char="•"/>
            </a:pPr>
            <a:endParaRPr dirty="0">
              <a:solidFill>
                <a:schemeClr val="bg2">
                  <a:lumMod val="60000"/>
                  <a:lumOff val="40000"/>
                </a:schemeClr>
              </a:solidFill>
              <a:latin typeface="+mj-lt"/>
            </a:endParaRPr>
          </a:p>
          <a:p>
            <a:pPr marL="387350" marR="0" lvl="0" indent="-285750" algn="l" rtl="0">
              <a:spcBef>
                <a:spcPts val="0"/>
              </a:spcBef>
              <a:spcAft>
                <a:spcPts val="0"/>
              </a:spcAft>
              <a:buClr>
                <a:schemeClr val="dk1"/>
              </a:buClr>
              <a:buSzPts val="1600"/>
              <a:buFont typeface="Arial" panose="020B0604020202020204" pitchFamily="34" charset="0"/>
              <a:buChar char="•"/>
            </a:pPr>
            <a:endParaRPr sz="1600" b="1" dirty="0">
              <a:solidFill>
                <a:schemeClr val="bg2">
                  <a:lumMod val="60000"/>
                  <a:lumOff val="40000"/>
                </a:schemeClr>
              </a:solidFill>
              <a:latin typeface="+mj-lt"/>
              <a:ea typeface="Calibri"/>
              <a:cs typeface="Calibri"/>
              <a:sym typeface="Calibri"/>
            </a:endParaRPr>
          </a:p>
        </p:txBody>
      </p:sp>
      <p:sp>
        <p:nvSpPr>
          <p:cNvPr id="376" name="Google Shape;376;p15"/>
          <p:cNvSpPr txBox="1"/>
          <p:nvPr/>
        </p:nvSpPr>
        <p:spPr>
          <a:xfrm>
            <a:off x="71986" y="4236466"/>
            <a:ext cx="1375068" cy="430887"/>
          </a:xfrm>
          <a:prstGeom prst="rect">
            <a:avLst/>
          </a:prstGeom>
          <a:noFill/>
          <a:ln w="9525"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171450" marR="0" lvl="0" indent="-171450" algn="l" rtl="0">
              <a:spcBef>
                <a:spcPts val="0"/>
              </a:spcBef>
              <a:spcAft>
                <a:spcPts val="0"/>
              </a:spcAft>
              <a:buClr>
                <a:srgbClr val="002060"/>
              </a:buClr>
              <a:buSzPts val="1100"/>
              <a:buFont typeface="Arial"/>
              <a:buChar char="•"/>
            </a:pPr>
            <a:r>
              <a:rPr lang="en-GB" sz="1100" b="1" i="1" dirty="0">
                <a:solidFill>
                  <a:srgbClr val="002060"/>
                </a:solidFill>
                <a:latin typeface="Calibri"/>
                <a:ea typeface="Calibri"/>
                <a:cs typeface="Calibri"/>
                <a:sym typeface="Calibri"/>
              </a:rPr>
              <a:t>Dark Matter </a:t>
            </a:r>
            <a:endParaRPr dirty="0"/>
          </a:p>
          <a:p>
            <a:pPr marL="171450" marR="0" lvl="0" indent="-171450" algn="l" rtl="0">
              <a:spcBef>
                <a:spcPts val="0"/>
              </a:spcBef>
              <a:spcAft>
                <a:spcPts val="0"/>
              </a:spcAft>
              <a:buClr>
                <a:srgbClr val="002060"/>
              </a:buClr>
              <a:buSzPts val="1100"/>
              <a:buFont typeface="Arial"/>
              <a:buChar char="•"/>
            </a:pPr>
            <a:r>
              <a:rPr lang="en-GB" sz="1100" b="1" i="1" dirty="0">
                <a:solidFill>
                  <a:srgbClr val="002060"/>
                </a:solidFill>
                <a:latin typeface="Calibri"/>
                <a:ea typeface="Calibri"/>
                <a:cs typeface="Calibri"/>
                <a:sym typeface="Calibri"/>
              </a:rPr>
              <a:t>Extreme Universe</a:t>
            </a:r>
            <a:endParaRPr sz="1100" b="1" i="1" dirty="0">
              <a:solidFill>
                <a:srgbClr val="002060"/>
              </a:solidFill>
              <a:latin typeface="Calibri"/>
              <a:ea typeface="Calibri"/>
              <a:cs typeface="Calibri"/>
              <a:sym typeface="Calibri"/>
            </a:endParaRPr>
          </a:p>
        </p:txBody>
      </p:sp>
      <p:sp>
        <p:nvSpPr>
          <p:cNvPr id="377" name="Google Shape;377;p15"/>
          <p:cNvSpPr txBox="1"/>
          <p:nvPr/>
        </p:nvSpPr>
        <p:spPr>
          <a:xfrm>
            <a:off x="5906696" y="715154"/>
            <a:ext cx="2016961" cy="1046440"/>
          </a:xfrm>
          <a:prstGeom prst="rect">
            <a:avLst/>
          </a:prstGeom>
          <a:solidFill>
            <a:srgbClr val="FFF2CC"/>
          </a:solidFill>
          <a:ln w="9525"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1" dirty="0">
                <a:solidFill>
                  <a:srgbClr val="002060"/>
                </a:solidFill>
                <a:latin typeface="Calibri"/>
                <a:ea typeface="Calibri"/>
                <a:cs typeface="Calibri"/>
                <a:sym typeface="Calibri"/>
              </a:rPr>
              <a:t>Synergy between </a:t>
            </a:r>
            <a:r>
              <a:rPr lang="en-GB" sz="1600" b="1" i="1" dirty="0">
                <a:solidFill>
                  <a:srgbClr val="002060"/>
                </a:solidFill>
                <a:latin typeface="Calibri"/>
                <a:ea typeface="Calibri"/>
                <a:cs typeface="Calibri"/>
                <a:sym typeface="Calibri"/>
              </a:rPr>
              <a:t>Science Clusters </a:t>
            </a:r>
            <a:endParaRPr dirty="0"/>
          </a:p>
          <a:p>
            <a:pPr marL="0" marR="0" lvl="0" indent="0" algn="ctr" rtl="0">
              <a:spcBef>
                <a:spcPts val="0"/>
              </a:spcBef>
              <a:spcAft>
                <a:spcPts val="0"/>
              </a:spcAft>
              <a:buNone/>
            </a:pPr>
            <a:r>
              <a:rPr lang="en-GB" sz="1600" b="1" i="1" dirty="0">
                <a:solidFill>
                  <a:srgbClr val="002060"/>
                </a:solidFill>
                <a:latin typeface="Calibri"/>
                <a:ea typeface="Calibri"/>
                <a:cs typeface="Calibri"/>
                <a:sym typeface="Calibri"/>
              </a:rPr>
              <a:t>&amp;</a:t>
            </a:r>
            <a:endParaRPr dirty="0"/>
          </a:p>
          <a:p>
            <a:pPr marL="0" marR="0" lvl="0" indent="0" algn="ctr" rtl="0">
              <a:spcBef>
                <a:spcPts val="0"/>
              </a:spcBef>
              <a:spcAft>
                <a:spcPts val="0"/>
              </a:spcAft>
              <a:buNone/>
            </a:pPr>
            <a:r>
              <a:rPr lang="en-GB" sz="1600" b="1" i="1" dirty="0">
                <a:solidFill>
                  <a:srgbClr val="002060"/>
                </a:solidFill>
                <a:latin typeface="Calibri"/>
                <a:ea typeface="Calibri"/>
                <a:cs typeface="Calibri"/>
                <a:sym typeface="Calibri"/>
              </a:rPr>
              <a:t> e-infrastructures</a:t>
            </a:r>
            <a:endParaRPr dirty="0"/>
          </a:p>
        </p:txBody>
      </p:sp>
      <p:sp>
        <p:nvSpPr>
          <p:cNvPr id="3" name="Rectangle 2"/>
          <p:cNvSpPr/>
          <p:nvPr/>
        </p:nvSpPr>
        <p:spPr>
          <a:xfrm>
            <a:off x="6193103" y="62764"/>
            <a:ext cx="5694188" cy="584775"/>
          </a:xfrm>
          <a:prstGeom prst="rect">
            <a:avLst/>
          </a:prstGeom>
        </p:spPr>
        <p:txBody>
          <a:bodyPr wrap="none">
            <a:spAutoFit/>
          </a:bodyPr>
          <a:lstStyle/>
          <a:p>
            <a:pPr lvl="0"/>
            <a:r>
              <a:rPr lang="en-GB" sz="3200" b="1" dirty="0" smtClean="0">
                <a:solidFill>
                  <a:srgbClr val="F48E19"/>
                </a:solidFill>
              </a:rPr>
              <a:t>Reaching  </a:t>
            </a:r>
            <a:r>
              <a:rPr lang="en-GB" sz="3200" b="1" dirty="0" smtClean="0">
                <a:solidFill>
                  <a:srgbClr val="002060"/>
                </a:solidFill>
                <a:ea typeface="Calibri"/>
                <a:cs typeface="Calibri"/>
                <a:sym typeface="Calibri"/>
              </a:rPr>
              <a:t>new communities</a:t>
            </a:r>
            <a:endParaRPr lang="en-GB" sz="3200" b="1" dirty="0">
              <a:solidFill>
                <a:schemeClr val="dk1"/>
              </a:solidFill>
              <a:ea typeface="Calibri"/>
              <a:cs typeface="Calibri"/>
              <a:sym typeface="Calibri"/>
            </a:endParaRPr>
          </a:p>
        </p:txBody>
      </p:sp>
      <p:sp>
        <p:nvSpPr>
          <p:cNvPr id="2" name="Espace réservé du pied de page 1"/>
          <p:cNvSpPr>
            <a:spLocks noGrp="1"/>
          </p:cNvSpPr>
          <p:nvPr>
            <p:ph type="ftr" idx="11"/>
          </p:nvPr>
        </p:nvSpPr>
        <p:spPr/>
        <p:txBody>
          <a:bodyPr/>
          <a:lstStyle/>
          <a:p>
            <a:r>
              <a:rPr lang="en-US" smtClean="0"/>
              <a:t>ESFRI Science Clusters' Long Term Commitments to Open Science - 11 June 2021</a:t>
            </a:r>
            <a:endParaRPr lang="en-US"/>
          </a:p>
        </p:txBody>
      </p:sp>
    </p:spTree>
    <p:extLst>
      <p:ext uri="{BB962C8B-B14F-4D97-AF65-F5344CB8AC3E}">
        <p14:creationId xmlns:p14="http://schemas.microsoft.com/office/powerpoint/2010/main" val="1921308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16"/>
          <p:cNvSpPr txBox="1"/>
          <p:nvPr/>
        </p:nvSpPr>
        <p:spPr>
          <a:xfrm>
            <a:off x="2403895" y="748853"/>
            <a:ext cx="9127463" cy="63699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2060"/>
              </a:buClr>
              <a:buSzPts val="2800"/>
              <a:buFont typeface="Noto Sans Symbols"/>
              <a:buNone/>
            </a:pPr>
            <a:r>
              <a:rPr lang="en-GB" sz="2800" b="1" dirty="0">
                <a:solidFill>
                  <a:srgbClr val="002060"/>
                </a:solidFill>
                <a:latin typeface="Calibri"/>
                <a:ea typeface="Calibri"/>
                <a:cs typeface="Calibri"/>
                <a:sym typeface="Calibri"/>
              </a:rPr>
              <a:t>ESCAPE Innovation Capacity and Procurement</a:t>
            </a:r>
            <a:endParaRPr sz="2800" dirty="0">
              <a:solidFill>
                <a:srgbClr val="002060"/>
              </a:solidFill>
              <a:latin typeface="Calibri"/>
              <a:ea typeface="Calibri"/>
              <a:cs typeface="Calibri"/>
              <a:sym typeface="Calibri"/>
            </a:endParaRPr>
          </a:p>
        </p:txBody>
      </p:sp>
      <p:graphicFrame>
        <p:nvGraphicFramePr>
          <p:cNvPr id="2" name="Diagram 1"/>
          <p:cNvGraphicFramePr/>
          <p:nvPr>
            <p:extLst/>
          </p:nvPr>
        </p:nvGraphicFramePr>
        <p:xfrm>
          <a:off x="355475" y="1175008"/>
          <a:ext cx="11675255" cy="5181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p:nvPr/>
        </p:nvGrpSpPr>
        <p:grpSpPr>
          <a:xfrm>
            <a:off x="8174750" y="3303981"/>
            <a:ext cx="3633281" cy="2532497"/>
            <a:chOff x="8749473" y="1646532"/>
            <a:chExt cx="3166098" cy="3147689"/>
          </a:xfrm>
        </p:grpSpPr>
        <p:pic>
          <p:nvPicPr>
            <p:cNvPr id="387" name="Google Shape;387;p16" descr="Trust-ITServices | Trust-IT is an international marketing &amp; research  organisation specialised in fostering Information and Communication  Technology"/>
            <p:cNvPicPr preferRelativeResize="0"/>
            <p:nvPr/>
          </p:nvPicPr>
          <p:blipFill rotWithShape="1">
            <a:blip r:embed="rId8">
              <a:alphaModFix/>
            </a:blip>
            <a:srcRect/>
            <a:stretch/>
          </p:blipFill>
          <p:spPr>
            <a:xfrm>
              <a:off x="10342411" y="1812329"/>
              <a:ext cx="1573160" cy="362331"/>
            </a:xfrm>
            <a:prstGeom prst="rect">
              <a:avLst/>
            </a:prstGeom>
            <a:noFill/>
            <a:ln w="9525" cap="flat" cmpd="sng">
              <a:solidFill>
                <a:schemeClr val="accent1"/>
              </a:solidFill>
              <a:prstDash val="solid"/>
              <a:round/>
              <a:headEnd type="none" w="sm" len="sm"/>
              <a:tailEnd type="none" w="sm" len="sm"/>
            </a:ln>
          </p:spPr>
        </p:pic>
        <p:pic>
          <p:nvPicPr>
            <p:cNvPr id="388" name="Google Shape;388;p16" descr="https://orobix.com/img/logo_orobix_intro.png"/>
            <p:cNvPicPr preferRelativeResize="0"/>
            <p:nvPr/>
          </p:nvPicPr>
          <p:blipFill rotWithShape="1">
            <a:blip r:embed="rId9">
              <a:alphaModFix/>
            </a:blip>
            <a:srcRect/>
            <a:stretch/>
          </p:blipFill>
          <p:spPr>
            <a:xfrm>
              <a:off x="9686832" y="3214453"/>
              <a:ext cx="774440" cy="476072"/>
            </a:xfrm>
            <a:prstGeom prst="rect">
              <a:avLst/>
            </a:prstGeom>
            <a:noFill/>
            <a:ln w="9525" cap="flat" cmpd="sng">
              <a:solidFill>
                <a:schemeClr val="accent1"/>
              </a:solidFill>
              <a:prstDash val="solid"/>
              <a:round/>
              <a:headEnd type="none" w="sm" len="sm"/>
              <a:tailEnd type="none" w="sm" len="sm"/>
            </a:ln>
          </p:spPr>
        </p:pic>
        <p:pic>
          <p:nvPicPr>
            <p:cNvPr id="389" name="Google Shape;389;p16"/>
            <p:cNvPicPr preferRelativeResize="0"/>
            <p:nvPr/>
          </p:nvPicPr>
          <p:blipFill rotWithShape="1">
            <a:blip r:embed="rId10">
              <a:alphaModFix/>
            </a:blip>
            <a:srcRect/>
            <a:stretch/>
          </p:blipFill>
          <p:spPr>
            <a:xfrm>
              <a:off x="8749473" y="1646532"/>
              <a:ext cx="1491932" cy="527392"/>
            </a:xfrm>
            <a:prstGeom prst="rect">
              <a:avLst/>
            </a:prstGeom>
            <a:noFill/>
            <a:ln w="9525" cap="flat" cmpd="sng">
              <a:solidFill>
                <a:schemeClr val="accent1"/>
              </a:solidFill>
              <a:prstDash val="solid"/>
              <a:round/>
              <a:headEnd type="none" w="sm" len="sm"/>
              <a:tailEnd type="none" w="sm" len="sm"/>
            </a:ln>
          </p:spPr>
        </p:pic>
        <p:pic>
          <p:nvPicPr>
            <p:cNvPr id="390" name="Google Shape;390;p16"/>
            <p:cNvPicPr preferRelativeResize="0"/>
            <p:nvPr/>
          </p:nvPicPr>
          <p:blipFill rotWithShape="1">
            <a:blip r:embed="rId11">
              <a:alphaModFix/>
            </a:blip>
            <a:srcRect/>
            <a:stretch/>
          </p:blipFill>
          <p:spPr>
            <a:xfrm>
              <a:off x="10448492" y="2656801"/>
              <a:ext cx="878484" cy="458483"/>
            </a:xfrm>
            <a:prstGeom prst="rect">
              <a:avLst/>
            </a:prstGeom>
            <a:solidFill>
              <a:schemeClr val="lt1">
                <a:alpha val="49803"/>
              </a:schemeClr>
            </a:solidFill>
            <a:ln w="9525" cap="flat" cmpd="sng">
              <a:solidFill>
                <a:schemeClr val="accent1"/>
              </a:solidFill>
              <a:prstDash val="solid"/>
              <a:round/>
              <a:headEnd type="none" w="sm" len="sm"/>
              <a:tailEnd type="none" w="sm" len="sm"/>
            </a:ln>
          </p:spPr>
        </p:pic>
        <p:pic>
          <p:nvPicPr>
            <p:cNvPr id="391" name="Google Shape;391;p16"/>
            <p:cNvPicPr preferRelativeResize="0"/>
            <p:nvPr/>
          </p:nvPicPr>
          <p:blipFill rotWithShape="1">
            <a:blip r:embed="rId12">
              <a:alphaModFix/>
            </a:blip>
            <a:srcRect/>
            <a:stretch/>
          </p:blipFill>
          <p:spPr>
            <a:xfrm>
              <a:off x="10021538" y="2664663"/>
              <a:ext cx="439734" cy="458483"/>
            </a:xfrm>
            <a:prstGeom prst="rect">
              <a:avLst/>
            </a:prstGeom>
            <a:noFill/>
            <a:ln w="9525" cap="flat" cmpd="sng">
              <a:solidFill>
                <a:schemeClr val="accent1"/>
              </a:solidFill>
              <a:prstDash val="solid"/>
              <a:round/>
              <a:headEnd type="none" w="sm" len="sm"/>
              <a:tailEnd type="none" w="sm" len="sm"/>
            </a:ln>
          </p:spPr>
        </p:pic>
        <p:pic>
          <p:nvPicPr>
            <p:cNvPr id="392" name="Google Shape;392;p16" descr="EGO - European Gravitational Observatory"/>
            <p:cNvPicPr preferRelativeResize="0"/>
            <p:nvPr/>
          </p:nvPicPr>
          <p:blipFill rotWithShape="1">
            <a:blip r:embed="rId13">
              <a:alphaModFix/>
            </a:blip>
            <a:srcRect/>
            <a:stretch/>
          </p:blipFill>
          <p:spPr>
            <a:xfrm>
              <a:off x="9620960" y="2343505"/>
              <a:ext cx="1957175" cy="228993"/>
            </a:xfrm>
            <a:prstGeom prst="rect">
              <a:avLst/>
            </a:prstGeom>
            <a:solidFill>
              <a:srgbClr val="757070"/>
            </a:solidFill>
            <a:ln>
              <a:noFill/>
            </a:ln>
          </p:spPr>
        </p:pic>
        <p:pic>
          <p:nvPicPr>
            <p:cNvPr id="393" name="Google Shape;393;p16" descr="Development · Boards · GammaLearn · GitLab"/>
            <p:cNvPicPr preferRelativeResize="0"/>
            <p:nvPr/>
          </p:nvPicPr>
          <p:blipFill rotWithShape="1">
            <a:blip r:embed="rId14">
              <a:alphaModFix/>
            </a:blip>
            <a:srcRect/>
            <a:stretch/>
          </p:blipFill>
          <p:spPr>
            <a:xfrm>
              <a:off x="8984526" y="2738295"/>
              <a:ext cx="613735" cy="613735"/>
            </a:xfrm>
            <a:prstGeom prst="rect">
              <a:avLst/>
            </a:prstGeom>
            <a:noFill/>
            <a:ln w="9525" cap="flat" cmpd="sng">
              <a:solidFill>
                <a:schemeClr val="accent1"/>
              </a:solidFill>
              <a:prstDash val="solid"/>
              <a:round/>
              <a:headEnd type="none" w="sm" len="sm"/>
              <a:tailEnd type="none" w="sm" len="sm"/>
            </a:ln>
          </p:spPr>
        </p:pic>
        <p:pic>
          <p:nvPicPr>
            <p:cNvPr id="394" name="Google Shape;394;p16" descr="example graphic"/>
            <p:cNvPicPr preferRelativeResize="0"/>
            <p:nvPr/>
          </p:nvPicPr>
          <p:blipFill rotWithShape="1">
            <a:blip r:embed="rId15">
              <a:alphaModFix/>
            </a:blip>
            <a:srcRect/>
            <a:stretch/>
          </p:blipFill>
          <p:spPr>
            <a:xfrm>
              <a:off x="9495439" y="3842980"/>
              <a:ext cx="951241" cy="951241"/>
            </a:xfrm>
            <a:prstGeom prst="rect">
              <a:avLst/>
            </a:prstGeom>
            <a:noFill/>
            <a:ln w="9525" cap="flat" cmpd="sng">
              <a:solidFill>
                <a:srgbClr val="8DA9DB"/>
              </a:solidFill>
              <a:prstDash val="solid"/>
              <a:round/>
              <a:headEnd type="none" w="sm" len="sm"/>
              <a:tailEnd type="none" w="sm" len="sm"/>
            </a:ln>
          </p:spPr>
        </p:pic>
      </p:grpSp>
      <p:sp>
        <p:nvSpPr>
          <p:cNvPr id="395" name="Google Shape;395;p16"/>
          <p:cNvSpPr txBox="1"/>
          <p:nvPr/>
        </p:nvSpPr>
        <p:spPr>
          <a:xfrm>
            <a:off x="1017190" y="365184"/>
            <a:ext cx="11236503" cy="617050"/>
          </a:xfrm>
          <a:prstGeom prst="rect">
            <a:avLst/>
          </a:prstGeom>
          <a:noFill/>
          <a:ln>
            <a:noFill/>
          </a:ln>
        </p:spPr>
        <p:txBody>
          <a:bodyPr spcFirstLastPara="1" wrap="square" lIns="91425" tIns="45700" rIns="91425" bIns="45700" anchor="t" anchorCtr="0">
            <a:normAutofit/>
          </a:bodyPr>
          <a:lstStyle/>
          <a:p>
            <a:pPr marL="457200" marR="0" lvl="1" indent="0" algn="r" rtl="0">
              <a:spcBef>
                <a:spcPts val="0"/>
              </a:spcBef>
              <a:spcAft>
                <a:spcPts val="0"/>
              </a:spcAft>
              <a:buNone/>
            </a:pPr>
            <a:endParaRPr sz="2400" b="1" i="0" u="none" strike="noStrike" cap="none" dirty="0">
              <a:solidFill>
                <a:srgbClr val="002060"/>
              </a:solidFill>
              <a:latin typeface="Calibri"/>
              <a:ea typeface="Calibri"/>
              <a:cs typeface="Calibri"/>
              <a:sym typeface="Calibri"/>
            </a:endParaRPr>
          </a:p>
        </p:txBody>
      </p:sp>
      <p:sp>
        <p:nvSpPr>
          <p:cNvPr id="16" name="Rectangle 15"/>
          <p:cNvSpPr/>
          <p:nvPr/>
        </p:nvSpPr>
        <p:spPr>
          <a:xfrm>
            <a:off x="6193103" y="62764"/>
            <a:ext cx="5694188" cy="584775"/>
          </a:xfrm>
          <a:prstGeom prst="rect">
            <a:avLst/>
          </a:prstGeom>
        </p:spPr>
        <p:txBody>
          <a:bodyPr wrap="none">
            <a:spAutoFit/>
          </a:bodyPr>
          <a:lstStyle/>
          <a:p>
            <a:pPr lvl="0"/>
            <a:r>
              <a:rPr lang="en-GB" sz="3200" b="1" dirty="0" smtClean="0">
                <a:solidFill>
                  <a:srgbClr val="F48E19"/>
                </a:solidFill>
              </a:rPr>
              <a:t>Reaching  </a:t>
            </a:r>
            <a:r>
              <a:rPr lang="en-GB" sz="3200" b="1" dirty="0" smtClean="0">
                <a:solidFill>
                  <a:srgbClr val="002060"/>
                </a:solidFill>
                <a:ea typeface="Calibri"/>
                <a:cs typeface="Calibri"/>
                <a:sym typeface="Calibri"/>
              </a:rPr>
              <a:t>new communities</a:t>
            </a:r>
            <a:endParaRPr lang="en-GB" sz="3200" b="1" dirty="0">
              <a:solidFill>
                <a:schemeClr val="dk1"/>
              </a:solidFill>
              <a:ea typeface="Calibri"/>
              <a:cs typeface="Calibri"/>
              <a:sym typeface="Calibri"/>
            </a:endParaRPr>
          </a:p>
        </p:txBody>
      </p:sp>
      <p:sp>
        <p:nvSpPr>
          <p:cNvPr id="4" name="Espace réservé du pied de page 3"/>
          <p:cNvSpPr>
            <a:spLocks noGrp="1"/>
          </p:cNvSpPr>
          <p:nvPr>
            <p:ph type="ftr" idx="11"/>
          </p:nvPr>
        </p:nvSpPr>
        <p:spPr/>
        <p:txBody>
          <a:bodyPr/>
          <a:lstStyle/>
          <a:p>
            <a:r>
              <a:rPr lang="en-US" smtClean="0"/>
              <a:t>ESFRI Science Clusters' Long Term Commitments to Open Science - 11 June 2021</a:t>
            </a:r>
            <a:endParaRPr lang="en-US"/>
          </a:p>
        </p:txBody>
      </p:sp>
    </p:spTree>
    <p:extLst>
      <p:ext uri="{BB962C8B-B14F-4D97-AF65-F5344CB8AC3E}">
        <p14:creationId xmlns:p14="http://schemas.microsoft.com/office/powerpoint/2010/main" val="1323285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graphicFrame>
        <p:nvGraphicFramePr>
          <p:cNvPr id="3" name="Diagram 2"/>
          <p:cNvGraphicFramePr/>
          <p:nvPr>
            <p:extLst/>
          </p:nvPr>
        </p:nvGraphicFramePr>
        <p:xfrm>
          <a:off x="-497222" y="1164855"/>
          <a:ext cx="6216302" cy="5071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nvPr>
        </p:nvGraphicFramePr>
        <p:xfrm>
          <a:off x="5214919" y="580120"/>
          <a:ext cx="6949120" cy="52589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Google Shape;344;p14"/>
          <p:cNvSpPr/>
          <p:nvPr/>
        </p:nvSpPr>
        <p:spPr>
          <a:xfrm>
            <a:off x="3913586" y="77180"/>
            <a:ext cx="9527111" cy="584735"/>
          </a:xfrm>
          <a:prstGeom prst="rect">
            <a:avLst/>
          </a:prstGeom>
          <a:noFill/>
          <a:ln>
            <a:noFill/>
          </a:ln>
        </p:spPr>
        <p:txBody>
          <a:bodyPr spcFirstLastPara="1" wrap="square" lIns="91425" tIns="45700" rIns="91425" bIns="45700" anchor="t" anchorCtr="0">
            <a:spAutoFit/>
          </a:bodyPr>
          <a:lstStyle/>
          <a:p>
            <a:pPr lvl="0"/>
            <a:r>
              <a:rPr lang="en-GB" sz="3200" b="1" dirty="0" smtClean="0">
                <a:solidFill>
                  <a:srgbClr val="F48E19"/>
                </a:solidFill>
              </a:rPr>
              <a:t>Future </a:t>
            </a:r>
            <a:r>
              <a:rPr lang="en-GB" sz="3200" b="1" dirty="0" smtClean="0">
                <a:solidFill>
                  <a:srgbClr val="002060"/>
                </a:solidFill>
                <a:cs typeface="Calibri"/>
                <a:sym typeface="Calibri"/>
              </a:rPr>
              <a:t>perspectives and role of Cluster</a:t>
            </a:r>
            <a:r>
              <a:rPr lang="en-GB" sz="3200" b="1" dirty="0" smtClean="0">
                <a:solidFill>
                  <a:srgbClr val="002060"/>
                </a:solidFill>
                <a:ea typeface="Calibri"/>
                <a:cs typeface="Calibri"/>
                <a:sym typeface="Calibri"/>
              </a:rPr>
              <a:t> </a:t>
            </a:r>
            <a:endParaRPr lang="en-GB" sz="3200" b="1" dirty="0">
              <a:solidFill>
                <a:schemeClr val="dk1"/>
              </a:solidFill>
              <a:ea typeface="Calibri"/>
              <a:cs typeface="Calibri"/>
              <a:sym typeface="Calibri"/>
            </a:endParaRPr>
          </a:p>
        </p:txBody>
      </p:sp>
      <p:sp>
        <p:nvSpPr>
          <p:cNvPr id="2" name="Espace réservé du pied de page 1"/>
          <p:cNvSpPr>
            <a:spLocks noGrp="1"/>
          </p:cNvSpPr>
          <p:nvPr>
            <p:ph type="ftr" idx="11"/>
          </p:nvPr>
        </p:nvSpPr>
        <p:spPr/>
        <p:txBody>
          <a:bodyPr/>
          <a:lstStyle/>
          <a:p>
            <a:r>
              <a:rPr lang="en-US" smtClean="0"/>
              <a:t>ESFRI Science Clusters' Long Term Commitments to Open Science - 11 June 2021</a:t>
            </a:r>
            <a:endParaRPr lang="en-US"/>
          </a:p>
        </p:txBody>
      </p:sp>
    </p:spTree>
    <p:extLst>
      <p:ext uri="{BB962C8B-B14F-4D97-AF65-F5344CB8AC3E}">
        <p14:creationId xmlns:p14="http://schemas.microsoft.com/office/powerpoint/2010/main" val="33268220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aphicFrame>
        <p:nvGraphicFramePr>
          <p:cNvPr id="2" name="Diagram 1"/>
          <p:cNvGraphicFramePr/>
          <p:nvPr>
            <p:extLst/>
          </p:nvPr>
        </p:nvGraphicFramePr>
        <p:xfrm>
          <a:off x="0" y="936701"/>
          <a:ext cx="11720945" cy="5205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Google Shape;344;p14"/>
          <p:cNvSpPr/>
          <p:nvPr/>
        </p:nvSpPr>
        <p:spPr>
          <a:xfrm>
            <a:off x="3913586" y="77180"/>
            <a:ext cx="9527111" cy="584735"/>
          </a:xfrm>
          <a:prstGeom prst="rect">
            <a:avLst/>
          </a:prstGeom>
          <a:noFill/>
          <a:ln>
            <a:noFill/>
          </a:ln>
        </p:spPr>
        <p:txBody>
          <a:bodyPr spcFirstLastPara="1" wrap="square" lIns="91425" tIns="45700" rIns="91425" bIns="45700" anchor="t" anchorCtr="0">
            <a:spAutoFit/>
          </a:bodyPr>
          <a:lstStyle/>
          <a:p>
            <a:pPr lvl="0"/>
            <a:r>
              <a:rPr lang="en-GB" sz="3200" b="1" dirty="0" smtClean="0">
                <a:solidFill>
                  <a:srgbClr val="F48E19"/>
                </a:solidFill>
              </a:rPr>
              <a:t>Future </a:t>
            </a:r>
            <a:r>
              <a:rPr lang="en-GB" sz="3200" b="1" dirty="0" smtClean="0">
                <a:solidFill>
                  <a:srgbClr val="002060"/>
                </a:solidFill>
                <a:cs typeface="Calibri"/>
                <a:sym typeface="Calibri"/>
              </a:rPr>
              <a:t>perspectives and role of Cluster</a:t>
            </a:r>
            <a:r>
              <a:rPr lang="en-GB" sz="3200" b="1" dirty="0" smtClean="0">
                <a:solidFill>
                  <a:srgbClr val="002060"/>
                </a:solidFill>
                <a:ea typeface="Calibri"/>
                <a:cs typeface="Calibri"/>
                <a:sym typeface="Calibri"/>
              </a:rPr>
              <a:t> </a:t>
            </a:r>
            <a:endParaRPr lang="en-GB" sz="3200" b="1" dirty="0">
              <a:solidFill>
                <a:schemeClr val="dk1"/>
              </a:solidFill>
              <a:ea typeface="Calibri"/>
              <a:cs typeface="Calibri"/>
              <a:sym typeface="Calibri"/>
            </a:endParaRPr>
          </a:p>
        </p:txBody>
      </p:sp>
      <p:sp>
        <p:nvSpPr>
          <p:cNvPr id="3" name="Espace réservé du pied de page 2"/>
          <p:cNvSpPr>
            <a:spLocks noGrp="1"/>
          </p:cNvSpPr>
          <p:nvPr>
            <p:ph type="ftr" idx="11"/>
          </p:nvPr>
        </p:nvSpPr>
        <p:spPr/>
        <p:txBody>
          <a:bodyPr/>
          <a:lstStyle/>
          <a:p>
            <a:r>
              <a:rPr lang="en-US" smtClean="0"/>
              <a:t>ESFRI Science Clusters' Long Term Commitments to Open Science - 11 June 2021</a:t>
            </a:r>
            <a:endParaRPr lang="en-US"/>
          </a:p>
        </p:txBody>
      </p:sp>
    </p:spTree>
    <p:extLst>
      <p:ext uri="{BB962C8B-B14F-4D97-AF65-F5344CB8AC3E}">
        <p14:creationId xmlns:p14="http://schemas.microsoft.com/office/powerpoint/2010/main" val="16852711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a:solidFill>
                  <a:srgbClr val="002060"/>
                </a:solidFill>
              </a:rPr>
              <a:t>Workshop</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a:t>
            </a: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77FE098-67AE-1143-9BE5-396BC91E5256}"/>
              </a:ext>
            </a:extLst>
          </p:cNvPr>
          <p:cNvSpPr/>
          <p:nvPr/>
        </p:nvSpPr>
        <p:spPr>
          <a:xfrm>
            <a:off x="779323" y="1000249"/>
            <a:ext cx="9836729" cy="553997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t>This first Science Cluster Workshop addressing an outlook for the future: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t>  - an introduction to the programmes of the Science Clusters, their current structural value,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t>    their present and future collaboration actions;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t>  - potential paths to consolidate the cluster work programmes and sustain EOSC;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t>  - presenting to (and discussing with</a:t>
            </a:r>
            <a:r>
              <a:rPr kumimoji="0" lang="en-GB" sz="2000" b="0" i="0" u="none" strike="noStrike" kern="1200" cap="none" spc="0" normalizeH="0" baseline="30000" noProof="0" dirty="0">
                <a:ln>
                  <a:noFill/>
                </a:ln>
                <a:solidFill>
                  <a:srgbClr val="002060"/>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t>) the European Commission, EOSC Association and ESFRI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t>    Boards a longer-term vision to support the uptake of Open Science by the global scientific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rPr>
              <a:t>     community.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002060"/>
                </a:solidFill>
                <a:effectLst/>
                <a:uLnTx/>
                <a:uFillTx/>
                <a:latin typeface="Calibri" panose="020F0502020204030204"/>
                <a:ea typeface="+mn-ea"/>
                <a:cs typeface="+mn-cs"/>
              </a:rPr>
              <a:t>* A dedicated (restricted) afternoon session is organized.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0584580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de89549478_0_1"/>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dirty="0"/>
              <a:t>ESCAPE </a:t>
            </a:r>
            <a:r>
              <a:rPr lang="en-GB" dirty="0" smtClean="0"/>
              <a:t>Future</a:t>
            </a:r>
            <a:endParaRPr dirty="0"/>
          </a:p>
        </p:txBody>
      </p:sp>
      <p:graphicFrame>
        <p:nvGraphicFramePr>
          <p:cNvPr id="5" name="Diagram 4"/>
          <p:cNvGraphicFramePr/>
          <p:nvPr>
            <p:extLst/>
          </p:nvPr>
        </p:nvGraphicFramePr>
        <p:xfrm>
          <a:off x="434109" y="532879"/>
          <a:ext cx="11757891" cy="5811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Espace réservé du pied de page 5"/>
          <p:cNvSpPr>
            <a:spLocks noGrp="1"/>
          </p:cNvSpPr>
          <p:nvPr>
            <p:ph type="ftr" idx="11"/>
          </p:nvPr>
        </p:nvSpPr>
        <p:spPr/>
        <p:txBody>
          <a:bodyPr/>
          <a:lstStyle/>
          <a:p>
            <a:r>
              <a:rPr lang="en-US" smtClean="0"/>
              <a:t>ESFRI Science Clusters' Long Term Commitments to Open Science - 11 June 2021</a:t>
            </a:r>
            <a:endParaRPr lang="en-US"/>
          </a:p>
        </p:txBody>
      </p:sp>
    </p:spTree>
    <p:extLst>
      <p:ext uri="{BB962C8B-B14F-4D97-AF65-F5344CB8AC3E}">
        <p14:creationId xmlns:p14="http://schemas.microsoft.com/office/powerpoint/2010/main" val="2797412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de89549478_0_1"/>
          <p:cNvSpPr txBox="1">
            <a:spLocks noGrp="1"/>
          </p:cNvSpPr>
          <p:nvPr>
            <p:ph type="title"/>
          </p:nvPr>
        </p:nvSpPr>
        <p:spPr>
          <a:xfrm>
            <a:off x="6349043" y="87086"/>
            <a:ext cx="5701444" cy="1009501"/>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dirty="0"/>
              <a:t>ESCAPE F</a:t>
            </a:r>
            <a:r>
              <a:rPr lang="en-GB" dirty="0" smtClean="0"/>
              <a:t>uture</a:t>
            </a:r>
            <a:endParaRPr dirty="0"/>
          </a:p>
        </p:txBody>
      </p:sp>
      <p:graphicFrame>
        <p:nvGraphicFramePr>
          <p:cNvPr id="8" name="Diagram 7"/>
          <p:cNvGraphicFramePr/>
          <p:nvPr>
            <p:extLst/>
          </p:nvPr>
        </p:nvGraphicFramePr>
        <p:xfrm>
          <a:off x="-156117" y="992460"/>
          <a:ext cx="12121375" cy="5133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space réservé du pied de page 4"/>
          <p:cNvSpPr>
            <a:spLocks noGrp="1"/>
          </p:cNvSpPr>
          <p:nvPr>
            <p:ph type="ftr" idx="11"/>
          </p:nvPr>
        </p:nvSpPr>
        <p:spPr/>
        <p:txBody>
          <a:bodyPr/>
          <a:lstStyle/>
          <a:p>
            <a:r>
              <a:rPr lang="en-US" smtClean="0"/>
              <a:t>ESFRI Science Clusters' Long Term Commitments to Open Science - 11 June 2021</a:t>
            </a:r>
            <a:endParaRPr lang="en-US"/>
          </a:p>
        </p:txBody>
      </p:sp>
    </p:spTree>
    <p:extLst>
      <p:ext uri="{BB962C8B-B14F-4D97-AF65-F5344CB8AC3E}">
        <p14:creationId xmlns:p14="http://schemas.microsoft.com/office/powerpoint/2010/main" val="34289614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8E320-7572-BA42-AD2B-209D5DD253D2}"/>
              </a:ext>
            </a:extLst>
          </p:cNvPr>
          <p:cNvSpPr>
            <a:spLocks noGrp="1"/>
          </p:cNvSpPr>
          <p:nvPr>
            <p:ph type="title"/>
          </p:nvPr>
        </p:nvSpPr>
        <p:spPr>
          <a:xfrm>
            <a:off x="2661917" y="64697"/>
            <a:ext cx="8875411" cy="957943"/>
          </a:xfrm>
        </p:spPr>
        <p:txBody>
          <a:bodyPr/>
          <a:lstStyle/>
          <a:p>
            <a:r>
              <a:rPr lang="en-GB" dirty="0" smtClean="0"/>
              <a:t> ESCAPE   long term activity</a:t>
            </a:r>
            <a:endParaRPr lang="en-GB" dirty="0"/>
          </a:p>
        </p:txBody>
      </p:sp>
      <p:graphicFrame>
        <p:nvGraphicFramePr>
          <p:cNvPr id="7" name="Diagram 6"/>
          <p:cNvGraphicFramePr/>
          <p:nvPr>
            <p:extLst/>
          </p:nvPr>
        </p:nvGraphicFramePr>
        <p:xfrm>
          <a:off x="0" y="1022639"/>
          <a:ext cx="11965260" cy="5121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Espace réservé du pied de page 5"/>
          <p:cNvSpPr>
            <a:spLocks noGrp="1"/>
          </p:cNvSpPr>
          <p:nvPr>
            <p:ph type="ftr" sz="quarter" idx="11"/>
          </p:nvPr>
        </p:nvSpPr>
        <p:spPr/>
        <p:txBody>
          <a:bodyPr/>
          <a:lstStyle/>
          <a:p>
            <a:r>
              <a:rPr lang="en-US" smtClean="0"/>
              <a:t>ESFRI Science Clusters' Long Term Commitments to Open Science - 11 June 2021</a:t>
            </a:r>
            <a:endParaRPr lang="fr-FR" dirty="0"/>
          </a:p>
        </p:txBody>
      </p:sp>
    </p:spTree>
    <p:extLst>
      <p:ext uri="{BB962C8B-B14F-4D97-AF65-F5344CB8AC3E}">
        <p14:creationId xmlns:p14="http://schemas.microsoft.com/office/powerpoint/2010/main" val="36801231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Summary</a:t>
            </a:r>
            <a:endParaRPr lang="en-GB" dirty="0"/>
          </a:p>
        </p:txBody>
      </p:sp>
      <p:grpSp>
        <p:nvGrpSpPr>
          <p:cNvPr id="8" name="Group 7"/>
          <p:cNvGrpSpPr/>
          <p:nvPr/>
        </p:nvGrpSpPr>
        <p:grpSpPr>
          <a:xfrm>
            <a:off x="1736436" y="-1"/>
            <a:ext cx="5634181" cy="1208824"/>
            <a:chOff x="3433" y="237537"/>
            <a:chExt cx="3347710" cy="1047074"/>
          </a:xfrm>
        </p:grpSpPr>
        <p:sp>
          <p:nvSpPr>
            <p:cNvPr id="9" name="Rectangle 8"/>
            <p:cNvSpPr/>
            <p:nvPr/>
          </p:nvSpPr>
          <p:spPr>
            <a:xfrm>
              <a:off x="3433" y="237538"/>
              <a:ext cx="3347710" cy="1047073"/>
            </a:xfrm>
            <a:prstGeom prst="rect">
              <a:avLst/>
            </a:prstGeom>
          </p:spPr>
          <p:style>
            <a:lnRef idx="2">
              <a:schemeClr val="accent1">
                <a:shade val="50000"/>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10" name="TextBox 9"/>
            <p:cNvSpPr txBox="1"/>
            <p:nvPr/>
          </p:nvSpPr>
          <p:spPr>
            <a:xfrm>
              <a:off x="3433" y="237537"/>
              <a:ext cx="3347710" cy="10470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69088" rIns="120904" bIns="69088" numCol="1" spcCol="1270" anchor="ctr" anchorCtr="0">
              <a:noAutofit/>
            </a:bodyPr>
            <a:lstStyle/>
            <a:p>
              <a:pPr lvl="0" algn="ctr" defTabSz="755650" rtl="0">
                <a:lnSpc>
                  <a:spcPct val="90000"/>
                </a:lnSpc>
                <a:spcBef>
                  <a:spcPct val="0"/>
                </a:spcBef>
                <a:spcAft>
                  <a:spcPct val="35000"/>
                </a:spcAft>
              </a:pPr>
              <a:r>
                <a:rPr lang="en-GB" sz="1700" b="0" i="0" kern="1200" dirty="0" smtClean="0"/>
                <a:t>ESCAPE brings together Astronomy, Astrophysics, Astro-Particle, High Energy and Nuclear Physics communities</a:t>
              </a:r>
              <a:endParaRPr lang="en-GB" sz="1700" kern="1200" dirty="0"/>
            </a:p>
          </p:txBody>
        </p:sp>
      </p:grpSp>
      <p:sp>
        <p:nvSpPr>
          <p:cNvPr id="7" name="Rectangle 6"/>
          <p:cNvSpPr/>
          <p:nvPr/>
        </p:nvSpPr>
        <p:spPr>
          <a:xfrm>
            <a:off x="372263" y="5244503"/>
            <a:ext cx="3506158" cy="923330"/>
          </a:xfrm>
          <a:prstGeom prst="rect">
            <a:avLst/>
          </a:prstGeom>
        </p:spPr>
        <p:txBody>
          <a:bodyPr wrap="square">
            <a:spAutoFit/>
          </a:bodyPr>
          <a:lstStyle/>
          <a:p>
            <a:pPr lvl="0"/>
            <a:r>
              <a:rPr lang="en-GB" sz="1800" dirty="0"/>
              <a:t>Broader synergies within a large scientific community and for innovation/society</a:t>
            </a:r>
          </a:p>
        </p:txBody>
      </p:sp>
      <p:sp>
        <p:nvSpPr>
          <p:cNvPr id="17" name="Rectangle 16"/>
          <p:cNvSpPr/>
          <p:nvPr/>
        </p:nvSpPr>
        <p:spPr>
          <a:xfrm>
            <a:off x="8243817" y="5173604"/>
            <a:ext cx="3477129" cy="923330"/>
          </a:xfrm>
          <a:prstGeom prst="rect">
            <a:avLst/>
          </a:prstGeom>
        </p:spPr>
        <p:txBody>
          <a:bodyPr wrap="square">
            <a:spAutoFit/>
          </a:bodyPr>
          <a:lstStyle/>
          <a:p>
            <a:pPr lvl="0"/>
            <a:r>
              <a:rPr lang="en-GB" sz="1800" dirty="0"/>
              <a:t>Broader synergies with the other Science Clusters , e-infrastructures for EOSC</a:t>
            </a:r>
          </a:p>
        </p:txBody>
      </p:sp>
      <p:pic>
        <p:nvPicPr>
          <p:cNvPr id="2" name="Picture 2" descr="https://lh4.googleusercontent.com/H4FKbk7DsOlO70LIcnKaep8QOWlIrv4FZ4VQflmddKV-ZMUjVgFAKcCZIoFPWrpQS-NFIH-DqWcoVrvlyliNJxRLmDwBfi-FOSgPNyT1XG1Y7-r09_dlQEPKI7L2UuA0G14uURqVsd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818" y="1075985"/>
            <a:ext cx="9457887" cy="424422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pied de page 2"/>
          <p:cNvSpPr>
            <a:spLocks noGrp="1"/>
          </p:cNvSpPr>
          <p:nvPr>
            <p:ph type="ftr" idx="11"/>
          </p:nvPr>
        </p:nvSpPr>
        <p:spPr/>
        <p:txBody>
          <a:bodyPr/>
          <a:lstStyle/>
          <a:p>
            <a:r>
              <a:rPr lang="en-US" smtClean="0"/>
              <a:t>ESFRI Science Clusters' Long Term Commitments to Open Science - 11 June 2021</a:t>
            </a:r>
            <a:endParaRPr lang="en-US"/>
          </a:p>
        </p:txBody>
      </p:sp>
    </p:spTree>
    <p:extLst>
      <p:ext uri="{BB962C8B-B14F-4D97-AF65-F5344CB8AC3E}">
        <p14:creationId xmlns:p14="http://schemas.microsoft.com/office/powerpoint/2010/main" val="27321176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0"/>
          <p:cNvSpPr txBox="1"/>
          <p:nvPr/>
        </p:nvSpPr>
        <p:spPr>
          <a:xfrm>
            <a:off x="390418" y="1947731"/>
            <a:ext cx="11147460" cy="3384556"/>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Clr>
                <a:srgbClr val="002060"/>
              </a:buClr>
              <a:buSzPts val="4000"/>
              <a:buFont typeface="Arial"/>
              <a:buNone/>
            </a:pPr>
            <a:r>
              <a:rPr lang="en-GB" sz="5400" b="1" i="0" dirty="0">
                <a:solidFill>
                  <a:srgbClr val="002060"/>
                </a:solidFill>
                <a:latin typeface="Arial"/>
                <a:ea typeface="Arial"/>
                <a:cs typeface="Arial"/>
                <a:sym typeface="Arial"/>
              </a:rPr>
              <a:t>Thank you</a:t>
            </a:r>
            <a:r>
              <a:rPr lang="en-GB" sz="5400" b="1" i="0" dirty="0" smtClean="0">
                <a:solidFill>
                  <a:srgbClr val="002060"/>
                </a:solidFill>
                <a:latin typeface="Arial"/>
                <a:ea typeface="Arial"/>
                <a:cs typeface="Arial"/>
                <a:sym typeface="Arial"/>
              </a:rPr>
              <a:t>!</a:t>
            </a:r>
          </a:p>
          <a:p>
            <a:pPr marL="0" marR="0" lvl="0" indent="0" algn="ctr" rtl="0">
              <a:lnSpc>
                <a:spcPct val="90000"/>
              </a:lnSpc>
              <a:spcBef>
                <a:spcPts val="0"/>
              </a:spcBef>
              <a:spcAft>
                <a:spcPts val="0"/>
              </a:spcAft>
              <a:buClr>
                <a:srgbClr val="002060"/>
              </a:buClr>
              <a:buSzPts val="4000"/>
              <a:buFont typeface="Arial"/>
              <a:buNone/>
            </a:pPr>
            <a:endParaRPr lang="en-GB" sz="4000" b="1" dirty="0" smtClean="0">
              <a:solidFill>
                <a:srgbClr val="002060"/>
              </a:solidFill>
            </a:endParaRPr>
          </a:p>
          <a:p>
            <a:pPr marL="0" marR="0" lvl="0" indent="0" algn="ctr" rtl="0">
              <a:lnSpc>
                <a:spcPct val="90000"/>
              </a:lnSpc>
              <a:spcBef>
                <a:spcPts val="0"/>
              </a:spcBef>
              <a:spcAft>
                <a:spcPts val="0"/>
              </a:spcAft>
              <a:buClr>
                <a:srgbClr val="002060"/>
              </a:buClr>
              <a:buSzPts val="4000"/>
              <a:buFont typeface="Arial"/>
              <a:buNone/>
            </a:pPr>
            <a:endParaRPr lang="en-GB" sz="4000" b="1" dirty="0">
              <a:solidFill>
                <a:srgbClr val="002060"/>
              </a:solidFill>
            </a:endParaRPr>
          </a:p>
          <a:p>
            <a:pPr marL="0" marR="0" lvl="0" indent="0" algn="ctr" rtl="0">
              <a:lnSpc>
                <a:spcPct val="90000"/>
              </a:lnSpc>
              <a:spcBef>
                <a:spcPts val="0"/>
              </a:spcBef>
              <a:spcAft>
                <a:spcPts val="0"/>
              </a:spcAft>
              <a:buClr>
                <a:srgbClr val="002060"/>
              </a:buClr>
              <a:buSzPts val="4000"/>
              <a:buFont typeface="Arial"/>
              <a:buNone/>
            </a:pPr>
            <a:endParaRPr lang="en-GB" sz="4000" b="1" dirty="0" smtClean="0">
              <a:solidFill>
                <a:srgbClr val="002060"/>
              </a:solidFill>
            </a:endParaRPr>
          </a:p>
          <a:p>
            <a:pPr marL="0" marR="0" lvl="0" indent="0" algn="ctr" rtl="0">
              <a:lnSpc>
                <a:spcPct val="90000"/>
              </a:lnSpc>
              <a:spcBef>
                <a:spcPts val="0"/>
              </a:spcBef>
              <a:spcAft>
                <a:spcPts val="0"/>
              </a:spcAft>
              <a:buClr>
                <a:srgbClr val="002060"/>
              </a:buClr>
              <a:buSzPts val="4000"/>
              <a:buFont typeface="Arial"/>
              <a:buNone/>
            </a:pPr>
            <a:endParaRPr lang="en-GB" sz="4000" b="1" dirty="0">
              <a:solidFill>
                <a:srgbClr val="002060"/>
              </a:solidFill>
            </a:endParaRPr>
          </a:p>
          <a:p>
            <a:pPr marL="0" marR="0" lvl="0" indent="0" algn="ctr" rtl="0">
              <a:lnSpc>
                <a:spcPct val="90000"/>
              </a:lnSpc>
              <a:spcBef>
                <a:spcPts val="0"/>
              </a:spcBef>
              <a:spcAft>
                <a:spcPts val="0"/>
              </a:spcAft>
              <a:buClr>
                <a:srgbClr val="002060"/>
              </a:buClr>
              <a:buSzPts val="4000"/>
              <a:buFont typeface="Arial"/>
              <a:buNone/>
            </a:pPr>
            <a:r>
              <a:rPr lang="en-GB" sz="2800" b="1" dirty="0" smtClean="0">
                <a:solidFill>
                  <a:srgbClr val="002060"/>
                </a:solidFill>
              </a:rPr>
              <a:t>elena.cuoco@ego-gw.it</a:t>
            </a:r>
            <a:endParaRPr sz="2800" dirty="0"/>
          </a:p>
        </p:txBody>
      </p:sp>
      <p:sp>
        <p:nvSpPr>
          <p:cNvPr id="2" name="Espace réservé du pied de page 1"/>
          <p:cNvSpPr>
            <a:spLocks noGrp="1"/>
          </p:cNvSpPr>
          <p:nvPr>
            <p:ph type="ftr" idx="11"/>
          </p:nvPr>
        </p:nvSpPr>
        <p:spPr/>
        <p:txBody>
          <a:bodyPr/>
          <a:lstStyle/>
          <a:p>
            <a:r>
              <a:rPr lang="en-US" smtClean="0"/>
              <a:t>ESFRI Science Clusters' Long Term Commitments to Open Science - 11 June 2021</a:t>
            </a:r>
            <a:endParaRPr lang="en-US"/>
          </a:p>
        </p:txBody>
      </p:sp>
    </p:spTree>
    <p:extLst>
      <p:ext uri="{BB962C8B-B14F-4D97-AF65-F5344CB8AC3E}">
        <p14:creationId xmlns:p14="http://schemas.microsoft.com/office/powerpoint/2010/main" val="35183373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3984" y="3365116"/>
            <a:ext cx="10515600" cy="708932"/>
          </a:xfrm>
        </p:spPr>
        <p:txBody>
          <a:bodyPr>
            <a:normAutofit fontScale="90000"/>
          </a:bodyPr>
          <a:lstStyle/>
          <a:p>
            <a:pPr algn="ctr"/>
            <a:r>
              <a:rPr lang="fr-FR" sz="4000" dirty="0" smtClean="0"/>
              <a:t>Elena Cuoco</a:t>
            </a:r>
            <a:br>
              <a:rPr lang="fr-FR" sz="4000" dirty="0" smtClean="0"/>
            </a:br>
            <a:r>
              <a:rPr lang="en-US" sz="3600" i="1" dirty="0" smtClean="0">
                <a:latin typeface="Roboto" panose="02000000000000000000" pitchFamily="2" charset="0"/>
                <a:ea typeface="Roboto" panose="02000000000000000000" pitchFamily="2" charset="0"/>
                <a:cs typeface="Roboto" panose="02000000000000000000" pitchFamily="2" charset="0"/>
              </a:rPr>
              <a:t>ESCAPE General Assembly Chair</a:t>
            </a:r>
            <a:r>
              <a:rPr lang="fr-FR" sz="3600" dirty="0" smtClean="0"/>
              <a:t/>
            </a:r>
            <a:br>
              <a:rPr lang="fr-FR" sz="3600" dirty="0" smtClean="0"/>
            </a:br>
            <a:endParaRPr lang="fr-FR" sz="3600" dirty="0"/>
          </a:p>
        </p:txBody>
      </p:sp>
      <p:sp>
        <p:nvSpPr>
          <p:cNvPr id="7" name="Titre 1"/>
          <p:cNvSpPr txBox="1">
            <a:spLocks/>
          </p:cNvSpPr>
          <p:nvPr/>
        </p:nvSpPr>
        <p:spPr>
          <a:xfrm>
            <a:off x="838200" y="365126"/>
            <a:ext cx="11149584" cy="7089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kern="1200">
                <a:solidFill>
                  <a:schemeClr val="tx1"/>
                </a:solidFill>
                <a:latin typeface="Roboto Medium" pitchFamily="2" charset="0"/>
                <a:ea typeface="Roboto Medium" pitchFamily="2" charset="0"/>
                <a:cs typeface="+mj-cs"/>
              </a:defRPr>
            </a:lvl1pPr>
          </a:lstStyle>
          <a:p>
            <a:r>
              <a:rPr lang="fr-FR" dirty="0" smtClean="0">
                <a:solidFill>
                  <a:srgbClr val="C88900"/>
                </a:solidFill>
              </a:rPr>
              <a:t>Questions &amp; </a:t>
            </a:r>
            <a:r>
              <a:rPr lang="fr-FR" dirty="0" err="1" smtClean="0">
                <a:solidFill>
                  <a:srgbClr val="C88900"/>
                </a:solidFill>
              </a:rPr>
              <a:t>Anwsers</a:t>
            </a:r>
            <a:endParaRPr lang="fr-FR" dirty="0">
              <a:solidFill>
                <a:srgbClr val="C88900"/>
              </a:solidFill>
            </a:endParaRPr>
          </a:p>
        </p:txBody>
      </p:sp>
      <p:sp>
        <p:nvSpPr>
          <p:cNvPr id="8" name="Titre 1"/>
          <p:cNvSpPr txBox="1">
            <a:spLocks/>
          </p:cNvSpPr>
          <p:nvPr/>
        </p:nvSpPr>
        <p:spPr>
          <a:xfrm>
            <a:off x="633984" y="1752692"/>
            <a:ext cx="10515600" cy="708932"/>
          </a:xfrm>
          <a:prstGeom prst="rect">
            <a:avLst/>
          </a:prstGeom>
        </p:spPr>
        <p:txBody>
          <a:bodyPr vert="horz" lIns="91440" tIns="45720" rIns="91440" bIns="45720" rtlCol="0" anchor="ctr">
            <a:normAutofit fontScale="25000" lnSpcReduction="20000"/>
          </a:bodyPr>
          <a:lstStyle>
            <a:lvl1pPr algn="r" defTabSz="914400" rtl="0" eaLnBrk="1" latinLnBrk="0" hangingPunct="1">
              <a:lnSpc>
                <a:spcPct val="90000"/>
              </a:lnSpc>
              <a:spcBef>
                <a:spcPct val="0"/>
              </a:spcBef>
              <a:buNone/>
              <a:defRPr sz="4400" kern="1200">
                <a:solidFill>
                  <a:schemeClr val="tx1"/>
                </a:solidFill>
                <a:latin typeface="Roboto Medium" pitchFamily="2" charset="0"/>
                <a:ea typeface="Roboto Medium" pitchFamily="2" charset="0"/>
                <a:cs typeface="+mj-cs"/>
              </a:defRPr>
            </a:lvl1pPr>
          </a:lstStyle>
          <a:p>
            <a:pPr algn="ctr"/>
            <a:r>
              <a:rPr lang="fr-FR" sz="14400" dirty="0" smtClean="0"/>
              <a:t>Ian Bird</a:t>
            </a:r>
          </a:p>
          <a:p>
            <a:pPr algn="ctr"/>
            <a:r>
              <a:rPr lang="fr-FR" dirty="0" smtClean="0"/>
              <a:t/>
            </a:r>
            <a:br>
              <a:rPr lang="fr-FR" dirty="0" smtClean="0"/>
            </a:br>
            <a:r>
              <a:rPr lang="en-US" sz="12800" i="1" dirty="0" smtClean="0">
                <a:latin typeface="Roboto" panose="02000000000000000000" pitchFamily="2" charset="0"/>
                <a:ea typeface="Roboto" panose="02000000000000000000" pitchFamily="2" charset="0"/>
                <a:cs typeface="Roboto" panose="02000000000000000000" pitchFamily="2" charset="0"/>
              </a:rPr>
              <a:t>ESCAPE </a:t>
            </a:r>
            <a:r>
              <a:rPr lang="fr-FR" sz="12800" i="1" dirty="0" err="1" smtClean="0">
                <a:latin typeface="Roboto" panose="02000000000000000000" pitchFamily="2" charset="0"/>
                <a:ea typeface="Roboto" panose="02000000000000000000" pitchFamily="2" charset="0"/>
                <a:cs typeface="Roboto" panose="02000000000000000000" pitchFamily="2" charset="0"/>
              </a:rPr>
              <a:t>Technical</a:t>
            </a:r>
            <a:r>
              <a:rPr lang="fr-FR" sz="12800" i="1" dirty="0" smtClean="0">
                <a:latin typeface="Roboto" panose="02000000000000000000" pitchFamily="2" charset="0"/>
                <a:ea typeface="Roboto" panose="02000000000000000000" pitchFamily="2" charset="0"/>
                <a:cs typeface="Roboto" panose="02000000000000000000" pitchFamily="2" charset="0"/>
              </a:rPr>
              <a:t> </a:t>
            </a:r>
            <a:r>
              <a:rPr lang="fr-FR" sz="12800" i="1" dirty="0" err="1" smtClean="0">
                <a:latin typeface="Roboto" panose="02000000000000000000" pitchFamily="2" charset="0"/>
                <a:ea typeface="Roboto" panose="02000000000000000000" pitchFamily="2" charset="0"/>
                <a:cs typeface="Roboto" panose="02000000000000000000" pitchFamily="2" charset="0"/>
              </a:rPr>
              <a:t>Coordinator</a:t>
            </a:r>
            <a:endParaRPr lang="fr-FR" sz="12800" dirty="0"/>
          </a:p>
        </p:txBody>
      </p:sp>
      <p:sp>
        <p:nvSpPr>
          <p:cNvPr id="9" name="Titre 1"/>
          <p:cNvSpPr txBox="1">
            <a:spLocks/>
          </p:cNvSpPr>
          <p:nvPr/>
        </p:nvSpPr>
        <p:spPr>
          <a:xfrm>
            <a:off x="585216" y="4602000"/>
            <a:ext cx="10515600" cy="708932"/>
          </a:xfrm>
          <a:prstGeom prst="rect">
            <a:avLst/>
          </a:prstGeom>
        </p:spPr>
        <p:txBody>
          <a:bodyPr vert="horz" lIns="91440" tIns="45720" rIns="91440" bIns="45720" rtlCol="0" anchor="ctr">
            <a:normAutofit fontScale="40000" lnSpcReduction="20000"/>
          </a:bodyPr>
          <a:lstStyle>
            <a:lvl1pPr algn="r" defTabSz="914400" rtl="0" eaLnBrk="1" latinLnBrk="0" hangingPunct="1">
              <a:lnSpc>
                <a:spcPct val="90000"/>
              </a:lnSpc>
              <a:spcBef>
                <a:spcPct val="0"/>
              </a:spcBef>
              <a:buNone/>
              <a:defRPr sz="4400" kern="1200">
                <a:solidFill>
                  <a:schemeClr val="tx1"/>
                </a:solidFill>
                <a:latin typeface="Roboto Medium" pitchFamily="2" charset="0"/>
                <a:ea typeface="Roboto Medium" pitchFamily="2" charset="0"/>
                <a:cs typeface="+mj-cs"/>
              </a:defRPr>
            </a:lvl1pPr>
          </a:lstStyle>
          <a:p>
            <a:pPr algn="ctr"/>
            <a:endParaRPr lang="fr-FR" sz="12800" dirty="0"/>
          </a:p>
        </p:txBody>
      </p:sp>
      <p:sp>
        <p:nvSpPr>
          <p:cNvPr id="10" name="Titre 1"/>
          <p:cNvSpPr txBox="1">
            <a:spLocks/>
          </p:cNvSpPr>
          <p:nvPr/>
        </p:nvSpPr>
        <p:spPr>
          <a:xfrm>
            <a:off x="633984" y="4748304"/>
            <a:ext cx="10515600" cy="708932"/>
          </a:xfrm>
          <a:prstGeom prst="rect">
            <a:avLst/>
          </a:prstGeom>
        </p:spPr>
        <p:txBody>
          <a:bodyPr vert="horz" lIns="91440" tIns="45720" rIns="91440" bIns="45720" rtlCol="0" anchor="ctr">
            <a:normAutofit fontScale="25000" lnSpcReduction="20000"/>
          </a:bodyPr>
          <a:lstStyle>
            <a:lvl1pPr algn="r" defTabSz="914400" rtl="0" eaLnBrk="1" latinLnBrk="0" hangingPunct="1">
              <a:lnSpc>
                <a:spcPct val="90000"/>
              </a:lnSpc>
              <a:spcBef>
                <a:spcPct val="0"/>
              </a:spcBef>
              <a:buNone/>
              <a:defRPr sz="4400" kern="1200">
                <a:solidFill>
                  <a:schemeClr val="tx1"/>
                </a:solidFill>
                <a:latin typeface="Roboto Medium" pitchFamily="2" charset="0"/>
                <a:ea typeface="Roboto Medium" pitchFamily="2" charset="0"/>
                <a:cs typeface="+mj-cs"/>
              </a:defRPr>
            </a:lvl1pPr>
          </a:lstStyle>
          <a:p>
            <a:pPr algn="ctr"/>
            <a:r>
              <a:rPr lang="fr-FR" sz="14400" dirty="0" smtClean="0"/>
              <a:t>Giovanni Lamanna</a:t>
            </a:r>
          </a:p>
          <a:p>
            <a:pPr algn="ctr"/>
            <a:r>
              <a:rPr lang="fr-FR" dirty="0" smtClean="0"/>
              <a:t/>
            </a:r>
            <a:br>
              <a:rPr lang="fr-FR" dirty="0" smtClean="0"/>
            </a:br>
            <a:r>
              <a:rPr lang="en-US" sz="12800" i="1" dirty="0" smtClean="0">
                <a:latin typeface="Roboto" panose="02000000000000000000" pitchFamily="2" charset="0"/>
                <a:ea typeface="Roboto" panose="02000000000000000000" pitchFamily="2" charset="0"/>
                <a:cs typeface="Roboto" panose="02000000000000000000" pitchFamily="2" charset="0"/>
              </a:rPr>
              <a:t>ESCAPE </a:t>
            </a:r>
            <a:r>
              <a:rPr lang="fr-FR" sz="12800" i="1" dirty="0" smtClean="0">
                <a:latin typeface="Roboto" panose="02000000000000000000" pitchFamily="2" charset="0"/>
                <a:ea typeface="Roboto" panose="02000000000000000000" pitchFamily="2" charset="0"/>
                <a:cs typeface="Roboto" panose="02000000000000000000" pitchFamily="2" charset="0"/>
              </a:rPr>
              <a:t>Project </a:t>
            </a:r>
            <a:r>
              <a:rPr lang="fr-FR" sz="12800" i="1" dirty="0" err="1" smtClean="0">
                <a:latin typeface="Roboto" panose="02000000000000000000" pitchFamily="2" charset="0"/>
                <a:ea typeface="Roboto" panose="02000000000000000000" pitchFamily="2" charset="0"/>
                <a:cs typeface="Roboto" panose="02000000000000000000" pitchFamily="2" charset="0"/>
              </a:rPr>
              <a:t>Coordinator</a:t>
            </a:r>
            <a:endParaRPr lang="fr-FR" sz="12800" dirty="0"/>
          </a:p>
        </p:txBody>
      </p:sp>
      <p:sp>
        <p:nvSpPr>
          <p:cNvPr id="11" name="Espace réservé du pied de page 10"/>
          <p:cNvSpPr>
            <a:spLocks noGrp="1"/>
          </p:cNvSpPr>
          <p:nvPr>
            <p:ph type="ftr" sz="quarter" idx="11"/>
          </p:nvPr>
        </p:nvSpPr>
        <p:spPr>
          <a:xfrm>
            <a:off x="3099816" y="6365875"/>
            <a:ext cx="5486400" cy="365125"/>
          </a:xfrm>
        </p:spPr>
        <p:txBody>
          <a:bodyPr/>
          <a:lstStyle/>
          <a:p>
            <a:r>
              <a:rPr lang="en-US" dirty="0" smtClean="0"/>
              <a:t>ESFRI Science Clusters' Long Term Commitments to Open Science - 11 June 2021</a:t>
            </a:r>
            <a:endParaRPr lang="fr-FR" dirty="0"/>
          </a:p>
        </p:txBody>
      </p:sp>
    </p:spTree>
    <p:extLst>
      <p:ext uri="{BB962C8B-B14F-4D97-AF65-F5344CB8AC3E}">
        <p14:creationId xmlns:p14="http://schemas.microsoft.com/office/powerpoint/2010/main" val="7867356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Grp="1" noChangeArrowheads="1"/>
          </p:cNvSpPr>
          <p:nvPr>
            <p:ph type="title"/>
          </p:nvPr>
        </p:nvSpPr>
        <p:spPr bwMode="auto">
          <a:xfrm>
            <a:off x="5135309" y="1405222"/>
            <a:ext cx="6950581" cy="3211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lnSpc>
                <a:spcPct val="100000"/>
              </a:lnSpc>
              <a:spcAft>
                <a:spcPct val="0"/>
              </a:spcAft>
            </a:pPr>
            <a:r>
              <a:rPr lang="it-IT" altLang="it-IT" b="1" dirty="0" smtClean="0">
                <a:solidFill>
                  <a:schemeClr val="bg1"/>
                </a:solidFill>
                <a:latin typeface="Arial" panose="020B0604020202020204" pitchFamily="34" charset="0"/>
              </a:rPr>
              <a:t>COFFEE BREAK</a:t>
            </a:r>
            <a:r>
              <a:rPr kumimoji="0" lang="it-IT" altLang="it-IT" sz="4000" b="1" i="0" u="none" strike="noStrike" cap="none" normalizeH="0" baseline="0" dirty="0" smtClean="0">
                <a:ln>
                  <a:noFill/>
                </a:ln>
                <a:solidFill>
                  <a:schemeClr val="bg1"/>
                </a:solidFill>
                <a:effectLst/>
                <a:latin typeface="Arial" panose="020B0604020202020204" pitchFamily="34" charset="0"/>
              </a:rPr>
              <a:t/>
            </a:r>
            <a:br>
              <a:rPr kumimoji="0" lang="it-IT" altLang="it-IT" sz="4000" b="1" i="0" u="none" strike="noStrike" cap="none" normalizeH="0" baseline="0" dirty="0" smtClean="0">
                <a:ln>
                  <a:noFill/>
                </a:ln>
                <a:solidFill>
                  <a:schemeClr val="bg1"/>
                </a:solidFill>
                <a:effectLst/>
                <a:latin typeface="Arial" panose="020B0604020202020204" pitchFamily="34" charset="0"/>
              </a:rPr>
            </a:br>
            <a:r>
              <a:rPr lang="it-IT" altLang="it-IT" sz="4000" b="1" dirty="0">
                <a:solidFill>
                  <a:schemeClr val="bg1"/>
                </a:solidFill>
                <a:latin typeface="Arial" panose="020B0604020202020204" pitchFamily="34" charset="0"/>
              </a:rPr>
              <a:t/>
            </a:r>
            <a:br>
              <a:rPr lang="it-IT" altLang="it-IT" sz="4000" b="1" dirty="0">
                <a:solidFill>
                  <a:schemeClr val="bg1"/>
                </a:solidFill>
                <a:latin typeface="Arial" panose="020B0604020202020204" pitchFamily="34" charset="0"/>
              </a:rPr>
            </a:br>
            <a:r>
              <a:rPr kumimoji="0" lang="it-IT" altLang="it-IT" sz="4000" b="1" i="0" u="none" strike="noStrike" cap="none" normalizeH="0" baseline="0" dirty="0" smtClean="0">
                <a:ln>
                  <a:noFill/>
                </a:ln>
                <a:solidFill>
                  <a:schemeClr val="bg1"/>
                </a:solidFill>
                <a:effectLst/>
                <a:latin typeface="Arial" panose="020B0604020202020204" pitchFamily="34" charset="0"/>
              </a:rPr>
              <a:t>11:05 - 11:20</a:t>
            </a:r>
            <a:br>
              <a:rPr kumimoji="0" lang="it-IT" altLang="it-IT" sz="4000" b="1" i="0" u="none" strike="noStrike" cap="none" normalizeH="0" baseline="0" dirty="0" smtClean="0">
                <a:ln>
                  <a:noFill/>
                </a:ln>
                <a:solidFill>
                  <a:schemeClr val="bg1"/>
                </a:solidFill>
                <a:effectLst/>
                <a:latin typeface="Arial" panose="020B0604020202020204" pitchFamily="34" charset="0"/>
              </a:rPr>
            </a:br>
            <a:r>
              <a:rPr lang="it-IT" altLang="it-IT" sz="4000" b="1" dirty="0">
                <a:solidFill>
                  <a:schemeClr val="bg1"/>
                </a:solidFill>
                <a:latin typeface="Arial" panose="020B0604020202020204" pitchFamily="34" charset="0"/>
              </a:rPr>
              <a:t/>
            </a:r>
            <a:br>
              <a:rPr lang="it-IT" altLang="it-IT" sz="4000" b="1" dirty="0">
                <a:solidFill>
                  <a:schemeClr val="bg1"/>
                </a:solidFill>
                <a:latin typeface="Arial" panose="020B0604020202020204" pitchFamily="34" charset="0"/>
              </a:rPr>
            </a:br>
            <a:r>
              <a:rPr lang="en-US" sz="4000" dirty="0" smtClean="0">
                <a:solidFill>
                  <a:schemeClr val="bg1"/>
                </a:solidFill>
              </a:rPr>
              <a:t>Grab your Coffee now </a:t>
            </a:r>
            <a:r>
              <a:rPr lang="it-IT" altLang="it-IT" sz="4000" dirty="0" smtClean="0">
                <a:solidFill>
                  <a:schemeClr val="bg1"/>
                </a:solidFill>
              </a:rPr>
              <a:t>;)</a:t>
            </a:r>
            <a:endParaRPr lang="it-IT" altLang="it-IT" sz="4000" dirty="0">
              <a:solidFill>
                <a:schemeClr val="bg1"/>
              </a:solidFill>
            </a:endParaRPr>
          </a:p>
        </p:txBody>
      </p:sp>
      <p:sp>
        <p:nvSpPr>
          <p:cNvPr id="8" name="Rettangolo 7"/>
          <p:cNvSpPr/>
          <p:nvPr/>
        </p:nvSpPr>
        <p:spPr>
          <a:xfrm>
            <a:off x="8083234" y="5327412"/>
            <a:ext cx="2439770" cy="523220"/>
          </a:xfrm>
          <a:prstGeom prst="rect">
            <a:avLst/>
          </a:prstGeom>
        </p:spPr>
        <p:txBody>
          <a:bodyPr wrap="none">
            <a:spAutoFit/>
          </a:bodyPr>
          <a:lstStyle/>
          <a:p>
            <a:r>
              <a:rPr lang="it-IT" sz="2800" b="1" dirty="0">
                <a:solidFill>
                  <a:schemeClr val="bg1"/>
                </a:solidFill>
              </a:rPr>
              <a:t>#</a:t>
            </a:r>
            <a:r>
              <a:rPr lang="it-IT" sz="2800" b="1" dirty="0" smtClean="0">
                <a:solidFill>
                  <a:schemeClr val="bg1"/>
                </a:solidFill>
              </a:rPr>
              <a:t>ESFRI_SC2021</a:t>
            </a:r>
            <a:endParaRPr lang="it-IT" sz="2800" dirty="0">
              <a:solidFill>
                <a:schemeClr val="bg1"/>
              </a:solidFill>
            </a:endParaRPr>
          </a:p>
        </p:txBody>
      </p:sp>
      <p:pic>
        <p:nvPicPr>
          <p:cNvPr id="17" name="Immagin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7614" y="5181892"/>
            <a:ext cx="832789" cy="809476"/>
          </a:xfrm>
          <a:prstGeom prst="rect">
            <a:avLst/>
          </a:prstGeom>
        </p:spPr>
      </p:pic>
      <p:sp>
        <p:nvSpPr>
          <p:cNvPr id="2" name="Espace réservé du pied de page 1"/>
          <p:cNvSpPr>
            <a:spLocks noGrp="1"/>
          </p:cNvSpPr>
          <p:nvPr>
            <p:ph type="ftr" sz="quarter" idx="11"/>
          </p:nvPr>
        </p:nvSpPr>
        <p:spPr>
          <a:xfrm>
            <a:off x="3619501" y="6356350"/>
            <a:ext cx="5495924" cy="365125"/>
          </a:xfrm>
        </p:spPr>
        <p:txBody>
          <a:bodyPr/>
          <a:lstStyle/>
          <a:p>
            <a:r>
              <a:rPr lang="en-US" dirty="0" smtClean="0"/>
              <a:t>ESFRI Science Clusters' Long Term Commitments to Open Science - 11 June 2021</a:t>
            </a:r>
            <a:endParaRPr lang="fr-FR" dirty="0"/>
          </a:p>
        </p:txBody>
      </p:sp>
    </p:spTree>
    <p:extLst>
      <p:ext uri="{BB962C8B-B14F-4D97-AF65-F5344CB8AC3E}">
        <p14:creationId xmlns:p14="http://schemas.microsoft.com/office/powerpoint/2010/main" val="99663388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83" y="85725"/>
            <a:ext cx="12789934" cy="6682740"/>
          </a:xfrm>
          <a:prstGeom prst="rect">
            <a:avLst/>
          </a:prstGeom>
        </p:spPr>
      </p:pic>
    </p:spTree>
    <p:extLst>
      <p:ext uri="{BB962C8B-B14F-4D97-AF65-F5344CB8AC3E}">
        <p14:creationId xmlns:p14="http://schemas.microsoft.com/office/powerpoint/2010/main" val="14358998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a:off x="755904" y="2252930"/>
            <a:ext cx="10515600" cy="708932"/>
          </a:xfrm>
          <a:prstGeom prst="rect">
            <a:avLst/>
          </a:prstGeom>
        </p:spPr>
        <p:txBody>
          <a:bodyPr vert="horz" lIns="91440" tIns="45720" rIns="91440" bIns="45720" rtlCol="0" anchor="ctr">
            <a:normAutofit fontScale="25000" lnSpcReduction="20000"/>
          </a:bodyPr>
          <a:lstStyle>
            <a:lvl1pPr algn="r" defTabSz="914400" rtl="0" eaLnBrk="1" latinLnBrk="0" hangingPunct="1">
              <a:lnSpc>
                <a:spcPct val="90000"/>
              </a:lnSpc>
              <a:spcBef>
                <a:spcPct val="0"/>
              </a:spcBef>
              <a:buNone/>
              <a:defRPr sz="4400" kern="1200">
                <a:solidFill>
                  <a:schemeClr val="tx1"/>
                </a:solidFill>
                <a:latin typeface="Roboto Medium" pitchFamily="2" charset="0"/>
                <a:ea typeface="Roboto Medium" pitchFamily="2" charset="0"/>
                <a:cs typeface="+mj-cs"/>
              </a:defRPr>
            </a:lvl1pPr>
          </a:lstStyle>
          <a:p>
            <a:pPr algn="ctr"/>
            <a:r>
              <a:rPr lang="fr-FR" sz="16000" dirty="0" smtClean="0"/>
              <a:t>Rudolf </a:t>
            </a:r>
            <a:r>
              <a:rPr lang="fr-FR" sz="16000" dirty="0" err="1" smtClean="0"/>
              <a:t>Dimper</a:t>
            </a:r>
            <a:endParaRPr lang="fr-FR" sz="16000" dirty="0" smtClean="0"/>
          </a:p>
          <a:p>
            <a:pPr algn="ctr"/>
            <a:r>
              <a:rPr lang="fr-FR" dirty="0" smtClean="0"/>
              <a:t/>
            </a:r>
            <a:br>
              <a:rPr lang="fr-FR" dirty="0" smtClean="0"/>
            </a:br>
            <a:r>
              <a:rPr lang="en-US" sz="12800" i="1" dirty="0" err="1" smtClean="0">
                <a:latin typeface="Roboto" panose="02000000000000000000" pitchFamily="2" charset="0"/>
                <a:ea typeface="Roboto" panose="02000000000000000000" pitchFamily="2" charset="0"/>
                <a:cs typeface="Roboto" panose="02000000000000000000" pitchFamily="2" charset="0"/>
              </a:rPr>
              <a:t>PaNOSC</a:t>
            </a:r>
            <a:r>
              <a:rPr lang="en-US" sz="12800" i="1" dirty="0" smtClean="0">
                <a:latin typeface="Roboto" panose="02000000000000000000" pitchFamily="2" charset="0"/>
                <a:ea typeface="Roboto" panose="02000000000000000000" pitchFamily="2" charset="0"/>
                <a:cs typeface="Roboto" panose="02000000000000000000" pitchFamily="2" charset="0"/>
              </a:rPr>
              <a:t> Project Coordinator</a:t>
            </a:r>
            <a:r>
              <a:rPr lang="fr-FR" sz="12800" dirty="0" smtClean="0"/>
              <a:t/>
            </a:r>
            <a:br>
              <a:rPr lang="fr-FR" sz="12800" dirty="0" smtClean="0"/>
            </a:br>
            <a:endParaRPr lang="fr-FR" sz="12800" dirty="0"/>
          </a:p>
        </p:txBody>
      </p:sp>
      <p:sp>
        <p:nvSpPr>
          <p:cNvPr id="13" name="Rectangle 12"/>
          <p:cNvSpPr/>
          <p:nvPr/>
        </p:nvSpPr>
        <p:spPr>
          <a:xfrm>
            <a:off x="2136648" y="3693248"/>
            <a:ext cx="7754112" cy="1200329"/>
          </a:xfrm>
          <a:prstGeom prst="rect">
            <a:avLst/>
          </a:prstGeom>
        </p:spPr>
        <p:txBody>
          <a:bodyPr wrap="square">
            <a:spAutoFit/>
          </a:bodyPr>
          <a:lstStyle/>
          <a:p>
            <a:pPr algn="ctr"/>
            <a:r>
              <a:rPr lang="fr-FR" sz="4000" dirty="0" smtClean="0">
                <a:latin typeface="Roboto Medium" pitchFamily="2" charset="0"/>
                <a:ea typeface="Roboto Medium" pitchFamily="2" charset="0"/>
                <a:cs typeface="Roboto" panose="02000000000000000000" pitchFamily="2" charset="0"/>
              </a:rPr>
              <a:t>Patrick </a:t>
            </a:r>
            <a:r>
              <a:rPr lang="fr-FR" sz="4000" dirty="0" err="1" smtClean="0">
                <a:latin typeface="Roboto Medium" pitchFamily="2" charset="0"/>
                <a:ea typeface="Roboto Medium" pitchFamily="2" charset="0"/>
                <a:cs typeface="Roboto" panose="02000000000000000000" pitchFamily="2" charset="0"/>
              </a:rPr>
              <a:t>Fuhrmann</a:t>
            </a:r>
            <a:r>
              <a:rPr lang="fr-FR" sz="4000" dirty="0">
                <a:latin typeface="Roboto" panose="02000000000000000000" pitchFamily="2" charset="0"/>
                <a:ea typeface="Roboto" panose="02000000000000000000" pitchFamily="2" charset="0"/>
                <a:cs typeface="Roboto" panose="02000000000000000000" pitchFamily="2" charset="0"/>
              </a:rPr>
              <a:t/>
            </a:r>
            <a:br>
              <a:rPr lang="fr-FR" sz="4000" dirty="0">
                <a:latin typeface="Roboto" panose="02000000000000000000" pitchFamily="2" charset="0"/>
                <a:ea typeface="Roboto" panose="02000000000000000000" pitchFamily="2" charset="0"/>
                <a:cs typeface="Roboto" panose="02000000000000000000" pitchFamily="2" charset="0"/>
              </a:rPr>
            </a:br>
            <a:r>
              <a:rPr lang="en-US" sz="3200" i="1" dirty="0" err="1" smtClean="0">
                <a:latin typeface="Roboto" panose="02000000000000000000" pitchFamily="2" charset="0"/>
                <a:ea typeface="Roboto" panose="02000000000000000000" pitchFamily="2" charset="0"/>
                <a:cs typeface="Roboto" panose="02000000000000000000" pitchFamily="2" charset="0"/>
              </a:rPr>
              <a:t>ExPaNDS</a:t>
            </a:r>
            <a:r>
              <a:rPr lang="en-US" sz="3200" i="1" dirty="0" smtClean="0">
                <a:latin typeface="Roboto" panose="02000000000000000000" pitchFamily="2" charset="0"/>
                <a:ea typeface="Roboto" panose="02000000000000000000" pitchFamily="2" charset="0"/>
                <a:cs typeface="Roboto" panose="02000000000000000000" pitchFamily="2" charset="0"/>
              </a:rPr>
              <a:t> Project Coordinator</a:t>
            </a:r>
            <a:endParaRPr lang="fr-FR" sz="3200" dirty="0">
              <a:latin typeface="Roboto" panose="02000000000000000000" pitchFamily="2" charset="0"/>
              <a:ea typeface="Roboto" panose="02000000000000000000" pitchFamily="2" charset="0"/>
              <a:cs typeface="Roboto" panose="02000000000000000000" pitchFamily="2" charset="0"/>
            </a:endParaRPr>
          </a:p>
        </p:txBody>
      </p:sp>
      <p:sp>
        <p:nvSpPr>
          <p:cNvPr id="7" name="Titre 1"/>
          <p:cNvSpPr txBox="1">
            <a:spLocks/>
          </p:cNvSpPr>
          <p:nvPr/>
        </p:nvSpPr>
        <p:spPr>
          <a:xfrm>
            <a:off x="838200" y="365126"/>
            <a:ext cx="11149584" cy="7089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kern="1200">
                <a:solidFill>
                  <a:schemeClr val="tx1"/>
                </a:solidFill>
                <a:latin typeface="Roboto Medium" pitchFamily="2" charset="0"/>
                <a:ea typeface="Roboto Medium" pitchFamily="2" charset="0"/>
                <a:cs typeface="+mj-cs"/>
              </a:defRPr>
            </a:lvl1pPr>
          </a:lstStyle>
          <a:p>
            <a:r>
              <a:rPr lang="fr-FR" dirty="0" smtClean="0">
                <a:solidFill>
                  <a:srgbClr val="C88900"/>
                </a:solidFill>
              </a:rPr>
              <a:t>Questions &amp; </a:t>
            </a:r>
            <a:r>
              <a:rPr lang="fr-FR" dirty="0" err="1" smtClean="0">
                <a:solidFill>
                  <a:srgbClr val="C88900"/>
                </a:solidFill>
              </a:rPr>
              <a:t>Anwsers</a:t>
            </a:r>
            <a:endParaRPr lang="fr-FR" dirty="0">
              <a:solidFill>
                <a:srgbClr val="C88900"/>
              </a:solidFill>
            </a:endParaRPr>
          </a:p>
        </p:txBody>
      </p:sp>
      <p:sp>
        <p:nvSpPr>
          <p:cNvPr id="2" name="Espace réservé du pied de page 1"/>
          <p:cNvSpPr>
            <a:spLocks noGrp="1"/>
          </p:cNvSpPr>
          <p:nvPr>
            <p:ph type="ftr" sz="quarter" idx="11"/>
          </p:nvPr>
        </p:nvSpPr>
        <p:spPr>
          <a:xfrm>
            <a:off x="3418141" y="6375400"/>
            <a:ext cx="5191125" cy="365125"/>
          </a:xfrm>
        </p:spPr>
        <p:txBody>
          <a:bodyPr/>
          <a:lstStyle/>
          <a:p>
            <a:r>
              <a:rPr lang="en-US" dirty="0" smtClean="0"/>
              <a:t>ESFRI Science Clusters' Long Term Commitments to Open Science - 11 June 2021</a:t>
            </a:r>
            <a:endParaRPr lang="fr-FR" dirty="0"/>
          </a:p>
        </p:txBody>
      </p:sp>
    </p:spTree>
    <p:extLst>
      <p:ext uri="{BB962C8B-B14F-4D97-AF65-F5344CB8AC3E}">
        <p14:creationId xmlns:p14="http://schemas.microsoft.com/office/powerpoint/2010/main" val="25757385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83" y="85725"/>
            <a:ext cx="12789934" cy="6682740"/>
          </a:xfrm>
          <a:prstGeom prst="rect">
            <a:avLst/>
          </a:prstGeom>
        </p:spPr>
      </p:pic>
    </p:spTree>
    <p:extLst>
      <p:ext uri="{BB962C8B-B14F-4D97-AF65-F5344CB8AC3E}">
        <p14:creationId xmlns:p14="http://schemas.microsoft.com/office/powerpoint/2010/main" val="41976955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a:solidFill>
                  <a:srgbClr val="002060"/>
                </a:solidFill>
              </a:rPr>
              <a:t>Workshop</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11/06/2021</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Giovanni Lamanna</a:t>
            </a: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a:t>
            </a: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8A34FB5-D25C-6541-AD09-40464E3FACBF}"/>
              </a:ext>
            </a:extLst>
          </p:cNvPr>
          <p:cNvSpPr/>
          <p:nvPr/>
        </p:nvSpPr>
        <p:spPr>
          <a:xfrm>
            <a:off x="635883" y="1562448"/>
            <a:ext cx="10432605"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By the way.….</a:t>
            </a:r>
            <a:r>
              <a:rPr kumimoji="0" lang="en-GB" sz="2000" b="0" i="1" u="none" strike="noStrike" kern="1200" cap="none" spc="0" normalizeH="0" baseline="0" noProof="0" dirty="0">
                <a:ln>
                  <a:noFill/>
                </a:ln>
                <a:solidFill>
                  <a:srgbClr val="002060"/>
                </a:solidFill>
                <a:effectLst/>
                <a:uLnTx/>
                <a:uFillTx/>
                <a:latin typeface="Calibri" panose="020F0502020204030204"/>
                <a:ea typeface="+mn-ea"/>
                <a:cs typeface="+mn-cs"/>
              </a:rPr>
              <a:t> We say ‘</a:t>
            </a: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ESFRI </a:t>
            </a:r>
            <a:r>
              <a:rPr kumimoji="0" lang="en-GB" sz="2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Science Clusters</a:t>
            </a:r>
            <a:r>
              <a:rPr kumimoji="0" lang="en-GB" sz="2000" b="0" i="1"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 but there are “</a:t>
            </a:r>
            <a:r>
              <a:rPr kumimoji="0" lang="en-GB" sz="2000" b="0" i="1" u="sng"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3 distinct objects</a:t>
            </a:r>
            <a:r>
              <a:rPr kumimoji="0" lang="en-GB" sz="2000" b="0" i="1"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ESFRI: </a:t>
            </a: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European Strategy Forum on Research Infrastructures;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(ESFRI) RIs: </a:t>
            </a: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A set of domain-based pan-European (in the ESFRI Roadmap) and other world-class RIs;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ESFRI Science Clusters:</a:t>
            </a: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Current five H2020</a:t>
            </a: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projects supported by consortia of scientists from RIs, Universities and Institutes. </a:t>
            </a:r>
            <a:r>
              <a:rPr kumimoji="0" lang="en-GB" sz="1800" b="0" i="1" u="none" strike="noStrike" kern="1200" cap="none" spc="0" normalizeH="0" baseline="0" noProof="0" dirty="0">
                <a:ln>
                  <a:noFill/>
                </a:ln>
                <a:solidFill>
                  <a:srgbClr val="002060"/>
                </a:solidFill>
                <a:effectLst/>
                <a:uLnTx/>
                <a:uFillTx/>
                <a:latin typeface="Calibri" panose="020F0502020204030204"/>
                <a:ea typeface="+mn-ea"/>
                <a:cs typeface="+mn-cs"/>
              </a:rPr>
              <a:t>The ESFRI label recalls the commitment of ESFRI RI legal entities in the Cluster action as originally requested.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mn-cs"/>
              </a:rPr>
              <a:t> </a:t>
            </a:r>
          </a:p>
        </p:txBody>
      </p:sp>
    </p:spTree>
    <p:extLst>
      <p:ext uri="{BB962C8B-B14F-4D97-AF65-F5344CB8AC3E}">
        <p14:creationId xmlns:p14="http://schemas.microsoft.com/office/powerpoint/2010/main" val="27996543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a:off x="755904" y="2252930"/>
            <a:ext cx="10515600" cy="708932"/>
          </a:xfrm>
          <a:prstGeom prst="rect">
            <a:avLst/>
          </a:prstGeom>
        </p:spPr>
        <p:txBody>
          <a:bodyPr vert="horz" lIns="91440" tIns="45720" rIns="91440" bIns="45720" rtlCol="0" anchor="ctr">
            <a:normAutofit fontScale="25000" lnSpcReduction="20000"/>
          </a:bodyPr>
          <a:lstStyle>
            <a:lvl1pPr algn="r" defTabSz="914400" rtl="0" eaLnBrk="1" latinLnBrk="0" hangingPunct="1">
              <a:lnSpc>
                <a:spcPct val="90000"/>
              </a:lnSpc>
              <a:spcBef>
                <a:spcPct val="0"/>
              </a:spcBef>
              <a:buNone/>
              <a:defRPr sz="4400" kern="1200">
                <a:solidFill>
                  <a:schemeClr val="tx1"/>
                </a:solidFill>
                <a:latin typeface="Roboto Medium" pitchFamily="2" charset="0"/>
                <a:ea typeface="Roboto Medium" pitchFamily="2" charset="0"/>
                <a:cs typeface="+mj-cs"/>
              </a:defRPr>
            </a:lvl1pPr>
          </a:lstStyle>
          <a:p>
            <a:pPr algn="ctr"/>
            <a:r>
              <a:rPr lang="fr-FR" sz="16000" dirty="0" smtClean="0"/>
              <a:t>Ron Dekker</a:t>
            </a:r>
          </a:p>
          <a:p>
            <a:pPr algn="ctr"/>
            <a:r>
              <a:rPr lang="fr-FR" dirty="0" smtClean="0"/>
              <a:t/>
            </a:r>
            <a:br>
              <a:rPr lang="fr-FR" dirty="0" smtClean="0"/>
            </a:br>
            <a:r>
              <a:rPr lang="en-US" sz="12800" i="1" dirty="0" smtClean="0">
                <a:latin typeface="Roboto" panose="02000000000000000000" pitchFamily="2" charset="0"/>
                <a:ea typeface="Roboto" panose="02000000000000000000" pitchFamily="2" charset="0"/>
                <a:cs typeface="Roboto" panose="02000000000000000000" pitchFamily="2" charset="0"/>
              </a:rPr>
              <a:t>SSHOC Project Coordinator</a:t>
            </a:r>
            <a:r>
              <a:rPr lang="fr-FR" sz="12800" dirty="0" smtClean="0"/>
              <a:t/>
            </a:r>
            <a:br>
              <a:rPr lang="fr-FR" sz="12800" dirty="0" smtClean="0"/>
            </a:br>
            <a:endParaRPr lang="fr-FR" sz="12800" dirty="0"/>
          </a:p>
        </p:txBody>
      </p:sp>
      <p:sp>
        <p:nvSpPr>
          <p:cNvPr id="13" name="Rectangle 12"/>
          <p:cNvSpPr/>
          <p:nvPr/>
        </p:nvSpPr>
        <p:spPr>
          <a:xfrm>
            <a:off x="2136648" y="3693248"/>
            <a:ext cx="7754112" cy="1200329"/>
          </a:xfrm>
          <a:prstGeom prst="rect">
            <a:avLst/>
          </a:prstGeom>
        </p:spPr>
        <p:txBody>
          <a:bodyPr wrap="square">
            <a:spAutoFit/>
          </a:bodyPr>
          <a:lstStyle/>
          <a:p>
            <a:pPr algn="ctr"/>
            <a:r>
              <a:rPr lang="fr-FR" sz="4000" dirty="0" smtClean="0">
                <a:latin typeface="Roboto Medium" pitchFamily="2" charset="0"/>
                <a:ea typeface="Roboto Medium" pitchFamily="2" charset="0"/>
                <a:cs typeface="Roboto" panose="02000000000000000000" pitchFamily="2" charset="0"/>
              </a:rPr>
              <a:t>Carsten </a:t>
            </a:r>
            <a:r>
              <a:rPr lang="fr-FR" sz="4000" dirty="0" err="1" smtClean="0">
                <a:latin typeface="Roboto Medium" pitchFamily="2" charset="0"/>
                <a:ea typeface="Roboto Medium" pitchFamily="2" charset="0"/>
                <a:cs typeface="Roboto" panose="02000000000000000000" pitchFamily="2" charset="0"/>
              </a:rPr>
              <a:t>Thiel</a:t>
            </a:r>
            <a:r>
              <a:rPr lang="fr-FR" sz="4000" dirty="0">
                <a:latin typeface="Roboto" panose="02000000000000000000" pitchFamily="2" charset="0"/>
                <a:ea typeface="Roboto" panose="02000000000000000000" pitchFamily="2" charset="0"/>
                <a:cs typeface="Roboto" panose="02000000000000000000" pitchFamily="2" charset="0"/>
              </a:rPr>
              <a:t/>
            </a:r>
            <a:br>
              <a:rPr lang="fr-FR" sz="4000" dirty="0">
                <a:latin typeface="Roboto" panose="02000000000000000000" pitchFamily="2" charset="0"/>
                <a:ea typeface="Roboto" panose="02000000000000000000" pitchFamily="2" charset="0"/>
                <a:cs typeface="Roboto" panose="02000000000000000000" pitchFamily="2" charset="0"/>
              </a:rPr>
            </a:br>
            <a:r>
              <a:rPr lang="en-US" sz="3200" i="1" dirty="0" smtClean="0">
                <a:latin typeface="Roboto" panose="02000000000000000000" pitchFamily="2" charset="0"/>
                <a:ea typeface="Roboto" panose="02000000000000000000" pitchFamily="2" charset="0"/>
                <a:cs typeface="Roboto" panose="02000000000000000000" pitchFamily="2" charset="0"/>
              </a:rPr>
              <a:t>SSHOC</a:t>
            </a:r>
            <a:endParaRPr lang="fr-FR" sz="3200" dirty="0">
              <a:latin typeface="Roboto" panose="02000000000000000000" pitchFamily="2" charset="0"/>
              <a:ea typeface="Roboto" panose="02000000000000000000" pitchFamily="2" charset="0"/>
              <a:cs typeface="Roboto" panose="02000000000000000000" pitchFamily="2" charset="0"/>
            </a:endParaRPr>
          </a:p>
        </p:txBody>
      </p:sp>
      <p:sp>
        <p:nvSpPr>
          <p:cNvPr id="7" name="Titre 1"/>
          <p:cNvSpPr txBox="1">
            <a:spLocks/>
          </p:cNvSpPr>
          <p:nvPr/>
        </p:nvSpPr>
        <p:spPr>
          <a:xfrm>
            <a:off x="838200" y="365126"/>
            <a:ext cx="11149584" cy="7089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kern="1200">
                <a:solidFill>
                  <a:schemeClr val="tx1"/>
                </a:solidFill>
                <a:latin typeface="Roboto Medium" pitchFamily="2" charset="0"/>
                <a:ea typeface="Roboto Medium" pitchFamily="2" charset="0"/>
                <a:cs typeface="+mj-cs"/>
              </a:defRPr>
            </a:lvl1pPr>
          </a:lstStyle>
          <a:p>
            <a:r>
              <a:rPr lang="fr-FR" dirty="0" smtClean="0">
                <a:solidFill>
                  <a:srgbClr val="C88900"/>
                </a:solidFill>
              </a:rPr>
              <a:t>Questions &amp; </a:t>
            </a:r>
            <a:r>
              <a:rPr lang="fr-FR" dirty="0" err="1" smtClean="0">
                <a:solidFill>
                  <a:srgbClr val="C88900"/>
                </a:solidFill>
              </a:rPr>
              <a:t>Anwsers</a:t>
            </a:r>
            <a:endParaRPr lang="fr-FR" dirty="0">
              <a:solidFill>
                <a:srgbClr val="C88900"/>
              </a:solidFill>
            </a:endParaRPr>
          </a:p>
        </p:txBody>
      </p:sp>
      <p:sp>
        <p:nvSpPr>
          <p:cNvPr id="2" name="Espace réservé du pied de page 1"/>
          <p:cNvSpPr>
            <a:spLocks noGrp="1"/>
          </p:cNvSpPr>
          <p:nvPr>
            <p:ph type="ftr" sz="quarter" idx="11"/>
          </p:nvPr>
        </p:nvSpPr>
        <p:spPr>
          <a:xfrm>
            <a:off x="3399091" y="6356350"/>
            <a:ext cx="5229225" cy="365125"/>
          </a:xfrm>
        </p:spPr>
        <p:txBody>
          <a:bodyPr/>
          <a:lstStyle/>
          <a:p>
            <a:r>
              <a:rPr lang="en-US" dirty="0" smtClean="0"/>
              <a:t>ESFRI Science Clusters' Long Term Commitments to Open Science - 11 June 2021</a:t>
            </a:r>
            <a:endParaRPr lang="fr-FR" dirty="0"/>
          </a:p>
        </p:txBody>
      </p:sp>
    </p:spTree>
    <p:extLst>
      <p:ext uri="{BB962C8B-B14F-4D97-AF65-F5344CB8AC3E}">
        <p14:creationId xmlns:p14="http://schemas.microsoft.com/office/powerpoint/2010/main" val="174053878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83" y="85725"/>
            <a:ext cx="12789934" cy="6682740"/>
          </a:xfrm>
          <a:prstGeom prst="rect">
            <a:avLst/>
          </a:prstGeom>
        </p:spPr>
      </p:pic>
    </p:spTree>
    <p:extLst>
      <p:ext uri="{BB962C8B-B14F-4D97-AF65-F5344CB8AC3E}">
        <p14:creationId xmlns:p14="http://schemas.microsoft.com/office/powerpoint/2010/main" val="76439846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
          <p:cNvSpPr txBox="1">
            <a:spLocks noGrp="1"/>
          </p:cNvSpPr>
          <p:nvPr>
            <p:ph type="ctrTitle"/>
          </p:nvPr>
        </p:nvSpPr>
        <p:spPr>
          <a:xfrm>
            <a:off x="442176" y="457649"/>
            <a:ext cx="7645757" cy="13840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4400"/>
              <a:buFont typeface="Arial"/>
              <a:buNone/>
            </a:pPr>
            <a:r>
              <a:rPr lang="en-GB"/>
              <a:t>Social Sciences and Humanties Open Cloud</a:t>
            </a:r>
            <a:endParaRPr/>
          </a:p>
        </p:txBody>
      </p:sp>
      <p:sp>
        <p:nvSpPr>
          <p:cNvPr id="69" name="Google Shape;69;p1"/>
          <p:cNvSpPr txBox="1">
            <a:spLocks noGrp="1"/>
          </p:cNvSpPr>
          <p:nvPr>
            <p:ph type="subTitle" idx="1"/>
          </p:nvPr>
        </p:nvSpPr>
        <p:spPr>
          <a:xfrm>
            <a:off x="442176" y="1966421"/>
            <a:ext cx="7645757" cy="1452920"/>
          </a:xfrm>
          <a:prstGeom prst="rect">
            <a:avLst/>
          </a:prstGeom>
          <a:solidFill>
            <a:srgbClr val="F2F2F2">
              <a:alpha val="42745"/>
            </a:srgb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400"/>
              <a:buNone/>
            </a:pPr>
            <a:r>
              <a:rPr lang="en-GB"/>
              <a:t>Realising the Social Sciences and Humanities part of the European Open Science Cloud</a:t>
            </a:r>
            <a:endParaRPr/>
          </a:p>
        </p:txBody>
      </p:sp>
    </p:spTree>
    <p:extLst>
      <p:ext uri="{BB962C8B-B14F-4D97-AF65-F5344CB8AC3E}">
        <p14:creationId xmlns:p14="http://schemas.microsoft.com/office/powerpoint/2010/main" val="31999626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B215AFA-FD11-5A45-9941-8C47D2275997}"/>
              </a:ext>
            </a:extLst>
          </p:cNvPr>
          <p:cNvSpPr/>
          <p:nvPr/>
        </p:nvSpPr>
        <p:spPr>
          <a:xfrm>
            <a:off x="8702871" y="5710"/>
            <a:ext cx="3488391" cy="2554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1" name="Rectangle 60">
            <a:extLst>
              <a:ext uri="{FF2B5EF4-FFF2-40B4-BE49-F238E27FC236}">
                <a16:creationId xmlns:a16="http://schemas.microsoft.com/office/drawing/2014/main" id="{DA2A6706-F708-C14F-94A0-6CC7C133DE8D}"/>
              </a:ext>
            </a:extLst>
          </p:cNvPr>
          <p:cNvSpPr/>
          <p:nvPr/>
        </p:nvSpPr>
        <p:spPr>
          <a:xfrm>
            <a:off x="9480617" y="5834462"/>
            <a:ext cx="2711383" cy="1023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2" name="Rectangle 61">
            <a:extLst>
              <a:ext uri="{FF2B5EF4-FFF2-40B4-BE49-F238E27FC236}">
                <a16:creationId xmlns:a16="http://schemas.microsoft.com/office/drawing/2014/main" id="{92BE94C7-CE1E-BE42-A93F-DEF6FE0511BD}"/>
              </a:ext>
            </a:extLst>
          </p:cNvPr>
          <p:cNvSpPr/>
          <p:nvPr/>
        </p:nvSpPr>
        <p:spPr>
          <a:xfrm>
            <a:off x="19581" y="6436196"/>
            <a:ext cx="9301400" cy="415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875DB674-FA77-434B-956A-A02D68F6CADA}"/>
              </a:ext>
            </a:extLst>
          </p:cNvPr>
          <p:cNvGrpSpPr/>
          <p:nvPr/>
        </p:nvGrpSpPr>
        <p:grpSpPr>
          <a:xfrm>
            <a:off x="241649" y="204642"/>
            <a:ext cx="12192000" cy="6490798"/>
            <a:chOff x="19581" y="82929"/>
            <a:chExt cx="12192000" cy="6490798"/>
          </a:xfrm>
        </p:grpSpPr>
        <p:sp>
          <p:nvSpPr>
            <p:cNvPr id="27" name="Content Placeholder 2">
              <a:extLst>
                <a:ext uri="{FF2B5EF4-FFF2-40B4-BE49-F238E27FC236}">
                  <a16:creationId xmlns:a16="http://schemas.microsoft.com/office/drawing/2014/main" id="{1851EE75-C837-394B-9C63-4F84D94E679F}"/>
                </a:ext>
              </a:extLst>
            </p:cNvPr>
            <p:cNvSpPr txBox="1">
              <a:spLocks/>
            </p:cNvSpPr>
            <p:nvPr/>
          </p:nvSpPr>
          <p:spPr>
            <a:xfrm>
              <a:off x="3467979" y="3017124"/>
              <a:ext cx="3360493" cy="645072"/>
            </a:xfrm>
            <a:prstGeom prst="rect">
              <a:avLst/>
            </a:prstGeom>
          </p:spPr>
          <p:txBody>
            <a:bodyPr/>
            <a:lstStyle>
              <a:lvl1pPr marL="228594" indent="-228594" algn="l" defTabSz="914377" rtl="0" eaLnBrk="1" latinLnBrk="0" hangingPunct="1">
                <a:lnSpc>
                  <a:spcPct val="90000"/>
                </a:lnSpc>
                <a:spcBef>
                  <a:spcPts val="1000"/>
                </a:spcBef>
                <a:buFontTx/>
                <a:buBlip>
                  <a:blip r:embed="rId2"/>
                </a:buBlip>
                <a:defRPr sz="2800" kern="1200">
                  <a:solidFill>
                    <a:schemeClr val="accent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Tx/>
                <a:buBlip>
                  <a:blip r:embed="rId2"/>
                </a:buBlip>
                <a:defRPr sz="2400" kern="1200">
                  <a:solidFill>
                    <a:schemeClr val="accent2"/>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Tx/>
                <a:buBlip>
                  <a:blip r:embed="rId2"/>
                </a:buBlip>
                <a:defRPr sz="2000" kern="1200">
                  <a:solidFill>
                    <a:schemeClr val="accent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Tx/>
                <a:buBlip>
                  <a:blip r:embed="rId2"/>
                </a:buBlip>
                <a:defRPr sz="1800" kern="1200">
                  <a:solidFill>
                    <a:schemeClr val="accent2"/>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Tx/>
                <a:buBlip>
                  <a:blip r:embed="rId2"/>
                </a:buBlip>
                <a:defRPr sz="1800" kern="1200">
                  <a:solidFill>
                    <a:schemeClr val="accent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Tx/>
                <a:buNone/>
                <a:tabLst/>
                <a:defRPr/>
              </a:pPr>
              <a:r>
                <a:rPr kumimoji="0" lang="en-GB" sz="1800" b="1" i="0" u="none" strike="noStrike" kern="1200" cap="none" spc="0" normalizeH="0" baseline="0" noProof="0" dirty="0">
                  <a:ln>
                    <a:noFill/>
                  </a:ln>
                  <a:solidFill>
                    <a:srgbClr val="F2983D"/>
                  </a:solidFill>
                  <a:effectLst/>
                  <a:uLnTx/>
                  <a:uFillTx/>
                  <a:latin typeface="Arial" panose="020B0604020202020204" pitchFamily="34" charset="0"/>
                  <a:ea typeface="+mn-ea"/>
                  <a:cs typeface="Arial" panose="020B0604020202020204" pitchFamily="34" charset="0"/>
                </a:rPr>
                <a:t>Duration: </a:t>
              </a:r>
              <a:r>
                <a:rPr kumimoji="0" lang="en-GB" sz="1800" b="1"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40 months </a:t>
              </a:r>
              <a:br>
                <a:rPr kumimoji="0" lang="en-GB" sz="1800" b="1"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(January 2019 – 30 April 2022)</a:t>
              </a:r>
              <a:endParaRPr kumimoji="0" lang="en-GB" sz="18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endParaRPr>
            </a:p>
          </p:txBody>
        </p:sp>
        <p:cxnSp>
          <p:nvCxnSpPr>
            <p:cNvPr id="29" name="Straight Connector 28">
              <a:extLst>
                <a:ext uri="{FF2B5EF4-FFF2-40B4-BE49-F238E27FC236}">
                  <a16:creationId xmlns:a16="http://schemas.microsoft.com/office/drawing/2014/main" id="{D5426A71-73C7-354E-BCC0-2B9FF1A98846}"/>
                </a:ext>
              </a:extLst>
            </p:cNvPr>
            <p:cNvCxnSpPr>
              <a:cxnSpLocks/>
            </p:cNvCxnSpPr>
            <p:nvPr/>
          </p:nvCxnSpPr>
          <p:spPr>
            <a:xfrm flipH="1">
              <a:off x="7031020" y="2808092"/>
              <a:ext cx="6355" cy="1070863"/>
            </a:xfrm>
            <a:prstGeom prst="line">
              <a:avLst/>
            </a:prstGeom>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2FA866C3-B719-C644-81DB-0DB4228D6F19}"/>
                </a:ext>
              </a:extLst>
            </p:cNvPr>
            <p:cNvSpPr txBox="1">
              <a:spLocks/>
            </p:cNvSpPr>
            <p:nvPr/>
          </p:nvSpPr>
          <p:spPr>
            <a:xfrm>
              <a:off x="1047483" y="2029150"/>
              <a:ext cx="3090557" cy="1374094"/>
            </a:xfrm>
            <a:prstGeom prst="rect">
              <a:avLst/>
            </a:prstGeom>
          </p:spPr>
          <p:txBody>
            <a:bodyPr/>
            <a:lstStyle>
              <a:lvl1pPr marL="228594" indent="-228594" algn="l" defTabSz="914377" rtl="0" eaLnBrk="1" latinLnBrk="0" hangingPunct="1">
                <a:lnSpc>
                  <a:spcPct val="90000"/>
                </a:lnSpc>
                <a:spcBef>
                  <a:spcPts val="1000"/>
                </a:spcBef>
                <a:buFontTx/>
                <a:buBlip>
                  <a:blip r:embed="rId2"/>
                </a:buBlip>
                <a:defRPr sz="2800" kern="1200">
                  <a:solidFill>
                    <a:schemeClr val="accent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Tx/>
                <a:buBlip>
                  <a:blip r:embed="rId2"/>
                </a:buBlip>
                <a:defRPr sz="2400" kern="1200">
                  <a:solidFill>
                    <a:schemeClr val="accent2"/>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Tx/>
                <a:buBlip>
                  <a:blip r:embed="rId2"/>
                </a:buBlip>
                <a:defRPr sz="2000" kern="1200">
                  <a:solidFill>
                    <a:schemeClr val="accent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Tx/>
                <a:buBlip>
                  <a:blip r:embed="rId2"/>
                </a:buBlip>
                <a:defRPr sz="1800" kern="1200">
                  <a:solidFill>
                    <a:schemeClr val="accent2"/>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Tx/>
                <a:buBlip>
                  <a:blip r:embed="rId2"/>
                </a:buBlip>
                <a:defRPr sz="1800" kern="1200">
                  <a:solidFill>
                    <a:schemeClr val="accent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Tx/>
                <a:buNone/>
                <a:tabLst/>
                <a:defRPr/>
              </a:pPr>
              <a:r>
                <a:rPr kumimoji="0" lang="en-GB" sz="1800" b="1" i="0" u="none" strike="noStrike" kern="1200" cap="none" spc="0" normalizeH="0" baseline="0" noProof="0" dirty="0">
                  <a:ln>
                    <a:noFill/>
                  </a:ln>
                  <a:solidFill>
                    <a:srgbClr val="F2983D"/>
                  </a:solidFill>
                  <a:effectLst/>
                  <a:uLnTx/>
                  <a:uFillTx/>
                  <a:latin typeface="Arial" panose="020B0604020202020204" pitchFamily="34" charset="0"/>
                  <a:ea typeface="+mn-ea"/>
                  <a:cs typeface="Arial" panose="020B0604020202020204" pitchFamily="34" charset="0"/>
                </a:rPr>
                <a:t>Partners:</a:t>
              </a:r>
              <a:r>
                <a:rPr kumimoji="0" lang="en-GB" sz="1800" b="0" i="0" u="none" strike="noStrike" kern="1200" cap="none" spc="0" normalizeH="0" baseline="0" noProof="0" dirty="0">
                  <a:ln>
                    <a:noFill/>
                  </a:ln>
                  <a:solidFill>
                    <a:srgbClr val="F2983D"/>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48 </a:t>
              </a:r>
              <a:r>
                <a:rPr kumimoji="0" lang="en-GB" sz="18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
              </a:r>
              <a:br>
                <a:rPr kumimoji="0" lang="en-GB" sz="18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(23 beneficiaries + 25 LTPs)</a:t>
              </a:r>
            </a:p>
            <a:p>
              <a:pPr marL="0" marR="0" lvl="0" indent="0" algn="l" defTabSz="914377" rtl="0" eaLnBrk="1" fontAlgn="auto" latinLnBrk="0" hangingPunct="1">
                <a:lnSpc>
                  <a:spcPct val="90000"/>
                </a:lnSpc>
                <a:spcBef>
                  <a:spcPts val="1000"/>
                </a:spcBef>
                <a:spcAft>
                  <a:spcPts val="0"/>
                </a:spcAft>
                <a:buClrTx/>
                <a:buSzTx/>
                <a:buFontTx/>
                <a:buNone/>
                <a:tabLst/>
                <a:defRPr/>
              </a:pPr>
              <a:r>
                <a:rPr kumimoji="0" lang="en-GB" sz="1200" b="1"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SSH ESFRI Landmarks and Projects </a:t>
              </a:r>
              <a:br>
                <a:rPr kumimoji="0" lang="en-GB" sz="1200" b="1"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br>
              <a:r>
                <a:rPr kumimoji="0" lang="en-GB" sz="12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&amp; international SSH data infrastructures</a:t>
              </a:r>
            </a:p>
          </p:txBody>
        </p:sp>
        <p:cxnSp>
          <p:nvCxnSpPr>
            <p:cNvPr id="35" name="Straight Connector 34">
              <a:extLst>
                <a:ext uri="{FF2B5EF4-FFF2-40B4-BE49-F238E27FC236}">
                  <a16:creationId xmlns:a16="http://schemas.microsoft.com/office/drawing/2014/main" id="{C3D5CC2D-2480-7C43-8C05-51853680ED44}"/>
                </a:ext>
              </a:extLst>
            </p:cNvPr>
            <p:cNvCxnSpPr>
              <a:cxnSpLocks/>
            </p:cNvCxnSpPr>
            <p:nvPr/>
          </p:nvCxnSpPr>
          <p:spPr>
            <a:xfrm>
              <a:off x="8933664" y="2308072"/>
              <a:ext cx="0" cy="15708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C8E9C41-EC75-B74B-9FB5-8D6BA74E8CF4}"/>
                </a:ext>
              </a:extLst>
            </p:cNvPr>
            <p:cNvCxnSpPr>
              <a:cxnSpLocks/>
            </p:cNvCxnSpPr>
            <p:nvPr/>
          </p:nvCxnSpPr>
          <p:spPr>
            <a:xfrm>
              <a:off x="5106966" y="3575825"/>
              <a:ext cx="0" cy="303130"/>
            </a:xfrm>
            <a:prstGeom prst="line">
              <a:avLst/>
            </a:prstGeom>
          </p:spPr>
          <p:style>
            <a:lnRef idx="1">
              <a:schemeClr val="accent1"/>
            </a:lnRef>
            <a:fillRef idx="0">
              <a:schemeClr val="accent1"/>
            </a:fillRef>
            <a:effectRef idx="0">
              <a:schemeClr val="accent1"/>
            </a:effectRef>
            <a:fontRef idx="minor">
              <a:schemeClr val="tx1"/>
            </a:fontRef>
          </p:style>
        </p:cxnSp>
        <p:sp>
          <p:nvSpPr>
            <p:cNvPr id="39" name="Content Placeholder 2">
              <a:extLst>
                <a:ext uri="{FF2B5EF4-FFF2-40B4-BE49-F238E27FC236}">
                  <a16:creationId xmlns:a16="http://schemas.microsoft.com/office/drawing/2014/main" id="{5F413121-A64C-D54E-9777-338131EF1A39}"/>
                </a:ext>
              </a:extLst>
            </p:cNvPr>
            <p:cNvSpPr txBox="1">
              <a:spLocks/>
            </p:cNvSpPr>
            <p:nvPr/>
          </p:nvSpPr>
          <p:spPr>
            <a:xfrm>
              <a:off x="5892234" y="2200601"/>
              <a:ext cx="2109894" cy="645072"/>
            </a:xfrm>
            <a:prstGeom prst="rect">
              <a:avLst/>
            </a:prstGeom>
          </p:spPr>
          <p:txBody>
            <a:bodyPr/>
            <a:lstStyle>
              <a:lvl1pPr marL="228594" indent="-228594" algn="l" defTabSz="914377" rtl="0" eaLnBrk="1" latinLnBrk="0" hangingPunct="1">
                <a:lnSpc>
                  <a:spcPct val="90000"/>
                </a:lnSpc>
                <a:spcBef>
                  <a:spcPts val="1000"/>
                </a:spcBef>
                <a:buFontTx/>
                <a:buBlip>
                  <a:blip r:embed="rId2"/>
                </a:buBlip>
                <a:defRPr sz="2800" kern="1200">
                  <a:solidFill>
                    <a:schemeClr val="accent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Tx/>
                <a:buBlip>
                  <a:blip r:embed="rId2"/>
                </a:buBlip>
                <a:defRPr sz="2400" kern="1200">
                  <a:solidFill>
                    <a:schemeClr val="accent2"/>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Tx/>
                <a:buBlip>
                  <a:blip r:embed="rId2"/>
                </a:buBlip>
                <a:defRPr sz="2000" kern="1200">
                  <a:solidFill>
                    <a:schemeClr val="accent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Tx/>
                <a:buBlip>
                  <a:blip r:embed="rId2"/>
                </a:buBlip>
                <a:defRPr sz="1800" kern="1200">
                  <a:solidFill>
                    <a:schemeClr val="accent2"/>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Tx/>
                <a:buBlip>
                  <a:blip r:embed="rId2"/>
                </a:buBlip>
                <a:defRPr sz="1800" kern="1200">
                  <a:solidFill>
                    <a:schemeClr val="accent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Tx/>
                <a:buNone/>
                <a:tabLst/>
                <a:defRPr/>
              </a:pPr>
              <a:r>
                <a:rPr kumimoji="0" lang="en-GB" sz="1800" b="1" i="0" u="none" strike="noStrike" kern="1200" cap="none" spc="0" normalizeH="0" baseline="0" noProof="0" dirty="0">
                  <a:ln>
                    <a:noFill/>
                  </a:ln>
                  <a:solidFill>
                    <a:srgbClr val="F2983D"/>
                  </a:solidFill>
                  <a:effectLst/>
                  <a:uLnTx/>
                  <a:uFillTx/>
                  <a:latin typeface="Arial" panose="020B0604020202020204" pitchFamily="34" charset="0"/>
                  <a:ea typeface="+mn-ea"/>
                  <a:cs typeface="Arial" panose="020B0604020202020204" pitchFamily="34" charset="0"/>
                </a:rPr>
                <a:t>Project budget: </a:t>
              </a:r>
              <a:r>
                <a:rPr kumimoji="0" lang="en-GB" sz="1800" b="0" i="0" u="none" strike="noStrike" kern="1200" cap="none" spc="0" normalizeH="0" baseline="0" noProof="0" dirty="0">
                  <a:ln>
                    <a:noFill/>
                  </a:ln>
                  <a:solidFill>
                    <a:srgbClr val="F2983D"/>
                  </a:solidFill>
                  <a:effectLst/>
                  <a:uLnTx/>
                  <a:uFillTx/>
                  <a:latin typeface="Arial" panose="020B0604020202020204" pitchFamily="34" charset="0"/>
                  <a:ea typeface="+mn-ea"/>
                  <a:cs typeface="Arial" panose="020B0604020202020204" pitchFamily="34" charset="0"/>
                </a:rPr>
                <a:t/>
              </a:r>
              <a:br>
                <a:rPr kumimoji="0" lang="en-GB" sz="1800" b="0" i="0" u="none" strike="noStrike" kern="1200" cap="none" spc="0" normalizeH="0" baseline="0" noProof="0" dirty="0">
                  <a:ln>
                    <a:noFill/>
                  </a:ln>
                  <a:solidFill>
                    <a:srgbClr val="F2983D"/>
                  </a:solidFill>
                  <a:effectLst/>
                  <a:uLnTx/>
                  <a:uFillTx/>
                  <a:latin typeface="Arial" panose="020B0604020202020204" pitchFamily="34" charset="0"/>
                  <a:ea typeface="+mn-ea"/>
                  <a:cs typeface="Arial" panose="020B0604020202020204" pitchFamily="34" charset="0"/>
                </a:rPr>
              </a:br>
              <a:r>
                <a:rPr kumimoji="0" lang="nb-NO" sz="1600" b="1"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 </a:t>
              </a:r>
              <a:r>
                <a:rPr kumimoji="0" lang="en-GB" sz="1600" b="1"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14,455,594.08</a:t>
              </a:r>
              <a:endParaRPr kumimoji="0" lang="nb-NO" sz="1600" b="1"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endParaRPr>
            </a:p>
          </p:txBody>
        </p:sp>
        <p:sp>
          <p:nvSpPr>
            <p:cNvPr id="42" name="Content Placeholder 2">
              <a:extLst>
                <a:ext uri="{FF2B5EF4-FFF2-40B4-BE49-F238E27FC236}">
                  <a16:creationId xmlns:a16="http://schemas.microsoft.com/office/drawing/2014/main" id="{F7FD95E0-AAB5-9A4F-BC73-EA5EE0BF71A3}"/>
                </a:ext>
              </a:extLst>
            </p:cNvPr>
            <p:cNvSpPr txBox="1">
              <a:spLocks/>
            </p:cNvSpPr>
            <p:nvPr/>
          </p:nvSpPr>
          <p:spPr>
            <a:xfrm>
              <a:off x="8002128" y="1364128"/>
              <a:ext cx="3967843" cy="1039199"/>
            </a:xfrm>
            <a:prstGeom prst="rect">
              <a:avLst/>
            </a:prstGeom>
          </p:spPr>
          <p:txBody>
            <a:bodyPr/>
            <a:lstStyle>
              <a:lvl1pPr marL="228594" indent="-228594" algn="l" defTabSz="914377" rtl="0" eaLnBrk="1" latinLnBrk="0" hangingPunct="1">
                <a:lnSpc>
                  <a:spcPct val="90000"/>
                </a:lnSpc>
                <a:spcBef>
                  <a:spcPts val="1000"/>
                </a:spcBef>
                <a:buFontTx/>
                <a:buBlip>
                  <a:blip r:embed="rId2"/>
                </a:buBlip>
                <a:defRPr sz="2800" kern="1200">
                  <a:solidFill>
                    <a:schemeClr val="accent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Tx/>
                <a:buBlip>
                  <a:blip r:embed="rId2"/>
                </a:buBlip>
                <a:defRPr sz="2400" kern="1200">
                  <a:solidFill>
                    <a:schemeClr val="accent2"/>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Tx/>
                <a:buBlip>
                  <a:blip r:embed="rId2"/>
                </a:buBlip>
                <a:defRPr sz="2000" kern="1200">
                  <a:solidFill>
                    <a:schemeClr val="accent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Tx/>
                <a:buBlip>
                  <a:blip r:embed="rId2"/>
                </a:buBlip>
                <a:defRPr sz="1800" kern="1200">
                  <a:solidFill>
                    <a:schemeClr val="accent2"/>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Tx/>
                <a:buBlip>
                  <a:blip r:embed="rId2"/>
                </a:buBlip>
                <a:defRPr sz="1800" kern="1200">
                  <a:solidFill>
                    <a:schemeClr val="accent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400"/>
                </a:spcBef>
                <a:spcAft>
                  <a:spcPts val="0"/>
                </a:spcAft>
                <a:buClrTx/>
                <a:buSzTx/>
                <a:buFontTx/>
                <a:buNone/>
                <a:tabLst/>
                <a:defRPr/>
              </a:pPr>
              <a:r>
                <a:rPr kumimoji="0" lang="en-GB" sz="1800" b="1" i="0" u="none" strike="noStrike" kern="1200" cap="none" spc="0" normalizeH="0" baseline="0" noProof="0" dirty="0">
                  <a:ln>
                    <a:noFill/>
                  </a:ln>
                  <a:solidFill>
                    <a:srgbClr val="F2983D"/>
                  </a:solidFill>
                  <a:effectLst/>
                  <a:uLnTx/>
                  <a:uFillTx/>
                  <a:latin typeface="Arial" panose="020B0604020202020204" pitchFamily="34" charset="0"/>
                  <a:ea typeface="+mn-ea"/>
                  <a:cs typeface="Arial" panose="020B0604020202020204" pitchFamily="34" charset="0"/>
                </a:rPr>
                <a:t>Type of action &amp; funding:</a:t>
              </a:r>
            </a:p>
            <a:p>
              <a:pPr marL="0" marR="0" lvl="0" indent="0" algn="l" defTabSz="914377" rtl="0" eaLnBrk="1" fontAlgn="auto" latinLnBrk="0" hangingPunct="1">
                <a:lnSpc>
                  <a:spcPct val="90000"/>
                </a:lnSpc>
                <a:spcBef>
                  <a:spcPts val="400"/>
                </a:spcBef>
                <a:spcAft>
                  <a:spcPts val="0"/>
                </a:spcAft>
                <a:buClrTx/>
                <a:buSzTx/>
                <a:buFontTx/>
                <a:buNone/>
                <a:tabLst/>
                <a:defRPr/>
              </a:pPr>
              <a:r>
                <a:rPr kumimoji="0" lang="nb-NO" sz="1600" b="1"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Research and </a:t>
              </a:r>
              <a:r>
                <a:rPr kumimoji="0" lang="nb-NO" sz="1600" b="1" i="0" u="none" strike="noStrike" kern="1200" cap="none" spc="0" normalizeH="0" baseline="0" noProof="0" dirty="0" err="1">
                  <a:ln>
                    <a:noFill/>
                  </a:ln>
                  <a:solidFill>
                    <a:srgbClr val="275D89"/>
                  </a:solidFill>
                  <a:effectLst/>
                  <a:uLnTx/>
                  <a:uFillTx/>
                  <a:latin typeface="Arial" panose="020B0604020202020204" pitchFamily="34" charset="0"/>
                  <a:ea typeface="+mn-ea"/>
                  <a:cs typeface="Arial" panose="020B0604020202020204" pitchFamily="34" charset="0"/>
                </a:rPr>
                <a:t>Innovation</a:t>
              </a:r>
              <a:r>
                <a:rPr kumimoji="0" lang="nb-NO" sz="1600" b="1"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 action</a:t>
              </a:r>
            </a:p>
            <a:p>
              <a:pPr marL="0" marR="0" lvl="0" indent="0" algn="l" defTabSz="914377" rtl="0" eaLnBrk="1" fontAlgn="auto" latinLnBrk="0" hangingPunct="1">
                <a:lnSpc>
                  <a:spcPct val="90000"/>
                </a:lnSpc>
                <a:spcBef>
                  <a:spcPts val="400"/>
                </a:spcBef>
                <a:spcAft>
                  <a:spcPts val="0"/>
                </a:spcAft>
                <a:buClrTx/>
                <a:buSzTx/>
                <a:buFontTx/>
                <a:buNone/>
                <a:tabLst/>
                <a:defRPr/>
              </a:pPr>
              <a:r>
                <a:rPr kumimoji="0" lang="nb-NO" sz="14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(INFRAEOSC-04-2018) </a:t>
              </a:r>
              <a:endParaRPr kumimoji="0" lang="nb-NO" sz="18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E608ABAB-BED3-6E46-966D-192F9490558F}"/>
                </a:ext>
              </a:extLst>
            </p:cNvPr>
            <p:cNvSpPr/>
            <p:nvPr/>
          </p:nvSpPr>
          <p:spPr>
            <a:xfrm>
              <a:off x="19581" y="4143323"/>
              <a:ext cx="12192000" cy="894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Oval 4">
              <a:extLst>
                <a:ext uri="{FF2B5EF4-FFF2-40B4-BE49-F238E27FC236}">
                  <a16:creationId xmlns:a16="http://schemas.microsoft.com/office/drawing/2014/main" id="{8FEDF75B-6FEE-FD4D-8268-FD603AA75605}"/>
                </a:ext>
              </a:extLst>
            </p:cNvPr>
            <p:cNvSpPr/>
            <p:nvPr/>
          </p:nvSpPr>
          <p:spPr>
            <a:xfrm>
              <a:off x="736881" y="3958944"/>
              <a:ext cx="1169043" cy="1169043"/>
            </a:xfrm>
            <a:prstGeom prst="ellipse">
              <a:avLst/>
            </a:prstGeom>
            <a:gradFill flip="none" rotWithShape="1">
              <a:gsLst>
                <a:gs pos="0">
                  <a:schemeClr val="accent2">
                    <a:lumMod val="5000"/>
                    <a:lumOff val="95000"/>
                  </a:schemeClr>
                </a:gs>
                <a:gs pos="0">
                  <a:schemeClr val="accent2">
                    <a:lumMod val="45000"/>
                    <a:lumOff val="55000"/>
                  </a:schemeClr>
                </a:gs>
                <a:gs pos="0">
                  <a:schemeClr val="tx1"/>
                </a:gs>
                <a:gs pos="100000">
                  <a:schemeClr val="bg1"/>
                </a:gs>
                <a:gs pos="79000">
                  <a:schemeClr val="accent1"/>
                </a:gs>
                <a:gs pos="99000">
                  <a:schemeClr val="accent1"/>
                </a:gs>
              </a:gsLst>
              <a:lin ang="2700000" scaled="1"/>
              <a:tileRect/>
            </a:gradFill>
            <a:ln w="130175" cap="rnd" cmpd="sng">
              <a:gradFill flip="none" rotWithShape="1">
                <a:gsLst>
                  <a:gs pos="0">
                    <a:schemeClr val="accent2">
                      <a:lumMod val="5000"/>
                      <a:lumOff val="95000"/>
                    </a:schemeClr>
                  </a:gs>
                  <a:gs pos="0">
                    <a:schemeClr val="accent2">
                      <a:lumMod val="45000"/>
                      <a:lumOff val="55000"/>
                    </a:schemeClr>
                  </a:gs>
                  <a:gs pos="30000">
                    <a:schemeClr val="accent2">
                      <a:lumMod val="30000"/>
                      <a:lumOff val="70000"/>
                    </a:schemeClr>
                  </a:gs>
                  <a:gs pos="0">
                    <a:schemeClr val="bg1"/>
                  </a:gs>
                  <a:gs pos="100000">
                    <a:schemeClr val="accent2"/>
                  </a:gs>
                  <a:gs pos="35000">
                    <a:schemeClr val="accent2">
                      <a:lumMod val="30000"/>
                      <a:lumOff val="70000"/>
                    </a:schemeClr>
                  </a:gs>
                </a:gsLst>
                <a:lin ang="3600000" scaled="0"/>
                <a:tileRect/>
              </a:gradFill>
              <a:prstDash val="solid"/>
              <a:miter lim="800000"/>
            </a:ln>
            <a:effectLst>
              <a:outerShdw blurRad="508000" dist="190500" dir="4980000" sx="93000" sy="93000" algn="ctr" rotWithShape="0">
                <a:srgbClr val="000000">
                  <a:alpha val="88000"/>
                </a:srgbClr>
              </a:outerShdw>
              <a:softEdge rad="0"/>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2983D"/>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422D0359-E7E2-7848-9E75-1A435A3B3E95}"/>
                </a:ext>
              </a:extLst>
            </p:cNvPr>
            <p:cNvSpPr/>
            <p:nvPr/>
          </p:nvSpPr>
          <p:spPr>
            <a:xfrm>
              <a:off x="2623223" y="3958944"/>
              <a:ext cx="1169043" cy="1169043"/>
            </a:xfrm>
            <a:prstGeom prst="ellipse">
              <a:avLst/>
            </a:prstGeom>
            <a:gradFill flip="none" rotWithShape="1">
              <a:gsLst>
                <a:gs pos="0">
                  <a:schemeClr val="accent2">
                    <a:lumMod val="5000"/>
                    <a:lumOff val="95000"/>
                  </a:schemeClr>
                </a:gs>
                <a:gs pos="0">
                  <a:schemeClr val="accent2">
                    <a:lumMod val="45000"/>
                    <a:lumOff val="55000"/>
                  </a:schemeClr>
                </a:gs>
                <a:gs pos="0">
                  <a:schemeClr val="tx1"/>
                </a:gs>
                <a:gs pos="100000">
                  <a:schemeClr val="bg1"/>
                </a:gs>
                <a:gs pos="79000">
                  <a:schemeClr val="accent1"/>
                </a:gs>
                <a:gs pos="99000">
                  <a:schemeClr val="accent1"/>
                </a:gs>
              </a:gsLst>
              <a:lin ang="2700000" scaled="1"/>
              <a:tileRect/>
            </a:gradFill>
            <a:ln w="130175" cap="rnd" cmpd="sng">
              <a:gradFill flip="none" rotWithShape="1">
                <a:gsLst>
                  <a:gs pos="0">
                    <a:schemeClr val="accent2">
                      <a:lumMod val="5000"/>
                      <a:lumOff val="95000"/>
                    </a:schemeClr>
                  </a:gs>
                  <a:gs pos="0">
                    <a:schemeClr val="accent2">
                      <a:lumMod val="45000"/>
                      <a:lumOff val="55000"/>
                    </a:schemeClr>
                  </a:gs>
                  <a:gs pos="30000">
                    <a:schemeClr val="accent2">
                      <a:lumMod val="30000"/>
                      <a:lumOff val="70000"/>
                    </a:schemeClr>
                  </a:gs>
                  <a:gs pos="0">
                    <a:schemeClr val="bg1"/>
                  </a:gs>
                  <a:gs pos="100000">
                    <a:schemeClr val="accent2"/>
                  </a:gs>
                  <a:gs pos="35000">
                    <a:schemeClr val="accent2">
                      <a:lumMod val="30000"/>
                      <a:lumOff val="70000"/>
                    </a:schemeClr>
                  </a:gs>
                </a:gsLst>
                <a:lin ang="3600000" scaled="0"/>
                <a:tileRect/>
              </a:gradFill>
              <a:prstDash val="solid"/>
              <a:miter lim="800000"/>
            </a:ln>
            <a:effectLst>
              <a:outerShdw blurRad="508000" dist="190500" dir="4980000" sx="93000" sy="93000" algn="ctr" rotWithShape="0">
                <a:srgbClr val="000000">
                  <a:alpha val="88000"/>
                </a:srgbClr>
              </a:outerShdw>
              <a:softEdge rad="0"/>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2983D"/>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802AEE63-32CC-7547-A22F-B40AEADB3C82}"/>
                </a:ext>
              </a:extLst>
            </p:cNvPr>
            <p:cNvSpPr/>
            <p:nvPr/>
          </p:nvSpPr>
          <p:spPr>
            <a:xfrm>
              <a:off x="6428511" y="3958944"/>
              <a:ext cx="1169043" cy="1169043"/>
            </a:xfrm>
            <a:prstGeom prst="ellipse">
              <a:avLst/>
            </a:prstGeom>
            <a:gradFill flip="none" rotWithShape="1">
              <a:gsLst>
                <a:gs pos="0">
                  <a:schemeClr val="accent2">
                    <a:lumMod val="5000"/>
                    <a:lumOff val="95000"/>
                  </a:schemeClr>
                </a:gs>
                <a:gs pos="0">
                  <a:schemeClr val="accent2">
                    <a:lumMod val="45000"/>
                    <a:lumOff val="55000"/>
                  </a:schemeClr>
                </a:gs>
                <a:gs pos="0">
                  <a:schemeClr val="tx1"/>
                </a:gs>
                <a:gs pos="100000">
                  <a:schemeClr val="bg1"/>
                </a:gs>
                <a:gs pos="79000">
                  <a:schemeClr val="accent1"/>
                </a:gs>
                <a:gs pos="99000">
                  <a:schemeClr val="accent1"/>
                </a:gs>
              </a:gsLst>
              <a:lin ang="2700000" scaled="1"/>
              <a:tileRect/>
            </a:gradFill>
            <a:ln w="130175" cap="rnd" cmpd="sng">
              <a:gradFill flip="none" rotWithShape="1">
                <a:gsLst>
                  <a:gs pos="0">
                    <a:schemeClr val="accent2">
                      <a:lumMod val="5000"/>
                      <a:lumOff val="95000"/>
                    </a:schemeClr>
                  </a:gs>
                  <a:gs pos="0">
                    <a:schemeClr val="accent2">
                      <a:lumMod val="45000"/>
                      <a:lumOff val="55000"/>
                    </a:schemeClr>
                  </a:gs>
                  <a:gs pos="30000">
                    <a:schemeClr val="accent2">
                      <a:lumMod val="30000"/>
                      <a:lumOff val="70000"/>
                    </a:schemeClr>
                  </a:gs>
                  <a:gs pos="0">
                    <a:schemeClr val="bg1"/>
                  </a:gs>
                  <a:gs pos="100000">
                    <a:schemeClr val="accent2"/>
                  </a:gs>
                  <a:gs pos="35000">
                    <a:schemeClr val="accent2">
                      <a:lumMod val="30000"/>
                      <a:lumOff val="70000"/>
                    </a:schemeClr>
                  </a:gs>
                </a:gsLst>
                <a:lin ang="3600000" scaled="0"/>
                <a:tileRect/>
              </a:gradFill>
              <a:prstDash val="solid"/>
              <a:miter lim="800000"/>
            </a:ln>
            <a:effectLst>
              <a:outerShdw blurRad="508000" dist="190500" dir="4980000" sx="93000" sy="93000" algn="ctr" rotWithShape="0">
                <a:srgbClr val="000000">
                  <a:alpha val="88000"/>
                </a:srgbClr>
              </a:outerShdw>
              <a:softEdge rad="0"/>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2983D"/>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AFD83775-DBE3-4C4C-9B68-C65E110FD709}"/>
                </a:ext>
              </a:extLst>
            </p:cNvPr>
            <p:cNvSpPr/>
            <p:nvPr/>
          </p:nvSpPr>
          <p:spPr>
            <a:xfrm>
              <a:off x="4525867" y="3964727"/>
              <a:ext cx="1169043" cy="1169043"/>
            </a:xfrm>
            <a:prstGeom prst="ellipse">
              <a:avLst/>
            </a:prstGeom>
            <a:gradFill flip="none" rotWithShape="1">
              <a:gsLst>
                <a:gs pos="0">
                  <a:schemeClr val="accent2">
                    <a:lumMod val="5000"/>
                    <a:lumOff val="95000"/>
                  </a:schemeClr>
                </a:gs>
                <a:gs pos="0">
                  <a:schemeClr val="accent2">
                    <a:lumMod val="45000"/>
                    <a:lumOff val="55000"/>
                  </a:schemeClr>
                </a:gs>
                <a:gs pos="0">
                  <a:schemeClr val="tx1"/>
                </a:gs>
                <a:gs pos="100000">
                  <a:schemeClr val="bg1"/>
                </a:gs>
                <a:gs pos="79000">
                  <a:schemeClr val="accent1"/>
                </a:gs>
                <a:gs pos="99000">
                  <a:schemeClr val="accent1"/>
                </a:gs>
              </a:gsLst>
              <a:lin ang="2700000" scaled="1"/>
              <a:tileRect/>
            </a:gradFill>
            <a:ln w="130175" cap="rnd" cmpd="sng">
              <a:gradFill flip="none" rotWithShape="1">
                <a:gsLst>
                  <a:gs pos="0">
                    <a:schemeClr val="accent2">
                      <a:lumMod val="5000"/>
                      <a:lumOff val="95000"/>
                    </a:schemeClr>
                  </a:gs>
                  <a:gs pos="0">
                    <a:schemeClr val="accent2">
                      <a:lumMod val="45000"/>
                      <a:lumOff val="55000"/>
                    </a:schemeClr>
                  </a:gs>
                  <a:gs pos="30000">
                    <a:schemeClr val="accent2">
                      <a:lumMod val="30000"/>
                      <a:lumOff val="70000"/>
                    </a:schemeClr>
                  </a:gs>
                  <a:gs pos="0">
                    <a:schemeClr val="bg1"/>
                  </a:gs>
                  <a:gs pos="100000">
                    <a:schemeClr val="accent2"/>
                  </a:gs>
                  <a:gs pos="35000">
                    <a:schemeClr val="accent2">
                      <a:lumMod val="30000"/>
                      <a:lumOff val="70000"/>
                    </a:schemeClr>
                  </a:gs>
                </a:gsLst>
                <a:lin ang="3600000" scaled="0"/>
                <a:tileRect/>
              </a:gradFill>
              <a:prstDash val="solid"/>
              <a:miter lim="800000"/>
            </a:ln>
            <a:effectLst>
              <a:outerShdw blurRad="508000" dist="190500" dir="4980000" sx="93000" sy="93000" algn="ctr" rotWithShape="0">
                <a:srgbClr val="000000">
                  <a:alpha val="88000"/>
                </a:srgbClr>
              </a:outerShdw>
              <a:softEdge rad="0"/>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2983D"/>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48E86483-1DEE-3D4E-B551-F4714F9ADADD}"/>
                </a:ext>
              </a:extLst>
            </p:cNvPr>
            <p:cNvSpPr/>
            <p:nvPr/>
          </p:nvSpPr>
          <p:spPr>
            <a:xfrm>
              <a:off x="8331155" y="3958944"/>
              <a:ext cx="1169043" cy="1169043"/>
            </a:xfrm>
            <a:prstGeom prst="ellipse">
              <a:avLst/>
            </a:prstGeom>
            <a:gradFill flip="none" rotWithShape="1">
              <a:gsLst>
                <a:gs pos="0">
                  <a:schemeClr val="accent2">
                    <a:lumMod val="5000"/>
                    <a:lumOff val="95000"/>
                  </a:schemeClr>
                </a:gs>
                <a:gs pos="0">
                  <a:schemeClr val="accent2">
                    <a:lumMod val="45000"/>
                    <a:lumOff val="55000"/>
                  </a:schemeClr>
                </a:gs>
                <a:gs pos="0">
                  <a:schemeClr val="tx1"/>
                </a:gs>
                <a:gs pos="100000">
                  <a:schemeClr val="bg1"/>
                </a:gs>
                <a:gs pos="79000">
                  <a:schemeClr val="accent1"/>
                </a:gs>
                <a:gs pos="99000">
                  <a:schemeClr val="accent1"/>
                </a:gs>
              </a:gsLst>
              <a:lin ang="2700000" scaled="1"/>
              <a:tileRect/>
            </a:gradFill>
            <a:ln w="130175" cap="rnd" cmpd="sng">
              <a:gradFill flip="none" rotWithShape="1">
                <a:gsLst>
                  <a:gs pos="0">
                    <a:schemeClr val="accent2">
                      <a:lumMod val="5000"/>
                      <a:lumOff val="95000"/>
                    </a:schemeClr>
                  </a:gs>
                  <a:gs pos="0">
                    <a:schemeClr val="accent2">
                      <a:lumMod val="45000"/>
                      <a:lumOff val="55000"/>
                    </a:schemeClr>
                  </a:gs>
                  <a:gs pos="30000">
                    <a:schemeClr val="accent2">
                      <a:lumMod val="30000"/>
                      <a:lumOff val="70000"/>
                    </a:schemeClr>
                  </a:gs>
                  <a:gs pos="0">
                    <a:schemeClr val="bg1"/>
                  </a:gs>
                  <a:gs pos="100000">
                    <a:schemeClr val="accent2"/>
                  </a:gs>
                  <a:gs pos="35000">
                    <a:schemeClr val="accent2">
                      <a:lumMod val="30000"/>
                      <a:lumOff val="70000"/>
                    </a:schemeClr>
                  </a:gs>
                </a:gsLst>
                <a:lin ang="3600000" scaled="0"/>
                <a:tileRect/>
              </a:gradFill>
              <a:prstDash val="solid"/>
              <a:miter lim="800000"/>
            </a:ln>
            <a:effectLst>
              <a:outerShdw blurRad="508000" dist="190500" dir="4980000" sx="93000" sy="93000" algn="ctr" rotWithShape="0">
                <a:srgbClr val="000000">
                  <a:alpha val="88000"/>
                </a:srgbClr>
              </a:outerShdw>
              <a:softEdge rad="0"/>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2983D"/>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DD4BB46A-374E-294F-97EA-F3B3E75C00B2}"/>
                </a:ext>
              </a:extLst>
            </p:cNvPr>
            <p:cNvSpPr/>
            <p:nvPr/>
          </p:nvSpPr>
          <p:spPr>
            <a:xfrm>
              <a:off x="10233799" y="3958944"/>
              <a:ext cx="1244719" cy="1169043"/>
            </a:xfrm>
            <a:prstGeom prst="ellipse">
              <a:avLst/>
            </a:prstGeom>
            <a:gradFill flip="none" rotWithShape="1">
              <a:gsLst>
                <a:gs pos="0">
                  <a:schemeClr val="accent2">
                    <a:lumMod val="5000"/>
                    <a:lumOff val="95000"/>
                  </a:schemeClr>
                </a:gs>
                <a:gs pos="0">
                  <a:schemeClr val="accent2">
                    <a:lumMod val="45000"/>
                    <a:lumOff val="55000"/>
                  </a:schemeClr>
                </a:gs>
                <a:gs pos="0">
                  <a:schemeClr val="tx1"/>
                </a:gs>
                <a:gs pos="100000">
                  <a:schemeClr val="bg1"/>
                </a:gs>
                <a:gs pos="79000">
                  <a:schemeClr val="accent1"/>
                </a:gs>
                <a:gs pos="99000">
                  <a:schemeClr val="accent1"/>
                </a:gs>
              </a:gsLst>
              <a:lin ang="2700000" scaled="1"/>
              <a:tileRect/>
            </a:gradFill>
            <a:ln w="130175" cap="rnd" cmpd="sng">
              <a:gradFill flip="none" rotWithShape="1">
                <a:gsLst>
                  <a:gs pos="0">
                    <a:schemeClr val="accent2">
                      <a:lumMod val="5000"/>
                      <a:lumOff val="95000"/>
                    </a:schemeClr>
                  </a:gs>
                  <a:gs pos="0">
                    <a:schemeClr val="accent2">
                      <a:lumMod val="45000"/>
                      <a:lumOff val="55000"/>
                    </a:schemeClr>
                  </a:gs>
                  <a:gs pos="30000">
                    <a:schemeClr val="accent2">
                      <a:lumMod val="30000"/>
                      <a:lumOff val="70000"/>
                    </a:schemeClr>
                  </a:gs>
                  <a:gs pos="0">
                    <a:schemeClr val="bg1"/>
                  </a:gs>
                  <a:gs pos="100000">
                    <a:schemeClr val="accent2"/>
                  </a:gs>
                  <a:gs pos="35000">
                    <a:schemeClr val="accent2">
                      <a:lumMod val="30000"/>
                      <a:lumOff val="70000"/>
                    </a:schemeClr>
                  </a:gs>
                </a:gsLst>
                <a:lin ang="3600000" scaled="0"/>
                <a:tileRect/>
              </a:gradFill>
              <a:prstDash val="solid"/>
              <a:miter lim="800000"/>
            </a:ln>
            <a:effectLst>
              <a:outerShdw blurRad="508000" dist="190500" dir="4980000" sx="93000" sy="93000" algn="ctr" rotWithShape="0">
                <a:srgbClr val="000000">
                  <a:alpha val="88000"/>
                </a:srgbClr>
              </a:outerShdw>
              <a:softEdge rad="0"/>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2983D"/>
                </a:solidFill>
                <a:effectLst/>
                <a:uLnTx/>
                <a:uFillTx/>
                <a:latin typeface="Arial" panose="020B0604020202020204"/>
                <a:ea typeface="+mn-ea"/>
                <a:cs typeface="+mn-cs"/>
              </a:endParaRPr>
            </a:p>
          </p:txBody>
        </p:sp>
        <p:pic>
          <p:nvPicPr>
            <p:cNvPr id="12" name="Graphic 11" descr="Document">
              <a:extLst>
                <a:ext uri="{FF2B5EF4-FFF2-40B4-BE49-F238E27FC236}">
                  <a16:creationId xmlns:a16="http://schemas.microsoft.com/office/drawing/2014/main" id="{12C6A5DE-AD57-D245-8DFC-444B36EF986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34256" y="4159811"/>
              <a:ext cx="786725" cy="782972"/>
            </a:xfrm>
            <a:prstGeom prst="rect">
              <a:avLst/>
            </a:prstGeom>
          </p:spPr>
        </p:pic>
        <p:pic>
          <p:nvPicPr>
            <p:cNvPr id="14" name="Graphic 13" descr="Children">
              <a:extLst>
                <a:ext uri="{FF2B5EF4-FFF2-40B4-BE49-F238E27FC236}">
                  <a16:creationId xmlns:a16="http://schemas.microsoft.com/office/drawing/2014/main" id="{CB6C7268-F04F-3C4B-AFA2-213AB6FC975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766846" y="4112369"/>
              <a:ext cx="914400" cy="914400"/>
            </a:xfrm>
            <a:prstGeom prst="rect">
              <a:avLst/>
            </a:prstGeom>
          </p:spPr>
        </p:pic>
        <p:pic>
          <p:nvPicPr>
            <p:cNvPr id="24" name="Graphic 23" descr="World">
              <a:extLst>
                <a:ext uri="{FF2B5EF4-FFF2-40B4-BE49-F238E27FC236}">
                  <a16:creationId xmlns:a16="http://schemas.microsoft.com/office/drawing/2014/main" id="{A69467E7-A6E3-4A4A-9238-F0839798603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398958" y="4089996"/>
              <a:ext cx="914400" cy="914400"/>
            </a:xfrm>
            <a:prstGeom prst="rect">
              <a:avLst/>
            </a:prstGeom>
          </p:spPr>
        </p:pic>
        <p:pic>
          <p:nvPicPr>
            <p:cNvPr id="26" name="Graphic 25" descr="Alarm Clock">
              <a:extLst>
                <a:ext uri="{FF2B5EF4-FFF2-40B4-BE49-F238E27FC236}">
                  <a16:creationId xmlns:a16="http://schemas.microsoft.com/office/drawing/2014/main" id="{675BF25D-2CA7-EE48-A3E0-785CC42802E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666445" y="4098481"/>
              <a:ext cx="914400" cy="914400"/>
            </a:xfrm>
            <a:prstGeom prst="rect">
              <a:avLst/>
            </a:prstGeom>
          </p:spPr>
        </p:pic>
        <p:pic>
          <p:nvPicPr>
            <p:cNvPr id="44" name="Graphic 43" descr="Checklist">
              <a:extLst>
                <a:ext uri="{FF2B5EF4-FFF2-40B4-BE49-F238E27FC236}">
                  <a16:creationId xmlns:a16="http://schemas.microsoft.com/office/drawing/2014/main" id="{F45B25A4-754E-1847-A825-95AAD41046F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34300" y="4168579"/>
              <a:ext cx="774204" cy="774204"/>
            </a:xfrm>
            <a:prstGeom prst="rect">
              <a:avLst/>
            </a:prstGeom>
          </p:spPr>
        </p:pic>
        <p:cxnSp>
          <p:nvCxnSpPr>
            <p:cNvPr id="46" name="Straight Connector 45">
              <a:extLst>
                <a:ext uri="{FF2B5EF4-FFF2-40B4-BE49-F238E27FC236}">
                  <a16:creationId xmlns:a16="http://schemas.microsoft.com/office/drawing/2014/main" id="{DF9AF625-3358-5D4C-9F2A-48C6E63EAD15}"/>
                </a:ext>
              </a:extLst>
            </p:cNvPr>
            <p:cNvCxnSpPr>
              <a:cxnSpLocks/>
            </p:cNvCxnSpPr>
            <p:nvPr/>
          </p:nvCxnSpPr>
          <p:spPr>
            <a:xfrm>
              <a:off x="3207744" y="3167668"/>
              <a:ext cx="0" cy="72331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A1EDA30-4985-E247-A306-3C0BAD954AD3}"/>
                </a:ext>
              </a:extLst>
            </p:cNvPr>
            <p:cNvCxnSpPr>
              <a:cxnSpLocks/>
            </p:cNvCxnSpPr>
            <p:nvPr/>
          </p:nvCxnSpPr>
          <p:spPr>
            <a:xfrm>
              <a:off x="10874146" y="3285534"/>
              <a:ext cx="0" cy="560799"/>
            </a:xfrm>
            <a:prstGeom prst="line">
              <a:avLst/>
            </a:prstGeom>
          </p:spPr>
          <p:style>
            <a:lnRef idx="1">
              <a:schemeClr val="accent1"/>
            </a:lnRef>
            <a:fillRef idx="0">
              <a:schemeClr val="accent1"/>
            </a:fillRef>
            <a:effectRef idx="0">
              <a:schemeClr val="accent1"/>
            </a:effectRef>
            <a:fontRef idx="minor">
              <a:schemeClr val="tx1"/>
            </a:fontRef>
          </p:style>
        </p:cxnSp>
        <p:sp>
          <p:nvSpPr>
            <p:cNvPr id="52" name="Content Placeholder 2">
              <a:extLst>
                <a:ext uri="{FF2B5EF4-FFF2-40B4-BE49-F238E27FC236}">
                  <a16:creationId xmlns:a16="http://schemas.microsoft.com/office/drawing/2014/main" id="{BE6C2E53-4656-6641-92FE-207B82CE4311}"/>
                </a:ext>
              </a:extLst>
            </p:cNvPr>
            <p:cNvSpPr txBox="1">
              <a:spLocks/>
            </p:cNvSpPr>
            <p:nvPr/>
          </p:nvSpPr>
          <p:spPr>
            <a:xfrm>
              <a:off x="9248968" y="2717815"/>
              <a:ext cx="2579006" cy="645072"/>
            </a:xfrm>
            <a:prstGeom prst="rect">
              <a:avLst/>
            </a:prstGeom>
          </p:spPr>
          <p:txBody>
            <a:bodyPr/>
            <a:lstStyle>
              <a:lvl1pPr marL="228594" indent="-228594" algn="l" defTabSz="914377" rtl="0" eaLnBrk="1" latinLnBrk="0" hangingPunct="1">
                <a:lnSpc>
                  <a:spcPct val="90000"/>
                </a:lnSpc>
                <a:spcBef>
                  <a:spcPts val="1000"/>
                </a:spcBef>
                <a:buFontTx/>
                <a:buBlip>
                  <a:blip r:embed="rId2"/>
                </a:buBlip>
                <a:defRPr sz="2800" kern="1200">
                  <a:solidFill>
                    <a:schemeClr val="accent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Tx/>
                <a:buBlip>
                  <a:blip r:embed="rId2"/>
                </a:buBlip>
                <a:defRPr sz="2400" kern="1200">
                  <a:solidFill>
                    <a:schemeClr val="accent2"/>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Tx/>
                <a:buBlip>
                  <a:blip r:embed="rId2"/>
                </a:buBlip>
                <a:defRPr sz="2000" kern="1200">
                  <a:solidFill>
                    <a:schemeClr val="accent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Tx/>
                <a:buBlip>
                  <a:blip r:embed="rId2"/>
                </a:buBlip>
                <a:defRPr sz="1800" kern="1200">
                  <a:solidFill>
                    <a:schemeClr val="accent2"/>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Tx/>
                <a:buBlip>
                  <a:blip r:embed="rId2"/>
                </a:buBlip>
                <a:defRPr sz="1800" kern="1200">
                  <a:solidFill>
                    <a:schemeClr val="accent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Tx/>
                <a:buNone/>
                <a:tabLst/>
                <a:defRPr/>
              </a:pPr>
              <a:r>
                <a:rPr kumimoji="0" lang="en-GB" sz="1800" b="1" i="0" u="none" strike="noStrike" kern="1200" cap="none" spc="0" normalizeH="0" baseline="0" noProof="0" dirty="0">
                  <a:ln>
                    <a:noFill/>
                  </a:ln>
                  <a:solidFill>
                    <a:srgbClr val="F2983D"/>
                  </a:solidFill>
                  <a:effectLst/>
                  <a:uLnTx/>
                  <a:uFillTx/>
                  <a:latin typeface="Arial" panose="020B0604020202020204" pitchFamily="34" charset="0"/>
                  <a:ea typeface="+mn-ea"/>
                  <a:cs typeface="Arial" panose="020B0604020202020204" pitchFamily="34" charset="0"/>
                </a:rPr>
                <a:t>Project website: </a:t>
              </a:r>
              <a:r>
                <a:rPr kumimoji="0" lang="en-GB" sz="1600" b="1" i="0" u="none" strike="noStrike" kern="1200" cap="none" spc="0" normalizeH="0" baseline="0" noProof="0" dirty="0" err="1">
                  <a:ln>
                    <a:noFill/>
                  </a:ln>
                  <a:solidFill>
                    <a:srgbClr val="275D89"/>
                  </a:solidFill>
                  <a:effectLst/>
                  <a:uLnTx/>
                  <a:uFillTx/>
                  <a:latin typeface="Arial"/>
                  <a:ea typeface="Arial"/>
                  <a:cs typeface="Arial"/>
                  <a:sym typeface="Arial"/>
                </a:rPr>
                <a:t>www.SSHOpenCloud.eu</a:t>
              </a:r>
              <a:endParaRPr kumimoji="0" lang="en-GB" sz="1800" b="1"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endParaRPr>
            </a:p>
          </p:txBody>
        </p:sp>
        <p:cxnSp>
          <p:nvCxnSpPr>
            <p:cNvPr id="57" name="Straight Connector 56">
              <a:extLst>
                <a:ext uri="{FF2B5EF4-FFF2-40B4-BE49-F238E27FC236}">
                  <a16:creationId xmlns:a16="http://schemas.microsoft.com/office/drawing/2014/main" id="{CB3DE8B6-3696-0A48-A541-A1BE39EAF47F}"/>
                </a:ext>
              </a:extLst>
            </p:cNvPr>
            <p:cNvCxnSpPr>
              <a:cxnSpLocks/>
            </p:cNvCxnSpPr>
            <p:nvPr/>
          </p:nvCxnSpPr>
          <p:spPr>
            <a:xfrm>
              <a:off x="1321402" y="5189740"/>
              <a:ext cx="0" cy="202067"/>
            </a:xfrm>
            <a:prstGeom prst="line">
              <a:avLst/>
            </a:prstGeom>
          </p:spPr>
          <p:style>
            <a:lnRef idx="1">
              <a:schemeClr val="accent1"/>
            </a:lnRef>
            <a:fillRef idx="0">
              <a:schemeClr val="accent1"/>
            </a:fillRef>
            <a:effectRef idx="0">
              <a:schemeClr val="accent1"/>
            </a:effectRef>
            <a:fontRef idx="minor">
              <a:schemeClr val="tx1"/>
            </a:fontRef>
          </p:style>
        </p:cxnSp>
        <p:sp>
          <p:nvSpPr>
            <p:cNvPr id="59" name="Content Placeholder 2">
              <a:extLst>
                <a:ext uri="{FF2B5EF4-FFF2-40B4-BE49-F238E27FC236}">
                  <a16:creationId xmlns:a16="http://schemas.microsoft.com/office/drawing/2014/main" id="{C3737AFF-BB3B-2F42-AF84-8A77DFD5AACD}"/>
                </a:ext>
              </a:extLst>
            </p:cNvPr>
            <p:cNvSpPr txBox="1">
              <a:spLocks/>
            </p:cNvSpPr>
            <p:nvPr/>
          </p:nvSpPr>
          <p:spPr>
            <a:xfrm>
              <a:off x="679462" y="5273453"/>
              <a:ext cx="11033902" cy="1300274"/>
            </a:xfrm>
            <a:prstGeom prst="rect">
              <a:avLst/>
            </a:prstGeom>
          </p:spPr>
          <p:txBody>
            <a:bodyPr/>
            <a:lstStyle>
              <a:lvl1pPr marL="228594" indent="-228594" algn="l" defTabSz="914377" rtl="0" eaLnBrk="1" latinLnBrk="0" hangingPunct="1">
                <a:lnSpc>
                  <a:spcPct val="90000"/>
                </a:lnSpc>
                <a:spcBef>
                  <a:spcPts val="1000"/>
                </a:spcBef>
                <a:buFontTx/>
                <a:buBlip>
                  <a:blip r:embed="rId2"/>
                </a:buBlip>
                <a:defRPr sz="2800" kern="1200">
                  <a:solidFill>
                    <a:schemeClr val="accent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Tx/>
                <a:buBlip>
                  <a:blip r:embed="rId2"/>
                </a:buBlip>
                <a:defRPr sz="2400" kern="1200">
                  <a:solidFill>
                    <a:schemeClr val="accent2"/>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Tx/>
                <a:buBlip>
                  <a:blip r:embed="rId2"/>
                </a:buBlip>
                <a:defRPr sz="2000" kern="1200">
                  <a:solidFill>
                    <a:schemeClr val="accent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Tx/>
                <a:buBlip>
                  <a:blip r:embed="rId2"/>
                </a:buBlip>
                <a:defRPr sz="1800" kern="1200">
                  <a:solidFill>
                    <a:schemeClr val="accent2"/>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Tx/>
                <a:buBlip>
                  <a:blip r:embed="rId2"/>
                </a:buBlip>
                <a:defRPr sz="1800" kern="1200">
                  <a:solidFill>
                    <a:schemeClr val="accent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Tx/>
                <a:buNone/>
                <a:tabLst/>
                <a:defRPr/>
              </a:pPr>
              <a:r>
                <a:rPr kumimoji="0" lang="en-GB" sz="1600" b="0" i="0" u="none" strike="noStrike" kern="1200" cap="none" spc="0" normalizeH="0" baseline="0" noProof="0" dirty="0">
                  <a:ln>
                    <a:noFill/>
                  </a:ln>
                  <a:solidFill>
                    <a:srgbClr val="F2983D"/>
                  </a:solidFill>
                  <a:effectLst/>
                  <a:uLnTx/>
                  <a:uFillTx/>
                  <a:latin typeface="Arial" panose="020B0604020202020204" pitchFamily="34" charset="0"/>
                  <a:ea typeface="+mn-ea"/>
                  <a:cs typeface="Arial" panose="020B0604020202020204" pitchFamily="34" charset="0"/>
                </a:rPr>
                <a:t>Objectives:</a:t>
              </a:r>
            </a:p>
            <a:p>
              <a:pPr marL="156594" marR="0" lvl="0" indent="-228594" algn="l" defTabSz="914377"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creating the social sciences and humanities </a:t>
              </a:r>
              <a:r>
                <a:rPr kumimoji="0" lang="en-GB" sz="1200" b="1"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(SSH) </a:t>
              </a:r>
              <a:r>
                <a:rPr kumimoji="0" lang="en-GB" sz="12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part of European Open Science Cloud </a:t>
              </a:r>
              <a:r>
                <a:rPr kumimoji="0" lang="en-GB" sz="1200" b="1"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(EOSC) </a:t>
              </a:r>
            </a:p>
            <a:p>
              <a:pPr marL="156594" marR="0" lvl="0" indent="-228594" algn="l" defTabSz="914377"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maximising </a:t>
              </a:r>
              <a:r>
                <a:rPr kumimoji="0" lang="nb-NO" sz="1200" b="1"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re-</a:t>
              </a:r>
              <a:r>
                <a:rPr kumimoji="0" lang="nb-NO" sz="1200" b="1" i="0" u="none" strike="noStrike" kern="1200" cap="none" spc="0" normalizeH="0" baseline="0" noProof="0" dirty="0" err="1">
                  <a:ln>
                    <a:noFill/>
                  </a:ln>
                  <a:solidFill>
                    <a:srgbClr val="275D89"/>
                  </a:solidFill>
                  <a:effectLst/>
                  <a:uLnTx/>
                  <a:uFillTx/>
                  <a:latin typeface="Arial" panose="020B0604020202020204" pitchFamily="34" charset="0"/>
                  <a:ea typeface="+mn-ea"/>
                  <a:cs typeface="Arial" panose="020B0604020202020204" pitchFamily="34" charset="0"/>
                </a:rPr>
                <a:t>use</a:t>
              </a:r>
              <a:r>
                <a:rPr kumimoji="0" lang="nb-NO" sz="12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 </a:t>
              </a:r>
              <a:r>
                <a:rPr kumimoji="0" lang="nb-NO" sz="1200" b="0" i="0" u="none" strike="noStrike" kern="1200" cap="none" spc="0" normalizeH="0" baseline="0" noProof="0" dirty="0" err="1">
                  <a:ln>
                    <a:noFill/>
                  </a:ln>
                  <a:solidFill>
                    <a:srgbClr val="275D89"/>
                  </a:solidFill>
                  <a:effectLst/>
                  <a:uLnTx/>
                  <a:uFillTx/>
                  <a:latin typeface="Arial" panose="020B0604020202020204" pitchFamily="34" charset="0"/>
                  <a:ea typeface="+mn-ea"/>
                  <a:cs typeface="Arial" panose="020B0604020202020204" pitchFamily="34" charset="0"/>
                </a:rPr>
                <a:t>through</a:t>
              </a:r>
              <a:r>
                <a:rPr kumimoji="0" lang="nb-NO" sz="12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 </a:t>
              </a:r>
              <a:r>
                <a:rPr kumimoji="0" lang="nb-NO" sz="1200" b="1"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Open Science </a:t>
              </a:r>
              <a:r>
                <a:rPr kumimoji="0" lang="nb-NO" sz="12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and</a:t>
              </a:r>
              <a:r>
                <a:rPr kumimoji="0" lang="nb-NO" sz="1200" b="1"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 FAIR </a:t>
              </a:r>
              <a:r>
                <a:rPr kumimoji="0" lang="nb-NO" sz="1200" b="0" i="0" u="none" strike="noStrike" kern="1200" cap="none" spc="0" normalizeH="0" baseline="0" noProof="0" dirty="0" err="1">
                  <a:ln>
                    <a:noFill/>
                  </a:ln>
                  <a:solidFill>
                    <a:srgbClr val="275D89"/>
                  </a:solidFill>
                  <a:effectLst/>
                  <a:uLnTx/>
                  <a:uFillTx/>
                  <a:latin typeface="Arial" panose="020B0604020202020204" pitchFamily="34" charset="0"/>
                  <a:ea typeface="+mn-ea"/>
                  <a:cs typeface="Arial" panose="020B0604020202020204" pitchFamily="34" charset="0"/>
                </a:rPr>
                <a:t>principles</a:t>
              </a:r>
              <a:r>
                <a:rPr kumimoji="0" lang="nb-NO" sz="12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 </a:t>
              </a:r>
              <a:r>
                <a:rPr kumimoji="0" lang="nb-NO" sz="1200" b="0" i="0" u="none" strike="noStrike" kern="1200" cap="none" spc="0" normalizeH="0" baseline="0" noProof="0" dirty="0">
                  <a:ln>
                    <a:noFill/>
                  </a:ln>
                  <a:solidFill>
                    <a:srgbClr val="F2983D"/>
                  </a:solidFill>
                  <a:effectLst/>
                  <a:uLnTx/>
                  <a:uFillTx/>
                  <a:latin typeface="Arial" panose="020B0604020202020204" pitchFamily="34" charset="0"/>
                  <a:ea typeface="+mn-ea"/>
                  <a:cs typeface="Arial" panose="020B0604020202020204" pitchFamily="34" charset="0"/>
                </a:rPr>
                <a:t>(standards, </a:t>
              </a:r>
              <a:r>
                <a:rPr kumimoji="0" lang="nb-NO" sz="1200" b="0" i="0" u="none" strike="noStrike" kern="1200" cap="none" spc="0" normalizeH="0" baseline="0" noProof="0" dirty="0" err="1">
                  <a:ln>
                    <a:noFill/>
                  </a:ln>
                  <a:solidFill>
                    <a:srgbClr val="F2983D"/>
                  </a:solidFill>
                  <a:effectLst/>
                  <a:uLnTx/>
                  <a:uFillTx/>
                  <a:latin typeface="Arial" panose="020B0604020202020204" pitchFamily="34" charset="0"/>
                  <a:ea typeface="+mn-ea"/>
                  <a:cs typeface="Arial" panose="020B0604020202020204" pitchFamily="34" charset="0"/>
                </a:rPr>
                <a:t>common</a:t>
              </a:r>
              <a:r>
                <a:rPr kumimoji="0" lang="nb-NO" sz="1200" b="0" i="0" u="none" strike="noStrike" kern="1200" cap="none" spc="0" normalizeH="0" baseline="0" noProof="0" dirty="0">
                  <a:ln>
                    <a:noFill/>
                  </a:ln>
                  <a:solidFill>
                    <a:srgbClr val="F2983D"/>
                  </a:solidFill>
                  <a:effectLst/>
                  <a:uLnTx/>
                  <a:uFillTx/>
                  <a:latin typeface="Arial" panose="020B0604020202020204" pitchFamily="34" charset="0"/>
                  <a:ea typeface="+mn-ea"/>
                  <a:cs typeface="Arial" panose="020B0604020202020204" pitchFamily="34" charset="0"/>
                </a:rPr>
                <a:t> </a:t>
              </a:r>
              <a:r>
                <a:rPr kumimoji="0" lang="nb-NO" sz="1200" b="0" i="0" u="none" strike="noStrike" kern="1200" cap="none" spc="0" normalizeH="0" baseline="0" noProof="0" dirty="0" err="1">
                  <a:ln>
                    <a:noFill/>
                  </a:ln>
                  <a:solidFill>
                    <a:srgbClr val="F2983D"/>
                  </a:solidFill>
                  <a:effectLst/>
                  <a:uLnTx/>
                  <a:uFillTx/>
                  <a:latin typeface="Arial" panose="020B0604020202020204" pitchFamily="34" charset="0"/>
                  <a:ea typeface="+mn-ea"/>
                  <a:cs typeface="Arial" panose="020B0604020202020204" pitchFamily="34" charset="0"/>
                </a:rPr>
                <a:t>catalogue</a:t>
              </a:r>
              <a:r>
                <a:rPr kumimoji="0" lang="nb-NO" sz="1200" b="0" i="0" u="none" strike="noStrike" kern="1200" cap="none" spc="0" normalizeH="0" baseline="0" noProof="0" dirty="0">
                  <a:ln>
                    <a:noFill/>
                  </a:ln>
                  <a:solidFill>
                    <a:srgbClr val="F2983D"/>
                  </a:solidFill>
                  <a:effectLst/>
                  <a:uLnTx/>
                  <a:uFillTx/>
                  <a:latin typeface="Arial" panose="020B0604020202020204" pitchFamily="34" charset="0"/>
                  <a:ea typeface="+mn-ea"/>
                  <a:cs typeface="Arial" panose="020B0604020202020204" pitchFamily="34" charset="0"/>
                </a:rPr>
                <a:t>, </a:t>
              </a:r>
              <a:r>
                <a:rPr kumimoji="0" lang="nb-NO" sz="1200" b="0" i="0" u="none" strike="noStrike" kern="1200" cap="none" spc="0" normalizeH="0" baseline="0" noProof="0" dirty="0" err="1">
                  <a:ln>
                    <a:noFill/>
                  </a:ln>
                  <a:solidFill>
                    <a:srgbClr val="F2983D"/>
                  </a:solidFill>
                  <a:effectLst/>
                  <a:uLnTx/>
                  <a:uFillTx/>
                  <a:latin typeface="Arial" panose="020B0604020202020204" pitchFamily="34" charset="0"/>
                  <a:ea typeface="+mn-ea"/>
                  <a:cs typeface="Arial" panose="020B0604020202020204" pitchFamily="34" charset="0"/>
                </a:rPr>
                <a:t>access</a:t>
              </a:r>
              <a:r>
                <a:rPr kumimoji="0" lang="nb-NO" sz="1200" b="0" i="0" u="none" strike="noStrike" kern="1200" cap="none" spc="0" normalizeH="0" baseline="0" noProof="0" dirty="0">
                  <a:ln>
                    <a:noFill/>
                  </a:ln>
                  <a:solidFill>
                    <a:srgbClr val="F2983D"/>
                  </a:solidFill>
                  <a:effectLst/>
                  <a:uLnTx/>
                  <a:uFillTx/>
                  <a:latin typeface="Arial" panose="020B0604020202020204" pitchFamily="34" charset="0"/>
                  <a:ea typeface="+mn-ea"/>
                  <a:cs typeface="Arial" panose="020B0604020202020204" pitchFamily="34" charset="0"/>
                </a:rPr>
                <a:t> </a:t>
              </a:r>
              <a:r>
                <a:rPr kumimoji="0" lang="nb-NO" sz="1200" b="0" i="0" u="none" strike="noStrike" kern="1200" cap="none" spc="0" normalizeH="0" baseline="0" noProof="0" dirty="0" err="1">
                  <a:ln>
                    <a:noFill/>
                  </a:ln>
                  <a:solidFill>
                    <a:srgbClr val="F2983D"/>
                  </a:solidFill>
                  <a:effectLst/>
                  <a:uLnTx/>
                  <a:uFillTx/>
                  <a:latin typeface="Arial" panose="020B0604020202020204" pitchFamily="34" charset="0"/>
                  <a:ea typeface="+mn-ea"/>
                  <a:cs typeface="Arial" panose="020B0604020202020204" pitchFamily="34" charset="0"/>
                </a:rPr>
                <a:t>control</a:t>
              </a:r>
              <a:r>
                <a:rPr kumimoji="0" lang="nb-NO" sz="1200" b="0" i="0" u="none" strike="noStrike" kern="1200" cap="none" spc="0" normalizeH="0" baseline="0" noProof="0" dirty="0">
                  <a:ln>
                    <a:noFill/>
                  </a:ln>
                  <a:solidFill>
                    <a:srgbClr val="F2983D"/>
                  </a:solidFill>
                  <a:effectLst/>
                  <a:uLnTx/>
                  <a:uFillTx/>
                  <a:latin typeface="Arial" panose="020B0604020202020204" pitchFamily="34" charset="0"/>
                  <a:ea typeface="+mn-ea"/>
                  <a:cs typeface="Arial" panose="020B0604020202020204" pitchFamily="34" charset="0"/>
                </a:rPr>
                <a:t>, </a:t>
              </a:r>
              <a:r>
                <a:rPr kumimoji="0" lang="nb-NO" sz="1200" b="0" i="0" u="none" strike="noStrike" kern="1200" cap="none" spc="0" normalizeH="0" baseline="0" noProof="0" dirty="0" err="1">
                  <a:ln>
                    <a:noFill/>
                  </a:ln>
                  <a:solidFill>
                    <a:srgbClr val="F2983D"/>
                  </a:solidFill>
                  <a:effectLst/>
                  <a:uLnTx/>
                  <a:uFillTx/>
                  <a:latin typeface="Arial" panose="020B0604020202020204" pitchFamily="34" charset="0"/>
                  <a:ea typeface="+mn-ea"/>
                  <a:cs typeface="Arial" panose="020B0604020202020204" pitchFamily="34" charset="0"/>
                </a:rPr>
                <a:t>semantic</a:t>
              </a:r>
              <a:r>
                <a:rPr kumimoji="0" lang="nb-NO" sz="1200" b="0" i="0" u="none" strike="noStrike" kern="1200" cap="none" spc="0" normalizeH="0" baseline="0" noProof="0" dirty="0">
                  <a:ln>
                    <a:noFill/>
                  </a:ln>
                  <a:solidFill>
                    <a:srgbClr val="F2983D"/>
                  </a:solidFill>
                  <a:effectLst/>
                  <a:uLnTx/>
                  <a:uFillTx/>
                  <a:latin typeface="Arial" panose="020B0604020202020204" pitchFamily="34" charset="0"/>
                  <a:ea typeface="+mn-ea"/>
                  <a:cs typeface="Arial" panose="020B0604020202020204" pitchFamily="34" charset="0"/>
                </a:rPr>
                <a:t> </a:t>
              </a:r>
              <a:r>
                <a:rPr kumimoji="0" lang="nb-NO" sz="1200" b="0" i="0" u="none" strike="noStrike" kern="1200" cap="none" spc="0" normalizeH="0" baseline="0" noProof="0" dirty="0" err="1">
                  <a:ln>
                    <a:noFill/>
                  </a:ln>
                  <a:solidFill>
                    <a:srgbClr val="F2983D"/>
                  </a:solidFill>
                  <a:effectLst/>
                  <a:uLnTx/>
                  <a:uFillTx/>
                  <a:latin typeface="Arial" panose="020B0604020202020204" pitchFamily="34" charset="0"/>
                  <a:ea typeface="+mn-ea"/>
                  <a:cs typeface="Arial" panose="020B0604020202020204" pitchFamily="34" charset="0"/>
                </a:rPr>
                <a:t>techniques</a:t>
              </a:r>
              <a:r>
                <a:rPr kumimoji="0" lang="nb-NO" sz="1200" b="0" i="0" u="none" strike="noStrike" kern="1200" cap="none" spc="0" normalizeH="0" baseline="0" noProof="0" dirty="0">
                  <a:ln>
                    <a:noFill/>
                  </a:ln>
                  <a:solidFill>
                    <a:srgbClr val="F2983D"/>
                  </a:solidFill>
                  <a:effectLst/>
                  <a:uLnTx/>
                  <a:uFillTx/>
                  <a:latin typeface="Arial" panose="020B0604020202020204" pitchFamily="34" charset="0"/>
                  <a:ea typeface="+mn-ea"/>
                  <a:cs typeface="Arial" panose="020B0604020202020204" pitchFamily="34" charset="0"/>
                </a:rPr>
                <a:t>, training)</a:t>
              </a:r>
            </a:p>
            <a:p>
              <a:pPr marL="156594" marR="0" lvl="0" indent="-228594" algn="l" defTabSz="914377"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interconnecting existing and new infrastructures </a:t>
              </a:r>
              <a:r>
                <a:rPr kumimoji="0" lang="en-GB" sz="1200" b="0" i="0" u="none" strike="noStrike" kern="1200" cap="none" spc="0" normalizeH="0" baseline="0" noProof="0" dirty="0">
                  <a:ln>
                    <a:noFill/>
                  </a:ln>
                  <a:solidFill>
                    <a:srgbClr val="F2983D"/>
                  </a:solidFill>
                  <a:effectLst/>
                  <a:uLnTx/>
                  <a:uFillTx/>
                  <a:latin typeface="Arial" panose="020B0604020202020204" pitchFamily="34" charset="0"/>
                  <a:ea typeface="+mn-ea"/>
                  <a:cs typeface="Arial" panose="020B0604020202020204" pitchFamily="34" charset="0"/>
                </a:rPr>
                <a:t>(clustered cloud infrastructure)</a:t>
              </a:r>
            </a:p>
            <a:p>
              <a:pPr marL="156594" marR="0" lvl="0" indent="-228594" algn="l" defTabSz="914377"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establishing appropriate </a:t>
              </a:r>
              <a:r>
                <a:rPr kumimoji="0" lang="en-GB" sz="1200" b="1"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governance model </a:t>
              </a:r>
              <a:r>
                <a:rPr kumimoji="0" lang="en-GB" sz="12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rPr>
                <a:t>for SSH-EOSC</a:t>
              </a:r>
              <a:endParaRPr kumimoji="0" lang="en-GB" sz="1600" b="0" i="0" u="none" strike="noStrike" kern="1200" cap="none" spc="0" normalizeH="0" baseline="0" noProof="0" dirty="0">
                <a:ln>
                  <a:noFill/>
                </a:ln>
                <a:solidFill>
                  <a:srgbClr val="275D89"/>
                </a:solidFill>
                <a:effectLst/>
                <a:uLnTx/>
                <a:uFillTx/>
                <a:latin typeface="Arial" panose="020B0604020202020204" pitchFamily="34" charset="0"/>
                <a:ea typeface="+mn-ea"/>
                <a:cs typeface="Arial" panose="020B0604020202020204" pitchFamily="34" charset="0"/>
              </a:endParaRPr>
            </a:p>
            <a:p>
              <a:pPr marL="0" marR="0" lvl="0" indent="0" algn="l" defTabSz="914377" rtl="0" eaLnBrk="1" fontAlgn="auto" latinLnBrk="0" hangingPunct="1">
                <a:lnSpc>
                  <a:spcPct val="90000"/>
                </a:lnSpc>
                <a:spcBef>
                  <a:spcPts val="1000"/>
                </a:spcBef>
                <a:spcAft>
                  <a:spcPts val="0"/>
                </a:spcAft>
                <a:buClrTx/>
                <a:buSzTx/>
                <a:buFontTx/>
                <a:buNone/>
                <a:tabLst/>
                <a:defRPr/>
              </a:pPr>
              <a:endParaRPr kumimoji="0" lang="en-GB" sz="1800" b="0" i="0" u="none" strike="noStrike" kern="1200" cap="none" spc="0" normalizeH="0" baseline="0" noProof="0" dirty="0">
                <a:ln>
                  <a:noFill/>
                </a:ln>
                <a:solidFill>
                  <a:srgbClr val="F2983D"/>
                </a:solidFill>
                <a:effectLst/>
                <a:uLnTx/>
                <a:uFillTx/>
                <a:latin typeface="Arial" panose="020B0604020202020204" pitchFamily="34" charset="0"/>
                <a:ea typeface="+mn-ea"/>
                <a:cs typeface="Arial" panose="020B0604020202020204" pitchFamily="34" charset="0"/>
              </a:endParaRPr>
            </a:p>
          </p:txBody>
        </p:sp>
        <p:pic>
          <p:nvPicPr>
            <p:cNvPr id="1026" name="Picture 2" descr="https://lh6.googleusercontent.com/UzoYP7YtcqfaVaIJjrlJpuJKziRugeMOCcHcdw1m--SdP1IvtR7IGgQDO4eSQdvkhW6YjH0UQPN0IcvXD5fxtQJWU2hh-JyMht03X_KIVZDS2bCw1n1uVQBS9_nGGeVVJm0VnL3j">
              <a:extLst>
                <a:ext uri="{FF2B5EF4-FFF2-40B4-BE49-F238E27FC236}">
                  <a16:creationId xmlns:a16="http://schemas.microsoft.com/office/drawing/2014/main" id="{6360201E-E79A-CD4B-AD78-85429CE0B70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03037" y="82929"/>
              <a:ext cx="4360836" cy="1812298"/>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A33E1260-0DA3-A548-966F-F39CABCE2EED}"/>
                </a:ext>
              </a:extLst>
            </p:cNvPr>
            <p:cNvSpPr/>
            <p:nvPr/>
          </p:nvSpPr>
          <p:spPr>
            <a:xfrm>
              <a:off x="365073" y="422398"/>
              <a:ext cx="1138453" cy="400110"/>
            </a:xfrm>
            <a:prstGeom prst="rect">
              <a:avLst/>
            </a:prstGeom>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2983D"/>
                  </a:solidFill>
                  <a:effectLst/>
                  <a:uLnTx/>
                  <a:uFillTx/>
                  <a:latin typeface="Arial" panose="020B0604020202020204"/>
                  <a:ea typeface="+mn-ea"/>
                  <a:cs typeface="+mn-cs"/>
                </a:rPr>
                <a:t>Project:</a:t>
              </a:r>
            </a:p>
          </p:txBody>
        </p:sp>
        <p:pic>
          <p:nvPicPr>
            <p:cNvPr id="1041" name="Picture 1040">
              <a:extLst>
                <a:ext uri="{FF2B5EF4-FFF2-40B4-BE49-F238E27FC236}">
                  <a16:creationId xmlns:a16="http://schemas.microsoft.com/office/drawing/2014/main" id="{476A8543-C539-E948-A714-76B17A8C3147}"/>
                </a:ext>
              </a:extLst>
            </p:cNvPr>
            <p:cNvPicPr>
              <a:picLocks noChangeAspect="1"/>
            </p:cNvPicPr>
            <p:nvPr/>
          </p:nvPicPr>
          <p:blipFill>
            <a:blip r:embed="rId14">
              <a:extLst>
                <a:ext uri="{BEBA8EAE-BF5A-486C-A8C5-ECC9F3942E4B}">
                  <a14:imgProps xmlns:a14="http://schemas.microsoft.com/office/drawing/2010/main">
                    <a14:imgLayer>
                      <a14:imgEffect>
                        <a14:saturation sat="200000"/>
                      </a14:imgEffect>
                    </a14:imgLayer>
                  </a14:imgProps>
                </a:ext>
              </a:extLst>
            </a:blip>
            <a:stretch>
              <a:fillRect/>
            </a:stretch>
          </p:blipFill>
          <p:spPr>
            <a:xfrm>
              <a:off x="7949929" y="380453"/>
              <a:ext cx="3175000" cy="901700"/>
            </a:xfrm>
            <a:prstGeom prst="rect">
              <a:avLst/>
            </a:prstGeom>
          </p:spPr>
        </p:pic>
        <p:pic>
          <p:nvPicPr>
            <p:cNvPr id="1051" name="Picture 1050">
              <a:extLst>
                <a:ext uri="{FF2B5EF4-FFF2-40B4-BE49-F238E27FC236}">
                  <a16:creationId xmlns:a16="http://schemas.microsoft.com/office/drawing/2014/main" id="{18E63075-BD01-754E-9AD0-347D03C36121}"/>
                </a:ext>
              </a:extLst>
            </p:cNvPr>
            <p:cNvPicPr>
              <a:picLocks noChangeAspect="1"/>
            </p:cNvPicPr>
            <p:nvPr/>
          </p:nvPicPr>
          <p:blipFill>
            <a:blip r:embed="rId15">
              <a:biLevel thresh="50000"/>
              <a:extLst>
                <a:ext uri="{BEBA8EAE-BF5A-486C-A8C5-ECC9F3942E4B}">
                  <a14:imgProps xmlns:a14="http://schemas.microsoft.com/office/drawing/2010/main">
                    <a14:imgLayer>
                      <a14:imgEffect>
                        <a14:saturation sat="198000"/>
                      </a14:imgEffect>
                      <a14:imgEffect>
                        <a14:brightnessContrast contrast="-100000"/>
                      </a14:imgEffect>
                    </a14:imgLayer>
                  </a14:imgProps>
                </a:ext>
              </a:extLst>
            </a:blip>
            <a:stretch>
              <a:fillRect/>
            </a:stretch>
          </p:blipFill>
          <p:spPr>
            <a:xfrm>
              <a:off x="6608851" y="4152362"/>
              <a:ext cx="857047" cy="857047"/>
            </a:xfrm>
            <a:prstGeom prst="rect">
              <a:avLst/>
            </a:prstGeom>
            <a:noFill/>
          </p:spPr>
        </p:pic>
      </p:grpSp>
    </p:spTree>
    <p:extLst>
      <p:ext uri="{BB962C8B-B14F-4D97-AF65-F5344CB8AC3E}">
        <p14:creationId xmlns:p14="http://schemas.microsoft.com/office/powerpoint/2010/main" val="2274039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txBox="1">
            <a:spLocks noGrp="1"/>
          </p:cNvSpPr>
          <p:nvPr>
            <p:ph type="title"/>
          </p:nvPr>
        </p:nvSpPr>
        <p:spPr>
          <a:xfrm>
            <a:off x="394855" y="365125"/>
            <a:ext cx="10958945" cy="138640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3200"/>
              <a:buFont typeface="Arial"/>
              <a:buNone/>
            </a:pPr>
            <a:r>
              <a:rPr lang="en-GB"/>
              <a:t>SSHOC Partners</a:t>
            </a:r>
            <a:endParaRPr/>
          </a:p>
        </p:txBody>
      </p:sp>
      <p:pic>
        <p:nvPicPr>
          <p:cNvPr id="124" name="Google Shape;124;p5"/>
          <p:cNvPicPr preferRelativeResize="0"/>
          <p:nvPr/>
        </p:nvPicPr>
        <p:blipFill rotWithShape="1">
          <a:blip r:embed="rId3">
            <a:alphaModFix/>
          </a:blip>
          <a:srcRect/>
          <a:stretch/>
        </p:blipFill>
        <p:spPr>
          <a:xfrm>
            <a:off x="554182" y="862203"/>
            <a:ext cx="11083636" cy="5133592"/>
          </a:xfrm>
          <a:prstGeom prst="rect">
            <a:avLst/>
          </a:prstGeom>
          <a:noFill/>
          <a:ln>
            <a:noFill/>
          </a:ln>
        </p:spPr>
      </p:pic>
      <p:sp>
        <p:nvSpPr>
          <p:cNvPr id="125" name="Google Shape;125;p5"/>
          <p:cNvSpPr txBox="1"/>
          <p:nvPr/>
        </p:nvSpPr>
        <p:spPr>
          <a:xfrm>
            <a:off x="707371" y="6111211"/>
            <a:ext cx="7800021" cy="2308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6608B"/>
                </a:solidFill>
                <a:effectLst/>
                <a:uLnTx/>
                <a:uFillTx/>
                <a:latin typeface="Arial"/>
                <a:ea typeface="Arial"/>
                <a:cs typeface="Arial"/>
                <a:sym typeface="Arial"/>
              </a:rPr>
              <a:t>*E-RIHS is not a legal partner in the SSHOC project but we connect to the E-RIHS community through the Institutum Archaeologicum Germanicum.</a:t>
            </a: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5868590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4A73F-3F9D-2A46-8B41-99453CA0E835}"/>
              </a:ext>
            </a:extLst>
          </p:cNvPr>
          <p:cNvSpPr>
            <a:spLocks noGrp="1"/>
          </p:cNvSpPr>
          <p:nvPr>
            <p:ph type="title"/>
          </p:nvPr>
        </p:nvSpPr>
        <p:spPr/>
        <p:txBody>
          <a:bodyPr/>
          <a:lstStyle/>
          <a:p>
            <a:r>
              <a:rPr lang="en-GB" dirty="0"/>
              <a:t>ESFRI domain distribution</a:t>
            </a:r>
          </a:p>
        </p:txBody>
      </p:sp>
      <p:pic>
        <p:nvPicPr>
          <p:cNvPr id="5" name="Picture 4" descr="Diagram&#10;&#10;Description automatically generated">
            <a:extLst>
              <a:ext uri="{FF2B5EF4-FFF2-40B4-BE49-F238E27FC236}">
                <a16:creationId xmlns:a16="http://schemas.microsoft.com/office/drawing/2014/main" id="{EBDFCA4A-C10C-6B4B-AB50-D46B303137F8}"/>
              </a:ext>
            </a:extLst>
          </p:cNvPr>
          <p:cNvPicPr>
            <a:picLocks noChangeAspect="1"/>
          </p:cNvPicPr>
          <p:nvPr/>
        </p:nvPicPr>
        <p:blipFill>
          <a:blip r:embed="rId2"/>
          <a:stretch>
            <a:fillRect/>
          </a:stretch>
        </p:blipFill>
        <p:spPr>
          <a:xfrm>
            <a:off x="1189913" y="1058326"/>
            <a:ext cx="8930780" cy="5026540"/>
          </a:xfrm>
          <a:prstGeom prst="rect">
            <a:avLst/>
          </a:prstGeom>
        </p:spPr>
      </p:pic>
    </p:spTree>
    <p:extLst>
      <p:ext uri="{BB962C8B-B14F-4D97-AF65-F5344CB8AC3E}">
        <p14:creationId xmlns:p14="http://schemas.microsoft.com/office/powerpoint/2010/main" val="22708217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8A69-4606-0342-B994-FA44451FC187}"/>
              </a:ext>
            </a:extLst>
          </p:cNvPr>
          <p:cNvSpPr>
            <a:spLocks noGrp="1"/>
          </p:cNvSpPr>
          <p:nvPr>
            <p:ph type="title"/>
          </p:nvPr>
        </p:nvSpPr>
        <p:spPr>
          <a:xfrm>
            <a:off x="394855" y="365125"/>
            <a:ext cx="10958945" cy="996315"/>
          </a:xfrm>
        </p:spPr>
        <p:txBody>
          <a:bodyPr/>
          <a:lstStyle/>
          <a:p>
            <a:r>
              <a:rPr lang="en-GB" dirty="0"/>
              <a:t>Tools &amp; Services after SSHOC – ca. 40</a:t>
            </a:r>
            <a:br>
              <a:rPr lang="en-GB" dirty="0"/>
            </a:br>
            <a:r>
              <a:rPr lang="en-GB" sz="2800" dirty="0"/>
              <a:t>	</a:t>
            </a:r>
            <a:r>
              <a:rPr lang="en-GB" sz="2400" dirty="0"/>
              <a:t>potential cross-domain functionality</a:t>
            </a:r>
            <a:endParaRPr lang="en-GB" sz="2800" dirty="0"/>
          </a:p>
        </p:txBody>
      </p:sp>
      <p:sp>
        <p:nvSpPr>
          <p:cNvPr id="3" name="Content Placeholder 2">
            <a:extLst>
              <a:ext uri="{FF2B5EF4-FFF2-40B4-BE49-F238E27FC236}">
                <a16:creationId xmlns:a16="http://schemas.microsoft.com/office/drawing/2014/main" id="{925D4812-9D40-2C4D-A656-8FC8181E4389}"/>
              </a:ext>
            </a:extLst>
          </p:cNvPr>
          <p:cNvSpPr>
            <a:spLocks noGrp="1"/>
          </p:cNvSpPr>
          <p:nvPr>
            <p:ph idx="1"/>
          </p:nvPr>
        </p:nvSpPr>
        <p:spPr>
          <a:xfrm>
            <a:off x="394854" y="1361439"/>
            <a:ext cx="10958945" cy="5131435"/>
          </a:xfrm>
        </p:spPr>
        <p:txBody>
          <a:bodyPr/>
          <a:lstStyle/>
          <a:p>
            <a:r>
              <a:rPr lang="en-GB" dirty="0"/>
              <a:t>Tools &amp; Services</a:t>
            </a:r>
          </a:p>
          <a:p>
            <a:pPr lvl="1"/>
            <a:r>
              <a:rPr lang="en-GB" dirty="0"/>
              <a:t>Virtual collection manager – for composing combinations of tools &amp; data</a:t>
            </a:r>
          </a:p>
          <a:p>
            <a:pPr lvl="1"/>
            <a:r>
              <a:rPr lang="en-GB" dirty="0"/>
              <a:t>Metadata conversion between (SSH) standards</a:t>
            </a:r>
          </a:p>
          <a:p>
            <a:pPr lvl="1"/>
            <a:r>
              <a:rPr lang="en-GB" dirty="0"/>
              <a:t>Aioli Platform for documenting and annotating cultural heritage artefacts</a:t>
            </a:r>
          </a:p>
          <a:p>
            <a:pPr lvl="1"/>
            <a:r>
              <a:rPr lang="en-GB" dirty="0"/>
              <a:t>SSHOC Trust Support (for certification of EC trusted repositories)</a:t>
            </a:r>
          </a:p>
          <a:p>
            <a:r>
              <a:rPr lang="en-GB" dirty="0"/>
              <a:t>SSH Open Marketplace </a:t>
            </a:r>
          </a:p>
          <a:p>
            <a:pPr lvl="1"/>
            <a:r>
              <a:rPr lang="en-GB" dirty="0"/>
              <a:t>The Social Sciences and Humanities’ gateway to EOSC</a:t>
            </a:r>
          </a:p>
          <a:p>
            <a:r>
              <a:rPr lang="en-GB" dirty="0"/>
              <a:t>Training</a:t>
            </a:r>
          </a:p>
          <a:p>
            <a:pPr lvl="1"/>
            <a:r>
              <a:rPr lang="en-GB" dirty="0"/>
              <a:t>Training Discovery Toolkit</a:t>
            </a:r>
          </a:p>
          <a:p>
            <a:pPr lvl="1"/>
            <a:r>
              <a:rPr lang="en-GB" dirty="0"/>
              <a:t>Directory of Trainers</a:t>
            </a:r>
          </a:p>
          <a:p>
            <a:r>
              <a:rPr lang="en-GB" dirty="0"/>
              <a:t>Website</a:t>
            </a:r>
          </a:p>
          <a:p>
            <a:pPr lvl="1"/>
            <a:r>
              <a:rPr lang="en-GB" dirty="0" err="1"/>
              <a:t>Entrypoint</a:t>
            </a:r>
            <a:r>
              <a:rPr lang="en-GB" dirty="0"/>
              <a:t> to EOSC</a:t>
            </a:r>
          </a:p>
          <a:p>
            <a:pPr lvl="1"/>
            <a:endParaRPr lang="en-GB" dirty="0"/>
          </a:p>
          <a:p>
            <a:pPr marL="0" indent="0">
              <a:buNone/>
            </a:pPr>
            <a:r>
              <a:rPr lang="en-GB" dirty="0"/>
              <a:t/>
            </a:r>
            <a:br>
              <a:rPr lang="en-GB" dirty="0"/>
            </a:br>
            <a:r>
              <a:rPr lang="en-GB" dirty="0"/>
              <a:t/>
            </a:r>
            <a:br>
              <a:rPr lang="en-GB" dirty="0"/>
            </a:br>
            <a:endParaRPr lang="en-GB" dirty="0"/>
          </a:p>
          <a:p>
            <a:pPr lvl="1"/>
            <a:endParaRPr lang="en-GB" dirty="0"/>
          </a:p>
        </p:txBody>
      </p:sp>
    </p:spTree>
    <p:extLst>
      <p:ext uri="{BB962C8B-B14F-4D97-AF65-F5344CB8AC3E}">
        <p14:creationId xmlns:p14="http://schemas.microsoft.com/office/powerpoint/2010/main" val="13765838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ECB5-551F-BF43-A6AD-FACDBC197F53}"/>
              </a:ext>
            </a:extLst>
          </p:cNvPr>
          <p:cNvSpPr>
            <a:spLocks noGrp="1"/>
          </p:cNvSpPr>
          <p:nvPr>
            <p:ph type="title"/>
          </p:nvPr>
        </p:nvSpPr>
        <p:spPr>
          <a:xfrm>
            <a:off x="394855" y="365125"/>
            <a:ext cx="10958945" cy="915035"/>
          </a:xfrm>
        </p:spPr>
        <p:txBody>
          <a:bodyPr/>
          <a:lstStyle/>
          <a:p>
            <a:r>
              <a:rPr lang="en-GB" dirty="0"/>
              <a:t>Potential Collaboration Activities </a:t>
            </a:r>
            <a:br>
              <a:rPr lang="en-GB" dirty="0"/>
            </a:br>
            <a:r>
              <a:rPr lang="en-GB" dirty="0"/>
              <a:t>	</a:t>
            </a:r>
            <a:r>
              <a:rPr lang="en-GB" sz="2400" dirty="0"/>
              <a:t>Pillar A &amp; B</a:t>
            </a:r>
            <a:r>
              <a:rPr lang="en-GB" sz="2400" dirty="0">
                <a:solidFill>
                  <a:srgbClr val="275D89"/>
                </a:solidFill>
              </a:rPr>
              <a:t> – from SSHOC perspective</a:t>
            </a:r>
            <a:endParaRPr lang="en-GB" dirty="0"/>
          </a:p>
        </p:txBody>
      </p:sp>
      <p:sp>
        <p:nvSpPr>
          <p:cNvPr id="3" name="Content Placeholder 2">
            <a:extLst>
              <a:ext uri="{FF2B5EF4-FFF2-40B4-BE49-F238E27FC236}">
                <a16:creationId xmlns:a16="http://schemas.microsoft.com/office/drawing/2014/main" id="{7B585F9A-EFB0-A549-91D5-B8168934DFA0}"/>
              </a:ext>
            </a:extLst>
          </p:cNvPr>
          <p:cNvSpPr>
            <a:spLocks noGrp="1"/>
          </p:cNvSpPr>
          <p:nvPr>
            <p:ph idx="1"/>
          </p:nvPr>
        </p:nvSpPr>
        <p:spPr>
          <a:xfrm>
            <a:off x="394854" y="1549331"/>
            <a:ext cx="10958945" cy="5134304"/>
          </a:xfrm>
        </p:spPr>
        <p:txBody>
          <a:bodyPr/>
          <a:lstStyle/>
          <a:p>
            <a:pPr marL="0" indent="0">
              <a:buNone/>
            </a:pPr>
            <a:r>
              <a:rPr lang="en-GB" dirty="0"/>
              <a:t>Pillar A: Inter-Cluster common data services co-developments</a:t>
            </a:r>
          </a:p>
          <a:p>
            <a:r>
              <a:rPr lang="en-GB" dirty="0"/>
              <a:t>Technical</a:t>
            </a:r>
          </a:p>
          <a:p>
            <a:pPr lvl="1"/>
            <a:r>
              <a:rPr lang="en-GB" dirty="0"/>
              <a:t>Processing of sensitive data in the cloud</a:t>
            </a:r>
          </a:p>
          <a:p>
            <a:pPr lvl="1"/>
            <a:r>
              <a:rPr lang="en-GB" dirty="0"/>
              <a:t>AAI, </a:t>
            </a:r>
            <a:r>
              <a:rPr lang="en-GB" sz="1800" dirty="0"/>
              <a:t>incl. CESSDA-INSTRUCT Science Project in EOSC Future</a:t>
            </a:r>
            <a:endParaRPr lang="en-GB" dirty="0"/>
          </a:p>
          <a:p>
            <a:pPr lvl="1"/>
            <a:r>
              <a:rPr lang="en-GB" dirty="0"/>
              <a:t>FAIR testing tools </a:t>
            </a:r>
            <a:r>
              <a:rPr lang="en-GB" sz="1800" dirty="0"/>
              <a:t>(e.g. F-UJI in FAIRsFAIR)</a:t>
            </a:r>
          </a:p>
          <a:p>
            <a:pPr lvl="1"/>
            <a:r>
              <a:rPr lang="en-GB" dirty="0"/>
              <a:t>Data Citation </a:t>
            </a:r>
            <a:r>
              <a:rPr lang="en-GB" sz="1800" dirty="0"/>
              <a:t>(</a:t>
            </a:r>
            <a:r>
              <a:rPr lang="en-GB" sz="1800" dirty="0" err="1"/>
              <a:t>Scholix</a:t>
            </a:r>
            <a:r>
              <a:rPr lang="en-GB" sz="1800" dirty="0"/>
              <a:t>, connecting publications and data – and software)</a:t>
            </a:r>
            <a:endParaRPr lang="en-GB" dirty="0"/>
          </a:p>
          <a:p>
            <a:r>
              <a:rPr lang="en-GB" dirty="0"/>
              <a:t>Virtual Research Environments (how to set up VRE’s)</a:t>
            </a:r>
          </a:p>
          <a:p>
            <a:pPr lvl="1"/>
            <a:r>
              <a:rPr lang="en-GB" dirty="0"/>
              <a:t>Remote access solutions</a:t>
            </a:r>
          </a:p>
          <a:p>
            <a:pPr lvl="1"/>
            <a:r>
              <a:rPr lang="en-GB" dirty="0"/>
              <a:t>EOSC Future for pilots/pathfinders through Science Projects</a:t>
            </a:r>
          </a:p>
          <a:p>
            <a:r>
              <a:rPr lang="en-GB" dirty="0"/>
              <a:t>Training with certification</a:t>
            </a:r>
          </a:p>
          <a:p>
            <a:pPr lvl="1"/>
            <a:r>
              <a:rPr lang="en-GB" dirty="0"/>
              <a:t>Directory of Trainers</a:t>
            </a:r>
          </a:p>
        </p:txBody>
      </p:sp>
    </p:spTree>
    <p:extLst>
      <p:ext uri="{BB962C8B-B14F-4D97-AF65-F5344CB8AC3E}">
        <p14:creationId xmlns:p14="http://schemas.microsoft.com/office/powerpoint/2010/main" val="31707500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585F9A-EFB0-A549-91D5-B8168934DFA0}"/>
              </a:ext>
            </a:extLst>
          </p:cNvPr>
          <p:cNvSpPr>
            <a:spLocks noGrp="1"/>
          </p:cNvSpPr>
          <p:nvPr>
            <p:ph idx="1"/>
          </p:nvPr>
        </p:nvSpPr>
        <p:spPr>
          <a:xfrm>
            <a:off x="394854" y="1550975"/>
            <a:ext cx="10958945" cy="4138625"/>
          </a:xfrm>
        </p:spPr>
        <p:txBody>
          <a:bodyPr/>
          <a:lstStyle/>
          <a:p>
            <a:pPr marL="0" indent="0">
              <a:buNone/>
            </a:pPr>
            <a:r>
              <a:rPr lang="en-GB" dirty="0"/>
              <a:t>Pillar B: Delivery Content to EOSC with Science Projects</a:t>
            </a:r>
          </a:p>
          <a:p>
            <a:r>
              <a:rPr lang="en-GB" dirty="0"/>
              <a:t>Data Spaces (focus on content, not technology)</a:t>
            </a:r>
          </a:p>
          <a:p>
            <a:pPr lvl="1"/>
            <a:r>
              <a:rPr lang="en-GB" dirty="0"/>
              <a:t>COVID – Infectious Diseases, </a:t>
            </a:r>
            <a:r>
              <a:rPr lang="en-GB" sz="1800" dirty="0"/>
              <a:t>e.g. BY-COVID (submitted) Use Cases (Life &amp; Social)</a:t>
            </a:r>
            <a:endParaRPr lang="en-GB" dirty="0"/>
          </a:p>
          <a:p>
            <a:pPr lvl="1"/>
            <a:r>
              <a:rPr lang="en-GB" dirty="0"/>
              <a:t>Ecosystems (bio, eco, …)</a:t>
            </a:r>
          </a:p>
          <a:p>
            <a:pPr lvl="1"/>
            <a:r>
              <a:rPr lang="en-GB" dirty="0"/>
              <a:t>Cultural Heritage (Humanities-</a:t>
            </a:r>
            <a:r>
              <a:rPr lang="en-GB" dirty="0" err="1"/>
              <a:t>PaNOSC</a:t>
            </a:r>
            <a:r>
              <a:rPr lang="en-GB" dirty="0"/>
              <a:t>)</a:t>
            </a:r>
          </a:p>
          <a:p>
            <a:pPr lvl="1"/>
            <a:r>
              <a:rPr lang="en-GB" dirty="0"/>
              <a:t>Democracy: Linked Open Data &amp; Knowledge Graph</a:t>
            </a:r>
          </a:p>
          <a:p>
            <a:r>
              <a:rPr lang="en-GB" dirty="0"/>
              <a:t>Co-creation</a:t>
            </a:r>
          </a:p>
          <a:p>
            <a:pPr lvl="1"/>
            <a:r>
              <a:rPr lang="en-GB" dirty="0"/>
              <a:t>International organisations (DDI, RDA, ARDC (Australia), OECD, …)</a:t>
            </a:r>
          </a:p>
          <a:p>
            <a:pPr lvl="1"/>
            <a:r>
              <a:rPr lang="en-GB" dirty="0"/>
              <a:t>GAIA-X partners on specific themes</a:t>
            </a:r>
          </a:p>
          <a:p>
            <a:pPr lvl="1"/>
            <a:r>
              <a:rPr lang="en-GB" dirty="0"/>
              <a:t>Citizens </a:t>
            </a:r>
          </a:p>
          <a:p>
            <a:pPr lvl="1"/>
            <a:endParaRPr lang="en-GB" dirty="0"/>
          </a:p>
          <a:p>
            <a:pPr marL="457189" lvl="1" indent="0">
              <a:buNone/>
            </a:pPr>
            <a:endParaRPr lang="en-GB" dirty="0"/>
          </a:p>
        </p:txBody>
      </p:sp>
      <p:sp>
        <p:nvSpPr>
          <p:cNvPr id="6" name="Title 1">
            <a:extLst>
              <a:ext uri="{FF2B5EF4-FFF2-40B4-BE49-F238E27FC236}">
                <a16:creationId xmlns:a16="http://schemas.microsoft.com/office/drawing/2014/main" id="{AC0C5F30-D10F-D247-9995-C1B109E89916}"/>
              </a:ext>
            </a:extLst>
          </p:cNvPr>
          <p:cNvSpPr>
            <a:spLocks noGrp="1"/>
          </p:cNvSpPr>
          <p:nvPr>
            <p:ph type="title"/>
          </p:nvPr>
        </p:nvSpPr>
        <p:spPr>
          <a:xfrm>
            <a:off x="394855" y="365125"/>
            <a:ext cx="10958945" cy="915035"/>
          </a:xfrm>
        </p:spPr>
        <p:txBody>
          <a:bodyPr/>
          <a:lstStyle/>
          <a:p>
            <a:r>
              <a:rPr lang="en-GB" dirty="0"/>
              <a:t>Potential Collaboration Activities </a:t>
            </a:r>
            <a:br>
              <a:rPr lang="en-GB" dirty="0"/>
            </a:br>
            <a:r>
              <a:rPr lang="en-GB" dirty="0"/>
              <a:t>	</a:t>
            </a:r>
            <a:r>
              <a:rPr lang="en-GB" sz="2400" dirty="0"/>
              <a:t>Pillar A &amp; B</a:t>
            </a:r>
            <a:r>
              <a:rPr lang="en-GB" sz="2400" dirty="0">
                <a:solidFill>
                  <a:srgbClr val="275D89"/>
                </a:solidFill>
              </a:rPr>
              <a:t> – from SSHOC perspective</a:t>
            </a:r>
            <a:endParaRPr lang="en-GB" dirty="0"/>
          </a:p>
        </p:txBody>
      </p:sp>
    </p:spTree>
    <p:extLst>
      <p:ext uri="{BB962C8B-B14F-4D97-AF65-F5344CB8AC3E}">
        <p14:creationId xmlns:p14="http://schemas.microsoft.com/office/powerpoint/2010/main" val="8552022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254C4-64C3-924F-997D-6934E15EB549}"/>
              </a:ext>
            </a:extLst>
          </p:cNvPr>
          <p:cNvSpPr>
            <a:spLocks noGrp="1"/>
          </p:cNvSpPr>
          <p:nvPr>
            <p:ph type="title"/>
          </p:nvPr>
        </p:nvSpPr>
        <p:spPr>
          <a:xfrm>
            <a:off x="394855" y="365125"/>
            <a:ext cx="10958945" cy="732155"/>
          </a:xfrm>
        </p:spPr>
        <p:txBody>
          <a:bodyPr/>
          <a:lstStyle/>
          <a:p>
            <a:r>
              <a:rPr lang="en-GB" dirty="0"/>
              <a:t>EOSC Association &amp; EC </a:t>
            </a:r>
          </a:p>
        </p:txBody>
      </p:sp>
      <p:sp>
        <p:nvSpPr>
          <p:cNvPr id="3" name="Content Placeholder 2">
            <a:extLst>
              <a:ext uri="{FF2B5EF4-FFF2-40B4-BE49-F238E27FC236}">
                <a16:creationId xmlns:a16="http://schemas.microsoft.com/office/drawing/2014/main" id="{C54DB06C-0998-E54D-99B3-589008F5BF59}"/>
              </a:ext>
            </a:extLst>
          </p:cNvPr>
          <p:cNvSpPr>
            <a:spLocks noGrp="1"/>
          </p:cNvSpPr>
          <p:nvPr>
            <p:ph idx="1"/>
          </p:nvPr>
        </p:nvSpPr>
        <p:spPr>
          <a:xfrm>
            <a:off x="394854" y="1835456"/>
            <a:ext cx="11251046" cy="4351338"/>
          </a:xfrm>
        </p:spPr>
        <p:txBody>
          <a:bodyPr/>
          <a:lstStyle/>
          <a:p>
            <a:r>
              <a:rPr lang="en-GB" dirty="0"/>
              <a:t>How to position in EOSC Association</a:t>
            </a:r>
          </a:p>
          <a:p>
            <a:pPr lvl="1"/>
            <a:r>
              <a:rPr lang="en-GB" dirty="0"/>
              <a:t>HE Work Programme on Research Infrastructures</a:t>
            </a:r>
          </a:p>
          <a:p>
            <a:pPr lvl="1"/>
            <a:r>
              <a:rPr lang="en-GB" dirty="0"/>
              <a:t>Working Groups</a:t>
            </a:r>
          </a:p>
          <a:p>
            <a:pPr lvl="1"/>
            <a:r>
              <a:rPr lang="en-GB" dirty="0"/>
              <a:t>General Assembly</a:t>
            </a:r>
          </a:p>
          <a:p>
            <a:r>
              <a:rPr lang="en-GB" dirty="0"/>
              <a:t>Towards ESFRI, ERIC-Forum, other umbrella organisations</a:t>
            </a:r>
          </a:p>
          <a:p>
            <a:r>
              <a:rPr lang="en-GB" dirty="0"/>
              <a:t>EC RTD and CNECT</a:t>
            </a:r>
          </a:p>
        </p:txBody>
      </p:sp>
    </p:spTree>
    <p:extLst>
      <p:ext uri="{BB962C8B-B14F-4D97-AF65-F5344CB8AC3E}">
        <p14:creationId xmlns:p14="http://schemas.microsoft.com/office/powerpoint/2010/main" val="10740950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SLIDE_GUID" val="618189b2-0483-4146-aae6-93a49573020e"/>
</p:tagLst>
</file>

<file path=ppt/tags/tag2.xml><?xml version="1.0" encoding="utf-8"?>
<p:tagLst xmlns:a="http://schemas.openxmlformats.org/drawingml/2006/main" xmlns:r="http://schemas.openxmlformats.org/officeDocument/2006/relationships" xmlns:p="http://schemas.openxmlformats.org/presentationml/2006/main">
  <p:tag name="OFFISYNC_SLIDE_GUID" val="3dd45522-ac8a-4aa4-a1c9-07b8d4ca5a14"/>
</p:tagLst>
</file>

<file path=ppt/tags/tag3.xml><?xml version="1.0" encoding="utf-8"?>
<p:tagLst xmlns:a="http://schemas.openxmlformats.org/drawingml/2006/main" xmlns:r="http://schemas.openxmlformats.org/officeDocument/2006/relationships" xmlns:p="http://schemas.openxmlformats.org/presentationml/2006/main">
  <p:tag name="OFFISYNC_SLIDE_GUID" val="1b3aee02-91ef-4adf-942e-4fd810b21e2e"/>
</p:tagLst>
</file>

<file path=ppt/tags/tag4.xml><?xml version="1.0" encoding="utf-8"?>
<p:tagLst xmlns:a="http://schemas.openxmlformats.org/drawingml/2006/main" xmlns:r="http://schemas.openxmlformats.org/officeDocument/2006/relationships" xmlns:p="http://schemas.openxmlformats.org/presentationml/2006/main">
  <p:tag name="OFFISYNC_SLIDE_GUID" val="1b3aee02-91ef-4adf-942e-4fd810b21e2e"/>
</p:tagLst>
</file>

<file path=ppt/tags/tag5.xml><?xml version="1.0" encoding="utf-8"?>
<p:tagLst xmlns:a="http://schemas.openxmlformats.org/drawingml/2006/main" xmlns:r="http://schemas.openxmlformats.org/officeDocument/2006/relationships" xmlns:p="http://schemas.openxmlformats.org/presentationml/2006/main">
  <p:tag name="OFFISYNC_SLIDE_GUID" val="e9cb7b31-92a1-43a4-9d3f-6182746e2a9b"/>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EOSC-Life">
      <a:dk1>
        <a:srgbClr val="000000"/>
      </a:dk1>
      <a:lt1>
        <a:srgbClr val="FFFFFF"/>
      </a:lt1>
      <a:dk2>
        <a:srgbClr val="F9B233"/>
      </a:dk2>
      <a:lt2>
        <a:srgbClr val="1F8787"/>
      </a:lt2>
      <a:accent1>
        <a:srgbClr val="1F8787"/>
      </a:accent1>
      <a:accent2>
        <a:srgbClr val="F9B233"/>
      </a:accent2>
      <a:accent3>
        <a:srgbClr val="A5A5A5"/>
      </a:accent3>
      <a:accent4>
        <a:srgbClr val="1D594C"/>
      </a:accent4>
      <a:accent5>
        <a:srgbClr val="0882D3"/>
      </a:accent5>
      <a:accent6>
        <a:srgbClr val="4DD8E6"/>
      </a:accent6>
      <a:hlink>
        <a:srgbClr val="FA8C3F"/>
      </a:hlink>
      <a:folHlink>
        <a:srgbClr val="F9B23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SHOC Theme">
  <a:themeElements>
    <a:clrScheme name="SSHOC">
      <a:dk1>
        <a:srgbClr val="000000"/>
      </a:dk1>
      <a:lt1>
        <a:srgbClr val="FFFFFF"/>
      </a:lt1>
      <a:dk2>
        <a:srgbClr val="44546A"/>
      </a:dk2>
      <a:lt2>
        <a:srgbClr val="E7E6E6"/>
      </a:lt2>
      <a:accent1>
        <a:srgbClr val="275D89"/>
      </a:accent1>
      <a:accent2>
        <a:srgbClr val="F2983D"/>
      </a:accent2>
      <a:accent3>
        <a:srgbClr val="A5A5A5"/>
      </a:accent3>
      <a:accent4>
        <a:srgbClr val="FFC000"/>
      </a:accent4>
      <a:accent5>
        <a:srgbClr val="4190D2"/>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998</TotalTime>
  <Words>11244</Words>
  <Application>Microsoft Office PowerPoint</Application>
  <PresentationFormat>Grand écran</PresentationFormat>
  <Paragraphs>1515</Paragraphs>
  <Slides>145</Slides>
  <Notes>70</Notes>
  <HiddenSlides>3</HiddenSlides>
  <MMClips>0</MMClips>
  <ScaleCrop>false</ScaleCrop>
  <HeadingPairs>
    <vt:vector size="6" baseType="variant">
      <vt:variant>
        <vt:lpstr>Polices utilisées</vt:lpstr>
      </vt:variant>
      <vt:variant>
        <vt:i4>20</vt:i4>
      </vt:variant>
      <vt:variant>
        <vt:lpstr>Thème</vt:lpstr>
      </vt:variant>
      <vt:variant>
        <vt:i4>8</vt:i4>
      </vt:variant>
      <vt:variant>
        <vt:lpstr>Titres des diapositives</vt:lpstr>
      </vt:variant>
      <vt:variant>
        <vt:i4>145</vt:i4>
      </vt:variant>
    </vt:vector>
  </HeadingPairs>
  <TitlesOfParts>
    <vt:vector size="173" baseType="lpstr">
      <vt:lpstr>Arial</vt:lpstr>
      <vt:lpstr>Avenir</vt:lpstr>
      <vt:lpstr>Calibri</vt:lpstr>
      <vt:lpstr>Calibri Light</vt:lpstr>
      <vt:lpstr>Corbel</vt:lpstr>
      <vt:lpstr>ff-meta-serif-web-pro</vt:lpstr>
      <vt:lpstr>Futura Medium</vt:lpstr>
      <vt:lpstr>Mangal</vt:lpstr>
      <vt:lpstr>New Caledonia LT Std</vt:lpstr>
      <vt:lpstr>Noto Sans Symbols</vt:lpstr>
      <vt:lpstr>Open Sans</vt:lpstr>
      <vt:lpstr>Roboto</vt:lpstr>
      <vt:lpstr>Roboto Medium</vt:lpstr>
      <vt:lpstr>Segoe UI Black</vt:lpstr>
      <vt:lpstr>SimHei</vt:lpstr>
      <vt:lpstr>Symbol</vt:lpstr>
      <vt:lpstr>Tahoma</vt:lpstr>
      <vt:lpstr>Times New Roman</vt:lpstr>
      <vt:lpstr>Verdana</vt:lpstr>
      <vt:lpstr>Wingdings</vt:lpstr>
      <vt:lpstr>Thème Office</vt:lpstr>
      <vt:lpstr>Conception personnalisée</vt:lpstr>
      <vt:lpstr>Office</vt:lpstr>
      <vt:lpstr>SSHOC Theme</vt:lpstr>
      <vt:lpstr>1_Thème Office</vt:lpstr>
      <vt:lpstr>1_Conception personnalisée</vt:lpstr>
      <vt:lpstr>2_Thème Office</vt:lpstr>
      <vt:lpstr>Office Theme</vt:lpstr>
      <vt:lpstr>Présentation PowerPoint</vt:lpstr>
      <vt:lpstr>Présentation PowerPoint</vt:lpstr>
      <vt:lpstr>Présentation PowerPoint</vt:lpstr>
      <vt:lpstr>Présentation PowerPoint</vt:lpstr>
      <vt:lpstr>The Science Clusters</vt:lpstr>
      <vt:lpstr>An important path of cooperation and synergies  </vt:lpstr>
      <vt:lpstr>An important path of cooperation and synergies  </vt:lpstr>
      <vt:lpstr>Workshop</vt:lpstr>
      <vt:lpstr>Workshop</vt:lpstr>
      <vt:lpstr>Présentation PowerPoint</vt:lpstr>
      <vt:lpstr>Workshop</vt:lpstr>
      <vt:lpstr>Présentation PowerPoint</vt:lpstr>
      <vt:lpstr>Open Science  the new “modus operandi” for research</vt:lpstr>
      <vt:lpstr>1. Why we need Open Science </vt:lpstr>
      <vt:lpstr>2. The EC commitment to Open Science</vt:lpstr>
      <vt:lpstr>2.1 Open Science in the ERA Communication</vt:lpstr>
      <vt:lpstr>2.2 Towards a new ‘modus operandi’ for Science</vt:lpstr>
      <vt:lpstr>2.3 Open Science under HE</vt:lpstr>
      <vt:lpstr>2.3 Open Science under HE - requirements</vt:lpstr>
      <vt:lpstr>2.4 EOSC in the HE Research Infrastructures WP</vt:lpstr>
      <vt:lpstr>2.4 EOSC in the HE Research Infrastructures WP</vt:lpstr>
      <vt:lpstr>2.4 EOSC and other data strategies</vt:lpstr>
      <vt:lpstr>3. RIs in the EOSC ecosystem</vt:lpstr>
      <vt:lpstr>3. RIs in the EOSC ecosystem</vt:lpstr>
      <vt:lpstr>Thank you</vt:lpstr>
      <vt:lpstr>EOSC  in H2020</vt:lpstr>
      <vt:lpstr>Présentation PowerPoint</vt:lpstr>
      <vt:lpstr>Environmental research infrastructure cluster</vt:lpstr>
      <vt:lpstr>Présentation PowerPoint</vt:lpstr>
      <vt:lpstr>Présentation PowerPoint</vt:lpstr>
      <vt:lpstr>Présentation PowerPoint</vt:lpstr>
      <vt:lpstr>ENVRI in the landscape</vt:lpstr>
      <vt:lpstr>Présentation PowerPoint</vt:lpstr>
      <vt:lpstr>Présentation PowerPoint</vt:lpstr>
      <vt:lpstr>Présentation PowerPoint</vt:lpstr>
      <vt:lpstr>What has ENVRI FAIR   (and previous ENVRI projects)   achieved?</vt:lpstr>
      <vt:lpstr>Présentation PowerPoint</vt:lpstr>
      <vt:lpstr>Présentation PowerPoint</vt:lpstr>
      <vt:lpstr>Présentation PowerPoint</vt:lpstr>
      <vt:lpstr>Présentation PowerPoint</vt:lpstr>
      <vt:lpstr>Présentation PowerPoint</vt:lpstr>
      <vt:lpstr>Présentation PowerPoint</vt:lpstr>
      <vt:lpstr>Looking into future </vt:lpstr>
      <vt:lpstr>Présentation PowerPoint</vt:lpstr>
      <vt:lpstr>Présentation PowerPoint</vt:lpstr>
      <vt:lpstr>Présentation PowerPoint</vt:lpstr>
      <vt:lpstr>Présentation PowerPoint</vt:lpstr>
      <vt:lpstr>Présentation PowerPoint</vt:lpstr>
      <vt:lpstr>Présentation PowerPoint</vt:lpstr>
      <vt:lpstr>Populating EOSC for the Life Sciences</vt:lpstr>
      <vt:lpstr>Présentation PowerPoint</vt:lpstr>
      <vt:lpstr>Présentation PowerPoint</vt:lpstr>
      <vt:lpstr>EOSC-Life </vt:lpstr>
      <vt:lpstr>Présentation PowerPoint</vt:lpstr>
      <vt:lpstr>Exploitable results – EOSC Life</vt:lpstr>
      <vt:lpstr>Présentation PowerPoint</vt:lpstr>
      <vt:lpstr>Galaxy for COVID: covid19.galaxyproject.org </vt:lpstr>
      <vt:lpstr>Need from Users, Developers and Infrastructure administrators Drive the ELIXIR &amp; EOSC-Life Tools ecosystems</vt:lpstr>
      <vt:lpstr>Distributed analysis  Pulsar network</vt:lpstr>
      <vt:lpstr>EOSC-Life “Toolbox for sensitive data sharing”</vt:lpstr>
      <vt:lpstr>EOSC-Life </vt:lpstr>
      <vt:lpstr>EOSC-Life  - Points for discussion </vt:lpstr>
      <vt:lpstr>Présentation PowerPoint</vt:lpstr>
      <vt:lpstr>Présentation PowerPoint</vt:lpstr>
      <vt:lpstr>Présentation PowerPoint</vt:lpstr>
      <vt:lpstr>Présentation PowerPoint</vt:lpstr>
      <vt:lpstr>ESCAPE cluster main goals</vt:lpstr>
      <vt:lpstr>ESCAPE PARTNERs</vt:lpstr>
      <vt:lpstr>Présentation PowerPoint</vt:lpstr>
      <vt:lpstr>Présentation PowerPoint</vt:lpstr>
      <vt:lpstr>ESCAPE Work Programme </vt:lpstr>
      <vt:lpstr> ESCAPE EOSC cell</vt:lpstr>
      <vt:lpstr>Why Science Cluster?</vt:lpstr>
      <vt:lpstr>Présentation PowerPoint</vt:lpstr>
      <vt:lpstr>Présentation PowerPoint</vt:lpstr>
      <vt:lpstr>Présentation PowerPoint</vt:lpstr>
      <vt:lpstr>Présentation PowerPoint</vt:lpstr>
      <vt:lpstr>Présentation PowerPoint</vt:lpstr>
      <vt:lpstr>Présentation PowerPoint</vt:lpstr>
      <vt:lpstr>ESCAPE Future</vt:lpstr>
      <vt:lpstr>ESCAPE Future</vt:lpstr>
      <vt:lpstr> ESCAPE   long term activity</vt:lpstr>
      <vt:lpstr>Summary</vt:lpstr>
      <vt:lpstr>Présentation PowerPoint</vt:lpstr>
      <vt:lpstr>Elena Cuoco ESCAPE General Assembly Chair </vt:lpstr>
      <vt:lpstr>COFFEE BREAK  11:05 - 11:20  Grab your Coffee now ;)</vt:lpstr>
      <vt:lpstr>Présentation PowerPoint</vt:lpstr>
      <vt:lpstr>Présentation PowerPoint</vt:lpstr>
      <vt:lpstr>Présentation PowerPoint</vt:lpstr>
      <vt:lpstr>Présentation PowerPoint</vt:lpstr>
      <vt:lpstr>Présentation PowerPoint</vt:lpstr>
      <vt:lpstr>Social Sciences and Humanties Open Cloud</vt:lpstr>
      <vt:lpstr>Présentation PowerPoint</vt:lpstr>
      <vt:lpstr>SSHOC Partners</vt:lpstr>
      <vt:lpstr>ESFRI domain distribution</vt:lpstr>
      <vt:lpstr>Tools &amp; Services after SSHOC – ca. 40  potential cross-domain functionality</vt:lpstr>
      <vt:lpstr>Potential Collaboration Activities   Pillar A &amp; B – from SSHOC perspective</vt:lpstr>
      <vt:lpstr>Potential Collaboration Activities   Pillar A &amp; B – from SSHOC perspective</vt:lpstr>
      <vt:lpstr>EOSC Association &amp; EC </vt:lpstr>
      <vt:lpstr>SSHOC Key Exploitable Results</vt:lpstr>
      <vt:lpstr>Thank you for your attention!</vt:lpstr>
      <vt:lpstr>Présentation PowerPoint</vt:lpstr>
      <vt:lpstr>Présentation PowerPoint</vt:lpstr>
      <vt:lpstr>PSD2</vt:lpstr>
      <vt:lpstr>The glossary …</vt:lpstr>
      <vt:lpstr>The glossary …</vt:lpstr>
      <vt:lpstr>… and a preamble </vt:lpstr>
      <vt:lpstr>Science Clusters in the European research and innovation landscape</vt:lpstr>
      <vt:lpstr>Science Clusters in the European research and innovation landscape</vt:lpstr>
      <vt:lpstr>Science Clusters in the European research and innovation landscape</vt:lpstr>
      <vt:lpstr>Common statements of the five Science Clusters</vt:lpstr>
      <vt:lpstr>A work plan for the future of the Science Clusters </vt:lpstr>
      <vt:lpstr>A work plan for the future of the Science Clusters </vt:lpstr>
      <vt:lpstr>A work plan for the future of the Science Clusters </vt:lpstr>
      <vt:lpstr>Pillar A</vt:lpstr>
      <vt:lpstr>Pillar B</vt:lpstr>
      <vt:lpstr>Pillar B</vt:lpstr>
      <vt:lpstr>Pillar B (Data Spaces)</vt:lpstr>
      <vt:lpstr>Conclusions</vt:lpstr>
      <vt:lpstr>Présentation PowerPoint</vt:lpstr>
      <vt:lpstr>The EOSC Association: Advancing Open Science</vt:lpstr>
      <vt:lpstr>Where do we come from? </vt:lpstr>
      <vt:lpstr>EOSC Governance Model 2021-2027</vt:lpstr>
      <vt:lpstr>Présentation PowerPoint</vt:lpstr>
      <vt:lpstr>Priorities for EOSC implementation Stage 1 2021-2022</vt:lpstr>
      <vt:lpstr>EOSC-ecosystem objectives tree</vt:lpstr>
      <vt:lpstr>Guiding principles for EOSC</vt:lpstr>
      <vt:lpstr>Timeline of EOSC iterations towards a MVE</vt:lpstr>
      <vt:lpstr>The EOSC Association</vt:lpstr>
      <vt:lpstr>EOSC membership by status</vt:lpstr>
      <vt:lpstr>EOSC Association membership geographical spread</vt:lpstr>
      <vt:lpstr>Board of Directors</vt:lpstr>
      <vt:lpstr>The EOSC Association</vt:lpstr>
      <vt:lpstr>What are the EOSC Advisory Groups / Task Forces</vt:lpstr>
      <vt:lpstr>Task Force topics</vt:lpstr>
      <vt:lpstr>The role of science clusters in EOSC</vt:lpstr>
      <vt:lpstr>Science Clusters contributions to EOSC objectives</vt:lpstr>
      <vt:lpstr>EOSC Symposium 2021</vt:lpstr>
      <vt:lpstr>Présentation PowerPoint</vt:lpstr>
      <vt:lpstr>Présentation PowerPoint</vt:lpstr>
      <vt:lpstr>Présentation PowerPoint</vt:lpstr>
      <vt:lpstr>Take Aways</vt:lpstr>
      <vt:lpstr>Take Aways</vt:lpstr>
      <vt:lpstr>Wrap-Up</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Mathilde HUBERT</dc:creator>
  <cp:lastModifiedBy>Mathilde HUBERT</cp:lastModifiedBy>
  <cp:revision>43</cp:revision>
  <dcterms:created xsi:type="dcterms:W3CDTF">2021-06-03T19:42:55Z</dcterms:created>
  <dcterms:modified xsi:type="dcterms:W3CDTF">2021-06-11T06:53:34Z</dcterms:modified>
</cp:coreProperties>
</file>