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9"/>
  </p:notesMasterIdLst>
  <p:sldIdLst>
    <p:sldId id="256" r:id="rId3"/>
    <p:sldId id="271" r:id="rId4"/>
    <p:sldId id="272" r:id="rId5"/>
    <p:sldId id="273" r:id="rId6"/>
    <p:sldId id="258" r:id="rId7"/>
    <p:sldId id="26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A435811-FC3D-42FF-993A-0BD8399C5491}">
          <p14:sldIdLst>
            <p14:sldId id="256"/>
            <p14:sldId id="271"/>
            <p14:sldId id="272"/>
            <p14:sldId id="273"/>
            <p14:sldId id="25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F70F8-9567-4072-BE38-B4993130BC78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F165B-04C6-4784-8467-CD7EF8821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35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B46B-3C24-4C5A-93F4-F8C89779832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1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90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56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75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85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3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932"/>
          </a:xfrm>
        </p:spPr>
        <p:txBody>
          <a:bodyPr/>
          <a:lstStyle>
            <a:lvl1pPr algn="r">
              <a:defRPr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020392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(1)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978C4A-E205-A344-B8C6-27B145C39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409" flipH="1">
            <a:off x="414296" y="209993"/>
            <a:ext cx="557803" cy="5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B46B-3C24-4C5A-93F4-F8C89779832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E96820-EE63-4446-9041-D20AF1404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409" flipH="1">
            <a:off x="414296" y="209993"/>
            <a:ext cx="557803" cy="5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B46B-3C24-4C5A-93F4-F8C89779832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74D9B6-3532-DA44-892D-7D1B790D8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409" flipH="1">
            <a:off x="414296" y="209993"/>
            <a:ext cx="557803" cy="5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00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3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02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5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4B46B-3C24-4C5A-93F4-F8C897798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3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5D37-AF10-407C-9B44-AAC5094C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87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55092" y="1326292"/>
            <a:ext cx="8946293" cy="1956683"/>
          </a:xfrm>
        </p:spPr>
        <p:txBody>
          <a:bodyPr>
            <a:norm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ESFRI Science Clusters Workshop:</a:t>
            </a:r>
          </a:p>
          <a:p>
            <a:pPr algn="r"/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Wrap-Up &amp; </a:t>
            </a:r>
            <a:r>
              <a:rPr lang="fr-FR" sz="3200" b="1" dirty="0" err="1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Take-Aways</a:t>
            </a:r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 </a:t>
            </a:r>
          </a:p>
          <a:p>
            <a:pPr algn="r"/>
            <a:endParaRPr lang="fr-FR" sz="3200" b="1" dirty="0">
              <a:solidFill>
                <a:schemeClr val="bg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229429" y="3381829"/>
            <a:ext cx="8657771" cy="82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5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Giovanni </a:t>
            </a:r>
            <a:r>
              <a:rPr lang="fr-FR" sz="2500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Lamanna</a:t>
            </a:r>
            <a:endParaRPr lang="fr-FR" sz="25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fr-F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</a:t>
            </a:r>
            <a:r>
              <a:rPr lang="fr-FR" sz="1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</a:t>
            </a:r>
            <a:r>
              <a:rPr lang="fr-F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43361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5962" y="139874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 err="1">
                <a:solidFill>
                  <a:srgbClr val="002060"/>
                </a:solidFill>
              </a:rPr>
              <a:t>Take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Aways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BB9BD353-273A-3841-BFEA-5CCCE3040CD3}"/>
              </a:ext>
            </a:extLst>
          </p:cNvPr>
          <p:cNvSpPr txBox="1">
            <a:spLocks/>
          </p:cNvSpPr>
          <p:nvPr/>
        </p:nvSpPr>
        <p:spPr>
          <a:xfrm>
            <a:off x="1963756" y="2148195"/>
            <a:ext cx="96534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fr-FR" sz="2000" dirty="0" err="1">
                <a:solidFill>
                  <a:srgbClr val="002060"/>
                </a:solidFill>
                <a:latin typeface="+mn-lt"/>
              </a:rPr>
              <a:t>We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need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science clusters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that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are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fully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integrated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with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EOSC and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with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their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data FAIR by design,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with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emphasis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on the “I”.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fr-FR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fr-FR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fr-FR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fr-FR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fr-FR" sz="2000" dirty="0" err="1">
                <a:solidFill>
                  <a:srgbClr val="002060"/>
                </a:solidFill>
                <a:latin typeface="+mn-lt"/>
              </a:rPr>
              <a:t>Interoperability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of relevant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research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data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within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each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ESFRI Science Cluster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would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be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great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interoperability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between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the ESFRI Science Clusters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would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be</a:t>
            </a: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</a:rPr>
              <a:t>marvelous</a:t>
            </a:r>
            <a:endParaRPr lang="fr-FR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Google Shape;59;p2">
            <a:extLst>
              <a:ext uri="{FF2B5EF4-FFF2-40B4-BE49-F238E27FC236}">
                <a16:creationId xmlns:a16="http://schemas.microsoft.com/office/drawing/2014/main" id="{0C46CC40-1A3B-F74D-ADAD-4B51E19486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909" y="2007239"/>
            <a:ext cx="1216046" cy="8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0;p2">
            <a:extLst>
              <a:ext uri="{FF2B5EF4-FFF2-40B4-BE49-F238E27FC236}">
                <a16:creationId xmlns:a16="http://schemas.microsoft.com/office/drawing/2014/main" id="{29BEDED9-D876-1F46-A70B-D58D096B15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08" y="3652494"/>
            <a:ext cx="1839648" cy="84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21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5962" y="139874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 err="1">
                <a:solidFill>
                  <a:srgbClr val="002060"/>
                </a:solidFill>
              </a:rPr>
              <a:t>Take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Aways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10" name="Google Shape;66;gdf9a460dd2_0_6">
            <a:extLst>
              <a:ext uri="{FF2B5EF4-FFF2-40B4-BE49-F238E27FC236}">
                <a16:creationId xmlns:a16="http://schemas.microsoft.com/office/drawing/2014/main" id="{7F3EA6FE-70CC-3C44-B4F0-1FAD15E1CF37}"/>
              </a:ext>
            </a:extLst>
          </p:cNvPr>
          <p:cNvSpPr txBox="1">
            <a:spLocks/>
          </p:cNvSpPr>
          <p:nvPr/>
        </p:nvSpPr>
        <p:spPr>
          <a:xfrm>
            <a:off x="1744562" y="1209861"/>
            <a:ext cx="9938400" cy="525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 sz="1800" dirty="0">
                <a:solidFill>
                  <a:srgbClr val="002060"/>
                </a:solidFill>
                <a:latin typeface="+mn-lt"/>
              </a:rPr>
              <a:t>ENVRI-FAIR empowers environmental sciences to respond to grand societal challenges and reach EOSC open science targets through interoperability and interdisciplinarity.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2060"/>
                </a:solidFill>
                <a:latin typeface="+mn-lt"/>
              </a:rPr>
              <a:t>EOSC-Life builds the operational processes that link up life science research outputs to the missions' objectives and the open data targets of EOSC.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2060"/>
                </a:solidFill>
                <a:latin typeface="+mn-lt"/>
              </a:rPr>
              <a:t>ESCAPE brings the astronomy, particle and nuclear physics communities together to build next generation cross-domain facilities to answer fundamental questions about the Universe, and to bring our expertise on distributed Exabyte-scale data management and analysis to the benefit of the EOSC.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2060"/>
                </a:solidFill>
                <a:latin typeface="+mn-lt"/>
              </a:rPr>
              <a:t>The scientific communities using the analytical facilities need an EOSC which enables seamless interaction with open data for open science.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2060"/>
                </a:solidFill>
                <a:latin typeface="+mn-lt"/>
              </a:rPr>
              <a:t>The overall impact and end-result of SSHOC will be a Social Science and Humanities data ecosystem in which researchers and other interested parties have seamless access to high quality data.</a:t>
            </a:r>
          </a:p>
        </p:txBody>
      </p:sp>
      <p:pic>
        <p:nvPicPr>
          <p:cNvPr id="11" name="Google Shape;70;gdf9a460dd2_0_6">
            <a:extLst>
              <a:ext uri="{FF2B5EF4-FFF2-40B4-BE49-F238E27FC236}">
                <a16:creationId xmlns:a16="http://schemas.microsoft.com/office/drawing/2014/main" id="{6BD72DFB-57EA-3C48-A43D-42A4B93E72E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4628" y="2193120"/>
            <a:ext cx="708925" cy="605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gdf9a460dd2_0_6">
            <a:extLst>
              <a:ext uri="{FF2B5EF4-FFF2-40B4-BE49-F238E27FC236}">
                <a16:creationId xmlns:a16="http://schemas.microsoft.com/office/drawing/2014/main" id="{8203BF2B-EA89-6B4E-8D3B-9495D73201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615" y="1117361"/>
            <a:ext cx="868869" cy="70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2;gdf9a460dd2_0_6">
            <a:extLst>
              <a:ext uri="{FF2B5EF4-FFF2-40B4-BE49-F238E27FC236}">
                <a16:creationId xmlns:a16="http://schemas.microsoft.com/office/drawing/2014/main" id="{01344793-C46D-C440-B6E5-9A3FF5514BB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478" y="3081034"/>
            <a:ext cx="1563278" cy="97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3;gdf9a460dd2_0_6">
            <a:extLst>
              <a:ext uri="{FF2B5EF4-FFF2-40B4-BE49-F238E27FC236}">
                <a16:creationId xmlns:a16="http://schemas.microsoft.com/office/drawing/2014/main" id="{8F9E3C85-56A0-1746-880E-2E7C07B4E3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483" y="4253185"/>
            <a:ext cx="1296224" cy="75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4;gdf9a460dd2_0_6">
            <a:extLst>
              <a:ext uri="{FF2B5EF4-FFF2-40B4-BE49-F238E27FC236}">
                <a16:creationId xmlns:a16="http://schemas.microsoft.com/office/drawing/2014/main" id="{53BDAAAA-B292-CF40-8392-7D6FDCF1A46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531" y="5262019"/>
            <a:ext cx="815856" cy="842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88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Wrap-Up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FE098-67AE-1143-9BE5-396BC91E5256}"/>
              </a:ext>
            </a:extLst>
          </p:cNvPr>
          <p:cNvSpPr/>
          <p:nvPr/>
        </p:nvSpPr>
        <p:spPr>
          <a:xfrm>
            <a:off x="321013" y="1224265"/>
            <a:ext cx="116588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Science Clusters is about People (skills, workflows &amp; user stories to be collected and findable).    </a:t>
            </a:r>
          </a:p>
          <a:p>
            <a:pPr algn="just"/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 HUB/Platform/federations as future cluster scheme has to deliver and operate such a capacity (VRE).     </a:t>
            </a:r>
          </a:p>
          <a:p>
            <a:pPr algn="just"/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sustainability of the VRE (if useful for researchers) and OS is up to to national institutes.</a:t>
            </a:r>
          </a:p>
          <a:p>
            <a:pPr algn="just"/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</a:t>
            </a: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Impossible at constant budget for research (</a:t>
            </a:r>
            <a:r>
              <a:rPr lang="en-GB" sz="20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FAIRness</a:t>
            </a: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&amp; OS not at cost of excellence research)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sustainability of inter-disciplinary project results depends on a sustained scheme</a:t>
            </a:r>
          </a:p>
          <a:p>
            <a:pPr algn="just"/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A series of sustained Cluster-platforms will let emerge sustained OS projects</a:t>
            </a:r>
          </a:p>
          <a:p>
            <a:pPr algn="just"/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perfect system to be implemented for EOSC (for science) does not exist </a:t>
            </a:r>
          </a:p>
          <a:p>
            <a:pPr algn="just"/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In Science is more relevant to work on researchers’ use cases and demonstrators (but with a vision)</a:t>
            </a:r>
          </a:p>
          <a:p>
            <a:pPr algn="just"/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Flèche droite rayée 10">
            <a:extLst>
              <a:ext uri="{FF2B5EF4-FFF2-40B4-BE49-F238E27FC236}">
                <a16:creationId xmlns:a16="http://schemas.microsoft.com/office/drawing/2014/main" id="{30AA92E8-2F23-1F49-95FB-355A0CC18ACC}"/>
              </a:ext>
            </a:extLst>
          </p:cNvPr>
          <p:cNvSpPr/>
          <p:nvPr/>
        </p:nvSpPr>
        <p:spPr>
          <a:xfrm>
            <a:off x="461562" y="1591244"/>
            <a:ext cx="594021" cy="331572"/>
          </a:xfrm>
          <a:prstGeom prst="stripedRightArrow">
            <a:avLst>
              <a:gd name="adj1" fmla="val 42002"/>
              <a:gd name="adj2" fmla="val 53275"/>
            </a:avLst>
          </a:prstGeom>
          <a:solidFill>
            <a:srgbClr val="C989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98900"/>
              </a:solidFill>
              <a:highlight>
                <a:srgbClr val="C98900"/>
              </a:highlight>
            </a:endParaRP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36A61553-FC06-4548-97CD-1842324191A9}"/>
              </a:ext>
            </a:extLst>
          </p:cNvPr>
          <p:cNvSpPr/>
          <p:nvPr/>
        </p:nvSpPr>
        <p:spPr>
          <a:xfrm>
            <a:off x="426370" y="2838076"/>
            <a:ext cx="594021" cy="331572"/>
          </a:xfrm>
          <a:prstGeom prst="stripedRightArrow">
            <a:avLst>
              <a:gd name="adj1" fmla="val 42002"/>
              <a:gd name="adj2" fmla="val 53275"/>
            </a:avLst>
          </a:prstGeom>
          <a:solidFill>
            <a:srgbClr val="C989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98900"/>
              </a:solidFill>
              <a:highlight>
                <a:srgbClr val="C98900"/>
              </a:highlight>
            </a:endParaRPr>
          </a:p>
        </p:txBody>
      </p:sp>
      <p:sp>
        <p:nvSpPr>
          <p:cNvPr id="13" name="Flèche droite rayée 12">
            <a:extLst>
              <a:ext uri="{FF2B5EF4-FFF2-40B4-BE49-F238E27FC236}">
                <a16:creationId xmlns:a16="http://schemas.microsoft.com/office/drawing/2014/main" id="{AF98F029-4789-474A-B3BB-2935038EEFAD}"/>
              </a:ext>
            </a:extLst>
          </p:cNvPr>
          <p:cNvSpPr/>
          <p:nvPr/>
        </p:nvSpPr>
        <p:spPr>
          <a:xfrm>
            <a:off x="468042" y="4019924"/>
            <a:ext cx="594021" cy="331572"/>
          </a:xfrm>
          <a:prstGeom prst="stripedRightArrow">
            <a:avLst>
              <a:gd name="adj1" fmla="val 42002"/>
              <a:gd name="adj2" fmla="val 53275"/>
            </a:avLst>
          </a:prstGeom>
          <a:solidFill>
            <a:srgbClr val="C989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98900"/>
              </a:solidFill>
              <a:highlight>
                <a:srgbClr val="C98900"/>
              </a:highlight>
            </a:endParaRPr>
          </a:p>
        </p:txBody>
      </p:sp>
      <p:sp>
        <p:nvSpPr>
          <p:cNvPr id="14" name="Flèche droite rayée 13">
            <a:extLst>
              <a:ext uri="{FF2B5EF4-FFF2-40B4-BE49-F238E27FC236}">
                <a16:creationId xmlns:a16="http://schemas.microsoft.com/office/drawing/2014/main" id="{70FE55FD-7D0C-3344-AAFF-616AF98E0C6D}"/>
              </a:ext>
            </a:extLst>
          </p:cNvPr>
          <p:cNvSpPr/>
          <p:nvPr/>
        </p:nvSpPr>
        <p:spPr>
          <a:xfrm>
            <a:off x="426371" y="5184003"/>
            <a:ext cx="594021" cy="331572"/>
          </a:xfrm>
          <a:prstGeom prst="stripedRightArrow">
            <a:avLst>
              <a:gd name="adj1" fmla="val 42002"/>
              <a:gd name="adj2" fmla="val 53275"/>
            </a:avLst>
          </a:prstGeom>
          <a:solidFill>
            <a:srgbClr val="C989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98900"/>
              </a:solidFill>
              <a:highlight>
                <a:srgbClr val="C989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7545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Wrap-Up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FE098-67AE-1143-9BE5-396BC91E5256}"/>
              </a:ext>
            </a:extLst>
          </p:cNvPr>
          <p:cNvSpPr/>
          <p:nvPr/>
        </p:nvSpPr>
        <p:spPr>
          <a:xfrm>
            <a:off x="458315" y="1224265"/>
            <a:ext cx="11521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Involved RIs would like to see the Science Clusters pursuing their programmes and their cross-domain visions contributing to EOSC and more largely to Open Science in Europe.    </a:t>
            </a:r>
          </a:p>
          <a:p>
            <a:pPr algn="just"/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 A plan to include this perspective in Horizon Europe framework was expected.     </a:t>
            </a:r>
          </a:p>
          <a:p>
            <a:pPr algn="just"/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Synergies with EC and EOSC Association are relevant as well as alignment of Association with communities.</a:t>
            </a:r>
          </a:p>
          <a:p>
            <a:pPr algn="just"/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</a:t>
            </a: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Cooperative link with the EOSC Association board for scientists’ requirements to be explored.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European Data Spaces stimulate cross-disciplinary projects among the Science Clusters.</a:t>
            </a:r>
          </a:p>
          <a:p>
            <a:pPr algn="just"/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More topical concertation (among clusters and RIs) and exploration (with EC) to plan.</a:t>
            </a:r>
          </a:p>
          <a:p>
            <a:pPr algn="just"/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This Workshop initiates a series of further occasions for periodical cross-border discussions.</a:t>
            </a:r>
          </a:p>
          <a:p>
            <a:pPr algn="just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  </a:t>
            </a: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Openness and inclusiveness towards all partners and the scientific community at large to preserve.</a:t>
            </a:r>
          </a:p>
          <a:p>
            <a:pPr algn="just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</a:p>
          <a:p>
            <a:pPr algn="just"/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Flèche droite rayée 10">
            <a:extLst>
              <a:ext uri="{FF2B5EF4-FFF2-40B4-BE49-F238E27FC236}">
                <a16:creationId xmlns:a16="http://schemas.microsoft.com/office/drawing/2014/main" id="{30AA92E8-2F23-1F49-95FB-355A0CC18ACC}"/>
              </a:ext>
            </a:extLst>
          </p:cNvPr>
          <p:cNvSpPr/>
          <p:nvPr/>
        </p:nvSpPr>
        <p:spPr>
          <a:xfrm>
            <a:off x="461562" y="1921992"/>
            <a:ext cx="594021" cy="331572"/>
          </a:xfrm>
          <a:prstGeom prst="stripedRightArrow">
            <a:avLst>
              <a:gd name="adj1" fmla="val 42002"/>
              <a:gd name="adj2" fmla="val 53275"/>
            </a:avLst>
          </a:prstGeom>
          <a:solidFill>
            <a:srgbClr val="C989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98900"/>
              </a:solidFill>
              <a:highlight>
                <a:srgbClr val="C98900"/>
              </a:highlight>
            </a:endParaRPr>
          </a:p>
        </p:txBody>
      </p:sp>
      <p:sp>
        <p:nvSpPr>
          <p:cNvPr id="12" name="Flèche droite rayée 11">
            <a:extLst>
              <a:ext uri="{FF2B5EF4-FFF2-40B4-BE49-F238E27FC236}">
                <a16:creationId xmlns:a16="http://schemas.microsoft.com/office/drawing/2014/main" id="{36A61553-FC06-4548-97CD-1842324191A9}"/>
              </a:ext>
            </a:extLst>
          </p:cNvPr>
          <p:cNvSpPr/>
          <p:nvPr/>
        </p:nvSpPr>
        <p:spPr>
          <a:xfrm>
            <a:off x="458315" y="3076343"/>
            <a:ext cx="594021" cy="331572"/>
          </a:xfrm>
          <a:prstGeom prst="stripedRightArrow">
            <a:avLst>
              <a:gd name="adj1" fmla="val 42002"/>
              <a:gd name="adj2" fmla="val 53275"/>
            </a:avLst>
          </a:prstGeom>
          <a:solidFill>
            <a:srgbClr val="C989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98900"/>
              </a:solidFill>
              <a:highlight>
                <a:srgbClr val="C98900"/>
              </a:highlight>
            </a:endParaRPr>
          </a:p>
        </p:txBody>
      </p:sp>
      <p:sp>
        <p:nvSpPr>
          <p:cNvPr id="13" name="Flèche droite rayée 12">
            <a:extLst>
              <a:ext uri="{FF2B5EF4-FFF2-40B4-BE49-F238E27FC236}">
                <a16:creationId xmlns:a16="http://schemas.microsoft.com/office/drawing/2014/main" id="{AF98F029-4789-474A-B3BB-2935038EEFAD}"/>
              </a:ext>
            </a:extLst>
          </p:cNvPr>
          <p:cNvSpPr/>
          <p:nvPr/>
        </p:nvSpPr>
        <p:spPr>
          <a:xfrm>
            <a:off x="468042" y="4350672"/>
            <a:ext cx="594021" cy="331572"/>
          </a:xfrm>
          <a:prstGeom prst="stripedRightArrow">
            <a:avLst>
              <a:gd name="adj1" fmla="val 42002"/>
              <a:gd name="adj2" fmla="val 53275"/>
            </a:avLst>
          </a:prstGeom>
          <a:solidFill>
            <a:srgbClr val="C989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98900"/>
              </a:solidFill>
              <a:highlight>
                <a:srgbClr val="C98900"/>
              </a:highlight>
            </a:endParaRPr>
          </a:p>
        </p:txBody>
      </p:sp>
      <p:sp>
        <p:nvSpPr>
          <p:cNvPr id="15" name="Flèche droite rayée 14">
            <a:extLst>
              <a:ext uri="{FF2B5EF4-FFF2-40B4-BE49-F238E27FC236}">
                <a16:creationId xmlns:a16="http://schemas.microsoft.com/office/drawing/2014/main" id="{9D7CBA67-77EC-8442-BD9B-1A9FCDE8316F}"/>
              </a:ext>
            </a:extLst>
          </p:cNvPr>
          <p:cNvSpPr/>
          <p:nvPr/>
        </p:nvSpPr>
        <p:spPr>
          <a:xfrm>
            <a:off x="426371" y="5505023"/>
            <a:ext cx="594021" cy="331572"/>
          </a:xfrm>
          <a:prstGeom prst="stripedRightArrow">
            <a:avLst>
              <a:gd name="adj1" fmla="val 42002"/>
              <a:gd name="adj2" fmla="val 53275"/>
            </a:avLst>
          </a:prstGeom>
          <a:solidFill>
            <a:srgbClr val="C989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98900"/>
              </a:solidFill>
              <a:highlight>
                <a:srgbClr val="C989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4419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7FE098-67AE-1143-9BE5-396BC91E5256}"/>
              </a:ext>
            </a:extLst>
          </p:cNvPr>
          <p:cNvSpPr/>
          <p:nvPr/>
        </p:nvSpPr>
        <p:spPr>
          <a:xfrm>
            <a:off x="1069030" y="2148113"/>
            <a:ext cx="39212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solidFill>
                  <a:srgbClr val="002060"/>
                </a:solidFill>
              </a:rPr>
              <a:t>Thank you!</a:t>
            </a:r>
            <a:endParaRPr lang="en-GB" sz="2800" i="1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3F13A1-661A-5445-AEA0-F0A3D8213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62"/>
          <a:stretch/>
        </p:blipFill>
        <p:spPr>
          <a:xfrm>
            <a:off x="5515584" y="658975"/>
            <a:ext cx="5935780" cy="40938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74116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509</Words>
  <Application>Microsoft Macintosh PowerPoint</Application>
  <PresentationFormat>Grand écran</PresentationFormat>
  <Paragraphs>69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Roboto Medium</vt:lpstr>
      <vt:lpstr>Times New Roman</vt:lpstr>
      <vt:lpstr>Thème Office</vt:lpstr>
      <vt:lpstr>Conception personnalisée</vt:lpstr>
      <vt:lpstr>Présentation PowerPoint</vt:lpstr>
      <vt:lpstr>Take Aways</vt:lpstr>
      <vt:lpstr>Take Aways</vt:lpstr>
      <vt:lpstr>Wrap-Up</vt:lpstr>
      <vt:lpstr>Wrap-Up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HUBERT</dc:creator>
  <cp:lastModifiedBy>Microsoft Office User</cp:lastModifiedBy>
  <cp:revision>59</cp:revision>
  <dcterms:created xsi:type="dcterms:W3CDTF">2021-06-03T19:42:55Z</dcterms:created>
  <dcterms:modified xsi:type="dcterms:W3CDTF">2021-06-11T11:01:06Z</dcterms:modified>
</cp:coreProperties>
</file>