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2"/>
  </p:notesMasterIdLst>
  <p:sldIdLst>
    <p:sldId id="256" r:id="rId3"/>
    <p:sldId id="271" r:id="rId4"/>
    <p:sldId id="258" r:id="rId5"/>
    <p:sldId id="268" r:id="rId6"/>
    <p:sldId id="269" r:id="rId7"/>
    <p:sldId id="273" r:id="rId8"/>
    <p:sldId id="272" r:id="rId9"/>
    <p:sldId id="270" r:id="rId10"/>
    <p:sldId id="27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435811-FC3D-42FF-993A-0BD8399C5491}">
          <p14:sldIdLst>
            <p14:sldId id="256"/>
            <p14:sldId id="271"/>
            <p14:sldId id="258"/>
            <p14:sldId id="268"/>
            <p14:sldId id="269"/>
            <p14:sldId id="273"/>
            <p14:sldId id="27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F70F8-9567-4072-BE38-B4993130BC78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165B-04C6-4784-8467-CD7EF8821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0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6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5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5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/>
          <a:lstStyle>
            <a:lvl1pPr algn="r"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20392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(1)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978C4A-E205-A344-B8C6-27B145C39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E96820-EE63-4446-9041-D20AF1404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74D9B6-3532-DA44-892D-7D1B790D8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0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2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5092" y="1326292"/>
            <a:ext cx="8946293" cy="1956683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ESFRI Science Clusters 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position 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statement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on expectations 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and long-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term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commitment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in Open Science</a:t>
            </a:r>
          </a:p>
          <a:p>
            <a:pPr algn="r"/>
            <a:endParaRPr lang="fr-FR" sz="3200" b="1" dirty="0">
              <a:solidFill>
                <a:schemeClr val="bg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29429" y="3381829"/>
            <a:ext cx="8657771" cy="82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5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Giovanni </a:t>
            </a:r>
            <a:r>
              <a:rPr lang="fr-FR" sz="25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Lamanna</a:t>
            </a:r>
            <a:endParaRPr lang="fr-FR" sz="25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fr-FR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</a:t>
            </a:r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3361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962" y="139874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The Science Clusters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2C1744-A243-6E49-94E1-406C5DBE818D}"/>
              </a:ext>
            </a:extLst>
          </p:cNvPr>
          <p:cNvSpPr txBox="1"/>
          <p:nvPr/>
        </p:nvSpPr>
        <p:spPr>
          <a:xfrm>
            <a:off x="224910" y="908720"/>
            <a:ext cx="1152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cs typeface="+mj-cs"/>
              </a:rPr>
              <a:t>Science Clusters of Research Infrastructures (RIs) proposed in 2018 in response to the dedicated H2020 call </a:t>
            </a:r>
          </a:p>
          <a:p>
            <a:endParaRPr lang="en-GB" sz="2000" b="1" dirty="0">
              <a:solidFill>
                <a:srgbClr val="002060"/>
              </a:solidFill>
              <a:cs typeface="+mj-cs"/>
            </a:endParaRPr>
          </a:p>
          <a:p>
            <a:r>
              <a:rPr lang="en-GB" sz="2000" b="1" dirty="0">
                <a:solidFill>
                  <a:srgbClr val="002060"/>
                </a:solidFill>
                <a:cs typeface="+mj-cs"/>
              </a:rPr>
              <a:t>Five Science Clusters to ensure the connection of the ESFRI RIs with European Open Science Cloud (EOSC)</a:t>
            </a:r>
          </a:p>
          <a:p>
            <a:endParaRPr lang="en-GB" sz="2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A8A2018-1E7C-B749-836B-4338AAA3515C}"/>
              </a:ext>
            </a:extLst>
          </p:cNvPr>
          <p:cNvSpPr txBox="1">
            <a:spLocks/>
          </p:cNvSpPr>
          <p:nvPr/>
        </p:nvSpPr>
        <p:spPr>
          <a:xfrm>
            <a:off x="678169" y="2235935"/>
            <a:ext cx="9754304" cy="3921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+mj-cs"/>
              </a:rPr>
              <a:t>Expected impact: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Improve access to data and tools leading to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new insights and innovation 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Facilitate access of researchers to data and resources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for data driven science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Create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a cross-border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open innovation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environment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 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Rise the efficiency and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productivity of researchers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through open data services and infrastructures for discovering, accessing, and reusing data. 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Foster the establishment of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global standards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Develop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synergies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 and complementarity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between involved research infrastructures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Adopt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common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 approaches to the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data management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for economies of scale. 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cs typeface="+mj-cs"/>
              </a:rPr>
              <a:t>                                                                            Working together making data FAIR </a:t>
            </a:r>
            <a:r>
              <a:rPr lang="mr-IN" sz="1800" dirty="0">
                <a:solidFill>
                  <a:srgbClr val="002060"/>
                </a:solidFill>
                <a:cs typeface="+mj-cs"/>
              </a:rPr>
              <a:t>…</a:t>
            </a: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457200" lvl="1" indent="0">
              <a:buFontTx/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457200" lvl="1" indent="0">
              <a:buFontTx/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34B808A-3B80-8B4E-89D3-9171E2B21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65" y="5196163"/>
            <a:ext cx="3065485" cy="104035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732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An important </a:t>
            </a:r>
            <a:r>
              <a:rPr lang="fr-FR" sz="2800" b="1" dirty="0" err="1">
                <a:solidFill>
                  <a:srgbClr val="002060"/>
                </a:solidFill>
              </a:rPr>
              <a:t>path</a:t>
            </a:r>
            <a:r>
              <a:rPr lang="fr-FR" sz="2800" b="1" dirty="0">
                <a:solidFill>
                  <a:srgbClr val="002060"/>
                </a:solidFill>
              </a:rPr>
              <a:t> of </a:t>
            </a:r>
            <a:r>
              <a:rPr lang="fr-FR" sz="2800" b="1" dirty="0" err="1">
                <a:solidFill>
                  <a:srgbClr val="002060"/>
                </a:solidFill>
              </a:rPr>
              <a:t>cooperation</a:t>
            </a:r>
            <a:r>
              <a:rPr lang="fr-FR" sz="2800" b="1" dirty="0">
                <a:solidFill>
                  <a:srgbClr val="002060"/>
                </a:solidFill>
              </a:rPr>
              <a:t> and synergies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563192" y="1340997"/>
            <a:ext cx="98367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natural and reinforced collaboration among the ESFRI RIs’ management boards in each Science Cluster.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From dialog to a structural cooperation among Science Clusters Boards.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Starting up inter-cluster synergies and bridging on technologies. 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Continuous synergies with EC, ESFRI-EOSC task force and EOSC Secretariat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Science Clusters as an integral part of EOSC: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- interpreting and guiding the thematic implementation of EOSC concept;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- their outcomes are now forming the core of the emerging EOSC fabric;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essential and key role for the science-content and science-goal of EOSC;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-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gathering together their concerned scientific communities.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C:\_D\ENVRI-FAIR\Outreach\InfoGraphics\ESFRI Thematic cluster view on EOSC .png">
            <a:extLst>
              <a:ext uri="{FF2B5EF4-FFF2-40B4-BE49-F238E27FC236}">
                <a16:creationId xmlns:a16="http://schemas.microsoft.com/office/drawing/2014/main" id="{37B6360A-36EB-5D4D-B93D-99ACA775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739" r="80909" b="4130"/>
          <a:stretch>
            <a:fillRect/>
          </a:stretch>
        </p:blipFill>
        <p:spPr bwMode="auto">
          <a:xfrm>
            <a:off x="9290369" y="2200216"/>
            <a:ext cx="2407951" cy="2308074"/>
          </a:xfrm>
          <a:custGeom>
            <a:avLst/>
            <a:gdLst>
              <a:gd name="connsiteX0" fmla="*/ 760597 w 1521194"/>
              <a:gd name="connsiteY0" fmla="*/ 0 h 1458098"/>
              <a:gd name="connsiteX1" fmla="*/ 1521194 w 1521194"/>
              <a:gd name="connsiteY1" fmla="*/ 729049 h 1458098"/>
              <a:gd name="connsiteX2" fmla="*/ 760597 w 1521194"/>
              <a:gd name="connsiteY2" fmla="*/ 1458098 h 1458098"/>
              <a:gd name="connsiteX3" fmla="*/ 0 w 1521194"/>
              <a:gd name="connsiteY3" fmla="*/ 729049 h 1458098"/>
              <a:gd name="connsiteX4" fmla="*/ 760597 w 1521194"/>
              <a:gd name="connsiteY4" fmla="*/ 0 h 14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194" h="1458098">
                <a:moveTo>
                  <a:pt x="760597" y="0"/>
                </a:moveTo>
                <a:cubicBezTo>
                  <a:pt x="1180663" y="0"/>
                  <a:pt x="1521194" y="326406"/>
                  <a:pt x="1521194" y="729049"/>
                </a:cubicBezTo>
                <a:cubicBezTo>
                  <a:pt x="1521194" y="1131692"/>
                  <a:pt x="1180663" y="1458098"/>
                  <a:pt x="760597" y="1458098"/>
                </a:cubicBezTo>
                <a:cubicBezTo>
                  <a:pt x="340531" y="1458098"/>
                  <a:pt x="0" y="1131692"/>
                  <a:pt x="0" y="729049"/>
                </a:cubicBezTo>
                <a:cubicBezTo>
                  <a:pt x="0" y="326406"/>
                  <a:pt x="340531" y="0"/>
                  <a:pt x="7605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6910C6-4FE4-2F45-BE27-C0A9295D2307}"/>
              </a:ext>
            </a:extLst>
          </p:cNvPr>
          <p:cNvSpPr txBox="1"/>
          <p:nvPr/>
        </p:nvSpPr>
        <p:spPr>
          <a:xfrm>
            <a:off x="9290369" y="4600873"/>
            <a:ext cx="24534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Five thematic </a:t>
            </a: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Science Clusters </a:t>
            </a:r>
          </a:p>
          <a:p>
            <a:pPr algn="ctr"/>
            <a:endParaRPr lang="en-GB" sz="1100" b="1" i="1" dirty="0">
              <a:solidFill>
                <a:srgbClr val="C00000"/>
              </a:solidFill>
            </a:endParaRPr>
          </a:p>
          <a:p>
            <a:pPr algn="ctr"/>
            <a:endParaRPr lang="en-GB" sz="1400" b="1" i="1" dirty="0">
              <a:solidFill>
                <a:srgbClr val="C00000"/>
              </a:solidFill>
            </a:endParaRPr>
          </a:p>
          <a:p>
            <a:pPr algn="ctr"/>
            <a:r>
              <a:rPr lang="en-GB" sz="1400" b="1" i="1" dirty="0">
                <a:solidFill>
                  <a:srgbClr val="C00000"/>
                </a:solidFill>
              </a:rPr>
              <a:t>More than 80% of ESFRI RIs,</a:t>
            </a:r>
          </a:p>
          <a:p>
            <a:pPr algn="ctr"/>
            <a:r>
              <a:rPr lang="en-GB" sz="1400" b="1" i="1" dirty="0">
                <a:solidFill>
                  <a:srgbClr val="C00000"/>
                </a:solidFill>
              </a:rPr>
              <a:t>plus other world-class RIs and new emerging ones. </a:t>
            </a:r>
          </a:p>
          <a:p>
            <a:pPr algn="ctr"/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EEE3111F-9969-8244-AB61-009962CFE4ED}"/>
              </a:ext>
            </a:extLst>
          </p:cNvPr>
          <p:cNvSpPr/>
          <p:nvPr/>
        </p:nvSpPr>
        <p:spPr>
          <a:xfrm>
            <a:off x="10276382" y="5179352"/>
            <a:ext cx="481439" cy="299259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An important </a:t>
            </a:r>
            <a:r>
              <a:rPr lang="fr-FR" sz="2800" b="1" dirty="0" err="1">
                <a:solidFill>
                  <a:srgbClr val="002060"/>
                </a:solidFill>
              </a:rPr>
              <a:t>path</a:t>
            </a:r>
            <a:r>
              <a:rPr lang="fr-FR" sz="2800" b="1" dirty="0">
                <a:solidFill>
                  <a:srgbClr val="002060"/>
                </a:solidFill>
              </a:rPr>
              <a:t> of </a:t>
            </a:r>
            <a:r>
              <a:rPr lang="fr-FR" sz="2800" b="1" dirty="0" err="1">
                <a:solidFill>
                  <a:srgbClr val="002060"/>
                </a:solidFill>
              </a:rPr>
              <a:t>cooperation</a:t>
            </a:r>
            <a:r>
              <a:rPr lang="fr-FR" sz="2800" b="1" dirty="0">
                <a:solidFill>
                  <a:srgbClr val="002060"/>
                </a:solidFill>
              </a:rPr>
              <a:t> and synergies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67391" y="6356350"/>
            <a:ext cx="2743200" cy="365125"/>
          </a:xfrm>
        </p:spPr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pic>
        <p:nvPicPr>
          <p:cNvPr id="1028" name="Picture 4" descr="https://www.esfri.eu/sites/default/files/Screen%20Shot%202019-01-23%20at%2011.23.34%20PM_1.png?slideshow=true&amp;slideshowAuto=true&amp;slideshowSpeed=4000&amp;speed=350&amp;transition=elastic">
            <a:extLst>
              <a:ext uri="{FF2B5EF4-FFF2-40B4-BE49-F238E27FC236}">
                <a16:creationId xmlns:a16="http://schemas.microsoft.com/office/drawing/2014/main" id="{12E20416-E764-1243-8714-738A7DE5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18" y="989715"/>
            <a:ext cx="1400859" cy="11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CFFF704D-909F-6A40-973F-2648C19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33" y="1095229"/>
            <a:ext cx="2381971" cy="45344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èche courbée vers la droite 20">
            <a:extLst>
              <a:ext uri="{FF2B5EF4-FFF2-40B4-BE49-F238E27FC236}">
                <a16:creationId xmlns:a16="http://schemas.microsoft.com/office/drawing/2014/main" id="{51EC016B-6EC8-A649-B7E7-644FA102ED15}"/>
              </a:ext>
            </a:extLst>
          </p:cNvPr>
          <p:cNvSpPr/>
          <p:nvPr/>
        </p:nvSpPr>
        <p:spPr>
          <a:xfrm>
            <a:off x="3200757" y="3001889"/>
            <a:ext cx="956317" cy="17308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89506-6829-754F-AB48-B24A6B3940CB}"/>
              </a:ext>
            </a:extLst>
          </p:cNvPr>
          <p:cNvSpPr/>
          <p:nvPr/>
        </p:nvSpPr>
        <p:spPr>
          <a:xfrm>
            <a:off x="3799349" y="2809702"/>
            <a:ext cx="700429" cy="71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F404D4C-0127-5A4A-A437-FD19554C4F0E}"/>
              </a:ext>
            </a:extLst>
          </p:cNvPr>
          <p:cNvGrpSpPr/>
          <p:nvPr/>
        </p:nvGrpSpPr>
        <p:grpSpPr>
          <a:xfrm>
            <a:off x="4256266" y="3250279"/>
            <a:ext cx="2240636" cy="2034246"/>
            <a:chOff x="4256266" y="3250279"/>
            <a:chExt cx="2240636" cy="203424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60B2817-DF41-E242-AFC6-FC6BE61749AE}"/>
                </a:ext>
              </a:extLst>
            </p:cNvPr>
            <p:cNvGrpSpPr/>
            <p:nvPr/>
          </p:nvGrpSpPr>
          <p:grpSpPr>
            <a:xfrm>
              <a:off x="4256266" y="3250279"/>
              <a:ext cx="2240636" cy="2034246"/>
              <a:chOff x="4256266" y="3250279"/>
              <a:chExt cx="2240636" cy="2034246"/>
            </a:xfrm>
          </p:grpSpPr>
          <p:sp>
            <p:nvSpPr>
              <p:cNvPr id="23" name="Flèche courbée vers la droite 22">
                <a:extLst>
                  <a:ext uri="{FF2B5EF4-FFF2-40B4-BE49-F238E27FC236}">
                    <a16:creationId xmlns:a16="http://schemas.microsoft.com/office/drawing/2014/main" id="{C385B134-1E6B-5649-949C-E3DD4C034F1A}"/>
                  </a:ext>
                </a:extLst>
              </p:cNvPr>
              <p:cNvSpPr/>
              <p:nvPr/>
            </p:nvSpPr>
            <p:spPr>
              <a:xfrm rot="19744732">
                <a:off x="5540585" y="3480039"/>
                <a:ext cx="956317" cy="173082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DC25D25A-4669-CC40-900B-5C593BAC9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6266" y="4345452"/>
                <a:ext cx="1762479" cy="939073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D6DDC85-33E5-2049-979D-EE41A5412749}"/>
                  </a:ext>
                </a:extLst>
              </p:cNvPr>
              <p:cNvSpPr/>
              <p:nvPr/>
            </p:nvSpPr>
            <p:spPr>
              <a:xfrm>
                <a:off x="5108927" y="3250279"/>
                <a:ext cx="1211188" cy="1095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E0652-A0DC-2447-8473-6AED972CD15E}"/>
                </a:ext>
              </a:extLst>
            </p:cNvPr>
            <p:cNvSpPr/>
            <p:nvPr/>
          </p:nvSpPr>
          <p:spPr>
            <a:xfrm>
              <a:off x="6021929" y="4511666"/>
              <a:ext cx="77257" cy="606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D34680C-0FBF-984B-9217-D1CEDFF78CB5}"/>
              </a:ext>
            </a:extLst>
          </p:cNvPr>
          <p:cNvGrpSpPr/>
          <p:nvPr/>
        </p:nvGrpSpPr>
        <p:grpSpPr>
          <a:xfrm>
            <a:off x="6928560" y="989716"/>
            <a:ext cx="4961831" cy="4628724"/>
            <a:chOff x="6928560" y="989716"/>
            <a:chExt cx="4961831" cy="462872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1700FE8-AEAB-4143-8B1E-69C003173D3A}"/>
                </a:ext>
              </a:extLst>
            </p:cNvPr>
            <p:cNvGrpSpPr/>
            <p:nvPr/>
          </p:nvGrpSpPr>
          <p:grpSpPr>
            <a:xfrm>
              <a:off x="6928560" y="989716"/>
              <a:ext cx="4961831" cy="4628724"/>
              <a:chOff x="6945186" y="1134223"/>
              <a:chExt cx="4961831" cy="4628724"/>
            </a:xfrm>
          </p:grpSpPr>
          <p:sp>
            <p:nvSpPr>
              <p:cNvPr id="3" name="Flèche courbée vers la droite 2">
                <a:extLst>
                  <a:ext uri="{FF2B5EF4-FFF2-40B4-BE49-F238E27FC236}">
                    <a16:creationId xmlns:a16="http://schemas.microsoft.com/office/drawing/2014/main" id="{2ED81403-0B00-454F-A7E0-67B9A8A01DB2}"/>
                  </a:ext>
                </a:extLst>
              </p:cNvPr>
              <p:cNvSpPr/>
              <p:nvPr/>
            </p:nvSpPr>
            <p:spPr>
              <a:xfrm rot="19596834">
                <a:off x="9808978" y="2139731"/>
                <a:ext cx="2098039" cy="1936865"/>
              </a:xfrm>
              <a:prstGeom prst="curvedRightArrow">
                <a:avLst>
                  <a:gd name="adj1" fmla="val 17751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23821DAD-DA94-F749-A273-6FA421725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5186" y="1134223"/>
                <a:ext cx="3277663" cy="462872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1C1A01-04CD-364C-9B3A-C884164758CE}"/>
                  </a:ext>
                </a:extLst>
              </p:cNvPr>
              <p:cNvSpPr/>
              <p:nvPr/>
            </p:nvSpPr>
            <p:spPr>
              <a:xfrm>
                <a:off x="10222849" y="1489913"/>
                <a:ext cx="608445" cy="1785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4B6C5E-A31F-444B-94A0-85AFF61CDA69}"/>
                  </a:ext>
                </a:extLst>
              </p:cNvPr>
              <p:cNvSpPr/>
              <p:nvPr/>
            </p:nvSpPr>
            <p:spPr>
              <a:xfrm>
                <a:off x="10745355" y="1206675"/>
                <a:ext cx="842587" cy="1445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A9798D-B2CA-3B41-85AF-53D186718958}"/>
                </a:ext>
              </a:extLst>
            </p:cNvPr>
            <p:cNvSpPr/>
            <p:nvPr/>
          </p:nvSpPr>
          <p:spPr>
            <a:xfrm>
              <a:off x="10214536" y="3045305"/>
              <a:ext cx="79855" cy="95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15">
            <a:extLst>
              <a:ext uri="{FF2B5EF4-FFF2-40B4-BE49-F238E27FC236}">
                <a16:creationId xmlns:a16="http://schemas.microsoft.com/office/drawing/2014/main" id="{62144D0D-11D5-024A-9210-F979E00B1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504" y="2085486"/>
            <a:ext cx="2715246" cy="3788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Flèche courbée vers la droite 27">
            <a:extLst>
              <a:ext uri="{FF2B5EF4-FFF2-40B4-BE49-F238E27FC236}">
                <a16:creationId xmlns:a16="http://schemas.microsoft.com/office/drawing/2014/main" id="{8AE4A68F-A0EA-1D43-8621-AF356B0C0F04}"/>
              </a:ext>
            </a:extLst>
          </p:cNvPr>
          <p:cNvSpPr/>
          <p:nvPr/>
        </p:nvSpPr>
        <p:spPr>
          <a:xfrm>
            <a:off x="186346" y="1231278"/>
            <a:ext cx="956317" cy="1730824"/>
          </a:xfrm>
          <a:prstGeom prst="curvedRightArrow">
            <a:avLst>
              <a:gd name="adj1" fmla="val 161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0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779323" y="1000249"/>
            <a:ext cx="98367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2060"/>
                </a:solidFill>
              </a:rPr>
              <a:t>This first Science Cluster Workshop addressing an outlook for the future: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an introduction to the programmes of the Science Clusters, their current structural value,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their present and future collaboration actions;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potential paths to consolidate the cluster work programmes and sustain EOSC;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presenting to (and discussing with</a:t>
            </a:r>
            <a:r>
              <a:rPr lang="en-GB" sz="2000" baseline="30000" dirty="0">
                <a:solidFill>
                  <a:srgbClr val="002060"/>
                </a:solidFill>
              </a:rPr>
              <a:t>*</a:t>
            </a:r>
            <a:r>
              <a:rPr lang="en-GB" sz="2000" dirty="0">
                <a:solidFill>
                  <a:srgbClr val="002060"/>
                </a:solidFill>
              </a:rPr>
              <a:t>) the European Commission, EOSC Association and ESFRI 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Boards a longer-term vision to support the uptake of Open Science by the global scientific 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 community.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1600" i="1" dirty="0">
                <a:solidFill>
                  <a:srgbClr val="002060"/>
                </a:solidFill>
              </a:rPr>
              <a:t>* A dedicated </a:t>
            </a:r>
            <a:r>
              <a:rPr lang="en-GB" sz="1600" i="1">
                <a:solidFill>
                  <a:srgbClr val="002060"/>
                </a:solidFill>
              </a:rPr>
              <a:t>afternoon closed session </a:t>
            </a:r>
            <a:r>
              <a:rPr lang="en-GB" sz="1600" i="1" dirty="0">
                <a:solidFill>
                  <a:srgbClr val="002060"/>
                </a:solidFill>
              </a:rPr>
              <a:t>is organized.</a:t>
            </a:r>
          </a:p>
          <a:p>
            <a:pPr algn="just"/>
            <a:endParaRPr lang="en-GB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1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34FB5-D25C-6541-AD09-40464E3FACBF}"/>
              </a:ext>
            </a:extLst>
          </p:cNvPr>
          <p:cNvSpPr/>
          <p:nvPr/>
        </p:nvSpPr>
        <p:spPr>
          <a:xfrm>
            <a:off x="635883" y="1562448"/>
            <a:ext cx="104326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By the way.….</a:t>
            </a:r>
            <a:r>
              <a:rPr lang="en-GB" sz="2000" i="1" dirty="0">
                <a:solidFill>
                  <a:srgbClr val="002060"/>
                </a:solidFill>
              </a:rPr>
              <a:t> We say ‘</a:t>
            </a:r>
            <a:r>
              <a:rPr lang="en-GB" sz="2000" b="1" dirty="0">
                <a:solidFill>
                  <a:srgbClr val="002060"/>
                </a:solidFill>
              </a:rPr>
              <a:t>ESFRI </a:t>
            </a:r>
            <a:r>
              <a:rPr lang="en-GB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Science Clusters</a:t>
            </a:r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’ but there are “</a:t>
            </a:r>
            <a:r>
              <a:rPr lang="en-GB" sz="2000" i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3 distinct objects</a:t>
            </a:r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”: </a:t>
            </a:r>
          </a:p>
          <a:p>
            <a:pPr algn="just"/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ESFRI: </a:t>
            </a:r>
            <a:r>
              <a:rPr lang="en-GB" dirty="0">
                <a:solidFill>
                  <a:srgbClr val="002060"/>
                </a:solidFill>
              </a:rPr>
              <a:t>European Strategy Forum on Research Infrastructures; </a:t>
            </a:r>
          </a:p>
          <a:p>
            <a:pPr algn="just"/>
            <a:endParaRPr lang="en-GB" b="1" dirty="0">
              <a:solidFill>
                <a:srgbClr val="002060"/>
              </a:solidFill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(ESFRI) RIs: </a:t>
            </a:r>
            <a:r>
              <a:rPr lang="en-GB" dirty="0">
                <a:solidFill>
                  <a:srgbClr val="002060"/>
                </a:solidFill>
              </a:rPr>
              <a:t>A set of domain-based pan-European (in the ESFRI Roadmap) and other world-class RIs;</a:t>
            </a:r>
          </a:p>
          <a:p>
            <a:pPr algn="just"/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ESFRI Science Clusters: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Current five H2020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projects supported by consortia of scientists from RIs, Universities and Institutes. </a:t>
            </a:r>
            <a:r>
              <a:rPr lang="en-GB" i="1" dirty="0">
                <a:solidFill>
                  <a:srgbClr val="002060"/>
                </a:solidFill>
              </a:rPr>
              <a:t>The ESFRI label recalls the commitment of ESFRI RI legal entities in the Cluster action as originally requested. </a:t>
            </a:r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33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2DCFF4-CEF2-4F4B-8331-00A948F2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8" y="233464"/>
            <a:ext cx="12251256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1020392" y="1169526"/>
            <a:ext cx="98367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2060"/>
                </a:solidFill>
              </a:rPr>
              <a:t>To start with, we are happy to count on the presence of Kostas </a:t>
            </a:r>
            <a:r>
              <a:rPr lang="en-GB" sz="2000" dirty="0" err="1">
                <a:solidFill>
                  <a:srgbClr val="002060"/>
                </a:solidFill>
              </a:rPr>
              <a:t>Glinos</a:t>
            </a:r>
            <a:r>
              <a:rPr lang="en-GB" sz="2000" dirty="0">
                <a:solidFill>
                  <a:srgbClr val="002060"/>
                </a:solidFill>
              </a:rPr>
              <a:t> for an overview talk about Open Science, terms, ambitions and challenges in Europe.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/>
              <a:t>Kostas </a:t>
            </a:r>
            <a:r>
              <a:rPr lang="en-GB" sz="2000" dirty="0" err="1"/>
              <a:t>Glinos</a:t>
            </a:r>
            <a:r>
              <a:rPr lang="en-GB" sz="2000" dirty="0"/>
              <a:t> leads the unit in charge of Open Science in the directorate general for Research &amp; Innovation at the European Commission. Kostas </a:t>
            </a:r>
            <a:r>
              <a:rPr lang="en-GB" sz="2000" dirty="0" err="1"/>
              <a:t>Glinos</a:t>
            </a:r>
            <a:r>
              <a:rPr lang="en-GB" sz="2000" dirty="0"/>
              <a:t> holds a PhD in engineering, he has been developing EU policy and managing R&amp;D programmes in the area of Science, Technology and Innovation (STI) since 1992. 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The Science Clusters acknowledge a constant and fruitful dialog and cooperation with EC DG-RTD and DG-CNECT and especially with Kostas </a:t>
            </a:r>
            <a:r>
              <a:rPr lang="en-GB" sz="2000" dirty="0" err="1">
                <a:solidFill>
                  <a:srgbClr val="002060"/>
                </a:solidFill>
              </a:rPr>
              <a:t>Glinos</a:t>
            </a:r>
            <a:r>
              <a:rPr lang="en-GB" sz="2000" dirty="0">
                <a:solidFill>
                  <a:srgbClr val="002060"/>
                </a:solidFill>
              </a:rPr>
              <a:t> (et al.), producing a series of reflexions and actions, </a:t>
            </a:r>
            <a:r>
              <a:rPr lang="en-GB" sz="2000" u="sng" dirty="0">
                <a:solidFill>
                  <a:srgbClr val="002060"/>
                </a:solidFill>
              </a:rPr>
              <a:t>including this Workshop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en-GB" sz="2000" i="1" dirty="0">
                <a:solidFill>
                  <a:srgbClr val="002060"/>
                </a:solidFill>
              </a:rPr>
              <a:t>(… We learn about policies and we tell about the diversity of the scientific research world!)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8C974A-4C75-D34C-9FD3-17E74FA1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" y="0"/>
            <a:ext cx="1219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661</Words>
  <Application>Microsoft Macintosh PowerPoint</Application>
  <PresentationFormat>Grand écran</PresentationFormat>
  <Paragraphs>96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Medium</vt:lpstr>
      <vt:lpstr>Times New Roman</vt:lpstr>
      <vt:lpstr>Thème Office</vt:lpstr>
      <vt:lpstr>Conception personnalisée</vt:lpstr>
      <vt:lpstr>Présentation PowerPoint</vt:lpstr>
      <vt:lpstr>The Science Clusters</vt:lpstr>
      <vt:lpstr>An important path of cooperation and synergies  </vt:lpstr>
      <vt:lpstr>An important path of cooperation and synergies  </vt:lpstr>
      <vt:lpstr>Workshop</vt:lpstr>
      <vt:lpstr>Workshop</vt:lpstr>
      <vt:lpstr>Présentation PowerPoint</vt:lpstr>
      <vt:lpstr>Workshop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HUBERT</dc:creator>
  <cp:lastModifiedBy>Microsoft Office User</cp:lastModifiedBy>
  <cp:revision>46</cp:revision>
  <dcterms:created xsi:type="dcterms:W3CDTF">2021-06-03T19:42:55Z</dcterms:created>
  <dcterms:modified xsi:type="dcterms:W3CDTF">2021-06-11T06:50:45Z</dcterms:modified>
</cp:coreProperties>
</file>