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7" r:id="rId2"/>
    <p:sldId id="278" r:id="rId3"/>
    <p:sldId id="290" r:id="rId4"/>
    <p:sldId id="280" r:id="rId5"/>
    <p:sldId id="291" r:id="rId6"/>
    <p:sldId id="307" r:id="rId7"/>
    <p:sldId id="302" r:id="rId8"/>
    <p:sldId id="305" r:id="rId9"/>
    <p:sldId id="306" r:id="rId10"/>
    <p:sldId id="304" r:id="rId11"/>
    <p:sldId id="282" r:id="rId12"/>
    <p:sldId id="310" r:id="rId13"/>
    <p:sldId id="308" r:id="rId14"/>
    <p:sldId id="293" r:id="rId15"/>
    <p:sldId id="296" r:id="rId16"/>
    <p:sldId id="297" r:id="rId17"/>
    <p:sldId id="309" r:id="rId18"/>
    <p:sldId id="295" r:id="rId19"/>
    <p:sldId id="292" r:id="rId20"/>
    <p:sldId id="288"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lena Brus" initials="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F31"/>
    <a:srgbClr val="E68B2F"/>
    <a:srgbClr val="2E5DA4"/>
    <a:srgbClr val="244859"/>
    <a:srgbClr val="21B2E1"/>
    <a:srgbClr val="E3FFC2"/>
    <a:srgbClr val="707174"/>
    <a:srgbClr val="1784AA"/>
    <a:srgbClr val="97A82C"/>
    <a:srgbClr val="5F7F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61" autoAdjust="0"/>
    <p:restoredTop sz="96327" autoAdjust="0"/>
  </p:normalViewPr>
  <p:slideViewPr>
    <p:cSldViewPr snapToGrid="0" snapToObjects="1">
      <p:cViewPr varScale="1">
        <p:scale>
          <a:sx n="80" d="100"/>
          <a:sy n="80" d="100"/>
        </p:scale>
        <p:origin x="250"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9" d="100"/>
          <a:sy n="139" d="100"/>
        </p:scale>
        <p:origin x="5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FD877-A2C4-4542-AF30-686939478972}" type="datetimeFigureOut">
              <a:rPr lang="it-IT" smtClean="0"/>
              <a:t>11/06/2021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2C490-DB92-0C46-9D20-FF5D38446C16}" type="slidenum">
              <a:rPr lang="it-IT" smtClean="0"/>
              <a:t>‹N°›</a:t>
            </a:fld>
            <a:endParaRPr lang="it-IT"/>
          </a:p>
        </p:txBody>
      </p:sp>
    </p:spTree>
    <p:extLst>
      <p:ext uri="{BB962C8B-B14F-4D97-AF65-F5344CB8AC3E}">
        <p14:creationId xmlns:p14="http://schemas.microsoft.com/office/powerpoint/2010/main" val="3034614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Very good day to everyone present here and welcome to the first session of </a:t>
            </a:r>
            <a:r>
              <a:rPr lang="en-GB" sz="1200" b="0" i="0" u="none" strike="noStrike" kern="1200" dirty="0" err="1">
                <a:solidFill>
                  <a:schemeClr val="tx1"/>
                </a:solidFill>
                <a:effectLst/>
                <a:latin typeface="+mn-lt"/>
                <a:ea typeface="+mn-ea"/>
                <a:cs typeface="+mn-cs"/>
              </a:rPr>
              <a:t>ENVri</a:t>
            </a:r>
            <a:r>
              <a:rPr lang="en-GB" sz="1200" b="0" i="0" u="none" strike="noStrike" kern="1200" dirty="0">
                <a:solidFill>
                  <a:schemeClr val="tx1"/>
                </a:solidFill>
                <a:effectLst/>
                <a:latin typeface="+mn-lt"/>
                <a:ea typeface="+mn-ea"/>
                <a:cs typeface="+mn-cs"/>
              </a:rPr>
              <a:t> week 2021. This session will walk you through  what happened in the world of EOSC during last year. Despite the Corona virus pandemic and the sudden change in everybody’s lifestyle, EOSC activities didn’t  drop or cease. Au contraire.  EOSC realm has been very very active. We will have three speakers today (Andreas, Ari and myself), each will have 10 minutes for his presentation, saving 15 minutes at the end for discussions, which I encourage you participate. Please raise your hand or post your question in the chat.</a:t>
            </a:r>
          </a:p>
          <a:p>
            <a:r>
              <a:rPr lang="en-GB" sz="1200" b="0" i="0" u="none" strike="noStrike" kern="1200" dirty="0">
                <a:solidFill>
                  <a:schemeClr val="tx1"/>
                </a:solidFill>
                <a:effectLst/>
                <a:latin typeface="+mn-lt"/>
                <a:ea typeface="+mn-ea"/>
                <a:cs typeface="+mn-cs"/>
              </a:rPr>
              <a:t>That being said, allow me to introduce our first speaker: me!  My presentation will provide you a general overview of EOSC 2020 and will set the stage for Andreas and Ari, who will go into a bit more detailed information on a couple of specific EOSC activities..</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Let’s start with what has ended and finish with what has began.</a:t>
            </a:r>
          </a:p>
        </p:txBody>
      </p:sp>
      <p:sp>
        <p:nvSpPr>
          <p:cNvPr id="4" name="Slide Number Placeholder 3"/>
          <p:cNvSpPr>
            <a:spLocks noGrp="1"/>
          </p:cNvSpPr>
          <p:nvPr>
            <p:ph type="sldNum" sz="quarter" idx="5"/>
          </p:nvPr>
        </p:nvSpPr>
        <p:spPr/>
        <p:txBody>
          <a:bodyPr/>
          <a:lstStyle/>
          <a:p>
            <a:fld id="{F272C490-DB92-0C46-9D20-FF5D38446C16}" type="slidenum">
              <a:rPr lang="it-IT" smtClean="0"/>
              <a:t>1</a:t>
            </a:fld>
            <a:endParaRPr lang="it-IT"/>
          </a:p>
        </p:txBody>
      </p:sp>
    </p:spTree>
    <p:extLst>
      <p:ext uri="{BB962C8B-B14F-4D97-AF65-F5344CB8AC3E}">
        <p14:creationId xmlns:p14="http://schemas.microsoft.com/office/powerpoint/2010/main" val="345298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F272C490-DB92-0C46-9D20-FF5D38446C16}" type="slidenum">
              <a:rPr lang="it-IT" smtClean="0"/>
              <a:t>2</a:t>
            </a:fld>
            <a:endParaRPr lang="it-IT"/>
          </a:p>
        </p:txBody>
      </p:sp>
    </p:spTree>
    <p:extLst>
      <p:ext uri="{BB962C8B-B14F-4D97-AF65-F5344CB8AC3E}">
        <p14:creationId xmlns:p14="http://schemas.microsoft.com/office/powerpoint/2010/main" val="383241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Key messages: Long history of collboration</a:t>
            </a:r>
          </a:p>
          <a:p>
            <a:r>
              <a:rPr lang="en-FI" dirty="0"/>
              <a:t>Much more activites beyond data – good experiences on most</a:t>
            </a:r>
          </a:p>
          <a:p>
            <a:r>
              <a:rPr lang="en-FI" dirty="0"/>
              <a:t>Projects have increased in size, but participation from RIs was limited in last call</a:t>
            </a:r>
          </a:p>
        </p:txBody>
      </p:sp>
      <p:sp>
        <p:nvSpPr>
          <p:cNvPr id="4" name="Slide Number Placeholder 3"/>
          <p:cNvSpPr>
            <a:spLocks noGrp="1"/>
          </p:cNvSpPr>
          <p:nvPr>
            <p:ph type="sldNum" sz="quarter" idx="5"/>
          </p:nvPr>
        </p:nvSpPr>
        <p:spPr/>
        <p:txBody>
          <a:bodyPr/>
          <a:lstStyle/>
          <a:p>
            <a:fld id="{F272C490-DB92-0C46-9D20-FF5D38446C16}" type="slidenum">
              <a:rPr lang="it-IT" smtClean="0"/>
              <a:t>4</a:t>
            </a:fld>
            <a:endParaRPr lang="it-IT"/>
          </a:p>
        </p:txBody>
      </p:sp>
    </p:spTree>
    <p:extLst>
      <p:ext uri="{BB962C8B-B14F-4D97-AF65-F5344CB8AC3E}">
        <p14:creationId xmlns:p14="http://schemas.microsoft.com/office/powerpoint/2010/main" val="12604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F272C490-DB92-0C46-9D20-FF5D38446C16}" type="slidenum">
              <a:rPr lang="it-IT" smtClean="0"/>
              <a:t>6</a:t>
            </a:fld>
            <a:endParaRPr lang="it-IT"/>
          </a:p>
        </p:txBody>
      </p:sp>
    </p:spTree>
    <p:extLst>
      <p:ext uri="{BB962C8B-B14F-4D97-AF65-F5344CB8AC3E}">
        <p14:creationId xmlns:p14="http://schemas.microsoft.com/office/powerpoint/2010/main" val="257882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F272C490-DB92-0C46-9D20-FF5D38446C16}" type="slidenum">
              <a:rPr lang="it-IT" smtClean="0"/>
              <a:t>17</a:t>
            </a:fld>
            <a:endParaRPr lang="it-IT"/>
          </a:p>
        </p:txBody>
      </p:sp>
    </p:spTree>
    <p:extLst>
      <p:ext uri="{BB962C8B-B14F-4D97-AF65-F5344CB8AC3E}">
        <p14:creationId xmlns:p14="http://schemas.microsoft.com/office/powerpoint/2010/main" val="2076070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F272C490-DB92-0C46-9D20-FF5D38446C16}" type="slidenum">
              <a:rPr lang="it-IT" smtClean="0"/>
              <a:t>18</a:t>
            </a:fld>
            <a:endParaRPr lang="it-IT"/>
          </a:p>
        </p:txBody>
      </p:sp>
    </p:spTree>
    <p:extLst>
      <p:ext uri="{BB962C8B-B14F-4D97-AF65-F5344CB8AC3E}">
        <p14:creationId xmlns:p14="http://schemas.microsoft.com/office/powerpoint/2010/main" val="260868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F272C490-DB92-0C46-9D20-FF5D38446C16}" type="slidenum">
              <a:rPr lang="it-IT" smtClean="0"/>
              <a:t>19</a:t>
            </a:fld>
            <a:endParaRPr lang="it-IT"/>
          </a:p>
        </p:txBody>
      </p:sp>
    </p:spTree>
    <p:extLst>
      <p:ext uri="{BB962C8B-B14F-4D97-AF65-F5344CB8AC3E}">
        <p14:creationId xmlns:p14="http://schemas.microsoft.com/office/powerpoint/2010/main" val="107466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F272C490-DB92-0C46-9D20-FF5D38446C16}" type="slidenum">
              <a:rPr lang="it-IT" smtClean="0"/>
              <a:t>20</a:t>
            </a:fld>
            <a:endParaRPr lang="it-IT"/>
          </a:p>
        </p:txBody>
      </p:sp>
    </p:spTree>
    <p:extLst>
      <p:ext uri="{BB962C8B-B14F-4D97-AF65-F5344CB8AC3E}">
        <p14:creationId xmlns:p14="http://schemas.microsoft.com/office/powerpoint/2010/main" val="732154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5" name="Titolo 1">
            <a:extLst>
              <a:ext uri="{FF2B5EF4-FFF2-40B4-BE49-F238E27FC236}">
                <a16:creationId xmlns:a16="http://schemas.microsoft.com/office/drawing/2014/main" id="{C53AEC5F-36E9-4340-BB56-11A775DD6638}"/>
              </a:ext>
            </a:extLst>
          </p:cNvPr>
          <p:cNvSpPr>
            <a:spLocks noGrp="1"/>
          </p:cNvSpPr>
          <p:nvPr>
            <p:ph type="title"/>
          </p:nvPr>
        </p:nvSpPr>
        <p:spPr>
          <a:xfrm>
            <a:off x="838200" y="2914027"/>
            <a:ext cx="7666003" cy="1325563"/>
          </a:xfrm>
        </p:spPr>
        <p:txBody>
          <a:bodyPr>
            <a:normAutofit/>
          </a:bodyPr>
          <a:lstStyle>
            <a:lvl1pPr>
              <a:lnSpc>
                <a:spcPct val="100000"/>
              </a:lnSpc>
              <a:defRPr sz="3600">
                <a:solidFill>
                  <a:srgbClr val="BACF31"/>
                </a:solidFill>
                <a:latin typeface="Futura Medium" panose="020B0602020204020303" pitchFamily="34" charset="-79"/>
                <a:cs typeface="Futura Medium" panose="020B0602020204020303" pitchFamily="34" charset="-79"/>
              </a:defRPr>
            </a:lvl1pPr>
          </a:lstStyle>
          <a:p>
            <a:r>
              <a:rPr lang="en-GB" noProof="0"/>
              <a:t>Click to edit Master title style</a:t>
            </a:r>
          </a:p>
        </p:txBody>
      </p:sp>
      <p:sp>
        <p:nvSpPr>
          <p:cNvPr id="21" name="Rettangolo 20">
            <a:extLst>
              <a:ext uri="{FF2B5EF4-FFF2-40B4-BE49-F238E27FC236}">
                <a16:creationId xmlns:a16="http://schemas.microsoft.com/office/drawing/2014/main" id="{435CA16A-04B1-FC4C-B999-994E78BC2B25}"/>
              </a:ext>
            </a:extLst>
          </p:cNvPr>
          <p:cNvSpPr/>
          <p:nvPr/>
        </p:nvSpPr>
        <p:spPr>
          <a:xfrm>
            <a:off x="0" y="6156356"/>
            <a:ext cx="12192000" cy="701644"/>
          </a:xfrm>
          <a:prstGeom prst="rect">
            <a:avLst/>
          </a:prstGeom>
          <a:solidFill>
            <a:srgbClr val="21B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GB" noProof="0">
              <a:solidFill>
                <a:srgbClr val="21B2E1"/>
              </a:solidFill>
            </a:endParaRPr>
          </a:p>
        </p:txBody>
      </p:sp>
      <p:sp>
        <p:nvSpPr>
          <p:cNvPr id="26" name="Segnaposto testo 2">
            <a:extLst>
              <a:ext uri="{FF2B5EF4-FFF2-40B4-BE49-F238E27FC236}">
                <a16:creationId xmlns:a16="http://schemas.microsoft.com/office/drawing/2014/main" id="{FD78973E-57BA-9C45-AB40-A59170A784D0}"/>
              </a:ext>
            </a:extLst>
          </p:cNvPr>
          <p:cNvSpPr>
            <a:spLocks noGrp="1"/>
          </p:cNvSpPr>
          <p:nvPr>
            <p:ph type="body" idx="1" hasCustomPrompt="1"/>
          </p:nvPr>
        </p:nvSpPr>
        <p:spPr>
          <a:xfrm>
            <a:off x="838200" y="4996914"/>
            <a:ext cx="7666003" cy="823912"/>
          </a:xfrm>
          <a:prstGeom prst="rect">
            <a:avLst/>
          </a:prstGeom>
        </p:spPr>
        <p:txBody>
          <a:bodyPr anchor="b"/>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rgbClr val="244859"/>
                </a:solidFill>
                <a:latin typeface="New Caledonia LT Std" panose="02020603060506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a:t>Maecenas tempus, </a:t>
            </a:r>
            <a:r>
              <a:rPr lang="en-GB" noProof="0" dirty="0" err="1"/>
              <a:t>tellus</a:t>
            </a:r>
            <a:r>
              <a:rPr lang="en-GB" noProof="0" dirty="0"/>
              <a:t> </a:t>
            </a:r>
            <a:r>
              <a:rPr lang="en-GB" noProof="0" dirty="0" err="1"/>
              <a:t>eget</a:t>
            </a:r>
            <a:r>
              <a:rPr lang="en-GB" noProof="0" dirty="0"/>
              <a:t> </a:t>
            </a:r>
            <a:r>
              <a:rPr lang="en-GB" noProof="0" dirty="0" err="1"/>
              <a:t>condimentum</a:t>
            </a:r>
            <a:r>
              <a:rPr lang="en-GB" noProof="0" dirty="0"/>
              <a:t> </a:t>
            </a:r>
            <a:r>
              <a:rPr lang="en-GB" noProof="0" dirty="0" err="1"/>
              <a:t>rhoncus</a:t>
            </a:r>
            <a:r>
              <a:rPr lang="en-GB" noProof="0" dirty="0"/>
              <a:t>, </a:t>
            </a:r>
            <a:r>
              <a:rPr lang="en-GB" noProof="0" dirty="0" err="1"/>
              <a:t>sem</a:t>
            </a:r>
            <a:r>
              <a:rPr lang="en-GB" noProof="0" dirty="0"/>
              <a:t> </a:t>
            </a:r>
            <a:r>
              <a:rPr lang="en-GB" noProof="0" dirty="0" err="1"/>
              <a:t>quam</a:t>
            </a:r>
            <a:r>
              <a:rPr lang="en-GB" noProof="0" dirty="0"/>
              <a:t> semper libero, sit </a:t>
            </a:r>
            <a:r>
              <a:rPr lang="en-GB" noProof="0" dirty="0" err="1"/>
              <a:t>amet</a:t>
            </a:r>
            <a:r>
              <a:rPr lang="en-GB" noProof="0" dirty="0"/>
              <a:t> </a:t>
            </a:r>
            <a:r>
              <a:rPr lang="en-GB" noProof="0" dirty="0" err="1"/>
              <a:t>adipiscing</a:t>
            </a:r>
            <a:r>
              <a:rPr lang="en-GB" noProof="0" dirty="0"/>
              <a:t> </a:t>
            </a:r>
            <a:r>
              <a:rPr lang="en-GB" noProof="0" dirty="0" err="1"/>
              <a:t>sem</a:t>
            </a:r>
            <a:r>
              <a:rPr lang="en-GB" noProof="0" dirty="0"/>
              <a:t> </a:t>
            </a:r>
            <a:r>
              <a:rPr lang="en-GB" noProof="0" dirty="0" err="1"/>
              <a:t>neque</a:t>
            </a:r>
            <a:r>
              <a:rPr lang="en-GB" noProof="0" dirty="0"/>
              <a:t> </a:t>
            </a:r>
            <a:r>
              <a:rPr lang="en-GB" noProof="0" dirty="0" err="1"/>
              <a:t>sed</a:t>
            </a:r>
            <a:r>
              <a:rPr lang="en-GB" noProof="0" dirty="0"/>
              <a:t> ipsum. </a:t>
            </a:r>
          </a:p>
          <a:p>
            <a:endParaRPr lang="en-GB" noProof="0" dirty="0"/>
          </a:p>
        </p:txBody>
      </p:sp>
      <p:pic>
        <p:nvPicPr>
          <p:cNvPr id="8" name="Immagine 7">
            <a:extLst>
              <a:ext uri="{FF2B5EF4-FFF2-40B4-BE49-F238E27FC236}">
                <a16:creationId xmlns:a16="http://schemas.microsoft.com/office/drawing/2014/main" id="{695DE28F-919C-9344-8C5E-8EEF5D8D70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247" y="357943"/>
            <a:ext cx="2590515" cy="2113653"/>
          </a:xfrm>
          <a:prstGeom prst="rect">
            <a:avLst/>
          </a:prstGeom>
        </p:spPr>
      </p:pic>
      <p:sp>
        <p:nvSpPr>
          <p:cNvPr id="9" name="CasellaDiTesto 1">
            <a:extLst>
              <a:ext uri="{FF2B5EF4-FFF2-40B4-BE49-F238E27FC236}">
                <a16:creationId xmlns:a16="http://schemas.microsoft.com/office/drawing/2014/main" id="{793D8D82-EC69-9646-8984-918F9372A2BF}"/>
              </a:ext>
            </a:extLst>
          </p:cNvPr>
          <p:cNvSpPr txBox="1"/>
          <p:nvPr userDrawn="1"/>
        </p:nvSpPr>
        <p:spPr>
          <a:xfrm>
            <a:off x="1520983" y="6396691"/>
            <a:ext cx="9931651" cy="27699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it-IT" sz="1200" b="0" i="0" u="none" strike="noStrike" dirty="0">
                <a:solidFill>
                  <a:schemeClr val="bg1"/>
                </a:solidFill>
                <a:effectLst/>
                <a:latin typeface="Open Sans" panose="020B0606030504020204" pitchFamily="34" charset="0"/>
              </a:rPr>
              <a:t>ENVRI-FAIR </a:t>
            </a:r>
            <a:r>
              <a:rPr lang="it-IT" sz="1200" b="0" i="0" u="none" strike="noStrike" dirty="0" err="1">
                <a:solidFill>
                  <a:schemeClr val="bg1"/>
                </a:solidFill>
                <a:effectLst/>
                <a:latin typeface="Open Sans" panose="020B0606030504020204" pitchFamily="34" charset="0"/>
              </a:rPr>
              <a:t>has</a:t>
            </a:r>
            <a:r>
              <a:rPr lang="it-IT" sz="1200" b="0" i="0" u="none" strike="noStrike" dirty="0">
                <a:solidFill>
                  <a:schemeClr val="bg1"/>
                </a:solidFill>
                <a:effectLst/>
                <a:latin typeface="Open Sans" panose="020B0606030504020204" pitchFamily="34" charset="0"/>
              </a:rPr>
              <a:t> </a:t>
            </a:r>
            <a:r>
              <a:rPr lang="it-IT" sz="1200" b="0" i="0" u="none" strike="noStrike" dirty="0" err="1">
                <a:solidFill>
                  <a:schemeClr val="bg1"/>
                </a:solidFill>
                <a:effectLst/>
                <a:latin typeface="Open Sans" panose="020B0606030504020204" pitchFamily="34" charset="0"/>
              </a:rPr>
              <a:t>received</a:t>
            </a:r>
            <a:r>
              <a:rPr lang="it-IT" sz="1200" b="0" i="0" u="none" strike="noStrike" dirty="0">
                <a:solidFill>
                  <a:schemeClr val="bg1"/>
                </a:solidFill>
                <a:effectLst/>
                <a:latin typeface="Open Sans" panose="020B0606030504020204" pitchFamily="34" charset="0"/>
              </a:rPr>
              <a:t> </a:t>
            </a:r>
            <a:r>
              <a:rPr lang="it-IT" sz="1200" b="0" i="0" u="none" strike="noStrike" dirty="0" err="1">
                <a:solidFill>
                  <a:schemeClr val="bg1"/>
                </a:solidFill>
                <a:effectLst/>
                <a:latin typeface="Open Sans" panose="020B0606030504020204" pitchFamily="34" charset="0"/>
              </a:rPr>
              <a:t>funding</a:t>
            </a:r>
            <a:r>
              <a:rPr lang="it-IT" sz="1200" b="0" i="0" u="none" strike="noStrike" dirty="0">
                <a:solidFill>
                  <a:schemeClr val="bg1"/>
                </a:solidFill>
                <a:effectLst/>
                <a:latin typeface="Open Sans" panose="020B0606030504020204" pitchFamily="34" charset="0"/>
              </a:rPr>
              <a:t> from the </a:t>
            </a:r>
            <a:r>
              <a:rPr lang="it-IT" sz="1200" b="0" i="0" u="none" strike="noStrike" dirty="0" err="1">
                <a:solidFill>
                  <a:schemeClr val="bg1"/>
                </a:solidFill>
                <a:effectLst/>
                <a:latin typeface="Open Sans" panose="020B0606030504020204" pitchFamily="34" charset="0"/>
              </a:rPr>
              <a:t>European</a:t>
            </a:r>
            <a:r>
              <a:rPr lang="it-IT" sz="1200" b="0" i="0" u="none" strike="noStrike" dirty="0">
                <a:solidFill>
                  <a:schemeClr val="bg1"/>
                </a:solidFill>
                <a:effectLst/>
                <a:latin typeface="Open Sans" panose="020B0606030504020204" pitchFamily="34" charset="0"/>
              </a:rPr>
              <a:t> </a:t>
            </a:r>
            <a:r>
              <a:rPr lang="it-IT" sz="1200" b="0" i="0" u="none" strike="noStrike" dirty="0" err="1">
                <a:solidFill>
                  <a:schemeClr val="bg1"/>
                </a:solidFill>
                <a:effectLst/>
                <a:latin typeface="Open Sans" panose="020B0606030504020204" pitchFamily="34" charset="0"/>
              </a:rPr>
              <a:t>Union’s</a:t>
            </a:r>
            <a:r>
              <a:rPr lang="it-IT" sz="1200" b="0" i="0" u="none" strike="noStrike" dirty="0">
                <a:solidFill>
                  <a:schemeClr val="bg1"/>
                </a:solidFill>
                <a:effectLst/>
                <a:latin typeface="Open Sans" panose="020B0606030504020204" pitchFamily="34" charset="0"/>
              </a:rPr>
              <a:t> </a:t>
            </a:r>
            <a:r>
              <a:rPr lang="it-IT" sz="1200" b="0" i="0" u="none" strike="noStrike" dirty="0" err="1">
                <a:solidFill>
                  <a:schemeClr val="bg1"/>
                </a:solidFill>
                <a:effectLst/>
                <a:latin typeface="Open Sans" panose="020B0606030504020204" pitchFamily="34" charset="0"/>
              </a:rPr>
              <a:t>Horizon</a:t>
            </a:r>
            <a:r>
              <a:rPr lang="it-IT" sz="1200" b="0" i="0" u="none" strike="noStrike" dirty="0">
                <a:solidFill>
                  <a:schemeClr val="bg1"/>
                </a:solidFill>
                <a:effectLst/>
                <a:latin typeface="Open Sans" panose="020B0606030504020204" pitchFamily="34" charset="0"/>
              </a:rPr>
              <a:t> 2020 </a:t>
            </a:r>
            <a:r>
              <a:rPr lang="it-IT" sz="1200" b="0" i="0" u="none" strike="noStrike" dirty="0" err="1">
                <a:solidFill>
                  <a:schemeClr val="bg1"/>
                </a:solidFill>
                <a:effectLst/>
                <a:latin typeface="Open Sans" panose="020B0606030504020204" pitchFamily="34" charset="0"/>
              </a:rPr>
              <a:t>research</a:t>
            </a:r>
            <a:r>
              <a:rPr lang="it-IT" sz="1200" b="0" i="0" u="none" strike="noStrike" dirty="0">
                <a:solidFill>
                  <a:schemeClr val="bg1"/>
                </a:solidFill>
                <a:effectLst/>
                <a:latin typeface="Open Sans" panose="020B0606030504020204" pitchFamily="34" charset="0"/>
              </a:rPr>
              <a:t> and </a:t>
            </a:r>
            <a:r>
              <a:rPr lang="it-IT" sz="1200" b="0" i="0" u="none" strike="noStrike" dirty="0" err="1">
                <a:solidFill>
                  <a:schemeClr val="bg1"/>
                </a:solidFill>
                <a:effectLst/>
                <a:latin typeface="Open Sans" panose="020B0606030504020204" pitchFamily="34" charset="0"/>
              </a:rPr>
              <a:t>innovation</a:t>
            </a:r>
            <a:r>
              <a:rPr lang="it-IT" sz="1200" b="0" i="0" u="none" strike="noStrike" dirty="0">
                <a:solidFill>
                  <a:schemeClr val="bg1"/>
                </a:solidFill>
                <a:effectLst/>
                <a:latin typeface="Open Sans" panose="020B0606030504020204" pitchFamily="34" charset="0"/>
              </a:rPr>
              <a:t> </a:t>
            </a:r>
            <a:r>
              <a:rPr lang="it-IT" sz="1200" b="0" i="0" u="none" strike="noStrike" dirty="0" err="1">
                <a:solidFill>
                  <a:schemeClr val="bg1"/>
                </a:solidFill>
                <a:effectLst/>
                <a:latin typeface="Open Sans" panose="020B0606030504020204" pitchFamily="34" charset="0"/>
              </a:rPr>
              <a:t>programme</a:t>
            </a:r>
            <a:r>
              <a:rPr lang="it-IT" sz="1200" b="0" i="0" u="none" strike="noStrike" dirty="0">
                <a:solidFill>
                  <a:schemeClr val="bg1"/>
                </a:solidFill>
                <a:effectLst/>
                <a:latin typeface="Open Sans" panose="020B0606030504020204" pitchFamily="34" charset="0"/>
              </a:rPr>
              <a:t> under </a:t>
            </a:r>
            <a:r>
              <a:rPr lang="it-IT" sz="1200" b="0" i="0" u="none" strike="noStrike" dirty="0" err="1">
                <a:solidFill>
                  <a:schemeClr val="bg1"/>
                </a:solidFill>
                <a:effectLst/>
                <a:latin typeface="Open Sans" panose="020B0606030504020204" pitchFamily="34" charset="0"/>
              </a:rPr>
              <a:t>grant</a:t>
            </a:r>
            <a:r>
              <a:rPr lang="it-IT" sz="1200" b="0" i="0" u="none" strike="noStrike" dirty="0">
                <a:solidFill>
                  <a:schemeClr val="bg1"/>
                </a:solidFill>
                <a:effectLst/>
                <a:latin typeface="Open Sans" panose="020B0606030504020204" pitchFamily="34" charset="0"/>
              </a:rPr>
              <a:t> </a:t>
            </a:r>
            <a:r>
              <a:rPr lang="it-IT" sz="1200" b="0" i="0" u="none" strike="noStrike" dirty="0" err="1">
                <a:solidFill>
                  <a:schemeClr val="bg1"/>
                </a:solidFill>
                <a:effectLst/>
                <a:latin typeface="Open Sans" panose="020B0606030504020204" pitchFamily="34" charset="0"/>
              </a:rPr>
              <a:t>agreement</a:t>
            </a:r>
            <a:r>
              <a:rPr lang="it-IT" sz="1200" b="0" i="0" u="none" strike="noStrike" dirty="0">
                <a:solidFill>
                  <a:schemeClr val="bg1"/>
                </a:solidFill>
                <a:effectLst/>
                <a:latin typeface="Open Sans" panose="020B0606030504020204" pitchFamily="34" charset="0"/>
              </a:rPr>
              <a:t> No 824068</a:t>
            </a:r>
            <a:endParaRPr lang="en-GB" sz="1200" noProof="0" dirty="0">
              <a:solidFill>
                <a:schemeClr val="bg1"/>
              </a:solidFill>
            </a:endParaRPr>
          </a:p>
        </p:txBody>
      </p:sp>
      <p:pic>
        <p:nvPicPr>
          <p:cNvPr id="10" name="Immagine 9">
            <a:extLst>
              <a:ext uri="{FF2B5EF4-FFF2-40B4-BE49-F238E27FC236}">
                <a16:creationId xmlns:a16="http://schemas.microsoft.com/office/drawing/2014/main" id="{0287338D-F140-E244-BA43-21CC047235F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0" y="6347317"/>
            <a:ext cx="610354" cy="375748"/>
          </a:xfrm>
          <a:prstGeom prst="rect">
            <a:avLst/>
          </a:prstGeom>
        </p:spPr>
      </p:pic>
    </p:spTree>
    <p:extLst>
      <p:ext uri="{BB962C8B-B14F-4D97-AF65-F5344CB8AC3E}">
        <p14:creationId xmlns:p14="http://schemas.microsoft.com/office/powerpoint/2010/main" val="133845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ontents">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F767D3A5-4B96-A043-B4F7-D48CCFB9F7ED}"/>
              </a:ext>
            </a:extLst>
          </p:cNvPr>
          <p:cNvSpPr/>
          <p:nvPr userDrawn="1"/>
        </p:nvSpPr>
        <p:spPr>
          <a:xfrm>
            <a:off x="192505" y="385761"/>
            <a:ext cx="12192000" cy="604361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ttangolo 13">
            <a:extLst>
              <a:ext uri="{FF2B5EF4-FFF2-40B4-BE49-F238E27FC236}">
                <a16:creationId xmlns:a16="http://schemas.microsoft.com/office/drawing/2014/main" id="{65B06525-A8E3-834E-88F8-BF62F4B9D5BF}"/>
              </a:ext>
            </a:extLst>
          </p:cNvPr>
          <p:cNvSpPr/>
          <p:nvPr userDrawn="1"/>
        </p:nvSpPr>
        <p:spPr>
          <a:xfrm>
            <a:off x="7300911" y="828675"/>
            <a:ext cx="4143375" cy="5329237"/>
          </a:xfrm>
          <a:prstGeom prst="rect">
            <a:avLst/>
          </a:prstGeom>
          <a:solidFill>
            <a:srgbClr val="244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Segnaposto contenuto 2">
            <a:extLst>
              <a:ext uri="{FF2B5EF4-FFF2-40B4-BE49-F238E27FC236}">
                <a16:creationId xmlns:a16="http://schemas.microsoft.com/office/drawing/2014/main" id="{1C705A21-A097-874B-A18C-481494BBA8EE}"/>
              </a:ext>
            </a:extLst>
          </p:cNvPr>
          <p:cNvSpPr>
            <a:spLocks noGrp="1"/>
          </p:cNvSpPr>
          <p:nvPr>
            <p:ph sz="half" idx="12"/>
          </p:nvPr>
        </p:nvSpPr>
        <p:spPr>
          <a:xfrm>
            <a:off x="814388" y="828675"/>
            <a:ext cx="5557837" cy="1100137"/>
          </a:xfrm>
          <a:prstGeom prst="rect">
            <a:avLst/>
          </a:prstGeom>
        </p:spPr>
        <p:txBody>
          <a:bodyPr lIns="108000" tIns="108000" rIns="108000" bIns="108000" anchor="t"/>
          <a:lstStyle>
            <a:lvl1pPr marL="0" indent="0" algn="l">
              <a:buNone/>
              <a:defRPr>
                <a:solidFill>
                  <a:srgbClr val="244859"/>
                </a:solidFill>
                <a:latin typeface="Futura Medium" panose="020B0602020204020303" pitchFamily="34" charset="-79"/>
                <a:cs typeface="Futura Medium" panose="020B0602020204020303" pitchFamily="34" charset="-79"/>
              </a:defRPr>
            </a:lvl1pPr>
          </a:lstStyle>
          <a:p>
            <a:pPr lvl="0"/>
            <a:r>
              <a:rPr lang="en-GB" noProof="0"/>
              <a:t>Click to edit Master text styles</a:t>
            </a:r>
          </a:p>
        </p:txBody>
      </p:sp>
      <p:sp>
        <p:nvSpPr>
          <p:cNvPr id="19" name="Segnaposto contenuto 2">
            <a:extLst>
              <a:ext uri="{FF2B5EF4-FFF2-40B4-BE49-F238E27FC236}">
                <a16:creationId xmlns:a16="http://schemas.microsoft.com/office/drawing/2014/main" id="{220FCC76-99BB-7949-A7F2-7AB46E804A8B}"/>
              </a:ext>
            </a:extLst>
          </p:cNvPr>
          <p:cNvSpPr>
            <a:spLocks noGrp="1"/>
          </p:cNvSpPr>
          <p:nvPr>
            <p:ph sz="half" idx="13"/>
          </p:nvPr>
        </p:nvSpPr>
        <p:spPr>
          <a:xfrm>
            <a:off x="814388" y="1928812"/>
            <a:ext cx="5557837" cy="985839"/>
          </a:xfrm>
          <a:prstGeom prst="rect">
            <a:avLst/>
          </a:prstGeom>
        </p:spPr>
        <p:txBody>
          <a:bodyPr lIns="108000" tIns="108000" rIns="108000" bIns="108000" anchor="t">
            <a:normAutofit/>
          </a:bodyPr>
          <a:lstStyle>
            <a:lvl1pPr marL="0" indent="0" algn="l">
              <a:buNone/>
              <a:defRPr sz="2400">
                <a:solidFill>
                  <a:schemeClr val="bg1"/>
                </a:solidFill>
                <a:latin typeface="Futura Medium" panose="020B0602020204020303" pitchFamily="34" charset="-79"/>
                <a:cs typeface="Futura Medium" panose="020B0602020204020303" pitchFamily="34" charset="-79"/>
              </a:defRPr>
            </a:lvl1pPr>
          </a:lstStyle>
          <a:p>
            <a:pPr lvl="0"/>
            <a:r>
              <a:rPr lang="en-GB" noProof="0"/>
              <a:t>Click to edit Master text styles</a:t>
            </a:r>
          </a:p>
        </p:txBody>
      </p:sp>
      <p:sp>
        <p:nvSpPr>
          <p:cNvPr id="4" name="Segnaposto immagine 3">
            <a:extLst>
              <a:ext uri="{FF2B5EF4-FFF2-40B4-BE49-F238E27FC236}">
                <a16:creationId xmlns:a16="http://schemas.microsoft.com/office/drawing/2014/main" id="{CD56F927-E3E1-F24D-853B-DD601A969333}"/>
              </a:ext>
            </a:extLst>
          </p:cNvPr>
          <p:cNvSpPr>
            <a:spLocks noGrp="1"/>
          </p:cNvSpPr>
          <p:nvPr>
            <p:ph type="pic" sz="quarter" idx="14"/>
          </p:nvPr>
        </p:nvSpPr>
        <p:spPr>
          <a:xfrm>
            <a:off x="7643813" y="0"/>
            <a:ext cx="4200525" cy="5872163"/>
          </a:xfrm>
        </p:spPr>
        <p:txBody>
          <a:bodyPr/>
          <a:lstStyle>
            <a:lvl1pPr marL="0" indent="0">
              <a:buNone/>
              <a:defRPr/>
            </a:lvl1pPr>
          </a:lstStyle>
          <a:p>
            <a:r>
              <a:rPr lang="en-GB" noProof="0"/>
              <a:t>Click icon to add picture</a:t>
            </a:r>
            <a:endParaRPr lang="en-GB" noProof="0" dirty="0"/>
          </a:p>
        </p:txBody>
      </p:sp>
      <p:sp>
        <p:nvSpPr>
          <p:cNvPr id="16" name="Segnaposto contenuto 2">
            <a:extLst>
              <a:ext uri="{FF2B5EF4-FFF2-40B4-BE49-F238E27FC236}">
                <a16:creationId xmlns:a16="http://schemas.microsoft.com/office/drawing/2014/main" id="{A7E17E92-B669-334F-AF83-D773F3EFAA2F}"/>
              </a:ext>
            </a:extLst>
          </p:cNvPr>
          <p:cNvSpPr>
            <a:spLocks noGrp="1"/>
          </p:cNvSpPr>
          <p:nvPr>
            <p:ph sz="half" idx="15" hasCustomPrompt="1"/>
          </p:nvPr>
        </p:nvSpPr>
        <p:spPr>
          <a:xfrm>
            <a:off x="814388" y="2914652"/>
            <a:ext cx="5557837" cy="1894416"/>
          </a:xfrm>
          <a:prstGeom prst="rect">
            <a:avLst/>
          </a:prstGeom>
        </p:spPr>
        <p:txBody>
          <a:bodyPr lIns="108000" tIns="108000" rIns="108000" bIns="108000" anchor="t">
            <a:normAutofit/>
          </a:bodyPr>
          <a:lstStyle>
            <a:lvl1pPr marL="0" indent="0" algn="l">
              <a:buNone/>
              <a:defRPr sz="1600">
                <a:solidFill>
                  <a:schemeClr val="bg1"/>
                </a:solidFill>
                <a:latin typeface="New Caledonia LT Std" panose="02020603060506020304" pitchFamily="18" charset="0"/>
                <a:cs typeface="Futura Medium" panose="020B0602020204020303" pitchFamily="34" charset="-79"/>
              </a:defRPr>
            </a:lvl1pPr>
          </a:lstStyle>
          <a:p>
            <a:r>
              <a:rPr lang="en-GB" noProof="0" dirty="0"/>
              <a:t>Cras </a:t>
            </a:r>
            <a:r>
              <a:rPr lang="en-GB" noProof="0" dirty="0" err="1"/>
              <a:t>mattis</a:t>
            </a:r>
            <a:r>
              <a:rPr lang="en-GB" noProof="0" dirty="0"/>
              <a:t> </a:t>
            </a:r>
            <a:r>
              <a:rPr lang="en-GB" noProof="0" dirty="0" err="1"/>
              <a:t>consectetur</a:t>
            </a:r>
            <a:r>
              <a:rPr lang="en-GB" noProof="0" dirty="0"/>
              <a:t> </a:t>
            </a:r>
            <a:r>
              <a:rPr lang="en-GB" noProof="0" dirty="0" err="1"/>
              <a:t>purus</a:t>
            </a:r>
            <a:r>
              <a:rPr lang="en-GB" noProof="0" dirty="0"/>
              <a:t> sit </a:t>
            </a:r>
            <a:r>
              <a:rPr lang="en-GB" noProof="0" dirty="0" err="1"/>
              <a:t>amet</a:t>
            </a:r>
            <a:r>
              <a:rPr lang="en-GB" noProof="0" dirty="0"/>
              <a:t> fermentum. </a:t>
            </a:r>
            <a:r>
              <a:rPr lang="en-GB" noProof="0" dirty="0" err="1"/>
              <a:t>Nullam</a:t>
            </a:r>
            <a:r>
              <a:rPr lang="en-GB" noProof="0" dirty="0"/>
              <a:t> id </a:t>
            </a:r>
            <a:r>
              <a:rPr lang="en-GB" noProof="0" dirty="0" err="1"/>
              <a:t>dolor</a:t>
            </a:r>
            <a:r>
              <a:rPr lang="en-GB" noProof="0" dirty="0"/>
              <a:t> id </a:t>
            </a:r>
            <a:r>
              <a:rPr lang="en-GB" noProof="0" dirty="0" err="1"/>
              <a:t>nibh</a:t>
            </a:r>
            <a:r>
              <a:rPr lang="en-GB" noProof="0" dirty="0"/>
              <a:t> </a:t>
            </a:r>
            <a:r>
              <a:rPr lang="en-GB" noProof="0" dirty="0" err="1"/>
              <a:t>ultricies</a:t>
            </a:r>
            <a:r>
              <a:rPr lang="en-GB" noProof="0" dirty="0"/>
              <a:t> </a:t>
            </a:r>
            <a:r>
              <a:rPr lang="en-GB" noProof="0" dirty="0" err="1"/>
              <a:t>vehicula</a:t>
            </a:r>
            <a:r>
              <a:rPr lang="en-GB" noProof="0" dirty="0"/>
              <a:t> </a:t>
            </a:r>
            <a:r>
              <a:rPr lang="en-GB" noProof="0" dirty="0" err="1"/>
              <a:t>ut</a:t>
            </a:r>
            <a:r>
              <a:rPr lang="en-GB" noProof="0" dirty="0"/>
              <a:t> id </a:t>
            </a:r>
            <a:r>
              <a:rPr lang="en-GB" noProof="0" dirty="0" err="1"/>
              <a:t>elit</a:t>
            </a:r>
            <a:r>
              <a:rPr lang="en-GB" noProof="0" dirty="0"/>
              <a:t>. </a:t>
            </a:r>
            <a:r>
              <a:rPr lang="en-GB" noProof="0" dirty="0" err="1"/>
              <a:t>Fusce</a:t>
            </a:r>
            <a:r>
              <a:rPr lang="en-GB" noProof="0" dirty="0"/>
              <a:t> </a:t>
            </a:r>
            <a:r>
              <a:rPr lang="en-GB" noProof="0" dirty="0" err="1"/>
              <a:t>dapibus</a:t>
            </a:r>
            <a:r>
              <a:rPr lang="en-GB" noProof="0" dirty="0"/>
              <a:t>, </a:t>
            </a:r>
            <a:r>
              <a:rPr lang="en-GB" noProof="0" dirty="0" err="1"/>
              <a:t>tellus</a:t>
            </a:r>
            <a:r>
              <a:rPr lang="en-GB" noProof="0" dirty="0"/>
              <a:t> ac cursus </a:t>
            </a:r>
            <a:r>
              <a:rPr lang="en-GB" noProof="0" dirty="0" err="1"/>
              <a:t>commodo</a:t>
            </a:r>
            <a:r>
              <a:rPr lang="en-GB" noProof="0" dirty="0"/>
              <a:t>, </a:t>
            </a:r>
            <a:r>
              <a:rPr lang="en-GB" noProof="0" dirty="0" err="1"/>
              <a:t>tortor</a:t>
            </a:r>
            <a:r>
              <a:rPr lang="en-GB" noProof="0" dirty="0"/>
              <a:t> </a:t>
            </a:r>
            <a:r>
              <a:rPr lang="en-GB" noProof="0" dirty="0" err="1"/>
              <a:t>mauris</a:t>
            </a:r>
            <a:r>
              <a:rPr lang="en-GB" noProof="0" dirty="0"/>
              <a:t> </a:t>
            </a:r>
            <a:r>
              <a:rPr lang="en-GB" noProof="0" dirty="0" err="1"/>
              <a:t>condimentum</a:t>
            </a:r>
            <a:r>
              <a:rPr lang="en-GB" noProof="0" dirty="0"/>
              <a:t> </a:t>
            </a:r>
            <a:r>
              <a:rPr lang="en-GB" noProof="0" dirty="0" err="1"/>
              <a:t>nibh</a:t>
            </a:r>
            <a:r>
              <a:rPr lang="en-GB" noProof="0" dirty="0"/>
              <a:t>, </a:t>
            </a:r>
            <a:r>
              <a:rPr lang="en-GB" noProof="0" dirty="0" err="1"/>
              <a:t>ut</a:t>
            </a:r>
            <a:r>
              <a:rPr lang="en-GB" noProof="0" dirty="0"/>
              <a:t> fermentum </a:t>
            </a:r>
            <a:r>
              <a:rPr lang="en-GB" noProof="0" dirty="0" err="1"/>
              <a:t>massa</a:t>
            </a:r>
            <a:r>
              <a:rPr lang="en-GB" noProof="0" dirty="0"/>
              <a:t> </a:t>
            </a:r>
            <a:r>
              <a:rPr lang="en-GB" noProof="0" dirty="0" err="1"/>
              <a:t>justo</a:t>
            </a:r>
            <a:r>
              <a:rPr lang="en-GB" noProof="0" dirty="0"/>
              <a:t> sit </a:t>
            </a:r>
            <a:r>
              <a:rPr lang="en-GB" noProof="0" dirty="0" err="1"/>
              <a:t>amet</a:t>
            </a:r>
            <a:r>
              <a:rPr lang="en-GB" noProof="0" dirty="0"/>
              <a:t> </a:t>
            </a:r>
            <a:r>
              <a:rPr lang="en-GB" noProof="0" dirty="0" err="1"/>
              <a:t>risus</a:t>
            </a:r>
            <a:r>
              <a:rPr lang="en-GB" noProof="0" dirty="0"/>
              <a:t>. Maecenas </a:t>
            </a:r>
            <a:r>
              <a:rPr lang="en-GB" noProof="0" dirty="0" err="1"/>
              <a:t>sed</a:t>
            </a:r>
            <a:r>
              <a:rPr lang="en-GB" noProof="0" dirty="0"/>
              <a:t> </a:t>
            </a:r>
            <a:r>
              <a:rPr lang="en-GB" noProof="0" dirty="0" err="1"/>
              <a:t>diam</a:t>
            </a:r>
            <a:r>
              <a:rPr lang="en-GB" noProof="0" dirty="0"/>
              <a:t> </a:t>
            </a:r>
            <a:r>
              <a:rPr lang="en-GB" noProof="0" dirty="0" err="1"/>
              <a:t>eget</a:t>
            </a:r>
            <a:r>
              <a:rPr lang="en-GB" noProof="0" dirty="0"/>
              <a:t> </a:t>
            </a:r>
            <a:r>
              <a:rPr lang="en-GB" noProof="0" dirty="0" err="1"/>
              <a:t>risus</a:t>
            </a:r>
            <a:r>
              <a:rPr lang="en-GB" noProof="0" dirty="0"/>
              <a:t> </a:t>
            </a:r>
            <a:r>
              <a:rPr lang="en-GB" noProof="0" dirty="0" err="1"/>
              <a:t>varius</a:t>
            </a:r>
            <a:r>
              <a:rPr lang="en-GB" noProof="0" dirty="0"/>
              <a:t> </a:t>
            </a:r>
            <a:r>
              <a:rPr lang="en-GB" noProof="0" dirty="0" err="1"/>
              <a:t>blandit</a:t>
            </a:r>
            <a:r>
              <a:rPr lang="en-GB" noProof="0" dirty="0"/>
              <a:t> sit </a:t>
            </a:r>
            <a:r>
              <a:rPr lang="en-GB" noProof="0" dirty="0" err="1"/>
              <a:t>amet</a:t>
            </a:r>
            <a:r>
              <a:rPr lang="en-GB" noProof="0" dirty="0"/>
              <a:t> non magna. Cras </a:t>
            </a:r>
            <a:r>
              <a:rPr lang="en-GB" noProof="0" dirty="0" err="1"/>
              <a:t>mattis</a:t>
            </a:r>
            <a:r>
              <a:rPr lang="en-GB" noProof="0" dirty="0"/>
              <a:t> </a:t>
            </a:r>
            <a:r>
              <a:rPr lang="en-GB" noProof="0" dirty="0" err="1"/>
              <a:t>consectetur</a:t>
            </a:r>
            <a:r>
              <a:rPr lang="en-GB" noProof="0" dirty="0"/>
              <a:t> </a:t>
            </a:r>
            <a:r>
              <a:rPr lang="en-GB" noProof="0" dirty="0" err="1"/>
              <a:t>purus</a:t>
            </a:r>
            <a:r>
              <a:rPr lang="en-GB" noProof="0" dirty="0"/>
              <a:t> sit </a:t>
            </a:r>
            <a:r>
              <a:rPr lang="en-GB" noProof="0" dirty="0" err="1"/>
              <a:t>amet</a:t>
            </a:r>
            <a:r>
              <a:rPr lang="en-GB" noProof="0" dirty="0"/>
              <a:t> fermentum. </a:t>
            </a:r>
            <a:r>
              <a:rPr lang="en-GB" noProof="0" dirty="0" err="1"/>
              <a:t>Donec</a:t>
            </a:r>
            <a:r>
              <a:rPr lang="en-GB" noProof="0" dirty="0"/>
              <a:t> </a:t>
            </a:r>
            <a:r>
              <a:rPr lang="en-GB" noProof="0" dirty="0" err="1"/>
              <a:t>ullamcorper</a:t>
            </a:r>
            <a:r>
              <a:rPr lang="en-GB" noProof="0" dirty="0"/>
              <a:t> </a:t>
            </a:r>
            <a:r>
              <a:rPr lang="en-GB" noProof="0" dirty="0" err="1"/>
              <a:t>nulla</a:t>
            </a:r>
            <a:r>
              <a:rPr lang="en-GB" noProof="0" dirty="0"/>
              <a:t> non </a:t>
            </a:r>
            <a:r>
              <a:rPr lang="en-GB" noProof="0" dirty="0" err="1"/>
              <a:t>metus</a:t>
            </a:r>
            <a:r>
              <a:rPr lang="en-GB" noProof="0" dirty="0"/>
              <a:t> </a:t>
            </a:r>
            <a:r>
              <a:rPr lang="en-GB" noProof="0" dirty="0" err="1"/>
              <a:t>auctor</a:t>
            </a:r>
            <a:r>
              <a:rPr lang="en-GB" noProof="0" dirty="0"/>
              <a:t> </a:t>
            </a:r>
            <a:r>
              <a:rPr lang="en-GB" noProof="0" dirty="0" err="1"/>
              <a:t>fringilla</a:t>
            </a:r>
            <a:r>
              <a:rPr lang="en-GB" noProof="0" dirty="0"/>
              <a:t>.</a:t>
            </a:r>
          </a:p>
        </p:txBody>
      </p:sp>
      <p:sp>
        <p:nvSpPr>
          <p:cNvPr id="6" name="Segnaposto contenuto 5">
            <a:extLst>
              <a:ext uri="{FF2B5EF4-FFF2-40B4-BE49-F238E27FC236}">
                <a16:creationId xmlns:a16="http://schemas.microsoft.com/office/drawing/2014/main" id="{4CAD67DD-34DD-4448-877B-0B9A50E893A1}"/>
              </a:ext>
            </a:extLst>
          </p:cNvPr>
          <p:cNvSpPr>
            <a:spLocks noGrp="1"/>
          </p:cNvSpPr>
          <p:nvPr>
            <p:ph sz="quarter" idx="16"/>
          </p:nvPr>
        </p:nvSpPr>
        <p:spPr>
          <a:xfrm>
            <a:off x="192505" y="4978400"/>
            <a:ext cx="5557837" cy="1450975"/>
          </a:xfrm>
        </p:spPr>
        <p:txBody>
          <a:bodyPr/>
          <a:lstStyle>
            <a:lvl1pPr marL="0" indent="0">
              <a:buNone/>
              <a:defRPr/>
            </a:lvl1pPr>
          </a:lstStyle>
          <a:p>
            <a:pPr lvl="0"/>
            <a:r>
              <a:rPr lang="en-GB" noProof="0"/>
              <a:t>Click to edit Master text styles</a:t>
            </a:r>
          </a:p>
        </p:txBody>
      </p:sp>
    </p:spTree>
    <p:extLst>
      <p:ext uri="{BB962C8B-B14F-4D97-AF65-F5344CB8AC3E}">
        <p14:creationId xmlns:p14="http://schemas.microsoft.com/office/powerpoint/2010/main" val="266456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8" name="Rettangolo 17">
            <a:extLst>
              <a:ext uri="{FF2B5EF4-FFF2-40B4-BE49-F238E27FC236}">
                <a16:creationId xmlns:a16="http://schemas.microsoft.com/office/drawing/2014/main" id="{4A154F31-D59B-864F-8BBE-9D6865A8E573}"/>
              </a:ext>
            </a:extLst>
          </p:cNvPr>
          <p:cNvSpPr/>
          <p:nvPr userDrawn="1"/>
        </p:nvSpPr>
        <p:spPr>
          <a:xfrm>
            <a:off x="603055" y="863221"/>
            <a:ext cx="6086475" cy="1757363"/>
          </a:xfrm>
          <a:prstGeom prst="rect">
            <a:avLst/>
          </a:prstGeom>
          <a:solidFill>
            <a:srgbClr val="244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Rettangolo 2">
            <a:extLst>
              <a:ext uri="{FF2B5EF4-FFF2-40B4-BE49-F238E27FC236}">
                <a16:creationId xmlns:a16="http://schemas.microsoft.com/office/drawing/2014/main" id="{0B369BF4-D046-AD4E-B1DB-847A9BD813EE}"/>
              </a:ext>
            </a:extLst>
          </p:cNvPr>
          <p:cNvSpPr/>
          <p:nvPr userDrawn="1"/>
        </p:nvSpPr>
        <p:spPr>
          <a:xfrm>
            <a:off x="288730" y="595321"/>
            <a:ext cx="6086475" cy="175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7" name="Segnaposto testo 5">
            <a:extLst>
              <a:ext uri="{FF2B5EF4-FFF2-40B4-BE49-F238E27FC236}">
                <a16:creationId xmlns:a16="http://schemas.microsoft.com/office/drawing/2014/main" id="{A3D27B2D-2D4B-9A45-A029-2B65A94F8346}"/>
              </a:ext>
            </a:extLst>
          </p:cNvPr>
          <p:cNvSpPr>
            <a:spLocks noGrp="1"/>
          </p:cNvSpPr>
          <p:nvPr>
            <p:ph type="body" sz="quarter" idx="13" hasCustomPrompt="1"/>
          </p:nvPr>
        </p:nvSpPr>
        <p:spPr>
          <a:xfrm>
            <a:off x="797587" y="4598870"/>
            <a:ext cx="2612163" cy="464197"/>
          </a:xfrm>
        </p:spPr>
        <p:txBody>
          <a:bodyPr>
            <a:noAutofit/>
          </a:bodyPr>
          <a:lstStyle>
            <a:lvl1pPr marL="0" indent="0" algn="ctr">
              <a:buFont typeface="+mj-lt"/>
              <a:buNone/>
              <a:defRPr lang="it-IT" sz="2400" kern="1200" dirty="0" smtClean="0">
                <a:solidFill>
                  <a:srgbClr val="244859"/>
                </a:solidFill>
                <a:latin typeface="Futura Medium" panose="020B0602020204020303" pitchFamily="34" charset="-79"/>
                <a:ea typeface="+mn-ea"/>
                <a:cs typeface="Futura Medium" panose="020B0602020204020303" pitchFamily="34" charset="-79"/>
              </a:defRPr>
            </a:lvl1pPr>
          </a:lstStyle>
          <a:p>
            <a:r>
              <a:rPr lang="en-GB" noProof="0"/>
              <a:t>Timeline item 1</a:t>
            </a:r>
          </a:p>
        </p:txBody>
      </p:sp>
      <p:sp>
        <p:nvSpPr>
          <p:cNvPr id="28" name="Segnaposto testo 5">
            <a:extLst>
              <a:ext uri="{FF2B5EF4-FFF2-40B4-BE49-F238E27FC236}">
                <a16:creationId xmlns:a16="http://schemas.microsoft.com/office/drawing/2014/main" id="{7CBE69AF-3D54-714F-8F10-A2DB75FDAF54}"/>
              </a:ext>
            </a:extLst>
          </p:cNvPr>
          <p:cNvSpPr>
            <a:spLocks noGrp="1"/>
          </p:cNvSpPr>
          <p:nvPr>
            <p:ph type="body" sz="quarter" idx="14" hasCustomPrompt="1"/>
          </p:nvPr>
        </p:nvSpPr>
        <p:spPr>
          <a:xfrm>
            <a:off x="8938585" y="4598870"/>
            <a:ext cx="2612163" cy="500029"/>
          </a:xfrm>
        </p:spPr>
        <p:txBody>
          <a:bodyPr>
            <a:noAutofit/>
          </a:bodyPr>
          <a:lstStyle>
            <a:lvl1pPr marL="0" indent="0" algn="ctr">
              <a:buFont typeface="+mj-lt"/>
              <a:buNone/>
              <a:defRPr lang="it-IT" sz="2400" kern="1200" dirty="0" smtClean="0">
                <a:solidFill>
                  <a:srgbClr val="244859"/>
                </a:solidFill>
                <a:latin typeface="Futura Medium" panose="020B0602020204020303" pitchFamily="34" charset="-79"/>
                <a:ea typeface="+mn-ea"/>
                <a:cs typeface="Futura Medium" panose="020B0602020204020303" pitchFamily="34" charset="-79"/>
              </a:defRPr>
            </a:lvl1pPr>
          </a:lstStyle>
          <a:p>
            <a:r>
              <a:rPr lang="en-GB" noProof="0"/>
              <a:t>Timeline item 3</a:t>
            </a:r>
          </a:p>
        </p:txBody>
      </p:sp>
      <p:sp>
        <p:nvSpPr>
          <p:cNvPr id="29" name="Segnaposto testo 5">
            <a:extLst>
              <a:ext uri="{FF2B5EF4-FFF2-40B4-BE49-F238E27FC236}">
                <a16:creationId xmlns:a16="http://schemas.microsoft.com/office/drawing/2014/main" id="{D5008386-E4D6-9940-A162-DC7976023395}"/>
              </a:ext>
            </a:extLst>
          </p:cNvPr>
          <p:cNvSpPr>
            <a:spLocks noGrp="1"/>
          </p:cNvSpPr>
          <p:nvPr>
            <p:ph type="body" sz="quarter" idx="15" hasCustomPrompt="1"/>
          </p:nvPr>
        </p:nvSpPr>
        <p:spPr>
          <a:xfrm>
            <a:off x="5043918" y="4598870"/>
            <a:ext cx="2612163" cy="500029"/>
          </a:xfrm>
        </p:spPr>
        <p:txBody>
          <a:bodyPr>
            <a:noAutofit/>
          </a:bodyPr>
          <a:lstStyle>
            <a:lvl1pPr marL="0" indent="0" algn="ctr">
              <a:buFont typeface="+mj-lt"/>
              <a:buNone/>
              <a:defRPr lang="it-IT" sz="2400" kern="1200" dirty="0" smtClean="0">
                <a:solidFill>
                  <a:srgbClr val="244859"/>
                </a:solidFill>
                <a:latin typeface="Futura Medium" panose="020B0602020204020303" pitchFamily="34" charset="-79"/>
                <a:ea typeface="+mn-ea"/>
                <a:cs typeface="Futura Medium" panose="020B0602020204020303" pitchFamily="34" charset="-79"/>
              </a:defRPr>
            </a:lvl1pPr>
          </a:lstStyle>
          <a:p>
            <a:r>
              <a:rPr lang="en-GB" noProof="0"/>
              <a:t>Timeline item 2</a:t>
            </a:r>
          </a:p>
        </p:txBody>
      </p:sp>
      <p:sp>
        <p:nvSpPr>
          <p:cNvPr id="2" name="Rettangolo 1">
            <a:extLst>
              <a:ext uri="{FF2B5EF4-FFF2-40B4-BE49-F238E27FC236}">
                <a16:creationId xmlns:a16="http://schemas.microsoft.com/office/drawing/2014/main" id="{F369BA5A-2B92-7A4D-BC9A-BE8A00B0AB61}"/>
              </a:ext>
            </a:extLst>
          </p:cNvPr>
          <p:cNvSpPr/>
          <p:nvPr userDrawn="1"/>
        </p:nvSpPr>
        <p:spPr>
          <a:xfrm>
            <a:off x="-50003" y="3943350"/>
            <a:ext cx="12558713" cy="103356"/>
          </a:xfrm>
          <a:prstGeom prst="rect">
            <a:avLst/>
          </a:prstGeom>
          <a:solidFill>
            <a:srgbClr val="E68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Ovale 4">
            <a:extLst>
              <a:ext uri="{FF2B5EF4-FFF2-40B4-BE49-F238E27FC236}">
                <a16:creationId xmlns:a16="http://schemas.microsoft.com/office/drawing/2014/main" id="{B9B5A18D-9ADC-3F4E-A8EC-94EE1EFFB779}"/>
              </a:ext>
            </a:extLst>
          </p:cNvPr>
          <p:cNvSpPr/>
          <p:nvPr userDrawn="1"/>
        </p:nvSpPr>
        <p:spPr>
          <a:xfrm>
            <a:off x="1896533" y="3776133"/>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2" name="Ovale 21">
            <a:extLst>
              <a:ext uri="{FF2B5EF4-FFF2-40B4-BE49-F238E27FC236}">
                <a16:creationId xmlns:a16="http://schemas.microsoft.com/office/drawing/2014/main" id="{EE76337C-300F-9141-964A-D9578B90006A}"/>
              </a:ext>
            </a:extLst>
          </p:cNvPr>
          <p:cNvSpPr/>
          <p:nvPr userDrawn="1"/>
        </p:nvSpPr>
        <p:spPr>
          <a:xfrm>
            <a:off x="6146800" y="3776133"/>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3" name="Ovale 22">
            <a:extLst>
              <a:ext uri="{FF2B5EF4-FFF2-40B4-BE49-F238E27FC236}">
                <a16:creationId xmlns:a16="http://schemas.microsoft.com/office/drawing/2014/main" id="{6AB84D4B-6895-E744-9AB0-D29412D3AF7A}"/>
              </a:ext>
            </a:extLst>
          </p:cNvPr>
          <p:cNvSpPr/>
          <p:nvPr userDrawn="1"/>
        </p:nvSpPr>
        <p:spPr>
          <a:xfrm>
            <a:off x="10041467" y="3776133"/>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30" name="Immagine 29">
            <a:extLst>
              <a:ext uri="{FF2B5EF4-FFF2-40B4-BE49-F238E27FC236}">
                <a16:creationId xmlns:a16="http://schemas.microsoft.com/office/drawing/2014/main" id="{ABC909CE-978C-7A45-9FB4-A7902E7F96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16948" y="595320"/>
            <a:ext cx="3308684" cy="1946947"/>
          </a:xfrm>
          <a:prstGeom prst="rect">
            <a:avLst/>
          </a:prstGeom>
        </p:spPr>
      </p:pic>
      <p:sp>
        <p:nvSpPr>
          <p:cNvPr id="31" name="Segnaposto testo 5">
            <a:extLst>
              <a:ext uri="{FF2B5EF4-FFF2-40B4-BE49-F238E27FC236}">
                <a16:creationId xmlns:a16="http://schemas.microsoft.com/office/drawing/2014/main" id="{7953D8D5-F53C-AE4B-A136-1EF3161563DA}"/>
              </a:ext>
            </a:extLst>
          </p:cNvPr>
          <p:cNvSpPr>
            <a:spLocks noGrp="1"/>
          </p:cNvSpPr>
          <p:nvPr>
            <p:ph type="body" sz="quarter" idx="16" hasCustomPrompt="1"/>
          </p:nvPr>
        </p:nvSpPr>
        <p:spPr>
          <a:xfrm>
            <a:off x="797587" y="5098899"/>
            <a:ext cx="2612163" cy="812800"/>
          </a:xfrm>
        </p:spPr>
        <p:txBody>
          <a:bodyPr>
            <a:noAutofit/>
          </a:bodyPr>
          <a:lstStyle>
            <a:lvl1pPr marL="0" indent="0" algn="ctr">
              <a:buFont typeface="+mj-lt"/>
              <a:buNone/>
              <a:defRPr lang="it-IT" sz="1600" kern="1200" dirty="0" smtClean="0">
                <a:solidFill>
                  <a:srgbClr val="707174"/>
                </a:solidFill>
                <a:latin typeface="New Caledonia LT Std" panose="02020603060506020304" pitchFamily="18" charset="0"/>
                <a:ea typeface="+mn-ea"/>
                <a:cs typeface="Futura Medium" panose="020B0602020204020303" pitchFamily="34" charset="-79"/>
              </a:defRPr>
            </a:lvl1pPr>
          </a:lstStyle>
          <a:p>
            <a:r>
              <a:rPr lang="en-GB" noProof="0" dirty="0"/>
              <a:t>Vestibulum id ligula porta </a:t>
            </a:r>
            <a:r>
              <a:rPr lang="en-GB" noProof="0" dirty="0" err="1"/>
              <a:t>felis</a:t>
            </a:r>
            <a:r>
              <a:rPr lang="en-GB" noProof="0" dirty="0"/>
              <a:t> </a:t>
            </a:r>
            <a:r>
              <a:rPr lang="en-GB" noProof="0" dirty="0" err="1"/>
              <a:t>euismod</a:t>
            </a:r>
            <a:r>
              <a:rPr lang="en-GB" noProof="0" dirty="0"/>
              <a:t> semper</a:t>
            </a:r>
          </a:p>
        </p:txBody>
      </p:sp>
      <p:sp>
        <p:nvSpPr>
          <p:cNvPr id="33" name="Segnaposto testo 5">
            <a:extLst>
              <a:ext uri="{FF2B5EF4-FFF2-40B4-BE49-F238E27FC236}">
                <a16:creationId xmlns:a16="http://schemas.microsoft.com/office/drawing/2014/main" id="{8C44DF53-41D4-2C41-BAA0-F38212FE19FE}"/>
              </a:ext>
            </a:extLst>
          </p:cNvPr>
          <p:cNvSpPr>
            <a:spLocks noGrp="1"/>
          </p:cNvSpPr>
          <p:nvPr>
            <p:ph type="body" sz="quarter" idx="17" hasCustomPrompt="1"/>
          </p:nvPr>
        </p:nvSpPr>
        <p:spPr>
          <a:xfrm>
            <a:off x="5030920" y="5098899"/>
            <a:ext cx="2612163" cy="812800"/>
          </a:xfrm>
        </p:spPr>
        <p:txBody>
          <a:bodyPr>
            <a:noAutofit/>
          </a:bodyPr>
          <a:lstStyle>
            <a:lvl1pPr marL="0" indent="0" algn="ctr">
              <a:buFont typeface="+mj-lt"/>
              <a:buNone/>
              <a:defRPr lang="it-IT" sz="1600" kern="1200" dirty="0" smtClean="0">
                <a:solidFill>
                  <a:srgbClr val="707174"/>
                </a:solidFill>
                <a:latin typeface="New Caledonia LT Std" panose="02020603060506020304" pitchFamily="18" charset="0"/>
                <a:ea typeface="+mn-ea"/>
                <a:cs typeface="Futura Medium" panose="020B0602020204020303" pitchFamily="34" charset="-79"/>
              </a:defRPr>
            </a:lvl1pPr>
          </a:lstStyle>
          <a:p>
            <a:r>
              <a:rPr lang="en-GB" noProof="0"/>
              <a:t>Vestibulum id ligula porta felis euismod semper</a:t>
            </a:r>
          </a:p>
        </p:txBody>
      </p:sp>
      <p:sp>
        <p:nvSpPr>
          <p:cNvPr id="34" name="Segnaposto testo 5">
            <a:extLst>
              <a:ext uri="{FF2B5EF4-FFF2-40B4-BE49-F238E27FC236}">
                <a16:creationId xmlns:a16="http://schemas.microsoft.com/office/drawing/2014/main" id="{0A5C5410-040D-B847-A115-2546029732CF}"/>
              </a:ext>
            </a:extLst>
          </p:cNvPr>
          <p:cNvSpPr>
            <a:spLocks noGrp="1"/>
          </p:cNvSpPr>
          <p:nvPr>
            <p:ph type="body" sz="quarter" idx="18" hasCustomPrompt="1"/>
          </p:nvPr>
        </p:nvSpPr>
        <p:spPr>
          <a:xfrm>
            <a:off x="8925587" y="5098899"/>
            <a:ext cx="2612163" cy="812800"/>
          </a:xfrm>
        </p:spPr>
        <p:txBody>
          <a:bodyPr>
            <a:noAutofit/>
          </a:bodyPr>
          <a:lstStyle>
            <a:lvl1pPr marL="0" indent="0" algn="ctr">
              <a:buFont typeface="+mj-lt"/>
              <a:buNone/>
              <a:defRPr lang="it-IT" sz="1600" kern="1200" dirty="0" smtClean="0">
                <a:solidFill>
                  <a:srgbClr val="707174"/>
                </a:solidFill>
                <a:latin typeface="New Caledonia LT Std" panose="02020603060506020304" pitchFamily="18" charset="0"/>
                <a:ea typeface="+mn-ea"/>
                <a:cs typeface="Futura Medium" panose="020B0602020204020303" pitchFamily="34" charset="-79"/>
              </a:defRPr>
            </a:lvl1pPr>
          </a:lstStyle>
          <a:p>
            <a:r>
              <a:rPr lang="en-GB" noProof="0"/>
              <a:t>Vestibulum id ligula porta felis euismod semper</a:t>
            </a:r>
          </a:p>
        </p:txBody>
      </p:sp>
      <p:sp>
        <p:nvSpPr>
          <p:cNvPr id="35" name="Segnaposto contenuto 2">
            <a:extLst>
              <a:ext uri="{FF2B5EF4-FFF2-40B4-BE49-F238E27FC236}">
                <a16:creationId xmlns:a16="http://schemas.microsoft.com/office/drawing/2014/main" id="{CAE39264-226C-2E4F-860C-C05DE40758DF}"/>
              </a:ext>
            </a:extLst>
          </p:cNvPr>
          <p:cNvSpPr>
            <a:spLocks noGrp="1"/>
          </p:cNvSpPr>
          <p:nvPr>
            <p:ph sz="half" idx="12"/>
          </p:nvPr>
        </p:nvSpPr>
        <p:spPr>
          <a:xfrm>
            <a:off x="588963" y="828675"/>
            <a:ext cx="5557837" cy="1100137"/>
          </a:xfrm>
          <a:prstGeom prst="rect">
            <a:avLst/>
          </a:prstGeom>
        </p:spPr>
        <p:txBody>
          <a:bodyPr lIns="108000" tIns="108000" rIns="108000" bIns="108000" anchor="t">
            <a:noAutofit/>
          </a:bodyPr>
          <a:lstStyle>
            <a:lvl1pPr marL="0" indent="0" algn="l">
              <a:buNone/>
              <a:defRPr sz="4000">
                <a:solidFill>
                  <a:srgbClr val="244859"/>
                </a:solidFill>
                <a:latin typeface="Futura Medium" panose="020B0602020204020303" pitchFamily="34" charset="-79"/>
                <a:cs typeface="Futura Medium" panose="020B0602020204020303" pitchFamily="34" charset="-79"/>
              </a:defRPr>
            </a:lvl1pPr>
          </a:lstStyle>
          <a:p>
            <a:pPr lvl="0"/>
            <a:r>
              <a:rPr lang="en-GB" noProof="0"/>
              <a:t>Click to edit Master text styles</a:t>
            </a:r>
          </a:p>
        </p:txBody>
      </p:sp>
      <p:sp>
        <p:nvSpPr>
          <p:cNvPr id="36" name="Segnaposto contenuto 2">
            <a:extLst>
              <a:ext uri="{FF2B5EF4-FFF2-40B4-BE49-F238E27FC236}">
                <a16:creationId xmlns:a16="http://schemas.microsoft.com/office/drawing/2014/main" id="{998C8B52-76B1-3340-8692-2DA1A366C8E9}"/>
              </a:ext>
            </a:extLst>
          </p:cNvPr>
          <p:cNvSpPr>
            <a:spLocks noGrp="1"/>
          </p:cNvSpPr>
          <p:nvPr>
            <p:ph sz="half" idx="19"/>
          </p:nvPr>
        </p:nvSpPr>
        <p:spPr>
          <a:xfrm>
            <a:off x="588963" y="1349994"/>
            <a:ext cx="5557837" cy="985839"/>
          </a:xfrm>
          <a:prstGeom prst="rect">
            <a:avLst/>
          </a:prstGeom>
        </p:spPr>
        <p:txBody>
          <a:bodyPr lIns="108000" tIns="108000" rIns="108000" bIns="108000" anchor="t">
            <a:normAutofit/>
          </a:bodyPr>
          <a:lstStyle>
            <a:lvl1pPr marL="0" indent="0" algn="l">
              <a:buNone/>
              <a:defRPr sz="2400">
                <a:solidFill>
                  <a:schemeClr val="bg1"/>
                </a:solidFill>
                <a:latin typeface="Futura Medium" panose="020B0602020204020303" pitchFamily="34" charset="-79"/>
                <a:cs typeface="Futura Medium" panose="020B0602020204020303" pitchFamily="34" charset="-79"/>
              </a:defRPr>
            </a:lvl1pPr>
          </a:lstStyle>
          <a:p>
            <a:pPr lvl="0"/>
            <a:r>
              <a:rPr lang="en-GB" noProof="0"/>
              <a:t>Click to edit Master text styles</a:t>
            </a:r>
          </a:p>
        </p:txBody>
      </p:sp>
    </p:spTree>
    <p:extLst>
      <p:ext uri="{BB962C8B-B14F-4D97-AF65-F5344CB8AC3E}">
        <p14:creationId xmlns:p14="http://schemas.microsoft.com/office/powerpoint/2010/main" val="2722287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236CE91D-7824-564D-9ED3-0FD4B1E32E11}"/>
              </a:ext>
            </a:extLst>
          </p:cNvPr>
          <p:cNvSpPr/>
          <p:nvPr/>
        </p:nvSpPr>
        <p:spPr>
          <a:xfrm>
            <a:off x="0" y="4600581"/>
            <a:ext cx="12192000" cy="2262202"/>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GB" noProof="0"/>
          </a:p>
        </p:txBody>
      </p:sp>
      <p:pic>
        <p:nvPicPr>
          <p:cNvPr id="20" name="Immagine 19">
            <a:extLst>
              <a:ext uri="{FF2B5EF4-FFF2-40B4-BE49-F238E27FC236}">
                <a16:creationId xmlns:a16="http://schemas.microsoft.com/office/drawing/2014/main" id="{EE28D576-CD75-A742-AA35-BE79A65877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4593803"/>
            <a:ext cx="1315207" cy="2268979"/>
          </a:xfrm>
          <a:prstGeom prst="rect">
            <a:avLst/>
          </a:prstGeom>
        </p:spPr>
      </p:pic>
      <p:pic>
        <p:nvPicPr>
          <p:cNvPr id="22" name="Immagine 21">
            <a:extLst>
              <a:ext uri="{FF2B5EF4-FFF2-40B4-BE49-F238E27FC236}">
                <a16:creationId xmlns:a16="http://schemas.microsoft.com/office/drawing/2014/main" id="{12271DB9-106D-C44B-B745-09E2ECF682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50295" y="403104"/>
            <a:ext cx="2966402" cy="2424369"/>
          </a:xfrm>
          <a:prstGeom prst="rect">
            <a:avLst/>
          </a:prstGeom>
        </p:spPr>
      </p:pic>
      <p:sp>
        <p:nvSpPr>
          <p:cNvPr id="35" name="Segnaposto testo 34">
            <a:extLst>
              <a:ext uri="{FF2B5EF4-FFF2-40B4-BE49-F238E27FC236}">
                <a16:creationId xmlns:a16="http://schemas.microsoft.com/office/drawing/2014/main" id="{C86FBA90-733E-2842-9A11-0CD52917A923}"/>
              </a:ext>
            </a:extLst>
          </p:cNvPr>
          <p:cNvSpPr>
            <a:spLocks noGrp="1"/>
          </p:cNvSpPr>
          <p:nvPr>
            <p:ph type="body" sz="quarter" idx="18" hasCustomPrompt="1"/>
          </p:nvPr>
        </p:nvSpPr>
        <p:spPr>
          <a:xfrm>
            <a:off x="4132854" y="4737675"/>
            <a:ext cx="3801285" cy="598488"/>
          </a:xfrm>
        </p:spPr>
        <p:txBody>
          <a:bodyPr/>
          <a:lstStyle>
            <a:lvl1pPr marL="0" indent="0" algn="ctr">
              <a:buNone/>
              <a:defRPr>
                <a:solidFill>
                  <a:schemeClr val="bg1"/>
                </a:solidFill>
                <a:latin typeface="Futura Medium" panose="020B0602020204020303" pitchFamily="34" charset="-79"/>
                <a:cs typeface="Futura Medium" panose="020B0602020204020303" pitchFamily="34" charset="-79"/>
              </a:defRPr>
            </a:lvl1pPr>
          </a:lstStyle>
          <a:p>
            <a:r>
              <a:rPr lang="en-GB" noProof="0"/>
              <a:t>Follow us</a:t>
            </a:r>
          </a:p>
        </p:txBody>
      </p:sp>
      <p:sp>
        <p:nvSpPr>
          <p:cNvPr id="38" name="Segnaposto testo 34">
            <a:extLst>
              <a:ext uri="{FF2B5EF4-FFF2-40B4-BE49-F238E27FC236}">
                <a16:creationId xmlns:a16="http://schemas.microsoft.com/office/drawing/2014/main" id="{3424A4B3-BF7D-6245-8296-E787A587CE37}"/>
              </a:ext>
            </a:extLst>
          </p:cNvPr>
          <p:cNvSpPr>
            <a:spLocks noGrp="1"/>
          </p:cNvSpPr>
          <p:nvPr>
            <p:ph type="body" sz="quarter" idx="20" hasCustomPrompt="1"/>
          </p:nvPr>
        </p:nvSpPr>
        <p:spPr>
          <a:xfrm>
            <a:off x="4132854" y="3414783"/>
            <a:ext cx="3801285" cy="598488"/>
          </a:xfrm>
        </p:spPr>
        <p:txBody>
          <a:bodyPr>
            <a:noAutofit/>
          </a:bodyPr>
          <a:lstStyle>
            <a:lvl1pPr marL="0" indent="0" algn="ctr">
              <a:buNone/>
              <a:defRPr sz="4400">
                <a:solidFill>
                  <a:srgbClr val="21B2E1"/>
                </a:solidFill>
                <a:latin typeface="Futura Medium" panose="020B0602020204020303" pitchFamily="34" charset="-79"/>
                <a:cs typeface="Futura Medium" panose="020B0602020204020303" pitchFamily="34" charset="-79"/>
              </a:defRPr>
            </a:lvl1pPr>
          </a:lstStyle>
          <a:p>
            <a:r>
              <a:rPr lang="en-GB" noProof="0"/>
              <a:t>THANKS</a:t>
            </a:r>
          </a:p>
        </p:txBody>
      </p:sp>
      <p:sp>
        <p:nvSpPr>
          <p:cNvPr id="13" name="Segnaposto contenuto 23">
            <a:extLst>
              <a:ext uri="{FF2B5EF4-FFF2-40B4-BE49-F238E27FC236}">
                <a16:creationId xmlns:a16="http://schemas.microsoft.com/office/drawing/2014/main" id="{35F5EC9E-C232-A343-BECF-27BCC71B8FC0}"/>
              </a:ext>
            </a:extLst>
          </p:cNvPr>
          <p:cNvSpPr>
            <a:spLocks noGrp="1"/>
          </p:cNvSpPr>
          <p:nvPr>
            <p:ph sz="quarter" idx="10" hasCustomPrompt="1"/>
          </p:nvPr>
        </p:nvSpPr>
        <p:spPr>
          <a:xfrm>
            <a:off x="1745629" y="5473258"/>
            <a:ext cx="658602" cy="658602"/>
          </a:xfrm>
        </p:spPr>
        <p:txBody>
          <a:bodyPr>
            <a:normAutofit/>
          </a:bodyPr>
          <a:lstStyle>
            <a:lvl1pPr>
              <a:defRPr sz="1400"/>
            </a:lvl1pPr>
          </a:lstStyle>
          <a:p>
            <a:r>
              <a:rPr lang="en-GB" noProof="0" dirty="0"/>
              <a:t>SOCIAL ICON</a:t>
            </a:r>
          </a:p>
        </p:txBody>
      </p:sp>
      <p:sp>
        <p:nvSpPr>
          <p:cNvPr id="14" name="Segnaposto testo 28">
            <a:extLst>
              <a:ext uri="{FF2B5EF4-FFF2-40B4-BE49-F238E27FC236}">
                <a16:creationId xmlns:a16="http://schemas.microsoft.com/office/drawing/2014/main" id="{6D113DE0-7B98-1C49-9763-662CB9999B2B}"/>
              </a:ext>
            </a:extLst>
          </p:cNvPr>
          <p:cNvSpPr>
            <a:spLocks noGrp="1"/>
          </p:cNvSpPr>
          <p:nvPr>
            <p:ph type="body" sz="quarter" idx="13" hasCustomPrompt="1"/>
          </p:nvPr>
        </p:nvSpPr>
        <p:spPr>
          <a:xfrm>
            <a:off x="1745629" y="6131860"/>
            <a:ext cx="1017587" cy="430422"/>
          </a:xfrm>
        </p:spPr>
        <p:txBody>
          <a:bodyPr>
            <a:normAutofit/>
          </a:bodyPr>
          <a:lstStyle>
            <a:lvl1pPr marL="0" indent="0">
              <a:buNone/>
              <a:defRPr sz="1600">
                <a:solidFill>
                  <a:schemeClr val="bg1"/>
                </a:solidFill>
                <a:latin typeface="New Caledonia LT Std" panose="02020603060506020304" pitchFamily="18" charset="0"/>
              </a:defRPr>
            </a:lvl1pPr>
          </a:lstStyle>
          <a:p>
            <a:r>
              <a:rPr lang="en-GB" noProof="0" dirty="0"/>
              <a:t>SOCIAL LINK</a:t>
            </a:r>
          </a:p>
        </p:txBody>
      </p:sp>
      <p:sp>
        <p:nvSpPr>
          <p:cNvPr id="15" name="Segnaposto contenuto 23">
            <a:extLst>
              <a:ext uri="{FF2B5EF4-FFF2-40B4-BE49-F238E27FC236}">
                <a16:creationId xmlns:a16="http://schemas.microsoft.com/office/drawing/2014/main" id="{7A61E39C-5F5B-C549-9C58-A54F73498E73}"/>
              </a:ext>
            </a:extLst>
          </p:cNvPr>
          <p:cNvSpPr>
            <a:spLocks noGrp="1"/>
          </p:cNvSpPr>
          <p:nvPr>
            <p:ph sz="quarter" idx="14" hasCustomPrompt="1"/>
          </p:nvPr>
        </p:nvSpPr>
        <p:spPr>
          <a:xfrm>
            <a:off x="4343906" y="5473258"/>
            <a:ext cx="658602" cy="658602"/>
          </a:xfrm>
        </p:spPr>
        <p:txBody>
          <a:bodyPr>
            <a:normAutofit/>
          </a:bodyPr>
          <a:lstStyle>
            <a:lvl1pPr>
              <a:defRPr sz="1400"/>
            </a:lvl1pPr>
          </a:lstStyle>
          <a:p>
            <a:r>
              <a:rPr lang="en-GB" noProof="0"/>
              <a:t>SOCIAL ICON</a:t>
            </a:r>
          </a:p>
        </p:txBody>
      </p:sp>
      <p:sp>
        <p:nvSpPr>
          <p:cNvPr id="16" name="Segnaposto testo 28">
            <a:extLst>
              <a:ext uri="{FF2B5EF4-FFF2-40B4-BE49-F238E27FC236}">
                <a16:creationId xmlns:a16="http://schemas.microsoft.com/office/drawing/2014/main" id="{D038F396-7D5C-6940-A36F-957107A6E783}"/>
              </a:ext>
            </a:extLst>
          </p:cNvPr>
          <p:cNvSpPr>
            <a:spLocks noGrp="1"/>
          </p:cNvSpPr>
          <p:nvPr>
            <p:ph type="body" sz="quarter" idx="15" hasCustomPrompt="1"/>
          </p:nvPr>
        </p:nvSpPr>
        <p:spPr>
          <a:xfrm>
            <a:off x="4343906" y="6131860"/>
            <a:ext cx="1017587" cy="430422"/>
          </a:xfrm>
        </p:spPr>
        <p:txBody>
          <a:bodyPr>
            <a:normAutofit/>
          </a:bodyPr>
          <a:lstStyle>
            <a:lvl1pPr marL="0" indent="0">
              <a:buNone/>
              <a:defRPr sz="1600">
                <a:solidFill>
                  <a:schemeClr val="bg1"/>
                </a:solidFill>
                <a:latin typeface="New Caledonia LT Std" panose="02020603060506020304" pitchFamily="18" charset="0"/>
              </a:defRPr>
            </a:lvl1pPr>
          </a:lstStyle>
          <a:p>
            <a:r>
              <a:rPr lang="en-GB" noProof="0"/>
              <a:t>SOCIAL LINK</a:t>
            </a:r>
          </a:p>
        </p:txBody>
      </p:sp>
      <p:sp>
        <p:nvSpPr>
          <p:cNvPr id="17" name="Segnaposto contenuto 23">
            <a:extLst>
              <a:ext uri="{FF2B5EF4-FFF2-40B4-BE49-F238E27FC236}">
                <a16:creationId xmlns:a16="http://schemas.microsoft.com/office/drawing/2014/main" id="{F87BF4C0-8BD4-A64D-95B9-B4D4D5F1DD5A}"/>
              </a:ext>
            </a:extLst>
          </p:cNvPr>
          <p:cNvSpPr>
            <a:spLocks noGrp="1"/>
          </p:cNvSpPr>
          <p:nvPr>
            <p:ph sz="quarter" idx="16" hasCustomPrompt="1"/>
          </p:nvPr>
        </p:nvSpPr>
        <p:spPr>
          <a:xfrm>
            <a:off x="6909093" y="5473258"/>
            <a:ext cx="658602" cy="658602"/>
          </a:xfrm>
        </p:spPr>
        <p:txBody>
          <a:bodyPr>
            <a:normAutofit/>
          </a:bodyPr>
          <a:lstStyle>
            <a:lvl1pPr>
              <a:defRPr sz="1400"/>
            </a:lvl1pPr>
          </a:lstStyle>
          <a:p>
            <a:r>
              <a:rPr lang="en-GB" noProof="0"/>
              <a:t>SOCIAL ICON</a:t>
            </a:r>
          </a:p>
        </p:txBody>
      </p:sp>
      <p:sp>
        <p:nvSpPr>
          <p:cNvPr id="18" name="Segnaposto testo 28">
            <a:extLst>
              <a:ext uri="{FF2B5EF4-FFF2-40B4-BE49-F238E27FC236}">
                <a16:creationId xmlns:a16="http://schemas.microsoft.com/office/drawing/2014/main" id="{D63A90CF-DB20-9743-9431-C44B2B1921CA}"/>
              </a:ext>
            </a:extLst>
          </p:cNvPr>
          <p:cNvSpPr>
            <a:spLocks noGrp="1"/>
          </p:cNvSpPr>
          <p:nvPr>
            <p:ph type="body" sz="quarter" idx="17" hasCustomPrompt="1"/>
          </p:nvPr>
        </p:nvSpPr>
        <p:spPr>
          <a:xfrm>
            <a:off x="6909093" y="6131860"/>
            <a:ext cx="1017587" cy="430422"/>
          </a:xfrm>
        </p:spPr>
        <p:txBody>
          <a:bodyPr>
            <a:normAutofit/>
          </a:bodyPr>
          <a:lstStyle>
            <a:lvl1pPr marL="0" indent="0">
              <a:buNone/>
              <a:defRPr sz="1600">
                <a:solidFill>
                  <a:schemeClr val="bg1"/>
                </a:solidFill>
                <a:latin typeface="New Caledonia LT Std" panose="02020603060506020304" pitchFamily="18" charset="0"/>
              </a:defRPr>
            </a:lvl1pPr>
          </a:lstStyle>
          <a:p>
            <a:r>
              <a:rPr lang="en-GB" noProof="0"/>
              <a:t>SOCIAL LINK</a:t>
            </a:r>
          </a:p>
        </p:txBody>
      </p:sp>
      <p:sp>
        <p:nvSpPr>
          <p:cNvPr id="19" name="Segnaposto contenuto 23">
            <a:extLst>
              <a:ext uri="{FF2B5EF4-FFF2-40B4-BE49-F238E27FC236}">
                <a16:creationId xmlns:a16="http://schemas.microsoft.com/office/drawing/2014/main" id="{6426AF25-B50C-7245-98CD-8ABC312BA900}"/>
              </a:ext>
            </a:extLst>
          </p:cNvPr>
          <p:cNvSpPr>
            <a:spLocks noGrp="1"/>
          </p:cNvSpPr>
          <p:nvPr>
            <p:ph sz="quarter" idx="21" hasCustomPrompt="1"/>
          </p:nvPr>
        </p:nvSpPr>
        <p:spPr>
          <a:xfrm>
            <a:off x="9474280" y="5473258"/>
            <a:ext cx="658602" cy="658602"/>
          </a:xfrm>
        </p:spPr>
        <p:txBody>
          <a:bodyPr>
            <a:normAutofit/>
          </a:bodyPr>
          <a:lstStyle>
            <a:lvl1pPr>
              <a:defRPr sz="1400"/>
            </a:lvl1pPr>
          </a:lstStyle>
          <a:p>
            <a:r>
              <a:rPr lang="en-GB" noProof="0"/>
              <a:t>SOCIAL ICON</a:t>
            </a:r>
          </a:p>
        </p:txBody>
      </p:sp>
      <p:sp>
        <p:nvSpPr>
          <p:cNvPr id="21" name="Segnaposto testo 28">
            <a:extLst>
              <a:ext uri="{FF2B5EF4-FFF2-40B4-BE49-F238E27FC236}">
                <a16:creationId xmlns:a16="http://schemas.microsoft.com/office/drawing/2014/main" id="{2C6BDAF2-AD98-1C4A-B470-D06858BDC46D}"/>
              </a:ext>
            </a:extLst>
          </p:cNvPr>
          <p:cNvSpPr>
            <a:spLocks noGrp="1"/>
          </p:cNvSpPr>
          <p:nvPr>
            <p:ph type="body" sz="quarter" idx="22" hasCustomPrompt="1"/>
          </p:nvPr>
        </p:nvSpPr>
        <p:spPr>
          <a:xfrm>
            <a:off x="9474280" y="6131860"/>
            <a:ext cx="1017587" cy="430422"/>
          </a:xfrm>
        </p:spPr>
        <p:txBody>
          <a:bodyPr>
            <a:normAutofit/>
          </a:bodyPr>
          <a:lstStyle>
            <a:lvl1pPr marL="0" indent="0">
              <a:buNone/>
              <a:defRPr sz="1600">
                <a:solidFill>
                  <a:schemeClr val="bg1"/>
                </a:solidFill>
                <a:latin typeface="New Caledonia LT Std" panose="02020603060506020304" pitchFamily="18" charset="0"/>
              </a:defRPr>
            </a:lvl1pPr>
          </a:lstStyle>
          <a:p>
            <a:r>
              <a:rPr lang="en-GB" noProof="0" dirty="0"/>
              <a:t>SOCIAL LINK</a:t>
            </a:r>
          </a:p>
        </p:txBody>
      </p:sp>
    </p:spTree>
    <p:extLst>
      <p:ext uri="{BB962C8B-B14F-4D97-AF65-F5344CB8AC3E}">
        <p14:creationId xmlns:p14="http://schemas.microsoft.com/office/powerpoint/2010/main" val="217779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14" name="Picture 19">
            <a:extLst>
              <a:ext uri="{FF2B5EF4-FFF2-40B4-BE49-F238E27FC236}">
                <a16:creationId xmlns:a16="http://schemas.microsoft.com/office/drawing/2014/main" id="{3907096D-5CA1-F441-96F0-30080A3A56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51"/>
            <a:ext cx="6004560" cy="3429002"/>
          </a:xfrm>
          <a:prstGeom prst="rect">
            <a:avLst/>
          </a:prstGeom>
        </p:spPr>
      </p:pic>
      <p:pic>
        <p:nvPicPr>
          <p:cNvPr id="15" name="Picture 17">
            <a:extLst>
              <a:ext uri="{FF2B5EF4-FFF2-40B4-BE49-F238E27FC236}">
                <a16:creationId xmlns:a16="http://schemas.microsoft.com/office/drawing/2014/main" id="{ED44BF5D-1CDB-AD46-8DC2-5C6B880C2E5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426550"/>
            <a:ext cx="5996889" cy="3431449"/>
          </a:xfrm>
          <a:prstGeom prst="rect">
            <a:avLst/>
          </a:prstGeom>
        </p:spPr>
      </p:pic>
      <p:pic>
        <p:nvPicPr>
          <p:cNvPr id="16" name="Picture 10">
            <a:extLst>
              <a:ext uri="{FF2B5EF4-FFF2-40B4-BE49-F238E27FC236}">
                <a16:creationId xmlns:a16="http://schemas.microsoft.com/office/drawing/2014/main" id="{7AAACAF6-3658-9C49-8D7A-9573A08E1F9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04560" y="2448"/>
            <a:ext cx="6188827" cy="3424103"/>
          </a:xfrm>
          <a:prstGeom prst="rect">
            <a:avLst/>
          </a:prstGeom>
        </p:spPr>
      </p:pic>
      <p:pic>
        <p:nvPicPr>
          <p:cNvPr id="17" name="Picture 15">
            <a:extLst>
              <a:ext uri="{FF2B5EF4-FFF2-40B4-BE49-F238E27FC236}">
                <a16:creationId xmlns:a16="http://schemas.microsoft.com/office/drawing/2014/main" id="{4014995B-7D4F-9B40-B583-4AD9CDFE1E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004560" y="3426551"/>
            <a:ext cx="6187439" cy="3431449"/>
          </a:xfrm>
          <a:prstGeom prst="rect">
            <a:avLst/>
          </a:prstGeom>
        </p:spPr>
      </p:pic>
      <p:sp>
        <p:nvSpPr>
          <p:cNvPr id="21" name="Rettangolo 20">
            <a:extLst>
              <a:ext uri="{FF2B5EF4-FFF2-40B4-BE49-F238E27FC236}">
                <a16:creationId xmlns:a16="http://schemas.microsoft.com/office/drawing/2014/main" id="{A4143F39-91EE-F34F-9CB5-B1C98270FEC7}"/>
              </a:ext>
            </a:extLst>
          </p:cNvPr>
          <p:cNvSpPr/>
          <p:nvPr userDrawn="1"/>
        </p:nvSpPr>
        <p:spPr>
          <a:xfrm>
            <a:off x="202131" y="653315"/>
            <a:ext cx="11415562" cy="598691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7" name="Rettangolo 6">
            <a:extLst>
              <a:ext uri="{FF2B5EF4-FFF2-40B4-BE49-F238E27FC236}">
                <a16:creationId xmlns:a16="http://schemas.microsoft.com/office/drawing/2014/main" id="{A2EC8ADC-0439-794C-BFCA-0BB4C07A3882}"/>
              </a:ext>
            </a:extLst>
          </p:cNvPr>
          <p:cNvSpPr/>
          <p:nvPr userDrawn="1"/>
        </p:nvSpPr>
        <p:spPr>
          <a:xfrm>
            <a:off x="385011" y="435543"/>
            <a:ext cx="11415562" cy="5986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4" name="Segnaposto testo 3">
            <a:extLst>
              <a:ext uri="{FF2B5EF4-FFF2-40B4-BE49-F238E27FC236}">
                <a16:creationId xmlns:a16="http://schemas.microsoft.com/office/drawing/2014/main" id="{4EC4B5F9-84B6-4E45-B5E2-FDF0CBA512F7}"/>
              </a:ext>
            </a:extLst>
          </p:cNvPr>
          <p:cNvSpPr>
            <a:spLocks noGrp="1"/>
          </p:cNvSpPr>
          <p:nvPr>
            <p:ph type="body" sz="quarter" idx="10" hasCustomPrompt="1"/>
          </p:nvPr>
        </p:nvSpPr>
        <p:spPr>
          <a:xfrm>
            <a:off x="646547" y="703059"/>
            <a:ext cx="5359400" cy="615601"/>
          </a:xfrm>
        </p:spPr>
        <p:txBody>
          <a:bodyPr>
            <a:noAutofit/>
          </a:bodyPr>
          <a:lstStyle>
            <a:lvl1pPr marL="0" indent="0">
              <a:buNone/>
              <a:defRPr lang="it-IT" sz="4800" kern="1200" dirty="0" smtClean="0">
                <a:solidFill>
                  <a:srgbClr val="244859"/>
                </a:solidFill>
                <a:latin typeface="Futura Medium" panose="020B0602020204020303" pitchFamily="34" charset="-79"/>
                <a:ea typeface="+mj-ea"/>
                <a:cs typeface="Futura Medium" panose="020B0602020204020303" pitchFamily="34" charset="-79"/>
              </a:defRPr>
            </a:lvl1pPr>
          </a:lstStyle>
          <a:p>
            <a:r>
              <a:rPr lang="en-GB" noProof="0"/>
              <a:t>Title</a:t>
            </a:r>
          </a:p>
        </p:txBody>
      </p:sp>
      <p:sp>
        <p:nvSpPr>
          <p:cNvPr id="9" name="Segnaposto contenuto 8">
            <a:extLst>
              <a:ext uri="{FF2B5EF4-FFF2-40B4-BE49-F238E27FC236}">
                <a16:creationId xmlns:a16="http://schemas.microsoft.com/office/drawing/2014/main" id="{D1607F4A-FEF9-0D4E-8F35-02CC0870C084}"/>
              </a:ext>
            </a:extLst>
          </p:cNvPr>
          <p:cNvSpPr>
            <a:spLocks noGrp="1"/>
          </p:cNvSpPr>
          <p:nvPr>
            <p:ph sz="quarter" idx="12"/>
          </p:nvPr>
        </p:nvSpPr>
        <p:spPr>
          <a:xfrm>
            <a:off x="646113" y="2367815"/>
            <a:ext cx="10866437" cy="3772635"/>
          </a:xfrm>
        </p:spPr>
        <p:txBody>
          <a:bodyPr>
            <a:normAutofit/>
          </a:bodyPr>
          <a:lstStyle>
            <a:lvl1pPr>
              <a:defRPr sz="2400">
                <a:solidFill>
                  <a:srgbClr val="244859"/>
                </a:solidFill>
                <a:latin typeface="New Caledonia LT Std" panose="02020603060506020304" pitchFamily="18" charset="0"/>
              </a:defRPr>
            </a:lvl1pPr>
          </a:lstStyle>
          <a:p>
            <a:pPr lvl="0"/>
            <a:r>
              <a:rPr lang="en-GB" noProof="0"/>
              <a:t>Click to edit Master text styles</a:t>
            </a:r>
          </a:p>
        </p:txBody>
      </p:sp>
      <p:sp>
        <p:nvSpPr>
          <p:cNvPr id="20" name="Segnaposto testo 3">
            <a:extLst>
              <a:ext uri="{FF2B5EF4-FFF2-40B4-BE49-F238E27FC236}">
                <a16:creationId xmlns:a16="http://schemas.microsoft.com/office/drawing/2014/main" id="{413883AD-D74D-7B48-B8B5-99540B2A453D}"/>
              </a:ext>
            </a:extLst>
          </p:cNvPr>
          <p:cNvSpPr>
            <a:spLocks noGrp="1"/>
          </p:cNvSpPr>
          <p:nvPr>
            <p:ph type="body" sz="quarter" idx="13" hasCustomPrompt="1"/>
          </p:nvPr>
        </p:nvSpPr>
        <p:spPr>
          <a:xfrm>
            <a:off x="646547" y="1588584"/>
            <a:ext cx="5359400" cy="423095"/>
          </a:xfrm>
        </p:spPr>
        <p:txBody>
          <a:bodyPr>
            <a:noAutofit/>
          </a:bodyPr>
          <a:lstStyle>
            <a:lvl1pPr marL="0" indent="0">
              <a:buNone/>
              <a:defRPr lang="it-IT" sz="2400" kern="1200" dirty="0" smtClean="0">
                <a:solidFill>
                  <a:srgbClr val="BACF31"/>
                </a:solidFill>
                <a:latin typeface="Futura Medium" panose="020B0602020204020303" pitchFamily="34" charset="-79"/>
                <a:ea typeface="+mj-ea"/>
                <a:cs typeface="Futura Medium" panose="020B0602020204020303" pitchFamily="34" charset="-79"/>
              </a:defRPr>
            </a:lvl1pPr>
          </a:lstStyle>
          <a:p>
            <a:r>
              <a:rPr lang="en-GB" noProof="0"/>
              <a:t>Subtitle</a:t>
            </a:r>
          </a:p>
        </p:txBody>
      </p:sp>
      <p:pic>
        <p:nvPicPr>
          <p:cNvPr id="13" name="Picture 21">
            <a:extLst>
              <a:ext uri="{FF2B5EF4-FFF2-40B4-BE49-F238E27FC236}">
                <a16:creationId xmlns:a16="http://schemas.microsoft.com/office/drawing/2014/main" id="{AB529AE3-9A9E-AA46-A2AE-4CF49CAEC6F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06924" y="5931719"/>
            <a:ext cx="685978" cy="490738"/>
          </a:xfrm>
          <a:prstGeom prst="rect">
            <a:avLst/>
          </a:prstGeom>
        </p:spPr>
      </p:pic>
    </p:spTree>
    <p:extLst>
      <p:ext uri="{BB962C8B-B14F-4D97-AF65-F5344CB8AC3E}">
        <p14:creationId xmlns:p14="http://schemas.microsoft.com/office/powerpoint/2010/main" val="379517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6" name="Rettangolo 5"/>
          <p:cNvSpPr/>
          <p:nvPr userDrawn="1"/>
        </p:nvSpPr>
        <p:spPr>
          <a:xfrm>
            <a:off x="0" y="0"/>
            <a:ext cx="12192000" cy="143416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3">
            <a:extLst>
              <a:ext uri="{FF2B5EF4-FFF2-40B4-BE49-F238E27FC236}">
                <a16:creationId xmlns:a16="http://schemas.microsoft.com/office/drawing/2014/main" id="{137ED2BD-9ABC-614B-9597-53C32609D27D}"/>
              </a:ext>
            </a:extLst>
          </p:cNvPr>
          <p:cNvSpPr>
            <a:spLocks noGrp="1"/>
          </p:cNvSpPr>
          <p:nvPr>
            <p:ph type="body" sz="quarter" idx="16" hasCustomPrompt="1"/>
          </p:nvPr>
        </p:nvSpPr>
        <p:spPr>
          <a:xfrm>
            <a:off x="1561064" y="178067"/>
            <a:ext cx="9951486" cy="1020278"/>
          </a:xfrm>
        </p:spPr>
        <p:txBody>
          <a:bodyPr anchor="ctr">
            <a:noAutofit/>
          </a:bodyPr>
          <a:lstStyle>
            <a:lvl1pPr marL="0" indent="0" algn="l">
              <a:buNone/>
              <a:defRPr lang="it-IT" sz="3600" kern="1200" dirty="0" smtClean="0">
                <a:solidFill>
                  <a:srgbClr val="244859"/>
                </a:solidFill>
                <a:latin typeface="Futura Medium" panose="020B0602020204020303" pitchFamily="34" charset="-79"/>
                <a:ea typeface="+mj-ea"/>
                <a:cs typeface="Futura Medium" panose="020B0602020204020303" pitchFamily="34" charset="-79"/>
              </a:defRPr>
            </a:lvl1pPr>
          </a:lstStyle>
          <a:p>
            <a:r>
              <a:rPr lang="it-IT" dirty="0"/>
              <a:t>Title</a:t>
            </a:r>
          </a:p>
        </p:txBody>
      </p:sp>
      <p:pic>
        <p:nvPicPr>
          <p:cNvPr id="7" name="Immagin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653" y="315790"/>
            <a:ext cx="1037758" cy="800742"/>
          </a:xfrm>
          <a:prstGeom prst="rect">
            <a:avLst/>
          </a:prstGeom>
        </p:spPr>
      </p:pic>
      <p:pic>
        <p:nvPicPr>
          <p:cNvPr id="8" name="Picture 21">
            <a:extLst>
              <a:ext uri="{FF2B5EF4-FFF2-40B4-BE49-F238E27FC236}">
                <a16:creationId xmlns:a16="http://schemas.microsoft.com/office/drawing/2014/main" id="{AB529AE3-9A9E-AA46-A2AE-4CF49CAEC6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09769" y="6189195"/>
            <a:ext cx="685978" cy="490738"/>
          </a:xfrm>
          <a:prstGeom prst="rect">
            <a:avLst/>
          </a:prstGeom>
        </p:spPr>
      </p:pic>
      <p:sp>
        <p:nvSpPr>
          <p:cNvPr id="9" name="Rettangolo 8"/>
          <p:cNvSpPr/>
          <p:nvPr userDrawn="1"/>
        </p:nvSpPr>
        <p:spPr>
          <a:xfrm>
            <a:off x="0" y="6679933"/>
            <a:ext cx="12192000" cy="178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contenuto 8">
            <a:extLst>
              <a:ext uri="{FF2B5EF4-FFF2-40B4-BE49-F238E27FC236}">
                <a16:creationId xmlns:a16="http://schemas.microsoft.com/office/drawing/2014/main" id="{7F1E1909-D323-4A06-A5E1-5D49D1FCA0EE}"/>
              </a:ext>
            </a:extLst>
          </p:cNvPr>
          <p:cNvSpPr>
            <a:spLocks noGrp="1"/>
          </p:cNvSpPr>
          <p:nvPr>
            <p:ph sz="quarter" idx="12"/>
          </p:nvPr>
        </p:nvSpPr>
        <p:spPr>
          <a:xfrm>
            <a:off x="646113" y="1924903"/>
            <a:ext cx="10866437" cy="4215548"/>
          </a:xfrm>
        </p:spPr>
        <p:txBody>
          <a:bodyPr>
            <a:normAutofit/>
          </a:bodyPr>
          <a:lstStyle>
            <a:lvl1pPr>
              <a:defRPr sz="2400">
                <a:solidFill>
                  <a:srgbClr val="244859"/>
                </a:solidFill>
                <a:latin typeface="New Caledonia LT Std" panose="02020603060506020304" pitchFamily="18" charset="0"/>
              </a:defRPr>
            </a:lvl1pPr>
          </a:lstStyle>
          <a:p>
            <a:pPr lvl="0"/>
            <a:r>
              <a:rPr lang="en-GB" noProof="0"/>
              <a:t>Click to edit Master text styles</a:t>
            </a:r>
          </a:p>
        </p:txBody>
      </p:sp>
    </p:spTree>
    <p:extLst>
      <p:ext uri="{BB962C8B-B14F-4D97-AF65-F5344CB8AC3E}">
        <p14:creationId xmlns:p14="http://schemas.microsoft.com/office/powerpoint/2010/main" val="214104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5" name="Segnaposto testo 3">
            <a:extLst>
              <a:ext uri="{FF2B5EF4-FFF2-40B4-BE49-F238E27FC236}">
                <a16:creationId xmlns:a16="http://schemas.microsoft.com/office/drawing/2014/main" id="{137ED2BD-9ABC-614B-9597-53C32609D27D}"/>
              </a:ext>
            </a:extLst>
          </p:cNvPr>
          <p:cNvSpPr>
            <a:spLocks noGrp="1"/>
          </p:cNvSpPr>
          <p:nvPr>
            <p:ph type="body" sz="quarter" idx="16" hasCustomPrompt="1"/>
          </p:nvPr>
        </p:nvSpPr>
        <p:spPr>
          <a:xfrm>
            <a:off x="1561064" y="151067"/>
            <a:ext cx="9951486" cy="826617"/>
          </a:xfrm>
        </p:spPr>
        <p:txBody>
          <a:bodyPr anchor="ctr">
            <a:noAutofit/>
          </a:bodyPr>
          <a:lstStyle>
            <a:lvl1pPr marL="0" indent="0" algn="l">
              <a:buNone/>
              <a:defRPr lang="it-IT" sz="3600" kern="1200" dirty="0" smtClean="0">
                <a:solidFill>
                  <a:srgbClr val="244859"/>
                </a:solidFill>
                <a:latin typeface="Futura Medium" panose="020B0602020204020303" pitchFamily="34" charset="-79"/>
                <a:ea typeface="+mj-ea"/>
                <a:cs typeface="Futura Medium" panose="020B0602020204020303" pitchFamily="34" charset="-79"/>
              </a:defRPr>
            </a:lvl1pPr>
          </a:lstStyle>
          <a:p>
            <a:r>
              <a:rPr lang="it-IT" dirty="0"/>
              <a:t>Title</a:t>
            </a:r>
          </a:p>
        </p:txBody>
      </p:sp>
      <p:pic>
        <p:nvPicPr>
          <p:cNvPr id="8" name="Picture 21">
            <a:extLst>
              <a:ext uri="{FF2B5EF4-FFF2-40B4-BE49-F238E27FC236}">
                <a16:creationId xmlns:a16="http://schemas.microsoft.com/office/drawing/2014/main" id="{AB529AE3-9A9E-AA46-A2AE-4CF49CAEC6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9769" y="6189195"/>
            <a:ext cx="685978" cy="490738"/>
          </a:xfrm>
          <a:prstGeom prst="rect">
            <a:avLst/>
          </a:prstGeom>
        </p:spPr>
      </p:pic>
      <p:sp>
        <p:nvSpPr>
          <p:cNvPr id="9" name="Rettangolo 8"/>
          <p:cNvSpPr/>
          <p:nvPr userDrawn="1"/>
        </p:nvSpPr>
        <p:spPr>
          <a:xfrm>
            <a:off x="0" y="6679933"/>
            <a:ext cx="12192000" cy="178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contenuto 8">
            <a:extLst>
              <a:ext uri="{FF2B5EF4-FFF2-40B4-BE49-F238E27FC236}">
                <a16:creationId xmlns:a16="http://schemas.microsoft.com/office/drawing/2014/main" id="{7F1E1909-D323-4A06-A5E1-5D49D1FCA0EE}"/>
              </a:ext>
            </a:extLst>
          </p:cNvPr>
          <p:cNvSpPr>
            <a:spLocks noGrp="1"/>
          </p:cNvSpPr>
          <p:nvPr>
            <p:ph sz="quarter" idx="12"/>
          </p:nvPr>
        </p:nvSpPr>
        <p:spPr>
          <a:xfrm>
            <a:off x="199177" y="1439501"/>
            <a:ext cx="11313374" cy="4700950"/>
          </a:xfrm>
        </p:spPr>
        <p:txBody>
          <a:bodyPr>
            <a:normAutofit/>
          </a:bodyPr>
          <a:lstStyle>
            <a:lvl1pPr>
              <a:defRPr sz="2400">
                <a:solidFill>
                  <a:srgbClr val="244859"/>
                </a:solidFill>
                <a:latin typeface="New Caledonia LT Std" panose="02020603060506020304" pitchFamily="18" charset="0"/>
              </a:defRPr>
            </a:lvl1pPr>
          </a:lstStyle>
          <a:p>
            <a:pPr lvl="0"/>
            <a:r>
              <a:rPr lang="en-GB" noProof="0"/>
              <a:t>Click to edit Master text styles</a:t>
            </a:r>
          </a:p>
        </p:txBody>
      </p:sp>
      <p:pic>
        <p:nvPicPr>
          <p:cNvPr id="11" name="Immagine 21">
            <a:extLst>
              <a:ext uri="{FF2B5EF4-FFF2-40B4-BE49-F238E27FC236}">
                <a16:creationId xmlns:a16="http://schemas.microsoft.com/office/drawing/2014/main" id="{D88B79CA-A217-A84C-8851-F997068D3B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99177" y="151066"/>
            <a:ext cx="986828" cy="826618"/>
          </a:xfrm>
          <a:prstGeom prst="rect">
            <a:avLst/>
          </a:prstGeom>
        </p:spPr>
      </p:pic>
    </p:spTree>
    <p:extLst>
      <p:ext uri="{BB962C8B-B14F-4D97-AF65-F5344CB8AC3E}">
        <p14:creationId xmlns:p14="http://schemas.microsoft.com/office/powerpoint/2010/main" val="362722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5" name="Segnaposto testo 3">
            <a:extLst>
              <a:ext uri="{FF2B5EF4-FFF2-40B4-BE49-F238E27FC236}">
                <a16:creationId xmlns:a16="http://schemas.microsoft.com/office/drawing/2014/main" id="{137ED2BD-9ABC-614B-9597-53C32609D27D}"/>
              </a:ext>
            </a:extLst>
          </p:cNvPr>
          <p:cNvSpPr>
            <a:spLocks noGrp="1"/>
          </p:cNvSpPr>
          <p:nvPr>
            <p:ph type="body" sz="quarter" idx="16" hasCustomPrompt="1"/>
          </p:nvPr>
        </p:nvSpPr>
        <p:spPr>
          <a:xfrm>
            <a:off x="1561064" y="151067"/>
            <a:ext cx="9951486" cy="826617"/>
          </a:xfrm>
        </p:spPr>
        <p:txBody>
          <a:bodyPr anchor="ctr">
            <a:noAutofit/>
          </a:bodyPr>
          <a:lstStyle>
            <a:lvl1pPr marL="0" indent="0" algn="l">
              <a:buNone/>
              <a:defRPr lang="it-IT" sz="3600" kern="1200" dirty="0" smtClean="0">
                <a:solidFill>
                  <a:srgbClr val="244859"/>
                </a:solidFill>
                <a:latin typeface="Futura Medium" panose="020B0602020204020303" pitchFamily="34" charset="-79"/>
                <a:ea typeface="+mj-ea"/>
                <a:cs typeface="Futura Medium" panose="020B0602020204020303" pitchFamily="34" charset="-79"/>
              </a:defRPr>
            </a:lvl1pPr>
          </a:lstStyle>
          <a:p>
            <a:r>
              <a:rPr lang="it-IT" dirty="0"/>
              <a:t>Title</a:t>
            </a:r>
          </a:p>
        </p:txBody>
      </p:sp>
      <p:pic>
        <p:nvPicPr>
          <p:cNvPr id="8" name="Picture 21">
            <a:extLst>
              <a:ext uri="{FF2B5EF4-FFF2-40B4-BE49-F238E27FC236}">
                <a16:creationId xmlns:a16="http://schemas.microsoft.com/office/drawing/2014/main" id="{AB529AE3-9A9E-AA46-A2AE-4CF49CAEC6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9769" y="6189195"/>
            <a:ext cx="685978" cy="490738"/>
          </a:xfrm>
          <a:prstGeom prst="rect">
            <a:avLst/>
          </a:prstGeom>
        </p:spPr>
      </p:pic>
      <p:sp>
        <p:nvSpPr>
          <p:cNvPr id="10" name="Segnaposto contenuto 8">
            <a:extLst>
              <a:ext uri="{FF2B5EF4-FFF2-40B4-BE49-F238E27FC236}">
                <a16:creationId xmlns:a16="http://schemas.microsoft.com/office/drawing/2014/main" id="{7F1E1909-D323-4A06-A5E1-5D49D1FCA0EE}"/>
              </a:ext>
            </a:extLst>
          </p:cNvPr>
          <p:cNvSpPr>
            <a:spLocks noGrp="1"/>
          </p:cNvSpPr>
          <p:nvPr>
            <p:ph sz="quarter" idx="12"/>
          </p:nvPr>
        </p:nvSpPr>
        <p:spPr>
          <a:xfrm>
            <a:off x="199177" y="1439501"/>
            <a:ext cx="11313374" cy="4700950"/>
          </a:xfrm>
        </p:spPr>
        <p:txBody>
          <a:bodyPr>
            <a:normAutofit/>
          </a:bodyPr>
          <a:lstStyle>
            <a:lvl1pPr>
              <a:defRPr sz="2400">
                <a:solidFill>
                  <a:srgbClr val="244859"/>
                </a:solidFill>
                <a:latin typeface="New Caledonia LT Std" panose="02020603060506020304" pitchFamily="18" charset="0"/>
              </a:defRPr>
            </a:lvl1pPr>
          </a:lstStyle>
          <a:p>
            <a:pPr lvl="0"/>
            <a:r>
              <a:rPr lang="en-GB" noProof="0"/>
              <a:t>Click to edit Master text styles</a:t>
            </a:r>
          </a:p>
        </p:txBody>
      </p:sp>
      <p:sp>
        <p:nvSpPr>
          <p:cNvPr id="7" name="Rettangolo 20">
            <a:extLst>
              <a:ext uri="{FF2B5EF4-FFF2-40B4-BE49-F238E27FC236}">
                <a16:creationId xmlns:a16="http://schemas.microsoft.com/office/drawing/2014/main" id="{51A4DAE6-D643-8B48-BDB6-67DCC0F5ADD7}"/>
              </a:ext>
            </a:extLst>
          </p:cNvPr>
          <p:cNvSpPr/>
          <p:nvPr userDrawn="1"/>
        </p:nvSpPr>
        <p:spPr>
          <a:xfrm>
            <a:off x="0" y="6156356"/>
            <a:ext cx="12192000" cy="701644"/>
          </a:xfrm>
          <a:prstGeom prst="rect">
            <a:avLst/>
          </a:prstGeom>
          <a:solidFill>
            <a:srgbClr val="21B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GB" noProof="0">
              <a:solidFill>
                <a:srgbClr val="21B2E1"/>
              </a:solidFill>
            </a:endParaRPr>
          </a:p>
        </p:txBody>
      </p:sp>
      <p:sp>
        <p:nvSpPr>
          <p:cNvPr id="12" name="CasellaDiTesto 1">
            <a:extLst>
              <a:ext uri="{FF2B5EF4-FFF2-40B4-BE49-F238E27FC236}">
                <a16:creationId xmlns:a16="http://schemas.microsoft.com/office/drawing/2014/main" id="{268D585A-FEBB-6C41-9C7F-813CA8B05C65}"/>
              </a:ext>
            </a:extLst>
          </p:cNvPr>
          <p:cNvSpPr txBox="1"/>
          <p:nvPr userDrawn="1"/>
        </p:nvSpPr>
        <p:spPr>
          <a:xfrm>
            <a:off x="890038" y="6380560"/>
            <a:ext cx="9931651" cy="27699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it-IT" sz="1200" b="0" i="0" u="none" strike="noStrike" dirty="0">
                <a:solidFill>
                  <a:schemeClr val="bg1"/>
                </a:solidFill>
                <a:effectLst/>
                <a:latin typeface="Open Sans" panose="020B0606030504020204" pitchFamily="34" charset="0"/>
              </a:rPr>
              <a:t>ENVRI-FAIR </a:t>
            </a:r>
            <a:r>
              <a:rPr lang="it-IT" sz="1200" b="0" i="0" u="none" strike="noStrike" dirty="0" err="1">
                <a:solidFill>
                  <a:schemeClr val="bg1"/>
                </a:solidFill>
                <a:effectLst/>
                <a:latin typeface="Open Sans" panose="020B0606030504020204" pitchFamily="34" charset="0"/>
              </a:rPr>
              <a:t>has</a:t>
            </a:r>
            <a:r>
              <a:rPr lang="it-IT" sz="1200" b="0" i="0" u="none" strike="noStrike" dirty="0">
                <a:solidFill>
                  <a:schemeClr val="bg1"/>
                </a:solidFill>
                <a:effectLst/>
                <a:latin typeface="Open Sans" panose="020B0606030504020204" pitchFamily="34" charset="0"/>
              </a:rPr>
              <a:t> </a:t>
            </a:r>
            <a:r>
              <a:rPr lang="it-IT" sz="1200" b="0" i="0" u="none" strike="noStrike" dirty="0" err="1">
                <a:solidFill>
                  <a:schemeClr val="bg1"/>
                </a:solidFill>
                <a:effectLst/>
                <a:latin typeface="Open Sans" panose="020B0606030504020204" pitchFamily="34" charset="0"/>
              </a:rPr>
              <a:t>received</a:t>
            </a:r>
            <a:r>
              <a:rPr lang="it-IT" sz="1200" b="0" i="0" u="none" strike="noStrike" dirty="0">
                <a:solidFill>
                  <a:schemeClr val="bg1"/>
                </a:solidFill>
                <a:effectLst/>
                <a:latin typeface="Open Sans" panose="020B0606030504020204" pitchFamily="34" charset="0"/>
              </a:rPr>
              <a:t> </a:t>
            </a:r>
            <a:r>
              <a:rPr lang="it-IT" sz="1200" b="0" i="0" u="none" strike="noStrike" dirty="0" err="1">
                <a:solidFill>
                  <a:schemeClr val="bg1"/>
                </a:solidFill>
                <a:effectLst/>
                <a:latin typeface="Open Sans" panose="020B0606030504020204" pitchFamily="34" charset="0"/>
              </a:rPr>
              <a:t>funding</a:t>
            </a:r>
            <a:r>
              <a:rPr lang="it-IT" sz="1200" b="0" i="0" u="none" strike="noStrike" dirty="0">
                <a:solidFill>
                  <a:schemeClr val="bg1"/>
                </a:solidFill>
                <a:effectLst/>
                <a:latin typeface="Open Sans" panose="020B0606030504020204" pitchFamily="34" charset="0"/>
              </a:rPr>
              <a:t> from the </a:t>
            </a:r>
            <a:r>
              <a:rPr lang="it-IT" sz="1200" b="0" i="0" u="none" strike="noStrike" dirty="0" err="1">
                <a:solidFill>
                  <a:schemeClr val="bg1"/>
                </a:solidFill>
                <a:effectLst/>
                <a:latin typeface="Open Sans" panose="020B0606030504020204" pitchFamily="34" charset="0"/>
              </a:rPr>
              <a:t>European</a:t>
            </a:r>
            <a:r>
              <a:rPr lang="it-IT" sz="1200" b="0" i="0" u="none" strike="noStrike" dirty="0">
                <a:solidFill>
                  <a:schemeClr val="bg1"/>
                </a:solidFill>
                <a:effectLst/>
                <a:latin typeface="Open Sans" panose="020B0606030504020204" pitchFamily="34" charset="0"/>
              </a:rPr>
              <a:t> </a:t>
            </a:r>
            <a:r>
              <a:rPr lang="it-IT" sz="1200" b="0" i="0" u="none" strike="noStrike" dirty="0" err="1">
                <a:solidFill>
                  <a:schemeClr val="bg1"/>
                </a:solidFill>
                <a:effectLst/>
                <a:latin typeface="Open Sans" panose="020B0606030504020204" pitchFamily="34" charset="0"/>
              </a:rPr>
              <a:t>Union’s</a:t>
            </a:r>
            <a:r>
              <a:rPr lang="it-IT" sz="1200" b="0" i="0" u="none" strike="noStrike" dirty="0">
                <a:solidFill>
                  <a:schemeClr val="bg1"/>
                </a:solidFill>
                <a:effectLst/>
                <a:latin typeface="Open Sans" panose="020B0606030504020204" pitchFamily="34" charset="0"/>
              </a:rPr>
              <a:t> </a:t>
            </a:r>
            <a:r>
              <a:rPr lang="it-IT" sz="1200" b="0" i="0" u="none" strike="noStrike" dirty="0" err="1">
                <a:solidFill>
                  <a:schemeClr val="bg1"/>
                </a:solidFill>
                <a:effectLst/>
                <a:latin typeface="Open Sans" panose="020B0606030504020204" pitchFamily="34" charset="0"/>
              </a:rPr>
              <a:t>Horizon</a:t>
            </a:r>
            <a:r>
              <a:rPr lang="it-IT" sz="1200" b="0" i="0" u="none" strike="noStrike" dirty="0">
                <a:solidFill>
                  <a:schemeClr val="bg1"/>
                </a:solidFill>
                <a:effectLst/>
                <a:latin typeface="Open Sans" panose="020B0606030504020204" pitchFamily="34" charset="0"/>
              </a:rPr>
              <a:t> 2020 </a:t>
            </a:r>
            <a:r>
              <a:rPr lang="it-IT" sz="1200" b="0" i="0" u="none" strike="noStrike" dirty="0" err="1">
                <a:solidFill>
                  <a:schemeClr val="bg1"/>
                </a:solidFill>
                <a:effectLst/>
                <a:latin typeface="Open Sans" panose="020B0606030504020204" pitchFamily="34" charset="0"/>
              </a:rPr>
              <a:t>research</a:t>
            </a:r>
            <a:r>
              <a:rPr lang="it-IT" sz="1200" b="0" i="0" u="none" strike="noStrike" dirty="0">
                <a:solidFill>
                  <a:schemeClr val="bg1"/>
                </a:solidFill>
                <a:effectLst/>
                <a:latin typeface="Open Sans" panose="020B0606030504020204" pitchFamily="34" charset="0"/>
              </a:rPr>
              <a:t> and </a:t>
            </a:r>
            <a:r>
              <a:rPr lang="it-IT" sz="1200" b="0" i="0" u="none" strike="noStrike" dirty="0" err="1">
                <a:solidFill>
                  <a:schemeClr val="bg1"/>
                </a:solidFill>
                <a:effectLst/>
                <a:latin typeface="Open Sans" panose="020B0606030504020204" pitchFamily="34" charset="0"/>
              </a:rPr>
              <a:t>innovation</a:t>
            </a:r>
            <a:r>
              <a:rPr lang="it-IT" sz="1200" b="0" i="0" u="none" strike="noStrike" dirty="0">
                <a:solidFill>
                  <a:schemeClr val="bg1"/>
                </a:solidFill>
                <a:effectLst/>
                <a:latin typeface="Open Sans" panose="020B0606030504020204" pitchFamily="34" charset="0"/>
              </a:rPr>
              <a:t> </a:t>
            </a:r>
            <a:r>
              <a:rPr lang="it-IT" sz="1200" b="0" i="0" u="none" strike="noStrike" dirty="0" err="1">
                <a:solidFill>
                  <a:schemeClr val="bg1"/>
                </a:solidFill>
                <a:effectLst/>
                <a:latin typeface="Open Sans" panose="020B0606030504020204" pitchFamily="34" charset="0"/>
              </a:rPr>
              <a:t>programme</a:t>
            </a:r>
            <a:r>
              <a:rPr lang="it-IT" sz="1200" b="0" i="0" u="none" strike="noStrike" dirty="0">
                <a:solidFill>
                  <a:schemeClr val="bg1"/>
                </a:solidFill>
                <a:effectLst/>
                <a:latin typeface="Open Sans" panose="020B0606030504020204" pitchFamily="34" charset="0"/>
              </a:rPr>
              <a:t> under </a:t>
            </a:r>
            <a:r>
              <a:rPr lang="it-IT" sz="1200" b="0" i="0" u="none" strike="noStrike" dirty="0" err="1">
                <a:solidFill>
                  <a:schemeClr val="bg1"/>
                </a:solidFill>
                <a:effectLst/>
                <a:latin typeface="Open Sans" panose="020B0606030504020204" pitchFamily="34" charset="0"/>
              </a:rPr>
              <a:t>grant</a:t>
            </a:r>
            <a:r>
              <a:rPr lang="it-IT" sz="1200" b="0" i="0" u="none" strike="noStrike" dirty="0">
                <a:solidFill>
                  <a:schemeClr val="bg1"/>
                </a:solidFill>
                <a:effectLst/>
                <a:latin typeface="Open Sans" panose="020B0606030504020204" pitchFamily="34" charset="0"/>
              </a:rPr>
              <a:t> </a:t>
            </a:r>
            <a:r>
              <a:rPr lang="it-IT" sz="1200" b="0" i="0" u="none" strike="noStrike" dirty="0" err="1">
                <a:solidFill>
                  <a:schemeClr val="bg1"/>
                </a:solidFill>
                <a:effectLst/>
                <a:latin typeface="Open Sans" panose="020B0606030504020204" pitchFamily="34" charset="0"/>
              </a:rPr>
              <a:t>agreement</a:t>
            </a:r>
            <a:r>
              <a:rPr lang="it-IT" sz="1200" b="0" i="0" u="none" strike="noStrike" dirty="0">
                <a:solidFill>
                  <a:schemeClr val="bg1"/>
                </a:solidFill>
                <a:effectLst/>
                <a:latin typeface="Open Sans" panose="020B0606030504020204" pitchFamily="34" charset="0"/>
              </a:rPr>
              <a:t> No 824068</a:t>
            </a:r>
            <a:endParaRPr lang="en-GB" sz="1200" b="0" noProof="0" dirty="0">
              <a:solidFill>
                <a:schemeClr val="bg1"/>
              </a:solidFill>
            </a:endParaRPr>
          </a:p>
        </p:txBody>
      </p:sp>
      <p:pic>
        <p:nvPicPr>
          <p:cNvPr id="13" name="Immagine 9">
            <a:extLst>
              <a:ext uri="{FF2B5EF4-FFF2-40B4-BE49-F238E27FC236}">
                <a16:creationId xmlns:a16="http://schemas.microsoft.com/office/drawing/2014/main" id="{4A10807D-CE54-604B-9263-144E4E5E15A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3195" y="6331186"/>
            <a:ext cx="610354" cy="375748"/>
          </a:xfrm>
          <a:prstGeom prst="rect">
            <a:avLst/>
          </a:prstGeom>
        </p:spPr>
      </p:pic>
      <p:sp>
        <p:nvSpPr>
          <p:cNvPr id="14" name="CasellaDiTesto 1">
            <a:extLst>
              <a:ext uri="{FF2B5EF4-FFF2-40B4-BE49-F238E27FC236}">
                <a16:creationId xmlns:a16="http://schemas.microsoft.com/office/drawing/2014/main" id="{6F9CC738-C045-F94A-9707-C231B0F10690}"/>
              </a:ext>
            </a:extLst>
          </p:cNvPr>
          <p:cNvSpPr txBox="1"/>
          <p:nvPr userDrawn="1"/>
        </p:nvSpPr>
        <p:spPr>
          <a:xfrm>
            <a:off x="10545997" y="6380559"/>
            <a:ext cx="1511929" cy="27699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r>
              <a:rPr lang="it-IT" sz="1200" b="1" i="0" u="none" strike="noStrike" dirty="0" err="1">
                <a:solidFill>
                  <a:schemeClr val="bg1"/>
                </a:solidFill>
                <a:effectLst/>
                <a:latin typeface="Open Sans" panose="020B0606030504020204" pitchFamily="34" charset="0"/>
              </a:rPr>
              <a:t>www.envri-fair.eu</a:t>
            </a:r>
            <a:endParaRPr lang="en-GB" sz="1200" b="1" noProof="0" dirty="0">
              <a:solidFill>
                <a:schemeClr val="bg1"/>
              </a:solidFill>
            </a:endParaRPr>
          </a:p>
        </p:txBody>
      </p:sp>
      <p:pic>
        <p:nvPicPr>
          <p:cNvPr id="15" name="Immagine 21">
            <a:extLst>
              <a:ext uri="{FF2B5EF4-FFF2-40B4-BE49-F238E27FC236}">
                <a16:creationId xmlns:a16="http://schemas.microsoft.com/office/drawing/2014/main" id="{690406F4-ABF1-C14F-9526-18AB4F5A81E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99177" y="151066"/>
            <a:ext cx="986828" cy="826618"/>
          </a:xfrm>
          <a:prstGeom prst="rect">
            <a:avLst/>
          </a:prstGeom>
        </p:spPr>
      </p:pic>
    </p:spTree>
    <p:extLst>
      <p:ext uri="{BB962C8B-B14F-4D97-AF65-F5344CB8AC3E}">
        <p14:creationId xmlns:p14="http://schemas.microsoft.com/office/powerpoint/2010/main" val="408681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6" name="Segnaposto immagine 5">
            <a:extLst>
              <a:ext uri="{FF2B5EF4-FFF2-40B4-BE49-F238E27FC236}">
                <a16:creationId xmlns:a16="http://schemas.microsoft.com/office/drawing/2014/main" id="{A079190A-BCD4-B947-A105-6CBF9FC2E4EA}"/>
              </a:ext>
            </a:extLst>
          </p:cNvPr>
          <p:cNvSpPr>
            <a:spLocks noGrp="1"/>
          </p:cNvSpPr>
          <p:nvPr>
            <p:ph type="pic" sz="quarter" idx="16"/>
          </p:nvPr>
        </p:nvSpPr>
        <p:spPr>
          <a:xfrm>
            <a:off x="406006" y="289270"/>
            <a:ext cx="5961064" cy="5909006"/>
          </a:xfrm>
        </p:spPr>
        <p:txBody>
          <a:bodyPr/>
          <a:lstStyle/>
          <a:p>
            <a:r>
              <a:rPr lang="en-GB" noProof="0"/>
              <a:t>Click icon to add picture</a:t>
            </a:r>
            <a:endParaRPr lang="en-GB" noProof="0" dirty="0"/>
          </a:p>
        </p:txBody>
      </p:sp>
      <p:sp>
        <p:nvSpPr>
          <p:cNvPr id="10" name="Rettangolo 13">
            <a:extLst>
              <a:ext uri="{FF2B5EF4-FFF2-40B4-BE49-F238E27FC236}">
                <a16:creationId xmlns:a16="http://schemas.microsoft.com/office/drawing/2014/main" id="{5AE28293-BB3D-4A01-90AB-058F2DD6D43A}"/>
              </a:ext>
            </a:extLst>
          </p:cNvPr>
          <p:cNvSpPr/>
          <p:nvPr userDrawn="1"/>
        </p:nvSpPr>
        <p:spPr>
          <a:xfrm>
            <a:off x="5698719" y="474135"/>
            <a:ext cx="6087275" cy="6042553"/>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olo 1">
            <a:extLst>
              <a:ext uri="{FF2B5EF4-FFF2-40B4-BE49-F238E27FC236}">
                <a16:creationId xmlns:a16="http://schemas.microsoft.com/office/drawing/2014/main" id="{1BB1A126-7B08-C349-87A9-0419A52E45B2}"/>
              </a:ext>
            </a:extLst>
          </p:cNvPr>
          <p:cNvSpPr>
            <a:spLocks noGrp="1"/>
          </p:cNvSpPr>
          <p:nvPr>
            <p:ph type="title" hasCustomPrompt="1"/>
          </p:nvPr>
        </p:nvSpPr>
        <p:spPr>
          <a:xfrm>
            <a:off x="6666707" y="1287221"/>
            <a:ext cx="4819650" cy="666750"/>
          </a:xfrm>
        </p:spPr>
        <p:txBody>
          <a:bodyPr>
            <a:normAutofit/>
          </a:bodyPr>
          <a:lstStyle>
            <a:lvl1pPr>
              <a:defRPr sz="2800">
                <a:solidFill>
                  <a:srgbClr val="244859"/>
                </a:solidFill>
                <a:latin typeface="Futura Medium" panose="020B0602020204020303" pitchFamily="34" charset="-79"/>
                <a:cs typeface="Futura Medium" panose="020B0602020204020303" pitchFamily="34" charset="-79"/>
              </a:defRPr>
            </a:lvl1pPr>
          </a:lstStyle>
          <a:p>
            <a:r>
              <a:rPr lang="en-GB" noProof="0"/>
              <a:t>TITLE</a:t>
            </a:r>
          </a:p>
        </p:txBody>
      </p:sp>
      <p:sp>
        <p:nvSpPr>
          <p:cNvPr id="8" name="Segnaposto testo 7">
            <a:extLst>
              <a:ext uri="{FF2B5EF4-FFF2-40B4-BE49-F238E27FC236}">
                <a16:creationId xmlns:a16="http://schemas.microsoft.com/office/drawing/2014/main" id="{8506D0B9-2C1E-B04C-9897-77B6AE66DFA4}"/>
              </a:ext>
            </a:extLst>
          </p:cNvPr>
          <p:cNvSpPr>
            <a:spLocks noGrp="1"/>
          </p:cNvSpPr>
          <p:nvPr>
            <p:ph type="body" sz="quarter" idx="13" hasCustomPrompt="1"/>
          </p:nvPr>
        </p:nvSpPr>
        <p:spPr>
          <a:xfrm>
            <a:off x="6666707" y="1969195"/>
            <a:ext cx="4819650" cy="571500"/>
          </a:xfrm>
        </p:spPr>
        <p:txBody>
          <a:bodyPr>
            <a:noAutofit/>
          </a:bodyPr>
          <a:lstStyle>
            <a:lvl1pPr marL="0" indent="0">
              <a:buNone/>
              <a:defRPr sz="2400">
                <a:solidFill>
                  <a:schemeClr val="bg1"/>
                </a:solidFill>
                <a:latin typeface="Futura Medium" panose="020B0602020204020303" pitchFamily="34" charset="-79"/>
                <a:cs typeface="Futura Medium" panose="020B0602020204020303" pitchFamily="34" charset="-79"/>
              </a:defRPr>
            </a:lvl1pPr>
          </a:lstStyle>
          <a:p>
            <a:r>
              <a:rPr lang="en-GB" noProof="0"/>
              <a:t>Lorem Ipsum</a:t>
            </a:r>
          </a:p>
        </p:txBody>
      </p:sp>
      <p:sp>
        <p:nvSpPr>
          <p:cNvPr id="15" name="Segnaposto testo 14">
            <a:extLst>
              <a:ext uri="{FF2B5EF4-FFF2-40B4-BE49-F238E27FC236}">
                <a16:creationId xmlns:a16="http://schemas.microsoft.com/office/drawing/2014/main" id="{FDC1B5F1-B0C3-3C4B-B1FE-3DD27653AD61}"/>
              </a:ext>
            </a:extLst>
          </p:cNvPr>
          <p:cNvSpPr>
            <a:spLocks noGrp="1"/>
          </p:cNvSpPr>
          <p:nvPr>
            <p:ph type="body" sz="quarter" idx="14"/>
          </p:nvPr>
        </p:nvSpPr>
        <p:spPr>
          <a:xfrm>
            <a:off x="6667500" y="2540695"/>
            <a:ext cx="4819650" cy="1428750"/>
          </a:xfr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it-IT" sz="1800" kern="1200" dirty="0">
                <a:solidFill>
                  <a:schemeClr val="bg1"/>
                </a:solidFill>
                <a:latin typeface="New Caledonia LT Std" panose="02020603060506020304" pitchFamily="18" charset="0"/>
                <a:ea typeface="+mj-ea"/>
                <a:cs typeface="+mj-cs"/>
              </a:defRPr>
            </a:lvl1pPr>
          </a:lstStyle>
          <a:p>
            <a:pPr lvl="0"/>
            <a:r>
              <a:rPr lang="en-GB" noProof="0"/>
              <a:t>Click to edit Master text styles</a:t>
            </a:r>
          </a:p>
        </p:txBody>
      </p:sp>
    </p:spTree>
    <p:extLst>
      <p:ext uri="{BB962C8B-B14F-4D97-AF65-F5344CB8AC3E}">
        <p14:creationId xmlns:p14="http://schemas.microsoft.com/office/powerpoint/2010/main" val="273712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4EC4B5F9-84B6-4E45-B5E2-FDF0CBA512F7}"/>
              </a:ext>
            </a:extLst>
          </p:cNvPr>
          <p:cNvSpPr>
            <a:spLocks noGrp="1"/>
          </p:cNvSpPr>
          <p:nvPr>
            <p:ph type="body" sz="quarter" idx="10" hasCustomPrompt="1"/>
          </p:nvPr>
        </p:nvSpPr>
        <p:spPr>
          <a:xfrm>
            <a:off x="6700838" y="375801"/>
            <a:ext cx="5359400" cy="447675"/>
          </a:xfrm>
        </p:spPr>
        <p:txBody>
          <a:bodyPr>
            <a:noAutofit/>
          </a:bodyPr>
          <a:lstStyle>
            <a:lvl1pPr marL="0" indent="0">
              <a:buNone/>
              <a:defRPr lang="it-IT" sz="3600" kern="1200" dirty="0" smtClean="0">
                <a:solidFill>
                  <a:srgbClr val="BACF31"/>
                </a:solidFill>
                <a:latin typeface="Futura Medium" panose="020B0602020204020303" pitchFamily="34" charset="-79"/>
                <a:ea typeface="+mj-ea"/>
                <a:cs typeface="Futura Medium" panose="020B0602020204020303" pitchFamily="34" charset="-79"/>
              </a:defRPr>
            </a:lvl1pPr>
          </a:lstStyle>
          <a:p>
            <a:r>
              <a:rPr lang="it-IT" dirty="0"/>
              <a:t>Title</a:t>
            </a:r>
          </a:p>
        </p:txBody>
      </p:sp>
      <p:sp>
        <p:nvSpPr>
          <p:cNvPr id="14" name="Rettangolo 13">
            <a:extLst>
              <a:ext uri="{FF2B5EF4-FFF2-40B4-BE49-F238E27FC236}">
                <a16:creationId xmlns:a16="http://schemas.microsoft.com/office/drawing/2014/main" id="{CAA05783-4CB3-DD49-A015-EDD0297717E3}"/>
              </a:ext>
            </a:extLst>
          </p:cNvPr>
          <p:cNvSpPr/>
          <p:nvPr/>
        </p:nvSpPr>
        <p:spPr>
          <a:xfrm>
            <a:off x="377412" y="563143"/>
            <a:ext cx="5171201" cy="5803856"/>
          </a:xfrm>
          <a:prstGeom prst="rect">
            <a:avLst/>
          </a:prstGeom>
          <a:solidFill>
            <a:srgbClr val="21B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t-IT"/>
          </a:p>
        </p:txBody>
      </p:sp>
      <p:sp>
        <p:nvSpPr>
          <p:cNvPr id="6" name="Segnaposto testo 5">
            <a:extLst>
              <a:ext uri="{FF2B5EF4-FFF2-40B4-BE49-F238E27FC236}">
                <a16:creationId xmlns:a16="http://schemas.microsoft.com/office/drawing/2014/main" id="{BFECB166-BFDF-8D48-A3CB-79EEBA897F69}"/>
              </a:ext>
            </a:extLst>
          </p:cNvPr>
          <p:cNvSpPr>
            <a:spLocks noGrp="1"/>
          </p:cNvSpPr>
          <p:nvPr>
            <p:ph type="body" sz="quarter" idx="11"/>
          </p:nvPr>
        </p:nvSpPr>
        <p:spPr>
          <a:xfrm>
            <a:off x="6700838" y="981075"/>
            <a:ext cx="4186237" cy="735013"/>
          </a:xfrm>
        </p:spPr>
        <p:txBody>
          <a:bodyPr/>
          <a:lstStyle>
            <a:lvl1pPr marL="457200" indent="-457200">
              <a:buFont typeface="+mj-lt"/>
              <a:buAutoNum type="arabicPeriod"/>
              <a:defRPr lang="it-IT" sz="1800" kern="1200" dirty="0" smtClean="0">
                <a:solidFill>
                  <a:srgbClr val="244859"/>
                </a:solidFill>
                <a:latin typeface="Futura Medium" panose="020B0602020204020303" pitchFamily="34" charset="-79"/>
                <a:ea typeface="+mn-ea"/>
                <a:cs typeface="Futura Medium" panose="020B0602020204020303" pitchFamily="34" charset="-79"/>
              </a:defRPr>
            </a:lvl1pPr>
          </a:lstStyle>
          <a:p>
            <a:pPr lvl="0"/>
            <a:r>
              <a:rPr lang="en-GB"/>
              <a:t>Click to edit Master text styles</a:t>
            </a:r>
          </a:p>
        </p:txBody>
      </p:sp>
      <p:sp>
        <p:nvSpPr>
          <p:cNvPr id="26" name="Segnaposto testo 25">
            <a:extLst>
              <a:ext uri="{FF2B5EF4-FFF2-40B4-BE49-F238E27FC236}">
                <a16:creationId xmlns:a16="http://schemas.microsoft.com/office/drawing/2014/main" id="{C04F16FC-5E05-B843-972E-1D55499475F2}"/>
              </a:ext>
            </a:extLst>
          </p:cNvPr>
          <p:cNvSpPr>
            <a:spLocks noGrp="1"/>
          </p:cNvSpPr>
          <p:nvPr>
            <p:ph type="body" sz="quarter" idx="12"/>
          </p:nvPr>
        </p:nvSpPr>
        <p:spPr>
          <a:xfrm>
            <a:off x="6700838" y="1768146"/>
            <a:ext cx="4186237" cy="531812"/>
          </a:xfrm>
        </p:spPr>
        <p:txBody>
          <a:bodyPr>
            <a:noAutofit/>
          </a:bodyPr>
          <a:lstStyle>
            <a:lvl1pPr marL="0" indent="0" algn="l" defTabSz="914400" rtl="0" eaLnBrk="1" latinLnBrk="0" hangingPunct="1">
              <a:buNone/>
              <a:defRPr lang="it-IT" sz="1600" kern="1200" dirty="0">
                <a:solidFill>
                  <a:srgbClr val="244859"/>
                </a:solidFill>
                <a:latin typeface="New Caledonia LT Std" panose="02020603060506020304" pitchFamily="18" charset="0"/>
                <a:ea typeface="+mn-ea"/>
                <a:cs typeface="+mn-cs"/>
              </a:defRPr>
            </a:lvl1pPr>
          </a:lstStyle>
          <a:p>
            <a:pPr lvl="0"/>
            <a:r>
              <a:rPr lang="en-GB"/>
              <a:t>Click to edit Master text styles</a:t>
            </a:r>
          </a:p>
        </p:txBody>
      </p:sp>
      <p:sp>
        <p:nvSpPr>
          <p:cNvPr id="31" name="Segnaposto testo 5">
            <a:extLst>
              <a:ext uri="{FF2B5EF4-FFF2-40B4-BE49-F238E27FC236}">
                <a16:creationId xmlns:a16="http://schemas.microsoft.com/office/drawing/2014/main" id="{AA6F3791-C7D1-E14A-A296-DF857A50938D}"/>
              </a:ext>
            </a:extLst>
          </p:cNvPr>
          <p:cNvSpPr>
            <a:spLocks noGrp="1"/>
          </p:cNvSpPr>
          <p:nvPr>
            <p:ph type="body" sz="quarter" idx="13"/>
          </p:nvPr>
        </p:nvSpPr>
        <p:spPr>
          <a:xfrm>
            <a:off x="6700838" y="2795588"/>
            <a:ext cx="4186237" cy="735013"/>
          </a:xfrm>
        </p:spPr>
        <p:txBody>
          <a:bodyPr>
            <a:noAutofit/>
          </a:bodyPr>
          <a:lstStyle>
            <a:lvl1pPr marL="457200" indent="-457200">
              <a:buFont typeface="+mj-lt"/>
              <a:buAutoNum type="arabicPeriod" startAt="2"/>
              <a:defRPr lang="it-IT" sz="1800" kern="1200" dirty="0" smtClean="0">
                <a:solidFill>
                  <a:srgbClr val="244859"/>
                </a:solidFill>
                <a:latin typeface="Futura Medium" panose="020B0602020204020303" pitchFamily="34" charset="-79"/>
                <a:ea typeface="+mn-ea"/>
                <a:cs typeface="Futura Medium" panose="020B0602020204020303" pitchFamily="34" charset="-79"/>
              </a:defRPr>
            </a:lvl1pPr>
          </a:lstStyle>
          <a:p>
            <a:pPr lvl="0"/>
            <a:r>
              <a:rPr lang="en-GB"/>
              <a:t>Click to edit Master text styles</a:t>
            </a:r>
          </a:p>
        </p:txBody>
      </p:sp>
      <p:sp>
        <p:nvSpPr>
          <p:cNvPr id="32" name="Segnaposto testo 25">
            <a:extLst>
              <a:ext uri="{FF2B5EF4-FFF2-40B4-BE49-F238E27FC236}">
                <a16:creationId xmlns:a16="http://schemas.microsoft.com/office/drawing/2014/main" id="{E0BADE58-F3E5-6046-B6C7-E11308A0FEA3}"/>
              </a:ext>
            </a:extLst>
          </p:cNvPr>
          <p:cNvSpPr>
            <a:spLocks noGrp="1"/>
          </p:cNvSpPr>
          <p:nvPr>
            <p:ph type="body" sz="quarter" idx="14"/>
          </p:nvPr>
        </p:nvSpPr>
        <p:spPr>
          <a:xfrm>
            <a:off x="6700838" y="3582659"/>
            <a:ext cx="4186237" cy="531812"/>
          </a:xfrm>
        </p:spPr>
        <p:txBody>
          <a:bodyPr>
            <a:noAutofit/>
          </a:bodyPr>
          <a:lstStyle>
            <a:lvl1pPr marL="0" indent="0" algn="l" defTabSz="914400" rtl="0" eaLnBrk="1" latinLnBrk="0" hangingPunct="1">
              <a:buNone/>
              <a:defRPr lang="it-IT" sz="1600" kern="1200" dirty="0">
                <a:solidFill>
                  <a:srgbClr val="244859"/>
                </a:solidFill>
                <a:latin typeface="New Caledonia LT Std" panose="02020603060506020304" pitchFamily="18" charset="0"/>
                <a:ea typeface="+mn-ea"/>
                <a:cs typeface="+mn-cs"/>
              </a:defRPr>
            </a:lvl1pPr>
          </a:lstStyle>
          <a:p>
            <a:pPr lvl="0"/>
            <a:r>
              <a:rPr lang="en-GB"/>
              <a:t>Click to edit Master text styles</a:t>
            </a:r>
          </a:p>
        </p:txBody>
      </p:sp>
      <p:sp>
        <p:nvSpPr>
          <p:cNvPr id="33" name="Segnaposto testo 5">
            <a:extLst>
              <a:ext uri="{FF2B5EF4-FFF2-40B4-BE49-F238E27FC236}">
                <a16:creationId xmlns:a16="http://schemas.microsoft.com/office/drawing/2014/main" id="{156CC840-D315-C646-A675-0492A09245F3}"/>
              </a:ext>
            </a:extLst>
          </p:cNvPr>
          <p:cNvSpPr>
            <a:spLocks noGrp="1"/>
          </p:cNvSpPr>
          <p:nvPr>
            <p:ph type="body" sz="quarter" idx="15"/>
          </p:nvPr>
        </p:nvSpPr>
        <p:spPr>
          <a:xfrm>
            <a:off x="6700838" y="4892112"/>
            <a:ext cx="4186237" cy="735013"/>
          </a:xfrm>
        </p:spPr>
        <p:txBody>
          <a:bodyPr>
            <a:noAutofit/>
          </a:bodyPr>
          <a:lstStyle>
            <a:lvl1pPr marL="457200" indent="-457200">
              <a:buFont typeface="+mj-lt"/>
              <a:buAutoNum type="arabicPeriod" startAt="3"/>
              <a:defRPr lang="it-IT" sz="1800" kern="1200" dirty="0" smtClean="0">
                <a:solidFill>
                  <a:srgbClr val="244859"/>
                </a:solidFill>
                <a:latin typeface="Futura Medium" panose="020B0602020204020303" pitchFamily="34" charset="-79"/>
                <a:ea typeface="+mn-ea"/>
                <a:cs typeface="Futura Medium" panose="020B0602020204020303" pitchFamily="34" charset="-79"/>
              </a:defRPr>
            </a:lvl1pPr>
          </a:lstStyle>
          <a:p>
            <a:pPr lvl="0"/>
            <a:r>
              <a:rPr lang="en-GB"/>
              <a:t>Click to edit Master text styles</a:t>
            </a:r>
          </a:p>
        </p:txBody>
      </p:sp>
      <p:sp>
        <p:nvSpPr>
          <p:cNvPr id="34" name="Segnaposto testo 25">
            <a:extLst>
              <a:ext uri="{FF2B5EF4-FFF2-40B4-BE49-F238E27FC236}">
                <a16:creationId xmlns:a16="http://schemas.microsoft.com/office/drawing/2014/main" id="{595F5D69-A7DF-4944-ABD1-4BFBAEEBAA73}"/>
              </a:ext>
            </a:extLst>
          </p:cNvPr>
          <p:cNvSpPr>
            <a:spLocks noGrp="1"/>
          </p:cNvSpPr>
          <p:nvPr>
            <p:ph type="body" sz="quarter" idx="16"/>
          </p:nvPr>
        </p:nvSpPr>
        <p:spPr>
          <a:xfrm>
            <a:off x="6700838" y="5679183"/>
            <a:ext cx="4186237" cy="531812"/>
          </a:xfrm>
        </p:spPr>
        <p:txBody>
          <a:bodyPr>
            <a:noAutofit/>
          </a:bodyPr>
          <a:lstStyle>
            <a:lvl1pPr marL="0" indent="0" algn="l" defTabSz="914400" rtl="0" eaLnBrk="1" latinLnBrk="0" hangingPunct="1">
              <a:buNone/>
              <a:defRPr lang="it-IT" sz="1600" kern="1200" dirty="0">
                <a:solidFill>
                  <a:srgbClr val="244859"/>
                </a:solidFill>
                <a:latin typeface="New Caledonia LT Std" panose="02020603060506020304" pitchFamily="18" charset="0"/>
                <a:ea typeface="+mn-ea"/>
                <a:cs typeface="+mn-cs"/>
              </a:defRPr>
            </a:lvl1pPr>
          </a:lstStyle>
          <a:p>
            <a:pPr lvl="0"/>
            <a:r>
              <a:rPr lang="en-GB"/>
              <a:t>Click to edit Master text styles</a:t>
            </a:r>
          </a:p>
        </p:txBody>
      </p:sp>
      <p:sp>
        <p:nvSpPr>
          <p:cNvPr id="37" name="Segnaposto immagine 35">
            <a:extLst>
              <a:ext uri="{FF2B5EF4-FFF2-40B4-BE49-F238E27FC236}">
                <a16:creationId xmlns:a16="http://schemas.microsoft.com/office/drawing/2014/main" id="{16A5D5E1-E27F-1741-B899-CA4B7FA123DF}"/>
              </a:ext>
            </a:extLst>
          </p:cNvPr>
          <p:cNvSpPr>
            <a:spLocks noGrp="1"/>
          </p:cNvSpPr>
          <p:nvPr>
            <p:ph type="pic" sz="quarter" idx="17"/>
          </p:nvPr>
        </p:nvSpPr>
        <p:spPr>
          <a:xfrm>
            <a:off x="691734" y="289270"/>
            <a:ext cx="5183603" cy="5806261"/>
          </a:xfrm>
        </p:spPr>
        <p:txBody>
          <a:bodyPr/>
          <a:lstStyle/>
          <a:p>
            <a:r>
              <a:rPr lang="en-GB"/>
              <a:t>Click icon to add picture</a:t>
            </a:r>
            <a:endParaRPr lang="it-IT" dirty="0"/>
          </a:p>
        </p:txBody>
      </p:sp>
    </p:spTree>
    <p:extLst>
      <p:ext uri="{BB962C8B-B14F-4D97-AF65-F5344CB8AC3E}">
        <p14:creationId xmlns:p14="http://schemas.microsoft.com/office/powerpoint/2010/main" val="316199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130133E0-5775-A347-A8BA-197818815F50}"/>
              </a:ext>
            </a:extLst>
          </p:cNvPr>
          <p:cNvSpPr/>
          <p:nvPr userDrawn="1"/>
        </p:nvSpPr>
        <p:spPr>
          <a:xfrm>
            <a:off x="0" y="3428999"/>
            <a:ext cx="12192000" cy="3557583"/>
          </a:xfrm>
          <a:prstGeom prst="rect">
            <a:avLst/>
          </a:prstGeom>
          <a:solidFill>
            <a:srgbClr val="21B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Ovale 10">
            <a:extLst>
              <a:ext uri="{FF2B5EF4-FFF2-40B4-BE49-F238E27FC236}">
                <a16:creationId xmlns:a16="http://schemas.microsoft.com/office/drawing/2014/main" id="{7F48DE96-35C1-CD49-B1AF-F2317E2F6AE6}"/>
              </a:ext>
            </a:extLst>
          </p:cNvPr>
          <p:cNvSpPr/>
          <p:nvPr userDrawn="1"/>
        </p:nvSpPr>
        <p:spPr>
          <a:xfrm>
            <a:off x="1395427" y="2514594"/>
            <a:ext cx="2028825" cy="2028825"/>
          </a:xfrm>
          <a:prstGeom prst="ellipse">
            <a:avLst/>
          </a:prstGeom>
          <a:solidFill>
            <a:srgbClr val="244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Ovale 11">
            <a:extLst>
              <a:ext uri="{FF2B5EF4-FFF2-40B4-BE49-F238E27FC236}">
                <a16:creationId xmlns:a16="http://schemas.microsoft.com/office/drawing/2014/main" id="{693092C4-7A33-7B42-A3F0-C999B3F23FCA}"/>
              </a:ext>
            </a:extLst>
          </p:cNvPr>
          <p:cNvSpPr/>
          <p:nvPr userDrawn="1"/>
        </p:nvSpPr>
        <p:spPr>
          <a:xfrm>
            <a:off x="5214942" y="2514594"/>
            <a:ext cx="2028825" cy="2028825"/>
          </a:xfrm>
          <a:prstGeom prst="ellipse">
            <a:avLst/>
          </a:prstGeom>
          <a:solidFill>
            <a:srgbClr val="244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Ovale 12">
            <a:extLst>
              <a:ext uri="{FF2B5EF4-FFF2-40B4-BE49-F238E27FC236}">
                <a16:creationId xmlns:a16="http://schemas.microsoft.com/office/drawing/2014/main" id="{EE761D35-5740-A347-83EC-A870E5B4A1B0}"/>
              </a:ext>
            </a:extLst>
          </p:cNvPr>
          <p:cNvSpPr/>
          <p:nvPr userDrawn="1"/>
        </p:nvSpPr>
        <p:spPr>
          <a:xfrm>
            <a:off x="9053509" y="2514594"/>
            <a:ext cx="2028825" cy="2028825"/>
          </a:xfrm>
          <a:prstGeom prst="ellipse">
            <a:avLst/>
          </a:prstGeom>
          <a:solidFill>
            <a:srgbClr val="244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Ovale 13">
            <a:extLst>
              <a:ext uri="{FF2B5EF4-FFF2-40B4-BE49-F238E27FC236}">
                <a16:creationId xmlns:a16="http://schemas.microsoft.com/office/drawing/2014/main" id="{8E01CC95-7190-084D-9AD1-D8792772DF3E}"/>
              </a:ext>
            </a:extLst>
          </p:cNvPr>
          <p:cNvSpPr/>
          <p:nvPr userDrawn="1"/>
        </p:nvSpPr>
        <p:spPr>
          <a:xfrm>
            <a:off x="1252547" y="2414586"/>
            <a:ext cx="2028825" cy="2028825"/>
          </a:xfrm>
          <a:prstGeom prst="ellipse">
            <a:avLst/>
          </a:prstGeom>
          <a:solidFill>
            <a:srgbClr val="21B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it-IT" dirty="0"/>
          </a:p>
        </p:txBody>
      </p:sp>
      <p:sp>
        <p:nvSpPr>
          <p:cNvPr id="15" name="Ovale 14">
            <a:extLst>
              <a:ext uri="{FF2B5EF4-FFF2-40B4-BE49-F238E27FC236}">
                <a16:creationId xmlns:a16="http://schemas.microsoft.com/office/drawing/2014/main" id="{B6FC9DA3-D0E4-4443-B751-B9B372324D8A}"/>
              </a:ext>
            </a:extLst>
          </p:cNvPr>
          <p:cNvSpPr/>
          <p:nvPr userDrawn="1"/>
        </p:nvSpPr>
        <p:spPr>
          <a:xfrm>
            <a:off x="5072062" y="2414586"/>
            <a:ext cx="2028825" cy="2028825"/>
          </a:xfrm>
          <a:prstGeom prst="ellipse">
            <a:avLst/>
          </a:prstGeom>
          <a:solidFill>
            <a:srgbClr val="21B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Ovale 15">
            <a:extLst>
              <a:ext uri="{FF2B5EF4-FFF2-40B4-BE49-F238E27FC236}">
                <a16:creationId xmlns:a16="http://schemas.microsoft.com/office/drawing/2014/main" id="{4BB60405-F955-3747-AB84-439A17A6CAD7}"/>
              </a:ext>
            </a:extLst>
          </p:cNvPr>
          <p:cNvSpPr/>
          <p:nvPr userDrawn="1"/>
        </p:nvSpPr>
        <p:spPr>
          <a:xfrm>
            <a:off x="8910629" y="2414586"/>
            <a:ext cx="2028825" cy="2028825"/>
          </a:xfrm>
          <a:prstGeom prst="ellipse">
            <a:avLst/>
          </a:prstGeom>
          <a:solidFill>
            <a:srgbClr val="21B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Segnaposto immagine 23">
            <a:extLst>
              <a:ext uri="{FF2B5EF4-FFF2-40B4-BE49-F238E27FC236}">
                <a16:creationId xmlns:a16="http://schemas.microsoft.com/office/drawing/2014/main" id="{E83E9DCD-ADC8-DA46-9C85-03AB1C71AE2C}"/>
              </a:ext>
            </a:extLst>
          </p:cNvPr>
          <p:cNvSpPr>
            <a:spLocks noGrp="1"/>
          </p:cNvSpPr>
          <p:nvPr>
            <p:ph type="pic" sz="quarter" idx="10" hasCustomPrompt="1"/>
          </p:nvPr>
        </p:nvSpPr>
        <p:spPr>
          <a:xfrm>
            <a:off x="1042852" y="2153997"/>
            <a:ext cx="2267094" cy="2118777"/>
          </a:xfrm>
        </p:spPr>
        <p:txBody>
          <a:bodyPr>
            <a:normAutofit/>
          </a:bodyPr>
          <a:lstStyle>
            <a:lvl1pPr marL="0" indent="0" algn="ctr">
              <a:buNone/>
              <a:defRPr sz="1400"/>
            </a:lvl1pPr>
          </a:lstStyle>
          <a:p>
            <a:r>
              <a:rPr lang="it-IT" dirty="0"/>
              <a:t>image</a:t>
            </a:r>
          </a:p>
        </p:txBody>
      </p:sp>
      <p:sp>
        <p:nvSpPr>
          <p:cNvPr id="25" name="Segnaposto immagine 23">
            <a:extLst>
              <a:ext uri="{FF2B5EF4-FFF2-40B4-BE49-F238E27FC236}">
                <a16:creationId xmlns:a16="http://schemas.microsoft.com/office/drawing/2014/main" id="{544D45EB-3CE1-2047-8652-6C17B2BCB82B}"/>
              </a:ext>
            </a:extLst>
          </p:cNvPr>
          <p:cNvSpPr>
            <a:spLocks noGrp="1"/>
          </p:cNvSpPr>
          <p:nvPr>
            <p:ph type="pic" sz="quarter" idx="11"/>
          </p:nvPr>
        </p:nvSpPr>
        <p:spPr>
          <a:xfrm>
            <a:off x="4805217" y="2153997"/>
            <a:ext cx="2267094" cy="2118777"/>
          </a:xfrm>
        </p:spPr>
        <p:txBody>
          <a:bodyPr>
            <a:normAutofit/>
          </a:bodyPr>
          <a:lstStyle>
            <a:lvl1pPr marL="0" indent="0" algn="ctr">
              <a:buNone/>
              <a:defRPr sz="1400"/>
            </a:lvl1pPr>
          </a:lstStyle>
          <a:p>
            <a:r>
              <a:rPr lang="en-GB"/>
              <a:t>Click icon to add picture</a:t>
            </a:r>
            <a:endParaRPr lang="it-IT" dirty="0"/>
          </a:p>
        </p:txBody>
      </p:sp>
      <p:sp>
        <p:nvSpPr>
          <p:cNvPr id="26" name="Segnaposto immagine 23">
            <a:extLst>
              <a:ext uri="{FF2B5EF4-FFF2-40B4-BE49-F238E27FC236}">
                <a16:creationId xmlns:a16="http://schemas.microsoft.com/office/drawing/2014/main" id="{38B1A02C-68E7-F24C-8A60-E84EFC030C9E}"/>
              </a:ext>
            </a:extLst>
          </p:cNvPr>
          <p:cNvSpPr>
            <a:spLocks noGrp="1"/>
          </p:cNvSpPr>
          <p:nvPr>
            <p:ph type="pic" sz="quarter" idx="12"/>
          </p:nvPr>
        </p:nvSpPr>
        <p:spPr>
          <a:xfrm>
            <a:off x="8672360" y="2153997"/>
            <a:ext cx="2267094" cy="2118777"/>
          </a:xfrm>
        </p:spPr>
        <p:txBody>
          <a:bodyPr>
            <a:normAutofit/>
          </a:bodyPr>
          <a:lstStyle>
            <a:lvl1pPr marL="0" indent="0" algn="ctr">
              <a:buNone/>
              <a:defRPr sz="1400"/>
            </a:lvl1pPr>
          </a:lstStyle>
          <a:p>
            <a:r>
              <a:rPr lang="en-GB"/>
              <a:t>Click icon to add picture</a:t>
            </a:r>
            <a:endParaRPr lang="it-IT" dirty="0"/>
          </a:p>
        </p:txBody>
      </p:sp>
      <p:sp>
        <p:nvSpPr>
          <p:cNvPr id="27" name="Segnaposto testo 5">
            <a:extLst>
              <a:ext uri="{FF2B5EF4-FFF2-40B4-BE49-F238E27FC236}">
                <a16:creationId xmlns:a16="http://schemas.microsoft.com/office/drawing/2014/main" id="{A3D27B2D-2D4B-9A45-A029-2B65A94F8346}"/>
              </a:ext>
            </a:extLst>
          </p:cNvPr>
          <p:cNvSpPr>
            <a:spLocks noGrp="1"/>
          </p:cNvSpPr>
          <p:nvPr>
            <p:ph type="body" sz="quarter" idx="13"/>
          </p:nvPr>
        </p:nvSpPr>
        <p:spPr>
          <a:xfrm>
            <a:off x="764985" y="4765663"/>
            <a:ext cx="3003948" cy="735013"/>
          </a:xfrm>
        </p:spPr>
        <p:txBody>
          <a:bodyPr>
            <a:normAutofit/>
          </a:bodyPr>
          <a:lstStyle>
            <a:lvl1pPr marL="0" indent="0" algn="ctr">
              <a:buFont typeface="+mj-lt"/>
              <a:buNone/>
              <a:defRPr lang="it-IT" sz="1800" kern="1200" dirty="0" smtClean="0">
                <a:solidFill>
                  <a:schemeClr val="bg1"/>
                </a:solidFill>
                <a:latin typeface="Futura Medium" panose="020B0602020204020303" pitchFamily="34" charset="-79"/>
                <a:ea typeface="+mn-ea"/>
                <a:cs typeface="Futura Medium" panose="020B0602020204020303" pitchFamily="34" charset="-79"/>
              </a:defRPr>
            </a:lvl1pPr>
          </a:lstStyle>
          <a:p>
            <a:pPr lvl="0"/>
            <a:r>
              <a:rPr lang="en-GB"/>
              <a:t>Click to edit Master text styles</a:t>
            </a:r>
          </a:p>
        </p:txBody>
      </p:sp>
      <p:sp>
        <p:nvSpPr>
          <p:cNvPr id="28" name="Segnaposto testo 5">
            <a:extLst>
              <a:ext uri="{FF2B5EF4-FFF2-40B4-BE49-F238E27FC236}">
                <a16:creationId xmlns:a16="http://schemas.microsoft.com/office/drawing/2014/main" id="{7CBE69AF-3D54-714F-8F10-A2DB75FDAF54}"/>
              </a:ext>
            </a:extLst>
          </p:cNvPr>
          <p:cNvSpPr>
            <a:spLocks noGrp="1"/>
          </p:cNvSpPr>
          <p:nvPr>
            <p:ph type="body" sz="quarter" idx="14"/>
          </p:nvPr>
        </p:nvSpPr>
        <p:spPr>
          <a:xfrm>
            <a:off x="8423067" y="4765663"/>
            <a:ext cx="3003948" cy="735013"/>
          </a:xfrm>
        </p:spPr>
        <p:txBody>
          <a:bodyPr>
            <a:normAutofit/>
          </a:bodyPr>
          <a:lstStyle>
            <a:lvl1pPr marL="0" indent="0" algn="ctr">
              <a:buFont typeface="+mj-lt"/>
              <a:buNone/>
              <a:defRPr lang="it-IT" sz="1800" kern="1200" dirty="0" smtClean="0">
                <a:solidFill>
                  <a:schemeClr val="bg1"/>
                </a:solidFill>
                <a:latin typeface="Futura Medium" panose="020B0602020204020303" pitchFamily="34" charset="-79"/>
                <a:ea typeface="+mn-ea"/>
                <a:cs typeface="Futura Medium" panose="020B0602020204020303" pitchFamily="34" charset="-79"/>
              </a:defRPr>
            </a:lvl1pPr>
          </a:lstStyle>
          <a:p>
            <a:pPr lvl="0"/>
            <a:r>
              <a:rPr lang="en-GB"/>
              <a:t>Click to edit Master text styles</a:t>
            </a:r>
          </a:p>
        </p:txBody>
      </p:sp>
      <p:sp>
        <p:nvSpPr>
          <p:cNvPr id="29" name="Segnaposto testo 5">
            <a:extLst>
              <a:ext uri="{FF2B5EF4-FFF2-40B4-BE49-F238E27FC236}">
                <a16:creationId xmlns:a16="http://schemas.microsoft.com/office/drawing/2014/main" id="{D5008386-E4D6-9940-A162-DC7976023395}"/>
              </a:ext>
            </a:extLst>
          </p:cNvPr>
          <p:cNvSpPr>
            <a:spLocks noGrp="1"/>
          </p:cNvSpPr>
          <p:nvPr>
            <p:ph type="body" sz="quarter" idx="15"/>
          </p:nvPr>
        </p:nvSpPr>
        <p:spPr>
          <a:xfrm>
            <a:off x="4594026" y="4765663"/>
            <a:ext cx="3003948" cy="735013"/>
          </a:xfrm>
        </p:spPr>
        <p:txBody>
          <a:bodyPr>
            <a:normAutofit/>
          </a:bodyPr>
          <a:lstStyle>
            <a:lvl1pPr marL="0" indent="0" algn="ctr">
              <a:buFont typeface="+mj-lt"/>
              <a:buNone/>
              <a:defRPr lang="it-IT" sz="1800" kern="1200" dirty="0" smtClean="0">
                <a:solidFill>
                  <a:schemeClr val="bg1"/>
                </a:solidFill>
                <a:latin typeface="Futura Medium" panose="020B0602020204020303" pitchFamily="34" charset="-79"/>
                <a:ea typeface="+mn-ea"/>
                <a:cs typeface="Futura Medium" panose="020B0602020204020303" pitchFamily="34" charset="-79"/>
              </a:defRPr>
            </a:lvl1pPr>
          </a:lstStyle>
          <a:p>
            <a:pPr lvl="0"/>
            <a:r>
              <a:rPr lang="en-GB"/>
              <a:t>Click to edit Master text styles</a:t>
            </a:r>
          </a:p>
        </p:txBody>
      </p:sp>
      <p:sp>
        <p:nvSpPr>
          <p:cNvPr id="31" name="Segnaposto testo 3">
            <a:extLst>
              <a:ext uri="{FF2B5EF4-FFF2-40B4-BE49-F238E27FC236}">
                <a16:creationId xmlns:a16="http://schemas.microsoft.com/office/drawing/2014/main" id="{137ED2BD-9ABC-614B-9597-53C32609D27D}"/>
              </a:ext>
            </a:extLst>
          </p:cNvPr>
          <p:cNvSpPr>
            <a:spLocks noGrp="1"/>
          </p:cNvSpPr>
          <p:nvPr>
            <p:ph type="body" sz="quarter" idx="16" hasCustomPrompt="1"/>
          </p:nvPr>
        </p:nvSpPr>
        <p:spPr>
          <a:xfrm>
            <a:off x="3691467" y="668091"/>
            <a:ext cx="5359400" cy="447675"/>
          </a:xfrm>
        </p:spPr>
        <p:txBody>
          <a:bodyPr/>
          <a:lstStyle>
            <a:lvl1pPr marL="0" indent="0">
              <a:buNone/>
              <a:defRPr lang="it-IT" sz="2800" kern="1200" dirty="0" smtClean="0">
                <a:solidFill>
                  <a:srgbClr val="244859"/>
                </a:solidFill>
                <a:latin typeface="Futura Medium" panose="020B0602020204020303" pitchFamily="34" charset="-79"/>
                <a:ea typeface="+mj-ea"/>
                <a:cs typeface="Futura Medium" panose="020B0602020204020303" pitchFamily="34" charset="-79"/>
              </a:defRPr>
            </a:lvl1pPr>
          </a:lstStyle>
          <a:p>
            <a:r>
              <a:rPr lang="it-IT" dirty="0"/>
              <a:t>Title</a:t>
            </a:r>
          </a:p>
        </p:txBody>
      </p:sp>
    </p:spTree>
    <p:extLst>
      <p:ext uri="{BB962C8B-B14F-4D97-AF65-F5344CB8AC3E}">
        <p14:creationId xmlns:p14="http://schemas.microsoft.com/office/powerpoint/2010/main" val="177944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F767D3A5-4B96-A043-B4F7-D48CCFB9F7ED}"/>
              </a:ext>
            </a:extLst>
          </p:cNvPr>
          <p:cNvSpPr/>
          <p:nvPr userDrawn="1"/>
        </p:nvSpPr>
        <p:spPr>
          <a:xfrm>
            <a:off x="0" y="0"/>
            <a:ext cx="12192000" cy="6858000"/>
          </a:xfrm>
          <a:prstGeom prst="rect">
            <a:avLst/>
          </a:prstGeom>
          <a:solidFill>
            <a:srgbClr val="21B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5A3AC942-C1A4-4E4E-89C0-B5128AE3EF99}"/>
              </a:ext>
            </a:extLst>
          </p:cNvPr>
          <p:cNvSpPr/>
          <p:nvPr userDrawn="1"/>
        </p:nvSpPr>
        <p:spPr>
          <a:xfrm>
            <a:off x="1071562" y="828675"/>
            <a:ext cx="4143375" cy="5329237"/>
          </a:xfrm>
          <a:prstGeom prst="rect">
            <a:avLst/>
          </a:prstGeom>
          <a:solidFill>
            <a:srgbClr val="244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3DE789F8-18A2-5B4D-B461-41BE794D985F}"/>
              </a:ext>
            </a:extLst>
          </p:cNvPr>
          <p:cNvSpPr/>
          <p:nvPr userDrawn="1"/>
        </p:nvSpPr>
        <p:spPr>
          <a:xfrm>
            <a:off x="742950" y="500063"/>
            <a:ext cx="4143375" cy="5329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a:extLst>
              <a:ext uri="{FF2B5EF4-FFF2-40B4-BE49-F238E27FC236}">
                <a16:creationId xmlns:a16="http://schemas.microsoft.com/office/drawing/2014/main" id="{F5B1B163-2B65-7D44-9F77-7C46B5866672}"/>
              </a:ext>
            </a:extLst>
          </p:cNvPr>
          <p:cNvSpPr>
            <a:spLocks noGrp="1"/>
          </p:cNvSpPr>
          <p:nvPr>
            <p:ph sz="half" idx="1"/>
          </p:nvPr>
        </p:nvSpPr>
        <p:spPr>
          <a:xfrm>
            <a:off x="742950" y="500063"/>
            <a:ext cx="4119563" cy="2200275"/>
          </a:xfrm>
          <a:prstGeom prst="rect">
            <a:avLst/>
          </a:prstGeom>
        </p:spPr>
        <p:txBody>
          <a:bodyPr lIns="108000" tIns="108000" rIns="108000" bIns="108000" anchor="ctr"/>
          <a:lstStyle>
            <a:lvl1pPr marL="0" indent="0" algn="ctr">
              <a:buNone/>
              <a:defRPr>
                <a:solidFill>
                  <a:srgbClr val="244859"/>
                </a:solidFill>
                <a:latin typeface="Futura Medium" panose="020B0602020204020303" pitchFamily="34" charset="-79"/>
                <a:cs typeface="Futura Medium" panose="020B0602020204020303" pitchFamily="34" charset="-79"/>
              </a:defRPr>
            </a:lvl1pPr>
          </a:lstStyle>
          <a:p>
            <a:pPr lvl="0"/>
            <a:r>
              <a:rPr lang="en-GB"/>
              <a:t>Click to edit Master text styles</a:t>
            </a:r>
          </a:p>
        </p:txBody>
      </p:sp>
      <p:sp>
        <p:nvSpPr>
          <p:cNvPr id="14" name="Rettangolo 13">
            <a:extLst>
              <a:ext uri="{FF2B5EF4-FFF2-40B4-BE49-F238E27FC236}">
                <a16:creationId xmlns:a16="http://schemas.microsoft.com/office/drawing/2014/main" id="{65B06525-A8E3-834E-88F8-BF62F4B9D5BF}"/>
              </a:ext>
            </a:extLst>
          </p:cNvPr>
          <p:cNvSpPr/>
          <p:nvPr userDrawn="1"/>
        </p:nvSpPr>
        <p:spPr>
          <a:xfrm>
            <a:off x="7300911" y="828675"/>
            <a:ext cx="4143375" cy="5329237"/>
          </a:xfrm>
          <a:prstGeom prst="rect">
            <a:avLst/>
          </a:prstGeom>
          <a:solidFill>
            <a:srgbClr val="244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EF6218BF-99FF-F342-A535-4CDEF670F5DD}"/>
              </a:ext>
            </a:extLst>
          </p:cNvPr>
          <p:cNvSpPr/>
          <p:nvPr userDrawn="1"/>
        </p:nvSpPr>
        <p:spPr>
          <a:xfrm>
            <a:off x="6972299" y="500063"/>
            <a:ext cx="4143375" cy="5329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Segnaposto contenuto 2">
            <a:extLst>
              <a:ext uri="{FF2B5EF4-FFF2-40B4-BE49-F238E27FC236}">
                <a16:creationId xmlns:a16="http://schemas.microsoft.com/office/drawing/2014/main" id="{6C2E39A7-D303-DE4A-A45A-0C4DD822E4FF}"/>
              </a:ext>
            </a:extLst>
          </p:cNvPr>
          <p:cNvSpPr>
            <a:spLocks noGrp="1"/>
          </p:cNvSpPr>
          <p:nvPr>
            <p:ph sz="half" idx="11"/>
          </p:nvPr>
        </p:nvSpPr>
        <p:spPr>
          <a:xfrm>
            <a:off x="742950" y="2700338"/>
            <a:ext cx="4119563" cy="2200275"/>
          </a:xfrm>
          <a:prstGeom prst="rect">
            <a:avLst/>
          </a:prstGeom>
        </p:spPr>
        <p:txBody>
          <a:bodyPr lIns="108000" tIns="108000" rIns="108000" bIns="108000" anchor="t">
            <a:normAutofit/>
          </a:bodyPr>
          <a:lstStyle>
            <a:lvl1pPr marL="0" indent="0" algn="ctr">
              <a:buNone/>
              <a:defRPr sz="1600">
                <a:solidFill>
                  <a:srgbClr val="244859"/>
                </a:solidFill>
                <a:latin typeface="New Caledonia LT Std" panose="02020603060506020304" pitchFamily="18" charset="0"/>
                <a:cs typeface="Futura Medium" panose="020B0602020204020303" pitchFamily="34" charset="-79"/>
              </a:defRPr>
            </a:lvl1pPr>
          </a:lstStyle>
          <a:p>
            <a:pPr lvl="0"/>
            <a:r>
              <a:rPr lang="en-GB"/>
              <a:t>Click to edit Master text styles</a:t>
            </a:r>
          </a:p>
        </p:txBody>
      </p:sp>
      <p:sp>
        <p:nvSpPr>
          <p:cNvPr id="18" name="Segnaposto contenuto 2">
            <a:extLst>
              <a:ext uri="{FF2B5EF4-FFF2-40B4-BE49-F238E27FC236}">
                <a16:creationId xmlns:a16="http://schemas.microsoft.com/office/drawing/2014/main" id="{1C705A21-A097-874B-A18C-481494BBA8EE}"/>
              </a:ext>
            </a:extLst>
          </p:cNvPr>
          <p:cNvSpPr>
            <a:spLocks noGrp="1"/>
          </p:cNvSpPr>
          <p:nvPr>
            <p:ph sz="half" idx="12"/>
          </p:nvPr>
        </p:nvSpPr>
        <p:spPr>
          <a:xfrm>
            <a:off x="6986588" y="500063"/>
            <a:ext cx="4119563" cy="2200275"/>
          </a:xfrm>
          <a:prstGeom prst="rect">
            <a:avLst/>
          </a:prstGeom>
        </p:spPr>
        <p:txBody>
          <a:bodyPr lIns="108000" tIns="108000" rIns="108000" bIns="108000" anchor="ctr"/>
          <a:lstStyle>
            <a:lvl1pPr marL="0" indent="0" algn="ctr">
              <a:buNone/>
              <a:defRPr>
                <a:solidFill>
                  <a:srgbClr val="244859"/>
                </a:solidFill>
                <a:latin typeface="Futura Medium" panose="020B0602020204020303" pitchFamily="34" charset="-79"/>
                <a:cs typeface="Futura Medium" panose="020B0602020204020303" pitchFamily="34" charset="-79"/>
              </a:defRPr>
            </a:lvl1pPr>
          </a:lstStyle>
          <a:p>
            <a:pPr lvl="0"/>
            <a:r>
              <a:rPr lang="en-GB"/>
              <a:t>Click to edit Master text styles</a:t>
            </a:r>
          </a:p>
        </p:txBody>
      </p:sp>
      <p:sp>
        <p:nvSpPr>
          <p:cNvPr id="19" name="Segnaposto contenuto 2">
            <a:extLst>
              <a:ext uri="{FF2B5EF4-FFF2-40B4-BE49-F238E27FC236}">
                <a16:creationId xmlns:a16="http://schemas.microsoft.com/office/drawing/2014/main" id="{220FCC76-99BB-7949-A7F2-7AB46E804A8B}"/>
              </a:ext>
            </a:extLst>
          </p:cNvPr>
          <p:cNvSpPr>
            <a:spLocks noGrp="1"/>
          </p:cNvSpPr>
          <p:nvPr>
            <p:ph sz="half" idx="13"/>
          </p:nvPr>
        </p:nvSpPr>
        <p:spPr>
          <a:xfrm>
            <a:off x="6986588" y="2700338"/>
            <a:ext cx="4119563" cy="2200275"/>
          </a:xfrm>
          <a:prstGeom prst="rect">
            <a:avLst/>
          </a:prstGeom>
        </p:spPr>
        <p:txBody>
          <a:bodyPr lIns="108000" tIns="108000" rIns="108000" bIns="108000" anchor="t">
            <a:normAutofit/>
          </a:bodyPr>
          <a:lstStyle>
            <a:lvl1pPr marL="0" indent="0" algn="ctr">
              <a:buNone/>
              <a:defRPr sz="1600">
                <a:solidFill>
                  <a:srgbClr val="244859"/>
                </a:solidFill>
                <a:latin typeface="New Caledonia LT Std" panose="02020603060506020304" pitchFamily="18" charset="0"/>
                <a:cs typeface="Futura Medium" panose="020B0602020204020303" pitchFamily="34" charset="-79"/>
              </a:defRPr>
            </a:lvl1pPr>
          </a:lstStyle>
          <a:p>
            <a:pPr lvl="0"/>
            <a:r>
              <a:rPr lang="en-GB"/>
              <a:t>Click to edit Master text styles</a:t>
            </a:r>
          </a:p>
        </p:txBody>
      </p:sp>
      <p:pic>
        <p:nvPicPr>
          <p:cNvPr id="35" name="Immagine 34">
            <a:extLst>
              <a:ext uri="{FF2B5EF4-FFF2-40B4-BE49-F238E27FC236}">
                <a16:creationId xmlns:a16="http://schemas.microsoft.com/office/drawing/2014/main" id="{92E67C26-8BDA-9841-BAFC-8396E51250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43075" y="4929189"/>
            <a:ext cx="2071688" cy="454548"/>
          </a:xfrm>
          <a:prstGeom prst="rect">
            <a:avLst/>
          </a:prstGeom>
        </p:spPr>
      </p:pic>
      <p:pic>
        <p:nvPicPr>
          <p:cNvPr id="36" name="Immagine 35">
            <a:extLst>
              <a:ext uri="{FF2B5EF4-FFF2-40B4-BE49-F238E27FC236}">
                <a16:creationId xmlns:a16="http://schemas.microsoft.com/office/drawing/2014/main" id="{06346E43-34EE-A840-9DA0-E01AEF6F0A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86713" y="4929189"/>
            <a:ext cx="2071688" cy="454548"/>
          </a:xfrm>
          <a:prstGeom prst="rect">
            <a:avLst/>
          </a:prstGeom>
        </p:spPr>
      </p:pic>
    </p:spTree>
    <p:extLst>
      <p:ext uri="{BB962C8B-B14F-4D97-AF65-F5344CB8AC3E}">
        <p14:creationId xmlns:p14="http://schemas.microsoft.com/office/powerpoint/2010/main" val="295087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54C4CB0-C13B-054B-ACA0-886023B08E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Fare </a:t>
            </a:r>
            <a:r>
              <a:rPr lang="en-GB" noProof="0" dirty="0" err="1"/>
              <a:t>calic</a:t>
            </a:r>
            <a:r>
              <a:rPr lang="en-GB" noProof="0" dirty="0"/>
              <a:t> per </a:t>
            </a:r>
            <a:r>
              <a:rPr lang="en-GB" noProof="0" dirty="0" err="1"/>
              <a:t>modificare</a:t>
            </a:r>
            <a:r>
              <a:rPr lang="en-GB" noProof="0" dirty="0"/>
              <a:t> lo stile del </a:t>
            </a:r>
            <a:r>
              <a:rPr lang="en-GB" noProof="0" dirty="0" err="1"/>
              <a:t>titolo</a:t>
            </a:r>
            <a:r>
              <a:rPr lang="en-GB" noProof="0" dirty="0"/>
              <a:t> </a:t>
            </a:r>
            <a:r>
              <a:rPr lang="en-GB" noProof="0" dirty="0" err="1"/>
              <a:t>dello</a:t>
            </a:r>
            <a:r>
              <a:rPr lang="en-GB" noProof="0" dirty="0"/>
              <a:t> schema</a:t>
            </a:r>
          </a:p>
        </p:txBody>
      </p:sp>
      <p:sp>
        <p:nvSpPr>
          <p:cNvPr id="3" name="Segnaposto testo 2">
            <a:extLst>
              <a:ext uri="{FF2B5EF4-FFF2-40B4-BE49-F238E27FC236}">
                <a16:creationId xmlns:a16="http://schemas.microsoft.com/office/drawing/2014/main" id="{32E1742B-B8F6-B74B-A2DF-413FE92C8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GB" noProof="0" dirty="0" err="1"/>
              <a:t>Modifica</a:t>
            </a:r>
            <a:r>
              <a:rPr lang="en-GB" noProof="0" dirty="0"/>
              <a:t> </a:t>
            </a:r>
            <a:r>
              <a:rPr lang="en-GB" noProof="0" dirty="0" err="1"/>
              <a:t>gli</a:t>
            </a:r>
            <a:r>
              <a:rPr lang="en-GB" noProof="0" dirty="0"/>
              <a:t> </a:t>
            </a:r>
            <a:r>
              <a:rPr lang="en-GB" noProof="0" dirty="0" err="1"/>
              <a:t>stili</a:t>
            </a:r>
            <a:r>
              <a:rPr lang="en-GB" noProof="0" dirty="0"/>
              <a:t> del </a:t>
            </a:r>
            <a:r>
              <a:rPr lang="en-GB" noProof="0" dirty="0" err="1"/>
              <a:t>testo</a:t>
            </a:r>
            <a:r>
              <a:rPr lang="en-GB" noProof="0" dirty="0"/>
              <a:t> </a:t>
            </a:r>
            <a:r>
              <a:rPr lang="en-GB" noProof="0" dirty="0" err="1"/>
              <a:t>dello</a:t>
            </a:r>
            <a:r>
              <a:rPr lang="en-GB" noProof="0" dirty="0"/>
              <a:t> schema</a:t>
            </a:r>
          </a:p>
          <a:p>
            <a:pPr lvl="1"/>
            <a:r>
              <a:rPr lang="en-GB" noProof="0" dirty="0"/>
              <a:t>Secondo </a:t>
            </a:r>
            <a:r>
              <a:rPr lang="en-GB" noProof="0" dirty="0" err="1"/>
              <a:t>livello</a:t>
            </a:r>
            <a:endParaRPr lang="en-GB" noProof="0" dirty="0"/>
          </a:p>
          <a:p>
            <a:pPr lvl="2"/>
            <a:r>
              <a:rPr lang="en-GB" noProof="0" dirty="0" err="1"/>
              <a:t>Terzo</a:t>
            </a:r>
            <a:r>
              <a:rPr lang="en-GB" noProof="0" dirty="0"/>
              <a:t> </a:t>
            </a:r>
            <a:r>
              <a:rPr lang="en-GB" noProof="0" dirty="0" err="1"/>
              <a:t>livello</a:t>
            </a:r>
            <a:endParaRPr lang="en-GB" noProof="0" dirty="0"/>
          </a:p>
          <a:p>
            <a:pPr lvl="3"/>
            <a:r>
              <a:rPr lang="en-GB" noProof="0" dirty="0"/>
              <a:t>Quarto </a:t>
            </a:r>
            <a:r>
              <a:rPr lang="en-GB" noProof="0" dirty="0" err="1"/>
              <a:t>livello</a:t>
            </a:r>
            <a:endParaRPr lang="en-GB" noProof="0" dirty="0"/>
          </a:p>
          <a:p>
            <a:pPr lvl="4"/>
            <a:r>
              <a:rPr lang="en-GB" noProof="0" dirty="0"/>
              <a:t>Quinto </a:t>
            </a:r>
            <a:r>
              <a:rPr lang="en-GB" noProof="0" dirty="0" err="1"/>
              <a:t>livello</a:t>
            </a:r>
            <a:endParaRPr lang="en-GB" noProof="0" dirty="0"/>
          </a:p>
        </p:txBody>
      </p:sp>
      <p:sp>
        <p:nvSpPr>
          <p:cNvPr id="7" name="Segnaposto piè di pagina 6">
            <a:extLst>
              <a:ext uri="{FF2B5EF4-FFF2-40B4-BE49-F238E27FC236}">
                <a16:creationId xmlns:a16="http://schemas.microsoft.com/office/drawing/2014/main" id="{4923F42E-0431-0C47-83E9-40B8BC25B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Tree>
    <p:extLst>
      <p:ext uri="{BB962C8B-B14F-4D97-AF65-F5344CB8AC3E}">
        <p14:creationId xmlns:p14="http://schemas.microsoft.com/office/powerpoint/2010/main" val="190244324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0" r:id="rId7"/>
    <p:sldLayoutId id="2147483651" r:id="rId8"/>
    <p:sldLayoutId id="2147483652" r:id="rId9"/>
    <p:sldLayoutId id="2147483661" r:id="rId10"/>
    <p:sldLayoutId id="2147483662" r:id="rId11"/>
    <p:sldLayoutId id="2147483653" r:id="rId12"/>
  </p:sldLayoutIdLst>
  <p:txStyles>
    <p:titleStyle>
      <a:lvl1pPr algn="l" defTabSz="914400" rtl="0" eaLnBrk="1" latinLnBrk="0" hangingPunct="1">
        <a:lnSpc>
          <a:spcPct val="90000"/>
        </a:lnSpc>
        <a:spcBef>
          <a:spcPct val="0"/>
        </a:spcBef>
        <a:buNone/>
        <a:defRPr sz="4400" kern="1200">
          <a:solidFill>
            <a:srgbClr val="BACF31"/>
          </a:solidFill>
          <a:latin typeface="Futura Medium" panose="020B0602020204020303" pitchFamily="34" charset="-79"/>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SzPct val="70000"/>
        <a:buFontTx/>
        <a:buBlip>
          <a:blip r:embed="rId14"/>
        </a:buBlip>
        <a:defRPr sz="2800" kern="1200">
          <a:solidFill>
            <a:srgbClr val="244859"/>
          </a:solidFill>
          <a:latin typeface="New Caledonia LT Std" panose="02020603060506020304" pitchFamily="18" charset="0"/>
          <a:ea typeface="+mn-ea"/>
          <a:cs typeface="Futura Medium" panose="020B0602020204020303" pitchFamily="34" charset="-79"/>
        </a:defRPr>
      </a:lvl1pPr>
      <a:lvl2pPr marL="685800" indent="-228600" algn="l" defTabSz="914400" rtl="0" eaLnBrk="1" latinLnBrk="0" hangingPunct="1">
        <a:lnSpc>
          <a:spcPct val="90000"/>
        </a:lnSpc>
        <a:spcBef>
          <a:spcPts val="500"/>
        </a:spcBef>
        <a:buSzPct val="70000"/>
        <a:buFontTx/>
        <a:buBlip>
          <a:blip r:embed="rId15"/>
        </a:buBlip>
        <a:defRPr sz="2400" kern="1200">
          <a:solidFill>
            <a:srgbClr val="244859"/>
          </a:solidFill>
          <a:latin typeface="New Caledonia LT Std" panose="02020603060506020304" pitchFamily="18" charset="0"/>
          <a:ea typeface="+mn-ea"/>
          <a:cs typeface="+mn-cs"/>
        </a:defRPr>
      </a:lvl2pPr>
      <a:lvl3pPr marL="1143000" indent="-228600" algn="l" defTabSz="914400" rtl="0" eaLnBrk="1" latinLnBrk="0" hangingPunct="1">
        <a:lnSpc>
          <a:spcPct val="90000"/>
        </a:lnSpc>
        <a:spcBef>
          <a:spcPts val="500"/>
        </a:spcBef>
        <a:buSzPct val="70000"/>
        <a:buFontTx/>
        <a:buBlip>
          <a:blip r:embed="rId15"/>
        </a:buBlip>
        <a:defRPr sz="2000" kern="1200">
          <a:solidFill>
            <a:srgbClr val="244859"/>
          </a:solidFill>
          <a:latin typeface="New Caledonia LT Std" panose="02020603060506020304" pitchFamily="18" charset="0"/>
          <a:ea typeface="+mn-ea"/>
          <a:cs typeface="+mn-cs"/>
        </a:defRPr>
      </a:lvl3pPr>
      <a:lvl4pPr marL="1600200" indent="-228600" algn="l" defTabSz="914400" rtl="0" eaLnBrk="1" latinLnBrk="0" hangingPunct="1">
        <a:lnSpc>
          <a:spcPct val="90000"/>
        </a:lnSpc>
        <a:spcBef>
          <a:spcPts val="500"/>
        </a:spcBef>
        <a:buSzPct val="70000"/>
        <a:buFontTx/>
        <a:buBlip>
          <a:blip r:embed="rId15"/>
        </a:buBlip>
        <a:defRPr sz="1800" kern="1200">
          <a:solidFill>
            <a:srgbClr val="244859"/>
          </a:solidFill>
          <a:latin typeface="New Caledonia LT Std" panose="02020603060506020304" pitchFamily="18" charset="0"/>
          <a:ea typeface="+mn-ea"/>
          <a:cs typeface="+mn-cs"/>
        </a:defRPr>
      </a:lvl4pPr>
      <a:lvl5pPr marL="2057400" indent="-228600" algn="l" defTabSz="914400" rtl="0" eaLnBrk="1" latinLnBrk="0" hangingPunct="1">
        <a:lnSpc>
          <a:spcPct val="90000"/>
        </a:lnSpc>
        <a:spcBef>
          <a:spcPts val="500"/>
        </a:spcBef>
        <a:buSzPct val="70000"/>
        <a:buFontTx/>
        <a:buBlip>
          <a:blip r:embed="rId15"/>
        </a:buBlip>
        <a:defRPr sz="1800" kern="1200">
          <a:solidFill>
            <a:srgbClr val="244859"/>
          </a:solidFill>
          <a:latin typeface="New Caledonia LT Std" panose="02020603060506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1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92.svg"/><Relationship Id="rId3" Type="http://schemas.openxmlformats.org/officeDocument/2006/relationships/image" Target="../media/image79.jpeg"/><Relationship Id="rId7" Type="http://schemas.openxmlformats.org/officeDocument/2006/relationships/image" Target="../media/image83.jpeg"/><Relationship Id="rId12" Type="http://schemas.openxmlformats.org/officeDocument/2006/relationships/image" Target="../media/image86.png"/><Relationship Id="rId17" Type="http://schemas.openxmlformats.org/officeDocument/2006/relationships/image" Target="../media/image96.svg"/><Relationship Id="rId2" Type="http://schemas.openxmlformats.org/officeDocument/2006/relationships/image" Target="../media/image70.png"/><Relationship Id="rId16"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82.jpeg"/><Relationship Id="rId11" Type="http://schemas.openxmlformats.org/officeDocument/2006/relationships/image" Target="../media/image90.svg"/><Relationship Id="rId5" Type="http://schemas.openxmlformats.org/officeDocument/2006/relationships/image" Target="../media/image81.jpeg"/><Relationship Id="rId15" Type="http://schemas.openxmlformats.org/officeDocument/2006/relationships/image" Target="../media/image94.svg"/><Relationship Id="rId10" Type="http://schemas.openxmlformats.org/officeDocument/2006/relationships/image" Target="../media/image85.png"/><Relationship Id="rId4" Type="http://schemas.openxmlformats.org/officeDocument/2006/relationships/image" Target="../media/image80.jpeg"/><Relationship Id="rId9" Type="http://schemas.openxmlformats.org/officeDocument/2006/relationships/image" Target="../media/image88.svg"/><Relationship Id="rId14" Type="http://schemas.openxmlformats.org/officeDocument/2006/relationships/image" Target="../media/image87.png"/></Relationships>
</file>

<file path=ppt/slides/_rels/slide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9.svg"/></Relationships>
</file>

<file path=ppt/slides/_rels/slide1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94.jpeg"/><Relationship Id="rId7" Type="http://schemas.openxmlformats.org/officeDocument/2006/relationships/image" Target="../media/image9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arthobservatory.nasa.gov/images/145226/raikoke-erupts" TargetMode="External"/><Relationship Id="rId5" Type="http://schemas.openxmlformats.org/officeDocument/2006/relationships/hyperlink" Target="https://eoimages.gsfc.nasa.gov/images/imagerecords/50000/50947/Canada_amo_2011159_lrg.jpg" TargetMode="External"/><Relationship Id="rId4" Type="http://schemas.openxmlformats.org/officeDocument/2006/relationships/image" Target="../media/image95.jpe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4.svg"/><Relationship Id="rId12"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pn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56.sv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9.jpeg"/><Relationship Id="rId21" Type="http://schemas.openxmlformats.org/officeDocument/2006/relationships/image" Target="../media/image34.jpeg"/><Relationship Id="rId34" Type="http://schemas.openxmlformats.org/officeDocument/2006/relationships/image" Target="../media/image56.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8.png"/><Relationship Id="rId33" Type="http://schemas.openxmlformats.org/officeDocument/2006/relationships/image" Target="../media/image58.svg"/><Relationship Id="rId38" Type="http://schemas.openxmlformats.org/officeDocument/2006/relationships/image" Target="../media/image100.png"/><Relationship Id="rId2" Type="http://schemas.openxmlformats.org/officeDocument/2006/relationships/notesSlide" Target="../notesSlides/notesSlide8.xml"/><Relationship Id="rId16" Type="http://schemas.openxmlformats.org/officeDocument/2006/relationships/image" Target="../media/image30.jpeg"/><Relationship Id="rId20" Type="http://schemas.openxmlformats.org/officeDocument/2006/relationships/image" Target="../media/image97.png"/><Relationship Id="rId29" Type="http://schemas.openxmlformats.org/officeDocument/2006/relationships/image" Target="../media/image54.sv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24" Type="http://schemas.openxmlformats.org/officeDocument/2006/relationships/image" Target="../media/image37.jpeg"/><Relationship Id="rId32" Type="http://schemas.openxmlformats.org/officeDocument/2006/relationships/image" Target="../media/image55.png"/><Relationship Id="rId37" Type="http://schemas.openxmlformats.org/officeDocument/2006/relationships/image" Target="../media/image99.png"/><Relationship Id="rId5" Type="http://schemas.openxmlformats.org/officeDocument/2006/relationships/image" Target="../media/image19.jpeg"/><Relationship Id="rId15" Type="http://schemas.openxmlformats.org/officeDocument/2006/relationships/image" Target="../media/image29.png"/><Relationship Id="rId23" Type="http://schemas.openxmlformats.org/officeDocument/2006/relationships/image" Target="../media/image36.png"/><Relationship Id="rId28" Type="http://schemas.openxmlformats.org/officeDocument/2006/relationships/image" Target="../media/image53.png"/><Relationship Id="rId36" Type="http://schemas.openxmlformats.org/officeDocument/2006/relationships/image" Target="../media/image108.svg"/><Relationship Id="rId10" Type="http://schemas.openxmlformats.org/officeDocument/2006/relationships/image" Target="../media/image24.png"/><Relationship Id="rId19" Type="http://schemas.openxmlformats.org/officeDocument/2006/relationships/image" Target="../media/image33.jpeg"/><Relationship Id="rId31" Type="http://schemas.openxmlformats.org/officeDocument/2006/relationships/image" Target="../media/image56.sv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jpeg"/><Relationship Id="rId22" Type="http://schemas.openxmlformats.org/officeDocument/2006/relationships/image" Target="../media/image35.jpeg"/><Relationship Id="rId27" Type="http://schemas.openxmlformats.org/officeDocument/2006/relationships/image" Target="../media/image40.png"/><Relationship Id="rId30" Type="http://schemas.openxmlformats.org/officeDocument/2006/relationships/image" Target="../media/image54.png"/><Relationship Id="rId35" Type="http://schemas.openxmlformats.org/officeDocument/2006/relationships/image" Target="../media/image98.png"/><Relationship Id="rId8" Type="http://schemas.openxmlformats.org/officeDocument/2006/relationships/image" Target="../media/image22.png"/><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18" Type="http://schemas.openxmlformats.org/officeDocument/2006/relationships/image" Target="../media/image33.jpe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jpeg"/><Relationship Id="rId29"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jpeg"/><Relationship Id="rId5" Type="http://schemas.openxmlformats.org/officeDocument/2006/relationships/image" Target="../media/image20.jpeg"/><Relationship Id="rId15" Type="http://schemas.openxmlformats.org/officeDocument/2006/relationships/image" Target="../media/image30.jpe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jpe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jpeg"/><Relationship Id="rId27"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4.svg"/><Relationship Id="rId12"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pn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56.svg"/></Relationships>
</file>

<file path=ppt/slides/_rels/slide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81B1BF-0F91-EB4D-9107-76BB43ED5D87}"/>
              </a:ext>
            </a:extLst>
          </p:cNvPr>
          <p:cNvSpPr>
            <a:spLocks noGrp="1"/>
          </p:cNvSpPr>
          <p:nvPr>
            <p:ph type="title"/>
          </p:nvPr>
        </p:nvSpPr>
        <p:spPr/>
        <p:txBody>
          <a:bodyPr>
            <a:normAutofit/>
          </a:bodyPr>
          <a:lstStyle/>
          <a:p>
            <a:r>
              <a:rPr lang="en-GB" dirty="0"/>
              <a:t>Environmental research infrastructure cluster</a:t>
            </a:r>
          </a:p>
        </p:txBody>
      </p:sp>
      <p:sp>
        <p:nvSpPr>
          <p:cNvPr id="3" name="Segnaposto testo 2">
            <a:extLst>
              <a:ext uri="{FF2B5EF4-FFF2-40B4-BE49-F238E27FC236}">
                <a16:creationId xmlns:a16="http://schemas.microsoft.com/office/drawing/2014/main" id="{D9A151D6-EB62-8B4D-AC48-600F1E3903F1}"/>
              </a:ext>
            </a:extLst>
          </p:cNvPr>
          <p:cNvSpPr>
            <a:spLocks noGrp="1"/>
          </p:cNvSpPr>
          <p:nvPr>
            <p:ph type="body" idx="1"/>
          </p:nvPr>
        </p:nvSpPr>
        <p:spPr/>
        <p:txBody>
          <a:bodyPr>
            <a:normAutofit lnSpcReduction="10000"/>
          </a:bodyPr>
          <a:lstStyle/>
          <a:p>
            <a:r>
              <a:rPr lang="it-IT" b="1" dirty="0"/>
              <a:t>Ari Asmi, Co-coordinator ENVRI FAIR</a:t>
            </a:r>
          </a:p>
          <a:p>
            <a:r>
              <a:rPr lang="it-IT" dirty="0"/>
              <a:t>Andreas </a:t>
            </a:r>
            <a:r>
              <a:rPr lang="it-IT" dirty="0" err="1"/>
              <a:t>Petzold</a:t>
            </a:r>
            <a:r>
              <a:rPr lang="it-IT" dirty="0"/>
              <a:t>, Coordinator ENVRI FAIR</a:t>
            </a:r>
          </a:p>
        </p:txBody>
      </p:sp>
    </p:spTree>
    <p:extLst>
      <p:ext uri="{BB962C8B-B14F-4D97-AF65-F5344CB8AC3E}">
        <p14:creationId xmlns:p14="http://schemas.microsoft.com/office/powerpoint/2010/main" val="918568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2E6A45-5610-AC49-A940-C5B422EDA7F1}"/>
              </a:ext>
            </a:extLst>
          </p:cNvPr>
          <p:cNvSpPr>
            <a:spLocks noGrp="1"/>
          </p:cNvSpPr>
          <p:nvPr>
            <p:ph type="body" sz="quarter" idx="10"/>
          </p:nvPr>
        </p:nvSpPr>
        <p:spPr>
          <a:xfrm>
            <a:off x="646546" y="703059"/>
            <a:ext cx="10326253" cy="615601"/>
          </a:xfrm>
        </p:spPr>
        <p:txBody>
          <a:bodyPr/>
          <a:lstStyle/>
          <a:p>
            <a:r>
              <a:rPr lang="en-FI" dirty="0"/>
              <a:t>EOSC and Open science</a:t>
            </a:r>
          </a:p>
        </p:txBody>
      </p:sp>
      <p:pic>
        <p:nvPicPr>
          <p:cNvPr id="14" name="Picture 13" descr="A picture containing LEGO, toy&#10;&#10;Description automatically generated">
            <a:extLst>
              <a:ext uri="{FF2B5EF4-FFF2-40B4-BE49-F238E27FC236}">
                <a16:creationId xmlns:a16="http://schemas.microsoft.com/office/drawing/2014/main" id="{A37A92FE-FD4D-554C-AC1A-2F29E72E84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61"/>
          <a:stretch/>
        </p:blipFill>
        <p:spPr>
          <a:xfrm>
            <a:off x="807277" y="4108174"/>
            <a:ext cx="4393257" cy="2349309"/>
          </a:xfrm>
          <a:prstGeom prst="rect">
            <a:avLst/>
          </a:prstGeom>
        </p:spPr>
      </p:pic>
      <p:grpSp>
        <p:nvGrpSpPr>
          <p:cNvPr id="35" name="Group 34">
            <a:extLst>
              <a:ext uri="{FF2B5EF4-FFF2-40B4-BE49-F238E27FC236}">
                <a16:creationId xmlns:a16="http://schemas.microsoft.com/office/drawing/2014/main" id="{BEEFAFC4-ADAB-8C45-94B5-8AE07C9595DA}"/>
              </a:ext>
            </a:extLst>
          </p:cNvPr>
          <p:cNvGrpSpPr/>
          <p:nvPr/>
        </p:nvGrpSpPr>
        <p:grpSpPr>
          <a:xfrm>
            <a:off x="769050" y="1030444"/>
            <a:ext cx="4431484" cy="2873005"/>
            <a:chOff x="769050" y="1030444"/>
            <a:chExt cx="4431484" cy="2873005"/>
          </a:xfrm>
        </p:grpSpPr>
        <p:pic>
          <p:nvPicPr>
            <p:cNvPr id="8" name="Picture 7" descr="A picture containing LEGO, toy&#10;&#10;Description automatically generated">
              <a:extLst>
                <a:ext uri="{FF2B5EF4-FFF2-40B4-BE49-F238E27FC236}">
                  <a16:creationId xmlns:a16="http://schemas.microsoft.com/office/drawing/2014/main" id="{6C274DA1-BCC5-744E-9DF0-18B563C8C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78" y="1438861"/>
              <a:ext cx="4220544" cy="2448897"/>
            </a:xfrm>
            <a:prstGeom prst="rect">
              <a:avLst/>
            </a:prstGeom>
          </p:spPr>
        </p:pic>
        <p:sp>
          <p:nvSpPr>
            <p:cNvPr id="15" name="Oval Callout 14">
              <a:extLst>
                <a:ext uri="{FF2B5EF4-FFF2-40B4-BE49-F238E27FC236}">
                  <a16:creationId xmlns:a16="http://schemas.microsoft.com/office/drawing/2014/main" id="{131EA7FB-9230-B547-BEC1-5CDE2B54C8D3}"/>
                </a:ext>
              </a:extLst>
            </p:cNvPr>
            <p:cNvSpPr/>
            <p:nvPr/>
          </p:nvSpPr>
          <p:spPr>
            <a:xfrm>
              <a:off x="1101695" y="1184683"/>
              <a:ext cx="1558508" cy="94052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 name="Oval Callout 15">
              <a:extLst>
                <a:ext uri="{FF2B5EF4-FFF2-40B4-BE49-F238E27FC236}">
                  <a16:creationId xmlns:a16="http://schemas.microsoft.com/office/drawing/2014/main" id="{19E98F4D-BDA2-504B-866A-FF0A6BF89AC5}"/>
                </a:ext>
              </a:extLst>
            </p:cNvPr>
            <p:cNvSpPr/>
            <p:nvPr/>
          </p:nvSpPr>
          <p:spPr>
            <a:xfrm>
              <a:off x="3642026" y="1125137"/>
              <a:ext cx="1558508" cy="94052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20" name="Picture 19" descr="Icon&#10;&#10;Description automatically generated">
              <a:extLst>
                <a:ext uri="{FF2B5EF4-FFF2-40B4-BE49-F238E27FC236}">
                  <a16:creationId xmlns:a16="http://schemas.microsoft.com/office/drawing/2014/main" id="{37F24CB4-7C1C-6D49-9A8C-1F7193C4FC5A}"/>
                </a:ext>
              </a:extLst>
            </p:cNvPr>
            <p:cNvPicPr>
              <a:picLocks noChangeAspect="1"/>
            </p:cNvPicPr>
            <p:nvPr/>
          </p:nvPicPr>
          <p:blipFill>
            <a:blip r:embed="rId4" cstate="screen">
              <a:clrChange>
                <a:clrFrom>
                  <a:srgbClr val="DDECFF"/>
                </a:clrFrom>
                <a:clrTo>
                  <a:srgbClr val="DDECFF">
                    <a:alpha val="0"/>
                  </a:srgbClr>
                </a:clrTo>
              </a:clrChange>
              <a:extLst>
                <a:ext uri="{28A0092B-C50C-407E-A947-70E740481C1C}">
                  <a14:useLocalDpi xmlns:a14="http://schemas.microsoft.com/office/drawing/2010/main"/>
                </a:ext>
              </a:extLst>
            </a:blip>
            <a:stretch>
              <a:fillRect/>
            </a:stretch>
          </p:blipFill>
          <p:spPr>
            <a:xfrm>
              <a:off x="1100657" y="1030444"/>
              <a:ext cx="1393629" cy="1095961"/>
            </a:xfrm>
            <a:prstGeom prst="rect">
              <a:avLst/>
            </a:prstGeom>
          </p:spPr>
        </p:pic>
        <p:pic>
          <p:nvPicPr>
            <p:cNvPr id="22" name="Picture 21" descr="A picture containing toy&#10;&#10;Description automatically generated">
              <a:extLst>
                <a:ext uri="{FF2B5EF4-FFF2-40B4-BE49-F238E27FC236}">
                  <a16:creationId xmlns:a16="http://schemas.microsoft.com/office/drawing/2014/main" id="{B797C499-261E-ED41-90E1-8D8B347D3C3E}"/>
                </a:ext>
              </a:extLst>
            </p:cNvPr>
            <p:cNvPicPr>
              <a:picLocks noChangeAspect="1"/>
            </p:cNvPicPr>
            <p:nvPr/>
          </p:nvPicPr>
          <p:blipFill>
            <a:blip r:embed="rId5" cstate="screen">
              <a:clrChange>
                <a:clrFrom>
                  <a:srgbClr val="DDECFF"/>
                </a:clrFrom>
                <a:clrTo>
                  <a:srgbClr val="DDEC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3827931" y="1100919"/>
              <a:ext cx="1186698" cy="910243"/>
            </a:xfrm>
            <a:prstGeom prst="rect">
              <a:avLst/>
            </a:prstGeom>
          </p:spPr>
        </p:pic>
        <p:sp>
          <p:nvSpPr>
            <p:cNvPr id="27" name="TextBox 26">
              <a:extLst>
                <a:ext uri="{FF2B5EF4-FFF2-40B4-BE49-F238E27FC236}">
                  <a16:creationId xmlns:a16="http://schemas.microsoft.com/office/drawing/2014/main" id="{9EE5871F-2575-CE45-BF6B-679F6BC348DE}"/>
                </a:ext>
              </a:extLst>
            </p:cNvPr>
            <p:cNvSpPr txBox="1"/>
            <p:nvPr/>
          </p:nvSpPr>
          <p:spPr>
            <a:xfrm>
              <a:off x="769050" y="3534117"/>
              <a:ext cx="2720617" cy="369332"/>
            </a:xfrm>
            <a:prstGeom prst="rect">
              <a:avLst/>
            </a:prstGeom>
            <a:solidFill>
              <a:schemeClr val="bg1"/>
            </a:solidFill>
          </p:spPr>
          <p:txBody>
            <a:bodyPr wrap="none" rtlCol="0">
              <a:spAutoFit/>
            </a:bodyPr>
            <a:lstStyle/>
            <a:p>
              <a:r>
                <a:rPr lang="en-FI" dirty="0"/>
                <a:t>DOMAIN HARMONIZATION</a:t>
              </a:r>
            </a:p>
          </p:txBody>
        </p:sp>
      </p:grpSp>
      <p:grpSp>
        <p:nvGrpSpPr>
          <p:cNvPr id="36" name="Group 35">
            <a:extLst>
              <a:ext uri="{FF2B5EF4-FFF2-40B4-BE49-F238E27FC236}">
                <a16:creationId xmlns:a16="http://schemas.microsoft.com/office/drawing/2014/main" id="{EE481F8E-C06C-FB45-8C0A-C6E912F6B400}"/>
              </a:ext>
            </a:extLst>
          </p:cNvPr>
          <p:cNvGrpSpPr/>
          <p:nvPr/>
        </p:nvGrpSpPr>
        <p:grpSpPr>
          <a:xfrm>
            <a:off x="7151898" y="883268"/>
            <a:ext cx="3633843" cy="2985962"/>
            <a:chOff x="7151898" y="883268"/>
            <a:chExt cx="3633843" cy="2985962"/>
          </a:xfrm>
        </p:grpSpPr>
        <p:pic>
          <p:nvPicPr>
            <p:cNvPr id="12" name="Picture 11" descr="A picture containing LEGO, toy&#10;&#10;Description automatically generated">
              <a:extLst>
                <a:ext uri="{FF2B5EF4-FFF2-40B4-BE49-F238E27FC236}">
                  <a16:creationId xmlns:a16="http://schemas.microsoft.com/office/drawing/2014/main" id="{839D9FD7-01C3-0340-99F4-E1DE6F83481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7749"/>
            <a:stretch/>
          </p:blipFill>
          <p:spPr>
            <a:xfrm>
              <a:off x="7164180" y="1438861"/>
              <a:ext cx="3583333" cy="2398327"/>
            </a:xfrm>
            <a:prstGeom prst="rect">
              <a:avLst/>
            </a:prstGeom>
          </p:spPr>
        </p:pic>
        <p:sp>
          <p:nvSpPr>
            <p:cNvPr id="17" name="Oval Callout 16">
              <a:extLst>
                <a:ext uri="{FF2B5EF4-FFF2-40B4-BE49-F238E27FC236}">
                  <a16:creationId xmlns:a16="http://schemas.microsoft.com/office/drawing/2014/main" id="{50E50F21-805B-704F-8D9A-80A73766B2BA}"/>
                </a:ext>
              </a:extLst>
            </p:cNvPr>
            <p:cNvSpPr/>
            <p:nvPr/>
          </p:nvSpPr>
          <p:spPr>
            <a:xfrm>
              <a:off x="7496013" y="1046908"/>
              <a:ext cx="1558508" cy="94052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8" name="Oval Callout 17">
              <a:extLst>
                <a:ext uri="{FF2B5EF4-FFF2-40B4-BE49-F238E27FC236}">
                  <a16:creationId xmlns:a16="http://schemas.microsoft.com/office/drawing/2014/main" id="{D9DFA9E4-55BB-4041-833F-0C04BFE3DAB6}"/>
                </a:ext>
              </a:extLst>
            </p:cNvPr>
            <p:cNvSpPr/>
            <p:nvPr/>
          </p:nvSpPr>
          <p:spPr>
            <a:xfrm>
              <a:off x="9227233" y="1030444"/>
              <a:ext cx="1558508" cy="94052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23" name="Picture 22" descr="A picture containing toy&#10;&#10;Description automatically generated">
              <a:extLst>
                <a:ext uri="{FF2B5EF4-FFF2-40B4-BE49-F238E27FC236}">
                  <a16:creationId xmlns:a16="http://schemas.microsoft.com/office/drawing/2014/main" id="{34F61E14-993C-9D42-90C8-4600816FC719}"/>
                </a:ext>
              </a:extLst>
            </p:cNvPr>
            <p:cNvPicPr>
              <a:picLocks noChangeAspect="1"/>
            </p:cNvPicPr>
            <p:nvPr/>
          </p:nvPicPr>
          <p:blipFill>
            <a:blip r:embed="rId5" cstate="screen">
              <a:clrChange>
                <a:clrFrom>
                  <a:srgbClr val="DDECFF"/>
                </a:clrFrom>
                <a:clrTo>
                  <a:srgbClr val="DDECFF">
                    <a:alpha val="0"/>
                  </a:srgbClr>
                </a:clrTo>
              </a:clrChange>
              <a:extLst>
                <a:ext uri="{28A0092B-C50C-407E-A947-70E740481C1C}">
                  <a14:useLocalDpi xmlns:a14="http://schemas.microsoft.com/office/drawing/2010/main"/>
                </a:ext>
              </a:extLst>
            </a:blip>
            <a:stretch>
              <a:fillRect/>
            </a:stretch>
          </p:blipFill>
          <p:spPr>
            <a:xfrm flipH="1">
              <a:off x="9436200" y="983739"/>
              <a:ext cx="1186698" cy="910243"/>
            </a:xfrm>
            <a:prstGeom prst="rect">
              <a:avLst/>
            </a:prstGeom>
          </p:spPr>
        </p:pic>
        <p:pic>
          <p:nvPicPr>
            <p:cNvPr id="25" name="Picture 24" descr="Chart&#10;&#10;Description automatically generated">
              <a:extLst>
                <a:ext uri="{FF2B5EF4-FFF2-40B4-BE49-F238E27FC236}">
                  <a16:creationId xmlns:a16="http://schemas.microsoft.com/office/drawing/2014/main" id="{FE36764A-D877-334D-81BD-923D2DEBFFC0}"/>
                </a:ext>
              </a:extLst>
            </p:cNvPr>
            <p:cNvPicPr>
              <a:picLocks noChangeAspect="1"/>
            </p:cNvPicPr>
            <p:nvPr/>
          </p:nvPicPr>
          <p:blipFill>
            <a:blip r:embed="rId7" cstate="screen">
              <a:clrChange>
                <a:clrFrom>
                  <a:srgbClr val="DDECFF"/>
                </a:clrFrom>
                <a:clrTo>
                  <a:srgbClr val="DDECFF">
                    <a:alpha val="0"/>
                  </a:srgbClr>
                </a:clrTo>
              </a:clrChange>
              <a:extLst>
                <a:ext uri="{28A0092B-C50C-407E-A947-70E740481C1C}">
                  <a14:useLocalDpi xmlns:a14="http://schemas.microsoft.com/office/drawing/2010/main"/>
                </a:ext>
              </a:extLst>
            </a:blip>
            <a:stretch>
              <a:fillRect/>
            </a:stretch>
          </p:blipFill>
          <p:spPr>
            <a:xfrm>
              <a:off x="7446410" y="883268"/>
              <a:ext cx="1656451" cy="1087701"/>
            </a:xfrm>
            <a:prstGeom prst="rect">
              <a:avLst/>
            </a:prstGeom>
          </p:spPr>
        </p:pic>
        <p:sp>
          <p:nvSpPr>
            <p:cNvPr id="28" name="TextBox 27">
              <a:extLst>
                <a:ext uri="{FF2B5EF4-FFF2-40B4-BE49-F238E27FC236}">
                  <a16:creationId xmlns:a16="http://schemas.microsoft.com/office/drawing/2014/main" id="{2F115BBF-4871-D144-858B-38B55C6002C6}"/>
                </a:ext>
              </a:extLst>
            </p:cNvPr>
            <p:cNvSpPr txBox="1"/>
            <p:nvPr/>
          </p:nvSpPr>
          <p:spPr>
            <a:xfrm>
              <a:off x="7151898" y="3222899"/>
              <a:ext cx="3373039" cy="646331"/>
            </a:xfrm>
            <a:prstGeom prst="rect">
              <a:avLst/>
            </a:prstGeom>
            <a:solidFill>
              <a:schemeClr val="bg1"/>
            </a:solidFill>
          </p:spPr>
          <p:txBody>
            <a:bodyPr wrap="none" rtlCol="0">
              <a:spAutoFit/>
            </a:bodyPr>
            <a:lstStyle/>
            <a:p>
              <a:r>
                <a:rPr lang="en-FI" dirty="0"/>
                <a:t>REPRESENTING ENV NEEDS &amp;</a:t>
              </a:r>
            </a:p>
            <a:p>
              <a:r>
                <a:rPr lang="en-FI" dirty="0"/>
                <a:t>PARTICIPATING IN DEVELOPMENT </a:t>
              </a:r>
            </a:p>
          </p:txBody>
        </p:sp>
      </p:grpSp>
      <p:sp>
        <p:nvSpPr>
          <p:cNvPr id="29" name="TextBox 28">
            <a:extLst>
              <a:ext uri="{FF2B5EF4-FFF2-40B4-BE49-F238E27FC236}">
                <a16:creationId xmlns:a16="http://schemas.microsoft.com/office/drawing/2014/main" id="{E1337B1E-D3F1-DC47-B57E-CC4B9D9D4303}"/>
              </a:ext>
            </a:extLst>
          </p:cNvPr>
          <p:cNvSpPr txBox="1"/>
          <p:nvPr/>
        </p:nvSpPr>
        <p:spPr>
          <a:xfrm>
            <a:off x="738913" y="4108174"/>
            <a:ext cx="4056431" cy="369332"/>
          </a:xfrm>
          <a:prstGeom prst="rect">
            <a:avLst/>
          </a:prstGeom>
          <a:solidFill>
            <a:schemeClr val="bg1"/>
          </a:solidFill>
        </p:spPr>
        <p:txBody>
          <a:bodyPr wrap="none" rtlCol="0">
            <a:spAutoFit/>
          </a:bodyPr>
          <a:lstStyle/>
          <a:p>
            <a:r>
              <a:rPr lang="en-FI" dirty="0"/>
              <a:t>BRINGING EXISTING USER COMMUNITIES</a:t>
            </a:r>
          </a:p>
        </p:txBody>
      </p:sp>
      <p:pic>
        <p:nvPicPr>
          <p:cNvPr id="31" name="Picture 30" descr="A picture containing chart&#10;&#10;Description automatically generated">
            <a:extLst>
              <a:ext uri="{FF2B5EF4-FFF2-40B4-BE49-F238E27FC236}">
                <a16:creationId xmlns:a16="http://schemas.microsoft.com/office/drawing/2014/main" id="{C2568B4E-F0A6-F449-AC7B-6787FF21E23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268898" y="4013479"/>
            <a:ext cx="2789865" cy="2349308"/>
          </a:xfrm>
          <a:prstGeom prst="rect">
            <a:avLst/>
          </a:prstGeom>
        </p:spPr>
      </p:pic>
      <p:pic>
        <p:nvPicPr>
          <p:cNvPr id="33" name="Picture 32" descr="A picture containing green&#10;&#10;Description automatically generated">
            <a:extLst>
              <a:ext uri="{FF2B5EF4-FFF2-40B4-BE49-F238E27FC236}">
                <a16:creationId xmlns:a16="http://schemas.microsoft.com/office/drawing/2014/main" id="{29748DD7-E428-284D-B800-787A42B6410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67002" y="4045522"/>
            <a:ext cx="3125094" cy="2349309"/>
          </a:xfrm>
          <a:prstGeom prst="rect">
            <a:avLst/>
          </a:prstGeom>
        </p:spPr>
      </p:pic>
      <p:sp>
        <p:nvSpPr>
          <p:cNvPr id="34" name="TextBox 33">
            <a:extLst>
              <a:ext uri="{FF2B5EF4-FFF2-40B4-BE49-F238E27FC236}">
                <a16:creationId xmlns:a16="http://schemas.microsoft.com/office/drawing/2014/main" id="{EF020EB8-AF1F-C64B-B452-D419D71A18F4}"/>
              </a:ext>
            </a:extLst>
          </p:cNvPr>
          <p:cNvSpPr txBox="1"/>
          <p:nvPr/>
        </p:nvSpPr>
        <p:spPr>
          <a:xfrm>
            <a:off x="5189632" y="4013480"/>
            <a:ext cx="6284349" cy="369332"/>
          </a:xfrm>
          <a:prstGeom prst="rect">
            <a:avLst/>
          </a:prstGeom>
          <a:solidFill>
            <a:schemeClr val="bg1"/>
          </a:solidFill>
        </p:spPr>
        <p:txBody>
          <a:bodyPr wrap="none" rtlCol="0">
            <a:spAutoFit/>
          </a:bodyPr>
          <a:lstStyle/>
          <a:p>
            <a:r>
              <a:rPr lang="en-FI" dirty="0"/>
              <a:t>FROM GENERIC EOSC SERVICES TO SPECIFIC DOMAIN SOLUTIONS</a:t>
            </a:r>
          </a:p>
        </p:txBody>
      </p:sp>
    </p:spTree>
    <p:extLst>
      <p:ext uri="{BB962C8B-B14F-4D97-AF65-F5344CB8AC3E}">
        <p14:creationId xmlns:p14="http://schemas.microsoft.com/office/powerpoint/2010/main" val="307125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par>
                                <p:cTn id="18" presetID="9"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dissolve">
                                      <p:cBhvr>
                                        <p:cTn id="25" dur="500"/>
                                        <p:tgtEl>
                                          <p:spTgt spid="31"/>
                                        </p:tgtEl>
                                      </p:cBhvr>
                                    </p:animEffect>
                                  </p:childTnLst>
                                </p:cTn>
                              </p:par>
                              <p:par>
                                <p:cTn id="26" presetID="9"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dissolve">
                                      <p:cBhvr>
                                        <p:cTn id="28" dur="500"/>
                                        <p:tgtEl>
                                          <p:spTgt spid="3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dissolve">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A1AA5D-5B74-3647-A473-2573687B0D8F}"/>
              </a:ext>
            </a:extLst>
          </p:cNvPr>
          <p:cNvSpPr>
            <a:spLocks noGrp="1"/>
          </p:cNvSpPr>
          <p:nvPr>
            <p:ph type="body" sz="quarter" idx="10"/>
          </p:nvPr>
        </p:nvSpPr>
        <p:spPr>
          <a:xfrm>
            <a:off x="646547" y="703059"/>
            <a:ext cx="8152896" cy="615601"/>
          </a:xfrm>
        </p:spPr>
        <p:txBody>
          <a:bodyPr/>
          <a:lstStyle/>
          <a:p>
            <a:r>
              <a:rPr lang="en-FI" dirty="0"/>
              <a:t>ENVRI-hub</a:t>
            </a:r>
          </a:p>
        </p:txBody>
      </p:sp>
      <p:pic>
        <p:nvPicPr>
          <p:cNvPr id="5" name="Picture 4">
            <a:extLst>
              <a:ext uri="{FF2B5EF4-FFF2-40B4-BE49-F238E27FC236}">
                <a16:creationId xmlns:a16="http://schemas.microsoft.com/office/drawing/2014/main" id="{AEDC3EAF-91E9-3242-81F5-3B6730B99F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1702" y="738766"/>
            <a:ext cx="898663" cy="733237"/>
          </a:xfrm>
          <a:prstGeom prst="rect">
            <a:avLst/>
          </a:prstGeom>
        </p:spPr>
      </p:pic>
      <p:pic>
        <p:nvPicPr>
          <p:cNvPr id="6" name="Picture 2" descr="C:\_D\ENVRI-FAIR\EOSC\Realising EOSC\ENVRI-hub_infographics.png">
            <a:extLst>
              <a:ext uri="{FF2B5EF4-FFF2-40B4-BE49-F238E27FC236}">
                <a16:creationId xmlns:a16="http://schemas.microsoft.com/office/drawing/2014/main" id="{C6B6CB4C-B84F-EE4C-AE4E-EDA75F39BF7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7798" y="2139566"/>
            <a:ext cx="3204439" cy="3121777"/>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7">
            <a:extLst>
              <a:ext uri="{FF2B5EF4-FFF2-40B4-BE49-F238E27FC236}">
                <a16:creationId xmlns:a16="http://schemas.microsoft.com/office/drawing/2014/main" id="{5662BF62-5A40-B84A-A9A6-24BC044F2978}"/>
              </a:ext>
            </a:extLst>
          </p:cNvPr>
          <p:cNvSpPr>
            <a:spLocks noChangeAspect="1"/>
          </p:cNvSpPr>
          <p:nvPr/>
        </p:nvSpPr>
        <p:spPr>
          <a:xfrm rot="2700000">
            <a:off x="5411909" y="2517346"/>
            <a:ext cx="488603" cy="81236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8">
            <a:extLst>
              <a:ext uri="{FF2B5EF4-FFF2-40B4-BE49-F238E27FC236}">
                <a16:creationId xmlns:a16="http://schemas.microsoft.com/office/drawing/2014/main" id="{BFE26D1B-2D97-6743-8E12-0BFB14B30DFE}"/>
              </a:ext>
            </a:extLst>
          </p:cNvPr>
          <p:cNvSpPr>
            <a:spLocks noChangeAspect="1"/>
          </p:cNvSpPr>
          <p:nvPr/>
        </p:nvSpPr>
        <p:spPr>
          <a:xfrm rot="7469567">
            <a:off x="5460348" y="4567170"/>
            <a:ext cx="488603" cy="81236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9">
            <a:extLst>
              <a:ext uri="{FF2B5EF4-FFF2-40B4-BE49-F238E27FC236}">
                <a16:creationId xmlns:a16="http://schemas.microsoft.com/office/drawing/2014/main" id="{0064AF7D-B986-C84A-88B5-144651629389}"/>
              </a:ext>
            </a:extLst>
          </p:cNvPr>
          <p:cNvSpPr txBox="1"/>
          <p:nvPr/>
        </p:nvSpPr>
        <p:spPr>
          <a:xfrm>
            <a:off x="4065025" y="1401738"/>
            <a:ext cx="2205913" cy="1384995"/>
          </a:xfrm>
          <a:prstGeom prst="rect">
            <a:avLst/>
          </a:prstGeom>
          <a:noFill/>
        </p:spPr>
        <p:txBody>
          <a:bodyPr wrap="square" rtlCol="0">
            <a:spAutoFit/>
          </a:bodyPr>
          <a:lstStyle/>
          <a:p>
            <a:r>
              <a:rPr lang="en-US" sz="1200" b="1" u="sng" dirty="0">
                <a:solidFill>
                  <a:srgbClr val="244859"/>
                </a:solidFill>
              </a:rPr>
              <a:t>Resource </a:t>
            </a:r>
            <a:r>
              <a:rPr lang="en-US" sz="1200" b="1" dirty="0">
                <a:solidFill>
                  <a:srgbClr val="244859"/>
                </a:solidFill>
              </a:rPr>
              <a:t>for knowledge, services and digital assets</a:t>
            </a:r>
            <a:endParaRPr lang="de-DE" sz="1200" b="1" dirty="0">
              <a:solidFill>
                <a:srgbClr val="244859"/>
              </a:solidFill>
            </a:endParaRPr>
          </a:p>
          <a:p>
            <a:pPr marL="342900" indent="-342900">
              <a:buBlip>
                <a:blip r:embed="rId4"/>
              </a:buBlip>
            </a:pPr>
            <a:r>
              <a:rPr lang="en-US" sz="1200" dirty="0">
                <a:solidFill>
                  <a:schemeClr val="tx1">
                    <a:lumMod val="75000"/>
                  </a:schemeClr>
                </a:solidFill>
              </a:rPr>
              <a:t>quick discovery of data, services and assets</a:t>
            </a:r>
          </a:p>
          <a:p>
            <a:pPr marL="342900" indent="-342900">
              <a:buBlip>
                <a:blip r:embed="rId4"/>
              </a:buBlip>
            </a:pPr>
            <a:r>
              <a:rPr lang="en-US" sz="1200" dirty="0">
                <a:solidFill>
                  <a:schemeClr val="tx1">
                    <a:lumMod val="75000"/>
                  </a:schemeClr>
                </a:solidFill>
              </a:rPr>
              <a:t>sharing of engineering practices, technologies and knowledge</a:t>
            </a:r>
          </a:p>
        </p:txBody>
      </p:sp>
      <p:sp>
        <p:nvSpPr>
          <p:cNvPr id="10" name="Textfeld 10">
            <a:extLst>
              <a:ext uri="{FF2B5EF4-FFF2-40B4-BE49-F238E27FC236}">
                <a16:creationId xmlns:a16="http://schemas.microsoft.com/office/drawing/2014/main" id="{E36EA8EC-874F-3041-96BC-FC9AC68B2608}"/>
              </a:ext>
            </a:extLst>
          </p:cNvPr>
          <p:cNvSpPr txBox="1"/>
          <p:nvPr/>
        </p:nvSpPr>
        <p:spPr>
          <a:xfrm>
            <a:off x="4025268" y="2786733"/>
            <a:ext cx="2506033" cy="2123658"/>
          </a:xfrm>
          <a:prstGeom prst="rect">
            <a:avLst/>
          </a:prstGeom>
          <a:noFill/>
        </p:spPr>
        <p:txBody>
          <a:bodyPr wrap="square" rtlCol="0">
            <a:spAutoFit/>
          </a:bodyPr>
          <a:lstStyle/>
          <a:p>
            <a:r>
              <a:rPr lang="en-GB" sz="1200" b="1" u="sng" dirty="0">
                <a:solidFill>
                  <a:srgbClr val="244859"/>
                </a:solidFill>
              </a:rPr>
              <a:t>Machine actionable interface </a:t>
            </a:r>
            <a:r>
              <a:rPr lang="en-GB" sz="1200" b="1" dirty="0">
                <a:solidFill>
                  <a:srgbClr val="244859"/>
                </a:solidFill>
              </a:rPr>
              <a:t>to the ENVRI ecosystem</a:t>
            </a:r>
          </a:p>
          <a:p>
            <a:pPr marL="342900" indent="-342900">
              <a:buBlip>
                <a:blip r:embed="rId4"/>
              </a:buBlip>
            </a:pPr>
            <a:r>
              <a:rPr lang="en-GB" sz="1200" dirty="0"/>
              <a:t>cataloguing all RIs in the ENV domain</a:t>
            </a:r>
          </a:p>
          <a:p>
            <a:pPr marL="342900" indent="-342900">
              <a:buBlip>
                <a:blip r:embed="rId4"/>
              </a:buBlip>
            </a:pPr>
            <a:r>
              <a:rPr lang="en-GB" sz="1200" dirty="0"/>
              <a:t>accessing RIs datasets via metadata search</a:t>
            </a:r>
          </a:p>
          <a:p>
            <a:pPr marL="342900" indent="-342900">
              <a:buBlip>
                <a:blip r:embed="rId4"/>
              </a:buBlip>
            </a:pPr>
            <a:r>
              <a:rPr lang="en-GB" sz="1200" dirty="0"/>
              <a:t>interface to EOSC and other users (e.g. Copernicus)</a:t>
            </a:r>
          </a:p>
          <a:p>
            <a:pPr marL="342900" indent="-342900">
              <a:buBlip>
                <a:blip r:embed="rId4"/>
              </a:buBlip>
            </a:pPr>
            <a:r>
              <a:rPr lang="en-GB" sz="1200" dirty="0"/>
              <a:t>RI repositories host their own data</a:t>
            </a:r>
          </a:p>
          <a:p>
            <a:pPr marL="342900" indent="-342900">
              <a:buBlip>
                <a:blip r:embed="rId4"/>
              </a:buBlip>
            </a:pPr>
            <a:endParaRPr lang="en-GB" sz="1200" dirty="0"/>
          </a:p>
        </p:txBody>
      </p:sp>
      <p:sp>
        <p:nvSpPr>
          <p:cNvPr id="11" name="Textfeld 11">
            <a:extLst>
              <a:ext uri="{FF2B5EF4-FFF2-40B4-BE49-F238E27FC236}">
                <a16:creationId xmlns:a16="http://schemas.microsoft.com/office/drawing/2014/main" id="{C7153B65-2818-BC46-8CFF-29182B7FBA7E}"/>
              </a:ext>
            </a:extLst>
          </p:cNvPr>
          <p:cNvSpPr txBox="1"/>
          <p:nvPr/>
        </p:nvSpPr>
        <p:spPr>
          <a:xfrm>
            <a:off x="4025268" y="4633392"/>
            <a:ext cx="2326051" cy="1200329"/>
          </a:xfrm>
          <a:prstGeom prst="rect">
            <a:avLst/>
          </a:prstGeom>
          <a:noFill/>
        </p:spPr>
        <p:txBody>
          <a:bodyPr wrap="square" rtlCol="0">
            <a:spAutoFit/>
          </a:bodyPr>
          <a:lstStyle/>
          <a:p>
            <a:r>
              <a:rPr lang="en-GB" sz="1200" b="1" u="sng" dirty="0">
                <a:solidFill>
                  <a:srgbClr val="244859"/>
                </a:solidFill>
              </a:rPr>
              <a:t>Scientific demonstrators and use cases</a:t>
            </a:r>
            <a:endParaRPr lang="en-GB" sz="1200" b="1" dirty="0">
              <a:solidFill>
                <a:srgbClr val="244859"/>
              </a:solidFill>
            </a:endParaRPr>
          </a:p>
          <a:p>
            <a:pPr marL="342900" indent="-342900">
              <a:buBlip>
                <a:blip r:embed="rId4"/>
              </a:buBlip>
            </a:pPr>
            <a:r>
              <a:rPr lang="en-GB" sz="1200" dirty="0"/>
              <a:t>Made accessible as executables and VREs in </a:t>
            </a:r>
            <a:r>
              <a:rPr lang="en-GB" sz="1200" dirty="0" err="1">
                <a:solidFill>
                  <a:srgbClr val="244859"/>
                </a:solidFill>
              </a:rPr>
              <a:t>Jupyter</a:t>
            </a:r>
            <a:r>
              <a:rPr lang="en-GB" sz="1200" dirty="0">
                <a:solidFill>
                  <a:srgbClr val="244859"/>
                </a:solidFill>
              </a:rPr>
              <a:t> notebooks </a:t>
            </a:r>
            <a:endParaRPr lang="en-GB" sz="1200" dirty="0"/>
          </a:p>
          <a:p>
            <a:endParaRPr lang="en-GB" sz="1200" b="1" dirty="0">
              <a:solidFill>
                <a:srgbClr val="244859"/>
              </a:solidFill>
            </a:endParaRPr>
          </a:p>
        </p:txBody>
      </p:sp>
      <p:sp>
        <p:nvSpPr>
          <p:cNvPr id="12" name="Inhaltsplatzhalter 6">
            <a:extLst>
              <a:ext uri="{FF2B5EF4-FFF2-40B4-BE49-F238E27FC236}">
                <a16:creationId xmlns:a16="http://schemas.microsoft.com/office/drawing/2014/main" id="{4253474B-7A13-B047-AD24-479B6444F4EA}"/>
              </a:ext>
            </a:extLst>
          </p:cNvPr>
          <p:cNvSpPr txBox="1">
            <a:spLocks/>
          </p:cNvSpPr>
          <p:nvPr/>
        </p:nvSpPr>
        <p:spPr>
          <a:xfrm>
            <a:off x="472265" y="1596657"/>
            <a:ext cx="2446846" cy="8669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44859"/>
                </a:solidFill>
                <a:latin typeface="New Caledonia LT Std" panose="02020603060506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000"/>
              </a:spcAft>
              <a:buNone/>
            </a:pPr>
            <a:r>
              <a:rPr lang="en-US" sz="1400" dirty="0">
                <a:latin typeface="+mn-lt"/>
              </a:rPr>
              <a:t>ENVRI Community </a:t>
            </a:r>
            <a:r>
              <a:rPr lang="en-US" sz="1050" dirty="0">
                <a:latin typeface="+mn-lt"/>
              </a:rPr>
              <a:t>Research Infrastructures </a:t>
            </a:r>
            <a:r>
              <a:rPr lang="en-US" sz="1400" dirty="0">
                <a:latin typeface="+mn-lt"/>
              </a:rPr>
              <a:t>	</a:t>
            </a:r>
          </a:p>
        </p:txBody>
      </p:sp>
      <p:grpSp>
        <p:nvGrpSpPr>
          <p:cNvPr id="30" name="Group 29">
            <a:extLst>
              <a:ext uri="{FF2B5EF4-FFF2-40B4-BE49-F238E27FC236}">
                <a16:creationId xmlns:a16="http://schemas.microsoft.com/office/drawing/2014/main" id="{C377ABD4-E3C2-2A40-BDDB-0B4C45A23E65}"/>
              </a:ext>
            </a:extLst>
          </p:cNvPr>
          <p:cNvGrpSpPr/>
          <p:nvPr/>
        </p:nvGrpSpPr>
        <p:grpSpPr>
          <a:xfrm>
            <a:off x="6553064" y="1910972"/>
            <a:ext cx="4968539" cy="3578964"/>
            <a:chOff x="6553064" y="1910972"/>
            <a:chExt cx="4968539" cy="3578964"/>
          </a:xfrm>
          <a:solidFill>
            <a:schemeClr val="bg1">
              <a:alpha val="30000"/>
            </a:schemeClr>
          </a:solidFill>
        </p:grpSpPr>
        <p:grpSp>
          <p:nvGrpSpPr>
            <p:cNvPr id="25" name="Group 24">
              <a:extLst>
                <a:ext uri="{FF2B5EF4-FFF2-40B4-BE49-F238E27FC236}">
                  <a16:creationId xmlns:a16="http://schemas.microsoft.com/office/drawing/2014/main" id="{84EC6209-7E71-7949-B347-033A8C36F5A1}"/>
                </a:ext>
              </a:extLst>
            </p:cNvPr>
            <p:cNvGrpSpPr/>
            <p:nvPr/>
          </p:nvGrpSpPr>
          <p:grpSpPr>
            <a:xfrm>
              <a:off x="6553064" y="1910972"/>
              <a:ext cx="4968539" cy="3578964"/>
              <a:chOff x="6553064" y="1910972"/>
              <a:chExt cx="4968539" cy="3578964"/>
            </a:xfrm>
            <a:grpFill/>
          </p:grpSpPr>
          <p:pic>
            <p:nvPicPr>
              <p:cNvPr id="14" name="Picture 13" descr="A picture containing LEGO, toy&#10;&#10;Description automatically generated">
                <a:extLst>
                  <a:ext uri="{FF2B5EF4-FFF2-40B4-BE49-F238E27FC236}">
                    <a16:creationId xmlns:a16="http://schemas.microsoft.com/office/drawing/2014/main" id="{38AA19BC-CCAD-004C-A0C0-072FD93419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3064" y="1910972"/>
                <a:ext cx="4968539" cy="3578964"/>
              </a:xfrm>
              <a:prstGeom prst="rect">
                <a:avLst/>
              </a:prstGeom>
              <a:grpFill/>
            </p:spPr>
          </p:pic>
          <p:sp>
            <p:nvSpPr>
              <p:cNvPr id="17" name="TextBox 16">
                <a:extLst>
                  <a:ext uri="{FF2B5EF4-FFF2-40B4-BE49-F238E27FC236}">
                    <a16:creationId xmlns:a16="http://schemas.microsoft.com/office/drawing/2014/main" id="{0E742A2D-3BEA-C64D-A254-597E76F2111C}"/>
                  </a:ext>
                </a:extLst>
              </p:cNvPr>
              <p:cNvSpPr txBox="1"/>
              <p:nvPr/>
            </p:nvSpPr>
            <p:spPr>
              <a:xfrm>
                <a:off x="9037334" y="4633392"/>
                <a:ext cx="1749582" cy="369332"/>
              </a:xfrm>
              <a:prstGeom prst="rect">
                <a:avLst/>
              </a:prstGeom>
              <a:grpFill/>
            </p:spPr>
            <p:txBody>
              <a:bodyPr wrap="none" rtlCol="0">
                <a:spAutoFit/>
              </a:bodyPr>
              <a:lstStyle/>
              <a:p>
                <a:r>
                  <a:rPr lang="en-FI" dirty="0"/>
                  <a:t>EOSC PLATFORM</a:t>
                </a:r>
              </a:p>
            </p:txBody>
          </p:sp>
          <p:sp>
            <p:nvSpPr>
              <p:cNvPr id="18" name="TextBox 17">
                <a:extLst>
                  <a:ext uri="{FF2B5EF4-FFF2-40B4-BE49-F238E27FC236}">
                    <a16:creationId xmlns:a16="http://schemas.microsoft.com/office/drawing/2014/main" id="{20F0EABB-4710-194A-8528-856C0E30ABBA}"/>
                  </a:ext>
                </a:extLst>
              </p:cNvPr>
              <p:cNvSpPr txBox="1"/>
              <p:nvPr/>
            </p:nvSpPr>
            <p:spPr>
              <a:xfrm>
                <a:off x="7383349" y="4357312"/>
                <a:ext cx="1238609" cy="369332"/>
              </a:xfrm>
              <a:prstGeom prst="rect">
                <a:avLst/>
              </a:prstGeom>
              <a:grpFill/>
            </p:spPr>
            <p:txBody>
              <a:bodyPr wrap="none" rtlCol="0">
                <a:spAutoFit/>
              </a:bodyPr>
              <a:lstStyle/>
              <a:p>
                <a:r>
                  <a:rPr lang="en-FI" dirty="0"/>
                  <a:t>EOSC CORE</a:t>
                </a:r>
              </a:p>
            </p:txBody>
          </p:sp>
          <p:sp>
            <p:nvSpPr>
              <p:cNvPr id="19" name="TextBox 18">
                <a:extLst>
                  <a:ext uri="{FF2B5EF4-FFF2-40B4-BE49-F238E27FC236}">
                    <a16:creationId xmlns:a16="http://schemas.microsoft.com/office/drawing/2014/main" id="{1462F3C7-DE14-434D-9D27-748720A3C131}"/>
                  </a:ext>
                </a:extLst>
              </p:cNvPr>
              <p:cNvSpPr txBox="1"/>
              <p:nvPr/>
            </p:nvSpPr>
            <p:spPr>
              <a:xfrm>
                <a:off x="7596613" y="3807555"/>
                <a:ext cx="1202830" cy="369332"/>
              </a:xfrm>
              <a:prstGeom prst="rect">
                <a:avLst/>
              </a:prstGeom>
              <a:grpFill/>
            </p:spPr>
            <p:txBody>
              <a:bodyPr wrap="none" rtlCol="0">
                <a:spAutoFit/>
              </a:bodyPr>
              <a:lstStyle/>
              <a:p>
                <a:r>
                  <a:rPr lang="en-FI" dirty="0"/>
                  <a:t>METADATA</a:t>
                </a:r>
              </a:p>
            </p:txBody>
          </p:sp>
          <p:sp>
            <p:nvSpPr>
              <p:cNvPr id="20" name="TextBox 19">
                <a:extLst>
                  <a:ext uri="{FF2B5EF4-FFF2-40B4-BE49-F238E27FC236}">
                    <a16:creationId xmlns:a16="http://schemas.microsoft.com/office/drawing/2014/main" id="{B4BFADDE-69CD-4242-B3E8-0D221BF3D2CC}"/>
                  </a:ext>
                </a:extLst>
              </p:cNvPr>
              <p:cNvSpPr txBox="1"/>
              <p:nvPr/>
            </p:nvSpPr>
            <p:spPr>
              <a:xfrm>
                <a:off x="8002653" y="3293361"/>
                <a:ext cx="923907" cy="369332"/>
              </a:xfrm>
              <a:prstGeom prst="rect">
                <a:avLst/>
              </a:prstGeom>
              <a:grpFill/>
            </p:spPr>
            <p:txBody>
              <a:bodyPr wrap="none" rtlCol="0">
                <a:spAutoFit/>
              </a:bodyPr>
              <a:lstStyle/>
              <a:p>
                <a:r>
                  <a:rPr lang="en-FI" dirty="0"/>
                  <a:t>SEARCH</a:t>
                </a:r>
              </a:p>
            </p:txBody>
          </p:sp>
          <p:sp>
            <p:nvSpPr>
              <p:cNvPr id="21" name="TextBox 20">
                <a:extLst>
                  <a:ext uri="{FF2B5EF4-FFF2-40B4-BE49-F238E27FC236}">
                    <a16:creationId xmlns:a16="http://schemas.microsoft.com/office/drawing/2014/main" id="{37D08F2C-8C1A-BE4E-B8E3-BD1ADF1B3217}"/>
                  </a:ext>
                </a:extLst>
              </p:cNvPr>
              <p:cNvSpPr txBox="1"/>
              <p:nvPr/>
            </p:nvSpPr>
            <p:spPr>
              <a:xfrm>
                <a:off x="9298591" y="3244334"/>
                <a:ext cx="1357808" cy="369332"/>
              </a:xfrm>
              <a:prstGeom prst="rect">
                <a:avLst/>
              </a:prstGeom>
              <a:grpFill/>
            </p:spPr>
            <p:txBody>
              <a:bodyPr wrap="none" rtlCol="0">
                <a:spAutoFit/>
              </a:bodyPr>
              <a:lstStyle/>
              <a:p>
                <a:r>
                  <a:rPr lang="en-FI" dirty="0"/>
                  <a:t>NOTEBOOKS</a:t>
                </a:r>
              </a:p>
            </p:txBody>
          </p:sp>
          <p:sp>
            <p:nvSpPr>
              <p:cNvPr id="22" name="TextBox 21">
                <a:extLst>
                  <a:ext uri="{FF2B5EF4-FFF2-40B4-BE49-F238E27FC236}">
                    <a16:creationId xmlns:a16="http://schemas.microsoft.com/office/drawing/2014/main" id="{A7D11B44-7B7F-2A41-B46C-372E9654C54E}"/>
                  </a:ext>
                </a:extLst>
              </p:cNvPr>
              <p:cNvSpPr txBox="1"/>
              <p:nvPr/>
            </p:nvSpPr>
            <p:spPr>
              <a:xfrm>
                <a:off x="9530049" y="3848562"/>
                <a:ext cx="1239185" cy="369332"/>
              </a:xfrm>
              <a:prstGeom prst="rect">
                <a:avLst/>
              </a:prstGeom>
              <a:grpFill/>
            </p:spPr>
            <p:txBody>
              <a:bodyPr wrap="none" rtlCol="0">
                <a:spAutoFit/>
              </a:bodyPr>
              <a:lstStyle/>
              <a:p>
                <a:r>
                  <a:rPr lang="en-FI" dirty="0"/>
                  <a:t>DISCOVERY</a:t>
                </a:r>
              </a:p>
            </p:txBody>
          </p:sp>
        </p:grpSp>
        <p:sp>
          <p:nvSpPr>
            <p:cNvPr id="29" name="TextBox 28">
              <a:extLst>
                <a:ext uri="{FF2B5EF4-FFF2-40B4-BE49-F238E27FC236}">
                  <a16:creationId xmlns:a16="http://schemas.microsoft.com/office/drawing/2014/main" id="{7ADEE003-7C3A-AB4F-882C-BF5ADF5B479E}"/>
                </a:ext>
              </a:extLst>
            </p:cNvPr>
            <p:cNvSpPr txBox="1"/>
            <p:nvPr/>
          </p:nvSpPr>
          <p:spPr>
            <a:xfrm>
              <a:off x="9341687" y="3515788"/>
              <a:ext cx="1419684" cy="369332"/>
            </a:xfrm>
            <a:prstGeom prst="rect">
              <a:avLst/>
            </a:prstGeom>
            <a:grpFill/>
          </p:spPr>
          <p:txBody>
            <a:bodyPr wrap="none" rtlCol="0">
              <a:spAutoFit/>
            </a:bodyPr>
            <a:lstStyle/>
            <a:p>
              <a:r>
                <a:rPr lang="en-FI" dirty="0"/>
                <a:t>KNOWLEDGE</a:t>
              </a:r>
            </a:p>
          </p:txBody>
        </p:sp>
      </p:grpSp>
    </p:spTree>
    <p:extLst>
      <p:ext uri="{BB962C8B-B14F-4D97-AF65-F5344CB8AC3E}">
        <p14:creationId xmlns:p14="http://schemas.microsoft.com/office/powerpoint/2010/main" val="317175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4;p13">
            <a:extLst>
              <a:ext uri="{FF2B5EF4-FFF2-40B4-BE49-F238E27FC236}">
                <a16:creationId xmlns:a16="http://schemas.microsoft.com/office/drawing/2014/main" id="{5EA81516-89CB-2544-8386-9BEE89BABEF1}"/>
              </a:ext>
            </a:extLst>
          </p:cNvPr>
          <p:cNvPicPr preferRelativeResize="0"/>
          <p:nvPr/>
        </p:nvPicPr>
        <p:blipFill>
          <a:blip r:embed="rId2">
            <a:alphaModFix/>
          </a:blip>
          <a:stretch>
            <a:fillRect/>
          </a:stretch>
        </p:blipFill>
        <p:spPr>
          <a:xfrm>
            <a:off x="1900560" y="590851"/>
            <a:ext cx="8714431" cy="5676298"/>
          </a:xfrm>
          <a:prstGeom prst="rect">
            <a:avLst/>
          </a:prstGeom>
          <a:noFill/>
          <a:ln>
            <a:noFill/>
          </a:ln>
        </p:spPr>
      </p:pic>
    </p:spTree>
    <p:extLst>
      <p:ext uri="{BB962C8B-B14F-4D97-AF65-F5344CB8AC3E}">
        <p14:creationId xmlns:p14="http://schemas.microsoft.com/office/powerpoint/2010/main" val="313180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lego figures&#10;&#10;Description automatically generated with low confidence">
            <a:extLst>
              <a:ext uri="{FF2B5EF4-FFF2-40B4-BE49-F238E27FC236}">
                <a16:creationId xmlns:a16="http://schemas.microsoft.com/office/drawing/2014/main" id="{620818BC-4E38-A741-9E3D-4B8FD3792D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3189" y="1398704"/>
            <a:ext cx="3355655" cy="2512439"/>
          </a:xfrm>
          <a:prstGeom prst="rect">
            <a:avLst/>
          </a:prstGeom>
        </p:spPr>
      </p:pic>
      <p:sp>
        <p:nvSpPr>
          <p:cNvPr id="2" name="Text Placeholder 1">
            <a:extLst>
              <a:ext uri="{FF2B5EF4-FFF2-40B4-BE49-F238E27FC236}">
                <a16:creationId xmlns:a16="http://schemas.microsoft.com/office/drawing/2014/main" id="{1E8D59A1-1596-AA4E-921D-B7F73DADA009}"/>
              </a:ext>
            </a:extLst>
          </p:cNvPr>
          <p:cNvSpPr>
            <a:spLocks noGrp="1"/>
          </p:cNvSpPr>
          <p:nvPr>
            <p:ph type="body" sz="quarter" idx="10"/>
          </p:nvPr>
        </p:nvSpPr>
        <p:spPr>
          <a:xfrm>
            <a:off x="646547" y="703059"/>
            <a:ext cx="7211992" cy="615601"/>
          </a:xfrm>
        </p:spPr>
        <p:txBody>
          <a:bodyPr/>
          <a:lstStyle/>
          <a:p>
            <a:r>
              <a:rPr lang="en-FI" dirty="0"/>
              <a:t>For ESFRI infrastructures</a:t>
            </a:r>
          </a:p>
        </p:txBody>
      </p:sp>
      <p:pic>
        <p:nvPicPr>
          <p:cNvPr id="6" name="Picture 5">
            <a:extLst>
              <a:ext uri="{FF2B5EF4-FFF2-40B4-BE49-F238E27FC236}">
                <a16:creationId xmlns:a16="http://schemas.microsoft.com/office/drawing/2014/main" id="{8027CFBE-9484-9C42-9CA9-DCE37EF678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888" y="1616765"/>
            <a:ext cx="3355655" cy="2199861"/>
          </a:xfrm>
          <a:prstGeom prst="rect">
            <a:avLst/>
          </a:prstGeom>
        </p:spPr>
      </p:pic>
      <p:sp>
        <p:nvSpPr>
          <p:cNvPr id="7" name="TextBox 6">
            <a:extLst>
              <a:ext uri="{FF2B5EF4-FFF2-40B4-BE49-F238E27FC236}">
                <a16:creationId xmlns:a16="http://schemas.microsoft.com/office/drawing/2014/main" id="{79EA9AF9-46CB-244B-97FA-579C9C49BCB4}"/>
              </a:ext>
            </a:extLst>
          </p:cNvPr>
          <p:cNvSpPr txBox="1"/>
          <p:nvPr/>
        </p:nvSpPr>
        <p:spPr>
          <a:xfrm>
            <a:off x="896888" y="1616765"/>
            <a:ext cx="2720617" cy="369332"/>
          </a:xfrm>
          <a:prstGeom prst="rect">
            <a:avLst/>
          </a:prstGeom>
          <a:solidFill>
            <a:schemeClr val="bg1"/>
          </a:solidFill>
        </p:spPr>
        <p:txBody>
          <a:bodyPr wrap="none" rtlCol="0">
            <a:spAutoFit/>
          </a:bodyPr>
          <a:lstStyle/>
          <a:p>
            <a:r>
              <a:rPr lang="en-FI" dirty="0"/>
              <a:t>DOMAIN HARMONIZATION</a:t>
            </a:r>
          </a:p>
        </p:txBody>
      </p:sp>
      <p:sp>
        <p:nvSpPr>
          <p:cNvPr id="8" name="TextBox 7">
            <a:extLst>
              <a:ext uri="{FF2B5EF4-FFF2-40B4-BE49-F238E27FC236}">
                <a16:creationId xmlns:a16="http://schemas.microsoft.com/office/drawing/2014/main" id="{40D79FB3-10CC-9D41-B00D-2E3B0877C7EE}"/>
              </a:ext>
            </a:extLst>
          </p:cNvPr>
          <p:cNvSpPr txBox="1"/>
          <p:nvPr/>
        </p:nvSpPr>
        <p:spPr>
          <a:xfrm>
            <a:off x="4780152" y="3264812"/>
            <a:ext cx="3673891" cy="646331"/>
          </a:xfrm>
          <a:prstGeom prst="rect">
            <a:avLst/>
          </a:prstGeom>
          <a:solidFill>
            <a:schemeClr val="bg1"/>
          </a:solidFill>
        </p:spPr>
        <p:txBody>
          <a:bodyPr wrap="none" rtlCol="0">
            <a:spAutoFit/>
          </a:bodyPr>
          <a:lstStyle/>
          <a:p>
            <a:r>
              <a:rPr lang="en-FI" dirty="0"/>
              <a:t>JOINTLY DEVELOPED INTEROPERABLE</a:t>
            </a:r>
            <a:br>
              <a:rPr lang="en-FI" dirty="0"/>
            </a:br>
            <a:r>
              <a:rPr lang="en-FI" dirty="0"/>
              <a:t>TOOLS</a:t>
            </a:r>
          </a:p>
        </p:txBody>
      </p:sp>
      <p:pic>
        <p:nvPicPr>
          <p:cNvPr id="14" name="Picture 13" descr="A picture containing LEGO, toy&#10;&#10;Description automatically generated">
            <a:extLst>
              <a:ext uri="{FF2B5EF4-FFF2-40B4-BE49-F238E27FC236}">
                <a16:creationId xmlns:a16="http://schemas.microsoft.com/office/drawing/2014/main" id="{C97A46F1-CF56-564A-9836-6B81FBEC76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326" y="4426226"/>
            <a:ext cx="2565486" cy="1847984"/>
          </a:xfrm>
          <a:prstGeom prst="rect">
            <a:avLst/>
          </a:prstGeom>
          <a:solidFill>
            <a:schemeClr val="bg1">
              <a:alpha val="30000"/>
            </a:schemeClr>
          </a:solidFill>
        </p:spPr>
      </p:pic>
      <p:pic>
        <p:nvPicPr>
          <p:cNvPr id="22" name="Picture 21" descr="Shape, arrow&#10;&#10;Description automatically generated">
            <a:extLst>
              <a:ext uri="{FF2B5EF4-FFF2-40B4-BE49-F238E27FC236}">
                <a16:creationId xmlns:a16="http://schemas.microsoft.com/office/drawing/2014/main" id="{50D7381A-6B38-9B42-992E-A0CF2BF126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49722" y="4207634"/>
            <a:ext cx="1240944" cy="2551043"/>
          </a:xfrm>
          <a:prstGeom prst="rect">
            <a:avLst/>
          </a:prstGeom>
        </p:spPr>
      </p:pic>
      <p:sp>
        <p:nvSpPr>
          <p:cNvPr id="23" name="Right Arrow 22">
            <a:extLst>
              <a:ext uri="{FF2B5EF4-FFF2-40B4-BE49-F238E27FC236}">
                <a16:creationId xmlns:a16="http://schemas.microsoft.com/office/drawing/2014/main" id="{955ED836-1557-1B47-B856-970C04064B2E}"/>
              </a:ext>
            </a:extLst>
          </p:cNvPr>
          <p:cNvSpPr/>
          <p:nvPr/>
        </p:nvSpPr>
        <p:spPr>
          <a:xfrm>
            <a:off x="2574715" y="5062330"/>
            <a:ext cx="2065474" cy="9806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4" name="TextBox 23">
            <a:extLst>
              <a:ext uri="{FF2B5EF4-FFF2-40B4-BE49-F238E27FC236}">
                <a16:creationId xmlns:a16="http://schemas.microsoft.com/office/drawing/2014/main" id="{9614A530-36F3-DA4F-8189-F3EB2078BF1A}"/>
              </a:ext>
            </a:extLst>
          </p:cNvPr>
          <p:cNvSpPr txBox="1"/>
          <p:nvPr/>
        </p:nvSpPr>
        <p:spPr>
          <a:xfrm>
            <a:off x="966298" y="4085559"/>
            <a:ext cx="3855992" cy="369332"/>
          </a:xfrm>
          <a:prstGeom prst="rect">
            <a:avLst/>
          </a:prstGeom>
          <a:solidFill>
            <a:schemeClr val="bg1"/>
          </a:solidFill>
        </p:spPr>
        <p:txBody>
          <a:bodyPr wrap="none" rtlCol="0">
            <a:spAutoFit/>
          </a:bodyPr>
          <a:lstStyle/>
          <a:p>
            <a:r>
              <a:rPr lang="en-FI" dirty="0"/>
              <a:t>EXISTING “PARTS LIST” FOR SOLUTIONS</a:t>
            </a:r>
          </a:p>
        </p:txBody>
      </p:sp>
      <p:pic>
        <p:nvPicPr>
          <p:cNvPr id="26" name="Picture 25" descr="A picture containing toy, LEGO&#10;&#10;Description automatically generated">
            <a:extLst>
              <a:ext uri="{FF2B5EF4-FFF2-40B4-BE49-F238E27FC236}">
                <a16:creationId xmlns:a16="http://schemas.microsoft.com/office/drawing/2014/main" id="{F316C096-E193-F44A-AC7C-81D08AD10ABE}"/>
              </a:ext>
            </a:extLst>
          </p:cNvPr>
          <p:cNvPicPr>
            <a:picLocks noChangeAspect="1"/>
          </p:cNvPicPr>
          <p:nvPr/>
        </p:nvPicPr>
        <p:blipFill>
          <a:blip r:embed="rId6"/>
          <a:stretch>
            <a:fillRect/>
          </a:stretch>
        </p:blipFill>
        <p:spPr>
          <a:xfrm>
            <a:off x="6318016" y="3987959"/>
            <a:ext cx="3260826" cy="2512440"/>
          </a:xfrm>
          <a:prstGeom prst="rect">
            <a:avLst/>
          </a:prstGeom>
        </p:spPr>
      </p:pic>
      <p:sp>
        <p:nvSpPr>
          <p:cNvPr id="27" name="TextBox 26">
            <a:extLst>
              <a:ext uri="{FF2B5EF4-FFF2-40B4-BE49-F238E27FC236}">
                <a16:creationId xmlns:a16="http://schemas.microsoft.com/office/drawing/2014/main" id="{A9029F71-DBA7-CC46-A47E-764BB153A171}"/>
              </a:ext>
            </a:extLst>
          </p:cNvPr>
          <p:cNvSpPr txBox="1"/>
          <p:nvPr/>
        </p:nvSpPr>
        <p:spPr>
          <a:xfrm>
            <a:off x="6159798" y="3907915"/>
            <a:ext cx="2925737" cy="646331"/>
          </a:xfrm>
          <a:prstGeom prst="rect">
            <a:avLst/>
          </a:prstGeom>
          <a:solidFill>
            <a:schemeClr val="bg1"/>
          </a:solidFill>
        </p:spPr>
        <p:txBody>
          <a:bodyPr wrap="none" rtlCol="0">
            <a:spAutoFit/>
          </a:bodyPr>
          <a:lstStyle/>
          <a:p>
            <a:r>
              <a:rPr lang="en-FI" dirty="0"/>
              <a:t>NEW USER GROUPS FROM</a:t>
            </a:r>
            <a:br>
              <a:rPr lang="en-FI" dirty="0"/>
            </a:br>
            <a:r>
              <a:rPr lang="en-FI" dirty="0"/>
              <a:t>MULTIDICIPLINARY SERVICES</a:t>
            </a:r>
          </a:p>
        </p:txBody>
      </p:sp>
      <p:pic>
        <p:nvPicPr>
          <p:cNvPr id="29" name="Picture 28">
            <a:extLst>
              <a:ext uri="{FF2B5EF4-FFF2-40B4-BE49-F238E27FC236}">
                <a16:creationId xmlns:a16="http://schemas.microsoft.com/office/drawing/2014/main" id="{3B53A9F5-D855-8643-82EB-6B1CF23FD43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69453" y="1414482"/>
            <a:ext cx="2660293" cy="1922786"/>
          </a:xfrm>
          <a:prstGeom prst="rect">
            <a:avLst/>
          </a:prstGeom>
        </p:spPr>
      </p:pic>
      <p:sp>
        <p:nvSpPr>
          <p:cNvPr id="30" name="TextBox 29">
            <a:extLst>
              <a:ext uri="{FF2B5EF4-FFF2-40B4-BE49-F238E27FC236}">
                <a16:creationId xmlns:a16="http://schemas.microsoft.com/office/drawing/2014/main" id="{A02EF5D9-AE2B-9340-99C6-49D81FB71027}"/>
              </a:ext>
            </a:extLst>
          </p:cNvPr>
          <p:cNvSpPr txBox="1"/>
          <p:nvPr/>
        </p:nvSpPr>
        <p:spPr>
          <a:xfrm>
            <a:off x="8981653" y="2947921"/>
            <a:ext cx="2748093" cy="646331"/>
          </a:xfrm>
          <a:prstGeom prst="rect">
            <a:avLst/>
          </a:prstGeom>
          <a:solidFill>
            <a:schemeClr val="bg1"/>
          </a:solidFill>
        </p:spPr>
        <p:txBody>
          <a:bodyPr wrap="square" rtlCol="0">
            <a:spAutoFit/>
          </a:bodyPr>
          <a:lstStyle/>
          <a:p>
            <a:r>
              <a:rPr lang="en-FI" dirty="0"/>
              <a:t>TRAINING DOCUMENTATION</a:t>
            </a:r>
          </a:p>
        </p:txBody>
      </p:sp>
    </p:spTree>
    <p:extLst>
      <p:ext uri="{BB962C8B-B14F-4D97-AF65-F5344CB8AC3E}">
        <p14:creationId xmlns:p14="http://schemas.microsoft.com/office/powerpoint/2010/main" val="20197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checkerboard(across)">
                                      <p:cBhvr>
                                        <p:cTn id="23" dur="500"/>
                                        <p:tgtEl>
                                          <p:spTgt spid="2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checkerboard(across)">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par>
                                <p:cTn id="35" presetID="9"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dissolve">
                                      <p:cBhvr>
                                        <p:cTn id="45" dur="500"/>
                                        <p:tgtEl>
                                          <p:spTgt spid="2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ssolv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3" grpId="0" animBg="1"/>
      <p:bldP spid="24" grpId="0" animBg="1"/>
      <p:bldP spid="27"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02B83-8234-224E-A520-9142FDDCFC4A}"/>
              </a:ext>
            </a:extLst>
          </p:cNvPr>
          <p:cNvSpPr>
            <a:spLocks noGrp="1"/>
          </p:cNvSpPr>
          <p:nvPr>
            <p:ph type="body" sz="quarter" idx="10"/>
          </p:nvPr>
        </p:nvSpPr>
        <p:spPr>
          <a:xfrm>
            <a:off x="646547" y="703059"/>
            <a:ext cx="9968444" cy="615601"/>
          </a:xfrm>
        </p:spPr>
        <p:txBody>
          <a:bodyPr/>
          <a:lstStyle/>
          <a:p>
            <a:r>
              <a:rPr lang="en-US" b="1" dirty="0"/>
              <a:t>Interdisciplinarity: Dashboard on the State of the Environment</a:t>
            </a:r>
            <a:endParaRPr lang="en-FI" dirty="0"/>
          </a:p>
        </p:txBody>
      </p:sp>
      <p:sp>
        <p:nvSpPr>
          <p:cNvPr id="3" name="Content Placeholder 2">
            <a:extLst>
              <a:ext uri="{FF2B5EF4-FFF2-40B4-BE49-F238E27FC236}">
                <a16:creationId xmlns:a16="http://schemas.microsoft.com/office/drawing/2014/main" id="{1581EF2F-7E19-B44C-A0BC-1E6756FB7C48}"/>
              </a:ext>
            </a:extLst>
          </p:cNvPr>
          <p:cNvSpPr>
            <a:spLocks noGrp="1"/>
          </p:cNvSpPr>
          <p:nvPr>
            <p:ph sz="quarter" idx="12"/>
          </p:nvPr>
        </p:nvSpPr>
        <p:spPr>
          <a:xfrm>
            <a:off x="739312" y="2281307"/>
            <a:ext cx="6059053" cy="4576693"/>
          </a:xfrm>
        </p:spPr>
        <p:txBody>
          <a:bodyPr/>
          <a:lstStyle/>
          <a:p>
            <a:pPr marL="0" indent="0">
              <a:buNone/>
            </a:pPr>
            <a:r>
              <a:rPr lang="en-FI" b="1" dirty="0"/>
              <a:t>Upcoming demonstrator in the EOSC FUTURE </a:t>
            </a:r>
          </a:p>
          <a:p>
            <a:pPr>
              <a:buBlip>
                <a:blip r:embed="rId2"/>
              </a:buBlip>
            </a:pPr>
            <a:endParaRPr lang="en-US" dirty="0"/>
          </a:p>
          <a:p>
            <a:pPr>
              <a:buBlip>
                <a:blip r:embed="rId2"/>
              </a:buBlip>
            </a:pPr>
            <a:r>
              <a:rPr lang="en-US" dirty="0"/>
              <a:t>Easily understandable real-time environmental indicators which inform public and policy makers on the state of the environment. </a:t>
            </a:r>
          </a:p>
          <a:p>
            <a:pPr>
              <a:buBlip>
                <a:blip r:embed="rId2"/>
              </a:buBlip>
            </a:pPr>
            <a:r>
              <a:rPr lang="en-US" dirty="0"/>
              <a:t>An input of environmental indicators to </a:t>
            </a:r>
            <a:r>
              <a:rPr lang="en-US" b="1" dirty="0"/>
              <a:t>SSHOC </a:t>
            </a:r>
            <a:r>
              <a:rPr lang="en-US" dirty="0"/>
              <a:t>Science Project (</a:t>
            </a:r>
            <a:r>
              <a:rPr lang="en-US" i="1" dirty="0"/>
              <a:t>Climate neutral and smart cities</a:t>
            </a:r>
            <a:r>
              <a:rPr lang="en-US" dirty="0"/>
              <a:t>)</a:t>
            </a:r>
          </a:p>
          <a:p>
            <a:endParaRPr lang="en-FI" dirty="0"/>
          </a:p>
        </p:txBody>
      </p:sp>
      <p:pic>
        <p:nvPicPr>
          <p:cNvPr id="6" name="Picture 5" descr="Smoke coming out of power plant">
            <a:extLst>
              <a:ext uri="{FF2B5EF4-FFF2-40B4-BE49-F238E27FC236}">
                <a16:creationId xmlns:a16="http://schemas.microsoft.com/office/drawing/2014/main" id="{6224433A-7B7E-754F-816B-60CEB96A21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11775" y="4905122"/>
            <a:ext cx="2134670" cy="1422766"/>
          </a:xfrm>
          <a:prstGeom prst="rect">
            <a:avLst/>
          </a:prstGeom>
        </p:spPr>
      </p:pic>
      <p:pic>
        <p:nvPicPr>
          <p:cNvPr id="8" name="Picture 7" descr="Wind turbines against blue sky">
            <a:extLst>
              <a:ext uri="{FF2B5EF4-FFF2-40B4-BE49-F238E27FC236}">
                <a16:creationId xmlns:a16="http://schemas.microsoft.com/office/drawing/2014/main" id="{635C056A-90E3-7541-8A60-20D44FB007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11775" y="1556020"/>
            <a:ext cx="2135713" cy="1450574"/>
          </a:xfrm>
          <a:prstGeom prst="rect">
            <a:avLst/>
          </a:prstGeom>
        </p:spPr>
      </p:pic>
      <p:pic>
        <p:nvPicPr>
          <p:cNvPr id="12" name="Picture 11" descr="Close-up of a spider">
            <a:extLst>
              <a:ext uri="{FF2B5EF4-FFF2-40B4-BE49-F238E27FC236}">
                <a16:creationId xmlns:a16="http://schemas.microsoft.com/office/drawing/2014/main" id="{8717814F-2B2D-DF4D-997C-85142AFC93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0595" y="3243954"/>
            <a:ext cx="2134670" cy="1423808"/>
          </a:xfrm>
          <a:prstGeom prst="rect">
            <a:avLst/>
          </a:prstGeom>
        </p:spPr>
      </p:pic>
      <p:pic>
        <p:nvPicPr>
          <p:cNvPr id="14" name="Picture 13" descr="Aerial view of green treetops">
            <a:extLst>
              <a:ext uri="{FF2B5EF4-FFF2-40B4-BE49-F238E27FC236}">
                <a16:creationId xmlns:a16="http://schemas.microsoft.com/office/drawing/2014/main" id="{CA5A0995-9F56-5E4F-B7B2-25398AFDBC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90595" y="4880567"/>
            <a:ext cx="2136233" cy="1423808"/>
          </a:xfrm>
          <a:prstGeom prst="rect">
            <a:avLst/>
          </a:prstGeom>
        </p:spPr>
      </p:pic>
      <p:pic>
        <p:nvPicPr>
          <p:cNvPr id="16" name="Picture 15" descr="Green sea turtle underwater">
            <a:extLst>
              <a:ext uri="{FF2B5EF4-FFF2-40B4-BE49-F238E27FC236}">
                <a16:creationId xmlns:a16="http://schemas.microsoft.com/office/drawing/2014/main" id="{9562EB3C-86C3-8349-8680-F4E74036DE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11775" y="3243954"/>
            <a:ext cx="2135713" cy="1423808"/>
          </a:xfrm>
          <a:prstGeom prst="rect">
            <a:avLst/>
          </a:prstGeom>
        </p:spPr>
      </p:pic>
      <p:pic>
        <p:nvPicPr>
          <p:cNvPr id="19" name="Graphic 18" descr="Statistics outline">
            <a:extLst>
              <a:ext uri="{FF2B5EF4-FFF2-40B4-BE49-F238E27FC236}">
                <a16:creationId xmlns:a16="http://schemas.microsoft.com/office/drawing/2014/main" id="{B5EB37DC-871C-F741-AB99-4D516B9F575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801795" y="1724700"/>
            <a:ext cx="1321678" cy="1321678"/>
          </a:xfrm>
          <a:prstGeom prst="rect">
            <a:avLst/>
          </a:prstGeom>
        </p:spPr>
      </p:pic>
      <p:pic>
        <p:nvPicPr>
          <p:cNvPr id="21" name="Graphic 20" descr="Statistics outline">
            <a:extLst>
              <a:ext uri="{FF2B5EF4-FFF2-40B4-BE49-F238E27FC236}">
                <a16:creationId xmlns:a16="http://schemas.microsoft.com/office/drawing/2014/main" id="{159F7F3A-B146-9B40-905E-B4A0F27EBE1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193300" y="3223955"/>
            <a:ext cx="1529260" cy="1529260"/>
          </a:xfrm>
          <a:prstGeom prst="rect">
            <a:avLst/>
          </a:prstGeom>
        </p:spPr>
      </p:pic>
      <p:pic>
        <p:nvPicPr>
          <p:cNvPr id="23" name="Graphic 22" descr="Bar chart outline">
            <a:extLst>
              <a:ext uri="{FF2B5EF4-FFF2-40B4-BE49-F238E27FC236}">
                <a16:creationId xmlns:a16="http://schemas.microsoft.com/office/drawing/2014/main" id="{D566E692-D763-6648-B166-D47E0114258E}"/>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9801795" y="3346084"/>
            <a:ext cx="1321678" cy="1321678"/>
          </a:xfrm>
          <a:prstGeom prst="rect">
            <a:avLst/>
          </a:prstGeom>
        </p:spPr>
      </p:pic>
      <p:pic>
        <p:nvPicPr>
          <p:cNvPr id="25" name="Graphic 24" descr="Pie chart outline">
            <a:extLst>
              <a:ext uri="{FF2B5EF4-FFF2-40B4-BE49-F238E27FC236}">
                <a16:creationId xmlns:a16="http://schemas.microsoft.com/office/drawing/2014/main" id="{0BEF19C9-C7FD-D44B-AD55-EED024BB025F}"/>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500730" y="5135271"/>
            <a:ext cx="914400" cy="914400"/>
          </a:xfrm>
          <a:prstGeom prst="rect">
            <a:avLst/>
          </a:prstGeom>
        </p:spPr>
      </p:pic>
      <p:pic>
        <p:nvPicPr>
          <p:cNvPr id="27" name="Graphic 26" descr="Speedometer Low with solid fill">
            <a:extLst>
              <a:ext uri="{FF2B5EF4-FFF2-40B4-BE49-F238E27FC236}">
                <a16:creationId xmlns:a16="http://schemas.microsoft.com/office/drawing/2014/main" id="{7FD68125-9297-BC4A-B121-4BA28386E0F4}"/>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9834746" y="4972141"/>
            <a:ext cx="1288727" cy="1288727"/>
          </a:xfrm>
          <a:prstGeom prst="rect">
            <a:avLst/>
          </a:prstGeom>
        </p:spPr>
      </p:pic>
    </p:spTree>
    <p:extLst>
      <p:ext uri="{BB962C8B-B14F-4D97-AF65-F5344CB8AC3E}">
        <p14:creationId xmlns:p14="http://schemas.microsoft.com/office/powerpoint/2010/main" val="3095939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95623BA-4B1F-664A-90B8-EB0233A4483D}"/>
              </a:ext>
            </a:extLst>
          </p:cNvPr>
          <p:cNvSpPr/>
          <p:nvPr/>
        </p:nvSpPr>
        <p:spPr>
          <a:xfrm>
            <a:off x="5534542" y="2248841"/>
            <a:ext cx="6183421" cy="4134679"/>
          </a:xfrm>
          <a:prstGeom prst="rect">
            <a:avLst/>
          </a:prstGeom>
          <a:gradFill flip="none" rotWithShape="1">
            <a:gsLst>
              <a:gs pos="0">
                <a:schemeClr val="accent4">
                  <a:lumMod val="20000"/>
                  <a:lumOff val="80000"/>
                </a:schemeClr>
              </a:gs>
              <a:gs pos="0">
                <a:schemeClr val="bg2"/>
              </a:gs>
              <a:gs pos="100000">
                <a:schemeClr val="accent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37" name="Rectangle 36">
            <a:extLst>
              <a:ext uri="{FF2B5EF4-FFF2-40B4-BE49-F238E27FC236}">
                <a16:creationId xmlns:a16="http://schemas.microsoft.com/office/drawing/2014/main" id="{0C0D1041-6D61-6845-9E9B-CC278A7B5CE2}"/>
              </a:ext>
            </a:extLst>
          </p:cNvPr>
          <p:cNvSpPr/>
          <p:nvPr/>
        </p:nvSpPr>
        <p:spPr>
          <a:xfrm>
            <a:off x="7401064" y="4434524"/>
            <a:ext cx="3810275" cy="1125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ext Placeholder 1">
            <a:extLst>
              <a:ext uri="{FF2B5EF4-FFF2-40B4-BE49-F238E27FC236}">
                <a16:creationId xmlns:a16="http://schemas.microsoft.com/office/drawing/2014/main" id="{001A0D4B-9E67-514D-81C3-B87D54FED4D0}"/>
              </a:ext>
            </a:extLst>
          </p:cNvPr>
          <p:cNvSpPr>
            <a:spLocks noGrp="1"/>
          </p:cNvSpPr>
          <p:nvPr>
            <p:ph type="body" sz="quarter" idx="10"/>
          </p:nvPr>
        </p:nvSpPr>
        <p:spPr>
          <a:xfrm>
            <a:off x="646547" y="703059"/>
            <a:ext cx="10564792" cy="615601"/>
          </a:xfrm>
        </p:spPr>
        <p:txBody>
          <a:bodyPr/>
          <a:lstStyle/>
          <a:p>
            <a:r>
              <a:rPr lang="en-FI" dirty="0"/>
              <a:t>From science to operational services and decision support</a:t>
            </a:r>
          </a:p>
        </p:txBody>
      </p:sp>
      <p:sp>
        <p:nvSpPr>
          <p:cNvPr id="5" name="TextBox 4">
            <a:extLst>
              <a:ext uri="{FF2B5EF4-FFF2-40B4-BE49-F238E27FC236}">
                <a16:creationId xmlns:a16="http://schemas.microsoft.com/office/drawing/2014/main" id="{832D3B19-3A69-884E-AFD4-B620D6B27B5F}"/>
              </a:ext>
            </a:extLst>
          </p:cNvPr>
          <p:cNvSpPr txBox="1"/>
          <p:nvPr/>
        </p:nvSpPr>
        <p:spPr>
          <a:xfrm>
            <a:off x="874644" y="2464905"/>
            <a:ext cx="4346713" cy="3416320"/>
          </a:xfrm>
          <a:prstGeom prst="rect">
            <a:avLst/>
          </a:prstGeom>
          <a:noFill/>
        </p:spPr>
        <p:txBody>
          <a:bodyPr wrap="square" rtlCol="0">
            <a:spAutoFit/>
          </a:bodyPr>
          <a:lstStyle/>
          <a:p>
            <a:pPr marL="285750" indent="-285750">
              <a:buFont typeface="Arial" panose="020B0604020202020204" pitchFamily="34" charset="0"/>
              <a:buChar char="•"/>
            </a:pPr>
            <a:r>
              <a:rPr lang="en-GB" dirty="0"/>
              <a:t>Science is based on curiosity and ingenuity, but societal support need operational and sustained services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ENVRI Cluster platforms can help to create the interdisciplinary services, which can combine the RI services for operationalization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Uptake to e.g. COPERNICUS programme is an important way for long term decision making support</a:t>
            </a:r>
          </a:p>
        </p:txBody>
      </p:sp>
      <p:sp>
        <p:nvSpPr>
          <p:cNvPr id="16" name="TextBox 15">
            <a:extLst>
              <a:ext uri="{FF2B5EF4-FFF2-40B4-BE49-F238E27FC236}">
                <a16:creationId xmlns:a16="http://schemas.microsoft.com/office/drawing/2014/main" id="{5A7C4F9B-C4EF-C94D-8865-51FA5C8C5AB3}"/>
              </a:ext>
            </a:extLst>
          </p:cNvPr>
          <p:cNvSpPr txBox="1"/>
          <p:nvPr/>
        </p:nvSpPr>
        <p:spPr>
          <a:xfrm rot="16200000">
            <a:off x="4962220" y="2730451"/>
            <a:ext cx="1503617" cy="523220"/>
          </a:xfrm>
          <a:prstGeom prst="rect">
            <a:avLst/>
          </a:prstGeom>
          <a:noFill/>
        </p:spPr>
        <p:txBody>
          <a:bodyPr wrap="none" rtlCol="0">
            <a:spAutoFit/>
          </a:bodyPr>
          <a:lstStyle/>
          <a:p>
            <a:r>
              <a:rPr lang="en-FI" sz="2800" dirty="0">
                <a:solidFill>
                  <a:schemeClr val="bg1"/>
                </a:solidFill>
              </a:rPr>
              <a:t>Research</a:t>
            </a:r>
          </a:p>
        </p:txBody>
      </p:sp>
      <p:sp>
        <p:nvSpPr>
          <p:cNvPr id="17" name="TextBox 16">
            <a:extLst>
              <a:ext uri="{FF2B5EF4-FFF2-40B4-BE49-F238E27FC236}">
                <a16:creationId xmlns:a16="http://schemas.microsoft.com/office/drawing/2014/main" id="{C9EB9F73-47ED-4944-B900-77DE22618D7D}"/>
              </a:ext>
            </a:extLst>
          </p:cNvPr>
          <p:cNvSpPr txBox="1"/>
          <p:nvPr/>
        </p:nvSpPr>
        <p:spPr>
          <a:xfrm rot="16200000">
            <a:off x="5085769" y="5403797"/>
            <a:ext cx="1231106" cy="523220"/>
          </a:xfrm>
          <a:prstGeom prst="rect">
            <a:avLst/>
          </a:prstGeom>
          <a:noFill/>
        </p:spPr>
        <p:txBody>
          <a:bodyPr wrap="none" rtlCol="0">
            <a:spAutoFit/>
          </a:bodyPr>
          <a:lstStyle/>
          <a:p>
            <a:r>
              <a:rPr lang="en-FI" sz="2800" dirty="0">
                <a:solidFill>
                  <a:schemeClr val="bg1"/>
                </a:solidFill>
              </a:rPr>
              <a:t>Society</a:t>
            </a:r>
          </a:p>
        </p:txBody>
      </p:sp>
      <p:sp>
        <p:nvSpPr>
          <p:cNvPr id="19" name="TextBox 18">
            <a:extLst>
              <a:ext uri="{FF2B5EF4-FFF2-40B4-BE49-F238E27FC236}">
                <a16:creationId xmlns:a16="http://schemas.microsoft.com/office/drawing/2014/main" id="{CBAF777C-EB20-2641-9F66-AD36E4C1D706}"/>
              </a:ext>
            </a:extLst>
          </p:cNvPr>
          <p:cNvSpPr txBox="1"/>
          <p:nvPr/>
        </p:nvSpPr>
        <p:spPr>
          <a:xfrm>
            <a:off x="6001850" y="2428465"/>
            <a:ext cx="1085554" cy="369332"/>
          </a:xfrm>
          <a:prstGeom prst="rect">
            <a:avLst/>
          </a:prstGeom>
          <a:solidFill>
            <a:schemeClr val="bg1"/>
          </a:solidFill>
        </p:spPr>
        <p:txBody>
          <a:bodyPr wrap="none" rtlCol="0">
            <a:spAutoFit/>
          </a:bodyPr>
          <a:lstStyle/>
          <a:p>
            <a:r>
              <a:rPr lang="en-FI" dirty="0"/>
              <a:t>ENVRI RIs</a:t>
            </a:r>
          </a:p>
        </p:txBody>
      </p:sp>
      <p:sp>
        <p:nvSpPr>
          <p:cNvPr id="20" name="TextBox 19">
            <a:extLst>
              <a:ext uri="{FF2B5EF4-FFF2-40B4-BE49-F238E27FC236}">
                <a16:creationId xmlns:a16="http://schemas.microsoft.com/office/drawing/2014/main" id="{80B875EE-D3B0-D844-83A5-18F8EB2FE933}"/>
              </a:ext>
            </a:extLst>
          </p:cNvPr>
          <p:cNvSpPr txBox="1"/>
          <p:nvPr/>
        </p:nvSpPr>
        <p:spPr>
          <a:xfrm>
            <a:off x="8993777" y="2914930"/>
            <a:ext cx="1060034" cy="369332"/>
          </a:xfrm>
          <a:prstGeom prst="rect">
            <a:avLst/>
          </a:prstGeom>
          <a:noFill/>
        </p:spPr>
        <p:txBody>
          <a:bodyPr wrap="none" rtlCol="0">
            <a:spAutoFit/>
          </a:bodyPr>
          <a:lstStyle/>
          <a:p>
            <a:r>
              <a:rPr lang="en-FI" i="1" dirty="0">
                <a:solidFill>
                  <a:schemeClr val="bg1"/>
                </a:solidFill>
              </a:rPr>
              <a:t>Scientists</a:t>
            </a:r>
          </a:p>
        </p:txBody>
      </p:sp>
      <p:sp>
        <p:nvSpPr>
          <p:cNvPr id="22" name="TextBox 21">
            <a:extLst>
              <a:ext uri="{FF2B5EF4-FFF2-40B4-BE49-F238E27FC236}">
                <a16:creationId xmlns:a16="http://schemas.microsoft.com/office/drawing/2014/main" id="{98948177-ED36-484A-97D5-8BBFBE8D6DBB}"/>
              </a:ext>
            </a:extLst>
          </p:cNvPr>
          <p:cNvSpPr txBox="1"/>
          <p:nvPr/>
        </p:nvSpPr>
        <p:spPr>
          <a:xfrm>
            <a:off x="8626252" y="3766905"/>
            <a:ext cx="2015635" cy="369332"/>
          </a:xfrm>
          <a:prstGeom prst="rect">
            <a:avLst/>
          </a:prstGeom>
          <a:solidFill>
            <a:schemeClr val="accent1">
              <a:lumMod val="60000"/>
              <a:lumOff val="40000"/>
            </a:schemeClr>
          </a:solidFill>
        </p:spPr>
        <p:txBody>
          <a:bodyPr wrap="square" rtlCol="0">
            <a:spAutoFit/>
          </a:bodyPr>
          <a:lstStyle/>
          <a:p>
            <a:r>
              <a:rPr lang="en-FI" dirty="0">
                <a:solidFill>
                  <a:schemeClr val="bg1"/>
                </a:solidFill>
              </a:rPr>
              <a:t>Research products</a:t>
            </a:r>
          </a:p>
        </p:txBody>
      </p:sp>
      <p:sp>
        <p:nvSpPr>
          <p:cNvPr id="23" name="TextBox 22">
            <a:extLst>
              <a:ext uri="{FF2B5EF4-FFF2-40B4-BE49-F238E27FC236}">
                <a16:creationId xmlns:a16="http://schemas.microsoft.com/office/drawing/2014/main" id="{486FC0BC-B829-0447-9964-E66771F99242}"/>
              </a:ext>
            </a:extLst>
          </p:cNvPr>
          <p:cNvSpPr txBox="1"/>
          <p:nvPr/>
        </p:nvSpPr>
        <p:spPr>
          <a:xfrm>
            <a:off x="7445821" y="4466849"/>
            <a:ext cx="3765518" cy="369332"/>
          </a:xfrm>
          <a:prstGeom prst="rect">
            <a:avLst/>
          </a:prstGeom>
          <a:noFill/>
        </p:spPr>
        <p:txBody>
          <a:bodyPr wrap="none" rtlCol="0">
            <a:spAutoFit/>
          </a:bodyPr>
          <a:lstStyle/>
          <a:p>
            <a:r>
              <a:rPr lang="en-FI" dirty="0"/>
              <a:t>Operational and international services</a:t>
            </a:r>
          </a:p>
        </p:txBody>
      </p:sp>
      <p:sp>
        <p:nvSpPr>
          <p:cNvPr id="27" name="TextBox 26">
            <a:extLst>
              <a:ext uri="{FF2B5EF4-FFF2-40B4-BE49-F238E27FC236}">
                <a16:creationId xmlns:a16="http://schemas.microsoft.com/office/drawing/2014/main" id="{3A2FE1E4-0C45-CB48-8A62-FE1F154F79AD}"/>
              </a:ext>
            </a:extLst>
          </p:cNvPr>
          <p:cNvSpPr txBox="1"/>
          <p:nvPr/>
        </p:nvSpPr>
        <p:spPr>
          <a:xfrm>
            <a:off x="6401184" y="5881225"/>
            <a:ext cx="904030" cy="369332"/>
          </a:xfrm>
          <a:prstGeom prst="rect">
            <a:avLst/>
          </a:prstGeom>
          <a:noFill/>
        </p:spPr>
        <p:txBody>
          <a:bodyPr wrap="none" rtlCol="0">
            <a:spAutoFit/>
          </a:bodyPr>
          <a:lstStyle/>
          <a:p>
            <a:r>
              <a:rPr lang="en-FI" dirty="0"/>
              <a:t>Citizens</a:t>
            </a:r>
          </a:p>
        </p:txBody>
      </p:sp>
      <p:sp>
        <p:nvSpPr>
          <p:cNvPr id="28" name="TextBox 27">
            <a:extLst>
              <a:ext uri="{FF2B5EF4-FFF2-40B4-BE49-F238E27FC236}">
                <a16:creationId xmlns:a16="http://schemas.microsoft.com/office/drawing/2014/main" id="{C8E62747-CECC-294D-9759-79B5C9DF617E}"/>
              </a:ext>
            </a:extLst>
          </p:cNvPr>
          <p:cNvSpPr txBox="1"/>
          <p:nvPr/>
        </p:nvSpPr>
        <p:spPr>
          <a:xfrm>
            <a:off x="8012944" y="5865233"/>
            <a:ext cx="1226618" cy="369332"/>
          </a:xfrm>
          <a:prstGeom prst="rect">
            <a:avLst/>
          </a:prstGeom>
          <a:noFill/>
        </p:spPr>
        <p:txBody>
          <a:bodyPr wrap="none" rtlCol="0">
            <a:spAutoFit/>
          </a:bodyPr>
          <a:lstStyle/>
          <a:p>
            <a:r>
              <a:rPr lang="en-FI" dirty="0"/>
              <a:t>Companies</a:t>
            </a:r>
          </a:p>
        </p:txBody>
      </p:sp>
      <p:sp>
        <p:nvSpPr>
          <p:cNvPr id="29" name="TextBox 28">
            <a:extLst>
              <a:ext uri="{FF2B5EF4-FFF2-40B4-BE49-F238E27FC236}">
                <a16:creationId xmlns:a16="http://schemas.microsoft.com/office/drawing/2014/main" id="{AD22B4D3-44B6-F04E-B9A8-E9A09DD8758B}"/>
              </a:ext>
            </a:extLst>
          </p:cNvPr>
          <p:cNvSpPr txBox="1"/>
          <p:nvPr/>
        </p:nvSpPr>
        <p:spPr>
          <a:xfrm>
            <a:off x="9679126" y="5865233"/>
            <a:ext cx="1715534" cy="369332"/>
          </a:xfrm>
          <a:prstGeom prst="rect">
            <a:avLst/>
          </a:prstGeom>
          <a:noFill/>
        </p:spPr>
        <p:txBody>
          <a:bodyPr wrap="none" rtlCol="0">
            <a:spAutoFit/>
          </a:bodyPr>
          <a:lstStyle/>
          <a:p>
            <a:r>
              <a:rPr lang="en-FI" dirty="0"/>
              <a:t>Decision making</a:t>
            </a:r>
          </a:p>
        </p:txBody>
      </p:sp>
      <p:sp>
        <p:nvSpPr>
          <p:cNvPr id="31" name="TextBox 30">
            <a:extLst>
              <a:ext uri="{FF2B5EF4-FFF2-40B4-BE49-F238E27FC236}">
                <a16:creationId xmlns:a16="http://schemas.microsoft.com/office/drawing/2014/main" id="{C8637B8F-CBD3-4747-B95A-444177DECB87}"/>
              </a:ext>
            </a:extLst>
          </p:cNvPr>
          <p:cNvSpPr txBox="1"/>
          <p:nvPr/>
        </p:nvSpPr>
        <p:spPr>
          <a:xfrm>
            <a:off x="8043496" y="2401209"/>
            <a:ext cx="1056700" cy="369332"/>
          </a:xfrm>
          <a:prstGeom prst="rect">
            <a:avLst/>
          </a:prstGeom>
          <a:solidFill>
            <a:schemeClr val="bg1"/>
          </a:solidFill>
        </p:spPr>
        <p:txBody>
          <a:bodyPr wrap="none" rtlCol="0">
            <a:spAutoFit/>
          </a:bodyPr>
          <a:lstStyle/>
          <a:p>
            <a:r>
              <a:rPr lang="en-FI" dirty="0"/>
              <a:t>Other RIs</a:t>
            </a:r>
          </a:p>
        </p:txBody>
      </p:sp>
      <p:sp>
        <p:nvSpPr>
          <p:cNvPr id="32" name="TextBox 31">
            <a:extLst>
              <a:ext uri="{FF2B5EF4-FFF2-40B4-BE49-F238E27FC236}">
                <a16:creationId xmlns:a16="http://schemas.microsoft.com/office/drawing/2014/main" id="{6E7EC77F-E16A-7C44-99F5-AE7F89E4B4D4}"/>
              </a:ext>
            </a:extLst>
          </p:cNvPr>
          <p:cNvSpPr txBox="1"/>
          <p:nvPr/>
        </p:nvSpPr>
        <p:spPr>
          <a:xfrm>
            <a:off x="7193964" y="3759561"/>
            <a:ext cx="1183529" cy="369332"/>
          </a:xfrm>
          <a:prstGeom prst="rect">
            <a:avLst/>
          </a:prstGeom>
          <a:solidFill>
            <a:schemeClr val="accent1">
              <a:lumMod val="60000"/>
              <a:lumOff val="40000"/>
            </a:schemeClr>
          </a:solidFill>
        </p:spPr>
        <p:txBody>
          <a:bodyPr wrap="none" rtlCol="0">
            <a:spAutoFit/>
          </a:bodyPr>
          <a:lstStyle/>
          <a:p>
            <a:r>
              <a:rPr lang="en-FI" dirty="0">
                <a:solidFill>
                  <a:schemeClr val="bg1"/>
                </a:solidFill>
              </a:rPr>
              <a:t>Workflows</a:t>
            </a:r>
          </a:p>
        </p:txBody>
      </p:sp>
      <p:pic>
        <p:nvPicPr>
          <p:cNvPr id="6146" name="Picture 2">
            <a:extLst>
              <a:ext uri="{FF2B5EF4-FFF2-40B4-BE49-F238E27FC236}">
                <a16:creationId xmlns:a16="http://schemas.microsoft.com/office/drawing/2014/main" id="{484B9FEC-1D60-1348-B6AD-0EE5AC500D1A}"/>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51560" y="4879241"/>
            <a:ext cx="1302208" cy="473702"/>
          </a:xfrm>
          <a:prstGeom prst="rect">
            <a:avLst/>
          </a:prstGeom>
          <a:noFill/>
          <a:extLst>
            <a:ext uri="{909E8E84-426E-40DD-AFC4-6F175D3DCCD1}">
              <a14:hiddenFill xmlns:a14="http://schemas.microsoft.com/office/drawing/2010/main">
                <a:solidFill>
                  <a:srgbClr val="FFFFFF"/>
                </a:solidFill>
              </a14:hiddenFill>
            </a:ext>
          </a:extLst>
        </p:spPr>
      </p:pic>
      <p:pic>
        <p:nvPicPr>
          <p:cNvPr id="36" name="Graphic 35" descr="Scientist female outline">
            <a:extLst>
              <a:ext uri="{FF2B5EF4-FFF2-40B4-BE49-F238E27FC236}">
                <a16:creationId xmlns:a16="http://schemas.microsoft.com/office/drawing/2014/main" id="{134F8702-43AD-FD48-8DFD-B1CF8661460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515402" y="3024006"/>
            <a:ext cx="638366" cy="638366"/>
          </a:xfrm>
          <a:prstGeom prst="rect">
            <a:avLst/>
          </a:prstGeom>
        </p:spPr>
      </p:pic>
      <p:pic>
        <p:nvPicPr>
          <p:cNvPr id="6148" name="Picture 4">
            <a:extLst>
              <a:ext uri="{FF2B5EF4-FFF2-40B4-BE49-F238E27FC236}">
                <a16:creationId xmlns:a16="http://schemas.microsoft.com/office/drawing/2014/main" id="{C78711B7-5EA3-0744-AD0E-5162EC13A80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3101" y="3062662"/>
            <a:ext cx="730042" cy="59584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a:extLst>
              <a:ext uri="{FF2B5EF4-FFF2-40B4-BE49-F238E27FC236}">
                <a16:creationId xmlns:a16="http://schemas.microsoft.com/office/drawing/2014/main" id="{3144236E-5113-C643-9603-C8B2FE926767}"/>
              </a:ext>
            </a:extLst>
          </p:cNvPr>
          <p:cNvCxnSpPr>
            <a:cxnSpLocks/>
          </p:cNvCxnSpPr>
          <p:nvPr/>
        </p:nvCxnSpPr>
        <p:spPr>
          <a:xfrm>
            <a:off x="6812429" y="2857008"/>
            <a:ext cx="60065" cy="1350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266D625-FBB0-7145-AF9F-A67EC9893865}"/>
              </a:ext>
            </a:extLst>
          </p:cNvPr>
          <p:cNvCxnSpPr>
            <a:cxnSpLocks/>
          </p:cNvCxnSpPr>
          <p:nvPr/>
        </p:nvCxnSpPr>
        <p:spPr>
          <a:xfrm flipH="1">
            <a:off x="7302314" y="2706443"/>
            <a:ext cx="675625" cy="3175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08F3C0DC-59FE-694A-918B-C6C12D48ED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68237" y="4846853"/>
            <a:ext cx="589918" cy="589918"/>
          </a:xfrm>
          <a:prstGeom prst="rect">
            <a:avLst/>
          </a:prstGeom>
        </p:spPr>
      </p:pic>
      <p:cxnSp>
        <p:nvCxnSpPr>
          <p:cNvPr id="47" name="Straight Arrow Connector 46">
            <a:extLst>
              <a:ext uri="{FF2B5EF4-FFF2-40B4-BE49-F238E27FC236}">
                <a16:creationId xmlns:a16="http://schemas.microsoft.com/office/drawing/2014/main" id="{6BC8B782-78E5-8645-822D-D8E96CDF6A68}"/>
              </a:ext>
            </a:extLst>
          </p:cNvPr>
          <p:cNvCxnSpPr/>
          <p:nvPr/>
        </p:nvCxnSpPr>
        <p:spPr>
          <a:xfrm>
            <a:off x="8515402" y="2857008"/>
            <a:ext cx="110850" cy="166998"/>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B617E88-4077-5542-9074-C8B99A16C68B}"/>
              </a:ext>
            </a:extLst>
          </p:cNvPr>
          <p:cNvCxnSpPr>
            <a:cxnSpLocks/>
          </p:cNvCxnSpPr>
          <p:nvPr/>
        </p:nvCxnSpPr>
        <p:spPr>
          <a:xfrm flipH="1" flipV="1">
            <a:off x="7715260" y="2999235"/>
            <a:ext cx="692499" cy="324311"/>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EF20F5C-0EF2-8745-B0EB-7A6A6391A8C9}"/>
              </a:ext>
            </a:extLst>
          </p:cNvPr>
          <p:cNvCxnSpPr>
            <a:cxnSpLocks/>
          </p:cNvCxnSpPr>
          <p:nvPr/>
        </p:nvCxnSpPr>
        <p:spPr>
          <a:xfrm flipH="1" flipV="1">
            <a:off x="7508940" y="3373181"/>
            <a:ext cx="812251" cy="85510"/>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8CD82E2-AB20-EB45-91B3-90C2FA7412AE}"/>
              </a:ext>
            </a:extLst>
          </p:cNvPr>
          <p:cNvCxnSpPr>
            <a:cxnSpLocks/>
          </p:cNvCxnSpPr>
          <p:nvPr/>
        </p:nvCxnSpPr>
        <p:spPr>
          <a:xfrm flipV="1">
            <a:off x="8220790" y="3583449"/>
            <a:ext cx="254869" cy="105511"/>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4131B6A-F70C-0B47-8167-08CEA1F85F5F}"/>
              </a:ext>
            </a:extLst>
          </p:cNvPr>
          <p:cNvCxnSpPr>
            <a:cxnSpLocks/>
          </p:cNvCxnSpPr>
          <p:nvPr/>
        </p:nvCxnSpPr>
        <p:spPr>
          <a:xfrm>
            <a:off x="9066076" y="3590748"/>
            <a:ext cx="195335" cy="128954"/>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907D3C7-8F12-BB41-9469-70D9E5E35911}"/>
              </a:ext>
            </a:extLst>
          </p:cNvPr>
          <p:cNvCxnSpPr>
            <a:cxnSpLocks/>
          </p:cNvCxnSpPr>
          <p:nvPr/>
        </p:nvCxnSpPr>
        <p:spPr>
          <a:xfrm flipV="1">
            <a:off x="10561372" y="5688970"/>
            <a:ext cx="0" cy="229835"/>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BE25613-83CA-8043-B2E5-18DBEE287B3D}"/>
              </a:ext>
            </a:extLst>
          </p:cNvPr>
          <p:cNvCxnSpPr>
            <a:cxnSpLocks/>
          </p:cNvCxnSpPr>
          <p:nvPr/>
        </p:nvCxnSpPr>
        <p:spPr>
          <a:xfrm flipV="1">
            <a:off x="8570827" y="5635398"/>
            <a:ext cx="0" cy="229835"/>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9FB633A-55F9-2345-8531-56E3A4F55DDD}"/>
              </a:ext>
            </a:extLst>
          </p:cNvPr>
          <p:cNvCxnSpPr>
            <a:cxnSpLocks/>
          </p:cNvCxnSpPr>
          <p:nvPr/>
        </p:nvCxnSpPr>
        <p:spPr>
          <a:xfrm flipV="1">
            <a:off x="7302313" y="5688970"/>
            <a:ext cx="143508" cy="176264"/>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93DFCA2-E251-B149-A564-E11C012CBFE8}"/>
              </a:ext>
            </a:extLst>
          </p:cNvPr>
          <p:cNvCxnSpPr>
            <a:cxnSpLocks/>
          </p:cNvCxnSpPr>
          <p:nvPr/>
        </p:nvCxnSpPr>
        <p:spPr>
          <a:xfrm flipV="1">
            <a:off x="9459807" y="4173065"/>
            <a:ext cx="0" cy="229835"/>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3F675C-C949-0344-BCD7-3693BDA65B2E}"/>
              </a:ext>
            </a:extLst>
          </p:cNvPr>
          <p:cNvCxnSpPr>
            <a:cxnSpLocks/>
          </p:cNvCxnSpPr>
          <p:nvPr/>
        </p:nvCxnSpPr>
        <p:spPr>
          <a:xfrm flipV="1">
            <a:off x="7894576" y="4201262"/>
            <a:ext cx="0" cy="229835"/>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0C6A38B-3529-FE4D-B318-C7E7418D078B}"/>
              </a:ext>
            </a:extLst>
          </p:cNvPr>
          <p:cNvCxnSpPr>
            <a:cxnSpLocks/>
          </p:cNvCxnSpPr>
          <p:nvPr/>
        </p:nvCxnSpPr>
        <p:spPr>
          <a:xfrm flipH="1" flipV="1">
            <a:off x="6937292" y="5764074"/>
            <a:ext cx="3624080" cy="39814"/>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59DD408-A317-F64E-9E52-B6EAC2A4CDD2}"/>
              </a:ext>
            </a:extLst>
          </p:cNvPr>
          <p:cNvCxnSpPr>
            <a:cxnSpLocks/>
          </p:cNvCxnSpPr>
          <p:nvPr/>
        </p:nvCxnSpPr>
        <p:spPr>
          <a:xfrm>
            <a:off x="6340369" y="3007348"/>
            <a:ext cx="945071" cy="1651839"/>
          </a:xfrm>
          <a:prstGeom prst="straightConnector1">
            <a:avLst/>
          </a:prstGeom>
          <a:ln w="25400">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EDBC8B6-F9B0-8248-BF55-1AAA4CB0CE97}"/>
              </a:ext>
            </a:extLst>
          </p:cNvPr>
          <p:cNvCxnSpPr>
            <a:cxnSpLocks/>
          </p:cNvCxnSpPr>
          <p:nvPr/>
        </p:nvCxnSpPr>
        <p:spPr>
          <a:xfrm>
            <a:off x="6190671" y="2992061"/>
            <a:ext cx="725218" cy="2756201"/>
          </a:xfrm>
          <a:prstGeom prst="straightConnector1">
            <a:avLst/>
          </a:prstGeom>
          <a:ln w="25400">
            <a:solidFill>
              <a:schemeClr val="bg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13672F3E-0435-554D-9657-F1691BE7C127}"/>
              </a:ext>
            </a:extLst>
          </p:cNvPr>
          <p:cNvSpPr txBox="1"/>
          <p:nvPr/>
        </p:nvSpPr>
        <p:spPr>
          <a:xfrm rot="3598815">
            <a:off x="6259505" y="3958201"/>
            <a:ext cx="1157689" cy="261610"/>
          </a:xfrm>
          <a:prstGeom prst="rect">
            <a:avLst/>
          </a:prstGeom>
          <a:noFill/>
        </p:spPr>
        <p:txBody>
          <a:bodyPr wrap="none" rtlCol="0">
            <a:spAutoFit/>
          </a:bodyPr>
          <a:lstStyle/>
          <a:p>
            <a:r>
              <a:rPr lang="en-GB" sz="1100" dirty="0">
                <a:solidFill>
                  <a:schemeClr val="bg1"/>
                </a:solidFill>
              </a:rPr>
              <a:t>S</a:t>
            </a:r>
            <a:r>
              <a:rPr lang="en-FI" sz="1100" dirty="0">
                <a:solidFill>
                  <a:schemeClr val="bg1"/>
                </a:solidFill>
              </a:rPr>
              <a:t>ervice contracts</a:t>
            </a:r>
          </a:p>
        </p:txBody>
      </p:sp>
    </p:spTree>
    <p:extLst>
      <p:ext uri="{BB962C8B-B14F-4D97-AF65-F5344CB8AC3E}">
        <p14:creationId xmlns:p14="http://schemas.microsoft.com/office/powerpoint/2010/main" val="3572752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94B06E-FF7E-4948-86E5-803AF8B244BC}"/>
              </a:ext>
            </a:extLst>
          </p:cNvPr>
          <p:cNvSpPr>
            <a:spLocks noGrp="1"/>
          </p:cNvSpPr>
          <p:nvPr>
            <p:ph type="title"/>
          </p:nvPr>
        </p:nvSpPr>
        <p:spPr>
          <a:xfrm>
            <a:off x="6666707" y="1287220"/>
            <a:ext cx="4819650" cy="4199179"/>
          </a:xfrm>
        </p:spPr>
        <p:txBody>
          <a:bodyPr>
            <a:normAutofit/>
          </a:bodyPr>
          <a:lstStyle/>
          <a:p>
            <a:r>
              <a:rPr lang="en-FI" dirty="0"/>
              <a:t>Looking into future </a:t>
            </a:r>
          </a:p>
        </p:txBody>
      </p:sp>
      <p:pic>
        <p:nvPicPr>
          <p:cNvPr id="14" name="Picture Placeholder 13" descr="Child wearing astronaut helmet looking out window">
            <a:extLst>
              <a:ext uri="{FF2B5EF4-FFF2-40B4-BE49-F238E27FC236}">
                <a16:creationId xmlns:a16="http://schemas.microsoft.com/office/drawing/2014/main" id="{14DFAF9C-F5C4-E348-B95A-F6563661B79D}"/>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a:xfrm>
            <a:off x="432510" y="474496"/>
            <a:ext cx="6100811" cy="6047533"/>
          </a:xfrm>
        </p:spPr>
      </p:pic>
    </p:spTree>
    <p:extLst>
      <p:ext uri="{BB962C8B-B14F-4D97-AF65-F5344CB8AC3E}">
        <p14:creationId xmlns:p14="http://schemas.microsoft.com/office/powerpoint/2010/main" val="72479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46C44C-AA7D-4C42-8CDA-DC4101B02D1F}"/>
              </a:ext>
            </a:extLst>
          </p:cNvPr>
          <p:cNvSpPr>
            <a:spLocks noGrp="1"/>
          </p:cNvSpPr>
          <p:nvPr>
            <p:ph sz="half" idx="1"/>
          </p:nvPr>
        </p:nvSpPr>
        <p:spPr>
          <a:xfrm>
            <a:off x="742950" y="500063"/>
            <a:ext cx="4119563" cy="732389"/>
          </a:xfrm>
        </p:spPr>
        <p:txBody>
          <a:bodyPr/>
          <a:lstStyle/>
          <a:p>
            <a:r>
              <a:rPr lang="en-FI" dirty="0"/>
              <a:t>END OF THE CLUSTER</a:t>
            </a:r>
          </a:p>
        </p:txBody>
      </p:sp>
      <p:sp>
        <p:nvSpPr>
          <p:cNvPr id="10" name="Content Placeholder 9">
            <a:extLst>
              <a:ext uri="{FF2B5EF4-FFF2-40B4-BE49-F238E27FC236}">
                <a16:creationId xmlns:a16="http://schemas.microsoft.com/office/drawing/2014/main" id="{6FC4426B-CAA8-9F48-8531-DCA0EE4067CF}"/>
              </a:ext>
            </a:extLst>
          </p:cNvPr>
          <p:cNvSpPr>
            <a:spLocks noGrp="1"/>
          </p:cNvSpPr>
          <p:nvPr>
            <p:ph sz="half" idx="12"/>
          </p:nvPr>
        </p:nvSpPr>
        <p:spPr>
          <a:xfrm>
            <a:off x="6986588" y="500064"/>
            <a:ext cx="4119563" cy="984180"/>
          </a:xfrm>
        </p:spPr>
        <p:txBody>
          <a:bodyPr/>
          <a:lstStyle/>
          <a:p>
            <a:r>
              <a:rPr lang="en-FI" dirty="0"/>
              <a:t>REINFORCEMENT OF THE CLUSTER</a:t>
            </a:r>
          </a:p>
        </p:txBody>
      </p:sp>
      <p:sp>
        <p:nvSpPr>
          <p:cNvPr id="12" name="TextBox 11">
            <a:extLst>
              <a:ext uri="{FF2B5EF4-FFF2-40B4-BE49-F238E27FC236}">
                <a16:creationId xmlns:a16="http://schemas.microsoft.com/office/drawing/2014/main" id="{8C7A108B-2AB7-304B-963A-BD062A76150D}"/>
              </a:ext>
            </a:extLst>
          </p:cNvPr>
          <p:cNvSpPr txBox="1"/>
          <p:nvPr/>
        </p:nvSpPr>
        <p:spPr>
          <a:xfrm>
            <a:off x="874643" y="1325217"/>
            <a:ext cx="3829879" cy="3693319"/>
          </a:xfrm>
          <a:prstGeom prst="rect">
            <a:avLst/>
          </a:prstGeom>
          <a:noFill/>
        </p:spPr>
        <p:txBody>
          <a:bodyPr wrap="square" rtlCol="0">
            <a:spAutoFit/>
          </a:bodyPr>
          <a:lstStyle/>
          <a:p>
            <a:pPr marL="285750" indent="-285750">
              <a:buFont typeface="Arial" panose="020B0604020202020204" pitchFamily="34" charset="0"/>
              <a:buChar char="•"/>
            </a:pPr>
            <a:r>
              <a:rPr lang="en-FI" dirty="0">
                <a:solidFill>
                  <a:schemeClr val="tx1">
                    <a:lumMod val="75000"/>
                  </a:schemeClr>
                </a:solidFill>
              </a:rPr>
              <a:t>Existing RI-adopted services will keep running and contribute to EOSC</a:t>
            </a:r>
          </a:p>
          <a:p>
            <a:pPr marL="285750" indent="-285750">
              <a:buFont typeface="Arial" panose="020B0604020202020204" pitchFamily="34" charset="0"/>
              <a:buChar char="•"/>
            </a:pPr>
            <a:r>
              <a:rPr lang="en-FI" dirty="0">
                <a:solidFill>
                  <a:schemeClr val="tx1">
                    <a:lumMod val="75000"/>
                  </a:schemeClr>
                </a:solidFill>
              </a:rPr>
              <a:t>The developed “pieces” exist and can be used further</a:t>
            </a:r>
          </a:p>
          <a:p>
            <a:pPr marL="285750" indent="-285750">
              <a:buFont typeface="Arial" panose="020B0604020202020204" pitchFamily="34" charset="0"/>
              <a:buChar char="•"/>
            </a:pPr>
            <a:r>
              <a:rPr lang="en-FI" dirty="0">
                <a:solidFill>
                  <a:schemeClr val="tx1">
                    <a:lumMod val="75000"/>
                  </a:schemeClr>
                </a:solidFill>
              </a:rPr>
              <a:t>HUB platform sustainability still undecided</a:t>
            </a:r>
          </a:p>
          <a:p>
            <a:pPr marL="285750" indent="-285750">
              <a:buFont typeface="Arial" panose="020B0604020202020204" pitchFamily="34" charset="0"/>
              <a:buChar char="•"/>
            </a:pPr>
            <a:r>
              <a:rPr lang="en-FI" dirty="0">
                <a:solidFill>
                  <a:schemeClr val="tx1">
                    <a:lumMod val="75000"/>
                  </a:schemeClr>
                </a:solidFill>
              </a:rPr>
              <a:t>Potential divergence in new RI services particularly on new R</a:t>
            </a:r>
            <a:r>
              <a:rPr lang="en-GB" dirty="0">
                <a:solidFill>
                  <a:schemeClr val="tx1">
                    <a:lumMod val="75000"/>
                  </a:schemeClr>
                </a:solidFill>
              </a:rPr>
              <a:t>I</a:t>
            </a:r>
            <a:r>
              <a:rPr lang="en-FI" dirty="0">
                <a:solidFill>
                  <a:schemeClr val="tx1">
                    <a:lumMod val="75000"/>
                  </a:schemeClr>
                </a:solidFill>
              </a:rPr>
              <a:t>s</a:t>
            </a:r>
          </a:p>
          <a:p>
            <a:pPr marL="285750" indent="-285750">
              <a:buFont typeface="Arial" panose="020B0604020202020204" pitchFamily="34" charset="0"/>
              <a:buChar char="•"/>
            </a:pPr>
            <a:r>
              <a:rPr lang="en-FI" dirty="0">
                <a:solidFill>
                  <a:schemeClr val="tx1">
                    <a:lumMod val="75000"/>
                  </a:schemeClr>
                </a:solidFill>
              </a:rPr>
              <a:t>Decreased potential for interdiciplinary societal, economic benefits</a:t>
            </a:r>
          </a:p>
          <a:p>
            <a:pPr marL="285750" indent="-285750">
              <a:buFont typeface="Arial" panose="020B0604020202020204" pitchFamily="34" charset="0"/>
              <a:buChar char="•"/>
            </a:pPr>
            <a:r>
              <a:rPr lang="en-FI" i="1" dirty="0">
                <a:solidFill>
                  <a:schemeClr val="tx1">
                    <a:lumMod val="75000"/>
                  </a:schemeClr>
                </a:solidFill>
              </a:rPr>
              <a:t>Decreased societal resilience</a:t>
            </a:r>
          </a:p>
        </p:txBody>
      </p:sp>
      <p:sp>
        <p:nvSpPr>
          <p:cNvPr id="13" name="TextBox 12">
            <a:extLst>
              <a:ext uri="{FF2B5EF4-FFF2-40B4-BE49-F238E27FC236}">
                <a16:creationId xmlns:a16="http://schemas.microsoft.com/office/drawing/2014/main" id="{E8232FB3-F1AE-B948-800F-28DF4EC2F4DB}"/>
              </a:ext>
            </a:extLst>
          </p:cNvPr>
          <p:cNvSpPr txBox="1"/>
          <p:nvPr/>
        </p:nvSpPr>
        <p:spPr>
          <a:xfrm>
            <a:off x="7131429" y="1484244"/>
            <a:ext cx="3829879" cy="3416320"/>
          </a:xfrm>
          <a:prstGeom prst="rect">
            <a:avLst/>
          </a:prstGeom>
          <a:noFill/>
        </p:spPr>
        <p:txBody>
          <a:bodyPr wrap="square" rtlCol="0">
            <a:spAutoFit/>
          </a:bodyPr>
          <a:lstStyle/>
          <a:p>
            <a:pPr marL="285750" indent="-285750">
              <a:buFont typeface="Arial" panose="020B0604020202020204" pitchFamily="34" charset="0"/>
              <a:buChar char="•"/>
            </a:pPr>
            <a:r>
              <a:rPr lang="en-FI" dirty="0">
                <a:solidFill>
                  <a:schemeClr val="accent4">
                    <a:lumMod val="50000"/>
                  </a:schemeClr>
                </a:solidFill>
              </a:rPr>
              <a:t>HUB platform can be extended to national level R</a:t>
            </a:r>
            <a:r>
              <a:rPr lang="en-GB" dirty="0">
                <a:solidFill>
                  <a:schemeClr val="accent4">
                    <a:lumMod val="50000"/>
                  </a:schemeClr>
                </a:solidFill>
              </a:rPr>
              <a:t>Is, researchers</a:t>
            </a:r>
          </a:p>
          <a:p>
            <a:pPr marL="285750" indent="-285750">
              <a:buFont typeface="Arial" panose="020B0604020202020204" pitchFamily="34" charset="0"/>
              <a:buChar char="•"/>
            </a:pPr>
            <a:r>
              <a:rPr lang="en-GB" dirty="0">
                <a:solidFill>
                  <a:schemeClr val="accent4">
                    <a:lumMod val="50000"/>
                  </a:schemeClr>
                </a:solidFill>
              </a:rPr>
              <a:t>HUB can support Horizon Europe projects</a:t>
            </a:r>
          </a:p>
          <a:p>
            <a:pPr marL="285750" indent="-285750">
              <a:buFont typeface="Arial" panose="020B0604020202020204" pitchFamily="34" charset="0"/>
              <a:buChar char="•"/>
            </a:pPr>
            <a:r>
              <a:rPr lang="en-GB" dirty="0">
                <a:solidFill>
                  <a:schemeClr val="accent4">
                    <a:lumMod val="50000"/>
                  </a:schemeClr>
                </a:solidFill>
              </a:rPr>
              <a:t>New ESFRI RIs and new RI services can be made multidisciplinary more efficiently</a:t>
            </a:r>
          </a:p>
          <a:p>
            <a:pPr marL="285750" indent="-285750">
              <a:buFont typeface="Arial" panose="020B0604020202020204" pitchFamily="34" charset="0"/>
              <a:buChar char="•"/>
            </a:pPr>
            <a:r>
              <a:rPr lang="en-GB" dirty="0">
                <a:solidFill>
                  <a:schemeClr val="accent4">
                    <a:lumMod val="50000"/>
                  </a:schemeClr>
                </a:solidFill>
              </a:rPr>
              <a:t>Convergence of RI services for societal benefit</a:t>
            </a:r>
          </a:p>
          <a:p>
            <a:pPr marL="285750" indent="-285750">
              <a:buFont typeface="Arial" panose="020B0604020202020204" pitchFamily="34" charset="0"/>
              <a:buChar char="•"/>
            </a:pPr>
            <a:r>
              <a:rPr lang="en-GB" dirty="0">
                <a:solidFill>
                  <a:schemeClr val="accent4">
                    <a:lumMod val="50000"/>
                  </a:schemeClr>
                </a:solidFill>
              </a:rPr>
              <a:t>Increased potential for societal, economic interfaces</a:t>
            </a:r>
          </a:p>
          <a:p>
            <a:pPr marL="285750" indent="-285750">
              <a:buFont typeface="Arial" panose="020B0604020202020204" pitchFamily="34" charset="0"/>
              <a:buChar char="•"/>
            </a:pPr>
            <a:r>
              <a:rPr lang="en-FI" i="1" dirty="0">
                <a:solidFill>
                  <a:schemeClr val="accent4">
                    <a:lumMod val="50000"/>
                  </a:schemeClr>
                </a:solidFill>
              </a:rPr>
              <a:t>Increased societal resilience</a:t>
            </a:r>
          </a:p>
        </p:txBody>
      </p:sp>
    </p:spTree>
    <p:extLst>
      <p:ext uri="{BB962C8B-B14F-4D97-AF65-F5344CB8AC3E}">
        <p14:creationId xmlns:p14="http://schemas.microsoft.com/office/powerpoint/2010/main" val="863534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BAEA7D-D4B5-FE4F-809E-7CD0151786B9}"/>
              </a:ext>
            </a:extLst>
          </p:cNvPr>
          <p:cNvSpPr>
            <a:spLocks noGrp="1"/>
          </p:cNvSpPr>
          <p:nvPr>
            <p:ph type="body" sz="quarter" idx="10"/>
          </p:nvPr>
        </p:nvSpPr>
        <p:spPr>
          <a:xfrm>
            <a:off x="640417" y="717550"/>
            <a:ext cx="10866437" cy="615601"/>
          </a:xfrm>
        </p:spPr>
        <p:txBody>
          <a:bodyPr/>
          <a:lstStyle/>
          <a:p>
            <a:r>
              <a:rPr lang="en-FI" dirty="0"/>
              <a:t>Societal resilience – Volcanic ash &amp; forest fire smoke  </a:t>
            </a:r>
          </a:p>
        </p:txBody>
      </p:sp>
      <p:sp>
        <p:nvSpPr>
          <p:cNvPr id="3" name="Content Placeholder 2">
            <a:extLst>
              <a:ext uri="{FF2B5EF4-FFF2-40B4-BE49-F238E27FC236}">
                <a16:creationId xmlns:a16="http://schemas.microsoft.com/office/drawing/2014/main" id="{CA212568-7B59-FF44-9859-71900CD267AD}"/>
              </a:ext>
            </a:extLst>
          </p:cNvPr>
          <p:cNvSpPr>
            <a:spLocks noGrp="1"/>
          </p:cNvSpPr>
          <p:nvPr>
            <p:ph sz="quarter" idx="12"/>
          </p:nvPr>
        </p:nvSpPr>
        <p:spPr>
          <a:xfrm>
            <a:off x="8030987" y="2319587"/>
            <a:ext cx="3675768" cy="3772635"/>
          </a:xfrm>
        </p:spPr>
        <p:txBody>
          <a:bodyPr>
            <a:normAutofit fontScale="92500" lnSpcReduction="20000"/>
          </a:bodyPr>
          <a:lstStyle/>
          <a:p>
            <a:pPr>
              <a:lnSpc>
                <a:spcPct val="95000"/>
              </a:lnSpc>
              <a:spcAft>
                <a:spcPts val="1000"/>
              </a:spcAft>
            </a:pPr>
            <a:r>
              <a:rPr lang="en-GB" dirty="0">
                <a:solidFill>
                  <a:srgbClr val="1D4F85"/>
                </a:solidFill>
                <a:latin typeface="Calibri" panose="020F0502020204030204" pitchFamily="34" charset="0"/>
                <a:cs typeface="Calibri" panose="020F0502020204030204" pitchFamily="34" charset="0"/>
              </a:rPr>
              <a:t>In 2010 Europe was not prepared for quick response to the Volcanic Ash Crisis</a:t>
            </a:r>
          </a:p>
          <a:p>
            <a:pPr lvl="1">
              <a:lnSpc>
                <a:spcPct val="95000"/>
              </a:lnSpc>
              <a:spcAft>
                <a:spcPts val="1000"/>
              </a:spcAft>
            </a:pPr>
            <a:r>
              <a:rPr lang="en-GB" dirty="0">
                <a:solidFill>
                  <a:srgbClr val="1D4F85"/>
                </a:solidFill>
                <a:latin typeface="Calibri" panose="020F0502020204030204" pitchFamily="34" charset="0"/>
                <a:cs typeface="Calibri" panose="020F0502020204030204" pitchFamily="34" charset="0"/>
              </a:rPr>
              <a:t>Capability to respond exists now in ENVRI RIs</a:t>
            </a:r>
          </a:p>
          <a:p>
            <a:pPr lvl="1">
              <a:lnSpc>
                <a:spcPct val="95000"/>
              </a:lnSpc>
              <a:spcAft>
                <a:spcPts val="1000"/>
              </a:spcAft>
            </a:pPr>
            <a:r>
              <a:rPr lang="en-GB" dirty="0">
                <a:solidFill>
                  <a:srgbClr val="1D4F85"/>
                </a:solidFill>
                <a:latin typeface="Calibri" panose="020F0502020204030204" pitchFamily="34" charset="0"/>
                <a:cs typeface="Calibri" panose="020F0502020204030204" pitchFamily="34" charset="0"/>
              </a:rPr>
              <a:t>Common platforms, collaboration networks, methods, plans</a:t>
            </a:r>
          </a:p>
          <a:p>
            <a:pPr>
              <a:lnSpc>
                <a:spcPct val="95000"/>
              </a:lnSpc>
              <a:spcAft>
                <a:spcPts val="1000"/>
              </a:spcAft>
            </a:pPr>
            <a:r>
              <a:rPr lang="en-GB" dirty="0">
                <a:solidFill>
                  <a:srgbClr val="1D4F85"/>
                </a:solidFill>
                <a:latin typeface="Calibri" panose="020F0502020204030204" pitchFamily="34" charset="0"/>
                <a:cs typeface="Calibri" panose="020F0502020204030204" pitchFamily="34" charset="0"/>
              </a:rPr>
              <a:t>New challenges can come any time – requiring an interdisciplinary framework</a:t>
            </a:r>
          </a:p>
        </p:txBody>
      </p:sp>
      <p:pic>
        <p:nvPicPr>
          <p:cNvPr id="5" name="Picture 2">
            <a:extLst>
              <a:ext uri="{FF2B5EF4-FFF2-40B4-BE49-F238E27FC236}">
                <a16:creationId xmlns:a16="http://schemas.microsoft.com/office/drawing/2014/main" id="{F0299178-50C8-8943-85A3-74E7B821F62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5219" y="3908929"/>
            <a:ext cx="3675768" cy="245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s://eoimages.gsfc.nasa.gov/images/imagerecords/50000/50947/Canada_amo_2011159_lrg.jpg">
            <a:extLst>
              <a:ext uri="{FF2B5EF4-FFF2-40B4-BE49-F238E27FC236}">
                <a16:creationId xmlns:a16="http://schemas.microsoft.com/office/drawing/2014/main" id="{7D207176-DAD9-514A-B8C0-35516282D3C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0417" y="2231941"/>
            <a:ext cx="3621451" cy="404438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1">
            <a:extLst>
              <a:ext uri="{FF2B5EF4-FFF2-40B4-BE49-F238E27FC236}">
                <a16:creationId xmlns:a16="http://schemas.microsoft.com/office/drawing/2014/main" id="{77660DFC-26EB-754A-994A-238F5CEF1CE2}"/>
              </a:ext>
            </a:extLst>
          </p:cNvPr>
          <p:cNvSpPr txBox="1"/>
          <p:nvPr/>
        </p:nvSpPr>
        <p:spPr>
          <a:xfrm>
            <a:off x="640417" y="5999257"/>
            <a:ext cx="2396501" cy="282385"/>
          </a:xfrm>
          <a:prstGeom prst="rect">
            <a:avLst/>
          </a:prstGeom>
          <a:noFill/>
        </p:spPr>
        <p:txBody>
          <a:bodyPr wrap="square" rtlCol="0">
            <a:spAutoFit/>
          </a:bodyPr>
          <a:lstStyle/>
          <a:p>
            <a:pPr>
              <a:lnSpc>
                <a:spcPct val="95000"/>
              </a:lnSpc>
            </a:pPr>
            <a:r>
              <a:rPr lang="de-DE" sz="900" b="1" dirty="0">
                <a:solidFill>
                  <a:schemeClr val="bg2">
                    <a:lumMod val="10000"/>
                  </a:schemeClr>
                </a:solidFill>
                <a:latin typeface="Calibri" panose="020F0502020204030204" pitchFamily="34" charset="0"/>
                <a:cs typeface="Calibri" panose="020F0502020204030204" pitchFamily="34" charset="0"/>
              </a:rPr>
              <a:t>Alberta </a:t>
            </a:r>
            <a:r>
              <a:rPr lang="de-DE" sz="900" b="1" dirty="0" err="1">
                <a:solidFill>
                  <a:schemeClr val="bg2">
                    <a:lumMod val="10000"/>
                  </a:schemeClr>
                </a:solidFill>
                <a:latin typeface="Calibri" panose="020F0502020204030204" pitchFamily="34" charset="0"/>
                <a:cs typeface="Calibri" panose="020F0502020204030204" pitchFamily="34" charset="0"/>
              </a:rPr>
              <a:t>fires</a:t>
            </a:r>
            <a:r>
              <a:rPr lang="de-DE" sz="900" b="1" dirty="0">
                <a:solidFill>
                  <a:schemeClr val="bg2">
                    <a:lumMod val="10000"/>
                  </a:schemeClr>
                </a:solidFill>
                <a:latin typeface="Calibri" panose="020F0502020204030204" pitchFamily="34" charset="0"/>
                <a:cs typeface="Calibri" panose="020F0502020204030204" pitchFamily="34" charset="0"/>
              </a:rPr>
              <a:t> May – June 2019</a:t>
            </a:r>
            <a:endParaRPr lang="de-DE" sz="900" b="1" dirty="0">
              <a:solidFill>
                <a:schemeClr val="bg2">
                  <a:lumMod val="1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endParaRPr>
          </a:p>
          <a:p>
            <a:pPr>
              <a:lnSpc>
                <a:spcPct val="95000"/>
              </a:lnSpc>
            </a:pPr>
            <a:r>
              <a:rPr lang="de-DE" sz="400" dirty="0">
                <a:solidFill>
                  <a:schemeClr val="bg2">
                    <a:lumMod val="1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https://eoimages.gsfc.nasa.gov/images/imagerecords/50000/50947/Canada_amo_2011159_lrg.jpg</a:t>
            </a:r>
            <a:endParaRPr lang="de-DE" sz="400" dirty="0">
              <a:solidFill>
                <a:schemeClr val="bg2">
                  <a:lumMod val="10000"/>
                </a:schemeClr>
              </a:solidFill>
              <a:latin typeface="Calibri" panose="020F0502020204030204" pitchFamily="34" charset="0"/>
              <a:cs typeface="Calibri" panose="020F0502020204030204" pitchFamily="34" charset="0"/>
            </a:endParaRPr>
          </a:p>
        </p:txBody>
      </p:sp>
      <p:sp>
        <p:nvSpPr>
          <p:cNvPr id="8" name="Textfeld 49">
            <a:extLst>
              <a:ext uri="{FF2B5EF4-FFF2-40B4-BE49-F238E27FC236}">
                <a16:creationId xmlns:a16="http://schemas.microsoft.com/office/drawing/2014/main" id="{640EFC33-1713-4C4F-B6F5-03AD43A97526}"/>
              </a:ext>
            </a:extLst>
          </p:cNvPr>
          <p:cNvSpPr txBox="1"/>
          <p:nvPr/>
        </p:nvSpPr>
        <p:spPr>
          <a:xfrm>
            <a:off x="4359599" y="5935460"/>
            <a:ext cx="4010569" cy="340863"/>
          </a:xfrm>
          <a:prstGeom prst="rect">
            <a:avLst/>
          </a:prstGeom>
          <a:noFill/>
        </p:spPr>
        <p:txBody>
          <a:bodyPr wrap="square" rtlCol="0">
            <a:spAutoFit/>
          </a:bodyPr>
          <a:lstStyle/>
          <a:p>
            <a:pPr>
              <a:lnSpc>
                <a:spcPct val="95000"/>
              </a:lnSpc>
            </a:pPr>
            <a:r>
              <a:rPr lang="de-DE" sz="900" b="1" dirty="0" err="1">
                <a:solidFill>
                  <a:schemeClr val="bg2">
                    <a:lumMod val="10000"/>
                  </a:schemeClr>
                </a:solidFill>
                <a:latin typeface="Calibri" panose="020F0502020204030204" pitchFamily="34" charset="0"/>
                <a:cs typeface="Calibri" panose="020F0502020204030204" pitchFamily="34" charset="0"/>
              </a:rPr>
              <a:t>Raikoke</a:t>
            </a:r>
            <a:r>
              <a:rPr lang="de-DE" sz="900" b="1" dirty="0">
                <a:solidFill>
                  <a:schemeClr val="bg2">
                    <a:lumMod val="10000"/>
                  </a:schemeClr>
                </a:solidFill>
                <a:latin typeface="Calibri" panose="020F0502020204030204" pitchFamily="34" charset="0"/>
                <a:cs typeface="Calibri" panose="020F0502020204030204" pitchFamily="34" charset="0"/>
              </a:rPr>
              <a:t> </a:t>
            </a:r>
            <a:r>
              <a:rPr lang="de-DE" sz="900" b="1" dirty="0" err="1">
                <a:solidFill>
                  <a:schemeClr val="bg2">
                    <a:lumMod val="10000"/>
                  </a:schemeClr>
                </a:solidFill>
                <a:latin typeface="Calibri" panose="020F0502020204030204" pitchFamily="34" charset="0"/>
                <a:cs typeface="Calibri" panose="020F0502020204030204" pitchFamily="34" charset="0"/>
              </a:rPr>
              <a:t>eruption</a:t>
            </a:r>
            <a:r>
              <a:rPr lang="de-DE" sz="900" b="1" dirty="0">
                <a:solidFill>
                  <a:schemeClr val="bg2">
                    <a:lumMod val="10000"/>
                  </a:schemeClr>
                </a:solidFill>
                <a:latin typeface="Calibri" panose="020F0502020204030204" pitchFamily="34" charset="0"/>
                <a:cs typeface="Calibri" panose="020F0502020204030204" pitchFamily="34" charset="0"/>
              </a:rPr>
              <a:t> 22 June 2019</a:t>
            </a:r>
          </a:p>
          <a:p>
            <a:pPr>
              <a:lnSpc>
                <a:spcPct val="95000"/>
              </a:lnSpc>
            </a:pPr>
            <a:r>
              <a:rPr lang="de-DE" sz="800" dirty="0">
                <a:solidFill>
                  <a:schemeClr val="bg2">
                    <a:lumMod val="10000"/>
                  </a:schemeClr>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https://earthobservatory.nasa.gov/images/145226/raikoke-erupts</a:t>
            </a:r>
            <a:endParaRPr lang="de-DE" sz="800" dirty="0">
              <a:solidFill>
                <a:schemeClr val="bg2">
                  <a:lumMod val="10000"/>
                </a:schemeClr>
              </a:solidFill>
              <a:latin typeface="Calibri" panose="020F0502020204030204" pitchFamily="34" charset="0"/>
              <a:cs typeface="Calibri" panose="020F0502020204030204" pitchFamily="34" charset="0"/>
            </a:endParaRPr>
          </a:p>
        </p:txBody>
      </p:sp>
      <p:pic>
        <p:nvPicPr>
          <p:cNvPr id="9" name="Picture 4">
            <a:extLst>
              <a:ext uri="{FF2B5EF4-FFF2-40B4-BE49-F238E27FC236}">
                <a16:creationId xmlns:a16="http://schemas.microsoft.com/office/drawing/2014/main" id="{DBC061F2-5DA3-5A40-9D57-EADE3E2C31B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59599" y="2231941"/>
            <a:ext cx="3688792" cy="186758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80E60015-9880-504B-A1FA-FC76C6A1D02E}"/>
              </a:ext>
            </a:extLst>
          </p:cNvPr>
          <p:cNvGrpSpPr/>
          <p:nvPr/>
        </p:nvGrpSpPr>
        <p:grpSpPr>
          <a:xfrm>
            <a:off x="2584040" y="3105973"/>
            <a:ext cx="3355655" cy="2199861"/>
            <a:chOff x="2584040" y="3105973"/>
            <a:chExt cx="3355655" cy="2199861"/>
          </a:xfrm>
        </p:grpSpPr>
        <p:pic>
          <p:nvPicPr>
            <p:cNvPr id="10" name="Picture 9">
              <a:extLst>
                <a:ext uri="{FF2B5EF4-FFF2-40B4-BE49-F238E27FC236}">
                  <a16:creationId xmlns:a16="http://schemas.microsoft.com/office/drawing/2014/main" id="{AB6E270D-FD21-5C43-966C-C7EE1BF3421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84040" y="3105973"/>
              <a:ext cx="3355655" cy="2199861"/>
            </a:xfrm>
            <a:prstGeom prst="rect">
              <a:avLst/>
            </a:prstGeom>
          </p:spPr>
        </p:pic>
        <p:sp>
          <p:nvSpPr>
            <p:cNvPr id="11" name="Multiply 10">
              <a:extLst>
                <a:ext uri="{FF2B5EF4-FFF2-40B4-BE49-F238E27FC236}">
                  <a16:creationId xmlns:a16="http://schemas.microsoft.com/office/drawing/2014/main" id="{95A8EF52-8AA6-AE48-839C-BC2F1B2ED18C}"/>
                </a:ext>
              </a:extLst>
            </p:cNvPr>
            <p:cNvSpPr/>
            <p:nvPr/>
          </p:nvSpPr>
          <p:spPr>
            <a:xfrm>
              <a:off x="3189980" y="3312232"/>
              <a:ext cx="2002082" cy="182195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spTree>
    <p:extLst>
      <p:ext uri="{BB962C8B-B14F-4D97-AF65-F5344CB8AC3E}">
        <p14:creationId xmlns:p14="http://schemas.microsoft.com/office/powerpoint/2010/main" val="427649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Left-right Arrow 86">
            <a:extLst>
              <a:ext uri="{FF2B5EF4-FFF2-40B4-BE49-F238E27FC236}">
                <a16:creationId xmlns:a16="http://schemas.microsoft.com/office/drawing/2014/main" id="{9692441F-9189-3B40-8D27-16524401F5CF}"/>
              </a:ext>
            </a:extLst>
          </p:cNvPr>
          <p:cNvSpPr/>
          <p:nvPr/>
        </p:nvSpPr>
        <p:spPr>
          <a:xfrm rot="1213668">
            <a:off x="1937480" y="2721989"/>
            <a:ext cx="2384512" cy="371061"/>
          </a:xfrm>
          <a:prstGeom prst="leftRightArrow">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8" name="Left-right Arrow 87">
            <a:extLst>
              <a:ext uri="{FF2B5EF4-FFF2-40B4-BE49-F238E27FC236}">
                <a16:creationId xmlns:a16="http://schemas.microsoft.com/office/drawing/2014/main" id="{94BB65E7-E434-6643-B9E4-CC48E5663982}"/>
              </a:ext>
            </a:extLst>
          </p:cNvPr>
          <p:cNvSpPr/>
          <p:nvPr/>
        </p:nvSpPr>
        <p:spPr>
          <a:xfrm rot="1213668">
            <a:off x="7182435" y="4750159"/>
            <a:ext cx="2384512" cy="371061"/>
          </a:xfrm>
          <a:prstGeom prst="leftRightArrow">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89" name="Left-right Arrow 88">
            <a:extLst>
              <a:ext uri="{FF2B5EF4-FFF2-40B4-BE49-F238E27FC236}">
                <a16:creationId xmlns:a16="http://schemas.microsoft.com/office/drawing/2014/main" id="{D5A0C026-9514-074D-8943-2D85D3410572}"/>
              </a:ext>
            </a:extLst>
          </p:cNvPr>
          <p:cNvSpPr/>
          <p:nvPr/>
        </p:nvSpPr>
        <p:spPr>
          <a:xfrm rot="20046947">
            <a:off x="2086581" y="4742193"/>
            <a:ext cx="2384512" cy="371061"/>
          </a:xfrm>
          <a:prstGeom prst="leftRightArrow">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0" name="Left-right Arrow 89">
            <a:extLst>
              <a:ext uri="{FF2B5EF4-FFF2-40B4-BE49-F238E27FC236}">
                <a16:creationId xmlns:a16="http://schemas.microsoft.com/office/drawing/2014/main" id="{105C6B1A-1F81-894A-8B1C-E8A331FC1C6A}"/>
              </a:ext>
            </a:extLst>
          </p:cNvPr>
          <p:cNvSpPr/>
          <p:nvPr/>
        </p:nvSpPr>
        <p:spPr>
          <a:xfrm rot="20046947">
            <a:off x="7150329" y="2658777"/>
            <a:ext cx="2384512" cy="371061"/>
          </a:xfrm>
          <a:prstGeom prst="leftRightArrow">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 name="Text Placeholder 14">
            <a:extLst>
              <a:ext uri="{FF2B5EF4-FFF2-40B4-BE49-F238E27FC236}">
                <a16:creationId xmlns:a16="http://schemas.microsoft.com/office/drawing/2014/main" id="{24AC3910-6AAC-5C4C-B165-4B00213C0697}"/>
              </a:ext>
            </a:extLst>
          </p:cNvPr>
          <p:cNvSpPr>
            <a:spLocks noGrp="1"/>
          </p:cNvSpPr>
          <p:nvPr>
            <p:ph type="body" sz="quarter" idx="16"/>
          </p:nvPr>
        </p:nvSpPr>
        <p:spPr/>
        <p:txBody>
          <a:bodyPr/>
          <a:lstStyle/>
          <a:p>
            <a:r>
              <a:rPr lang="en-FI" dirty="0"/>
              <a:t>Overview of ENVRI in the landscape</a:t>
            </a:r>
          </a:p>
        </p:txBody>
      </p:sp>
      <p:grpSp>
        <p:nvGrpSpPr>
          <p:cNvPr id="51" name="Group 50">
            <a:extLst>
              <a:ext uri="{FF2B5EF4-FFF2-40B4-BE49-F238E27FC236}">
                <a16:creationId xmlns:a16="http://schemas.microsoft.com/office/drawing/2014/main" id="{5E7E8BAB-DB95-EC44-8095-397AF608641D}"/>
              </a:ext>
            </a:extLst>
          </p:cNvPr>
          <p:cNvGrpSpPr/>
          <p:nvPr/>
        </p:nvGrpSpPr>
        <p:grpSpPr>
          <a:xfrm>
            <a:off x="5496" y="7666186"/>
            <a:ext cx="11823197" cy="3657988"/>
            <a:chOff x="5496" y="7666186"/>
            <a:chExt cx="11823197" cy="3657988"/>
          </a:xfrm>
        </p:grpSpPr>
        <p:sp>
          <p:nvSpPr>
            <p:cNvPr id="52" name="Chord 51">
              <a:extLst>
                <a:ext uri="{FF2B5EF4-FFF2-40B4-BE49-F238E27FC236}">
                  <a16:creationId xmlns:a16="http://schemas.microsoft.com/office/drawing/2014/main" id="{75157C34-AF06-0646-96A8-866B318E7608}"/>
                </a:ext>
              </a:extLst>
            </p:cNvPr>
            <p:cNvSpPr/>
            <p:nvPr/>
          </p:nvSpPr>
          <p:spPr>
            <a:xfrm>
              <a:off x="5496" y="7666186"/>
              <a:ext cx="914497" cy="914497"/>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3" name="Pie 52">
              <a:extLst>
                <a:ext uri="{FF2B5EF4-FFF2-40B4-BE49-F238E27FC236}">
                  <a16:creationId xmlns:a16="http://schemas.microsoft.com/office/drawing/2014/main" id="{C90B5E4F-4A26-DB46-A8F5-7932169D988A}"/>
                </a:ext>
              </a:extLst>
            </p:cNvPr>
            <p:cNvSpPr/>
            <p:nvPr/>
          </p:nvSpPr>
          <p:spPr>
            <a:xfrm>
              <a:off x="96946" y="7757635"/>
              <a:ext cx="731597" cy="731597"/>
            </a:xfrm>
            <a:prstGeom prst="pie">
              <a:avLst>
                <a:gd name="adj1" fmla="val 13500000"/>
                <a:gd name="adj2" fmla="val 1620000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4" name="Freeform 53">
              <a:extLst>
                <a:ext uri="{FF2B5EF4-FFF2-40B4-BE49-F238E27FC236}">
                  <a16:creationId xmlns:a16="http://schemas.microsoft.com/office/drawing/2014/main" id="{5BB578B3-4FF5-B441-A1F5-E3D80B5B48CD}"/>
                </a:ext>
              </a:extLst>
            </p:cNvPr>
            <p:cNvSpPr/>
            <p:nvPr/>
          </p:nvSpPr>
          <p:spPr>
            <a:xfrm rot="16200000">
              <a:off x="-1046174" y="9723804"/>
              <a:ext cx="2652041" cy="548698"/>
            </a:xfrm>
            <a:custGeom>
              <a:avLst/>
              <a:gdLst>
                <a:gd name="connsiteX0" fmla="*/ 0 w 2652041"/>
                <a:gd name="connsiteY0" fmla="*/ 0 h 548698"/>
                <a:gd name="connsiteX1" fmla="*/ 2652041 w 2652041"/>
                <a:gd name="connsiteY1" fmla="*/ 0 h 548698"/>
                <a:gd name="connsiteX2" fmla="*/ 2652041 w 2652041"/>
                <a:gd name="connsiteY2" fmla="*/ 548698 h 548698"/>
                <a:gd name="connsiteX3" fmla="*/ 0 w 2652041"/>
                <a:gd name="connsiteY3" fmla="*/ 548698 h 548698"/>
                <a:gd name="connsiteX4" fmla="*/ 0 w 2652041"/>
                <a:gd name="connsiteY4" fmla="*/ 0 h 54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041" h="548698">
                  <a:moveTo>
                    <a:pt x="0" y="0"/>
                  </a:moveTo>
                  <a:lnTo>
                    <a:pt x="2652041" y="0"/>
                  </a:lnTo>
                  <a:lnTo>
                    <a:pt x="2652041" y="548698"/>
                  </a:lnTo>
                  <a:lnTo>
                    <a:pt x="0" y="548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0" bIns="-1" numCol="1" spcCol="1270" anchor="b" anchorCtr="0">
              <a:noAutofit/>
            </a:bodyPr>
            <a:lstStyle/>
            <a:p>
              <a:pPr marL="0" lvl="0" indent="0" algn="r" defTabSz="1733550">
                <a:lnSpc>
                  <a:spcPct val="90000"/>
                </a:lnSpc>
                <a:spcBef>
                  <a:spcPct val="0"/>
                </a:spcBef>
                <a:spcAft>
                  <a:spcPct val="35000"/>
                </a:spcAft>
                <a:buNone/>
              </a:pPr>
              <a:r>
                <a:rPr lang="en-GB" sz="3900" kern="1200" dirty="0"/>
                <a:t>ESFRI RIs</a:t>
              </a:r>
            </a:p>
          </p:txBody>
        </p:sp>
        <p:sp>
          <p:nvSpPr>
            <p:cNvPr id="55" name="Freeform 54">
              <a:extLst>
                <a:ext uri="{FF2B5EF4-FFF2-40B4-BE49-F238E27FC236}">
                  <a16:creationId xmlns:a16="http://schemas.microsoft.com/office/drawing/2014/main" id="{18CEF1F2-A74B-1B41-BD56-013AA0EE7FCF}"/>
                </a:ext>
              </a:extLst>
            </p:cNvPr>
            <p:cNvSpPr/>
            <p:nvPr/>
          </p:nvSpPr>
          <p:spPr>
            <a:xfrm>
              <a:off x="645644" y="7666186"/>
              <a:ext cx="2270714" cy="3657988"/>
            </a:xfrm>
            <a:custGeom>
              <a:avLst/>
              <a:gdLst>
                <a:gd name="connsiteX0" fmla="*/ 0 w 2270714"/>
                <a:gd name="connsiteY0" fmla="*/ 0 h 3657988"/>
                <a:gd name="connsiteX1" fmla="*/ 2270714 w 2270714"/>
                <a:gd name="connsiteY1" fmla="*/ 0 h 3657988"/>
                <a:gd name="connsiteX2" fmla="*/ 2270714 w 2270714"/>
                <a:gd name="connsiteY2" fmla="*/ 3657988 h 3657988"/>
                <a:gd name="connsiteX3" fmla="*/ 0 w 2270714"/>
                <a:gd name="connsiteY3" fmla="*/ 3657988 h 3657988"/>
                <a:gd name="connsiteX4" fmla="*/ 0 w 2270714"/>
                <a:gd name="connsiteY4" fmla="*/ 0 h 365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714" h="3657988">
                  <a:moveTo>
                    <a:pt x="0" y="0"/>
                  </a:moveTo>
                  <a:lnTo>
                    <a:pt x="2270714" y="0"/>
                  </a:lnTo>
                  <a:lnTo>
                    <a:pt x="2270714" y="3657988"/>
                  </a:lnTo>
                  <a:lnTo>
                    <a:pt x="0" y="3657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Joint development and </a:t>
              </a:r>
              <a:r>
                <a:rPr lang="en-GB" sz="1800" b="1" kern="1200" dirty="0"/>
                <a:t>harmonization</a:t>
              </a:r>
            </a:p>
            <a:p>
              <a:pPr marL="0" lvl="0" indent="0" algn="l" defTabSz="800100">
                <a:lnSpc>
                  <a:spcPct val="90000"/>
                </a:lnSpc>
                <a:spcBef>
                  <a:spcPct val="0"/>
                </a:spcBef>
                <a:spcAft>
                  <a:spcPct val="35000"/>
                </a:spcAft>
                <a:buNone/>
              </a:pPr>
              <a:r>
                <a:rPr lang="en-GB" sz="1800" kern="1200" dirty="0"/>
                <a:t>Supporting </a:t>
              </a:r>
              <a:r>
                <a:rPr lang="en-GB" sz="1800" b="1" kern="1200" dirty="0"/>
                <a:t>interdisciplinarity</a:t>
              </a:r>
            </a:p>
            <a:p>
              <a:pPr marL="0" lvl="0" indent="0" algn="l" defTabSz="800100">
                <a:lnSpc>
                  <a:spcPct val="90000"/>
                </a:lnSpc>
                <a:spcBef>
                  <a:spcPct val="0"/>
                </a:spcBef>
                <a:spcAft>
                  <a:spcPct val="35000"/>
                </a:spcAft>
                <a:buNone/>
              </a:pPr>
              <a:r>
                <a:rPr lang="en-GB" sz="1800" kern="1200" dirty="0"/>
                <a:t>Create potential for </a:t>
              </a:r>
              <a:r>
                <a:rPr lang="en-GB" sz="1800" b="1" kern="1200" dirty="0"/>
                <a:t>new user communities</a:t>
              </a:r>
            </a:p>
            <a:p>
              <a:pPr marL="0" lvl="0" indent="0" algn="l" defTabSz="800100">
                <a:lnSpc>
                  <a:spcPct val="90000"/>
                </a:lnSpc>
                <a:spcBef>
                  <a:spcPct val="0"/>
                </a:spcBef>
                <a:spcAft>
                  <a:spcPct val="35000"/>
                </a:spcAft>
                <a:buNone/>
              </a:pPr>
              <a:r>
                <a:rPr lang="en-GB" sz="1800" kern="1200" dirty="0"/>
                <a:t>Direct </a:t>
              </a:r>
              <a:r>
                <a:rPr lang="en-GB" sz="1800" b="1" kern="1200" dirty="0"/>
                <a:t>technical support</a:t>
              </a:r>
            </a:p>
            <a:p>
              <a:pPr marL="0" lvl="0" indent="0" algn="l" defTabSz="800100">
                <a:lnSpc>
                  <a:spcPct val="90000"/>
                </a:lnSpc>
                <a:spcBef>
                  <a:spcPct val="0"/>
                </a:spcBef>
                <a:spcAft>
                  <a:spcPct val="35000"/>
                </a:spcAft>
                <a:buNone/>
              </a:pPr>
              <a:r>
                <a:rPr lang="en-GB" sz="1800" b="1" kern="1200" dirty="0"/>
                <a:t>Training and education</a:t>
              </a:r>
            </a:p>
          </p:txBody>
        </p:sp>
        <p:sp>
          <p:nvSpPr>
            <p:cNvPr id="56" name="Chord 55">
              <a:extLst>
                <a:ext uri="{FF2B5EF4-FFF2-40B4-BE49-F238E27FC236}">
                  <a16:creationId xmlns:a16="http://schemas.microsoft.com/office/drawing/2014/main" id="{5E288707-96DA-DE4A-AD7B-F9559BAB179B}"/>
                </a:ext>
              </a:extLst>
            </p:cNvPr>
            <p:cNvSpPr/>
            <p:nvPr/>
          </p:nvSpPr>
          <p:spPr>
            <a:xfrm>
              <a:off x="3278839" y="7666186"/>
              <a:ext cx="914497" cy="914497"/>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7" name="Pie 56">
              <a:extLst>
                <a:ext uri="{FF2B5EF4-FFF2-40B4-BE49-F238E27FC236}">
                  <a16:creationId xmlns:a16="http://schemas.microsoft.com/office/drawing/2014/main" id="{2BD0C3A8-C6EE-F049-8EB8-BE2E713214DE}"/>
                </a:ext>
              </a:extLst>
            </p:cNvPr>
            <p:cNvSpPr/>
            <p:nvPr/>
          </p:nvSpPr>
          <p:spPr>
            <a:xfrm>
              <a:off x="3370289" y="7757635"/>
              <a:ext cx="731597" cy="731597"/>
            </a:xfrm>
            <a:prstGeom prst="pie">
              <a:avLst>
                <a:gd name="adj1" fmla="val 10800000"/>
                <a:gd name="adj2" fmla="val 1620000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8" name="Freeform 57">
              <a:extLst>
                <a:ext uri="{FF2B5EF4-FFF2-40B4-BE49-F238E27FC236}">
                  <a16:creationId xmlns:a16="http://schemas.microsoft.com/office/drawing/2014/main" id="{1598EA8B-7C6D-7D48-889E-DD55729AB5E4}"/>
                </a:ext>
              </a:extLst>
            </p:cNvPr>
            <p:cNvSpPr/>
            <p:nvPr/>
          </p:nvSpPr>
          <p:spPr>
            <a:xfrm rot="16200000">
              <a:off x="2227167" y="9723804"/>
              <a:ext cx="2652041" cy="548698"/>
            </a:xfrm>
            <a:custGeom>
              <a:avLst/>
              <a:gdLst>
                <a:gd name="connsiteX0" fmla="*/ 0 w 2652041"/>
                <a:gd name="connsiteY0" fmla="*/ 0 h 548698"/>
                <a:gd name="connsiteX1" fmla="*/ 2652041 w 2652041"/>
                <a:gd name="connsiteY1" fmla="*/ 0 h 548698"/>
                <a:gd name="connsiteX2" fmla="*/ 2652041 w 2652041"/>
                <a:gd name="connsiteY2" fmla="*/ 548698 h 548698"/>
                <a:gd name="connsiteX3" fmla="*/ 0 w 2652041"/>
                <a:gd name="connsiteY3" fmla="*/ 548698 h 548698"/>
                <a:gd name="connsiteX4" fmla="*/ 0 w 2652041"/>
                <a:gd name="connsiteY4" fmla="*/ 0 h 54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041" h="548698">
                  <a:moveTo>
                    <a:pt x="0" y="0"/>
                  </a:moveTo>
                  <a:lnTo>
                    <a:pt x="2652041" y="0"/>
                  </a:lnTo>
                  <a:lnTo>
                    <a:pt x="2652041" y="548698"/>
                  </a:lnTo>
                  <a:lnTo>
                    <a:pt x="0" y="548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0" bIns="-1" numCol="1" spcCol="1270" anchor="b" anchorCtr="0">
              <a:noAutofit/>
            </a:bodyPr>
            <a:lstStyle/>
            <a:p>
              <a:pPr marL="0" lvl="0" indent="0" algn="r" defTabSz="1733550">
                <a:lnSpc>
                  <a:spcPct val="90000"/>
                </a:lnSpc>
                <a:spcBef>
                  <a:spcPct val="0"/>
                </a:spcBef>
                <a:spcAft>
                  <a:spcPct val="35000"/>
                </a:spcAft>
                <a:buNone/>
              </a:pPr>
              <a:r>
                <a:rPr lang="en-GB" sz="3900" kern="1200" dirty="0"/>
                <a:t>EOSC &amp; OS</a:t>
              </a:r>
            </a:p>
          </p:txBody>
        </p:sp>
        <p:sp>
          <p:nvSpPr>
            <p:cNvPr id="59" name="Freeform 58">
              <a:extLst>
                <a:ext uri="{FF2B5EF4-FFF2-40B4-BE49-F238E27FC236}">
                  <a16:creationId xmlns:a16="http://schemas.microsoft.com/office/drawing/2014/main" id="{95669BAF-C260-D746-B5A4-24754CD9602F}"/>
                </a:ext>
              </a:extLst>
            </p:cNvPr>
            <p:cNvSpPr/>
            <p:nvPr/>
          </p:nvSpPr>
          <p:spPr>
            <a:xfrm>
              <a:off x="3918987" y="7666186"/>
              <a:ext cx="2246462" cy="3657988"/>
            </a:xfrm>
            <a:custGeom>
              <a:avLst/>
              <a:gdLst>
                <a:gd name="connsiteX0" fmla="*/ 0 w 2246462"/>
                <a:gd name="connsiteY0" fmla="*/ 0 h 3657988"/>
                <a:gd name="connsiteX1" fmla="*/ 2246462 w 2246462"/>
                <a:gd name="connsiteY1" fmla="*/ 0 h 3657988"/>
                <a:gd name="connsiteX2" fmla="*/ 2246462 w 2246462"/>
                <a:gd name="connsiteY2" fmla="*/ 3657988 h 3657988"/>
                <a:gd name="connsiteX3" fmla="*/ 0 w 2246462"/>
                <a:gd name="connsiteY3" fmla="*/ 3657988 h 3657988"/>
                <a:gd name="connsiteX4" fmla="*/ 0 w 2246462"/>
                <a:gd name="connsiteY4" fmla="*/ 0 h 365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462" h="3657988">
                  <a:moveTo>
                    <a:pt x="0" y="0"/>
                  </a:moveTo>
                  <a:lnTo>
                    <a:pt x="2246462" y="0"/>
                  </a:lnTo>
                  <a:lnTo>
                    <a:pt x="2246462" y="3657988"/>
                  </a:lnTo>
                  <a:lnTo>
                    <a:pt x="0" y="3657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Connection to wide </a:t>
              </a:r>
              <a:r>
                <a:rPr lang="en-GB" sz="1800" b="1" kern="1200" dirty="0"/>
                <a:t>user</a:t>
              </a:r>
              <a:r>
                <a:rPr lang="en-GB" sz="1800" kern="1200" dirty="0"/>
                <a:t> </a:t>
              </a:r>
              <a:r>
                <a:rPr lang="en-GB" sz="1800" b="1" kern="1200" dirty="0"/>
                <a:t>communities</a:t>
              </a:r>
            </a:p>
            <a:p>
              <a:pPr marL="0" lvl="0" indent="0" algn="l" defTabSz="800100">
                <a:lnSpc>
                  <a:spcPct val="90000"/>
                </a:lnSpc>
                <a:spcBef>
                  <a:spcPct val="0"/>
                </a:spcBef>
                <a:spcAft>
                  <a:spcPct val="35000"/>
                </a:spcAft>
                <a:buNone/>
              </a:pPr>
              <a:r>
                <a:rPr lang="en-GB" sz="1800" kern="1200" dirty="0"/>
                <a:t>Disciplinary </a:t>
              </a:r>
              <a:r>
                <a:rPr lang="en-GB" sz="1800" b="1" kern="1200" dirty="0"/>
                <a:t>best</a:t>
              </a:r>
              <a:r>
                <a:rPr lang="en-GB" sz="1800" kern="1200" dirty="0"/>
                <a:t> </a:t>
              </a:r>
              <a:r>
                <a:rPr lang="en-GB" sz="1800" b="1" kern="1200" dirty="0"/>
                <a:t>practices</a:t>
              </a:r>
              <a:r>
                <a:rPr lang="en-GB" sz="1800" kern="1200" dirty="0"/>
                <a:t> and standards</a:t>
              </a:r>
            </a:p>
            <a:p>
              <a:pPr marL="0" lvl="0" indent="0" algn="l" defTabSz="800100">
                <a:lnSpc>
                  <a:spcPct val="90000"/>
                </a:lnSpc>
                <a:spcBef>
                  <a:spcPct val="0"/>
                </a:spcBef>
                <a:spcAft>
                  <a:spcPct val="35000"/>
                </a:spcAft>
                <a:buNone/>
              </a:pPr>
              <a:r>
                <a:rPr lang="en-GB" sz="1800" kern="1200" dirty="0"/>
                <a:t>Creating </a:t>
              </a:r>
              <a:r>
                <a:rPr lang="en-GB" sz="1800" b="1" kern="1200" dirty="0"/>
                <a:t>RI services </a:t>
              </a:r>
              <a:r>
                <a:rPr lang="en-GB" sz="1800" kern="1200" dirty="0"/>
                <a:t>from generic services</a:t>
              </a:r>
            </a:p>
            <a:p>
              <a:pPr marL="0" lvl="0" indent="0" algn="l" defTabSz="800100">
                <a:lnSpc>
                  <a:spcPct val="90000"/>
                </a:lnSpc>
                <a:spcBef>
                  <a:spcPct val="0"/>
                </a:spcBef>
                <a:spcAft>
                  <a:spcPct val="35000"/>
                </a:spcAft>
                <a:buNone/>
              </a:pPr>
              <a:r>
                <a:rPr lang="en-GB" sz="1800" b="1" kern="1200" dirty="0"/>
                <a:t>Demonstrators</a:t>
              </a:r>
              <a:r>
                <a:rPr lang="en-GB" sz="1800" kern="1200" dirty="0"/>
                <a:t> and documentation</a:t>
              </a:r>
            </a:p>
            <a:p>
              <a:pPr marL="0" lvl="0" indent="0" algn="l" defTabSz="800100">
                <a:lnSpc>
                  <a:spcPct val="90000"/>
                </a:lnSpc>
                <a:spcBef>
                  <a:spcPct val="0"/>
                </a:spcBef>
                <a:spcAft>
                  <a:spcPct val="35000"/>
                </a:spcAft>
                <a:buNone/>
              </a:pPr>
              <a:endParaRPr lang="en-GB" sz="1800" kern="1200" dirty="0"/>
            </a:p>
          </p:txBody>
        </p:sp>
        <p:sp>
          <p:nvSpPr>
            <p:cNvPr id="60" name="Chord 59">
              <a:extLst>
                <a:ext uri="{FF2B5EF4-FFF2-40B4-BE49-F238E27FC236}">
                  <a16:creationId xmlns:a16="http://schemas.microsoft.com/office/drawing/2014/main" id="{71BBF408-B6F3-E040-8822-DF60A087C827}"/>
                </a:ext>
              </a:extLst>
            </p:cNvPr>
            <p:cNvSpPr/>
            <p:nvPr/>
          </p:nvSpPr>
          <p:spPr>
            <a:xfrm>
              <a:off x="6527929" y="7666186"/>
              <a:ext cx="914497" cy="914497"/>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1" name="Pie 60">
              <a:extLst>
                <a:ext uri="{FF2B5EF4-FFF2-40B4-BE49-F238E27FC236}">
                  <a16:creationId xmlns:a16="http://schemas.microsoft.com/office/drawing/2014/main" id="{28BB42E1-5D71-B040-93FB-5D2B8C48C093}"/>
                </a:ext>
              </a:extLst>
            </p:cNvPr>
            <p:cNvSpPr/>
            <p:nvPr/>
          </p:nvSpPr>
          <p:spPr>
            <a:xfrm>
              <a:off x="6619379" y="7757635"/>
              <a:ext cx="731597" cy="731597"/>
            </a:xfrm>
            <a:prstGeom prst="pie">
              <a:avLst>
                <a:gd name="adj1" fmla="val 8100000"/>
                <a:gd name="adj2" fmla="val 1620000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2" name="Freeform 61">
              <a:extLst>
                <a:ext uri="{FF2B5EF4-FFF2-40B4-BE49-F238E27FC236}">
                  <a16:creationId xmlns:a16="http://schemas.microsoft.com/office/drawing/2014/main" id="{93A4BCF3-1494-1743-B7B8-0C46C644E22A}"/>
                </a:ext>
              </a:extLst>
            </p:cNvPr>
            <p:cNvSpPr/>
            <p:nvPr/>
          </p:nvSpPr>
          <p:spPr>
            <a:xfrm rot="16200000">
              <a:off x="5476257" y="9723804"/>
              <a:ext cx="2652041" cy="548698"/>
            </a:xfrm>
            <a:custGeom>
              <a:avLst/>
              <a:gdLst>
                <a:gd name="connsiteX0" fmla="*/ 0 w 2652041"/>
                <a:gd name="connsiteY0" fmla="*/ 0 h 548698"/>
                <a:gd name="connsiteX1" fmla="*/ 2652041 w 2652041"/>
                <a:gd name="connsiteY1" fmla="*/ 0 h 548698"/>
                <a:gd name="connsiteX2" fmla="*/ 2652041 w 2652041"/>
                <a:gd name="connsiteY2" fmla="*/ 548698 h 548698"/>
                <a:gd name="connsiteX3" fmla="*/ 0 w 2652041"/>
                <a:gd name="connsiteY3" fmla="*/ 548698 h 548698"/>
                <a:gd name="connsiteX4" fmla="*/ 0 w 2652041"/>
                <a:gd name="connsiteY4" fmla="*/ 0 h 54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041" h="548698">
                  <a:moveTo>
                    <a:pt x="0" y="0"/>
                  </a:moveTo>
                  <a:lnTo>
                    <a:pt x="2652041" y="0"/>
                  </a:lnTo>
                  <a:lnTo>
                    <a:pt x="2652041" y="548698"/>
                  </a:lnTo>
                  <a:lnTo>
                    <a:pt x="0" y="548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0" bIns="-1" numCol="1" spcCol="1270" anchor="b" anchorCtr="0">
              <a:noAutofit/>
            </a:bodyPr>
            <a:lstStyle/>
            <a:p>
              <a:pPr marL="0" lvl="0" indent="0" algn="r" defTabSz="1733550">
                <a:lnSpc>
                  <a:spcPct val="90000"/>
                </a:lnSpc>
                <a:spcBef>
                  <a:spcPct val="0"/>
                </a:spcBef>
                <a:spcAft>
                  <a:spcPct val="35000"/>
                </a:spcAft>
                <a:buNone/>
              </a:pPr>
              <a:r>
                <a:rPr lang="en-GB" sz="3900" kern="1200" dirty="0"/>
                <a:t>Science</a:t>
              </a:r>
            </a:p>
          </p:txBody>
        </p:sp>
        <p:sp>
          <p:nvSpPr>
            <p:cNvPr id="63" name="Freeform 62">
              <a:extLst>
                <a:ext uri="{FF2B5EF4-FFF2-40B4-BE49-F238E27FC236}">
                  <a16:creationId xmlns:a16="http://schemas.microsoft.com/office/drawing/2014/main" id="{2E5470FD-687A-CC48-8495-55E21DC64745}"/>
                </a:ext>
              </a:extLst>
            </p:cNvPr>
            <p:cNvSpPr/>
            <p:nvPr/>
          </p:nvSpPr>
          <p:spPr>
            <a:xfrm>
              <a:off x="7168077" y="7666186"/>
              <a:ext cx="1828994" cy="3657988"/>
            </a:xfrm>
            <a:custGeom>
              <a:avLst/>
              <a:gdLst>
                <a:gd name="connsiteX0" fmla="*/ 0 w 1828994"/>
                <a:gd name="connsiteY0" fmla="*/ 0 h 3657988"/>
                <a:gd name="connsiteX1" fmla="*/ 1828994 w 1828994"/>
                <a:gd name="connsiteY1" fmla="*/ 0 h 3657988"/>
                <a:gd name="connsiteX2" fmla="*/ 1828994 w 1828994"/>
                <a:gd name="connsiteY2" fmla="*/ 3657988 h 3657988"/>
                <a:gd name="connsiteX3" fmla="*/ 0 w 1828994"/>
                <a:gd name="connsiteY3" fmla="*/ 3657988 h 3657988"/>
                <a:gd name="connsiteX4" fmla="*/ 0 w 1828994"/>
                <a:gd name="connsiteY4" fmla="*/ 0 h 365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994" h="3657988">
                  <a:moveTo>
                    <a:pt x="0" y="0"/>
                  </a:moveTo>
                  <a:lnTo>
                    <a:pt x="1828994" y="0"/>
                  </a:lnTo>
                  <a:lnTo>
                    <a:pt x="1828994" y="3657988"/>
                  </a:lnTo>
                  <a:lnTo>
                    <a:pt x="0" y="3657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b="0" kern="1200" dirty="0"/>
                <a:t>Platforms</a:t>
              </a:r>
              <a:r>
                <a:rPr lang="en-GB" sz="1800" kern="1200" dirty="0"/>
                <a:t> for </a:t>
              </a:r>
              <a:r>
                <a:rPr lang="en-GB" sz="1800" b="1" kern="1200" dirty="0"/>
                <a:t>discovery</a:t>
              </a:r>
              <a:r>
                <a:rPr lang="en-GB" sz="1800" kern="1200" dirty="0"/>
                <a:t> and </a:t>
              </a:r>
              <a:r>
                <a:rPr lang="en-GB" sz="1800" b="1" kern="1200" dirty="0"/>
                <a:t>interdisciplinary</a:t>
              </a:r>
              <a:r>
                <a:rPr lang="en-GB" sz="1800" kern="1200" dirty="0"/>
                <a:t> </a:t>
              </a:r>
              <a:r>
                <a:rPr lang="en-GB" sz="1800" b="1" kern="1200" dirty="0"/>
                <a:t>workflows</a:t>
              </a:r>
            </a:p>
            <a:p>
              <a:pPr marL="0" lvl="0" indent="0" algn="l" defTabSz="800100">
                <a:lnSpc>
                  <a:spcPct val="90000"/>
                </a:lnSpc>
                <a:spcBef>
                  <a:spcPct val="0"/>
                </a:spcBef>
                <a:spcAft>
                  <a:spcPct val="35000"/>
                </a:spcAft>
                <a:buNone/>
              </a:pPr>
              <a:r>
                <a:rPr lang="en-GB" sz="1800" kern="1200" dirty="0"/>
                <a:t>Harmonization of </a:t>
              </a:r>
              <a:r>
                <a:rPr lang="en-GB" sz="1800" b="1" kern="1200" dirty="0"/>
                <a:t>interfaces</a:t>
              </a:r>
              <a:r>
                <a:rPr lang="en-GB" sz="1800" kern="1200" dirty="0"/>
                <a:t> and </a:t>
              </a:r>
              <a:r>
                <a:rPr lang="en-GB" sz="1800" b="1" kern="1200" dirty="0"/>
                <a:t>access </a:t>
              </a:r>
              <a:r>
                <a:rPr lang="en-GB" sz="1800" kern="1200" dirty="0"/>
                <a:t>across ENVRI </a:t>
              </a:r>
              <a:r>
                <a:rPr lang="en-GB" sz="1800" kern="1200" dirty="0" err="1"/>
                <a:t>Ris</a:t>
              </a:r>
              <a:endParaRPr lang="en-GB" sz="1800" kern="1200" dirty="0"/>
            </a:p>
            <a:p>
              <a:pPr marL="0" lvl="0" indent="0" algn="l" defTabSz="800100">
                <a:lnSpc>
                  <a:spcPct val="90000"/>
                </a:lnSpc>
                <a:spcBef>
                  <a:spcPct val="0"/>
                </a:spcBef>
                <a:spcAft>
                  <a:spcPct val="35000"/>
                </a:spcAft>
                <a:buNone/>
              </a:pPr>
              <a:r>
                <a:rPr lang="en-GB" sz="1800" kern="1200" dirty="0"/>
                <a:t>More </a:t>
              </a:r>
              <a:r>
                <a:rPr lang="en-GB" sz="1800" b="1" kern="1200" dirty="0"/>
                <a:t>advanced RI services </a:t>
              </a:r>
              <a:r>
                <a:rPr lang="en-GB" sz="1800" b="0" kern="1200" dirty="0"/>
                <a:t>across </a:t>
              </a:r>
              <a:r>
                <a:rPr lang="en-GB" sz="1800" kern="1200" dirty="0"/>
                <a:t>ERA</a:t>
              </a:r>
            </a:p>
          </p:txBody>
        </p:sp>
        <p:sp>
          <p:nvSpPr>
            <p:cNvPr id="64" name="Chord 63">
              <a:extLst>
                <a:ext uri="{FF2B5EF4-FFF2-40B4-BE49-F238E27FC236}">
                  <a16:creationId xmlns:a16="http://schemas.microsoft.com/office/drawing/2014/main" id="{C6A88D99-BECA-5945-92E0-8D7EC80572AA}"/>
                </a:ext>
              </a:extLst>
            </p:cNvPr>
            <p:cNvSpPr/>
            <p:nvPr/>
          </p:nvSpPr>
          <p:spPr>
            <a:xfrm>
              <a:off x="9359551" y="7666186"/>
              <a:ext cx="914497" cy="914497"/>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5" name="Pie 64">
              <a:extLst>
                <a:ext uri="{FF2B5EF4-FFF2-40B4-BE49-F238E27FC236}">
                  <a16:creationId xmlns:a16="http://schemas.microsoft.com/office/drawing/2014/main" id="{47B890C7-4BD0-594B-9968-BCB17AA494FE}"/>
                </a:ext>
              </a:extLst>
            </p:cNvPr>
            <p:cNvSpPr/>
            <p:nvPr/>
          </p:nvSpPr>
          <p:spPr>
            <a:xfrm>
              <a:off x="9451001" y="7757635"/>
              <a:ext cx="731597" cy="731597"/>
            </a:xfrm>
            <a:prstGeom prst="pie">
              <a:avLst>
                <a:gd name="adj1" fmla="val 5400000"/>
                <a:gd name="adj2" fmla="val 1620000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6" name="Freeform 65">
              <a:extLst>
                <a:ext uri="{FF2B5EF4-FFF2-40B4-BE49-F238E27FC236}">
                  <a16:creationId xmlns:a16="http://schemas.microsoft.com/office/drawing/2014/main" id="{3F192D71-3482-2847-93C0-FD624D87DBFF}"/>
                </a:ext>
              </a:extLst>
            </p:cNvPr>
            <p:cNvSpPr/>
            <p:nvPr/>
          </p:nvSpPr>
          <p:spPr>
            <a:xfrm rot="16200000">
              <a:off x="8307880" y="9723804"/>
              <a:ext cx="2652041" cy="548698"/>
            </a:xfrm>
            <a:custGeom>
              <a:avLst/>
              <a:gdLst>
                <a:gd name="connsiteX0" fmla="*/ 0 w 2652041"/>
                <a:gd name="connsiteY0" fmla="*/ 0 h 548698"/>
                <a:gd name="connsiteX1" fmla="*/ 2652041 w 2652041"/>
                <a:gd name="connsiteY1" fmla="*/ 0 h 548698"/>
                <a:gd name="connsiteX2" fmla="*/ 2652041 w 2652041"/>
                <a:gd name="connsiteY2" fmla="*/ 548698 h 548698"/>
                <a:gd name="connsiteX3" fmla="*/ 0 w 2652041"/>
                <a:gd name="connsiteY3" fmla="*/ 548698 h 548698"/>
                <a:gd name="connsiteX4" fmla="*/ 0 w 2652041"/>
                <a:gd name="connsiteY4" fmla="*/ 0 h 54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041" h="548698">
                  <a:moveTo>
                    <a:pt x="0" y="0"/>
                  </a:moveTo>
                  <a:lnTo>
                    <a:pt x="2652041" y="0"/>
                  </a:lnTo>
                  <a:lnTo>
                    <a:pt x="2652041" y="548698"/>
                  </a:lnTo>
                  <a:lnTo>
                    <a:pt x="0" y="548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0" bIns="-1" numCol="1" spcCol="1270" anchor="b" anchorCtr="0">
              <a:noAutofit/>
            </a:bodyPr>
            <a:lstStyle/>
            <a:p>
              <a:pPr marL="0" lvl="0" indent="0" algn="r" defTabSz="1733550">
                <a:lnSpc>
                  <a:spcPct val="90000"/>
                </a:lnSpc>
                <a:spcBef>
                  <a:spcPct val="0"/>
                </a:spcBef>
                <a:spcAft>
                  <a:spcPct val="35000"/>
                </a:spcAft>
                <a:buNone/>
              </a:pPr>
              <a:r>
                <a:rPr lang="en-GB" sz="3900" kern="1200" dirty="0"/>
                <a:t>Society</a:t>
              </a:r>
            </a:p>
          </p:txBody>
        </p:sp>
        <p:sp>
          <p:nvSpPr>
            <p:cNvPr id="67" name="Freeform 66">
              <a:extLst>
                <a:ext uri="{FF2B5EF4-FFF2-40B4-BE49-F238E27FC236}">
                  <a16:creationId xmlns:a16="http://schemas.microsoft.com/office/drawing/2014/main" id="{543C756B-A2D8-124F-AC14-24828008ABC5}"/>
                </a:ext>
              </a:extLst>
            </p:cNvPr>
            <p:cNvSpPr/>
            <p:nvPr/>
          </p:nvSpPr>
          <p:spPr>
            <a:xfrm>
              <a:off x="9999699" y="7666186"/>
              <a:ext cx="1828994" cy="3657988"/>
            </a:xfrm>
            <a:custGeom>
              <a:avLst/>
              <a:gdLst>
                <a:gd name="connsiteX0" fmla="*/ 0 w 1828994"/>
                <a:gd name="connsiteY0" fmla="*/ 0 h 3657988"/>
                <a:gd name="connsiteX1" fmla="*/ 1828994 w 1828994"/>
                <a:gd name="connsiteY1" fmla="*/ 0 h 3657988"/>
                <a:gd name="connsiteX2" fmla="*/ 1828994 w 1828994"/>
                <a:gd name="connsiteY2" fmla="*/ 3657988 h 3657988"/>
                <a:gd name="connsiteX3" fmla="*/ 0 w 1828994"/>
                <a:gd name="connsiteY3" fmla="*/ 3657988 h 3657988"/>
                <a:gd name="connsiteX4" fmla="*/ 0 w 1828994"/>
                <a:gd name="connsiteY4" fmla="*/ 0 h 365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994" h="3657988">
                  <a:moveTo>
                    <a:pt x="0" y="0"/>
                  </a:moveTo>
                  <a:lnTo>
                    <a:pt x="1828994" y="0"/>
                  </a:lnTo>
                  <a:lnTo>
                    <a:pt x="1828994" y="3657988"/>
                  </a:lnTo>
                  <a:lnTo>
                    <a:pt x="0" y="3657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800100">
                <a:lnSpc>
                  <a:spcPct val="90000"/>
                </a:lnSpc>
                <a:spcBef>
                  <a:spcPct val="0"/>
                </a:spcBef>
                <a:spcAft>
                  <a:spcPct val="35000"/>
                </a:spcAft>
              </a:pPr>
              <a:r>
                <a:rPr lang="en-GB" b="1" dirty="0"/>
                <a:t>Resilience</a:t>
              </a:r>
              <a:r>
                <a:rPr lang="en-GB" dirty="0"/>
                <a:t> and adaptation services</a:t>
              </a:r>
            </a:p>
            <a:p>
              <a:pPr lvl="0" defTabSz="800100">
                <a:lnSpc>
                  <a:spcPct val="90000"/>
                </a:lnSpc>
                <a:spcBef>
                  <a:spcPct val="0"/>
                </a:spcBef>
                <a:spcAft>
                  <a:spcPct val="35000"/>
                </a:spcAft>
              </a:pPr>
              <a:r>
                <a:rPr lang="en-GB" b="1" dirty="0"/>
                <a:t>Commercial and societal use</a:t>
              </a:r>
              <a:r>
                <a:rPr lang="en-GB" dirty="0"/>
                <a:t> of RI services</a:t>
              </a:r>
            </a:p>
            <a:p>
              <a:pPr lvl="0" defTabSz="800100">
                <a:lnSpc>
                  <a:spcPct val="90000"/>
                </a:lnSpc>
                <a:spcBef>
                  <a:spcPct val="0"/>
                </a:spcBef>
                <a:spcAft>
                  <a:spcPct val="35000"/>
                </a:spcAft>
              </a:pPr>
              <a:r>
                <a:rPr lang="en-GB" b="1" dirty="0"/>
                <a:t>Operationalization</a:t>
              </a:r>
              <a:r>
                <a:rPr lang="en-GB" dirty="0"/>
                <a:t> of key services</a:t>
              </a:r>
            </a:p>
            <a:p>
              <a:pPr lvl="0" defTabSz="800100">
                <a:lnSpc>
                  <a:spcPct val="90000"/>
                </a:lnSpc>
                <a:spcBef>
                  <a:spcPct val="0"/>
                </a:spcBef>
                <a:spcAft>
                  <a:spcPct val="35000"/>
                </a:spcAft>
              </a:pPr>
              <a:r>
                <a:rPr lang="en-GB" b="1" dirty="0"/>
                <a:t>Societal</a:t>
              </a:r>
              <a:r>
                <a:rPr lang="en-GB" dirty="0"/>
                <a:t> engagement</a:t>
              </a:r>
            </a:p>
          </p:txBody>
        </p:sp>
      </p:grpSp>
      <p:pic>
        <p:nvPicPr>
          <p:cNvPr id="18" name="Picture 4">
            <a:extLst>
              <a:ext uri="{FF2B5EF4-FFF2-40B4-BE49-F238E27FC236}">
                <a16:creationId xmlns:a16="http://schemas.microsoft.com/office/drawing/2014/main" id="{048E9080-B296-8349-BE40-51CEDB35C4F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17628" y="3352219"/>
            <a:ext cx="2198933" cy="145129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7726D64F-6141-724E-A9C5-6BA52FD56B53}"/>
              </a:ext>
            </a:extLst>
          </p:cNvPr>
          <p:cNvSpPr/>
          <p:nvPr/>
        </p:nvSpPr>
        <p:spPr>
          <a:xfrm>
            <a:off x="147541" y="1412385"/>
            <a:ext cx="1888979" cy="646331"/>
          </a:xfrm>
          <a:prstGeom prst="rect">
            <a:avLst/>
          </a:prstGeom>
        </p:spPr>
        <p:txBody>
          <a:bodyPr wrap="none">
            <a:spAutoFit/>
          </a:bodyPr>
          <a:lstStyle/>
          <a:p>
            <a:r>
              <a:rPr lang="en-GB" sz="3600" b="1" dirty="0"/>
              <a:t>ESFRI RIs</a:t>
            </a:r>
          </a:p>
        </p:txBody>
      </p:sp>
      <p:pic>
        <p:nvPicPr>
          <p:cNvPr id="21" name="Picture 20">
            <a:extLst>
              <a:ext uri="{FF2B5EF4-FFF2-40B4-BE49-F238E27FC236}">
                <a16:creationId xmlns:a16="http://schemas.microsoft.com/office/drawing/2014/main" id="{5F289001-9534-9E40-87C2-F96667B1D5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814" y="1998611"/>
            <a:ext cx="1344435" cy="1366749"/>
          </a:xfrm>
          <a:prstGeom prst="rect">
            <a:avLst/>
          </a:prstGeom>
        </p:spPr>
      </p:pic>
      <p:pic>
        <p:nvPicPr>
          <p:cNvPr id="24" name="Picture 23" descr="Text&#10;&#10;Description automatically generated with medium confidence">
            <a:extLst>
              <a:ext uri="{FF2B5EF4-FFF2-40B4-BE49-F238E27FC236}">
                <a16:creationId xmlns:a16="http://schemas.microsoft.com/office/drawing/2014/main" id="{020AECB4-D5F0-3E45-A7A2-3CE16C011F75}"/>
              </a:ext>
            </a:extLst>
          </p:cNvPr>
          <p:cNvPicPr>
            <a:picLocks noChangeAspect="1"/>
          </p:cNvPicPr>
          <p:nvPr/>
        </p:nvPicPr>
        <p:blipFill>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504926" y="1998613"/>
            <a:ext cx="1824245" cy="836112"/>
          </a:xfrm>
          <a:prstGeom prst="rect">
            <a:avLst/>
          </a:prstGeom>
        </p:spPr>
      </p:pic>
      <p:pic>
        <p:nvPicPr>
          <p:cNvPr id="25" name="Graphic 24" descr="Scientist female outline">
            <a:extLst>
              <a:ext uri="{FF2B5EF4-FFF2-40B4-BE49-F238E27FC236}">
                <a16:creationId xmlns:a16="http://schemas.microsoft.com/office/drawing/2014/main" id="{8493CC87-FB68-F74F-866B-9488778E5E3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29830" y="4803616"/>
            <a:ext cx="914400" cy="914400"/>
          </a:xfrm>
          <a:prstGeom prst="rect">
            <a:avLst/>
          </a:prstGeom>
        </p:spPr>
      </p:pic>
      <p:pic>
        <p:nvPicPr>
          <p:cNvPr id="27" name="Graphic 26" descr="Scientist male outline">
            <a:extLst>
              <a:ext uri="{FF2B5EF4-FFF2-40B4-BE49-F238E27FC236}">
                <a16:creationId xmlns:a16="http://schemas.microsoft.com/office/drawing/2014/main" id="{E3099240-9BE3-DB45-A3C4-6CA3BA371A5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68864" y="4803616"/>
            <a:ext cx="914400" cy="914400"/>
          </a:xfrm>
          <a:prstGeom prst="rect">
            <a:avLst/>
          </a:prstGeom>
        </p:spPr>
      </p:pic>
      <p:sp>
        <p:nvSpPr>
          <p:cNvPr id="28" name="Rectangle 27">
            <a:extLst>
              <a:ext uri="{FF2B5EF4-FFF2-40B4-BE49-F238E27FC236}">
                <a16:creationId xmlns:a16="http://schemas.microsoft.com/office/drawing/2014/main" id="{B0E2B7C3-F6B7-C54E-9EF8-0B7D7472BE50}"/>
              </a:ext>
            </a:extLst>
          </p:cNvPr>
          <p:cNvSpPr/>
          <p:nvPr/>
        </p:nvSpPr>
        <p:spPr>
          <a:xfrm>
            <a:off x="129830" y="5660849"/>
            <a:ext cx="2119363" cy="954107"/>
          </a:xfrm>
          <a:prstGeom prst="rect">
            <a:avLst/>
          </a:prstGeom>
        </p:spPr>
        <p:txBody>
          <a:bodyPr wrap="none">
            <a:spAutoFit/>
          </a:bodyPr>
          <a:lstStyle/>
          <a:p>
            <a:r>
              <a:rPr lang="en-GB" sz="2800" b="1" dirty="0"/>
              <a:t>Science</a:t>
            </a:r>
          </a:p>
          <a:p>
            <a:r>
              <a:rPr lang="en-GB" sz="2800" b="1" dirty="0"/>
              <a:t>communities</a:t>
            </a:r>
          </a:p>
        </p:txBody>
      </p:sp>
      <p:sp>
        <p:nvSpPr>
          <p:cNvPr id="29" name="TextBox 28">
            <a:extLst>
              <a:ext uri="{FF2B5EF4-FFF2-40B4-BE49-F238E27FC236}">
                <a16:creationId xmlns:a16="http://schemas.microsoft.com/office/drawing/2014/main" id="{75DEB6D0-EDAB-4D4B-81AE-D0AE3C42FA81}"/>
              </a:ext>
            </a:extLst>
          </p:cNvPr>
          <p:cNvSpPr txBox="1"/>
          <p:nvPr/>
        </p:nvSpPr>
        <p:spPr>
          <a:xfrm>
            <a:off x="9179297" y="1620419"/>
            <a:ext cx="2654894" cy="584775"/>
          </a:xfrm>
          <a:prstGeom prst="rect">
            <a:avLst/>
          </a:prstGeom>
          <a:noFill/>
        </p:spPr>
        <p:txBody>
          <a:bodyPr wrap="none" rtlCol="0">
            <a:spAutoFit/>
          </a:bodyPr>
          <a:lstStyle/>
          <a:p>
            <a:r>
              <a:rPr lang="en-FI" sz="3200" b="1" dirty="0"/>
              <a:t>OPEN SCIENCE</a:t>
            </a:r>
          </a:p>
        </p:txBody>
      </p:sp>
      <p:pic>
        <p:nvPicPr>
          <p:cNvPr id="34" name="Graphic 33" descr="Group of women outline">
            <a:extLst>
              <a:ext uri="{FF2B5EF4-FFF2-40B4-BE49-F238E27FC236}">
                <a16:creationId xmlns:a16="http://schemas.microsoft.com/office/drawing/2014/main" id="{E6DFA4AE-D88D-5A4C-B5BC-08FAED7CBB3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9671241" y="5503679"/>
            <a:ext cx="608149" cy="608149"/>
          </a:xfrm>
          <a:prstGeom prst="rect">
            <a:avLst/>
          </a:prstGeom>
        </p:spPr>
      </p:pic>
      <p:pic>
        <p:nvPicPr>
          <p:cNvPr id="35" name="Picture 34">
            <a:extLst>
              <a:ext uri="{FF2B5EF4-FFF2-40B4-BE49-F238E27FC236}">
                <a16:creationId xmlns:a16="http://schemas.microsoft.com/office/drawing/2014/main" id="{ED12A8B3-63CC-3448-9C51-D27B9E26F22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06744" y="5497118"/>
            <a:ext cx="863187" cy="798741"/>
          </a:xfrm>
          <a:prstGeom prst="rect">
            <a:avLst/>
          </a:prstGeom>
        </p:spPr>
      </p:pic>
      <p:sp>
        <p:nvSpPr>
          <p:cNvPr id="38" name="TextBox 37">
            <a:extLst>
              <a:ext uri="{FF2B5EF4-FFF2-40B4-BE49-F238E27FC236}">
                <a16:creationId xmlns:a16="http://schemas.microsoft.com/office/drawing/2014/main" id="{8D39BB29-FEC5-DC43-A744-AB9E3D0DF186}"/>
              </a:ext>
            </a:extLst>
          </p:cNvPr>
          <p:cNvSpPr txBox="1"/>
          <p:nvPr/>
        </p:nvSpPr>
        <p:spPr>
          <a:xfrm>
            <a:off x="9659412" y="4918904"/>
            <a:ext cx="1600118" cy="584775"/>
          </a:xfrm>
          <a:prstGeom prst="rect">
            <a:avLst/>
          </a:prstGeom>
          <a:noFill/>
        </p:spPr>
        <p:txBody>
          <a:bodyPr wrap="none" rtlCol="0">
            <a:spAutoFit/>
          </a:bodyPr>
          <a:lstStyle/>
          <a:p>
            <a:r>
              <a:rPr lang="en-FI" sz="3200" b="1" dirty="0"/>
              <a:t>SOCIETY</a:t>
            </a:r>
          </a:p>
        </p:txBody>
      </p:sp>
      <p:sp>
        <p:nvSpPr>
          <p:cNvPr id="80" name="Freeform 79">
            <a:extLst>
              <a:ext uri="{FF2B5EF4-FFF2-40B4-BE49-F238E27FC236}">
                <a16:creationId xmlns:a16="http://schemas.microsoft.com/office/drawing/2014/main" id="{18F3A7A7-9411-F046-9DE1-BC84D49E1D0B}"/>
              </a:ext>
            </a:extLst>
          </p:cNvPr>
          <p:cNvSpPr/>
          <p:nvPr/>
        </p:nvSpPr>
        <p:spPr>
          <a:xfrm>
            <a:off x="2358908" y="4367073"/>
            <a:ext cx="2198932" cy="2183768"/>
          </a:xfrm>
          <a:custGeom>
            <a:avLst/>
            <a:gdLst>
              <a:gd name="connsiteX0" fmla="*/ 0 w 1828994"/>
              <a:gd name="connsiteY0" fmla="*/ 0 h 3657988"/>
              <a:gd name="connsiteX1" fmla="*/ 1828994 w 1828994"/>
              <a:gd name="connsiteY1" fmla="*/ 0 h 3657988"/>
              <a:gd name="connsiteX2" fmla="*/ 1828994 w 1828994"/>
              <a:gd name="connsiteY2" fmla="*/ 3657988 h 3657988"/>
              <a:gd name="connsiteX3" fmla="*/ 0 w 1828994"/>
              <a:gd name="connsiteY3" fmla="*/ 3657988 h 3657988"/>
              <a:gd name="connsiteX4" fmla="*/ 0 w 1828994"/>
              <a:gd name="connsiteY4" fmla="*/ 0 h 365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994" h="3657988">
                <a:moveTo>
                  <a:pt x="0" y="0"/>
                </a:moveTo>
                <a:lnTo>
                  <a:pt x="1828994" y="0"/>
                </a:lnTo>
                <a:lnTo>
                  <a:pt x="1828994" y="3657988"/>
                </a:lnTo>
                <a:lnTo>
                  <a:pt x="0" y="3657988"/>
                </a:lnTo>
                <a:lnTo>
                  <a:pt x="0" y="0"/>
                </a:lnTo>
                <a:close/>
              </a:path>
            </a:pathLst>
          </a:custGeom>
          <a:solidFill>
            <a:schemeClr val="accent4">
              <a:lumMod val="20000"/>
              <a:lumOff val="80000"/>
              <a:alpha val="51465"/>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b="0" kern="1200" dirty="0"/>
              <a:t>Platforms</a:t>
            </a:r>
            <a:r>
              <a:rPr lang="en-GB" sz="1800" kern="1200" dirty="0"/>
              <a:t> for </a:t>
            </a:r>
            <a:r>
              <a:rPr lang="en-GB" sz="1800" b="1" kern="1200" dirty="0"/>
              <a:t>discovery</a:t>
            </a:r>
            <a:r>
              <a:rPr lang="en-GB" sz="1800" kern="1200" dirty="0"/>
              <a:t> and </a:t>
            </a:r>
            <a:r>
              <a:rPr lang="en-GB" sz="1800" b="1" kern="1200" dirty="0"/>
              <a:t>workflows</a:t>
            </a:r>
          </a:p>
          <a:p>
            <a:pPr marL="0" lvl="0" indent="0" algn="l" defTabSz="800100">
              <a:lnSpc>
                <a:spcPct val="90000"/>
              </a:lnSpc>
              <a:spcBef>
                <a:spcPct val="0"/>
              </a:spcBef>
              <a:spcAft>
                <a:spcPct val="35000"/>
              </a:spcAft>
              <a:buNone/>
            </a:pPr>
            <a:r>
              <a:rPr lang="en-GB" sz="1800" kern="1200" dirty="0"/>
              <a:t>Harmonization of </a:t>
            </a:r>
            <a:r>
              <a:rPr lang="en-GB" sz="1800" b="1" kern="1200" dirty="0"/>
              <a:t>interfaces</a:t>
            </a:r>
            <a:r>
              <a:rPr lang="en-GB" sz="1800" kern="1200" dirty="0"/>
              <a:t> and </a:t>
            </a:r>
            <a:r>
              <a:rPr lang="en-GB" sz="1800" b="1" kern="1200" dirty="0"/>
              <a:t>access </a:t>
            </a:r>
          </a:p>
          <a:p>
            <a:pPr marL="0" lvl="0" indent="0" algn="l" defTabSz="800100">
              <a:lnSpc>
                <a:spcPct val="90000"/>
              </a:lnSpc>
              <a:spcBef>
                <a:spcPct val="0"/>
              </a:spcBef>
              <a:spcAft>
                <a:spcPct val="35000"/>
              </a:spcAft>
              <a:buNone/>
            </a:pPr>
            <a:r>
              <a:rPr lang="en-GB" sz="1800" b="1" kern="1200" dirty="0"/>
              <a:t>Advanced RI services </a:t>
            </a:r>
            <a:r>
              <a:rPr lang="en-GB" sz="1800" b="0" kern="1200" dirty="0"/>
              <a:t>across </a:t>
            </a:r>
            <a:r>
              <a:rPr lang="en-GB" sz="1800" kern="1200" dirty="0"/>
              <a:t>ERA</a:t>
            </a:r>
          </a:p>
        </p:txBody>
      </p:sp>
      <p:sp>
        <p:nvSpPr>
          <p:cNvPr id="83" name="Freeform 82">
            <a:extLst>
              <a:ext uri="{FF2B5EF4-FFF2-40B4-BE49-F238E27FC236}">
                <a16:creationId xmlns:a16="http://schemas.microsoft.com/office/drawing/2014/main" id="{2FE07894-9F73-0640-93F7-E00E09DE3752}"/>
              </a:ext>
            </a:extLst>
          </p:cNvPr>
          <p:cNvSpPr/>
          <p:nvPr/>
        </p:nvSpPr>
        <p:spPr>
          <a:xfrm>
            <a:off x="7412950" y="1523225"/>
            <a:ext cx="2246462" cy="2033969"/>
          </a:xfrm>
          <a:custGeom>
            <a:avLst/>
            <a:gdLst>
              <a:gd name="connsiteX0" fmla="*/ 0 w 2246462"/>
              <a:gd name="connsiteY0" fmla="*/ 0 h 3657988"/>
              <a:gd name="connsiteX1" fmla="*/ 2246462 w 2246462"/>
              <a:gd name="connsiteY1" fmla="*/ 0 h 3657988"/>
              <a:gd name="connsiteX2" fmla="*/ 2246462 w 2246462"/>
              <a:gd name="connsiteY2" fmla="*/ 3657988 h 3657988"/>
              <a:gd name="connsiteX3" fmla="*/ 0 w 2246462"/>
              <a:gd name="connsiteY3" fmla="*/ 3657988 h 3657988"/>
              <a:gd name="connsiteX4" fmla="*/ 0 w 2246462"/>
              <a:gd name="connsiteY4" fmla="*/ 0 h 365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462" h="3657988">
                <a:moveTo>
                  <a:pt x="0" y="0"/>
                </a:moveTo>
                <a:lnTo>
                  <a:pt x="2246462" y="0"/>
                </a:lnTo>
                <a:lnTo>
                  <a:pt x="2246462" y="3657988"/>
                </a:lnTo>
                <a:lnTo>
                  <a:pt x="0" y="3657988"/>
                </a:lnTo>
                <a:lnTo>
                  <a:pt x="0" y="0"/>
                </a:lnTo>
                <a:close/>
              </a:path>
            </a:pathLst>
          </a:custGeom>
          <a:solidFill>
            <a:schemeClr val="accent4">
              <a:lumMod val="20000"/>
              <a:lumOff val="80000"/>
              <a:alpha val="51465"/>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b="1" kern="1200" dirty="0"/>
              <a:t>User</a:t>
            </a:r>
            <a:r>
              <a:rPr lang="en-GB" sz="1800" kern="1200" dirty="0"/>
              <a:t> </a:t>
            </a:r>
            <a:r>
              <a:rPr lang="en-GB" sz="1800" b="1" kern="1200" dirty="0"/>
              <a:t>communities</a:t>
            </a:r>
          </a:p>
          <a:p>
            <a:pPr marL="0" lvl="0" indent="0" algn="l" defTabSz="800100">
              <a:lnSpc>
                <a:spcPct val="90000"/>
              </a:lnSpc>
              <a:spcBef>
                <a:spcPct val="0"/>
              </a:spcBef>
              <a:spcAft>
                <a:spcPct val="35000"/>
              </a:spcAft>
              <a:buNone/>
            </a:pPr>
            <a:r>
              <a:rPr lang="en-GB" sz="1800" b="1" kern="1200" dirty="0"/>
              <a:t>Best</a:t>
            </a:r>
            <a:r>
              <a:rPr lang="en-GB" sz="1800" kern="1200" dirty="0"/>
              <a:t> </a:t>
            </a:r>
            <a:r>
              <a:rPr lang="en-GB" sz="1800" b="1" kern="1200" dirty="0"/>
              <a:t>practices</a:t>
            </a:r>
            <a:r>
              <a:rPr lang="en-GB" sz="1800" kern="1200" dirty="0"/>
              <a:t> and standards</a:t>
            </a:r>
          </a:p>
          <a:p>
            <a:pPr marL="0" lvl="0" indent="0" algn="l" defTabSz="800100">
              <a:lnSpc>
                <a:spcPct val="90000"/>
              </a:lnSpc>
              <a:spcBef>
                <a:spcPct val="0"/>
              </a:spcBef>
              <a:spcAft>
                <a:spcPct val="35000"/>
              </a:spcAft>
              <a:buNone/>
            </a:pPr>
            <a:r>
              <a:rPr lang="en-GB" sz="1800" b="1" kern="1200" dirty="0"/>
              <a:t>Science services </a:t>
            </a:r>
            <a:r>
              <a:rPr lang="en-GB" sz="1800" kern="1200" dirty="0"/>
              <a:t>from EOSC services</a:t>
            </a:r>
          </a:p>
          <a:p>
            <a:pPr marL="0" lvl="0" indent="0" algn="l" defTabSz="800100">
              <a:lnSpc>
                <a:spcPct val="90000"/>
              </a:lnSpc>
              <a:spcBef>
                <a:spcPct val="0"/>
              </a:spcBef>
              <a:spcAft>
                <a:spcPct val="35000"/>
              </a:spcAft>
              <a:buNone/>
            </a:pPr>
            <a:r>
              <a:rPr lang="en-GB" sz="1800" b="1" kern="1200" dirty="0"/>
              <a:t>Demonstrators</a:t>
            </a:r>
            <a:r>
              <a:rPr lang="en-GB" sz="1800" kern="1200" dirty="0"/>
              <a:t> and documentation</a:t>
            </a:r>
          </a:p>
          <a:p>
            <a:pPr marL="0" lvl="0" indent="0" algn="l" defTabSz="800100">
              <a:lnSpc>
                <a:spcPct val="90000"/>
              </a:lnSpc>
              <a:spcBef>
                <a:spcPct val="0"/>
              </a:spcBef>
              <a:spcAft>
                <a:spcPct val="35000"/>
              </a:spcAft>
              <a:buNone/>
            </a:pPr>
            <a:endParaRPr lang="en-GB" sz="1800" kern="1200" dirty="0"/>
          </a:p>
        </p:txBody>
      </p:sp>
      <p:sp>
        <p:nvSpPr>
          <p:cNvPr id="85" name="Freeform 84">
            <a:extLst>
              <a:ext uri="{FF2B5EF4-FFF2-40B4-BE49-F238E27FC236}">
                <a16:creationId xmlns:a16="http://schemas.microsoft.com/office/drawing/2014/main" id="{260E518C-2152-EC4A-B0E5-F90AA33C193A}"/>
              </a:ext>
            </a:extLst>
          </p:cNvPr>
          <p:cNvSpPr/>
          <p:nvPr/>
        </p:nvSpPr>
        <p:spPr>
          <a:xfrm>
            <a:off x="2378268" y="1585708"/>
            <a:ext cx="2270714" cy="2422490"/>
          </a:xfrm>
          <a:custGeom>
            <a:avLst/>
            <a:gdLst>
              <a:gd name="connsiteX0" fmla="*/ 0 w 2270714"/>
              <a:gd name="connsiteY0" fmla="*/ 0 h 3657988"/>
              <a:gd name="connsiteX1" fmla="*/ 2270714 w 2270714"/>
              <a:gd name="connsiteY1" fmla="*/ 0 h 3657988"/>
              <a:gd name="connsiteX2" fmla="*/ 2270714 w 2270714"/>
              <a:gd name="connsiteY2" fmla="*/ 3657988 h 3657988"/>
              <a:gd name="connsiteX3" fmla="*/ 0 w 2270714"/>
              <a:gd name="connsiteY3" fmla="*/ 3657988 h 3657988"/>
              <a:gd name="connsiteX4" fmla="*/ 0 w 2270714"/>
              <a:gd name="connsiteY4" fmla="*/ 0 h 365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714" h="3657988">
                <a:moveTo>
                  <a:pt x="0" y="0"/>
                </a:moveTo>
                <a:lnTo>
                  <a:pt x="2270714" y="0"/>
                </a:lnTo>
                <a:lnTo>
                  <a:pt x="2270714" y="3657988"/>
                </a:lnTo>
                <a:lnTo>
                  <a:pt x="0" y="3657988"/>
                </a:lnTo>
                <a:lnTo>
                  <a:pt x="0" y="0"/>
                </a:lnTo>
                <a:close/>
              </a:path>
            </a:pathLst>
          </a:custGeom>
          <a:solidFill>
            <a:schemeClr val="accent4">
              <a:lumMod val="20000"/>
              <a:lumOff val="80000"/>
              <a:alpha val="51465"/>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Joint development and </a:t>
            </a:r>
            <a:r>
              <a:rPr lang="en-GB" sz="1800" b="1" kern="1200" dirty="0"/>
              <a:t>harmonization</a:t>
            </a:r>
          </a:p>
          <a:p>
            <a:pPr marL="0" lvl="0" indent="0" algn="l" defTabSz="800100">
              <a:lnSpc>
                <a:spcPct val="90000"/>
              </a:lnSpc>
              <a:spcBef>
                <a:spcPct val="0"/>
              </a:spcBef>
              <a:spcAft>
                <a:spcPct val="35000"/>
              </a:spcAft>
              <a:buNone/>
            </a:pPr>
            <a:r>
              <a:rPr lang="en-GB" sz="1800" kern="1200" dirty="0"/>
              <a:t>Supporting </a:t>
            </a:r>
            <a:r>
              <a:rPr lang="en-GB" sz="1800" b="1" kern="1200" dirty="0"/>
              <a:t>interdisciplinarity</a:t>
            </a:r>
          </a:p>
          <a:p>
            <a:pPr marL="0" lvl="0" indent="0" algn="l" defTabSz="800100">
              <a:lnSpc>
                <a:spcPct val="90000"/>
              </a:lnSpc>
              <a:spcBef>
                <a:spcPct val="0"/>
              </a:spcBef>
              <a:spcAft>
                <a:spcPct val="35000"/>
              </a:spcAft>
              <a:buNone/>
            </a:pPr>
            <a:r>
              <a:rPr lang="en-GB" sz="1800" kern="1200" dirty="0"/>
              <a:t>Create potential for </a:t>
            </a:r>
            <a:r>
              <a:rPr lang="en-GB" sz="1800" b="1" kern="1200" dirty="0"/>
              <a:t>new user communities</a:t>
            </a:r>
          </a:p>
          <a:p>
            <a:pPr marL="0" lvl="0" indent="0" algn="l" defTabSz="800100">
              <a:lnSpc>
                <a:spcPct val="90000"/>
              </a:lnSpc>
              <a:spcBef>
                <a:spcPct val="0"/>
              </a:spcBef>
              <a:spcAft>
                <a:spcPct val="35000"/>
              </a:spcAft>
              <a:buNone/>
            </a:pPr>
            <a:r>
              <a:rPr lang="en-GB" sz="1800" kern="1200" dirty="0"/>
              <a:t>Direct </a:t>
            </a:r>
            <a:r>
              <a:rPr lang="en-GB" sz="1800" b="1" kern="1200" dirty="0"/>
              <a:t>technical support</a:t>
            </a:r>
          </a:p>
          <a:p>
            <a:pPr marL="0" lvl="0" indent="0" algn="l" defTabSz="800100">
              <a:lnSpc>
                <a:spcPct val="90000"/>
              </a:lnSpc>
              <a:spcBef>
                <a:spcPct val="0"/>
              </a:spcBef>
              <a:spcAft>
                <a:spcPct val="35000"/>
              </a:spcAft>
              <a:buNone/>
            </a:pPr>
            <a:r>
              <a:rPr lang="en-GB" sz="1800" b="1" kern="1200" dirty="0"/>
              <a:t>Training and education</a:t>
            </a:r>
          </a:p>
        </p:txBody>
      </p:sp>
      <p:sp>
        <p:nvSpPr>
          <p:cNvPr id="86" name="Freeform 85">
            <a:extLst>
              <a:ext uri="{FF2B5EF4-FFF2-40B4-BE49-F238E27FC236}">
                <a16:creationId xmlns:a16="http://schemas.microsoft.com/office/drawing/2014/main" id="{F4772537-41DD-5C4B-9DE4-00A7DB1F6693}"/>
              </a:ext>
            </a:extLst>
          </p:cNvPr>
          <p:cNvSpPr/>
          <p:nvPr/>
        </p:nvSpPr>
        <p:spPr>
          <a:xfrm>
            <a:off x="7438060" y="4008198"/>
            <a:ext cx="2198933" cy="2606758"/>
          </a:xfrm>
          <a:custGeom>
            <a:avLst/>
            <a:gdLst>
              <a:gd name="connsiteX0" fmla="*/ 0 w 1828994"/>
              <a:gd name="connsiteY0" fmla="*/ 0 h 3657988"/>
              <a:gd name="connsiteX1" fmla="*/ 1828994 w 1828994"/>
              <a:gd name="connsiteY1" fmla="*/ 0 h 3657988"/>
              <a:gd name="connsiteX2" fmla="*/ 1828994 w 1828994"/>
              <a:gd name="connsiteY2" fmla="*/ 3657988 h 3657988"/>
              <a:gd name="connsiteX3" fmla="*/ 0 w 1828994"/>
              <a:gd name="connsiteY3" fmla="*/ 3657988 h 3657988"/>
              <a:gd name="connsiteX4" fmla="*/ 0 w 1828994"/>
              <a:gd name="connsiteY4" fmla="*/ 0 h 365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994" h="3657988">
                <a:moveTo>
                  <a:pt x="0" y="0"/>
                </a:moveTo>
                <a:lnTo>
                  <a:pt x="1828994" y="0"/>
                </a:lnTo>
                <a:lnTo>
                  <a:pt x="1828994" y="3657988"/>
                </a:lnTo>
                <a:lnTo>
                  <a:pt x="0" y="3657988"/>
                </a:lnTo>
                <a:lnTo>
                  <a:pt x="0" y="0"/>
                </a:lnTo>
                <a:close/>
              </a:path>
            </a:pathLst>
          </a:custGeom>
          <a:solidFill>
            <a:schemeClr val="accent4">
              <a:lumMod val="20000"/>
              <a:lumOff val="80000"/>
              <a:alpha val="51465"/>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800100">
              <a:lnSpc>
                <a:spcPct val="90000"/>
              </a:lnSpc>
              <a:spcBef>
                <a:spcPct val="0"/>
              </a:spcBef>
              <a:spcAft>
                <a:spcPct val="35000"/>
              </a:spcAft>
            </a:pPr>
            <a:r>
              <a:rPr lang="en-GB" b="1" dirty="0"/>
              <a:t>Resilience</a:t>
            </a:r>
            <a:r>
              <a:rPr lang="en-GB" dirty="0"/>
              <a:t> and adaptation services</a:t>
            </a:r>
          </a:p>
          <a:p>
            <a:pPr lvl="0" defTabSz="800100">
              <a:lnSpc>
                <a:spcPct val="90000"/>
              </a:lnSpc>
              <a:spcBef>
                <a:spcPct val="0"/>
              </a:spcBef>
              <a:spcAft>
                <a:spcPct val="35000"/>
              </a:spcAft>
            </a:pPr>
            <a:r>
              <a:rPr lang="en-GB" b="1" dirty="0"/>
              <a:t>Commercial and societal use</a:t>
            </a:r>
            <a:r>
              <a:rPr lang="en-GB" dirty="0"/>
              <a:t> of RI services</a:t>
            </a:r>
          </a:p>
          <a:p>
            <a:pPr lvl="0" defTabSz="800100">
              <a:lnSpc>
                <a:spcPct val="90000"/>
              </a:lnSpc>
              <a:spcBef>
                <a:spcPct val="0"/>
              </a:spcBef>
              <a:spcAft>
                <a:spcPct val="35000"/>
              </a:spcAft>
            </a:pPr>
            <a:r>
              <a:rPr lang="en-GB" b="1" dirty="0"/>
              <a:t>Operationalization</a:t>
            </a:r>
            <a:r>
              <a:rPr lang="en-GB" dirty="0"/>
              <a:t> of key services</a:t>
            </a:r>
          </a:p>
          <a:p>
            <a:pPr lvl="0" defTabSz="800100">
              <a:lnSpc>
                <a:spcPct val="90000"/>
              </a:lnSpc>
              <a:spcBef>
                <a:spcPct val="0"/>
              </a:spcBef>
              <a:spcAft>
                <a:spcPct val="35000"/>
              </a:spcAft>
            </a:pPr>
            <a:r>
              <a:rPr lang="en-GB" b="1" dirty="0"/>
              <a:t>Societal</a:t>
            </a:r>
            <a:r>
              <a:rPr lang="en-GB" dirty="0"/>
              <a:t> engagement</a:t>
            </a:r>
          </a:p>
        </p:txBody>
      </p:sp>
    </p:spTree>
    <p:extLst>
      <p:ext uri="{BB962C8B-B14F-4D97-AF65-F5344CB8AC3E}">
        <p14:creationId xmlns:p14="http://schemas.microsoft.com/office/powerpoint/2010/main" val="328718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6A461-8486-E543-B1AD-9400A9895F94}"/>
              </a:ext>
            </a:extLst>
          </p:cNvPr>
          <p:cNvPicPr>
            <a:picLocks noChangeAspect="1"/>
          </p:cNvPicPr>
          <p:nvPr/>
        </p:nvPicPr>
        <p:blipFill>
          <a:blip r:embed="rId3"/>
          <a:stretch>
            <a:fillRect/>
          </a:stretch>
        </p:blipFill>
        <p:spPr>
          <a:xfrm>
            <a:off x="149481" y="0"/>
            <a:ext cx="11707507" cy="8699052"/>
          </a:xfrm>
          <a:prstGeom prst="rect">
            <a:avLst/>
          </a:prstGeom>
        </p:spPr>
      </p:pic>
      <p:sp>
        <p:nvSpPr>
          <p:cNvPr id="8" name="TextBox 7">
            <a:extLst>
              <a:ext uri="{FF2B5EF4-FFF2-40B4-BE49-F238E27FC236}">
                <a16:creationId xmlns:a16="http://schemas.microsoft.com/office/drawing/2014/main" id="{FD862EA5-0456-9249-8FA4-20CCF426A671}"/>
              </a:ext>
            </a:extLst>
          </p:cNvPr>
          <p:cNvSpPr txBox="1"/>
          <p:nvPr/>
        </p:nvSpPr>
        <p:spPr>
          <a:xfrm>
            <a:off x="481263" y="172277"/>
            <a:ext cx="9560438" cy="646331"/>
          </a:xfrm>
          <a:prstGeom prst="rect">
            <a:avLst/>
          </a:prstGeom>
          <a:noFill/>
        </p:spPr>
        <p:txBody>
          <a:bodyPr wrap="none" rtlCol="0">
            <a:spAutoFit/>
          </a:bodyPr>
          <a:lstStyle/>
          <a:p>
            <a:r>
              <a:rPr lang="en-GB" sz="3600" dirty="0">
                <a:solidFill>
                  <a:schemeClr val="bg1"/>
                </a:solidFill>
              </a:rPr>
              <a:t>Characteristics of Environmental R. infrastructures</a:t>
            </a:r>
          </a:p>
        </p:txBody>
      </p:sp>
      <p:sp>
        <p:nvSpPr>
          <p:cNvPr id="11" name="TextBox 10">
            <a:extLst>
              <a:ext uri="{FF2B5EF4-FFF2-40B4-BE49-F238E27FC236}">
                <a16:creationId xmlns:a16="http://schemas.microsoft.com/office/drawing/2014/main" id="{51477316-3E08-C441-96B5-667467DA4B7E}"/>
              </a:ext>
            </a:extLst>
          </p:cNvPr>
          <p:cNvSpPr txBox="1"/>
          <p:nvPr/>
        </p:nvSpPr>
        <p:spPr>
          <a:xfrm>
            <a:off x="8408293" y="3244334"/>
            <a:ext cx="3008244" cy="369332"/>
          </a:xfrm>
          <a:prstGeom prst="rect">
            <a:avLst/>
          </a:prstGeom>
          <a:solidFill>
            <a:schemeClr val="bg1">
              <a:alpha val="79000"/>
            </a:schemeClr>
          </a:solidFill>
        </p:spPr>
        <p:txBody>
          <a:bodyPr wrap="square" rtlCol="0">
            <a:spAutoFit/>
          </a:bodyPr>
          <a:lstStyle/>
          <a:p>
            <a:r>
              <a:rPr lang="en-GB" b="1" dirty="0"/>
              <a:t>Multiple infrastructures</a:t>
            </a:r>
            <a:endParaRPr lang="en-GB" dirty="0"/>
          </a:p>
        </p:txBody>
      </p:sp>
      <p:sp>
        <p:nvSpPr>
          <p:cNvPr id="12" name="TextBox 11">
            <a:extLst>
              <a:ext uri="{FF2B5EF4-FFF2-40B4-BE49-F238E27FC236}">
                <a16:creationId xmlns:a16="http://schemas.microsoft.com/office/drawing/2014/main" id="{E9500296-BB8E-054F-9AA8-0BD5F8A31584}"/>
              </a:ext>
            </a:extLst>
          </p:cNvPr>
          <p:cNvSpPr txBox="1"/>
          <p:nvPr/>
        </p:nvSpPr>
        <p:spPr>
          <a:xfrm>
            <a:off x="8390032" y="1997624"/>
            <a:ext cx="3008244" cy="369332"/>
          </a:xfrm>
          <a:prstGeom prst="rect">
            <a:avLst/>
          </a:prstGeom>
          <a:solidFill>
            <a:schemeClr val="bg1">
              <a:alpha val="79000"/>
            </a:schemeClr>
          </a:solidFill>
        </p:spPr>
        <p:txBody>
          <a:bodyPr wrap="square" rtlCol="0">
            <a:spAutoFit/>
          </a:bodyPr>
          <a:lstStyle/>
          <a:p>
            <a:r>
              <a:rPr lang="en-GB" b="1" dirty="0"/>
              <a:t>Wide range of disciplines</a:t>
            </a:r>
            <a:endParaRPr lang="en-GB" dirty="0"/>
          </a:p>
        </p:txBody>
      </p:sp>
      <p:sp>
        <p:nvSpPr>
          <p:cNvPr id="13" name="TextBox 12">
            <a:extLst>
              <a:ext uri="{FF2B5EF4-FFF2-40B4-BE49-F238E27FC236}">
                <a16:creationId xmlns:a16="http://schemas.microsoft.com/office/drawing/2014/main" id="{B8B97734-FBF1-9846-A7A9-BA6A39C2644C}"/>
              </a:ext>
            </a:extLst>
          </p:cNvPr>
          <p:cNvSpPr txBox="1"/>
          <p:nvPr/>
        </p:nvSpPr>
        <p:spPr>
          <a:xfrm>
            <a:off x="2617198" y="5531559"/>
            <a:ext cx="3008244" cy="1200329"/>
          </a:xfrm>
          <a:prstGeom prst="rect">
            <a:avLst/>
          </a:prstGeom>
          <a:solidFill>
            <a:schemeClr val="bg1">
              <a:alpha val="79000"/>
            </a:schemeClr>
          </a:solidFill>
        </p:spPr>
        <p:txBody>
          <a:bodyPr wrap="square" rtlCol="0">
            <a:spAutoFit/>
          </a:bodyPr>
          <a:lstStyle/>
          <a:p>
            <a:r>
              <a:rPr lang="en-GB" b="1" dirty="0"/>
              <a:t>High level of specialization </a:t>
            </a:r>
            <a:r>
              <a:rPr lang="en-GB" dirty="0"/>
              <a:t>requires each RI to concentrate on their main tasks and user communities</a:t>
            </a:r>
          </a:p>
        </p:txBody>
      </p:sp>
      <p:sp>
        <p:nvSpPr>
          <p:cNvPr id="14" name="TextBox 13">
            <a:extLst>
              <a:ext uri="{FF2B5EF4-FFF2-40B4-BE49-F238E27FC236}">
                <a16:creationId xmlns:a16="http://schemas.microsoft.com/office/drawing/2014/main" id="{14A5FF7D-75DD-464C-8059-AF53B2DE5A78}"/>
              </a:ext>
            </a:extLst>
          </p:cNvPr>
          <p:cNvSpPr txBox="1"/>
          <p:nvPr/>
        </p:nvSpPr>
        <p:spPr>
          <a:xfrm>
            <a:off x="481263" y="3990631"/>
            <a:ext cx="3008244" cy="646331"/>
          </a:xfrm>
          <a:prstGeom prst="rect">
            <a:avLst/>
          </a:prstGeom>
          <a:solidFill>
            <a:schemeClr val="bg1">
              <a:alpha val="79000"/>
            </a:schemeClr>
          </a:solidFill>
        </p:spPr>
        <p:txBody>
          <a:bodyPr wrap="square" rtlCol="0">
            <a:spAutoFit/>
          </a:bodyPr>
          <a:lstStyle/>
          <a:p>
            <a:r>
              <a:rPr lang="en-GB" b="1" dirty="0"/>
              <a:t>High importance to society, economy and resilience </a:t>
            </a:r>
          </a:p>
        </p:txBody>
      </p:sp>
      <p:sp>
        <p:nvSpPr>
          <p:cNvPr id="15" name="TextBox 14">
            <a:extLst>
              <a:ext uri="{FF2B5EF4-FFF2-40B4-BE49-F238E27FC236}">
                <a16:creationId xmlns:a16="http://schemas.microsoft.com/office/drawing/2014/main" id="{6E24295F-7B0B-124A-B6BE-D2B055D7852C}"/>
              </a:ext>
            </a:extLst>
          </p:cNvPr>
          <p:cNvSpPr txBox="1"/>
          <p:nvPr/>
        </p:nvSpPr>
        <p:spPr>
          <a:xfrm>
            <a:off x="481262" y="2480464"/>
            <a:ext cx="3308277" cy="646331"/>
          </a:xfrm>
          <a:prstGeom prst="rect">
            <a:avLst/>
          </a:prstGeom>
          <a:solidFill>
            <a:schemeClr val="bg1">
              <a:alpha val="79000"/>
            </a:schemeClr>
          </a:solidFill>
        </p:spPr>
        <p:txBody>
          <a:bodyPr wrap="square" rtlCol="0">
            <a:spAutoFit/>
          </a:bodyPr>
          <a:lstStyle/>
          <a:p>
            <a:r>
              <a:rPr lang="en-GB" b="1" dirty="0"/>
              <a:t>Societal challenges need multidisciplinary methods</a:t>
            </a:r>
          </a:p>
        </p:txBody>
      </p:sp>
      <p:sp>
        <p:nvSpPr>
          <p:cNvPr id="16" name="TextBox 15">
            <a:extLst>
              <a:ext uri="{FF2B5EF4-FFF2-40B4-BE49-F238E27FC236}">
                <a16:creationId xmlns:a16="http://schemas.microsoft.com/office/drawing/2014/main" id="{82B6D92D-DA31-9E4E-A654-2A55744263CE}"/>
              </a:ext>
            </a:extLst>
          </p:cNvPr>
          <p:cNvSpPr txBox="1"/>
          <p:nvPr/>
        </p:nvSpPr>
        <p:spPr>
          <a:xfrm>
            <a:off x="7189409" y="5485393"/>
            <a:ext cx="3008244" cy="646331"/>
          </a:xfrm>
          <a:prstGeom prst="rect">
            <a:avLst/>
          </a:prstGeom>
          <a:solidFill>
            <a:schemeClr val="bg1">
              <a:alpha val="79000"/>
            </a:schemeClr>
          </a:solidFill>
        </p:spPr>
        <p:txBody>
          <a:bodyPr wrap="square" rtlCol="0">
            <a:spAutoFit/>
          </a:bodyPr>
          <a:lstStyle/>
          <a:p>
            <a:r>
              <a:rPr lang="en-GB" b="1" dirty="0"/>
              <a:t>Observations often unique -</a:t>
            </a:r>
            <a:r>
              <a:rPr lang="en-GB" dirty="0"/>
              <a:t> </a:t>
            </a:r>
            <a:r>
              <a:rPr lang="en-GB" b="1" dirty="0"/>
              <a:t>huge datasets</a:t>
            </a:r>
          </a:p>
        </p:txBody>
      </p:sp>
      <p:sp>
        <p:nvSpPr>
          <p:cNvPr id="17" name="TextBox 16">
            <a:extLst>
              <a:ext uri="{FF2B5EF4-FFF2-40B4-BE49-F238E27FC236}">
                <a16:creationId xmlns:a16="http://schemas.microsoft.com/office/drawing/2014/main" id="{988C2BF0-704E-E144-8C1B-1C47047E6FF8}"/>
              </a:ext>
            </a:extLst>
          </p:cNvPr>
          <p:cNvSpPr txBox="1"/>
          <p:nvPr/>
        </p:nvSpPr>
        <p:spPr>
          <a:xfrm>
            <a:off x="1032209" y="1132919"/>
            <a:ext cx="2612138" cy="646331"/>
          </a:xfrm>
          <a:prstGeom prst="rect">
            <a:avLst/>
          </a:prstGeom>
          <a:solidFill>
            <a:schemeClr val="bg1">
              <a:alpha val="79000"/>
            </a:schemeClr>
          </a:solidFill>
        </p:spPr>
        <p:txBody>
          <a:bodyPr wrap="square" rtlCol="0">
            <a:spAutoFit/>
          </a:bodyPr>
          <a:lstStyle/>
          <a:p>
            <a:r>
              <a:rPr lang="en-GB" b="1" dirty="0"/>
              <a:t>Interdisciplinarity highly relevant</a:t>
            </a:r>
          </a:p>
        </p:txBody>
      </p:sp>
      <p:sp>
        <p:nvSpPr>
          <p:cNvPr id="18" name="Oval 17">
            <a:extLst>
              <a:ext uri="{FF2B5EF4-FFF2-40B4-BE49-F238E27FC236}">
                <a16:creationId xmlns:a16="http://schemas.microsoft.com/office/drawing/2014/main" id="{DB1E13EE-B4AD-6145-BA0A-BCFBC5F24A8D}"/>
              </a:ext>
            </a:extLst>
          </p:cNvPr>
          <p:cNvSpPr/>
          <p:nvPr/>
        </p:nvSpPr>
        <p:spPr>
          <a:xfrm>
            <a:off x="4121320" y="1667039"/>
            <a:ext cx="3810000" cy="3591339"/>
          </a:xfrm>
          <a:prstGeom prst="ellipse">
            <a:avLst/>
          </a:prstGeom>
          <a:solidFill>
            <a:schemeClr val="tx2">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800" dirty="0"/>
              <a:t>Answering societal needs is only possible via collaboration</a:t>
            </a:r>
          </a:p>
        </p:txBody>
      </p:sp>
    </p:spTree>
    <p:extLst>
      <p:ext uri="{BB962C8B-B14F-4D97-AF65-F5344CB8AC3E}">
        <p14:creationId xmlns:p14="http://schemas.microsoft.com/office/powerpoint/2010/main" val="23893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60716AC7-E6E2-004E-901E-296C9B65C000}"/>
              </a:ext>
            </a:extLst>
          </p:cNvPr>
          <p:cNvSpPr/>
          <p:nvPr/>
        </p:nvSpPr>
        <p:spPr>
          <a:xfrm>
            <a:off x="2164502" y="1905762"/>
            <a:ext cx="7991061" cy="3882887"/>
          </a:xfrm>
          <a:prstGeom prst="ellipse">
            <a:avLst/>
          </a:prstGeom>
          <a:gradFill flip="none" rotWithShape="1">
            <a:gsLst>
              <a:gs pos="0">
                <a:schemeClr val="accent6"/>
              </a:gs>
              <a:gs pos="0">
                <a:schemeClr val="accent6">
                  <a:lumMod val="60000"/>
                  <a:lumOff val="40000"/>
                </a:schemeClr>
              </a:gs>
              <a:gs pos="73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ext Placeholder 1">
            <a:extLst>
              <a:ext uri="{FF2B5EF4-FFF2-40B4-BE49-F238E27FC236}">
                <a16:creationId xmlns:a16="http://schemas.microsoft.com/office/drawing/2014/main" id="{CD25C521-2940-AD4A-A686-81A6E2ECCE83}"/>
              </a:ext>
            </a:extLst>
          </p:cNvPr>
          <p:cNvSpPr>
            <a:spLocks noGrp="1"/>
          </p:cNvSpPr>
          <p:nvPr>
            <p:ph type="body" sz="quarter" idx="10"/>
          </p:nvPr>
        </p:nvSpPr>
        <p:spPr>
          <a:xfrm>
            <a:off x="972037" y="451127"/>
            <a:ext cx="10617802" cy="615601"/>
          </a:xfrm>
        </p:spPr>
        <p:txBody>
          <a:bodyPr/>
          <a:lstStyle/>
          <a:p>
            <a:r>
              <a:rPr lang="en-FI" dirty="0"/>
              <a:t>Specialization and generalization</a:t>
            </a:r>
          </a:p>
        </p:txBody>
      </p:sp>
      <p:pic>
        <p:nvPicPr>
          <p:cNvPr id="5" name="Picture 4">
            <a:extLst>
              <a:ext uri="{FF2B5EF4-FFF2-40B4-BE49-F238E27FC236}">
                <a16:creationId xmlns:a16="http://schemas.microsoft.com/office/drawing/2014/main" id="{107F8F73-B22A-5840-89F4-179A068DB1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0659" y="3029186"/>
            <a:ext cx="608149" cy="317295"/>
          </a:xfrm>
          <a:prstGeom prst="rect">
            <a:avLst/>
          </a:prstGeom>
        </p:spPr>
      </p:pic>
      <p:pic>
        <p:nvPicPr>
          <p:cNvPr id="6" name="Picture 5">
            <a:extLst>
              <a:ext uri="{FF2B5EF4-FFF2-40B4-BE49-F238E27FC236}">
                <a16:creationId xmlns:a16="http://schemas.microsoft.com/office/drawing/2014/main" id="{64FE6EA3-295A-9E4F-B941-A1999B517B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7791" y="4445311"/>
            <a:ext cx="473242" cy="187325"/>
          </a:xfrm>
          <a:prstGeom prst="rect">
            <a:avLst/>
          </a:prstGeom>
        </p:spPr>
      </p:pic>
      <p:pic>
        <p:nvPicPr>
          <p:cNvPr id="7" name="Picture 6">
            <a:extLst>
              <a:ext uri="{FF2B5EF4-FFF2-40B4-BE49-F238E27FC236}">
                <a16:creationId xmlns:a16="http://schemas.microsoft.com/office/drawing/2014/main" id="{B242A29D-EB54-494F-81AF-FE1698241E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2297" y="1842714"/>
            <a:ext cx="478765" cy="251132"/>
          </a:xfrm>
          <a:prstGeom prst="rect">
            <a:avLst/>
          </a:prstGeom>
        </p:spPr>
      </p:pic>
      <p:pic>
        <p:nvPicPr>
          <p:cNvPr id="8" name="Picture 7">
            <a:extLst>
              <a:ext uri="{FF2B5EF4-FFF2-40B4-BE49-F238E27FC236}">
                <a16:creationId xmlns:a16="http://schemas.microsoft.com/office/drawing/2014/main" id="{55184A24-D204-8D4A-8320-1AA28893C9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76438" y="2316804"/>
            <a:ext cx="399881" cy="268996"/>
          </a:xfrm>
          <a:prstGeom prst="rect">
            <a:avLst/>
          </a:prstGeom>
        </p:spPr>
      </p:pic>
      <p:pic>
        <p:nvPicPr>
          <p:cNvPr id="9" name="Picture 8">
            <a:extLst>
              <a:ext uri="{FF2B5EF4-FFF2-40B4-BE49-F238E27FC236}">
                <a16:creationId xmlns:a16="http://schemas.microsoft.com/office/drawing/2014/main" id="{4D35B4C3-C79C-BB4A-82DD-F8EF7F2BA5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69855" y="2713912"/>
            <a:ext cx="384856" cy="419186"/>
          </a:xfrm>
          <a:prstGeom prst="rect">
            <a:avLst/>
          </a:prstGeom>
        </p:spPr>
      </p:pic>
      <p:pic>
        <p:nvPicPr>
          <p:cNvPr id="10" name="Picture 9">
            <a:extLst>
              <a:ext uri="{FF2B5EF4-FFF2-40B4-BE49-F238E27FC236}">
                <a16:creationId xmlns:a16="http://schemas.microsoft.com/office/drawing/2014/main" id="{C8E5E0FA-BF73-B14E-8887-5AE63B86DA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21575" y="1918975"/>
            <a:ext cx="697286" cy="349743"/>
          </a:xfrm>
          <a:prstGeom prst="rect">
            <a:avLst/>
          </a:prstGeom>
        </p:spPr>
      </p:pic>
      <p:pic>
        <p:nvPicPr>
          <p:cNvPr id="11" name="Picture 10">
            <a:extLst>
              <a:ext uri="{FF2B5EF4-FFF2-40B4-BE49-F238E27FC236}">
                <a16:creationId xmlns:a16="http://schemas.microsoft.com/office/drawing/2014/main" id="{D8F79156-9366-0042-A7C5-CE9A97EB290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23491" y="5547549"/>
            <a:ext cx="999763" cy="346353"/>
          </a:xfrm>
          <a:prstGeom prst="rect">
            <a:avLst/>
          </a:prstGeom>
        </p:spPr>
      </p:pic>
      <p:pic>
        <p:nvPicPr>
          <p:cNvPr id="12" name="Picture 11">
            <a:extLst>
              <a:ext uri="{FF2B5EF4-FFF2-40B4-BE49-F238E27FC236}">
                <a16:creationId xmlns:a16="http://schemas.microsoft.com/office/drawing/2014/main" id="{CC5D104F-AAF4-B34A-BC90-0A5D13B2FD8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51666" y="1465717"/>
            <a:ext cx="697285" cy="419240"/>
          </a:xfrm>
          <a:prstGeom prst="rect">
            <a:avLst/>
          </a:prstGeom>
        </p:spPr>
      </p:pic>
      <p:pic>
        <p:nvPicPr>
          <p:cNvPr id="13" name="Picture 12">
            <a:extLst>
              <a:ext uri="{FF2B5EF4-FFF2-40B4-BE49-F238E27FC236}">
                <a16:creationId xmlns:a16="http://schemas.microsoft.com/office/drawing/2014/main" id="{5650F288-4016-A549-949D-AD07F816EB5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526399" y="4230500"/>
            <a:ext cx="549692" cy="383475"/>
          </a:xfrm>
          <a:prstGeom prst="rect">
            <a:avLst/>
          </a:prstGeom>
        </p:spPr>
      </p:pic>
      <p:pic>
        <p:nvPicPr>
          <p:cNvPr id="14" name="Picture 13">
            <a:extLst>
              <a:ext uri="{FF2B5EF4-FFF2-40B4-BE49-F238E27FC236}">
                <a16:creationId xmlns:a16="http://schemas.microsoft.com/office/drawing/2014/main" id="{914A0CF4-F8D5-9C49-B2DC-6B4E1325C97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240720" y="4705037"/>
            <a:ext cx="903764" cy="128170"/>
          </a:xfrm>
          <a:prstGeom prst="rect">
            <a:avLst/>
          </a:prstGeom>
        </p:spPr>
      </p:pic>
      <p:pic>
        <p:nvPicPr>
          <p:cNvPr id="15" name="Picture 14">
            <a:extLst>
              <a:ext uri="{FF2B5EF4-FFF2-40B4-BE49-F238E27FC236}">
                <a16:creationId xmlns:a16="http://schemas.microsoft.com/office/drawing/2014/main" id="{F93FE8FD-CD9C-2D4A-8DD5-C134B35120B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79770" y="4933647"/>
            <a:ext cx="596668" cy="263028"/>
          </a:xfrm>
          <a:prstGeom prst="rect">
            <a:avLst/>
          </a:prstGeom>
        </p:spPr>
      </p:pic>
      <p:pic>
        <p:nvPicPr>
          <p:cNvPr id="16" name="Picture 15">
            <a:extLst>
              <a:ext uri="{FF2B5EF4-FFF2-40B4-BE49-F238E27FC236}">
                <a16:creationId xmlns:a16="http://schemas.microsoft.com/office/drawing/2014/main" id="{0B4AB88A-C126-4E4C-AC37-17FC1DFB46F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85251" y="5019391"/>
            <a:ext cx="853608" cy="603264"/>
          </a:xfrm>
          <a:prstGeom prst="rect">
            <a:avLst/>
          </a:prstGeom>
        </p:spPr>
      </p:pic>
      <p:pic>
        <p:nvPicPr>
          <p:cNvPr id="17" name="Picture 16">
            <a:extLst>
              <a:ext uri="{FF2B5EF4-FFF2-40B4-BE49-F238E27FC236}">
                <a16:creationId xmlns:a16="http://schemas.microsoft.com/office/drawing/2014/main" id="{07CC54C8-FC02-2A4A-9131-64165706ED5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423409" y="3901707"/>
            <a:ext cx="455248" cy="455248"/>
          </a:xfrm>
          <a:prstGeom prst="rect">
            <a:avLst/>
          </a:prstGeom>
        </p:spPr>
      </p:pic>
      <p:pic>
        <p:nvPicPr>
          <p:cNvPr id="18" name="Picture 17">
            <a:extLst>
              <a:ext uri="{FF2B5EF4-FFF2-40B4-BE49-F238E27FC236}">
                <a16:creationId xmlns:a16="http://schemas.microsoft.com/office/drawing/2014/main" id="{7D9D3A40-DD6E-0441-8EE4-937DCA8870B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021343" y="2277005"/>
            <a:ext cx="1095605" cy="325180"/>
          </a:xfrm>
          <a:prstGeom prst="rect">
            <a:avLst/>
          </a:prstGeom>
        </p:spPr>
      </p:pic>
      <p:pic>
        <p:nvPicPr>
          <p:cNvPr id="19" name="Picture 18">
            <a:extLst>
              <a:ext uri="{FF2B5EF4-FFF2-40B4-BE49-F238E27FC236}">
                <a16:creationId xmlns:a16="http://schemas.microsoft.com/office/drawing/2014/main" id="{DF369E35-D78E-5F40-A0F3-BCDEAFC77EF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738859" y="4698709"/>
            <a:ext cx="1054934" cy="354568"/>
          </a:xfrm>
          <a:prstGeom prst="rect">
            <a:avLst/>
          </a:prstGeom>
        </p:spPr>
      </p:pic>
      <p:pic>
        <p:nvPicPr>
          <p:cNvPr id="20" name="Picture 19">
            <a:extLst>
              <a:ext uri="{FF2B5EF4-FFF2-40B4-BE49-F238E27FC236}">
                <a16:creationId xmlns:a16="http://schemas.microsoft.com/office/drawing/2014/main" id="{6767B736-3D9F-9049-8DC2-2B7769A819A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051129" y="5601143"/>
            <a:ext cx="652813" cy="391688"/>
          </a:xfrm>
          <a:prstGeom prst="rect">
            <a:avLst/>
          </a:prstGeom>
        </p:spPr>
      </p:pic>
      <p:pic>
        <p:nvPicPr>
          <p:cNvPr id="21" name="Picture 20">
            <a:extLst>
              <a:ext uri="{FF2B5EF4-FFF2-40B4-BE49-F238E27FC236}">
                <a16:creationId xmlns:a16="http://schemas.microsoft.com/office/drawing/2014/main" id="{4919DFC5-FFFD-6E47-8C43-89F92ED26DF6}"/>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804340" y="2456509"/>
            <a:ext cx="516044" cy="547157"/>
          </a:xfrm>
          <a:prstGeom prst="rect">
            <a:avLst/>
          </a:prstGeom>
        </p:spPr>
      </p:pic>
      <p:pic>
        <p:nvPicPr>
          <p:cNvPr id="22" name="Picture 21">
            <a:extLst>
              <a:ext uri="{FF2B5EF4-FFF2-40B4-BE49-F238E27FC236}">
                <a16:creationId xmlns:a16="http://schemas.microsoft.com/office/drawing/2014/main" id="{DD5A33EB-EB93-0F4D-BEF2-7F3C6457978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554219" y="1654424"/>
            <a:ext cx="761353" cy="227829"/>
          </a:xfrm>
          <a:prstGeom prst="rect">
            <a:avLst/>
          </a:prstGeom>
        </p:spPr>
      </p:pic>
      <p:pic>
        <p:nvPicPr>
          <p:cNvPr id="23" name="Picture 22">
            <a:extLst>
              <a:ext uri="{FF2B5EF4-FFF2-40B4-BE49-F238E27FC236}">
                <a16:creationId xmlns:a16="http://schemas.microsoft.com/office/drawing/2014/main" id="{F5C58994-DC47-404E-9ACB-F5987BA8288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948535" y="3718752"/>
            <a:ext cx="1155728" cy="323604"/>
          </a:xfrm>
          <a:prstGeom prst="rect">
            <a:avLst/>
          </a:prstGeom>
        </p:spPr>
      </p:pic>
      <p:pic>
        <p:nvPicPr>
          <p:cNvPr id="24" name="Picture 23">
            <a:extLst>
              <a:ext uri="{FF2B5EF4-FFF2-40B4-BE49-F238E27FC236}">
                <a16:creationId xmlns:a16="http://schemas.microsoft.com/office/drawing/2014/main" id="{A5772C58-BC01-4B42-A240-D145ADAAB7B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5521954" y="1396229"/>
            <a:ext cx="549692" cy="549692"/>
          </a:xfrm>
          <a:prstGeom prst="rect">
            <a:avLst/>
          </a:prstGeom>
        </p:spPr>
      </p:pic>
      <p:pic>
        <p:nvPicPr>
          <p:cNvPr id="25" name="Picture 24">
            <a:extLst>
              <a:ext uri="{FF2B5EF4-FFF2-40B4-BE49-F238E27FC236}">
                <a16:creationId xmlns:a16="http://schemas.microsoft.com/office/drawing/2014/main" id="{88C02CBE-67F2-2248-B534-678B8818A165}"/>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4031537" y="5466369"/>
            <a:ext cx="1061561" cy="312571"/>
          </a:xfrm>
          <a:prstGeom prst="rect">
            <a:avLst/>
          </a:prstGeom>
        </p:spPr>
      </p:pic>
      <p:pic>
        <p:nvPicPr>
          <p:cNvPr id="26" name="Picture 25">
            <a:extLst>
              <a:ext uri="{FF2B5EF4-FFF2-40B4-BE49-F238E27FC236}">
                <a16:creationId xmlns:a16="http://schemas.microsoft.com/office/drawing/2014/main" id="{9412AA52-2EB0-124E-BFEB-70EB8A20395E}"/>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9111909" y="3303975"/>
            <a:ext cx="803894" cy="364326"/>
          </a:xfrm>
          <a:prstGeom prst="rect">
            <a:avLst/>
          </a:prstGeom>
        </p:spPr>
      </p:pic>
      <p:pic>
        <p:nvPicPr>
          <p:cNvPr id="27" name="Picture 26">
            <a:extLst>
              <a:ext uri="{FF2B5EF4-FFF2-40B4-BE49-F238E27FC236}">
                <a16:creationId xmlns:a16="http://schemas.microsoft.com/office/drawing/2014/main" id="{A6DDDCF0-0AEF-2941-B0F7-BB8D70333153}"/>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3295867" y="5146009"/>
            <a:ext cx="745729" cy="531953"/>
          </a:xfrm>
          <a:prstGeom prst="rect">
            <a:avLst/>
          </a:prstGeom>
        </p:spPr>
      </p:pic>
      <p:pic>
        <p:nvPicPr>
          <p:cNvPr id="28" name="Picture 27">
            <a:extLst>
              <a:ext uri="{FF2B5EF4-FFF2-40B4-BE49-F238E27FC236}">
                <a16:creationId xmlns:a16="http://schemas.microsoft.com/office/drawing/2014/main" id="{53259D92-522C-F146-8246-7CD0BD234416}"/>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6848951" y="5342697"/>
            <a:ext cx="816372" cy="455248"/>
          </a:xfrm>
          <a:prstGeom prst="rect">
            <a:avLst/>
          </a:prstGeom>
        </p:spPr>
      </p:pic>
      <p:pic>
        <p:nvPicPr>
          <p:cNvPr id="29" name="Picture 28">
            <a:extLst>
              <a:ext uri="{FF2B5EF4-FFF2-40B4-BE49-F238E27FC236}">
                <a16:creationId xmlns:a16="http://schemas.microsoft.com/office/drawing/2014/main" id="{B8C8FABC-1EE7-A54C-A988-15F041FEE6CE}"/>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6848951" y="1497220"/>
            <a:ext cx="699427" cy="455248"/>
          </a:xfrm>
          <a:prstGeom prst="rect">
            <a:avLst/>
          </a:prstGeom>
        </p:spPr>
      </p:pic>
      <p:sp>
        <p:nvSpPr>
          <p:cNvPr id="61" name="Right Arrow 60">
            <a:extLst>
              <a:ext uri="{FF2B5EF4-FFF2-40B4-BE49-F238E27FC236}">
                <a16:creationId xmlns:a16="http://schemas.microsoft.com/office/drawing/2014/main" id="{8ABE9668-FCAB-6E46-BED0-EDE26634DB3E}"/>
              </a:ext>
            </a:extLst>
          </p:cNvPr>
          <p:cNvSpPr/>
          <p:nvPr/>
        </p:nvSpPr>
        <p:spPr>
          <a:xfrm rot="19345067">
            <a:off x="9145894" y="1584228"/>
            <a:ext cx="634899" cy="989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2" name="Right Arrow 61">
            <a:extLst>
              <a:ext uri="{FF2B5EF4-FFF2-40B4-BE49-F238E27FC236}">
                <a16:creationId xmlns:a16="http://schemas.microsoft.com/office/drawing/2014/main" id="{4934C0F5-FDB3-AF45-BCD1-ECF51E4DD109}"/>
              </a:ext>
            </a:extLst>
          </p:cNvPr>
          <p:cNvSpPr/>
          <p:nvPr/>
        </p:nvSpPr>
        <p:spPr>
          <a:xfrm rot="2422945">
            <a:off x="9081798" y="4971835"/>
            <a:ext cx="634899" cy="989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3" name="Right Arrow 62">
            <a:extLst>
              <a:ext uri="{FF2B5EF4-FFF2-40B4-BE49-F238E27FC236}">
                <a16:creationId xmlns:a16="http://schemas.microsoft.com/office/drawing/2014/main" id="{297CD4F9-A52F-0A4E-B0FF-0A21335FC64E}"/>
              </a:ext>
            </a:extLst>
          </p:cNvPr>
          <p:cNvSpPr/>
          <p:nvPr/>
        </p:nvSpPr>
        <p:spPr>
          <a:xfrm rot="8389409">
            <a:off x="1850766" y="4738858"/>
            <a:ext cx="634899" cy="989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5" name="Right Arrow 64">
            <a:extLst>
              <a:ext uri="{FF2B5EF4-FFF2-40B4-BE49-F238E27FC236}">
                <a16:creationId xmlns:a16="http://schemas.microsoft.com/office/drawing/2014/main" id="{459DA8B8-7B8A-FD46-BF8D-93B63D24AF6D}"/>
              </a:ext>
            </a:extLst>
          </p:cNvPr>
          <p:cNvSpPr/>
          <p:nvPr/>
        </p:nvSpPr>
        <p:spPr>
          <a:xfrm rot="13222982">
            <a:off x="2069957" y="1696734"/>
            <a:ext cx="634899" cy="989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67" name="Graphic 66" descr="Scientist female outline">
            <a:extLst>
              <a:ext uri="{FF2B5EF4-FFF2-40B4-BE49-F238E27FC236}">
                <a16:creationId xmlns:a16="http://schemas.microsoft.com/office/drawing/2014/main" id="{5EF3A125-B52B-E249-8190-D548E39D8F5C}"/>
              </a:ext>
            </a:extLst>
          </p:cNvPr>
          <p:cNvPicPr>
            <a:picLocks noChangeAspect="1"/>
          </p:cNvPicPr>
          <p:nvPr/>
        </p:nvPicPr>
        <p:blipFill>
          <a:blip r:embed="rId28">
            <a:extLst>
              <a:ext uri="{96DAC541-7B7A-43D3-8B79-37D633B846F1}">
                <asvg:svgBlip xmlns:asvg="http://schemas.microsoft.com/office/drawing/2016/SVG/main" xmlns="" r:embed="rId29"/>
              </a:ext>
            </a:extLst>
          </a:blip>
          <a:stretch>
            <a:fillRect/>
          </a:stretch>
        </p:blipFill>
        <p:spPr>
          <a:xfrm>
            <a:off x="10155563" y="1029446"/>
            <a:ext cx="914400" cy="914400"/>
          </a:xfrm>
          <a:prstGeom prst="rect">
            <a:avLst/>
          </a:prstGeom>
        </p:spPr>
      </p:pic>
      <p:pic>
        <p:nvPicPr>
          <p:cNvPr id="69" name="Graphic 68" descr="Scientist male outline">
            <a:extLst>
              <a:ext uri="{FF2B5EF4-FFF2-40B4-BE49-F238E27FC236}">
                <a16:creationId xmlns:a16="http://schemas.microsoft.com/office/drawing/2014/main" id="{14326940-92A1-CF4C-8981-2C5842815EFD}"/>
              </a:ext>
            </a:extLst>
          </p:cNvPr>
          <p:cNvPicPr>
            <a:picLocks noChangeAspect="1"/>
          </p:cNvPicPr>
          <p:nvPr/>
        </p:nvPicPr>
        <p:blipFill>
          <a:blip r:embed="rId30">
            <a:extLst>
              <a:ext uri="{96DAC541-7B7A-43D3-8B79-37D633B846F1}">
                <asvg:svgBlip xmlns:asvg="http://schemas.microsoft.com/office/drawing/2016/SVG/main" xmlns="" r:embed="rId31"/>
              </a:ext>
            </a:extLst>
          </a:blip>
          <a:stretch>
            <a:fillRect/>
          </a:stretch>
        </p:blipFill>
        <p:spPr>
          <a:xfrm>
            <a:off x="10104480" y="5165454"/>
            <a:ext cx="914400" cy="914400"/>
          </a:xfrm>
          <a:prstGeom prst="rect">
            <a:avLst/>
          </a:prstGeom>
        </p:spPr>
      </p:pic>
      <p:pic>
        <p:nvPicPr>
          <p:cNvPr id="70" name="Graphic 69" descr="Scientist male outline">
            <a:extLst>
              <a:ext uri="{FF2B5EF4-FFF2-40B4-BE49-F238E27FC236}">
                <a16:creationId xmlns:a16="http://schemas.microsoft.com/office/drawing/2014/main" id="{91906B7D-96B8-484C-8A8F-B8D38299B690}"/>
              </a:ext>
            </a:extLst>
          </p:cNvPr>
          <p:cNvPicPr>
            <a:picLocks noChangeAspect="1"/>
          </p:cNvPicPr>
          <p:nvPr/>
        </p:nvPicPr>
        <p:blipFill>
          <a:blip r:embed="rId30">
            <a:extLst>
              <a:ext uri="{96DAC541-7B7A-43D3-8B79-37D633B846F1}">
                <asvg:svgBlip xmlns:asvg="http://schemas.microsoft.com/office/drawing/2016/SVG/main" xmlns="" r:embed="rId31"/>
              </a:ext>
            </a:extLst>
          </a:blip>
          <a:stretch>
            <a:fillRect/>
          </a:stretch>
        </p:blipFill>
        <p:spPr>
          <a:xfrm>
            <a:off x="991684" y="1213875"/>
            <a:ext cx="914400" cy="914400"/>
          </a:xfrm>
          <a:prstGeom prst="rect">
            <a:avLst/>
          </a:prstGeom>
        </p:spPr>
      </p:pic>
      <p:pic>
        <p:nvPicPr>
          <p:cNvPr id="72" name="Graphic 71" descr="Scientist female outline">
            <a:extLst>
              <a:ext uri="{FF2B5EF4-FFF2-40B4-BE49-F238E27FC236}">
                <a16:creationId xmlns:a16="http://schemas.microsoft.com/office/drawing/2014/main" id="{81E61136-04BC-2447-9B69-044699EBB438}"/>
              </a:ext>
            </a:extLst>
          </p:cNvPr>
          <p:cNvPicPr>
            <a:picLocks noChangeAspect="1"/>
          </p:cNvPicPr>
          <p:nvPr/>
        </p:nvPicPr>
        <p:blipFill>
          <a:blip r:embed="rId28">
            <a:extLst>
              <a:ext uri="{96DAC541-7B7A-43D3-8B79-37D633B846F1}">
                <asvg:svgBlip xmlns:asvg="http://schemas.microsoft.com/office/drawing/2016/SVG/main" xmlns="" r:embed="rId29"/>
              </a:ext>
            </a:extLst>
          </a:blip>
          <a:stretch>
            <a:fillRect/>
          </a:stretch>
        </p:blipFill>
        <p:spPr>
          <a:xfrm>
            <a:off x="780533" y="5339787"/>
            <a:ext cx="914400" cy="914400"/>
          </a:xfrm>
          <a:prstGeom prst="rect">
            <a:avLst/>
          </a:prstGeom>
        </p:spPr>
      </p:pic>
      <p:sp>
        <p:nvSpPr>
          <p:cNvPr id="74" name="TextBox 73">
            <a:extLst>
              <a:ext uri="{FF2B5EF4-FFF2-40B4-BE49-F238E27FC236}">
                <a16:creationId xmlns:a16="http://schemas.microsoft.com/office/drawing/2014/main" id="{6D08A2DF-BCCC-654A-96D9-1D910145CD3D}"/>
              </a:ext>
            </a:extLst>
          </p:cNvPr>
          <p:cNvSpPr txBox="1"/>
          <p:nvPr/>
        </p:nvSpPr>
        <p:spPr>
          <a:xfrm>
            <a:off x="812396" y="2170949"/>
            <a:ext cx="1319144" cy="646331"/>
          </a:xfrm>
          <a:prstGeom prst="rect">
            <a:avLst/>
          </a:prstGeom>
          <a:noFill/>
        </p:spPr>
        <p:txBody>
          <a:bodyPr wrap="none" rtlCol="0">
            <a:spAutoFit/>
          </a:bodyPr>
          <a:lstStyle/>
          <a:p>
            <a:r>
              <a:rPr lang="en-GB"/>
              <a:t>Disciplinary </a:t>
            </a:r>
          </a:p>
          <a:p>
            <a:r>
              <a:rPr lang="en-GB"/>
              <a:t>excellence</a:t>
            </a:r>
          </a:p>
        </p:txBody>
      </p:sp>
      <p:pic>
        <p:nvPicPr>
          <p:cNvPr id="76" name="Graphic 75" descr="Group of women outline">
            <a:extLst>
              <a:ext uri="{FF2B5EF4-FFF2-40B4-BE49-F238E27FC236}">
                <a16:creationId xmlns:a16="http://schemas.microsoft.com/office/drawing/2014/main" id="{3A641196-8B81-364F-9022-3C3CCBA4E286}"/>
              </a:ext>
            </a:extLst>
          </p:cNvPr>
          <p:cNvPicPr>
            <a:picLocks noChangeAspect="1"/>
          </p:cNvPicPr>
          <p:nvPr/>
        </p:nvPicPr>
        <p:blipFill>
          <a:blip r:embed="rId32">
            <a:extLst>
              <a:ext uri="{96DAC541-7B7A-43D3-8B79-37D633B846F1}">
                <asvg:svgBlip xmlns:asvg="http://schemas.microsoft.com/office/drawing/2016/SVG/main" xmlns="" r:embed="rId33"/>
              </a:ext>
            </a:extLst>
          </a:blip>
          <a:stretch>
            <a:fillRect/>
          </a:stretch>
        </p:blipFill>
        <p:spPr>
          <a:xfrm>
            <a:off x="4707423" y="3408275"/>
            <a:ext cx="608149" cy="608149"/>
          </a:xfrm>
          <a:prstGeom prst="rect">
            <a:avLst/>
          </a:prstGeom>
        </p:spPr>
      </p:pic>
      <p:pic>
        <p:nvPicPr>
          <p:cNvPr id="77" name="Picture 76">
            <a:extLst>
              <a:ext uri="{FF2B5EF4-FFF2-40B4-BE49-F238E27FC236}">
                <a16:creationId xmlns:a16="http://schemas.microsoft.com/office/drawing/2014/main" id="{E97E0BE4-2698-4A4F-B2A1-C082647F2C78}"/>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5460307" y="3343679"/>
            <a:ext cx="863187" cy="798741"/>
          </a:xfrm>
          <a:prstGeom prst="rect">
            <a:avLst/>
          </a:prstGeom>
        </p:spPr>
      </p:pic>
      <p:pic>
        <p:nvPicPr>
          <p:cNvPr id="79" name="Graphic 78" descr="Upward trend with solid fill">
            <a:extLst>
              <a:ext uri="{FF2B5EF4-FFF2-40B4-BE49-F238E27FC236}">
                <a16:creationId xmlns:a16="http://schemas.microsoft.com/office/drawing/2014/main" id="{6D0BA39E-E48E-5248-A5EC-99E7521F0E79}"/>
              </a:ext>
            </a:extLst>
          </p:cNvPr>
          <p:cNvPicPr>
            <a:picLocks noChangeAspect="1"/>
          </p:cNvPicPr>
          <p:nvPr/>
        </p:nvPicPr>
        <p:blipFill>
          <a:blip r:embed="rId35">
            <a:extLst>
              <a:ext uri="{96DAC541-7B7A-43D3-8B79-37D633B846F1}">
                <asvg:svgBlip xmlns:asvg="http://schemas.microsoft.com/office/drawing/2016/SVG/main" xmlns="" r:embed="rId36"/>
              </a:ext>
            </a:extLst>
          </a:blip>
          <a:stretch>
            <a:fillRect/>
          </a:stretch>
        </p:blipFill>
        <p:spPr>
          <a:xfrm>
            <a:off x="6356811" y="3316100"/>
            <a:ext cx="914400" cy="914400"/>
          </a:xfrm>
          <a:prstGeom prst="rect">
            <a:avLst/>
          </a:prstGeom>
        </p:spPr>
      </p:pic>
      <p:sp>
        <p:nvSpPr>
          <p:cNvPr id="80" name="TextBox 79">
            <a:extLst>
              <a:ext uri="{FF2B5EF4-FFF2-40B4-BE49-F238E27FC236}">
                <a16:creationId xmlns:a16="http://schemas.microsoft.com/office/drawing/2014/main" id="{69A1A7D2-3AEB-344F-8C3B-61A7DBC118E5}"/>
              </a:ext>
            </a:extLst>
          </p:cNvPr>
          <p:cNvSpPr txBox="1"/>
          <p:nvPr/>
        </p:nvSpPr>
        <p:spPr>
          <a:xfrm>
            <a:off x="5164304" y="4189744"/>
            <a:ext cx="1531958" cy="369332"/>
          </a:xfrm>
          <a:prstGeom prst="rect">
            <a:avLst/>
          </a:prstGeom>
          <a:noFill/>
        </p:spPr>
        <p:txBody>
          <a:bodyPr wrap="none" rtlCol="0">
            <a:spAutoFit/>
          </a:bodyPr>
          <a:lstStyle/>
          <a:p>
            <a:r>
              <a:rPr lang="en-FI" dirty="0"/>
              <a:t>Societal needs</a:t>
            </a:r>
          </a:p>
        </p:txBody>
      </p:sp>
      <p:sp>
        <p:nvSpPr>
          <p:cNvPr id="81" name="TextBox 80">
            <a:extLst>
              <a:ext uri="{FF2B5EF4-FFF2-40B4-BE49-F238E27FC236}">
                <a16:creationId xmlns:a16="http://schemas.microsoft.com/office/drawing/2014/main" id="{EFF9E9AC-689E-754C-A605-8AABAE100EA1}"/>
              </a:ext>
            </a:extLst>
          </p:cNvPr>
          <p:cNvSpPr txBox="1"/>
          <p:nvPr/>
        </p:nvSpPr>
        <p:spPr>
          <a:xfrm>
            <a:off x="4835672" y="2928991"/>
            <a:ext cx="2475742" cy="369332"/>
          </a:xfrm>
          <a:prstGeom prst="rect">
            <a:avLst/>
          </a:prstGeom>
          <a:noFill/>
        </p:spPr>
        <p:txBody>
          <a:bodyPr wrap="none" rtlCol="0">
            <a:spAutoFit/>
          </a:bodyPr>
          <a:lstStyle/>
          <a:p>
            <a:r>
              <a:rPr lang="en-FI" dirty="0"/>
              <a:t>Multidiciplinary answers</a:t>
            </a:r>
          </a:p>
        </p:txBody>
      </p:sp>
      <p:sp>
        <p:nvSpPr>
          <p:cNvPr id="82" name="TextBox 81">
            <a:extLst>
              <a:ext uri="{FF2B5EF4-FFF2-40B4-BE49-F238E27FC236}">
                <a16:creationId xmlns:a16="http://schemas.microsoft.com/office/drawing/2014/main" id="{19A241EF-F240-BA44-93C9-FC0E5BACBC8E}"/>
              </a:ext>
            </a:extLst>
          </p:cNvPr>
          <p:cNvSpPr txBox="1"/>
          <p:nvPr/>
        </p:nvSpPr>
        <p:spPr>
          <a:xfrm>
            <a:off x="1707408" y="5664151"/>
            <a:ext cx="1319144" cy="646331"/>
          </a:xfrm>
          <a:prstGeom prst="rect">
            <a:avLst/>
          </a:prstGeom>
          <a:noFill/>
        </p:spPr>
        <p:txBody>
          <a:bodyPr wrap="none" rtlCol="0">
            <a:spAutoFit/>
          </a:bodyPr>
          <a:lstStyle/>
          <a:p>
            <a:r>
              <a:rPr lang="en-GB"/>
              <a:t>Disciplinary </a:t>
            </a:r>
          </a:p>
          <a:p>
            <a:r>
              <a:rPr lang="en-GB"/>
              <a:t>excellence</a:t>
            </a:r>
          </a:p>
        </p:txBody>
      </p:sp>
      <p:sp>
        <p:nvSpPr>
          <p:cNvPr id="83" name="TextBox 82">
            <a:extLst>
              <a:ext uri="{FF2B5EF4-FFF2-40B4-BE49-F238E27FC236}">
                <a16:creationId xmlns:a16="http://schemas.microsoft.com/office/drawing/2014/main" id="{73318B77-0033-9745-9A9D-70AC3D3B816B}"/>
              </a:ext>
            </a:extLst>
          </p:cNvPr>
          <p:cNvSpPr txBox="1"/>
          <p:nvPr/>
        </p:nvSpPr>
        <p:spPr>
          <a:xfrm>
            <a:off x="8697388" y="5766262"/>
            <a:ext cx="1319144" cy="646331"/>
          </a:xfrm>
          <a:prstGeom prst="rect">
            <a:avLst/>
          </a:prstGeom>
          <a:noFill/>
        </p:spPr>
        <p:txBody>
          <a:bodyPr wrap="none" rtlCol="0">
            <a:spAutoFit/>
          </a:bodyPr>
          <a:lstStyle/>
          <a:p>
            <a:r>
              <a:rPr lang="en-GB" dirty="0"/>
              <a:t>Disciplinary </a:t>
            </a:r>
          </a:p>
          <a:p>
            <a:r>
              <a:rPr lang="en-GB" dirty="0"/>
              <a:t>excellence</a:t>
            </a:r>
          </a:p>
        </p:txBody>
      </p:sp>
      <p:sp>
        <p:nvSpPr>
          <p:cNvPr id="84" name="TextBox 83">
            <a:extLst>
              <a:ext uri="{FF2B5EF4-FFF2-40B4-BE49-F238E27FC236}">
                <a16:creationId xmlns:a16="http://schemas.microsoft.com/office/drawing/2014/main" id="{D3EBACE6-D454-4443-B97D-CE7673F91083}"/>
              </a:ext>
            </a:extLst>
          </p:cNvPr>
          <p:cNvSpPr txBox="1"/>
          <p:nvPr/>
        </p:nvSpPr>
        <p:spPr>
          <a:xfrm>
            <a:off x="10059165" y="1882626"/>
            <a:ext cx="1319144" cy="646331"/>
          </a:xfrm>
          <a:prstGeom prst="rect">
            <a:avLst/>
          </a:prstGeom>
          <a:noFill/>
        </p:spPr>
        <p:txBody>
          <a:bodyPr wrap="none" rtlCol="0">
            <a:spAutoFit/>
          </a:bodyPr>
          <a:lstStyle/>
          <a:p>
            <a:r>
              <a:rPr lang="en-GB" dirty="0"/>
              <a:t>Disciplinary </a:t>
            </a:r>
          </a:p>
          <a:p>
            <a:r>
              <a:rPr lang="en-GB" dirty="0"/>
              <a:t>excellence</a:t>
            </a:r>
          </a:p>
        </p:txBody>
      </p:sp>
      <p:grpSp>
        <p:nvGrpSpPr>
          <p:cNvPr id="129" name="Group 128">
            <a:extLst>
              <a:ext uri="{FF2B5EF4-FFF2-40B4-BE49-F238E27FC236}">
                <a16:creationId xmlns:a16="http://schemas.microsoft.com/office/drawing/2014/main" id="{8CFF291B-5E06-D749-98EC-406E6949486A}"/>
              </a:ext>
            </a:extLst>
          </p:cNvPr>
          <p:cNvGrpSpPr/>
          <p:nvPr/>
        </p:nvGrpSpPr>
        <p:grpSpPr>
          <a:xfrm>
            <a:off x="988637" y="2730087"/>
            <a:ext cx="2852402" cy="2674564"/>
            <a:chOff x="988637" y="2730087"/>
            <a:chExt cx="2852402" cy="2674564"/>
          </a:xfrm>
        </p:grpSpPr>
        <p:sp>
          <p:nvSpPr>
            <p:cNvPr id="88" name="Left-right Arrow 87">
              <a:extLst>
                <a:ext uri="{FF2B5EF4-FFF2-40B4-BE49-F238E27FC236}">
                  <a16:creationId xmlns:a16="http://schemas.microsoft.com/office/drawing/2014/main" id="{CEA4AC3B-84E0-D842-A8FF-24BC9FE8D801}"/>
                </a:ext>
              </a:extLst>
            </p:cNvPr>
            <p:cNvSpPr/>
            <p:nvPr/>
          </p:nvSpPr>
          <p:spPr>
            <a:xfrm>
              <a:off x="1166475" y="3490903"/>
              <a:ext cx="2674564" cy="744362"/>
            </a:xfrm>
            <a:prstGeom prst="lef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FI" dirty="0"/>
                <a:t>Ad hoc solutions</a:t>
              </a:r>
            </a:p>
          </p:txBody>
        </p:sp>
        <p:sp>
          <p:nvSpPr>
            <p:cNvPr id="89" name="Left-right Arrow 88">
              <a:extLst>
                <a:ext uri="{FF2B5EF4-FFF2-40B4-BE49-F238E27FC236}">
                  <a16:creationId xmlns:a16="http://schemas.microsoft.com/office/drawing/2014/main" id="{2C0F21FC-1D7A-314F-A4D2-90A6BDEB2020}"/>
                </a:ext>
              </a:extLst>
            </p:cNvPr>
            <p:cNvSpPr/>
            <p:nvPr/>
          </p:nvSpPr>
          <p:spPr>
            <a:xfrm rot="5400000">
              <a:off x="23536" y="3695188"/>
              <a:ext cx="2674564" cy="744362"/>
            </a:xfrm>
            <a:prstGeom prst="lef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FI" dirty="0"/>
            </a:p>
          </p:txBody>
        </p:sp>
      </p:grpSp>
      <p:sp>
        <p:nvSpPr>
          <p:cNvPr id="120" name="Rectangle 119">
            <a:extLst>
              <a:ext uri="{FF2B5EF4-FFF2-40B4-BE49-F238E27FC236}">
                <a16:creationId xmlns:a16="http://schemas.microsoft.com/office/drawing/2014/main" id="{DEB9BD56-0B27-204A-BF93-691108F6E527}"/>
              </a:ext>
            </a:extLst>
          </p:cNvPr>
          <p:cNvSpPr/>
          <p:nvPr/>
        </p:nvSpPr>
        <p:spPr>
          <a:xfrm>
            <a:off x="1606618" y="4149980"/>
            <a:ext cx="2234421" cy="6942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Temporary and hard to repeat</a:t>
            </a:r>
          </a:p>
        </p:txBody>
      </p:sp>
      <p:grpSp>
        <p:nvGrpSpPr>
          <p:cNvPr id="132" name="Group 131">
            <a:extLst>
              <a:ext uri="{FF2B5EF4-FFF2-40B4-BE49-F238E27FC236}">
                <a16:creationId xmlns:a16="http://schemas.microsoft.com/office/drawing/2014/main" id="{E645C2BC-0D2A-EE40-B85F-FBFD14388B7A}"/>
              </a:ext>
            </a:extLst>
          </p:cNvPr>
          <p:cNvGrpSpPr/>
          <p:nvPr/>
        </p:nvGrpSpPr>
        <p:grpSpPr>
          <a:xfrm>
            <a:off x="3219108" y="2001569"/>
            <a:ext cx="6015161" cy="3617200"/>
            <a:chOff x="3219108" y="2001569"/>
            <a:chExt cx="6015161" cy="3617200"/>
          </a:xfrm>
        </p:grpSpPr>
        <p:grpSp>
          <p:nvGrpSpPr>
            <p:cNvPr id="131" name="Group 130">
              <a:extLst>
                <a:ext uri="{FF2B5EF4-FFF2-40B4-BE49-F238E27FC236}">
                  <a16:creationId xmlns:a16="http://schemas.microsoft.com/office/drawing/2014/main" id="{3DD7807C-FEC6-ED4C-B098-6FB44277F4DA}"/>
                </a:ext>
              </a:extLst>
            </p:cNvPr>
            <p:cNvGrpSpPr/>
            <p:nvPr/>
          </p:nvGrpSpPr>
          <p:grpSpPr>
            <a:xfrm>
              <a:off x="4543064" y="2049031"/>
              <a:ext cx="4691205" cy="3004246"/>
              <a:chOff x="4543064" y="2049031"/>
              <a:chExt cx="4691205" cy="3004246"/>
            </a:xfrm>
          </p:grpSpPr>
          <p:cxnSp>
            <p:nvCxnSpPr>
              <p:cNvPr id="91" name="Straight Arrow Connector 90">
                <a:extLst>
                  <a:ext uri="{FF2B5EF4-FFF2-40B4-BE49-F238E27FC236}">
                    <a16:creationId xmlns:a16="http://schemas.microsoft.com/office/drawing/2014/main" id="{170D64B4-F306-A644-A466-4B71FC7161E7}"/>
                  </a:ext>
                </a:extLst>
              </p:cNvPr>
              <p:cNvCxnSpPr>
                <a:cxnSpLocks/>
              </p:cNvCxnSpPr>
              <p:nvPr/>
            </p:nvCxnSpPr>
            <p:spPr>
              <a:xfrm>
                <a:off x="8463718" y="2706776"/>
                <a:ext cx="770551" cy="1638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4C0A219-B721-8D45-BF7B-C4D281DA98F4}"/>
                  </a:ext>
                </a:extLst>
              </p:cNvPr>
              <p:cNvCxnSpPr>
                <a:cxnSpLocks/>
              </p:cNvCxnSpPr>
              <p:nvPr/>
            </p:nvCxnSpPr>
            <p:spPr>
              <a:xfrm flipH="1" flipV="1">
                <a:off x="6567704" y="2049031"/>
                <a:ext cx="1395693" cy="402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B01EEA1-FAE9-FB48-8162-958909B9B25A}"/>
                  </a:ext>
                </a:extLst>
              </p:cNvPr>
              <p:cNvCxnSpPr>
                <a:cxnSpLocks/>
              </p:cNvCxnSpPr>
              <p:nvPr/>
            </p:nvCxnSpPr>
            <p:spPr>
              <a:xfrm flipH="1" flipV="1">
                <a:off x="4543064" y="2093847"/>
                <a:ext cx="3529032" cy="518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BEE24CC-CF26-6442-8DAF-1BBE76C620B0}"/>
                  </a:ext>
                </a:extLst>
              </p:cNvPr>
              <p:cNvCxnSpPr>
                <a:cxnSpLocks/>
              </p:cNvCxnSpPr>
              <p:nvPr/>
            </p:nvCxnSpPr>
            <p:spPr>
              <a:xfrm flipH="1">
                <a:off x="7103338" y="2610472"/>
                <a:ext cx="1051010" cy="2442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5F24F118-C557-544D-AFBC-4ADEBEA387EB}"/>
                  </a:ext>
                </a:extLst>
              </p:cNvPr>
              <p:cNvCxnSpPr>
                <a:cxnSpLocks/>
              </p:cNvCxnSpPr>
              <p:nvPr/>
            </p:nvCxnSpPr>
            <p:spPr>
              <a:xfrm>
                <a:off x="8315530" y="2653973"/>
                <a:ext cx="556748" cy="1978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376BA001-AE57-BF46-9269-C94B481D93F7}"/>
                  </a:ext>
                </a:extLst>
              </p:cNvPr>
              <p:cNvCxnSpPr>
                <a:cxnSpLocks/>
              </p:cNvCxnSpPr>
              <p:nvPr/>
            </p:nvCxnSpPr>
            <p:spPr>
              <a:xfrm>
                <a:off x="8558434" y="2621634"/>
                <a:ext cx="540092" cy="676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20411F5C-CABB-774F-9E95-62B25A7B7B2A}"/>
                </a:ext>
              </a:extLst>
            </p:cNvPr>
            <p:cNvGrpSpPr/>
            <p:nvPr/>
          </p:nvGrpSpPr>
          <p:grpSpPr>
            <a:xfrm>
              <a:off x="3219108" y="2001569"/>
              <a:ext cx="4123473" cy="3617200"/>
              <a:chOff x="3219108" y="2001569"/>
              <a:chExt cx="4123473" cy="3617200"/>
            </a:xfrm>
          </p:grpSpPr>
          <p:cxnSp>
            <p:nvCxnSpPr>
              <p:cNvPr id="111" name="Straight Arrow Connector 110">
                <a:extLst>
                  <a:ext uri="{FF2B5EF4-FFF2-40B4-BE49-F238E27FC236}">
                    <a16:creationId xmlns:a16="http://schemas.microsoft.com/office/drawing/2014/main" id="{21CC922F-FFB3-7444-882D-84B3CD7F08C4}"/>
                  </a:ext>
                </a:extLst>
              </p:cNvPr>
              <p:cNvCxnSpPr>
                <a:cxnSpLocks/>
              </p:cNvCxnSpPr>
              <p:nvPr/>
            </p:nvCxnSpPr>
            <p:spPr>
              <a:xfrm flipV="1">
                <a:off x="5771322" y="2293562"/>
                <a:ext cx="1571259" cy="332520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13" name="Straight Arrow Connector 112">
                <a:extLst>
                  <a:ext uri="{FF2B5EF4-FFF2-40B4-BE49-F238E27FC236}">
                    <a16:creationId xmlns:a16="http://schemas.microsoft.com/office/drawing/2014/main" id="{4203CB31-ABF8-584B-A993-DD9F40E2FD18}"/>
                  </a:ext>
                </a:extLst>
              </p:cNvPr>
              <p:cNvCxnSpPr>
                <a:cxnSpLocks/>
              </p:cNvCxnSpPr>
              <p:nvPr/>
            </p:nvCxnSpPr>
            <p:spPr>
              <a:xfrm flipH="1" flipV="1">
                <a:off x="4096217" y="5233392"/>
                <a:ext cx="1675105" cy="38537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15" name="Straight Arrow Connector 114">
                <a:extLst>
                  <a:ext uri="{FF2B5EF4-FFF2-40B4-BE49-F238E27FC236}">
                    <a16:creationId xmlns:a16="http://schemas.microsoft.com/office/drawing/2014/main" id="{382E6C21-57E8-944E-9688-C535092D86A8}"/>
                  </a:ext>
                </a:extLst>
              </p:cNvPr>
              <p:cNvCxnSpPr>
                <a:cxnSpLocks/>
              </p:cNvCxnSpPr>
              <p:nvPr/>
            </p:nvCxnSpPr>
            <p:spPr>
              <a:xfrm flipV="1">
                <a:off x="5771322" y="2001569"/>
                <a:ext cx="79554" cy="36172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17" name="Straight Arrow Connector 116">
                <a:extLst>
                  <a:ext uri="{FF2B5EF4-FFF2-40B4-BE49-F238E27FC236}">
                    <a16:creationId xmlns:a16="http://schemas.microsoft.com/office/drawing/2014/main" id="{43B34485-B548-5140-93F8-6337AEC41342}"/>
                  </a:ext>
                </a:extLst>
              </p:cNvPr>
              <p:cNvCxnSpPr>
                <a:cxnSpLocks/>
              </p:cNvCxnSpPr>
              <p:nvPr/>
            </p:nvCxnSpPr>
            <p:spPr>
              <a:xfrm flipH="1" flipV="1">
                <a:off x="3219108" y="4705037"/>
                <a:ext cx="2552214" cy="91373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pSp>
        <p:sp>
          <p:nvSpPr>
            <p:cNvPr id="121" name="Rectangle 120">
              <a:extLst>
                <a:ext uri="{FF2B5EF4-FFF2-40B4-BE49-F238E27FC236}">
                  <a16:creationId xmlns:a16="http://schemas.microsoft.com/office/drawing/2014/main" id="{0B700BBC-F9A0-1D48-BAB4-C10513A6F001}"/>
                </a:ext>
              </a:extLst>
            </p:cNvPr>
            <p:cNvSpPr/>
            <p:nvPr/>
          </p:nvSpPr>
          <p:spPr>
            <a:xfrm>
              <a:off x="6916933" y="2700054"/>
              <a:ext cx="1677755" cy="2825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Direct RI linking</a:t>
              </a:r>
            </a:p>
          </p:txBody>
        </p:sp>
      </p:grpSp>
      <p:sp>
        <p:nvSpPr>
          <p:cNvPr id="122" name="Rectangle 121">
            <a:extLst>
              <a:ext uri="{FF2B5EF4-FFF2-40B4-BE49-F238E27FC236}">
                <a16:creationId xmlns:a16="http://schemas.microsoft.com/office/drawing/2014/main" id="{97FC4808-1AC0-AC4D-A209-12018B5EDEF6}"/>
              </a:ext>
            </a:extLst>
          </p:cNvPr>
          <p:cNvSpPr/>
          <p:nvPr/>
        </p:nvSpPr>
        <p:spPr>
          <a:xfrm>
            <a:off x="6753454" y="3069616"/>
            <a:ext cx="2180658" cy="10115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Scales poorly &amp;</a:t>
            </a:r>
          </a:p>
          <a:p>
            <a:pPr algn="ctr"/>
            <a:r>
              <a:rPr lang="en-FI" dirty="0"/>
              <a:t>misses connections</a:t>
            </a:r>
          </a:p>
        </p:txBody>
      </p:sp>
      <p:grpSp>
        <p:nvGrpSpPr>
          <p:cNvPr id="136" name="Group 135">
            <a:extLst>
              <a:ext uri="{FF2B5EF4-FFF2-40B4-BE49-F238E27FC236}">
                <a16:creationId xmlns:a16="http://schemas.microsoft.com/office/drawing/2014/main" id="{203D3B4D-0253-1F44-A904-8C3369669D04}"/>
              </a:ext>
            </a:extLst>
          </p:cNvPr>
          <p:cNvGrpSpPr/>
          <p:nvPr/>
        </p:nvGrpSpPr>
        <p:grpSpPr>
          <a:xfrm>
            <a:off x="3428247" y="2237053"/>
            <a:ext cx="4997858" cy="2953349"/>
            <a:chOff x="3428247" y="2237053"/>
            <a:chExt cx="4997858" cy="2953349"/>
          </a:xfrm>
        </p:grpSpPr>
        <p:grpSp>
          <p:nvGrpSpPr>
            <p:cNvPr id="128" name="Group 127">
              <a:extLst>
                <a:ext uri="{FF2B5EF4-FFF2-40B4-BE49-F238E27FC236}">
                  <a16:creationId xmlns:a16="http://schemas.microsoft.com/office/drawing/2014/main" id="{4D1A94C1-4B1A-1D47-BB69-909A56BBA7E6}"/>
                </a:ext>
              </a:extLst>
            </p:cNvPr>
            <p:cNvGrpSpPr/>
            <p:nvPr/>
          </p:nvGrpSpPr>
          <p:grpSpPr>
            <a:xfrm>
              <a:off x="3428247" y="2237053"/>
              <a:ext cx="4997858" cy="2953349"/>
              <a:chOff x="3428247" y="2224864"/>
              <a:chExt cx="4997858" cy="2953349"/>
            </a:xfrm>
          </p:grpSpPr>
          <p:sp>
            <p:nvSpPr>
              <p:cNvPr id="123" name="Oval 122">
                <a:extLst>
                  <a:ext uri="{FF2B5EF4-FFF2-40B4-BE49-F238E27FC236}">
                    <a16:creationId xmlns:a16="http://schemas.microsoft.com/office/drawing/2014/main" id="{D5B475C8-DF75-6F45-BC42-91C15247D14A}"/>
                  </a:ext>
                </a:extLst>
              </p:cNvPr>
              <p:cNvSpPr/>
              <p:nvPr/>
            </p:nvSpPr>
            <p:spPr>
              <a:xfrm>
                <a:off x="3428247" y="2224864"/>
                <a:ext cx="4997858" cy="2953349"/>
              </a:xfrm>
              <a:prstGeom prst="ellipse">
                <a:avLst/>
              </a:prstGeom>
              <a:solidFill>
                <a:schemeClr val="accent1">
                  <a:alpha val="594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Joint cluster action</a:t>
                </a:r>
              </a:p>
              <a:p>
                <a:pPr algn="ctr"/>
                <a:r>
                  <a:rPr lang="en-GB" dirty="0"/>
                  <a:t>H</a:t>
                </a:r>
                <a:r>
                  <a:rPr lang="en-FI" dirty="0"/>
                  <a:t>elping R</a:t>
                </a:r>
                <a:r>
                  <a:rPr lang="en-GB" dirty="0"/>
                  <a:t>Is to provide for generalized users</a:t>
                </a:r>
              </a:p>
            </p:txBody>
          </p:sp>
          <p:sp>
            <p:nvSpPr>
              <p:cNvPr id="124" name="Right Arrow 123">
                <a:extLst>
                  <a:ext uri="{FF2B5EF4-FFF2-40B4-BE49-F238E27FC236}">
                    <a16:creationId xmlns:a16="http://schemas.microsoft.com/office/drawing/2014/main" id="{1D40FA7F-07FC-394E-9796-976CF3F6520B}"/>
                  </a:ext>
                </a:extLst>
              </p:cNvPr>
              <p:cNvSpPr/>
              <p:nvPr/>
            </p:nvSpPr>
            <p:spPr>
              <a:xfrm rot="2106247">
                <a:off x="3890055" y="2834614"/>
                <a:ext cx="571365" cy="612486"/>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5" name="Right Arrow 124">
                <a:extLst>
                  <a:ext uri="{FF2B5EF4-FFF2-40B4-BE49-F238E27FC236}">
                    <a16:creationId xmlns:a16="http://schemas.microsoft.com/office/drawing/2014/main" id="{FD8409EF-1640-624A-94E1-ECFD2048592B}"/>
                  </a:ext>
                </a:extLst>
              </p:cNvPr>
              <p:cNvSpPr/>
              <p:nvPr/>
            </p:nvSpPr>
            <p:spPr>
              <a:xfrm rot="19488446">
                <a:off x="4002360" y="3952356"/>
                <a:ext cx="571365" cy="612486"/>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6" name="Right Arrow 125">
                <a:extLst>
                  <a:ext uri="{FF2B5EF4-FFF2-40B4-BE49-F238E27FC236}">
                    <a16:creationId xmlns:a16="http://schemas.microsoft.com/office/drawing/2014/main" id="{F9C4F952-9001-D644-B905-781436789075}"/>
                  </a:ext>
                </a:extLst>
              </p:cNvPr>
              <p:cNvSpPr/>
              <p:nvPr/>
            </p:nvSpPr>
            <p:spPr>
              <a:xfrm rot="12771877">
                <a:off x="7150756" y="4022004"/>
                <a:ext cx="571365" cy="612486"/>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7" name="Right Arrow 126">
                <a:extLst>
                  <a:ext uri="{FF2B5EF4-FFF2-40B4-BE49-F238E27FC236}">
                    <a16:creationId xmlns:a16="http://schemas.microsoft.com/office/drawing/2014/main" id="{BF79C33A-0378-2848-B3A6-DDFFEF9582AB}"/>
                  </a:ext>
                </a:extLst>
              </p:cNvPr>
              <p:cNvSpPr/>
              <p:nvPr/>
            </p:nvSpPr>
            <p:spPr>
              <a:xfrm rot="9417196">
                <a:off x="7052807" y="2703752"/>
                <a:ext cx="571365" cy="612486"/>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pic>
          <p:nvPicPr>
            <p:cNvPr id="133" name="Picture 132">
              <a:extLst>
                <a:ext uri="{FF2B5EF4-FFF2-40B4-BE49-F238E27FC236}">
                  <a16:creationId xmlns:a16="http://schemas.microsoft.com/office/drawing/2014/main" id="{FB49340E-50E8-0D42-928A-012B7096CB63}"/>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5119504" y="4511302"/>
              <a:ext cx="686114" cy="559814"/>
            </a:xfrm>
            <a:prstGeom prst="rect">
              <a:avLst/>
            </a:prstGeom>
          </p:spPr>
        </p:pic>
        <p:pic>
          <p:nvPicPr>
            <p:cNvPr id="135" name="Picture 134" descr="Text&#10;&#10;Description automatically generated with medium confidence">
              <a:extLst>
                <a:ext uri="{FF2B5EF4-FFF2-40B4-BE49-F238E27FC236}">
                  <a16:creationId xmlns:a16="http://schemas.microsoft.com/office/drawing/2014/main" id="{1E6DEB20-7059-DB45-B879-4A0B03EA79F4}"/>
                </a:ext>
              </a:extLst>
            </p:cNvPr>
            <p:cNvPicPr>
              <a:picLocks noChangeAspect="1"/>
            </p:cNvPicPr>
            <p:nvPr/>
          </p:nvPicPr>
          <p:blipFill>
            <a:blip r:embed="rId38"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786943" y="4439290"/>
              <a:ext cx="1449962" cy="664566"/>
            </a:xfrm>
            <a:prstGeom prst="rect">
              <a:avLst/>
            </a:prstGeom>
          </p:spPr>
        </p:pic>
      </p:grpSp>
    </p:spTree>
    <p:extLst>
      <p:ext uri="{BB962C8B-B14F-4D97-AF65-F5344CB8AC3E}">
        <p14:creationId xmlns:p14="http://schemas.microsoft.com/office/powerpoint/2010/main" val="1270410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129"/>
                                        </p:tgtEl>
                                      </p:cBhvr>
                                    </p:animEffect>
                                    <p:set>
                                      <p:cBhvr>
                                        <p:cTn id="15" dur="1" fill="hold">
                                          <p:stCondLst>
                                            <p:cond delay="499"/>
                                          </p:stCondLst>
                                        </p:cTn>
                                        <p:tgtEl>
                                          <p:spTgt spid="129"/>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120"/>
                                        </p:tgtEl>
                                      </p:cBhvr>
                                    </p:animEffect>
                                    <p:set>
                                      <p:cBhvr>
                                        <p:cTn id="18" dur="1" fill="hold">
                                          <p:stCondLst>
                                            <p:cond delay="499"/>
                                          </p:stCondLst>
                                        </p:cTn>
                                        <p:tgtEl>
                                          <p:spTgt spid="1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122"/>
                                        </p:tgtEl>
                                      </p:cBhvr>
                                    </p:animEffect>
                                    <p:set>
                                      <p:cBhvr>
                                        <p:cTn id="31" dur="1" fill="hold">
                                          <p:stCondLst>
                                            <p:cond delay="499"/>
                                          </p:stCondLst>
                                        </p:cTn>
                                        <p:tgtEl>
                                          <p:spTgt spid="122"/>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32"/>
                                        </p:tgtEl>
                                      </p:cBhvr>
                                    </p:animEffect>
                                    <p:set>
                                      <p:cBhvr>
                                        <p:cTn id="34" dur="1" fill="hold">
                                          <p:stCondLst>
                                            <p:cond delay="499"/>
                                          </p:stCondLst>
                                        </p:cTn>
                                        <p:tgtEl>
                                          <p:spTgt spid="1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36"/>
                                        </p:tgtEl>
                                        <p:attrNameLst>
                                          <p:attrName>style.visibility</p:attrName>
                                        </p:attrNameLst>
                                      </p:cBhvr>
                                      <p:to>
                                        <p:strVal val="visible"/>
                                      </p:to>
                                    </p:set>
                                    <p:animEffect transition="in" filter="dissolve">
                                      <p:cBhvr>
                                        <p:cTn id="39"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0" grpId="1" animBg="1"/>
      <p:bldP spid="122" grpId="0" animBg="1"/>
      <p:bldP spid="1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9ACE2688-517C-614B-B401-2136A3C00883}"/>
              </a:ext>
            </a:extLst>
          </p:cNvPr>
          <p:cNvSpPr/>
          <p:nvPr/>
        </p:nvSpPr>
        <p:spPr>
          <a:xfrm>
            <a:off x="8426595" y="1471157"/>
            <a:ext cx="2910920" cy="1197197"/>
          </a:xfrm>
          <a:prstGeom prst="ellipse">
            <a:avLst/>
          </a:prstGeom>
          <a:gradFill flip="none" rotWithShape="1">
            <a:gsLst>
              <a:gs pos="0">
                <a:schemeClr val="accent4">
                  <a:lumMod val="20000"/>
                  <a:lumOff val="80000"/>
                </a:schemeClr>
              </a:gs>
              <a:gs pos="0">
                <a:schemeClr val="accent4">
                  <a:lumMod val="60000"/>
                  <a:lumOff val="40000"/>
                </a:schemeClr>
              </a:gs>
              <a:gs pos="73000">
                <a:schemeClr val="bg1"/>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ext Placeholder 1">
            <a:extLst>
              <a:ext uri="{FF2B5EF4-FFF2-40B4-BE49-F238E27FC236}">
                <a16:creationId xmlns:a16="http://schemas.microsoft.com/office/drawing/2014/main" id="{B01828E6-5CB1-A54C-B36E-674B079E2F53}"/>
              </a:ext>
            </a:extLst>
          </p:cNvPr>
          <p:cNvSpPr>
            <a:spLocks noGrp="1"/>
          </p:cNvSpPr>
          <p:nvPr>
            <p:ph type="body" sz="quarter" idx="10"/>
          </p:nvPr>
        </p:nvSpPr>
        <p:spPr>
          <a:xfrm>
            <a:off x="646547" y="703059"/>
            <a:ext cx="10220236" cy="615601"/>
          </a:xfrm>
        </p:spPr>
        <p:txBody>
          <a:bodyPr/>
          <a:lstStyle/>
          <a:p>
            <a:r>
              <a:rPr lang="en-FI" dirty="0"/>
              <a:t>ENVRI C</a:t>
            </a:r>
            <a:r>
              <a:rPr lang="en-GB" dirty="0"/>
              <a:t>l</a:t>
            </a:r>
            <a:r>
              <a:rPr lang="en-FI" dirty="0"/>
              <a:t>uster</a:t>
            </a:r>
          </a:p>
        </p:txBody>
      </p:sp>
      <p:sp>
        <p:nvSpPr>
          <p:cNvPr id="30" name="Oval 29">
            <a:extLst>
              <a:ext uri="{FF2B5EF4-FFF2-40B4-BE49-F238E27FC236}">
                <a16:creationId xmlns:a16="http://schemas.microsoft.com/office/drawing/2014/main" id="{61409019-F5F8-CD48-B7DC-80CE4C6AE247}"/>
              </a:ext>
            </a:extLst>
          </p:cNvPr>
          <p:cNvSpPr/>
          <p:nvPr/>
        </p:nvSpPr>
        <p:spPr>
          <a:xfrm>
            <a:off x="6020585" y="2386833"/>
            <a:ext cx="4464486" cy="3184535"/>
          </a:xfrm>
          <a:prstGeom prst="ellipse">
            <a:avLst/>
          </a:prstGeom>
          <a:solidFill>
            <a:schemeClr val="accent1">
              <a:alpha val="224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Content Placeholder 2">
            <a:extLst>
              <a:ext uri="{FF2B5EF4-FFF2-40B4-BE49-F238E27FC236}">
                <a16:creationId xmlns:a16="http://schemas.microsoft.com/office/drawing/2014/main" id="{272C8126-CD18-8147-9102-9A5C96B3E4E5}"/>
              </a:ext>
            </a:extLst>
          </p:cNvPr>
          <p:cNvSpPr>
            <a:spLocks noGrp="1"/>
          </p:cNvSpPr>
          <p:nvPr>
            <p:ph sz="quarter" idx="12"/>
          </p:nvPr>
        </p:nvSpPr>
        <p:spPr>
          <a:xfrm>
            <a:off x="646113" y="1656523"/>
            <a:ext cx="3435557" cy="4483928"/>
          </a:xfrm>
        </p:spPr>
        <p:txBody>
          <a:bodyPr>
            <a:normAutofit lnSpcReduction="10000"/>
          </a:bodyPr>
          <a:lstStyle/>
          <a:p>
            <a:r>
              <a:rPr lang="en-FI" dirty="0"/>
              <a:t>ENVRI FAIR does not include all ENVRI community cluster RIs</a:t>
            </a:r>
          </a:p>
          <a:p>
            <a:pPr lvl="1"/>
            <a:r>
              <a:rPr lang="en-FI" dirty="0"/>
              <a:t>Products of ENVRI FAIR are shared to all</a:t>
            </a:r>
          </a:p>
          <a:p>
            <a:pPr lvl="1"/>
            <a:r>
              <a:rPr lang="en-FI" dirty="0"/>
              <a:t>All are in the strategic integration activities</a:t>
            </a:r>
            <a:br>
              <a:rPr lang="en-FI" dirty="0"/>
            </a:br>
            <a:endParaRPr lang="en-FI" dirty="0"/>
          </a:p>
          <a:p>
            <a:r>
              <a:rPr lang="en-FI" dirty="0"/>
              <a:t>There are also many development activities for new R</a:t>
            </a:r>
            <a:r>
              <a:rPr lang="en-GB" dirty="0"/>
              <a:t>Is, and RI extensions underway</a:t>
            </a:r>
            <a:endParaRPr lang="en-FI" dirty="0"/>
          </a:p>
        </p:txBody>
      </p:sp>
      <p:pic>
        <p:nvPicPr>
          <p:cNvPr id="5" name="Picture 4">
            <a:extLst>
              <a:ext uri="{FF2B5EF4-FFF2-40B4-BE49-F238E27FC236}">
                <a16:creationId xmlns:a16="http://schemas.microsoft.com/office/drawing/2014/main" id="{8BB44787-39DC-0D48-8593-5F158291D7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4979" y="3500199"/>
            <a:ext cx="608149" cy="317295"/>
          </a:xfrm>
          <a:prstGeom prst="rect">
            <a:avLst/>
          </a:prstGeom>
        </p:spPr>
      </p:pic>
      <p:pic>
        <p:nvPicPr>
          <p:cNvPr id="6" name="Picture 5">
            <a:extLst>
              <a:ext uri="{FF2B5EF4-FFF2-40B4-BE49-F238E27FC236}">
                <a16:creationId xmlns:a16="http://schemas.microsoft.com/office/drawing/2014/main" id="{BD739502-4F50-B848-88E7-B7D6AE9029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9017" y="4127405"/>
            <a:ext cx="473242" cy="187325"/>
          </a:xfrm>
          <a:prstGeom prst="rect">
            <a:avLst/>
          </a:prstGeom>
        </p:spPr>
      </p:pic>
      <p:pic>
        <p:nvPicPr>
          <p:cNvPr id="7" name="Picture 6">
            <a:extLst>
              <a:ext uri="{FF2B5EF4-FFF2-40B4-BE49-F238E27FC236}">
                <a16:creationId xmlns:a16="http://schemas.microsoft.com/office/drawing/2014/main" id="{24ED2C62-8B4B-D242-A08B-19C4010475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8930" y="2179445"/>
            <a:ext cx="478765" cy="251132"/>
          </a:xfrm>
          <a:prstGeom prst="rect">
            <a:avLst/>
          </a:prstGeom>
        </p:spPr>
      </p:pic>
      <p:pic>
        <p:nvPicPr>
          <p:cNvPr id="8" name="Picture 7">
            <a:extLst>
              <a:ext uri="{FF2B5EF4-FFF2-40B4-BE49-F238E27FC236}">
                <a16:creationId xmlns:a16="http://schemas.microsoft.com/office/drawing/2014/main" id="{361C746E-F903-DA4C-8137-9712C177D0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1195" y="2584995"/>
            <a:ext cx="399881" cy="268996"/>
          </a:xfrm>
          <a:prstGeom prst="rect">
            <a:avLst/>
          </a:prstGeom>
        </p:spPr>
      </p:pic>
      <p:pic>
        <p:nvPicPr>
          <p:cNvPr id="9" name="Picture 8">
            <a:extLst>
              <a:ext uri="{FF2B5EF4-FFF2-40B4-BE49-F238E27FC236}">
                <a16:creationId xmlns:a16="http://schemas.microsoft.com/office/drawing/2014/main" id="{BF0D3E11-0F8D-5D4F-A550-D68FE02672D5}"/>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30602" y="3546401"/>
            <a:ext cx="384856" cy="419186"/>
          </a:xfrm>
          <a:prstGeom prst="rect">
            <a:avLst/>
          </a:prstGeom>
        </p:spPr>
      </p:pic>
      <p:pic>
        <p:nvPicPr>
          <p:cNvPr id="10" name="Picture 9">
            <a:extLst>
              <a:ext uri="{FF2B5EF4-FFF2-40B4-BE49-F238E27FC236}">
                <a16:creationId xmlns:a16="http://schemas.microsoft.com/office/drawing/2014/main" id="{6AB09185-7D6C-444A-B386-EADACEF38520}"/>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74485" y="4046195"/>
            <a:ext cx="697286" cy="349743"/>
          </a:xfrm>
          <a:prstGeom prst="rect">
            <a:avLst/>
          </a:prstGeom>
        </p:spPr>
      </p:pic>
      <p:pic>
        <p:nvPicPr>
          <p:cNvPr id="11" name="Picture 10">
            <a:extLst>
              <a:ext uri="{FF2B5EF4-FFF2-40B4-BE49-F238E27FC236}">
                <a16:creationId xmlns:a16="http://schemas.microsoft.com/office/drawing/2014/main" id="{50A8CF2A-3FE2-3049-B4BE-0CBA90DB342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47907" y="4498712"/>
            <a:ext cx="999763" cy="346353"/>
          </a:xfrm>
          <a:prstGeom prst="rect">
            <a:avLst/>
          </a:prstGeom>
        </p:spPr>
      </p:pic>
      <p:pic>
        <p:nvPicPr>
          <p:cNvPr id="12" name="Picture 11">
            <a:extLst>
              <a:ext uri="{FF2B5EF4-FFF2-40B4-BE49-F238E27FC236}">
                <a16:creationId xmlns:a16="http://schemas.microsoft.com/office/drawing/2014/main" id="{0EB342C7-7408-0842-87F9-1DE9B9C4F9E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01509" y="1720448"/>
            <a:ext cx="697285" cy="419240"/>
          </a:xfrm>
          <a:prstGeom prst="rect">
            <a:avLst/>
          </a:prstGeom>
        </p:spPr>
      </p:pic>
      <p:pic>
        <p:nvPicPr>
          <p:cNvPr id="13" name="Picture 12">
            <a:extLst>
              <a:ext uri="{FF2B5EF4-FFF2-40B4-BE49-F238E27FC236}">
                <a16:creationId xmlns:a16="http://schemas.microsoft.com/office/drawing/2014/main" id="{0629154E-0EF9-274A-8379-4C52471315FF}"/>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31187" y="4096370"/>
            <a:ext cx="549692" cy="383475"/>
          </a:xfrm>
          <a:prstGeom prst="rect">
            <a:avLst/>
          </a:prstGeom>
        </p:spPr>
      </p:pic>
      <p:pic>
        <p:nvPicPr>
          <p:cNvPr id="14" name="Picture 13">
            <a:extLst>
              <a:ext uri="{FF2B5EF4-FFF2-40B4-BE49-F238E27FC236}">
                <a16:creationId xmlns:a16="http://schemas.microsoft.com/office/drawing/2014/main" id="{19AF24F5-49C8-754F-9243-561FAB29E51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94518" y="2460313"/>
            <a:ext cx="903764" cy="128170"/>
          </a:xfrm>
          <a:prstGeom prst="rect">
            <a:avLst/>
          </a:prstGeom>
        </p:spPr>
      </p:pic>
      <p:pic>
        <p:nvPicPr>
          <p:cNvPr id="15" name="Picture 14">
            <a:extLst>
              <a:ext uri="{FF2B5EF4-FFF2-40B4-BE49-F238E27FC236}">
                <a16:creationId xmlns:a16="http://schemas.microsoft.com/office/drawing/2014/main" id="{BA94C597-BD33-3F43-BA40-6E9804B1C7F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11998" y="4510515"/>
            <a:ext cx="596668" cy="263028"/>
          </a:xfrm>
          <a:prstGeom prst="rect">
            <a:avLst/>
          </a:prstGeom>
        </p:spPr>
      </p:pic>
      <p:pic>
        <p:nvPicPr>
          <p:cNvPr id="16" name="Picture 15">
            <a:extLst>
              <a:ext uri="{FF2B5EF4-FFF2-40B4-BE49-F238E27FC236}">
                <a16:creationId xmlns:a16="http://schemas.microsoft.com/office/drawing/2014/main" id="{C35365B3-E47C-F743-9AB0-CE92366111A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139870" y="4145719"/>
            <a:ext cx="853608" cy="603264"/>
          </a:xfrm>
          <a:prstGeom prst="rect">
            <a:avLst/>
          </a:prstGeom>
        </p:spPr>
      </p:pic>
      <p:pic>
        <p:nvPicPr>
          <p:cNvPr id="17" name="Picture 16">
            <a:extLst>
              <a:ext uri="{FF2B5EF4-FFF2-40B4-BE49-F238E27FC236}">
                <a16:creationId xmlns:a16="http://schemas.microsoft.com/office/drawing/2014/main" id="{CECA89E1-3B89-6048-868C-AB6FFADBB7C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316855" y="3886300"/>
            <a:ext cx="455248" cy="455248"/>
          </a:xfrm>
          <a:prstGeom prst="rect">
            <a:avLst/>
          </a:prstGeom>
        </p:spPr>
      </p:pic>
      <p:pic>
        <p:nvPicPr>
          <p:cNvPr id="18" name="Picture 17">
            <a:extLst>
              <a:ext uri="{FF2B5EF4-FFF2-40B4-BE49-F238E27FC236}">
                <a16:creationId xmlns:a16="http://schemas.microsoft.com/office/drawing/2014/main" id="{A7AB8E5E-9EF5-EE44-8E43-C3AA32299E5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673871" y="3735897"/>
            <a:ext cx="1095605" cy="325180"/>
          </a:xfrm>
          <a:prstGeom prst="rect">
            <a:avLst/>
          </a:prstGeom>
        </p:spPr>
      </p:pic>
      <p:pic>
        <p:nvPicPr>
          <p:cNvPr id="19" name="Picture 18">
            <a:extLst>
              <a:ext uri="{FF2B5EF4-FFF2-40B4-BE49-F238E27FC236}">
                <a16:creationId xmlns:a16="http://schemas.microsoft.com/office/drawing/2014/main" id="{824C20C6-FB8C-5E47-806B-94B8DCF1C64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891466" y="3369117"/>
            <a:ext cx="1054934" cy="354568"/>
          </a:xfrm>
          <a:prstGeom prst="rect">
            <a:avLst/>
          </a:prstGeom>
        </p:spPr>
      </p:pic>
      <p:pic>
        <p:nvPicPr>
          <p:cNvPr id="20" name="Picture 19">
            <a:extLst>
              <a:ext uri="{FF2B5EF4-FFF2-40B4-BE49-F238E27FC236}">
                <a16:creationId xmlns:a16="http://schemas.microsoft.com/office/drawing/2014/main" id="{0710DB31-1EDA-3A43-81D2-CE21FA6BEE0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558647" y="5627605"/>
            <a:ext cx="652813" cy="391688"/>
          </a:xfrm>
          <a:prstGeom prst="rect">
            <a:avLst/>
          </a:prstGeom>
        </p:spPr>
      </p:pic>
      <p:pic>
        <p:nvPicPr>
          <p:cNvPr id="21" name="Picture 20">
            <a:extLst>
              <a:ext uri="{FF2B5EF4-FFF2-40B4-BE49-F238E27FC236}">
                <a16:creationId xmlns:a16="http://schemas.microsoft.com/office/drawing/2014/main" id="{88E7C855-3301-AF4C-BE3B-067D4A87062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903697" y="3038020"/>
            <a:ext cx="516044" cy="547157"/>
          </a:xfrm>
          <a:prstGeom prst="rect">
            <a:avLst/>
          </a:prstGeom>
        </p:spPr>
      </p:pic>
      <p:pic>
        <p:nvPicPr>
          <p:cNvPr id="23" name="Picture 22">
            <a:extLst>
              <a:ext uri="{FF2B5EF4-FFF2-40B4-BE49-F238E27FC236}">
                <a16:creationId xmlns:a16="http://schemas.microsoft.com/office/drawing/2014/main" id="{A2AC2919-5848-CD42-B0AD-482091324671}"/>
              </a:ext>
            </a:extLst>
          </p:cNvPr>
          <p:cNvPicPr>
            <a:picLocks noChangeAspect="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26780" y="3095415"/>
            <a:ext cx="1155728" cy="323604"/>
          </a:xfrm>
          <a:prstGeom prst="rect">
            <a:avLst/>
          </a:prstGeom>
        </p:spPr>
      </p:pic>
      <p:pic>
        <p:nvPicPr>
          <p:cNvPr id="24" name="Picture 23">
            <a:extLst>
              <a:ext uri="{FF2B5EF4-FFF2-40B4-BE49-F238E27FC236}">
                <a16:creationId xmlns:a16="http://schemas.microsoft.com/office/drawing/2014/main" id="{868BC9FD-1725-BD41-8C54-7140010B1F0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505943" y="1774200"/>
            <a:ext cx="549692" cy="549692"/>
          </a:xfrm>
          <a:prstGeom prst="rect">
            <a:avLst/>
          </a:prstGeom>
        </p:spPr>
      </p:pic>
      <p:pic>
        <p:nvPicPr>
          <p:cNvPr id="25" name="Picture 24">
            <a:extLst>
              <a:ext uri="{FF2B5EF4-FFF2-40B4-BE49-F238E27FC236}">
                <a16:creationId xmlns:a16="http://schemas.microsoft.com/office/drawing/2014/main" id="{45C73204-00D1-2C4C-9372-8E1CB4C75015}"/>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593772" y="5051330"/>
            <a:ext cx="1061561" cy="312571"/>
          </a:xfrm>
          <a:prstGeom prst="rect">
            <a:avLst/>
          </a:prstGeom>
        </p:spPr>
      </p:pic>
      <p:pic>
        <p:nvPicPr>
          <p:cNvPr id="26" name="Picture 25">
            <a:extLst>
              <a:ext uri="{FF2B5EF4-FFF2-40B4-BE49-F238E27FC236}">
                <a16:creationId xmlns:a16="http://schemas.microsoft.com/office/drawing/2014/main" id="{E7A3BDDF-B2B0-6A4F-B566-CEF11CC58B89}"/>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192996" y="1715644"/>
            <a:ext cx="803894" cy="364326"/>
          </a:xfrm>
          <a:prstGeom prst="rect">
            <a:avLst/>
          </a:prstGeom>
        </p:spPr>
      </p:pic>
      <p:pic>
        <p:nvPicPr>
          <p:cNvPr id="27" name="Picture 26">
            <a:extLst>
              <a:ext uri="{FF2B5EF4-FFF2-40B4-BE49-F238E27FC236}">
                <a16:creationId xmlns:a16="http://schemas.microsoft.com/office/drawing/2014/main" id="{DB64FA39-26A1-674A-BAF9-0993A78AB41B}"/>
              </a:ext>
            </a:extLst>
          </p:cNvPr>
          <p:cNvPicPr>
            <a:picLocks noChangeAspect="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53589" y="4483007"/>
            <a:ext cx="745729" cy="531953"/>
          </a:xfrm>
          <a:prstGeom prst="rect">
            <a:avLst/>
          </a:prstGeom>
        </p:spPr>
      </p:pic>
      <p:pic>
        <p:nvPicPr>
          <p:cNvPr id="28" name="Picture 27">
            <a:extLst>
              <a:ext uri="{FF2B5EF4-FFF2-40B4-BE49-F238E27FC236}">
                <a16:creationId xmlns:a16="http://schemas.microsoft.com/office/drawing/2014/main" id="{BC22BB73-F261-094E-A4E0-1CA5F515EB36}"/>
              </a:ext>
            </a:extLst>
          </p:cNvPr>
          <p:cNvPicPr>
            <a:picLocks noChangeAspect="1"/>
          </p:cNvPicPr>
          <p:nvPr/>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018408" y="4931594"/>
            <a:ext cx="816372" cy="455248"/>
          </a:xfrm>
          <a:prstGeom prst="rect">
            <a:avLst/>
          </a:prstGeom>
        </p:spPr>
      </p:pic>
      <p:pic>
        <p:nvPicPr>
          <p:cNvPr id="29" name="Picture 28">
            <a:extLst>
              <a:ext uri="{FF2B5EF4-FFF2-40B4-BE49-F238E27FC236}">
                <a16:creationId xmlns:a16="http://schemas.microsoft.com/office/drawing/2014/main" id="{BF810E39-EAA8-2D41-94CD-E06F7697FB37}"/>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782508" y="3009973"/>
            <a:ext cx="699427" cy="455248"/>
          </a:xfrm>
          <a:prstGeom prst="rect">
            <a:avLst/>
          </a:prstGeom>
        </p:spPr>
      </p:pic>
      <p:pic>
        <p:nvPicPr>
          <p:cNvPr id="31" name="Picture 30">
            <a:extLst>
              <a:ext uri="{FF2B5EF4-FFF2-40B4-BE49-F238E27FC236}">
                <a16:creationId xmlns:a16="http://schemas.microsoft.com/office/drawing/2014/main" id="{ECD15267-EFFC-2B40-AB57-F54D2B733D96}"/>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0179209" y="4973266"/>
            <a:ext cx="1212180" cy="989042"/>
          </a:xfrm>
          <a:prstGeom prst="rect">
            <a:avLst/>
          </a:prstGeom>
        </p:spPr>
      </p:pic>
      <p:cxnSp>
        <p:nvCxnSpPr>
          <p:cNvPr id="34" name="Straight Connector 33">
            <a:extLst>
              <a:ext uri="{FF2B5EF4-FFF2-40B4-BE49-F238E27FC236}">
                <a16:creationId xmlns:a16="http://schemas.microsoft.com/office/drawing/2014/main" id="{BA9103C8-402D-784F-93BA-C3BB537552F8}"/>
              </a:ext>
            </a:extLst>
          </p:cNvPr>
          <p:cNvCxnSpPr>
            <a:cxnSpLocks/>
            <a:stCxn id="30" idx="5"/>
          </p:cNvCxnSpPr>
          <p:nvPr/>
        </p:nvCxnSpPr>
        <p:spPr>
          <a:xfrm>
            <a:off x="9831262" y="5105004"/>
            <a:ext cx="653809" cy="362783"/>
          </a:xfrm>
          <a:prstGeom prst="line">
            <a:avLst/>
          </a:prstGeom>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7C35595E-D54C-B442-84B2-C772DC9C18DB}"/>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0398282" y="501775"/>
            <a:ext cx="1482704" cy="730231"/>
          </a:xfrm>
          <a:prstGeom prst="rect">
            <a:avLst/>
          </a:prstGeom>
        </p:spPr>
      </p:pic>
      <p:cxnSp>
        <p:nvCxnSpPr>
          <p:cNvPr id="37" name="Straight Connector 36">
            <a:extLst>
              <a:ext uri="{FF2B5EF4-FFF2-40B4-BE49-F238E27FC236}">
                <a16:creationId xmlns:a16="http://schemas.microsoft.com/office/drawing/2014/main" id="{006398FD-6ACD-F34B-B84A-86F6D9410CBB}"/>
              </a:ext>
            </a:extLst>
          </p:cNvPr>
          <p:cNvCxnSpPr>
            <a:endCxn id="32" idx="0"/>
          </p:cNvCxnSpPr>
          <p:nvPr/>
        </p:nvCxnSpPr>
        <p:spPr>
          <a:xfrm flipH="1">
            <a:off x="9882055" y="1080217"/>
            <a:ext cx="315800" cy="390940"/>
          </a:xfrm>
          <a:prstGeom prst="line">
            <a:avLst/>
          </a:prstGeom>
        </p:spPr>
        <p:style>
          <a:lnRef idx="1">
            <a:schemeClr val="accent4"/>
          </a:lnRef>
          <a:fillRef idx="0">
            <a:schemeClr val="accent4"/>
          </a:fillRef>
          <a:effectRef idx="0">
            <a:schemeClr val="accent4"/>
          </a:effectRef>
          <a:fontRef idx="minor">
            <a:schemeClr val="tx1"/>
          </a:fontRef>
        </p:style>
      </p:cxnSp>
      <p:sp>
        <p:nvSpPr>
          <p:cNvPr id="38" name="Oval 37">
            <a:extLst>
              <a:ext uri="{FF2B5EF4-FFF2-40B4-BE49-F238E27FC236}">
                <a16:creationId xmlns:a16="http://schemas.microsoft.com/office/drawing/2014/main" id="{C5BC3916-B2B4-534B-A455-73B987694B3E}"/>
              </a:ext>
            </a:extLst>
          </p:cNvPr>
          <p:cNvSpPr/>
          <p:nvPr/>
        </p:nvSpPr>
        <p:spPr>
          <a:xfrm>
            <a:off x="4511375" y="1324499"/>
            <a:ext cx="6355408" cy="4985989"/>
          </a:xfrm>
          <a:prstGeom prst="ellipse">
            <a:avLst/>
          </a:prstGeom>
          <a:noFill/>
          <a:ln>
            <a:solidFill>
              <a:schemeClr val="accent2">
                <a:lumMod val="60000"/>
                <a:lumOff val="40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124" name="Picture 4">
            <a:extLst>
              <a:ext uri="{FF2B5EF4-FFF2-40B4-BE49-F238E27FC236}">
                <a16:creationId xmlns:a16="http://schemas.microsoft.com/office/drawing/2014/main" id="{C92A602C-C325-9D4F-9210-D1741DD21388}"/>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3982774" y="5237771"/>
            <a:ext cx="1737389" cy="1146677"/>
          </a:xfrm>
          <a:prstGeom prst="rect">
            <a:avLst/>
          </a:prstGeom>
          <a:noFill/>
          <a:extLst>
            <a:ext uri="{909E8E84-426E-40DD-AFC4-6F175D3DCCD1}">
              <a14:hiddenFill xmlns:a14="http://schemas.microsoft.com/office/drawing/2010/main">
                <a:solidFill>
                  <a:srgbClr val="FFFFFF"/>
                </a:solidFill>
              </a14:hiddenFill>
            </a:ext>
          </a:extLst>
        </p:spPr>
      </p:pic>
      <p:pic>
        <p:nvPicPr>
          <p:cNvPr id="42" name="Grafik 32" descr="Ein Bild, das Text, Geschirr, Teller enthält.&#10;&#10;Automatisch generierte Beschreibung">
            <a:extLst>
              <a:ext uri="{FF2B5EF4-FFF2-40B4-BE49-F238E27FC236}">
                <a16:creationId xmlns:a16="http://schemas.microsoft.com/office/drawing/2014/main" id="{E8B46D2D-4E1D-164D-9982-3BEDFA542BB7}"/>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8128313" y="2744503"/>
            <a:ext cx="719594" cy="234000"/>
          </a:xfrm>
          <a:prstGeom prst="rect">
            <a:avLst/>
          </a:prstGeom>
        </p:spPr>
      </p:pic>
    </p:spTree>
    <p:extLst>
      <p:ext uri="{BB962C8B-B14F-4D97-AF65-F5344CB8AC3E}">
        <p14:creationId xmlns:p14="http://schemas.microsoft.com/office/powerpoint/2010/main" val="1953553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65C974-6BDC-B04C-AE79-6B106C40ECA5}"/>
              </a:ext>
            </a:extLst>
          </p:cNvPr>
          <p:cNvSpPr/>
          <p:nvPr/>
        </p:nvSpPr>
        <p:spPr>
          <a:xfrm>
            <a:off x="8210550" y="1444487"/>
            <a:ext cx="2888973" cy="4916556"/>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20" name="Right Arrow 19">
            <a:extLst>
              <a:ext uri="{FF2B5EF4-FFF2-40B4-BE49-F238E27FC236}">
                <a16:creationId xmlns:a16="http://schemas.microsoft.com/office/drawing/2014/main" id="{62476C33-0760-1745-B1EF-BCA93F7D9248}"/>
              </a:ext>
            </a:extLst>
          </p:cNvPr>
          <p:cNvSpPr/>
          <p:nvPr/>
        </p:nvSpPr>
        <p:spPr>
          <a:xfrm>
            <a:off x="7255943" y="5278755"/>
            <a:ext cx="3464238" cy="239091"/>
          </a:xfrm>
          <a:prstGeom prst="rightArrow">
            <a:avLst/>
          </a:prstGeom>
          <a:gradFill flip="none" rotWithShape="1">
            <a:gsLst>
              <a:gs pos="0">
                <a:schemeClr val="bg1"/>
              </a:gs>
              <a:gs pos="17000">
                <a:schemeClr val="accent4">
                  <a:lumMod val="60000"/>
                  <a:lumOff val="40000"/>
                </a:schemeClr>
              </a:gs>
              <a:gs pos="40000">
                <a:schemeClr val="tx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2" name="Text Placeholder 1">
            <a:extLst>
              <a:ext uri="{FF2B5EF4-FFF2-40B4-BE49-F238E27FC236}">
                <a16:creationId xmlns:a16="http://schemas.microsoft.com/office/drawing/2014/main" id="{D4BE03CF-2862-6047-8DB7-ABB748A3C70E}"/>
              </a:ext>
            </a:extLst>
          </p:cNvPr>
          <p:cNvSpPr>
            <a:spLocks noGrp="1"/>
          </p:cNvSpPr>
          <p:nvPr>
            <p:ph type="body" sz="quarter" idx="10"/>
          </p:nvPr>
        </p:nvSpPr>
        <p:spPr>
          <a:xfrm>
            <a:off x="646547" y="703059"/>
            <a:ext cx="10316314" cy="615601"/>
          </a:xfrm>
        </p:spPr>
        <p:txBody>
          <a:bodyPr/>
          <a:lstStyle/>
          <a:p>
            <a:r>
              <a:rPr lang="en-FI" dirty="0"/>
              <a:t>Cluster projects in ENVRI domain</a:t>
            </a:r>
          </a:p>
        </p:txBody>
      </p:sp>
      <p:pic>
        <p:nvPicPr>
          <p:cNvPr id="1026" name="Picture 2">
            <a:extLst>
              <a:ext uri="{FF2B5EF4-FFF2-40B4-BE49-F238E27FC236}">
                <a16:creationId xmlns:a16="http://schemas.microsoft.com/office/drawing/2014/main" id="{656EF32A-6784-D140-BF6B-D5E3CE500E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16995" y="2009695"/>
            <a:ext cx="2130287" cy="1114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AC6ECBE-3D5E-1E42-8C46-BDC126694FA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0113" y="1796997"/>
            <a:ext cx="2468217" cy="1604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F2190F4-A3BA-C34E-B3E0-0AFB033FA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89894" y="1663194"/>
            <a:ext cx="2130287" cy="1738144"/>
          </a:xfrm>
          <a:prstGeom prst="rect">
            <a:avLst/>
          </a:prstGeom>
        </p:spPr>
      </p:pic>
      <p:sp>
        <p:nvSpPr>
          <p:cNvPr id="8" name="Right Arrow 7">
            <a:extLst>
              <a:ext uri="{FF2B5EF4-FFF2-40B4-BE49-F238E27FC236}">
                <a16:creationId xmlns:a16="http://schemas.microsoft.com/office/drawing/2014/main" id="{C8E5D4B5-7D5A-2347-95AC-706618499E71}"/>
              </a:ext>
            </a:extLst>
          </p:cNvPr>
          <p:cNvSpPr/>
          <p:nvPr/>
        </p:nvSpPr>
        <p:spPr>
          <a:xfrm>
            <a:off x="1948070" y="3560995"/>
            <a:ext cx="8786568" cy="607538"/>
          </a:xfrm>
          <a:prstGeom prst="rightArrow">
            <a:avLst/>
          </a:prstGeom>
          <a:gradFill flip="none" rotWithShape="1">
            <a:gsLst>
              <a:gs pos="0">
                <a:schemeClr val="bg1"/>
              </a:gs>
              <a:gs pos="73000">
                <a:srgbClr val="FF0000"/>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Data service harmonization</a:t>
            </a:r>
          </a:p>
        </p:txBody>
      </p:sp>
      <p:sp>
        <p:nvSpPr>
          <p:cNvPr id="16" name="Right Arrow 15">
            <a:extLst>
              <a:ext uri="{FF2B5EF4-FFF2-40B4-BE49-F238E27FC236}">
                <a16:creationId xmlns:a16="http://schemas.microsoft.com/office/drawing/2014/main" id="{F5EEF456-200A-E34C-A7FD-1F1E1654D636}"/>
              </a:ext>
            </a:extLst>
          </p:cNvPr>
          <p:cNvSpPr/>
          <p:nvPr/>
        </p:nvSpPr>
        <p:spPr>
          <a:xfrm>
            <a:off x="4609235" y="4071478"/>
            <a:ext cx="3464238" cy="607538"/>
          </a:xfrm>
          <a:prstGeom prst="rightArrow">
            <a:avLst/>
          </a:prstGeom>
          <a:gradFill flip="none" rotWithShape="1">
            <a:gsLst>
              <a:gs pos="0">
                <a:schemeClr val="bg1"/>
              </a:gs>
              <a:gs pos="17000">
                <a:schemeClr val="accent4">
                  <a:lumMod val="60000"/>
                  <a:lumOff val="40000"/>
                </a:schemeClr>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Joint observation technologies</a:t>
            </a:r>
          </a:p>
        </p:txBody>
      </p:sp>
      <p:sp>
        <p:nvSpPr>
          <p:cNvPr id="18" name="Right Arrow 17">
            <a:extLst>
              <a:ext uri="{FF2B5EF4-FFF2-40B4-BE49-F238E27FC236}">
                <a16:creationId xmlns:a16="http://schemas.microsoft.com/office/drawing/2014/main" id="{B30C0FBB-B122-3A42-B331-7DBFBF95945C}"/>
              </a:ext>
            </a:extLst>
          </p:cNvPr>
          <p:cNvSpPr/>
          <p:nvPr/>
        </p:nvSpPr>
        <p:spPr>
          <a:xfrm>
            <a:off x="3140765" y="4581961"/>
            <a:ext cx="4932708" cy="607538"/>
          </a:xfrm>
          <a:prstGeom prst="rightArrow">
            <a:avLst/>
          </a:prstGeom>
          <a:gradFill flip="none" rotWithShape="1">
            <a:gsLst>
              <a:gs pos="0">
                <a:schemeClr val="bg1"/>
              </a:gs>
              <a:gs pos="17000">
                <a:schemeClr val="accent5">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Societal impact enchancement</a:t>
            </a:r>
          </a:p>
        </p:txBody>
      </p:sp>
      <p:sp>
        <p:nvSpPr>
          <p:cNvPr id="19" name="Right Arrow 18">
            <a:extLst>
              <a:ext uri="{FF2B5EF4-FFF2-40B4-BE49-F238E27FC236}">
                <a16:creationId xmlns:a16="http://schemas.microsoft.com/office/drawing/2014/main" id="{E302154D-1A1A-874E-9A46-A93E346BE36E}"/>
              </a:ext>
            </a:extLst>
          </p:cNvPr>
          <p:cNvSpPr/>
          <p:nvPr/>
        </p:nvSpPr>
        <p:spPr>
          <a:xfrm>
            <a:off x="4609235" y="5092444"/>
            <a:ext cx="3464238" cy="607538"/>
          </a:xfrm>
          <a:prstGeom prst="rightArrow">
            <a:avLst/>
          </a:prstGeom>
          <a:gradFill flip="none" rotWithShape="1">
            <a:gsLst>
              <a:gs pos="0">
                <a:schemeClr val="bg1"/>
              </a:gs>
              <a:gs pos="17000">
                <a:schemeClr val="accent4">
                  <a:lumMod val="60000"/>
                  <a:lumOff val="40000"/>
                </a:schemeClr>
              </a:gs>
              <a:gs pos="100000">
                <a:schemeClr val="tx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Access harmonization</a:t>
            </a:r>
          </a:p>
        </p:txBody>
      </p:sp>
      <p:sp>
        <p:nvSpPr>
          <p:cNvPr id="21" name="Right Arrow 20">
            <a:extLst>
              <a:ext uri="{FF2B5EF4-FFF2-40B4-BE49-F238E27FC236}">
                <a16:creationId xmlns:a16="http://schemas.microsoft.com/office/drawing/2014/main" id="{3EF46625-F2CC-9449-A35C-1B953FDB4ACF}"/>
              </a:ext>
            </a:extLst>
          </p:cNvPr>
          <p:cNvSpPr/>
          <p:nvPr/>
        </p:nvSpPr>
        <p:spPr>
          <a:xfrm>
            <a:off x="1229642" y="5625949"/>
            <a:ext cx="9504995" cy="607538"/>
          </a:xfrm>
          <a:prstGeom prst="rightArrow">
            <a:avLst/>
          </a:prstGeom>
          <a:gradFill flip="none" rotWithShape="1">
            <a:gsLst>
              <a:gs pos="0">
                <a:schemeClr val="bg1"/>
              </a:gs>
              <a:gs pos="17000">
                <a:schemeClr val="accent5">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Common strategic alignment, </a:t>
            </a:r>
            <a:r>
              <a:rPr lang="en-FI" dirty="0">
                <a:solidFill>
                  <a:schemeClr val="bg1"/>
                </a:solidFill>
              </a:rPr>
              <a:t>visibility &amp; stakeholder engagement </a:t>
            </a:r>
          </a:p>
        </p:txBody>
      </p:sp>
      <p:sp>
        <p:nvSpPr>
          <p:cNvPr id="15" name="TextBox 14">
            <a:extLst>
              <a:ext uri="{FF2B5EF4-FFF2-40B4-BE49-F238E27FC236}">
                <a16:creationId xmlns:a16="http://schemas.microsoft.com/office/drawing/2014/main" id="{F9206E56-F4F8-AB4F-87CE-7757F2C989FD}"/>
              </a:ext>
            </a:extLst>
          </p:cNvPr>
          <p:cNvSpPr txBox="1"/>
          <p:nvPr/>
        </p:nvSpPr>
        <p:spPr>
          <a:xfrm>
            <a:off x="956172" y="1474640"/>
            <a:ext cx="1191352" cy="369332"/>
          </a:xfrm>
          <a:prstGeom prst="rect">
            <a:avLst/>
          </a:prstGeom>
          <a:noFill/>
        </p:spPr>
        <p:txBody>
          <a:bodyPr wrap="none" rtlCol="0">
            <a:spAutoFit/>
          </a:bodyPr>
          <a:lstStyle/>
          <a:p>
            <a:r>
              <a:rPr lang="en-FI" dirty="0"/>
              <a:t>2011-2014</a:t>
            </a:r>
          </a:p>
        </p:txBody>
      </p:sp>
      <p:sp>
        <p:nvSpPr>
          <p:cNvPr id="26" name="TextBox 25">
            <a:extLst>
              <a:ext uri="{FF2B5EF4-FFF2-40B4-BE49-F238E27FC236}">
                <a16:creationId xmlns:a16="http://schemas.microsoft.com/office/drawing/2014/main" id="{0EBA7B25-3E12-314B-8B8F-CDAFB50E3A54}"/>
              </a:ext>
            </a:extLst>
          </p:cNvPr>
          <p:cNvSpPr txBox="1"/>
          <p:nvPr/>
        </p:nvSpPr>
        <p:spPr>
          <a:xfrm>
            <a:off x="4483634" y="1473925"/>
            <a:ext cx="1191352" cy="369332"/>
          </a:xfrm>
          <a:prstGeom prst="rect">
            <a:avLst/>
          </a:prstGeom>
          <a:noFill/>
        </p:spPr>
        <p:txBody>
          <a:bodyPr wrap="none" rtlCol="0">
            <a:spAutoFit/>
          </a:bodyPr>
          <a:lstStyle/>
          <a:p>
            <a:r>
              <a:rPr lang="en-FI" dirty="0"/>
              <a:t>2015-2019</a:t>
            </a:r>
          </a:p>
        </p:txBody>
      </p:sp>
      <p:sp>
        <p:nvSpPr>
          <p:cNvPr id="27" name="TextBox 26">
            <a:extLst>
              <a:ext uri="{FF2B5EF4-FFF2-40B4-BE49-F238E27FC236}">
                <a16:creationId xmlns:a16="http://schemas.microsoft.com/office/drawing/2014/main" id="{60CC4F8F-476D-8342-90F5-8561FF0AB688}"/>
              </a:ext>
            </a:extLst>
          </p:cNvPr>
          <p:cNvSpPr txBox="1"/>
          <p:nvPr/>
        </p:nvSpPr>
        <p:spPr>
          <a:xfrm>
            <a:off x="8210550" y="1446351"/>
            <a:ext cx="1191352" cy="369332"/>
          </a:xfrm>
          <a:prstGeom prst="rect">
            <a:avLst/>
          </a:prstGeom>
          <a:noFill/>
        </p:spPr>
        <p:txBody>
          <a:bodyPr wrap="none" rtlCol="0">
            <a:spAutoFit/>
          </a:bodyPr>
          <a:lstStyle/>
          <a:p>
            <a:r>
              <a:rPr lang="en-FI" dirty="0"/>
              <a:t>2019-2023</a:t>
            </a:r>
          </a:p>
        </p:txBody>
      </p:sp>
      <p:sp>
        <p:nvSpPr>
          <p:cNvPr id="17" name="TextBox 16">
            <a:extLst>
              <a:ext uri="{FF2B5EF4-FFF2-40B4-BE49-F238E27FC236}">
                <a16:creationId xmlns:a16="http://schemas.microsoft.com/office/drawing/2014/main" id="{8AFFEC2E-2AF3-3945-9A86-767C30C607C8}"/>
              </a:ext>
            </a:extLst>
          </p:cNvPr>
          <p:cNvSpPr txBox="1"/>
          <p:nvPr/>
        </p:nvSpPr>
        <p:spPr>
          <a:xfrm>
            <a:off x="8589894" y="5242324"/>
            <a:ext cx="1024576" cy="276999"/>
          </a:xfrm>
          <a:prstGeom prst="rect">
            <a:avLst/>
          </a:prstGeom>
          <a:noFill/>
        </p:spPr>
        <p:txBody>
          <a:bodyPr wrap="none" rtlCol="0">
            <a:spAutoFit/>
          </a:bodyPr>
          <a:lstStyle/>
          <a:p>
            <a:r>
              <a:rPr lang="en-FI" sz="1200" dirty="0">
                <a:solidFill>
                  <a:schemeClr val="bg1"/>
                </a:solidFill>
              </a:rPr>
              <a:t>(virtual, data)</a:t>
            </a:r>
          </a:p>
        </p:txBody>
      </p:sp>
    </p:spTree>
    <p:extLst>
      <p:ext uri="{BB962C8B-B14F-4D97-AF65-F5344CB8AC3E}">
        <p14:creationId xmlns:p14="http://schemas.microsoft.com/office/powerpoint/2010/main" val="392962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47CA7E-B551-5D44-9DB1-4E2253C4E631}"/>
              </a:ext>
            </a:extLst>
          </p:cNvPr>
          <p:cNvSpPr>
            <a:spLocks noGrp="1"/>
          </p:cNvSpPr>
          <p:nvPr>
            <p:ph type="title"/>
          </p:nvPr>
        </p:nvSpPr>
        <p:spPr>
          <a:xfrm>
            <a:off x="6587194" y="2617036"/>
            <a:ext cx="4819650" cy="1253474"/>
          </a:xfrm>
        </p:spPr>
        <p:txBody>
          <a:bodyPr>
            <a:normAutofit/>
          </a:bodyPr>
          <a:lstStyle/>
          <a:p>
            <a:r>
              <a:rPr lang="en-FI" sz="3600" dirty="0"/>
              <a:t>ENVRI in the landscape</a:t>
            </a:r>
          </a:p>
        </p:txBody>
      </p:sp>
      <p:pic>
        <p:nvPicPr>
          <p:cNvPr id="16" name="Picture Placeholder 15" descr="Rainbow over valley">
            <a:extLst>
              <a:ext uri="{FF2B5EF4-FFF2-40B4-BE49-F238E27FC236}">
                <a16:creationId xmlns:a16="http://schemas.microsoft.com/office/drawing/2014/main" id="{757896AE-A355-E44F-9AE9-E8D324D88F34}"/>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a:xfrm>
            <a:off x="134936" y="474496"/>
            <a:ext cx="6106838" cy="6053507"/>
          </a:xfrm>
        </p:spPr>
      </p:pic>
      <p:pic>
        <p:nvPicPr>
          <p:cNvPr id="17" name="Picture 4">
            <a:extLst>
              <a:ext uri="{FF2B5EF4-FFF2-40B4-BE49-F238E27FC236}">
                <a16:creationId xmlns:a16="http://schemas.microsoft.com/office/drawing/2014/main" id="{2E7979A1-E9C8-864E-83E1-5B1FB8868392}"/>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41699" y="5214240"/>
            <a:ext cx="373533" cy="24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2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AC3910-6AAC-5C4C-B165-4B00213C0697}"/>
              </a:ext>
            </a:extLst>
          </p:cNvPr>
          <p:cNvSpPr>
            <a:spLocks noGrp="1"/>
          </p:cNvSpPr>
          <p:nvPr>
            <p:ph type="body" sz="quarter" idx="16"/>
          </p:nvPr>
        </p:nvSpPr>
        <p:spPr/>
        <p:txBody>
          <a:bodyPr/>
          <a:lstStyle/>
          <a:p>
            <a:r>
              <a:rPr lang="en-FI" dirty="0"/>
              <a:t>Overview of ENVRI in the landscape</a:t>
            </a:r>
          </a:p>
        </p:txBody>
      </p:sp>
      <p:grpSp>
        <p:nvGrpSpPr>
          <p:cNvPr id="51" name="Group 50">
            <a:extLst>
              <a:ext uri="{FF2B5EF4-FFF2-40B4-BE49-F238E27FC236}">
                <a16:creationId xmlns:a16="http://schemas.microsoft.com/office/drawing/2014/main" id="{5E7E8BAB-DB95-EC44-8095-397AF608641D}"/>
              </a:ext>
            </a:extLst>
          </p:cNvPr>
          <p:cNvGrpSpPr/>
          <p:nvPr/>
        </p:nvGrpSpPr>
        <p:grpSpPr>
          <a:xfrm>
            <a:off x="5496" y="7666186"/>
            <a:ext cx="11823197" cy="3657988"/>
            <a:chOff x="5496" y="7666186"/>
            <a:chExt cx="11823197" cy="3657988"/>
          </a:xfrm>
        </p:grpSpPr>
        <p:sp>
          <p:nvSpPr>
            <p:cNvPr id="52" name="Chord 51">
              <a:extLst>
                <a:ext uri="{FF2B5EF4-FFF2-40B4-BE49-F238E27FC236}">
                  <a16:creationId xmlns:a16="http://schemas.microsoft.com/office/drawing/2014/main" id="{75157C34-AF06-0646-96A8-866B318E7608}"/>
                </a:ext>
              </a:extLst>
            </p:cNvPr>
            <p:cNvSpPr/>
            <p:nvPr/>
          </p:nvSpPr>
          <p:spPr>
            <a:xfrm>
              <a:off x="5496" y="7666186"/>
              <a:ext cx="914497" cy="914497"/>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3" name="Pie 52">
              <a:extLst>
                <a:ext uri="{FF2B5EF4-FFF2-40B4-BE49-F238E27FC236}">
                  <a16:creationId xmlns:a16="http://schemas.microsoft.com/office/drawing/2014/main" id="{C90B5E4F-4A26-DB46-A8F5-7932169D988A}"/>
                </a:ext>
              </a:extLst>
            </p:cNvPr>
            <p:cNvSpPr/>
            <p:nvPr/>
          </p:nvSpPr>
          <p:spPr>
            <a:xfrm>
              <a:off x="96946" y="7757635"/>
              <a:ext cx="731597" cy="731597"/>
            </a:xfrm>
            <a:prstGeom prst="pie">
              <a:avLst>
                <a:gd name="adj1" fmla="val 13500000"/>
                <a:gd name="adj2" fmla="val 1620000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4" name="Freeform 53">
              <a:extLst>
                <a:ext uri="{FF2B5EF4-FFF2-40B4-BE49-F238E27FC236}">
                  <a16:creationId xmlns:a16="http://schemas.microsoft.com/office/drawing/2014/main" id="{5BB578B3-4FF5-B441-A1F5-E3D80B5B48CD}"/>
                </a:ext>
              </a:extLst>
            </p:cNvPr>
            <p:cNvSpPr/>
            <p:nvPr/>
          </p:nvSpPr>
          <p:spPr>
            <a:xfrm rot="16200000">
              <a:off x="-1046174" y="9723804"/>
              <a:ext cx="2652041" cy="548698"/>
            </a:xfrm>
            <a:custGeom>
              <a:avLst/>
              <a:gdLst>
                <a:gd name="connsiteX0" fmla="*/ 0 w 2652041"/>
                <a:gd name="connsiteY0" fmla="*/ 0 h 548698"/>
                <a:gd name="connsiteX1" fmla="*/ 2652041 w 2652041"/>
                <a:gd name="connsiteY1" fmla="*/ 0 h 548698"/>
                <a:gd name="connsiteX2" fmla="*/ 2652041 w 2652041"/>
                <a:gd name="connsiteY2" fmla="*/ 548698 h 548698"/>
                <a:gd name="connsiteX3" fmla="*/ 0 w 2652041"/>
                <a:gd name="connsiteY3" fmla="*/ 548698 h 548698"/>
                <a:gd name="connsiteX4" fmla="*/ 0 w 2652041"/>
                <a:gd name="connsiteY4" fmla="*/ 0 h 54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041" h="548698">
                  <a:moveTo>
                    <a:pt x="0" y="0"/>
                  </a:moveTo>
                  <a:lnTo>
                    <a:pt x="2652041" y="0"/>
                  </a:lnTo>
                  <a:lnTo>
                    <a:pt x="2652041" y="548698"/>
                  </a:lnTo>
                  <a:lnTo>
                    <a:pt x="0" y="548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0" bIns="-1" numCol="1" spcCol="1270" anchor="b" anchorCtr="0">
              <a:noAutofit/>
            </a:bodyPr>
            <a:lstStyle/>
            <a:p>
              <a:pPr marL="0" lvl="0" indent="0" algn="r" defTabSz="1733550">
                <a:lnSpc>
                  <a:spcPct val="90000"/>
                </a:lnSpc>
                <a:spcBef>
                  <a:spcPct val="0"/>
                </a:spcBef>
                <a:spcAft>
                  <a:spcPct val="35000"/>
                </a:spcAft>
                <a:buNone/>
              </a:pPr>
              <a:r>
                <a:rPr lang="en-GB" sz="3900" kern="1200" dirty="0"/>
                <a:t>ESFRI RIs</a:t>
              </a:r>
            </a:p>
          </p:txBody>
        </p:sp>
        <p:sp>
          <p:nvSpPr>
            <p:cNvPr id="55" name="Freeform 54">
              <a:extLst>
                <a:ext uri="{FF2B5EF4-FFF2-40B4-BE49-F238E27FC236}">
                  <a16:creationId xmlns:a16="http://schemas.microsoft.com/office/drawing/2014/main" id="{18CEF1F2-A74B-1B41-BD56-013AA0EE7FCF}"/>
                </a:ext>
              </a:extLst>
            </p:cNvPr>
            <p:cNvSpPr/>
            <p:nvPr/>
          </p:nvSpPr>
          <p:spPr>
            <a:xfrm>
              <a:off x="645644" y="7666186"/>
              <a:ext cx="2270714" cy="3657988"/>
            </a:xfrm>
            <a:custGeom>
              <a:avLst/>
              <a:gdLst>
                <a:gd name="connsiteX0" fmla="*/ 0 w 2270714"/>
                <a:gd name="connsiteY0" fmla="*/ 0 h 3657988"/>
                <a:gd name="connsiteX1" fmla="*/ 2270714 w 2270714"/>
                <a:gd name="connsiteY1" fmla="*/ 0 h 3657988"/>
                <a:gd name="connsiteX2" fmla="*/ 2270714 w 2270714"/>
                <a:gd name="connsiteY2" fmla="*/ 3657988 h 3657988"/>
                <a:gd name="connsiteX3" fmla="*/ 0 w 2270714"/>
                <a:gd name="connsiteY3" fmla="*/ 3657988 h 3657988"/>
                <a:gd name="connsiteX4" fmla="*/ 0 w 2270714"/>
                <a:gd name="connsiteY4" fmla="*/ 0 h 365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714" h="3657988">
                  <a:moveTo>
                    <a:pt x="0" y="0"/>
                  </a:moveTo>
                  <a:lnTo>
                    <a:pt x="2270714" y="0"/>
                  </a:lnTo>
                  <a:lnTo>
                    <a:pt x="2270714" y="3657988"/>
                  </a:lnTo>
                  <a:lnTo>
                    <a:pt x="0" y="3657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Joint development and </a:t>
              </a:r>
              <a:r>
                <a:rPr lang="en-GB" sz="1800" b="1" kern="1200" dirty="0"/>
                <a:t>harmonization</a:t>
              </a:r>
            </a:p>
            <a:p>
              <a:pPr marL="0" lvl="0" indent="0" algn="l" defTabSz="800100">
                <a:lnSpc>
                  <a:spcPct val="90000"/>
                </a:lnSpc>
                <a:spcBef>
                  <a:spcPct val="0"/>
                </a:spcBef>
                <a:spcAft>
                  <a:spcPct val="35000"/>
                </a:spcAft>
                <a:buNone/>
              </a:pPr>
              <a:r>
                <a:rPr lang="en-GB" sz="1800" kern="1200" dirty="0"/>
                <a:t>Supporting </a:t>
              </a:r>
              <a:r>
                <a:rPr lang="en-GB" sz="1800" b="1" kern="1200" dirty="0"/>
                <a:t>interdisciplinarity</a:t>
              </a:r>
            </a:p>
            <a:p>
              <a:pPr marL="0" lvl="0" indent="0" algn="l" defTabSz="800100">
                <a:lnSpc>
                  <a:spcPct val="90000"/>
                </a:lnSpc>
                <a:spcBef>
                  <a:spcPct val="0"/>
                </a:spcBef>
                <a:spcAft>
                  <a:spcPct val="35000"/>
                </a:spcAft>
                <a:buNone/>
              </a:pPr>
              <a:r>
                <a:rPr lang="en-GB" sz="1800" kern="1200" dirty="0"/>
                <a:t>Create potential for </a:t>
              </a:r>
              <a:r>
                <a:rPr lang="en-GB" sz="1800" b="1" kern="1200" dirty="0"/>
                <a:t>new user communities</a:t>
              </a:r>
            </a:p>
            <a:p>
              <a:pPr marL="0" lvl="0" indent="0" algn="l" defTabSz="800100">
                <a:lnSpc>
                  <a:spcPct val="90000"/>
                </a:lnSpc>
                <a:spcBef>
                  <a:spcPct val="0"/>
                </a:spcBef>
                <a:spcAft>
                  <a:spcPct val="35000"/>
                </a:spcAft>
                <a:buNone/>
              </a:pPr>
              <a:r>
                <a:rPr lang="en-GB" sz="1800" kern="1200" dirty="0"/>
                <a:t>Direct </a:t>
              </a:r>
              <a:r>
                <a:rPr lang="en-GB" sz="1800" b="1" kern="1200" dirty="0"/>
                <a:t>technical support</a:t>
              </a:r>
            </a:p>
            <a:p>
              <a:pPr marL="0" lvl="0" indent="0" algn="l" defTabSz="800100">
                <a:lnSpc>
                  <a:spcPct val="90000"/>
                </a:lnSpc>
                <a:spcBef>
                  <a:spcPct val="0"/>
                </a:spcBef>
                <a:spcAft>
                  <a:spcPct val="35000"/>
                </a:spcAft>
                <a:buNone/>
              </a:pPr>
              <a:r>
                <a:rPr lang="en-GB" sz="1800" b="1" kern="1200" dirty="0"/>
                <a:t>Training and education</a:t>
              </a:r>
            </a:p>
          </p:txBody>
        </p:sp>
        <p:sp>
          <p:nvSpPr>
            <p:cNvPr id="56" name="Chord 55">
              <a:extLst>
                <a:ext uri="{FF2B5EF4-FFF2-40B4-BE49-F238E27FC236}">
                  <a16:creationId xmlns:a16="http://schemas.microsoft.com/office/drawing/2014/main" id="{5E288707-96DA-DE4A-AD7B-F9559BAB179B}"/>
                </a:ext>
              </a:extLst>
            </p:cNvPr>
            <p:cNvSpPr/>
            <p:nvPr/>
          </p:nvSpPr>
          <p:spPr>
            <a:xfrm>
              <a:off x="3278839" y="7666186"/>
              <a:ext cx="914497" cy="914497"/>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7" name="Pie 56">
              <a:extLst>
                <a:ext uri="{FF2B5EF4-FFF2-40B4-BE49-F238E27FC236}">
                  <a16:creationId xmlns:a16="http://schemas.microsoft.com/office/drawing/2014/main" id="{2BD0C3A8-C6EE-F049-8EB8-BE2E713214DE}"/>
                </a:ext>
              </a:extLst>
            </p:cNvPr>
            <p:cNvSpPr/>
            <p:nvPr/>
          </p:nvSpPr>
          <p:spPr>
            <a:xfrm>
              <a:off x="3370289" y="7757635"/>
              <a:ext cx="731597" cy="731597"/>
            </a:xfrm>
            <a:prstGeom prst="pie">
              <a:avLst>
                <a:gd name="adj1" fmla="val 10800000"/>
                <a:gd name="adj2" fmla="val 1620000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8" name="Freeform 57">
              <a:extLst>
                <a:ext uri="{FF2B5EF4-FFF2-40B4-BE49-F238E27FC236}">
                  <a16:creationId xmlns:a16="http://schemas.microsoft.com/office/drawing/2014/main" id="{1598EA8B-7C6D-7D48-889E-DD55729AB5E4}"/>
                </a:ext>
              </a:extLst>
            </p:cNvPr>
            <p:cNvSpPr/>
            <p:nvPr/>
          </p:nvSpPr>
          <p:spPr>
            <a:xfrm rot="16200000">
              <a:off x="2227167" y="9723804"/>
              <a:ext cx="2652041" cy="548698"/>
            </a:xfrm>
            <a:custGeom>
              <a:avLst/>
              <a:gdLst>
                <a:gd name="connsiteX0" fmla="*/ 0 w 2652041"/>
                <a:gd name="connsiteY0" fmla="*/ 0 h 548698"/>
                <a:gd name="connsiteX1" fmla="*/ 2652041 w 2652041"/>
                <a:gd name="connsiteY1" fmla="*/ 0 h 548698"/>
                <a:gd name="connsiteX2" fmla="*/ 2652041 w 2652041"/>
                <a:gd name="connsiteY2" fmla="*/ 548698 h 548698"/>
                <a:gd name="connsiteX3" fmla="*/ 0 w 2652041"/>
                <a:gd name="connsiteY3" fmla="*/ 548698 h 548698"/>
                <a:gd name="connsiteX4" fmla="*/ 0 w 2652041"/>
                <a:gd name="connsiteY4" fmla="*/ 0 h 54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041" h="548698">
                  <a:moveTo>
                    <a:pt x="0" y="0"/>
                  </a:moveTo>
                  <a:lnTo>
                    <a:pt x="2652041" y="0"/>
                  </a:lnTo>
                  <a:lnTo>
                    <a:pt x="2652041" y="548698"/>
                  </a:lnTo>
                  <a:lnTo>
                    <a:pt x="0" y="548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0" bIns="-1" numCol="1" spcCol="1270" anchor="b" anchorCtr="0">
              <a:noAutofit/>
            </a:bodyPr>
            <a:lstStyle/>
            <a:p>
              <a:pPr marL="0" lvl="0" indent="0" algn="r" defTabSz="1733550">
                <a:lnSpc>
                  <a:spcPct val="90000"/>
                </a:lnSpc>
                <a:spcBef>
                  <a:spcPct val="0"/>
                </a:spcBef>
                <a:spcAft>
                  <a:spcPct val="35000"/>
                </a:spcAft>
                <a:buNone/>
              </a:pPr>
              <a:r>
                <a:rPr lang="en-GB" sz="3900" kern="1200" dirty="0"/>
                <a:t>EOSC &amp; OS</a:t>
              </a:r>
            </a:p>
          </p:txBody>
        </p:sp>
        <p:sp>
          <p:nvSpPr>
            <p:cNvPr id="59" name="Freeform 58">
              <a:extLst>
                <a:ext uri="{FF2B5EF4-FFF2-40B4-BE49-F238E27FC236}">
                  <a16:creationId xmlns:a16="http://schemas.microsoft.com/office/drawing/2014/main" id="{95669BAF-C260-D746-B5A4-24754CD9602F}"/>
                </a:ext>
              </a:extLst>
            </p:cNvPr>
            <p:cNvSpPr/>
            <p:nvPr/>
          </p:nvSpPr>
          <p:spPr>
            <a:xfrm>
              <a:off x="3918987" y="7666186"/>
              <a:ext cx="2246462" cy="3657988"/>
            </a:xfrm>
            <a:custGeom>
              <a:avLst/>
              <a:gdLst>
                <a:gd name="connsiteX0" fmla="*/ 0 w 2246462"/>
                <a:gd name="connsiteY0" fmla="*/ 0 h 3657988"/>
                <a:gd name="connsiteX1" fmla="*/ 2246462 w 2246462"/>
                <a:gd name="connsiteY1" fmla="*/ 0 h 3657988"/>
                <a:gd name="connsiteX2" fmla="*/ 2246462 w 2246462"/>
                <a:gd name="connsiteY2" fmla="*/ 3657988 h 3657988"/>
                <a:gd name="connsiteX3" fmla="*/ 0 w 2246462"/>
                <a:gd name="connsiteY3" fmla="*/ 3657988 h 3657988"/>
                <a:gd name="connsiteX4" fmla="*/ 0 w 2246462"/>
                <a:gd name="connsiteY4" fmla="*/ 0 h 365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462" h="3657988">
                  <a:moveTo>
                    <a:pt x="0" y="0"/>
                  </a:moveTo>
                  <a:lnTo>
                    <a:pt x="2246462" y="0"/>
                  </a:lnTo>
                  <a:lnTo>
                    <a:pt x="2246462" y="3657988"/>
                  </a:lnTo>
                  <a:lnTo>
                    <a:pt x="0" y="3657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Connection to wide </a:t>
              </a:r>
              <a:r>
                <a:rPr lang="en-GB" sz="1800" b="1" kern="1200" dirty="0"/>
                <a:t>user</a:t>
              </a:r>
              <a:r>
                <a:rPr lang="en-GB" sz="1800" kern="1200" dirty="0"/>
                <a:t> </a:t>
              </a:r>
              <a:r>
                <a:rPr lang="en-GB" sz="1800" b="1" kern="1200" dirty="0"/>
                <a:t>communities</a:t>
              </a:r>
            </a:p>
            <a:p>
              <a:pPr marL="0" lvl="0" indent="0" algn="l" defTabSz="800100">
                <a:lnSpc>
                  <a:spcPct val="90000"/>
                </a:lnSpc>
                <a:spcBef>
                  <a:spcPct val="0"/>
                </a:spcBef>
                <a:spcAft>
                  <a:spcPct val="35000"/>
                </a:spcAft>
                <a:buNone/>
              </a:pPr>
              <a:r>
                <a:rPr lang="en-GB" sz="1800" kern="1200" dirty="0"/>
                <a:t>Disciplinary </a:t>
              </a:r>
              <a:r>
                <a:rPr lang="en-GB" sz="1800" b="1" kern="1200" dirty="0"/>
                <a:t>best</a:t>
              </a:r>
              <a:r>
                <a:rPr lang="en-GB" sz="1800" kern="1200" dirty="0"/>
                <a:t> </a:t>
              </a:r>
              <a:r>
                <a:rPr lang="en-GB" sz="1800" b="1" kern="1200" dirty="0"/>
                <a:t>practices</a:t>
              </a:r>
              <a:r>
                <a:rPr lang="en-GB" sz="1800" kern="1200" dirty="0"/>
                <a:t> and standards</a:t>
              </a:r>
            </a:p>
            <a:p>
              <a:pPr marL="0" lvl="0" indent="0" algn="l" defTabSz="800100">
                <a:lnSpc>
                  <a:spcPct val="90000"/>
                </a:lnSpc>
                <a:spcBef>
                  <a:spcPct val="0"/>
                </a:spcBef>
                <a:spcAft>
                  <a:spcPct val="35000"/>
                </a:spcAft>
                <a:buNone/>
              </a:pPr>
              <a:r>
                <a:rPr lang="en-GB" sz="1800" kern="1200" dirty="0"/>
                <a:t>Creating </a:t>
              </a:r>
              <a:r>
                <a:rPr lang="en-GB" sz="1800" b="1" kern="1200" dirty="0"/>
                <a:t>RI services </a:t>
              </a:r>
              <a:r>
                <a:rPr lang="en-GB" sz="1800" kern="1200" dirty="0"/>
                <a:t>from generic services</a:t>
              </a:r>
            </a:p>
            <a:p>
              <a:pPr marL="0" lvl="0" indent="0" algn="l" defTabSz="800100">
                <a:lnSpc>
                  <a:spcPct val="90000"/>
                </a:lnSpc>
                <a:spcBef>
                  <a:spcPct val="0"/>
                </a:spcBef>
                <a:spcAft>
                  <a:spcPct val="35000"/>
                </a:spcAft>
                <a:buNone/>
              </a:pPr>
              <a:r>
                <a:rPr lang="en-GB" sz="1800" b="1" kern="1200" dirty="0"/>
                <a:t>Demonstrators</a:t>
              </a:r>
              <a:r>
                <a:rPr lang="en-GB" sz="1800" kern="1200" dirty="0"/>
                <a:t> and documentation</a:t>
              </a:r>
            </a:p>
            <a:p>
              <a:pPr marL="0" lvl="0" indent="0" algn="l" defTabSz="800100">
                <a:lnSpc>
                  <a:spcPct val="90000"/>
                </a:lnSpc>
                <a:spcBef>
                  <a:spcPct val="0"/>
                </a:spcBef>
                <a:spcAft>
                  <a:spcPct val="35000"/>
                </a:spcAft>
                <a:buNone/>
              </a:pPr>
              <a:endParaRPr lang="en-GB" sz="1800" kern="1200" dirty="0"/>
            </a:p>
          </p:txBody>
        </p:sp>
        <p:sp>
          <p:nvSpPr>
            <p:cNvPr id="60" name="Chord 59">
              <a:extLst>
                <a:ext uri="{FF2B5EF4-FFF2-40B4-BE49-F238E27FC236}">
                  <a16:creationId xmlns:a16="http://schemas.microsoft.com/office/drawing/2014/main" id="{71BBF408-B6F3-E040-8822-DF60A087C827}"/>
                </a:ext>
              </a:extLst>
            </p:cNvPr>
            <p:cNvSpPr/>
            <p:nvPr/>
          </p:nvSpPr>
          <p:spPr>
            <a:xfrm>
              <a:off x="6527929" y="7666186"/>
              <a:ext cx="914497" cy="914497"/>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1" name="Pie 60">
              <a:extLst>
                <a:ext uri="{FF2B5EF4-FFF2-40B4-BE49-F238E27FC236}">
                  <a16:creationId xmlns:a16="http://schemas.microsoft.com/office/drawing/2014/main" id="{28BB42E1-5D71-B040-93FB-5D2B8C48C093}"/>
                </a:ext>
              </a:extLst>
            </p:cNvPr>
            <p:cNvSpPr/>
            <p:nvPr/>
          </p:nvSpPr>
          <p:spPr>
            <a:xfrm>
              <a:off x="6619379" y="7757635"/>
              <a:ext cx="731597" cy="731597"/>
            </a:xfrm>
            <a:prstGeom prst="pie">
              <a:avLst>
                <a:gd name="adj1" fmla="val 8100000"/>
                <a:gd name="adj2" fmla="val 1620000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2" name="Freeform 61">
              <a:extLst>
                <a:ext uri="{FF2B5EF4-FFF2-40B4-BE49-F238E27FC236}">
                  <a16:creationId xmlns:a16="http://schemas.microsoft.com/office/drawing/2014/main" id="{93A4BCF3-1494-1743-B7B8-0C46C644E22A}"/>
                </a:ext>
              </a:extLst>
            </p:cNvPr>
            <p:cNvSpPr/>
            <p:nvPr/>
          </p:nvSpPr>
          <p:spPr>
            <a:xfrm rot="16200000">
              <a:off x="5476257" y="9723804"/>
              <a:ext cx="2652041" cy="548698"/>
            </a:xfrm>
            <a:custGeom>
              <a:avLst/>
              <a:gdLst>
                <a:gd name="connsiteX0" fmla="*/ 0 w 2652041"/>
                <a:gd name="connsiteY0" fmla="*/ 0 h 548698"/>
                <a:gd name="connsiteX1" fmla="*/ 2652041 w 2652041"/>
                <a:gd name="connsiteY1" fmla="*/ 0 h 548698"/>
                <a:gd name="connsiteX2" fmla="*/ 2652041 w 2652041"/>
                <a:gd name="connsiteY2" fmla="*/ 548698 h 548698"/>
                <a:gd name="connsiteX3" fmla="*/ 0 w 2652041"/>
                <a:gd name="connsiteY3" fmla="*/ 548698 h 548698"/>
                <a:gd name="connsiteX4" fmla="*/ 0 w 2652041"/>
                <a:gd name="connsiteY4" fmla="*/ 0 h 54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041" h="548698">
                  <a:moveTo>
                    <a:pt x="0" y="0"/>
                  </a:moveTo>
                  <a:lnTo>
                    <a:pt x="2652041" y="0"/>
                  </a:lnTo>
                  <a:lnTo>
                    <a:pt x="2652041" y="548698"/>
                  </a:lnTo>
                  <a:lnTo>
                    <a:pt x="0" y="548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0" bIns="-1" numCol="1" spcCol="1270" anchor="b" anchorCtr="0">
              <a:noAutofit/>
            </a:bodyPr>
            <a:lstStyle/>
            <a:p>
              <a:pPr marL="0" lvl="0" indent="0" algn="r" defTabSz="1733550">
                <a:lnSpc>
                  <a:spcPct val="90000"/>
                </a:lnSpc>
                <a:spcBef>
                  <a:spcPct val="0"/>
                </a:spcBef>
                <a:spcAft>
                  <a:spcPct val="35000"/>
                </a:spcAft>
                <a:buNone/>
              </a:pPr>
              <a:r>
                <a:rPr lang="en-GB" sz="3900" kern="1200" dirty="0"/>
                <a:t>Science</a:t>
              </a:r>
            </a:p>
          </p:txBody>
        </p:sp>
        <p:sp>
          <p:nvSpPr>
            <p:cNvPr id="63" name="Freeform 62">
              <a:extLst>
                <a:ext uri="{FF2B5EF4-FFF2-40B4-BE49-F238E27FC236}">
                  <a16:creationId xmlns:a16="http://schemas.microsoft.com/office/drawing/2014/main" id="{2E5470FD-687A-CC48-8495-55E21DC64745}"/>
                </a:ext>
              </a:extLst>
            </p:cNvPr>
            <p:cNvSpPr/>
            <p:nvPr/>
          </p:nvSpPr>
          <p:spPr>
            <a:xfrm>
              <a:off x="7168077" y="7666186"/>
              <a:ext cx="1828994" cy="3657988"/>
            </a:xfrm>
            <a:custGeom>
              <a:avLst/>
              <a:gdLst>
                <a:gd name="connsiteX0" fmla="*/ 0 w 1828994"/>
                <a:gd name="connsiteY0" fmla="*/ 0 h 3657988"/>
                <a:gd name="connsiteX1" fmla="*/ 1828994 w 1828994"/>
                <a:gd name="connsiteY1" fmla="*/ 0 h 3657988"/>
                <a:gd name="connsiteX2" fmla="*/ 1828994 w 1828994"/>
                <a:gd name="connsiteY2" fmla="*/ 3657988 h 3657988"/>
                <a:gd name="connsiteX3" fmla="*/ 0 w 1828994"/>
                <a:gd name="connsiteY3" fmla="*/ 3657988 h 3657988"/>
                <a:gd name="connsiteX4" fmla="*/ 0 w 1828994"/>
                <a:gd name="connsiteY4" fmla="*/ 0 h 365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994" h="3657988">
                  <a:moveTo>
                    <a:pt x="0" y="0"/>
                  </a:moveTo>
                  <a:lnTo>
                    <a:pt x="1828994" y="0"/>
                  </a:lnTo>
                  <a:lnTo>
                    <a:pt x="1828994" y="3657988"/>
                  </a:lnTo>
                  <a:lnTo>
                    <a:pt x="0" y="3657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b="0" kern="1200" dirty="0"/>
                <a:t>Platforms</a:t>
              </a:r>
              <a:r>
                <a:rPr lang="en-GB" sz="1800" kern="1200" dirty="0"/>
                <a:t> for </a:t>
              </a:r>
              <a:r>
                <a:rPr lang="en-GB" sz="1800" b="1" kern="1200" dirty="0"/>
                <a:t>discovery</a:t>
              </a:r>
              <a:r>
                <a:rPr lang="en-GB" sz="1800" kern="1200" dirty="0"/>
                <a:t> and </a:t>
              </a:r>
              <a:r>
                <a:rPr lang="en-GB" sz="1800" b="1" kern="1200" dirty="0"/>
                <a:t>interdisciplinary</a:t>
              </a:r>
              <a:r>
                <a:rPr lang="en-GB" sz="1800" kern="1200" dirty="0"/>
                <a:t> </a:t>
              </a:r>
              <a:r>
                <a:rPr lang="en-GB" sz="1800" b="1" kern="1200" dirty="0"/>
                <a:t>workflows</a:t>
              </a:r>
            </a:p>
            <a:p>
              <a:pPr marL="0" lvl="0" indent="0" algn="l" defTabSz="800100">
                <a:lnSpc>
                  <a:spcPct val="90000"/>
                </a:lnSpc>
                <a:spcBef>
                  <a:spcPct val="0"/>
                </a:spcBef>
                <a:spcAft>
                  <a:spcPct val="35000"/>
                </a:spcAft>
                <a:buNone/>
              </a:pPr>
              <a:r>
                <a:rPr lang="en-GB" sz="1800" kern="1200" dirty="0"/>
                <a:t>Harmonization of </a:t>
              </a:r>
              <a:r>
                <a:rPr lang="en-GB" sz="1800" b="1" kern="1200" dirty="0"/>
                <a:t>interfaces</a:t>
              </a:r>
              <a:r>
                <a:rPr lang="en-GB" sz="1800" kern="1200" dirty="0"/>
                <a:t> and </a:t>
              </a:r>
              <a:r>
                <a:rPr lang="en-GB" sz="1800" b="1" kern="1200" dirty="0"/>
                <a:t>access </a:t>
              </a:r>
              <a:r>
                <a:rPr lang="en-GB" sz="1800" kern="1200" dirty="0"/>
                <a:t>across ENVRI </a:t>
              </a:r>
              <a:r>
                <a:rPr lang="en-GB" sz="1800" kern="1200" dirty="0" err="1"/>
                <a:t>Ris</a:t>
              </a:r>
              <a:endParaRPr lang="en-GB" sz="1800" kern="1200" dirty="0"/>
            </a:p>
            <a:p>
              <a:pPr marL="0" lvl="0" indent="0" algn="l" defTabSz="800100">
                <a:lnSpc>
                  <a:spcPct val="90000"/>
                </a:lnSpc>
                <a:spcBef>
                  <a:spcPct val="0"/>
                </a:spcBef>
                <a:spcAft>
                  <a:spcPct val="35000"/>
                </a:spcAft>
                <a:buNone/>
              </a:pPr>
              <a:r>
                <a:rPr lang="en-GB" sz="1800" kern="1200" dirty="0"/>
                <a:t>More </a:t>
              </a:r>
              <a:r>
                <a:rPr lang="en-GB" sz="1800" b="1" kern="1200" dirty="0"/>
                <a:t>advanced RI services </a:t>
              </a:r>
              <a:r>
                <a:rPr lang="en-GB" sz="1800" b="0" kern="1200" dirty="0"/>
                <a:t>across </a:t>
              </a:r>
              <a:r>
                <a:rPr lang="en-GB" sz="1800" kern="1200" dirty="0"/>
                <a:t>ERA</a:t>
              </a:r>
            </a:p>
          </p:txBody>
        </p:sp>
        <p:sp>
          <p:nvSpPr>
            <p:cNvPr id="64" name="Chord 63">
              <a:extLst>
                <a:ext uri="{FF2B5EF4-FFF2-40B4-BE49-F238E27FC236}">
                  <a16:creationId xmlns:a16="http://schemas.microsoft.com/office/drawing/2014/main" id="{C6A88D99-BECA-5945-92E0-8D7EC80572AA}"/>
                </a:ext>
              </a:extLst>
            </p:cNvPr>
            <p:cNvSpPr/>
            <p:nvPr/>
          </p:nvSpPr>
          <p:spPr>
            <a:xfrm>
              <a:off x="9359551" y="7666186"/>
              <a:ext cx="914497" cy="914497"/>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5" name="Pie 64">
              <a:extLst>
                <a:ext uri="{FF2B5EF4-FFF2-40B4-BE49-F238E27FC236}">
                  <a16:creationId xmlns:a16="http://schemas.microsoft.com/office/drawing/2014/main" id="{47B890C7-4BD0-594B-9968-BCB17AA494FE}"/>
                </a:ext>
              </a:extLst>
            </p:cNvPr>
            <p:cNvSpPr/>
            <p:nvPr/>
          </p:nvSpPr>
          <p:spPr>
            <a:xfrm>
              <a:off x="9451001" y="7757635"/>
              <a:ext cx="731597" cy="731597"/>
            </a:xfrm>
            <a:prstGeom prst="pie">
              <a:avLst>
                <a:gd name="adj1" fmla="val 5400000"/>
                <a:gd name="adj2" fmla="val 1620000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6" name="Freeform 65">
              <a:extLst>
                <a:ext uri="{FF2B5EF4-FFF2-40B4-BE49-F238E27FC236}">
                  <a16:creationId xmlns:a16="http://schemas.microsoft.com/office/drawing/2014/main" id="{3F192D71-3482-2847-93C0-FD624D87DBFF}"/>
                </a:ext>
              </a:extLst>
            </p:cNvPr>
            <p:cNvSpPr/>
            <p:nvPr/>
          </p:nvSpPr>
          <p:spPr>
            <a:xfrm rot="16200000">
              <a:off x="8307880" y="9723804"/>
              <a:ext cx="2652041" cy="548698"/>
            </a:xfrm>
            <a:custGeom>
              <a:avLst/>
              <a:gdLst>
                <a:gd name="connsiteX0" fmla="*/ 0 w 2652041"/>
                <a:gd name="connsiteY0" fmla="*/ 0 h 548698"/>
                <a:gd name="connsiteX1" fmla="*/ 2652041 w 2652041"/>
                <a:gd name="connsiteY1" fmla="*/ 0 h 548698"/>
                <a:gd name="connsiteX2" fmla="*/ 2652041 w 2652041"/>
                <a:gd name="connsiteY2" fmla="*/ 548698 h 548698"/>
                <a:gd name="connsiteX3" fmla="*/ 0 w 2652041"/>
                <a:gd name="connsiteY3" fmla="*/ 548698 h 548698"/>
                <a:gd name="connsiteX4" fmla="*/ 0 w 2652041"/>
                <a:gd name="connsiteY4" fmla="*/ 0 h 54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041" h="548698">
                  <a:moveTo>
                    <a:pt x="0" y="0"/>
                  </a:moveTo>
                  <a:lnTo>
                    <a:pt x="2652041" y="0"/>
                  </a:lnTo>
                  <a:lnTo>
                    <a:pt x="2652041" y="548698"/>
                  </a:lnTo>
                  <a:lnTo>
                    <a:pt x="0" y="548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0" bIns="-1" numCol="1" spcCol="1270" anchor="b" anchorCtr="0">
              <a:noAutofit/>
            </a:bodyPr>
            <a:lstStyle/>
            <a:p>
              <a:pPr marL="0" lvl="0" indent="0" algn="r" defTabSz="1733550">
                <a:lnSpc>
                  <a:spcPct val="90000"/>
                </a:lnSpc>
                <a:spcBef>
                  <a:spcPct val="0"/>
                </a:spcBef>
                <a:spcAft>
                  <a:spcPct val="35000"/>
                </a:spcAft>
                <a:buNone/>
              </a:pPr>
              <a:r>
                <a:rPr lang="en-GB" sz="3900" kern="1200" dirty="0"/>
                <a:t>Society</a:t>
              </a:r>
            </a:p>
          </p:txBody>
        </p:sp>
        <p:sp>
          <p:nvSpPr>
            <p:cNvPr id="67" name="Freeform 66">
              <a:extLst>
                <a:ext uri="{FF2B5EF4-FFF2-40B4-BE49-F238E27FC236}">
                  <a16:creationId xmlns:a16="http://schemas.microsoft.com/office/drawing/2014/main" id="{543C756B-A2D8-124F-AC14-24828008ABC5}"/>
                </a:ext>
              </a:extLst>
            </p:cNvPr>
            <p:cNvSpPr/>
            <p:nvPr/>
          </p:nvSpPr>
          <p:spPr>
            <a:xfrm>
              <a:off x="9999699" y="7666186"/>
              <a:ext cx="1828994" cy="3657988"/>
            </a:xfrm>
            <a:custGeom>
              <a:avLst/>
              <a:gdLst>
                <a:gd name="connsiteX0" fmla="*/ 0 w 1828994"/>
                <a:gd name="connsiteY0" fmla="*/ 0 h 3657988"/>
                <a:gd name="connsiteX1" fmla="*/ 1828994 w 1828994"/>
                <a:gd name="connsiteY1" fmla="*/ 0 h 3657988"/>
                <a:gd name="connsiteX2" fmla="*/ 1828994 w 1828994"/>
                <a:gd name="connsiteY2" fmla="*/ 3657988 h 3657988"/>
                <a:gd name="connsiteX3" fmla="*/ 0 w 1828994"/>
                <a:gd name="connsiteY3" fmla="*/ 3657988 h 3657988"/>
                <a:gd name="connsiteX4" fmla="*/ 0 w 1828994"/>
                <a:gd name="connsiteY4" fmla="*/ 0 h 365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994" h="3657988">
                  <a:moveTo>
                    <a:pt x="0" y="0"/>
                  </a:moveTo>
                  <a:lnTo>
                    <a:pt x="1828994" y="0"/>
                  </a:lnTo>
                  <a:lnTo>
                    <a:pt x="1828994" y="3657988"/>
                  </a:lnTo>
                  <a:lnTo>
                    <a:pt x="0" y="3657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b="1" kern="1200" dirty="0"/>
                <a:t>Resilience</a:t>
              </a:r>
              <a:r>
                <a:rPr lang="en-GB" sz="1800" kern="1200" dirty="0"/>
                <a:t> and adaptation services</a:t>
              </a:r>
            </a:p>
            <a:p>
              <a:pPr marL="0" lvl="0" indent="0" algn="l" defTabSz="800100">
                <a:lnSpc>
                  <a:spcPct val="90000"/>
                </a:lnSpc>
                <a:spcBef>
                  <a:spcPct val="0"/>
                </a:spcBef>
                <a:spcAft>
                  <a:spcPct val="35000"/>
                </a:spcAft>
                <a:buNone/>
              </a:pPr>
              <a:r>
                <a:rPr lang="en-GB" sz="1800" b="1" kern="1200" dirty="0"/>
                <a:t>Commercial and societal use</a:t>
              </a:r>
              <a:r>
                <a:rPr lang="en-GB" sz="1800" kern="1200" dirty="0"/>
                <a:t> of RI services</a:t>
              </a:r>
            </a:p>
            <a:p>
              <a:pPr marL="0" lvl="0" indent="0" algn="l" defTabSz="800100">
                <a:lnSpc>
                  <a:spcPct val="90000"/>
                </a:lnSpc>
                <a:spcBef>
                  <a:spcPct val="0"/>
                </a:spcBef>
                <a:spcAft>
                  <a:spcPct val="35000"/>
                </a:spcAft>
                <a:buNone/>
              </a:pPr>
              <a:r>
                <a:rPr lang="en-GB" sz="1800" b="1" kern="1200" dirty="0"/>
                <a:t>Operationalization</a:t>
              </a:r>
              <a:r>
                <a:rPr lang="en-GB" sz="1800" kern="1200" dirty="0"/>
                <a:t> of key services</a:t>
              </a:r>
            </a:p>
            <a:p>
              <a:pPr marL="0" lvl="0" indent="0" algn="l" defTabSz="800100">
                <a:lnSpc>
                  <a:spcPct val="90000"/>
                </a:lnSpc>
                <a:spcBef>
                  <a:spcPct val="0"/>
                </a:spcBef>
                <a:spcAft>
                  <a:spcPct val="35000"/>
                </a:spcAft>
                <a:buNone/>
              </a:pPr>
              <a:r>
                <a:rPr lang="en-GB" sz="1800" b="1" kern="1200" dirty="0"/>
                <a:t>Societal</a:t>
              </a:r>
              <a:r>
                <a:rPr lang="en-GB" sz="1800" kern="1200" dirty="0"/>
                <a:t> engagement</a:t>
              </a:r>
            </a:p>
          </p:txBody>
        </p:sp>
      </p:grpSp>
      <p:pic>
        <p:nvPicPr>
          <p:cNvPr id="18" name="Picture 4">
            <a:extLst>
              <a:ext uri="{FF2B5EF4-FFF2-40B4-BE49-F238E27FC236}">
                <a16:creationId xmlns:a16="http://schemas.microsoft.com/office/drawing/2014/main" id="{048E9080-B296-8349-BE40-51CEDB35C4F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17628" y="3352219"/>
            <a:ext cx="2198933" cy="145129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7726D64F-6141-724E-A9C5-6BA52FD56B53}"/>
              </a:ext>
            </a:extLst>
          </p:cNvPr>
          <p:cNvSpPr/>
          <p:nvPr/>
        </p:nvSpPr>
        <p:spPr>
          <a:xfrm>
            <a:off x="147541" y="1412385"/>
            <a:ext cx="1888979" cy="646331"/>
          </a:xfrm>
          <a:prstGeom prst="rect">
            <a:avLst/>
          </a:prstGeom>
        </p:spPr>
        <p:txBody>
          <a:bodyPr wrap="none">
            <a:spAutoFit/>
          </a:bodyPr>
          <a:lstStyle/>
          <a:p>
            <a:r>
              <a:rPr lang="en-GB" sz="3600" b="1" dirty="0"/>
              <a:t>ESFRI RIs</a:t>
            </a:r>
          </a:p>
        </p:txBody>
      </p:sp>
      <p:pic>
        <p:nvPicPr>
          <p:cNvPr id="21" name="Picture 20">
            <a:extLst>
              <a:ext uri="{FF2B5EF4-FFF2-40B4-BE49-F238E27FC236}">
                <a16:creationId xmlns:a16="http://schemas.microsoft.com/office/drawing/2014/main" id="{5F289001-9534-9E40-87C2-F96667B1D5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814" y="1998611"/>
            <a:ext cx="1344435" cy="1366749"/>
          </a:xfrm>
          <a:prstGeom prst="rect">
            <a:avLst/>
          </a:prstGeom>
        </p:spPr>
      </p:pic>
      <p:pic>
        <p:nvPicPr>
          <p:cNvPr id="24" name="Picture 23" descr="Text&#10;&#10;Description automatically generated with medium confidence">
            <a:extLst>
              <a:ext uri="{FF2B5EF4-FFF2-40B4-BE49-F238E27FC236}">
                <a16:creationId xmlns:a16="http://schemas.microsoft.com/office/drawing/2014/main" id="{020AECB4-D5F0-3E45-A7A2-3CE16C011F75}"/>
              </a:ext>
            </a:extLst>
          </p:cNvPr>
          <p:cNvPicPr>
            <a:picLocks noChangeAspect="1"/>
          </p:cNvPicPr>
          <p:nvPr/>
        </p:nvPicPr>
        <p:blipFill>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504926" y="1998613"/>
            <a:ext cx="1824245" cy="836112"/>
          </a:xfrm>
          <a:prstGeom prst="rect">
            <a:avLst/>
          </a:prstGeom>
        </p:spPr>
      </p:pic>
      <p:pic>
        <p:nvPicPr>
          <p:cNvPr id="25" name="Graphic 24" descr="Scientist female outline">
            <a:extLst>
              <a:ext uri="{FF2B5EF4-FFF2-40B4-BE49-F238E27FC236}">
                <a16:creationId xmlns:a16="http://schemas.microsoft.com/office/drawing/2014/main" id="{8493CC87-FB68-F74F-866B-9488778E5E3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29830" y="4803616"/>
            <a:ext cx="914400" cy="914400"/>
          </a:xfrm>
          <a:prstGeom prst="rect">
            <a:avLst/>
          </a:prstGeom>
        </p:spPr>
      </p:pic>
      <p:pic>
        <p:nvPicPr>
          <p:cNvPr id="27" name="Graphic 26" descr="Scientist male outline">
            <a:extLst>
              <a:ext uri="{FF2B5EF4-FFF2-40B4-BE49-F238E27FC236}">
                <a16:creationId xmlns:a16="http://schemas.microsoft.com/office/drawing/2014/main" id="{E3099240-9BE3-DB45-A3C4-6CA3BA371A5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68864" y="4803616"/>
            <a:ext cx="914400" cy="914400"/>
          </a:xfrm>
          <a:prstGeom prst="rect">
            <a:avLst/>
          </a:prstGeom>
        </p:spPr>
      </p:pic>
      <p:sp>
        <p:nvSpPr>
          <p:cNvPr id="28" name="Rectangle 27">
            <a:extLst>
              <a:ext uri="{FF2B5EF4-FFF2-40B4-BE49-F238E27FC236}">
                <a16:creationId xmlns:a16="http://schemas.microsoft.com/office/drawing/2014/main" id="{B0E2B7C3-F6B7-C54E-9EF8-0B7D7472BE50}"/>
              </a:ext>
            </a:extLst>
          </p:cNvPr>
          <p:cNvSpPr/>
          <p:nvPr/>
        </p:nvSpPr>
        <p:spPr>
          <a:xfrm>
            <a:off x="129830" y="5660849"/>
            <a:ext cx="3741986" cy="523220"/>
          </a:xfrm>
          <a:prstGeom prst="rect">
            <a:avLst/>
          </a:prstGeom>
        </p:spPr>
        <p:txBody>
          <a:bodyPr wrap="none">
            <a:spAutoFit/>
          </a:bodyPr>
          <a:lstStyle/>
          <a:p>
            <a:r>
              <a:rPr lang="en-GB" sz="2800" b="1" dirty="0"/>
              <a:t>SCIENCE COMMUNITIES</a:t>
            </a:r>
          </a:p>
        </p:txBody>
      </p:sp>
      <p:sp>
        <p:nvSpPr>
          <p:cNvPr id="29" name="TextBox 28">
            <a:extLst>
              <a:ext uri="{FF2B5EF4-FFF2-40B4-BE49-F238E27FC236}">
                <a16:creationId xmlns:a16="http://schemas.microsoft.com/office/drawing/2014/main" id="{75DEB6D0-EDAB-4D4B-81AE-D0AE3C42FA81}"/>
              </a:ext>
            </a:extLst>
          </p:cNvPr>
          <p:cNvSpPr txBox="1"/>
          <p:nvPr/>
        </p:nvSpPr>
        <p:spPr>
          <a:xfrm>
            <a:off x="9179297" y="1620419"/>
            <a:ext cx="2654894" cy="584775"/>
          </a:xfrm>
          <a:prstGeom prst="rect">
            <a:avLst/>
          </a:prstGeom>
          <a:noFill/>
        </p:spPr>
        <p:txBody>
          <a:bodyPr wrap="none" rtlCol="0">
            <a:spAutoFit/>
          </a:bodyPr>
          <a:lstStyle/>
          <a:p>
            <a:r>
              <a:rPr lang="en-FI" sz="3200" b="1" dirty="0"/>
              <a:t>OPEN SCIENCE</a:t>
            </a:r>
          </a:p>
        </p:txBody>
      </p:sp>
      <p:pic>
        <p:nvPicPr>
          <p:cNvPr id="34" name="Graphic 33" descr="Group of women outline">
            <a:extLst>
              <a:ext uri="{FF2B5EF4-FFF2-40B4-BE49-F238E27FC236}">
                <a16:creationId xmlns:a16="http://schemas.microsoft.com/office/drawing/2014/main" id="{E6DFA4AE-D88D-5A4C-B5BC-08FAED7CBB3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9671241" y="5503679"/>
            <a:ext cx="608149" cy="608149"/>
          </a:xfrm>
          <a:prstGeom prst="rect">
            <a:avLst/>
          </a:prstGeom>
        </p:spPr>
      </p:pic>
      <p:pic>
        <p:nvPicPr>
          <p:cNvPr id="35" name="Picture 34">
            <a:extLst>
              <a:ext uri="{FF2B5EF4-FFF2-40B4-BE49-F238E27FC236}">
                <a16:creationId xmlns:a16="http://schemas.microsoft.com/office/drawing/2014/main" id="{ED12A8B3-63CC-3448-9C51-D27B9E26F22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06744" y="5497118"/>
            <a:ext cx="863187" cy="798741"/>
          </a:xfrm>
          <a:prstGeom prst="rect">
            <a:avLst/>
          </a:prstGeom>
        </p:spPr>
      </p:pic>
      <p:sp>
        <p:nvSpPr>
          <p:cNvPr id="38" name="TextBox 37">
            <a:extLst>
              <a:ext uri="{FF2B5EF4-FFF2-40B4-BE49-F238E27FC236}">
                <a16:creationId xmlns:a16="http://schemas.microsoft.com/office/drawing/2014/main" id="{8D39BB29-FEC5-DC43-A744-AB9E3D0DF186}"/>
              </a:ext>
            </a:extLst>
          </p:cNvPr>
          <p:cNvSpPr txBox="1"/>
          <p:nvPr/>
        </p:nvSpPr>
        <p:spPr>
          <a:xfrm>
            <a:off x="9659412" y="4918904"/>
            <a:ext cx="1600118" cy="584775"/>
          </a:xfrm>
          <a:prstGeom prst="rect">
            <a:avLst/>
          </a:prstGeom>
          <a:noFill/>
        </p:spPr>
        <p:txBody>
          <a:bodyPr wrap="none" rtlCol="0">
            <a:spAutoFit/>
          </a:bodyPr>
          <a:lstStyle/>
          <a:p>
            <a:r>
              <a:rPr lang="en-FI" sz="3200" b="1" dirty="0"/>
              <a:t>SOCIETY</a:t>
            </a:r>
          </a:p>
        </p:txBody>
      </p:sp>
      <p:sp>
        <p:nvSpPr>
          <p:cNvPr id="2" name="Left-right Arrow 1">
            <a:extLst>
              <a:ext uri="{FF2B5EF4-FFF2-40B4-BE49-F238E27FC236}">
                <a16:creationId xmlns:a16="http://schemas.microsoft.com/office/drawing/2014/main" id="{B0FF348D-AC9A-AE44-8BA5-9E25E9505324}"/>
              </a:ext>
            </a:extLst>
          </p:cNvPr>
          <p:cNvSpPr/>
          <p:nvPr/>
        </p:nvSpPr>
        <p:spPr>
          <a:xfrm rot="1213668">
            <a:off x="1937480" y="2721989"/>
            <a:ext cx="2384512" cy="3710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6" name="Left-right Arrow 35">
            <a:extLst>
              <a:ext uri="{FF2B5EF4-FFF2-40B4-BE49-F238E27FC236}">
                <a16:creationId xmlns:a16="http://schemas.microsoft.com/office/drawing/2014/main" id="{1CA489DA-04E6-3349-8CCA-B054E17AF5CD}"/>
              </a:ext>
            </a:extLst>
          </p:cNvPr>
          <p:cNvSpPr/>
          <p:nvPr/>
        </p:nvSpPr>
        <p:spPr>
          <a:xfrm rot="1213668">
            <a:off x="7182435" y="4750159"/>
            <a:ext cx="2384512" cy="3710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37" name="Left-right Arrow 36">
            <a:extLst>
              <a:ext uri="{FF2B5EF4-FFF2-40B4-BE49-F238E27FC236}">
                <a16:creationId xmlns:a16="http://schemas.microsoft.com/office/drawing/2014/main" id="{07FEB766-9946-AD45-A18F-E5E456912A22}"/>
              </a:ext>
            </a:extLst>
          </p:cNvPr>
          <p:cNvSpPr/>
          <p:nvPr/>
        </p:nvSpPr>
        <p:spPr>
          <a:xfrm rot="20046947">
            <a:off x="2086581" y="4742193"/>
            <a:ext cx="2384512" cy="3710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0" name="Left-right Arrow 39">
            <a:extLst>
              <a:ext uri="{FF2B5EF4-FFF2-40B4-BE49-F238E27FC236}">
                <a16:creationId xmlns:a16="http://schemas.microsoft.com/office/drawing/2014/main" id="{A0294C21-827C-0D43-A0D9-11750581A669}"/>
              </a:ext>
            </a:extLst>
          </p:cNvPr>
          <p:cNvSpPr/>
          <p:nvPr/>
        </p:nvSpPr>
        <p:spPr>
          <a:xfrm rot="20046947">
            <a:off x="7150329" y="2658777"/>
            <a:ext cx="2384512" cy="3710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08653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889ECC-47C3-BC43-89F1-E7EB8F1F34EE}"/>
              </a:ext>
            </a:extLst>
          </p:cNvPr>
          <p:cNvSpPr>
            <a:spLocks noGrp="1"/>
          </p:cNvSpPr>
          <p:nvPr>
            <p:ph type="body" sz="quarter" idx="16"/>
          </p:nvPr>
        </p:nvSpPr>
        <p:spPr/>
        <p:txBody>
          <a:bodyPr/>
          <a:lstStyle/>
          <a:p>
            <a:r>
              <a:rPr lang="en-FI" dirty="0"/>
              <a:t>“Overcoming barriers” metaphor</a:t>
            </a:r>
          </a:p>
        </p:txBody>
      </p:sp>
      <p:pic>
        <p:nvPicPr>
          <p:cNvPr id="13" name="Picture 12" descr="A picture containing LEGO, sky, toy, green&#10;&#10;Description automatically generated">
            <a:extLst>
              <a:ext uri="{FF2B5EF4-FFF2-40B4-BE49-F238E27FC236}">
                <a16:creationId xmlns:a16="http://schemas.microsoft.com/office/drawing/2014/main" id="{616552BD-7609-DB4F-B55E-A5405E09A8A7}"/>
              </a:ext>
            </a:extLst>
          </p:cNvPr>
          <p:cNvPicPr>
            <a:picLocks noChangeAspect="1"/>
          </p:cNvPicPr>
          <p:nvPr/>
        </p:nvPicPr>
        <p:blipFill>
          <a:blip r:embed="rId2"/>
          <a:stretch>
            <a:fillRect/>
          </a:stretch>
        </p:blipFill>
        <p:spPr>
          <a:xfrm>
            <a:off x="1921565" y="1392126"/>
            <a:ext cx="7467960" cy="5465874"/>
          </a:xfrm>
          <a:prstGeom prst="rect">
            <a:avLst/>
          </a:prstGeom>
        </p:spPr>
      </p:pic>
      <p:sp>
        <p:nvSpPr>
          <p:cNvPr id="14" name="TextBox 13">
            <a:extLst>
              <a:ext uri="{FF2B5EF4-FFF2-40B4-BE49-F238E27FC236}">
                <a16:creationId xmlns:a16="http://schemas.microsoft.com/office/drawing/2014/main" id="{AA6D7AE8-5CD3-B04E-9374-45C563BEA607}"/>
              </a:ext>
            </a:extLst>
          </p:cNvPr>
          <p:cNvSpPr txBox="1"/>
          <p:nvPr/>
        </p:nvSpPr>
        <p:spPr>
          <a:xfrm>
            <a:off x="2915478" y="2133601"/>
            <a:ext cx="2461058" cy="369332"/>
          </a:xfrm>
          <a:prstGeom prst="rect">
            <a:avLst/>
          </a:prstGeom>
          <a:noFill/>
        </p:spPr>
        <p:txBody>
          <a:bodyPr wrap="none" rtlCol="0">
            <a:spAutoFit/>
          </a:bodyPr>
          <a:lstStyle/>
          <a:p>
            <a:r>
              <a:rPr lang="en-FI" dirty="0">
                <a:solidFill>
                  <a:schemeClr val="bg1"/>
                </a:solidFill>
              </a:rPr>
              <a:t>Research infrastructures</a:t>
            </a:r>
          </a:p>
        </p:txBody>
      </p:sp>
      <p:sp>
        <p:nvSpPr>
          <p:cNvPr id="15" name="TextBox 14">
            <a:extLst>
              <a:ext uri="{FF2B5EF4-FFF2-40B4-BE49-F238E27FC236}">
                <a16:creationId xmlns:a16="http://schemas.microsoft.com/office/drawing/2014/main" id="{745193A6-27CD-F947-AFBC-0AF0AC10FAA2}"/>
              </a:ext>
            </a:extLst>
          </p:cNvPr>
          <p:cNvSpPr txBox="1"/>
          <p:nvPr/>
        </p:nvSpPr>
        <p:spPr>
          <a:xfrm>
            <a:off x="7225920" y="2657062"/>
            <a:ext cx="1888337" cy="369332"/>
          </a:xfrm>
          <a:prstGeom prst="rect">
            <a:avLst/>
          </a:prstGeom>
          <a:noFill/>
        </p:spPr>
        <p:txBody>
          <a:bodyPr wrap="none" rtlCol="0">
            <a:spAutoFit/>
          </a:bodyPr>
          <a:lstStyle/>
          <a:p>
            <a:r>
              <a:rPr lang="en-FI" dirty="0">
                <a:solidFill>
                  <a:schemeClr val="bg1"/>
                </a:solidFill>
              </a:rPr>
              <a:t>User communities</a:t>
            </a:r>
          </a:p>
        </p:txBody>
      </p:sp>
      <p:sp>
        <p:nvSpPr>
          <p:cNvPr id="16" name="TextBox 15">
            <a:extLst>
              <a:ext uri="{FF2B5EF4-FFF2-40B4-BE49-F238E27FC236}">
                <a16:creationId xmlns:a16="http://schemas.microsoft.com/office/drawing/2014/main" id="{399DF107-0AB6-BE4E-9C2C-E22AF38399E4}"/>
              </a:ext>
            </a:extLst>
          </p:cNvPr>
          <p:cNvSpPr txBox="1"/>
          <p:nvPr/>
        </p:nvSpPr>
        <p:spPr>
          <a:xfrm rot="16491530">
            <a:off x="4602515" y="5261100"/>
            <a:ext cx="1013419" cy="261610"/>
          </a:xfrm>
          <a:prstGeom prst="rect">
            <a:avLst/>
          </a:prstGeom>
          <a:noFill/>
        </p:spPr>
        <p:txBody>
          <a:bodyPr wrap="none" rtlCol="0">
            <a:spAutoFit/>
          </a:bodyPr>
          <a:lstStyle/>
          <a:p>
            <a:r>
              <a:rPr lang="fi-FI" sz="1100" dirty="0" err="1">
                <a:solidFill>
                  <a:schemeClr val="bg1"/>
                </a:solidFill>
              </a:rPr>
              <a:t>Hard</a:t>
            </a:r>
            <a:r>
              <a:rPr lang="fi-FI" sz="1100" dirty="0">
                <a:solidFill>
                  <a:schemeClr val="bg1"/>
                </a:solidFill>
              </a:rPr>
              <a:t> to </a:t>
            </a:r>
            <a:r>
              <a:rPr lang="fi-FI" sz="1100" dirty="0" err="1">
                <a:solidFill>
                  <a:schemeClr val="bg1"/>
                </a:solidFill>
              </a:rPr>
              <a:t>access</a:t>
            </a:r>
            <a:endParaRPr lang="en-FI" sz="1100" dirty="0">
              <a:solidFill>
                <a:schemeClr val="bg1"/>
              </a:solidFill>
            </a:endParaRPr>
          </a:p>
        </p:txBody>
      </p:sp>
      <p:sp>
        <p:nvSpPr>
          <p:cNvPr id="17" name="TextBox 16">
            <a:extLst>
              <a:ext uri="{FF2B5EF4-FFF2-40B4-BE49-F238E27FC236}">
                <a16:creationId xmlns:a16="http://schemas.microsoft.com/office/drawing/2014/main" id="{E43D2E35-5B60-1D40-BB54-5C331CBDABF7}"/>
              </a:ext>
            </a:extLst>
          </p:cNvPr>
          <p:cNvSpPr txBox="1"/>
          <p:nvPr/>
        </p:nvSpPr>
        <p:spPr>
          <a:xfrm rot="16390890">
            <a:off x="5196939" y="5335068"/>
            <a:ext cx="870751" cy="261610"/>
          </a:xfrm>
          <a:prstGeom prst="rect">
            <a:avLst/>
          </a:prstGeom>
          <a:noFill/>
        </p:spPr>
        <p:txBody>
          <a:bodyPr wrap="none" rtlCol="0">
            <a:spAutoFit/>
          </a:bodyPr>
          <a:lstStyle/>
          <a:p>
            <a:r>
              <a:rPr lang="en-FI" sz="1050" dirty="0">
                <a:solidFill>
                  <a:schemeClr val="bg1"/>
                </a:solidFill>
              </a:rPr>
              <a:t>Hard to find</a:t>
            </a:r>
          </a:p>
        </p:txBody>
      </p:sp>
      <p:sp>
        <p:nvSpPr>
          <p:cNvPr id="18" name="TextBox 17">
            <a:extLst>
              <a:ext uri="{FF2B5EF4-FFF2-40B4-BE49-F238E27FC236}">
                <a16:creationId xmlns:a16="http://schemas.microsoft.com/office/drawing/2014/main" id="{638BCB30-EADD-0D4D-B756-439D9F508482}"/>
              </a:ext>
            </a:extLst>
          </p:cNvPr>
          <p:cNvSpPr txBox="1"/>
          <p:nvPr/>
        </p:nvSpPr>
        <p:spPr>
          <a:xfrm rot="16397659">
            <a:off x="4661231" y="4968789"/>
            <a:ext cx="1329210" cy="261610"/>
          </a:xfrm>
          <a:prstGeom prst="rect">
            <a:avLst/>
          </a:prstGeom>
          <a:noFill/>
        </p:spPr>
        <p:txBody>
          <a:bodyPr wrap="none" rtlCol="0">
            <a:spAutoFit/>
          </a:bodyPr>
          <a:lstStyle/>
          <a:p>
            <a:r>
              <a:rPr lang="en-FI" sz="1100" dirty="0">
                <a:solidFill>
                  <a:schemeClr val="bg1"/>
                </a:solidFill>
              </a:rPr>
              <a:t>Not understandable</a:t>
            </a:r>
          </a:p>
        </p:txBody>
      </p:sp>
      <p:sp>
        <p:nvSpPr>
          <p:cNvPr id="19" name="TextBox 18">
            <a:extLst>
              <a:ext uri="{FF2B5EF4-FFF2-40B4-BE49-F238E27FC236}">
                <a16:creationId xmlns:a16="http://schemas.microsoft.com/office/drawing/2014/main" id="{2916E217-5192-9546-9434-00B6199713F8}"/>
              </a:ext>
            </a:extLst>
          </p:cNvPr>
          <p:cNvSpPr txBox="1"/>
          <p:nvPr/>
        </p:nvSpPr>
        <p:spPr>
          <a:xfrm>
            <a:off x="5443717" y="4557686"/>
            <a:ext cx="343364" cy="369332"/>
          </a:xfrm>
          <a:prstGeom prst="rect">
            <a:avLst/>
          </a:prstGeom>
          <a:noFill/>
        </p:spPr>
        <p:txBody>
          <a:bodyPr wrap="none" rtlCol="0">
            <a:spAutoFit/>
          </a:bodyPr>
          <a:lstStyle/>
          <a:p>
            <a:r>
              <a:rPr lang="en-FI" dirty="0">
                <a:solidFill>
                  <a:schemeClr val="bg1"/>
                </a:solidFill>
              </a:rPr>
              <a:t>…</a:t>
            </a:r>
          </a:p>
        </p:txBody>
      </p:sp>
    </p:spTree>
    <p:extLst>
      <p:ext uri="{BB962C8B-B14F-4D97-AF65-F5344CB8AC3E}">
        <p14:creationId xmlns:p14="http://schemas.microsoft.com/office/powerpoint/2010/main" val="426048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ky, LEGO, toy, light&#10;&#10;Description automatically generated">
            <a:extLst>
              <a:ext uri="{FF2B5EF4-FFF2-40B4-BE49-F238E27FC236}">
                <a16:creationId xmlns:a16="http://schemas.microsoft.com/office/drawing/2014/main" id="{2002BD60-B208-3548-AEE7-09B4AEC91BB3}"/>
              </a:ext>
            </a:extLst>
          </p:cNvPr>
          <p:cNvPicPr>
            <a:picLocks noChangeAspect="1"/>
          </p:cNvPicPr>
          <p:nvPr/>
        </p:nvPicPr>
        <p:blipFill>
          <a:blip r:embed="rId2"/>
          <a:stretch>
            <a:fillRect/>
          </a:stretch>
        </p:blipFill>
        <p:spPr>
          <a:xfrm>
            <a:off x="0" y="1437861"/>
            <a:ext cx="7711011" cy="5351027"/>
          </a:xfrm>
          <a:prstGeom prst="rect">
            <a:avLst/>
          </a:prstGeom>
        </p:spPr>
      </p:pic>
      <p:sp>
        <p:nvSpPr>
          <p:cNvPr id="7" name="Text Placeholder 6">
            <a:extLst>
              <a:ext uri="{FF2B5EF4-FFF2-40B4-BE49-F238E27FC236}">
                <a16:creationId xmlns:a16="http://schemas.microsoft.com/office/drawing/2014/main" id="{AA889ECC-47C3-BC43-89F1-E7EB8F1F34EE}"/>
              </a:ext>
            </a:extLst>
          </p:cNvPr>
          <p:cNvSpPr>
            <a:spLocks noGrp="1"/>
          </p:cNvSpPr>
          <p:nvPr>
            <p:ph type="body" sz="quarter" idx="16"/>
          </p:nvPr>
        </p:nvSpPr>
        <p:spPr/>
        <p:txBody>
          <a:bodyPr/>
          <a:lstStyle/>
          <a:p>
            <a:r>
              <a:rPr lang="en-FI" dirty="0"/>
              <a:t>Overcoming barriers (Before ENVRIs)</a:t>
            </a:r>
          </a:p>
        </p:txBody>
      </p:sp>
      <p:sp>
        <p:nvSpPr>
          <p:cNvPr id="4" name="TextBox 3">
            <a:extLst>
              <a:ext uri="{FF2B5EF4-FFF2-40B4-BE49-F238E27FC236}">
                <a16:creationId xmlns:a16="http://schemas.microsoft.com/office/drawing/2014/main" id="{2620F10D-8096-1247-B670-CC6EED31067D}"/>
              </a:ext>
            </a:extLst>
          </p:cNvPr>
          <p:cNvSpPr txBox="1"/>
          <p:nvPr/>
        </p:nvSpPr>
        <p:spPr>
          <a:xfrm>
            <a:off x="1561064" y="5050807"/>
            <a:ext cx="2228174" cy="369332"/>
          </a:xfrm>
          <a:prstGeom prst="rect">
            <a:avLst/>
          </a:prstGeom>
          <a:noFill/>
        </p:spPr>
        <p:txBody>
          <a:bodyPr wrap="none" rtlCol="0">
            <a:spAutoFit/>
          </a:bodyPr>
          <a:lstStyle/>
          <a:p>
            <a:r>
              <a:rPr lang="en-FI" dirty="0">
                <a:solidFill>
                  <a:schemeClr val="bg1"/>
                </a:solidFill>
              </a:rPr>
              <a:t> specialized provision</a:t>
            </a:r>
          </a:p>
        </p:txBody>
      </p:sp>
      <p:sp>
        <p:nvSpPr>
          <p:cNvPr id="8" name="TextBox 7">
            <a:extLst>
              <a:ext uri="{FF2B5EF4-FFF2-40B4-BE49-F238E27FC236}">
                <a16:creationId xmlns:a16="http://schemas.microsoft.com/office/drawing/2014/main" id="{B9039794-97F6-2A49-94E4-06172FE75629}"/>
              </a:ext>
            </a:extLst>
          </p:cNvPr>
          <p:cNvSpPr txBox="1"/>
          <p:nvPr/>
        </p:nvSpPr>
        <p:spPr>
          <a:xfrm>
            <a:off x="4415732" y="6164827"/>
            <a:ext cx="2170402" cy="646331"/>
          </a:xfrm>
          <a:prstGeom prst="rect">
            <a:avLst/>
          </a:prstGeom>
          <a:noFill/>
        </p:spPr>
        <p:txBody>
          <a:bodyPr wrap="none" rtlCol="0">
            <a:spAutoFit/>
          </a:bodyPr>
          <a:lstStyle/>
          <a:p>
            <a:r>
              <a:rPr lang="en-FI" dirty="0">
                <a:solidFill>
                  <a:schemeClr val="bg1"/>
                </a:solidFill>
              </a:rPr>
              <a:t>Specialized or ad-hoc</a:t>
            </a:r>
          </a:p>
          <a:p>
            <a:r>
              <a:rPr lang="en-FI" dirty="0">
                <a:solidFill>
                  <a:schemeClr val="bg1"/>
                </a:solidFill>
              </a:rPr>
              <a:t>usage</a:t>
            </a:r>
          </a:p>
        </p:txBody>
      </p:sp>
      <p:sp>
        <p:nvSpPr>
          <p:cNvPr id="9" name="TextBox 8">
            <a:extLst>
              <a:ext uri="{FF2B5EF4-FFF2-40B4-BE49-F238E27FC236}">
                <a16:creationId xmlns:a16="http://schemas.microsoft.com/office/drawing/2014/main" id="{C69950ED-86E6-D944-B21D-6188B901BFA2}"/>
              </a:ext>
            </a:extLst>
          </p:cNvPr>
          <p:cNvSpPr txBox="1"/>
          <p:nvPr/>
        </p:nvSpPr>
        <p:spPr>
          <a:xfrm>
            <a:off x="1273584" y="2851308"/>
            <a:ext cx="1657890" cy="646331"/>
          </a:xfrm>
          <a:prstGeom prst="rect">
            <a:avLst/>
          </a:prstGeom>
          <a:noFill/>
        </p:spPr>
        <p:txBody>
          <a:bodyPr wrap="none" rtlCol="0">
            <a:spAutoFit/>
          </a:bodyPr>
          <a:lstStyle/>
          <a:p>
            <a:r>
              <a:rPr lang="en-GB" dirty="0">
                <a:solidFill>
                  <a:schemeClr val="bg1"/>
                </a:solidFill>
              </a:rPr>
              <a:t>Provision under</a:t>
            </a:r>
          </a:p>
          <a:p>
            <a:r>
              <a:rPr lang="en-GB" dirty="0">
                <a:solidFill>
                  <a:schemeClr val="bg1"/>
                </a:solidFill>
              </a:rPr>
              <a:t>construction</a:t>
            </a:r>
            <a:endParaRPr lang="en-FI" dirty="0">
              <a:solidFill>
                <a:schemeClr val="bg1"/>
              </a:solidFill>
            </a:endParaRPr>
          </a:p>
        </p:txBody>
      </p:sp>
      <p:sp>
        <p:nvSpPr>
          <p:cNvPr id="10" name="TextBox 9">
            <a:extLst>
              <a:ext uri="{FF2B5EF4-FFF2-40B4-BE49-F238E27FC236}">
                <a16:creationId xmlns:a16="http://schemas.microsoft.com/office/drawing/2014/main" id="{1B37B08D-7668-544F-9B12-2191EFDF5848}"/>
              </a:ext>
            </a:extLst>
          </p:cNvPr>
          <p:cNvSpPr txBox="1"/>
          <p:nvPr/>
        </p:nvSpPr>
        <p:spPr>
          <a:xfrm>
            <a:off x="3805629" y="2208578"/>
            <a:ext cx="1220206" cy="369332"/>
          </a:xfrm>
          <a:prstGeom prst="rect">
            <a:avLst/>
          </a:prstGeom>
          <a:noFill/>
        </p:spPr>
        <p:txBody>
          <a:bodyPr wrap="none" rtlCol="0">
            <a:spAutoFit/>
          </a:bodyPr>
          <a:lstStyle/>
          <a:p>
            <a:r>
              <a:rPr lang="en-FI" dirty="0">
                <a:solidFill>
                  <a:schemeClr val="bg1"/>
                </a:solidFill>
              </a:rPr>
              <a:t>Lack of use</a:t>
            </a:r>
          </a:p>
        </p:txBody>
      </p:sp>
      <p:sp>
        <p:nvSpPr>
          <p:cNvPr id="5" name="TextBox 4">
            <a:extLst>
              <a:ext uri="{FF2B5EF4-FFF2-40B4-BE49-F238E27FC236}">
                <a16:creationId xmlns:a16="http://schemas.microsoft.com/office/drawing/2014/main" id="{B9F2CBB6-CA76-224E-8FCD-A5096F3052A2}"/>
              </a:ext>
            </a:extLst>
          </p:cNvPr>
          <p:cNvSpPr txBox="1"/>
          <p:nvPr/>
        </p:nvSpPr>
        <p:spPr>
          <a:xfrm>
            <a:off x="8044070" y="2070078"/>
            <a:ext cx="3364840" cy="4524315"/>
          </a:xfrm>
          <a:prstGeom prst="rect">
            <a:avLst/>
          </a:prstGeom>
          <a:noFill/>
        </p:spPr>
        <p:txBody>
          <a:bodyPr wrap="square" rtlCol="0">
            <a:spAutoFit/>
          </a:bodyPr>
          <a:lstStyle/>
          <a:p>
            <a:r>
              <a:rPr lang="en-FI" sz="2400" dirty="0"/>
              <a:t>The main infrastructure mission is to provide </a:t>
            </a:r>
          </a:p>
          <a:p>
            <a:endParaRPr lang="en-FI" sz="2400" dirty="0"/>
          </a:p>
          <a:p>
            <a:pPr marL="342900" indent="-342900">
              <a:buFont typeface="Arial" panose="020B0604020202020204" pitchFamily="34" charset="0"/>
              <a:buChar char="•"/>
            </a:pPr>
            <a:r>
              <a:rPr lang="en-FI" sz="2400" b="1" dirty="0"/>
              <a:t>Specialized services </a:t>
            </a:r>
            <a:r>
              <a:rPr lang="en-FI" sz="2400" dirty="0"/>
              <a:t>for</a:t>
            </a:r>
          </a:p>
          <a:p>
            <a:pPr marL="342900" indent="-342900">
              <a:buFont typeface="Arial" panose="020B0604020202020204" pitchFamily="34" charset="0"/>
              <a:buChar char="•"/>
            </a:pPr>
            <a:r>
              <a:rPr lang="en-GB" sz="2400" dirty="0"/>
              <a:t>S</a:t>
            </a:r>
            <a:r>
              <a:rPr lang="en-FI" sz="2400" b="1" dirty="0"/>
              <a:t>pecialized users</a:t>
            </a:r>
          </a:p>
          <a:p>
            <a:endParaRPr lang="en-FI" sz="2400" dirty="0"/>
          </a:p>
          <a:p>
            <a:r>
              <a:rPr lang="en-FI" sz="2400" dirty="0"/>
              <a:t>This is mandated by funders and solutions were often ”</a:t>
            </a:r>
            <a:r>
              <a:rPr lang="en-FI" sz="2400" i="1" dirty="0"/>
              <a:t>narrow</a:t>
            </a:r>
            <a:r>
              <a:rPr lang="en-FI" sz="2400" dirty="0"/>
              <a:t>” in the sense of provision and usability </a:t>
            </a:r>
          </a:p>
        </p:txBody>
      </p:sp>
    </p:spTree>
    <p:extLst>
      <p:ext uri="{BB962C8B-B14F-4D97-AF65-F5344CB8AC3E}">
        <p14:creationId xmlns:p14="http://schemas.microsoft.com/office/powerpoint/2010/main" val="123304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0A79D-8BB1-B646-864A-CBCE09445DA8}"/>
              </a:ext>
            </a:extLst>
          </p:cNvPr>
          <p:cNvSpPr>
            <a:spLocks noGrp="1"/>
          </p:cNvSpPr>
          <p:nvPr>
            <p:ph type="title"/>
          </p:nvPr>
        </p:nvSpPr>
        <p:spPr>
          <a:xfrm>
            <a:off x="6467924" y="2910398"/>
            <a:ext cx="4819650" cy="666750"/>
          </a:xfrm>
        </p:spPr>
        <p:txBody>
          <a:bodyPr>
            <a:noAutofit/>
          </a:bodyPr>
          <a:lstStyle/>
          <a:p>
            <a:r>
              <a:rPr lang="en-FI" sz="4000" dirty="0"/>
              <a:t>What has ENVRI FAIR</a:t>
            </a:r>
            <a:br>
              <a:rPr lang="en-FI" sz="4000" dirty="0"/>
            </a:br>
            <a:r>
              <a:rPr lang="en-FI" sz="4000" dirty="0"/>
              <a:t> </a:t>
            </a:r>
            <a:br>
              <a:rPr lang="en-FI" sz="4000" dirty="0"/>
            </a:br>
            <a:r>
              <a:rPr lang="en-FI" sz="2000" dirty="0"/>
              <a:t>(and previous ENVRI projects)</a:t>
            </a:r>
            <a:br>
              <a:rPr lang="en-FI" sz="2000" dirty="0"/>
            </a:br>
            <a:r>
              <a:rPr lang="en-FI" sz="2000" dirty="0"/>
              <a:t> </a:t>
            </a:r>
            <a:r>
              <a:rPr lang="en-FI" sz="4000" dirty="0"/>
              <a:t/>
            </a:r>
            <a:br>
              <a:rPr lang="en-FI" sz="4000" dirty="0"/>
            </a:br>
            <a:r>
              <a:rPr lang="en-FI" sz="4000" dirty="0"/>
              <a:t>achieved?</a:t>
            </a:r>
          </a:p>
        </p:txBody>
      </p:sp>
      <p:pic>
        <p:nvPicPr>
          <p:cNvPr id="9218" name="Picture 2">
            <a:extLst>
              <a:ext uri="{FF2B5EF4-FFF2-40B4-BE49-F238E27FC236}">
                <a16:creationId xmlns:a16="http://schemas.microsoft.com/office/drawing/2014/main" id="{A68EBF9B-556A-2A4F-9FAA-D00742CAEC0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781878"/>
            <a:ext cx="5635916" cy="563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212125"/>
      </p:ext>
    </p:extLst>
  </p:cSld>
  <p:clrMapOvr>
    <a:masterClrMapping/>
  </p:clrMapOvr>
</p:sld>
</file>

<file path=ppt/theme/theme1.xml><?xml version="1.0" encoding="utf-8"?>
<a:theme xmlns:a="http://schemas.openxmlformats.org/drawingml/2006/main" name="Tema di Office">
  <a:themeElements>
    <a:clrScheme name="ENVRI2">
      <a:dk1>
        <a:srgbClr val="244657"/>
      </a:dk1>
      <a:lt1>
        <a:srgbClr val="FFFFFF"/>
      </a:lt1>
      <a:dk2>
        <a:srgbClr val="244657"/>
      </a:dk2>
      <a:lt2>
        <a:srgbClr val="20B2E1"/>
      </a:lt2>
      <a:accent1>
        <a:srgbClr val="1BB0DF"/>
      </a:accent1>
      <a:accent2>
        <a:srgbClr val="E58A2E"/>
      </a:accent2>
      <a:accent3>
        <a:srgbClr val="244757"/>
      </a:accent3>
      <a:accent4>
        <a:srgbClr val="B9CF31"/>
      </a:accent4>
      <a:accent5>
        <a:srgbClr val="1FB2E1"/>
      </a:accent5>
      <a:accent6>
        <a:srgbClr val="234556"/>
      </a:accent6>
      <a:hlink>
        <a:srgbClr val="2057FF"/>
      </a:hlink>
      <a:folHlink>
        <a:srgbClr val="4849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mi_lanscape" id="{3DF73BD4-93D9-9B48-8CE7-7BEEA2EF2A4A}" vid="{44AC4BCA-921F-D54B-8566-85056BFC885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5521</TotalTime>
  <Words>1203</Words>
  <Application>Microsoft Office PowerPoint</Application>
  <PresentationFormat>Grand écran</PresentationFormat>
  <Paragraphs>229</Paragraphs>
  <Slides>20</Slides>
  <Notes>8</Notes>
  <HiddenSlides>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Calibri Light</vt:lpstr>
      <vt:lpstr>Futura Medium</vt:lpstr>
      <vt:lpstr>New Caledonia LT Std</vt:lpstr>
      <vt:lpstr>Open Sans</vt:lpstr>
      <vt:lpstr>Tema di Office</vt:lpstr>
      <vt:lpstr>Environmental research infrastructure cluster</vt:lpstr>
      <vt:lpstr>Présentation PowerPoint</vt:lpstr>
      <vt:lpstr>Présentation PowerPoint</vt:lpstr>
      <vt:lpstr>Présentation PowerPoint</vt:lpstr>
      <vt:lpstr>ENVRI in the landscape</vt:lpstr>
      <vt:lpstr>Présentation PowerPoint</vt:lpstr>
      <vt:lpstr>Présentation PowerPoint</vt:lpstr>
      <vt:lpstr>Présentation PowerPoint</vt:lpstr>
      <vt:lpstr>What has ENVRI FAIR   (and previous ENVRI projects)   achieved?</vt:lpstr>
      <vt:lpstr>Présentation PowerPoint</vt:lpstr>
      <vt:lpstr>Présentation PowerPoint</vt:lpstr>
      <vt:lpstr>Présentation PowerPoint</vt:lpstr>
      <vt:lpstr>Présentation PowerPoint</vt:lpstr>
      <vt:lpstr>Présentation PowerPoint</vt:lpstr>
      <vt:lpstr>Présentation PowerPoint</vt:lpstr>
      <vt:lpstr>Looking into future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research infrastructure cluster</dc:title>
  <dc:creator>Asmi, Ari J</dc:creator>
  <cp:lastModifiedBy>Mathilde HUBERT</cp:lastModifiedBy>
  <cp:revision>30</cp:revision>
  <dcterms:created xsi:type="dcterms:W3CDTF">2021-06-07T10:05:47Z</dcterms:created>
  <dcterms:modified xsi:type="dcterms:W3CDTF">2021-06-11T06:47:57Z</dcterms:modified>
</cp:coreProperties>
</file>