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20"/>
  </p:notesMasterIdLst>
  <p:sldIdLst>
    <p:sldId id="256" r:id="rId3"/>
    <p:sldId id="257" r:id="rId4"/>
    <p:sldId id="270" r:id="rId5"/>
    <p:sldId id="277" r:id="rId6"/>
    <p:sldId id="276" r:id="rId7"/>
    <p:sldId id="259" r:id="rId8"/>
    <p:sldId id="271" r:id="rId9"/>
    <p:sldId id="264" r:id="rId10"/>
    <p:sldId id="282" r:id="rId11"/>
    <p:sldId id="266" r:id="rId12"/>
    <p:sldId id="267" r:id="rId13"/>
    <p:sldId id="283" r:id="rId14"/>
    <p:sldId id="263" r:id="rId15"/>
    <p:sldId id="273" r:id="rId16"/>
    <p:sldId id="275" r:id="rId17"/>
    <p:sldId id="284" r:id="rId18"/>
    <p:sldId id="281"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A435811-FC3D-42FF-993A-0BD8399C5491}">
          <p14:sldIdLst>
            <p14:sldId id="256"/>
            <p14:sldId id="257"/>
            <p14:sldId id="270"/>
            <p14:sldId id="277"/>
            <p14:sldId id="276"/>
            <p14:sldId id="259"/>
            <p14:sldId id="271"/>
            <p14:sldId id="264"/>
            <p14:sldId id="282"/>
            <p14:sldId id="266"/>
            <p14:sldId id="267"/>
            <p14:sldId id="283"/>
            <p14:sldId id="263"/>
            <p14:sldId id="273"/>
            <p14:sldId id="275"/>
            <p14:sldId id="284"/>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8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5" autoAdjust="0"/>
    <p:restoredTop sz="94660"/>
  </p:normalViewPr>
  <p:slideViewPr>
    <p:cSldViewPr snapToGrid="0">
      <p:cViewPr varScale="1">
        <p:scale>
          <a:sx n="144" d="100"/>
          <a:sy n="144" d="100"/>
        </p:scale>
        <p:origin x="2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4F899F-3F60-8C48-81ED-5D2775B58A6D}" type="doc">
      <dgm:prSet loTypeId="urn:microsoft.com/office/officeart/2005/8/layout/hChevron3" loCatId="" qsTypeId="urn:microsoft.com/office/officeart/2005/8/quickstyle/simple3" qsCatId="simple" csTypeId="urn:microsoft.com/office/officeart/2005/8/colors/accent1_2" csCatId="accent1" phldr="1"/>
      <dgm:spPr/>
    </dgm:pt>
    <dgm:pt modelId="{7B2939CE-40E6-1C40-A50F-59CF28C1F9B8}">
      <dgm:prSet phldrT="[Texte]"/>
      <dgm:spPr/>
      <dgm:t>
        <a:bodyPr/>
        <a:lstStyle/>
        <a:p>
          <a:r>
            <a:rPr lang="fr-FR" dirty="0"/>
            <a:t>2021</a:t>
          </a:r>
        </a:p>
      </dgm:t>
    </dgm:pt>
    <dgm:pt modelId="{B219362B-B2BF-B94C-8BE3-7D5095151E47}" type="parTrans" cxnId="{5FF7D0CE-6984-7346-B6A3-D526EB01E08C}">
      <dgm:prSet/>
      <dgm:spPr/>
      <dgm:t>
        <a:bodyPr/>
        <a:lstStyle/>
        <a:p>
          <a:endParaRPr lang="fr-FR"/>
        </a:p>
      </dgm:t>
    </dgm:pt>
    <dgm:pt modelId="{A4CC9414-CB07-2449-A65B-5B82A2D97FDF}" type="sibTrans" cxnId="{5FF7D0CE-6984-7346-B6A3-D526EB01E08C}">
      <dgm:prSet/>
      <dgm:spPr/>
      <dgm:t>
        <a:bodyPr/>
        <a:lstStyle/>
        <a:p>
          <a:endParaRPr lang="fr-FR"/>
        </a:p>
      </dgm:t>
    </dgm:pt>
    <dgm:pt modelId="{5BA8F26B-BBE8-BA41-A832-D79F1E406BBA}">
      <dgm:prSet phldrT="[Texte]"/>
      <dgm:spPr/>
      <dgm:t>
        <a:bodyPr/>
        <a:lstStyle/>
        <a:p>
          <a:r>
            <a:rPr lang="fr-FR" dirty="0"/>
            <a:t>2022</a:t>
          </a:r>
        </a:p>
      </dgm:t>
    </dgm:pt>
    <dgm:pt modelId="{C4C58737-B8E6-6C44-9B53-06BCA74ECD26}" type="parTrans" cxnId="{56C0312A-298E-6942-9A8B-4A18216AF400}">
      <dgm:prSet/>
      <dgm:spPr/>
      <dgm:t>
        <a:bodyPr/>
        <a:lstStyle/>
        <a:p>
          <a:endParaRPr lang="fr-FR"/>
        </a:p>
      </dgm:t>
    </dgm:pt>
    <dgm:pt modelId="{287C4689-7226-7C4C-8ED1-7DE6829435A8}" type="sibTrans" cxnId="{56C0312A-298E-6942-9A8B-4A18216AF400}">
      <dgm:prSet/>
      <dgm:spPr/>
      <dgm:t>
        <a:bodyPr/>
        <a:lstStyle/>
        <a:p>
          <a:endParaRPr lang="fr-FR"/>
        </a:p>
      </dgm:t>
    </dgm:pt>
    <dgm:pt modelId="{759301AF-256A-2E4F-9259-44435ED19478}">
      <dgm:prSet phldrT="[Texte]"/>
      <dgm:spPr/>
      <dgm:t>
        <a:bodyPr/>
        <a:lstStyle/>
        <a:p>
          <a:r>
            <a:rPr lang="fr-FR" dirty="0"/>
            <a:t>2023</a:t>
          </a:r>
        </a:p>
      </dgm:t>
    </dgm:pt>
    <dgm:pt modelId="{47816015-12A3-CA45-9D52-229850553F9E}" type="parTrans" cxnId="{3FA67D4E-2E8D-194C-B4E9-24F8A1B796AA}">
      <dgm:prSet/>
      <dgm:spPr/>
      <dgm:t>
        <a:bodyPr/>
        <a:lstStyle/>
        <a:p>
          <a:endParaRPr lang="fr-FR"/>
        </a:p>
      </dgm:t>
    </dgm:pt>
    <dgm:pt modelId="{4FE7038D-A524-4247-AE57-2A89F3BADC14}" type="sibTrans" cxnId="{3FA67D4E-2E8D-194C-B4E9-24F8A1B796AA}">
      <dgm:prSet/>
      <dgm:spPr/>
      <dgm:t>
        <a:bodyPr/>
        <a:lstStyle/>
        <a:p>
          <a:endParaRPr lang="fr-FR"/>
        </a:p>
      </dgm:t>
    </dgm:pt>
    <dgm:pt modelId="{1009E8E8-2748-C14D-88FE-0AF35BD27BFA}">
      <dgm:prSet phldrT="[Texte]"/>
      <dgm:spPr/>
      <dgm:t>
        <a:bodyPr/>
        <a:lstStyle/>
        <a:p>
          <a:r>
            <a:rPr lang="fr-FR" dirty="0"/>
            <a:t>2024</a:t>
          </a:r>
        </a:p>
      </dgm:t>
    </dgm:pt>
    <dgm:pt modelId="{C775D2CF-FB4F-0E4B-BD4A-9EA4A6EA6325}" type="parTrans" cxnId="{28011441-CFDD-AD43-9FDE-91BFC2D45AF0}">
      <dgm:prSet/>
      <dgm:spPr/>
      <dgm:t>
        <a:bodyPr/>
        <a:lstStyle/>
        <a:p>
          <a:endParaRPr lang="fr-FR"/>
        </a:p>
      </dgm:t>
    </dgm:pt>
    <dgm:pt modelId="{E6F10C3B-76B3-8B4C-BD85-CF4F4388DCBD}" type="sibTrans" cxnId="{28011441-CFDD-AD43-9FDE-91BFC2D45AF0}">
      <dgm:prSet/>
      <dgm:spPr/>
      <dgm:t>
        <a:bodyPr/>
        <a:lstStyle/>
        <a:p>
          <a:endParaRPr lang="fr-FR"/>
        </a:p>
      </dgm:t>
    </dgm:pt>
    <dgm:pt modelId="{39F092E4-6507-2340-9532-22EE2979C7B3}">
      <dgm:prSet phldrT="[Texte]"/>
      <dgm:spPr/>
      <dgm:t>
        <a:bodyPr/>
        <a:lstStyle/>
        <a:p>
          <a:r>
            <a:rPr lang="fr-FR" dirty="0"/>
            <a:t>2025</a:t>
          </a:r>
        </a:p>
      </dgm:t>
    </dgm:pt>
    <dgm:pt modelId="{EC175087-6BEC-0F4A-AD4D-C2056F2B1AA2}" type="parTrans" cxnId="{B586DE9A-1B26-3C45-84EC-EE27C2B8B4B3}">
      <dgm:prSet/>
      <dgm:spPr/>
      <dgm:t>
        <a:bodyPr/>
        <a:lstStyle/>
        <a:p>
          <a:endParaRPr lang="fr-FR"/>
        </a:p>
      </dgm:t>
    </dgm:pt>
    <dgm:pt modelId="{D1A0DB0E-452C-A145-B85C-6D6CE25EAF48}" type="sibTrans" cxnId="{B586DE9A-1B26-3C45-84EC-EE27C2B8B4B3}">
      <dgm:prSet/>
      <dgm:spPr/>
      <dgm:t>
        <a:bodyPr/>
        <a:lstStyle/>
        <a:p>
          <a:endParaRPr lang="fr-FR"/>
        </a:p>
      </dgm:t>
    </dgm:pt>
    <dgm:pt modelId="{8A60A48F-98A6-8B4C-A18A-02F30F077584}">
      <dgm:prSet phldrT="[Texte]"/>
      <dgm:spPr/>
      <dgm:t>
        <a:bodyPr/>
        <a:lstStyle/>
        <a:p>
          <a:r>
            <a:rPr lang="fr-FR" dirty="0"/>
            <a:t>2026</a:t>
          </a:r>
        </a:p>
      </dgm:t>
    </dgm:pt>
    <dgm:pt modelId="{FE98E408-158F-D24B-A326-A21A7D806E18}" type="parTrans" cxnId="{BF1365B0-CA31-9D4B-82DD-D144264F0F9B}">
      <dgm:prSet/>
      <dgm:spPr/>
      <dgm:t>
        <a:bodyPr/>
        <a:lstStyle/>
        <a:p>
          <a:endParaRPr lang="fr-FR"/>
        </a:p>
      </dgm:t>
    </dgm:pt>
    <dgm:pt modelId="{FE7DF301-B155-D546-857C-4FB987BCD850}" type="sibTrans" cxnId="{BF1365B0-CA31-9D4B-82DD-D144264F0F9B}">
      <dgm:prSet/>
      <dgm:spPr/>
      <dgm:t>
        <a:bodyPr/>
        <a:lstStyle/>
        <a:p>
          <a:endParaRPr lang="fr-FR"/>
        </a:p>
      </dgm:t>
    </dgm:pt>
    <dgm:pt modelId="{32028787-CA13-4142-B73B-5F46CB219A4B}">
      <dgm:prSet phldrT="[Texte]"/>
      <dgm:spPr/>
      <dgm:t>
        <a:bodyPr/>
        <a:lstStyle/>
        <a:p>
          <a:r>
            <a:rPr lang="fr-FR" dirty="0"/>
            <a:t>2027</a:t>
          </a:r>
        </a:p>
      </dgm:t>
    </dgm:pt>
    <dgm:pt modelId="{5355295D-5D12-FA47-8E20-10A464857667}" type="parTrans" cxnId="{23114A3D-7B0D-CD42-B2B6-8C29279E6E2D}">
      <dgm:prSet/>
      <dgm:spPr/>
      <dgm:t>
        <a:bodyPr/>
        <a:lstStyle/>
        <a:p>
          <a:endParaRPr lang="fr-FR"/>
        </a:p>
      </dgm:t>
    </dgm:pt>
    <dgm:pt modelId="{B4A03FE3-B619-5F4D-86CE-387ACE6449D8}" type="sibTrans" cxnId="{23114A3D-7B0D-CD42-B2B6-8C29279E6E2D}">
      <dgm:prSet/>
      <dgm:spPr/>
      <dgm:t>
        <a:bodyPr/>
        <a:lstStyle/>
        <a:p>
          <a:endParaRPr lang="fr-FR"/>
        </a:p>
      </dgm:t>
    </dgm:pt>
    <dgm:pt modelId="{DBCF512B-A344-2D46-8B64-37CF072F9F97}" type="pres">
      <dgm:prSet presAssocID="{274F899F-3F60-8C48-81ED-5D2775B58A6D}" presName="Name0" presStyleCnt="0">
        <dgm:presLayoutVars>
          <dgm:dir/>
          <dgm:resizeHandles val="exact"/>
        </dgm:presLayoutVars>
      </dgm:prSet>
      <dgm:spPr/>
    </dgm:pt>
    <dgm:pt modelId="{E9F5FF8E-06DB-634B-98AD-C221231CED5F}" type="pres">
      <dgm:prSet presAssocID="{7B2939CE-40E6-1C40-A50F-59CF28C1F9B8}" presName="parTxOnly" presStyleLbl="node1" presStyleIdx="0" presStyleCnt="7">
        <dgm:presLayoutVars>
          <dgm:bulletEnabled val="1"/>
        </dgm:presLayoutVars>
      </dgm:prSet>
      <dgm:spPr/>
    </dgm:pt>
    <dgm:pt modelId="{40EE1178-B515-C643-B9F3-705760471674}" type="pres">
      <dgm:prSet presAssocID="{A4CC9414-CB07-2449-A65B-5B82A2D97FDF}" presName="parSpace" presStyleCnt="0"/>
      <dgm:spPr/>
    </dgm:pt>
    <dgm:pt modelId="{F9A1AF0E-2CDA-924C-B486-DAD8AC46D693}" type="pres">
      <dgm:prSet presAssocID="{5BA8F26B-BBE8-BA41-A832-D79F1E406BBA}" presName="parTxOnly" presStyleLbl="node1" presStyleIdx="1" presStyleCnt="7">
        <dgm:presLayoutVars>
          <dgm:bulletEnabled val="1"/>
        </dgm:presLayoutVars>
      </dgm:prSet>
      <dgm:spPr/>
    </dgm:pt>
    <dgm:pt modelId="{819C3CA6-7B56-5340-A6A9-7C3C1087C9A3}" type="pres">
      <dgm:prSet presAssocID="{287C4689-7226-7C4C-8ED1-7DE6829435A8}" presName="parSpace" presStyleCnt="0"/>
      <dgm:spPr/>
    </dgm:pt>
    <dgm:pt modelId="{DD9DDE80-4962-1D40-BB82-E252732C6E87}" type="pres">
      <dgm:prSet presAssocID="{759301AF-256A-2E4F-9259-44435ED19478}" presName="parTxOnly" presStyleLbl="node1" presStyleIdx="2" presStyleCnt="7">
        <dgm:presLayoutVars>
          <dgm:bulletEnabled val="1"/>
        </dgm:presLayoutVars>
      </dgm:prSet>
      <dgm:spPr/>
    </dgm:pt>
    <dgm:pt modelId="{B41BDC62-B415-044B-9EA4-6A5DAB60FDDF}" type="pres">
      <dgm:prSet presAssocID="{4FE7038D-A524-4247-AE57-2A89F3BADC14}" presName="parSpace" presStyleCnt="0"/>
      <dgm:spPr/>
    </dgm:pt>
    <dgm:pt modelId="{30FEE037-149F-854C-81C5-D65D5BF23D0A}" type="pres">
      <dgm:prSet presAssocID="{1009E8E8-2748-C14D-88FE-0AF35BD27BFA}" presName="parTxOnly" presStyleLbl="node1" presStyleIdx="3" presStyleCnt="7" custLinFactNeighborX="0" custLinFactNeighborY="6527">
        <dgm:presLayoutVars>
          <dgm:bulletEnabled val="1"/>
        </dgm:presLayoutVars>
      </dgm:prSet>
      <dgm:spPr/>
    </dgm:pt>
    <dgm:pt modelId="{80673A33-EA51-584C-97D7-609BEF20E88F}" type="pres">
      <dgm:prSet presAssocID="{E6F10C3B-76B3-8B4C-BD85-CF4F4388DCBD}" presName="parSpace" presStyleCnt="0"/>
      <dgm:spPr/>
    </dgm:pt>
    <dgm:pt modelId="{5473C2E6-D083-0141-B4E3-3906ED69DAB8}" type="pres">
      <dgm:prSet presAssocID="{39F092E4-6507-2340-9532-22EE2979C7B3}" presName="parTxOnly" presStyleLbl="node1" presStyleIdx="4" presStyleCnt="7">
        <dgm:presLayoutVars>
          <dgm:bulletEnabled val="1"/>
        </dgm:presLayoutVars>
      </dgm:prSet>
      <dgm:spPr/>
    </dgm:pt>
    <dgm:pt modelId="{FAFCC448-5DDA-2B48-ACC8-4CF989A69E19}" type="pres">
      <dgm:prSet presAssocID="{D1A0DB0E-452C-A145-B85C-6D6CE25EAF48}" presName="parSpace" presStyleCnt="0"/>
      <dgm:spPr/>
    </dgm:pt>
    <dgm:pt modelId="{3B0F0306-8FF8-7544-8F77-F6BC80225F9E}" type="pres">
      <dgm:prSet presAssocID="{8A60A48F-98A6-8B4C-A18A-02F30F077584}" presName="parTxOnly" presStyleLbl="node1" presStyleIdx="5" presStyleCnt="7">
        <dgm:presLayoutVars>
          <dgm:bulletEnabled val="1"/>
        </dgm:presLayoutVars>
      </dgm:prSet>
      <dgm:spPr/>
    </dgm:pt>
    <dgm:pt modelId="{B2D8A64E-6888-B74D-A1D4-1443C2A92268}" type="pres">
      <dgm:prSet presAssocID="{FE7DF301-B155-D546-857C-4FB987BCD850}" presName="parSpace" presStyleCnt="0"/>
      <dgm:spPr/>
    </dgm:pt>
    <dgm:pt modelId="{C44B6123-6D50-564F-A86E-37654D9EB1AF}" type="pres">
      <dgm:prSet presAssocID="{32028787-CA13-4142-B73B-5F46CB219A4B}" presName="parTxOnly" presStyleLbl="node1" presStyleIdx="6" presStyleCnt="7">
        <dgm:presLayoutVars>
          <dgm:bulletEnabled val="1"/>
        </dgm:presLayoutVars>
      </dgm:prSet>
      <dgm:spPr/>
    </dgm:pt>
  </dgm:ptLst>
  <dgm:cxnLst>
    <dgm:cxn modelId="{DF5C4202-8E05-8546-96CA-890268963D77}" type="presOf" srcId="{274F899F-3F60-8C48-81ED-5D2775B58A6D}" destId="{DBCF512B-A344-2D46-8B64-37CF072F9F97}" srcOrd="0" destOrd="0" presId="urn:microsoft.com/office/officeart/2005/8/layout/hChevron3"/>
    <dgm:cxn modelId="{64BE811C-A4F2-9D4C-AF87-9ACE579649A1}" type="presOf" srcId="{39F092E4-6507-2340-9532-22EE2979C7B3}" destId="{5473C2E6-D083-0141-B4E3-3906ED69DAB8}" srcOrd="0" destOrd="0" presId="urn:microsoft.com/office/officeart/2005/8/layout/hChevron3"/>
    <dgm:cxn modelId="{56C0312A-298E-6942-9A8B-4A18216AF400}" srcId="{274F899F-3F60-8C48-81ED-5D2775B58A6D}" destId="{5BA8F26B-BBE8-BA41-A832-D79F1E406BBA}" srcOrd="1" destOrd="0" parTransId="{C4C58737-B8E6-6C44-9B53-06BCA74ECD26}" sibTransId="{287C4689-7226-7C4C-8ED1-7DE6829435A8}"/>
    <dgm:cxn modelId="{23114A3D-7B0D-CD42-B2B6-8C29279E6E2D}" srcId="{274F899F-3F60-8C48-81ED-5D2775B58A6D}" destId="{32028787-CA13-4142-B73B-5F46CB219A4B}" srcOrd="6" destOrd="0" parTransId="{5355295D-5D12-FA47-8E20-10A464857667}" sibTransId="{B4A03FE3-B619-5F4D-86CE-387ACE6449D8}"/>
    <dgm:cxn modelId="{28011441-CFDD-AD43-9FDE-91BFC2D45AF0}" srcId="{274F899F-3F60-8C48-81ED-5D2775B58A6D}" destId="{1009E8E8-2748-C14D-88FE-0AF35BD27BFA}" srcOrd="3" destOrd="0" parTransId="{C775D2CF-FB4F-0E4B-BD4A-9EA4A6EA6325}" sibTransId="{E6F10C3B-76B3-8B4C-BD85-CF4F4388DCBD}"/>
    <dgm:cxn modelId="{3FA67D4E-2E8D-194C-B4E9-24F8A1B796AA}" srcId="{274F899F-3F60-8C48-81ED-5D2775B58A6D}" destId="{759301AF-256A-2E4F-9259-44435ED19478}" srcOrd="2" destOrd="0" parTransId="{47816015-12A3-CA45-9D52-229850553F9E}" sibTransId="{4FE7038D-A524-4247-AE57-2A89F3BADC14}"/>
    <dgm:cxn modelId="{8715EF53-2FD0-AB4D-B18A-034E999D4062}" type="presOf" srcId="{32028787-CA13-4142-B73B-5F46CB219A4B}" destId="{C44B6123-6D50-564F-A86E-37654D9EB1AF}" srcOrd="0" destOrd="0" presId="urn:microsoft.com/office/officeart/2005/8/layout/hChevron3"/>
    <dgm:cxn modelId="{C353585A-A3AD-7D4F-A8AD-FD5D05A1DB7D}" type="presOf" srcId="{5BA8F26B-BBE8-BA41-A832-D79F1E406BBA}" destId="{F9A1AF0E-2CDA-924C-B486-DAD8AC46D693}" srcOrd="0" destOrd="0" presId="urn:microsoft.com/office/officeart/2005/8/layout/hChevron3"/>
    <dgm:cxn modelId="{EE88EA5D-74D6-B145-B60F-558ABA38A12B}" type="presOf" srcId="{759301AF-256A-2E4F-9259-44435ED19478}" destId="{DD9DDE80-4962-1D40-BB82-E252732C6E87}" srcOrd="0" destOrd="0" presId="urn:microsoft.com/office/officeart/2005/8/layout/hChevron3"/>
    <dgm:cxn modelId="{B586DE9A-1B26-3C45-84EC-EE27C2B8B4B3}" srcId="{274F899F-3F60-8C48-81ED-5D2775B58A6D}" destId="{39F092E4-6507-2340-9532-22EE2979C7B3}" srcOrd="4" destOrd="0" parTransId="{EC175087-6BEC-0F4A-AD4D-C2056F2B1AA2}" sibTransId="{D1A0DB0E-452C-A145-B85C-6D6CE25EAF48}"/>
    <dgm:cxn modelId="{D5E5979D-C693-4841-B0C5-006BC73149DA}" type="presOf" srcId="{7B2939CE-40E6-1C40-A50F-59CF28C1F9B8}" destId="{E9F5FF8E-06DB-634B-98AD-C221231CED5F}" srcOrd="0" destOrd="0" presId="urn:microsoft.com/office/officeart/2005/8/layout/hChevron3"/>
    <dgm:cxn modelId="{BF1365B0-CA31-9D4B-82DD-D144264F0F9B}" srcId="{274F899F-3F60-8C48-81ED-5D2775B58A6D}" destId="{8A60A48F-98A6-8B4C-A18A-02F30F077584}" srcOrd="5" destOrd="0" parTransId="{FE98E408-158F-D24B-A326-A21A7D806E18}" sibTransId="{FE7DF301-B155-D546-857C-4FB987BCD850}"/>
    <dgm:cxn modelId="{5FF7D0CE-6984-7346-B6A3-D526EB01E08C}" srcId="{274F899F-3F60-8C48-81ED-5D2775B58A6D}" destId="{7B2939CE-40E6-1C40-A50F-59CF28C1F9B8}" srcOrd="0" destOrd="0" parTransId="{B219362B-B2BF-B94C-8BE3-7D5095151E47}" sibTransId="{A4CC9414-CB07-2449-A65B-5B82A2D97FDF}"/>
    <dgm:cxn modelId="{AB8EB4E7-1E60-7847-91BE-9167878954EB}" type="presOf" srcId="{8A60A48F-98A6-8B4C-A18A-02F30F077584}" destId="{3B0F0306-8FF8-7544-8F77-F6BC80225F9E}" srcOrd="0" destOrd="0" presId="urn:microsoft.com/office/officeart/2005/8/layout/hChevron3"/>
    <dgm:cxn modelId="{7D2C5FF1-0139-5F46-B3F4-827BB75CBDC7}" type="presOf" srcId="{1009E8E8-2748-C14D-88FE-0AF35BD27BFA}" destId="{30FEE037-149F-854C-81C5-D65D5BF23D0A}" srcOrd="0" destOrd="0" presId="urn:microsoft.com/office/officeart/2005/8/layout/hChevron3"/>
    <dgm:cxn modelId="{7D7F447A-BC5B-FD48-A4C7-914C0A74A780}" type="presParOf" srcId="{DBCF512B-A344-2D46-8B64-37CF072F9F97}" destId="{E9F5FF8E-06DB-634B-98AD-C221231CED5F}" srcOrd="0" destOrd="0" presId="urn:microsoft.com/office/officeart/2005/8/layout/hChevron3"/>
    <dgm:cxn modelId="{932BEAB3-EA4A-584D-83C6-FEB78BFBC5F9}" type="presParOf" srcId="{DBCF512B-A344-2D46-8B64-37CF072F9F97}" destId="{40EE1178-B515-C643-B9F3-705760471674}" srcOrd="1" destOrd="0" presId="urn:microsoft.com/office/officeart/2005/8/layout/hChevron3"/>
    <dgm:cxn modelId="{1B88C373-DCF2-FF48-86B2-B8EFB15EE276}" type="presParOf" srcId="{DBCF512B-A344-2D46-8B64-37CF072F9F97}" destId="{F9A1AF0E-2CDA-924C-B486-DAD8AC46D693}" srcOrd="2" destOrd="0" presId="urn:microsoft.com/office/officeart/2005/8/layout/hChevron3"/>
    <dgm:cxn modelId="{5A064E09-05FA-E74D-B488-94664398184C}" type="presParOf" srcId="{DBCF512B-A344-2D46-8B64-37CF072F9F97}" destId="{819C3CA6-7B56-5340-A6A9-7C3C1087C9A3}" srcOrd="3" destOrd="0" presId="urn:microsoft.com/office/officeart/2005/8/layout/hChevron3"/>
    <dgm:cxn modelId="{E33E237C-6521-CC4E-AE37-F50DCE758765}" type="presParOf" srcId="{DBCF512B-A344-2D46-8B64-37CF072F9F97}" destId="{DD9DDE80-4962-1D40-BB82-E252732C6E87}" srcOrd="4" destOrd="0" presId="urn:microsoft.com/office/officeart/2005/8/layout/hChevron3"/>
    <dgm:cxn modelId="{5FBEF7F7-0179-A54B-BAA6-B5C8F1BB206C}" type="presParOf" srcId="{DBCF512B-A344-2D46-8B64-37CF072F9F97}" destId="{B41BDC62-B415-044B-9EA4-6A5DAB60FDDF}" srcOrd="5" destOrd="0" presId="urn:microsoft.com/office/officeart/2005/8/layout/hChevron3"/>
    <dgm:cxn modelId="{0E860655-1C52-AA48-BF88-6C82B8D87BA3}" type="presParOf" srcId="{DBCF512B-A344-2D46-8B64-37CF072F9F97}" destId="{30FEE037-149F-854C-81C5-D65D5BF23D0A}" srcOrd="6" destOrd="0" presId="urn:microsoft.com/office/officeart/2005/8/layout/hChevron3"/>
    <dgm:cxn modelId="{AE261F15-48A3-FC4F-8B50-638F9F1B2C3D}" type="presParOf" srcId="{DBCF512B-A344-2D46-8B64-37CF072F9F97}" destId="{80673A33-EA51-584C-97D7-609BEF20E88F}" srcOrd="7" destOrd="0" presId="urn:microsoft.com/office/officeart/2005/8/layout/hChevron3"/>
    <dgm:cxn modelId="{244DF509-FC6F-AF49-BFAB-80B0A4B0B8BC}" type="presParOf" srcId="{DBCF512B-A344-2D46-8B64-37CF072F9F97}" destId="{5473C2E6-D083-0141-B4E3-3906ED69DAB8}" srcOrd="8" destOrd="0" presId="urn:microsoft.com/office/officeart/2005/8/layout/hChevron3"/>
    <dgm:cxn modelId="{FE30FA28-C6A4-7A42-ABEB-D08426B02F5E}" type="presParOf" srcId="{DBCF512B-A344-2D46-8B64-37CF072F9F97}" destId="{FAFCC448-5DDA-2B48-ACC8-4CF989A69E19}" srcOrd="9" destOrd="0" presId="urn:microsoft.com/office/officeart/2005/8/layout/hChevron3"/>
    <dgm:cxn modelId="{81FEF79C-8083-AA4C-8250-6AD7A1FCA061}" type="presParOf" srcId="{DBCF512B-A344-2D46-8B64-37CF072F9F97}" destId="{3B0F0306-8FF8-7544-8F77-F6BC80225F9E}" srcOrd="10" destOrd="0" presId="urn:microsoft.com/office/officeart/2005/8/layout/hChevron3"/>
    <dgm:cxn modelId="{6C88A082-02B9-534F-BA0F-111939DCDB71}" type="presParOf" srcId="{DBCF512B-A344-2D46-8B64-37CF072F9F97}" destId="{B2D8A64E-6888-B74D-A1D4-1443C2A92268}" srcOrd="11" destOrd="0" presId="urn:microsoft.com/office/officeart/2005/8/layout/hChevron3"/>
    <dgm:cxn modelId="{C4980BF2-993F-4A4C-BE35-4E3524FD021E}" type="presParOf" srcId="{DBCF512B-A344-2D46-8B64-37CF072F9F97}" destId="{C44B6123-6D50-564F-A86E-37654D9EB1AF}"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C7A5FF-0C79-FA40-B08B-6B9DE1D6BB59}" type="doc">
      <dgm:prSet loTypeId="urn:microsoft.com/office/officeart/2005/8/layout/chevron1" loCatId="" qsTypeId="urn:microsoft.com/office/officeart/2005/8/quickstyle/simple1" qsCatId="simple" csTypeId="urn:microsoft.com/office/officeart/2005/8/colors/accent5_1" csCatId="accent5" phldr="1"/>
      <dgm:spPr/>
    </dgm:pt>
    <dgm:pt modelId="{F74B19BB-B622-3641-AC49-82946D30A5F9}">
      <dgm:prSet phldrT="[Texte]" custT="1"/>
      <dgm:spPr/>
      <dgm:t>
        <a:bodyPr/>
        <a:lstStyle/>
        <a:p>
          <a:r>
            <a:rPr lang="fr-FR" sz="1050" dirty="0"/>
            <a:t> H2020 Cluster </a:t>
          </a:r>
          <a:r>
            <a:rPr lang="fr-FR" sz="1050" dirty="0" err="1"/>
            <a:t>projects</a:t>
          </a:r>
          <a:r>
            <a:rPr lang="fr-FR" sz="1050" dirty="0"/>
            <a:t> </a:t>
          </a:r>
        </a:p>
      </dgm:t>
    </dgm:pt>
    <dgm:pt modelId="{6B5E5218-1F8F-6C4F-BF30-433AE9924D63}" type="parTrans" cxnId="{0C45322D-EF47-8C41-83B9-F0ADA8D01D3F}">
      <dgm:prSet/>
      <dgm:spPr/>
      <dgm:t>
        <a:bodyPr/>
        <a:lstStyle/>
        <a:p>
          <a:endParaRPr lang="fr-FR" sz="2800"/>
        </a:p>
      </dgm:t>
    </dgm:pt>
    <dgm:pt modelId="{BB917840-117E-824F-AFCA-59786DBD2684}" type="sibTrans" cxnId="{0C45322D-EF47-8C41-83B9-F0ADA8D01D3F}">
      <dgm:prSet/>
      <dgm:spPr/>
      <dgm:t>
        <a:bodyPr/>
        <a:lstStyle/>
        <a:p>
          <a:endParaRPr lang="fr-FR" sz="2800"/>
        </a:p>
      </dgm:t>
    </dgm:pt>
    <dgm:pt modelId="{953CFA50-5253-4346-8CE0-8B58EB1BF6EF}">
      <dgm:prSet phldrT="[Texte]" custT="1"/>
      <dgm:spPr/>
      <dgm:t>
        <a:bodyPr/>
        <a:lstStyle/>
        <a:p>
          <a:r>
            <a:rPr lang="fr-FR" sz="1000" dirty="0"/>
            <a:t>EOSC-Future</a:t>
          </a:r>
        </a:p>
      </dgm:t>
    </dgm:pt>
    <dgm:pt modelId="{D6CA8D8E-B76B-4F41-AA77-5A9C47A9ECB1}" type="parTrans" cxnId="{76AC5328-29F8-2E4A-9A99-8C9598370AC0}">
      <dgm:prSet/>
      <dgm:spPr/>
      <dgm:t>
        <a:bodyPr/>
        <a:lstStyle/>
        <a:p>
          <a:endParaRPr lang="fr-FR" sz="2800"/>
        </a:p>
      </dgm:t>
    </dgm:pt>
    <dgm:pt modelId="{BFD03AF0-AFDE-0842-8BB9-B3D4C9302617}" type="sibTrans" cxnId="{76AC5328-29F8-2E4A-9A99-8C9598370AC0}">
      <dgm:prSet/>
      <dgm:spPr/>
      <dgm:t>
        <a:bodyPr/>
        <a:lstStyle/>
        <a:p>
          <a:endParaRPr lang="fr-FR" sz="2800"/>
        </a:p>
      </dgm:t>
    </dgm:pt>
    <dgm:pt modelId="{A27C1FE6-A42B-9541-A980-CA23B6536F9A}" type="pres">
      <dgm:prSet presAssocID="{ABC7A5FF-0C79-FA40-B08B-6B9DE1D6BB59}" presName="Name0" presStyleCnt="0">
        <dgm:presLayoutVars>
          <dgm:dir/>
          <dgm:animLvl val="lvl"/>
          <dgm:resizeHandles val="exact"/>
        </dgm:presLayoutVars>
      </dgm:prSet>
      <dgm:spPr/>
    </dgm:pt>
    <dgm:pt modelId="{FACA91A2-3C19-2148-BB7B-415B04668EA4}" type="pres">
      <dgm:prSet presAssocID="{F74B19BB-B622-3641-AC49-82946D30A5F9}" presName="parTxOnly" presStyleLbl="node1" presStyleIdx="0" presStyleCnt="2" custScaleX="148219" custScaleY="149892">
        <dgm:presLayoutVars>
          <dgm:chMax val="0"/>
          <dgm:chPref val="0"/>
          <dgm:bulletEnabled val="1"/>
        </dgm:presLayoutVars>
      </dgm:prSet>
      <dgm:spPr/>
    </dgm:pt>
    <dgm:pt modelId="{33D5D3AF-D0E2-CA49-A505-2284D872D9FE}" type="pres">
      <dgm:prSet presAssocID="{BB917840-117E-824F-AFCA-59786DBD2684}" presName="parTxOnlySpace" presStyleCnt="0"/>
      <dgm:spPr/>
    </dgm:pt>
    <dgm:pt modelId="{B45B5BE7-B47D-AC46-8D8F-6481D0679C4A}" type="pres">
      <dgm:prSet presAssocID="{953CFA50-5253-4346-8CE0-8B58EB1BF6EF}" presName="parTxOnly" presStyleLbl="node1" presStyleIdx="1" presStyleCnt="2" custScaleX="150103" custScaleY="144019">
        <dgm:presLayoutVars>
          <dgm:chMax val="0"/>
          <dgm:chPref val="0"/>
          <dgm:bulletEnabled val="1"/>
        </dgm:presLayoutVars>
      </dgm:prSet>
      <dgm:spPr/>
    </dgm:pt>
  </dgm:ptLst>
  <dgm:cxnLst>
    <dgm:cxn modelId="{76AC5328-29F8-2E4A-9A99-8C9598370AC0}" srcId="{ABC7A5FF-0C79-FA40-B08B-6B9DE1D6BB59}" destId="{953CFA50-5253-4346-8CE0-8B58EB1BF6EF}" srcOrd="1" destOrd="0" parTransId="{D6CA8D8E-B76B-4F41-AA77-5A9C47A9ECB1}" sibTransId="{BFD03AF0-AFDE-0842-8BB9-B3D4C9302617}"/>
    <dgm:cxn modelId="{0C45322D-EF47-8C41-83B9-F0ADA8D01D3F}" srcId="{ABC7A5FF-0C79-FA40-B08B-6B9DE1D6BB59}" destId="{F74B19BB-B622-3641-AC49-82946D30A5F9}" srcOrd="0" destOrd="0" parTransId="{6B5E5218-1F8F-6C4F-BF30-433AE9924D63}" sibTransId="{BB917840-117E-824F-AFCA-59786DBD2684}"/>
    <dgm:cxn modelId="{05159E77-0E05-0F45-8857-426D073C00E0}" type="presOf" srcId="{F74B19BB-B622-3641-AC49-82946D30A5F9}" destId="{FACA91A2-3C19-2148-BB7B-415B04668EA4}" srcOrd="0" destOrd="0" presId="urn:microsoft.com/office/officeart/2005/8/layout/chevron1"/>
    <dgm:cxn modelId="{B8926496-0039-F94B-9189-EC6AF8EDFE88}" type="presOf" srcId="{ABC7A5FF-0C79-FA40-B08B-6B9DE1D6BB59}" destId="{A27C1FE6-A42B-9541-A980-CA23B6536F9A}" srcOrd="0" destOrd="0" presId="urn:microsoft.com/office/officeart/2005/8/layout/chevron1"/>
    <dgm:cxn modelId="{4F4E4AF9-DD21-C645-ABD7-B23C3BB87B98}" type="presOf" srcId="{953CFA50-5253-4346-8CE0-8B58EB1BF6EF}" destId="{B45B5BE7-B47D-AC46-8D8F-6481D0679C4A}" srcOrd="0" destOrd="0" presId="urn:microsoft.com/office/officeart/2005/8/layout/chevron1"/>
    <dgm:cxn modelId="{9F32387C-8ABA-BA49-A910-E28B3E07B127}" type="presParOf" srcId="{A27C1FE6-A42B-9541-A980-CA23B6536F9A}" destId="{FACA91A2-3C19-2148-BB7B-415B04668EA4}" srcOrd="0" destOrd="0" presId="urn:microsoft.com/office/officeart/2005/8/layout/chevron1"/>
    <dgm:cxn modelId="{FB6A8E82-5B49-BF40-B682-23A6C7A56F0A}" type="presParOf" srcId="{A27C1FE6-A42B-9541-A980-CA23B6536F9A}" destId="{33D5D3AF-D0E2-CA49-A505-2284D872D9FE}" srcOrd="1" destOrd="0" presId="urn:microsoft.com/office/officeart/2005/8/layout/chevron1"/>
    <dgm:cxn modelId="{A41252D4-778E-8946-9C85-FF33948109F7}" type="presParOf" srcId="{A27C1FE6-A42B-9541-A980-CA23B6536F9A}" destId="{B45B5BE7-B47D-AC46-8D8F-6481D0679C4A}"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846EC7-4F8A-E34E-B6F6-A930BC171CD7}" type="doc">
      <dgm:prSet loTypeId="urn:microsoft.com/office/officeart/2005/8/layout/chevron1" loCatId="" qsTypeId="urn:microsoft.com/office/officeart/2005/8/quickstyle/simple1" qsCatId="simple" csTypeId="urn:microsoft.com/office/officeart/2005/8/colors/accent4_5" csCatId="accent4" phldr="1"/>
      <dgm:spPr/>
    </dgm:pt>
    <dgm:pt modelId="{4B9E8BF2-1A42-A146-943E-F4E19346E75A}">
      <dgm:prSet phldrT="[Texte]" custT="1"/>
      <dgm:spPr/>
      <dgm:t>
        <a:bodyPr/>
        <a:lstStyle/>
        <a:p>
          <a:r>
            <a:rPr lang="fr-FR" sz="1300" dirty="0">
              <a:solidFill>
                <a:schemeClr val="tx1"/>
              </a:solidFill>
            </a:rPr>
            <a:t>Science Cluster GO</a:t>
          </a:r>
        </a:p>
      </dgm:t>
    </dgm:pt>
    <dgm:pt modelId="{3E7A9086-13CC-A044-AFB0-0AF298CC5278}" type="parTrans" cxnId="{429D69CA-13BC-184E-BC43-387D9CA46B2B}">
      <dgm:prSet/>
      <dgm:spPr/>
      <dgm:t>
        <a:bodyPr/>
        <a:lstStyle/>
        <a:p>
          <a:endParaRPr lang="fr-FR">
            <a:solidFill>
              <a:schemeClr val="tx1"/>
            </a:solidFill>
          </a:endParaRPr>
        </a:p>
      </dgm:t>
    </dgm:pt>
    <dgm:pt modelId="{00099118-D019-2C4B-BB57-F48FD0FCAB63}" type="sibTrans" cxnId="{429D69CA-13BC-184E-BC43-387D9CA46B2B}">
      <dgm:prSet/>
      <dgm:spPr/>
      <dgm:t>
        <a:bodyPr/>
        <a:lstStyle/>
        <a:p>
          <a:endParaRPr lang="fr-FR">
            <a:solidFill>
              <a:schemeClr val="tx1"/>
            </a:solidFill>
          </a:endParaRPr>
        </a:p>
      </dgm:t>
    </dgm:pt>
    <dgm:pt modelId="{2C6182F0-26B8-9F47-A4B4-A4A3B256487D}" type="pres">
      <dgm:prSet presAssocID="{2A846EC7-4F8A-E34E-B6F6-A930BC171CD7}" presName="Name0" presStyleCnt="0">
        <dgm:presLayoutVars>
          <dgm:dir/>
          <dgm:animLvl val="lvl"/>
          <dgm:resizeHandles val="exact"/>
        </dgm:presLayoutVars>
      </dgm:prSet>
      <dgm:spPr/>
    </dgm:pt>
    <dgm:pt modelId="{1B539316-09C1-BC45-B144-7316DAAA42FA}" type="pres">
      <dgm:prSet presAssocID="{4B9E8BF2-1A42-A146-943E-F4E19346E75A}" presName="parTxOnly" presStyleLbl="node1" presStyleIdx="0" presStyleCnt="1">
        <dgm:presLayoutVars>
          <dgm:chMax val="0"/>
          <dgm:chPref val="0"/>
          <dgm:bulletEnabled val="1"/>
        </dgm:presLayoutVars>
      </dgm:prSet>
      <dgm:spPr/>
    </dgm:pt>
  </dgm:ptLst>
  <dgm:cxnLst>
    <dgm:cxn modelId="{34B02F37-F351-8849-8FE7-A64FAB01BA8C}" type="presOf" srcId="{4B9E8BF2-1A42-A146-943E-F4E19346E75A}" destId="{1B539316-09C1-BC45-B144-7316DAAA42FA}" srcOrd="0" destOrd="0" presId="urn:microsoft.com/office/officeart/2005/8/layout/chevron1"/>
    <dgm:cxn modelId="{E7F34183-B0AF-974D-AC85-2C8DB3A78088}" type="presOf" srcId="{2A846EC7-4F8A-E34E-B6F6-A930BC171CD7}" destId="{2C6182F0-26B8-9F47-A4B4-A4A3B256487D}" srcOrd="0" destOrd="0" presId="urn:microsoft.com/office/officeart/2005/8/layout/chevron1"/>
    <dgm:cxn modelId="{429D69CA-13BC-184E-BC43-387D9CA46B2B}" srcId="{2A846EC7-4F8A-E34E-B6F6-A930BC171CD7}" destId="{4B9E8BF2-1A42-A146-943E-F4E19346E75A}" srcOrd="0" destOrd="0" parTransId="{3E7A9086-13CC-A044-AFB0-0AF298CC5278}" sibTransId="{00099118-D019-2C4B-BB57-F48FD0FCAB63}"/>
    <dgm:cxn modelId="{F81DFC9B-E6DB-D948-A319-C343A1F2274A}" type="presParOf" srcId="{2C6182F0-26B8-9F47-A4B4-A4A3B256487D}" destId="{1B539316-09C1-BC45-B144-7316DAAA42FA}" srcOrd="0"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846EC7-4F8A-E34E-B6F6-A930BC171CD7}" type="doc">
      <dgm:prSet loTypeId="urn:microsoft.com/office/officeart/2005/8/layout/chevron1" loCatId="" qsTypeId="urn:microsoft.com/office/officeart/2005/8/quickstyle/simple1" qsCatId="simple" csTypeId="urn:microsoft.com/office/officeart/2005/8/colors/accent4_5" csCatId="accent4" phldr="1"/>
      <dgm:spPr/>
    </dgm:pt>
    <dgm:pt modelId="{657BAE98-D478-5E42-A4E2-BC53683930C4}">
      <dgm:prSet phldrT="[Texte]" custT="1"/>
      <dgm:spPr/>
      <dgm:t>
        <a:bodyPr/>
        <a:lstStyle/>
        <a:p>
          <a:r>
            <a:rPr lang="fr-FR" sz="1300" dirty="0">
              <a:solidFill>
                <a:schemeClr val="tx1"/>
              </a:solidFill>
            </a:rPr>
            <a:t>Science Cluster SO</a:t>
          </a:r>
        </a:p>
      </dgm:t>
    </dgm:pt>
    <dgm:pt modelId="{599FF610-8593-0449-B491-9B3497F002B5}" type="parTrans" cxnId="{04C4D20F-0B39-1240-8CB9-396D81791610}">
      <dgm:prSet/>
      <dgm:spPr/>
      <dgm:t>
        <a:bodyPr/>
        <a:lstStyle/>
        <a:p>
          <a:endParaRPr lang="fr-FR" sz="1300">
            <a:solidFill>
              <a:schemeClr val="tx1"/>
            </a:solidFill>
          </a:endParaRPr>
        </a:p>
      </dgm:t>
    </dgm:pt>
    <dgm:pt modelId="{FA317D24-1A29-F846-8AD6-28E6764B7FD8}" type="sibTrans" cxnId="{04C4D20F-0B39-1240-8CB9-396D81791610}">
      <dgm:prSet/>
      <dgm:spPr/>
      <dgm:t>
        <a:bodyPr/>
        <a:lstStyle/>
        <a:p>
          <a:endParaRPr lang="fr-FR" sz="1300">
            <a:solidFill>
              <a:schemeClr val="tx1"/>
            </a:solidFill>
          </a:endParaRPr>
        </a:p>
      </dgm:t>
    </dgm:pt>
    <dgm:pt modelId="{EA100D4E-B299-5B4C-AE6E-ACBC255D76F4}">
      <dgm:prSet phldrT="[Texte]" custT="1"/>
      <dgm:spPr/>
      <dgm:t>
        <a:bodyPr/>
        <a:lstStyle/>
        <a:p>
          <a:r>
            <a:rPr lang="fr-FR" sz="1300" dirty="0">
              <a:solidFill>
                <a:schemeClr val="tx1"/>
              </a:solidFill>
            </a:rPr>
            <a:t>Science Cluster OO</a:t>
          </a:r>
        </a:p>
      </dgm:t>
    </dgm:pt>
    <dgm:pt modelId="{6986AA35-4AA0-AE4E-8FD4-420ED7072784}" type="sibTrans" cxnId="{E126829C-0C00-9342-99C6-E174EC13468D}">
      <dgm:prSet/>
      <dgm:spPr/>
      <dgm:t>
        <a:bodyPr/>
        <a:lstStyle/>
        <a:p>
          <a:endParaRPr lang="fr-FR" sz="1300">
            <a:solidFill>
              <a:schemeClr val="tx1"/>
            </a:solidFill>
          </a:endParaRPr>
        </a:p>
      </dgm:t>
    </dgm:pt>
    <dgm:pt modelId="{95B717F1-0EBF-9A4B-B0ED-22ABB7E017BE}" type="parTrans" cxnId="{E126829C-0C00-9342-99C6-E174EC13468D}">
      <dgm:prSet/>
      <dgm:spPr/>
      <dgm:t>
        <a:bodyPr/>
        <a:lstStyle/>
        <a:p>
          <a:endParaRPr lang="fr-FR" sz="1300">
            <a:solidFill>
              <a:schemeClr val="tx1"/>
            </a:solidFill>
          </a:endParaRPr>
        </a:p>
      </dgm:t>
    </dgm:pt>
    <dgm:pt modelId="{2C6182F0-26B8-9F47-A4B4-A4A3B256487D}" type="pres">
      <dgm:prSet presAssocID="{2A846EC7-4F8A-E34E-B6F6-A930BC171CD7}" presName="Name0" presStyleCnt="0">
        <dgm:presLayoutVars>
          <dgm:dir/>
          <dgm:animLvl val="lvl"/>
          <dgm:resizeHandles val="exact"/>
        </dgm:presLayoutVars>
      </dgm:prSet>
      <dgm:spPr/>
    </dgm:pt>
    <dgm:pt modelId="{7FB6EB56-5341-BE44-93F4-D74496599CA4}" type="pres">
      <dgm:prSet presAssocID="{657BAE98-D478-5E42-A4E2-BC53683930C4}" presName="parTxOnly" presStyleLbl="node1" presStyleIdx="0" presStyleCnt="2">
        <dgm:presLayoutVars>
          <dgm:chMax val="0"/>
          <dgm:chPref val="0"/>
          <dgm:bulletEnabled val="1"/>
        </dgm:presLayoutVars>
      </dgm:prSet>
      <dgm:spPr/>
    </dgm:pt>
    <dgm:pt modelId="{B2546172-24C3-0D44-AADA-28665FD6D001}" type="pres">
      <dgm:prSet presAssocID="{FA317D24-1A29-F846-8AD6-28E6764B7FD8}" presName="parTxOnlySpace" presStyleCnt="0"/>
      <dgm:spPr/>
    </dgm:pt>
    <dgm:pt modelId="{CDAF5414-F7AA-DA4C-9F86-4782C41FF2CB}" type="pres">
      <dgm:prSet presAssocID="{EA100D4E-B299-5B4C-AE6E-ACBC255D76F4}" presName="parTxOnly" presStyleLbl="node1" presStyleIdx="1" presStyleCnt="2">
        <dgm:presLayoutVars>
          <dgm:chMax val="0"/>
          <dgm:chPref val="0"/>
          <dgm:bulletEnabled val="1"/>
        </dgm:presLayoutVars>
      </dgm:prSet>
      <dgm:spPr/>
    </dgm:pt>
  </dgm:ptLst>
  <dgm:cxnLst>
    <dgm:cxn modelId="{04C4D20F-0B39-1240-8CB9-396D81791610}" srcId="{2A846EC7-4F8A-E34E-B6F6-A930BC171CD7}" destId="{657BAE98-D478-5E42-A4E2-BC53683930C4}" srcOrd="0" destOrd="0" parTransId="{599FF610-8593-0449-B491-9B3497F002B5}" sibTransId="{FA317D24-1A29-F846-8AD6-28E6764B7FD8}"/>
    <dgm:cxn modelId="{83EEF53A-EB24-8849-8950-DC6A301C0946}" type="presOf" srcId="{657BAE98-D478-5E42-A4E2-BC53683930C4}" destId="{7FB6EB56-5341-BE44-93F4-D74496599CA4}" srcOrd="0" destOrd="0" presId="urn:microsoft.com/office/officeart/2005/8/layout/chevron1"/>
    <dgm:cxn modelId="{E7F34183-B0AF-974D-AC85-2C8DB3A78088}" type="presOf" srcId="{2A846EC7-4F8A-E34E-B6F6-A930BC171CD7}" destId="{2C6182F0-26B8-9F47-A4B4-A4A3B256487D}" srcOrd="0" destOrd="0" presId="urn:microsoft.com/office/officeart/2005/8/layout/chevron1"/>
    <dgm:cxn modelId="{E126829C-0C00-9342-99C6-E174EC13468D}" srcId="{2A846EC7-4F8A-E34E-B6F6-A930BC171CD7}" destId="{EA100D4E-B299-5B4C-AE6E-ACBC255D76F4}" srcOrd="1" destOrd="0" parTransId="{95B717F1-0EBF-9A4B-B0ED-22ABB7E017BE}" sibTransId="{6986AA35-4AA0-AE4E-8FD4-420ED7072784}"/>
    <dgm:cxn modelId="{0BC98AC1-6E8D-B64D-B4FA-E57EA49156B6}" type="presOf" srcId="{EA100D4E-B299-5B4C-AE6E-ACBC255D76F4}" destId="{CDAF5414-F7AA-DA4C-9F86-4782C41FF2CB}" srcOrd="0" destOrd="0" presId="urn:microsoft.com/office/officeart/2005/8/layout/chevron1"/>
    <dgm:cxn modelId="{4232238C-005F-8A47-8C15-30112A496498}" type="presParOf" srcId="{2C6182F0-26B8-9F47-A4B4-A4A3B256487D}" destId="{7FB6EB56-5341-BE44-93F4-D74496599CA4}" srcOrd="0" destOrd="0" presId="urn:microsoft.com/office/officeart/2005/8/layout/chevron1"/>
    <dgm:cxn modelId="{935A7817-B4C0-F447-BEE1-58CC209E637E}" type="presParOf" srcId="{2C6182F0-26B8-9F47-A4B4-A4A3B256487D}" destId="{B2546172-24C3-0D44-AADA-28665FD6D001}" srcOrd="1" destOrd="0" presId="urn:microsoft.com/office/officeart/2005/8/layout/chevron1"/>
    <dgm:cxn modelId="{7B81BB6E-D1CD-1A4D-A019-8737C0DD79E8}" type="presParOf" srcId="{2C6182F0-26B8-9F47-A4B4-A4A3B256487D}" destId="{CDAF5414-F7AA-DA4C-9F86-4782C41FF2CB}" srcOrd="2" destOrd="0" presId="urn:microsoft.com/office/officeart/2005/8/layout/chevro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5FF8E-06DB-634B-98AD-C221231CED5F}">
      <dsp:nvSpPr>
        <dsp:cNvPr id="0" name=""/>
        <dsp:cNvSpPr/>
      </dsp:nvSpPr>
      <dsp:spPr>
        <a:xfrm>
          <a:off x="1190" y="0"/>
          <a:ext cx="1400968" cy="246888"/>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2021</a:t>
          </a:r>
        </a:p>
      </dsp:txBody>
      <dsp:txXfrm>
        <a:off x="1190" y="0"/>
        <a:ext cx="1339246" cy="246888"/>
      </dsp:txXfrm>
    </dsp:sp>
    <dsp:sp modelId="{F9A1AF0E-2CDA-924C-B486-DAD8AC46D693}">
      <dsp:nvSpPr>
        <dsp:cNvPr id="0" name=""/>
        <dsp:cNvSpPr/>
      </dsp:nvSpPr>
      <dsp:spPr>
        <a:xfrm>
          <a:off x="112196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2022</a:t>
          </a:r>
        </a:p>
      </dsp:txBody>
      <dsp:txXfrm>
        <a:off x="1245409" y="0"/>
        <a:ext cx="1154080" cy="246888"/>
      </dsp:txXfrm>
    </dsp:sp>
    <dsp:sp modelId="{DD9DDE80-4962-1D40-BB82-E252732C6E87}">
      <dsp:nvSpPr>
        <dsp:cNvPr id="0" name=""/>
        <dsp:cNvSpPr/>
      </dsp:nvSpPr>
      <dsp:spPr>
        <a:xfrm>
          <a:off x="224274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2023</a:t>
          </a:r>
        </a:p>
      </dsp:txBody>
      <dsp:txXfrm>
        <a:off x="2366184" y="0"/>
        <a:ext cx="1154080" cy="246888"/>
      </dsp:txXfrm>
    </dsp:sp>
    <dsp:sp modelId="{30FEE037-149F-854C-81C5-D65D5BF23D0A}">
      <dsp:nvSpPr>
        <dsp:cNvPr id="0" name=""/>
        <dsp:cNvSpPr/>
      </dsp:nvSpPr>
      <dsp:spPr>
        <a:xfrm>
          <a:off x="336351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2024</a:t>
          </a:r>
        </a:p>
      </dsp:txBody>
      <dsp:txXfrm>
        <a:off x="3486959" y="0"/>
        <a:ext cx="1154080" cy="246888"/>
      </dsp:txXfrm>
    </dsp:sp>
    <dsp:sp modelId="{5473C2E6-D083-0141-B4E3-3906ED69DAB8}">
      <dsp:nvSpPr>
        <dsp:cNvPr id="0" name=""/>
        <dsp:cNvSpPr/>
      </dsp:nvSpPr>
      <dsp:spPr>
        <a:xfrm>
          <a:off x="448429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2025</a:t>
          </a:r>
        </a:p>
      </dsp:txBody>
      <dsp:txXfrm>
        <a:off x="4607734" y="0"/>
        <a:ext cx="1154080" cy="246888"/>
      </dsp:txXfrm>
    </dsp:sp>
    <dsp:sp modelId="{3B0F0306-8FF8-7544-8F77-F6BC80225F9E}">
      <dsp:nvSpPr>
        <dsp:cNvPr id="0" name=""/>
        <dsp:cNvSpPr/>
      </dsp:nvSpPr>
      <dsp:spPr>
        <a:xfrm>
          <a:off x="5605065"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2026</a:t>
          </a:r>
        </a:p>
      </dsp:txBody>
      <dsp:txXfrm>
        <a:off x="5728509" y="0"/>
        <a:ext cx="1154080" cy="246888"/>
      </dsp:txXfrm>
    </dsp:sp>
    <dsp:sp modelId="{C44B6123-6D50-564F-A86E-37654D9EB1AF}">
      <dsp:nvSpPr>
        <dsp:cNvPr id="0" name=""/>
        <dsp:cNvSpPr/>
      </dsp:nvSpPr>
      <dsp:spPr>
        <a:xfrm>
          <a:off x="6725840" y="0"/>
          <a:ext cx="1400968" cy="2468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fr-FR" sz="1200" kern="1200" dirty="0"/>
            <a:t>2027</a:t>
          </a:r>
        </a:p>
      </dsp:txBody>
      <dsp:txXfrm>
        <a:off x="6849284" y="0"/>
        <a:ext cx="1154080" cy="2468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A91A2-3C19-2148-BB7B-415B04668EA4}">
      <dsp:nvSpPr>
        <dsp:cNvPr id="0" name=""/>
        <dsp:cNvSpPr/>
      </dsp:nvSpPr>
      <dsp:spPr>
        <a:xfrm>
          <a:off x="446" y="43567"/>
          <a:ext cx="1028993" cy="416243"/>
        </a:xfrm>
        <a:prstGeom prst="chevron">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fr-FR" sz="1050" kern="1200" dirty="0"/>
            <a:t> H2020 Cluster </a:t>
          </a:r>
          <a:r>
            <a:rPr lang="fr-FR" sz="1050" kern="1200" dirty="0" err="1"/>
            <a:t>projects</a:t>
          </a:r>
          <a:r>
            <a:rPr lang="fr-FR" sz="1050" kern="1200" dirty="0"/>
            <a:t> </a:t>
          </a:r>
        </a:p>
      </dsp:txBody>
      <dsp:txXfrm>
        <a:off x="208568" y="43567"/>
        <a:ext cx="612750" cy="416243"/>
      </dsp:txXfrm>
    </dsp:sp>
    <dsp:sp modelId="{B45B5BE7-B47D-AC46-8D8F-6481D0679C4A}">
      <dsp:nvSpPr>
        <dsp:cNvPr id="0" name=""/>
        <dsp:cNvSpPr/>
      </dsp:nvSpPr>
      <dsp:spPr>
        <a:xfrm>
          <a:off x="960016" y="51721"/>
          <a:ext cx="1042072" cy="399934"/>
        </a:xfrm>
        <a:prstGeom prst="chevron">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fr-FR" sz="1000" kern="1200" dirty="0"/>
            <a:t>EOSC-Future</a:t>
          </a:r>
        </a:p>
      </dsp:txBody>
      <dsp:txXfrm>
        <a:off x="1159983" y="51721"/>
        <a:ext cx="642138" cy="3999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39316-09C1-BC45-B144-7316DAAA42FA}">
      <dsp:nvSpPr>
        <dsp:cNvPr id="0" name=""/>
        <dsp:cNvSpPr/>
      </dsp:nvSpPr>
      <dsp:spPr>
        <a:xfrm>
          <a:off x="886" y="0"/>
          <a:ext cx="1814107" cy="356615"/>
        </a:xfrm>
        <a:prstGeom prst="chevron">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rPr>
            <a:t>Science Cluster GO</a:t>
          </a:r>
        </a:p>
      </dsp:txBody>
      <dsp:txXfrm>
        <a:off x="179194" y="0"/>
        <a:ext cx="1457492" cy="356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6EB56-5341-BE44-93F4-D74496599CA4}">
      <dsp:nvSpPr>
        <dsp:cNvPr id="0" name=""/>
        <dsp:cNvSpPr/>
      </dsp:nvSpPr>
      <dsp:spPr>
        <a:xfrm>
          <a:off x="3170" y="0"/>
          <a:ext cx="1895131" cy="356615"/>
        </a:xfrm>
        <a:prstGeom prst="chevron">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rPr>
            <a:t>Science Cluster SO</a:t>
          </a:r>
        </a:p>
      </dsp:txBody>
      <dsp:txXfrm>
        <a:off x="181478" y="0"/>
        <a:ext cx="1538516" cy="356615"/>
      </dsp:txXfrm>
    </dsp:sp>
    <dsp:sp modelId="{CDAF5414-F7AA-DA4C-9F86-4782C41FF2CB}">
      <dsp:nvSpPr>
        <dsp:cNvPr id="0" name=""/>
        <dsp:cNvSpPr/>
      </dsp:nvSpPr>
      <dsp:spPr>
        <a:xfrm>
          <a:off x="1708788" y="0"/>
          <a:ext cx="1895131" cy="356615"/>
        </a:xfrm>
        <a:prstGeom prst="chevron">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fr-FR" sz="1300" kern="1200" dirty="0">
              <a:solidFill>
                <a:schemeClr val="tx1"/>
              </a:solidFill>
            </a:rPr>
            <a:t>Science Cluster OO</a:t>
          </a:r>
        </a:p>
      </dsp:txBody>
      <dsp:txXfrm>
        <a:off x="1887096" y="0"/>
        <a:ext cx="1538516" cy="35661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F70F8-9567-4072-BE38-B4993130BC78}" type="datetimeFigureOut">
              <a:rPr lang="fr-FR" smtClean="0"/>
              <a:t>11/06/2021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F165B-04C6-4784-8467-CD7EF882116A}" type="slidenum">
              <a:rPr lang="fr-FR" smtClean="0"/>
              <a:t>‹N°›</a:t>
            </a:fld>
            <a:endParaRPr lang="fr-FR"/>
          </a:p>
        </p:txBody>
      </p:sp>
    </p:spTree>
    <p:extLst>
      <p:ext uri="{BB962C8B-B14F-4D97-AF65-F5344CB8AC3E}">
        <p14:creationId xmlns:p14="http://schemas.microsoft.com/office/powerpoint/2010/main" val="290235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9A84B46B-3C24-4C5A-93F4-F8C897798326}"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3567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Date</a:t>
            </a:r>
          </a:p>
        </p:txBody>
      </p:sp>
      <p:sp>
        <p:nvSpPr>
          <p:cNvPr id="4" name="Espace réservé du pied de page 3"/>
          <p:cNvSpPr>
            <a:spLocks noGrp="1"/>
          </p:cNvSpPr>
          <p:nvPr>
            <p:ph type="ftr" sz="quarter" idx="11"/>
          </p:nvPr>
        </p:nvSpPr>
        <p:spPr/>
        <p:txBody>
          <a:bodyPr/>
          <a:lstStyle/>
          <a:p>
            <a:r>
              <a:rPr lang="fr-FR"/>
              <a:t>Nom</a:t>
            </a:r>
          </a:p>
        </p:txBody>
      </p:sp>
      <p:sp>
        <p:nvSpPr>
          <p:cNvPr id="5" name="Espace réservé du numéro de diapositive 4"/>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73041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Date</a:t>
            </a:r>
          </a:p>
        </p:txBody>
      </p:sp>
      <p:sp>
        <p:nvSpPr>
          <p:cNvPr id="3" name="Espace réservé du pied de page 2"/>
          <p:cNvSpPr>
            <a:spLocks noGrp="1"/>
          </p:cNvSpPr>
          <p:nvPr>
            <p:ph type="ftr" sz="quarter" idx="11"/>
          </p:nvPr>
        </p:nvSpPr>
        <p:spPr/>
        <p:txBody>
          <a:bodyPr/>
          <a:lstStyle/>
          <a:p>
            <a:r>
              <a:rPr lang="fr-FR"/>
              <a:t>Nom</a:t>
            </a:r>
          </a:p>
        </p:txBody>
      </p:sp>
      <p:sp>
        <p:nvSpPr>
          <p:cNvPr id="4" name="Espace réservé du numéro de diapositive 3"/>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674904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r>
              <a:rPr lang="fr-FR"/>
              <a:t>Date</a:t>
            </a:r>
          </a:p>
        </p:txBody>
      </p:sp>
      <p:sp>
        <p:nvSpPr>
          <p:cNvPr id="6" name="Espace réservé du pied de page 5"/>
          <p:cNvSpPr>
            <a:spLocks noGrp="1"/>
          </p:cNvSpPr>
          <p:nvPr>
            <p:ph type="ftr" sz="quarter" idx="11"/>
          </p:nvPr>
        </p:nvSpPr>
        <p:spPr/>
        <p:txBody>
          <a:bodyPr/>
          <a:lstStyle/>
          <a:p>
            <a:r>
              <a:rPr lang="fr-FR"/>
              <a:t>Nom</a:t>
            </a:r>
          </a:p>
        </p:txBody>
      </p:sp>
      <p:sp>
        <p:nvSpPr>
          <p:cNvPr id="7" name="Espace réservé du numéro de diapositive 6"/>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930567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r>
              <a:rPr lang="fr-FR"/>
              <a:t>Date</a:t>
            </a:r>
          </a:p>
        </p:txBody>
      </p:sp>
      <p:sp>
        <p:nvSpPr>
          <p:cNvPr id="6" name="Espace réservé du pied de page 5"/>
          <p:cNvSpPr>
            <a:spLocks noGrp="1"/>
          </p:cNvSpPr>
          <p:nvPr>
            <p:ph type="ftr" sz="quarter" idx="11"/>
          </p:nvPr>
        </p:nvSpPr>
        <p:spPr/>
        <p:txBody>
          <a:bodyPr/>
          <a:lstStyle/>
          <a:p>
            <a:r>
              <a:rPr lang="fr-FR"/>
              <a:t>Nom</a:t>
            </a:r>
          </a:p>
        </p:txBody>
      </p:sp>
      <p:sp>
        <p:nvSpPr>
          <p:cNvPr id="7" name="Espace réservé du numéro de diapositive 6"/>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2806752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737856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22933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708932"/>
          </a:xfrm>
        </p:spPr>
        <p:txBody>
          <a:bodyPr/>
          <a:lstStyle>
            <a:lvl1pPr algn="r">
              <a:defRPr>
                <a:latin typeface="Roboto Medium" pitchFamily="2" charset="0"/>
                <a:ea typeface="Roboto Medium" pitchFamily="2" charset="0"/>
              </a:defRPr>
            </a:lvl1pPr>
          </a:lstStyle>
          <a:p>
            <a:r>
              <a:rPr lang="fr-FR" dirty="0"/>
              <a:t>Modifiez le style du titre</a:t>
            </a:r>
          </a:p>
        </p:txBody>
      </p:sp>
      <p:sp>
        <p:nvSpPr>
          <p:cNvPr id="3" name="Espace réservé du contenu 2"/>
          <p:cNvSpPr>
            <a:spLocks noGrp="1"/>
          </p:cNvSpPr>
          <p:nvPr>
            <p:ph idx="1"/>
          </p:nvPr>
        </p:nvSpPr>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e la date 7"/>
          <p:cNvSpPr>
            <a:spLocks noGrp="1"/>
          </p:cNvSpPr>
          <p:nvPr>
            <p:ph type="dt" sz="half" idx="10"/>
          </p:nvPr>
        </p:nvSpPr>
        <p:spPr>
          <a:xfrm>
            <a:off x="1020392" y="6356350"/>
            <a:ext cx="2743200" cy="365125"/>
          </a:xfrm>
        </p:spPr>
        <p:txBody>
          <a:bodyPr/>
          <a:lstStyle>
            <a:lvl1pPr>
              <a:defRPr/>
            </a:lvl1pPr>
          </a:lstStyle>
          <a:p>
            <a:r>
              <a:rPr lang="fr-FR"/>
              <a:t>Date</a:t>
            </a:r>
            <a:endParaRPr lang="fr-FR" dirty="0"/>
          </a:p>
        </p:txBody>
      </p:sp>
      <p:sp>
        <p:nvSpPr>
          <p:cNvPr id="9" name="Espace réservé du pied de page 8"/>
          <p:cNvSpPr>
            <a:spLocks noGrp="1"/>
          </p:cNvSpPr>
          <p:nvPr>
            <p:ph type="ftr" sz="quarter" idx="11"/>
          </p:nvPr>
        </p:nvSpPr>
        <p:spPr/>
        <p:txBody>
          <a:bodyPr/>
          <a:lstStyle/>
          <a:p>
            <a:r>
              <a:rPr lang="fr-FR" dirty="0"/>
              <a:t>Nom</a:t>
            </a:r>
          </a:p>
        </p:txBody>
      </p:sp>
      <p:sp>
        <p:nvSpPr>
          <p:cNvPr id="10" name="Espace réservé du numéro de diapositive 9"/>
          <p:cNvSpPr>
            <a:spLocks noGrp="1"/>
          </p:cNvSpPr>
          <p:nvPr>
            <p:ph type="sldNum" sz="quarter" idx="12"/>
          </p:nvPr>
        </p:nvSpPr>
        <p:spPr/>
        <p:txBody>
          <a:bodyPr/>
          <a:lstStyle>
            <a:lvl1pPr>
              <a:defRPr/>
            </a:lvl1pPr>
          </a:lstStyle>
          <a:p>
            <a:r>
              <a:rPr lang="fr-FR" dirty="0"/>
              <a:t>(1)</a:t>
            </a:r>
          </a:p>
        </p:txBody>
      </p:sp>
      <p:pic>
        <p:nvPicPr>
          <p:cNvPr id="11" name="Image 10">
            <a:extLst>
              <a:ext uri="{FF2B5EF4-FFF2-40B4-BE49-F238E27FC236}">
                <a16:creationId xmlns:a16="http://schemas.microsoft.com/office/drawing/2014/main" id="{8F43D92D-A7F4-D04C-B3BF-6905439EDC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12" name="Connecteur droit 11">
            <a:extLst>
              <a:ext uri="{FF2B5EF4-FFF2-40B4-BE49-F238E27FC236}">
                <a16:creationId xmlns:a16="http://schemas.microsoft.com/office/drawing/2014/main" id="{E8BA1127-3D53-D240-A8FA-4E2162C53D37}"/>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A3D98AB-54A9-C048-A55C-4B817708B103}"/>
              </a:ext>
            </a:extLst>
          </p:cNvPr>
          <p:cNvCxnSpPr>
            <a:cxnSpLocks/>
          </p:cNvCxnSpPr>
          <p:nvPr userDrawn="1"/>
        </p:nvCxnSpPr>
        <p:spPr>
          <a:xfrm>
            <a:off x="3894667" y="776817"/>
            <a:ext cx="8225605"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16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atin typeface="Roboto" panose="02000000000000000000" pitchFamily="2" charset="0"/>
                <a:ea typeface="Roboto" panose="02000000000000000000" pitchFamily="2" charset="0"/>
                <a:cs typeface="Roboto" panose="02000000000000000000" pitchFamily="2" charset="0"/>
              </a:defRPr>
            </a:lvl1pPr>
          </a:lstStyle>
          <a:p>
            <a:r>
              <a:rPr lang="fr-FR" dirty="0"/>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9A84B46B-3C24-4C5A-93F4-F8C897798326}" type="slidenum">
              <a:rPr lang="fr-FR" smtClean="0"/>
              <a:t>‹N°›</a:t>
            </a:fld>
            <a:endParaRPr lang="fr-FR"/>
          </a:p>
        </p:txBody>
      </p:sp>
      <p:pic>
        <p:nvPicPr>
          <p:cNvPr id="8" name="Image 7">
            <a:extLst>
              <a:ext uri="{FF2B5EF4-FFF2-40B4-BE49-F238E27FC236}">
                <a16:creationId xmlns:a16="http://schemas.microsoft.com/office/drawing/2014/main" id="{A7AC8845-0248-7447-86B9-CD1C560A72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9" name="Connecteur droit 8">
            <a:extLst>
              <a:ext uri="{FF2B5EF4-FFF2-40B4-BE49-F238E27FC236}">
                <a16:creationId xmlns:a16="http://schemas.microsoft.com/office/drawing/2014/main" id="{905DC87C-F353-6E45-B7B7-42F49A4D5CC4}"/>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11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Roboto Medium" pitchFamily="2" charset="0"/>
                <a:ea typeface="Roboto Medium" pitchFamily="2" charset="0"/>
              </a:defRPr>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72200" y="1825625"/>
            <a:ext cx="5181600" cy="4351338"/>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r>
              <a:rPr lang="fr-FR"/>
              <a:t>Date</a:t>
            </a:r>
          </a:p>
        </p:txBody>
      </p:sp>
      <p:sp>
        <p:nvSpPr>
          <p:cNvPr id="6" name="Espace réservé du pied de page 5"/>
          <p:cNvSpPr>
            <a:spLocks noGrp="1"/>
          </p:cNvSpPr>
          <p:nvPr>
            <p:ph type="ftr" sz="quarter" idx="11"/>
          </p:nvPr>
        </p:nvSpPr>
        <p:spPr/>
        <p:txBody>
          <a:bodyPr/>
          <a:lstStyle/>
          <a:p>
            <a:r>
              <a:rPr lang="fr-FR"/>
              <a:t>Nom</a:t>
            </a:r>
          </a:p>
        </p:txBody>
      </p:sp>
      <p:sp>
        <p:nvSpPr>
          <p:cNvPr id="7" name="Espace réservé du numéro de diapositive 6"/>
          <p:cNvSpPr>
            <a:spLocks noGrp="1"/>
          </p:cNvSpPr>
          <p:nvPr>
            <p:ph type="sldNum" sz="quarter" idx="12"/>
          </p:nvPr>
        </p:nvSpPr>
        <p:spPr/>
        <p:txBody>
          <a:bodyPr/>
          <a:lstStyle/>
          <a:p>
            <a:fld id="{9A84B46B-3C24-4C5A-93F4-F8C897798326}" type="slidenum">
              <a:rPr lang="fr-FR" smtClean="0"/>
              <a:t>‹N°›</a:t>
            </a:fld>
            <a:endParaRPr lang="fr-FR"/>
          </a:p>
        </p:txBody>
      </p:sp>
      <p:pic>
        <p:nvPicPr>
          <p:cNvPr id="9" name="Image 8">
            <a:extLst>
              <a:ext uri="{FF2B5EF4-FFF2-40B4-BE49-F238E27FC236}">
                <a16:creationId xmlns:a16="http://schemas.microsoft.com/office/drawing/2014/main" id="{15FA23C1-4157-FA48-9703-B296226FFD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572409" flipH="1">
            <a:off x="414296" y="209993"/>
            <a:ext cx="557803" cy="557803"/>
          </a:xfrm>
          <a:prstGeom prst="rect">
            <a:avLst/>
          </a:prstGeom>
        </p:spPr>
      </p:pic>
      <p:cxnSp>
        <p:nvCxnSpPr>
          <p:cNvPr id="10" name="Connecteur droit 9">
            <a:extLst>
              <a:ext uri="{FF2B5EF4-FFF2-40B4-BE49-F238E27FC236}">
                <a16:creationId xmlns:a16="http://schemas.microsoft.com/office/drawing/2014/main" id="{86035DA2-45AE-0044-A0D6-1680B7BAE115}"/>
              </a:ext>
            </a:extLst>
          </p:cNvPr>
          <p:cNvCxnSpPr>
            <a:cxnSpLocks/>
          </p:cNvCxnSpPr>
          <p:nvPr userDrawn="1"/>
        </p:nvCxnSpPr>
        <p:spPr>
          <a:xfrm>
            <a:off x="152400" y="6424085"/>
            <a:ext cx="11696939" cy="0"/>
          </a:xfrm>
          <a:prstGeom prst="line">
            <a:avLst/>
          </a:prstGeom>
          <a:ln w="19050">
            <a:solidFill>
              <a:srgbClr val="C98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46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168683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1786006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r>
              <a:rPr lang="fr-FR"/>
              <a:t>Date</a:t>
            </a:r>
          </a:p>
        </p:txBody>
      </p:sp>
      <p:sp>
        <p:nvSpPr>
          <p:cNvPr id="5" name="Espace réservé du pied de page 4"/>
          <p:cNvSpPr>
            <a:spLocks noGrp="1"/>
          </p:cNvSpPr>
          <p:nvPr>
            <p:ph type="ftr" sz="quarter" idx="11"/>
          </p:nvPr>
        </p:nvSpPr>
        <p:spPr/>
        <p:txBody>
          <a:bodyPr/>
          <a:lstStyle/>
          <a:p>
            <a:r>
              <a:rPr lang="fr-FR"/>
              <a:t>Nom</a:t>
            </a:r>
          </a:p>
        </p:txBody>
      </p:sp>
      <p:sp>
        <p:nvSpPr>
          <p:cNvPr id="6" name="Espace réservé du numéro de diapositive 5"/>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61237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fr-FR"/>
              <a:t>Date</a:t>
            </a:r>
          </a:p>
        </p:txBody>
      </p:sp>
      <p:sp>
        <p:nvSpPr>
          <p:cNvPr id="6" name="Espace réservé du pied de page 5"/>
          <p:cNvSpPr>
            <a:spLocks noGrp="1"/>
          </p:cNvSpPr>
          <p:nvPr>
            <p:ph type="ftr" sz="quarter" idx="11"/>
          </p:nvPr>
        </p:nvSpPr>
        <p:spPr/>
        <p:txBody>
          <a:bodyPr/>
          <a:lstStyle/>
          <a:p>
            <a:r>
              <a:rPr lang="fr-FR"/>
              <a:t>Nom</a:t>
            </a:r>
          </a:p>
        </p:txBody>
      </p:sp>
      <p:sp>
        <p:nvSpPr>
          <p:cNvPr id="7" name="Espace réservé du numéro de diapositive 6"/>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422026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fr-FR"/>
              <a:t>Date</a:t>
            </a:r>
          </a:p>
        </p:txBody>
      </p:sp>
      <p:sp>
        <p:nvSpPr>
          <p:cNvPr id="8" name="Espace réservé du pied de page 7"/>
          <p:cNvSpPr>
            <a:spLocks noGrp="1"/>
          </p:cNvSpPr>
          <p:nvPr>
            <p:ph type="ftr" sz="quarter" idx="11"/>
          </p:nvPr>
        </p:nvSpPr>
        <p:spPr/>
        <p:txBody>
          <a:bodyPr/>
          <a:lstStyle/>
          <a:p>
            <a:r>
              <a:rPr lang="fr-FR"/>
              <a:t>Nom</a:t>
            </a:r>
          </a:p>
        </p:txBody>
      </p:sp>
      <p:sp>
        <p:nvSpPr>
          <p:cNvPr id="9" name="Espace réservé du numéro de diapositive 8"/>
          <p:cNvSpPr>
            <a:spLocks noGrp="1"/>
          </p:cNvSpPr>
          <p:nvPr>
            <p:ph type="sldNum" sz="quarter" idx="12"/>
          </p:nvPr>
        </p:nvSpPr>
        <p:spPr/>
        <p:txBody>
          <a:bodyPr/>
          <a:lstStyle/>
          <a:p>
            <a:fld id="{510B5D37-AF10-407C-9B44-AAC5094C85A4}" type="slidenum">
              <a:rPr lang="fr-FR" smtClean="0"/>
              <a:t>‹N°›</a:t>
            </a:fld>
            <a:endParaRPr lang="fr-FR"/>
          </a:p>
        </p:txBody>
      </p:sp>
    </p:spTree>
    <p:extLst>
      <p:ext uri="{BB962C8B-B14F-4D97-AF65-F5344CB8AC3E}">
        <p14:creationId xmlns:p14="http://schemas.microsoft.com/office/powerpoint/2010/main" val="3100546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Date</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4B46B-3C24-4C5A-93F4-F8C897798326}" type="slidenum">
              <a:rPr lang="fr-FR" smtClean="0"/>
              <a:t>‹N°›</a:t>
            </a:fld>
            <a:endParaRPr lang="fr-FR"/>
          </a:p>
        </p:txBody>
      </p:sp>
    </p:spTree>
    <p:extLst>
      <p:ext uri="{BB962C8B-B14F-4D97-AF65-F5344CB8AC3E}">
        <p14:creationId xmlns:p14="http://schemas.microsoft.com/office/powerpoint/2010/main" val="2629231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Date</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Nom</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B5D37-AF10-407C-9B44-AAC5094C85A4}" type="slidenum">
              <a:rPr lang="fr-FR" smtClean="0"/>
              <a:t>‹N°›</a:t>
            </a:fld>
            <a:endParaRPr lang="fr-FR"/>
          </a:p>
        </p:txBody>
      </p:sp>
    </p:spTree>
    <p:extLst>
      <p:ext uri="{BB962C8B-B14F-4D97-AF65-F5344CB8AC3E}">
        <p14:creationId xmlns:p14="http://schemas.microsoft.com/office/powerpoint/2010/main" val="45687419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 Id="rId9" Type="http://schemas.openxmlformats.org/officeDocument/2006/relationships/image" Target="../media/image16.tiff"/></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155092" y="1326292"/>
            <a:ext cx="8946293" cy="1956683"/>
          </a:xfrm>
        </p:spPr>
        <p:txBody>
          <a:bodyPr>
            <a:normAutofit/>
          </a:bodyPr>
          <a:lstStyle/>
          <a:p>
            <a:pPr algn="r"/>
            <a:r>
              <a:rPr lang="fr-FR" sz="3200" b="1" dirty="0">
                <a:solidFill>
                  <a:schemeClr val="bg1"/>
                </a:solidFill>
                <a:latin typeface="Roboto Medium" pitchFamily="2" charset="0"/>
                <a:ea typeface="Roboto Medium" pitchFamily="2" charset="0"/>
              </a:rPr>
              <a:t>ESFRI Science Clusters </a:t>
            </a:r>
          </a:p>
          <a:p>
            <a:pPr algn="r"/>
            <a:r>
              <a:rPr lang="fr-FR" sz="3200" b="1" dirty="0">
                <a:solidFill>
                  <a:schemeClr val="bg1"/>
                </a:solidFill>
                <a:latin typeface="Roboto Medium" pitchFamily="2" charset="0"/>
                <a:ea typeface="Roboto Medium" pitchFamily="2" charset="0"/>
              </a:rPr>
              <a:t>position </a:t>
            </a:r>
            <a:r>
              <a:rPr lang="fr-FR" sz="3200" b="1" dirty="0" err="1">
                <a:solidFill>
                  <a:schemeClr val="bg1"/>
                </a:solidFill>
                <a:latin typeface="Roboto Medium" pitchFamily="2" charset="0"/>
                <a:ea typeface="Roboto Medium" pitchFamily="2" charset="0"/>
              </a:rPr>
              <a:t>statement</a:t>
            </a:r>
            <a:r>
              <a:rPr lang="fr-FR" sz="3200" b="1" dirty="0">
                <a:solidFill>
                  <a:schemeClr val="bg1"/>
                </a:solidFill>
                <a:latin typeface="Roboto Medium" pitchFamily="2" charset="0"/>
                <a:ea typeface="Roboto Medium" pitchFamily="2" charset="0"/>
              </a:rPr>
              <a:t> on expectations </a:t>
            </a:r>
          </a:p>
          <a:p>
            <a:pPr algn="r"/>
            <a:r>
              <a:rPr lang="fr-FR" sz="3200" b="1" dirty="0">
                <a:solidFill>
                  <a:schemeClr val="bg1"/>
                </a:solidFill>
                <a:latin typeface="Roboto Medium" pitchFamily="2" charset="0"/>
                <a:ea typeface="Roboto Medium" pitchFamily="2" charset="0"/>
              </a:rPr>
              <a:t>and long-</a:t>
            </a:r>
            <a:r>
              <a:rPr lang="fr-FR" sz="3200" b="1" dirty="0" err="1">
                <a:solidFill>
                  <a:schemeClr val="bg1"/>
                </a:solidFill>
                <a:latin typeface="Roboto Medium" pitchFamily="2" charset="0"/>
                <a:ea typeface="Roboto Medium" pitchFamily="2" charset="0"/>
              </a:rPr>
              <a:t>term</a:t>
            </a:r>
            <a:r>
              <a:rPr lang="fr-FR" sz="3200" b="1" dirty="0">
                <a:solidFill>
                  <a:schemeClr val="bg1"/>
                </a:solidFill>
                <a:latin typeface="Roboto Medium" pitchFamily="2" charset="0"/>
                <a:ea typeface="Roboto Medium" pitchFamily="2" charset="0"/>
              </a:rPr>
              <a:t> </a:t>
            </a:r>
            <a:r>
              <a:rPr lang="fr-FR" sz="3200" b="1" dirty="0" err="1">
                <a:solidFill>
                  <a:schemeClr val="bg1"/>
                </a:solidFill>
                <a:latin typeface="Roboto Medium" pitchFamily="2" charset="0"/>
                <a:ea typeface="Roboto Medium" pitchFamily="2" charset="0"/>
              </a:rPr>
              <a:t>commitment</a:t>
            </a:r>
            <a:r>
              <a:rPr lang="fr-FR" sz="3200" b="1" dirty="0">
                <a:solidFill>
                  <a:schemeClr val="bg1"/>
                </a:solidFill>
                <a:latin typeface="Roboto Medium" pitchFamily="2" charset="0"/>
                <a:ea typeface="Roboto Medium" pitchFamily="2" charset="0"/>
              </a:rPr>
              <a:t> in Open Science</a:t>
            </a:r>
          </a:p>
          <a:p>
            <a:pPr algn="r"/>
            <a:endParaRPr lang="fr-FR" sz="3200" b="1" dirty="0">
              <a:solidFill>
                <a:schemeClr val="bg1"/>
              </a:solidFill>
              <a:latin typeface="Roboto Medium" pitchFamily="2" charset="0"/>
              <a:ea typeface="Roboto Medium" pitchFamily="2" charset="0"/>
            </a:endParaRPr>
          </a:p>
        </p:txBody>
      </p:sp>
      <p:sp>
        <p:nvSpPr>
          <p:cNvPr id="4" name="Sous-titre 2"/>
          <p:cNvSpPr txBox="1">
            <a:spLocks/>
          </p:cNvSpPr>
          <p:nvPr/>
        </p:nvSpPr>
        <p:spPr>
          <a:xfrm>
            <a:off x="3229429" y="3381829"/>
            <a:ext cx="8657771" cy="8248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2500" i="1" dirty="0">
                <a:solidFill>
                  <a:schemeClr val="bg1"/>
                </a:solidFill>
                <a:latin typeface="Roboto" panose="02000000000000000000" pitchFamily="2" charset="0"/>
                <a:ea typeface="Roboto" panose="02000000000000000000" pitchFamily="2" charset="0"/>
                <a:cs typeface="Roboto" panose="02000000000000000000" pitchFamily="2" charset="0"/>
              </a:rPr>
              <a:t>Giovanni </a:t>
            </a:r>
            <a:r>
              <a:rPr lang="fr-FR" sz="2500" i="1" dirty="0" err="1">
                <a:solidFill>
                  <a:schemeClr val="bg1"/>
                </a:solidFill>
                <a:latin typeface="Roboto" panose="02000000000000000000" pitchFamily="2" charset="0"/>
                <a:ea typeface="Roboto" panose="02000000000000000000" pitchFamily="2" charset="0"/>
                <a:cs typeface="Roboto" panose="02000000000000000000" pitchFamily="2" charset="0"/>
              </a:rPr>
              <a:t>Lamanna</a:t>
            </a:r>
            <a:endParaRPr lang="fr-FR" sz="2500" i="1"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r"/>
            <a:r>
              <a:rPr lang="fr-FR" sz="1800" dirty="0">
                <a:solidFill>
                  <a:schemeClr val="bg1"/>
                </a:solidFill>
                <a:latin typeface="Roboto" panose="02000000000000000000" pitchFamily="2" charset="0"/>
                <a:ea typeface="Roboto" panose="02000000000000000000" pitchFamily="2" charset="0"/>
                <a:cs typeface="Roboto" panose="02000000000000000000" pitchFamily="2" charset="0"/>
              </a:rPr>
              <a:t>11 </a:t>
            </a:r>
            <a:r>
              <a:rPr lang="fr-FR" sz="1800" dirty="0" err="1">
                <a:solidFill>
                  <a:schemeClr val="bg1"/>
                </a:solidFill>
                <a:latin typeface="Roboto" panose="02000000000000000000" pitchFamily="2" charset="0"/>
                <a:ea typeface="Roboto" panose="02000000000000000000" pitchFamily="2" charset="0"/>
                <a:cs typeface="Roboto" panose="02000000000000000000" pitchFamily="2" charset="0"/>
              </a:rPr>
              <a:t>June</a:t>
            </a:r>
            <a:r>
              <a:rPr lang="fr-FR" sz="1800" dirty="0">
                <a:solidFill>
                  <a:schemeClr val="bg1"/>
                </a:solidFill>
                <a:latin typeface="Roboto" panose="02000000000000000000" pitchFamily="2" charset="0"/>
                <a:ea typeface="Roboto" panose="02000000000000000000" pitchFamily="2" charset="0"/>
                <a:cs typeface="Roboto" panose="02000000000000000000" pitchFamily="2" charset="0"/>
              </a:rPr>
              <a:t> 2021</a:t>
            </a:r>
          </a:p>
        </p:txBody>
      </p:sp>
    </p:spTree>
    <p:extLst>
      <p:ext uri="{BB962C8B-B14F-4D97-AF65-F5344CB8AC3E}">
        <p14:creationId xmlns:p14="http://schemas.microsoft.com/office/powerpoint/2010/main" val="2433618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A </a:t>
            </a:r>
            <a:r>
              <a:rPr lang="fr-FR" sz="2800" b="1" dirty="0" err="1">
                <a:solidFill>
                  <a:srgbClr val="002060"/>
                </a:solidFill>
              </a:rPr>
              <a:t>work</a:t>
            </a:r>
            <a:r>
              <a:rPr lang="fr-FR" sz="2800" b="1" dirty="0">
                <a:solidFill>
                  <a:srgbClr val="002060"/>
                </a:solidFill>
              </a:rPr>
              <a:t> plan for the future of the Science Clusters </a:t>
            </a: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2CE4AC8F-2379-F145-8E83-60E6A939F0EA}" type="slidenum">
              <a:rPr lang="fr-FR" smtClean="0"/>
              <a:t>10</a:t>
            </a:fld>
            <a:endParaRPr lang="fr-FR" dirty="0"/>
          </a:p>
        </p:txBody>
      </p:sp>
      <p:sp>
        <p:nvSpPr>
          <p:cNvPr id="8" name="Rectangle 7">
            <a:extLst>
              <a:ext uri="{FF2B5EF4-FFF2-40B4-BE49-F238E27FC236}">
                <a16:creationId xmlns:a16="http://schemas.microsoft.com/office/drawing/2014/main" id="{07101509-C147-9242-93AE-0AB493B5BE5B}"/>
              </a:ext>
            </a:extLst>
          </p:cNvPr>
          <p:cNvSpPr/>
          <p:nvPr/>
        </p:nvSpPr>
        <p:spPr>
          <a:xfrm>
            <a:off x="868680" y="1370126"/>
            <a:ext cx="10315607" cy="2749471"/>
          </a:xfrm>
          <a:prstGeom prst="rect">
            <a:avLst/>
          </a:prstGeom>
        </p:spPr>
        <p:txBody>
          <a:bodyPr wrap="square">
            <a:spAutoFit/>
          </a:bodyPr>
          <a:lstStyle/>
          <a:p>
            <a:pPr algn="just">
              <a:spcAft>
                <a:spcPts val="1000"/>
              </a:spcAft>
            </a:pPr>
            <a:r>
              <a:rPr lang="en-GB" sz="2000" b="1" dirty="0">
                <a:solidFill>
                  <a:srgbClr val="C00000"/>
                </a:solidFill>
                <a:ea typeface="Tahoma" panose="020B0604030504040204" pitchFamily="34" charset="0"/>
                <a:cs typeface="Times New Roman" panose="02020603050405020304" pitchFamily="18" charset="0"/>
              </a:rPr>
              <a:t>Clusters as “platforms”</a:t>
            </a:r>
          </a:p>
          <a:p>
            <a:pPr algn="just">
              <a:spcAft>
                <a:spcPts val="1000"/>
              </a:spcAft>
            </a:pPr>
            <a:r>
              <a:rPr lang="en-GB" b="1" dirty="0">
                <a:solidFill>
                  <a:srgbClr val="002060"/>
                </a:solidFill>
                <a:ea typeface="Tahoma" panose="020B0604030504040204" pitchFamily="34" charset="0"/>
                <a:cs typeface="Times New Roman" panose="02020603050405020304" pitchFamily="18" charset="0"/>
              </a:rPr>
              <a:t>Science Clusters would continue to evolve, driven by the scientific need.</a:t>
            </a:r>
            <a:endParaRPr lang="fr-FR" b="1" dirty="0">
              <a:solidFill>
                <a:srgbClr val="2A2A2A"/>
              </a:solidFill>
              <a:ea typeface="Tahoma" panose="020B0604030504040204" pitchFamily="34" charset="0"/>
              <a:cs typeface="Times New Roman" panose="02020603050405020304" pitchFamily="18" charset="0"/>
            </a:endParaRPr>
          </a:p>
          <a:p>
            <a:pPr marL="285750" indent="-285750" algn="just">
              <a:spcAft>
                <a:spcPts val="600"/>
              </a:spcAft>
              <a:buFont typeface="Arial" panose="020B0604020202020204" pitchFamily="34" charset="0"/>
              <a:buChar char="•"/>
            </a:pPr>
            <a:r>
              <a:rPr lang="en-GB" b="1" dirty="0">
                <a:solidFill>
                  <a:srgbClr val="002060"/>
                </a:solidFill>
                <a:latin typeface="Calibri" panose="020F0502020204030204" pitchFamily="34" charset="0"/>
                <a:ea typeface="Times New Roman" panose="02020603050405020304" pitchFamily="18" charset="0"/>
              </a:rPr>
              <a:t>“Platform” infrastructure</a:t>
            </a:r>
            <a:r>
              <a:rPr lang="en-GB" dirty="0">
                <a:solidFill>
                  <a:srgbClr val="002060"/>
                </a:solidFill>
                <a:latin typeface="Calibri" panose="020F0502020204030204" pitchFamily="34" charset="0"/>
                <a:ea typeface="Times New Roman" panose="02020603050405020304" pitchFamily="18" charset="0"/>
              </a:rPr>
              <a:t> refers to the potential long term (further than the H2020 Grants’ duration) mission/structure of a cluster to develop, operate and exploit its community-based VRE, combining the RIs steering with the national Univ./Institutes consortia participation.</a:t>
            </a:r>
          </a:p>
          <a:p>
            <a:pPr lvl="0" algn="just">
              <a:spcAft>
                <a:spcPts val="600"/>
              </a:spcAft>
            </a:pPr>
            <a:endParaRPr lang="fr-FR" dirty="0">
              <a:solidFill>
                <a:srgbClr val="2A2A2A"/>
              </a:solidFill>
              <a:ea typeface="Tahoma" panose="020B0604030504040204" pitchFamily="34" charset="0"/>
              <a:cs typeface="Times New Roman" panose="02020603050405020304" pitchFamily="18" charset="0"/>
            </a:endParaRPr>
          </a:p>
          <a:p>
            <a:pPr marL="285750" lvl="0" indent="-285750" algn="just">
              <a:spcAft>
                <a:spcPts val="600"/>
              </a:spcAft>
              <a:buFont typeface="Arial" panose="020B0604020202020204" pitchFamily="34" charset="0"/>
              <a:buChar char="•"/>
            </a:pPr>
            <a:r>
              <a:rPr lang="en-GB" dirty="0">
                <a:solidFill>
                  <a:srgbClr val="002060"/>
                </a:solidFill>
                <a:ea typeface="Tahoma" panose="020B0604030504040204" pitchFamily="34" charset="0"/>
                <a:cs typeface="Times New Roman" panose="02020603050405020304" pitchFamily="18" charset="0"/>
              </a:rPr>
              <a:t>The platforms, internally and collectively, will study, define and set up a series of new task forces. They will also structure their commitment to Horizon Europe</a:t>
            </a:r>
            <a:endParaRPr lang="fr-FR" dirty="0">
              <a:solidFill>
                <a:srgbClr val="2A2A2A"/>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952154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A </a:t>
            </a:r>
            <a:r>
              <a:rPr lang="fr-FR" sz="2800" b="1" dirty="0" err="1">
                <a:solidFill>
                  <a:srgbClr val="002060"/>
                </a:solidFill>
              </a:rPr>
              <a:t>work</a:t>
            </a:r>
            <a:r>
              <a:rPr lang="fr-FR" sz="2800" b="1" dirty="0">
                <a:solidFill>
                  <a:srgbClr val="002060"/>
                </a:solidFill>
              </a:rPr>
              <a:t> plan for the future of the Science Clusters </a:t>
            </a: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D3A0BC29-60CC-5A48-A023-B92AB7681A00}" type="slidenum">
              <a:rPr lang="fr-FR" smtClean="0"/>
              <a:t>11</a:t>
            </a:fld>
            <a:endParaRPr lang="fr-FR" dirty="0"/>
          </a:p>
        </p:txBody>
      </p:sp>
      <p:sp>
        <p:nvSpPr>
          <p:cNvPr id="7" name="Rectangle 6">
            <a:extLst>
              <a:ext uri="{FF2B5EF4-FFF2-40B4-BE49-F238E27FC236}">
                <a16:creationId xmlns:a16="http://schemas.microsoft.com/office/drawing/2014/main" id="{E9DABC9D-422F-4542-B1BB-988CB7E49CCC}"/>
              </a:ext>
            </a:extLst>
          </p:cNvPr>
          <p:cNvSpPr/>
          <p:nvPr/>
        </p:nvSpPr>
        <p:spPr>
          <a:xfrm>
            <a:off x="686139" y="1310850"/>
            <a:ext cx="10442109" cy="2467342"/>
          </a:xfrm>
          <a:prstGeom prst="rect">
            <a:avLst/>
          </a:prstGeom>
        </p:spPr>
        <p:txBody>
          <a:bodyPr wrap="square">
            <a:spAutoFit/>
          </a:bodyPr>
          <a:lstStyle/>
          <a:p>
            <a:pPr algn="just">
              <a:spcAft>
                <a:spcPts val="1000"/>
              </a:spcAft>
            </a:pPr>
            <a:r>
              <a:rPr lang="en-GB" sz="2000" b="1" dirty="0">
                <a:solidFill>
                  <a:srgbClr val="C00000"/>
                </a:solidFill>
                <a:ea typeface="Tahoma" panose="020B0604030504040204" pitchFamily="34" charset="0"/>
                <a:cs typeface="Times New Roman" panose="02020603050405020304" pitchFamily="18" charset="0"/>
              </a:rPr>
              <a:t>Supporting the “EOSC Association mandate” and the European Commission</a:t>
            </a:r>
            <a:endParaRPr lang="fr-FR" sz="2000" dirty="0">
              <a:solidFill>
                <a:srgbClr val="C00000"/>
              </a:solidFill>
              <a:ea typeface="Tahoma" panose="020B0604030504040204" pitchFamily="34" charset="0"/>
              <a:cs typeface="Times New Roman" panose="02020603050405020304" pitchFamily="18" charset="0"/>
            </a:endParaRPr>
          </a:p>
          <a:p>
            <a:pPr algn="just">
              <a:spcAft>
                <a:spcPts val="0"/>
              </a:spcAft>
            </a:pPr>
            <a:r>
              <a:rPr lang="en-GB" b="1" dirty="0">
                <a:solidFill>
                  <a:srgbClr val="002060"/>
                </a:solidFill>
                <a:ea typeface="Tahoma" panose="020B0604030504040204" pitchFamily="34" charset="0"/>
                <a:cs typeface="Times New Roman" panose="02020603050405020304" pitchFamily="18" charset="0"/>
              </a:rPr>
              <a:t>While many Science Clusters’ partners are members of the EOSC Association, and in the EOSC governance, </a:t>
            </a:r>
          </a:p>
          <a:p>
            <a:pPr algn="just">
              <a:spcAft>
                <a:spcPts val="0"/>
              </a:spcAft>
            </a:pPr>
            <a:r>
              <a:rPr lang="en-GB" b="1" dirty="0">
                <a:solidFill>
                  <a:srgbClr val="002060"/>
                </a:solidFill>
                <a:ea typeface="Tahoma" panose="020B0604030504040204" pitchFamily="34" charset="0"/>
                <a:cs typeface="Times New Roman" panose="02020603050405020304" pitchFamily="18" charset="0"/>
              </a:rPr>
              <a:t>the Science Cluster would bring in addition the collective scientific community expectations.</a:t>
            </a:r>
            <a:r>
              <a:rPr lang="en-GB" dirty="0">
                <a:solidFill>
                  <a:srgbClr val="002060"/>
                </a:solidFill>
                <a:ea typeface="Tahoma" panose="020B0604030504040204" pitchFamily="34" charset="0"/>
                <a:cs typeface="Times New Roman" panose="02020603050405020304" pitchFamily="18" charset="0"/>
              </a:rPr>
              <a:t> </a:t>
            </a:r>
            <a:endParaRPr lang="fr-FR" dirty="0">
              <a:solidFill>
                <a:srgbClr val="2A2A2A"/>
              </a:solidFill>
              <a:ea typeface="Tahoma" panose="020B0604030504040204" pitchFamily="34" charset="0"/>
              <a:cs typeface="Times New Roman" panose="02020603050405020304" pitchFamily="18" charset="0"/>
            </a:endParaRPr>
          </a:p>
          <a:p>
            <a:pPr algn="just">
              <a:spcAft>
                <a:spcPts val="0"/>
              </a:spcAft>
            </a:pPr>
            <a:r>
              <a:rPr lang="en-GB" b="1" dirty="0">
                <a:solidFill>
                  <a:srgbClr val="002060"/>
                </a:solidFill>
                <a:ea typeface="Tahoma" panose="020B0604030504040204" pitchFamily="34" charset="0"/>
                <a:cs typeface="Times New Roman" panose="02020603050405020304" pitchFamily="18" charset="0"/>
              </a:rPr>
              <a:t> </a:t>
            </a:r>
            <a:endParaRPr lang="fr-FR" dirty="0">
              <a:solidFill>
                <a:srgbClr val="2A2A2A"/>
              </a:solidFill>
              <a:ea typeface="Tahoma" panose="020B0604030504040204" pitchFamily="34" charset="0"/>
              <a:cs typeface="Times New Roman" panose="02020603050405020304" pitchFamily="18" charset="0"/>
            </a:endParaRPr>
          </a:p>
          <a:p>
            <a:pPr algn="just">
              <a:spcAft>
                <a:spcPts val="0"/>
              </a:spcAft>
            </a:pPr>
            <a:r>
              <a:rPr lang="en-GB" dirty="0">
                <a:solidFill>
                  <a:srgbClr val="002060"/>
                </a:solidFill>
                <a:ea typeface="Tahoma" panose="020B0604030504040204" pitchFamily="34" charset="0"/>
                <a:cs typeface="Times New Roman" panose="02020603050405020304" pitchFamily="18" charset="0"/>
              </a:rPr>
              <a:t>   </a:t>
            </a:r>
          </a:p>
          <a:p>
            <a:pPr algn="just">
              <a:spcAft>
                <a:spcPts val="0"/>
              </a:spcAft>
            </a:pPr>
            <a:r>
              <a:rPr lang="en-GB" dirty="0">
                <a:solidFill>
                  <a:srgbClr val="002060"/>
                </a:solidFill>
                <a:ea typeface="Tahoma" panose="020B0604030504040204" pitchFamily="34" charset="0"/>
                <a:cs typeface="Times New Roman" panose="02020603050405020304" pitchFamily="18" charset="0"/>
              </a:rPr>
              <a:t>       The Science Clusters would propose to link directly to the </a:t>
            </a:r>
            <a:r>
              <a:rPr lang="en-GB" b="1" dirty="0">
                <a:solidFill>
                  <a:srgbClr val="002060"/>
                </a:solidFill>
                <a:ea typeface="Tahoma" panose="020B0604030504040204" pitchFamily="34" charset="0"/>
                <a:cs typeface="Times New Roman" panose="02020603050405020304" pitchFamily="18" charset="0"/>
              </a:rPr>
              <a:t>EOSC Association Board of Directors</a:t>
            </a:r>
            <a:r>
              <a:rPr lang="en-GB" dirty="0">
                <a:solidFill>
                  <a:srgbClr val="002060"/>
                </a:solidFill>
                <a:ea typeface="Tahoma" panose="020B0604030504040204" pitchFamily="34" charset="0"/>
                <a:cs typeface="Times New Roman" panose="02020603050405020304" pitchFamily="18" charset="0"/>
              </a:rPr>
              <a:t>, supporting </a:t>
            </a:r>
          </a:p>
          <a:p>
            <a:pPr algn="just">
              <a:spcAft>
                <a:spcPts val="0"/>
              </a:spcAft>
            </a:pPr>
            <a:r>
              <a:rPr lang="en-GB" dirty="0">
                <a:solidFill>
                  <a:srgbClr val="002060"/>
                </a:solidFill>
                <a:ea typeface="Tahoma" panose="020B0604030504040204" pitchFamily="34" charset="0"/>
                <a:cs typeface="Times New Roman" panose="02020603050405020304" pitchFamily="18" charset="0"/>
              </a:rPr>
              <a:t>        it in the evolution of the EOSC roadmap. </a:t>
            </a:r>
            <a:endParaRPr lang="fr-FR" dirty="0">
              <a:solidFill>
                <a:srgbClr val="2A2A2A"/>
              </a:solidFill>
              <a:ea typeface="Tahoma" panose="020B0604030504040204" pitchFamily="34" charset="0"/>
              <a:cs typeface="Times New Roman" panose="02020603050405020304" pitchFamily="18" charset="0"/>
            </a:endParaRPr>
          </a:p>
          <a:p>
            <a:pPr algn="just">
              <a:spcAft>
                <a:spcPts val="0"/>
              </a:spcAft>
            </a:pPr>
            <a:endParaRPr lang="fr-FR" dirty="0">
              <a:solidFill>
                <a:srgbClr val="2A2A2A"/>
              </a:solidFill>
              <a:ea typeface="Tahoma" panose="020B0604030504040204" pitchFamily="34" charset="0"/>
              <a:cs typeface="Times New Roman" panose="02020603050405020304" pitchFamily="18" charset="0"/>
            </a:endParaRPr>
          </a:p>
        </p:txBody>
      </p:sp>
      <p:sp>
        <p:nvSpPr>
          <p:cNvPr id="11" name="Flèche droite rayée 10">
            <a:extLst>
              <a:ext uri="{FF2B5EF4-FFF2-40B4-BE49-F238E27FC236}">
                <a16:creationId xmlns:a16="http://schemas.microsoft.com/office/drawing/2014/main" id="{AABC01D0-FEBA-3A4C-B888-7036FA2943F0}"/>
              </a:ext>
            </a:extLst>
          </p:cNvPr>
          <p:cNvSpPr/>
          <p:nvPr/>
        </p:nvSpPr>
        <p:spPr>
          <a:xfrm>
            <a:off x="311235" y="2807208"/>
            <a:ext cx="594021" cy="594825"/>
          </a:xfrm>
          <a:prstGeom prst="stripedRightArrow">
            <a:avLst>
              <a:gd name="adj1" fmla="val 42002"/>
              <a:gd name="adj2" fmla="val 50000"/>
            </a:avLst>
          </a:prstGeom>
          <a:solidFill>
            <a:schemeClr val="accent1">
              <a:lumMod val="75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327248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664C5017-3F89-1D45-A807-6739F9F2C22A}" type="slidenum">
              <a:rPr lang="fr-FR" smtClean="0"/>
              <a:t>12</a:t>
            </a:fld>
            <a:endParaRPr lang="fr-FR" dirty="0"/>
          </a:p>
        </p:txBody>
      </p:sp>
      <p:sp>
        <p:nvSpPr>
          <p:cNvPr id="7" name="Rectangle 6">
            <a:extLst>
              <a:ext uri="{FF2B5EF4-FFF2-40B4-BE49-F238E27FC236}">
                <a16:creationId xmlns:a16="http://schemas.microsoft.com/office/drawing/2014/main" id="{4D3DDED0-2FC2-5D4E-AA9D-D09EE638C647}"/>
              </a:ext>
            </a:extLst>
          </p:cNvPr>
          <p:cNvSpPr/>
          <p:nvPr/>
        </p:nvSpPr>
        <p:spPr>
          <a:xfrm>
            <a:off x="729574" y="911232"/>
            <a:ext cx="11121486" cy="5509200"/>
          </a:xfrm>
          <a:prstGeom prst="rect">
            <a:avLst/>
          </a:prstGeom>
        </p:spPr>
        <p:txBody>
          <a:bodyPr wrap="square">
            <a:spAutoFit/>
          </a:bodyPr>
          <a:lstStyle/>
          <a:p>
            <a:pPr>
              <a:spcAft>
                <a:spcPts val="0"/>
              </a:spcAft>
            </a:pPr>
            <a:r>
              <a:rPr lang="en-GB" sz="1600" dirty="0">
                <a:solidFill>
                  <a:srgbClr val="002060"/>
                </a:solidFill>
                <a:ea typeface="Tahoma" panose="020B0604030504040204" pitchFamily="34" charset="0"/>
                <a:cs typeface="Tahoma" panose="020B0604030504040204" pitchFamily="34" charset="0"/>
              </a:rPr>
              <a:t>There is a prompt need and opportunity to support the Science Clusters further (in 2022-2025) within </a:t>
            </a:r>
            <a:r>
              <a:rPr lang="en-GB" sz="1600" b="1" dirty="0">
                <a:solidFill>
                  <a:srgbClr val="002060"/>
                </a:solidFill>
                <a:ea typeface="Tahoma" panose="020B0604030504040204" pitchFamily="34" charset="0"/>
                <a:cs typeface="Tahoma" panose="020B0604030504040204" pitchFamily="34" charset="0"/>
              </a:rPr>
              <a:t>Horizon Europe framework</a:t>
            </a: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r>
              <a:rPr lang="fr-FR" sz="1600" dirty="0"/>
              <a:t>                                                             </a:t>
            </a:r>
          </a:p>
          <a:p>
            <a:pPr algn="just"/>
            <a:endParaRPr lang="fr-FR" sz="1600" b="1" dirty="0">
              <a:solidFill>
                <a:srgbClr val="C00000"/>
              </a:solidFill>
            </a:endParaRPr>
          </a:p>
          <a:p>
            <a:pPr algn="ctr"/>
            <a:r>
              <a:rPr lang="fr-FR" sz="1600" b="1" dirty="0">
                <a:solidFill>
                  <a:srgbClr val="002060"/>
                </a:solidFill>
              </a:rPr>
              <a:t>H2020 </a:t>
            </a:r>
            <a:r>
              <a:rPr lang="fr-FR" sz="1600" dirty="0">
                <a:solidFill>
                  <a:srgbClr val="002060"/>
                </a:solidFill>
              </a:rPr>
              <a:t>and </a:t>
            </a:r>
            <a:r>
              <a:rPr lang="fr-FR" sz="1600" dirty="0" err="1">
                <a:solidFill>
                  <a:srgbClr val="002060"/>
                </a:solidFill>
              </a:rPr>
              <a:t>potential</a:t>
            </a:r>
            <a:r>
              <a:rPr lang="fr-FR" sz="1600" dirty="0">
                <a:solidFill>
                  <a:srgbClr val="002060"/>
                </a:solidFill>
              </a:rPr>
              <a:t> </a:t>
            </a:r>
            <a:r>
              <a:rPr lang="fr-FR" sz="1600" b="1" dirty="0">
                <a:solidFill>
                  <a:srgbClr val="002060"/>
                </a:solidFill>
              </a:rPr>
              <a:t>Horizon Europe </a:t>
            </a:r>
            <a:r>
              <a:rPr lang="fr-FR" sz="1600" dirty="0" err="1">
                <a:solidFill>
                  <a:srgbClr val="002060"/>
                </a:solidFill>
              </a:rPr>
              <a:t>funded</a:t>
            </a:r>
            <a:r>
              <a:rPr lang="fr-FR" sz="1600" dirty="0">
                <a:solidFill>
                  <a:srgbClr val="002060"/>
                </a:solidFill>
              </a:rPr>
              <a:t> actions </a:t>
            </a:r>
            <a:r>
              <a:rPr lang="en-GB" sz="1600" dirty="0">
                <a:solidFill>
                  <a:srgbClr val="002060"/>
                </a:solidFill>
                <a:ea typeface="Tahoma" panose="020B0604030504040204" pitchFamily="34" charset="0"/>
                <a:cs typeface="Tahoma" panose="020B0604030504040204" pitchFamily="34" charset="0"/>
              </a:rPr>
              <a:t>(</a:t>
            </a:r>
            <a:r>
              <a:rPr lang="en-GB" sz="1600" i="1" dirty="0">
                <a:solidFill>
                  <a:srgbClr val="002060"/>
                </a:solidFill>
                <a:ea typeface="Tahoma" panose="020B0604030504040204" pitchFamily="34" charset="0"/>
                <a:cs typeface="Tahoma" panose="020B0604030504040204" pitchFamily="34" charset="0"/>
              </a:rPr>
              <a:t>aligned with the EOSC-SRIA Stage2 -to- Stage3</a:t>
            </a:r>
            <a:r>
              <a:rPr lang="en-GB" sz="1600" dirty="0">
                <a:solidFill>
                  <a:srgbClr val="002060"/>
                </a:solidFill>
                <a:ea typeface="Tahoma" panose="020B0604030504040204" pitchFamily="34" charset="0"/>
                <a:cs typeface="Tahoma" panose="020B0604030504040204" pitchFamily="34" charset="0"/>
              </a:rPr>
              <a:t>)</a:t>
            </a:r>
          </a:p>
          <a:p>
            <a:pPr algn="just">
              <a:spcAft>
                <a:spcPts val="0"/>
              </a:spcAft>
            </a:pPr>
            <a:endParaRPr lang="en-GB" sz="1600" b="1" dirty="0">
              <a:solidFill>
                <a:srgbClr val="C00000"/>
              </a:solidFill>
              <a:ea typeface="Tahoma" panose="020B0604030504040204" pitchFamily="34" charset="0"/>
              <a:cs typeface="Tahoma" panose="020B0604030504040204" pitchFamily="34" charset="0"/>
            </a:endParaRPr>
          </a:p>
          <a:p>
            <a:pPr algn="just">
              <a:spcAft>
                <a:spcPts val="0"/>
              </a:spcAft>
            </a:pPr>
            <a:r>
              <a:rPr lang="en-GB" sz="1600" u="sng" dirty="0">
                <a:solidFill>
                  <a:srgbClr val="002060"/>
                </a:solidFill>
                <a:ea typeface="Tahoma" panose="020B0604030504040204" pitchFamily="34" charset="0"/>
                <a:cs typeface="Tahoma" panose="020B0604030504040204" pitchFamily="34" charset="0"/>
              </a:rPr>
              <a:t>General Objectives </a:t>
            </a:r>
            <a:r>
              <a:rPr lang="en-GB" sz="1600" dirty="0">
                <a:solidFill>
                  <a:srgbClr val="002060"/>
                </a:solidFill>
                <a:ea typeface="Tahoma" panose="020B0604030504040204" pitchFamily="34" charset="0"/>
                <a:cs typeface="Tahoma" panose="020B0604030504040204" pitchFamily="34" charset="0"/>
              </a:rPr>
              <a:t>(</a:t>
            </a:r>
            <a:r>
              <a:rPr lang="en-GB" sz="1600" b="1" dirty="0">
                <a:solidFill>
                  <a:srgbClr val="002060"/>
                </a:solidFill>
                <a:ea typeface="Tahoma" panose="020B0604030504040204" pitchFamily="34" charset="0"/>
                <a:cs typeface="Tahoma" panose="020B0604030504040204" pitchFamily="34" charset="0"/>
              </a:rPr>
              <a:t>GO</a:t>
            </a:r>
            <a:r>
              <a:rPr lang="en-GB" sz="1600" dirty="0">
                <a:solidFill>
                  <a:srgbClr val="002060"/>
                </a:solidFill>
                <a:ea typeface="Tahoma" panose="020B0604030504040204" pitchFamily="34" charset="0"/>
                <a:cs typeface="Tahoma" panose="020B0604030504040204" pitchFamily="34" charset="0"/>
              </a:rPr>
              <a:t>): </a:t>
            </a:r>
          </a:p>
          <a:p>
            <a:pPr algn="just">
              <a:spcAft>
                <a:spcPts val="0"/>
              </a:spcAft>
            </a:pPr>
            <a:r>
              <a:rPr lang="en-GB" sz="1600" dirty="0">
                <a:solidFill>
                  <a:srgbClr val="002060"/>
                </a:solidFill>
                <a:ea typeface="Tahoma" panose="020B0604030504040204" pitchFamily="34" charset="0"/>
                <a:cs typeface="Tahoma" panose="020B0604030504040204" pitchFamily="34" charset="0"/>
              </a:rPr>
              <a:t> - consolidation of thematic data infrastructures (cluster VREs, platforms and a “few core services”) as parts of a federation.</a:t>
            </a: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r>
              <a:rPr lang="en-GB" sz="1600" u="sng" dirty="0">
                <a:solidFill>
                  <a:srgbClr val="002060"/>
                </a:solidFill>
                <a:ea typeface="Tahoma" panose="020B0604030504040204" pitchFamily="34" charset="0"/>
                <a:cs typeface="Tahoma" panose="020B0604030504040204" pitchFamily="34" charset="0"/>
              </a:rPr>
              <a:t>Specific Objectives </a:t>
            </a:r>
            <a:r>
              <a:rPr lang="en-GB" sz="1600" dirty="0">
                <a:solidFill>
                  <a:srgbClr val="002060"/>
                </a:solidFill>
                <a:ea typeface="Tahoma" panose="020B0604030504040204" pitchFamily="34" charset="0"/>
                <a:cs typeface="Tahoma" panose="020B0604030504040204" pitchFamily="34" charset="0"/>
              </a:rPr>
              <a:t>(</a:t>
            </a:r>
            <a:r>
              <a:rPr lang="en-GB" sz="1600" b="1" dirty="0">
                <a:solidFill>
                  <a:srgbClr val="002060"/>
                </a:solidFill>
                <a:ea typeface="Tahoma" panose="020B0604030504040204" pitchFamily="34" charset="0"/>
                <a:cs typeface="Tahoma" panose="020B0604030504040204" pitchFamily="34" charset="0"/>
              </a:rPr>
              <a:t>SO</a:t>
            </a:r>
            <a:r>
              <a:rPr lang="en-GB" sz="1600" dirty="0">
                <a:solidFill>
                  <a:srgbClr val="002060"/>
                </a:solidFill>
                <a:ea typeface="Tahoma" panose="020B0604030504040204" pitchFamily="34" charset="0"/>
                <a:cs typeface="Tahoma" panose="020B0604030504040204" pitchFamily="34" charset="0"/>
              </a:rPr>
              <a:t>):</a:t>
            </a:r>
          </a:p>
          <a:p>
            <a:pPr algn="just">
              <a:spcAft>
                <a:spcPts val="0"/>
              </a:spcAft>
            </a:pPr>
            <a:r>
              <a:rPr lang="en-GB" sz="1600" dirty="0">
                <a:solidFill>
                  <a:srgbClr val="002060"/>
                </a:solidFill>
                <a:ea typeface="Tahoma" panose="020B0604030504040204" pitchFamily="34" charset="0"/>
                <a:cs typeface="Tahoma" panose="020B0604030504040204" pitchFamily="34" charset="0"/>
              </a:rPr>
              <a:t> - relevant scientific results from clusters;</a:t>
            </a:r>
          </a:p>
          <a:p>
            <a:pPr algn="just">
              <a:spcAft>
                <a:spcPts val="0"/>
              </a:spcAft>
            </a:pPr>
            <a:r>
              <a:rPr lang="en-GB" sz="1600" dirty="0">
                <a:solidFill>
                  <a:srgbClr val="002060"/>
                </a:solidFill>
                <a:ea typeface="Tahoma" panose="020B0604030504040204" pitchFamily="34" charset="0"/>
                <a:cs typeface="Tahoma" panose="020B0604030504040204" pitchFamily="34" charset="0"/>
              </a:rPr>
              <a:t> - increased number of RIs;</a:t>
            </a:r>
          </a:p>
          <a:p>
            <a:pPr algn="just">
              <a:spcAft>
                <a:spcPts val="0"/>
              </a:spcAft>
            </a:pPr>
            <a:r>
              <a:rPr lang="en-GB" sz="1600" dirty="0">
                <a:solidFill>
                  <a:srgbClr val="002060"/>
                </a:solidFill>
                <a:ea typeface="Tahoma" panose="020B0604030504040204" pitchFamily="34" charset="0"/>
                <a:cs typeface="Tahoma" panose="020B0604030504040204" pitchFamily="34" charset="0"/>
              </a:rPr>
              <a:t> - enhance researchers uptake of OS and widening dimension.</a:t>
            </a: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r>
              <a:rPr lang="en-GB" sz="1600" u="sng" dirty="0">
                <a:solidFill>
                  <a:srgbClr val="002060"/>
                </a:solidFill>
                <a:ea typeface="Tahoma" panose="020B0604030504040204" pitchFamily="34" charset="0"/>
                <a:cs typeface="Tahoma" panose="020B0604030504040204" pitchFamily="34" charset="0"/>
              </a:rPr>
              <a:t>Operational Objectives </a:t>
            </a:r>
            <a:r>
              <a:rPr lang="en-GB" sz="1600" dirty="0">
                <a:solidFill>
                  <a:srgbClr val="002060"/>
                </a:solidFill>
                <a:ea typeface="Tahoma" panose="020B0604030504040204" pitchFamily="34" charset="0"/>
                <a:cs typeface="Tahoma" panose="020B0604030504040204" pitchFamily="34" charset="0"/>
              </a:rPr>
              <a:t>(</a:t>
            </a:r>
            <a:r>
              <a:rPr lang="en-GB" sz="1600" b="1" dirty="0">
                <a:solidFill>
                  <a:srgbClr val="002060"/>
                </a:solidFill>
                <a:ea typeface="Tahoma" panose="020B0604030504040204" pitchFamily="34" charset="0"/>
                <a:cs typeface="Tahoma" panose="020B0604030504040204" pitchFamily="34" charset="0"/>
              </a:rPr>
              <a:t>OO</a:t>
            </a:r>
            <a:r>
              <a:rPr lang="en-GB" sz="1600" dirty="0">
                <a:solidFill>
                  <a:srgbClr val="002060"/>
                </a:solidFill>
                <a:ea typeface="Tahoma" panose="020B0604030504040204" pitchFamily="34" charset="0"/>
                <a:cs typeface="Tahoma" panose="020B0604030504040204" pitchFamily="34" charset="0"/>
              </a:rPr>
              <a:t>):</a:t>
            </a:r>
          </a:p>
          <a:p>
            <a:pPr algn="just">
              <a:spcAft>
                <a:spcPts val="0"/>
              </a:spcAft>
            </a:pPr>
            <a:r>
              <a:rPr lang="en-GB" sz="1600" dirty="0">
                <a:solidFill>
                  <a:srgbClr val="002060"/>
                </a:solidFill>
                <a:ea typeface="Tahoma" panose="020B0604030504040204" pitchFamily="34" charset="0"/>
                <a:cs typeface="Tahoma" panose="020B0604030504040204" pitchFamily="34" charset="0"/>
              </a:rPr>
              <a:t>- sustainable operation of the deployed cluster as a “platform infrastructure”;</a:t>
            </a:r>
          </a:p>
          <a:p>
            <a:pPr algn="just">
              <a:spcAft>
                <a:spcPts val="0"/>
              </a:spcAft>
            </a:pPr>
            <a:r>
              <a:rPr lang="en-GB" sz="1600" dirty="0">
                <a:solidFill>
                  <a:srgbClr val="002060"/>
                </a:solidFill>
                <a:ea typeface="Tahoma" panose="020B0604030504040204" pitchFamily="34" charset="0"/>
                <a:cs typeface="Tahoma" panose="020B0604030504040204" pitchFamily="34" charset="0"/>
              </a:rPr>
              <a:t>- continuous promotion, extension and hosting of inter-domain FAIR Science Projects (new Open Science Objectives).</a:t>
            </a:r>
          </a:p>
        </p:txBody>
      </p:sp>
      <p:sp>
        <p:nvSpPr>
          <p:cNvPr id="9" name="Titre 1">
            <a:extLst>
              <a:ext uri="{FF2B5EF4-FFF2-40B4-BE49-F238E27FC236}">
                <a16:creationId xmlns:a16="http://schemas.microsoft.com/office/drawing/2014/main" id="{616B4670-6F77-2848-A0BB-2753BFD387E7}"/>
              </a:ext>
            </a:extLst>
          </p:cNvPr>
          <p:cNvSpPr>
            <a:spLocks noGrp="1"/>
          </p:cNvSpPr>
          <p:nvPr>
            <p:ph type="title"/>
          </p:nvPr>
        </p:nvSpPr>
        <p:spPr>
          <a:xfrm>
            <a:off x="1464275" y="167418"/>
            <a:ext cx="10515600" cy="708932"/>
          </a:xfrm>
        </p:spPr>
        <p:txBody>
          <a:bodyPr>
            <a:normAutofit/>
          </a:bodyPr>
          <a:lstStyle/>
          <a:p>
            <a:r>
              <a:rPr lang="fr-FR" sz="2800" b="1" dirty="0">
                <a:solidFill>
                  <a:srgbClr val="002060"/>
                </a:solidFill>
              </a:rPr>
              <a:t>A </a:t>
            </a:r>
            <a:r>
              <a:rPr lang="fr-FR" sz="2800" b="1" dirty="0" err="1">
                <a:solidFill>
                  <a:srgbClr val="002060"/>
                </a:solidFill>
              </a:rPr>
              <a:t>work</a:t>
            </a:r>
            <a:r>
              <a:rPr lang="fr-FR" sz="2800" b="1" dirty="0">
                <a:solidFill>
                  <a:srgbClr val="002060"/>
                </a:solidFill>
              </a:rPr>
              <a:t> plan for the future of the Science Clusters </a:t>
            </a:r>
          </a:p>
        </p:txBody>
      </p:sp>
      <p:graphicFrame>
        <p:nvGraphicFramePr>
          <p:cNvPr id="10" name="Diagramme 9">
            <a:extLst>
              <a:ext uri="{FF2B5EF4-FFF2-40B4-BE49-F238E27FC236}">
                <a16:creationId xmlns:a16="http://schemas.microsoft.com/office/drawing/2014/main" id="{71B0B865-C573-E946-A04B-DE904251D5FB}"/>
              </a:ext>
            </a:extLst>
          </p:cNvPr>
          <p:cNvGraphicFramePr/>
          <p:nvPr/>
        </p:nvGraphicFramePr>
        <p:xfrm>
          <a:off x="2032000" y="2478798"/>
          <a:ext cx="8128000" cy="246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Connecteur droit 11">
            <a:extLst>
              <a:ext uri="{FF2B5EF4-FFF2-40B4-BE49-F238E27FC236}">
                <a16:creationId xmlns:a16="http://schemas.microsoft.com/office/drawing/2014/main" id="{B6127C76-B06A-564D-948F-1E603125E24C}"/>
              </a:ext>
            </a:extLst>
          </p:cNvPr>
          <p:cNvCxnSpPr>
            <a:cxnSpLocks/>
          </p:cNvCxnSpPr>
          <p:nvPr/>
        </p:nvCxnSpPr>
        <p:spPr>
          <a:xfrm>
            <a:off x="3763592" y="2826270"/>
            <a:ext cx="2728648"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FFFD7D2D-54B0-9C42-ADC5-933F910B5559}"/>
              </a:ext>
            </a:extLst>
          </p:cNvPr>
          <p:cNvCxnSpPr>
            <a:cxnSpLocks/>
          </p:cNvCxnSpPr>
          <p:nvPr/>
        </p:nvCxnSpPr>
        <p:spPr>
          <a:xfrm>
            <a:off x="6492240" y="2826270"/>
            <a:ext cx="356616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4E4095F-95BC-A549-B0CC-ABBD1FB19DF9}"/>
              </a:ext>
            </a:extLst>
          </p:cNvPr>
          <p:cNvSpPr/>
          <p:nvPr/>
        </p:nvSpPr>
        <p:spPr>
          <a:xfrm>
            <a:off x="3677816" y="2838326"/>
            <a:ext cx="4757713" cy="276999"/>
          </a:xfrm>
          <a:prstGeom prst="rect">
            <a:avLst/>
          </a:prstGeom>
        </p:spPr>
        <p:txBody>
          <a:bodyPr wrap="none">
            <a:spAutoFit/>
          </a:bodyPr>
          <a:lstStyle/>
          <a:p>
            <a:r>
              <a:rPr lang="en-GB" sz="1200" i="1" dirty="0">
                <a:solidFill>
                  <a:srgbClr val="002060"/>
                </a:solidFill>
                <a:ea typeface="Tahoma" panose="020B0604030504040204" pitchFamily="34" charset="0"/>
                <a:cs typeface="Tahoma" panose="020B0604030504040204" pitchFamily="34" charset="0"/>
              </a:rPr>
              <a:t>EOSC-SRIA           </a:t>
            </a:r>
            <a:r>
              <a:rPr lang="en-GB" sz="1200" i="1" dirty="0">
                <a:solidFill>
                  <a:schemeClr val="accent2">
                    <a:lumMod val="50000"/>
                  </a:schemeClr>
                </a:solidFill>
                <a:ea typeface="Tahoma" panose="020B0604030504040204" pitchFamily="34" charset="0"/>
                <a:cs typeface="Tahoma" panose="020B0604030504040204" pitchFamily="34" charset="0"/>
              </a:rPr>
              <a:t>Stage2                                                                            </a:t>
            </a:r>
            <a:r>
              <a:rPr lang="en-GB" sz="1200" i="1" dirty="0">
                <a:solidFill>
                  <a:srgbClr val="002060"/>
                </a:solidFill>
                <a:ea typeface="Tahoma" panose="020B0604030504040204" pitchFamily="34" charset="0"/>
                <a:cs typeface="Tahoma" panose="020B0604030504040204" pitchFamily="34" charset="0"/>
              </a:rPr>
              <a:t> </a:t>
            </a:r>
            <a:r>
              <a:rPr lang="en-GB" sz="1200" i="1" dirty="0">
                <a:solidFill>
                  <a:schemeClr val="accent6">
                    <a:lumMod val="50000"/>
                  </a:schemeClr>
                </a:solidFill>
                <a:ea typeface="Tahoma" panose="020B0604030504040204" pitchFamily="34" charset="0"/>
                <a:cs typeface="Tahoma" panose="020B0604030504040204" pitchFamily="34" charset="0"/>
              </a:rPr>
              <a:t>Stage3</a:t>
            </a:r>
            <a:endParaRPr lang="fr-FR" sz="1200" dirty="0">
              <a:solidFill>
                <a:schemeClr val="accent6">
                  <a:lumMod val="50000"/>
                </a:schemeClr>
              </a:solidFill>
            </a:endParaRPr>
          </a:p>
        </p:txBody>
      </p:sp>
      <p:graphicFrame>
        <p:nvGraphicFramePr>
          <p:cNvPr id="20" name="Diagramme 19">
            <a:extLst>
              <a:ext uri="{FF2B5EF4-FFF2-40B4-BE49-F238E27FC236}">
                <a16:creationId xmlns:a16="http://schemas.microsoft.com/office/drawing/2014/main" id="{DDCABA41-3324-E245-8697-B0ED8B3A3035}"/>
              </a:ext>
            </a:extLst>
          </p:cNvPr>
          <p:cNvGraphicFramePr/>
          <p:nvPr/>
        </p:nvGraphicFramePr>
        <p:xfrm>
          <a:off x="3529584" y="1911871"/>
          <a:ext cx="2002536" cy="5033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1" name="Diagramme 20">
            <a:extLst>
              <a:ext uri="{FF2B5EF4-FFF2-40B4-BE49-F238E27FC236}">
                <a16:creationId xmlns:a16="http://schemas.microsoft.com/office/drawing/2014/main" id="{F47CA4BD-4F2F-724F-A9C4-B1DC9B039AFE}"/>
              </a:ext>
            </a:extLst>
          </p:cNvPr>
          <p:cNvGraphicFramePr/>
          <p:nvPr/>
        </p:nvGraphicFramePr>
        <p:xfrm>
          <a:off x="4676359" y="1555256"/>
          <a:ext cx="1815881" cy="35661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2" name="Diagramme 21">
            <a:extLst>
              <a:ext uri="{FF2B5EF4-FFF2-40B4-BE49-F238E27FC236}">
                <a16:creationId xmlns:a16="http://schemas.microsoft.com/office/drawing/2014/main" id="{0D8F6699-90DE-1548-95E2-CE4D08E10821}"/>
              </a:ext>
            </a:extLst>
          </p:cNvPr>
          <p:cNvGraphicFramePr/>
          <p:nvPr/>
        </p:nvGraphicFramePr>
        <p:xfrm>
          <a:off x="5408894" y="1985252"/>
          <a:ext cx="3607090" cy="35661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4" name="Flèche droite rayée 13">
            <a:extLst>
              <a:ext uri="{FF2B5EF4-FFF2-40B4-BE49-F238E27FC236}">
                <a16:creationId xmlns:a16="http://schemas.microsoft.com/office/drawing/2014/main" id="{AC8308D2-40AC-D048-905B-F64C51211E5E}"/>
              </a:ext>
            </a:extLst>
          </p:cNvPr>
          <p:cNvSpPr/>
          <p:nvPr/>
        </p:nvSpPr>
        <p:spPr>
          <a:xfrm>
            <a:off x="319366" y="778815"/>
            <a:ext cx="410208" cy="594825"/>
          </a:xfrm>
          <a:prstGeom prst="stripedRightArrow">
            <a:avLst>
              <a:gd name="adj1" fmla="val 42002"/>
              <a:gd name="adj2" fmla="val 50000"/>
            </a:avLst>
          </a:prstGeom>
          <a:solidFill>
            <a:schemeClr val="accent1">
              <a:lumMod val="75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883229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err="1">
                <a:solidFill>
                  <a:srgbClr val="002060"/>
                </a:solidFill>
              </a:rPr>
              <a:t>Pillar</a:t>
            </a:r>
            <a:r>
              <a:rPr lang="fr-FR" sz="2800" b="1" dirty="0">
                <a:solidFill>
                  <a:srgbClr val="002060"/>
                </a:solidFill>
              </a:rPr>
              <a:t> A</a:t>
            </a: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664C5017-3F89-1D45-A807-6739F9F2C22A}" type="slidenum">
              <a:rPr lang="fr-FR" smtClean="0"/>
              <a:t>13</a:t>
            </a:fld>
            <a:endParaRPr lang="fr-FR" dirty="0"/>
          </a:p>
        </p:txBody>
      </p:sp>
      <p:sp>
        <p:nvSpPr>
          <p:cNvPr id="7" name="Rectangle 6">
            <a:extLst>
              <a:ext uri="{FF2B5EF4-FFF2-40B4-BE49-F238E27FC236}">
                <a16:creationId xmlns:a16="http://schemas.microsoft.com/office/drawing/2014/main" id="{4D3DDED0-2FC2-5D4E-AA9D-D09EE638C647}"/>
              </a:ext>
            </a:extLst>
          </p:cNvPr>
          <p:cNvSpPr/>
          <p:nvPr/>
        </p:nvSpPr>
        <p:spPr>
          <a:xfrm>
            <a:off x="601133" y="982133"/>
            <a:ext cx="10490200" cy="4616648"/>
          </a:xfrm>
          <a:prstGeom prst="rect">
            <a:avLst/>
          </a:prstGeom>
        </p:spPr>
        <p:txBody>
          <a:bodyPr wrap="square">
            <a:spAutoFit/>
          </a:bodyPr>
          <a:lstStyle/>
          <a:p>
            <a:pPr algn="just">
              <a:spcAft>
                <a:spcPts val="0"/>
              </a:spcAft>
            </a:pPr>
            <a:endParaRPr lang="en-GB" b="1" dirty="0">
              <a:solidFill>
                <a:srgbClr val="002060"/>
              </a:solidFill>
              <a:ea typeface="Tahoma" panose="020B0604030504040204" pitchFamily="34" charset="0"/>
              <a:cs typeface="Times New Roman" panose="02020603050405020304" pitchFamily="18" charset="0"/>
            </a:endParaRPr>
          </a:p>
          <a:p>
            <a:pPr algn="just">
              <a:spcAft>
                <a:spcPts val="0"/>
              </a:spcAft>
            </a:pPr>
            <a:r>
              <a:rPr lang="en-GB" sz="2000" b="1" dirty="0">
                <a:solidFill>
                  <a:srgbClr val="002060"/>
                </a:solidFill>
                <a:ea typeface="Tahoma" panose="020B0604030504040204" pitchFamily="34" charset="0"/>
                <a:cs typeface="Times New Roman" panose="02020603050405020304" pitchFamily="18" charset="0"/>
              </a:rPr>
              <a:t>Proposing two major approaches (Pillar A &amp; B) </a:t>
            </a:r>
            <a:r>
              <a:rPr lang="en-GB" sz="2000" dirty="0">
                <a:solidFill>
                  <a:srgbClr val="002060"/>
                </a:solidFill>
                <a:ea typeface="Tahoma" panose="020B0604030504040204" pitchFamily="34" charset="0"/>
                <a:cs typeface="Times New Roman" panose="02020603050405020304" pitchFamily="18" charset="0"/>
              </a:rPr>
              <a:t>in the Horizon Europe framework:</a:t>
            </a:r>
          </a:p>
          <a:p>
            <a:pPr algn="just">
              <a:spcAft>
                <a:spcPts val="0"/>
              </a:spcAft>
            </a:pPr>
            <a:endParaRPr lang="fr-FR" sz="1600" dirty="0">
              <a:solidFill>
                <a:srgbClr val="2A2A2A"/>
              </a:solidFill>
              <a:ea typeface="Tahoma" panose="020B0604030504040204" pitchFamily="34" charset="0"/>
              <a:cs typeface="Times New Roman" panose="02020603050405020304" pitchFamily="18" charset="0"/>
            </a:endParaRPr>
          </a:p>
          <a:p>
            <a:pPr>
              <a:spcAft>
                <a:spcPts val="0"/>
              </a:spcAft>
            </a:pPr>
            <a:r>
              <a:rPr lang="en-GB" b="1" i="1" dirty="0">
                <a:solidFill>
                  <a:srgbClr val="C00000"/>
                </a:solidFill>
                <a:ea typeface="SimHei" panose="02010609060101010101" pitchFamily="49" charset="-122"/>
                <a:cs typeface="Times New Roman" panose="02020603050405020304" pitchFamily="18" charset="0"/>
              </a:rPr>
              <a:t>Pillar A - Inter-cluster common data services co-developments</a:t>
            </a:r>
            <a:endParaRPr lang="fr-FR" sz="2800" b="1" i="1" dirty="0">
              <a:solidFill>
                <a:srgbClr val="C00000"/>
              </a:solidFill>
              <a:ea typeface="SimHei" panose="02010609060101010101" pitchFamily="49" charset="-122"/>
              <a:cs typeface="Times New Roman" panose="02020603050405020304" pitchFamily="18" charset="0"/>
            </a:endParaRPr>
          </a:p>
          <a:p>
            <a:pPr algn="just">
              <a:spcAft>
                <a:spcPts val="0"/>
              </a:spcAft>
            </a:pPr>
            <a:r>
              <a:rPr lang="en-GB" sz="1600" dirty="0">
                <a:solidFill>
                  <a:srgbClr val="C00000"/>
                </a:solidFill>
                <a:ea typeface="Tahoma" panose="020B0604030504040204" pitchFamily="34" charset="0"/>
                <a:cs typeface="Tahoma" panose="020B0604030504040204" pitchFamily="34" charset="0"/>
              </a:rPr>
              <a:t>(from </a:t>
            </a:r>
            <a:r>
              <a:rPr lang="en-GB" sz="1600" b="1" dirty="0">
                <a:solidFill>
                  <a:srgbClr val="C00000"/>
                </a:solidFill>
                <a:ea typeface="Tahoma" panose="020B0604030504040204" pitchFamily="34" charset="0"/>
                <a:cs typeface="Tahoma" panose="020B0604030504040204" pitchFamily="34" charset="0"/>
              </a:rPr>
              <a:t>GO</a:t>
            </a:r>
            <a:r>
              <a:rPr lang="en-GB" sz="1600" dirty="0">
                <a:solidFill>
                  <a:srgbClr val="C00000"/>
                </a:solidFill>
                <a:ea typeface="Tahoma" panose="020B0604030504040204" pitchFamily="34" charset="0"/>
                <a:cs typeface="Tahoma" panose="020B0604030504040204" pitchFamily="34" charset="0"/>
              </a:rPr>
              <a:t> to </a:t>
            </a:r>
            <a:r>
              <a:rPr lang="en-GB" sz="1600" b="1" dirty="0">
                <a:solidFill>
                  <a:srgbClr val="C00000"/>
                </a:solidFill>
                <a:ea typeface="Tahoma" panose="020B0604030504040204" pitchFamily="34" charset="0"/>
                <a:cs typeface="Tahoma" panose="020B0604030504040204" pitchFamily="34" charset="0"/>
              </a:rPr>
              <a:t>SO</a:t>
            </a:r>
            <a:r>
              <a:rPr lang="en-GB" sz="1600" dirty="0">
                <a:solidFill>
                  <a:srgbClr val="C00000"/>
                </a:solidFill>
                <a:ea typeface="Tahoma" panose="020B0604030504040204" pitchFamily="34" charset="0"/>
                <a:cs typeface="Tahoma" panose="020B0604030504040204" pitchFamily="34" charset="0"/>
              </a:rPr>
              <a:t>)</a:t>
            </a: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marL="400050" indent="-400050" algn="just">
              <a:buFont typeface="+mj-lt"/>
              <a:buAutoNum type="romanUcPeriod"/>
            </a:pPr>
            <a:r>
              <a:rPr lang="en-GB" sz="1600" dirty="0">
                <a:solidFill>
                  <a:srgbClr val="002060"/>
                </a:solidFill>
                <a:ea typeface="Tahoma" panose="020B0604030504040204" pitchFamily="34" charset="0"/>
                <a:cs typeface="Tahoma" panose="020B0604030504040204" pitchFamily="34" charset="0"/>
              </a:rPr>
              <a:t>The sustainability of the five clusters is built through the structuring of their wide cooperative VRE intended as the implementation goal for an effective and successful operation of EOSC. </a:t>
            </a:r>
            <a:r>
              <a:rPr lang="en-GB" sz="1600" u="sng" dirty="0">
                <a:solidFill>
                  <a:srgbClr val="002060"/>
                </a:solidFill>
                <a:ea typeface="Tahoma" panose="020B0604030504040204" pitchFamily="34" charset="0"/>
                <a:cs typeface="Tahoma" panose="020B0604030504040204" pitchFamily="34" charset="0"/>
              </a:rPr>
              <a:t>VREs need to become fully operative. </a:t>
            </a:r>
          </a:p>
          <a:p>
            <a:pPr algn="just"/>
            <a:endParaRPr lang="en-GB" sz="1600" dirty="0">
              <a:solidFill>
                <a:srgbClr val="002060"/>
              </a:solidFill>
              <a:ea typeface="Tahoma" panose="020B0604030504040204" pitchFamily="34" charset="0"/>
              <a:cs typeface="Tahoma" panose="020B0604030504040204" pitchFamily="34" charset="0"/>
            </a:endParaRPr>
          </a:p>
          <a:p>
            <a:pPr marL="400050" indent="-400050" algn="just">
              <a:buFont typeface="+mj-lt"/>
              <a:buAutoNum type="romanUcPeriod" startAt="2"/>
            </a:pPr>
            <a:r>
              <a:rPr lang="en-GB" sz="1600" dirty="0">
                <a:solidFill>
                  <a:srgbClr val="002060"/>
                </a:solidFill>
                <a:ea typeface="Tahoma" panose="020B0604030504040204" pitchFamily="34" charset="0"/>
                <a:cs typeface="Tahoma" panose="020B0604030504040204" pitchFamily="34" charset="0"/>
              </a:rPr>
              <a:t>Some of the most successful achievements of the </a:t>
            </a:r>
            <a:r>
              <a:rPr lang="en-GB" sz="1600" dirty="0">
                <a:solidFill>
                  <a:srgbClr val="002060"/>
                </a:solidFill>
                <a:ea typeface="Tahoma" panose="020B0604030504040204" pitchFamily="34" charset="0"/>
                <a:cs typeface="Times New Roman" panose="02020603050405020304" pitchFamily="18" charset="0"/>
              </a:rPr>
              <a:t>Science Cluster</a:t>
            </a:r>
            <a:r>
              <a:rPr lang="en-GB" sz="1600" dirty="0">
                <a:solidFill>
                  <a:srgbClr val="002060"/>
                </a:solidFill>
                <a:ea typeface="Tahoma" panose="020B0604030504040204" pitchFamily="34" charset="0"/>
                <a:cs typeface="Tahoma" panose="020B0604030504040204" pitchFamily="34" charset="0"/>
              </a:rPr>
              <a:t>s are the key data services within EOSC for “data provision, discovery, and exploitation”, e.g. catalogues, analysis frameworks, FAIR data archives, solving research communities/themes challenges</a:t>
            </a:r>
            <a:r>
              <a:rPr lang="en-GB" sz="1600" u="sng" dirty="0">
                <a:solidFill>
                  <a:srgbClr val="002060"/>
                </a:solidFill>
                <a:ea typeface="Tahoma" panose="020B0604030504040204" pitchFamily="34" charset="0"/>
                <a:cs typeface="Tahoma" panose="020B0604030504040204" pitchFamily="34" charset="0"/>
              </a:rPr>
              <a:t>. Envisaging inter-cluster projects is also relevant for interoperability and commons</a:t>
            </a:r>
            <a:r>
              <a:rPr lang="en-GB" sz="1600" dirty="0">
                <a:solidFill>
                  <a:srgbClr val="002060"/>
                </a:solidFill>
                <a:ea typeface="Tahoma" panose="020B0604030504040204" pitchFamily="34" charset="0"/>
                <a:cs typeface="Tahoma" panose="020B0604030504040204" pitchFamily="34" charset="0"/>
              </a:rPr>
              <a:t>.</a:t>
            </a:r>
          </a:p>
          <a:p>
            <a:pPr marL="400050" indent="-400050" algn="just">
              <a:buFont typeface="+mj-lt"/>
              <a:buAutoNum type="romanUcPeriod" startAt="2"/>
            </a:pPr>
            <a:endParaRPr lang="en-GB" sz="1600" dirty="0">
              <a:solidFill>
                <a:srgbClr val="002060"/>
              </a:solidFill>
              <a:ea typeface="Tahoma" panose="020B0604030504040204" pitchFamily="34" charset="0"/>
              <a:cs typeface="Tahoma" panose="020B0604030504040204" pitchFamily="34" charset="0"/>
            </a:endParaRPr>
          </a:p>
          <a:p>
            <a:pPr marL="400050" indent="-400050" algn="just">
              <a:buFont typeface="+mj-lt"/>
              <a:buAutoNum type="romanUcPeriod" startAt="2"/>
            </a:pPr>
            <a:r>
              <a:rPr lang="en-GB" sz="1600" dirty="0">
                <a:solidFill>
                  <a:srgbClr val="002060"/>
                </a:solidFill>
                <a:ea typeface="Tahoma" panose="020B0604030504040204" pitchFamily="34" charset="0"/>
                <a:cs typeface="Tahoma" panose="020B0604030504040204" pitchFamily="34" charset="0"/>
              </a:rPr>
              <a:t>Consolidating a “</a:t>
            </a:r>
            <a:r>
              <a:rPr lang="en-GB" sz="1600" u="sng" dirty="0">
                <a:solidFill>
                  <a:srgbClr val="002060"/>
                </a:solidFill>
                <a:ea typeface="Tahoma" panose="020B0604030504040204" pitchFamily="34" charset="0"/>
                <a:cs typeface="Tahoma" panose="020B0604030504040204" pitchFamily="34" charset="0"/>
              </a:rPr>
              <a:t>few core services</a:t>
            </a:r>
            <a:r>
              <a:rPr lang="en-GB" sz="1600" dirty="0">
                <a:solidFill>
                  <a:srgbClr val="002060"/>
                </a:solidFill>
                <a:ea typeface="Tahoma" panose="020B0604030504040204" pitchFamily="34" charset="0"/>
                <a:cs typeface="Tahoma" panose="020B0604030504040204" pitchFamily="34" charset="0"/>
              </a:rPr>
              <a:t>” per cluster to become part of the EOSC sustainable core services.  </a:t>
            </a:r>
            <a:endParaRPr lang="fr-FR" sz="1600" dirty="0">
              <a:solidFill>
                <a:srgbClr val="2A2A2A"/>
              </a:solidFill>
              <a:ea typeface="Tahoma" panose="020B0604030504040204" pitchFamily="34" charset="0"/>
              <a:cs typeface="Times New Roman" panose="02020603050405020304" pitchFamily="18"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54110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err="1">
                <a:solidFill>
                  <a:srgbClr val="002060"/>
                </a:solidFill>
              </a:rPr>
              <a:t>Pillar</a:t>
            </a:r>
            <a:r>
              <a:rPr lang="fr-FR" sz="2800" b="1" dirty="0">
                <a:solidFill>
                  <a:srgbClr val="002060"/>
                </a:solidFill>
              </a:rPr>
              <a:t> B</a:t>
            </a: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664C5017-3F89-1D45-A807-6739F9F2C22A}" type="slidenum">
              <a:rPr lang="fr-FR" smtClean="0"/>
              <a:t>14</a:t>
            </a:fld>
            <a:endParaRPr lang="fr-FR" dirty="0"/>
          </a:p>
        </p:txBody>
      </p:sp>
      <p:sp>
        <p:nvSpPr>
          <p:cNvPr id="7" name="Rectangle 6">
            <a:extLst>
              <a:ext uri="{FF2B5EF4-FFF2-40B4-BE49-F238E27FC236}">
                <a16:creationId xmlns:a16="http://schemas.microsoft.com/office/drawing/2014/main" id="{4D3DDED0-2FC2-5D4E-AA9D-D09EE638C647}"/>
              </a:ext>
            </a:extLst>
          </p:cNvPr>
          <p:cNvSpPr/>
          <p:nvPr/>
        </p:nvSpPr>
        <p:spPr>
          <a:xfrm>
            <a:off x="843929" y="993136"/>
            <a:ext cx="9448132" cy="4616648"/>
          </a:xfrm>
          <a:prstGeom prst="rect">
            <a:avLst/>
          </a:prstGeom>
        </p:spPr>
        <p:txBody>
          <a:bodyPr wrap="square">
            <a:spAutoFit/>
          </a:bodyPr>
          <a:lstStyle/>
          <a:p>
            <a:pPr>
              <a:spcAft>
                <a:spcPts val="0"/>
              </a:spcAft>
            </a:pPr>
            <a:r>
              <a:rPr lang="en-GB" b="1" i="1" dirty="0">
                <a:solidFill>
                  <a:srgbClr val="C00000"/>
                </a:solidFill>
                <a:ea typeface="SimHei" panose="02010609060101010101" pitchFamily="49" charset="-122"/>
                <a:cs typeface="Times New Roman" panose="02020603050405020304" pitchFamily="18" charset="0"/>
              </a:rPr>
              <a:t>Pillar B - Delivering Content to EOSC</a:t>
            </a:r>
          </a:p>
          <a:p>
            <a:r>
              <a:rPr lang="en-GB" dirty="0">
                <a:solidFill>
                  <a:srgbClr val="C00000"/>
                </a:solidFill>
                <a:ea typeface="Tahoma" panose="020B0604030504040204" pitchFamily="34" charset="0"/>
                <a:cs typeface="Tahoma" panose="020B0604030504040204" pitchFamily="34" charset="0"/>
              </a:rPr>
              <a:t>(from </a:t>
            </a:r>
            <a:r>
              <a:rPr lang="en-GB" b="1" dirty="0">
                <a:solidFill>
                  <a:srgbClr val="C00000"/>
                </a:solidFill>
                <a:ea typeface="Tahoma" panose="020B0604030504040204" pitchFamily="34" charset="0"/>
                <a:cs typeface="Tahoma" panose="020B0604030504040204" pitchFamily="34" charset="0"/>
              </a:rPr>
              <a:t>SO</a:t>
            </a:r>
            <a:r>
              <a:rPr lang="en-GB" dirty="0">
                <a:solidFill>
                  <a:srgbClr val="C00000"/>
                </a:solidFill>
                <a:ea typeface="Tahoma" panose="020B0604030504040204" pitchFamily="34" charset="0"/>
                <a:cs typeface="Tahoma" panose="020B0604030504040204" pitchFamily="34" charset="0"/>
              </a:rPr>
              <a:t> to </a:t>
            </a:r>
            <a:r>
              <a:rPr lang="en-GB" b="1" dirty="0">
                <a:solidFill>
                  <a:srgbClr val="C00000"/>
                </a:solidFill>
                <a:ea typeface="Tahoma" panose="020B0604030504040204" pitchFamily="34" charset="0"/>
                <a:cs typeface="Tahoma" panose="020B0604030504040204" pitchFamily="34" charset="0"/>
              </a:rPr>
              <a:t>OO</a:t>
            </a:r>
            <a:r>
              <a:rPr lang="en-GB" dirty="0">
                <a:solidFill>
                  <a:srgbClr val="C00000"/>
                </a:solidFill>
                <a:ea typeface="Tahoma" panose="020B0604030504040204" pitchFamily="34" charset="0"/>
                <a:cs typeface="Tahoma" panose="020B0604030504040204" pitchFamily="34" charset="0"/>
              </a:rPr>
              <a:t>)</a:t>
            </a:r>
          </a:p>
          <a:p>
            <a:pPr>
              <a:spcAft>
                <a:spcPts val="0"/>
              </a:spcAft>
            </a:pPr>
            <a:r>
              <a:rPr lang="en-GB" b="1" i="1" dirty="0">
                <a:solidFill>
                  <a:srgbClr val="002060"/>
                </a:solidFill>
                <a:ea typeface="SimHei" panose="02010609060101010101" pitchFamily="49" charset="-122"/>
                <a:cs typeface="Times New Roman" panose="02020603050405020304" pitchFamily="18" charset="0"/>
              </a:rPr>
              <a:t> </a:t>
            </a:r>
            <a:endParaRPr lang="fr-FR" sz="2800" b="1" i="1" dirty="0">
              <a:solidFill>
                <a:srgbClr val="2A2A2A"/>
              </a:solidFill>
              <a:ea typeface="SimHei" panose="02010609060101010101" pitchFamily="49" charset="-122"/>
              <a:cs typeface="Times New Roman" panose="02020603050405020304" pitchFamily="18" charset="0"/>
            </a:endParaRPr>
          </a:p>
          <a:p>
            <a:pPr algn="just">
              <a:spcAft>
                <a:spcPts val="0"/>
              </a:spcAft>
            </a:pPr>
            <a:r>
              <a:rPr lang="en-GB" sz="1600" dirty="0">
                <a:solidFill>
                  <a:srgbClr val="002060"/>
                </a:solidFill>
                <a:ea typeface="Tahoma" panose="020B0604030504040204" pitchFamily="34" charset="0"/>
                <a:cs typeface="Tahoma" panose="020B0604030504040204" pitchFamily="34" charset="0"/>
              </a:rPr>
              <a:t>The next step (starting from 2023) in the Science Cluster agendas will be to uptake emerging and concrete “Open Science Objectives”, further than the current (test) Science Projects in EOSC-Future.</a:t>
            </a: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r>
              <a:rPr lang="en-GB" sz="1600" b="1" dirty="0">
                <a:solidFill>
                  <a:schemeClr val="accent6">
                    <a:lumMod val="50000"/>
                  </a:schemeClr>
                </a:solidFill>
                <a:ea typeface="Tahoma" panose="020B0604030504040204" pitchFamily="34" charset="0"/>
                <a:cs typeface="Tahoma" panose="020B0604030504040204" pitchFamily="34" charset="0"/>
              </a:rPr>
              <a:t>A ‘matrix’ based on ‘two methods’…</a:t>
            </a:r>
          </a:p>
          <a:p>
            <a:pPr algn="just">
              <a:spcAft>
                <a:spcPts val="0"/>
              </a:spcAft>
            </a:pPr>
            <a:endParaRPr lang="en-GB" sz="1600" b="1" dirty="0">
              <a:solidFill>
                <a:schemeClr val="accent6">
                  <a:lumMod val="50000"/>
                </a:schemeClr>
              </a:solidFill>
              <a:ea typeface="Tahoma" panose="020B0604030504040204" pitchFamily="34" charset="0"/>
              <a:cs typeface="Tahoma" panose="020B0604030504040204" pitchFamily="34" charset="0"/>
            </a:endParaRPr>
          </a:p>
          <a:p>
            <a:pPr marL="285750" indent="-285750" algn="just">
              <a:spcAft>
                <a:spcPts val="0"/>
              </a:spcAft>
              <a:buFontTx/>
              <a:buChar char="-"/>
            </a:pPr>
            <a:r>
              <a:rPr lang="en-GB" sz="1600" b="1" dirty="0">
                <a:solidFill>
                  <a:srgbClr val="002060"/>
                </a:solidFill>
                <a:ea typeface="Tahoma" panose="020B0604030504040204" pitchFamily="34" charset="0"/>
                <a:cs typeface="Tahoma" panose="020B0604030504040204" pitchFamily="34" charset="0"/>
              </a:rPr>
              <a:t>Open Science Projects (OSP) </a:t>
            </a:r>
          </a:p>
          <a:p>
            <a:pPr marL="742950" lvl="1" indent="-285750" algn="just">
              <a:buFont typeface="Arial" panose="020B0604020202020204" pitchFamily="34" charset="0"/>
              <a:buChar char="•"/>
            </a:pPr>
            <a:r>
              <a:rPr lang="en-GB" sz="1600" dirty="0">
                <a:solidFill>
                  <a:srgbClr val="002060"/>
                </a:solidFill>
                <a:ea typeface="Tahoma" panose="020B0604030504040204" pitchFamily="34" charset="0"/>
                <a:cs typeface="Tahoma" panose="020B0604030504040204" pitchFamily="34" charset="0"/>
              </a:rPr>
              <a:t>to continue bridging barriers to open science within a large scientific community;</a:t>
            </a:r>
          </a:p>
          <a:p>
            <a:pPr marL="742950" lvl="1" indent="-285750" algn="just">
              <a:buFont typeface="Arial" panose="020B0604020202020204" pitchFamily="34" charset="0"/>
              <a:buChar char="•"/>
            </a:pPr>
            <a:r>
              <a:rPr lang="en-GB" sz="1600" dirty="0">
                <a:solidFill>
                  <a:srgbClr val="002060"/>
                </a:solidFill>
                <a:ea typeface="Tahoma" panose="020B0604030504040204" pitchFamily="34" charset="0"/>
                <a:cs typeface="Tahoma" panose="020B0604030504040204" pitchFamily="34" charset="0"/>
              </a:rPr>
              <a:t>to leverage the pan-European cluster action towards more global commitments as well as regional initiatives</a:t>
            </a:r>
            <a:r>
              <a:rPr lang="en-GB" sz="1600" baseline="30000" dirty="0">
                <a:solidFill>
                  <a:srgbClr val="002060"/>
                </a:solidFill>
                <a:ea typeface="Tahoma" panose="020B0604030504040204" pitchFamily="34" charset="0"/>
                <a:cs typeface="Tahoma" panose="020B0604030504040204" pitchFamily="34" charset="0"/>
              </a:rPr>
              <a:t>*</a:t>
            </a:r>
            <a:r>
              <a:rPr lang="en-GB" sz="1600" dirty="0">
                <a:solidFill>
                  <a:srgbClr val="002060"/>
                </a:solidFill>
                <a:ea typeface="Tahoma" panose="020B0604030504040204" pitchFamily="34" charset="0"/>
                <a:cs typeface="Tahoma" panose="020B0604030504040204" pitchFamily="34" charset="0"/>
              </a:rPr>
              <a:t>. </a:t>
            </a:r>
          </a:p>
          <a:p>
            <a:pPr marL="742950" lvl="1" indent="-285750" algn="just">
              <a:buFont typeface="Arial" panose="020B0604020202020204" pitchFamily="34" charset="0"/>
              <a:buChar char="•"/>
            </a:pPr>
            <a:endParaRPr lang="en-GB" sz="1600" dirty="0">
              <a:solidFill>
                <a:srgbClr val="002060"/>
              </a:solidFill>
              <a:ea typeface="Tahoma" panose="020B0604030504040204" pitchFamily="34" charset="0"/>
              <a:cs typeface="Tahoma" panose="020B0604030504040204" pitchFamily="34" charset="0"/>
            </a:endParaRPr>
          </a:p>
          <a:p>
            <a:pPr marL="285750" indent="-285750" algn="just">
              <a:spcAft>
                <a:spcPts val="0"/>
              </a:spcAft>
              <a:buFontTx/>
              <a:buChar char="-"/>
            </a:pPr>
            <a:r>
              <a:rPr lang="en-GB" sz="1600" b="1" dirty="0">
                <a:solidFill>
                  <a:srgbClr val="002060"/>
                </a:solidFill>
                <a:ea typeface="Tahoma" panose="020B0604030504040204" pitchFamily="34" charset="0"/>
                <a:cs typeface="Tahoma" panose="020B0604030504040204" pitchFamily="34" charset="0"/>
              </a:rPr>
              <a:t>Cross-Cluster Open Science Projects (COSP) </a:t>
            </a:r>
          </a:p>
          <a:p>
            <a:pPr marL="742950" lvl="1" indent="-285750" algn="just">
              <a:buFont typeface="Arial" panose="020B0604020202020204" pitchFamily="34" charset="0"/>
              <a:buChar char="•"/>
            </a:pPr>
            <a:r>
              <a:rPr lang="en-GB" sz="1600" dirty="0">
                <a:solidFill>
                  <a:srgbClr val="002060"/>
                </a:solidFill>
                <a:ea typeface="Tahoma" panose="020B0604030504040204" pitchFamily="34" charset="0"/>
                <a:cs typeface="Tahoma" panose="020B0604030504040204" pitchFamily="34" charset="0"/>
              </a:rPr>
              <a:t>are envisaged to be tackled by focusing on topical aspects within one cluster supported by complementary contributions from all clusters;</a:t>
            </a:r>
          </a:p>
          <a:p>
            <a:pPr marL="742950" lvl="1" indent="-285750" algn="just">
              <a:buFont typeface="Arial" panose="020B0604020202020204" pitchFamily="34" charset="0"/>
              <a:buChar char="•"/>
            </a:pPr>
            <a:r>
              <a:rPr lang="en-GB" sz="1600" dirty="0">
                <a:solidFill>
                  <a:srgbClr val="002060"/>
                </a:solidFill>
                <a:ea typeface="Tahoma" panose="020B0604030504040204" pitchFamily="34" charset="0"/>
                <a:cs typeface="Tahoma" panose="020B0604030504040204" pitchFamily="34" charset="0"/>
              </a:rPr>
              <a:t>to leverage the inter-cluster coordination for the regional initiatives</a:t>
            </a:r>
            <a:r>
              <a:rPr lang="en-GB" sz="1600" baseline="30000" dirty="0">
                <a:solidFill>
                  <a:srgbClr val="002060"/>
                </a:solidFill>
                <a:ea typeface="Tahoma" panose="020B0604030504040204" pitchFamily="34" charset="0"/>
                <a:cs typeface="Tahoma" panose="020B0604030504040204" pitchFamily="34" charset="0"/>
              </a:rPr>
              <a:t>*</a:t>
            </a:r>
            <a:r>
              <a:rPr lang="en-GB" sz="1600" dirty="0">
                <a:solidFill>
                  <a:srgbClr val="002060"/>
                </a:solidFill>
                <a:ea typeface="Tahoma" panose="020B0604030504040204" pitchFamily="34" charset="0"/>
                <a:cs typeface="Tahoma" panose="020B0604030504040204" pitchFamily="34" charset="0"/>
              </a:rPr>
              <a:t> emerging from OSP.</a:t>
            </a:r>
          </a:p>
          <a:p>
            <a:pPr lvl="1" algn="just"/>
            <a:r>
              <a:rPr lang="en-GB" sz="1600" dirty="0">
                <a:solidFill>
                  <a:srgbClr val="002060"/>
                </a:solidFill>
                <a:ea typeface="Tahoma" panose="020B0604030504040204" pitchFamily="34" charset="0"/>
                <a:cs typeface="Tahoma" panose="020B0604030504040204" pitchFamily="34" charset="0"/>
              </a:rPr>
              <a:t> </a:t>
            </a:r>
            <a:endParaRPr lang="fr-FR" sz="1600" dirty="0">
              <a:solidFill>
                <a:srgbClr val="2A2A2A"/>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083189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err="1">
                <a:solidFill>
                  <a:srgbClr val="002060"/>
                </a:solidFill>
              </a:rPr>
              <a:t>Pillar</a:t>
            </a:r>
            <a:r>
              <a:rPr lang="fr-FR" sz="2800" b="1" dirty="0">
                <a:solidFill>
                  <a:srgbClr val="002060"/>
                </a:solidFill>
              </a:rPr>
              <a:t> B</a:t>
            </a: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664C5017-3F89-1D45-A807-6739F9F2C22A}" type="slidenum">
              <a:rPr lang="fr-FR" smtClean="0"/>
              <a:t>15</a:t>
            </a:fld>
            <a:endParaRPr lang="fr-FR" dirty="0"/>
          </a:p>
        </p:txBody>
      </p:sp>
      <p:sp>
        <p:nvSpPr>
          <p:cNvPr id="7" name="Rectangle 6">
            <a:extLst>
              <a:ext uri="{FF2B5EF4-FFF2-40B4-BE49-F238E27FC236}">
                <a16:creationId xmlns:a16="http://schemas.microsoft.com/office/drawing/2014/main" id="{4D3DDED0-2FC2-5D4E-AA9D-D09EE638C647}"/>
              </a:ext>
            </a:extLst>
          </p:cNvPr>
          <p:cNvSpPr/>
          <p:nvPr/>
        </p:nvSpPr>
        <p:spPr>
          <a:xfrm>
            <a:off x="850899" y="982133"/>
            <a:ext cx="10240433" cy="4339650"/>
          </a:xfrm>
          <a:prstGeom prst="rect">
            <a:avLst/>
          </a:prstGeom>
        </p:spPr>
        <p:txBody>
          <a:bodyPr wrap="square">
            <a:spAutoFit/>
          </a:bodyPr>
          <a:lstStyle/>
          <a:p>
            <a:pPr>
              <a:spcAft>
                <a:spcPts val="0"/>
              </a:spcAft>
            </a:pPr>
            <a:r>
              <a:rPr lang="en-GB" b="1" i="1" dirty="0">
                <a:solidFill>
                  <a:srgbClr val="C00000"/>
                </a:solidFill>
                <a:ea typeface="SimHei" panose="02010609060101010101" pitchFamily="49" charset="-122"/>
                <a:cs typeface="Times New Roman" panose="02020603050405020304" pitchFamily="18" charset="0"/>
              </a:rPr>
              <a:t>Pillar B - Delivering Content to EOSC</a:t>
            </a:r>
          </a:p>
          <a:p>
            <a:r>
              <a:rPr lang="en-GB" dirty="0">
                <a:solidFill>
                  <a:srgbClr val="C00000"/>
                </a:solidFill>
                <a:ea typeface="Tahoma" panose="020B0604030504040204" pitchFamily="34" charset="0"/>
                <a:cs typeface="Tahoma" panose="020B0604030504040204" pitchFamily="34" charset="0"/>
              </a:rPr>
              <a:t>(from </a:t>
            </a:r>
            <a:r>
              <a:rPr lang="en-GB" b="1" dirty="0">
                <a:solidFill>
                  <a:srgbClr val="C00000"/>
                </a:solidFill>
                <a:ea typeface="Tahoma" panose="020B0604030504040204" pitchFamily="34" charset="0"/>
                <a:cs typeface="Tahoma" panose="020B0604030504040204" pitchFamily="34" charset="0"/>
              </a:rPr>
              <a:t>SO</a:t>
            </a:r>
            <a:r>
              <a:rPr lang="en-GB" dirty="0">
                <a:solidFill>
                  <a:srgbClr val="C00000"/>
                </a:solidFill>
                <a:ea typeface="Tahoma" panose="020B0604030504040204" pitchFamily="34" charset="0"/>
                <a:cs typeface="Tahoma" panose="020B0604030504040204" pitchFamily="34" charset="0"/>
              </a:rPr>
              <a:t> to </a:t>
            </a:r>
            <a:r>
              <a:rPr lang="en-GB" b="1" dirty="0">
                <a:solidFill>
                  <a:srgbClr val="C00000"/>
                </a:solidFill>
                <a:ea typeface="Tahoma" panose="020B0604030504040204" pitchFamily="34" charset="0"/>
                <a:cs typeface="Tahoma" panose="020B0604030504040204" pitchFamily="34" charset="0"/>
              </a:rPr>
              <a:t>OO</a:t>
            </a:r>
            <a:r>
              <a:rPr lang="en-GB" dirty="0">
                <a:solidFill>
                  <a:srgbClr val="C00000"/>
                </a:solidFill>
                <a:ea typeface="Tahoma" panose="020B0604030504040204" pitchFamily="34" charset="0"/>
                <a:cs typeface="Tahoma" panose="020B0604030504040204" pitchFamily="34" charset="0"/>
              </a:rPr>
              <a:t>)</a:t>
            </a:r>
            <a:endParaRPr lang="fr-FR" sz="2800" b="1" i="1" dirty="0">
              <a:solidFill>
                <a:srgbClr val="C00000"/>
              </a:solidFill>
              <a:ea typeface="SimHei" panose="02010609060101010101" pitchFamily="49" charset="-122"/>
              <a:cs typeface="Times New Roman" panose="02020603050405020304" pitchFamily="18" charset="0"/>
            </a:endParaRPr>
          </a:p>
          <a:p>
            <a:pPr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algn="just">
              <a:spcAft>
                <a:spcPts val="0"/>
              </a:spcAft>
            </a:pPr>
            <a:r>
              <a:rPr lang="en-GB" sz="1600" b="1" dirty="0">
                <a:solidFill>
                  <a:schemeClr val="accent6">
                    <a:lumMod val="50000"/>
                  </a:schemeClr>
                </a:solidFill>
                <a:ea typeface="Tahoma" panose="020B0604030504040204" pitchFamily="34" charset="0"/>
                <a:cs typeface="Tahoma" panose="020B0604030504040204" pitchFamily="34" charset="0"/>
              </a:rPr>
              <a:t>.. And along a series of ‘vertical’ missions (</a:t>
            </a:r>
            <a:r>
              <a:rPr lang="en-GB" sz="1600" dirty="0">
                <a:solidFill>
                  <a:srgbClr val="002060"/>
                </a:solidFill>
                <a:ea typeface="Tahoma" panose="020B0604030504040204" pitchFamily="34" charset="0"/>
                <a:cs typeface="Tahoma" panose="020B0604030504040204" pitchFamily="34" charset="0"/>
              </a:rPr>
              <a:t>laying in the capacity of the ESFRI RIs partners):</a:t>
            </a:r>
          </a:p>
          <a:p>
            <a:pPr algn="just">
              <a:spcAft>
                <a:spcPts val="0"/>
              </a:spcAft>
            </a:pPr>
            <a:endParaRPr lang="fr-FR" sz="1600" dirty="0">
              <a:solidFill>
                <a:srgbClr val="2A2A2A"/>
              </a:solidFill>
              <a:ea typeface="Tahoma" panose="020B0604030504040204" pitchFamily="34" charset="0"/>
              <a:cs typeface="Times New Roman" panose="02020603050405020304" pitchFamily="18" charset="0"/>
            </a:endParaRPr>
          </a:p>
          <a:p>
            <a:pPr marL="342900" lvl="0" indent="-342900" algn="just">
              <a:spcAft>
                <a:spcPts val="0"/>
              </a:spcAft>
              <a:buFont typeface="Tahoma" panose="020B0604030504040204" pitchFamily="34" charset="0"/>
              <a:buChar char="-"/>
            </a:pPr>
            <a:r>
              <a:rPr lang="en-GB" sz="1600" dirty="0">
                <a:solidFill>
                  <a:srgbClr val="002060"/>
                </a:solidFill>
                <a:ea typeface="Tahoma" panose="020B0604030504040204" pitchFamily="34" charset="0"/>
                <a:cs typeface="Tahoma" panose="020B0604030504040204" pitchFamily="34" charset="0"/>
              </a:rPr>
              <a:t>Wide innovation potential with industry (including SMEs).</a:t>
            </a:r>
          </a:p>
          <a:p>
            <a:pPr lvl="0" algn="just">
              <a:spcAft>
                <a:spcPts val="0"/>
              </a:spcAft>
            </a:pPr>
            <a:endParaRPr lang="fr-FR" sz="1600" dirty="0">
              <a:solidFill>
                <a:srgbClr val="2A2A2A"/>
              </a:solidFill>
              <a:ea typeface="Tahoma" panose="020B0604030504040204" pitchFamily="34" charset="0"/>
              <a:cs typeface="Times New Roman" panose="02020603050405020304" pitchFamily="18" charset="0"/>
            </a:endParaRPr>
          </a:p>
          <a:p>
            <a:pPr marL="342900" lvl="0" indent="-342900" algn="just">
              <a:spcAft>
                <a:spcPts val="0"/>
              </a:spcAft>
              <a:buFont typeface="Tahoma" panose="020B0604030504040204" pitchFamily="34" charset="0"/>
              <a:buChar char="-"/>
            </a:pPr>
            <a:r>
              <a:rPr lang="en-GB" sz="1600" dirty="0">
                <a:solidFill>
                  <a:srgbClr val="002060"/>
                </a:solidFill>
                <a:ea typeface="Tahoma" panose="020B0604030504040204" pitchFamily="34" charset="0"/>
                <a:cs typeface="Tahoma" panose="020B0604030504040204" pitchFamily="34" charset="0"/>
              </a:rPr>
              <a:t>Affirmation and extension of a prominent Europe role more internationally.</a:t>
            </a:r>
          </a:p>
          <a:p>
            <a:pPr lvl="0" algn="just">
              <a:spcAft>
                <a:spcPts val="0"/>
              </a:spcAft>
            </a:pPr>
            <a:endParaRPr lang="fr-FR" sz="1600" dirty="0">
              <a:solidFill>
                <a:srgbClr val="2A2A2A"/>
              </a:solidFill>
              <a:ea typeface="Tahoma" panose="020B0604030504040204" pitchFamily="34" charset="0"/>
              <a:cs typeface="Times New Roman" panose="02020603050405020304" pitchFamily="18" charset="0"/>
            </a:endParaRPr>
          </a:p>
          <a:p>
            <a:pPr marL="342900" lvl="0" indent="-342900" algn="just">
              <a:spcAft>
                <a:spcPts val="0"/>
              </a:spcAft>
              <a:buFont typeface="Tahoma" panose="020B0604030504040204" pitchFamily="34" charset="0"/>
              <a:buChar char="-"/>
            </a:pPr>
            <a:r>
              <a:rPr lang="en-GB" sz="1600" dirty="0">
                <a:solidFill>
                  <a:srgbClr val="002060"/>
                </a:solidFill>
                <a:ea typeface="Tahoma" panose="020B0604030504040204" pitchFamily="34" charset="0"/>
                <a:cs typeface="Tahoma" panose="020B0604030504040204" pitchFamily="34" charset="0"/>
              </a:rPr>
              <a:t>Structuring education and training-by-doing offers to facilitate work insertion of young generations as well as to participate in the European resilience plan.</a:t>
            </a:r>
          </a:p>
          <a:p>
            <a:pPr lvl="0" algn="just">
              <a:spcAft>
                <a:spcPts val="0"/>
              </a:spcAft>
            </a:pPr>
            <a:endParaRPr lang="fr-FR" sz="1600" dirty="0">
              <a:solidFill>
                <a:srgbClr val="2A2A2A"/>
              </a:solidFill>
              <a:ea typeface="Tahoma" panose="020B0604030504040204" pitchFamily="34" charset="0"/>
              <a:cs typeface="Times New Roman" panose="02020603050405020304" pitchFamily="18" charset="0"/>
            </a:endParaRPr>
          </a:p>
          <a:p>
            <a:pPr marL="342900" lvl="0" indent="-342900" algn="just">
              <a:spcAft>
                <a:spcPts val="0"/>
              </a:spcAft>
              <a:buFont typeface="Tahoma" panose="020B0604030504040204" pitchFamily="34" charset="0"/>
              <a:buChar char="-"/>
            </a:pPr>
            <a:r>
              <a:rPr lang="en-GB" sz="1600" dirty="0">
                <a:solidFill>
                  <a:srgbClr val="002060"/>
                </a:solidFill>
                <a:ea typeface="Tahoma" panose="020B0604030504040204" pitchFamily="34" charset="0"/>
                <a:cs typeface="Tahoma" panose="020B0604030504040204" pitchFamily="34" charset="0"/>
              </a:rPr>
              <a:t>Supporting ‘Science &amp; Technology Policy for Society’ as well as ‘data/cloud business capacities’ (e.g. by engaging with GAIA-X).</a:t>
            </a:r>
          </a:p>
          <a:p>
            <a:pPr lvl="0" algn="just">
              <a:spcAft>
                <a:spcPts val="0"/>
              </a:spcAft>
            </a:pPr>
            <a:endParaRPr lang="en-GB" sz="1600" dirty="0">
              <a:solidFill>
                <a:srgbClr val="002060"/>
              </a:solidFill>
              <a:ea typeface="Tahoma" panose="020B0604030504040204" pitchFamily="34" charset="0"/>
              <a:cs typeface="Tahoma" panose="020B0604030504040204" pitchFamily="34" charset="0"/>
            </a:endParaRPr>
          </a:p>
          <a:p>
            <a:pPr lvl="0" algn="just">
              <a:spcAft>
                <a:spcPts val="0"/>
              </a:spcAft>
            </a:pPr>
            <a:r>
              <a:rPr lang="en-GB" sz="1600" dirty="0">
                <a:solidFill>
                  <a:srgbClr val="002060"/>
                </a:solidFill>
                <a:ea typeface="Tahoma" panose="020B0604030504040204" pitchFamily="34" charset="0"/>
                <a:cs typeface="Tahoma" panose="020B0604030504040204" pitchFamily="34" charset="0"/>
              </a:rPr>
              <a:t>     </a:t>
            </a:r>
          </a:p>
          <a:p>
            <a:pPr lvl="0" algn="just">
              <a:spcAft>
                <a:spcPts val="0"/>
              </a:spcAft>
            </a:pPr>
            <a:r>
              <a:rPr lang="en-GB" sz="1600" dirty="0">
                <a:solidFill>
                  <a:srgbClr val="002060"/>
                </a:solidFill>
                <a:ea typeface="Tahoma" panose="020B0604030504040204" pitchFamily="34" charset="0"/>
                <a:cs typeface="Tahoma" panose="020B0604030504040204" pitchFamily="34" charset="0"/>
              </a:rPr>
              <a:t>     The </a:t>
            </a:r>
            <a:r>
              <a:rPr lang="en-GB" sz="1600" dirty="0">
                <a:solidFill>
                  <a:srgbClr val="002060"/>
                </a:solidFill>
                <a:ea typeface="Tahoma" panose="020B0604030504040204" pitchFamily="34" charset="0"/>
                <a:cs typeface="Times New Roman" panose="02020603050405020304" pitchFamily="18" charset="0"/>
              </a:rPr>
              <a:t>Science Clusters would explore how to commit with EC for European Data Spaces […] </a:t>
            </a:r>
            <a:endParaRPr lang="fr-FR" sz="1600" dirty="0">
              <a:solidFill>
                <a:srgbClr val="2A2A2A"/>
              </a:solidFill>
              <a:ea typeface="Tahoma" panose="020B0604030504040204" pitchFamily="34" charset="0"/>
              <a:cs typeface="Times New Roman" panose="02020603050405020304" pitchFamily="18" charset="0"/>
            </a:endParaRPr>
          </a:p>
        </p:txBody>
      </p:sp>
      <p:sp>
        <p:nvSpPr>
          <p:cNvPr id="9" name="Flèche droite rayée 8">
            <a:extLst>
              <a:ext uri="{FF2B5EF4-FFF2-40B4-BE49-F238E27FC236}">
                <a16:creationId xmlns:a16="http://schemas.microsoft.com/office/drawing/2014/main" id="{A91F5AA7-2EEC-4144-8A25-F7E58F840B85}"/>
              </a:ext>
            </a:extLst>
          </p:cNvPr>
          <p:cNvSpPr/>
          <p:nvPr/>
        </p:nvSpPr>
        <p:spPr>
          <a:xfrm>
            <a:off x="426371" y="4832741"/>
            <a:ext cx="594021" cy="594825"/>
          </a:xfrm>
          <a:prstGeom prst="stripedRightArrow">
            <a:avLst>
              <a:gd name="adj1" fmla="val 42002"/>
              <a:gd name="adj2" fmla="val 50000"/>
            </a:avLst>
          </a:prstGeom>
          <a:solidFill>
            <a:schemeClr val="accent1">
              <a:lumMod val="75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296037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err="1">
                <a:solidFill>
                  <a:srgbClr val="002060"/>
                </a:solidFill>
              </a:rPr>
              <a:t>Pillar</a:t>
            </a:r>
            <a:r>
              <a:rPr lang="fr-FR" sz="2800" b="1" dirty="0">
                <a:solidFill>
                  <a:srgbClr val="002060"/>
                </a:solidFill>
              </a:rPr>
              <a:t> B (Data </a:t>
            </a:r>
            <a:r>
              <a:rPr lang="fr-FR" sz="2800" b="1" dirty="0" err="1">
                <a:solidFill>
                  <a:srgbClr val="002060"/>
                </a:solidFill>
              </a:rPr>
              <a:t>Spaces</a:t>
            </a:r>
            <a:r>
              <a:rPr lang="fr-FR" sz="2800" b="1" dirty="0">
                <a:solidFill>
                  <a:srgbClr val="002060"/>
                </a:solidFill>
              </a:rPr>
              <a:t>)</a:t>
            </a:r>
          </a:p>
        </p:txBody>
      </p:sp>
      <p:sp>
        <p:nvSpPr>
          <p:cNvPr id="4" name="Espace réservé de la date 3"/>
          <p:cNvSpPr>
            <a:spLocks noGrp="1"/>
          </p:cNvSpPr>
          <p:nvPr>
            <p:ph type="dt" sz="half" idx="10"/>
          </p:nvPr>
        </p:nvSpPr>
        <p:spPr/>
        <p:txBody>
          <a:bodyPr/>
          <a:lstStyle/>
          <a:p>
            <a:r>
              <a:rPr lang="en-GB" dirty="0"/>
              <a:t>11/06/2021</a:t>
            </a:r>
          </a:p>
        </p:txBody>
      </p:sp>
      <p:sp>
        <p:nvSpPr>
          <p:cNvPr id="5" name="Espace réservé du pied de page 4"/>
          <p:cNvSpPr>
            <a:spLocks noGrp="1"/>
          </p:cNvSpPr>
          <p:nvPr>
            <p:ph type="ftr" sz="quarter" idx="11"/>
          </p:nvPr>
        </p:nvSpPr>
        <p:spPr/>
        <p:txBody>
          <a:bodyPr/>
          <a:lstStyle/>
          <a:p>
            <a:r>
              <a:rPr lang="en-GB" dirty="0"/>
              <a:t>Giovanni </a:t>
            </a:r>
            <a:r>
              <a:rPr lang="en-GB" dirty="0" err="1"/>
              <a:t>Lamanna</a:t>
            </a:r>
            <a:endParaRPr lang="en-GB" dirty="0"/>
          </a:p>
        </p:txBody>
      </p:sp>
      <p:sp>
        <p:nvSpPr>
          <p:cNvPr id="6" name="Espace réservé du numéro de diapositive 5"/>
          <p:cNvSpPr>
            <a:spLocks noGrp="1"/>
          </p:cNvSpPr>
          <p:nvPr>
            <p:ph type="sldNum" sz="quarter" idx="12"/>
          </p:nvPr>
        </p:nvSpPr>
        <p:spPr/>
        <p:txBody>
          <a:bodyPr/>
          <a:lstStyle/>
          <a:p>
            <a:fld id="{664C5017-3F89-1D45-A807-6739F9F2C22A}" type="slidenum">
              <a:rPr lang="en-GB" smtClean="0"/>
              <a:t>16</a:t>
            </a:fld>
            <a:endParaRPr lang="en-GB" dirty="0"/>
          </a:p>
        </p:txBody>
      </p:sp>
      <p:sp>
        <p:nvSpPr>
          <p:cNvPr id="7" name="Rectangle 6">
            <a:extLst>
              <a:ext uri="{FF2B5EF4-FFF2-40B4-BE49-F238E27FC236}">
                <a16:creationId xmlns:a16="http://schemas.microsoft.com/office/drawing/2014/main" id="{4D3DDED0-2FC2-5D4E-AA9D-D09EE638C647}"/>
              </a:ext>
            </a:extLst>
          </p:cNvPr>
          <p:cNvSpPr/>
          <p:nvPr/>
        </p:nvSpPr>
        <p:spPr>
          <a:xfrm>
            <a:off x="546191" y="821449"/>
            <a:ext cx="5889939" cy="1015663"/>
          </a:xfrm>
          <a:prstGeom prst="rect">
            <a:avLst/>
          </a:prstGeom>
        </p:spPr>
        <p:txBody>
          <a:bodyPr wrap="square">
            <a:spAutoFit/>
          </a:bodyPr>
          <a:lstStyle/>
          <a:p>
            <a:pPr>
              <a:spcAft>
                <a:spcPts val="0"/>
              </a:spcAft>
            </a:pPr>
            <a:r>
              <a:rPr lang="en-GB" b="1" i="1" dirty="0">
                <a:solidFill>
                  <a:srgbClr val="C00000"/>
                </a:solidFill>
                <a:ea typeface="SimHei" panose="02010609060101010101" pitchFamily="49" charset="-122"/>
                <a:cs typeface="Times New Roman" panose="02020603050405020304" pitchFamily="18" charset="0"/>
              </a:rPr>
              <a:t>Examples ? </a:t>
            </a:r>
          </a:p>
          <a:p>
            <a:pPr>
              <a:spcAft>
                <a:spcPts val="0"/>
              </a:spcAft>
            </a:pPr>
            <a:r>
              <a:rPr lang="en-GB" sz="1400" i="1" dirty="0">
                <a:solidFill>
                  <a:srgbClr val="002060"/>
                </a:solidFill>
                <a:ea typeface="SimHei" panose="02010609060101010101" pitchFamily="49" charset="-122"/>
                <a:cs typeface="Times New Roman" panose="02020603050405020304" pitchFamily="18" charset="0"/>
              </a:rPr>
              <a:t>…with (in some cases) an ‘ESCAPE’ filter, to demonstrate that is possible even for the most distant science domain (for an external observer…) to be concerned by Data Spaces prospective.</a:t>
            </a:r>
            <a:r>
              <a:rPr lang="en-GB" sz="1200" dirty="0">
                <a:solidFill>
                  <a:srgbClr val="002060"/>
                </a:solidFill>
                <a:ea typeface="Tahoma" panose="020B0604030504040204" pitchFamily="34" charset="0"/>
                <a:cs typeface="Tahoma" panose="020B0604030504040204" pitchFamily="34" charset="0"/>
              </a:rPr>
              <a:t> </a:t>
            </a:r>
          </a:p>
        </p:txBody>
      </p:sp>
      <p:pic>
        <p:nvPicPr>
          <p:cNvPr id="1026" name="Picture 2">
            <a:extLst>
              <a:ext uri="{FF2B5EF4-FFF2-40B4-BE49-F238E27FC236}">
                <a16:creationId xmlns:a16="http://schemas.microsoft.com/office/drawing/2014/main" id="{4333F5EB-82B6-7245-8F8C-AABC8C481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358" y="821449"/>
            <a:ext cx="5095901" cy="286644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D7F23030-29E5-E349-B525-B8DB6BCE9FDE}"/>
              </a:ext>
            </a:extLst>
          </p:cNvPr>
          <p:cNvPicPr>
            <a:picLocks noChangeAspect="1"/>
          </p:cNvPicPr>
          <p:nvPr/>
        </p:nvPicPr>
        <p:blipFill>
          <a:blip r:embed="rId3"/>
          <a:stretch>
            <a:fillRect/>
          </a:stretch>
        </p:blipFill>
        <p:spPr>
          <a:xfrm>
            <a:off x="376275" y="5274423"/>
            <a:ext cx="716112" cy="954816"/>
          </a:xfrm>
          <a:prstGeom prst="rect">
            <a:avLst/>
          </a:prstGeom>
        </p:spPr>
      </p:pic>
      <p:pic>
        <p:nvPicPr>
          <p:cNvPr id="9" name="Image 8">
            <a:extLst>
              <a:ext uri="{FF2B5EF4-FFF2-40B4-BE49-F238E27FC236}">
                <a16:creationId xmlns:a16="http://schemas.microsoft.com/office/drawing/2014/main" id="{3703EA84-EA13-824C-9946-1C64A102690F}"/>
              </a:ext>
            </a:extLst>
          </p:cNvPr>
          <p:cNvPicPr>
            <a:picLocks noChangeAspect="1"/>
          </p:cNvPicPr>
          <p:nvPr/>
        </p:nvPicPr>
        <p:blipFill>
          <a:blip r:embed="rId4"/>
          <a:stretch>
            <a:fillRect/>
          </a:stretch>
        </p:blipFill>
        <p:spPr>
          <a:xfrm>
            <a:off x="424504" y="2032987"/>
            <a:ext cx="710055" cy="777147"/>
          </a:xfrm>
          <a:prstGeom prst="rect">
            <a:avLst/>
          </a:prstGeom>
        </p:spPr>
      </p:pic>
      <p:pic>
        <p:nvPicPr>
          <p:cNvPr id="10" name="Image 9">
            <a:extLst>
              <a:ext uri="{FF2B5EF4-FFF2-40B4-BE49-F238E27FC236}">
                <a16:creationId xmlns:a16="http://schemas.microsoft.com/office/drawing/2014/main" id="{492C6FE4-6DD8-7D47-8423-2CE5C1C5DF7D}"/>
              </a:ext>
            </a:extLst>
          </p:cNvPr>
          <p:cNvPicPr>
            <a:picLocks noChangeAspect="1"/>
          </p:cNvPicPr>
          <p:nvPr/>
        </p:nvPicPr>
        <p:blipFill>
          <a:blip r:embed="rId5"/>
          <a:stretch>
            <a:fillRect/>
          </a:stretch>
        </p:blipFill>
        <p:spPr>
          <a:xfrm>
            <a:off x="439920" y="3115648"/>
            <a:ext cx="588823" cy="832277"/>
          </a:xfrm>
          <a:prstGeom prst="rect">
            <a:avLst/>
          </a:prstGeom>
        </p:spPr>
      </p:pic>
      <p:pic>
        <p:nvPicPr>
          <p:cNvPr id="11" name="Image 10">
            <a:extLst>
              <a:ext uri="{FF2B5EF4-FFF2-40B4-BE49-F238E27FC236}">
                <a16:creationId xmlns:a16="http://schemas.microsoft.com/office/drawing/2014/main" id="{868743BA-A6F7-D344-8D32-24233A36C495}"/>
              </a:ext>
            </a:extLst>
          </p:cNvPr>
          <p:cNvPicPr>
            <a:picLocks noChangeAspect="1"/>
          </p:cNvPicPr>
          <p:nvPr/>
        </p:nvPicPr>
        <p:blipFill>
          <a:blip r:embed="rId6"/>
          <a:stretch>
            <a:fillRect/>
          </a:stretch>
        </p:blipFill>
        <p:spPr>
          <a:xfrm>
            <a:off x="5912722" y="4072848"/>
            <a:ext cx="588823" cy="1076343"/>
          </a:xfrm>
          <a:prstGeom prst="rect">
            <a:avLst/>
          </a:prstGeom>
        </p:spPr>
      </p:pic>
      <p:pic>
        <p:nvPicPr>
          <p:cNvPr id="12" name="Image 11">
            <a:extLst>
              <a:ext uri="{FF2B5EF4-FFF2-40B4-BE49-F238E27FC236}">
                <a16:creationId xmlns:a16="http://schemas.microsoft.com/office/drawing/2014/main" id="{E9338BF3-6DB8-D64C-8AC4-CEC40DB0D230}"/>
              </a:ext>
            </a:extLst>
          </p:cNvPr>
          <p:cNvPicPr>
            <a:picLocks noChangeAspect="1"/>
          </p:cNvPicPr>
          <p:nvPr/>
        </p:nvPicPr>
        <p:blipFill>
          <a:blip r:embed="rId7"/>
          <a:stretch>
            <a:fillRect/>
          </a:stretch>
        </p:blipFill>
        <p:spPr>
          <a:xfrm>
            <a:off x="5938891" y="5378948"/>
            <a:ext cx="655096" cy="934118"/>
          </a:xfrm>
          <a:prstGeom prst="rect">
            <a:avLst/>
          </a:prstGeom>
        </p:spPr>
      </p:pic>
      <p:pic>
        <p:nvPicPr>
          <p:cNvPr id="13" name="Image 12">
            <a:extLst>
              <a:ext uri="{FF2B5EF4-FFF2-40B4-BE49-F238E27FC236}">
                <a16:creationId xmlns:a16="http://schemas.microsoft.com/office/drawing/2014/main" id="{20BC412C-F6F0-EF42-A2F0-61A52A4890E2}"/>
              </a:ext>
            </a:extLst>
          </p:cNvPr>
          <p:cNvPicPr>
            <a:picLocks noChangeAspect="1"/>
          </p:cNvPicPr>
          <p:nvPr/>
        </p:nvPicPr>
        <p:blipFill>
          <a:blip r:embed="rId8"/>
          <a:stretch>
            <a:fillRect/>
          </a:stretch>
        </p:blipFill>
        <p:spPr>
          <a:xfrm>
            <a:off x="678255" y="4175486"/>
            <a:ext cx="588823" cy="911008"/>
          </a:xfrm>
          <a:prstGeom prst="rect">
            <a:avLst/>
          </a:prstGeom>
        </p:spPr>
      </p:pic>
      <p:pic>
        <p:nvPicPr>
          <p:cNvPr id="14" name="Image 13">
            <a:extLst>
              <a:ext uri="{FF2B5EF4-FFF2-40B4-BE49-F238E27FC236}">
                <a16:creationId xmlns:a16="http://schemas.microsoft.com/office/drawing/2014/main" id="{073D6953-3042-A043-9623-E0A42415FD26}"/>
              </a:ext>
            </a:extLst>
          </p:cNvPr>
          <p:cNvPicPr>
            <a:picLocks noChangeAspect="1"/>
          </p:cNvPicPr>
          <p:nvPr/>
        </p:nvPicPr>
        <p:blipFill>
          <a:blip r:embed="rId9"/>
          <a:stretch>
            <a:fillRect/>
          </a:stretch>
        </p:blipFill>
        <p:spPr>
          <a:xfrm>
            <a:off x="50661" y="4234705"/>
            <a:ext cx="686693" cy="839878"/>
          </a:xfrm>
          <a:prstGeom prst="rect">
            <a:avLst/>
          </a:prstGeom>
        </p:spPr>
      </p:pic>
      <p:sp>
        <p:nvSpPr>
          <p:cNvPr id="15" name="Rectangle 14">
            <a:extLst>
              <a:ext uri="{FF2B5EF4-FFF2-40B4-BE49-F238E27FC236}">
                <a16:creationId xmlns:a16="http://schemas.microsoft.com/office/drawing/2014/main" id="{631BB4EE-737C-E44D-8FEB-4589486240C5}"/>
              </a:ext>
            </a:extLst>
          </p:cNvPr>
          <p:cNvSpPr/>
          <p:nvPr/>
        </p:nvSpPr>
        <p:spPr>
          <a:xfrm>
            <a:off x="6722076" y="5553619"/>
            <a:ext cx="5368184" cy="523220"/>
          </a:xfrm>
          <a:prstGeom prst="rect">
            <a:avLst/>
          </a:prstGeom>
        </p:spPr>
        <p:txBody>
          <a:bodyPr wrap="square">
            <a:spAutoFit/>
          </a:bodyPr>
          <a:lstStyle/>
          <a:p>
            <a:r>
              <a:rPr lang="en-GB" sz="1400" b="1" dirty="0">
                <a:solidFill>
                  <a:srgbClr val="002060"/>
                </a:solidFill>
              </a:rPr>
              <a:t>Science Data </a:t>
            </a:r>
            <a:r>
              <a:rPr lang="en-GB" sz="1400" dirty="0">
                <a:solidFill>
                  <a:srgbClr val="002060"/>
                </a:solidFill>
              </a:rPr>
              <a:t>to reduce the skills mismatches between the education and training systems and the labour market needs.</a:t>
            </a:r>
          </a:p>
        </p:txBody>
      </p:sp>
      <p:sp>
        <p:nvSpPr>
          <p:cNvPr id="17" name="Rectangle 16">
            <a:extLst>
              <a:ext uri="{FF2B5EF4-FFF2-40B4-BE49-F238E27FC236}">
                <a16:creationId xmlns:a16="http://schemas.microsoft.com/office/drawing/2014/main" id="{38B89CD6-6FCF-6542-B350-46431B607696}"/>
              </a:ext>
            </a:extLst>
          </p:cNvPr>
          <p:cNvSpPr/>
          <p:nvPr/>
        </p:nvSpPr>
        <p:spPr>
          <a:xfrm>
            <a:off x="6722075" y="4302340"/>
            <a:ext cx="5302602" cy="738664"/>
          </a:xfrm>
          <a:prstGeom prst="rect">
            <a:avLst/>
          </a:prstGeom>
        </p:spPr>
        <p:txBody>
          <a:bodyPr wrap="square">
            <a:spAutoFit/>
          </a:bodyPr>
          <a:lstStyle/>
          <a:p>
            <a:r>
              <a:rPr lang="en-GB" sz="1400" b="1" dirty="0">
                <a:solidFill>
                  <a:srgbClr val="002060"/>
                </a:solidFill>
              </a:rPr>
              <a:t>Cross-sector sharing of data </a:t>
            </a:r>
            <a:r>
              <a:rPr lang="en-GB" sz="1400" dirty="0">
                <a:solidFill>
                  <a:srgbClr val="002060"/>
                </a:solidFill>
              </a:rPr>
              <a:t>for an unifying, forward-looking approach of any Big Science facility for energy efficiency, water management, etc.</a:t>
            </a:r>
          </a:p>
        </p:txBody>
      </p:sp>
      <p:sp>
        <p:nvSpPr>
          <p:cNvPr id="18" name="Rectangle 17">
            <a:extLst>
              <a:ext uri="{FF2B5EF4-FFF2-40B4-BE49-F238E27FC236}">
                <a16:creationId xmlns:a16="http://schemas.microsoft.com/office/drawing/2014/main" id="{737D952F-FF78-3247-BC1D-9FC3B159990F}"/>
              </a:ext>
            </a:extLst>
          </p:cNvPr>
          <p:cNvSpPr/>
          <p:nvPr/>
        </p:nvSpPr>
        <p:spPr>
          <a:xfrm>
            <a:off x="1267078" y="5522504"/>
            <a:ext cx="4655242" cy="523220"/>
          </a:xfrm>
          <a:prstGeom prst="rect">
            <a:avLst/>
          </a:prstGeom>
        </p:spPr>
        <p:txBody>
          <a:bodyPr wrap="square">
            <a:spAutoFit/>
          </a:bodyPr>
          <a:lstStyle/>
          <a:p>
            <a:r>
              <a:rPr lang="en-GB" sz="1400" b="1" dirty="0">
                <a:solidFill>
                  <a:srgbClr val="002060"/>
                </a:solidFill>
              </a:rPr>
              <a:t>Health data </a:t>
            </a:r>
            <a:r>
              <a:rPr lang="en-GB" sz="1400" dirty="0">
                <a:solidFill>
                  <a:srgbClr val="002060"/>
                </a:solidFill>
              </a:rPr>
              <a:t>essential for EOSC-Life advances but also link with nuclear et al. facilities for preventing/treating diseases</a:t>
            </a:r>
          </a:p>
        </p:txBody>
      </p:sp>
      <p:sp>
        <p:nvSpPr>
          <p:cNvPr id="16" name="Rectangle 15">
            <a:extLst>
              <a:ext uri="{FF2B5EF4-FFF2-40B4-BE49-F238E27FC236}">
                <a16:creationId xmlns:a16="http://schemas.microsoft.com/office/drawing/2014/main" id="{557E821F-8A89-FB4B-AFED-F220304238B2}"/>
              </a:ext>
            </a:extLst>
          </p:cNvPr>
          <p:cNvSpPr/>
          <p:nvPr/>
        </p:nvSpPr>
        <p:spPr>
          <a:xfrm>
            <a:off x="1317454" y="4245507"/>
            <a:ext cx="4347411" cy="1169551"/>
          </a:xfrm>
          <a:prstGeom prst="rect">
            <a:avLst/>
          </a:prstGeom>
        </p:spPr>
        <p:txBody>
          <a:bodyPr wrap="square">
            <a:spAutoFit/>
          </a:bodyPr>
          <a:lstStyle/>
          <a:p>
            <a:r>
              <a:rPr lang="en-GB" sz="1400" b="1" dirty="0">
                <a:solidFill>
                  <a:srgbClr val="002060"/>
                </a:solidFill>
              </a:rPr>
              <a:t>A series of actions </a:t>
            </a:r>
            <a:r>
              <a:rPr lang="en-GB" sz="1400" dirty="0">
                <a:solidFill>
                  <a:srgbClr val="002060"/>
                </a:solidFill>
              </a:rPr>
              <a:t>by SSHOC, but also data to improve accountability of public spending for research; management and sustainability of Big Science RIs through socio-economic impact model analyses.  </a:t>
            </a:r>
          </a:p>
          <a:p>
            <a:endParaRPr lang="en-GB" sz="1400" dirty="0">
              <a:solidFill>
                <a:srgbClr val="002060"/>
              </a:solidFill>
            </a:endParaRPr>
          </a:p>
        </p:txBody>
      </p:sp>
      <p:sp>
        <p:nvSpPr>
          <p:cNvPr id="21" name="Rectangle 20">
            <a:extLst>
              <a:ext uri="{FF2B5EF4-FFF2-40B4-BE49-F238E27FC236}">
                <a16:creationId xmlns:a16="http://schemas.microsoft.com/office/drawing/2014/main" id="{7D2C2602-5AE1-DA4C-984B-C9E7A0D6ACD7}"/>
              </a:ext>
            </a:extLst>
          </p:cNvPr>
          <p:cNvSpPr/>
          <p:nvPr/>
        </p:nvSpPr>
        <p:spPr>
          <a:xfrm>
            <a:off x="1344781" y="3122816"/>
            <a:ext cx="4347411" cy="954107"/>
          </a:xfrm>
          <a:prstGeom prst="rect">
            <a:avLst/>
          </a:prstGeom>
        </p:spPr>
        <p:txBody>
          <a:bodyPr wrap="square">
            <a:spAutoFit/>
          </a:bodyPr>
          <a:lstStyle/>
          <a:p>
            <a:r>
              <a:rPr lang="en-GB" sz="1400" b="1" dirty="0">
                <a:solidFill>
                  <a:srgbClr val="002060"/>
                </a:solidFill>
              </a:rPr>
              <a:t>Aligned </a:t>
            </a:r>
            <a:r>
              <a:rPr lang="en-GB" sz="1400" dirty="0">
                <a:solidFill>
                  <a:srgbClr val="002060"/>
                </a:solidFill>
              </a:rPr>
              <a:t>with ENVRI-Fair data as well as to use the major potential of data of all other Clusters in support of circular economy, RIs construction and geo./environment implications […] </a:t>
            </a:r>
          </a:p>
        </p:txBody>
      </p:sp>
      <p:sp>
        <p:nvSpPr>
          <p:cNvPr id="22" name="Rectangle 21">
            <a:extLst>
              <a:ext uri="{FF2B5EF4-FFF2-40B4-BE49-F238E27FC236}">
                <a16:creationId xmlns:a16="http://schemas.microsoft.com/office/drawing/2014/main" id="{A1A780CB-AEE6-2045-8665-F5BF879C82C1}"/>
              </a:ext>
            </a:extLst>
          </p:cNvPr>
          <p:cNvSpPr/>
          <p:nvPr/>
        </p:nvSpPr>
        <p:spPr>
          <a:xfrm>
            <a:off x="1317454" y="1941866"/>
            <a:ext cx="4347411" cy="954107"/>
          </a:xfrm>
          <a:prstGeom prst="rect">
            <a:avLst/>
          </a:prstGeom>
        </p:spPr>
        <p:txBody>
          <a:bodyPr wrap="square">
            <a:spAutoFit/>
          </a:bodyPr>
          <a:lstStyle/>
          <a:p>
            <a:r>
              <a:rPr lang="en-GB" sz="1400" b="1" dirty="0">
                <a:solidFill>
                  <a:srgbClr val="002060"/>
                </a:solidFill>
              </a:rPr>
              <a:t>ESFRI facilities </a:t>
            </a:r>
            <a:r>
              <a:rPr lang="en-GB" sz="1400" dirty="0">
                <a:solidFill>
                  <a:srgbClr val="002060"/>
                </a:solidFill>
              </a:rPr>
              <a:t>in </a:t>
            </a:r>
            <a:r>
              <a:rPr lang="en-GB" sz="1400" dirty="0" err="1">
                <a:solidFill>
                  <a:srgbClr val="002060"/>
                </a:solidFill>
              </a:rPr>
              <a:t>PaNOSC</a:t>
            </a:r>
            <a:r>
              <a:rPr lang="en-GB" sz="1400" dirty="0">
                <a:solidFill>
                  <a:srgbClr val="002060"/>
                </a:solidFill>
              </a:rPr>
              <a:t> and ESCAPE to support EU’s industry; as well as global coordination for innovation, e.g. Quantum Computing as a service and for tech. R&amp;D; algorithms and standards for Industry 4.0; AI; HPC.</a:t>
            </a:r>
          </a:p>
        </p:txBody>
      </p:sp>
    </p:spTree>
    <p:extLst>
      <p:ext uri="{BB962C8B-B14F-4D97-AF65-F5344CB8AC3E}">
        <p14:creationId xmlns:p14="http://schemas.microsoft.com/office/powerpoint/2010/main" val="2343712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18303" y="167418"/>
            <a:ext cx="7261571" cy="708932"/>
          </a:xfrm>
        </p:spPr>
        <p:txBody>
          <a:bodyPr>
            <a:normAutofit/>
          </a:bodyPr>
          <a:lstStyle/>
          <a:p>
            <a:r>
              <a:rPr lang="fr-FR" sz="2800" b="1" dirty="0">
                <a:solidFill>
                  <a:srgbClr val="002060"/>
                </a:solidFill>
              </a:rPr>
              <a:t>Conclusions</a:t>
            </a: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BE0B9516-A117-4244-A648-F0ED19D0AC06}" type="slidenum">
              <a:rPr lang="fr-FR" smtClean="0"/>
              <a:t>17</a:t>
            </a:fld>
            <a:endParaRPr lang="fr-FR" dirty="0"/>
          </a:p>
        </p:txBody>
      </p:sp>
      <p:pic>
        <p:nvPicPr>
          <p:cNvPr id="7" name="Image 6">
            <a:extLst>
              <a:ext uri="{FF2B5EF4-FFF2-40B4-BE49-F238E27FC236}">
                <a16:creationId xmlns:a16="http://schemas.microsoft.com/office/drawing/2014/main" id="{79A8B534-7F51-594D-A678-3355B9BB38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88031" y="1490152"/>
            <a:ext cx="557803" cy="557803"/>
          </a:xfrm>
          <a:prstGeom prst="rect">
            <a:avLst/>
          </a:prstGeom>
        </p:spPr>
      </p:pic>
      <p:pic>
        <p:nvPicPr>
          <p:cNvPr id="9" name="Image 8">
            <a:extLst>
              <a:ext uri="{FF2B5EF4-FFF2-40B4-BE49-F238E27FC236}">
                <a16:creationId xmlns:a16="http://schemas.microsoft.com/office/drawing/2014/main" id="{F6B7D2DC-A293-2A41-AB13-177CD5FDC1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83631" y="1505392"/>
            <a:ext cx="557803" cy="557803"/>
          </a:xfrm>
          <a:prstGeom prst="rect">
            <a:avLst/>
          </a:prstGeom>
        </p:spPr>
      </p:pic>
      <p:pic>
        <p:nvPicPr>
          <p:cNvPr id="10" name="Image 9">
            <a:extLst>
              <a:ext uri="{FF2B5EF4-FFF2-40B4-BE49-F238E27FC236}">
                <a16:creationId xmlns:a16="http://schemas.microsoft.com/office/drawing/2014/main" id="{72143D1B-B5A6-E544-AFED-EB35F9A3F3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449334" y="1490151"/>
            <a:ext cx="557803" cy="557803"/>
          </a:xfrm>
          <a:prstGeom prst="rect">
            <a:avLst/>
          </a:prstGeom>
        </p:spPr>
      </p:pic>
      <p:pic>
        <p:nvPicPr>
          <p:cNvPr id="11" name="Image 10">
            <a:extLst>
              <a:ext uri="{FF2B5EF4-FFF2-40B4-BE49-F238E27FC236}">
                <a16:creationId xmlns:a16="http://schemas.microsoft.com/office/drawing/2014/main" id="{70DF90C1-D72D-CD40-859B-32F044787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418086" y="1505392"/>
            <a:ext cx="557803" cy="557803"/>
          </a:xfrm>
          <a:prstGeom prst="rect">
            <a:avLst/>
          </a:prstGeom>
        </p:spPr>
      </p:pic>
      <p:sp>
        <p:nvSpPr>
          <p:cNvPr id="3" name="ZoneTexte 2">
            <a:extLst>
              <a:ext uri="{FF2B5EF4-FFF2-40B4-BE49-F238E27FC236}">
                <a16:creationId xmlns:a16="http://schemas.microsoft.com/office/drawing/2014/main" id="{A6A987D2-1E79-CC4B-B540-CB2299E97493}"/>
              </a:ext>
            </a:extLst>
          </p:cNvPr>
          <p:cNvSpPr txBox="1"/>
          <p:nvPr/>
        </p:nvSpPr>
        <p:spPr>
          <a:xfrm>
            <a:off x="680996" y="2221992"/>
            <a:ext cx="2098780" cy="3139321"/>
          </a:xfrm>
          <a:prstGeom prst="rect">
            <a:avLst/>
          </a:prstGeom>
          <a:noFill/>
        </p:spPr>
        <p:txBody>
          <a:bodyPr wrap="square" rtlCol="0">
            <a:spAutoFit/>
          </a:bodyPr>
          <a:lstStyle/>
          <a:p>
            <a:r>
              <a:rPr lang="en-GB" b="1" dirty="0">
                <a:solidFill>
                  <a:srgbClr val="002060"/>
                </a:solidFill>
                <a:ea typeface="Roboto Medium" pitchFamily="2" charset="0"/>
              </a:rPr>
              <a:t>Expectation:</a:t>
            </a:r>
          </a:p>
          <a:p>
            <a:endParaRPr lang="en-GB" dirty="0">
              <a:solidFill>
                <a:srgbClr val="002060"/>
              </a:solidFill>
            </a:endParaRPr>
          </a:p>
          <a:p>
            <a:r>
              <a:rPr lang="en-GB" dirty="0">
                <a:solidFill>
                  <a:srgbClr val="002060"/>
                </a:solidFill>
              </a:rPr>
              <a:t>Accelerate the discoveries and increase scientific value</a:t>
            </a:r>
          </a:p>
          <a:p>
            <a:endParaRPr lang="en-GB" dirty="0">
              <a:solidFill>
                <a:srgbClr val="002060"/>
              </a:solidFill>
            </a:endParaRPr>
          </a:p>
          <a:p>
            <a:r>
              <a:rPr lang="en-GB" dirty="0">
                <a:solidFill>
                  <a:srgbClr val="002060"/>
                </a:solidFill>
              </a:rPr>
              <a:t>Enable opportunities offered by the digital revolution</a:t>
            </a:r>
          </a:p>
        </p:txBody>
      </p:sp>
      <p:sp>
        <p:nvSpPr>
          <p:cNvPr id="12" name="ZoneTexte 11">
            <a:extLst>
              <a:ext uri="{FF2B5EF4-FFF2-40B4-BE49-F238E27FC236}">
                <a16:creationId xmlns:a16="http://schemas.microsoft.com/office/drawing/2014/main" id="{CD5B45FB-6FEC-3D4F-BAC1-22FC23BDCC7E}"/>
              </a:ext>
            </a:extLst>
          </p:cNvPr>
          <p:cNvSpPr txBox="1"/>
          <p:nvPr/>
        </p:nvSpPr>
        <p:spPr>
          <a:xfrm>
            <a:off x="3604028" y="2218944"/>
            <a:ext cx="2098780" cy="3416320"/>
          </a:xfrm>
          <a:prstGeom prst="rect">
            <a:avLst/>
          </a:prstGeom>
          <a:noFill/>
        </p:spPr>
        <p:txBody>
          <a:bodyPr wrap="square" rtlCol="0">
            <a:spAutoFit/>
          </a:bodyPr>
          <a:lstStyle/>
          <a:p>
            <a:r>
              <a:rPr lang="en-GB" b="1" dirty="0">
                <a:solidFill>
                  <a:srgbClr val="002060"/>
                </a:solidFill>
                <a:ea typeface="Roboto Medium" pitchFamily="2" charset="0"/>
              </a:rPr>
              <a:t>Commitment:</a:t>
            </a:r>
          </a:p>
          <a:p>
            <a:endParaRPr lang="en-GB" dirty="0">
              <a:solidFill>
                <a:srgbClr val="002060"/>
              </a:solidFill>
            </a:endParaRPr>
          </a:p>
          <a:p>
            <a:r>
              <a:rPr lang="en-GB" dirty="0">
                <a:solidFill>
                  <a:srgbClr val="002060"/>
                </a:solidFill>
              </a:rPr>
              <a:t>Shape and operate platforms for data interoperability</a:t>
            </a:r>
          </a:p>
          <a:p>
            <a:endParaRPr lang="en-GB" dirty="0">
              <a:solidFill>
                <a:srgbClr val="002060"/>
              </a:solidFill>
            </a:endParaRPr>
          </a:p>
          <a:p>
            <a:r>
              <a:rPr lang="en-GB" dirty="0">
                <a:solidFill>
                  <a:srgbClr val="002060"/>
                </a:solidFill>
              </a:rPr>
              <a:t>Sustain the federation of RIs for excellence science </a:t>
            </a:r>
          </a:p>
          <a:p>
            <a:endParaRPr lang="en-GB" dirty="0">
              <a:solidFill>
                <a:srgbClr val="002060"/>
              </a:solidFill>
            </a:endParaRPr>
          </a:p>
          <a:p>
            <a:r>
              <a:rPr lang="en-GB" dirty="0">
                <a:solidFill>
                  <a:srgbClr val="002060"/>
                </a:solidFill>
              </a:rPr>
              <a:t>Widen impacts of Open (Data) Science </a:t>
            </a:r>
          </a:p>
        </p:txBody>
      </p:sp>
      <p:sp>
        <p:nvSpPr>
          <p:cNvPr id="13" name="ZoneTexte 12">
            <a:extLst>
              <a:ext uri="{FF2B5EF4-FFF2-40B4-BE49-F238E27FC236}">
                <a16:creationId xmlns:a16="http://schemas.microsoft.com/office/drawing/2014/main" id="{1BEC18B8-7054-694A-92B2-C2976AEBF5A2}"/>
              </a:ext>
            </a:extLst>
          </p:cNvPr>
          <p:cNvSpPr txBox="1"/>
          <p:nvPr/>
        </p:nvSpPr>
        <p:spPr>
          <a:xfrm>
            <a:off x="6557540" y="2218944"/>
            <a:ext cx="2098780" cy="3416320"/>
          </a:xfrm>
          <a:prstGeom prst="rect">
            <a:avLst/>
          </a:prstGeom>
          <a:noFill/>
        </p:spPr>
        <p:txBody>
          <a:bodyPr wrap="square" rtlCol="0">
            <a:spAutoFit/>
          </a:bodyPr>
          <a:lstStyle/>
          <a:p>
            <a:r>
              <a:rPr lang="en-GB" b="1" dirty="0">
                <a:solidFill>
                  <a:srgbClr val="002060"/>
                </a:solidFill>
              </a:rPr>
              <a:t>Cooperation:</a:t>
            </a:r>
          </a:p>
          <a:p>
            <a:endParaRPr lang="en-GB" dirty="0">
              <a:solidFill>
                <a:srgbClr val="002060"/>
              </a:solidFill>
            </a:endParaRPr>
          </a:p>
          <a:p>
            <a:r>
              <a:rPr lang="en-GB" dirty="0">
                <a:solidFill>
                  <a:srgbClr val="002060"/>
                </a:solidFill>
              </a:rPr>
              <a:t>EOSC Association and EC</a:t>
            </a:r>
          </a:p>
          <a:p>
            <a:endParaRPr lang="en-GB" dirty="0">
              <a:solidFill>
                <a:srgbClr val="002060"/>
              </a:solidFill>
            </a:endParaRPr>
          </a:p>
          <a:p>
            <a:r>
              <a:rPr lang="en-GB" dirty="0">
                <a:solidFill>
                  <a:srgbClr val="002060"/>
                </a:solidFill>
              </a:rPr>
              <a:t>Inter-domain and cross-disciplines</a:t>
            </a:r>
          </a:p>
          <a:p>
            <a:endParaRPr lang="en-GB" dirty="0">
              <a:solidFill>
                <a:srgbClr val="002060"/>
              </a:solidFill>
            </a:endParaRPr>
          </a:p>
          <a:p>
            <a:r>
              <a:rPr lang="en-GB" dirty="0">
                <a:solidFill>
                  <a:srgbClr val="002060"/>
                </a:solidFill>
              </a:rPr>
              <a:t>SMEs for co-developments</a:t>
            </a:r>
          </a:p>
          <a:p>
            <a:endParaRPr lang="en-GB" dirty="0">
              <a:solidFill>
                <a:srgbClr val="002060"/>
              </a:solidFill>
            </a:endParaRPr>
          </a:p>
          <a:p>
            <a:r>
              <a:rPr lang="en-GB" dirty="0">
                <a:solidFill>
                  <a:srgbClr val="002060"/>
                </a:solidFill>
              </a:rPr>
              <a:t>Society at large </a:t>
            </a:r>
          </a:p>
        </p:txBody>
      </p:sp>
      <p:sp>
        <p:nvSpPr>
          <p:cNvPr id="14" name="ZoneTexte 13">
            <a:extLst>
              <a:ext uri="{FF2B5EF4-FFF2-40B4-BE49-F238E27FC236}">
                <a16:creationId xmlns:a16="http://schemas.microsoft.com/office/drawing/2014/main" id="{9AE2A8A3-B32E-7C44-B4AB-B726F7DCBAED}"/>
              </a:ext>
            </a:extLst>
          </p:cNvPr>
          <p:cNvSpPr txBox="1"/>
          <p:nvPr/>
        </p:nvSpPr>
        <p:spPr>
          <a:xfrm>
            <a:off x="9553724" y="2215896"/>
            <a:ext cx="2098780" cy="3693319"/>
          </a:xfrm>
          <a:prstGeom prst="rect">
            <a:avLst/>
          </a:prstGeom>
          <a:noFill/>
        </p:spPr>
        <p:txBody>
          <a:bodyPr wrap="square" rtlCol="0">
            <a:spAutoFit/>
          </a:bodyPr>
          <a:lstStyle/>
          <a:p>
            <a:r>
              <a:rPr lang="en-GB" b="1" dirty="0">
                <a:solidFill>
                  <a:srgbClr val="002060"/>
                </a:solidFill>
              </a:rPr>
              <a:t>Inclusiveness:</a:t>
            </a:r>
          </a:p>
          <a:p>
            <a:endParaRPr lang="en-GB" dirty="0">
              <a:solidFill>
                <a:srgbClr val="002060"/>
              </a:solidFill>
            </a:endParaRPr>
          </a:p>
          <a:p>
            <a:r>
              <a:rPr lang="en-GB" dirty="0">
                <a:solidFill>
                  <a:srgbClr val="002060"/>
                </a:solidFill>
              </a:rPr>
              <a:t>Attracting more thematic and emerging RIs</a:t>
            </a:r>
          </a:p>
          <a:p>
            <a:endParaRPr lang="en-GB" dirty="0">
              <a:solidFill>
                <a:srgbClr val="002060"/>
              </a:solidFill>
            </a:endParaRPr>
          </a:p>
          <a:p>
            <a:r>
              <a:rPr lang="en-GB" dirty="0">
                <a:solidFill>
                  <a:srgbClr val="002060"/>
                </a:solidFill>
              </a:rPr>
              <a:t>Lead a regional as well as international alliance in Science</a:t>
            </a:r>
          </a:p>
          <a:p>
            <a:endParaRPr lang="en-GB" dirty="0">
              <a:solidFill>
                <a:srgbClr val="002060"/>
              </a:solidFill>
            </a:endParaRPr>
          </a:p>
          <a:p>
            <a:r>
              <a:rPr lang="en-GB" dirty="0">
                <a:solidFill>
                  <a:srgbClr val="002060"/>
                </a:solidFill>
              </a:rPr>
              <a:t>Universities, Institutes and citizens</a:t>
            </a:r>
          </a:p>
        </p:txBody>
      </p:sp>
      <p:sp>
        <p:nvSpPr>
          <p:cNvPr id="15" name="Rectangle 14">
            <a:extLst>
              <a:ext uri="{FF2B5EF4-FFF2-40B4-BE49-F238E27FC236}">
                <a16:creationId xmlns:a16="http://schemas.microsoft.com/office/drawing/2014/main" id="{997A7F21-6B6F-3849-AF1A-307E58F2D408}"/>
              </a:ext>
            </a:extLst>
          </p:cNvPr>
          <p:cNvSpPr/>
          <p:nvPr/>
        </p:nvSpPr>
        <p:spPr>
          <a:xfrm>
            <a:off x="155448" y="167418"/>
            <a:ext cx="1574938" cy="847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Sous-titre 2">
            <a:extLst>
              <a:ext uri="{FF2B5EF4-FFF2-40B4-BE49-F238E27FC236}">
                <a16:creationId xmlns:a16="http://schemas.microsoft.com/office/drawing/2014/main" id="{CFF9E487-59A6-0C4B-9F0B-236A956D298A}"/>
              </a:ext>
            </a:extLst>
          </p:cNvPr>
          <p:cNvSpPr txBox="1">
            <a:spLocks/>
          </p:cNvSpPr>
          <p:nvPr/>
        </p:nvSpPr>
        <p:spPr>
          <a:xfrm>
            <a:off x="406564" y="908496"/>
            <a:ext cx="5296244" cy="4149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2060"/>
                </a:solidFill>
                <a:latin typeface="+mn-lt"/>
                <a:ea typeface="Roboto Medium" pitchFamily="2" charset="0"/>
              </a:rPr>
              <a:t>Science Clusters position statement is about:</a:t>
            </a:r>
          </a:p>
          <a:p>
            <a:pPr marL="0" indent="0">
              <a:lnSpc>
                <a:spcPct val="120000"/>
              </a:lnSpc>
              <a:spcBef>
                <a:spcPts val="0"/>
              </a:spcBef>
              <a:buNone/>
            </a:pPr>
            <a:r>
              <a:rPr lang="en-GB" sz="2000" b="1" dirty="0">
                <a:solidFill>
                  <a:srgbClr val="002060"/>
                </a:solidFill>
                <a:latin typeface="+mn-lt"/>
                <a:ea typeface="Roboto Medium" pitchFamily="2" charset="0"/>
              </a:rPr>
              <a:t> </a:t>
            </a:r>
          </a:p>
          <a:p>
            <a:pPr marL="0" indent="0">
              <a:buNone/>
            </a:pPr>
            <a:endParaRPr lang="en-GB" sz="2000" b="1" dirty="0">
              <a:solidFill>
                <a:srgbClr val="002060"/>
              </a:solidFill>
              <a:latin typeface="+mn-lt"/>
              <a:ea typeface="Roboto Medium" pitchFamily="2" charset="0"/>
            </a:endParaRPr>
          </a:p>
          <a:p>
            <a:pPr marL="0" indent="0">
              <a:buNone/>
            </a:pPr>
            <a:endParaRPr lang="en-GB" sz="2000" b="1" dirty="0">
              <a:solidFill>
                <a:srgbClr val="002060"/>
              </a:solidFill>
              <a:latin typeface="+mn-lt"/>
              <a:ea typeface="Roboto Medium" pitchFamily="2" charset="0"/>
            </a:endParaRPr>
          </a:p>
        </p:txBody>
      </p:sp>
      <p:sp>
        <p:nvSpPr>
          <p:cNvPr id="18" name="Rectangle 17">
            <a:extLst>
              <a:ext uri="{FF2B5EF4-FFF2-40B4-BE49-F238E27FC236}">
                <a16:creationId xmlns:a16="http://schemas.microsoft.com/office/drawing/2014/main" id="{A6F1C1C1-B3AD-9848-8DA4-8B664B7661B3}"/>
              </a:ext>
            </a:extLst>
          </p:cNvPr>
          <p:cNvSpPr/>
          <p:nvPr/>
        </p:nvSpPr>
        <p:spPr>
          <a:xfrm>
            <a:off x="3617288" y="2724912"/>
            <a:ext cx="2048944" cy="318430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D3C914E2-9D8B-264F-BF66-86F1AE03BCB6}"/>
              </a:ext>
            </a:extLst>
          </p:cNvPr>
          <p:cNvSpPr/>
          <p:nvPr/>
        </p:nvSpPr>
        <p:spPr>
          <a:xfrm>
            <a:off x="651584" y="2731008"/>
            <a:ext cx="2048944" cy="318430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F53894C4-8317-7B4B-A686-142793E834A4}"/>
              </a:ext>
            </a:extLst>
          </p:cNvPr>
          <p:cNvSpPr/>
          <p:nvPr/>
        </p:nvSpPr>
        <p:spPr>
          <a:xfrm>
            <a:off x="9557840" y="2731008"/>
            <a:ext cx="2048944" cy="318430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AD5371ED-301B-7D4E-9DBA-4AF4DB581632}"/>
              </a:ext>
            </a:extLst>
          </p:cNvPr>
          <p:cNvSpPr/>
          <p:nvPr/>
        </p:nvSpPr>
        <p:spPr>
          <a:xfrm>
            <a:off x="6537272" y="2737104"/>
            <a:ext cx="2048944" cy="318430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47134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a:t>07/06/2021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60D171B6-9B1F-104A-B729-464D7E8C29F4}" type="slidenum">
              <a:rPr lang="fr-FR" smtClean="0"/>
              <a:t>2</a:t>
            </a:fld>
            <a:endParaRPr lang="fr-FR" dirty="0"/>
          </a:p>
        </p:txBody>
      </p:sp>
      <p:pic>
        <p:nvPicPr>
          <p:cNvPr id="7" name="Image 6">
            <a:extLst>
              <a:ext uri="{FF2B5EF4-FFF2-40B4-BE49-F238E27FC236}">
                <a16:creationId xmlns:a16="http://schemas.microsoft.com/office/drawing/2014/main" id="{5B445344-4AD9-4E47-A052-2734FB1374B9}"/>
              </a:ext>
            </a:extLst>
          </p:cNvPr>
          <p:cNvPicPr>
            <a:picLocks noChangeAspect="1"/>
          </p:cNvPicPr>
          <p:nvPr/>
        </p:nvPicPr>
        <p:blipFill>
          <a:blip r:embed="rId2"/>
          <a:stretch>
            <a:fillRect/>
          </a:stretch>
        </p:blipFill>
        <p:spPr>
          <a:xfrm>
            <a:off x="1578864" y="400150"/>
            <a:ext cx="4200552" cy="5956200"/>
          </a:xfrm>
          <a:prstGeom prst="rect">
            <a:avLst/>
          </a:prstGeom>
          <a:ln>
            <a:solidFill>
              <a:schemeClr val="accent1"/>
            </a:solidFill>
          </a:ln>
        </p:spPr>
      </p:pic>
      <p:pic>
        <p:nvPicPr>
          <p:cNvPr id="8" name="Image 7">
            <a:extLst>
              <a:ext uri="{FF2B5EF4-FFF2-40B4-BE49-F238E27FC236}">
                <a16:creationId xmlns:a16="http://schemas.microsoft.com/office/drawing/2014/main" id="{5CC40B41-C303-EE48-845D-9DBCC50703E3}"/>
              </a:ext>
            </a:extLst>
          </p:cNvPr>
          <p:cNvPicPr>
            <a:picLocks noChangeAspect="1"/>
          </p:cNvPicPr>
          <p:nvPr/>
        </p:nvPicPr>
        <p:blipFill>
          <a:blip r:embed="rId3"/>
          <a:stretch>
            <a:fillRect/>
          </a:stretch>
        </p:blipFill>
        <p:spPr>
          <a:xfrm>
            <a:off x="6054424" y="400150"/>
            <a:ext cx="4290768" cy="5956200"/>
          </a:xfrm>
          <a:prstGeom prst="rect">
            <a:avLst/>
          </a:prstGeom>
          <a:ln>
            <a:solidFill>
              <a:schemeClr val="accent1"/>
            </a:solidFill>
          </a:ln>
        </p:spPr>
      </p:pic>
      <p:sp>
        <p:nvSpPr>
          <p:cNvPr id="9" name="Titre 1">
            <a:extLst>
              <a:ext uri="{FF2B5EF4-FFF2-40B4-BE49-F238E27FC236}">
                <a16:creationId xmlns:a16="http://schemas.microsoft.com/office/drawing/2014/main" id="{BF879513-3DAE-0C4C-B625-01CF9D4D10B4}"/>
              </a:ext>
            </a:extLst>
          </p:cNvPr>
          <p:cNvSpPr>
            <a:spLocks noGrp="1"/>
          </p:cNvSpPr>
          <p:nvPr>
            <p:ph type="title"/>
          </p:nvPr>
        </p:nvSpPr>
        <p:spPr>
          <a:xfrm>
            <a:off x="10620200" y="208607"/>
            <a:ext cx="1171832" cy="708932"/>
          </a:xfrm>
        </p:spPr>
        <p:txBody>
          <a:bodyPr>
            <a:normAutofit fontScale="90000"/>
          </a:bodyPr>
          <a:lstStyle/>
          <a:p>
            <a:r>
              <a:rPr lang="fr-FR" sz="3200" b="1" dirty="0">
                <a:solidFill>
                  <a:srgbClr val="002060"/>
                </a:solidFill>
              </a:rPr>
              <a:t>PSD2</a:t>
            </a:r>
          </a:p>
        </p:txBody>
      </p:sp>
    </p:spTree>
    <p:extLst>
      <p:ext uri="{BB962C8B-B14F-4D97-AF65-F5344CB8AC3E}">
        <p14:creationId xmlns:p14="http://schemas.microsoft.com/office/powerpoint/2010/main" val="2102014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The </a:t>
            </a:r>
            <a:r>
              <a:rPr lang="fr-FR" sz="2800" b="1" dirty="0" err="1">
                <a:solidFill>
                  <a:srgbClr val="002060"/>
                </a:solidFill>
              </a:rPr>
              <a:t>glossary</a:t>
            </a:r>
            <a:r>
              <a:rPr lang="fr-FR" sz="2800" b="1" dirty="0">
                <a:solidFill>
                  <a:srgbClr val="002060"/>
                </a:solidFill>
              </a:rPr>
              <a:t> …</a:t>
            </a: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BF55393F-0457-6947-80A2-7316E15DBF57}" type="slidenum">
              <a:rPr lang="fr-FR" smtClean="0"/>
              <a:t>3</a:t>
            </a:fld>
            <a:endParaRPr lang="fr-FR" dirty="0"/>
          </a:p>
        </p:txBody>
      </p:sp>
      <p:sp>
        <p:nvSpPr>
          <p:cNvPr id="7" name="Rectangle 6">
            <a:extLst>
              <a:ext uri="{FF2B5EF4-FFF2-40B4-BE49-F238E27FC236}">
                <a16:creationId xmlns:a16="http://schemas.microsoft.com/office/drawing/2014/main" id="{177FE098-67AE-1143-9BE5-396BC91E5256}"/>
              </a:ext>
            </a:extLst>
          </p:cNvPr>
          <p:cNvSpPr/>
          <p:nvPr/>
        </p:nvSpPr>
        <p:spPr>
          <a:xfrm>
            <a:off x="577517" y="1212252"/>
            <a:ext cx="10432605" cy="3416320"/>
          </a:xfrm>
          <a:prstGeom prst="rect">
            <a:avLst/>
          </a:prstGeom>
        </p:spPr>
        <p:txBody>
          <a:bodyPr wrap="square">
            <a:spAutoFit/>
          </a:bodyPr>
          <a:lstStyle/>
          <a:p>
            <a:pPr algn="just"/>
            <a:r>
              <a:rPr lang="en-GB" b="1" dirty="0">
                <a:solidFill>
                  <a:srgbClr val="002060"/>
                </a:solidFill>
                <a:latin typeface="Calibri" panose="020F0502020204030204" pitchFamily="34" charset="0"/>
                <a:ea typeface="Times New Roman" panose="02020603050405020304" pitchFamily="18" charset="0"/>
              </a:rPr>
              <a:t>Data</a:t>
            </a:r>
            <a:r>
              <a:rPr lang="en-GB" dirty="0">
                <a:solidFill>
                  <a:srgbClr val="002060"/>
                </a:solidFill>
                <a:latin typeface="Calibri" panose="020F0502020204030204" pitchFamily="34" charset="0"/>
                <a:ea typeface="Times New Roman" panose="02020603050405020304" pitchFamily="18" charset="0"/>
              </a:rPr>
              <a:t>: any digital object (including software, algorithms, analysis services, workflows, ..)</a:t>
            </a:r>
          </a:p>
          <a:p>
            <a:pPr algn="just"/>
            <a:endParaRPr lang="en-GB" dirty="0">
              <a:solidFill>
                <a:srgbClr val="002060"/>
              </a:solidFill>
              <a:latin typeface="Calibri" panose="020F0502020204030204" pitchFamily="34" charset="0"/>
              <a:ea typeface="Times New Roman" panose="02020603050405020304" pitchFamily="18" charset="0"/>
            </a:endParaRPr>
          </a:p>
          <a:p>
            <a:pPr algn="just"/>
            <a:endParaRPr lang="en-GB" dirty="0">
              <a:solidFill>
                <a:srgbClr val="002060"/>
              </a:solidFill>
              <a:latin typeface="Calibri" panose="020F0502020204030204" pitchFamily="34" charset="0"/>
              <a:ea typeface="Times New Roman" panose="02020603050405020304" pitchFamily="18" charset="0"/>
            </a:endParaRPr>
          </a:p>
          <a:p>
            <a:pPr algn="just"/>
            <a:r>
              <a:rPr lang="en-GB" b="1" dirty="0">
                <a:solidFill>
                  <a:srgbClr val="002060"/>
                </a:solidFill>
                <a:latin typeface="Calibri" panose="020F0502020204030204" pitchFamily="34" charset="0"/>
                <a:ea typeface="Times New Roman" panose="02020603050405020304" pitchFamily="18" charset="0"/>
              </a:rPr>
              <a:t>Virtual Research Environment (VRE): </a:t>
            </a:r>
            <a:r>
              <a:rPr lang="en-GB" dirty="0">
                <a:solidFill>
                  <a:srgbClr val="002060"/>
                </a:solidFill>
                <a:latin typeface="Calibri" panose="020F0502020204030204" pitchFamily="34" charset="0"/>
                <a:ea typeface="Times New Roman" panose="02020603050405020304" pitchFamily="18" charset="0"/>
              </a:rPr>
              <a:t>thematic collaborative digital environment used by scientists, which enables FAIR community-based scientific research, training, innovation, cross-fertilisation and open science (… </a:t>
            </a:r>
            <a:r>
              <a:rPr lang="en-GB" i="1" dirty="0">
                <a:solidFill>
                  <a:srgbClr val="002060"/>
                </a:solidFill>
                <a:latin typeface="Calibri" panose="020F0502020204030204" pitchFamily="34" charset="0"/>
                <a:ea typeface="Times New Roman" panose="02020603050405020304" pitchFamily="18" charset="0"/>
              </a:rPr>
              <a:t>vs </a:t>
            </a:r>
            <a:r>
              <a:rPr lang="en-GB" dirty="0">
                <a:solidFill>
                  <a:srgbClr val="002060"/>
                </a:solidFill>
                <a:latin typeface="Calibri" panose="020F0502020204030204" pitchFamily="34" charset="0"/>
                <a:ea typeface="Times New Roman" panose="02020603050405020304" pitchFamily="18" charset="0"/>
              </a:rPr>
              <a:t> the idea of a “marketplace”) </a:t>
            </a:r>
          </a:p>
          <a:p>
            <a:pPr algn="just"/>
            <a:endParaRPr lang="en-GB" dirty="0">
              <a:solidFill>
                <a:srgbClr val="002060"/>
              </a:solidFill>
              <a:latin typeface="Calibri" panose="020F0502020204030204" pitchFamily="34" charset="0"/>
              <a:ea typeface="Times New Roman" panose="02020603050405020304" pitchFamily="18" charset="0"/>
            </a:endParaRPr>
          </a:p>
          <a:p>
            <a:pPr algn="just"/>
            <a:endParaRPr lang="en-GB" dirty="0">
              <a:solidFill>
                <a:srgbClr val="002060"/>
              </a:solidFill>
              <a:latin typeface="Calibri" panose="020F0502020204030204" pitchFamily="34" charset="0"/>
              <a:ea typeface="Times New Roman" panose="02020603050405020304" pitchFamily="18" charset="0"/>
            </a:endParaRPr>
          </a:p>
          <a:p>
            <a:pPr algn="just"/>
            <a:r>
              <a:rPr lang="en-GB" b="1" dirty="0">
                <a:solidFill>
                  <a:srgbClr val="002060"/>
                </a:solidFill>
                <a:latin typeface="Calibri" panose="020F0502020204030204" pitchFamily="34" charset="0"/>
                <a:ea typeface="Times New Roman" panose="02020603050405020304" pitchFamily="18" charset="0"/>
              </a:rPr>
              <a:t>EOSC Association</a:t>
            </a:r>
            <a:r>
              <a:rPr lang="en-GB" dirty="0">
                <a:solidFill>
                  <a:srgbClr val="002060"/>
                </a:solidFill>
                <a:latin typeface="Calibri" panose="020F0502020204030204" pitchFamily="34" charset="0"/>
                <a:ea typeface="Times New Roman" panose="02020603050405020304" pitchFamily="18" charset="0"/>
              </a:rPr>
              <a:t>: </a:t>
            </a:r>
            <a:r>
              <a:rPr lang="en-GB" dirty="0">
                <a:solidFill>
                  <a:srgbClr val="002060"/>
                </a:solidFill>
              </a:rPr>
              <a:t>established as a legal entity on 29th July 2020 aimed at bringing together all relevant stakeholders to co-design and deploy a </a:t>
            </a:r>
            <a:r>
              <a:rPr lang="en-GB" u="sng" dirty="0">
                <a:solidFill>
                  <a:srgbClr val="002060"/>
                </a:solidFill>
              </a:rPr>
              <a:t>European Research Data Commons </a:t>
            </a:r>
            <a:r>
              <a:rPr lang="en-GB" dirty="0">
                <a:solidFill>
                  <a:srgbClr val="002060"/>
                </a:solidFill>
              </a:rPr>
              <a:t>where </a:t>
            </a:r>
            <a:r>
              <a:rPr lang="en-GB" u="sng" dirty="0">
                <a:solidFill>
                  <a:srgbClr val="002060"/>
                </a:solidFill>
              </a:rPr>
              <a:t>data are FAIR</a:t>
            </a:r>
            <a:r>
              <a:rPr lang="en-GB" dirty="0">
                <a:solidFill>
                  <a:srgbClr val="002060"/>
                </a:solidFill>
              </a:rPr>
              <a:t>, and also as open as possible.</a:t>
            </a:r>
            <a:endParaRPr lang="en-GB" dirty="0">
              <a:solidFill>
                <a:srgbClr val="002060"/>
              </a:solidFill>
              <a:latin typeface="Calibri" panose="020F0502020204030204" pitchFamily="34" charset="0"/>
              <a:ea typeface="Times New Roman" panose="02020603050405020304" pitchFamily="18" charset="0"/>
            </a:endParaRPr>
          </a:p>
          <a:p>
            <a:pPr algn="just"/>
            <a:endParaRPr lang="en-GB" dirty="0">
              <a:solidFill>
                <a:srgbClr val="002060"/>
              </a:solidFill>
              <a:latin typeface="Calibri" panose="020F0502020204030204" pitchFamily="34" charset="0"/>
              <a:ea typeface="Times New Roman" panose="02020603050405020304" pitchFamily="18" charset="0"/>
            </a:endParaRPr>
          </a:p>
        </p:txBody>
      </p:sp>
      <p:pic>
        <p:nvPicPr>
          <p:cNvPr id="8" name="Picture 7" descr="C:\_D\ENVRI-FAIR\Outreach\InfoGraphics\ESFRI Thematic cluster view on EOSC .png">
            <a:extLst>
              <a:ext uri="{FF2B5EF4-FFF2-40B4-BE49-F238E27FC236}">
                <a16:creationId xmlns:a16="http://schemas.microsoft.com/office/drawing/2014/main" id="{37B6360A-36EB-5D4D-B93D-99ACA775A81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68739" r="80909" b="4130"/>
          <a:stretch>
            <a:fillRect/>
          </a:stretch>
        </p:blipFill>
        <p:spPr bwMode="auto">
          <a:xfrm>
            <a:off x="10669564" y="4945654"/>
            <a:ext cx="1368471" cy="1311710"/>
          </a:xfrm>
          <a:custGeom>
            <a:avLst/>
            <a:gdLst>
              <a:gd name="connsiteX0" fmla="*/ 760597 w 1521194"/>
              <a:gd name="connsiteY0" fmla="*/ 0 h 1458098"/>
              <a:gd name="connsiteX1" fmla="*/ 1521194 w 1521194"/>
              <a:gd name="connsiteY1" fmla="*/ 729049 h 1458098"/>
              <a:gd name="connsiteX2" fmla="*/ 760597 w 1521194"/>
              <a:gd name="connsiteY2" fmla="*/ 1458098 h 1458098"/>
              <a:gd name="connsiteX3" fmla="*/ 0 w 1521194"/>
              <a:gd name="connsiteY3" fmla="*/ 729049 h 1458098"/>
              <a:gd name="connsiteX4" fmla="*/ 760597 w 1521194"/>
              <a:gd name="connsiteY4" fmla="*/ 0 h 145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94" h="1458098">
                <a:moveTo>
                  <a:pt x="760597" y="0"/>
                </a:moveTo>
                <a:cubicBezTo>
                  <a:pt x="1180663" y="0"/>
                  <a:pt x="1521194" y="326406"/>
                  <a:pt x="1521194" y="729049"/>
                </a:cubicBezTo>
                <a:cubicBezTo>
                  <a:pt x="1521194" y="1131692"/>
                  <a:pt x="1180663" y="1458098"/>
                  <a:pt x="760597" y="1458098"/>
                </a:cubicBezTo>
                <a:cubicBezTo>
                  <a:pt x="340531" y="1458098"/>
                  <a:pt x="0" y="1131692"/>
                  <a:pt x="0" y="729049"/>
                </a:cubicBezTo>
                <a:cubicBezTo>
                  <a:pt x="0" y="326406"/>
                  <a:pt x="340531" y="0"/>
                  <a:pt x="760597" y="0"/>
                </a:cubicBezTo>
                <a:close/>
              </a:path>
            </a:pathLst>
          </a:cu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7752ADA-C9F1-9347-93D8-2A9EBCF1D9EC}"/>
              </a:ext>
            </a:extLst>
          </p:cNvPr>
          <p:cNvSpPr/>
          <p:nvPr/>
        </p:nvSpPr>
        <p:spPr>
          <a:xfrm>
            <a:off x="679779" y="4569131"/>
            <a:ext cx="9499546" cy="923330"/>
          </a:xfrm>
          <a:prstGeom prst="rect">
            <a:avLst/>
          </a:prstGeom>
        </p:spPr>
        <p:txBody>
          <a:bodyPr wrap="square">
            <a:spAutoFit/>
          </a:bodyPr>
          <a:lstStyle/>
          <a:p>
            <a:endParaRPr lang="fr-FR" dirty="0">
              <a:solidFill>
                <a:srgbClr val="002060"/>
              </a:solidFill>
            </a:endParaRPr>
          </a:p>
          <a:p>
            <a:r>
              <a:rPr lang="fr-FR" b="1" dirty="0">
                <a:solidFill>
                  <a:srgbClr val="002060"/>
                </a:solidFill>
              </a:rPr>
              <a:t>SRIA</a:t>
            </a:r>
            <a:r>
              <a:rPr lang="fr-FR" dirty="0">
                <a:solidFill>
                  <a:srgbClr val="002060"/>
                </a:solidFill>
              </a:rPr>
              <a:t>: Strategic </a:t>
            </a:r>
            <a:r>
              <a:rPr lang="fr-FR" dirty="0" err="1">
                <a:solidFill>
                  <a:srgbClr val="002060"/>
                </a:solidFill>
              </a:rPr>
              <a:t>Research</a:t>
            </a:r>
            <a:r>
              <a:rPr lang="fr-FR" dirty="0">
                <a:solidFill>
                  <a:srgbClr val="002060"/>
                </a:solidFill>
              </a:rPr>
              <a:t> and Innovation Agenda (SRIA) of the </a:t>
            </a:r>
            <a:r>
              <a:rPr lang="fr-FR" dirty="0" err="1">
                <a:solidFill>
                  <a:srgbClr val="002060"/>
                </a:solidFill>
              </a:rPr>
              <a:t>European</a:t>
            </a:r>
            <a:r>
              <a:rPr lang="fr-FR" dirty="0">
                <a:solidFill>
                  <a:srgbClr val="002060"/>
                </a:solidFill>
              </a:rPr>
              <a:t> Open Science Cloud (EOSC)</a:t>
            </a:r>
          </a:p>
          <a:p>
            <a:pPr algn="just"/>
            <a:r>
              <a:rPr lang="en-GB" sz="1600" i="1" dirty="0">
                <a:solidFill>
                  <a:srgbClr val="002060"/>
                </a:solidFill>
                <a:latin typeface="Calibri" panose="020F0502020204030204" pitchFamily="34" charset="0"/>
                <a:ea typeface="Times New Roman" panose="02020603050405020304" pitchFamily="18" charset="0"/>
              </a:rPr>
              <a:t>(https://</a:t>
            </a:r>
            <a:r>
              <a:rPr lang="en-GB" sz="1600" i="1" dirty="0" err="1">
                <a:solidFill>
                  <a:srgbClr val="002060"/>
                </a:solidFill>
                <a:latin typeface="Calibri" panose="020F0502020204030204" pitchFamily="34" charset="0"/>
                <a:ea typeface="Times New Roman" panose="02020603050405020304" pitchFamily="18" charset="0"/>
              </a:rPr>
              <a:t>www.eosc.eu</a:t>
            </a:r>
            <a:r>
              <a:rPr lang="en-GB" sz="1600" i="1" dirty="0">
                <a:solidFill>
                  <a:srgbClr val="002060"/>
                </a:solidFill>
                <a:latin typeface="Calibri" panose="020F0502020204030204" pitchFamily="34" charset="0"/>
                <a:ea typeface="Times New Roman" panose="02020603050405020304" pitchFamily="18" charset="0"/>
              </a:rPr>
              <a:t>/sites/default/files/EOSC-SRIA-V1.0_15Feb2021.pdf)</a:t>
            </a:r>
          </a:p>
        </p:txBody>
      </p:sp>
    </p:spTree>
    <p:extLst>
      <p:ext uri="{BB962C8B-B14F-4D97-AF65-F5344CB8AC3E}">
        <p14:creationId xmlns:p14="http://schemas.microsoft.com/office/powerpoint/2010/main" val="86124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The </a:t>
            </a:r>
            <a:r>
              <a:rPr lang="fr-FR" sz="2800" b="1" dirty="0" err="1">
                <a:solidFill>
                  <a:srgbClr val="002060"/>
                </a:solidFill>
              </a:rPr>
              <a:t>glossary</a:t>
            </a:r>
            <a:r>
              <a:rPr lang="fr-FR" sz="2800" b="1" dirty="0">
                <a:solidFill>
                  <a:srgbClr val="002060"/>
                </a:solidFill>
              </a:rPr>
              <a:t> …</a:t>
            </a: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BF55393F-0457-6947-80A2-7316E15DBF57}" type="slidenum">
              <a:rPr lang="fr-FR" smtClean="0"/>
              <a:t>4</a:t>
            </a:fld>
            <a:endParaRPr lang="fr-FR" dirty="0"/>
          </a:p>
        </p:txBody>
      </p:sp>
      <p:pic>
        <p:nvPicPr>
          <p:cNvPr id="8" name="Picture 7" descr="C:\_D\ENVRI-FAIR\Outreach\InfoGraphics\ESFRI Thematic cluster view on EOSC .png">
            <a:extLst>
              <a:ext uri="{FF2B5EF4-FFF2-40B4-BE49-F238E27FC236}">
                <a16:creationId xmlns:a16="http://schemas.microsoft.com/office/drawing/2014/main" id="{37B6360A-36EB-5D4D-B93D-99ACA775A81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68739" r="80909" b="4130"/>
          <a:stretch>
            <a:fillRect/>
          </a:stretch>
        </p:blipFill>
        <p:spPr bwMode="auto">
          <a:xfrm>
            <a:off x="10669564" y="4945654"/>
            <a:ext cx="1368471" cy="1311710"/>
          </a:xfrm>
          <a:custGeom>
            <a:avLst/>
            <a:gdLst>
              <a:gd name="connsiteX0" fmla="*/ 760597 w 1521194"/>
              <a:gd name="connsiteY0" fmla="*/ 0 h 1458098"/>
              <a:gd name="connsiteX1" fmla="*/ 1521194 w 1521194"/>
              <a:gd name="connsiteY1" fmla="*/ 729049 h 1458098"/>
              <a:gd name="connsiteX2" fmla="*/ 760597 w 1521194"/>
              <a:gd name="connsiteY2" fmla="*/ 1458098 h 1458098"/>
              <a:gd name="connsiteX3" fmla="*/ 0 w 1521194"/>
              <a:gd name="connsiteY3" fmla="*/ 729049 h 1458098"/>
              <a:gd name="connsiteX4" fmla="*/ 760597 w 1521194"/>
              <a:gd name="connsiteY4" fmla="*/ 0 h 145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94" h="1458098">
                <a:moveTo>
                  <a:pt x="760597" y="0"/>
                </a:moveTo>
                <a:cubicBezTo>
                  <a:pt x="1180663" y="0"/>
                  <a:pt x="1521194" y="326406"/>
                  <a:pt x="1521194" y="729049"/>
                </a:cubicBezTo>
                <a:cubicBezTo>
                  <a:pt x="1521194" y="1131692"/>
                  <a:pt x="1180663" y="1458098"/>
                  <a:pt x="760597" y="1458098"/>
                </a:cubicBezTo>
                <a:cubicBezTo>
                  <a:pt x="340531" y="1458098"/>
                  <a:pt x="0" y="1131692"/>
                  <a:pt x="0" y="729049"/>
                </a:cubicBezTo>
                <a:cubicBezTo>
                  <a:pt x="0" y="326406"/>
                  <a:pt x="340531" y="0"/>
                  <a:pt x="760597"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2" descr="http://dataspaces.info/wp-content/uploads/2020/04/Screenshot-2020-04-16-at-19.31.48-1024x576.png">
            <a:extLst>
              <a:ext uri="{FF2B5EF4-FFF2-40B4-BE49-F238E27FC236}">
                <a16:creationId xmlns:a16="http://schemas.microsoft.com/office/drawing/2014/main" id="{278E8AF3-2C26-BD48-B1E4-BD8BE326C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998950"/>
            <a:ext cx="5792732" cy="3258414"/>
          </a:xfrm>
          <a:prstGeom prst="rect">
            <a:avLst/>
          </a:prstGeom>
          <a:noFill/>
          <a:ln>
            <a:solidFill>
              <a:srgbClr val="C98900"/>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390B2CB-DE8E-1F44-BDFE-C38ABD09CFE7}"/>
              </a:ext>
            </a:extLst>
          </p:cNvPr>
          <p:cNvSpPr/>
          <p:nvPr/>
        </p:nvSpPr>
        <p:spPr>
          <a:xfrm>
            <a:off x="908380" y="940523"/>
            <a:ext cx="9927260" cy="2031325"/>
          </a:xfrm>
          <a:prstGeom prst="rect">
            <a:avLst/>
          </a:prstGeom>
        </p:spPr>
        <p:txBody>
          <a:bodyPr wrap="square">
            <a:spAutoFit/>
          </a:bodyPr>
          <a:lstStyle/>
          <a:p>
            <a:pPr algn="just"/>
            <a:endParaRPr lang="en-GB" dirty="0">
              <a:solidFill>
                <a:srgbClr val="002060"/>
              </a:solidFill>
              <a:latin typeface="Calibri" panose="020F0502020204030204" pitchFamily="34" charset="0"/>
              <a:ea typeface="Times New Roman" panose="02020603050405020304" pitchFamily="18" charset="0"/>
            </a:endParaRPr>
          </a:p>
          <a:p>
            <a:r>
              <a:rPr lang="en-GB" b="1" dirty="0">
                <a:solidFill>
                  <a:srgbClr val="002060"/>
                </a:solidFill>
                <a:latin typeface="Calibri" panose="020F0502020204030204" pitchFamily="34" charset="0"/>
                <a:ea typeface="Times New Roman" panose="02020603050405020304" pitchFamily="18" charset="0"/>
              </a:rPr>
              <a:t>European Data Spaces: </a:t>
            </a:r>
            <a:r>
              <a:rPr lang="en-GB" dirty="0">
                <a:solidFill>
                  <a:srgbClr val="002060"/>
                </a:solidFill>
                <a:latin typeface="Calibri" panose="020F0502020204030204" pitchFamily="34" charset="0"/>
                <a:ea typeface="Times New Roman" panose="02020603050405020304" pitchFamily="18" charset="0"/>
              </a:rPr>
              <a:t>“…</a:t>
            </a:r>
            <a:r>
              <a:rPr lang="en-GB" dirty="0">
                <a:solidFill>
                  <a:srgbClr val="002060"/>
                </a:solidFill>
              </a:rPr>
              <a:t>The European strategy for data aims at creating a single market for data that will ensure Europe’s global competitiveness and data sovereignty. Common European data spaces will ensure that more data becomes available for use in the economy and society, while keeping companies and individuals who generate the data in control.</a:t>
            </a:r>
          </a:p>
          <a:p>
            <a:r>
              <a:rPr lang="en-GB" dirty="0">
                <a:solidFill>
                  <a:srgbClr val="002060"/>
                </a:solidFill>
              </a:rPr>
              <a:t>Data is an essential resource for economic growth, competitiveness, innovation, job creation and societal progress in general…” </a:t>
            </a:r>
          </a:p>
        </p:txBody>
      </p:sp>
    </p:spTree>
    <p:extLst>
      <p:ext uri="{BB962C8B-B14F-4D97-AF65-F5344CB8AC3E}">
        <p14:creationId xmlns:p14="http://schemas.microsoft.com/office/powerpoint/2010/main" val="9337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 and a </a:t>
            </a:r>
            <a:r>
              <a:rPr lang="fr-FR" sz="2800" b="1" dirty="0" err="1">
                <a:solidFill>
                  <a:srgbClr val="002060"/>
                </a:solidFill>
              </a:rPr>
              <a:t>preamble</a:t>
            </a:r>
            <a:r>
              <a:rPr lang="fr-FR" sz="2800" b="1" dirty="0">
                <a:solidFill>
                  <a:srgbClr val="002060"/>
                </a:solidFill>
              </a:rPr>
              <a:t> </a:t>
            </a: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BF55393F-0457-6947-80A2-7316E15DBF57}" type="slidenum">
              <a:rPr lang="fr-FR" smtClean="0"/>
              <a:t>5</a:t>
            </a:fld>
            <a:endParaRPr lang="fr-FR" dirty="0"/>
          </a:p>
        </p:txBody>
      </p:sp>
      <p:sp>
        <p:nvSpPr>
          <p:cNvPr id="7" name="Rectangle 6">
            <a:extLst>
              <a:ext uri="{FF2B5EF4-FFF2-40B4-BE49-F238E27FC236}">
                <a16:creationId xmlns:a16="http://schemas.microsoft.com/office/drawing/2014/main" id="{177FE098-67AE-1143-9BE5-396BC91E5256}"/>
              </a:ext>
            </a:extLst>
          </p:cNvPr>
          <p:cNvSpPr/>
          <p:nvPr/>
        </p:nvSpPr>
        <p:spPr>
          <a:xfrm>
            <a:off x="505004" y="876350"/>
            <a:ext cx="9836729" cy="769441"/>
          </a:xfrm>
          <a:prstGeom prst="rect">
            <a:avLst/>
          </a:prstGeom>
        </p:spPr>
        <p:txBody>
          <a:bodyPr wrap="square">
            <a:spAutoFit/>
          </a:bodyPr>
          <a:lstStyle/>
          <a:p>
            <a:pPr algn="just"/>
            <a:endParaRPr lang="en-GB" sz="2000" dirty="0">
              <a:solidFill>
                <a:srgbClr val="002060"/>
              </a:solidFill>
              <a:latin typeface="Calibri" panose="020F0502020204030204" pitchFamily="34" charset="0"/>
              <a:ea typeface="Times New Roman" panose="02020603050405020304" pitchFamily="18" charset="0"/>
            </a:endParaRPr>
          </a:p>
          <a:p>
            <a:pPr algn="just"/>
            <a:r>
              <a:rPr lang="en-GB" sz="2400" b="1" u="sng" dirty="0">
                <a:solidFill>
                  <a:srgbClr val="002060"/>
                </a:solidFill>
                <a:latin typeface="Calibri" panose="020F0502020204030204" pitchFamily="34" charset="0"/>
                <a:ea typeface="Times New Roman" panose="02020603050405020304" pitchFamily="18" charset="0"/>
              </a:rPr>
              <a:t>Preamble</a:t>
            </a:r>
          </a:p>
        </p:txBody>
      </p:sp>
      <p:sp>
        <p:nvSpPr>
          <p:cNvPr id="3" name="Rectangle 2">
            <a:extLst>
              <a:ext uri="{FF2B5EF4-FFF2-40B4-BE49-F238E27FC236}">
                <a16:creationId xmlns:a16="http://schemas.microsoft.com/office/drawing/2014/main" id="{FC5F6621-6C7D-7F42-B8A2-3C92D9D25A56}"/>
              </a:ext>
            </a:extLst>
          </p:cNvPr>
          <p:cNvSpPr/>
          <p:nvPr/>
        </p:nvSpPr>
        <p:spPr>
          <a:xfrm>
            <a:off x="812852" y="1584236"/>
            <a:ext cx="9798552" cy="2893100"/>
          </a:xfrm>
          <a:prstGeom prst="rect">
            <a:avLst/>
          </a:prstGeom>
        </p:spPr>
        <p:txBody>
          <a:bodyPr wrap="square">
            <a:spAutoFit/>
          </a:bodyPr>
          <a:lstStyle/>
          <a:p>
            <a:pPr algn="just"/>
            <a:endParaRPr lang="en-GB" dirty="0">
              <a:solidFill>
                <a:srgbClr val="002060"/>
              </a:solidFill>
              <a:latin typeface="Calibri" panose="020F0502020204030204" pitchFamily="34" charset="0"/>
              <a:ea typeface="Times New Roman" panose="02020603050405020304" pitchFamily="18" charset="0"/>
            </a:endParaRPr>
          </a:p>
          <a:p>
            <a:pPr algn="just"/>
            <a:r>
              <a:rPr lang="en-GB" sz="2000" b="1" dirty="0">
                <a:solidFill>
                  <a:srgbClr val="002060"/>
                </a:solidFill>
                <a:latin typeface="Calibri" panose="020F0502020204030204" pitchFamily="34" charset="0"/>
                <a:ea typeface="Times New Roman" panose="02020603050405020304" pitchFamily="18" charset="0"/>
              </a:rPr>
              <a:t>Science Clusters (lessons learned and in progress)</a:t>
            </a:r>
            <a:r>
              <a:rPr lang="en-GB" sz="2000" dirty="0">
                <a:solidFill>
                  <a:srgbClr val="002060"/>
                </a:solidFill>
                <a:latin typeface="Calibri" panose="020F0502020204030204" pitchFamily="34" charset="0"/>
                <a:ea typeface="Times New Roman" panose="02020603050405020304" pitchFamily="18" charset="0"/>
              </a:rPr>
              <a:t>:</a:t>
            </a:r>
          </a:p>
          <a:p>
            <a:pPr algn="just"/>
            <a:endParaRPr lang="en-GB" dirty="0">
              <a:solidFill>
                <a:srgbClr val="002060"/>
              </a:solidFill>
              <a:latin typeface="Calibri" panose="020F0502020204030204" pitchFamily="34" charset="0"/>
              <a:ea typeface="Times New Roman" panose="02020603050405020304" pitchFamily="18" charset="0"/>
            </a:endParaRPr>
          </a:p>
          <a:p>
            <a:pPr algn="just"/>
            <a:r>
              <a:rPr lang="en-GB" dirty="0">
                <a:solidFill>
                  <a:srgbClr val="002060"/>
                </a:solidFill>
                <a:latin typeface="Calibri" panose="020F0502020204030204" pitchFamily="34" charset="0"/>
                <a:ea typeface="Times New Roman" panose="02020603050405020304" pitchFamily="18" charset="0"/>
              </a:rPr>
              <a:t>         - </a:t>
            </a:r>
            <a:r>
              <a:rPr lang="en-US" dirty="0">
                <a:solidFill>
                  <a:srgbClr val="002060"/>
                </a:solidFill>
              </a:rPr>
              <a:t>one of the EC's most effective and innovative network tools (we need </a:t>
            </a:r>
            <a:r>
              <a:rPr lang="en-GB" dirty="0">
                <a:solidFill>
                  <a:srgbClr val="002060"/>
                </a:solidFill>
              </a:rPr>
              <a:t>to pursue </a:t>
            </a:r>
            <a:r>
              <a:rPr lang="en-US" dirty="0">
                <a:solidFill>
                  <a:srgbClr val="002060"/>
                </a:solidFill>
              </a:rPr>
              <a:t> the </a:t>
            </a:r>
          </a:p>
          <a:p>
            <a:pPr algn="just"/>
            <a:r>
              <a:rPr lang="en-US" dirty="0">
                <a:solidFill>
                  <a:srgbClr val="002060"/>
                </a:solidFill>
              </a:rPr>
              <a:t>            </a:t>
            </a:r>
            <a:r>
              <a:rPr lang="en-GB" dirty="0">
                <a:solidFill>
                  <a:srgbClr val="002060"/>
                </a:solidFill>
              </a:rPr>
              <a:t>successful and effective cooperative approach</a:t>
            </a:r>
            <a:r>
              <a:rPr lang="en-US" dirty="0">
                <a:solidFill>
                  <a:srgbClr val="002060"/>
                </a:solidFill>
              </a:rPr>
              <a:t>);</a:t>
            </a:r>
          </a:p>
          <a:p>
            <a:pPr algn="just"/>
            <a:endParaRPr lang="en-GB" dirty="0">
              <a:solidFill>
                <a:srgbClr val="002060"/>
              </a:solidFill>
            </a:endParaRPr>
          </a:p>
          <a:p>
            <a:pPr algn="just"/>
            <a:r>
              <a:rPr lang="en-GB" dirty="0">
                <a:solidFill>
                  <a:srgbClr val="002060"/>
                </a:solidFill>
              </a:rPr>
              <a:t>         - Science Cluster sustainability is a question addressed to the RIs and communities, while </a:t>
            </a:r>
          </a:p>
          <a:p>
            <a:pPr algn="just"/>
            <a:r>
              <a:rPr lang="en-GB" dirty="0">
                <a:solidFill>
                  <a:srgbClr val="002060"/>
                </a:solidFill>
              </a:rPr>
              <a:t>            the </a:t>
            </a:r>
            <a:r>
              <a:rPr lang="en-GB" u="sng" dirty="0">
                <a:solidFill>
                  <a:srgbClr val="002060"/>
                </a:solidFill>
              </a:rPr>
              <a:t>sustainability of EOSC (for science) </a:t>
            </a:r>
            <a:r>
              <a:rPr lang="en-GB" dirty="0">
                <a:solidFill>
                  <a:srgbClr val="002060"/>
                </a:solidFill>
              </a:rPr>
              <a:t>depends on the </a:t>
            </a:r>
            <a:r>
              <a:rPr lang="en-GB" u="sng" dirty="0">
                <a:solidFill>
                  <a:srgbClr val="002060"/>
                </a:solidFill>
              </a:rPr>
              <a:t>maturity of our VREs </a:t>
            </a:r>
            <a:r>
              <a:rPr lang="en-GB" dirty="0">
                <a:solidFill>
                  <a:srgbClr val="002060"/>
                </a:solidFill>
              </a:rPr>
              <a:t>and a set of a few of </a:t>
            </a:r>
          </a:p>
          <a:p>
            <a:pPr algn="just"/>
            <a:r>
              <a:rPr lang="en-GB" dirty="0">
                <a:solidFill>
                  <a:srgbClr val="002060"/>
                </a:solidFill>
              </a:rPr>
              <a:t>            our </a:t>
            </a:r>
            <a:r>
              <a:rPr lang="en-GB" u="sng" dirty="0">
                <a:solidFill>
                  <a:srgbClr val="002060"/>
                </a:solidFill>
              </a:rPr>
              <a:t>core services</a:t>
            </a:r>
            <a:r>
              <a:rPr lang="en-GB" dirty="0">
                <a:solidFill>
                  <a:srgbClr val="002060"/>
                </a:solidFill>
              </a:rPr>
              <a:t>.</a:t>
            </a:r>
            <a:endParaRPr lang="fr-FR" dirty="0">
              <a:solidFill>
                <a:srgbClr val="002060"/>
              </a:solidFill>
            </a:endParaRPr>
          </a:p>
          <a:p>
            <a:pPr algn="just"/>
            <a:endParaRPr lang="fr-FR" dirty="0">
              <a:latin typeface="Times New Roman" panose="02020603050405020304" pitchFamily="18" charset="0"/>
              <a:ea typeface="Times New Roman" panose="02020603050405020304" pitchFamily="18" charset="0"/>
            </a:endParaRPr>
          </a:p>
        </p:txBody>
      </p:sp>
      <p:pic>
        <p:nvPicPr>
          <p:cNvPr id="9" name="Picture 7" descr="C:\_D\ENVRI-FAIR\Outreach\InfoGraphics\ESFRI Thematic cluster view on EOSC .png">
            <a:extLst>
              <a:ext uri="{FF2B5EF4-FFF2-40B4-BE49-F238E27FC236}">
                <a16:creationId xmlns:a16="http://schemas.microsoft.com/office/drawing/2014/main" id="{5AFEA4FD-DDDB-B640-B17F-BDCE7FD93C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68739" r="80909" b="4130"/>
          <a:stretch>
            <a:fillRect/>
          </a:stretch>
        </p:blipFill>
        <p:spPr bwMode="auto">
          <a:xfrm>
            <a:off x="10669564" y="4945654"/>
            <a:ext cx="1368471" cy="1311710"/>
          </a:xfrm>
          <a:custGeom>
            <a:avLst/>
            <a:gdLst>
              <a:gd name="connsiteX0" fmla="*/ 760597 w 1521194"/>
              <a:gd name="connsiteY0" fmla="*/ 0 h 1458098"/>
              <a:gd name="connsiteX1" fmla="*/ 1521194 w 1521194"/>
              <a:gd name="connsiteY1" fmla="*/ 729049 h 1458098"/>
              <a:gd name="connsiteX2" fmla="*/ 760597 w 1521194"/>
              <a:gd name="connsiteY2" fmla="*/ 1458098 h 1458098"/>
              <a:gd name="connsiteX3" fmla="*/ 0 w 1521194"/>
              <a:gd name="connsiteY3" fmla="*/ 729049 h 1458098"/>
              <a:gd name="connsiteX4" fmla="*/ 760597 w 1521194"/>
              <a:gd name="connsiteY4" fmla="*/ 0 h 145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94" h="1458098">
                <a:moveTo>
                  <a:pt x="760597" y="0"/>
                </a:moveTo>
                <a:cubicBezTo>
                  <a:pt x="1180663" y="0"/>
                  <a:pt x="1521194" y="326406"/>
                  <a:pt x="1521194" y="729049"/>
                </a:cubicBezTo>
                <a:cubicBezTo>
                  <a:pt x="1521194" y="1131692"/>
                  <a:pt x="1180663" y="1458098"/>
                  <a:pt x="760597" y="1458098"/>
                </a:cubicBezTo>
                <a:cubicBezTo>
                  <a:pt x="340531" y="1458098"/>
                  <a:pt x="0" y="1131692"/>
                  <a:pt x="0" y="729049"/>
                </a:cubicBezTo>
                <a:cubicBezTo>
                  <a:pt x="0" y="326406"/>
                  <a:pt x="340531" y="0"/>
                  <a:pt x="760597"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0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3124" y="167418"/>
            <a:ext cx="11386751" cy="708932"/>
          </a:xfrm>
        </p:spPr>
        <p:txBody>
          <a:bodyPr>
            <a:noAutofit/>
          </a:bodyPr>
          <a:lstStyle/>
          <a:p>
            <a:r>
              <a:rPr lang="fr-FR" sz="2400" b="1" dirty="0">
                <a:solidFill>
                  <a:srgbClr val="002060"/>
                </a:solidFill>
              </a:rPr>
              <a:t>Science Clusters in the </a:t>
            </a:r>
            <a:r>
              <a:rPr lang="fr-FR" sz="2400" b="1" dirty="0" err="1">
                <a:solidFill>
                  <a:srgbClr val="002060"/>
                </a:solidFill>
              </a:rPr>
              <a:t>European</a:t>
            </a:r>
            <a:r>
              <a:rPr lang="fr-FR" sz="2400" b="1" dirty="0">
                <a:solidFill>
                  <a:srgbClr val="002060"/>
                </a:solidFill>
              </a:rPr>
              <a:t> </a:t>
            </a:r>
            <a:r>
              <a:rPr lang="fr-FR" sz="2400" b="1" dirty="0" err="1">
                <a:solidFill>
                  <a:srgbClr val="002060"/>
                </a:solidFill>
              </a:rPr>
              <a:t>research</a:t>
            </a:r>
            <a:r>
              <a:rPr lang="fr-FR" sz="2400" b="1" dirty="0">
                <a:solidFill>
                  <a:srgbClr val="002060"/>
                </a:solidFill>
              </a:rPr>
              <a:t> and innovation </a:t>
            </a:r>
            <a:r>
              <a:rPr lang="fr-FR" sz="2400" b="1" dirty="0" err="1">
                <a:solidFill>
                  <a:srgbClr val="002060"/>
                </a:solidFill>
              </a:rPr>
              <a:t>landscape</a:t>
            </a:r>
            <a:endParaRPr lang="fr-FR" sz="2400" b="1" dirty="0">
              <a:solidFill>
                <a:srgbClr val="002060"/>
              </a:solidFill>
            </a:endParaRP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99B557BB-9379-8A48-BF33-5C1630352BEC}" type="slidenum">
              <a:rPr lang="fr-FR" smtClean="0"/>
              <a:t>6</a:t>
            </a:fld>
            <a:endParaRPr lang="fr-FR" dirty="0"/>
          </a:p>
        </p:txBody>
      </p:sp>
      <p:sp>
        <p:nvSpPr>
          <p:cNvPr id="8" name="Rectangle 7">
            <a:extLst>
              <a:ext uri="{FF2B5EF4-FFF2-40B4-BE49-F238E27FC236}">
                <a16:creationId xmlns:a16="http://schemas.microsoft.com/office/drawing/2014/main" id="{CEF92408-9F2D-2B4B-BD12-8AEBD07F3F6E}"/>
              </a:ext>
            </a:extLst>
          </p:cNvPr>
          <p:cNvSpPr/>
          <p:nvPr/>
        </p:nvSpPr>
        <p:spPr>
          <a:xfrm>
            <a:off x="811875" y="1138611"/>
            <a:ext cx="10627269" cy="2744341"/>
          </a:xfrm>
          <a:prstGeom prst="rect">
            <a:avLst/>
          </a:prstGeom>
        </p:spPr>
        <p:txBody>
          <a:bodyPr wrap="square">
            <a:spAutoFit/>
          </a:bodyPr>
          <a:lstStyle/>
          <a:p>
            <a:pPr algn="just">
              <a:spcAft>
                <a:spcPts val="1000"/>
              </a:spcAft>
            </a:pPr>
            <a:r>
              <a:rPr lang="en-US" sz="2000" b="1" dirty="0">
                <a:solidFill>
                  <a:srgbClr val="2A2A2A"/>
                </a:solidFill>
                <a:ea typeface="Tahoma" panose="020B0604030504040204" pitchFamily="34" charset="0"/>
                <a:cs typeface="Times New Roman" panose="02020603050405020304" pitchFamily="18" charset="0"/>
              </a:rPr>
              <a:t>Position I: General Role and positioning of Science Clusters</a:t>
            </a:r>
            <a:endParaRPr lang="fr-FR" dirty="0">
              <a:solidFill>
                <a:srgbClr val="2A2A2A"/>
              </a:solidFill>
              <a:ea typeface="Tahoma" panose="020B0604030504040204" pitchFamily="34" charset="0"/>
              <a:cs typeface="Times New Roman" panose="02020603050405020304" pitchFamily="18" charset="0"/>
            </a:endParaRPr>
          </a:p>
          <a:p>
            <a:pPr marL="342900" lvl="0" indent="-342900" algn="just">
              <a:spcAft>
                <a:spcPts val="0"/>
              </a:spcAft>
              <a:buFont typeface="Tahoma" panose="020B0604030504040204" pitchFamily="34" charset="0"/>
              <a:buChar char="-"/>
            </a:pPr>
            <a:r>
              <a:rPr lang="en-GB" b="1" dirty="0">
                <a:solidFill>
                  <a:srgbClr val="002060"/>
                </a:solidFill>
                <a:ea typeface="Calibri" panose="020F0502020204030204" pitchFamily="34" charset="0"/>
                <a:cs typeface="Calibri" panose="020F0502020204030204" pitchFamily="34" charset="0"/>
              </a:rPr>
              <a:t>The Science Clusters are engines for Interdisciplinarity.</a:t>
            </a:r>
            <a:r>
              <a:rPr lang="en-GB" dirty="0">
                <a:solidFill>
                  <a:srgbClr val="002060"/>
                </a:solidFill>
                <a:ea typeface="Calibri" panose="020F0502020204030204" pitchFamily="34" charset="0"/>
                <a:cs typeface="Calibri" panose="020F0502020204030204" pitchFamily="34" charset="0"/>
              </a:rPr>
              <a:t>  </a:t>
            </a:r>
          </a:p>
          <a:p>
            <a:pPr lvl="0" algn="just">
              <a:spcAft>
                <a:spcPts val="0"/>
              </a:spcAft>
            </a:pPr>
            <a:r>
              <a:rPr lang="en-GB" dirty="0">
                <a:solidFill>
                  <a:srgbClr val="002060"/>
                </a:solidFill>
                <a:ea typeface="Calibri" panose="020F0502020204030204" pitchFamily="34" charset="0"/>
                <a:cs typeface="Calibri" panose="020F0502020204030204" pitchFamily="34" charset="0"/>
              </a:rPr>
              <a:t>Their cross-fertilization environment has bridged sociological and technical barriers.</a:t>
            </a:r>
          </a:p>
          <a:p>
            <a:pPr lvl="0" algn="just">
              <a:spcAft>
                <a:spcPts val="0"/>
              </a:spcAft>
            </a:pPr>
            <a:r>
              <a:rPr lang="en-GB" dirty="0">
                <a:solidFill>
                  <a:srgbClr val="002060"/>
                </a:solidFill>
                <a:ea typeface="Calibri" panose="020F0502020204030204" pitchFamily="34" charset="0"/>
                <a:cs typeface="Calibri" panose="020F0502020204030204" pitchFamily="34" charset="0"/>
              </a:rPr>
              <a:t>The Science Clusters have potential to shape the future </a:t>
            </a:r>
            <a:r>
              <a:rPr lang="en-GB" u="sng" dirty="0">
                <a:solidFill>
                  <a:srgbClr val="002060"/>
                </a:solidFill>
                <a:ea typeface="Calibri" panose="020F0502020204030204" pitchFamily="34" charset="0"/>
                <a:cs typeface="Calibri" panose="020F0502020204030204" pitchFamily="34" charset="0"/>
              </a:rPr>
              <a:t>EOSC agenda and the Horizon-Europe framework</a:t>
            </a:r>
            <a:r>
              <a:rPr lang="en-GB" dirty="0">
                <a:solidFill>
                  <a:srgbClr val="002060"/>
                </a:solidFill>
                <a:ea typeface="Calibri" panose="020F0502020204030204" pitchFamily="34" charset="0"/>
                <a:cs typeface="Calibri" panose="020F0502020204030204" pitchFamily="34" charset="0"/>
              </a:rPr>
              <a:t> evolution as well as </a:t>
            </a:r>
            <a:r>
              <a:rPr lang="en-GB" u="sng" dirty="0">
                <a:solidFill>
                  <a:srgbClr val="002060"/>
                </a:solidFill>
                <a:ea typeface="Calibri" panose="020F0502020204030204" pitchFamily="34" charset="0"/>
                <a:cs typeface="Calibri" panose="020F0502020204030204" pitchFamily="34" charset="0"/>
              </a:rPr>
              <a:t>operationalising the European Research Area </a:t>
            </a:r>
            <a:r>
              <a:rPr lang="en-GB" dirty="0">
                <a:solidFill>
                  <a:srgbClr val="002060"/>
                </a:solidFill>
                <a:ea typeface="Calibri" panose="020F0502020204030204" pitchFamily="34" charset="0"/>
                <a:cs typeface="Calibri" panose="020F0502020204030204" pitchFamily="34" charset="0"/>
              </a:rPr>
              <a:t>(ERA). </a:t>
            </a:r>
            <a:endParaRPr lang="fr-FR" dirty="0">
              <a:solidFill>
                <a:srgbClr val="2A2A2A"/>
              </a:solidFill>
              <a:ea typeface="Tahoma" panose="020B0604030504040204" pitchFamily="34" charset="0"/>
              <a:cs typeface="Times New Roman" panose="02020603050405020304" pitchFamily="18" charset="0"/>
            </a:endParaRPr>
          </a:p>
          <a:p>
            <a:pPr marL="457200" algn="just">
              <a:spcAft>
                <a:spcPts val="0"/>
              </a:spcAft>
            </a:pPr>
            <a:endParaRPr lang="en-GB" dirty="0">
              <a:solidFill>
                <a:srgbClr val="002060"/>
              </a:solidFill>
              <a:ea typeface="Calibri" panose="020F0502020204030204" pitchFamily="34" charset="0"/>
              <a:cs typeface="Calibri" panose="020F0502020204030204" pitchFamily="34" charset="0"/>
            </a:endParaRPr>
          </a:p>
          <a:p>
            <a:pPr marL="457200" algn="just">
              <a:spcAft>
                <a:spcPts val="0"/>
              </a:spcAft>
            </a:pPr>
            <a:endParaRPr lang="fr-FR" dirty="0">
              <a:solidFill>
                <a:srgbClr val="2A2A2A"/>
              </a:solidFill>
              <a:ea typeface="Tahoma" panose="020B0604030504040204" pitchFamily="34" charset="0"/>
              <a:cs typeface="Times New Roman" panose="02020603050405020304" pitchFamily="18" charset="0"/>
            </a:endParaRPr>
          </a:p>
          <a:p>
            <a:pPr marL="342900" lvl="0" indent="-342900" algn="just">
              <a:spcAft>
                <a:spcPts val="0"/>
              </a:spcAft>
              <a:buFont typeface="Tahoma" panose="020B0604030504040204" pitchFamily="34" charset="0"/>
              <a:buChar char="-"/>
            </a:pPr>
            <a:r>
              <a:rPr lang="en-US" b="1" dirty="0">
                <a:solidFill>
                  <a:srgbClr val="002060"/>
                </a:solidFill>
                <a:ea typeface="Calibri" panose="020F0502020204030204" pitchFamily="34" charset="0"/>
                <a:cs typeface="Calibri" panose="020F0502020204030204" pitchFamily="34" charset="0"/>
              </a:rPr>
              <a:t>The Science Clusters occupy a unique position between EOSC, ESFRI RIs and scientific communities.  </a:t>
            </a:r>
            <a:endParaRPr lang="en-GB" dirty="0">
              <a:solidFill>
                <a:srgbClr val="002060"/>
              </a:solidFill>
              <a:ea typeface="Tahoma" panose="020B0604030504040204" pitchFamily="34" charset="0"/>
              <a:cs typeface="Times New Roman" panose="02020603050405020304" pitchFamily="18" charset="0"/>
            </a:endParaRPr>
          </a:p>
          <a:p>
            <a:pPr lvl="0" algn="just">
              <a:spcAft>
                <a:spcPts val="0"/>
              </a:spcAft>
            </a:pPr>
            <a:r>
              <a:rPr lang="en-GB" u="sng" dirty="0">
                <a:solidFill>
                  <a:srgbClr val="002060"/>
                </a:solidFill>
                <a:ea typeface="Tahoma" panose="020B0604030504040204" pitchFamily="34" charset="0"/>
                <a:cs typeface="Times New Roman" panose="02020603050405020304" pitchFamily="18" charset="0"/>
              </a:rPr>
              <a:t>Three momenta </a:t>
            </a:r>
            <a:r>
              <a:rPr lang="en-GB" dirty="0">
                <a:solidFill>
                  <a:srgbClr val="002060"/>
                </a:solidFill>
                <a:ea typeface="Tahoma" panose="020B0604030504040204" pitchFamily="34" charset="0"/>
                <a:cs typeface="Times New Roman" panose="02020603050405020304" pitchFamily="18" charset="0"/>
              </a:rPr>
              <a:t>mark the success of the </a:t>
            </a:r>
            <a:r>
              <a:rPr lang="en-GB" b="1" dirty="0">
                <a:solidFill>
                  <a:srgbClr val="002060"/>
                </a:solidFill>
                <a:ea typeface="Tahoma" panose="020B0604030504040204" pitchFamily="34" charset="0"/>
                <a:cs typeface="Times New Roman" panose="02020603050405020304" pitchFamily="18" charset="0"/>
              </a:rPr>
              <a:t>Science Clusters </a:t>
            </a:r>
            <a:r>
              <a:rPr lang="en-GB" dirty="0">
                <a:solidFill>
                  <a:srgbClr val="002060"/>
                </a:solidFill>
                <a:ea typeface="Tahoma" panose="020B0604030504040204" pitchFamily="34" charset="0"/>
                <a:cs typeface="Times New Roman" panose="02020603050405020304" pitchFamily="18" charset="0"/>
              </a:rPr>
              <a:t>-&gt; We all want to keep on them for the future.</a:t>
            </a:r>
            <a:endParaRPr lang="fr-FR" sz="1400" dirty="0">
              <a:solidFill>
                <a:srgbClr val="2A2A2A"/>
              </a:solidFill>
              <a:ea typeface="Tahoma" panose="020B0604030504040204" pitchFamily="34" charset="0"/>
              <a:cs typeface="Times New Roman" panose="02020603050405020304" pitchFamily="18" charset="0"/>
            </a:endParaRPr>
          </a:p>
        </p:txBody>
      </p:sp>
      <p:sp>
        <p:nvSpPr>
          <p:cNvPr id="10" name="Flèche droite rayée 9">
            <a:extLst>
              <a:ext uri="{FF2B5EF4-FFF2-40B4-BE49-F238E27FC236}">
                <a16:creationId xmlns:a16="http://schemas.microsoft.com/office/drawing/2014/main" id="{6027328D-F9AC-9941-B5A0-B725CEE18367}"/>
              </a:ext>
            </a:extLst>
          </p:cNvPr>
          <p:cNvSpPr/>
          <p:nvPr/>
        </p:nvSpPr>
        <p:spPr>
          <a:xfrm>
            <a:off x="4962144" y="4161478"/>
            <a:ext cx="706582" cy="290945"/>
          </a:xfrm>
          <a:prstGeom prst="stripedRightArrow">
            <a:avLst>
              <a:gd name="adj1" fmla="val 55714"/>
              <a:gd name="adj2"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rayée 10">
            <a:extLst>
              <a:ext uri="{FF2B5EF4-FFF2-40B4-BE49-F238E27FC236}">
                <a16:creationId xmlns:a16="http://schemas.microsoft.com/office/drawing/2014/main" id="{228E22D7-E204-B645-AA65-C2284F738ADA}"/>
              </a:ext>
            </a:extLst>
          </p:cNvPr>
          <p:cNvSpPr/>
          <p:nvPr/>
        </p:nvSpPr>
        <p:spPr>
          <a:xfrm>
            <a:off x="4962144" y="4549831"/>
            <a:ext cx="706582" cy="290945"/>
          </a:xfrm>
          <a:prstGeom prst="stripedRightArrow">
            <a:avLst>
              <a:gd name="adj1" fmla="val 55714"/>
              <a:gd name="adj2"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rayée 11">
            <a:extLst>
              <a:ext uri="{FF2B5EF4-FFF2-40B4-BE49-F238E27FC236}">
                <a16:creationId xmlns:a16="http://schemas.microsoft.com/office/drawing/2014/main" id="{3E1E1BCA-25E5-E647-AAF2-69317E98D242}"/>
              </a:ext>
            </a:extLst>
          </p:cNvPr>
          <p:cNvSpPr/>
          <p:nvPr/>
        </p:nvSpPr>
        <p:spPr>
          <a:xfrm>
            <a:off x="4962144" y="4927953"/>
            <a:ext cx="706582" cy="290945"/>
          </a:xfrm>
          <a:prstGeom prst="stripedRightArrow">
            <a:avLst>
              <a:gd name="adj1" fmla="val 55714"/>
              <a:gd name="adj2"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23F5F46-15E8-9E49-9DDC-A05672375699}"/>
              </a:ext>
            </a:extLst>
          </p:cNvPr>
          <p:cNvSpPr/>
          <p:nvPr/>
        </p:nvSpPr>
        <p:spPr>
          <a:xfrm>
            <a:off x="1021330" y="4150048"/>
            <a:ext cx="10141868" cy="338554"/>
          </a:xfrm>
          <a:prstGeom prst="rect">
            <a:avLst/>
          </a:prstGeom>
        </p:spPr>
        <p:txBody>
          <a:bodyPr wrap="square">
            <a:spAutoFit/>
          </a:bodyPr>
          <a:lstStyle/>
          <a:p>
            <a:pPr lvl="0" algn="just">
              <a:spcAft>
                <a:spcPts val="0"/>
              </a:spcAft>
            </a:pPr>
            <a:r>
              <a:rPr lang="en-US" sz="1600" b="1" dirty="0">
                <a:solidFill>
                  <a:srgbClr val="C00000"/>
                </a:solidFill>
                <a:ea typeface="Calibri" panose="020F0502020204030204" pitchFamily="34" charset="0"/>
                <a:cs typeface="Calibri" panose="020F0502020204030204" pitchFamily="34" charset="0"/>
              </a:rPr>
              <a:t>Top-Down: </a:t>
            </a:r>
            <a:r>
              <a:rPr lang="en-US" sz="1600" dirty="0">
                <a:solidFill>
                  <a:srgbClr val="C00000"/>
                </a:solidFill>
                <a:ea typeface="Calibri" panose="020F0502020204030204" pitchFamily="34" charset="0"/>
                <a:cs typeface="Calibri" panose="020F0502020204030204" pitchFamily="34" charset="0"/>
              </a:rPr>
              <a:t>The </a:t>
            </a:r>
            <a:r>
              <a:rPr lang="en-US" sz="1600" b="1" dirty="0">
                <a:solidFill>
                  <a:srgbClr val="C00000"/>
                </a:solidFill>
                <a:ea typeface="Calibri" panose="020F0502020204030204" pitchFamily="34" charset="0"/>
                <a:cs typeface="Calibri" panose="020F0502020204030204" pitchFamily="34" charset="0"/>
              </a:rPr>
              <a:t>(ESFRI) RIs </a:t>
            </a:r>
            <a:r>
              <a:rPr lang="en-US" sz="1600" dirty="0">
                <a:solidFill>
                  <a:srgbClr val="C00000"/>
                </a:solidFill>
                <a:ea typeface="Calibri" panose="020F0502020204030204" pitchFamily="34" charset="0"/>
                <a:cs typeface="Calibri" panose="020F0502020204030204" pitchFamily="34" charset="0"/>
              </a:rPr>
              <a:t>legal entities                              joining efforts together</a:t>
            </a:r>
            <a:endParaRPr lang="fr-FR" sz="1200" dirty="0">
              <a:solidFill>
                <a:srgbClr val="C00000"/>
              </a:solidFill>
              <a:ea typeface="Tahoma" panose="020B060403050404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07ED01D-3C97-244B-8AF6-34824AB61033}"/>
              </a:ext>
            </a:extLst>
          </p:cNvPr>
          <p:cNvSpPr/>
          <p:nvPr/>
        </p:nvSpPr>
        <p:spPr>
          <a:xfrm>
            <a:off x="1025066" y="4516633"/>
            <a:ext cx="10141868" cy="338554"/>
          </a:xfrm>
          <a:prstGeom prst="rect">
            <a:avLst/>
          </a:prstGeom>
        </p:spPr>
        <p:txBody>
          <a:bodyPr wrap="square">
            <a:spAutoFit/>
          </a:bodyPr>
          <a:lstStyle/>
          <a:p>
            <a:pPr lvl="0" algn="just">
              <a:spcAft>
                <a:spcPts val="0"/>
              </a:spcAft>
            </a:pPr>
            <a:r>
              <a:rPr lang="en-US" sz="1600" b="1" dirty="0">
                <a:solidFill>
                  <a:schemeClr val="accent2">
                    <a:lumMod val="50000"/>
                  </a:schemeClr>
                </a:solidFill>
                <a:ea typeface="Calibri" panose="020F0502020204030204" pitchFamily="34" charset="0"/>
                <a:cs typeface="Calibri" panose="020F0502020204030204" pitchFamily="34" charset="0"/>
              </a:rPr>
              <a:t>Bottom-Up: </a:t>
            </a:r>
            <a:r>
              <a:rPr lang="en-US" sz="1600" dirty="0">
                <a:solidFill>
                  <a:schemeClr val="accent2">
                    <a:lumMod val="50000"/>
                  </a:schemeClr>
                </a:solidFill>
                <a:ea typeface="Calibri" panose="020F0502020204030204" pitchFamily="34" charset="0"/>
                <a:cs typeface="Calibri" panose="020F0502020204030204" pitchFamily="34" charset="0"/>
              </a:rPr>
              <a:t>The </a:t>
            </a:r>
            <a:r>
              <a:rPr lang="en-US" sz="1600" b="1" dirty="0">
                <a:solidFill>
                  <a:schemeClr val="accent2">
                    <a:lumMod val="50000"/>
                  </a:schemeClr>
                </a:solidFill>
                <a:ea typeface="Calibri" panose="020F0502020204030204" pitchFamily="34" charset="0"/>
                <a:cs typeface="Calibri" panose="020F0502020204030204" pitchFamily="34" charset="0"/>
              </a:rPr>
              <a:t>concerned scientists</a:t>
            </a:r>
            <a:r>
              <a:rPr lang="en-US" sz="1600" dirty="0">
                <a:solidFill>
                  <a:schemeClr val="accent2">
                    <a:lumMod val="50000"/>
                  </a:schemeClr>
                </a:solidFill>
                <a:ea typeface="Calibri" panose="020F0502020204030204" pitchFamily="34" charset="0"/>
                <a:cs typeface="Calibri" panose="020F0502020204030204" pitchFamily="34" charset="0"/>
              </a:rPr>
              <a:t>                                 willing to pursue the cross-fertilization in science and innovation</a:t>
            </a:r>
            <a:endParaRPr lang="fr-FR" sz="1200" dirty="0">
              <a:solidFill>
                <a:schemeClr val="accent2">
                  <a:lumMod val="50000"/>
                </a:schemeClr>
              </a:solidFill>
              <a:ea typeface="Tahoma" panose="020B060403050404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B82BEBCB-5268-1545-8CCD-C30DA66A2723}"/>
              </a:ext>
            </a:extLst>
          </p:cNvPr>
          <p:cNvSpPr/>
          <p:nvPr/>
        </p:nvSpPr>
        <p:spPr>
          <a:xfrm>
            <a:off x="1025066" y="4869598"/>
            <a:ext cx="10752406" cy="584775"/>
          </a:xfrm>
          <a:prstGeom prst="rect">
            <a:avLst/>
          </a:prstGeom>
        </p:spPr>
        <p:txBody>
          <a:bodyPr wrap="square">
            <a:spAutoFit/>
          </a:bodyPr>
          <a:lstStyle/>
          <a:p>
            <a:pPr lvl="0" algn="just">
              <a:spcAft>
                <a:spcPts val="0"/>
              </a:spcAft>
            </a:pPr>
            <a:r>
              <a:rPr lang="en-US" sz="1600" b="1" dirty="0">
                <a:solidFill>
                  <a:srgbClr val="7030A0"/>
                </a:solidFill>
                <a:ea typeface="Calibri" panose="020F0502020204030204" pitchFamily="34" charset="0"/>
                <a:cs typeface="Calibri" panose="020F0502020204030204" pitchFamily="34" charset="0"/>
              </a:rPr>
              <a:t>Horizontally: </a:t>
            </a:r>
            <a:r>
              <a:rPr lang="en-US" sz="1600" dirty="0">
                <a:solidFill>
                  <a:srgbClr val="7030A0"/>
                </a:solidFill>
                <a:ea typeface="Calibri" panose="020F0502020204030204" pitchFamily="34" charset="0"/>
                <a:cs typeface="Calibri" panose="020F0502020204030204" pitchFamily="34" charset="0"/>
              </a:rPr>
              <a:t>The Universities and Institutes                       leveraging the inter-domain potential…  to be fully exploited </a:t>
            </a:r>
          </a:p>
          <a:p>
            <a:pPr lvl="0" algn="just">
              <a:spcAft>
                <a:spcPts val="0"/>
              </a:spcAft>
            </a:pPr>
            <a:r>
              <a:rPr lang="en-US" sz="1600" dirty="0">
                <a:solidFill>
                  <a:srgbClr val="7030A0"/>
                </a:solidFill>
                <a:ea typeface="Calibri" panose="020F0502020204030204" pitchFamily="34" charset="0"/>
                <a:cs typeface="Calibri" panose="020F0502020204030204" pitchFamily="34" charset="0"/>
              </a:rPr>
              <a:t>                                                                                                     around new academic/training schemes based on data-research</a:t>
            </a:r>
            <a:endParaRPr lang="fr-FR" sz="1200" dirty="0">
              <a:solidFill>
                <a:srgbClr val="7030A0"/>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48390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3124" y="167418"/>
            <a:ext cx="11386751" cy="708932"/>
          </a:xfrm>
        </p:spPr>
        <p:txBody>
          <a:bodyPr>
            <a:noAutofit/>
          </a:bodyPr>
          <a:lstStyle/>
          <a:p>
            <a:r>
              <a:rPr lang="fr-FR" sz="2400" b="1" dirty="0">
                <a:solidFill>
                  <a:srgbClr val="002060"/>
                </a:solidFill>
              </a:rPr>
              <a:t>Science Clusters in the </a:t>
            </a:r>
            <a:r>
              <a:rPr lang="fr-FR" sz="2400" b="1" dirty="0" err="1">
                <a:solidFill>
                  <a:srgbClr val="002060"/>
                </a:solidFill>
              </a:rPr>
              <a:t>European</a:t>
            </a:r>
            <a:r>
              <a:rPr lang="fr-FR" sz="2400" b="1" dirty="0">
                <a:solidFill>
                  <a:srgbClr val="002060"/>
                </a:solidFill>
              </a:rPr>
              <a:t> </a:t>
            </a:r>
            <a:r>
              <a:rPr lang="fr-FR" sz="2400" b="1" dirty="0" err="1">
                <a:solidFill>
                  <a:srgbClr val="002060"/>
                </a:solidFill>
              </a:rPr>
              <a:t>research</a:t>
            </a:r>
            <a:r>
              <a:rPr lang="fr-FR" sz="2400" b="1" dirty="0">
                <a:solidFill>
                  <a:srgbClr val="002060"/>
                </a:solidFill>
              </a:rPr>
              <a:t> and innovation </a:t>
            </a:r>
            <a:r>
              <a:rPr lang="fr-FR" sz="2400" b="1" dirty="0" err="1">
                <a:solidFill>
                  <a:srgbClr val="002060"/>
                </a:solidFill>
              </a:rPr>
              <a:t>landscape</a:t>
            </a:r>
            <a:endParaRPr lang="fr-FR" sz="2400" b="1" dirty="0">
              <a:solidFill>
                <a:srgbClr val="002060"/>
              </a:solidFill>
            </a:endParaRP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1DF438C8-0FB6-0C4C-88A9-2848515DE608}" type="slidenum">
              <a:rPr lang="fr-FR" smtClean="0"/>
              <a:t>7</a:t>
            </a:fld>
            <a:endParaRPr lang="fr-FR" dirty="0"/>
          </a:p>
        </p:txBody>
      </p:sp>
      <p:sp>
        <p:nvSpPr>
          <p:cNvPr id="7" name="Rectangle 6">
            <a:extLst>
              <a:ext uri="{FF2B5EF4-FFF2-40B4-BE49-F238E27FC236}">
                <a16:creationId xmlns:a16="http://schemas.microsoft.com/office/drawing/2014/main" id="{3DA5CA6E-BA7B-494B-81BA-6FD8C8E7174F}"/>
              </a:ext>
            </a:extLst>
          </p:cNvPr>
          <p:cNvSpPr/>
          <p:nvPr/>
        </p:nvSpPr>
        <p:spPr>
          <a:xfrm>
            <a:off x="764770" y="1304019"/>
            <a:ext cx="10111777" cy="4006225"/>
          </a:xfrm>
          <a:prstGeom prst="rect">
            <a:avLst/>
          </a:prstGeom>
        </p:spPr>
        <p:txBody>
          <a:bodyPr wrap="square">
            <a:spAutoFit/>
          </a:bodyPr>
          <a:lstStyle/>
          <a:p>
            <a:pPr>
              <a:spcAft>
                <a:spcPts val="1000"/>
              </a:spcAft>
            </a:pPr>
            <a:r>
              <a:rPr lang="en-US" sz="2000" b="1" dirty="0">
                <a:solidFill>
                  <a:srgbClr val="2A2A2A"/>
                </a:solidFill>
                <a:latin typeface="Calibri" panose="020F0502020204030204" pitchFamily="34" charset="0"/>
                <a:ea typeface="Tahoma" panose="020B0604030504040204" pitchFamily="34" charset="0"/>
                <a:cs typeface="Times New Roman" panose="02020603050405020304" pitchFamily="18" charset="0"/>
              </a:rPr>
              <a:t>Position II: Science Clusters</a:t>
            </a:r>
            <a:r>
              <a:rPr lang="en-GB" sz="2000" b="1" dirty="0">
                <a:solidFill>
                  <a:srgbClr val="2A2A2A"/>
                </a:solidFill>
                <a:latin typeface="Calibri" panose="020F0502020204030204" pitchFamily="34" charset="0"/>
                <a:ea typeface="Tahoma" panose="020B0604030504040204" pitchFamily="34" charset="0"/>
                <a:cs typeface="Times New Roman" panose="02020603050405020304" pitchFamily="18" charset="0"/>
              </a:rPr>
              <a:t> in EOSC and Open Science landscape</a:t>
            </a:r>
            <a:endParaRPr lang="fr-FR" sz="2000" dirty="0">
              <a:solidFill>
                <a:srgbClr val="2A2A2A"/>
              </a:solidFill>
              <a:latin typeface="Tahoma" panose="020B0604030504040204" pitchFamily="34" charset="0"/>
              <a:ea typeface="Tahoma" panose="020B0604030504040204" pitchFamily="34" charset="0"/>
              <a:cs typeface="Times New Roman" panose="02020603050405020304" pitchFamily="18" charset="0"/>
            </a:endParaRPr>
          </a:p>
          <a:p>
            <a:pPr marL="342900" lvl="0" indent="-342900" algn="just">
              <a:spcAft>
                <a:spcPts val="1000"/>
              </a:spcAft>
              <a:buFont typeface="Symbol" pitchFamily="2" charset="2"/>
              <a:buChar char="-"/>
            </a:pPr>
            <a:r>
              <a:rPr lang="en-US" sz="1600" b="1" dirty="0">
                <a:solidFill>
                  <a:srgbClr val="002060"/>
                </a:solidFill>
                <a:latin typeface="Calibri" panose="020F0502020204030204" pitchFamily="34" charset="0"/>
                <a:ea typeface="Calibri" panose="020F0502020204030204" pitchFamily="34" charset="0"/>
                <a:cs typeface="Calibri" panose="020F0502020204030204" pitchFamily="34" charset="0"/>
              </a:rPr>
              <a:t>The Science Clusters uniquely capable to address the challenges of open research data being at the same time </a:t>
            </a:r>
            <a:r>
              <a:rPr lang="en-US" sz="1600" b="1" u="sng" dirty="0">
                <a:solidFill>
                  <a:srgbClr val="002060"/>
                </a:solidFill>
                <a:latin typeface="Calibri" panose="020F0502020204030204" pitchFamily="34" charset="0"/>
                <a:ea typeface="Calibri" panose="020F0502020204030204" pitchFamily="34" charset="0"/>
                <a:cs typeface="Calibri" panose="020F0502020204030204" pitchFamily="34" charset="0"/>
              </a:rPr>
              <a:t>data producers and consumers</a:t>
            </a:r>
            <a:r>
              <a:rPr lang="en-US" sz="16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lvl="0" algn="just">
              <a:spcAft>
                <a:spcPts val="1000"/>
              </a:spcAft>
            </a:pPr>
            <a:endParaRPr lang="en-GB" sz="1600" b="1" dirty="0">
              <a:solidFill>
                <a:srgbClr val="002060"/>
              </a:solidFill>
              <a:latin typeface="Calibri" panose="020F0502020204030204" pitchFamily="34" charset="0"/>
              <a:ea typeface="Tahoma" panose="020B0604030504040204" pitchFamily="34" charset="0"/>
              <a:cs typeface="Tahoma" panose="020B0604030504040204" pitchFamily="34" charset="0"/>
            </a:endParaRPr>
          </a:p>
          <a:p>
            <a:pPr marL="342900" lvl="0" indent="-342900" algn="just">
              <a:spcAft>
                <a:spcPts val="1000"/>
              </a:spcAft>
              <a:buFont typeface="Symbol" pitchFamily="2" charset="2"/>
              <a:buChar char="-"/>
            </a:pPr>
            <a:r>
              <a:rPr lang="en-GB" sz="1600" b="1" dirty="0">
                <a:solidFill>
                  <a:srgbClr val="002060"/>
                </a:solidFill>
                <a:latin typeface="Calibri" panose="020F0502020204030204" pitchFamily="34" charset="0"/>
                <a:ea typeface="Tahoma" panose="020B0604030504040204" pitchFamily="34" charset="0"/>
                <a:cs typeface="Tahoma" panose="020B0604030504040204" pitchFamily="34" charset="0"/>
              </a:rPr>
              <a:t>The Science Clusters are a key part in developing mid-level multidisciplinary tools and platforms.</a:t>
            </a:r>
          </a:p>
          <a:p>
            <a:pPr lvl="0" algn="just">
              <a:spcAft>
                <a:spcPts val="1000"/>
              </a:spcAft>
            </a:pPr>
            <a:endParaRPr lang="fr-FR" sz="1600" dirty="0">
              <a:solidFill>
                <a:srgbClr val="2A2A2A"/>
              </a:solidFill>
              <a:latin typeface="Tahoma" panose="020B0604030504040204" pitchFamily="34" charset="0"/>
              <a:ea typeface="Tahoma" panose="020B0604030504040204" pitchFamily="34" charset="0"/>
              <a:cs typeface="Tahoma" panose="020B0604030504040204" pitchFamily="34" charset="0"/>
            </a:endParaRPr>
          </a:p>
          <a:p>
            <a:pPr marL="342900" lvl="0" indent="-342900" algn="just">
              <a:spcAft>
                <a:spcPts val="1000"/>
              </a:spcAft>
              <a:buFont typeface="Symbol" pitchFamily="2" charset="2"/>
              <a:buChar char="-"/>
            </a:pPr>
            <a:r>
              <a:rPr lang="en-GB" sz="1600" b="1" dirty="0">
                <a:solidFill>
                  <a:srgbClr val="002060"/>
                </a:solidFill>
                <a:latin typeface="Calibri" panose="020F0502020204030204" pitchFamily="34" charset="0"/>
                <a:ea typeface="Calibri" panose="020F0502020204030204" pitchFamily="34" charset="0"/>
                <a:cs typeface="Calibri" panose="020F0502020204030204" pitchFamily="34" charset="0"/>
              </a:rPr>
              <a:t>The Science Clusters’ track record of integrating infrastructures can be a significant asset for the EOSC. </a:t>
            </a:r>
            <a:r>
              <a:rPr lang="en-GB" sz="1600" dirty="0">
                <a:solidFill>
                  <a:srgbClr val="002060"/>
                </a:solidFill>
                <a:latin typeface="Calibri" panose="020F0502020204030204" pitchFamily="34" charset="0"/>
                <a:ea typeface="Tahoma" panose="020B0604030504040204" pitchFamily="34" charset="0"/>
                <a:cs typeface="Tahoma" panose="020B0604030504040204" pitchFamily="34" charset="0"/>
              </a:rPr>
              <a:t> The majority of the </a:t>
            </a:r>
            <a:r>
              <a:rPr lang="en-GB" sz="1600" u="sng" dirty="0">
                <a:solidFill>
                  <a:srgbClr val="002060"/>
                </a:solidFill>
                <a:latin typeface="Calibri" panose="020F0502020204030204" pitchFamily="34" charset="0"/>
                <a:ea typeface="Tahoma" panose="020B0604030504040204" pitchFamily="34" charset="0"/>
                <a:cs typeface="Tahoma" panose="020B0604030504040204" pitchFamily="34" charset="0"/>
              </a:rPr>
              <a:t>EOSC Association </a:t>
            </a:r>
            <a:r>
              <a:rPr lang="en-GB" sz="1600" dirty="0">
                <a:solidFill>
                  <a:srgbClr val="002060"/>
                </a:solidFill>
                <a:latin typeface="Calibri" panose="020F0502020204030204" pitchFamily="34" charset="0"/>
                <a:ea typeface="Tahoma" panose="020B0604030504040204" pitchFamily="34" charset="0"/>
                <a:cs typeface="Tahoma" panose="020B0604030504040204" pitchFamily="34" charset="0"/>
              </a:rPr>
              <a:t>members are EU member States Universities and Research Institutes: </a:t>
            </a:r>
            <a:r>
              <a:rPr lang="en-GB" sz="1600" u="sng" dirty="0">
                <a:solidFill>
                  <a:srgbClr val="002060"/>
                </a:solidFill>
                <a:latin typeface="Calibri" panose="020F0502020204030204" pitchFamily="34" charset="0"/>
                <a:ea typeface="Tahoma" panose="020B0604030504040204" pitchFamily="34" charset="0"/>
                <a:cs typeface="Tahoma" panose="020B0604030504040204" pitchFamily="34" charset="0"/>
              </a:rPr>
              <a:t>science and the support of research communities </a:t>
            </a:r>
            <a:r>
              <a:rPr lang="en-GB" sz="1600" dirty="0">
                <a:solidFill>
                  <a:srgbClr val="002060"/>
                </a:solidFill>
                <a:latin typeface="Calibri" panose="020F0502020204030204" pitchFamily="34" charset="0"/>
                <a:ea typeface="Tahoma" panose="020B0604030504040204" pitchFamily="34" charset="0"/>
                <a:cs typeface="Tahoma" panose="020B0604030504040204" pitchFamily="34" charset="0"/>
              </a:rPr>
              <a:t>as the EOSC major aim!</a:t>
            </a:r>
          </a:p>
          <a:p>
            <a:pPr lvl="0" algn="just">
              <a:spcAft>
                <a:spcPts val="1000"/>
              </a:spcAft>
            </a:pPr>
            <a:endParaRPr lang="en-GB" sz="1600" dirty="0">
              <a:solidFill>
                <a:srgbClr val="C00000"/>
              </a:solidFill>
              <a:latin typeface="Calibri" panose="020F0502020204030204" pitchFamily="34" charset="0"/>
              <a:ea typeface="Tahoma" panose="020B0604030504040204" pitchFamily="34" charset="0"/>
              <a:cs typeface="Tahoma" panose="020B0604030504040204" pitchFamily="34" charset="0"/>
            </a:endParaRPr>
          </a:p>
          <a:p>
            <a:pPr lvl="0" algn="just"/>
            <a:r>
              <a:rPr lang="en-GB" sz="1600" dirty="0">
                <a:solidFill>
                  <a:srgbClr val="C00000"/>
                </a:solidFill>
                <a:latin typeface="Calibri" panose="020F0502020204030204" pitchFamily="34" charset="0"/>
                <a:ea typeface="Tahoma" panose="020B0604030504040204" pitchFamily="34" charset="0"/>
                <a:cs typeface="Tahoma" panose="020B0604030504040204" pitchFamily="34" charset="0"/>
              </a:rPr>
              <a:t>             It is of primary importance that the EOSC implementation roadmap, as well as its governance, make </a:t>
            </a:r>
          </a:p>
          <a:p>
            <a:pPr lvl="0" algn="just"/>
            <a:r>
              <a:rPr lang="en-GB" sz="1600" dirty="0">
                <a:solidFill>
                  <a:srgbClr val="C00000"/>
                </a:solidFill>
                <a:latin typeface="Calibri" panose="020F0502020204030204" pitchFamily="34" charset="0"/>
                <a:ea typeface="Tahoma" panose="020B0604030504040204" pitchFamily="34" charset="0"/>
                <a:cs typeface="Tahoma" panose="020B0604030504040204" pitchFamily="34" charset="0"/>
              </a:rPr>
              <a:t>                    reference to domain-based scientific communities and to the Science Clusters supported by them.  </a:t>
            </a:r>
            <a:endParaRPr lang="fr-FR" sz="16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Flèche droite rayée 7">
            <a:extLst>
              <a:ext uri="{FF2B5EF4-FFF2-40B4-BE49-F238E27FC236}">
                <a16:creationId xmlns:a16="http://schemas.microsoft.com/office/drawing/2014/main" id="{951E3C38-7D25-A84E-A8A0-65880CD34C76}"/>
              </a:ext>
            </a:extLst>
          </p:cNvPr>
          <p:cNvSpPr/>
          <p:nvPr/>
        </p:nvSpPr>
        <p:spPr>
          <a:xfrm>
            <a:off x="411479" y="4870284"/>
            <a:ext cx="706582" cy="290945"/>
          </a:xfrm>
          <a:prstGeom prst="stripedRightArrow">
            <a:avLst>
              <a:gd name="adj1" fmla="val 55714"/>
              <a:gd name="adj2"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53155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3124" y="167418"/>
            <a:ext cx="11386751" cy="708932"/>
          </a:xfrm>
        </p:spPr>
        <p:txBody>
          <a:bodyPr>
            <a:noAutofit/>
          </a:bodyPr>
          <a:lstStyle/>
          <a:p>
            <a:r>
              <a:rPr lang="fr-FR" sz="2400" b="1" dirty="0">
                <a:solidFill>
                  <a:srgbClr val="002060"/>
                </a:solidFill>
              </a:rPr>
              <a:t>Science Clusters in the </a:t>
            </a:r>
            <a:r>
              <a:rPr lang="fr-FR" sz="2400" b="1" dirty="0" err="1">
                <a:solidFill>
                  <a:srgbClr val="002060"/>
                </a:solidFill>
              </a:rPr>
              <a:t>European</a:t>
            </a:r>
            <a:r>
              <a:rPr lang="fr-FR" sz="2400" b="1" dirty="0">
                <a:solidFill>
                  <a:srgbClr val="002060"/>
                </a:solidFill>
              </a:rPr>
              <a:t> </a:t>
            </a:r>
            <a:r>
              <a:rPr lang="fr-FR" sz="2400" b="1" dirty="0" err="1">
                <a:solidFill>
                  <a:srgbClr val="002060"/>
                </a:solidFill>
              </a:rPr>
              <a:t>research</a:t>
            </a:r>
            <a:r>
              <a:rPr lang="fr-FR" sz="2400" b="1" dirty="0">
                <a:solidFill>
                  <a:srgbClr val="002060"/>
                </a:solidFill>
              </a:rPr>
              <a:t> and innovation </a:t>
            </a:r>
            <a:r>
              <a:rPr lang="fr-FR" sz="2400" b="1" dirty="0" err="1">
                <a:solidFill>
                  <a:srgbClr val="002060"/>
                </a:solidFill>
              </a:rPr>
              <a:t>landscape</a:t>
            </a:r>
            <a:endParaRPr lang="fr-FR" sz="2400" b="1" dirty="0">
              <a:solidFill>
                <a:srgbClr val="002060"/>
              </a:solidFill>
            </a:endParaRP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r>
              <a:rPr lang="fr-FR"/>
              <a:t>(1)</a:t>
            </a:r>
            <a:endParaRPr lang="fr-FR" dirty="0"/>
          </a:p>
        </p:txBody>
      </p:sp>
      <p:sp>
        <p:nvSpPr>
          <p:cNvPr id="7" name="Rectangle 6">
            <a:extLst>
              <a:ext uri="{FF2B5EF4-FFF2-40B4-BE49-F238E27FC236}">
                <a16:creationId xmlns:a16="http://schemas.microsoft.com/office/drawing/2014/main" id="{5F5842C6-12D3-C24C-B6EF-DFBFDE020DF7}"/>
              </a:ext>
            </a:extLst>
          </p:cNvPr>
          <p:cNvSpPr/>
          <p:nvPr/>
        </p:nvSpPr>
        <p:spPr>
          <a:xfrm>
            <a:off x="340823" y="935837"/>
            <a:ext cx="10357657" cy="2636619"/>
          </a:xfrm>
          <a:prstGeom prst="rect">
            <a:avLst/>
          </a:prstGeom>
        </p:spPr>
        <p:txBody>
          <a:bodyPr wrap="square">
            <a:spAutoFit/>
          </a:bodyPr>
          <a:lstStyle/>
          <a:p>
            <a:pPr algn="just">
              <a:spcAft>
                <a:spcPts val="1000"/>
              </a:spcAft>
            </a:pPr>
            <a:r>
              <a:rPr lang="en-US" sz="2000" b="1" dirty="0">
                <a:latin typeface="Calibri" panose="020F0502020204030204" pitchFamily="34" charset="0"/>
                <a:ea typeface="Calibri" panose="020F0502020204030204" pitchFamily="34" charset="0"/>
                <a:cs typeface="Calibri" panose="020F0502020204030204" pitchFamily="34" charset="0"/>
              </a:rPr>
              <a:t>Position III: Science Clusters in scientific and RI communities</a:t>
            </a:r>
            <a:endParaRPr lang="fr-FR" sz="2000" b="1" dirty="0">
              <a:latin typeface="Tahoma" panose="020B0604030504040204" pitchFamily="34" charset="0"/>
              <a:ea typeface="Tahoma" panose="020B0604030504040204" pitchFamily="34" charset="0"/>
              <a:cs typeface="Times New Roman" panose="02020603050405020304" pitchFamily="18" charset="0"/>
            </a:endParaRPr>
          </a:p>
          <a:p>
            <a:pPr algn="just">
              <a:spcAft>
                <a:spcPts val="1000"/>
              </a:spcAft>
            </a:pPr>
            <a:endParaRPr lang="en-US"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buFont typeface="Symbol" pitchFamily="2" charset="2"/>
              <a:buChar char="-"/>
            </a:pPr>
            <a:r>
              <a:rPr lang="en-US" sz="1600" b="1" dirty="0">
                <a:solidFill>
                  <a:srgbClr val="002060"/>
                </a:solidFill>
                <a:latin typeface="Calibri" panose="020F0502020204030204" pitchFamily="34" charset="0"/>
                <a:ea typeface="Calibri" panose="020F0502020204030204" pitchFamily="34" charset="0"/>
                <a:cs typeface="Calibri" panose="020F0502020204030204" pitchFamily="34" charset="0"/>
              </a:rPr>
              <a:t>An infrastructure of “Web of FAIR Data and Services for Science” risks to be incomplete and ineffective without “community-governed” open-science commons platforms co-developed and operated by scientists</a:t>
            </a:r>
            <a:r>
              <a:rPr lang="en-US" sz="1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lvl="0" algn="just">
              <a:spcAft>
                <a:spcPts val="1000"/>
              </a:spcAft>
            </a:pPr>
            <a:r>
              <a:rPr lang="en-US" sz="1600" dirty="0">
                <a:solidFill>
                  <a:srgbClr val="002060"/>
                </a:solidFill>
                <a:latin typeface="Calibri" panose="020F0502020204030204" pitchFamily="34" charset="0"/>
                <a:ea typeface="Calibri" panose="020F0502020204030204" pitchFamily="34" charset="0"/>
                <a:cs typeface="Calibri" panose="020F0502020204030204" pitchFamily="34" charset="0"/>
              </a:rPr>
              <a:t>        (VRE vs Marketplace).</a:t>
            </a:r>
          </a:p>
          <a:p>
            <a:pPr lvl="0" algn="just">
              <a:spcAft>
                <a:spcPts val="1000"/>
              </a:spcAft>
            </a:pPr>
            <a:endParaRPr lang="fr-FR" sz="1600" dirty="0">
              <a:solidFill>
                <a:srgbClr val="2A2A2A"/>
              </a:solidFill>
              <a:latin typeface="Tahoma" panose="020B0604030504040204" pitchFamily="34" charset="0"/>
              <a:ea typeface="Tahoma" panose="020B0604030504040204" pitchFamily="34" charset="0"/>
              <a:cs typeface="Tahoma" panose="020B0604030504040204" pitchFamily="34" charset="0"/>
            </a:endParaRPr>
          </a:p>
          <a:p>
            <a:pPr marL="342900" lvl="0" indent="-342900" algn="just">
              <a:spcAft>
                <a:spcPts val="1000"/>
              </a:spcAft>
              <a:buFont typeface="Symbol" pitchFamily="2" charset="2"/>
              <a:buChar char="-"/>
            </a:pPr>
            <a:r>
              <a:rPr lang="en-GB" sz="1600" b="1"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en-GB" sz="1600" b="1" dirty="0">
                <a:solidFill>
                  <a:srgbClr val="002060"/>
                </a:solidFill>
                <a:latin typeface="Calibri" panose="020F0502020204030204" pitchFamily="34" charset="0"/>
                <a:ea typeface="Tahoma" panose="020B0604030504040204" pitchFamily="34" charset="0"/>
                <a:cs typeface="Tahoma" panose="020B0604030504040204" pitchFamily="34" charset="0"/>
              </a:rPr>
              <a:t>Science Clusters</a:t>
            </a:r>
            <a:r>
              <a:rPr lang="en-GB"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build and maintain key community-centred initiatives.</a:t>
            </a:r>
            <a:r>
              <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rPr>
              <a:t>  The five </a:t>
            </a:r>
            <a:r>
              <a:rPr lang="en-US" sz="1600" dirty="0">
                <a:solidFill>
                  <a:srgbClr val="002060"/>
                </a:solidFill>
                <a:latin typeface="Calibri" panose="020F0502020204030204" pitchFamily="34" charset="0"/>
                <a:ea typeface="Calibri" panose="020F0502020204030204" pitchFamily="34" charset="0"/>
                <a:cs typeface="Calibri" panose="020F0502020204030204" pitchFamily="34" charset="0"/>
              </a:rPr>
              <a:t>Science Cluster</a:t>
            </a:r>
            <a:r>
              <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rPr>
              <a:t>s have recently committed to co-steer shared actions to engage more researchers in the EOSC and in cooperation </a:t>
            </a:r>
          </a:p>
        </p:txBody>
      </p:sp>
      <p:pic>
        <p:nvPicPr>
          <p:cNvPr id="8" name="Image 7">
            <a:extLst>
              <a:ext uri="{FF2B5EF4-FFF2-40B4-BE49-F238E27FC236}">
                <a16:creationId xmlns:a16="http://schemas.microsoft.com/office/drawing/2014/main" id="{8073C84C-8B63-B448-A35C-752969A6DE2F}"/>
              </a:ext>
            </a:extLst>
          </p:cNvPr>
          <p:cNvPicPr>
            <a:picLocks noChangeAspect="1"/>
          </p:cNvPicPr>
          <p:nvPr/>
        </p:nvPicPr>
        <p:blipFill>
          <a:blip r:embed="rId2"/>
          <a:stretch>
            <a:fillRect/>
          </a:stretch>
        </p:blipFill>
        <p:spPr>
          <a:xfrm>
            <a:off x="8603962" y="3504491"/>
            <a:ext cx="3080179" cy="3127607"/>
          </a:xfrm>
          <a:prstGeom prst="rect">
            <a:avLst/>
          </a:prstGeom>
          <a:ln>
            <a:solidFill>
              <a:schemeClr val="bg2">
                <a:lumMod val="90000"/>
              </a:schemeClr>
            </a:solidFill>
          </a:ln>
        </p:spPr>
      </p:pic>
      <p:pic>
        <p:nvPicPr>
          <p:cNvPr id="9" name="Image 8">
            <a:extLst>
              <a:ext uri="{FF2B5EF4-FFF2-40B4-BE49-F238E27FC236}">
                <a16:creationId xmlns:a16="http://schemas.microsoft.com/office/drawing/2014/main" id="{5323C495-A40D-8B48-A36D-1FCC992DF6D6}"/>
              </a:ext>
            </a:extLst>
          </p:cNvPr>
          <p:cNvPicPr>
            <a:picLocks noChangeAspect="1"/>
          </p:cNvPicPr>
          <p:nvPr/>
        </p:nvPicPr>
        <p:blipFill>
          <a:blip r:embed="rId3"/>
          <a:stretch>
            <a:fillRect/>
          </a:stretch>
        </p:blipFill>
        <p:spPr>
          <a:xfrm>
            <a:off x="10698480" y="3266748"/>
            <a:ext cx="1159517" cy="617807"/>
          </a:xfrm>
          <a:prstGeom prst="rect">
            <a:avLst/>
          </a:prstGeom>
        </p:spPr>
      </p:pic>
      <p:sp>
        <p:nvSpPr>
          <p:cNvPr id="10" name="Rectangle 9">
            <a:extLst>
              <a:ext uri="{FF2B5EF4-FFF2-40B4-BE49-F238E27FC236}">
                <a16:creationId xmlns:a16="http://schemas.microsoft.com/office/drawing/2014/main" id="{F121FDFB-1CE0-AE4E-AC92-232E9AE4A7EC}"/>
              </a:ext>
            </a:extLst>
          </p:cNvPr>
          <p:cNvSpPr/>
          <p:nvPr/>
        </p:nvSpPr>
        <p:spPr>
          <a:xfrm>
            <a:off x="270851" y="3467915"/>
            <a:ext cx="8071254" cy="2564805"/>
          </a:xfrm>
          <a:prstGeom prst="rect">
            <a:avLst/>
          </a:prstGeom>
        </p:spPr>
        <p:txBody>
          <a:bodyPr wrap="square">
            <a:spAutoFit/>
          </a:bodyPr>
          <a:lstStyle/>
          <a:p>
            <a:pPr lvl="0" algn="just"/>
            <a:r>
              <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rPr>
              <a:t>         with pan-European e-infrastructure organizations in the H2020 EOSC-Future project. </a:t>
            </a:r>
          </a:p>
          <a:p>
            <a:pPr lvl="0" algn="just"/>
            <a:r>
              <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GB" sz="1600" dirty="0" err="1">
                <a:solidFill>
                  <a:srgbClr val="002060"/>
                </a:solidFill>
                <a:latin typeface="Calibri" panose="020F0502020204030204" pitchFamily="34" charset="0"/>
                <a:ea typeface="Calibri" panose="020F0502020204030204" pitchFamily="34" charset="0"/>
                <a:cs typeface="Calibri" panose="020F0502020204030204" pitchFamily="34" charset="0"/>
              </a:rPr>
              <a:t>i</a:t>
            </a:r>
            <a:r>
              <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rPr>
              <a:t>) Supporting consolidation actions; (ii) building multi-domain Science Projects (SPs);  </a:t>
            </a:r>
          </a:p>
          <a:p>
            <a:pPr lvl="0" algn="just"/>
            <a:r>
              <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rPr>
              <a:t>         (iii) making the EOSC a federation of VREs for the sustainability of EOSC.</a:t>
            </a:r>
          </a:p>
          <a:p>
            <a:pPr lvl="0" algn="just">
              <a:spcAft>
                <a:spcPts val="1000"/>
              </a:spcAft>
            </a:pPr>
            <a:r>
              <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lvl="0" algn="just">
              <a:spcAft>
                <a:spcPts val="1000"/>
              </a:spcAft>
            </a:pPr>
            <a:endParaRPr lang="fr-FR" sz="1600" dirty="0">
              <a:solidFill>
                <a:srgbClr val="2A2A2A"/>
              </a:solidFill>
              <a:latin typeface="Tahoma" panose="020B0604030504040204" pitchFamily="34" charset="0"/>
              <a:ea typeface="Tahoma" panose="020B0604030504040204" pitchFamily="34" charset="0"/>
              <a:cs typeface="Tahoma" panose="020B0604030504040204" pitchFamily="34" charset="0"/>
            </a:endParaRPr>
          </a:p>
          <a:p>
            <a:pPr marL="342900" lvl="0" indent="-342900" algn="just">
              <a:spcAft>
                <a:spcPts val="1000"/>
              </a:spcAft>
              <a:buFont typeface="Symbol" pitchFamily="2" charset="2"/>
              <a:buChar char="-"/>
            </a:pPr>
            <a:r>
              <a:rPr lang="en-GB" sz="1600" b="1"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en-GB" sz="1600" b="1" dirty="0">
                <a:solidFill>
                  <a:srgbClr val="002060"/>
                </a:solidFill>
                <a:latin typeface="Calibri" panose="020F0502020204030204" pitchFamily="34" charset="0"/>
                <a:ea typeface="Tahoma" panose="020B0604030504040204" pitchFamily="34" charset="0"/>
                <a:cs typeface="Tahoma" panose="020B0604030504040204" pitchFamily="34" charset="0"/>
              </a:rPr>
              <a:t>Science Clusters</a:t>
            </a:r>
            <a:r>
              <a:rPr lang="en-GB"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also provide a rapid and efficient platform for joining the RI services within or even cross clusters for important societal challenges</a:t>
            </a:r>
            <a:r>
              <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rPr>
              <a:t>. Recent COVID-19 projects demonstrate rapid response and capability for science-based societal and economic resilience in Europe.</a:t>
            </a:r>
          </a:p>
        </p:txBody>
      </p:sp>
    </p:spTree>
    <p:extLst>
      <p:ext uri="{BB962C8B-B14F-4D97-AF65-F5344CB8AC3E}">
        <p14:creationId xmlns:p14="http://schemas.microsoft.com/office/powerpoint/2010/main" val="2680301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4275" y="167418"/>
            <a:ext cx="10515600" cy="708932"/>
          </a:xfrm>
        </p:spPr>
        <p:txBody>
          <a:bodyPr>
            <a:normAutofit/>
          </a:bodyPr>
          <a:lstStyle/>
          <a:p>
            <a:r>
              <a:rPr lang="fr-FR" sz="2800" b="1" dirty="0">
                <a:solidFill>
                  <a:srgbClr val="002060"/>
                </a:solidFill>
              </a:rPr>
              <a:t>Common </a:t>
            </a:r>
            <a:r>
              <a:rPr lang="fr-FR" sz="2800" b="1" dirty="0" err="1">
                <a:solidFill>
                  <a:srgbClr val="002060"/>
                </a:solidFill>
              </a:rPr>
              <a:t>statements</a:t>
            </a:r>
            <a:r>
              <a:rPr lang="fr-FR" sz="2800" b="1" dirty="0">
                <a:solidFill>
                  <a:srgbClr val="002060"/>
                </a:solidFill>
              </a:rPr>
              <a:t> of the five Science Clusters</a:t>
            </a:r>
          </a:p>
        </p:txBody>
      </p:sp>
      <p:sp>
        <p:nvSpPr>
          <p:cNvPr id="4" name="Espace réservé de la date 3"/>
          <p:cNvSpPr>
            <a:spLocks noGrp="1"/>
          </p:cNvSpPr>
          <p:nvPr>
            <p:ph type="dt" sz="half" idx="10"/>
          </p:nvPr>
        </p:nvSpPr>
        <p:spPr/>
        <p:txBody>
          <a:bodyPr/>
          <a:lstStyle/>
          <a:p>
            <a:r>
              <a:rPr lang="fr-FR" dirty="0"/>
              <a:t>11/06/2021</a:t>
            </a:r>
          </a:p>
        </p:txBody>
      </p:sp>
      <p:sp>
        <p:nvSpPr>
          <p:cNvPr id="5" name="Espace réservé du pied de page 4"/>
          <p:cNvSpPr>
            <a:spLocks noGrp="1"/>
          </p:cNvSpPr>
          <p:nvPr>
            <p:ph type="ftr" sz="quarter" idx="11"/>
          </p:nvPr>
        </p:nvSpPr>
        <p:spPr/>
        <p:txBody>
          <a:bodyPr/>
          <a:lstStyle/>
          <a:p>
            <a:r>
              <a:rPr lang="fr-FR" dirty="0"/>
              <a:t>Giovanni Lamanna</a:t>
            </a:r>
          </a:p>
        </p:txBody>
      </p:sp>
      <p:sp>
        <p:nvSpPr>
          <p:cNvPr id="6" name="Espace réservé du numéro de diapositive 5"/>
          <p:cNvSpPr>
            <a:spLocks noGrp="1"/>
          </p:cNvSpPr>
          <p:nvPr>
            <p:ph type="sldNum" sz="quarter" idx="12"/>
          </p:nvPr>
        </p:nvSpPr>
        <p:spPr/>
        <p:txBody>
          <a:bodyPr/>
          <a:lstStyle/>
          <a:p>
            <a:fld id="{89C90BF1-5224-CF49-9811-D76F971831AB}" type="slidenum">
              <a:rPr lang="fr-FR" smtClean="0"/>
              <a:t>9</a:t>
            </a:fld>
            <a:endParaRPr lang="fr-FR" dirty="0"/>
          </a:p>
        </p:txBody>
      </p:sp>
      <p:sp>
        <p:nvSpPr>
          <p:cNvPr id="8" name="Rectangle 7">
            <a:extLst>
              <a:ext uri="{FF2B5EF4-FFF2-40B4-BE49-F238E27FC236}">
                <a16:creationId xmlns:a16="http://schemas.microsoft.com/office/drawing/2014/main" id="{7A901CE7-3734-F645-91BF-525B169444E3}"/>
              </a:ext>
            </a:extLst>
          </p:cNvPr>
          <p:cNvSpPr/>
          <p:nvPr/>
        </p:nvSpPr>
        <p:spPr>
          <a:xfrm>
            <a:off x="637674" y="962977"/>
            <a:ext cx="10515600" cy="4062651"/>
          </a:xfrm>
          <a:prstGeom prst="rect">
            <a:avLst/>
          </a:prstGeom>
        </p:spPr>
        <p:txBody>
          <a:bodyPr wrap="square">
            <a:spAutoFit/>
          </a:bodyPr>
          <a:lstStyle/>
          <a:p>
            <a:pPr algn="just">
              <a:spcAft>
                <a:spcPts val="0"/>
              </a:spcAft>
            </a:pPr>
            <a:endParaRPr lang="en-GB" sz="2000" dirty="0">
              <a:solidFill>
                <a:srgbClr val="002060"/>
              </a:solidFill>
              <a:ea typeface="Tahoma" panose="020B0604030504040204" pitchFamily="34" charset="0"/>
              <a:cs typeface="Times New Roman" panose="02020603050405020304" pitchFamily="18" charset="0"/>
            </a:endParaRPr>
          </a:p>
          <a:p>
            <a:pPr algn="just">
              <a:spcAft>
                <a:spcPts val="0"/>
              </a:spcAft>
            </a:pPr>
            <a:r>
              <a:rPr lang="en-GB" sz="2000" dirty="0">
                <a:solidFill>
                  <a:srgbClr val="002060"/>
                </a:solidFill>
                <a:ea typeface="Tahoma" panose="020B0604030504040204" pitchFamily="34" charset="0"/>
                <a:cs typeface="Times New Roman" panose="02020603050405020304" pitchFamily="18" charset="0"/>
              </a:rPr>
              <a:t>The </a:t>
            </a:r>
            <a:r>
              <a:rPr lang="en-GB" sz="2000" b="1" dirty="0">
                <a:solidFill>
                  <a:srgbClr val="002060"/>
                </a:solidFill>
                <a:ea typeface="Tahoma" panose="020B0604030504040204" pitchFamily="34" charset="0"/>
                <a:cs typeface="Times New Roman" panose="02020603050405020304" pitchFamily="18" charset="0"/>
              </a:rPr>
              <a:t>Science Clusters </a:t>
            </a:r>
            <a:r>
              <a:rPr lang="en-GB" sz="2000" dirty="0">
                <a:solidFill>
                  <a:srgbClr val="002060"/>
                </a:solidFill>
                <a:ea typeface="Tahoma" panose="020B0604030504040204" pitchFamily="34" charset="0"/>
                <a:cs typeface="Times New Roman" panose="02020603050405020304" pitchFamily="18" charset="0"/>
              </a:rPr>
              <a:t>are willing to </a:t>
            </a:r>
            <a:r>
              <a:rPr lang="en-GB" sz="2000" u="sng" dirty="0">
                <a:solidFill>
                  <a:srgbClr val="002060"/>
                </a:solidFill>
                <a:ea typeface="Tahoma" panose="020B0604030504040204" pitchFamily="34" charset="0"/>
                <a:cs typeface="Times New Roman" panose="02020603050405020304" pitchFamily="18" charset="0"/>
              </a:rPr>
              <a:t>operate</a:t>
            </a:r>
            <a:r>
              <a:rPr lang="en-GB" sz="2000" dirty="0">
                <a:solidFill>
                  <a:srgbClr val="002060"/>
                </a:solidFill>
                <a:ea typeface="Tahoma" panose="020B0604030504040204" pitchFamily="34" charset="0"/>
                <a:cs typeface="Times New Roman" panose="02020603050405020304" pitchFamily="18" charset="0"/>
              </a:rPr>
              <a:t> and </a:t>
            </a:r>
            <a:r>
              <a:rPr lang="en-GB" sz="2000" u="sng" dirty="0">
                <a:solidFill>
                  <a:srgbClr val="002060"/>
                </a:solidFill>
                <a:ea typeface="Tahoma" panose="020B0604030504040204" pitchFamily="34" charset="0"/>
                <a:cs typeface="Times New Roman" panose="02020603050405020304" pitchFamily="18" charset="0"/>
              </a:rPr>
              <a:t>adapt</a:t>
            </a:r>
            <a:r>
              <a:rPr lang="en-GB" sz="2000" dirty="0">
                <a:solidFill>
                  <a:srgbClr val="002060"/>
                </a:solidFill>
                <a:ea typeface="Tahoma" panose="020B0604030504040204" pitchFamily="34" charset="0"/>
                <a:cs typeface="Times New Roman" panose="02020603050405020304" pitchFamily="18" charset="0"/>
              </a:rPr>
              <a:t> their thematic open-science resources in EOSC towards four urgent needs:  </a:t>
            </a:r>
          </a:p>
          <a:p>
            <a:pPr algn="just">
              <a:spcAft>
                <a:spcPts val="0"/>
              </a:spcAft>
            </a:pPr>
            <a:endParaRPr lang="fr-FR" dirty="0">
              <a:solidFill>
                <a:srgbClr val="2A2A2A"/>
              </a:solidFill>
              <a:ea typeface="Tahoma" panose="020B0604030504040204" pitchFamily="34" charset="0"/>
              <a:cs typeface="Times New Roman" panose="02020603050405020304" pitchFamily="18" charset="0"/>
            </a:endParaRPr>
          </a:p>
          <a:p>
            <a:pPr marL="914400" lvl="1" indent="-457200" algn="just">
              <a:buFont typeface="+mj-lt"/>
              <a:buAutoNum type="arabicPeriod"/>
            </a:pPr>
            <a:r>
              <a:rPr lang="en-GB" dirty="0">
                <a:solidFill>
                  <a:srgbClr val="C00000"/>
                </a:solidFill>
                <a:ea typeface="Tahoma" panose="020B0604030504040204" pitchFamily="34" charset="0"/>
                <a:cs typeface="Times New Roman" panose="02020603050405020304" pitchFamily="18" charset="0"/>
              </a:rPr>
              <a:t>making science always central, solid and inclusive of its social and cultural dimension, as collective knowledge to be nurtured; </a:t>
            </a:r>
          </a:p>
          <a:p>
            <a:pPr marL="914400" lvl="1" indent="-457200" algn="just">
              <a:buFont typeface="+mj-lt"/>
              <a:buAutoNum type="arabicPeriod"/>
            </a:pPr>
            <a:endParaRPr lang="fr-FR" dirty="0">
              <a:solidFill>
                <a:srgbClr val="2A2A2A"/>
              </a:solidFill>
              <a:ea typeface="Tahoma" panose="020B0604030504040204" pitchFamily="34" charset="0"/>
              <a:cs typeface="Times New Roman" panose="02020603050405020304" pitchFamily="18" charset="0"/>
            </a:endParaRPr>
          </a:p>
          <a:p>
            <a:pPr marL="914400" lvl="1" indent="-457200" algn="just">
              <a:buFont typeface="+mj-lt"/>
              <a:buAutoNum type="arabicPeriod"/>
            </a:pPr>
            <a:r>
              <a:rPr lang="en-GB" dirty="0">
                <a:solidFill>
                  <a:schemeClr val="accent6">
                    <a:lumMod val="75000"/>
                  </a:schemeClr>
                </a:solidFill>
                <a:ea typeface="Tahoma" panose="020B0604030504040204" pitchFamily="34" charset="0"/>
                <a:cs typeface="Times New Roman" panose="02020603050405020304" pitchFamily="18" charset="0"/>
              </a:rPr>
              <a:t>leveraging crosscutting and cluster cross-domain projects connected with European sectoral data spaces; </a:t>
            </a:r>
          </a:p>
          <a:p>
            <a:pPr marL="914400" lvl="1" indent="-457200" algn="just">
              <a:buFont typeface="+mj-lt"/>
              <a:buAutoNum type="arabicPeriod"/>
            </a:pPr>
            <a:endParaRPr lang="fr-FR" dirty="0">
              <a:solidFill>
                <a:srgbClr val="2A2A2A"/>
              </a:solidFill>
              <a:ea typeface="Tahoma" panose="020B0604030504040204" pitchFamily="34" charset="0"/>
              <a:cs typeface="Times New Roman" panose="02020603050405020304" pitchFamily="18" charset="0"/>
            </a:endParaRPr>
          </a:p>
          <a:p>
            <a:pPr marL="914400" lvl="1" indent="-457200" algn="just">
              <a:buFont typeface="+mj-lt"/>
              <a:buAutoNum type="arabicPeriod"/>
            </a:pPr>
            <a:r>
              <a:rPr lang="en-GB" dirty="0">
                <a:solidFill>
                  <a:srgbClr val="7030A0"/>
                </a:solidFill>
                <a:ea typeface="Tahoma" panose="020B0604030504040204" pitchFamily="34" charset="0"/>
                <a:cs typeface="Times New Roman" panose="02020603050405020304" pitchFamily="18" charset="0"/>
              </a:rPr>
              <a:t>providing training, committing to education and engaging citizens in science;  </a:t>
            </a:r>
          </a:p>
          <a:p>
            <a:pPr marL="914400" lvl="1" indent="-457200" algn="just">
              <a:buFont typeface="+mj-lt"/>
              <a:buAutoNum type="arabicPeriod"/>
            </a:pPr>
            <a:endParaRPr lang="fr-FR" dirty="0">
              <a:solidFill>
                <a:schemeClr val="bg2">
                  <a:lumMod val="25000"/>
                </a:schemeClr>
              </a:solidFill>
              <a:ea typeface="Tahoma" panose="020B0604030504040204" pitchFamily="34" charset="0"/>
              <a:cs typeface="Times New Roman" panose="02020603050405020304" pitchFamily="18" charset="0"/>
            </a:endParaRPr>
          </a:p>
          <a:p>
            <a:pPr marL="914400" lvl="1" indent="-457200" algn="just">
              <a:buFont typeface="+mj-lt"/>
              <a:buAutoNum type="arabicPeriod"/>
            </a:pPr>
            <a:r>
              <a:rPr lang="en-GB" dirty="0">
                <a:solidFill>
                  <a:schemeClr val="bg2">
                    <a:lumMod val="25000"/>
                  </a:schemeClr>
                </a:solidFill>
                <a:ea typeface="Tahoma" panose="020B0604030504040204" pitchFamily="34" charset="0"/>
                <a:cs typeface="Times New Roman" panose="02020603050405020304" pitchFamily="18" charset="0"/>
              </a:rPr>
              <a:t>exploring the way to translate their excellence in data-research into economic value.</a:t>
            </a:r>
            <a:endParaRPr lang="fr-FR" dirty="0">
              <a:solidFill>
                <a:schemeClr val="bg2">
                  <a:lumMod val="25000"/>
                </a:schemeClr>
              </a:solidFill>
              <a:ea typeface="Tahoma" panose="020B0604030504040204" pitchFamily="34" charset="0"/>
              <a:cs typeface="Times New Roman" panose="02020603050405020304" pitchFamily="18" charset="0"/>
            </a:endParaRPr>
          </a:p>
          <a:p>
            <a:pPr marL="457200" algn="just">
              <a:spcAft>
                <a:spcPts val="0"/>
              </a:spcAft>
            </a:pPr>
            <a:r>
              <a:rPr lang="en-GB" dirty="0">
                <a:solidFill>
                  <a:srgbClr val="002060"/>
                </a:solidFill>
                <a:ea typeface="Tahoma" panose="020B0604030504040204" pitchFamily="34" charset="0"/>
                <a:cs typeface="Times New Roman" panose="02020603050405020304" pitchFamily="18" charset="0"/>
              </a:rPr>
              <a:t> </a:t>
            </a:r>
            <a:endParaRPr lang="fr-FR" dirty="0">
              <a:solidFill>
                <a:srgbClr val="2A2A2A"/>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98091178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4993</TotalTime>
  <Words>1992</Words>
  <Application>Microsoft Macintosh PowerPoint</Application>
  <PresentationFormat>Grand écran</PresentationFormat>
  <Paragraphs>265</Paragraphs>
  <Slides>17</Slides>
  <Notes>0</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17</vt:i4>
      </vt:variant>
    </vt:vector>
  </HeadingPairs>
  <TitlesOfParts>
    <vt:vector size="28" baseType="lpstr">
      <vt:lpstr>SimHei</vt:lpstr>
      <vt:lpstr>Arial</vt:lpstr>
      <vt:lpstr>Calibri</vt:lpstr>
      <vt:lpstr>Calibri Light</vt:lpstr>
      <vt:lpstr>Roboto</vt:lpstr>
      <vt:lpstr>Roboto Medium</vt:lpstr>
      <vt:lpstr>Symbol</vt:lpstr>
      <vt:lpstr>Tahoma</vt:lpstr>
      <vt:lpstr>Times New Roman</vt:lpstr>
      <vt:lpstr>Thème Office</vt:lpstr>
      <vt:lpstr>Conception personnalisée</vt:lpstr>
      <vt:lpstr>Présentation PowerPoint</vt:lpstr>
      <vt:lpstr>PSD2</vt:lpstr>
      <vt:lpstr>The glossary …</vt:lpstr>
      <vt:lpstr>The glossary …</vt:lpstr>
      <vt:lpstr>… and a preamble </vt:lpstr>
      <vt:lpstr>Science Clusters in the European research and innovation landscape</vt:lpstr>
      <vt:lpstr>Science Clusters in the European research and innovation landscape</vt:lpstr>
      <vt:lpstr>Science Clusters in the European research and innovation landscape</vt:lpstr>
      <vt:lpstr>Common statements of the five Science Clusters</vt:lpstr>
      <vt:lpstr>A work plan for the future of the Science Clusters </vt:lpstr>
      <vt:lpstr>A work plan for the future of the Science Clusters </vt:lpstr>
      <vt:lpstr>A work plan for the future of the Science Clusters </vt:lpstr>
      <vt:lpstr>Pillar A</vt:lpstr>
      <vt:lpstr>Pillar B</vt:lpstr>
      <vt:lpstr>Pillar B</vt:lpstr>
      <vt:lpstr>Pillar B (Data Spaces)</vt:lpstr>
      <vt:lpstr>Conclusions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Mathilde HUBERT</dc:creator>
  <cp:lastModifiedBy>Microsoft Office User</cp:lastModifiedBy>
  <cp:revision>128</cp:revision>
  <dcterms:created xsi:type="dcterms:W3CDTF">2021-06-03T19:42:55Z</dcterms:created>
  <dcterms:modified xsi:type="dcterms:W3CDTF">2021-06-11T05:05:16Z</dcterms:modified>
</cp:coreProperties>
</file>