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25" r:id="rId2"/>
    <p:sldId id="427" r:id="rId3"/>
    <p:sldId id="429" r:id="rId4"/>
    <p:sldId id="430" r:id="rId5"/>
    <p:sldId id="428" r:id="rId6"/>
    <p:sldId id="431" r:id="rId7"/>
    <p:sldId id="432" r:id="rId8"/>
    <p:sldId id="434" r:id="rId9"/>
    <p:sldId id="435" r:id="rId10"/>
    <p:sldId id="400" r:id="rId11"/>
    <p:sldId id="438" r:id="rId12"/>
    <p:sldId id="416" r:id="rId13"/>
    <p:sldId id="348" r:id="rId14"/>
    <p:sldId id="436" r:id="rId15"/>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ORRAN Carlos (RTD)" initials="CC(" lastIdx="4" clrIdx="0">
    <p:extLst>
      <p:ext uri="{19B8F6BF-5375-455C-9EA6-DF929625EA0E}">
        <p15:presenceInfo xmlns:p15="http://schemas.microsoft.com/office/powerpoint/2012/main" userId="S-1-5-21-1606980848-2025429265-839522115-11038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F0F3"/>
    <a:srgbClr val="024B9C"/>
    <a:srgbClr val="D0E6F8"/>
    <a:srgbClr val="0356B1"/>
    <a:srgbClr val="004494"/>
    <a:srgbClr val="F1F8FD"/>
    <a:srgbClr val="3A5C84"/>
    <a:srgbClr val="024EA2"/>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94660"/>
  </p:normalViewPr>
  <p:slideViewPr>
    <p:cSldViewPr snapToGrid="0">
      <p:cViewPr varScale="1">
        <p:scale>
          <a:sx n="84" d="100"/>
          <a:sy n="84" d="100"/>
        </p:scale>
        <p:origin x="461" y="48"/>
      </p:cViewPr>
      <p:guideLst>
        <p:guide orient="horz" pos="2092"/>
        <p:guide pos="3840"/>
      </p:guideLst>
    </p:cSldViewPr>
  </p:slideViewPr>
  <p:notesTextViewPr>
    <p:cViewPr>
      <p:scale>
        <a:sx n="3" d="2"/>
        <a:sy n="3" d="2"/>
      </p:scale>
      <p:origin x="0" y="0"/>
    </p:cViewPr>
  </p:notesTextViewPr>
  <p:sorterViewPr>
    <p:cViewPr>
      <p:scale>
        <a:sx n="100" d="100"/>
        <a:sy n="100" d="100"/>
      </p:scale>
      <p:origin x="0" y="-5580"/>
    </p:cViewPr>
  </p:sorterViewPr>
  <p:notesViewPr>
    <p:cSldViewPr snapToGrid="0">
      <p:cViewPr>
        <p:scale>
          <a:sx n="100" d="100"/>
          <a:sy n="100" d="100"/>
        </p:scale>
        <p:origin x="1560" y="-14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0B6B00-D4D5-4716-93EA-7CA918BB58B5}" type="doc">
      <dgm:prSet loTypeId="urn:microsoft.com/office/officeart/2005/8/layout/architecture" loCatId="relationship" qsTypeId="urn:microsoft.com/office/officeart/2005/8/quickstyle/simple1" qsCatId="simple" csTypeId="urn:microsoft.com/office/officeart/2005/8/colors/accent1_2" csCatId="accent1" phldr="1"/>
      <dgm:spPr/>
      <dgm:t>
        <a:bodyPr/>
        <a:lstStyle/>
        <a:p>
          <a:endParaRPr lang="en-US"/>
        </a:p>
      </dgm:t>
    </dgm:pt>
    <dgm:pt modelId="{758D9241-2E0B-44E3-BED3-642181C54AE4}">
      <dgm:prSet phldrT="[Text]" custT="1"/>
      <dgm:spPr>
        <a:solidFill>
          <a:srgbClr val="035DC1"/>
        </a:solidFill>
      </dgm:spPr>
      <dgm:t>
        <a:bodyPr/>
        <a:lstStyle/>
        <a:p>
          <a:r>
            <a:rPr lang="en-US" sz="1600"/>
            <a:t>e-Infrastructures</a:t>
          </a:r>
        </a:p>
      </dgm:t>
    </dgm:pt>
    <dgm:pt modelId="{1FAEDBAB-7F68-45CF-8384-341385B46101}" type="parTrans" cxnId="{9223866C-39E9-4967-8B48-1575ACCF9371}">
      <dgm:prSet/>
      <dgm:spPr/>
      <dgm:t>
        <a:bodyPr/>
        <a:lstStyle/>
        <a:p>
          <a:endParaRPr lang="en-US" sz="2000"/>
        </a:p>
      </dgm:t>
    </dgm:pt>
    <dgm:pt modelId="{048E416A-D523-41AF-AB85-E78A0D5FF16C}" type="sibTrans" cxnId="{9223866C-39E9-4967-8B48-1575ACCF9371}">
      <dgm:prSet/>
      <dgm:spPr/>
      <dgm:t>
        <a:bodyPr/>
        <a:lstStyle/>
        <a:p>
          <a:endParaRPr lang="en-US" sz="2000"/>
        </a:p>
      </dgm:t>
    </dgm:pt>
    <dgm:pt modelId="{64309038-28AC-43E8-B918-B9ED2503D3A2}">
      <dgm:prSet phldrT="[Text]" custT="1"/>
      <dgm:spPr>
        <a:solidFill>
          <a:schemeClr val="bg2">
            <a:lumMod val="50000"/>
          </a:schemeClr>
        </a:solidFill>
      </dgm:spPr>
      <dgm:t>
        <a:bodyPr/>
        <a:lstStyle/>
        <a:p>
          <a:r>
            <a:rPr lang="en-GB" sz="1050" b="0" i="0" u="none"/>
            <a:t>EINFRA-1-2014 - Managing, preserving and computing with big research data</a:t>
          </a:r>
          <a:endParaRPr lang="en-US" sz="1050"/>
        </a:p>
      </dgm:t>
    </dgm:pt>
    <dgm:pt modelId="{74A0553D-AF28-4371-A19A-4D8A321EF81C}" type="parTrans" cxnId="{7B177371-AAB8-42CA-BF5E-A2C9350595E0}">
      <dgm:prSet/>
      <dgm:spPr/>
      <dgm:t>
        <a:bodyPr/>
        <a:lstStyle/>
        <a:p>
          <a:endParaRPr lang="en-US" sz="2000"/>
        </a:p>
      </dgm:t>
    </dgm:pt>
    <dgm:pt modelId="{2AF02171-CDA4-427C-8FD9-3049686F35DF}" type="sibTrans" cxnId="{7B177371-AAB8-42CA-BF5E-A2C9350595E0}">
      <dgm:prSet/>
      <dgm:spPr/>
      <dgm:t>
        <a:bodyPr/>
        <a:lstStyle/>
        <a:p>
          <a:endParaRPr lang="en-US" sz="2000"/>
        </a:p>
      </dgm:t>
    </dgm:pt>
    <dgm:pt modelId="{02D77ABA-734D-4B4E-9A19-5E60A64EB80A}">
      <dgm:prSet phldrT="[Text]" custT="1"/>
      <dgm:spPr>
        <a:solidFill>
          <a:schemeClr val="bg2">
            <a:lumMod val="50000"/>
          </a:schemeClr>
        </a:solidFill>
      </dgm:spPr>
      <dgm:t>
        <a:bodyPr/>
        <a:lstStyle/>
        <a:p>
          <a:r>
            <a:rPr lang="en-GB" sz="1050" b="0" i="0" u="none"/>
            <a:t>EINFRA-22-2016	</a:t>
          </a:r>
          <a:br>
            <a:rPr lang="en-GB" sz="1050" b="0" i="0" u="none"/>
          </a:br>
          <a:r>
            <a:rPr lang="en-GB" sz="1050" b="0" i="0" u="none"/>
            <a:t>User driven e-infrastructure innovation</a:t>
          </a:r>
          <a:endParaRPr lang="en-US" sz="1050"/>
        </a:p>
      </dgm:t>
    </dgm:pt>
    <dgm:pt modelId="{E519BC37-C3DB-4EA9-B66B-B3C9980279B7}" type="parTrans" cxnId="{4DF2EBFF-C2DD-4414-8B36-EBB3B1BC6DC1}">
      <dgm:prSet/>
      <dgm:spPr/>
      <dgm:t>
        <a:bodyPr/>
        <a:lstStyle/>
        <a:p>
          <a:endParaRPr lang="en-US" sz="2000"/>
        </a:p>
      </dgm:t>
    </dgm:pt>
    <dgm:pt modelId="{836BE92A-F1E3-4AAA-B64F-25BA45772C0D}" type="sibTrans" cxnId="{4DF2EBFF-C2DD-4414-8B36-EBB3B1BC6DC1}">
      <dgm:prSet/>
      <dgm:spPr/>
      <dgm:t>
        <a:bodyPr/>
        <a:lstStyle/>
        <a:p>
          <a:endParaRPr lang="en-US" sz="2000"/>
        </a:p>
      </dgm:t>
    </dgm:pt>
    <dgm:pt modelId="{A87128D7-8461-4106-8629-57C425A6D27C}">
      <dgm:prSet phldrT="[Text]" custT="1"/>
      <dgm:spPr>
        <a:solidFill>
          <a:srgbClr val="3896E4"/>
        </a:solidFill>
      </dgm:spPr>
      <dgm:t>
        <a:bodyPr/>
        <a:lstStyle/>
        <a:p>
          <a:r>
            <a:rPr lang="en-GB" sz="1000" b="1" i="0" u="none">
              <a:solidFill>
                <a:srgbClr val="FFFF00"/>
              </a:solidFill>
            </a:rPr>
            <a:t>AARC2</a:t>
          </a:r>
          <a:r>
            <a:rPr lang="en-GB" sz="1000" b="0" i="0" u="none"/>
            <a:t>  AGINFRA PLUS  HIRMEOS  MSO4SC  </a:t>
          </a:r>
          <a:r>
            <a:rPr lang="en-GB" sz="1000" b="0" i="0" u="none">
              <a:solidFill>
                <a:schemeClr val="bg1"/>
              </a:solidFill>
            </a:rPr>
            <a:t>OpenAIRE-Connect  </a:t>
          </a:r>
          <a:r>
            <a:rPr lang="en-GB" sz="1000" b="0" i="0" u="none"/>
            <a:t>OpenRiskNet</a:t>
          </a:r>
          <a:endParaRPr lang="en-US" sz="1000"/>
        </a:p>
      </dgm:t>
    </dgm:pt>
    <dgm:pt modelId="{23B9BC64-4105-41B5-8B8F-45485CBE96E7}" type="parTrans" cxnId="{4DE77727-5A3E-499E-8021-B6678522111A}">
      <dgm:prSet/>
      <dgm:spPr/>
      <dgm:t>
        <a:bodyPr/>
        <a:lstStyle/>
        <a:p>
          <a:endParaRPr lang="en-US" sz="2000"/>
        </a:p>
      </dgm:t>
    </dgm:pt>
    <dgm:pt modelId="{C3AFC846-9711-4785-ACDA-11CA0EFA8CA4}" type="sibTrans" cxnId="{4DE77727-5A3E-499E-8021-B6678522111A}">
      <dgm:prSet/>
      <dgm:spPr/>
      <dgm:t>
        <a:bodyPr/>
        <a:lstStyle/>
        <a:p>
          <a:endParaRPr lang="en-US" sz="2000"/>
        </a:p>
      </dgm:t>
    </dgm:pt>
    <dgm:pt modelId="{AF886E0B-06D1-4D4F-A9E7-88D378AB6803}">
      <dgm:prSet phldrT="[Text]" custT="1"/>
      <dgm:spPr>
        <a:solidFill>
          <a:schemeClr val="bg2">
            <a:lumMod val="50000"/>
          </a:schemeClr>
        </a:solidFill>
      </dgm:spPr>
      <dgm:t>
        <a:bodyPr/>
        <a:lstStyle/>
        <a:p>
          <a:r>
            <a:rPr lang="en-GB" sz="1050" b="0" i="0" u="none"/>
            <a:t>EINFRA-8-2014	</a:t>
          </a:r>
          <a:br>
            <a:rPr lang="en-GB" sz="1050" b="0" i="0" u="none"/>
          </a:br>
          <a:r>
            <a:rPr lang="en-GB" sz="1050" b="0" i="0" u="none"/>
            <a:t>GÉANT</a:t>
          </a:r>
          <a:endParaRPr lang="en-US" sz="1050"/>
        </a:p>
      </dgm:t>
    </dgm:pt>
    <dgm:pt modelId="{A4D7914E-E9C2-4FA7-9A4A-74A098EE8C2A}" type="parTrans" cxnId="{CD4674B5-3B2A-49D4-A4A3-304E43B2887E}">
      <dgm:prSet/>
      <dgm:spPr/>
      <dgm:t>
        <a:bodyPr/>
        <a:lstStyle/>
        <a:p>
          <a:endParaRPr lang="en-US" sz="2000"/>
        </a:p>
      </dgm:t>
    </dgm:pt>
    <dgm:pt modelId="{4280F4E3-5114-481A-87DE-1883C514A7D9}" type="sibTrans" cxnId="{CD4674B5-3B2A-49D4-A4A3-304E43B2887E}">
      <dgm:prSet/>
      <dgm:spPr/>
      <dgm:t>
        <a:bodyPr/>
        <a:lstStyle/>
        <a:p>
          <a:endParaRPr lang="en-US" sz="2000"/>
        </a:p>
      </dgm:t>
    </dgm:pt>
    <dgm:pt modelId="{1EB67177-4237-4E2A-8501-D67D2078B6BD}">
      <dgm:prSet phldrT="[Text]" custT="1"/>
      <dgm:spPr>
        <a:solidFill>
          <a:srgbClr val="3896E4"/>
        </a:solidFill>
      </dgm:spPr>
      <dgm:t>
        <a:bodyPr/>
        <a:lstStyle/>
        <a:p>
          <a:r>
            <a:rPr lang="en-GB" sz="1000" b="0" i="0" u="none"/>
            <a:t>EarthServer-2    EGI-Engage  EUDAT2020  INDIGO-DataCloud  OpenMinTeD  PhenoMeNal</a:t>
          </a:r>
          <a:endParaRPr lang="en-US" sz="1000"/>
        </a:p>
      </dgm:t>
    </dgm:pt>
    <dgm:pt modelId="{3C94B14E-2B1C-444A-9E65-384E800375E1}" type="parTrans" cxnId="{6BF1874C-A8A8-4253-941F-F44518B085D2}">
      <dgm:prSet/>
      <dgm:spPr/>
      <dgm:t>
        <a:bodyPr/>
        <a:lstStyle/>
        <a:p>
          <a:endParaRPr lang="en-US" sz="2000"/>
        </a:p>
      </dgm:t>
    </dgm:pt>
    <dgm:pt modelId="{5A89EF87-BA1F-4569-A282-6EED079189F6}" type="sibTrans" cxnId="{6BF1874C-A8A8-4253-941F-F44518B085D2}">
      <dgm:prSet/>
      <dgm:spPr/>
      <dgm:t>
        <a:bodyPr/>
        <a:lstStyle/>
        <a:p>
          <a:endParaRPr lang="en-US" sz="2000"/>
        </a:p>
      </dgm:t>
    </dgm:pt>
    <dgm:pt modelId="{8DFC7265-CAB7-409E-A2C9-B70D7029119F}">
      <dgm:prSet phldrT="[Text]" custT="1"/>
      <dgm:spPr>
        <a:solidFill>
          <a:schemeClr val="bg2">
            <a:lumMod val="50000"/>
          </a:schemeClr>
        </a:solidFill>
      </dgm:spPr>
      <dgm:t>
        <a:bodyPr/>
        <a:lstStyle/>
        <a:p>
          <a:r>
            <a:rPr lang="en-GB" sz="1050" b="0" i="0" u="none"/>
            <a:t>EINFRA-21-2017 - Platform-driven e-infrastructure innovation</a:t>
          </a:r>
          <a:endParaRPr lang="en-US" sz="1050"/>
        </a:p>
      </dgm:t>
    </dgm:pt>
    <dgm:pt modelId="{C5925F85-256C-4263-9402-77541CCD8201}" type="parTrans" cxnId="{A4FFA080-FE3C-44E6-A07C-2F33AA93B72D}">
      <dgm:prSet/>
      <dgm:spPr/>
      <dgm:t>
        <a:bodyPr/>
        <a:lstStyle/>
        <a:p>
          <a:endParaRPr lang="en-US" sz="2000"/>
        </a:p>
      </dgm:t>
    </dgm:pt>
    <dgm:pt modelId="{2714F9B4-69DD-4234-B4AE-B705A2B7153D}" type="sibTrans" cxnId="{A4FFA080-FE3C-44E6-A07C-2F33AA93B72D}">
      <dgm:prSet/>
      <dgm:spPr/>
      <dgm:t>
        <a:bodyPr/>
        <a:lstStyle/>
        <a:p>
          <a:endParaRPr lang="en-US" sz="2000"/>
        </a:p>
      </dgm:t>
    </dgm:pt>
    <dgm:pt modelId="{61DCD15F-02C3-4C94-A69E-8B7BF02D3E3B}">
      <dgm:prSet phldrT="[Text]" custT="1"/>
      <dgm:spPr>
        <a:solidFill>
          <a:srgbClr val="3896E4"/>
        </a:solidFill>
      </dgm:spPr>
      <dgm:t>
        <a:bodyPr/>
        <a:lstStyle/>
        <a:p>
          <a:r>
            <a:rPr lang="en-GB" sz="1000" b="0" i="0" u="none"/>
            <a:t>DARE  DEEP-HybridDataCloud  EUXDAT  FREYA  PPI4HPC  PROCESS  XDC</a:t>
          </a:r>
          <a:endParaRPr lang="en-US" sz="1000"/>
        </a:p>
      </dgm:t>
    </dgm:pt>
    <dgm:pt modelId="{96D4C8E1-FD10-43D8-B325-B4AC817D2C13}" type="parTrans" cxnId="{BD016EB8-1D6D-4978-8451-E9018C3DD6DE}">
      <dgm:prSet/>
      <dgm:spPr/>
      <dgm:t>
        <a:bodyPr/>
        <a:lstStyle/>
        <a:p>
          <a:endParaRPr lang="en-US" sz="2000"/>
        </a:p>
      </dgm:t>
    </dgm:pt>
    <dgm:pt modelId="{7A5FD876-45E6-44A1-9188-C082A94E671A}" type="sibTrans" cxnId="{BD016EB8-1D6D-4978-8451-E9018C3DD6DE}">
      <dgm:prSet/>
      <dgm:spPr/>
      <dgm:t>
        <a:bodyPr/>
        <a:lstStyle/>
        <a:p>
          <a:endParaRPr lang="en-US" sz="2000"/>
        </a:p>
      </dgm:t>
    </dgm:pt>
    <dgm:pt modelId="{D8966EF3-36A5-4DCF-A297-0DA452002E63}">
      <dgm:prSet phldrT="[Text]" custT="1"/>
      <dgm:spPr>
        <a:solidFill>
          <a:schemeClr val="bg2">
            <a:lumMod val="50000"/>
          </a:schemeClr>
        </a:solidFill>
      </dgm:spPr>
      <dgm:t>
        <a:bodyPr/>
        <a:lstStyle/>
        <a:p>
          <a:r>
            <a:rPr lang="en-GB" sz="1050" b="0" i="0" u="none"/>
            <a:t>EINFRA-12-2017 - </a:t>
          </a:r>
          <a:r>
            <a:rPr lang="en-US" sz="1050" b="0" i="0" u="none"/>
            <a:t>Data and Distributed Computing e-Infrastructure for Open Science</a:t>
          </a:r>
          <a:endParaRPr lang="en-US" sz="1050"/>
        </a:p>
      </dgm:t>
    </dgm:pt>
    <dgm:pt modelId="{C8554219-D7BA-4740-9369-1D54560A15D8}" type="parTrans" cxnId="{938A8F6D-2954-425D-8E92-5DA0E90DE5AC}">
      <dgm:prSet/>
      <dgm:spPr/>
      <dgm:t>
        <a:bodyPr/>
        <a:lstStyle/>
        <a:p>
          <a:endParaRPr lang="en-US" sz="2000"/>
        </a:p>
      </dgm:t>
    </dgm:pt>
    <dgm:pt modelId="{389E6B9F-A729-4A11-A4D3-1F140E0CA51A}" type="sibTrans" cxnId="{938A8F6D-2954-425D-8E92-5DA0E90DE5AC}">
      <dgm:prSet/>
      <dgm:spPr/>
      <dgm:t>
        <a:bodyPr/>
        <a:lstStyle/>
        <a:p>
          <a:endParaRPr lang="en-US" sz="2000"/>
        </a:p>
      </dgm:t>
    </dgm:pt>
    <dgm:pt modelId="{9BBA2278-6CC8-43EE-9F5C-0087B1624704}">
      <dgm:prSet phldrT="[Text]" custT="1"/>
      <dgm:spPr>
        <a:solidFill>
          <a:srgbClr val="3896E4"/>
        </a:solidFill>
      </dgm:spPr>
      <dgm:t>
        <a:bodyPr/>
        <a:lstStyle/>
        <a:p>
          <a:r>
            <a:rPr lang="en-GB" sz="1000" b="1" i="0" u="none">
              <a:solidFill>
                <a:srgbClr val="FFFF00"/>
              </a:solidFill>
            </a:rPr>
            <a:t>EOSC-hub</a:t>
          </a:r>
          <a:r>
            <a:rPr lang="en-GB" sz="1000" b="0" i="0" u="none"/>
            <a:t> </a:t>
          </a:r>
          <a:br>
            <a:rPr lang="en-GB" sz="1000" b="0" i="0" u="none"/>
          </a:br>
          <a:r>
            <a:rPr lang="en-GB" sz="1000" b="0" i="0" u="none"/>
            <a:t>OpenAIRE-Advance</a:t>
          </a:r>
          <a:endParaRPr lang="en-US" sz="1000"/>
        </a:p>
      </dgm:t>
    </dgm:pt>
    <dgm:pt modelId="{B76A0D27-7B24-422D-B11D-AD3DD821BEFB}" type="parTrans" cxnId="{E6893610-7D07-4C9E-9809-6422746DEBCE}">
      <dgm:prSet/>
      <dgm:spPr/>
      <dgm:t>
        <a:bodyPr/>
        <a:lstStyle/>
        <a:p>
          <a:endParaRPr lang="en-US" sz="2000"/>
        </a:p>
      </dgm:t>
    </dgm:pt>
    <dgm:pt modelId="{82E5A04A-A570-455F-BA0D-56906FE7EAD1}" type="sibTrans" cxnId="{E6893610-7D07-4C9E-9809-6422746DEBCE}">
      <dgm:prSet/>
      <dgm:spPr/>
      <dgm:t>
        <a:bodyPr/>
        <a:lstStyle/>
        <a:p>
          <a:endParaRPr lang="en-US" sz="2000"/>
        </a:p>
      </dgm:t>
    </dgm:pt>
    <dgm:pt modelId="{1CECCD9A-C2AF-44A8-A29B-4975E8167360}">
      <dgm:prSet phldrT="[Text]" custT="1"/>
      <dgm:spPr>
        <a:solidFill>
          <a:schemeClr val="bg2">
            <a:lumMod val="50000"/>
          </a:schemeClr>
        </a:solidFill>
      </dgm:spPr>
      <dgm:t>
        <a:bodyPr/>
        <a:lstStyle/>
        <a:p>
          <a:r>
            <a:rPr lang="en-US" sz="1600"/>
            <a:t>policy</a:t>
          </a:r>
        </a:p>
      </dgm:t>
    </dgm:pt>
    <dgm:pt modelId="{191A7BEC-D4A5-4977-9385-1B8BC3524DA4}" type="parTrans" cxnId="{0C89E6B3-255F-4BA9-BF95-47A60E44F100}">
      <dgm:prSet/>
      <dgm:spPr/>
      <dgm:t>
        <a:bodyPr/>
        <a:lstStyle/>
        <a:p>
          <a:endParaRPr lang="en-US" sz="2000"/>
        </a:p>
      </dgm:t>
    </dgm:pt>
    <dgm:pt modelId="{B690D199-614A-4BC7-9187-947BF3642B46}" type="sibTrans" cxnId="{0C89E6B3-255F-4BA9-BF95-47A60E44F100}">
      <dgm:prSet/>
      <dgm:spPr/>
      <dgm:t>
        <a:bodyPr/>
        <a:lstStyle/>
        <a:p>
          <a:endParaRPr lang="en-US" sz="2000"/>
        </a:p>
      </dgm:t>
    </dgm:pt>
    <dgm:pt modelId="{410BC0AF-F0D7-47F0-86D0-F18337D30AF4}">
      <dgm:prSet phldrT="[Text]" custT="1"/>
      <dgm:spPr>
        <a:solidFill>
          <a:schemeClr val="bg2">
            <a:lumMod val="50000"/>
          </a:schemeClr>
        </a:solidFill>
      </dgm:spPr>
      <dgm:t>
        <a:bodyPr/>
        <a:lstStyle/>
        <a:p>
          <a:r>
            <a:rPr lang="en-US" sz="1400"/>
            <a:t>international cooperation</a:t>
          </a:r>
        </a:p>
      </dgm:t>
    </dgm:pt>
    <dgm:pt modelId="{C4B8C43C-CA52-4BE7-BFFF-85161ACE2756}" type="parTrans" cxnId="{19CDE4EF-78A0-4DE4-8AFF-C212346E61D8}">
      <dgm:prSet/>
      <dgm:spPr/>
      <dgm:t>
        <a:bodyPr/>
        <a:lstStyle/>
        <a:p>
          <a:endParaRPr lang="en-US" sz="2000"/>
        </a:p>
      </dgm:t>
    </dgm:pt>
    <dgm:pt modelId="{7E1B0F55-A383-4C62-903A-7804CFB63101}" type="sibTrans" cxnId="{19CDE4EF-78A0-4DE4-8AFF-C212346E61D8}">
      <dgm:prSet/>
      <dgm:spPr/>
      <dgm:t>
        <a:bodyPr/>
        <a:lstStyle/>
        <a:p>
          <a:endParaRPr lang="en-US" sz="2000"/>
        </a:p>
      </dgm:t>
    </dgm:pt>
    <dgm:pt modelId="{CF71B370-46E3-46E5-82BE-B6EEE4B45DF2}">
      <dgm:prSet phldrT="[Text]" custT="1"/>
      <dgm:spPr>
        <a:gradFill flip="none" rotWithShape="1">
          <a:gsLst>
            <a:gs pos="100000">
              <a:srgbClr val="1C7CCA"/>
            </a:gs>
            <a:gs pos="0">
              <a:srgbClr val="1BAD7C"/>
            </a:gs>
          </a:gsLst>
          <a:lin ang="5400000" scaled="1"/>
          <a:tileRect/>
        </a:gradFill>
      </dgm:spPr>
      <dgm:t>
        <a:bodyPr/>
        <a:lstStyle/>
        <a:p>
          <a:r>
            <a:rPr lang="en-US" sz="2000"/>
            <a:t>RDA</a:t>
          </a:r>
        </a:p>
      </dgm:t>
    </dgm:pt>
    <dgm:pt modelId="{66A8AACE-A9D1-4253-B526-A89C97F55F88}" type="parTrans" cxnId="{8F4814C7-DE57-4B02-AA4D-C69CC531E245}">
      <dgm:prSet/>
      <dgm:spPr/>
      <dgm:t>
        <a:bodyPr/>
        <a:lstStyle/>
        <a:p>
          <a:endParaRPr lang="en-US" sz="2000"/>
        </a:p>
      </dgm:t>
    </dgm:pt>
    <dgm:pt modelId="{009E0A8B-0C6E-4FAD-83AC-5998027A84F6}" type="sibTrans" cxnId="{8F4814C7-DE57-4B02-AA4D-C69CC531E245}">
      <dgm:prSet/>
      <dgm:spPr/>
      <dgm:t>
        <a:bodyPr/>
        <a:lstStyle/>
        <a:p>
          <a:endParaRPr lang="en-US" sz="2000"/>
        </a:p>
      </dgm:t>
    </dgm:pt>
    <dgm:pt modelId="{A73B7BBB-AD61-4191-A4FC-F0FB81EDF20B}" type="pres">
      <dgm:prSet presAssocID="{820B6B00-D4D5-4716-93EA-7CA918BB58B5}" presName="Name0" presStyleCnt="0">
        <dgm:presLayoutVars>
          <dgm:chPref val="1"/>
          <dgm:dir/>
          <dgm:animOne val="branch"/>
          <dgm:animLvl val="lvl"/>
          <dgm:resizeHandles/>
        </dgm:presLayoutVars>
      </dgm:prSet>
      <dgm:spPr/>
      <dgm:t>
        <a:bodyPr/>
        <a:lstStyle/>
        <a:p>
          <a:endParaRPr lang="en-US"/>
        </a:p>
      </dgm:t>
    </dgm:pt>
    <dgm:pt modelId="{B3D629BA-9E5D-4757-B6E1-70822C41734F}" type="pres">
      <dgm:prSet presAssocID="{758D9241-2E0B-44E3-BED3-642181C54AE4}" presName="vertOne" presStyleCnt="0"/>
      <dgm:spPr/>
    </dgm:pt>
    <dgm:pt modelId="{91DD2387-4E9E-4E1E-B797-C5140D3E7A46}" type="pres">
      <dgm:prSet presAssocID="{758D9241-2E0B-44E3-BED3-642181C54AE4}" presName="txOne" presStyleLbl="node0" presStyleIdx="0" presStyleCnt="2" custScaleY="67373">
        <dgm:presLayoutVars>
          <dgm:chPref val="3"/>
        </dgm:presLayoutVars>
      </dgm:prSet>
      <dgm:spPr/>
      <dgm:t>
        <a:bodyPr/>
        <a:lstStyle/>
        <a:p>
          <a:endParaRPr lang="en-US"/>
        </a:p>
      </dgm:t>
    </dgm:pt>
    <dgm:pt modelId="{5A1ABE35-1F20-44CD-AAD4-E75065EDD0E4}" type="pres">
      <dgm:prSet presAssocID="{758D9241-2E0B-44E3-BED3-642181C54AE4}" presName="parTransOne" presStyleCnt="0"/>
      <dgm:spPr/>
    </dgm:pt>
    <dgm:pt modelId="{CC19A3D6-1E9D-4661-ACC4-760ED4241854}" type="pres">
      <dgm:prSet presAssocID="{758D9241-2E0B-44E3-BED3-642181C54AE4}" presName="horzOne" presStyleCnt="0"/>
      <dgm:spPr/>
    </dgm:pt>
    <dgm:pt modelId="{A550B6D0-502E-473F-AF45-2659AA4E28E3}" type="pres">
      <dgm:prSet presAssocID="{64309038-28AC-43E8-B918-B9ED2503D3A2}" presName="vertTwo" presStyleCnt="0"/>
      <dgm:spPr/>
    </dgm:pt>
    <dgm:pt modelId="{7E7BC17B-2338-4BAC-A56B-5433D34C7340}" type="pres">
      <dgm:prSet presAssocID="{64309038-28AC-43E8-B918-B9ED2503D3A2}" presName="txTwo" presStyleLbl="node2" presStyleIdx="0" presStyleCnt="6" custScaleX="100985" custScaleY="129696" custLinFactNeighborX="-516" custLinFactNeighborY="-4976">
        <dgm:presLayoutVars>
          <dgm:chPref val="3"/>
        </dgm:presLayoutVars>
      </dgm:prSet>
      <dgm:spPr/>
      <dgm:t>
        <a:bodyPr/>
        <a:lstStyle/>
        <a:p>
          <a:endParaRPr lang="en-US"/>
        </a:p>
      </dgm:t>
    </dgm:pt>
    <dgm:pt modelId="{1CE92827-3D39-41DC-9A1E-2724C14B106F}" type="pres">
      <dgm:prSet presAssocID="{64309038-28AC-43E8-B918-B9ED2503D3A2}" presName="parTransTwo" presStyleCnt="0"/>
      <dgm:spPr/>
    </dgm:pt>
    <dgm:pt modelId="{582A8AEF-29BD-4FFE-8D48-CA63AC1F7A49}" type="pres">
      <dgm:prSet presAssocID="{64309038-28AC-43E8-B918-B9ED2503D3A2}" presName="horzTwo" presStyleCnt="0"/>
      <dgm:spPr/>
    </dgm:pt>
    <dgm:pt modelId="{A837B3EB-0822-4846-B3E9-8E408C4705B9}" type="pres">
      <dgm:prSet presAssocID="{1EB67177-4237-4E2A-8501-D67D2078B6BD}" presName="vertThree" presStyleCnt="0"/>
      <dgm:spPr/>
    </dgm:pt>
    <dgm:pt modelId="{F71A4F7A-0D83-43BB-A1D1-A28F9A312BDC}" type="pres">
      <dgm:prSet presAssocID="{1EB67177-4237-4E2A-8501-D67D2078B6BD}" presName="txThree" presStyleLbl="node3" presStyleIdx="0" presStyleCnt="5" custScaleX="134122" custScaleY="130659" custLinFactNeighborX="-695" custLinFactNeighborY="-527">
        <dgm:presLayoutVars>
          <dgm:chPref val="3"/>
        </dgm:presLayoutVars>
      </dgm:prSet>
      <dgm:spPr/>
      <dgm:t>
        <a:bodyPr/>
        <a:lstStyle/>
        <a:p>
          <a:endParaRPr lang="en-US"/>
        </a:p>
      </dgm:t>
    </dgm:pt>
    <dgm:pt modelId="{1DC8156B-60C5-4934-8E65-17D047B970C0}" type="pres">
      <dgm:prSet presAssocID="{1EB67177-4237-4E2A-8501-D67D2078B6BD}" presName="horzThree" presStyleCnt="0"/>
      <dgm:spPr/>
    </dgm:pt>
    <dgm:pt modelId="{47A9A44A-E491-47AE-9BED-6D395ADC9EF3}" type="pres">
      <dgm:prSet presAssocID="{2AF02171-CDA4-427C-8FD9-3049686F35DF}" presName="sibSpaceTwo" presStyleCnt="0"/>
      <dgm:spPr/>
    </dgm:pt>
    <dgm:pt modelId="{3735C612-A707-4E17-89DB-49C499E2E9BB}" type="pres">
      <dgm:prSet presAssocID="{AF886E0B-06D1-4D4F-A9E7-88D378AB6803}" presName="vertTwo" presStyleCnt="0"/>
      <dgm:spPr/>
    </dgm:pt>
    <dgm:pt modelId="{02A28374-2E8C-4ABA-9D94-61EE3AF1DF0B}" type="pres">
      <dgm:prSet presAssocID="{AF886E0B-06D1-4D4F-A9E7-88D378AB6803}" presName="txTwo" presStyleLbl="node2" presStyleIdx="1" presStyleCnt="6" custScaleX="80959" custScaleY="129696" custLinFactNeighborX="-693" custLinFactNeighborY="-527">
        <dgm:presLayoutVars>
          <dgm:chPref val="3"/>
        </dgm:presLayoutVars>
      </dgm:prSet>
      <dgm:spPr/>
      <dgm:t>
        <a:bodyPr/>
        <a:lstStyle/>
        <a:p>
          <a:endParaRPr lang="en-US"/>
        </a:p>
      </dgm:t>
    </dgm:pt>
    <dgm:pt modelId="{34FCBD9A-2057-4C9E-98FA-D5FFEF6A4563}" type="pres">
      <dgm:prSet presAssocID="{AF886E0B-06D1-4D4F-A9E7-88D378AB6803}" presName="horzTwo" presStyleCnt="0"/>
      <dgm:spPr/>
    </dgm:pt>
    <dgm:pt modelId="{0CE0B11D-2F15-485D-898B-EE5959432D73}" type="pres">
      <dgm:prSet presAssocID="{4280F4E3-5114-481A-87DE-1883C514A7D9}" presName="sibSpaceTwo" presStyleCnt="0"/>
      <dgm:spPr/>
    </dgm:pt>
    <dgm:pt modelId="{D6F16C2C-3A9C-43CE-8A7E-533E49A10C09}" type="pres">
      <dgm:prSet presAssocID="{02D77ABA-734D-4B4E-9A19-5E60A64EB80A}" presName="vertTwo" presStyleCnt="0"/>
      <dgm:spPr/>
    </dgm:pt>
    <dgm:pt modelId="{4A19D216-E351-469A-AA0E-20B4E740E23C}" type="pres">
      <dgm:prSet presAssocID="{02D77ABA-734D-4B4E-9A19-5E60A64EB80A}" presName="txTwo" presStyleLbl="node2" presStyleIdx="2" presStyleCnt="6" custScaleY="129696" custLinFactNeighborX="-693" custLinFactNeighborY="-4976">
        <dgm:presLayoutVars>
          <dgm:chPref val="3"/>
        </dgm:presLayoutVars>
      </dgm:prSet>
      <dgm:spPr/>
      <dgm:t>
        <a:bodyPr/>
        <a:lstStyle/>
        <a:p>
          <a:endParaRPr lang="en-US"/>
        </a:p>
      </dgm:t>
    </dgm:pt>
    <dgm:pt modelId="{2C31EB4D-F712-413D-A8D1-AAFA0E305A7D}" type="pres">
      <dgm:prSet presAssocID="{02D77ABA-734D-4B4E-9A19-5E60A64EB80A}" presName="parTransTwo" presStyleCnt="0"/>
      <dgm:spPr/>
    </dgm:pt>
    <dgm:pt modelId="{1D74259F-F943-474F-83EA-3771E16D5697}" type="pres">
      <dgm:prSet presAssocID="{02D77ABA-734D-4B4E-9A19-5E60A64EB80A}" presName="horzTwo" presStyleCnt="0"/>
      <dgm:spPr/>
    </dgm:pt>
    <dgm:pt modelId="{6B69AD0C-A3E7-42E4-80CE-A0017E8C0760}" type="pres">
      <dgm:prSet presAssocID="{A87128D7-8461-4106-8629-57C425A6D27C}" presName="vertThree" presStyleCnt="0"/>
      <dgm:spPr/>
    </dgm:pt>
    <dgm:pt modelId="{E8C5F8A9-2CF3-4BBB-A871-D8F531C98F5D}" type="pres">
      <dgm:prSet presAssocID="{A87128D7-8461-4106-8629-57C425A6D27C}" presName="txThree" presStyleLbl="node3" presStyleIdx="1" presStyleCnt="5" custScaleY="130659">
        <dgm:presLayoutVars>
          <dgm:chPref val="3"/>
        </dgm:presLayoutVars>
      </dgm:prSet>
      <dgm:spPr/>
      <dgm:t>
        <a:bodyPr/>
        <a:lstStyle/>
        <a:p>
          <a:endParaRPr lang="en-US"/>
        </a:p>
      </dgm:t>
    </dgm:pt>
    <dgm:pt modelId="{A412C1B0-530B-4D86-80BC-CC93AE4A3183}" type="pres">
      <dgm:prSet presAssocID="{A87128D7-8461-4106-8629-57C425A6D27C}" presName="horzThree" presStyleCnt="0"/>
      <dgm:spPr/>
    </dgm:pt>
    <dgm:pt modelId="{1DF7751D-2FD0-4217-9AEC-4B67BCBD5C61}" type="pres">
      <dgm:prSet presAssocID="{836BE92A-F1E3-4AAA-B64F-25BA45772C0D}" presName="sibSpaceTwo" presStyleCnt="0"/>
      <dgm:spPr/>
    </dgm:pt>
    <dgm:pt modelId="{BD3A7212-D7F5-4E7D-9085-DEA78344C1E0}" type="pres">
      <dgm:prSet presAssocID="{8DFC7265-CAB7-409E-A2C9-B70D7029119F}" presName="vertTwo" presStyleCnt="0"/>
      <dgm:spPr/>
    </dgm:pt>
    <dgm:pt modelId="{ADF899B5-3F3D-489C-8A7F-4BEB98A7F563}" type="pres">
      <dgm:prSet presAssocID="{8DFC7265-CAB7-409E-A2C9-B70D7029119F}" presName="txTwo" presStyleLbl="node2" presStyleIdx="3" presStyleCnt="6" custScaleY="129696">
        <dgm:presLayoutVars>
          <dgm:chPref val="3"/>
        </dgm:presLayoutVars>
      </dgm:prSet>
      <dgm:spPr/>
      <dgm:t>
        <a:bodyPr/>
        <a:lstStyle/>
        <a:p>
          <a:endParaRPr lang="en-US"/>
        </a:p>
      </dgm:t>
    </dgm:pt>
    <dgm:pt modelId="{65FBFDEF-8A60-4A4C-8FBD-76B803819009}" type="pres">
      <dgm:prSet presAssocID="{8DFC7265-CAB7-409E-A2C9-B70D7029119F}" presName="parTransTwo" presStyleCnt="0"/>
      <dgm:spPr/>
    </dgm:pt>
    <dgm:pt modelId="{38643D97-91AA-4746-9F12-0CCF0E726594}" type="pres">
      <dgm:prSet presAssocID="{8DFC7265-CAB7-409E-A2C9-B70D7029119F}" presName="horzTwo" presStyleCnt="0"/>
      <dgm:spPr/>
    </dgm:pt>
    <dgm:pt modelId="{15DAAACF-B421-4BBC-8D3D-B86FA515488F}" type="pres">
      <dgm:prSet presAssocID="{61DCD15F-02C3-4C94-A69E-8B7BF02D3E3B}" presName="vertThree" presStyleCnt="0"/>
      <dgm:spPr/>
    </dgm:pt>
    <dgm:pt modelId="{C532B8C9-6F26-4DB2-8BE1-41B9CF698069}" type="pres">
      <dgm:prSet presAssocID="{61DCD15F-02C3-4C94-A69E-8B7BF02D3E3B}" presName="txThree" presStyleLbl="node3" presStyleIdx="2" presStyleCnt="5" custScaleY="130659">
        <dgm:presLayoutVars>
          <dgm:chPref val="3"/>
        </dgm:presLayoutVars>
      </dgm:prSet>
      <dgm:spPr/>
      <dgm:t>
        <a:bodyPr/>
        <a:lstStyle/>
        <a:p>
          <a:endParaRPr lang="en-US"/>
        </a:p>
      </dgm:t>
    </dgm:pt>
    <dgm:pt modelId="{2526C557-8A56-4EED-9404-05C9B6E9AD87}" type="pres">
      <dgm:prSet presAssocID="{61DCD15F-02C3-4C94-A69E-8B7BF02D3E3B}" presName="horzThree" presStyleCnt="0"/>
      <dgm:spPr/>
    </dgm:pt>
    <dgm:pt modelId="{603A9B5D-689E-4793-AA15-B2993056B406}" type="pres">
      <dgm:prSet presAssocID="{2714F9B4-69DD-4234-B4AE-B705A2B7153D}" presName="sibSpaceTwo" presStyleCnt="0"/>
      <dgm:spPr/>
    </dgm:pt>
    <dgm:pt modelId="{62BD80B0-842C-4981-BFE4-85D994EBBDB5}" type="pres">
      <dgm:prSet presAssocID="{D8966EF3-36A5-4DCF-A297-0DA452002E63}" presName="vertTwo" presStyleCnt="0"/>
      <dgm:spPr/>
    </dgm:pt>
    <dgm:pt modelId="{EFE17E84-6973-4A1D-B152-078869DCFDD3}" type="pres">
      <dgm:prSet presAssocID="{D8966EF3-36A5-4DCF-A297-0DA452002E63}" presName="txTwo" presStyleLbl="node2" presStyleIdx="4" presStyleCnt="6" custScaleY="129696">
        <dgm:presLayoutVars>
          <dgm:chPref val="3"/>
        </dgm:presLayoutVars>
      </dgm:prSet>
      <dgm:spPr/>
      <dgm:t>
        <a:bodyPr/>
        <a:lstStyle/>
        <a:p>
          <a:endParaRPr lang="en-US"/>
        </a:p>
      </dgm:t>
    </dgm:pt>
    <dgm:pt modelId="{FE93391A-C257-42F6-B065-D0826135C2B6}" type="pres">
      <dgm:prSet presAssocID="{D8966EF3-36A5-4DCF-A297-0DA452002E63}" presName="parTransTwo" presStyleCnt="0"/>
      <dgm:spPr/>
    </dgm:pt>
    <dgm:pt modelId="{516DB1C2-5CD4-4858-9BDD-1082EE36E72F}" type="pres">
      <dgm:prSet presAssocID="{D8966EF3-36A5-4DCF-A297-0DA452002E63}" presName="horzTwo" presStyleCnt="0"/>
      <dgm:spPr/>
    </dgm:pt>
    <dgm:pt modelId="{F755E847-61EF-462B-AE99-51CFFC436BB4}" type="pres">
      <dgm:prSet presAssocID="{9BBA2278-6CC8-43EE-9F5C-0087B1624704}" presName="vertThree" presStyleCnt="0"/>
      <dgm:spPr/>
    </dgm:pt>
    <dgm:pt modelId="{28BCA73A-35BC-4147-AA0E-14AA10B6BE4F}" type="pres">
      <dgm:prSet presAssocID="{9BBA2278-6CC8-43EE-9F5C-0087B1624704}" presName="txThree" presStyleLbl="node3" presStyleIdx="3" presStyleCnt="5" custScaleY="130659">
        <dgm:presLayoutVars>
          <dgm:chPref val="3"/>
        </dgm:presLayoutVars>
      </dgm:prSet>
      <dgm:spPr/>
      <dgm:t>
        <a:bodyPr/>
        <a:lstStyle/>
        <a:p>
          <a:endParaRPr lang="en-US"/>
        </a:p>
      </dgm:t>
    </dgm:pt>
    <dgm:pt modelId="{D09B75EC-E343-495C-BE33-47D541F17CD3}" type="pres">
      <dgm:prSet presAssocID="{9BBA2278-6CC8-43EE-9F5C-0087B1624704}" presName="horzThree" presStyleCnt="0"/>
      <dgm:spPr/>
    </dgm:pt>
    <dgm:pt modelId="{52BD9071-B5EB-4198-BFDE-5E60E0477ADE}" type="pres">
      <dgm:prSet presAssocID="{048E416A-D523-41AF-AB85-E78A0D5FF16C}" presName="sibSpaceOne" presStyleCnt="0"/>
      <dgm:spPr/>
    </dgm:pt>
    <dgm:pt modelId="{FAF00897-5B91-48D2-82F2-25F7A67E159A}" type="pres">
      <dgm:prSet presAssocID="{1CECCD9A-C2AF-44A8-A29B-4975E8167360}" presName="vertOne" presStyleCnt="0"/>
      <dgm:spPr/>
    </dgm:pt>
    <dgm:pt modelId="{861DCD1A-6AD3-41B3-9112-EFED6550EB87}" type="pres">
      <dgm:prSet presAssocID="{1CECCD9A-C2AF-44A8-A29B-4975E8167360}" presName="txOne" presStyleLbl="node0" presStyleIdx="1" presStyleCnt="2" custScaleX="86175" custLinFactNeighborX="-11373">
        <dgm:presLayoutVars>
          <dgm:chPref val="3"/>
        </dgm:presLayoutVars>
      </dgm:prSet>
      <dgm:spPr/>
      <dgm:t>
        <a:bodyPr/>
        <a:lstStyle/>
        <a:p>
          <a:endParaRPr lang="en-US"/>
        </a:p>
      </dgm:t>
    </dgm:pt>
    <dgm:pt modelId="{02711DCD-22B4-4900-8496-1C526DEB2D14}" type="pres">
      <dgm:prSet presAssocID="{1CECCD9A-C2AF-44A8-A29B-4975E8167360}" presName="parTransOne" presStyleCnt="0"/>
      <dgm:spPr/>
    </dgm:pt>
    <dgm:pt modelId="{9F7EEAAC-1596-4927-AACD-FA19261A5CA8}" type="pres">
      <dgm:prSet presAssocID="{1CECCD9A-C2AF-44A8-A29B-4975E8167360}" presName="horzOne" presStyleCnt="0"/>
      <dgm:spPr/>
    </dgm:pt>
    <dgm:pt modelId="{EAAEF1CB-0819-4D1E-9ED0-C0835102AEE8}" type="pres">
      <dgm:prSet presAssocID="{410BC0AF-F0D7-47F0-86D0-F18337D30AF4}" presName="vertTwo" presStyleCnt="0"/>
      <dgm:spPr/>
    </dgm:pt>
    <dgm:pt modelId="{50274B47-CD92-4544-825C-4E5132B0294A}" type="pres">
      <dgm:prSet presAssocID="{410BC0AF-F0D7-47F0-86D0-F18337D30AF4}" presName="txTwo" presStyleLbl="node2" presStyleIdx="5" presStyleCnt="6" custScaleX="86176" custLinFactNeighborX="-12061">
        <dgm:presLayoutVars>
          <dgm:chPref val="3"/>
        </dgm:presLayoutVars>
      </dgm:prSet>
      <dgm:spPr/>
      <dgm:t>
        <a:bodyPr/>
        <a:lstStyle/>
        <a:p>
          <a:endParaRPr lang="en-US"/>
        </a:p>
      </dgm:t>
    </dgm:pt>
    <dgm:pt modelId="{29B4DC90-D1DD-4EDB-9390-7B52EC6A3AAA}" type="pres">
      <dgm:prSet presAssocID="{410BC0AF-F0D7-47F0-86D0-F18337D30AF4}" presName="parTransTwo" presStyleCnt="0"/>
      <dgm:spPr/>
    </dgm:pt>
    <dgm:pt modelId="{9AD6EBD4-0CEA-4AE4-93A1-756CE5F85DB1}" type="pres">
      <dgm:prSet presAssocID="{410BC0AF-F0D7-47F0-86D0-F18337D30AF4}" presName="horzTwo" presStyleCnt="0"/>
      <dgm:spPr/>
    </dgm:pt>
    <dgm:pt modelId="{404A7A10-57FD-4F5A-A554-FF2C695AD814}" type="pres">
      <dgm:prSet presAssocID="{CF71B370-46E3-46E5-82BE-B6EEE4B45DF2}" presName="vertThree" presStyleCnt="0"/>
      <dgm:spPr/>
    </dgm:pt>
    <dgm:pt modelId="{6F2FAC95-66E5-48ED-B6DB-C6F1360120D3}" type="pres">
      <dgm:prSet presAssocID="{CF71B370-46E3-46E5-82BE-B6EEE4B45DF2}" presName="txThree" presStyleLbl="node3" presStyleIdx="4" presStyleCnt="5" custScaleX="86175" custScaleY="702084" custLinFactNeighborX="-12114" custLinFactNeighborY="-267">
        <dgm:presLayoutVars>
          <dgm:chPref val="3"/>
        </dgm:presLayoutVars>
      </dgm:prSet>
      <dgm:spPr/>
      <dgm:t>
        <a:bodyPr/>
        <a:lstStyle/>
        <a:p>
          <a:endParaRPr lang="en-US"/>
        </a:p>
      </dgm:t>
    </dgm:pt>
    <dgm:pt modelId="{9391763F-2FAE-4E1D-A837-F786930E7681}" type="pres">
      <dgm:prSet presAssocID="{CF71B370-46E3-46E5-82BE-B6EEE4B45DF2}" presName="horzThree" presStyleCnt="0"/>
      <dgm:spPr/>
    </dgm:pt>
  </dgm:ptLst>
  <dgm:cxnLst>
    <dgm:cxn modelId="{4DE77727-5A3E-499E-8021-B6678522111A}" srcId="{02D77ABA-734D-4B4E-9A19-5E60A64EB80A}" destId="{A87128D7-8461-4106-8629-57C425A6D27C}" srcOrd="0" destOrd="0" parTransId="{23B9BC64-4105-41B5-8B8F-45485CBE96E7}" sibTransId="{C3AFC846-9711-4785-ACDA-11CA0EFA8CA4}"/>
    <dgm:cxn modelId="{EA261864-3878-4672-B775-BDC797441586}" type="presOf" srcId="{64309038-28AC-43E8-B918-B9ED2503D3A2}" destId="{7E7BC17B-2338-4BAC-A56B-5433D34C7340}" srcOrd="0" destOrd="0" presId="urn:microsoft.com/office/officeart/2005/8/layout/architecture"/>
    <dgm:cxn modelId="{2E4B8320-3C88-4FC2-9825-00D6F3A41137}" type="presOf" srcId="{CF71B370-46E3-46E5-82BE-B6EEE4B45DF2}" destId="{6F2FAC95-66E5-48ED-B6DB-C6F1360120D3}" srcOrd="0" destOrd="0" presId="urn:microsoft.com/office/officeart/2005/8/layout/architecture"/>
    <dgm:cxn modelId="{819AC69F-96E1-4947-9B2B-9DCA2FD7B2A7}" type="presOf" srcId="{AF886E0B-06D1-4D4F-A9E7-88D378AB6803}" destId="{02A28374-2E8C-4ABA-9D94-61EE3AF1DF0B}" srcOrd="0" destOrd="0" presId="urn:microsoft.com/office/officeart/2005/8/layout/architecture"/>
    <dgm:cxn modelId="{BD016EB8-1D6D-4978-8451-E9018C3DD6DE}" srcId="{8DFC7265-CAB7-409E-A2C9-B70D7029119F}" destId="{61DCD15F-02C3-4C94-A69E-8B7BF02D3E3B}" srcOrd="0" destOrd="0" parTransId="{96D4C8E1-FD10-43D8-B325-B4AC817D2C13}" sibTransId="{7A5FD876-45E6-44A1-9188-C082A94E671A}"/>
    <dgm:cxn modelId="{0E55D1DA-3055-4AF3-A33B-DC06B9461D38}" type="presOf" srcId="{410BC0AF-F0D7-47F0-86D0-F18337D30AF4}" destId="{50274B47-CD92-4544-825C-4E5132B0294A}" srcOrd="0" destOrd="0" presId="urn:microsoft.com/office/officeart/2005/8/layout/architecture"/>
    <dgm:cxn modelId="{B1BC2750-CF17-404E-A471-3D40A186CA6D}" type="presOf" srcId="{820B6B00-D4D5-4716-93EA-7CA918BB58B5}" destId="{A73B7BBB-AD61-4191-A4FC-F0FB81EDF20B}" srcOrd="0" destOrd="0" presId="urn:microsoft.com/office/officeart/2005/8/layout/architecture"/>
    <dgm:cxn modelId="{FAAE19DA-DEFA-4AFA-8783-966673EDD2FE}" type="presOf" srcId="{1CECCD9A-C2AF-44A8-A29B-4975E8167360}" destId="{861DCD1A-6AD3-41B3-9112-EFED6550EB87}" srcOrd="0" destOrd="0" presId="urn:microsoft.com/office/officeart/2005/8/layout/architecture"/>
    <dgm:cxn modelId="{A4FFA080-FE3C-44E6-A07C-2F33AA93B72D}" srcId="{758D9241-2E0B-44E3-BED3-642181C54AE4}" destId="{8DFC7265-CAB7-409E-A2C9-B70D7029119F}" srcOrd="3" destOrd="0" parTransId="{C5925F85-256C-4263-9402-77541CCD8201}" sibTransId="{2714F9B4-69DD-4234-B4AE-B705A2B7153D}"/>
    <dgm:cxn modelId="{B8801586-E516-411B-B550-5541C6C6FCDC}" type="presOf" srcId="{D8966EF3-36A5-4DCF-A297-0DA452002E63}" destId="{EFE17E84-6973-4A1D-B152-078869DCFDD3}" srcOrd="0" destOrd="0" presId="urn:microsoft.com/office/officeart/2005/8/layout/architecture"/>
    <dgm:cxn modelId="{4D55C0DF-3348-4F30-AC55-06C39E8C4C90}" type="presOf" srcId="{758D9241-2E0B-44E3-BED3-642181C54AE4}" destId="{91DD2387-4E9E-4E1E-B797-C5140D3E7A46}" srcOrd="0" destOrd="0" presId="urn:microsoft.com/office/officeart/2005/8/layout/architecture"/>
    <dgm:cxn modelId="{D7F1A4A6-DE28-4B88-9406-E1E0840CAA41}" type="presOf" srcId="{02D77ABA-734D-4B4E-9A19-5E60A64EB80A}" destId="{4A19D216-E351-469A-AA0E-20B4E740E23C}" srcOrd="0" destOrd="0" presId="urn:microsoft.com/office/officeart/2005/8/layout/architecture"/>
    <dgm:cxn modelId="{0C89E6B3-255F-4BA9-BF95-47A60E44F100}" srcId="{820B6B00-D4D5-4716-93EA-7CA918BB58B5}" destId="{1CECCD9A-C2AF-44A8-A29B-4975E8167360}" srcOrd="1" destOrd="0" parTransId="{191A7BEC-D4A5-4977-9385-1B8BC3524DA4}" sibTransId="{B690D199-614A-4BC7-9187-947BF3642B46}"/>
    <dgm:cxn modelId="{2686E9F4-1441-411C-8F45-53AE5C641F19}" type="presOf" srcId="{61DCD15F-02C3-4C94-A69E-8B7BF02D3E3B}" destId="{C532B8C9-6F26-4DB2-8BE1-41B9CF698069}" srcOrd="0" destOrd="0" presId="urn:microsoft.com/office/officeart/2005/8/layout/architecture"/>
    <dgm:cxn modelId="{56718F74-C021-40F2-968B-5E72ECE01BB6}" type="presOf" srcId="{1EB67177-4237-4E2A-8501-D67D2078B6BD}" destId="{F71A4F7A-0D83-43BB-A1D1-A28F9A312BDC}" srcOrd="0" destOrd="0" presId="urn:microsoft.com/office/officeart/2005/8/layout/architecture"/>
    <dgm:cxn modelId="{8F4814C7-DE57-4B02-AA4D-C69CC531E245}" srcId="{410BC0AF-F0D7-47F0-86D0-F18337D30AF4}" destId="{CF71B370-46E3-46E5-82BE-B6EEE4B45DF2}" srcOrd="0" destOrd="0" parTransId="{66A8AACE-A9D1-4253-B526-A89C97F55F88}" sibTransId="{009E0A8B-0C6E-4FAD-83AC-5998027A84F6}"/>
    <dgm:cxn modelId="{E6893610-7D07-4C9E-9809-6422746DEBCE}" srcId="{D8966EF3-36A5-4DCF-A297-0DA452002E63}" destId="{9BBA2278-6CC8-43EE-9F5C-0087B1624704}" srcOrd="0" destOrd="0" parTransId="{B76A0D27-7B24-422D-B11D-AD3DD821BEFB}" sibTransId="{82E5A04A-A570-455F-BA0D-56906FE7EAD1}"/>
    <dgm:cxn modelId="{CD4674B5-3B2A-49D4-A4A3-304E43B2887E}" srcId="{758D9241-2E0B-44E3-BED3-642181C54AE4}" destId="{AF886E0B-06D1-4D4F-A9E7-88D378AB6803}" srcOrd="1" destOrd="0" parTransId="{A4D7914E-E9C2-4FA7-9A4A-74A098EE8C2A}" sibTransId="{4280F4E3-5114-481A-87DE-1883C514A7D9}"/>
    <dgm:cxn modelId="{A93080A5-0F6B-4425-8099-DFE398B2D077}" type="presOf" srcId="{8DFC7265-CAB7-409E-A2C9-B70D7029119F}" destId="{ADF899B5-3F3D-489C-8A7F-4BEB98A7F563}" srcOrd="0" destOrd="0" presId="urn:microsoft.com/office/officeart/2005/8/layout/architecture"/>
    <dgm:cxn modelId="{19CDE4EF-78A0-4DE4-8AFF-C212346E61D8}" srcId="{1CECCD9A-C2AF-44A8-A29B-4975E8167360}" destId="{410BC0AF-F0D7-47F0-86D0-F18337D30AF4}" srcOrd="0" destOrd="0" parTransId="{C4B8C43C-CA52-4BE7-BFFF-85161ACE2756}" sibTransId="{7E1B0F55-A383-4C62-903A-7804CFB63101}"/>
    <dgm:cxn modelId="{9223866C-39E9-4967-8B48-1575ACCF9371}" srcId="{820B6B00-D4D5-4716-93EA-7CA918BB58B5}" destId="{758D9241-2E0B-44E3-BED3-642181C54AE4}" srcOrd="0" destOrd="0" parTransId="{1FAEDBAB-7F68-45CF-8384-341385B46101}" sibTransId="{048E416A-D523-41AF-AB85-E78A0D5FF16C}"/>
    <dgm:cxn modelId="{938A8F6D-2954-425D-8E92-5DA0E90DE5AC}" srcId="{758D9241-2E0B-44E3-BED3-642181C54AE4}" destId="{D8966EF3-36A5-4DCF-A297-0DA452002E63}" srcOrd="4" destOrd="0" parTransId="{C8554219-D7BA-4740-9369-1D54560A15D8}" sibTransId="{389E6B9F-A729-4A11-A4D3-1F140E0CA51A}"/>
    <dgm:cxn modelId="{6BF1874C-A8A8-4253-941F-F44518B085D2}" srcId="{64309038-28AC-43E8-B918-B9ED2503D3A2}" destId="{1EB67177-4237-4E2A-8501-D67D2078B6BD}" srcOrd="0" destOrd="0" parTransId="{3C94B14E-2B1C-444A-9E65-384E800375E1}" sibTransId="{5A89EF87-BA1F-4569-A282-6EED079189F6}"/>
    <dgm:cxn modelId="{4DF2EBFF-C2DD-4414-8B36-EBB3B1BC6DC1}" srcId="{758D9241-2E0B-44E3-BED3-642181C54AE4}" destId="{02D77ABA-734D-4B4E-9A19-5E60A64EB80A}" srcOrd="2" destOrd="0" parTransId="{E519BC37-C3DB-4EA9-B66B-B3C9980279B7}" sibTransId="{836BE92A-F1E3-4AAA-B64F-25BA45772C0D}"/>
    <dgm:cxn modelId="{0D563CF2-598F-4AF8-B7A4-FF22D3034006}" type="presOf" srcId="{A87128D7-8461-4106-8629-57C425A6D27C}" destId="{E8C5F8A9-2CF3-4BBB-A871-D8F531C98F5D}" srcOrd="0" destOrd="0" presId="urn:microsoft.com/office/officeart/2005/8/layout/architecture"/>
    <dgm:cxn modelId="{7B177371-AAB8-42CA-BF5E-A2C9350595E0}" srcId="{758D9241-2E0B-44E3-BED3-642181C54AE4}" destId="{64309038-28AC-43E8-B918-B9ED2503D3A2}" srcOrd="0" destOrd="0" parTransId="{74A0553D-AF28-4371-A19A-4D8A321EF81C}" sibTransId="{2AF02171-CDA4-427C-8FD9-3049686F35DF}"/>
    <dgm:cxn modelId="{7F4A9E51-0D86-467B-A6F2-4AC082E6C87B}" type="presOf" srcId="{9BBA2278-6CC8-43EE-9F5C-0087B1624704}" destId="{28BCA73A-35BC-4147-AA0E-14AA10B6BE4F}" srcOrd="0" destOrd="0" presId="urn:microsoft.com/office/officeart/2005/8/layout/architecture"/>
    <dgm:cxn modelId="{32F2BC09-7301-47F5-AC8C-5F80E522C1D3}" type="presParOf" srcId="{A73B7BBB-AD61-4191-A4FC-F0FB81EDF20B}" destId="{B3D629BA-9E5D-4757-B6E1-70822C41734F}" srcOrd="0" destOrd="0" presId="urn:microsoft.com/office/officeart/2005/8/layout/architecture"/>
    <dgm:cxn modelId="{66F8B6CA-2A47-4A9C-AB45-0385ABAEEDAA}" type="presParOf" srcId="{B3D629BA-9E5D-4757-B6E1-70822C41734F}" destId="{91DD2387-4E9E-4E1E-B797-C5140D3E7A46}" srcOrd="0" destOrd="0" presId="urn:microsoft.com/office/officeart/2005/8/layout/architecture"/>
    <dgm:cxn modelId="{049F5DAB-CA13-4106-878E-C1390248576E}" type="presParOf" srcId="{B3D629BA-9E5D-4757-B6E1-70822C41734F}" destId="{5A1ABE35-1F20-44CD-AAD4-E75065EDD0E4}" srcOrd="1" destOrd="0" presId="urn:microsoft.com/office/officeart/2005/8/layout/architecture"/>
    <dgm:cxn modelId="{920909CD-F226-401F-944B-ADFB58DDD3F4}" type="presParOf" srcId="{B3D629BA-9E5D-4757-B6E1-70822C41734F}" destId="{CC19A3D6-1E9D-4661-ACC4-760ED4241854}" srcOrd="2" destOrd="0" presId="urn:microsoft.com/office/officeart/2005/8/layout/architecture"/>
    <dgm:cxn modelId="{89680DA3-0BBC-4A44-A611-C36F3780BB61}" type="presParOf" srcId="{CC19A3D6-1E9D-4661-ACC4-760ED4241854}" destId="{A550B6D0-502E-473F-AF45-2659AA4E28E3}" srcOrd="0" destOrd="0" presId="urn:microsoft.com/office/officeart/2005/8/layout/architecture"/>
    <dgm:cxn modelId="{ABC97EA2-BD62-4B78-8FAF-95B24671F5DC}" type="presParOf" srcId="{A550B6D0-502E-473F-AF45-2659AA4E28E3}" destId="{7E7BC17B-2338-4BAC-A56B-5433D34C7340}" srcOrd="0" destOrd="0" presId="urn:microsoft.com/office/officeart/2005/8/layout/architecture"/>
    <dgm:cxn modelId="{F3BC4F1A-8A74-44EC-8B42-67417C5951BC}" type="presParOf" srcId="{A550B6D0-502E-473F-AF45-2659AA4E28E3}" destId="{1CE92827-3D39-41DC-9A1E-2724C14B106F}" srcOrd="1" destOrd="0" presId="urn:microsoft.com/office/officeart/2005/8/layout/architecture"/>
    <dgm:cxn modelId="{251C5226-3238-49AA-B290-C64567D4E331}" type="presParOf" srcId="{A550B6D0-502E-473F-AF45-2659AA4E28E3}" destId="{582A8AEF-29BD-4FFE-8D48-CA63AC1F7A49}" srcOrd="2" destOrd="0" presId="urn:microsoft.com/office/officeart/2005/8/layout/architecture"/>
    <dgm:cxn modelId="{2B3543A5-E79E-49BD-A4CF-B63FCB6BF4CE}" type="presParOf" srcId="{582A8AEF-29BD-4FFE-8D48-CA63AC1F7A49}" destId="{A837B3EB-0822-4846-B3E9-8E408C4705B9}" srcOrd="0" destOrd="0" presId="urn:microsoft.com/office/officeart/2005/8/layout/architecture"/>
    <dgm:cxn modelId="{CC0CC87A-2B0C-4055-A7CF-2E225934848A}" type="presParOf" srcId="{A837B3EB-0822-4846-B3E9-8E408C4705B9}" destId="{F71A4F7A-0D83-43BB-A1D1-A28F9A312BDC}" srcOrd="0" destOrd="0" presId="urn:microsoft.com/office/officeart/2005/8/layout/architecture"/>
    <dgm:cxn modelId="{3382C8B4-4978-4A80-A8EF-897C02428151}" type="presParOf" srcId="{A837B3EB-0822-4846-B3E9-8E408C4705B9}" destId="{1DC8156B-60C5-4934-8E65-17D047B970C0}" srcOrd="1" destOrd="0" presId="urn:microsoft.com/office/officeart/2005/8/layout/architecture"/>
    <dgm:cxn modelId="{D9837EB2-C223-4D60-A595-1DEDB8F155D3}" type="presParOf" srcId="{CC19A3D6-1E9D-4661-ACC4-760ED4241854}" destId="{47A9A44A-E491-47AE-9BED-6D395ADC9EF3}" srcOrd="1" destOrd="0" presId="urn:microsoft.com/office/officeart/2005/8/layout/architecture"/>
    <dgm:cxn modelId="{2D9FD285-066B-48A1-AA34-6D484569CC1B}" type="presParOf" srcId="{CC19A3D6-1E9D-4661-ACC4-760ED4241854}" destId="{3735C612-A707-4E17-89DB-49C499E2E9BB}" srcOrd="2" destOrd="0" presId="urn:microsoft.com/office/officeart/2005/8/layout/architecture"/>
    <dgm:cxn modelId="{D1C536C9-55EB-4ADB-BFAD-62C45F058E12}" type="presParOf" srcId="{3735C612-A707-4E17-89DB-49C499E2E9BB}" destId="{02A28374-2E8C-4ABA-9D94-61EE3AF1DF0B}" srcOrd="0" destOrd="0" presId="urn:microsoft.com/office/officeart/2005/8/layout/architecture"/>
    <dgm:cxn modelId="{4E7FFC85-F857-4CE2-BD7F-33ACC6011CF5}" type="presParOf" srcId="{3735C612-A707-4E17-89DB-49C499E2E9BB}" destId="{34FCBD9A-2057-4C9E-98FA-D5FFEF6A4563}" srcOrd="1" destOrd="0" presId="urn:microsoft.com/office/officeart/2005/8/layout/architecture"/>
    <dgm:cxn modelId="{2657E61D-3CAC-4E17-BC34-A379250BC439}" type="presParOf" srcId="{CC19A3D6-1E9D-4661-ACC4-760ED4241854}" destId="{0CE0B11D-2F15-485D-898B-EE5959432D73}" srcOrd="3" destOrd="0" presId="urn:microsoft.com/office/officeart/2005/8/layout/architecture"/>
    <dgm:cxn modelId="{022CE281-02F4-4B67-A784-8770BA58ECD3}" type="presParOf" srcId="{CC19A3D6-1E9D-4661-ACC4-760ED4241854}" destId="{D6F16C2C-3A9C-43CE-8A7E-533E49A10C09}" srcOrd="4" destOrd="0" presId="urn:microsoft.com/office/officeart/2005/8/layout/architecture"/>
    <dgm:cxn modelId="{CD846DC4-0E69-4CAE-A2DC-E88C387AD109}" type="presParOf" srcId="{D6F16C2C-3A9C-43CE-8A7E-533E49A10C09}" destId="{4A19D216-E351-469A-AA0E-20B4E740E23C}" srcOrd="0" destOrd="0" presId="urn:microsoft.com/office/officeart/2005/8/layout/architecture"/>
    <dgm:cxn modelId="{78362283-7A42-425D-98E6-604118DAEECD}" type="presParOf" srcId="{D6F16C2C-3A9C-43CE-8A7E-533E49A10C09}" destId="{2C31EB4D-F712-413D-A8D1-AAFA0E305A7D}" srcOrd="1" destOrd="0" presId="urn:microsoft.com/office/officeart/2005/8/layout/architecture"/>
    <dgm:cxn modelId="{5ACCB8FD-687C-4662-99DF-2A08A09D0E08}" type="presParOf" srcId="{D6F16C2C-3A9C-43CE-8A7E-533E49A10C09}" destId="{1D74259F-F943-474F-83EA-3771E16D5697}" srcOrd="2" destOrd="0" presId="urn:microsoft.com/office/officeart/2005/8/layout/architecture"/>
    <dgm:cxn modelId="{53ADB4C3-00DB-46C2-81A1-C8C98CB39BB4}" type="presParOf" srcId="{1D74259F-F943-474F-83EA-3771E16D5697}" destId="{6B69AD0C-A3E7-42E4-80CE-A0017E8C0760}" srcOrd="0" destOrd="0" presId="urn:microsoft.com/office/officeart/2005/8/layout/architecture"/>
    <dgm:cxn modelId="{5AC9F50B-EFD6-45E7-B901-6743400B4999}" type="presParOf" srcId="{6B69AD0C-A3E7-42E4-80CE-A0017E8C0760}" destId="{E8C5F8A9-2CF3-4BBB-A871-D8F531C98F5D}" srcOrd="0" destOrd="0" presId="urn:microsoft.com/office/officeart/2005/8/layout/architecture"/>
    <dgm:cxn modelId="{35091837-C71C-439F-B8DA-AB26181B8335}" type="presParOf" srcId="{6B69AD0C-A3E7-42E4-80CE-A0017E8C0760}" destId="{A412C1B0-530B-4D86-80BC-CC93AE4A3183}" srcOrd="1" destOrd="0" presId="urn:microsoft.com/office/officeart/2005/8/layout/architecture"/>
    <dgm:cxn modelId="{C636E359-542A-4630-A74A-CBC20ACE6F6D}" type="presParOf" srcId="{CC19A3D6-1E9D-4661-ACC4-760ED4241854}" destId="{1DF7751D-2FD0-4217-9AEC-4B67BCBD5C61}" srcOrd="5" destOrd="0" presId="urn:microsoft.com/office/officeart/2005/8/layout/architecture"/>
    <dgm:cxn modelId="{B0BBCA91-CF5F-4905-9F3E-F4539F61A6A0}" type="presParOf" srcId="{CC19A3D6-1E9D-4661-ACC4-760ED4241854}" destId="{BD3A7212-D7F5-4E7D-9085-DEA78344C1E0}" srcOrd="6" destOrd="0" presId="urn:microsoft.com/office/officeart/2005/8/layout/architecture"/>
    <dgm:cxn modelId="{C6F6203F-D89A-43BF-A9CA-C3550ACA4829}" type="presParOf" srcId="{BD3A7212-D7F5-4E7D-9085-DEA78344C1E0}" destId="{ADF899B5-3F3D-489C-8A7F-4BEB98A7F563}" srcOrd="0" destOrd="0" presId="urn:microsoft.com/office/officeart/2005/8/layout/architecture"/>
    <dgm:cxn modelId="{9ADDF4D4-F458-4F00-B3C5-852D0F3AD5FE}" type="presParOf" srcId="{BD3A7212-D7F5-4E7D-9085-DEA78344C1E0}" destId="{65FBFDEF-8A60-4A4C-8FBD-76B803819009}" srcOrd="1" destOrd="0" presId="urn:microsoft.com/office/officeart/2005/8/layout/architecture"/>
    <dgm:cxn modelId="{BC9F2104-AE28-4716-85F4-3B6630801AFB}" type="presParOf" srcId="{BD3A7212-D7F5-4E7D-9085-DEA78344C1E0}" destId="{38643D97-91AA-4746-9F12-0CCF0E726594}" srcOrd="2" destOrd="0" presId="urn:microsoft.com/office/officeart/2005/8/layout/architecture"/>
    <dgm:cxn modelId="{61222877-3088-4329-8C5D-A0798B65C96C}" type="presParOf" srcId="{38643D97-91AA-4746-9F12-0CCF0E726594}" destId="{15DAAACF-B421-4BBC-8D3D-B86FA515488F}" srcOrd="0" destOrd="0" presId="urn:microsoft.com/office/officeart/2005/8/layout/architecture"/>
    <dgm:cxn modelId="{0F868211-9CE1-4D4D-821F-53C542D0CB92}" type="presParOf" srcId="{15DAAACF-B421-4BBC-8D3D-B86FA515488F}" destId="{C532B8C9-6F26-4DB2-8BE1-41B9CF698069}" srcOrd="0" destOrd="0" presId="urn:microsoft.com/office/officeart/2005/8/layout/architecture"/>
    <dgm:cxn modelId="{D052F5BF-645F-4DE3-9AB2-EB0C05DD2E6F}" type="presParOf" srcId="{15DAAACF-B421-4BBC-8D3D-B86FA515488F}" destId="{2526C557-8A56-4EED-9404-05C9B6E9AD87}" srcOrd="1" destOrd="0" presId="urn:microsoft.com/office/officeart/2005/8/layout/architecture"/>
    <dgm:cxn modelId="{BFB4562F-4EAA-48D2-BF6D-967A73C3507B}" type="presParOf" srcId="{CC19A3D6-1E9D-4661-ACC4-760ED4241854}" destId="{603A9B5D-689E-4793-AA15-B2993056B406}" srcOrd="7" destOrd="0" presId="urn:microsoft.com/office/officeart/2005/8/layout/architecture"/>
    <dgm:cxn modelId="{AFECB545-E202-442F-873A-97C8EE07B9BF}" type="presParOf" srcId="{CC19A3D6-1E9D-4661-ACC4-760ED4241854}" destId="{62BD80B0-842C-4981-BFE4-85D994EBBDB5}" srcOrd="8" destOrd="0" presId="urn:microsoft.com/office/officeart/2005/8/layout/architecture"/>
    <dgm:cxn modelId="{70456781-B874-4DFB-838F-FB108E0E4129}" type="presParOf" srcId="{62BD80B0-842C-4981-BFE4-85D994EBBDB5}" destId="{EFE17E84-6973-4A1D-B152-078869DCFDD3}" srcOrd="0" destOrd="0" presId="urn:microsoft.com/office/officeart/2005/8/layout/architecture"/>
    <dgm:cxn modelId="{D6D42465-9644-4ADA-9A20-664E5FB17BD2}" type="presParOf" srcId="{62BD80B0-842C-4981-BFE4-85D994EBBDB5}" destId="{FE93391A-C257-42F6-B065-D0826135C2B6}" srcOrd="1" destOrd="0" presId="urn:microsoft.com/office/officeart/2005/8/layout/architecture"/>
    <dgm:cxn modelId="{093917B8-FFCB-4EFF-8FAE-C8AD72DC9B16}" type="presParOf" srcId="{62BD80B0-842C-4981-BFE4-85D994EBBDB5}" destId="{516DB1C2-5CD4-4858-9BDD-1082EE36E72F}" srcOrd="2" destOrd="0" presId="urn:microsoft.com/office/officeart/2005/8/layout/architecture"/>
    <dgm:cxn modelId="{62E0B1F5-5017-4107-B14F-10F46719E2AF}" type="presParOf" srcId="{516DB1C2-5CD4-4858-9BDD-1082EE36E72F}" destId="{F755E847-61EF-462B-AE99-51CFFC436BB4}" srcOrd="0" destOrd="0" presId="urn:microsoft.com/office/officeart/2005/8/layout/architecture"/>
    <dgm:cxn modelId="{0DFA1785-6F9D-4045-AD96-E5C791A40DAA}" type="presParOf" srcId="{F755E847-61EF-462B-AE99-51CFFC436BB4}" destId="{28BCA73A-35BC-4147-AA0E-14AA10B6BE4F}" srcOrd="0" destOrd="0" presId="urn:microsoft.com/office/officeart/2005/8/layout/architecture"/>
    <dgm:cxn modelId="{14844E7E-868A-4E19-9B43-0D6AFFA41459}" type="presParOf" srcId="{F755E847-61EF-462B-AE99-51CFFC436BB4}" destId="{D09B75EC-E343-495C-BE33-47D541F17CD3}" srcOrd="1" destOrd="0" presId="urn:microsoft.com/office/officeart/2005/8/layout/architecture"/>
    <dgm:cxn modelId="{F22C9F75-B12D-4A7B-8F37-BC4F7CA7C5C7}" type="presParOf" srcId="{A73B7BBB-AD61-4191-A4FC-F0FB81EDF20B}" destId="{52BD9071-B5EB-4198-BFDE-5E60E0477ADE}" srcOrd="1" destOrd="0" presId="urn:microsoft.com/office/officeart/2005/8/layout/architecture"/>
    <dgm:cxn modelId="{A0DD94CA-0223-4CD0-A1BE-876C764B9031}" type="presParOf" srcId="{A73B7BBB-AD61-4191-A4FC-F0FB81EDF20B}" destId="{FAF00897-5B91-48D2-82F2-25F7A67E159A}" srcOrd="2" destOrd="0" presId="urn:microsoft.com/office/officeart/2005/8/layout/architecture"/>
    <dgm:cxn modelId="{23E714A7-6FAB-42BB-9FC8-6A9CED146CED}" type="presParOf" srcId="{FAF00897-5B91-48D2-82F2-25F7A67E159A}" destId="{861DCD1A-6AD3-41B3-9112-EFED6550EB87}" srcOrd="0" destOrd="0" presId="urn:microsoft.com/office/officeart/2005/8/layout/architecture"/>
    <dgm:cxn modelId="{D688A0FA-486A-44A4-BAB7-9A75A27C10B9}" type="presParOf" srcId="{FAF00897-5B91-48D2-82F2-25F7A67E159A}" destId="{02711DCD-22B4-4900-8496-1C526DEB2D14}" srcOrd="1" destOrd="0" presId="urn:microsoft.com/office/officeart/2005/8/layout/architecture"/>
    <dgm:cxn modelId="{B62D86C9-54C4-4BB9-AB3D-2D6AA64181E5}" type="presParOf" srcId="{FAF00897-5B91-48D2-82F2-25F7A67E159A}" destId="{9F7EEAAC-1596-4927-AACD-FA19261A5CA8}" srcOrd="2" destOrd="0" presId="urn:microsoft.com/office/officeart/2005/8/layout/architecture"/>
    <dgm:cxn modelId="{77825481-7D67-4D9B-9279-333CDA9AC4C2}" type="presParOf" srcId="{9F7EEAAC-1596-4927-AACD-FA19261A5CA8}" destId="{EAAEF1CB-0819-4D1E-9ED0-C0835102AEE8}" srcOrd="0" destOrd="0" presId="urn:microsoft.com/office/officeart/2005/8/layout/architecture"/>
    <dgm:cxn modelId="{A81092AA-F2AD-46DA-AF56-5CC755D5A6F4}" type="presParOf" srcId="{EAAEF1CB-0819-4D1E-9ED0-C0835102AEE8}" destId="{50274B47-CD92-4544-825C-4E5132B0294A}" srcOrd="0" destOrd="0" presId="urn:microsoft.com/office/officeart/2005/8/layout/architecture"/>
    <dgm:cxn modelId="{245318C0-A258-45C5-BB64-DC82B8B391BD}" type="presParOf" srcId="{EAAEF1CB-0819-4D1E-9ED0-C0835102AEE8}" destId="{29B4DC90-D1DD-4EDB-9390-7B52EC6A3AAA}" srcOrd="1" destOrd="0" presId="urn:microsoft.com/office/officeart/2005/8/layout/architecture"/>
    <dgm:cxn modelId="{FC6402F7-D99A-4159-A5D6-9D8752C4ED78}" type="presParOf" srcId="{EAAEF1CB-0819-4D1E-9ED0-C0835102AEE8}" destId="{9AD6EBD4-0CEA-4AE4-93A1-756CE5F85DB1}" srcOrd="2" destOrd="0" presId="urn:microsoft.com/office/officeart/2005/8/layout/architecture"/>
    <dgm:cxn modelId="{FA8C41BA-A091-44E2-8DB9-384E7428E9D3}" type="presParOf" srcId="{9AD6EBD4-0CEA-4AE4-93A1-756CE5F85DB1}" destId="{404A7A10-57FD-4F5A-A554-FF2C695AD814}" srcOrd="0" destOrd="0" presId="urn:microsoft.com/office/officeart/2005/8/layout/architecture"/>
    <dgm:cxn modelId="{02FFCB45-E631-4896-BE0C-38C69753EF5F}" type="presParOf" srcId="{404A7A10-57FD-4F5A-A554-FF2C695AD814}" destId="{6F2FAC95-66E5-48ED-B6DB-C6F1360120D3}" srcOrd="0" destOrd="0" presId="urn:microsoft.com/office/officeart/2005/8/layout/architecture"/>
    <dgm:cxn modelId="{E46ABA55-8D66-401F-8DFA-19AD391CB32B}" type="presParOf" srcId="{404A7A10-57FD-4F5A-A554-FF2C695AD814}" destId="{9391763F-2FAE-4E1D-A837-F786930E7681}"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0B6B00-D4D5-4716-93EA-7CA918BB58B5}" type="doc">
      <dgm:prSet loTypeId="urn:microsoft.com/office/officeart/2005/8/layout/architecture" loCatId="relationship" qsTypeId="urn:microsoft.com/office/officeart/2005/8/quickstyle/simple1" qsCatId="simple" csTypeId="urn:microsoft.com/office/officeart/2005/8/colors/accent1_2" csCatId="accent1" phldr="1"/>
      <dgm:spPr/>
      <dgm:t>
        <a:bodyPr/>
        <a:lstStyle/>
        <a:p>
          <a:endParaRPr lang="en-US"/>
        </a:p>
      </dgm:t>
    </dgm:pt>
    <dgm:pt modelId="{758D9241-2E0B-44E3-BED3-642181C54AE4}">
      <dgm:prSet phldrT="[Text]" custT="1"/>
      <dgm:spPr>
        <a:solidFill>
          <a:schemeClr val="accent3">
            <a:lumMod val="75000"/>
          </a:schemeClr>
        </a:solidFill>
      </dgm:spPr>
      <dgm:t>
        <a:bodyPr/>
        <a:lstStyle/>
        <a:p>
          <a:r>
            <a:rPr lang="en-US" sz="1600"/>
            <a:t>infraEOSC</a:t>
          </a:r>
        </a:p>
      </dgm:t>
    </dgm:pt>
    <dgm:pt modelId="{1FAEDBAB-7F68-45CF-8384-341385B46101}" type="parTrans" cxnId="{9223866C-39E9-4967-8B48-1575ACCF9371}">
      <dgm:prSet/>
      <dgm:spPr/>
      <dgm:t>
        <a:bodyPr/>
        <a:lstStyle/>
        <a:p>
          <a:endParaRPr lang="en-US" sz="2000"/>
        </a:p>
      </dgm:t>
    </dgm:pt>
    <dgm:pt modelId="{048E416A-D523-41AF-AB85-E78A0D5FF16C}" type="sibTrans" cxnId="{9223866C-39E9-4967-8B48-1575ACCF9371}">
      <dgm:prSet/>
      <dgm:spPr/>
      <dgm:t>
        <a:bodyPr/>
        <a:lstStyle/>
        <a:p>
          <a:endParaRPr lang="en-US" sz="2000"/>
        </a:p>
      </dgm:t>
    </dgm:pt>
    <dgm:pt modelId="{64309038-28AC-43E8-B918-B9ED2503D3A2}">
      <dgm:prSet phldrT="[Text]" custT="1"/>
      <dgm:spPr>
        <a:solidFill>
          <a:srgbClr val="1BAD7C"/>
        </a:solidFill>
      </dgm:spPr>
      <dgm:t>
        <a:bodyPr/>
        <a:lstStyle/>
        <a:p>
          <a:r>
            <a:rPr lang="en-GB" sz="1400" b="0" i="0" u="none"/>
            <a:t>INFRAEOSC-04-2018 - Connecting ESFRI infrastructures through Cluster projects</a:t>
          </a:r>
          <a:endParaRPr lang="en-US" sz="1400"/>
        </a:p>
      </dgm:t>
    </dgm:pt>
    <dgm:pt modelId="{74A0553D-AF28-4371-A19A-4D8A321EF81C}" type="parTrans" cxnId="{7B177371-AAB8-42CA-BF5E-A2C9350595E0}">
      <dgm:prSet/>
      <dgm:spPr/>
      <dgm:t>
        <a:bodyPr/>
        <a:lstStyle/>
        <a:p>
          <a:endParaRPr lang="en-US" sz="2000"/>
        </a:p>
      </dgm:t>
    </dgm:pt>
    <dgm:pt modelId="{2AF02171-CDA4-427C-8FD9-3049686F35DF}" type="sibTrans" cxnId="{7B177371-AAB8-42CA-BF5E-A2C9350595E0}">
      <dgm:prSet/>
      <dgm:spPr/>
      <dgm:t>
        <a:bodyPr/>
        <a:lstStyle/>
        <a:p>
          <a:endParaRPr lang="en-US" sz="2000"/>
        </a:p>
      </dgm:t>
    </dgm:pt>
    <dgm:pt modelId="{02D77ABA-734D-4B4E-9A19-5E60A64EB80A}">
      <dgm:prSet phldrT="[Text]" custT="1"/>
      <dgm:spPr>
        <a:solidFill>
          <a:srgbClr val="1BAD7C"/>
        </a:solidFill>
      </dgm:spPr>
      <dgm:t>
        <a:bodyPr/>
        <a:lstStyle/>
        <a:p>
          <a:r>
            <a:rPr lang="en-GB" sz="1300" b="0" i="0" u="none" dirty="0"/>
            <a:t>INFRAEOSC-02-2019</a:t>
          </a:r>
          <a:r>
            <a:rPr lang="en-GB" sz="1400" b="0" i="0" u="none" dirty="0"/>
            <a:t> - Prototyping new innovative services</a:t>
          </a:r>
          <a:endParaRPr lang="en-US" sz="1400" dirty="0"/>
        </a:p>
      </dgm:t>
    </dgm:pt>
    <dgm:pt modelId="{E519BC37-C3DB-4EA9-B66B-B3C9980279B7}" type="parTrans" cxnId="{4DF2EBFF-C2DD-4414-8B36-EBB3B1BC6DC1}">
      <dgm:prSet/>
      <dgm:spPr/>
      <dgm:t>
        <a:bodyPr/>
        <a:lstStyle/>
        <a:p>
          <a:endParaRPr lang="en-US" sz="2000"/>
        </a:p>
      </dgm:t>
    </dgm:pt>
    <dgm:pt modelId="{836BE92A-F1E3-4AAA-B64F-25BA45772C0D}" type="sibTrans" cxnId="{4DF2EBFF-C2DD-4414-8B36-EBB3B1BC6DC1}">
      <dgm:prSet/>
      <dgm:spPr/>
      <dgm:t>
        <a:bodyPr/>
        <a:lstStyle/>
        <a:p>
          <a:endParaRPr lang="en-US" sz="2000"/>
        </a:p>
      </dgm:t>
    </dgm:pt>
    <dgm:pt modelId="{A87128D7-8461-4106-8629-57C425A6D27C}">
      <dgm:prSet phldrT="[Text]" custT="1"/>
      <dgm:spPr>
        <a:solidFill>
          <a:srgbClr val="1BAD7C"/>
        </a:solidFill>
      </dgm:spPr>
      <dgm:t>
        <a:bodyPr/>
        <a:lstStyle/>
        <a:p>
          <a:r>
            <a:rPr lang="en-US" sz="1100" b="0" i="0" u="none" dirty="0"/>
            <a:t>INFRAEOSC-06-2019-2020 - Enhancing the EOSC portal </a:t>
          </a:r>
        </a:p>
        <a:p>
          <a:r>
            <a:rPr lang="en-US" sz="1100" b="0" i="0" u="none" dirty="0"/>
            <a:t>INFRAEOSC-03-2020  - Integration and consolidation of the EOSC Portal</a:t>
          </a:r>
          <a:endParaRPr lang="en-GB" sz="1100" b="0" i="0" u="none" dirty="0"/>
        </a:p>
      </dgm:t>
    </dgm:pt>
    <dgm:pt modelId="{23B9BC64-4105-41B5-8B8F-45485CBE96E7}" type="parTrans" cxnId="{4DE77727-5A3E-499E-8021-B6678522111A}">
      <dgm:prSet/>
      <dgm:spPr/>
      <dgm:t>
        <a:bodyPr/>
        <a:lstStyle/>
        <a:p>
          <a:endParaRPr lang="en-US" sz="2000"/>
        </a:p>
      </dgm:t>
    </dgm:pt>
    <dgm:pt modelId="{C3AFC846-9711-4785-ACDA-11CA0EFA8CA4}" type="sibTrans" cxnId="{4DE77727-5A3E-499E-8021-B6678522111A}">
      <dgm:prSet/>
      <dgm:spPr/>
      <dgm:t>
        <a:bodyPr/>
        <a:lstStyle/>
        <a:p>
          <a:endParaRPr lang="en-US" sz="2000"/>
        </a:p>
      </dgm:t>
    </dgm:pt>
    <dgm:pt modelId="{AF886E0B-06D1-4D4F-A9E7-88D378AB6803}">
      <dgm:prSet phldrT="[Text]" custT="1"/>
      <dgm:spPr>
        <a:solidFill>
          <a:srgbClr val="1BAD7C"/>
        </a:solidFill>
      </dgm:spPr>
      <dgm:t>
        <a:bodyPr/>
        <a:lstStyle/>
        <a:p>
          <a:r>
            <a:rPr lang="en-GB" sz="1400" b="0" i="0" u="none"/>
            <a:t>INFRAEOSC-05-2018-2019 - Support to the EOSC Governance</a:t>
          </a:r>
          <a:endParaRPr lang="en-US" sz="1400"/>
        </a:p>
      </dgm:t>
    </dgm:pt>
    <dgm:pt modelId="{A4D7914E-E9C2-4FA7-9A4A-74A098EE8C2A}" type="parTrans" cxnId="{CD4674B5-3B2A-49D4-A4A3-304E43B2887E}">
      <dgm:prSet/>
      <dgm:spPr/>
      <dgm:t>
        <a:bodyPr/>
        <a:lstStyle/>
        <a:p>
          <a:endParaRPr lang="en-US" sz="2000"/>
        </a:p>
      </dgm:t>
    </dgm:pt>
    <dgm:pt modelId="{4280F4E3-5114-481A-87DE-1883C514A7D9}" type="sibTrans" cxnId="{CD4674B5-3B2A-49D4-A4A3-304E43B2887E}">
      <dgm:prSet/>
      <dgm:spPr/>
      <dgm:t>
        <a:bodyPr/>
        <a:lstStyle/>
        <a:p>
          <a:endParaRPr lang="en-US" sz="2000"/>
        </a:p>
      </dgm:t>
    </dgm:pt>
    <dgm:pt modelId="{1EB67177-4237-4E2A-8501-D67D2078B6BD}">
      <dgm:prSet phldrT="[Text]" custT="1"/>
      <dgm:spPr>
        <a:solidFill>
          <a:srgbClr val="20CE94"/>
        </a:solidFill>
      </dgm:spPr>
      <dgm:t>
        <a:bodyPr/>
        <a:lstStyle/>
        <a:p>
          <a:r>
            <a:rPr lang="en-GB" sz="1400" b="0" i="0" u="none" dirty="0">
              <a:solidFill>
                <a:srgbClr val="FFFF00"/>
              </a:solidFill>
            </a:rPr>
            <a:t>ENVRI-FAIR   </a:t>
          </a:r>
          <a:r>
            <a:rPr lang="en-GB" sz="1400" b="0" i="0" u="none" dirty="0" smtClean="0">
              <a:solidFill>
                <a:srgbClr val="FFFF00"/>
              </a:solidFill>
            </a:rPr>
            <a:t/>
          </a:r>
          <a:br>
            <a:rPr lang="en-GB" sz="1400" b="0" i="0" u="none" dirty="0" smtClean="0">
              <a:solidFill>
                <a:srgbClr val="FFFF00"/>
              </a:solidFill>
            </a:rPr>
          </a:br>
          <a:r>
            <a:rPr lang="en-GB" sz="1400" b="0" i="0" u="none" dirty="0" smtClean="0">
              <a:solidFill>
                <a:srgbClr val="FFFF00"/>
              </a:solidFill>
            </a:rPr>
            <a:t>EOSC-Life   </a:t>
          </a:r>
          <a:br>
            <a:rPr lang="en-GB" sz="1400" b="0" i="0" u="none" dirty="0" smtClean="0">
              <a:solidFill>
                <a:srgbClr val="FFFF00"/>
              </a:solidFill>
            </a:rPr>
          </a:br>
          <a:r>
            <a:rPr lang="en-GB" sz="1400" b="0" i="0" u="none" dirty="0" smtClean="0">
              <a:solidFill>
                <a:srgbClr val="FFFF00"/>
              </a:solidFill>
            </a:rPr>
            <a:t>ESCAPE   </a:t>
          </a:r>
          <a:br>
            <a:rPr lang="en-GB" sz="1400" b="0" i="0" u="none" dirty="0" smtClean="0">
              <a:solidFill>
                <a:srgbClr val="FFFF00"/>
              </a:solidFill>
            </a:rPr>
          </a:br>
          <a:r>
            <a:rPr lang="en-GB" sz="1400" b="0" i="0" u="none" dirty="0" err="1" smtClean="0">
              <a:solidFill>
                <a:srgbClr val="FFFF00"/>
              </a:solidFill>
            </a:rPr>
            <a:t>PaNOSC</a:t>
          </a:r>
          <a:r>
            <a:rPr lang="en-GB" sz="1400" b="0" i="0" u="none" dirty="0" smtClean="0">
              <a:solidFill>
                <a:srgbClr val="FFFF00"/>
              </a:solidFill>
            </a:rPr>
            <a:t>   </a:t>
          </a:r>
          <a:br>
            <a:rPr lang="en-GB" sz="1400" b="0" i="0" u="none" dirty="0" smtClean="0">
              <a:solidFill>
                <a:srgbClr val="FFFF00"/>
              </a:solidFill>
            </a:rPr>
          </a:br>
          <a:r>
            <a:rPr lang="en-GB" sz="1400" b="0" i="0" u="none" dirty="0" smtClean="0">
              <a:solidFill>
                <a:srgbClr val="FFFF00"/>
              </a:solidFill>
            </a:rPr>
            <a:t>SSHOC </a:t>
          </a:r>
          <a:endParaRPr lang="en-US" sz="1400" dirty="0">
            <a:solidFill>
              <a:srgbClr val="FFFF00"/>
            </a:solidFill>
          </a:endParaRPr>
        </a:p>
      </dgm:t>
    </dgm:pt>
    <dgm:pt modelId="{3C94B14E-2B1C-444A-9E65-384E800375E1}" type="parTrans" cxnId="{6BF1874C-A8A8-4253-941F-F44518B085D2}">
      <dgm:prSet/>
      <dgm:spPr/>
      <dgm:t>
        <a:bodyPr/>
        <a:lstStyle/>
        <a:p>
          <a:endParaRPr lang="en-US" sz="2000"/>
        </a:p>
      </dgm:t>
    </dgm:pt>
    <dgm:pt modelId="{5A89EF87-BA1F-4569-A282-6EED079189F6}" type="sibTrans" cxnId="{6BF1874C-A8A8-4253-941F-F44518B085D2}">
      <dgm:prSet/>
      <dgm:spPr/>
      <dgm:t>
        <a:bodyPr/>
        <a:lstStyle/>
        <a:p>
          <a:endParaRPr lang="en-US" sz="2000"/>
        </a:p>
      </dgm:t>
    </dgm:pt>
    <dgm:pt modelId="{A50FD3B0-530F-4542-AA73-DF7893B60734}">
      <dgm:prSet phldrT="[Text]" custT="1"/>
      <dgm:spPr>
        <a:solidFill>
          <a:srgbClr val="20CE94"/>
        </a:solidFill>
      </dgm:spPr>
      <dgm:t>
        <a:bodyPr/>
        <a:lstStyle/>
        <a:p>
          <a:r>
            <a:rPr lang="en-GB" sz="1400" b="0" i="0" u="none"/>
            <a:t>FAIRsFAIR   EOSCsecretariat</a:t>
          </a:r>
          <a:endParaRPr lang="en-US" sz="1400"/>
        </a:p>
      </dgm:t>
    </dgm:pt>
    <dgm:pt modelId="{91F87D41-E823-4231-ADCF-AB89DA11DC50}" type="parTrans" cxnId="{26BDAC71-E332-41E7-8452-372F464239C4}">
      <dgm:prSet/>
      <dgm:spPr/>
      <dgm:t>
        <a:bodyPr/>
        <a:lstStyle/>
        <a:p>
          <a:endParaRPr lang="en-US"/>
        </a:p>
      </dgm:t>
    </dgm:pt>
    <dgm:pt modelId="{F52374D9-5176-4DF3-A164-B09508470E12}" type="sibTrans" cxnId="{26BDAC71-E332-41E7-8452-372F464239C4}">
      <dgm:prSet/>
      <dgm:spPr/>
      <dgm:t>
        <a:bodyPr/>
        <a:lstStyle/>
        <a:p>
          <a:endParaRPr lang="en-US"/>
        </a:p>
      </dgm:t>
    </dgm:pt>
    <dgm:pt modelId="{23D6969A-AB28-474F-973E-0B7610926E25}">
      <dgm:prSet phldrT="[Text]" custT="1"/>
      <dgm:spPr>
        <a:solidFill>
          <a:srgbClr val="20CE94"/>
        </a:solidFill>
      </dgm:spPr>
      <dgm:t>
        <a:bodyPr/>
        <a:lstStyle/>
        <a:p>
          <a:r>
            <a:rPr lang="en-GB" sz="1200" b="0" i="0" u="none"/>
            <a:t>EOSC-Nordic   EOSC-Pillar   EOSC-synergy   ExPaNDS   NI4OS-Europe</a:t>
          </a:r>
          <a:endParaRPr lang="en-US" sz="1200"/>
        </a:p>
      </dgm:t>
    </dgm:pt>
    <dgm:pt modelId="{63CE0FBD-BD18-4305-ACE1-918B3D9F2486}" type="parTrans" cxnId="{8344E230-E632-43E2-9162-B3AB7470ABDE}">
      <dgm:prSet/>
      <dgm:spPr/>
      <dgm:t>
        <a:bodyPr/>
        <a:lstStyle/>
        <a:p>
          <a:endParaRPr lang="en-US"/>
        </a:p>
      </dgm:t>
    </dgm:pt>
    <dgm:pt modelId="{BACE19C9-E5CC-4A4B-A209-5A4802AE7F72}" type="sibTrans" cxnId="{8344E230-E632-43E2-9162-B3AB7470ABDE}">
      <dgm:prSet/>
      <dgm:spPr/>
      <dgm:t>
        <a:bodyPr/>
        <a:lstStyle/>
        <a:p>
          <a:endParaRPr lang="en-US"/>
        </a:p>
      </dgm:t>
    </dgm:pt>
    <dgm:pt modelId="{F5948668-CCE5-42C4-9A4D-3D57214B2532}">
      <dgm:prSet phldrT="[Text]" custT="1"/>
      <dgm:spPr>
        <a:solidFill>
          <a:srgbClr val="20CE94"/>
        </a:solidFill>
      </dgm:spPr>
      <dgm:t>
        <a:bodyPr/>
        <a:lstStyle/>
        <a:p>
          <a:r>
            <a:rPr lang="en-GB" sz="1200" b="0" i="0" u="none" dirty="0"/>
            <a:t>COS4CLOUD   </a:t>
          </a:r>
          <a:endParaRPr lang="en-GB" sz="1200" b="0" i="0" u="none" dirty="0" smtClean="0"/>
        </a:p>
        <a:p>
          <a:r>
            <a:rPr lang="en-GB" sz="200" b="0" i="0" u="none" dirty="0" smtClean="0"/>
            <a:t> </a:t>
          </a:r>
          <a:r>
            <a:rPr lang="en-GB" sz="1200" b="0" i="0" u="none" dirty="0" smtClean="0"/>
            <a:t/>
          </a:r>
          <a:br>
            <a:rPr lang="en-GB" sz="1200" b="0" i="0" u="none" dirty="0" smtClean="0"/>
          </a:br>
          <a:r>
            <a:rPr lang="en-GB" sz="1200" b="0" i="0" u="none" dirty="0" smtClean="0"/>
            <a:t>CS3MESH4EOSC</a:t>
          </a:r>
        </a:p>
        <a:p>
          <a:r>
            <a:rPr lang="en-GB" sz="300" b="0" i="0" u="none" dirty="0" smtClean="0"/>
            <a:t> </a:t>
          </a:r>
          <a:r>
            <a:rPr lang="en-GB" sz="1200" b="0" i="0" u="none" dirty="0" smtClean="0"/>
            <a:t/>
          </a:r>
          <a:br>
            <a:rPr lang="en-GB" sz="1200" b="0" i="0" u="none" dirty="0" smtClean="0"/>
          </a:br>
          <a:r>
            <a:rPr lang="en-GB" sz="100" b="0" i="0" u="none" dirty="0" smtClean="0"/>
            <a:t> </a:t>
          </a:r>
          <a:r>
            <a:rPr lang="en-GB" sz="1200" b="0" i="0" u="none" dirty="0" smtClean="0"/>
            <a:t/>
          </a:r>
          <a:br>
            <a:rPr lang="en-GB" sz="1200" b="0" i="0" u="none" dirty="0" smtClean="0"/>
          </a:br>
          <a:r>
            <a:rPr lang="en-GB" sz="1200" b="0" i="0" u="none" dirty="0" smtClean="0"/>
            <a:t>INODE  NEANIAS   </a:t>
          </a:r>
          <a:br>
            <a:rPr lang="en-GB" sz="1200" b="0" i="0" u="none" dirty="0" smtClean="0"/>
          </a:br>
          <a:r>
            <a:rPr lang="en-GB" sz="1200" b="0" i="0" u="none" dirty="0" smtClean="0"/>
            <a:t>TRIPLE</a:t>
          </a:r>
          <a:endParaRPr lang="en-US" sz="1200" dirty="0"/>
        </a:p>
      </dgm:t>
    </dgm:pt>
    <dgm:pt modelId="{AECDE7C0-7C46-4981-93AF-5AF2044250B7}" type="parTrans" cxnId="{16592C0A-1A35-4477-9441-C6F7891C0BAF}">
      <dgm:prSet/>
      <dgm:spPr/>
      <dgm:t>
        <a:bodyPr/>
        <a:lstStyle/>
        <a:p>
          <a:endParaRPr lang="en-US"/>
        </a:p>
      </dgm:t>
    </dgm:pt>
    <dgm:pt modelId="{CDCD3963-4992-40F2-9353-F3ECA7E0A7D3}" type="sibTrans" cxnId="{16592C0A-1A35-4477-9441-C6F7891C0BAF}">
      <dgm:prSet/>
      <dgm:spPr/>
      <dgm:t>
        <a:bodyPr/>
        <a:lstStyle/>
        <a:p>
          <a:endParaRPr lang="en-US"/>
        </a:p>
      </dgm:t>
    </dgm:pt>
    <dgm:pt modelId="{FD0FAD22-FEA1-4C35-A293-45F2AB41901D}">
      <dgm:prSet phldrT="[Text]" custT="1"/>
      <dgm:spPr>
        <a:solidFill>
          <a:srgbClr val="1BAD7C"/>
        </a:solidFill>
      </dgm:spPr>
      <dgm:t>
        <a:bodyPr/>
        <a:lstStyle/>
        <a:p>
          <a:r>
            <a:rPr lang="en-GB" sz="1200" b="0" i="0" u="none"/>
            <a:t>INFRAEOSC-07-2020 - Increasing the service offer of the EOSC Portal</a:t>
          </a:r>
          <a:endParaRPr lang="en-US" sz="1200"/>
        </a:p>
      </dgm:t>
    </dgm:pt>
    <dgm:pt modelId="{67B2595F-C5EF-4355-8609-D69F56C58B2C}" type="parTrans" cxnId="{40089969-BA73-427B-840E-55E6DC9943D4}">
      <dgm:prSet/>
      <dgm:spPr/>
      <dgm:t>
        <a:bodyPr/>
        <a:lstStyle/>
        <a:p>
          <a:endParaRPr lang="en-US"/>
        </a:p>
      </dgm:t>
    </dgm:pt>
    <dgm:pt modelId="{753FC076-5626-4740-B677-D99615816F90}" type="sibTrans" cxnId="{40089969-BA73-427B-840E-55E6DC9943D4}">
      <dgm:prSet/>
      <dgm:spPr/>
      <dgm:t>
        <a:bodyPr/>
        <a:lstStyle/>
        <a:p>
          <a:endParaRPr lang="en-US"/>
        </a:p>
      </dgm:t>
    </dgm:pt>
    <dgm:pt modelId="{A746157B-4322-4DA1-AF19-5FF42A383536}">
      <dgm:prSet phldrT="[Text]" custT="1"/>
      <dgm:spPr>
        <a:solidFill>
          <a:srgbClr val="20CE94"/>
        </a:solidFill>
      </dgm:spPr>
      <dgm:t>
        <a:bodyPr/>
        <a:lstStyle/>
        <a:p>
          <a:r>
            <a:rPr lang="en-GB" sz="1200" b="0" i="0" u="none" dirty="0"/>
            <a:t>C-SCALE   </a:t>
          </a:r>
          <a:r>
            <a:rPr lang="en-GB" sz="1200" b="0" i="0" u="none" dirty="0" smtClean="0"/>
            <a:t/>
          </a:r>
          <a:br>
            <a:rPr lang="en-GB" sz="1200" b="0" i="0" u="none" dirty="0" smtClean="0"/>
          </a:br>
          <a:r>
            <a:rPr lang="en-GB" sz="1200" b="0" i="0" u="none" dirty="0" smtClean="0"/>
            <a:t>DICE </a:t>
          </a:r>
          <a:br>
            <a:rPr lang="en-GB" sz="1200" b="0" i="0" u="none" dirty="0" smtClean="0"/>
          </a:br>
          <a:r>
            <a:rPr lang="en-GB" sz="1200" b="0" i="0" u="none" dirty="0" smtClean="0"/>
            <a:t>EGI-ACE   </a:t>
          </a:r>
          <a:br>
            <a:rPr lang="en-GB" sz="1200" b="0" i="0" u="none" dirty="0" smtClean="0"/>
          </a:br>
          <a:r>
            <a:rPr lang="en-GB" sz="1200" b="0" i="0" u="none" dirty="0" err="1" smtClean="0"/>
            <a:t>OpenAIRE</a:t>
          </a:r>
          <a:r>
            <a:rPr lang="en-GB" sz="1200" b="0" i="0" u="none" dirty="0" smtClean="0"/>
            <a:t> </a:t>
          </a:r>
          <a:r>
            <a:rPr lang="en-GB" sz="1200" b="0" i="0" u="none" dirty="0"/>
            <a:t>Nexus   </a:t>
          </a:r>
          <a:r>
            <a:rPr lang="en-GB" sz="1200" b="0" i="0" u="none" dirty="0" smtClean="0"/>
            <a:t/>
          </a:r>
          <a:br>
            <a:rPr lang="en-GB" sz="1200" b="0" i="0" u="none" dirty="0" smtClean="0"/>
          </a:br>
          <a:r>
            <a:rPr lang="en-GB" sz="1200" b="0" i="0" u="none" dirty="0" smtClean="0"/>
            <a:t>RELIANCE</a:t>
          </a:r>
          <a:endParaRPr lang="en-US" sz="1200" dirty="0"/>
        </a:p>
      </dgm:t>
    </dgm:pt>
    <dgm:pt modelId="{4B7DFC15-B8CF-49CB-8405-16984200698B}" type="parTrans" cxnId="{AD802CEF-4D6B-4E3B-BC08-DCE54A658C22}">
      <dgm:prSet/>
      <dgm:spPr/>
      <dgm:t>
        <a:bodyPr/>
        <a:lstStyle/>
        <a:p>
          <a:endParaRPr lang="en-US"/>
        </a:p>
      </dgm:t>
    </dgm:pt>
    <dgm:pt modelId="{FBAA70B2-D771-4BCE-B0A4-256D5E372973}" type="sibTrans" cxnId="{AD802CEF-4D6B-4E3B-BC08-DCE54A658C22}">
      <dgm:prSet/>
      <dgm:spPr/>
      <dgm:t>
        <a:bodyPr/>
        <a:lstStyle/>
        <a:p>
          <a:endParaRPr lang="en-US"/>
        </a:p>
      </dgm:t>
    </dgm:pt>
    <dgm:pt modelId="{24213E55-76D3-4F47-BF43-CDDF6AB3158F}">
      <dgm:prSet phldrT="[Text]" custT="1"/>
      <dgm:spPr>
        <a:solidFill>
          <a:srgbClr val="20CE94"/>
        </a:solidFill>
      </dgm:spPr>
      <dgm:t>
        <a:bodyPr/>
        <a:lstStyle/>
        <a:p>
          <a:r>
            <a:rPr lang="en-GB" sz="1400" b="0" i="0" u="none" dirty="0"/>
            <a:t>EOSC Enhance</a:t>
          </a:r>
        </a:p>
        <a:p>
          <a:endParaRPr lang="en-GB" sz="900" b="0" i="0" u="none" dirty="0">
            <a:solidFill>
              <a:srgbClr val="FFFF00"/>
            </a:solidFill>
          </a:endParaRPr>
        </a:p>
        <a:p>
          <a:r>
            <a:rPr lang="en-GB" sz="1400" b="0" i="0" u="none" dirty="0">
              <a:solidFill>
                <a:srgbClr val="FFFF00"/>
              </a:solidFill>
            </a:rPr>
            <a:t>EOSC-Future</a:t>
          </a:r>
          <a:endParaRPr lang="en-US" sz="1400" dirty="0">
            <a:solidFill>
              <a:srgbClr val="FFFF00"/>
            </a:solidFill>
          </a:endParaRPr>
        </a:p>
      </dgm:t>
    </dgm:pt>
    <dgm:pt modelId="{9EC30F32-7807-4F03-8E64-25EC6ADD42E2}" type="parTrans" cxnId="{41AB3010-BD29-408C-85F4-B38EF79D56B8}">
      <dgm:prSet/>
      <dgm:spPr/>
      <dgm:t>
        <a:bodyPr/>
        <a:lstStyle/>
        <a:p>
          <a:endParaRPr lang="en-US"/>
        </a:p>
      </dgm:t>
    </dgm:pt>
    <dgm:pt modelId="{0CB53F3C-27BB-413E-A85C-6AA81A529433}" type="sibTrans" cxnId="{41AB3010-BD29-408C-85F4-B38EF79D56B8}">
      <dgm:prSet/>
      <dgm:spPr/>
      <dgm:t>
        <a:bodyPr/>
        <a:lstStyle/>
        <a:p>
          <a:endParaRPr lang="en-US"/>
        </a:p>
      </dgm:t>
    </dgm:pt>
    <dgm:pt modelId="{A73B7BBB-AD61-4191-A4FC-F0FB81EDF20B}" type="pres">
      <dgm:prSet presAssocID="{820B6B00-D4D5-4716-93EA-7CA918BB58B5}" presName="Name0" presStyleCnt="0">
        <dgm:presLayoutVars>
          <dgm:chPref val="1"/>
          <dgm:dir/>
          <dgm:animOne val="branch"/>
          <dgm:animLvl val="lvl"/>
          <dgm:resizeHandles/>
        </dgm:presLayoutVars>
      </dgm:prSet>
      <dgm:spPr/>
      <dgm:t>
        <a:bodyPr/>
        <a:lstStyle/>
        <a:p>
          <a:endParaRPr lang="en-US"/>
        </a:p>
      </dgm:t>
    </dgm:pt>
    <dgm:pt modelId="{B3D629BA-9E5D-4757-B6E1-70822C41734F}" type="pres">
      <dgm:prSet presAssocID="{758D9241-2E0B-44E3-BED3-642181C54AE4}" presName="vertOne" presStyleCnt="0"/>
      <dgm:spPr/>
    </dgm:pt>
    <dgm:pt modelId="{91DD2387-4E9E-4E1E-B797-C5140D3E7A46}" type="pres">
      <dgm:prSet presAssocID="{758D9241-2E0B-44E3-BED3-642181C54AE4}" presName="txOne" presStyleLbl="node0" presStyleIdx="0" presStyleCnt="1" custScaleY="28110" custLinFactNeighborY="-60797">
        <dgm:presLayoutVars>
          <dgm:chPref val="3"/>
        </dgm:presLayoutVars>
      </dgm:prSet>
      <dgm:spPr/>
      <dgm:t>
        <a:bodyPr/>
        <a:lstStyle/>
        <a:p>
          <a:endParaRPr lang="en-US"/>
        </a:p>
      </dgm:t>
    </dgm:pt>
    <dgm:pt modelId="{5A1ABE35-1F20-44CD-AAD4-E75065EDD0E4}" type="pres">
      <dgm:prSet presAssocID="{758D9241-2E0B-44E3-BED3-642181C54AE4}" presName="parTransOne" presStyleCnt="0"/>
      <dgm:spPr/>
    </dgm:pt>
    <dgm:pt modelId="{CC19A3D6-1E9D-4661-ACC4-760ED4241854}" type="pres">
      <dgm:prSet presAssocID="{758D9241-2E0B-44E3-BED3-642181C54AE4}" presName="horzOne" presStyleCnt="0"/>
      <dgm:spPr/>
    </dgm:pt>
    <dgm:pt modelId="{A550B6D0-502E-473F-AF45-2659AA4E28E3}" type="pres">
      <dgm:prSet presAssocID="{64309038-28AC-43E8-B918-B9ED2503D3A2}" presName="vertTwo" presStyleCnt="0"/>
      <dgm:spPr/>
    </dgm:pt>
    <dgm:pt modelId="{7E7BC17B-2338-4BAC-A56B-5433D34C7340}" type="pres">
      <dgm:prSet presAssocID="{64309038-28AC-43E8-B918-B9ED2503D3A2}" presName="txTwo" presStyleLbl="node2" presStyleIdx="0" presStyleCnt="5" custScaleX="100985" custScaleY="111276">
        <dgm:presLayoutVars>
          <dgm:chPref val="3"/>
        </dgm:presLayoutVars>
      </dgm:prSet>
      <dgm:spPr/>
      <dgm:t>
        <a:bodyPr/>
        <a:lstStyle/>
        <a:p>
          <a:endParaRPr lang="en-US"/>
        </a:p>
      </dgm:t>
    </dgm:pt>
    <dgm:pt modelId="{1CE92827-3D39-41DC-9A1E-2724C14B106F}" type="pres">
      <dgm:prSet presAssocID="{64309038-28AC-43E8-B918-B9ED2503D3A2}" presName="parTransTwo" presStyleCnt="0"/>
      <dgm:spPr/>
    </dgm:pt>
    <dgm:pt modelId="{582A8AEF-29BD-4FFE-8D48-CA63AC1F7A49}" type="pres">
      <dgm:prSet presAssocID="{64309038-28AC-43E8-B918-B9ED2503D3A2}" presName="horzTwo" presStyleCnt="0"/>
      <dgm:spPr/>
    </dgm:pt>
    <dgm:pt modelId="{A837B3EB-0822-4846-B3E9-8E408C4705B9}" type="pres">
      <dgm:prSet presAssocID="{1EB67177-4237-4E2A-8501-D67D2078B6BD}" presName="vertThree" presStyleCnt="0"/>
      <dgm:spPr/>
    </dgm:pt>
    <dgm:pt modelId="{F71A4F7A-0D83-43BB-A1D1-A28F9A312BDC}" type="pres">
      <dgm:prSet presAssocID="{1EB67177-4237-4E2A-8501-D67D2078B6BD}" presName="txThree" presStyleLbl="node3" presStyleIdx="0" presStyleCnt="6" custScaleX="134122" custLinFactNeighborX="530" custLinFactNeighborY="6050">
        <dgm:presLayoutVars>
          <dgm:chPref val="3"/>
        </dgm:presLayoutVars>
      </dgm:prSet>
      <dgm:spPr/>
      <dgm:t>
        <a:bodyPr/>
        <a:lstStyle/>
        <a:p>
          <a:endParaRPr lang="en-US"/>
        </a:p>
      </dgm:t>
    </dgm:pt>
    <dgm:pt modelId="{1DC8156B-60C5-4934-8E65-17D047B970C0}" type="pres">
      <dgm:prSet presAssocID="{1EB67177-4237-4E2A-8501-D67D2078B6BD}" presName="horzThree" presStyleCnt="0"/>
      <dgm:spPr/>
    </dgm:pt>
    <dgm:pt modelId="{47A9A44A-E491-47AE-9BED-6D395ADC9EF3}" type="pres">
      <dgm:prSet presAssocID="{2AF02171-CDA4-427C-8FD9-3049686F35DF}" presName="sibSpaceTwo" presStyleCnt="0"/>
      <dgm:spPr/>
    </dgm:pt>
    <dgm:pt modelId="{3735C612-A707-4E17-89DB-49C499E2E9BB}" type="pres">
      <dgm:prSet presAssocID="{AF886E0B-06D1-4D4F-A9E7-88D378AB6803}" presName="vertTwo" presStyleCnt="0"/>
      <dgm:spPr/>
    </dgm:pt>
    <dgm:pt modelId="{02A28374-2E8C-4ABA-9D94-61EE3AF1DF0B}" type="pres">
      <dgm:prSet presAssocID="{AF886E0B-06D1-4D4F-A9E7-88D378AB6803}" presName="txTwo" presStyleLbl="node2" presStyleIdx="1" presStyleCnt="5" custScaleX="99856" custScaleY="111276">
        <dgm:presLayoutVars>
          <dgm:chPref val="3"/>
        </dgm:presLayoutVars>
      </dgm:prSet>
      <dgm:spPr/>
      <dgm:t>
        <a:bodyPr/>
        <a:lstStyle/>
        <a:p>
          <a:endParaRPr lang="en-US"/>
        </a:p>
      </dgm:t>
    </dgm:pt>
    <dgm:pt modelId="{86CBB550-408E-40B3-8B20-ACAD7CA5991B}" type="pres">
      <dgm:prSet presAssocID="{AF886E0B-06D1-4D4F-A9E7-88D378AB6803}" presName="parTransTwo" presStyleCnt="0"/>
      <dgm:spPr/>
    </dgm:pt>
    <dgm:pt modelId="{34FCBD9A-2057-4C9E-98FA-D5FFEF6A4563}" type="pres">
      <dgm:prSet presAssocID="{AF886E0B-06D1-4D4F-A9E7-88D378AB6803}" presName="horzTwo" presStyleCnt="0"/>
      <dgm:spPr/>
    </dgm:pt>
    <dgm:pt modelId="{8C1D03C7-4FAE-40F8-8E13-1E7049B16C64}" type="pres">
      <dgm:prSet presAssocID="{A50FD3B0-530F-4542-AA73-DF7893B60734}" presName="vertThree" presStyleCnt="0"/>
      <dgm:spPr/>
    </dgm:pt>
    <dgm:pt modelId="{583FA05B-EE60-4B48-8C8A-A4E6D8B5BBAA}" type="pres">
      <dgm:prSet presAssocID="{A50FD3B0-530F-4542-AA73-DF7893B60734}" presName="txThree" presStyleLbl="node3" presStyleIdx="1" presStyleCnt="6" custLinFactNeighborY="6050">
        <dgm:presLayoutVars>
          <dgm:chPref val="3"/>
        </dgm:presLayoutVars>
      </dgm:prSet>
      <dgm:spPr/>
      <dgm:t>
        <a:bodyPr/>
        <a:lstStyle/>
        <a:p>
          <a:endParaRPr lang="en-US"/>
        </a:p>
      </dgm:t>
    </dgm:pt>
    <dgm:pt modelId="{713A7CCF-AD37-4747-9DD3-7F8466B99043}" type="pres">
      <dgm:prSet presAssocID="{A50FD3B0-530F-4542-AA73-DF7893B60734}" presName="horzThree" presStyleCnt="0"/>
      <dgm:spPr/>
    </dgm:pt>
    <dgm:pt modelId="{7AC3F144-F2D9-4F41-8548-208E6E8C1CE2}" type="pres">
      <dgm:prSet presAssocID="{F52374D9-5176-4DF3-A164-B09508470E12}" presName="sibSpaceThree" presStyleCnt="0"/>
      <dgm:spPr/>
    </dgm:pt>
    <dgm:pt modelId="{27162E68-7DDE-40A1-9EB4-0B15C5332B5B}" type="pres">
      <dgm:prSet presAssocID="{23D6969A-AB28-474F-973E-0B7610926E25}" presName="vertThree" presStyleCnt="0"/>
      <dgm:spPr/>
    </dgm:pt>
    <dgm:pt modelId="{39D4D20C-483E-43E4-972E-2769731BF9F3}" type="pres">
      <dgm:prSet presAssocID="{23D6969A-AB28-474F-973E-0B7610926E25}" presName="txThree" presStyleLbl="node3" presStyleIdx="2" presStyleCnt="6" custLinFactNeighborY="6050">
        <dgm:presLayoutVars>
          <dgm:chPref val="3"/>
        </dgm:presLayoutVars>
      </dgm:prSet>
      <dgm:spPr/>
      <dgm:t>
        <a:bodyPr/>
        <a:lstStyle/>
        <a:p>
          <a:endParaRPr lang="en-US"/>
        </a:p>
      </dgm:t>
    </dgm:pt>
    <dgm:pt modelId="{CA2D76A6-B791-4211-B80C-FBA7BB3106F6}" type="pres">
      <dgm:prSet presAssocID="{23D6969A-AB28-474F-973E-0B7610926E25}" presName="horzThree" presStyleCnt="0"/>
      <dgm:spPr/>
    </dgm:pt>
    <dgm:pt modelId="{0CE0B11D-2F15-485D-898B-EE5959432D73}" type="pres">
      <dgm:prSet presAssocID="{4280F4E3-5114-481A-87DE-1883C514A7D9}" presName="sibSpaceTwo" presStyleCnt="0"/>
      <dgm:spPr/>
    </dgm:pt>
    <dgm:pt modelId="{D6F16C2C-3A9C-43CE-8A7E-533E49A10C09}" type="pres">
      <dgm:prSet presAssocID="{02D77ABA-734D-4B4E-9A19-5E60A64EB80A}" presName="vertTwo" presStyleCnt="0"/>
      <dgm:spPr/>
    </dgm:pt>
    <dgm:pt modelId="{4A19D216-E351-469A-AA0E-20B4E740E23C}" type="pres">
      <dgm:prSet presAssocID="{02D77ABA-734D-4B4E-9A19-5E60A64EB80A}" presName="txTwo" presStyleLbl="node2" presStyleIdx="2" presStyleCnt="5" custScaleY="111276">
        <dgm:presLayoutVars>
          <dgm:chPref val="3"/>
        </dgm:presLayoutVars>
      </dgm:prSet>
      <dgm:spPr/>
      <dgm:t>
        <a:bodyPr/>
        <a:lstStyle/>
        <a:p>
          <a:endParaRPr lang="en-US"/>
        </a:p>
      </dgm:t>
    </dgm:pt>
    <dgm:pt modelId="{2C31EB4D-F712-413D-A8D1-AAFA0E305A7D}" type="pres">
      <dgm:prSet presAssocID="{02D77ABA-734D-4B4E-9A19-5E60A64EB80A}" presName="parTransTwo" presStyleCnt="0"/>
      <dgm:spPr/>
    </dgm:pt>
    <dgm:pt modelId="{1D74259F-F943-474F-83EA-3771E16D5697}" type="pres">
      <dgm:prSet presAssocID="{02D77ABA-734D-4B4E-9A19-5E60A64EB80A}" presName="horzTwo" presStyleCnt="0"/>
      <dgm:spPr/>
    </dgm:pt>
    <dgm:pt modelId="{4C4C620A-F7DF-4113-8747-E9839E7D6289}" type="pres">
      <dgm:prSet presAssocID="{F5948668-CCE5-42C4-9A4D-3D57214B2532}" presName="vertThree" presStyleCnt="0"/>
      <dgm:spPr/>
    </dgm:pt>
    <dgm:pt modelId="{DD1724CB-92BB-4449-B11C-874DC1F5B948}" type="pres">
      <dgm:prSet presAssocID="{F5948668-CCE5-42C4-9A4D-3D57214B2532}" presName="txThree" presStyleLbl="node3" presStyleIdx="3" presStyleCnt="6" custLinFactNeighborY="6050">
        <dgm:presLayoutVars>
          <dgm:chPref val="3"/>
        </dgm:presLayoutVars>
      </dgm:prSet>
      <dgm:spPr/>
      <dgm:t>
        <a:bodyPr/>
        <a:lstStyle/>
        <a:p>
          <a:endParaRPr lang="en-US"/>
        </a:p>
      </dgm:t>
    </dgm:pt>
    <dgm:pt modelId="{0F8DF626-139A-419D-B1F9-08BAAC5E191C}" type="pres">
      <dgm:prSet presAssocID="{F5948668-CCE5-42C4-9A4D-3D57214B2532}" presName="horzThree" presStyleCnt="0"/>
      <dgm:spPr/>
    </dgm:pt>
    <dgm:pt modelId="{1DF7751D-2FD0-4217-9AEC-4B67BCBD5C61}" type="pres">
      <dgm:prSet presAssocID="{836BE92A-F1E3-4AAA-B64F-25BA45772C0D}" presName="sibSpaceTwo" presStyleCnt="0"/>
      <dgm:spPr/>
    </dgm:pt>
    <dgm:pt modelId="{AC277A0E-703C-4303-A0AC-6E5650E2967A}" type="pres">
      <dgm:prSet presAssocID="{A87128D7-8461-4106-8629-57C425A6D27C}" presName="vertTwo" presStyleCnt="0"/>
      <dgm:spPr/>
    </dgm:pt>
    <dgm:pt modelId="{AEB53683-33CE-43C6-B6D4-9A48FF7B16DF}" type="pres">
      <dgm:prSet presAssocID="{A87128D7-8461-4106-8629-57C425A6D27C}" presName="txTwo" presStyleLbl="node2" presStyleIdx="3" presStyleCnt="5" custScaleY="110866">
        <dgm:presLayoutVars>
          <dgm:chPref val="3"/>
        </dgm:presLayoutVars>
      </dgm:prSet>
      <dgm:spPr/>
      <dgm:t>
        <a:bodyPr/>
        <a:lstStyle/>
        <a:p>
          <a:endParaRPr lang="en-US"/>
        </a:p>
      </dgm:t>
    </dgm:pt>
    <dgm:pt modelId="{AF32548E-46DA-4CAE-BA1A-71156B087FFB}" type="pres">
      <dgm:prSet presAssocID="{A87128D7-8461-4106-8629-57C425A6D27C}" presName="parTransTwo" presStyleCnt="0"/>
      <dgm:spPr/>
    </dgm:pt>
    <dgm:pt modelId="{5C4C20CE-617B-4680-985C-A11BA3DC860A}" type="pres">
      <dgm:prSet presAssocID="{A87128D7-8461-4106-8629-57C425A6D27C}" presName="horzTwo" presStyleCnt="0"/>
      <dgm:spPr/>
    </dgm:pt>
    <dgm:pt modelId="{FA23853C-F2C5-4309-9AEF-6E534EED9F01}" type="pres">
      <dgm:prSet presAssocID="{24213E55-76D3-4F47-BF43-CDDF6AB3158F}" presName="vertThree" presStyleCnt="0"/>
      <dgm:spPr/>
    </dgm:pt>
    <dgm:pt modelId="{3E86F357-1849-4FE2-92D6-E38E542EF5E9}" type="pres">
      <dgm:prSet presAssocID="{24213E55-76D3-4F47-BF43-CDDF6AB3158F}" presName="txThree" presStyleLbl="node3" presStyleIdx="4" presStyleCnt="6" custLinFactNeighborY="6050">
        <dgm:presLayoutVars>
          <dgm:chPref val="3"/>
        </dgm:presLayoutVars>
      </dgm:prSet>
      <dgm:spPr/>
      <dgm:t>
        <a:bodyPr/>
        <a:lstStyle/>
        <a:p>
          <a:endParaRPr lang="en-US"/>
        </a:p>
      </dgm:t>
    </dgm:pt>
    <dgm:pt modelId="{3768DAFE-A648-411D-A9BF-23F9395F88A6}" type="pres">
      <dgm:prSet presAssocID="{24213E55-76D3-4F47-BF43-CDDF6AB3158F}" presName="horzThree" presStyleCnt="0"/>
      <dgm:spPr/>
    </dgm:pt>
    <dgm:pt modelId="{DD139A3A-7B1D-45A3-9076-E83D6A7EDB0D}" type="pres">
      <dgm:prSet presAssocID="{C3AFC846-9711-4785-ACDA-11CA0EFA8CA4}" presName="sibSpaceTwo" presStyleCnt="0"/>
      <dgm:spPr/>
    </dgm:pt>
    <dgm:pt modelId="{A65227D6-DC72-4CC3-A7BD-B8C78119A2EC}" type="pres">
      <dgm:prSet presAssocID="{FD0FAD22-FEA1-4C35-A293-45F2AB41901D}" presName="vertTwo" presStyleCnt="0"/>
      <dgm:spPr/>
    </dgm:pt>
    <dgm:pt modelId="{94379A84-1FF3-4AB6-8FFC-3C071FE238CB}" type="pres">
      <dgm:prSet presAssocID="{FD0FAD22-FEA1-4C35-A293-45F2AB41901D}" presName="txTwo" presStyleLbl="node2" presStyleIdx="4" presStyleCnt="5" custScaleY="111613">
        <dgm:presLayoutVars>
          <dgm:chPref val="3"/>
        </dgm:presLayoutVars>
      </dgm:prSet>
      <dgm:spPr/>
      <dgm:t>
        <a:bodyPr/>
        <a:lstStyle/>
        <a:p>
          <a:endParaRPr lang="en-US"/>
        </a:p>
      </dgm:t>
    </dgm:pt>
    <dgm:pt modelId="{6D025050-D6FB-4B69-BCAA-8090E7E32FA1}" type="pres">
      <dgm:prSet presAssocID="{FD0FAD22-FEA1-4C35-A293-45F2AB41901D}" presName="parTransTwo" presStyleCnt="0"/>
      <dgm:spPr/>
    </dgm:pt>
    <dgm:pt modelId="{D55B412C-90B6-4F49-8182-12100F6FD731}" type="pres">
      <dgm:prSet presAssocID="{FD0FAD22-FEA1-4C35-A293-45F2AB41901D}" presName="horzTwo" presStyleCnt="0"/>
      <dgm:spPr/>
    </dgm:pt>
    <dgm:pt modelId="{EBC6E126-8790-432A-9307-E8DCDCD3C10F}" type="pres">
      <dgm:prSet presAssocID="{A746157B-4322-4DA1-AF19-5FF42A383536}" presName="vertThree" presStyleCnt="0"/>
      <dgm:spPr/>
    </dgm:pt>
    <dgm:pt modelId="{DB051293-4752-46A7-A1D4-928981AD0B6A}" type="pres">
      <dgm:prSet presAssocID="{A746157B-4322-4DA1-AF19-5FF42A383536}" presName="txThree" presStyleLbl="node3" presStyleIdx="5" presStyleCnt="6" custLinFactNeighborY="6050">
        <dgm:presLayoutVars>
          <dgm:chPref val="3"/>
        </dgm:presLayoutVars>
      </dgm:prSet>
      <dgm:spPr/>
      <dgm:t>
        <a:bodyPr/>
        <a:lstStyle/>
        <a:p>
          <a:endParaRPr lang="en-US"/>
        </a:p>
      </dgm:t>
    </dgm:pt>
    <dgm:pt modelId="{9782F82F-238B-4EFC-811B-9436D1740A27}" type="pres">
      <dgm:prSet presAssocID="{A746157B-4322-4DA1-AF19-5FF42A383536}" presName="horzThree" presStyleCnt="0"/>
      <dgm:spPr/>
    </dgm:pt>
  </dgm:ptLst>
  <dgm:cxnLst>
    <dgm:cxn modelId="{4DE77727-5A3E-499E-8021-B6678522111A}" srcId="{758D9241-2E0B-44E3-BED3-642181C54AE4}" destId="{A87128D7-8461-4106-8629-57C425A6D27C}" srcOrd="3" destOrd="0" parTransId="{23B9BC64-4105-41B5-8B8F-45485CBE96E7}" sibTransId="{C3AFC846-9711-4785-ACDA-11CA0EFA8CA4}"/>
    <dgm:cxn modelId="{40F6A815-478D-40ED-BED7-2BEF1809E81A}" type="presOf" srcId="{A746157B-4322-4DA1-AF19-5FF42A383536}" destId="{DB051293-4752-46A7-A1D4-928981AD0B6A}" srcOrd="0" destOrd="0" presId="urn:microsoft.com/office/officeart/2005/8/layout/architecture"/>
    <dgm:cxn modelId="{85EA6E31-FC71-4A48-BCA8-3623FAB3E6BA}" type="presOf" srcId="{A87128D7-8461-4106-8629-57C425A6D27C}" destId="{AEB53683-33CE-43C6-B6D4-9A48FF7B16DF}" srcOrd="0" destOrd="0" presId="urn:microsoft.com/office/officeart/2005/8/layout/architecture"/>
    <dgm:cxn modelId="{26BDAC71-E332-41E7-8452-372F464239C4}" srcId="{AF886E0B-06D1-4D4F-A9E7-88D378AB6803}" destId="{A50FD3B0-530F-4542-AA73-DF7893B60734}" srcOrd="0" destOrd="0" parTransId="{91F87D41-E823-4231-ADCF-AB89DA11DC50}" sibTransId="{F52374D9-5176-4DF3-A164-B09508470E12}"/>
    <dgm:cxn modelId="{EA261864-3878-4672-B775-BDC797441586}" type="presOf" srcId="{64309038-28AC-43E8-B918-B9ED2503D3A2}" destId="{7E7BC17B-2338-4BAC-A56B-5433D34C7340}" srcOrd="0" destOrd="0" presId="urn:microsoft.com/office/officeart/2005/8/layout/architecture"/>
    <dgm:cxn modelId="{8344E230-E632-43E2-9162-B3AB7470ABDE}" srcId="{AF886E0B-06D1-4D4F-A9E7-88D378AB6803}" destId="{23D6969A-AB28-474F-973E-0B7610926E25}" srcOrd="1" destOrd="0" parTransId="{63CE0FBD-BD18-4305-ACE1-918B3D9F2486}" sibTransId="{BACE19C9-E5CC-4A4B-A209-5A4802AE7F72}"/>
    <dgm:cxn modelId="{819AC69F-96E1-4947-9B2B-9DCA2FD7B2A7}" type="presOf" srcId="{AF886E0B-06D1-4D4F-A9E7-88D378AB6803}" destId="{02A28374-2E8C-4ABA-9D94-61EE3AF1DF0B}" srcOrd="0" destOrd="0" presId="urn:microsoft.com/office/officeart/2005/8/layout/architecture"/>
    <dgm:cxn modelId="{B1BC2750-CF17-404E-A471-3D40A186CA6D}" type="presOf" srcId="{820B6B00-D4D5-4716-93EA-7CA918BB58B5}" destId="{A73B7BBB-AD61-4191-A4FC-F0FB81EDF20B}" srcOrd="0" destOrd="0" presId="urn:microsoft.com/office/officeart/2005/8/layout/architecture"/>
    <dgm:cxn modelId="{718E65E0-AF21-4937-A449-3329FA0DF814}" type="presOf" srcId="{F5948668-CCE5-42C4-9A4D-3D57214B2532}" destId="{DD1724CB-92BB-4449-B11C-874DC1F5B948}" srcOrd="0" destOrd="0" presId="urn:microsoft.com/office/officeart/2005/8/layout/architecture"/>
    <dgm:cxn modelId="{3FEF33E6-06AF-4E88-882C-976A7E50C93A}" type="presOf" srcId="{FD0FAD22-FEA1-4C35-A293-45F2AB41901D}" destId="{94379A84-1FF3-4AB6-8FFC-3C071FE238CB}" srcOrd="0" destOrd="0" presId="urn:microsoft.com/office/officeart/2005/8/layout/architecture"/>
    <dgm:cxn modelId="{40089969-BA73-427B-840E-55E6DC9943D4}" srcId="{758D9241-2E0B-44E3-BED3-642181C54AE4}" destId="{FD0FAD22-FEA1-4C35-A293-45F2AB41901D}" srcOrd="4" destOrd="0" parTransId="{67B2595F-C5EF-4355-8609-D69F56C58B2C}" sibTransId="{753FC076-5626-4740-B677-D99615816F90}"/>
    <dgm:cxn modelId="{4D55C0DF-3348-4F30-AC55-06C39E8C4C90}" type="presOf" srcId="{758D9241-2E0B-44E3-BED3-642181C54AE4}" destId="{91DD2387-4E9E-4E1E-B797-C5140D3E7A46}" srcOrd="0" destOrd="0" presId="urn:microsoft.com/office/officeart/2005/8/layout/architecture"/>
    <dgm:cxn modelId="{56718F74-C021-40F2-968B-5E72ECE01BB6}" type="presOf" srcId="{1EB67177-4237-4E2A-8501-D67D2078B6BD}" destId="{F71A4F7A-0D83-43BB-A1D1-A28F9A312BDC}" srcOrd="0" destOrd="0" presId="urn:microsoft.com/office/officeart/2005/8/layout/architecture"/>
    <dgm:cxn modelId="{980E45E1-1066-4062-B051-441FDA3409B7}" type="presOf" srcId="{A50FD3B0-530F-4542-AA73-DF7893B60734}" destId="{583FA05B-EE60-4B48-8C8A-A4E6D8B5BBAA}" srcOrd="0" destOrd="0" presId="urn:microsoft.com/office/officeart/2005/8/layout/architecture"/>
    <dgm:cxn modelId="{CD4674B5-3B2A-49D4-A4A3-304E43B2887E}" srcId="{758D9241-2E0B-44E3-BED3-642181C54AE4}" destId="{AF886E0B-06D1-4D4F-A9E7-88D378AB6803}" srcOrd="1" destOrd="0" parTransId="{A4D7914E-E9C2-4FA7-9A4A-74A098EE8C2A}" sibTransId="{4280F4E3-5114-481A-87DE-1883C514A7D9}"/>
    <dgm:cxn modelId="{F0A0ED76-0F1A-4E8B-9699-3FA2A0A27C0F}" type="presOf" srcId="{23D6969A-AB28-474F-973E-0B7610926E25}" destId="{39D4D20C-483E-43E4-972E-2769731BF9F3}" srcOrd="0" destOrd="0" presId="urn:microsoft.com/office/officeart/2005/8/layout/architecture"/>
    <dgm:cxn modelId="{9223866C-39E9-4967-8B48-1575ACCF9371}" srcId="{820B6B00-D4D5-4716-93EA-7CA918BB58B5}" destId="{758D9241-2E0B-44E3-BED3-642181C54AE4}" srcOrd="0" destOrd="0" parTransId="{1FAEDBAB-7F68-45CF-8384-341385B46101}" sibTransId="{048E416A-D523-41AF-AB85-E78A0D5FF16C}"/>
    <dgm:cxn modelId="{16592C0A-1A35-4477-9441-C6F7891C0BAF}" srcId="{02D77ABA-734D-4B4E-9A19-5E60A64EB80A}" destId="{F5948668-CCE5-42C4-9A4D-3D57214B2532}" srcOrd="0" destOrd="0" parTransId="{AECDE7C0-7C46-4981-93AF-5AF2044250B7}" sibTransId="{CDCD3963-4992-40F2-9353-F3ECA7E0A7D3}"/>
    <dgm:cxn modelId="{92C184DB-6F00-4A4A-926A-DCE0DFFD674F}" type="presOf" srcId="{02D77ABA-734D-4B4E-9A19-5E60A64EB80A}" destId="{4A19D216-E351-469A-AA0E-20B4E740E23C}" srcOrd="0" destOrd="0" presId="urn:microsoft.com/office/officeart/2005/8/layout/architecture"/>
    <dgm:cxn modelId="{6BF1874C-A8A8-4253-941F-F44518B085D2}" srcId="{64309038-28AC-43E8-B918-B9ED2503D3A2}" destId="{1EB67177-4237-4E2A-8501-D67D2078B6BD}" srcOrd="0" destOrd="0" parTransId="{3C94B14E-2B1C-444A-9E65-384E800375E1}" sibTransId="{5A89EF87-BA1F-4569-A282-6EED079189F6}"/>
    <dgm:cxn modelId="{41AB3010-BD29-408C-85F4-B38EF79D56B8}" srcId="{A87128D7-8461-4106-8629-57C425A6D27C}" destId="{24213E55-76D3-4F47-BF43-CDDF6AB3158F}" srcOrd="0" destOrd="0" parTransId="{9EC30F32-7807-4F03-8E64-25EC6ADD42E2}" sibTransId="{0CB53F3C-27BB-413E-A85C-6AA81A529433}"/>
    <dgm:cxn modelId="{AD802CEF-4D6B-4E3B-BC08-DCE54A658C22}" srcId="{FD0FAD22-FEA1-4C35-A293-45F2AB41901D}" destId="{A746157B-4322-4DA1-AF19-5FF42A383536}" srcOrd="0" destOrd="0" parTransId="{4B7DFC15-B8CF-49CB-8405-16984200698B}" sibTransId="{FBAA70B2-D771-4BCE-B0A4-256D5E372973}"/>
    <dgm:cxn modelId="{4DF2EBFF-C2DD-4414-8B36-EBB3B1BC6DC1}" srcId="{758D9241-2E0B-44E3-BED3-642181C54AE4}" destId="{02D77ABA-734D-4B4E-9A19-5E60A64EB80A}" srcOrd="2" destOrd="0" parTransId="{E519BC37-C3DB-4EA9-B66B-B3C9980279B7}" sibTransId="{836BE92A-F1E3-4AAA-B64F-25BA45772C0D}"/>
    <dgm:cxn modelId="{7B177371-AAB8-42CA-BF5E-A2C9350595E0}" srcId="{758D9241-2E0B-44E3-BED3-642181C54AE4}" destId="{64309038-28AC-43E8-B918-B9ED2503D3A2}" srcOrd="0" destOrd="0" parTransId="{74A0553D-AF28-4371-A19A-4D8A321EF81C}" sibTransId="{2AF02171-CDA4-427C-8FD9-3049686F35DF}"/>
    <dgm:cxn modelId="{15DB19E1-7D4E-48CC-9FC4-3A050F47A73A}" type="presOf" srcId="{24213E55-76D3-4F47-BF43-CDDF6AB3158F}" destId="{3E86F357-1849-4FE2-92D6-E38E542EF5E9}" srcOrd="0" destOrd="0" presId="urn:microsoft.com/office/officeart/2005/8/layout/architecture"/>
    <dgm:cxn modelId="{32F2BC09-7301-47F5-AC8C-5F80E522C1D3}" type="presParOf" srcId="{A73B7BBB-AD61-4191-A4FC-F0FB81EDF20B}" destId="{B3D629BA-9E5D-4757-B6E1-70822C41734F}" srcOrd="0" destOrd="0" presId="urn:microsoft.com/office/officeart/2005/8/layout/architecture"/>
    <dgm:cxn modelId="{66F8B6CA-2A47-4A9C-AB45-0385ABAEEDAA}" type="presParOf" srcId="{B3D629BA-9E5D-4757-B6E1-70822C41734F}" destId="{91DD2387-4E9E-4E1E-B797-C5140D3E7A46}" srcOrd="0" destOrd="0" presId="urn:microsoft.com/office/officeart/2005/8/layout/architecture"/>
    <dgm:cxn modelId="{049F5DAB-CA13-4106-878E-C1390248576E}" type="presParOf" srcId="{B3D629BA-9E5D-4757-B6E1-70822C41734F}" destId="{5A1ABE35-1F20-44CD-AAD4-E75065EDD0E4}" srcOrd="1" destOrd="0" presId="urn:microsoft.com/office/officeart/2005/8/layout/architecture"/>
    <dgm:cxn modelId="{920909CD-F226-401F-944B-ADFB58DDD3F4}" type="presParOf" srcId="{B3D629BA-9E5D-4757-B6E1-70822C41734F}" destId="{CC19A3D6-1E9D-4661-ACC4-760ED4241854}" srcOrd="2" destOrd="0" presId="urn:microsoft.com/office/officeart/2005/8/layout/architecture"/>
    <dgm:cxn modelId="{89680DA3-0BBC-4A44-A611-C36F3780BB61}" type="presParOf" srcId="{CC19A3D6-1E9D-4661-ACC4-760ED4241854}" destId="{A550B6D0-502E-473F-AF45-2659AA4E28E3}" srcOrd="0" destOrd="0" presId="urn:microsoft.com/office/officeart/2005/8/layout/architecture"/>
    <dgm:cxn modelId="{ABC97EA2-BD62-4B78-8FAF-95B24671F5DC}" type="presParOf" srcId="{A550B6D0-502E-473F-AF45-2659AA4E28E3}" destId="{7E7BC17B-2338-4BAC-A56B-5433D34C7340}" srcOrd="0" destOrd="0" presId="urn:microsoft.com/office/officeart/2005/8/layout/architecture"/>
    <dgm:cxn modelId="{F3BC4F1A-8A74-44EC-8B42-67417C5951BC}" type="presParOf" srcId="{A550B6D0-502E-473F-AF45-2659AA4E28E3}" destId="{1CE92827-3D39-41DC-9A1E-2724C14B106F}" srcOrd="1" destOrd="0" presId="urn:microsoft.com/office/officeart/2005/8/layout/architecture"/>
    <dgm:cxn modelId="{251C5226-3238-49AA-B290-C64567D4E331}" type="presParOf" srcId="{A550B6D0-502E-473F-AF45-2659AA4E28E3}" destId="{582A8AEF-29BD-4FFE-8D48-CA63AC1F7A49}" srcOrd="2" destOrd="0" presId="urn:microsoft.com/office/officeart/2005/8/layout/architecture"/>
    <dgm:cxn modelId="{2B3543A5-E79E-49BD-A4CF-B63FCB6BF4CE}" type="presParOf" srcId="{582A8AEF-29BD-4FFE-8D48-CA63AC1F7A49}" destId="{A837B3EB-0822-4846-B3E9-8E408C4705B9}" srcOrd="0" destOrd="0" presId="urn:microsoft.com/office/officeart/2005/8/layout/architecture"/>
    <dgm:cxn modelId="{CC0CC87A-2B0C-4055-A7CF-2E225934848A}" type="presParOf" srcId="{A837B3EB-0822-4846-B3E9-8E408C4705B9}" destId="{F71A4F7A-0D83-43BB-A1D1-A28F9A312BDC}" srcOrd="0" destOrd="0" presId="urn:microsoft.com/office/officeart/2005/8/layout/architecture"/>
    <dgm:cxn modelId="{3382C8B4-4978-4A80-A8EF-897C02428151}" type="presParOf" srcId="{A837B3EB-0822-4846-B3E9-8E408C4705B9}" destId="{1DC8156B-60C5-4934-8E65-17D047B970C0}" srcOrd="1" destOrd="0" presId="urn:microsoft.com/office/officeart/2005/8/layout/architecture"/>
    <dgm:cxn modelId="{D9837EB2-C223-4D60-A595-1DEDB8F155D3}" type="presParOf" srcId="{CC19A3D6-1E9D-4661-ACC4-760ED4241854}" destId="{47A9A44A-E491-47AE-9BED-6D395ADC9EF3}" srcOrd="1" destOrd="0" presId="urn:microsoft.com/office/officeart/2005/8/layout/architecture"/>
    <dgm:cxn modelId="{2D9FD285-066B-48A1-AA34-6D484569CC1B}" type="presParOf" srcId="{CC19A3D6-1E9D-4661-ACC4-760ED4241854}" destId="{3735C612-A707-4E17-89DB-49C499E2E9BB}" srcOrd="2" destOrd="0" presId="urn:microsoft.com/office/officeart/2005/8/layout/architecture"/>
    <dgm:cxn modelId="{D1C536C9-55EB-4ADB-BFAD-62C45F058E12}" type="presParOf" srcId="{3735C612-A707-4E17-89DB-49C499E2E9BB}" destId="{02A28374-2E8C-4ABA-9D94-61EE3AF1DF0B}" srcOrd="0" destOrd="0" presId="urn:microsoft.com/office/officeart/2005/8/layout/architecture"/>
    <dgm:cxn modelId="{EF768195-E2BA-4427-B6D2-F5EA9526C898}" type="presParOf" srcId="{3735C612-A707-4E17-89DB-49C499E2E9BB}" destId="{86CBB550-408E-40B3-8B20-ACAD7CA5991B}" srcOrd="1" destOrd="0" presId="urn:microsoft.com/office/officeart/2005/8/layout/architecture"/>
    <dgm:cxn modelId="{4E7FFC85-F857-4CE2-BD7F-33ACC6011CF5}" type="presParOf" srcId="{3735C612-A707-4E17-89DB-49C499E2E9BB}" destId="{34FCBD9A-2057-4C9E-98FA-D5FFEF6A4563}" srcOrd="2" destOrd="0" presId="urn:microsoft.com/office/officeart/2005/8/layout/architecture"/>
    <dgm:cxn modelId="{8064F7CD-D036-4A28-A4E3-F772AB27317B}" type="presParOf" srcId="{34FCBD9A-2057-4C9E-98FA-D5FFEF6A4563}" destId="{8C1D03C7-4FAE-40F8-8E13-1E7049B16C64}" srcOrd="0" destOrd="0" presId="urn:microsoft.com/office/officeart/2005/8/layout/architecture"/>
    <dgm:cxn modelId="{F9BD705C-E1F6-4EA4-83B5-3A359B748B00}" type="presParOf" srcId="{8C1D03C7-4FAE-40F8-8E13-1E7049B16C64}" destId="{583FA05B-EE60-4B48-8C8A-A4E6D8B5BBAA}" srcOrd="0" destOrd="0" presId="urn:microsoft.com/office/officeart/2005/8/layout/architecture"/>
    <dgm:cxn modelId="{0DAF823E-1480-401E-9ED8-9DF3DA237511}" type="presParOf" srcId="{8C1D03C7-4FAE-40F8-8E13-1E7049B16C64}" destId="{713A7CCF-AD37-4747-9DD3-7F8466B99043}" srcOrd="1" destOrd="0" presId="urn:microsoft.com/office/officeart/2005/8/layout/architecture"/>
    <dgm:cxn modelId="{70F0AC76-8912-459E-A1D5-EB39849A2AA1}" type="presParOf" srcId="{34FCBD9A-2057-4C9E-98FA-D5FFEF6A4563}" destId="{7AC3F144-F2D9-4F41-8548-208E6E8C1CE2}" srcOrd="1" destOrd="0" presId="urn:microsoft.com/office/officeart/2005/8/layout/architecture"/>
    <dgm:cxn modelId="{C58D78D5-7A66-454E-8CF1-ED7A69D0332A}" type="presParOf" srcId="{34FCBD9A-2057-4C9E-98FA-D5FFEF6A4563}" destId="{27162E68-7DDE-40A1-9EB4-0B15C5332B5B}" srcOrd="2" destOrd="0" presId="urn:microsoft.com/office/officeart/2005/8/layout/architecture"/>
    <dgm:cxn modelId="{81C77B35-312D-400F-93EC-93136DA68944}" type="presParOf" srcId="{27162E68-7DDE-40A1-9EB4-0B15C5332B5B}" destId="{39D4D20C-483E-43E4-972E-2769731BF9F3}" srcOrd="0" destOrd="0" presId="urn:microsoft.com/office/officeart/2005/8/layout/architecture"/>
    <dgm:cxn modelId="{FBD4BD43-BBD0-466C-B726-53CE7DDA29F6}" type="presParOf" srcId="{27162E68-7DDE-40A1-9EB4-0B15C5332B5B}" destId="{CA2D76A6-B791-4211-B80C-FBA7BB3106F6}" srcOrd="1" destOrd="0" presId="urn:microsoft.com/office/officeart/2005/8/layout/architecture"/>
    <dgm:cxn modelId="{4E7342F1-5B91-4E38-9227-937D7308365D}" type="presParOf" srcId="{CC19A3D6-1E9D-4661-ACC4-760ED4241854}" destId="{0CE0B11D-2F15-485D-898B-EE5959432D73}" srcOrd="3" destOrd="0" presId="urn:microsoft.com/office/officeart/2005/8/layout/architecture"/>
    <dgm:cxn modelId="{38B60F3B-093A-498E-8E8F-D69E319E36E2}" type="presParOf" srcId="{CC19A3D6-1E9D-4661-ACC4-760ED4241854}" destId="{D6F16C2C-3A9C-43CE-8A7E-533E49A10C09}" srcOrd="4" destOrd="0" presId="urn:microsoft.com/office/officeart/2005/8/layout/architecture"/>
    <dgm:cxn modelId="{0C029EB1-C179-4C51-9281-5518A993E762}" type="presParOf" srcId="{D6F16C2C-3A9C-43CE-8A7E-533E49A10C09}" destId="{4A19D216-E351-469A-AA0E-20B4E740E23C}" srcOrd="0" destOrd="0" presId="urn:microsoft.com/office/officeart/2005/8/layout/architecture"/>
    <dgm:cxn modelId="{4EE5D147-B4F5-40F2-8AD2-55A5A871F118}" type="presParOf" srcId="{D6F16C2C-3A9C-43CE-8A7E-533E49A10C09}" destId="{2C31EB4D-F712-413D-A8D1-AAFA0E305A7D}" srcOrd="1" destOrd="0" presId="urn:microsoft.com/office/officeart/2005/8/layout/architecture"/>
    <dgm:cxn modelId="{BA114C9C-F408-46D2-B05F-5BBE3BB534C6}" type="presParOf" srcId="{D6F16C2C-3A9C-43CE-8A7E-533E49A10C09}" destId="{1D74259F-F943-474F-83EA-3771E16D5697}" srcOrd="2" destOrd="0" presId="urn:microsoft.com/office/officeart/2005/8/layout/architecture"/>
    <dgm:cxn modelId="{AAEE465C-380E-464C-A952-6A47B612A80D}" type="presParOf" srcId="{1D74259F-F943-474F-83EA-3771E16D5697}" destId="{4C4C620A-F7DF-4113-8747-E9839E7D6289}" srcOrd="0" destOrd="0" presId="urn:microsoft.com/office/officeart/2005/8/layout/architecture"/>
    <dgm:cxn modelId="{34F01E1A-C2E0-42A1-9D47-AFCDB15FEA8A}" type="presParOf" srcId="{4C4C620A-F7DF-4113-8747-E9839E7D6289}" destId="{DD1724CB-92BB-4449-B11C-874DC1F5B948}" srcOrd="0" destOrd="0" presId="urn:microsoft.com/office/officeart/2005/8/layout/architecture"/>
    <dgm:cxn modelId="{E13FC74D-2BD0-41A3-85D0-3B83F3A791DB}" type="presParOf" srcId="{4C4C620A-F7DF-4113-8747-E9839E7D6289}" destId="{0F8DF626-139A-419D-B1F9-08BAAC5E191C}" srcOrd="1" destOrd="0" presId="urn:microsoft.com/office/officeart/2005/8/layout/architecture"/>
    <dgm:cxn modelId="{2911B184-8435-4BE5-B29C-F629250FD97E}" type="presParOf" srcId="{CC19A3D6-1E9D-4661-ACC4-760ED4241854}" destId="{1DF7751D-2FD0-4217-9AEC-4B67BCBD5C61}" srcOrd="5" destOrd="0" presId="urn:microsoft.com/office/officeart/2005/8/layout/architecture"/>
    <dgm:cxn modelId="{739EEA4E-679E-416E-ABB8-FA82F0D9AE5E}" type="presParOf" srcId="{CC19A3D6-1E9D-4661-ACC4-760ED4241854}" destId="{AC277A0E-703C-4303-A0AC-6E5650E2967A}" srcOrd="6" destOrd="0" presId="urn:microsoft.com/office/officeart/2005/8/layout/architecture"/>
    <dgm:cxn modelId="{EA9A5533-A705-427E-963E-CB9C7E37DFDF}" type="presParOf" srcId="{AC277A0E-703C-4303-A0AC-6E5650E2967A}" destId="{AEB53683-33CE-43C6-B6D4-9A48FF7B16DF}" srcOrd="0" destOrd="0" presId="urn:microsoft.com/office/officeart/2005/8/layout/architecture"/>
    <dgm:cxn modelId="{F96DA379-2FF0-4522-B245-5F77283F5EFC}" type="presParOf" srcId="{AC277A0E-703C-4303-A0AC-6E5650E2967A}" destId="{AF32548E-46DA-4CAE-BA1A-71156B087FFB}" srcOrd="1" destOrd="0" presId="urn:microsoft.com/office/officeart/2005/8/layout/architecture"/>
    <dgm:cxn modelId="{6F17AFED-4A5C-48C0-A56E-8224737C593B}" type="presParOf" srcId="{AC277A0E-703C-4303-A0AC-6E5650E2967A}" destId="{5C4C20CE-617B-4680-985C-A11BA3DC860A}" srcOrd="2" destOrd="0" presId="urn:microsoft.com/office/officeart/2005/8/layout/architecture"/>
    <dgm:cxn modelId="{29C70C0C-298A-4216-B9B3-F219419ECB9F}" type="presParOf" srcId="{5C4C20CE-617B-4680-985C-A11BA3DC860A}" destId="{FA23853C-F2C5-4309-9AEF-6E534EED9F01}" srcOrd="0" destOrd="0" presId="urn:microsoft.com/office/officeart/2005/8/layout/architecture"/>
    <dgm:cxn modelId="{EB2CD241-CEE0-4904-9D3D-4B74C740F758}" type="presParOf" srcId="{FA23853C-F2C5-4309-9AEF-6E534EED9F01}" destId="{3E86F357-1849-4FE2-92D6-E38E542EF5E9}" srcOrd="0" destOrd="0" presId="urn:microsoft.com/office/officeart/2005/8/layout/architecture"/>
    <dgm:cxn modelId="{609B720D-FDC3-4F2A-95FB-4B9EDF454D34}" type="presParOf" srcId="{FA23853C-F2C5-4309-9AEF-6E534EED9F01}" destId="{3768DAFE-A648-411D-A9BF-23F9395F88A6}" srcOrd="1" destOrd="0" presId="urn:microsoft.com/office/officeart/2005/8/layout/architecture"/>
    <dgm:cxn modelId="{4DC13C3B-FBFD-4F7A-B5B1-D8257BB5ECF0}" type="presParOf" srcId="{CC19A3D6-1E9D-4661-ACC4-760ED4241854}" destId="{DD139A3A-7B1D-45A3-9076-E83D6A7EDB0D}" srcOrd="7" destOrd="0" presId="urn:microsoft.com/office/officeart/2005/8/layout/architecture"/>
    <dgm:cxn modelId="{BAF64381-7F78-4385-A188-AF6A3CC07669}" type="presParOf" srcId="{CC19A3D6-1E9D-4661-ACC4-760ED4241854}" destId="{A65227D6-DC72-4CC3-A7BD-B8C78119A2EC}" srcOrd="8" destOrd="0" presId="urn:microsoft.com/office/officeart/2005/8/layout/architecture"/>
    <dgm:cxn modelId="{FE4B2E66-4228-4C0D-BF56-472D487158B0}" type="presParOf" srcId="{A65227D6-DC72-4CC3-A7BD-B8C78119A2EC}" destId="{94379A84-1FF3-4AB6-8FFC-3C071FE238CB}" srcOrd="0" destOrd="0" presId="urn:microsoft.com/office/officeart/2005/8/layout/architecture"/>
    <dgm:cxn modelId="{23DFB37A-BEFD-4B0E-A846-F2BFEF29DF15}" type="presParOf" srcId="{A65227D6-DC72-4CC3-A7BD-B8C78119A2EC}" destId="{6D025050-D6FB-4B69-BCAA-8090E7E32FA1}" srcOrd="1" destOrd="0" presId="urn:microsoft.com/office/officeart/2005/8/layout/architecture"/>
    <dgm:cxn modelId="{2960078E-1735-43DC-9393-04C4F0A79BF0}" type="presParOf" srcId="{A65227D6-DC72-4CC3-A7BD-B8C78119A2EC}" destId="{D55B412C-90B6-4F49-8182-12100F6FD731}" srcOrd="2" destOrd="0" presId="urn:microsoft.com/office/officeart/2005/8/layout/architecture"/>
    <dgm:cxn modelId="{5261A71A-593F-4F51-A46D-C0A7B7194637}" type="presParOf" srcId="{D55B412C-90B6-4F49-8182-12100F6FD731}" destId="{EBC6E126-8790-432A-9307-E8DCDCD3C10F}" srcOrd="0" destOrd="0" presId="urn:microsoft.com/office/officeart/2005/8/layout/architecture"/>
    <dgm:cxn modelId="{4F108DBB-6660-4061-A46D-055524682CFB}" type="presParOf" srcId="{EBC6E126-8790-432A-9307-E8DCDCD3C10F}" destId="{DB051293-4752-46A7-A1D4-928981AD0B6A}" srcOrd="0" destOrd="0" presId="urn:microsoft.com/office/officeart/2005/8/layout/architecture"/>
    <dgm:cxn modelId="{F36A0B9A-25D3-4CBE-AF09-282386017087}" type="presParOf" srcId="{EBC6E126-8790-432A-9307-E8DCDCD3C10F}" destId="{9782F82F-238B-4EFC-811B-9436D1740A27}" srcOrd="1" destOrd="0" presId="urn:microsoft.com/office/officeart/2005/8/layout/architecture"/>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D2387-4E9E-4E1E-B797-C5140D3E7A46}">
      <dsp:nvSpPr>
        <dsp:cNvPr id="0" name=""/>
        <dsp:cNvSpPr/>
      </dsp:nvSpPr>
      <dsp:spPr>
        <a:xfrm>
          <a:off x="2269" y="4702587"/>
          <a:ext cx="8083879" cy="370107"/>
        </a:xfrm>
        <a:prstGeom prst="roundRect">
          <a:avLst>
            <a:gd name="adj" fmla="val 10000"/>
          </a:avLst>
        </a:prstGeom>
        <a:solidFill>
          <a:srgbClr val="035DC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e-Infrastructures</a:t>
          </a:r>
        </a:p>
      </dsp:txBody>
      <dsp:txXfrm>
        <a:off x="13109" y="4713427"/>
        <a:ext cx="8062199" cy="348427"/>
      </dsp:txXfrm>
    </dsp:sp>
    <dsp:sp modelId="{7E7BC17B-2338-4BAC-A56B-5433D34C7340}">
      <dsp:nvSpPr>
        <dsp:cNvPr id="0" name=""/>
        <dsp:cNvSpPr/>
      </dsp:nvSpPr>
      <dsp:spPr>
        <a:xfrm>
          <a:off x="8" y="3928997"/>
          <a:ext cx="1986843" cy="712472"/>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GB" sz="1050" b="0" i="0" u="none" kern="1200"/>
            <a:t>EINFRA-1-2014 - Managing, preserving and computing with big research data</a:t>
          </a:r>
          <a:endParaRPr lang="en-US" sz="1050" kern="1200"/>
        </a:p>
      </dsp:txBody>
      <dsp:txXfrm>
        <a:off x="20876" y="3949865"/>
        <a:ext cx="1945107" cy="670736"/>
      </dsp:txXfrm>
    </dsp:sp>
    <dsp:sp modelId="{F71A4F7A-0D83-43BB-A1D1-A28F9A312BDC}">
      <dsp:nvSpPr>
        <dsp:cNvPr id="0" name=""/>
        <dsp:cNvSpPr/>
      </dsp:nvSpPr>
      <dsp:spPr>
        <a:xfrm>
          <a:off x="13531" y="3153016"/>
          <a:ext cx="1959790" cy="717762"/>
        </a:xfrm>
        <a:prstGeom prst="roundRect">
          <a:avLst>
            <a:gd name="adj" fmla="val 10000"/>
          </a:avLst>
        </a:prstGeom>
        <a:solidFill>
          <a:srgbClr val="3896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0" i="0" u="none" kern="1200"/>
            <a:t>EarthServer-2    EGI-Engage  EUDAT2020  INDIGO-DataCloud  OpenMinTeD  PhenoMeNal</a:t>
          </a:r>
          <a:endParaRPr lang="en-US" sz="1000" kern="1200"/>
        </a:p>
      </dsp:txBody>
      <dsp:txXfrm>
        <a:off x="34554" y="3174039"/>
        <a:ext cx="1917744" cy="675716"/>
      </dsp:txXfrm>
    </dsp:sp>
    <dsp:sp modelId="{02A28374-2E8C-4ABA-9D94-61EE3AF1DF0B}">
      <dsp:nvSpPr>
        <dsp:cNvPr id="0" name=""/>
        <dsp:cNvSpPr/>
      </dsp:nvSpPr>
      <dsp:spPr>
        <a:xfrm>
          <a:off x="2110059" y="3928999"/>
          <a:ext cx="1187604" cy="712472"/>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GB" sz="1050" b="0" i="0" u="none" kern="1200"/>
            <a:t>EINFRA-8-2014	</a:t>
          </a:r>
          <a:br>
            <a:rPr lang="en-GB" sz="1050" b="0" i="0" u="none" kern="1200"/>
          </a:br>
          <a:r>
            <a:rPr lang="en-GB" sz="1050" b="0" i="0" u="none" kern="1200"/>
            <a:t>GÉANT</a:t>
          </a:r>
          <a:endParaRPr lang="en-US" sz="1050" kern="1200"/>
        </a:p>
      </dsp:txBody>
      <dsp:txXfrm>
        <a:off x="2130927" y="3949867"/>
        <a:ext cx="1145868" cy="670736"/>
      </dsp:txXfrm>
    </dsp:sp>
    <dsp:sp modelId="{4A19D216-E351-469A-AA0E-20B4E740E23C}">
      <dsp:nvSpPr>
        <dsp:cNvPr id="0" name=""/>
        <dsp:cNvSpPr/>
      </dsp:nvSpPr>
      <dsp:spPr>
        <a:xfrm>
          <a:off x="3420886" y="3928997"/>
          <a:ext cx="1466921" cy="712472"/>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GB" sz="1050" b="0" i="0" u="none" kern="1200"/>
            <a:t>EINFRA-22-2016	</a:t>
          </a:r>
          <a:br>
            <a:rPr lang="en-GB" sz="1050" b="0" i="0" u="none" kern="1200"/>
          </a:br>
          <a:r>
            <a:rPr lang="en-GB" sz="1050" b="0" i="0" u="none" kern="1200"/>
            <a:t>User driven e-infrastructure innovation</a:t>
          </a:r>
          <a:endParaRPr lang="en-US" sz="1050" kern="1200"/>
        </a:p>
      </dsp:txBody>
      <dsp:txXfrm>
        <a:off x="3441754" y="3949865"/>
        <a:ext cx="1425185" cy="670736"/>
      </dsp:txXfrm>
    </dsp:sp>
    <dsp:sp modelId="{E8C5F8A9-2CF3-4BBB-A871-D8F531C98F5D}">
      <dsp:nvSpPr>
        <dsp:cNvPr id="0" name=""/>
        <dsp:cNvSpPr/>
      </dsp:nvSpPr>
      <dsp:spPr>
        <a:xfrm>
          <a:off x="3433912" y="3155911"/>
          <a:ext cx="1461199" cy="717762"/>
        </a:xfrm>
        <a:prstGeom prst="roundRect">
          <a:avLst>
            <a:gd name="adj" fmla="val 10000"/>
          </a:avLst>
        </a:prstGeom>
        <a:solidFill>
          <a:srgbClr val="3896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i="0" u="none" kern="1200">
              <a:solidFill>
                <a:srgbClr val="FFFF00"/>
              </a:solidFill>
            </a:rPr>
            <a:t>AARC2</a:t>
          </a:r>
          <a:r>
            <a:rPr lang="en-GB" sz="1000" b="0" i="0" u="none" kern="1200"/>
            <a:t>  AGINFRA PLUS  HIRMEOS  MSO4SC  </a:t>
          </a:r>
          <a:r>
            <a:rPr lang="en-GB" sz="1000" b="0" i="0" u="none" kern="1200">
              <a:solidFill>
                <a:schemeClr val="bg1"/>
              </a:solidFill>
            </a:rPr>
            <a:t>OpenAIRE-Connect  </a:t>
          </a:r>
          <a:r>
            <a:rPr lang="en-GB" sz="1000" b="0" i="0" u="none" kern="1200"/>
            <a:t>OpenRiskNet</a:t>
          </a:r>
          <a:endParaRPr lang="en-US" sz="1000" kern="1200"/>
        </a:p>
      </dsp:txBody>
      <dsp:txXfrm>
        <a:off x="3454935" y="3176934"/>
        <a:ext cx="1419153" cy="675716"/>
      </dsp:txXfrm>
    </dsp:sp>
    <dsp:sp modelId="{ADF899B5-3F3D-489C-8A7F-4BEB98A7F563}">
      <dsp:nvSpPr>
        <dsp:cNvPr id="0" name=""/>
        <dsp:cNvSpPr/>
      </dsp:nvSpPr>
      <dsp:spPr>
        <a:xfrm>
          <a:off x="5021194" y="3931894"/>
          <a:ext cx="1466921" cy="712472"/>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GB" sz="1050" b="0" i="0" u="none" kern="1200"/>
            <a:t>EINFRA-21-2017 - Platform-driven e-infrastructure innovation</a:t>
          </a:r>
          <a:endParaRPr lang="en-US" sz="1050" kern="1200"/>
        </a:p>
      </dsp:txBody>
      <dsp:txXfrm>
        <a:off x="5042062" y="3952762"/>
        <a:ext cx="1425185" cy="670736"/>
      </dsp:txXfrm>
    </dsp:sp>
    <dsp:sp modelId="{C532B8C9-6F26-4DB2-8BE1-41B9CF698069}">
      <dsp:nvSpPr>
        <dsp:cNvPr id="0" name=""/>
        <dsp:cNvSpPr/>
      </dsp:nvSpPr>
      <dsp:spPr>
        <a:xfrm>
          <a:off x="5024055" y="3155911"/>
          <a:ext cx="1461199" cy="717762"/>
        </a:xfrm>
        <a:prstGeom prst="roundRect">
          <a:avLst>
            <a:gd name="adj" fmla="val 10000"/>
          </a:avLst>
        </a:prstGeom>
        <a:solidFill>
          <a:srgbClr val="3896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0" i="0" u="none" kern="1200"/>
            <a:t>DARE  DEEP-HybridDataCloud  EUXDAT  FREYA  PPI4HPC  PROCESS  XDC</a:t>
          </a:r>
          <a:endParaRPr lang="en-US" sz="1000" kern="1200"/>
        </a:p>
      </dsp:txBody>
      <dsp:txXfrm>
        <a:off x="5045078" y="3176934"/>
        <a:ext cx="1419153" cy="675716"/>
      </dsp:txXfrm>
    </dsp:sp>
    <dsp:sp modelId="{EFE17E84-6973-4A1D-B152-078869DCFDD3}">
      <dsp:nvSpPr>
        <dsp:cNvPr id="0" name=""/>
        <dsp:cNvSpPr/>
      </dsp:nvSpPr>
      <dsp:spPr>
        <a:xfrm>
          <a:off x="6611337" y="3931894"/>
          <a:ext cx="1466921" cy="712472"/>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GB" sz="1050" b="0" i="0" u="none" kern="1200"/>
            <a:t>EINFRA-12-2017 - </a:t>
          </a:r>
          <a:r>
            <a:rPr lang="en-US" sz="1050" b="0" i="0" u="none" kern="1200"/>
            <a:t>Data and Distributed Computing e-Infrastructure for Open Science</a:t>
          </a:r>
          <a:endParaRPr lang="en-US" sz="1050" kern="1200"/>
        </a:p>
      </dsp:txBody>
      <dsp:txXfrm>
        <a:off x="6632205" y="3952762"/>
        <a:ext cx="1425185" cy="670736"/>
      </dsp:txXfrm>
    </dsp:sp>
    <dsp:sp modelId="{28BCA73A-35BC-4147-AA0E-14AA10B6BE4F}">
      <dsp:nvSpPr>
        <dsp:cNvPr id="0" name=""/>
        <dsp:cNvSpPr/>
      </dsp:nvSpPr>
      <dsp:spPr>
        <a:xfrm>
          <a:off x="6614198" y="3155911"/>
          <a:ext cx="1461199" cy="717762"/>
        </a:xfrm>
        <a:prstGeom prst="roundRect">
          <a:avLst>
            <a:gd name="adj" fmla="val 10000"/>
          </a:avLst>
        </a:prstGeom>
        <a:solidFill>
          <a:srgbClr val="3896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i="0" u="none" kern="1200">
              <a:solidFill>
                <a:srgbClr val="FFFF00"/>
              </a:solidFill>
            </a:rPr>
            <a:t>EOSC-hub</a:t>
          </a:r>
          <a:r>
            <a:rPr lang="en-GB" sz="1000" b="0" i="0" u="none" kern="1200"/>
            <a:t> </a:t>
          </a:r>
          <a:br>
            <a:rPr lang="en-GB" sz="1000" b="0" i="0" u="none" kern="1200"/>
          </a:br>
          <a:r>
            <a:rPr lang="en-GB" sz="1000" b="0" i="0" u="none" kern="1200"/>
            <a:t>OpenAIRE-Advance</a:t>
          </a:r>
          <a:endParaRPr lang="en-US" sz="1000" kern="1200"/>
        </a:p>
      </dsp:txBody>
      <dsp:txXfrm>
        <a:off x="6635221" y="3176934"/>
        <a:ext cx="1419153" cy="675716"/>
      </dsp:txXfrm>
    </dsp:sp>
    <dsp:sp modelId="{861DCD1A-6AD3-41B3-9112-EFED6550EB87}">
      <dsp:nvSpPr>
        <dsp:cNvPr id="0" name=""/>
        <dsp:cNvSpPr/>
      </dsp:nvSpPr>
      <dsp:spPr>
        <a:xfrm>
          <a:off x="8165673" y="4523354"/>
          <a:ext cx="1266592" cy="549340"/>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policy</a:t>
          </a:r>
        </a:p>
      </dsp:txBody>
      <dsp:txXfrm>
        <a:off x="8181763" y="4539444"/>
        <a:ext cx="1234412" cy="517160"/>
      </dsp:txXfrm>
    </dsp:sp>
    <dsp:sp modelId="{50274B47-CD92-4544-825C-4E5132B0294A}">
      <dsp:nvSpPr>
        <dsp:cNvPr id="0" name=""/>
        <dsp:cNvSpPr/>
      </dsp:nvSpPr>
      <dsp:spPr>
        <a:xfrm>
          <a:off x="8157136" y="3915793"/>
          <a:ext cx="1264134" cy="549340"/>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international cooperation</a:t>
          </a:r>
        </a:p>
      </dsp:txBody>
      <dsp:txXfrm>
        <a:off x="8173226" y="3931883"/>
        <a:ext cx="1231954" cy="517160"/>
      </dsp:txXfrm>
    </dsp:sp>
    <dsp:sp modelId="{6F2FAC95-66E5-48ED-B6DB-C6F1360120D3}">
      <dsp:nvSpPr>
        <dsp:cNvPr id="0" name=""/>
        <dsp:cNvSpPr/>
      </dsp:nvSpPr>
      <dsp:spPr>
        <a:xfrm>
          <a:off x="8159525" y="0"/>
          <a:ext cx="1259188" cy="3856831"/>
        </a:xfrm>
        <a:prstGeom prst="roundRect">
          <a:avLst>
            <a:gd name="adj" fmla="val 10000"/>
          </a:avLst>
        </a:prstGeom>
        <a:gradFill flip="none" rotWithShape="1">
          <a:gsLst>
            <a:gs pos="100000">
              <a:srgbClr val="1C7CCA"/>
            </a:gs>
            <a:gs pos="0">
              <a:srgbClr val="1BAD7C"/>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RDA</a:t>
          </a:r>
        </a:p>
      </dsp:txBody>
      <dsp:txXfrm>
        <a:off x="8196405" y="36880"/>
        <a:ext cx="1185428" cy="3783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D2387-4E9E-4E1E-B797-C5140D3E7A46}">
      <dsp:nvSpPr>
        <dsp:cNvPr id="0" name=""/>
        <dsp:cNvSpPr/>
      </dsp:nvSpPr>
      <dsp:spPr>
        <a:xfrm>
          <a:off x="2638" y="3575207"/>
          <a:ext cx="8054208" cy="442752"/>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infraEOSC</a:t>
          </a:r>
        </a:p>
      </dsp:txBody>
      <dsp:txXfrm>
        <a:off x="15606" y="3588175"/>
        <a:ext cx="8028272" cy="416816"/>
      </dsp:txXfrm>
    </dsp:sp>
    <dsp:sp modelId="{7E7BC17B-2338-4BAC-A56B-5433D34C7340}">
      <dsp:nvSpPr>
        <dsp:cNvPr id="0" name=""/>
        <dsp:cNvSpPr/>
      </dsp:nvSpPr>
      <dsp:spPr>
        <a:xfrm>
          <a:off x="10500" y="1754971"/>
          <a:ext cx="1617183" cy="1752675"/>
        </a:xfrm>
        <a:prstGeom prst="roundRect">
          <a:avLst>
            <a:gd name="adj" fmla="val 10000"/>
          </a:avLst>
        </a:prstGeom>
        <a:solidFill>
          <a:srgbClr val="1BAD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0" i="0" u="none" kern="1200"/>
            <a:t>INFRAEOSC-04-2018 - Connecting ESFRI infrastructures through Cluster projects</a:t>
          </a:r>
          <a:endParaRPr lang="en-US" sz="1400" kern="1200"/>
        </a:p>
      </dsp:txBody>
      <dsp:txXfrm>
        <a:off x="57866" y="1802337"/>
        <a:ext cx="1522451" cy="1657943"/>
      </dsp:txXfrm>
    </dsp:sp>
    <dsp:sp modelId="{F71A4F7A-0D83-43BB-A1D1-A28F9A312BDC}">
      <dsp:nvSpPr>
        <dsp:cNvPr id="0" name=""/>
        <dsp:cNvSpPr/>
      </dsp:nvSpPr>
      <dsp:spPr>
        <a:xfrm>
          <a:off x="24715" y="102858"/>
          <a:ext cx="1601409" cy="1575070"/>
        </a:xfrm>
        <a:prstGeom prst="roundRect">
          <a:avLst>
            <a:gd name="adj" fmla="val 10000"/>
          </a:avLst>
        </a:prstGeom>
        <a:solidFill>
          <a:srgbClr val="20CE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0" i="0" u="none" kern="1200" dirty="0">
              <a:solidFill>
                <a:srgbClr val="FFFF00"/>
              </a:solidFill>
            </a:rPr>
            <a:t>ENVRI-FAIR   </a:t>
          </a:r>
          <a:r>
            <a:rPr lang="en-GB" sz="1400" b="0" i="0" u="none" kern="1200" dirty="0" smtClean="0">
              <a:solidFill>
                <a:srgbClr val="FFFF00"/>
              </a:solidFill>
            </a:rPr>
            <a:t/>
          </a:r>
          <a:br>
            <a:rPr lang="en-GB" sz="1400" b="0" i="0" u="none" kern="1200" dirty="0" smtClean="0">
              <a:solidFill>
                <a:srgbClr val="FFFF00"/>
              </a:solidFill>
            </a:rPr>
          </a:br>
          <a:r>
            <a:rPr lang="en-GB" sz="1400" b="0" i="0" u="none" kern="1200" dirty="0" smtClean="0">
              <a:solidFill>
                <a:srgbClr val="FFFF00"/>
              </a:solidFill>
            </a:rPr>
            <a:t>EOSC-Life   </a:t>
          </a:r>
          <a:br>
            <a:rPr lang="en-GB" sz="1400" b="0" i="0" u="none" kern="1200" dirty="0" smtClean="0">
              <a:solidFill>
                <a:srgbClr val="FFFF00"/>
              </a:solidFill>
            </a:rPr>
          </a:br>
          <a:r>
            <a:rPr lang="en-GB" sz="1400" b="0" i="0" u="none" kern="1200" dirty="0" smtClean="0">
              <a:solidFill>
                <a:srgbClr val="FFFF00"/>
              </a:solidFill>
            </a:rPr>
            <a:t>ESCAPE   </a:t>
          </a:r>
          <a:br>
            <a:rPr lang="en-GB" sz="1400" b="0" i="0" u="none" kern="1200" dirty="0" smtClean="0">
              <a:solidFill>
                <a:srgbClr val="FFFF00"/>
              </a:solidFill>
            </a:rPr>
          </a:br>
          <a:r>
            <a:rPr lang="en-GB" sz="1400" b="0" i="0" u="none" kern="1200" dirty="0" err="1" smtClean="0">
              <a:solidFill>
                <a:srgbClr val="FFFF00"/>
              </a:solidFill>
            </a:rPr>
            <a:t>PaNOSC</a:t>
          </a:r>
          <a:r>
            <a:rPr lang="en-GB" sz="1400" b="0" i="0" u="none" kern="1200" dirty="0" smtClean="0">
              <a:solidFill>
                <a:srgbClr val="FFFF00"/>
              </a:solidFill>
            </a:rPr>
            <a:t>   </a:t>
          </a:r>
          <a:br>
            <a:rPr lang="en-GB" sz="1400" b="0" i="0" u="none" kern="1200" dirty="0" smtClean="0">
              <a:solidFill>
                <a:srgbClr val="FFFF00"/>
              </a:solidFill>
            </a:rPr>
          </a:br>
          <a:r>
            <a:rPr lang="en-GB" sz="1400" b="0" i="0" u="none" kern="1200" dirty="0" smtClean="0">
              <a:solidFill>
                <a:srgbClr val="FFFF00"/>
              </a:solidFill>
            </a:rPr>
            <a:t>SSHOC </a:t>
          </a:r>
          <a:endParaRPr lang="en-US" sz="1400" kern="1200" dirty="0">
            <a:solidFill>
              <a:srgbClr val="FFFF00"/>
            </a:solidFill>
          </a:endParaRPr>
        </a:p>
      </dsp:txBody>
      <dsp:txXfrm>
        <a:off x="70847" y="148990"/>
        <a:ext cx="1509145" cy="1482806"/>
      </dsp:txXfrm>
    </dsp:sp>
    <dsp:sp modelId="{02A28374-2E8C-4ABA-9D94-61EE3AF1DF0B}">
      <dsp:nvSpPr>
        <dsp:cNvPr id="0" name=""/>
        <dsp:cNvSpPr/>
      </dsp:nvSpPr>
      <dsp:spPr>
        <a:xfrm>
          <a:off x="1729734" y="1754971"/>
          <a:ext cx="2434625" cy="1752675"/>
        </a:xfrm>
        <a:prstGeom prst="roundRect">
          <a:avLst>
            <a:gd name="adj" fmla="val 10000"/>
          </a:avLst>
        </a:prstGeom>
        <a:solidFill>
          <a:srgbClr val="1BAD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0" i="0" u="none" kern="1200"/>
            <a:t>INFRAEOSC-05-2018-2019 - Support to the EOSC Governance</a:t>
          </a:r>
          <a:endParaRPr lang="en-US" sz="1400" kern="1200"/>
        </a:p>
      </dsp:txBody>
      <dsp:txXfrm>
        <a:off x="1781068" y="1806305"/>
        <a:ext cx="2331957" cy="1650007"/>
      </dsp:txXfrm>
    </dsp:sp>
    <dsp:sp modelId="{583FA05B-EE60-4B48-8C8A-A4E6D8B5BBAA}">
      <dsp:nvSpPr>
        <dsp:cNvPr id="0" name=""/>
        <dsp:cNvSpPr/>
      </dsp:nvSpPr>
      <dsp:spPr>
        <a:xfrm>
          <a:off x="1727978" y="102858"/>
          <a:ext cx="1193994" cy="1575070"/>
        </a:xfrm>
        <a:prstGeom prst="roundRect">
          <a:avLst>
            <a:gd name="adj" fmla="val 10000"/>
          </a:avLst>
        </a:prstGeom>
        <a:solidFill>
          <a:srgbClr val="20CE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0" i="0" u="none" kern="1200"/>
            <a:t>FAIRsFAIR   EOSCsecretariat</a:t>
          </a:r>
          <a:endParaRPr lang="en-US" sz="1400" kern="1200"/>
        </a:p>
      </dsp:txBody>
      <dsp:txXfrm>
        <a:off x="1762949" y="137829"/>
        <a:ext cx="1124052" cy="1505128"/>
      </dsp:txXfrm>
    </dsp:sp>
    <dsp:sp modelId="{39D4D20C-483E-43E4-972E-2769731BF9F3}">
      <dsp:nvSpPr>
        <dsp:cNvPr id="0" name=""/>
        <dsp:cNvSpPr/>
      </dsp:nvSpPr>
      <dsp:spPr>
        <a:xfrm>
          <a:off x="2972121" y="102858"/>
          <a:ext cx="1193994" cy="1575070"/>
        </a:xfrm>
        <a:prstGeom prst="roundRect">
          <a:avLst>
            <a:gd name="adj" fmla="val 10000"/>
          </a:avLst>
        </a:prstGeom>
        <a:solidFill>
          <a:srgbClr val="20CE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0" i="0" u="none" kern="1200"/>
            <a:t>EOSC-Nordic   EOSC-Pillar   EOSC-synergy   ExPaNDS   NI4OS-Europe</a:t>
          </a:r>
          <a:endParaRPr lang="en-US" sz="1200" kern="1200"/>
        </a:p>
      </dsp:txBody>
      <dsp:txXfrm>
        <a:off x="3007092" y="137829"/>
        <a:ext cx="1124052" cy="1505128"/>
      </dsp:txXfrm>
    </dsp:sp>
    <dsp:sp modelId="{4A19D216-E351-469A-AA0E-20B4E740E23C}">
      <dsp:nvSpPr>
        <dsp:cNvPr id="0" name=""/>
        <dsp:cNvSpPr/>
      </dsp:nvSpPr>
      <dsp:spPr>
        <a:xfrm>
          <a:off x="4266411" y="1754971"/>
          <a:ext cx="1193994" cy="1752675"/>
        </a:xfrm>
        <a:prstGeom prst="roundRect">
          <a:avLst>
            <a:gd name="adj" fmla="val 10000"/>
          </a:avLst>
        </a:prstGeom>
        <a:solidFill>
          <a:srgbClr val="1BAD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0" i="0" u="none" kern="1200" dirty="0"/>
            <a:t>INFRAEOSC-02-2019</a:t>
          </a:r>
          <a:r>
            <a:rPr lang="en-GB" sz="1400" b="0" i="0" u="none" kern="1200" dirty="0"/>
            <a:t> - Prototyping new innovative services</a:t>
          </a:r>
          <a:endParaRPr lang="en-US" sz="1400" kern="1200" dirty="0"/>
        </a:p>
      </dsp:txBody>
      <dsp:txXfrm>
        <a:off x="4301382" y="1789942"/>
        <a:ext cx="1124052" cy="1682733"/>
      </dsp:txXfrm>
    </dsp:sp>
    <dsp:sp modelId="{DD1724CB-92BB-4449-B11C-874DC1F5B948}">
      <dsp:nvSpPr>
        <dsp:cNvPr id="0" name=""/>
        <dsp:cNvSpPr/>
      </dsp:nvSpPr>
      <dsp:spPr>
        <a:xfrm>
          <a:off x="4266411" y="102858"/>
          <a:ext cx="1193994" cy="1575070"/>
        </a:xfrm>
        <a:prstGeom prst="roundRect">
          <a:avLst>
            <a:gd name="adj" fmla="val 10000"/>
          </a:avLst>
        </a:prstGeom>
        <a:solidFill>
          <a:srgbClr val="20CE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0" i="0" u="none" kern="1200" dirty="0"/>
            <a:t>COS4CLOUD   </a:t>
          </a:r>
          <a:endParaRPr lang="en-GB" sz="1200" b="0" i="0" u="none" kern="1200" dirty="0" smtClean="0"/>
        </a:p>
        <a:p>
          <a:pPr lvl="0" algn="ctr" defTabSz="533400">
            <a:lnSpc>
              <a:spcPct val="90000"/>
            </a:lnSpc>
            <a:spcBef>
              <a:spcPct val="0"/>
            </a:spcBef>
            <a:spcAft>
              <a:spcPct val="35000"/>
            </a:spcAft>
          </a:pPr>
          <a:r>
            <a:rPr lang="en-GB" sz="200" b="0" i="0" u="none" kern="1200" dirty="0" smtClean="0"/>
            <a:t> </a:t>
          </a:r>
          <a:r>
            <a:rPr lang="en-GB" sz="1200" b="0" i="0" u="none" kern="1200" dirty="0" smtClean="0"/>
            <a:t/>
          </a:r>
          <a:br>
            <a:rPr lang="en-GB" sz="1200" b="0" i="0" u="none" kern="1200" dirty="0" smtClean="0"/>
          </a:br>
          <a:r>
            <a:rPr lang="en-GB" sz="1200" b="0" i="0" u="none" kern="1200" dirty="0" smtClean="0"/>
            <a:t>CS3MESH4EOSC</a:t>
          </a:r>
        </a:p>
        <a:p>
          <a:pPr lvl="0" algn="ctr" defTabSz="533400">
            <a:lnSpc>
              <a:spcPct val="90000"/>
            </a:lnSpc>
            <a:spcBef>
              <a:spcPct val="0"/>
            </a:spcBef>
            <a:spcAft>
              <a:spcPct val="35000"/>
            </a:spcAft>
          </a:pPr>
          <a:r>
            <a:rPr lang="en-GB" sz="300" b="0" i="0" u="none" kern="1200" dirty="0" smtClean="0"/>
            <a:t> </a:t>
          </a:r>
          <a:r>
            <a:rPr lang="en-GB" sz="1200" b="0" i="0" u="none" kern="1200" dirty="0" smtClean="0"/>
            <a:t/>
          </a:r>
          <a:br>
            <a:rPr lang="en-GB" sz="1200" b="0" i="0" u="none" kern="1200" dirty="0" smtClean="0"/>
          </a:br>
          <a:r>
            <a:rPr lang="en-GB" sz="100" b="0" i="0" u="none" kern="1200" dirty="0" smtClean="0"/>
            <a:t> </a:t>
          </a:r>
          <a:r>
            <a:rPr lang="en-GB" sz="1200" b="0" i="0" u="none" kern="1200" dirty="0" smtClean="0"/>
            <a:t/>
          </a:r>
          <a:br>
            <a:rPr lang="en-GB" sz="1200" b="0" i="0" u="none" kern="1200" dirty="0" smtClean="0"/>
          </a:br>
          <a:r>
            <a:rPr lang="en-GB" sz="1200" b="0" i="0" u="none" kern="1200" dirty="0" smtClean="0"/>
            <a:t>INODE  NEANIAS   </a:t>
          </a:r>
          <a:br>
            <a:rPr lang="en-GB" sz="1200" b="0" i="0" u="none" kern="1200" dirty="0" smtClean="0"/>
          </a:br>
          <a:r>
            <a:rPr lang="en-GB" sz="1200" b="0" i="0" u="none" kern="1200" dirty="0" smtClean="0"/>
            <a:t>TRIPLE</a:t>
          </a:r>
          <a:endParaRPr lang="en-US" sz="1200" kern="1200" dirty="0"/>
        </a:p>
      </dsp:txBody>
      <dsp:txXfrm>
        <a:off x="4301382" y="137829"/>
        <a:ext cx="1124052" cy="1505128"/>
      </dsp:txXfrm>
    </dsp:sp>
    <dsp:sp modelId="{AEB53683-33CE-43C6-B6D4-9A48FF7B16DF}">
      <dsp:nvSpPr>
        <dsp:cNvPr id="0" name=""/>
        <dsp:cNvSpPr/>
      </dsp:nvSpPr>
      <dsp:spPr>
        <a:xfrm>
          <a:off x="5560701" y="1761429"/>
          <a:ext cx="1193994" cy="1746217"/>
        </a:xfrm>
        <a:prstGeom prst="roundRect">
          <a:avLst>
            <a:gd name="adj" fmla="val 10000"/>
          </a:avLst>
        </a:prstGeom>
        <a:solidFill>
          <a:srgbClr val="1BAD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i="0" u="none" kern="1200" dirty="0"/>
            <a:t>INFRAEOSC-06-2019-2020 - Enhancing the EOSC portal </a:t>
          </a:r>
        </a:p>
        <a:p>
          <a:pPr lvl="0" algn="ctr" defTabSz="488950">
            <a:lnSpc>
              <a:spcPct val="90000"/>
            </a:lnSpc>
            <a:spcBef>
              <a:spcPct val="0"/>
            </a:spcBef>
            <a:spcAft>
              <a:spcPct val="35000"/>
            </a:spcAft>
          </a:pPr>
          <a:r>
            <a:rPr lang="en-US" sz="1100" b="0" i="0" u="none" kern="1200" dirty="0"/>
            <a:t>INFRAEOSC-03-2020  - Integration and consolidation of the EOSC Portal</a:t>
          </a:r>
          <a:endParaRPr lang="en-GB" sz="1100" b="0" i="0" u="none" kern="1200" dirty="0"/>
        </a:p>
      </dsp:txBody>
      <dsp:txXfrm>
        <a:off x="5595672" y="1796400"/>
        <a:ext cx="1124052" cy="1676275"/>
      </dsp:txXfrm>
    </dsp:sp>
    <dsp:sp modelId="{3E86F357-1849-4FE2-92D6-E38E542EF5E9}">
      <dsp:nvSpPr>
        <dsp:cNvPr id="0" name=""/>
        <dsp:cNvSpPr/>
      </dsp:nvSpPr>
      <dsp:spPr>
        <a:xfrm>
          <a:off x="5560701" y="109316"/>
          <a:ext cx="1193994" cy="1575070"/>
        </a:xfrm>
        <a:prstGeom prst="roundRect">
          <a:avLst>
            <a:gd name="adj" fmla="val 10000"/>
          </a:avLst>
        </a:prstGeom>
        <a:solidFill>
          <a:srgbClr val="20CE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0" i="0" u="none" kern="1200" dirty="0"/>
            <a:t>EOSC Enhance</a:t>
          </a:r>
        </a:p>
        <a:p>
          <a:pPr lvl="0" algn="ctr" defTabSz="622300">
            <a:lnSpc>
              <a:spcPct val="90000"/>
            </a:lnSpc>
            <a:spcBef>
              <a:spcPct val="0"/>
            </a:spcBef>
            <a:spcAft>
              <a:spcPct val="35000"/>
            </a:spcAft>
          </a:pPr>
          <a:endParaRPr lang="en-GB" sz="900" b="0" i="0" u="none" kern="1200" dirty="0">
            <a:solidFill>
              <a:srgbClr val="FFFF00"/>
            </a:solidFill>
          </a:endParaRPr>
        </a:p>
        <a:p>
          <a:pPr lvl="0" algn="ctr" defTabSz="622300">
            <a:lnSpc>
              <a:spcPct val="90000"/>
            </a:lnSpc>
            <a:spcBef>
              <a:spcPct val="0"/>
            </a:spcBef>
            <a:spcAft>
              <a:spcPct val="35000"/>
            </a:spcAft>
          </a:pPr>
          <a:r>
            <a:rPr lang="en-GB" sz="1400" b="0" i="0" u="none" kern="1200" dirty="0">
              <a:solidFill>
                <a:srgbClr val="FFFF00"/>
              </a:solidFill>
            </a:rPr>
            <a:t>EOSC-Future</a:t>
          </a:r>
          <a:endParaRPr lang="en-US" sz="1400" kern="1200" dirty="0">
            <a:solidFill>
              <a:srgbClr val="FFFF00"/>
            </a:solidFill>
          </a:endParaRPr>
        </a:p>
      </dsp:txBody>
      <dsp:txXfrm>
        <a:off x="5595672" y="144287"/>
        <a:ext cx="1124052" cy="1505128"/>
      </dsp:txXfrm>
    </dsp:sp>
    <dsp:sp modelId="{94379A84-1FF3-4AB6-8FFC-3C071FE238CB}">
      <dsp:nvSpPr>
        <dsp:cNvPr id="0" name=""/>
        <dsp:cNvSpPr/>
      </dsp:nvSpPr>
      <dsp:spPr>
        <a:xfrm>
          <a:off x="6854991" y="1749663"/>
          <a:ext cx="1193994" cy="1757983"/>
        </a:xfrm>
        <a:prstGeom prst="roundRect">
          <a:avLst>
            <a:gd name="adj" fmla="val 10000"/>
          </a:avLst>
        </a:prstGeom>
        <a:solidFill>
          <a:srgbClr val="1BAD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0" i="0" u="none" kern="1200"/>
            <a:t>INFRAEOSC-07-2020 - Increasing the service offer of the EOSC Portal</a:t>
          </a:r>
          <a:endParaRPr lang="en-US" sz="1200" kern="1200"/>
        </a:p>
      </dsp:txBody>
      <dsp:txXfrm>
        <a:off x="6889962" y="1784634"/>
        <a:ext cx="1124052" cy="1688041"/>
      </dsp:txXfrm>
    </dsp:sp>
    <dsp:sp modelId="{DB051293-4752-46A7-A1D4-928981AD0B6A}">
      <dsp:nvSpPr>
        <dsp:cNvPr id="0" name=""/>
        <dsp:cNvSpPr/>
      </dsp:nvSpPr>
      <dsp:spPr>
        <a:xfrm>
          <a:off x="6854991" y="97550"/>
          <a:ext cx="1193994" cy="1575070"/>
        </a:xfrm>
        <a:prstGeom prst="roundRect">
          <a:avLst>
            <a:gd name="adj" fmla="val 10000"/>
          </a:avLst>
        </a:prstGeom>
        <a:solidFill>
          <a:srgbClr val="20CE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0" i="0" u="none" kern="1200" dirty="0"/>
            <a:t>C-SCALE   </a:t>
          </a:r>
          <a:r>
            <a:rPr lang="en-GB" sz="1200" b="0" i="0" u="none" kern="1200" dirty="0" smtClean="0"/>
            <a:t/>
          </a:r>
          <a:br>
            <a:rPr lang="en-GB" sz="1200" b="0" i="0" u="none" kern="1200" dirty="0" smtClean="0"/>
          </a:br>
          <a:r>
            <a:rPr lang="en-GB" sz="1200" b="0" i="0" u="none" kern="1200" dirty="0" smtClean="0"/>
            <a:t>DICE </a:t>
          </a:r>
          <a:br>
            <a:rPr lang="en-GB" sz="1200" b="0" i="0" u="none" kern="1200" dirty="0" smtClean="0"/>
          </a:br>
          <a:r>
            <a:rPr lang="en-GB" sz="1200" b="0" i="0" u="none" kern="1200" dirty="0" smtClean="0"/>
            <a:t>EGI-ACE   </a:t>
          </a:r>
          <a:br>
            <a:rPr lang="en-GB" sz="1200" b="0" i="0" u="none" kern="1200" dirty="0" smtClean="0"/>
          </a:br>
          <a:r>
            <a:rPr lang="en-GB" sz="1200" b="0" i="0" u="none" kern="1200" dirty="0" err="1" smtClean="0"/>
            <a:t>OpenAIRE</a:t>
          </a:r>
          <a:r>
            <a:rPr lang="en-GB" sz="1200" b="0" i="0" u="none" kern="1200" dirty="0" smtClean="0"/>
            <a:t> </a:t>
          </a:r>
          <a:r>
            <a:rPr lang="en-GB" sz="1200" b="0" i="0" u="none" kern="1200" dirty="0"/>
            <a:t>Nexus   </a:t>
          </a:r>
          <a:r>
            <a:rPr lang="en-GB" sz="1200" b="0" i="0" u="none" kern="1200" dirty="0" smtClean="0"/>
            <a:t/>
          </a:r>
          <a:br>
            <a:rPr lang="en-GB" sz="1200" b="0" i="0" u="none" kern="1200" dirty="0" smtClean="0"/>
          </a:br>
          <a:r>
            <a:rPr lang="en-GB" sz="1200" b="0" i="0" u="none" kern="1200" dirty="0" smtClean="0"/>
            <a:t>RELIANCE</a:t>
          </a:r>
          <a:endParaRPr lang="en-US" sz="1200" kern="1200" dirty="0"/>
        </a:p>
      </dsp:txBody>
      <dsp:txXfrm>
        <a:off x="6889962" y="132521"/>
        <a:ext cx="1124052" cy="1505128"/>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11/06/2021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‹N°›</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11/06/2021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‹N°›</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495646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3249605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4</a:t>
            </a:fld>
            <a:endParaRPr lang="en-GB" dirty="0"/>
          </a:p>
        </p:txBody>
      </p:sp>
    </p:spTree>
    <p:extLst>
      <p:ext uri="{BB962C8B-B14F-4D97-AF65-F5344CB8AC3E}">
        <p14:creationId xmlns:p14="http://schemas.microsoft.com/office/powerpoint/2010/main" val="1628151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There is concern about </a:t>
            </a:r>
            <a:r>
              <a:rPr lang="en-US" dirty="0"/>
              <a:t>the increasing influence of commercial players over many aspects of research and education, from access to publications, to supply of data storage, search functionalities and information gathering. A level playing field needs to be maintained so that the independent role of universities in the knowledge system is not eroded. </a:t>
            </a:r>
          </a:p>
          <a:p>
            <a:r>
              <a:rPr lang="en-US" dirty="0" smtClean="0"/>
              <a:t>• Universities </a:t>
            </a:r>
            <a:r>
              <a:rPr lang="en-US" dirty="0"/>
              <a:t>play a crucial role in generating and diffusing knowledge, and preserving their autonomy is fundamental for them to fulfil their research and teaching mission, to advance science and maintain EU leadership in R&amp;I and to foster a vibrant economy.</a:t>
            </a:r>
          </a:p>
          <a:p>
            <a:r>
              <a:rPr lang="en-US" dirty="0" smtClean="0"/>
              <a:t>• The </a:t>
            </a:r>
            <a:r>
              <a:rPr lang="en-US" dirty="0"/>
              <a:t>Commission is committed to implement actions that will help universities maintain control and avoid lock-in over information that is of vital importance for their strategic autonomy and to preserve the public knowledge space.</a:t>
            </a:r>
          </a:p>
          <a:p>
            <a:r>
              <a:rPr lang="en-US" dirty="0" smtClean="0"/>
              <a:t>• The </a:t>
            </a:r>
            <a:r>
              <a:rPr lang="en-US" dirty="0"/>
              <a:t>Commission is committed to improve and </a:t>
            </a:r>
            <a:r>
              <a:rPr lang="en-US" dirty="0" err="1"/>
              <a:t>maximise</a:t>
            </a:r>
            <a:r>
              <a:rPr lang="en-US" dirty="0"/>
              <a:t> access to and re-use of research data, and to support a public infrastructure to secure knowledge and data sharing as a public good. </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3425144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3139136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1633103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2281735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a single market for data will make the EU more competitive globally and will enable innovative processes, products and services.</a:t>
            </a:r>
            <a:br>
              <a:rPr lang="en-US" dirty="0"/>
            </a:br>
            <a:r>
              <a:rPr lang="en-US" dirty="0"/>
              <a:t>Industrial and commercial data are key drivers of the digital economy. The European Data Strategy will make more data available for use in the economy and society, while keeping those who generate the data in control.</a:t>
            </a: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1313555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Update/add/delete parts of the</a:t>
            </a:r>
            <a:r>
              <a:rPr lang="en-IE" baseline="0" dirty="0" smtClean="0"/>
              <a:t> copy right notice where appropriate.</a:t>
            </a:r>
          </a:p>
          <a:p>
            <a:r>
              <a:rPr lang="en-IE" baseline="0" dirty="0" smtClean="0"/>
              <a:t>More information: </a:t>
            </a:r>
            <a:r>
              <a:rPr lang="en-GB" dirty="0" smtClean="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2632782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‹N°›</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‹N°›</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‹N°›</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‹N°›</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‹N°›</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0699858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‹N°›</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‹N°›</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notesSlide" Target="../notesSlides/notesSlide8.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slideLayout" Target="../slideLayouts/slideLayout8.xml"/><Relationship Id="rId1" Type="http://schemas.openxmlformats.org/officeDocument/2006/relationships/tags" Target="../tags/tag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dirty="0" smtClean="0">
                <a:solidFill>
                  <a:srgbClr val="FFC000"/>
                </a:solidFill>
              </a:rPr>
              <a:t>Open </a:t>
            </a:r>
            <a:r>
              <a:rPr lang="en-US" dirty="0">
                <a:solidFill>
                  <a:srgbClr val="FFC000"/>
                </a:solidFill>
              </a:rPr>
              <a:t>Science </a:t>
            </a:r>
            <a:r>
              <a:rPr lang="en-US" dirty="0" smtClean="0">
                <a:solidFill>
                  <a:srgbClr val="FFC000"/>
                </a:solidFill>
              </a:rPr>
              <a:t/>
            </a:r>
            <a:br>
              <a:rPr lang="en-US" dirty="0" smtClean="0">
                <a:solidFill>
                  <a:srgbClr val="FFC000"/>
                </a:solidFill>
              </a:rPr>
            </a:br>
            <a:r>
              <a:rPr lang="en-US" sz="3600" i="1" dirty="0" smtClean="0">
                <a:solidFill>
                  <a:srgbClr val="FFC000"/>
                </a:solidFill>
              </a:rPr>
              <a:t>the new “modus operandi” for research</a:t>
            </a:r>
            <a:endParaRPr lang="en-GB" i="1" dirty="0">
              <a:solidFill>
                <a:srgbClr val="FFC000"/>
              </a:solidFill>
            </a:endParaRPr>
          </a:p>
        </p:txBody>
      </p:sp>
      <p:sp>
        <p:nvSpPr>
          <p:cNvPr id="8" name="Text Placeholder 7"/>
          <p:cNvSpPr>
            <a:spLocks noGrp="1"/>
          </p:cNvSpPr>
          <p:nvPr>
            <p:ph type="body" sz="quarter" idx="13"/>
          </p:nvPr>
        </p:nvSpPr>
        <p:spPr>
          <a:xfrm>
            <a:off x="967639" y="5351599"/>
            <a:ext cx="5756545" cy="1152775"/>
          </a:xfrm>
        </p:spPr>
        <p:txBody>
          <a:bodyPr/>
          <a:lstStyle/>
          <a:p>
            <a:pPr algn="l">
              <a:spcAft>
                <a:spcPts val="600"/>
              </a:spcAft>
            </a:pPr>
            <a:r>
              <a:rPr lang="en-US" sz="1800" dirty="0"/>
              <a:t>ESFRI Science Clusters' Long Term Commitments to Open </a:t>
            </a:r>
            <a:r>
              <a:rPr lang="en-US" sz="1800" dirty="0" smtClean="0"/>
              <a:t>Science</a:t>
            </a:r>
            <a:br>
              <a:rPr lang="en-US" sz="1800" dirty="0" smtClean="0"/>
            </a:br>
            <a:r>
              <a:rPr lang="en-US" sz="1800" dirty="0" smtClean="0"/>
              <a:t>11 June 2021</a:t>
            </a:r>
            <a:endParaRPr lang="en-GB" sz="1400" i="0" dirty="0"/>
          </a:p>
        </p:txBody>
      </p:sp>
      <p:sp>
        <p:nvSpPr>
          <p:cNvPr id="14" name="Text Placeholder 7"/>
          <p:cNvSpPr txBox="1">
            <a:spLocks/>
          </p:cNvSpPr>
          <p:nvPr/>
        </p:nvSpPr>
        <p:spPr>
          <a:xfrm>
            <a:off x="5354320" y="5351599"/>
            <a:ext cx="6837680" cy="1658801"/>
          </a:xfrm>
          <a:prstGeom prst="rect">
            <a:avLst/>
          </a:prstGeom>
        </p:spPr>
        <p:txBody>
          <a:bodyPr vert="horz" lIns="91440" tIns="45720" rIns="91440" bIns="45720" rtlCol="0">
            <a:noAutofit/>
          </a:bodyPr>
          <a:lstStyle>
            <a:lvl1pPr marL="0" indent="0" algn="r" defTabSz="914400" rtl="0" eaLnBrk="1" latinLnBrk="0" hangingPunct="1">
              <a:lnSpc>
                <a:spcPct val="100000"/>
              </a:lnSpc>
              <a:spcBef>
                <a:spcPts val="0"/>
              </a:spcBef>
              <a:spcAft>
                <a:spcPts val="1800"/>
              </a:spcAft>
              <a:buClr>
                <a:schemeClr val="tx2"/>
              </a:buClr>
              <a:buFontTx/>
              <a:buNone/>
              <a:defRPr sz="2200" i="1" kern="1200">
                <a:solidFill>
                  <a:schemeClr val="bg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i="0" dirty="0" smtClean="0"/>
              <a:t>Kostas GLINOS</a:t>
            </a:r>
          </a:p>
          <a:p>
            <a:pPr>
              <a:lnSpc>
                <a:spcPts val="800"/>
              </a:lnSpc>
            </a:pPr>
            <a:r>
              <a:rPr lang="en-GB" sz="1800" i="0" dirty="0" smtClean="0"/>
              <a:t>Head of Open Science RTD.G4 </a:t>
            </a:r>
          </a:p>
          <a:p>
            <a:pPr>
              <a:lnSpc>
                <a:spcPts val="800"/>
              </a:lnSpc>
            </a:pPr>
            <a:r>
              <a:rPr lang="en-GB" sz="1800" i="0" dirty="0" smtClean="0"/>
              <a:t>Directorate-General for Research and Innovation</a:t>
            </a:r>
          </a:p>
          <a:p>
            <a:pPr>
              <a:lnSpc>
                <a:spcPts val="800"/>
              </a:lnSpc>
            </a:pPr>
            <a:r>
              <a:rPr lang="en-GB" sz="1800" i="0" dirty="0"/>
              <a:t>European Commission</a:t>
            </a:r>
          </a:p>
        </p:txBody>
      </p:sp>
    </p:spTree>
    <p:custDataLst>
      <p:tags r:id="rId1"/>
    </p:custDataLst>
    <p:extLst>
      <p:ext uri="{BB962C8B-B14F-4D97-AF65-F5344CB8AC3E}">
        <p14:creationId xmlns:p14="http://schemas.microsoft.com/office/powerpoint/2010/main" val="1910180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9796064" y="6016679"/>
            <a:ext cx="2395936" cy="841321"/>
          </a:xfrm>
          <a:prstGeom prst="rect">
            <a:avLst/>
          </a:prstGeom>
        </p:spPr>
      </p:pic>
      <p:sp>
        <p:nvSpPr>
          <p:cNvPr id="4" name="TextBox 3"/>
          <p:cNvSpPr txBox="1"/>
          <p:nvPr/>
        </p:nvSpPr>
        <p:spPr>
          <a:xfrm>
            <a:off x="8150321" y="1972062"/>
            <a:ext cx="4012117" cy="2274585"/>
          </a:xfrm>
          <a:prstGeom prst="rect">
            <a:avLst/>
          </a:prstGeom>
          <a:solidFill>
            <a:schemeClr val="tx2"/>
          </a:solidFill>
        </p:spPr>
        <p:txBody>
          <a:bodyPr wrap="square" rtlCol="0">
            <a:spAutoFit/>
          </a:bodyPr>
          <a:lstStyle/>
          <a:p>
            <a:r>
              <a:rPr lang="en-US" dirty="0">
                <a:solidFill>
                  <a:schemeClr val="bg1"/>
                </a:solidFill>
              </a:rPr>
              <a:t>“</a:t>
            </a:r>
            <a:r>
              <a:rPr lang="en-US" b="1" i="1" u="sng" dirty="0">
                <a:solidFill>
                  <a:schemeClr val="bg1"/>
                </a:solidFill>
              </a:rPr>
              <a:t>EOSC</a:t>
            </a:r>
            <a:r>
              <a:rPr lang="en-US" i="1" dirty="0">
                <a:solidFill>
                  <a:schemeClr val="accent5"/>
                </a:solidFill>
              </a:rPr>
              <a:t> </a:t>
            </a:r>
            <a:r>
              <a:rPr lang="en-US" i="1" dirty="0">
                <a:solidFill>
                  <a:schemeClr val="bg1"/>
                </a:solidFill>
              </a:rPr>
              <a:t>is the basis for a science, research and innovation data space that will bring together data resulting from research and deployment </a:t>
            </a:r>
            <a:r>
              <a:rPr lang="en-US" i="1" dirty="0" err="1">
                <a:solidFill>
                  <a:schemeClr val="bg1"/>
                </a:solidFill>
              </a:rPr>
              <a:t>programmes</a:t>
            </a:r>
            <a:r>
              <a:rPr lang="en-US" i="1" dirty="0">
                <a:solidFill>
                  <a:schemeClr val="bg1"/>
                </a:solidFill>
              </a:rPr>
              <a:t> and will be connected and fully articulated with the sectoral data spaces</a:t>
            </a:r>
            <a:r>
              <a:rPr lang="en-US" dirty="0">
                <a:solidFill>
                  <a:schemeClr val="bg1"/>
                </a:solidFill>
              </a:rPr>
              <a:t>.” </a:t>
            </a:r>
            <a:r>
              <a:rPr lang="en-US" dirty="0" smtClean="0">
                <a:solidFill>
                  <a:schemeClr val="bg1"/>
                </a:solidFill>
              </a:rPr>
              <a:t>    </a:t>
            </a:r>
            <a:br>
              <a:rPr lang="en-US" dirty="0" smtClean="0">
                <a:solidFill>
                  <a:schemeClr val="bg1"/>
                </a:solidFill>
              </a:rPr>
            </a:br>
            <a:r>
              <a:rPr lang="en-US" sz="1400" dirty="0" smtClean="0">
                <a:solidFill>
                  <a:schemeClr val="bg1"/>
                </a:solidFill>
              </a:rPr>
              <a:t>(</a:t>
            </a:r>
            <a:r>
              <a:rPr lang="en-US" sz="1400" dirty="0">
                <a:solidFill>
                  <a:schemeClr val="bg1"/>
                </a:solidFill>
              </a:rPr>
              <a:t>European Data Strategy, COM(2020) 66 final)</a:t>
            </a:r>
            <a:endParaRPr lang="fr-BE" sz="1400" dirty="0">
              <a:solidFill>
                <a:schemeClr val="bg1"/>
              </a:solidFill>
            </a:endParaRPr>
          </a:p>
        </p:txBody>
      </p:sp>
      <p:pic>
        <p:nvPicPr>
          <p:cNvPr id="9" name="Picture 8"/>
          <p:cNvPicPr>
            <a:picLocks noChangeAspect="1"/>
          </p:cNvPicPr>
          <p:nvPr/>
        </p:nvPicPr>
        <p:blipFill>
          <a:blip r:embed="rId5"/>
          <a:stretch>
            <a:fillRect/>
          </a:stretch>
        </p:blipFill>
        <p:spPr>
          <a:xfrm>
            <a:off x="9469671" y="0"/>
            <a:ext cx="2722329" cy="1358113"/>
          </a:xfrm>
          <a:prstGeom prst="rect">
            <a:avLst/>
          </a:prstGeom>
        </p:spPr>
      </p:pic>
      <p:sp>
        <p:nvSpPr>
          <p:cNvPr id="13" name="Content Placeholder 2"/>
          <p:cNvSpPr txBox="1">
            <a:spLocks/>
          </p:cNvSpPr>
          <p:nvPr/>
        </p:nvSpPr>
        <p:spPr>
          <a:xfrm>
            <a:off x="356636" y="1722834"/>
            <a:ext cx="7677893" cy="295948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GB" sz="2000" b="1" dirty="0" smtClean="0">
                <a:solidFill>
                  <a:srgbClr val="024B9C"/>
                </a:solidFill>
                <a:cs typeface="Calibri" panose="020F0502020204030204" pitchFamily="34" charset="0"/>
              </a:rPr>
              <a:t>The EU will create a single market for data by:</a:t>
            </a:r>
          </a:p>
          <a:p>
            <a:pPr>
              <a:spcAft>
                <a:spcPts val="400"/>
              </a:spcAft>
              <a:buSzPct val="80000"/>
            </a:pPr>
            <a:r>
              <a:rPr lang="en-GB" sz="1900" dirty="0" smtClean="0">
                <a:solidFill>
                  <a:srgbClr val="024B9C"/>
                </a:solidFill>
                <a:ea typeface="Verdana" panose="020B0604030504040204" pitchFamily="34" charset="0"/>
                <a:cs typeface="Calibri" panose="020F0502020204030204" pitchFamily="34" charset="0"/>
              </a:rPr>
              <a:t>Setting clear and fair rules on access and re-use of data;</a:t>
            </a:r>
          </a:p>
          <a:p>
            <a:pPr>
              <a:spcAft>
                <a:spcPts val="400"/>
              </a:spcAft>
              <a:buSzPct val="80000"/>
            </a:pPr>
            <a:r>
              <a:rPr lang="en-GB" sz="1900" dirty="0" smtClean="0">
                <a:solidFill>
                  <a:srgbClr val="024B9C"/>
                </a:solidFill>
                <a:ea typeface="Verdana" panose="020B0604030504040204" pitchFamily="34" charset="0"/>
                <a:cs typeface="Calibri" panose="020F0502020204030204" pitchFamily="34" charset="0"/>
              </a:rPr>
              <a:t>Investing in next generation standards, tools and infrastructures </a:t>
            </a:r>
            <a:br>
              <a:rPr lang="en-GB" sz="1900" dirty="0" smtClean="0">
                <a:solidFill>
                  <a:srgbClr val="024B9C"/>
                </a:solidFill>
                <a:ea typeface="Verdana" panose="020B0604030504040204" pitchFamily="34" charset="0"/>
                <a:cs typeface="Calibri" panose="020F0502020204030204" pitchFamily="34" charset="0"/>
              </a:rPr>
            </a:br>
            <a:r>
              <a:rPr lang="en-GB" sz="1900" dirty="0" smtClean="0">
                <a:solidFill>
                  <a:srgbClr val="024B9C"/>
                </a:solidFill>
                <a:ea typeface="Verdana" panose="020B0604030504040204" pitchFamily="34" charset="0"/>
                <a:cs typeface="Calibri" panose="020F0502020204030204" pitchFamily="34" charset="0"/>
              </a:rPr>
              <a:t>to store and process data;</a:t>
            </a:r>
          </a:p>
          <a:p>
            <a:pPr>
              <a:spcAft>
                <a:spcPts val="400"/>
              </a:spcAft>
              <a:buSzPct val="80000"/>
            </a:pPr>
            <a:r>
              <a:rPr lang="en-GB" sz="1900" dirty="0" smtClean="0">
                <a:solidFill>
                  <a:srgbClr val="024B9C"/>
                </a:solidFill>
                <a:ea typeface="Verdana" panose="020B0604030504040204" pitchFamily="34" charset="0"/>
                <a:cs typeface="Calibri" panose="020F0502020204030204" pitchFamily="34" charset="0"/>
              </a:rPr>
              <a:t>Joining forces in European cloud capacity;</a:t>
            </a:r>
          </a:p>
          <a:p>
            <a:pPr>
              <a:spcAft>
                <a:spcPts val="400"/>
              </a:spcAft>
              <a:buSzPct val="80000"/>
            </a:pPr>
            <a:r>
              <a:rPr lang="en-GB" sz="1900" b="1" dirty="0" smtClean="0">
                <a:solidFill>
                  <a:srgbClr val="024B9C"/>
                </a:solidFill>
                <a:ea typeface="Verdana" panose="020B0604030504040204" pitchFamily="34" charset="0"/>
                <a:cs typeface="Calibri" panose="020F0502020204030204" pitchFamily="34" charset="0"/>
              </a:rPr>
              <a:t>Pooling European data in key sectors, with EU-wide common and interoperable data spaces;</a:t>
            </a:r>
          </a:p>
          <a:p>
            <a:pPr>
              <a:spcAft>
                <a:spcPts val="400"/>
              </a:spcAft>
              <a:buSzPct val="80000"/>
            </a:pPr>
            <a:r>
              <a:rPr lang="en-GB" sz="1900" dirty="0" smtClean="0">
                <a:solidFill>
                  <a:srgbClr val="024B9C"/>
                </a:solidFill>
                <a:ea typeface="Verdana" panose="020B0604030504040204" pitchFamily="34" charset="0"/>
                <a:cs typeface="Calibri" panose="020F0502020204030204" pitchFamily="34" charset="0"/>
              </a:rPr>
              <a:t>Giving users rights, tools and skills to stay in full control of their data.</a:t>
            </a:r>
          </a:p>
        </p:txBody>
      </p:sp>
      <p:grpSp>
        <p:nvGrpSpPr>
          <p:cNvPr id="16" name="Group 15"/>
          <p:cNvGrpSpPr/>
          <p:nvPr/>
        </p:nvGrpSpPr>
        <p:grpSpPr>
          <a:xfrm>
            <a:off x="1954197" y="4525603"/>
            <a:ext cx="8640242" cy="2176110"/>
            <a:chOff x="970722" y="3450412"/>
            <a:chExt cx="9582978" cy="2101645"/>
          </a:xfrm>
        </p:grpSpPr>
        <p:sp>
          <p:nvSpPr>
            <p:cNvPr id="17" name="Freeform 47">
              <a:extLst>
                <a:ext uri="{FF2B5EF4-FFF2-40B4-BE49-F238E27FC236}">
                  <a16:creationId xmlns:a16="http://schemas.microsoft.com/office/drawing/2014/main" id="{DFF0A8A2-8A66-2146-8D56-DAFF11B6D5D8}"/>
                </a:ext>
              </a:extLst>
            </p:cNvPr>
            <p:cNvSpPr/>
            <p:nvPr/>
          </p:nvSpPr>
          <p:spPr>
            <a:xfrm>
              <a:off x="970722" y="3450412"/>
              <a:ext cx="9582978" cy="2101645"/>
            </a:xfrm>
            <a:custGeom>
              <a:avLst/>
              <a:gdLst>
                <a:gd name="connsiteX0" fmla="*/ 0 w 7336966"/>
                <a:gd name="connsiteY0" fmla="*/ 416353 h 3965271"/>
                <a:gd name="connsiteX1" fmla="*/ 416353 w 7336966"/>
                <a:gd name="connsiteY1" fmla="*/ 0 h 3965271"/>
                <a:gd name="connsiteX2" fmla="*/ 6920613 w 7336966"/>
                <a:gd name="connsiteY2" fmla="*/ 0 h 3965271"/>
                <a:gd name="connsiteX3" fmla="*/ 7336966 w 7336966"/>
                <a:gd name="connsiteY3" fmla="*/ 416353 h 3965271"/>
                <a:gd name="connsiteX4" fmla="*/ 7336966 w 7336966"/>
                <a:gd name="connsiteY4" fmla="*/ 3548918 h 3965271"/>
                <a:gd name="connsiteX5" fmla="*/ 6920613 w 7336966"/>
                <a:gd name="connsiteY5" fmla="*/ 3965271 h 3965271"/>
                <a:gd name="connsiteX6" fmla="*/ 416353 w 7336966"/>
                <a:gd name="connsiteY6" fmla="*/ 3965271 h 3965271"/>
                <a:gd name="connsiteX7" fmla="*/ 0 w 7336966"/>
                <a:gd name="connsiteY7" fmla="*/ 3548918 h 3965271"/>
                <a:gd name="connsiteX8" fmla="*/ 0 w 7336966"/>
                <a:gd name="connsiteY8" fmla="*/ 416353 h 396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36966" h="3965271">
                  <a:moveTo>
                    <a:pt x="0" y="416353"/>
                  </a:moveTo>
                  <a:cubicBezTo>
                    <a:pt x="0" y="186408"/>
                    <a:pt x="186408" y="0"/>
                    <a:pt x="416353" y="0"/>
                  </a:cubicBezTo>
                  <a:lnTo>
                    <a:pt x="6920613" y="0"/>
                  </a:lnTo>
                  <a:cubicBezTo>
                    <a:pt x="7150558" y="0"/>
                    <a:pt x="7336966" y="186408"/>
                    <a:pt x="7336966" y="416353"/>
                  </a:cubicBezTo>
                  <a:lnTo>
                    <a:pt x="7336966" y="3548918"/>
                  </a:lnTo>
                  <a:cubicBezTo>
                    <a:pt x="7336966" y="3778863"/>
                    <a:pt x="7150558" y="3965271"/>
                    <a:pt x="6920613" y="3965271"/>
                  </a:cubicBezTo>
                  <a:lnTo>
                    <a:pt x="416353" y="3965271"/>
                  </a:lnTo>
                  <a:cubicBezTo>
                    <a:pt x="186408" y="3965271"/>
                    <a:pt x="0" y="3778863"/>
                    <a:pt x="0" y="3548918"/>
                  </a:cubicBezTo>
                  <a:lnTo>
                    <a:pt x="0" y="416353"/>
                  </a:lnTo>
                  <a:close/>
                </a:path>
              </a:pathLst>
            </a:custGeom>
            <a:solidFill>
              <a:srgbClr val="18BAA8"/>
            </a:solidFill>
          </p:spPr>
          <p:style>
            <a:lnRef idx="2">
              <a:schemeClr val="lt1">
                <a:hueOff val="0"/>
                <a:satOff val="0"/>
                <a:lumOff val="0"/>
                <a:alphaOff val="0"/>
              </a:schemeClr>
            </a:lnRef>
            <a:fillRef idx="1">
              <a:scrgbClr r="0" g="0" b="0"/>
            </a:fillRef>
            <a:effectRef idx="0">
              <a:schemeClr val="accent5">
                <a:hueOff val="-7353344"/>
                <a:satOff val="-10228"/>
                <a:lumOff val="-3922"/>
                <a:alphaOff val="0"/>
              </a:schemeClr>
            </a:effectRef>
            <a:fontRef idx="minor">
              <a:schemeClr val="lt1"/>
            </a:fontRef>
          </p:style>
          <p:txBody>
            <a:bodyPr spcFirstLastPara="0" vert="horz" wrap="square" lIns="213386" tIns="213386" rIns="213386" bIns="3037013" numCol="1" spcCol="1270" anchor="t" anchorCtr="0">
              <a:noAutofit/>
            </a:bodyPr>
            <a:lstStyle/>
            <a:p>
              <a:pPr marL="0" marR="0" lvl="0" indent="0" algn="ctr" defTabSz="1066800" rtl="0" eaLnBrk="1" fontAlgn="auto" latinLnBrk="0" hangingPunct="1">
                <a:lnSpc>
                  <a:spcPct val="90000"/>
                </a:lnSpc>
                <a:spcBef>
                  <a:spcPts val="0"/>
                </a:spcBef>
                <a:spcAft>
                  <a:spcPct val="35000"/>
                </a:spcAft>
                <a:buClrTx/>
                <a:buSzTx/>
                <a:buFontTx/>
                <a:buNone/>
                <a:tabLst/>
                <a:defRPr/>
              </a:pPr>
              <a:r>
                <a:rPr kumimoji="0" lang="en-US" sz="2400" b="0" i="0" u="none" strike="noStrike" kern="1200" cap="none" spc="0" normalizeH="0" baseline="0" noProof="0" dirty="0">
                  <a:ln>
                    <a:noFill/>
                  </a:ln>
                  <a:solidFill>
                    <a:srgbClr val="0F5494"/>
                  </a:solidFill>
                  <a:effectLst/>
                  <a:uLnTx/>
                  <a:uFillTx/>
                  <a:latin typeface="Calibri" panose="020F0502020204030204"/>
                  <a:ea typeface="+mn-ea"/>
                  <a:cs typeface="+mn-cs"/>
                </a:rPr>
                <a:t> </a:t>
              </a:r>
            </a:p>
          </p:txBody>
        </p:sp>
        <p:sp>
          <p:nvSpPr>
            <p:cNvPr id="18" name="Freeform 48">
              <a:extLst>
                <a:ext uri="{FF2B5EF4-FFF2-40B4-BE49-F238E27FC236}">
                  <a16:creationId xmlns:a16="http://schemas.microsoft.com/office/drawing/2014/main" id="{87896ACF-95D9-5242-B81F-5D5A4AE65AC1}"/>
                </a:ext>
              </a:extLst>
            </p:cNvPr>
            <p:cNvSpPr/>
            <p:nvPr/>
          </p:nvSpPr>
          <p:spPr>
            <a:xfrm>
              <a:off x="1088150" y="3602285"/>
              <a:ext cx="1006422" cy="1254664"/>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8000"/>
                  </a:lnTo>
                  <a:lnTo>
                    <a:pt x="5000" y="10000"/>
                  </a:lnTo>
                  <a:lnTo>
                    <a:pt x="0" y="8000"/>
                  </a:lnTo>
                  <a:lnTo>
                    <a:pt x="0" y="0"/>
                  </a:lnTo>
                  <a:close/>
                </a:path>
              </a:pathLst>
            </a:custGeom>
            <a:ln>
              <a:solidFill>
                <a:srgbClr val="FF9700"/>
              </a:solidFill>
            </a:ln>
          </p:spPr>
          <p:style>
            <a:lnRef idx="2">
              <a:schemeClr val="accent2"/>
            </a:lnRef>
            <a:fillRef idx="1">
              <a:schemeClr val="lt1"/>
            </a:fillRef>
            <a:effectRef idx="0">
              <a:schemeClr val="accent2"/>
            </a:effectRef>
            <a:fontRef idx="minor">
              <a:schemeClr val="dk1"/>
            </a:fontRef>
          </p:style>
          <p:txBody>
            <a:bodyPr spcFirstLastPara="0" vert="horz" wrap="square" lIns="45720" tIns="45720" rIns="45720" bIns="639538" numCol="1" spcCol="1270" anchor="b" anchorCtr="0">
              <a:noAutofit/>
            </a:bodyPr>
            <a:lstStyle/>
            <a:p>
              <a:pPr marL="0" marR="0" lvl="0" indent="0" algn="ctr" defTabSz="533400" rtl="0" eaLnBrk="1" fontAlgn="auto" latinLnBrk="0" hangingPunct="1">
                <a:lnSpc>
                  <a:spcPct val="90000"/>
                </a:lnSpc>
                <a:spcBef>
                  <a:spcPts val="0"/>
                </a:spcBef>
                <a:spcAft>
                  <a:spcPct val="35000"/>
                </a:spcAft>
                <a:buClrTx/>
                <a:buSzTx/>
                <a:buFontTx/>
                <a:buNone/>
                <a:tabLst/>
                <a:defRPr/>
              </a:pPr>
              <a:endParaRPr kumimoji="0" lang="en-US" sz="1600" b="0" i="0" u="none" strike="noStrike" kern="1200" cap="none" spc="0" normalizeH="0" baseline="0" noProof="0" dirty="0">
                <a:ln>
                  <a:noFill/>
                </a:ln>
                <a:solidFill>
                  <a:srgbClr val="004F9F"/>
                </a:solidFill>
                <a:effectLst/>
                <a:uLnTx/>
                <a:uFillTx/>
                <a:latin typeface="Calibri" panose="020F0502020204030204"/>
                <a:ea typeface="+mn-ea"/>
                <a:cs typeface="+mn-cs"/>
              </a:endParaRPr>
            </a:p>
            <a:p>
              <a:pPr marL="0" marR="0" lvl="0" indent="0" algn="ctr" defTabSz="533400" rtl="0" eaLnBrk="1" fontAlgn="auto" latinLnBrk="0" hangingPunct="1">
                <a:lnSpc>
                  <a:spcPct val="90000"/>
                </a:lnSpc>
                <a:spcBef>
                  <a:spcPts val="0"/>
                </a:spcBef>
                <a:spcAft>
                  <a:spcPct val="35000"/>
                </a:spcAft>
                <a:buClrTx/>
                <a:buSzTx/>
                <a:buFontTx/>
                <a:buNone/>
                <a:tabLst/>
                <a:defRPr/>
              </a:pPr>
              <a:endParaRPr lang="en-US" sz="1600" dirty="0">
                <a:solidFill>
                  <a:srgbClr val="004F9F"/>
                </a:solidFill>
                <a:latin typeface="Calibri" panose="020F0502020204030204"/>
              </a:endParaRPr>
            </a:p>
            <a:p>
              <a:pPr marL="0" marR="0" lvl="0" indent="0" algn="ctr" defTabSz="533400" rtl="0" eaLnBrk="1" fontAlgn="auto" latinLnBrk="0" hangingPunct="1">
                <a:lnSpc>
                  <a:spcPct val="90000"/>
                </a:lnSpc>
                <a:spcBef>
                  <a:spcPts val="0"/>
                </a:spcBef>
                <a:spcAft>
                  <a:spcPct val="35000"/>
                </a:spcAft>
                <a:buClrTx/>
                <a:buSzTx/>
                <a:buFontTx/>
                <a:buNone/>
                <a:tabLst/>
                <a:defRPr/>
              </a:pPr>
              <a:endParaRPr lang="en-US" sz="1600" dirty="0">
                <a:solidFill>
                  <a:srgbClr val="004F9F"/>
                </a:solidFill>
                <a:latin typeface="Calibri" panose="020F0502020204030204"/>
              </a:endParaRPr>
            </a:p>
            <a:p>
              <a:pPr marL="0" marR="0" lvl="0" indent="0" algn="ctr" defTabSz="533400" rtl="0" eaLnBrk="1" fontAlgn="auto" latinLnBrk="0" hangingPunct="1">
                <a:lnSpc>
                  <a:spcPct val="90000"/>
                </a:lnSpc>
                <a:spcBef>
                  <a:spcPts val="0"/>
                </a:spcBef>
                <a:spcAft>
                  <a:spcPct val="35000"/>
                </a:spcAft>
                <a:buClrTx/>
                <a:buSzTx/>
                <a:buFontTx/>
                <a:buNone/>
                <a:tabLst/>
                <a:defRPr/>
              </a:pPr>
              <a:endParaRPr lang="en-US" sz="1600" dirty="0">
                <a:solidFill>
                  <a:srgbClr val="004F9F"/>
                </a:solidFill>
                <a:latin typeface="Calibri" panose="020F0502020204030204"/>
              </a:endParaRPr>
            </a:p>
            <a:p>
              <a:pPr marL="0" marR="0" lvl="0" indent="0" algn="ctr" defTabSz="533400" rtl="0" eaLnBrk="1" fontAlgn="auto" latinLnBrk="0" hangingPunct="1">
                <a:lnSpc>
                  <a:spcPct val="90000"/>
                </a:lnSpc>
                <a:spcBef>
                  <a:spcPts val="0"/>
                </a:spcBef>
                <a:spcAft>
                  <a:spcPct val="35000"/>
                </a:spcAft>
                <a:buClrTx/>
                <a:buSzTx/>
                <a:buFontTx/>
                <a:buNone/>
                <a:tabLst/>
                <a:defRPr/>
              </a:pPr>
              <a:endParaRPr lang="en-US" sz="1600" dirty="0">
                <a:solidFill>
                  <a:srgbClr val="004F9F"/>
                </a:solidFill>
                <a:latin typeface="Calibri" panose="020F0502020204030204"/>
              </a:endParaRPr>
            </a:p>
            <a:p>
              <a:pPr marL="0" marR="0" lvl="0" indent="0" algn="ctr" defTabSz="533400" rtl="0" eaLnBrk="1" fontAlgn="auto" latinLnBrk="0" hangingPunct="1">
                <a:lnSpc>
                  <a:spcPct val="90000"/>
                </a:lnSpc>
                <a:spcBef>
                  <a:spcPts val="0"/>
                </a:spcBef>
                <a:spcAft>
                  <a:spcPct val="35000"/>
                </a:spcAft>
                <a:buClrTx/>
                <a:buSzTx/>
                <a:buFontTx/>
                <a:buNone/>
                <a:tabLst/>
                <a:defRPr/>
              </a:pPr>
              <a:endParaRPr lang="en-US" sz="1600" dirty="0">
                <a:solidFill>
                  <a:srgbClr val="004F9F"/>
                </a:solidFill>
                <a:latin typeface="Calibri" panose="020F0502020204030204"/>
              </a:endParaRPr>
            </a:p>
            <a:p>
              <a:pPr marL="0" marR="0" lvl="0" indent="0" algn="ctr" defTabSz="533400" rtl="0" eaLnBrk="1" fontAlgn="auto" latinLnBrk="0" hangingPunct="1">
                <a:lnSpc>
                  <a:spcPct val="90000"/>
                </a:lnSpc>
                <a:spcBef>
                  <a:spcPts val="0"/>
                </a:spcBef>
                <a:spcAft>
                  <a:spcPct val="35000"/>
                </a:spcAft>
                <a:buClrTx/>
                <a:buSzTx/>
                <a:buFontTx/>
                <a:buNone/>
                <a:tabLst/>
                <a:defRPr/>
              </a:pPr>
              <a:endParaRPr lang="en-US" sz="1600" dirty="0">
                <a:solidFill>
                  <a:srgbClr val="004F9F"/>
                </a:solidFill>
                <a:latin typeface="Calibri" panose="020F0502020204030204"/>
              </a:endParaRPr>
            </a:p>
            <a:p>
              <a:pPr marL="0" marR="0" lvl="0" indent="0" algn="ctr" defTabSz="533400" rtl="0" eaLnBrk="1" fontAlgn="b" latinLnBrk="0" hangingPunct="1">
                <a:lnSpc>
                  <a:spcPct val="90000"/>
                </a:lnSpc>
                <a:spcBef>
                  <a:spcPts val="0"/>
                </a:spcBef>
                <a:spcAft>
                  <a:spcPct val="35000"/>
                </a:spcAft>
                <a:buClrTx/>
                <a:buSzTx/>
                <a:buFontTx/>
                <a:buNone/>
                <a:tabLst/>
                <a:defRPr/>
              </a:pPr>
              <a:endParaRPr kumimoji="0" lang="en-US" sz="1600" b="0" i="0" u="none" strike="noStrike" kern="1200" cap="none" spc="0" normalizeH="0" baseline="0" noProof="0" dirty="0">
                <a:ln>
                  <a:noFill/>
                </a:ln>
                <a:solidFill>
                  <a:srgbClr val="004F9F"/>
                </a:solidFill>
                <a:effectLst/>
                <a:uLnTx/>
                <a:uFillTx/>
                <a:latin typeface="Calibri" panose="020F0502020204030204"/>
                <a:ea typeface="+mn-ea"/>
                <a:cs typeface="+mn-cs"/>
              </a:endParaRPr>
            </a:p>
          </p:txBody>
        </p:sp>
        <p:sp>
          <p:nvSpPr>
            <p:cNvPr id="19" name="Freeform 49">
              <a:extLst>
                <a:ext uri="{FF2B5EF4-FFF2-40B4-BE49-F238E27FC236}">
                  <a16:creationId xmlns:a16="http://schemas.microsoft.com/office/drawing/2014/main" id="{9E4411D1-12B9-FC4E-8B11-08BD3B993C40}"/>
                </a:ext>
              </a:extLst>
            </p:cNvPr>
            <p:cNvSpPr/>
            <p:nvPr/>
          </p:nvSpPr>
          <p:spPr>
            <a:xfrm>
              <a:off x="2139708" y="3602285"/>
              <a:ext cx="1006422" cy="1254664"/>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8000"/>
                  </a:lnTo>
                  <a:lnTo>
                    <a:pt x="5000" y="10000"/>
                  </a:lnTo>
                  <a:lnTo>
                    <a:pt x="0" y="8000"/>
                  </a:lnTo>
                  <a:lnTo>
                    <a:pt x="0" y="0"/>
                  </a:lnTo>
                  <a:close/>
                </a:path>
              </a:pathLst>
            </a:custGeom>
            <a:ln>
              <a:solidFill>
                <a:srgbClr val="FF9700"/>
              </a:solidFill>
            </a:ln>
          </p:spPr>
          <p:style>
            <a:lnRef idx="2">
              <a:schemeClr val="accent2"/>
            </a:lnRef>
            <a:fillRef idx="1">
              <a:schemeClr val="lt1"/>
            </a:fillRef>
            <a:effectRef idx="0">
              <a:schemeClr val="accent2"/>
            </a:effectRef>
            <a:fontRef idx="minor">
              <a:schemeClr val="dk1"/>
            </a:fontRef>
          </p:style>
          <p:txBody>
            <a:bodyPr spcFirstLastPara="0" vert="horz" wrap="square" lIns="45720" tIns="45720" rIns="45720" bIns="626399" numCol="1" spcCol="1270" anchor="b" anchorCtr="0">
              <a:noAutofit/>
            </a:bodyPr>
            <a:lstStyle/>
            <a:p>
              <a:pPr marL="0" marR="0" lvl="0" indent="0" algn="ctr" defTabSz="533400" rtl="0" eaLnBrk="1" fontAlgn="auto" latinLnBrk="0" hangingPunct="1">
                <a:lnSpc>
                  <a:spcPct val="90000"/>
                </a:lnSpc>
                <a:spcBef>
                  <a:spcPts val="0"/>
                </a:spcBef>
                <a:spcAft>
                  <a:spcPct val="35000"/>
                </a:spcAft>
                <a:buClrTx/>
                <a:buSzTx/>
                <a:buFontTx/>
                <a:buNone/>
                <a:tabLst/>
                <a:defRPr/>
              </a:pPr>
              <a:endPar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0" name="Freeform 50">
              <a:extLst>
                <a:ext uri="{FF2B5EF4-FFF2-40B4-BE49-F238E27FC236}">
                  <a16:creationId xmlns:a16="http://schemas.microsoft.com/office/drawing/2014/main" id="{3ED61156-65C2-A945-A8AA-0BBC4C9D2B13}"/>
                </a:ext>
              </a:extLst>
            </p:cNvPr>
            <p:cNvSpPr/>
            <p:nvPr/>
          </p:nvSpPr>
          <p:spPr>
            <a:xfrm>
              <a:off x="3191265" y="3602285"/>
              <a:ext cx="1006422" cy="1254664"/>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8000"/>
                  </a:lnTo>
                  <a:lnTo>
                    <a:pt x="5000" y="10000"/>
                  </a:lnTo>
                  <a:lnTo>
                    <a:pt x="0" y="8000"/>
                  </a:lnTo>
                  <a:lnTo>
                    <a:pt x="0" y="0"/>
                  </a:lnTo>
                  <a:close/>
                </a:path>
              </a:pathLst>
            </a:custGeom>
            <a:ln>
              <a:solidFill>
                <a:srgbClr val="FF9700"/>
              </a:solidFill>
            </a:ln>
          </p:spPr>
          <p:style>
            <a:lnRef idx="2">
              <a:schemeClr val="accent2"/>
            </a:lnRef>
            <a:fillRef idx="1">
              <a:schemeClr val="lt1"/>
            </a:fillRef>
            <a:effectRef idx="0">
              <a:schemeClr val="accent2"/>
            </a:effectRef>
            <a:fontRef idx="minor">
              <a:schemeClr val="dk1"/>
            </a:fontRef>
          </p:style>
          <p:txBody>
            <a:bodyPr spcFirstLastPara="0" vert="horz" wrap="square" lIns="45720" tIns="45720" rIns="45720" bIns="626399" numCol="1" spcCol="1270" anchor="b" anchorCtr="0">
              <a:noAutofit/>
            </a:bodyPr>
            <a:lstStyle/>
            <a:p>
              <a:pPr marL="0" marR="0" lvl="0" indent="0" algn="ctr" defTabSz="533400" rtl="0" eaLnBrk="1" fontAlgn="auto" latinLnBrk="0" hangingPunct="1">
                <a:lnSpc>
                  <a:spcPct val="90000"/>
                </a:lnSpc>
                <a:spcBef>
                  <a:spcPts val="0"/>
                </a:spcBef>
                <a:spcAft>
                  <a:spcPct val="35000"/>
                </a:spcAft>
                <a:buClrTx/>
                <a:buSzTx/>
                <a:buFontTx/>
                <a:buNone/>
                <a:tabLst/>
                <a:defRPr/>
              </a:pPr>
              <a:endPar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1" name="Freeform 51">
              <a:extLst>
                <a:ext uri="{FF2B5EF4-FFF2-40B4-BE49-F238E27FC236}">
                  <a16:creationId xmlns:a16="http://schemas.microsoft.com/office/drawing/2014/main" id="{BD88584F-3AE2-3141-8589-79019F91AEE0}"/>
                </a:ext>
              </a:extLst>
            </p:cNvPr>
            <p:cNvSpPr/>
            <p:nvPr/>
          </p:nvSpPr>
          <p:spPr>
            <a:xfrm>
              <a:off x="4242824" y="3602285"/>
              <a:ext cx="1006422" cy="1254664"/>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8000"/>
                  </a:lnTo>
                  <a:lnTo>
                    <a:pt x="5000" y="10000"/>
                  </a:lnTo>
                  <a:lnTo>
                    <a:pt x="0" y="8000"/>
                  </a:lnTo>
                  <a:lnTo>
                    <a:pt x="0" y="0"/>
                  </a:lnTo>
                  <a:close/>
                </a:path>
              </a:pathLst>
            </a:custGeom>
            <a:ln>
              <a:solidFill>
                <a:srgbClr val="FF9700"/>
              </a:solidFill>
            </a:ln>
          </p:spPr>
          <p:style>
            <a:lnRef idx="2">
              <a:schemeClr val="accent2"/>
            </a:lnRef>
            <a:fillRef idx="1">
              <a:schemeClr val="lt1"/>
            </a:fillRef>
            <a:effectRef idx="0">
              <a:schemeClr val="accent2"/>
            </a:effectRef>
            <a:fontRef idx="minor">
              <a:schemeClr val="dk1"/>
            </a:fontRef>
          </p:style>
          <p:txBody>
            <a:bodyPr spcFirstLastPara="0" vert="horz" wrap="square" lIns="45720" tIns="45720" rIns="45720" bIns="626399" numCol="1" spcCol="1270" anchor="b" anchorCtr="0">
              <a:noAutofit/>
            </a:bodyPr>
            <a:lstStyle/>
            <a:p>
              <a:pPr marL="0" marR="0" lvl="0" indent="0" algn="ctr" defTabSz="533400" rtl="0" eaLnBrk="1" fontAlgn="auto" latinLnBrk="0" hangingPunct="1">
                <a:lnSpc>
                  <a:spcPct val="90000"/>
                </a:lnSpc>
                <a:spcBef>
                  <a:spcPts val="0"/>
                </a:spcBef>
                <a:spcAft>
                  <a:spcPct val="35000"/>
                </a:spcAft>
                <a:buClrTx/>
                <a:buSzTx/>
                <a:buFontTx/>
                <a:buNone/>
                <a:tabLst/>
                <a:defRPr/>
              </a:pPr>
              <a:endPar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2" name="Freeform 52">
              <a:extLst>
                <a:ext uri="{FF2B5EF4-FFF2-40B4-BE49-F238E27FC236}">
                  <a16:creationId xmlns:a16="http://schemas.microsoft.com/office/drawing/2014/main" id="{1C45EB79-A507-6747-B75B-A04FFDE5104B}"/>
                </a:ext>
              </a:extLst>
            </p:cNvPr>
            <p:cNvSpPr/>
            <p:nvPr/>
          </p:nvSpPr>
          <p:spPr>
            <a:xfrm>
              <a:off x="5294382" y="3602285"/>
              <a:ext cx="1006422" cy="1254664"/>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8000"/>
                  </a:lnTo>
                  <a:lnTo>
                    <a:pt x="5000" y="10000"/>
                  </a:lnTo>
                  <a:lnTo>
                    <a:pt x="0" y="8000"/>
                  </a:lnTo>
                  <a:lnTo>
                    <a:pt x="0" y="0"/>
                  </a:lnTo>
                  <a:close/>
                </a:path>
              </a:pathLst>
            </a:custGeom>
            <a:ln>
              <a:solidFill>
                <a:srgbClr val="FF9700"/>
              </a:solidFill>
            </a:ln>
          </p:spPr>
          <p:style>
            <a:lnRef idx="2">
              <a:schemeClr val="accent2"/>
            </a:lnRef>
            <a:fillRef idx="1">
              <a:schemeClr val="lt1"/>
            </a:fillRef>
            <a:effectRef idx="0">
              <a:schemeClr val="accent2"/>
            </a:effectRef>
            <a:fontRef idx="minor">
              <a:schemeClr val="dk1"/>
            </a:fontRef>
          </p:style>
          <p:txBody>
            <a:bodyPr spcFirstLastPara="0" vert="horz" wrap="square" lIns="45720" tIns="45720" rIns="45720" bIns="626399" numCol="1" spcCol="1270" anchor="b" anchorCtr="0">
              <a:noAutofit/>
            </a:bodyPr>
            <a:lstStyle/>
            <a:p>
              <a:pPr marL="0" marR="0" lvl="0" indent="0" algn="ctr" defTabSz="533400" rtl="0" eaLnBrk="1" fontAlgn="auto" latinLnBrk="0" hangingPunct="1">
                <a:lnSpc>
                  <a:spcPct val="90000"/>
                </a:lnSpc>
                <a:spcBef>
                  <a:spcPts val="0"/>
                </a:spcBef>
                <a:spcAft>
                  <a:spcPct val="35000"/>
                </a:spcAft>
                <a:buClrTx/>
                <a:buSzTx/>
                <a:buFontTx/>
                <a:buNone/>
                <a:tabLst/>
                <a:defRPr/>
              </a:pPr>
              <a:endPar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3" name="Freeform 53">
              <a:extLst>
                <a:ext uri="{FF2B5EF4-FFF2-40B4-BE49-F238E27FC236}">
                  <a16:creationId xmlns:a16="http://schemas.microsoft.com/office/drawing/2014/main" id="{97FCAE16-A71F-554E-BA05-0C08BBF07963}"/>
                </a:ext>
              </a:extLst>
            </p:cNvPr>
            <p:cNvSpPr/>
            <p:nvPr/>
          </p:nvSpPr>
          <p:spPr>
            <a:xfrm>
              <a:off x="6345940" y="3602285"/>
              <a:ext cx="1006422" cy="1254664"/>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8000"/>
                  </a:lnTo>
                  <a:lnTo>
                    <a:pt x="5000" y="10000"/>
                  </a:lnTo>
                  <a:lnTo>
                    <a:pt x="0" y="8000"/>
                  </a:lnTo>
                  <a:lnTo>
                    <a:pt x="0" y="0"/>
                  </a:lnTo>
                  <a:close/>
                </a:path>
              </a:pathLst>
            </a:custGeom>
            <a:ln>
              <a:solidFill>
                <a:srgbClr val="FF9700"/>
              </a:solidFill>
            </a:ln>
          </p:spPr>
          <p:style>
            <a:lnRef idx="2">
              <a:schemeClr val="accent1"/>
            </a:lnRef>
            <a:fillRef idx="1">
              <a:schemeClr val="lt1"/>
            </a:fillRef>
            <a:effectRef idx="0">
              <a:schemeClr val="accent1"/>
            </a:effectRef>
            <a:fontRef idx="minor">
              <a:schemeClr val="dk1"/>
            </a:fontRef>
          </p:style>
          <p:txBody>
            <a:bodyPr spcFirstLastPara="0" vert="horz" wrap="square" lIns="45720" tIns="45720" rIns="45720" bIns="626399" numCol="1" spcCol="1270" anchor="b" anchorCtr="0">
              <a:noAutofit/>
            </a:bodyPr>
            <a:lstStyle/>
            <a:p>
              <a:pPr marL="0" marR="0" lvl="0" indent="0" algn="ctr" defTabSz="533400" rtl="0" eaLnBrk="1" fontAlgn="auto" latinLnBrk="0" hangingPunct="1">
                <a:lnSpc>
                  <a:spcPct val="90000"/>
                </a:lnSpc>
                <a:spcBef>
                  <a:spcPts val="0"/>
                </a:spcBef>
                <a:spcAft>
                  <a:spcPct val="3500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a:t>
              </a:r>
            </a:p>
          </p:txBody>
        </p:sp>
        <p:sp>
          <p:nvSpPr>
            <p:cNvPr id="24" name="Freeform 54">
              <a:extLst>
                <a:ext uri="{FF2B5EF4-FFF2-40B4-BE49-F238E27FC236}">
                  <a16:creationId xmlns:a16="http://schemas.microsoft.com/office/drawing/2014/main" id="{432F05BD-5B73-114C-BBF0-65BBF24B8FF8}"/>
                </a:ext>
              </a:extLst>
            </p:cNvPr>
            <p:cNvSpPr/>
            <p:nvPr/>
          </p:nvSpPr>
          <p:spPr>
            <a:xfrm>
              <a:off x="7397498" y="3602285"/>
              <a:ext cx="979876" cy="1254664"/>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8000"/>
                  </a:lnTo>
                  <a:lnTo>
                    <a:pt x="5000" y="10000"/>
                  </a:lnTo>
                  <a:lnTo>
                    <a:pt x="0" y="8000"/>
                  </a:lnTo>
                  <a:lnTo>
                    <a:pt x="0" y="0"/>
                  </a:lnTo>
                  <a:close/>
                </a:path>
              </a:pathLst>
            </a:custGeom>
            <a:ln>
              <a:solidFill>
                <a:srgbClr val="FF9700"/>
              </a:solidFill>
            </a:ln>
          </p:spPr>
          <p:style>
            <a:lnRef idx="2">
              <a:schemeClr val="accent2"/>
            </a:lnRef>
            <a:fillRef idx="1">
              <a:schemeClr val="lt1"/>
            </a:fillRef>
            <a:effectRef idx="0">
              <a:schemeClr val="accent2"/>
            </a:effectRef>
            <a:fontRef idx="minor">
              <a:schemeClr val="dk1"/>
            </a:fontRef>
          </p:style>
          <p:txBody>
            <a:bodyPr spcFirstLastPara="0" vert="horz" wrap="square" lIns="45720" tIns="45720" rIns="45720" bIns="626399" numCol="1" spcCol="1270" anchor="b" anchorCtr="0">
              <a:noAutofit/>
            </a:bodyPr>
            <a:lstStyle/>
            <a:p>
              <a:pPr marL="0" marR="0" lvl="0" indent="0" algn="ctr" defTabSz="533400" rtl="0" eaLnBrk="1" fontAlgn="auto" latinLnBrk="0" hangingPunct="1">
                <a:lnSpc>
                  <a:spcPct val="90000"/>
                </a:lnSpc>
                <a:spcBef>
                  <a:spcPts val="0"/>
                </a:spcBef>
                <a:spcAft>
                  <a:spcPct val="35000"/>
                </a:spcAft>
                <a:buClrTx/>
                <a:buSzTx/>
                <a:buFontTx/>
                <a:buNone/>
                <a:tabLst/>
                <a:defRPr/>
              </a:pPr>
              <a:endPar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5" name="Freeform 54">
              <a:extLst>
                <a:ext uri="{FF2B5EF4-FFF2-40B4-BE49-F238E27FC236}">
                  <a16:creationId xmlns:a16="http://schemas.microsoft.com/office/drawing/2014/main" id="{FC325D13-6B52-5347-8F85-F0DD5A13F645}"/>
                </a:ext>
              </a:extLst>
            </p:cNvPr>
            <p:cNvSpPr/>
            <p:nvPr/>
          </p:nvSpPr>
          <p:spPr>
            <a:xfrm>
              <a:off x="8418692" y="3602285"/>
              <a:ext cx="979876" cy="1254664"/>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8000"/>
                  </a:lnTo>
                  <a:lnTo>
                    <a:pt x="5000" y="10000"/>
                  </a:lnTo>
                  <a:lnTo>
                    <a:pt x="0" y="8000"/>
                  </a:lnTo>
                  <a:lnTo>
                    <a:pt x="0" y="0"/>
                  </a:lnTo>
                  <a:close/>
                </a:path>
              </a:pathLst>
            </a:custGeom>
            <a:ln>
              <a:solidFill>
                <a:srgbClr val="FF9700"/>
              </a:solidFill>
            </a:ln>
          </p:spPr>
          <p:style>
            <a:lnRef idx="2">
              <a:schemeClr val="accent2"/>
            </a:lnRef>
            <a:fillRef idx="1">
              <a:schemeClr val="lt1"/>
            </a:fillRef>
            <a:effectRef idx="0">
              <a:schemeClr val="accent2"/>
            </a:effectRef>
            <a:fontRef idx="minor">
              <a:schemeClr val="dk1"/>
            </a:fontRef>
          </p:style>
          <p:txBody>
            <a:bodyPr spcFirstLastPara="0" vert="horz" wrap="square" lIns="45720" tIns="45720" rIns="45720" bIns="626399" numCol="1" spcCol="1270" anchor="b" anchorCtr="0">
              <a:noAutofit/>
            </a:bodyPr>
            <a:lstStyle/>
            <a:p>
              <a:pPr marL="0" marR="0" lvl="0" indent="0" algn="ctr" defTabSz="533400" rtl="0" eaLnBrk="1" fontAlgn="auto" latinLnBrk="0" hangingPunct="1">
                <a:lnSpc>
                  <a:spcPct val="90000"/>
                </a:lnSpc>
                <a:spcBef>
                  <a:spcPts val="0"/>
                </a:spcBef>
                <a:spcAft>
                  <a:spcPct val="35000"/>
                </a:spcAft>
                <a:buClrTx/>
                <a:buSzTx/>
                <a:buFontTx/>
                <a:buNone/>
                <a:tabLst/>
                <a:defRPr/>
              </a:pPr>
              <a:endPar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6" name="Freeform 54">
              <a:extLst>
                <a:ext uri="{FF2B5EF4-FFF2-40B4-BE49-F238E27FC236}">
                  <a16:creationId xmlns:a16="http://schemas.microsoft.com/office/drawing/2014/main" id="{D4893896-282F-1B4F-AB1B-671BDAC387CC}"/>
                </a:ext>
              </a:extLst>
            </p:cNvPr>
            <p:cNvSpPr/>
            <p:nvPr/>
          </p:nvSpPr>
          <p:spPr>
            <a:xfrm>
              <a:off x="9447523" y="3602285"/>
              <a:ext cx="979876" cy="1254664"/>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8000"/>
                  </a:lnTo>
                  <a:lnTo>
                    <a:pt x="5000" y="10000"/>
                  </a:lnTo>
                  <a:lnTo>
                    <a:pt x="0" y="8000"/>
                  </a:lnTo>
                  <a:lnTo>
                    <a:pt x="0" y="0"/>
                  </a:lnTo>
                  <a:close/>
                </a:path>
              </a:pathLst>
            </a:custGeom>
            <a:ln>
              <a:solidFill>
                <a:srgbClr val="FF9700"/>
              </a:solidFill>
            </a:ln>
          </p:spPr>
          <p:style>
            <a:lnRef idx="2">
              <a:schemeClr val="accent2"/>
            </a:lnRef>
            <a:fillRef idx="1">
              <a:schemeClr val="lt1"/>
            </a:fillRef>
            <a:effectRef idx="0">
              <a:schemeClr val="accent2"/>
            </a:effectRef>
            <a:fontRef idx="minor">
              <a:schemeClr val="dk1"/>
            </a:fontRef>
          </p:style>
          <p:txBody>
            <a:bodyPr spcFirstLastPara="0" vert="horz" wrap="square" lIns="45720" tIns="45720" rIns="45720" bIns="626399" numCol="1" spcCol="1270" anchor="b" anchorCtr="0">
              <a:noAutofit/>
            </a:bodyPr>
            <a:lstStyle/>
            <a:p>
              <a:pPr marL="0" marR="0" lvl="0" indent="0" algn="ctr" defTabSz="533400" rtl="0" eaLnBrk="1" fontAlgn="auto" latinLnBrk="0" hangingPunct="1">
                <a:lnSpc>
                  <a:spcPct val="90000"/>
                </a:lnSpc>
                <a:spcBef>
                  <a:spcPts val="0"/>
                </a:spcBef>
                <a:spcAft>
                  <a:spcPct val="35000"/>
                </a:spcAft>
                <a:buClrTx/>
                <a:buSzTx/>
                <a:buFontTx/>
                <a:buNone/>
                <a:tabLst/>
                <a:defRPr/>
              </a:pPr>
              <a:endPar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pic>
          <p:nvPicPr>
            <p:cNvPr id="27" name="Picture 35">
              <a:extLst>
                <a:ext uri="{FF2B5EF4-FFF2-40B4-BE49-F238E27FC236}">
                  <a16:creationId xmlns:a16="http://schemas.microsoft.com/office/drawing/2014/main" id="{E5089A7F-E420-B148-B2A8-A7768F99DEA3}"/>
                </a:ext>
              </a:extLst>
            </p:cNvPr>
            <p:cNvPicPr>
              <a:picLocks noChangeAspect="1"/>
            </p:cNvPicPr>
            <p:nvPr/>
          </p:nvPicPr>
          <p:blipFill>
            <a:blip r:embed="rId6"/>
            <a:stretch>
              <a:fillRect/>
            </a:stretch>
          </p:blipFill>
          <p:spPr>
            <a:xfrm>
              <a:off x="3351576" y="3629540"/>
              <a:ext cx="685800" cy="610313"/>
            </a:xfrm>
            <a:prstGeom prst="rect">
              <a:avLst/>
            </a:prstGeom>
          </p:spPr>
        </p:pic>
        <p:pic>
          <p:nvPicPr>
            <p:cNvPr id="28" name="Picture 36">
              <a:extLst>
                <a:ext uri="{FF2B5EF4-FFF2-40B4-BE49-F238E27FC236}">
                  <a16:creationId xmlns:a16="http://schemas.microsoft.com/office/drawing/2014/main" id="{BA84E946-1C6A-5940-8A0D-3CE5BB41E85E}"/>
                </a:ext>
              </a:extLst>
            </p:cNvPr>
            <p:cNvPicPr>
              <a:picLocks noChangeAspect="1"/>
            </p:cNvPicPr>
            <p:nvPr/>
          </p:nvPicPr>
          <p:blipFill>
            <a:blip r:embed="rId7"/>
            <a:stretch>
              <a:fillRect/>
            </a:stretch>
          </p:blipFill>
          <p:spPr>
            <a:xfrm>
              <a:off x="2296136" y="3637160"/>
              <a:ext cx="693567" cy="617224"/>
            </a:xfrm>
            <a:prstGeom prst="rect">
              <a:avLst/>
            </a:prstGeom>
          </p:spPr>
        </p:pic>
        <p:pic>
          <p:nvPicPr>
            <p:cNvPr id="29" name="Picture 37">
              <a:extLst>
                <a:ext uri="{FF2B5EF4-FFF2-40B4-BE49-F238E27FC236}">
                  <a16:creationId xmlns:a16="http://schemas.microsoft.com/office/drawing/2014/main" id="{90B7B289-C27E-E14F-9C0B-2C404F9CB8BC}"/>
                </a:ext>
              </a:extLst>
            </p:cNvPr>
            <p:cNvPicPr>
              <a:picLocks noChangeAspect="1"/>
            </p:cNvPicPr>
            <p:nvPr/>
          </p:nvPicPr>
          <p:blipFill>
            <a:blip r:embed="rId8"/>
            <a:stretch>
              <a:fillRect/>
            </a:stretch>
          </p:blipFill>
          <p:spPr>
            <a:xfrm>
              <a:off x="6497760" y="3644780"/>
              <a:ext cx="702783" cy="625426"/>
            </a:xfrm>
            <a:prstGeom prst="rect">
              <a:avLst/>
            </a:prstGeom>
          </p:spPr>
        </p:pic>
        <p:pic>
          <p:nvPicPr>
            <p:cNvPr id="30" name="Picture 38">
              <a:extLst>
                <a:ext uri="{FF2B5EF4-FFF2-40B4-BE49-F238E27FC236}">
                  <a16:creationId xmlns:a16="http://schemas.microsoft.com/office/drawing/2014/main" id="{4C9379A2-4276-0C4E-B300-A0D1CAB5A179}"/>
                </a:ext>
              </a:extLst>
            </p:cNvPr>
            <p:cNvPicPr>
              <a:picLocks noChangeAspect="1"/>
            </p:cNvPicPr>
            <p:nvPr/>
          </p:nvPicPr>
          <p:blipFill>
            <a:blip r:embed="rId9"/>
            <a:stretch>
              <a:fillRect/>
            </a:stretch>
          </p:blipFill>
          <p:spPr>
            <a:xfrm>
              <a:off x="1248462" y="3621921"/>
              <a:ext cx="685799" cy="610312"/>
            </a:xfrm>
            <a:prstGeom prst="rect">
              <a:avLst/>
            </a:prstGeom>
          </p:spPr>
        </p:pic>
        <p:pic>
          <p:nvPicPr>
            <p:cNvPr id="31" name="Picture 39">
              <a:extLst>
                <a:ext uri="{FF2B5EF4-FFF2-40B4-BE49-F238E27FC236}">
                  <a16:creationId xmlns:a16="http://schemas.microsoft.com/office/drawing/2014/main" id="{4A2AB041-3BD2-0448-916B-2D77EAF89A34}"/>
                </a:ext>
              </a:extLst>
            </p:cNvPr>
            <p:cNvPicPr>
              <a:picLocks noChangeAspect="1"/>
            </p:cNvPicPr>
            <p:nvPr/>
          </p:nvPicPr>
          <p:blipFill>
            <a:blip r:embed="rId10"/>
            <a:stretch>
              <a:fillRect/>
            </a:stretch>
          </p:blipFill>
          <p:spPr>
            <a:xfrm>
              <a:off x="7544536" y="3652400"/>
              <a:ext cx="685800" cy="610313"/>
            </a:xfrm>
            <a:prstGeom prst="rect">
              <a:avLst/>
            </a:prstGeom>
          </p:spPr>
        </p:pic>
        <p:pic>
          <p:nvPicPr>
            <p:cNvPr id="32" name="Picture 40">
              <a:extLst>
                <a:ext uri="{FF2B5EF4-FFF2-40B4-BE49-F238E27FC236}">
                  <a16:creationId xmlns:a16="http://schemas.microsoft.com/office/drawing/2014/main" id="{8A0B9158-372F-8F47-B148-6CD9B739F9A2}"/>
                </a:ext>
              </a:extLst>
            </p:cNvPr>
            <p:cNvPicPr>
              <a:picLocks noChangeAspect="1"/>
            </p:cNvPicPr>
            <p:nvPr/>
          </p:nvPicPr>
          <p:blipFill>
            <a:blip r:embed="rId11"/>
            <a:stretch>
              <a:fillRect/>
            </a:stretch>
          </p:blipFill>
          <p:spPr>
            <a:xfrm>
              <a:off x="4399251" y="3644780"/>
              <a:ext cx="693568" cy="617225"/>
            </a:xfrm>
            <a:prstGeom prst="rect">
              <a:avLst/>
            </a:prstGeom>
          </p:spPr>
        </p:pic>
        <p:pic>
          <p:nvPicPr>
            <p:cNvPr id="33" name="Picture 41">
              <a:extLst>
                <a:ext uri="{FF2B5EF4-FFF2-40B4-BE49-F238E27FC236}">
                  <a16:creationId xmlns:a16="http://schemas.microsoft.com/office/drawing/2014/main" id="{E59EC274-4356-294C-B444-F54CA62F2023}"/>
                </a:ext>
              </a:extLst>
            </p:cNvPr>
            <p:cNvPicPr>
              <a:picLocks noChangeAspect="1"/>
            </p:cNvPicPr>
            <p:nvPr/>
          </p:nvPicPr>
          <p:blipFill>
            <a:blip r:embed="rId12"/>
            <a:stretch>
              <a:fillRect/>
            </a:stretch>
          </p:blipFill>
          <p:spPr>
            <a:xfrm>
              <a:off x="9590677" y="3629540"/>
              <a:ext cx="693568" cy="617225"/>
            </a:xfrm>
            <a:prstGeom prst="rect">
              <a:avLst/>
            </a:prstGeom>
          </p:spPr>
        </p:pic>
        <p:pic>
          <p:nvPicPr>
            <p:cNvPr id="34" name="Picture 40">
              <a:extLst>
                <a:ext uri="{FF2B5EF4-FFF2-40B4-BE49-F238E27FC236}">
                  <a16:creationId xmlns:a16="http://schemas.microsoft.com/office/drawing/2014/main" id="{82EA1333-BEAB-BB41-9B53-4E5AF42764DD}"/>
                </a:ext>
              </a:extLst>
            </p:cNvPr>
            <p:cNvPicPr>
              <a:picLocks noChangeAspect="1"/>
            </p:cNvPicPr>
            <p:nvPr/>
          </p:nvPicPr>
          <p:blipFill>
            <a:blip r:embed="rId13"/>
            <a:stretch>
              <a:fillRect/>
            </a:stretch>
          </p:blipFill>
          <p:spPr>
            <a:xfrm>
              <a:off x="5450809" y="3637160"/>
              <a:ext cx="693568" cy="617225"/>
            </a:xfrm>
            <a:prstGeom prst="rect">
              <a:avLst/>
            </a:prstGeom>
          </p:spPr>
        </p:pic>
        <p:pic>
          <p:nvPicPr>
            <p:cNvPr id="35" name="Picture 39">
              <a:extLst>
                <a:ext uri="{FF2B5EF4-FFF2-40B4-BE49-F238E27FC236}">
                  <a16:creationId xmlns:a16="http://schemas.microsoft.com/office/drawing/2014/main" id="{94E2798A-7839-DE45-A6B7-FD5A92396691}"/>
                </a:ext>
              </a:extLst>
            </p:cNvPr>
            <p:cNvPicPr>
              <a:picLocks noChangeAspect="1"/>
            </p:cNvPicPr>
            <p:nvPr/>
          </p:nvPicPr>
          <p:blipFill>
            <a:blip r:embed="rId14"/>
            <a:stretch>
              <a:fillRect/>
            </a:stretch>
          </p:blipFill>
          <p:spPr>
            <a:xfrm>
              <a:off x="8565730" y="3637160"/>
              <a:ext cx="685800" cy="610313"/>
            </a:xfrm>
            <a:prstGeom prst="rect">
              <a:avLst/>
            </a:prstGeom>
          </p:spPr>
        </p:pic>
        <p:sp>
          <p:nvSpPr>
            <p:cNvPr id="36" name="ZoneTexte 4">
              <a:extLst>
                <a:ext uri="{FF2B5EF4-FFF2-40B4-BE49-F238E27FC236}">
                  <a16:creationId xmlns:a16="http://schemas.microsoft.com/office/drawing/2014/main" id="{DC13D963-CA46-7E42-A56E-3942EF7A5BF0}"/>
                </a:ext>
              </a:extLst>
            </p:cNvPr>
            <p:cNvSpPr txBox="1"/>
            <p:nvPr/>
          </p:nvSpPr>
          <p:spPr>
            <a:xfrm>
              <a:off x="1292241" y="4258154"/>
              <a:ext cx="598241" cy="269180"/>
            </a:xfrm>
            <a:prstGeom prst="rect">
              <a:avLst/>
            </a:prstGeom>
            <a:noFill/>
          </p:spPr>
          <p:txBody>
            <a:bodyPr wrap="none" rtlCol="0">
              <a:spAutoFit/>
            </a:bodyPr>
            <a:lstStyle/>
            <a:p>
              <a:pPr algn="ctr"/>
              <a:r>
                <a:rPr lang="en-US" sz="1200" dirty="0">
                  <a:solidFill>
                    <a:srgbClr val="004F9F"/>
                  </a:solidFill>
                </a:rPr>
                <a:t>Health</a:t>
              </a:r>
              <a:endParaRPr lang="fr-FR" sz="1400" dirty="0"/>
            </a:p>
          </p:txBody>
        </p:sp>
        <p:sp>
          <p:nvSpPr>
            <p:cNvPr id="37" name="ZoneTexte 42">
              <a:extLst>
                <a:ext uri="{FF2B5EF4-FFF2-40B4-BE49-F238E27FC236}">
                  <a16:creationId xmlns:a16="http://schemas.microsoft.com/office/drawing/2014/main" id="{F1A56761-4E9D-8C45-A32B-8ADD49E3AEB7}"/>
                </a:ext>
              </a:extLst>
            </p:cNvPr>
            <p:cNvSpPr txBox="1"/>
            <p:nvPr/>
          </p:nvSpPr>
          <p:spPr>
            <a:xfrm>
              <a:off x="2090429" y="4181611"/>
              <a:ext cx="1104981" cy="448634"/>
            </a:xfrm>
            <a:prstGeom prst="rect">
              <a:avLst/>
            </a:prstGeom>
            <a:noFill/>
          </p:spPr>
          <p:txBody>
            <a:bodyPr wrap="none" rtlCol="0">
              <a:spAutoFit/>
            </a:bodyPr>
            <a:lstStyle/>
            <a:p>
              <a:pPr algn="ctr"/>
              <a:r>
                <a:rPr lang="en-US" sz="1200" dirty="0">
                  <a:solidFill>
                    <a:srgbClr val="004F9F"/>
                  </a:solidFill>
                </a:rPr>
                <a:t>Industrial &amp; </a:t>
              </a:r>
              <a:br>
                <a:rPr lang="en-US" sz="1200" dirty="0">
                  <a:solidFill>
                    <a:srgbClr val="004F9F"/>
                  </a:solidFill>
                </a:rPr>
              </a:br>
              <a:r>
                <a:rPr lang="en-US" sz="1200" dirty="0">
                  <a:solidFill>
                    <a:srgbClr val="004F9F"/>
                  </a:solidFill>
                </a:rPr>
                <a:t>Manufacturing</a:t>
              </a:r>
            </a:p>
          </p:txBody>
        </p:sp>
        <p:sp>
          <p:nvSpPr>
            <p:cNvPr id="38" name="ZoneTexte 43">
              <a:extLst>
                <a:ext uri="{FF2B5EF4-FFF2-40B4-BE49-F238E27FC236}">
                  <a16:creationId xmlns:a16="http://schemas.microsoft.com/office/drawing/2014/main" id="{99A19ECF-E51D-4F4B-9CB2-051A2ADA5C0A}"/>
                </a:ext>
              </a:extLst>
            </p:cNvPr>
            <p:cNvSpPr txBox="1"/>
            <p:nvPr/>
          </p:nvSpPr>
          <p:spPr>
            <a:xfrm>
              <a:off x="3256921" y="4258154"/>
              <a:ext cx="875111" cy="269180"/>
            </a:xfrm>
            <a:prstGeom prst="rect">
              <a:avLst/>
            </a:prstGeom>
            <a:noFill/>
          </p:spPr>
          <p:txBody>
            <a:bodyPr wrap="none" rtlCol="0">
              <a:spAutoFit/>
            </a:bodyPr>
            <a:lstStyle/>
            <a:p>
              <a:pPr algn="ctr"/>
              <a:r>
                <a:rPr lang="en-US" sz="1200" dirty="0">
                  <a:solidFill>
                    <a:srgbClr val="004F9F"/>
                  </a:solidFill>
                </a:rPr>
                <a:t>Agriculture</a:t>
              </a:r>
            </a:p>
          </p:txBody>
        </p:sp>
        <p:sp>
          <p:nvSpPr>
            <p:cNvPr id="39" name="ZoneTexte 44">
              <a:extLst>
                <a:ext uri="{FF2B5EF4-FFF2-40B4-BE49-F238E27FC236}">
                  <a16:creationId xmlns:a16="http://schemas.microsoft.com/office/drawing/2014/main" id="{8569D945-647F-8B4D-A6DA-5015E5805DC1}"/>
                </a:ext>
              </a:extLst>
            </p:cNvPr>
            <p:cNvSpPr txBox="1"/>
            <p:nvPr/>
          </p:nvSpPr>
          <p:spPr>
            <a:xfrm>
              <a:off x="5445574" y="4258154"/>
              <a:ext cx="704039" cy="269180"/>
            </a:xfrm>
            <a:prstGeom prst="rect">
              <a:avLst/>
            </a:prstGeom>
            <a:noFill/>
          </p:spPr>
          <p:txBody>
            <a:bodyPr wrap="none" rtlCol="0">
              <a:spAutoFit/>
            </a:bodyPr>
            <a:lstStyle/>
            <a:p>
              <a:pPr algn="ctr"/>
              <a:r>
                <a:rPr lang="en-US" sz="1200" dirty="0">
                  <a:solidFill>
                    <a:srgbClr val="004F9F"/>
                  </a:solidFill>
                </a:rPr>
                <a:t>Mobility</a:t>
              </a:r>
            </a:p>
          </p:txBody>
        </p:sp>
        <p:sp>
          <p:nvSpPr>
            <p:cNvPr id="40" name="ZoneTexte 45">
              <a:extLst>
                <a:ext uri="{FF2B5EF4-FFF2-40B4-BE49-F238E27FC236}">
                  <a16:creationId xmlns:a16="http://schemas.microsoft.com/office/drawing/2014/main" id="{F5CE7E6A-5ED6-A84C-A2AE-A9B452540717}"/>
                </a:ext>
              </a:extLst>
            </p:cNvPr>
            <p:cNvSpPr txBox="1"/>
            <p:nvPr/>
          </p:nvSpPr>
          <p:spPr>
            <a:xfrm>
              <a:off x="7582962" y="4258154"/>
              <a:ext cx="608949" cy="269180"/>
            </a:xfrm>
            <a:prstGeom prst="rect">
              <a:avLst/>
            </a:prstGeom>
            <a:noFill/>
          </p:spPr>
          <p:txBody>
            <a:bodyPr wrap="none" rtlCol="0">
              <a:spAutoFit/>
            </a:bodyPr>
            <a:lstStyle/>
            <a:p>
              <a:pPr algn="ctr"/>
              <a:r>
                <a:rPr lang="en-US" sz="1200" dirty="0">
                  <a:solidFill>
                    <a:srgbClr val="004F9F"/>
                  </a:solidFill>
                </a:rPr>
                <a:t>Energy</a:t>
              </a:r>
            </a:p>
          </p:txBody>
        </p:sp>
        <p:sp>
          <p:nvSpPr>
            <p:cNvPr id="41" name="ZoneTexte 46">
              <a:extLst>
                <a:ext uri="{FF2B5EF4-FFF2-40B4-BE49-F238E27FC236}">
                  <a16:creationId xmlns:a16="http://schemas.microsoft.com/office/drawing/2014/main" id="{78298941-6D6D-9347-A4A9-6CDB12D66FE5}"/>
                </a:ext>
              </a:extLst>
            </p:cNvPr>
            <p:cNvSpPr txBox="1"/>
            <p:nvPr/>
          </p:nvSpPr>
          <p:spPr>
            <a:xfrm>
              <a:off x="8353770" y="4192410"/>
              <a:ext cx="1109727" cy="448634"/>
            </a:xfrm>
            <a:prstGeom prst="rect">
              <a:avLst/>
            </a:prstGeom>
            <a:noFill/>
          </p:spPr>
          <p:txBody>
            <a:bodyPr wrap="none" rtlCol="0">
              <a:spAutoFit/>
            </a:bodyPr>
            <a:lstStyle/>
            <a:p>
              <a:pPr algn="ctr"/>
              <a:r>
                <a:rPr lang="en-US" sz="1200" dirty="0">
                  <a:solidFill>
                    <a:srgbClr val="004F9F"/>
                  </a:solidFill>
                </a:rPr>
                <a:t>Public </a:t>
              </a:r>
              <a:br>
                <a:rPr lang="en-US" sz="1200" dirty="0">
                  <a:solidFill>
                    <a:srgbClr val="004F9F"/>
                  </a:solidFill>
                </a:rPr>
              </a:br>
              <a:r>
                <a:rPr lang="en-US" sz="1200" dirty="0">
                  <a:solidFill>
                    <a:srgbClr val="004F9F"/>
                  </a:solidFill>
                </a:rPr>
                <a:t>Administration</a:t>
              </a:r>
            </a:p>
          </p:txBody>
        </p:sp>
        <p:sp>
          <p:nvSpPr>
            <p:cNvPr id="42" name="ZoneTexte 47">
              <a:extLst>
                <a:ext uri="{FF2B5EF4-FFF2-40B4-BE49-F238E27FC236}">
                  <a16:creationId xmlns:a16="http://schemas.microsoft.com/office/drawing/2014/main" id="{941E6469-A071-DF4B-ADEA-4EA317B9930C}"/>
                </a:ext>
              </a:extLst>
            </p:cNvPr>
            <p:cNvSpPr txBox="1"/>
            <p:nvPr/>
          </p:nvSpPr>
          <p:spPr>
            <a:xfrm>
              <a:off x="9691241" y="4258154"/>
              <a:ext cx="492443" cy="269180"/>
            </a:xfrm>
            <a:prstGeom prst="rect">
              <a:avLst/>
            </a:prstGeom>
            <a:noFill/>
          </p:spPr>
          <p:txBody>
            <a:bodyPr wrap="none" rtlCol="0">
              <a:spAutoFit/>
            </a:bodyPr>
            <a:lstStyle/>
            <a:p>
              <a:pPr algn="ctr"/>
              <a:r>
                <a:rPr lang="en-US" sz="1200" dirty="0">
                  <a:solidFill>
                    <a:srgbClr val="004F9F"/>
                  </a:solidFill>
                </a:rPr>
                <a:t>Skills</a:t>
              </a:r>
            </a:p>
          </p:txBody>
        </p:sp>
        <p:sp>
          <p:nvSpPr>
            <p:cNvPr id="43" name="ZoneTexte 52">
              <a:extLst>
                <a:ext uri="{FF2B5EF4-FFF2-40B4-BE49-F238E27FC236}">
                  <a16:creationId xmlns:a16="http://schemas.microsoft.com/office/drawing/2014/main" id="{AF478F65-4A98-D54F-862B-774190E36163}"/>
                </a:ext>
              </a:extLst>
            </p:cNvPr>
            <p:cNvSpPr txBox="1"/>
            <p:nvPr/>
          </p:nvSpPr>
          <p:spPr>
            <a:xfrm>
              <a:off x="6407589" y="4258154"/>
              <a:ext cx="883127" cy="269180"/>
            </a:xfrm>
            <a:prstGeom prst="rect">
              <a:avLst/>
            </a:prstGeom>
            <a:noFill/>
          </p:spPr>
          <p:txBody>
            <a:bodyPr wrap="none" rtlCol="0">
              <a:spAutoFit/>
            </a:bodyPr>
            <a:lstStyle/>
            <a:p>
              <a:pPr algn="ctr"/>
              <a:r>
                <a:rPr lang="en-US" sz="1200" dirty="0">
                  <a:solidFill>
                    <a:srgbClr val="004F9F"/>
                  </a:solidFill>
                </a:rPr>
                <a:t>Green Deal</a:t>
              </a:r>
            </a:p>
          </p:txBody>
        </p:sp>
        <p:sp>
          <p:nvSpPr>
            <p:cNvPr id="44" name="ZoneTexte 53">
              <a:extLst>
                <a:ext uri="{FF2B5EF4-FFF2-40B4-BE49-F238E27FC236}">
                  <a16:creationId xmlns:a16="http://schemas.microsoft.com/office/drawing/2014/main" id="{47756E6B-F5DB-0645-9CD2-AF65088DA6CE}"/>
                </a:ext>
              </a:extLst>
            </p:cNvPr>
            <p:cNvSpPr txBox="1"/>
            <p:nvPr/>
          </p:nvSpPr>
          <p:spPr>
            <a:xfrm>
              <a:off x="4412451" y="4258154"/>
              <a:ext cx="667170" cy="269180"/>
            </a:xfrm>
            <a:prstGeom prst="rect">
              <a:avLst/>
            </a:prstGeom>
            <a:noFill/>
          </p:spPr>
          <p:txBody>
            <a:bodyPr wrap="none" rtlCol="0">
              <a:spAutoFit/>
            </a:bodyPr>
            <a:lstStyle/>
            <a:p>
              <a:pPr algn="ctr"/>
              <a:r>
                <a:rPr lang="en-US" sz="1200" dirty="0">
                  <a:solidFill>
                    <a:srgbClr val="004F9F"/>
                  </a:solidFill>
                </a:rPr>
                <a:t>Finance</a:t>
              </a:r>
            </a:p>
          </p:txBody>
        </p:sp>
        <p:grpSp>
          <p:nvGrpSpPr>
            <p:cNvPr id="45" name="Group 44"/>
            <p:cNvGrpSpPr/>
            <p:nvPr/>
          </p:nvGrpSpPr>
          <p:grpSpPr>
            <a:xfrm>
              <a:off x="1630924" y="4804706"/>
              <a:ext cx="8333338" cy="674624"/>
              <a:chOff x="1630924" y="5048546"/>
              <a:chExt cx="8333338" cy="674624"/>
            </a:xfrm>
          </p:grpSpPr>
          <p:grpSp>
            <p:nvGrpSpPr>
              <p:cNvPr id="46" name="Group 45"/>
              <p:cNvGrpSpPr/>
              <p:nvPr/>
            </p:nvGrpSpPr>
            <p:grpSpPr>
              <a:xfrm>
                <a:off x="1630924" y="5048546"/>
                <a:ext cx="8333338" cy="674624"/>
                <a:chOff x="1042503" y="3602284"/>
                <a:chExt cx="8333338" cy="1499903"/>
              </a:xfrm>
            </p:grpSpPr>
            <p:sp>
              <p:nvSpPr>
                <p:cNvPr id="49" name="Freeform 49">
                  <a:extLst>
                    <a:ext uri="{FF2B5EF4-FFF2-40B4-BE49-F238E27FC236}">
                      <a16:creationId xmlns:a16="http://schemas.microsoft.com/office/drawing/2014/main" id="{9E4411D1-12B9-FC4E-8B11-08BD3B993C40}"/>
                    </a:ext>
                  </a:extLst>
                </p:cNvPr>
                <p:cNvSpPr/>
                <p:nvPr/>
              </p:nvSpPr>
              <p:spPr>
                <a:xfrm rot="10800000">
                  <a:off x="8323772" y="3602284"/>
                  <a:ext cx="1052069" cy="1499903"/>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8000"/>
                      </a:lnTo>
                      <a:lnTo>
                        <a:pt x="5000" y="10000"/>
                      </a:lnTo>
                      <a:lnTo>
                        <a:pt x="0" y="8000"/>
                      </a:lnTo>
                      <a:lnTo>
                        <a:pt x="0" y="0"/>
                      </a:lnTo>
                      <a:close/>
                    </a:path>
                  </a:pathLst>
                </a:custGeom>
                <a:ln>
                  <a:solidFill>
                    <a:srgbClr val="FF9700"/>
                  </a:solidFill>
                </a:ln>
              </p:spPr>
              <p:style>
                <a:lnRef idx="2">
                  <a:schemeClr val="accent2"/>
                </a:lnRef>
                <a:fillRef idx="1">
                  <a:schemeClr val="lt1"/>
                </a:fillRef>
                <a:effectRef idx="0">
                  <a:schemeClr val="accent2"/>
                </a:effectRef>
                <a:fontRef idx="minor">
                  <a:schemeClr val="dk1"/>
                </a:fontRef>
              </p:style>
              <p:txBody>
                <a:bodyPr spcFirstLastPara="0" vert="horz" wrap="square" lIns="45720" tIns="45720" rIns="45720" bIns="626399" numCol="1" spcCol="1270" anchor="b" anchorCtr="0">
                  <a:noAutofit/>
                </a:bodyPr>
                <a:lstStyle/>
                <a:p>
                  <a:pPr marL="0" marR="0" lvl="0" indent="0" algn="ctr" defTabSz="533400" rtl="0" eaLnBrk="1" fontAlgn="auto" latinLnBrk="0" hangingPunct="1">
                    <a:lnSpc>
                      <a:spcPct val="90000"/>
                    </a:lnSpc>
                    <a:spcBef>
                      <a:spcPts val="0"/>
                    </a:spcBef>
                    <a:spcAft>
                      <a:spcPct val="35000"/>
                    </a:spcAft>
                    <a:buClrTx/>
                    <a:buSzTx/>
                    <a:buFontTx/>
                    <a:buNone/>
                    <a:tabLst/>
                    <a:defRPr/>
                  </a:pPr>
                  <a:endPar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0" name="Freeform 50">
                  <a:extLst>
                    <a:ext uri="{FF2B5EF4-FFF2-40B4-BE49-F238E27FC236}">
                      <a16:creationId xmlns:a16="http://schemas.microsoft.com/office/drawing/2014/main" id="{3ED61156-65C2-A945-A8AA-0BBC4C9D2B13}"/>
                    </a:ext>
                  </a:extLst>
                </p:cNvPr>
                <p:cNvSpPr/>
                <p:nvPr/>
              </p:nvSpPr>
              <p:spPr>
                <a:xfrm rot="10800000">
                  <a:off x="7272215" y="3602284"/>
                  <a:ext cx="1052069" cy="1499903"/>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8000"/>
                      </a:lnTo>
                      <a:lnTo>
                        <a:pt x="5000" y="10000"/>
                      </a:lnTo>
                      <a:lnTo>
                        <a:pt x="0" y="8000"/>
                      </a:lnTo>
                      <a:lnTo>
                        <a:pt x="0" y="0"/>
                      </a:lnTo>
                      <a:close/>
                    </a:path>
                  </a:pathLst>
                </a:custGeom>
                <a:ln>
                  <a:solidFill>
                    <a:srgbClr val="FF9700"/>
                  </a:solidFill>
                </a:ln>
              </p:spPr>
              <p:style>
                <a:lnRef idx="2">
                  <a:schemeClr val="accent2"/>
                </a:lnRef>
                <a:fillRef idx="1">
                  <a:schemeClr val="lt1"/>
                </a:fillRef>
                <a:effectRef idx="0">
                  <a:schemeClr val="accent2"/>
                </a:effectRef>
                <a:fontRef idx="minor">
                  <a:schemeClr val="dk1"/>
                </a:fontRef>
              </p:style>
              <p:txBody>
                <a:bodyPr spcFirstLastPara="0" vert="horz" wrap="square" lIns="45720" tIns="45720" rIns="45720" bIns="626399" numCol="1" spcCol="1270" anchor="b" anchorCtr="0">
                  <a:noAutofit/>
                </a:bodyPr>
                <a:lstStyle/>
                <a:p>
                  <a:pPr marL="0" marR="0" lvl="0" indent="0" algn="ctr" defTabSz="533400" rtl="0" eaLnBrk="1" fontAlgn="auto" latinLnBrk="0" hangingPunct="1">
                    <a:lnSpc>
                      <a:spcPct val="90000"/>
                    </a:lnSpc>
                    <a:spcBef>
                      <a:spcPts val="0"/>
                    </a:spcBef>
                    <a:spcAft>
                      <a:spcPct val="35000"/>
                    </a:spcAft>
                    <a:buClrTx/>
                    <a:buSzTx/>
                    <a:buFontTx/>
                    <a:buNone/>
                    <a:tabLst/>
                    <a:defRPr/>
                  </a:pPr>
                  <a:endPar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1" name="Freeform 51">
                  <a:extLst>
                    <a:ext uri="{FF2B5EF4-FFF2-40B4-BE49-F238E27FC236}">
                      <a16:creationId xmlns:a16="http://schemas.microsoft.com/office/drawing/2014/main" id="{BD88584F-3AE2-3141-8589-79019F91AEE0}"/>
                    </a:ext>
                  </a:extLst>
                </p:cNvPr>
                <p:cNvSpPr/>
                <p:nvPr/>
              </p:nvSpPr>
              <p:spPr>
                <a:xfrm rot="10800000">
                  <a:off x="6220656" y="3602284"/>
                  <a:ext cx="1052069" cy="1499903"/>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8000"/>
                      </a:lnTo>
                      <a:lnTo>
                        <a:pt x="5000" y="10000"/>
                      </a:lnTo>
                      <a:lnTo>
                        <a:pt x="0" y="8000"/>
                      </a:lnTo>
                      <a:lnTo>
                        <a:pt x="0" y="0"/>
                      </a:lnTo>
                      <a:close/>
                    </a:path>
                  </a:pathLst>
                </a:custGeom>
                <a:ln>
                  <a:solidFill>
                    <a:srgbClr val="FF9700"/>
                  </a:solidFill>
                </a:ln>
              </p:spPr>
              <p:style>
                <a:lnRef idx="2">
                  <a:schemeClr val="accent2"/>
                </a:lnRef>
                <a:fillRef idx="1">
                  <a:schemeClr val="lt1"/>
                </a:fillRef>
                <a:effectRef idx="0">
                  <a:schemeClr val="accent2"/>
                </a:effectRef>
                <a:fontRef idx="minor">
                  <a:schemeClr val="dk1"/>
                </a:fontRef>
              </p:style>
              <p:txBody>
                <a:bodyPr spcFirstLastPara="0" vert="horz" wrap="square" lIns="45720" tIns="45720" rIns="45720" bIns="626399" numCol="1" spcCol="1270" anchor="b" anchorCtr="0">
                  <a:noAutofit/>
                </a:bodyPr>
                <a:lstStyle/>
                <a:p>
                  <a:pPr marL="0" marR="0" lvl="0" indent="0" algn="ctr" defTabSz="533400" rtl="0" eaLnBrk="1" fontAlgn="auto" latinLnBrk="0" hangingPunct="1">
                    <a:lnSpc>
                      <a:spcPct val="90000"/>
                    </a:lnSpc>
                    <a:spcBef>
                      <a:spcPts val="0"/>
                    </a:spcBef>
                    <a:spcAft>
                      <a:spcPct val="35000"/>
                    </a:spcAft>
                    <a:buClrTx/>
                    <a:buSzTx/>
                    <a:buFontTx/>
                    <a:buNone/>
                    <a:tabLst/>
                    <a:defRPr/>
                  </a:pPr>
                  <a:endPar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2" name="Freeform 52">
                  <a:extLst>
                    <a:ext uri="{FF2B5EF4-FFF2-40B4-BE49-F238E27FC236}">
                      <a16:creationId xmlns:a16="http://schemas.microsoft.com/office/drawing/2014/main" id="{1C45EB79-A507-6747-B75B-A04FFDE5104B}"/>
                    </a:ext>
                  </a:extLst>
                </p:cNvPr>
                <p:cNvSpPr/>
                <p:nvPr/>
              </p:nvSpPr>
              <p:spPr>
                <a:xfrm rot="10800000">
                  <a:off x="5169098" y="3602284"/>
                  <a:ext cx="1052069" cy="1499903"/>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8000"/>
                      </a:lnTo>
                      <a:lnTo>
                        <a:pt x="5000" y="10000"/>
                      </a:lnTo>
                      <a:lnTo>
                        <a:pt x="0" y="8000"/>
                      </a:lnTo>
                      <a:lnTo>
                        <a:pt x="0" y="0"/>
                      </a:lnTo>
                      <a:close/>
                    </a:path>
                  </a:pathLst>
                </a:custGeom>
                <a:ln>
                  <a:solidFill>
                    <a:srgbClr val="FF9700"/>
                  </a:solidFill>
                </a:ln>
              </p:spPr>
              <p:style>
                <a:lnRef idx="2">
                  <a:schemeClr val="accent2"/>
                </a:lnRef>
                <a:fillRef idx="1">
                  <a:schemeClr val="lt1"/>
                </a:fillRef>
                <a:effectRef idx="0">
                  <a:schemeClr val="accent2"/>
                </a:effectRef>
                <a:fontRef idx="minor">
                  <a:schemeClr val="dk1"/>
                </a:fontRef>
              </p:style>
              <p:txBody>
                <a:bodyPr spcFirstLastPara="0" vert="horz" wrap="square" lIns="45720" tIns="45720" rIns="45720" bIns="626399" numCol="1" spcCol="1270" anchor="b" anchorCtr="0">
                  <a:noAutofit/>
                </a:bodyPr>
                <a:lstStyle/>
                <a:p>
                  <a:pPr marL="0" marR="0" lvl="0" indent="0" algn="ctr" defTabSz="533400" rtl="0" eaLnBrk="1" fontAlgn="auto" latinLnBrk="0" hangingPunct="1">
                    <a:lnSpc>
                      <a:spcPct val="90000"/>
                    </a:lnSpc>
                    <a:spcBef>
                      <a:spcPts val="0"/>
                    </a:spcBef>
                    <a:spcAft>
                      <a:spcPct val="35000"/>
                    </a:spcAft>
                    <a:buClrTx/>
                    <a:buSzTx/>
                    <a:buFontTx/>
                    <a:buNone/>
                    <a:tabLst/>
                    <a:defRPr/>
                  </a:pPr>
                  <a:endPar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3" name="Freeform 53">
                  <a:extLst>
                    <a:ext uri="{FF2B5EF4-FFF2-40B4-BE49-F238E27FC236}">
                      <a16:creationId xmlns:a16="http://schemas.microsoft.com/office/drawing/2014/main" id="{97FCAE16-A71F-554E-BA05-0C08BBF07963}"/>
                    </a:ext>
                  </a:extLst>
                </p:cNvPr>
                <p:cNvSpPr/>
                <p:nvPr/>
              </p:nvSpPr>
              <p:spPr>
                <a:xfrm rot="10800000">
                  <a:off x="4117540" y="3602284"/>
                  <a:ext cx="1052069" cy="1499903"/>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8000"/>
                      </a:lnTo>
                      <a:lnTo>
                        <a:pt x="5000" y="10000"/>
                      </a:lnTo>
                      <a:lnTo>
                        <a:pt x="0" y="8000"/>
                      </a:lnTo>
                      <a:lnTo>
                        <a:pt x="0" y="0"/>
                      </a:lnTo>
                      <a:close/>
                    </a:path>
                  </a:pathLst>
                </a:custGeom>
                <a:ln>
                  <a:solidFill>
                    <a:srgbClr val="FF9700"/>
                  </a:solidFill>
                </a:ln>
              </p:spPr>
              <p:style>
                <a:lnRef idx="2">
                  <a:schemeClr val="accent1"/>
                </a:lnRef>
                <a:fillRef idx="1">
                  <a:schemeClr val="lt1"/>
                </a:fillRef>
                <a:effectRef idx="0">
                  <a:schemeClr val="accent1"/>
                </a:effectRef>
                <a:fontRef idx="minor">
                  <a:schemeClr val="dk1"/>
                </a:fontRef>
              </p:style>
              <p:txBody>
                <a:bodyPr spcFirstLastPara="0" vert="horz" wrap="square" lIns="45720" tIns="45720" rIns="45720" bIns="626399" numCol="1" spcCol="1270" anchor="b" anchorCtr="0">
                  <a:noAutofit/>
                </a:bodyPr>
                <a:lstStyle/>
                <a:p>
                  <a:pPr marL="0" marR="0" lvl="0" indent="0" algn="ctr" defTabSz="533400" rtl="0" eaLnBrk="1" fontAlgn="auto" latinLnBrk="0" hangingPunct="1">
                    <a:lnSpc>
                      <a:spcPct val="90000"/>
                    </a:lnSpc>
                    <a:spcBef>
                      <a:spcPts val="0"/>
                    </a:spcBef>
                    <a:spcAft>
                      <a:spcPct val="3500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a:t>
                  </a:r>
                </a:p>
              </p:txBody>
            </p:sp>
            <p:sp>
              <p:nvSpPr>
                <p:cNvPr id="54" name="Freeform 54">
                  <a:extLst>
                    <a:ext uri="{FF2B5EF4-FFF2-40B4-BE49-F238E27FC236}">
                      <a16:creationId xmlns:a16="http://schemas.microsoft.com/office/drawing/2014/main" id="{432F05BD-5B73-114C-BBF0-65BBF24B8FF8}"/>
                    </a:ext>
                  </a:extLst>
                </p:cNvPr>
                <p:cNvSpPr/>
                <p:nvPr/>
              </p:nvSpPr>
              <p:spPr>
                <a:xfrm rot="10800000">
                  <a:off x="3092528" y="3602284"/>
                  <a:ext cx="1024319" cy="1499903"/>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8000"/>
                      </a:lnTo>
                      <a:lnTo>
                        <a:pt x="5000" y="10000"/>
                      </a:lnTo>
                      <a:lnTo>
                        <a:pt x="0" y="8000"/>
                      </a:lnTo>
                      <a:lnTo>
                        <a:pt x="0" y="0"/>
                      </a:lnTo>
                      <a:close/>
                    </a:path>
                  </a:pathLst>
                </a:custGeom>
                <a:ln>
                  <a:solidFill>
                    <a:srgbClr val="FF9700"/>
                  </a:solidFill>
                </a:ln>
              </p:spPr>
              <p:style>
                <a:lnRef idx="2">
                  <a:schemeClr val="accent2"/>
                </a:lnRef>
                <a:fillRef idx="1">
                  <a:schemeClr val="lt1"/>
                </a:fillRef>
                <a:effectRef idx="0">
                  <a:schemeClr val="accent2"/>
                </a:effectRef>
                <a:fontRef idx="minor">
                  <a:schemeClr val="dk1"/>
                </a:fontRef>
              </p:style>
              <p:txBody>
                <a:bodyPr spcFirstLastPara="0" vert="horz" wrap="square" lIns="45720" tIns="45720" rIns="45720" bIns="626399" numCol="1" spcCol="1270" anchor="b" anchorCtr="0">
                  <a:noAutofit/>
                </a:bodyPr>
                <a:lstStyle/>
                <a:p>
                  <a:pPr marL="0" marR="0" lvl="0" indent="0" algn="ctr" defTabSz="533400" rtl="0" eaLnBrk="1" fontAlgn="auto" latinLnBrk="0" hangingPunct="1">
                    <a:lnSpc>
                      <a:spcPct val="90000"/>
                    </a:lnSpc>
                    <a:spcBef>
                      <a:spcPts val="0"/>
                    </a:spcBef>
                    <a:spcAft>
                      <a:spcPct val="35000"/>
                    </a:spcAft>
                    <a:buClrTx/>
                    <a:buSzTx/>
                    <a:buFontTx/>
                    <a:buNone/>
                    <a:tabLst/>
                    <a:defRPr/>
                  </a:pPr>
                  <a:endPar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5" name="Freeform 54">
                  <a:extLst>
                    <a:ext uri="{FF2B5EF4-FFF2-40B4-BE49-F238E27FC236}">
                      <a16:creationId xmlns:a16="http://schemas.microsoft.com/office/drawing/2014/main" id="{FC325D13-6B52-5347-8F85-F0DD5A13F645}"/>
                    </a:ext>
                  </a:extLst>
                </p:cNvPr>
                <p:cNvSpPr/>
                <p:nvPr/>
              </p:nvSpPr>
              <p:spPr>
                <a:xfrm rot="10800000">
                  <a:off x="2071334" y="3602284"/>
                  <a:ext cx="1024319" cy="1499903"/>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8000"/>
                      </a:lnTo>
                      <a:lnTo>
                        <a:pt x="5000" y="10000"/>
                      </a:lnTo>
                      <a:lnTo>
                        <a:pt x="0" y="8000"/>
                      </a:lnTo>
                      <a:lnTo>
                        <a:pt x="0" y="0"/>
                      </a:lnTo>
                      <a:close/>
                    </a:path>
                  </a:pathLst>
                </a:custGeom>
                <a:ln>
                  <a:solidFill>
                    <a:srgbClr val="FF9700"/>
                  </a:solidFill>
                </a:ln>
              </p:spPr>
              <p:style>
                <a:lnRef idx="2">
                  <a:schemeClr val="accent2"/>
                </a:lnRef>
                <a:fillRef idx="1">
                  <a:schemeClr val="lt1"/>
                </a:fillRef>
                <a:effectRef idx="0">
                  <a:schemeClr val="accent2"/>
                </a:effectRef>
                <a:fontRef idx="minor">
                  <a:schemeClr val="dk1"/>
                </a:fontRef>
              </p:style>
              <p:txBody>
                <a:bodyPr spcFirstLastPara="0" vert="horz" wrap="square" lIns="45720" tIns="45720" rIns="45720" bIns="626399" numCol="1" spcCol="1270" anchor="b" anchorCtr="0">
                  <a:noAutofit/>
                </a:bodyPr>
                <a:lstStyle/>
                <a:p>
                  <a:pPr marL="0" marR="0" lvl="0" indent="0" algn="ctr" defTabSz="533400" rtl="0" eaLnBrk="1" fontAlgn="auto" latinLnBrk="0" hangingPunct="1">
                    <a:lnSpc>
                      <a:spcPct val="90000"/>
                    </a:lnSpc>
                    <a:spcBef>
                      <a:spcPts val="0"/>
                    </a:spcBef>
                    <a:spcAft>
                      <a:spcPct val="35000"/>
                    </a:spcAft>
                    <a:buClrTx/>
                    <a:buSzTx/>
                    <a:buFontTx/>
                    <a:buNone/>
                    <a:tabLst/>
                    <a:defRPr/>
                  </a:pPr>
                  <a:endPar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6" name="Freeform 54">
                  <a:extLst>
                    <a:ext uri="{FF2B5EF4-FFF2-40B4-BE49-F238E27FC236}">
                      <a16:creationId xmlns:a16="http://schemas.microsoft.com/office/drawing/2014/main" id="{D4893896-282F-1B4F-AB1B-671BDAC387CC}"/>
                    </a:ext>
                  </a:extLst>
                </p:cNvPr>
                <p:cNvSpPr/>
                <p:nvPr/>
              </p:nvSpPr>
              <p:spPr>
                <a:xfrm rot="10800000">
                  <a:off x="1042503" y="3602284"/>
                  <a:ext cx="1024319" cy="1499903"/>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8000"/>
                      </a:lnTo>
                      <a:lnTo>
                        <a:pt x="5000" y="10000"/>
                      </a:lnTo>
                      <a:lnTo>
                        <a:pt x="0" y="8000"/>
                      </a:lnTo>
                      <a:lnTo>
                        <a:pt x="0" y="0"/>
                      </a:lnTo>
                      <a:close/>
                    </a:path>
                  </a:pathLst>
                </a:custGeom>
                <a:ln>
                  <a:solidFill>
                    <a:srgbClr val="FF9700"/>
                  </a:solidFill>
                </a:ln>
              </p:spPr>
              <p:style>
                <a:lnRef idx="2">
                  <a:schemeClr val="accent2"/>
                </a:lnRef>
                <a:fillRef idx="1">
                  <a:schemeClr val="lt1"/>
                </a:fillRef>
                <a:effectRef idx="0">
                  <a:schemeClr val="accent2"/>
                </a:effectRef>
                <a:fontRef idx="minor">
                  <a:schemeClr val="dk1"/>
                </a:fontRef>
              </p:style>
              <p:txBody>
                <a:bodyPr spcFirstLastPara="0" vert="horz" wrap="square" lIns="45720" tIns="45720" rIns="45720" bIns="626399" numCol="1" spcCol="1270" anchor="b" anchorCtr="0">
                  <a:noAutofit/>
                </a:bodyPr>
                <a:lstStyle/>
                <a:p>
                  <a:pPr marL="0" marR="0" lvl="0" indent="0" algn="ctr" defTabSz="533400" rtl="0" eaLnBrk="1" fontAlgn="auto" latinLnBrk="0" hangingPunct="1">
                    <a:lnSpc>
                      <a:spcPct val="90000"/>
                    </a:lnSpc>
                    <a:spcBef>
                      <a:spcPts val="0"/>
                    </a:spcBef>
                    <a:spcAft>
                      <a:spcPct val="35000"/>
                    </a:spcAft>
                    <a:buClrTx/>
                    <a:buSzTx/>
                    <a:buFontTx/>
                    <a:buNone/>
                    <a:tabLst/>
                    <a:defRPr/>
                  </a:pPr>
                  <a:endPar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7" name="Rectangle 56"/>
                <p:cNvSpPr/>
                <p:nvPr/>
              </p:nvSpPr>
              <p:spPr>
                <a:xfrm rot="10800000">
                  <a:off x="1149184" y="3911491"/>
                  <a:ext cx="8124356" cy="1175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ZoneTexte 53">
                <a:extLst>
                  <a:ext uri="{FF2B5EF4-FFF2-40B4-BE49-F238E27FC236}">
                    <a16:creationId xmlns:a16="http://schemas.microsoft.com/office/drawing/2014/main" id="{47756E6B-F5DB-0645-9CD2-AF65088DA6CE}"/>
                  </a:ext>
                </a:extLst>
              </p:cNvPr>
              <p:cNvSpPr txBox="1"/>
              <p:nvPr/>
            </p:nvSpPr>
            <p:spPr>
              <a:xfrm>
                <a:off x="1793505" y="5286528"/>
                <a:ext cx="8165942" cy="326969"/>
              </a:xfrm>
              <a:prstGeom prst="rect">
                <a:avLst/>
              </a:prstGeom>
              <a:noFill/>
            </p:spPr>
            <p:txBody>
              <a:bodyPr wrap="square" rtlCol="0">
                <a:spAutoFit/>
              </a:bodyPr>
              <a:lstStyle/>
              <a:p>
                <a:pPr algn="ctr"/>
                <a:r>
                  <a:rPr lang="en-US" sz="1600" b="1" u="sng" dirty="0" smtClean="0">
                    <a:solidFill>
                      <a:schemeClr val="tx2"/>
                    </a:solidFill>
                  </a:rPr>
                  <a:t>EOSC</a:t>
                </a:r>
                <a:r>
                  <a:rPr lang="en-US" sz="1600" b="1" dirty="0" smtClean="0">
                    <a:solidFill>
                      <a:srgbClr val="004F9F"/>
                    </a:solidFill>
                  </a:rPr>
                  <a:t>: a crosscutting data space for Research and Innovation</a:t>
                </a:r>
                <a:endParaRPr lang="en-US" sz="1600" b="1" dirty="0">
                  <a:solidFill>
                    <a:srgbClr val="004F9F"/>
                  </a:solidFill>
                </a:endParaRPr>
              </a:p>
            </p:txBody>
          </p:sp>
          <p:pic>
            <p:nvPicPr>
              <p:cNvPr id="48" name="Picture 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14962" y="5089879"/>
                <a:ext cx="588841" cy="588841"/>
              </a:xfrm>
              <a:prstGeom prst="rect">
                <a:avLst/>
              </a:prstGeom>
            </p:spPr>
          </p:pic>
        </p:grpSp>
      </p:grpSp>
      <p:sp>
        <p:nvSpPr>
          <p:cNvPr id="3" name="Rectangle 2"/>
          <p:cNvSpPr/>
          <p:nvPr/>
        </p:nvSpPr>
        <p:spPr>
          <a:xfrm>
            <a:off x="1813336" y="1132596"/>
            <a:ext cx="4390947" cy="461665"/>
          </a:xfrm>
          <a:prstGeom prst="rect">
            <a:avLst/>
          </a:prstGeom>
        </p:spPr>
        <p:txBody>
          <a:bodyPr wrap="none">
            <a:spAutoFit/>
          </a:bodyPr>
          <a:lstStyle/>
          <a:p>
            <a:pPr algn="ctr"/>
            <a:r>
              <a:rPr lang="en-IE" sz="2400" b="1" i="1" dirty="0" smtClean="0">
                <a:solidFill>
                  <a:srgbClr val="024B9C"/>
                </a:solidFill>
                <a:cs typeface="Calibri" panose="020F0502020204030204" pitchFamily="34" charset="0"/>
              </a:rPr>
              <a:t>The European Data Strategy </a:t>
            </a:r>
            <a:endParaRPr lang="en-GB" b="1" i="1" dirty="0"/>
          </a:p>
        </p:txBody>
      </p:sp>
      <p:sp>
        <p:nvSpPr>
          <p:cNvPr id="58" name="Title 1"/>
          <p:cNvSpPr>
            <a:spLocks noGrp="1"/>
          </p:cNvSpPr>
          <p:nvPr>
            <p:ph type="title"/>
          </p:nvPr>
        </p:nvSpPr>
        <p:spPr>
          <a:xfrm>
            <a:off x="989377" y="303635"/>
            <a:ext cx="10905698" cy="782357"/>
          </a:xfrm>
        </p:spPr>
        <p:txBody>
          <a:bodyPr/>
          <a:lstStyle/>
          <a:p>
            <a:r>
              <a:rPr lang="en-GB" dirty="0" smtClean="0"/>
              <a:t>2.4 </a:t>
            </a:r>
            <a:r>
              <a:rPr lang="en-US" dirty="0"/>
              <a:t>EOSC and other data strategies</a:t>
            </a:r>
          </a:p>
        </p:txBody>
      </p:sp>
    </p:spTree>
    <p:custDataLst>
      <p:tags r:id="rId1"/>
    </p:custDataLst>
    <p:extLst>
      <p:ext uri="{BB962C8B-B14F-4D97-AF65-F5344CB8AC3E}">
        <p14:creationId xmlns:p14="http://schemas.microsoft.com/office/powerpoint/2010/main" val="3544189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360" y="832093"/>
            <a:ext cx="10515600" cy="523655"/>
          </a:xfrm>
        </p:spPr>
        <p:txBody>
          <a:bodyPr vert="horz" lIns="91440" tIns="45720" rIns="91440" bIns="0" rtlCol="0" anchor="b" anchorCtr="0">
            <a:noAutofit/>
          </a:bodyPr>
          <a:lstStyle/>
          <a:p>
            <a:r>
              <a:rPr lang="en-IE" dirty="0"/>
              <a:t>3. RIs in the EOSC </a:t>
            </a:r>
            <a:r>
              <a:rPr lang="en-IE" dirty="0" smtClean="0"/>
              <a:t>ecosystem</a:t>
            </a:r>
            <a:endParaRPr lang="en-GB" dirty="0"/>
          </a:p>
        </p:txBody>
      </p:sp>
      <p:sp>
        <p:nvSpPr>
          <p:cNvPr id="10" name="TextBox 9"/>
          <p:cNvSpPr txBox="1"/>
          <p:nvPr/>
        </p:nvSpPr>
        <p:spPr>
          <a:xfrm>
            <a:off x="215216" y="1714898"/>
            <a:ext cx="7347634" cy="4339650"/>
          </a:xfrm>
          <a:prstGeom prst="rect">
            <a:avLst/>
          </a:prstGeom>
          <a:noFill/>
        </p:spPr>
        <p:txBody>
          <a:bodyPr wrap="square" rtlCol="0">
            <a:spAutoFit/>
          </a:bodyPr>
          <a:lstStyle/>
          <a:p>
            <a:r>
              <a:rPr lang="en-US" sz="2000" b="1" dirty="0" smtClean="0"/>
              <a:t>2020 ESFRI </a:t>
            </a:r>
            <a:r>
              <a:rPr lang="en-US" sz="2000" b="1" dirty="0"/>
              <a:t>WHITE </a:t>
            </a:r>
            <a:r>
              <a:rPr lang="en-US" sz="2000" b="1" dirty="0" smtClean="0"/>
              <a:t>PAPER -  MAKING </a:t>
            </a:r>
            <a:r>
              <a:rPr lang="en-US" sz="2000" b="1" dirty="0"/>
              <a:t>SCIENCE HAPPEN</a:t>
            </a:r>
          </a:p>
          <a:p>
            <a:endParaRPr lang="en-US" sz="1000" dirty="0" smtClean="0"/>
          </a:p>
          <a:p>
            <a:pPr marL="285750" indent="-285750">
              <a:buFont typeface="Arial" panose="020B0604020202020204" pitchFamily="34" charset="0"/>
              <a:buChar char="•"/>
            </a:pPr>
            <a:r>
              <a:rPr lang="en-US" sz="2000" dirty="0" smtClean="0"/>
              <a:t>RIs major </a:t>
            </a:r>
            <a:r>
              <a:rPr lang="en-US" sz="2000" dirty="0"/>
              <a:t>promoters of Open Science providing FAIR </a:t>
            </a:r>
            <a:r>
              <a:rPr lang="en-US" sz="2000" dirty="0" smtClean="0"/>
              <a:t>and </a:t>
            </a:r>
            <a:r>
              <a:rPr lang="en-US" sz="2000" dirty="0"/>
              <a:t>quality certified Open </a:t>
            </a:r>
            <a:r>
              <a:rPr lang="en-US" sz="2000" dirty="0" smtClean="0"/>
              <a:t>Data</a:t>
            </a:r>
          </a:p>
          <a:p>
            <a:endParaRPr lang="en-US" sz="1000" dirty="0"/>
          </a:p>
          <a:p>
            <a:pPr marL="285750" indent="-285750">
              <a:buFont typeface="Arial" panose="020B0604020202020204" pitchFamily="34" charset="0"/>
              <a:buChar char="•"/>
            </a:pPr>
            <a:r>
              <a:rPr lang="en-US" sz="2000" dirty="0" smtClean="0"/>
              <a:t>Continue </a:t>
            </a:r>
            <a:r>
              <a:rPr lang="en-US" sz="2000" dirty="0"/>
              <a:t>to support the development of </a:t>
            </a:r>
            <a:r>
              <a:rPr lang="en-US" sz="2000" dirty="0" smtClean="0"/>
              <a:t>EOSC</a:t>
            </a:r>
          </a:p>
          <a:p>
            <a:pPr marL="742950" lvl="1" indent="-285750">
              <a:buFont typeface="Arial" panose="020B0604020202020204" pitchFamily="34" charset="0"/>
              <a:buChar char="•"/>
            </a:pPr>
            <a:r>
              <a:rPr lang="en-US" sz="2000" dirty="0" smtClean="0"/>
              <a:t>increased </a:t>
            </a:r>
            <a:r>
              <a:rPr lang="en-US" sz="2000" dirty="0"/>
              <a:t>FAIR and open data </a:t>
            </a:r>
            <a:r>
              <a:rPr lang="en-US" sz="2000" dirty="0" smtClean="0"/>
              <a:t>sharing</a:t>
            </a:r>
          </a:p>
          <a:p>
            <a:pPr marL="742950" lvl="1" indent="-285750">
              <a:buFont typeface="Arial" panose="020B0604020202020204" pitchFamily="34" charset="0"/>
              <a:buChar char="•"/>
            </a:pPr>
            <a:r>
              <a:rPr lang="en-US" sz="2000" dirty="0"/>
              <a:t>facilitate the cross disciplinary research and the exploitation of data interoperability</a:t>
            </a:r>
          </a:p>
          <a:p>
            <a:pPr marL="742950" lvl="1" indent="-285750">
              <a:buFont typeface="Arial" panose="020B0604020202020204" pitchFamily="34" charset="0"/>
              <a:buChar char="•"/>
            </a:pPr>
            <a:r>
              <a:rPr lang="en-US" sz="2000" dirty="0" smtClean="0"/>
              <a:t>availability </a:t>
            </a:r>
            <a:r>
              <a:rPr lang="en-US" sz="2000" dirty="0"/>
              <a:t>to stimulate inter-disciplinary and </a:t>
            </a:r>
            <a:r>
              <a:rPr lang="en-US" sz="2000" dirty="0" smtClean="0"/>
              <a:t>transdisciplinary research </a:t>
            </a:r>
            <a:r>
              <a:rPr lang="en-US" sz="2000" dirty="0"/>
              <a:t>to achieve the societal </a:t>
            </a:r>
            <a:r>
              <a:rPr lang="en-US" sz="2000" dirty="0" smtClean="0"/>
              <a:t>goals</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sz="2000" dirty="0" smtClean="0"/>
              <a:t>EOSC to </a:t>
            </a:r>
            <a:r>
              <a:rPr lang="en-US" sz="2000" dirty="0"/>
              <a:t>take </a:t>
            </a:r>
            <a:r>
              <a:rPr lang="en-US" sz="2000" dirty="0" smtClean="0"/>
              <a:t>full advantage </a:t>
            </a:r>
            <a:r>
              <a:rPr lang="en-US" sz="2000" dirty="0"/>
              <a:t>of </a:t>
            </a:r>
            <a:r>
              <a:rPr lang="en-US" sz="2000" dirty="0" smtClean="0"/>
              <a:t>ESFRI best practices and services</a:t>
            </a:r>
          </a:p>
          <a:p>
            <a:pPr marL="742950" lvl="1" indent="-285750">
              <a:buFont typeface="Arial" panose="020B0604020202020204" pitchFamily="34" charset="0"/>
              <a:buChar char="•"/>
            </a:pPr>
            <a:r>
              <a:rPr lang="en-US" sz="2000" dirty="0" smtClean="0"/>
              <a:t>data management</a:t>
            </a:r>
            <a:r>
              <a:rPr lang="en-US" sz="2000" dirty="0"/>
              <a:t>, storage and </a:t>
            </a:r>
            <a:r>
              <a:rPr lang="en-US" sz="2000" dirty="0" smtClean="0"/>
              <a:t>curation….</a:t>
            </a:r>
            <a:endParaRPr lang="en-US" sz="2000" dirty="0"/>
          </a:p>
        </p:txBody>
      </p:sp>
      <p:sp>
        <p:nvSpPr>
          <p:cNvPr id="13" name="Line Callout 2 (No Border) 12"/>
          <p:cNvSpPr/>
          <p:nvPr/>
        </p:nvSpPr>
        <p:spPr>
          <a:xfrm>
            <a:off x="7696200" y="1758315"/>
            <a:ext cx="4210049" cy="914400"/>
          </a:xfrm>
          <a:prstGeom prst="callout2">
            <a:avLst>
              <a:gd name="adj1" fmla="val 80378"/>
              <a:gd name="adj2" fmla="val -2907"/>
              <a:gd name="adj3" fmla="val 97886"/>
              <a:gd name="adj4" fmla="val -17830"/>
              <a:gd name="adj5" fmla="val 97747"/>
              <a:gd name="adj6" fmla="val -91456"/>
            </a:avLst>
          </a:prstGeom>
          <a:solidFill>
            <a:schemeClr val="bg2"/>
          </a:solid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RIs are </a:t>
            </a:r>
            <a:r>
              <a:rPr lang="en-US" dirty="0" smtClean="0">
                <a:solidFill>
                  <a:schemeClr val="bg2">
                    <a:lumMod val="25000"/>
                  </a:schemeClr>
                </a:solidFill>
              </a:rPr>
              <a:t>major data-producers</a:t>
            </a:r>
            <a:endParaRPr lang="en-GB" dirty="0">
              <a:solidFill>
                <a:schemeClr val="bg2">
                  <a:lumMod val="25000"/>
                </a:schemeClr>
              </a:solidFill>
            </a:endParaRPr>
          </a:p>
        </p:txBody>
      </p:sp>
      <p:grpSp>
        <p:nvGrpSpPr>
          <p:cNvPr id="14" name="Group 13"/>
          <p:cNvGrpSpPr/>
          <p:nvPr/>
        </p:nvGrpSpPr>
        <p:grpSpPr>
          <a:xfrm>
            <a:off x="7696197" y="2865119"/>
            <a:ext cx="4210050" cy="899719"/>
            <a:chOff x="7696199" y="3515995"/>
            <a:chExt cx="4210050" cy="914400"/>
          </a:xfrm>
        </p:grpSpPr>
        <p:sp>
          <p:nvSpPr>
            <p:cNvPr id="15" name="Line Callout 2 (No Border) 14"/>
            <p:cNvSpPr/>
            <p:nvPr/>
          </p:nvSpPr>
          <p:spPr>
            <a:xfrm>
              <a:off x="7696200" y="3515995"/>
              <a:ext cx="4210049" cy="914400"/>
            </a:xfrm>
            <a:prstGeom prst="callout2">
              <a:avLst>
                <a:gd name="adj1" fmla="val 80378"/>
                <a:gd name="adj2" fmla="val -2907"/>
                <a:gd name="adj3" fmla="val 64553"/>
                <a:gd name="adj4" fmla="val -17378"/>
                <a:gd name="adj5" fmla="val 64414"/>
                <a:gd name="adj6" fmla="val -50506"/>
              </a:avLst>
            </a:prstGeom>
            <a:solidFill>
              <a:schemeClr val="bg2"/>
            </a:solid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25000"/>
                    </a:schemeClr>
                  </a:solidFill>
                </a:rPr>
                <a:t>EOSC-ESFRI cluster projects</a:t>
              </a:r>
              <a:endParaRPr lang="en-GB" dirty="0">
                <a:solidFill>
                  <a:schemeClr val="bg2">
                    <a:lumMod val="25000"/>
                  </a:schemeClr>
                </a:solidFill>
              </a:endParaRPr>
            </a:p>
          </p:txBody>
        </p:sp>
        <p:sp>
          <p:nvSpPr>
            <p:cNvPr id="17" name="Line Callout 2 (No Border) 16"/>
            <p:cNvSpPr/>
            <p:nvPr/>
          </p:nvSpPr>
          <p:spPr>
            <a:xfrm>
              <a:off x="7696199" y="3515995"/>
              <a:ext cx="4210049" cy="914400"/>
            </a:xfrm>
            <a:prstGeom prst="callout2">
              <a:avLst>
                <a:gd name="adj1" fmla="val 80378"/>
                <a:gd name="adj2" fmla="val -2907"/>
                <a:gd name="adj3" fmla="val 126011"/>
                <a:gd name="adj4" fmla="val -17604"/>
                <a:gd name="adj5" fmla="val 126914"/>
                <a:gd name="adj6" fmla="val -56388"/>
              </a:avLst>
            </a:prstGeom>
            <a:solidFill>
              <a:schemeClr val="bg2"/>
            </a:solid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25000"/>
                    </a:schemeClr>
                  </a:solidFill>
                </a:rPr>
                <a:t>ESFRI science clusters</a:t>
              </a:r>
            </a:p>
            <a:p>
              <a:pPr algn="ctr"/>
              <a:r>
                <a:rPr lang="en-US" dirty="0" smtClean="0">
                  <a:solidFill>
                    <a:schemeClr val="bg2">
                      <a:lumMod val="25000"/>
                    </a:schemeClr>
                  </a:solidFill>
                </a:rPr>
                <a:t>ESFRI individual infrastructures </a:t>
              </a:r>
            </a:p>
          </p:txBody>
        </p:sp>
      </p:grpSp>
      <p:sp>
        <p:nvSpPr>
          <p:cNvPr id="21" name="Line Callout 2 (No Border) 20"/>
          <p:cNvSpPr/>
          <p:nvPr/>
        </p:nvSpPr>
        <p:spPr>
          <a:xfrm>
            <a:off x="7726677" y="4615102"/>
            <a:ext cx="4210049" cy="914400"/>
          </a:xfrm>
          <a:prstGeom prst="callout2">
            <a:avLst>
              <a:gd name="adj1" fmla="val 28156"/>
              <a:gd name="adj2" fmla="val -2183"/>
              <a:gd name="adj3" fmla="val 7886"/>
              <a:gd name="adj4" fmla="val -3592"/>
              <a:gd name="adj5" fmla="val 7748"/>
              <a:gd name="adj6" fmla="val -12302"/>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bg2">
                    <a:lumMod val="25000"/>
                  </a:schemeClr>
                </a:solidFill>
              </a:rPr>
              <a:t> Challenge: interoperability of data and services</a:t>
            </a:r>
            <a:endParaRPr lang="en-GB" dirty="0">
              <a:solidFill>
                <a:schemeClr val="bg2">
                  <a:lumMod val="25000"/>
                </a:schemeClr>
              </a:solidFill>
            </a:endParaRPr>
          </a:p>
        </p:txBody>
      </p:sp>
      <p:sp>
        <p:nvSpPr>
          <p:cNvPr id="20" name="TextBox 19"/>
          <p:cNvSpPr txBox="1"/>
          <p:nvPr/>
        </p:nvSpPr>
        <p:spPr>
          <a:xfrm>
            <a:off x="7696196" y="3764838"/>
            <a:ext cx="4210050" cy="646331"/>
          </a:xfrm>
          <a:prstGeom prst="rect">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bg2">
                    <a:lumMod val="2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IE" dirty="0" smtClean="0"/>
              <a:t>Will achievements be sustainable?</a:t>
            </a:r>
            <a:endParaRPr lang="en-GB" dirty="0"/>
          </a:p>
        </p:txBody>
      </p:sp>
    </p:spTree>
    <p:extLst>
      <p:ext uri="{BB962C8B-B14F-4D97-AF65-F5344CB8AC3E}">
        <p14:creationId xmlns:p14="http://schemas.microsoft.com/office/powerpoint/2010/main" val="3204520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466975" y="2033382"/>
            <a:ext cx="1714500" cy="36748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58064" y="4509882"/>
            <a:ext cx="3385234" cy="3674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56360" y="466333"/>
            <a:ext cx="10515600" cy="523655"/>
          </a:xfrm>
        </p:spPr>
        <p:txBody>
          <a:bodyPr vert="horz" lIns="91440" tIns="45720" rIns="91440" bIns="0" rtlCol="0" anchor="b" anchorCtr="0">
            <a:noAutofit/>
          </a:bodyPr>
          <a:lstStyle/>
          <a:p>
            <a:r>
              <a:rPr lang="en-IE" dirty="0"/>
              <a:t>3. RIs in the EOSC ecosystem</a:t>
            </a:r>
            <a:endParaRPr lang="en-GB" dirty="0"/>
          </a:p>
        </p:txBody>
      </p:sp>
      <p:pic>
        <p:nvPicPr>
          <p:cNvPr id="5" name="Picture 4"/>
          <p:cNvPicPr>
            <a:picLocks noChangeAspect="1"/>
          </p:cNvPicPr>
          <p:nvPr/>
        </p:nvPicPr>
        <p:blipFill>
          <a:blip r:embed="rId2"/>
          <a:stretch>
            <a:fillRect/>
          </a:stretch>
        </p:blipFill>
        <p:spPr>
          <a:xfrm>
            <a:off x="9805589" y="6008832"/>
            <a:ext cx="2395936" cy="841321"/>
          </a:xfrm>
          <a:prstGeom prst="rect">
            <a:avLst/>
          </a:prstGeom>
        </p:spPr>
      </p:pic>
      <p:pic>
        <p:nvPicPr>
          <p:cNvPr id="7" name="Picture 6"/>
          <p:cNvPicPr>
            <a:picLocks noChangeAspect="1"/>
          </p:cNvPicPr>
          <p:nvPr/>
        </p:nvPicPr>
        <p:blipFill>
          <a:blip r:embed="rId3"/>
          <a:stretch>
            <a:fillRect/>
          </a:stretch>
        </p:blipFill>
        <p:spPr>
          <a:xfrm>
            <a:off x="4329224" y="1057862"/>
            <a:ext cx="7681802" cy="3540309"/>
          </a:xfrm>
          <a:prstGeom prst="rect">
            <a:avLst/>
          </a:prstGeom>
        </p:spPr>
      </p:pic>
      <p:sp>
        <p:nvSpPr>
          <p:cNvPr id="3" name="Oval 2"/>
          <p:cNvSpPr/>
          <p:nvPr/>
        </p:nvSpPr>
        <p:spPr>
          <a:xfrm>
            <a:off x="6914055" y="2672896"/>
            <a:ext cx="2435939" cy="1047461"/>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58064" y="1606596"/>
            <a:ext cx="4133058" cy="784830"/>
          </a:xfrm>
          <a:prstGeom prst="rect">
            <a:avLst/>
          </a:prstGeom>
          <a:noFill/>
        </p:spPr>
        <p:txBody>
          <a:bodyPr wrap="square" rtlCol="0">
            <a:spAutoFit/>
          </a:bodyPr>
          <a:lstStyle/>
          <a:p>
            <a:pPr>
              <a:spcAft>
                <a:spcPts val="600"/>
              </a:spcAft>
            </a:pPr>
            <a:r>
              <a:rPr lang="en-US" sz="2000" b="1" dirty="0" smtClean="0"/>
              <a:t>EOSC-Core</a:t>
            </a:r>
          </a:p>
          <a:p>
            <a:pPr marL="342900" indent="-342900">
              <a:spcAft>
                <a:spcPts val="600"/>
              </a:spcAft>
              <a:buFont typeface="Arial" panose="020B0604020202020204" pitchFamily="34" charset="0"/>
              <a:buChar char="•"/>
            </a:pPr>
            <a:r>
              <a:rPr lang="en-US" sz="2000" dirty="0" smtClean="0"/>
              <a:t>generic services common to all</a:t>
            </a:r>
            <a:endParaRPr lang="en-US" sz="2000" dirty="0"/>
          </a:p>
        </p:txBody>
      </p:sp>
      <p:sp>
        <p:nvSpPr>
          <p:cNvPr id="12" name="TextBox 11"/>
          <p:cNvSpPr txBox="1"/>
          <p:nvPr/>
        </p:nvSpPr>
        <p:spPr>
          <a:xfrm>
            <a:off x="158066" y="3698609"/>
            <a:ext cx="4133057" cy="1169551"/>
          </a:xfrm>
          <a:prstGeom prst="rect">
            <a:avLst/>
          </a:prstGeom>
          <a:noFill/>
        </p:spPr>
        <p:txBody>
          <a:bodyPr wrap="square" rtlCol="0">
            <a:spAutoFit/>
          </a:bodyPr>
          <a:lstStyle/>
          <a:p>
            <a:pPr>
              <a:spcAft>
                <a:spcPts val="600"/>
              </a:spcAft>
            </a:pPr>
            <a:r>
              <a:rPr lang="en-US" sz="2000" b="1" dirty="0" smtClean="0"/>
              <a:t>EOSC-Exchange</a:t>
            </a:r>
          </a:p>
          <a:p>
            <a:pPr marL="342900" indent="-342900">
              <a:spcAft>
                <a:spcPts val="600"/>
              </a:spcAft>
              <a:buFont typeface="Arial" panose="020B0604020202020204" pitchFamily="34" charset="0"/>
              <a:buChar char="•"/>
            </a:pPr>
            <a:r>
              <a:rPr lang="en-US" sz="2000" dirty="0" smtClean="0"/>
              <a:t>generic services</a:t>
            </a:r>
          </a:p>
          <a:p>
            <a:pPr marL="342900" indent="-342900">
              <a:spcAft>
                <a:spcPts val="600"/>
              </a:spcAft>
              <a:buFont typeface="Arial" panose="020B0604020202020204" pitchFamily="34" charset="0"/>
              <a:buChar char="•"/>
            </a:pPr>
            <a:r>
              <a:rPr lang="en-US" sz="2000" dirty="0" smtClean="0"/>
              <a:t>domain specific services</a:t>
            </a:r>
            <a:endParaRPr lang="en-US" sz="2000" dirty="0"/>
          </a:p>
        </p:txBody>
      </p:sp>
      <p:sp>
        <p:nvSpPr>
          <p:cNvPr id="14" name="Down Arrow 13"/>
          <p:cNvSpPr/>
          <p:nvPr/>
        </p:nvSpPr>
        <p:spPr>
          <a:xfrm>
            <a:off x="1562100" y="4956304"/>
            <a:ext cx="438150" cy="430193"/>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58064" y="5380420"/>
            <a:ext cx="11852962" cy="116955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smtClean="0"/>
              <a:t>increasing interdisciplinary research </a:t>
            </a:r>
            <a:r>
              <a:rPr lang="en-US" sz="2000" dirty="0" smtClean="0">
                <a:sym typeface="Wingdings" panose="05000000000000000000" pitchFamily="2" charset="2"/>
              </a:rPr>
              <a:t> increasing cross-domain use?  access? cost? scalability?</a:t>
            </a:r>
          </a:p>
          <a:p>
            <a:pPr marL="342900" indent="-342900">
              <a:spcAft>
                <a:spcPts val="600"/>
              </a:spcAft>
              <a:buFont typeface="Arial" panose="020B0604020202020204" pitchFamily="34" charset="0"/>
              <a:buChar char="•"/>
            </a:pPr>
            <a:r>
              <a:rPr lang="en-US" sz="2000" dirty="0">
                <a:sym typeface="Wingdings" panose="05000000000000000000" pitchFamily="2" charset="2"/>
              </a:rPr>
              <a:t>s</a:t>
            </a:r>
            <a:r>
              <a:rPr lang="en-US" sz="2000" dirty="0" smtClean="0">
                <a:sym typeface="Wingdings" panose="05000000000000000000" pitchFamily="2" charset="2"/>
              </a:rPr>
              <a:t>ervices in federated environments  more access and use</a:t>
            </a:r>
            <a:r>
              <a:rPr lang="en-US" sz="2000" dirty="0">
                <a:sym typeface="Wingdings" panose="05000000000000000000" pitchFamily="2" charset="2"/>
              </a:rPr>
              <a:t>? </a:t>
            </a:r>
            <a:r>
              <a:rPr lang="en-US" sz="2000" dirty="0" smtClean="0">
                <a:sym typeface="Wingdings" panose="05000000000000000000" pitchFamily="2" charset="2"/>
              </a:rPr>
              <a:t> AAI? </a:t>
            </a:r>
            <a:r>
              <a:rPr lang="en-US" sz="2000" dirty="0">
                <a:sym typeface="Wingdings" panose="05000000000000000000" pitchFamily="2" charset="2"/>
              </a:rPr>
              <a:t>cost? scalability</a:t>
            </a:r>
            <a:r>
              <a:rPr lang="en-US" sz="2000" dirty="0" smtClean="0">
                <a:sym typeface="Wingdings" panose="05000000000000000000" pitchFamily="2" charset="2"/>
              </a:rPr>
              <a:t>?</a:t>
            </a:r>
          </a:p>
          <a:p>
            <a:pPr marL="342900" indent="-342900">
              <a:spcAft>
                <a:spcPts val="600"/>
              </a:spcAft>
              <a:buFont typeface="Arial" panose="020B0604020202020204" pitchFamily="34" charset="0"/>
              <a:buChar char="•"/>
            </a:pPr>
            <a:r>
              <a:rPr lang="en-US" sz="2000" dirty="0" smtClean="0">
                <a:sym typeface="Wingdings" panose="05000000000000000000" pitchFamily="2" charset="2"/>
              </a:rPr>
              <a:t>maintenance of domain specific services  an in-kind contribution to EOSC</a:t>
            </a:r>
            <a:r>
              <a:rPr lang="en-US" sz="2000" dirty="0">
                <a:sym typeface="Wingdings" panose="05000000000000000000" pitchFamily="2" charset="2"/>
              </a:rPr>
              <a:t>? </a:t>
            </a:r>
            <a:endParaRPr lang="en-US" sz="2000" dirty="0" smtClean="0"/>
          </a:p>
        </p:txBody>
      </p:sp>
      <p:sp>
        <p:nvSpPr>
          <p:cNvPr id="18" name="Down Arrow 17"/>
          <p:cNvSpPr/>
          <p:nvPr/>
        </p:nvSpPr>
        <p:spPr>
          <a:xfrm>
            <a:off x="2379584" y="2451667"/>
            <a:ext cx="438150" cy="430193"/>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158064" y="2805319"/>
            <a:ext cx="4375836" cy="70788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t>a</a:t>
            </a:r>
            <a:r>
              <a:rPr lang="en-US" sz="2000" dirty="0" smtClean="0"/>
              <a:t>re they common yet? </a:t>
            </a:r>
            <a:br>
              <a:rPr lang="en-US" sz="2000" dirty="0" smtClean="0"/>
            </a:br>
            <a:r>
              <a:rPr lang="en-US" sz="2000" dirty="0" smtClean="0">
                <a:sym typeface="Wingdings" panose="05000000000000000000" pitchFamily="2" charset="2"/>
              </a:rPr>
              <a:t> different AAI among RIs?</a:t>
            </a:r>
            <a:endParaRPr lang="en-US" sz="2000" dirty="0" smtClean="0"/>
          </a:p>
        </p:txBody>
      </p:sp>
      <p:sp>
        <p:nvSpPr>
          <p:cNvPr id="20" name="Title 1"/>
          <p:cNvSpPr txBox="1">
            <a:spLocks/>
          </p:cNvSpPr>
          <p:nvPr/>
        </p:nvSpPr>
        <p:spPr bwMode="auto">
          <a:xfrm>
            <a:off x="4434204" y="4640970"/>
            <a:ext cx="7576822" cy="472800"/>
          </a:xfrm>
          <a:prstGeom prst="rect">
            <a:avLst/>
          </a:prstGeom>
          <a:solidFill>
            <a:schemeClr val="bg2"/>
          </a:solidFill>
          <a:ln w="9525">
            <a:solidFill>
              <a:schemeClr val="accent2"/>
            </a:solidFill>
            <a:miter lim="800000"/>
            <a:headEnd/>
            <a:tailEnd/>
          </a:ln>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Calibri" pitchFamily="34" charset="0"/>
              </a:defRPr>
            </a:lvl2pPr>
            <a:lvl3pPr marL="358775" indent="-358775" algn="l" rtl="0" eaLnBrk="0" fontAlgn="base" hangingPunct="0">
              <a:spcBef>
                <a:spcPct val="0"/>
              </a:spcBef>
              <a:spcAft>
                <a:spcPct val="0"/>
              </a:spcAft>
              <a:defRPr sz="3000" b="1">
                <a:solidFill>
                  <a:srgbClr val="0F5494"/>
                </a:solidFill>
                <a:latin typeface="Calibri" pitchFamily="34" charset="0"/>
              </a:defRPr>
            </a:lvl3pPr>
            <a:lvl4pPr marL="358775" indent="-358775" algn="l" rtl="0" eaLnBrk="0" fontAlgn="base" hangingPunct="0">
              <a:spcBef>
                <a:spcPct val="0"/>
              </a:spcBef>
              <a:spcAft>
                <a:spcPct val="0"/>
              </a:spcAft>
              <a:defRPr sz="3000" b="1">
                <a:solidFill>
                  <a:srgbClr val="0F5494"/>
                </a:solidFill>
                <a:latin typeface="Calibri" pitchFamily="34" charset="0"/>
              </a:defRPr>
            </a:lvl4pPr>
            <a:lvl5pPr marL="358775" indent="-358775" algn="l" rtl="0" eaLnBrk="0" fontAlgn="base" hangingPunct="0">
              <a:spcBef>
                <a:spcPct val="0"/>
              </a:spcBef>
              <a:spcAft>
                <a:spcPct val="0"/>
              </a:spcAft>
              <a:defRPr sz="3000" b="1">
                <a:solidFill>
                  <a:srgbClr val="0F5494"/>
                </a:solidFill>
                <a:latin typeface="Calibri" pitchFamily="34" charset="0"/>
              </a:defRPr>
            </a:lvl5pPr>
            <a:lvl6pPr marL="815975" algn="l" rtl="0" fontAlgn="base">
              <a:spcBef>
                <a:spcPct val="0"/>
              </a:spcBef>
              <a:spcAft>
                <a:spcPct val="0"/>
              </a:spcAft>
              <a:defRPr sz="3000" b="1">
                <a:solidFill>
                  <a:srgbClr val="0F5494"/>
                </a:solidFill>
                <a:latin typeface="Verdana" pitchFamily="32" charset="0"/>
              </a:defRPr>
            </a:lvl6pPr>
            <a:lvl7pPr marL="1273175" algn="l" rtl="0" fontAlgn="base">
              <a:spcBef>
                <a:spcPct val="0"/>
              </a:spcBef>
              <a:spcAft>
                <a:spcPct val="0"/>
              </a:spcAft>
              <a:defRPr sz="3000" b="1">
                <a:solidFill>
                  <a:srgbClr val="0F5494"/>
                </a:solidFill>
                <a:latin typeface="Verdana" pitchFamily="32" charset="0"/>
              </a:defRPr>
            </a:lvl7pPr>
            <a:lvl8pPr marL="1730375" algn="l" rtl="0" fontAlgn="base">
              <a:spcBef>
                <a:spcPct val="0"/>
              </a:spcBef>
              <a:spcAft>
                <a:spcPct val="0"/>
              </a:spcAft>
              <a:defRPr sz="3000" b="1">
                <a:solidFill>
                  <a:srgbClr val="0F5494"/>
                </a:solidFill>
                <a:latin typeface="Verdana" pitchFamily="32" charset="0"/>
              </a:defRPr>
            </a:lvl8pPr>
            <a:lvl9pPr marL="2187575" algn="l" rtl="0" fontAlgn="base">
              <a:spcBef>
                <a:spcPct val="0"/>
              </a:spcBef>
              <a:spcAft>
                <a:spcPct val="0"/>
              </a:spcAft>
              <a:defRPr sz="3000" b="1">
                <a:solidFill>
                  <a:srgbClr val="0F5494"/>
                </a:solidFill>
                <a:latin typeface="Verdana" pitchFamily="32" charset="0"/>
              </a:defRPr>
            </a:lvl9pPr>
          </a:lstStyle>
          <a:p>
            <a:pPr marL="82550" indent="0"/>
            <a:r>
              <a:rPr lang="en-US" sz="1500" b="0" kern="0" dirty="0" smtClean="0"/>
              <a:t>(1) RIs are providers of </a:t>
            </a:r>
            <a:r>
              <a:rPr lang="en-US" sz="1500" b="0" kern="0" dirty="0"/>
              <a:t>data and services </a:t>
            </a:r>
            <a:r>
              <a:rPr lang="en-US" sz="1500" b="0" kern="0" dirty="0" smtClean="0"/>
              <a:t>(</a:t>
            </a:r>
            <a:r>
              <a:rPr lang="en-US" sz="1500" b="0" kern="0" dirty="0"/>
              <a:t>e.g. </a:t>
            </a:r>
            <a:r>
              <a:rPr lang="en-US" sz="1500" b="0" kern="0" dirty="0" smtClean="0"/>
              <a:t>data services</a:t>
            </a:r>
            <a:r>
              <a:rPr lang="en-US" sz="1500" b="0" kern="0" dirty="0"/>
              <a:t>, research </a:t>
            </a:r>
            <a:r>
              <a:rPr lang="en-US" sz="1500" b="0" kern="0" dirty="0" smtClean="0"/>
              <a:t>products..)</a:t>
            </a:r>
          </a:p>
          <a:p>
            <a:pPr marL="82550" indent="0"/>
            <a:r>
              <a:rPr lang="en-US" sz="1500" b="0" kern="0" dirty="0" smtClean="0"/>
              <a:t>(2) RIs are users </a:t>
            </a:r>
            <a:r>
              <a:rPr lang="en-US" sz="1500" b="0" kern="0" dirty="0"/>
              <a:t>of </a:t>
            </a:r>
            <a:r>
              <a:rPr lang="en-US" sz="1500" b="0" kern="0" dirty="0" smtClean="0"/>
              <a:t>data and services provided by/through </a:t>
            </a:r>
            <a:r>
              <a:rPr lang="en-US" sz="1500" b="0" kern="0" dirty="0"/>
              <a:t>EOSC  </a:t>
            </a:r>
          </a:p>
        </p:txBody>
      </p:sp>
    </p:spTree>
    <p:extLst>
      <p:ext uri="{BB962C8B-B14F-4D97-AF65-F5344CB8AC3E}">
        <p14:creationId xmlns:p14="http://schemas.microsoft.com/office/powerpoint/2010/main" val="3622134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Thank you</a:t>
            </a:r>
            <a:endParaRPr lang="en-GB" dirty="0"/>
          </a:p>
        </p:txBody>
      </p:sp>
      <p:sp>
        <p:nvSpPr>
          <p:cNvPr id="3" name="Subtitle 2"/>
          <p:cNvSpPr>
            <a:spLocks noGrp="1"/>
          </p:cNvSpPr>
          <p:nvPr>
            <p:ph type="subTitle" idx="1"/>
          </p:nvPr>
        </p:nvSpPr>
        <p:spPr>
          <a:xfrm>
            <a:off x="759575" y="4674742"/>
            <a:ext cx="8941016" cy="1825212"/>
          </a:xfrm>
        </p:spPr>
        <p:txBody>
          <a:bodyPr wrap="square" anchor="b" anchorCtr="0"/>
          <a:lstStyle/>
          <a:p>
            <a:r>
              <a:rPr lang="en-US" sz="1050" b="1" dirty="0"/>
              <a:t>© European Union 2020</a:t>
            </a:r>
          </a:p>
          <a:p>
            <a:r>
              <a:rPr lang="en-US" sz="1050" dirty="0" smtClean="0"/>
              <a:t>Unless otherwise noted the reuse of this presentation is </a:t>
            </a:r>
            <a:r>
              <a:rPr lang="en-US" sz="1050" dirty="0" err="1" smtClean="0"/>
              <a:t>authorised</a:t>
            </a:r>
            <a:r>
              <a:rPr lang="en-US" sz="1050" dirty="0" smtClean="0"/>
              <a:t> under the </a:t>
            </a:r>
            <a:r>
              <a:rPr lang="en-US" sz="1050" dirty="0" smtClean="0">
                <a:hlinkClick r:id="rId3"/>
              </a:rPr>
              <a:t>CC BY 4.0 </a:t>
            </a:r>
            <a:r>
              <a:rPr lang="en-US" sz="1050" dirty="0"/>
              <a:t>license. For any use or reproduction of elements that are not owned by the EU, permission may need to be sought directly from the respective </a:t>
            </a:r>
            <a:r>
              <a:rPr lang="en-US" sz="1050" dirty="0" smtClean="0"/>
              <a:t>right holders.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4019087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031192" y="5711643"/>
            <a:ext cx="1958542" cy="1021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a:xfrm>
            <a:off x="813664" y="352425"/>
            <a:ext cx="1885950" cy="990600"/>
          </a:xfrm>
        </p:spPr>
        <p:txBody>
          <a:bodyPr/>
          <a:lstStyle/>
          <a:p>
            <a:r>
              <a:rPr lang="en-IE" sz="3200" dirty="0" smtClean="0"/>
              <a:t>EOSC </a:t>
            </a:r>
            <a:br>
              <a:rPr lang="en-IE" sz="3200" dirty="0" smtClean="0"/>
            </a:br>
            <a:r>
              <a:rPr lang="en-IE" sz="3200" dirty="0" smtClean="0"/>
              <a:t>in H2020</a:t>
            </a:r>
            <a:endParaRPr lang="en-GB" sz="3200" dirty="0"/>
          </a:p>
        </p:txBody>
      </p:sp>
      <p:graphicFrame>
        <p:nvGraphicFramePr>
          <p:cNvPr id="4" name="Diagram 3"/>
          <p:cNvGraphicFramePr/>
          <p:nvPr/>
        </p:nvGraphicFramePr>
        <p:xfrm>
          <a:off x="2677397" y="1580809"/>
          <a:ext cx="9601695" cy="5073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2683731" y="644785"/>
          <a:ext cx="8059486" cy="41249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200025" y="1647744"/>
            <a:ext cx="2496422" cy="4632037"/>
          </a:xfrm>
          <a:prstGeom prst="rect">
            <a:avLst/>
          </a:prstGeom>
          <a:noFill/>
        </p:spPr>
        <p:txBody>
          <a:bodyPr wrap="square" rtlCol="0">
            <a:spAutoFit/>
          </a:bodyPr>
          <a:lstStyle/>
          <a:p>
            <a:pPr marL="285750" indent="-285750">
              <a:buFont typeface="Arial" panose="020B0604020202020204" pitchFamily="34" charset="0"/>
              <a:buChar char="•"/>
            </a:pPr>
            <a:r>
              <a:rPr lang="en-IE" dirty="0" smtClean="0">
                <a:solidFill>
                  <a:srgbClr val="024B9C"/>
                </a:solidFill>
              </a:rPr>
              <a:t>24 e-Infra </a:t>
            </a:r>
            <a:r>
              <a:rPr lang="en-IE" dirty="0" err="1" smtClean="0">
                <a:solidFill>
                  <a:srgbClr val="024B9C"/>
                </a:solidFill>
              </a:rPr>
              <a:t>prj</a:t>
            </a:r>
            <a:endParaRPr lang="en-IE" dirty="0" smtClean="0">
              <a:solidFill>
                <a:srgbClr val="024B9C"/>
              </a:solidFill>
            </a:endParaRPr>
          </a:p>
          <a:p>
            <a:pPr marL="285750" indent="-285750">
              <a:buFont typeface="Arial" panose="020B0604020202020204" pitchFamily="34" charset="0"/>
              <a:buChar char="•"/>
            </a:pPr>
            <a:r>
              <a:rPr lang="en-IE" dirty="0" smtClean="0">
                <a:solidFill>
                  <a:srgbClr val="024B9C"/>
                </a:solidFill>
              </a:rPr>
              <a:t>25 </a:t>
            </a:r>
            <a:r>
              <a:rPr lang="en-IE" dirty="0" err="1" smtClean="0">
                <a:solidFill>
                  <a:srgbClr val="024B9C"/>
                </a:solidFill>
              </a:rPr>
              <a:t>infraEOSC</a:t>
            </a:r>
            <a:r>
              <a:rPr lang="en-IE" dirty="0" smtClean="0">
                <a:solidFill>
                  <a:srgbClr val="024B9C"/>
                </a:solidFill>
              </a:rPr>
              <a:t> </a:t>
            </a:r>
            <a:r>
              <a:rPr lang="en-IE" dirty="0" err="1" smtClean="0">
                <a:solidFill>
                  <a:srgbClr val="024B9C"/>
                </a:solidFill>
              </a:rPr>
              <a:t>prj</a:t>
            </a:r>
            <a:endParaRPr lang="en-IE" dirty="0" smtClean="0">
              <a:solidFill>
                <a:srgbClr val="024B9C"/>
              </a:solidFill>
            </a:endParaRPr>
          </a:p>
          <a:p>
            <a:pPr marL="285750" indent="-285750">
              <a:buFont typeface="Arial" panose="020B0604020202020204" pitchFamily="34" charset="0"/>
              <a:buChar char="•"/>
            </a:pPr>
            <a:r>
              <a:rPr lang="en-IE" dirty="0" smtClean="0">
                <a:solidFill>
                  <a:srgbClr val="024B9C"/>
                </a:solidFill>
              </a:rPr>
              <a:t>400M€</a:t>
            </a:r>
          </a:p>
          <a:p>
            <a:pPr marL="285750" indent="-285750">
              <a:buFont typeface="Arial" panose="020B0604020202020204" pitchFamily="34" charset="0"/>
              <a:buChar char="•"/>
            </a:pPr>
            <a:endParaRPr lang="en-IE" dirty="0">
              <a:solidFill>
                <a:srgbClr val="024B9C"/>
              </a:solidFill>
            </a:endParaRPr>
          </a:p>
          <a:p>
            <a:pPr marL="285750" indent="-285750">
              <a:buFont typeface="Arial" panose="020B0604020202020204" pitchFamily="34" charset="0"/>
              <a:buChar char="•"/>
            </a:pPr>
            <a:r>
              <a:rPr lang="en-IE" dirty="0" smtClean="0">
                <a:solidFill>
                  <a:srgbClr val="024B9C"/>
                </a:solidFill>
              </a:rPr>
              <a:t>INFRAEOSC-04</a:t>
            </a:r>
          </a:p>
          <a:p>
            <a:pPr lvl="1"/>
            <a:r>
              <a:rPr lang="en-IE" dirty="0" smtClean="0">
                <a:solidFill>
                  <a:srgbClr val="024B9C"/>
                </a:solidFill>
              </a:rPr>
              <a:t>95 M€</a:t>
            </a:r>
          </a:p>
          <a:p>
            <a:pPr lvl="1"/>
            <a:endParaRPr lang="en-IE" dirty="0">
              <a:solidFill>
                <a:srgbClr val="024B9C"/>
              </a:solidFill>
            </a:endParaRPr>
          </a:p>
          <a:p>
            <a:pPr>
              <a:spcAft>
                <a:spcPts val="600"/>
              </a:spcAft>
            </a:pPr>
            <a:r>
              <a:rPr lang="en-IE" dirty="0" smtClean="0">
                <a:solidFill>
                  <a:srgbClr val="024B9C"/>
                </a:solidFill>
              </a:rPr>
              <a:t>Building blocks:</a:t>
            </a:r>
            <a:endParaRPr lang="en-IE" dirty="0">
              <a:solidFill>
                <a:srgbClr val="024B9C"/>
              </a:solidFill>
            </a:endParaRPr>
          </a:p>
          <a:p>
            <a:pPr marL="285750" indent="-285750">
              <a:spcAft>
                <a:spcPts val="600"/>
              </a:spcAft>
              <a:buFont typeface="Arial" panose="020B0604020202020204" pitchFamily="34" charset="0"/>
              <a:buChar char="•"/>
            </a:pPr>
            <a:r>
              <a:rPr lang="en-IE" dirty="0" smtClean="0">
                <a:solidFill>
                  <a:srgbClr val="024B9C"/>
                </a:solidFill>
              </a:rPr>
              <a:t>AAI</a:t>
            </a:r>
          </a:p>
          <a:p>
            <a:pPr marL="285750" indent="-285750">
              <a:spcAft>
                <a:spcPts val="600"/>
              </a:spcAft>
              <a:buFont typeface="Arial" panose="020B0604020202020204" pitchFamily="34" charset="0"/>
              <a:buChar char="•"/>
            </a:pPr>
            <a:r>
              <a:rPr lang="en-IE" dirty="0" smtClean="0">
                <a:solidFill>
                  <a:srgbClr val="024B9C"/>
                </a:solidFill>
              </a:rPr>
              <a:t>Portal</a:t>
            </a:r>
          </a:p>
          <a:p>
            <a:pPr marL="285750" indent="-285750">
              <a:spcAft>
                <a:spcPts val="600"/>
              </a:spcAft>
              <a:buFont typeface="Arial" panose="020B0604020202020204" pitchFamily="34" charset="0"/>
              <a:buChar char="•"/>
            </a:pPr>
            <a:r>
              <a:rPr lang="en-IE" dirty="0" smtClean="0">
                <a:solidFill>
                  <a:srgbClr val="024B9C"/>
                </a:solidFill>
              </a:rPr>
              <a:t>Services</a:t>
            </a:r>
          </a:p>
          <a:p>
            <a:pPr marL="285750" indent="-285750">
              <a:spcAft>
                <a:spcPts val="600"/>
              </a:spcAft>
              <a:buFont typeface="Arial" panose="020B0604020202020204" pitchFamily="34" charset="0"/>
              <a:buChar char="•"/>
            </a:pPr>
            <a:r>
              <a:rPr lang="en-IE" dirty="0" smtClean="0">
                <a:solidFill>
                  <a:srgbClr val="024B9C"/>
                </a:solidFill>
              </a:rPr>
              <a:t>FAIR principles </a:t>
            </a:r>
            <a:r>
              <a:rPr lang="en-IE" dirty="0" err="1" smtClean="0">
                <a:solidFill>
                  <a:srgbClr val="024B9C"/>
                </a:solidFill>
              </a:rPr>
              <a:t>impl</a:t>
            </a:r>
            <a:r>
              <a:rPr lang="en-IE" dirty="0" smtClean="0">
                <a:solidFill>
                  <a:srgbClr val="024B9C"/>
                </a:solidFill>
              </a:rPr>
              <a:t>.</a:t>
            </a:r>
          </a:p>
          <a:p>
            <a:pPr marL="285750" indent="-285750">
              <a:spcAft>
                <a:spcPts val="600"/>
              </a:spcAft>
              <a:buFont typeface="Arial" panose="020B0604020202020204" pitchFamily="34" charset="0"/>
              <a:buChar char="•"/>
            </a:pPr>
            <a:r>
              <a:rPr lang="en-IE" dirty="0" smtClean="0">
                <a:solidFill>
                  <a:srgbClr val="024B9C"/>
                </a:solidFill>
              </a:rPr>
              <a:t>Interoperability among clusters</a:t>
            </a:r>
          </a:p>
        </p:txBody>
      </p:sp>
      <p:cxnSp>
        <p:nvCxnSpPr>
          <p:cNvPr id="9" name="Straight Arrow Connector 8"/>
          <p:cNvCxnSpPr/>
          <p:nvPr/>
        </p:nvCxnSpPr>
        <p:spPr>
          <a:xfrm flipV="1">
            <a:off x="2238375" y="2164357"/>
            <a:ext cx="439022" cy="635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825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3771" y="1825625"/>
            <a:ext cx="10960127" cy="4496798"/>
          </a:xfrm>
        </p:spPr>
        <p:txBody>
          <a:bodyPr/>
          <a:lstStyle/>
          <a:p>
            <a:pPr marL="0" indent="0">
              <a:buNone/>
            </a:pPr>
            <a:r>
              <a:rPr lang="en-US" i="1" dirty="0" smtClean="0">
                <a:solidFill>
                  <a:srgbClr val="024B9C"/>
                </a:solidFill>
              </a:rPr>
              <a:t>To make Science</a:t>
            </a:r>
          </a:p>
          <a:p>
            <a:r>
              <a:rPr lang="en-US" dirty="0" smtClean="0">
                <a:solidFill>
                  <a:srgbClr val="024B9C"/>
                </a:solidFill>
              </a:rPr>
              <a:t>more </a:t>
            </a:r>
            <a:r>
              <a:rPr lang="en-US" dirty="0">
                <a:solidFill>
                  <a:srgbClr val="024B9C"/>
                </a:solidFill>
              </a:rPr>
              <a:t>efficient (better sharing of resources), </a:t>
            </a:r>
            <a:endParaRPr lang="en-US" dirty="0" smtClean="0">
              <a:solidFill>
                <a:srgbClr val="024B9C"/>
              </a:solidFill>
            </a:endParaRPr>
          </a:p>
          <a:p>
            <a:r>
              <a:rPr lang="en-US" dirty="0" smtClean="0">
                <a:solidFill>
                  <a:srgbClr val="024B9C"/>
                </a:solidFill>
              </a:rPr>
              <a:t>more reliable and robust (better reproducibility, open scrutiny), </a:t>
            </a:r>
          </a:p>
          <a:p>
            <a:r>
              <a:rPr lang="en-US" dirty="0" smtClean="0">
                <a:solidFill>
                  <a:srgbClr val="024B9C"/>
                </a:solidFill>
              </a:rPr>
              <a:t>more </a:t>
            </a:r>
            <a:r>
              <a:rPr lang="en-US" dirty="0">
                <a:solidFill>
                  <a:srgbClr val="024B9C"/>
                </a:solidFill>
              </a:rPr>
              <a:t>responsive to societal </a:t>
            </a:r>
            <a:r>
              <a:rPr lang="en-US" dirty="0" smtClean="0">
                <a:solidFill>
                  <a:srgbClr val="024B9C"/>
                </a:solidFill>
              </a:rPr>
              <a:t>demands (</a:t>
            </a:r>
            <a:r>
              <a:rPr lang="en-US" dirty="0">
                <a:solidFill>
                  <a:srgbClr val="024B9C"/>
                </a:solidFill>
              </a:rPr>
              <a:t>involvement of societal actors</a:t>
            </a:r>
            <a:r>
              <a:rPr lang="en-US" dirty="0" smtClean="0">
                <a:solidFill>
                  <a:srgbClr val="024B9C"/>
                </a:solidFill>
              </a:rPr>
              <a:t>)</a:t>
            </a:r>
          </a:p>
          <a:p>
            <a:r>
              <a:rPr lang="en-US" dirty="0" smtClean="0">
                <a:solidFill>
                  <a:srgbClr val="024B9C"/>
                </a:solidFill>
              </a:rPr>
              <a:t>more trusted by society</a:t>
            </a:r>
          </a:p>
          <a:p>
            <a:pPr marL="0" indent="0">
              <a:buNone/>
            </a:pPr>
            <a:r>
              <a:rPr lang="en-US" i="1" dirty="0" smtClean="0">
                <a:solidFill>
                  <a:srgbClr val="024B9C"/>
                </a:solidFill>
              </a:rPr>
              <a:t>Covid</a:t>
            </a:r>
            <a:r>
              <a:rPr lang="en-US" i="1" dirty="0">
                <a:solidFill>
                  <a:srgbClr val="024B9C"/>
                </a:solidFill>
              </a:rPr>
              <a:t>-</a:t>
            </a:r>
            <a:r>
              <a:rPr lang="en-US" i="1" dirty="0" smtClean="0">
                <a:solidFill>
                  <a:srgbClr val="024B9C"/>
                </a:solidFill>
              </a:rPr>
              <a:t>19 illustrates both the necessity and success of practicing open science</a:t>
            </a:r>
            <a:endParaRPr lang="pl-PL" i="1" dirty="0">
              <a:solidFill>
                <a:srgbClr val="024B9C"/>
              </a:solidFill>
            </a:endParaRPr>
          </a:p>
          <a:p>
            <a:endParaRPr lang="en-GB" i="1" dirty="0">
              <a:solidFill>
                <a:srgbClr val="024B9C"/>
              </a:solidFill>
            </a:endParaRPr>
          </a:p>
        </p:txBody>
      </p:sp>
      <p:sp>
        <p:nvSpPr>
          <p:cNvPr id="3" name="Title 2"/>
          <p:cNvSpPr>
            <a:spLocks noGrp="1"/>
          </p:cNvSpPr>
          <p:nvPr>
            <p:ph type="title"/>
          </p:nvPr>
        </p:nvSpPr>
        <p:spPr/>
        <p:txBody>
          <a:bodyPr/>
          <a:lstStyle/>
          <a:p>
            <a:r>
              <a:rPr lang="en-US" dirty="0" smtClean="0"/>
              <a:t>1. Why we need Open Science </a:t>
            </a:r>
            <a:endParaRPr lang="en-GB" dirty="0"/>
          </a:p>
        </p:txBody>
      </p:sp>
    </p:spTree>
    <p:extLst>
      <p:ext uri="{BB962C8B-B14F-4D97-AF65-F5344CB8AC3E}">
        <p14:creationId xmlns:p14="http://schemas.microsoft.com/office/powerpoint/2010/main" val="670195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066" y="100957"/>
            <a:ext cx="10823314" cy="1082384"/>
          </a:xfrm>
        </p:spPr>
        <p:txBody>
          <a:bodyPr vert="horz" lIns="91440" tIns="45720" rIns="91440" bIns="0" rtlCol="0" anchor="b" anchorCtr="0">
            <a:noAutofit/>
          </a:bodyPr>
          <a:lstStyle/>
          <a:p>
            <a:r>
              <a:rPr lang="en-GB" dirty="0" smtClean="0"/>
              <a:t>2. The EC commitment to Open Science</a:t>
            </a:r>
            <a:endParaRPr lang="en-GB" dirty="0"/>
          </a:p>
        </p:txBody>
      </p:sp>
      <p:sp>
        <p:nvSpPr>
          <p:cNvPr id="5" name="Content Placeholder 2"/>
          <p:cNvSpPr>
            <a:spLocks noGrp="1"/>
          </p:cNvSpPr>
          <p:nvPr>
            <p:ph sz="half" idx="1"/>
          </p:nvPr>
        </p:nvSpPr>
        <p:spPr>
          <a:xfrm>
            <a:off x="1048066" y="1412162"/>
            <a:ext cx="5405897" cy="3703323"/>
          </a:xfrm>
        </p:spPr>
        <p:txBody>
          <a:bodyPr/>
          <a:lstStyle/>
          <a:p>
            <a:pPr marL="0" indent="0">
              <a:buNone/>
            </a:pPr>
            <a:r>
              <a:rPr lang="en-GB" b="1" dirty="0">
                <a:solidFill>
                  <a:srgbClr val="024B9C"/>
                </a:solidFill>
              </a:rPr>
              <a:t>Improve </a:t>
            </a:r>
            <a:r>
              <a:rPr lang="en-GB" b="1" i="1" kern="0" dirty="0">
                <a:solidFill>
                  <a:schemeClr val="accent5"/>
                </a:solidFill>
              </a:rPr>
              <a:t>the practice </a:t>
            </a:r>
            <a:r>
              <a:rPr lang="en-GB" b="1" dirty="0">
                <a:solidFill>
                  <a:srgbClr val="024B9C"/>
                </a:solidFill>
              </a:rPr>
              <a:t>of </a:t>
            </a:r>
            <a:r>
              <a:rPr lang="en-GB" b="1" dirty="0" smtClean="0">
                <a:solidFill>
                  <a:srgbClr val="024B9C"/>
                </a:solidFill>
              </a:rPr>
              <a:t>R&amp;I</a:t>
            </a:r>
            <a:endParaRPr lang="en-GB" b="1" dirty="0">
              <a:solidFill>
                <a:srgbClr val="024B9C"/>
              </a:solidFill>
            </a:endParaRPr>
          </a:p>
          <a:p>
            <a:pPr>
              <a:spcAft>
                <a:spcPts val="1200"/>
              </a:spcAft>
            </a:pPr>
            <a:r>
              <a:rPr lang="en-GB" sz="2000" dirty="0" smtClean="0">
                <a:solidFill>
                  <a:srgbClr val="024B9C"/>
                </a:solidFill>
              </a:rPr>
              <a:t>Openly </a:t>
            </a:r>
            <a:r>
              <a:rPr lang="en-GB" sz="2000" dirty="0">
                <a:solidFill>
                  <a:srgbClr val="024B9C"/>
                </a:solidFill>
              </a:rPr>
              <a:t>accessible </a:t>
            </a:r>
            <a:r>
              <a:rPr lang="en-GB" sz="2000" dirty="0" smtClean="0">
                <a:solidFill>
                  <a:srgbClr val="024B9C"/>
                </a:solidFill>
              </a:rPr>
              <a:t>scholarly </a:t>
            </a:r>
            <a:r>
              <a:rPr lang="en-GB" sz="2000" dirty="0">
                <a:solidFill>
                  <a:srgbClr val="024B9C"/>
                </a:solidFill>
              </a:rPr>
              <a:t>publications</a:t>
            </a:r>
          </a:p>
          <a:p>
            <a:pPr>
              <a:spcAft>
                <a:spcPts val="1200"/>
              </a:spcAft>
            </a:pPr>
            <a:r>
              <a:rPr lang="en-GB" sz="2000" dirty="0">
                <a:solidFill>
                  <a:srgbClr val="024B9C"/>
                </a:solidFill>
              </a:rPr>
              <a:t>Early sharing of all research outputs</a:t>
            </a:r>
          </a:p>
          <a:p>
            <a:pPr>
              <a:spcAft>
                <a:spcPts val="1200"/>
              </a:spcAft>
            </a:pPr>
            <a:r>
              <a:rPr lang="en-GB" sz="2000" dirty="0">
                <a:solidFill>
                  <a:srgbClr val="024B9C"/>
                </a:solidFill>
              </a:rPr>
              <a:t>All data </a:t>
            </a:r>
            <a:r>
              <a:rPr lang="en-GB" sz="2000" dirty="0" smtClean="0">
                <a:solidFill>
                  <a:srgbClr val="024B9C"/>
                </a:solidFill>
              </a:rPr>
              <a:t>FAIR, RDM</a:t>
            </a:r>
            <a:endParaRPr lang="en-GB" sz="2000" dirty="0">
              <a:solidFill>
                <a:srgbClr val="024B9C"/>
              </a:solidFill>
            </a:endParaRPr>
          </a:p>
          <a:p>
            <a:pPr>
              <a:spcAft>
                <a:spcPts val="1200"/>
              </a:spcAft>
            </a:pPr>
            <a:r>
              <a:rPr lang="en-US" sz="2000" dirty="0">
                <a:solidFill>
                  <a:srgbClr val="024B9C"/>
                </a:solidFill>
              </a:rPr>
              <a:t>Reproducible results</a:t>
            </a:r>
            <a:endParaRPr lang="en-GB" sz="2000" dirty="0">
              <a:solidFill>
                <a:srgbClr val="024B9C"/>
              </a:solidFill>
            </a:endParaRPr>
          </a:p>
          <a:p>
            <a:pPr>
              <a:spcAft>
                <a:spcPts val="1200"/>
              </a:spcAft>
            </a:pPr>
            <a:r>
              <a:rPr lang="en-GB" sz="2000" dirty="0">
                <a:solidFill>
                  <a:srgbClr val="024B9C"/>
                </a:solidFill>
              </a:rPr>
              <a:t>Societal engagement and </a:t>
            </a:r>
            <a:r>
              <a:rPr lang="en-GB" sz="2000" dirty="0" smtClean="0">
                <a:solidFill>
                  <a:srgbClr val="024B9C"/>
                </a:solidFill>
              </a:rPr>
              <a:t>responsibility</a:t>
            </a:r>
          </a:p>
        </p:txBody>
      </p:sp>
      <p:sp>
        <p:nvSpPr>
          <p:cNvPr id="7" name="Content Placeholder 2"/>
          <p:cNvSpPr txBox="1">
            <a:spLocks/>
          </p:cNvSpPr>
          <p:nvPr/>
        </p:nvSpPr>
        <p:spPr bwMode="auto">
          <a:xfrm>
            <a:off x="6811542" y="1412162"/>
            <a:ext cx="5187429" cy="37033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Bef>
                <a:spcPts val="0"/>
              </a:spcBef>
              <a:spcAft>
                <a:spcPts val="1200"/>
              </a:spcAft>
              <a:buNone/>
            </a:pPr>
            <a:r>
              <a:rPr lang="en-GB" b="1" i="0" kern="0" dirty="0">
                <a:solidFill>
                  <a:srgbClr val="024B9C"/>
                </a:solidFill>
              </a:rPr>
              <a:t>Develop proper </a:t>
            </a:r>
            <a:r>
              <a:rPr lang="en-GB" b="1" kern="0" dirty="0">
                <a:solidFill>
                  <a:schemeClr val="accent5"/>
                </a:solidFill>
              </a:rPr>
              <a:t>enablers</a:t>
            </a:r>
          </a:p>
          <a:p>
            <a:pPr>
              <a:spcBef>
                <a:spcPts val="0"/>
              </a:spcBef>
              <a:spcAft>
                <a:spcPts val="1200"/>
              </a:spcAft>
            </a:pPr>
            <a:r>
              <a:rPr lang="en-US" sz="2000" i="0" dirty="0" smtClean="0">
                <a:solidFill>
                  <a:srgbClr val="024B9C"/>
                </a:solidFill>
              </a:rPr>
              <a:t>Rewards </a:t>
            </a:r>
            <a:r>
              <a:rPr lang="en-US" sz="2000" i="0" dirty="0">
                <a:solidFill>
                  <a:srgbClr val="024B9C"/>
                </a:solidFill>
              </a:rPr>
              <a:t>and </a:t>
            </a:r>
            <a:r>
              <a:rPr lang="en-US" sz="2000" i="0" dirty="0" smtClean="0">
                <a:solidFill>
                  <a:srgbClr val="024B9C"/>
                </a:solidFill>
              </a:rPr>
              <a:t>incentives to </a:t>
            </a:r>
            <a:r>
              <a:rPr lang="en-US" sz="2000" i="0" dirty="0">
                <a:solidFill>
                  <a:srgbClr val="024B9C"/>
                </a:solidFill>
              </a:rPr>
              <a:t>adopt Open Science practices, with appropriate metrics</a:t>
            </a:r>
          </a:p>
          <a:p>
            <a:pPr>
              <a:spcBef>
                <a:spcPts val="0"/>
              </a:spcBef>
              <a:spcAft>
                <a:spcPts val="1200"/>
              </a:spcAft>
            </a:pPr>
            <a:r>
              <a:rPr lang="en-US" sz="2000" i="0" dirty="0" smtClean="0">
                <a:solidFill>
                  <a:srgbClr val="024B9C"/>
                </a:solidFill>
              </a:rPr>
              <a:t>Appropriate </a:t>
            </a:r>
            <a:r>
              <a:rPr lang="en-US" sz="2000" i="0" dirty="0">
                <a:solidFill>
                  <a:srgbClr val="024B9C"/>
                </a:solidFill>
              </a:rPr>
              <a:t>skills and education, including for research </a:t>
            </a:r>
            <a:r>
              <a:rPr lang="en-US" sz="2000" i="0" dirty="0" smtClean="0">
                <a:solidFill>
                  <a:srgbClr val="024B9C"/>
                </a:solidFill>
              </a:rPr>
              <a:t>integrity</a:t>
            </a:r>
          </a:p>
          <a:p>
            <a:pPr>
              <a:spcBef>
                <a:spcPts val="0"/>
              </a:spcBef>
              <a:spcAft>
                <a:spcPts val="1200"/>
              </a:spcAft>
            </a:pPr>
            <a:r>
              <a:rPr lang="en-US" sz="2000" i="0" dirty="0" smtClean="0">
                <a:solidFill>
                  <a:srgbClr val="024B9C"/>
                </a:solidFill>
              </a:rPr>
              <a:t>Open Research Infrastructures including the European Open Science Cloud (EOSC) </a:t>
            </a:r>
            <a:endParaRPr lang="en-US" sz="2000" i="0" dirty="0">
              <a:solidFill>
                <a:srgbClr val="024B9C"/>
              </a:solidFill>
            </a:endParaRPr>
          </a:p>
        </p:txBody>
      </p:sp>
      <p:sp>
        <p:nvSpPr>
          <p:cNvPr id="6" name="Rounded Rectangle 5"/>
          <p:cNvSpPr/>
          <p:nvPr/>
        </p:nvSpPr>
        <p:spPr>
          <a:xfrm>
            <a:off x="676024" y="5119534"/>
            <a:ext cx="2522378" cy="9097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dirty="0"/>
              <a:t>ERA </a:t>
            </a:r>
            <a:r>
              <a:rPr lang="en-GB" b="1" dirty="0" smtClean="0"/>
              <a:t>Communication</a:t>
            </a:r>
            <a:endParaRPr lang="en-GB" b="1" dirty="0"/>
          </a:p>
        </p:txBody>
      </p:sp>
      <p:sp>
        <p:nvSpPr>
          <p:cNvPr id="11" name="Rounded Rectangle 10"/>
          <p:cNvSpPr/>
          <p:nvPr/>
        </p:nvSpPr>
        <p:spPr>
          <a:xfrm>
            <a:off x="3524998" y="5119533"/>
            <a:ext cx="2522378" cy="90979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b="1" dirty="0"/>
              <a:t>Provisions on Open Science under Horizon </a:t>
            </a:r>
            <a:r>
              <a:rPr lang="en-GB" b="1" dirty="0" smtClean="0"/>
              <a:t>Europe</a:t>
            </a:r>
            <a:endParaRPr lang="en-GB" b="1" dirty="0"/>
          </a:p>
        </p:txBody>
      </p:sp>
      <p:sp>
        <p:nvSpPr>
          <p:cNvPr id="12" name="Rounded Rectangle 11"/>
          <p:cNvSpPr/>
          <p:nvPr/>
        </p:nvSpPr>
        <p:spPr>
          <a:xfrm>
            <a:off x="6393022" y="5119533"/>
            <a:ext cx="2522378" cy="9097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b="1" dirty="0" smtClean="0"/>
              <a:t>EOSC in </a:t>
            </a:r>
            <a:r>
              <a:rPr lang="en-GB" b="1" dirty="0"/>
              <a:t>the Horizon Europe RI WP</a:t>
            </a:r>
          </a:p>
        </p:txBody>
      </p:sp>
      <p:sp>
        <p:nvSpPr>
          <p:cNvPr id="13" name="Rounded Rectangle 12"/>
          <p:cNvSpPr/>
          <p:nvPr/>
        </p:nvSpPr>
        <p:spPr>
          <a:xfrm>
            <a:off x="9261046" y="5119533"/>
            <a:ext cx="2522378" cy="9097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E" b="1" dirty="0" smtClean="0"/>
              <a:t>EOSC and other data strategies</a:t>
            </a:r>
            <a:endParaRPr lang="en-GB" b="1" dirty="0"/>
          </a:p>
        </p:txBody>
      </p:sp>
    </p:spTree>
    <p:extLst>
      <p:ext uri="{BB962C8B-B14F-4D97-AF65-F5344CB8AC3E}">
        <p14:creationId xmlns:p14="http://schemas.microsoft.com/office/powerpoint/2010/main" val="484912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8" y="1541414"/>
            <a:ext cx="5328000" cy="4995310"/>
          </a:xfrm>
        </p:spPr>
        <p:txBody>
          <a:bodyPr/>
          <a:lstStyle/>
          <a:p>
            <a:pPr marL="0" indent="0">
              <a:buNone/>
            </a:pPr>
            <a:r>
              <a:rPr lang="en-GB" b="1" dirty="0">
                <a:solidFill>
                  <a:srgbClr val="024B9C"/>
                </a:solidFill>
              </a:rPr>
              <a:t>Deepening the </a:t>
            </a:r>
            <a:r>
              <a:rPr lang="en-GB" b="1" dirty="0" smtClean="0">
                <a:solidFill>
                  <a:srgbClr val="024B9C"/>
                </a:solidFill>
              </a:rPr>
              <a:t>ERA</a:t>
            </a:r>
            <a:br>
              <a:rPr lang="en-GB" b="1" dirty="0" smtClean="0">
                <a:solidFill>
                  <a:srgbClr val="024B9C"/>
                </a:solidFill>
              </a:rPr>
            </a:br>
            <a:r>
              <a:rPr lang="en-GB" sz="1800" dirty="0" smtClean="0">
                <a:solidFill>
                  <a:srgbClr val="024B9C"/>
                </a:solidFill>
              </a:rPr>
              <a:t>The </a:t>
            </a:r>
            <a:r>
              <a:rPr lang="en-GB" sz="1800" dirty="0">
                <a:solidFill>
                  <a:srgbClr val="024B9C"/>
                </a:solidFill>
              </a:rPr>
              <a:t>Commission will: (Action 9) </a:t>
            </a:r>
          </a:p>
          <a:p>
            <a:r>
              <a:rPr lang="en-GB" sz="1800" dirty="0" smtClean="0">
                <a:solidFill>
                  <a:srgbClr val="024B9C"/>
                </a:solidFill>
              </a:rPr>
              <a:t>Incentivise </a:t>
            </a:r>
            <a:r>
              <a:rPr lang="en-GB" sz="1800" dirty="0">
                <a:solidFill>
                  <a:srgbClr val="024B9C"/>
                </a:solidFill>
              </a:rPr>
              <a:t>open science practices by improving the </a:t>
            </a:r>
            <a:r>
              <a:rPr lang="en-GB" sz="1800" b="1" dirty="0">
                <a:solidFill>
                  <a:srgbClr val="024B9C"/>
                </a:solidFill>
              </a:rPr>
              <a:t>research assessment system</a:t>
            </a:r>
            <a:r>
              <a:rPr lang="en-GB" sz="1800" dirty="0">
                <a:solidFill>
                  <a:srgbClr val="024B9C"/>
                </a:solidFill>
              </a:rPr>
              <a:t>. </a:t>
            </a:r>
          </a:p>
          <a:p>
            <a:pPr lvl="0"/>
            <a:r>
              <a:rPr lang="en-GB" sz="1800" dirty="0" smtClean="0">
                <a:solidFill>
                  <a:srgbClr val="024B9C"/>
                </a:solidFill>
              </a:rPr>
              <a:t>Launch</a:t>
            </a:r>
            <a:r>
              <a:rPr lang="en-GB" sz="1800" dirty="0">
                <a:solidFill>
                  <a:srgbClr val="024B9C"/>
                </a:solidFill>
              </a:rPr>
              <a:t>, via the Horizon Europe Programme, a </a:t>
            </a:r>
            <a:r>
              <a:rPr lang="en-GB" sz="1800" b="1" dirty="0">
                <a:solidFill>
                  <a:srgbClr val="024B9C"/>
                </a:solidFill>
              </a:rPr>
              <a:t>platform of peer-reviewed open access publishing</a:t>
            </a:r>
            <a:r>
              <a:rPr lang="en-GB" sz="1800" dirty="0">
                <a:solidFill>
                  <a:srgbClr val="024B9C"/>
                </a:solidFill>
              </a:rPr>
              <a:t>; </a:t>
            </a:r>
          </a:p>
          <a:p>
            <a:pPr lvl="0"/>
            <a:r>
              <a:rPr lang="en-GB" sz="1800" b="1" dirty="0">
                <a:solidFill>
                  <a:srgbClr val="024B9C"/>
                </a:solidFill>
              </a:rPr>
              <a:t>A</a:t>
            </a:r>
            <a:r>
              <a:rPr lang="en-GB" sz="1800" b="1" dirty="0" smtClean="0">
                <a:solidFill>
                  <a:srgbClr val="024B9C"/>
                </a:solidFill>
              </a:rPr>
              <a:t>nalyse </a:t>
            </a:r>
            <a:r>
              <a:rPr lang="en-GB" sz="1800" b="1" dirty="0">
                <a:solidFill>
                  <a:srgbClr val="024B9C"/>
                </a:solidFill>
              </a:rPr>
              <a:t>authors’ rights</a:t>
            </a:r>
            <a:r>
              <a:rPr lang="en-GB" sz="1800" dirty="0">
                <a:solidFill>
                  <a:srgbClr val="024B9C"/>
                </a:solidFill>
              </a:rPr>
              <a:t> to enable sharing of publicly funded peer-reviewed articles without restriction; </a:t>
            </a:r>
          </a:p>
          <a:p>
            <a:pPr lvl="0"/>
            <a:r>
              <a:rPr lang="en-GB" sz="1800" dirty="0">
                <a:solidFill>
                  <a:srgbClr val="024B9C"/>
                </a:solidFill>
              </a:rPr>
              <a:t>E</a:t>
            </a:r>
            <a:r>
              <a:rPr lang="en-GB" sz="1800" dirty="0" smtClean="0">
                <a:solidFill>
                  <a:srgbClr val="024B9C"/>
                </a:solidFill>
              </a:rPr>
              <a:t>nsure </a:t>
            </a:r>
            <a:r>
              <a:rPr lang="en-GB" sz="1800" dirty="0">
                <a:solidFill>
                  <a:srgbClr val="024B9C"/>
                </a:solidFill>
              </a:rPr>
              <a:t>a </a:t>
            </a:r>
            <a:r>
              <a:rPr lang="en-GB" sz="1800" b="1" dirty="0">
                <a:solidFill>
                  <a:srgbClr val="024B9C"/>
                </a:solidFill>
              </a:rPr>
              <a:t>European Open Science Cloud</a:t>
            </a:r>
            <a:r>
              <a:rPr lang="en-GB" sz="1800" dirty="0">
                <a:solidFill>
                  <a:srgbClr val="024B9C"/>
                </a:solidFill>
              </a:rPr>
              <a:t> that is offering findable, accessible, interoperable and reusable research data and services (Web of FAIR); and </a:t>
            </a:r>
          </a:p>
          <a:p>
            <a:pPr marL="0" indent="0">
              <a:buNone/>
            </a:pPr>
            <a:endParaRPr lang="en-GB" sz="1800" dirty="0">
              <a:solidFill>
                <a:srgbClr val="024B9C"/>
              </a:solidFill>
            </a:endParaRPr>
          </a:p>
        </p:txBody>
      </p:sp>
      <p:sp>
        <p:nvSpPr>
          <p:cNvPr id="3" name="Content Placeholder 2"/>
          <p:cNvSpPr>
            <a:spLocks noGrp="1"/>
          </p:cNvSpPr>
          <p:nvPr>
            <p:ph sz="half" idx="2"/>
          </p:nvPr>
        </p:nvSpPr>
        <p:spPr>
          <a:xfrm>
            <a:off x="6402250" y="1541414"/>
            <a:ext cx="5328000" cy="4995310"/>
          </a:xfrm>
        </p:spPr>
        <p:txBody>
          <a:bodyPr/>
          <a:lstStyle/>
          <a:p>
            <a:pPr marL="0" indent="0">
              <a:buNone/>
            </a:pPr>
            <a:r>
              <a:rPr lang="en-GB" b="1" dirty="0" smtClean="0">
                <a:solidFill>
                  <a:srgbClr val="024B9C"/>
                </a:solidFill>
              </a:rPr>
              <a:t>Citizen Engagement</a:t>
            </a:r>
            <a:br>
              <a:rPr lang="en-GB" b="1" dirty="0" smtClean="0">
                <a:solidFill>
                  <a:srgbClr val="024B9C"/>
                </a:solidFill>
              </a:rPr>
            </a:br>
            <a:r>
              <a:rPr lang="en-GB" sz="1800" dirty="0" smtClean="0">
                <a:solidFill>
                  <a:srgbClr val="024B9C"/>
                </a:solidFill>
              </a:rPr>
              <a:t>The </a:t>
            </a:r>
            <a:r>
              <a:rPr lang="en-GB" sz="1800" dirty="0">
                <a:solidFill>
                  <a:srgbClr val="024B9C"/>
                </a:solidFill>
              </a:rPr>
              <a:t>Commission will: (Action 13) </a:t>
            </a:r>
          </a:p>
          <a:p>
            <a:r>
              <a:rPr lang="en-GB" sz="1800" dirty="0">
                <a:solidFill>
                  <a:srgbClr val="024B9C"/>
                </a:solidFill>
              </a:rPr>
              <a:t>Organise with Member States and stakeholders Europe-wide participatory </a:t>
            </a:r>
            <a:r>
              <a:rPr lang="en-GB" sz="1800" b="1" dirty="0">
                <a:solidFill>
                  <a:srgbClr val="024B9C"/>
                </a:solidFill>
              </a:rPr>
              <a:t>citizen science campaigns</a:t>
            </a:r>
            <a:r>
              <a:rPr lang="en-GB" sz="1800" dirty="0">
                <a:solidFill>
                  <a:srgbClr val="024B9C"/>
                </a:solidFill>
              </a:rPr>
              <a:t> to raise awareness and networking, crowdsourcing platforms and pan-European hackathons, in particular in the context of Horizon Europe Missions. The Commission will develop with Member States best practices to open up science and innovation to citizens and youth. </a:t>
            </a:r>
          </a:p>
        </p:txBody>
      </p:sp>
      <p:sp>
        <p:nvSpPr>
          <p:cNvPr id="4" name="Title 3"/>
          <p:cNvSpPr>
            <a:spLocks noGrp="1"/>
          </p:cNvSpPr>
          <p:nvPr>
            <p:ph type="title"/>
          </p:nvPr>
        </p:nvSpPr>
        <p:spPr>
          <a:xfrm>
            <a:off x="908398" y="299980"/>
            <a:ext cx="10515600" cy="782357"/>
          </a:xfrm>
        </p:spPr>
        <p:txBody>
          <a:bodyPr/>
          <a:lstStyle/>
          <a:p>
            <a:r>
              <a:rPr lang="en-GB" dirty="0" smtClean="0"/>
              <a:t>2.1 Open Science in the ERA Communication</a:t>
            </a:r>
            <a:endParaRPr lang="en-GB" dirty="0"/>
          </a:p>
        </p:txBody>
      </p:sp>
    </p:spTree>
    <p:extLst>
      <p:ext uri="{BB962C8B-B14F-4D97-AF65-F5344CB8AC3E}">
        <p14:creationId xmlns:p14="http://schemas.microsoft.com/office/powerpoint/2010/main" val="3532936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851" y="364753"/>
            <a:ext cx="11134998" cy="770020"/>
          </a:xfrm>
        </p:spPr>
        <p:txBody>
          <a:bodyPr vert="horz" lIns="91440" tIns="45720" rIns="91440" bIns="0" rtlCol="0" anchor="b" anchorCtr="0">
            <a:noAutofit/>
          </a:bodyPr>
          <a:lstStyle/>
          <a:p>
            <a:r>
              <a:rPr lang="en-US" dirty="0" smtClean="0"/>
              <a:t>2.2 Towards </a:t>
            </a:r>
            <a:r>
              <a:rPr lang="en-US" dirty="0"/>
              <a:t>a new ‘modus operandi’ for Science</a:t>
            </a:r>
            <a:endParaRPr lang="en-GB" dirty="0"/>
          </a:p>
        </p:txBody>
      </p:sp>
      <p:sp>
        <p:nvSpPr>
          <p:cNvPr id="3" name="Rectangle 2"/>
          <p:cNvSpPr/>
          <p:nvPr/>
        </p:nvSpPr>
        <p:spPr>
          <a:xfrm>
            <a:off x="621655" y="1426180"/>
            <a:ext cx="5316949" cy="4770537"/>
          </a:xfrm>
          <a:prstGeom prst="rect">
            <a:avLst/>
          </a:prstGeom>
        </p:spPr>
        <p:txBody>
          <a:bodyPr wrap="square">
            <a:spAutoFit/>
          </a:bodyPr>
          <a:lstStyle/>
          <a:p>
            <a:pPr>
              <a:spcAft>
                <a:spcPts val="600"/>
              </a:spcAft>
            </a:pPr>
            <a:r>
              <a:rPr lang="en-GB" sz="2000" b="1" dirty="0" smtClean="0"/>
              <a:t>      </a:t>
            </a:r>
            <a:r>
              <a:rPr lang="en-GB" sz="2000" b="1" dirty="0" smtClean="0">
                <a:solidFill>
                  <a:schemeClr val="accent6">
                    <a:lumMod val="75000"/>
                  </a:schemeClr>
                </a:solidFill>
              </a:rPr>
              <a:t>The dominant current system</a:t>
            </a:r>
          </a:p>
          <a:p>
            <a:pPr>
              <a:spcAft>
                <a:spcPts val="600"/>
              </a:spcAft>
            </a:pPr>
            <a:endParaRPr lang="en-IE" sz="400" dirty="0"/>
          </a:p>
          <a:p>
            <a:pPr marL="285750" indent="-285750">
              <a:spcAft>
                <a:spcPts val="600"/>
              </a:spcAft>
              <a:buFont typeface="Arial" panose="020B0604020202020204" pitchFamily="34" charset="0"/>
              <a:buChar char="•"/>
            </a:pPr>
            <a:r>
              <a:rPr lang="en-GB" sz="2000" dirty="0">
                <a:solidFill>
                  <a:srgbClr val="024B9C"/>
                </a:solidFill>
              </a:rPr>
              <a:t>Rewarding individual competing </a:t>
            </a:r>
            <a:r>
              <a:rPr lang="en-GB" sz="2000" dirty="0" smtClean="0">
                <a:solidFill>
                  <a:srgbClr val="024B9C"/>
                </a:solidFill>
              </a:rPr>
              <a:t>scientists</a:t>
            </a:r>
          </a:p>
          <a:p>
            <a:pPr marL="285750" indent="-285750">
              <a:spcAft>
                <a:spcPts val="600"/>
              </a:spcAft>
              <a:buFont typeface="Arial" panose="020B0604020202020204" pitchFamily="34" charset="0"/>
              <a:buChar char="•"/>
            </a:pPr>
            <a:r>
              <a:rPr lang="en-GB" sz="2000" dirty="0" smtClean="0">
                <a:solidFill>
                  <a:srgbClr val="024B9C"/>
                </a:solidFill>
              </a:rPr>
              <a:t>Publish </a:t>
            </a:r>
            <a:r>
              <a:rPr lang="en-GB" sz="2000" dirty="0">
                <a:solidFill>
                  <a:srgbClr val="024B9C"/>
                </a:solidFill>
              </a:rPr>
              <a:t>as much and as fast as possible  </a:t>
            </a:r>
            <a:r>
              <a:rPr lang="en-GB" sz="2000" dirty="0" smtClean="0">
                <a:solidFill>
                  <a:srgbClr val="024B9C"/>
                </a:solidFill>
              </a:rPr>
              <a:t/>
            </a:r>
            <a:br>
              <a:rPr lang="en-GB" sz="2000" dirty="0" smtClean="0">
                <a:solidFill>
                  <a:srgbClr val="024B9C"/>
                </a:solidFill>
              </a:rPr>
            </a:br>
            <a:endParaRPr lang="en-GB" sz="2000" dirty="0" smtClean="0">
              <a:solidFill>
                <a:srgbClr val="024B9C"/>
              </a:solidFill>
            </a:endParaRPr>
          </a:p>
          <a:p>
            <a:pPr marL="285750" indent="-285750">
              <a:spcAft>
                <a:spcPts val="600"/>
              </a:spcAft>
              <a:buFont typeface="Arial" panose="020B0604020202020204" pitchFamily="34" charset="0"/>
              <a:buChar char="•"/>
            </a:pPr>
            <a:r>
              <a:rPr lang="en-GB" sz="2000" dirty="0" smtClean="0">
                <a:solidFill>
                  <a:srgbClr val="024B9C"/>
                </a:solidFill>
              </a:rPr>
              <a:t>Excellence </a:t>
            </a:r>
            <a:r>
              <a:rPr lang="en-GB" sz="2000" dirty="0">
                <a:solidFill>
                  <a:srgbClr val="024B9C"/>
                </a:solidFill>
              </a:rPr>
              <a:t>defined largely on the basis of </a:t>
            </a:r>
            <a:r>
              <a:rPr lang="en-GB" sz="2000" i="1" dirty="0">
                <a:solidFill>
                  <a:srgbClr val="024B9C"/>
                </a:solidFill>
              </a:rPr>
              <a:t>where</a:t>
            </a:r>
            <a:r>
              <a:rPr lang="en-GB" sz="2000" dirty="0">
                <a:solidFill>
                  <a:srgbClr val="024B9C"/>
                </a:solidFill>
              </a:rPr>
              <a:t> scientists </a:t>
            </a:r>
            <a:r>
              <a:rPr lang="en-GB" sz="2000" dirty="0" smtClean="0">
                <a:solidFill>
                  <a:srgbClr val="024B9C"/>
                </a:solidFill>
              </a:rPr>
              <a:t>publish</a:t>
            </a:r>
          </a:p>
          <a:p>
            <a:pPr marL="285750" indent="-285750">
              <a:spcAft>
                <a:spcPts val="600"/>
              </a:spcAft>
              <a:buFont typeface="Arial" panose="020B0604020202020204" pitchFamily="34" charset="0"/>
              <a:buChar char="•"/>
            </a:pPr>
            <a:r>
              <a:rPr lang="en-GB" sz="2000" dirty="0">
                <a:solidFill>
                  <a:srgbClr val="024B9C"/>
                </a:solidFill>
              </a:rPr>
              <a:t>Incentivises researchers to </a:t>
            </a:r>
            <a:r>
              <a:rPr lang="en-GB" sz="2000" i="1" dirty="0">
                <a:solidFill>
                  <a:srgbClr val="024B9C"/>
                </a:solidFill>
              </a:rPr>
              <a:t>produce specific outputs </a:t>
            </a:r>
            <a:r>
              <a:rPr lang="en-GB" sz="2000" dirty="0">
                <a:solidFill>
                  <a:srgbClr val="024B9C"/>
                </a:solidFill>
              </a:rPr>
              <a:t>(mainly publications</a:t>
            </a:r>
            <a:r>
              <a:rPr lang="en-GB" sz="2000" dirty="0" smtClean="0">
                <a:solidFill>
                  <a:srgbClr val="024B9C"/>
                </a:solidFill>
              </a:rPr>
              <a:t>)</a:t>
            </a:r>
          </a:p>
          <a:p>
            <a:pPr lvl="1">
              <a:spcAft>
                <a:spcPts val="600"/>
              </a:spcAft>
            </a:pPr>
            <a:r>
              <a:rPr lang="en-GB" sz="2000" i="1" dirty="0" smtClean="0">
                <a:solidFill>
                  <a:srgbClr val="024B9C"/>
                </a:solidFill>
              </a:rPr>
              <a:t>- </a:t>
            </a:r>
            <a:r>
              <a:rPr lang="en-GB" i="1" dirty="0" smtClean="0">
                <a:solidFill>
                  <a:srgbClr val="024B9C"/>
                </a:solidFill>
              </a:rPr>
              <a:t>Use </a:t>
            </a:r>
            <a:r>
              <a:rPr lang="en-GB" i="1" dirty="0">
                <a:solidFill>
                  <a:srgbClr val="024B9C"/>
                </a:solidFill>
              </a:rPr>
              <a:t>of quantitative </a:t>
            </a:r>
            <a:r>
              <a:rPr lang="en-GB" i="1" dirty="0" smtClean="0">
                <a:solidFill>
                  <a:srgbClr val="024B9C"/>
                </a:solidFill>
              </a:rPr>
              <a:t>metrics</a:t>
            </a:r>
          </a:p>
          <a:p>
            <a:pPr marL="285750" indent="-285750">
              <a:spcAft>
                <a:spcPts val="600"/>
              </a:spcAft>
              <a:buFont typeface="Arial" panose="020B0604020202020204" pitchFamily="34" charset="0"/>
              <a:buChar char="•"/>
            </a:pPr>
            <a:r>
              <a:rPr lang="en-US" sz="2000" dirty="0">
                <a:solidFill>
                  <a:srgbClr val="024B9C"/>
                </a:solidFill>
              </a:rPr>
              <a:t>Increasing influence of commercial players from access to </a:t>
            </a:r>
            <a:r>
              <a:rPr lang="en-US" sz="2000" dirty="0" smtClean="0">
                <a:solidFill>
                  <a:srgbClr val="024B9C"/>
                </a:solidFill>
              </a:rPr>
              <a:t>publications</a:t>
            </a:r>
          </a:p>
          <a:p>
            <a:pPr lvl="1">
              <a:spcAft>
                <a:spcPts val="600"/>
              </a:spcAft>
            </a:pPr>
            <a:r>
              <a:rPr lang="en-US" i="1" dirty="0">
                <a:solidFill>
                  <a:srgbClr val="024B9C"/>
                </a:solidFill>
              </a:rPr>
              <a:t>- supported by proprietary services and analytics</a:t>
            </a:r>
            <a:endParaRPr lang="en-GB" i="1" dirty="0">
              <a:solidFill>
                <a:srgbClr val="024B9C"/>
              </a:solidFill>
            </a:endParaRPr>
          </a:p>
        </p:txBody>
      </p:sp>
      <p:sp>
        <p:nvSpPr>
          <p:cNvPr id="7" name="Rectangle 6"/>
          <p:cNvSpPr/>
          <p:nvPr/>
        </p:nvSpPr>
        <p:spPr>
          <a:xfrm>
            <a:off x="6525427" y="1426181"/>
            <a:ext cx="5316949" cy="4739759"/>
          </a:xfrm>
          <a:prstGeom prst="rect">
            <a:avLst/>
          </a:prstGeom>
        </p:spPr>
        <p:txBody>
          <a:bodyPr wrap="square">
            <a:spAutoFit/>
          </a:bodyPr>
          <a:lstStyle/>
          <a:p>
            <a:pPr>
              <a:spcAft>
                <a:spcPts val="600"/>
              </a:spcAft>
            </a:pPr>
            <a:r>
              <a:rPr lang="en-GB" sz="2000" b="1" dirty="0" smtClean="0">
                <a:solidFill>
                  <a:srgbClr val="0070C0"/>
                </a:solidFill>
              </a:rPr>
              <a:t>      </a:t>
            </a:r>
            <a:r>
              <a:rPr lang="en-GB" sz="2000" b="1" dirty="0" smtClean="0"/>
              <a:t>       </a:t>
            </a:r>
            <a:r>
              <a:rPr lang="en-GB" sz="2000" b="1" dirty="0" smtClean="0">
                <a:solidFill>
                  <a:srgbClr val="0070C0"/>
                </a:solidFill>
              </a:rPr>
              <a:t>Open </a:t>
            </a:r>
            <a:r>
              <a:rPr lang="en-GB" sz="2000" b="1" dirty="0">
                <a:solidFill>
                  <a:srgbClr val="0070C0"/>
                </a:solidFill>
              </a:rPr>
              <a:t>Science</a:t>
            </a:r>
          </a:p>
          <a:p>
            <a:pPr>
              <a:spcAft>
                <a:spcPts val="600"/>
              </a:spcAft>
            </a:pPr>
            <a:endParaRPr lang="en-GB" sz="400" dirty="0" smtClean="0"/>
          </a:p>
          <a:p>
            <a:pPr marL="342900" indent="-342900">
              <a:spcAft>
                <a:spcPts val="600"/>
              </a:spcAft>
              <a:buFont typeface="Arial" panose="020B0604020202020204" pitchFamily="34" charset="0"/>
              <a:buChar char="•"/>
            </a:pPr>
            <a:r>
              <a:rPr lang="en-GB" sz="2000" dirty="0" smtClean="0">
                <a:solidFill>
                  <a:srgbClr val="024B9C"/>
                </a:solidFill>
              </a:rPr>
              <a:t>Rewarding </a:t>
            </a:r>
            <a:r>
              <a:rPr lang="en-GB" sz="2000" dirty="0">
                <a:solidFill>
                  <a:srgbClr val="024B9C"/>
                </a:solidFill>
              </a:rPr>
              <a:t>collaboration and </a:t>
            </a:r>
            <a:r>
              <a:rPr lang="en-GB" sz="2000" dirty="0" smtClean="0">
                <a:solidFill>
                  <a:srgbClr val="024B9C"/>
                </a:solidFill>
              </a:rPr>
              <a:t>sharing</a:t>
            </a:r>
          </a:p>
          <a:p>
            <a:pPr marL="342900" indent="-342900">
              <a:spcAft>
                <a:spcPts val="600"/>
              </a:spcAft>
              <a:buFont typeface="Arial" panose="020B0604020202020204" pitchFamily="34" charset="0"/>
              <a:buChar char="•"/>
            </a:pPr>
            <a:r>
              <a:rPr lang="en-GB" sz="2000" dirty="0" smtClean="0">
                <a:solidFill>
                  <a:srgbClr val="024B9C"/>
                </a:solidFill>
              </a:rPr>
              <a:t>Share </a:t>
            </a:r>
            <a:r>
              <a:rPr lang="en-GB" sz="2000" dirty="0">
                <a:solidFill>
                  <a:srgbClr val="024B9C"/>
                </a:solidFill>
              </a:rPr>
              <a:t>knowledge/data as early and as openly as possible</a:t>
            </a:r>
          </a:p>
          <a:p>
            <a:pPr marL="342900" indent="-342900">
              <a:spcAft>
                <a:spcPts val="600"/>
              </a:spcAft>
              <a:buFont typeface="Arial" panose="020B0604020202020204" pitchFamily="34" charset="0"/>
              <a:buChar char="•"/>
            </a:pPr>
            <a:r>
              <a:rPr lang="en-GB" sz="2000" dirty="0">
                <a:solidFill>
                  <a:srgbClr val="024B9C"/>
                </a:solidFill>
              </a:rPr>
              <a:t>Composite definition of </a:t>
            </a:r>
            <a:r>
              <a:rPr lang="en-GB" sz="2000" dirty="0" smtClean="0">
                <a:solidFill>
                  <a:srgbClr val="024B9C"/>
                </a:solidFill>
              </a:rPr>
              <a:t>excellence</a:t>
            </a:r>
            <a:br>
              <a:rPr lang="en-GB" sz="2000" dirty="0" smtClean="0">
                <a:solidFill>
                  <a:srgbClr val="024B9C"/>
                </a:solidFill>
              </a:rPr>
            </a:br>
            <a:endParaRPr lang="en-GB" sz="2000" dirty="0">
              <a:solidFill>
                <a:srgbClr val="024B9C"/>
              </a:solidFill>
            </a:endParaRPr>
          </a:p>
          <a:p>
            <a:pPr marL="342900" indent="-342900">
              <a:spcAft>
                <a:spcPts val="600"/>
              </a:spcAft>
              <a:buFont typeface="Arial" panose="020B0604020202020204" pitchFamily="34" charset="0"/>
              <a:buChar char="•"/>
            </a:pPr>
            <a:r>
              <a:rPr lang="en-GB" sz="2000" dirty="0">
                <a:solidFill>
                  <a:srgbClr val="024B9C"/>
                </a:solidFill>
              </a:rPr>
              <a:t>Incentivises researchers to share, collaborate, increase quality and impact; </a:t>
            </a:r>
            <a:endParaRPr lang="en-GB" sz="2000" dirty="0" smtClean="0">
              <a:solidFill>
                <a:srgbClr val="024B9C"/>
              </a:solidFill>
            </a:endParaRPr>
          </a:p>
          <a:p>
            <a:pPr lvl="1">
              <a:spcAft>
                <a:spcPts val="600"/>
              </a:spcAft>
            </a:pPr>
            <a:r>
              <a:rPr lang="en-GB" i="1" dirty="0" smtClean="0">
                <a:solidFill>
                  <a:srgbClr val="024B9C"/>
                </a:solidFill>
              </a:rPr>
              <a:t>- Use </a:t>
            </a:r>
            <a:r>
              <a:rPr lang="en-GB" i="1" dirty="0">
                <a:solidFill>
                  <a:srgbClr val="024B9C"/>
                </a:solidFill>
              </a:rPr>
              <a:t>of qualitative and quantitative metrics</a:t>
            </a:r>
          </a:p>
          <a:p>
            <a:pPr marL="342900" indent="-342900">
              <a:spcAft>
                <a:spcPts val="600"/>
              </a:spcAft>
              <a:buFont typeface="Arial" panose="020B0604020202020204" pitchFamily="34" charset="0"/>
              <a:buChar char="•"/>
            </a:pPr>
            <a:r>
              <a:rPr lang="en-US" sz="2000" dirty="0">
                <a:solidFill>
                  <a:srgbClr val="024B9C"/>
                </a:solidFill>
              </a:rPr>
              <a:t>Avoid lock-in over public-funded R&amp;I output, </a:t>
            </a:r>
            <a:r>
              <a:rPr lang="en-US" sz="2000" dirty="0" smtClean="0">
                <a:solidFill>
                  <a:srgbClr val="024B9C"/>
                </a:solidFill>
              </a:rPr>
              <a:t>ensuring </a:t>
            </a:r>
            <a:r>
              <a:rPr lang="en-US" sz="2000" dirty="0">
                <a:solidFill>
                  <a:srgbClr val="024B9C"/>
                </a:solidFill>
              </a:rPr>
              <a:t>autonomy of </a:t>
            </a:r>
            <a:r>
              <a:rPr lang="en-US" sz="2000" dirty="0" smtClean="0">
                <a:solidFill>
                  <a:srgbClr val="024B9C"/>
                </a:solidFill>
              </a:rPr>
              <a:t>RPOs</a:t>
            </a:r>
          </a:p>
          <a:p>
            <a:pPr lvl="1">
              <a:spcAft>
                <a:spcPts val="600"/>
              </a:spcAft>
            </a:pPr>
            <a:r>
              <a:rPr lang="en-IE" i="1" dirty="0" smtClean="0">
                <a:solidFill>
                  <a:srgbClr val="024B9C"/>
                </a:solidFill>
              </a:rPr>
              <a:t>- supported by open services, analytics and science graphs</a:t>
            </a:r>
            <a:endParaRPr lang="en-GB" i="1" dirty="0">
              <a:solidFill>
                <a:srgbClr val="024B9C"/>
              </a:solidFill>
            </a:endParaRPr>
          </a:p>
        </p:txBody>
      </p:sp>
      <p:sp>
        <p:nvSpPr>
          <p:cNvPr id="10" name="Rectangle 9"/>
          <p:cNvSpPr/>
          <p:nvPr/>
        </p:nvSpPr>
        <p:spPr>
          <a:xfrm>
            <a:off x="5052562" y="1426180"/>
            <a:ext cx="1972576" cy="400110"/>
          </a:xfrm>
          <a:prstGeom prst="rect">
            <a:avLst/>
          </a:prstGeom>
          <a:solidFill>
            <a:schemeClr val="accent3">
              <a:lumMod val="40000"/>
              <a:lumOff val="60000"/>
            </a:schemeClr>
          </a:solidFill>
        </p:spPr>
        <p:txBody>
          <a:bodyPr wrap="square">
            <a:spAutoFit/>
          </a:bodyPr>
          <a:lstStyle/>
          <a:p>
            <a:pPr algn="ctr">
              <a:spcAft>
                <a:spcPts val="600"/>
              </a:spcAft>
            </a:pPr>
            <a:r>
              <a:rPr lang="en-IE" sz="2000" b="1" dirty="0" smtClean="0">
                <a:solidFill>
                  <a:schemeClr val="accent6">
                    <a:lumMod val="75000"/>
                  </a:schemeClr>
                </a:solidFill>
              </a:rPr>
              <a:t>FROM</a:t>
            </a:r>
            <a:r>
              <a:rPr lang="en-IE" sz="2000" dirty="0" smtClean="0"/>
              <a:t>  </a:t>
            </a:r>
            <a:r>
              <a:rPr lang="en-IE" sz="2000" b="1" dirty="0" smtClean="0">
                <a:solidFill>
                  <a:srgbClr val="024B9C"/>
                </a:solidFill>
                <a:sym typeface="Wingdings" panose="05000000000000000000" pitchFamily="2" charset="2"/>
              </a:rPr>
              <a:t></a:t>
            </a:r>
            <a:r>
              <a:rPr lang="en-IE" sz="2000" b="1" dirty="0" smtClean="0">
                <a:sym typeface="Wingdings" panose="05000000000000000000" pitchFamily="2" charset="2"/>
              </a:rPr>
              <a:t>  </a:t>
            </a:r>
            <a:r>
              <a:rPr lang="en-IE" sz="2000" b="1" dirty="0" smtClean="0">
                <a:solidFill>
                  <a:srgbClr val="0070C0"/>
                </a:solidFill>
                <a:sym typeface="Wingdings" panose="05000000000000000000" pitchFamily="2" charset="2"/>
              </a:rPr>
              <a:t>TO</a:t>
            </a:r>
            <a:endParaRPr lang="en-GB" sz="2000" b="1" dirty="0">
              <a:solidFill>
                <a:srgbClr val="0070C0"/>
              </a:solidFill>
            </a:endParaRPr>
          </a:p>
        </p:txBody>
      </p:sp>
      <p:sp>
        <p:nvSpPr>
          <p:cNvPr id="11" name="Rectangle 10"/>
          <p:cNvSpPr/>
          <p:nvPr/>
        </p:nvSpPr>
        <p:spPr>
          <a:xfrm>
            <a:off x="6096000" y="1950055"/>
            <a:ext cx="304800" cy="369332"/>
          </a:xfrm>
          <a:prstGeom prst="rect">
            <a:avLst/>
          </a:prstGeom>
          <a:solidFill>
            <a:schemeClr val="accent3">
              <a:lumMod val="40000"/>
              <a:lumOff val="60000"/>
            </a:schemeClr>
          </a:solidFill>
        </p:spPr>
        <p:txBody>
          <a:bodyPr wrap="square">
            <a:spAutoFit/>
          </a:bodyPr>
          <a:lstStyle/>
          <a:p>
            <a:pPr algn="ctr">
              <a:spcAft>
                <a:spcPts val="600"/>
              </a:spcAft>
            </a:pPr>
            <a:r>
              <a:rPr lang="en-IE" b="1" dirty="0" smtClean="0">
                <a:solidFill>
                  <a:srgbClr val="024B9C"/>
                </a:solidFill>
                <a:sym typeface="Wingdings" panose="05000000000000000000" pitchFamily="2" charset="2"/>
              </a:rPr>
              <a:t></a:t>
            </a:r>
            <a:endParaRPr lang="en-GB" b="1" dirty="0">
              <a:solidFill>
                <a:srgbClr val="024B9C"/>
              </a:solidFill>
            </a:endParaRPr>
          </a:p>
        </p:txBody>
      </p:sp>
      <p:sp>
        <p:nvSpPr>
          <p:cNvPr id="12" name="Rectangle 11"/>
          <p:cNvSpPr/>
          <p:nvPr/>
        </p:nvSpPr>
        <p:spPr>
          <a:xfrm>
            <a:off x="6096000" y="2357120"/>
            <a:ext cx="304800" cy="369332"/>
          </a:xfrm>
          <a:prstGeom prst="rect">
            <a:avLst/>
          </a:prstGeom>
          <a:solidFill>
            <a:schemeClr val="accent3">
              <a:lumMod val="40000"/>
              <a:lumOff val="60000"/>
            </a:schemeClr>
          </a:solidFill>
        </p:spPr>
        <p:txBody>
          <a:bodyPr wrap="square">
            <a:spAutoFit/>
          </a:bodyPr>
          <a:lstStyle/>
          <a:p>
            <a:pPr algn="ctr">
              <a:spcAft>
                <a:spcPts val="600"/>
              </a:spcAft>
            </a:pPr>
            <a:r>
              <a:rPr lang="en-IE" b="1" dirty="0" smtClean="0">
                <a:solidFill>
                  <a:srgbClr val="024B9C"/>
                </a:solidFill>
                <a:sym typeface="Wingdings" panose="05000000000000000000" pitchFamily="2" charset="2"/>
              </a:rPr>
              <a:t></a:t>
            </a:r>
            <a:endParaRPr lang="en-GB" b="1" dirty="0">
              <a:solidFill>
                <a:srgbClr val="024B9C"/>
              </a:solidFill>
            </a:endParaRPr>
          </a:p>
        </p:txBody>
      </p:sp>
      <p:sp>
        <p:nvSpPr>
          <p:cNvPr id="13" name="Rectangle 12"/>
          <p:cNvSpPr/>
          <p:nvPr/>
        </p:nvSpPr>
        <p:spPr>
          <a:xfrm>
            <a:off x="6086475" y="3033395"/>
            <a:ext cx="304800" cy="369332"/>
          </a:xfrm>
          <a:prstGeom prst="rect">
            <a:avLst/>
          </a:prstGeom>
          <a:solidFill>
            <a:schemeClr val="accent3">
              <a:lumMod val="40000"/>
              <a:lumOff val="60000"/>
            </a:schemeClr>
          </a:solidFill>
        </p:spPr>
        <p:txBody>
          <a:bodyPr wrap="square">
            <a:spAutoFit/>
          </a:bodyPr>
          <a:lstStyle/>
          <a:p>
            <a:pPr algn="ctr">
              <a:spcAft>
                <a:spcPts val="600"/>
              </a:spcAft>
            </a:pPr>
            <a:r>
              <a:rPr lang="en-IE" b="1" dirty="0" smtClean="0">
                <a:solidFill>
                  <a:srgbClr val="024B9C"/>
                </a:solidFill>
                <a:sym typeface="Wingdings" panose="05000000000000000000" pitchFamily="2" charset="2"/>
              </a:rPr>
              <a:t></a:t>
            </a:r>
            <a:endParaRPr lang="en-GB" b="1" dirty="0">
              <a:solidFill>
                <a:srgbClr val="024B9C"/>
              </a:solidFill>
            </a:endParaRPr>
          </a:p>
        </p:txBody>
      </p:sp>
      <p:sp>
        <p:nvSpPr>
          <p:cNvPr id="14" name="Rectangle 13"/>
          <p:cNvSpPr/>
          <p:nvPr/>
        </p:nvSpPr>
        <p:spPr>
          <a:xfrm>
            <a:off x="6086475" y="3719195"/>
            <a:ext cx="304800" cy="369332"/>
          </a:xfrm>
          <a:prstGeom prst="rect">
            <a:avLst/>
          </a:prstGeom>
          <a:solidFill>
            <a:schemeClr val="accent3">
              <a:lumMod val="40000"/>
              <a:lumOff val="60000"/>
            </a:schemeClr>
          </a:solidFill>
        </p:spPr>
        <p:txBody>
          <a:bodyPr wrap="square">
            <a:spAutoFit/>
          </a:bodyPr>
          <a:lstStyle/>
          <a:p>
            <a:pPr algn="ctr">
              <a:spcAft>
                <a:spcPts val="600"/>
              </a:spcAft>
            </a:pPr>
            <a:r>
              <a:rPr lang="en-IE" b="1" dirty="0" smtClean="0">
                <a:solidFill>
                  <a:srgbClr val="024B9C"/>
                </a:solidFill>
                <a:sym typeface="Wingdings" panose="05000000000000000000" pitchFamily="2" charset="2"/>
              </a:rPr>
              <a:t></a:t>
            </a:r>
            <a:endParaRPr lang="en-GB" b="1" dirty="0">
              <a:solidFill>
                <a:srgbClr val="024B9C"/>
              </a:solidFill>
            </a:endParaRPr>
          </a:p>
        </p:txBody>
      </p:sp>
      <p:sp>
        <p:nvSpPr>
          <p:cNvPr id="15" name="Rectangle 14"/>
          <p:cNvSpPr/>
          <p:nvPr/>
        </p:nvSpPr>
        <p:spPr>
          <a:xfrm>
            <a:off x="6086475" y="4764008"/>
            <a:ext cx="304800" cy="369332"/>
          </a:xfrm>
          <a:prstGeom prst="rect">
            <a:avLst/>
          </a:prstGeom>
          <a:solidFill>
            <a:schemeClr val="accent3">
              <a:lumMod val="40000"/>
              <a:lumOff val="60000"/>
            </a:schemeClr>
          </a:solidFill>
        </p:spPr>
        <p:txBody>
          <a:bodyPr wrap="square">
            <a:spAutoFit/>
          </a:bodyPr>
          <a:lstStyle/>
          <a:p>
            <a:pPr algn="ctr">
              <a:spcAft>
                <a:spcPts val="600"/>
              </a:spcAft>
            </a:pPr>
            <a:r>
              <a:rPr lang="en-IE" b="1" dirty="0" smtClean="0">
                <a:solidFill>
                  <a:srgbClr val="024B9C"/>
                </a:solidFill>
                <a:sym typeface="Wingdings" panose="05000000000000000000" pitchFamily="2" charset="2"/>
              </a:rPr>
              <a:t></a:t>
            </a:r>
            <a:endParaRPr lang="en-GB" b="1" dirty="0">
              <a:solidFill>
                <a:srgbClr val="024B9C"/>
              </a:solidFill>
            </a:endParaRPr>
          </a:p>
        </p:txBody>
      </p:sp>
    </p:spTree>
    <p:extLst>
      <p:ext uri="{BB962C8B-B14F-4D97-AF65-F5344CB8AC3E}">
        <p14:creationId xmlns:p14="http://schemas.microsoft.com/office/powerpoint/2010/main" val="4293698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377" y="303635"/>
            <a:ext cx="10905698" cy="782357"/>
          </a:xfrm>
        </p:spPr>
        <p:txBody>
          <a:bodyPr/>
          <a:lstStyle/>
          <a:p>
            <a:r>
              <a:rPr lang="en-GB" dirty="0" smtClean="0"/>
              <a:t>2.3 Open Science under HE</a:t>
            </a:r>
            <a:endParaRPr lang="en-GB" dirty="0"/>
          </a:p>
        </p:txBody>
      </p:sp>
      <p:sp>
        <p:nvSpPr>
          <p:cNvPr id="3" name="TextBox 2"/>
          <p:cNvSpPr txBox="1"/>
          <p:nvPr/>
        </p:nvSpPr>
        <p:spPr>
          <a:xfrm>
            <a:off x="324863" y="1231375"/>
            <a:ext cx="5933062" cy="4970591"/>
          </a:xfrm>
          <a:prstGeom prst="rect">
            <a:avLst/>
          </a:prstGeom>
          <a:blipFill>
            <a:blip r:embed="rId3"/>
            <a:stretch>
              <a:fillRect/>
            </a:stretch>
          </a:blipFill>
          <a:ln w="19050">
            <a:noFill/>
          </a:ln>
        </p:spPr>
        <p:txBody>
          <a:bodyPr wrap="square" rtlCol="0">
            <a:spAutoFit/>
          </a:bodyPr>
          <a:lstStyle/>
          <a:p>
            <a:pPr marL="342900" indent="-342900">
              <a:spcAft>
                <a:spcPts val="600"/>
              </a:spcAft>
              <a:buClr>
                <a:srgbClr val="FFC000"/>
              </a:buClr>
              <a:buFont typeface="Arial" panose="020B0604020202020204" pitchFamily="34" charset="0"/>
              <a:buChar char="•"/>
            </a:pPr>
            <a:endParaRPr lang="en-IE" sz="1200" dirty="0" smtClean="0">
              <a:solidFill>
                <a:srgbClr val="004494"/>
              </a:solidFill>
            </a:endParaRPr>
          </a:p>
          <a:p>
            <a:pPr marL="342900" indent="-342900">
              <a:spcAft>
                <a:spcPts val="600"/>
              </a:spcAft>
              <a:buClr>
                <a:srgbClr val="FFC000"/>
              </a:buClr>
              <a:buFont typeface="Arial" panose="020B0604020202020204" pitchFamily="34" charset="0"/>
              <a:buChar char="•"/>
            </a:pPr>
            <a:endParaRPr lang="en-IE" sz="2000" dirty="0" smtClean="0">
              <a:solidFill>
                <a:srgbClr val="004494"/>
              </a:solidFill>
            </a:endParaRPr>
          </a:p>
          <a:p>
            <a:pPr marL="342900" indent="-342900">
              <a:spcAft>
                <a:spcPts val="600"/>
              </a:spcAft>
              <a:buClr>
                <a:srgbClr val="FFC000"/>
              </a:buClr>
              <a:buFont typeface="Arial" panose="020B0604020202020204" pitchFamily="34" charset="0"/>
              <a:buChar char="•"/>
            </a:pPr>
            <a:r>
              <a:rPr lang="en-IE" sz="2000" b="1" dirty="0" smtClean="0">
                <a:solidFill>
                  <a:srgbClr val="004494"/>
                </a:solidFill>
              </a:rPr>
              <a:t>Open Science embedded </a:t>
            </a:r>
            <a:r>
              <a:rPr lang="en-IE" sz="2000" b="1" dirty="0">
                <a:solidFill>
                  <a:srgbClr val="004494"/>
                </a:solidFill>
              </a:rPr>
              <a:t>across the FP </a:t>
            </a:r>
            <a:r>
              <a:rPr lang="en-IE" sz="2000" dirty="0" smtClean="0">
                <a:solidFill>
                  <a:srgbClr val="004494"/>
                </a:solidFill>
              </a:rPr>
              <a:t/>
            </a:r>
            <a:br>
              <a:rPr lang="en-IE" sz="2000" dirty="0" smtClean="0">
                <a:solidFill>
                  <a:srgbClr val="004494"/>
                </a:solidFill>
              </a:rPr>
            </a:br>
            <a:r>
              <a:rPr lang="en-IE" sz="2000" dirty="0" smtClean="0">
                <a:solidFill>
                  <a:srgbClr val="004494"/>
                </a:solidFill>
              </a:rPr>
              <a:t>(OA, RDM, Citizen Engagement, etc.)</a:t>
            </a:r>
          </a:p>
          <a:p>
            <a:pPr marL="800100" lvl="1" indent="-342900">
              <a:spcAft>
                <a:spcPts val="600"/>
              </a:spcAft>
              <a:buClr>
                <a:srgbClr val="FFC000"/>
              </a:buClr>
              <a:buFont typeface="Arial" panose="020B0604020202020204" pitchFamily="34" charset="0"/>
              <a:buChar char="•"/>
            </a:pPr>
            <a:r>
              <a:rPr lang="en-IE" sz="2000" b="1" dirty="0" smtClean="0">
                <a:solidFill>
                  <a:srgbClr val="004494"/>
                </a:solidFill>
              </a:rPr>
              <a:t>Evaluation</a:t>
            </a:r>
            <a:r>
              <a:rPr lang="en-IE" sz="2000" dirty="0" smtClean="0">
                <a:solidFill>
                  <a:srgbClr val="004494"/>
                </a:solidFill>
              </a:rPr>
              <a:t> of proposals </a:t>
            </a:r>
            <a:br>
              <a:rPr lang="en-IE" sz="2000" dirty="0" smtClean="0">
                <a:solidFill>
                  <a:srgbClr val="004494"/>
                </a:solidFill>
              </a:rPr>
            </a:br>
            <a:r>
              <a:rPr lang="en-IE" sz="2000" dirty="0" smtClean="0">
                <a:solidFill>
                  <a:srgbClr val="004494"/>
                </a:solidFill>
              </a:rPr>
              <a:t>(excellence –methodology-, quality &amp; efficiency of implementation )</a:t>
            </a:r>
          </a:p>
          <a:p>
            <a:pPr marL="800100" lvl="1" indent="-342900" algn="just">
              <a:spcAft>
                <a:spcPts val="600"/>
              </a:spcAft>
              <a:buClr>
                <a:srgbClr val="FFC000"/>
              </a:buClr>
              <a:buFont typeface="Arial" panose="020B0604020202020204" pitchFamily="34" charset="0"/>
              <a:buChar char="•"/>
            </a:pPr>
            <a:r>
              <a:rPr lang="en-IE" sz="2000" b="1" dirty="0" smtClean="0">
                <a:solidFill>
                  <a:srgbClr val="004494"/>
                </a:solidFill>
              </a:rPr>
              <a:t>Grant Agreement, guidelines</a:t>
            </a:r>
          </a:p>
          <a:p>
            <a:pPr marL="800100" lvl="1" indent="-342900">
              <a:spcAft>
                <a:spcPts val="1200"/>
              </a:spcAft>
              <a:buClr>
                <a:srgbClr val="FFC000"/>
              </a:buClr>
              <a:buFont typeface="Arial" panose="020B0604020202020204" pitchFamily="34" charset="0"/>
              <a:buChar char="•"/>
            </a:pPr>
            <a:r>
              <a:rPr lang="en-IE" sz="2000" b="1" dirty="0" smtClean="0">
                <a:solidFill>
                  <a:srgbClr val="004494"/>
                </a:solidFill>
              </a:rPr>
              <a:t>Reporting</a:t>
            </a:r>
            <a:r>
              <a:rPr lang="en-IE" sz="2000" dirty="0" smtClean="0">
                <a:solidFill>
                  <a:srgbClr val="004494"/>
                </a:solidFill>
              </a:rPr>
              <a:t>—during the project’s lifetime</a:t>
            </a:r>
          </a:p>
          <a:p>
            <a:pPr marL="800100" lvl="1" indent="-342900">
              <a:spcAft>
                <a:spcPts val="1200"/>
              </a:spcAft>
              <a:buClr>
                <a:srgbClr val="FFC000"/>
              </a:buClr>
              <a:buFont typeface="Arial" panose="020B0604020202020204" pitchFamily="34" charset="0"/>
              <a:buChar char="•"/>
            </a:pPr>
            <a:r>
              <a:rPr lang="en-IE" sz="2000" b="1" dirty="0" smtClean="0">
                <a:solidFill>
                  <a:srgbClr val="004494"/>
                </a:solidFill>
              </a:rPr>
              <a:t>Work programmes</a:t>
            </a:r>
          </a:p>
          <a:p>
            <a:pPr marL="342900" indent="-342900">
              <a:buClr>
                <a:srgbClr val="FFC000"/>
              </a:buClr>
              <a:buFont typeface="Arial" panose="020B0604020202020204" pitchFamily="34" charset="0"/>
              <a:buChar char="•"/>
            </a:pPr>
            <a:r>
              <a:rPr lang="en-IE" sz="2000" dirty="0" smtClean="0">
                <a:solidFill>
                  <a:srgbClr val="004494"/>
                </a:solidFill>
              </a:rPr>
              <a:t>Strengthening of the obligations with respect to open access and focus on responsible RDM in line with FAIR</a:t>
            </a:r>
          </a:p>
          <a:p>
            <a:pPr marL="342900" indent="-342900">
              <a:buClr>
                <a:srgbClr val="FFC000"/>
              </a:buClr>
              <a:buFont typeface="Arial" panose="020B0604020202020204" pitchFamily="34" charset="0"/>
              <a:buChar char="•"/>
            </a:pPr>
            <a:endParaRPr lang="en-IE" sz="2000" dirty="0" smtClean="0">
              <a:solidFill>
                <a:srgbClr val="004494"/>
              </a:solidFill>
            </a:endParaRPr>
          </a:p>
        </p:txBody>
      </p:sp>
      <p:sp>
        <p:nvSpPr>
          <p:cNvPr id="13" name="Content Placeholder 1"/>
          <p:cNvSpPr>
            <a:spLocks noGrp="1"/>
          </p:cNvSpPr>
          <p:nvPr>
            <p:ph idx="1"/>
          </p:nvPr>
        </p:nvSpPr>
        <p:spPr>
          <a:xfrm>
            <a:off x="6257926" y="1231375"/>
            <a:ext cx="5762624" cy="4970591"/>
          </a:xfrm>
          <a:blipFill>
            <a:blip r:embed="rId3"/>
            <a:stretch>
              <a:fillRect/>
            </a:stretch>
          </a:blipFill>
        </p:spPr>
        <p:txBody>
          <a:bodyPr/>
          <a:lstStyle/>
          <a:p>
            <a:pPr marL="914400" lvl="2" indent="0">
              <a:spcAft>
                <a:spcPts val="600"/>
              </a:spcAft>
              <a:buNone/>
            </a:pPr>
            <a:endParaRPr lang="en-IE" sz="100" dirty="0" smtClean="0">
              <a:solidFill>
                <a:srgbClr val="004494"/>
              </a:solidFill>
              <a:sym typeface="Wingdings" panose="05000000000000000000" pitchFamily="2" charset="2"/>
            </a:endParaRPr>
          </a:p>
          <a:p>
            <a:pPr marL="914400" lvl="2" indent="0">
              <a:spcAft>
                <a:spcPts val="600"/>
              </a:spcAft>
              <a:buNone/>
            </a:pPr>
            <a:endParaRPr lang="en-IE" sz="2000" b="1" dirty="0">
              <a:solidFill>
                <a:srgbClr val="004494"/>
              </a:solidFill>
              <a:sym typeface="Wingdings" panose="05000000000000000000" pitchFamily="2" charset="2"/>
            </a:endParaRPr>
          </a:p>
          <a:p>
            <a:pPr marL="457200" lvl="1" indent="0">
              <a:spcAft>
                <a:spcPts val="600"/>
              </a:spcAft>
              <a:buNone/>
            </a:pPr>
            <a:r>
              <a:rPr lang="en-IE" sz="2200" b="1" dirty="0" smtClean="0">
                <a:solidFill>
                  <a:srgbClr val="004494"/>
                </a:solidFill>
                <a:sym typeface="Wingdings" panose="05000000000000000000" pitchFamily="2" charset="2"/>
              </a:rPr>
              <a:t> </a:t>
            </a:r>
            <a:r>
              <a:rPr lang="en-IE" sz="2400" b="1" dirty="0" smtClean="0">
                <a:solidFill>
                  <a:srgbClr val="004494"/>
                </a:solidFill>
                <a:sym typeface="Wingdings" panose="05000000000000000000" pitchFamily="2" charset="2"/>
              </a:rPr>
              <a:t></a:t>
            </a:r>
            <a:r>
              <a:rPr lang="en-IE" sz="2200" b="1" dirty="0" smtClean="0">
                <a:solidFill>
                  <a:srgbClr val="004494"/>
                </a:solidFill>
                <a:sym typeface="Wingdings" panose="05000000000000000000" pitchFamily="2" charset="2"/>
              </a:rPr>
              <a:t>    </a:t>
            </a:r>
            <a:r>
              <a:rPr lang="en-IE" b="1" dirty="0" smtClean="0">
                <a:solidFill>
                  <a:srgbClr val="004494"/>
                </a:solidFill>
                <a:sym typeface="Wingdings" panose="05000000000000000000" pitchFamily="2" charset="2"/>
              </a:rPr>
              <a:t>to </a:t>
            </a:r>
            <a:r>
              <a:rPr lang="en-IE" b="1" dirty="0">
                <a:solidFill>
                  <a:srgbClr val="004494"/>
                </a:solidFill>
                <a:sym typeface="Wingdings" panose="05000000000000000000" pitchFamily="2" charset="2"/>
              </a:rPr>
              <a:t>foster the adoption of </a:t>
            </a:r>
            <a:r>
              <a:rPr lang="en-IE" b="1" dirty="0" smtClean="0">
                <a:solidFill>
                  <a:srgbClr val="004494"/>
                </a:solidFill>
                <a:sym typeface="Wingdings" panose="05000000000000000000" pitchFamily="2" charset="2"/>
              </a:rPr>
              <a:t/>
            </a:r>
            <a:br>
              <a:rPr lang="en-IE" b="1" dirty="0" smtClean="0">
                <a:solidFill>
                  <a:srgbClr val="004494"/>
                </a:solidFill>
                <a:sym typeface="Wingdings" panose="05000000000000000000" pitchFamily="2" charset="2"/>
              </a:rPr>
            </a:br>
            <a:r>
              <a:rPr lang="en-IE" b="1" dirty="0" smtClean="0">
                <a:solidFill>
                  <a:srgbClr val="004494"/>
                </a:solidFill>
                <a:sym typeface="Wingdings" panose="05000000000000000000" pitchFamily="2" charset="2"/>
              </a:rPr>
              <a:t>          Open Science practices</a:t>
            </a:r>
            <a:endParaRPr lang="en-GB" dirty="0">
              <a:solidFill>
                <a:srgbClr val="004494"/>
              </a:solidFill>
            </a:endParaRPr>
          </a:p>
          <a:p>
            <a:pPr lvl="2" indent="-342900">
              <a:spcBef>
                <a:spcPts val="0"/>
              </a:spcBef>
              <a:spcAft>
                <a:spcPts val="600"/>
              </a:spcAft>
              <a:buClr>
                <a:srgbClr val="FFC000"/>
              </a:buClr>
            </a:pPr>
            <a:r>
              <a:rPr lang="en-GB" dirty="0">
                <a:solidFill>
                  <a:srgbClr val="004494"/>
                </a:solidFill>
              </a:rPr>
              <a:t>providing open access to research outputs </a:t>
            </a:r>
          </a:p>
          <a:p>
            <a:pPr lvl="2" indent="-342900">
              <a:spcBef>
                <a:spcPts val="0"/>
              </a:spcBef>
              <a:spcAft>
                <a:spcPts val="600"/>
              </a:spcAft>
              <a:buClr>
                <a:srgbClr val="FFC000"/>
              </a:buClr>
            </a:pPr>
            <a:r>
              <a:rPr lang="en-GB" dirty="0">
                <a:solidFill>
                  <a:srgbClr val="004494"/>
                </a:solidFill>
              </a:rPr>
              <a:t>early and open sharing of research </a:t>
            </a:r>
          </a:p>
          <a:p>
            <a:pPr lvl="2" indent="-342900">
              <a:spcBef>
                <a:spcPts val="0"/>
              </a:spcBef>
              <a:spcAft>
                <a:spcPts val="600"/>
              </a:spcAft>
              <a:buClr>
                <a:srgbClr val="FFC000"/>
              </a:buClr>
            </a:pPr>
            <a:r>
              <a:rPr lang="en-GB" dirty="0">
                <a:solidFill>
                  <a:srgbClr val="004494"/>
                </a:solidFill>
              </a:rPr>
              <a:t>research output management</a:t>
            </a:r>
          </a:p>
          <a:p>
            <a:pPr lvl="2" indent="-342900">
              <a:spcBef>
                <a:spcPts val="0"/>
              </a:spcBef>
              <a:spcAft>
                <a:spcPts val="600"/>
              </a:spcAft>
              <a:buClr>
                <a:srgbClr val="FFC000"/>
              </a:buClr>
            </a:pPr>
            <a:r>
              <a:rPr lang="en-GB" dirty="0">
                <a:solidFill>
                  <a:srgbClr val="004494"/>
                </a:solidFill>
              </a:rPr>
              <a:t>participation in open peer-review</a:t>
            </a:r>
          </a:p>
          <a:p>
            <a:pPr lvl="2" indent="-342900">
              <a:spcBef>
                <a:spcPts val="0"/>
              </a:spcBef>
              <a:spcAft>
                <a:spcPts val="600"/>
              </a:spcAft>
              <a:buClr>
                <a:srgbClr val="FFC000"/>
              </a:buClr>
            </a:pPr>
            <a:r>
              <a:rPr lang="en-GB" dirty="0">
                <a:solidFill>
                  <a:srgbClr val="004494"/>
                </a:solidFill>
              </a:rPr>
              <a:t>measures to ensure reproducibility of research outputs</a:t>
            </a:r>
          </a:p>
          <a:p>
            <a:pPr lvl="2" indent="-342900">
              <a:spcBef>
                <a:spcPts val="0"/>
              </a:spcBef>
              <a:spcAft>
                <a:spcPts val="600"/>
              </a:spcAft>
              <a:buClr>
                <a:srgbClr val="FFC000"/>
              </a:buClr>
            </a:pPr>
            <a:r>
              <a:rPr lang="en-GB" dirty="0">
                <a:solidFill>
                  <a:srgbClr val="004494"/>
                </a:solidFill>
              </a:rPr>
              <a:t>involving all relevant knowledge actors including citizens, civil society and end users in the co-creation of R&amp;I agendas and contents (such as citizen science</a:t>
            </a:r>
            <a:r>
              <a:rPr lang="en-US" dirty="0">
                <a:solidFill>
                  <a:srgbClr val="004494"/>
                </a:solidFill>
              </a:rPr>
              <a:t>)</a:t>
            </a:r>
          </a:p>
          <a:p>
            <a:pPr lvl="2" indent="-342900">
              <a:spcBef>
                <a:spcPts val="0"/>
              </a:spcBef>
              <a:spcAft>
                <a:spcPts val="600"/>
              </a:spcAft>
              <a:buClr>
                <a:srgbClr val="FFC000"/>
              </a:buClr>
            </a:pPr>
            <a:r>
              <a:rPr lang="en-US" dirty="0">
                <a:solidFill>
                  <a:srgbClr val="004494"/>
                </a:solidFill>
              </a:rPr>
              <a:t>…</a:t>
            </a:r>
            <a:endParaRPr lang="en-GB" sz="2000" dirty="0">
              <a:solidFill>
                <a:srgbClr val="004494"/>
              </a:solidFill>
            </a:endParaRPr>
          </a:p>
        </p:txBody>
      </p:sp>
      <p:pic>
        <p:nvPicPr>
          <p:cNvPr id="12" name="Picture 11"/>
          <p:cNvPicPr>
            <a:picLocks noChangeAspect="1"/>
          </p:cNvPicPr>
          <p:nvPr/>
        </p:nvPicPr>
        <p:blipFill>
          <a:blip r:embed="rId4"/>
          <a:stretch>
            <a:fillRect/>
          </a:stretch>
        </p:blipFill>
        <p:spPr>
          <a:xfrm>
            <a:off x="5525748" y="1888599"/>
            <a:ext cx="1393876" cy="1524710"/>
          </a:xfrm>
          <a:prstGeom prst="rect">
            <a:avLst/>
          </a:prstGeom>
        </p:spPr>
      </p:pic>
      <p:pic>
        <p:nvPicPr>
          <p:cNvPr id="5" name="Picture 4"/>
          <p:cNvPicPr>
            <a:picLocks noChangeAspect="1"/>
          </p:cNvPicPr>
          <p:nvPr/>
        </p:nvPicPr>
        <p:blipFill>
          <a:blip r:embed="rId5"/>
          <a:stretch>
            <a:fillRect/>
          </a:stretch>
        </p:blipFill>
        <p:spPr>
          <a:xfrm>
            <a:off x="5170174" y="1231374"/>
            <a:ext cx="2314575" cy="657225"/>
          </a:xfrm>
          <a:prstGeom prst="rect">
            <a:avLst/>
          </a:prstGeom>
        </p:spPr>
      </p:pic>
    </p:spTree>
    <p:custDataLst>
      <p:tags r:id="rId1"/>
    </p:custDataLst>
    <p:extLst>
      <p:ext uri="{BB962C8B-B14F-4D97-AF65-F5344CB8AC3E}">
        <p14:creationId xmlns:p14="http://schemas.microsoft.com/office/powerpoint/2010/main" val="835926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15271" y="1605915"/>
            <a:ext cx="10862429" cy="4580314"/>
          </a:xfrm>
        </p:spPr>
        <p:txBody>
          <a:bodyPr/>
          <a:lstStyle/>
          <a:p>
            <a:pPr lvl="1" algn="just">
              <a:spcBef>
                <a:spcPts val="1200"/>
              </a:spcBef>
              <a:spcAft>
                <a:spcPts val="0"/>
              </a:spcAft>
              <a:buClr>
                <a:srgbClr val="FFC000"/>
              </a:buClr>
            </a:pPr>
            <a:r>
              <a:rPr lang="en-US" dirty="0" smtClean="0">
                <a:solidFill>
                  <a:srgbClr val="004494"/>
                </a:solidFill>
              </a:rPr>
              <a:t>OA </a:t>
            </a:r>
            <a:r>
              <a:rPr lang="en-US" dirty="0">
                <a:solidFill>
                  <a:srgbClr val="004494"/>
                </a:solidFill>
              </a:rPr>
              <a:t>to peer-reviewed publications under Horizon </a:t>
            </a:r>
            <a:r>
              <a:rPr lang="en-US" dirty="0" smtClean="0">
                <a:solidFill>
                  <a:srgbClr val="004494"/>
                </a:solidFill>
              </a:rPr>
              <a:t>Europe</a:t>
            </a:r>
          </a:p>
          <a:p>
            <a:pPr lvl="2" algn="just">
              <a:spcBef>
                <a:spcPts val="600"/>
              </a:spcBef>
              <a:spcAft>
                <a:spcPts val="0"/>
              </a:spcAft>
              <a:buClr>
                <a:srgbClr val="FFC000"/>
              </a:buClr>
            </a:pPr>
            <a:r>
              <a:rPr lang="en-US" b="1" dirty="0" smtClean="0">
                <a:solidFill>
                  <a:srgbClr val="004494"/>
                </a:solidFill>
              </a:rPr>
              <a:t>deposition</a:t>
            </a:r>
            <a:r>
              <a:rPr lang="en-US" dirty="0" smtClean="0">
                <a:solidFill>
                  <a:srgbClr val="004494"/>
                </a:solidFill>
              </a:rPr>
              <a:t> in </a:t>
            </a:r>
            <a:r>
              <a:rPr lang="en-US" dirty="0">
                <a:solidFill>
                  <a:srgbClr val="004494"/>
                </a:solidFill>
              </a:rPr>
              <a:t>a</a:t>
            </a:r>
            <a:r>
              <a:rPr lang="en-US" b="1" dirty="0">
                <a:solidFill>
                  <a:srgbClr val="004494"/>
                </a:solidFill>
              </a:rPr>
              <a:t> </a:t>
            </a:r>
            <a:r>
              <a:rPr lang="en-US" b="1" dirty="0" smtClean="0">
                <a:solidFill>
                  <a:srgbClr val="004494"/>
                </a:solidFill>
              </a:rPr>
              <a:t>trusted repository </a:t>
            </a:r>
            <a:r>
              <a:rPr lang="en-US" dirty="0">
                <a:solidFill>
                  <a:srgbClr val="004494"/>
                </a:solidFill>
              </a:rPr>
              <a:t>and </a:t>
            </a:r>
            <a:r>
              <a:rPr lang="en-US" b="1" dirty="0" smtClean="0">
                <a:solidFill>
                  <a:srgbClr val="004494"/>
                </a:solidFill>
              </a:rPr>
              <a:t>immediate open access</a:t>
            </a:r>
          </a:p>
          <a:p>
            <a:pPr lvl="2" algn="just">
              <a:spcBef>
                <a:spcPts val="600"/>
              </a:spcBef>
              <a:spcAft>
                <a:spcPts val="0"/>
              </a:spcAft>
              <a:buClr>
                <a:srgbClr val="FFC000"/>
              </a:buClr>
            </a:pPr>
            <a:r>
              <a:rPr lang="en-US" b="1" dirty="0" smtClean="0">
                <a:solidFill>
                  <a:srgbClr val="004494"/>
                </a:solidFill>
              </a:rPr>
              <a:t>retain IPR </a:t>
            </a:r>
            <a:r>
              <a:rPr lang="en-US" dirty="0" smtClean="0">
                <a:solidFill>
                  <a:srgbClr val="004494"/>
                </a:solidFill>
              </a:rPr>
              <a:t>and </a:t>
            </a:r>
            <a:r>
              <a:rPr lang="en-US" b="1" dirty="0" smtClean="0">
                <a:solidFill>
                  <a:srgbClr val="004494"/>
                </a:solidFill>
              </a:rPr>
              <a:t>open </a:t>
            </a:r>
            <a:r>
              <a:rPr lang="en-US" b="1" dirty="0">
                <a:solidFill>
                  <a:srgbClr val="004494"/>
                </a:solidFill>
              </a:rPr>
              <a:t>licences </a:t>
            </a:r>
            <a:r>
              <a:rPr lang="en-US" dirty="0">
                <a:solidFill>
                  <a:srgbClr val="004494"/>
                </a:solidFill>
              </a:rPr>
              <a:t>[</a:t>
            </a:r>
            <a:r>
              <a:rPr lang="en-US" b="1" dirty="0">
                <a:solidFill>
                  <a:srgbClr val="004494"/>
                </a:solidFill>
              </a:rPr>
              <a:t>CC BY </a:t>
            </a:r>
            <a:r>
              <a:rPr lang="en-US" dirty="0" smtClean="0">
                <a:solidFill>
                  <a:srgbClr val="004494"/>
                </a:solidFill>
              </a:rPr>
              <a:t>(</a:t>
            </a:r>
            <a:r>
              <a:rPr lang="en-US" dirty="0">
                <a:solidFill>
                  <a:srgbClr val="004494"/>
                </a:solidFill>
              </a:rPr>
              <a:t>or equivalent</a:t>
            </a:r>
            <a:r>
              <a:rPr lang="en-US" dirty="0" smtClean="0">
                <a:solidFill>
                  <a:srgbClr val="004494"/>
                </a:solidFill>
              </a:rPr>
              <a:t>)]</a:t>
            </a:r>
            <a:endParaRPr lang="en-US" dirty="0">
              <a:solidFill>
                <a:srgbClr val="004494"/>
              </a:solidFill>
            </a:endParaRPr>
          </a:p>
          <a:p>
            <a:pPr lvl="2" algn="just">
              <a:spcBef>
                <a:spcPts val="600"/>
              </a:spcBef>
              <a:spcAft>
                <a:spcPts val="0"/>
              </a:spcAft>
              <a:buClr>
                <a:srgbClr val="FFC000"/>
              </a:buClr>
            </a:pPr>
            <a:r>
              <a:rPr lang="en-US" b="1" dirty="0" smtClean="0">
                <a:solidFill>
                  <a:srgbClr val="004494"/>
                </a:solidFill>
              </a:rPr>
              <a:t>publication fees </a:t>
            </a:r>
            <a:r>
              <a:rPr lang="en-US" dirty="0" smtClean="0">
                <a:solidFill>
                  <a:srgbClr val="004494"/>
                </a:solidFill>
              </a:rPr>
              <a:t>(</a:t>
            </a:r>
            <a:r>
              <a:rPr lang="en-US" b="1" dirty="0" smtClean="0">
                <a:solidFill>
                  <a:srgbClr val="004494"/>
                </a:solidFill>
              </a:rPr>
              <a:t>APCs/BPCs) refundable</a:t>
            </a:r>
            <a:r>
              <a:rPr lang="en-US" dirty="0" smtClean="0">
                <a:solidFill>
                  <a:srgbClr val="004494"/>
                </a:solidFill>
              </a:rPr>
              <a:t> only in </a:t>
            </a:r>
            <a:r>
              <a:rPr lang="en-US" b="1" dirty="0" smtClean="0">
                <a:solidFill>
                  <a:srgbClr val="004494"/>
                </a:solidFill>
              </a:rPr>
              <a:t>full </a:t>
            </a:r>
            <a:r>
              <a:rPr lang="en-US" b="1" dirty="0">
                <a:solidFill>
                  <a:srgbClr val="004494"/>
                </a:solidFill>
              </a:rPr>
              <a:t>open access</a:t>
            </a:r>
            <a:r>
              <a:rPr lang="en-US" dirty="0">
                <a:solidFill>
                  <a:srgbClr val="004494"/>
                </a:solidFill>
              </a:rPr>
              <a:t> </a:t>
            </a:r>
            <a:r>
              <a:rPr lang="en-US" dirty="0" smtClean="0">
                <a:solidFill>
                  <a:srgbClr val="004494"/>
                </a:solidFill>
              </a:rPr>
              <a:t>publishing venues</a:t>
            </a:r>
          </a:p>
          <a:p>
            <a:pPr lvl="2" algn="just">
              <a:spcBef>
                <a:spcPts val="600"/>
              </a:spcBef>
              <a:spcAft>
                <a:spcPts val="0"/>
              </a:spcAft>
              <a:buClr>
                <a:srgbClr val="FFC000"/>
              </a:buClr>
            </a:pPr>
            <a:r>
              <a:rPr lang="en-US" b="1" dirty="0" smtClean="0">
                <a:solidFill>
                  <a:srgbClr val="004494"/>
                </a:solidFill>
              </a:rPr>
              <a:t>Metadata </a:t>
            </a:r>
            <a:r>
              <a:rPr lang="en-US" dirty="0">
                <a:solidFill>
                  <a:srgbClr val="004494"/>
                </a:solidFill>
              </a:rPr>
              <a:t>of deposited </a:t>
            </a:r>
            <a:r>
              <a:rPr lang="en-US" dirty="0" smtClean="0">
                <a:solidFill>
                  <a:srgbClr val="004494"/>
                </a:solidFill>
              </a:rPr>
              <a:t>publications </a:t>
            </a:r>
            <a:r>
              <a:rPr lang="en-US" b="1" dirty="0" smtClean="0">
                <a:solidFill>
                  <a:srgbClr val="004494"/>
                </a:solidFill>
              </a:rPr>
              <a:t>open under CC0 </a:t>
            </a:r>
            <a:r>
              <a:rPr lang="en-US" b="1" dirty="0">
                <a:solidFill>
                  <a:srgbClr val="004494"/>
                </a:solidFill>
              </a:rPr>
              <a:t>or </a:t>
            </a:r>
            <a:r>
              <a:rPr lang="en-US" b="1" dirty="0" smtClean="0">
                <a:solidFill>
                  <a:srgbClr val="004494"/>
                </a:solidFill>
              </a:rPr>
              <a:t>equivalent</a:t>
            </a:r>
            <a:endParaRPr lang="en-US" strike="sngStrike" dirty="0">
              <a:solidFill>
                <a:srgbClr val="FF0000"/>
              </a:solidFill>
            </a:endParaRPr>
          </a:p>
          <a:p>
            <a:pPr lvl="1" algn="just">
              <a:spcBef>
                <a:spcPts val="1200"/>
              </a:spcBef>
              <a:spcAft>
                <a:spcPts val="0"/>
              </a:spcAft>
              <a:buClr>
                <a:srgbClr val="FFC000"/>
              </a:buClr>
            </a:pPr>
            <a:r>
              <a:rPr lang="en-US" dirty="0" smtClean="0">
                <a:solidFill>
                  <a:srgbClr val="004494"/>
                </a:solidFill>
              </a:rPr>
              <a:t>OA to research data, in line with the FAIR principles</a:t>
            </a:r>
          </a:p>
          <a:p>
            <a:pPr lvl="2" algn="just">
              <a:spcBef>
                <a:spcPts val="600"/>
              </a:spcBef>
              <a:spcAft>
                <a:spcPts val="0"/>
              </a:spcAft>
              <a:buClr>
                <a:srgbClr val="FFC000"/>
              </a:buClr>
            </a:pPr>
            <a:r>
              <a:rPr lang="en-US" b="1" dirty="0" smtClean="0">
                <a:solidFill>
                  <a:srgbClr val="004494"/>
                </a:solidFill>
              </a:rPr>
              <a:t>Data </a:t>
            </a:r>
            <a:r>
              <a:rPr lang="en-US" b="1" dirty="0">
                <a:solidFill>
                  <a:srgbClr val="004494"/>
                </a:solidFill>
              </a:rPr>
              <a:t>Management Plan </a:t>
            </a:r>
            <a:r>
              <a:rPr lang="en-US" b="1" dirty="0" smtClean="0">
                <a:solidFill>
                  <a:srgbClr val="004494"/>
                </a:solidFill>
              </a:rPr>
              <a:t>(DMP) </a:t>
            </a:r>
            <a:r>
              <a:rPr lang="en-US" dirty="0" smtClean="0">
                <a:solidFill>
                  <a:srgbClr val="004494"/>
                </a:solidFill>
              </a:rPr>
              <a:t>as a living document constantly updated</a:t>
            </a:r>
            <a:endParaRPr lang="en-US" dirty="0">
              <a:solidFill>
                <a:srgbClr val="004494"/>
              </a:solidFill>
            </a:endParaRPr>
          </a:p>
          <a:p>
            <a:pPr lvl="2" algn="just">
              <a:spcBef>
                <a:spcPts val="600"/>
              </a:spcBef>
              <a:spcAft>
                <a:spcPts val="0"/>
              </a:spcAft>
              <a:buClr>
                <a:srgbClr val="FFC000"/>
              </a:buClr>
            </a:pPr>
            <a:r>
              <a:rPr lang="en-US" b="1" dirty="0" smtClean="0">
                <a:solidFill>
                  <a:srgbClr val="004494"/>
                </a:solidFill>
              </a:rPr>
              <a:t>deposit</a:t>
            </a:r>
            <a:r>
              <a:rPr lang="en-US" dirty="0" smtClean="0">
                <a:solidFill>
                  <a:srgbClr val="004494"/>
                </a:solidFill>
              </a:rPr>
              <a:t> </a:t>
            </a:r>
            <a:r>
              <a:rPr lang="en-US" dirty="0">
                <a:solidFill>
                  <a:srgbClr val="004494"/>
                </a:solidFill>
              </a:rPr>
              <a:t>data in a </a:t>
            </a:r>
            <a:r>
              <a:rPr lang="en-US" b="1" dirty="0">
                <a:solidFill>
                  <a:srgbClr val="004494"/>
                </a:solidFill>
              </a:rPr>
              <a:t>trusted </a:t>
            </a:r>
            <a:r>
              <a:rPr lang="en-US" b="1" dirty="0" smtClean="0">
                <a:solidFill>
                  <a:srgbClr val="004494"/>
                </a:solidFill>
              </a:rPr>
              <a:t>repository </a:t>
            </a:r>
            <a:r>
              <a:rPr lang="en-US" dirty="0" smtClean="0">
                <a:solidFill>
                  <a:srgbClr val="004494"/>
                </a:solidFill>
              </a:rPr>
              <a:t>(federated in EOSC if required) and </a:t>
            </a:r>
            <a:r>
              <a:rPr lang="en-US" dirty="0">
                <a:solidFill>
                  <a:srgbClr val="004494"/>
                </a:solidFill>
              </a:rPr>
              <a:t>link </a:t>
            </a:r>
            <a:r>
              <a:rPr lang="en-US" dirty="0" smtClean="0">
                <a:solidFill>
                  <a:srgbClr val="004494"/>
                </a:solidFill>
              </a:rPr>
              <a:t>to publications</a:t>
            </a:r>
            <a:endParaRPr lang="en-US" dirty="0">
              <a:solidFill>
                <a:srgbClr val="004494"/>
              </a:solidFill>
            </a:endParaRPr>
          </a:p>
          <a:p>
            <a:pPr lvl="2">
              <a:spcBef>
                <a:spcPts val="600"/>
              </a:spcBef>
              <a:spcAft>
                <a:spcPts val="0"/>
              </a:spcAft>
              <a:buClr>
                <a:srgbClr val="FFC000"/>
              </a:buClr>
            </a:pPr>
            <a:r>
              <a:rPr lang="en-US" dirty="0" smtClean="0">
                <a:solidFill>
                  <a:srgbClr val="004494"/>
                </a:solidFill>
              </a:rPr>
              <a:t>ensure </a:t>
            </a:r>
            <a:r>
              <a:rPr lang="en-US" b="1" dirty="0">
                <a:solidFill>
                  <a:srgbClr val="004494"/>
                </a:solidFill>
              </a:rPr>
              <a:t>open access</a:t>
            </a:r>
            <a:r>
              <a:rPr lang="en-US" dirty="0">
                <a:solidFill>
                  <a:srgbClr val="004494"/>
                </a:solidFill>
              </a:rPr>
              <a:t> </a:t>
            </a:r>
            <a:r>
              <a:rPr lang="en-US" dirty="0" smtClean="0">
                <a:solidFill>
                  <a:srgbClr val="004494"/>
                </a:solidFill>
              </a:rPr>
              <a:t>ASAP under </a:t>
            </a:r>
            <a:r>
              <a:rPr lang="en-US" b="1" dirty="0" smtClean="0">
                <a:solidFill>
                  <a:srgbClr val="004494"/>
                </a:solidFill>
              </a:rPr>
              <a:t>CC </a:t>
            </a:r>
            <a:r>
              <a:rPr lang="en-US" b="1" dirty="0">
                <a:solidFill>
                  <a:srgbClr val="004494"/>
                </a:solidFill>
              </a:rPr>
              <a:t>BY</a:t>
            </a:r>
            <a:r>
              <a:rPr lang="en-US" dirty="0">
                <a:solidFill>
                  <a:srgbClr val="004494"/>
                </a:solidFill>
              </a:rPr>
              <a:t> or </a:t>
            </a:r>
            <a:r>
              <a:rPr lang="en-US" b="1" dirty="0">
                <a:solidFill>
                  <a:srgbClr val="004494"/>
                </a:solidFill>
              </a:rPr>
              <a:t>CC0 (or equivalent)</a:t>
            </a:r>
            <a:r>
              <a:rPr lang="en-US" dirty="0">
                <a:solidFill>
                  <a:srgbClr val="004494"/>
                </a:solidFill>
              </a:rPr>
              <a:t>, unless exceptions apply </a:t>
            </a:r>
            <a:r>
              <a:rPr lang="en-US" dirty="0" smtClean="0">
                <a:solidFill>
                  <a:srgbClr val="004494"/>
                </a:solidFill>
              </a:rPr>
              <a:t/>
            </a:r>
            <a:br>
              <a:rPr lang="en-US" dirty="0" smtClean="0">
                <a:solidFill>
                  <a:srgbClr val="004494"/>
                </a:solidFill>
              </a:rPr>
            </a:br>
            <a:r>
              <a:rPr lang="en-US" dirty="0" smtClean="0">
                <a:solidFill>
                  <a:srgbClr val="004494"/>
                </a:solidFill>
                <a:sym typeface="Wingdings" panose="05000000000000000000" pitchFamily="2" charset="2"/>
              </a:rPr>
              <a:t> </a:t>
            </a:r>
            <a:r>
              <a:rPr lang="en-US" dirty="0" smtClean="0">
                <a:solidFill>
                  <a:srgbClr val="004494"/>
                </a:solidFill>
              </a:rPr>
              <a:t>“</a:t>
            </a:r>
            <a:r>
              <a:rPr lang="en-US" dirty="0">
                <a:solidFill>
                  <a:srgbClr val="004494"/>
                </a:solidFill>
              </a:rPr>
              <a:t>as open as possible, as closed as necessary</a:t>
            </a:r>
            <a:r>
              <a:rPr lang="en-US" dirty="0" smtClean="0">
                <a:solidFill>
                  <a:srgbClr val="004494"/>
                </a:solidFill>
              </a:rPr>
              <a:t>”</a:t>
            </a:r>
          </a:p>
          <a:p>
            <a:pPr lvl="1" algn="just">
              <a:spcBef>
                <a:spcPts val="1200"/>
              </a:spcBef>
              <a:spcAft>
                <a:spcPts val="0"/>
              </a:spcAft>
              <a:buClr>
                <a:srgbClr val="FFC000"/>
              </a:buClr>
            </a:pPr>
            <a:r>
              <a:rPr lang="en-US" dirty="0" smtClean="0">
                <a:solidFill>
                  <a:srgbClr val="004494"/>
                </a:solidFill>
              </a:rPr>
              <a:t>OA to other </a:t>
            </a:r>
            <a:r>
              <a:rPr lang="en-US" dirty="0">
                <a:solidFill>
                  <a:srgbClr val="004494"/>
                </a:solidFill>
              </a:rPr>
              <a:t>research outputs </a:t>
            </a:r>
            <a:r>
              <a:rPr lang="en-US" dirty="0" smtClean="0">
                <a:solidFill>
                  <a:srgbClr val="004494"/>
                </a:solidFill>
              </a:rPr>
              <a:t>(software</a:t>
            </a:r>
            <a:r>
              <a:rPr lang="en-US" dirty="0">
                <a:solidFill>
                  <a:srgbClr val="004494"/>
                </a:solidFill>
              </a:rPr>
              <a:t>, algorithms, protocols, workflows, </a:t>
            </a:r>
            <a:r>
              <a:rPr lang="en-US" dirty="0" smtClean="0">
                <a:solidFill>
                  <a:srgbClr val="004494"/>
                </a:solidFill>
              </a:rPr>
              <a:t>models)</a:t>
            </a:r>
          </a:p>
          <a:p>
            <a:pPr lvl="2" algn="just">
              <a:spcBef>
                <a:spcPts val="600"/>
              </a:spcBef>
              <a:spcAft>
                <a:spcPts val="0"/>
              </a:spcAft>
              <a:buClr>
                <a:srgbClr val="FFC000"/>
              </a:buClr>
            </a:pPr>
            <a:r>
              <a:rPr lang="en-US" dirty="0" smtClean="0">
                <a:solidFill>
                  <a:srgbClr val="004494"/>
                </a:solidFill>
              </a:rPr>
              <a:t>If required by the call conditions: provide digital or physical access</a:t>
            </a:r>
          </a:p>
          <a:p>
            <a:pPr lvl="2" algn="just">
              <a:spcBef>
                <a:spcPts val="600"/>
              </a:spcBef>
              <a:spcAft>
                <a:spcPts val="0"/>
              </a:spcAft>
              <a:buClr>
                <a:srgbClr val="FFC000"/>
              </a:buClr>
            </a:pPr>
            <a:r>
              <a:rPr lang="en-US" dirty="0" smtClean="0">
                <a:solidFill>
                  <a:srgbClr val="004494"/>
                </a:solidFill>
              </a:rPr>
              <a:t>It is recommended to include other research outputs in </a:t>
            </a:r>
            <a:r>
              <a:rPr lang="en-US" smtClean="0">
                <a:solidFill>
                  <a:srgbClr val="004494"/>
                </a:solidFill>
              </a:rPr>
              <a:t>the DMP</a:t>
            </a:r>
            <a:endParaRPr lang="en-US" dirty="0" smtClean="0">
              <a:solidFill>
                <a:srgbClr val="004494"/>
              </a:solidFill>
            </a:endParaRPr>
          </a:p>
          <a:p>
            <a:pPr lvl="2" algn="just">
              <a:spcBef>
                <a:spcPts val="1200"/>
              </a:spcBef>
              <a:spcAft>
                <a:spcPts val="0"/>
              </a:spcAft>
              <a:buClr>
                <a:srgbClr val="FFC000"/>
              </a:buClr>
            </a:pPr>
            <a:endParaRPr lang="en-US" dirty="0" smtClean="0">
              <a:solidFill>
                <a:srgbClr val="004494"/>
              </a:solidFill>
            </a:endParaRPr>
          </a:p>
        </p:txBody>
      </p:sp>
      <p:pic>
        <p:nvPicPr>
          <p:cNvPr id="1026" name="Picture 2" descr="Libre accès (édition scientifique) — Wikipé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951" y="2031565"/>
            <a:ext cx="747839" cy="11684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FAIR principles - For employees - University of Oslo"/>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7951" y="3753197"/>
            <a:ext cx="1276898" cy="13589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989377" y="313160"/>
            <a:ext cx="10905698" cy="782357"/>
          </a:xfrm>
        </p:spPr>
        <p:txBody>
          <a:bodyPr/>
          <a:lstStyle/>
          <a:p>
            <a:r>
              <a:rPr lang="en-GB" dirty="0" smtClean="0"/>
              <a:t>2.3 Open Science under HE - requirements</a:t>
            </a:r>
            <a:endParaRPr lang="en-GB" dirty="0"/>
          </a:p>
        </p:txBody>
      </p:sp>
    </p:spTree>
    <p:custDataLst>
      <p:tags r:id="rId1"/>
    </p:custDataLst>
    <p:extLst>
      <p:ext uri="{BB962C8B-B14F-4D97-AF65-F5344CB8AC3E}">
        <p14:creationId xmlns:p14="http://schemas.microsoft.com/office/powerpoint/2010/main" val="1269794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754472" y="4955373"/>
            <a:ext cx="4087906" cy="1201654"/>
          </a:xfrm>
          <a:prstGeom prst="rect">
            <a:avLst/>
          </a:prstGeom>
          <a:solidFill>
            <a:schemeClr val="bg1">
              <a:lumMod val="95000"/>
            </a:schemeClr>
          </a:solidFill>
          <a:ln>
            <a:no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IE" sz="1600" dirty="0">
                <a:solidFill>
                  <a:srgbClr val="024B9C"/>
                </a:solidFill>
              </a:rPr>
              <a:t>t</a:t>
            </a:r>
            <a:r>
              <a:rPr lang="en-IE" sz="1600" dirty="0" smtClean="0">
                <a:solidFill>
                  <a:srgbClr val="024B9C"/>
                </a:solidFill>
              </a:rPr>
              <a:t>hrough the EOSC European </a:t>
            </a:r>
            <a:br>
              <a:rPr lang="en-IE" sz="1600" dirty="0" smtClean="0">
                <a:solidFill>
                  <a:srgbClr val="024B9C"/>
                </a:solidFill>
              </a:rPr>
            </a:br>
            <a:r>
              <a:rPr lang="en-IE" sz="1600" dirty="0" smtClean="0">
                <a:solidFill>
                  <a:srgbClr val="024B9C"/>
                </a:solidFill>
              </a:rPr>
              <a:t>Co-Programmed partnership</a:t>
            </a:r>
            <a:endParaRPr lang="en-GB" sz="1600" dirty="0">
              <a:solidFill>
                <a:srgbClr val="024B9C"/>
              </a:solidFill>
            </a:endParaRPr>
          </a:p>
        </p:txBody>
      </p:sp>
      <p:pic>
        <p:nvPicPr>
          <p:cNvPr id="12" name="Picture 11"/>
          <p:cNvPicPr>
            <a:picLocks noChangeAspect="1"/>
          </p:cNvPicPr>
          <p:nvPr/>
        </p:nvPicPr>
        <p:blipFill>
          <a:blip r:embed="rId4"/>
          <a:stretch>
            <a:fillRect/>
          </a:stretch>
        </p:blipFill>
        <p:spPr>
          <a:xfrm>
            <a:off x="7772402" y="3064725"/>
            <a:ext cx="4087906" cy="2041070"/>
          </a:xfrm>
          <a:prstGeom prst="rect">
            <a:avLst/>
          </a:prstGeom>
        </p:spPr>
      </p:pic>
      <p:sp>
        <p:nvSpPr>
          <p:cNvPr id="7" name="TextBox 6"/>
          <p:cNvSpPr txBox="1"/>
          <p:nvPr/>
        </p:nvSpPr>
        <p:spPr>
          <a:xfrm>
            <a:off x="7754472" y="1916898"/>
            <a:ext cx="4087906" cy="1201654"/>
          </a:xfrm>
          <a:prstGeom prst="rect">
            <a:avLst/>
          </a:prstGeom>
          <a:solidFill>
            <a:schemeClr val="bg1">
              <a:lumMod val="95000"/>
            </a:schemeClr>
          </a:solidFill>
          <a:ln>
            <a:no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IE" sz="1600" dirty="0">
                <a:solidFill>
                  <a:srgbClr val="024B9C"/>
                </a:solidFill>
              </a:rPr>
              <a:t>European Open Science Could</a:t>
            </a:r>
          </a:p>
          <a:p>
            <a:endParaRPr lang="en-IE" sz="1400" dirty="0" smtClean="0">
              <a:solidFill>
                <a:srgbClr val="024B9C"/>
              </a:solidFill>
            </a:endParaRPr>
          </a:p>
          <a:p>
            <a:endParaRPr lang="en-IE" sz="100" dirty="0">
              <a:solidFill>
                <a:srgbClr val="024B9C"/>
              </a:solidFill>
            </a:endParaRPr>
          </a:p>
          <a:p>
            <a:endParaRPr lang="en-IE" sz="1400" dirty="0">
              <a:solidFill>
                <a:srgbClr val="024B9C"/>
              </a:solidFill>
            </a:endParaRPr>
          </a:p>
          <a:p>
            <a:r>
              <a:rPr lang="en-IE" sz="1600" dirty="0">
                <a:solidFill>
                  <a:srgbClr val="024B9C"/>
                </a:solidFill>
              </a:rPr>
              <a:t>Enable Open Science Commons</a:t>
            </a:r>
            <a:endParaRPr lang="en-GB" sz="1600" dirty="0">
              <a:solidFill>
                <a:srgbClr val="024B9C"/>
              </a:solidFill>
            </a:endParaRPr>
          </a:p>
        </p:txBody>
      </p:sp>
      <p:sp>
        <p:nvSpPr>
          <p:cNvPr id="4" name="Title 3"/>
          <p:cNvSpPr>
            <a:spLocks noGrp="1"/>
          </p:cNvSpPr>
          <p:nvPr>
            <p:ph type="title"/>
          </p:nvPr>
        </p:nvSpPr>
        <p:spPr>
          <a:xfrm>
            <a:off x="861797" y="268752"/>
            <a:ext cx="11434977" cy="1040134"/>
          </a:xfrm>
        </p:spPr>
        <p:txBody>
          <a:bodyPr/>
          <a:lstStyle/>
          <a:p>
            <a:r>
              <a:rPr lang="en-GB" dirty="0" smtClean="0"/>
              <a:t>2.4 EOSC in the HE Research Infrastructures WP</a:t>
            </a:r>
            <a:endParaRPr lang="en-GB" dirty="0"/>
          </a:p>
        </p:txBody>
      </p:sp>
      <p:sp>
        <p:nvSpPr>
          <p:cNvPr id="3" name="Rounded Rectangle 2"/>
          <p:cNvSpPr/>
          <p:nvPr/>
        </p:nvSpPr>
        <p:spPr>
          <a:xfrm>
            <a:off x="726140" y="1577789"/>
            <a:ext cx="4855541" cy="1126191"/>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24B9C"/>
                </a:solidFill>
              </a:rPr>
              <a:t>INFRADEV </a:t>
            </a:r>
            <a:br>
              <a:rPr lang="en-US" sz="1600" dirty="0" smtClean="0">
                <a:solidFill>
                  <a:srgbClr val="024B9C"/>
                </a:solidFill>
              </a:rPr>
            </a:br>
            <a:r>
              <a:rPr lang="en-US" sz="1600" dirty="0" smtClean="0">
                <a:solidFill>
                  <a:srgbClr val="024B9C"/>
                </a:solidFill>
              </a:rPr>
              <a:t>Developing , consolidating and optimizing the European Research Infrastructures landscape</a:t>
            </a:r>
            <a:endParaRPr lang="en-GB" sz="1600" dirty="0">
              <a:solidFill>
                <a:srgbClr val="024B9C"/>
              </a:solidFill>
            </a:endParaRPr>
          </a:p>
        </p:txBody>
      </p:sp>
      <p:sp>
        <p:nvSpPr>
          <p:cNvPr id="8" name="Rounded Rectangle 7"/>
          <p:cNvSpPr/>
          <p:nvPr/>
        </p:nvSpPr>
        <p:spPr>
          <a:xfrm>
            <a:off x="726140" y="2822760"/>
            <a:ext cx="4855541" cy="112619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24B9C"/>
                </a:solidFill>
              </a:rPr>
              <a:t>INFRASERV</a:t>
            </a:r>
            <a:br>
              <a:rPr lang="en-US" sz="1600" dirty="0" smtClean="0">
                <a:solidFill>
                  <a:srgbClr val="024B9C"/>
                </a:solidFill>
              </a:rPr>
            </a:br>
            <a:r>
              <a:rPr lang="en-US" sz="1600" dirty="0" smtClean="0">
                <a:solidFill>
                  <a:srgbClr val="024B9C"/>
                </a:solidFill>
              </a:rPr>
              <a:t>Research Infrastructure services to support health research, accelerating the green and digital Transformation, and advance frontier knowledge</a:t>
            </a:r>
            <a:endParaRPr lang="en-GB" sz="1600" dirty="0">
              <a:solidFill>
                <a:srgbClr val="024B9C"/>
              </a:solidFill>
            </a:endParaRPr>
          </a:p>
        </p:txBody>
      </p:sp>
      <p:sp>
        <p:nvSpPr>
          <p:cNvPr id="9" name="Rounded Rectangle 8"/>
          <p:cNvSpPr/>
          <p:nvPr/>
        </p:nvSpPr>
        <p:spPr>
          <a:xfrm>
            <a:off x="726140" y="4064373"/>
            <a:ext cx="4855541" cy="112619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24B9C"/>
                </a:solidFill>
              </a:rPr>
              <a:t>INFRATECH </a:t>
            </a:r>
            <a:r>
              <a:rPr lang="en-US" sz="1600" dirty="0" smtClean="0">
                <a:solidFill>
                  <a:srgbClr val="024B9C"/>
                </a:solidFill>
              </a:rPr>
              <a:t/>
            </a:r>
            <a:br>
              <a:rPr lang="en-US" sz="1600" dirty="0" smtClean="0">
                <a:solidFill>
                  <a:srgbClr val="024B9C"/>
                </a:solidFill>
              </a:rPr>
            </a:br>
            <a:r>
              <a:rPr lang="en-US" sz="1600" dirty="0" smtClean="0">
                <a:solidFill>
                  <a:srgbClr val="024B9C"/>
                </a:solidFill>
              </a:rPr>
              <a:t>Next generation of scientific instrumentation, tools and methods and advanced digital solutions</a:t>
            </a:r>
            <a:endParaRPr lang="en-GB" sz="1600" dirty="0">
              <a:solidFill>
                <a:srgbClr val="024B9C"/>
              </a:solidFill>
            </a:endParaRPr>
          </a:p>
        </p:txBody>
      </p:sp>
      <p:sp>
        <p:nvSpPr>
          <p:cNvPr id="10" name="Rounded Rectangle 9"/>
          <p:cNvSpPr/>
          <p:nvPr/>
        </p:nvSpPr>
        <p:spPr>
          <a:xfrm>
            <a:off x="726139" y="5305986"/>
            <a:ext cx="4855541" cy="1126191"/>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24B9C"/>
                </a:solidFill>
              </a:rPr>
              <a:t>INFRANET</a:t>
            </a:r>
            <a:br>
              <a:rPr lang="en-US" sz="1600" dirty="0" smtClean="0">
                <a:solidFill>
                  <a:srgbClr val="024B9C"/>
                </a:solidFill>
              </a:rPr>
            </a:br>
            <a:r>
              <a:rPr lang="en-US" sz="1600" dirty="0" smtClean="0">
                <a:solidFill>
                  <a:srgbClr val="024B9C"/>
                </a:solidFill>
              </a:rPr>
              <a:t>Network connectivity in research and education – </a:t>
            </a:r>
            <a:r>
              <a:rPr lang="en-US" sz="1600" dirty="0" err="1" smtClean="0">
                <a:solidFill>
                  <a:srgbClr val="024B9C"/>
                </a:solidFill>
              </a:rPr>
              <a:t>enabiling</a:t>
            </a:r>
            <a:r>
              <a:rPr lang="en-US" sz="1600" dirty="0" smtClean="0">
                <a:solidFill>
                  <a:srgbClr val="024B9C"/>
                </a:solidFill>
              </a:rPr>
              <a:t> collaborations without boundaries</a:t>
            </a:r>
            <a:endParaRPr lang="en-GB" sz="1600" dirty="0">
              <a:solidFill>
                <a:srgbClr val="024B9C"/>
              </a:solidFill>
            </a:endParaRPr>
          </a:p>
        </p:txBody>
      </p:sp>
      <p:sp>
        <p:nvSpPr>
          <p:cNvPr id="6" name="Rounded Rectangle 5"/>
          <p:cNvSpPr/>
          <p:nvPr/>
        </p:nvSpPr>
        <p:spPr>
          <a:xfrm>
            <a:off x="5425468" y="1577789"/>
            <a:ext cx="2355896" cy="4854388"/>
          </a:xfrm>
          <a:prstGeom prst="roundRect">
            <a:avLst/>
          </a:prstGeom>
          <a:gradFill>
            <a:gsLst>
              <a:gs pos="0">
                <a:schemeClr val="accent6">
                  <a:satMod val="103000"/>
                  <a:lumMod val="102000"/>
                  <a:tint val="94000"/>
                  <a:alpha val="71000"/>
                </a:schemeClr>
              </a:gs>
              <a:gs pos="95000">
                <a:schemeClr val="accent6">
                  <a:satMod val="110000"/>
                  <a:lumMod val="100000"/>
                  <a:shade val="100000"/>
                  <a:alpha val="73000"/>
                </a:schemeClr>
              </a:gs>
              <a:gs pos="51000">
                <a:schemeClr val="accent6">
                  <a:lumMod val="99000"/>
                  <a:satMod val="120000"/>
                  <a:shade val="78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a:t>INFRAEOSC</a:t>
            </a:r>
            <a:r>
              <a:rPr lang="en-US" sz="2000" dirty="0"/>
              <a:t> </a:t>
            </a:r>
            <a:r>
              <a:rPr lang="en-US" sz="2000" dirty="0" smtClean="0"/>
              <a:t> </a:t>
            </a:r>
            <a:br>
              <a:rPr lang="en-US" sz="2000" dirty="0" smtClean="0"/>
            </a:br>
            <a:r>
              <a:rPr lang="en-US" sz="2000" dirty="0" smtClean="0"/>
              <a:t/>
            </a:r>
            <a:br>
              <a:rPr lang="en-US" sz="2000" dirty="0" smtClean="0"/>
            </a:br>
            <a:r>
              <a:rPr lang="en-US" sz="2000" dirty="0" smtClean="0"/>
              <a:t>Enabling an operational, open and FAIR, EOSC ecosystem</a:t>
            </a:r>
            <a:endParaRPr lang="en-GB" sz="2000" dirty="0"/>
          </a:p>
        </p:txBody>
      </p:sp>
      <p:sp>
        <p:nvSpPr>
          <p:cNvPr id="11" name="Down Arrow 10"/>
          <p:cNvSpPr/>
          <p:nvPr/>
        </p:nvSpPr>
        <p:spPr>
          <a:xfrm>
            <a:off x="9510712" y="2389407"/>
            <a:ext cx="485775" cy="34290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575708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8794902" y="3248874"/>
            <a:ext cx="2724078" cy="272106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stretch>
            <a:fillRect/>
          </a:stretch>
        </p:blipFill>
        <p:spPr>
          <a:xfrm>
            <a:off x="9796064" y="6016679"/>
            <a:ext cx="2395936" cy="84132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668374411"/>
              </p:ext>
            </p:extLst>
          </p:nvPr>
        </p:nvGraphicFramePr>
        <p:xfrm>
          <a:off x="4048634" y="2955338"/>
          <a:ext cx="3941879" cy="3474720"/>
        </p:xfrm>
        <a:graphic>
          <a:graphicData uri="http://schemas.openxmlformats.org/drawingml/2006/table">
            <a:tbl>
              <a:tblPr firstRow="1" bandRow="1">
                <a:tableStyleId>{5C22544A-7EE6-4342-B048-85BDC9FD1C3A}</a:tableStyleId>
              </a:tblPr>
              <a:tblGrid>
                <a:gridCol w="3941879">
                  <a:extLst>
                    <a:ext uri="{9D8B030D-6E8A-4147-A177-3AD203B41FA5}">
                      <a16:colId xmlns:a16="http://schemas.microsoft.com/office/drawing/2014/main" val="568727482"/>
                    </a:ext>
                  </a:extLst>
                </a:gridCol>
              </a:tblGrid>
              <a:tr h="354445">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2400" b="1" i="0" u="none" strike="noStrike" kern="1200" cap="none" spc="0" normalizeH="0" baseline="0" noProof="0" dirty="0" smtClean="0">
                          <a:ln>
                            <a:noFill/>
                          </a:ln>
                          <a:solidFill>
                            <a:schemeClr val="bg1"/>
                          </a:solidFill>
                          <a:effectLst/>
                          <a:uLnTx/>
                          <a:uFillTx/>
                          <a:latin typeface="+mn-lt"/>
                          <a:ea typeface="Segoe UI Black" panose="020B0A02040204020203" pitchFamily="34" charset="0"/>
                          <a:cs typeface="Tahoma" panose="020B0604030504040204" pitchFamily="34" charset="0"/>
                        </a:rPr>
                        <a:t>Strategic R&amp;I Agenda</a:t>
                      </a:r>
                      <a:endParaRPr kumimoji="0" lang="en-GB" sz="2400" b="1" i="0" u="none" strike="noStrike" kern="1200" cap="none" spc="0" normalizeH="0" baseline="0" noProof="0" dirty="0" smtClean="0">
                        <a:ln>
                          <a:noFill/>
                        </a:ln>
                        <a:solidFill>
                          <a:srgbClr val="FF0000"/>
                        </a:solidFill>
                        <a:effectLst/>
                        <a:uLnTx/>
                        <a:uFillTx/>
                        <a:latin typeface="+mn-lt"/>
                        <a:ea typeface="Segoe UI Black" panose="020B0A02040204020203" pitchFamily="34" charset="0"/>
                        <a:cs typeface="Tahoma" panose="020B0604030504040204" pitchFamily="34" charset="0"/>
                      </a:endParaRPr>
                    </a:p>
                  </a:txBody>
                  <a:tcPr/>
                </a:tc>
                <a:extLst>
                  <a:ext uri="{0D108BD9-81ED-4DB2-BD59-A6C34878D82A}">
                    <a16:rowId xmlns:a16="http://schemas.microsoft.com/office/drawing/2014/main" val="2024161586"/>
                  </a:ext>
                </a:extLst>
              </a:tr>
              <a:tr h="710086">
                <a:tc>
                  <a:txBody>
                    <a:bodyPr/>
                    <a:lstStyle/>
                    <a:p>
                      <a:pPr marL="808038" lvl="0" indent="-808038">
                        <a:spcAft>
                          <a:spcPts val="800"/>
                        </a:spcAft>
                        <a:buClr>
                          <a:schemeClr val="tx2"/>
                        </a:buClr>
                        <a:buFont typeface="Wingdings" panose="05000000000000000000" pitchFamily="2" charset="2"/>
                        <a:buNone/>
                      </a:pPr>
                      <a:r>
                        <a:rPr lang="fr-BE" sz="2000" b="1" dirty="0" smtClean="0">
                          <a:solidFill>
                            <a:schemeClr val="tx2"/>
                          </a:solidFill>
                        </a:rPr>
                        <a:t>SO1</a:t>
                      </a:r>
                      <a:r>
                        <a:rPr lang="fr-BE" sz="2000" dirty="0" smtClean="0">
                          <a:solidFill>
                            <a:schemeClr val="tx2"/>
                          </a:solidFill>
                        </a:rPr>
                        <a:t>. </a:t>
                      </a:r>
                      <a:r>
                        <a:rPr lang="en-GB" sz="2000" b="1" kern="1200" dirty="0" smtClean="0">
                          <a:solidFill>
                            <a:schemeClr val="tx2"/>
                          </a:solidFill>
                          <a:latin typeface="+mn-lt"/>
                          <a:ea typeface="Segoe UI Black" panose="020B0A02040204020203" pitchFamily="34" charset="0"/>
                          <a:cs typeface="Tahoma" panose="020B0604030504040204" pitchFamily="34" charset="0"/>
                        </a:rPr>
                        <a:t>Open Science practices </a:t>
                      </a:r>
                      <a:r>
                        <a:rPr lang="en-GB" sz="2000" kern="1200" dirty="0" smtClean="0">
                          <a:solidFill>
                            <a:schemeClr val="tx2"/>
                          </a:solidFill>
                          <a:latin typeface="+mn-lt"/>
                          <a:ea typeface="Segoe UI Black" panose="020B0A02040204020203" pitchFamily="34" charset="0"/>
                          <a:cs typeface="Tahoma" panose="020B0604030504040204" pitchFamily="34" charset="0"/>
                        </a:rPr>
                        <a:t>becoming ‘the new normal</a:t>
                      </a:r>
                    </a:p>
                  </a:txBody>
                  <a:tcPr/>
                </a:tc>
                <a:extLst>
                  <a:ext uri="{0D108BD9-81ED-4DB2-BD59-A6C34878D82A}">
                    <a16:rowId xmlns:a16="http://schemas.microsoft.com/office/drawing/2014/main" val="1401617516"/>
                  </a:ext>
                </a:extLst>
              </a:tr>
              <a:tr h="613841">
                <a:tc>
                  <a:txBody>
                    <a:bodyPr/>
                    <a:lstStyle/>
                    <a:p>
                      <a:pPr marL="808038" indent="-808038"/>
                      <a:r>
                        <a:rPr lang="fr-BE" sz="2000" b="1" dirty="0" smtClean="0">
                          <a:solidFill>
                            <a:schemeClr val="tx2"/>
                          </a:solidFill>
                        </a:rPr>
                        <a:t>SO2</a:t>
                      </a:r>
                      <a:r>
                        <a:rPr lang="fr-BE" sz="2000" dirty="0" smtClean="0">
                          <a:solidFill>
                            <a:schemeClr val="tx2"/>
                          </a:solidFill>
                        </a:rPr>
                        <a:t>. </a:t>
                      </a:r>
                      <a:r>
                        <a:rPr lang="en-US" sz="2000" dirty="0" smtClean="0">
                          <a:solidFill>
                            <a:schemeClr val="tx2"/>
                          </a:solidFill>
                        </a:rPr>
                        <a:t>Sustainable and </a:t>
                      </a:r>
                      <a:r>
                        <a:rPr lang="en-US" sz="2000" b="1" dirty="0" smtClean="0">
                          <a:solidFill>
                            <a:schemeClr val="tx2"/>
                          </a:solidFill>
                        </a:rPr>
                        <a:t>federated infrastructures</a:t>
                      </a:r>
                    </a:p>
                  </a:txBody>
                  <a:tcPr/>
                </a:tc>
                <a:extLst>
                  <a:ext uri="{0D108BD9-81ED-4DB2-BD59-A6C34878D82A}">
                    <a16:rowId xmlns:a16="http://schemas.microsoft.com/office/drawing/2014/main" val="872354880"/>
                  </a:ext>
                </a:extLst>
              </a:tr>
              <a:tr h="613841">
                <a:tc>
                  <a:txBody>
                    <a:bodyPr/>
                    <a:lstStyle/>
                    <a:p>
                      <a:pPr marL="808038" indent="-808038"/>
                      <a:r>
                        <a:rPr lang="fr-BE" sz="2000" b="1" dirty="0" smtClean="0">
                          <a:solidFill>
                            <a:schemeClr val="tx2"/>
                          </a:solidFill>
                        </a:rPr>
                        <a:t>SO3</a:t>
                      </a:r>
                      <a:r>
                        <a:rPr lang="fr-BE" sz="2000" dirty="0" smtClean="0">
                          <a:solidFill>
                            <a:schemeClr val="tx2"/>
                          </a:solidFill>
                        </a:rPr>
                        <a:t>. </a:t>
                      </a:r>
                      <a:r>
                        <a:rPr lang="en-US" sz="2000" dirty="0" smtClean="0">
                          <a:solidFill>
                            <a:schemeClr val="tx2"/>
                          </a:solidFill>
                        </a:rPr>
                        <a:t>Standards, tools and services to find access, reuse and combine results</a:t>
                      </a:r>
                    </a:p>
                  </a:txBody>
                  <a:tcPr/>
                </a:tc>
                <a:extLst>
                  <a:ext uri="{0D108BD9-81ED-4DB2-BD59-A6C34878D82A}">
                    <a16:rowId xmlns:a16="http://schemas.microsoft.com/office/drawing/2014/main" val="132524160"/>
                  </a:ext>
                </a:extLst>
              </a:tr>
            </a:tbl>
          </a:graphicData>
        </a:graphic>
      </p:graphicFrame>
      <p:sp>
        <p:nvSpPr>
          <p:cNvPr id="6" name="Title 3"/>
          <p:cNvSpPr>
            <a:spLocks noGrp="1"/>
          </p:cNvSpPr>
          <p:nvPr>
            <p:ph type="title"/>
          </p:nvPr>
        </p:nvSpPr>
        <p:spPr>
          <a:xfrm>
            <a:off x="861797" y="268752"/>
            <a:ext cx="11434977" cy="1040134"/>
          </a:xfrm>
        </p:spPr>
        <p:txBody>
          <a:bodyPr/>
          <a:lstStyle/>
          <a:p>
            <a:r>
              <a:rPr lang="en-GB" dirty="0" smtClean="0"/>
              <a:t>2.4 EOSC in the HE Research Infrastructures WP</a:t>
            </a:r>
            <a:endParaRPr lang="en-GB" dirty="0"/>
          </a:p>
        </p:txBody>
      </p:sp>
      <p:sp>
        <p:nvSpPr>
          <p:cNvPr id="8" name="TextBox 7"/>
          <p:cNvSpPr txBox="1"/>
          <p:nvPr/>
        </p:nvSpPr>
        <p:spPr>
          <a:xfrm>
            <a:off x="671641" y="2722432"/>
            <a:ext cx="2371725" cy="369332"/>
          </a:xfrm>
          <a:prstGeom prst="rect">
            <a:avLst/>
          </a:prstGeom>
          <a:noFill/>
          <a:ln w="41275">
            <a:solidFill>
              <a:schemeClr val="tx2">
                <a:lumMod val="75000"/>
              </a:schemeClr>
            </a:solidFill>
          </a:ln>
        </p:spPr>
        <p:txBody>
          <a:bodyPr wrap="square" rtlCol="0">
            <a:spAutoFit/>
          </a:bodyPr>
          <a:lstStyle/>
          <a:p>
            <a:r>
              <a:rPr lang="en-IE" b="1" dirty="0" smtClean="0">
                <a:solidFill>
                  <a:srgbClr val="024B9C"/>
                </a:solidFill>
              </a:rPr>
              <a:t>      EC              MS</a:t>
            </a:r>
            <a:endParaRPr lang="en-GB" b="1" dirty="0">
              <a:solidFill>
                <a:srgbClr val="024B9C"/>
              </a:solidFill>
            </a:endParaRPr>
          </a:p>
        </p:txBody>
      </p:sp>
      <p:sp>
        <p:nvSpPr>
          <p:cNvPr id="9" name="TextBox 8"/>
          <p:cNvSpPr txBox="1"/>
          <p:nvPr/>
        </p:nvSpPr>
        <p:spPr>
          <a:xfrm>
            <a:off x="671641" y="5323604"/>
            <a:ext cx="2371725" cy="646331"/>
          </a:xfrm>
          <a:prstGeom prst="rect">
            <a:avLst/>
          </a:prstGeom>
          <a:noFill/>
          <a:ln w="41275">
            <a:solidFill>
              <a:schemeClr val="tx2">
                <a:lumMod val="75000"/>
              </a:schemeClr>
            </a:solidFill>
          </a:ln>
        </p:spPr>
        <p:txBody>
          <a:bodyPr wrap="square" rtlCol="0">
            <a:spAutoFit/>
          </a:bodyPr>
          <a:lstStyle/>
          <a:p>
            <a:pPr algn="ctr"/>
            <a:r>
              <a:rPr lang="en-IE" b="1" dirty="0" smtClean="0">
                <a:solidFill>
                  <a:srgbClr val="024B9C"/>
                </a:solidFill>
              </a:rPr>
              <a:t>EOSC </a:t>
            </a:r>
            <a:br>
              <a:rPr lang="en-IE" b="1" dirty="0" smtClean="0">
                <a:solidFill>
                  <a:srgbClr val="024B9C"/>
                </a:solidFill>
              </a:rPr>
            </a:br>
            <a:r>
              <a:rPr lang="en-IE" b="1" dirty="0" smtClean="0">
                <a:solidFill>
                  <a:srgbClr val="024B9C"/>
                </a:solidFill>
              </a:rPr>
              <a:t>Association</a:t>
            </a:r>
            <a:endParaRPr lang="en-GB" b="1" dirty="0">
              <a:solidFill>
                <a:srgbClr val="024B9C"/>
              </a:solidFill>
            </a:endParaRPr>
          </a:p>
        </p:txBody>
      </p:sp>
      <p:sp>
        <p:nvSpPr>
          <p:cNvPr id="10" name="Rectangle 9"/>
          <p:cNvSpPr/>
          <p:nvPr/>
        </p:nvSpPr>
        <p:spPr>
          <a:xfrm>
            <a:off x="671641" y="3572722"/>
            <a:ext cx="2371725" cy="1355249"/>
          </a:xfrm>
          <a:prstGeom prst="rect">
            <a:avLst/>
          </a:prstGeom>
          <a:noFill/>
          <a:ln w="34925">
            <a:solidFill>
              <a:srgbClr val="024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rot="16200000">
            <a:off x="302999" y="3950389"/>
            <a:ext cx="1339610" cy="615553"/>
          </a:xfrm>
          <a:prstGeom prst="rect">
            <a:avLst/>
          </a:prstGeom>
          <a:noFill/>
        </p:spPr>
        <p:txBody>
          <a:bodyPr wrap="square" rtlCol="0">
            <a:spAutoFit/>
          </a:bodyPr>
          <a:lstStyle/>
          <a:p>
            <a:pPr algn="ctr"/>
            <a:r>
              <a:rPr lang="en-IE" sz="1600" b="1" dirty="0" smtClean="0"/>
              <a:t>Partnership </a:t>
            </a:r>
            <a:r>
              <a:rPr lang="en-IE" b="1" dirty="0" err="1" smtClean="0"/>
              <a:t>MoU</a:t>
            </a:r>
            <a:endParaRPr lang="en-GB" b="1" dirty="0"/>
          </a:p>
        </p:txBody>
      </p:sp>
      <p:sp>
        <p:nvSpPr>
          <p:cNvPr id="12" name="TextBox 11"/>
          <p:cNvSpPr txBox="1"/>
          <p:nvPr/>
        </p:nvSpPr>
        <p:spPr>
          <a:xfrm>
            <a:off x="1567478" y="3769368"/>
            <a:ext cx="1475888" cy="923330"/>
          </a:xfrm>
          <a:prstGeom prst="rect">
            <a:avLst/>
          </a:prstGeom>
          <a:noFill/>
        </p:spPr>
        <p:txBody>
          <a:bodyPr wrap="square" rtlCol="0">
            <a:spAutoFit/>
          </a:bodyPr>
          <a:lstStyle/>
          <a:p>
            <a:pPr algn="ctr"/>
            <a:r>
              <a:rPr lang="en-IE" b="1" dirty="0" smtClean="0"/>
              <a:t>Partnership </a:t>
            </a:r>
          </a:p>
          <a:p>
            <a:pPr algn="ctr"/>
            <a:r>
              <a:rPr lang="en-IE" b="1" dirty="0" smtClean="0"/>
              <a:t>Governing Board</a:t>
            </a:r>
            <a:endParaRPr lang="en-GB" b="1" dirty="0"/>
          </a:p>
        </p:txBody>
      </p:sp>
      <p:cxnSp>
        <p:nvCxnSpPr>
          <p:cNvPr id="14" name="Straight Arrow Connector 13"/>
          <p:cNvCxnSpPr/>
          <p:nvPr/>
        </p:nvCxnSpPr>
        <p:spPr>
          <a:xfrm flipH="1">
            <a:off x="1267389" y="3146648"/>
            <a:ext cx="18968" cy="2207396"/>
          </a:xfrm>
          <a:prstGeom prst="straightConnector1">
            <a:avLst/>
          </a:prstGeom>
          <a:ln w="107950">
            <a:solidFill>
              <a:srgbClr val="024B9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Line Callout 1 (Accent Bar) 15"/>
          <p:cNvSpPr/>
          <p:nvPr/>
        </p:nvSpPr>
        <p:spPr>
          <a:xfrm flipH="1">
            <a:off x="194873" y="2239058"/>
            <a:ext cx="3049369" cy="3997544"/>
          </a:xfrm>
          <a:prstGeom prst="accentCallout1">
            <a:avLst>
              <a:gd name="adj1" fmla="val 6250"/>
              <a:gd name="adj2" fmla="val -5285"/>
              <a:gd name="adj3" fmla="val 6136"/>
              <a:gd name="adj4" fmla="val -23197"/>
            </a:avLst>
          </a:prstGeom>
          <a:noFill/>
          <a:ln w="34925">
            <a:solidFill>
              <a:srgbClr val="024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4048633" y="2302207"/>
            <a:ext cx="3941879" cy="369332"/>
          </a:xfrm>
          <a:prstGeom prst="rect">
            <a:avLst/>
          </a:prstGeom>
          <a:noFill/>
          <a:ln w="41275">
            <a:solidFill>
              <a:schemeClr val="tx2">
                <a:lumMod val="75000"/>
              </a:schemeClr>
            </a:solidFill>
          </a:ln>
        </p:spPr>
        <p:txBody>
          <a:bodyPr wrap="square" rtlCol="0">
            <a:spAutoFit/>
          </a:bodyPr>
          <a:lstStyle/>
          <a:p>
            <a:pPr algn="ctr"/>
            <a:r>
              <a:rPr lang="en-IE" b="1" dirty="0" smtClean="0">
                <a:solidFill>
                  <a:srgbClr val="024B9C"/>
                </a:solidFill>
              </a:rPr>
              <a:t>Implementation of the SRIA</a:t>
            </a:r>
            <a:endParaRPr lang="en-GB" b="1" dirty="0">
              <a:solidFill>
                <a:srgbClr val="024B9C"/>
              </a:solidFill>
            </a:endParaRPr>
          </a:p>
        </p:txBody>
      </p:sp>
      <p:sp>
        <p:nvSpPr>
          <p:cNvPr id="18" name="Line Callout 1 (Accent Bar) 17"/>
          <p:cNvSpPr/>
          <p:nvPr/>
        </p:nvSpPr>
        <p:spPr>
          <a:xfrm>
            <a:off x="8794902" y="2239058"/>
            <a:ext cx="3019425" cy="3997544"/>
          </a:xfrm>
          <a:prstGeom prst="accentCallout1">
            <a:avLst>
              <a:gd name="adj1" fmla="val 6250"/>
              <a:gd name="adj2" fmla="val -5285"/>
              <a:gd name="adj3" fmla="val 6136"/>
              <a:gd name="adj4" fmla="val -23197"/>
            </a:avLst>
          </a:prstGeom>
          <a:noFill/>
          <a:ln w="34925">
            <a:solidFill>
              <a:srgbClr val="024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8962407" y="2486872"/>
            <a:ext cx="2379614" cy="646331"/>
          </a:xfrm>
          <a:prstGeom prst="rect">
            <a:avLst/>
          </a:prstGeom>
          <a:noFill/>
          <a:ln w="41275">
            <a:solidFill>
              <a:schemeClr val="tx2">
                <a:lumMod val="75000"/>
              </a:schemeClr>
            </a:solidFill>
          </a:ln>
        </p:spPr>
        <p:txBody>
          <a:bodyPr wrap="square" rtlCol="0">
            <a:spAutoFit/>
          </a:bodyPr>
          <a:lstStyle/>
          <a:p>
            <a:pPr algn="ctr"/>
            <a:r>
              <a:rPr lang="en-IE" b="1" dirty="0" smtClean="0">
                <a:solidFill>
                  <a:srgbClr val="024B9C"/>
                </a:solidFill>
              </a:rPr>
              <a:t>Implementation levels</a:t>
            </a:r>
          </a:p>
        </p:txBody>
      </p:sp>
      <p:sp>
        <p:nvSpPr>
          <p:cNvPr id="20" name="TextBox 19"/>
          <p:cNvSpPr txBox="1"/>
          <p:nvPr/>
        </p:nvSpPr>
        <p:spPr>
          <a:xfrm>
            <a:off x="8962407" y="4285833"/>
            <a:ext cx="2379614" cy="369332"/>
          </a:xfrm>
          <a:prstGeom prst="rect">
            <a:avLst/>
          </a:prstGeom>
          <a:solidFill>
            <a:schemeClr val="accent1">
              <a:lumMod val="20000"/>
              <a:lumOff val="80000"/>
            </a:schemeClr>
          </a:solidFill>
          <a:ln w="22225">
            <a:solidFill>
              <a:schemeClr val="tx2">
                <a:lumMod val="75000"/>
              </a:schemeClr>
            </a:solidFill>
          </a:ln>
        </p:spPr>
        <p:txBody>
          <a:bodyPr wrap="square" rtlCol="0">
            <a:spAutoFit/>
          </a:bodyPr>
          <a:lstStyle/>
          <a:p>
            <a:pPr algn="ctr"/>
            <a:r>
              <a:rPr lang="en-IE" b="1" dirty="0" smtClean="0">
                <a:solidFill>
                  <a:srgbClr val="024B9C"/>
                </a:solidFill>
              </a:rPr>
              <a:t>European</a:t>
            </a:r>
          </a:p>
        </p:txBody>
      </p:sp>
      <p:sp>
        <p:nvSpPr>
          <p:cNvPr id="21" name="TextBox 20"/>
          <p:cNvSpPr txBox="1"/>
          <p:nvPr/>
        </p:nvSpPr>
        <p:spPr>
          <a:xfrm>
            <a:off x="8962407" y="4793189"/>
            <a:ext cx="2379614" cy="369332"/>
          </a:xfrm>
          <a:prstGeom prst="rect">
            <a:avLst/>
          </a:prstGeom>
          <a:noFill/>
          <a:ln w="22225">
            <a:solidFill>
              <a:schemeClr val="tx2">
                <a:lumMod val="75000"/>
              </a:schemeClr>
            </a:solidFill>
          </a:ln>
        </p:spPr>
        <p:txBody>
          <a:bodyPr wrap="square" rtlCol="0">
            <a:spAutoFit/>
          </a:bodyPr>
          <a:lstStyle/>
          <a:p>
            <a:pPr algn="ctr"/>
            <a:r>
              <a:rPr lang="en-IE" b="1" dirty="0" smtClean="0">
                <a:solidFill>
                  <a:srgbClr val="024B9C"/>
                </a:solidFill>
              </a:rPr>
              <a:t>National</a:t>
            </a:r>
          </a:p>
        </p:txBody>
      </p:sp>
      <p:sp>
        <p:nvSpPr>
          <p:cNvPr id="22" name="TextBox 21"/>
          <p:cNvSpPr txBox="1"/>
          <p:nvPr/>
        </p:nvSpPr>
        <p:spPr>
          <a:xfrm>
            <a:off x="8962407" y="5307278"/>
            <a:ext cx="2379614" cy="369332"/>
          </a:xfrm>
          <a:prstGeom prst="rect">
            <a:avLst/>
          </a:prstGeom>
          <a:noFill/>
          <a:ln w="22225">
            <a:solidFill>
              <a:schemeClr val="tx2">
                <a:lumMod val="75000"/>
              </a:schemeClr>
            </a:solidFill>
          </a:ln>
        </p:spPr>
        <p:txBody>
          <a:bodyPr wrap="square" rtlCol="0">
            <a:spAutoFit/>
          </a:bodyPr>
          <a:lstStyle/>
          <a:p>
            <a:pPr algn="ctr"/>
            <a:r>
              <a:rPr lang="en-IE" b="1" dirty="0" smtClean="0">
                <a:solidFill>
                  <a:srgbClr val="024B9C"/>
                </a:solidFill>
              </a:rPr>
              <a:t>Institutional</a:t>
            </a:r>
          </a:p>
        </p:txBody>
      </p:sp>
      <p:sp>
        <p:nvSpPr>
          <p:cNvPr id="25" name="Down Arrow Callout 24"/>
          <p:cNvSpPr/>
          <p:nvPr/>
        </p:nvSpPr>
        <p:spPr>
          <a:xfrm>
            <a:off x="8962407" y="3391747"/>
            <a:ext cx="2379614" cy="813435"/>
          </a:xfrm>
          <a:prstGeom prst="downArrowCallout">
            <a:avLst>
              <a:gd name="adj1" fmla="val 307500"/>
              <a:gd name="adj2" fmla="val 101750"/>
              <a:gd name="adj3" fmla="val 21250"/>
              <a:gd name="adj4" fmla="val 78750"/>
            </a:avLst>
          </a:prstGeom>
          <a:solidFill>
            <a:srgbClr val="C7F0F3"/>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8973837" y="3432210"/>
            <a:ext cx="2331783" cy="523220"/>
          </a:xfrm>
          <a:prstGeom prst="rect">
            <a:avLst/>
          </a:prstGeom>
          <a:solidFill>
            <a:schemeClr val="accent1">
              <a:lumMod val="20000"/>
              <a:lumOff val="80000"/>
            </a:schemeClr>
          </a:solidFill>
          <a:ln w="22225">
            <a:noFill/>
          </a:ln>
        </p:spPr>
        <p:txBody>
          <a:bodyPr wrap="square" rtlCol="0">
            <a:spAutoFit/>
          </a:bodyPr>
          <a:lstStyle/>
          <a:p>
            <a:pPr algn="ctr"/>
            <a:r>
              <a:rPr lang="en-IE" sz="1400" b="1" dirty="0" smtClean="0">
                <a:solidFill>
                  <a:srgbClr val="024B9C"/>
                </a:solidFill>
              </a:rPr>
              <a:t>Destination INFRAEOSC / EOSC-Association</a:t>
            </a:r>
          </a:p>
        </p:txBody>
      </p:sp>
      <p:sp>
        <p:nvSpPr>
          <p:cNvPr id="28" name="Title 3"/>
          <p:cNvSpPr txBox="1">
            <a:spLocks/>
          </p:cNvSpPr>
          <p:nvPr/>
        </p:nvSpPr>
        <p:spPr>
          <a:xfrm>
            <a:off x="525529" y="1324811"/>
            <a:ext cx="11434977" cy="493888"/>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000" dirty="0" smtClean="0"/>
              <a:t>European Co-Programme partnership and Horizon Europe programming</a:t>
            </a:r>
            <a:endParaRPr lang="en-GB" sz="2000" dirty="0"/>
          </a:p>
        </p:txBody>
      </p:sp>
      <p:cxnSp>
        <p:nvCxnSpPr>
          <p:cNvPr id="5" name="Straight Connector 4"/>
          <p:cNvCxnSpPr>
            <a:stCxn id="8" idx="0"/>
            <a:endCxn id="8" idx="2"/>
          </p:cNvCxnSpPr>
          <p:nvPr/>
        </p:nvCxnSpPr>
        <p:spPr>
          <a:xfrm>
            <a:off x="1857504" y="2722432"/>
            <a:ext cx="0" cy="369332"/>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7269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SYNC_CONTAIN_GUIDS" val="TRUE"/>
</p:tagLst>
</file>

<file path=ppt/tags/tag2.xml><?xml version="1.0" encoding="utf-8"?>
<p:tagLst xmlns:a="http://schemas.openxmlformats.org/drawingml/2006/main" xmlns:r="http://schemas.openxmlformats.org/officeDocument/2006/relationships" xmlns:p="http://schemas.openxmlformats.org/presentationml/2006/main">
  <p:tag name="OFFISYNC_SLIDE_GUID" val="618189b2-0483-4146-aae6-93a49573020e"/>
</p:tagLst>
</file>

<file path=ppt/tags/tag3.xml><?xml version="1.0" encoding="utf-8"?>
<p:tagLst xmlns:a="http://schemas.openxmlformats.org/drawingml/2006/main" xmlns:r="http://schemas.openxmlformats.org/officeDocument/2006/relationships" xmlns:p="http://schemas.openxmlformats.org/presentationml/2006/main">
  <p:tag name="OFFISYNC_SLIDE_GUID" val="3dd45522-ac8a-4aa4-a1c9-07b8d4ca5a14"/>
</p:tagLst>
</file>

<file path=ppt/tags/tag4.xml><?xml version="1.0" encoding="utf-8"?>
<p:tagLst xmlns:a="http://schemas.openxmlformats.org/drawingml/2006/main" xmlns:r="http://schemas.openxmlformats.org/officeDocument/2006/relationships" xmlns:p="http://schemas.openxmlformats.org/presentationml/2006/main">
  <p:tag name="OFFISYNC_SLIDE_GUID" val="1b3aee02-91ef-4adf-942e-4fd810b21e2e"/>
</p:tagLst>
</file>

<file path=ppt/tags/tag5.xml><?xml version="1.0" encoding="utf-8"?>
<p:tagLst xmlns:a="http://schemas.openxmlformats.org/drawingml/2006/main" xmlns:r="http://schemas.openxmlformats.org/officeDocument/2006/relationships" xmlns:p="http://schemas.openxmlformats.org/presentationml/2006/main">
  <p:tag name="OFFISYNC_SLIDE_GUID" val="1b3aee02-91ef-4adf-942e-4fd810b21e2e"/>
</p:tagLst>
</file>

<file path=ppt/tags/tag6.xml><?xml version="1.0" encoding="utf-8"?>
<p:tagLst xmlns:a="http://schemas.openxmlformats.org/drawingml/2006/main" xmlns:r="http://schemas.openxmlformats.org/officeDocument/2006/relationships" xmlns:p="http://schemas.openxmlformats.org/presentationml/2006/main">
  <p:tag name="OFFISYNC_SLIDE_GUID" val="e9cb7b31-92a1-43a4-9d3f-6182746e2a9b"/>
</p:tagLst>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14160</TotalTime>
  <Words>1813</Words>
  <Application>Microsoft Office PowerPoint</Application>
  <PresentationFormat>Grand écran</PresentationFormat>
  <Paragraphs>243</Paragraphs>
  <Slides>14</Slides>
  <Notes>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Arial</vt:lpstr>
      <vt:lpstr>Calibri</vt:lpstr>
      <vt:lpstr>Segoe UI Black</vt:lpstr>
      <vt:lpstr>Tahoma</vt:lpstr>
      <vt:lpstr>Verdana</vt:lpstr>
      <vt:lpstr>Wingdings</vt:lpstr>
      <vt:lpstr>Office Theme</vt:lpstr>
      <vt:lpstr>Open Science  the new “modus operandi” for research</vt:lpstr>
      <vt:lpstr>1. Why we need Open Science </vt:lpstr>
      <vt:lpstr>2. The EC commitment to Open Science</vt:lpstr>
      <vt:lpstr>2.1 Open Science in the ERA Communication</vt:lpstr>
      <vt:lpstr>2.2 Towards a new ‘modus operandi’ for Science</vt:lpstr>
      <vt:lpstr>2.3 Open Science under HE</vt:lpstr>
      <vt:lpstr>2.3 Open Science under HE - requirements</vt:lpstr>
      <vt:lpstr>2.4 EOSC in the HE Research Infrastructures WP</vt:lpstr>
      <vt:lpstr>2.4 EOSC in the HE Research Infrastructures WP</vt:lpstr>
      <vt:lpstr>2.4 EOSC and other data strategies</vt:lpstr>
      <vt:lpstr>3. RIs in the EOSC ecosystem</vt:lpstr>
      <vt:lpstr>3. RIs in the EOSC ecosystem</vt:lpstr>
      <vt:lpstr>Thank you</vt:lpstr>
      <vt:lpstr>EOSC  in H2020</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 U. von der Leyen</dc:title>
  <dc:creator>SCHOUPPE Michel;pascu corina</dc:creator>
  <cp:keywords>EOSC</cp:keywords>
  <cp:lastModifiedBy>Mathilde HUBERT</cp:lastModifiedBy>
  <cp:revision>288</cp:revision>
  <dcterms:created xsi:type="dcterms:W3CDTF">2020-09-23T08:09:01Z</dcterms:created>
  <dcterms:modified xsi:type="dcterms:W3CDTF">2021-06-11T06:42:52Z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ServerID">
    <vt:lpwstr>0d3b22a6-6203-4efc-8e8e-b5279256493b</vt:lpwstr>
  </property>
  <property fmtid="{D5CDD505-2E9C-101B-9397-08002B2CF9AE}" pid="3" name="Offisync_ProviderInitializationData">
    <vt:lpwstr>https://webgate.ec.europa.eu/connected/</vt:lpwstr>
  </property>
  <property fmtid="{D5CDD505-2E9C-101B-9397-08002B2CF9AE}" pid="4" name="Offisync_UpdateToken">
    <vt:lpwstr>7</vt:lpwstr>
  </property>
  <property fmtid="{D5CDD505-2E9C-101B-9397-08002B2CF9AE}" pid="5" name="Jive_PrevVersionNumber">
    <vt:lpwstr>6</vt:lpwstr>
  </property>
  <property fmtid="{D5CDD505-2E9C-101B-9397-08002B2CF9AE}" pid="6" name="Jive_LatestUserAccountName">
    <vt:lpwstr>casorca</vt:lpwstr>
  </property>
  <property fmtid="{D5CDD505-2E9C-101B-9397-08002B2CF9AE}" pid="7" name="Jive_LatestFileFullName">
    <vt:lpwstr>2f6427ef409c404a06f6d030574e432e</vt:lpwstr>
  </property>
  <property fmtid="{D5CDD505-2E9C-101B-9397-08002B2CF9AE}" pid="8" name="Jive_ModifiedButNotPublished">
    <vt:lpwstr>True</vt:lpwstr>
  </property>
  <property fmtid="{D5CDD505-2E9C-101B-9397-08002B2CF9AE}" pid="9" name="Offisync_UniqueId">
    <vt:lpwstr>236747</vt:lpwstr>
  </property>
  <property fmtid="{D5CDD505-2E9C-101B-9397-08002B2CF9AE}" pid="10" name="Jive_VersionGuid_v2.5">
    <vt:lpwstr>d32a5094c9a84a268ca5f1f29f9f0af5</vt:lpwstr>
  </property>
</Properties>
</file>