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62" r:id="rId2"/>
    <p:sldId id="264" r:id="rId3"/>
    <p:sldId id="261" r:id="rId4"/>
    <p:sldId id="263" r:id="rId5"/>
    <p:sldId id="309" r:id="rId6"/>
    <p:sldId id="316" r:id="rId7"/>
    <p:sldId id="317" r:id="rId8"/>
    <p:sldId id="321" r:id="rId9"/>
    <p:sldId id="324" r:id="rId10"/>
    <p:sldId id="323" r:id="rId11"/>
    <p:sldId id="318" r:id="rId12"/>
    <p:sldId id="319" r:id="rId13"/>
    <p:sldId id="291" r:id="rId14"/>
    <p:sldId id="292" r:id="rId15"/>
    <p:sldId id="298" r:id="rId16"/>
    <p:sldId id="299" r:id="rId17"/>
    <p:sldId id="282" r:id="rId18"/>
    <p:sldId id="283" r:id="rId19"/>
    <p:sldId id="286" r:id="rId20"/>
    <p:sldId id="300" r:id="rId21"/>
    <p:sldId id="289" r:id="rId22"/>
    <p:sldId id="306" r:id="rId23"/>
    <p:sldId id="260" r:id="rId24"/>
    <p:sldId id="278" r:id="rId25"/>
    <p:sldId id="279" r:id="rId26"/>
    <p:sldId id="294" r:id="rId27"/>
    <p:sldId id="297" r:id="rId28"/>
    <p:sldId id="311" r:id="rId29"/>
    <p:sldId id="322" r:id="rId3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75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625"/>
    <p:restoredTop sz="96569"/>
  </p:normalViewPr>
  <p:slideViewPr>
    <p:cSldViewPr snapToGrid="0" snapToObjects="1">
      <p:cViewPr varScale="1">
        <p:scale>
          <a:sx n="119" d="100"/>
          <a:sy n="119" d="100"/>
        </p:scale>
        <p:origin x="208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B86EBF-5FF6-1D47-9C4B-9F4EED259B4E}" type="datetimeFigureOut">
              <a:rPr lang="en-US" smtClean="0"/>
              <a:t>5/11/21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CA0C7E-3BEC-B849-AD26-CA6EDE39D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92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44DA8-1079-D54E-BD33-2C9000A21F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C6DE21-3F90-524B-9E79-88B771D3FA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F6C29D-535E-224F-BB7C-536BEF81B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DE490-18A5-D541-8887-82830E03B35E}" type="datetime1">
              <a:rPr lang="fr-FR" smtClean="0"/>
              <a:t>11/05/2021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158FC8-67FC-9144-9149-210B6A2DF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BFB66F-349F-5A42-931A-A40073D11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904B-9BD5-C948-BD3E-A80AEDCBE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889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2917B-DB09-334F-A879-609F223E2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D5ADF0-1EE2-4249-8EE8-FB32C0241F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5BEA0-A75F-EF45-9A48-9A6A7E70B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63F4A-2027-7541-AC7A-3CEC970D26C7}" type="datetime1">
              <a:rPr lang="fr-FR" smtClean="0"/>
              <a:t>11/05/2021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5A7DD-A05E-2045-9CD6-3F75CF5A3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AFAE9-ED6F-E24C-B919-15FD30500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904B-9BD5-C948-BD3E-A80AEDCBE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957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757500-D07A-D247-8C11-1C245F4D57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E7E907-DA6F-CC48-B7DB-4DFAA7ACFB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368902-7D1E-7A43-A2EA-3473C00FA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03753-D9BA-3E4A-9EFE-9D96B15617AD}" type="datetime1">
              <a:rPr lang="fr-FR" smtClean="0"/>
              <a:t>11/05/2021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B853B-54AE-D243-B057-E039D4575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B2814-E646-2A40-8165-296C5CC6A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904B-9BD5-C948-BD3E-A80AEDCBE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6ACFC-2C9E-B749-A256-86174873E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93C8B-23D0-2A4C-B788-EABB47E88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12C1E5-A737-564A-B2E2-9C05D5BEA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9309-DF14-C246-9711-72E37B645BDA}" type="datetime1">
              <a:rPr lang="fr-FR" smtClean="0"/>
              <a:t>11/05/2021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F9A18-F9E1-2F42-B74E-98E424FB2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CF046C-FB39-B144-9281-A7A23E908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904B-9BD5-C948-BD3E-A80AEDCBE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181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D94C7-1AD0-A44E-AA6E-00B5A4AF0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7ECE33-5799-7046-BD9D-F5F811126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93D7B-683D-8640-8683-7C09ED8E4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2B3BA-139E-0D48-9172-E56BD8D1751A}" type="datetime1">
              <a:rPr lang="fr-FR" smtClean="0"/>
              <a:t>11/05/2021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8E26F5-91BB-AC47-9EBC-E0B1FF2CC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179C9-C161-0A42-A04C-22E53B280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904B-9BD5-C948-BD3E-A80AEDCBE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209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B446-EE09-994F-A4C3-6116E7FD8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1FA0DB-9F59-9842-9CE1-F8884E7B22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2B975A-681A-0042-B500-F09A9CEACE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7D766F-1F7C-2A4A-A0C3-2FA90FBFB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8175E-B4AD-9948-A936-C19504A18408}" type="datetime1">
              <a:rPr lang="fr-FR" smtClean="0"/>
              <a:t>11/05/2021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7E5EEF-3759-1C48-A851-CD45A91DC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82FCB-9394-4348-9435-51B3391A4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904B-9BD5-C948-BD3E-A80AEDCBE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39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5F9CC-D013-4148-980D-CB910D3A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68CA26-B198-6946-8748-2FDD26955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0E9909-88E2-6D4B-AA80-2D753BA37C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6402EA-FC2B-F449-9FC4-90557B50EE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87E4F-9A10-CB44-85D3-65E550F538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0B6D37-2630-0640-8186-A3C1D6CE3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E8B4E-87F1-EA40-990C-F5239CAEA916}" type="datetime1">
              <a:rPr lang="fr-FR" smtClean="0"/>
              <a:t>11/05/2021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9AA123-C1CB-F945-A6A8-B861AD295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A3A92B-BBF7-8141-B8B9-637C70BB8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904B-9BD5-C948-BD3E-A80AEDCBE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811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3A8F4-8ACA-7F4B-B2AD-DCAF85551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26C524-F6CE-DC4D-98D6-9D652F803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FD107-5880-C344-B444-BA702FA4F01F}" type="datetime1">
              <a:rPr lang="fr-FR" smtClean="0"/>
              <a:t>11/05/2021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BF144C-C67B-F245-8F35-099336D4E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E9A9AC-E9B7-0849-8999-E8EF8F330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904B-9BD5-C948-BD3E-A80AEDCBE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387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9B496A-AE26-E749-8AF6-5426AB5DC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9048A-2082-5043-AA8F-19B8DDD5B902}" type="datetime1">
              <a:rPr lang="fr-FR" smtClean="0"/>
              <a:t>11/05/2021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8A2839-AF20-0E47-AFCF-20A0F4CC7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F621CE-1C99-F744-9398-6ED30D083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904B-9BD5-C948-BD3E-A80AEDCBE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211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74D72-33F2-C749-803D-8F5FB508B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A3F89-76FD-254B-BDE9-4927CF438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5B7E40-2578-AD4A-842E-019B04977D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99CF0F-9385-F549-8B29-FC5A6D0B9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8C6F-4892-5C44-866B-2185B03929D7}" type="datetime1">
              <a:rPr lang="fr-FR" smtClean="0"/>
              <a:t>11/05/2021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E35BED-DEC5-E742-A2DD-35430F5A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743FFC-0CCD-F847-A213-B1C653D59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904B-9BD5-C948-BD3E-A80AEDCBE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031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84D27-BBB5-3949-B6A3-B2E303FF1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9EA10E-7FCF-DB44-A9D8-C3A57CFDEC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6DAEC5-BF44-D74A-984F-0B376EA10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679C4-0B20-3040-A6CF-5C0D3A495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3AE4B-25AC-7E47-AF57-DE230095D3F0}" type="datetime1">
              <a:rPr lang="fr-FR" smtClean="0"/>
              <a:t>11/05/2021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24D373-D901-D747-8198-8A10AABC7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8CDDE9-FBE8-B44C-9E70-3A8E3E47E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904B-9BD5-C948-BD3E-A80AEDCBE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378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D8E2F9-87D9-9441-B0B6-320DAE09A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FFA6BE-3302-5248-A31F-73457A0EBC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EF9E3-AB11-CF45-BD8F-0FE14EAC86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C2225-3F7E-A340-AD3F-320D5B8789BF}" type="datetime1">
              <a:rPr lang="fr-FR" smtClean="0"/>
              <a:t>11/05/2021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FFB9E5-0D09-8C4E-8ADC-14E75B010A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C1622-3D9E-184A-9995-6348764B3D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C904B-9BD5-C948-BD3E-A80AEDCBE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395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syrte.obspm.fr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5E967EE-17A6-4F53-A41E-74FB09648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061" y="708754"/>
            <a:ext cx="11844170" cy="3340932"/>
          </a:xfrm>
        </p:spPr>
        <p:txBody>
          <a:bodyPr>
            <a:noAutofit/>
          </a:bodyPr>
          <a:lstStyle/>
          <a:p>
            <a:r>
              <a:rPr lang="en-US" altLang="ja-JP" b="1" dirty="0"/>
              <a:t>Development of  the Electronics and Time Synchronization for </a:t>
            </a:r>
            <a:br>
              <a:rPr lang="en-US" altLang="ja-JP" b="1" dirty="0"/>
            </a:br>
            <a:r>
              <a:rPr lang="en-US" altLang="ja-JP" b="1" dirty="0"/>
              <a:t>Hyper-</a:t>
            </a:r>
            <a:r>
              <a:rPr lang="en-US" altLang="ja-JP" b="1" dirty="0" err="1"/>
              <a:t>Kamiokande</a:t>
            </a:r>
            <a:endParaRPr kumimoji="1" lang="ja-JP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900D15-F553-B249-B320-EA2C56AB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904B-9BD5-C948-BD3E-A80AEDCBE28A}" type="slidenum">
              <a:rPr lang="en-US" smtClean="0"/>
              <a:t>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AB1460-4A5F-5542-817E-1344AB74D589}"/>
              </a:ext>
            </a:extLst>
          </p:cNvPr>
          <p:cNvSpPr txBox="1"/>
          <p:nvPr/>
        </p:nvSpPr>
        <p:spPr>
          <a:xfrm>
            <a:off x="0" y="6039741"/>
            <a:ext cx="12192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stefano</a:t>
            </a:r>
            <a:r>
              <a:rPr lang="en-US" dirty="0"/>
              <a:t> </a:t>
            </a:r>
            <a:r>
              <a:rPr lang="en-US" dirty="0" err="1"/>
              <a:t>russo</a:t>
            </a:r>
            <a:endParaRPr lang="en-US" dirty="0"/>
          </a:p>
          <a:p>
            <a:pPr algn="ctr"/>
            <a:r>
              <a:rPr lang="en-US" sz="1400" dirty="0"/>
              <a:t>2021 Joint Workshop of TYL/FJPPL and FKPPL</a:t>
            </a:r>
          </a:p>
          <a:p>
            <a:pPr algn="ctr"/>
            <a:r>
              <a:rPr lang="en-US" sz="1400" dirty="0"/>
              <a:t>11/05/2021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D19EBA-1222-B546-A97D-66C2F806B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3691160" cy="10655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F1862F-69DD-F04E-8E60-ABA3D89C26C0}"/>
              </a:ext>
            </a:extLst>
          </p:cNvPr>
          <p:cNvSpPr txBox="1"/>
          <p:nvPr/>
        </p:nvSpPr>
        <p:spPr>
          <a:xfrm>
            <a:off x="0" y="5066852"/>
            <a:ext cx="12185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IN2P3, CEA, ICRR, The  Tokyo University</a:t>
            </a:r>
          </a:p>
        </p:txBody>
      </p:sp>
    </p:spTree>
    <p:extLst>
      <p:ext uri="{BB962C8B-B14F-4D97-AF65-F5344CB8AC3E}">
        <p14:creationId xmlns:p14="http://schemas.microsoft.com/office/powerpoint/2010/main" val="224808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17711-7BEE-F748-83E3-AC20F6CB0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904B-9BD5-C948-BD3E-A80AEDCBE28A}" type="slidenum">
              <a:rPr lang="en-US" smtClean="0"/>
              <a:t>10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2E63091-116C-3E44-AD95-A3572BBB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7332"/>
            <a:ext cx="121920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Conclusions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476539-AB0D-8E41-9AB9-170EE023D7DB}"/>
              </a:ext>
            </a:extLst>
          </p:cNvPr>
          <p:cNvSpPr txBox="1"/>
          <p:nvPr/>
        </p:nvSpPr>
        <p:spPr>
          <a:xfrm>
            <a:off x="92830" y="1832443"/>
            <a:ext cx="1209917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IN2P3, CEA </a:t>
            </a:r>
            <a:r>
              <a:rPr lang="en-US" sz="2800" dirty="0"/>
              <a:t>and University of Tokyo have established a very strong collaboration in spite of very difficult working conditions (pandemic). </a:t>
            </a:r>
          </a:p>
          <a:p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The work is progressing  following the plans and great results have already been achieved.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We look forward to restart traveling to speed-up even more our development </a:t>
            </a:r>
          </a:p>
          <a:p>
            <a:r>
              <a:rPr lang="en-US" sz="2800" dirty="0"/>
              <a:t>and integrated tests.</a:t>
            </a:r>
          </a:p>
        </p:txBody>
      </p:sp>
    </p:spTree>
    <p:extLst>
      <p:ext uri="{BB962C8B-B14F-4D97-AF65-F5344CB8AC3E}">
        <p14:creationId xmlns:p14="http://schemas.microsoft.com/office/powerpoint/2010/main" val="2605804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CEF782-7CD7-D44A-8A20-682739D08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904B-9BD5-C948-BD3E-A80AEDCBE28A}" type="slidenum">
              <a:rPr lang="en-US" smtClean="0"/>
              <a:t>11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684278C-C47F-D347-8C86-E5BB84391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3648"/>
            <a:ext cx="12192000" cy="3743660"/>
          </a:xfrm>
        </p:spPr>
        <p:txBody>
          <a:bodyPr>
            <a:normAutofit/>
          </a:bodyPr>
          <a:lstStyle/>
          <a:p>
            <a:pPr algn="ctr"/>
            <a:r>
              <a:rPr lang="en-US" sz="11500" dirty="0">
                <a:solidFill>
                  <a:schemeClr val="accent2"/>
                </a:solidFill>
                <a:latin typeface="+mn-lt"/>
              </a:rPr>
              <a:t>Backup</a:t>
            </a:r>
            <a:endParaRPr lang="en-US" sz="5400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37845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1F1F17-7476-0E4B-8D7F-E0808B776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904B-9BD5-C948-BD3E-A80AEDCBE28A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3C3FB1-2666-FD49-9476-E836942E7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245" y="0"/>
            <a:ext cx="91516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37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02080"/>
            <a:ext cx="12192000" cy="1620991"/>
          </a:xfrm>
        </p:spPr>
        <p:txBody>
          <a:bodyPr>
            <a:noAutofit/>
          </a:bodyPr>
          <a:lstStyle/>
          <a:p>
            <a:pPr algn="ctr"/>
            <a:r>
              <a:rPr lang="en-US" sz="8000" dirty="0">
                <a:solidFill>
                  <a:schemeClr val="accent2"/>
                </a:solidFill>
                <a:latin typeface="+mn-lt"/>
              </a:rPr>
              <a:t>The Local Time Base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BE9851-AD56-DC43-AF8F-087A45E4F950}"/>
              </a:ext>
            </a:extLst>
          </p:cNvPr>
          <p:cNvSpPr/>
          <p:nvPr/>
        </p:nvSpPr>
        <p:spPr>
          <a:xfrm>
            <a:off x="0" y="6488668"/>
            <a:ext cx="1226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This study in collaboration with SYRTE Lab, part of the Paris Observatory (</a:t>
            </a:r>
            <a:r>
              <a:rPr lang="fr-FR" dirty="0">
                <a:hlinkClick r:id="rId2"/>
              </a:rPr>
              <a:t>https://syrte.obspm.fr</a:t>
            </a:r>
            <a:r>
              <a:rPr lang="fr-FR" dirty="0"/>
              <a:t>)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6849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25"/>
            <a:ext cx="10515600" cy="84483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GNSS/UTC – Key components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272F8F-FD6A-2343-BBA0-A65F45A88FC8}"/>
              </a:ext>
            </a:extLst>
          </p:cNvPr>
          <p:cNvSpPr txBox="1">
            <a:spLocks/>
          </p:cNvSpPr>
          <p:nvPr/>
        </p:nvSpPr>
        <p:spPr>
          <a:xfrm>
            <a:off x="124860" y="3722695"/>
            <a:ext cx="12067140" cy="31300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sz="3600" dirty="0"/>
              <a:t>Atomic Clock</a:t>
            </a:r>
          </a:p>
          <a:p>
            <a:pPr>
              <a:buFontTx/>
              <a:buChar char="-"/>
            </a:pPr>
            <a:r>
              <a:rPr lang="en-US" sz="3600" dirty="0"/>
              <a:t>Multi GNSS receiver and Antenna </a:t>
            </a:r>
          </a:p>
          <a:p>
            <a:pPr>
              <a:buFontTx/>
              <a:buChar char="-"/>
            </a:pPr>
            <a:r>
              <a:rPr lang="en-US" sz="3600" dirty="0"/>
              <a:t>Distribution system between Atomic Clock and GNSS receiver</a:t>
            </a:r>
          </a:p>
          <a:p>
            <a:pPr>
              <a:buFontTx/>
              <a:buChar char="-"/>
            </a:pPr>
            <a:r>
              <a:rPr lang="en-US" sz="3600" dirty="0"/>
              <a:t>Software correction for UTC correlation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C990EE-E132-4A46-9DD3-3E8B06F61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5980"/>
            <a:ext cx="3242440" cy="324244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0883B10-1AF4-5B43-9597-7BE574CADBEC}"/>
              </a:ext>
            </a:extLst>
          </p:cNvPr>
          <p:cNvSpPr/>
          <p:nvPr/>
        </p:nvSpPr>
        <p:spPr>
          <a:xfrm>
            <a:off x="3339919" y="2017155"/>
            <a:ext cx="786077" cy="3018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GNSS receiver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60FD97-A3D3-B84D-AA3A-4E0B2CDCE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160" y="825685"/>
            <a:ext cx="530606" cy="511559"/>
          </a:xfrm>
          <a:prstGeom prst="rect">
            <a:avLst/>
          </a:prstGeom>
        </p:spPr>
      </p:pic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D97C1045-1661-3940-8539-E58C36D42D4A}"/>
              </a:ext>
            </a:extLst>
          </p:cNvPr>
          <p:cNvCxnSpPr>
            <a:cxnSpLocks/>
            <a:stCxn id="9" idx="4"/>
            <a:endCxn id="6" idx="3"/>
          </p:cNvCxnSpPr>
          <p:nvPr/>
        </p:nvCxnSpPr>
        <p:spPr>
          <a:xfrm rot="5400000">
            <a:off x="3997305" y="1898018"/>
            <a:ext cx="398749" cy="141366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C3ADF008-AC8C-E240-BC23-2694C8A3372B}"/>
              </a:ext>
            </a:extLst>
          </p:cNvPr>
          <p:cNvSpPr/>
          <p:nvPr/>
        </p:nvSpPr>
        <p:spPr>
          <a:xfrm>
            <a:off x="4185748" y="1683552"/>
            <a:ext cx="163227" cy="857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an 9">
            <a:extLst>
              <a:ext uri="{FF2B5EF4-FFF2-40B4-BE49-F238E27FC236}">
                <a16:creationId xmlns:a16="http://schemas.microsoft.com/office/drawing/2014/main" id="{684D507B-E3B0-1D4B-9FB2-F9ACF90FA6FC}"/>
              </a:ext>
            </a:extLst>
          </p:cNvPr>
          <p:cNvSpPr/>
          <p:nvPr/>
        </p:nvSpPr>
        <p:spPr>
          <a:xfrm>
            <a:off x="556772" y="1896100"/>
            <a:ext cx="562855" cy="671487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684689A-7707-BD42-AD22-9BC2546E08C5}"/>
              </a:ext>
            </a:extLst>
          </p:cNvPr>
          <p:cNvSpPr/>
          <p:nvPr/>
        </p:nvSpPr>
        <p:spPr>
          <a:xfrm>
            <a:off x="1493070" y="2086289"/>
            <a:ext cx="832781" cy="300318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Time distribution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3A855EA-0F9E-8643-9B35-4AE822AFE300}"/>
              </a:ext>
            </a:extLst>
          </p:cNvPr>
          <p:cNvCxnSpPr>
            <a:cxnSpLocks/>
            <a:stCxn id="11" idx="1"/>
            <a:endCxn id="10" idx="4"/>
          </p:cNvCxnSpPr>
          <p:nvPr/>
        </p:nvCxnSpPr>
        <p:spPr>
          <a:xfrm flipH="1" flipV="1">
            <a:off x="1119627" y="2231844"/>
            <a:ext cx="373443" cy="460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0287A6D-22CD-A04C-9203-BB7FAC965E97}"/>
              </a:ext>
            </a:extLst>
          </p:cNvPr>
          <p:cNvCxnSpPr>
            <a:cxnSpLocks/>
          </p:cNvCxnSpPr>
          <p:nvPr/>
        </p:nvCxnSpPr>
        <p:spPr>
          <a:xfrm flipH="1" flipV="1">
            <a:off x="1086881" y="2022658"/>
            <a:ext cx="315245" cy="20783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E191831-1354-2B45-BB9E-CA60E4596830}"/>
              </a:ext>
            </a:extLst>
          </p:cNvPr>
          <p:cNvCxnSpPr>
            <a:cxnSpLocks/>
          </p:cNvCxnSpPr>
          <p:nvPr/>
        </p:nvCxnSpPr>
        <p:spPr>
          <a:xfrm flipH="1">
            <a:off x="1119628" y="2230493"/>
            <a:ext cx="278937" cy="16982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F8CFE56-E187-A84C-A0B5-E122FD15EA44}"/>
              </a:ext>
            </a:extLst>
          </p:cNvPr>
          <p:cNvSpPr/>
          <p:nvPr/>
        </p:nvSpPr>
        <p:spPr>
          <a:xfrm>
            <a:off x="2224084" y="2459783"/>
            <a:ext cx="562113" cy="36350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Atomic</a:t>
            </a:r>
          </a:p>
          <a:p>
            <a:pPr algn="ctr"/>
            <a:r>
              <a:rPr lang="en-US" sz="800" dirty="0"/>
              <a:t>clock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4F8285-5A4E-5349-B00D-C478C531661E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2505141" y="2230493"/>
            <a:ext cx="0" cy="22929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2961952-3C5C-B54C-BD8A-60FA0ABBA237}"/>
              </a:ext>
            </a:extLst>
          </p:cNvPr>
          <p:cNvCxnSpPr>
            <a:cxnSpLocks/>
          </p:cNvCxnSpPr>
          <p:nvPr/>
        </p:nvCxnSpPr>
        <p:spPr>
          <a:xfrm flipH="1">
            <a:off x="2325851" y="2230493"/>
            <a:ext cx="17929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5E953CC8-E886-3F44-96F3-005B183E1856}"/>
              </a:ext>
            </a:extLst>
          </p:cNvPr>
          <p:cNvCxnSpPr>
            <a:cxnSpLocks/>
            <a:stCxn id="15" idx="3"/>
            <a:endCxn id="6" idx="1"/>
          </p:cNvCxnSpPr>
          <p:nvPr/>
        </p:nvCxnSpPr>
        <p:spPr>
          <a:xfrm flipV="1">
            <a:off x="2786197" y="2168076"/>
            <a:ext cx="553722" cy="473458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6680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02080"/>
            <a:ext cx="12192000" cy="2235737"/>
          </a:xfrm>
        </p:spPr>
        <p:txBody>
          <a:bodyPr>
            <a:noAutofit/>
          </a:bodyPr>
          <a:lstStyle/>
          <a:p>
            <a:pPr algn="ctr"/>
            <a:r>
              <a:rPr lang="en-US" sz="8000" dirty="0">
                <a:solidFill>
                  <a:schemeClr val="accent2"/>
                </a:solidFill>
                <a:latin typeface="+mn-lt"/>
              </a:rPr>
              <a:t>The Time distribution Network</a:t>
            </a:r>
          </a:p>
        </p:txBody>
      </p:sp>
    </p:spTree>
    <p:extLst>
      <p:ext uri="{BB962C8B-B14F-4D97-AF65-F5344CB8AC3E}">
        <p14:creationId xmlns:p14="http://schemas.microsoft.com/office/powerpoint/2010/main" val="727625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25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C2F5B-5718-6A49-BA09-3B1B17034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6284"/>
            <a:ext cx="10515600" cy="2827189"/>
          </a:xfrm>
        </p:spPr>
        <p:txBody>
          <a:bodyPr>
            <a:normAutofit/>
          </a:bodyPr>
          <a:lstStyle/>
          <a:p>
            <a:r>
              <a:rPr lang="en-US" dirty="0"/>
              <a:t>Clock to all FE synchronous and phase deterministic with the source. </a:t>
            </a:r>
          </a:p>
          <a:p>
            <a:r>
              <a:rPr lang="en-US" dirty="0"/>
              <a:t>Jitter at FE  &lt; 100 ps.</a:t>
            </a:r>
          </a:p>
          <a:p>
            <a:r>
              <a:rPr lang="en-US" dirty="0"/>
              <a:t>Bidirectional data exchange link for critical slow control (100 </a:t>
            </a:r>
            <a:r>
              <a:rPr lang="en-US" dirty="0" err="1"/>
              <a:t>Mbps</a:t>
            </a:r>
            <a:r>
              <a:rPr lang="en-US" dirty="0"/>
              <a:t> minimum). </a:t>
            </a:r>
          </a:p>
          <a:p>
            <a:r>
              <a:rPr lang="en-US" dirty="0"/>
              <a:t>Extra bandwidth can be useful.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0557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25"/>
            <a:ext cx="10515600" cy="84483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Time Distribution Basic Concepts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272F8F-FD6A-2343-BBA0-A65F45A88FC8}"/>
              </a:ext>
            </a:extLst>
          </p:cNvPr>
          <p:cNvSpPr txBox="1">
            <a:spLocks/>
          </p:cNvSpPr>
          <p:nvPr/>
        </p:nvSpPr>
        <p:spPr>
          <a:xfrm>
            <a:off x="124860" y="905164"/>
            <a:ext cx="12067140" cy="3322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Two concepts are subject of our R&amp;D:</a:t>
            </a:r>
            <a:endParaRPr lang="en-US" sz="3000" dirty="0"/>
          </a:p>
          <a:p>
            <a:pPr lvl="1"/>
            <a:endParaRPr lang="en-US" sz="2000" dirty="0"/>
          </a:p>
          <a:p>
            <a:pPr lvl="1"/>
            <a:r>
              <a:rPr lang="en-US" sz="3000" dirty="0"/>
              <a:t>Direct distribution SK-like.</a:t>
            </a:r>
          </a:p>
          <a:p>
            <a:pPr lvl="1"/>
            <a:endParaRPr lang="en-US" sz="3000" dirty="0"/>
          </a:p>
          <a:p>
            <a:pPr lvl="1"/>
            <a:r>
              <a:rPr lang="en-US" sz="3000" dirty="0"/>
              <a:t>Clock embedded into data (clock and data recovery concept)</a:t>
            </a:r>
          </a:p>
          <a:p>
            <a:pPr lvl="2"/>
            <a:r>
              <a:rPr lang="en-US" sz="2400" dirty="0"/>
              <a:t>Custom solution </a:t>
            </a:r>
          </a:p>
          <a:p>
            <a:pPr lvl="2"/>
            <a:r>
              <a:rPr lang="en-US" sz="2400" dirty="0"/>
              <a:t>White Rabbit</a:t>
            </a:r>
          </a:p>
        </p:txBody>
      </p:sp>
    </p:spTree>
    <p:extLst>
      <p:ext uri="{BB962C8B-B14F-4D97-AF65-F5344CB8AC3E}">
        <p14:creationId xmlns:p14="http://schemas.microsoft.com/office/powerpoint/2010/main" val="30553528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25"/>
            <a:ext cx="10515600" cy="84483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Direct distribution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32A9A72-B639-684A-9FCF-5D7C96D29939}"/>
              </a:ext>
            </a:extLst>
          </p:cNvPr>
          <p:cNvSpPr txBox="1">
            <a:spLocks/>
          </p:cNvSpPr>
          <p:nvPr/>
        </p:nvSpPr>
        <p:spPr>
          <a:xfrm>
            <a:off x="124860" y="905164"/>
            <a:ext cx="12067140" cy="1493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Clock is sent directly on one dedicated fiber. </a:t>
            </a:r>
          </a:p>
          <a:p>
            <a:r>
              <a:rPr lang="en-US" sz="3600" dirty="0"/>
              <a:t>Time information is sent on another fiber in form of counters.</a:t>
            </a:r>
            <a:endParaRPr lang="en-US" sz="24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BCA26E5-EDA5-544C-BF5C-8F33C29EF2CF}"/>
              </a:ext>
            </a:extLst>
          </p:cNvPr>
          <p:cNvCxnSpPr/>
          <p:nvPr/>
        </p:nvCxnSpPr>
        <p:spPr>
          <a:xfrm>
            <a:off x="2035116" y="4499879"/>
            <a:ext cx="1258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DFAA7A2-BF46-AA45-8518-6CA137C75B31}"/>
              </a:ext>
            </a:extLst>
          </p:cNvPr>
          <p:cNvCxnSpPr/>
          <p:nvPr/>
        </p:nvCxnSpPr>
        <p:spPr>
          <a:xfrm>
            <a:off x="2044976" y="4251023"/>
            <a:ext cx="1258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B40F1DD-251B-894F-8601-A70D61ABFB0A}"/>
              </a:ext>
            </a:extLst>
          </p:cNvPr>
          <p:cNvCxnSpPr>
            <a:cxnSpLocks/>
          </p:cNvCxnSpPr>
          <p:nvPr/>
        </p:nvCxnSpPr>
        <p:spPr>
          <a:xfrm>
            <a:off x="2165797" y="4250887"/>
            <a:ext cx="117245" cy="2489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AADB9AD-0791-B44B-819B-AE528A0E793B}"/>
              </a:ext>
            </a:extLst>
          </p:cNvPr>
          <p:cNvCxnSpPr>
            <a:cxnSpLocks/>
          </p:cNvCxnSpPr>
          <p:nvPr/>
        </p:nvCxnSpPr>
        <p:spPr>
          <a:xfrm flipH="1">
            <a:off x="2165797" y="4247029"/>
            <a:ext cx="117245" cy="2528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1016C88-6873-724E-B9E0-6D9BBBC52D41}"/>
              </a:ext>
            </a:extLst>
          </p:cNvPr>
          <p:cNvCxnSpPr>
            <a:cxnSpLocks/>
          </p:cNvCxnSpPr>
          <p:nvPr/>
        </p:nvCxnSpPr>
        <p:spPr>
          <a:xfrm>
            <a:off x="2288762" y="4247029"/>
            <a:ext cx="4481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52605B5-EF38-FB40-B6D3-B53C27FE4C6A}"/>
              </a:ext>
            </a:extLst>
          </p:cNvPr>
          <p:cNvCxnSpPr>
            <a:cxnSpLocks/>
          </p:cNvCxnSpPr>
          <p:nvPr/>
        </p:nvCxnSpPr>
        <p:spPr>
          <a:xfrm>
            <a:off x="2283042" y="4499879"/>
            <a:ext cx="453874" cy="38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7ABD264-9180-F14B-A004-C888F0972891}"/>
              </a:ext>
            </a:extLst>
          </p:cNvPr>
          <p:cNvCxnSpPr>
            <a:cxnSpLocks/>
          </p:cNvCxnSpPr>
          <p:nvPr/>
        </p:nvCxnSpPr>
        <p:spPr>
          <a:xfrm>
            <a:off x="2736916" y="4247029"/>
            <a:ext cx="117245" cy="2489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ABB8805-D092-DA4D-B7FD-A6B4180C0AB1}"/>
              </a:ext>
            </a:extLst>
          </p:cNvPr>
          <p:cNvCxnSpPr>
            <a:cxnSpLocks/>
          </p:cNvCxnSpPr>
          <p:nvPr/>
        </p:nvCxnSpPr>
        <p:spPr>
          <a:xfrm flipH="1">
            <a:off x="2738737" y="4250887"/>
            <a:ext cx="117245" cy="2528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F0DF8A-8490-514D-8EDB-264B2C8177E2}"/>
              </a:ext>
            </a:extLst>
          </p:cNvPr>
          <p:cNvCxnSpPr>
            <a:cxnSpLocks/>
          </p:cNvCxnSpPr>
          <p:nvPr/>
        </p:nvCxnSpPr>
        <p:spPr>
          <a:xfrm>
            <a:off x="2850602" y="4256675"/>
            <a:ext cx="4481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60AE719-DB10-A646-B224-54DD6D50566F}"/>
              </a:ext>
            </a:extLst>
          </p:cNvPr>
          <p:cNvCxnSpPr>
            <a:cxnSpLocks/>
          </p:cNvCxnSpPr>
          <p:nvPr/>
        </p:nvCxnSpPr>
        <p:spPr>
          <a:xfrm>
            <a:off x="2853945" y="4499879"/>
            <a:ext cx="444811" cy="31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274A3E2-71B2-0542-9232-380C8C3F4586}"/>
              </a:ext>
            </a:extLst>
          </p:cNvPr>
          <p:cNvSpPr txBox="1"/>
          <p:nvPr/>
        </p:nvSpPr>
        <p:spPr>
          <a:xfrm>
            <a:off x="2286171" y="4258603"/>
            <a:ext cx="4359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0x0B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F9E1A69-64E4-1E4D-9CC7-62A7B989CBE9}"/>
              </a:ext>
            </a:extLst>
          </p:cNvPr>
          <p:cNvSpPr txBox="1"/>
          <p:nvPr/>
        </p:nvSpPr>
        <p:spPr>
          <a:xfrm>
            <a:off x="2828982" y="4267020"/>
            <a:ext cx="4359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0x16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77E3A09-A6A5-B64F-A3A5-E9710150DBFF}"/>
              </a:ext>
            </a:extLst>
          </p:cNvPr>
          <p:cNvCxnSpPr>
            <a:cxnSpLocks/>
          </p:cNvCxnSpPr>
          <p:nvPr/>
        </p:nvCxnSpPr>
        <p:spPr>
          <a:xfrm>
            <a:off x="1980628" y="3928832"/>
            <a:ext cx="251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AA5495B-CBFD-0F4C-A6BC-140569099DD1}"/>
              </a:ext>
            </a:extLst>
          </p:cNvPr>
          <p:cNvCxnSpPr>
            <a:cxnSpLocks/>
          </p:cNvCxnSpPr>
          <p:nvPr/>
        </p:nvCxnSpPr>
        <p:spPr>
          <a:xfrm flipV="1">
            <a:off x="2241059" y="3676685"/>
            <a:ext cx="0" cy="2521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5F0121B-1F07-8F48-8ADF-5F652EFF9EDA}"/>
              </a:ext>
            </a:extLst>
          </p:cNvPr>
          <p:cNvCxnSpPr>
            <a:cxnSpLocks/>
          </p:cNvCxnSpPr>
          <p:nvPr/>
        </p:nvCxnSpPr>
        <p:spPr>
          <a:xfrm>
            <a:off x="2241059" y="3683834"/>
            <a:ext cx="251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6047F1D-BA52-8748-BE84-338B6F61D92D}"/>
              </a:ext>
            </a:extLst>
          </p:cNvPr>
          <p:cNvCxnSpPr>
            <a:cxnSpLocks/>
          </p:cNvCxnSpPr>
          <p:nvPr/>
        </p:nvCxnSpPr>
        <p:spPr>
          <a:xfrm flipV="1">
            <a:off x="2492843" y="3683834"/>
            <a:ext cx="0" cy="2521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C23E89B-5F77-8142-98C9-E0758130508E}"/>
              </a:ext>
            </a:extLst>
          </p:cNvPr>
          <p:cNvCxnSpPr>
            <a:cxnSpLocks/>
          </p:cNvCxnSpPr>
          <p:nvPr/>
        </p:nvCxnSpPr>
        <p:spPr>
          <a:xfrm>
            <a:off x="2492843" y="3935982"/>
            <a:ext cx="251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D470822-2112-4D40-9A42-87835E1BC802}"/>
              </a:ext>
            </a:extLst>
          </p:cNvPr>
          <p:cNvCxnSpPr>
            <a:cxnSpLocks/>
          </p:cNvCxnSpPr>
          <p:nvPr/>
        </p:nvCxnSpPr>
        <p:spPr>
          <a:xfrm flipV="1">
            <a:off x="2744558" y="3680543"/>
            <a:ext cx="0" cy="2521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C43FA88-A860-3447-8160-7308DCCE2131}"/>
              </a:ext>
            </a:extLst>
          </p:cNvPr>
          <p:cNvCxnSpPr>
            <a:cxnSpLocks/>
          </p:cNvCxnSpPr>
          <p:nvPr/>
        </p:nvCxnSpPr>
        <p:spPr>
          <a:xfrm>
            <a:off x="2744558" y="3687692"/>
            <a:ext cx="251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235605D-4F5D-7E45-B50C-BCAA335F29A5}"/>
              </a:ext>
            </a:extLst>
          </p:cNvPr>
          <p:cNvCxnSpPr>
            <a:cxnSpLocks/>
          </p:cNvCxnSpPr>
          <p:nvPr/>
        </p:nvCxnSpPr>
        <p:spPr>
          <a:xfrm flipV="1">
            <a:off x="2996342" y="3687692"/>
            <a:ext cx="0" cy="2521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EAFCBF4-9D8E-6748-AADC-328213858F9C}"/>
              </a:ext>
            </a:extLst>
          </p:cNvPr>
          <p:cNvCxnSpPr>
            <a:cxnSpLocks/>
          </p:cNvCxnSpPr>
          <p:nvPr/>
        </p:nvCxnSpPr>
        <p:spPr>
          <a:xfrm>
            <a:off x="2996342" y="3939840"/>
            <a:ext cx="251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7E291DC7-D891-9640-905D-7A9E3FAEEBCF}"/>
              </a:ext>
            </a:extLst>
          </p:cNvPr>
          <p:cNvSpPr/>
          <p:nvPr/>
        </p:nvSpPr>
        <p:spPr>
          <a:xfrm>
            <a:off x="3313952" y="3332629"/>
            <a:ext cx="1188539" cy="22214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4A71919-5A66-BA48-B873-73396E4EB4A8}"/>
              </a:ext>
            </a:extLst>
          </p:cNvPr>
          <p:cNvSpPr txBox="1"/>
          <p:nvPr/>
        </p:nvSpPr>
        <p:spPr>
          <a:xfrm>
            <a:off x="3439012" y="2946518"/>
            <a:ext cx="902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Master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1729C53-A753-BA4D-AFBB-B8764BDD0BF6}"/>
              </a:ext>
            </a:extLst>
          </p:cNvPr>
          <p:cNvSpPr txBox="1"/>
          <p:nvPr/>
        </p:nvSpPr>
        <p:spPr>
          <a:xfrm>
            <a:off x="2213153" y="3395398"/>
            <a:ext cx="8448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Clk</a:t>
            </a:r>
            <a:r>
              <a:rPr lang="en-US" sz="800" dirty="0"/>
              <a:t> ? MHz*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5B00045-EC97-8F46-8B06-D65A3D05EB86}"/>
              </a:ext>
            </a:extLst>
          </p:cNvPr>
          <p:cNvSpPr txBox="1"/>
          <p:nvPr/>
        </p:nvSpPr>
        <p:spPr>
          <a:xfrm>
            <a:off x="2217992" y="4579403"/>
            <a:ext cx="3802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Data</a:t>
            </a:r>
          </a:p>
        </p:txBody>
      </p: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C3F4382A-AF8E-3E4C-ABA0-7E9AEE5CBF4A}"/>
              </a:ext>
            </a:extLst>
          </p:cNvPr>
          <p:cNvCxnSpPr/>
          <p:nvPr/>
        </p:nvCxnSpPr>
        <p:spPr>
          <a:xfrm>
            <a:off x="7395677" y="4574821"/>
            <a:ext cx="125892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F6F9210E-8A82-D744-B582-689F6871C5C0}"/>
              </a:ext>
            </a:extLst>
          </p:cNvPr>
          <p:cNvCxnSpPr/>
          <p:nvPr/>
        </p:nvCxnSpPr>
        <p:spPr>
          <a:xfrm>
            <a:off x="7405537" y="4325965"/>
            <a:ext cx="125892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1FF86354-E4DB-7749-B1D0-AB7562B1CD7F}"/>
              </a:ext>
            </a:extLst>
          </p:cNvPr>
          <p:cNvCxnSpPr>
            <a:cxnSpLocks/>
          </p:cNvCxnSpPr>
          <p:nvPr/>
        </p:nvCxnSpPr>
        <p:spPr>
          <a:xfrm>
            <a:off x="7526358" y="4325829"/>
            <a:ext cx="117245" cy="24899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2492AD8A-CA9E-5045-BB5B-0DAF262E9052}"/>
              </a:ext>
            </a:extLst>
          </p:cNvPr>
          <p:cNvCxnSpPr>
            <a:cxnSpLocks/>
          </p:cNvCxnSpPr>
          <p:nvPr/>
        </p:nvCxnSpPr>
        <p:spPr>
          <a:xfrm flipH="1">
            <a:off x="7526358" y="4321971"/>
            <a:ext cx="117245" cy="25285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id="{F0E8128C-6502-4942-A92A-5616D57B9ABD}"/>
              </a:ext>
            </a:extLst>
          </p:cNvPr>
          <p:cNvCxnSpPr>
            <a:cxnSpLocks/>
          </p:cNvCxnSpPr>
          <p:nvPr/>
        </p:nvCxnSpPr>
        <p:spPr>
          <a:xfrm>
            <a:off x="7649323" y="4321971"/>
            <a:ext cx="44815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44468A45-DB24-9B4D-86E2-8AE3620BDF3C}"/>
              </a:ext>
            </a:extLst>
          </p:cNvPr>
          <p:cNvCxnSpPr>
            <a:cxnSpLocks/>
          </p:cNvCxnSpPr>
          <p:nvPr/>
        </p:nvCxnSpPr>
        <p:spPr>
          <a:xfrm>
            <a:off x="7643603" y="4574821"/>
            <a:ext cx="453874" cy="385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B95F6615-2732-5742-B46F-AA25CF8F24F2}"/>
              </a:ext>
            </a:extLst>
          </p:cNvPr>
          <p:cNvCxnSpPr>
            <a:cxnSpLocks/>
          </p:cNvCxnSpPr>
          <p:nvPr/>
        </p:nvCxnSpPr>
        <p:spPr>
          <a:xfrm>
            <a:off x="8097477" y="4321971"/>
            <a:ext cx="117245" cy="24899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D7CB9337-37BB-6842-87AA-C9E79E651F17}"/>
              </a:ext>
            </a:extLst>
          </p:cNvPr>
          <p:cNvCxnSpPr>
            <a:cxnSpLocks/>
          </p:cNvCxnSpPr>
          <p:nvPr/>
        </p:nvCxnSpPr>
        <p:spPr>
          <a:xfrm flipH="1">
            <a:off x="8099298" y="4325829"/>
            <a:ext cx="117245" cy="25285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F2B25FFF-D522-7E4C-84EB-A4FB5089060F}"/>
              </a:ext>
            </a:extLst>
          </p:cNvPr>
          <p:cNvCxnSpPr>
            <a:cxnSpLocks/>
          </p:cNvCxnSpPr>
          <p:nvPr/>
        </p:nvCxnSpPr>
        <p:spPr>
          <a:xfrm>
            <a:off x="8211163" y="4331617"/>
            <a:ext cx="44815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AEE6CF75-8BE5-B943-A2DF-F625A342BEAE}"/>
              </a:ext>
            </a:extLst>
          </p:cNvPr>
          <p:cNvCxnSpPr>
            <a:cxnSpLocks/>
          </p:cNvCxnSpPr>
          <p:nvPr/>
        </p:nvCxnSpPr>
        <p:spPr>
          <a:xfrm>
            <a:off x="8214506" y="4574821"/>
            <a:ext cx="444811" cy="3155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TextBox 179">
            <a:extLst>
              <a:ext uri="{FF2B5EF4-FFF2-40B4-BE49-F238E27FC236}">
                <a16:creationId xmlns:a16="http://schemas.microsoft.com/office/drawing/2014/main" id="{86680D11-882A-0448-98DE-A773FD60018C}"/>
              </a:ext>
            </a:extLst>
          </p:cNvPr>
          <p:cNvSpPr txBox="1"/>
          <p:nvPr/>
        </p:nvSpPr>
        <p:spPr>
          <a:xfrm>
            <a:off x="7646732" y="4333545"/>
            <a:ext cx="4359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0x0B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6A0135A6-813D-3A4D-9F65-AE0B8835A8D5}"/>
              </a:ext>
            </a:extLst>
          </p:cNvPr>
          <p:cNvSpPr txBox="1"/>
          <p:nvPr/>
        </p:nvSpPr>
        <p:spPr>
          <a:xfrm>
            <a:off x="8189543" y="4341962"/>
            <a:ext cx="4359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0x16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787D671F-B7BD-5F43-8270-9BBD735CF5BE}"/>
              </a:ext>
            </a:extLst>
          </p:cNvPr>
          <p:cNvSpPr txBox="1"/>
          <p:nvPr/>
        </p:nvSpPr>
        <p:spPr>
          <a:xfrm>
            <a:off x="7682228" y="4667170"/>
            <a:ext cx="3802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Data</a:t>
            </a:r>
          </a:p>
        </p:txBody>
      </p: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DADAE633-912D-1348-86A6-89783E4298F4}"/>
              </a:ext>
            </a:extLst>
          </p:cNvPr>
          <p:cNvCxnSpPr>
            <a:cxnSpLocks/>
          </p:cNvCxnSpPr>
          <p:nvPr/>
        </p:nvCxnSpPr>
        <p:spPr>
          <a:xfrm>
            <a:off x="7415889" y="3970313"/>
            <a:ext cx="25178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A279E264-5761-664C-AE4A-3886025560C2}"/>
              </a:ext>
            </a:extLst>
          </p:cNvPr>
          <p:cNvCxnSpPr>
            <a:cxnSpLocks/>
          </p:cNvCxnSpPr>
          <p:nvPr/>
        </p:nvCxnSpPr>
        <p:spPr>
          <a:xfrm flipV="1">
            <a:off x="7676320" y="3718166"/>
            <a:ext cx="0" cy="25214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71BA2F97-26F1-A944-AA32-9D1FCC136582}"/>
              </a:ext>
            </a:extLst>
          </p:cNvPr>
          <p:cNvCxnSpPr>
            <a:cxnSpLocks/>
          </p:cNvCxnSpPr>
          <p:nvPr/>
        </p:nvCxnSpPr>
        <p:spPr>
          <a:xfrm>
            <a:off x="7676320" y="3725315"/>
            <a:ext cx="25178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94CCDE9C-E5BE-2D46-9F78-ACC358BDEAF4}"/>
              </a:ext>
            </a:extLst>
          </p:cNvPr>
          <p:cNvCxnSpPr>
            <a:cxnSpLocks/>
          </p:cNvCxnSpPr>
          <p:nvPr/>
        </p:nvCxnSpPr>
        <p:spPr>
          <a:xfrm flipV="1">
            <a:off x="7928104" y="3725315"/>
            <a:ext cx="0" cy="25214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E904603A-2BFE-E246-BD04-AB1C3174B7A8}"/>
              </a:ext>
            </a:extLst>
          </p:cNvPr>
          <p:cNvCxnSpPr>
            <a:cxnSpLocks/>
          </p:cNvCxnSpPr>
          <p:nvPr/>
        </p:nvCxnSpPr>
        <p:spPr>
          <a:xfrm>
            <a:off x="7928104" y="3977463"/>
            <a:ext cx="25178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455C2B86-3437-3A48-850C-D34F23B9ABD2}"/>
              </a:ext>
            </a:extLst>
          </p:cNvPr>
          <p:cNvCxnSpPr>
            <a:cxnSpLocks/>
          </p:cNvCxnSpPr>
          <p:nvPr/>
        </p:nvCxnSpPr>
        <p:spPr>
          <a:xfrm flipV="1">
            <a:off x="8179819" y="3722024"/>
            <a:ext cx="0" cy="25214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A97D33BB-2F63-5643-A13E-794005B9BCE2}"/>
              </a:ext>
            </a:extLst>
          </p:cNvPr>
          <p:cNvCxnSpPr>
            <a:cxnSpLocks/>
          </p:cNvCxnSpPr>
          <p:nvPr/>
        </p:nvCxnSpPr>
        <p:spPr>
          <a:xfrm>
            <a:off x="8179819" y="3729173"/>
            <a:ext cx="25178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6F8B5FBB-0C0F-2648-9B0D-D9F8EFA2E342}"/>
              </a:ext>
            </a:extLst>
          </p:cNvPr>
          <p:cNvCxnSpPr>
            <a:cxnSpLocks/>
          </p:cNvCxnSpPr>
          <p:nvPr/>
        </p:nvCxnSpPr>
        <p:spPr>
          <a:xfrm flipV="1">
            <a:off x="8431603" y="3729173"/>
            <a:ext cx="0" cy="25214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6E2391CB-E8CD-A743-87AB-E3AA564D3FBC}"/>
              </a:ext>
            </a:extLst>
          </p:cNvPr>
          <p:cNvCxnSpPr>
            <a:cxnSpLocks/>
          </p:cNvCxnSpPr>
          <p:nvPr/>
        </p:nvCxnSpPr>
        <p:spPr>
          <a:xfrm>
            <a:off x="8431603" y="3981321"/>
            <a:ext cx="25178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TextBox 203">
            <a:extLst>
              <a:ext uri="{FF2B5EF4-FFF2-40B4-BE49-F238E27FC236}">
                <a16:creationId xmlns:a16="http://schemas.microsoft.com/office/drawing/2014/main" id="{C63C5F4E-FBA0-954B-AC89-1DB62B608DEF}"/>
              </a:ext>
            </a:extLst>
          </p:cNvPr>
          <p:cNvSpPr txBox="1"/>
          <p:nvPr/>
        </p:nvSpPr>
        <p:spPr>
          <a:xfrm>
            <a:off x="7696971" y="3478227"/>
            <a:ext cx="8984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Clk</a:t>
            </a:r>
            <a:r>
              <a:rPr lang="en-US" sz="800" dirty="0"/>
              <a:t> ? MHz*</a:t>
            </a:r>
          </a:p>
        </p:txBody>
      </p: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B1FA78D7-16AE-B747-8698-EC49E9B0B9E7}"/>
              </a:ext>
            </a:extLst>
          </p:cNvPr>
          <p:cNvCxnSpPr/>
          <p:nvPr/>
        </p:nvCxnSpPr>
        <p:spPr>
          <a:xfrm>
            <a:off x="4622642" y="4495347"/>
            <a:ext cx="125892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67D9CF4F-9CD6-F74E-B9B1-97FD1041127F}"/>
              </a:ext>
            </a:extLst>
          </p:cNvPr>
          <p:cNvCxnSpPr/>
          <p:nvPr/>
        </p:nvCxnSpPr>
        <p:spPr>
          <a:xfrm>
            <a:off x="4632502" y="4246491"/>
            <a:ext cx="125892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3A877654-A0B5-A843-AF89-ADF9FC48C6E6}"/>
              </a:ext>
            </a:extLst>
          </p:cNvPr>
          <p:cNvCxnSpPr>
            <a:cxnSpLocks/>
          </p:cNvCxnSpPr>
          <p:nvPr/>
        </p:nvCxnSpPr>
        <p:spPr>
          <a:xfrm>
            <a:off x="4753323" y="4246355"/>
            <a:ext cx="117245" cy="248992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948AF01E-CD28-3B49-9781-FE6E5919DCF5}"/>
              </a:ext>
            </a:extLst>
          </p:cNvPr>
          <p:cNvCxnSpPr>
            <a:cxnSpLocks/>
          </p:cNvCxnSpPr>
          <p:nvPr/>
        </p:nvCxnSpPr>
        <p:spPr>
          <a:xfrm flipH="1">
            <a:off x="4753323" y="4242497"/>
            <a:ext cx="117245" cy="25285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E003A567-C22E-6347-B396-4AE23FAF111A}"/>
              </a:ext>
            </a:extLst>
          </p:cNvPr>
          <p:cNvCxnSpPr>
            <a:cxnSpLocks/>
          </p:cNvCxnSpPr>
          <p:nvPr/>
        </p:nvCxnSpPr>
        <p:spPr>
          <a:xfrm>
            <a:off x="4876288" y="4242497"/>
            <a:ext cx="44815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BC88AFB4-FD3C-E84A-B692-BA42190DFBC3}"/>
              </a:ext>
            </a:extLst>
          </p:cNvPr>
          <p:cNvCxnSpPr>
            <a:cxnSpLocks/>
          </p:cNvCxnSpPr>
          <p:nvPr/>
        </p:nvCxnSpPr>
        <p:spPr>
          <a:xfrm>
            <a:off x="4870568" y="4495347"/>
            <a:ext cx="453874" cy="385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id="{34E766E9-D813-764E-89FF-1C0E579DD989}"/>
              </a:ext>
            </a:extLst>
          </p:cNvPr>
          <p:cNvCxnSpPr>
            <a:cxnSpLocks/>
          </p:cNvCxnSpPr>
          <p:nvPr/>
        </p:nvCxnSpPr>
        <p:spPr>
          <a:xfrm>
            <a:off x="5324442" y="4242497"/>
            <a:ext cx="117245" cy="248992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F347C708-7A3C-8D40-A5D9-E1AB9FD836D6}"/>
              </a:ext>
            </a:extLst>
          </p:cNvPr>
          <p:cNvCxnSpPr>
            <a:cxnSpLocks/>
          </p:cNvCxnSpPr>
          <p:nvPr/>
        </p:nvCxnSpPr>
        <p:spPr>
          <a:xfrm flipH="1">
            <a:off x="5326263" y="4246355"/>
            <a:ext cx="117245" cy="25285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84565849-E3F5-3D43-8B85-A0EFBD8CC398}"/>
              </a:ext>
            </a:extLst>
          </p:cNvPr>
          <p:cNvCxnSpPr>
            <a:cxnSpLocks/>
          </p:cNvCxnSpPr>
          <p:nvPr/>
        </p:nvCxnSpPr>
        <p:spPr>
          <a:xfrm>
            <a:off x="5438128" y="4252143"/>
            <a:ext cx="44815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EBD98B8D-4644-F24E-9EB3-A94F440435BE}"/>
              </a:ext>
            </a:extLst>
          </p:cNvPr>
          <p:cNvCxnSpPr>
            <a:cxnSpLocks/>
          </p:cNvCxnSpPr>
          <p:nvPr/>
        </p:nvCxnSpPr>
        <p:spPr>
          <a:xfrm>
            <a:off x="5441471" y="4495347"/>
            <a:ext cx="444811" cy="315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" name="TextBox 214">
            <a:extLst>
              <a:ext uri="{FF2B5EF4-FFF2-40B4-BE49-F238E27FC236}">
                <a16:creationId xmlns:a16="http://schemas.microsoft.com/office/drawing/2014/main" id="{F8CD3380-2657-1545-BD49-7AFE13DAB65D}"/>
              </a:ext>
            </a:extLst>
          </p:cNvPr>
          <p:cNvSpPr txBox="1"/>
          <p:nvPr/>
        </p:nvSpPr>
        <p:spPr>
          <a:xfrm>
            <a:off x="4873697" y="4254071"/>
            <a:ext cx="4359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0x0B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904565E5-5EF4-624F-8525-195EBDEE19C8}"/>
              </a:ext>
            </a:extLst>
          </p:cNvPr>
          <p:cNvSpPr txBox="1"/>
          <p:nvPr/>
        </p:nvSpPr>
        <p:spPr>
          <a:xfrm>
            <a:off x="5416508" y="4262488"/>
            <a:ext cx="4359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0x16</a:t>
            </a:r>
          </a:p>
        </p:txBody>
      </p: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id="{AC0C1B61-2657-8745-B6DF-85A5D3409E8C}"/>
              </a:ext>
            </a:extLst>
          </p:cNvPr>
          <p:cNvCxnSpPr>
            <a:cxnSpLocks/>
          </p:cNvCxnSpPr>
          <p:nvPr/>
        </p:nvCxnSpPr>
        <p:spPr>
          <a:xfrm>
            <a:off x="4568154" y="3924300"/>
            <a:ext cx="25178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id="{AF885930-6647-B449-B54D-629E64C30723}"/>
              </a:ext>
            </a:extLst>
          </p:cNvPr>
          <p:cNvCxnSpPr>
            <a:cxnSpLocks/>
          </p:cNvCxnSpPr>
          <p:nvPr/>
        </p:nvCxnSpPr>
        <p:spPr>
          <a:xfrm flipV="1">
            <a:off x="4828585" y="3672153"/>
            <a:ext cx="0" cy="25214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id="{988D2908-BB73-8446-979F-51B055CCB095}"/>
              </a:ext>
            </a:extLst>
          </p:cNvPr>
          <p:cNvCxnSpPr>
            <a:cxnSpLocks/>
          </p:cNvCxnSpPr>
          <p:nvPr/>
        </p:nvCxnSpPr>
        <p:spPr>
          <a:xfrm>
            <a:off x="4828585" y="3679302"/>
            <a:ext cx="25178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67B70601-E8B3-F642-B021-9577D48FE062}"/>
              </a:ext>
            </a:extLst>
          </p:cNvPr>
          <p:cNvCxnSpPr>
            <a:cxnSpLocks/>
          </p:cNvCxnSpPr>
          <p:nvPr/>
        </p:nvCxnSpPr>
        <p:spPr>
          <a:xfrm flipV="1">
            <a:off x="5080369" y="3679302"/>
            <a:ext cx="0" cy="25214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1033FEC0-3998-424D-BFC0-B69FFD1C211B}"/>
              </a:ext>
            </a:extLst>
          </p:cNvPr>
          <p:cNvCxnSpPr>
            <a:cxnSpLocks/>
          </p:cNvCxnSpPr>
          <p:nvPr/>
        </p:nvCxnSpPr>
        <p:spPr>
          <a:xfrm>
            <a:off x="5080369" y="3931450"/>
            <a:ext cx="25178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BC295A96-3DB2-8A4C-9471-31EA3E9EEEF1}"/>
              </a:ext>
            </a:extLst>
          </p:cNvPr>
          <p:cNvCxnSpPr>
            <a:cxnSpLocks/>
          </p:cNvCxnSpPr>
          <p:nvPr/>
        </p:nvCxnSpPr>
        <p:spPr>
          <a:xfrm flipV="1">
            <a:off x="5332084" y="3676011"/>
            <a:ext cx="0" cy="25214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5353B603-E5CA-4642-80E0-A544538038CE}"/>
              </a:ext>
            </a:extLst>
          </p:cNvPr>
          <p:cNvCxnSpPr>
            <a:cxnSpLocks/>
          </p:cNvCxnSpPr>
          <p:nvPr/>
        </p:nvCxnSpPr>
        <p:spPr>
          <a:xfrm>
            <a:off x="5332084" y="3683160"/>
            <a:ext cx="25178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BD0843FF-EA85-1049-85EE-6AFA8121082A}"/>
              </a:ext>
            </a:extLst>
          </p:cNvPr>
          <p:cNvCxnSpPr>
            <a:cxnSpLocks/>
          </p:cNvCxnSpPr>
          <p:nvPr/>
        </p:nvCxnSpPr>
        <p:spPr>
          <a:xfrm flipV="1">
            <a:off x="5583868" y="3683160"/>
            <a:ext cx="0" cy="25214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EAD51DB5-DEF4-5942-8A36-F609FA692B4E}"/>
              </a:ext>
            </a:extLst>
          </p:cNvPr>
          <p:cNvCxnSpPr>
            <a:cxnSpLocks/>
          </p:cNvCxnSpPr>
          <p:nvPr/>
        </p:nvCxnSpPr>
        <p:spPr>
          <a:xfrm>
            <a:off x="5583868" y="3935308"/>
            <a:ext cx="25178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6" name="TextBox 225">
            <a:extLst>
              <a:ext uri="{FF2B5EF4-FFF2-40B4-BE49-F238E27FC236}">
                <a16:creationId xmlns:a16="http://schemas.microsoft.com/office/drawing/2014/main" id="{9909C010-D7D7-1041-8A7D-5EDF1FCD7D00}"/>
              </a:ext>
            </a:extLst>
          </p:cNvPr>
          <p:cNvSpPr txBox="1"/>
          <p:nvPr/>
        </p:nvSpPr>
        <p:spPr>
          <a:xfrm>
            <a:off x="4800679" y="3390866"/>
            <a:ext cx="8448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Clk</a:t>
            </a:r>
            <a:r>
              <a:rPr lang="en-US" sz="800" dirty="0"/>
              <a:t> ? MHz*</a:t>
            </a: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C8BB0C05-4573-F24E-92E6-47587FD91140}"/>
              </a:ext>
            </a:extLst>
          </p:cNvPr>
          <p:cNvSpPr txBox="1"/>
          <p:nvPr/>
        </p:nvSpPr>
        <p:spPr>
          <a:xfrm>
            <a:off x="4805518" y="4574871"/>
            <a:ext cx="3802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Data</a:t>
            </a:r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6A788AF1-96A2-FB42-9FA0-FB0404A58CB5}"/>
              </a:ext>
            </a:extLst>
          </p:cNvPr>
          <p:cNvSpPr/>
          <p:nvPr/>
        </p:nvSpPr>
        <p:spPr>
          <a:xfrm>
            <a:off x="5998147" y="3315850"/>
            <a:ext cx="1188539" cy="222142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4538DE47-E6CC-A141-AB5C-BE270B75ED87}"/>
              </a:ext>
            </a:extLst>
          </p:cNvPr>
          <p:cNvSpPr txBox="1"/>
          <p:nvPr/>
        </p:nvSpPr>
        <p:spPr>
          <a:xfrm>
            <a:off x="6141138" y="2932890"/>
            <a:ext cx="720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Slave </a:t>
            </a:r>
          </a:p>
        </p:txBody>
      </p:sp>
    </p:spTree>
    <p:extLst>
      <p:ext uri="{BB962C8B-B14F-4D97-AF65-F5344CB8AC3E}">
        <p14:creationId xmlns:p14="http://schemas.microsoft.com/office/powerpoint/2010/main" val="24809249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26"/>
            <a:ext cx="10515600" cy="92353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Clock and </a:t>
            </a:r>
            <a:r>
              <a:rPr lang="en-US" b="1">
                <a:solidFill>
                  <a:schemeClr val="accent2"/>
                </a:solidFill>
              </a:rPr>
              <a:t>data recovery</a:t>
            </a:r>
            <a:endParaRPr lang="en-US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22C29C-57BD-334C-8612-5703D0AA2EA0}"/>
              </a:ext>
            </a:extLst>
          </p:cNvPr>
          <p:cNvSpPr/>
          <p:nvPr/>
        </p:nvSpPr>
        <p:spPr>
          <a:xfrm>
            <a:off x="1839558" y="1461055"/>
            <a:ext cx="564527" cy="221566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F883450-B591-0346-9BE5-0B206B6DA14E}"/>
              </a:ext>
            </a:extLst>
          </p:cNvPr>
          <p:cNvCxnSpPr>
            <a:cxnSpLocks/>
          </p:cNvCxnSpPr>
          <p:nvPr/>
        </p:nvCxnSpPr>
        <p:spPr>
          <a:xfrm>
            <a:off x="558443" y="2050828"/>
            <a:ext cx="251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B1B216-DE4E-F44A-84D1-E9D1D6D849F7}"/>
              </a:ext>
            </a:extLst>
          </p:cNvPr>
          <p:cNvCxnSpPr>
            <a:cxnSpLocks/>
          </p:cNvCxnSpPr>
          <p:nvPr/>
        </p:nvCxnSpPr>
        <p:spPr>
          <a:xfrm flipV="1">
            <a:off x="818874" y="1798681"/>
            <a:ext cx="0" cy="2521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379F993-BAB2-AC4B-B089-69180016B978}"/>
              </a:ext>
            </a:extLst>
          </p:cNvPr>
          <p:cNvCxnSpPr>
            <a:cxnSpLocks/>
          </p:cNvCxnSpPr>
          <p:nvPr/>
        </p:nvCxnSpPr>
        <p:spPr>
          <a:xfrm>
            <a:off x="818874" y="1805830"/>
            <a:ext cx="251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7ABAA05-8726-AD4B-9308-5977CDDBD4B2}"/>
              </a:ext>
            </a:extLst>
          </p:cNvPr>
          <p:cNvCxnSpPr>
            <a:cxnSpLocks/>
          </p:cNvCxnSpPr>
          <p:nvPr/>
        </p:nvCxnSpPr>
        <p:spPr>
          <a:xfrm flipV="1">
            <a:off x="1070658" y="1805830"/>
            <a:ext cx="0" cy="2521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04F98C1-9BEC-3D47-A74B-25B4D6F04719}"/>
              </a:ext>
            </a:extLst>
          </p:cNvPr>
          <p:cNvCxnSpPr>
            <a:cxnSpLocks/>
          </p:cNvCxnSpPr>
          <p:nvPr/>
        </p:nvCxnSpPr>
        <p:spPr>
          <a:xfrm>
            <a:off x="1070658" y="2057978"/>
            <a:ext cx="251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69FEA7D-098B-A040-9FC3-F184239220E8}"/>
              </a:ext>
            </a:extLst>
          </p:cNvPr>
          <p:cNvCxnSpPr>
            <a:cxnSpLocks/>
          </p:cNvCxnSpPr>
          <p:nvPr/>
        </p:nvCxnSpPr>
        <p:spPr>
          <a:xfrm flipV="1">
            <a:off x="1322373" y="1802539"/>
            <a:ext cx="0" cy="2521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7EC9E43-7D20-B64B-88B1-A375820BF4B7}"/>
              </a:ext>
            </a:extLst>
          </p:cNvPr>
          <p:cNvCxnSpPr>
            <a:cxnSpLocks/>
          </p:cNvCxnSpPr>
          <p:nvPr/>
        </p:nvCxnSpPr>
        <p:spPr>
          <a:xfrm>
            <a:off x="1322373" y="1809688"/>
            <a:ext cx="251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6B0E45D-C48A-7C41-AC74-75A7B068913E}"/>
              </a:ext>
            </a:extLst>
          </p:cNvPr>
          <p:cNvCxnSpPr>
            <a:cxnSpLocks/>
          </p:cNvCxnSpPr>
          <p:nvPr/>
        </p:nvCxnSpPr>
        <p:spPr>
          <a:xfrm flipV="1">
            <a:off x="1574157" y="1809688"/>
            <a:ext cx="0" cy="2521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33D5C1F-E015-0A49-A06A-C5F32969A6EB}"/>
              </a:ext>
            </a:extLst>
          </p:cNvPr>
          <p:cNvCxnSpPr>
            <a:cxnSpLocks/>
          </p:cNvCxnSpPr>
          <p:nvPr/>
        </p:nvCxnSpPr>
        <p:spPr>
          <a:xfrm>
            <a:off x="1574157" y="2061836"/>
            <a:ext cx="251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5F1A7A5-808C-5243-AB5B-03E0828CEF8F}"/>
              </a:ext>
            </a:extLst>
          </p:cNvPr>
          <p:cNvCxnSpPr/>
          <p:nvPr/>
        </p:nvCxnSpPr>
        <p:spPr>
          <a:xfrm>
            <a:off x="562301" y="2622549"/>
            <a:ext cx="1258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D43E186-4E8B-FD47-A969-360C03A24AF0}"/>
              </a:ext>
            </a:extLst>
          </p:cNvPr>
          <p:cNvCxnSpPr/>
          <p:nvPr/>
        </p:nvCxnSpPr>
        <p:spPr>
          <a:xfrm>
            <a:off x="572161" y="2373693"/>
            <a:ext cx="1258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1528BC7-67F6-A34C-B46F-AE1480DCF83A}"/>
              </a:ext>
            </a:extLst>
          </p:cNvPr>
          <p:cNvCxnSpPr>
            <a:cxnSpLocks/>
          </p:cNvCxnSpPr>
          <p:nvPr/>
        </p:nvCxnSpPr>
        <p:spPr>
          <a:xfrm>
            <a:off x="692982" y="2373557"/>
            <a:ext cx="117245" cy="2489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2A9C6E8-173A-3044-8BCC-D1AD0951F1BF}"/>
              </a:ext>
            </a:extLst>
          </p:cNvPr>
          <p:cNvCxnSpPr>
            <a:cxnSpLocks/>
          </p:cNvCxnSpPr>
          <p:nvPr/>
        </p:nvCxnSpPr>
        <p:spPr>
          <a:xfrm flipH="1">
            <a:off x="692982" y="2369699"/>
            <a:ext cx="117245" cy="2528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F8CB06A-87DA-9E48-8526-39E8BFAA19AC}"/>
              </a:ext>
            </a:extLst>
          </p:cNvPr>
          <p:cNvCxnSpPr>
            <a:cxnSpLocks/>
          </p:cNvCxnSpPr>
          <p:nvPr/>
        </p:nvCxnSpPr>
        <p:spPr>
          <a:xfrm>
            <a:off x="815947" y="2369699"/>
            <a:ext cx="4481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8A7E6E3-629B-CF4C-BC58-9A27E8B10BDD}"/>
              </a:ext>
            </a:extLst>
          </p:cNvPr>
          <p:cNvCxnSpPr>
            <a:cxnSpLocks/>
          </p:cNvCxnSpPr>
          <p:nvPr/>
        </p:nvCxnSpPr>
        <p:spPr>
          <a:xfrm>
            <a:off x="810227" y="2622549"/>
            <a:ext cx="453874" cy="38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3C15380-6721-0246-89D3-5F844E43F6D9}"/>
              </a:ext>
            </a:extLst>
          </p:cNvPr>
          <p:cNvCxnSpPr>
            <a:cxnSpLocks/>
          </p:cNvCxnSpPr>
          <p:nvPr/>
        </p:nvCxnSpPr>
        <p:spPr>
          <a:xfrm>
            <a:off x="1264101" y="2369699"/>
            <a:ext cx="117245" cy="2489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C54C33C-0458-BF44-9A4E-89CCB51F2628}"/>
              </a:ext>
            </a:extLst>
          </p:cNvPr>
          <p:cNvCxnSpPr>
            <a:cxnSpLocks/>
          </p:cNvCxnSpPr>
          <p:nvPr/>
        </p:nvCxnSpPr>
        <p:spPr>
          <a:xfrm flipH="1">
            <a:off x="1265922" y="2373557"/>
            <a:ext cx="117245" cy="2528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6DDE643-95B0-7F46-ABA1-078667CC5B4C}"/>
              </a:ext>
            </a:extLst>
          </p:cNvPr>
          <p:cNvCxnSpPr>
            <a:cxnSpLocks/>
          </p:cNvCxnSpPr>
          <p:nvPr/>
        </p:nvCxnSpPr>
        <p:spPr>
          <a:xfrm>
            <a:off x="1377787" y="2379345"/>
            <a:ext cx="4481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D5A34EA-BFA3-B64A-BDD6-C5C192C3EB17}"/>
              </a:ext>
            </a:extLst>
          </p:cNvPr>
          <p:cNvCxnSpPr>
            <a:cxnSpLocks/>
          </p:cNvCxnSpPr>
          <p:nvPr/>
        </p:nvCxnSpPr>
        <p:spPr>
          <a:xfrm>
            <a:off x="1381130" y="2622549"/>
            <a:ext cx="444811" cy="31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7549E6DE-49C2-2D48-95DA-5E503D6CCCA1}"/>
              </a:ext>
            </a:extLst>
          </p:cNvPr>
          <p:cNvSpPr txBox="1"/>
          <p:nvPr/>
        </p:nvSpPr>
        <p:spPr>
          <a:xfrm>
            <a:off x="813356" y="2381273"/>
            <a:ext cx="4359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0x0B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14DA8F5-B122-A945-A814-E46596A48904}"/>
              </a:ext>
            </a:extLst>
          </p:cNvPr>
          <p:cNvSpPr txBox="1"/>
          <p:nvPr/>
        </p:nvSpPr>
        <p:spPr>
          <a:xfrm>
            <a:off x="1356167" y="2389690"/>
            <a:ext cx="4359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0x16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215DA74-3FB5-FD4C-97C3-16373369D74A}"/>
              </a:ext>
            </a:extLst>
          </p:cNvPr>
          <p:cNvSpPr txBox="1"/>
          <p:nvPr/>
        </p:nvSpPr>
        <p:spPr>
          <a:xfrm>
            <a:off x="698053" y="1566484"/>
            <a:ext cx="8984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Clk</a:t>
            </a:r>
            <a:r>
              <a:rPr lang="en-US" sz="800" dirty="0"/>
              <a:t> 125 MHz*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5615EED-BFAD-974B-A294-47C69FAD08AC}"/>
              </a:ext>
            </a:extLst>
          </p:cNvPr>
          <p:cNvSpPr txBox="1"/>
          <p:nvPr/>
        </p:nvSpPr>
        <p:spPr>
          <a:xfrm>
            <a:off x="848852" y="2714898"/>
            <a:ext cx="60625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Data 8bits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A5C2E1D-D5D1-754C-BDA4-96F82F75E07A}"/>
              </a:ext>
            </a:extLst>
          </p:cNvPr>
          <p:cNvCxnSpPr/>
          <p:nvPr/>
        </p:nvCxnSpPr>
        <p:spPr>
          <a:xfrm>
            <a:off x="2459294" y="2629135"/>
            <a:ext cx="1258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7E5A297-64B0-DD41-A0DF-3D11DB2AEAC4}"/>
              </a:ext>
            </a:extLst>
          </p:cNvPr>
          <p:cNvCxnSpPr/>
          <p:nvPr/>
        </p:nvCxnSpPr>
        <p:spPr>
          <a:xfrm>
            <a:off x="2469154" y="2380279"/>
            <a:ext cx="1258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3B8B72F-8521-3149-B8B0-1510EAB0253E}"/>
              </a:ext>
            </a:extLst>
          </p:cNvPr>
          <p:cNvCxnSpPr>
            <a:cxnSpLocks/>
          </p:cNvCxnSpPr>
          <p:nvPr/>
        </p:nvCxnSpPr>
        <p:spPr>
          <a:xfrm>
            <a:off x="2589975" y="2380143"/>
            <a:ext cx="117245" cy="2489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52CA0819-E7A5-5C47-BF97-35170D528FC3}"/>
              </a:ext>
            </a:extLst>
          </p:cNvPr>
          <p:cNvCxnSpPr>
            <a:cxnSpLocks/>
          </p:cNvCxnSpPr>
          <p:nvPr/>
        </p:nvCxnSpPr>
        <p:spPr>
          <a:xfrm flipH="1">
            <a:off x="2589975" y="2376285"/>
            <a:ext cx="117245" cy="2528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47C54FC-BEC3-0D41-9E4D-0D7DCE33B26A}"/>
              </a:ext>
            </a:extLst>
          </p:cNvPr>
          <p:cNvCxnSpPr>
            <a:cxnSpLocks/>
          </p:cNvCxnSpPr>
          <p:nvPr/>
        </p:nvCxnSpPr>
        <p:spPr>
          <a:xfrm>
            <a:off x="2712940" y="2376285"/>
            <a:ext cx="4481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8DC4FBE-AAD3-1F47-8063-2090B596BFCA}"/>
              </a:ext>
            </a:extLst>
          </p:cNvPr>
          <p:cNvCxnSpPr>
            <a:cxnSpLocks/>
          </p:cNvCxnSpPr>
          <p:nvPr/>
        </p:nvCxnSpPr>
        <p:spPr>
          <a:xfrm>
            <a:off x="2707220" y="2629135"/>
            <a:ext cx="453874" cy="38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D62BB99-DD68-104E-8E4F-22F481020F38}"/>
              </a:ext>
            </a:extLst>
          </p:cNvPr>
          <p:cNvCxnSpPr>
            <a:cxnSpLocks/>
          </p:cNvCxnSpPr>
          <p:nvPr/>
        </p:nvCxnSpPr>
        <p:spPr>
          <a:xfrm>
            <a:off x="3161094" y="2376285"/>
            <a:ext cx="117245" cy="2489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15830C9-DCE3-DE47-A9FB-0A3A02A3D13B}"/>
              </a:ext>
            </a:extLst>
          </p:cNvPr>
          <p:cNvCxnSpPr>
            <a:cxnSpLocks/>
          </p:cNvCxnSpPr>
          <p:nvPr/>
        </p:nvCxnSpPr>
        <p:spPr>
          <a:xfrm flipH="1">
            <a:off x="3162915" y="2380143"/>
            <a:ext cx="117245" cy="2528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10D5D75-6D43-3649-866A-6DB9BF8B6ED4}"/>
              </a:ext>
            </a:extLst>
          </p:cNvPr>
          <p:cNvCxnSpPr>
            <a:cxnSpLocks/>
          </p:cNvCxnSpPr>
          <p:nvPr/>
        </p:nvCxnSpPr>
        <p:spPr>
          <a:xfrm>
            <a:off x="3274780" y="2385931"/>
            <a:ext cx="4481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D9A73D6-E038-CC4A-B8CE-C9445D05BFFE}"/>
              </a:ext>
            </a:extLst>
          </p:cNvPr>
          <p:cNvCxnSpPr>
            <a:cxnSpLocks/>
          </p:cNvCxnSpPr>
          <p:nvPr/>
        </p:nvCxnSpPr>
        <p:spPr>
          <a:xfrm>
            <a:off x="3278123" y="2629135"/>
            <a:ext cx="444811" cy="31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4F63C717-EB05-024E-8479-3C45E6F83684}"/>
              </a:ext>
            </a:extLst>
          </p:cNvPr>
          <p:cNvSpPr txBox="1"/>
          <p:nvPr/>
        </p:nvSpPr>
        <p:spPr>
          <a:xfrm>
            <a:off x="2686287" y="2344730"/>
            <a:ext cx="471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1101001011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36BE04D-2B8E-7746-B339-C639734BE3CC}"/>
              </a:ext>
            </a:extLst>
          </p:cNvPr>
          <p:cNvSpPr txBox="1"/>
          <p:nvPr/>
        </p:nvSpPr>
        <p:spPr>
          <a:xfrm>
            <a:off x="1693812" y="792189"/>
            <a:ext cx="9569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8b10b </a:t>
            </a:r>
          </a:p>
          <a:p>
            <a:r>
              <a:rPr lang="en-US" dirty="0"/>
              <a:t>encoder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DE5A7B2-90EB-C642-BB57-F888B404E7C8}"/>
              </a:ext>
            </a:extLst>
          </p:cNvPr>
          <p:cNvCxnSpPr>
            <a:cxnSpLocks/>
          </p:cNvCxnSpPr>
          <p:nvPr/>
        </p:nvCxnSpPr>
        <p:spPr>
          <a:xfrm>
            <a:off x="2414572" y="2051502"/>
            <a:ext cx="251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EC3F1614-1492-1546-B64E-A14A9A91E554}"/>
              </a:ext>
            </a:extLst>
          </p:cNvPr>
          <p:cNvCxnSpPr>
            <a:cxnSpLocks/>
          </p:cNvCxnSpPr>
          <p:nvPr/>
        </p:nvCxnSpPr>
        <p:spPr>
          <a:xfrm flipV="1">
            <a:off x="2675003" y="1799355"/>
            <a:ext cx="0" cy="2521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81E5F9C-A447-C34A-8D14-6A5CC47CB79B}"/>
              </a:ext>
            </a:extLst>
          </p:cNvPr>
          <p:cNvCxnSpPr>
            <a:cxnSpLocks/>
          </p:cNvCxnSpPr>
          <p:nvPr/>
        </p:nvCxnSpPr>
        <p:spPr>
          <a:xfrm>
            <a:off x="2675003" y="1806504"/>
            <a:ext cx="251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5160A0B3-D349-564D-973D-28FCF090A865}"/>
              </a:ext>
            </a:extLst>
          </p:cNvPr>
          <p:cNvCxnSpPr>
            <a:cxnSpLocks/>
          </p:cNvCxnSpPr>
          <p:nvPr/>
        </p:nvCxnSpPr>
        <p:spPr>
          <a:xfrm flipV="1">
            <a:off x="2926787" y="1806504"/>
            <a:ext cx="0" cy="2521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E8D3FAD-CD9A-C049-AB18-7CE5E97F5A6A}"/>
              </a:ext>
            </a:extLst>
          </p:cNvPr>
          <p:cNvCxnSpPr>
            <a:cxnSpLocks/>
          </p:cNvCxnSpPr>
          <p:nvPr/>
        </p:nvCxnSpPr>
        <p:spPr>
          <a:xfrm>
            <a:off x="2926787" y="2058652"/>
            <a:ext cx="251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A338F615-8B47-D147-9C1C-D0EA846CA764}"/>
              </a:ext>
            </a:extLst>
          </p:cNvPr>
          <p:cNvCxnSpPr>
            <a:cxnSpLocks/>
          </p:cNvCxnSpPr>
          <p:nvPr/>
        </p:nvCxnSpPr>
        <p:spPr>
          <a:xfrm flipV="1">
            <a:off x="3178502" y="1803213"/>
            <a:ext cx="0" cy="2521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CF090BA-DA03-A942-ABEB-F7EF57F879EE}"/>
              </a:ext>
            </a:extLst>
          </p:cNvPr>
          <p:cNvCxnSpPr>
            <a:cxnSpLocks/>
          </p:cNvCxnSpPr>
          <p:nvPr/>
        </p:nvCxnSpPr>
        <p:spPr>
          <a:xfrm>
            <a:off x="3178502" y="1810362"/>
            <a:ext cx="251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8B2D9A5-CC96-444B-AFC2-28E95A662C49}"/>
              </a:ext>
            </a:extLst>
          </p:cNvPr>
          <p:cNvCxnSpPr>
            <a:cxnSpLocks/>
          </p:cNvCxnSpPr>
          <p:nvPr/>
        </p:nvCxnSpPr>
        <p:spPr>
          <a:xfrm flipV="1">
            <a:off x="3430286" y="1810362"/>
            <a:ext cx="0" cy="2521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4D58EE2-D16C-7E49-9B95-3DE471D7945D}"/>
              </a:ext>
            </a:extLst>
          </p:cNvPr>
          <p:cNvCxnSpPr>
            <a:cxnSpLocks/>
          </p:cNvCxnSpPr>
          <p:nvPr/>
        </p:nvCxnSpPr>
        <p:spPr>
          <a:xfrm>
            <a:off x="3430286" y="2062510"/>
            <a:ext cx="251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7492CE8F-3175-184D-A861-833EDD463FBF}"/>
              </a:ext>
            </a:extLst>
          </p:cNvPr>
          <p:cNvSpPr/>
          <p:nvPr/>
        </p:nvSpPr>
        <p:spPr>
          <a:xfrm>
            <a:off x="3747896" y="1455299"/>
            <a:ext cx="1188539" cy="22214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BA7972C-63EF-8C4E-A15D-878D54B1DFA9}"/>
              </a:ext>
            </a:extLst>
          </p:cNvPr>
          <p:cNvSpPr txBox="1"/>
          <p:nvPr/>
        </p:nvSpPr>
        <p:spPr>
          <a:xfrm>
            <a:off x="3872956" y="1069188"/>
            <a:ext cx="1089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Serializer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3E67EA7-2CBC-FE4E-9425-20E1DB5B7AAC}"/>
              </a:ext>
            </a:extLst>
          </p:cNvPr>
          <p:cNvSpPr txBox="1"/>
          <p:nvPr/>
        </p:nvSpPr>
        <p:spPr>
          <a:xfrm>
            <a:off x="2647097" y="1518068"/>
            <a:ext cx="8448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Clk</a:t>
            </a:r>
            <a:r>
              <a:rPr lang="en-US" sz="800" dirty="0"/>
              <a:t> 125 MHz*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221D8C6-273F-204D-960D-33FFDB2E2939}"/>
              </a:ext>
            </a:extLst>
          </p:cNvPr>
          <p:cNvSpPr txBox="1"/>
          <p:nvPr/>
        </p:nvSpPr>
        <p:spPr>
          <a:xfrm>
            <a:off x="2651936" y="2702073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Data 10bits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564A7392-BD7D-3E48-8C4C-1DE40065C6D4}"/>
              </a:ext>
            </a:extLst>
          </p:cNvPr>
          <p:cNvCxnSpPr>
            <a:cxnSpLocks/>
          </p:cNvCxnSpPr>
          <p:nvPr/>
        </p:nvCxnSpPr>
        <p:spPr>
          <a:xfrm>
            <a:off x="3747897" y="1975322"/>
            <a:ext cx="1038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F776E8F4-7284-C844-B58C-895D85A0D6DF}"/>
              </a:ext>
            </a:extLst>
          </p:cNvPr>
          <p:cNvCxnSpPr>
            <a:cxnSpLocks/>
          </p:cNvCxnSpPr>
          <p:nvPr/>
        </p:nvCxnSpPr>
        <p:spPr>
          <a:xfrm flipV="1">
            <a:off x="3851718" y="1730324"/>
            <a:ext cx="0" cy="2449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C9425825-2C4A-9F43-8A69-602D6D1582CB}"/>
              </a:ext>
            </a:extLst>
          </p:cNvPr>
          <p:cNvCxnSpPr>
            <a:cxnSpLocks/>
          </p:cNvCxnSpPr>
          <p:nvPr/>
        </p:nvCxnSpPr>
        <p:spPr>
          <a:xfrm flipV="1">
            <a:off x="3952989" y="1730324"/>
            <a:ext cx="5401" cy="2449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5C6F2EB6-CDB8-5F41-A671-EA6E4371165F}"/>
              </a:ext>
            </a:extLst>
          </p:cNvPr>
          <p:cNvCxnSpPr>
            <a:cxnSpLocks/>
          </p:cNvCxnSpPr>
          <p:nvPr/>
        </p:nvCxnSpPr>
        <p:spPr>
          <a:xfrm>
            <a:off x="3851718" y="1733342"/>
            <a:ext cx="1038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45478B97-6ABA-8C41-99E6-782BFC0EA1E2}"/>
              </a:ext>
            </a:extLst>
          </p:cNvPr>
          <p:cNvCxnSpPr>
            <a:cxnSpLocks/>
          </p:cNvCxnSpPr>
          <p:nvPr/>
        </p:nvCxnSpPr>
        <p:spPr>
          <a:xfrm>
            <a:off x="3955539" y="1975321"/>
            <a:ext cx="1038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623E615C-47B8-B341-8F78-728444B0FE79}"/>
              </a:ext>
            </a:extLst>
          </p:cNvPr>
          <p:cNvCxnSpPr>
            <a:cxnSpLocks/>
          </p:cNvCxnSpPr>
          <p:nvPr/>
        </p:nvCxnSpPr>
        <p:spPr>
          <a:xfrm flipV="1">
            <a:off x="4063034" y="1732915"/>
            <a:ext cx="0" cy="2449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E845E171-C5C8-944A-8416-A419FFD4D896}"/>
              </a:ext>
            </a:extLst>
          </p:cNvPr>
          <p:cNvCxnSpPr>
            <a:cxnSpLocks/>
          </p:cNvCxnSpPr>
          <p:nvPr/>
        </p:nvCxnSpPr>
        <p:spPr>
          <a:xfrm flipV="1">
            <a:off x="4164305" y="1732915"/>
            <a:ext cx="5401" cy="2449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4A3ADB1C-2391-BF48-9D50-F046577CDEAC}"/>
              </a:ext>
            </a:extLst>
          </p:cNvPr>
          <p:cNvCxnSpPr>
            <a:cxnSpLocks/>
          </p:cNvCxnSpPr>
          <p:nvPr/>
        </p:nvCxnSpPr>
        <p:spPr>
          <a:xfrm>
            <a:off x="4063034" y="1735933"/>
            <a:ext cx="1038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CB1E546B-D96B-244D-9911-000570F25C44}"/>
              </a:ext>
            </a:extLst>
          </p:cNvPr>
          <p:cNvCxnSpPr>
            <a:cxnSpLocks/>
          </p:cNvCxnSpPr>
          <p:nvPr/>
        </p:nvCxnSpPr>
        <p:spPr>
          <a:xfrm>
            <a:off x="4166855" y="1977912"/>
            <a:ext cx="1038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A493C04C-DCA5-0F4D-B3D2-DF687142A603}"/>
              </a:ext>
            </a:extLst>
          </p:cNvPr>
          <p:cNvCxnSpPr>
            <a:cxnSpLocks/>
          </p:cNvCxnSpPr>
          <p:nvPr/>
        </p:nvCxnSpPr>
        <p:spPr>
          <a:xfrm flipV="1">
            <a:off x="4264926" y="1730324"/>
            <a:ext cx="0" cy="2449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11261C1A-4B7C-FB46-9042-1804610AF88D}"/>
              </a:ext>
            </a:extLst>
          </p:cNvPr>
          <p:cNvCxnSpPr>
            <a:cxnSpLocks/>
          </p:cNvCxnSpPr>
          <p:nvPr/>
        </p:nvCxnSpPr>
        <p:spPr>
          <a:xfrm flipV="1">
            <a:off x="4366197" y="1730324"/>
            <a:ext cx="5401" cy="2449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C9CE2326-6961-E94D-BD7C-E84F14D180D5}"/>
              </a:ext>
            </a:extLst>
          </p:cNvPr>
          <p:cNvCxnSpPr>
            <a:cxnSpLocks/>
          </p:cNvCxnSpPr>
          <p:nvPr/>
        </p:nvCxnSpPr>
        <p:spPr>
          <a:xfrm>
            <a:off x="4264926" y="1733342"/>
            <a:ext cx="1038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8195DE2E-74B5-5A46-8D2D-F6B57A0F9687}"/>
              </a:ext>
            </a:extLst>
          </p:cNvPr>
          <p:cNvCxnSpPr>
            <a:cxnSpLocks/>
          </p:cNvCxnSpPr>
          <p:nvPr/>
        </p:nvCxnSpPr>
        <p:spPr>
          <a:xfrm>
            <a:off x="4368747" y="1975321"/>
            <a:ext cx="1038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D4BF92A8-47CA-784E-9D51-9ABF8F1EC868}"/>
              </a:ext>
            </a:extLst>
          </p:cNvPr>
          <p:cNvCxnSpPr>
            <a:cxnSpLocks/>
          </p:cNvCxnSpPr>
          <p:nvPr/>
        </p:nvCxnSpPr>
        <p:spPr>
          <a:xfrm flipV="1">
            <a:off x="4467268" y="1730324"/>
            <a:ext cx="0" cy="2449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61190D2F-640E-4F42-8F14-14BB293F289A}"/>
              </a:ext>
            </a:extLst>
          </p:cNvPr>
          <p:cNvCxnSpPr>
            <a:cxnSpLocks/>
          </p:cNvCxnSpPr>
          <p:nvPr/>
        </p:nvCxnSpPr>
        <p:spPr>
          <a:xfrm flipV="1">
            <a:off x="4568539" y="1730324"/>
            <a:ext cx="5401" cy="2449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87471CEE-6945-E143-86FD-A857ED73E256}"/>
              </a:ext>
            </a:extLst>
          </p:cNvPr>
          <p:cNvCxnSpPr>
            <a:cxnSpLocks/>
          </p:cNvCxnSpPr>
          <p:nvPr/>
        </p:nvCxnSpPr>
        <p:spPr>
          <a:xfrm>
            <a:off x="4467268" y="1733342"/>
            <a:ext cx="1038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80BA1F16-2DF5-7640-8970-8694F0DD0267}"/>
              </a:ext>
            </a:extLst>
          </p:cNvPr>
          <p:cNvCxnSpPr>
            <a:cxnSpLocks/>
          </p:cNvCxnSpPr>
          <p:nvPr/>
        </p:nvCxnSpPr>
        <p:spPr>
          <a:xfrm>
            <a:off x="4571089" y="1975321"/>
            <a:ext cx="1038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42C4C4DB-0AAE-4641-95E8-387F115B6C3A}"/>
              </a:ext>
            </a:extLst>
          </p:cNvPr>
          <p:cNvCxnSpPr>
            <a:cxnSpLocks/>
          </p:cNvCxnSpPr>
          <p:nvPr/>
        </p:nvCxnSpPr>
        <p:spPr>
          <a:xfrm flipV="1">
            <a:off x="4678584" y="1732915"/>
            <a:ext cx="0" cy="2449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A7CF0C1D-176D-7D40-B388-A2E82BE60896}"/>
              </a:ext>
            </a:extLst>
          </p:cNvPr>
          <p:cNvCxnSpPr>
            <a:cxnSpLocks/>
          </p:cNvCxnSpPr>
          <p:nvPr/>
        </p:nvCxnSpPr>
        <p:spPr>
          <a:xfrm flipV="1">
            <a:off x="4779855" y="1732915"/>
            <a:ext cx="5401" cy="2449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3A3365B7-C8C9-AA44-B301-D506BA2992C5}"/>
              </a:ext>
            </a:extLst>
          </p:cNvPr>
          <p:cNvCxnSpPr>
            <a:cxnSpLocks/>
          </p:cNvCxnSpPr>
          <p:nvPr/>
        </p:nvCxnSpPr>
        <p:spPr>
          <a:xfrm>
            <a:off x="4678584" y="1735933"/>
            <a:ext cx="1038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0C1F2D19-AA57-5E4F-A69E-60E8CB0CA61D}"/>
              </a:ext>
            </a:extLst>
          </p:cNvPr>
          <p:cNvCxnSpPr>
            <a:cxnSpLocks/>
          </p:cNvCxnSpPr>
          <p:nvPr/>
        </p:nvCxnSpPr>
        <p:spPr>
          <a:xfrm>
            <a:off x="4782405" y="1977912"/>
            <a:ext cx="1038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05246AE6-D518-9C4D-97DA-A1E26C4B0A41}"/>
              </a:ext>
            </a:extLst>
          </p:cNvPr>
          <p:cNvSpPr txBox="1"/>
          <p:nvPr/>
        </p:nvSpPr>
        <p:spPr>
          <a:xfrm>
            <a:off x="3890792" y="1463194"/>
            <a:ext cx="9449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Clk</a:t>
            </a:r>
            <a:r>
              <a:rPr lang="en-US" sz="800" dirty="0"/>
              <a:t> 1.25 GHz*</a:t>
            </a:r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33946320-5B1E-7449-A621-40A4C6266824}"/>
              </a:ext>
            </a:extLst>
          </p:cNvPr>
          <p:cNvCxnSpPr>
            <a:cxnSpLocks/>
          </p:cNvCxnSpPr>
          <p:nvPr/>
        </p:nvCxnSpPr>
        <p:spPr>
          <a:xfrm>
            <a:off x="4955114" y="2326334"/>
            <a:ext cx="103821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2A3BACF4-CCD6-0E4D-93DF-33775E23A210}"/>
              </a:ext>
            </a:extLst>
          </p:cNvPr>
          <p:cNvCxnSpPr>
            <a:cxnSpLocks/>
          </p:cNvCxnSpPr>
          <p:nvPr/>
        </p:nvCxnSpPr>
        <p:spPr>
          <a:xfrm flipV="1">
            <a:off x="5058935" y="2081336"/>
            <a:ext cx="0" cy="244997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E7340F0E-0C78-8547-BEF6-9248996115E1}"/>
              </a:ext>
            </a:extLst>
          </p:cNvPr>
          <p:cNvCxnSpPr>
            <a:cxnSpLocks/>
          </p:cNvCxnSpPr>
          <p:nvPr/>
        </p:nvCxnSpPr>
        <p:spPr>
          <a:xfrm>
            <a:off x="5058935" y="2084354"/>
            <a:ext cx="312587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6803B119-89C1-D54E-BAB0-E469EB466ECB}"/>
              </a:ext>
            </a:extLst>
          </p:cNvPr>
          <p:cNvCxnSpPr>
            <a:cxnSpLocks/>
          </p:cNvCxnSpPr>
          <p:nvPr/>
        </p:nvCxnSpPr>
        <p:spPr>
          <a:xfrm flipV="1">
            <a:off x="5371522" y="2083927"/>
            <a:ext cx="5401" cy="244997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00DAB67B-469C-694E-A7CA-6E5F6C0C6BEC}"/>
              </a:ext>
            </a:extLst>
          </p:cNvPr>
          <p:cNvCxnSpPr>
            <a:cxnSpLocks/>
          </p:cNvCxnSpPr>
          <p:nvPr/>
        </p:nvCxnSpPr>
        <p:spPr>
          <a:xfrm>
            <a:off x="5374072" y="2328924"/>
            <a:ext cx="103821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F207E1A0-7A87-8E44-A8E6-0B8F7AACE577}"/>
              </a:ext>
            </a:extLst>
          </p:cNvPr>
          <p:cNvCxnSpPr>
            <a:cxnSpLocks/>
          </p:cNvCxnSpPr>
          <p:nvPr/>
        </p:nvCxnSpPr>
        <p:spPr>
          <a:xfrm flipV="1">
            <a:off x="5472143" y="2081336"/>
            <a:ext cx="0" cy="244997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87845C27-E4B8-2A48-B9D8-E568F173C486}"/>
              </a:ext>
            </a:extLst>
          </p:cNvPr>
          <p:cNvCxnSpPr>
            <a:cxnSpLocks/>
          </p:cNvCxnSpPr>
          <p:nvPr/>
        </p:nvCxnSpPr>
        <p:spPr>
          <a:xfrm flipV="1">
            <a:off x="5573414" y="2081336"/>
            <a:ext cx="5401" cy="244997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9888ED6D-FFFD-7244-960C-E9031D391E3A}"/>
              </a:ext>
            </a:extLst>
          </p:cNvPr>
          <p:cNvCxnSpPr>
            <a:cxnSpLocks/>
          </p:cNvCxnSpPr>
          <p:nvPr/>
        </p:nvCxnSpPr>
        <p:spPr>
          <a:xfrm>
            <a:off x="5472143" y="2084354"/>
            <a:ext cx="103821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68439AA1-B0A8-B84E-BB07-9632A831050B}"/>
              </a:ext>
            </a:extLst>
          </p:cNvPr>
          <p:cNvCxnSpPr>
            <a:cxnSpLocks/>
          </p:cNvCxnSpPr>
          <p:nvPr/>
        </p:nvCxnSpPr>
        <p:spPr>
          <a:xfrm>
            <a:off x="5573414" y="2326333"/>
            <a:ext cx="312387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6DAE2023-A07A-BA4C-AB17-37954B170E3E}"/>
              </a:ext>
            </a:extLst>
          </p:cNvPr>
          <p:cNvCxnSpPr>
            <a:cxnSpLocks/>
          </p:cNvCxnSpPr>
          <p:nvPr/>
        </p:nvCxnSpPr>
        <p:spPr>
          <a:xfrm flipV="1">
            <a:off x="5885801" y="2083927"/>
            <a:ext cx="0" cy="244997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F5794C86-B2CB-A64A-BC93-4D663B6130EE}"/>
              </a:ext>
            </a:extLst>
          </p:cNvPr>
          <p:cNvCxnSpPr>
            <a:cxnSpLocks/>
          </p:cNvCxnSpPr>
          <p:nvPr/>
        </p:nvCxnSpPr>
        <p:spPr>
          <a:xfrm flipV="1">
            <a:off x="5987072" y="2083927"/>
            <a:ext cx="5401" cy="244997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9D3A569E-0B2E-7149-B270-822866DAAC0F}"/>
              </a:ext>
            </a:extLst>
          </p:cNvPr>
          <p:cNvCxnSpPr>
            <a:cxnSpLocks/>
          </p:cNvCxnSpPr>
          <p:nvPr/>
        </p:nvCxnSpPr>
        <p:spPr>
          <a:xfrm>
            <a:off x="5885801" y="2086945"/>
            <a:ext cx="103821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678321D5-94E8-D34C-95BD-5BAE70FE1E83}"/>
              </a:ext>
            </a:extLst>
          </p:cNvPr>
          <p:cNvCxnSpPr>
            <a:cxnSpLocks/>
          </p:cNvCxnSpPr>
          <p:nvPr/>
        </p:nvCxnSpPr>
        <p:spPr>
          <a:xfrm>
            <a:off x="5989622" y="2328924"/>
            <a:ext cx="103821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Rectangle 156">
            <a:extLst>
              <a:ext uri="{FF2B5EF4-FFF2-40B4-BE49-F238E27FC236}">
                <a16:creationId xmlns:a16="http://schemas.microsoft.com/office/drawing/2014/main" id="{73B53A7F-E866-8549-BC76-688F670C2443}"/>
              </a:ext>
            </a:extLst>
          </p:cNvPr>
          <p:cNvSpPr/>
          <p:nvPr/>
        </p:nvSpPr>
        <p:spPr>
          <a:xfrm>
            <a:off x="6432428" y="1411932"/>
            <a:ext cx="3551544" cy="226479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BE326BD4-54C1-FC4A-972C-45EC67C0D77F}"/>
              </a:ext>
            </a:extLst>
          </p:cNvPr>
          <p:cNvSpPr txBox="1"/>
          <p:nvPr/>
        </p:nvSpPr>
        <p:spPr>
          <a:xfrm>
            <a:off x="3265906" y="2332741"/>
            <a:ext cx="471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0110101011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C0F9B91B-21DB-3E4E-B9E7-3FA0ACA220B8}"/>
              </a:ext>
            </a:extLst>
          </p:cNvPr>
          <p:cNvSpPr txBox="1"/>
          <p:nvPr/>
        </p:nvSpPr>
        <p:spPr>
          <a:xfrm>
            <a:off x="4689656" y="2218123"/>
            <a:ext cx="181181" cy="116955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700" dirty="0"/>
              <a:t>1101001011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736FF4C6-9688-AA4C-A769-DD22C1BB61C6}"/>
              </a:ext>
            </a:extLst>
          </p:cNvPr>
          <p:cNvSpPr txBox="1"/>
          <p:nvPr/>
        </p:nvSpPr>
        <p:spPr>
          <a:xfrm>
            <a:off x="4465507" y="2218122"/>
            <a:ext cx="211860" cy="116955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700" dirty="0"/>
              <a:t>0110101011</a:t>
            </a:r>
          </a:p>
        </p:txBody>
      </p: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81AC3125-20F5-C64F-A07E-C1AEF17E2595}"/>
              </a:ext>
            </a:extLst>
          </p:cNvPr>
          <p:cNvCxnSpPr>
            <a:cxnSpLocks/>
          </p:cNvCxnSpPr>
          <p:nvPr/>
        </p:nvCxnSpPr>
        <p:spPr>
          <a:xfrm flipV="1">
            <a:off x="6097661" y="2081336"/>
            <a:ext cx="0" cy="244997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382DB319-0022-B649-83D4-B8CB8C7BFE95}"/>
              </a:ext>
            </a:extLst>
          </p:cNvPr>
          <p:cNvCxnSpPr>
            <a:cxnSpLocks/>
          </p:cNvCxnSpPr>
          <p:nvPr/>
        </p:nvCxnSpPr>
        <p:spPr>
          <a:xfrm>
            <a:off x="6097661" y="2084354"/>
            <a:ext cx="208521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D9F4FB71-717E-244D-A2B9-D70B477DBAF7}"/>
              </a:ext>
            </a:extLst>
          </p:cNvPr>
          <p:cNvCxnSpPr>
            <a:cxnSpLocks/>
          </p:cNvCxnSpPr>
          <p:nvPr/>
        </p:nvCxnSpPr>
        <p:spPr>
          <a:xfrm flipV="1">
            <a:off x="6306182" y="2081335"/>
            <a:ext cx="5401" cy="244997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8825FFB7-04C9-D64B-936D-BDFC8F325A44}"/>
              </a:ext>
            </a:extLst>
          </p:cNvPr>
          <p:cNvCxnSpPr>
            <a:cxnSpLocks/>
          </p:cNvCxnSpPr>
          <p:nvPr/>
        </p:nvCxnSpPr>
        <p:spPr>
          <a:xfrm>
            <a:off x="6306182" y="2326332"/>
            <a:ext cx="103821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TextBox 170">
            <a:extLst>
              <a:ext uri="{FF2B5EF4-FFF2-40B4-BE49-F238E27FC236}">
                <a16:creationId xmlns:a16="http://schemas.microsoft.com/office/drawing/2014/main" id="{9AA8A300-8943-144A-8C4D-046F318D5E1C}"/>
              </a:ext>
            </a:extLst>
          </p:cNvPr>
          <p:cNvSpPr txBox="1"/>
          <p:nvPr/>
        </p:nvSpPr>
        <p:spPr>
          <a:xfrm>
            <a:off x="5244638" y="2457998"/>
            <a:ext cx="10695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Serial data 1.25 GHz*</a:t>
            </a:r>
          </a:p>
        </p:txBody>
      </p: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E2C2C63B-F9E8-934A-A090-36211DE3C52B}"/>
              </a:ext>
            </a:extLst>
          </p:cNvPr>
          <p:cNvCxnSpPr>
            <a:cxnSpLocks/>
          </p:cNvCxnSpPr>
          <p:nvPr/>
        </p:nvCxnSpPr>
        <p:spPr>
          <a:xfrm>
            <a:off x="6587572" y="1925738"/>
            <a:ext cx="10382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B9F59EB7-F10D-334F-B1C7-21418DAA4EC5}"/>
              </a:ext>
            </a:extLst>
          </p:cNvPr>
          <p:cNvCxnSpPr>
            <a:cxnSpLocks/>
          </p:cNvCxnSpPr>
          <p:nvPr/>
        </p:nvCxnSpPr>
        <p:spPr>
          <a:xfrm flipV="1">
            <a:off x="6691393" y="1680740"/>
            <a:ext cx="0" cy="24499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id="{BFBDEFCF-8F42-BE41-9BB9-0596F4E39EB9}"/>
              </a:ext>
            </a:extLst>
          </p:cNvPr>
          <p:cNvCxnSpPr>
            <a:cxnSpLocks/>
          </p:cNvCxnSpPr>
          <p:nvPr/>
        </p:nvCxnSpPr>
        <p:spPr>
          <a:xfrm flipV="1">
            <a:off x="6792664" y="1680740"/>
            <a:ext cx="5401" cy="24499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452F02CA-3BFB-804E-81D3-C8F2CED32B0F}"/>
              </a:ext>
            </a:extLst>
          </p:cNvPr>
          <p:cNvCxnSpPr>
            <a:cxnSpLocks/>
          </p:cNvCxnSpPr>
          <p:nvPr/>
        </p:nvCxnSpPr>
        <p:spPr>
          <a:xfrm>
            <a:off x="6691393" y="1683758"/>
            <a:ext cx="10382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E6C4D10F-8D60-0149-95CB-1748E6C22D30}"/>
              </a:ext>
            </a:extLst>
          </p:cNvPr>
          <p:cNvCxnSpPr>
            <a:cxnSpLocks/>
          </p:cNvCxnSpPr>
          <p:nvPr/>
        </p:nvCxnSpPr>
        <p:spPr>
          <a:xfrm>
            <a:off x="6795214" y="1925737"/>
            <a:ext cx="10382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F312C2CD-776A-7B49-94E5-A90E755ABCFD}"/>
              </a:ext>
            </a:extLst>
          </p:cNvPr>
          <p:cNvCxnSpPr>
            <a:cxnSpLocks/>
          </p:cNvCxnSpPr>
          <p:nvPr/>
        </p:nvCxnSpPr>
        <p:spPr>
          <a:xfrm flipV="1">
            <a:off x="6902709" y="1683331"/>
            <a:ext cx="0" cy="24499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052E0805-759A-E441-8534-885CEDBD7C6B}"/>
              </a:ext>
            </a:extLst>
          </p:cNvPr>
          <p:cNvCxnSpPr>
            <a:cxnSpLocks/>
          </p:cNvCxnSpPr>
          <p:nvPr/>
        </p:nvCxnSpPr>
        <p:spPr>
          <a:xfrm flipV="1">
            <a:off x="7003980" y="1683331"/>
            <a:ext cx="5401" cy="24499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108F8D8F-11D2-B64B-A77D-A5405E1B7242}"/>
              </a:ext>
            </a:extLst>
          </p:cNvPr>
          <p:cNvCxnSpPr>
            <a:cxnSpLocks/>
          </p:cNvCxnSpPr>
          <p:nvPr/>
        </p:nvCxnSpPr>
        <p:spPr>
          <a:xfrm>
            <a:off x="6902709" y="1686349"/>
            <a:ext cx="10382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54391355-804A-9D4C-9A34-1097258D16A9}"/>
              </a:ext>
            </a:extLst>
          </p:cNvPr>
          <p:cNvCxnSpPr>
            <a:cxnSpLocks/>
          </p:cNvCxnSpPr>
          <p:nvPr/>
        </p:nvCxnSpPr>
        <p:spPr>
          <a:xfrm>
            <a:off x="7006530" y="1928328"/>
            <a:ext cx="10382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A0412B53-B76D-7644-B205-2213BDD8A6CB}"/>
              </a:ext>
            </a:extLst>
          </p:cNvPr>
          <p:cNvCxnSpPr>
            <a:cxnSpLocks/>
          </p:cNvCxnSpPr>
          <p:nvPr/>
        </p:nvCxnSpPr>
        <p:spPr>
          <a:xfrm flipV="1">
            <a:off x="7104601" y="1680740"/>
            <a:ext cx="0" cy="24499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2D7E9FE4-9FA3-3D4D-9DDE-EEBF0EE230D8}"/>
              </a:ext>
            </a:extLst>
          </p:cNvPr>
          <p:cNvCxnSpPr>
            <a:cxnSpLocks/>
          </p:cNvCxnSpPr>
          <p:nvPr/>
        </p:nvCxnSpPr>
        <p:spPr>
          <a:xfrm flipV="1">
            <a:off x="7205872" y="1680740"/>
            <a:ext cx="5401" cy="24499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E9C8D6C0-C912-6E4C-BB71-49EACA3BE21B}"/>
              </a:ext>
            </a:extLst>
          </p:cNvPr>
          <p:cNvCxnSpPr>
            <a:cxnSpLocks/>
          </p:cNvCxnSpPr>
          <p:nvPr/>
        </p:nvCxnSpPr>
        <p:spPr>
          <a:xfrm>
            <a:off x="7104601" y="1683758"/>
            <a:ext cx="10382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6CBBEAE9-B4C8-5F42-9628-523AE88669B3}"/>
              </a:ext>
            </a:extLst>
          </p:cNvPr>
          <p:cNvCxnSpPr>
            <a:cxnSpLocks/>
          </p:cNvCxnSpPr>
          <p:nvPr/>
        </p:nvCxnSpPr>
        <p:spPr>
          <a:xfrm>
            <a:off x="7208422" y="1925737"/>
            <a:ext cx="10382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79E2D4B0-F6EC-B54D-B384-1E458CB6B54D}"/>
              </a:ext>
            </a:extLst>
          </p:cNvPr>
          <p:cNvCxnSpPr>
            <a:cxnSpLocks/>
          </p:cNvCxnSpPr>
          <p:nvPr/>
        </p:nvCxnSpPr>
        <p:spPr>
          <a:xfrm flipV="1">
            <a:off x="7306943" y="1680740"/>
            <a:ext cx="0" cy="24499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1FF6C366-A3F4-044B-A756-F3A3205B599E}"/>
              </a:ext>
            </a:extLst>
          </p:cNvPr>
          <p:cNvCxnSpPr>
            <a:cxnSpLocks/>
          </p:cNvCxnSpPr>
          <p:nvPr/>
        </p:nvCxnSpPr>
        <p:spPr>
          <a:xfrm flipV="1">
            <a:off x="7408214" y="1680740"/>
            <a:ext cx="5401" cy="24499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B7C3C755-2AB6-7C4F-9862-B5F990545161}"/>
              </a:ext>
            </a:extLst>
          </p:cNvPr>
          <p:cNvCxnSpPr>
            <a:cxnSpLocks/>
          </p:cNvCxnSpPr>
          <p:nvPr/>
        </p:nvCxnSpPr>
        <p:spPr>
          <a:xfrm>
            <a:off x="7306943" y="1683758"/>
            <a:ext cx="10382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B73EF584-C1A1-264A-8D11-B2322E44300A}"/>
              </a:ext>
            </a:extLst>
          </p:cNvPr>
          <p:cNvCxnSpPr>
            <a:cxnSpLocks/>
          </p:cNvCxnSpPr>
          <p:nvPr/>
        </p:nvCxnSpPr>
        <p:spPr>
          <a:xfrm>
            <a:off x="7410764" y="1925737"/>
            <a:ext cx="10382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D9624F07-08B3-894D-93EB-21B4DF04F4EF}"/>
              </a:ext>
            </a:extLst>
          </p:cNvPr>
          <p:cNvCxnSpPr>
            <a:cxnSpLocks/>
          </p:cNvCxnSpPr>
          <p:nvPr/>
        </p:nvCxnSpPr>
        <p:spPr>
          <a:xfrm flipV="1">
            <a:off x="7518259" y="1683331"/>
            <a:ext cx="0" cy="24499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E6D4A905-C217-D547-B1C3-C69F6FF3DE36}"/>
              </a:ext>
            </a:extLst>
          </p:cNvPr>
          <p:cNvCxnSpPr>
            <a:cxnSpLocks/>
          </p:cNvCxnSpPr>
          <p:nvPr/>
        </p:nvCxnSpPr>
        <p:spPr>
          <a:xfrm flipV="1">
            <a:off x="7619530" y="1683331"/>
            <a:ext cx="5401" cy="24499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681EE3CC-EB35-7D40-8A60-D3451779E6C4}"/>
              </a:ext>
            </a:extLst>
          </p:cNvPr>
          <p:cNvCxnSpPr>
            <a:cxnSpLocks/>
          </p:cNvCxnSpPr>
          <p:nvPr/>
        </p:nvCxnSpPr>
        <p:spPr>
          <a:xfrm>
            <a:off x="7518259" y="1686349"/>
            <a:ext cx="10382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62CBEC35-DFA9-3E4E-99BD-9CC1AB0A97E8}"/>
              </a:ext>
            </a:extLst>
          </p:cNvPr>
          <p:cNvCxnSpPr>
            <a:cxnSpLocks/>
          </p:cNvCxnSpPr>
          <p:nvPr/>
        </p:nvCxnSpPr>
        <p:spPr>
          <a:xfrm>
            <a:off x="7622080" y="1928328"/>
            <a:ext cx="10382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8C845708-37C9-BA40-BFFB-7C942094B8CE}"/>
              </a:ext>
            </a:extLst>
          </p:cNvPr>
          <p:cNvCxnSpPr>
            <a:cxnSpLocks/>
          </p:cNvCxnSpPr>
          <p:nvPr/>
        </p:nvCxnSpPr>
        <p:spPr>
          <a:xfrm>
            <a:off x="6429827" y="2239896"/>
            <a:ext cx="25178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6E288F20-1309-4340-BC38-21876E02BE93}"/>
              </a:ext>
            </a:extLst>
          </p:cNvPr>
          <p:cNvCxnSpPr>
            <a:cxnSpLocks/>
          </p:cNvCxnSpPr>
          <p:nvPr/>
        </p:nvCxnSpPr>
        <p:spPr>
          <a:xfrm flipV="1">
            <a:off x="6687645" y="1987748"/>
            <a:ext cx="0" cy="25214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AB25CCC9-E83C-434D-B35C-6EA84C708A45}"/>
              </a:ext>
            </a:extLst>
          </p:cNvPr>
          <p:cNvCxnSpPr>
            <a:cxnSpLocks/>
          </p:cNvCxnSpPr>
          <p:nvPr/>
        </p:nvCxnSpPr>
        <p:spPr>
          <a:xfrm flipV="1">
            <a:off x="6690258" y="1987748"/>
            <a:ext cx="1035643" cy="715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id="{EF9E18C8-426C-F940-883C-2642B930D2F3}"/>
              </a:ext>
            </a:extLst>
          </p:cNvPr>
          <p:cNvCxnSpPr>
            <a:cxnSpLocks/>
          </p:cNvCxnSpPr>
          <p:nvPr/>
        </p:nvCxnSpPr>
        <p:spPr>
          <a:xfrm flipV="1">
            <a:off x="7718964" y="1687890"/>
            <a:ext cx="0" cy="24499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19D97935-CCF9-324C-A3C3-095271684947}"/>
              </a:ext>
            </a:extLst>
          </p:cNvPr>
          <p:cNvCxnSpPr>
            <a:cxnSpLocks/>
          </p:cNvCxnSpPr>
          <p:nvPr/>
        </p:nvCxnSpPr>
        <p:spPr>
          <a:xfrm flipV="1">
            <a:off x="7820235" y="1687890"/>
            <a:ext cx="5401" cy="24499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617724E3-74C0-9844-B329-9230B55A8264}"/>
              </a:ext>
            </a:extLst>
          </p:cNvPr>
          <p:cNvCxnSpPr>
            <a:cxnSpLocks/>
          </p:cNvCxnSpPr>
          <p:nvPr/>
        </p:nvCxnSpPr>
        <p:spPr>
          <a:xfrm>
            <a:off x="7718964" y="1690908"/>
            <a:ext cx="10382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C096101D-50BD-BF43-B622-6A63374DBD7A}"/>
              </a:ext>
            </a:extLst>
          </p:cNvPr>
          <p:cNvCxnSpPr>
            <a:cxnSpLocks/>
          </p:cNvCxnSpPr>
          <p:nvPr/>
        </p:nvCxnSpPr>
        <p:spPr>
          <a:xfrm>
            <a:off x="7822785" y="1932887"/>
            <a:ext cx="10382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E4A15785-78B7-4545-9071-A1B441AAEBB4}"/>
              </a:ext>
            </a:extLst>
          </p:cNvPr>
          <p:cNvCxnSpPr>
            <a:cxnSpLocks/>
          </p:cNvCxnSpPr>
          <p:nvPr/>
        </p:nvCxnSpPr>
        <p:spPr>
          <a:xfrm flipV="1">
            <a:off x="7930280" y="1690481"/>
            <a:ext cx="0" cy="24499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id="{2F80EF8F-5044-5B45-8405-E9CCDB92F065}"/>
              </a:ext>
            </a:extLst>
          </p:cNvPr>
          <p:cNvCxnSpPr>
            <a:cxnSpLocks/>
          </p:cNvCxnSpPr>
          <p:nvPr/>
        </p:nvCxnSpPr>
        <p:spPr>
          <a:xfrm flipV="1">
            <a:off x="8031551" y="1690481"/>
            <a:ext cx="5401" cy="24499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id="{B2B928B3-77A9-1A43-808D-C04E92AF976B}"/>
              </a:ext>
            </a:extLst>
          </p:cNvPr>
          <p:cNvCxnSpPr>
            <a:cxnSpLocks/>
          </p:cNvCxnSpPr>
          <p:nvPr/>
        </p:nvCxnSpPr>
        <p:spPr>
          <a:xfrm>
            <a:off x="7930280" y="1693499"/>
            <a:ext cx="10382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id="{36274CB2-110F-B840-8B4A-AAA35383B9AA}"/>
              </a:ext>
            </a:extLst>
          </p:cNvPr>
          <p:cNvCxnSpPr>
            <a:cxnSpLocks/>
          </p:cNvCxnSpPr>
          <p:nvPr/>
        </p:nvCxnSpPr>
        <p:spPr>
          <a:xfrm>
            <a:off x="8034101" y="1935478"/>
            <a:ext cx="10382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id="{A277B065-0784-F24A-96C5-FE6A78617AB1}"/>
              </a:ext>
            </a:extLst>
          </p:cNvPr>
          <p:cNvCxnSpPr>
            <a:cxnSpLocks/>
          </p:cNvCxnSpPr>
          <p:nvPr/>
        </p:nvCxnSpPr>
        <p:spPr>
          <a:xfrm flipV="1">
            <a:off x="8132172" y="1687890"/>
            <a:ext cx="0" cy="24499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93CB790E-F51D-2A4F-9C37-9C57476C0534}"/>
              </a:ext>
            </a:extLst>
          </p:cNvPr>
          <p:cNvCxnSpPr>
            <a:cxnSpLocks/>
          </p:cNvCxnSpPr>
          <p:nvPr/>
        </p:nvCxnSpPr>
        <p:spPr>
          <a:xfrm flipV="1">
            <a:off x="8233443" y="1687890"/>
            <a:ext cx="5401" cy="24499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124DA264-D698-7447-A82E-83B455856CA7}"/>
              </a:ext>
            </a:extLst>
          </p:cNvPr>
          <p:cNvCxnSpPr>
            <a:cxnSpLocks/>
          </p:cNvCxnSpPr>
          <p:nvPr/>
        </p:nvCxnSpPr>
        <p:spPr>
          <a:xfrm>
            <a:off x="8132172" y="1690908"/>
            <a:ext cx="10382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1B64BCBF-D14B-9740-B4EC-8E1835A4F17B}"/>
              </a:ext>
            </a:extLst>
          </p:cNvPr>
          <p:cNvCxnSpPr>
            <a:cxnSpLocks/>
          </p:cNvCxnSpPr>
          <p:nvPr/>
        </p:nvCxnSpPr>
        <p:spPr>
          <a:xfrm>
            <a:off x="8235993" y="1932887"/>
            <a:ext cx="10382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87562C80-55AA-B043-8A49-B7CE7C206C69}"/>
              </a:ext>
            </a:extLst>
          </p:cNvPr>
          <p:cNvCxnSpPr>
            <a:cxnSpLocks/>
          </p:cNvCxnSpPr>
          <p:nvPr/>
        </p:nvCxnSpPr>
        <p:spPr>
          <a:xfrm flipV="1">
            <a:off x="8334514" y="1687890"/>
            <a:ext cx="0" cy="24499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084A36CB-36E2-2B48-88A4-2CA56DA46BBB}"/>
              </a:ext>
            </a:extLst>
          </p:cNvPr>
          <p:cNvCxnSpPr>
            <a:cxnSpLocks/>
          </p:cNvCxnSpPr>
          <p:nvPr/>
        </p:nvCxnSpPr>
        <p:spPr>
          <a:xfrm flipV="1">
            <a:off x="8435785" y="1687890"/>
            <a:ext cx="5401" cy="24499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DCF196C2-2C78-1240-9AE7-6BFE609962F2}"/>
              </a:ext>
            </a:extLst>
          </p:cNvPr>
          <p:cNvCxnSpPr>
            <a:cxnSpLocks/>
          </p:cNvCxnSpPr>
          <p:nvPr/>
        </p:nvCxnSpPr>
        <p:spPr>
          <a:xfrm>
            <a:off x="8334514" y="1690908"/>
            <a:ext cx="10382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5A7B553B-249C-E342-A9E7-C7E04DDB6237}"/>
              </a:ext>
            </a:extLst>
          </p:cNvPr>
          <p:cNvCxnSpPr>
            <a:cxnSpLocks/>
          </p:cNvCxnSpPr>
          <p:nvPr/>
        </p:nvCxnSpPr>
        <p:spPr>
          <a:xfrm>
            <a:off x="8438335" y="1932887"/>
            <a:ext cx="10382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id="{D9C4006A-36CF-F541-A3B6-CA872DDA7FE1}"/>
              </a:ext>
            </a:extLst>
          </p:cNvPr>
          <p:cNvCxnSpPr>
            <a:cxnSpLocks/>
          </p:cNvCxnSpPr>
          <p:nvPr/>
        </p:nvCxnSpPr>
        <p:spPr>
          <a:xfrm flipV="1">
            <a:off x="8545830" y="1690481"/>
            <a:ext cx="0" cy="24499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68D0F404-0101-8642-9DBE-99B23FAEAF2B}"/>
              </a:ext>
            </a:extLst>
          </p:cNvPr>
          <p:cNvCxnSpPr>
            <a:cxnSpLocks/>
          </p:cNvCxnSpPr>
          <p:nvPr/>
        </p:nvCxnSpPr>
        <p:spPr>
          <a:xfrm flipV="1">
            <a:off x="8647101" y="1690481"/>
            <a:ext cx="5401" cy="24499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9FFB95BF-BDDB-6846-AA9E-9EE8B2FE2080}"/>
              </a:ext>
            </a:extLst>
          </p:cNvPr>
          <p:cNvCxnSpPr>
            <a:cxnSpLocks/>
          </p:cNvCxnSpPr>
          <p:nvPr/>
        </p:nvCxnSpPr>
        <p:spPr>
          <a:xfrm>
            <a:off x="8545830" y="1693499"/>
            <a:ext cx="10382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CE5E6C0F-A37F-874A-8F16-5615839ABCA6}"/>
              </a:ext>
            </a:extLst>
          </p:cNvPr>
          <p:cNvCxnSpPr>
            <a:cxnSpLocks/>
          </p:cNvCxnSpPr>
          <p:nvPr/>
        </p:nvCxnSpPr>
        <p:spPr>
          <a:xfrm>
            <a:off x="8649651" y="1935478"/>
            <a:ext cx="10382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BE5CE7CE-44D8-FD4A-86A9-09917EE20FBB}"/>
              </a:ext>
            </a:extLst>
          </p:cNvPr>
          <p:cNvCxnSpPr>
            <a:cxnSpLocks/>
          </p:cNvCxnSpPr>
          <p:nvPr/>
        </p:nvCxnSpPr>
        <p:spPr>
          <a:xfrm flipV="1">
            <a:off x="7725901" y="1979577"/>
            <a:ext cx="0" cy="25214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D6B75C66-6A96-E44B-814F-B87007060B9C}"/>
              </a:ext>
            </a:extLst>
          </p:cNvPr>
          <p:cNvCxnSpPr>
            <a:cxnSpLocks/>
          </p:cNvCxnSpPr>
          <p:nvPr/>
        </p:nvCxnSpPr>
        <p:spPr>
          <a:xfrm flipV="1">
            <a:off x="7721944" y="2232746"/>
            <a:ext cx="1035643" cy="715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>
            <a:extLst>
              <a:ext uri="{FF2B5EF4-FFF2-40B4-BE49-F238E27FC236}">
                <a16:creationId xmlns:a16="http://schemas.microsoft.com/office/drawing/2014/main" id="{CD69EE4F-FCA2-8A42-B508-B2D5106EE4EC}"/>
              </a:ext>
            </a:extLst>
          </p:cNvPr>
          <p:cNvCxnSpPr>
            <a:cxnSpLocks/>
          </p:cNvCxnSpPr>
          <p:nvPr/>
        </p:nvCxnSpPr>
        <p:spPr>
          <a:xfrm flipV="1">
            <a:off x="8758973" y="1980252"/>
            <a:ext cx="0" cy="25214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5FB1FA13-B558-374B-9001-AB710051720E}"/>
              </a:ext>
            </a:extLst>
          </p:cNvPr>
          <p:cNvCxnSpPr>
            <a:cxnSpLocks/>
          </p:cNvCxnSpPr>
          <p:nvPr/>
        </p:nvCxnSpPr>
        <p:spPr>
          <a:xfrm>
            <a:off x="8756762" y="1984000"/>
            <a:ext cx="109920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>
            <a:extLst>
              <a:ext uri="{FF2B5EF4-FFF2-40B4-BE49-F238E27FC236}">
                <a16:creationId xmlns:a16="http://schemas.microsoft.com/office/drawing/2014/main" id="{62A61B75-4CEC-214D-A4A5-D983F84CCC5F}"/>
              </a:ext>
            </a:extLst>
          </p:cNvPr>
          <p:cNvCxnSpPr>
            <a:cxnSpLocks/>
          </p:cNvCxnSpPr>
          <p:nvPr/>
        </p:nvCxnSpPr>
        <p:spPr>
          <a:xfrm>
            <a:off x="6640430" y="2565616"/>
            <a:ext cx="25178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id="{206BF564-C97C-FF44-BA27-4F7FBF548098}"/>
              </a:ext>
            </a:extLst>
          </p:cNvPr>
          <p:cNvCxnSpPr>
            <a:cxnSpLocks/>
          </p:cNvCxnSpPr>
          <p:nvPr/>
        </p:nvCxnSpPr>
        <p:spPr>
          <a:xfrm flipV="1">
            <a:off x="6898248" y="2313468"/>
            <a:ext cx="0" cy="25214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>
            <a:extLst>
              <a:ext uri="{FF2B5EF4-FFF2-40B4-BE49-F238E27FC236}">
                <a16:creationId xmlns:a16="http://schemas.microsoft.com/office/drawing/2014/main" id="{ED12FDB2-FF5B-C14C-BD3A-959F2E2881F6}"/>
              </a:ext>
            </a:extLst>
          </p:cNvPr>
          <p:cNvCxnSpPr>
            <a:cxnSpLocks/>
          </p:cNvCxnSpPr>
          <p:nvPr/>
        </p:nvCxnSpPr>
        <p:spPr>
          <a:xfrm flipV="1">
            <a:off x="6900861" y="2313468"/>
            <a:ext cx="1035643" cy="715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>
            <a:extLst>
              <a:ext uri="{FF2B5EF4-FFF2-40B4-BE49-F238E27FC236}">
                <a16:creationId xmlns:a16="http://schemas.microsoft.com/office/drawing/2014/main" id="{35AA7F47-AE20-6F49-8B57-D025B270D350}"/>
              </a:ext>
            </a:extLst>
          </p:cNvPr>
          <p:cNvCxnSpPr>
            <a:cxnSpLocks/>
          </p:cNvCxnSpPr>
          <p:nvPr/>
        </p:nvCxnSpPr>
        <p:spPr>
          <a:xfrm flipV="1">
            <a:off x="7936504" y="2305297"/>
            <a:ext cx="0" cy="25214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2523CAB6-80B4-A147-9C1A-320269159F86}"/>
              </a:ext>
            </a:extLst>
          </p:cNvPr>
          <p:cNvCxnSpPr>
            <a:cxnSpLocks/>
          </p:cNvCxnSpPr>
          <p:nvPr/>
        </p:nvCxnSpPr>
        <p:spPr>
          <a:xfrm>
            <a:off x="6840695" y="2884438"/>
            <a:ext cx="25178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566EB037-D281-BB41-9540-01C20E5E7AD6}"/>
              </a:ext>
            </a:extLst>
          </p:cNvPr>
          <p:cNvCxnSpPr>
            <a:cxnSpLocks/>
          </p:cNvCxnSpPr>
          <p:nvPr/>
        </p:nvCxnSpPr>
        <p:spPr>
          <a:xfrm flipV="1">
            <a:off x="7098513" y="2632290"/>
            <a:ext cx="0" cy="25214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>
            <a:extLst>
              <a:ext uri="{FF2B5EF4-FFF2-40B4-BE49-F238E27FC236}">
                <a16:creationId xmlns:a16="http://schemas.microsoft.com/office/drawing/2014/main" id="{03A91ACA-761E-2741-8BB5-725A536184B8}"/>
              </a:ext>
            </a:extLst>
          </p:cNvPr>
          <p:cNvCxnSpPr>
            <a:cxnSpLocks/>
          </p:cNvCxnSpPr>
          <p:nvPr/>
        </p:nvCxnSpPr>
        <p:spPr>
          <a:xfrm flipV="1">
            <a:off x="7101126" y="2632290"/>
            <a:ext cx="1035643" cy="715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>
            <a:extLst>
              <a:ext uri="{FF2B5EF4-FFF2-40B4-BE49-F238E27FC236}">
                <a16:creationId xmlns:a16="http://schemas.microsoft.com/office/drawing/2014/main" id="{3E784A6B-E0BC-D448-9FB4-964151204095}"/>
              </a:ext>
            </a:extLst>
          </p:cNvPr>
          <p:cNvCxnSpPr>
            <a:cxnSpLocks/>
          </p:cNvCxnSpPr>
          <p:nvPr/>
        </p:nvCxnSpPr>
        <p:spPr>
          <a:xfrm flipV="1">
            <a:off x="8136769" y="2624119"/>
            <a:ext cx="0" cy="25214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id="{F46C5E73-09AD-7D47-A583-2A16CA33BE35}"/>
              </a:ext>
            </a:extLst>
          </p:cNvPr>
          <p:cNvCxnSpPr>
            <a:cxnSpLocks/>
          </p:cNvCxnSpPr>
          <p:nvPr/>
        </p:nvCxnSpPr>
        <p:spPr>
          <a:xfrm>
            <a:off x="7937258" y="2555438"/>
            <a:ext cx="93029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>
            <a:extLst>
              <a:ext uri="{FF2B5EF4-FFF2-40B4-BE49-F238E27FC236}">
                <a16:creationId xmlns:a16="http://schemas.microsoft.com/office/drawing/2014/main" id="{729F3C3C-CD32-4942-9CBB-C53524693AF9}"/>
              </a:ext>
            </a:extLst>
          </p:cNvPr>
          <p:cNvCxnSpPr>
            <a:cxnSpLocks/>
          </p:cNvCxnSpPr>
          <p:nvPr/>
        </p:nvCxnSpPr>
        <p:spPr>
          <a:xfrm>
            <a:off x="8132188" y="2877959"/>
            <a:ext cx="730049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2" name="Right Brace 261">
            <a:extLst>
              <a:ext uri="{FF2B5EF4-FFF2-40B4-BE49-F238E27FC236}">
                <a16:creationId xmlns:a16="http://schemas.microsoft.com/office/drawing/2014/main" id="{A1DA8FBC-185A-C544-AD0A-82D7C37CCCEB}"/>
              </a:ext>
            </a:extLst>
          </p:cNvPr>
          <p:cNvSpPr/>
          <p:nvPr/>
        </p:nvSpPr>
        <p:spPr>
          <a:xfrm>
            <a:off x="9112102" y="1798681"/>
            <a:ext cx="255182" cy="1793393"/>
          </a:xfrm>
          <a:prstGeom prst="rightBrac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TextBox 262">
            <a:extLst>
              <a:ext uri="{FF2B5EF4-FFF2-40B4-BE49-F238E27FC236}">
                <a16:creationId xmlns:a16="http://schemas.microsoft.com/office/drawing/2014/main" id="{74A69A64-E13A-EA4F-8EBC-B20EC5EE18AD}"/>
              </a:ext>
            </a:extLst>
          </p:cNvPr>
          <p:cNvSpPr txBox="1"/>
          <p:nvPr/>
        </p:nvSpPr>
        <p:spPr>
          <a:xfrm>
            <a:off x="9331212" y="2315822"/>
            <a:ext cx="6751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10 possible </a:t>
            </a:r>
          </a:p>
          <a:p>
            <a:r>
              <a:rPr lang="en-US" sz="800" dirty="0"/>
              <a:t>phases </a:t>
            </a:r>
          </a:p>
        </p:txBody>
      </p: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id="{480B610C-73A3-A34B-8856-7B0EB30DA598}"/>
              </a:ext>
            </a:extLst>
          </p:cNvPr>
          <p:cNvCxnSpPr>
            <a:cxnSpLocks/>
          </p:cNvCxnSpPr>
          <p:nvPr/>
        </p:nvCxnSpPr>
        <p:spPr>
          <a:xfrm flipH="1">
            <a:off x="6670185" y="1545851"/>
            <a:ext cx="21209" cy="2097023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>
            <a:extLst>
              <a:ext uri="{FF2B5EF4-FFF2-40B4-BE49-F238E27FC236}">
                <a16:creationId xmlns:a16="http://schemas.microsoft.com/office/drawing/2014/main" id="{409F33AA-A8D9-0F4D-B2CE-04545653D7C3}"/>
              </a:ext>
            </a:extLst>
          </p:cNvPr>
          <p:cNvCxnSpPr>
            <a:cxnSpLocks/>
          </p:cNvCxnSpPr>
          <p:nvPr/>
        </p:nvCxnSpPr>
        <p:spPr>
          <a:xfrm flipH="1">
            <a:off x="6890884" y="1550972"/>
            <a:ext cx="16698" cy="2079202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>
            <a:extLst>
              <a:ext uri="{FF2B5EF4-FFF2-40B4-BE49-F238E27FC236}">
                <a16:creationId xmlns:a16="http://schemas.microsoft.com/office/drawing/2014/main" id="{E3378486-8DDE-8047-B830-0A714EDA0A5E}"/>
              </a:ext>
            </a:extLst>
          </p:cNvPr>
          <p:cNvCxnSpPr>
            <a:cxnSpLocks/>
          </p:cNvCxnSpPr>
          <p:nvPr/>
        </p:nvCxnSpPr>
        <p:spPr>
          <a:xfrm flipH="1">
            <a:off x="7092119" y="1545851"/>
            <a:ext cx="15387" cy="2071623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268">
            <a:extLst>
              <a:ext uri="{FF2B5EF4-FFF2-40B4-BE49-F238E27FC236}">
                <a16:creationId xmlns:a16="http://schemas.microsoft.com/office/drawing/2014/main" id="{ECEC4B2C-7844-8C4B-869A-3DC7D9D56798}"/>
              </a:ext>
            </a:extLst>
          </p:cNvPr>
          <p:cNvCxnSpPr>
            <a:cxnSpLocks/>
          </p:cNvCxnSpPr>
          <p:nvPr/>
        </p:nvCxnSpPr>
        <p:spPr>
          <a:xfrm flipH="1">
            <a:off x="7290435" y="1545851"/>
            <a:ext cx="17033" cy="2068448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>
            <a:extLst>
              <a:ext uri="{FF2B5EF4-FFF2-40B4-BE49-F238E27FC236}">
                <a16:creationId xmlns:a16="http://schemas.microsoft.com/office/drawing/2014/main" id="{C4FD8FC5-3B60-9341-8AAD-4B61667CF86D}"/>
              </a:ext>
            </a:extLst>
          </p:cNvPr>
          <p:cNvCxnSpPr>
            <a:cxnSpLocks/>
          </p:cNvCxnSpPr>
          <p:nvPr/>
        </p:nvCxnSpPr>
        <p:spPr>
          <a:xfrm flipH="1">
            <a:off x="7513983" y="1545851"/>
            <a:ext cx="6504" cy="2081148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>
            <a:extLst>
              <a:ext uri="{FF2B5EF4-FFF2-40B4-BE49-F238E27FC236}">
                <a16:creationId xmlns:a16="http://schemas.microsoft.com/office/drawing/2014/main" id="{8790F417-2CED-464B-85A0-095B5CFCCD56}"/>
              </a:ext>
            </a:extLst>
          </p:cNvPr>
          <p:cNvCxnSpPr>
            <a:cxnSpLocks/>
          </p:cNvCxnSpPr>
          <p:nvPr/>
        </p:nvCxnSpPr>
        <p:spPr>
          <a:xfrm>
            <a:off x="7718932" y="1547569"/>
            <a:ext cx="6726" cy="2060380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>
            <a:extLst>
              <a:ext uri="{FF2B5EF4-FFF2-40B4-BE49-F238E27FC236}">
                <a16:creationId xmlns:a16="http://schemas.microsoft.com/office/drawing/2014/main" id="{DDC23E0D-C96B-1540-8F18-F251C8FC3151}"/>
              </a:ext>
            </a:extLst>
          </p:cNvPr>
          <p:cNvCxnSpPr>
            <a:cxnSpLocks/>
          </p:cNvCxnSpPr>
          <p:nvPr/>
        </p:nvCxnSpPr>
        <p:spPr>
          <a:xfrm>
            <a:off x="7934366" y="1545851"/>
            <a:ext cx="5701" cy="2062098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>
            <a:extLst>
              <a:ext uri="{FF2B5EF4-FFF2-40B4-BE49-F238E27FC236}">
                <a16:creationId xmlns:a16="http://schemas.microsoft.com/office/drawing/2014/main" id="{0DDB22BF-2401-3A48-BA6E-E5630E38E25E}"/>
              </a:ext>
            </a:extLst>
          </p:cNvPr>
          <p:cNvCxnSpPr>
            <a:cxnSpLocks/>
          </p:cNvCxnSpPr>
          <p:nvPr/>
        </p:nvCxnSpPr>
        <p:spPr>
          <a:xfrm>
            <a:off x="8134706" y="1545851"/>
            <a:ext cx="5766" cy="2052573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>
            <a:extLst>
              <a:ext uri="{FF2B5EF4-FFF2-40B4-BE49-F238E27FC236}">
                <a16:creationId xmlns:a16="http://schemas.microsoft.com/office/drawing/2014/main" id="{897C05CB-8FE2-1546-A919-E6EEB1C3146C}"/>
              </a:ext>
            </a:extLst>
          </p:cNvPr>
          <p:cNvCxnSpPr>
            <a:cxnSpLocks/>
          </p:cNvCxnSpPr>
          <p:nvPr/>
        </p:nvCxnSpPr>
        <p:spPr>
          <a:xfrm flipH="1">
            <a:off x="8326063" y="1545851"/>
            <a:ext cx="11394" cy="2049398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274">
            <a:extLst>
              <a:ext uri="{FF2B5EF4-FFF2-40B4-BE49-F238E27FC236}">
                <a16:creationId xmlns:a16="http://schemas.microsoft.com/office/drawing/2014/main" id="{27E79AB5-D521-CE45-B6E4-08419974EBB9}"/>
              </a:ext>
            </a:extLst>
          </p:cNvPr>
          <p:cNvCxnSpPr>
            <a:cxnSpLocks/>
          </p:cNvCxnSpPr>
          <p:nvPr/>
        </p:nvCxnSpPr>
        <p:spPr>
          <a:xfrm>
            <a:off x="8543510" y="1545851"/>
            <a:ext cx="2320" cy="2062098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" name="Rectangle 275">
            <a:extLst>
              <a:ext uri="{FF2B5EF4-FFF2-40B4-BE49-F238E27FC236}">
                <a16:creationId xmlns:a16="http://schemas.microsoft.com/office/drawing/2014/main" id="{FEA1448A-75DE-CE47-AF1B-B33114B7610B}"/>
              </a:ext>
            </a:extLst>
          </p:cNvPr>
          <p:cNvSpPr/>
          <p:nvPr/>
        </p:nvSpPr>
        <p:spPr>
          <a:xfrm>
            <a:off x="10233418" y="1411932"/>
            <a:ext cx="564527" cy="226479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7" name="Straight Connector 276">
            <a:extLst>
              <a:ext uri="{FF2B5EF4-FFF2-40B4-BE49-F238E27FC236}">
                <a16:creationId xmlns:a16="http://schemas.microsoft.com/office/drawing/2014/main" id="{119D824A-45A7-874D-A02A-C2541C8BE0F9}"/>
              </a:ext>
            </a:extLst>
          </p:cNvPr>
          <p:cNvCxnSpPr/>
          <p:nvPr/>
        </p:nvCxnSpPr>
        <p:spPr>
          <a:xfrm>
            <a:off x="10778252" y="2501608"/>
            <a:ext cx="125892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>
            <a:extLst>
              <a:ext uri="{FF2B5EF4-FFF2-40B4-BE49-F238E27FC236}">
                <a16:creationId xmlns:a16="http://schemas.microsoft.com/office/drawing/2014/main" id="{6B582C24-D63B-3045-BD8D-02776DB0B487}"/>
              </a:ext>
            </a:extLst>
          </p:cNvPr>
          <p:cNvCxnSpPr/>
          <p:nvPr/>
        </p:nvCxnSpPr>
        <p:spPr>
          <a:xfrm>
            <a:off x="10788112" y="2252752"/>
            <a:ext cx="125892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>
            <a:extLst>
              <a:ext uri="{FF2B5EF4-FFF2-40B4-BE49-F238E27FC236}">
                <a16:creationId xmlns:a16="http://schemas.microsoft.com/office/drawing/2014/main" id="{61457B23-B181-3847-A32D-C17C3ADFCE11}"/>
              </a:ext>
            </a:extLst>
          </p:cNvPr>
          <p:cNvCxnSpPr>
            <a:cxnSpLocks/>
          </p:cNvCxnSpPr>
          <p:nvPr/>
        </p:nvCxnSpPr>
        <p:spPr>
          <a:xfrm>
            <a:off x="10908933" y="2252616"/>
            <a:ext cx="117245" cy="24899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>
            <a:extLst>
              <a:ext uri="{FF2B5EF4-FFF2-40B4-BE49-F238E27FC236}">
                <a16:creationId xmlns:a16="http://schemas.microsoft.com/office/drawing/2014/main" id="{F323BE50-F25E-E645-9D17-3A3692588CC2}"/>
              </a:ext>
            </a:extLst>
          </p:cNvPr>
          <p:cNvCxnSpPr>
            <a:cxnSpLocks/>
          </p:cNvCxnSpPr>
          <p:nvPr/>
        </p:nvCxnSpPr>
        <p:spPr>
          <a:xfrm flipH="1">
            <a:off x="10908933" y="2248758"/>
            <a:ext cx="117245" cy="25285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Connector 280">
            <a:extLst>
              <a:ext uri="{FF2B5EF4-FFF2-40B4-BE49-F238E27FC236}">
                <a16:creationId xmlns:a16="http://schemas.microsoft.com/office/drawing/2014/main" id="{6F3E86E5-3851-4641-ADB3-7C3257854520}"/>
              </a:ext>
            </a:extLst>
          </p:cNvPr>
          <p:cNvCxnSpPr>
            <a:cxnSpLocks/>
          </p:cNvCxnSpPr>
          <p:nvPr/>
        </p:nvCxnSpPr>
        <p:spPr>
          <a:xfrm>
            <a:off x="11031898" y="2248758"/>
            <a:ext cx="44815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>
            <a:extLst>
              <a:ext uri="{FF2B5EF4-FFF2-40B4-BE49-F238E27FC236}">
                <a16:creationId xmlns:a16="http://schemas.microsoft.com/office/drawing/2014/main" id="{84475592-67A6-BB4D-B8BC-333124626D51}"/>
              </a:ext>
            </a:extLst>
          </p:cNvPr>
          <p:cNvCxnSpPr>
            <a:cxnSpLocks/>
          </p:cNvCxnSpPr>
          <p:nvPr/>
        </p:nvCxnSpPr>
        <p:spPr>
          <a:xfrm>
            <a:off x="11026178" y="2501608"/>
            <a:ext cx="453874" cy="385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>
            <a:extLst>
              <a:ext uri="{FF2B5EF4-FFF2-40B4-BE49-F238E27FC236}">
                <a16:creationId xmlns:a16="http://schemas.microsoft.com/office/drawing/2014/main" id="{507D2E06-7F1D-CD4A-AEDA-C479FA30E53A}"/>
              </a:ext>
            </a:extLst>
          </p:cNvPr>
          <p:cNvCxnSpPr>
            <a:cxnSpLocks/>
          </p:cNvCxnSpPr>
          <p:nvPr/>
        </p:nvCxnSpPr>
        <p:spPr>
          <a:xfrm>
            <a:off x="11480052" y="2248758"/>
            <a:ext cx="117245" cy="24899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>
            <a:extLst>
              <a:ext uri="{FF2B5EF4-FFF2-40B4-BE49-F238E27FC236}">
                <a16:creationId xmlns:a16="http://schemas.microsoft.com/office/drawing/2014/main" id="{EE66A4DC-C150-CB49-837F-DF79BEF2C668}"/>
              </a:ext>
            </a:extLst>
          </p:cNvPr>
          <p:cNvCxnSpPr>
            <a:cxnSpLocks/>
          </p:cNvCxnSpPr>
          <p:nvPr/>
        </p:nvCxnSpPr>
        <p:spPr>
          <a:xfrm flipH="1">
            <a:off x="11481873" y="2252616"/>
            <a:ext cx="117245" cy="25285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>
            <a:extLst>
              <a:ext uri="{FF2B5EF4-FFF2-40B4-BE49-F238E27FC236}">
                <a16:creationId xmlns:a16="http://schemas.microsoft.com/office/drawing/2014/main" id="{517916A1-0D4E-8944-B80E-956FDA1439B8}"/>
              </a:ext>
            </a:extLst>
          </p:cNvPr>
          <p:cNvCxnSpPr>
            <a:cxnSpLocks/>
          </p:cNvCxnSpPr>
          <p:nvPr/>
        </p:nvCxnSpPr>
        <p:spPr>
          <a:xfrm>
            <a:off x="11593738" y="2258404"/>
            <a:ext cx="44815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>
            <a:extLst>
              <a:ext uri="{FF2B5EF4-FFF2-40B4-BE49-F238E27FC236}">
                <a16:creationId xmlns:a16="http://schemas.microsoft.com/office/drawing/2014/main" id="{2AE677C0-BB9C-F94D-BB19-D8963173A8D4}"/>
              </a:ext>
            </a:extLst>
          </p:cNvPr>
          <p:cNvCxnSpPr>
            <a:cxnSpLocks/>
          </p:cNvCxnSpPr>
          <p:nvPr/>
        </p:nvCxnSpPr>
        <p:spPr>
          <a:xfrm>
            <a:off x="11597081" y="2501608"/>
            <a:ext cx="444811" cy="3155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7" name="TextBox 286">
            <a:extLst>
              <a:ext uri="{FF2B5EF4-FFF2-40B4-BE49-F238E27FC236}">
                <a16:creationId xmlns:a16="http://schemas.microsoft.com/office/drawing/2014/main" id="{720EAD8F-5C2B-094E-A640-774AD6055E0B}"/>
              </a:ext>
            </a:extLst>
          </p:cNvPr>
          <p:cNvSpPr txBox="1"/>
          <p:nvPr/>
        </p:nvSpPr>
        <p:spPr>
          <a:xfrm>
            <a:off x="11029307" y="2260332"/>
            <a:ext cx="4359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0x0B</a:t>
            </a:r>
          </a:p>
        </p:txBody>
      </p:sp>
      <p:sp>
        <p:nvSpPr>
          <p:cNvPr id="288" name="TextBox 287">
            <a:extLst>
              <a:ext uri="{FF2B5EF4-FFF2-40B4-BE49-F238E27FC236}">
                <a16:creationId xmlns:a16="http://schemas.microsoft.com/office/drawing/2014/main" id="{E537C8EE-8A1E-ED4B-A58A-42DEF704FE29}"/>
              </a:ext>
            </a:extLst>
          </p:cNvPr>
          <p:cNvSpPr txBox="1"/>
          <p:nvPr/>
        </p:nvSpPr>
        <p:spPr>
          <a:xfrm>
            <a:off x="11572118" y="2268749"/>
            <a:ext cx="4359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0x16</a:t>
            </a:r>
          </a:p>
        </p:txBody>
      </p:sp>
      <p:sp>
        <p:nvSpPr>
          <p:cNvPr id="289" name="TextBox 288">
            <a:extLst>
              <a:ext uri="{FF2B5EF4-FFF2-40B4-BE49-F238E27FC236}">
                <a16:creationId xmlns:a16="http://schemas.microsoft.com/office/drawing/2014/main" id="{7221D6A7-504E-7A4F-8848-228027CA84BF}"/>
              </a:ext>
            </a:extLst>
          </p:cNvPr>
          <p:cNvSpPr txBox="1"/>
          <p:nvPr/>
        </p:nvSpPr>
        <p:spPr>
          <a:xfrm>
            <a:off x="11064803" y="2593957"/>
            <a:ext cx="60625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Data 8bits</a:t>
            </a:r>
          </a:p>
        </p:txBody>
      </p:sp>
      <p:cxnSp>
        <p:nvCxnSpPr>
          <p:cNvPr id="290" name="Straight Connector 289">
            <a:extLst>
              <a:ext uri="{FF2B5EF4-FFF2-40B4-BE49-F238E27FC236}">
                <a16:creationId xmlns:a16="http://schemas.microsoft.com/office/drawing/2014/main" id="{E21C621F-4BC0-3542-B56C-56F95F7F404E}"/>
              </a:ext>
            </a:extLst>
          </p:cNvPr>
          <p:cNvCxnSpPr>
            <a:cxnSpLocks/>
          </p:cNvCxnSpPr>
          <p:nvPr/>
        </p:nvCxnSpPr>
        <p:spPr>
          <a:xfrm>
            <a:off x="10798464" y="1897100"/>
            <a:ext cx="25178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1" name="Straight Connector 290">
            <a:extLst>
              <a:ext uri="{FF2B5EF4-FFF2-40B4-BE49-F238E27FC236}">
                <a16:creationId xmlns:a16="http://schemas.microsoft.com/office/drawing/2014/main" id="{9C0DE517-1117-444B-937D-C5D523D63DEE}"/>
              </a:ext>
            </a:extLst>
          </p:cNvPr>
          <p:cNvCxnSpPr>
            <a:cxnSpLocks/>
          </p:cNvCxnSpPr>
          <p:nvPr/>
        </p:nvCxnSpPr>
        <p:spPr>
          <a:xfrm flipV="1">
            <a:off x="11058895" y="1644953"/>
            <a:ext cx="0" cy="25214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Connector 291">
            <a:extLst>
              <a:ext uri="{FF2B5EF4-FFF2-40B4-BE49-F238E27FC236}">
                <a16:creationId xmlns:a16="http://schemas.microsoft.com/office/drawing/2014/main" id="{853407CD-C185-D344-9BED-5097AAF5CEC6}"/>
              </a:ext>
            </a:extLst>
          </p:cNvPr>
          <p:cNvCxnSpPr>
            <a:cxnSpLocks/>
          </p:cNvCxnSpPr>
          <p:nvPr/>
        </p:nvCxnSpPr>
        <p:spPr>
          <a:xfrm>
            <a:off x="11058895" y="1652102"/>
            <a:ext cx="25178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3" name="Straight Connector 292">
            <a:extLst>
              <a:ext uri="{FF2B5EF4-FFF2-40B4-BE49-F238E27FC236}">
                <a16:creationId xmlns:a16="http://schemas.microsoft.com/office/drawing/2014/main" id="{4357DDEA-E64B-D346-A62A-2CE51FB8AF77}"/>
              </a:ext>
            </a:extLst>
          </p:cNvPr>
          <p:cNvCxnSpPr>
            <a:cxnSpLocks/>
          </p:cNvCxnSpPr>
          <p:nvPr/>
        </p:nvCxnSpPr>
        <p:spPr>
          <a:xfrm flipV="1">
            <a:off x="11310679" y="1652102"/>
            <a:ext cx="0" cy="25214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4" name="Straight Connector 293">
            <a:extLst>
              <a:ext uri="{FF2B5EF4-FFF2-40B4-BE49-F238E27FC236}">
                <a16:creationId xmlns:a16="http://schemas.microsoft.com/office/drawing/2014/main" id="{73CDADFE-E15E-9148-A445-B112D938A6E1}"/>
              </a:ext>
            </a:extLst>
          </p:cNvPr>
          <p:cNvCxnSpPr>
            <a:cxnSpLocks/>
          </p:cNvCxnSpPr>
          <p:nvPr/>
        </p:nvCxnSpPr>
        <p:spPr>
          <a:xfrm>
            <a:off x="11310679" y="1904250"/>
            <a:ext cx="25178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Straight Connector 294">
            <a:extLst>
              <a:ext uri="{FF2B5EF4-FFF2-40B4-BE49-F238E27FC236}">
                <a16:creationId xmlns:a16="http://schemas.microsoft.com/office/drawing/2014/main" id="{E86DCB80-5D20-1246-BB5A-13C91F95707A}"/>
              </a:ext>
            </a:extLst>
          </p:cNvPr>
          <p:cNvCxnSpPr>
            <a:cxnSpLocks/>
          </p:cNvCxnSpPr>
          <p:nvPr/>
        </p:nvCxnSpPr>
        <p:spPr>
          <a:xfrm flipV="1">
            <a:off x="11562394" y="1648811"/>
            <a:ext cx="0" cy="25214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Connector 295">
            <a:extLst>
              <a:ext uri="{FF2B5EF4-FFF2-40B4-BE49-F238E27FC236}">
                <a16:creationId xmlns:a16="http://schemas.microsoft.com/office/drawing/2014/main" id="{EDEAB527-BE72-7F48-9CCB-E120832B2E3E}"/>
              </a:ext>
            </a:extLst>
          </p:cNvPr>
          <p:cNvCxnSpPr>
            <a:cxnSpLocks/>
          </p:cNvCxnSpPr>
          <p:nvPr/>
        </p:nvCxnSpPr>
        <p:spPr>
          <a:xfrm>
            <a:off x="11562394" y="1655960"/>
            <a:ext cx="25178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7" name="Straight Connector 296">
            <a:extLst>
              <a:ext uri="{FF2B5EF4-FFF2-40B4-BE49-F238E27FC236}">
                <a16:creationId xmlns:a16="http://schemas.microsoft.com/office/drawing/2014/main" id="{8F3BC992-3E54-834C-B6DD-EBE637D1DE12}"/>
              </a:ext>
            </a:extLst>
          </p:cNvPr>
          <p:cNvCxnSpPr>
            <a:cxnSpLocks/>
          </p:cNvCxnSpPr>
          <p:nvPr/>
        </p:nvCxnSpPr>
        <p:spPr>
          <a:xfrm flipV="1">
            <a:off x="11814178" y="1655960"/>
            <a:ext cx="0" cy="25214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Connector 297">
            <a:extLst>
              <a:ext uri="{FF2B5EF4-FFF2-40B4-BE49-F238E27FC236}">
                <a16:creationId xmlns:a16="http://schemas.microsoft.com/office/drawing/2014/main" id="{74A7DC51-C661-664C-871D-972103E329C7}"/>
              </a:ext>
            </a:extLst>
          </p:cNvPr>
          <p:cNvCxnSpPr>
            <a:cxnSpLocks/>
          </p:cNvCxnSpPr>
          <p:nvPr/>
        </p:nvCxnSpPr>
        <p:spPr>
          <a:xfrm>
            <a:off x="11814178" y="1908108"/>
            <a:ext cx="25178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Straight Connector 302">
            <a:extLst>
              <a:ext uri="{FF2B5EF4-FFF2-40B4-BE49-F238E27FC236}">
                <a16:creationId xmlns:a16="http://schemas.microsoft.com/office/drawing/2014/main" id="{40E73F90-2F32-3D42-8C73-89E2801CC86A}"/>
              </a:ext>
            </a:extLst>
          </p:cNvPr>
          <p:cNvCxnSpPr>
            <a:cxnSpLocks/>
          </p:cNvCxnSpPr>
          <p:nvPr/>
        </p:nvCxnSpPr>
        <p:spPr>
          <a:xfrm>
            <a:off x="7040720" y="3224163"/>
            <a:ext cx="25178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4" name="Straight Connector 303">
            <a:extLst>
              <a:ext uri="{FF2B5EF4-FFF2-40B4-BE49-F238E27FC236}">
                <a16:creationId xmlns:a16="http://schemas.microsoft.com/office/drawing/2014/main" id="{41E9894E-6B23-6147-9449-21D4F987295C}"/>
              </a:ext>
            </a:extLst>
          </p:cNvPr>
          <p:cNvCxnSpPr>
            <a:cxnSpLocks/>
          </p:cNvCxnSpPr>
          <p:nvPr/>
        </p:nvCxnSpPr>
        <p:spPr>
          <a:xfrm flipV="1">
            <a:off x="7291626" y="2972015"/>
            <a:ext cx="1035643" cy="715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Connector 304">
            <a:extLst>
              <a:ext uri="{FF2B5EF4-FFF2-40B4-BE49-F238E27FC236}">
                <a16:creationId xmlns:a16="http://schemas.microsoft.com/office/drawing/2014/main" id="{C56EBCBF-BBDC-974A-B438-74A36E487452}"/>
              </a:ext>
            </a:extLst>
          </p:cNvPr>
          <p:cNvCxnSpPr>
            <a:cxnSpLocks/>
          </p:cNvCxnSpPr>
          <p:nvPr/>
        </p:nvCxnSpPr>
        <p:spPr>
          <a:xfrm flipV="1">
            <a:off x="8327269" y="2963844"/>
            <a:ext cx="0" cy="25214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Connector 305">
            <a:extLst>
              <a:ext uri="{FF2B5EF4-FFF2-40B4-BE49-F238E27FC236}">
                <a16:creationId xmlns:a16="http://schemas.microsoft.com/office/drawing/2014/main" id="{4C0A874A-4076-EA44-9649-3FD7BDB051D9}"/>
              </a:ext>
            </a:extLst>
          </p:cNvPr>
          <p:cNvCxnSpPr>
            <a:cxnSpLocks/>
          </p:cNvCxnSpPr>
          <p:nvPr/>
        </p:nvCxnSpPr>
        <p:spPr>
          <a:xfrm>
            <a:off x="8322688" y="3217684"/>
            <a:ext cx="730049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" name="Straight Connector 310">
            <a:extLst>
              <a:ext uri="{FF2B5EF4-FFF2-40B4-BE49-F238E27FC236}">
                <a16:creationId xmlns:a16="http://schemas.microsoft.com/office/drawing/2014/main" id="{0A77F184-D385-5144-BD5F-611D393A3DB6}"/>
              </a:ext>
            </a:extLst>
          </p:cNvPr>
          <p:cNvCxnSpPr>
            <a:cxnSpLocks/>
          </p:cNvCxnSpPr>
          <p:nvPr/>
        </p:nvCxnSpPr>
        <p:spPr>
          <a:xfrm flipV="1">
            <a:off x="7296662" y="2979719"/>
            <a:ext cx="0" cy="25214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Connector 311">
            <a:extLst>
              <a:ext uri="{FF2B5EF4-FFF2-40B4-BE49-F238E27FC236}">
                <a16:creationId xmlns:a16="http://schemas.microsoft.com/office/drawing/2014/main" id="{2D2C35CF-8F78-2840-8115-54476C048F06}"/>
              </a:ext>
            </a:extLst>
          </p:cNvPr>
          <p:cNvCxnSpPr>
            <a:cxnSpLocks/>
          </p:cNvCxnSpPr>
          <p:nvPr/>
        </p:nvCxnSpPr>
        <p:spPr>
          <a:xfrm>
            <a:off x="7258643" y="3531443"/>
            <a:ext cx="25178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3" name="Straight Connector 312">
            <a:extLst>
              <a:ext uri="{FF2B5EF4-FFF2-40B4-BE49-F238E27FC236}">
                <a16:creationId xmlns:a16="http://schemas.microsoft.com/office/drawing/2014/main" id="{A2095457-09A6-A74D-8C6B-D15528E2C03E}"/>
              </a:ext>
            </a:extLst>
          </p:cNvPr>
          <p:cNvCxnSpPr>
            <a:cxnSpLocks/>
          </p:cNvCxnSpPr>
          <p:nvPr/>
        </p:nvCxnSpPr>
        <p:spPr>
          <a:xfrm flipV="1">
            <a:off x="7509549" y="3279295"/>
            <a:ext cx="1035643" cy="715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" name="Straight Connector 313">
            <a:extLst>
              <a:ext uri="{FF2B5EF4-FFF2-40B4-BE49-F238E27FC236}">
                <a16:creationId xmlns:a16="http://schemas.microsoft.com/office/drawing/2014/main" id="{1D9BE3B1-9902-3343-9524-64916F878A3E}"/>
              </a:ext>
            </a:extLst>
          </p:cNvPr>
          <p:cNvCxnSpPr>
            <a:cxnSpLocks/>
          </p:cNvCxnSpPr>
          <p:nvPr/>
        </p:nvCxnSpPr>
        <p:spPr>
          <a:xfrm flipV="1">
            <a:off x="8545192" y="3271124"/>
            <a:ext cx="0" cy="25214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5" name="Straight Connector 314">
            <a:extLst>
              <a:ext uri="{FF2B5EF4-FFF2-40B4-BE49-F238E27FC236}">
                <a16:creationId xmlns:a16="http://schemas.microsoft.com/office/drawing/2014/main" id="{CE101D9F-5083-B94B-A24A-786B90FBF717}"/>
              </a:ext>
            </a:extLst>
          </p:cNvPr>
          <p:cNvCxnSpPr>
            <a:cxnSpLocks/>
          </p:cNvCxnSpPr>
          <p:nvPr/>
        </p:nvCxnSpPr>
        <p:spPr>
          <a:xfrm>
            <a:off x="8540611" y="3524964"/>
            <a:ext cx="50496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" name="Straight Connector 315">
            <a:extLst>
              <a:ext uri="{FF2B5EF4-FFF2-40B4-BE49-F238E27FC236}">
                <a16:creationId xmlns:a16="http://schemas.microsoft.com/office/drawing/2014/main" id="{79F66573-7587-C34D-A490-8B86258B3C41}"/>
              </a:ext>
            </a:extLst>
          </p:cNvPr>
          <p:cNvCxnSpPr>
            <a:cxnSpLocks/>
          </p:cNvCxnSpPr>
          <p:nvPr/>
        </p:nvCxnSpPr>
        <p:spPr>
          <a:xfrm flipV="1">
            <a:off x="7514585" y="3286999"/>
            <a:ext cx="0" cy="25214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3" name="TextBox 332">
            <a:extLst>
              <a:ext uri="{FF2B5EF4-FFF2-40B4-BE49-F238E27FC236}">
                <a16:creationId xmlns:a16="http://schemas.microsoft.com/office/drawing/2014/main" id="{E42148B0-FB8E-2F4F-B633-4A24F64F896C}"/>
              </a:ext>
            </a:extLst>
          </p:cNvPr>
          <p:cNvSpPr txBox="1"/>
          <p:nvPr/>
        </p:nvSpPr>
        <p:spPr>
          <a:xfrm>
            <a:off x="7096691" y="703590"/>
            <a:ext cx="1770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Deserializer</a:t>
            </a:r>
            <a:r>
              <a:rPr lang="en-US" dirty="0"/>
              <a:t> </a:t>
            </a:r>
          </a:p>
          <a:p>
            <a:r>
              <a:rPr lang="en-US" dirty="0"/>
              <a:t>(clock recovery)  </a:t>
            </a:r>
          </a:p>
        </p:txBody>
      </p:sp>
      <p:sp>
        <p:nvSpPr>
          <p:cNvPr id="334" name="TextBox 333">
            <a:extLst>
              <a:ext uri="{FF2B5EF4-FFF2-40B4-BE49-F238E27FC236}">
                <a16:creationId xmlns:a16="http://schemas.microsoft.com/office/drawing/2014/main" id="{2042B801-5001-5E4D-96B8-758F3A702CBA}"/>
              </a:ext>
            </a:extLst>
          </p:cNvPr>
          <p:cNvSpPr txBox="1"/>
          <p:nvPr/>
        </p:nvSpPr>
        <p:spPr>
          <a:xfrm>
            <a:off x="10052101" y="765601"/>
            <a:ext cx="9569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8b10b </a:t>
            </a:r>
          </a:p>
          <a:p>
            <a:r>
              <a:rPr lang="en-US" dirty="0"/>
              <a:t>decoder</a:t>
            </a:r>
          </a:p>
        </p:txBody>
      </p:sp>
      <p:sp>
        <p:nvSpPr>
          <p:cNvPr id="202" name="Content Placeholder 2">
            <a:extLst>
              <a:ext uri="{FF2B5EF4-FFF2-40B4-BE49-F238E27FC236}">
                <a16:creationId xmlns:a16="http://schemas.microsoft.com/office/drawing/2014/main" id="{77E88075-213D-3D4E-97DA-6E52434D1684}"/>
              </a:ext>
            </a:extLst>
          </p:cNvPr>
          <p:cNvSpPr txBox="1">
            <a:spLocks/>
          </p:cNvSpPr>
          <p:nvPr/>
        </p:nvSpPr>
        <p:spPr>
          <a:xfrm>
            <a:off x="59872" y="5197033"/>
            <a:ext cx="3622197" cy="16920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The phase distance is only dependent on the lasers and fiber that connect the master and slave.</a:t>
            </a:r>
          </a:p>
          <a:p>
            <a:pPr marL="0" indent="0">
              <a:buNone/>
            </a:pPr>
            <a:r>
              <a:rPr lang="en-US" sz="1800" dirty="0"/>
              <a:t>Temperature variations are negligible in our case 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6FAD8226-0FBC-344B-9E3E-EC69FD179A16}"/>
              </a:ext>
            </a:extLst>
          </p:cNvPr>
          <p:cNvSpPr txBox="1"/>
          <p:nvPr/>
        </p:nvSpPr>
        <p:spPr>
          <a:xfrm>
            <a:off x="43705" y="3698733"/>
            <a:ext cx="8984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*Not in scale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50A3886-AF65-AD4F-8C49-711FD93DB60E}"/>
              </a:ext>
            </a:extLst>
          </p:cNvPr>
          <p:cNvSpPr/>
          <p:nvPr/>
        </p:nvSpPr>
        <p:spPr>
          <a:xfrm>
            <a:off x="288057" y="1438520"/>
            <a:ext cx="1551502" cy="88781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FE7627A6-4C58-BF44-AA5E-41684A25D7CC}"/>
              </a:ext>
            </a:extLst>
          </p:cNvPr>
          <p:cNvSpPr/>
          <p:nvPr/>
        </p:nvSpPr>
        <p:spPr>
          <a:xfrm>
            <a:off x="10604651" y="1408916"/>
            <a:ext cx="1551502" cy="88781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941A31E2-2341-BD4E-AFDA-1AA3E368CDA5}"/>
              </a:ext>
            </a:extLst>
          </p:cNvPr>
          <p:cNvSpPr txBox="1"/>
          <p:nvPr/>
        </p:nvSpPr>
        <p:spPr>
          <a:xfrm>
            <a:off x="11030718" y="1472446"/>
            <a:ext cx="8984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Clk</a:t>
            </a:r>
            <a:r>
              <a:rPr lang="en-US" sz="800" dirty="0"/>
              <a:t> 125 MHz*</a:t>
            </a:r>
          </a:p>
        </p:txBody>
      </p:sp>
      <p:cxnSp>
        <p:nvCxnSpPr>
          <p:cNvPr id="18" name="Curved Connector 17">
            <a:extLst>
              <a:ext uri="{FF2B5EF4-FFF2-40B4-BE49-F238E27FC236}">
                <a16:creationId xmlns:a16="http://schemas.microsoft.com/office/drawing/2014/main" id="{093BF68A-0785-6B48-BF48-6B71FE582BCD}"/>
              </a:ext>
            </a:extLst>
          </p:cNvPr>
          <p:cNvCxnSpPr>
            <a:cxnSpLocks/>
            <a:stCxn id="5" idx="4"/>
          </p:cNvCxnSpPr>
          <p:nvPr/>
        </p:nvCxnSpPr>
        <p:spPr>
          <a:xfrm rot="16200000" flipH="1">
            <a:off x="1620868" y="1769272"/>
            <a:ext cx="1870415" cy="2984534"/>
          </a:xfrm>
          <a:prstGeom prst="curvedConnector2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FC04D737-6F64-C042-A059-61F47F4E996D}"/>
              </a:ext>
            </a:extLst>
          </p:cNvPr>
          <p:cNvCxnSpPr>
            <a:cxnSpLocks/>
          </p:cNvCxnSpPr>
          <p:nvPr/>
        </p:nvCxnSpPr>
        <p:spPr>
          <a:xfrm rot="5400000">
            <a:off x="7916916" y="1253814"/>
            <a:ext cx="2520425" cy="4481367"/>
          </a:xfrm>
          <a:prstGeom prst="curvedConnector2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id="{E69F8BA5-D47E-D447-B124-2F6E976D4C32}"/>
              </a:ext>
            </a:extLst>
          </p:cNvPr>
          <p:cNvCxnSpPr>
            <a:cxnSpLocks/>
          </p:cNvCxnSpPr>
          <p:nvPr/>
        </p:nvCxnSpPr>
        <p:spPr>
          <a:xfrm>
            <a:off x="3918522" y="4403154"/>
            <a:ext cx="2129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Straight Connector 298">
            <a:extLst>
              <a:ext uri="{FF2B5EF4-FFF2-40B4-BE49-F238E27FC236}">
                <a16:creationId xmlns:a16="http://schemas.microsoft.com/office/drawing/2014/main" id="{42C73CF3-0071-5F43-BB45-20F35FDCFC4C}"/>
              </a:ext>
            </a:extLst>
          </p:cNvPr>
          <p:cNvCxnSpPr>
            <a:cxnSpLocks/>
          </p:cNvCxnSpPr>
          <p:nvPr/>
        </p:nvCxnSpPr>
        <p:spPr>
          <a:xfrm flipV="1">
            <a:off x="4138307" y="4001741"/>
            <a:ext cx="0" cy="4076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Connector 300">
            <a:extLst>
              <a:ext uri="{FF2B5EF4-FFF2-40B4-BE49-F238E27FC236}">
                <a16:creationId xmlns:a16="http://schemas.microsoft.com/office/drawing/2014/main" id="{40490A18-C715-4645-A565-DF8D6782348E}"/>
              </a:ext>
            </a:extLst>
          </p:cNvPr>
          <p:cNvCxnSpPr>
            <a:cxnSpLocks/>
          </p:cNvCxnSpPr>
          <p:nvPr/>
        </p:nvCxnSpPr>
        <p:spPr>
          <a:xfrm flipV="1">
            <a:off x="4357797" y="4007843"/>
            <a:ext cx="0" cy="3884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326">
            <a:extLst>
              <a:ext uri="{FF2B5EF4-FFF2-40B4-BE49-F238E27FC236}">
                <a16:creationId xmlns:a16="http://schemas.microsoft.com/office/drawing/2014/main" id="{4475905D-7F96-2F44-B1D4-5F336607FF52}"/>
              </a:ext>
            </a:extLst>
          </p:cNvPr>
          <p:cNvCxnSpPr>
            <a:cxnSpLocks/>
          </p:cNvCxnSpPr>
          <p:nvPr/>
        </p:nvCxnSpPr>
        <p:spPr>
          <a:xfrm flipV="1">
            <a:off x="4573005" y="3994390"/>
            <a:ext cx="0" cy="4076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9" name="Straight Connector 328">
            <a:extLst>
              <a:ext uri="{FF2B5EF4-FFF2-40B4-BE49-F238E27FC236}">
                <a16:creationId xmlns:a16="http://schemas.microsoft.com/office/drawing/2014/main" id="{FDAD7696-AA27-4543-875C-216C305606C5}"/>
              </a:ext>
            </a:extLst>
          </p:cNvPr>
          <p:cNvCxnSpPr>
            <a:cxnSpLocks/>
          </p:cNvCxnSpPr>
          <p:nvPr/>
        </p:nvCxnSpPr>
        <p:spPr>
          <a:xfrm flipV="1">
            <a:off x="4792033" y="3994142"/>
            <a:ext cx="0" cy="3884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2" name="Straight Connector 331">
            <a:extLst>
              <a:ext uri="{FF2B5EF4-FFF2-40B4-BE49-F238E27FC236}">
                <a16:creationId xmlns:a16="http://schemas.microsoft.com/office/drawing/2014/main" id="{37EB0226-09DE-474D-9BE0-D0C22B2B82CF}"/>
              </a:ext>
            </a:extLst>
          </p:cNvPr>
          <p:cNvCxnSpPr>
            <a:cxnSpLocks/>
          </p:cNvCxnSpPr>
          <p:nvPr/>
        </p:nvCxnSpPr>
        <p:spPr>
          <a:xfrm flipV="1">
            <a:off x="4333619" y="4586288"/>
            <a:ext cx="0" cy="40767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Straight Connector 335">
            <a:extLst>
              <a:ext uri="{FF2B5EF4-FFF2-40B4-BE49-F238E27FC236}">
                <a16:creationId xmlns:a16="http://schemas.microsoft.com/office/drawing/2014/main" id="{5E9F09ED-90C9-514B-9B16-7A64BFF25E56}"/>
              </a:ext>
            </a:extLst>
          </p:cNvPr>
          <p:cNvCxnSpPr>
            <a:cxnSpLocks/>
          </p:cNvCxnSpPr>
          <p:nvPr/>
        </p:nvCxnSpPr>
        <p:spPr>
          <a:xfrm flipV="1">
            <a:off x="4539560" y="4579690"/>
            <a:ext cx="0" cy="38846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8" name="Straight Connector 337">
            <a:extLst>
              <a:ext uri="{FF2B5EF4-FFF2-40B4-BE49-F238E27FC236}">
                <a16:creationId xmlns:a16="http://schemas.microsoft.com/office/drawing/2014/main" id="{74562BE7-5551-2B4F-9AB0-5F89A29DD5D8}"/>
              </a:ext>
            </a:extLst>
          </p:cNvPr>
          <p:cNvCxnSpPr>
            <a:cxnSpLocks/>
          </p:cNvCxnSpPr>
          <p:nvPr/>
        </p:nvCxnSpPr>
        <p:spPr>
          <a:xfrm flipV="1">
            <a:off x="4751761" y="4566237"/>
            <a:ext cx="0" cy="40767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>
            <a:extLst>
              <a:ext uri="{FF2B5EF4-FFF2-40B4-BE49-F238E27FC236}">
                <a16:creationId xmlns:a16="http://schemas.microsoft.com/office/drawing/2014/main" id="{7C4833C1-784E-DD4E-9E1D-271F7FB5E7AC}"/>
              </a:ext>
            </a:extLst>
          </p:cNvPr>
          <p:cNvCxnSpPr>
            <a:cxnSpLocks/>
          </p:cNvCxnSpPr>
          <p:nvPr/>
        </p:nvCxnSpPr>
        <p:spPr>
          <a:xfrm flipV="1">
            <a:off x="4971472" y="4565989"/>
            <a:ext cx="0" cy="38846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Straight Connector 341">
            <a:extLst>
              <a:ext uri="{FF2B5EF4-FFF2-40B4-BE49-F238E27FC236}">
                <a16:creationId xmlns:a16="http://schemas.microsoft.com/office/drawing/2014/main" id="{D1AA3B5E-002A-4A48-AEB9-142359E4A7AA}"/>
              </a:ext>
            </a:extLst>
          </p:cNvPr>
          <p:cNvCxnSpPr>
            <a:cxnSpLocks/>
          </p:cNvCxnSpPr>
          <p:nvPr/>
        </p:nvCxnSpPr>
        <p:spPr>
          <a:xfrm flipH="1">
            <a:off x="4142792" y="3788442"/>
            <a:ext cx="1" cy="1710159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3" name="Straight Connector 342">
            <a:extLst>
              <a:ext uri="{FF2B5EF4-FFF2-40B4-BE49-F238E27FC236}">
                <a16:creationId xmlns:a16="http://schemas.microsoft.com/office/drawing/2014/main" id="{FD2CE26C-E27E-9D43-812E-1899C24DFBC9}"/>
              </a:ext>
            </a:extLst>
          </p:cNvPr>
          <p:cNvCxnSpPr>
            <a:cxnSpLocks/>
          </p:cNvCxnSpPr>
          <p:nvPr/>
        </p:nvCxnSpPr>
        <p:spPr>
          <a:xfrm flipH="1">
            <a:off x="4333618" y="3784818"/>
            <a:ext cx="1" cy="1710159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062A8538-5EFF-1747-A083-E4CFD65B8AE8}"/>
              </a:ext>
            </a:extLst>
          </p:cNvPr>
          <p:cNvCxnSpPr>
            <a:cxnSpLocks/>
          </p:cNvCxnSpPr>
          <p:nvPr/>
        </p:nvCxnSpPr>
        <p:spPr>
          <a:xfrm>
            <a:off x="4133337" y="5279395"/>
            <a:ext cx="19566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id="{BC47E261-D44A-534F-A195-59F13CCC2893}"/>
              </a:ext>
            </a:extLst>
          </p:cNvPr>
          <p:cNvCxnSpPr>
            <a:cxnSpLocks/>
          </p:cNvCxnSpPr>
          <p:nvPr/>
        </p:nvCxnSpPr>
        <p:spPr>
          <a:xfrm>
            <a:off x="4144399" y="4006555"/>
            <a:ext cx="2129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A7FB6337-1DA3-A547-948F-925DD243AB31}"/>
              </a:ext>
            </a:extLst>
          </p:cNvPr>
          <p:cNvCxnSpPr>
            <a:cxnSpLocks/>
          </p:cNvCxnSpPr>
          <p:nvPr/>
        </p:nvCxnSpPr>
        <p:spPr>
          <a:xfrm>
            <a:off x="4355982" y="4396804"/>
            <a:ext cx="2129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2A82F063-6CD4-4549-A582-A661BEB95495}"/>
              </a:ext>
            </a:extLst>
          </p:cNvPr>
          <p:cNvCxnSpPr>
            <a:cxnSpLocks/>
          </p:cNvCxnSpPr>
          <p:nvPr/>
        </p:nvCxnSpPr>
        <p:spPr>
          <a:xfrm>
            <a:off x="4574496" y="3996754"/>
            <a:ext cx="2129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3E874E32-3526-144B-A1FD-E77B8C76856A}"/>
              </a:ext>
            </a:extLst>
          </p:cNvPr>
          <p:cNvCxnSpPr>
            <a:cxnSpLocks/>
          </p:cNvCxnSpPr>
          <p:nvPr/>
        </p:nvCxnSpPr>
        <p:spPr>
          <a:xfrm>
            <a:off x="4793788" y="4374579"/>
            <a:ext cx="2129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6A3BECA3-6EE0-0D44-89FF-2F2FEB13DE17}"/>
              </a:ext>
            </a:extLst>
          </p:cNvPr>
          <p:cNvCxnSpPr>
            <a:cxnSpLocks/>
          </p:cNvCxnSpPr>
          <p:nvPr/>
        </p:nvCxnSpPr>
        <p:spPr>
          <a:xfrm>
            <a:off x="4119653" y="4984179"/>
            <a:ext cx="212942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>
            <a:extLst>
              <a:ext uri="{FF2B5EF4-FFF2-40B4-BE49-F238E27FC236}">
                <a16:creationId xmlns:a16="http://schemas.microsoft.com/office/drawing/2014/main" id="{9EFFCD85-AF3E-544B-8E3A-FE7C1EA2CC83}"/>
              </a:ext>
            </a:extLst>
          </p:cNvPr>
          <p:cNvCxnSpPr>
            <a:cxnSpLocks/>
          </p:cNvCxnSpPr>
          <p:nvPr/>
        </p:nvCxnSpPr>
        <p:spPr>
          <a:xfrm>
            <a:off x="4330969" y="4580954"/>
            <a:ext cx="212942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4242D8D5-A6FE-444C-9FDE-E0335DDC5EDF}"/>
              </a:ext>
            </a:extLst>
          </p:cNvPr>
          <p:cNvCxnSpPr>
            <a:cxnSpLocks/>
          </p:cNvCxnSpPr>
          <p:nvPr/>
        </p:nvCxnSpPr>
        <p:spPr>
          <a:xfrm>
            <a:off x="4539560" y="4968304"/>
            <a:ext cx="212942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>
            <a:extLst>
              <a:ext uri="{FF2B5EF4-FFF2-40B4-BE49-F238E27FC236}">
                <a16:creationId xmlns:a16="http://schemas.microsoft.com/office/drawing/2014/main" id="{8849F8FC-BDC1-6D41-8B1E-A3DBE4EE6915}"/>
              </a:ext>
            </a:extLst>
          </p:cNvPr>
          <p:cNvCxnSpPr>
            <a:cxnSpLocks/>
          </p:cNvCxnSpPr>
          <p:nvPr/>
        </p:nvCxnSpPr>
        <p:spPr>
          <a:xfrm>
            <a:off x="4753992" y="4565079"/>
            <a:ext cx="212942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>
            <a:extLst>
              <a:ext uri="{FF2B5EF4-FFF2-40B4-BE49-F238E27FC236}">
                <a16:creationId xmlns:a16="http://schemas.microsoft.com/office/drawing/2014/main" id="{36B3584D-F786-2F48-B5EE-4D6181E7C78A}"/>
              </a:ext>
            </a:extLst>
          </p:cNvPr>
          <p:cNvCxnSpPr>
            <a:cxnSpLocks/>
          </p:cNvCxnSpPr>
          <p:nvPr/>
        </p:nvCxnSpPr>
        <p:spPr>
          <a:xfrm>
            <a:off x="4974647" y="4955604"/>
            <a:ext cx="212942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>
            <a:extLst>
              <a:ext uri="{FF2B5EF4-FFF2-40B4-BE49-F238E27FC236}">
                <a16:creationId xmlns:a16="http://schemas.microsoft.com/office/drawing/2014/main" id="{EBFFFDF3-1041-3C44-814C-5C3FC563829B}"/>
              </a:ext>
            </a:extLst>
          </p:cNvPr>
          <p:cNvCxnSpPr>
            <a:cxnSpLocks/>
          </p:cNvCxnSpPr>
          <p:nvPr/>
        </p:nvCxnSpPr>
        <p:spPr>
          <a:xfrm>
            <a:off x="5578073" y="4371404"/>
            <a:ext cx="2129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id="{F6FE4BD7-9078-C44D-A9EB-194C98A1EBFE}"/>
              </a:ext>
            </a:extLst>
          </p:cNvPr>
          <p:cNvCxnSpPr>
            <a:cxnSpLocks/>
          </p:cNvCxnSpPr>
          <p:nvPr/>
        </p:nvCxnSpPr>
        <p:spPr>
          <a:xfrm flipV="1">
            <a:off x="5797858" y="3969991"/>
            <a:ext cx="0" cy="4076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7349DD39-CB62-C845-BCC2-DF3729AE2AB3}"/>
              </a:ext>
            </a:extLst>
          </p:cNvPr>
          <p:cNvCxnSpPr>
            <a:cxnSpLocks/>
          </p:cNvCxnSpPr>
          <p:nvPr/>
        </p:nvCxnSpPr>
        <p:spPr>
          <a:xfrm flipV="1">
            <a:off x="6017348" y="3976093"/>
            <a:ext cx="0" cy="3884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>
            <a:extLst>
              <a:ext uri="{FF2B5EF4-FFF2-40B4-BE49-F238E27FC236}">
                <a16:creationId xmlns:a16="http://schemas.microsoft.com/office/drawing/2014/main" id="{05FCC41F-85F3-CE4B-8E03-180D3568EC81}"/>
              </a:ext>
            </a:extLst>
          </p:cNvPr>
          <p:cNvCxnSpPr>
            <a:cxnSpLocks/>
          </p:cNvCxnSpPr>
          <p:nvPr/>
        </p:nvCxnSpPr>
        <p:spPr>
          <a:xfrm flipV="1">
            <a:off x="6232556" y="3962640"/>
            <a:ext cx="0" cy="4076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9A3B5443-EA2E-C84E-AA9D-B299F6BD4682}"/>
              </a:ext>
            </a:extLst>
          </p:cNvPr>
          <p:cNvCxnSpPr>
            <a:cxnSpLocks/>
          </p:cNvCxnSpPr>
          <p:nvPr/>
        </p:nvCxnSpPr>
        <p:spPr>
          <a:xfrm flipV="1">
            <a:off x="6451584" y="3962392"/>
            <a:ext cx="0" cy="3884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Connector 257">
            <a:extLst>
              <a:ext uri="{FF2B5EF4-FFF2-40B4-BE49-F238E27FC236}">
                <a16:creationId xmlns:a16="http://schemas.microsoft.com/office/drawing/2014/main" id="{B949DD00-623A-DE4D-B59A-24C2CDB85FA4}"/>
              </a:ext>
            </a:extLst>
          </p:cNvPr>
          <p:cNvCxnSpPr>
            <a:cxnSpLocks/>
          </p:cNvCxnSpPr>
          <p:nvPr/>
        </p:nvCxnSpPr>
        <p:spPr>
          <a:xfrm flipV="1">
            <a:off x="5805845" y="4554538"/>
            <a:ext cx="0" cy="40767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>
            <a:extLst>
              <a:ext uri="{FF2B5EF4-FFF2-40B4-BE49-F238E27FC236}">
                <a16:creationId xmlns:a16="http://schemas.microsoft.com/office/drawing/2014/main" id="{3F4A1167-F338-0D4A-946C-DCB86AA6A5A0}"/>
              </a:ext>
            </a:extLst>
          </p:cNvPr>
          <p:cNvCxnSpPr>
            <a:cxnSpLocks/>
          </p:cNvCxnSpPr>
          <p:nvPr/>
        </p:nvCxnSpPr>
        <p:spPr>
          <a:xfrm flipV="1">
            <a:off x="6011786" y="4547940"/>
            <a:ext cx="0" cy="38846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>
            <a:extLst>
              <a:ext uri="{FF2B5EF4-FFF2-40B4-BE49-F238E27FC236}">
                <a16:creationId xmlns:a16="http://schemas.microsoft.com/office/drawing/2014/main" id="{302A6BBB-723A-7B4B-812A-F822AC54C06E}"/>
              </a:ext>
            </a:extLst>
          </p:cNvPr>
          <p:cNvCxnSpPr>
            <a:cxnSpLocks/>
          </p:cNvCxnSpPr>
          <p:nvPr/>
        </p:nvCxnSpPr>
        <p:spPr>
          <a:xfrm flipV="1">
            <a:off x="6223987" y="4534487"/>
            <a:ext cx="0" cy="40767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>
            <a:extLst>
              <a:ext uri="{FF2B5EF4-FFF2-40B4-BE49-F238E27FC236}">
                <a16:creationId xmlns:a16="http://schemas.microsoft.com/office/drawing/2014/main" id="{095E629F-7BB4-1B4A-B739-93D220179FFD}"/>
              </a:ext>
            </a:extLst>
          </p:cNvPr>
          <p:cNvCxnSpPr>
            <a:cxnSpLocks/>
          </p:cNvCxnSpPr>
          <p:nvPr/>
        </p:nvCxnSpPr>
        <p:spPr>
          <a:xfrm flipV="1">
            <a:off x="6443698" y="4534239"/>
            <a:ext cx="0" cy="38846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Straight Connector 308">
            <a:extLst>
              <a:ext uri="{FF2B5EF4-FFF2-40B4-BE49-F238E27FC236}">
                <a16:creationId xmlns:a16="http://schemas.microsoft.com/office/drawing/2014/main" id="{AC9AD321-5F84-5942-97D4-A14F22FD6264}"/>
              </a:ext>
            </a:extLst>
          </p:cNvPr>
          <p:cNvCxnSpPr>
            <a:cxnSpLocks/>
          </p:cNvCxnSpPr>
          <p:nvPr/>
        </p:nvCxnSpPr>
        <p:spPr>
          <a:xfrm>
            <a:off x="5803950" y="3974805"/>
            <a:ext cx="2129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Connector 309">
            <a:extLst>
              <a:ext uri="{FF2B5EF4-FFF2-40B4-BE49-F238E27FC236}">
                <a16:creationId xmlns:a16="http://schemas.microsoft.com/office/drawing/2014/main" id="{50B6F376-8EA6-544A-B744-DCAA6271AC0E}"/>
              </a:ext>
            </a:extLst>
          </p:cNvPr>
          <p:cNvCxnSpPr>
            <a:cxnSpLocks/>
          </p:cNvCxnSpPr>
          <p:nvPr/>
        </p:nvCxnSpPr>
        <p:spPr>
          <a:xfrm>
            <a:off x="6015533" y="4365054"/>
            <a:ext cx="2129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Straight Connector 316">
            <a:extLst>
              <a:ext uri="{FF2B5EF4-FFF2-40B4-BE49-F238E27FC236}">
                <a16:creationId xmlns:a16="http://schemas.microsoft.com/office/drawing/2014/main" id="{DFAAF4C2-2587-7249-AFD7-F94ACB1BB18F}"/>
              </a:ext>
            </a:extLst>
          </p:cNvPr>
          <p:cNvCxnSpPr>
            <a:cxnSpLocks/>
          </p:cNvCxnSpPr>
          <p:nvPr/>
        </p:nvCxnSpPr>
        <p:spPr>
          <a:xfrm>
            <a:off x="6234047" y="3965004"/>
            <a:ext cx="2129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Straight Connector 317">
            <a:extLst>
              <a:ext uri="{FF2B5EF4-FFF2-40B4-BE49-F238E27FC236}">
                <a16:creationId xmlns:a16="http://schemas.microsoft.com/office/drawing/2014/main" id="{B537C07C-7BF7-C240-B996-3989488727AF}"/>
              </a:ext>
            </a:extLst>
          </p:cNvPr>
          <p:cNvCxnSpPr>
            <a:cxnSpLocks/>
          </p:cNvCxnSpPr>
          <p:nvPr/>
        </p:nvCxnSpPr>
        <p:spPr>
          <a:xfrm>
            <a:off x="6453339" y="4342829"/>
            <a:ext cx="2129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9" name="Straight Connector 318">
            <a:extLst>
              <a:ext uri="{FF2B5EF4-FFF2-40B4-BE49-F238E27FC236}">
                <a16:creationId xmlns:a16="http://schemas.microsoft.com/office/drawing/2014/main" id="{262AB7C9-BBDE-1B44-B53B-0A30EB6911D6}"/>
              </a:ext>
            </a:extLst>
          </p:cNvPr>
          <p:cNvCxnSpPr>
            <a:cxnSpLocks/>
          </p:cNvCxnSpPr>
          <p:nvPr/>
        </p:nvCxnSpPr>
        <p:spPr>
          <a:xfrm>
            <a:off x="5591879" y="4955604"/>
            <a:ext cx="212942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Straight Connector 319">
            <a:extLst>
              <a:ext uri="{FF2B5EF4-FFF2-40B4-BE49-F238E27FC236}">
                <a16:creationId xmlns:a16="http://schemas.microsoft.com/office/drawing/2014/main" id="{9704469B-E25B-1B49-829A-C3B08B17C86A}"/>
              </a:ext>
            </a:extLst>
          </p:cNvPr>
          <p:cNvCxnSpPr>
            <a:cxnSpLocks/>
          </p:cNvCxnSpPr>
          <p:nvPr/>
        </p:nvCxnSpPr>
        <p:spPr>
          <a:xfrm>
            <a:off x="5803195" y="4549204"/>
            <a:ext cx="212942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>
            <a:extLst>
              <a:ext uri="{FF2B5EF4-FFF2-40B4-BE49-F238E27FC236}">
                <a16:creationId xmlns:a16="http://schemas.microsoft.com/office/drawing/2014/main" id="{AB89944C-F28A-E04E-9CAF-1109C56D118E}"/>
              </a:ext>
            </a:extLst>
          </p:cNvPr>
          <p:cNvCxnSpPr>
            <a:cxnSpLocks/>
          </p:cNvCxnSpPr>
          <p:nvPr/>
        </p:nvCxnSpPr>
        <p:spPr>
          <a:xfrm>
            <a:off x="6011786" y="4936554"/>
            <a:ext cx="212942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Connector 321">
            <a:extLst>
              <a:ext uri="{FF2B5EF4-FFF2-40B4-BE49-F238E27FC236}">
                <a16:creationId xmlns:a16="http://schemas.microsoft.com/office/drawing/2014/main" id="{9FD4306A-8C85-7842-BADC-C12559A0F13F}"/>
              </a:ext>
            </a:extLst>
          </p:cNvPr>
          <p:cNvCxnSpPr>
            <a:cxnSpLocks/>
          </p:cNvCxnSpPr>
          <p:nvPr/>
        </p:nvCxnSpPr>
        <p:spPr>
          <a:xfrm>
            <a:off x="6226218" y="4533329"/>
            <a:ext cx="212942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3" name="Straight Connector 322">
            <a:extLst>
              <a:ext uri="{FF2B5EF4-FFF2-40B4-BE49-F238E27FC236}">
                <a16:creationId xmlns:a16="http://schemas.microsoft.com/office/drawing/2014/main" id="{87DD0980-0697-F84B-A34A-AFF5C943F621}"/>
              </a:ext>
            </a:extLst>
          </p:cNvPr>
          <p:cNvCxnSpPr>
            <a:cxnSpLocks/>
          </p:cNvCxnSpPr>
          <p:nvPr/>
        </p:nvCxnSpPr>
        <p:spPr>
          <a:xfrm>
            <a:off x="6446873" y="4923854"/>
            <a:ext cx="212942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Connector 323">
            <a:extLst>
              <a:ext uri="{FF2B5EF4-FFF2-40B4-BE49-F238E27FC236}">
                <a16:creationId xmlns:a16="http://schemas.microsoft.com/office/drawing/2014/main" id="{7F9171F3-683B-F04A-9A44-8F1147ACE0F9}"/>
              </a:ext>
            </a:extLst>
          </p:cNvPr>
          <p:cNvCxnSpPr>
            <a:cxnSpLocks/>
          </p:cNvCxnSpPr>
          <p:nvPr/>
        </p:nvCxnSpPr>
        <p:spPr>
          <a:xfrm flipH="1">
            <a:off x="5803643" y="3759418"/>
            <a:ext cx="1" cy="1710159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810E6E0-4B28-A641-A1F3-9C4E51226FEC}"/>
              </a:ext>
            </a:extLst>
          </p:cNvPr>
          <p:cNvSpPr txBox="1"/>
          <p:nvPr/>
        </p:nvSpPr>
        <p:spPr>
          <a:xfrm>
            <a:off x="3755029" y="5497974"/>
            <a:ext cx="12378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Custom solution </a:t>
            </a:r>
          </a:p>
        </p:txBody>
      </p:sp>
      <p:sp>
        <p:nvSpPr>
          <p:cNvPr id="325" name="TextBox 324">
            <a:extLst>
              <a:ext uri="{FF2B5EF4-FFF2-40B4-BE49-F238E27FC236}">
                <a16:creationId xmlns:a16="http://schemas.microsoft.com/office/drawing/2014/main" id="{CE2AE88E-3FAB-F743-AC92-3E6F50C68D24}"/>
              </a:ext>
            </a:extLst>
          </p:cNvPr>
          <p:cNvSpPr txBox="1"/>
          <p:nvPr/>
        </p:nvSpPr>
        <p:spPr>
          <a:xfrm>
            <a:off x="5308144" y="5511477"/>
            <a:ext cx="15792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White Rabbit solution </a:t>
            </a:r>
          </a:p>
        </p:txBody>
      </p:sp>
      <p:sp>
        <p:nvSpPr>
          <p:cNvPr id="344" name="Content Placeholder 2">
            <a:extLst>
              <a:ext uri="{FF2B5EF4-FFF2-40B4-BE49-F238E27FC236}">
                <a16:creationId xmlns:a16="http://schemas.microsoft.com/office/drawing/2014/main" id="{436D010E-7590-4346-8877-B3EDB2B4B37C}"/>
              </a:ext>
            </a:extLst>
          </p:cNvPr>
          <p:cNvSpPr txBox="1">
            <a:spLocks/>
          </p:cNvSpPr>
          <p:nvPr/>
        </p:nvSpPr>
        <p:spPr>
          <a:xfrm>
            <a:off x="6954619" y="5757960"/>
            <a:ext cx="4677415" cy="9806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The phase distance between the sent and reconstructed clock is continuously compensated </a:t>
            </a:r>
          </a:p>
        </p:txBody>
      </p:sp>
    </p:spTree>
    <p:extLst>
      <p:ext uri="{BB962C8B-B14F-4D97-AF65-F5344CB8AC3E}">
        <p14:creationId xmlns:p14="http://schemas.microsoft.com/office/powerpoint/2010/main" val="923059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1E01F28-264F-4259-81FE-080262F41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kumimoji="1" lang="en-US" altLang="ja-JP" dirty="0"/>
              <a:t>Neutrino Research Motivations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D216D89-5D58-40E0-AF1A-DC7D1D4B4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60606"/>
            <a:ext cx="12192000" cy="56973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en-US" altLang="ja-JP" sz="2400" dirty="0"/>
              <a:t>Neutrino’s secrets are gradually revealed.</a:t>
            </a:r>
          </a:p>
          <a:p>
            <a:r>
              <a:rPr kumimoji="1" lang="en-US" altLang="ja-JP" sz="2400" dirty="0"/>
              <a:t>1998	Discovery of non-zero neutrino mass @ Super-Kamiokande</a:t>
            </a:r>
          </a:p>
          <a:p>
            <a:r>
              <a:rPr kumimoji="1" lang="en-US" altLang="ja-JP" sz="2400" dirty="0"/>
              <a:t>2011	All three neutrinos are mixing each other.</a:t>
            </a:r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r>
              <a:rPr kumimoji="1" lang="en-US" altLang="ja-JP" sz="2400" dirty="0"/>
              <a:t>However, there is a lot of questions still open:</a:t>
            </a:r>
          </a:p>
          <a:p>
            <a:r>
              <a:rPr kumimoji="1" lang="en-US" altLang="ja-JP" sz="2400" dirty="0"/>
              <a:t>We still don’t know which neutrino is heaviest (mass hierarchy problem).</a:t>
            </a:r>
          </a:p>
          <a:p>
            <a:r>
              <a:rPr kumimoji="1" lang="en-US" altLang="ja-JP" sz="2400" dirty="0"/>
              <a:t>We don’t know whether neutrino and anti-neutrino oscillations are different (CP violation). </a:t>
            </a:r>
          </a:p>
          <a:p>
            <a:pPr marL="0" indent="0">
              <a:buNone/>
            </a:pPr>
            <a:r>
              <a:rPr kumimoji="1" lang="en-US" altLang="ja-JP" sz="2400" b="1" i="1" dirty="0"/>
              <a:t>CP violation may be related to the origin of the matter dominant universe.</a:t>
            </a:r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r>
              <a:rPr kumimoji="1" lang="en-US" altLang="ja-JP" sz="2400" dirty="0"/>
              <a:t>Neutrinos are also an excellent astrophysical probe to “see” very far events.</a:t>
            </a:r>
          </a:p>
          <a:p>
            <a:pPr marL="0" indent="0">
              <a:buNone/>
            </a:pPr>
            <a:endParaRPr kumimoji="1" lang="en-US" altLang="ja-JP" sz="2400" dirty="0"/>
          </a:p>
          <a:p>
            <a:endParaRPr kumimoji="1" lang="ja-JP" alt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604834-7961-AA49-B252-8EE016196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904B-9BD5-C948-BD3E-A80AEDCBE28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7952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333"/>
            <a:ext cx="10515600" cy="792778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CERN White Rabbit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C2F5B-5718-6A49-BA09-3B1B17034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52050"/>
            <a:ext cx="10515600" cy="547186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A possible architecture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DDD4301-B307-204C-81C8-80278B181E7B}"/>
              </a:ext>
            </a:extLst>
          </p:cNvPr>
          <p:cNvSpPr/>
          <p:nvPr/>
        </p:nvSpPr>
        <p:spPr>
          <a:xfrm>
            <a:off x="7951805" y="2511716"/>
            <a:ext cx="2569580" cy="694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WR switch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6CD434-3CB1-D142-AC45-2F2A1D72C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7564" y="417916"/>
            <a:ext cx="887150" cy="855304"/>
          </a:xfrm>
          <a:prstGeom prst="rect">
            <a:avLst/>
          </a:prstGeom>
        </p:spPr>
      </p:pic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0CECAFCC-26F3-8C4F-A026-3613FD7856BC}"/>
              </a:ext>
            </a:extLst>
          </p:cNvPr>
          <p:cNvCxnSpPr>
            <a:cxnSpLocks/>
            <a:endCxn id="4" idx="3"/>
          </p:cNvCxnSpPr>
          <p:nvPr/>
        </p:nvCxnSpPr>
        <p:spPr>
          <a:xfrm rot="5400000">
            <a:off x="10370916" y="2384397"/>
            <a:ext cx="625030" cy="324091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565791AA-835E-794C-B2AF-47C1296E29C4}"/>
              </a:ext>
            </a:extLst>
          </p:cNvPr>
          <p:cNvSpPr/>
          <p:nvPr/>
        </p:nvSpPr>
        <p:spPr>
          <a:xfrm>
            <a:off x="10683431" y="2141327"/>
            <a:ext cx="266217" cy="115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7F5B7B-4EA2-6B4F-8847-136E5F5E8FB5}"/>
              </a:ext>
            </a:extLst>
          </p:cNvPr>
          <p:cNvSpPr/>
          <p:nvPr/>
        </p:nvSpPr>
        <p:spPr>
          <a:xfrm>
            <a:off x="9983520" y="3854382"/>
            <a:ext cx="1365812" cy="763929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BCB0399-D8FB-1349-B4DE-DD652DF18022}"/>
              </a:ext>
            </a:extLst>
          </p:cNvPr>
          <p:cNvGrpSpPr/>
          <p:nvPr/>
        </p:nvGrpSpPr>
        <p:grpSpPr>
          <a:xfrm>
            <a:off x="10903355" y="4838221"/>
            <a:ext cx="520861" cy="428264"/>
            <a:chOff x="9398643" y="5509549"/>
            <a:chExt cx="844952" cy="625033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17D9A26-933A-9D4F-A04B-1FCB2DF94731}"/>
                </a:ext>
              </a:extLst>
            </p:cNvPr>
            <p:cNvSpPr/>
            <p:nvPr/>
          </p:nvSpPr>
          <p:spPr>
            <a:xfrm>
              <a:off x="9398643" y="5764192"/>
              <a:ext cx="844952" cy="37039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3680AEF-B354-0249-969A-24B66E7A075C}"/>
                </a:ext>
              </a:extLst>
            </p:cNvPr>
            <p:cNvSpPr/>
            <p:nvPr/>
          </p:nvSpPr>
          <p:spPr>
            <a:xfrm>
              <a:off x="9653287" y="5509549"/>
              <a:ext cx="300941" cy="26621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892B7D6-E300-5645-86F9-0DDD6CD5862B}"/>
              </a:ext>
            </a:extLst>
          </p:cNvPr>
          <p:cNvGrpSpPr/>
          <p:nvPr/>
        </p:nvGrpSpPr>
        <p:grpSpPr>
          <a:xfrm>
            <a:off x="9889892" y="4838220"/>
            <a:ext cx="520861" cy="428264"/>
            <a:chOff x="9398643" y="5509549"/>
            <a:chExt cx="844952" cy="625033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3DF2384-8760-1041-BFE3-DF6678691222}"/>
                </a:ext>
              </a:extLst>
            </p:cNvPr>
            <p:cNvSpPr/>
            <p:nvPr/>
          </p:nvSpPr>
          <p:spPr>
            <a:xfrm>
              <a:off x="9398643" y="5764192"/>
              <a:ext cx="844952" cy="37039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35214CE-C6F9-804A-9EB8-E95F880E76F3}"/>
                </a:ext>
              </a:extLst>
            </p:cNvPr>
            <p:cNvSpPr/>
            <p:nvPr/>
          </p:nvSpPr>
          <p:spPr>
            <a:xfrm>
              <a:off x="9653287" y="5509549"/>
              <a:ext cx="300941" cy="26621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E2C0148-5621-6F40-ADD4-E861E6BA1CDB}"/>
              </a:ext>
            </a:extLst>
          </p:cNvPr>
          <p:cNvSpPr txBox="1"/>
          <p:nvPr/>
        </p:nvSpPr>
        <p:spPr>
          <a:xfrm>
            <a:off x="10460499" y="4897152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23BB6297-BB2C-CD45-BD01-2761108C9871}"/>
              </a:ext>
            </a:extLst>
          </p:cNvPr>
          <p:cNvSpPr/>
          <p:nvPr/>
        </p:nvSpPr>
        <p:spPr>
          <a:xfrm rot="5400000">
            <a:off x="10547092" y="4783761"/>
            <a:ext cx="324093" cy="163849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3FF143-09F9-0640-8FFD-5A04F965085A}"/>
              </a:ext>
            </a:extLst>
          </p:cNvPr>
          <p:cNvSpPr txBox="1"/>
          <p:nvPr/>
        </p:nvSpPr>
        <p:spPr>
          <a:xfrm>
            <a:off x="10499786" y="575486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24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87020A4-2CC9-B546-9F1B-C75E9C2A3E32}"/>
              </a:ext>
            </a:extLst>
          </p:cNvPr>
          <p:cNvCxnSpPr>
            <a:stCxn id="12" idx="2"/>
            <a:endCxn id="14" idx="0"/>
          </p:cNvCxnSpPr>
          <p:nvPr/>
        </p:nvCxnSpPr>
        <p:spPr>
          <a:xfrm>
            <a:off x="10666426" y="4618311"/>
            <a:ext cx="486657" cy="2199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441B7A0-FF18-514F-B245-35323DBCF272}"/>
              </a:ext>
            </a:extLst>
          </p:cNvPr>
          <p:cNvCxnSpPr>
            <a:stCxn id="12" idx="2"/>
            <a:endCxn id="18" idx="0"/>
          </p:cNvCxnSpPr>
          <p:nvPr/>
        </p:nvCxnSpPr>
        <p:spPr>
          <a:xfrm flipH="1">
            <a:off x="10139620" y="4618311"/>
            <a:ext cx="526806" cy="2199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2A9BCFE0-F2A5-ED44-B58A-E181104CF226}"/>
              </a:ext>
            </a:extLst>
          </p:cNvPr>
          <p:cNvSpPr/>
          <p:nvPr/>
        </p:nvSpPr>
        <p:spPr>
          <a:xfrm>
            <a:off x="6982660" y="3854382"/>
            <a:ext cx="1365812" cy="763929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E001406-5848-A040-8D61-D857DF5DE131}"/>
              </a:ext>
            </a:extLst>
          </p:cNvPr>
          <p:cNvGrpSpPr/>
          <p:nvPr/>
        </p:nvGrpSpPr>
        <p:grpSpPr>
          <a:xfrm>
            <a:off x="7902495" y="4838221"/>
            <a:ext cx="520861" cy="428264"/>
            <a:chOff x="9398643" y="5509549"/>
            <a:chExt cx="844952" cy="625033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9DB100D-AABE-164B-BF1F-E2DA6DB2D6E6}"/>
                </a:ext>
              </a:extLst>
            </p:cNvPr>
            <p:cNvSpPr/>
            <p:nvPr/>
          </p:nvSpPr>
          <p:spPr>
            <a:xfrm>
              <a:off x="9398643" y="5764192"/>
              <a:ext cx="844952" cy="37039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B06FEA8-1A66-9D49-BE3C-6EFF6CC459F9}"/>
                </a:ext>
              </a:extLst>
            </p:cNvPr>
            <p:cNvSpPr/>
            <p:nvPr/>
          </p:nvSpPr>
          <p:spPr>
            <a:xfrm>
              <a:off x="9653287" y="5509549"/>
              <a:ext cx="300941" cy="26621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65CD631-22DD-5045-874B-395264BA98FD}"/>
              </a:ext>
            </a:extLst>
          </p:cNvPr>
          <p:cNvGrpSpPr/>
          <p:nvPr/>
        </p:nvGrpSpPr>
        <p:grpSpPr>
          <a:xfrm>
            <a:off x="6889032" y="4838220"/>
            <a:ext cx="520861" cy="428264"/>
            <a:chOff x="9398643" y="5509549"/>
            <a:chExt cx="844952" cy="625033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5A456BD-F018-FD45-A39C-6C593E35F9F7}"/>
                </a:ext>
              </a:extLst>
            </p:cNvPr>
            <p:cNvSpPr/>
            <p:nvPr/>
          </p:nvSpPr>
          <p:spPr>
            <a:xfrm>
              <a:off x="9398643" y="5764192"/>
              <a:ext cx="844952" cy="37039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5F2E0BA-7D9E-104F-9AB8-F4E64466366C}"/>
                </a:ext>
              </a:extLst>
            </p:cNvPr>
            <p:cNvSpPr/>
            <p:nvPr/>
          </p:nvSpPr>
          <p:spPr>
            <a:xfrm>
              <a:off x="9653287" y="5509549"/>
              <a:ext cx="300941" cy="26621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A4705E85-F41F-9243-9E1E-8175BB62D745}"/>
              </a:ext>
            </a:extLst>
          </p:cNvPr>
          <p:cNvSpPr txBox="1"/>
          <p:nvPr/>
        </p:nvSpPr>
        <p:spPr>
          <a:xfrm>
            <a:off x="7459639" y="4897152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34" name="Right Brace 33">
            <a:extLst>
              <a:ext uri="{FF2B5EF4-FFF2-40B4-BE49-F238E27FC236}">
                <a16:creationId xmlns:a16="http://schemas.microsoft.com/office/drawing/2014/main" id="{AE12D75E-759C-3749-8E25-BAB23FBAB885}"/>
              </a:ext>
            </a:extLst>
          </p:cNvPr>
          <p:cNvSpPr/>
          <p:nvPr/>
        </p:nvSpPr>
        <p:spPr>
          <a:xfrm rot="5400000">
            <a:off x="7546232" y="4783761"/>
            <a:ext cx="324093" cy="163849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0383C85-7F4D-6842-A24E-5C2CBF00B08D}"/>
              </a:ext>
            </a:extLst>
          </p:cNvPr>
          <p:cNvCxnSpPr>
            <a:stCxn id="26" idx="2"/>
            <a:endCxn id="29" idx="0"/>
          </p:cNvCxnSpPr>
          <p:nvPr/>
        </p:nvCxnSpPr>
        <p:spPr>
          <a:xfrm>
            <a:off x="7665566" y="4618311"/>
            <a:ext cx="486657" cy="2199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35169BE-2C91-9C47-82D4-51FDBBD4A7DF}"/>
              </a:ext>
            </a:extLst>
          </p:cNvPr>
          <p:cNvCxnSpPr>
            <a:stCxn id="26" idx="2"/>
            <a:endCxn id="32" idx="0"/>
          </p:cNvCxnSpPr>
          <p:nvPr/>
        </p:nvCxnSpPr>
        <p:spPr>
          <a:xfrm flipH="1">
            <a:off x="7138760" y="4618311"/>
            <a:ext cx="526806" cy="2199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C4B0D84C-2D94-DF4C-BEF3-CB1214F8AEF8}"/>
              </a:ext>
            </a:extLst>
          </p:cNvPr>
          <p:cNvSpPr txBox="1"/>
          <p:nvPr/>
        </p:nvSpPr>
        <p:spPr>
          <a:xfrm>
            <a:off x="7529595" y="572645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24</a:t>
            </a:r>
          </a:p>
        </p:txBody>
      </p:sp>
      <p:sp>
        <p:nvSpPr>
          <p:cNvPr id="38" name="Left Brace 37">
            <a:extLst>
              <a:ext uri="{FF2B5EF4-FFF2-40B4-BE49-F238E27FC236}">
                <a16:creationId xmlns:a16="http://schemas.microsoft.com/office/drawing/2014/main" id="{9029A61D-E676-A24B-859F-64C02A61A5E6}"/>
              </a:ext>
            </a:extLst>
          </p:cNvPr>
          <p:cNvSpPr/>
          <p:nvPr/>
        </p:nvSpPr>
        <p:spPr>
          <a:xfrm rot="16200000">
            <a:off x="8964985" y="3549848"/>
            <a:ext cx="452267" cy="532079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C234FBB-DCBD-9E4C-BFFE-BCECF8894FDE}"/>
              </a:ext>
            </a:extLst>
          </p:cNvPr>
          <p:cNvSpPr txBox="1"/>
          <p:nvPr/>
        </p:nvSpPr>
        <p:spPr>
          <a:xfrm>
            <a:off x="8967249" y="6454210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14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A91906E-D569-0F49-8743-477B4E05B5F2}"/>
              </a:ext>
            </a:extLst>
          </p:cNvPr>
          <p:cNvSpPr txBox="1"/>
          <p:nvPr/>
        </p:nvSpPr>
        <p:spPr>
          <a:xfrm>
            <a:off x="8945284" y="4032414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…</a:t>
            </a:r>
          </a:p>
        </p:txBody>
      </p:sp>
      <p:cxnSp>
        <p:nvCxnSpPr>
          <p:cNvPr id="44" name="Elbow Connector 43">
            <a:extLst>
              <a:ext uri="{FF2B5EF4-FFF2-40B4-BE49-F238E27FC236}">
                <a16:creationId xmlns:a16="http://schemas.microsoft.com/office/drawing/2014/main" id="{2092C4D7-8E7B-EC46-9FFE-4FCFA764C8E5}"/>
              </a:ext>
            </a:extLst>
          </p:cNvPr>
          <p:cNvCxnSpPr>
            <a:cxnSpLocks/>
          </p:cNvCxnSpPr>
          <p:nvPr/>
        </p:nvCxnSpPr>
        <p:spPr>
          <a:xfrm rot="16200000" flipV="1">
            <a:off x="9914286" y="2814946"/>
            <a:ext cx="625035" cy="1429831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>
            <a:extLst>
              <a:ext uri="{FF2B5EF4-FFF2-40B4-BE49-F238E27FC236}">
                <a16:creationId xmlns:a16="http://schemas.microsoft.com/office/drawing/2014/main" id="{4E8305E5-57FE-1F4D-AE2B-1D2982302405}"/>
              </a:ext>
            </a:extLst>
          </p:cNvPr>
          <p:cNvCxnSpPr>
            <a:cxnSpLocks/>
          </p:cNvCxnSpPr>
          <p:nvPr/>
        </p:nvCxnSpPr>
        <p:spPr>
          <a:xfrm rot="5400000">
            <a:off x="7777078" y="2744347"/>
            <a:ext cx="625035" cy="1571029"/>
          </a:xfrm>
          <a:prstGeom prst="bentConnector3">
            <a:avLst>
              <a:gd name="adj1" fmla="val 5185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12D11769-A804-9C45-ABF4-B7ACCCAC6A0A}"/>
              </a:ext>
            </a:extLst>
          </p:cNvPr>
          <p:cNvSpPr/>
          <p:nvPr/>
        </p:nvSpPr>
        <p:spPr>
          <a:xfrm>
            <a:off x="4548851" y="1632030"/>
            <a:ext cx="3254152" cy="62504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DAQ</a:t>
            </a:r>
          </a:p>
        </p:txBody>
      </p: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BD4CACBE-7DDD-BD4F-A3F1-5E403BB83092}"/>
              </a:ext>
            </a:extLst>
          </p:cNvPr>
          <p:cNvCxnSpPr>
            <a:stCxn id="49" idx="6"/>
            <a:endCxn id="4" idx="0"/>
          </p:cNvCxnSpPr>
          <p:nvPr/>
        </p:nvCxnSpPr>
        <p:spPr>
          <a:xfrm>
            <a:off x="7803003" y="1944554"/>
            <a:ext cx="1433592" cy="567162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E7B92DC3-9393-694E-BDE2-97687D689740}"/>
              </a:ext>
            </a:extLst>
          </p:cNvPr>
          <p:cNvSpPr txBox="1"/>
          <p:nvPr/>
        </p:nvSpPr>
        <p:spPr>
          <a:xfrm>
            <a:off x="7748776" y="1632569"/>
            <a:ext cx="1666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2 Gbps Eth links</a:t>
            </a: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2B01A426-F9A6-EC44-A779-2CFEE188DB5E}"/>
              </a:ext>
            </a:extLst>
          </p:cNvPr>
          <p:cNvSpPr/>
          <p:nvPr/>
        </p:nvSpPr>
        <p:spPr>
          <a:xfrm>
            <a:off x="1517621" y="2488576"/>
            <a:ext cx="2569580" cy="694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WR switch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ED651DA-954A-3A4D-B4F5-5CF86BB45583}"/>
              </a:ext>
            </a:extLst>
          </p:cNvPr>
          <p:cNvSpPr/>
          <p:nvPr/>
        </p:nvSpPr>
        <p:spPr>
          <a:xfrm>
            <a:off x="3549336" y="3831242"/>
            <a:ext cx="1365812" cy="763929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AB97024-3BAB-CA47-8071-24FAD31E7BBC}"/>
              </a:ext>
            </a:extLst>
          </p:cNvPr>
          <p:cNvGrpSpPr/>
          <p:nvPr/>
        </p:nvGrpSpPr>
        <p:grpSpPr>
          <a:xfrm>
            <a:off x="4469171" y="4815081"/>
            <a:ext cx="520861" cy="428264"/>
            <a:chOff x="9398643" y="5509549"/>
            <a:chExt cx="844952" cy="625033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D3A6E7CB-E4BA-694F-8D43-29B82CF48153}"/>
                </a:ext>
              </a:extLst>
            </p:cNvPr>
            <p:cNvSpPr/>
            <p:nvPr/>
          </p:nvSpPr>
          <p:spPr>
            <a:xfrm>
              <a:off x="9398643" y="5764192"/>
              <a:ext cx="844952" cy="37039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29C9985-F415-0345-80ED-80FCD8659D74}"/>
                </a:ext>
              </a:extLst>
            </p:cNvPr>
            <p:cNvSpPr/>
            <p:nvPr/>
          </p:nvSpPr>
          <p:spPr>
            <a:xfrm>
              <a:off x="9653287" y="5509549"/>
              <a:ext cx="300941" cy="26621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8D1EA22-A241-7340-974A-61595393A459}"/>
              </a:ext>
            </a:extLst>
          </p:cNvPr>
          <p:cNvGrpSpPr/>
          <p:nvPr/>
        </p:nvGrpSpPr>
        <p:grpSpPr>
          <a:xfrm>
            <a:off x="3455708" y="4815080"/>
            <a:ext cx="520861" cy="428264"/>
            <a:chOff x="9398643" y="5509549"/>
            <a:chExt cx="844952" cy="625033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9E01557-BBDF-5F4E-B57B-E118C3048596}"/>
                </a:ext>
              </a:extLst>
            </p:cNvPr>
            <p:cNvSpPr/>
            <p:nvPr/>
          </p:nvSpPr>
          <p:spPr>
            <a:xfrm>
              <a:off x="9398643" y="5764192"/>
              <a:ext cx="844952" cy="37039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DEDEACD5-B18C-E44A-9EDB-C6262CBF3583}"/>
                </a:ext>
              </a:extLst>
            </p:cNvPr>
            <p:cNvSpPr/>
            <p:nvPr/>
          </p:nvSpPr>
          <p:spPr>
            <a:xfrm>
              <a:off x="9653287" y="5509549"/>
              <a:ext cx="300941" cy="26621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55769F8C-2ADC-AB43-9217-F4A3302655E5}"/>
              </a:ext>
            </a:extLst>
          </p:cNvPr>
          <p:cNvSpPr txBox="1"/>
          <p:nvPr/>
        </p:nvSpPr>
        <p:spPr>
          <a:xfrm>
            <a:off x="4026315" y="4874012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62" name="Right Brace 61">
            <a:extLst>
              <a:ext uri="{FF2B5EF4-FFF2-40B4-BE49-F238E27FC236}">
                <a16:creationId xmlns:a16="http://schemas.microsoft.com/office/drawing/2014/main" id="{EB12BA01-FCB5-0B4C-9F0F-DDF4294F0B8C}"/>
              </a:ext>
            </a:extLst>
          </p:cNvPr>
          <p:cNvSpPr/>
          <p:nvPr/>
        </p:nvSpPr>
        <p:spPr>
          <a:xfrm rot="5400000">
            <a:off x="4112908" y="4760621"/>
            <a:ext cx="324093" cy="163849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CFA9194-5050-EC41-8521-191B4395231B}"/>
              </a:ext>
            </a:extLst>
          </p:cNvPr>
          <p:cNvSpPr txBox="1"/>
          <p:nvPr/>
        </p:nvSpPr>
        <p:spPr>
          <a:xfrm>
            <a:off x="4065602" y="573172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24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1623A18-BA08-AD41-854E-3264DB5DDF00}"/>
              </a:ext>
            </a:extLst>
          </p:cNvPr>
          <p:cNvCxnSpPr>
            <a:stCxn id="54" idx="2"/>
            <a:endCxn id="57" idx="0"/>
          </p:cNvCxnSpPr>
          <p:nvPr/>
        </p:nvCxnSpPr>
        <p:spPr>
          <a:xfrm>
            <a:off x="4232242" y="4595171"/>
            <a:ext cx="486657" cy="2199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DCFC1C45-F889-5D4F-8B84-541101CA7574}"/>
              </a:ext>
            </a:extLst>
          </p:cNvPr>
          <p:cNvCxnSpPr>
            <a:stCxn id="54" idx="2"/>
            <a:endCxn id="60" idx="0"/>
          </p:cNvCxnSpPr>
          <p:nvPr/>
        </p:nvCxnSpPr>
        <p:spPr>
          <a:xfrm flipH="1">
            <a:off x="3705436" y="4595171"/>
            <a:ext cx="526806" cy="2199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821D9097-53BA-184F-AFEE-4F546F28DA45}"/>
              </a:ext>
            </a:extLst>
          </p:cNvPr>
          <p:cNvSpPr/>
          <p:nvPr/>
        </p:nvSpPr>
        <p:spPr>
          <a:xfrm>
            <a:off x="548476" y="3831242"/>
            <a:ext cx="1365812" cy="763929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BE8039E-E6AF-B74C-BAB4-D10D33B63150}"/>
              </a:ext>
            </a:extLst>
          </p:cNvPr>
          <p:cNvGrpSpPr/>
          <p:nvPr/>
        </p:nvGrpSpPr>
        <p:grpSpPr>
          <a:xfrm>
            <a:off x="1468311" y="4815081"/>
            <a:ext cx="520861" cy="428264"/>
            <a:chOff x="9398643" y="5509549"/>
            <a:chExt cx="844952" cy="625033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60F84587-3B26-244F-8B89-C3E64A2B20D1}"/>
                </a:ext>
              </a:extLst>
            </p:cNvPr>
            <p:cNvSpPr/>
            <p:nvPr/>
          </p:nvSpPr>
          <p:spPr>
            <a:xfrm>
              <a:off x="9398643" y="5764192"/>
              <a:ext cx="844952" cy="37039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DA3440AC-A0B4-8142-8B71-850108C95A8C}"/>
                </a:ext>
              </a:extLst>
            </p:cNvPr>
            <p:cNvSpPr/>
            <p:nvPr/>
          </p:nvSpPr>
          <p:spPr>
            <a:xfrm>
              <a:off x="9653287" y="5509549"/>
              <a:ext cx="300941" cy="26621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F033945-CF40-4941-9E2F-12547D934DD7}"/>
              </a:ext>
            </a:extLst>
          </p:cNvPr>
          <p:cNvGrpSpPr/>
          <p:nvPr/>
        </p:nvGrpSpPr>
        <p:grpSpPr>
          <a:xfrm>
            <a:off x="454848" y="4815080"/>
            <a:ext cx="520861" cy="428264"/>
            <a:chOff x="9398643" y="5509549"/>
            <a:chExt cx="844952" cy="625033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9EAB1BB5-0222-4347-9993-62B9E1C62DC6}"/>
                </a:ext>
              </a:extLst>
            </p:cNvPr>
            <p:cNvSpPr/>
            <p:nvPr/>
          </p:nvSpPr>
          <p:spPr>
            <a:xfrm>
              <a:off x="9398643" y="5764192"/>
              <a:ext cx="844952" cy="37039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CA314826-53E7-9047-BB49-D5B759968433}"/>
                </a:ext>
              </a:extLst>
            </p:cNvPr>
            <p:cNvSpPr/>
            <p:nvPr/>
          </p:nvSpPr>
          <p:spPr>
            <a:xfrm>
              <a:off x="9653287" y="5509549"/>
              <a:ext cx="300941" cy="26621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F335CDD9-54EE-0F4E-B0CF-CD86DF8E9901}"/>
              </a:ext>
            </a:extLst>
          </p:cNvPr>
          <p:cNvSpPr txBox="1"/>
          <p:nvPr/>
        </p:nvSpPr>
        <p:spPr>
          <a:xfrm>
            <a:off x="1025455" y="4874012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74" name="Right Brace 73">
            <a:extLst>
              <a:ext uri="{FF2B5EF4-FFF2-40B4-BE49-F238E27FC236}">
                <a16:creationId xmlns:a16="http://schemas.microsoft.com/office/drawing/2014/main" id="{5BE1AF60-48F3-8642-A06A-7E34040DED7F}"/>
              </a:ext>
            </a:extLst>
          </p:cNvPr>
          <p:cNvSpPr/>
          <p:nvPr/>
        </p:nvSpPr>
        <p:spPr>
          <a:xfrm rot="5400000">
            <a:off x="1112048" y="4760621"/>
            <a:ext cx="324093" cy="163849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CAFB414-42BB-E341-90CD-A0EAF9AB2E7D}"/>
              </a:ext>
            </a:extLst>
          </p:cNvPr>
          <p:cNvCxnSpPr>
            <a:stCxn id="66" idx="2"/>
            <a:endCxn id="69" idx="0"/>
          </p:cNvCxnSpPr>
          <p:nvPr/>
        </p:nvCxnSpPr>
        <p:spPr>
          <a:xfrm>
            <a:off x="1231382" y="4595171"/>
            <a:ext cx="486657" cy="2199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1CCE53B4-9A55-6E44-A8B0-4FA2C66C4109}"/>
              </a:ext>
            </a:extLst>
          </p:cNvPr>
          <p:cNvCxnSpPr>
            <a:stCxn id="66" idx="2"/>
            <a:endCxn id="72" idx="0"/>
          </p:cNvCxnSpPr>
          <p:nvPr/>
        </p:nvCxnSpPr>
        <p:spPr>
          <a:xfrm flipH="1">
            <a:off x="704576" y="4595171"/>
            <a:ext cx="526806" cy="2199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EC403E97-63B7-D444-A3C8-6C029A638E6F}"/>
              </a:ext>
            </a:extLst>
          </p:cNvPr>
          <p:cNvSpPr txBox="1"/>
          <p:nvPr/>
        </p:nvSpPr>
        <p:spPr>
          <a:xfrm>
            <a:off x="1095411" y="570331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24</a:t>
            </a:r>
          </a:p>
        </p:txBody>
      </p:sp>
      <p:sp>
        <p:nvSpPr>
          <p:cNvPr id="78" name="Left Brace 77">
            <a:extLst>
              <a:ext uri="{FF2B5EF4-FFF2-40B4-BE49-F238E27FC236}">
                <a16:creationId xmlns:a16="http://schemas.microsoft.com/office/drawing/2014/main" id="{0D3EF9F0-A481-684C-9415-72952FBA61E6}"/>
              </a:ext>
            </a:extLst>
          </p:cNvPr>
          <p:cNvSpPr/>
          <p:nvPr/>
        </p:nvSpPr>
        <p:spPr>
          <a:xfrm rot="16200000">
            <a:off x="2530801" y="3526708"/>
            <a:ext cx="452267" cy="532079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114D23E-D020-4F40-9F85-96AB3173AD5C}"/>
              </a:ext>
            </a:extLst>
          </p:cNvPr>
          <p:cNvSpPr txBox="1"/>
          <p:nvPr/>
        </p:nvSpPr>
        <p:spPr>
          <a:xfrm>
            <a:off x="2522307" y="6431070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14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15DFE4A-794E-DA44-B0D2-C45B9187AB4A}"/>
              </a:ext>
            </a:extLst>
          </p:cNvPr>
          <p:cNvSpPr txBox="1"/>
          <p:nvPr/>
        </p:nvSpPr>
        <p:spPr>
          <a:xfrm>
            <a:off x="2511100" y="4009274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…</a:t>
            </a:r>
          </a:p>
        </p:txBody>
      </p:sp>
      <p:cxnSp>
        <p:nvCxnSpPr>
          <p:cNvPr id="81" name="Elbow Connector 80">
            <a:extLst>
              <a:ext uri="{FF2B5EF4-FFF2-40B4-BE49-F238E27FC236}">
                <a16:creationId xmlns:a16="http://schemas.microsoft.com/office/drawing/2014/main" id="{ABAD42A0-5EE5-B148-885D-519EE750CA29}"/>
              </a:ext>
            </a:extLst>
          </p:cNvPr>
          <p:cNvCxnSpPr>
            <a:cxnSpLocks/>
          </p:cNvCxnSpPr>
          <p:nvPr/>
        </p:nvCxnSpPr>
        <p:spPr>
          <a:xfrm rot="16200000" flipV="1">
            <a:off x="3480102" y="2791806"/>
            <a:ext cx="625035" cy="1429831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81">
            <a:extLst>
              <a:ext uri="{FF2B5EF4-FFF2-40B4-BE49-F238E27FC236}">
                <a16:creationId xmlns:a16="http://schemas.microsoft.com/office/drawing/2014/main" id="{A8530879-A7F3-544D-AE34-1ECBFDA0173F}"/>
              </a:ext>
            </a:extLst>
          </p:cNvPr>
          <p:cNvCxnSpPr>
            <a:cxnSpLocks/>
          </p:cNvCxnSpPr>
          <p:nvPr/>
        </p:nvCxnSpPr>
        <p:spPr>
          <a:xfrm rot="5400000">
            <a:off x="1342894" y="2721207"/>
            <a:ext cx="625035" cy="1571029"/>
          </a:xfrm>
          <a:prstGeom prst="bentConnector3">
            <a:avLst>
              <a:gd name="adj1" fmla="val 5185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34BEABC1-3321-2D4C-8164-71C56BA31EB7}"/>
              </a:ext>
            </a:extLst>
          </p:cNvPr>
          <p:cNvSpPr txBox="1"/>
          <p:nvPr/>
        </p:nvSpPr>
        <p:spPr>
          <a:xfrm>
            <a:off x="5832563" y="2666005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09284074-8B8E-344C-BA4E-6ABEC7B8CBD4}"/>
              </a:ext>
            </a:extLst>
          </p:cNvPr>
          <p:cNvCxnSpPr>
            <a:stCxn id="4" idx="1"/>
            <a:endCxn id="83" idx="3"/>
          </p:cNvCxnSpPr>
          <p:nvPr/>
        </p:nvCxnSpPr>
        <p:spPr>
          <a:xfrm flipH="1" flipV="1">
            <a:off x="6175927" y="2850671"/>
            <a:ext cx="1775878" cy="82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28694BFD-2104-2046-B8D9-4B887C75417A}"/>
              </a:ext>
            </a:extLst>
          </p:cNvPr>
          <p:cNvCxnSpPr>
            <a:cxnSpLocks/>
            <a:stCxn id="83" idx="1"/>
            <a:endCxn id="53" idx="3"/>
          </p:cNvCxnSpPr>
          <p:nvPr/>
        </p:nvCxnSpPr>
        <p:spPr>
          <a:xfrm flipH="1" flipV="1">
            <a:off x="4087201" y="2835817"/>
            <a:ext cx="1745362" cy="148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Elbow Connector 89">
            <a:extLst>
              <a:ext uri="{FF2B5EF4-FFF2-40B4-BE49-F238E27FC236}">
                <a16:creationId xmlns:a16="http://schemas.microsoft.com/office/drawing/2014/main" id="{090010A7-29A7-0C44-BF00-930E63DBD517}"/>
              </a:ext>
            </a:extLst>
          </p:cNvPr>
          <p:cNvCxnSpPr>
            <a:stCxn id="53" idx="0"/>
            <a:endCxn id="49" idx="2"/>
          </p:cNvCxnSpPr>
          <p:nvPr/>
        </p:nvCxnSpPr>
        <p:spPr>
          <a:xfrm rot="5400000" flipH="1" flipV="1">
            <a:off x="3403620" y="1343345"/>
            <a:ext cx="544022" cy="1746440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905D09E4-65D3-F147-AC80-DF0C752D3C69}"/>
              </a:ext>
            </a:extLst>
          </p:cNvPr>
          <p:cNvSpPr txBox="1"/>
          <p:nvPr/>
        </p:nvSpPr>
        <p:spPr>
          <a:xfrm>
            <a:off x="2799967" y="1649152"/>
            <a:ext cx="1666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2 Gbps Eth links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CA9CFD3-B6F3-0246-8DAE-BA8789A5DCAA}"/>
              </a:ext>
            </a:extLst>
          </p:cNvPr>
          <p:cNvCxnSpPr>
            <a:cxnSpLocks/>
          </p:cNvCxnSpPr>
          <p:nvPr/>
        </p:nvCxnSpPr>
        <p:spPr>
          <a:xfrm>
            <a:off x="869897" y="2397512"/>
            <a:ext cx="9651488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E92346F-9C5E-4347-85E7-A2E463B55990}"/>
              </a:ext>
            </a:extLst>
          </p:cNvPr>
          <p:cNvSpPr txBox="1"/>
          <p:nvPr/>
        </p:nvSpPr>
        <p:spPr>
          <a:xfrm>
            <a:off x="216976" y="2021537"/>
            <a:ext cx="2409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clock distribution edge  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C855ACD-B2E4-CA4B-A458-4F5C4F71D0A2}"/>
              </a:ext>
            </a:extLst>
          </p:cNvPr>
          <p:cNvCxnSpPr/>
          <p:nvPr/>
        </p:nvCxnSpPr>
        <p:spPr>
          <a:xfrm>
            <a:off x="548476" y="2397512"/>
            <a:ext cx="0" cy="671341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03429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333"/>
            <a:ext cx="10515600" cy="792778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Custom Solution - 1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C2F5B-5718-6A49-BA09-3B1B17034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52050"/>
            <a:ext cx="10515600" cy="547186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A possible architecture </a:t>
            </a:r>
            <a:r>
              <a:rPr lang="en-US" sz="1800" dirty="0"/>
              <a:t>(same as WR)</a:t>
            </a:r>
            <a:r>
              <a:rPr lang="en-US" dirty="0"/>
              <a:t>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DDD4301-B307-204C-81C8-80278B181E7B}"/>
              </a:ext>
            </a:extLst>
          </p:cNvPr>
          <p:cNvSpPr/>
          <p:nvPr/>
        </p:nvSpPr>
        <p:spPr>
          <a:xfrm>
            <a:off x="7951805" y="2511716"/>
            <a:ext cx="2569580" cy="694481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Custom Concentrator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6CD434-3CB1-D142-AC45-2F2A1D72C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7564" y="417916"/>
            <a:ext cx="887150" cy="855304"/>
          </a:xfrm>
          <a:prstGeom prst="rect">
            <a:avLst/>
          </a:prstGeom>
        </p:spPr>
      </p:pic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0CECAFCC-26F3-8C4F-A026-3613FD7856BC}"/>
              </a:ext>
            </a:extLst>
          </p:cNvPr>
          <p:cNvCxnSpPr>
            <a:cxnSpLocks/>
            <a:endCxn id="4" idx="3"/>
          </p:cNvCxnSpPr>
          <p:nvPr/>
        </p:nvCxnSpPr>
        <p:spPr>
          <a:xfrm rot="5400000">
            <a:off x="10370916" y="2384397"/>
            <a:ext cx="625030" cy="324091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565791AA-835E-794C-B2AF-47C1296E29C4}"/>
              </a:ext>
            </a:extLst>
          </p:cNvPr>
          <p:cNvSpPr/>
          <p:nvPr/>
        </p:nvSpPr>
        <p:spPr>
          <a:xfrm>
            <a:off x="10683431" y="2141327"/>
            <a:ext cx="266217" cy="115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7F5B7B-4EA2-6B4F-8847-136E5F5E8FB5}"/>
              </a:ext>
            </a:extLst>
          </p:cNvPr>
          <p:cNvSpPr/>
          <p:nvPr/>
        </p:nvSpPr>
        <p:spPr>
          <a:xfrm>
            <a:off x="9983520" y="3854382"/>
            <a:ext cx="1365812" cy="763929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BCB0399-D8FB-1349-B4DE-DD652DF18022}"/>
              </a:ext>
            </a:extLst>
          </p:cNvPr>
          <p:cNvGrpSpPr/>
          <p:nvPr/>
        </p:nvGrpSpPr>
        <p:grpSpPr>
          <a:xfrm>
            <a:off x="10903355" y="4838221"/>
            <a:ext cx="520861" cy="428264"/>
            <a:chOff x="9398643" y="5509549"/>
            <a:chExt cx="844952" cy="625033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17D9A26-933A-9D4F-A04B-1FCB2DF94731}"/>
                </a:ext>
              </a:extLst>
            </p:cNvPr>
            <p:cNvSpPr/>
            <p:nvPr/>
          </p:nvSpPr>
          <p:spPr>
            <a:xfrm>
              <a:off x="9398643" y="5764192"/>
              <a:ext cx="844952" cy="37039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3680AEF-B354-0249-969A-24B66E7A075C}"/>
                </a:ext>
              </a:extLst>
            </p:cNvPr>
            <p:cNvSpPr/>
            <p:nvPr/>
          </p:nvSpPr>
          <p:spPr>
            <a:xfrm>
              <a:off x="9653287" y="5509549"/>
              <a:ext cx="300941" cy="26621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892B7D6-E300-5645-86F9-0DDD6CD5862B}"/>
              </a:ext>
            </a:extLst>
          </p:cNvPr>
          <p:cNvGrpSpPr/>
          <p:nvPr/>
        </p:nvGrpSpPr>
        <p:grpSpPr>
          <a:xfrm>
            <a:off x="9889892" y="4838220"/>
            <a:ext cx="520861" cy="428264"/>
            <a:chOff x="9398643" y="5509549"/>
            <a:chExt cx="844952" cy="625033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3DF2384-8760-1041-BFE3-DF6678691222}"/>
                </a:ext>
              </a:extLst>
            </p:cNvPr>
            <p:cNvSpPr/>
            <p:nvPr/>
          </p:nvSpPr>
          <p:spPr>
            <a:xfrm>
              <a:off x="9398643" y="5764192"/>
              <a:ext cx="844952" cy="37039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35214CE-C6F9-804A-9EB8-E95F880E76F3}"/>
                </a:ext>
              </a:extLst>
            </p:cNvPr>
            <p:cNvSpPr/>
            <p:nvPr/>
          </p:nvSpPr>
          <p:spPr>
            <a:xfrm>
              <a:off x="9653287" y="5509549"/>
              <a:ext cx="300941" cy="26621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E2C0148-5621-6F40-ADD4-E861E6BA1CDB}"/>
              </a:ext>
            </a:extLst>
          </p:cNvPr>
          <p:cNvSpPr txBox="1"/>
          <p:nvPr/>
        </p:nvSpPr>
        <p:spPr>
          <a:xfrm>
            <a:off x="10460499" y="4897152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23BB6297-BB2C-CD45-BD01-2761108C9871}"/>
              </a:ext>
            </a:extLst>
          </p:cNvPr>
          <p:cNvSpPr/>
          <p:nvPr/>
        </p:nvSpPr>
        <p:spPr>
          <a:xfrm rot="5400000">
            <a:off x="10547092" y="4783761"/>
            <a:ext cx="324093" cy="163849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3FF143-09F9-0640-8FFD-5A04F965085A}"/>
              </a:ext>
            </a:extLst>
          </p:cNvPr>
          <p:cNvSpPr txBox="1"/>
          <p:nvPr/>
        </p:nvSpPr>
        <p:spPr>
          <a:xfrm>
            <a:off x="10499786" y="575486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24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87020A4-2CC9-B546-9F1B-C75E9C2A3E32}"/>
              </a:ext>
            </a:extLst>
          </p:cNvPr>
          <p:cNvCxnSpPr>
            <a:stCxn id="12" idx="2"/>
            <a:endCxn id="14" idx="0"/>
          </p:cNvCxnSpPr>
          <p:nvPr/>
        </p:nvCxnSpPr>
        <p:spPr>
          <a:xfrm>
            <a:off x="10666426" y="4618311"/>
            <a:ext cx="486657" cy="2199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441B7A0-FF18-514F-B245-35323DBCF272}"/>
              </a:ext>
            </a:extLst>
          </p:cNvPr>
          <p:cNvCxnSpPr>
            <a:stCxn id="12" idx="2"/>
            <a:endCxn id="18" idx="0"/>
          </p:cNvCxnSpPr>
          <p:nvPr/>
        </p:nvCxnSpPr>
        <p:spPr>
          <a:xfrm flipH="1">
            <a:off x="10139620" y="4618311"/>
            <a:ext cx="526806" cy="2199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2A9BCFE0-F2A5-ED44-B58A-E181104CF226}"/>
              </a:ext>
            </a:extLst>
          </p:cNvPr>
          <p:cNvSpPr/>
          <p:nvPr/>
        </p:nvSpPr>
        <p:spPr>
          <a:xfrm>
            <a:off x="6982660" y="3854382"/>
            <a:ext cx="1365812" cy="763929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E001406-5848-A040-8D61-D857DF5DE131}"/>
              </a:ext>
            </a:extLst>
          </p:cNvPr>
          <p:cNvGrpSpPr/>
          <p:nvPr/>
        </p:nvGrpSpPr>
        <p:grpSpPr>
          <a:xfrm>
            <a:off x="7902495" y="4838221"/>
            <a:ext cx="520861" cy="428264"/>
            <a:chOff x="9398643" y="5509549"/>
            <a:chExt cx="844952" cy="625033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9DB100D-AABE-164B-BF1F-E2DA6DB2D6E6}"/>
                </a:ext>
              </a:extLst>
            </p:cNvPr>
            <p:cNvSpPr/>
            <p:nvPr/>
          </p:nvSpPr>
          <p:spPr>
            <a:xfrm>
              <a:off x="9398643" y="5764192"/>
              <a:ext cx="844952" cy="37039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B06FEA8-1A66-9D49-BE3C-6EFF6CC459F9}"/>
                </a:ext>
              </a:extLst>
            </p:cNvPr>
            <p:cNvSpPr/>
            <p:nvPr/>
          </p:nvSpPr>
          <p:spPr>
            <a:xfrm>
              <a:off x="9653287" y="5509549"/>
              <a:ext cx="300941" cy="26621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65CD631-22DD-5045-874B-395264BA98FD}"/>
              </a:ext>
            </a:extLst>
          </p:cNvPr>
          <p:cNvGrpSpPr/>
          <p:nvPr/>
        </p:nvGrpSpPr>
        <p:grpSpPr>
          <a:xfrm>
            <a:off x="6889032" y="4838220"/>
            <a:ext cx="520861" cy="428264"/>
            <a:chOff x="9398643" y="5509549"/>
            <a:chExt cx="844952" cy="625033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5A456BD-F018-FD45-A39C-6C593E35F9F7}"/>
                </a:ext>
              </a:extLst>
            </p:cNvPr>
            <p:cNvSpPr/>
            <p:nvPr/>
          </p:nvSpPr>
          <p:spPr>
            <a:xfrm>
              <a:off x="9398643" y="5764192"/>
              <a:ext cx="844952" cy="37039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5F2E0BA-7D9E-104F-9AB8-F4E64466366C}"/>
                </a:ext>
              </a:extLst>
            </p:cNvPr>
            <p:cNvSpPr/>
            <p:nvPr/>
          </p:nvSpPr>
          <p:spPr>
            <a:xfrm>
              <a:off x="9653287" y="5509549"/>
              <a:ext cx="300941" cy="26621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A4705E85-F41F-9243-9E1E-8175BB62D745}"/>
              </a:ext>
            </a:extLst>
          </p:cNvPr>
          <p:cNvSpPr txBox="1"/>
          <p:nvPr/>
        </p:nvSpPr>
        <p:spPr>
          <a:xfrm>
            <a:off x="7459639" y="4897152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34" name="Right Brace 33">
            <a:extLst>
              <a:ext uri="{FF2B5EF4-FFF2-40B4-BE49-F238E27FC236}">
                <a16:creationId xmlns:a16="http://schemas.microsoft.com/office/drawing/2014/main" id="{AE12D75E-759C-3749-8E25-BAB23FBAB885}"/>
              </a:ext>
            </a:extLst>
          </p:cNvPr>
          <p:cNvSpPr/>
          <p:nvPr/>
        </p:nvSpPr>
        <p:spPr>
          <a:xfrm rot="5400000">
            <a:off x="7546232" y="4783761"/>
            <a:ext cx="324093" cy="163849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0383C85-7F4D-6842-A24E-5C2CBF00B08D}"/>
              </a:ext>
            </a:extLst>
          </p:cNvPr>
          <p:cNvCxnSpPr>
            <a:stCxn id="26" idx="2"/>
            <a:endCxn id="29" idx="0"/>
          </p:cNvCxnSpPr>
          <p:nvPr/>
        </p:nvCxnSpPr>
        <p:spPr>
          <a:xfrm>
            <a:off x="7665566" y="4618311"/>
            <a:ext cx="486657" cy="2199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35169BE-2C91-9C47-82D4-51FDBBD4A7DF}"/>
              </a:ext>
            </a:extLst>
          </p:cNvPr>
          <p:cNvCxnSpPr>
            <a:stCxn id="26" idx="2"/>
            <a:endCxn id="32" idx="0"/>
          </p:cNvCxnSpPr>
          <p:nvPr/>
        </p:nvCxnSpPr>
        <p:spPr>
          <a:xfrm flipH="1">
            <a:off x="7138760" y="4618311"/>
            <a:ext cx="526806" cy="2199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C4B0D84C-2D94-DF4C-BEF3-CB1214F8AEF8}"/>
              </a:ext>
            </a:extLst>
          </p:cNvPr>
          <p:cNvSpPr txBox="1"/>
          <p:nvPr/>
        </p:nvSpPr>
        <p:spPr>
          <a:xfrm>
            <a:off x="7529595" y="572645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24</a:t>
            </a:r>
          </a:p>
        </p:txBody>
      </p:sp>
      <p:sp>
        <p:nvSpPr>
          <p:cNvPr id="38" name="Left Brace 37">
            <a:extLst>
              <a:ext uri="{FF2B5EF4-FFF2-40B4-BE49-F238E27FC236}">
                <a16:creationId xmlns:a16="http://schemas.microsoft.com/office/drawing/2014/main" id="{9029A61D-E676-A24B-859F-64C02A61A5E6}"/>
              </a:ext>
            </a:extLst>
          </p:cNvPr>
          <p:cNvSpPr/>
          <p:nvPr/>
        </p:nvSpPr>
        <p:spPr>
          <a:xfrm rot="16200000">
            <a:off x="8964985" y="3549848"/>
            <a:ext cx="452267" cy="532079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C234FBB-DCBD-9E4C-BFFE-BCECF8894FDE}"/>
              </a:ext>
            </a:extLst>
          </p:cNvPr>
          <p:cNvSpPr txBox="1"/>
          <p:nvPr/>
        </p:nvSpPr>
        <p:spPr>
          <a:xfrm>
            <a:off x="8967699" y="6454210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14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A91906E-D569-0F49-8743-477B4E05B5F2}"/>
              </a:ext>
            </a:extLst>
          </p:cNvPr>
          <p:cNvSpPr txBox="1"/>
          <p:nvPr/>
        </p:nvSpPr>
        <p:spPr>
          <a:xfrm>
            <a:off x="8945284" y="4032414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…</a:t>
            </a:r>
          </a:p>
        </p:txBody>
      </p:sp>
      <p:cxnSp>
        <p:nvCxnSpPr>
          <p:cNvPr id="44" name="Elbow Connector 43">
            <a:extLst>
              <a:ext uri="{FF2B5EF4-FFF2-40B4-BE49-F238E27FC236}">
                <a16:creationId xmlns:a16="http://schemas.microsoft.com/office/drawing/2014/main" id="{2092C4D7-8E7B-EC46-9FFE-4FCFA764C8E5}"/>
              </a:ext>
            </a:extLst>
          </p:cNvPr>
          <p:cNvCxnSpPr>
            <a:cxnSpLocks/>
          </p:cNvCxnSpPr>
          <p:nvPr/>
        </p:nvCxnSpPr>
        <p:spPr>
          <a:xfrm rot="16200000" flipV="1">
            <a:off x="9914286" y="2814946"/>
            <a:ext cx="625035" cy="1429831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>
            <a:extLst>
              <a:ext uri="{FF2B5EF4-FFF2-40B4-BE49-F238E27FC236}">
                <a16:creationId xmlns:a16="http://schemas.microsoft.com/office/drawing/2014/main" id="{4E8305E5-57FE-1F4D-AE2B-1D2982302405}"/>
              </a:ext>
            </a:extLst>
          </p:cNvPr>
          <p:cNvCxnSpPr>
            <a:cxnSpLocks/>
          </p:cNvCxnSpPr>
          <p:nvPr/>
        </p:nvCxnSpPr>
        <p:spPr>
          <a:xfrm rot="5400000">
            <a:off x="7777078" y="2744347"/>
            <a:ext cx="625035" cy="1571029"/>
          </a:xfrm>
          <a:prstGeom prst="bentConnector3">
            <a:avLst>
              <a:gd name="adj1" fmla="val 5185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12D11769-A804-9C45-ABF4-B7ACCCAC6A0A}"/>
              </a:ext>
            </a:extLst>
          </p:cNvPr>
          <p:cNvSpPr/>
          <p:nvPr/>
        </p:nvSpPr>
        <p:spPr>
          <a:xfrm>
            <a:off x="4548851" y="1632030"/>
            <a:ext cx="3254152" cy="62504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DAQ</a:t>
            </a:r>
          </a:p>
        </p:txBody>
      </p: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BD4CACBE-7DDD-BD4F-A3F1-5E403BB83092}"/>
              </a:ext>
            </a:extLst>
          </p:cNvPr>
          <p:cNvCxnSpPr>
            <a:stCxn id="49" idx="6"/>
            <a:endCxn id="4" idx="0"/>
          </p:cNvCxnSpPr>
          <p:nvPr/>
        </p:nvCxnSpPr>
        <p:spPr>
          <a:xfrm>
            <a:off x="7803003" y="1944554"/>
            <a:ext cx="1433592" cy="567162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E7B92DC3-9393-694E-BDE2-97687D689740}"/>
              </a:ext>
            </a:extLst>
          </p:cNvPr>
          <p:cNvSpPr txBox="1"/>
          <p:nvPr/>
        </p:nvSpPr>
        <p:spPr>
          <a:xfrm>
            <a:off x="7738947" y="1631450"/>
            <a:ext cx="1666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2 Gbps Eth links</a:t>
            </a: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2B01A426-F9A6-EC44-A779-2CFEE188DB5E}"/>
              </a:ext>
            </a:extLst>
          </p:cNvPr>
          <p:cNvSpPr/>
          <p:nvPr/>
        </p:nvSpPr>
        <p:spPr>
          <a:xfrm>
            <a:off x="1517621" y="2488576"/>
            <a:ext cx="2569580" cy="694481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Custom Concentrator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ED651DA-954A-3A4D-B4F5-5CF86BB45583}"/>
              </a:ext>
            </a:extLst>
          </p:cNvPr>
          <p:cNvSpPr/>
          <p:nvPr/>
        </p:nvSpPr>
        <p:spPr>
          <a:xfrm>
            <a:off x="3549336" y="3831242"/>
            <a:ext cx="1365812" cy="763929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AB97024-3BAB-CA47-8071-24FAD31E7BBC}"/>
              </a:ext>
            </a:extLst>
          </p:cNvPr>
          <p:cNvGrpSpPr/>
          <p:nvPr/>
        </p:nvGrpSpPr>
        <p:grpSpPr>
          <a:xfrm>
            <a:off x="4469171" y="4815081"/>
            <a:ext cx="520861" cy="428264"/>
            <a:chOff x="9398643" y="5509549"/>
            <a:chExt cx="844952" cy="625033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D3A6E7CB-E4BA-694F-8D43-29B82CF48153}"/>
                </a:ext>
              </a:extLst>
            </p:cNvPr>
            <p:cNvSpPr/>
            <p:nvPr/>
          </p:nvSpPr>
          <p:spPr>
            <a:xfrm>
              <a:off x="9398643" y="5764192"/>
              <a:ext cx="844952" cy="37039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29C9985-F415-0345-80ED-80FCD8659D74}"/>
                </a:ext>
              </a:extLst>
            </p:cNvPr>
            <p:cNvSpPr/>
            <p:nvPr/>
          </p:nvSpPr>
          <p:spPr>
            <a:xfrm>
              <a:off x="9653287" y="5509549"/>
              <a:ext cx="300941" cy="26621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8D1EA22-A241-7340-974A-61595393A459}"/>
              </a:ext>
            </a:extLst>
          </p:cNvPr>
          <p:cNvGrpSpPr/>
          <p:nvPr/>
        </p:nvGrpSpPr>
        <p:grpSpPr>
          <a:xfrm>
            <a:off x="3455708" y="4815080"/>
            <a:ext cx="520861" cy="428264"/>
            <a:chOff x="9398643" y="5509549"/>
            <a:chExt cx="844952" cy="625033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9E01557-BBDF-5F4E-B57B-E118C3048596}"/>
                </a:ext>
              </a:extLst>
            </p:cNvPr>
            <p:cNvSpPr/>
            <p:nvPr/>
          </p:nvSpPr>
          <p:spPr>
            <a:xfrm>
              <a:off x="9398643" y="5764192"/>
              <a:ext cx="844952" cy="37039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DEDEACD5-B18C-E44A-9EDB-C6262CBF3583}"/>
                </a:ext>
              </a:extLst>
            </p:cNvPr>
            <p:cNvSpPr/>
            <p:nvPr/>
          </p:nvSpPr>
          <p:spPr>
            <a:xfrm>
              <a:off x="9653287" y="5509549"/>
              <a:ext cx="300941" cy="26621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55769F8C-2ADC-AB43-9217-F4A3302655E5}"/>
              </a:ext>
            </a:extLst>
          </p:cNvPr>
          <p:cNvSpPr txBox="1"/>
          <p:nvPr/>
        </p:nvSpPr>
        <p:spPr>
          <a:xfrm>
            <a:off x="4026315" y="4874012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62" name="Right Brace 61">
            <a:extLst>
              <a:ext uri="{FF2B5EF4-FFF2-40B4-BE49-F238E27FC236}">
                <a16:creationId xmlns:a16="http://schemas.microsoft.com/office/drawing/2014/main" id="{EB12BA01-FCB5-0B4C-9F0F-DDF4294F0B8C}"/>
              </a:ext>
            </a:extLst>
          </p:cNvPr>
          <p:cNvSpPr/>
          <p:nvPr/>
        </p:nvSpPr>
        <p:spPr>
          <a:xfrm rot="5400000">
            <a:off x="4112908" y="4760621"/>
            <a:ext cx="324093" cy="163849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CFA9194-5050-EC41-8521-191B4395231B}"/>
              </a:ext>
            </a:extLst>
          </p:cNvPr>
          <p:cNvSpPr txBox="1"/>
          <p:nvPr/>
        </p:nvSpPr>
        <p:spPr>
          <a:xfrm>
            <a:off x="4065602" y="573172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24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1623A18-BA08-AD41-854E-3264DB5DDF00}"/>
              </a:ext>
            </a:extLst>
          </p:cNvPr>
          <p:cNvCxnSpPr>
            <a:stCxn id="54" idx="2"/>
            <a:endCxn id="57" idx="0"/>
          </p:cNvCxnSpPr>
          <p:nvPr/>
        </p:nvCxnSpPr>
        <p:spPr>
          <a:xfrm>
            <a:off x="4232242" y="4595171"/>
            <a:ext cx="486657" cy="2199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DCFC1C45-F889-5D4F-8B84-541101CA7574}"/>
              </a:ext>
            </a:extLst>
          </p:cNvPr>
          <p:cNvCxnSpPr>
            <a:stCxn id="54" idx="2"/>
            <a:endCxn id="60" idx="0"/>
          </p:cNvCxnSpPr>
          <p:nvPr/>
        </p:nvCxnSpPr>
        <p:spPr>
          <a:xfrm flipH="1">
            <a:off x="3705436" y="4595171"/>
            <a:ext cx="526806" cy="2199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821D9097-53BA-184F-AFEE-4F546F28DA45}"/>
              </a:ext>
            </a:extLst>
          </p:cNvPr>
          <p:cNvSpPr/>
          <p:nvPr/>
        </p:nvSpPr>
        <p:spPr>
          <a:xfrm>
            <a:off x="548476" y="3831242"/>
            <a:ext cx="1365812" cy="763929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BE8039E-E6AF-B74C-BAB4-D10D33B63150}"/>
              </a:ext>
            </a:extLst>
          </p:cNvPr>
          <p:cNvGrpSpPr/>
          <p:nvPr/>
        </p:nvGrpSpPr>
        <p:grpSpPr>
          <a:xfrm>
            <a:off x="1468311" y="4815081"/>
            <a:ext cx="520861" cy="428264"/>
            <a:chOff x="9398643" y="5509549"/>
            <a:chExt cx="844952" cy="625033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60F84587-3B26-244F-8B89-C3E64A2B20D1}"/>
                </a:ext>
              </a:extLst>
            </p:cNvPr>
            <p:cNvSpPr/>
            <p:nvPr/>
          </p:nvSpPr>
          <p:spPr>
            <a:xfrm>
              <a:off x="9398643" y="5764192"/>
              <a:ext cx="844952" cy="37039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DA3440AC-A0B4-8142-8B71-850108C95A8C}"/>
                </a:ext>
              </a:extLst>
            </p:cNvPr>
            <p:cNvSpPr/>
            <p:nvPr/>
          </p:nvSpPr>
          <p:spPr>
            <a:xfrm>
              <a:off x="9653287" y="5509549"/>
              <a:ext cx="300941" cy="26621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F033945-CF40-4941-9E2F-12547D934DD7}"/>
              </a:ext>
            </a:extLst>
          </p:cNvPr>
          <p:cNvGrpSpPr/>
          <p:nvPr/>
        </p:nvGrpSpPr>
        <p:grpSpPr>
          <a:xfrm>
            <a:off x="454848" y="4815080"/>
            <a:ext cx="520861" cy="428264"/>
            <a:chOff x="9398643" y="5509549"/>
            <a:chExt cx="844952" cy="625033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9EAB1BB5-0222-4347-9993-62B9E1C62DC6}"/>
                </a:ext>
              </a:extLst>
            </p:cNvPr>
            <p:cNvSpPr/>
            <p:nvPr/>
          </p:nvSpPr>
          <p:spPr>
            <a:xfrm>
              <a:off x="9398643" y="5764192"/>
              <a:ext cx="844952" cy="37039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CA314826-53E7-9047-BB49-D5B759968433}"/>
                </a:ext>
              </a:extLst>
            </p:cNvPr>
            <p:cNvSpPr/>
            <p:nvPr/>
          </p:nvSpPr>
          <p:spPr>
            <a:xfrm>
              <a:off x="9653287" y="5509549"/>
              <a:ext cx="300941" cy="26621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F335CDD9-54EE-0F4E-B0CF-CD86DF8E9901}"/>
              </a:ext>
            </a:extLst>
          </p:cNvPr>
          <p:cNvSpPr txBox="1"/>
          <p:nvPr/>
        </p:nvSpPr>
        <p:spPr>
          <a:xfrm>
            <a:off x="1025455" y="4874012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74" name="Right Brace 73">
            <a:extLst>
              <a:ext uri="{FF2B5EF4-FFF2-40B4-BE49-F238E27FC236}">
                <a16:creationId xmlns:a16="http://schemas.microsoft.com/office/drawing/2014/main" id="{5BE1AF60-48F3-8642-A06A-7E34040DED7F}"/>
              </a:ext>
            </a:extLst>
          </p:cNvPr>
          <p:cNvSpPr/>
          <p:nvPr/>
        </p:nvSpPr>
        <p:spPr>
          <a:xfrm rot="5400000">
            <a:off x="1112048" y="4760621"/>
            <a:ext cx="324093" cy="163849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CAFB414-42BB-E341-90CD-A0EAF9AB2E7D}"/>
              </a:ext>
            </a:extLst>
          </p:cNvPr>
          <p:cNvCxnSpPr>
            <a:stCxn id="66" idx="2"/>
            <a:endCxn id="69" idx="0"/>
          </p:cNvCxnSpPr>
          <p:nvPr/>
        </p:nvCxnSpPr>
        <p:spPr>
          <a:xfrm>
            <a:off x="1231382" y="4595171"/>
            <a:ext cx="486657" cy="2199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1CCE53B4-9A55-6E44-A8B0-4FA2C66C4109}"/>
              </a:ext>
            </a:extLst>
          </p:cNvPr>
          <p:cNvCxnSpPr>
            <a:stCxn id="66" idx="2"/>
            <a:endCxn id="72" idx="0"/>
          </p:cNvCxnSpPr>
          <p:nvPr/>
        </p:nvCxnSpPr>
        <p:spPr>
          <a:xfrm flipH="1">
            <a:off x="704576" y="4595171"/>
            <a:ext cx="526806" cy="2199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EC403E97-63B7-D444-A3C8-6C029A638E6F}"/>
              </a:ext>
            </a:extLst>
          </p:cNvPr>
          <p:cNvSpPr txBox="1"/>
          <p:nvPr/>
        </p:nvSpPr>
        <p:spPr>
          <a:xfrm>
            <a:off x="1095411" y="570331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24</a:t>
            </a:r>
          </a:p>
        </p:txBody>
      </p:sp>
      <p:sp>
        <p:nvSpPr>
          <p:cNvPr id="78" name="Left Brace 77">
            <a:extLst>
              <a:ext uri="{FF2B5EF4-FFF2-40B4-BE49-F238E27FC236}">
                <a16:creationId xmlns:a16="http://schemas.microsoft.com/office/drawing/2014/main" id="{0D3EF9F0-A481-684C-9415-72952FBA61E6}"/>
              </a:ext>
            </a:extLst>
          </p:cNvPr>
          <p:cNvSpPr/>
          <p:nvPr/>
        </p:nvSpPr>
        <p:spPr>
          <a:xfrm rot="16200000">
            <a:off x="2530801" y="3526708"/>
            <a:ext cx="452267" cy="532079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114D23E-D020-4F40-9F85-96AB3173AD5C}"/>
              </a:ext>
            </a:extLst>
          </p:cNvPr>
          <p:cNvSpPr txBox="1"/>
          <p:nvPr/>
        </p:nvSpPr>
        <p:spPr>
          <a:xfrm>
            <a:off x="2518275" y="6431070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14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15DFE4A-794E-DA44-B0D2-C45B9187AB4A}"/>
              </a:ext>
            </a:extLst>
          </p:cNvPr>
          <p:cNvSpPr txBox="1"/>
          <p:nvPr/>
        </p:nvSpPr>
        <p:spPr>
          <a:xfrm>
            <a:off x="2511100" y="4009274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…</a:t>
            </a:r>
          </a:p>
        </p:txBody>
      </p:sp>
      <p:cxnSp>
        <p:nvCxnSpPr>
          <p:cNvPr id="81" name="Elbow Connector 80">
            <a:extLst>
              <a:ext uri="{FF2B5EF4-FFF2-40B4-BE49-F238E27FC236}">
                <a16:creationId xmlns:a16="http://schemas.microsoft.com/office/drawing/2014/main" id="{ABAD42A0-5EE5-B148-885D-519EE750CA29}"/>
              </a:ext>
            </a:extLst>
          </p:cNvPr>
          <p:cNvCxnSpPr>
            <a:cxnSpLocks/>
          </p:cNvCxnSpPr>
          <p:nvPr/>
        </p:nvCxnSpPr>
        <p:spPr>
          <a:xfrm rot="16200000" flipV="1">
            <a:off x="3480102" y="2791806"/>
            <a:ext cx="625035" cy="1429831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81">
            <a:extLst>
              <a:ext uri="{FF2B5EF4-FFF2-40B4-BE49-F238E27FC236}">
                <a16:creationId xmlns:a16="http://schemas.microsoft.com/office/drawing/2014/main" id="{A8530879-A7F3-544D-AE34-1ECBFDA0173F}"/>
              </a:ext>
            </a:extLst>
          </p:cNvPr>
          <p:cNvCxnSpPr>
            <a:cxnSpLocks/>
          </p:cNvCxnSpPr>
          <p:nvPr/>
        </p:nvCxnSpPr>
        <p:spPr>
          <a:xfrm rot="5400000">
            <a:off x="1342894" y="2721207"/>
            <a:ext cx="625035" cy="1571029"/>
          </a:xfrm>
          <a:prstGeom prst="bentConnector3">
            <a:avLst>
              <a:gd name="adj1" fmla="val 5185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Elbow Connector 89">
            <a:extLst>
              <a:ext uri="{FF2B5EF4-FFF2-40B4-BE49-F238E27FC236}">
                <a16:creationId xmlns:a16="http://schemas.microsoft.com/office/drawing/2014/main" id="{090010A7-29A7-0C44-BF00-930E63DBD517}"/>
              </a:ext>
            </a:extLst>
          </p:cNvPr>
          <p:cNvCxnSpPr>
            <a:stCxn id="53" idx="0"/>
            <a:endCxn id="49" idx="2"/>
          </p:cNvCxnSpPr>
          <p:nvPr/>
        </p:nvCxnSpPr>
        <p:spPr>
          <a:xfrm rot="5400000" flipH="1" flipV="1">
            <a:off x="3403620" y="1343345"/>
            <a:ext cx="544022" cy="1746440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905D09E4-65D3-F147-AC80-DF0C752D3C69}"/>
              </a:ext>
            </a:extLst>
          </p:cNvPr>
          <p:cNvSpPr txBox="1"/>
          <p:nvPr/>
        </p:nvSpPr>
        <p:spPr>
          <a:xfrm>
            <a:off x="2813921" y="1654552"/>
            <a:ext cx="1666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2 Gbps Eth links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E5FE680-B76C-4F49-A63B-19B7A02323A8}"/>
              </a:ext>
            </a:extLst>
          </p:cNvPr>
          <p:cNvCxnSpPr>
            <a:cxnSpLocks/>
            <a:endCxn id="53" idx="3"/>
          </p:cNvCxnSpPr>
          <p:nvPr/>
        </p:nvCxnSpPr>
        <p:spPr>
          <a:xfrm flipH="1" flipV="1">
            <a:off x="4087201" y="2835817"/>
            <a:ext cx="1666828" cy="231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6B844E2-60FF-3F48-B3E3-9ED02826EB38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6233532" y="2858957"/>
            <a:ext cx="171827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8DA3340A-0EB4-6542-AD74-DF568F745E2E}"/>
              </a:ext>
            </a:extLst>
          </p:cNvPr>
          <p:cNvSpPr txBox="1"/>
          <p:nvPr/>
        </p:nvSpPr>
        <p:spPr>
          <a:xfrm>
            <a:off x="5832563" y="2666005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B1977107-31FD-5143-A5F1-950C099F1FD1}"/>
              </a:ext>
            </a:extLst>
          </p:cNvPr>
          <p:cNvCxnSpPr>
            <a:cxnSpLocks/>
          </p:cNvCxnSpPr>
          <p:nvPr/>
        </p:nvCxnSpPr>
        <p:spPr>
          <a:xfrm>
            <a:off x="869897" y="2397512"/>
            <a:ext cx="9651488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8D6E6981-62EC-4948-82A1-18BAA660B40A}"/>
              </a:ext>
            </a:extLst>
          </p:cNvPr>
          <p:cNvSpPr txBox="1"/>
          <p:nvPr/>
        </p:nvSpPr>
        <p:spPr>
          <a:xfrm>
            <a:off x="216976" y="2021537"/>
            <a:ext cx="2409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clock distribution edge  </a:t>
            </a:r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CDC88159-712B-994E-99C3-77F5F0B23D1C}"/>
              </a:ext>
            </a:extLst>
          </p:cNvPr>
          <p:cNvCxnSpPr/>
          <p:nvPr/>
        </p:nvCxnSpPr>
        <p:spPr>
          <a:xfrm>
            <a:off x="548476" y="2397512"/>
            <a:ext cx="0" cy="671341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94004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86" y="2017311"/>
            <a:ext cx="11989750" cy="2392317"/>
          </a:xfrm>
        </p:spPr>
        <p:txBody>
          <a:bodyPr>
            <a:noAutofit/>
          </a:bodyPr>
          <a:lstStyle/>
          <a:p>
            <a:pPr algn="ctr"/>
            <a:r>
              <a:rPr lang="en-US" sz="8000" b="1" dirty="0">
                <a:solidFill>
                  <a:schemeClr val="accent2"/>
                </a:solidFill>
              </a:rPr>
              <a:t>First R&amp;D results</a:t>
            </a:r>
            <a:endParaRPr lang="en-US" sz="8000" b="1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06496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25"/>
            <a:ext cx="10515600" cy="84483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First Jitter Test on Custom Solution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272F8F-FD6A-2343-BBA0-A65F45A88FC8}"/>
              </a:ext>
            </a:extLst>
          </p:cNvPr>
          <p:cNvSpPr txBox="1">
            <a:spLocks/>
          </p:cNvSpPr>
          <p:nvPr/>
        </p:nvSpPr>
        <p:spPr>
          <a:xfrm>
            <a:off x="838200" y="5588001"/>
            <a:ext cx="10515600" cy="126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/>
              <a:t>The clock is sent embedded into data from the board on the right and </a:t>
            </a:r>
            <a:r>
              <a:rPr lang="en-US" sz="3600"/>
              <a:t>reconstructed by </a:t>
            </a:r>
            <a:r>
              <a:rPr lang="en-US" sz="3600" dirty="0"/>
              <a:t>the board on the left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FDAE72-EBC1-C040-A3D0-72253D76A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550227" y="203201"/>
            <a:ext cx="4565072" cy="608676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35D05AB-04FF-BE43-82B8-9F53DAF0C8E1}"/>
              </a:ext>
            </a:extLst>
          </p:cNvPr>
          <p:cNvSpPr txBox="1">
            <a:spLocks/>
          </p:cNvSpPr>
          <p:nvPr/>
        </p:nvSpPr>
        <p:spPr>
          <a:xfrm>
            <a:off x="9005453" y="3225797"/>
            <a:ext cx="3082638" cy="109682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900" dirty="0"/>
              <a:t>Test done with 2 Xilinx EVB KC705</a:t>
            </a:r>
          </a:p>
          <a:p>
            <a:pPr marL="0" indent="0" algn="ctr">
              <a:buNone/>
            </a:pPr>
            <a:r>
              <a:rPr lang="en-US" sz="1900" dirty="0"/>
              <a:t>And the </a:t>
            </a:r>
            <a:r>
              <a:rPr lang="en-US" sz="1900" dirty="0" err="1"/>
              <a:t>Lecroy</a:t>
            </a:r>
            <a:r>
              <a:rPr lang="en-US" sz="1900" dirty="0"/>
              <a:t> scope </a:t>
            </a:r>
          </a:p>
          <a:p>
            <a:pPr marL="0" indent="0" algn="ctr">
              <a:buNone/>
            </a:pPr>
            <a:r>
              <a:rPr lang="en-US" sz="1900" dirty="0" err="1"/>
              <a:t>Wavepro</a:t>
            </a:r>
            <a:r>
              <a:rPr lang="en-US" sz="1900" dirty="0"/>
              <a:t> 760Zi 6 GHz 40Gsps</a:t>
            </a:r>
          </a:p>
          <a:p>
            <a:pPr marL="0" indent="0" algn="ctr">
              <a:buNone/>
            </a:pPr>
            <a:endParaRPr lang="en-US" sz="19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399D12-5C1E-D14F-909A-D09EEF3F9BDD}"/>
              </a:ext>
            </a:extLst>
          </p:cNvPr>
          <p:cNvSpPr txBox="1"/>
          <p:nvPr/>
        </p:nvSpPr>
        <p:spPr>
          <a:xfrm>
            <a:off x="3852472" y="5004562"/>
            <a:ext cx="1041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TX </a:t>
            </a:r>
            <a:r>
              <a:rPr lang="fr-FR" b="1" dirty="0" err="1">
                <a:solidFill>
                  <a:srgbClr val="0070C0"/>
                </a:solidFill>
              </a:rPr>
              <a:t>board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A4152A-C6C6-B24B-8CD4-90F721150CF7}"/>
              </a:ext>
            </a:extLst>
          </p:cNvPr>
          <p:cNvSpPr txBox="1"/>
          <p:nvPr/>
        </p:nvSpPr>
        <p:spPr>
          <a:xfrm>
            <a:off x="7143834" y="3597377"/>
            <a:ext cx="1035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6"/>
                </a:solidFill>
              </a:rPr>
              <a:t>RX </a:t>
            </a:r>
            <a:r>
              <a:rPr lang="fr-FR" dirty="0" err="1">
                <a:solidFill>
                  <a:schemeClr val="accent6"/>
                </a:solidFill>
              </a:rPr>
              <a:t>board</a:t>
            </a:r>
            <a:endParaRPr lang="fr-FR" dirty="0">
              <a:solidFill>
                <a:schemeClr val="accent6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14691D8-DBEB-4847-9FE6-84CBBEAD2682}"/>
              </a:ext>
            </a:extLst>
          </p:cNvPr>
          <p:cNvSpPr/>
          <p:nvPr/>
        </p:nvSpPr>
        <p:spPr>
          <a:xfrm>
            <a:off x="3755036" y="3958873"/>
            <a:ext cx="697043" cy="478216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EE81351-D3DB-364A-97FC-96A68640D6E5}"/>
              </a:ext>
            </a:extLst>
          </p:cNvPr>
          <p:cNvCxnSpPr>
            <a:cxnSpLocks/>
            <a:endCxn id="6" idx="7"/>
          </p:cNvCxnSpPr>
          <p:nvPr/>
        </p:nvCxnSpPr>
        <p:spPr>
          <a:xfrm flipH="1">
            <a:off x="4349999" y="2777463"/>
            <a:ext cx="1616692" cy="125144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536A36E-F0B0-1147-A588-07A242E84A86}"/>
              </a:ext>
            </a:extLst>
          </p:cNvPr>
          <p:cNvSpPr txBox="1"/>
          <p:nvPr/>
        </p:nvSpPr>
        <p:spPr>
          <a:xfrm>
            <a:off x="5735454" y="2475468"/>
            <a:ext cx="693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Tx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clk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61B1134-7F6D-1148-877A-FEAB9C0D5C87}"/>
              </a:ext>
            </a:extLst>
          </p:cNvPr>
          <p:cNvSpPr/>
          <p:nvPr/>
        </p:nvSpPr>
        <p:spPr>
          <a:xfrm>
            <a:off x="6900099" y="3966709"/>
            <a:ext cx="697043" cy="478216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39D0267-1F7A-8041-AE6F-F6B648081F19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6812843" y="2983345"/>
            <a:ext cx="435778" cy="98336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AB2DA02-5D71-D74F-9D6B-1B7509F27B25}"/>
              </a:ext>
            </a:extLst>
          </p:cNvPr>
          <p:cNvSpPr txBox="1"/>
          <p:nvPr/>
        </p:nvSpPr>
        <p:spPr>
          <a:xfrm>
            <a:off x="6454412" y="2475468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Rx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clk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1846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553"/>
            <a:ext cx="10515600" cy="844839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TX clock Time Interval Error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272F8F-FD6A-2343-BBA0-A65F45A88FC8}"/>
              </a:ext>
            </a:extLst>
          </p:cNvPr>
          <p:cNvSpPr txBox="1">
            <a:spLocks/>
          </p:cNvSpPr>
          <p:nvPr/>
        </p:nvSpPr>
        <p:spPr>
          <a:xfrm>
            <a:off x="248541" y="5081122"/>
            <a:ext cx="4638991" cy="73429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/>
              <a:t>Time Interval Error 32 </a:t>
            </a:r>
            <a:r>
              <a:rPr lang="en-US" sz="3600" dirty="0" err="1"/>
              <a:t>ps</a:t>
            </a:r>
            <a:r>
              <a:rPr lang="en-US" sz="3600" dirty="0"/>
              <a:t> </a:t>
            </a:r>
            <a:r>
              <a:rPr lang="en-US" sz="3600" dirty="0" err="1"/>
              <a:t>rms</a:t>
            </a:r>
            <a:endParaRPr lang="en-US" sz="36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AE9E1B-3CBC-DA44-A008-86667B349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497076"/>
            <a:ext cx="5910683" cy="354640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F991299-87B0-A148-8AB7-CB6D028ABF67}"/>
              </a:ext>
            </a:extLst>
          </p:cNvPr>
          <p:cNvSpPr txBox="1">
            <a:spLocks/>
          </p:cNvSpPr>
          <p:nvPr/>
        </p:nvSpPr>
        <p:spPr>
          <a:xfrm>
            <a:off x="6096000" y="5651854"/>
            <a:ext cx="3822032" cy="517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000" dirty="0"/>
              <a:t>RMS noise 29.5 </a:t>
            </a:r>
            <a:r>
              <a:rPr lang="en-US" sz="3000" dirty="0" err="1"/>
              <a:t>ps</a:t>
            </a:r>
            <a:r>
              <a:rPr lang="en-US" sz="3000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242868-CB0F-E943-BFFD-6721DCACE5B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893" y="1497077"/>
            <a:ext cx="6161000" cy="415477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00E4D09-BD87-D743-86A1-FC843EDBDD2E}"/>
              </a:ext>
            </a:extLst>
          </p:cNvPr>
          <p:cNvSpPr/>
          <p:nvPr/>
        </p:nvSpPr>
        <p:spPr>
          <a:xfrm rot="1517065">
            <a:off x="9431323" y="3336369"/>
            <a:ext cx="2096076" cy="136238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C89902F-0D77-E446-9107-F3F6E461C651}"/>
              </a:ext>
            </a:extLst>
          </p:cNvPr>
          <p:cNvCxnSpPr>
            <a:cxnSpLocks/>
            <a:stCxn id="8" idx="5"/>
          </p:cNvCxnSpPr>
          <p:nvPr/>
        </p:nvCxnSpPr>
        <p:spPr>
          <a:xfrm>
            <a:off x="10943711" y="4769613"/>
            <a:ext cx="341910" cy="82887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EA5DB30-E4DA-724B-A63F-BE2E02C267F6}"/>
              </a:ext>
            </a:extLst>
          </p:cNvPr>
          <p:cNvSpPr txBox="1"/>
          <p:nvPr/>
        </p:nvSpPr>
        <p:spPr>
          <a:xfrm>
            <a:off x="10318439" y="5573518"/>
            <a:ext cx="1938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Noise at 500 kHz</a:t>
            </a:r>
          </a:p>
          <a:p>
            <a:r>
              <a:rPr lang="en-US" dirty="0"/>
              <a:t> and its harmonics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4970E6B-092F-8440-A952-369E41FFDBF1}"/>
              </a:ext>
            </a:extLst>
          </p:cNvPr>
          <p:cNvSpPr txBox="1">
            <a:spLocks/>
          </p:cNvSpPr>
          <p:nvPr/>
        </p:nvSpPr>
        <p:spPr>
          <a:xfrm>
            <a:off x="1233718" y="1089517"/>
            <a:ext cx="3443243" cy="369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Time Domain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0004D28-AB0F-524E-9C10-C3E0CD7F0E3E}"/>
              </a:ext>
            </a:extLst>
          </p:cNvPr>
          <p:cNvSpPr txBox="1">
            <a:spLocks/>
          </p:cNvSpPr>
          <p:nvPr/>
        </p:nvSpPr>
        <p:spPr>
          <a:xfrm>
            <a:off x="7349771" y="1008875"/>
            <a:ext cx="3443243" cy="369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Frequency Domain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2106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F11187A-9D18-9F45-9499-F61B35828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28" y="1513787"/>
            <a:ext cx="5658495" cy="339509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444FC27-1551-2240-BB6E-418014591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25"/>
            <a:ext cx="10515600" cy="844839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RX clock Time Interval Error (time domain)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BD8E72E-3CF0-A645-B806-ACD60162DB55}"/>
              </a:ext>
            </a:extLst>
          </p:cNvPr>
          <p:cNvSpPr txBox="1">
            <a:spLocks/>
          </p:cNvSpPr>
          <p:nvPr/>
        </p:nvSpPr>
        <p:spPr>
          <a:xfrm>
            <a:off x="54261" y="5170744"/>
            <a:ext cx="5253791" cy="5337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Time Interval Error 61.5 </a:t>
            </a:r>
            <a:r>
              <a:rPr lang="en-US" dirty="0" err="1"/>
              <a:t>ps</a:t>
            </a:r>
            <a:r>
              <a:rPr lang="en-US" dirty="0"/>
              <a:t> </a:t>
            </a:r>
            <a:r>
              <a:rPr lang="en-US" dirty="0" err="1"/>
              <a:t>rms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5BCE795-BB97-0F47-BDF7-2F6481742604}"/>
              </a:ext>
            </a:extLst>
          </p:cNvPr>
          <p:cNvSpPr txBox="1">
            <a:spLocks/>
          </p:cNvSpPr>
          <p:nvPr/>
        </p:nvSpPr>
        <p:spPr>
          <a:xfrm>
            <a:off x="5963802" y="5721787"/>
            <a:ext cx="4931796" cy="4902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RMS noise 50.1 </a:t>
            </a:r>
            <a:r>
              <a:rPr lang="en-US" dirty="0" err="1"/>
              <a:t>ps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13D190-0015-E246-9532-9F2265FBAE7E}"/>
              </a:ext>
            </a:extLst>
          </p:cNvPr>
          <p:cNvSpPr txBox="1"/>
          <p:nvPr/>
        </p:nvSpPr>
        <p:spPr>
          <a:xfrm>
            <a:off x="9907928" y="5635084"/>
            <a:ext cx="2276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noise at 500 kHz and its harmonics</a:t>
            </a:r>
          </a:p>
          <a:p>
            <a:r>
              <a:rPr lang="en-US" dirty="0"/>
              <a:t>due to DC\DC modulation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F5506B-4E40-C347-A5B6-5F6B0CADBF6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513" y="1513787"/>
            <a:ext cx="6422004" cy="405184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C3A0505-7AC2-494D-8597-32CD14E0D16E}"/>
              </a:ext>
            </a:extLst>
          </p:cNvPr>
          <p:cNvSpPr/>
          <p:nvPr/>
        </p:nvSpPr>
        <p:spPr>
          <a:xfrm rot="1517065">
            <a:off x="9137987" y="3007262"/>
            <a:ext cx="2328187" cy="189495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FEE77B6-865C-7F40-9DDF-FDBBAF22BEB0}"/>
              </a:ext>
            </a:extLst>
          </p:cNvPr>
          <p:cNvCxnSpPr>
            <a:cxnSpLocks/>
            <a:endCxn id="11" idx="5"/>
          </p:cNvCxnSpPr>
          <p:nvPr/>
        </p:nvCxnSpPr>
        <p:spPr>
          <a:xfrm flipH="1" flipV="1">
            <a:off x="10760209" y="4912099"/>
            <a:ext cx="300823" cy="602289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5076ABC-1872-1540-9A3C-AFC183D21606}"/>
              </a:ext>
            </a:extLst>
          </p:cNvPr>
          <p:cNvSpPr txBox="1">
            <a:spLocks/>
          </p:cNvSpPr>
          <p:nvPr/>
        </p:nvSpPr>
        <p:spPr>
          <a:xfrm>
            <a:off x="939266" y="1143865"/>
            <a:ext cx="3443243" cy="369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Time Domain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43CCE63-A371-684D-A3F2-5A72B0D3673B}"/>
              </a:ext>
            </a:extLst>
          </p:cNvPr>
          <p:cNvSpPr txBox="1">
            <a:spLocks/>
          </p:cNvSpPr>
          <p:nvPr/>
        </p:nvSpPr>
        <p:spPr>
          <a:xfrm>
            <a:off x="7086936" y="1143865"/>
            <a:ext cx="3443243" cy="369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Frequency Domain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9952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25"/>
            <a:ext cx="10515600" cy="84483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Custom solution: Jitter Test on KC705-Waveboard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272F8F-FD6A-2343-BBA0-A65F45A88FC8}"/>
              </a:ext>
            </a:extLst>
          </p:cNvPr>
          <p:cNvSpPr txBox="1">
            <a:spLocks/>
          </p:cNvSpPr>
          <p:nvPr/>
        </p:nvSpPr>
        <p:spPr>
          <a:xfrm>
            <a:off x="0" y="6055360"/>
            <a:ext cx="12192000" cy="80264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/>
              <a:t>The TX board is the same KC705 while the RX board is a custom board developed by INFN-Roma for BDX experiment (</a:t>
            </a:r>
            <a:r>
              <a:rPr lang="en-US" sz="3600" dirty="0" err="1"/>
              <a:t>zynq</a:t>
            </a:r>
            <a:r>
              <a:rPr lang="en-US" sz="3600" dirty="0"/>
              <a:t> 7000)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23CB26-494D-7A42-9144-8A92468966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33457" y="809358"/>
            <a:ext cx="7703177" cy="51998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36017ED-F467-6F41-8172-DBDACBE9B5CF}"/>
              </a:ext>
            </a:extLst>
          </p:cNvPr>
          <p:cNvSpPr txBox="1"/>
          <p:nvPr/>
        </p:nvSpPr>
        <p:spPr>
          <a:xfrm>
            <a:off x="7162800" y="1392587"/>
            <a:ext cx="1486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TX board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C2EBFF-19AF-1D44-B071-EF0DDD768EF8}"/>
              </a:ext>
            </a:extLst>
          </p:cNvPr>
          <p:cNvSpPr txBox="1"/>
          <p:nvPr/>
        </p:nvSpPr>
        <p:spPr>
          <a:xfrm>
            <a:off x="3220720" y="1915807"/>
            <a:ext cx="1507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RX board</a:t>
            </a:r>
          </a:p>
        </p:txBody>
      </p:sp>
    </p:spTree>
    <p:extLst>
      <p:ext uri="{BB962C8B-B14F-4D97-AF65-F5344CB8AC3E}">
        <p14:creationId xmlns:p14="http://schemas.microsoft.com/office/powerpoint/2010/main" val="25838760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444FC27-1551-2240-BB6E-418014591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25"/>
            <a:ext cx="10515600" cy="84483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RX clock Time Interval Error (Frequency Domain)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5BCE795-BB97-0F47-BDF7-2F6481742604}"/>
              </a:ext>
            </a:extLst>
          </p:cNvPr>
          <p:cNvSpPr txBox="1">
            <a:spLocks/>
          </p:cNvSpPr>
          <p:nvPr/>
        </p:nvSpPr>
        <p:spPr>
          <a:xfrm>
            <a:off x="838200" y="6235248"/>
            <a:ext cx="7930587" cy="4902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accent2"/>
                </a:solidFill>
              </a:rPr>
              <a:t>RMS noise 40.6 </a:t>
            </a:r>
            <a:r>
              <a:rPr lang="en-US" dirty="0" err="1">
                <a:solidFill>
                  <a:schemeClr val="accent2"/>
                </a:solidFill>
              </a:rPr>
              <a:t>ps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/>
              <a:t>(with KC705 was 50.1)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13D190-0015-E246-9532-9F2265FBAE7E}"/>
              </a:ext>
            </a:extLst>
          </p:cNvPr>
          <p:cNvSpPr txBox="1"/>
          <p:nvPr/>
        </p:nvSpPr>
        <p:spPr>
          <a:xfrm>
            <a:off x="8863734" y="3534063"/>
            <a:ext cx="33282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Still noise at 500 kHz due to the TX side. There are no spurious from the RX board.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FEE77B6-865C-7F40-9DDF-FDBBAF22BEB0}"/>
              </a:ext>
            </a:extLst>
          </p:cNvPr>
          <p:cNvCxnSpPr>
            <a:cxnSpLocks/>
          </p:cNvCxnSpPr>
          <p:nvPr/>
        </p:nvCxnSpPr>
        <p:spPr>
          <a:xfrm flipH="1" flipV="1">
            <a:off x="10760209" y="4912099"/>
            <a:ext cx="300823" cy="602289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9071DD9-C4CA-474D-90E0-0FDAC36BA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571" y="905164"/>
            <a:ext cx="70104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9309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444FC27-1551-2240-BB6E-418014591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25"/>
            <a:ext cx="10515600" cy="84483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2"/>
                </a:solidFill>
                <a:latin typeface="+mn-lt"/>
              </a:rPr>
              <a:t>RX clock Time Interval Error Cleaned by PLL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5BCE795-BB97-0F47-BDF7-2F6481742604}"/>
              </a:ext>
            </a:extLst>
          </p:cNvPr>
          <p:cNvSpPr txBox="1">
            <a:spLocks/>
          </p:cNvSpPr>
          <p:nvPr/>
        </p:nvSpPr>
        <p:spPr>
          <a:xfrm>
            <a:off x="838200" y="6235248"/>
            <a:ext cx="7930587" cy="6227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>
                <a:solidFill>
                  <a:schemeClr val="accent2"/>
                </a:solidFill>
              </a:rPr>
              <a:t>RMS noise 2.4 </a:t>
            </a:r>
            <a:r>
              <a:rPr lang="en-US" sz="3600" dirty="0" err="1">
                <a:solidFill>
                  <a:schemeClr val="accent2"/>
                </a:solidFill>
              </a:rPr>
              <a:t>ps</a:t>
            </a:r>
            <a:endParaRPr lang="en-US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13D190-0015-E246-9532-9F2265FBAE7E}"/>
              </a:ext>
            </a:extLst>
          </p:cNvPr>
          <p:cNvSpPr txBox="1"/>
          <p:nvPr/>
        </p:nvSpPr>
        <p:spPr>
          <a:xfrm>
            <a:off x="8863734" y="3534063"/>
            <a:ext cx="33282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received clock is sent to the jitter cleaner PLL </a:t>
            </a:r>
            <a:r>
              <a:rPr lang="en-US" sz="2400" dirty="0">
                <a:solidFill>
                  <a:schemeClr val="accent2"/>
                </a:solidFill>
              </a:rPr>
              <a:t>SI5345</a:t>
            </a:r>
            <a:r>
              <a:rPr lang="en-US" sz="2400" dirty="0"/>
              <a:t> and its output is measured 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FEE77B6-865C-7F40-9DDF-FDBBAF22BEB0}"/>
              </a:ext>
            </a:extLst>
          </p:cNvPr>
          <p:cNvCxnSpPr>
            <a:cxnSpLocks/>
          </p:cNvCxnSpPr>
          <p:nvPr/>
        </p:nvCxnSpPr>
        <p:spPr>
          <a:xfrm flipH="1" flipV="1">
            <a:off x="10760209" y="4912099"/>
            <a:ext cx="300823" cy="602289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9071DD9-C4CA-474D-90E0-0FDAC36BA2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20571" y="905164"/>
            <a:ext cx="70104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979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05A76-8026-6443-9EB8-554494619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904B-9BD5-C948-BD3E-A80AEDCBE28A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2D1139-59BD-3240-A576-C7D2144BD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570" y="0"/>
            <a:ext cx="484621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B65758-1A48-EA4D-9B6F-2773E7197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4574" y="0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674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4BA017-3905-C34F-9F9F-AFF96F3A2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273" y="144967"/>
            <a:ext cx="11111454" cy="6666872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E3C1B15-5D42-4D52-AD0A-CEE8AB0A856A}"/>
              </a:ext>
            </a:extLst>
          </p:cNvPr>
          <p:cNvSpPr txBox="1"/>
          <p:nvPr/>
        </p:nvSpPr>
        <p:spPr>
          <a:xfrm>
            <a:off x="267631" y="114625"/>
            <a:ext cx="680898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3600" dirty="0">
                <a:latin typeface="+mj-lt"/>
                <a:ea typeface="+mj-ea"/>
                <a:cs typeface="+mj-cs"/>
              </a:rPr>
              <a:t>Hyper-</a:t>
            </a:r>
            <a:r>
              <a:rPr kumimoji="1" lang="en-US" altLang="ja-JP" sz="3600" dirty="0" err="1">
                <a:latin typeface="+mj-lt"/>
                <a:ea typeface="+mj-ea"/>
                <a:cs typeface="+mj-cs"/>
              </a:rPr>
              <a:t>Kamiokande</a:t>
            </a:r>
            <a:r>
              <a:rPr kumimoji="1" lang="en-US" altLang="ja-JP" sz="3600" dirty="0">
                <a:latin typeface="+mj-lt"/>
                <a:ea typeface="+mj-ea"/>
                <a:cs typeface="+mj-cs"/>
              </a:rPr>
              <a:t> physics program</a:t>
            </a:r>
            <a:endParaRPr kumimoji="1" lang="ja-JP" altLang="en-US" sz="3600" dirty="0">
              <a:latin typeface="+mj-lt"/>
              <a:ea typeface="+mj-ea"/>
              <a:cs typeface="+mj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7B52880-4744-4CE2-9A38-45365C7BA5B1}"/>
              </a:ext>
            </a:extLst>
          </p:cNvPr>
          <p:cNvSpPr txBox="1"/>
          <p:nvPr/>
        </p:nvSpPr>
        <p:spPr>
          <a:xfrm>
            <a:off x="2375210" y="808469"/>
            <a:ext cx="2477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solidFill>
                  <a:srgbClr val="FFFF00"/>
                </a:solidFill>
              </a:rPr>
              <a:t>Atmospheric neutrino</a:t>
            </a:r>
          </a:p>
          <a:p>
            <a:r>
              <a:rPr kumimoji="1" lang="en-US" altLang="ja-JP" dirty="0">
                <a:solidFill>
                  <a:schemeClr val="bg1">
                    <a:lumMod val="85000"/>
                  </a:schemeClr>
                </a:solidFill>
              </a:rPr>
              <a:t>Neutrino mass hierarchy</a:t>
            </a:r>
            <a:endParaRPr kumimoji="1" lang="en-US" altLang="ja-JP" sz="3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3E8ED99-51B0-4D4C-B486-8BD2094A369C}"/>
              </a:ext>
            </a:extLst>
          </p:cNvPr>
          <p:cNvSpPr txBox="1"/>
          <p:nvPr/>
        </p:nvSpPr>
        <p:spPr>
          <a:xfrm>
            <a:off x="7551902" y="3835924"/>
            <a:ext cx="2461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i="1" dirty="0">
                <a:solidFill>
                  <a:srgbClr val="FFFF00"/>
                </a:solidFill>
              </a:rPr>
              <a:t>Accelerator neutrinos</a:t>
            </a:r>
          </a:p>
          <a:p>
            <a:r>
              <a:rPr kumimoji="1" lang="en-US" altLang="ja-JP" sz="2000" dirty="0">
                <a:solidFill>
                  <a:srgbClr val="FFFF00"/>
                </a:solidFill>
              </a:rPr>
              <a:t>	CP violation</a:t>
            </a:r>
            <a:endParaRPr kumimoji="1" lang="ja-JP" altLang="en-US" sz="3200" dirty="0">
              <a:solidFill>
                <a:srgbClr val="FFFF00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539818F-95AC-48C1-9E56-CF4BD14E9EE8}"/>
              </a:ext>
            </a:extLst>
          </p:cNvPr>
          <p:cNvSpPr txBox="1"/>
          <p:nvPr/>
        </p:nvSpPr>
        <p:spPr>
          <a:xfrm>
            <a:off x="9804742" y="2108912"/>
            <a:ext cx="1938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solidFill>
                  <a:srgbClr val="FFFF00"/>
                </a:solidFill>
              </a:rPr>
              <a:t>Solar neutrinos</a:t>
            </a:r>
          </a:p>
          <a:p>
            <a:r>
              <a:rPr kumimoji="1" lang="en-US" altLang="ja-JP" dirty="0">
                <a:solidFill>
                  <a:schemeClr val="bg1">
                    <a:lumMod val="85000"/>
                  </a:schemeClr>
                </a:solidFill>
              </a:rPr>
              <a:t>Interior of the sun </a:t>
            </a:r>
            <a:endParaRPr kumimoji="1" lang="ja-JP" alt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E88C650-8B27-4AD8-B9E6-EC7FED6B8E0E}"/>
              </a:ext>
            </a:extLst>
          </p:cNvPr>
          <p:cNvSpPr txBox="1"/>
          <p:nvPr/>
        </p:nvSpPr>
        <p:spPr>
          <a:xfrm>
            <a:off x="2508339" y="4913142"/>
            <a:ext cx="422186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i="1" dirty="0">
                <a:solidFill>
                  <a:srgbClr val="FFFF00"/>
                </a:solidFill>
              </a:rPr>
              <a:t>Supernova neutrinos</a:t>
            </a:r>
          </a:p>
          <a:p>
            <a:endParaRPr kumimoji="1" lang="en-US" altLang="ja-JP" sz="2800" dirty="0">
              <a:solidFill>
                <a:srgbClr val="FFFF00"/>
              </a:solidFill>
            </a:endParaRPr>
          </a:p>
          <a:p>
            <a:endParaRPr kumimoji="1" lang="en-US" altLang="ja-JP" sz="2800" dirty="0">
              <a:solidFill>
                <a:srgbClr val="FFFF00"/>
              </a:solidFill>
            </a:endParaRPr>
          </a:p>
          <a:p>
            <a:r>
              <a:rPr kumimoji="1" lang="en-US" altLang="ja-JP" sz="2800" dirty="0">
                <a:solidFill>
                  <a:srgbClr val="FFFF00"/>
                </a:solidFill>
              </a:rPr>
              <a:t>	</a:t>
            </a:r>
            <a:r>
              <a:rPr kumimoji="1" lang="en-US" altLang="ja-JP" sz="2400" dirty="0">
                <a:solidFill>
                  <a:schemeClr val="bg1">
                    <a:lumMod val="85000"/>
                  </a:schemeClr>
                </a:solidFill>
              </a:rPr>
              <a:t>Evolution of the universe</a:t>
            </a:r>
            <a:endParaRPr kumimoji="1" lang="ja-JP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F8FBAB7-3224-4CBA-AE62-633C36A9D2B2}"/>
              </a:ext>
            </a:extLst>
          </p:cNvPr>
          <p:cNvSpPr txBox="1"/>
          <p:nvPr/>
        </p:nvSpPr>
        <p:spPr>
          <a:xfrm>
            <a:off x="8909824" y="5642516"/>
            <a:ext cx="23834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i="1" dirty="0">
                <a:solidFill>
                  <a:srgbClr val="FFFF00"/>
                </a:solidFill>
              </a:rPr>
              <a:t>Proton decay</a:t>
            </a:r>
          </a:p>
          <a:p>
            <a:r>
              <a:rPr kumimoji="1" lang="en-US" altLang="ja-JP" sz="2400" dirty="0">
                <a:solidFill>
                  <a:schemeClr val="bg1">
                    <a:lumMod val="85000"/>
                  </a:schemeClr>
                </a:solidFill>
              </a:rPr>
              <a:t>Grand Unification</a:t>
            </a:r>
            <a:endParaRPr kumimoji="1" lang="ja-JP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A8CFBD-FCF4-6544-B8EE-02C035CC2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904B-9BD5-C948-BD3E-A80AEDCBE28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94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図 27">
            <a:extLst>
              <a:ext uri="{FF2B5EF4-FFF2-40B4-BE49-F238E27FC236}">
                <a16:creationId xmlns:a16="http://schemas.microsoft.com/office/drawing/2014/main" id="{6E2596B6-F304-4EF3-85B3-6C95E4175B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507"/>
          <a:stretch/>
        </p:blipFill>
        <p:spPr>
          <a:xfrm>
            <a:off x="563750" y="1295252"/>
            <a:ext cx="11044672" cy="5344555"/>
          </a:xfrm>
          <a:prstGeom prst="rect">
            <a:avLst/>
          </a:prstGeom>
        </p:spPr>
      </p:pic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72871FA6-1E12-4DE7-BAC1-F08741BFC665}"/>
              </a:ext>
            </a:extLst>
          </p:cNvPr>
          <p:cNvSpPr/>
          <p:nvPr/>
        </p:nvSpPr>
        <p:spPr>
          <a:xfrm>
            <a:off x="5586761" y="5876693"/>
            <a:ext cx="5767039" cy="7631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9050E802-6A1B-454C-A2DA-2E3D8ADF32B6}"/>
              </a:ext>
            </a:extLst>
          </p:cNvPr>
          <p:cNvSpPr txBox="1"/>
          <p:nvPr/>
        </p:nvSpPr>
        <p:spPr>
          <a:xfrm>
            <a:off x="6545961" y="5899827"/>
            <a:ext cx="41079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i="1" dirty="0">
                <a:solidFill>
                  <a:schemeClr val="bg1"/>
                </a:solidFill>
              </a:rPr>
              <a:t>Start operation in 2027</a:t>
            </a:r>
            <a:endParaRPr kumimoji="1" lang="ja-JP" altLang="en-US" sz="3200" b="1" i="1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3B7A3E-7D2D-1749-82D3-89538001B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904B-9BD5-C948-BD3E-A80AEDCBE28A}" type="slidenum">
              <a:rPr lang="en-US" smtClean="0"/>
              <a:t>4</a:t>
            </a:fld>
            <a:endParaRPr lang="en-US"/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0B73BC61-0D7E-934B-82D2-6B8889708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621"/>
            <a:ext cx="12192000" cy="889050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3600" dirty="0"/>
              <a:t>Hyper-</a:t>
            </a:r>
            <a:r>
              <a:rPr kumimoji="1" lang="en-US" altLang="ja-JP" sz="3600" dirty="0" err="1"/>
              <a:t>Kamiokande</a:t>
            </a:r>
            <a:endParaRPr kumimoji="1" lang="ja-JP" altLang="en-US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FEE458-BF16-104E-8059-F870B6A0DE33}"/>
              </a:ext>
            </a:extLst>
          </p:cNvPr>
          <p:cNvSpPr/>
          <p:nvPr/>
        </p:nvSpPr>
        <p:spPr>
          <a:xfrm>
            <a:off x="9144000" y="1463040"/>
            <a:ext cx="1789044" cy="246490"/>
          </a:xfrm>
          <a:prstGeom prst="rect">
            <a:avLst/>
          </a:prstGeom>
          <a:solidFill>
            <a:srgbClr val="3875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Hyper-K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AA2B3D-FD83-4748-A45F-CA09DAF12A39}"/>
              </a:ext>
            </a:extLst>
          </p:cNvPr>
          <p:cNvSpPr/>
          <p:nvPr/>
        </p:nvSpPr>
        <p:spPr>
          <a:xfrm>
            <a:off x="5884334" y="5545667"/>
            <a:ext cx="5469466" cy="4317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detection efficiency and timing resolution</a:t>
            </a:r>
          </a:p>
        </p:txBody>
      </p:sp>
    </p:spTree>
    <p:extLst>
      <p:ext uri="{BB962C8B-B14F-4D97-AF65-F5344CB8AC3E}">
        <p14:creationId xmlns:p14="http://schemas.microsoft.com/office/powerpoint/2010/main" val="2047788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8DD7E60-99A2-3A4A-B274-98082D952D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792932"/>
          </a:xfrm>
        </p:spPr>
        <p:txBody>
          <a:bodyPr>
            <a:normAutofit/>
          </a:bodyPr>
          <a:lstStyle/>
          <a:p>
            <a:r>
              <a:rPr lang="en-US" sz="4000" b="1" dirty="0"/>
              <a:t>Hyper-K Electronics and Synchronization System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25854B6-4F99-40F6-978B-2193B80ADCED}"/>
              </a:ext>
            </a:extLst>
          </p:cNvPr>
          <p:cNvSpPr txBox="1"/>
          <p:nvPr/>
        </p:nvSpPr>
        <p:spPr>
          <a:xfrm>
            <a:off x="-79839" y="5965448"/>
            <a:ext cx="1227183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The total number of PMTs is up to 50.000 read with more than 2.000 Front-End board. </a:t>
            </a:r>
          </a:p>
          <a:p>
            <a:r>
              <a:rPr kumimoji="1" lang="en-US" altLang="ja-JP" sz="2400" dirty="0"/>
              <a:t>Hyper-K is expected to be operated for &gt;20 yrs. Long term stability and durability are essential</a:t>
            </a:r>
            <a:r>
              <a:rPr kumimoji="1" lang="en-US" altLang="ja-JP" sz="2800" dirty="0"/>
              <a:t>.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4D1AD89-DB4A-4CA6-BB80-943718D1AD87}"/>
              </a:ext>
            </a:extLst>
          </p:cNvPr>
          <p:cNvSpPr txBox="1"/>
          <p:nvPr/>
        </p:nvSpPr>
        <p:spPr>
          <a:xfrm>
            <a:off x="6449306" y="792932"/>
            <a:ext cx="55457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Events are reconstructed from Cherenkov ring by means of </a:t>
            </a:r>
            <a:r>
              <a:rPr kumimoji="1" lang="en-US" altLang="ja-JP" sz="2400" dirty="0" err="1"/>
              <a:t>PMTs.</a:t>
            </a:r>
            <a:r>
              <a:rPr kumimoji="1" lang="en-US" altLang="ja-JP" sz="2400" dirty="0"/>
              <a:t> Time synchronization and digitization are essential. </a:t>
            </a:r>
          </a:p>
          <a:p>
            <a:r>
              <a:rPr kumimoji="1" lang="en-US" altLang="ja-JP" sz="2400" b="1" dirty="0"/>
              <a:t>This development group is presenting the </a:t>
            </a:r>
            <a:r>
              <a:rPr kumimoji="1" lang="en-US" altLang="ja-JP" sz="2400" b="1" u="sng" dirty="0"/>
              <a:t>whole chain</a:t>
            </a:r>
            <a:r>
              <a:rPr kumimoji="1" lang="en-US" altLang="ja-JP" sz="2400" b="1" dirty="0"/>
              <a:t>.</a:t>
            </a:r>
            <a:endParaRPr kumimoji="1" lang="en-US" altLang="ja-JP" sz="28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B0D7C6-EB0A-624A-8654-5F3CBA082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904B-9BD5-C948-BD3E-A80AEDCBE28A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E0C7BA-404F-0142-853F-14C4EFF8A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15" y="778613"/>
            <a:ext cx="5953876" cy="30780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3943A7-9E76-4F41-8863-52DF5794F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7741" y="4072274"/>
            <a:ext cx="5740966" cy="150708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3EE2ADA-22E7-EC4A-9BCA-CB0A740CBFE8}"/>
              </a:ext>
            </a:extLst>
          </p:cNvPr>
          <p:cNvSpPr/>
          <p:nvPr/>
        </p:nvSpPr>
        <p:spPr>
          <a:xfrm>
            <a:off x="3345628" y="2528047"/>
            <a:ext cx="1215614" cy="634701"/>
          </a:xfrm>
          <a:prstGeom prst="ellipse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A3893B3-322F-7747-A0FC-7DB92D547510}"/>
              </a:ext>
            </a:extLst>
          </p:cNvPr>
          <p:cNvCxnSpPr>
            <a:cxnSpLocks/>
            <a:stCxn id="3" idx="4"/>
          </p:cNvCxnSpPr>
          <p:nvPr/>
        </p:nvCxnSpPr>
        <p:spPr>
          <a:xfrm>
            <a:off x="3953435" y="3162748"/>
            <a:ext cx="382591" cy="1080022"/>
          </a:xfrm>
          <a:prstGeom prst="straightConnector1">
            <a:avLst/>
          </a:prstGeom>
          <a:ln w="254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469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7332"/>
            <a:ext cx="121920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Time Distribution Full  System Block Scheme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55BDED-75B7-DA41-B8BC-00C441F57764}"/>
              </a:ext>
            </a:extLst>
          </p:cNvPr>
          <p:cNvSpPr txBox="1"/>
          <p:nvPr/>
        </p:nvSpPr>
        <p:spPr>
          <a:xfrm>
            <a:off x="0" y="639004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</a:rPr>
              <a:t>Proof  of concept established, requirements meet,  prototypes under  development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15E397-837C-AE42-B8B4-57A7E74A6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4841"/>
            <a:ext cx="7358231" cy="31571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9DC7FDD-4140-CF40-B1FB-B1A52A706F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172418" y="2174841"/>
            <a:ext cx="5019582" cy="37646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4DD264-2C16-B64B-BE76-2F7FB83E9B69}"/>
              </a:ext>
            </a:extLst>
          </p:cNvPr>
          <p:cNvSpPr txBox="1"/>
          <p:nvPr/>
        </p:nvSpPr>
        <p:spPr>
          <a:xfrm>
            <a:off x="7917628" y="5002310"/>
            <a:ext cx="1767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Total Jitter 2.4 </a:t>
            </a:r>
            <a:r>
              <a:rPr lang="en-US" dirty="0" err="1">
                <a:solidFill>
                  <a:schemeClr val="accent1"/>
                </a:solidFill>
              </a:rPr>
              <a:t>ps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432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77834D-B03C-084A-BFA1-A40738525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904B-9BD5-C948-BD3E-A80AEDCBE28A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858C96-06B1-904A-AF7B-5E9EED139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5313"/>
            <a:ext cx="6101122" cy="4572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E7C7025-2C65-D248-A64C-E8E876D1F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7332"/>
            <a:ext cx="12192000" cy="1407981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First Integration Test</a:t>
            </a:r>
            <a:br>
              <a:rPr lang="en-US" dirty="0">
                <a:solidFill>
                  <a:schemeClr val="accent2"/>
                </a:solidFill>
                <a:latin typeface="+mn-lt"/>
              </a:rPr>
            </a:br>
            <a:r>
              <a:rPr lang="en-US" sz="4000" dirty="0">
                <a:solidFill>
                  <a:srgbClr val="7030A0"/>
                </a:solidFill>
                <a:latin typeface="+mn-lt"/>
              </a:rPr>
              <a:t>France-Japan joint  effort</a:t>
            </a:r>
            <a:endParaRPr lang="en-US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5A21D4-BE87-1C44-A598-A41137A84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577" y="1656678"/>
            <a:ext cx="5885789" cy="44106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7FF3E6-BA32-DE45-A29C-6AC5EAE40129}"/>
              </a:ext>
            </a:extLst>
          </p:cNvPr>
          <p:cNvSpPr txBox="1"/>
          <p:nvPr/>
        </p:nvSpPr>
        <p:spPr>
          <a:xfrm>
            <a:off x="0" y="639633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Test still ongoing total Jitter measure coming soon</a:t>
            </a:r>
          </a:p>
        </p:txBody>
      </p:sp>
    </p:spTree>
    <p:extLst>
      <p:ext uri="{BB962C8B-B14F-4D97-AF65-F5344CB8AC3E}">
        <p14:creationId xmlns:p14="http://schemas.microsoft.com/office/powerpoint/2010/main" val="347394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7498F5-957D-9741-9715-EF93BD069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904B-9BD5-C948-BD3E-A80AEDCBE28A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3C580C-F0FA-5942-B83A-CF5AC9FE7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158" y="0"/>
            <a:ext cx="91516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15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684FB-9B58-9F47-BAFC-118129ABC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904B-9BD5-C948-BD3E-A80AEDCBE28A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AA37BF-609A-EF48-9553-89FA33D67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158" y="0"/>
            <a:ext cx="91516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8664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8137</TotalTime>
  <Words>924</Words>
  <Application>Microsoft Macintosh PowerPoint</Application>
  <PresentationFormat>Widescreen</PresentationFormat>
  <Paragraphs>221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游ゴシック</vt:lpstr>
      <vt:lpstr>游ゴシック Light</vt:lpstr>
      <vt:lpstr>Arial</vt:lpstr>
      <vt:lpstr>Calibri</vt:lpstr>
      <vt:lpstr>Calibri Light</vt:lpstr>
      <vt:lpstr>Office Theme</vt:lpstr>
      <vt:lpstr>Development of  the Electronics and Time Synchronization for  Hyper-Kamiokande</vt:lpstr>
      <vt:lpstr>Neutrino Research Motivations</vt:lpstr>
      <vt:lpstr>PowerPoint Presentation</vt:lpstr>
      <vt:lpstr>Hyper-Kamiokande</vt:lpstr>
      <vt:lpstr>Hyper-K Electronics and Synchronization System</vt:lpstr>
      <vt:lpstr>Time Distribution Full  System Block Scheme </vt:lpstr>
      <vt:lpstr>First Integration Test France-Japan joint  effort</vt:lpstr>
      <vt:lpstr>PowerPoint Presentation</vt:lpstr>
      <vt:lpstr>PowerPoint Presentation</vt:lpstr>
      <vt:lpstr>Conclusions</vt:lpstr>
      <vt:lpstr>Backup</vt:lpstr>
      <vt:lpstr>PowerPoint Presentation</vt:lpstr>
      <vt:lpstr>The Local Time Base</vt:lpstr>
      <vt:lpstr>GNSS/UTC – Key components</vt:lpstr>
      <vt:lpstr>The Time distribution Network</vt:lpstr>
      <vt:lpstr>Requirements</vt:lpstr>
      <vt:lpstr>Time Distribution Basic Concepts</vt:lpstr>
      <vt:lpstr>Direct distribution </vt:lpstr>
      <vt:lpstr>Clock and data recovery</vt:lpstr>
      <vt:lpstr>CERN White Rabbit </vt:lpstr>
      <vt:lpstr>Custom Solution - 1</vt:lpstr>
      <vt:lpstr>First R&amp;D results</vt:lpstr>
      <vt:lpstr>First Jitter Test on Custom Solution</vt:lpstr>
      <vt:lpstr>TX clock Time Interval Error</vt:lpstr>
      <vt:lpstr>RX clock Time Interval Error (time domain)</vt:lpstr>
      <vt:lpstr>Custom solution: Jitter Test on KC705-Waveboard</vt:lpstr>
      <vt:lpstr>RX clock Time Interval Error (Frequency Domain)</vt:lpstr>
      <vt:lpstr>RX clock Time Interval Error Cleaned by PLL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of Electronics and its Synchronization System for the Hyper-Kamiokande </dc:title>
  <dc:creator>stefano russo</dc:creator>
  <cp:lastModifiedBy>stefano russo</cp:lastModifiedBy>
  <cp:revision>104</cp:revision>
  <dcterms:created xsi:type="dcterms:W3CDTF">2020-04-02T08:52:06Z</dcterms:created>
  <dcterms:modified xsi:type="dcterms:W3CDTF">2021-05-11T07:32:53Z</dcterms:modified>
</cp:coreProperties>
</file>