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76" r:id="rId4"/>
    <p:sldId id="26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7540-ECC8-4A55-8043-62842F315881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1625-2388-43CB-82CF-337A8B5E6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28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7540-ECC8-4A55-8043-62842F315881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1625-2388-43CB-82CF-337A8B5E6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17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7540-ECC8-4A55-8043-62842F315881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1625-2388-43CB-82CF-337A8B5E6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24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7540-ECC8-4A55-8043-62842F315881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1625-2388-43CB-82CF-337A8B5E6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97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7540-ECC8-4A55-8043-62842F315881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1625-2388-43CB-82CF-337A8B5E6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87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7540-ECC8-4A55-8043-62842F315881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1625-2388-43CB-82CF-337A8B5E6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09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7540-ECC8-4A55-8043-62842F315881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1625-2388-43CB-82CF-337A8B5E6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40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7540-ECC8-4A55-8043-62842F315881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1625-2388-43CB-82CF-337A8B5E6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80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7540-ECC8-4A55-8043-62842F315881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1625-2388-43CB-82CF-337A8B5E6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50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7540-ECC8-4A55-8043-62842F315881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1625-2388-43CB-82CF-337A8B5E6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43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7540-ECC8-4A55-8043-62842F315881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1625-2388-43CB-82CF-337A8B5E6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32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E7540-ECC8-4A55-8043-62842F315881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1625-2388-43CB-82CF-337A8B5E6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70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87891" y="2605615"/>
            <a:ext cx="5731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/>
              <a:t>Objectifs</a:t>
            </a:r>
            <a:r>
              <a:rPr lang="fr-FR" sz="2000" dirty="0" smtClean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dirty="0" smtClean="0"/>
              <a:t>Développement</a:t>
            </a:r>
            <a:r>
              <a:rPr lang="fr-FR" dirty="0" smtClean="0"/>
              <a:t> de </a:t>
            </a:r>
            <a:r>
              <a:rPr lang="fr-FR" b="1" dirty="0" smtClean="0"/>
              <a:t>briques technologiques</a:t>
            </a:r>
            <a:r>
              <a:rPr lang="fr-FR" dirty="0" smtClean="0"/>
              <a:t> afin de </a:t>
            </a:r>
            <a:r>
              <a:rPr lang="fr-FR" dirty="0"/>
              <a:t>mieux comprendre </a:t>
            </a:r>
            <a:r>
              <a:rPr lang="fr-FR" b="1" dirty="0"/>
              <a:t>les systèmes environnementaux</a:t>
            </a:r>
            <a:r>
              <a:rPr lang="fr-FR" dirty="0"/>
              <a:t>, </a:t>
            </a:r>
            <a:r>
              <a:rPr lang="fr-FR" dirty="0" smtClean="0"/>
              <a:t>leurs évolutions </a:t>
            </a:r>
            <a:r>
              <a:rPr lang="fr-FR" dirty="0"/>
              <a:t>dans le contexte du changement global et leurs interactions avec </a:t>
            </a:r>
            <a:r>
              <a:rPr lang="fr-FR" dirty="0" smtClean="0"/>
              <a:t>les </a:t>
            </a:r>
            <a:r>
              <a:rPr lang="fr-FR" dirty="0" err="1" smtClean="0"/>
              <a:t>agro-écosystèmes</a:t>
            </a:r>
            <a:r>
              <a:rPr lang="fr-FR" b="1" dirty="0" smtClean="0"/>
              <a:t> </a:t>
            </a:r>
            <a:r>
              <a:rPr lang="fr-FR" dirty="0" smtClean="0"/>
              <a:t>(challenge 1 du projet CAP 20-25)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dirty="0"/>
              <a:t>Mise en œuvre </a:t>
            </a:r>
            <a:r>
              <a:rPr lang="fr-FR" dirty="0"/>
              <a:t>de manière concrète </a:t>
            </a:r>
            <a:r>
              <a:rPr lang="fr-FR" dirty="0" smtClean="0"/>
              <a:t>de </a:t>
            </a:r>
            <a:r>
              <a:rPr lang="fr-FR" dirty="0"/>
              <a:t>solutions </a:t>
            </a:r>
            <a:r>
              <a:rPr lang="fr-FR" dirty="0" smtClean="0"/>
              <a:t>technologiques et déploiement </a:t>
            </a:r>
            <a:r>
              <a:rPr lang="fr-FR" b="1" dirty="0" smtClean="0"/>
              <a:t>sur </a:t>
            </a:r>
            <a:r>
              <a:rPr lang="fr-FR" b="1" dirty="0"/>
              <a:t>différents sites</a:t>
            </a:r>
            <a:r>
              <a:rPr lang="fr-FR" dirty="0"/>
              <a:t> représentatifs de données de nature diverses </a:t>
            </a:r>
            <a:endParaRPr lang="en-GB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 smtClean="0"/>
          </a:p>
        </p:txBody>
      </p:sp>
      <p:pic>
        <p:nvPicPr>
          <p:cNvPr id="6" name="Imag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69" y="229610"/>
            <a:ext cx="1821704" cy="106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 de texte 7"/>
          <p:cNvSpPr txBox="1">
            <a:spLocks noChangeArrowheads="1"/>
          </p:cNvSpPr>
          <p:nvPr/>
        </p:nvSpPr>
        <p:spPr bwMode="auto">
          <a:xfrm>
            <a:off x="6502780" y="229610"/>
            <a:ext cx="507619" cy="62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406" y="964528"/>
            <a:ext cx="720000" cy="72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121" y="964528"/>
            <a:ext cx="742856" cy="718002"/>
          </a:xfrm>
          <a:prstGeom prst="rect">
            <a:avLst/>
          </a:prstGeom>
        </p:spPr>
      </p:pic>
      <p:sp>
        <p:nvSpPr>
          <p:cNvPr id="13" name="AutoShape 2" descr="L'Inra et l'IRD signent pour la première fois une convention-cadre | INRAE  INSTIT"/>
          <p:cNvSpPr>
            <a:spLocks noChangeAspect="1" noChangeArrowheads="1"/>
          </p:cNvSpPr>
          <p:nvPr/>
        </p:nvSpPr>
        <p:spPr bwMode="auto">
          <a:xfrm>
            <a:off x="155575" y="-623888"/>
            <a:ext cx="349567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4" descr="L'Inra et l'IRD signent pour la première fois une convention-cadre | INRAE  INSTIT"/>
          <p:cNvSpPr>
            <a:spLocks noChangeAspect="1" noChangeArrowheads="1"/>
          </p:cNvSpPr>
          <p:nvPr/>
        </p:nvSpPr>
        <p:spPr bwMode="auto">
          <a:xfrm>
            <a:off x="307975" y="-471488"/>
            <a:ext cx="349567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6406" y="1028329"/>
            <a:ext cx="1581583" cy="5904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9891097" y="1729076"/>
            <a:ext cx="181492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i="1" dirty="0"/>
              <a:t>Partenaires: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GEOLAB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LIMOS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LMGE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LMV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LPC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OPGC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TCSF-INRAE</a:t>
            </a: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UREP-INRAE</a:t>
            </a:r>
            <a:endParaRPr lang="fr-FR" sz="2400" dirty="0"/>
          </a:p>
        </p:txBody>
      </p:sp>
      <p:sp>
        <p:nvSpPr>
          <p:cNvPr id="18" name="Rectangle 17"/>
          <p:cNvSpPr/>
          <p:nvPr/>
        </p:nvSpPr>
        <p:spPr>
          <a:xfrm>
            <a:off x="449296" y="1599894"/>
            <a:ext cx="7870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srgbClr val="000000"/>
                </a:solidFill>
              </a:rPr>
              <a:t>Projet </a:t>
            </a:r>
            <a:r>
              <a:rPr lang="fr-FR" b="1" dirty="0">
                <a:solidFill>
                  <a:srgbClr val="000000"/>
                </a:solidFill>
              </a:rPr>
              <a:t>structurant et fédérateur </a:t>
            </a:r>
            <a:r>
              <a:rPr lang="fr-FR" dirty="0" smtClean="0">
                <a:solidFill>
                  <a:srgbClr val="000000"/>
                </a:solidFill>
              </a:rPr>
              <a:t>s’inscrivant </a:t>
            </a:r>
            <a:r>
              <a:rPr lang="fr-FR" dirty="0">
                <a:solidFill>
                  <a:srgbClr val="000000"/>
                </a:solidFill>
              </a:rPr>
              <a:t>dans les axes </a:t>
            </a:r>
            <a:r>
              <a:rPr lang="fr-FR" dirty="0" smtClean="0">
                <a:solidFill>
                  <a:srgbClr val="000000"/>
                </a:solidFill>
              </a:rPr>
              <a:t>de </a:t>
            </a:r>
            <a:r>
              <a:rPr lang="fr-FR" dirty="0">
                <a:solidFill>
                  <a:srgbClr val="000000"/>
                </a:solidFill>
              </a:rPr>
              <a:t>CAP 20-25, à l’interface des Challenges </a:t>
            </a:r>
            <a:r>
              <a:rPr lang="fr-FR" dirty="0" smtClean="0">
                <a:solidFill>
                  <a:srgbClr val="000000"/>
                </a:solidFill>
              </a:rPr>
              <a:t>1 et </a:t>
            </a:r>
            <a:r>
              <a:rPr lang="fr-FR" dirty="0">
                <a:solidFill>
                  <a:srgbClr val="000000"/>
                </a:solidFill>
              </a:rPr>
              <a:t>2 et du </a:t>
            </a:r>
            <a:r>
              <a:rPr lang="fr-FR" b="1" dirty="0">
                <a:solidFill>
                  <a:srgbClr val="000000"/>
                </a:solidFill>
              </a:rPr>
              <a:t>programme transversal </a:t>
            </a:r>
            <a:r>
              <a:rPr lang="fr-FR" b="1" dirty="0" smtClean="0">
                <a:solidFill>
                  <a:srgbClr val="000000"/>
                </a:solidFill>
              </a:rPr>
              <a:t>«Développement instrumental»</a:t>
            </a:r>
            <a:r>
              <a:rPr lang="fr-FR" dirty="0" smtClean="0">
                <a:solidFill>
                  <a:srgbClr val="000000"/>
                </a:solidFill>
              </a:rPr>
              <a:t>. 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2005" y="4969542"/>
            <a:ext cx="2061924" cy="154644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692" y="4089754"/>
            <a:ext cx="1520898" cy="85488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050" y="5330174"/>
            <a:ext cx="1089572" cy="145276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21678" y="5399854"/>
            <a:ext cx="1770097" cy="99606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01356" y="5390835"/>
            <a:ext cx="1770099" cy="99568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87891" y="5652603"/>
            <a:ext cx="5731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ym typeface="Wingdings" panose="05000000000000000000" pitchFamily="2" charset="2"/>
              </a:rPr>
              <a:t>Projets ConnecSenS 1 et 2 : Projets fédérateurs </a:t>
            </a:r>
            <a:r>
              <a:rPr lang="fr-FR" dirty="0" smtClean="0">
                <a:sym typeface="Wingdings" panose="05000000000000000000" pitchFamily="2" charset="2"/>
              </a:rPr>
              <a:t>et </a:t>
            </a:r>
            <a:r>
              <a:rPr lang="fr-FR" b="1" dirty="0" smtClean="0">
                <a:sym typeface="Wingdings" panose="05000000000000000000" pitchFamily="2" charset="2"/>
              </a:rPr>
              <a:t>fondateurs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>
                <a:sym typeface="Wingdings" panose="05000000000000000000" pitchFamily="2" charset="2"/>
              </a:rPr>
              <a:t>d’une </a:t>
            </a:r>
            <a:r>
              <a:rPr lang="fr-FR" dirty="0" smtClean="0">
                <a:sym typeface="Wingdings" panose="05000000000000000000" pitchFamily="2" charset="2"/>
              </a:rPr>
              <a:t>communauté scientifique autour </a:t>
            </a:r>
            <a:r>
              <a:rPr lang="fr-FR" dirty="0">
                <a:sym typeface="Wingdings" panose="05000000000000000000" pitchFamily="2" charset="2"/>
              </a:rPr>
              <a:t>de l’</a:t>
            </a:r>
            <a:r>
              <a:rPr lang="fr-FR" dirty="0" err="1">
                <a:sym typeface="Wingdings" panose="05000000000000000000" pitchFamily="2" charset="2"/>
              </a:rPr>
              <a:t>IoT</a:t>
            </a:r>
            <a:r>
              <a:rPr lang="fr-FR" dirty="0">
                <a:sym typeface="Wingdings" panose="05000000000000000000" pitchFamily="2" charset="2"/>
              </a:rPr>
              <a:t> pour les recherches en </a:t>
            </a:r>
            <a:r>
              <a:rPr lang="fr-FR" dirty="0" smtClean="0">
                <a:sym typeface="Wingdings" panose="05000000000000000000" pitchFamily="2" charset="2"/>
              </a:rPr>
              <a:t>environnement.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188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70079" y="4076048"/>
            <a:ext cx="2403175" cy="13517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96" y="1879346"/>
            <a:ext cx="6466429" cy="3529855"/>
          </a:xfrm>
          <a:prstGeom prst="rect">
            <a:avLst/>
          </a:prstGeom>
          <a:ln w="12700">
            <a:noFill/>
          </a:ln>
        </p:spPr>
      </p:pic>
      <p:pic>
        <p:nvPicPr>
          <p:cNvPr id="5" name="Imag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0" y="286818"/>
            <a:ext cx="1821704" cy="106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 de texte 7"/>
          <p:cNvSpPr txBox="1">
            <a:spLocks noChangeArrowheads="1"/>
          </p:cNvSpPr>
          <p:nvPr/>
        </p:nvSpPr>
        <p:spPr bwMode="auto">
          <a:xfrm>
            <a:off x="2357500" y="286818"/>
            <a:ext cx="507619" cy="62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5119" y="670105"/>
            <a:ext cx="84023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ConnecSenS </a:t>
            </a:r>
            <a:endParaRPr lang="fr-FR" sz="1600" dirty="0"/>
          </a:p>
          <a:p>
            <a:pPr algn="ctr"/>
            <a:r>
              <a:rPr lang="fr-FR" sz="1600" dirty="0"/>
              <a:t> </a:t>
            </a:r>
            <a:r>
              <a:rPr lang="fr-FR" b="1" dirty="0"/>
              <a:t>Instrumentation</a:t>
            </a:r>
            <a:r>
              <a:rPr lang="fr-FR" dirty="0"/>
              <a:t> </a:t>
            </a:r>
            <a:r>
              <a:rPr lang="fr-FR" b="1" dirty="0"/>
              <a:t>Connectée</a:t>
            </a:r>
            <a:r>
              <a:rPr lang="fr-FR" dirty="0"/>
              <a:t> </a:t>
            </a:r>
            <a:r>
              <a:rPr lang="fr-FR" dirty="0" smtClean="0"/>
              <a:t>dédiée aux </a:t>
            </a:r>
            <a:r>
              <a:rPr lang="fr-FR" b="1" dirty="0"/>
              <a:t>recherches</a:t>
            </a:r>
            <a:r>
              <a:rPr lang="fr-FR" dirty="0"/>
              <a:t> en </a:t>
            </a:r>
            <a:r>
              <a:rPr lang="fr-FR" b="1" dirty="0"/>
              <a:t>environnement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558" y="4288871"/>
            <a:ext cx="1964360" cy="17332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9521" y="5155500"/>
            <a:ext cx="1028438" cy="144626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887" y="4850200"/>
            <a:ext cx="2090574" cy="183889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2862" y="5274774"/>
            <a:ext cx="1940911" cy="1091763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593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0" y="286818"/>
            <a:ext cx="1821704" cy="106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 de texte 7"/>
          <p:cNvSpPr txBox="1">
            <a:spLocks noChangeArrowheads="1"/>
          </p:cNvSpPr>
          <p:nvPr/>
        </p:nvSpPr>
        <p:spPr bwMode="auto">
          <a:xfrm>
            <a:off x="2357500" y="286818"/>
            <a:ext cx="507619" cy="62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1309" y="377226"/>
            <a:ext cx="867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B050"/>
                </a:solidFill>
              </a:rPr>
              <a:t>ConnecSenS </a:t>
            </a:r>
            <a:endParaRPr lang="fr-FR" sz="1600" dirty="0"/>
          </a:p>
          <a:p>
            <a:pPr algn="ctr"/>
            <a:r>
              <a:rPr lang="fr-FR" sz="1600" dirty="0"/>
              <a:t> </a:t>
            </a:r>
            <a:r>
              <a:rPr lang="fr-FR" b="1" dirty="0"/>
              <a:t>Instrumentation</a:t>
            </a:r>
            <a:r>
              <a:rPr lang="fr-FR" dirty="0"/>
              <a:t> </a:t>
            </a:r>
            <a:r>
              <a:rPr lang="fr-FR" b="1" dirty="0"/>
              <a:t>Connectée</a:t>
            </a:r>
            <a:r>
              <a:rPr lang="fr-FR" dirty="0"/>
              <a:t> </a:t>
            </a:r>
            <a:r>
              <a:rPr lang="fr-FR" dirty="0" smtClean="0"/>
              <a:t>dédiée  aux </a:t>
            </a:r>
            <a:r>
              <a:rPr lang="fr-FR" b="1" dirty="0"/>
              <a:t>recherches</a:t>
            </a:r>
            <a:r>
              <a:rPr lang="fr-FR" dirty="0"/>
              <a:t> en </a:t>
            </a:r>
            <a:r>
              <a:rPr lang="fr-FR" b="1" dirty="0"/>
              <a:t>environnement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11309" y="1675542"/>
            <a:ext cx="9577960" cy="380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10" y="2390159"/>
            <a:ext cx="6210147" cy="3389957"/>
          </a:xfrm>
          <a:prstGeom prst="rect">
            <a:avLst/>
          </a:prstGeom>
          <a:ln w="12700"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0" y="2064395"/>
            <a:ext cx="4102677" cy="14918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2794" y="3945130"/>
            <a:ext cx="41335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5CC47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Monitoring de l’écosystème prairial </a:t>
            </a:r>
            <a:r>
              <a:rPr lang="fr-FR" sz="1600" dirty="0" smtClean="0">
                <a:solidFill>
                  <a:srgbClr val="5CC47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r>
              <a:rPr lang="fr-FR" sz="1600" dirty="0" smtClean="0">
                <a:solidFill>
                  <a:srgbClr val="5CC47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fr-FR" sz="2000" dirty="0" smtClean="0">
                <a:solidFill>
                  <a:srgbClr val="5CC472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Développement </a:t>
            </a:r>
            <a:r>
              <a:rPr lang="fr-FR" sz="2000" dirty="0">
                <a:solidFill>
                  <a:srgbClr val="5CC472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d’un </a:t>
            </a:r>
            <a:r>
              <a:rPr lang="fr-FR" sz="2000" u="sng" dirty="0" smtClean="0">
                <a:solidFill>
                  <a:srgbClr val="5CC472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réseau de nœud </a:t>
            </a:r>
            <a:r>
              <a:rPr lang="fr-FR" sz="2000" u="sng" dirty="0">
                <a:solidFill>
                  <a:srgbClr val="5CC472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capteur sans </a:t>
            </a:r>
            <a:r>
              <a:rPr lang="fr-FR" sz="2000" u="sng">
                <a:solidFill>
                  <a:srgbClr val="5CC472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 </a:t>
            </a:r>
            <a:r>
              <a:rPr lang="fr-FR" sz="2000" u="sng" smtClean="0">
                <a:solidFill>
                  <a:srgbClr val="5CC472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enterré</a:t>
            </a:r>
            <a:endParaRPr lang="fr-FR" sz="2000" dirty="0" smtClean="0">
              <a:solidFill>
                <a:srgbClr val="5CC472"/>
              </a:solidFill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1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9" y="319490"/>
            <a:ext cx="1821704" cy="106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 de texte 7"/>
          <p:cNvSpPr txBox="1">
            <a:spLocks noChangeArrowheads="1"/>
          </p:cNvSpPr>
          <p:nvPr/>
        </p:nvSpPr>
        <p:spPr bwMode="auto">
          <a:xfrm>
            <a:off x="2331638" y="319490"/>
            <a:ext cx="507619" cy="62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01985" y="3564831"/>
            <a:ext cx="35406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5CC472"/>
                </a:solidFill>
                <a:latin typeface="Tw Cen MT" panose="020B0602020104020603" pitchFamily="34" charset="0"/>
                <a:ea typeface="Verdana" panose="020B0604030504040204" pitchFamily="34" charset="0"/>
              </a:rPr>
              <a:t>Thèse</a:t>
            </a:r>
            <a:r>
              <a:rPr lang="fr-FR" sz="2000" dirty="0" smtClean="0">
                <a:solidFill>
                  <a:srgbClr val="5CC472"/>
                </a:solidFill>
                <a:latin typeface="Tw Cen MT" panose="020B0602020104020603" pitchFamily="34" charset="0"/>
                <a:ea typeface="Verdana" panose="020B0604030504040204" pitchFamily="34" charset="0"/>
              </a:rPr>
              <a:t> : Techniques </a:t>
            </a:r>
            <a:r>
              <a:rPr lang="fr-FR" sz="2000" dirty="0">
                <a:solidFill>
                  <a:srgbClr val="5CC472"/>
                </a:solidFill>
                <a:latin typeface="Tw Cen MT" panose="020B0602020104020603" pitchFamily="34" charset="0"/>
                <a:ea typeface="Verdana" panose="020B0604030504040204" pitchFamily="34" charset="0"/>
              </a:rPr>
              <a:t>de décodage pour annuler les collisions </a:t>
            </a:r>
            <a:r>
              <a:rPr lang="fr-FR" sz="2000" dirty="0" smtClean="0">
                <a:solidFill>
                  <a:srgbClr val="5CC472"/>
                </a:solidFill>
                <a:latin typeface="Tw Cen MT" panose="020B0602020104020603" pitchFamily="34" charset="0"/>
                <a:ea typeface="Verdana" panose="020B0604030504040204" pitchFamily="34" charset="0"/>
              </a:rPr>
              <a:t>dans un réseau </a:t>
            </a:r>
            <a:r>
              <a:rPr lang="fr-FR" sz="2000" dirty="0" err="1">
                <a:solidFill>
                  <a:srgbClr val="5CC472"/>
                </a:solidFill>
                <a:latin typeface="Tw Cen MT" panose="020B0602020104020603" pitchFamily="34" charset="0"/>
                <a:ea typeface="Verdana" panose="020B0604030504040204" pitchFamily="34" charset="0"/>
              </a:rPr>
              <a:t>LoRaWAN</a:t>
            </a:r>
            <a:r>
              <a:rPr lang="fr-FR" sz="2000" dirty="0">
                <a:solidFill>
                  <a:srgbClr val="5CC472"/>
                </a:solidFill>
                <a:latin typeface="Tw Cen MT" panose="020B0602020104020603" pitchFamily="34" charset="0"/>
                <a:ea typeface="Verdana" panose="020B0604030504040204" pitchFamily="34" charset="0"/>
              </a:rPr>
              <a:t> </a:t>
            </a:r>
            <a:r>
              <a:rPr lang="fr-FR" sz="2000" dirty="0" smtClean="0">
                <a:solidFill>
                  <a:srgbClr val="5CC472"/>
                </a:solidFill>
                <a:latin typeface="Tw Cen MT" panose="020B0602020104020603" pitchFamily="34" charset="0"/>
                <a:ea typeface="Verdana" panose="020B0604030504040204" pitchFamily="34" charset="0"/>
              </a:rPr>
              <a:t>en </a:t>
            </a:r>
            <a:r>
              <a:rPr lang="fr-FR" sz="2000" dirty="0">
                <a:solidFill>
                  <a:srgbClr val="5CC472"/>
                </a:solidFill>
                <a:latin typeface="Tw Cen MT" panose="020B0602020104020603" pitchFamily="34" charset="0"/>
                <a:ea typeface="Verdana" panose="020B0604030504040204" pitchFamily="34" charset="0"/>
              </a:rPr>
              <a:t>étoile ou multi-sauts</a:t>
            </a:r>
          </a:p>
        </p:txBody>
      </p:sp>
      <p:sp>
        <p:nvSpPr>
          <p:cNvPr id="9" name="Rectangle 8"/>
          <p:cNvSpPr/>
          <p:nvPr/>
        </p:nvSpPr>
        <p:spPr>
          <a:xfrm>
            <a:off x="7342264" y="5377377"/>
            <a:ext cx="3867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5CC472"/>
                </a:solidFill>
                <a:latin typeface="Tw Cen MT" panose="020B0602020104020603" pitchFamily="34" charset="0"/>
                <a:ea typeface="Verdana" panose="020B0604030504040204" pitchFamily="34" charset="0"/>
              </a:rPr>
              <a:t>Thèse </a:t>
            </a:r>
            <a:r>
              <a:rPr lang="fr-FR" sz="2000" dirty="0" smtClean="0">
                <a:solidFill>
                  <a:srgbClr val="5CC472"/>
                </a:solidFill>
                <a:latin typeface="Tw Cen MT" panose="020B0602020104020603" pitchFamily="34" charset="0"/>
                <a:ea typeface="Verdana" panose="020B0604030504040204" pitchFamily="34" charset="0"/>
              </a:rPr>
              <a:t>: Une </a:t>
            </a:r>
            <a:r>
              <a:rPr lang="fr-FR" sz="2000" dirty="0">
                <a:solidFill>
                  <a:srgbClr val="5CC472"/>
                </a:solidFill>
                <a:latin typeface="Tw Cen MT" panose="020B0602020104020603" pitchFamily="34" charset="0"/>
                <a:ea typeface="Verdana" panose="020B0604030504040204" pitchFamily="34" charset="0"/>
              </a:rPr>
              <a:t>approche sémantique pour l'intégration et l'interrogation des données: application dans le cadre du CEBA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6414992" y="2250426"/>
            <a:ext cx="683994" cy="245191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6501015" y="4211034"/>
            <a:ext cx="937063" cy="15516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55040" y="2267617"/>
            <a:ext cx="5211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fr-FR" dirty="0"/>
              <a:t>Développement de </a:t>
            </a:r>
            <a:r>
              <a:rPr lang="fr-FR" b="1" dirty="0"/>
              <a:t>nœuds intelligents communicants </a:t>
            </a:r>
            <a:r>
              <a:rPr lang="fr-FR" dirty="0"/>
              <a:t>permettant de collecter de manière fiable des données in situ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38129" y="5279721"/>
            <a:ext cx="5211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fr-FR" dirty="0"/>
              <a:t>Mise au point des </a:t>
            </a:r>
            <a:r>
              <a:rPr lang="fr-FR" b="1" dirty="0"/>
              <a:t>méthode génériques d'exploitation des données </a:t>
            </a:r>
            <a:r>
              <a:rPr lang="fr-FR" dirty="0"/>
              <a:t>mobilisant notamment les approches sémantiques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3023486" y="502919"/>
            <a:ext cx="76809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ConnecSenS 2</a:t>
            </a:r>
          </a:p>
          <a:p>
            <a:pPr algn="ctr"/>
            <a:r>
              <a:rPr lang="fr-FR" b="1" dirty="0" smtClean="0"/>
              <a:t>Instrumentation</a:t>
            </a:r>
            <a:r>
              <a:rPr lang="fr-FR" dirty="0" smtClean="0"/>
              <a:t> </a:t>
            </a:r>
            <a:r>
              <a:rPr lang="fr-FR" b="1" dirty="0"/>
              <a:t>Connectée</a:t>
            </a:r>
            <a:r>
              <a:rPr lang="fr-FR" dirty="0"/>
              <a:t> </a:t>
            </a:r>
            <a:r>
              <a:rPr lang="fr-FR" dirty="0" smtClean="0"/>
              <a:t>dédiée aux </a:t>
            </a:r>
            <a:r>
              <a:rPr lang="fr-FR" b="1" dirty="0" smtClean="0"/>
              <a:t>recherches</a:t>
            </a:r>
            <a:r>
              <a:rPr lang="fr-FR" dirty="0" smtClean="0"/>
              <a:t> </a:t>
            </a:r>
            <a:r>
              <a:rPr lang="fr-FR" dirty="0"/>
              <a:t>en </a:t>
            </a:r>
            <a:r>
              <a:rPr lang="fr-FR" b="1" dirty="0"/>
              <a:t>environnement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6392412" y="5692115"/>
            <a:ext cx="943108" cy="260336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 rot="19841036">
            <a:off x="-2206136" y="2507218"/>
            <a:ext cx="5211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r-FR" sz="1600" b="1" i="1" dirty="0" smtClean="0"/>
              <a:t>Nœuds </a:t>
            </a:r>
          </a:p>
          <a:p>
            <a:pPr lvl="1" algn="ctr"/>
            <a:r>
              <a:rPr lang="fr-FR" sz="1600" b="1" i="1" dirty="0" smtClean="0"/>
              <a:t>communicants </a:t>
            </a:r>
            <a:endParaRPr lang="fr-FR" sz="1600" b="1" i="1" dirty="0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6" y="3223359"/>
            <a:ext cx="1084508" cy="107098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55040" y="3857369"/>
            <a:ext cx="5211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fr-FR" dirty="0"/>
              <a:t>Mise au point de </a:t>
            </a:r>
            <a:r>
              <a:rPr lang="fr-FR" b="1" dirty="0"/>
              <a:t>protocole de communication </a:t>
            </a:r>
            <a:r>
              <a:rPr lang="fr-FR" dirty="0"/>
              <a:t>répondant aux besoins du monitoring environnemental</a:t>
            </a:r>
          </a:p>
        </p:txBody>
      </p:sp>
      <p:sp>
        <p:nvSpPr>
          <p:cNvPr id="41" name="Rectangle 40"/>
          <p:cNvSpPr/>
          <p:nvPr/>
        </p:nvSpPr>
        <p:spPr>
          <a:xfrm rot="19841036">
            <a:off x="-2221205" y="5156110"/>
            <a:ext cx="5211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r-FR" sz="1600" b="1" i="1" dirty="0" smtClean="0"/>
              <a:t>Serveur </a:t>
            </a:r>
          </a:p>
          <a:p>
            <a:pPr lvl="1" algn="ctr"/>
            <a:r>
              <a:rPr lang="fr-FR" sz="1600" b="1" i="1" dirty="0" smtClean="0"/>
              <a:t>Réseau</a:t>
            </a:r>
            <a:endParaRPr lang="fr-FR" sz="1600" b="1" i="1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54102" y="2914339"/>
            <a:ext cx="345554" cy="3299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20721" y="3141773"/>
            <a:ext cx="268638" cy="1633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98" y="3903860"/>
            <a:ext cx="501531" cy="88877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837" y="5578032"/>
            <a:ext cx="670740" cy="67074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209033" y="1398420"/>
            <a:ext cx="413355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5CC47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Monitoring de l’écosystème prairial </a:t>
            </a:r>
            <a:r>
              <a:rPr lang="fr-FR" sz="1600" dirty="0">
                <a:solidFill>
                  <a:srgbClr val="5CC47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sz="1600" dirty="0" smtClean="0">
              <a:solidFill>
                <a:srgbClr val="5CC472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2000" dirty="0" smtClean="0">
                <a:solidFill>
                  <a:srgbClr val="5CC472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Développement </a:t>
            </a:r>
            <a:r>
              <a:rPr lang="fr-FR" sz="2000" dirty="0">
                <a:solidFill>
                  <a:srgbClr val="5CC472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d’un </a:t>
            </a:r>
            <a:r>
              <a:rPr lang="fr-FR" sz="2000" u="sng" dirty="0" smtClean="0">
                <a:solidFill>
                  <a:srgbClr val="5CC472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réseau de nœud </a:t>
            </a:r>
            <a:r>
              <a:rPr lang="fr-FR" sz="2000" u="sng" dirty="0">
                <a:solidFill>
                  <a:srgbClr val="5CC472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capteur sans fil enterré</a:t>
            </a:r>
            <a:r>
              <a:rPr lang="fr-FR" sz="2000" dirty="0">
                <a:solidFill>
                  <a:srgbClr val="5CC472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pour la mesure de </a:t>
            </a:r>
            <a:r>
              <a:rPr lang="fr-FR" sz="2000" dirty="0" smtClean="0">
                <a:solidFill>
                  <a:srgbClr val="5CC472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l’humidité et la température </a:t>
            </a:r>
            <a:r>
              <a:rPr lang="fr-FR" sz="2000" dirty="0">
                <a:solidFill>
                  <a:srgbClr val="5CC472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fr-FR" sz="2000" dirty="0" smtClean="0">
                <a:solidFill>
                  <a:srgbClr val="5CC472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</a:t>
            </a:r>
          </a:p>
        </p:txBody>
      </p:sp>
    </p:spTree>
    <p:extLst>
      <p:ext uri="{BB962C8B-B14F-4D97-AF65-F5344CB8AC3E}">
        <p14:creationId xmlns:p14="http://schemas.microsoft.com/office/powerpoint/2010/main" val="36082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266</Words>
  <Application>Microsoft Office PowerPoint</Application>
  <PresentationFormat>Grand écran</PresentationFormat>
  <Paragraphs>38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Tw Cen MT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Hewlett-Packard Company</dc:creator>
  <cp:lastModifiedBy>Moiroux Laure</cp:lastModifiedBy>
  <cp:revision>60</cp:revision>
  <dcterms:created xsi:type="dcterms:W3CDTF">2019-02-14T20:33:08Z</dcterms:created>
  <dcterms:modified xsi:type="dcterms:W3CDTF">2021-05-05T06:56:51Z</dcterms:modified>
</cp:coreProperties>
</file>