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63" r:id="rId2"/>
    <p:sldId id="256" r:id="rId3"/>
    <p:sldId id="257" r:id="rId4"/>
    <p:sldId id="259" r:id="rId5"/>
    <p:sldId id="260" r:id="rId6"/>
    <p:sldId id="280" r:id="rId7"/>
    <p:sldId id="279" r:id="rId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D8E672-B82D-4248-BF72-2D1B8502274B}" type="datetimeFigureOut">
              <a:rPr lang="fr-FR" smtClean="0"/>
              <a:t>05/05/2021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D14056-BA11-47AA-A055-EEFDB957CC96}" type="slidenum">
              <a:rPr lang="fr-FR" smtClean="0"/>
              <a:t>‹N°›</a:t>
            </a:fld>
            <a:endParaRPr lang="fr-FR"/>
          </a:p>
        </p:txBody>
      </p:sp>
    </p:spTree>
    <p:extLst>
      <p:ext uri="{BB962C8B-B14F-4D97-AF65-F5344CB8AC3E}">
        <p14:creationId xmlns:p14="http://schemas.microsoft.com/office/powerpoint/2010/main" val="181559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Bonjour,</a:t>
            </a:r>
          </a:p>
          <a:p>
            <a:r>
              <a:rPr lang="fr-FR" dirty="0"/>
              <a:t>Je vais vous présenter le projet TERRA FORMA qui vient d’être financé dans le cadre du programme d’investissement d’avenir PIA3, volet équipement d’</a:t>
            </a:r>
            <a:r>
              <a:rPr lang="fr-FR" dirty="0" err="1"/>
              <a:t>exellence</a:t>
            </a:r>
            <a:r>
              <a:rPr lang="fr-FR" dirty="0"/>
              <a:t>. TERRA FORMA vise à concevoir et tester l’observatoire intelligent des territoires à l’heure de l’Anthropocène. Il rassemble 42 partenaires, dont des laboratoires l’INSU, INEE et l’INSIS. Il s’appuie notamment sur les infrastructures recherche OZCAR et RZA qui rassemble des observatoires de recherche en environnement. </a:t>
            </a:r>
          </a:p>
        </p:txBody>
      </p:sp>
      <p:sp>
        <p:nvSpPr>
          <p:cNvPr id="4" name="Espace réservé du numéro de diapositive 3"/>
          <p:cNvSpPr>
            <a:spLocks noGrp="1"/>
          </p:cNvSpPr>
          <p:nvPr>
            <p:ph type="sldNum" sz="quarter" idx="5"/>
          </p:nvPr>
        </p:nvSpPr>
        <p:spPr/>
        <p:txBody>
          <a:bodyPr/>
          <a:lstStyle/>
          <a:p>
            <a:pPr>
              <a:defRPr/>
            </a:pPr>
            <a:fld id="{F88A1113-C72D-4ED3-8768-B31211CE5AF5}" type="slidenum">
              <a:rPr lang="fr-FR" smtClean="0"/>
              <a:t>2</a:t>
            </a:fld>
            <a:endParaRPr lang="fr-FR"/>
          </a:p>
        </p:txBody>
      </p:sp>
    </p:spTree>
    <p:extLst>
      <p:ext uri="{BB962C8B-B14F-4D97-AF65-F5344CB8AC3E}">
        <p14:creationId xmlns:p14="http://schemas.microsoft.com/office/powerpoint/2010/main" val="2766442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dirty="0"/>
              <a:t>L’homme a modelé son </a:t>
            </a:r>
            <a:r>
              <a:rPr lang="fr-FR" dirty="0" err="1"/>
              <a:t>environnemnt</a:t>
            </a:r>
            <a:r>
              <a:rPr lang="fr-FR" dirty="0"/>
              <a:t> pour exploiter ses ressources au point où l’habitabilité de la Terre est remise en question par ses actions. Il a notamment altéré les interactions complexes qui existent entre le vivant et les géo-écosystèmes. Dans ce contexte, les observatoires sont cruciaux pour documenter sur le long-terme, comprendre et modéliser les trajectoires passées et future de nos territoires. Il est cependant nécessaire de développer une approche holistique pour relever les défis sur les territoires</a:t>
            </a:r>
          </a:p>
        </p:txBody>
      </p:sp>
      <p:sp>
        <p:nvSpPr>
          <p:cNvPr id="4" name="Espace réservé du numéro de diapositive 3"/>
          <p:cNvSpPr>
            <a:spLocks noGrp="1"/>
          </p:cNvSpPr>
          <p:nvPr>
            <p:ph type="sldNum" sz="quarter" idx="5"/>
          </p:nvPr>
        </p:nvSpPr>
        <p:spPr/>
        <p:txBody>
          <a:bodyPr/>
          <a:lstStyle/>
          <a:p>
            <a:pPr>
              <a:defRPr/>
            </a:pPr>
            <a:fld id="{F88A1113-C72D-4ED3-8768-B31211CE5AF5}" type="slidenum">
              <a:rPr lang="fr-FR" smtClean="0"/>
              <a:t>3</a:t>
            </a:fld>
            <a:endParaRPr lang="fr-FR"/>
          </a:p>
        </p:txBody>
      </p:sp>
    </p:spTree>
    <p:extLst>
      <p:ext uri="{BB962C8B-B14F-4D97-AF65-F5344CB8AC3E}">
        <p14:creationId xmlns:p14="http://schemas.microsoft.com/office/powerpoint/2010/main" val="1103664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projet propose de changer de paradigme dans notre stratégie d’observation des systèmes naturels pour répondre aux grands enjeux de l’habitabilité de notre </a:t>
            </a:r>
            <a:r>
              <a:rPr lang="fr-FR" dirty="0" err="1"/>
              <a:t>planête</a:t>
            </a:r>
            <a:r>
              <a:rPr lang="fr-FR" dirty="0"/>
              <a:t>. La question centrale est la suivante: Comment explorer et comprendre les relations et interactions entre les humains organismes vivants et non-humain (air, eau, sol), et donnent-ils accès à une représentation renouvelée de ce systèmes complexe? C’est ainsi une nouvelle </a:t>
            </a:r>
            <a:r>
              <a:rPr lang="fr-FR" dirty="0" err="1"/>
              <a:t>TERRA-formation</a:t>
            </a:r>
            <a:r>
              <a:rPr lang="fr-FR" dirty="0"/>
              <a:t> des territoires dans l’anthropocène  qui doit permettre d’alimenter des modèles intégrés et mieux prévoir les trajectoires. Le projet consiste à développer et déployer des réseaux de capteurs hétérogènes pour développer une approche multi-messager à l’échelle du territoire. Nous allons donc développer une plateforme technologique, adaptées aux conditions in-situ, qui s’appuie sur des technologies récentes (optique, IOT, impression 3D, intelligence artificielle), qui sera ensuite testées</a:t>
            </a:r>
            <a:endParaRPr lang="fr-FR" sz="700" dirty="0"/>
          </a:p>
          <a:p>
            <a:endParaRPr lang="en-US" dirty="0"/>
          </a:p>
        </p:txBody>
      </p:sp>
      <p:sp>
        <p:nvSpPr>
          <p:cNvPr id="4" name="Espace réservé du numéro de diapositive 3"/>
          <p:cNvSpPr>
            <a:spLocks noGrp="1"/>
          </p:cNvSpPr>
          <p:nvPr>
            <p:ph type="sldNum" sz="quarter" idx="5"/>
          </p:nvPr>
        </p:nvSpPr>
        <p:spPr/>
        <p:txBody>
          <a:bodyPr/>
          <a:lstStyle/>
          <a:p>
            <a:pPr>
              <a:defRPr/>
            </a:pPr>
            <a:fld id="{F88A1113-C72D-4ED3-8768-B31211CE5AF5}" type="slidenum">
              <a:rPr lang="fr-FR" smtClean="0"/>
              <a:t>4</a:t>
            </a:fld>
            <a:endParaRPr lang="fr-FR"/>
          </a:p>
        </p:txBody>
      </p:sp>
    </p:spTree>
    <p:extLst>
      <p:ext uri="{BB962C8B-B14F-4D97-AF65-F5344CB8AC3E}">
        <p14:creationId xmlns:p14="http://schemas.microsoft.com/office/powerpoint/2010/main" val="814820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défis techniques sont doubles: d’une part il s’agit de développer des capteurs mobiles et in-situ, ils doivent fonctionner en continu avec des sources d’alimentation intermittentes, être bas cout et embarquer de l’intelligence pour définir les informations pertinentes. D’autres part, il s’agit de disposer d’une infrastructure de communication permettant de déployer des réseaux de capteurs hétérogènes, embarquant des capacités de calcul et capables d’opérer le changement d’échelle. Ainsi, le projet propose de s’appuyer sur les nouvelles technologies pour qu’elles servent les questions scientifiques sur les observatoires. </a:t>
            </a:r>
          </a:p>
          <a:p>
            <a:endParaRPr lang="en-US" dirty="0"/>
          </a:p>
        </p:txBody>
      </p:sp>
      <p:sp>
        <p:nvSpPr>
          <p:cNvPr id="4" name="Espace réservé du numéro de diapositive 3"/>
          <p:cNvSpPr>
            <a:spLocks noGrp="1"/>
          </p:cNvSpPr>
          <p:nvPr>
            <p:ph type="sldNum" sz="quarter" idx="5"/>
          </p:nvPr>
        </p:nvSpPr>
        <p:spPr/>
        <p:txBody>
          <a:bodyPr/>
          <a:lstStyle/>
          <a:p>
            <a:pPr>
              <a:defRPr/>
            </a:pPr>
            <a:fld id="{F88A1113-C72D-4ED3-8768-B31211CE5AF5}" type="slidenum">
              <a:rPr lang="fr-FR" smtClean="0"/>
              <a:t>5</a:t>
            </a:fld>
            <a:endParaRPr lang="fr-FR"/>
          </a:p>
        </p:txBody>
      </p:sp>
    </p:spTree>
    <p:extLst>
      <p:ext uri="{BB962C8B-B14F-4D97-AF65-F5344CB8AC3E}">
        <p14:creationId xmlns:p14="http://schemas.microsoft.com/office/powerpoint/2010/main" val="3861078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projet commence tout juste. L’aide accordée par l’ANR es de 9.6 M€. Les organismes contribuent à hauteur de 30 M€, notamment par un apport RH qui inclus 6 ETP INSIS. 2 laboratoires sont impliqués, le LAAS à Toulouse et le LRPG à Nancy, et le projet s’appuiera sur le réseau RENATECH. Le projet se veut ouvert, et propose, notamment, de transformer les 60 observatoires de l’environnement français, comme plateforme de test et de qualification des nouveaux capteurs et systèmes environnementaux qui sont développés dans les laboratoires. Notez que chaque laboratoire INSIS peut trouver, à proximité, un observatoire. </a:t>
            </a:r>
          </a:p>
          <a:p>
            <a:r>
              <a:rPr lang="fr-FR" dirty="0"/>
              <a:t>Je vous remercie pour votre aide. </a:t>
            </a:r>
          </a:p>
          <a:p>
            <a:endParaRPr lang="en-US" dirty="0"/>
          </a:p>
        </p:txBody>
      </p:sp>
      <p:sp>
        <p:nvSpPr>
          <p:cNvPr id="4" name="Espace réservé du numéro de diapositive 3"/>
          <p:cNvSpPr>
            <a:spLocks noGrp="1"/>
          </p:cNvSpPr>
          <p:nvPr>
            <p:ph type="sldNum" sz="quarter" idx="5"/>
          </p:nvPr>
        </p:nvSpPr>
        <p:spPr/>
        <p:txBody>
          <a:bodyPr/>
          <a:lstStyle/>
          <a:p>
            <a:pPr>
              <a:defRPr/>
            </a:pPr>
            <a:fld id="{F88A1113-C72D-4ED3-8768-B31211CE5AF5}" type="slidenum">
              <a:rPr lang="fr-FR" smtClean="0"/>
              <a:t>7</a:t>
            </a:fld>
            <a:endParaRPr lang="fr-FR"/>
          </a:p>
        </p:txBody>
      </p:sp>
    </p:spTree>
    <p:extLst>
      <p:ext uri="{BB962C8B-B14F-4D97-AF65-F5344CB8AC3E}">
        <p14:creationId xmlns:p14="http://schemas.microsoft.com/office/powerpoint/2010/main" val="3829453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CBF0C0FA-5B4D-4ED0-8188-6DC26ACA04B9}" type="datetimeFigureOut">
              <a:rPr lang="fr-FR" smtClean="0"/>
              <a:t>05/05/2021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1A989F6-3CB0-47DA-816F-8C8483479B4E}" type="slidenum">
              <a:rPr lang="fr-FR" smtClean="0"/>
              <a:t>‹N°›</a:t>
            </a:fld>
            <a:endParaRPr lang="fr-FR"/>
          </a:p>
        </p:txBody>
      </p:sp>
    </p:spTree>
    <p:extLst>
      <p:ext uri="{BB962C8B-B14F-4D97-AF65-F5344CB8AC3E}">
        <p14:creationId xmlns:p14="http://schemas.microsoft.com/office/powerpoint/2010/main" val="1457277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BF0C0FA-5B4D-4ED0-8188-6DC26ACA04B9}" type="datetimeFigureOut">
              <a:rPr lang="fr-FR" smtClean="0"/>
              <a:t>05/05/2021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1A989F6-3CB0-47DA-816F-8C8483479B4E}" type="slidenum">
              <a:rPr lang="fr-FR" smtClean="0"/>
              <a:t>‹N°›</a:t>
            </a:fld>
            <a:endParaRPr lang="fr-FR"/>
          </a:p>
        </p:txBody>
      </p:sp>
    </p:spTree>
    <p:extLst>
      <p:ext uri="{BB962C8B-B14F-4D97-AF65-F5344CB8AC3E}">
        <p14:creationId xmlns:p14="http://schemas.microsoft.com/office/powerpoint/2010/main" val="4011993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BF0C0FA-5B4D-4ED0-8188-6DC26ACA04B9}" type="datetimeFigureOut">
              <a:rPr lang="fr-FR" smtClean="0"/>
              <a:t>05/05/2021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1A989F6-3CB0-47DA-816F-8C8483479B4E}" type="slidenum">
              <a:rPr lang="fr-FR" smtClean="0"/>
              <a:t>‹N°›</a:t>
            </a:fld>
            <a:endParaRPr lang="fr-FR"/>
          </a:p>
        </p:txBody>
      </p:sp>
    </p:spTree>
    <p:extLst>
      <p:ext uri="{BB962C8B-B14F-4D97-AF65-F5344CB8AC3E}">
        <p14:creationId xmlns:p14="http://schemas.microsoft.com/office/powerpoint/2010/main" val="2023317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BF0C0FA-5B4D-4ED0-8188-6DC26ACA04B9}" type="datetimeFigureOut">
              <a:rPr lang="fr-FR" smtClean="0"/>
              <a:t>05/05/2021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1A989F6-3CB0-47DA-816F-8C8483479B4E}" type="slidenum">
              <a:rPr lang="fr-FR" smtClean="0"/>
              <a:t>‹N°›</a:t>
            </a:fld>
            <a:endParaRPr lang="fr-FR"/>
          </a:p>
        </p:txBody>
      </p:sp>
    </p:spTree>
    <p:extLst>
      <p:ext uri="{BB962C8B-B14F-4D97-AF65-F5344CB8AC3E}">
        <p14:creationId xmlns:p14="http://schemas.microsoft.com/office/powerpoint/2010/main" val="2713372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CBF0C0FA-5B4D-4ED0-8188-6DC26ACA04B9}" type="datetimeFigureOut">
              <a:rPr lang="fr-FR" smtClean="0"/>
              <a:t>05/05/2021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1A989F6-3CB0-47DA-816F-8C8483479B4E}" type="slidenum">
              <a:rPr lang="fr-FR" smtClean="0"/>
              <a:t>‹N°›</a:t>
            </a:fld>
            <a:endParaRPr lang="fr-FR"/>
          </a:p>
        </p:txBody>
      </p:sp>
    </p:spTree>
    <p:extLst>
      <p:ext uri="{BB962C8B-B14F-4D97-AF65-F5344CB8AC3E}">
        <p14:creationId xmlns:p14="http://schemas.microsoft.com/office/powerpoint/2010/main" val="1286095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BF0C0FA-5B4D-4ED0-8188-6DC26ACA04B9}" type="datetimeFigureOut">
              <a:rPr lang="fr-FR" smtClean="0"/>
              <a:t>05/05/2021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1A989F6-3CB0-47DA-816F-8C8483479B4E}" type="slidenum">
              <a:rPr lang="fr-FR" smtClean="0"/>
              <a:t>‹N°›</a:t>
            </a:fld>
            <a:endParaRPr lang="fr-FR"/>
          </a:p>
        </p:txBody>
      </p:sp>
    </p:spTree>
    <p:extLst>
      <p:ext uri="{BB962C8B-B14F-4D97-AF65-F5344CB8AC3E}">
        <p14:creationId xmlns:p14="http://schemas.microsoft.com/office/powerpoint/2010/main" val="3809833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BF0C0FA-5B4D-4ED0-8188-6DC26ACA04B9}" type="datetimeFigureOut">
              <a:rPr lang="fr-FR" smtClean="0"/>
              <a:t>05/05/2021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1A989F6-3CB0-47DA-816F-8C8483479B4E}" type="slidenum">
              <a:rPr lang="fr-FR" smtClean="0"/>
              <a:t>‹N°›</a:t>
            </a:fld>
            <a:endParaRPr lang="fr-FR"/>
          </a:p>
        </p:txBody>
      </p:sp>
    </p:spTree>
    <p:extLst>
      <p:ext uri="{BB962C8B-B14F-4D97-AF65-F5344CB8AC3E}">
        <p14:creationId xmlns:p14="http://schemas.microsoft.com/office/powerpoint/2010/main" val="3065831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CBF0C0FA-5B4D-4ED0-8188-6DC26ACA04B9}" type="datetimeFigureOut">
              <a:rPr lang="fr-FR" smtClean="0"/>
              <a:t>05/05/2021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1A989F6-3CB0-47DA-816F-8C8483479B4E}" type="slidenum">
              <a:rPr lang="fr-FR" smtClean="0"/>
              <a:t>‹N°›</a:t>
            </a:fld>
            <a:endParaRPr lang="fr-FR"/>
          </a:p>
        </p:txBody>
      </p:sp>
    </p:spTree>
    <p:extLst>
      <p:ext uri="{BB962C8B-B14F-4D97-AF65-F5344CB8AC3E}">
        <p14:creationId xmlns:p14="http://schemas.microsoft.com/office/powerpoint/2010/main" val="2497894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BF0C0FA-5B4D-4ED0-8188-6DC26ACA04B9}" type="datetimeFigureOut">
              <a:rPr lang="fr-FR" smtClean="0"/>
              <a:t>05/05/2021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1A989F6-3CB0-47DA-816F-8C8483479B4E}" type="slidenum">
              <a:rPr lang="fr-FR" smtClean="0"/>
              <a:t>‹N°›</a:t>
            </a:fld>
            <a:endParaRPr lang="fr-FR"/>
          </a:p>
        </p:txBody>
      </p:sp>
    </p:spTree>
    <p:extLst>
      <p:ext uri="{BB962C8B-B14F-4D97-AF65-F5344CB8AC3E}">
        <p14:creationId xmlns:p14="http://schemas.microsoft.com/office/powerpoint/2010/main" val="2735226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CBF0C0FA-5B4D-4ED0-8188-6DC26ACA04B9}" type="datetimeFigureOut">
              <a:rPr lang="fr-FR" smtClean="0"/>
              <a:t>05/05/2021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1A989F6-3CB0-47DA-816F-8C8483479B4E}" type="slidenum">
              <a:rPr lang="fr-FR" smtClean="0"/>
              <a:t>‹N°›</a:t>
            </a:fld>
            <a:endParaRPr lang="fr-FR"/>
          </a:p>
        </p:txBody>
      </p:sp>
    </p:spTree>
    <p:extLst>
      <p:ext uri="{BB962C8B-B14F-4D97-AF65-F5344CB8AC3E}">
        <p14:creationId xmlns:p14="http://schemas.microsoft.com/office/powerpoint/2010/main" val="686957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CBF0C0FA-5B4D-4ED0-8188-6DC26ACA04B9}" type="datetimeFigureOut">
              <a:rPr lang="fr-FR" smtClean="0"/>
              <a:t>05/05/2021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1A989F6-3CB0-47DA-816F-8C8483479B4E}" type="slidenum">
              <a:rPr lang="fr-FR" smtClean="0"/>
              <a:t>‹N°›</a:t>
            </a:fld>
            <a:endParaRPr lang="fr-FR"/>
          </a:p>
        </p:txBody>
      </p:sp>
    </p:spTree>
    <p:extLst>
      <p:ext uri="{BB962C8B-B14F-4D97-AF65-F5344CB8AC3E}">
        <p14:creationId xmlns:p14="http://schemas.microsoft.com/office/powerpoint/2010/main" val="3719746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F0C0FA-5B4D-4ED0-8188-6DC26ACA04B9}" type="datetimeFigureOut">
              <a:rPr lang="fr-FR" smtClean="0"/>
              <a:t>05/05/2021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A989F6-3CB0-47DA-816F-8C8483479B4E}" type="slidenum">
              <a:rPr lang="fr-FR" smtClean="0"/>
              <a:t>‹N°›</a:t>
            </a:fld>
            <a:endParaRPr lang="fr-FR"/>
          </a:p>
        </p:txBody>
      </p:sp>
    </p:spTree>
    <p:extLst>
      <p:ext uri="{BB962C8B-B14F-4D97-AF65-F5344CB8AC3E}">
        <p14:creationId xmlns:p14="http://schemas.microsoft.com/office/powerpoint/2010/main" val="2482389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6.jpe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6.jpe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8.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24.png"/><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hyperlink" Target="mailto:laurent.longuevergne@univ-rennes1.fr" TargetMode="External"/><Relationship Id="rId3" Type="http://schemas.openxmlformats.org/officeDocument/2006/relationships/image" Target="../media/image6.jpeg"/><Relationship Id="rId7"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8.png"/><Relationship Id="rId10" Type="http://schemas.openxmlformats.org/officeDocument/2006/relationships/hyperlink" Target="mailto:virginie.girard@univ-grenoble-alpes.fr" TargetMode="External"/><Relationship Id="rId4" Type="http://schemas.openxmlformats.org/officeDocument/2006/relationships/image" Target="../media/image7.png"/><Relationship Id="rId9" Type="http://schemas.openxmlformats.org/officeDocument/2006/relationships/hyperlink" Target="mailto:arnaud.elger@univ-tlse3.f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24" y="42757"/>
            <a:ext cx="1154164" cy="662576"/>
          </a:xfrm>
          <a:prstGeom prst="rect">
            <a:avLst/>
          </a:prstGeom>
        </p:spPr>
      </p:pic>
      <p:sp>
        <p:nvSpPr>
          <p:cNvPr id="5" name="Rectangle 4"/>
          <p:cNvSpPr/>
          <p:nvPr/>
        </p:nvSpPr>
        <p:spPr>
          <a:xfrm>
            <a:off x="833368" y="33442"/>
            <a:ext cx="10751126" cy="503856"/>
          </a:xfrm>
          <a:prstGeom prst="rect">
            <a:avLst/>
          </a:prstGeom>
        </p:spPr>
        <p:txBody>
          <a:bodyPr wrap="square">
            <a:spAutoFit/>
          </a:bodyPr>
          <a:lstStyle/>
          <a:p>
            <a:pPr algn="ctr">
              <a:lnSpc>
                <a:spcPct val="150000"/>
              </a:lnSpc>
            </a:pPr>
            <a:r>
              <a:rPr lang="fr-FR" sz="2000" dirty="0">
                <a:latin typeface="Arial Rounded MT Bold" panose="020F0704030504030204" pitchFamily="34" charset="0"/>
              </a:rPr>
              <a:t>Réseaux de capteurs LoRaWAN dédiés à la Recherche</a:t>
            </a:r>
            <a:endParaRPr lang="fr-FR" sz="2000" dirty="0"/>
          </a:p>
        </p:txBody>
      </p:sp>
      <p:graphicFrame>
        <p:nvGraphicFramePr>
          <p:cNvPr id="6" name="Tableau 6">
            <a:extLst>
              <a:ext uri="{FF2B5EF4-FFF2-40B4-BE49-F238E27FC236}">
                <a16:creationId xmlns:a16="http://schemas.microsoft.com/office/drawing/2014/main" id="{DB0380DA-285E-4704-9CEF-D9999F5194FA}"/>
              </a:ext>
            </a:extLst>
          </p:cNvPr>
          <p:cNvGraphicFramePr>
            <a:graphicFrameLocks noGrp="1"/>
          </p:cNvGraphicFramePr>
          <p:nvPr>
            <p:extLst>
              <p:ext uri="{D42A27DB-BD31-4B8C-83A1-F6EECF244321}">
                <p14:modId xmlns:p14="http://schemas.microsoft.com/office/powerpoint/2010/main" val="2541394355"/>
              </p:ext>
            </p:extLst>
          </p:nvPr>
        </p:nvGraphicFramePr>
        <p:xfrm>
          <a:off x="266675" y="851080"/>
          <a:ext cx="6082754" cy="2566310"/>
        </p:xfrm>
        <a:graphic>
          <a:graphicData uri="http://schemas.openxmlformats.org/drawingml/2006/table">
            <a:tbl>
              <a:tblPr firstRow="1" bandRow="1">
                <a:tableStyleId>{5C22544A-7EE6-4342-B048-85BDC9FD1C3A}</a:tableStyleId>
              </a:tblPr>
              <a:tblGrid>
                <a:gridCol w="3369247">
                  <a:extLst>
                    <a:ext uri="{9D8B030D-6E8A-4147-A177-3AD203B41FA5}">
                      <a16:colId xmlns:a16="http://schemas.microsoft.com/office/drawing/2014/main" val="3928568852"/>
                    </a:ext>
                  </a:extLst>
                </a:gridCol>
                <a:gridCol w="1465580">
                  <a:extLst>
                    <a:ext uri="{9D8B030D-6E8A-4147-A177-3AD203B41FA5}">
                      <a16:colId xmlns:a16="http://schemas.microsoft.com/office/drawing/2014/main" val="94085162"/>
                    </a:ext>
                  </a:extLst>
                </a:gridCol>
                <a:gridCol w="1247927">
                  <a:extLst>
                    <a:ext uri="{9D8B030D-6E8A-4147-A177-3AD203B41FA5}">
                      <a16:colId xmlns:a16="http://schemas.microsoft.com/office/drawing/2014/main" val="2142279864"/>
                    </a:ext>
                  </a:extLst>
                </a:gridCol>
              </a:tblGrid>
              <a:tr h="330962">
                <a:tc>
                  <a:txBody>
                    <a:bodyPr/>
                    <a:lstStyle/>
                    <a:p>
                      <a:pPr algn="ctr"/>
                      <a:r>
                        <a:rPr lang="fr-FR" dirty="0"/>
                        <a:t>Environnement</a:t>
                      </a:r>
                    </a:p>
                  </a:txBody>
                  <a:tcPr anchor="ctr"/>
                </a:tc>
                <a:tc>
                  <a:txBody>
                    <a:bodyPr/>
                    <a:lstStyle/>
                    <a:p>
                      <a:pPr algn="ctr"/>
                      <a:r>
                        <a:rPr lang="fr-FR" dirty="0"/>
                        <a:t>Sites</a:t>
                      </a:r>
                    </a:p>
                  </a:txBody>
                  <a:tcPr anchor="ctr"/>
                </a:tc>
                <a:tc>
                  <a:txBody>
                    <a:bodyPr/>
                    <a:lstStyle/>
                    <a:p>
                      <a:pPr algn="ctr"/>
                      <a:r>
                        <a:rPr lang="fr-FR" dirty="0"/>
                        <a:t>Statut</a:t>
                      </a:r>
                    </a:p>
                  </a:txBody>
                  <a:tcPr anchor="ctr"/>
                </a:tc>
                <a:extLst>
                  <a:ext uri="{0D108BD9-81ED-4DB2-BD59-A6C34878D82A}">
                    <a16:rowId xmlns:a16="http://schemas.microsoft.com/office/drawing/2014/main" val="2963129189"/>
                  </a:ext>
                </a:extLst>
              </a:tr>
              <a:tr h="468863">
                <a:tc>
                  <a:txBody>
                    <a:bodyPr/>
                    <a:lstStyle/>
                    <a:p>
                      <a:pPr algn="ctr"/>
                      <a:r>
                        <a:rPr lang="fr-FR" sz="1400" b="1" i="1" dirty="0">
                          <a:solidFill>
                            <a:schemeClr val="tx1"/>
                          </a:solidFill>
                          <a:latin typeface="+mn-lt"/>
                        </a:rPr>
                        <a:t>Eutrophisation et prolifération</a:t>
                      </a:r>
                      <a:endParaRPr lang="fr-FR" sz="1400" dirty="0">
                        <a:solidFill>
                          <a:schemeClr val="tx1"/>
                        </a:solidFill>
                        <a:latin typeface="+mn-lt"/>
                      </a:endParaRPr>
                    </a:p>
                    <a:p>
                      <a:pPr algn="ctr"/>
                      <a:r>
                        <a:rPr lang="fr-FR" sz="1400" b="1" i="1" dirty="0">
                          <a:solidFill>
                            <a:schemeClr val="tx1"/>
                          </a:solidFill>
                          <a:latin typeface="+mn-lt"/>
                        </a:rPr>
                        <a:t>de cyanobactéries</a:t>
                      </a:r>
                      <a:endParaRPr lang="fr-FR" sz="1400" dirty="0"/>
                    </a:p>
                  </a:txBody>
                  <a:tcPr anchor="ctr"/>
                </a:tc>
                <a:tc>
                  <a:txBody>
                    <a:bodyPr/>
                    <a:lstStyle/>
                    <a:p>
                      <a:r>
                        <a:rPr lang="fr-FR" sz="1400" b="1" dirty="0"/>
                        <a:t>Lac d’Aydat</a:t>
                      </a:r>
                    </a:p>
                  </a:txBody>
                  <a:tcPr anchor="ctr"/>
                </a:tc>
                <a:tc>
                  <a:txBody>
                    <a:bodyPr/>
                    <a:lstStyle/>
                    <a:p>
                      <a:r>
                        <a:rPr lang="fr-FR" sz="1400" b="1" dirty="0">
                          <a:solidFill>
                            <a:schemeClr val="tx1"/>
                          </a:solidFill>
                        </a:rPr>
                        <a:t>Opérationnel</a:t>
                      </a:r>
                    </a:p>
                  </a:txBody>
                  <a:tcPr anchor="ctr"/>
                </a:tc>
                <a:extLst>
                  <a:ext uri="{0D108BD9-81ED-4DB2-BD59-A6C34878D82A}">
                    <a16:rowId xmlns:a16="http://schemas.microsoft.com/office/drawing/2014/main" val="2060450816"/>
                  </a:ext>
                </a:extLst>
              </a:tr>
              <a:tr h="330962">
                <a:tc>
                  <a:txBody>
                    <a:bodyPr/>
                    <a:lstStyle/>
                    <a:p>
                      <a:pPr algn="ctr"/>
                      <a:r>
                        <a:rPr lang="fr-FR" sz="1400" b="1" i="1" dirty="0">
                          <a:solidFill>
                            <a:schemeClr val="tx1"/>
                          </a:solidFill>
                          <a:latin typeface="+mn-lt"/>
                        </a:rPr>
                        <a:t>Vie sous rayonnement d’origine naturelle</a:t>
                      </a:r>
                      <a:endParaRPr lang="fr-FR" sz="1400" dirty="0"/>
                    </a:p>
                  </a:txBody>
                  <a:tcPr anchor="ctr"/>
                </a:tc>
                <a:tc>
                  <a:txBody>
                    <a:bodyPr/>
                    <a:lstStyle/>
                    <a:p>
                      <a:r>
                        <a:rPr lang="fr-FR" sz="1400" b="1" dirty="0"/>
                        <a:t>Mine de Lachaux</a:t>
                      </a:r>
                    </a:p>
                  </a:txBody>
                  <a:tcPr anchor="ctr"/>
                </a:tc>
                <a:tc>
                  <a:txBody>
                    <a:bodyPr/>
                    <a:lstStyle/>
                    <a:p>
                      <a:r>
                        <a:rPr lang="fr-FR" sz="1400" b="1" dirty="0"/>
                        <a:t>En cours</a:t>
                      </a:r>
                    </a:p>
                  </a:txBody>
                  <a:tcPr anchor="ctr"/>
                </a:tc>
                <a:extLst>
                  <a:ext uri="{0D108BD9-81ED-4DB2-BD59-A6C34878D82A}">
                    <a16:rowId xmlns:a16="http://schemas.microsoft.com/office/drawing/2014/main" val="2315058041"/>
                  </a:ext>
                </a:extLst>
              </a:tr>
              <a:tr h="3309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i="1" dirty="0">
                          <a:solidFill>
                            <a:schemeClr val="tx1"/>
                          </a:solidFill>
                          <a:latin typeface="+mn-lt"/>
                        </a:rPr>
                        <a:t>Services écosystémique de l’Allier</a:t>
                      </a:r>
                      <a:endParaRPr lang="fr-FR" sz="1400" dirty="0"/>
                    </a:p>
                  </a:txBody>
                  <a:tcPr anchor="ctr"/>
                </a:tc>
                <a:tc>
                  <a:txBody>
                    <a:bodyPr/>
                    <a:lstStyle/>
                    <a:p>
                      <a:r>
                        <a:rPr lang="fr-FR" sz="1400" b="1" dirty="0"/>
                        <a:t>Auzon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chemeClr val="tx1"/>
                          </a:solidFill>
                        </a:rPr>
                        <a:t>Opérationnel</a:t>
                      </a:r>
                    </a:p>
                  </a:txBody>
                  <a:tcPr anchor="ctr"/>
                </a:tc>
                <a:extLst>
                  <a:ext uri="{0D108BD9-81ED-4DB2-BD59-A6C34878D82A}">
                    <a16:rowId xmlns:a16="http://schemas.microsoft.com/office/drawing/2014/main" val="1305823800"/>
                  </a:ext>
                </a:extLst>
              </a:tr>
              <a:tr h="1020466">
                <a:tc>
                  <a:txBody>
                    <a:bodyPr/>
                    <a:lstStyle/>
                    <a:p>
                      <a:pPr algn="ctr"/>
                      <a:r>
                        <a:rPr lang="fr-FR" sz="1400" b="1" i="1" dirty="0"/>
                        <a:t>Concevoir et tester l’observatoire intelligent des territoires à l’heure de l’Anthropocène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t>3+ 12 sites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t>(Terra Forma)</a:t>
                      </a:r>
                    </a:p>
                  </a:txBody>
                  <a:tcPr anchor="ctr"/>
                </a:tc>
                <a:tc>
                  <a:txBody>
                    <a:bodyPr/>
                    <a:lstStyle/>
                    <a:p>
                      <a:r>
                        <a:rPr lang="fr-FR" sz="1400" b="1" dirty="0"/>
                        <a:t> 2022-2029</a:t>
                      </a:r>
                    </a:p>
                  </a:txBody>
                  <a:tcPr anchor="ctr"/>
                </a:tc>
                <a:extLst>
                  <a:ext uri="{0D108BD9-81ED-4DB2-BD59-A6C34878D82A}">
                    <a16:rowId xmlns:a16="http://schemas.microsoft.com/office/drawing/2014/main" val="1147613244"/>
                  </a:ext>
                </a:extLst>
              </a:tr>
            </a:tbl>
          </a:graphicData>
        </a:graphic>
      </p:graphicFrame>
      <p:graphicFrame>
        <p:nvGraphicFramePr>
          <p:cNvPr id="7" name="Tableau 6">
            <a:extLst>
              <a:ext uri="{FF2B5EF4-FFF2-40B4-BE49-F238E27FC236}">
                <a16:creationId xmlns:a16="http://schemas.microsoft.com/office/drawing/2014/main" id="{9858241D-2BF9-40AC-BD39-C0DC8312E5CF}"/>
              </a:ext>
            </a:extLst>
          </p:cNvPr>
          <p:cNvGraphicFramePr>
            <a:graphicFrameLocks noGrp="1"/>
          </p:cNvGraphicFramePr>
          <p:nvPr>
            <p:extLst>
              <p:ext uri="{D42A27DB-BD31-4B8C-83A1-F6EECF244321}">
                <p14:modId xmlns:p14="http://schemas.microsoft.com/office/powerpoint/2010/main" val="2640625838"/>
              </p:ext>
            </p:extLst>
          </p:nvPr>
        </p:nvGraphicFramePr>
        <p:xfrm>
          <a:off x="266675" y="4986689"/>
          <a:ext cx="6093029" cy="1280160"/>
        </p:xfrm>
        <a:graphic>
          <a:graphicData uri="http://schemas.openxmlformats.org/drawingml/2006/table">
            <a:tbl>
              <a:tblPr firstRow="1" bandRow="1">
                <a:tableStyleId>{5C22544A-7EE6-4342-B048-85BDC9FD1C3A}</a:tableStyleId>
              </a:tblPr>
              <a:tblGrid>
                <a:gridCol w="3369247">
                  <a:extLst>
                    <a:ext uri="{9D8B030D-6E8A-4147-A177-3AD203B41FA5}">
                      <a16:colId xmlns:a16="http://schemas.microsoft.com/office/drawing/2014/main" val="1299315002"/>
                    </a:ext>
                  </a:extLst>
                </a:gridCol>
                <a:gridCol w="1460061">
                  <a:extLst>
                    <a:ext uri="{9D8B030D-6E8A-4147-A177-3AD203B41FA5}">
                      <a16:colId xmlns:a16="http://schemas.microsoft.com/office/drawing/2014/main" val="2165055921"/>
                    </a:ext>
                  </a:extLst>
                </a:gridCol>
                <a:gridCol w="1263721">
                  <a:extLst>
                    <a:ext uri="{9D8B030D-6E8A-4147-A177-3AD203B41FA5}">
                      <a16:colId xmlns:a16="http://schemas.microsoft.com/office/drawing/2014/main" val="3892554724"/>
                    </a:ext>
                  </a:extLst>
                </a:gridCol>
              </a:tblGrid>
              <a:tr h="0">
                <a:tc>
                  <a:txBody>
                    <a:bodyPr/>
                    <a:lstStyle/>
                    <a:p>
                      <a:pPr algn="ctr"/>
                      <a:r>
                        <a:rPr lang="fr-FR" sz="1600" dirty="0"/>
                        <a:t>Volcanisme</a:t>
                      </a:r>
                    </a:p>
                  </a:txBody>
                  <a:tcPr anchor="ctr"/>
                </a:tc>
                <a:tc>
                  <a:txBody>
                    <a:bodyPr/>
                    <a:lstStyle/>
                    <a:p>
                      <a:r>
                        <a:rPr lang="fr-FR" dirty="0"/>
                        <a:t>Sites</a:t>
                      </a:r>
                    </a:p>
                  </a:txBody>
                  <a:tcPr anchor="ctr"/>
                </a:tc>
                <a:tc>
                  <a:txBody>
                    <a:bodyPr/>
                    <a:lstStyle/>
                    <a:p>
                      <a:endParaRPr lang="fr-FR" dirty="0"/>
                    </a:p>
                  </a:txBody>
                  <a:tcPr anchor="ctr"/>
                </a:tc>
                <a:extLst>
                  <a:ext uri="{0D108BD9-81ED-4DB2-BD59-A6C34878D82A}">
                    <a16:rowId xmlns:a16="http://schemas.microsoft.com/office/drawing/2014/main" val="386919239"/>
                  </a:ext>
                </a:extLst>
              </a:tr>
              <a:tr h="0">
                <a:tc>
                  <a:txBody>
                    <a:bodyPr/>
                    <a:lstStyle/>
                    <a:p>
                      <a:pPr algn="ctr"/>
                      <a:r>
                        <a:rPr lang="fr-FR" sz="1400" b="1" i="1" dirty="0"/>
                        <a:t>Etude du radon dans les panaches </a:t>
                      </a:r>
                      <a:r>
                        <a:rPr lang="fr-FR" sz="1400" b="1" i="1" dirty="0" err="1"/>
                        <a:t>volc</a:t>
                      </a:r>
                      <a:r>
                        <a:rPr lang="fr-FR" sz="1400" b="1" i="1" dirty="0"/>
                        <a:t>.</a:t>
                      </a:r>
                    </a:p>
                  </a:txBody>
                  <a:tcPr anchor="ctr"/>
                </a:tc>
                <a:tc>
                  <a:txBody>
                    <a:bodyPr/>
                    <a:lstStyle/>
                    <a:p>
                      <a:r>
                        <a:rPr lang="fr-FR" sz="1400" b="1" dirty="0"/>
                        <a:t>Etna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chemeClr val="tx1"/>
                          </a:solidFill>
                        </a:rPr>
                        <a:t>Opérationnel</a:t>
                      </a:r>
                    </a:p>
                  </a:txBody>
                  <a:tcPr anchor="ctr"/>
                </a:tc>
                <a:extLst>
                  <a:ext uri="{0D108BD9-81ED-4DB2-BD59-A6C34878D82A}">
                    <a16:rowId xmlns:a16="http://schemas.microsoft.com/office/drawing/2014/main" val="551216137"/>
                  </a:ext>
                </a:extLst>
              </a:tr>
              <a:tr h="0">
                <a:tc>
                  <a:txBody>
                    <a:bodyPr/>
                    <a:lstStyle/>
                    <a:p>
                      <a:pPr algn="ctr"/>
                      <a:r>
                        <a:rPr lang="fr-FR" sz="1400" b="1" i="1" dirty="0"/>
                        <a:t>Flux thermiques au sol</a:t>
                      </a:r>
                    </a:p>
                  </a:txBody>
                  <a:tcPr anchor="ctr"/>
                </a:tc>
                <a:tc>
                  <a:txBody>
                    <a:bodyPr/>
                    <a:lstStyle/>
                    <a:p>
                      <a:r>
                        <a:rPr lang="fr-FR" sz="1400" b="1" dirty="0"/>
                        <a:t>Soufrière</a:t>
                      </a:r>
                    </a:p>
                  </a:txBody>
                  <a:tcPr anchor="ctr"/>
                </a:tc>
                <a:tc>
                  <a:txBody>
                    <a:bodyPr/>
                    <a:lstStyle/>
                    <a:p>
                      <a:r>
                        <a:rPr lang="fr-FR" sz="1400" b="1" dirty="0"/>
                        <a:t>En cours</a:t>
                      </a:r>
                    </a:p>
                  </a:txBody>
                  <a:tcPr anchor="ctr"/>
                </a:tc>
                <a:extLst>
                  <a:ext uri="{0D108BD9-81ED-4DB2-BD59-A6C34878D82A}">
                    <a16:rowId xmlns:a16="http://schemas.microsoft.com/office/drawing/2014/main" val="3389634431"/>
                  </a:ext>
                </a:extLst>
              </a:tr>
              <a:tr h="0">
                <a:tc>
                  <a:txBody>
                    <a:bodyPr/>
                    <a:lstStyle/>
                    <a:p>
                      <a:pPr algn="ctr"/>
                      <a:r>
                        <a:rPr lang="fr-FR" sz="1400" b="1" i="1" dirty="0"/>
                        <a:t>Station </a:t>
                      </a:r>
                      <a:r>
                        <a:rPr lang="fr-FR" sz="1400" b="1" i="1" dirty="0" err="1"/>
                        <a:t>multiparamètres</a:t>
                      </a:r>
                      <a:r>
                        <a:rPr lang="fr-FR" sz="1400" b="1" i="1"/>
                        <a:t> air-sol</a:t>
                      </a:r>
                      <a:endParaRPr lang="fr-FR" sz="1400" b="1" i="1" dirty="0"/>
                    </a:p>
                  </a:txBody>
                  <a:tcPr anchor="ctr"/>
                </a:tc>
                <a:tc>
                  <a:txBody>
                    <a:bodyPr/>
                    <a:lstStyle/>
                    <a:p>
                      <a:r>
                        <a:rPr lang="fr-FR" sz="1400" b="1" dirty="0"/>
                        <a:t>Pavin</a:t>
                      </a:r>
                    </a:p>
                  </a:txBody>
                  <a:tcPr anchor="ctr"/>
                </a:tc>
                <a:tc>
                  <a:txBody>
                    <a:bodyPr/>
                    <a:lstStyle/>
                    <a:p>
                      <a:r>
                        <a:rPr lang="fr-FR" sz="1400" b="1" dirty="0"/>
                        <a:t>Etude</a:t>
                      </a:r>
                    </a:p>
                  </a:txBody>
                  <a:tcPr anchor="ctr"/>
                </a:tc>
                <a:extLst>
                  <a:ext uri="{0D108BD9-81ED-4DB2-BD59-A6C34878D82A}">
                    <a16:rowId xmlns:a16="http://schemas.microsoft.com/office/drawing/2014/main" val="1131406784"/>
                  </a:ext>
                </a:extLst>
              </a:tr>
            </a:tbl>
          </a:graphicData>
        </a:graphic>
      </p:graphicFrame>
      <p:graphicFrame>
        <p:nvGraphicFramePr>
          <p:cNvPr id="8" name="Tableau 7">
            <a:extLst>
              <a:ext uri="{FF2B5EF4-FFF2-40B4-BE49-F238E27FC236}">
                <a16:creationId xmlns:a16="http://schemas.microsoft.com/office/drawing/2014/main" id="{30F00657-0BA9-48CC-91A3-8B12861DEB59}"/>
              </a:ext>
            </a:extLst>
          </p:cNvPr>
          <p:cNvGraphicFramePr>
            <a:graphicFrameLocks noGrp="1"/>
          </p:cNvGraphicFramePr>
          <p:nvPr>
            <p:extLst>
              <p:ext uri="{D42A27DB-BD31-4B8C-83A1-F6EECF244321}">
                <p14:modId xmlns:p14="http://schemas.microsoft.com/office/powerpoint/2010/main" val="554921263"/>
              </p:ext>
            </p:extLst>
          </p:nvPr>
        </p:nvGraphicFramePr>
        <p:xfrm>
          <a:off x="256400" y="3478197"/>
          <a:ext cx="6103304" cy="1402080"/>
        </p:xfrm>
        <a:graphic>
          <a:graphicData uri="http://schemas.openxmlformats.org/drawingml/2006/table">
            <a:tbl>
              <a:tblPr firstRow="1" bandRow="1">
                <a:tableStyleId>{5C22544A-7EE6-4342-B048-85BDC9FD1C3A}</a:tableStyleId>
              </a:tblPr>
              <a:tblGrid>
                <a:gridCol w="3369247">
                  <a:extLst>
                    <a:ext uri="{9D8B030D-6E8A-4147-A177-3AD203B41FA5}">
                      <a16:colId xmlns:a16="http://schemas.microsoft.com/office/drawing/2014/main" val="1299315002"/>
                    </a:ext>
                  </a:extLst>
                </a:gridCol>
                <a:gridCol w="1470335">
                  <a:extLst>
                    <a:ext uri="{9D8B030D-6E8A-4147-A177-3AD203B41FA5}">
                      <a16:colId xmlns:a16="http://schemas.microsoft.com/office/drawing/2014/main" val="2165055921"/>
                    </a:ext>
                  </a:extLst>
                </a:gridCol>
                <a:gridCol w="1263722">
                  <a:extLst>
                    <a:ext uri="{9D8B030D-6E8A-4147-A177-3AD203B41FA5}">
                      <a16:colId xmlns:a16="http://schemas.microsoft.com/office/drawing/2014/main" val="3892554724"/>
                    </a:ext>
                  </a:extLst>
                </a:gridCol>
              </a:tblGrid>
              <a:tr h="0">
                <a:tc>
                  <a:txBody>
                    <a:bodyPr/>
                    <a:lstStyle/>
                    <a:p>
                      <a:pPr algn="ctr"/>
                      <a:r>
                        <a:rPr lang="fr-FR" sz="1600" dirty="0"/>
                        <a:t>Agriculture</a:t>
                      </a:r>
                    </a:p>
                  </a:txBody>
                  <a:tcPr anchor="ctr"/>
                </a:tc>
                <a:tc>
                  <a:txBody>
                    <a:bodyPr/>
                    <a:lstStyle/>
                    <a:p>
                      <a:r>
                        <a:rPr lang="fr-FR" dirty="0"/>
                        <a:t>Sites</a:t>
                      </a:r>
                    </a:p>
                  </a:txBody>
                  <a:tcPr anchor="ctr"/>
                </a:tc>
                <a:tc>
                  <a:txBody>
                    <a:bodyPr/>
                    <a:lstStyle/>
                    <a:p>
                      <a:endParaRPr lang="fr-FR" dirty="0"/>
                    </a:p>
                  </a:txBody>
                  <a:tcPr anchor="ctr"/>
                </a:tc>
                <a:extLst>
                  <a:ext uri="{0D108BD9-81ED-4DB2-BD59-A6C34878D82A}">
                    <a16:rowId xmlns:a16="http://schemas.microsoft.com/office/drawing/2014/main" val="386919239"/>
                  </a:ext>
                </a:extLst>
              </a:tr>
              <a:tr h="0">
                <a:tc>
                  <a:txBody>
                    <a:bodyPr/>
                    <a:lstStyle/>
                    <a:p>
                      <a:pPr algn="ctr"/>
                      <a:r>
                        <a:rPr lang="fr-FR" sz="1400" b="1" i="1" dirty="0">
                          <a:solidFill>
                            <a:schemeClr val="tx1"/>
                          </a:solidFill>
                          <a:latin typeface="+mn-lt"/>
                        </a:rPr>
                        <a:t>Etude du fonctionnement hydrique des agrosystèmes</a:t>
                      </a:r>
                      <a:endParaRPr lang="fr-FR" sz="1400" dirty="0">
                        <a:solidFill>
                          <a:schemeClr val="tx1"/>
                        </a:solidFill>
                        <a:latin typeface="+mn-lt"/>
                      </a:endParaRPr>
                    </a:p>
                  </a:txBody>
                  <a:tcPr anchor="ctr"/>
                </a:tc>
                <a:tc>
                  <a:txBody>
                    <a:bodyPr/>
                    <a:lstStyle/>
                    <a:p>
                      <a:pPr algn="ctr"/>
                      <a:r>
                        <a:rPr lang="fr-FR" sz="1400" b="1" dirty="0"/>
                        <a:t>Montoldre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chemeClr val="tx1"/>
                          </a:solidFill>
                        </a:rPr>
                        <a:t>Opérationnel</a:t>
                      </a:r>
                    </a:p>
                  </a:txBody>
                  <a:tcPr anchor="ctr"/>
                </a:tc>
                <a:extLst>
                  <a:ext uri="{0D108BD9-81ED-4DB2-BD59-A6C34878D82A}">
                    <a16:rowId xmlns:a16="http://schemas.microsoft.com/office/drawing/2014/main" val="551216137"/>
                  </a:ext>
                </a:extLst>
              </a:tr>
              <a:tr h="0">
                <a:tc>
                  <a:txBody>
                    <a:bodyPr/>
                    <a:lstStyle/>
                    <a:p>
                      <a:pPr algn="ctr"/>
                      <a:r>
                        <a:rPr lang="fr-FR" sz="1400" b="1" i="1" kern="1200" dirty="0">
                          <a:solidFill>
                            <a:schemeClr val="dk1"/>
                          </a:solidFill>
                          <a:effectLst/>
                          <a:latin typeface="+mn-lt"/>
                          <a:ea typeface="+mn-ea"/>
                          <a:cs typeface="+mn-cs"/>
                        </a:rPr>
                        <a:t>Etude du fonctionnement de l’écosystème prairial </a:t>
                      </a:r>
                      <a:endParaRPr lang="fr-FR" sz="1050" b="1" i="1" dirty="0"/>
                    </a:p>
                  </a:txBody>
                  <a:tcPr anchor="ctr"/>
                </a:tc>
                <a:tc>
                  <a:txBody>
                    <a:bodyPr/>
                    <a:lstStyle/>
                    <a:p>
                      <a:pPr algn="ctr"/>
                      <a:r>
                        <a:rPr lang="fr-FR" sz="1400" b="1" dirty="0"/>
                        <a:t>Laqueuille</a:t>
                      </a:r>
                    </a:p>
                  </a:txBody>
                  <a:tcPr anchor="ctr"/>
                </a:tc>
                <a:tc>
                  <a:txBody>
                    <a:bodyPr/>
                    <a:lstStyle/>
                    <a:p>
                      <a:r>
                        <a:rPr lang="fr-FR" sz="1400" b="1" dirty="0"/>
                        <a:t>Etude</a:t>
                      </a:r>
                    </a:p>
                  </a:txBody>
                  <a:tcPr anchor="ctr"/>
                </a:tc>
                <a:extLst>
                  <a:ext uri="{0D108BD9-81ED-4DB2-BD59-A6C34878D82A}">
                    <a16:rowId xmlns:a16="http://schemas.microsoft.com/office/drawing/2014/main" val="3389634431"/>
                  </a:ext>
                </a:extLst>
              </a:tr>
            </a:tbl>
          </a:graphicData>
        </a:graphic>
      </p:graphicFrame>
      <p:pic>
        <p:nvPicPr>
          <p:cNvPr id="10" name="Image 9" descr="Une image contenant texte&#10;&#10;Description générée automatiquement">
            <a:extLst>
              <a:ext uri="{FF2B5EF4-FFF2-40B4-BE49-F238E27FC236}">
                <a16:creationId xmlns:a16="http://schemas.microsoft.com/office/drawing/2014/main" id="{24B80A73-7CFA-4279-9EF9-7386B09417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7937" y="-49823"/>
            <a:ext cx="1982912" cy="799826"/>
          </a:xfrm>
          <a:prstGeom prst="rect">
            <a:avLst/>
          </a:prstGeom>
        </p:spPr>
      </p:pic>
      <p:sp>
        <p:nvSpPr>
          <p:cNvPr id="11" name="ZoneTexte 10">
            <a:extLst>
              <a:ext uri="{FF2B5EF4-FFF2-40B4-BE49-F238E27FC236}">
                <a16:creationId xmlns:a16="http://schemas.microsoft.com/office/drawing/2014/main" id="{1AABA52B-1328-4A70-B5EA-C6A4B096C588}"/>
              </a:ext>
            </a:extLst>
          </p:cNvPr>
          <p:cNvSpPr txBox="1"/>
          <p:nvPr/>
        </p:nvSpPr>
        <p:spPr>
          <a:xfrm>
            <a:off x="6857322" y="851080"/>
            <a:ext cx="5293527" cy="3139321"/>
          </a:xfrm>
          <a:prstGeom prst="rect">
            <a:avLst/>
          </a:prstGeom>
          <a:noFill/>
        </p:spPr>
        <p:txBody>
          <a:bodyPr wrap="square" rtlCol="0">
            <a:spAutoFit/>
          </a:bodyPr>
          <a:lstStyle/>
          <a:p>
            <a:r>
              <a:rPr lang="fr-FR" b="1" dirty="0"/>
              <a:t>Exemples d’axes de R&amp;D en cours</a:t>
            </a:r>
          </a:p>
          <a:p>
            <a:pPr marL="285750" indent="-285750">
              <a:lnSpc>
                <a:spcPct val="150000"/>
              </a:lnSpc>
              <a:buFont typeface="Wingdings" panose="05000000000000000000" pitchFamily="2" charset="2"/>
              <a:buChar char="§"/>
            </a:pPr>
            <a:r>
              <a:rPr lang="fr-FR" dirty="0"/>
              <a:t>Conception d’un dispositif </a:t>
            </a:r>
            <a:r>
              <a:rPr lang="fr-FR" b="1" dirty="0"/>
              <a:t>médical</a:t>
            </a:r>
            <a:r>
              <a:rPr lang="fr-FR" dirty="0"/>
              <a:t> intelligent multi-capteur pour la détection de la </a:t>
            </a:r>
            <a:r>
              <a:rPr lang="fr-FR" b="1" dirty="0"/>
              <a:t>mobilité</a:t>
            </a:r>
            <a:r>
              <a:rPr lang="fr-FR" dirty="0"/>
              <a:t> faible</a:t>
            </a:r>
          </a:p>
          <a:p>
            <a:pPr marL="285750" indent="-285750">
              <a:lnSpc>
                <a:spcPct val="150000"/>
              </a:lnSpc>
              <a:buFont typeface="Wingdings" panose="05000000000000000000" pitchFamily="2" charset="2"/>
              <a:buChar char="§"/>
            </a:pPr>
            <a:r>
              <a:rPr lang="fr-FR" dirty="0"/>
              <a:t>Capteurs d’</a:t>
            </a:r>
            <a:r>
              <a:rPr lang="fr-FR" b="1" dirty="0"/>
              <a:t>images</a:t>
            </a:r>
            <a:r>
              <a:rPr lang="fr-FR" dirty="0"/>
              <a:t> communicants </a:t>
            </a:r>
            <a:r>
              <a:rPr lang="fr-FR" b="1" dirty="0"/>
              <a:t>à faible consommation</a:t>
            </a:r>
            <a:r>
              <a:rPr lang="fr-FR" dirty="0"/>
              <a:t> d’énergie</a:t>
            </a:r>
          </a:p>
          <a:p>
            <a:pPr marL="285750" indent="-285750">
              <a:lnSpc>
                <a:spcPct val="150000"/>
              </a:lnSpc>
              <a:buFont typeface="Wingdings" panose="05000000000000000000" pitchFamily="2" charset="2"/>
              <a:buChar char="§"/>
            </a:pPr>
            <a:r>
              <a:rPr lang="fr-FR" b="1" dirty="0"/>
              <a:t>Nœud</a:t>
            </a:r>
            <a:r>
              <a:rPr lang="fr-FR" dirty="0"/>
              <a:t> communicant </a:t>
            </a:r>
            <a:r>
              <a:rPr lang="fr-FR" b="1" dirty="0"/>
              <a:t>enterré</a:t>
            </a:r>
          </a:p>
          <a:p>
            <a:pPr marL="285750" indent="-285750">
              <a:lnSpc>
                <a:spcPct val="150000"/>
              </a:lnSpc>
              <a:buFont typeface="Wingdings" panose="05000000000000000000" pitchFamily="2" charset="2"/>
              <a:buChar char="§"/>
            </a:pPr>
            <a:r>
              <a:rPr lang="fr-FR" dirty="0"/>
              <a:t>Evolution/amélioration du protocole LoRaWAN</a:t>
            </a:r>
          </a:p>
          <a:p>
            <a:pPr marL="285750" indent="-285750">
              <a:buFontTx/>
              <a:buChar char="-"/>
            </a:pPr>
            <a:endParaRPr lang="fr-FR" dirty="0"/>
          </a:p>
        </p:txBody>
      </p:sp>
    </p:spTree>
    <p:extLst>
      <p:ext uri="{BB962C8B-B14F-4D97-AF65-F5344CB8AC3E}">
        <p14:creationId xmlns:p14="http://schemas.microsoft.com/office/powerpoint/2010/main" val="2223295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tangle 2"/>
          <p:cNvSpPr/>
          <p:nvPr/>
        </p:nvSpPr>
        <p:spPr bwMode="auto">
          <a:xfrm>
            <a:off x="-1" y="-2715"/>
            <a:ext cx="8669367" cy="809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latin typeface="Berlin Sans FB"/>
                <a:cs typeface="Arial"/>
              </a:rPr>
              <a:t>Ateliers INSU - INSIS</a:t>
            </a:r>
          </a:p>
        </p:txBody>
      </p:sp>
      <p:sp>
        <p:nvSpPr>
          <p:cNvPr id="6" name="Rectangle 3"/>
          <p:cNvSpPr/>
          <p:nvPr/>
        </p:nvSpPr>
        <p:spPr bwMode="auto">
          <a:xfrm>
            <a:off x="3313119" y="6503492"/>
            <a:ext cx="8878881" cy="3545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8" name="ZoneTexte 9"/>
          <p:cNvSpPr>
            <a:spLocks/>
          </p:cNvSpPr>
          <p:nvPr/>
        </p:nvSpPr>
        <p:spPr bwMode="auto">
          <a:xfrm>
            <a:off x="964166" y="817370"/>
            <a:ext cx="10382117" cy="2985433"/>
          </a:xfrm>
          <a:prstGeom prst="rect">
            <a:avLst/>
          </a:prstGeom>
          <a:noFill/>
        </p:spPr>
        <p:txBody>
          <a:bodyPr wrap="square" rtlCol="0">
            <a:spAutoFit/>
          </a:bodyPr>
          <a:lstStyle/>
          <a:p>
            <a:pPr algn="ctr">
              <a:defRPr/>
            </a:pPr>
            <a:r>
              <a:rPr lang="fr-FR" sz="2400" dirty="0">
                <a:latin typeface="Berlin Sans FB"/>
                <a:cs typeface="Arial"/>
              </a:rPr>
              <a:t>PIA3 EQUIPEX+ 2021 - 2028</a:t>
            </a:r>
          </a:p>
          <a:p>
            <a:pPr algn="ctr">
              <a:defRPr/>
            </a:pPr>
            <a:r>
              <a:rPr lang="fr-FR" sz="3600" dirty="0">
                <a:latin typeface="Berlin Sans FB"/>
                <a:cs typeface="Arial"/>
              </a:rPr>
              <a:t>TERRA FORMA</a:t>
            </a:r>
          </a:p>
          <a:p>
            <a:pPr algn="ctr">
              <a:defRPr/>
            </a:pPr>
            <a:endParaRPr dirty="0"/>
          </a:p>
          <a:p>
            <a:pPr algn="ctr">
              <a:defRPr/>
            </a:pPr>
            <a:r>
              <a:rPr lang="fr-FR" sz="2800" dirty="0">
                <a:latin typeface="Berlin Sans FB"/>
                <a:cs typeface="Arial"/>
              </a:rPr>
              <a:t>Concevoir et tester l’observatoire intelligent des territoires à l’heure de l’Anthropocène</a:t>
            </a:r>
          </a:p>
          <a:p>
            <a:pPr algn="ctr">
              <a:defRPr/>
            </a:pPr>
            <a:endParaRPr lang="fr-FR" dirty="0">
              <a:latin typeface="Arial"/>
              <a:cs typeface="Arial"/>
            </a:endParaRPr>
          </a:p>
          <a:p>
            <a:pPr algn="ctr">
              <a:defRPr/>
            </a:pPr>
            <a:r>
              <a:rPr lang="fr-FR" dirty="0">
                <a:latin typeface="Arial"/>
                <a:cs typeface="Arial"/>
              </a:rPr>
              <a:t>Laurent Longuevergne (CNRS/UR1); Arnaud </a:t>
            </a:r>
            <a:r>
              <a:rPr lang="fr-FR" dirty="0" err="1">
                <a:latin typeface="Arial"/>
                <a:cs typeface="Arial"/>
              </a:rPr>
              <a:t>Elger</a:t>
            </a:r>
            <a:r>
              <a:rPr lang="fr-FR" dirty="0">
                <a:latin typeface="Arial"/>
                <a:cs typeface="Arial"/>
              </a:rPr>
              <a:t> (UPS); Virginie Girard (CNRS/</a:t>
            </a:r>
            <a:r>
              <a:rPr lang="fr-FR" dirty="0" err="1">
                <a:latin typeface="Arial"/>
                <a:cs typeface="Arial"/>
              </a:rPr>
              <a:t>eLTER</a:t>
            </a:r>
            <a:r>
              <a:rPr lang="fr-FR" dirty="0">
                <a:latin typeface="Arial"/>
                <a:cs typeface="Arial"/>
              </a:rPr>
              <a:t> FR); </a:t>
            </a:r>
          </a:p>
          <a:p>
            <a:pPr algn="ctr">
              <a:defRPr/>
            </a:pPr>
            <a:endParaRPr lang="fr-FR" dirty="0">
              <a:latin typeface="Arial"/>
              <a:cs typeface="Arial"/>
            </a:endParaRPr>
          </a:p>
        </p:txBody>
      </p:sp>
      <p:sp>
        <p:nvSpPr>
          <p:cNvPr id="9" name="Rectangle 12"/>
          <p:cNvSpPr/>
          <p:nvPr/>
        </p:nvSpPr>
        <p:spPr bwMode="auto">
          <a:xfrm>
            <a:off x="7914290" y="-2716"/>
            <a:ext cx="2753710" cy="809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ln w="0"/>
              <a:solidFill>
                <a:schemeClr val="tx1"/>
              </a:solidFill>
              <a:latin typeface="Berlin Sans FB"/>
            </a:endParaRPr>
          </a:p>
        </p:txBody>
      </p:sp>
      <p:grpSp>
        <p:nvGrpSpPr>
          <p:cNvPr id="2" name="Groupe 1">
            <a:extLst>
              <a:ext uri="{FF2B5EF4-FFF2-40B4-BE49-F238E27FC236}">
                <a16:creationId xmlns:a16="http://schemas.microsoft.com/office/drawing/2014/main" id="{7101EA28-337E-4E53-980D-462D72ECC054}"/>
              </a:ext>
            </a:extLst>
          </p:cNvPr>
          <p:cNvGrpSpPr/>
          <p:nvPr/>
        </p:nvGrpSpPr>
        <p:grpSpPr>
          <a:xfrm>
            <a:off x="3240265" y="3899598"/>
            <a:ext cx="5829917" cy="700100"/>
            <a:chOff x="2839449" y="5036724"/>
            <a:chExt cx="7649039" cy="918554"/>
          </a:xfrm>
        </p:grpSpPr>
        <p:pic>
          <p:nvPicPr>
            <p:cNvPr id="16" name="Google Shape;228;ga678da7c2e_1_22"/>
            <p:cNvPicPr/>
            <p:nvPr/>
          </p:nvPicPr>
          <p:blipFill>
            <a:blip r:embed="rId3">
              <a:alphaModFix/>
            </a:blip>
            <a:stretch/>
          </p:blipFill>
          <p:spPr bwMode="auto">
            <a:xfrm>
              <a:off x="2839449" y="5078979"/>
              <a:ext cx="3429000" cy="876299"/>
            </a:xfrm>
            <a:prstGeom prst="rect">
              <a:avLst/>
            </a:prstGeom>
            <a:noFill/>
            <a:ln>
              <a:noFill/>
            </a:ln>
          </p:spPr>
        </p:pic>
        <p:pic>
          <p:nvPicPr>
            <p:cNvPr id="17" name="Google Shape;229;ga678da7c2e_1_22" descr="Résultat de recherche d'images pour &quot;IR ozcar&quot;"/>
            <p:cNvPicPr/>
            <p:nvPr/>
          </p:nvPicPr>
          <p:blipFill>
            <a:blip r:embed="rId4">
              <a:alphaModFix/>
            </a:blip>
            <a:stretch/>
          </p:blipFill>
          <p:spPr bwMode="auto">
            <a:xfrm>
              <a:off x="8662222" y="5175584"/>
              <a:ext cx="1826266" cy="741454"/>
            </a:xfrm>
            <a:prstGeom prst="rect">
              <a:avLst/>
            </a:prstGeom>
            <a:noFill/>
            <a:ln>
              <a:noFill/>
            </a:ln>
          </p:spPr>
        </p:pic>
        <p:pic>
          <p:nvPicPr>
            <p:cNvPr id="18" name="Google Shape;230;ga678da7c2e_1_22"/>
            <p:cNvPicPr/>
            <p:nvPr/>
          </p:nvPicPr>
          <p:blipFill>
            <a:blip r:embed="rId5" cstate="print">
              <a:alphaModFix/>
              <a:extLst>
                <a:ext uri="{28A0092B-C50C-407E-A947-70E740481C1C}">
                  <a14:useLocalDpi xmlns:a14="http://schemas.microsoft.com/office/drawing/2010/main"/>
                </a:ext>
              </a:extLst>
            </a:blip>
            <a:srcRect/>
            <a:stretch/>
          </p:blipFill>
          <p:spPr bwMode="auto">
            <a:xfrm>
              <a:off x="6408600" y="5036724"/>
              <a:ext cx="2253622" cy="891992"/>
            </a:xfrm>
            <a:prstGeom prst="rect">
              <a:avLst/>
            </a:prstGeom>
            <a:noFill/>
            <a:ln>
              <a:noFill/>
            </a:ln>
          </p:spPr>
        </p:pic>
      </p:grpSp>
      <p:sp>
        <p:nvSpPr>
          <p:cNvPr id="19" name="Rectangle 18"/>
          <p:cNvSpPr/>
          <p:nvPr/>
        </p:nvSpPr>
        <p:spPr bwMode="auto">
          <a:xfrm>
            <a:off x="1343472" y="4260104"/>
            <a:ext cx="10848528" cy="204921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marL="0" marR="0" lvl="0" indent="0" algn="ctr">
              <a:lnSpc>
                <a:spcPct val="100000"/>
              </a:lnSpc>
              <a:spcBef>
                <a:spcPts val="0"/>
              </a:spcBef>
              <a:spcAft>
                <a:spcPts val="0"/>
              </a:spcAft>
              <a:buClr>
                <a:srgbClr val="000000"/>
              </a:buClr>
              <a:buSzPts val="1800"/>
              <a:buFont typeface="Arial"/>
              <a:buNone/>
              <a:defRPr/>
            </a:pPr>
            <a:endParaRPr lang="fr-FR" sz="1800" b="0" i="0" u="sng" strike="noStrike" cap="none" dirty="0">
              <a:latin typeface="Gill Sans"/>
              <a:ea typeface="Gill Sans"/>
              <a:cs typeface="Gill Sans"/>
            </a:endParaRPr>
          </a:p>
          <a:p>
            <a:pPr marL="0" marR="0" lvl="0" indent="0" algn="ctr">
              <a:lnSpc>
                <a:spcPct val="100000"/>
              </a:lnSpc>
              <a:spcBef>
                <a:spcPts val="0"/>
              </a:spcBef>
              <a:spcAft>
                <a:spcPts val="0"/>
              </a:spcAft>
              <a:buClr>
                <a:srgbClr val="000000"/>
              </a:buClr>
              <a:buSzPts val="1800"/>
              <a:buFont typeface="Arial"/>
              <a:buNone/>
              <a:defRPr/>
            </a:pPr>
            <a:endParaRPr lang="fr-FR" u="sng" dirty="0">
              <a:latin typeface="Gill Sans"/>
              <a:ea typeface="Gill Sans"/>
              <a:cs typeface="Gill Sans"/>
            </a:endParaRPr>
          </a:p>
          <a:p>
            <a:pPr marL="0" marR="0" lvl="0" indent="0" algn="ctr">
              <a:lnSpc>
                <a:spcPct val="100000"/>
              </a:lnSpc>
              <a:spcBef>
                <a:spcPts val="0"/>
              </a:spcBef>
              <a:spcAft>
                <a:spcPts val="0"/>
              </a:spcAft>
              <a:buClr>
                <a:srgbClr val="000000"/>
              </a:buClr>
              <a:buSzPts val="1800"/>
              <a:buFont typeface="Arial"/>
              <a:buNone/>
              <a:defRPr/>
            </a:pPr>
            <a:r>
              <a:rPr lang="fr-FR" sz="1800" b="0" i="0" u="sng" strike="noStrike" cap="none" dirty="0">
                <a:latin typeface="Gill Sans"/>
                <a:ea typeface="Gill Sans"/>
                <a:cs typeface="Gill Sans"/>
              </a:rPr>
              <a:t>Partenaires : 42 laboratoires</a:t>
            </a:r>
            <a:endParaRPr lang="fr-FR" sz="1400" b="0" i="0" u="none" strike="noStrike" cap="none" dirty="0">
              <a:latin typeface="Arial"/>
              <a:ea typeface="Arial"/>
              <a:cs typeface="Arial"/>
            </a:endParaRPr>
          </a:p>
          <a:p>
            <a:pPr marL="0" marR="0" lvl="2" indent="0" algn="ctr">
              <a:lnSpc>
                <a:spcPct val="100000"/>
              </a:lnSpc>
              <a:spcBef>
                <a:spcPts val="0"/>
              </a:spcBef>
              <a:spcAft>
                <a:spcPts val="0"/>
              </a:spcAft>
              <a:buClr>
                <a:srgbClr val="000000"/>
              </a:buClr>
              <a:buSzPts val="1800"/>
              <a:buFont typeface="Arial"/>
              <a:buNone/>
              <a:defRPr/>
            </a:pPr>
            <a:r>
              <a:rPr lang="fr-FR" sz="1800" b="0" i="0" u="none" strike="noStrike" cap="none" dirty="0">
                <a:latin typeface="Gill Sans"/>
                <a:ea typeface="Gill Sans"/>
                <a:cs typeface="Gill Sans"/>
              </a:rPr>
              <a:t>CNRS (INSU, INEE, INSIS, IN2P3, INP, INS2I, INSHS, INSB), IRD, INRAE, Mines </a:t>
            </a:r>
            <a:r>
              <a:rPr lang="fr-FR" sz="1800" b="0" i="0" u="none" strike="noStrike" cap="none" dirty="0" err="1">
                <a:latin typeface="Gill Sans"/>
                <a:ea typeface="Gill Sans"/>
                <a:cs typeface="Gill Sans"/>
              </a:rPr>
              <a:t>Paristech</a:t>
            </a:r>
            <a:r>
              <a:rPr lang="fr-FR" sz="1800" b="0" i="0" u="none" strike="noStrike" cap="none" dirty="0">
                <a:latin typeface="Gill Sans"/>
                <a:ea typeface="Gill Sans"/>
                <a:cs typeface="Gill Sans"/>
              </a:rPr>
              <a:t>, INERIS</a:t>
            </a:r>
          </a:p>
          <a:p>
            <a:pPr marL="0" marR="0" lvl="2" indent="0" algn="ctr">
              <a:lnSpc>
                <a:spcPct val="100000"/>
              </a:lnSpc>
              <a:spcBef>
                <a:spcPts val="0"/>
              </a:spcBef>
              <a:spcAft>
                <a:spcPts val="0"/>
              </a:spcAft>
              <a:buClr>
                <a:srgbClr val="000000"/>
              </a:buClr>
              <a:buSzPts val="1800"/>
              <a:buFont typeface="Arial"/>
              <a:buNone/>
              <a:defRPr/>
            </a:pPr>
            <a:r>
              <a:rPr lang="fr-FR" sz="1800" b="0" i="0" u="none" strike="noStrike" cap="none" dirty="0">
                <a:latin typeface="Gill Sans"/>
                <a:ea typeface="Gill Sans"/>
                <a:cs typeface="Gill Sans"/>
              </a:rPr>
              <a:t>Universités (Rennes, Toulouse, Grenoble, Clermont-Auvergne, Paris-Diderot, Montpellier, Reims, Toulon, Franche-Comté, Orléans, Strasbourg, Aix-Marseille)</a:t>
            </a:r>
          </a:p>
          <a:p>
            <a:pPr marL="0" marR="0" lvl="2" indent="0" algn="ctr">
              <a:lnSpc>
                <a:spcPct val="100000"/>
              </a:lnSpc>
              <a:spcBef>
                <a:spcPts val="0"/>
              </a:spcBef>
              <a:spcAft>
                <a:spcPts val="0"/>
              </a:spcAft>
              <a:buClr>
                <a:schemeClr val="dk1"/>
              </a:buClr>
              <a:buSzPts val="1800"/>
              <a:buFont typeface="Arial"/>
              <a:buNone/>
              <a:defRPr/>
            </a:pPr>
            <a:r>
              <a:rPr lang="fr-FR" sz="1800" b="0" i="0" u="none" strike="noStrike" cap="none" dirty="0" err="1">
                <a:latin typeface="Gill Sans"/>
                <a:ea typeface="Gill Sans"/>
                <a:cs typeface="Gill Sans"/>
              </a:rPr>
              <a:t>Extralab</a:t>
            </a:r>
            <a:r>
              <a:rPr lang="fr-FR" sz="1800" b="0" i="0" u="none" strike="noStrike" cap="none" dirty="0">
                <a:latin typeface="Gill Sans"/>
                <a:ea typeface="Gill Sans"/>
                <a:cs typeface="Gill Sans"/>
              </a:rPr>
              <a:t> </a:t>
            </a:r>
            <a:r>
              <a:rPr lang="fr-FR" sz="1800" b="0" i="0" u="none" strike="noStrike" cap="none" dirty="0" err="1">
                <a:latin typeface="Gill Sans"/>
                <a:ea typeface="Gill Sans"/>
                <a:cs typeface="Gill Sans"/>
              </a:rPr>
              <a:t>company</a:t>
            </a:r>
            <a:endParaRPr lang="fr-FR" sz="1800" b="0" i="0" u="none" strike="noStrike" cap="none" dirty="0">
              <a:latin typeface="Gill Sans"/>
              <a:ea typeface="Gill Sans"/>
              <a:cs typeface="Gill Sans"/>
            </a:endParaRPr>
          </a:p>
          <a:p>
            <a:pPr algn="ctr">
              <a:defRPr/>
            </a:pPr>
            <a:endParaRPr dirty="0">
              <a:latin typeface="Arial"/>
              <a:ea typeface="Arial"/>
              <a:cs typeface="Arial"/>
            </a:endParaRPr>
          </a:p>
        </p:txBody>
      </p:sp>
      <p:grpSp>
        <p:nvGrpSpPr>
          <p:cNvPr id="35" name="Groupe 34">
            <a:extLst>
              <a:ext uri="{FF2B5EF4-FFF2-40B4-BE49-F238E27FC236}">
                <a16:creationId xmlns:a16="http://schemas.microsoft.com/office/drawing/2014/main" id="{F3A5BBD7-7991-4907-9F10-03220AF8C52B}"/>
              </a:ext>
            </a:extLst>
          </p:cNvPr>
          <p:cNvGrpSpPr/>
          <p:nvPr/>
        </p:nvGrpSpPr>
        <p:grpSpPr>
          <a:xfrm>
            <a:off x="8662222" y="-16064"/>
            <a:ext cx="3529778" cy="825639"/>
            <a:chOff x="8662222" y="-16064"/>
            <a:chExt cx="3529778" cy="825639"/>
          </a:xfrm>
        </p:grpSpPr>
        <p:pic>
          <p:nvPicPr>
            <p:cNvPr id="3" name="Image 2">
              <a:extLst>
                <a:ext uri="{FF2B5EF4-FFF2-40B4-BE49-F238E27FC236}">
                  <a16:creationId xmlns:a16="http://schemas.microsoft.com/office/drawing/2014/main" id="{4B8BE4E0-298A-492B-B2F4-B30B5D9F013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95"/>
            <a:stretch/>
          </p:blipFill>
          <p:spPr>
            <a:xfrm>
              <a:off x="8662222" y="-2716"/>
              <a:ext cx="3522634" cy="809575"/>
            </a:xfrm>
            <a:prstGeom prst="rect">
              <a:avLst/>
            </a:prstGeom>
          </p:spPr>
        </p:pic>
        <p:pic>
          <p:nvPicPr>
            <p:cNvPr id="23" name="Image 22">
              <a:extLst>
                <a:ext uri="{FF2B5EF4-FFF2-40B4-BE49-F238E27FC236}">
                  <a16:creationId xmlns:a16="http://schemas.microsoft.com/office/drawing/2014/main" id="{2D41AE01-0F29-435C-9A78-4212233B592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10545463" y="0"/>
              <a:ext cx="955354" cy="809575"/>
            </a:xfrm>
            <a:prstGeom prst="rect">
              <a:avLst/>
            </a:prstGeom>
          </p:spPr>
        </p:pic>
        <p:pic>
          <p:nvPicPr>
            <p:cNvPr id="25" name="Image 24">
              <a:extLst>
                <a:ext uri="{FF2B5EF4-FFF2-40B4-BE49-F238E27FC236}">
                  <a16:creationId xmlns:a16="http://schemas.microsoft.com/office/drawing/2014/main" id="{D3FAA454-7B64-40A2-B98F-EFF1822D0DC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1493673" y="-16064"/>
              <a:ext cx="698327" cy="822923"/>
            </a:xfrm>
            <a:prstGeom prst="rect">
              <a:avLst/>
            </a:prstGeom>
          </p:spPr>
        </p:pic>
      </p:grpSp>
      <p:sp>
        <p:nvSpPr>
          <p:cNvPr id="36" name="Espace réservé du pied de page 4">
            <a:extLst>
              <a:ext uri="{FF2B5EF4-FFF2-40B4-BE49-F238E27FC236}">
                <a16:creationId xmlns:a16="http://schemas.microsoft.com/office/drawing/2014/main" id="{DD00BFDD-07EE-46B4-9A96-415FF7E664D4}"/>
              </a:ext>
            </a:extLst>
          </p:cNvPr>
          <p:cNvSpPr>
            <a:spLocks noGrp="1"/>
          </p:cNvSpPr>
          <p:nvPr>
            <p:ph type="ftr" sz="quarter" idx="11"/>
          </p:nvPr>
        </p:nvSpPr>
        <p:spPr bwMode="auto">
          <a:xfrm>
            <a:off x="4746692" y="6492981"/>
            <a:ext cx="4937891" cy="354563"/>
          </a:xfrm>
        </p:spPr>
        <p:txBody>
          <a:bodyPr/>
          <a:lstStyle/>
          <a:p>
            <a:pPr>
              <a:defRPr/>
            </a:pPr>
            <a:r>
              <a:rPr lang="fr-FR" dirty="0">
                <a:latin typeface="Arial"/>
                <a:cs typeface="Arial"/>
              </a:rPr>
              <a:t>Ateliers INSU – INSIS, Montpellier, 2-3 mars 2021</a:t>
            </a:r>
          </a:p>
        </p:txBody>
      </p:sp>
      <p:pic>
        <p:nvPicPr>
          <p:cNvPr id="38" name="Google Shape;174;p3">
            <a:extLst>
              <a:ext uri="{FF2B5EF4-FFF2-40B4-BE49-F238E27FC236}">
                <a16:creationId xmlns:a16="http://schemas.microsoft.com/office/drawing/2014/main" id="{682CD2F3-E9FF-4107-9EF7-C5410D24A4EB}"/>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bwMode="auto">
          <a:xfrm>
            <a:off x="-341150" y="4833400"/>
            <a:ext cx="2217400" cy="2217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 name="Espace réservé du numéro de diapositive 5"/>
          <p:cNvSpPr>
            <a:spLocks noGrp="1"/>
          </p:cNvSpPr>
          <p:nvPr>
            <p:ph type="sldNum" sz="quarter" idx="12"/>
          </p:nvPr>
        </p:nvSpPr>
        <p:spPr bwMode="auto">
          <a:xfrm>
            <a:off x="7981950" y="6492981"/>
            <a:ext cx="2057400" cy="365125"/>
          </a:xfrm>
        </p:spPr>
        <p:txBody>
          <a:bodyPr/>
          <a:lstStyle/>
          <a:p>
            <a:pPr>
              <a:defRPr/>
            </a:pPr>
            <a:fld id="{008B186D-AD4A-4644-ABB5-F15D7F3FB771}" type="slidenum">
              <a:rPr lang="fr-FR">
                <a:latin typeface="Arial"/>
                <a:cs typeface="Arial"/>
              </a:rPr>
              <a:t>3</a:t>
            </a:fld>
            <a:endParaRPr lang="fr-FR" dirty="0">
              <a:latin typeface="Arial"/>
              <a:cs typeface="Arial"/>
            </a:endParaRPr>
          </a:p>
        </p:txBody>
      </p:sp>
      <p:sp>
        <p:nvSpPr>
          <p:cNvPr id="13" name="Rectangle 11"/>
          <p:cNvSpPr/>
          <p:nvPr/>
        </p:nvSpPr>
        <p:spPr bwMode="auto">
          <a:xfrm>
            <a:off x="7914290" y="-2716"/>
            <a:ext cx="2753710" cy="809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ln w="0"/>
              <a:solidFill>
                <a:schemeClr val="tx1"/>
              </a:solidFill>
              <a:latin typeface="Berlin Sans FB"/>
            </a:endParaRPr>
          </a:p>
        </p:txBody>
      </p:sp>
      <p:sp>
        <p:nvSpPr>
          <p:cNvPr id="15" name="Rectangle 29"/>
          <p:cNvSpPr/>
          <p:nvPr/>
        </p:nvSpPr>
        <p:spPr bwMode="auto">
          <a:xfrm>
            <a:off x="-1" y="-2715"/>
            <a:ext cx="8669367" cy="809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a:latin typeface="Berlin Sans FB"/>
                <a:cs typeface="Arial"/>
              </a:rPr>
              <a:t>Le défi de l’Anthropocène</a:t>
            </a:r>
          </a:p>
        </p:txBody>
      </p:sp>
      <p:sp>
        <p:nvSpPr>
          <p:cNvPr id="16" name="Google Shape;239;ga672fb5bab_0_0"/>
          <p:cNvSpPr>
            <a:spLocks/>
          </p:cNvSpPr>
          <p:nvPr/>
        </p:nvSpPr>
        <p:spPr bwMode="auto">
          <a:xfrm>
            <a:off x="9684583" y="5323540"/>
            <a:ext cx="3000000" cy="4533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fr-FR" sz="1400">
                <a:latin typeface="Arial"/>
                <a:cs typeface="Arial"/>
              </a:rPr>
              <a:t>Photos : Edward Burtynsky</a:t>
            </a:r>
            <a:endParaRPr sz="1400">
              <a:latin typeface="Arial"/>
              <a:cs typeface="Arial"/>
            </a:endParaRPr>
          </a:p>
        </p:txBody>
      </p:sp>
      <p:pic>
        <p:nvPicPr>
          <p:cNvPr id="17" name="Google Shape;241;ga672fb5bab_0_0"/>
          <p:cNvPicPr/>
          <p:nvPr/>
        </p:nvPicPr>
        <p:blipFill>
          <a:blip r:embed="rId3" cstate="print">
            <a:alphaModFix/>
            <a:extLst>
              <a:ext uri="{28A0092B-C50C-407E-A947-70E740481C1C}">
                <a14:useLocalDpi xmlns:a14="http://schemas.microsoft.com/office/drawing/2010/main"/>
              </a:ext>
            </a:extLst>
          </a:blip>
          <a:srcRect l="-10"/>
          <a:stretch/>
        </p:blipFill>
        <p:spPr bwMode="auto">
          <a:xfrm>
            <a:off x="17426" y="3264859"/>
            <a:ext cx="2831224" cy="2120474"/>
          </a:xfrm>
          <a:prstGeom prst="rect">
            <a:avLst/>
          </a:prstGeom>
          <a:noFill/>
          <a:ln>
            <a:noFill/>
          </a:ln>
        </p:spPr>
      </p:pic>
      <p:pic>
        <p:nvPicPr>
          <p:cNvPr id="18" name="Google Shape;242;ga672fb5bab_0_0"/>
          <p:cNvPicPr/>
          <p:nvPr/>
        </p:nvPicPr>
        <p:blipFill>
          <a:blip r:embed="rId4" cstate="print">
            <a:alphaModFix/>
            <a:extLst>
              <a:ext uri="{28A0092B-C50C-407E-A947-70E740481C1C}">
                <a14:useLocalDpi xmlns:a14="http://schemas.microsoft.com/office/drawing/2010/main"/>
              </a:ext>
            </a:extLst>
          </a:blip>
          <a:stretch/>
        </p:blipFill>
        <p:spPr bwMode="auto">
          <a:xfrm>
            <a:off x="6024714" y="1146121"/>
            <a:ext cx="2942127" cy="2118723"/>
          </a:xfrm>
          <a:prstGeom prst="rect">
            <a:avLst/>
          </a:prstGeom>
          <a:noFill/>
          <a:ln>
            <a:noFill/>
          </a:ln>
        </p:spPr>
      </p:pic>
      <p:pic>
        <p:nvPicPr>
          <p:cNvPr id="19" name="Google Shape;243;ga672fb5bab_0_0"/>
          <p:cNvPicPr/>
          <p:nvPr/>
        </p:nvPicPr>
        <p:blipFill>
          <a:blip r:embed="rId5" cstate="print">
            <a:alphaModFix/>
            <a:extLst>
              <a:ext uri="{28A0092B-C50C-407E-A947-70E740481C1C}">
                <a14:useLocalDpi xmlns:a14="http://schemas.microsoft.com/office/drawing/2010/main"/>
              </a:ext>
            </a:extLst>
          </a:blip>
          <a:srcRect l="-23107"/>
          <a:stretch/>
        </p:blipFill>
        <p:spPr bwMode="auto">
          <a:xfrm>
            <a:off x="-745903" y="1146121"/>
            <a:ext cx="4066205" cy="2118723"/>
          </a:xfrm>
          <a:prstGeom prst="rect">
            <a:avLst/>
          </a:prstGeom>
          <a:noFill/>
          <a:ln>
            <a:noFill/>
          </a:ln>
        </p:spPr>
      </p:pic>
      <p:pic>
        <p:nvPicPr>
          <p:cNvPr id="20" name="Google Shape;244;ga672fb5bab_0_0"/>
          <p:cNvPicPr/>
          <p:nvPr/>
        </p:nvPicPr>
        <p:blipFill>
          <a:blip r:embed="rId6" cstate="print">
            <a:alphaModFix/>
            <a:extLst>
              <a:ext uri="{28A0092B-C50C-407E-A947-70E740481C1C}">
                <a14:useLocalDpi xmlns:a14="http://schemas.microsoft.com/office/drawing/2010/main"/>
              </a:ext>
            </a:extLst>
          </a:blip>
          <a:stretch/>
        </p:blipFill>
        <p:spPr bwMode="auto">
          <a:xfrm>
            <a:off x="2843229" y="3264864"/>
            <a:ext cx="3181483" cy="2120476"/>
          </a:xfrm>
          <a:prstGeom prst="rect">
            <a:avLst/>
          </a:prstGeom>
          <a:noFill/>
          <a:ln>
            <a:noFill/>
          </a:ln>
        </p:spPr>
      </p:pic>
      <p:pic>
        <p:nvPicPr>
          <p:cNvPr id="21" name="Google Shape;245;ga672fb5bab_0_0"/>
          <p:cNvPicPr/>
          <p:nvPr/>
        </p:nvPicPr>
        <p:blipFill>
          <a:blip r:embed="rId7" cstate="print">
            <a:alphaModFix/>
            <a:extLst>
              <a:ext uri="{28A0092B-C50C-407E-A947-70E740481C1C}">
                <a14:useLocalDpi xmlns:a14="http://schemas.microsoft.com/office/drawing/2010/main"/>
              </a:ext>
            </a:extLst>
          </a:blip>
          <a:srcRect/>
          <a:stretch/>
        </p:blipFill>
        <p:spPr bwMode="auto">
          <a:xfrm>
            <a:off x="8851993" y="1146121"/>
            <a:ext cx="3475856" cy="4237446"/>
          </a:xfrm>
          <a:prstGeom prst="rect">
            <a:avLst/>
          </a:prstGeom>
          <a:noFill/>
          <a:ln>
            <a:noFill/>
          </a:ln>
        </p:spPr>
      </p:pic>
      <p:pic>
        <p:nvPicPr>
          <p:cNvPr id="22" name="Google Shape;246;ga672fb5bab_0_0"/>
          <p:cNvPicPr/>
          <p:nvPr/>
        </p:nvPicPr>
        <p:blipFill>
          <a:blip r:embed="rId8" cstate="print">
            <a:alphaModFix/>
            <a:extLst>
              <a:ext uri="{28A0092B-C50C-407E-A947-70E740481C1C}">
                <a14:useLocalDpi xmlns:a14="http://schemas.microsoft.com/office/drawing/2010/main"/>
              </a:ext>
            </a:extLst>
          </a:blip>
          <a:stretch/>
        </p:blipFill>
        <p:spPr bwMode="auto">
          <a:xfrm>
            <a:off x="6024717" y="3264862"/>
            <a:ext cx="2827277" cy="2120477"/>
          </a:xfrm>
          <a:prstGeom prst="rect">
            <a:avLst/>
          </a:prstGeom>
          <a:noFill/>
          <a:ln>
            <a:noFill/>
          </a:ln>
        </p:spPr>
      </p:pic>
      <p:pic>
        <p:nvPicPr>
          <p:cNvPr id="23" name="Google Shape;247;ga672fb5bab_0_0"/>
          <p:cNvPicPr/>
          <p:nvPr/>
        </p:nvPicPr>
        <p:blipFill>
          <a:blip r:embed="rId9" cstate="print">
            <a:alphaModFix/>
            <a:extLst>
              <a:ext uri="{28A0092B-C50C-407E-A947-70E740481C1C}">
                <a14:useLocalDpi xmlns:a14="http://schemas.microsoft.com/office/drawing/2010/main"/>
              </a:ext>
            </a:extLst>
          </a:blip>
          <a:stretch/>
        </p:blipFill>
        <p:spPr bwMode="auto">
          <a:xfrm>
            <a:off x="2846567" y="1146121"/>
            <a:ext cx="3174782" cy="2118723"/>
          </a:xfrm>
          <a:prstGeom prst="rect">
            <a:avLst/>
          </a:prstGeom>
          <a:noFill/>
          <a:ln>
            <a:noFill/>
          </a:ln>
        </p:spPr>
      </p:pic>
      <p:sp>
        <p:nvSpPr>
          <p:cNvPr id="24" name="Google Shape;238;ga672fb5bab_0_0"/>
          <p:cNvSpPr>
            <a:spLocks/>
          </p:cNvSpPr>
          <p:nvPr/>
        </p:nvSpPr>
        <p:spPr bwMode="auto">
          <a:xfrm>
            <a:off x="-1" y="5634796"/>
            <a:ext cx="11501122" cy="724310"/>
          </a:xfrm>
          <a:prstGeom prst="rect">
            <a:avLst/>
          </a:prstGeom>
        </p:spPr>
        <p:txBody>
          <a:bodyPr spcFirstLastPara="1" wrap="square" lIns="91425" tIns="45700" rIns="91425" bIns="45700" anchor="t" anchorCtr="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ctr">
              <a:spcBef>
                <a:spcPts val="360"/>
              </a:spcBef>
              <a:buFont typeface="Arial"/>
              <a:buNone/>
              <a:defRPr/>
            </a:pPr>
            <a:r>
              <a:rPr lang="fr-FR" sz="1800">
                <a:latin typeface="Arial"/>
                <a:cs typeface="Arial"/>
              </a:rPr>
              <a:t>L’habitabilité de la Terre est remise en question par les actions de l’homme </a:t>
            </a:r>
            <a:endParaRPr/>
          </a:p>
          <a:p>
            <a:pPr marL="0" indent="0" algn="ctr">
              <a:spcBef>
                <a:spcPts val="360"/>
              </a:spcBef>
              <a:buFont typeface="Arial"/>
              <a:buNone/>
              <a:defRPr/>
            </a:pPr>
            <a:r>
              <a:rPr lang="fr-FR" sz="1800">
                <a:latin typeface="Arial"/>
                <a:cs typeface="Arial"/>
              </a:rPr>
              <a:t>Développer une approche holistique à une échelle pertinente pour une recherche – action sur les territoires</a:t>
            </a:r>
          </a:p>
        </p:txBody>
      </p:sp>
      <p:grpSp>
        <p:nvGrpSpPr>
          <p:cNvPr id="26" name="Groupe 25">
            <a:extLst>
              <a:ext uri="{FF2B5EF4-FFF2-40B4-BE49-F238E27FC236}">
                <a16:creationId xmlns:a16="http://schemas.microsoft.com/office/drawing/2014/main" id="{169C8A65-E54F-4671-8EFF-FB6FE587A0F2}"/>
              </a:ext>
            </a:extLst>
          </p:cNvPr>
          <p:cNvGrpSpPr/>
          <p:nvPr/>
        </p:nvGrpSpPr>
        <p:grpSpPr>
          <a:xfrm>
            <a:off x="8662222" y="-16064"/>
            <a:ext cx="3529778" cy="825639"/>
            <a:chOff x="8662222" y="-16064"/>
            <a:chExt cx="3529778" cy="825639"/>
          </a:xfrm>
        </p:grpSpPr>
        <p:pic>
          <p:nvPicPr>
            <p:cNvPr id="27" name="Image 26">
              <a:extLst>
                <a:ext uri="{FF2B5EF4-FFF2-40B4-BE49-F238E27FC236}">
                  <a16:creationId xmlns:a16="http://schemas.microsoft.com/office/drawing/2014/main" id="{8595EF74-8B82-4811-8479-D27E51BB37EB}"/>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195"/>
            <a:stretch/>
          </p:blipFill>
          <p:spPr>
            <a:xfrm>
              <a:off x="8662222" y="-2716"/>
              <a:ext cx="3522634" cy="809575"/>
            </a:xfrm>
            <a:prstGeom prst="rect">
              <a:avLst/>
            </a:prstGeom>
          </p:spPr>
        </p:pic>
        <p:pic>
          <p:nvPicPr>
            <p:cNvPr id="28" name="Image 27">
              <a:extLst>
                <a:ext uri="{FF2B5EF4-FFF2-40B4-BE49-F238E27FC236}">
                  <a16:creationId xmlns:a16="http://schemas.microsoft.com/office/drawing/2014/main" id="{3AEFA23F-0FF6-431B-9B8E-125D700AEA3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bwMode="auto">
            <a:xfrm>
              <a:off x="10545463" y="0"/>
              <a:ext cx="955354" cy="809575"/>
            </a:xfrm>
            <a:prstGeom prst="rect">
              <a:avLst/>
            </a:prstGeom>
          </p:spPr>
        </p:pic>
        <p:pic>
          <p:nvPicPr>
            <p:cNvPr id="29" name="Image 28">
              <a:extLst>
                <a:ext uri="{FF2B5EF4-FFF2-40B4-BE49-F238E27FC236}">
                  <a16:creationId xmlns:a16="http://schemas.microsoft.com/office/drawing/2014/main" id="{67027981-A352-4206-BCD9-DF6C22C2BF3E}"/>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1493673" y="-16064"/>
              <a:ext cx="698327" cy="822923"/>
            </a:xfrm>
            <a:prstGeom prst="rect">
              <a:avLst/>
            </a:prstGeom>
          </p:spPr>
        </p:pic>
      </p:grpSp>
      <p:sp>
        <p:nvSpPr>
          <p:cNvPr id="25" name="Rectangle 3">
            <a:extLst>
              <a:ext uri="{FF2B5EF4-FFF2-40B4-BE49-F238E27FC236}">
                <a16:creationId xmlns:a16="http://schemas.microsoft.com/office/drawing/2014/main" id="{A1734E89-F312-4AD7-8988-BB12A05A60BF}"/>
              </a:ext>
            </a:extLst>
          </p:cNvPr>
          <p:cNvSpPr/>
          <p:nvPr/>
        </p:nvSpPr>
        <p:spPr bwMode="auto">
          <a:xfrm>
            <a:off x="3313119" y="6503492"/>
            <a:ext cx="8878881" cy="3545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30" name="Espace réservé du pied de page 4">
            <a:extLst>
              <a:ext uri="{FF2B5EF4-FFF2-40B4-BE49-F238E27FC236}">
                <a16:creationId xmlns:a16="http://schemas.microsoft.com/office/drawing/2014/main" id="{AE0DE5E3-D909-4478-8618-A693F8E4436C}"/>
              </a:ext>
            </a:extLst>
          </p:cNvPr>
          <p:cNvSpPr>
            <a:spLocks noGrp="1"/>
          </p:cNvSpPr>
          <p:nvPr>
            <p:ph type="ftr" sz="quarter" idx="11"/>
          </p:nvPr>
        </p:nvSpPr>
        <p:spPr bwMode="auto">
          <a:xfrm>
            <a:off x="4746692" y="6492981"/>
            <a:ext cx="4937891" cy="354563"/>
          </a:xfrm>
        </p:spPr>
        <p:txBody>
          <a:bodyPr/>
          <a:lstStyle/>
          <a:p>
            <a:pPr>
              <a:defRPr/>
            </a:pPr>
            <a:r>
              <a:rPr lang="fr-FR" dirty="0">
                <a:latin typeface="Arial"/>
                <a:cs typeface="Arial"/>
              </a:rPr>
              <a:t>Ateliers INSU – INSIS, Montpellier, 2-3 mars 2021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1"/>
          <p:cNvSpPr/>
          <p:nvPr/>
        </p:nvSpPr>
        <p:spPr bwMode="auto">
          <a:xfrm>
            <a:off x="3313119" y="6503492"/>
            <a:ext cx="8878881" cy="3545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2" name="Espace réservé du numéro de diapositive 5"/>
          <p:cNvSpPr>
            <a:spLocks noGrp="1"/>
          </p:cNvSpPr>
          <p:nvPr>
            <p:ph type="sldNum" sz="quarter" idx="12"/>
          </p:nvPr>
        </p:nvSpPr>
        <p:spPr bwMode="auto">
          <a:xfrm>
            <a:off x="7981950" y="6492981"/>
            <a:ext cx="2057400" cy="365125"/>
          </a:xfrm>
        </p:spPr>
        <p:txBody>
          <a:bodyPr/>
          <a:lstStyle/>
          <a:p>
            <a:pPr>
              <a:defRPr/>
            </a:pPr>
            <a:fld id="{008B186D-AD4A-4644-ABB5-F15D7F3FB771}" type="slidenum">
              <a:rPr lang="fr-FR">
                <a:latin typeface="Arial"/>
                <a:cs typeface="Arial"/>
              </a:rPr>
              <a:t>4</a:t>
            </a:fld>
            <a:endParaRPr lang="fr-FR">
              <a:latin typeface="Arial"/>
              <a:cs typeface="Arial"/>
            </a:endParaRPr>
          </a:p>
        </p:txBody>
      </p:sp>
      <p:sp>
        <p:nvSpPr>
          <p:cNvPr id="13" name="Rectangle 11"/>
          <p:cNvSpPr/>
          <p:nvPr/>
        </p:nvSpPr>
        <p:spPr bwMode="auto">
          <a:xfrm>
            <a:off x="7914290" y="-2716"/>
            <a:ext cx="2753710" cy="809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ln w="0"/>
              <a:solidFill>
                <a:schemeClr val="tx1"/>
              </a:solidFill>
              <a:latin typeface="Berlin Sans FB"/>
            </a:endParaRPr>
          </a:p>
        </p:txBody>
      </p:sp>
      <p:sp>
        <p:nvSpPr>
          <p:cNvPr id="15" name="Rectangle 29"/>
          <p:cNvSpPr/>
          <p:nvPr/>
        </p:nvSpPr>
        <p:spPr bwMode="auto">
          <a:xfrm>
            <a:off x="-1" y="-2715"/>
            <a:ext cx="8669367" cy="809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dirty="0">
                <a:latin typeface="Berlin Sans FB"/>
                <a:cs typeface="Arial"/>
              </a:rPr>
              <a:t>Défis Scientifiques et Techniques</a:t>
            </a:r>
          </a:p>
        </p:txBody>
      </p:sp>
      <p:grpSp>
        <p:nvGrpSpPr>
          <p:cNvPr id="20" name="Groupe 19">
            <a:extLst>
              <a:ext uri="{FF2B5EF4-FFF2-40B4-BE49-F238E27FC236}">
                <a16:creationId xmlns:a16="http://schemas.microsoft.com/office/drawing/2014/main" id="{8F87FA2F-B73A-4F52-8280-645B5C626FA2}"/>
              </a:ext>
            </a:extLst>
          </p:cNvPr>
          <p:cNvGrpSpPr/>
          <p:nvPr/>
        </p:nvGrpSpPr>
        <p:grpSpPr>
          <a:xfrm>
            <a:off x="8662222" y="-16064"/>
            <a:ext cx="3529778" cy="825639"/>
            <a:chOff x="8662222" y="-16064"/>
            <a:chExt cx="3529778" cy="825639"/>
          </a:xfrm>
        </p:grpSpPr>
        <p:pic>
          <p:nvPicPr>
            <p:cNvPr id="21" name="Image 20">
              <a:extLst>
                <a:ext uri="{FF2B5EF4-FFF2-40B4-BE49-F238E27FC236}">
                  <a16:creationId xmlns:a16="http://schemas.microsoft.com/office/drawing/2014/main" id="{C695F8F6-285E-497E-926B-3EEE16B131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5"/>
            <a:stretch/>
          </p:blipFill>
          <p:spPr>
            <a:xfrm>
              <a:off x="8662222" y="-2716"/>
              <a:ext cx="3522634" cy="809575"/>
            </a:xfrm>
            <a:prstGeom prst="rect">
              <a:avLst/>
            </a:prstGeom>
          </p:spPr>
        </p:pic>
        <p:pic>
          <p:nvPicPr>
            <p:cNvPr id="22" name="Image 21">
              <a:extLst>
                <a:ext uri="{FF2B5EF4-FFF2-40B4-BE49-F238E27FC236}">
                  <a16:creationId xmlns:a16="http://schemas.microsoft.com/office/drawing/2014/main" id="{9514C3EF-B6BC-4F47-B71F-54332010BF0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10545463" y="0"/>
              <a:ext cx="955354" cy="809575"/>
            </a:xfrm>
            <a:prstGeom prst="rect">
              <a:avLst/>
            </a:prstGeom>
          </p:spPr>
        </p:pic>
        <p:pic>
          <p:nvPicPr>
            <p:cNvPr id="23" name="Image 22">
              <a:extLst>
                <a:ext uri="{FF2B5EF4-FFF2-40B4-BE49-F238E27FC236}">
                  <a16:creationId xmlns:a16="http://schemas.microsoft.com/office/drawing/2014/main" id="{DA1A1E28-A136-43C0-A7A3-203EE08C0EB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493673" y="-16064"/>
              <a:ext cx="698327" cy="822923"/>
            </a:xfrm>
            <a:prstGeom prst="rect">
              <a:avLst/>
            </a:prstGeom>
          </p:spPr>
        </p:pic>
      </p:grpSp>
      <p:sp>
        <p:nvSpPr>
          <p:cNvPr id="14" name="Google Shape;95;p2">
            <a:extLst>
              <a:ext uri="{FF2B5EF4-FFF2-40B4-BE49-F238E27FC236}">
                <a16:creationId xmlns:a16="http://schemas.microsoft.com/office/drawing/2014/main" id="{5EC8CE6C-6C7D-45EE-B010-042BD20CBFC4}"/>
              </a:ext>
            </a:extLst>
          </p:cNvPr>
          <p:cNvSpPr txBox="1">
            <a:spLocks/>
          </p:cNvSpPr>
          <p:nvPr/>
        </p:nvSpPr>
        <p:spPr>
          <a:xfrm>
            <a:off x="838200" y="1404416"/>
            <a:ext cx="10267800" cy="4904903"/>
          </a:xfrm>
          <a:prstGeom prst="rect">
            <a:avLst/>
          </a:prstGeom>
          <a:noFill/>
          <a:ln>
            <a:noFill/>
          </a:ln>
        </p:spPr>
        <p:txBody>
          <a:bodyPr spcFirstLastPara="1" wrap="square" lIns="91425" tIns="45700" rIns="91425" bIns="45700" anchor="t" anchorCtr="0">
            <a:normAutofit fontScale="92500" lnSpcReduction="10000"/>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indent="-203200" algn="just" rtl="0">
              <a:lnSpc>
                <a:spcPct val="120000"/>
              </a:lnSpc>
              <a:spcBef>
                <a:spcPts val="0"/>
              </a:spcBef>
              <a:buClr>
                <a:schemeClr val="dk1"/>
              </a:buClr>
              <a:buSzPts val="2000"/>
              <a:buFont typeface="Arial"/>
              <a:buChar char="●"/>
            </a:pPr>
            <a:r>
              <a:rPr lang="fr-FR" sz="2000" b="1" i="1" dirty="0">
                <a:latin typeface="Arial"/>
                <a:ea typeface="Arial"/>
                <a:cs typeface="Arial"/>
                <a:sym typeface="Arial"/>
              </a:rPr>
              <a:t>Grands enjeux</a:t>
            </a:r>
            <a:r>
              <a:rPr lang="fr-FR" sz="2000" dirty="0">
                <a:latin typeface="Arial"/>
                <a:ea typeface="Arial"/>
                <a:cs typeface="Arial"/>
                <a:sym typeface="Arial"/>
              </a:rPr>
              <a:t> </a:t>
            </a:r>
            <a:r>
              <a:rPr lang="fr-FR" sz="2000" b="1" i="1" dirty="0">
                <a:latin typeface="Arial"/>
                <a:ea typeface="Arial"/>
                <a:cs typeface="Arial"/>
                <a:sym typeface="Arial"/>
              </a:rPr>
              <a:t>:</a:t>
            </a:r>
            <a:r>
              <a:rPr lang="fr-FR" sz="2000" dirty="0">
                <a:latin typeface="Arial"/>
                <a:ea typeface="Arial"/>
                <a:cs typeface="Arial"/>
                <a:sym typeface="Arial"/>
              </a:rPr>
              <a:t> l'Habitabilité de notre Planète</a:t>
            </a:r>
          </a:p>
          <a:p>
            <a:pPr indent="-203200" algn="just" rtl="0">
              <a:lnSpc>
                <a:spcPct val="120000"/>
              </a:lnSpc>
              <a:spcBef>
                <a:spcPts val="3000"/>
              </a:spcBef>
              <a:buClr>
                <a:schemeClr val="dk1"/>
              </a:buClr>
              <a:buSzPts val="2000"/>
              <a:buFont typeface="Arial"/>
              <a:buChar char="●"/>
            </a:pPr>
            <a:r>
              <a:rPr lang="fr-FR" sz="2000" b="1" i="1" dirty="0">
                <a:latin typeface="Arial"/>
                <a:ea typeface="Arial"/>
                <a:cs typeface="Arial"/>
                <a:sym typeface="Arial"/>
              </a:rPr>
              <a:t>Défis Scientifiques</a:t>
            </a:r>
            <a:r>
              <a:rPr lang="fr-FR" sz="2000" dirty="0">
                <a:latin typeface="Arial"/>
                <a:ea typeface="Arial"/>
                <a:cs typeface="Arial"/>
                <a:sym typeface="Arial"/>
              </a:rPr>
              <a:t> </a:t>
            </a:r>
            <a:r>
              <a:rPr lang="fr-FR" sz="2000" b="1" i="1" dirty="0">
                <a:latin typeface="Arial"/>
                <a:ea typeface="Arial"/>
                <a:cs typeface="Arial"/>
                <a:sym typeface="Arial"/>
              </a:rPr>
              <a:t>:</a:t>
            </a:r>
            <a:r>
              <a:rPr lang="fr-FR" sz="2000" dirty="0">
                <a:latin typeface="Arial"/>
                <a:ea typeface="Arial"/>
                <a:cs typeface="Arial"/>
                <a:sym typeface="Arial"/>
              </a:rPr>
              <a:t> définir les interactions intermittentes reliant humain, autres organismes et éléments abiotiques (gaz, eau, matière solide, énergie). </a:t>
            </a:r>
          </a:p>
          <a:p>
            <a:pPr indent="-241300" algn="just" rtl="0">
              <a:lnSpc>
                <a:spcPct val="120000"/>
              </a:lnSpc>
              <a:spcBef>
                <a:spcPts val="3000"/>
              </a:spcBef>
              <a:buSzPts val="2000"/>
              <a:buFont typeface="Arial"/>
              <a:buChar char="●"/>
            </a:pPr>
            <a:r>
              <a:rPr lang="fr-FR" sz="2000" b="1" i="1" dirty="0">
                <a:latin typeface="Arial"/>
                <a:ea typeface="Arial"/>
                <a:cs typeface="Arial"/>
                <a:sym typeface="Arial"/>
              </a:rPr>
              <a:t>Approche :</a:t>
            </a:r>
            <a:r>
              <a:rPr lang="fr-FR" sz="2000" dirty="0">
                <a:latin typeface="Arial"/>
                <a:ea typeface="Arial"/>
                <a:cs typeface="Arial"/>
                <a:sym typeface="Arial"/>
              </a:rPr>
              <a:t> Changer de paradigme dans notre stratégie d'observation des systèmes naturels anthropisés, hybrider les disciplines</a:t>
            </a:r>
            <a:endParaRPr lang="fr-FR" sz="2000" b="1" i="1" dirty="0">
              <a:latin typeface="Arial"/>
              <a:ea typeface="Arial"/>
              <a:cs typeface="Arial"/>
              <a:sym typeface="Arial"/>
            </a:endParaRPr>
          </a:p>
          <a:p>
            <a:pPr indent="-203200" algn="just" rtl="0">
              <a:lnSpc>
                <a:spcPct val="120000"/>
              </a:lnSpc>
              <a:spcBef>
                <a:spcPts val="3000"/>
              </a:spcBef>
              <a:spcAft>
                <a:spcPts val="3000"/>
              </a:spcAft>
              <a:buClr>
                <a:schemeClr val="dk1"/>
              </a:buClr>
              <a:buSzPts val="2000"/>
              <a:buFont typeface="Arial"/>
              <a:buChar char="●"/>
            </a:pPr>
            <a:r>
              <a:rPr lang="fr-FR" sz="2000" b="1" i="1" dirty="0">
                <a:latin typeface="Arial"/>
                <a:ea typeface="Arial"/>
                <a:cs typeface="Arial"/>
                <a:sym typeface="Arial"/>
              </a:rPr>
              <a:t>Défis technologiques :</a:t>
            </a:r>
            <a:r>
              <a:rPr lang="fr-FR" sz="2000" dirty="0">
                <a:latin typeface="Arial"/>
                <a:ea typeface="Arial"/>
                <a:cs typeface="Arial"/>
                <a:sym typeface="Arial"/>
              </a:rPr>
              <a:t> d</a:t>
            </a:r>
            <a:r>
              <a:rPr lang="fr-FR" sz="2000" dirty="0">
                <a:solidFill>
                  <a:schemeClr val="dk1"/>
                </a:solidFill>
                <a:latin typeface="Arial"/>
                <a:ea typeface="Arial"/>
                <a:cs typeface="Arial"/>
                <a:sym typeface="Arial"/>
              </a:rPr>
              <a:t>évelopper l'approche "multi-messagers" sur les observatoires OZCAR – RZA : </a:t>
            </a:r>
            <a:r>
              <a:rPr lang="fr-FR" sz="2000" b="1" dirty="0">
                <a:solidFill>
                  <a:schemeClr val="dk1"/>
                </a:solidFill>
                <a:latin typeface="Arial"/>
                <a:ea typeface="Arial"/>
                <a:cs typeface="Arial"/>
                <a:sym typeface="Arial"/>
              </a:rPr>
              <a:t>une plateforme technologique</a:t>
            </a:r>
            <a:r>
              <a:rPr lang="fr-FR" sz="2000" dirty="0">
                <a:solidFill>
                  <a:schemeClr val="dk1"/>
                </a:solidFill>
                <a:latin typeface="Arial"/>
                <a:ea typeface="Arial"/>
                <a:cs typeface="Arial"/>
                <a:sym typeface="Arial"/>
              </a:rPr>
              <a:t> bâtie sur des réseaux de capteurs adaptés aux conditions in-situ (bas cout, basse énergie, intelligents</a:t>
            </a:r>
            <a:r>
              <a:rPr lang="fr-FR" sz="2000" dirty="0">
                <a:latin typeface="Arial"/>
                <a:ea typeface="Arial"/>
                <a:cs typeface="Arial"/>
                <a:sym typeface="Arial"/>
              </a:rPr>
              <a:t>…</a:t>
            </a:r>
            <a:r>
              <a:rPr lang="fr-FR" sz="2000" dirty="0">
                <a:solidFill>
                  <a:schemeClr val="dk1"/>
                </a:solidFill>
                <a:latin typeface="Arial"/>
                <a:ea typeface="Arial"/>
                <a:cs typeface="Arial"/>
                <a:sym typeface="Arial"/>
              </a:rPr>
              <a:t>) en s’appuyant sur des technologiques récentes (optique, internet des objets, impression 3D, intelligence artificielle).,</a:t>
            </a:r>
            <a:endParaRPr lang="fr-FR" sz="2400" dirty="0"/>
          </a:p>
        </p:txBody>
      </p:sp>
      <p:pic>
        <p:nvPicPr>
          <p:cNvPr id="19" name="Google Shape;174;p3">
            <a:extLst>
              <a:ext uri="{FF2B5EF4-FFF2-40B4-BE49-F238E27FC236}">
                <a16:creationId xmlns:a16="http://schemas.microsoft.com/office/drawing/2014/main" id="{98235566-589B-4E9E-8151-35E01C5C8D1B}"/>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bwMode="auto">
          <a:xfrm>
            <a:off x="-341150" y="4833400"/>
            <a:ext cx="2217400" cy="2217400"/>
          </a:xfrm>
          <a:prstGeom prst="rect">
            <a:avLst/>
          </a:prstGeom>
          <a:noFill/>
          <a:ln>
            <a:noFill/>
          </a:ln>
        </p:spPr>
      </p:pic>
      <p:sp>
        <p:nvSpPr>
          <p:cNvPr id="25" name="Espace réservé du pied de page 4">
            <a:extLst>
              <a:ext uri="{FF2B5EF4-FFF2-40B4-BE49-F238E27FC236}">
                <a16:creationId xmlns:a16="http://schemas.microsoft.com/office/drawing/2014/main" id="{6E3735BE-685B-4178-95AD-3094DD1350AD}"/>
              </a:ext>
            </a:extLst>
          </p:cNvPr>
          <p:cNvSpPr>
            <a:spLocks noGrp="1"/>
          </p:cNvSpPr>
          <p:nvPr>
            <p:ph type="ftr" sz="quarter" idx="11"/>
          </p:nvPr>
        </p:nvSpPr>
        <p:spPr bwMode="auto">
          <a:xfrm>
            <a:off x="4746692" y="6492981"/>
            <a:ext cx="4937891" cy="354563"/>
          </a:xfrm>
        </p:spPr>
        <p:txBody>
          <a:bodyPr/>
          <a:lstStyle/>
          <a:p>
            <a:pPr>
              <a:defRPr/>
            </a:pPr>
            <a:r>
              <a:rPr lang="fr-FR" dirty="0">
                <a:latin typeface="Arial"/>
                <a:cs typeface="Arial"/>
              </a:rPr>
              <a:t>Ateliers INSU – INSIS, Montpellier, 2-3 mars 2021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1"/>
          <p:cNvSpPr/>
          <p:nvPr/>
        </p:nvSpPr>
        <p:spPr bwMode="auto">
          <a:xfrm>
            <a:off x="3313119" y="6503492"/>
            <a:ext cx="8878881" cy="3545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12" name="Espace réservé du numéro de diapositive 5"/>
          <p:cNvSpPr>
            <a:spLocks noGrp="1"/>
          </p:cNvSpPr>
          <p:nvPr>
            <p:ph type="sldNum" sz="quarter" idx="12"/>
          </p:nvPr>
        </p:nvSpPr>
        <p:spPr bwMode="auto">
          <a:xfrm>
            <a:off x="7981950" y="6492981"/>
            <a:ext cx="2057400" cy="365125"/>
          </a:xfrm>
        </p:spPr>
        <p:txBody>
          <a:bodyPr/>
          <a:lstStyle/>
          <a:p>
            <a:pPr>
              <a:defRPr/>
            </a:pPr>
            <a:fld id="{008B186D-AD4A-4644-ABB5-F15D7F3FB771}" type="slidenum">
              <a:rPr lang="fr-FR">
                <a:latin typeface="Arial"/>
                <a:cs typeface="Arial"/>
              </a:rPr>
              <a:t>5</a:t>
            </a:fld>
            <a:endParaRPr lang="fr-FR">
              <a:latin typeface="Arial"/>
              <a:cs typeface="Arial"/>
            </a:endParaRPr>
          </a:p>
        </p:txBody>
      </p:sp>
      <p:sp>
        <p:nvSpPr>
          <p:cNvPr id="13" name="Rectangle 11"/>
          <p:cNvSpPr/>
          <p:nvPr/>
        </p:nvSpPr>
        <p:spPr bwMode="auto">
          <a:xfrm>
            <a:off x="7914290" y="-2716"/>
            <a:ext cx="2753710" cy="809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ln w="0"/>
              <a:solidFill>
                <a:schemeClr val="tx1"/>
              </a:solidFill>
              <a:latin typeface="Berlin Sans FB"/>
            </a:endParaRPr>
          </a:p>
        </p:txBody>
      </p:sp>
      <p:sp>
        <p:nvSpPr>
          <p:cNvPr id="15" name="Rectangle 29"/>
          <p:cNvSpPr/>
          <p:nvPr/>
        </p:nvSpPr>
        <p:spPr bwMode="auto">
          <a:xfrm>
            <a:off x="-1" y="-2715"/>
            <a:ext cx="8669367" cy="809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dirty="0">
                <a:latin typeface="Berlin Sans FB"/>
                <a:cs typeface="Arial"/>
              </a:rPr>
              <a:t>Développements techniques</a:t>
            </a:r>
          </a:p>
        </p:txBody>
      </p:sp>
      <p:sp>
        <p:nvSpPr>
          <p:cNvPr id="16" name="Google Shape;278;g83f203710b_10_0"/>
          <p:cNvSpPr>
            <a:spLocks/>
          </p:cNvSpPr>
          <p:nvPr/>
        </p:nvSpPr>
        <p:spPr bwMode="auto">
          <a:xfrm>
            <a:off x="5735960" y="1139310"/>
            <a:ext cx="6964200" cy="2312100"/>
          </a:xfrm>
          <a:prstGeom prst="rect">
            <a:avLst/>
          </a:prstGeom>
          <a:noFill/>
          <a:ln>
            <a:noFill/>
          </a:ln>
        </p:spPr>
        <p:txBody>
          <a:bodyPr spcFirstLastPara="1" wrap="square" lIns="91425" tIns="45700" rIns="91425" bIns="45700" anchor="t" anchorCtr="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457200" indent="-361950">
              <a:lnSpc>
                <a:spcPct val="100000"/>
              </a:lnSpc>
              <a:spcBef>
                <a:spcPts val="360"/>
              </a:spcBef>
              <a:buSzPts val="2100"/>
              <a:defRPr/>
            </a:pPr>
            <a:r>
              <a:rPr lang="fr-FR" sz="1800" u="sng" dirty="0">
                <a:latin typeface="Arial"/>
                <a:ea typeface="Arial"/>
                <a:cs typeface="Arial"/>
              </a:rPr>
              <a:t>Capteurs in-situ et mobile</a:t>
            </a:r>
            <a:endParaRPr dirty="0"/>
          </a:p>
          <a:p>
            <a:pPr marL="914400" lvl="1" indent="-361950">
              <a:lnSpc>
                <a:spcPct val="100000"/>
              </a:lnSpc>
              <a:spcBef>
                <a:spcPts val="0"/>
              </a:spcBef>
              <a:buSzPts val="2100"/>
              <a:buFont typeface="Arial"/>
              <a:buChar char="–"/>
              <a:defRPr/>
            </a:pPr>
            <a:r>
              <a:rPr lang="fr-FR" sz="1800" dirty="0">
                <a:latin typeface="Arial"/>
                <a:ea typeface="Arial"/>
                <a:cs typeface="Arial"/>
              </a:rPr>
              <a:t>Basse consommation énergétique</a:t>
            </a:r>
            <a:endParaRPr dirty="0"/>
          </a:p>
          <a:p>
            <a:pPr marL="914400" lvl="1" indent="-361950">
              <a:lnSpc>
                <a:spcPct val="100000"/>
              </a:lnSpc>
              <a:spcBef>
                <a:spcPts val="0"/>
              </a:spcBef>
              <a:buSzPts val="2100"/>
              <a:buFont typeface="Arial"/>
              <a:buChar char="–"/>
              <a:defRPr/>
            </a:pPr>
            <a:r>
              <a:rPr lang="fr-FR" sz="1800" dirty="0">
                <a:latin typeface="Arial"/>
                <a:ea typeface="Arial"/>
                <a:cs typeface="Arial"/>
              </a:rPr>
              <a:t>Intelligence embarquée -&gt; information pertinente</a:t>
            </a:r>
            <a:endParaRPr dirty="0"/>
          </a:p>
          <a:p>
            <a:pPr marL="914400" lvl="1" indent="-361950">
              <a:lnSpc>
                <a:spcPct val="100000"/>
              </a:lnSpc>
              <a:spcBef>
                <a:spcPts val="0"/>
              </a:spcBef>
              <a:buSzPts val="2100"/>
              <a:buFont typeface="Arial"/>
              <a:buChar char="–"/>
              <a:defRPr/>
            </a:pPr>
            <a:r>
              <a:rPr lang="fr-FR" sz="1800" dirty="0">
                <a:latin typeface="Arial"/>
                <a:ea typeface="Arial"/>
                <a:cs typeface="Arial"/>
              </a:rPr>
              <a:t>Miniaturisation</a:t>
            </a:r>
            <a:endParaRPr dirty="0"/>
          </a:p>
          <a:p>
            <a:pPr marL="914400" lvl="1" indent="-361950">
              <a:lnSpc>
                <a:spcPct val="100000"/>
              </a:lnSpc>
              <a:spcBef>
                <a:spcPts val="0"/>
              </a:spcBef>
              <a:buSzPts val="2100"/>
              <a:buFont typeface="Arial"/>
              <a:buChar char="–"/>
              <a:defRPr/>
            </a:pPr>
            <a:r>
              <a:rPr lang="fr-FR" sz="1800" dirty="0">
                <a:latin typeface="Arial"/>
                <a:ea typeface="Arial"/>
                <a:cs typeface="Arial"/>
              </a:rPr>
              <a:t>Bas coût (un facteur 10), faible impact</a:t>
            </a:r>
            <a:endParaRPr dirty="0"/>
          </a:p>
          <a:p>
            <a:pPr marL="914400" lvl="1" indent="-361950">
              <a:lnSpc>
                <a:spcPct val="100000"/>
              </a:lnSpc>
              <a:spcBef>
                <a:spcPts val="0"/>
              </a:spcBef>
              <a:buSzPts val="2100"/>
              <a:buFont typeface="Arial"/>
              <a:buChar char="–"/>
              <a:defRPr/>
            </a:pPr>
            <a:r>
              <a:rPr lang="fr-FR" sz="1800" dirty="0">
                <a:latin typeface="Arial"/>
                <a:ea typeface="Arial"/>
                <a:cs typeface="Arial"/>
              </a:rPr>
              <a:t>Socialement appropriés</a:t>
            </a:r>
          </a:p>
        </p:txBody>
      </p:sp>
      <p:sp>
        <p:nvSpPr>
          <p:cNvPr id="18" name="Google Shape;280;g83f203710b_10_0"/>
          <p:cNvSpPr/>
          <p:nvPr/>
        </p:nvSpPr>
        <p:spPr bwMode="auto">
          <a:xfrm>
            <a:off x="473316" y="3923154"/>
            <a:ext cx="7643700" cy="2013331"/>
          </a:xfrm>
          <a:prstGeom prst="rect">
            <a:avLst/>
          </a:prstGeom>
          <a:noFill/>
          <a:ln>
            <a:noFill/>
          </a:ln>
        </p:spPr>
        <p:txBody>
          <a:bodyPr spcFirstLastPara="1" wrap="square" lIns="91425" tIns="45700" rIns="91425" bIns="45700" anchor="t" anchorCtr="0">
            <a:spAutoFit/>
          </a:bodyPr>
          <a:lstStyle/>
          <a:p>
            <a:pPr marL="457200" marR="0" lvl="0" indent="-368300" algn="l">
              <a:lnSpc>
                <a:spcPct val="100000"/>
              </a:lnSpc>
              <a:spcBef>
                <a:spcPts val="360"/>
              </a:spcBef>
              <a:spcAft>
                <a:spcPts val="0"/>
              </a:spcAft>
              <a:buClr>
                <a:srgbClr val="000000"/>
              </a:buClr>
              <a:buSzPts val="2200"/>
              <a:buFont typeface="Arial"/>
              <a:buChar char="•"/>
              <a:defRPr/>
            </a:pPr>
            <a:r>
              <a:rPr lang="fr-FR" u="sng" dirty="0">
                <a:latin typeface="Arial"/>
                <a:cs typeface="Arial"/>
              </a:rPr>
              <a:t>Infrastructure de communication</a:t>
            </a:r>
            <a:endParaRPr b="0" i="0" u="sng" strike="noStrike" cap="none" dirty="0">
              <a:solidFill>
                <a:srgbClr val="000000"/>
              </a:solidFill>
              <a:latin typeface="Arial"/>
              <a:ea typeface="Arial"/>
              <a:cs typeface="Arial"/>
            </a:endParaRPr>
          </a:p>
          <a:p>
            <a:pPr marL="914400" marR="0" lvl="1" indent="-368300" algn="l">
              <a:lnSpc>
                <a:spcPct val="114999"/>
              </a:lnSpc>
              <a:spcBef>
                <a:spcPts val="0"/>
              </a:spcBef>
              <a:spcAft>
                <a:spcPts val="0"/>
              </a:spcAft>
              <a:buClr>
                <a:srgbClr val="000000"/>
              </a:buClr>
              <a:buSzPts val="2200"/>
              <a:buFont typeface="Arial"/>
              <a:buChar char="–"/>
              <a:defRPr/>
            </a:pPr>
            <a:r>
              <a:rPr lang="fr-FR" dirty="0">
                <a:latin typeface="Arial"/>
                <a:cs typeface="Arial"/>
              </a:rPr>
              <a:t>Développer et déployer des </a:t>
            </a:r>
            <a:r>
              <a:rPr lang="fr-FR" b="1" dirty="0">
                <a:latin typeface="Arial"/>
                <a:cs typeface="Arial"/>
              </a:rPr>
              <a:t>réseaux denses de capteurs hétérogènes</a:t>
            </a:r>
            <a:r>
              <a:rPr lang="fr-FR" dirty="0">
                <a:latin typeface="Arial"/>
                <a:cs typeface="Arial"/>
              </a:rPr>
              <a:t> permettant le moissonnage d’énergie, le calcul embarqué, alimentation des bases de données. </a:t>
            </a:r>
          </a:p>
          <a:p>
            <a:pPr marL="914400" marR="0" lvl="1" indent="-368300" algn="l">
              <a:lnSpc>
                <a:spcPct val="114999"/>
              </a:lnSpc>
              <a:spcBef>
                <a:spcPts val="0"/>
              </a:spcBef>
              <a:spcAft>
                <a:spcPts val="0"/>
              </a:spcAft>
              <a:buClr>
                <a:srgbClr val="000000"/>
              </a:buClr>
              <a:buSzPts val="2200"/>
              <a:buFont typeface="Arial"/>
              <a:buChar char="–"/>
              <a:defRPr/>
            </a:pPr>
            <a:r>
              <a:rPr lang="fr-FR" dirty="0">
                <a:latin typeface="Arial"/>
                <a:cs typeface="Arial"/>
              </a:rPr>
              <a:t>Capturer les variabilités spatiales et temporelles et opérer le changement d’échelle du site au territoire </a:t>
            </a:r>
            <a:endParaRPr b="1" i="0" u="none" strike="noStrike" cap="none" dirty="0">
              <a:solidFill>
                <a:srgbClr val="000000"/>
              </a:solidFill>
              <a:latin typeface="Arial"/>
              <a:ea typeface="Arial"/>
              <a:cs typeface="Arial"/>
            </a:endParaRPr>
          </a:p>
        </p:txBody>
      </p:sp>
      <p:grpSp>
        <p:nvGrpSpPr>
          <p:cNvPr id="22" name="Groupe 21">
            <a:extLst>
              <a:ext uri="{FF2B5EF4-FFF2-40B4-BE49-F238E27FC236}">
                <a16:creationId xmlns:a16="http://schemas.microsoft.com/office/drawing/2014/main" id="{701AE613-69C1-481C-ADF3-762EA1AF2A23}"/>
              </a:ext>
            </a:extLst>
          </p:cNvPr>
          <p:cNvGrpSpPr/>
          <p:nvPr/>
        </p:nvGrpSpPr>
        <p:grpSpPr>
          <a:xfrm>
            <a:off x="8662222" y="-16064"/>
            <a:ext cx="3529778" cy="825639"/>
            <a:chOff x="8662222" y="-16064"/>
            <a:chExt cx="3529778" cy="825639"/>
          </a:xfrm>
        </p:grpSpPr>
        <p:pic>
          <p:nvPicPr>
            <p:cNvPr id="23" name="Image 22">
              <a:extLst>
                <a:ext uri="{FF2B5EF4-FFF2-40B4-BE49-F238E27FC236}">
                  <a16:creationId xmlns:a16="http://schemas.microsoft.com/office/drawing/2014/main" id="{A4A77180-1E82-498A-B585-33B3CC8613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5"/>
            <a:stretch/>
          </p:blipFill>
          <p:spPr>
            <a:xfrm>
              <a:off x="8662222" y="-2716"/>
              <a:ext cx="3522634" cy="809575"/>
            </a:xfrm>
            <a:prstGeom prst="rect">
              <a:avLst/>
            </a:prstGeom>
          </p:spPr>
        </p:pic>
        <p:pic>
          <p:nvPicPr>
            <p:cNvPr id="24" name="Image 23">
              <a:extLst>
                <a:ext uri="{FF2B5EF4-FFF2-40B4-BE49-F238E27FC236}">
                  <a16:creationId xmlns:a16="http://schemas.microsoft.com/office/drawing/2014/main" id="{092C3C2A-5DF8-4CB1-A872-394124EE1CC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10545463" y="0"/>
              <a:ext cx="955354" cy="809575"/>
            </a:xfrm>
            <a:prstGeom prst="rect">
              <a:avLst/>
            </a:prstGeom>
          </p:spPr>
        </p:pic>
        <p:pic>
          <p:nvPicPr>
            <p:cNvPr id="25" name="Image 24">
              <a:extLst>
                <a:ext uri="{FF2B5EF4-FFF2-40B4-BE49-F238E27FC236}">
                  <a16:creationId xmlns:a16="http://schemas.microsoft.com/office/drawing/2014/main" id="{42AF8E68-E97C-40AC-A2E7-C603F07BA01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493673" y="-16064"/>
              <a:ext cx="698327" cy="822923"/>
            </a:xfrm>
            <a:prstGeom prst="rect">
              <a:avLst/>
            </a:prstGeom>
          </p:spPr>
        </p:pic>
      </p:grpSp>
      <p:sp>
        <p:nvSpPr>
          <p:cNvPr id="26" name="Espace réservé du pied de page 4">
            <a:extLst>
              <a:ext uri="{FF2B5EF4-FFF2-40B4-BE49-F238E27FC236}">
                <a16:creationId xmlns:a16="http://schemas.microsoft.com/office/drawing/2014/main" id="{0CD124C3-A034-44FC-948E-66E763488917}"/>
              </a:ext>
            </a:extLst>
          </p:cNvPr>
          <p:cNvSpPr>
            <a:spLocks noGrp="1"/>
          </p:cNvSpPr>
          <p:nvPr>
            <p:ph type="ftr" sz="quarter" idx="11"/>
          </p:nvPr>
        </p:nvSpPr>
        <p:spPr bwMode="auto">
          <a:xfrm>
            <a:off x="4746692" y="6492981"/>
            <a:ext cx="4937891" cy="354563"/>
          </a:xfrm>
        </p:spPr>
        <p:txBody>
          <a:bodyPr/>
          <a:lstStyle/>
          <a:p>
            <a:pPr>
              <a:defRPr/>
            </a:pPr>
            <a:r>
              <a:rPr lang="fr-FR" dirty="0">
                <a:latin typeface="Arial"/>
                <a:cs typeface="Arial"/>
              </a:rPr>
              <a:t>Commission Recherche UR1 – 16 février 2021</a:t>
            </a:r>
          </a:p>
        </p:txBody>
      </p:sp>
      <p:pic>
        <p:nvPicPr>
          <p:cNvPr id="27" name="Google Shape;174;p3">
            <a:extLst>
              <a:ext uri="{FF2B5EF4-FFF2-40B4-BE49-F238E27FC236}">
                <a16:creationId xmlns:a16="http://schemas.microsoft.com/office/drawing/2014/main" id="{7E5FCDAD-6D75-4FA7-BCE7-52F0F4E416DF}"/>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41150" y="4833400"/>
            <a:ext cx="2217400" cy="2217400"/>
          </a:xfrm>
          <a:prstGeom prst="rect">
            <a:avLst/>
          </a:prstGeom>
          <a:noFill/>
          <a:ln>
            <a:noFill/>
          </a:ln>
        </p:spPr>
      </p:pic>
      <p:pic>
        <p:nvPicPr>
          <p:cNvPr id="21" name="Google Shape;298;g780503d8e8_0_14">
            <a:extLst>
              <a:ext uri="{FF2B5EF4-FFF2-40B4-BE49-F238E27FC236}">
                <a16:creationId xmlns:a16="http://schemas.microsoft.com/office/drawing/2014/main" id="{D835D298-6746-45F6-A02A-88C2A7904790}"/>
              </a:ext>
            </a:extLst>
          </p:cNvPr>
          <p:cNvPicPr>
            <a:picLocks noChangeAspect="1"/>
          </p:cNvPicPr>
          <p:nvPr/>
        </p:nvPicPr>
        <p:blipFill>
          <a:blip r:embed="rId7" cstate="print">
            <a:alphaModFix/>
            <a:extLst>
              <a:ext uri="{28A0092B-C50C-407E-A947-70E740481C1C}">
                <a14:useLocalDpi xmlns:a14="http://schemas.microsoft.com/office/drawing/2010/main"/>
              </a:ext>
            </a:extLst>
          </a:blip>
          <a:srcRect l="-48" t="3915"/>
          <a:stretch/>
        </p:blipFill>
        <p:spPr bwMode="auto">
          <a:xfrm>
            <a:off x="7812167" y="3651529"/>
            <a:ext cx="4194291" cy="2363741"/>
          </a:xfrm>
          <a:prstGeom prst="rect">
            <a:avLst/>
          </a:prstGeom>
          <a:noFill/>
          <a:ln>
            <a:noFill/>
          </a:ln>
        </p:spPr>
      </p:pic>
      <p:grpSp>
        <p:nvGrpSpPr>
          <p:cNvPr id="2" name="Groupe 1">
            <a:extLst>
              <a:ext uri="{FF2B5EF4-FFF2-40B4-BE49-F238E27FC236}">
                <a16:creationId xmlns:a16="http://schemas.microsoft.com/office/drawing/2014/main" id="{79556C48-20A8-4030-AB91-B4D364D3E141}"/>
              </a:ext>
            </a:extLst>
          </p:cNvPr>
          <p:cNvGrpSpPr/>
          <p:nvPr/>
        </p:nvGrpSpPr>
        <p:grpSpPr>
          <a:xfrm flipH="1">
            <a:off x="473316" y="950609"/>
            <a:ext cx="4592824" cy="2677554"/>
            <a:chOff x="7397565" y="943604"/>
            <a:chExt cx="4592824" cy="2677554"/>
          </a:xfrm>
        </p:grpSpPr>
        <p:pic>
          <p:nvPicPr>
            <p:cNvPr id="28" name="Google Shape;322;p26">
              <a:extLst>
                <a:ext uri="{FF2B5EF4-FFF2-40B4-BE49-F238E27FC236}">
                  <a16:creationId xmlns:a16="http://schemas.microsoft.com/office/drawing/2014/main" id="{B27E10E8-5760-42B1-9765-2673ACD8C6AB}"/>
                </a:ext>
              </a:extLst>
            </p:cNvPr>
            <p:cNvPicPr/>
            <p:nvPr/>
          </p:nvPicPr>
          <p:blipFill>
            <a:blip r:embed="rId8">
              <a:alphaModFix/>
            </a:blip>
            <a:stretch/>
          </p:blipFill>
          <p:spPr bwMode="auto">
            <a:xfrm>
              <a:off x="10451692" y="2166667"/>
              <a:ext cx="1538697" cy="1454491"/>
            </a:xfrm>
            <a:prstGeom prst="rect">
              <a:avLst/>
            </a:prstGeom>
            <a:noFill/>
            <a:ln>
              <a:noFill/>
            </a:ln>
          </p:spPr>
        </p:pic>
        <p:grpSp>
          <p:nvGrpSpPr>
            <p:cNvPr id="29" name="Google Shape;324;p26">
              <a:extLst>
                <a:ext uri="{FF2B5EF4-FFF2-40B4-BE49-F238E27FC236}">
                  <a16:creationId xmlns:a16="http://schemas.microsoft.com/office/drawing/2014/main" id="{9623A2B3-D413-4E11-A863-D5AE762D1923}"/>
                </a:ext>
              </a:extLst>
            </p:cNvPr>
            <p:cNvGrpSpPr/>
            <p:nvPr/>
          </p:nvGrpSpPr>
          <p:grpSpPr bwMode="auto">
            <a:xfrm>
              <a:off x="9137760" y="943604"/>
              <a:ext cx="1285779" cy="1211413"/>
              <a:chOff x="5324475" y="2757488"/>
              <a:chExt cx="1847850" cy="1647825"/>
            </a:xfrm>
          </p:grpSpPr>
          <p:pic>
            <p:nvPicPr>
              <p:cNvPr id="30" name="Google Shape;325;p26">
                <a:extLst>
                  <a:ext uri="{FF2B5EF4-FFF2-40B4-BE49-F238E27FC236}">
                    <a16:creationId xmlns:a16="http://schemas.microsoft.com/office/drawing/2014/main" id="{07FAFFD4-2B80-4CF0-BD3C-57110FB5DCA7}"/>
                  </a:ext>
                </a:extLst>
              </p:cNvPr>
              <p:cNvPicPr/>
              <p:nvPr/>
            </p:nvPicPr>
            <p:blipFill>
              <a:blip r:embed="rId9">
                <a:alphaModFix/>
              </a:blip>
              <a:stretch/>
            </p:blipFill>
            <p:spPr bwMode="auto">
              <a:xfrm>
                <a:off x="5324475" y="2757488"/>
                <a:ext cx="1847850" cy="1647825"/>
              </a:xfrm>
              <a:prstGeom prst="rect">
                <a:avLst/>
              </a:prstGeom>
              <a:noFill/>
              <a:ln>
                <a:noFill/>
              </a:ln>
            </p:spPr>
          </p:pic>
          <p:pic>
            <p:nvPicPr>
              <p:cNvPr id="31" name="Google Shape;326;p26">
                <a:extLst>
                  <a:ext uri="{FF2B5EF4-FFF2-40B4-BE49-F238E27FC236}">
                    <a16:creationId xmlns:a16="http://schemas.microsoft.com/office/drawing/2014/main" id="{3C645F94-89D9-40C7-BB46-43F19F71B57B}"/>
                  </a:ext>
                </a:extLst>
              </p:cNvPr>
              <p:cNvPicPr/>
              <p:nvPr/>
            </p:nvPicPr>
            <p:blipFill>
              <a:blip r:embed="rId10">
                <a:alphaModFix/>
              </a:blip>
              <a:stretch/>
            </p:blipFill>
            <p:spPr bwMode="auto">
              <a:xfrm>
                <a:off x="6269799" y="3855325"/>
                <a:ext cx="685800" cy="419100"/>
              </a:xfrm>
              <a:prstGeom prst="rect">
                <a:avLst/>
              </a:prstGeom>
              <a:noFill/>
              <a:ln>
                <a:noFill/>
              </a:ln>
            </p:spPr>
          </p:pic>
        </p:grpSp>
        <p:pic>
          <p:nvPicPr>
            <p:cNvPr id="32" name="Google Shape;327;p26">
              <a:extLst>
                <a:ext uri="{FF2B5EF4-FFF2-40B4-BE49-F238E27FC236}">
                  <a16:creationId xmlns:a16="http://schemas.microsoft.com/office/drawing/2014/main" id="{5539D2C1-36A3-47D6-A2DC-4F543622B9BC}"/>
                </a:ext>
              </a:extLst>
            </p:cNvPr>
            <p:cNvPicPr/>
            <p:nvPr/>
          </p:nvPicPr>
          <p:blipFill>
            <a:blip r:embed="rId11">
              <a:alphaModFix/>
            </a:blip>
            <a:stretch/>
          </p:blipFill>
          <p:spPr bwMode="auto">
            <a:xfrm>
              <a:off x="7397565" y="962884"/>
              <a:ext cx="1719210" cy="1143000"/>
            </a:xfrm>
            <a:prstGeom prst="rect">
              <a:avLst/>
            </a:prstGeom>
            <a:noFill/>
            <a:ln>
              <a:noFill/>
            </a:ln>
          </p:spPr>
        </p:pic>
        <p:pic>
          <p:nvPicPr>
            <p:cNvPr id="33" name="Google Shape;328;p26">
              <a:extLst>
                <a:ext uri="{FF2B5EF4-FFF2-40B4-BE49-F238E27FC236}">
                  <a16:creationId xmlns:a16="http://schemas.microsoft.com/office/drawing/2014/main" id="{1C7FB6CA-8005-41D4-A7D9-1804AB9A2E18}"/>
                </a:ext>
              </a:extLst>
            </p:cNvPr>
            <p:cNvPicPr/>
            <p:nvPr/>
          </p:nvPicPr>
          <p:blipFill>
            <a:blip r:embed="rId12">
              <a:alphaModFix/>
            </a:blip>
            <a:stretch/>
          </p:blipFill>
          <p:spPr bwMode="auto">
            <a:xfrm>
              <a:off x="10451692" y="982730"/>
              <a:ext cx="1481649" cy="1154612"/>
            </a:xfrm>
            <a:prstGeom prst="rect">
              <a:avLst/>
            </a:prstGeom>
            <a:noFill/>
            <a:ln>
              <a:noFill/>
            </a:ln>
          </p:spPr>
        </p:pic>
        <p:pic>
          <p:nvPicPr>
            <p:cNvPr id="35" name="Google Shape;331;p26">
              <a:extLst>
                <a:ext uri="{FF2B5EF4-FFF2-40B4-BE49-F238E27FC236}">
                  <a16:creationId xmlns:a16="http://schemas.microsoft.com/office/drawing/2014/main" id="{52D5067F-34F2-4F9B-8027-EF5E34DB4A5C}"/>
                </a:ext>
              </a:extLst>
            </p:cNvPr>
            <p:cNvPicPr/>
            <p:nvPr/>
          </p:nvPicPr>
          <p:blipFill>
            <a:blip r:embed="rId13">
              <a:alphaModFix/>
            </a:blip>
            <a:srcRect l="6410"/>
            <a:stretch/>
          </p:blipFill>
          <p:spPr bwMode="auto">
            <a:xfrm>
              <a:off x="7793570" y="2182811"/>
              <a:ext cx="2621027" cy="982585"/>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rganigramme : Processus 45">
            <a:extLst>
              <a:ext uri="{FF2B5EF4-FFF2-40B4-BE49-F238E27FC236}">
                <a16:creationId xmlns:a16="http://schemas.microsoft.com/office/drawing/2014/main" id="{E4378DB7-DCDF-448F-BA6B-C9C5A0194469}"/>
              </a:ext>
            </a:extLst>
          </p:cNvPr>
          <p:cNvSpPr/>
          <p:nvPr/>
        </p:nvSpPr>
        <p:spPr>
          <a:xfrm>
            <a:off x="2132822" y="60815"/>
            <a:ext cx="8910117" cy="6803955"/>
          </a:xfrm>
          <a:prstGeom prst="flowChartProcess">
            <a:avLst/>
          </a:prstGeom>
          <a:solidFill>
            <a:schemeClr val="accent1">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70ECF944-B81F-4CBE-8496-C973A1A44D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5635" y="40241"/>
            <a:ext cx="3413193" cy="2832950"/>
          </a:xfrm>
          <a:prstGeom prst="rect">
            <a:avLst/>
          </a:prstGeom>
        </p:spPr>
      </p:pic>
      <p:sp>
        <p:nvSpPr>
          <p:cNvPr id="6" name="Rectangle 5">
            <a:extLst>
              <a:ext uri="{FF2B5EF4-FFF2-40B4-BE49-F238E27FC236}">
                <a16:creationId xmlns:a16="http://schemas.microsoft.com/office/drawing/2014/main" id="{31801BA7-3F59-408B-8A81-7F2EBBF6C388}"/>
              </a:ext>
            </a:extLst>
          </p:cNvPr>
          <p:cNvSpPr/>
          <p:nvPr/>
        </p:nvSpPr>
        <p:spPr>
          <a:xfrm>
            <a:off x="6423371" y="3305149"/>
            <a:ext cx="242374" cy="338554"/>
          </a:xfrm>
          <a:prstGeom prst="rect">
            <a:avLst/>
          </a:prstGeom>
        </p:spPr>
        <p:txBody>
          <a:bodyPr wrap="none">
            <a:spAutoFit/>
          </a:bodyPr>
          <a:lstStyle/>
          <a:p>
            <a:r>
              <a:rPr lang="en-GB" sz="1600" dirty="0">
                <a:latin typeface="Arial" panose="020B0604020202020204" pitchFamily="34" charset="0"/>
                <a:cs typeface="Arial" panose="020B0604020202020204" pitchFamily="34" charset="0"/>
              </a:rPr>
              <a:t> </a:t>
            </a:r>
          </a:p>
        </p:txBody>
      </p:sp>
      <p:sp>
        <p:nvSpPr>
          <p:cNvPr id="7" name="Organigramme : Processus 46">
            <a:extLst>
              <a:ext uri="{FF2B5EF4-FFF2-40B4-BE49-F238E27FC236}">
                <a16:creationId xmlns:a16="http://schemas.microsoft.com/office/drawing/2014/main" id="{7EB2C2A4-094E-4867-B543-27D3D47E1AA0}"/>
              </a:ext>
            </a:extLst>
          </p:cNvPr>
          <p:cNvSpPr/>
          <p:nvPr/>
        </p:nvSpPr>
        <p:spPr>
          <a:xfrm>
            <a:off x="2130454" y="2762540"/>
            <a:ext cx="8910117" cy="4086126"/>
          </a:xfrm>
          <a:prstGeom prst="flowChartProcess">
            <a:avLst/>
          </a:prstGeom>
          <a:gradFill flip="none" rotWithShape="1">
            <a:gsLst>
              <a:gs pos="0">
                <a:srgbClr val="00B050"/>
              </a:gs>
              <a:gs pos="0">
                <a:srgbClr val="92D050"/>
              </a:gs>
              <a:gs pos="73000">
                <a:schemeClr val="accent6">
                  <a:lumMod val="20000"/>
                  <a:lumOff val="80000"/>
                </a:schemeClr>
              </a:gs>
            </a:gsLst>
            <a:path path="circle">
              <a:fillToRect l="50000" t="50000" r="50000" b="50000"/>
            </a:path>
            <a:tileRect/>
          </a:gra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B0EA7E63-A4C7-4114-BBD7-CD93C482D9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741765" y="3811352"/>
            <a:ext cx="831468" cy="831468"/>
          </a:xfrm>
          <a:prstGeom prst="rect">
            <a:avLst/>
          </a:prstGeom>
        </p:spPr>
      </p:pic>
      <p:pic>
        <p:nvPicPr>
          <p:cNvPr id="9" name="Image 8">
            <a:extLst>
              <a:ext uri="{FF2B5EF4-FFF2-40B4-BE49-F238E27FC236}">
                <a16:creationId xmlns:a16="http://schemas.microsoft.com/office/drawing/2014/main" id="{CA645108-52AF-4639-BFDE-B55E3D6F0B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280460" y="3132631"/>
            <a:ext cx="456742" cy="456742"/>
          </a:xfrm>
          <a:prstGeom prst="rect">
            <a:avLst/>
          </a:prstGeom>
        </p:spPr>
      </p:pic>
      <p:pic>
        <p:nvPicPr>
          <p:cNvPr id="10" name="Image 9">
            <a:extLst>
              <a:ext uri="{FF2B5EF4-FFF2-40B4-BE49-F238E27FC236}">
                <a16:creationId xmlns:a16="http://schemas.microsoft.com/office/drawing/2014/main" id="{C7C2302D-15A6-44DA-A124-1BE170B024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4950" y="3395618"/>
            <a:ext cx="831468" cy="831468"/>
          </a:xfrm>
          <a:prstGeom prst="rect">
            <a:avLst/>
          </a:prstGeom>
        </p:spPr>
      </p:pic>
      <p:pic>
        <p:nvPicPr>
          <p:cNvPr id="11" name="Image 10">
            <a:extLst>
              <a:ext uri="{FF2B5EF4-FFF2-40B4-BE49-F238E27FC236}">
                <a16:creationId xmlns:a16="http://schemas.microsoft.com/office/drawing/2014/main" id="{B44ADFED-221B-4A89-A348-157CD44B6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0849" y="3375850"/>
            <a:ext cx="831468" cy="831468"/>
          </a:xfrm>
          <a:prstGeom prst="rect">
            <a:avLst/>
          </a:prstGeom>
        </p:spPr>
      </p:pic>
      <p:pic>
        <p:nvPicPr>
          <p:cNvPr id="12" name="Image 11">
            <a:extLst>
              <a:ext uri="{FF2B5EF4-FFF2-40B4-BE49-F238E27FC236}">
                <a16:creationId xmlns:a16="http://schemas.microsoft.com/office/drawing/2014/main" id="{EB7935F9-4C8D-48A5-946F-3EC8518E59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0647" y="2148781"/>
            <a:ext cx="302494" cy="302494"/>
          </a:xfrm>
          <a:prstGeom prst="rect">
            <a:avLst/>
          </a:prstGeom>
        </p:spPr>
      </p:pic>
      <p:sp>
        <p:nvSpPr>
          <p:cNvPr id="13" name="Rectangle 12">
            <a:extLst>
              <a:ext uri="{FF2B5EF4-FFF2-40B4-BE49-F238E27FC236}">
                <a16:creationId xmlns:a16="http://schemas.microsoft.com/office/drawing/2014/main" id="{E2ED9BEA-7D9C-4CB2-B186-53524ACB82E8}"/>
              </a:ext>
            </a:extLst>
          </p:cNvPr>
          <p:cNvSpPr/>
          <p:nvPr/>
        </p:nvSpPr>
        <p:spPr>
          <a:xfrm>
            <a:off x="5501509" y="4251196"/>
            <a:ext cx="633507" cy="261610"/>
          </a:xfrm>
          <a:prstGeom prst="rect">
            <a:avLst/>
          </a:prstGeom>
        </p:spPr>
        <p:txBody>
          <a:bodyPr wrap="none">
            <a:spAutoFit/>
          </a:bodyPr>
          <a:lstStyle/>
          <a:p>
            <a:r>
              <a:rPr lang="fr-FR" sz="1050" i="1" dirty="0" err="1">
                <a:latin typeface="Arial" panose="020B0604020202020204" pitchFamily="34" charset="0"/>
                <a:cs typeface="Arial" panose="020B0604020202020204" pitchFamily="34" charset="0"/>
              </a:rPr>
              <a:t>ZigBee</a:t>
            </a:r>
            <a:endParaRPr lang="fr-FR" sz="1050" i="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4B9FA44-3CA3-4ECE-AD48-608618E9E343}"/>
              </a:ext>
            </a:extLst>
          </p:cNvPr>
          <p:cNvSpPr/>
          <p:nvPr/>
        </p:nvSpPr>
        <p:spPr>
          <a:xfrm>
            <a:off x="5687502" y="4920936"/>
            <a:ext cx="780983" cy="261610"/>
          </a:xfrm>
          <a:prstGeom prst="rect">
            <a:avLst/>
          </a:prstGeom>
        </p:spPr>
        <p:txBody>
          <a:bodyPr wrap="none">
            <a:spAutoFit/>
          </a:bodyPr>
          <a:lstStyle/>
          <a:p>
            <a:r>
              <a:rPr lang="fr-FR" sz="1050" i="1" dirty="0">
                <a:latin typeface="Arial" panose="020B0604020202020204" pitchFamily="34" charset="0"/>
                <a:cs typeface="Arial" panose="020B0604020202020204" pitchFamily="34" charset="0"/>
              </a:rPr>
              <a:t>Bluetooth</a:t>
            </a:r>
          </a:p>
        </p:txBody>
      </p:sp>
      <p:sp>
        <p:nvSpPr>
          <p:cNvPr id="15" name="ZoneTexte 14">
            <a:extLst>
              <a:ext uri="{FF2B5EF4-FFF2-40B4-BE49-F238E27FC236}">
                <a16:creationId xmlns:a16="http://schemas.microsoft.com/office/drawing/2014/main" id="{69850BCC-59A1-4876-8767-99103603A69F}"/>
              </a:ext>
            </a:extLst>
          </p:cNvPr>
          <p:cNvSpPr txBox="1"/>
          <p:nvPr/>
        </p:nvSpPr>
        <p:spPr>
          <a:xfrm>
            <a:off x="8873593" y="1492695"/>
            <a:ext cx="1108083" cy="261610"/>
          </a:xfrm>
          <a:prstGeom prst="rect">
            <a:avLst/>
          </a:prstGeom>
          <a:noFill/>
        </p:spPr>
        <p:txBody>
          <a:bodyPr wrap="square" rtlCol="0">
            <a:spAutoFit/>
          </a:bodyPr>
          <a:lstStyle/>
          <a:p>
            <a:pPr algn="ctr"/>
            <a:r>
              <a:rPr lang="fr-FR" sz="1050" b="1" dirty="0">
                <a:latin typeface="Arial" panose="020B0604020202020204" pitchFamily="34" charset="0"/>
                <a:cs typeface="Arial" panose="020B0604020202020204" pitchFamily="34" charset="0"/>
              </a:rPr>
              <a:t>Phone </a:t>
            </a:r>
            <a:r>
              <a:rPr lang="fr-FR" sz="1050" b="1" dirty="0" err="1">
                <a:latin typeface="Arial" panose="020B0604020202020204" pitchFamily="34" charset="0"/>
                <a:cs typeface="Arial" panose="020B0604020202020204" pitchFamily="34" charset="0"/>
              </a:rPr>
              <a:t>relay</a:t>
            </a:r>
            <a:endParaRPr lang="en-GB" sz="1050" b="1" dirty="0">
              <a:latin typeface="Arial" panose="020B0604020202020204" pitchFamily="34" charset="0"/>
              <a:cs typeface="Arial" panose="020B0604020202020204" pitchFamily="34" charset="0"/>
            </a:endParaRPr>
          </a:p>
        </p:txBody>
      </p:sp>
      <p:pic>
        <p:nvPicPr>
          <p:cNvPr id="16" name="Image 15">
            <a:extLst>
              <a:ext uri="{FF2B5EF4-FFF2-40B4-BE49-F238E27FC236}">
                <a16:creationId xmlns:a16="http://schemas.microsoft.com/office/drawing/2014/main" id="{2F5F580A-E59D-4EDE-96F3-EC6722F37D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815" b="33221"/>
          <a:stretch/>
        </p:blipFill>
        <p:spPr>
          <a:xfrm>
            <a:off x="6171035" y="95909"/>
            <a:ext cx="1833613" cy="931362"/>
          </a:xfrm>
          <a:prstGeom prst="rect">
            <a:avLst/>
          </a:prstGeom>
        </p:spPr>
      </p:pic>
      <p:sp>
        <p:nvSpPr>
          <p:cNvPr id="17" name="ZoneTexte 16">
            <a:extLst>
              <a:ext uri="{FF2B5EF4-FFF2-40B4-BE49-F238E27FC236}">
                <a16:creationId xmlns:a16="http://schemas.microsoft.com/office/drawing/2014/main" id="{8F8B3AB9-2F3F-4736-8FE3-6A74690981D0}"/>
              </a:ext>
            </a:extLst>
          </p:cNvPr>
          <p:cNvSpPr txBox="1"/>
          <p:nvPr/>
        </p:nvSpPr>
        <p:spPr>
          <a:xfrm>
            <a:off x="6346671" y="592205"/>
            <a:ext cx="1487461" cy="307777"/>
          </a:xfrm>
          <a:prstGeom prst="rect">
            <a:avLst/>
          </a:prstGeom>
          <a:noFill/>
        </p:spPr>
        <p:txBody>
          <a:bodyPr wrap="square" rtlCol="0">
            <a:spAutoFit/>
          </a:bodyPr>
          <a:lstStyle/>
          <a:p>
            <a:pPr algn="ctr"/>
            <a:r>
              <a:rPr lang="fr-FR" sz="1400" b="1" dirty="0">
                <a:latin typeface="Arial" panose="020B0604020202020204" pitchFamily="34" charset="0"/>
                <a:cs typeface="Arial" panose="020B0604020202020204" pitchFamily="34" charset="0"/>
              </a:rPr>
              <a:t>Data Servers</a:t>
            </a:r>
            <a:endParaRPr lang="en-GB" sz="1400" b="1" dirty="0">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FE2BDCC5-A3D4-4EA0-B6C0-FB4C89F0E6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272098" y="1332629"/>
            <a:ext cx="352801" cy="352801"/>
          </a:xfrm>
          <a:prstGeom prst="rect">
            <a:avLst/>
          </a:prstGeom>
        </p:spPr>
      </p:pic>
      <p:pic>
        <p:nvPicPr>
          <p:cNvPr id="19" name="Image 18">
            <a:extLst>
              <a:ext uri="{FF2B5EF4-FFF2-40B4-BE49-F238E27FC236}">
                <a16:creationId xmlns:a16="http://schemas.microsoft.com/office/drawing/2014/main" id="{6CC96552-8EEB-4531-B406-985B6DDD0A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646765">
            <a:off x="8078356" y="886302"/>
            <a:ext cx="303260" cy="303260"/>
          </a:xfrm>
          <a:prstGeom prst="rect">
            <a:avLst/>
          </a:prstGeom>
        </p:spPr>
      </p:pic>
      <p:sp>
        <p:nvSpPr>
          <p:cNvPr id="20" name="Rectangle 19">
            <a:extLst>
              <a:ext uri="{FF2B5EF4-FFF2-40B4-BE49-F238E27FC236}">
                <a16:creationId xmlns:a16="http://schemas.microsoft.com/office/drawing/2014/main" id="{92A827D5-CF53-4A8F-8C3E-E9107555179F}"/>
              </a:ext>
            </a:extLst>
          </p:cNvPr>
          <p:cNvSpPr/>
          <p:nvPr/>
        </p:nvSpPr>
        <p:spPr>
          <a:xfrm>
            <a:off x="5558020" y="553964"/>
            <a:ext cx="700833" cy="261610"/>
          </a:xfrm>
          <a:prstGeom prst="rect">
            <a:avLst/>
          </a:prstGeom>
        </p:spPr>
        <p:txBody>
          <a:bodyPr wrap="none">
            <a:spAutoFit/>
          </a:bodyPr>
          <a:lstStyle/>
          <a:p>
            <a:r>
              <a:rPr lang="fr-FR" sz="1050" b="1" dirty="0">
                <a:solidFill>
                  <a:prstClr val="black"/>
                </a:solidFill>
                <a:latin typeface="Arial" panose="020B0604020202020204" pitchFamily="34" charset="0"/>
                <a:cs typeface="Arial" panose="020B0604020202020204" pitchFamily="34" charset="0"/>
              </a:rPr>
              <a:t>Internet</a:t>
            </a:r>
            <a:endParaRPr lang="en-GB" sz="1600" b="1" dirty="0">
              <a:latin typeface="Arial" panose="020B0604020202020204" pitchFamily="34" charset="0"/>
              <a:cs typeface="Arial" panose="020B0604020202020204" pitchFamily="34" charset="0"/>
            </a:endParaRPr>
          </a:p>
        </p:txBody>
      </p:sp>
      <p:pic>
        <p:nvPicPr>
          <p:cNvPr id="21" name="Image 20">
            <a:extLst>
              <a:ext uri="{FF2B5EF4-FFF2-40B4-BE49-F238E27FC236}">
                <a16:creationId xmlns:a16="http://schemas.microsoft.com/office/drawing/2014/main" id="{D3EA0C4B-B67C-4217-9C74-81593A9A2F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2582" y="2983464"/>
            <a:ext cx="320816" cy="320816"/>
          </a:xfrm>
          <a:prstGeom prst="rect">
            <a:avLst/>
          </a:prstGeom>
        </p:spPr>
      </p:pic>
      <p:sp>
        <p:nvSpPr>
          <p:cNvPr id="22" name="ZoneTexte 21">
            <a:extLst>
              <a:ext uri="{FF2B5EF4-FFF2-40B4-BE49-F238E27FC236}">
                <a16:creationId xmlns:a16="http://schemas.microsoft.com/office/drawing/2014/main" id="{5398F205-0F9A-449B-85BD-456A9953793C}"/>
              </a:ext>
            </a:extLst>
          </p:cNvPr>
          <p:cNvSpPr txBox="1"/>
          <p:nvPr/>
        </p:nvSpPr>
        <p:spPr>
          <a:xfrm>
            <a:off x="8539879" y="3737212"/>
            <a:ext cx="824265" cy="261610"/>
          </a:xfrm>
          <a:prstGeom prst="rect">
            <a:avLst/>
          </a:prstGeom>
          <a:noFill/>
        </p:spPr>
        <p:txBody>
          <a:bodyPr wrap="none" rtlCol="0">
            <a:spAutoFit/>
          </a:bodyPr>
          <a:lstStyle/>
          <a:p>
            <a:r>
              <a:rPr lang="fr-FR" sz="1050" b="1" dirty="0">
                <a:latin typeface="Arial" panose="020B0604020202020204" pitchFamily="34" charset="0"/>
                <a:cs typeface="Arial" panose="020B0604020202020204" pitchFamily="34" charset="0"/>
              </a:rPr>
              <a:t>3G/4G/5G</a:t>
            </a:r>
            <a:endParaRPr lang="en-GB" sz="1050" b="1" dirty="0">
              <a:latin typeface="Arial" panose="020B0604020202020204" pitchFamily="34" charset="0"/>
              <a:cs typeface="Arial" panose="020B0604020202020204" pitchFamily="34" charset="0"/>
            </a:endParaRPr>
          </a:p>
        </p:txBody>
      </p:sp>
      <p:sp>
        <p:nvSpPr>
          <p:cNvPr id="23" name="Double flèche verticale 69">
            <a:extLst>
              <a:ext uri="{FF2B5EF4-FFF2-40B4-BE49-F238E27FC236}">
                <a16:creationId xmlns:a16="http://schemas.microsoft.com/office/drawing/2014/main" id="{AB871A85-BC00-4FDC-8370-573F70F5949E}"/>
              </a:ext>
            </a:extLst>
          </p:cNvPr>
          <p:cNvSpPr/>
          <p:nvPr/>
        </p:nvSpPr>
        <p:spPr>
          <a:xfrm rot="3066244">
            <a:off x="5885128" y="680309"/>
            <a:ext cx="140304" cy="1029340"/>
          </a:xfrm>
          <a:prstGeom prst="upDownArrow">
            <a:avLst>
              <a:gd name="adj1" fmla="val 50000"/>
              <a:gd name="adj2" fmla="val 42237"/>
            </a:avLst>
          </a:prstGeom>
          <a:solidFill>
            <a:srgbClr val="E66B4A"/>
          </a:solidFill>
          <a:ln>
            <a:solidFill>
              <a:srgbClr val="EB7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24" name="Double flèche verticale 70">
            <a:extLst>
              <a:ext uri="{FF2B5EF4-FFF2-40B4-BE49-F238E27FC236}">
                <a16:creationId xmlns:a16="http://schemas.microsoft.com/office/drawing/2014/main" id="{BE29B6E6-7B2E-4C4A-A6C3-BDBFA78572F0}"/>
              </a:ext>
            </a:extLst>
          </p:cNvPr>
          <p:cNvSpPr/>
          <p:nvPr/>
        </p:nvSpPr>
        <p:spPr>
          <a:xfrm>
            <a:off x="7066553" y="1012399"/>
            <a:ext cx="179012" cy="2264492"/>
          </a:xfrm>
          <a:prstGeom prst="upDownArrow">
            <a:avLst/>
          </a:prstGeom>
          <a:solidFill>
            <a:srgbClr val="E66B4A"/>
          </a:solidFill>
          <a:ln>
            <a:solidFill>
              <a:srgbClr val="EB7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grpSp>
        <p:nvGrpSpPr>
          <p:cNvPr id="25" name="Groupe 24">
            <a:extLst>
              <a:ext uri="{FF2B5EF4-FFF2-40B4-BE49-F238E27FC236}">
                <a16:creationId xmlns:a16="http://schemas.microsoft.com/office/drawing/2014/main" id="{95D535F3-2E23-4F5E-B7ED-6D3F41EB8722}"/>
              </a:ext>
            </a:extLst>
          </p:cNvPr>
          <p:cNvGrpSpPr/>
          <p:nvPr/>
        </p:nvGrpSpPr>
        <p:grpSpPr>
          <a:xfrm>
            <a:off x="2875254" y="3526097"/>
            <a:ext cx="456853" cy="415116"/>
            <a:chOff x="1010530" y="1523784"/>
            <a:chExt cx="456853" cy="415116"/>
          </a:xfrm>
        </p:grpSpPr>
        <p:pic>
          <p:nvPicPr>
            <p:cNvPr id="26" name="Image 25">
              <a:extLst>
                <a:ext uri="{FF2B5EF4-FFF2-40B4-BE49-F238E27FC236}">
                  <a16:creationId xmlns:a16="http://schemas.microsoft.com/office/drawing/2014/main" id="{54CFE2E4-877B-44C6-B76B-EF03C762BB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715759">
              <a:off x="1199632" y="1523784"/>
              <a:ext cx="267751" cy="267751"/>
            </a:xfrm>
            <a:prstGeom prst="rect">
              <a:avLst/>
            </a:prstGeom>
          </p:spPr>
        </p:pic>
        <p:grpSp>
          <p:nvGrpSpPr>
            <p:cNvPr id="27" name="Groupe 26">
              <a:extLst>
                <a:ext uri="{FF2B5EF4-FFF2-40B4-BE49-F238E27FC236}">
                  <a16:creationId xmlns:a16="http://schemas.microsoft.com/office/drawing/2014/main" id="{AE099B8F-D195-4EEE-9B93-C2968CFEB6D0}"/>
                </a:ext>
              </a:extLst>
            </p:cNvPr>
            <p:cNvGrpSpPr/>
            <p:nvPr/>
          </p:nvGrpSpPr>
          <p:grpSpPr>
            <a:xfrm>
              <a:off x="1010530" y="1639642"/>
              <a:ext cx="330361" cy="299258"/>
              <a:chOff x="2552704" y="3422147"/>
              <a:chExt cx="330361" cy="299258"/>
            </a:xfrm>
          </p:grpSpPr>
          <p:sp>
            <p:nvSpPr>
              <p:cNvPr id="28" name="Rectangle à coins arrondis 74">
                <a:extLst>
                  <a:ext uri="{FF2B5EF4-FFF2-40B4-BE49-F238E27FC236}">
                    <a16:creationId xmlns:a16="http://schemas.microsoft.com/office/drawing/2014/main" id="{3C0A7238-D6BC-44BB-957F-A8C252DC27D4}"/>
                  </a:ext>
                </a:extLst>
              </p:cNvPr>
              <p:cNvSpPr/>
              <p:nvPr/>
            </p:nvSpPr>
            <p:spPr>
              <a:xfrm>
                <a:off x="2552704" y="3422147"/>
                <a:ext cx="330361" cy="2992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pic>
            <p:nvPicPr>
              <p:cNvPr id="29" name="Image 28">
                <a:extLst>
                  <a:ext uri="{FF2B5EF4-FFF2-40B4-BE49-F238E27FC236}">
                    <a16:creationId xmlns:a16="http://schemas.microsoft.com/office/drawing/2014/main" id="{4C069F8A-8A50-4DA9-97E8-830D015EFC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2704" y="3427176"/>
                <a:ext cx="294229" cy="294229"/>
              </a:xfrm>
              <a:prstGeom prst="rect">
                <a:avLst/>
              </a:prstGeom>
            </p:spPr>
          </p:pic>
        </p:grpSp>
      </p:grpSp>
      <p:sp>
        <p:nvSpPr>
          <p:cNvPr id="30" name="Double flèche verticale 76">
            <a:extLst>
              <a:ext uri="{FF2B5EF4-FFF2-40B4-BE49-F238E27FC236}">
                <a16:creationId xmlns:a16="http://schemas.microsoft.com/office/drawing/2014/main" id="{2B5E4542-BD42-4E62-B5E9-13A6C9BD8B30}"/>
              </a:ext>
            </a:extLst>
          </p:cNvPr>
          <p:cNvSpPr/>
          <p:nvPr/>
        </p:nvSpPr>
        <p:spPr>
          <a:xfrm rot="18709358">
            <a:off x="8006395" y="828622"/>
            <a:ext cx="174934" cy="809430"/>
          </a:xfrm>
          <a:prstGeom prst="upDownArrow">
            <a:avLst/>
          </a:prstGeom>
          <a:solidFill>
            <a:srgbClr val="E66B4A"/>
          </a:solidFill>
          <a:ln>
            <a:solidFill>
              <a:srgbClr val="EB7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Arial" panose="020B0604020202020204" pitchFamily="34" charset="0"/>
              <a:cs typeface="Arial" panose="020B0604020202020204" pitchFamily="34" charset="0"/>
            </a:endParaRPr>
          </a:p>
        </p:txBody>
      </p:sp>
      <p:pic>
        <p:nvPicPr>
          <p:cNvPr id="31" name="Image 30">
            <a:extLst>
              <a:ext uri="{FF2B5EF4-FFF2-40B4-BE49-F238E27FC236}">
                <a16:creationId xmlns:a16="http://schemas.microsoft.com/office/drawing/2014/main" id="{85C5DF4D-20BD-4773-90D9-7D9DE33F5B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06622">
            <a:off x="5771991" y="754530"/>
            <a:ext cx="318283" cy="318283"/>
          </a:xfrm>
          <a:prstGeom prst="rect">
            <a:avLst/>
          </a:prstGeom>
        </p:spPr>
      </p:pic>
      <p:sp>
        <p:nvSpPr>
          <p:cNvPr id="32" name="Rectangle 31">
            <a:extLst>
              <a:ext uri="{FF2B5EF4-FFF2-40B4-BE49-F238E27FC236}">
                <a16:creationId xmlns:a16="http://schemas.microsoft.com/office/drawing/2014/main" id="{93F09816-B035-4CB1-81E5-664F13D7DC73}"/>
              </a:ext>
            </a:extLst>
          </p:cNvPr>
          <p:cNvSpPr/>
          <p:nvPr/>
        </p:nvSpPr>
        <p:spPr>
          <a:xfrm>
            <a:off x="8278835" y="993522"/>
            <a:ext cx="700833" cy="261610"/>
          </a:xfrm>
          <a:prstGeom prst="rect">
            <a:avLst/>
          </a:prstGeom>
        </p:spPr>
        <p:txBody>
          <a:bodyPr wrap="none">
            <a:spAutoFit/>
          </a:bodyPr>
          <a:lstStyle/>
          <a:p>
            <a:r>
              <a:rPr lang="fr-FR" sz="1050" b="1" dirty="0">
                <a:solidFill>
                  <a:prstClr val="black"/>
                </a:solidFill>
                <a:latin typeface="Arial" panose="020B0604020202020204" pitchFamily="34" charset="0"/>
                <a:cs typeface="Arial" panose="020B0604020202020204" pitchFamily="34" charset="0"/>
              </a:rPr>
              <a:t>Internet</a:t>
            </a:r>
            <a:endParaRPr lang="en-GB" sz="1600" b="1" dirty="0">
              <a:latin typeface="Arial" panose="020B0604020202020204" pitchFamily="34" charset="0"/>
              <a:cs typeface="Arial" panose="020B0604020202020204" pitchFamily="34" charset="0"/>
            </a:endParaRPr>
          </a:p>
        </p:txBody>
      </p:sp>
      <p:grpSp>
        <p:nvGrpSpPr>
          <p:cNvPr id="33" name="Groupe 32">
            <a:extLst>
              <a:ext uri="{FF2B5EF4-FFF2-40B4-BE49-F238E27FC236}">
                <a16:creationId xmlns:a16="http://schemas.microsoft.com/office/drawing/2014/main" id="{56CC90A9-8281-431E-97EE-B0F53DBC78DB}"/>
              </a:ext>
            </a:extLst>
          </p:cNvPr>
          <p:cNvGrpSpPr/>
          <p:nvPr/>
        </p:nvGrpSpPr>
        <p:grpSpPr>
          <a:xfrm>
            <a:off x="3968283" y="3384850"/>
            <a:ext cx="457179" cy="431420"/>
            <a:chOff x="1010530" y="1507480"/>
            <a:chExt cx="457179" cy="431420"/>
          </a:xfrm>
        </p:grpSpPr>
        <p:pic>
          <p:nvPicPr>
            <p:cNvPr id="34" name="Image 33">
              <a:extLst>
                <a:ext uri="{FF2B5EF4-FFF2-40B4-BE49-F238E27FC236}">
                  <a16:creationId xmlns:a16="http://schemas.microsoft.com/office/drawing/2014/main" id="{B7E76F8C-E8DA-49C4-859F-0E8308308D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073438">
              <a:off x="1199958" y="1507480"/>
              <a:ext cx="267751" cy="267751"/>
            </a:xfrm>
            <a:prstGeom prst="rect">
              <a:avLst/>
            </a:prstGeom>
          </p:spPr>
        </p:pic>
        <p:grpSp>
          <p:nvGrpSpPr>
            <p:cNvPr id="35" name="Groupe 34">
              <a:extLst>
                <a:ext uri="{FF2B5EF4-FFF2-40B4-BE49-F238E27FC236}">
                  <a16:creationId xmlns:a16="http://schemas.microsoft.com/office/drawing/2014/main" id="{B0EE3794-1BF9-4408-87F6-CB35ED6E282A}"/>
                </a:ext>
              </a:extLst>
            </p:cNvPr>
            <p:cNvGrpSpPr/>
            <p:nvPr/>
          </p:nvGrpSpPr>
          <p:grpSpPr>
            <a:xfrm>
              <a:off x="1010530" y="1639642"/>
              <a:ext cx="330361" cy="299258"/>
              <a:chOff x="2552704" y="3422147"/>
              <a:chExt cx="330361" cy="299258"/>
            </a:xfrm>
          </p:grpSpPr>
          <p:sp>
            <p:nvSpPr>
              <p:cNvPr id="36" name="Rectangle à coins arrondis 82">
                <a:extLst>
                  <a:ext uri="{FF2B5EF4-FFF2-40B4-BE49-F238E27FC236}">
                    <a16:creationId xmlns:a16="http://schemas.microsoft.com/office/drawing/2014/main" id="{2FE9E755-D19C-4DA8-AE1C-1A27DD93FA03}"/>
                  </a:ext>
                </a:extLst>
              </p:cNvPr>
              <p:cNvSpPr/>
              <p:nvPr/>
            </p:nvSpPr>
            <p:spPr>
              <a:xfrm>
                <a:off x="2552704" y="3422147"/>
                <a:ext cx="330361" cy="29925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pic>
            <p:nvPicPr>
              <p:cNvPr id="37" name="Image 36">
                <a:extLst>
                  <a:ext uri="{FF2B5EF4-FFF2-40B4-BE49-F238E27FC236}">
                    <a16:creationId xmlns:a16="http://schemas.microsoft.com/office/drawing/2014/main" id="{B8A4EF3A-A79B-4B61-8D74-70E90427CA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2704" y="3427176"/>
                <a:ext cx="294229" cy="294229"/>
              </a:xfrm>
              <a:prstGeom prst="rect">
                <a:avLst/>
              </a:prstGeom>
            </p:spPr>
          </p:pic>
        </p:grpSp>
      </p:grpSp>
      <p:sp>
        <p:nvSpPr>
          <p:cNvPr id="38" name="ZoneTexte 37">
            <a:extLst>
              <a:ext uri="{FF2B5EF4-FFF2-40B4-BE49-F238E27FC236}">
                <a16:creationId xmlns:a16="http://schemas.microsoft.com/office/drawing/2014/main" id="{1A29CF08-32AB-4F76-AB7F-B6E19F088E8F}"/>
              </a:ext>
            </a:extLst>
          </p:cNvPr>
          <p:cNvSpPr txBox="1"/>
          <p:nvPr/>
        </p:nvSpPr>
        <p:spPr>
          <a:xfrm>
            <a:off x="4566596" y="1051701"/>
            <a:ext cx="1108083" cy="261610"/>
          </a:xfrm>
          <a:prstGeom prst="rect">
            <a:avLst/>
          </a:prstGeom>
          <a:noFill/>
        </p:spPr>
        <p:txBody>
          <a:bodyPr wrap="square" rtlCol="0">
            <a:spAutoFit/>
          </a:bodyPr>
          <a:lstStyle/>
          <a:p>
            <a:pPr algn="ctr"/>
            <a:r>
              <a:rPr lang="fr-FR" sz="1050" b="1" dirty="0" err="1">
                <a:latin typeface="Arial" panose="020B0604020202020204" pitchFamily="34" charset="0"/>
                <a:cs typeface="Arial" panose="020B0604020202020204" pitchFamily="34" charset="0"/>
              </a:rPr>
              <a:t>SigFox</a:t>
            </a:r>
            <a:r>
              <a:rPr lang="fr-FR" sz="1050" b="1" dirty="0">
                <a:latin typeface="Arial" panose="020B0604020202020204" pitchFamily="34" charset="0"/>
                <a:cs typeface="Arial" panose="020B0604020202020204" pitchFamily="34" charset="0"/>
              </a:rPr>
              <a:t> </a:t>
            </a:r>
            <a:r>
              <a:rPr lang="fr-FR" sz="1050" b="1" dirty="0" err="1">
                <a:latin typeface="Arial" panose="020B0604020202020204" pitchFamily="34" charset="0"/>
                <a:cs typeface="Arial" panose="020B0604020202020204" pitchFamily="34" charset="0"/>
              </a:rPr>
              <a:t>relay</a:t>
            </a:r>
            <a:endParaRPr lang="en-GB" sz="1050" b="1" dirty="0">
              <a:latin typeface="Arial" panose="020B0604020202020204" pitchFamily="34" charset="0"/>
              <a:cs typeface="Arial" panose="020B0604020202020204" pitchFamily="34" charset="0"/>
            </a:endParaRPr>
          </a:p>
        </p:txBody>
      </p:sp>
      <p:grpSp>
        <p:nvGrpSpPr>
          <p:cNvPr id="39" name="Groupe 38">
            <a:extLst>
              <a:ext uri="{FF2B5EF4-FFF2-40B4-BE49-F238E27FC236}">
                <a16:creationId xmlns:a16="http://schemas.microsoft.com/office/drawing/2014/main" id="{0E2207AD-B48A-4361-8207-EDF9260003F0}"/>
              </a:ext>
            </a:extLst>
          </p:cNvPr>
          <p:cNvGrpSpPr/>
          <p:nvPr/>
        </p:nvGrpSpPr>
        <p:grpSpPr>
          <a:xfrm>
            <a:off x="6889181" y="6246655"/>
            <a:ext cx="330361" cy="433134"/>
            <a:chOff x="1010530" y="1505766"/>
            <a:chExt cx="330361" cy="433134"/>
          </a:xfrm>
        </p:grpSpPr>
        <p:pic>
          <p:nvPicPr>
            <p:cNvPr id="40" name="Image 39">
              <a:extLst>
                <a:ext uri="{FF2B5EF4-FFF2-40B4-BE49-F238E27FC236}">
                  <a16:creationId xmlns:a16="http://schemas.microsoft.com/office/drawing/2014/main" id="{9ED67C5E-7C7C-453F-962F-8E55716831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42285" y="1505766"/>
              <a:ext cx="267751" cy="267751"/>
            </a:xfrm>
            <a:prstGeom prst="rect">
              <a:avLst/>
            </a:prstGeom>
          </p:spPr>
        </p:pic>
        <p:grpSp>
          <p:nvGrpSpPr>
            <p:cNvPr id="41" name="Groupe 40">
              <a:extLst>
                <a:ext uri="{FF2B5EF4-FFF2-40B4-BE49-F238E27FC236}">
                  <a16:creationId xmlns:a16="http://schemas.microsoft.com/office/drawing/2014/main" id="{BB1194A8-B5CF-4931-AD48-775D0586CB30}"/>
                </a:ext>
              </a:extLst>
            </p:cNvPr>
            <p:cNvGrpSpPr/>
            <p:nvPr/>
          </p:nvGrpSpPr>
          <p:grpSpPr>
            <a:xfrm>
              <a:off x="1010530" y="1639642"/>
              <a:ext cx="330361" cy="299258"/>
              <a:chOff x="2552704" y="3422147"/>
              <a:chExt cx="330361" cy="299258"/>
            </a:xfrm>
          </p:grpSpPr>
          <p:sp>
            <p:nvSpPr>
              <p:cNvPr id="42" name="Rectangle à coins arrondis 89">
                <a:extLst>
                  <a:ext uri="{FF2B5EF4-FFF2-40B4-BE49-F238E27FC236}">
                    <a16:creationId xmlns:a16="http://schemas.microsoft.com/office/drawing/2014/main" id="{3617BB26-8C3D-4373-BA0F-9510C8C207F8}"/>
                  </a:ext>
                </a:extLst>
              </p:cNvPr>
              <p:cNvSpPr/>
              <p:nvPr/>
            </p:nvSpPr>
            <p:spPr>
              <a:xfrm>
                <a:off x="2552704" y="3422147"/>
                <a:ext cx="330361" cy="29925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pic>
            <p:nvPicPr>
              <p:cNvPr id="43" name="Image 42">
                <a:extLst>
                  <a:ext uri="{FF2B5EF4-FFF2-40B4-BE49-F238E27FC236}">
                    <a16:creationId xmlns:a16="http://schemas.microsoft.com/office/drawing/2014/main" id="{18C415F8-2093-4135-901C-99B936F0F5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2704" y="3427176"/>
                <a:ext cx="294229" cy="294229"/>
              </a:xfrm>
              <a:prstGeom prst="rect">
                <a:avLst/>
              </a:prstGeom>
            </p:spPr>
          </p:pic>
        </p:grpSp>
      </p:grpSp>
      <p:grpSp>
        <p:nvGrpSpPr>
          <p:cNvPr id="44" name="Groupe 43">
            <a:extLst>
              <a:ext uri="{FF2B5EF4-FFF2-40B4-BE49-F238E27FC236}">
                <a16:creationId xmlns:a16="http://schemas.microsoft.com/office/drawing/2014/main" id="{7847158B-61AA-4BA3-9531-AD6B6FF2DB51}"/>
              </a:ext>
            </a:extLst>
          </p:cNvPr>
          <p:cNvGrpSpPr/>
          <p:nvPr/>
        </p:nvGrpSpPr>
        <p:grpSpPr>
          <a:xfrm>
            <a:off x="10368308" y="3461103"/>
            <a:ext cx="330361" cy="437840"/>
            <a:chOff x="1010530" y="1501060"/>
            <a:chExt cx="330361" cy="437840"/>
          </a:xfrm>
        </p:grpSpPr>
        <p:pic>
          <p:nvPicPr>
            <p:cNvPr id="45" name="Image 44">
              <a:extLst>
                <a:ext uri="{FF2B5EF4-FFF2-40B4-BE49-F238E27FC236}">
                  <a16:creationId xmlns:a16="http://schemas.microsoft.com/office/drawing/2014/main" id="{104848BF-E3EF-464D-A7D8-2E3F6EACF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32359" y="1501060"/>
              <a:ext cx="267751" cy="267751"/>
            </a:xfrm>
            <a:prstGeom prst="rect">
              <a:avLst/>
            </a:prstGeom>
          </p:spPr>
        </p:pic>
        <p:grpSp>
          <p:nvGrpSpPr>
            <p:cNvPr id="46" name="Groupe 45">
              <a:extLst>
                <a:ext uri="{FF2B5EF4-FFF2-40B4-BE49-F238E27FC236}">
                  <a16:creationId xmlns:a16="http://schemas.microsoft.com/office/drawing/2014/main" id="{C9F0439C-59B1-4A1D-B98F-F7FD5B7A788C}"/>
                </a:ext>
              </a:extLst>
            </p:cNvPr>
            <p:cNvGrpSpPr/>
            <p:nvPr/>
          </p:nvGrpSpPr>
          <p:grpSpPr>
            <a:xfrm>
              <a:off x="1010530" y="1639642"/>
              <a:ext cx="330361" cy="299258"/>
              <a:chOff x="2552704" y="3422147"/>
              <a:chExt cx="330361" cy="299258"/>
            </a:xfrm>
          </p:grpSpPr>
          <p:sp>
            <p:nvSpPr>
              <p:cNvPr id="47" name="Rectangle à coins arrondis 95">
                <a:extLst>
                  <a:ext uri="{FF2B5EF4-FFF2-40B4-BE49-F238E27FC236}">
                    <a16:creationId xmlns:a16="http://schemas.microsoft.com/office/drawing/2014/main" id="{4C3403EB-F38E-4DB5-9A40-5DAB9603CCCB}"/>
                  </a:ext>
                </a:extLst>
              </p:cNvPr>
              <p:cNvSpPr/>
              <p:nvPr/>
            </p:nvSpPr>
            <p:spPr>
              <a:xfrm>
                <a:off x="2552704" y="3422147"/>
                <a:ext cx="330361" cy="29925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pic>
            <p:nvPicPr>
              <p:cNvPr id="48" name="Image 47">
                <a:extLst>
                  <a:ext uri="{FF2B5EF4-FFF2-40B4-BE49-F238E27FC236}">
                    <a16:creationId xmlns:a16="http://schemas.microsoft.com/office/drawing/2014/main" id="{C3A9188B-B555-4E38-A775-98174AF286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2704" y="3427176"/>
                <a:ext cx="294229" cy="294229"/>
              </a:xfrm>
              <a:prstGeom prst="rect">
                <a:avLst/>
              </a:prstGeom>
            </p:spPr>
          </p:pic>
        </p:grpSp>
      </p:grpSp>
      <p:grpSp>
        <p:nvGrpSpPr>
          <p:cNvPr id="49" name="Groupe 48">
            <a:extLst>
              <a:ext uri="{FF2B5EF4-FFF2-40B4-BE49-F238E27FC236}">
                <a16:creationId xmlns:a16="http://schemas.microsoft.com/office/drawing/2014/main" id="{6C1CCA84-840B-4E4D-8F92-91ABA0197E98}"/>
              </a:ext>
            </a:extLst>
          </p:cNvPr>
          <p:cNvGrpSpPr/>
          <p:nvPr/>
        </p:nvGrpSpPr>
        <p:grpSpPr>
          <a:xfrm>
            <a:off x="9585321" y="4919631"/>
            <a:ext cx="330361" cy="430330"/>
            <a:chOff x="1010530" y="1508570"/>
            <a:chExt cx="330361" cy="430330"/>
          </a:xfrm>
        </p:grpSpPr>
        <p:pic>
          <p:nvPicPr>
            <p:cNvPr id="50" name="Image 49">
              <a:extLst>
                <a:ext uri="{FF2B5EF4-FFF2-40B4-BE49-F238E27FC236}">
                  <a16:creationId xmlns:a16="http://schemas.microsoft.com/office/drawing/2014/main" id="{65F7AFBF-BE29-4942-9942-7FB8B5B943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436161">
              <a:off x="1051770" y="1508570"/>
              <a:ext cx="267751" cy="267751"/>
            </a:xfrm>
            <a:prstGeom prst="rect">
              <a:avLst/>
            </a:prstGeom>
          </p:spPr>
        </p:pic>
        <p:grpSp>
          <p:nvGrpSpPr>
            <p:cNvPr id="51" name="Groupe 50">
              <a:extLst>
                <a:ext uri="{FF2B5EF4-FFF2-40B4-BE49-F238E27FC236}">
                  <a16:creationId xmlns:a16="http://schemas.microsoft.com/office/drawing/2014/main" id="{B32435DC-E8C8-49B2-89AB-55BC45813E3B}"/>
                </a:ext>
              </a:extLst>
            </p:cNvPr>
            <p:cNvGrpSpPr/>
            <p:nvPr/>
          </p:nvGrpSpPr>
          <p:grpSpPr>
            <a:xfrm>
              <a:off x="1010530" y="1639642"/>
              <a:ext cx="330361" cy="299258"/>
              <a:chOff x="2552704" y="3422147"/>
              <a:chExt cx="330361" cy="299258"/>
            </a:xfrm>
          </p:grpSpPr>
          <p:sp>
            <p:nvSpPr>
              <p:cNvPr id="52" name="Rectangle à coins arrondis 100">
                <a:extLst>
                  <a:ext uri="{FF2B5EF4-FFF2-40B4-BE49-F238E27FC236}">
                    <a16:creationId xmlns:a16="http://schemas.microsoft.com/office/drawing/2014/main" id="{8614AEE7-611B-425E-B530-3DC4EE5E50F4}"/>
                  </a:ext>
                </a:extLst>
              </p:cNvPr>
              <p:cNvSpPr/>
              <p:nvPr/>
            </p:nvSpPr>
            <p:spPr>
              <a:xfrm>
                <a:off x="2552704" y="3422147"/>
                <a:ext cx="330361" cy="299258"/>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pic>
            <p:nvPicPr>
              <p:cNvPr id="53" name="Image 52">
                <a:extLst>
                  <a:ext uri="{FF2B5EF4-FFF2-40B4-BE49-F238E27FC236}">
                    <a16:creationId xmlns:a16="http://schemas.microsoft.com/office/drawing/2014/main" id="{9C461C4F-C997-47DE-B312-D43C2B35C3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2704" y="3427176"/>
                <a:ext cx="294229" cy="294229"/>
              </a:xfrm>
              <a:prstGeom prst="rect">
                <a:avLst/>
              </a:prstGeom>
            </p:spPr>
          </p:pic>
        </p:grpSp>
      </p:grpSp>
      <p:grpSp>
        <p:nvGrpSpPr>
          <p:cNvPr id="54" name="Groupe 53">
            <a:extLst>
              <a:ext uri="{FF2B5EF4-FFF2-40B4-BE49-F238E27FC236}">
                <a16:creationId xmlns:a16="http://schemas.microsoft.com/office/drawing/2014/main" id="{784C9E9A-97C8-4490-9A16-E8562CD72074}"/>
              </a:ext>
            </a:extLst>
          </p:cNvPr>
          <p:cNvGrpSpPr/>
          <p:nvPr/>
        </p:nvGrpSpPr>
        <p:grpSpPr>
          <a:xfrm>
            <a:off x="8665830" y="6235860"/>
            <a:ext cx="330361" cy="431036"/>
            <a:chOff x="1010530" y="1507864"/>
            <a:chExt cx="330361" cy="431036"/>
          </a:xfrm>
        </p:grpSpPr>
        <p:pic>
          <p:nvPicPr>
            <p:cNvPr id="55" name="Image 54">
              <a:extLst>
                <a:ext uri="{FF2B5EF4-FFF2-40B4-BE49-F238E27FC236}">
                  <a16:creationId xmlns:a16="http://schemas.microsoft.com/office/drawing/2014/main" id="{5719565A-BD91-43CF-9818-B0ED3496AB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36130" y="1507864"/>
              <a:ext cx="267751" cy="267751"/>
            </a:xfrm>
            <a:prstGeom prst="rect">
              <a:avLst/>
            </a:prstGeom>
          </p:spPr>
        </p:pic>
        <p:grpSp>
          <p:nvGrpSpPr>
            <p:cNvPr id="56" name="Groupe 55">
              <a:extLst>
                <a:ext uri="{FF2B5EF4-FFF2-40B4-BE49-F238E27FC236}">
                  <a16:creationId xmlns:a16="http://schemas.microsoft.com/office/drawing/2014/main" id="{920776E2-F28E-452F-AD64-FBC2CBFAAF08}"/>
                </a:ext>
              </a:extLst>
            </p:cNvPr>
            <p:cNvGrpSpPr/>
            <p:nvPr/>
          </p:nvGrpSpPr>
          <p:grpSpPr>
            <a:xfrm>
              <a:off x="1010530" y="1639642"/>
              <a:ext cx="330361" cy="299258"/>
              <a:chOff x="2552704" y="3422147"/>
              <a:chExt cx="330361" cy="299258"/>
            </a:xfrm>
          </p:grpSpPr>
          <p:sp>
            <p:nvSpPr>
              <p:cNvPr id="57" name="Rectangle à coins arrondis 105">
                <a:extLst>
                  <a:ext uri="{FF2B5EF4-FFF2-40B4-BE49-F238E27FC236}">
                    <a16:creationId xmlns:a16="http://schemas.microsoft.com/office/drawing/2014/main" id="{5EE15C5D-5669-4405-AE43-C44400DF1776}"/>
                  </a:ext>
                </a:extLst>
              </p:cNvPr>
              <p:cNvSpPr/>
              <p:nvPr/>
            </p:nvSpPr>
            <p:spPr>
              <a:xfrm>
                <a:off x="2552704" y="3422147"/>
                <a:ext cx="330361" cy="299258"/>
              </a:xfrm>
              <a:prstGeom prst="roundRect">
                <a:avLst/>
              </a:prstGeom>
              <a:solidFill>
                <a:srgbClr val="EB7845"/>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pic>
            <p:nvPicPr>
              <p:cNvPr id="58" name="Image 57">
                <a:extLst>
                  <a:ext uri="{FF2B5EF4-FFF2-40B4-BE49-F238E27FC236}">
                    <a16:creationId xmlns:a16="http://schemas.microsoft.com/office/drawing/2014/main" id="{DF43BC5A-3C07-425E-81B5-2FE396D628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2704" y="3427176"/>
                <a:ext cx="294229" cy="294229"/>
              </a:xfrm>
              <a:prstGeom prst="rect">
                <a:avLst/>
              </a:prstGeom>
            </p:spPr>
          </p:pic>
        </p:grpSp>
      </p:grpSp>
      <p:grpSp>
        <p:nvGrpSpPr>
          <p:cNvPr id="59" name="Groupe 58">
            <a:extLst>
              <a:ext uri="{FF2B5EF4-FFF2-40B4-BE49-F238E27FC236}">
                <a16:creationId xmlns:a16="http://schemas.microsoft.com/office/drawing/2014/main" id="{8F638380-6737-4F52-80E6-9754E35FBD75}"/>
              </a:ext>
            </a:extLst>
          </p:cNvPr>
          <p:cNvGrpSpPr/>
          <p:nvPr/>
        </p:nvGrpSpPr>
        <p:grpSpPr>
          <a:xfrm>
            <a:off x="8593479" y="5334966"/>
            <a:ext cx="438531" cy="408384"/>
            <a:chOff x="902360" y="1530516"/>
            <a:chExt cx="438531" cy="408384"/>
          </a:xfrm>
        </p:grpSpPr>
        <p:pic>
          <p:nvPicPr>
            <p:cNvPr id="60" name="Image 59">
              <a:extLst>
                <a:ext uri="{FF2B5EF4-FFF2-40B4-BE49-F238E27FC236}">
                  <a16:creationId xmlns:a16="http://schemas.microsoft.com/office/drawing/2014/main" id="{B96A43C0-743B-46A5-A204-70B1162BCC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018580">
              <a:off x="902360" y="1530516"/>
              <a:ext cx="267751" cy="267751"/>
            </a:xfrm>
            <a:prstGeom prst="rect">
              <a:avLst/>
            </a:prstGeom>
          </p:spPr>
        </p:pic>
        <p:grpSp>
          <p:nvGrpSpPr>
            <p:cNvPr id="61" name="Groupe 60">
              <a:extLst>
                <a:ext uri="{FF2B5EF4-FFF2-40B4-BE49-F238E27FC236}">
                  <a16:creationId xmlns:a16="http://schemas.microsoft.com/office/drawing/2014/main" id="{62E358A7-E2DA-4E65-9BC8-4AB610E3A11D}"/>
                </a:ext>
              </a:extLst>
            </p:cNvPr>
            <p:cNvGrpSpPr/>
            <p:nvPr/>
          </p:nvGrpSpPr>
          <p:grpSpPr>
            <a:xfrm>
              <a:off x="1010530" y="1639642"/>
              <a:ext cx="330361" cy="299258"/>
              <a:chOff x="2552704" y="3422147"/>
              <a:chExt cx="330361" cy="299258"/>
            </a:xfrm>
          </p:grpSpPr>
          <p:sp>
            <p:nvSpPr>
              <p:cNvPr id="62" name="Rectangle à coins arrondis 110">
                <a:extLst>
                  <a:ext uri="{FF2B5EF4-FFF2-40B4-BE49-F238E27FC236}">
                    <a16:creationId xmlns:a16="http://schemas.microsoft.com/office/drawing/2014/main" id="{2EBBEA9D-5443-499A-881B-A4E9BB6DFA6E}"/>
                  </a:ext>
                </a:extLst>
              </p:cNvPr>
              <p:cNvSpPr/>
              <p:nvPr/>
            </p:nvSpPr>
            <p:spPr>
              <a:xfrm>
                <a:off x="2552704" y="3422147"/>
                <a:ext cx="330361" cy="299258"/>
              </a:xfrm>
              <a:prstGeom prst="roundRect">
                <a:avLst/>
              </a:prstGeom>
              <a:solidFill>
                <a:schemeClr val="accent6">
                  <a:lumMod val="40000"/>
                  <a:lumOff val="6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pic>
            <p:nvPicPr>
              <p:cNvPr id="63" name="Image 62">
                <a:extLst>
                  <a:ext uri="{FF2B5EF4-FFF2-40B4-BE49-F238E27FC236}">
                    <a16:creationId xmlns:a16="http://schemas.microsoft.com/office/drawing/2014/main" id="{594E5154-8684-4E92-B517-206A2315D9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2704" y="3427176"/>
                <a:ext cx="294229" cy="294229"/>
              </a:xfrm>
              <a:prstGeom prst="rect">
                <a:avLst/>
              </a:prstGeom>
            </p:spPr>
          </p:pic>
        </p:grpSp>
      </p:grpSp>
      <p:grpSp>
        <p:nvGrpSpPr>
          <p:cNvPr id="64" name="Groupe 63">
            <a:extLst>
              <a:ext uri="{FF2B5EF4-FFF2-40B4-BE49-F238E27FC236}">
                <a16:creationId xmlns:a16="http://schemas.microsoft.com/office/drawing/2014/main" id="{A92C80A4-0784-4E86-8959-9988E0F73401}"/>
              </a:ext>
            </a:extLst>
          </p:cNvPr>
          <p:cNvGrpSpPr/>
          <p:nvPr/>
        </p:nvGrpSpPr>
        <p:grpSpPr>
          <a:xfrm>
            <a:off x="5238421" y="4658328"/>
            <a:ext cx="457656" cy="418219"/>
            <a:chOff x="1010530" y="1520681"/>
            <a:chExt cx="457656" cy="418219"/>
          </a:xfrm>
        </p:grpSpPr>
        <p:pic>
          <p:nvPicPr>
            <p:cNvPr id="65" name="Image 64">
              <a:extLst>
                <a:ext uri="{FF2B5EF4-FFF2-40B4-BE49-F238E27FC236}">
                  <a16:creationId xmlns:a16="http://schemas.microsoft.com/office/drawing/2014/main" id="{64290C21-92D2-4766-9100-9D2D42C284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27110">
              <a:off x="1200435" y="1520681"/>
              <a:ext cx="267751" cy="267751"/>
            </a:xfrm>
            <a:prstGeom prst="rect">
              <a:avLst/>
            </a:prstGeom>
          </p:spPr>
        </p:pic>
        <p:grpSp>
          <p:nvGrpSpPr>
            <p:cNvPr id="66" name="Groupe 65">
              <a:extLst>
                <a:ext uri="{FF2B5EF4-FFF2-40B4-BE49-F238E27FC236}">
                  <a16:creationId xmlns:a16="http://schemas.microsoft.com/office/drawing/2014/main" id="{CA832B42-7672-49CF-ADB2-8CCFA616C377}"/>
                </a:ext>
              </a:extLst>
            </p:cNvPr>
            <p:cNvGrpSpPr/>
            <p:nvPr/>
          </p:nvGrpSpPr>
          <p:grpSpPr>
            <a:xfrm>
              <a:off x="1010530" y="1639642"/>
              <a:ext cx="330361" cy="299258"/>
              <a:chOff x="2552704" y="3422147"/>
              <a:chExt cx="330361" cy="299258"/>
            </a:xfrm>
          </p:grpSpPr>
          <p:sp>
            <p:nvSpPr>
              <p:cNvPr id="67" name="Rectangle à coins arrondis 115">
                <a:extLst>
                  <a:ext uri="{FF2B5EF4-FFF2-40B4-BE49-F238E27FC236}">
                    <a16:creationId xmlns:a16="http://schemas.microsoft.com/office/drawing/2014/main" id="{49E5F2D0-177B-4985-BFF4-F2A891E4B736}"/>
                  </a:ext>
                </a:extLst>
              </p:cNvPr>
              <p:cNvSpPr/>
              <p:nvPr/>
            </p:nvSpPr>
            <p:spPr>
              <a:xfrm>
                <a:off x="2552704" y="3422147"/>
                <a:ext cx="330361" cy="299258"/>
              </a:xfrm>
              <a:prstGeom prst="roundRect">
                <a:avLst/>
              </a:prstGeom>
              <a:solidFill>
                <a:schemeClr val="accent4">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pic>
            <p:nvPicPr>
              <p:cNvPr id="68" name="Image 67">
                <a:extLst>
                  <a:ext uri="{FF2B5EF4-FFF2-40B4-BE49-F238E27FC236}">
                    <a16:creationId xmlns:a16="http://schemas.microsoft.com/office/drawing/2014/main" id="{C70B8577-0CD6-431F-91DE-A89BA8EE19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2704" y="3427176"/>
                <a:ext cx="294229" cy="294229"/>
              </a:xfrm>
              <a:prstGeom prst="rect">
                <a:avLst/>
              </a:prstGeom>
            </p:spPr>
          </p:pic>
        </p:grpSp>
      </p:grpSp>
      <p:grpSp>
        <p:nvGrpSpPr>
          <p:cNvPr id="69" name="Groupe 68">
            <a:extLst>
              <a:ext uri="{FF2B5EF4-FFF2-40B4-BE49-F238E27FC236}">
                <a16:creationId xmlns:a16="http://schemas.microsoft.com/office/drawing/2014/main" id="{62FC6B0D-D960-446A-B2F5-64C6980DE384}"/>
              </a:ext>
            </a:extLst>
          </p:cNvPr>
          <p:cNvGrpSpPr/>
          <p:nvPr/>
        </p:nvGrpSpPr>
        <p:grpSpPr>
          <a:xfrm>
            <a:off x="9943151" y="4276114"/>
            <a:ext cx="330361" cy="429820"/>
            <a:chOff x="1010530" y="1509080"/>
            <a:chExt cx="330361" cy="429820"/>
          </a:xfrm>
        </p:grpSpPr>
        <p:pic>
          <p:nvPicPr>
            <p:cNvPr id="70" name="Image 69">
              <a:extLst>
                <a:ext uri="{FF2B5EF4-FFF2-40B4-BE49-F238E27FC236}">
                  <a16:creationId xmlns:a16="http://schemas.microsoft.com/office/drawing/2014/main" id="{48E50974-10DB-47B3-8387-ED58C63CC5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37008" y="1509080"/>
              <a:ext cx="267751" cy="267751"/>
            </a:xfrm>
            <a:prstGeom prst="rect">
              <a:avLst/>
            </a:prstGeom>
          </p:spPr>
        </p:pic>
        <p:grpSp>
          <p:nvGrpSpPr>
            <p:cNvPr id="71" name="Groupe 70">
              <a:extLst>
                <a:ext uri="{FF2B5EF4-FFF2-40B4-BE49-F238E27FC236}">
                  <a16:creationId xmlns:a16="http://schemas.microsoft.com/office/drawing/2014/main" id="{C119A49A-350B-472C-9BB2-287A7E74CF50}"/>
                </a:ext>
              </a:extLst>
            </p:cNvPr>
            <p:cNvGrpSpPr/>
            <p:nvPr/>
          </p:nvGrpSpPr>
          <p:grpSpPr>
            <a:xfrm>
              <a:off x="1010530" y="1639642"/>
              <a:ext cx="330361" cy="299258"/>
              <a:chOff x="2552704" y="3422147"/>
              <a:chExt cx="330361" cy="299258"/>
            </a:xfrm>
          </p:grpSpPr>
          <p:sp>
            <p:nvSpPr>
              <p:cNvPr id="72" name="Rectangle à coins arrondis 120">
                <a:extLst>
                  <a:ext uri="{FF2B5EF4-FFF2-40B4-BE49-F238E27FC236}">
                    <a16:creationId xmlns:a16="http://schemas.microsoft.com/office/drawing/2014/main" id="{074E04D1-DCAC-45EE-ADEA-443860E83E0C}"/>
                  </a:ext>
                </a:extLst>
              </p:cNvPr>
              <p:cNvSpPr/>
              <p:nvPr/>
            </p:nvSpPr>
            <p:spPr>
              <a:xfrm>
                <a:off x="2552704" y="3422147"/>
                <a:ext cx="330361" cy="29925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pic>
            <p:nvPicPr>
              <p:cNvPr id="73" name="Image 72">
                <a:extLst>
                  <a:ext uri="{FF2B5EF4-FFF2-40B4-BE49-F238E27FC236}">
                    <a16:creationId xmlns:a16="http://schemas.microsoft.com/office/drawing/2014/main" id="{D320DDD0-97B9-4A93-AC50-FA216EFAE6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2704" y="3427176"/>
                <a:ext cx="294229" cy="294229"/>
              </a:xfrm>
              <a:prstGeom prst="rect">
                <a:avLst/>
              </a:prstGeom>
            </p:spPr>
          </p:pic>
        </p:grpSp>
      </p:grpSp>
      <p:pic>
        <p:nvPicPr>
          <p:cNvPr id="74" name="Image 73">
            <a:extLst>
              <a:ext uri="{FF2B5EF4-FFF2-40B4-BE49-F238E27FC236}">
                <a16:creationId xmlns:a16="http://schemas.microsoft.com/office/drawing/2014/main" id="{9F4ED211-39DF-4257-B0A8-527285D3A0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2038" y="2923641"/>
            <a:ext cx="320816" cy="320816"/>
          </a:xfrm>
          <a:prstGeom prst="rect">
            <a:avLst/>
          </a:prstGeom>
        </p:spPr>
      </p:pic>
      <p:pic>
        <p:nvPicPr>
          <p:cNvPr id="75" name="Image 74">
            <a:extLst>
              <a:ext uri="{FF2B5EF4-FFF2-40B4-BE49-F238E27FC236}">
                <a16:creationId xmlns:a16="http://schemas.microsoft.com/office/drawing/2014/main" id="{D8DCAE1B-3F5E-48C8-AF09-F276E44B38D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35189" y="3939999"/>
            <a:ext cx="555076" cy="277982"/>
          </a:xfrm>
          <a:prstGeom prst="rect">
            <a:avLst/>
          </a:prstGeom>
        </p:spPr>
      </p:pic>
      <p:pic>
        <p:nvPicPr>
          <p:cNvPr id="76" name="Image 75">
            <a:extLst>
              <a:ext uri="{FF2B5EF4-FFF2-40B4-BE49-F238E27FC236}">
                <a16:creationId xmlns:a16="http://schemas.microsoft.com/office/drawing/2014/main" id="{FC476F74-3536-4F6F-BE4D-1457835FFA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52022" y="2880513"/>
            <a:ext cx="604673" cy="210683"/>
          </a:xfrm>
          <a:prstGeom prst="rect">
            <a:avLst/>
          </a:prstGeom>
        </p:spPr>
      </p:pic>
      <p:pic>
        <p:nvPicPr>
          <p:cNvPr id="77" name="Image 76">
            <a:extLst>
              <a:ext uri="{FF2B5EF4-FFF2-40B4-BE49-F238E27FC236}">
                <a16:creationId xmlns:a16="http://schemas.microsoft.com/office/drawing/2014/main" id="{7F9420AD-FB0D-4684-A435-8F7BF82872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00097" y="5291628"/>
            <a:ext cx="520091" cy="227611"/>
          </a:xfrm>
          <a:prstGeom prst="rect">
            <a:avLst/>
          </a:prstGeom>
        </p:spPr>
      </p:pic>
      <p:pic>
        <p:nvPicPr>
          <p:cNvPr id="78" name="Image 77">
            <a:extLst>
              <a:ext uri="{FF2B5EF4-FFF2-40B4-BE49-F238E27FC236}">
                <a16:creationId xmlns:a16="http://schemas.microsoft.com/office/drawing/2014/main" id="{02EFC5CE-7F7C-4345-ABE6-C347A98778F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26890" y="5558606"/>
            <a:ext cx="565014" cy="247271"/>
          </a:xfrm>
          <a:prstGeom prst="rect">
            <a:avLst/>
          </a:prstGeom>
        </p:spPr>
      </p:pic>
      <p:grpSp>
        <p:nvGrpSpPr>
          <p:cNvPr id="79" name="Groupe 78">
            <a:extLst>
              <a:ext uri="{FF2B5EF4-FFF2-40B4-BE49-F238E27FC236}">
                <a16:creationId xmlns:a16="http://schemas.microsoft.com/office/drawing/2014/main" id="{72D36BDF-C19B-4BF8-BDAE-49B2C39DC0AA}"/>
              </a:ext>
            </a:extLst>
          </p:cNvPr>
          <p:cNvGrpSpPr/>
          <p:nvPr/>
        </p:nvGrpSpPr>
        <p:grpSpPr>
          <a:xfrm>
            <a:off x="5945521" y="5124035"/>
            <a:ext cx="456853" cy="415116"/>
            <a:chOff x="1010530" y="1523784"/>
            <a:chExt cx="456853" cy="415116"/>
          </a:xfrm>
        </p:grpSpPr>
        <p:pic>
          <p:nvPicPr>
            <p:cNvPr id="80" name="Image 79">
              <a:extLst>
                <a:ext uri="{FF2B5EF4-FFF2-40B4-BE49-F238E27FC236}">
                  <a16:creationId xmlns:a16="http://schemas.microsoft.com/office/drawing/2014/main" id="{FADBD14D-C274-4353-BC84-A43E3B6845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715759">
              <a:off x="1199632" y="1523784"/>
              <a:ext cx="267751" cy="267751"/>
            </a:xfrm>
            <a:prstGeom prst="rect">
              <a:avLst/>
            </a:prstGeom>
          </p:spPr>
        </p:pic>
        <p:grpSp>
          <p:nvGrpSpPr>
            <p:cNvPr id="81" name="Groupe 80">
              <a:extLst>
                <a:ext uri="{FF2B5EF4-FFF2-40B4-BE49-F238E27FC236}">
                  <a16:creationId xmlns:a16="http://schemas.microsoft.com/office/drawing/2014/main" id="{70179348-27F0-402C-93F4-C3073E17CA91}"/>
                </a:ext>
              </a:extLst>
            </p:cNvPr>
            <p:cNvGrpSpPr/>
            <p:nvPr/>
          </p:nvGrpSpPr>
          <p:grpSpPr>
            <a:xfrm>
              <a:off x="1010530" y="1639642"/>
              <a:ext cx="330361" cy="299258"/>
              <a:chOff x="2552704" y="3422147"/>
              <a:chExt cx="330361" cy="299258"/>
            </a:xfrm>
          </p:grpSpPr>
          <p:sp>
            <p:nvSpPr>
              <p:cNvPr id="82" name="Rectangle à coins arrondis 134">
                <a:extLst>
                  <a:ext uri="{FF2B5EF4-FFF2-40B4-BE49-F238E27FC236}">
                    <a16:creationId xmlns:a16="http://schemas.microsoft.com/office/drawing/2014/main" id="{A0E1D3A0-F517-44E0-AAE3-386D54BF2C27}"/>
                  </a:ext>
                </a:extLst>
              </p:cNvPr>
              <p:cNvSpPr/>
              <p:nvPr/>
            </p:nvSpPr>
            <p:spPr>
              <a:xfrm>
                <a:off x="2552704" y="3422147"/>
                <a:ext cx="330361" cy="2992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pic>
            <p:nvPicPr>
              <p:cNvPr id="83" name="Image 82">
                <a:extLst>
                  <a:ext uri="{FF2B5EF4-FFF2-40B4-BE49-F238E27FC236}">
                    <a16:creationId xmlns:a16="http://schemas.microsoft.com/office/drawing/2014/main" id="{35E9D5E9-EBD7-4149-8011-A621972893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2704" y="3427176"/>
                <a:ext cx="294229" cy="294229"/>
              </a:xfrm>
              <a:prstGeom prst="rect">
                <a:avLst/>
              </a:prstGeom>
            </p:spPr>
          </p:pic>
        </p:grpSp>
      </p:grpSp>
      <p:grpSp>
        <p:nvGrpSpPr>
          <p:cNvPr id="84" name="Groupe 83">
            <a:extLst>
              <a:ext uri="{FF2B5EF4-FFF2-40B4-BE49-F238E27FC236}">
                <a16:creationId xmlns:a16="http://schemas.microsoft.com/office/drawing/2014/main" id="{F464EA90-AA48-4B67-AF01-B5083442FAB6}"/>
              </a:ext>
            </a:extLst>
          </p:cNvPr>
          <p:cNvGrpSpPr/>
          <p:nvPr/>
        </p:nvGrpSpPr>
        <p:grpSpPr>
          <a:xfrm>
            <a:off x="3228429" y="4614801"/>
            <a:ext cx="457656" cy="418219"/>
            <a:chOff x="1010530" y="1520681"/>
            <a:chExt cx="457656" cy="418219"/>
          </a:xfrm>
        </p:grpSpPr>
        <p:pic>
          <p:nvPicPr>
            <p:cNvPr id="85" name="Image 84">
              <a:extLst>
                <a:ext uri="{FF2B5EF4-FFF2-40B4-BE49-F238E27FC236}">
                  <a16:creationId xmlns:a16="http://schemas.microsoft.com/office/drawing/2014/main" id="{1FF285B8-A7B2-420B-93E5-49347DF654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27110">
              <a:off x="1200435" y="1520681"/>
              <a:ext cx="267751" cy="267751"/>
            </a:xfrm>
            <a:prstGeom prst="rect">
              <a:avLst/>
            </a:prstGeom>
          </p:spPr>
        </p:pic>
        <p:grpSp>
          <p:nvGrpSpPr>
            <p:cNvPr id="86" name="Groupe 85">
              <a:extLst>
                <a:ext uri="{FF2B5EF4-FFF2-40B4-BE49-F238E27FC236}">
                  <a16:creationId xmlns:a16="http://schemas.microsoft.com/office/drawing/2014/main" id="{1BC09034-6699-4F98-A5CF-8F19E5A93AAC}"/>
                </a:ext>
              </a:extLst>
            </p:cNvPr>
            <p:cNvGrpSpPr/>
            <p:nvPr/>
          </p:nvGrpSpPr>
          <p:grpSpPr>
            <a:xfrm>
              <a:off x="1010530" y="1639642"/>
              <a:ext cx="330361" cy="299258"/>
              <a:chOff x="2552704" y="3422147"/>
              <a:chExt cx="330361" cy="299258"/>
            </a:xfrm>
          </p:grpSpPr>
          <p:sp>
            <p:nvSpPr>
              <p:cNvPr id="87" name="Rectangle à coins arrondis 140">
                <a:extLst>
                  <a:ext uri="{FF2B5EF4-FFF2-40B4-BE49-F238E27FC236}">
                    <a16:creationId xmlns:a16="http://schemas.microsoft.com/office/drawing/2014/main" id="{0CB44D47-6743-4E1D-8896-82488004BC43}"/>
                  </a:ext>
                </a:extLst>
              </p:cNvPr>
              <p:cNvSpPr/>
              <p:nvPr/>
            </p:nvSpPr>
            <p:spPr>
              <a:xfrm>
                <a:off x="2552704" y="3422147"/>
                <a:ext cx="330361" cy="299258"/>
              </a:xfrm>
              <a:prstGeom prst="roundRect">
                <a:avLst/>
              </a:prstGeom>
              <a:solidFill>
                <a:srgbClr val="EB7845"/>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pic>
            <p:nvPicPr>
              <p:cNvPr id="88" name="Image 87">
                <a:extLst>
                  <a:ext uri="{FF2B5EF4-FFF2-40B4-BE49-F238E27FC236}">
                    <a16:creationId xmlns:a16="http://schemas.microsoft.com/office/drawing/2014/main" id="{41746D6E-0639-4CE3-8968-F97295EDF9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2704" y="3427176"/>
                <a:ext cx="294229" cy="294229"/>
              </a:xfrm>
              <a:prstGeom prst="rect">
                <a:avLst/>
              </a:prstGeom>
            </p:spPr>
          </p:pic>
        </p:grpSp>
      </p:grpSp>
      <p:pic>
        <p:nvPicPr>
          <p:cNvPr id="89" name="Image 88">
            <a:extLst>
              <a:ext uri="{FF2B5EF4-FFF2-40B4-BE49-F238E27FC236}">
                <a16:creationId xmlns:a16="http://schemas.microsoft.com/office/drawing/2014/main" id="{832105DB-8E00-4C02-9751-103AB76AAF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43847" y="4154390"/>
            <a:ext cx="520091" cy="227611"/>
          </a:xfrm>
          <a:prstGeom prst="rect">
            <a:avLst/>
          </a:prstGeom>
        </p:spPr>
      </p:pic>
      <p:grpSp>
        <p:nvGrpSpPr>
          <p:cNvPr id="90" name="Groupe 89">
            <a:extLst>
              <a:ext uri="{FF2B5EF4-FFF2-40B4-BE49-F238E27FC236}">
                <a16:creationId xmlns:a16="http://schemas.microsoft.com/office/drawing/2014/main" id="{C04B72A6-2618-49C2-B39C-E5A3990BFD97}"/>
              </a:ext>
            </a:extLst>
          </p:cNvPr>
          <p:cNvGrpSpPr/>
          <p:nvPr/>
        </p:nvGrpSpPr>
        <p:grpSpPr>
          <a:xfrm>
            <a:off x="8485583" y="4233641"/>
            <a:ext cx="457179" cy="431420"/>
            <a:chOff x="1010530" y="1507480"/>
            <a:chExt cx="457179" cy="431420"/>
          </a:xfrm>
        </p:grpSpPr>
        <p:pic>
          <p:nvPicPr>
            <p:cNvPr id="91" name="Image 90">
              <a:extLst>
                <a:ext uri="{FF2B5EF4-FFF2-40B4-BE49-F238E27FC236}">
                  <a16:creationId xmlns:a16="http://schemas.microsoft.com/office/drawing/2014/main" id="{AFCD72FB-95FC-4D5F-B3A5-9CCF2F94BB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073438">
              <a:off x="1199958" y="1507480"/>
              <a:ext cx="267751" cy="267751"/>
            </a:xfrm>
            <a:prstGeom prst="rect">
              <a:avLst/>
            </a:prstGeom>
          </p:spPr>
        </p:pic>
        <p:grpSp>
          <p:nvGrpSpPr>
            <p:cNvPr id="92" name="Groupe 91">
              <a:extLst>
                <a:ext uri="{FF2B5EF4-FFF2-40B4-BE49-F238E27FC236}">
                  <a16:creationId xmlns:a16="http://schemas.microsoft.com/office/drawing/2014/main" id="{58718797-D1E6-47EB-B42F-C2D6ADC6A62B}"/>
                </a:ext>
              </a:extLst>
            </p:cNvPr>
            <p:cNvGrpSpPr/>
            <p:nvPr/>
          </p:nvGrpSpPr>
          <p:grpSpPr>
            <a:xfrm>
              <a:off x="1010530" y="1639642"/>
              <a:ext cx="330361" cy="299258"/>
              <a:chOff x="2552704" y="3422147"/>
              <a:chExt cx="330361" cy="299258"/>
            </a:xfrm>
          </p:grpSpPr>
          <p:sp>
            <p:nvSpPr>
              <p:cNvPr id="93" name="Rectangle à coins arrondis 147">
                <a:extLst>
                  <a:ext uri="{FF2B5EF4-FFF2-40B4-BE49-F238E27FC236}">
                    <a16:creationId xmlns:a16="http://schemas.microsoft.com/office/drawing/2014/main" id="{D582011E-E705-4613-AD41-35E24B92BDFA}"/>
                  </a:ext>
                </a:extLst>
              </p:cNvPr>
              <p:cNvSpPr/>
              <p:nvPr/>
            </p:nvSpPr>
            <p:spPr>
              <a:xfrm>
                <a:off x="2552704" y="3422147"/>
                <a:ext cx="330361" cy="29925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pic>
            <p:nvPicPr>
              <p:cNvPr id="94" name="Image 93">
                <a:extLst>
                  <a:ext uri="{FF2B5EF4-FFF2-40B4-BE49-F238E27FC236}">
                    <a16:creationId xmlns:a16="http://schemas.microsoft.com/office/drawing/2014/main" id="{2D4C097B-96DE-4D8E-8D7A-D127C4514A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2704" y="3427176"/>
                <a:ext cx="294229" cy="294229"/>
              </a:xfrm>
              <a:prstGeom prst="rect">
                <a:avLst/>
              </a:prstGeom>
            </p:spPr>
          </p:pic>
        </p:grpSp>
      </p:grpSp>
      <p:grpSp>
        <p:nvGrpSpPr>
          <p:cNvPr id="95" name="Groupe 94">
            <a:extLst>
              <a:ext uri="{FF2B5EF4-FFF2-40B4-BE49-F238E27FC236}">
                <a16:creationId xmlns:a16="http://schemas.microsoft.com/office/drawing/2014/main" id="{A607D82F-22A5-460F-B2F5-4FA9BF0929C4}"/>
              </a:ext>
            </a:extLst>
          </p:cNvPr>
          <p:cNvGrpSpPr/>
          <p:nvPr/>
        </p:nvGrpSpPr>
        <p:grpSpPr>
          <a:xfrm>
            <a:off x="4537147" y="5071399"/>
            <a:ext cx="460894" cy="423223"/>
            <a:chOff x="1312484" y="2634590"/>
            <a:chExt cx="460894" cy="423223"/>
          </a:xfrm>
        </p:grpSpPr>
        <p:pic>
          <p:nvPicPr>
            <p:cNvPr id="96" name="Image 95">
              <a:extLst>
                <a:ext uri="{FF2B5EF4-FFF2-40B4-BE49-F238E27FC236}">
                  <a16:creationId xmlns:a16="http://schemas.microsoft.com/office/drawing/2014/main" id="{5D27AA58-3BD2-48A4-BE1D-C70EADABBC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27110">
              <a:off x="1505627" y="2634590"/>
              <a:ext cx="267751" cy="267751"/>
            </a:xfrm>
            <a:prstGeom prst="rect">
              <a:avLst/>
            </a:prstGeom>
          </p:spPr>
        </p:pic>
        <p:grpSp>
          <p:nvGrpSpPr>
            <p:cNvPr id="97" name="Groupe 96">
              <a:extLst>
                <a:ext uri="{FF2B5EF4-FFF2-40B4-BE49-F238E27FC236}">
                  <a16:creationId xmlns:a16="http://schemas.microsoft.com/office/drawing/2014/main" id="{03561C74-10B8-4963-A367-D91753FA94AD}"/>
                </a:ext>
              </a:extLst>
            </p:cNvPr>
            <p:cNvGrpSpPr/>
            <p:nvPr/>
          </p:nvGrpSpPr>
          <p:grpSpPr>
            <a:xfrm>
              <a:off x="1312484" y="2758555"/>
              <a:ext cx="330361" cy="299258"/>
              <a:chOff x="2552704" y="3422147"/>
              <a:chExt cx="330361" cy="299258"/>
            </a:xfrm>
            <a:solidFill>
              <a:schemeClr val="bg2"/>
            </a:solidFill>
          </p:grpSpPr>
          <p:sp>
            <p:nvSpPr>
              <p:cNvPr id="98" name="Rectangle à coins arrondis 159">
                <a:extLst>
                  <a:ext uri="{FF2B5EF4-FFF2-40B4-BE49-F238E27FC236}">
                    <a16:creationId xmlns:a16="http://schemas.microsoft.com/office/drawing/2014/main" id="{8BF56402-E04F-4AF3-8ACD-F18F21F9293C}"/>
                  </a:ext>
                </a:extLst>
              </p:cNvPr>
              <p:cNvSpPr/>
              <p:nvPr/>
            </p:nvSpPr>
            <p:spPr>
              <a:xfrm>
                <a:off x="2552704" y="3422147"/>
                <a:ext cx="330361" cy="299258"/>
              </a:xfrm>
              <a:prstGeom prst="roundRect">
                <a:avLst/>
              </a:prstGeom>
              <a:grp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pic>
            <p:nvPicPr>
              <p:cNvPr id="99" name="Image 98">
                <a:extLst>
                  <a:ext uri="{FF2B5EF4-FFF2-40B4-BE49-F238E27FC236}">
                    <a16:creationId xmlns:a16="http://schemas.microsoft.com/office/drawing/2014/main" id="{031F3FF0-B8DB-456E-8CE3-A80B47F43D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2704" y="3427176"/>
                <a:ext cx="294229" cy="294229"/>
              </a:xfrm>
              <a:prstGeom prst="rect">
                <a:avLst/>
              </a:prstGeom>
              <a:grpFill/>
            </p:spPr>
          </p:pic>
        </p:grpSp>
      </p:grpSp>
      <p:cxnSp>
        <p:nvCxnSpPr>
          <p:cNvPr id="100" name="Connecteur droit avec flèche 99">
            <a:extLst>
              <a:ext uri="{FF2B5EF4-FFF2-40B4-BE49-F238E27FC236}">
                <a16:creationId xmlns:a16="http://schemas.microsoft.com/office/drawing/2014/main" id="{B1FF74A6-6AF1-4A19-975F-8246F4092974}"/>
              </a:ext>
            </a:extLst>
          </p:cNvPr>
          <p:cNvCxnSpPr/>
          <p:nvPr/>
        </p:nvCxnSpPr>
        <p:spPr>
          <a:xfrm flipH="1" flipV="1">
            <a:off x="7782656" y="4390115"/>
            <a:ext cx="917003" cy="1748142"/>
          </a:xfrm>
          <a:prstGeom prst="straightConnector1">
            <a:avLst/>
          </a:prstGeom>
          <a:ln w="38100">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1" name="Connecteur droit avec flèche 100">
            <a:extLst>
              <a:ext uri="{FF2B5EF4-FFF2-40B4-BE49-F238E27FC236}">
                <a16:creationId xmlns:a16="http://schemas.microsoft.com/office/drawing/2014/main" id="{D228A648-0CA6-44FF-9567-170D059830AF}"/>
              </a:ext>
            </a:extLst>
          </p:cNvPr>
          <p:cNvCxnSpPr/>
          <p:nvPr/>
        </p:nvCxnSpPr>
        <p:spPr>
          <a:xfrm flipV="1">
            <a:off x="7056352" y="4717904"/>
            <a:ext cx="107969" cy="1393513"/>
          </a:xfrm>
          <a:prstGeom prst="straightConnector1">
            <a:avLst/>
          </a:prstGeom>
          <a:ln w="38100">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2" name="Connecteur droit avec flèche 101">
            <a:extLst>
              <a:ext uri="{FF2B5EF4-FFF2-40B4-BE49-F238E27FC236}">
                <a16:creationId xmlns:a16="http://schemas.microsoft.com/office/drawing/2014/main" id="{16D01CBB-5F69-45E9-A1B5-654B5C84A23C}"/>
              </a:ext>
            </a:extLst>
          </p:cNvPr>
          <p:cNvCxnSpPr/>
          <p:nvPr/>
        </p:nvCxnSpPr>
        <p:spPr>
          <a:xfrm flipV="1">
            <a:off x="3799051" y="3900693"/>
            <a:ext cx="2073043" cy="812603"/>
          </a:xfrm>
          <a:prstGeom prst="straightConnector1">
            <a:avLst/>
          </a:prstGeom>
          <a:ln w="38100">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3" name="Connecteur droit avec flèche 102">
            <a:extLst>
              <a:ext uri="{FF2B5EF4-FFF2-40B4-BE49-F238E27FC236}">
                <a16:creationId xmlns:a16="http://schemas.microsoft.com/office/drawing/2014/main" id="{595CC78F-328E-4DF1-A4BB-3BBD762AA209}"/>
              </a:ext>
            </a:extLst>
          </p:cNvPr>
          <p:cNvCxnSpPr/>
          <p:nvPr/>
        </p:nvCxnSpPr>
        <p:spPr>
          <a:xfrm flipV="1">
            <a:off x="6420301" y="4713296"/>
            <a:ext cx="394732" cy="363252"/>
          </a:xfrm>
          <a:prstGeom prst="straightConnector1">
            <a:avLst/>
          </a:prstGeom>
          <a:ln w="3810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4" name="Connecteur droit avec flèche 103">
            <a:extLst>
              <a:ext uri="{FF2B5EF4-FFF2-40B4-BE49-F238E27FC236}">
                <a16:creationId xmlns:a16="http://schemas.microsoft.com/office/drawing/2014/main" id="{690D0653-0DD2-4CF6-8A37-05708609527A}"/>
              </a:ext>
            </a:extLst>
          </p:cNvPr>
          <p:cNvCxnSpPr/>
          <p:nvPr/>
        </p:nvCxnSpPr>
        <p:spPr>
          <a:xfrm flipV="1">
            <a:off x="5835205" y="4279353"/>
            <a:ext cx="575738" cy="408872"/>
          </a:xfrm>
          <a:prstGeom prst="straightConnector1">
            <a:avLst/>
          </a:prstGeom>
          <a:ln w="3810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5" name="Connecteur droit avec flèche 104">
            <a:extLst>
              <a:ext uri="{FF2B5EF4-FFF2-40B4-BE49-F238E27FC236}">
                <a16:creationId xmlns:a16="http://schemas.microsoft.com/office/drawing/2014/main" id="{E36084A5-6F1B-4560-A630-8C803210D3F7}"/>
              </a:ext>
            </a:extLst>
          </p:cNvPr>
          <p:cNvCxnSpPr/>
          <p:nvPr/>
        </p:nvCxnSpPr>
        <p:spPr>
          <a:xfrm flipH="1" flipV="1">
            <a:off x="6399892" y="2543655"/>
            <a:ext cx="138448" cy="556202"/>
          </a:xfrm>
          <a:prstGeom prst="straightConnector1">
            <a:avLst/>
          </a:prstGeom>
          <a:solidFill>
            <a:schemeClr val="bg2">
              <a:lumMod val="50000"/>
            </a:schemeClr>
          </a:solidFill>
          <a:ln w="38100">
            <a:solidFill>
              <a:schemeClr val="bg2">
                <a:lumMod val="50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106" name="Connecteur droit avec flèche 105">
            <a:extLst>
              <a:ext uri="{FF2B5EF4-FFF2-40B4-BE49-F238E27FC236}">
                <a16:creationId xmlns:a16="http://schemas.microsoft.com/office/drawing/2014/main" id="{2AA7E1A3-8375-4787-8044-52E50A4B45EB}"/>
              </a:ext>
            </a:extLst>
          </p:cNvPr>
          <p:cNvCxnSpPr/>
          <p:nvPr/>
        </p:nvCxnSpPr>
        <p:spPr>
          <a:xfrm flipH="1" flipV="1">
            <a:off x="8756356" y="2206572"/>
            <a:ext cx="969714" cy="2608117"/>
          </a:xfrm>
          <a:prstGeom prst="straightConnector1">
            <a:avLst/>
          </a:prstGeom>
          <a:solidFill>
            <a:schemeClr val="bg2">
              <a:lumMod val="50000"/>
            </a:schemeClr>
          </a:solidFill>
          <a:ln w="38100">
            <a:solidFill>
              <a:schemeClr val="bg2">
                <a:lumMod val="50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107" name="Connecteur droit avec flèche 106">
            <a:extLst>
              <a:ext uri="{FF2B5EF4-FFF2-40B4-BE49-F238E27FC236}">
                <a16:creationId xmlns:a16="http://schemas.microsoft.com/office/drawing/2014/main" id="{87ABAFBE-15EB-4BF3-B962-BB58DC2A66DB}"/>
              </a:ext>
            </a:extLst>
          </p:cNvPr>
          <p:cNvCxnSpPr/>
          <p:nvPr/>
        </p:nvCxnSpPr>
        <p:spPr>
          <a:xfrm flipH="1" flipV="1">
            <a:off x="8900772" y="2148781"/>
            <a:ext cx="1380324" cy="1325645"/>
          </a:xfrm>
          <a:prstGeom prst="straightConnector1">
            <a:avLst/>
          </a:prstGeom>
          <a:solidFill>
            <a:schemeClr val="bg2">
              <a:lumMod val="50000"/>
            </a:schemeClr>
          </a:solidFill>
          <a:ln w="38100">
            <a:solidFill>
              <a:schemeClr val="bg2">
                <a:lumMod val="50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108" name="Connecteur droit avec flèche 107">
            <a:extLst>
              <a:ext uri="{FF2B5EF4-FFF2-40B4-BE49-F238E27FC236}">
                <a16:creationId xmlns:a16="http://schemas.microsoft.com/office/drawing/2014/main" id="{D8D746CC-2C4C-4A55-80D1-9C963495EFF7}"/>
              </a:ext>
            </a:extLst>
          </p:cNvPr>
          <p:cNvCxnSpPr/>
          <p:nvPr/>
        </p:nvCxnSpPr>
        <p:spPr>
          <a:xfrm flipV="1">
            <a:off x="7745567" y="2195762"/>
            <a:ext cx="528701" cy="1026162"/>
          </a:xfrm>
          <a:prstGeom prst="straightConnector1">
            <a:avLst/>
          </a:prstGeom>
          <a:solidFill>
            <a:schemeClr val="bg2">
              <a:lumMod val="50000"/>
            </a:schemeClr>
          </a:solidFill>
          <a:ln w="38100">
            <a:solidFill>
              <a:schemeClr val="bg2">
                <a:lumMod val="50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109" name="Connecteur droit avec flèche 108">
            <a:extLst>
              <a:ext uri="{FF2B5EF4-FFF2-40B4-BE49-F238E27FC236}">
                <a16:creationId xmlns:a16="http://schemas.microsoft.com/office/drawing/2014/main" id="{3A4A558C-F7D8-4C73-AF30-D30E199392CC}"/>
              </a:ext>
            </a:extLst>
          </p:cNvPr>
          <p:cNvCxnSpPr>
            <a:endCxn id="149" idx="1"/>
          </p:cNvCxnSpPr>
          <p:nvPr/>
        </p:nvCxnSpPr>
        <p:spPr>
          <a:xfrm flipV="1">
            <a:off x="3424424" y="1925041"/>
            <a:ext cx="1448485" cy="1526967"/>
          </a:xfrm>
          <a:prstGeom prst="straightConnector1">
            <a:avLst/>
          </a:prstGeom>
          <a:ln w="38100">
            <a:solidFill>
              <a:srgbClr val="CC00CC"/>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0" name="Connecteur droit avec flèche 109">
            <a:extLst>
              <a:ext uri="{FF2B5EF4-FFF2-40B4-BE49-F238E27FC236}">
                <a16:creationId xmlns:a16="http://schemas.microsoft.com/office/drawing/2014/main" id="{AFA11714-8332-4CDA-BDBB-542032B23150}"/>
              </a:ext>
            </a:extLst>
          </p:cNvPr>
          <p:cNvCxnSpPr/>
          <p:nvPr/>
        </p:nvCxnSpPr>
        <p:spPr>
          <a:xfrm flipV="1">
            <a:off x="4372598" y="2057863"/>
            <a:ext cx="610920" cy="1236581"/>
          </a:xfrm>
          <a:prstGeom prst="straightConnector1">
            <a:avLst/>
          </a:prstGeom>
          <a:ln w="38100">
            <a:solidFill>
              <a:srgbClr val="CC00CC"/>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111" name="Image 110">
            <a:extLst>
              <a:ext uri="{FF2B5EF4-FFF2-40B4-BE49-F238E27FC236}">
                <a16:creationId xmlns:a16="http://schemas.microsoft.com/office/drawing/2014/main" id="{7EBF8EBD-B52B-469C-A5A9-41499ABCAEE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62507" y="5050263"/>
            <a:ext cx="514249" cy="514249"/>
          </a:xfrm>
          <a:prstGeom prst="rect">
            <a:avLst/>
          </a:prstGeom>
        </p:spPr>
      </p:pic>
      <p:pic>
        <p:nvPicPr>
          <p:cNvPr id="112" name="Image 111">
            <a:extLst>
              <a:ext uri="{FF2B5EF4-FFF2-40B4-BE49-F238E27FC236}">
                <a16:creationId xmlns:a16="http://schemas.microsoft.com/office/drawing/2014/main" id="{18FF2996-2E0B-4A56-A971-F18D2C7147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33012" y="5115714"/>
            <a:ext cx="514249" cy="514249"/>
          </a:xfrm>
          <a:prstGeom prst="rect">
            <a:avLst/>
          </a:prstGeom>
        </p:spPr>
      </p:pic>
      <p:pic>
        <p:nvPicPr>
          <p:cNvPr id="113" name="Image 112">
            <a:extLst>
              <a:ext uri="{FF2B5EF4-FFF2-40B4-BE49-F238E27FC236}">
                <a16:creationId xmlns:a16="http://schemas.microsoft.com/office/drawing/2014/main" id="{07D96291-CD16-455D-B5B0-F42AA354559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02639" y="5007724"/>
            <a:ext cx="514249" cy="514249"/>
          </a:xfrm>
          <a:prstGeom prst="rect">
            <a:avLst/>
          </a:prstGeom>
        </p:spPr>
      </p:pic>
      <p:pic>
        <p:nvPicPr>
          <p:cNvPr id="114" name="Image 113">
            <a:extLst>
              <a:ext uri="{FF2B5EF4-FFF2-40B4-BE49-F238E27FC236}">
                <a16:creationId xmlns:a16="http://schemas.microsoft.com/office/drawing/2014/main" id="{B11F5DEA-E10C-446B-9D21-593AFE6820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90171" y="5172559"/>
            <a:ext cx="514249" cy="514249"/>
          </a:xfrm>
          <a:prstGeom prst="rect">
            <a:avLst/>
          </a:prstGeom>
        </p:spPr>
      </p:pic>
      <p:pic>
        <p:nvPicPr>
          <p:cNvPr id="115" name="Image 114">
            <a:extLst>
              <a:ext uri="{FF2B5EF4-FFF2-40B4-BE49-F238E27FC236}">
                <a16:creationId xmlns:a16="http://schemas.microsoft.com/office/drawing/2014/main" id="{1D3C4B93-5D35-4ABB-A7D2-3546171671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75571" y="5291628"/>
            <a:ext cx="514249" cy="514249"/>
          </a:xfrm>
          <a:prstGeom prst="rect">
            <a:avLst/>
          </a:prstGeom>
        </p:spPr>
      </p:pic>
      <p:pic>
        <p:nvPicPr>
          <p:cNvPr id="116" name="Image 115">
            <a:extLst>
              <a:ext uri="{FF2B5EF4-FFF2-40B4-BE49-F238E27FC236}">
                <a16:creationId xmlns:a16="http://schemas.microsoft.com/office/drawing/2014/main" id="{19A0DAD2-CE53-412D-AE3B-AA528925558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40196" y="5261112"/>
            <a:ext cx="514249" cy="514249"/>
          </a:xfrm>
          <a:prstGeom prst="rect">
            <a:avLst/>
          </a:prstGeom>
        </p:spPr>
      </p:pic>
      <p:pic>
        <p:nvPicPr>
          <p:cNvPr id="117" name="Image 116">
            <a:extLst>
              <a:ext uri="{FF2B5EF4-FFF2-40B4-BE49-F238E27FC236}">
                <a16:creationId xmlns:a16="http://schemas.microsoft.com/office/drawing/2014/main" id="{ECB0E34A-2356-416D-9921-6CA19DE9B7D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58097" y="3888470"/>
            <a:ext cx="1322234" cy="1322234"/>
          </a:xfrm>
          <a:prstGeom prst="rect">
            <a:avLst/>
          </a:prstGeom>
        </p:spPr>
      </p:pic>
      <p:pic>
        <p:nvPicPr>
          <p:cNvPr id="118" name="Image 117">
            <a:extLst>
              <a:ext uri="{FF2B5EF4-FFF2-40B4-BE49-F238E27FC236}">
                <a16:creationId xmlns:a16="http://schemas.microsoft.com/office/drawing/2014/main" id="{8676527D-7F98-4C94-AD50-BA43586425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55822" y="4103644"/>
            <a:ext cx="1322234" cy="1322234"/>
          </a:xfrm>
          <a:prstGeom prst="rect">
            <a:avLst/>
          </a:prstGeom>
        </p:spPr>
      </p:pic>
      <p:pic>
        <p:nvPicPr>
          <p:cNvPr id="119" name="Image 118">
            <a:extLst>
              <a:ext uri="{FF2B5EF4-FFF2-40B4-BE49-F238E27FC236}">
                <a16:creationId xmlns:a16="http://schemas.microsoft.com/office/drawing/2014/main" id="{C507E2FC-B74B-42F7-A905-6B12D9F0092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31500" y="4333168"/>
            <a:ext cx="1322234" cy="1322234"/>
          </a:xfrm>
          <a:prstGeom prst="rect">
            <a:avLst/>
          </a:prstGeom>
        </p:spPr>
      </p:pic>
      <p:pic>
        <p:nvPicPr>
          <p:cNvPr id="120" name="Image 119">
            <a:extLst>
              <a:ext uri="{FF2B5EF4-FFF2-40B4-BE49-F238E27FC236}">
                <a16:creationId xmlns:a16="http://schemas.microsoft.com/office/drawing/2014/main" id="{9DA75B2B-302B-40DD-8E82-CF0DA6740C3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40553" y="3811853"/>
            <a:ext cx="1322234" cy="1322234"/>
          </a:xfrm>
          <a:prstGeom prst="rect">
            <a:avLst/>
          </a:prstGeom>
        </p:spPr>
      </p:pic>
      <p:pic>
        <p:nvPicPr>
          <p:cNvPr id="121" name="Image 120">
            <a:extLst>
              <a:ext uri="{FF2B5EF4-FFF2-40B4-BE49-F238E27FC236}">
                <a16:creationId xmlns:a16="http://schemas.microsoft.com/office/drawing/2014/main" id="{A522DFA0-2509-480E-92E3-430ED70990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77366" y="2870183"/>
            <a:ext cx="1322234" cy="1322234"/>
          </a:xfrm>
          <a:prstGeom prst="rect">
            <a:avLst/>
          </a:prstGeom>
        </p:spPr>
      </p:pic>
      <p:pic>
        <p:nvPicPr>
          <p:cNvPr id="122" name="Image 121">
            <a:extLst>
              <a:ext uri="{FF2B5EF4-FFF2-40B4-BE49-F238E27FC236}">
                <a16:creationId xmlns:a16="http://schemas.microsoft.com/office/drawing/2014/main" id="{695C30A3-5517-4F39-B3F0-4DBF1DCE42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61199" y="3262260"/>
            <a:ext cx="1322234" cy="1322234"/>
          </a:xfrm>
          <a:prstGeom prst="rect">
            <a:avLst/>
          </a:prstGeom>
        </p:spPr>
      </p:pic>
      <p:pic>
        <p:nvPicPr>
          <p:cNvPr id="123" name="Image 122">
            <a:extLst>
              <a:ext uri="{FF2B5EF4-FFF2-40B4-BE49-F238E27FC236}">
                <a16:creationId xmlns:a16="http://schemas.microsoft.com/office/drawing/2014/main" id="{DBC11EF2-82D3-46D0-946B-A77B9A1EE31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01561" y="2057904"/>
            <a:ext cx="505791" cy="505791"/>
          </a:xfrm>
          <a:prstGeom prst="rect">
            <a:avLst/>
          </a:prstGeom>
        </p:spPr>
      </p:pic>
      <p:pic>
        <p:nvPicPr>
          <p:cNvPr id="124" name="Image 123">
            <a:extLst>
              <a:ext uri="{FF2B5EF4-FFF2-40B4-BE49-F238E27FC236}">
                <a16:creationId xmlns:a16="http://schemas.microsoft.com/office/drawing/2014/main" id="{05CBCDBF-5A5A-44E7-A4BB-5990982EE3E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09408" y="5302407"/>
            <a:ext cx="681491" cy="681491"/>
          </a:xfrm>
          <a:prstGeom prst="rect">
            <a:avLst/>
          </a:prstGeom>
        </p:spPr>
      </p:pic>
      <p:pic>
        <p:nvPicPr>
          <p:cNvPr id="125" name="Image 124">
            <a:extLst>
              <a:ext uri="{FF2B5EF4-FFF2-40B4-BE49-F238E27FC236}">
                <a16:creationId xmlns:a16="http://schemas.microsoft.com/office/drawing/2014/main" id="{4193E59D-108B-4DDA-B407-FB1AC824506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02677" y="2125076"/>
            <a:ext cx="639574" cy="639574"/>
          </a:xfrm>
          <a:prstGeom prst="rect">
            <a:avLst/>
          </a:prstGeom>
        </p:spPr>
      </p:pic>
      <p:sp>
        <p:nvSpPr>
          <p:cNvPr id="126" name="Larme 125">
            <a:extLst>
              <a:ext uri="{FF2B5EF4-FFF2-40B4-BE49-F238E27FC236}">
                <a16:creationId xmlns:a16="http://schemas.microsoft.com/office/drawing/2014/main" id="{3B59051A-C665-46EE-AAFE-E4E421FC78F6}"/>
              </a:ext>
            </a:extLst>
          </p:cNvPr>
          <p:cNvSpPr/>
          <p:nvPr/>
        </p:nvSpPr>
        <p:spPr>
          <a:xfrm>
            <a:off x="2532743" y="5449121"/>
            <a:ext cx="2127307" cy="1287936"/>
          </a:xfrm>
          <a:prstGeom prst="teardrop">
            <a:avLst/>
          </a:prstGeom>
          <a:solidFill>
            <a:schemeClr val="accent6">
              <a:lumMod val="20000"/>
              <a:lumOff val="80000"/>
            </a:schemeClr>
          </a:solidFill>
          <a:ln w="28575">
            <a:solidFill>
              <a:schemeClr val="tx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Google Shape;93;p1">
            <a:extLst>
              <a:ext uri="{FF2B5EF4-FFF2-40B4-BE49-F238E27FC236}">
                <a16:creationId xmlns:a16="http://schemas.microsoft.com/office/drawing/2014/main" id="{DE217C85-B6FC-4F5C-9948-356AE57D7E98}"/>
              </a:ext>
            </a:extLst>
          </p:cNvPr>
          <p:cNvSpPr/>
          <p:nvPr/>
        </p:nvSpPr>
        <p:spPr>
          <a:xfrm>
            <a:off x="3677685" y="5184009"/>
            <a:ext cx="965471"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b="1" i="1" u="none" strike="noStrike" cap="none" dirty="0">
                <a:solidFill>
                  <a:schemeClr val="dk1"/>
                </a:solidFill>
                <a:latin typeface="Calibri"/>
                <a:ea typeface="Calibri"/>
                <a:cs typeface="Calibri"/>
                <a:sym typeface="Calibri"/>
              </a:rPr>
              <a:t>End </a:t>
            </a:r>
            <a:r>
              <a:rPr lang="fr-FR" sz="1100" b="1" i="1" u="none" strike="noStrike" cap="none" dirty="0" err="1">
                <a:solidFill>
                  <a:schemeClr val="dk1"/>
                </a:solidFill>
                <a:latin typeface="Calibri"/>
                <a:ea typeface="Calibri"/>
                <a:cs typeface="Calibri"/>
                <a:sym typeface="Calibri"/>
              </a:rPr>
              <a:t>Device</a:t>
            </a:r>
            <a:endParaRPr sz="1100" b="1" i="1" dirty="0">
              <a:solidFill>
                <a:schemeClr val="dk1"/>
              </a:solidFill>
              <a:latin typeface="Calibri"/>
              <a:ea typeface="Calibri"/>
              <a:cs typeface="Calibri"/>
              <a:sym typeface="Calibri"/>
            </a:endParaRPr>
          </a:p>
        </p:txBody>
      </p:sp>
      <p:sp>
        <p:nvSpPr>
          <p:cNvPr id="128" name="Rectangle avec flèche vers la gauche 179">
            <a:extLst>
              <a:ext uri="{FF2B5EF4-FFF2-40B4-BE49-F238E27FC236}">
                <a16:creationId xmlns:a16="http://schemas.microsoft.com/office/drawing/2014/main" id="{178A8219-4277-4371-AA90-5EB42238BD40}"/>
              </a:ext>
            </a:extLst>
          </p:cNvPr>
          <p:cNvSpPr/>
          <p:nvPr/>
        </p:nvSpPr>
        <p:spPr>
          <a:xfrm>
            <a:off x="4195722" y="6276449"/>
            <a:ext cx="1212778" cy="362034"/>
          </a:xfrm>
          <a:prstGeom prst="leftArrowCallout">
            <a:avLst>
              <a:gd name="adj1" fmla="val 21437"/>
              <a:gd name="adj2" fmla="val 28993"/>
              <a:gd name="adj3" fmla="val 28053"/>
              <a:gd name="adj4" fmla="val 7680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000" dirty="0">
                <a:latin typeface="Arial" panose="020B0604020202020204" pitchFamily="34" charset="0"/>
                <a:cs typeface="Arial" panose="020B0604020202020204" pitchFamily="34" charset="0"/>
              </a:rPr>
              <a:t>Energie </a:t>
            </a:r>
            <a:r>
              <a:rPr lang="fr-FR" sz="1000" dirty="0" err="1">
                <a:latin typeface="Arial" panose="020B0604020202020204" pitchFamily="34" charset="0"/>
                <a:cs typeface="Arial" panose="020B0604020202020204" pitchFamily="34" charset="0"/>
              </a:rPr>
              <a:t>Harvesting</a:t>
            </a:r>
            <a:endParaRPr lang="en-GB" sz="1000" dirty="0">
              <a:latin typeface="Arial" panose="020B0604020202020204" pitchFamily="34" charset="0"/>
              <a:cs typeface="Arial" panose="020B0604020202020204" pitchFamily="34" charset="0"/>
            </a:endParaRPr>
          </a:p>
        </p:txBody>
      </p:sp>
      <p:sp>
        <p:nvSpPr>
          <p:cNvPr id="129" name="Ellipse 128">
            <a:extLst>
              <a:ext uri="{FF2B5EF4-FFF2-40B4-BE49-F238E27FC236}">
                <a16:creationId xmlns:a16="http://schemas.microsoft.com/office/drawing/2014/main" id="{D2D9459F-60F8-4747-9084-CA3AA84E1798}"/>
              </a:ext>
            </a:extLst>
          </p:cNvPr>
          <p:cNvSpPr/>
          <p:nvPr/>
        </p:nvSpPr>
        <p:spPr>
          <a:xfrm>
            <a:off x="3307352" y="6309131"/>
            <a:ext cx="284739" cy="290293"/>
          </a:xfrm>
          <a:prstGeom prst="ellipse">
            <a:avLst/>
          </a:prstGeom>
          <a:noFill/>
          <a:ln>
            <a:solidFill>
              <a:srgbClr val="00206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130" name="Connecteur droit avec flèche 129">
            <a:extLst>
              <a:ext uri="{FF2B5EF4-FFF2-40B4-BE49-F238E27FC236}">
                <a16:creationId xmlns:a16="http://schemas.microsoft.com/office/drawing/2014/main" id="{7E8659D0-0C17-4E7A-85C4-0700B04AB282}"/>
              </a:ext>
            </a:extLst>
          </p:cNvPr>
          <p:cNvCxnSpPr/>
          <p:nvPr/>
        </p:nvCxnSpPr>
        <p:spPr>
          <a:xfrm flipV="1">
            <a:off x="3615563" y="5887910"/>
            <a:ext cx="422012" cy="400305"/>
          </a:xfrm>
          <a:prstGeom prst="straightConnector1">
            <a:avLst/>
          </a:prstGeom>
          <a:ln w="28575"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pic>
        <p:nvPicPr>
          <p:cNvPr id="131" name="Google Shape;152;p1">
            <a:extLst>
              <a:ext uri="{FF2B5EF4-FFF2-40B4-BE49-F238E27FC236}">
                <a16:creationId xmlns:a16="http://schemas.microsoft.com/office/drawing/2014/main" id="{EBD1693B-3E89-4A27-8C21-3284D95F9BBB}"/>
              </a:ext>
            </a:extLst>
          </p:cNvPr>
          <p:cNvPicPr preferRelativeResize="0"/>
          <p:nvPr/>
        </p:nvPicPr>
        <p:blipFill rotWithShape="1">
          <a:blip r:embed="rId16">
            <a:alphaModFix/>
          </a:blip>
          <a:srcRect/>
          <a:stretch/>
        </p:blipFill>
        <p:spPr>
          <a:xfrm rot="1458581">
            <a:off x="3986795" y="5653825"/>
            <a:ext cx="267751" cy="267751"/>
          </a:xfrm>
          <a:prstGeom prst="rect">
            <a:avLst/>
          </a:prstGeom>
          <a:noFill/>
          <a:ln>
            <a:noFill/>
          </a:ln>
        </p:spPr>
      </p:pic>
      <p:sp>
        <p:nvSpPr>
          <p:cNvPr id="132" name="Google Shape;93;p1">
            <a:extLst>
              <a:ext uri="{FF2B5EF4-FFF2-40B4-BE49-F238E27FC236}">
                <a16:creationId xmlns:a16="http://schemas.microsoft.com/office/drawing/2014/main" id="{7667F413-A8BC-4A7E-B727-67D49AFD254A}"/>
              </a:ext>
            </a:extLst>
          </p:cNvPr>
          <p:cNvSpPr/>
          <p:nvPr/>
        </p:nvSpPr>
        <p:spPr>
          <a:xfrm>
            <a:off x="2810043" y="5638423"/>
            <a:ext cx="965471"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000" b="0" u="none" strike="noStrike" cap="none" dirty="0" err="1">
                <a:solidFill>
                  <a:srgbClr val="0070C0"/>
                </a:solidFill>
                <a:latin typeface="Arial" panose="020B0604020202020204" pitchFamily="34" charset="0"/>
                <a:ea typeface="Calibri"/>
                <a:cs typeface="Arial" panose="020B0604020202020204" pitchFamily="34" charset="0"/>
                <a:sym typeface="Calibri"/>
              </a:rPr>
              <a:t>Sensing</a:t>
            </a:r>
            <a:r>
              <a:rPr lang="fr-FR" sz="1000" b="0" u="none" strike="noStrike" cap="none" dirty="0">
                <a:solidFill>
                  <a:srgbClr val="0070C0"/>
                </a:solidFill>
                <a:latin typeface="Arial" panose="020B0604020202020204" pitchFamily="34" charset="0"/>
                <a:ea typeface="Calibri"/>
                <a:cs typeface="Arial" panose="020B0604020202020204" pitchFamily="34" charset="0"/>
                <a:sym typeface="Calibri"/>
              </a:rPr>
              <a:t> and control data</a:t>
            </a:r>
            <a:endParaRPr sz="1000" dirty="0">
              <a:solidFill>
                <a:srgbClr val="0070C0"/>
              </a:solidFill>
              <a:latin typeface="Arial" panose="020B0604020202020204" pitchFamily="34" charset="0"/>
              <a:ea typeface="Calibri"/>
              <a:cs typeface="Arial" panose="020B0604020202020204" pitchFamily="34" charset="0"/>
              <a:sym typeface="Calibri"/>
            </a:endParaRPr>
          </a:p>
        </p:txBody>
      </p:sp>
      <p:grpSp>
        <p:nvGrpSpPr>
          <p:cNvPr id="133" name="Groupe 132">
            <a:extLst>
              <a:ext uri="{FF2B5EF4-FFF2-40B4-BE49-F238E27FC236}">
                <a16:creationId xmlns:a16="http://schemas.microsoft.com/office/drawing/2014/main" id="{D2E5AC49-6741-4345-8947-437E063EB5CA}"/>
              </a:ext>
            </a:extLst>
          </p:cNvPr>
          <p:cNvGrpSpPr/>
          <p:nvPr/>
        </p:nvGrpSpPr>
        <p:grpSpPr>
          <a:xfrm rot="18502538">
            <a:off x="3022476" y="6063798"/>
            <a:ext cx="209240" cy="331899"/>
            <a:chOff x="475649" y="4829871"/>
            <a:chExt cx="278699" cy="355721"/>
          </a:xfrm>
        </p:grpSpPr>
        <p:cxnSp>
          <p:nvCxnSpPr>
            <p:cNvPr id="134" name="Connecteur droit 133">
              <a:extLst>
                <a:ext uri="{FF2B5EF4-FFF2-40B4-BE49-F238E27FC236}">
                  <a16:creationId xmlns:a16="http://schemas.microsoft.com/office/drawing/2014/main" id="{74E5230D-060B-46FC-80CA-44E4F5D038C0}"/>
                </a:ext>
              </a:extLst>
            </p:cNvPr>
            <p:cNvCxnSpPr/>
            <p:nvPr/>
          </p:nvCxnSpPr>
          <p:spPr>
            <a:xfrm rot="16200000" flipH="1" flipV="1">
              <a:off x="305752" y="5006914"/>
              <a:ext cx="355719" cy="1634"/>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5F020842-BA22-419F-98CE-46D8FD832164}"/>
                </a:ext>
              </a:extLst>
            </p:cNvPr>
            <p:cNvCxnSpPr/>
            <p:nvPr/>
          </p:nvCxnSpPr>
          <p:spPr>
            <a:xfrm rot="16200000" flipH="1" flipV="1">
              <a:off x="569346" y="5007730"/>
              <a:ext cx="355719" cy="1"/>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6" name="Connecteur droit 135">
              <a:extLst>
                <a:ext uri="{FF2B5EF4-FFF2-40B4-BE49-F238E27FC236}">
                  <a16:creationId xmlns:a16="http://schemas.microsoft.com/office/drawing/2014/main" id="{0DBF0324-4EED-4917-ABF5-ACD39B5476D6}"/>
                </a:ext>
              </a:extLst>
            </p:cNvPr>
            <p:cNvCxnSpPr/>
            <p:nvPr/>
          </p:nvCxnSpPr>
          <p:spPr>
            <a:xfrm>
              <a:off x="475649" y="5185592"/>
              <a:ext cx="271554" cy="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 name="Connecteur droit 136">
              <a:extLst>
                <a:ext uri="{FF2B5EF4-FFF2-40B4-BE49-F238E27FC236}">
                  <a16:creationId xmlns:a16="http://schemas.microsoft.com/office/drawing/2014/main" id="{B9605A83-060D-4A96-8F3A-CAC1B88D6A42}"/>
                </a:ext>
              </a:extLst>
            </p:cNvPr>
            <p:cNvCxnSpPr/>
            <p:nvPr/>
          </p:nvCxnSpPr>
          <p:spPr>
            <a:xfrm>
              <a:off x="475649" y="5123419"/>
              <a:ext cx="271554" cy="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8" name="Connecteur droit 137">
              <a:extLst>
                <a:ext uri="{FF2B5EF4-FFF2-40B4-BE49-F238E27FC236}">
                  <a16:creationId xmlns:a16="http://schemas.microsoft.com/office/drawing/2014/main" id="{E9B89213-2C73-4580-86BC-1D03990D5B89}"/>
                </a:ext>
              </a:extLst>
            </p:cNvPr>
            <p:cNvCxnSpPr/>
            <p:nvPr/>
          </p:nvCxnSpPr>
          <p:spPr>
            <a:xfrm>
              <a:off x="475649" y="5062440"/>
              <a:ext cx="271554" cy="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9" name="Connecteur droit 138">
              <a:extLst>
                <a:ext uri="{FF2B5EF4-FFF2-40B4-BE49-F238E27FC236}">
                  <a16:creationId xmlns:a16="http://schemas.microsoft.com/office/drawing/2014/main" id="{BFE83C30-C593-4A97-BDF6-57E7314C0C46}"/>
                </a:ext>
              </a:extLst>
            </p:cNvPr>
            <p:cNvCxnSpPr/>
            <p:nvPr/>
          </p:nvCxnSpPr>
          <p:spPr>
            <a:xfrm>
              <a:off x="482794" y="5002863"/>
              <a:ext cx="271554" cy="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0" name="Connecteur droit 139">
              <a:extLst>
                <a:ext uri="{FF2B5EF4-FFF2-40B4-BE49-F238E27FC236}">
                  <a16:creationId xmlns:a16="http://schemas.microsoft.com/office/drawing/2014/main" id="{2373FE71-A02F-4808-B886-89BB5AE0B12A}"/>
                </a:ext>
              </a:extLst>
            </p:cNvPr>
            <p:cNvCxnSpPr/>
            <p:nvPr/>
          </p:nvCxnSpPr>
          <p:spPr>
            <a:xfrm>
              <a:off x="482793" y="4946987"/>
              <a:ext cx="271555" cy="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41" name="Groupe 140">
            <a:extLst>
              <a:ext uri="{FF2B5EF4-FFF2-40B4-BE49-F238E27FC236}">
                <a16:creationId xmlns:a16="http://schemas.microsoft.com/office/drawing/2014/main" id="{1BD25B3C-04B3-4281-9F1C-482075701B3B}"/>
              </a:ext>
            </a:extLst>
          </p:cNvPr>
          <p:cNvGrpSpPr/>
          <p:nvPr/>
        </p:nvGrpSpPr>
        <p:grpSpPr>
          <a:xfrm rot="5400000">
            <a:off x="3853299" y="6294974"/>
            <a:ext cx="209240" cy="331898"/>
            <a:chOff x="475649" y="4829871"/>
            <a:chExt cx="278699" cy="355720"/>
          </a:xfrm>
        </p:grpSpPr>
        <p:cxnSp>
          <p:nvCxnSpPr>
            <p:cNvPr id="142" name="Connecteur droit 141">
              <a:extLst>
                <a:ext uri="{FF2B5EF4-FFF2-40B4-BE49-F238E27FC236}">
                  <a16:creationId xmlns:a16="http://schemas.microsoft.com/office/drawing/2014/main" id="{218C32BE-2FE3-4D53-9282-4D793C436408}"/>
                </a:ext>
              </a:extLst>
            </p:cNvPr>
            <p:cNvCxnSpPr/>
            <p:nvPr/>
          </p:nvCxnSpPr>
          <p:spPr>
            <a:xfrm rot="16200000" flipH="1" flipV="1">
              <a:off x="305752" y="5006914"/>
              <a:ext cx="355719" cy="1634"/>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3" name="Connecteur droit 142">
              <a:extLst>
                <a:ext uri="{FF2B5EF4-FFF2-40B4-BE49-F238E27FC236}">
                  <a16:creationId xmlns:a16="http://schemas.microsoft.com/office/drawing/2014/main" id="{46658DC9-1A52-4E78-8DEE-A81FC56644EF}"/>
                </a:ext>
              </a:extLst>
            </p:cNvPr>
            <p:cNvCxnSpPr/>
            <p:nvPr/>
          </p:nvCxnSpPr>
          <p:spPr>
            <a:xfrm rot="16200000" flipH="1" flipV="1">
              <a:off x="569346" y="5007730"/>
              <a:ext cx="355719" cy="1"/>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4" name="Connecteur droit 143">
              <a:extLst>
                <a:ext uri="{FF2B5EF4-FFF2-40B4-BE49-F238E27FC236}">
                  <a16:creationId xmlns:a16="http://schemas.microsoft.com/office/drawing/2014/main" id="{4015AD80-467A-463C-B8AA-20FE72106775}"/>
                </a:ext>
              </a:extLst>
            </p:cNvPr>
            <p:cNvCxnSpPr/>
            <p:nvPr/>
          </p:nvCxnSpPr>
          <p:spPr>
            <a:xfrm>
              <a:off x="475649" y="5185591"/>
              <a:ext cx="271554" cy="0"/>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5" name="Connecteur droit 144">
              <a:extLst>
                <a:ext uri="{FF2B5EF4-FFF2-40B4-BE49-F238E27FC236}">
                  <a16:creationId xmlns:a16="http://schemas.microsoft.com/office/drawing/2014/main" id="{BDBB1638-D2C1-4F06-ADE8-846FC1B881C0}"/>
                </a:ext>
              </a:extLst>
            </p:cNvPr>
            <p:cNvCxnSpPr/>
            <p:nvPr/>
          </p:nvCxnSpPr>
          <p:spPr>
            <a:xfrm>
              <a:off x="475649" y="5123419"/>
              <a:ext cx="271554" cy="0"/>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6" name="Connecteur droit 145">
              <a:extLst>
                <a:ext uri="{FF2B5EF4-FFF2-40B4-BE49-F238E27FC236}">
                  <a16:creationId xmlns:a16="http://schemas.microsoft.com/office/drawing/2014/main" id="{0A254EF0-97BB-4F29-9DED-788D332BFF44}"/>
                </a:ext>
              </a:extLst>
            </p:cNvPr>
            <p:cNvCxnSpPr/>
            <p:nvPr/>
          </p:nvCxnSpPr>
          <p:spPr>
            <a:xfrm>
              <a:off x="475649" y="5062440"/>
              <a:ext cx="271554" cy="0"/>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7" name="Connecteur droit 146">
              <a:extLst>
                <a:ext uri="{FF2B5EF4-FFF2-40B4-BE49-F238E27FC236}">
                  <a16:creationId xmlns:a16="http://schemas.microsoft.com/office/drawing/2014/main" id="{BBA38A23-E425-4A1E-9774-548340D5FC6A}"/>
                </a:ext>
              </a:extLst>
            </p:cNvPr>
            <p:cNvCxnSpPr/>
            <p:nvPr/>
          </p:nvCxnSpPr>
          <p:spPr>
            <a:xfrm>
              <a:off x="482794" y="5002863"/>
              <a:ext cx="271554" cy="0"/>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8" name="Connecteur droit 147">
              <a:extLst>
                <a:ext uri="{FF2B5EF4-FFF2-40B4-BE49-F238E27FC236}">
                  <a16:creationId xmlns:a16="http://schemas.microsoft.com/office/drawing/2014/main" id="{8965908C-05DC-4DA7-BA03-C77F2E8674E8}"/>
                </a:ext>
              </a:extLst>
            </p:cNvPr>
            <p:cNvCxnSpPr/>
            <p:nvPr/>
          </p:nvCxnSpPr>
          <p:spPr>
            <a:xfrm>
              <a:off x="482793" y="4946987"/>
              <a:ext cx="271555" cy="0"/>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149" name="Image 148">
            <a:extLst>
              <a:ext uri="{FF2B5EF4-FFF2-40B4-BE49-F238E27FC236}">
                <a16:creationId xmlns:a16="http://schemas.microsoft.com/office/drawing/2014/main" id="{9BF8D61F-AB7E-4BB3-9ABF-46297D113DC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72909" y="1284895"/>
            <a:ext cx="655492" cy="1280292"/>
          </a:xfrm>
          <a:prstGeom prst="rect">
            <a:avLst/>
          </a:prstGeom>
        </p:spPr>
      </p:pic>
      <p:pic>
        <p:nvPicPr>
          <p:cNvPr id="150" name="Image 149">
            <a:extLst>
              <a:ext uri="{FF2B5EF4-FFF2-40B4-BE49-F238E27FC236}">
                <a16:creationId xmlns:a16="http://schemas.microsoft.com/office/drawing/2014/main" id="{1F546258-511F-45A8-B05F-8E80639A2BA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194324" y="1500371"/>
            <a:ext cx="655492" cy="1280292"/>
          </a:xfrm>
          <a:prstGeom prst="rect">
            <a:avLst/>
          </a:prstGeom>
        </p:spPr>
      </p:pic>
      <p:pic>
        <p:nvPicPr>
          <p:cNvPr id="151" name="Image 150">
            <a:extLst>
              <a:ext uri="{FF2B5EF4-FFF2-40B4-BE49-F238E27FC236}">
                <a16:creationId xmlns:a16="http://schemas.microsoft.com/office/drawing/2014/main" id="{5CB7F34A-2CE2-4251-9638-E6C431FF674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54946" y="1710253"/>
            <a:ext cx="1170260" cy="1170260"/>
          </a:xfrm>
          <a:prstGeom prst="rect">
            <a:avLst/>
          </a:prstGeom>
        </p:spPr>
      </p:pic>
      <p:pic>
        <p:nvPicPr>
          <p:cNvPr id="152" name="Image 151">
            <a:extLst>
              <a:ext uri="{FF2B5EF4-FFF2-40B4-BE49-F238E27FC236}">
                <a16:creationId xmlns:a16="http://schemas.microsoft.com/office/drawing/2014/main" id="{03FCA8CD-DB7A-46D1-AA3B-ACE9765DEC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159846" y="2120852"/>
            <a:ext cx="390745" cy="390745"/>
          </a:xfrm>
          <a:prstGeom prst="rect">
            <a:avLst/>
          </a:prstGeom>
        </p:spPr>
      </p:pic>
      <p:pic>
        <p:nvPicPr>
          <p:cNvPr id="153" name="Image 152">
            <a:extLst>
              <a:ext uri="{FF2B5EF4-FFF2-40B4-BE49-F238E27FC236}">
                <a16:creationId xmlns:a16="http://schemas.microsoft.com/office/drawing/2014/main" id="{AC2D1F2B-83F4-448F-8F15-C40D6E098D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70848" y="3128014"/>
            <a:ext cx="456742" cy="456742"/>
          </a:xfrm>
          <a:prstGeom prst="rect">
            <a:avLst/>
          </a:prstGeom>
        </p:spPr>
      </p:pic>
      <p:sp>
        <p:nvSpPr>
          <p:cNvPr id="154" name="ZoneTexte 153">
            <a:extLst>
              <a:ext uri="{FF2B5EF4-FFF2-40B4-BE49-F238E27FC236}">
                <a16:creationId xmlns:a16="http://schemas.microsoft.com/office/drawing/2014/main" id="{0B6FF10A-54AB-4EB5-ADDB-4776FE39F27E}"/>
              </a:ext>
            </a:extLst>
          </p:cNvPr>
          <p:cNvSpPr txBox="1"/>
          <p:nvPr/>
        </p:nvSpPr>
        <p:spPr>
          <a:xfrm>
            <a:off x="5821833" y="1863466"/>
            <a:ext cx="1108083" cy="261610"/>
          </a:xfrm>
          <a:prstGeom prst="rect">
            <a:avLst/>
          </a:prstGeom>
          <a:noFill/>
        </p:spPr>
        <p:txBody>
          <a:bodyPr wrap="square" rtlCol="0">
            <a:spAutoFit/>
          </a:bodyPr>
          <a:lstStyle/>
          <a:p>
            <a:pPr algn="ctr"/>
            <a:r>
              <a:rPr lang="fr-FR" sz="1050" b="1" dirty="0">
                <a:latin typeface="Arial" panose="020B0604020202020204" pitchFamily="34" charset="0"/>
                <a:cs typeface="Arial" panose="020B0604020202020204" pitchFamily="34" charset="0"/>
              </a:rPr>
              <a:t>Drone</a:t>
            </a:r>
            <a:endParaRPr lang="en-GB" sz="1050" b="1" dirty="0">
              <a:latin typeface="Arial" panose="020B0604020202020204" pitchFamily="34" charset="0"/>
              <a:cs typeface="Arial" panose="020B0604020202020204" pitchFamily="34" charset="0"/>
            </a:endParaRPr>
          </a:p>
        </p:txBody>
      </p:sp>
      <p:sp>
        <p:nvSpPr>
          <p:cNvPr id="155" name="Rectangle à coins arrondis 53">
            <a:extLst>
              <a:ext uri="{FF2B5EF4-FFF2-40B4-BE49-F238E27FC236}">
                <a16:creationId xmlns:a16="http://schemas.microsoft.com/office/drawing/2014/main" id="{3BD17437-F544-4BEE-A814-194A291F79BE}"/>
              </a:ext>
            </a:extLst>
          </p:cNvPr>
          <p:cNvSpPr/>
          <p:nvPr/>
        </p:nvSpPr>
        <p:spPr>
          <a:xfrm>
            <a:off x="6344960" y="3351975"/>
            <a:ext cx="1553717" cy="8604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Concentrator</a:t>
            </a:r>
          </a:p>
          <a:p>
            <a:pPr algn="ctr"/>
            <a:r>
              <a:rPr lang="en-US" sz="1400" dirty="0">
                <a:latin typeface="Arial" panose="020B0604020202020204" pitchFamily="34" charset="0"/>
                <a:cs typeface="Arial" panose="020B0604020202020204" pitchFamily="34" charset="0"/>
              </a:rPr>
              <a:t>Gateways</a:t>
            </a:r>
          </a:p>
          <a:p>
            <a:pPr algn="ctr"/>
            <a:r>
              <a:rPr lang="en-US" sz="1400" dirty="0">
                <a:latin typeface="Arial" panose="020B0604020202020204" pitchFamily="34" charset="0"/>
                <a:cs typeface="Arial" panose="020B0604020202020204" pitchFamily="34" charset="0"/>
              </a:rPr>
              <a:t>platform</a:t>
            </a:r>
          </a:p>
        </p:txBody>
      </p:sp>
      <p:pic>
        <p:nvPicPr>
          <p:cNvPr id="158" name="Image 157" descr="Une image contenant texte&#10;&#10;Description générée automatiquement">
            <a:extLst>
              <a:ext uri="{FF2B5EF4-FFF2-40B4-BE49-F238E27FC236}">
                <a16:creationId xmlns:a16="http://schemas.microsoft.com/office/drawing/2014/main" id="{EE2718CD-3C01-4E32-A2EC-1A64CD8034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58129" y="-1301211"/>
            <a:ext cx="5321705" cy="4112227"/>
          </a:xfrm>
          <a:prstGeom prst="rect">
            <a:avLst/>
          </a:prstGeom>
        </p:spPr>
      </p:pic>
    </p:spTree>
    <p:extLst>
      <p:ext uri="{BB962C8B-B14F-4D97-AF65-F5344CB8AC3E}">
        <p14:creationId xmlns:p14="http://schemas.microsoft.com/office/powerpoint/2010/main" val="3756263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07DA3E13-EEF3-4D0B-8EBA-E468BC8C05C0}"/>
              </a:ext>
            </a:extLst>
          </p:cNvPr>
          <p:cNvSpPr>
            <a:spLocks noGrp="1"/>
          </p:cNvSpPr>
          <p:nvPr>
            <p:ph type="sldNum" sz="quarter" idx="12"/>
          </p:nvPr>
        </p:nvSpPr>
        <p:spPr/>
        <p:txBody>
          <a:bodyPr/>
          <a:lstStyle/>
          <a:p>
            <a:pPr>
              <a:defRPr/>
            </a:pPr>
            <a:fld id="{008B186D-AD4A-4644-ABB5-F15D7F3FB771}" type="slidenum">
              <a:rPr lang="fr-FR" smtClean="0"/>
              <a:t>7</a:t>
            </a:fld>
            <a:endParaRPr lang="fr-FR"/>
          </a:p>
        </p:txBody>
      </p:sp>
      <p:sp>
        <p:nvSpPr>
          <p:cNvPr id="4" name="ZoneTexte 3">
            <a:extLst>
              <a:ext uri="{FF2B5EF4-FFF2-40B4-BE49-F238E27FC236}">
                <a16:creationId xmlns:a16="http://schemas.microsoft.com/office/drawing/2014/main" id="{4D2812DB-D494-4E01-882E-D6219B5016ED}"/>
              </a:ext>
            </a:extLst>
          </p:cNvPr>
          <p:cNvSpPr txBox="1"/>
          <p:nvPr/>
        </p:nvSpPr>
        <p:spPr>
          <a:xfrm>
            <a:off x="623392" y="1054809"/>
            <a:ext cx="10636373" cy="1754326"/>
          </a:xfrm>
          <a:prstGeom prst="rect">
            <a:avLst/>
          </a:prstGeom>
          <a:noFill/>
        </p:spPr>
        <p:txBody>
          <a:bodyPr wrap="none" rtlCol="0">
            <a:spAutoFit/>
          </a:bodyPr>
          <a:lstStyle/>
          <a:p>
            <a:endParaRPr lang="fr-FR" dirty="0"/>
          </a:p>
          <a:p>
            <a:r>
              <a:rPr lang="fr-FR" dirty="0"/>
              <a:t>Laboratoires INSIS impliqués : LAAS – Toulouse, LRPG – Nancy, support du réseau RENATECH, mais projet ouvert</a:t>
            </a:r>
          </a:p>
          <a:p>
            <a:endParaRPr lang="fr-FR" dirty="0"/>
          </a:p>
          <a:p>
            <a:r>
              <a:rPr lang="fr-FR" dirty="0"/>
              <a:t>Laboratoires INSU – INEE : associés aux observatoires de l’environnement réunis au sein des IR OZCAR et RZA</a:t>
            </a:r>
          </a:p>
          <a:p>
            <a:endParaRPr lang="fr-FR" dirty="0"/>
          </a:p>
          <a:p>
            <a:r>
              <a:rPr lang="fr-FR" dirty="0"/>
              <a:t>	</a:t>
            </a:r>
          </a:p>
        </p:txBody>
      </p:sp>
      <p:sp>
        <p:nvSpPr>
          <p:cNvPr id="10" name="Rectangle 29">
            <a:extLst>
              <a:ext uri="{FF2B5EF4-FFF2-40B4-BE49-F238E27FC236}">
                <a16:creationId xmlns:a16="http://schemas.microsoft.com/office/drawing/2014/main" id="{2A737889-BD9D-481A-8161-8D2553F2B3F2}"/>
              </a:ext>
            </a:extLst>
          </p:cNvPr>
          <p:cNvSpPr/>
          <p:nvPr/>
        </p:nvSpPr>
        <p:spPr bwMode="auto">
          <a:xfrm>
            <a:off x="-1" y="-2715"/>
            <a:ext cx="8669367" cy="809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dirty="0">
                <a:latin typeface="Berlin Sans FB"/>
                <a:cs typeface="Arial"/>
              </a:rPr>
              <a:t>Perspectives de collaborations nouvelles et renforcées </a:t>
            </a:r>
          </a:p>
        </p:txBody>
      </p:sp>
      <p:grpSp>
        <p:nvGrpSpPr>
          <p:cNvPr id="11" name="Groupe 10">
            <a:extLst>
              <a:ext uri="{FF2B5EF4-FFF2-40B4-BE49-F238E27FC236}">
                <a16:creationId xmlns:a16="http://schemas.microsoft.com/office/drawing/2014/main" id="{A31D495C-77EB-4084-A535-0B4ACF96B021}"/>
              </a:ext>
            </a:extLst>
          </p:cNvPr>
          <p:cNvGrpSpPr/>
          <p:nvPr/>
        </p:nvGrpSpPr>
        <p:grpSpPr>
          <a:xfrm>
            <a:off x="8662222" y="-16064"/>
            <a:ext cx="3529778" cy="825639"/>
            <a:chOff x="8662222" y="-16064"/>
            <a:chExt cx="3529778" cy="825639"/>
          </a:xfrm>
        </p:grpSpPr>
        <p:pic>
          <p:nvPicPr>
            <p:cNvPr id="12" name="Image 11">
              <a:extLst>
                <a:ext uri="{FF2B5EF4-FFF2-40B4-BE49-F238E27FC236}">
                  <a16:creationId xmlns:a16="http://schemas.microsoft.com/office/drawing/2014/main" id="{3E06FCF9-45A3-4D9E-A0A6-58F72D1096E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5"/>
            <a:stretch/>
          </p:blipFill>
          <p:spPr>
            <a:xfrm>
              <a:off x="8662222" y="-2716"/>
              <a:ext cx="3522634" cy="809575"/>
            </a:xfrm>
            <a:prstGeom prst="rect">
              <a:avLst/>
            </a:prstGeom>
          </p:spPr>
        </p:pic>
        <p:pic>
          <p:nvPicPr>
            <p:cNvPr id="13" name="Image 12">
              <a:extLst>
                <a:ext uri="{FF2B5EF4-FFF2-40B4-BE49-F238E27FC236}">
                  <a16:creationId xmlns:a16="http://schemas.microsoft.com/office/drawing/2014/main" id="{1EEE2DEA-38E4-4921-823E-DC31DD0FB31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10545463" y="0"/>
              <a:ext cx="955354" cy="809575"/>
            </a:xfrm>
            <a:prstGeom prst="rect">
              <a:avLst/>
            </a:prstGeom>
          </p:spPr>
        </p:pic>
        <p:pic>
          <p:nvPicPr>
            <p:cNvPr id="14" name="Image 13">
              <a:extLst>
                <a:ext uri="{FF2B5EF4-FFF2-40B4-BE49-F238E27FC236}">
                  <a16:creationId xmlns:a16="http://schemas.microsoft.com/office/drawing/2014/main" id="{BF495DE7-FD5D-4322-801A-291599EAB1B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493673" y="-16064"/>
              <a:ext cx="698327" cy="822923"/>
            </a:xfrm>
            <a:prstGeom prst="rect">
              <a:avLst/>
            </a:prstGeom>
          </p:spPr>
        </p:pic>
      </p:grpSp>
      <p:sp>
        <p:nvSpPr>
          <p:cNvPr id="17" name="Rectangle 3">
            <a:extLst>
              <a:ext uri="{FF2B5EF4-FFF2-40B4-BE49-F238E27FC236}">
                <a16:creationId xmlns:a16="http://schemas.microsoft.com/office/drawing/2014/main" id="{91114BFF-245E-49D5-9EFF-056B7F1462A1}"/>
              </a:ext>
            </a:extLst>
          </p:cNvPr>
          <p:cNvSpPr/>
          <p:nvPr/>
        </p:nvSpPr>
        <p:spPr bwMode="auto">
          <a:xfrm>
            <a:off x="3313119" y="6503492"/>
            <a:ext cx="8878881" cy="3545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8" name="Espace réservé du pied de page 4">
            <a:extLst>
              <a:ext uri="{FF2B5EF4-FFF2-40B4-BE49-F238E27FC236}">
                <a16:creationId xmlns:a16="http://schemas.microsoft.com/office/drawing/2014/main" id="{F83A5684-4485-4940-8950-3F871BE8C1C7}"/>
              </a:ext>
            </a:extLst>
          </p:cNvPr>
          <p:cNvSpPr>
            <a:spLocks noGrp="1"/>
          </p:cNvSpPr>
          <p:nvPr>
            <p:ph type="ftr" sz="quarter" idx="11"/>
          </p:nvPr>
        </p:nvSpPr>
        <p:spPr bwMode="auto">
          <a:xfrm>
            <a:off x="4746692" y="6492981"/>
            <a:ext cx="4937891" cy="354563"/>
          </a:xfrm>
        </p:spPr>
        <p:txBody>
          <a:bodyPr/>
          <a:lstStyle/>
          <a:p>
            <a:pPr>
              <a:defRPr/>
            </a:pPr>
            <a:r>
              <a:rPr lang="fr-FR" dirty="0">
                <a:latin typeface="Arial"/>
                <a:cs typeface="Arial"/>
              </a:rPr>
              <a:t>Ateliers INSU – INSIS, Montpellier, 2-3 mars 2021</a:t>
            </a:r>
          </a:p>
        </p:txBody>
      </p:sp>
      <p:sp>
        <p:nvSpPr>
          <p:cNvPr id="20" name="ZoneTexte 19">
            <a:extLst>
              <a:ext uri="{FF2B5EF4-FFF2-40B4-BE49-F238E27FC236}">
                <a16:creationId xmlns:a16="http://schemas.microsoft.com/office/drawing/2014/main" id="{8EA99019-41AD-4A7B-847F-339B9288DE63}"/>
              </a:ext>
            </a:extLst>
          </p:cNvPr>
          <p:cNvSpPr txBox="1"/>
          <p:nvPr/>
        </p:nvSpPr>
        <p:spPr>
          <a:xfrm>
            <a:off x="-98789" y="5497899"/>
            <a:ext cx="5515500" cy="1062278"/>
          </a:xfrm>
          <a:prstGeom prst="rect">
            <a:avLst/>
          </a:prstGeom>
          <a:noFill/>
        </p:spPr>
        <p:txBody>
          <a:bodyPr wrap="square">
            <a:spAutoFit/>
          </a:bodyPr>
          <a:lstStyle/>
          <a:p>
            <a:pPr lvl="0" algn="ctr">
              <a:lnSpc>
                <a:spcPct val="114999"/>
              </a:lnSpc>
              <a:buClr>
                <a:srgbClr val="000000"/>
              </a:buClr>
              <a:buSzPts val="2000"/>
              <a:defRPr/>
            </a:pPr>
            <a:r>
              <a:rPr lang="fr-FR" sz="1400" b="1" dirty="0">
                <a:latin typeface="Arial"/>
                <a:cs typeface="Arial"/>
              </a:rPr>
              <a:t>Soutiens:</a:t>
            </a:r>
            <a:r>
              <a:rPr lang="fr-FR" sz="1400" dirty="0">
                <a:latin typeface="Arial"/>
                <a:cs typeface="Arial"/>
              </a:rPr>
              <a:t> CNES, Office Français de Biodiversité, Bureau de Ressources Géologiques et Minières, </a:t>
            </a:r>
            <a:r>
              <a:rPr lang="fr-FR" sz="1400" dirty="0">
                <a:solidFill>
                  <a:schemeClr val="dk1"/>
                </a:solidFill>
                <a:latin typeface="Arial"/>
                <a:cs typeface="Arial"/>
              </a:rPr>
              <a:t>Agence de l’eau, Réseau </a:t>
            </a:r>
            <a:r>
              <a:rPr lang="fr-FR" sz="1400" dirty="0" err="1">
                <a:solidFill>
                  <a:schemeClr val="dk1"/>
                </a:solidFill>
                <a:latin typeface="Arial"/>
                <a:cs typeface="Arial"/>
              </a:rPr>
              <a:t>d’écoToxicologie</a:t>
            </a:r>
            <a:r>
              <a:rPr lang="fr-FR" sz="1400" dirty="0">
                <a:solidFill>
                  <a:schemeClr val="dk1"/>
                </a:solidFill>
                <a:latin typeface="Arial"/>
                <a:cs typeface="Arial"/>
              </a:rPr>
              <a:t>, </a:t>
            </a:r>
            <a:r>
              <a:rPr lang="fr-FR" sz="1400" dirty="0">
                <a:latin typeface="Arial"/>
                <a:cs typeface="Arial"/>
              </a:rPr>
              <a:t>Institut Carnot </a:t>
            </a:r>
            <a:r>
              <a:rPr lang="fr-FR" sz="1400" dirty="0" err="1">
                <a:latin typeface="Arial"/>
                <a:cs typeface="Arial"/>
              </a:rPr>
              <a:t>Eau&amp;Environnement</a:t>
            </a:r>
            <a:r>
              <a:rPr lang="fr-FR" sz="1400" dirty="0">
                <a:latin typeface="Arial"/>
                <a:cs typeface="Arial"/>
              </a:rPr>
              <a:t>, Groupes Régionaux des experts du climat, …</a:t>
            </a:r>
          </a:p>
        </p:txBody>
      </p:sp>
      <p:sp>
        <p:nvSpPr>
          <p:cNvPr id="25" name="ZoneTexte 24">
            <a:extLst>
              <a:ext uri="{FF2B5EF4-FFF2-40B4-BE49-F238E27FC236}">
                <a16:creationId xmlns:a16="http://schemas.microsoft.com/office/drawing/2014/main" id="{334A62AF-DA20-4450-BE28-FC98E24026FC}"/>
              </a:ext>
            </a:extLst>
          </p:cNvPr>
          <p:cNvSpPr txBox="1"/>
          <p:nvPr/>
        </p:nvSpPr>
        <p:spPr>
          <a:xfrm rot="20583123">
            <a:off x="811506" y="3214563"/>
            <a:ext cx="3694907" cy="1200329"/>
          </a:xfrm>
          <a:prstGeom prst="rect">
            <a:avLst/>
          </a:prstGeom>
          <a:noFill/>
          <a:ln>
            <a:solidFill>
              <a:srgbClr val="FF0000"/>
            </a:solidFill>
          </a:ln>
        </p:spPr>
        <p:txBody>
          <a:bodyPr wrap="square">
            <a:spAutoFit/>
          </a:bodyPr>
          <a:lstStyle/>
          <a:p>
            <a:pPr algn="ctr"/>
            <a:r>
              <a:rPr lang="fr-FR" dirty="0">
                <a:latin typeface="Gill Sans"/>
              </a:rPr>
              <a:t>Observatoire : plateforme de test et de qualification des nouveaux capteurs et systèmes environnementaux !! </a:t>
            </a:r>
          </a:p>
        </p:txBody>
      </p:sp>
      <p:grpSp>
        <p:nvGrpSpPr>
          <p:cNvPr id="23" name="Groupe 22">
            <a:extLst>
              <a:ext uri="{FF2B5EF4-FFF2-40B4-BE49-F238E27FC236}">
                <a16:creationId xmlns:a16="http://schemas.microsoft.com/office/drawing/2014/main" id="{40F41711-EA82-4EEA-9389-FD29109E4C63}"/>
              </a:ext>
            </a:extLst>
          </p:cNvPr>
          <p:cNvGrpSpPr/>
          <p:nvPr/>
        </p:nvGrpSpPr>
        <p:grpSpPr>
          <a:xfrm>
            <a:off x="5611172" y="3288290"/>
            <a:ext cx="2517036" cy="2394275"/>
            <a:chOff x="4698601" y="3035728"/>
            <a:chExt cx="2517036" cy="2394275"/>
          </a:xfrm>
        </p:grpSpPr>
        <p:pic>
          <p:nvPicPr>
            <p:cNvPr id="5" name="Google Shape;431;g780503d8e8_0_0">
              <a:extLst>
                <a:ext uri="{FF2B5EF4-FFF2-40B4-BE49-F238E27FC236}">
                  <a16:creationId xmlns:a16="http://schemas.microsoft.com/office/drawing/2014/main" id="{B6598C4D-E3F4-4F2D-AF56-5741B9159533}"/>
                </a:ext>
              </a:extLst>
            </p:cNvPr>
            <p:cNvPicPr>
              <a:picLocks noChangeAspect="1"/>
            </p:cNvPicPr>
            <p:nvPr/>
          </p:nvPicPr>
          <p:blipFill>
            <a:blip r:embed="rId6" cstate="print">
              <a:alphaModFix/>
              <a:extLst>
                <a:ext uri="{28A0092B-C50C-407E-A947-70E740481C1C}">
                  <a14:useLocalDpi xmlns:a14="http://schemas.microsoft.com/office/drawing/2010/main"/>
                </a:ext>
              </a:extLst>
            </a:blip>
            <a:srcRect/>
            <a:stretch/>
          </p:blipFill>
          <p:spPr bwMode="auto">
            <a:xfrm>
              <a:off x="4931037" y="3035728"/>
              <a:ext cx="2055401" cy="1872208"/>
            </a:xfrm>
            <a:prstGeom prst="rect">
              <a:avLst/>
            </a:prstGeom>
            <a:noFill/>
            <a:ln w="19050" cap="flat" cmpd="sng">
              <a:solidFill>
                <a:srgbClr val="666666"/>
              </a:solidFill>
              <a:prstDash val="solid"/>
              <a:round/>
              <a:headEnd type="none" w="sm" len="sm"/>
              <a:tailEnd type="none" w="sm" len="sm"/>
            </a:ln>
          </p:spPr>
        </p:pic>
        <p:sp>
          <p:nvSpPr>
            <p:cNvPr id="19" name="ZoneTexte 18">
              <a:extLst>
                <a:ext uri="{FF2B5EF4-FFF2-40B4-BE49-F238E27FC236}">
                  <a16:creationId xmlns:a16="http://schemas.microsoft.com/office/drawing/2014/main" id="{834B500A-1525-4073-8553-84AC19E89DCE}"/>
                </a:ext>
              </a:extLst>
            </p:cNvPr>
            <p:cNvSpPr txBox="1"/>
            <p:nvPr/>
          </p:nvSpPr>
          <p:spPr>
            <a:xfrm>
              <a:off x="4698601" y="5060671"/>
              <a:ext cx="2517036" cy="369332"/>
            </a:xfrm>
            <a:prstGeom prst="rect">
              <a:avLst/>
            </a:prstGeom>
            <a:noFill/>
          </p:spPr>
          <p:txBody>
            <a:bodyPr wrap="none" rtlCol="0">
              <a:spAutoFit/>
            </a:bodyPr>
            <a:lstStyle/>
            <a:p>
              <a:r>
                <a:rPr lang="fr-FR" dirty="0"/>
                <a:t>Observatoires (&gt;60 sites)</a:t>
              </a:r>
              <a:endParaRPr lang="en-US" dirty="0"/>
            </a:p>
          </p:txBody>
        </p:sp>
      </p:grpSp>
      <p:grpSp>
        <p:nvGrpSpPr>
          <p:cNvPr id="22" name="Groupe 21">
            <a:extLst>
              <a:ext uri="{FF2B5EF4-FFF2-40B4-BE49-F238E27FC236}">
                <a16:creationId xmlns:a16="http://schemas.microsoft.com/office/drawing/2014/main" id="{3C2B4ADE-F11A-4D29-94E9-DBD3D3752694}"/>
              </a:ext>
            </a:extLst>
          </p:cNvPr>
          <p:cNvGrpSpPr/>
          <p:nvPr/>
        </p:nvGrpSpPr>
        <p:grpSpPr>
          <a:xfrm>
            <a:off x="8304715" y="3321404"/>
            <a:ext cx="2223955" cy="2352214"/>
            <a:chOff x="7392144" y="3068842"/>
            <a:chExt cx="2223955" cy="2352214"/>
          </a:xfrm>
        </p:grpSpPr>
        <p:grpSp>
          <p:nvGrpSpPr>
            <p:cNvPr id="8" name="Groupe 7">
              <a:extLst>
                <a:ext uri="{FF2B5EF4-FFF2-40B4-BE49-F238E27FC236}">
                  <a16:creationId xmlns:a16="http://schemas.microsoft.com/office/drawing/2014/main" id="{CBD726BF-691C-470C-BA0C-8C9361E8499B}"/>
                </a:ext>
              </a:extLst>
            </p:cNvPr>
            <p:cNvGrpSpPr/>
            <p:nvPr/>
          </p:nvGrpSpPr>
          <p:grpSpPr>
            <a:xfrm>
              <a:off x="7392144" y="3068842"/>
              <a:ext cx="2065263" cy="1916344"/>
              <a:chOff x="8112224" y="3528880"/>
              <a:chExt cx="2065263" cy="1916344"/>
            </a:xfrm>
          </p:grpSpPr>
          <p:pic>
            <p:nvPicPr>
              <p:cNvPr id="1032" name="Picture 8" descr="الصورة">
                <a:extLst>
                  <a:ext uri="{FF2B5EF4-FFF2-40B4-BE49-F238E27FC236}">
                    <a16:creationId xmlns:a16="http://schemas.microsoft.com/office/drawing/2014/main" id="{D8929B37-C61B-4382-B9E4-873CCCEF3B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690" r="26550" b="6288"/>
              <a:stretch/>
            </p:blipFill>
            <p:spPr bwMode="auto">
              <a:xfrm>
                <a:off x="8334959" y="3528880"/>
                <a:ext cx="1842528" cy="187220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796DC54-F038-4114-AD22-74F016693953}"/>
                  </a:ext>
                </a:extLst>
              </p:cNvPr>
              <p:cNvSpPr/>
              <p:nvPr/>
            </p:nvSpPr>
            <p:spPr>
              <a:xfrm>
                <a:off x="8112224" y="5085184"/>
                <a:ext cx="549998"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ZoneTexte 26">
              <a:extLst>
                <a:ext uri="{FF2B5EF4-FFF2-40B4-BE49-F238E27FC236}">
                  <a16:creationId xmlns:a16="http://schemas.microsoft.com/office/drawing/2014/main" id="{EDC9EB46-517C-4B8F-BAAD-FFFE88B136E4}"/>
                </a:ext>
              </a:extLst>
            </p:cNvPr>
            <p:cNvSpPr txBox="1"/>
            <p:nvPr/>
          </p:nvSpPr>
          <p:spPr>
            <a:xfrm>
              <a:off x="7722632" y="5051724"/>
              <a:ext cx="1893467" cy="369332"/>
            </a:xfrm>
            <a:prstGeom prst="rect">
              <a:avLst/>
            </a:prstGeom>
            <a:noFill/>
          </p:spPr>
          <p:txBody>
            <a:bodyPr wrap="none" rtlCol="0">
              <a:spAutoFit/>
            </a:bodyPr>
            <a:lstStyle/>
            <a:p>
              <a:r>
                <a:rPr lang="fr-FR" dirty="0"/>
                <a:t>Laboratoires INSIS</a:t>
              </a:r>
              <a:endParaRPr lang="en-US" dirty="0"/>
            </a:p>
          </p:txBody>
        </p:sp>
      </p:grpSp>
      <p:sp>
        <p:nvSpPr>
          <p:cNvPr id="21" name="Rectangle 11">
            <a:extLst>
              <a:ext uri="{FF2B5EF4-FFF2-40B4-BE49-F238E27FC236}">
                <a16:creationId xmlns:a16="http://schemas.microsoft.com/office/drawing/2014/main" id="{58719F2F-897B-49C4-A951-550BC895FBE1}"/>
              </a:ext>
            </a:extLst>
          </p:cNvPr>
          <p:cNvSpPr/>
          <p:nvPr/>
        </p:nvSpPr>
        <p:spPr bwMode="auto">
          <a:xfrm>
            <a:off x="7996869" y="5729220"/>
            <a:ext cx="4164922" cy="1169551"/>
          </a:xfrm>
          <a:prstGeom prst="rect">
            <a:avLst/>
          </a:prstGeom>
        </p:spPr>
        <p:txBody>
          <a:bodyPr wrap="none">
            <a:spAutoFit/>
          </a:bodyPr>
          <a:lstStyle/>
          <a:p>
            <a:pPr algn="ctr">
              <a:defRPr/>
            </a:pPr>
            <a:r>
              <a:rPr lang="fr-FR" sz="1400" dirty="0">
                <a:solidFill>
                  <a:schemeClr val="tx1">
                    <a:lumMod val="50000"/>
                    <a:lumOff val="50000"/>
                  </a:schemeClr>
                </a:solidFill>
                <a:latin typeface="Arial"/>
                <a:cs typeface="Arial"/>
              </a:rPr>
              <a:t>Contact(s): </a:t>
            </a:r>
            <a:r>
              <a:rPr lang="fr-FR" sz="1400" dirty="0">
                <a:solidFill>
                  <a:schemeClr val="tx1">
                    <a:lumMod val="50000"/>
                    <a:lumOff val="50000"/>
                  </a:schemeClr>
                </a:solidFill>
                <a:latin typeface="Arial"/>
                <a:cs typeface="Arial"/>
                <a:hlinkClick r:id="rId8"/>
              </a:rPr>
              <a:t>laurent.longuevergne@univ-rennes1.fr</a:t>
            </a:r>
            <a:endParaRPr lang="fr-FR" sz="1400" dirty="0">
              <a:solidFill>
                <a:schemeClr val="tx1">
                  <a:lumMod val="50000"/>
                  <a:lumOff val="50000"/>
                </a:schemeClr>
              </a:solidFill>
              <a:latin typeface="Arial"/>
              <a:cs typeface="Arial"/>
            </a:endParaRPr>
          </a:p>
          <a:p>
            <a:pPr algn="r">
              <a:defRPr/>
            </a:pPr>
            <a:r>
              <a:rPr lang="fr-FR" sz="1400" dirty="0">
                <a:solidFill>
                  <a:schemeClr val="tx1">
                    <a:lumMod val="50000"/>
                    <a:lumOff val="50000"/>
                  </a:schemeClr>
                </a:solidFill>
                <a:latin typeface="Arial"/>
                <a:cs typeface="Arial"/>
                <a:hlinkClick r:id="rId9"/>
              </a:rPr>
              <a:t>arnaud.elger@univ-tlse3.fr</a:t>
            </a:r>
            <a:r>
              <a:rPr lang="fr-FR" sz="1400" dirty="0">
                <a:solidFill>
                  <a:schemeClr val="tx1">
                    <a:lumMod val="50000"/>
                    <a:lumOff val="50000"/>
                  </a:schemeClr>
                </a:solidFill>
                <a:latin typeface="Arial"/>
                <a:cs typeface="Arial"/>
              </a:rPr>
              <a:t>  </a:t>
            </a:r>
          </a:p>
          <a:p>
            <a:pPr algn="r">
              <a:defRPr/>
            </a:pPr>
            <a:r>
              <a:rPr lang="fr-FR" sz="1400" dirty="0">
                <a:solidFill>
                  <a:schemeClr val="tx1">
                    <a:lumMod val="50000"/>
                    <a:lumOff val="50000"/>
                  </a:schemeClr>
                </a:solidFill>
                <a:latin typeface="Arial"/>
                <a:cs typeface="Arial"/>
                <a:hlinkClick r:id="rId10"/>
              </a:rPr>
              <a:t>virginie.girard@univ-grenoble-alpes.fr</a:t>
            </a:r>
            <a:endParaRPr lang="fr-FR" sz="1400" dirty="0">
              <a:solidFill>
                <a:schemeClr val="tx1">
                  <a:lumMod val="50000"/>
                  <a:lumOff val="50000"/>
                </a:schemeClr>
              </a:solidFill>
              <a:latin typeface="Arial"/>
              <a:cs typeface="Arial"/>
            </a:endParaRPr>
          </a:p>
          <a:p>
            <a:pPr algn="ctr">
              <a:defRPr/>
            </a:pPr>
            <a:endParaRPr lang="fr-FR" sz="1400" dirty="0">
              <a:solidFill>
                <a:schemeClr val="tx1">
                  <a:lumMod val="50000"/>
                  <a:lumOff val="50000"/>
                </a:schemeClr>
              </a:solidFill>
              <a:latin typeface="Arial"/>
              <a:cs typeface="Arial"/>
            </a:endParaRPr>
          </a:p>
          <a:p>
            <a:pPr algn="ctr">
              <a:defRPr/>
            </a:pPr>
            <a:endParaRPr lang="fr-FR" sz="14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105486353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11004</TotalTime>
  <Words>1182</Words>
  <Application>Microsoft Office PowerPoint</Application>
  <PresentationFormat>Grand écran</PresentationFormat>
  <Paragraphs>125</Paragraphs>
  <Slides>7</Slides>
  <Notes>5</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7</vt:i4>
      </vt:variant>
    </vt:vector>
  </HeadingPairs>
  <TitlesOfParts>
    <vt:vector size="15" baseType="lpstr">
      <vt:lpstr>Arial</vt:lpstr>
      <vt:lpstr>Arial Rounded MT Bold</vt:lpstr>
      <vt:lpstr>Berlin Sans FB</vt:lpstr>
      <vt:lpstr>Calibri</vt:lpstr>
      <vt:lpstr>Calibri Light</vt:lpstr>
      <vt:lpstr>Gill Sans</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Irstea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Réseaux de capteur sans fil LoRa</dc:title>
  <dc:creator>Moiroux Laure</dc:creator>
  <cp:lastModifiedBy>Laurent Royer</cp:lastModifiedBy>
  <cp:revision>87</cp:revision>
  <dcterms:created xsi:type="dcterms:W3CDTF">2019-09-02T12:53:16Z</dcterms:created>
  <dcterms:modified xsi:type="dcterms:W3CDTF">2021-05-05T09:02:04Z</dcterms:modified>
</cp:coreProperties>
</file>