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299" r:id="rId4"/>
    <p:sldId id="302" r:id="rId5"/>
    <p:sldId id="288" r:id="rId6"/>
    <p:sldId id="285" r:id="rId7"/>
    <p:sldId id="305" r:id="rId8"/>
    <p:sldId id="287" r:id="rId9"/>
    <p:sldId id="293" r:id="rId10"/>
    <p:sldId id="303" r:id="rId11"/>
    <p:sldId id="295" r:id="rId12"/>
    <p:sldId id="291" r:id="rId13"/>
    <p:sldId id="292" r:id="rId14"/>
    <p:sldId id="298" r:id="rId15"/>
    <p:sldId id="301" r:id="rId16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6A6B"/>
    <a:srgbClr val="D16A00"/>
    <a:srgbClr val="870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2706" autoAdjust="0"/>
  </p:normalViewPr>
  <p:slideViewPr>
    <p:cSldViewPr snapToGrid="0">
      <p:cViewPr>
        <p:scale>
          <a:sx n="64" d="100"/>
          <a:sy n="64" d="100"/>
        </p:scale>
        <p:origin x="-2772" y="-15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162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BB85-E79F-49BB-9285-674F96BB960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F997-9666-4700-97D8-29A42EF7B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81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F997-9666-4700-97D8-29A42EF7BC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5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F997-9666-4700-97D8-29A42EF7BC8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3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7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74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2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0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91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0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ACTIVITE BONDING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6304-38D5-4E65-9DD0-F82C63AB7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900772" y="254715"/>
            <a:ext cx="4681538" cy="571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ITK-BONDING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52" y="956671"/>
            <a:ext cx="52768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lpnhe.in2p3.fr/spip.php?action=acceder_document&amp;arg=3130&amp;cle=4db5931dc4282aeebf8fca8ad5af680acee9f7a3&amp;file=jpg%2Flogo_final_petit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0" y="5329238"/>
            <a:ext cx="2252661" cy="125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8892" y="5717232"/>
            <a:ext cx="60483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Service électronique</a:t>
            </a: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8744509" y="5329238"/>
            <a:ext cx="24161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dirty="0"/>
              <a:t>Pascal CORONA</a:t>
            </a:r>
          </a:p>
          <a:p>
            <a:r>
              <a:rPr lang="fr-FR" altLang="fr-FR" sz="1600"/>
              <a:t>Brigitte DELAMOUR</a:t>
            </a:r>
            <a:endParaRPr lang="fr-FR" altLang="fr-FR" sz="1600" dirty="0"/>
          </a:p>
          <a:p>
            <a:r>
              <a:rPr lang="fr-FR" altLang="fr-FR" sz="1600" dirty="0"/>
              <a:t>Julien CORIDIAN</a:t>
            </a:r>
          </a:p>
          <a:p>
            <a:r>
              <a:rPr lang="fr-FR" altLang="fr-FR" sz="1600" dirty="0"/>
              <a:t>Marc DHELLOT</a:t>
            </a:r>
          </a:p>
        </p:txBody>
      </p:sp>
    </p:spTree>
    <p:extLst>
      <p:ext uri="{BB962C8B-B14F-4D97-AF65-F5344CB8AC3E}">
        <p14:creationId xmlns:p14="http://schemas.microsoft.com/office/powerpoint/2010/main" val="2332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10</a:t>
            </a:fld>
            <a:endParaRPr lang="fr-FR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2900771" y="152409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485" y="1210543"/>
            <a:ext cx="811914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Forme de boucles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Objectifs à atteindre</a:t>
            </a:r>
          </a:p>
          <a:p>
            <a:pPr>
              <a:lnSpc>
                <a:spcPct val="17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hauteur de boucle maximum = 353µm .     Hauteur Max spécifiée = 800uM</a:t>
            </a:r>
          </a:p>
          <a:p>
            <a:pPr>
              <a:lnSpc>
                <a:spcPct val="17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Longueur des fils d’alimentations = 2,4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en-US" dirty="0"/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Longueur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spécifiée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=3mm.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Longueur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 3mm	Longueur Max = 5mm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14" y="1015771"/>
            <a:ext cx="2763617" cy="264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53" y="4333832"/>
            <a:ext cx="2724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2170" y="3505982"/>
            <a:ext cx="349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5 Fils </a:t>
            </a:r>
            <a:r>
              <a:rPr lang="fr-FR" sz="2000" b="1" dirty="0" err="1" smtClean="0"/>
              <a:t>Hv</a:t>
            </a:r>
            <a:r>
              <a:rPr lang="fr-FR" sz="2000" b="1" dirty="0" smtClean="0"/>
              <a:t> </a:t>
            </a:r>
            <a:r>
              <a:rPr lang="fr-FR" sz="2000" b="1" dirty="0"/>
              <a:t>semi-enterrés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127082" y="3735021"/>
            <a:ext cx="2612573" cy="2557689"/>
            <a:chOff x="8505370" y="2494868"/>
            <a:chExt cx="2612573" cy="255768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714" y="2494868"/>
              <a:ext cx="1248229" cy="254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370" y="2494868"/>
              <a:ext cx="1364343" cy="255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6107036" y="4821943"/>
            <a:ext cx="49348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HV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491425" y="5352844"/>
            <a:ext cx="1862354" cy="438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353779" y="5352844"/>
            <a:ext cx="744374" cy="255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194158" y="885657"/>
            <a:ext cx="6429828" cy="5370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fr-FR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Test en tenue Quad-</a:t>
            </a:r>
            <a:r>
              <a:rPr lang="fr-FR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Modue</a:t>
            </a:r>
            <a:endParaRPr lang="fr-FR" sz="2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Test obtenu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Test spécifié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- Min = 3,7Gram	              -  Min = 5 Gram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Moyen = 5,6 Gram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Moyen = 8 Gram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Max     = 7,1Gram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Stdev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= 1,2 gram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Stdev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= 1 Gram	     </a:t>
            </a:r>
          </a:p>
          <a:p>
            <a:pPr lvl="2">
              <a:buFontTx/>
              <a:buChar char="-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2884827" y="254715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994400" y="885657"/>
            <a:ext cx="5863092" cy="5370286"/>
            <a:chOff x="5994400" y="885657"/>
            <a:chExt cx="5863092" cy="53702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00" y="885657"/>
              <a:ext cx="5863092" cy="5370286"/>
            </a:xfrm>
            <a:prstGeom prst="rect">
              <a:avLst/>
            </a:prstGeom>
            <a:solidFill>
              <a:srgbClr val="D16A6B"/>
            </a:solidFill>
            <a:ln>
              <a:solidFill>
                <a:srgbClr val="D16A6B"/>
              </a:solidFill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8" name="ZoneTexte 7"/>
            <p:cNvSpPr txBox="1"/>
            <p:nvPr/>
          </p:nvSpPr>
          <p:spPr>
            <a:xfrm>
              <a:off x="11302788" y="2931952"/>
              <a:ext cx="554704" cy="369332"/>
            </a:xfrm>
            <a:prstGeom prst="rect">
              <a:avLst/>
            </a:prstGeom>
            <a:solidFill>
              <a:srgbClr val="870083"/>
            </a:solidFill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FFFF"/>
                  </a:solidFill>
                </a:rPr>
                <a:t>Flex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520582" y="1933828"/>
              <a:ext cx="851772" cy="307777"/>
            </a:xfrm>
            <a:prstGeom prst="rect">
              <a:avLst/>
            </a:prstGeom>
            <a:solidFill>
              <a:srgbClr val="D16A6B"/>
            </a:solidFill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rgbClr val="FFFFFF"/>
                  </a:solidFill>
                </a:rPr>
                <a:t>FrontEnd</a:t>
              </a:r>
              <a:endParaRPr lang="fr-FR" sz="1400" dirty="0">
                <a:solidFill>
                  <a:srgbClr val="FFFFFF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9088529" y="1379096"/>
              <a:ext cx="27689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Emplacement rupture du fil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0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2" y="203200"/>
            <a:ext cx="10468426" cy="5370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err="1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Bonding</a:t>
            </a:r>
            <a:r>
              <a:rPr lang="fr-FR" sz="31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sz="3100" dirty="0" err="1" smtClean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Single_chip</a:t>
            </a:r>
            <a:r>
              <a:rPr lang="fr-FR" sz="3100" dirty="0" smtClean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RD53A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7135" y="707005"/>
            <a:ext cx="10515600" cy="5422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Difficultés rencontrées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Respecter un espace suffisant entre les hauteurs de boucles qui se chevauchent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Nous rencontrons une difficulté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d’un 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positionnement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précis de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puce  au moment du collage =&gt; 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Longueur de fils différente =&gt;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Hauteur de boucles différente =&gt;</a:t>
            </a: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+mj-lt"/>
              <a:buAutoNum type="arabicPeriod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Vérifier et éventuellement 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changer les paramètres de boucles 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" y="2178452"/>
            <a:ext cx="2979511" cy="9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38624" y="2201824"/>
            <a:ext cx="3165287" cy="9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91596" y="2332622"/>
            <a:ext cx="1349664" cy="754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6521288" y="2322818"/>
            <a:ext cx="1221566" cy="0"/>
          </a:xfrm>
          <a:custGeom>
            <a:avLst/>
            <a:gdLst>
              <a:gd name="connsiteX0" fmla="*/ 0 w 1407886"/>
              <a:gd name="connsiteY0" fmla="*/ 0 h 0"/>
              <a:gd name="connsiteX1" fmla="*/ 1407886 w 1407886"/>
              <a:gd name="connsiteY1" fmla="*/ 0 h 0"/>
              <a:gd name="connsiteX2" fmla="*/ 1407886 w 140788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>
                <a:moveTo>
                  <a:pt x="0" y="0"/>
                </a:moveTo>
                <a:lnTo>
                  <a:pt x="1407886" y="0"/>
                </a:lnTo>
                <a:lnTo>
                  <a:pt x="1407886" y="0"/>
                </a:lnTo>
              </a:path>
            </a:pathLst>
          </a:cu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endCxn id="21" idx="1"/>
          </p:cNvCxnSpPr>
          <p:nvPr/>
        </p:nvCxnSpPr>
        <p:spPr>
          <a:xfrm flipV="1">
            <a:off x="7768042" y="2096338"/>
            <a:ext cx="0" cy="23628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7620914" y="2096338"/>
            <a:ext cx="147128" cy="55153"/>
          </a:xfrm>
          <a:custGeom>
            <a:avLst/>
            <a:gdLst>
              <a:gd name="connsiteX0" fmla="*/ 0 w 1407886"/>
              <a:gd name="connsiteY0" fmla="*/ 0 h 0"/>
              <a:gd name="connsiteX1" fmla="*/ 1407886 w 1407886"/>
              <a:gd name="connsiteY1" fmla="*/ 0 h 0"/>
              <a:gd name="connsiteX2" fmla="*/ 1407886 w 140788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>
                <a:moveTo>
                  <a:pt x="0" y="0"/>
                </a:moveTo>
                <a:lnTo>
                  <a:pt x="1407886" y="0"/>
                </a:lnTo>
                <a:lnTo>
                  <a:pt x="140788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20001336" flipV="1">
            <a:off x="7303627" y="1924652"/>
            <a:ext cx="283382" cy="251616"/>
          </a:xfrm>
          <a:custGeom>
            <a:avLst/>
            <a:gdLst>
              <a:gd name="connsiteX0" fmla="*/ 0 w 1407886"/>
              <a:gd name="connsiteY0" fmla="*/ 0 h 0"/>
              <a:gd name="connsiteX1" fmla="*/ 1407886 w 1407886"/>
              <a:gd name="connsiteY1" fmla="*/ 0 h 0"/>
              <a:gd name="connsiteX2" fmla="*/ 1407886 w 140788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>
                <a:moveTo>
                  <a:pt x="0" y="0"/>
                </a:moveTo>
                <a:lnTo>
                  <a:pt x="1407886" y="0"/>
                </a:lnTo>
                <a:lnTo>
                  <a:pt x="140788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423961" y="3079554"/>
            <a:ext cx="1221566" cy="0"/>
          </a:xfrm>
          <a:custGeom>
            <a:avLst/>
            <a:gdLst>
              <a:gd name="connsiteX0" fmla="*/ 0 w 1407886"/>
              <a:gd name="connsiteY0" fmla="*/ 0 h 0"/>
              <a:gd name="connsiteX1" fmla="*/ 1407886 w 1407886"/>
              <a:gd name="connsiteY1" fmla="*/ 0 h 0"/>
              <a:gd name="connsiteX2" fmla="*/ 1407886 w 140788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>
                <a:moveTo>
                  <a:pt x="0" y="0"/>
                </a:moveTo>
                <a:lnTo>
                  <a:pt x="1407886" y="0"/>
                </a:lnTo>
                <a:lnTo>
                  <a:pt x="1407886" y="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661542" y="2402402"/>
            <a:ext cx="0" cy="61462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768041" y="1966825"/>
            <a:ext cx="517567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/>
              <a:t>jeu 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7742853" y="2096338"/>
            <a:ext cx="25190" cy="2205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768043" y="2479347"/>
            <a:ext cx="1872339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/>
              <a:t>positionnement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54" y="3193142"/>
            <a:ext cx="4044375" cy="312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5464935" y="2525050"/>
            <a:ext cx="802985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/>
              <a:t>Puce</a:t>
            </a:r>
          </a:p>
        </p:txBody>
      </p:sp>
    </p:spTree>
    <p:extLst>
      <p:ext uri="{BB962C8B-B14F-4D97-AF65-F5344CB8AC3E}">
        <p14:creationId xmlns:p14="http://schemas.microsoft.com/office/powerpoint/2010/main" val="26741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93064E-6 L -0.0013 -0.02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2" y="203200"/>
            <a:ext cx="10468426" cy="5370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err="1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Bonding</a:t>
            </a:r>
            <a:r>
              <a:rPr lang="fr-FR" sz="31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sz="3100" dirty="0" err="1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Single_chip</a:t>
            </a:r>
            <a:r>
              <a:rPr lang="fr-FR" sz="31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2" y="595086"/>
            <a:ext cx="10515600" cy="558187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Nous avons bondé trois singles chips </a:t>
            </a:r>
          </a:p>
          <a:p>
            <a:pPr>
              <a:lnSpc>
                <a:spcPct val="17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tests  en tenue des fils respectent les spécifications demandées</a:t>
            </a:r>
          </a:p>
          <a:p>
            <a:pPr marL="914400" lvl="2" indent="0">
              <a:lnSpc>
                <a:spcPct val="170000"/>
              </a:lnSpc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Test obtenu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	              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Spécifications Demandées</a:t>
            </a:r>
          </a:p>
          <a:p>
            <a:pPr lvl="2">
              <a:lnSpc>
                <a:spcPct val="170000"/>
              </a:lnSpc>
              <a:buFontTx/>
              <a:buChar char="-"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Min       = 9,4Gram					-   Min  = 5 Gram</a:t>
            </a:r>
          </a:p>
          <a:p>
            <a:pPr lvl="2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Moyen = 11,4gram  				-   Moyen = 8 Gram </a:t>
            </a:r>
          </a:p>
          <a:p>
            <a:pPr lvl="2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Max     = 13,2gram					-  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Stdev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= 1,2 gram</a:t>
            </a:r>
          </a:p>
          <a:p>
            <a:pPr lvl="2">
              <a:buFontTx/>
              <a:buChar char="-"/>
            </a:pP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Stdev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= 1,2 gram</a:t>
            </a:r>
          </a:p>
          <a:p>
            <a:pPr lvl="2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Test électrique effectué : des données provenant de la puce ont pu être observées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7" y="3048000"/>
            <a:ext cx="3633333" cy="23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14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44" y="2815995"/>
            <a:ext cx="2663825" cy="353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2900771" y="71866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96" y="1827125"/>
            <a:ext cx="1077907" cy="9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72457" y="1430160"/>
            <a:ext cx="554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Test en tenue des fils, 8 fils par Quad-Module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59585" y="2114174"/>
            <a:ext cx="752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Risque de détérioration des fils bondés lors de la manipulation avec  joystick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2457" y="568597"/>
            <a:ext cx="78957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Problèmes rencontrés lors du </a:t>
            </a:r>
            <a:r>
              <a:rPr lang="fr-F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 des Quad-Modules</a:t>
            </a:r>
          </a:p>
        </p:txBody>
      </p:sp>
      <p:pic>
        <p:nvPicPr>
          <p:cNvPr id="12" name="Imag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3" y="2770554"/>
            <a:ext cx="5693231" cy="340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2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2" y="239487"/>
            <a:ext cx="10468426" cy="53703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7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  <a:r>
              <a:rPr lang="fr-FR" sz="31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sz="24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fr-FR" sz="24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fr-FR" sz="2400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82040" y="508002"/>
            <a:ext cx="100126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Single-chip RD53A</a:t>
            </a: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Nous avons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bondé en automatique trois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singles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chips.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données provenant de la puce  ont pu être observées.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Nous obtenons de bons résultats en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tenue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processus de câblage automatique est prêt pour le lancement de la série.</a:t>
            </a:r>
          </a:p>
          <a:p>
            <a:pPr marL="457200" lvl="3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Quad-Module </a:t>
            </a:r>
            <a:endParaRPr lang="fr-FR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fr-FR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L’ensemble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étapes à la préparation du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nous prend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avons bondé 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quad-modules en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automatique, en 15 minutes.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version v3 devrait apporter des améliorations sur l’état de surface du Flex ainsi que les pads des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FrontEnds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Nous estimons aujourd’hui pouvoir bonder deux à trois Quad-Modules par jour.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Production de 1000 Quad-Modules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Besoin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de proximité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15090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ACTIVITE BONDING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2</a:t>
            </a:fld>
            <a:endParaRPr lang="fr-FR"/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3459672" y="0"/>
            <a:ext cx="4681538" cy="571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0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ITK-BONDING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39085" y="386644"/>
            <a:ext cx="305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Equipements nécessaires  </a:t>
            </a:r>
            <a:endParaRPr lang="fr-F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85" y="1160142"/>
            <a:ext cx="3582817" cy="21208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10" y="1208774"/>
            <a:ext cx="3038475" cy="212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68" y="3982446"/>
            <a:ext cx="3582817" cy="212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96" y="3698937"/>
            <a:ext cx="2810889" cy="26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97" y="1208774"/>
            <a:ext cx="2426628" cy="207219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894387" y="755976"/>
            <a:ext cx="229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Machine à Bonder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16799" y="661839"/>
            <a:ext cx="229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Support Aspirant Quad-Module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514866" y="787576"/>
            <a:ext cx="2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Testeur de tenue des fils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83752" y="3514271"/>
            <a:ext cx="154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75003" y="3514215"/>
            <a:ext cx="229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Bain Ultrason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514866" y="3340962"/>
            <a:ext cx="229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Pen Plasma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97" y="3982746"/>
            <a:ext cx="2348856" cy="21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309" y="722766"/>
            <a:ext cx="10515600" cy="80123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Quad-Module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4315" y="1785257"/>
            <a:ext cx="10515600" cy="397691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4" y="1785256"/>
            <a:ext cx="5152257" cy="36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8505370" y="2494868"/>
            <a:ext cx="2612573" cy="2557689"/>
            <a:chOff x="8505370" y="2494868"/>
            <a:chExt cx="2612573" cy="25576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714" y="2494868"/>
              <a:ext cx="1248229" cy="254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370" y="2494868"/>
              <a:ext cx="1364343" cy="255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8997906" y="2090057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Quad-Module</a:t>
            </a:r>
          </a:p>
        </p:txBody>
      </p:sp>
    </p:spTree>
    <p:extLst>
      <p:ext uri="{BB962C8B-B14F-4D97-AF65-F5344CB8AC3E}">
        <p14:creationId xmlns:p14="http://schemas.microsoft.com/office/powerpoint/2010/main" val="31316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1117600"/>
            <a:ext cx="9231085" cy="3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ACTIVITE BONDING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2900771" y="71866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30990" y="595086"/>
            <a:ext cx="95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Séquence de câblage d’un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(167 Fils) 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=  ¼ du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(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669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Fils)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8913" y="5508172"/>
            <a:ext cx="898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 Ordre de 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doit être respecté, Alimentations, signaux, puis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28913" y="5094514"/>
            <a:ext cx="898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s’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éffectue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 par Ultrason avec du fil aluminium de 25um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61110" y="1533603"/>
            <a:ext cx="3368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Programmation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38200" y="152399"/>
            <a:ext cx="10515600" cy="548641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Etapes </a:t>
            </a:r>
            <a:r>
              <a:rPr lang="fr-FR" sz="2800" b="1" dirty="0" err="1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Bonding</a:t>
            </a:r>
            <a:r>
              <a:rPr lang="fr-FR" sz="28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Quad_Module</a:t>
            </a:r>
            <a:endParaRPr lang="fr-FR" sz="28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5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82631" y="765512"/>
            <a:ext cx="1142673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Nettoyage Quad-Module avant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Visualisation Quad-Module avant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sur échantillons.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Positionnement Quad-Module</a:t>
            </a:r>
            <a:r>
              <a:rPr lang="fr-F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plateau de la machine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bonder.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 du programme en fonction de la rotation ou d’un décentrage du Flex /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ajustement du  positionnement de chaque fil.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Démarrage automatique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Examen, reprise éventuelle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Visualisation au microscope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Test en tenue des fils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transfert des datas dans une base de données.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Mise  sous couvercle du boitier du Quad-module.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26/04/2021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8236" y="6492875"/>
            <a:ext cx="2743200" cy="365125"/>
          </a:xfrm>
        </p:spPr>
        <p:txBody>
          <a:bodyPr/>
          <a:lstStyle/>
          <a:p>
            <a:fld id="{B9686304-38D5-4E65-9DD0-F82C63AB7130}" type="slidenum">
              <a:rPr lang="fr-FR" smtClean="0"/>
              <a:t>6</a:t>
            </a:fld>
            <a:endParaRPr lang="fr-FR"/>
          </a:p>
        </p:txBody>
      </p:sp>
      <p:sp>
        <p:nvSpPr>
          <p:cNvPr id="342" name="Rectangle 341">
            <a:extLst/>
          </p:cNvPr>
          <p:cNvSpPr/>
          <p:nvPr/>
        </p:nvSpPr>
        <p:spPr>
          <a:xfrm>
            <a:off x="2900771" y="254715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ZoneTexte 342"/>
              <p:cNvSpPr txBox="1"/>
              <p:nvPr/>
            </p:nvSpPr>
            <p:spPr>
              <a:xfrm>
                <a:off x="131485" y="970135"/>
                <a:ext cx="6304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Problèmes rencontrés lors du </a:t>
                </a:r>
                <a:r>
                  <a:rPr lang="fr-FR" sz="1600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Bonding</a:t>
                </a:r>
                <a:r>
                  <a:rPr lang="fr-FR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des Quad-Modules</a:t>
                </a:r>
              </a:p>
              <a:p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1) Décentrage de l’axe Y du Flex/ </a:t>
                </a:r>
                <a:r>
                  <a:rPr lang="fr-F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QuadModule</a:t>
                </a: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=&gt; </a:t>
                </a:r>
              </a:p>
              <a:p>
                <a:r>
                  <a:rPr lang="fr-FR" alt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- </a:t>
                </a: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longueur de fils différente           </a:t>
                </a:r>
              </a:p>
              <a:p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- hauteur de boucles différente</a:t>
                </a:r>
              </a:p>
              <a:p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fr-FR" altLang="fr-FR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Décentrage</a:t>
                </a: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fr-F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00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um</m:t>
                    </m:r>
                    <m:r>
                      <a:rPr lang="fr-FR" sz="20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changement</a:t>
                </a:r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de  paramètres de boucle </a:t>
                </a:r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2) Rotation ou Décentrage de l’axe x du Flex/ Quad-Module =&gt;</a:t>
                </a:r>
              </a:p>
              <a:p>
                <a:pPr marL="285750" indent="-285750">
                  <a:buFontTx/>
                  <a:buChar char="-"/>
                </a:pP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fr-FR" alt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fr-FR" alt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Réajustement</a:t>
                </a: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du  positionnement des fils.</a:t>
                </a:r>
              </a:p>
              <a:p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altLang="fr-F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fr-FR" alt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fr-FR" altLang="fr-F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Rotation </a:t>
                </a: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100um =&gt; Impossibilité de bonder</a:t>
                </a:r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Choisir une autre programmation</a:t>
                </a:r>
              </a:p>
              <a:p>
                <a:endPara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Remarque :</a:t>
                </a:r>
              </a:p>
              <a:p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Tolérance de Décentrage de l’axe des </a:t>
                </a:r>
                <a:r>
                  <a:rPr 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Y,</a:t>
                </a:r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plus grande que l’axe  </a:t>
                </a:r>
                <a:r>
                  <a:rPr 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3" name="ZoneTexte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5" y="970135"/>
                <a:ext cx="6304200" cy="5262979"/>
              </a:xfrm>
              <a:prstGeom prst="rect">
                <a:avLst/>
              </a:prstGeom>
              <a:blipFill>
                <a:blip r:embed="rId2"/>
                <a:stretch>
                  <a:fillRect l="-580" t="-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Rectangle 204"/>
          <p:cNvSpPr/>
          <p:nvPr/>
        </p:nvSpPr>
        <p:spPr>
          <a:xfrm rot="21594814">
            <a:off x="9553171" y="2009085"/>
            <a:ext cx="2284463" cy="31880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" name="Groupe 101"/>
          <p:cNvGrpSpPr/>
          <p:nvPr/>
        </p:nvGrpSpPr>
        <p:grpSpPr>
          <a:xfrm>
            <a:off x="9556637" y="2636351"/>
            <a:ext cx="141907" cy="2047684"/>
            <a:chOff x="7724375" y="2533899"/>
            <a:chExt cx="151530" cy="2283489"/>
          </a:xfrm>
        </p:grpSpPr>
        <p:sp>
          <p:nvSpPr>
            <p:cNvPr id="146" name="Rectangle 145"/>
            <p:cNvSpPr/>
            <p:nvPr/>
          </p:nvSpPr>
          <p:spPr>
            <a:xfrm>
              <a:off x="7735862" y="2533899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735862" y="3222490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735862" y="2754369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724375" y="2977856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735862" y="4012258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735862" y="3766116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735862" y="4253869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735862" y="3504875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735862" y="4512088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735862" y="4771669"/>
              <a:ext cx="14004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11619266" y="2626184"/>
            <a:ext cx="223035" cy="2039185"/>
            <a:chOff x="9926875" y="2522561"/>
            <a:chExt cx="238160" cy="2274011"/>
          </a:xfrm>
        </p:grpSpPr>
        <p:sp>
          <p:nvSpPr>
            <p:cNvPr id="189" name="Rectangle 188"/>
            <p:cNvSpPr/>
            <p:nvPr/>
          </p:nvSpPr>
          <p:spPr>
            <a:xfrm>
              <a:off x="9926875" y="2522561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926875" y="3211152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926875" y="2743031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9928805" y="2966518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9926875" y="4000920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926875" y="3754778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926875" y="4242531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9926875" y="3493537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926875" y="4500750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926875" y="4760331"/>
              <a:ext cx="236230" cy="3624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8" name="Groupe 207"/>
          <p:cNvGrpSpPr/>
          <p:nvPr/>
        </p:nvGrpSpPr>
        <p:grpSpPr>
          <a:xfrm rot="855854">
            <a:off x="9886042" y="1752678"/>
            <a:ext cx="1676073" cy="3181081"/>
            <a:chOff x="4114800" y="250195"/>
            <a:chExt cx="1981200" cy="4475155"/>
          </a:xfrm>
        </p:grpSpPr>
        <p:sp>
          <p:nvSpPr>
            <p:cNvPr id="209" name="Rectangle 208"/>
            <p:cNvSpPr/>
            <p:nvPr/>
          </p:nvSpPr>
          <p:spPr>
            <a:xfrm rot="20209195">
              <a:off x="4267740" y="1170956"/>
              <a:ext cx="1764046" cy="31253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0" name="Groupe 209"/>
            <p:cNvGrpSpPr/>
            <p:nvPr/>
          </p:nvGrpSpPr>
          <p:grpSpPr>
            <a:xfrm>
              <a:off x="4114800" y="1832611"/>
              <a:ext cx="1005840" cy="2178598"/>
              <a:chOff x="4114800" y="1832611"/>
              <a:chExt cx="1005840" cy="2178598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4114800" y="1832611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4389120" y="2457449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4206240" y="2034541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297680" y="2255516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678680" y="3133724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4572000" y="2914649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785360" y="3331844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480560" y="2691766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4861560" y="353567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937760" y="372165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029200" y="396549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1" name="Groupe 210"/>
            <p:cNvGrpSpPr/>
            <p:nvPr/>
          </p:nvGrpSpPr>
          <p:grpSpPr>
            <a:xfrm>
              <a:off x="5074920" y="1463756"/>
              <a:ext cx="1021080" cy="2117638"/>
              <a:chOff x="2667000" y="2620535"/>
              <a:chExt cx="1021080" cy="2117638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2667000" y="262053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941320" y="324537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2758440" y="282246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2849880" y="304344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230880" y="392164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154680" y="370257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337560" y="411976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048000" y="347969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413760" y="4323599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489960" y="4509574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596640" y="4692454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12" name="Connecteur droit 211"/>
            <p:cNvCxnSpPr/>
            <p:nvPr/>
          </p:nvCxnSpPr>
          <p:spPr>
            <a:xfrm rot="20744146">
              <a:off x="4675557" y="250195"/>
              <a:ext cx="728131" cy="4475155"/>
            </a:xfrm>
            <a:prstGeom prst="line">
              <a:avLst/>
            </a:prstGeom>
            <a:ln w="95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6" name="Connecteur droit 1045"/>
          <p:cNvCxnSpPr/>
          <p:nvPr/>
        </p:nvCxnSpPr>
        <p:spPr>
          <a:xfrm>
            <a:off x="10670147" y="1754896"/>
            <a:ext cx="53100" cy="3481366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Arc 240"/>
          <p:cNvSpPr/>
          <p:nvPr/>
        </p:nvSpPr>
        <p:spPr>
          <a:xfrm rot="5908246">
            <a:off x="10250049" y="1598187"/>
            <a:ext cx="526319" cy="342850"/>
          </a:xfrm>
          <a:prstGeom prst="arc">
            <a:avLst>
              <a:gd name="adj1" fmla="val 6674709"/>
              <a:gd name="adj2" fmla="val 14745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9857952" y="5227777"/>
            <a:ext cx="1584211" cy="33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Quad module </a:t>
            </a:r>
          </a:p>
        </p:txBody>
      </p:sp>
      <p:sp>
        <p:nvSpPr>
          <p:cNvPr id="274" name="ZoneTexte 273"/>
          <p:cNvSpPr txBox="1"/>
          <p:nvPr/>
        </p:nvSpPr>
        <p:spPr>
          <a:xfrm>
            <a:off x="9496153" y="967968"/>
            <a:ext cx="239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Rotation Max </a:t>
            </a:r>
            <a:r>
              <a:rPr lang="fr-FR" dirty="0"/>
              <a:t>= </a:t>
            </a:r>
            <a:r>
              <a:rPr lang="fr-FR" dirty="0" smtClean="0"/>
              <a:t>100um </a:t>
            </a:r>
            <a:endParaRPr lang="fr-FR" dirty="0"/>
          </a:p>
        </p:txBody>
      </p:sp>
      <p:sp>
        <p:nvSpPr>
          <p:cNvPr id="332" name="ZoneTexte 331"/>
          <p:cNvSpPr txBox="1"/>
          <p:nvPr/>
        </p:nvSpPr>
        <p:spPr>
          <a:xfrm rot="21085139">
            <a:off x="10090720" y="4714269"/>
            <a:ext cx="570878" cy="331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Flex </a:t>
            </a:r>
          </a:p>
        </p:txBody>
      </p:sp>
      <p:sp>
        <p:nvSpPr>
          <p:cNvPr id="301" name="ZoneTexte 300"/>
          <p:cNvSpPr txBox="1"/>
          <p:nvPr/>
        </p:nvSpPr>
        <p:spPr>
          <a:xfrm>
            <a:off x="6130890" y="3265716"/>
            <a:ext cx="3047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x </a:t>
            </a:r>
          </a:p>
        </p:txBody>
      </p:sp>
      <p:sp>
        <p:nvSpPr>
          <p:cNvPr id="297" name="ZoneTexte 296"/>
          <p:cNvSpPr txBox="1"/>
          <p:nvPr/>
        </p:nvSpPr>
        <p:spPr>
          <a:xfrm>
            <a:off x="7218078" y="5328348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Quad module </a:t>
            </a:r>
          </a:p>
        </p:txBody>
      </p:sp>
      <p:cxnSp>
        <p:nvCxnSpPr>
          <p:cNvPr id="300" name="Connecteur droit avec flèche 299"/>
          <p:cNvCxnSpPr/>
          <p:nvPr/>
        </p:nvCxnSpPr>
        <p:spPr>
          <a:xfrm>
            <a:off x="6435685" y="3386310"/>
            <a:ext cx="0" cy="2487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 rot="21594814">
            <a:off x="6713500" y="2031164"/>
            <a:ext cx="2453450" cy="3245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Rectangle 186"/>
          <p:cNvSpPr/>
          <p:nvPr/>
        </p:nvSpPr>
        <p:spPr>
          <a:xfrm>
            <a:off x="6743204" y="256796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Rectangle 187"/>
          <p:cNvSpPr/>
          <p:nvPr/>
        </p:nvSpPr>
        <p:spPr>
          <a:xfrm>
            <a:off x="6743204" y="319663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Rectangle 198"/>
          <p:cNvSpPr/>
          <p:nvPr/>
        </p:nvSpPr>
        <p:spPr>
          <a:xfrm>
            <a:off x="6743204" y="2769244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Rectangle 199"/>
          <p:cNvSpPr/>
          <p:nvPr/>
        </p:nvSpPr>
        <p:spPr>
          <a:xfrm>
            <a:off x="6745131" y="2973284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/>
          <p:cNvSpPr/>
          <p:nvPr/>
        </p:nvSpPr>
        <p:spPr>
          <a:xfrm>
            <a:off x="6743201" y="3917673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Rectangle 201"/>
          <p:cNvSpPr/>
          <p:nvPr/>
        </p:nvSpPr>
        <p:spPr>
          <a:xfrm>
            <a:off x="6743201" y="369295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/>
          <p:cNvSpPr/>
          <p:nvPr/>
        </p:nvSpPr>
        <p:spPr>
          <a:xfrm>
            <a:off x="6743201" y="4138259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Rectangle 203"/>
          <p:cNvSpPr/>
          <p:nvPr/>
        </p:nvSpPr>
        <p:spPr>
          <a:xfrm>
            <a:off x="6743196" y="3454441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Rectangle 205"/>
          <p:cNvSpPr/>
          <p:nvPr/>
        </p:nvSpPr>
        <p:spPr>
          <a:xfrm>
            <a:off x="6743204" y="4374002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/>
          <p:cNvSpPr/>
          <p:nvPr/>
        </p:nvSpPr>
        <p:spPr>
          <a:xfrm>
            <a:off x="6743201" y="4611002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Rectangle 234"/>
          <p:cNvSpPr/>
          <p:nvPr/>
        </p:nvSpPr>
        <p:spPr>
          <a:xfrm>
            <a:off x="8964371" y="258007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/>
          <p:cNvSpPr/>
          <p:nvPr/>
        </p:nvSpPr>
        <p:spPr>
          <a:xfrm>
            <a:off x="8964371" y="320874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/>
          <p:cNvSpPr/>
          <p:nvPr/>
        </p:nvSpPr>
        <p:spPr>
          <a:xfrm>
            <a:off x="8964371" y="2781354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8966298" y="2985394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8964368" y="3929783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8964368" y="3705060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8964368" y="4150369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/>
          <p:cNvSpPr/>
          <p:nvPr/>
        </p:nvSpPr>
        <p:spPr>
          <a:xfrm>
            <a:off x="8964363" y="3466551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/>
          <p:cNvSpPr/>
          <p:nvPr/>
        </p:nvSpPr>
        <p:spPr>
          <a:xfrm>
            <a:off x="8964371" y="4386112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/>
          <p:cNvSpPr/>
          <p:nvPr/>
        </p:nvSpPr>
        <p:spPr>
          <a:xfrm>
            <a:off x="8964368" y="4623112"/>
            <a:ext cx="236230" cy="330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ZoneTexte 246"/>
          <p:cNvSpPr txBox="1"/>
          <p:nvPr/>
        </p:nvSpPr>
        <p:spPr>
          <a:xfrm>
            <a:off x="8282339" y="4577532"/>
            <a:ext cx="609590" cy="337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Flex </a:t>
            </a:r>
          </a:p>
        </p:txBody>
      </p:sp>
      <p:grpSp>
        <p:nvGrpSpPr>
          <p:cNvPr id="248" name="Groupe 247"/>
          <p:cNvGrpSpPr/>
          <p:nvPr/>
        </p:nvGrpSpPr>
        <p:grpSpPr>
          <a:xfrm>
            <a:off x="7503003" y="2117419"/>
            <a:ext cx="1388926" cy="2507382"/>
            <a:chOff x="5646555" y="2470684"/>
            <a:chExt cx="1388926" cy="2746370"/>
          </a:xfrm>
        </p:grpSpPr>
        <p:sp>
          <p:nvSpPr>
            <p:cNvPr id="305" name="Rectangle 304"/>
            <p:cNvSpPr/>
            <p:nvPr/>
          </p:nvSpPr>
          <p:spPr>
            <a:xfrm>
              <a:off x="5646555" y="2470684"/>
              <a:ext cx="1388926" cy="27463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6" name="Groupe 305"/>
            <p:cNvGrpSpPr/>
            <p:nvPr/>
          </p:nvGrpSpPr>
          <p:grpSpPr>
            <a:xfrm>
              <a:off x="5746524" y="2683326"/>
              <a:ext cx="75902" cy="2314321"/>
              <a:chOff x="1508760" y="2056655"/>
              <a:chExt cx="92187" cy="2868732"/>
            </a:xfrm>
          </p:grpSpPr>
          <p:sp>
            <p:nvSpPr>
              <p:cNvPr id="319" name="Rectangle 318"/>
              <p:cNvSpPr/>
              <p:nvPr/>
            </p:nvSpPr>
            <p:spPr>
              <a:xfrm>
                <a:off x="1508760" y="205665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1508760" y="292533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1508760" y="233478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1509507" y="261672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1508760" y="392164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1508760" y="361113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1508760" y="422644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1508760" y="328157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1508760" y="4552199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1508760" y="487966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7" name="Groupe 306"/>
            <p:cNvGrpSpPr/>
            <p:nvPr/>
          </p:nvGrpSpPr>
          <p:grpSpPr>
            <a:xfrm>
              <a:off x="6846648" y="2695223"/>
              <a:ext cx="75902" cy="2314321"/>
              <a:chOff x="1508760" y="2056655"/>
              <a:chExt cx="92187" cy="2868732"/>
            </a:xfrm>
          </p:grpSpPr>
          <p:sp>
            <p:nvSpPr>
              <p:cNvPr id="309" name="Rectangle 308"/>
              <p:cNvSpPr/>
              <p:nvPr/>
            </p:nvSpPr>
            <p:spPr>
              <a:xfrm>
                <a:off x="1508760" y="205665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1508760" y="292533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1508760" y="2334785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1509507" y="261672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1508760" y="392164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1508760" y="3611133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1508760" y="422644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1508760" y="3281570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1508760" y="4552199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1508760" y="4879668"/>
                <a:ext cx="9144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251" name="Connecteur droit 250"/>
          <p:cNvCxnSpPr/>
          <p:nvPr/>
        </p:nvCxnSpPr>
        <p:spPr>
          <a:xfrm>
            <a:off x="7952895" y="1651590"/>
            <a:ext cx="0" cy="3704393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ZoneTexte 261"/>
          <p:cNvSpPr txBox="1"/>
          <p:nvPr/>
        </p:nvSpPr>
        <p:spPr>
          <a:xfrm>
            <a:off x="6592498" y="967968"/>
            <a:ext cx="26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Décentrage Max </a:t>
            </a:r>
            <a:r>
              <a:rPr lang="fr-FR" dirty="0"/>
              <a:t>= 200um</a:t>
            </a:r>
          </a:p>
        </p:txBody>
      </p:sp>
      <p:cxnSp>
        <p:nvCxnSpPr>
          <p:cNvPr id="302" name="Connecteur droit 301"/>
          <p:cNvCxnSpPr/>
          <p:nvPr/>
        </p:nvCxnSpPr>
        <p:spPr>
          <a:xfrm>
            <a:off x="8213884" y="1651590"/>
            <a:ext cx="0" cy="3275903"/>
          </a:xfrm>
          <a:prstGeom prst="line">
            <a:avLst/>
          </a:prstGeom>
          <a:ln w="12700">
            <a:solidFill>
              <a:schemeClr val="accent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ZoneTexte 302"/>
          <p:cNvSpPr txBox="1"/>
          <p:nvPr/>
        </p:nvSpPr>
        <p:spPr>
          <a:xfrm>
            <a:off x="7952895" y="1280897"/>
            <a:ext cx="316232" cy="3371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y </a:t>
            </a:r>
          </a:p>
        </p:txBody>
      </p:sp>
      <p:cxnSp>
        <p:nvCxnSpPr>
          <p:cNvPr id="304" name="Connecteur droit avec flèche 303"/>
          <p:cNvCxnSpPr/>
          <p:nvPr/>
        </p:nvCxnSpPr>
        <p:spPr>
          <a:xfrm flipH="1">
            <a:off x="7940225" y="1735614"/>
            <a:ext cx="3162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/>
          <p:cNvCxnSpPr/>
          <p:nvPr/>
        </p:nvCxnSpPr>
        <p:spPr>
          <a:xfrm flipV="1">
            <a:off x="6456172" y="3380946"/>
            <a:ext cx="2764145" cy="8954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/>
          <p:cNvCxnSpPr/>
          <p:nvPr/>
        </p:nvCxnSpPr>
        <p:spPr>
          <a:xfrm flipV="1">
            <a:off x="6435685" y="3581729"/>
            <a:ext cx="2591664" cy="3226"/>
          </a:xfrm>
          <a:prstGeom prst="line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0.00162 L 6.25E-7 1.445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05/02/2021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6" y="2641939"/>
            <a:ext cx="5838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118" y="1740775"/>
            <a:ext cx="1054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22 références pour un positionnement ’’ automatique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’’ des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fils, avec leurs paramètres par les fonctions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Adjust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Normalize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118" y="1091731"/>
            <a:ext cx="1064551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mettons 45 minutes depuis l’étape du test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jusqu’au repositionnement 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fils.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2900771" y="152409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8</a:t>
            </a:fld>
            <a:endParaRPr lang="fr-FR" dirty="0"/>
          </a:p>
        </p:txBody>
      </p:sp>
      <p:sp>
        <p:nvSpPr>
          <p:cNvPr id="169" name="Espace réservé du contenu 7"/>
          <p:cNvSpPr txBox="1">
            <a:spLocks/>
          </p:cNvSpPr>
          <p:nvPr/>
        </p:nvSpPr>
        <p:spPr>
          <a:xfrm>
            <a:off x="776516" y="595086"/>
            <a:ext cx="11052625" cy="571862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fr-FR" sz="4300" b="1" u="sng" dirty="0">
                <a:latin typeface="Arial" panose="020B0604020202020204" pitchFamily="34" charset="0"/>
                <a:cs typeface="Arial" panose="020B0604020202020204" pitchFamily="34" charset="0"/>
              </a:rPr>
              <a:t>Problèmes rencontrés lors du </a:t>
            </a:r>
            <a:r>
              <a:rPr lang="fr-FR" sz="4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  <a:r>
              <a:rPr lang="fr-FR" sz="4300" b="1" u="sng" dirty="0">
                <a:latin typeface="Arial" panose="020B0604020202020204" pitchFamily="34" charset="0"/>
                <a:cs typeface="Arial" panose="020B0604020202020204" pitchFamily="34" charset="0"/>
              </a:rPr>
              <a:t> des Quad-Modules</a:t>
            </a:r>
          </a:p>
          <a:p>
            <a:pPr lvl="1">
              <a:lnSpc>
                <a:spcPct val="160000"/>
              </a:lnSpc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Exemple  lors d’un décentrage sur l’axe des X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4300" u="sng" dirty="0">
                <a:latin typeface="Arial" panose="020B0604020202020204" pitchFamily="34" charset="0"/>
                <a:cs typeface="Arial" panose="020B0604020202020204" pitchFamily="34" charset="0"/>
              </a:rPr>
              <a:t>Flex et </a:t>
            </a:r>
            <a:r>
              <a:rPr lang="fr-FR" sz="4300" u="sng" dirty="0" err="1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sz="4300" u="sng" dirty="0">
                <a:latin typeface="Arial" panose="020B0604020202020204" pitchFamily="34" charset="0"/>
                <a:cs typeface="Arial" panose="020B0604020202020204" pitchFamily="34" charset="0"/>
              </a:rPr>
              <a:t> correctement positionnés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fr-FR" sz="4300" u="sng" dirty="0">
                <a:latin typeface="Arial" panose="020B0604020202020204" pitchFamily="34" charset="0"/>
                <a:cs typeface="Arial" panose="020B0604020202020204" pitchFamily="34" charset="0"/>
              </a:rPr>
              <a:t>Décentrage Flex et </a:t>
            </a:r>
            <a:r>
              <a:rPr lang="fr-FR" sz="4300" u="sng" dirty="0" err="1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sz="4300" u="sng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lvl="1">
              <a:lnSpc>
                <a:spcPct val="160000"/>
              </a:lnSpc>
            </a:pPr>
            <a:endParaRPr lang="fr-F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60000"/>
              </a:lnSpc>
            </a:pPr>
            <a:endParaRPr lang="fr-F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fr-F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fr-F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2.Défaut 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de l’état de surface Flex et </a:t>
            </a:r>
            <a:r>
              <a:rPr lang="fr-FR" sz="4300" dirty="0" err="1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, dépôt de colle,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oxydation, 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pads rayés = mauvaise tenue des fils </a:t>
            </a:r>
            <a:r>
              <a:rPr lang="fr-FR" sz="43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lvl="2">
              <a:buFontTx/>
              <a:buChar char="-"/>
            </a:pP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>
              <a:buFontTx/>
              <a:buChar char="-"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>
            <a:extLst/>
          </p:cNvPr>
          <p:cNvSpPr/>
          <p:nvPr/>
        </p:nvSpPr>
        <p:spPr>
          <a:xfrm>
            <a:off x="2900771" y="71866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</p:spPr>
        <p:txBody>
          <a:bodyPr/>
          <a:lstStyle/>
          <a:p>
            <a:r>
              <a:rPr lang="fr-FR" dirty="0"/>
              <a:t>26/04/2021</a:t>
            </a:r>
          </a:p>
        </p:txBody>
      </p:sp>
      <p:sp>
        <p:nvSpPr>
          <p:cNvPr id="17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173" name="Espace réservé du numéro de diapositive 3"/>
          <p:cNvSpPr txBox="1">
            <a:spLocks/>
          </p:cNvSpPr>
          <p:nvPr/>
        </p:nvSpPr>
        <p:spPr>
          <a:xfrm>
            <a:off x="863823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686304-38D5-4E65-9DD0-F82C63AB713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13" y="2058843"/>
            <a:ext cx="4586514" cy="16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2030111"/>
            <a:ext cx="3575276" cy="15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1352958" y="4153972"/>
            <a:ext cx="3095625" cy="2003941"/>
            <a:chOff x="1352958" y="4153972"/>
            <a:chExt cx="3095625" cy="2003941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958" y="4338638"/>
              <a:ext cx="3095625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>
              <a:stCxn id="9" idx="1"/>
            </p:cNvCxnSpPr>
            <p:nvPr/>
          </p:nvCxnSpPr>
          <p:spPr>
            <a:xfrm flipH="1">
              <a:off x="2314851" y="4153972"/>
              <a:ext cx="733148" cy="4099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3047999" y="3969306"/>
            <a:ext cx="180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Dépôt de colle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5602515" y="4153972"/>
            <a:ext cx="5076825" cy="1708665"/>
            <a:chOff x="5602515" y="4153972"/>
            <a:chExt cx="5076825" cy="1708665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515" y="4633912"/>
              <a:ext cx="50768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561944" y="4153972"/>
              <a:ext cx="21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Pad rayé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7416800" y="4523304"/>
              <a:ext cx="420914" cy="42606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05/02/2021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ACTIVITE BONDING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304-38D5-4E65-9DD0-F82C63AB7130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838202" y="653143"/>
            <a:ext cx="10860312" cy="5704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2000">
              <a:lnSpc>
                <a:spcPct val="1000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Nous avons bondé en automatique deux Quad-Modules</a:t>
            </a:r>
          </a:p>
          <a:p>
            <a:pPr indent="-72000">
              <a:lnSpc>
                <a:spcPct val="100000"/>
              </a:lnSpc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 669 Fils bondés par Quad-Module en quinze minutes </a:t>
            </a:r>
            <a:endParaRPr lang="fr-F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lnSpc>
                <a:spcPct val="100000"/>
              </a:lnSpc>
            </a:pP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fr-F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fr-FR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fr-FR" sz="2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b="1" smtClean="0">
                <a:latin typeface="Arial" panose="020B0604020202020204" pitchFamily="34" charset="0"/>
                <a:cs typeface="Arial" panose="020B0604020202020204" pitchFamily="34" charset="0"/>
              </a:rPr>
              <a:t>bondé (167 Fils) </a:t>
            </a:r>
            <a:r>
              <a:rPr lang="fr-FR" sz="2100" b="1" dirty="0">
                <a:latin typeface="Arial" panose="020B0604020202020204" pitchFamily="34" charset="0"/>
                <a:cs typeface="Arial" panose="020B0604020202020204" pitchFamily="34" charset="0"/>
              </a:rPr>
              <a:t>=1/4 du </a:t>
            </a:r>
            <a:r>
              <a:rPr lang="fr-F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Quad-Module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2900771" y="152409"/>
            <a:ext cx="58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Quad-Modules Version V2 </a:t>
            </a:r>
            <a:endParaRPr lang="fr-FR" sz="3000" b="1" dirty="0">
              <a:solidFill>
                <a:srgbClr val="C6E7F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2133036"/>
            <a:ext cx="10711544" cy="24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11204</TotalTime>
  <Words>730</Words>
  <Application>Microsoft Office PowerPoint</Application>
  <PresentationFormat>Personnalisé</PresentationFormat>
  <Paragraphs>269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Quad-Module</vt:lpstr>
      <vt:lpstr>Présentation PowerPoint</vt:lpstr>
      <vt:lpstr>Etapes Bonding Quad_Module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Bonding Single_chip RD53A  </vt:lpstr>
      <vt:lpstr>Bonding Single_chip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Delamour</dc:creator>
  <cp:lastModifiedBy>lpnhe</cp:lastModifiedBy>
  <cp:revision>386</cp:revision>
  <dcterms:created xsi:type="dcterms:W3CDTF">2021-01-15T08:31:33Z</dcterms:created>
  <dcterms:modified xsi:type="dcterms:W3CDTF">2021-05-06T11:24:18Z</dcterms:modified>
</cp:coreProperties>
</file>