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4" r:id="rId2"/>
  </p:sldMasterIdLst>
  <p:notesMasterIdLst>
    <p:notesMasterId r:id="rId13"/>
  </p:notesMasterIdLst>
  <p:handoutMasterIdLst>
    <p:handoutMasterId r:id="rId14"/>
  </p:handoutMasterIdLst>
  <p:sldIdLst>
    <p:sldId id="256" r:id="rId3"/>
    <p:sldId id="441" r:id="rId4"/>
    <p:sldId id="438" r:id="rId5"/>
    <p:sldId id="437" r:id="rId6"/>
    <p:sldId id="439" r:id="rId7"/>
    <p:sldId id="393" r:id="rId8"/>
    <p:sldId id="334" r:id="rId9"/>
    <p:sldId id="384" r:id="rId10"/>
    <p:sldId id="336" r:id="rId11"/>
    <p:sldId id="345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8" autoAdjust="0"/>
    <p:restoredTop sz="94663"/>
  </p:normalViewPr>
  <p:slideViewPr>
    <p:cSldViewPr snapToGrid="0" snapToObjects="1">
      <p:cViewPr varScale="1">
        <p:scale>
          <a:sx n="135" d="100"/>
          <a:sy n="135" d="100"/>
        </p:scale>
        <p:origin x="184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11/05/21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11/05/21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90F3-ADF7-B042-987D-93AF3DA3A92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78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0068ED7-F1E8-1840-8799-FB8E33C40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91C9BCC-C1AB-7F4F-9B4E-22DC93D2F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063369"/>
            <a:ext cx="8497456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17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597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15825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27206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314853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3961557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806204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238919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</a:t>
            </a:r>
          </a:p>
          <a:p>
            <a:pPr lvl="2"/>
            <a:r>
              <a:rPr lang="en-US" dirty="0"/>
              <a:t> </a:t>
            </a:r>
          </a:p>
          <a:p>
            <a:pPr lvl="3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‹N°›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AB1D4C-B782-D84B-93CC-6725EA1B5A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226493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260679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20/11/2020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</p:spTree>
    <p:extLst>
      <p:ext uri="{BB962C8B-B14F-4D97-AF65-F5344CB8AC3E}">
        <p14:creationId xmlns:p14="http://schemas.microsoft.com/office/powerpoint/2010/main" val="135481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BD619C-7ABB-B34B-BF21-CE995F2F5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8A1860-01F4-2246-96CB-CC021D08266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922CD8A-D319-0243-9070-CD4F0B7BCF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70FAC4-B764-1843-9367-30C90479D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BDDC8D5E-3963-2F48-B4A4-22AA4B3C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4181" y="6363273"/>
            <a:ext cx="1940975" cy="365125"/>
          </a:xfrm>
        </p:spPr>
        <p:txBody>
          <a:bodyPr/>
          <a:lstStyle/>
          <a:p>
            <a:r>
              <a:rPr lang="it-IT" dirty="0"/>
              <a:t>Giovanni Lamanna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E3DC105-3B2A-8E44-877D-7D69D936F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74205" y="6365849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EEC8D5-DA37-A749-A034-FA5F6042BC7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A5BB87-B8BB-D449-9A51-C997F7C845D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 Fare clic per modificare stili del testo dello schema</a:t>
            </a:r>
          </a:p>
          <a:p>
            <a:pPr lvl="1"/>
            <a:r>
              <a:rPr lang="it-IT" dirty="0"/>
              <a:t> 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127147E-D302-4F40-A932-B2474905D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5/4/2021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22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18" y="4141271"/>
            <a:ext cx="8844922" cy="1595705"/>
          </a:xfrm>
        </p:spPr>
        <p:txBody>
          <a:bodyPr>
            <a:normAutofit/>
          </a:bodyPr>
          <a:lstStyle/>
          <a:p>
            <a:r>
              <a:rPr lang="en-GB" sz="3100" dirty="0">
                <a:solidFill>
                  <a:schemeClr val="accent4"/>
                </a:solidFill>
              </a:rPr>
              <a:t>ESCAPE &amp; EOSC-Future </a:t>
            </a:r>
            <a:br>
              <a:rPr lang="en-GB" sz="3100" dirty="0">
                <a:solidFill>
                  <a:schemeClr val="accent4"/>
                </a:solidFill>
              </a:rPr>
            </a:br>
            <a:r>
              <a:rPr lang="en-GB" sz="2800" dirty="0">
                <a:solidFill>
                  <a:schemeClr val="accent4"/>
                </a:solidFill>
              </a:rPr>
              <a:t>towards the TSPs kick off</a:t>
            </a:r>
            <a:br>
              <a:rPr lang="en-GB" b="1" dirty="0">
                <a:solidFill>
                  <a:schemeClr val="accent4"/>
                </a:solidFill>
              </a:rPr>
            </a:br>
            <a:endParaRPr lang="en-GB" sz="2800" b="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1279" y="5393933"/>
            <a:ext cx="6858000" cy="105541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Giovanni Lamanna </a:t>
            </a:r>
          </a:p>
          <a:p>
            <a:r>
              <a:rPr lang="it-IT" dirty="0"/>
              <a:t>LAPP/CNRS-IN2P3</a:t>
            </a:r>
          </a:p>
          <a:p>
            <a:r>
              <a:rPr lang="en-GB" sz="1600" b="1" dirty="0"/>
              <a:t>ESCAPE-TSP internal meeting , </a:t>
            </a:r>
            <a:r>
              <a:rPr lang="en-GB" sz="1700" b="1" i="1" dirty="0"/>
              <a:t>3</a:t>
            </a:r>
            <a:r>
              <a:rPr lang="en-GB" sz="1700" b="1" i="1" baseline="30000" dirty="0"/>
              <a:t>rd</a:t>
            </a:r>
            <a:r>
              <a:rPr lang="en-GB" sz="1700" i="1" dirty="0"/>
              <a:t> May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F8A5B-CA67-6A4A-912D-421B72C774BE}"/>
              </a:ext>
            </a:extLst>
          </p:cNvPr>
          <p:cNvSpPr/>
          <p:nvPr/>
        </p:nvSpPr>
        <p:spPr>
          <a:xfrm>
            <a:off x="657624" y="5736976"/>
            <a:ext cx="2603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</a:t>
            </a:r>
            <a:r>
              <a:rPr lang="fr-FR" dirty="0" err="1">
                <a:solidFill>
                  <a:schemeClr val="bg1"/>
                </a:solidFill>
              </a:rPr>
              <a:t>projectescape.eu</a:t>
            </a:r>
            <a:r>
              <a:rPr lang="fr-FR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AAC8-EDFB-FD4D-8DAF-D4089176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297" y="84338"/>
            <a:ext cx="9720532" cy="900371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</a:rPr>
              <a:t>ESCAPE TSPs participating to the JENAA </a:t>
            </a:r>
            <a:r>
              <a:rPr lang="en-GB" sz="2800" dirty="0" err="1">
                <a:solidFill>
                  <a:srgbClr val="002060"/>
                </a:solidFill>
              </a:rPr>
              <a:t>EoIs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F2CF-B778-EC44-A0AC-1943A68E4183}"/>
              </a:ext>
            </a:extLst>
          </p:cNvPr>
          <p:cNvSpPr/>
          <p:nvPr/>
        </p:nvSpPr>
        <p:spPr>
          <a:xfrm>
            <a:off x="457087" y="1116691"/>
            <a:ext cx="1081366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rgbClr val="002060"/>
                </a:solidFill>
              </a:rPr>
              <a:t>Dark Matter TSP:</a:t>
            </a:r>
            <a:r>
              <a:rPr lang="en-GB" dirty="0">
                <a:solidFill>
                  <a:srgbClr val="002060"/>
                </a:solidFill>
              </a:rPr>
              <a:t>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rgbClr val="002060"/>
                </a:solidFill>
              </a:rPr>
              <a:t>unde</a:t>
            </a:r>
            <a:r>
              <a:rPr lang="en-GB" sz="1600" dirty="0">
                <a:solidFill>
                  <a:srgbClr val="002060"/>
                </a:solidFill>
              </a:rPr>
              <a:t>rstand the nature of dark matter by collecting data, analysis pipelines and results from complementary astronomy, particle and nuclear physics sources on a broad platform that will be ultimately be hosted on the EOSC Portal.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</a:rPr>
              <a:t>exploit synergies and complementarities across different communities, creating a unique link between dark matter as a fundamental science question and the Open Science ESCAPE services needed to answer it.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002060"/>
              </a:solidFill>
            </a:endParaRPr>
          </a:p>
          <a:p>
            <a:pPr lvl="0"/>
            <a:r>
              <a:rPr lang="en-GB" dirty="0">
                <a:solidFill>
                  <a:srgbClr val="002060"/>
                </a:solidFill>
              </a:rPr>
              <a:t> </a:t>
            </a:r>
            <a:r>
              <a:rPr lang="en-GB" sz="2000" b="1" dirty="0">
                <a:solidFill>
                  <a:srgbClr val="002060"/>
                </a:solidFill>
              </a:rPr>
              <a:t>Extreme Universe TSP:</a:t>
            </a:r>
            <a:r>
              <a:rPr lang="en-GB" dirty="0">
                <a:solidFill>
                  <a:srgbClr val="002060"/>
                </a:solidFill>
              </a:rPr>
              <a:t>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</a:rPr>
              <a:t>do ‘frontier’ multi-messenger science to understand extreme matter and particle processes in strongly curved space-time.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</a:rPr>
              <a:t>combine astronomy and e-infrastructures and focus on data organisation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</a:rPr>
              <a:t>organise data from different wavelengths/messengers - and different types of extreme astrophysical transients (</a:t>
            </a:r>
            <a:r>
              <a:rPr lang="en-GB" sz="1600" dirty="0" err="1">
                <a:solidFill>
                  <a:srgbClr val="002060"/>
                </a:solidFill>
              </a:rPr>
              <a:t>SNe</a:t>
            </a:r>
            <a:r>
              <a:rPr lang="en-GB" sz="1600" dirty="0">
                <a:solidFill>
                  <a:srgbClr val="002060"/>
                </a:solidFill>
              </a:rPr>
              <a:t>, GRBs, FRBs, TDEs) - so that they can be easily gathered, analysed and modelled holistically, and not remain fragmented as present.</a:t>
            </a:r>
            <a:endParaRPr lang="fr-FR" sz="1600" dirty="0">
              <a:solidFill>
                <a:srgbClr val="00206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2F81D4-9DA5-4847-B623-CCC877FC7559}"/>
              </a:ext>
            </a:extLst>
          </p:cNvPr>
          <p:cNvSpPr txBox="1"/>
          <p:nvPr/>
        </p:nvSpPr>
        <p:spPr>
          <a:xfrm>
            <a:off x="1633269" y="4187939"/>
            <a:ext cx="435282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rgbClr val="002060"/>
                </a:solidFill>
              </a:rPr>
              <a:t>Linked to two corresponding JENAA </a:t>
            </a:r>
            <a:r>
              <a:rPr lang="en-GB" sz="1600" i="1" dirty="0" err="1">
                <a:solidFill>
                  <a:srgbClr val="002060"/>
                </a:solidFill>
              </a:rPr>
              <a:t>EoIs</a:t>
            </a:r>
            <a:endParaRPr lang="en-GB" sz="1600" i="1" dirty="0">
              <a:solidFill>
                <a:srgbClr val="002060"/>
              </a:solidFill>
            </a:endParaRPr>
          </a:p>
          <a:p>
            <a:pPr algn="r"/>
            <a:r>
              <a:rPr lang="en-GB" sz="1600" i="1" dirty="0">
                <a:solidFill>
                  <a:srgbClr val="002060"/>
                </a:solidFill>
              </a:rPr>
              <a:t>(with already about 1000 subscribed scientists)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6BF6F8-8654-5B4A-9728-F7106589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521" y="4323114"/>
            <a:ext cx="4191856" cy="1780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BDC26E2-C99C-BF43-88C1-A7F9A7981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63" y="4890562"/>
            <a:ext cx="4779538" cy="1501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EA006FD8-A4CF-AE4C-A6B9-FE65A7A1C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4181" y="6363273"/>
            <a:ext cx="1940975" cy="365125"/>
          </a:xfrm>
        </p:spPr>
        <p:txBody>
          <a:bodyPr/>
          <a:lstStyle/>
          <a:p>
            <a:r>
              <a:rPr lang="it-IT" dirty="0"/>
              <a:t>Giovanni Lamanna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BC8257ED-F34D-DF46-8957-7AD8A8BF5E28}"/>
              </a:ext>
            </a:extLst>
          </p:cNvPr>
          <p:cNvSpPr txBox="1">
            <a:spLocks/>
          </p:cNvSpPr>
          <p:nvPr/>
        </p:nvSpPr>
        <p:spPr>
          <a:xfrm>
            <a:off x="7945161" y="6414643"/>
            <a:ext cx="73198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815B12F-D02A-B845-865F-37AC5B232343}" type="slidenum">
              <a:rPr lang="it-IT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10</a:t>
            </a:fld>
            <a:endParaRPr lang="it-IT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CB407C1-7F5C-5F4B-B193-055ECCAA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61" y="5177784"/>
            <a:ext cx="2468647" cy="742643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5AD78AF-C0CD-F440-BD40-2DE7EA452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78007" y="636327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3/5/2021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301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4F1225-E363-E644-A053-EADC5314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B95E59-4859-114C-A974-DEFBF612AB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5/4/2021</a:t>
            </a: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B51F3E3-8F85-3A4B-BF4B-8B18047B669D}"/>
              </a:ext>
            </a:extLst>
          </p:cNvPr>
          <p:cNvSpPr txBox="1">
            <a:spLocks/>
          </p:cNvSpPr>
          <p:nvPr/>
        </p:nvSpPr>
        <p:spPr>
          <a:xfrm>
            <a:off x="4188899" y="126236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E2F </a:t>
            </a:r>
            <a:r>
              <a:rPr lang="fr-FR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PMs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65275C-B1BC-2246-9195-5B9CF1630F57}"/>
              </a:ext>
            </a:extLst>
          </p:cNvPr>
          <p:cNvSpPr txBox="1"/>
          <p:nvPr/>
        </p:nvSpPr>
        <p:spPr>
          <a:xfrm>
            <a:off x="1551398" y="1025328"/>
            <a:ext cx="10234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We all act within the ESCAPE (extended) consortium and participate to the EOSC-Future WP6 global aims.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8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4F1225-E363-E644-A053-EADC5314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B95E59-4859-114C-A974-DEFBF612AB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3/5/2021</a:t>
            </a:r>
            <a:endParaRPr lang="it-IT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C5C9450-6EE1-104A-81B3-4FEA32B57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969311"/>
              </p:ext>
            </p:extLst>
          </p:nvPr>
        </p:nvGraphicFramePr>
        <p:xfrm>
          <a:off x="2301153" y="1625493"/>
          <a:ext cx="7327900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5295">
                  <a:extLst>
                    <a:ext uri="{9D8B030D-6E8A-4147-A177-3AD203B41FA5}">
                      <a16:colId xmlns:a16="http://schemas.microsoft.com/office/drawing/2014/main" val="1705647348"/>
                    </a:ext>
                  </a:extLst>
                </a:gridCol>
                <a:gridCol w="2564289">
                  <a:extLst>
                    <a:ext uri="{9D8B030D-6E8A-4147-A177-3AD203B41FA5}">
                      <a16:colId xmlns:a16="http://schemas.microsoft.com/office/drawing/2014/main" val="2443554502"/>
                    </a:ext>
                  </a:extLst>
                </a:gridCol>
                <a:gridCol w="828316">
                  <a:extLst>
                    <a:ext uri="{9D8B030D-6E8A-4147-A177-3AD203B41FA5}">
                      <a16:colId xmlns:a16="http://schemas.microsoft.com/office/drawing/2014/main" val="2833795538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u="none" strike="noStrike" dirty="0">
                          <a:effectLst/>
                        </a:rPr>
                        <a:t>EOSC-Future WP6 (ESCAPE) by </a:t>
                      </a:r>
                      <a:r>
                        <a:rPr lang="fr-FR" sz="1400" b="1" u="none" strike="noStrike" dirty="0" err="1">
                          <a:effectLst/>
                        </a:rPr>
                        <a:t>partner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(Corps)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6417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FAU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Kay Graf (kay.graf@fau.de)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16,50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1428563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CNRS-LAPP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Giovanni Lamanna (giovanni.lamanna@lapp.in2p3.fr), Ian Bird (ian.bird@lapp.in2p3.fr)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47,00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98013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CNRS-CPPM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Paschale Coyle (coyle@cppm.in2p3.fr)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3832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CNRS-CDS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Mark Allen (mark.allen@ASTRO.UNISTRA.FR)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10,00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45636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CERN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Simone Campana (simone.campana@cern.ch)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34,00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3071173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EGI LTP (NWO-ASTRON)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Michiel van Haarlem (haarlem@astron.nl), Zheng Meyer Zhao (meyer@astron.nl), Jason Hessel (hessels@astron.nl), John Swinbank (swinbank@astron.nl)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39,00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7707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EGI LTP (NWO-Nikhef)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David Groep (davidg@nikhef.nl)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61633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INFN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Tommaso Boccali (Tommaso.Boccali@cern.ch)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20,00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77842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Scuola Normale PISA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Elena Cuoco (elena.cuoco@ego-gw.it)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72241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Uni. Lund (CNRS-LAPP)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Caterina Doglioni (caterina.doglioni@cern.ch)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49745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Uni Amsterdam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Gianfranco Bertone (gf.bertone@gmail.com)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24,00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22134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Tot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249,50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561439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AB51F3E3-8F85-3A4B-BF4B-8B18047B669D}"/>
              </a:ext>
            </a:extLst>
          </p:cNvPr>
          <p:cNvSpPr txBox="1">
            <a:spLocks/>
          </p:cNvSpPr>
          <p:nvPr/>
        </p:nvSpPr>
        <p:spPr>
          <a:xfrm>
            <a:off x="4188899" y="126236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E2F </a:t>
            </a:r>
            <a:r>
              <a:rPr lang="fr-FR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PMs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65275C-B1BC-2246-9195-5B9CF1630F57}"/>
              </a:ext>
            </a:extLst>
          </p:cNvPr>
          <p:cNvSpPr txBox="1"/>
          <p:nvPr/>
        </p:nvSpPr>
        <p:spPr>
          <a:xfrm>
            <a:off x="1551398" y="1025328"/>
            <a:ext cx="10234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We all act within the ESCAPE (extended) consortium and participate to the EOSC-Future WP6 global aims.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50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4456907-8778-D042-932F-CF2FAFC3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B4FCB2-0C12-5A4C-8DA2-98CBA1C28B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3/5/2021</a:t>
            </a:r>
            <a:endParaRPr lang="it-IT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0301969-5359-7548-B3AE-3A4EB03BB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84389"/>
              </p:ext>
            </p:extLst>
          </p:nvPr>
        </p:nvGraphicFramePr>
        <p:xfrm>
          <a:off x="2344839" y="1839073"/>
          <a:ext cx="7838683" cy="4055253"/>
        </p:xfrm>
        <a:graphic>
          <a:graphicData uri="http://schemas.openxmlformats.org/drawingml/2006/table">
            <a:tbl>
              <a:tblPr/>
              <a:tblGrid>
                <a:gridCol w="4209600">
                  <a:extLst>
                    <a:ext uri="{9D8B030D-6E8A-4147-A177-3AD203B41FA5}">
                      <a16:colId xmlns:a16="http://schemas.microsoft.com/office/drawing/2014/main" val="1649850485"/>
                    </a:ext>
                  </a:extLst>
                </a:gridCol>
                <a:gridCol w="2743030">
                  <a:extLst>
                    <a:ext uri="{9D8B030D-6E8A-4147-A177-3AD203B41FA5}">
                      <a16:colId xmlns:a16="http://schemas.microsoft.com/office/drawing/2014/main" val="3983006709"/>
                    </a:ext>
                  </a:extLst>
                </a:gridCol>
                <a:gridCol w="886053">
                  <a:extLst>
                    <a:ext uri="{9D8B030D-6E8A-4147-A177-3AD203B41FA5}">
                      <a16:colId xmlns:a16="http://schemas.microsoft.com/office/drawing/2014/main" val="2542653121"/>
                    </a:ext>
                  </a:extLst>
                </a:gridCol>
              </a:tblGrid>
              <a:tr h="28018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(Corps)"/>
                        </a:rPr>
                        <a:t>EOSC-Future WP6 (ESCAPE) by focus/task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269066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SKA (NWO)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734412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Km3Net (FAU, CNRS, INFN, NWO)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486497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CTA (CNRS)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897980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LHC  (CERN, 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Lunds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Uni., CNRS)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78943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Darkside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(INFN)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871775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Virgo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Scuola</a:t>
                      </a:r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Normale, INFN)</a:t>
                      </a:r>
                      <a:endParaRPr lang="fr-FR" sz="12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932159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GW/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Astro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. (G. Bertone, S. 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Markoff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) (Uni. of Amsterdam)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900447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 ESCAPE-WP5 (NWO)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993747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 ESCAPE-WP4 Virtual 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Observ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. (CDS)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+10 in WP9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609177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 ESCAPE-WP1 Tech 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Coor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(LAPP)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298085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 ESCAPE-WP3 (FAU &amp; LAPP &amp; </a:t>
                      </a:r>
                      <a:r>
                        <a:rPr lang="fr-FR" sz="12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Scuola</a:t>
                      </a:r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Normale)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672652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Consolidation ESCAPE-WP2 (CERN)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935635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EOSC-Future Management (LAPP)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706514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127886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647511"/>
                  </a:ext>
                </a:extLst>
              </a:tr>
              <a:tr h="23594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534113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A2429753-D1A9-5147-B0A5-B29BF018CDEE}"/>
              </a:ext>
            </a:extLst>
          </p:cNvPr>
          <p:cNvSpPr txBox="1">
            <a:spLocks/>
          </p:cNvSpPr>
          <p:nvPr/>
        </p:nvSpPr>
        <p:spPr>
          <a:xfrm>
            <a:off x="4217054" y="126236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E2F </a:t>
            </a:r>
            <a:r>
              <a:rPr lang="fr-FR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PMs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7F3FA4-AA79-D046-8600-FF44B47F6264}"/>
              </a:ext>
            </a:extLst>
          </p:cNvPr>
          <p:cNvSpPr txBox="1"/>
          <p:nvPr/>
        </p:nvSpPr>
        <p:spPr>
          <a:xfrm>
            <a:off x="1551398" y="1025328"/>
            <a:ext cx="10234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We all act within the ESCAPE (extended) consortium and participate to the EOSC-Future WP6 global aims.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4456907-8778-D042-932F-CF2FAFC3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B4FCB2-0C12-5A4C-8DA2-98CBA1C28B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3/5/2021</a:t>
            </a: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29753-D1A9-5147-B0A5-B29BF018CDEE}"/>
              </a:ext>
            </a:extLst>
          </p:cNvPr>
          <p:cNvSpPr txBox="1">
            <a:spLocks/>
          </p:cNvSpPr>
          <p:nvPr/>
        </p:nvSpPr>
        <p:spPr>
          <a:xfrm>
            <a:off x="4217054" y="126236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E2F </a:t>
            </a:r>
            <a:r>
              <a:rPr lang="fr-FR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PMs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F97578-2A7A-A942-AAB6-F314CA74D18D}"/>
              </a:ext>
            </a:extLst>
          </p:cNvPr>
          <p:cNvSpPr txBox="1"/>
          <p:nvPr/>
        </p:nvSpPr>
        <p:spPr>
          <a:xfrm>
            <a:off x="698643" y="1458930"/>
            <a:ext cx="1050556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Further resources (PMs) not funded by EC are declared, expected or under discussions: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INFN : postdoc and data scientists PMs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LAPP/CNRS : postdoc and data scientists 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060"/>
                </a:solidFill>
              </a:rPr>
              <a:t>Lunds</a:t>
            </a:r>
            <a:r>
              <a:rPr lang="en-GB" dirty="0">
                <a:solidFill>
                  <a:srgbClr val="002060"/>
                </a:solidFill>
              </a:rPr>
              <a:t> University/C.D. team: postdoc 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From other partners, e.g. CTAO/CTA Cons. (TBD)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From other experiments, e.g. Nuclear physics (TBC)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Cooperation with colleagues aiming to take part to the 2 corresponding JENAA </a:t>
            </a:r>
            <a:r>
              <a:rPr lang="en-GB" dirty="0" err="1">
                <a:solidFill>
                  <a:srgbClr val="002060"/>
                </a:solidFill>
              </a:rPr>
              <a:t>EoIs</a:t>
            </a:r>
            <a:r>
              <a:rPr lang="en-GB" dirty="0">
                <a:solidFill>
                  <a:srgbClr val="002060"/>
                </a:solidFill>
              </a:rPr>
              <a:t> and concerned by the</a:t>
            </a:r>
          </a:p>
          <a:p>
            <a:r>
              <a:rPr lang="en-GB" dirty="0">
                <a:solidFill>
                  <a:srgbClr val="002060"/>
                </a:solidFill>
              </a:rPr>
              <a:t>     ESCAPE Open-Science VRE.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EOSC-Future partners (mainly pan-European e-infrastructures and national data centres)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1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E65E83-4469-5049-9968-B27FE6BE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5F0FC-9D7D-1A4D-AA5E-B01B94E3E38B}"/>
              </a:ext>
            </a:extLst>
          </p:cNvPr>
          <p:cNvSpPr/>
          <p:nvPr/>
        </p:nvSpPr>
        <p:spPr>
          <a:xfrm>
            <a:off x="71919" y="0"/>
            <a:ext cx="1921268" cy="171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BF234D-3FE7-A344-AF6B-D7AA76CE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61" y="991518"/>
            <a:ext cx="6335801" cy="44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B999448-5E94-CB45-8AD2-494AE4CC0C83}"/>
              </a:ext>
            </a:extLst>
          </p:cNvPr>
          <p:cNvSpPr txBox="1">
            <a:spLocks/>
          </p:cNvSpPr>
          <p:nvPr/>
        </p:nvSpPr>
        <p:spPr>
          <a:xfrm>
            <a:off x="7945161" y="6414643"/>
            <a:ext cx="73198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815B12F-D02A-B845-865F-37AC5B232343}" type="slidenum">
              <a:rPr lang="it-IT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6</a:t>
            </a:fld>
            <a:endParaRPr lang="it-IT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8040A38-43AA-064E-8AC7-CD475BD6B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78007" y="636327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3/5/2021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11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53449"/>
                </a:solidFill>
                <a:latin typeface="Calibri"/>
              </a:rPr>
              <a:t>Giovanni Lamanna</a:t>
            </a:r>
            <a:endParaRPr lang="fr-FR" dirty="0">
              <a:solidFill>
                <a:srgbClr val="153449"/>
              </a:solidFill>
              <a:latin typeface="Calibri"/>
            </a:endParaRPr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29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77958" y="6356352"/>
            <a:ext cx="253406" cy="36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D04731-9A1E-6B45-B019-FD23BE5E4D96}"/>
              </a:ext>
            </a:extLst>
          </p:cNvPr>
          <p:cNvSpPr txBox="1"/>
          <p:nvPr/>
        </p:nvSpPr>
        <p:spPr>
          <a:xfrm>
            <a:off x="482599" y="2089303"/>
            <a:ext cx="1561957" cy="26776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ESCAPE</a:t>
            </a:r>
            <a:r>
              <a:rPr lang="en-GB" sz="2400" dirty="0">
                <a:solidFill>
                  <a:schemeClr val="bg1"/>
                </a:solidFill>
              </a:rPr>
              <a:t> ESFRI projects, landmarks and a few more RIs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695602-5562-C54F-9C45-74DB4E09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Giovanni Lamanna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/>
        </p:nvSpPr>
        <p:spPr>
          <a:xfrm>
            <a:off x="3513762" y="169612"/>
            <a:ext cx="8411270" cy="724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>
                <a:solidFill>
                  <a:srgbClr val="000090"/>
                </a:solidFill>
                <a:latin typeface="+mn-lt"/>
                <a:ea typeface="MS PGothic" charset="0"/>
              </a:rPr>
              <a:t>ESCAPE final goal: building a community-based EOSC cell </a:t>
            </a:r>
            <a:endParaRPr lang="en-GB" sz="28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Picture 1" descr="page5image30966384">
            <a:extLst>
              <a:ext uri="{FF2B5EF4-FFF2-40B4-BE49-F238E27FC236}">
                <a16:creationId xmlns:a16="http://schemas.microsoft.com/office/drawing/2014/main" id="{F6CC70C7-79B0-644D-BAC6-22B05671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4" y="1099931"/>
            <a:ext cx="11068594" cy="479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1C773E55-A9AA-9343-A77A-EA886A43C27E}"/>
              </a:ext>
            </a:extLst>
          </p:cNvPr>
          <p:cNvSpPr txBox="1">
            <a:spLocks/>
          </p:cNvSpPr>
          <p:nvPr/>
        </p:nvSpPr>
        <p:spPr>
          <a:xfrm>
            <a:off x="7945161" y="6414643"/>
            <a:ext cx="73198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815B12F-D02A-B845-865F-37AC5B232343}" type="slidenum">
              <a:rPr lang="it-IT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8</a:t>
            </a:fld>
            <a:endParaRPr lang="it-IT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63DDEC-E985-0F4C-A8A7-B8A094F19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78007" y="636327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3/5/2021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405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071A91-CDEA-D145-A4BE-DB9FA255E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961" y="77836"/>
            <a:ext cx="9720532" cy="778362"/>
          </a:xfrm>
        </p:spPr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002060"/>
                </a:solidFill>
                <a:latin typeface="+mn-lt"/>
              </a:rPr>
              <a:t>ESCAPE Work Programme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6ABF4B-842B-C244-A7B7-2B68AEED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61" y="1161557"/>
            <a:ext cx="8633382" cy="49562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Data Lake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lvl="1"/>
            <a:r>
              <a:rPr lang="en-GB" sz="1900" dirty="0">
                <a:solidFill>
                  <a:srgbClr val="002060"/>
                </a:solidFill>
              </a:rPr>
              <a:t> Build a scalable, federated, data infrastructure as the basis of open science for the ESFRI projects within ESCAPE.  Enable connection to compute and storage resources.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Software Repository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lvl="1"/>
            <a:r>
              <a:rPr lang="en-GB" sz="1900" dirty="0">
                <a:solidFill>
                  <a:srgbClr val="002060"/>
                </a:solidFill>
              </a:rPr>
              <a:t> Repository of "scientific software" as a major component of the “data” to be curated in EOSC. Implementation of a community-based approach for the continuous development of shared software and for training of researchers and data scientists.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Virtual Observatory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lvl="1"/>
            <a:r>
              <a:rPr lang="en-GB" sz="1900" dirty="0">
                <a:solidFill>
                  <a:srgbClr val="002060"/>
                </a:solidFill>
              </a:rPr>
              <a:t> Extend the VO </a:t>
            </a:r>
            <a:r>
              <a:rPr lang="en-GB" sz="1900" i="1" dirty="0">
                <a:solidFill>
                  <a:srgbClr val="002060"/>
                </a:solidFill>
              </a:rPr>
              <a:t>FAIR </a:t>
            </a:r>
            <a:r>
              <a:rPr lang="en-GB" sz="1900" dirty="0">
                <a:solidFill>
                  <a:srgbClr val="002060"/>
                </a:solidFill>
              </a:rPr>
              <a:t>standards, methods and to a broader scientific context;    prepare the VO to interface the large data volumes of next facilities.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Science Platforms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lvl="1"/>
            <a:r>
              <a:rPr lang="en-GB" sz="1900" dirty="0">
                <a:solidFill>
                  <a:srgbClr val="002060"/>
                </a:solidFill>
              </a:rPr>
              <a:t> Flexible science platforms to enable the open data analysis tailored by and for each facility as well as a global one for transversal workflows.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Citizen Science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lvl="1"/>
            <a:r>
              <a:rPr lang="en-GB" sz="1900" dirty="0">
                <a:solidFill>
                  <a:srgbClr val="002060"/>
                </a:solidFill>
              </a:rPr>
              <a:t> Open gateway for citizen science on ESCAPE data archives and ESFRI community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E3574211-9AD6-554B-9882-E3C9B5C5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4181" y="6363273"/>
            <a:ext cx="1940975" cy="365125"/>
          </a:xfrm>
        </p:spPr>
        <p:txBody>
          <a:bodyPr/>
          <a:lstStyle/>
          <a:p>
            <a:r>
              <a:rPr lang="it-IT" dirty="0"/>
              <a:t>Giovanni Lamanna</a:t>
            </a:r>
          </a:p>
        </p:txBody>
      </p:sp>
      <p:pic>
        <p:nvPicPr>
          <p:cNvPr id="7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F30DAD9C-5750-FB40-9548-661788C3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94" y="3555686"/>
            <a:ext cx="2075964" cy="71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4E66620A-816E-CA4D-B507-1FD7CB89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12" y="5297363"/>
            <a:ext cx="2068279" cy="7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9C13CC53-8D07-9443-B99A-E6ED233A48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212" y="1493227"/>
            <a:ext cx="2577328" cy="70071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E33B5BC3-A8DC-CA47-B942-D99882ADB1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564" y="2548035"/>
            <a:ext cx="3296005" cy="702291"/>
          </a:xfrm>
          <a:prstGeom prst="rect">
            <a:avLst/>
          </a:prstGeom>
          <a:ln>
            <a:noFill/>
          </a:ln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1FC33D84-7B02-F645-A2A4-E9177FC698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259" y="4427566"/>
            <a:ext cx="2076614" cy="71607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2D9987F1-3DA3-EB4F-99E3-9C74A09C1E18}"/>
              </a:ext>
            </a:extLst>
          </p:cNvPr>
          <p:cNvSpPr txBox="1">
            <a:spLocks/>
          </p:cNvSpPr>
          <p:nvPr/>
        </p:nvSpPr>
        <p:spPr>
          <a:xfrm>
            <a:off x="7945161" y="6414643"/>
            <a:ext cx="73198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815B12F-D02A-B845-865F-37AC5B232343}" type="slidenum">
              <a:rPr lang="it-IT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/>
              <a:t>9</a:t>
            </a:fld>
            <a:endParaRPr lang="it-IT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D61FC1A-1E7A-FE42-BDCD-16D1B9FD4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78007" y="636327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3/5/2021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0902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93CED01-B4E9-1440-B6BC-F5B5F72F0FB7}" vid="{DFDA9E33-CF96-054A-81CF-3EA211A23324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31266</TotalTime>
  <Words>760</Words>
  <Application>Microsoft Macintosh PowerPoint</Application>
  <PresentationFormat>Grand écran</PresentationFormat>
  <Paragraphs>148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MS PGothic</vt:lpstr>
      <vt:lpstr>Arial</vt:lpstr>
      <vt:lpstr>Calibri</vt:lpstr>
      <vt:lpstr>Calibri (Corps)</vt:lpstr>
      <vt:lpstr>Calibri Light</vt:lpstr>
      <vt:lpstr>Courier New</vt:lpstr>
      <vt:lpstr>Wingdings</vt:lpstr>
      <vt:lpstr>Tema di Office</vt:lpstr>
      <vt:lpstr>1_Tema di Office</vt:lpstr>
      <vt:lpstr>ESCAPE &amp; EOSC-Future  towards the TSPs kick off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ESCAPE Work Programme </vt:lpstr>
      <vt:lpstr>ESCAPE TSPs participating to the JENAA EoIs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ESCAPE Project:  exploiting synergies</dc:title>
  <dc:creator>Ian Bird</dc:creator>
  <cp:lastModifiedBy>Microsoft Office User</cp:lastModifiedBy>
  <cp:revision>322</cp:revision>
  <dcterms:created xsi:type="dcterms:W3CDTF">2020-09-23T09:41:22Z</dcterms:created>
  <dcterms:modified xsi:type="dcterms:W3CDTF">2021-05-11T06:47:01Z</dcterms:modified>
</cp:coreProperties>
</file>