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482" r:id="rId3"/>
    <p:sldId id="495" r:id="rId4"/>
    <p:sldId id="505" r:id="rId5"/>
    <p:sldId id="497" r:id="rId6"/>
    <p:sldId id="504" r:id="rId7"/>
    <p:sldId id="502" r:id="rId8"/>
    <p:sldId id="503" r:id="rId9"/>
    <p:sldId id="506" r:id="rId10"/>
    <p:sldId id="498" r:id="rId11"/>
    <p:sldId id="499" r:id="rId12"/>
    <p:sldId id="5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204"/>
    <a:srgbClr val="FF7C80"/>
    <a:srgbClr val="03C0E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2" autoAdjust="0"/>
    <p:restoredTop sz="94685" autoAdjust="0"/>
  </p:normalViewPr>
  <p:slideViewPr>
    <p:cSldViewPr snapToGrid="0">
      <p:cViewPr varScale="1">
        <p:scale>
          <a:sx n="58" d="100"/>
          <a:sy n="58" d="100"/>
        </p:scale>
        <p:origin x="96" y="4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19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1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97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69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73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84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0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93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5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12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1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8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2873880" y="5455080"/>
            <a:ext cx="7891920" cy="108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46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7891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62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72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94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873880" y="4905720"/>
            <a:ext cx="7891920" cy="170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00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989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91776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77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17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873880" y="602316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140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91776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93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54220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21052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87388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554220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21052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29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28/04/2021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28/04/2021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28/04/2021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114300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394720" y="708480"/>
            <a:ext cx="8247600" cy="29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Economica"/>
              </a:rPr>
              <a:t>Titre de la diapositive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394720" y="236160"/>
            <a:ext cx="6749640" cy="456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FFFFFF"/>
                </a:solidFill>
                <a:latin typeface="Economica"/>
              </a:rPr>
              <a:t>Titre de la diapositive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4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19.emf"/><Relationship Id="rId4" Type="http://schemas.openxmlformats.org/officeDocument/2006/relationships/image" Target="../media/image4.png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5" Type="http://schemas.openxmlformats.org/officeDocument/2006/relationships/image" Target="../media/image28.emf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81041" y="1358754"/>
            <a:ext cx="11477626" cy="69269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High-resolution calorimetry for the FCC:</a:t>
            </a:r>
            <a:br>
              <a:rPr lang="en-US" sz="4000" b="1" dirty="0" smtClean="0"/>
            </a:br>
            <a:r>
              <a:rPr lang="en-US" sz="4000" b="1" dirty="0" smtClean="0"/>
              <a:t>Motivations, possibilities and exploration for French involvement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00B050"/>
                </a:solidFill>
              </a:rPr>
              <a:t/>
            </a:r>
            <a:br>
              <a:rPr lang="en-US" sz="4000" b="1" dirty="0" smtClean="0">
                <a:solidFill>
                  <a:srgbClr val="00B050"/>
                </a:solidFill>
              </a:rPr>
            </a:b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3" name="Titre 5"/>
          <p:cNvSpPr txBox="1">
            <a:spLocks/>
          </p:cNvSpPr>
          <p:nvPr/>
        </p:nvSpPr>
        <p:spPr>
          <a:xfrm>
            <a:off x="112890" y="4597531"/>
            <a:ext cx="1195493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Suzanne GASCON-SHOTKIN</a:t>
            </a:r>
          </a:p>
          <a:p>
            <a:pPr algn="ctr"/>
            <a:r>
              <a:rPr lang="en-US" sz="2800" b="1" dirty="0" smtClean="0"/>
              <a:t>Reunion FCC-Contacts</a:t>
            </a:r>
          </a:p>
          <a:p>
            <a:pPr algn="ctr"/>
            <a:r>
              <a:rPr lang="en-US" sz="2800" b="1" strike="sngStrike" dirty="0" smtClean="0"/>
              <a:t>March 19, </a:t>
            </a:r>
            <a:r>
              <a:rPr lang="en-US" sz="2800" b="1" strike="sngStrike" dirty="0" smtClean="0"/>
              <a:t>2021 </a:t>
            </a:r>
            <a:r>
              <a:rPr lang="en-US" sz="2800" b="1" dirty="0" smtClean="0">
                <a:solidFill>
                  <a:srgbClr val="FF0000"/>
                </a:solidFill>
              </a:rPr>
              <a:t>updated April 30, 2021</a:t>
            </a:r>
            <a:endParaRPr lang="en-US" sz="2800" b="1" strike="sngStrike" dirty="0" smtClean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65" y="2583013"/>
            <a:ext cx="897890" cy="897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99" y="2840768"/>
            <a:ext cx="1152244" cy="6401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516" y="2640302"/>
            <a:ext cx="944962" cy="1066892"/>
          </a:xfrm>
          <a:prstGeom prst="rect">
            <a:avLst/>
          </a:prstGeom>
        </p:spPr>
      </p:pic>
      <p:sp>
        <p:nvSpPr>
          <p:cNvPr id="9" name="Titre 5"/>
          <p:cNvSpPr txBox="1">
            <a:spLocks/>
          </p:cNvSpPr>
          <p:nvPr/>
        </p:nvSpPr>
        <p:spPr>
          <a:xfrm>
            <a:off x="112889" y="5714159"/>
            <a:ext cx="1144945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/>
              <a:t>Remerciements</a:t>
            </a:r>
            <a:r>
              <a:rPr lang="en-US" sz="2000" b="1" dirty="0" smtClean="0"/>
              <a:t>:  </a:t>
            </a:r>
            <a:r>
              <a:rPr lang="en-US" sz="2000" b="1" dirty="0"/>
              <a:t>R. </a:t>
            </a:r>
            <a:r>
              <a:rPr lang="en-US" sz="2000" b="1" dirty="0" err="1" smtClean="0"/>
              <a:t>Aleksan</a:t>
            </a:r>
            <a:r>
              <a:rPr lang="en-US" sz="2000" b="1" dirty="0" smtClean="0"/>
              <a:t>, E. </a:t>
            </a:r>
            <a:r>
              <a:rPr lang="en-US" sz="2000" b="1" dirty="0" err="1" smtClean="0"/>
              <a:t>Auffray-Hillemanns</a:t>
            </a:r>
            <a:r>
              <a:rPr lang="en-US" sz="2000" b="1" dirty="0" smtClean="0"/>
              <a:t>, C. </a:t>
            </a:r>
            <a:r>
              <a:rPr lang="en-US" sz="2000" b="1" dirty="0" err="1" smtClean="0"/>
              <a:t>Dujardin</a:t>
            </a:r>
            <a:r>
              <a:rPr lang="en-US" sz="2000" b="1" dirty="0" smtClean="0"/>
              <a:t>, </a:t>
            </a:r>
            <a:r>
              <a:rPr lang="en-US" sz="2000" b="1" dirty="0" smtClean="0"/>
              <a:t> </a:t>
            </a:r>
            <a:r>
              <a:rPr lang="en-US" sz="2000" b="1" dirty="0"/>
              <a:t>A. </a:t>
            </a:r>
            <a:r>
              <a:rPr lang="en-US" sz="2000" b="1" dirty="0" err="1" smtClean="0"/>
              <a:t>Iyer</a:t>
            </a:r>
            <a:r>
              <a:rPr lang="en-US" sz="2000" b="1" dirty="0" smtClean="0"/>
              <a:t>, K. </a:t>
            </a:r>
            <a:r>
              <a:rPr lang="en-US" sz="2000" b="1" dirty="0" err="1" smtClean="0"/>
              <a:t>Lebbou</a:t>
            </a:r>
            <a:r>
              <a:rPr lang="en-US" sz="2000" b="1" dirty="0" smtClean="0"/>
              <a:t>, </a:t>
            </a:r>
            <a:r>
              <a:rPr lang="en-US" sz="2000" b="1" dirty="0"/>
              <a:t>M.T. </a:t>
            </a:r>
            <a:r>
              <a:rPr lang="en-US" sz="2000" b="1" dirty="0" err="1" smtClean="0"/>
              <a:t>Lucchini</a:t>
            </a:r>
            <a:r>
              <a:rPr lang="en-US" sz="2000" b="1" dirty="0" smtClean="0"/>
              <a:t>, </a:t>
            </a:r>
            <a:r>
              <a:rPr lang="en-US" sz="2000" b="1" dirty="0"/>
              <a:t>C. Tully 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895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R&amp;D Efforts </a:t>
            </a:r>
            <a:r>
              <a:rPr lang="en-US" sz="3200" spc="-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DejaVu Sans"/>
                <a:cs typeface="DejaVu Sans"/>
              </a:rPr>
              <a:t>at CERN and </a:t>
            </a:r>
            <a:r>
              <a:rPr lang="en-US" sz="3200" spc="-1" dirty="0" smtClean="0">
                <a:solidFill>
                  <a:schemeClr val="bg1"/>
                </a:solidFill>
                <a:latin typeface="Verdana"/>
                <a:ea typeface="DejaVu Sans"/>
                <a:cs typeface="DejaVu Sans"/>
              </a:rPr>
              <a:t>in</a:t>
            </a:r>
            <a:r>
              <a:rPr lang="en-US" sz="3200" spc="-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DejaVu Sans"/>
                <a:cs typeface="DejaVu Sans"/>
              </a:rPr>
              <a:t> </a:t>
            </a: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France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809" y="1153762"/>
            <a:ext cx="1313645" cy="5473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47" y="1175635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Rectangle 15"/>
          <p:cNvSpPr/>
          <p:nvPr/>
        </p:nvSpPr>
        <p:spPr>
          <a:xfrm>
            <a:off x="2450771" y="1242772"/>
            <a:ext cx="98020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Institut </a:t>
            </a:r>
            <a:r>
              <a:rPr lang="fr-FR" dirty="0" err="1" smtClean="0">
                <a:solidFill>
                  <a:prstClr val="black"/>
                </a:solidFill>
              </a:rPr>
              <a:t>Lumiere-Matiere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(UMR 5306, UCBL-CNRS), </a:t>
            </a:r>
            <a:r>
              <a:rPr lang="fr-FR" dirty="0">
                <a:solidFill>
                  <a:prstClr val="black"/>
                </a:solidFill>
              </a:rPr>
              <a:t>Luminescence </a:t>
            </a:r>
            <a:r>
              <a:rPr lang="fr-FR" dirty="0" smtClean="0">
                <a:solidFill>
                  <a:prstClr val="black"/>
                </a:solidFill>
              </a:rPr>
              <a:t>group</a:t>
            </a:r>
            <a:r>
              <a:rPr lang="fr-FR" dirty="0" smtClean="0">
                <a:solidFill>
                  <a:prstClr val="black"/>
                </a:solidFill>
              </a:rPr>
              <a:t>:  </a:t>
            </a:r>
            <a:r>
              <a:rPr lang="fr-FR" dirty="0">
                <a:solidFill>
                  <a:prstClr val="black"/>
                </a:solidFill>
              </a:rPr>
              <a:t>Dr. </a:t>
            </a:r>
            <a:r>
              <a:rPr lang="fr-FR" dirty="0" err="1">
                <a:solidFill>
                  <a:prstClr val="black"/>
                </a:solidFill>
              </a:rPr>
              <a:t>Kheirreddine</a:t>
            </a:r>
            <a:r>
              <a:rPr lang="fr-FR" dirty="0">
                <a:solidFill>
                  <a:prstClr val="black"/>
                </a:solidFill>
              </a:rPr>
              <a:t> LEBBOU (DR), </a:t>
            </a:r>
            <a:r>
              <a:rPr lang="fr-FR" dirty="0" err="1">
                <a:solidFill>
                  <a:prstClr val="black"/>
                </a:solidFill>
              </a:rPr>
              <a:t>responsible</a:t>
            </a:r>
            <a:r>
              <a:rPr lang="fr-FR" dirty="0">
                <a:solidFill>
                  <a:prstClr val="black"/>
                </a:solidFill>
              </a:rPr>
              <a:t> for Crystal </a:t>
            </a:r>
            <a:r>
              <a:rPr lang="fr-FR" dirty="0" err="1">
                <a:solidFill>
                  <a:prstClr val="black"/>
                </a:solidFill>
              </a:rPr>
              <a:t>Growth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activity</a:t>
            </a:r>
            <a:r>
              <a:rPr lang="fr-FR" dirty="0" smtClean="0">
                <a:solidFill>
                  <a:prstClr val="black"/>
                </a:solidFill>
              </a:rPr>
              <a:t>, and  </a:t>
            </a:r>
            <a:r>
              <a:rPr lang="fr-FR" dirty="0" smtClean="0">
                <a:solidFill>
                  <a:prstClr val="black"/>
                </a:solidFill>
              </a:rPr>
              <a:t>Prof</a:t>
            </a:r>
            <a:r>
              <a:rPr lang="fr-FR" dirty="0">
                <a:solidFill>
                  <a:prstClr val="black"/>
                </a:solidFill>
              </a:rPr>
              <a:t>. C. </a:t>
            </a:r>
            <a:r>
              <a:rPr lang="fr-FR" dirty="0" smtClean="0">
                <a:solidFill>
                  <a:prstClr val="black"/>
                </a:solidFill>
              </a:rPr>
              <a:t>DUJARDIN, </a:t>
            </a:r>
            <a:r>
              <a:rPr lang="fr-FR" dirty="0" err="1" smtClean="0">
                <a:solidFill>
                  <a:prstClr val="black"/>
                </a:solidFill>
              </a:rPr>
              <a:t>responsible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for </a:t>
            </a:r>
            <a:r>
              <a:rPr lang="fr-FR" dirty="0" err="1" smtClean="0">
                <a:solidFill>
                  <a:prstClr val="black"/>
                </a:solidFill>
              </a:rPr>
              <a:t>Scintillators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&amp; </a:t>
            </a:r>
            <a:r>
              <a:rPr lang="fr-FR" dirty="0" err="1">
                <a:solidFill>
                  <a:prstClr val="black"/>
                </a:solidFill>
              </a:rPr>
              <a:t>Phosphors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characterisation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activity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prstClr val="black"/>
                </a:solidFill>
              </a:rPr>
              <a:t>Cutting-edge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research</a:t>
            </a:r>
            <a:r>
              <a:rPr lang="fr-FR" dirty="0">
                <a:solidFill>
                  <a:prstClr val="black"/>
                </a:solidFill>
              </a:rPr>
              <a:t> in </a:t>
            </a:r>
            <a:r>
              <a:rPr lang="fr-FR" dirty="0" err="1" smtClean="0">
                <a:solidFill>
                  <a:prstClr val="black"/>
                </a:solidFill>
              </a:rPr>
              <a:t>bulk</a:t>
            </a:r>
            <a:r>
              <a:rPr lang="fr-FR" dirty="0" smtClean="0">
                <a:solidFill>
                  <a:prstClr val="black"/>
                </a:solidFill>
              </a:rPr>
              <a:t> crystal, crystal </a:t>
            </a:r>
            <a:r>
              <a:rPr lang="fr-FR" dirty="0" err="1" smtClean="0">
                <a:solidFill>
                  <a:prstClr val="black"/>
                </a:solidFill>
              </a:rPr>
              <a:t>fiber</a:t>
            </a:r>
            <a:r>
              <a:rPr lang="fr-FR" dirty="0" smtClean="0">
                <a:solidFill>
                  <a:prstClr val="black"/>
                </a:solidFill>
              </a:rPr>
              <a:t> and </a:t>
            </a:r>
            <a:r>
              <a:rPr lang="fr-FR" dirty="0" err="1" smtClean="0">
                <a:solidFill>
                  <a:prstClr val="black"/>
                </a:solidFill>
              </a:rPr>
              <a:t>nanomaterial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scintillator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production and </a:t>
            </a:r>
            <a:r>
              <a:rPr lang="fr-FR" dirty="0" err="1">
                <a:solidFill>
                  <a:prstClr val="black"/>
                </a:solidFill>
              </a:rPr>
              <a:t>characterization</a:t>
            </a:r>
            <a:r>
              <a:rPr lang="fr-FR" dirty="0">
                <a:solidFill>
                  <a:prstClr val="black"/>
                </a:solidFill>
              </a:rPr>
              <a:t>, large-</a:t>
            </a:r>
            <a:r>
              <a:rPr lang="fr-FR" dirty="0" err="1">
                <a:solidFill>
                  <a:prstClr val="black"/>
                </a:solidFill>
              </a:rPr>
              <a:t>scale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fiber</a:t>
            </a:r>
            <a:r>
              <a:rPr lang="fr-FR" dirty="0">
                <a:solidFill>
                  <a:prstClr val="black"/>
                </a:solidFill>
              </a:rPr>
              <a:t> production </a:t>
            </a:r>
            <a:r>
              <a:rPr lang="fr-FR" dirty="0" err="1">
                <a:solidFill>
                  <a:prstClr val="black"/>
                </a:solidFill>
              </a:rPr>
              <a:t>capabilities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with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French </a:t>
            </a:r>
            <a:r>
              <a:rPr lang="fr-FR" dirty="0" err="1" smtClean="0">
                <a:solidFill>
                  <a:prstClr val="black"/>
                </a:solidFill>
              </a:rPr>
              <a:t>industrial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partners</a:t>
            </a:r>
            <a:r>
              <a:rPr lang="fr-FR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prstClr val="black"/>
                </a:solidFill>
              </a:rPr>
              <a:t>Historical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collaboration </a:t>
            </a:r>
            <a:r>
              <a:rPr lang="fr-FR" dirty="0" err="1" smtClean="0">
                <a:solidFill>
                  <a:prstClr val="black"/>
                </a:solidFill>
              </a:rPr>
              <a:t>within</a:t>
            </a:r>
            <a:r>
              <a:rPr lang="fr-FR" dirty="0" smtClean="0">
                <a:solidFill>
                  <a:prstClr val="black"/>
                </a:solidFill>
              </a:rPr>
              <a:t> Crystal </a:t>
            </a:r>
            <a:r>
              <a:rPr lang="fr-FR" dirty="0" err="1" smtClean="0">
                <a:solidFill>
                  <a:prstClr val="black"/>
                </a:solidFill>
              </a:rPr>
              <a:t>Clear</a:t>
            </a:r>
            <a:r>
              <a:rPr lang="fr-FR" dirty="0" smtClean="0">
                <a:solidFill>
                  <a:prstClr val="black"/>
                </a:solidFill>
              </a:rPr>
              <a:t> Collaboration, </a:t>
            </a:r>
            <a:r>
              <a:rPr lang="fr-FR" dirty="0" err="1" smtClean="0">
                <a:solidFill>
                  <a:prstClr val="black"/>
                </a:solidFill>
              </a:rPr>
              <a:t>most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recenty</a:t>
            </a:r>
            <a:r>
              <a:rPr lang="fr-FR" dirty="0" smtClean="0">
                <a:solidFill>
                  <a:prstClr val="black"/>
                </a:solidFill>
              </a:rPr>
              <a:t> on DR and SPACAL </a:t>
            </a:r>
            <a:r>
              <a:rPr lang="fr-FR" dirty="0" err="1" smtClean="0">
                <a:solidFill>
                  <a:prstClr val="black"/>
                </a:solidFill>
              </a:rPr>
              <a:t>developments</a:t>
            </a:r>
            <a:r>
              <a:rPr lang="fr-FR" dirty="0" smtClean="0">
                <a:solidFill>
                  <a:prstClr val="black"/>
                </a:solidFill>
              </a:rPr>
              <a:t>, </a:t>
            </a:r>
            <a:r>
              <a:rPr lang="fr-FR" dirty="0" smtClean="0">
                <a:solidFill>
                  <a:prstClr val="black"/>
                </a:solidFill>
              </a:rPr>
              <a:t>ANR INFINHI  (2010-2014)  + </a:t>
            </a:r>
            <a:r>
              <a:rPr lang="fr-FR" dirty="0" err="1" smtClean="0">
                <a:solidFill>
                  <a:prstClr val="black"/>
                </a:solidFill>
              </a:rPr>
              <a:t>ScintLab</a:t>
            </a:r>
            <a:r>
              <a:rPr lang="fr-FR" dirty="0" smtClean="0">
                <a:solidFill>
                  <a:prstClr val="black"/>
                </a:solidFill>
              </a:rPr>
              <a:t>’ IRP </a:t>
            </a:r>
            <a:r>
              <a:rPr lang="fr-FR" dirty="0" err="1" smtClean="0">
                <a:solidFill>
                  <a:prstClr val="black"/>
                </a:solidFill>
              </a:rPr>
              <a:t>Laureate</a:t>
            </a:r>
            <a:r>
              <a:rPr lang="fr-FR" dirty="0" smtClean="0">
                <a:solidFill>
                  <a:prstClr val="black"/>
                </a:solidFill>
              </a:rPr>
              <a:t> (2020-2025)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13" y="4784050"/>
            <a:ext cx="2575775" cy="1828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174" y="3467030"/>
            <a:ext cx="1674254" cy="10174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7896" y="3339809"/>
            <a:ext cx="2266682" cy="33008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1031" y="3290143"/>
            <a:ext cx="2179105" cy="3245477"/>
          </a:xfrm>
          <a:prstGeom prst="rect">
            <a:avLst/>
          </a:prstGeom>
        </p:spPr>
      </p:pic>
      <p:sp>
        <p:nvSpPr>
          <p:cNvPr id="17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780" y="1723842"/>
            <a:ext cx="782726" cy="771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7963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Going forward: Possible FR participations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2470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>
                <a:solidFill>
                  <a:prstClr val="black"/>
                </a:solidFill>
              </a:rPr>
              <a:t>Historically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much</a:t>
            </a:r>
            <a:r>
              <a:rPr lang="fr-FR" dirty="0" smtClean="0">
                <a:solidFill>
                  <a:prstClr val="black"/>
                </a:solidFill>
              </a:rPr>
              <a:t> expertise in certain French HEP </a:t>
            </a:r>
            <a:r>
              <a:rPr lang="fr-FR" dirty="0" err="1" smtClean="0">
                <a:solidFill>
                  <a:prstClr val="black"/>
                </a:solidFill>
              </a:rPr>
              <a:t>labs</a:t>
            </a:r>
            <a:r>
              <a:rPr lang="fr-FR" dirty="0" smtClean="0">
                <a:solidFill>
                  <a:prstClr val="black"/>
                </a:solidFill>
              </a:rPr>
              <a:t> in R&amp;D, production test and </a:t>
            </a:r>
            <a:r>
              <a:rPr lang="fr-FR" dirty="0" err="1" smtClean="0">
                <a:solidFill>
                  <a:prstClr val="black"/>
                </a:solidFill>
              </a:rPr>
              <a:t>operation</a:t>
            </a:r>
            <a:r>
              <a:rPr lang="fr-FR" dirty="0" smtClean="0">
                <a:solidFill>
                  <a:prstClr val="black"/>
                </a:solidFill>
              </a:rPr>
              <a:t> of large </a:t>
            </a:r>
            <a:r>
              <a:rPr lang="fr-FR" dirty="0" err="1" smtClean="0">
                <a:solidFill>
                  <a:prstClr val="black"/>
                </a:solidFill>
              </a:rPr>
              <a:t>homogeneous</a:t>
            </a:r>
            <a:r>
              <a:rPr lang="fr-FR" dirty="0" smtClean="0">
                <a:solidFill>
                  <a:prstClr val="black"/>
                </a:solidFill>
              </a:rPr>
              <a:t> high-</a:t>
            </a:r>
            <a:r>
              <a:rPr lang="fr-FR" dirty="0" err="1" smtClean="0">
                <a:solidFill>
                  <a:prstClr val="black"/>
                </a:solidFill>
              </a:rPr>
              <a:t>resolution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calorimeters</a:t>
            </a:r>
            <a:r>
              <a:rPr lang="fr-FR" dirty="0" smtClean="0">
                <a:solidFill>
                  <a:prstClr val="black"/>
                </a:solidFill>
              </a:rPr>
              <a:t>: (L3 BGO, CMS PbWO</a:t>
            </a:r>
            <a:r>
              <a:rPr lang="fr-FR" baseline="-25000" dirty="0" smtClean="0">
                <a:solidFill>
                  <a:prstClr val="black"/>
                </a:solidFill>
              </a:rPr>
              <a:t>4</a:t>
            </a:r>
            <a:r>
              <a:rPr lang="fr-FR" dirty="0" smtClean="0">
                <a:solidFill>
                  <a:prstClr val="black"/>
                </a:solidFill>
              </a:rPr>
              <a:t>….)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IP2I:  Development and characterization of </a:t>
            </a:r>
            <a:r>
              <a:rPr lang="en-US" dirty="0" err="1" smtClean="0">
                <a:solidFill>
                  <a:prstClr val="black"/>
                </a:solidFill>
              </a:rPr>
              <a:t>photodetection</a:t>
            </a:r>
            <a:r>
              <a:rPr lang="en-US" dirty="0" smtClean="0">
                <a:solidFill>
                  <a:prstClr val="black"/>
                </a:solidFill>
              </a:rPr>
              <a:t> devices and readout electronics (including ASICs)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LLR: Development of mechanical structures and thermal sensors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CEA IRFU: Development of sophisticated crystal transparency monitoring systems with lasers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Already a strong history of collaboration with E. </a:t>
            </a:r>
            <a:r>
              <a:rPr lang="en-US" dirty="0" err="1" smtClean="0">
                <a:solidFill>
                  <a:prstClr val="black"/>
                </a:solidFill>
              </a:rPr>
              <a:t>Auffray-Hillemanns</a:t>
            </a:r>
            <a:r>
              <a:rPr lang="en-US" dirty="0" smtClean="0">
                <a:solidFill>
                  <a:prstClr val="black"/>
                </a:solidFill>
              </a:rPr>
              <a:t> (CERN-EP-CMX-DA group) on CMS and within Crystal Clear Collaboration (interest in timing from CCC member </a:t>
            </a:r>
            <a:r>
              <a:rPr lang="en-US" dirty="0" err="1" smtClean="0">
                <a:solidFill>
                  <a:prstClr val="black"/>
                </a:solidFill>
              </a:rPr>
              <a:t>C.Morel</a:t>
            </a:r>
            <a:r>
              <a:rPr lang="en-US" dirty="0" smtClean="0">
                <a:solidFill>
                  <a:prstClr val="black"/>
                </a:solidFill>
              </a:rPr>
              <a:t> (CPPM))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could join with: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ILM (UMR 5306, UCBL-CNRS), </a:t>
            </a:r>
            <a:r>
              <a:rPr lang="fr-FR" dirty="0">
                <a:solidFill>
                  <a:prstClr val="black"/>
                </a:solidFill>
              </a:rPr>
              <a:t>Luminescence </a:t>
            </a:r>
            <a:r>
              <a:rPr lang="fr-FR" dirty="0" smtClean="0">
                <a:solidFill>
                  <a:prstClr val="black"/>
                </a:solidFill>
              </a:rPr>
              <a:t>group</a:t>
            </a:r>
            <a:r>
              <a:rPr lang="fr-FR" dirty="0">
                <a:solidFill>
                  <a:prstClr val="black"/>
                </a:solidFill>
              </a:rPr>
              <a:t>: </a:t>
            </a:r>
            <a:r>
              <a:rPr lang="fr-FR" dirty="0" smtClean="0">
                <a:solidFill>
                  <a:prstClr val="black"/>
                </a:solidFill>
              </a:rPr>
              <a:t>C</a:t>
            </a:r>
            <a:r>
              <a:rPr lang="fr-FR" dirty="0">
                <a:solidFill>
                  <a:prstClr val="black"/>
                </a:solidFill>
              </a:rPr>
              <a:t>. </a:t>
            </a:r>
            <a:r>
              <a:rPr lang="fr-FR" dirty="0" smtClean="0">
                <a:solidFill>
                  <a:prstClr val="black"/>
                </a:solidFill>
              </a:rPr>
              <a:t>Dujardin and K. </a:t>
            </a:r>
          </a:p>
          <a:p>
            <a:r>
              <a:rPr lang="fr-FR" dirty="0" err="1" smtClean="0">
                <a:solidFill>
                  <a:prstClr val="black"/>
                </a:solidFill>
              </a:rPr>
              <a:t>Lebbou</a:t>
            </a:r>
            <a:r>
              <a:rPr lang="fr-FR" dirty="0" smtClean="0">
                <a:solidFill>
                  <a:prstClr val="black"/>
                </a:solidFill>
              </a:rPr>
              <a:t>, a unique national </a:t>
            </a:r>
            <a:r>
              <a:rPr lang="fr-FR" dirty="0" err="1" smtClean="0">
                <a:solidFill>
                  <a:prstClr val="black"/>
                </a:solidFill>
              </a:rPr>
              <a:t>resource</a:t>
            </a:r>
            <a:r>
              <a:rPr lang="fr-FR" dirty="0" smtClean="0">
                <a:solidFill>
                  <a:prstClr val="black"/>
                </a:solidFill>
              </a:rPr>
              <a:t>,  </a:t>
            </a:r>
            <a:r>
              <a:rPr lang="fr-FR" dirty="0" err="1" smtClean="0">
                <a:solidFill>
                  <a:prstClr val="black"/>
                </a:solidFill>
              </a:rPr>
              <a:t>very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interested</a:t>
            </a:r>
            <a:r>
              <a:rPr lang="fr-FR" dirty="0" smtClean="0">
                <a:solidFill>
                  <a:prstClr val="black"/>
                </a:solidFill>
              </a:rPr>
              <a:t> in </a:t>
            </a:r>
            <a:r>
              <a:rPr lang="fr-FR" dirty="0" err="1" smtClean="0">
                <a:solidFill>
                  <a:prstClr val="black"/>
                </a:solidFill>
              </a:rPr>
              <a:t>participating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(invitation </a:t>
            </a:r>
            <a:r>
              <a:rPr lang="fr-FR" dirty="0" err="1" smtClean="0">
                <a:solidFill>
                  <a:srgbClr val="FF0000"/>
                </a:solidFill>
              </a:rPr>
              <a:t>wkshp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Discussions with consequential US community (colleagues from L3/CMS):                                                       ‘CALVISION’ Consortium DoE proposal (</a:t>
            </a:r>
            <a:r>
              <a:rPr lang="en-US" dirty="0" err="1" smtClean="0">
                <a:solidFill>
                  <a:prstClr val="black"/>
                </a:solidFill>
              </a:rPr>
              <a:t>CALorimetry</a:t>
            </a:r>
            <a:r>
              <a:rPr lang="en-US" dirty="0" smtClean="0">
                <a:solidFill>
                  <a:prstClr val="black"/>
                </a:solidFill>
              </a:rPr>
              <a:t> using </a:t>
            </a:r>
            <a:r>
              <a:rPr lang="en-US" dirty="0" err="1" smtClean="0">
                <a:solidFill>
                  <a:prstClr val="black"/>
                </a:solidFill>
              </a:rPr>
              <a:t>cerenkoV</a:t>
            </a:r>
            <a:r>
              <a:rPr lang="en-US" dirty="0" smtClean="0">
                <a:solidFill>
                  <a:prstClr val="black"/>
                </a:solidFill>
              </a:rPr>
              <a:t> and Inorganic                                               Scintillation </a:t>
            </a:r>
            <a:r>
              <a:rPr lang="en-US" dirty="0" err="1" smtClean="0">
                <a:solidFill>
                  <a:prstClr val="black"/>
                </a:solidFill>
              </a:rPr>
              <a:t>InnOvatioN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Note IHEP group from Beijing (mostly working on bulk crystals currently)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43" y="5108421"/>
            <a:ext cx="3296992" cy="15132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53231" t="2863" r="8979" b="39588"/>
          <a:stretch/>
        </p:blipFill>
        <p:spPr>
          <a:xfrm>
            <a:off x="9060873" y="3068050"/>
            <a:ext cx="3083684" cy="2670052"/>
          </a:xfrm>
          <a:prstGeom prst="rect">
            <a:avLst/>
          </a:prstGeom>
        </p:spPr>
      </p:pic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0" y="5876706"/>
            <a:ext cx="1313645" cy="5473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l="46113" t="66313" r="-162" b="21643"/>
          <a:stretch/>
        </p:blipFill>
        <p:spPr>
          <a:xfrm>
            <a:off x="6288810" y="5721926"/>
            <a:ext cx="6014220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4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The physics case for a high-resolution calorimeter for FCC (-</a:t>
            </a:r>
            <a:r>
              <a:rPr kumimoji="0" lang="en-US" sz="32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ee</a:t>
            </a: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): Measurements 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1026" y="2113362"/>
            <a:ext cx="3603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What’s behind it:  Pairing of photons to accurately reconstruct </a:t>
            </a:r>
            <a:r>
              <a:rPr lang="en-US" dirty="0" smtClean="0">
                <a:solidFill>
                  <a:prstClr val="black"/>
                </a:solidFill>
                <a:latin typeface="Symbol" panose="05050102010706020507" pitchFamily="18" charset="2"/>
                <a:ea typeface="DejaVu Sans"/>
                <a:cs typeface="DejaVu Sans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Symbol" panose="05050102010706020507" pitchFamily="18" charset="2"/>
                <a:ea typeface="DejaVu Sans"/>
                <a:cs typeface="DejaVu Sans"/>
              </a:rPr>
              <a:t>0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38" y="1323459"/>
            <a:ext cx="3863662" cy="360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5" y="1968323"/>
            <a:ext cx="7443989" cy="37670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5895" y="4015671"/>
            <a:ext cx="4505030" cy="2450850"/>
          </a:xfrm>
          <a:prstGeom prst="rect">
            <a:avLst/>
          </a:prstGeom>
        </p:spPr>
      </p:pic>
      <p:sp>
        <p:nvSpPr>
          <p:cNvPr id="15" name="Google Shape;155;p5"/>
          <p:cNvSpPr/>
          <p:nvPr/>
        </p:nvSpPr>
        <p:spPr>
          <a:xfrm>
            <a:off x="541318" y="5833394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Aleksan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FCC-France Jan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" name="Google Shape;155;p5"/>
          <p:cNvSpPr/>
          <p:nvPr/>
        </p:nvSpPr>
        <p:spPr>
          <a:xfrm>
            <a:off x="9692575" y="3441480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85" y="1216084"/>
            <a:ext cx="269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Study</a:t>
            </a:r>
            <a:r>
              <a:rPr lang="fr-FR" dirty="0" smtClean="0">
                <a:solidFill>
                  <a:prstClr val="black"/>
                </a:solidFill>
              </a:rPr>
              <a:t> of CP </a:t>
            </a:r>
            <a:r>
              <a:rPr lang="fr-FR" dirty="0" err="1" smtClean="0">
                <a:solidFill>
                  <a:prstClr val="black"/>
                </a:solidFill>
              </a:rPr>
              <a:t>with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 multiple-</a:t>
            </a:r>
            <a:r>
              <a:rPr lang="fr-FR" dirty="0" err="1" smtClean="0">
                <a:solidFill>
                  <a:prstClr val="black"/>
                </a:solidFill>
              </a:rPr>
              <a:t>neutral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modes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896761" y="5735393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High-resolution calorimeter needed to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see signal</a:t>
            </a:r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49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492352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The physics case for a high-resolution calorimeter for FCC (-</a:t>
            </a:r>
            <a:r>
              <a:rPr kumimoji="0" lang="en-US" sz="32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ee</a:t>
            </a: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): Searches 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7870" y="2539702"/>
            <a:ext cx="3603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What’s behind it: 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Brem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recovery enabling 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Z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ee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to achieve 80% of 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Zmumu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resolution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Google Shape;155;p5"/>
          <p:cNvSpPr/>
          <p:nvPr/>
        </p:nvSpPr>
        <p:spPr>
          <a:xfrm>
            <a:off x="7424996" y="1205765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Aleksan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FCC-Physics  March 15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" name="Google Shape;155;p5"/>
          <p:cNvSpPr/>
          <p:nvPr/>
        </p:nvSpPr>
        <p:spPr>
          <a:xfrm>
            <a:off x="9897818" y="3589060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285" y="1216084"/>
            <a:ext cx="7233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Low</a:t>
            </a:r>
            <a:r>
              <a:rPr lang="fr-FR" dirty="0" smtClean="0">
                <a:solidFill>
                  <a:prstClr val="black"/>
                </a:solidFill>
              </a:rPr>
              <a:t>-mass </a:t>
            </a:r>
            <a:r>
              <a:rPr lang="fr-FR" dirty="0" err="1" smtClean="0">
                <a:solidFill>
                  <a:prstClr val="black"/>
                </a:solidFill>
              </a:rPr>
              <a:t>ALPs</a:t>
            </a:r>
            <a:r>
              <a:rPr lang="fr-FR" dirty="0" smtClean="0">
                <a:solidFill>
                  <a:prstClr val="black"/>
                </a:solidFill>
              </a:rPr>
              <a:t> : Poor </a:t>
            </a:r>
            <a:r>
              <a:rPr lang="fr-FR" dirty="0" err="1" smtClean="0">
                <a:solidFill>
                  <a:prstClr val="black"/>
                </a:solidFill>
              </a:rPr>
              <a:t>recoil</a:t>
            </a:r>
            <a:r>
              <a:rPr lang="fr-FR" dirty="0" smtClean="0">
                <a:solidFill>
                  <a:prstClr val="black"/>
                </a:solidFill>
              </a:rPr>
              <a:t> mass </a:t>
            </a:r>
            <a:r>
              <a:rPr lang="fr-FR" dirty="0" err="1" smtClean="0">
                <a:solidFill>
                  <a:prstClr val="black"/>
                </a:solidFill>
              </a:rPr>
              <a:t>resolution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could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fake</a:t>
            </a:r>
            <a:r>
              <a:rPr lang="fr-FR" dirty="0" smtClean="0">
                <a:solidFill>
                  <a:prstClr val="black"/>
                </a:solidFill>
              </a:rPr>
              <a:t> a signal  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1" y="1587665"/>
            <a:ext cx="7315200" cy="26015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841" y="4189197"/>
            <a:ext cx="3050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PNGB close in mass to Z (background </a:t>
            </a:r>
            <a:r>
              <a:rPr lang="fr-FR" dirty="0" err="1" smtClean="0">
                <a:solidFill>
                  <a:prstClr val="black"/>
                </a:solidFill>
              </a:rPr>
              <a:t>from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ee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fakes</a:t>
            </a:r>
            <a:r>
              <a:rPr lang="fr-FR" dirty="0" smtClean="0">
                <a:solidFill>
                  <a:prstClr val="black"/>
                </a:solidFill>
              </a:rPr>
              <a:t>)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870" y="4215623"/>
            <a:ext cx="4476696" cy="2592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861" y="5372917"/>
            <a:ext cx="1725769" cy="7534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861" y="4291989"/>
            <a:ext cx="4989275" cy="2293728"/>
          </a:xfrm>
          <a:prstGeom prst="rect">
            <a:avLst/>
          </a:prstGeom>
        </p:spPr>
      </p:pic>
      <p:sp>
        <p:nvSpPr>
          <p:cNvPr id="22" name="Google Shape;155;p5"/>
          <p:cNvSpPr/>
          <p:nvPr/>
        </p:nvSpPr>
        <p:spPr>
          <a:xfrm>
            <a:off x="3430491" y="4511166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Iyer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FCC-France Jan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8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535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 (context: IDEA)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43" y="1165617"/>
            <a:ext cx="10060975" cy="5454203"/>
          </a:xfrm>
          <a:prstGeom prst="rect">
            <a:avLst/>
          </a:prstGeom>
        </p:spPr>
      </p:pic>
      <p:sp>
        <p:nvSpPr>
          <p:cNvPr id="15" name="Google Shape;155;p5"/>
          <p:cNvSpPr/>
          <p:nvPr/>
        </p:nvSpPr>
        <p:spPr>
          <a:xfrm>
            <a:off x="10261214" y="4759414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8939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 (context: IDEA)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Google Shape;155;p5"/>
          <p:cNvSpPr/>
          <p:nvPr/>
        </p:nvSpPr>
        <p:spPr>
          <a:xfrm>
            <a:off x="10261214" y="4759414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090" y="1163330"/>
            <a:ext cx="10277341" cy="5409127"/>
          </a:xfrm>
          <a:prstGeom prst="rect">
            <a:avLst/>
          </a:prstGeom>
        </p:spPr>
      </p:pic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2176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ECAL: some options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t="21473" r="30033" b="43400"/>
          <a:stretch/>
        </p:blipFill>
        <p:spPr>
          <a:xfrm>
            <a:off x="568726" y="1654630"/>
            <a:ext cx="7039428" cy="19158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1983" y="3660931"/>
            <a:ext cx="913201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700" dirty="0" smtClean="0">
                <a:solidFill>
                  <a:prstClr val="black"/>
                </a:solidFill>
              </a:rPr>
              <a:t> Replace </a:t>
            </a:r>
            <a:r>
              <a:rPr lang="fr-FR" sz="1700" dirty="0" err="1" smtClean="0">
                <a:solidFill>
                  <a:prstClr val="black"/>
                </a:solidFill>
              </a:rPr>
              <a:t>bulk</a:t>
            </a:r>
            <a:r>
              <a:rPr lang="fr-FR" sz="1700" dirty="0" smtClean="0">
                <a:solidFill>
                  <a:prstClr val="black"/>
                </a:solidFill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</a:rPr>
              <a:t>crystals</a:t>
            </a:r>
            <a:r>
              <a:rPr lang="fr-FR" sz="1700" dirty="0" smtClean="0">
                <a:solidFill>
                  <a:prstClr val="black"/>
                </a:solidFill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</a:rPr>
              <a:t>with</a:t>
            </a:r>
            <a:r>
              <a:rPr lang="fr-FR" sz="1700" dirty="0" smtClean="0">
                <a:solidFill>
                  <a:prstClr val="black"/>
                </a:solidFill>
              </a:rPr>
              <a:t> crystal</a:t>
            </a:r>
            <a:r>
              <a:rPr lang="fr-FR" sz="1700" dirty="0">
                <a:solidFill>
                  <a:prstClr val="black"/>
                </a:solidFill>
              </a:rPr>
              <a:t> </a:t>
            </a:r>
            <a:r>
              <a:rPr lang="fr-FR" sz="1700" dirty="0" smtClean="0">
                <a:solidFill>
                  <a:prstClr val="black"/>
                </a:solidFill>
              </a:rPr>
              <a:t>fibers for one or </a:t>
            </a:r>
            <a:r>
              <a:rPr lang="fr-FR" sz="1700" dirty="0" err="1" smtClean="0">
                <a:solidFill>
                  <a:prstClr val="black"/>
                </a:solidFill>
              </a:rPr>
              <a:t>both</a:t>
            </a:r>
            <a:r>
              <a:rPr lang="fr-FR" sz="1700" dirty="0" smtClean="0">
                <a:solidFill>
                  <a:prstClr val="black"/>
                </a:solidFill>
              </a:rPr>
              <a:t> ECAL </a:t>
            </a:r>
            <a:r>
              <a:rPr lang="fr-FR" sz="1700" dirty="0" err="1" smtClean="0">
                <a:solidFill>
                  <a:prstClr val="black"/>
                </a:solidFill>
              </a:rPr>
              <a:t>layers</a:t>
            </a:r>
            <a:r>
              <a:rPr lang="fr-FR" sz="1700" dirty="0" smtClean="0">
                <a:solidFill>
                  <a:prstClr val="black"/>
                </a:solidFill>
              </a:rPr>
              <a:t>. </a:t>
            </a:r>
            <a:r>
              <a:rPr lang="fr-FR" sz="1700" dirty="0" err="1" smtClean="0">
                <a:solidFill>
                  <a:prstClr val="black"/>
                </a:solidFill>
              </a:rPr>
              <a:t>Advantages</a:t>
            </a:r>
            <a:r>
              <a:rPr lang="fr-FR" sz="1700" dirty="0" smtClean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1700" dirty="0" smtClean="0">
                <a:solidFill>
                  <a:prstClr val="black"/>
                </a:solidFill>
              </a:rPr>
              <a:t> Much </a:t>
            </a:r>
            <a:r>
              <a:rPr lang="fr-FR" sz="1700" dirty="0" err="1" smtClean="0">
                <a:solidFill>
                  <a:prstClr val="black"/>
                </a:solidFill>
              </a:rPr>
              <a:t>higher</a:t>
            </a:r>
            <a:r>
              <a:rPr lang="fr-FR" sz="1700" dirty="0" smtClean="0">
                <a:solidFill>
                  <a:prstClr val="black"/>
                </a:solidFill>
              </a:rPr>
              <a:t> transverse </a:t>
            </a:r>
            <a:r>
              <a:rPr lang="fr-FR" sz="1700" dirty="0" err="1" smtClean="0">
                <a:solidFill>
                  <a:prstClr val="black"/>
                </a:solidFill>
              </a:rPr>
              <a:t>granularity</a:t>
            </a:r>
            <a:r>
              <a:rPr lang="fr-FR" sz="1700" dirty="0" smtClean="0">
                <a:solidFill>
                  <a:prstClr val="black"/>
                </a:solidFill>
              </a:rPr>
              <a:t> possible (</a:t>
            </a:r>
            <a:r>
              <a:rPr lang="fr-FR" sz="1700" dirty="0" err="1" smtClean="0">
                <a:solidFill>
                  <a:prstClr val="black"/>
                </a:solidFill>
              </a:rPr>
              <a:t>almost</a:t>
            </a:r>
            <a:r>
              <a:rPr lang="fr-FR" sz="1700" dirty="0" smtClean="0">
                <a:solidFill>
                  <a:prstClr val="black"/>
                </a:solidFill>
              </a:rPr>
              <a:t> 1 </a:t>
            </a:r>
            <a:r>
              <a:rPr lang="fr-FR" sz="1700" dirty="0" err="1" smtClean="0">
                <a:solidFill>
                  <a:prstClr val="black"/>
                </a:solidFill>
              </a:rPr>
              <a:t>order</a:t>
            </a:r>
            <a:r>
              <a:rPr lang="fr-FR" sz="1700" dirty="0" smtClean="0">
                <a:solidFill>
                  <a:prstClr val="black"/>
                </a:solidFill>
              </a:rPr>
              <a:t> of magnitude: O(cm) vs O(mm))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1700" dirty="0" smtClean="0">
                <a:solidFill>
                  <a:prstClr val="black"/>
                </a:solidFill>
              </a:rPr>
              <a:t>Dual-</a:t>
            </a:r>
            <a:r>
              <a:rPr lang="fr-FR" sz="1700" dirty="0" err="1" smtClean="0">
                <a:solidFill>
                  <a:prstClr val="black"/>
                </a:solidFill>
              </a:rPr>
              <a:t>readout</a:t>
            </a:r>
            <a:r>
              <a:rPr lang="fr-FR" sz="1700" dirty="0" smtClean="0">
                <a:solidFill>
                  <a:prstClr val="black"/>
                </a:solidFill>
              </a:rPr>
              <a:t> possible </a:t>
            </a:r>
            <a:r>
              <a:rPr lang="fr-FR" sz="1700" dirty="0" err="1" smtClean="0">
                <a:solidFill>
                  <a:prstClr val="black"/>
                </a:solidFill>
              </a:rPr>
              <a:t>with</a:t>
            </a:r>
            <a:r>
              <a:rPr lang="fr-FR" sz="1700" dirty="0" smtClean="0">
                <a:solidFill>
                  <a:prstClr val="black"/>
                </a:solidFill>
              </a:rPr>
              <a:t> ‘panachage’ of </a:t>
            </a:r>
            <a:r>
              <a:rPr lang="fr-FR" sz="1700" dirty="0" err="1" smtClean="0">
                <a:solidFill>
                  <a:prstClr val="black"/>
                </a:solidFill>
              </a:rPr>
              <a:t>Cerenkov-emitting</a:t>
            </a:r>
            <a:r>
              <a:rPr lang="fr-FR" sz="1700" dirty="0" smtClean="0">
                <a:solidFill>
                  <a:prstClr val="black"/>
                </a:solidFill>
              </a:rPr>
              <a:t> and </a:t>
            </a:r>
            <a:r>
              <a:rPr lang="fr-FR" sz="1700" dirty="0" err="1" smtClean="0">
                <a:solidFill>
                  <a:prstClr val="black"/>
                </a:solidFill>
              </a:rPr>
              <a:t>scintillating</a:t>
            </a:r>
            <a:r>
              <a:rPr lang="fr-FR" sz="1700" dirty="0" smtClean="0">
                <a:solidFill>
                  <a:prstClr val="black"/>
                </a:solidFill>
              </a:rPr>
              <a:t> fibers (Dual </a:t>
            </a:r>
            <a:r>
              <a:rPr lang="fr-FR" sz="1700" dirty="0" err="1" smtClean="0">
                <a:solidFill>
                  <a:prstClr val="black"/>
                </a:solidFill>
              </a:rPr>
              <a:t>emission</a:t>
            </a:r>
            <a:r>
              <a:rPr lang="fr-FR" sz="1700" dirty="0" smtClean="0">
                <a:solidFill>
                  <a:prstClr val="black"/>
                </a:solidFill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</a:rPr>
              <a:t>also</a:t>
            </a:r>
            <a:r>
              <a:rPr lang="fr-FR" sz="1700" dirty="0" smtClean="0">
                <a:solidFill>
                  <a:prstClr val="black"/>
                </a:solidFill>
              </a:rPr>
              <a:t> possible for </a:t>
            </a:r>
            <a:r>
              <a:rPr lang="fr-FR" sz="1700" dirty="0" err="1" smtClean="0">
                <a:solidFill>
                  <a:prstClr val="black"/>
                </a:solidFill>
              </a:rPr>
              <a:t>bulk</a:t>
            </a:r>
            <a:r>
              <a:rPr lang="fr-FR" sz="1700" dirty="0" smtClean="0">
                <a:solidFill>
                  <a:prstClr val="black"/>
                </a:solidFill>
              </a:rPr>
              <a:t>, </a:t>
            </a:r>
            <a:r>
              <a:rPr lang="en-US" sz="1700" dirty="0">
                <a:solidFill>
                  <a:prstClr val="black"/>
                </a:solidFill>
              </a:rPr>
              <a:t>R&amp;D ongoing to study best way to separate 2 components either through </a:t>
            </a:r>
            <a:r>
              <a:rPr lang="en-US" sz="1700" dirty="0" smtClean="0">
                <a:solidFill>
                  <a:prstClr val="black"/>
                </a:solidFill>
              </a:rPr>
              <a:t>emission </a:t>
            </a:r>
            <a:r>
              <a:rPr lang="en-US" sz="1700" dirty="0">
                <a:solidFill>
                  <a:prstClr val="black"/>
                </a:solidFill>
              </a:rPr>
              <a:t>or timing </a:t>
            </a:r>
            <a:r>
              <a:rPr lang="en-US" sz="1700" dirty="0" smtClean="0">
                <a:solidFill>
                  <a:prstClr val="black"/>
                </a:solidFill>
              </a:rPr>
              <a:t>separation) </a:t>
            </a:r>
            <a:r>
              <a:rPr lang="fr-FR" sz="1700" dirty="0" smtClean="0">
                <a:solidFill>
                  <a:prstClr val="black"/>
                </a:solidFill>
              </a:rPr>
              <a:t>or </a:t>
            </a:r>
            <a:r>
              <a:rPr lang="fr-FR" sz="1700" strike="sngStrike" dirty="0" err="1" smtClean="0">
                <a:solidFill>
                  <a:srgbClr val="FF0000"/>
                </a:solidFill>
              </a:rPr>
              <a:t>with</a:t>
            </a:r>
            <a:r>
              <a:rPr lang="fr-FR" sz="1700" strike="sngStrike" dirty="0" smtClean="0">
                <a:solidFill>
                  <a:srgbClr val="FF0000"/>
                </a:solidFill>
              </a:rPr>
              <a:t> </a:t>
            </a:r>
            <a:r>
              <a:rPr lang="fr-FR" sz="1700" strike="sngStrike" dirty="0" err="1" smtClean="0">
                <a:solidFill>
                  <a:srgbClr val="FF0000"/>
                </a:solidFill>
              </a:rPr>
              <a:t>doped</a:t>
            </a:r>
            <a:r>
              <a:rPr lang="fr-FR" sz="1700" strike="sngStrike" dirty="0" smtClean="0">
                <a:solidFill>
                  <a:srgbClr val="FF0000"/>
                </a:solidFill>
              </a:rPr>
              <a:t> plastic fibers </a:t>
            </a:r>
            <a:r>
              <a:rPr lang="fr-FR" sz="1700" strike="sngStrike" dirty="0" err="1" smtClean="0">
                <a:solidFill>
                  <a:srgbClr val="FF0000"/>
                </a:solidFill>
              </a:rPr>
              <a:t>with</a:t>
            </a:r>
            <a:r>
              <a:rPr lang="fr-FR" sz="1700" strike="sngStrike" dirty="0" smtClean="0">
                <a:solidFill>
                  <a:srgbClr val="FF0000"/>
                </a:solidFill>
              </a:rPr>
              <a:t> dual </a:t>
            </a:r>
            <a:r>
              <a:rPr lang="fr-FR" sz="1700" strike="sngStrike" dirty="0" err="1" smtClean="0">
                <a:solidFill>
                  <a:srgbClr val="FF0000"/>
                </a:solidFill>
              </a:rPr>
              <a:t>emission</a:t>
            </a:r>
            <a:r>
              <a:rPr lang="fr-FR" sz="1700" strike="sngStrike" dirty="0" smtClean="0">
                <a:solidFill>
                  <a:srgbClr val="FF0000"/>
                </a:solidFill>
              </a:rPr>
              <a:t> </a:t>
            </a:r>
            <a:r>
              <a:rPr lang="fr-FR" sz="1700" dirty="0">
                <a:solidFill>
                  <a:srgbClr val="FF0000"/>
                </a:solidFill>
              </a:rPr>
              <a:t> </a:t>
            </a:r>
            <a:r>
              <a:rPr lang="fr-FR" sz="1700" dirty="0" smtClean="0">
                <a:solidFill>
                  <a:srgbClr val="FF0000"/>
                </a:solidFill>
              </a:rPr>
              <a:t>media not dense </a:t>
            </a:r>
            <a:r>
              <a:rPr lang="fr-FR" sz="1700" dirty="0" err="1" smtClean="0">
                <a:solidFill>
                  <a:srgbClr val="FF0000"/>
                </a:solidFill>
              </a:rPr>
              <a:t>enough</a:t>
            </a:r>
            <a:r>
              <a:rPr lang="fr-FR" sz="1700" dirty="0" smtClean="0">
                <a:solidFill>
                  <a:srgbClr val="FF0000"/>
                </a:solidFill>
              </a:rPr>
              <a:t> for </a:t>
            </a:r>
            <a:r>
              <a:rPr lang="fr-FR" sz="1700" dirty="0" err="1" smtClean="0">
                <a:solidFill>
                  <a:srgbClr val="FF0000"/>
                </a:solidFill>
              </a:rPr>
              <a:t>homogenous</a:t>
            </a:r>
            <a:r>
              <a:rPr lang="fr-FR" sz="1700" dirty="0" smtClean="0">
                <a:solidFill>
                  <a:srgbClr val="FF0000"/>
                </a:solidFill>
              </a:rPr>
              <a:t> calorimeter</a:t>
            </a:r>
            <a:endParaRPr lang="fr-FR" sz="1700" strike="sngStrike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prstClr val="black"/>
                </a:solidFill>
              </a:rPr>
              <a:t>Enables high-precision (10s of </a:t>
            </a:r>
            <a:r>
              <a:rPr lang="en-US" sz="1700" dirty="0" err="1" smtClean="0">
                <a:solidFill>
                  <a:prstClr val="black"/>
                </a:solidFill>
              </a:rPr>
              <a:t>ps</a:t>
            </a:r>
            <a:r>
              <a:rPr lang="en-US" sz="1700" dirty="0" smtClean="0">
                <a:solidFill>
                  <a:prstClr val="black"/>
                </a:solidFill>
              </a:rPr>
              <a:t>) timing while conserving excellent stochastic term (~bulk)~3%/</a:t>
            </a:r>
            <a:r>
              <a:rPr lang="en-US" sz="1700" dirty="0" err="1" smtClean="0">
                <a:solidFill>
                  <a:prstClr val="black"/>
                </a:solidFill>
              </a:rPr>
              <a:t>sqrt</a:t>
            </a:r>
            <a:r>
              <a:rPr lang="en-US" sz="1700" dirty="0" smtClean="0">
                <a:solidFill>
                  <a:prstClr val="black"/>
                </a:solidFill>
              </a:rPr>
              <a:t>(E) typical of homogeneous </a:t>
            </a:r>
            <a:r>
              <a:rPr lang="en-US" sz="1700" dirty="0" smtClean="0">
                <a:solidFill>
                  <a:prstClr val="black"/>
                </a:solidFill>
              </a:rPr>
              <a:t>ECALs </a:t>
            </a:r>
            <a:r>
              <a:rPr lang="en-US" sz="1700" dirty="0" smtClean="0">
                <a:solidFill>
                  <a:srgbClr val="FF0000"/>
                </a:solidFill>
              </a:rPr>
              <a:t>(R</a:t>
            </a:r>
            <a:r>
              <a:rPr lang="en-US" sz="1700" baseline="-25000" dirty="0" smtClean="0">
                <a:solidFill>
                  <a:srgbClr val="FF0000"/>
                </a:solidFill>
              </a:rPr>
              <a:t>0</a:t>
            </a:r>
            <a:r>
              <a:rPr lang="en-US" sz="1700" dirty="0" smtClean="0">
                <a:solidFill>
                  <a:srgbClr val="FF0000"/>
                </a:solidFill>
              </a:rPr>
              <a:t>, X</a:t>
            </a:r>
            <a:r>
              <a:rPr lang="en-US" sz="1700" baseline="-25000" dirty="0" smtClean="0">
                <a:solidFill>
                  <a:srgbClr val="FF0000"/>
                </a:solidFill>
              </a:rPr>
              <a:t>0</a:t>
            </a:r>
            <a:r>
              <a:rPr lang="en-US" sz="1700" dirty="0" smtClean="0">
                <a:solidFill>
                  <a:srgbClr val="FF0000"/>
                </a:solidFill>
              </a:rPr>
              <a:t> material-dependent only)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70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prstClr val="black"/>
                </a:solidFill>
              </a:rPr>
              <a:t>SiPM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  <a:r>
              <a:rPr lang="en-US" sz="1700" dirty="0" smtClean="0">
                <a:solidFill>
                  <a:prstClr val="black"/>
                </a:solidFill>
              </a:rPr>
              <a:t>or PMT </a:t>
            </a:r>
            <a:r>
              <a:rPr lang="en-US" sz="1700" dirty="0" smtClean="0">
                <a:solidFill>
                  <a:prstClr val="black"/>
                </a:solidFill>
              </a:rPr>
              <a:t>readout, </a:t>
            </a:r>
            <a:r>
              <a:rPr lang="en-US" sz="1700" dirty="0" smtClean="0">
                <a:solidFill>
                  <a:srgbClr val="FF0000"/>
                </a:solidFill>
              </a:rPr>
              <a:t>limited degradation of resolution (see later)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FF0000"/>
                </a:solidFill>
              </a:rPr>
              <a:t>M</a:t>
            </a:r>
            <a:r>
              <a:rPr lang="en-US" sz="1700" dirty="0" smtClean="0">
                <a:solidFill>
                  <a:srgbClr val="FF0000"/>
                </a:solidFill>
              </a:rPr>
              <a:t>echanical ‘alveolar’ structure would have to be developed  </a:t>
            </a:r>
            <a:endParaRPr lang="fr-FR" sz="17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027" y="1724418"/>
            <a:ext cx="3039414" cy="15519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725" y="3936453"/>
            <a:ext cx="2610349" cy="1899634"/>
          </a:xfrm>
          <a:prstGeom prst="rect">
            <a:avLst/>
          </a:prstGeom>
        </p:spPr>
      </p:pic>
      <p:sp>
        <p:nvSpPr>
          <p:cNvPr id="12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39468" y="5875697"/>
            <a:ext cx="3343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Crystal fibers </a:t>
            </a:r>
            <a:r>
              <a:rPr lang="en-US" sz="1400" dirty="0"/>
              <a:t>developed in Crystal </a:t>
            </a:r>
            <a:r>
              <a:rPr lang="en-US" sz="1400" dirty="0" smtClean="0"/>
              <a:t>Clear </a:t>
            </a:r>
            <a:r>
              <a:rPr lang="en-US" sz="1400" dirty="0"/>
              <a:t>C</a:t>
            </a:r>
            <a:r>
              <a:rPr lang="en-US" sz="1400" dirty="0" smtClean="0"/>
              <a:t>ollaboration (see later</a:t>
            </a:r>
            <a:r>
              <a:rPr lang="en-US" sz="1400" dirty="0" smtClean="0"/>
              <a:t>), </a:t>
            </a:r>
            <a:r>
              <a:rPr lang="en-US" sz="1400" dirty="0" smtClean="0">
                <a:solidFill>
                  <a:srgbClr val="FF0000"/>
                </a:solidFill>
              </a:rPr>
              <a:t>‘bundle’ concept for illustration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purposes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only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60035" y="3382821"/>
            <a:ext cx="2362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PWO </a:t>
            </a:r>
            <a:r>
              <a:rPr lang="fr-FR" sz="1400" dirty="0" err="1"/>
              <a:t>from</a:t>
            </a:r>
            <a:r>
              <a:rPr lang="fr-FR" sz="1400" dirty="0"/>
              <a:t> CMS ECAL</a:t>
            </a:r>
          </a:p>
        </p:txBody>
      </p:sp>
    </p:spTree>
    <p:extLst>
      <p:ext uri="{BB962C8B-B14F-4D97-AF65-F5344CB8AC3E}">
        <p14:creationId xmlns:p14="http://schemas.microsoft.com/office/powerpoint/2010/main" val="3024853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ECAL: Readout with </a:t>
            </a:r>
            <a:r>
              <a:rPr lang="en-US" sz="3200" spc="-1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SiPMs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2627"/>
            <a:ext cx="9983702" cy="5185034"/>
          </a:xfrm>
          <a:prstGeom prst="rect">
            <a:avLst/>
          </a:prstGeom>
        </p:spPr>
      </p:pic>
      <p:sp>
        <p:nvSpPr>
          <p:cNvPr id="11" name="Google Shape;155;p5"/>
          <p:cNvSpPr/>
          <p:nvPr/>
        </p:nvSpPr>
        <p:spPr>
          <a:xfrm>
            <a:off x="7169671" y="1190538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899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ECAL: Readout with </a:t>
            </a:r>
            <a:r>
              <a:rPr lang="en-US" sz="3200" spc="-1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SiPMs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0" y="1241619"/>
            <a:ext cx="9934763" cy="5350206"/>
          </a:xfrm>
          <a:prstGeom prst="rect">
            <a:avLst/>
          </a:prstGeom>
        </p:spPr>
      </p:pic>
      <p:sp>
        <p:nvSpPr>
          <p:cNvPr id="11" name="Google Shape;155;p5"/>
          <p:cNvSpPr/>
          <p:nvPr/>
        </p:nvSpPr>
        <p:spPr>
          <a:xfrm>
            <a:off x="10125689" y="1198576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IAS2021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Jan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1737360" y="3291840"/>
            <a:ext cx="2936240" cy="377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1374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5" t="6663" r="39532" b="21931"/>
          <a:stretch/>
        </p:blipFill>
        <p:spPr>
          <a:xfrm>
            <a:off x="2504033" y="4532245"/>
            <a:ext cx="2701432" cy="2047812"/>
          </a:xfrm>
          <a:prstGeom prst="rect">
            <a:avLst/>
          </a:prstGeom>
        </p:spPr>
      </p:pic>
      <p:pic>
        <p:nvPicPr>
          <p:cNvPr id="39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33" t="6280" b="19516"/>
          <a:stretch/>
        </p:blipFill>
        <p:spPr>
          <a:xfrm>
            <a:off x="2335007" y="4489693"/>
            <a:ext cx="3277881" cy="2200037"/>
          </a:xfrm>
          <a:prstGeom prst="rect">
            <a:avLst/>
          </a:prstGeom>
        </p:spPr>
      </p:pic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R&amp;D Efforts at CERN </a:t>
            </a:r>
            <a:r>
              <a:rPr lang="en-US" sz="3200" spc="-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DejaVu Sans"/>
                <a:cs typeface="DejaVu Sans"/>
              </a:rPr>
              <a:t>and in France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6" y="1146526"/>
            <a:ext cx="782726" cy="771754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5" y="1949440"/>
            <a:ext cx="2498501" cy="2137893"/>
          </a:xfrm>
          <a:prstGeom prst="rect">
            <a:avLst/>
          </a:prstGeom>
        </p:spPr>
      </p:pic>
      <p:pic>
        <p:nvPicPr>
          <p:cNvPr id="15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" t="9064" r="69022"/>
          <a:stretch/>
        </p:blipFill>
        <p:spPr>
          <a:xfrm>
            <a:off x="2815384" y="1958252"/>
            <a:ext cx="2637596" cy="26018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716" y="4100736"/>
            <a:ext cx="3193961" cy="2125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83839" y="1291077"/>
            <a:ext cx="1025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Dr. Etiennette AUFFRAY-HILLEMANNS (Senior </a:t>
            </a:r>
            <a:r>
              <a:rPr lang="fr-FR" dirty="0" err="1" smtClean="0">
                <a:solidFill>
                  <a:prstClr val="black"/>
                </a:solidFill>
              </a:rPr>
              <a:t>physicist</a:t>
            </a:r>
            <a:r>
              <a:rPr lang="fr-FR" dirty="0" smtClean="0">
                <a:solidFill>
                  <a:prstClr val="black"/>
                </a:solidFill>
              </a:rPr>
              <a:t>, CERN):  section leader of EP-CMX-Detector Applications Group and </a:t>
            </a:r>
            <a:r>
              <a:rPr lang="fr-FR" dirty="0" err="1" smtClean="0">
                <a:solidFill>
                  <a:prstClr val="black"/>
                </a:solidFill>
              </a:rPr>
              <a:t>spokesperson</a:t>
            </a:r>
            <a:r>
              <a:rPr lang="fr-FR" dirty="0" smtClean="0">
                <a:solidFill>
                  <a:prstClr val="black"/>
                </a:solidFill>
              </a:rPr>
              <a:t> Crystal </a:t>
            </a:r>
            <a:r>
              <a:rPr lang="fr-FR" dirty="0" err="1" smtClean="0">
                <a:solidFill>
                  <a:prstClr val="black"/>
                </a:solidFill>
              </a:rPr>
              <a:t>Clear</a:t>
            </a:r>
            <a:r>
              <a:rPr lang="fr-FR" dirty="0" smtClean="0">
                <a:solidFill>
                  <a:prstClr val="black"/>
                </a:solidFill>
              </a:rPr>
              <a:t> Collaboration (RD18)</a:t>
            </a:r>
            <a:endParaRPr lang="fr-FR" dirty="0"/>
          </a:p>
        </p:txBody>
      </p:sp>
      <p:sp>
        <p:nvSpPr>
          <p:cNvPr id="17" name="Google Shape;155;p5"/>
          <p:cNvSpPr/>
          <p:nvPr/>
        </p:nvSpPr>
        <p:spPr>
          <a:xfrm>
            <a:off x="153099" y="4334885"/>
            <a:ext cx="2210897" cy="61985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Auffray-Hillemanns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FCC-Physics  March 15 2021+ private communication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01" y="1192953"/>
            <a:ext cx="829399" cy="6627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672" y="5065296"/>
            <a:ext cx="2526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R&amp;D </a:t>
            </a:r>
            <a:r>
              <a:rPr lang="fr-FR" dirty="0">
                <a:solidFill>
                  <a:prstClr val="black"/>
                </a:solidFill>
              </a:rPr>
              <a:t>in CERN EP-RD WG3 </a:t>
            </a:r>
            <a:r>
              <a:rPr lang="fr-FR" dirty="0" err="1">
                <a:solidFill>
                  <a:prstClr val="black"/>
                </a:solidFill>
              </a:rPr>
              <a:t>calorimetry</a:t>
            </a:r>
            <a:r>
              <a:rPr lang="fr-FR" dirty="0">
                <a:solidFill>
                  <a:prstClr val="black"/>
                </a:solidFill>
              </a:rPr>
              <a:t> for </a:t>
            </a:r>
            <a:r>
              <a:rPr lang="fr-FR" dirty="0" err="1">
                <a:solidFill>
                  <a:prstClr val="black"/>
                </a:solidFill>
              </a:rPr>
              <a:t>LHCb</a:t>
            </a:r>
            <a:r>
              <a:rPr lang="fr-FR" dirty="0">
                <a:solidFill>
                  <a:prstClr val="black"/>
                </a:solidFill>
              </a:rPr>
              <a:t> calorimeter phase II </a:t>
            </a:r>
            <a:r>
              <a:rPr lang="fr-FR" dirty="0" smtClean="0">
                <a:solidFill>
                  <a:prstClr val="black"/>
                </a:solidFill>
              </a:rPr>
              <a:t>upgrade</a:t>
            </a:r>
            <a:endParaRPr lang="fr-FR" dirty="0"/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EE954CB9-71D3-5C42-BC7D-A9C8F3CA364A}"/>
              </a:ext>
            </a:extLst>
          </p:cNvPr>
          <p:cNvGrpSpPr/>
          <p:nvPr/>
        </p:nvGrpSpPr>
        <p:grpSpPr>
          <a:xfrm>
            <a:off x="8903463" y="2020684"/>
            <a:ext cx="2937808" cy="3686689"/>
            <a:chOff x="2215236" y="-1115969"/>
            <a:chExt cx="3917077" cy="4915584"/>
          </a:xfrm>
        </p:grpSpPr>
        <p:sp>
          <p:nvSpPr>
            <p:cNvPr id="21" name="Shape 132">
              <a:extLst>
                <a:ext uri="{FF2B5EF4-FFF2-40B4-BE49-F238E27FC236}">
                  <a16:creationId xmlns:a16="http://schemas.microsoft.com/office/drawing/2014/main" id="{AC54CBDA-4C4C-1846-B17D-32245CB96FE0}"/>
                </a:ext>
              </a:extLst>
            </p:cNvPr>
            <p:cNvSpPr/>
            <p:nvPr/>
          </p:nvSpPr>
          <p:spPr>
            <a:xfrm flipH="1" flipV="1">
              <a:off x="5010692" y="-553300"/>
              <a:ext cx="1121621" cy="0"/>
            </a:xfrm>
            <a:prstGeom prst="line">
              <a:avLst/>
            </a:prstGeom>
            <a:ln w="38100">
              <a:solidFill>
                <a:srgbClr val="FF2600"/>
              </a:solidFill>
              <a:miter lim="400000"/>
              <a:tailEnd type="arrow"/>
            </a:ln>
          </p:spPr>
          <p:txBody>
            <a:bodyPr lIns="0" tIns="0" rIns="0" bIns="0"/>
            <a:lstStyle/>
            <a:p>
              <a:pPr lvl="0" algn="ctr">
                <a:defRPr>
                  <a:solidFill>
                    <a:srgbClr val="005493"/>
                  </a:solidFill>
                </a:defRPr>
              </a:pPr>
              <a:endParaRPr sz="1050"/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DE486B4A-4ACB-664F-9E2B-9B769C58F8D3}"/>
                </a:ext>
              </a:extLst>
            </p:cNvPr>
            <p:cNvGrpSpPr/>
            <p:nvPr/>
          </p:nvGrpSpPr>
          <p:grpSpPr>
            <a:xfrm>
              <a:off x="2215236" y="-1115969"/>
              <a:ext cx="3480708" cy="4915584"/>
              <a:chOff x="2830926" y="-1187977"/>
              <a:chExt cx="3480708" cy="4915584"/>
            </a:xfrm>
          </p:grpSpPr>
          <p:sp>
            <p:nvSpPr>
              <p:cNvPr id="24" name="TextBox 9">
                <a:extLst>
                  <a:ext uri="{FF2B5EF4-FFF2-40B4-BE49-F238E27FC236}">
                    <a16:creationId xmlns:a16="http://schemas.microsoft.com/office/drawing/2014/main" id="{FBC281AC-2ECF-F948-9B9E-95E03F60F90B}"/>
                  </a:ext>
                </a:extLst>
              </p:cNvPr>
              <p:cNvSpPr txBox="1"/>
              <p:nvPr/>
            </p:nvSpPr>
            <p:spPr>
              <a:xfrm>
                <a:off x="2830926" y="3173610"/>
                <a:ext cx="301148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anose="020B0604020202020204" pitchFamily="34" charset="0"/>
                  </a:rPr>
                  <a:t>Good separation of </a:t>
                </a:r>
              </a:p>
              <a:p>
                <a:pPr algn="ctr"/>
                <a:r>
                  <a:rPr lang="en-US" sz="105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anose="020B0604020202020204" pitchFamily="34" charset="0"/>
                  </a:rPr>
                  <a:t>Scintillation &amp; Cerenkov</a:t>
                </a:r>
              </a:p>
            </p:txBody>
          </p:sp>
          <p:grpSp>
            <p:nvGrpSpPr>
              <p:cNvPr id="25" name="Group 10">
                <a:extLst>
                  <a:ext uri="{FF2B5EF4-FFF2-40B4-BE49-F238E27FC236}">
                    <a16:creationId xmlns:a16="http://schemas.microsoft.com/office/drawing/2014/main" id="{A9A0C36D-F23B-0F49-A583-5E41BA0B1913}"/>
                  </a:ext>
                </a:extLst>
              </p:cNvPr>
              <p:cNvGrpSpPr/>
              <p:nvPr/>
            </p:nvGrpSpPr>
            <p:grpSpPr>
              <a:xfrm>
                <a:off x="3006297" y="-1187977"/>
                <a:ext cx="3305337" cy="4371980"/>
                <a:chOff x="3120981" y="-1187977"/>
                <a:chExt cx="3305337" cy="4371980"/>
              </a:xfrm>
            </p:grpSpPr>
            <p:grpSp>
              <p:nvGrpSpPr>
                <p:cNvPr id="26" name="Group 11">
                  <a:extLst>
                    <a:ext uri="{FF2B5EF4-FFF2-40B4-BE49-F238E27FC236}">
                      <a16:creationId xmlns:a16="http://schemas.microsoft.com/office/drawing/2014/main" id="{14443AA1-ADF3-6B49-B06C-C6285F69C108}"/>
                    </a:ext>
                  </a:extLst>
                </p:cNvPr>
                <p:cNvGrpSpPr/>
                <p:nvPr/>
              </p:nvGrpSpPr>
              <p:grpSpPr>
                <a:xfrm>
                  <a:off x="3120981" y="344877"/>
                  <a:ext cx="3305337" cy="2839126"/>
                  <a:chOff x="2929913" y="561407"/>
                  <a:chExt cx="3305337" cy="2839126"/>
                </a:xfrm>
              </p:grpSpPr>
              <p:pic>
                <p:nvPicPr>
                  <p:cNvPr id="30" name="waveform_cut_norm_fib_all.png">
                    <a:extLst>
                      <a:ext uri="{FF2B5EF4-FFF2-40B4-BE49-F238E27FC236}">
                        <a16:creationId xmlns:a16="http://schemas.microsoft.com/office/drawing/2014/main" id="{ADC39966-8195-A24E-8A8D-A97C588BAF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939483" y="1048004"/>
                    <a:ext cx="3295767" cy="235252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A1BBC277-5ECB-814B-813E-463A91246E3A}"/>
                      </a:ext>
                    </a:extLst>
                  </p:cNvPr>
                  <p:cNvSpPr/>
                  <p:nvPr/>
                </p:nvSpPr>
                <p:spPr>
                  <a:xfrm>
                    <a:off x="2929913" y="561407"/>
                    <a:ext cx="1000160" cy="4924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it-IT" sz="900" b="1" dirty="0">
                        <a:solidFill>
                          <a:srgbClr val="0000FF"/>
                        </a:solidFill>
                        <a:latin typeface="Century Gothic" pitchFamily="34" charset="0"/>
                        <a:cs typeface="Arial" pitchFamily="34" charset="0"/>
                      </a:rPr>
                      <a:t>Cerenkov</a:t>
                    </a:r>
                  </a:p>
                  <a:p>
                    <a:pPr lvl="0"/>
                    <a:r>
                      <a:rPr lang="it-IT" sz="900" b="1" dirty="0">
                        <a:solidFill>
                          <a:srgbClr val="0000FF"/>
                        </a:solidFill>
                        <a:latin typeface="Century Gothic" pitchFamily="34" charset="0"/>
                        <a:cs typeface="Arial" pitchFamily="34" charset="0"/>
                      </a:rPr>
                      <a:t>(LuAG)</a:t>
                    </a: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32A1E27-6162-2D43-B0FB-5388F7493D5A}"/>
                      </a:ext>
                    </a:extLst>
                  </p:cNvPr>
                  <p:cNvSpPr/>
                  <p:nvPr/>
                </p:nvSpPr>
                <p:spPr>
                  <a:xfrm>
                    <a:off x="4711494" y="651554"/>
                    <a:ext cx="1195164" cy="4924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it-IT" sz="900" b="1" dirty="0">
                        <a:solidFill>
                          <a:srgbClr val="00B050"/>
                        </a:solidFill>
                        <a:latin typeface="Century Gothic" pitchFamily="34" charset="0"/>
                        <a:cs typeface="Arial" pitchFamily="34" charset="0"/>
                      </a:rPr>
                      <a:t>Scintillation (LuAG:Ce)</a:t>
                    </a:r>
                  </a:p>
                </p:txBody>
              </p:sp>
            </p:grpSp>
            <p:pic>
              <p:nvPicPr>
                <p:cNvPr id="27" name="TestBeam_012-enhanced.jpeg">
                  <a:extLst>
                    <a:ext uri="{FF2B5EF4-FFF2-40B4-BE49-F238E27FC236}">
                      <a16:creationId xmlns:a16="http://schemas.microsoft.com/office/drawing/2014/main" id="{02D73D28-9D8E-B045-8E60-FAD079C286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364803" y="-1187977"/>
                  <a:ext cx="2088232" cy="1516796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cxnSp>
              <p:nvCxnSpPr>
                <p:cNvPr id="28" name="Straight Arrow Connector 13">
                  <a:extLst>
                    <a:ext uri="{FF2B5EF4-FFF2-40B4-BE49-F238E27FC236}">
                      <a16:creationId xmlns:a16="http://schemas.microsoft.com/office/drawing/2014/main" id="{50726091-487A-204D-9575-9218713F1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57871" y="-93809"/>
                  <a:ext cx="16424" cy="1141798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14">
                  <a:extLst>
                    <a:ext uri="{FF2B5EF4-FFF2-40B4-BE49-F238E27FC236}">
                      <a16:creationId xmlns:a16="http://schemas.microsoft.com/office/drawing/2014/main" id="{13038692-DBBF-744A-9F7B-DD68ADB23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35818" y="6885"/>
                  <a:ext cx="105607" cy="1719256"/>
                </a:xfrm>
                <a:prstGeom prst="straightConnector1">
                  <a:avLst/>
                </a:prstGeom>
                <a:ln>
                  <a:solidFill>
                    <a:srgbClr val="1DC516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62D7F4-5481-3B48-B1B5-FFAC294EF3BE}"/>
                </a:ext>
              </a:extLst>
            </p:cNvPr>
            <p:cNvSpPr/>
            <p:nvPr/>
          </p:nvSpPr>
          <p:spPr>
            <a:xfrm>
              <a:off x="5226717" y="-949266"/>
              <a:ext cx="752771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1050" b="1" i="1" dirty="0" err="1">
                  <a:latin typeface="Century Gothic" pitchFamily="34" charset="0"/>
                  <a:cs typeface="Arial" pitchFamily="34" charset="0"/>
                </a:rPr>
                <a:t>Beam</a:t>
              </a:r>
              <a:endParaRPr lang="en-GB" sz="1050" dirty="0"/>
            </a:p>
          </p:txBody>
        </p:sp>
      </p:grpSp>
      <p:pic>
        <p:nvPicPr>
          <p:cNvPr id="33" name="Picture 3" descr="C:\Users\rgiuffre\Dropbox\CERN\INTELUM\02_intelum-02-1.png">
            <a:extLst>
              <a:ext uri="{FF2B5EF4-FFF2-40B4-BE49-F238E27FC236}">
                <a16:creationId xmlns:a16="http://schemas.microsoft.com/office/drawing/2014/main" id="{35B7C9D0-BBFC-2346-87FD-75A293C6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3282" y="5742760"/>
            <a:ext cx="1212518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>
            <a:extLst>
              <a:ext uri="{FF2B5EF4-FFF2-40B4-BE49-F238E27FC236}">
                <a16:creationId xmlns:a16="http://schemas.microsoft.com/office/drawing/2014/main" id="{C0EB311C-CB64-1A47-BF7F-899CAE3ECA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2367" y="6176982"/>
            <a:ext cx="1350000" cy="3552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0804" y="3523435"/>
            <a:ext cx="2833352" cy="30587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88384" y="2592077"/>
            <a:ext cx="2987899" cy="88220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442051" y="1986202"/>
            <a:ext cx="3463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Dual </a:t>
            </a:r>
            <a:r>
              <a:rPr lang="fr-FR" dirty="0" err="1" smtClean="0">
                <a:solidFill>
                  <a:prstClr val="black"/>
                </a:solidFill>
              </a:rPr>
              <a:t>Readout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developments</a:t>
            </a:r>
            <a:r>
              <a:rPr lang="fr-FR" dirty="0" smtClean="0">
                <a:solidFill>
                  <a:prstClr val="black"/>
                </a:solidFill>
              </a:rPr>
              <a:t>  </a:t>
            </a:r>
            <a:endParaRPr lang="fr-FR" dirty="0"/>
          </a:p>
        </p:txBody>
      </p:sp>
      <p:sp>
        <p:nvSpPr>
          <p:cNvPr id="35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19/3/2021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356726" y="2020684"/>
            <a:ext cx="42588" cy="439463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0306" y="2263241"/>
            <a:ext cx="579550" cy="3483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8157" y="5136253"/>
            <a:ext cx="110318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srgbClr val="FF0000"/>
                </a:solidFill>
              </a:rPr>
              <a:t>Simulation,  </a:t>
            </a:r>
            <a:endParaRPr lang="fr-FR" sz="1300" dirty="0">
              <a:solidFill>
                <a:srgbClr val="FF0000"/>
              </a:solidFill>
            </a:endParaRPr>
          </a:p>
        </p:txBody>
      </p:sp>
      <p:pic>
        <p:nvPicPr>
          <p:cNvPr id="41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33" t="89978" b="4000"/>
          <a:stretch/>
        </p:blipFill>
        <p:spPr>
          <a:xfrm>
            <a:off x="2543136" y="4347198"/>
            <a:ext cx="2837243" cy="154197"/>
          </a:xfrm>
          <a:prstGeom prst="rect">
            <a:avLst/>
          </a:prstGeom>
        </p:spPr>
      </p:pic>
      <p:cxnSp>
        <p:nvCxnSpPr>
          <p:cNvPr id="42" name="Connecteur droit 41"/>
          <p:cNvCxnSpPr/>
          <p:nvPr/>
        </p:nvCxnSpPr>
        <p:spPr>
          <a:xfrm>
            <a:off x="2531723" y="4330674"/>
            <a:ext cx="14313" cy="21793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659240" y="1872392"/>
            <a:ext cx="14313" cy="21793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10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131263</TotalTime>
  <Words>891</Words>
  <Application>Microsoft Office PowerPoint</Application>
  <PresentationFormat>Grand écran</PresentationFormat>
  <Paragraphs>96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DejaVu Sans</vt:lpstr>
      <vt:lpstr>Economica</vt:lpstr>
      <vt:lpstr>Symbol</vt:lpstr>
      <vt:lpstr>Verdana</vt:lpstr>
      <vt:lpstr>Wingdings</vt:lpstr>
      <vt:lpstr>Thème Office</vt:lpstr>
      <vt:lpstr>Office Theme</vt:lpstr>
      <vt:lpstr>High-resolution calorimetry for the FCC: Motivations, possibilities and exploration for French involvement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1994</cp:revision>
  <dcterms:created xsi:type="dcterms:W3CDTF">2015-06-25T13:12:30Z</dcterms:created>
  <dcterms:modified xsi:type="dcterms:W3CDTF">2021-04-30T14:34:28Z</dcterms:modified>
</cp:coreProperties>
</file>