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17" r:id="rId2"/>
    <p:sldId id="2545" r:id="rId3"/>
    <p:sldId id="2546" r:id="rId4"/>
    <p:sldId id="2547" r:id="rId5"/>
    <p:sldId id="2549" r:id="rId6"/>
    <p:sldId id="2548" r:id="rId7"/>
    <p:sldId id="2544" r:id="rId8"/>
    <p:sldId id="2505" r:id="rId9"/>
    <p:sldId id="2526" r:id="rId10"/>
    <p:sldId id="2519" r:id="rId11"/>
    <p:sldId id="2520" r:id="rId12"/>
    <p:sldId id="2535" r:id="rId13"/>
    <p:sldId id="2536" r:id="rId14"/>
    <p:sldId id="2539" r:id="rId15"/>
    <p:sldId id="2540" r:id="rId16"/>
    <p:sldId id="2537" r:id="rId17"/>
    <p:sldId id="2525" r:id="rId18"/>
    <p:sldId id="2541" r:id="rId19"/>
    <p:sldId id="2542" r:id="rId20"/>
    <p:sldId id="2523" r:id="rId21"/>
    <p:sldId id="254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a Malgeri" initials="L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97BFF"/>
    <a:srgbClr val="9A672D"/>
    <a:srgbClr val="00B30B"/>
    <a:srgbClr val="A26B2D"/>
    <a:srgbClr val="D58F3E"/>
    <a:srgbClr val="FFC789"/>
    <a:srgbClr val="FCA849"/>
    <a:srgbClr val="E9EDF4"/>
    <a:srgbClr val="FF8D00"/>
    <a:srgbClr val="00D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51" autoAdjust="0"/>
    <p:restoredTop sz="95353" autoAdjust="0"/>
  </p:normalViewPr>
  <p:slideViewPr>
    <p:cSldViewPr snapToGrid="0" snapToObjects="1">
      <p:cViewPr varScale="1">
        <p:scale>
          <a:sx n="85" d="100"/>
          <a:sy n="85" d="100"/>
        </p:scale>
        <p:origin x="1488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-253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0A0A3-E680-514A-A0D9-5D56161CA2B6}" type="datetimeFigureOut">
              <a:rPr lang="en-US" smtClean="0"/>
              <a:pPr/>
              <a:t>4/30/21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883A-A103-0047-ADA0-262C0F5B77F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438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B358B-323C-2A4D-B62E-A6954C044CEB}" type="datetimeFigureOut">
              <a:rPr lang="en-US" smtClean="0"/>
              <a:pPr/>
              <a:t>4/30/21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5DDA8-2351-A546-91A9-2672C2503B7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758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57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92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7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17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66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01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83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9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82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10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32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24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66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53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5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63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87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78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02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88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7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47A8E-5EA4-D044-997E-655F96C855B6}" type="datetime1">
              <a:rPr lang="fr-FR" smtClean="0"/>
              <a:t>30/04/2021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F6B2-B415-6040-9B9A-D8CF73265845}" type="datetime1">
              <a:rPr lang="fr-FR" smtClean="0"/>
              <a:t>30/04/2021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E4F6-B18D-314B-94CB-9113B3775DC6}" type="datetime1">
              <a:rPr lang="fr-FR" smtClean="0"/>
              <a:t>30/04/2021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88"/>
            <a:ext cx="12192000" cy="678235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7622"/>
            <a:ext cx="12192000" cy="6110378"/>
          </a:xfrm>
        </p:spPr>
        <p:txBody>
          <a:bodyPr/>
          <a:lstStyle>
            <a:lvl1pPr marL="274320" indent="-274320">
              <a:spcBef>
                <a:spcPts val="600"/>
              </a:spcBef>
              <a:defRPr>
                <a:solidFill>
                  <a:srgbClr val="000090"/>
                </a:solidFill>
              </a:defRPr>
            </a:lvl1pPr>
            <a:lvl2pPr marL="548640" indent="-274320">
              <a:spcBef>
                <a:spcPts val="600"/>
              </a:spcBef>
              <a:buFont typeface="Lucida Grande"/>
              <a:buChar char="-"/>
              <a:defRPr sz="2000">
                <a:solidFill>
                  <a:schemeClr val="tx1"/>
                </a:solidFill>
              </a:defRPr>
            </a:lvl2pPr>
            <a:lvl3pPr marL="822960" indent="-274320">
              <a:spcBef>
                <a:spcPts val="300"/>
              </a:spcBef>
              <a:buFont typeface="Lucida Grande"/>
              <a:buChar char="-"/>
              <a:defRPr sz="1800">
                <a:solidFill>
                  <a:srgbClr val="800000"/>
                </a:solidFill>
              </a:defRPr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96822"/>
            <a:ext cx="1219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E96B0-67DA-C94C-B798-7543832C3C93}" type="datetime1">
              <a:rPr lang="fr-FR" smtClean="0"/>
              <a:t>30/04/2021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30F8-04A8-B04B-9E7E-84C2EF54047F}" type="datetime1">
              <a:rPr lang="fr-FR" smtClean="0"/>
              <a:t>30/04/2021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768106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73CD-C9AA-374A-A10E-028045C2877E}" type="datetime1">
              <a:rPr lang="fr-FR" smtClean="0"/>
              <a:t>30/04/2021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48F5E-F853-7C4B-815D-AB0BB56C948C}" type="datetime1">
              <a:rPr lang="fr-FR" smtClean="0"/>
              <a:t>30/04/2021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747622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016A-2CA5-404B-BFE7-45136B4A05DC}" type="datetime1">
              <a:rPr lang="fr-FR" smtClean="0"/>
              <a:t>30/04/2021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1396-FD77-D549-9326-6130907CCCE5}" type="datetime1">
              <a:rPr lang="fr-FR" smtClean="0"/>
              <a:t>30/04/2021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504B6-A62E-D641-B842-F82A9CEC3315}" type="datetime1">
              <a:rPr lang="fr-FR" smtClean="0"/>
              <a:t>30/04/2021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588"/>
            <a:ext cx="10972800" cy="798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747622"/>
            <a:ext cx="10972800" cy="5608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8F060-896E-4A4E-84B5-2DEC33511EA1}" type="datetime1">
              <a:rPr lang="fr-FR" smtClean="0"/>
              <a:t>30/04/2021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35" y="1"/>
            <a:ext cx="2495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1"/>
            <a:r>
              <a:rPr lang="en-US"/>
              <a:t>MB Apr. 9,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112" y="1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9CA62D5A-175C-0146-8DFE-850ADA1B8FDC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32" indent="-3429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hyperlink" Target="https://science.osti.gov/-/media/hep/pdf/Reports/2020/DOE_Basic_Research_Needs_Study_on_High_Energy_Physics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abs/1910.11775" TargetMode="External"/><Relationship Id="rId5" Type="http://schemas.openxmlformats.org/officeDocument/2006/relationships/hyperlink" Target="https://indico.cern.ch/event/957057/" TargetMode="External"/><Relationship Id="rId4" Type="http://schemas.openxmlformats.org/officeDocument/2006/relationships/hyperlink" Target="https://europeanstrategyupdate.web.cern.ch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957057/progra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s://indico.cern.ch/event/957057/page/21912-questionnaires" TargetMode="External"/><Relationship Id="rId4" Type="http://schemas.openxmlformats.org/officeDocument/2006/relationships/hyperlink" Target="https://indico.cern.ch/event/957057/page/21634-input-from-future-facilitie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cern.ch/event/957057/program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957057/page/21634-input-from-future-facilitie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770896" y="2798058"/>
            <a:ext cx="1065020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Avenir Next" panose="020B0503020202020204" pitchFamily="34" charset="0"/>
                <a:ea typeface="Geneva" panose="020B0503030404040204" pitchFamily="34" charset="0"/>
                <a:cs typeface="Diwan Thuluth" pitchFamily="2" charset="-78"/>
              </a:rPr>
              <a:t>ECFA R&amp;D roadmap, and introduction to Solid State devices requirements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latin typeface="Avenir Next" panose="020B0503020202020204" pitchFamily="34" charset="0"/>
                <a:ea typeface="Geneva" panose="020B0503030404040204" pitchFamily="34" charset="0"/>
                <a:cs typeface="Diwan Thuluth" pitchFamily="2" charset="-78"/>
              </a:rPr>
              <a:t>FCC-contacts meeting, 30/04/2021</a:t>
            </a:r>
            <a:endParaRPr lang="en-US" sz="2200" dirty="0">
              <a:latin typeface="Avenir Next" panose="020B0503020202020204" pitchFamily="34" charset="0"/>
              <a:ea typeface="Ayuthaya" pitchFamily="2" charset="-34"/>
              <a:cs typeface="Apple Chancery" panose="03020702040506060504" pitchFamily="66" charset="-79"/>
            </a:endParaRPr>
          </a:p>
          <a:p>
            <a:pPr>
              <a:spcAft>
                <a:spcPts val="300"/>
              </a:spcAft>
            </a:pPr>
            <a:r>
              <a:rPr lang="en-US" dirty="0">
                <a:latin typeface="Avenir Next" panose="020B0503020202020204" pitchFamily="34" charset="0"/>
              </a:rPr>
              <a:t>D. </a:t>
            </a:r>
            <a:r>
              <a:rPr lang="en-US" dirty="0" err="1">
                <a:latin typeface="Avenir Next" panose="020B0503020202020204" pitchFamily="34" charset="0"/>
              </a:rPr>
              <a:t>Contardo</a:t>
            </a:r>
            <a:endParaRPr lang="en-US" dirty="0">
              <a:latin typeface="Avenir Next" panose="020B0503020202020204" pitchFamily="34" charset="0"/>
              <a:ea typeface="Geneva" panose="020B0503030404040204" pitchFamily="34" charset="0"/>
              <a:cs typeface="Diwan Thulut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80124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1FD0372C-1D7C-3743-92D2-9959C6017BB5}"/>
              </a:ext>
            </a:extLst>
          </p:cNvPr>
          <p:cNvGrpSpPr/>
          <p:nvPr/>
        </p:nvGrpSpPr>
        <p:grpSpPr>
          <a:xfrm>
            <a:off x="540000" y="163429"/>
            <a:ext cx="11110800" cy="660407"/>
            <a:chOff x="540000" y="163429"/>
            <a:chExt cx="11110800" cy="660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1F50C6-5F0C-224A-B4C1-8B595DDF0611}"/>
                </a:ext>
              </a:extLst>
            </p:cNvPr>
            <p:cNvSpPr/>
            <p:nvPr/>
          </p:nvSpPr>
          <p:spPr>
            <a:xfrm>
              <a:off x="540000" y="163429"/>
              <a:ext cx="111108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Vertex Detectors high position precision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1985CD-84E3-7546-8710-19B677263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F3D7EF9-7992-CF46-B004-1A9247AA9599}"/>
              </a:ext>
            </a:extLst>
          </p:cNvPr>
          <p:cNvSpPr/>
          <p:nvPr/>
        </p:nvSpPr>
        <p:spPr>
          <a:xfrm>
            <a:off x="471085" y="953056"/>
            <a:ext cx="11248629" cy="2469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Most demanding are ALICE and ILC, CLIC, FCC-</a:t>
            </a:r>
            <a:r>
              <a:rPr lang="en-US" sz="2000" dirty="0" err="1">
                <a:latin typeface="Avenir Next" panose="020B0503020202020204" pitchFamily="34" charset="0"/>
              </a:rPr>
              <a:t>ee</a:t>
            </a:r>
            <a:r>
              <a:rPr lang="en-US" sz="2000" dirty="0">
                <a:latin typeface="Avenir Next" panose="020B0503020202020204" pitchFamily="34" charset="0"/>
              </a:rPr>
              <a:t> colliders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FCC-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ee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target: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(d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0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)/d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≃ 2(20) µm at 100(1) GeV (90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∘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), flavor physics benefit with higher precision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Drivers are hit position precision (</a:t>
            </a:r>
            <a:r>
              <a:rPr lang="en-US" sz="2000" dirty="0" err="1">
                <a:latin typeface="Avenir Next" panose="020B0503020202020204" pitchFamily="34" charset="0"/>
              </a:rPr>
              <a:t>σ</a:t>
            </a:r>
            <a:r>
              <a:rPr lang="en-US" sz="2000" baseline="-25000" dirty="0" err="1">
                <a:latin typeface="Avenir Next" panose="020B0503020202020204" pitchFamily="34" charset="0"/>
              </a:rPr>
              <a:t>hit</a:t>
            </a:r>
            <a:r>
              <a:rPr lang="en-US" sz="2000" dirty="0">
                <a:latin typeface="Avenir Next" panose="020B0503020202020204" pitchFamily="34" charset="0"/>
              </a:rPr>
              <a:t>), multiple scattering (X/X</a:t>
            </a:r>
            <a:r>
              <a:rPr lang="en-US" sz="2000" baseline="-25000" dirty="0">
                <a:latin typeface="Avenir Next" panose="020B0503020202020204" pitchFamily="34" charset="0"/>
              </a:rPr>
              <a:t>0</a:t>
            </a:r>
            <a:r>
              <a:rPr lang="en-US" sz="2000" dirty="0">
                <a:latin typeface="Avenir Next" panose="020B0503020202020204" pitchFamily="34" charset="0"/>
              </a:rPr>
              <a:t>), layer configuration*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ALICE ITS3 target: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σ</a:t>
            </a:r>
            <a:r>
              <a:rPr lang="en-US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hit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≃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3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µm, X/X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0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≃ 0.05% / layer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97BFF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10-20 µm pixel pitch, thickness down to 20 µm**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97BFF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12” wafers (10 x 28 cm sensors), power ≃ 20 </a:t>
            </a:r>
            <a:r>
              <a:rPr lang="en-US" dirty="0" err="1">
                <a:solidFill>
                  <a:srgbClr val="F97BFF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mW</a:t>
            </a:r>
            <a:r>
              <a:rPr lang="en-US" dirty="0">
                <a:solidFill>
                  <a:srgbClr val="F97BFF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/cm</a:t>
            </a:r>
            <a:r>
              <a:rPr lang="en-US" baseline="30000" dirty="0">
                <a:solidFill>
                  <a:srgbClr val="F97BFF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2 </a:t>
            </a:r>
            <a:r>
              <a:rPr lang="en-US" dirty="0">
                <a:solidFill>
                  <a:srgbClr val="F97BFF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for gas flow cooling (TF7 and TF8)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MAPs with stitching process in 65 nm node (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TowerJazz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02D2E8-31FE-2745-BA0C-128DC04C5247}"/>
              </a:ext>
            </a:extLst>
          </p:cNvPr>
          <p:cNvSpPr/>
          <p:nvPr/>
        </p:nvSpPr>
        <p:spPr>
          <a:xfrm>
            <a:off x="6392" y="6131808"/>
            <a:ext cx="121706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</a:rPr>
              <a:t>ALICE ITS2: ALPIDE 30 </a:t>
            </a:r>
            <a:r>
              <a:rPr lang="en-US" sz="1400" i="1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µm pitch, 50 µm thick, </a:t>
            </a:r>
            <a:r>
              <a:rPr lang="en-US" sz="1400" i="1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σ</a:t>
            </a:r>
            <a:r>
              <a:rPr lang="en-US" sz="1400" i="1" baseline="-250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hit</a:t>
            </a:r>
            <a:r>
              <a:rPr lang="en-US" sz="1400" i="1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≃ 5 µm, X/X</a:t>
            </a:r>
            <a:r>
              <a:rPr lang="en-US" sz="1400" i="1" baseline="-25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0</a:t>
            </a:r>
            <a:r>
              <a:rPr lang="en-US" sz="1400" i="1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≃ 0.3% / layer (of which only &lt; 20 % from sensors, </a:t>
            </a:r>
            <a:r>
              <a:rPr lang="en-US" sz="1400" i="1" dirty="0">
                <a:latin typeface="Avenir Next" panose="020B0503020202020204" pitchFamily="34" charset="0"/>
              </a:rPr>
              <a:t>16 mm bending test encouraging</a:t>
            </a:r>
          </a:p>
          <a:p>
            <a:r>
              <a:rPr lang="en-US" sz="1400" i="1" dirty="0">
                <a:latin typeface="Avenir Next" panose="020B0503020202020204" pitchFamily="34" charset="0"/>
              </a:rPr>
              <a:t>* Beam pipe X/X</a:t>
            </a:r>
            <a:r>
              <a:rPr lang="en-US" sz="1400" i="1" baseline="-25000" dirty="0">
                <a:latin typeface="Avenir Next" panose="020B0503020202020204" pitchFamily="34" charset="0"/>
              </a:rPr>
              <a:t>0 </a:t>
            </a:r>
            <a:r>
              <a:rPr lang="en-US" sz="1400" i="1" dirty="0">
                <a:latin typeface="Avenir Next" panose="020B0503020202020204" pitchFamily="34" charset="0"/>
              </a:rPr>
              <a:t>can depend on operating condition, ex x 2 thicker for FCC-</a:t>
            </a:r>
            <a:r>
              <a:rPr lang="en-US" sz="1400" i="1" dirty="0" err="1">
                <a:latin typeface="Avenir Next" panose="020B0503020202020204" pitchFamily="34" charset="0"/>
              </a:rPr>
              <a:t>ee</a:t>
            </a:r>
            <a:r>
              <a:rPr lang="en-US" sz="1400" i="1" dirty="0">
                <a:latin typeface="Avenir Next" panose="020B0503020202020204" pitchFamily="34" charset="0"/>
              </a:rPr>
              <a:t> compared to ILC for beam background reduction</a:t>
            </a:r>
            <a:endParaRPr lang="en-US" sz="1400" i="1" baseline="-25000" dirty="0">
              <a:latin typeface="Avenir Next" panose="020B0503020202020204" pitchFamily="34" charset="0"/>
            </a:endParaRPr>
          </a:p>
          <a:p>
            <a:r>
              <a:rPr lang="en-US" sz="1400" i="1" dirty="0">
                <a:latin typeface="Avenir Next" panose="020B0503020202020204" pitchFamily="34" charset="0"/>
              </a:rPr>
              <a:t>** Charge sharing is an optimization of pitch, active thickness, pixel design and process, track angle, B-field</a:t>
            </a:r>
            <a:endParaRPr lang="fr-FR" sz="1400" i="1" dirty="0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61C79C6-E7C9-C245-82E6-D34DB8EABDE7}"/>
              </a:ext>
            </a:extLst>
          </p:cNvPr>
          <p:cNvGrpSpPr/>
          <p:nvPr/>
        </p:nvGrpSpPr>
        <p:grpSpPr>
          <a:xfrm>
            <a:off x="1034328" y="3409872"/>
            <a:ext cx="10484333" cy="2619635"/>
            <a:chOff x="1034328" y="3741902"/>
            <a:chExt cx="10484333" cy="2619635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BCE68D4B-9EDE-874B-A5AC-F3BA0CE013F8}"/>
                </a:ext>
              </a:extLst>
            </p:cNvPr>
            <p:cNvGrpSpPr/>
            <p:nvPr/>
          </p:nvGrpSpPr>
          <p:grpSpPr>
            <a:xfrm>
              <a:off x="1034328" y="3741902"/>
              <a:ext cx="5791199" cy="2619635"/>
              <a:chOff x="989358" y="3726912"/>
              <a:chExt cx="5791199" cy="2619635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5CAF2706-9B76-884A-B594-A93323EE8B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0697" t="24739"/>
              <a:stretch/>
            </p:blipFill>
            <p:spPr>
              <a:xfrm>
                <a:off x="989358" y="3763229"/>
                <a:ext cx="5791199" cy="2583318"/>
              </a:xfrm>
              <a:prstGeom prst="rect">
                <a:avLst/>
              </a:prstGeom>
            </p:spPr>
          </p:pic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A498754-BF47-7543-ACE4-77CF87F72C2A}"/>
                  </a:ext>
                </a:extLst>
              </p:cNvPr>
              <p:cNvSpPr txBox="1"/>
              <p:nvPr/>
            </p:nvSpPr>
            <p:spPr>
              <a:xfrm>
                <a:off x="1708894" y="3726912"/>
                <a:ext cx="31918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latin typeface="Avenir Next" panose="020B0503020202020204" pitchFamily="34" charset="0"/>
                  </a:rPr>
                  <a:t>digital part of readout could be outside acceptance</a:t>
                </a: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9AB9729D-4374-3E42-BF2A-680ABE88F12C}"/>
                </a:ext>
              </a:extLst>
            </p:cNvPr>
            <p:cNvGrpSpPr/>
            <p:nvPr/>
          </p:nvGrpSpPr>
          <p:grpSpPr>
            <a:xfrm>
              <a:off x="7382428" y="3868159"/>
              <a:ext cx="4136233" cy="2056653"/>
              <a:chOff x="7733753" y="3778219"/>
              <a:chExt cx="4136233" cy="2056653"/>
            </a:xfrm>
          </p:grpSpPr>
          <p:pic>
            <p:nvPicPr>
              <p:cNvPr id="21" name="Picture 23" descr="A picture containing surface chart&#10;&#10;Description automatically generated">
                <a:extLst>
                  <a:ext uri="{FF2B5EF4-FFF2-40B4-BE49-F238E27FC236}">
                    <a16:creationId xmlns:a16="http://schemas.microsoft.com/office/drawing/2014/main" id="{89044C4A-33A4-6B4D-9267-98082A8680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33753" y="3778219"/>
                <a:ext cx="4136233" cy="2056653"/>
              </a:xfrm>
              <a:prstGeom prst="rect">
                <a:avLst/>
              </a:prstGeom>
            </p:spPr>
          </p:pic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D1C47C44-F315-C74B-A7FD-D24112DB404F}"/>
                  </a:ext>
                </a:extLst>
              </p:cNvPr>
              <p:cNvSpPr txBox="1"/>
              <p:nvPr/>
            </p:nvSpPr>
            <p:spPr>
              <a:xfrm>
                <a:off x="7836623" y="3778219"/>
                <a:ext cx="400782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Retractable concept to approach beam at 5 mm inside Beam Pipe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AC32ED2-A18E-F04A-9297-B1EFE3379CEA}"/>
                </a:ext>
              </a:extLst>
            </p:cNvPr>
            <p:cNvSpPr/>
            <p:nvPr/>
          </p:nvSpPr>
          <p:spPr>
            <a:xfrm>
              <a:off x="7382428" y="5929257"/>
              <a:ext cx="339387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" panose="020B0503020202020204" pitchFamily="34" charset="0"/>
                </a:rPr>
                <a:t>From C. </a:t>
              </a:r>
              <a:r>
                <a:rPr lang="en-US" sz="1400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" panose="020B0503020202020204" pitchFamily="34" charset="0"/>
                </a:rPr>
                <a:t>Gargiulo</a:t>
              </a:r>
              <a:r>
                <a:rPr lang="en-US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" panose="020B0503020202020204" pitchFamily="34" charset="0"/>
                </a:rPr>
                <a:t> TF8 Symposia</a:t>
              </a:r>
              <a:endParaRPr lang="fr-FR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2D930B1F-6EF4-984D-B165-19B5514894FD}"/>
              </a:ext>
            </a:extLst>
          </p:cNvPr>
          <p:cNvSpPr txBox="1"/>
          <p:nvPr/>
        </p:nvSpPr>
        <p:spPr>
          <a:xfrm>
            <a:off x="5035703" y="4976747"/>
            <a:ext cx="641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venir Next" panose="020B0503020202020204" pitchFamily="34" charset="0"/>
              </a:rPr>
              <a:t>No PCB</a:t>
            </a:r>
          </a:p>
        </p:txBody>
      </p:sp>
    </p:spTree>
    <p:extLst>
      <p:ext uri="{BB962C8B-B14F-4D97-AF65-F5344CB8AC3E}">
        <p14:creationId xmlns:p14="http://schemas.microsoft.com/office/powerpoint/2010/main" val="579802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1FD0372C-1D7C-3743-92D2-9959C6017BB5}"/>
              </a:ext>
            </a:extLst>
          </p:cNvPr>
          <p:cNvGrpSpPr/>
          <p:nvPr/>
        </p:nvGrpSpPr>
        <p:grpSpPr>
          <a:xfrm>
            <a:off x="540000" y="163429"/>
            <a:ext cx="11110800" cy="660407"/>
            <a:chOff x="540000" y="163429"/>
            <a:chExt cx="11110800" cy="660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1F50C6-5F0C-224A-B4C1-8B595DDF0611}"/>
                </a:ext>
              </a:extLst>
            </p:cNvPr>
            <p:cNvSpPr/>
            <p:nvPr/>
          </p:nvSpPr>
          <p:spPr>
            <a:xfrm>
              <a:off x="540000" y="163429"/>
              <a:ext cx="111108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Vertex Detector medium rate &amp; timing</a:t>
              </a:r>
              <a:r>
                <a:rPr lang="en-US" sz="3200" baseline="30000" dirty="0">
                  <a:latin typeface="Avenir Next" panose="020B0503020202020204" pitchFamily="34" charset="0"/>
                  <a:sym typeface="Wingdings"/>
                </a:rPr>
                <a:t>* </a:t>
              </a:r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requirements  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1985CD-84E3-7546-8710-19B677263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85EA3E2-6D8F-0641-A2B3-23C0DD8F2316}"/>
              </a:ext>
            </a:extLst>
          </p:cNvPr>
          <p:cNvSpPr/>
          <p:nvPr/>
        </p:nvSpPr>
        <p:spPr>
          <a:xfrm>
            <a:off x="539999" y="1284845"/>
            <a:ext cx="11110801" cy="3701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ALICE, CBM</a:t>
            </a:r>
            <a:r>
              <a:rPr lang="en-US" sz="2000" baseline="30000" dirty="0">
                <a:latin typeface="Avenir Next" panose="020B0503020202020204" pitchFamily="34" charset="0"/>
              </a:rPr>
              <a:t>** </a:t>
            </a:r>
            <a:r>
              <a:rPr lang="en-US" sz="2000" dirty="0">
                <a:latin typeface="Avenir Next" panose="020B0503020202020204" pitchFamily="34" charset="0"/>
              </a:rPr>
              <a:t>(Fair), Belle-2***, EIC, ILC, FCC-</a:t>
            </a:r>
            <a:r>
              <a:rPr lang="en-US" sz="2000" dirty="0" err="1">
                <a:latin typeface="Avenir Next" panose="020B0503020202020204" pitchFamily="34" charset="0"/>
              </a:rPr>
              <a:t>ee</a:t>
            </a:r>
            <a:r>
              <a:rPr lang="en-US" sz="2000" dirty="0">
                <a:latin typeface="Avenir Next" panose="020B0503020202020204" pitchFamily="34" charset="0"/>
              </a:rPr>
              <a:t> Colliders rates ≲ 100 MHz/cm</a:t>
            </a:r>
            <a:r>
              <a:rPr lang="en-US" sz="2000" baseline="30000" dirty="0">
                <a:latin typeface="Avenir Next" panose="020B0503020202020204" pitchFamily="34" charset="0"/>
              </a:rPr>
              <a:t>2</a:t>
            </a:r>
            <a:r>
              <a:rPr lang="en-US" sz="2000" dirty="0">
                <a:latin typeface="Avenir Next" panose="020B0503020202020204" pitchFamily="34" charset="0"/>
              </a:rPr>
              <a:t>****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Achieved in MAPS demonstrators with different power: ex. ALPIDE ≃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40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mW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/cm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at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10 MHz/cm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, MIMOSIS (CBM)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≃ 6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mW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/cm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at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70 MHz/cm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…</a:t>
            </a:r>
            <a:endParaRPr lang="en-US" baseline="30000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ALICE Run-4, CBM, EIC, ILC, FCC-</a:t>
            </a:r>
            <a:r>
              <a:rPr lang="en-US" sz="20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ee</a:t>
            </a: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timing precision ≃ 1 – 10 µs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Existing systems, consistent with power consumption of above examples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Belle-2, ALICE-run-5 timing precision ≃ 100 ns, Panda (Fair) ≃ 10 ns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Achieved in MAPS demonstrators, but more challenging for power consumption </a:t>
            </a:r>
          </a:p>
          <a:p>
            <a:pPr>
              <a:spcAft>
                <a:spcPts val="300"/>
              </a:spcAft>
            </a:pPr>
            <a:r>
              <a:rPr lang="en-US" sz="2000" dirty="0">
                <a:solidFill>
                  <a:srgbClr val="F97BFF"/>
                </a:solidFill>
                <a:latin typeface="Avenir Next" panose="020B0503020202020204" pitchFamily="34" charset="0"/>
              </a:rPr>
              <a:t>Power consumption is a challenge to go down to ≲ 0.1 % X/X</a:t>
            </a:r>
            <a:r>
              <a:rPr lang="en-US" sz="2000" baseline="-25000" dirty="0">
                <a:solidFill>
                  <a:srgbClr val="F97BFF"/>
                </a:solidFill>
                <a:latin typeface="Avenir Next" panose="020B0503020202020204" pitchFamily="34" charset="0"/>
              </a:rPr>
              <a:t>0</a:t>
            </a:r>
            <a:r>
              <a:rPr lang="en-US" sz="2000" dirty="0">
                <a:solidFill>
                  <a:srgbClr val="F97BFF"/>
                </a:solidFill>
                <a:latin typeface="Avenir Next" panose="020B0503020202020204" pitchFamily="34" charset="0"/>
              </a:rPr>
              <a:t> per layer *****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Avenir Next" panose="020B0503020202020204" pitchFamily="34" charset="0"/>
              <a:cs typeface="Arial" panose="020B0604020202020204" pitchFamily="34" charset="0"/>
              <a:sym typeface="Wingdings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Technology node, power distribution and readout architecture (see also TF7)</a:t>
            </a:r>
          </a:p>
          <a:p>
            <a:pPr marL="12573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Large size sensors is a new territory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3142EC-C9E5-E743-AACF-33E788FD5DEA}"/>
              </a:ext>
            </a:extLst>
          </p:cNvPr>
          <p:cNvSpPr/>
          <p:nvPr/>
        </p:nvSpPr>
        <p:spPr>
          <a:xfrm>
            <a:off x="34870" y="5107452"/>
            <a:ext cx="11756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</a:rPr>
              <a:t>* “Medium” range is relatively large, exact specifications are driven by background rates defining number of integrated bunch crossing, options   </a:t>
            </a:r>
          </a:p>
          <a:p>
            <a:r>
              <a:rPr lang="en-US" sz="1400" i="1" dirty="0">
                <a:latin typeface="Avenir Next" panose="020B0503020202020204" pitchFamily="34" charset="0"/>
              </a:rPr>
              <a:t>    exist to go down (or closer) to BC timestamps: ILC 0.5 </a:t>
            </a:r>
            <a:r>
              <a:rPr lang="en-US" sz="14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µs</a:t>
            </a:r>
            <a:r>
              <a:rPr lang="en-US" sz="1400" i="1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,</a:t>
            </a:r>
            <a:r>
              <a:rPr lang="en-US" sz="1400" i="1" dirty="0">
                <a:latin typeface="Avenir Next" panose="020B0503020202020204" pitchFamily="34" charset="0"/>
              </a:rPr>
              <a:t>  ALICE 25 ns, FCC-</a:t>
            </a:r>
            <a:r>
              <a:rPr lang="en-US" sz="1400" i="1" dirty="0" err="1">
                <a:latin typeface="Avenir Next" panose="020B0503020202020204" pitchFamily="34" charset="0"/>
              </a:rPr>
              <a:t>ee</a:t>
            </a:r>
            <a:r>
              <a:rPr lang="en-US" sz="1400" i="1" dirty="0">
                <a:latin typeface="Avenir Next" panose="020B0503020202020204" pitchFamily="34" charset="0"/>
              </a:rPr>
              <a:t> 20 ns (at Z), Belle-2 4ns</a:t>
            </a:r>
          </a:p>
          <a:p>
            <a:pPr>
              <a:spcAft>
                <a:spcPts val="300"/>
              </a:spcAft>
            </a:pPr>
            <a:r>
              <a:rPr lang="en-US" sz="1400" i="1" dirty="0">
                <a:latin typeface="Avenir Next" panose="020B0503020202020204" pitchFamily="34" charset="0"/>
              </a:rPr>
              <a:t>    Also driving readout architecture: ALICE, CBM, </a:t>
            </a:r>
            <a:r>
              <a:rPr lang="en-US" sz="1400" i="1" dirty="0" err="1">
                <a:latin typeface="Avenir Next" panose="020B0503020202020204" pitchFamily="34" charset="0"/>
              </a:rPr>
              <a:t>ee</a:t>
            </a:r>
            <a:r>
              <a:rPr lang="en-US" sz="1400" i="1" dirty="0">
                <a:latin typeface="Avenir Next" panose="020B0503020202020204" pitchFamily="34" charset="0"/>
              </a:rPr>
              <a:t>-colliders w/o trigger, options w/ for ALICE and FCC-</a:t>
            </a:r>
            <a:r>
              <a:rPr lang="en-US" sz="1400" i="1" dirty="0" err="1">
                <a:latin typeface="Avenir Next" panose="020B0503020202020204" pitchFamily="34" charset="0"/>
              </a:rPr>
              <a:t>ee</a:t>
            </a:r>
            <a:r>
              <a:rPr lang="en-US" sz="1400" i="1" dirty="0">
                <a:latin typeface="Avenir Next" panose="020B0503020202020204" pitchFamily="34" charset="0"/>
              </a:rPr>
              <a:t>; Belle-2 w/ trigger</a:t>
            </a:r>
          </a:p>
          <a:p>
            <a:pPr>
              <a:spcAft>
                <a:spcPts val="300"/>
              </a:spcAft>
            </a:pPr>
            <a:r>
              <a:rPr lang="en-US" sz="1400" i="1" dirty="0">
                <a:latin typeface="Avenir Next" panose="020B0503020202020204" pitchFamily="34" charset="0"/>
              </a:rPr>
              <a:t>** CBM also considering stitching, 180 and 65 nm</a:t>
            </a:r>
          </a:p>
          <a:p>
            <a:pPr>
              <a:spcAft>
                <a:spcPts val="300"/>
              </a:spcAft>
            </a:pPr>
            <a:r>
              <a:rPr lang="en-US" sz="1400" i="1" dirty="0">
                <a:latin typeface="Avenir Next" panose="020B0503020202020204" pitchFamily="34" charset="0"/>
              </a:rPr>
              <a:t>*** Belle-2 considering current 180 nm TJ technology at this stage (</a:t>
            </a:r>
            <a:r>
              <a:rPr lang="en-US" sz="1400" i="1" dirty="0" err="1">
                <a:latin typeface="Avenir Next" panose="020B0503020202020204" pitchFamily="34" charset="0"/>
              </a:rPr>
              <a:t>eg</a:t>
            </a:r>
            <a:r>
              <a:rPr lang="en-US" sz="1400" i="1" dirty="0"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latin typeface="Avenir Next" panose="020B0503020202020204" pitchFamily="34" charset="0"/>
              </a:rPr>
              <a:t>σ</a:t>
            </a:r>
            <a:r>
              <a:rPr lang="en-US" sz="1400" baseline="-25000" dirty="0" err="1">
                <a:latin typeface="Avenir Next" panose="020B0503020202020204" pitchFamily="34" charset="0"/>
              </a:rPr>
              <a:t>hit</a:t>
            </a:r>
            <a:r>
              <a:rPr lang="en-US" sz="1400" baseline="-25000" dirty="0">
                <a:latin typeface="Avenir Next" panose="020B0503020202020204" pitchFamily="34" charset="0"/>
              </a:rPr>
              <a:t> </a:t>
            </a:r>
            <a:r>
              <a:rPr lang="en-US" sz="14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≃ </a:t>
            </a:r>
            <a:r>
              <a:rPr lang="en-US" sz="1400" i="1" dirty="0">
                <a:latin typeface="Avenir Next" panose="020B0503020202020204" pitchFamily="34" charset="0"/>
              </a:rPr>
              <a:t>5 </a:t>
            </a:r>
            <a:r>
              <a:rPr lang="en-US" sz="14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µm, X/X</a:t>
            </a:r>
            <a:r>
              <a:rPr lang="en-US" sz="1400" baseline="-25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0</a:t>
            </a:r>
            <a:r>
              <a:rPr lang="en-US" sz="14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≃  0.1%)</a:t>
            </a:r>
            <a:r>
              <a:rPr lang="en-US" sz="1400" i="1" dirty="0">
                <a:latin typeface="Avenir Next" panose="020B0503020202020204" pitchFamily="34" charset="0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en-US" sz="1400" i="1" dirty="0">
                <a:latin typeface="Avenir Next" panose="020B0503020202020204" pitchFamily="34" charset="0"/>
              </a:rPr>
              <a:t>**** Ballpark value, each experiment is different and architecture for power dissipation can be different </a:t>
            </a:r>
          </a:p>
          <a:p>
            <a:r>
              <a:rPr lang="en-US" sz="1400" i="1" dirty="0">
                <a:latin typeface="Avenir Next" panose="020B0503020202020204" pitchFamily="34" charset="0"/>
              </a:rPr>
              <a:t>***** Power pulsing to lowering consumption possible at ILC and CLIC</a:t>
            </a:r>
          </a:p>
        </p:txBody>
      </p:sp>
    </p:spTree>
    <p:extLst>
      <p:ext uri="{BB962C8B-B14F-4D97-AF65-F5344CB8AC3E}">
        <p14:creationId xmlns:p14="http://schemas.microsoft.com/office/powerpoint/2010/main" val="1861421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1FD0372C-1D7C-3743-92D2-9959C6017BB5}"/>
              </a:ext>
            </a:extLst>
          </p:cNvPr>
          <p:cNvGrpSpPr/>
          <p:nvPr/>
        </p:nvGrpSpPr>
        <p:grpSpPr>
          <a:xfrm>
            <a:off x="147918" y="163429"/>
            <a:ext cx="11936506" cy="660407"/>
            <a:chOff x="147918" y="163429"/>
            <a:chExt cx="11936506" cy="660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1F50C6-5F0C-224A-B4C1-8B595DDF0611}"/>
                </a:ext>
              </a:extLst>
            </p:cNvPr>
            <p:cNvSpPr/>
            <p:nvPr/>
          </p:nvSpPr>
          <p:spPr>
            <a:xfrm>
              <a:off x="147918" y="163429"/>
              <a:ext cx="1193650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Vertex Detector high rates &amp; medium/high timing requirements  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1985CD-84E3-7546-8710-19B677263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85EA3E2-6D8F-0641-A2B3-23C0DD8F2316}"/>
              </a:ext>
            </a:extLst>
          </p:cNvPr>
          <p:cNvSpPr/>
          <p:nvPr/>
        </p:nvSpPr>
        <p:spPr>
          <a:xfrm>
            <a:off x="828643" y="1851645"/>
            <a:ext cx="1053471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NA62, </a:t>
            </a:r>
            <a:r>
              <a:rPr lang="en-US" sz="2000" dirty="0" err="1">
                <a:latin typeface="Avenir Next" panose="020B0503020202020204" pitchFamily="34" charset="0"/>
              </a:rPr>
              <a:t>LHCb</a:t>
            </a:r>
            <a:r>
              <a:rPr lang="en-US" sz="2000" dirty="0">
                <a:latin typeface="Avenir Next" panose="020B0503020202020204" pitchFamily="34" charset="0"/>
              </a:rPr>
              <a:t>, ATLAS, CMS, CLIC rates </a:t>
            </a: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≃ 1 to 5 GH</a:t>
            </a:r>
            <a:r>
              <a:rPr lang="en-US" sz="2000" dirty="0">
                <a:latin typeface="Avenir Next" panose="020B0503020202020204" pitchFamily="34" charset="0"/>
              </a:rPr>
              <a:t>z/cm</a:t>
            </a:r>
            <a:r>
              <a:rPr lang="en-US" sz="2000" baseline="30000" dirty="0">
                <a:latin typeface="Avenir Next" panose="020B0503020202020204" pitchFamily="34" charset="0"/>
              </a:rPr>
              <a:t>2</a:t>
            </a:r>
            <a:r>
              <a:rPr lang="en-US" sz="2000" dirty="0">
                <a:latin typeface="Avenir Next" panose="020B0503020202020204" pitchFamily="34" charset="0"/>
              </a:rPr>
              <a:t>, timing precision 25 ns to resolve BC at LHC, 5 ns for beam background CLIC*, NA62 &amp; </a:t>
            </a:r>
            <a:r>
              <a:rPr lang="en-US" sz="2000" dirty="0" err="1">
                <a:latin typeface="Avenir Next" panose="020B0503020202020204" pitchFamily="34" charset="0"/>
              </a:rPr>
              <a:t>LHCb</a:t>
            </a:r>
            <a:r>
              <a:rPr lang="en-US" sz="2000" dirty="0">
                <a:latin typeface="Avenir Next" panose="020B0503020202020204" pitchFamily="34" charset="0"/>
              </a:rPr>
              <a:t> ≲ 50 </a:t>
            </a:r>
            <a:r>
              <a:rPr lang="en-US" sz="2000" dirty="0" err="1">
                <a:latin typeface="Avenir Next" panose="020B0503020202020204" pitchFamily="34" charset="0"/>
              </a:rPr>
              <a:t>ps</a:t>
            </a:r>
            <a:r>
              <a:rPr lang="en-US" sz="2000" dirty="0">
                <a:latin typeface="Avenir Next" panose="020B0503020202020204" pitchFamily="34" charset="0"/>
              </a:rPr>
              <a:t>**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ATLAS - CMS replacing inner layers (for radiation tolerance) can benefit from tracking precision improvement and also </a:t>
            </a:r>
            <a:r>
              <a:rPr lang="en-US" dirty="0">
                <a:latin typeface="Avenir Next" panose="020B0503020202020204" pitchFamily="34" charset="0"/>
              </a:rPr>
              <a:t>≲ 50 </a:t>
            </a:r>
            <a:r>
              <a:rPr lang="en-US" dirty="0" err="1">
                <a:latin typeface="Avenir Next" panose="020B0503020202020204" pitchFamily="34" charset="0"/>
              </a:rPr>
              <a:t>ps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timing for physics precision and pile-up mitigation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F97BFF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Challenge to reach GHz with current MAPS node (&gt; 100 nm), also to reduce pitch below 50 µm at these rates in hybrid technology (≃ limit with RD53 65 nm technology) and/or to implement high time resolution (TF7)</a:t>
            </a:r>
          </a:p>
          <a:p>
            <a:pPr marL="800100" lvl="1" indent="-342900">
              <a:spcAft>
                <a:spcPts val="3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28 nm node technology MAPS (for high rates) and ASICs (to reduce hybrid pitch)</a:t>
            </a:r>
            <a:endParaRPr lang="en-US" sz="2000" dirty="0">
              <a:solidFill>
                <a:srgbClr val="F97BFF"/>
              </a:solidFill>
              <a:latin typeface="Avenir Next" panose="020B0503020202020204" pitchFamily="34" charset="0"/>
              <a:cs typeface="Arial" panose="020B0604020202020204" pitchFamily="34" charset="0"/>
              <a:sym typeface="Wingdings"/>
            </a:endParaRP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3D integration also an option for both technologies, hybridization at low pitch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871310-73B6-0E41-BF32-11CFA9726511}"/>
              </a:ext>
            </a:extLst>
          </p:cNvPr>
          <p:cNvSpPr/>
          <p:nvPr/>
        </p:nvSpPr>
        <p:spPr>
          <a:xfrm>
            <a:off x="7289" y="6328363"/>
            <a:ext cx="11756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</a:rPr>
              <a:t>* Bunch Crossings at CLIC every 0.5 ns</a:t>
            </a:r>
          </a:p>
          <a:p>
            <a:r>
              <a:rPr lang="en-US" sz="1400" i="1" dirty="0">
                <a:latin typeface="Avenir Next" panose="020B0503020202020204" pitchFamily="34" charset="0"/>
              </a:rPr>
              <a:t>** Consider 2D/3D/LGAD hybrid sensors with 65-28 nm technology, LGADs not in small pitch yet and not yet rad. </a:t>
            </a:r>
            <a:r>
              <a:rPr lang="en-US" sz="1400" i="1" dirty="0" err="1">
                <a:latin typeface="Avenir Next" panose="020B0503020202020204" pitchFamily="34" charset="0"/>
              </a:rPr>
              <a:t>tol</a:t>
            </a:r>
            <a:r>
              <a:rPr lang="en-US" sz="1400" i="1" dirty="0">
                <a:latin typeface="Avenir Next" panose="020B0503020202020204" pitchFamily="34" charset="0"/>
              </a:rPr>
              <a:t>. at level of </a:t>
            </a:r>
            <a:r>
              <a:rPr lang="en-US" sz="1400" i="1" dirty="0" err="1">
                <a:latin typeface="Avenir Next" panose="020B0503020202020204" pitchFamily="34" charset="0"/>
              </a:rPr>
              <a:t>LHCb</a:t>
            </a:r>
            <a:r>
              <a:rPr lang="en-US" sz="1400" i="1" dirty="0">
                <a:latin typeface="Avenir Next" panose="020B05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1680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1FD0372C-1D7C-3743-92D2-9959C6017BB5}"/>
              </a:ext>
            </a:extLst>
          </p:cNvPr>
          <p:cNvGrpSpPr/>
          <p:nvPr/>
        </p:nvGrpSpPr>
        <p:grpSpPr>
          <a:xfrm>
            <a:off x="540000" y="163429"/>
            <a:ext cx="11652000" cy="660407"/>
            <a:chOff x="540000" y="163429"/>
            <a:chExt cx="11652000" cy="660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1F50C6-5F0C-224A-B4C1-8B595DDF0611}"/>
                </a:ext>
              </a:extLst>
            </p:cNvPr>
            <p:cNvSpPr/>
            <p:nvPr/>
          </p:nvSpPr>
          <p:spPr>
            <a:xfrm>
              <a:off x="540000" y="163429"/>
              <a:ext cx="116520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Vertex Detector radiation tolerance  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1985CD-84E3-7546-8710-19B677263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85EA3E2-6D8F-0641-A2B3-23C0DD8F2316}"/>
              </a:ext>
            </a:extLst>
          </p:cNvPr>
          <p:cNvSpPr/>
          <p:nvPr/>
        </p:nvSpPr>
        <p:spPr>
          <a:xfrm>
            <a:off x="270000" y="1536174"/>
            <a:ext cx="116520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ALICE, CBM, BELLE-2, EIC, ILC, CLIC, FCC-</a:t>
            </a:r>
            <a:r>
              <a:rPr lang="en-US" sz="2000" dirty="0" err="1">
                <a:latin typeface="Avenir Next" panose="020B0503020202020204" pitchFamily="34" charset="0"/>
              </a:rPr>
              <a:t>ee</a:t>
            </a:r>
            <a:r>
              <a:rPr lang="en-US" sz="2000" dirty="0">
                <a:latin typeface="Avenir Next" panose="020B0503020202020204" pitchFamily="34" charset="0"/>
              </a:rPr>
              <a:t>: NIEL </a:t>
            </a: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≲ 10</a:t>
            </a:r>
            <a:r>
              <a:rPr lang="en-US" sz="2000" baseline="30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15</a:t>
            </a: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20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neq</a:t>
            </a: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/cm</a:t>
            </a:r>
            <a:r>
              <a:rPr lang="en-US" sz="2000" baseline="30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2</a:t>
            </a: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and TID ≲ 100 </a:t>
            </a:r>
            <a:r>
              <a:rPr lang="en-US" sz="20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MRad</a:t>
            </a:r>
            <a:endParaRPr lang="en-US" sz="2000" dirty="0">
              <a:latin typeface="Avenir Next" panose="020B0503020202020204" pitchFamily="34" charset="0"/>
              <a:cs typeface="Arial" panose="020B0604020202020204" pitchFamily="34" charset="0"/>
              <a:sym typeface="Wingdings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Well within HV-CMOS radiation tolerance*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venir Next" panose="020B0503020202020204" pitchFamily="34" charset="0"/>
              </a:rPr>
              <a:t>LHCb</a:t>
            </a:r>
            <a:r>
              <a:rPr lang="en-US" sz="2000" dirty="0">
                <a:latin typeface="Avenir Next" panose="020B0503020202020204" pitchFamily="34" charset="0"/>
              </a:rPr>
              <a:t>, ATLAS, CMS:  NIEL </a:t>
            </a: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≃ </a:t>
            </a:r>
            <a:r>
              <a:rPr lang="en-US" sz="2000" dirty="0">
                <a:latin typeface="Avenir Next" panose="020B0503020202020204" pitchFamily="34" charset="0"/>
              </a:rPr>
              <a:t>2-5</a:t>
            </a: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10</a:t>
            </a:r>
            <a:r>
              <a:rPr lang="en-US" sz="2000" baseline="30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16</a:t>
            </a: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20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neq</a:t>
            </a: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/cm</a:t>
            </a:r>
            <a:r>
              <a:rPr lang="en-US" sz="2000" baseline="30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2</a:t>
            </a: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and TID ≃ 1 Grad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Marginally compatible with current hybrid technology requiring - inner layer replacement(s)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Limiting ability for low radius and forward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η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coverage </a:t>
            </a:r>
          </a:p>
          <a:p>
            <a:pPr>
              <a:spcAft>
                <a:spcPts val="300"/>
              </a:spcAft>
            </a:pPr>
            <a:r>
              <a:rPr lang="en-US" sz="2000" dirty="0">
                <a:solidFill>
                  <a:srgbClr val="F97BFF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Challenge to enable MAPs to these levels (ex to be considered in ATLAS/CMS inner layer </a:t>
            </a:r>
            <a:r>
              <a:rPr lang="en-US" sz="2000" dirty="0" err="1">
                <a:solidFill>
                  <a:srgbClr val="F97BFF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replac</a:t>
            </a:r>
            <a:r>
              <a:rPr lang="en-US" sz="2000" dirty="0">
                <a:solidFill>
                  <a:srgbClr val="F97BFF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.)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Lower technology nodes (65 nm – 28 nm)… process-design developments</a:t>
            </a:r>
          </a:p>
          <a:p>
            <a:pPr>
              <a:spcAft>
                <a:spcPts val="300"/>
              </a:spcAft>
            </a:pPr>
            <a:r>
              <a:rPr lang="en-US" sz="2000" dirty="0">
                <a:solidFill>
                  <a:srgbClr val="F97BFF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Improvements of hybrid technology (would benefit </a:t>
            </a:r>
            <a:r>
              <a:rPr lang="en-US" sz="2000" dirty="0" err="1">
                <a:solidFill>
                  <a:srgbClr val="F97BFF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LHCb</a:t>
            </a:r>
            <a:r>
              <a:rPr lang="en-US" sz="2000" dirty="0">
                <a:solidFill>
                  <a:srgbClr val="F97BFF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)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Smaller pitch and thinner planar/3D sensors, improved process and design</a:t>
            </a:r>
          </a:p>
          <a:p>
            <a:pPr marL="800100" lvl="1" indent="-342900">
              <a:spcAft>
                <a:spcPts val="3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Lower ASIC node 28 nm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A6CF5B-0723-9C45-B985-DB96BEDFD91F}"/>
              </a:ext>
            </a:extLst>
          </p:cNvPr>
          <p:cNvSpPr/>
          <p:nvPr/>
        </p:nvSpPr>
        <p:spPr>
          <a:xfrm>
            <a:off x="-29980" y="6532146"/>
            <a:ext cx="11899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</a:rPr>
              <a:t>* Even consistent </a:t>
            </a:r>
            <a:r>
              <a:rPr lang="en-US" sz="1400" i="1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1400" i="1" dirty="0">
                <a:latin typeface="Avenir Next" panose="020B0503020202020204" pitchFamily="34" charset="0"/>
              </a:rPr>
              <a:t>for ILC, CLIC and FCC-</a:t>
            </a:r>
            <a:r>
              <a:rPr lang="en-US" sz="1400" i="1" dirty="0" err="1">
                <a:latin typeface="Avenir Next" panose="020B0503020202020204" pitchFamily="34" charset="0"/>
              </a:rPr>
              <a:t>ee</a:t>
            </a:r>
            <a:r>
              <a:rPr lang="en-US" sz="1400" i="1" dirty="0">
                <a:latin typeface="Avenir Next" panose="020B0503020202020204" pitchFamily="34" charset="0"/>
              </a:rPr>
              <a:t> with standard process rad. </a:t>
            </a:r>
            <a:r>
              <a:rPr lang="en-US" sz="1400" i="1" dirty="0" err="1">
                <a:latin typeface="Avenir Next" panose="020B0503020202020204" pitchFamily="34" charset="0"/>
              </a:rPr>
              <a:t>tol</a:t>
            </a:r>
            <a:r>
              <a:rPr lang="en-US" sz="1400" i="1" dirty="0">
                <a:latin typeface="Avenir Next" panose="020B0503020202020204" pitchFamily="34" charset="0"/>
              </a:rPr>
              <a:t>. ≃ </a:t>
            </a:r>
            <a:r>
              <a:rPr lang="en-US" sz="1400" i="1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10</a:t>
            </a:r>
            <a:r>
              <a:rPr lang="en-US" sz="1400" i="1" baseline="30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13</a:t>
            </a:r>
            <a:r>
              <a:rPr lang="en-US" sz="1400" i="1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MeV </a:t>
            </a:r>
            <a:r>
              <a:rPr lang="en-US" sz="1400" i="1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neq</a:t>
            </a:r>
            <a:r>
              <a:rPr lang="en-US" sz="1400" i="1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/cm</a:t>
            </a:r>
            <a:r>
              <a:rPr lang="en-US" sz="1400" i="1" baseline="30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2</a:t>
            </a:r>
            <a:r>
              <a:rPr lang="en-US" sz="1400" i="1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and TID </a:t>
            </a:r>
            <a:r>
              <a:rPr lang="en-US" sz="1400" i="1" dirty="0">
                <a:latin typeface="Avenir Next" panose="020B0503020202020204" pitchFamily="34" charset="0"/>
              </a:rPr>
              <a:t>≃ </a:t>
            </a:r>
            <a:r>
              <a:rPr lang="en-US" sz="1400" i="1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3 </a:t>
            </a:r>
            <a:r>
              <a:rPr lang="en-US" sz="1400" i="1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MRad</a:t>
            </a:r>
            <a:endParaRPr lang="en-US" sz="1400" i="1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026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1FD0372C-1D7C-3743-92D2-9959C6017BB5}"/>
              </a:ext>
            </a:extLst>
          </p:cNvPr>
          <p:cNvGrpSpPr/>
          <p:nvPr/>
        </p:nvGrpSpPr>
        <p:grpSpPr>
          <a:xfrm>
            <a:off x="540000" y="163429"/>
            <a:ext cx="11652000" cy="660407"/>
            <a:chOff x="540000" y="163429"/>
            <a:chExt cx="11652000" cy="660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1F50C6-5F0C-224A-B4C1-8B595DDF0611}"/>
                </a:ext>
              </a:extLst>
            </p:cNvPr>
            <p:cNvSpPr/>
            <p:nvPr/>
          </p:nvSpPr>
          <p:spPr>
            <a:xfrm>
              <a:off x="540000" y="163429"/>
              <a:ext cx="116520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Tracker transverse momentum (</a:t>
              </a:r>
              <a:r>
                <a:rPr lang="en-US" sz="3200" dirty="0" err="1">
                  <a:latin typeface="Avenir Next" panose="020B0503020202020204" pitchFamily="34" charset="0"/>
                  <a:sym typeface="Wingdings"/>
                </a:rPr>
                <a:t>p</a:t>
              </a:r>
              <a:r>
                <a:rPr lang="en-US" sz="3200" baseline="-25000" dirty="0" err="1">
                  <a:latin typeface="Avenir Next" panose="020B0503020202020204" pitchFamily="34" charset="0"/>
                  <a:sym typeface="Wingdings"/>
                </a:rPr>
                <a:t>T</a:t>
              </a:r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) precision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1985CD-84E3-7546-8710-19B677263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71B43B2-D2D9-F149-BA9D-ADDE18486017}"/>
              </a:ext>
            </a:extLst>
          </p:cNvPr>
          <p:cNvSpPr/>
          <p:nvPr/>
        </p:nvSpPr>
        <p:spPr>
          <a:xfrm>
            <a:off x="471085" y="1028006"/>
            <a:ext cx="11248629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Most demanding are ILC, CLIC, FCC-</a:t>
            </a:r>
            <a:r>
              <a:rPr lang="en-US" sz="2000" dirty="0" err="1">
                <a:latin typeface="Avenir Next" panose="020B0503020202020204" pitchFamily="34" charset="0"/>
              </a:rPr>
              <a:t>ee</a:t>
            </a:r>
            <a:r>
              <a:rPr lang="en-US" sz="2000" dirty="0">
                <a:latin typeface="Avenir Next" panose="020B0503020202020204" pitchFamily="34" charset="0"/>
              </a:rPr>
              <a:t>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Initial FCC-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ee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target: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p</a:t>
            </a:r>
            <a:r>
              <a:rPr lang="en-US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)/p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T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≲ 5 x 10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-5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GeV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-1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p</a:t>
            </a:r>
            <a:r>
              <a:rPr lang="en-US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≳ 100 GeV (90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∘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), not yet Beam Energy Spread limit at Z-peak energy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Drivers are: number of measured hits &amp; position precision (</a:t>
            </a:r>
            <a:r>
              <a:rPr lang="en-US" sz="2000" dirty="0" err="1">
                <a:latin typeface="Avenir Next" panose="020B0503020202020204" pitchFamily="34" charset="0"/>
              </a:rPr>
              <a:t>σ</a:t>
            </a:r>
            <a:r>
              <a:rPr lang="en-US" sz="2000" baseline="-25000" dirty="0" err="1">
                <a:latin typeface="Avenir Next" panose="020B0503020202020204" pitchFamily="34" charset="0"/>
              </a:rPr>
              <a:t>hit</a:t>
            </a:r>
            <a:r>
              <a:rPr lang="en-US" sz="2000" dirty="0">
                <a:latin typeface="Avenir Next" panose="020B0503020202020204" pitchFamily="34" charset="0"/>
              </a:rPr>
              <a:t>), B-Field* and lever arm, multiple scattering (X/X</a:t>
            </a:r>
            <a:r>
              <a:rPr lang="en-US" sz="2000" baseline="-25000" dirty="0">
                <a:latin typeface="Avenir Next" panose="020B0503020202020204" pitchFamily="34" charset="0"/>
              </a:rPr>
              <a:t>0</a:t>
            </a:r>
            <a:r>
              <a:rPr lang="en-US" sz="2000" dirty="0">
                <a:latin typeface="Avenir Next" panose="020B0503020202020204" pitchFamily="34" charset="0"/>
              </a:rPr>
              <a:t>)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AA6DCC80-6D9E-2F4E-A458-55D520B77B8F}"/>
              </a:ext>
            </a:extLst>
          </p:cNvPr>
          <p:cNvGrpSpPr/>
          <p:nvPr/>
        </p:nvGrpSpPr>
        <p:grpSpPr>
          <a:xfrm>
            <a:off x="7836702" y="3065338"/>
            <a:ext cx="3875515" cy="3331601"/>
            <a:chOff x="8161520" y="3068611"/>
            <a:chExt cx="3875515" cy="33316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00406F9-30E8-B740-964B-28D1155D5A23}"/>
                </a:ext>
              </a:extLst>
            </p:cNvPr>
            <p:cNvSpPr/>
            <p:nvPr/>
          </p:nvSpPr>
          <p:spPr>
            <a:xfrm rot="16200000">
              <a:off x="10857257" y="4427179"/>
              <a:ext cx="208255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err="1">
                  <a:latin typeface="Avenir Next" panose="020B0503020202020204" pitchFamily="34" charset="0"/>
                </a:rPr>
                <a:t>σ</a:t>
              </a:r>
              <a:r>
                <a:rPr lang="fr-FR" sz="1200" dirty="0">
                  <a:latin typeface="Avenir Next" panose="020B0503020202020204" pitchFamily="34" charset="0"/>
                </a:rPr>
                <a:t>(</a:t>
              </a:r>
              <a:r>
                <a:rPr lang="fr-FR" sz="1200" dirty="0" err="1">
                  <a:latin typeface="Avenir Next" panose="020B0503020202020204" pitchFamily="34" charset="0"/>
                </a:rPr>
                <a:t>p</a:t>
              </a:r>
              <a:r>
                <a:rPr lang="fr-FR" sz="1200" baseline="-25000" dirty="0" err="1">
                  <a:latin typeface="Avenir Next" panose="020B0503020202020204" pitchFamily="34" charset="0"/>
                </a:rPr>
                <a:t>T</a:t>
              </a:r>
              <a:r>
                <a:rPr lang="fr-FR" sz="1200" dirty="0">
                  <a:latin typeface="Avenir Next" panose="020B0503020202020204" pitchFamily="34" charset="0"/>
                </a:rPr>
                <a:t>)/</a:t>
              </a:r>
              <a:r>
                <a:rPr lang="fr-FR" sz="1200" dirty="0" err="1">
                  <a:latin typeface="Avenir Next" panose="020B0503020202020204" pitchFamily="34" charset="0"/>
                </a:rPr>
                <a:t>p</a:t>
              </a:r>
              <a:r>
                <a:rPr lang="fr-FR" sz="1200" baseline="-25000" dirty="0" err="1">
                  <a:latin typeface="Avenir Next" panose="020B0503020202020204" pitchFamily="34" charset="0"/>
                </a:rPr>
                <a:t>T</a:t>
              </a:r>
              <a:r>
                <a:rPr lang="fr-FR" sz="1200" dirty="0">
                  <a:latin typeface="Avenir Next" panose="020B0503020202020204" pitchFamily="34" charset="0"/>
                </a:rPr>
                <a:t> = </a:t>
              </a:r>
              <a:r>
                <a:rPr lang="fr-FR" sz="1200" dirty="0" err="1">
                  <a:latin typeface="Avenir Next" panose="020B0503020202020204" pitchFamily="34" charset="0"/>
                </a:rPr>
                <a:t>ap</a:t>
              </a:r>
              <a:r>
                <a:rPr lang="fr-FR" sz="1200" baseline="-25000" dirty="0" err="1">
                  <a:latin typeface="Avenir Next" panose="020B0503020202020204" pitchFamily="34" charset="0"/>
                </a:rPr>
                <a:t>T</a:t>
              </a:r>
              <a:r>
                <a:rPr lang="fr-FR" sz="1200" dirty="0">
                  <a:latin typeface="Avenir Next" panose="020B0503020202020204" pitchFamily="34" charset="0"/>
                </a:rPr>
                <a:t> </a:t>
              </a:r>
              <a:r>
                <a:rPr lang="en-US" sz="1200" dirty="0">
                  <a:latin typeface="Avenir Next" panose="020B0503020202020204" pitchFamily="34" charset="0"/>
                </a:rPr>
                <a:t>⊕ b/sin</a:t>
              </a:r>
              <a:r>
                <a:rPr lang="en-US" sz="1200" baseline="30000" dirty="0">
                  <a:latin typeface="Avenir Next" panose="020B0503020202020204" pitchFamily="34" charset="0"/>
                </a:rPr>
                <a:t>1/2</a:t>
              </a:r>
              <a:r>
                <a:rPr lang="en-US" sz="1200" dirty="0">
                  <a:latin typeface="Avenir Next" panose="020B0503020202020204" pitchFamily="34" charset="0"/>
                </a:rPr>
                <a:t>(</a:t>
              </a:r>
              <a:r>
                <a:rPr lang="en-US" sz="1200" dirty="0" err="1">
                  <a:latin typeface="Avenir Next" panose="020B0503020202020204" pitchFamily="34" charset="0"/>
                </a:rPr>
                <a:t>θ</a:t>
              </a:r>
              <a:r>
                <a:rPr lang="en-US" sz="1200" dirty="0">
                  <a:latin typeface="Avenir Next" panose="020B0503020202020204" pitchFamily="34" charset="0"/>
                </a:rPr>
                <a:t>)</a:t>
              </a:r>
            </a:p>
          </p:txBody>
        </p: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E684AB21-0817-2246-A5A5-13091F8865BE}"/>
                </a:ext>
              </a:extLst>
            </p:cNvPr>
            <p:cNvGrpSpPr/>
            <p:nvPr/>
          </p:nvGrpSpPr>
          <p:grpSpPr>
            <a:xfrm>
              <a:off x="8161520" y="3068611"/>
              <a:ext cx="3619579" cy="3331601"/>
              <a:chOff x="7225918" y="2161009"/>
              <a:chExt cx="4593281" cy="4053924"/>
            </a:xfrm>
          </p:grpSpPr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B6058C47-FF68-5B4F-B138-4329D0B6D5B0}"/>
                  </a:ext>
                </a:extLst>
              </p:cNvPr>
              <p:cNvGrpSpPr/>
              <p:nvPr/>
            </p:nvGrpSpPr>
            <p:grpSpPr>
              <a:xfrm>
                <a:off x="7225918" y="2161009"/>
                <a:ext cx="4593281" cy="4053924"/>
                <a:chOff x="7225918" y="2161009"/>
                <a:chExt cx="4593281" cy="4053924"/>
              </a:xfrm>
            </p:grpSpPr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13F072E8-22F3-3B40-B1AD-DFBA61F6977C}"/>
                    </a:ext>
                  </a:extLst>
                </p:cNvPr>
                <p:cNvGrpSpPr/>
                <p:nvPr/>
              </p:nvGrpSpPr>
              <p:grpSpPr>
                <a:xfrm>
                  <a:off x="7225918" y="2161009"/>
                  <a:ext cx="4593281" cy="4053924"/>
                  <a:chOff x="6284812" y="2177634"/>
                  <a:chExt cx="4593281" cy="4053924"/>
                </a:xfrm>
              </p:grpSpPr>
              <p:pic>
                <p:nvPicPr>
                  <p:cNvPr id="13" name="Picture 16">
                    <a:extLst>
                      <a:ext uri="{FF2B5EF4-FFF2-40B4-BE49-F238E27FC236}">
                        <a16:creationId xmlns:a16="http://schemas.microsoft.com/office/drawing/2014/main" id="{334AF6CD-C9E0-5A45-8861-F95ADB8DAE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t="7488"/>
                  <a:stretch/>
                </p:blipFill>
                <p:spPr>
                  <a:xfrm>
                    <a:off x="6284812" y="2177634"/>
                    <a:ext cx="4593281" cy="3870755"/>
                  </a:xfrm>
                  <a:prstGeom prst="rect">
                    <a:avLst/>
                  </a:prstGeom>
                </p:spPr>
              </p:pic>
              <p:sp>
                <p:nvSpPr>
                  <p:cNvPr id="14" name="ZoneTexte 13">
                    <a:extLst>
                      <a:ext uri="{FF2B5EF4-FFF2-40B4-BE49-F238E27FC236}">
                        <a16:creationId xmlns:a16="http://schemas.microsoft.com/office/drawing/2014/main" id="{31052878-E333-4A49-8CAD-0704DA64503A}"/>
                      </a:ext>
                    </a:extLst>
                  </p:cNvPr>
                  <p:cNvSpPr txBox="1"/>
                  <p:nvPr/>
                </p:nvSpPr>
                <p:spPr>
                  <a:xfrm>
                    <a:off x="6910613" y="5894503"/>
                    <a:ext cx="3338654" cy="3370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i="1" dirty="0">
                        <a:latin typeface="Avenir Next" panose="020B0503020202020204" pitchFamily="34" charset="0"/>
                      </a:rPr>
                      <a:t>F. </a:t>
                    </a:r>
                    <a:r>
                      <a:rPr lang="en-US" sz="1200" i="1" dirty="0" err="1">
                        <a:latin typeface="Avenir Next" panose="020B0503020202020204" pitchFamily="34" charset="0"/>
                      </a:rPr>
                      <a:t>Bedeschi</a:t>
                    </a:r>
                    <a:r>
                      <a:rPr lang="en-US" sz="1200" i="1" dirty="0">
                        <a:latin typeface="Avenir Next" panose="020B0503020202020204" pitchFamily="34" charset="0"/>
                      </a:rPr>
                      <a:t> at FCC week Jan. 2020 </a:t>
                    </a:r>
                  </a:p>
                </p:txBody>
              </p:sp>
            </p:grpSp>
            <p:cxnSp>
              <p:nvCxnSpPr>
                <p:cNvPr id="3" name="Connecteur droit 2">
                  <a:extLst>
                    <a:ext uri="{FF2B5EF4-FFF2-40B4-BE49-F238E27FC236}">
                      <a16:creationId xmlns:a16="http://schemas.microsoft.com/office/drawing/2014/main" id="{581B31CC-549D-6B47-AA64-CCB7EAEE71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49915" y="4812307"/>
                  <a:ext cx="3964353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52A81F3E-626A-7849-B81E-13F0A4209CA7}"/>
                    </a:ext>
                  </a:extLst>
                </p:cNvPr>
                <p:cNvSpPr txBox="1"/>
                <p:nvPr/>
              </p:nvSpPr>
              <p:spPr>
                <a:xfrm>
                  <a:off x="10253519" y="4458428"/>
                  <a:ext cx="901569" cy="337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latin typeface="Avenir Next" panose="020B0503020202020204" pitchFamily="34" charset="0"/>
                    </a:rPr>
                    <a:t>BES @Z</a:t>
                  </a:r>
                  <a:endParaRPr lang="fr-FR" sz="1200" baseline="-25000" dirty="0">
                    <a:latin typeface="Avenir Next" panose="020B0503020202020204" pitchFamily="34" charset="0"/>
                  </a:endParaRPr>
                </a:p>
              </p:txBody>
            </p:sp>
          </p:grp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66D9296-3EAB-EE4F-A0E0-73AE35FA06AB}"/>
                  </a:ext>
                </a:extLst>
              </p:cNvPr>
              <p:cNvSpPr txBox="1"/>
              <p:nvPr/>
            </p:nvSpPr>
            <p:spPr>
              <a:xfrm>
                <a:off x="10565783" y="2406088"/>
                <a:ext cx="541512" cy="337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venir Next" panose="020B0503020202020204" pitchFamily="34" charset="0"/>
                  </a:rPr>
                  <a:t>90</a:t>
                </a:r>
                <a:r>
                  <a:rPr lang="en-US" sz="1200" baseline="30000" dirty="0">
                    <a:latin typeface="Avenir Next" panose="020B0503020202020204" pitchFamily="34" charset="0"/>
                  </a:rPr>
                  <a:t>o</a:t>
                </a:r>
              </a:p>
            </p:txBody>
          </p:sp>
        </p:grp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02215188-15DC-9444-94CC-24DCA379547E}"/>
              </a:ext>
            </a:extLst>
          </p:cNvPr>
          <p:cNvSpPr/>
          <p:nvPr/>
        </p:nvSpPr>
        <p:spPr>
          <a:xfrm>
            <a:off x="197664" y="3673506"/>
            <a:ext cx="350096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Avenir Next" panose="020B0503020202020204" pitchFamily="34" charset="0"/>
              </a:rPr>
              <a:t>Different detector concepts </a:t>
            </a:r>
          </a:p>
          <a:p>
            <a:pPr marL="4320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30B"/>
                </a:solidFill>
                <a:latin typeface="Avenir Next" panose="020B0503020202020204" pitchFamily="34" charset="0"/>
              </a:rPr>
              <a:t>Full Si, O(10) hits high </a:t>
            </a:r>
            <a:r>
              <a:rPr lang="en-US" sz="1600" dirty="0" err="1">
                <a:solidFill>
                  <a:srgbClr val="00B30B"/>
                </a:solidFill>
                <a:latin typeface="Avenir Next" panose="020B0503020202020204" pitchFamily="34" charset="0"/>
              </a:rPr>
              <a:t>σ</a:t>
            </a:r>
            <a:r>
              <a:rPr lang="en-US" sz="1600" baseline="-25000" dirty="0" err="1">
                <a:solidFill>
                  <a:srgbClr val="00B30B"/>
                </a:solidFill>
                <a:latin typeface="Avenir Next" panose="020B0503020202020204" pitchFamily="34" charset="0"/>
              </a:rPr>
              <a:t>hit</a:t>
            </a:r>
            <a:endParaRPr lang="en-US" sz="1600" baseline="-25000" dirty="0">
              <a:solidFill>
                <a:srgbClr val="00B30B"/>
              </a:solidFill>
              <a:latin typeface="Avenir Next" panose="020B0503020202020204" pitchFamily="34" charset="0"/>
            </a:endParaRPr>
          </a:p>
          <a:p>
            <a:pPr marL="432000" lvl="1" indent="-18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</a:rPr>
              <a:t>TPC/DC, O(100) hits low </a:t>
            </a:r>
            <a:r>
              <a:rPr lang="en-US" sz="1600" dirty="0" err="1">
                <a:solidFill>
                  <a:srgbClr val="00B0F0"/>
                </a:solidFill>
                <a:latin typeface="Avenir Next" panose="020B0503020202020204" pitchFamily="34" charset="0"/>
              </a:rPr>
              <a:t>σ</a:t>
            </a:r>
            <a:r>
              <a:rPr lang="en-US" sz="1600" baseline="-25000" dirty="0" err="1">
                <a:solidFill>
                  <a:srgbClr val="00B0F0"/>
                </a:solidFill>
                <a:latin typeface="Avenir Next" panose="020B0503020202020204" pitchFamily="34" charset="0"/>
              </a:rPr>
              <a:t>hit</a:t>
            </a: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</a:rPr>
              <a:t> with Si wrap-up layer at r</a:t>
            </a:r>
            <a:r>
              <a:rPr lang="en-US" sz="1600" baseline="-25000" dirty="0">
                <a:solidFill>
                  <a:srgbClr val="00B0F0"/>
                </a:solidFill>
                <a:latin typeface="Avenir Next" panose="020B0503020202020204" pitchFamily="34" charset="0"/>
              </a:rPr>
              <a:t>out</a:t>
            </a: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</a:rPr>
              <a:t>   (for high </a:t>
            </a:r>
            <a:r>
              <a:rPr lang="en-US" sz="1600" dirty="0" err="1">
                <a:solidFill>
                  <a:srgbClr val="00B0F0"/>
                </a:solidFill>
                <a:latin typeface="Avenir Next" panose="020B0503020202020204" pitchFamily="34" charset="0"/>
              </a:rPr>
              <a:t>σ</a:t>
            </a:r>
            <a:r>
              <a:rPr lang="en-US" sz="1600" baseline="-25000" dirty="0" err="1">
                <a:solidFill>
                  <a:srgbClr val="00B0F0"/>
                </a:solidFill>
                <a:latin typeface="Avenir Next" panose="020B0503020202020204" pitchFamily="34" charset="0"/>
              </a:rPr>
              <a:t>hit</a:t>
            </a: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</a:rPr>
              <a:t> at large lever arm)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E3DD979-75AB-7D42-9ADE-E4ACE898B08B}"/>
              </a:ext>
            </a:extLst>
          </p:cNvPr>
          <p:cNvSpPr/>
          <p:nvPr/>
        </p:nvSpPr>
        <p:spPr>
          <a:xfrm>
            <a:off x="-29980" y="6532146"/>
            <a:ext cx="11899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</a:rPr>
              <a:t>* FCC-</a:t>
            </a:r>
            <a:r>
              <a:rPr lang="en-US" sz="1400" i="1" dirty="0" err="1">
                <a:latin typeface="Avenir Next" panose="020B0503020202020204" pitchFamily="34" charset="0"/>
              </a:rPr>
              <a:t>ee</a:t>
            </a:r>
            <a:r>
              <a:rPr lang="en-US" sz="1400" i="1" dirty="0">
                <a:latin typeface="Avenir Next" panose="020B0503020202020204" pitchFamily="34" charset="0"/>
              </a:rPr>
              <a:t> B-field limited to 2T at Z-peak, can be higher at other energies; ILC -CLIC at 3T</a:t>
            </a: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19C9A869-1D6B-754E-9E45-B65A78EB874C}"/>
              </a:ext>
            </a:extLst>
          </p:cNvPr>
          <p:cNvGrpSpPr/>
          <p:nvPr/>
        </p:nvGrpSpPr>
        <p:grpSpPr>
          <a:xfrm>
            <a:off x="3709690" y="2828519"/>
            <a:ext cx="4053957" cy="3417888"/>
            <a:chOff x="3619500" y="2782025"/>
            <a:chExt cx="4053957" cy="3417888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30392DB1-661A-B643-BB3A-D9EA51F005BA}"/>
                </a:ext>
              </a:extLst>
            </p:cNvPr>
            <p:cNvGrpSpPr/>
            <p:nvPr/>
          </p:nvGrpSpPr>
          <p:grpSpPr>
            <a:xfrm>
              <a:off x="3619500" y="2782025"/>
              <a:ext cx="4053957" cy="3417888"/>
              <a:chOff x="1637309" y="1126693"/>
              <a:chExt cx="6076711" cy="5348272"/>
            </a:xfrm>
          </p:grpSpPr>
          <p:grpSp>
            <p:nvGrpSpPr>
              <p:cNvPr id="23" name="Groupe 22">
                <a:extLst>
                  <a:ext uri="{FF2B5EF4-FFF2-40B4-BE49-F238E27FC236}">
                    <a16:creationId xmlns:a16="http://schemas.microsoft.com/office/drawing/2014/main" id="{99AB4725-B4E5-BD4A-9F30-5533A305B81E}"/>
                  </a:ext>
                </a:extLst>
              </p:cNvPr>
              <p:cNvGrpSpPr/>
              <p:nvPr/>
            </p:nvGrpSpPr>
            <p:grpSpPr>
              <a:xfrm>
                <a:off x="1637309" y="1126693"/>
                <a:ext cx="6076711" cy="5348272"/>
                <a:chOff x="1637309" y="1126693"/>
                <a:chExt cx="6076711" cy="5348272"/>
              </a:xfrm>
            </p:grpSpPr>
            <p:grpSp>
              <p:nvGrpSpPr>
                <p:cNvPr id="26" name="Groupe 25">
                  <a:extLst>
                    <a:ext uri="{FF2B5EF4-FFF2-40B4-BE49-F238E27FC236}">
                      <a16:creationId xmlns:a16="http://schemas.microsoft.com/office/drawing/2014/main" id="{1A637B2B-A093-E847-8EE1-7E5309627D96}"/>
                    </a:ext>
                  </a:extLst>
                </p:cNvPr>
                <p:cNvGrpSpPr/>
                <p:nvPr/>
              </p:nvGrpSpPr>
              <p:grpSpPr>
                <a:xfrm>
                  <a:off x="1637309" y="1126693"/>
                  <a:ext cx="6076711" cy="5348272"/>
                  <a:chOff x="2627909" y="1126693"/>
                  <a:chExt cx="6076711" cy="5348272"/>
                </a:xfrm>
              </p:grpSpPr>
              <p:pic>
                <p:nvPicPr>
                  <p:cNvPr id="30" name="Image 29">
                    <a:extLst>
                      <a:ext uri="{FF2B5EF4-FFF2-40B4-BE49-F238E27FC236}">
                        <a16:creationId xmlns:a16="http://schemas.microsoft.com/office/drawing/2014/main" id="{6069F488-871F-9049-9B8C-25C31A82EC1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627909" y="1126693"/>
                    <a:ext cx="6076711" cy="5348272"/>
                  </a:xfrm>
                  <a:prstGeom prst="rect">
                    <a:avLst/>
                  </a:prstGeom>
                </p:spPr>
              </p:pic>
              <p:cxnSp>
                <p:nvCxnSpPr>
                  <p:cNvPr id="31" name="Connecteur droit 30">
                    <a:extLst>
                      <a:ext uri="{FF2B5EF4-FFF2-40B4-BE49-F238E27FC236}">
                        <a16:creationId xmlns:a16="http://schemas.microsoft.com/office/drawing/2014/main" id="{902D9C47-897A-EB4B-A7B0-87FC657EAC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98800" y="5537200"/>
                    <a:ext cx="4470400" cy="0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Connecteur droit 31">
                    <a:extLst>
                      <a:ext uri="{FF2B5EF4-FFF2-40B4-BE49-F238E27FC236}">
                        <a16:creationId xmlns:a16="http://schemas.microsoft.com/office/drawing/2014/main" id="{5146C2C6-5F71-3C44-BC35-5028831C3E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98800" y="5486400"/>
                    <a:ext cx="4673600" cy="0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necteur droit 32">
                    <a:extLst>
                      <a:ext uri="{FF2B5EF4-FFF2-40B4-BE49-F238E27FC236}">
                        <a16:creationId xmlns:a16="http://schemas.microsoft.com/office/drawing/2014/main" id="{5EC2BF79-0583-1D46-98B7-8C7C33E334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977164" y="5600700"/>
                    <a:ext cx="0" cy="493836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Connecteur droit 33">
                    <a:extLst>
                      <a:ext uri="{FF2B5EF4-FFF2-40B4-BE49-F238E27FC236}">
                        <a16:creationId xmlns:a16="http://schemas.microsoft.com/office/drawing/2014/main" id="{82ED8240-48A3-EC42-8A7F-A85B6CF926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939064" y="5600700"/>
                    <a:ext cx="0" cy="493836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Connecteur droit 34">
                    <a:extLst>
                      <a:ext uri="{FF2B5EF4-FFF2-40B4-BE49-F238E27FC236}">
                        <a16:creationId xmlns:a16="http://schemas.microsoft.com/office/drawing/2014/main" id="{EF0DB654-F7F0-0144-A387-2F9DD3D103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056664" y="5600700"/>
                    <a:ext cx="0" cy="266700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Connecteur droit 35">
                    <a:extLst>
                      <a:ext uri="{FF2B5EF4-FFF2-40B4-BE49-F238E27FC236}">
                        <a16:creationId xmlns:a16="http://schemas.microsoft.com/office/drawing/2014/main" id="{4FE6FE38-E26F-6142-B27F-961339663C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018564" y="5600700"/>
                    <a:ext cx="0" cy="266700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FFD2AA4-2CF3-5648-99CB-E7A0D01A3DF0}"/>
                    </a:ext>
                  </a:extLst>
                </p:cNvPr>
                <p:cNvSpPr/>
                <p:nvPr/>
              </p:nvSpPr>
              <p:spPr>
                <a:xfrm>
                  <a:off x="2120900" y="1943099"/>
                  <a:ext cx="4178300" cy="3479801"/>
                </a:xfrm>
                <a:prstGeom prst="rect">
                  <a:avLst/>
                </a:prstGeom>
                <a:noFill/>
                <a:ln w="28575">
                  <a:solidFill>
                    <a:srgbClr val="00B0F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F82C275D-C31A-E343-9B09-72778E660D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95500" y="1866900"/>
                  <a:ext cx="5087397" cy="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28">
                  <a:extLst>
                    <a:ext uri="{FF2B5EF4-FFF2-40B4-BE49-F238E27FC236}">
                      <a16:creationId xmlns:a16="http://schemas.microsoft.com/office/drawing/2014/main" id="{4D89FDE8-3316-FA44-A343-240DFE7A62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95500" y="1790700"/>
                  <a:ext cx="5087397" cy="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7EDDEAC5-D4C4-074E-A0A8-527E6FA982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600" y="1943099"/>
                <a:ext cx="0" cy="3479801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D84B934C-CFC8-2547-95A8-AD75250503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66694" y="1943099"/>
                <a:ext cx="0" cy="3479801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C40C69F7-7B7D-2F48-B8D3-42DE7A0A1DBC}"/>
                </a:ext>
              </a:extLst>
            </p:cNvPr>
            <p:cNvSpPr txBox="1"/>
            <p:nvPr/>
          </p:nvSpPr>
          <p:spPr>
            <a:xfrm>
              <a:off x="3942118" y="2798452"/>
              <a:ext cx="28616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00B30B"/>
                  </a:solidFill>
                  <a:latin typeface="Avenir Next" panose="020B0503020202020204" pitchFamily="34" charset="0"/>
                </a:rPr>
                <a:t>CLD </a:t>
              </a:r>
              <a:r>
                <a:rPr lang="fr-FR" sz="1400" dirty="0">
                  <a:latin typeface="Avenir Next" panose="020B0503020202020204" pitchFamily="34" charset="0"/>
                </a:rPr>
                <a:t>and </a:t>
              </a:r>
              <a:r>
                <a:rPr lang="fr-FR" sz="1400" dirty="0">
                  <a:solidFill>
                    <a:srgbClr val="00B0F0"/>
                  </a:solidFill>
                  <a:latin typeface="Avenir Next" panose="020B0503020202020204" pitchFamily="34" charset="0"/>
                </a:rPr>
                <a:t>IDEA </a:t>
              </a:r>
              <a:r>
                <a:rPr lang="fr-FR" sz="1400" dirty="0">
                  <a:latin typeface="Avenir Next" panose="020B0503020202020204" pitchFamily="34" charset="0"/>
                </a:rPr>
                <a:t>FCC-</a:t>
              </a:r>
              <a:r>
                <a:rPr lang="fr-FR" sz="1400" dirty="0" err="1">
                  <a:latin typeface="Avenir Next" panose="020B0503020202020204" pitchFamily="34" charset="0"/>
                </a:rPr>
                <a:t>ee</a:t>
              </a:r>
              <a:r>
                <a:rPr lang="fr-FR" sz="1400" dirty="0">
                  <a:latin typeface="Avenir Next" panose="020B0503020202020204" pitchFamily="34" charset="0"/>
                </a:rPr>
                <a:t> </a:t>
              </a:r>
              <a:r>
                <a:rPr lang="fr-FR" sz="1400" dirty="0" err="1">
                  <a:latin typeface="Avenir Next" panose="020B0503020202020204" pitchFamily="34" charset="0"/>
                </a:rPr>
                <a:t>concpets</a:t>
              </a:r>
              <a:r>
                <a:rPr lang="fr-FR" sz="1400" dirty="0">
                  <a:latin typeface="Avenir Next" panose="020B0503020202020204" pitchFamily="34" charset="0"/>
                </a:rPr>
                <a:t> 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DFECC2D-01E2-8944-A3E5-2DBFCB2FB233}"/>
                </a:ext>
              </a:extLst>
            </p:cNvPr>
            <p:cNvSpPr/>
            <p:nvPr/>
          </p:nvSpPr>
          <p:spPr>
            <a:xfrm>
              <a:off x="4219368" y="3473960"/>
              <a:ext cx="114807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>
                  <a:solidFill>
                    <a:srgbClr val="00B0F0"/>
                  </a:solidFill>
                  <a:latin typeface="Avenir Next" panose="020B0503020202020204" pitchFamily="34" charset="0"/>
                </a:rPr>
                <a:t>DC volume</a:t>
              </a:r>
              <a:r>
                <a:rPr lang="fr-FR" sz="1400" dirty="0">
                  <a:solidFill>
                    <a:srgbClr val="00B30B"/>
                  </a:solidFill>
                  <a:latin typeface="Avenir Next" panose="020B0503020202020204" pitchFamily="34" charset="0"/>
                </a:rPr>
                <a:t> </a:t>
              </a:r>
              <a:endParaRPr lang="fr-FR" sz="1400" dirty="0"/>
            </a:p>
          </p:txBody>
        </p: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2FCD477E-C2CE-F242-9E38-CE9735891B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7802" y="3336708"/>
              <a:ext cx="227349" cy="224986"/>
            </a:xfrm>
            <a:prstGeom prst="straightConnector1">
              <a:avLst/>
            </a:prstGeom>
            <a:ln w="12700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>
              <a:extLst>
                <a:ext uri="{FF2B5EF4-FFF2-40B4-BE49-F238E27FC236}">
                  <a16:creationId xmlns:a16="http://schemas.microsoft.com/office/drawing/2014/main" id="{7FA954A0-6080-534F-8775-D57141BB26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58002" y="3632304"/>
              <a:ext cx="312166" cy="0"/>
            </a:xfrm>
            <a:prstGeom prst="straightConnector1">
              <a:avLst/>
            </a:prstGeom>
            <a:ln w="12700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6257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1FD0372C-1D7C-3743-92D2-9959C6017BB5}"/>
              </a:ext>
            </a:extLst>
          </p:cNvPr>
          <p:cNvGrpSpPr/>
          <p:nvPr/>
        </p:nvGrpSpPr>
        <p:grpSpPr>
          <a:xfrm>
            <a:off x="540000" y="163429"/>
            <a:ext cx="11652000" cy="1077218"/>
            <a:chOff x="540000" y="163429"/>
            <a:chExt cx="11652000" cy="107721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1F50C6-5F0C-224A-B4C1-8B595DDF0611}"/>
                </a:ext>
              </a:extLst>
            </p:cNvPr>
            <p:cNvSpPr/>
            <p:nvPr/>
          </p:nvSpPr>
          <p:spPr>
            <a:xfrm>
              <a:off x="540000" y="163429"/>
              <a:ext cx="116520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Tracker sensor requirements</a:t>
              </a:r>
            </a:p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 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1985CD-84E3-7546-8710-19B677263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71B43B2-D2D9-F149-BA9D-ADDE18486017}"/>
              </a:ext>
            </a:extLst>
          </p:cNvPr>
          <p:cNvSpPr/>
          <p:nvPr/>
        </p:nvSpPr>
        <p:spPr>
          <a:xfrm>
            <a:off x="471085" y="1056582"/>
            <a:ext cx="1124862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Ballpark optimization target: </a:t>
            </a:r>
            <a:r>
              <a:rPr lang="en-US" sz="2000" dirty="0" err="1">
                <a:latin typeface="Avenir Next" panose="020B0503020202020204" pitchFamily="34" charset="0"/>
              </a:rPr>
              <a:t>σ</a:t>
            </a:r>
            <a:r>
              <a:rPr lang="en-US" sz="2000" baseline="-25000" dirty="0" err="1">
                <a:latin typeface="Avenir Next" panose="020B0503020202020204" pitchFamily="34" charset="0"/>
              </a:rPr>
              <a:t>hit</a:t>
            </a:r>
            <a:r>
              <a:rPr lang="en-US" sz="2000" baseline="-25000" dirty="0">
                <a:latin typeface="Avenir Next" panose="020B0503020202020204" pitchFamily="34" charset="0"/>
              </a:rPr>
              <a:t> </a:t>
            </a:r>
            <a:r>
              <a:rPr lang="en-US" sz="2000" dirty="0">
                <a:latin typeface="Avenir Next" panose="020B0503020202020204" pitchFamily="34" charset="0"/>
              </a:rPr>
              <a:t>≃ 7 </a:t>
            </a: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µm at </a:t>
            </a:r>
            <a:r>
              <a:rPr lang="en-US" sz="2000" dirty="0">
                <a:latin typeface="Avenir Next" panose="020B0503020202020204" pitchFamily="34" charset="0"/>
              </a:rPr>
              <a:t>≃ 1% X/X</a:t>
            </a:r>
            <a:r>
              <a:rPr lang="en-US" sz="2000" baseline="-25000" dirty="0">
                <a:latin typeface="Avenir Next" panose="020B0503020202020204" pitchFamily="34" charset="0"/>
              </a:rPr>
              <a:t>0 </a:t>
            </a:r>
            <a:r>
              <a:rPr lang="en-US" sz="2000" dirty="0">
                <a:latin typeface="Avenir Next" panose="020B0503020202020204" pitchFamily="34" charset="0"/>
              </a:rPr>
              <a:t>per layer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Longitudinal granularity and coordinate precision is not constraining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eg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strip-sensor are well suited (so far with hybrid technology)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Large area layers require powerful cooling &amp; relatively strong mechanical supports (TF8)</a:t>
            </a:r>
          </a:p>
          <a:p>
            <a:pPr marL="12573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X/X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0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(limiting factor to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σ</a:t>
            </a:r>
            <a:r>
              <a:rPr lang="en-US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hit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benefit) is more difficult to minimize than in VD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rgbClr val="F97BFF"/>
                </a:solidFill>
                <a:latin typeface="Avenir Next" panose="020B0503020202020204" pitchFamily="34" charset="0"/>
              </a:rPr>
              <a:t>MAPS large area trackers can be a new paradigm to improve </a:t>
            </a:r>
            <a:r>
              <a:rPr lang="en-US" dirty="0" err="1">
                <a:solidFill>
                  <a:srgbClr val="F97BFF"/>
                </a:solidFill>
                <a:latin typeface="Avenir Next" panose="020B0503020202020204" pitchFamily="34" charset="0"/>
              </a:rPr>
              <a:t>σ</a:t>
            </a:r>
            <a:r>
              <a:rPr lang="en-US" baseline="-25000" dirty="0" err="1">
                <a:solidFill>
                  <a:srgbClr val="F97BFF"/>
                </a:solidFill>
                <a:latin typeface="Avenir Next" panose="020B0503020202020204" pitchFamily="34" charset="0"/>
              </a:rPr>
              <a:t>hit</a:t>
            </a:r>
            <a:r>
              <a:rPr lang="en-US" baseline="-25000" dirty="0">
                <a:solidFill>
                  <a:srgbClr val="F97BFF"/>
                </a:solidFill>
                <a:latin typeface="Avenir Next" panose="020B0503020202020204" pitchFamily="34" charset="0"/>
              </a:rPr>
              <a:t> </a:t>
            </a:r>
            <a:r>
              <a:rPr lang="en-US" dirty="0">
                <a:solidFill>
                  <a:srgbClr val="F97BFF"/>
                </a:solidFill>
                <a:latin typeface="Avenir Next" panose="020B0503020202020204" pitchFamily="34" charset="0"/>
              </a:rPr>
              <a:t>and X/X</a:t>
            </a:r>
            <a:r>
              <a:rPr lang="en-US" baseline="-25000" dirty="0">
                <a:solidFill>
                  <a:srgbClr val="F97BFF"/>
                </a:solidFill>
                <a:latin typeface="Avenir Next" panose="020B0503020202020204" pitchFamily="34" charset="0"/>
              </a:rPr>
              <a:t>0</a:t>
            </a:r>
          </a:p>
          <a:p>
            <a:pPr marL="799200" lvl="1" indent="-342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Present radiation tolerance of HV-CMOS is sufficient for inner radii in </a:t>
            </a:r>
            <a:r>
              <a:rPr lang="en-US" dirty="0" err="1">
                <a:latin typeface="Avenir Next" panose="020B0503020202020204" pitchFamily="34" charset="0"/>
              </a:rPr>
              <a:t>LHCb</a:t>
            </a:r>
            <a:r>
              <a:rPr lang="en-US" dirty="0">
                <a:latin typeface="Avenir Next" panose="020B0503020202020204" pitchFamily="34" charset="0"/>
              </a:rPr>
              <a:t> tracker layers</a:t>
            </a:r>
            <a:endParaRPr lang="en-US" baseline="-25000" dirty="0">
              <a:solidFill>
                <a:srgbClr val="F97BFF"/>
              </a:solidFill>
              <a:latin typeface="Avenir Next" panose="020B0503020202020204" pitchFamily="34" charset="0"/>
            </a:endParaRPr>
          </a:p>
          <a:p>
            <a:pPr marL="799200" lvl="1" indent="-342000"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Stitching for sensor size, longer pixels and/or grouping of pixels preserving low power</a:t>
            </a:r>
            <a:endParaRPr lang="en-US" dirty="0">
              <a:solidFill>
                <a:srgbClr val="F97BFF"/>
              </a:solidFill>
              <a:latin typeface="Avenir Next" panose="020B050302020202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F7996C2-C5F8-8A46-A8AF-264E46A7D0E7}"/>
              </a:ext>
            </a:extLst>
          </p:cNvPr>
          <p:cNvGrpSpPr/>
          <p:nvPr/>
        </p:nvGrpSpPr>
        <p:grpSpPr>
          <a:xfrm>
            <a:off x="6032500" y="4079776"/>
            <a:ext cx="5727700" cy="2740121"/>
            <a:chOff x="5933120" y="4854476"/>
            <a:chExt cx="6157304" cy="197274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AD4FD32-72A7-3C4C-8622-3434BA51D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3120" y="5103268"/>
              <a:ext cx="6157304" cy="1723952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8D7F3A2-66FD-7148-9BFC-184E3479571F}"/>
                </a:ext>
              </a:extLst>
            </p:cNvPr>
            <p:cNvSpPr txBox="1"/>
            <p:nvPr/>
          </p:nvSpPr>
          <p:spPr>
            <a:xfrm>
              <a:off x="6124575" y="4854476"/>
              <a:ext cx="55835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Avenir Next" panose="020B0503020202020204" pitchFamily="34" charset="0"/>
                </a:rPr>
                <a:t>Alice 3 (LS4) – MAPS 20 </a:t>
              </a:r>
              <a:r>
                <a:rPr lang="en-US" sz="14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µm pitch - BC timing 25 ns</a:t>
              </a:r>
              <a:r>
                <a:rPr lang="fr-FR" sz="1400" dirty="0">
                  <a:latin typeface="Avenir Next" panose="020B0503020202020204" pitchFamily="34" charset="0"/>
                </a:rPr>
                <a:t>  - 10</a:t>
              </a:r>
              <a:r>
                <a:rPr lang="fr-FR" sz="1400" baseline="30000" dirty="0">
                  <a:latin typeface="Avenir Next" panose="020B0503020202020204" pitchFamily="34" charset="0"/>
                </a:rPr>
                <a:t>13</a:t>
              </a:r>
              <a:r>
                <a:rPr lang="fr-FR" sz="1400" dirty="0">
                  <a:latin typeface="Avenir Next" panose="020B0503020202020204" pitchFamily="34" charset="0"/>
                </a:rPr>
                <a:t> </a:t>
              </a:r>
              <a:r>
                <a:rPr lang="fr-FR" sz="1400" dirty="0" err="1">
                  <a:latin typeface="Avenir Next" panose="020B0503020202020204" pitchFamily="34" charset="0"/>
                </a:rPr>
                <a:t>neq</a:t>
              </a:r>
              <a:r>
                <a:rPr lang="fr-FR" sz="1400" dirty="0">
                  <a:latin typeface="Avenir Next" panose="020B0503020202020204" pitchFamily="34" charset="0"/>
                </a:rPr>
                <a:t>/cm</a:t>
              </a:r>
              <a:r>
                <a:rPr lang="fr-FR" sz="1400" baseline="30000" dirty="0">
                  <a:latin typeface="Avenir Next" panose="020B0503020202020204" pitchFamily="34" charset="0"/>
                </a:rPr>
                <a:t>2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95B54BF2-68D5-8946-A1A7-778FDC335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690" y="4416252"/>
            <a:ext cx="2946400" cy="21971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EE2C12F-864C-184C-A458-4FAC917A3F5E}"/>
              </a:ext>
            </a:extLst>
          </p:cNvPr>
          <p:cNvSpPr/>
          <p:nvPr/>
        </p:nvSpPr>
        <p:spPr>
          <a:xfrm>
            <a:off x="708953" y="4079776"/>
            <a:ext cx="42450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 err="1">
                <a:latin typeface="Avenir Next" panose="020B0503020202020204" pitchFamily="34" charset="0"/>
              </a:rPr>
              <a:t>LHCb</a:t>
            </a:r>
            <a:r>
              <a:rPr lang="en-US" sz="1400" dirty="0">
                <a:latin typeface="Avenir Next" panose="020B0503020202020204" pitchFamily="34" charset="0"/>
              </a:rPr>
              <a:t> post LS4: first large scale application 30 m</a:t>
            </a:r>
            <a:r>
              <a:rPr lang="en-US" sz="1400" baseline="30000" dirty="0">
                <a:latin typeface="Avenir Next" panose="020B0503020202020204" pitchFamily="34" charset="0"/>
              </a:rPr>
              <a:t>2</a:t>
            </a:r>
            <a:r>
              <a:rPr lang="en-US" sz="1400" dirty="0">
                <a:latin typeface="Avenir Next" panose="020B0503020202020204" pitchFamily="34" charset="0"/>
              </a:rPr>
              <a:t>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139D5FB-3A19-CB48-BDF5-A7F7466B90B6}"/>
              </a:ext>
            </a:extLst>
          </p:cNvPr>
          <p:cNvSpPr/>
          <p:nvPr/>
        </p:nvSpPr>
        <p:spPr>
          <a:xfrm>
            <a:off x="137453" y="5087859"/>
            <a:ext cx="2616237" cy="106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>
                <a:latin typeface="Avenir Next" panose="020B0503020202020204" pitchFamily="34" charset="0"/>
              </a:rPr>
              <a:t>UT upstream magnet 6 m</a:t>
            </a:r>
            <a:r>
              <a:rPr lang="en-US" sz="1400" baseline="30000" dirty="0">
                <a:latin typeface="Avenir Next" panose="020B0503020202020204" pitchFamily="34" charset="0"/>
              </a:rPr>
              <a:t>2</a:t>
            </a:r>
            <a:r>
              <a:rPr lang="en-US" sz="1400" dirty="0">
                <a:latin typeface="Avenir Next" panose="020B0503020202020204" pitchFamily="34" charset="0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latin typeface="Avenir Next" panose="020B0503020202020204" pitchFamily="34" charset="0"/>
              </a:rPr>
              <a:t>MT at low r within </a:t>
            </a:r>
            <a:r>
              <a:rPr lang="en-US" sz="1400" dirty="0" err="1">
                <a:latin typeface="Avenir Next" panose="020B0503020202020204" pitchFamily="34" charset="0"/>
              </a:rPr>
              <a:t>SciFi</a:t>
            </a:r>
            <a:r>
              <a:rPr lang="en-US" sz="1400" dirty="0">
                <a:latin typeface="Avenir Next" panose="020B0503020202020204" pitchFamily="34" charset="0"/>
              </a:rPr>
              <a:t> 20 m</a:t>
            </a:r>
            <a:r>
              <a:rPr lang="en-US" sz="1400" baseline="30000" dirty="0">
                <a:latin typeface="Avenir Next" panose="020B0503020202020204" pitchFamily="34" charset="0"/>
              </a:rPr>
              <a:t>2</a:t>
            </a:r>
            <a:endParaRPr lang="en-US" sz="1400" dirty="0">
              <a:latin typeface="Avenir Next" panose="020B0503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venir Next" panose="020B0503020202020204" pitchFamily="34" charset="0"/>
              </a:rPr>
              <a:t>50 x 150 – 100 x 300 pitch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≲ 5 x 10</a:t>
            </a:r>
            <a:r>
              <a:rPr lang="en-US" sz="1400" baseline="30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14</a:t>
            </a:r>
            <a:r>
              <a:rPr lang="en-US" sz="14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14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neq</a:t>
            </a:r>
            <a:r>
              <a:rPr lang="en-US" sz="14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/cm</a:t>
            </a:r>
            <a:r>
              <a:rPr lang="en-US" sz="1400" baseline="30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2</a:t>
            </a:r>
            <a:endParaRPr lang="en-US" sz="1400" baseline="300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721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1FD0372C-1D7C-3743-92D2-9959C6017BB5}"/>
              </a:ext>
            </a:extLst>
          </p:cNvPr>
          <p:cNvGrpSpPr/>
          <p:nvPr/>
        </p:nvGrpSpPr>
        <p:grpSpPr>
          <a:xfrm>
            <a:off x="540000" y="163429"/>
            <a:ext cx="11652000" cy="660407"/>
            <a:chOff x="540000" y="163429"/>
            <a:chExt cx="11652000" cy="660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1F50C6-5F0C-224A-B4C1-8B595DDF0611}"/>
                </a:ext>
              </a:extLst>
            </p:cNvPr>
            <p:cNvSpPr/>
            <p:nvPr/>
          </p:nvSpPr>
          <p:spPr>
            <a:xfrm>
              <a:off x="540000" y="163429"/>
              <a:ext cx="116520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Time of Flight precision requirements   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1985CD-84E3-7546-8710-19B677263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4E334A2E-D0BE-704C-A153-64FEC7A0E1B3}"/>
              </a:ext>
            </a:extLst>
          </p:cNvPr>
          <p:cNvGrpSpPr/>
          <p:nvPr/>
        </p:nvGrpSpPr>
        <p:grpSpPr>
          <a:xfrm>
            <a:off x="8948762" y="3530293"/>
            <a:ext cx="2984157" cy="2069869"/>
            <a:chOff x="8350250" y="3640908"/>
            <a:chExt cx="3746500" cy="2282636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7140A7B0-9276-DC43-A119-B3A1392E3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0250" y="3640908"/>
              <a:ext cx="3746500" cy="228263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31FF275-B707-CF46-A2D8-0CF9C3A324CD}"/>
                </a:ext>
              </a:extLst>
            </p:cNvPr>
            <p:cNvSpPr/>
            <p:nvPr/>
          </p:nvSpPr>
          <p:spPr>
            <a:xfrm>
              <a:off x="11040752" y="3677081"/>
              <a:ext cx="844412" cy="2918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2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FCC-</a:t>
              </a:r>
              <a:r>
                <a:rPr lang="en-US" sz="1200" dirty="0" err="1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ee</a:t>
              </a:r>
              <a:endParaRPr lang="en-US" sz="12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3F8B8AA5-FBAD-7743-8DBB-849A7860556B}"/>
              </a:ext>
            </a:extLst>
          </p:cNvPr>
          <p:cNvGrpSpPr/>
          <p:nvPr/>
        </p:nvGrpSpPr>
        <p:grpSpPr>
          <a:xfrm>
            <a:off x="8776481" y="958516"/>
            <a:ext cx="2908300" cy="2491884"/>
            <a:chOff x="8648700" y="864144"/>
            <a:chExt cx="2908300" cy="2491884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1B542BE4-6775-CF48-A239-445FD0F9F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8700" y="864144"/>
              <a:ext cx="2908300" cy="2491884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45D47B0-BD03-234B-88AC-9FEFF5926378}"/>
                </a:ext>
              </a:extLst>
            </p:cNvPr>
            <p:cNvSpPr/>
            <p:nvPr/>
          </p:nvSpPr>
          <p:spPr>
            <a:xfrm>
              <a:off x="10731499" y="2357640"/>
              <a:ext cx="6126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2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ALICE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85EA3E2-6D8F-0641-A2B3-23C0DD8F2316}"/>
              </a:ext>
            </a:extLst>
          </p:cNvPr>
          <p:cNvSpPr/>
          <p:nvPr/>
        </p:nvSpPr>
        <p:spPr>
          <a:xfrm>
            <a:off x="288043" y="960073"/>
            <a:ext cx="898950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Particle Identification (PID) dedicated layer(s)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ALICE 3 (post LS4), targeting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σ</a:t>
            </a:r>
            <a:r>
              <a:rPr lang="en-US" sz="16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≃ 20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ps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for 3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σ π/K up to 5 GeV/c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Belle-2, FCC-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ee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similar requirement to cover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dE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/dx crossing at low P,                          better resolution highly desirable to extend PID potential to higher P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4D tracking for track collision time association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Dedicated layer(s) or implementation in VD and/or tracking layers*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ATLAS/CMS HGTD/MTD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σ</a:t>
            </a:r>
            <a:r>
              <a:rPr lang="en-US" sz="16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≲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30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ps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(pile-up mitigation) desirable for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high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η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LGADS      replacement in LS4-LS5 (for rad.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tol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.)</a:t>
            </a:r>
          </a:p>
          <a:p>
            <a:pPr marL="799200" lvl="1" indent="-342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LHCb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pile-up mitigation for vertex precision 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Options for e-e colliders to reduce beam backgrounds and improve                                           1</a:t>
            </a:r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st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, 2</a:t>
            </a:r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nd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, 3</a:t>
            </a:r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rd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vertices identification, to be balanced with impact on X/X</a:t>
            </a:r>
            <a:r>
              <a:rPr lang="en-US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0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FCC-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ee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at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σ</a:t>
            </a:r>
            <a:r>
              <a:rPr lang="en-US" sz="16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≃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6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ps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 can allow to correct √s variation within bunches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rgbClr val="F97BFF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Develop designs with fast signal collection, small stochastic fluctuation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w/o amplification (MAPS, Hybrids 2D/3D)**, w/ amplification LGADS***, SPADS (TF4)</a:t>
            </a:r>
          </a:p>
          <a:p>
            <a:pPr marL="800100" lvl="1" indent="-342900">
              <a:spcAft>
                <a:spcPts val="300"/>
              </a:spcAft>
              <a:buFont typeface="Wingdings" pitchFamily="2" charset="2"/>
              <a:buChar char="Ø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Improve radiation tolerance, develop LGADs with pixel pitch, 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rgbClr val="F97BFF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Develop fast FE (TF7)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Pre-amp with similar rise time as signal, high resolution TDC and clock distribution,                        with low power in high channel density (technology nodes 65 – 28 nm)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E892808-4CE5-6043-925A-1F6CBCBE38C2}"/>
              </a:ext>
            </a:extLst>
          </p:cNvPr>
          <p:cNvSpPr/>
          <p:nvPr/>
        </p:nvSpPr>
        <p:spPr>
          <a:xfrm>
            <a:off x="3473" y="6140995"/>
            <a:ext cx="118994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</a:rPr>
              <a:t>* Number of layers in tracking systems would improve track time resolution, also for PID</a:t>
            </a:r>
          </a:p>
          <a:p>
            <a:r>
              <a:rPr lang="en-US" sz="1400" i="1" dirty="0">
                <a:latin typeface="Avenir Next" panose="020B0503020202020204" pitchFamily="34" charset="0"/>
              </a:rPr>
              <a:t>** NA62 VD achieved </a:t>
            </a:r>
            <a:r>
              <a:rPr lang="en-US" sz="1400" i="1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σ</a:t>
            </a:r>
            <a:r>
              <a:rPr lang="en-US" sz="1400" i="1" baseline="-250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t</a:t>
            </a:r>
            <a:r>
              <a:rPr lang="en-US" sz="1400" i="1" baseline="-25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1400" i="1" dirty="0">
                <a:latin typeface="Avenir Next" panose="020B0503020202020204" pitchFamily="34" charset="0"/>
              </a:rPr>
              <a:t>≃ 100 </a:t>
            </a:r>
            <a:r>
              <a:rPr lang="en-US" sz="1400" i="1" dirty="0" err="1">
                <a:latin typeface="Avenir Next" panose="020B0503020202020204" pitchFamily="34" charset="0"/>
              </a:rPr>
              <a:t>ps</a:t>
            </a:r>
            <a:r>
              <a:rPr lang="en-US" sz="1400" i="1" dirty="0">
                <a:latin typeface="Avenir Next" panose="020B0503020202020204" pitchFamily="34" charset="0"/>
              </a:rPr>
              <a:t> and CMS HGC </a:t>
            </a:r>
            <a:r>
              <a:rPr lang="en-US" sz="1400" i="1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σ</a:t>
            </a:r>
            <a:r>
              <a:rPr lang="en-US" sz="1400" i="1" baseline="-250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t</a:t>
            </a:r>
            <a:r>
              <a:rPr lang="en-US" sz="1400" i="1" baseline="-25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1400" i="1" dirty="0">
                <a:latin typeface="Avenir Next" panose="020B0503020202020204" pitchFamily="34" charset="0"/>
              </a:rPr>
              <a:t>≃ 50 </a:t>
            </a:r>
            <a:r>
              <a:rPr lang="en-US" sz="1400" i="1" dirty="0" err="1">
                <a:latin typeface="Avenir Next" panose="020B0503020202020204" pitchFamily="34" charset="0"/>
              </a:rPr>
              <a:t>ps</a:t>
            </a:r>
            <a:r>
              <a:rPr lang="en-US" sz="1400" i="1" dirty="0">
                <a:latin typeface="Avenir Next" panose="020B0503020202020204" pitchFamily="34" charset="0"/>
              </a:rPr>
              <a:t> with current 2D hybrid sensor technology</a:t>
            </a:r>
          </a:p>
          <a:p>
            <a:r>
              <a:rPr lang="en-US" sz="1400" i="1" dirty="0">
                <a:latin typeface="Avenir Next" panose="020B0503020202020204" pitchFamily="34" charset="0"/>
              </a:rPr>
              <a:t>*** Currently </a:t>
            </a:r>
            <a:r>
              <a:rPr lang="en-US" sz="1400" i="1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σ</a:t>
            </a:r>
            <a:r>
              <a:rPr lang="en-US" sz="1400" i="1" baseline="-250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t</a:t>
            </a:r>
            <a:r>
              <a:rPr lang="en-US" sz="1400" i="1" baseline="-25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1400" i="1" dirty="0">
                <a:latin typeface="Avenir Next" panose="020B0503020202020204" pitchFamily="34" charset="0"/>
              </a:rPr>
              <a:t>≃ </a:t>
            </a:r>
            <a:r>
              <a:rPr lang="en-US" sz="1400" i="1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25 </a:t>
            </a:r>
            <a:r>
              <a:rPr lang="en-US" sz="1400" i="1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ps</a:t>
            </a:r>
            <a:r>
              <a:rPr lang="en-US" sz="1400" i="1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limited by Landau fluctuation</a:t>
            </a:r>
            <a:endParaRPr lang="en-US" sz="1400" i="1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106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1FD0372C-1D7C-3743-92D2-9959C6017BB5}"/>
              </a:ext>
            </a:extLst>
          </p:cNvPr>
          <p:cNvGrpSpPr/>
          <p:nvPr/>
        </p:nvGrpSpPr>
        <p:grpSpPr>
          <a:xfrm>
            <a:off x="540000" y="163429"/>
            <a:ext cx="11110800" cy="660407"/>
            <a:chOff x="540000" y="163429"/>
            <a:chExt cx="11110800" cy="660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1F50C6-5F0C-224A-B4C1-8B595DDF0611}"/>
                </a:ext>
              </a:extLst>
            </p:cNvPr>
            <p:cNvSpPr/>
            <p:nvPr/>
          </p:nvSpPr>
          <p:spPr>
            <a:xfrm>
              <a:off x="540000" y="163429"/>
              <a:ext cx="111108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Calorimetry requirements  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1985CD-84E3-7546-8710-19B677263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EEAFCE7-D5F4-8448-ADAF-184CEC52C033}"/>
              </a:ext>
            </a:extLst>
          </p:cNvPr>
          <p:cNvSpPr/>
          <p:nvPr/>
        </p:nvSpPr>
        <p:spPr>
          <a:xfrm>
            <a:off x="540000" y="1050485"/>
            <a:ext cx="111108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ILC, FCC-</a:t>
            </a:r>
            <a:r>
              <a:rPr lang="en-US" sz="2000" dirty="0" err="1">
                <a:latin typeface="Avenir Next" panose="020B0503020202020204" pitchFamily="34" charset="0"/>
              </a:rPr>
              <a:t>ee</a:t>
            </a:r>
            <a:r>
              <a:rPr lang="en-US" sz="2000" dirty="0">
                <a:latin typeface="Avenir Next" panose="020B0503020202020204" pitchFamily="34" charset="0"/>
              </a:rPr>
              <a:t> EM calorimeter sections*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venir Next" panose="020B0503020202020204" pitchFamily="34" charset="0"/>
              </a:rPr>
              <a:t>PFlow</a:t>
            </a:r>
            <a:r>
              <a:rPr lang="en-US" sz="1600" dirty="0">
                <a:latin typeface="Avenir Next" panose="020B0503020202020204" pitchFamily="34" charset="0"/>
              </a:rPr>
              <a:t> concept: energy of charged particles from tracker, minimize overlaps                                                                  of showers with fine transverse granularity, allow dynamic </a:t>
            </a:r>
            <a:r>
              <a:rPr lang="en-US" sz="1600" dirty="0" err="1">
                <a:latin typeface="Avenir Next" panose="020B0503020202020204" pitchFamily="34" charset="0"/>
              </a:rPr>
              <a:t>em</a:t>
            </a:r>
            <a:r>
              <a:rPr lang="en-US" sz="1600" dirty="0">
                <a:latin typeface="Avenir Next" panose="020B0503020202020204" pitchFamily="34" charset="0"/>
              </a:rPr>
              <a:t>/had compensation </a:t>
            </a:r>
          </a:p>
          <a:p>
            <a:pPr lvl="1">
              <a:spcAft>
                <a:spcPts val="600"/>
              </a:spcAft>
            </a:pPr>
            <a:r>
              <a:rPr lang="en-US" sz="1600" dirty="0">
                <a:latin typeface="Avenir Next" panose="020B0503020202020204" pitchFamily="34" charset="0"/>
              </a:rPr>
              <a:t>       &amp; calibration corrections with high longitudinal granularity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CALICE (ILC) 2500 m</a:t>
            </a:r>
            <a:r>
              <a:rPr lang="en-US" baseline="30000" dirty="0">
                <a:latin typeface="Avenir Next" panose="020B0503020202020204" pitchFamily="34" charset="0"/>
              </a:rPr>
              <a:t>2</a:t>
            </a:r>
            <a:r>
              <a:rPr lang="en-US" dirty="0">
                <a:latin typeface="Avenir Next" panose="020B0503020202020204" pitchFamily="34" charset="0"/>
              </a:rPr>
              <a:t> of Si-sensors in 30 layers embedded in W absorber,                                                   hybrid sensor with 5 x 5 mm</a:t>
            </a:r>
            <a:r>
              <a:rPr lang="en-US" baseline="30000" dirty="0">
                <a:latin typeface="Avenir Next" panose="020B0503020202020204" pitchFamily="34" charset="0"/>
              </a:rPr>
              <a:t>2</a:t>
            </a:r>
            <a:r>
              <a:rPr lang="en-US" dirty="0">
                <a:latin typeface="Avenir Next" panose="020B0503020202020204" pitchFamily="34" charset="0"/>
              </a:rPr>
              <a:t> pads, high dynamic range analog readout,                                                      energy resolution measured with realistic prototypes: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Avenir Next" panose="020B0503020202020204" pitchFamily="34" charset="0"/>
              </a:rPr>
              <a:t>σE</a:t>
            </a:r>
            <a:r>
              <a:rPr lang="en-US" dirty="0">
                <a:latin typeface="Avenir Next" panose="020B0503020202020204" pitchFamily="34" charset="0"/>
              </a:rPr>
              <a:t>(EM)/√E </a:t>
            </a: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≃ 16%/√E ⊕ 1% - </a:t>
            </a:r>
            <a:r>
              <a:rPr lang="en-US" dirty="0" err="1">
                <a:latin typeface="Avenir Next" panose="020B0503020202020204" pitchFamily="34" charset="0"/>
              </a:rPr>
              <a:t>σE</a:t>
            </a:r>
            <a:r>
              <a:rPr lang="en-US" dirty="0">
                <a:latin typeface="Avenir Next" panose="020B0503020202020204" pitchFamily="34" charset="0"/>
              </a:rPr>
              <a:t>(had)/√E </a:t>
            </a: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≃ 44%/√E ⊕ 2% - </a:t>
            </a:r>
            <a:r>
              <a:rPr lang="en-US" dirty="0" err="1">
                <a:latin typeface="Avenir Next" panose="020B0503020202020204" pitchFamily="34" charset="0"/>
              </a:rPr>
              <a:t>σE</a:t>
            </a:r>
            <a:r>
              <a:rPr lang="en-US" dirty="0">
                <a:latin typeface="Avenir Next" panose="020B0503020202020204" pitchFamily="34" charset="0"/>
              </a:rPr>
              <a:t>/E Jets </a:t>
            </a: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≃ 3.5 % (50 GeV) jets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High time resolution potential not yet exploited to consider shower time development**</a:t>
            </a:r>
          </a:p>
          <a:p>
            <a:pPr>
              <a:spcAft>
                <a:spcPts val="300"/>
              </a:spcAft>
            </a:pPr>
            <a:r>
              <a:rPr lang="en-US" sz="2000" dirty="0">
                <a:solidFill>
                  <a:srgbClr val="F97BFF"/>
                </a:solidFill>
                <a:latin typeface="Avenir Next" panose="020B0503020202020204" pitchFamily="34" charset="0"/>
              </a:rPr>
              <a:t>Challenge to improve sampling fraction for EM energy resolution (TF6)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Monolithic pad design, 3D integration, new power distribution, photonics could help (TF7)</a:t>
            </a:r>
          </a:p>
          <a:p>
            <a:r>
              <a:rPr lang="en-US" sz="2000" dirty="0">
                <a:solidFill>
                  <a:srgbClr val="F97BFF"/>
                </a:solidFill>
                <a:latin typeface="Avenir Next" panose="020B0503020202020204" pitchFamily="34" charset="0"/>
              </a:rPr>
              <a:t>MAPS digital layers for particle counting*** could be a new paradigm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ALICE (LS3) FOCAL foresees a heterogenous design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35C7FBD-BB52-894B-B51A-AF6EC3D83D34}"/>
              </a:ext>
            </a:extLst>
          </p:cNvPr>
          <p:cNvGrpSpPr/>
          <p:nvPr/>
        </p:nvGrpSpPr>
        <p:grpSpPr>
          <a:xfrm>
            <a:off x="9326006" y="1033124"/>
            <a:ext cx="2324794" cy="1976376"/>
            <a:chOff x="8958469" y="2821278"/>
            <a:chExt cx="3103218" cy="2555591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5EAF2CD2-F0C5-DE4D-9D80-371924230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58469" y="2821278"/>
              <a:ext cx="3103218" cy="2555591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89C22249-B03A-F249-A86C-3B769378D0D4}"/>
                </a:ext>
              </a:extLst>
            </p:cNvPr>
            <p:cNvSpPr txBox="1"/>
            <p:nvPr/>
          </p:nvSpPr>
          <p:spPr>
            <a:xfrm>
              <a:off x="9060911" y="2846264"/>
              <a:ext cx="19762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Calice Si/W prototype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74A5478-023D-3D4B-9745-BB4A3056C9BC}"/>
              </a:ext>
            </a:extLst>
          </p:cNvPr>
          <p:cNvSpPr/>
          <p:nvPr/>
        </p:nvSpPr>
        <p:spPr>
          <a:xfrm>
            <a:off x="0" y="6119007"/>
            <a:ext cx="54333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</a:rPr>
              <a:t>* also small size beam/</a:t>
            </a:r>
            <a:r>
              <a:rPr lang="en-US" sz="1400" i="1" dirty="0" err="1">
                <a:latin typeface="Avenir Next" panose="020B0503020202020204" pitchFamily="34" charset="0"/>
              </a:rPr>
              <a:t>lumi</a:t>
            </a:r>
            <a:r>
              <a:rPr lang="en-US" sz="1400" i="1" dirty="0">
                <a:latin typeface="Avenir Next" panose="020B0503020202020204" pitchFamily="34" charset="0"/>
              </a:rPr>
              <a:t>. calorimeters in very forward regions ** </a:t>
            </a:r>
            <a:r>
              <a:rPr lang="en-US" sz="1400" i="1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σ</a:t>
            </a:r>
            <a:r>
              <a:rPr lang="en-US" sz="1400" i="1" baseline="-250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t</a:t>
            </a:r>
            <a:r>
              <a:rPr lang="en-US" sz="1400" i="1" baseline="-25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1400" i="1" dirty="0">
                <a:latin typeface="Avenir Next" panose="020B0503020202020204" pitchFamily="34" charset="0"/>
              </a:rPr>
              <a:t>≃ 50 </a:t>
            </a:r>
            <a:r>
              <a:rPr lang="en-US" sz="1400" i="1" dirty="0" err="1">
                <a:latin typeface="Avenir Next" panose="020B0503020202020204" pitchFamily="34" charset="0"/>
              </a:rPr>
              <a:t>ps</a:t>
            </a:r>
            <a:r>
              <a:rPr lang="en-US" sz="1400" i="1" dirty="0">
                <a:latin typeface="Avenir Next" panose="020B0503020202020204" pitchFamily="34" charset="0"/>
              </a:rPr>
              <a:t> </a:t>
            </a:r>
            <a:r>
              <a:rPr lang="en-US" sz="14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demonstrated for CMS HGC</a:t>
            </a:r>
            <a:endParaRPr lang="en-US" sz="1400" i="1" dirty="0">
              <a:latin typeface="Avenir Next" panose="020B0503020202020204" pitchFamily="34" charset="0"/>
            </a:endParaRPr>
          </a:p>
          <a:p>
            <a:r>
              <a:rPr lang="en-US" sz="1400" i="1" dirty="0">
                <a:latin typeface="Avenir Next" panose="020B0503020202020204" pitchFamily="34" charset="0"/>
              </a:rPr>
              <a:t>*** Could also allow improving shower simulation parameters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8ABAB2F-7EA0-A346-A917-92F366DC33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22" t="26540" r="2189" b="30670"/>
          <a:stretch/>
        </p:blipFill>
        <p:spPr>
          <a:xfrm>
            <a:off x="9470804" y="4896346"/>
            <a:ext cx="2224320" cy="15359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49A19F-A441-4448-8E21-826DFC939AE6}"/>
              </a:ext>
            </a:extLst>
          </p:cNvPr>
          <p:cNvSpPr/>
          <p:nvPr/>
        </p:nvSpPr>
        <p:spPr>
          <a:xfrm>
            <a:off x="9644128" y="6430431"/>
            <a:ext cx="2050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venir Next" panose="020B0503020202020204" pitchFamily="34" charset="0"/>
              </a:rPr>
              <a:t>MIMOSA MAPs prototype </a:t>
            </a:r>
          </a:p>
          <a:p>
            <a:pPr algn="ctr"/>
            <a:r>
              <a:rPr lang="en-US" sz="1200" dirty="0">
                <a:latin typeface="Avenir Next" panose="020B0503020202020204" pitchFamily="34" charset="0"/>
              </a:rPr>
              <a:t>20 layers, 4 x 4 cm</a:t>
            </a:r>
            <a:r>
              <a:rPr lang="en-US" sz="1200" baseline="30000" dirty="0">
                <a:latin typeface="Avenir Next" panose="020B0503020202020204" pitchFamily="34" charset="0"/>
              </a:rPr>
              <a:t>2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B635D41-0CD7-9A40-B114-B2D0C4811D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484" r="50526" b="6829"/>
          <a:stretch/>
        </p:blipFill>
        <p:spPr>
          <a:xfrm>
            <a:off x="5433389" y="5349110"/>
            <a:ext cx="3737113" cy="1436970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AC95139-B66D-EB4E-B028-ADB1CFBCFA45}"/>
              </a:ext>
            </a:extLst>
          </p:cNvPr>
          <p:cNvCxnSpPr/>
          <p:nvPr/>
        </p:nvCxnSpPr>
        <p:spPr>
          <a:xfrm>
            <a:off x="5128591" y="5349110"/>
            <a:ext cx="596348" cy="2035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482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1FD0372C-1D7C-3743-92D2-9959C6017BB5}"/>
              </a:ext>
            </a:extLst>
          </p:cNvPr>
          <p:cNvGrpSpPr/>
          <p:nvPr/>
        </p:nvGrpSpPr>
        <p:grpSpPr>
          <a:xfrm>
            <a:off x="540000" y="163429"/>
            <a:ext cx="11652000" cy="660407"/>
            <a:chOff x="540000" y="163429"/>
            <a:chExt cx="11652000" cy="660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1F50C6-5F0C-224A-B4C1-8B595DDF0611}"/>
                </a:ext>
              </a:extLst>
            </p:cNvPr>
            <p:cNvSpPr/>
            <p:nvPr/>
          </p:nvSpPr>
          <p:spPr>
            <a:xfrm>
              <a:off x="540000" y="163429"/>
              <a:ext cx="116520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Muon collider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1985CD-84E3-7546-8710-19B677263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C851A791-02F6-1C4A-B7FB-3AE6C199A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256" y="2876068"/>
            <a:ext cx="3463998" cy="179410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750CCB7-6688-3245-B94C-6195D0F1F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256" y="4823610"/>
            <a:ext cx="3148347" cy="194281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2F8865D-80E1-E245-9E6D-0A29824A7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2900" y="1084205"/>
            <a:ext cx="2222852" cy="16337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73F4B90-2194-0344-98A6-C53B91342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1517" y="968968"/>
            <a:ext cx="4487142" cy="17536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3BAE71F-723E-014F-98FD-109963A6C4DE}"/>
              </a:ext>
            </a:extLst>
          </p:cNvPr>
          <p:cNvSpPr/>
          <p:nvPr/>
        </p:nvSpPr>
        <p:spPr>
          <a:xfrm>
            <a:off x="345130" y="1097646"/>
            <a:ext cx="48348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latin typeface="Avenir Next" panose="020B0503020202020204" pitchFamily="34" charset="0"/>
              </a:rPr>
              <a:t>Luminosity 2 x 10</a:t>
            </a:r>
            <a:r>
              <a:rPr lang="en-US" sz="2000" baseline="30000" dirty="0">
                <a:latin typeface="Avenir Next" panose="020B0503020202020204" pitchFamily="34" charset="0"/>
              </a:rPr>
              <a:t>35 </a:t>
            </a:r>
            <a:r>
              <a:rPr lang="en-US" sz="2000" dirty="0">
                <a:latin typeface="Avenir Next" panose="020B0503020202020204" pitchFamily="34" charset="0"/>
              </a:rPr>
              <a:t>cm</a:t>
            </a:r>
            <a:r>
              <a:rPr lang="en-US" sz="2000" baseline="30000" dirty="0">
                <a:latin typeface="Avenir Next" panose="020B0503020202020204" pitchFamily="34" charset="0"/>
              </a:rPr>
              <a:t>-2</a:t>
            </a:r>
            <a:r>
              <a:rPr lang="en-US" sz="2000" dirty="0">
                <a:latin typeface="Avenir Next" panose="020B0503020202020204" pitchFamily="34" charset="0"/>
              </a:rPr>
              <a:t>s</a:t>
            </a:r>
            <a:r>
              <a:rPr lang="en-US" sz="2000" baseline="30000" dirty="0">
                <a:latin typeface="Avenir Next" panose="020B0503020202020204" pitchFamily="34" charset="0"/>
              </a:rPr>
              <a:t>-1</a:t>
            </a:r>
            <a:r>
              <a:rPr lang="en-US" sz="2000" dirty="0">
                <a:latin typeface="Avenir Next" panose="020B0503020202020204" pitchFamily="34" charset="0"/>
              </a:rPr>
              <a:t> at 10 </a:t>
            </a:r>
            <a:r>
              <a:rPr lang="en-US" sz="2000" dirty="0" err="1">
                <a:latin typeface="Avenir Next" panose="020B0503020202020204" pitchFamily="34" charset="0"/>
              </a:rPr>
              <a:t>TeV</a:t>
            </a:r>
            <a:endParaRPr lang="en-US" sz="2000" dirty="0">
              <a:latin typeface="Avenir Next" panose="020B0503020202020204" pitchFamily="34" charset="0"/>
            </a:endParaRPr>
          </a:p>
          <a:p>
            <a:pPr>
              <a:spcAft>
                <a:spcPts val="2400"/>
              </a:spcAft>
            </a:pPr>
            <a:r>
              <a:rPr lang="en-US" sz="2000" dirty="0">
                <a:solidFill>
                  <a:srgbClr val="F97BFF"/>
                </a:solidFill>
                <a:latin typeface="Avenir Next" panose="020B0503020202020204" pitchFamily="34" charset="0"/>
              </a:rPr>
              <a:t>Challenge in high rate continuous  Beam Induced Background from muon decays interacting in machine elements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F92D4F-A2DB-C44E-932D-C98B9A80E7C3}"/>
              </a:ext>
            </a:extLst>
          </p:cNvPr>
          <p:cNvSpPr/>
          <p:nvPr/>
        </p:nvSpPr>
        <p:spPr>
          <a:xfrm>
            <a:off x="345130" y="3401579"/>
            <a:ext cx="7603116" cy="30392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General requirement for VD and tracker at ILC, CLIC, FCC-</a:t>
            </a:r>
            <a:r>
              <a:rPr lang="en-US" sz="2000" dirty="0" err="1">
                <a:latin typeface="Avenir Next" panose="020B0503020202020204" pitchFamily="34" charset="0"/>
              </a:rPr>
              <a:t>ee</a:t>
            </a:r>
            <a:r>
              <a:rPr lang="en-US" sz="2000" dirty="0">
                <a:latin typeface="Avenir Next" panose="020B0503020202020204" pitchFamily="34" charset="0"/>
              </a:rPr>
              <a:t> apply, with special configuration for background rejection 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Barrel length - doublet sensor concept (CMS-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p</a:t>
            </a:r>
            <a:r>
              <a:rPr lang="en-US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like modules) to reject non IP pointing tracks 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σ</a:t>
            </a:r>
            <a:r>
              <a:rPr lang="en-US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t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≃ 10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ps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to eliminate out of time hits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Fluence preliminary estimates indicate that NIEL could be beyond current HV-CMOS MAPS capability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High granularity and timing performance also required in calorimeters for background rejection</a:t>
            </a:r>
          </a:p>
        </p:txBody>
      </p:sp>
    </p:spTree>
    <p:extLst>
      <p:ext uri="{BB962C8B-B14F-4D97-AF65-F5344CB8AC3E}">
        <p14:creationId xmlns:p14="http://schemas.microsoft.com/office/powerpoint/2010/main" val="3562110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F79992A-8D5C-CC4C-AE3C-8F54A652C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475" y="1841299"/>
            <a:ext cx="5244046" cy="2266354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1FD0372C-1D7C-3743-92D2-9959C6017BB5}"/>
              </a:ext>
            </a:extLst>
          </p:cNvPr>
          <p:cNvGrpSpPr/>
          <p:nvPr/>
        </p:nvGrpSpPr>
        <p:grpSpPr>
          <a:xfrm>
            <a:off x="540000" y="163429"/>
            <a:ext cx="11652000" cy="660407"/>
            <a:chOff x="540000" y="163429"/>
            <a:chExt cx="11652000" cy="660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1F50C6-5F0C-224A-B4C1-8B595DDF0611}"/>
                </a:ext>
              </a:extLst>
            </p:cNvPr>
            <p:cNvSpPr/>
            <p:nvPr/>
          </p:nvSpPr>
          <p:spPr>
            <a:xfrm>
              <a:off x="540000" y="163429"/>
              <a:ext cx="116520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FCC-</a:t>
              </a:r>
              <a:r>
                <a:rPr lang="en-US" sz="3200" dirty="0" err="1">
                  <a:latin typeface="Avenir Next" panose="020B0503020202020204" pitchFamily="34" charset="0"/>
                  <a:sym typeface="Wingdings"/>
                </a:rPr>
                <a:t>hh</a:t>
              </a:r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 requirements 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1985CD-84E3-7546-8710-19B677263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268C8A0-8A78-414A-9F3E-C4D567EACC95}"/>
              </a:ext>
            </a:extLst>
          </p:cNvPr>
          <p:cNvSpPr/>
          <p:nvPr/>
        </p:nvSpPr>
        <p:spPr>
          <a:xfrm>
            <a:off x="540000" y="1170107"/>
            <a:ext cx="11110800" cy="5101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>
                <a:latin typeface="Avenir Next" panose="020B0503020202020204" pitchFamily="34" charset="0"/>
              </a:rPr>
              <a:t>New territory of operation conditions 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L = 30 x 10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34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cm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-2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s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-1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– 30 GHz of collisions - 1000 per BC - 30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ab</a:t>
            </a:r>
            <a:r>
              <a:rPr lang="en-US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-1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integrated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Physics coverage up to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η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= 6 </a:t>
            </a:r>
          </a:p>
          <a:p>
            <a:pPr>
              <a:spcAft>
                <a:spcPts val="300"/>
              </a:spcAft>
            </a:pPr>
            <a:r>
              <a:rPr lang="en-US" sz="2000" dirty="0">
                <a:latin typeface="Avenir Next" panose="020B0503020202020204" pitchFamily="34" charset="0"/>
              </a:rPr>
              <a:t>Tracking requirements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&lt;0.4&gt;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ps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vertex separation and &lt;130&gt;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µm 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</a:endParaRPr>
          </a:p>
          <a:p>
            <a:pPr lvl="1">
              <a:spcAft>
                <a:spcPts val="3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     ≃ BP MS resolution limit for 1 GeV/c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p</a:t>
            </a:r>
            <a:r>
              <a:rPr lang="en-US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at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η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= 2 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Track rates 30 GHz/cm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2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(r = 2.5 cm)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Granularity close to FC-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ee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with pitch ≃ 25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µm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Precision will be limited by ability to minimize X/X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0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σ</a:t>
            </a:r>
            <a:r>
              <a:rPr lang="en-US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≃ 5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ps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would be required to recover HL-LHC like effective pile-up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Fluence 10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18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neq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/cm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and TID 30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GRad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at 2.5 cm*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F97BFF"/>
                </a:solidFill>
                <a:latin typeface="Avenir Next" panose="020B0503020202020204" pitchFamily="34" charset="0"/>
              </a:rPr>
              <a:t>New paradigms needed for radiation tolerance**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R &lt; 30 cm out of reach of currently used hybrid sensor technologies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Current MAPS and LGADS marginally at level of rad.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tol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. for outermost layers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F97BFF"/>
                </a:solidFill>
                <a:latin typeface="Avenir Next" panose="020B0503020202020204" pitchFamily="34" charset="0"/>
              </a:rPr>
              <a:t>New paradigms needed for rates (TF7)**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3ABB035-C752-A448-A896-F7AE935118FC}"/>
              </a:ext>
            </a:extLst>
          </p:cNvPr>
          <p:cNvSpPr txBox="1"/>
          <p:nvPr/>
        </p:nvSpPr>
        <p:spPr>
          <a:xfrm>
            <a:off x="32085" y="6378205"/>
            <a:ext cx="11134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</a:rPr>
              <a:t>* Forward calorimetry requires up to x 2-5 higher rad. </a:t>
            </a:r>
            <a:r>
              <a:rPr lang="en-US" sz="1400" i="1" dirty="0" err="1">
                <a:latin typeface="Avenir Next" panose="020B0503020202020204" pitchFamily="34" charset="0"/>
              </a:rPr>
              <a:t>tol</a:t>
            </a:r>
            <a:r>
              <a:rPr lang="en-US" sz="1400" i="1" dirty="0">
                <a:latin typeface="Avenir Next" panose="020B0503020202020204" pitchFamily="34" charset="0"/>
              </a:rPr>
              <a:t>. – timing at similar level as for tracking could also be needed to mitigate pile-up</a:t>
            </a:r>
          </a:p>
          <a:p>
            <a:r>
              <a:rPr lang="en-US" sz="1400" i="1" dirty="0">
                <a:latin typeface="Avenir Next" panose="020B0503020202020204" pitchFamily="34" charset="0"/>
              </a:rPr>
              <a:t>** HE-LHC  @ 2 HL-LHC would also need new technologies</a:t>
            </a:r>
          </a:p>
        </p:txBody>
      </p:sp>
    </p:spTree>
    <p:extLst>
      <p:ext uri="{BB962C8B-B14F-4D97-AF65-F5344CB8AC3E}">
        <p14:creationId xmlns:p14="http://schemas.microsoft.com/office/powerpoint/2010/main" val="2406664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13B56F13-1F1B-9D49-B1F5-1578B05B33DA}"/>
              </a:ext>
            </a:extLst>
          </p:cNvPr>
          <p:cNvGrpSpPr/>
          <p:nvPr/>
        </p:nvGrpSpPr>
        <p:grpSpPr>
          <a:xfrm>
            <a:off x="890897" y="1181013"/>
            <a:ext cx="10410206" cy="3753132"/>
            <a:chOff x="944559" y="1794483"/>
            <a:chExt cx="9811691" cy="311318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E3E5F8B-AF9A-4846-8AAC-2DC359E9E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59" y="1794483"/>
              <a:ext cx="9811691" cy="311318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3F9DF64-DF89-DA45-AF3F-BE27453A8199}"/>
                </a:ext>
              </a:extLst>
            </p:cNvPr>
            <p:cNvSpPr/>
            <p:nvPr/>
          </p:nvSpPr>
          <p:spPr>
            <a:xfrm>
              <a:off x="2013995" y="1835397"/>
              <a:ext cx="7442522" cy="47954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Rectangle 4"/>
          <p:cNvSpPr/>
          <p:nvPr/>
        </p:nvSpPr>
        <p:spPr>
          <a:xfrm>
            <a:off x="540000" y="1175120"/>
            <a:ext cx="1048455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>
                <a:latin typeface="Avenir Next" panose="020B0503020202020204" pitchFamily="34" charset="0"/>
              </a:rPr>
              <a:t>Request of the European Particle Physics Strategy Update 2020: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hlinkClick r:id="rId4"/>
              </a:rPr>
              <a:t>https://europeanstrategyupdate.web.cern.ch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FD0372C-1D7C-3743-92D2-9959C6017BB5}"/>
              </a:ext>
            </a:extLst>
          </p:cNvPr>
          <p:cNvGrpSpPr/>
          <p:nvPr/>
        </p:nvGrpSpPr>
        <p:grpSpPr>
          <a:xfrm>
            <a:off x="540000" y="163429"/>
            <a:ext cx="11110800" cy="660407"/>
            <a:chOff x="540000" y="163429"/>
            <a:chExt cx="11110800" cy="660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1F50C6-5F0C-224A-B4C1-8B595DDF0611}"/>
                </a:ext>
              </a:extLst>
            </p:cNvPr>
            <p:cNvSpPr/>
            <p:nvPr/>
          </p:nvSpPr>
          <p:spPr>
            <a:xfrm>
              <a:off x="540000" y="163429"/>
              <a:ext cx="111108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ECFA R&amp;D roadmap mandate  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1985CD-84E3-7546-8710-19B677263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80B11EF-9674-604C-84AA-3C51BF02E9E4}"/>
              </a:ext>
            </a:extLst>
          </p:cNvPr>
          <p:cNvSpPr/>
          <p:nvPr/>
        </p:nvSpPr>
        <p:spPr>
          <a:xfrm>
            <a:off x="540000" y="5135302"/>
            <a:ext cx="1048455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>
                <a:latin typeface="Avenir Next" panose="020B0503020202020204" pitchFamily="34" charset="0"/>
              </a:rPr>
              <a:t>ECFA roadmap process: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hlinkClick r:id="rId5"/>
              </a:rPr>
              <a:t>https://indico.cern.ch/event/957057/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C7B23C-0BBC-0048-924E-C24E6C622AF2}"/>
              </a:ext>
            </a:extLst>
          </p:cNvPr>
          <p:cNvSpPr/>
          <p:nvPr/>
        </p:nvSpPr>
        <p:spPr>
          <a:xfrm>
            <a:off x="22860" y="6130989"/>
            <a:ext cx="1201293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>
                <a:latin typeface="Avenir Next" panose="020B0503020202020204" pitchFamily="34" charset="0"/>
              </a:rPr>
              <a:t>Existing documentation: </a:t>
            </a:r>
          </a:p>
          <a:p>
            <a:pPr>
              <a:spcAft>
                <a:spcPts val="300"/>
              </a:spcAft>
            </a:pPr>
            <a:r>
              <a:rPr lang="en-US" sz="1200" dirty="0">
                <a:latin typeface="Avenir Next" panose="020B0503020202020204" pitchFamily="34" charset="0"/>
              </a:rPr>
              <a:t>ESPP Briefing book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hlinkClick r:id="rId6"/>
              </a:rPr>
              <a:t>https://arxiv.org/abs/1910.11775</a:t>
            </a:r>
            <a:endParaRPr lang="en-US" sz="1200" dirty="0">
              <a:solidFill>
                <a:schemeClr val="accent6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200" dirty="0">
                <a:latin typeface="Avenir Next" panose="020B0503020202020204" pitchFamily="34" charset="0"/>
              </a:rPr>
              <a:t>DOE Basic Research Needs Study for HEP: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hlinkClick r:id="rId7"/>
              </a:rPr>
              <a:t>https://science.osti.gov/-/media/hep/pdf/Reports/2020/DOE_Basic_Research_Needs_Study_on_High_Energy_Physics.pdf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5956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1FD0372C-1D7C-3743-92D2-9959C6017BB5}"/>
              </a:ext>
            </a:extLst>
          </p:cNvPr>
          <p:cNvGrpSpPr/>
          <p:nvPr/>
        </p:nvGrpSpPr>
        <p:grpSpPr>
          <a:xfrm>
            <a:off x="495029" y="163429"/>
            <a:ext cx="11232901" cy="660407"/>
            <a:chOff x="495029" y="163429"/>
            <a:chExt cx="11232901" cy="660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1F50C6-5F0C-224A-B4C1-8B595DDF0611}"/>
                </a:ext>
              </a:extLst>
            </p:cNvPr>
            <p:cNvSpPr/>
            <p:nvPr/>
          </p:nvSpPr>
          <p:spPr>
            <a:xfrm>
              <a:off x="495029" y="163429"/>
              <a:ext cx="112329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Summary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1985CD-84E3-7546-8710-19B677263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C966-A7B1-1342-97F1-3890FA4B7059}"/>
              </a:ext>
            </a:extLst>
          </p:cNvPr>
          <p:cNvSpPr/>
          <p:nvPr/>
        </p:nvSpPr>
        <p:spPr>
          <a:xfrm>
            <a:off x="541200" y="2228672"/>
            <a:ext cx="11109599" cy="2439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More detailed summary of requirements and timescales for new features can be prepared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Current requirements are not in asymptotes of physics performance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They can top-up from one project to another according to combined technical progress</a:t>
            </a:r>
          </a:p>
          <a:p>
            <a:pPr marL="1257300" lvl="2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Ex. improvement of IP -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p</a:t>
            </a:r>
            <a:r>
              <a:rPr lang="en-US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precision is typically a compromise of hit position precision &amp; X/X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0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, </a:t>
            </a:r>
          </a:p>
          <a:p>
            <a:pPr marL="12573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Low power consumption at high rates and/or high timing resolution can further enable measurement precision and background rejection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Candidate technologies and developments in following talks of this symposium</a:t>
            </a:r>
          </a:p>
        </p:txBody>
      </p:sp>
    </p:spTree>
    <p:extLst>
      <p:ext uri="{BB962C8B-B14F-4D97-AF65-F5344CB8AC3E}">
        <p14:creationId xmlns:p14="http://schemas.microsoft.com/office/powerpoint/2010/main" val="1870667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1FD0372C-1D7C-3743-92D2-9959C6017BB5}"/>
              </a:ext>
            </a:extLst>
          </p:cNvPr>
          <p:cNvGrpSpPr/>
          <p:nvPr/>
        </p:nvGrpSpPr>
        <p:grpSpPr>
          <a:xfrm>
            <a:off x="540000" y="163429"/>
            <a:ext cx="11652000" cy="660407"/>
            <a:chOff x="540000" y="163429"/>
            <a:chExt cx="11652000" cy="660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1F50C6-5F0C-224A-B4C1-8B595DDF0611}"/>
                </a:ext>
              </a:extLst>
            </p:cNvPr>
            <p:cNvSpPr/>
            <p:nvPr/>
          </p:nvSpPr>
          <p:spPr>
            <a:xfrm>
              <a:off x="540000" y="163429"/>
              <a:ext cx="116520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Some projects not discussed but presented at input session  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1985CD-84E3-7546-8710-19B677263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268C8A0-8A78-414A-9F3E-C4D567EACC95}"/>
              </a:ext>
            </a:extLst>
          </p:cNvPr>
          <p:cNvSpPr/>
          <p:nvPr/>
        </p:nvSpPr>
        <p:spPr>
          <a:xfrm>
            <a:off x="540000" y="1140127"/>
            <a:ext cx="11110800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Amber (successor of COMPASS): new paradigm to operate at cryogenic target, timeline 2026 – MAPS candidate, challenge for cooling and electronics (TF7 – TF8)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NA60+ 2025 (LS3) VD interest in large size MAPS (stitching) of similar performance as for other projects 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venir Next" panose="020B0503020202020204" pitchFamily="34" charset="0"/>
              </a:rPr>
              <a:t>TauFV</a:t>
            </a:r>
            <a:r>
              <a:rPr lang="en-US" sz="2000" dirty="0">
                <a:latin typeface="Avenir Next" panose="020B0503020202020204" pitchFamily="34" charset="0"/>
              </a:rPr>
              <a:t> at CERN: VD very similar to </a:t>
            </a:r>
            <a:r>
              <a:rPr lang="en-US" sz="2000" dirty="0" err="1">
                <a:latin typeface="Avenir Next" panose="020B0503020202020204" pitchFamily="34" charset="0"/>
              </a:rPr>
              <a:t>LHCb</a:t>
            </a:r>
            <a:r>
              <a:rPr lang="en-US" sz="2000" dirty="0">
                <a:latin typeface="Avenir Next" panose="020B0503020202020204" pitchFamily="34" charset="0"/>
              </a:rPr>
              <a:t> upgrade-2, possibly shorter timescale 2026-2027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Mu3e PSI: VD with MAPS possible upgrade on timescale 2026</a:t>
            </a:r>
          </a:p>
        </p:txBody>
      </p:sp>
    </p:spTree>
    <p:extLst>
      <p:ext uri="{BB962C8B-B14F-4D97-AF65-F5344CB8AC3E}">
        <p14:creationId xmlns:p14="http://schemas.microsoft.com/office/powerpoint/2010/main" val="4135803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0000" y="986304"/>
            <a:ext cx="1111080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>
                <a:latin typeface="Avenir Next" panose="020B0503020202020204" pitchFamily="34" charset="0"/>
              </a:rPr>
              <a:t>8 Task forces to collect feedback from the community: 2 co-conveners and a panel of experts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hlinkClick r:id="rId3"/>
              </a:rPr>
              <a:t>https://indico.cern.ch/event/957057/program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FD0372C-1D7C-3743-92D2-9959C6017BB5}"/>
              </a:ext>
            </a:extLst>
          </p:cNvPr>
          <p:cNvGrpSpPr/>
          <p:nvPr/>
        </p:nvGrpSpPr>
        <p:grpSpPr>
          <a:xfrm>
            <a:off x="540000" y="163429"/>
            <a:ext cx="11110800" cy="660407"/>
            <a:chOff x="540000" y="163429"/>
            <a:chExt cx="11110800" cy="660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1F50C6-5F0C-224A-B4C1-8B595DDF0611}"/>
                </a:ext>
              </a:extLst>
            </p:cNvPr>
            <p:cNvSpPr/>
            <p:nvPr/>
          </p:nvSpPr>
          <p:spPr>
            <a:xfrm>
              <a:off x="540000" y="163429"/>
              <a:ext cx="111108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ECFA R&amp;D roadmap process  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1985CD-84E3-7546-8710-19B677263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80B11EF-9674-604C-84AA-3C51BF02E9E4}"/>
              </a:ext>
            </a:extLst>
          </p:cNvPr>
          <p:cNvSpPr/>
          <p:nvPr/>
        </p:nvSpPr>
        <p:spPr>
          <a:xfrm>
            <a:off x="540000" y="5118604"/>
            <a:ext cx="11110800" cy="1715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A session on “Input from future facilities” restricted to conveners and group of experts: </a:t>
            </a:r>
          </a:p>
          <a:p>
            <a:pPr>
              <a:spcAft>
                <a:spcPts val="3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  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but material public here: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hlinkClick r:id="rId4"/>
              </a:rPr>
              <a:t>https://indico.cern.ch/event/957057/page/21634-input-from-future-facilities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A public symposia for each task force: </a:t>
            </a:r>
            <a:r>
              <a:rPr lang="en-US" sz="2000" dirty="0">
                <a:latin typeface="Avenir Next" panose="020B0503020202020204" pitchFamily="34" charset="0"/>
                <a:hlinkClick r:id="rId3"/>
              </a:rPr>
              <a:t>https://indico.cern.ch/event/957057/program</a:t>
            </a:r>
            <a:r>
              <a:rPr lang="en-US" sz="2000" dirty="0">
                <a:latin typeface="Avenir Next" panose="020B0503020202020204" pitchFamily="34" charset="0"/>
              </a:rPr>
              <a:t>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A list of questionnaires for national contacts and the community: </a:t>
            </a:r>
            <a:r>
              <a:rPr lang="en-US" dirty="0">
                <a:latin typeface="Avenir Next" panose="020B0503020202020204" pitchFamily="34" charset="0"/>
                <a:hlinkClick r:id="rId5"/>
              </a:rPr>
              <a:t>https://indico.cern.ch/event/957057/page/21912-questionnaires</a:t>
            </a:r>
            <a:r>
              <a:rPr lang="en-US" dirty="0">
                <a:latin typeface="Avenir Next" panose="020B0503020202020204" pitchFamily="34" charset="0"/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1945B85-EBF1-3144-936F-94C868D64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3555" y="1781010"/>
            <a:ext cx="7164890" cy="2881819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F6A6E66-4237-ED48-B1B6-CBDCE45FD4B2}"/>
              </a:ext>
            </a:extLst>
          </p:cNvPr>
          <p:cNvCxnSpPr>
            <a:cxnSpLocks/>
          </p:cNvCxnSpPr>
          <p:nvPr/>
        </p:nvCxnSpPr>
        <p:spPr>
          <a:xfrm flipH="1" flipV="1">
            <a:off x="6724893" y="3692318"/>
            <a:ext cx="1030147" cy="10727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2146FBC7-C804-6542-9572-22EBF4E9C6D2}"/>
              </a:ext>
            </a:extLst>
          </p:cNvPr>
          <p:cNvSpPr txBox="1"/>
          <p:nvPr/>
        </p:nvSpPr>
        <p:spPr>
          <a:xfrm>
            <a:off x="7697165" y="4676165"/>
            <a:ext cx="353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C00000"/>
                </a:solidFill>
                <a:latin typeface="Avenir Next" panose="020B0503020202020204" pitchFamily="34" charset="0"/>
              </a:rPr>
              <a:t>Co-convener R. Poeschl 07/05/2020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3D18A83-474B-8C46-AF10-C779944E2338}"/>
              </a:ext>
            </a:extLst>
          </p:cNvPr>
          <p:cNvCxnSpPr>
            <a:cxnSpLocks/>
          </p:cNvCxnSpPr>
          <p:nvPr/>
        </p:nvCxnSpPr>
        <p:spPr>
          <a:xfrm flipH="1" flipV="1">
            <a:off x="5256837" y="3692318"/>
            <a:ext cx="1030147" cy="10727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F502B656-148D-E940-B7F3-E2B312A5C3FD}"/>
              </a:ext>
            </a:extLst>
          </p:cNvPr>
          <p:cNvSpPr txBox="1"/>
          <p:nvPr/>
        </p:nvSpPr>
        <p:spPr>
          <a:xfrm>
            <a:off x="6229109" y="4676165"/>
            <a:ext cx="1284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latin typeface="Avenir Next" panose="020B0503020202020204" pitchFamily="34" charset="0"/>
              </a:rPr>
              <a:t>06/05/2020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19FE86D-3AE8-1C48-BC02-BCB047699806}"/>
              </a:ext>
            </a:extLst>
          </p:cNvPr>
          <p:cNvCxnSpPr>
            <a:cxnSpLocks/>
          </p:cNvCxnSpPr>
          <p:nvPr/>
        </p:nvCxnSpPr>
        <p:spPr>
          <a:xfrm flipH="1" flipV="1">
            <a:off x="9030267" y="3590049"/>
            <a:ext cx="648178" cy="75284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FCE351C1-F168-9345-AFD0-C18C1865745A}"/>
              </a:ext>
            </a:extLst>
          </p:cNvPr>
          <p:cNvSpPr txBox="1"/>
          <p:nvPr/>
        </p:nvSpPr>
        <p:spPr>
          <a:xfrm>
            <a:off x="9640106" y="4246384"/>
            <a:ext cx="2208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C00000"/>
                </a:solidFill>
                <a:latin typeface="Avenir Next" panose="020B0503020202020204" pitchFamily="34" charset="0"/>
              </a:rPr>
              <a:t>Co-convener J. Collot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EB7E2F-9CC7-4A4C-B729-EBE6D7DFB6B1}"/>
              </a:ext>
            </a:extLst>
          </p:cNvPr>
          <p:cNvSpPr/>
          <p:nvPr/>
        </p:nvSpPr>
        <p:spPr>
          <a:xfrm>
            <a:off x="551430" y="5097070"/>
            <a:ext cx="11004300" cy="104343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1235F17-C669-DF40-9DB9-76111700BE6E}"/>
              </a:ext>
            </a:extLst>
          </p:cNvPr>
          <p:cNvCxnSpPr>
            <a:cxnSpLocks/>
          </p:cNvCxnSpPr>
          <p:nvPr/>
        </p:nvCxnSpPr>
        <p:spPr>
          <a:xfrm>
            <a:off x="1328409" y="4765098"/>
            <a:ext cx="0" cy="24962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15820175-E3A5-CD4E-B0A7-24A2BA8B834D}"/>
              </a:ext>
            </a:extLst>
          </p:cNvPr>
          <p:cNvSpPr txBox="1"/>
          <p:nvPr/>
        </p:nvSpPr>
        <p:spPr>
          <a:xfrm>
            <a:off x="0" y="4471783"/>
            <a:ext cx="265681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</a:rPr>
              <a:t>Great material resource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0FA8D9C8-3343-3346-8303-06735FF6E658}"/>
              </a:ext>
            </a:extLst>
          </p:cNvPr>
          <p:cNvCxnSpPr>
            <a:cxnSpLocks/>
          </p:cNvCxnSpPr>
          <p:nvPr/>
        </p:nvCxnSpPr>
        <p:spPr>
          <a:xfrm>
            <a:off x="2292096" y="3221919"/>
            <a:ext cx="1903923" cy="36907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86FD2763-CD45-714A-A0CF-AE4D501FAA63}"/>
              </a:ext>
            </a:extLst>
          </p:cNvPr>
          <p:cNvSpPr txBox="1"/>
          <p:nvPr/>
        </p:nvSpPr>
        <p:spPr>
          <a:xfrm>
            <a:off x="1047213" y="2809037"/>
            <a:ext cx="1366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venir Next" panose="020B0503020202020204" pitchFamily="34" charset="0"/>
              </a:rPr>
              <a:t>Expert panel</a:t>
            </a:r>
          </a:p>
          <a:p>
            <a:r>
              <a:rPr lang="en-US" sz="1600" dirty="0">
                <a:solidFill>
                  <a:srgbClr val="C00000"/>
                </a:solidFill>
                <a:latin typeface="Avenir Next" panose="020B0503020202020204" pitchFamily="34" charset="0"/>
              </a:rPr>
              <a:t>D. </a:t>
            </a:r>
            <a:r>
              <a:rPr lang="en-US" sz="1600" dirty="0" err="1">
                <a:solidFill>
                  <a:srgbClr val="C00000"/>
                </a:solidFill>
                <a:latin typeface="Avenir Next" panose="020B0503020202020204" pitchFamily="34" charset="0"/>
              </a:rPr>
              <a:t>Contardo</a:t>
            </a:r>
            <a:endParaRPr lang="en-US" sz="1600" dirty="0">
              <a:solidFill>
                <a:srgbClr val="C00000"/>
              </a:solidFill>
              <a:latin typeface="Avenir Next" panose="020B050302020202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7989F43-6448-1E48-A1C9-5B340AF1BE16}"/>
              </a:ext>
            </a:extLst>
          </p:cNvPr>
          <p:cNvSpPr txBox="1"/>
          <p:nvPr/>
        </p:nvSpPr>
        <p:spPr>
          <a:xfrm>
            <a:off x="9591338" y="2746081"/>
            <a:ext cx="1413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venir Next" panose="020B0503020202020204" pitchFamily="34" charset="0"/>
              </a:rPr>
              <a:t>Expert panel</a:t>
            </a:r>
          </a:p>
          <a:p>
            <a:r>
              <a:rPr lang="en-US" sz="1600" dirty="0">
                <a:solidFill>
                  <a:srgbClr val="C00000"/>
                </a:solidFill>
                <a:latin typeface="Avenir Next" panose="020B0503020202020204" pitchFamily="34" charset="0"/>
              </a:rPr>
              <a:t>C. de la </a:t>
            </a:r>
            <a:r>
              <a:rPr lang="en-US" sz="1600" dirty="0" err="1">
                <a:solidFill>
                  <a:srgbClr val="C00000"/>
                </a:solidFill>
                <a:latin typeface="Avenir Next" panose="020B0503020202020204" pitchFamily="34" charset="0"/>
              </a:rPr>
              <a:t>Taille</a:t>
            </a:r>
            <a:endParaRPr lang="en-US" sz="1600" dirty="0">
              <a:solidFill>
                <a:srgbClr val="C00000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7E17AAB-2FA9-5646-832C-B858761C60C8}"/>
              </a:ext>
            </a:extLst>
          </p:cNvPr>
          <p:cNvCxnSpPr>
            <a:cxnSpLocks/>
          </p:cNvCxnSpPr>
          <p:nvPr/>
        </p:nvCxnSpPr>
        <p:spPr>
          <a:xfrm flipH="1">
            <a:off x="7559242" y="3139173"/>
            <a:ext cx="2068672" cy="41154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185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1FD0372C-1D7C-3743-92D2-9959C6017BB5}"/>
              </a:ext>
            </a:extLst>
          </p:cNvPr>
          <p:cNvGrpSpPr/>
          <p:nvPr/>
        </p:nvGrpSpPr>
        <p:grpSpPr>
          <a:xfrm>
            <a:off x="540000" y="163429"/>
            <a:ext cx="11110800" cy="660407"/>
            <a:chOff x="540000" y="163429"/>
            <a:chExt cx="11110800" cy="660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1F50C6-5F0C-224A-B4C1-8B595DDF0611}"/>
                </a:ext>
              </a:extLst>
            </p:cNvPr>
            <p:cNvSpPr/>
            <p:nvPr/>
          </p:nvSpPr>
          <p:spPr>
            <a:xfrm>
              <a:off x="540000" y="163429"/>
              <a:ext cx="111108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ECFA R&amp;D roadmap focus  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1985CD-84E3-7546-8710-19B677263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7C016E3-C4D6-9843-ABA9-03EF6F94E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386" y="2746887"/>
            <a:ext cx="9785229" cy="379569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627A635-3D80-E448-B8B4-FBA4DBD87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0" y="1185923"/>
            <a:ext cx="11110800" cy="12451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1C352D1-677C-774A-B2EF-DFAA4C7C20D7}"/>
              </a:ext>
            </a:extLst>
          </p:cNvPr>
          <p:cNvSpPr/>
          <p:nvPr/>
        </p:nvSpPr>
        <p:spPr>
          <a:xfrm>
            <a:off x="833377" y="2106592"/>
            <a:ext cx="10417215" cy="31293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8635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1FD0372C-1D7C-3743-92D2-9959C6017BB5}"/>
              </a:ext>
            </a:extLst>
          </p:cNvPr>
          <p:cNvGrpSpPr/>
          <p:nvPr/>
        </p:nvGrpSpPr>
        <p:grpSpPr>
          <a:xfrm>
            <a:off x="540000" y="163429"/>
            <a:ext cx="11110800" cy="660407"/>
            <a:chOff x="540000" y="163429"/>
            <a:chExt cx="11110800" cy="660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1F50C6-5F0C-224A-B4C1-8B595DDF0611}"/>
                </a:ext>
              </a:extLst>
            </p:cNvPr>
            <p:cNvSpPr/>
            <p:nvPr/>
          </p:nvSpPr>
          <p:spPr>
            <a:xfrm>
              <a:off x="540000" y="163429"/>
              <a:ext cx="111108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ECFA R&amp;D roadmap focus  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1985CD-84E3-7546-8710-19B677263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2726AD79-AAD0-704A-84DA-2F556EF03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988" y="1112965"/>
            <a:ext cx="9194025" cy="547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10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1FD0372C-1D7C-3743-92D2-9959C6017BB5}"/>
              </a:ext>
            </a:extLst>
          </p:cNvPr>
          <p:cNvGrpSpPr/>
          <p:nvPr/>
        </p:nvGrpSpPr>
        <p:grpSpPr>
          <a:xfrm>
            <a:off x="540000" y="163429"/>
            <a:ext cx="11110800" cy="660407"/>
            <a:chOff x="540000" y="163429"/>
            <a:chExt cx="11110800" cy="660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1F50C6-5F0C-224A-B4C1-8B595DDF0611}"/>
                </a:ext>
              </a:extLst>
            </p:cNvPr>
            <p:cNvSpPr/>
            <p:nvPr/>
          </p:nvSpPr>
          <p:spPr>
            <a:xfrm>
              <a:off x="540000" y="163429"/>
              <a:ext cx="111108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ECFA R&amp;D roadmap timeline  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1985CD-84E3-7546-8710-19B677263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16DCE4C-9D1C-FD45-854A-1E46D1730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646" y="1115437"/>
            <a:ext cx="8894708" cy="4334679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FA4ECBE-BBD6-2747-AB61-38969EE74FBE}"/>
              </a:ext>
            </a:extLst>
          </p:cNvPr>
          <p:cNvCxnSpPr>
            <a:cxnSpLocks/>
          </p:cNvCxnSpPr>
          <p:nvPr/>
        </p:nvCxnSpPr>
        <p:spPr>
          <a:xfrm flipV="1">
            <a:off x="9120177" y="5450116"/>
            <a:ext cx="1" cy="19000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13DB017-B7D5-DE40-8F95-14961EA0A48E}"/>
              </a:ext>
            </a:extLst>
          </p:cNvPr>
          <p:cNvCxnSpPr>
            <a:cxnSpLocks/>
          </p:cNvCxnSpPr>
          <p:nvPr/>
        </p:nvCxnSpPr>
        <p:spPr>
          <a:xfrm flipV="1">
            <a:off x="10336372" y="5460080"/>
            <a:ext cx="1" cy="19000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04D9A34B-400C-7742-91EA-42D247775A36}"/>
              </a:ext>
            </a:extLst>
          </p:cNvPr>
          <p:cNvSpPr txBox="1"/>
          <p:nvPr/>
        </p:nvSpPr>
        <p:spPr>
          <a:xfrm>
            <a:off x="8620347" y="5575104"/>
            <a:ext cx="1010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J.C. </a:t>
            </a:r>
            <a:r>
              <a:rPr lang="fr-FR" sz="1600" dirty="0" err="1"/>
              <a:t>Brient</a:t>
            </a:r>
            <a:endParaRPr lang="fr-FR" sz="16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DFAB6E3-20E0-2946-9810-7843F0EE97A2}"/>
              </a:ext>
            </a:extLst>
          </p:cNvPr>
          <p:cNvSpPr txBox="1"/>
          <p:nvPr/>
        </p:nvSpPr>
        <p:spPr>
          <a:xfrm>
            <a:off x="9753938" y="5575104"/>
            <a:ext cx="117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D. </a:t>
            </a:r>
            <a:r>
              <a:rPr lang="fr-FR" sz="1600" dirty="0" err="1"/>
              <a:t>Contardo</a:t>
            </a:r>
            <a:endParaRPr lang="fr-FR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3340D0-E68F-9643-98A3-C03A1C52AA45}"/>
              </a:ext>
            </a:extLst>
          </p:cNvPr>
          <p:cNvSpPr/>
          <p:nvPr/>
        </p:nvSpPr>
        <p:spPr>
          <a:xfrm>
            <a:off x="665730" y="5679236"/>
            <a:ext cx="1111080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>
                <a:latin typeface="Avenir Next" panose="020B0503020202020204" pitchFamily="34" charset="0"/>
              </a:rPr>
              <a:t>IN2P3 prospective: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GT08: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hlinkClick r:id="rId4"/>
              </a:rPr>
              <a:t>https://indico.cern.ch/event/957057/program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“ </a:t>
            </a:r>
            <a:r>
              <a:rPr lang="en-US" dirty="0" err="1">
                <a:latin typeface="Avenir Next" panose="020B0503020202020204" pitchFamily="34" charset="0"/>
              </a:rPr>
              <a:t>Colloque</a:t>
            </a:r>
            <a:r>
              <a:rPr lang="en-US" dirty="0">
                <a:latin typeface="Avenir Next" panose="020B0503020202020204" pitchFamily="34" charset="0"/>
              </a:rPr>
              <a:t> de restitution” at </a:t>
            </a:r>
            <a:r>
              <a:rPr lang="en-US" dirty="0" err="1">
                <a:latin typeface="Avenir Next" panose="020B0503020202020204" pitchFamily="34" charset="0"/>
              </a:rPr>
              <a:t>Giens</a:t>
            </a:r>
            <a:r>
              <a:rPr lang="en-US" dirty="0">
                <a:latin typeface="Avenir Next" panose="020B0503020202020204" pitchFamily="34" charset="0"/>
              </a:rPr>
              <a:t>, 20 – 23 Oct. 2021</a:t>
            </a:r>
          </a:p>
        </p:txBody>
      </p:sp>
    </p:spTree>
    <p:extLst>
      <p:ext uri="{BB962C8B-B14F-4D97-AF65-F5344CB8AC3E}">
        <p14:creationId xmlns:p14="http://schemas.microsoft.com/office/powerpoint/2010/main" val="343973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45741" y="2767281"/>
            <a:ext cx="115005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latin typeface="Avenir Next" panose="020B0503020202020204" pitchFamily="34" charset="0"/>
                <a:ea typeface="Geneva" panose="020B0503030404040204" pitchFamily="34" charset="0"/>
                <a:cs typeface="Diwan Thuluth" pitchFamily="2" charset="-78"/>
              </a:rPr>
              <a:t>Requirements for future solid state devices at accelerator experiments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venir Next" panose="020B0503020202020204" pitchFamily="34" charset="0"/>
                <a:ea typeface="Geneva" panose="020B0503030404040204" pitchFamily="34" charset="0"/>
                <a:cs typeface="Diwan Thuluth" pitchFamily="2" charset="-78"/>
              </a:rPr>
              <a:t>ECFA roadmap detector R&amp;D, TF3 solid state devices symposia</a:t>
            </a:r>
            <a:endParaRPr lang="en-US" sz="2400" dirty="0">
              <a:latin typeface="Avenir Next" panose="020B0503020202020204" pitchFamily="34" charset="0"/>
              <a:ea typeface="Ayuthaya" pitchFamily="2" charset="-34"/>
              <a:cs typeface="Apple Chancery" panose="03020702040506060504" pitchFamily="66" charset="-79"/>
            </a:endParaRPr>
          </a:p>
          <a:p>
            <a:pPr>
              <a:spcAft>
                <a:spcPts val="300"/>
              </a:spcAft>
            </a:pPr>
            <a:r>
              <a:rPr lang="en-US" dirty="0">
                <a:latin typeface="Avenir Next" panose="020B0503020202020204" pitchFamily="34" charset="0"/>
              </a:rPr>
              <a:t>D. </a:t>
            </a:r>
            <a:r>
              <a:rPr lang="en-US" dirty="0" err="1">
                <a:latin typeface="Avenir Next" panose="020B0503020202020204" pitchFamily="34" charset="0"/>
              </a:rPr>
              <a:t>Contardo</a:t>
            </a:r>
            <a:r>
              <a:rPr lang="en-US" dirty="0">
                <a:latin typeface="Avenir Next" panose="020B0503020202020204" pitchFamily="34" charset="0"/>
                <a:ea typeface="Geneva" panose="020B0503030404040204" pitchFamily="34" charset="0"/>
                <a:cs typeface="Diwan Thuluth" pitchFamily="2" charset="-78"/>
              </a:rPr>
              <a:t>, 23/04/2021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48BB76-4944-BC44-8647-8B5F4EC7E39B}"/>
              </a:ext>
            </a:extLst>
          </p:cNvPr>
          <p:cNvSpPr/>
          <p:nvPr/>
        </p:nvSpPr>
        <p:spPr>
          <a:xfrm>
            <a:off x="540600" y="1311450"/>
            <a:ext cx="11110800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dirty="0">
                <a:latin typeface="Avenir Next" panose="020B0503020202020204" pitchFamily="34" charset="0"/>
              </a:rPr>
              <a:t>Discussion today on the status of solid state detectors for the first step of TF3 work: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Timeline of needs according to the list of targets identified by ESPP (slides 4-5)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Based on the talk I gave at the TF3 symposium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AB8883-9F8F-974D-B3A7-5756AFCCDD48}"/>
              </a:ext>
            </a:extLst>
          </p:cNvPr>
          <p:cNvSpPr/>
          <p:nvPr/>
        </p:nvSpPr>
        <p:spPr>
          <a:xfrm>
            <a:off x="528408" y="1221193"/>
            <a:ext cx="11110800" cy="121364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0156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3724" y="2474893"/>
            <a:ext cx="10484552" cy="156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dirty="0">
                <a:latin typeface="Avenir Next" panose="020B0503020202020204" pitchFamily="34" charset="0"/>
              </a:rPr>
              <a:t>More than 20 projects presented in session of “input from future facilities”:</a:t>
            </a:r>
            <a:r>
              <a:rPr lang="en-US" sz="2200" dirty="0">
                <a:latin typeface="Avenir Next" panose="020B0503020202020204" pitchFamily="34" charset="0"/>
              </a:rPr>
              <a:t> </a:t>
            </a:r>
            <a:r>
              <a:rPr lang="en-US" dirty="0">
                <a:latin typeface="Avenir Next" panose="020B0503020202020204" pitchFamily="34" charset="0"/>
                <a:hlinkClick r:id="rId3"/>
              </a:rPr>
              <a:t>https://indico.cern.ch/event/957057/page/21634-input-from-future-facilities</a:t>
            </a:r>
            <a:r>
              <a:rPr lang="en-US" dirty="0">
                <a:latin typeface="Avenir Next" panose="020B0503020202020204" pitchFamily="34" charset="0"/>
              </a:rPr>
              <a:t>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Here a snapshot of most demanding requirements, timescales and technology approach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Future collider</a:t>
            </a:r>
            <a:r>
              <a:rPr lang="en-US" dirty="0">
                <a:solidFill>
                  <a:srgbClr val="FF0000"/>
                </a:solidFill>
                <a:latin typeface="Avenir Next" panose="020B0503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experiments are representative of needs, hence the focus of this talk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FD0372C-1D7C-3743-92D2-9959C6017BB5}"/>
              </a:ext>
            </a:extLst>
          </p:cNvPr>
          <p:cNvGrpSpPr/>
          <p:nvPr/>
        </p:nvGrpSpPr>
        <p:grpSpPr>
          <a:xfrm>
            <a:off x="540000" y="163429"/>
            <a:ext cx="11110800" cy="660407"/>
            <a:chOff x="540000" y="163429"/>
            <a:chExt cx="11110800" cy="660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1F50C6-5F0C-224A-B4C1-8B595DDF0611}"/>
                </a:ext>
              </a:extLst>
            </p:cNvPr>
            <p:cNvSpPr/>
            <p:nvPr/>
          </p:nvSpPr>
          <p:spPr>
            <a:xfrm>
              <a:off x="540000" y="163429"/>
              <a:ext cx="111108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Outline  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1985CD-84E3-7546-8710-19B677263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2994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1FD0372C-1D7C-3743-92D2-9959C6017BB5}"/>
              </a:ext>
            </a:extLst>
          </p:cNvPr>
          <p:cNvGrpSpPr/>
          <p:nvPr/>
        </p:nvGrpSpPr>
        <p:grpSpPr>
          <a:xfrm>
            <a:off x="540000" y="163429"/>
            <a:ext cx="11110800" cy="660407"/>
            <a:chOff x="540000" y="163429"/>
            <a:chExt cx="11110800" cy="660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1F50C6-5F0C-224A-B4C1-8B595DDF0611}"/>
                </a:ext>
              </a:extLst>
            </p:cNvPr>
            <p:cNvSpPr/>
            <p:nvPr/>
          </p:nvSpPr>
          <p:spPr>
            <a:xfrm>
              <a:off x="540000" y="163429"/>
              <a:ext cx="111108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Project timescales for new solid sate devices 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1985CD-84E3-7546-8710-19B677263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2CE572B-8694-1947-BEA9-BEC194038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276971"/>
              </p:ext>
            </p:extLst>
          </p:nvPr>
        </p:nvGraphicFramePr>
        <p:xfrm>
          <a:off x="1186665" y="1016232"/>
          <a:ext cx="9505996" cy="33337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2626">
                  <a:extLst>
                    <a:ext uri="{9D8B030D-6E8A-4147-A177-3AD203B41FA5}">
                      <a16:colId xmlns:a16="http://schemas.microsoft.com/office/drawing/2014/main" val="3967954757"/>
                    </a:ext>
                  </a:extLst>
                </a:gridCol>
                <a:gridCol w="2464400">
                  <a:extLst>
                    <a:ext uri="{9D8B030D-6E8A-4147-A177-3AD203B41FA5}">
                      <a16:colId xmlns:a16="http://schemas.microsoft.com/office/drawing/2014/main" val="263044116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33641235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748929878"/>
                    </a:ext>
                  </a:extLst>
                </a:gridCol>
                <a:gridCol w="1382730">
                  <a:extLst>
                    <a:ext uri="{9D8B030D-6E8A-4147-A177-3AD203B41FA5}">
                      <a16:colId xmlns:a16="http://schemas.microsoft.com/office/drawing/2014/main" val="268503869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116996968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t"/>
                      <a:r>
                        <a:rPr lang="fr-FR" sz="1500" u="none" strike="noStrike" dirty="0" err="1">
                          <a:solidFill>
                            <a:schemeClr val="bg1"/>
                          </a:solidFill>
                          <a:effectLst/>
                          <a:latin typeface="Avenir Next" panose="020B0503020202020204" pitchFamily="34" charset="0"/>
                        </a:rPr>
                        <a:t>Projects</a:t>
                      </a:r>
                      <a:endParaRPr lang="fr-FR" sz="1500" b="1" i="0" u="none" strike="noStrike" dirty="0">
                        <a:solidFill>
                          <a:schemeClr val="bg1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500" u="none" strike="noStrike">
                          <a:solidFill>
                            <a:schemeClr val="bg1"/>
                          </a:solidFill>
                          <a:effectLst/>
                          <a:latin typeface="Avenir Next" panose="020B0503020202020204" pitchFamily="34" charset="0"/>
                        </a:rPr>
                        <a:t>Timescale</a:t>
                      </a:r>
                      <a:endParaRPr lang="fr-FR" sz="1500" b="1" i="0" u="none" strike="noStrike">
                        <a:solidFill>
                          <a:schemeClr val="bg1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500" u="none" strike="noStrike" dirty="0">
                          <a:solidFill>
                            <a:schemeClr val="bg1"/>
                          </a:solidFill>
                          <a:effectLst/>
                          <a:latin typeface="Avenir Next" panose="020B0503020202020204" pitchFamily="34" charset="0"/>
                        </a:rPr>
                        <a:t>Vertex </a:t>
                      </a:r>
                      <a:r>
                        <a:rPr lang="fr-FR" sz="1500" u="none" strike="noStrike" dirty="0" err="1">
                          <a:solidFill>
                            <a:schemeClr val="bg1"/>
                          </a:solidFill>
                          <a:effectLst/>
                          <a:latin typeface="Avenir Next" panose="020B0503020202020204" pitchFamily="34" charset="0"/>
                        </a:rPr>
                        <a:t>Det</a:t>
                      </a:r>
                      <a:r>
                        <a:rPr lang="fr-FR" sz="1500" u="none" strike="noStrike" dirty="0">
                          <a:solidFill>
                            <a:schemeClr val="bg1"/>
                          </a:solidFill>
                          <a:effectLst/>
                          <a:latin typeface="Avenir Next" panose="020B0503020202020204" pitchFamily="34" charset="0"/>
                        </a:rPr>
                        <a:t>.</a:t>
                      </a:r>
                      <a:endParaRPr lang="fr-FR" sz="1500" b="1" i="0" u="none" strike="noStrike" dirty="0">
                        <a:solidFill>
                          <a:schemeClr val="bg1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500" u="none" strike="noStrike">
                          <a:solidFill>
                            <a:schemeClr val="bg1"/>
                          </a:solidFill>
                          <a:effectLst/>
                          <a:latin typeface="Avenir Next" panose="020B0503020202020204" pitchFamily="34" charset="0"/>
                        </a:rPr>
                        <a:t>Tracker</a:t>
                      </a:r>
                      <a:endParaRPr lang="fr-FR" sz="1500" b="1" i="0" u="none" strike="noStrike">
                        <a:solidFill>
                          <a:schemeClr val="bg1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500" u="none" strike="noStrike">
                          <a:solidFill>
                            <a:schemeClr val="bg1"/>
                          </a:solidFill>
                          <a:effectLst/>
                          <a:latin typeface="Avenir Next" panose="020B0503020202020204" pitchFamily="34" charset="0"/>
                        </a:rPr>
                        <a:t>Calorimeter </a:t>
                      </a:r>
                      <a:endParaRPr lang="fr-FR" sz="1500" b="1" i="0" u="none" strike="noStrike">
                        <a:solidFill>
                          <a:schemeClr val="bg1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500" u="none" strike="noStrike" dirty="0">
                          <a:solidFill>
                            <a:schemeClr val="bg1"/>
                          </a:solidFill>
                          <a:effectLst/>
                          <a:latin typeface="Avenir Next" panose="020B0503020202020204" pitchFamily="34" charset="0"/>
                        </a:rPr>
                        <a:t>Time of Flight</a:t>
                      </a:r>
                      <a:endParaRPr lang="fr-FR" sz="1500" b="1" i="0" u="none" strike="noStrike" dirty="0">
                        <a:solidFill>
                          <a:schemeClr val="bg1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4391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Panda (</a:t>
                      </a:r>
                      <a:r>
                        <a:rPr lang="fr-FR" sz="1500" u="none" strike="noStrike" dirty="0" err="1">
                          <a:effectLst/>
                          <a:latin typeface="Avenir Next" panose="020B0503020202020204" pitchFamily="34" charset="0"/>
                        </a:rPr>
                        <a:t>Fair</a:t>
                      </a:r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/GSI)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500" u="none" strike="noStrike" dirty="0">
                          <a:solidFill>
                            <a:srgbClr val="C00000"/>
                          </a:solidFill>
                          <a:effectLst/>
                          <a:latin typeface="Avenir Next" panose="020B0503020202020204" pitchFamily="34" charset="0"/>
                        </a:rPr>
                        <a:t>2025</a:t>
                      </a:r>
                      <a:endParaRPr lang="fr-FR" sz="1500" b="1" i="0" u="none" strike="noStrike" dirty="0">
                        <a:solidFill>
                          <a:srgbClr val="C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A672D">
                        <a:alpha val="2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1668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CBM (Fair/GSI)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500" u="none" strike="noStrike">
                          <a:solidFill>
                            <a:srgbClr val="C00000"/>
                          </a:solidFill>
                          <a:effectLst/>
                          <a:latin typeface="Avenir Next" panose="020B0503020202020204" pitchFamily="34" charset="0"/>
                        </a:rPr>
                        <a:t>2025</a:t>
                      </a:r>
                      <a:endParaRPr lang="fr-FR" sz="1500" b="1" i="0" u="none" strike="noStrike">
                        <a:solidFill>
                          <a:srgbClr val="C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A672D">
                        <a:alpha val="2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04178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NA62/KLEVER</a:t>
                      </a: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 dirty="0">
                          <a:solidFill>
                            <a:srgbClr val="C00000"/>
                          </a:solidFill>
                          <a:effectLst/>
                          <a:latin typeface="Avenir Next" panose="020B050302020202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66599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ALICE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 dirty="0">
                          <a:solidFill>
                            <a:srgbClr val="C00000"/>
                          </a:solidFill>
                          <a:effectLst/>
                          <a:latin typeface="Avenir Next" panose="020B0503020202020204" pitchFamily="34" charset="0"/>
                        </a:rPr>
                        <a:t>2026-27 (LS3) – 2031 (LS4)</a:t>
                      </a:r>
                      <a:endParaRPr lang="fr-FR" sz="1500" b="1" i="0" u="none" strike="noStrike" dirty="0">
                        <a:solidFill>
                          <a:srgbClr val="C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14866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Belle-II*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 dirty="0">
                          <a:solidFill>
                            <a:srgbClr val="C00000"/>
                          </a:solidFill>
                          <a:effectLst/>
                          <a:latin typeface="Avenir Next" panose="020B0503020202020204" pitchFamily="34" charset="0"/>
                        </a:rPr>
                        <a:t>2026</a:t>
                      </a:r>
                      <a:endParaRPr lang="fr-FR" sz="1500" b="1" i="0" u="none" strike="noStrike" dirty="0">
                        <a:solidFill>
                          <a:srgbClr val="C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6470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LHCb 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solidFill>
                            <a:srgbClr val="C00000"/>
                          </a:solidFill>
                          <a:effectLst/>
                          <a:latin typeface="Avenir Next" panose="020B0503020202020204" pitchFamily="34" charset="0"/>
                        </a:rPr>
                        <a:t>2031 (LS4)</a:t>
                      </a:r>
                      <a:endParaRPr lang="fr-FR" sz="1500" b="1" i="0" u="none" strike="noStrike">
                        <a:solidFill>
                          <a:srgbClr val="C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309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ATLAS-CMS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solidFill>
                            <a:srgbClr val="C00000"/>
                          </a:solidFill>
                          <a:effectLst/>
                          <a:latin typeface="Avenir Next" panose="020B0503020202020204" pitchFamily="34" charset="0"/>
                        </a:rPr>
                        <a:t>2031 (LS4) - 2035 (LS5)</a:t>
                      </a:r>
                      <a:endParaRPr lang="fr-FR" sz="1500" b="1" i="0" u="none" strike="noStrike">
                        <a:solidFill>
                          <a:srgbClr val="C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55413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EIC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solidFill>
                            <a:srgbClr val="C00000"/>
                          </a:solidFill>
                          <a:effectLst/>
                          <a:latin typeface="Avenir Next" panose="020B0503020202020204" pitchFamily="34" charset="0"/>
                        </a:rPr>
                        <a:t>2031</a:t>
                      </a:r>
                      <a:endParaRPr lang="fr-FR" sz="1500" b="1" i="0" u="none" strike="noStrike">
                        <a:solidFill>
                          <a:srgbClr val="C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51915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ILC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solidFill>
                            <a:srgbClr val="C00000"/>
                          </a:solidFill>
                          <a:effectLst/>
                          <a:latin typeface="Avenir Next" panose="020B0503020202020204" pitchFamily="34" charset="0"/>
                        </a:rPr>
                        <a:t>2035</a:t>
                      </a:r>
                      <a:endParaRPr lang="fr-FR" sz="1500" b="1" i="0" u="none" strike="noStrike">
                        <a:solidFill>
                          <a:srgbClr val="C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2012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CLIC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solidFill>
                            <a:srgbClr val="C00000"/>
                          </a:solidFill>
                          <a:effectLst/>
                          <a:latin typeface="Avenir Next" panose="020B0503020202020204" pitchFamily="34" charset="0"/>
                        </a:rPr>
                        <a:t>2035</a:t>
                      </a:r>
                      <a:endParaRPr lang="fr-FR" sz="1500" b="1" i="0" u="none" strike="noStrike">
                        <a:solidFill>
                          <a:srgbClr val="C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40079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FCC-ee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solidFill>
                            <a:srgbClr val="C00000"/>
                          </a:solidFill>
                          <a:effectLst/>
                          <a:latin typeface="Avenir Next" panose="020B0503020202020204" pitchFamily="34" charset="0"/>
                        </a:rPr>
                        <a:t>2040</a:t>
                      </a:r>
                      <a:endParaRPr lang="fr-FR" sz="1500" b="1" i="0" u="none" strike="noStrike">
                        <a:solidFill>
                          <a:srgbClr val="C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6999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Muon-collider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 dirty="0">
                          <a:solidFill>
                            <a:srgbClr val="C00000"/>
                          </a:solidFill>
                          <a:effectLst/>
                          <a:latin typeface="Avenir Next" panose="020B0503020202020204" pitchFamily="34" charset="0"/>
                        </a:rPr>
                        <a:t>&gt; 2045</a:t>
                      </a:r>
                      <a:endParaRPr lang="fr-FR" sz="1500" b="1" i="0" u="none" strike="noStrike" dirty="0">
                        <a:solidFill>
                          <a:srgbClr val="C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44961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FCC-hh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 dirty="0">
                          <a:solidFill>
                            <a:srgbClr val="C00000"/>
                          </a:solidFill>
                          <a:effectLst/>
                          <a:latin typeface="Avenir Next" panose="020B0503020202020204" pitchFamily="34" charset="0"/>
                        </a:rPr>
                        <a:t>&gt; 2050</a:t>
                      </a:r>
                      <a:endParaRPr lang="fr-FR" sz="1500" b="1" i="0" u="none" strike="noStrike" dirty="0">
                        <a:solidFill>
                          <a:srgbClr val="C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u="none" strike="noStrike" dirty="0">
                          <a:effectLst/>
                          <a:latin typeface="Avenir Next" panose="020B0503020202020204" pitchFamily="34" charset="0"/>
                        </a:rPr>
                        <a:t>✓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A672D">
                        <a:alpha val="2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699235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396C4C2-E24F-DD4E-865E-7EDFF29CAB34}"/>
              </a:ext>
            </a:extLst>
          </p:cNvPr>
          <p:cNvSpPr/>
          <p:nvPr/>
        </p:nvSpPr>
        <p:spPr>
          <a:xfrm>
            <a:off x="691005" y="4451938"/>
            <a:ext cx="10809990" cy="1808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Avenir Next" panose="020B0503020202020204" pitchFamily="34" charset="0"/>
              </a:rPr>
              <a:t>Projects representative of most demanding requirements, timescales reflect target for installation/start of operation – progress in specifications and state of approval can be at different stages**</a:t>
            </a:r>
          </a:p>
          <a:p>
            <a:pPr marL="742950" lvl="1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n-US" sz="17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R&amp;D completion typically ≃ - 5 years for construction, and including typically ≃ 5 years system engineering on top or in // to technology demonstration*** </a:t>
            </a:r>
          </a:p>
          <a:p>
            <a:pPr marL="742950" lvl="1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n-US" sz="17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Upgrade programs earlier than future colliders provide opportunities to iterate technologies and mature systems in real operation environments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698977-AEF2-CC49-BDEF-1632ED7D3E39}"/>
              </a:ext>
            </a:extLst>
          </p:cNvPr>
          <p:cNvSpPr/>
          <p:nvPr/>
        </p:nvSpPr>
        <p:spPr>
          <a:xfrm>
            <a:off x="-11430" y="6224849"/>
            <a:ext cx="9818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latin typeface="Avenir Next" panose="020B0503020202020204" pitchFamily="34" charset="0"/>
              </a:rPr>
              <a:t>* Belle-2 may have another upgrade in 2030</a:t>
            </a:r>
          </a:p>
          <a:p>
            <a:r>
              <a:rPr lang="en-US" sz="1200" i="1" dirty="0">
                <a:latin typeface="Avenir Next" panose="020B0503020202020204" pitchFamily="34" charset="0"/>
              </a:rPr>
              <a:t>** Alternative technology options are also considered for calorimetry and time of flight</a:t>
            </a:r>
          </a:p>
          <a:p>
            <a:r>
              <a:rPr lang="en-US" sz="1200" i="1" dirty="0">
                <a:latin typeface="Avenir Next" panose="020B0503020202020204" pitchFamily="34" charset="0"/>
              </a:rPr>
              <a:t>*** To minimize time and cost </a:t>
            </a:r>
            <a:r>
              <a:rPr lang="en-US" sz="1200" dirty="0">
                <a:latin typeface="Avenir Next" panose="020B0503020202020204" pitchFamily="34" charset="0"/>
              </a:rPr>
              <a:t>several parameters need to be tested at once in few prototype iterations</a:t>
            </a:r>
          </a:p>
        </p:txBody>
      </p:sp>
    </p:spTree>
    <p:extLst>
      <p:ext uri="{BB962C8B-B14F-4D97-AF65-F5344CB8AC3E}">
        <p14:creationId xmlns:p14="http://schemas.microsoft.com/office/powerpoint/2010/main" val="15314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333262</TotalTime>
  <Words>2933</Words>
  <Application>Microsoft Macintosh PowerPoint</Application>
  <PresentationFormat>Grand écran</PresentationFormat>
  <Paragraphs>297</Paragraphs>
  <Slides>21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2" baseType="lpstr">
      <vt:lpstr>Apple Chancery</vt:lpstr>
      <vt:lpstr>Arial</vt:lpstr>
      <vt:lpstr>Avenir Next</vt:lpstr>
      <vt:lpstr>Ayuthaya</vt:lpstr>
      <vt:lpstr>Calibri</vt:lpstr>
      <vt:lpstr>Courier New</vt:lpstr>
      <vt:lpstr>Diwan Thuluth</vt:lpstr>
      <vt:lpstr>Geneva</vt:lpstr>
      <vt:lpstr>Lucida Grande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</dc:creator>
  <cp:lastModifiedBy>Utilisateur Microsoft Office</cp:lastModifiedBy>
  <cp:revision>15020</cp:revision>
  <cp:lastPrinted>2020-01-16T15:11:18Z</cp:lastPrinted>
  <dcterms:created xsi:type="dcterms:W3CDTF">2015-10-09T13:44:56Z</dcterms:created>
  <dcterms:modified xsi:type="dcterms:W3CDTF">2021-04-30T13:00:56Z</dcterms:modified>
</cp:coreProperties>
</file>