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5"/>
  </p:notesMasterIdLst>
  <p:sldIdLst>
    <p:sldId id="256" r:id="rId12"/>
    <p:sldId id="257" r:id="rId13"/>
    <p:sldId id="266" r:id="rId14"/>
    <p:sldId id="267" r:id="rId15"/>
    <p:sldId id="268" r:id="rId16"/>
    <p:sldId id="269" r:id="rId17"/>
    <p:sldId id="288" r:id="rId18"/>
    <p:sldId id="287" r:id="rId19"/>
    <p:sldId id="270" r:id="rId20"/>
    <p:sldId id="283" r:id="rId21"/>
    <p:sldId id="275" r:id="rId22"/>
    <p:sldId id="271" r:id="rId23"/>
    <p:sldId id="272" r:id="rId24"/>
    <p:sldId id="273" r:id="rId25"/>
    <p:sldId id="284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86575" cy="96234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b="1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b="1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b="1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b="1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660"/>
  </p:normalViewPr>
  <p:slideViewPr>
    <p:cSldViewPr>
      <p:cViewPr varScale="1">
        <p:scale>
          <a:sx n="93" d="100"/>
          <a:sy n="93" d="100"/>
        </p:scale>
        <p:origin x="-108" y="-5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0" y="0"/>
            <a:ext cx="6886575" cy="96234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03663" y="0"/>
            <a:ext cx="298291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fr-FR"/>
              <a:t>13/01/10</a:t>
            </a:r>
          </a:p>
        </p:txBody>
      </p:sp>
      <p:sp>
        <p:nvSpPr>
          <p:cNvPr id="245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8225" y="722313"/>
            <a:ext cx="4810125" cy="360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570413"/>
            <a:ext cx="5048250" cy="432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3663" y="9142413"/>
            <a:ext cx="298291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0B08FB5-2426-4EB7-ACFD-5F1FCAFCF4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fr-FR" dirty="0"/>
              <a:t>13/01/10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AC7A8E-F0EF-4012-8A4F-F46D454D4851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320" tIns="47160" rIns="94320" bIns="4716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13/01/10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320" tIns="47160" rIns="94320" bIns="4716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057D19-7BF6-4887-ABDF-A1DB918806F8}" type="slidenum">
              <a:rPr 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fr-FR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038225" y="722313"/>
            <a:ext cx="4811713" cy="3608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DejaVu Sans" charset="0"/>
              <a:cs typeface="DejaVu Sans" charset="0"/>
            </a:endParaRPr>
          </a:p>
        </p:txBody>
      </p:sp>
      <p:sp>
        <p:nvSpPr>
          <p:cNvPr id="25607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919163" y="4570413"/>
            <a:ext cx="5049837" cy="43307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fr-FR"/>
              <a:t>13/01/10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125C07-51EA-41B4-AAB1-987C4E69466C}" type="slidenum">
              <a:rPr lang="fr-FR"/>
              <a:pPr/>
              <a:t>2</a:t>
            </a:fld>
            <a:endParaRPr lang="fr-FR"/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320" tIns="47160" rIns="94320" bIns="4716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13/01/10</a:t>
            </a:r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320" tIns="47160" rIns="94320" bIns="4716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EE4718-4438-4EC1-BCE6-7C80E0EF8066}" type="slidenum">
              <a:rPr 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fr-FR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038225" y="722313"/>
            <a:ext cx="4811713" cy="3608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6631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919163" y="4570413"/>
            <a:ext cx="5049837" cy="44259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DF2D-3B34-49D4-AE62-552E0424F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0553-06C1-4384-8315-D27E51DB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CDFC-B7D9-4899-9A17-71A13970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CCF9-E152-4ABD-B608-C757D77E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21A3-EDA8-4F03-83E0-E67D2A53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F17F-BCFC-4674-B2CF-4B4122858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4B9F-DF0D-4D89-A43F-49CDAE839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7A6F-487D-4F1F-83D7-7E74E81AB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CB7E-AD4F-4047-8096-3DAB1E18F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AD2D-F355-4134-B567-6763AAF8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5834-474E-4EB3-8E1B-83326B75E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DC76-CB4A-4B6F-AF01-199BFDA09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645-9F9A-44E5-A0A4-83230DFF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AFC3-9C34-42C5-8103-39F2509F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42D9C-BA6C-4F2F-9CA4-C016AFAD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08D4-74C6-450F-965C-AA6CC52E9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C7A8-F087-4268-87D3-D43BA6A7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C54A-3D5E-4922-9894-96A5CC280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5B9C9-D2CA-4977-86C0-441BE09E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FFB2-38B4-41AB-A2FB-8CB453CC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F1C3-18CF-4E2A-A414-8E0DD3856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BAE6-5107-43D5-B6CC-EEA8792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1AC2-F369-4037-9D2C-FEBB4A2A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CD68F-4CC0-4E65-843E-02A7C5F4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219-EFE1-40F9-8FEA-911C645B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7524-4BD0-4EEE-982E-A5AA69CB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24BE-0070-432B-8DC7-063058FBF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72BF-5D92-4C63-99D2-EBB8B429F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40D1-F724-4800-B21B-6AF7D9EA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6F16-0939-4B08-8CAB-6BEB63FC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2EAF-ADEC-4083-9CE3-D3AF5418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0285-646E-4B0E-B672-7E7E5C04F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35F9-4D6A-4285-99B2-A827C1DC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4F1B2-2808-4F88-9E58-DF85027EC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63158-4F66-4143-A382-05E4710F5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E21-7791-46D8-BAF0-09C13FF0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FEDB-B0F3-4B58-9181-D5F81136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B733-A7D8-4A9E-AC48-E8F301D0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5547-477B-4B6D-B847-641BBE41F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881D-9EC3-486B-819E-3869241C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08315-AED5-406D-9DFC-ABBE9FEE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D9AD-4A15-4747-86E4-884D36E3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200-758C-4F91-9DAF-7954CF514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749B-FEDA-492D-A028-50D68EA1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3E3F-CB92-4996-AA96-F7BEDC19F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EDB3-EC7A-458D-818C-607FE64A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3601-F851-4F25-B8E2-85C940B7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B45A-A5C6-4808-AC75-F8A095D3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64E4-B509-4658-9B86-29B8BA1FD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03E-336A-4369-8600-82F9D163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6A76-8E51-432C-B484-6CD2B58E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5AA5-8BA6-4DB2-B2B9-4060207F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5F4D-E552-4426-8979-0FF33946A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0375-FDF7-4202-99E2-962B74B52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567F-7EF0-42F0-9AD7-75751DFB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A5A0-A397-4810-BB48-7808AA52E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5581-D5C8-41A9-9B13-6C83EFF9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87EC-8428-4E68-8742-B7A5B21E1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66DF-80BD-4A4A-BFB3-C3A153635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343B-590A-42CF-A6C8-F38727C5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B6268-02BB-4D70-A6C3-7CB95381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A927-56BE-450B-8A6D-0F3B34EB6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4563-0640-4B95-8156-FD73FBAEC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03BD-63F5-4719-9EE3-CE89CF970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9C5B-1A2A-4502-93B0-9C4B47101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2D8F-23C1-4704-A653-3F58C8BAC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4A32-FA4B-4B3A-A9D4-760A4444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7750-CA3B-426D-A0F6-B056EF512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CABE-672A-42B5-9ABB-58B8FC86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4A7A-0DBD-47D6-961D-5122863EE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6EFA-50A9-4FE4-B192-E3CD7084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4B1A-953A-4B74-A507-9456A611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0CDB-65E0-43DC-AB70-0988A3FB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1186-53FC-4CC3-8B94-11E9A4EB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7AF4-60FF-404D-9CB0-0FC64EF7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4495-D686-4C47-BC70-E1C8371A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0764-2C1A-4120-93B6-0E08A19A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5D3B-978C-4A7A-984A-514240192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CFDC-CA2A-49FB-8B68-5CD0E97C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B5AB-F710-4556-BB1E-17EED4FB7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CB5C-1753-42C6-BCDC-5E22D04E0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D036-9147-4CC7-BECB-DD0E17E95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FB7B-070A-4F57-A486-7DED0DEBC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A07E-A3CF-4210-9A77-CC80EE5EA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8D9F-29EA-4284-BF28-8B9106F34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05DA-DECB-495F-8BD0-7D24A82F2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5EA0-A74C-4FA4-A370-0601763C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90C2-80DD-47BE-9DB2-095C8E47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4D4C-1ADB-49C9-8F38-23D0BBCC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A5CD-1BEA-41E6-8854-0CE5B141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D67D-2954-4638-AC36-711F2CE65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833B-72C7-4E20-9DC2-AB2815893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06AB-6CC5-45EC-841A-DE635944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465C-7C06-43C9-8F3D-E29FA1E3D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6C18-CCB5-433F-B27A-1500B249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14F2-90F6-4010-BA03-BDAEBE63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D436-F513-4AB8-A471-08C2B075D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1372-EB97-438F-BC18-58972380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E9A4-7761-4982-989A-689952EC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5D02-8696-447E-979F-3B696E23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C709-3020-416D-B130-90D9843A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3DAA-2E2A-4AFF-A246-4ECDCAF7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1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752600"/>
            <a:ext cx="4152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D97A-E44A-4A49-9BC9-E1048FF9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E3CD-989B-484E-ABAA-1FA482B9A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022C-DC76-42B2-8DEF-BF5B8A31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4632-B2A7-411A-BB22-1DCEA248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C3DA-E5F9-4DAE-B4AD-7EFF1F5F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029E-0269-47D5-A440-DB304AA5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0A68-8938-4F34-B4AA-30629360E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2963" cy="5681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681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72BF-EA18-4BA5-BAAD-2ABAE41F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2009/10/22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3366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Pierre Girard / Etat actuel et perspectives des </a:t>
            </a:r>
            <a:r>
              <a:rPr lang="fr-FR" dirty="0" err="1"/>
              <a:t>CEs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2529BF7-D0C6-4164-946B-F01E3715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826B43-2D09-4D3B-BA5F-B9525366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44D6AB-4C47-43D6-B39C-DD90A381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2400" y="3581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875"/>
              </a:spcBef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4A6264-CF86-4C21-A163-B7AB7B54A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88B6F55-CDF2-4DFA-B310-226727702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6FA652-E0AC-4ED2-839E-6EB3BFD7B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2E3648-0D58-4C0B-A1D4-58F8ED36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DD5C40-58B8-4AD5-92AF-A4FF4FED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B22646-643F-4C35-9E1B-92FCDC99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896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6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324600" y="65532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2009/10/22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04800" y="6553200"/>
            <a:ext cx="41894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smtClean="0">
                <a:solidFill>
                  <a:srgbClr val="00336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Pierre Girard / Etat actuel et perspectives des CEs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553200"/>
            <a:ext cx="684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defRPr sz="1200" smtClean="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44A0501-F781-4066-82BB-4F6329CBA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2400" y="3581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dirty="0">
                <a:solidFill>
                  <a:srgbClr val="000000"/>
                </a:solidFill>
              </a:rPr>
              <a:t>14/01/2010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4114800"/>
            <a:ext cx="8763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</a:rPr>
              <a:t>Analyse des erreurs de transferts FTS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3276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>
                <a:solidFill>
                  <a:srgbClr val="D8D8D8"/>
                </a:solidFill>
                <a:latin typeface="Centaur" pitchFamily="18" charset="0"/>
              </a:rPr>
              <a:t>MERCIER DAMIEN</a:t>
            </a:r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dirty="0">
                <a:solidFill>
                  <a:srgbClr val="D8D8D8"/>
                </a:solidFill>
                <a:latin typeface="Centaur" pitchFamily="18" charset="0"/>
              </a:rPr>
              <a:t>CCIN2P3 – user support CMS</a:t>
            </a:r>
            <a:endParaRPr lang="fr-FR" sz="1800" dirty="0">
              <a:solidFill>
                <a:srgbClr val="D8D8D8"/>
              </a:solidFill>
              <a:latin typeface="Centaur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4648200"/>
            <a:ext cx="8763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</a:rPr>
              <a:t>méthodologie/outils et résultats préliminaires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Méthode et présentation 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05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//--- Lecture du fichier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   if ( fichier ) </a:t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{     </a:t>
            </a:r>
            <a:r>
              <a:rPr lang="fr-FR" sz="1200" dirty="0" err="1">
                <a:solidFill>
                  <a:schemeClr val="tx1"/>
                </a:solidFill>
              </a:rPr>
              <a:t>std</a:t>
            </a:r>
            <a:r>
              <a:rPr lang="fr-FR" sz="1200" dirty="0">
                <a:solidFill>
                  <a:schemeClr val="tx1"/>
                </a:solidFill>
              </a:rPr>
              <a:t>::string ligne;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endParaRPr lang="fr-FR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while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std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::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getline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( fichier, ligne ) )</a:t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	{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// </a:t>
            </a:r>
            <a:r>
              <a:rPr lang="fr-F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Enleve</a:t>
            </a: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les espaces de la chaine et garde en tampon    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200" dirty="0" err="1">
                <a:solidFill>
                  <a:srgbClr val="7030A0"/>
                </a:solidFill>
              </a:rPr>
              <a:t>TString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Buffer= (</a:t>
            </a:r>
            <a:r>
              <a:rPr lang="en-US" sz="1200" dirty="0" err="1">
                <a:solidFill>
                  <a:schemeClr val="tx1"/>
                </a:solidFill>
              </a:rPr>
              <a:t>TString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>
                <a:solidFill>
                  <a:srgbClr val="FF0000"/>
                </a:solidFill>
              </a:rPr>
              <a:t>trim(</a:t>
            </a:r>
            <a:r>
              <a:rPr lang="en-US" sz="1200" dirty="0" err="1">
                <a:solidFill>
                  <a:schemeClr val="tx1"/>
                </a:solidFill>
              </a:rPr>
              <a:t>const_cast</a:t>
            </a:r>
            <a:r>
              <a:rPr lang="en-US" sz="1200" dirty="0">
                <a:solidFill>
                  <a:schemeClr val="tx1"/>
                </a:solidFill>
              </a:rPr>
              <a:t>&lt;char*&gt;(</a:t>
            </a:r>
            <a:r>
              <a:rPr lang="en-US" sz="1200" dirty="0" err="1">
                <a:solidFill>
                  <a:schemeClr val="tx1"/>
                </a:solidFill>
              </a:rPr>
              <a:t>ligne.c_str</a:t>
            </a:r>
            <a:r>
              <a:rPr lang="en-US" sz="1200" dirty="0">
                <a:solidFill>
                  <a:schemeClr val="tx1"/>
                </a:solidFill>
              </a:rPr>
              <a:t>())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if 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Buffer.Contains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("channel name"))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{ 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  </a:t>
            </a:r>
            <a:r>
              <a:rPr lang="en-US" sz="1200" dirty="0" err="1" smtClean="0">
                <a:solidFill>
                  <a:schemeClr val="tx1"/>
                </a:solidFill>
              </a:rPr>
              <a:t>Buffer.Remove</a:t>
            </a:r>
            <a:r>
              <a:rPr lang="en-US" sz="1200" dirty="0" smtClean="0">
                <a:solidFill>
                  <a:schemeClr val="tx1"/>
                </a:solidFill>
              </a:rPr>
              <a:t>(0,15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  </a:t>
            </a:r>
            <a:r>
              <a:rPr lang="en-US" sz="1200" dirty="0" err="1">
                <a:solidFill>
                  <a:schemeClr val="tx1"/>
                </a:solidFill>
              </a:rPr>
              <a:t>Buffer.Remove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Buffer.Sizeof</a:t>
            </a:r>
            <a:r>
              <a:rPr lang="en-US" sz="1200" dirty="0">
                <a:solidFill>
                  <a:schemeClr val="tx1"/>
                </a:solidFill>
              </a:rPr>
              <a:t>()-3,2);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  for 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Int_t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=0;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Buffer.Sizeof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();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++)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channel_name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]=Buffer[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];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….</a:t>
            </a:r>
          </a:p>
          <a:p>
            <a:endParaRPr lang="fr-FR" sz="1200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Extraction des données </a:t>
            </a:r>
            <a:r>
              <a:rPr lang="fr-FR" sz="3200" i="1" u="sng" dirty="0" err="1" smtClean="0">
                <a:solidFill>
                  <a:srgbClr val="FF0000"/>
                </a:solidFill>
                <a:latin typeface="Adobe Garamond Pro" pitchFamily="18" charset="0"/>
              </a:rPr>
              <a:t>xml</a:t>
            </a: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.</a:t>
            </a:r>
            <a:endParaRPr lang="fr-FR" sz="3200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029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ATTENTION !! </a:t>
            </a:r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err="1" smtClean="0">
                <a:solidFill>
                  <a:schemeClr val="tx1"/>
                </a:solidFill>
              </a:rPr>
              <a:t>TTree</a:t>
            </a:r>
            <a:r>
              <a:rPr lang="fr-FR" sz="1200" dirty="0" smtClean="0">
                <a:solidFill>
                  <a:schemeClr val="tx1"/>
                </a:solidFill>
              </a:rPr>
              <a:t> /</a:t>
            </a:r>
            <a:r>
              <a:rPr lang="fr-FR" sz="1200" dirty="0" err="1" smtClean="0">
                <a:solidFill>
                  <a:schemeClr val="tx1"/>
                </a:solidFill>
              </a:rPr>
              <a:t>Root</a:t>
            </a:r>
            <a:r>
              <a:rPr lang="fr-FR" sz="1200" dirty="0" smtClean="0">
                <a:solidFill>
                  <a:schemeClr val="tx1"/>
                </a:solidFill>
              </a:rPr>
              <a:t>, Problèmes avec les branches contenant des classes (</a:t>
            </a:r>
            <a:r>
              <a:rPr lang="fr-FR" sz="1200" dirty="0" err="1" smtClean="0">
                <a:solidFill>
                  <a:schemeClr val="tx1"/>
                </a:solidFill>
              </a:rPr>
              <a:t>TString</a:t>
            </a:r>
            <a:r>
              <a:rPr lang="fr-FR" sz="1200" dirty="0" smtClean="0">
                <a:solidFill>
                  <a:schemeClr val="tx1"/>
                </a:solidFill>
              </a:rPr>
              <a:t>, string). Le type préférentiellement utilisé pour les chaines de caractères sera donc : </a:t>
            </a:r>
            <a:r>
              <a:rPr lang="fr-FR" sz="1200" dirty="0" err="1" smtClean="0">
                <a:solidFill>
                  <a:srgbClr val="FF0000"/>
                </a:solidFill>
              </a:rPr>
              <a:t>Char_t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channel_name</a:t>
            </a:r>
            <a:r>
              <a:rPr lang="fr-FR" sz="1200" dirty="0" smtClean="0">
                <a:solidFill>
                  <a:srgbClr val="FF0000"/>
                </a:solidFill>
              </a:rPr>
              <a:t>[50]</a:t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Pour manipuler les chaines on utilisera les méthodes des classes </a:t>
            </a:r>
            <a:r>
              <a:rPr lang="fr-FR" sz="1200" dirty="0" err="1" smtClean="0">
                <a:solidFill>
                  <a:schemeClr val="tx1"/>
                </a:solidFill>
              </a:rPr>
              <a:t>TString</a:t>
            </a:r>
            <a:r>
              <a:rPr lang="fr-FR" sz="1200" dirty="0" smtClean="0">
                <a:solidFill>
                  <a:schemeClr val="tx1"/>
                </a:solidFill>
              </a:rPr>
              <a:t> et </a:t>
            </a:r>
            <a:r>
              <a:rPr lang="fr-FR" sz="1200" dirty="0" err="1" smtClean="0">
                <a:solidFill>
                  <a:schemeClr val="tx1"/>
                </a:solidFill>
              </a:rPr>
              <a:t>std</a:t>
            </a:r>
            <a:r>
              <a:rPr lang="fr-FR" sz="1200" dirty="0" smtClean="0">
                <a:solidFill>
                  <a:schemeClr val="tx1"/>
                </a:solidFill>
              </a:rPr>
              <a:t>::string </a:t>
            </a:r>
            <a:br>
              <a:rPr lang="fr-FR" sz="1200" dirty="0" smtClean="0">
                <a:solidFill>
                  <a:schemeClr val="tx1"/>
                </a:solidFill>
              </a:rPr>
            </a:b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Méthode et présentation 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8458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Une fois compilé (</a:t>
            </a:r>
            <a:r>
              <a:rPr lang="fr-FR" sz="2400" dirty="0" err="1" smtClean="0">
                <a:solidFill>
                  <a:srgbClr val="000000"/>
                </a:solidFill>
              </a:rPr>
              <a:t>makefile</a:t>
            </a:r>
            <a:r>
              <a:rPr lang="fr-FR" sz="2400" dirty="0" smtClean="0">
                <a:solidFill>
                  <a:srgbClr val="000000"/>
                </a:solidFill>
              </a:rPr>
              <a:t>) est exécuté, le programme crée « </a:t>
            </a:r>
            <a:r>
              <a:rPr lang="fr-FR" sz="2400" dirty="0" err="1" smtClean="0">
                <a:solidFill>
                  <a:schemeClr val="accent6"/>
                </a:solidFill>
              </a:rPr>
              <a:t>FTS.root</a:t>
            </a:r>
            <a:r>
              <a:rPr lang="fr-FR" sz="2400" dirty="0" smtClean="0">
                <a:solidFill>
                  <a:srgbClr val="000000"/>
                </a:solidFill>
              </a:rPr>
              <a:t> » qui contient un </a:t>
            </a:r>
            <a:r>
              <a:rPr lang="fr-FR" sz="2400" dirty="0" err="1" smtClean="0">
                <a:solidFill>
                  <a:schemeClr val="accent6"/>
                </a:solidFill>
              </a:rPr>
              <a:t>TTree</a:t>
            </a:r>
            <a:r>
              <a:rPr lang="fr-FR" sz="2400" dirty="0" smtClean="0">
                <a:solidFill>
                  <a:srgbClr val="000000"/>
                </a:solidFill>
              </a:rPr>
              <a:t> avec les données suivantes :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124200"/>
            <a:ext cx="6248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chemeClr val="tx1"/>
                </a:solidFill>
              </a:rPr>
              <a:t>Char_t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err="1" smtClean="0">
                <a:solidFill>
                  <a:srgbClr val="FF0000"/>
                </a:solidFill>
              </a:rPr>
              <a:t>channel_name</a:t>
            </a:r>
            <a:r>
              <a:rPr lang="en-US" sz="1200" dirty="0" smtClean="0">
                <a:solidFill>
                  <a:schemeClr val="tx1"/>
                </a:solidFill>
              </a:rPr>
              <a:t>[50</a:t>
            </a:r>
            <a:r>
              <a:rPr lang="en-US" sz="1200" dirty="0">
                <a:solidFill>
                  <a:schemeClr val="tx1"/>
                </a:solidFill>
              </a:rPr>
              <a:t>];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chemeClr val="tx1"/>
                </a:solidFill>
              </a:rPr>
              <a:t>Char_t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err="1">
                <a:solidFill>
                  <a:srgbClr val="FF0000"/>
                </a:solidFill>
              </a:rPr>
              <a:t>vo_name</a:t>
            </a:r>
            <a:r>
              <a:rPr lang="en-US" sz="1200" dirty="0" smtClean="0">
                <a:solidFill>
                  <a:schemeClr val="tx1"/>
                </a:solidFill>
              </a:rPr>
              <a:t>[50</a:t>
            </a:r>
            <a:r>
              <a:rPr lang="en-US" sz="1200" dirty="0">
                <a:solidFill>
                  <a:schemeClr val="tx1"/>
                </a:solidFill>
              </a:rPr>
              <a:t>];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chemeClr val="tx1"/>
                </a:solidFill>
              </a:rPr>
              <a:t>Int_t</a:t>
            </a:r>
            <a:r>
              <a:rPr lang="en-US" sz="1200" dirty="0">
                <a:solidFill>
                  <a:schemeClr val="tx1"/>
                </a:solidFill>
              </a:rPr>
              <a:t>	  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num_success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chemeClr val="tx1"/>
                </a:solidFill>
              </a:rPr>
              <a:t>Int_t</a:t>
            </a:r>
            <a:r>
              <a:rPr lang="en-US" sz="1200" dirty="0">
                <a:solidFill>
                  <a:schemeClr val="tx1"/>
                </a:solidFill>
              </a:rPr>
              <a:t>	    </a:t>
            </a:r>
            <a:r>
              <a:rPr lang="en-US" sz="1200" dirty="0" err="1">
                <a:solidFill>
                  <a:srgbClr val="FF0000"/>
                </a:solidFill>
              </a:rPr>
              <a:t>num_failure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	</a:t>
            </a:r>
            <a:r>
              <a:rPr lang="en-US" sz="1200" dirty="0" err="1" smtClean="0">
                <a:solidFill>
                  <a:schemeClr val="tx1"/>
                </a:solidFill>
              </a:rPr>
              <a:t>Float_t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en-US" sz="1200" dirty="0" err="1">
                <a:solidFill>
                  <a:srgbClr val="FF0000"/>
                </a:solidFill>
              </a:rPr>
              <a:t>failure_rate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 	</a:t>
            </a:r>
            <a:r>
              <a:rPr lang="fr-FR" sz="1200" dirty="0" err="1">
                <a:solidFill>
                  <a:schemeClr val="tx1"/>
                </a:solidFill>
              </a:rPr>
              <a:t>Char_t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  </a:t>
            </a:r>
            <a:r>
              <a:rPr lang="fr-FR" sz="1200" dirty="0" err="1">
                <a:solidFill>
                  <a:srgbClr val="FF0000"/>
                </a:solidFill>
              </a:rPr>
              <a:t>first_failure_cause</a:t>
            </a:r>
            <a:r>
              <a:rPr lang="fr-FR" sz="1200" dirty="0" smtClean="0">
                <a:solidFill>
                  <a:schemeClr val="tx1"/>
                </a:solidFill>
              </a:rPr>
              <a:t>[50</a:t>
            </a:r>
            <a:r>
              <a:rPr lang="fr-FR" sz="1200" dirty="0">
                <a:solidFill>
                  <a:schemeClr val="tx1"/>
                </a:solidFill>
              </a:rPr>
              <a:t>];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     	</a:t>
            </a:r>
            <a:r>
              <a:rPr lang="fr-FR" sz="1200" dirty="0" err="1" smtClean="0">
                <a:solidFill>
                  <a:schemeClr val="tx1"/>
                </a:solidFill>
              </a:rPr>
              <a:t>Char_t</a:t>
            </a:r>
            <a:r>
              <a:rPr lang="fr-FR" sz="1200" dirty="0" smtClean="0">
                <a:solidFill>
                  <a:schemeClr val="tx1"/>
                </a:solidFill>
              </a:rPr>
              <a:t>   </a:t>
            </a:r>
            <a:r>
              <a:rPr lang="fr-FR" sz="1200" dirty="0" err="1">
                <a:solidFill>
                  <a:srgbClr val="FF0000"/>
                </a:solidFill>
              </a:rPr>
              <a:t>second_failure_cause</a:t>
            </a:r>
            <a:r>
              <a:rPr lang="fr-FR" sz="1200" dirty="0">
                <a:solidFill>
                  <a:schemeClr val="tx1"/>
                </a:solidFill>
              </a:rPr>
              <a:t>[50];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en-US" sz="1200" dirty="0" err="1" smtClean="0">
                <a:solidFill>
                  <a:schemeClr val="tx1"/>
                </a:solidFill>
              </a:rPr>
              <a:t>Float_t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en-US" sz="1200" dirty="0" err="1">
                <a:solidFill>
                  <a:srgbClr val="FF0000"/>
                </a:solidFill>
              </a:rPr>
              <a:t>first_failure_rate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	</a:t>
            </a:r>
            <a:r>
              <a:rPr lang="en-US" sz="1200" dirty="0" err="1" smtClean="0">
                <a:solidFill>
                  <a:schemeClr val="tx1"/>
                </a:solidFill>
              </a:rPr>
              <a:t>Float_t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en-US" sz="1200" dirty="0" err="1">
                <a:solidFill>
                  <a:srgbClr val="FF0000"/>
                </a:solidFill>
              </a:rPr>
              <a:t>second_failure_rate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	</a:t>
            </a:r>
            <a:r>
              <a:rPr lang="fr-FR" sz="1200" dirty="0" err="1" smtClean="0">
                <a:solidFill>
                  <a:schemeClr val="tx1"/>
                </a:solidFill>
              </a:rPr>
              <a:t>Float_t</a:t>
            </a:r>
            <a:r>
              <a:rPr lang="fr-FR" sz="1200" dirty="0" smtClean="0">
                <a:solidFill>
                  <a:schemeClr val="tx1"/>
                </a:solidFill>
              </a:rPr>
              <a:t>   </a:t>
            </a:r>
            <a:r>
              <a:rPr lang="fr-FR" sz="1200" dirty="0" err="1">
                <a:solidFill>
                  <a:srgbClr val="FF0000"/>
                </a:solidFill>
              </a:rPr>
              <a:t>avg_filesize</a:t>
            </a:r>
            <a:r>
              <a:rPr lang="fr-FR" sz="1200" dirty="0">
                <a:solidFill>
                  <a:schemeClr val="tx1"/>
                </a:solidFill>
              </a:rPr>
              <a:t>;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fr-FR" sz="1200" dirty="0" err="1" smtClean="0">
                <a:solidFill>
                  <a:schemeClr val="tx1"/>
                </a:solidFill>
              </a:rPr>
              <a:t>Float_t</a:t>
            </a:r>
            <a:r>
              <a:rPr lang="fr-FR" sz="1200" dirty="0" smtClean="0">
                <a:solidFill>
                  <a:schemeClr val="tx1"/>
                </a:solidFill>
              </a:rPr>
              <a:t>   </a:t>
            </a:r>
            <a:r>
              <a:rPr lang="fr-FR" sz="1200" dirty="0" err="1">
                <a:solidFill>
                  <a:srgbClr val="FF0000"/>
                </a:solidFill>
              </a:rPr>
              <a:t>duration</a:t>
            </a:r>
            <a:r>
              <a:rPr lang="fr-FR" sz="1200" dirty="0">
                <a:solidFill>
                  <a:schemeClr val="tx1"/>
                </a:solidFill>
              </a:rPr>
              <a:t>;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 	</a:t>
            </a:r>
            <a:r>
              <a:rPr lang="en-US" sz="1200" dirty="0" err="1" smtClean="0">
                <a:solidFill>
                  <a:schemeClr val="tx1"/>
                </a:solidFill>
              </a:rPr>
              <a:t>Float_t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en-US" sz="1200" dirty="0" err="1">
                <a:solidFill>
                  <a:srgbClr val="FF0000"/>
                </a:solidFill>
              </a:rPr>
              <a:t>tx_rate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 smtClean="0">
                <a:solidFill>
                  <a:schemeClr val="tx1"/>
                </a:solidFill>
              </a:rPr>
              <a:t>Int_t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hour</a:t>
            </a:r>
            <a:r>
              <a:rPr lang="en-US" sz="1200" dirty="0">
                <a:solidFill>
                  <a:schemeClr val="tx1"/>
                </a:solidFill>
              </a:rPr>
              <a:t>=0,</a:t>
            </a:r>
            <a:r>
              <a:rPr lang="en-US" sz="1200" dirty="0">
                <a:solidFill>
                  <a:srgbClr val="FF0000"/>
                </a:solidFill>
              </a:rPr>
              <a:t>day</a:t>
            </a:r>
            <a:r>
              <a:rPr lang="en-US" sz="1200" dirty="0">
                <a:solidFill>
                  <a:schemeClr val="tx1"/>
                </a:solidFill>
              </a:rPr>
              <a:t>=0,</a:t>
            </a:r>
            <a:r>
              <a:rPr lang="en-US" sz="1200" dirty="0">
                <a:solidFill>
                  <a:srgbClr val="FF0000"/>
                </a:solidFill>
              </a:rPr>
              <a:t>month</a:t>
            </a:r>
            <a:r>
              <a:rPr lang="en-US" sz="1200" dirty="0">
                <a:solidFill>
                  <a:schemeClr val="tx1"/>
                </a:solidFill>
              </a:rPr>
              <a:t>=0,</a:t>
            </a:r>
            <a:r>
              <a:rPr lang="en-US" sz="1200" dirty="0">
                <a:solidFill>
                  <a:srgbClr val="FF0000"/>
                </a:solidFill>
              </a:rPr>
              <a:t>year</a:t>
            </a:r>
            <a:r>
              <a:rPr lang="en-US" sz="1200" dirty="0">
                <a:solidFill>
                  <a:schemeClr val="tx1"/>
                </a:solidFill>
              </a:rPr>
              <a:t>=0;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Sortie du programme.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Lecture </a:t>
            </a: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Les difficultés à contourner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9154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i="1" u="sng" dirty="0" smtClean="0">
                <a:solidFill>
                  <a:srgbClr val="FF0000"/>
                </a:solidFill>
                <a:latin typeface="+mj-lt"/>
              </a:rPr>
              <a:t>Stockage/exploitation des </a:t>
            </a:r>
            <a:r>
              <a:rPr lang="fr-FR" sz="2400" i="1" u="sng" dirty="0" smtClean="0">
                <a:solidFill>
                  <a:srgbClr val="FF0000"/>
                </a:solidFill>
                <a:latin typeface="+mj-lt"/>
              </a:rPr>
              <a:t>données :</a:t>
            </a:r>
            <a:br>
              <a:rPr lang="fr-FR" sz="2400" i="1" u="sng" dirty="0" smtClean="0">
                <a:solidFill>
                  <a:srgbClr val="FF0000"/>
                </a:solidFill>
                <a:latin typeface="+mj-lt"/>
              </a:rPr>
            </a:br>
            <a:r>
              <a:rPr lang="fr-FR" sz="2400" i="1" u="sng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fr-FR" sz="2400" i="1" u="sng" dirty="0" smtClean="0">
                <a:solidFill>
                  <a:srgbClr val="FF0000"/>
                </a:solidFill>
                <a:latin typeface="+mj-lt"/>
              </a:rPr>
            </a:b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Stockage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des chaines de caractères : </a:t>
            </a:r>
            <a:r>
              <a:rPr lang="fr-FR" sz="1800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Root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/ </a:t>
            </a:r>
            <a:r>
              <a:rPr lang="fr-FR" sz="1800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Ttree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 </a:t>
            </a:r>
            <a:r>
              <a:rPr lang="fr-FR" sz="1800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char_t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[]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	Manipulation, repérage des quantités, remplissage des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histos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(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bins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TH1)…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beaucoup plus aisée avec des nombres.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=&gt; Table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d’indexation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  Correspondance nom-entiers </a:t>
            </a:r>
            <a:endParaRPr lang="fr-FR" sz="2000" dirty="0" smtClean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 i="1" u="sng" dirty="0" smtClean="0">
              <a:solidFill>
                <a:srgbClr val="FF0000"/>
              </a:solidFill>
              <a:latin typeface="+mj-lt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i="1" u="sng" dirty="0" smtClean="0">
                <a:solidFill>
                  <a:srgbClr val="FF0000"/>
                </a:solidFill>
                <a:latin typeface="+mj-lt"/>
              </a:rPr>
              <a:t>Quantités </a:t>
            </a:r>
            <a:r>
              <a:rPr lang="fr-FR" sz="2400" i="1" u="sng" dirty="0" smtClean="0">
                <a:solidFill>
                  <a:srgbClr val="FF0000"/>
                </a:solidFill>
                <a:latin typeface="+mj-lt"/>
              </a:rPr>
              <a:t>cumulées/moyennées : </a:t>
            </a:r>
            <a:r>
              <a:rPr lang="fr-FR" sz="24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endParaRPr lang="fr-FR" sz="24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	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Conservation et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acces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aux informations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chaque Vos/Chan/FFC … </a:t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=&gt;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tableau[tableau[tableau[…</a:t>
            </a:r>
            <a:endParaRPr lang="fr-FR" sz="18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Lecture </a:t>
            </a: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Les difficultés à contourner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87630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Exemple de quantités cumulées :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Nombre d’erreurs par mois pour chaque canal pour une VO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donnee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	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If (VO)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400" dirty="0">
                <a:solidFill>
                  <a:srgbClr val="000000"/>
                </a:solidFill>
                <a:latin typeface="+mj-lt"/>
                <a:cs typeface="Vrinda" pitchFamily="2" charset="0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	if ( canal == 1 ) valeur1[ mois ] += </a:t>
            </a:r>
            <a:r>
              <a:rPr lang="fr-FR" sz="1400" dirty="0" err="1" smtClean="0">
                <a:solidFill>
                  <a:srgbClr val="000000"/>
                </a:solidFill>
                <a:latin typeface="+mj-lt"/>
                <a:cs typeface="Vrinda" pitchFamily="2" charset="0"/>
              </a:rPr>
              <a:t>nb_erreur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;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		if ( canal == 2 ) valeur2[ mois ] += </a:t>
            </a:r>
            <a:r>
              <a:rPr lang="fr-FR" sz="1400" dirty="0" err="1" smtClean="0">
                <a:solidFill>
                  <a:srgbClr val="000000"/>
                </a:solidFill>
                <a:latin typeface="+mj-lt"/>
                <a:cs typeface="Vrinda" pitchFamily="2" charset="0"/>
              </a:rPr>
              <a:t>nb_erreur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;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400" dirty="0">
                <a:solidFill>
                  <a:srgbClr val="000000"/>
                </a:solidFill>
                <a:latin typeface="+mj-lt"/>
                <a:cs typeface="Vrinda" pitchFamily="2" charset="0"/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Vrinda" pitchFamily="2" charset="0"/>
              </a:rPr>
              <a:t>	…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- Dans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un souci d’automatisation, la taille n’est pas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fixée. </a:t>
            </a:r>
            <a:b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Gestion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de Matrices I x J x K… allocation dynamique.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=&gt; Pour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faciliter les manipulations on utilisera  des vecteurs. </a:t>
            </a:r>
            <a:endParaRPr lang="fr-FR" sz="1800" dirty="0" smtClean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Attention :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La gestion mémoire doit être rigoureuse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éviter les « fuites » et les « Segmentation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Fault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 ». Des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types et fonctions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sont définies afin de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gérer les situations les plus courantes.  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Lecture </a:t>
            </a: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Présentation 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typedef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vector</a:t>
            </a:r>
            <a:r>
              <a:rPr lang="fr-FR" sz="1200" dirty="0">
                <a:solidFill>
                  <a:srgbClr val="FF0000"/>
                </a:solidFill>
              </a:rPr>
              <a:t>&lt;string&gt; </a:t>
            </a:r>
            <a:r>
              <a:rPr lang="fr-FR" sz="1200" dirty="0" err="1">
                <a:solidFill>
                  <a:schemeClr val="tx1"/>
                </a:solidFill>
              </a:rPr>
              <a:t>NameList</a:t>
            </a:r>
            <a:r>
              <a:rPr lang="fr-FR" sz="1200" dirty="0" smtClean="0">
                <a:solidFill>
                  <a:schemeClr val="tx1"/>
                </a:solidFill>
              </a:rPr>
              <a:t>;                // indexation pour le dictionnaire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typedef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vector</a:t>
            </a:r>
            <a:r>
              <a:rPr lang="fr-FR" sz="1200" dirty="0">
                <a:solidFill>
                  <a:srgbClr val="FF0000"/>
                </a:solidFill>
              </a:rPr>
              <a:t>&lt;double&gt; </a:t>
            </a:r>
            <a:r>
              <a:rPr lang="fr-FR" sz="1200" dirty="0" err="1">
                <a:solidFill>
                  <a:schemeClr val="tx1"/>
                </a:solidFill>
              </a:rPr>
              <a:t>Qty</a:t>
            </a:r>
            <a:r>
              <a:rPr lang="fr-FR" sz="1200" dirty="0" smtClean="0">
                <a:solidFill>
                  <a:schemeClr val="tx1"/>
                </a:solidFill>
              </a:rPr>
              <a:t>;                        // </a:t>
            </a:r>
            <a:r>
              <a:rPr lang="fr-FR" sz="1200" dirty="0">
                <a:solidFill>
                  <a:schemeClr val="tx1"/>
                </a:solidFill>
              </a:rPr>
              <a:t>ex. quantité sur 12 mois 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typedef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vector</a:t>
            </a:r>
            <a:r>
              <a:rPr lang="fr-FR" sz="1200" dirty="0">
                <a:solidFill>
                  <a:srgbClr val="FF0000"/>
                </a:solidFill>
              </a:rPr>
              <a:t> &lt;</a:t>
            </a:r>
            <a:r>
              <a:rPr lang="fr-FR" sz="1200" dirty="0" err="1">
                <a:solidFill>
                  <a:srgbClr val="FF0000"/>
                </a:solidFill>
              </a:rPr>
              <a:t>Qty</a:t>
            </a:r>
            <a:r>
              <a:rPr lang="fr-FR" sz="1200" dirty="0">
                <a:solidFill>
                  <a:srgbClr val="FF0000"/>
                </a:solidFill>
              </a:rPr>
              <a:t>&gt; </a:t>
            </a:r>
            <a:r>
              <a:rPr lang="fr-FR" sz="1200" dirty="0" err="1">
                <a:solidFill>
                  <a:schemeClr val="tx1"/>
                </a:solidFill>
              </a:rPr>
              <a:t>TableQty</a:t>
            </a:r>
            <a:r>
              <a:rPr lang="fr-FR" sz="1200" dirty="0">
                <a:solidFill>
                  <a:schemeClr val="tx1"/>
                </a:solidFill>
              </a:rPr>
              <a:t>; </a:t>
            </a:r>
            <a:r>
              <a:rPr lang="fr-FR" sz="1200" dirty="0" smtClean="0">
                <a:solidFill>
                  <a:schemeClr val="tx1"/>
                </a:solidFill>
              </a:rPr>
              <a:t>                   // </a:t>
            </a:r>
            <a:r>
              <a:rPr lang="fr-FR" sz="1200" dirty="0">
                <a:solidFill>
                  <a:schemeClr val="tx1"/>
                </a:solidFill>
              </a:rPr>
              <a:t>ex. 12 mois sur chaque </a:t>
            </a:r>
            <a:r>
              <a:rPr lang="fr-FR" sz="1200" dirty="0" smtClean="0">
                <a:solidFill>
                  <a:schemeClr val="tx1"/>
                </a:solidFill>
              </a:rPr>
              <a:t>canal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 err="1">
                <a:solidFill>
                  <a:schemeClr val="accent5">
                    <a:lumMod val="50000"/>
                  </a:schemeClr>
                </a:solidFill>
              </a:rPr>
              <a:t>typedef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vector</a:t>
            </a:r>
            <a:r>
              <a:rPr lang="fr-FR" sz="1200" dirty="0">
                <a:solidFill>
                  <a:srgbClr val="FF0000"/>
                </a:solidFill>
              </a:rPr>
              <a:t> &lt;</a:t>
            </a:r>
            <a:r>
              <a:rPr lang="fr-FR" sz="1200" dirty="0" err="1">
                <a:solidFill>
                  <a:srgbClr val="FF0000"/>
                </a:solidFill>
              </a:rPr>
              <a:t>TableQty</a:t>
            </a:r>
            <a:r>
              <a:rPr lang="fr-FR" sz="1200" dirty="0">
                <a:solidFill>
                  <a:srgbClr val="FF0000"/>
                </a:solidFill>
              </a:rPr>
              <a:t>&gt; </a:t>
            </a:r>
            <a:r>
              <a:rPr lang="fr-FR" sz="1200" dirty="0" err="1">
                <a:solidFill>
                  <a:schemeClr val="tx1"/>
                </a:solidFill>
              </a:rPr>
              <a:t>TableTableQty</a:t>
            </a:r>
            <a:r>
              <a:rPr lang="fr-FR" sz="1200" dirty="0" smtClean="0">
                <a:solidFill>
                  <a:schemeClr val="tx1"/>
                </a:solidFill>
              </a:rPr>
              <a:t>; // </a:t>
            </a:r>
            <a:r>
              <a:rPr lang="fr-FR" sz="1200" dirty="0">
                <a:solidFill>
                  <a:schemeClr val="tx1"/>
                </a:solidFill>
              </a:rPr>
              <a:t>ex. 12 mois sur chaque canal </a:t>
            </a:r>
            <a:r>
              <a:rPr lang="fr-FR" sz="1200" dirty="0" smtClean="0">
                <a:solidFill>
                  <a:schemeClr val="tx1"/>
                </a:solidFill>
              </a:rPr>
              <a:t>et chaque vo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 	</a:t>
            </a:r>
            <a:r>
              <a:rPr lang="en-US" sz="1200" dirty="0" err="1">
                <a:solidFill>
                  <a:srgbClr val="7030A0"/>
                </a:solidFill>
              </a:rPr>
              <a:t>TFile</a:t>
            </a:r>
            <a:r>
              <a:rPr lang="en-US" sz="1200" dirty="0">
                <a:solidFill>
                  <a:srgbClr val="7030A0"/>
                </a:solidFill>
              </a:rPr>
              <a:t> *f = new </a:t>
            </a:r>
            <a:r>
              <a:rPr lang="en-US" sz="1200" dirty="0" err="1">
                <a:solidFill>
                  <a:srgbClr val="7030A0"/>
                </a:solidFill>
              </a:rPr>
              <a:t>TFile</a:t>
            </a:r>
            <a:r>
              <a:rPr lang="en-US" sz="1200" dirty="0">
                <a:solidFill>
                  <a:srgbClr val="7030A0"/>
                </a:solidFill>
              </a:rPr>
              <a:t>("</a:t>
            </a:r>
            <a:r>
              <a:rPr lang="en-US" sz="1200" dirty="0" err="1">
                <a:solidFill>
                  <a:srgbClr val="7030A0"/>
                </a:solidFill>
              </a:rPr>
              <a:t>SortieFTS.root</a:t>
            </a:r>
            <a:r>
              <a:rPr lang="en-US" sz="1200" dirty="0">
                <a:solidFill>
                  <a:srgbClr val="7030A0"/>
                </a:solidFill>
              </a:rPr>
              <a:t>");</a:t>
            </a:r>
            <a:br>
              <a:rPr lang="en-US" sz="1200" dirty="0">
                <a:solidFill>
                  <a:srgbClr val="7030A0"/>
                </a:solidFill>
              </a:rPr>
            </a:br>
            <a:r>
              <a:rPr lang="en-US" sz="1200" dirty="0">
                <a:solidFill>
                  <a:srgbClr val="7030A0"/>
                </a:solidFill>
              </a:rPr>
              <a:t>  	</a:t>
            </a:r>
            <a:r>
              <a:rPr lang="en-US" sz="1200" dirty="0" err="1">
                <a:solidFill>
                  <a:srgbClr val="7030A0"/>
                </a:solidFill>
              </a:rPr>
              <a:t>TTree</a:t>
            </a:r>
            <a:r>
              <a:rPr lang="en-US" sz="1200" dirty="0">
                <a:solidFill>
                  <a:srgbClr val="7030A0"/>
                </a:solidFill>
              </a:rPr>
              <a:t> *t1 = (</a:t>
            </a:r>
            <a:r>
              <a:rPr lang="en-US" sz="1200" dirty="0" err="1">
                <a:solidFill>
                  <a:srgbClr val="7030A0"/>
                </a:solidFill>
              </a:rPr>
              <a:t>TTree</a:t>
            </a:r>
            <a:r>
              <a:rPr lang="en-US" sz="1200" dirty="0">
                <a:solidFill>
                  <a:srgbClr val="7030A0"/>
                </a:solidFill>
              </a:rPr>
              <a:t>*)f-&gt;Get("</a:t>
            </a:r>
            <a:r>
              <a:rPr lang="en-US" sz="1200" dirty="0" err="1">
                <a:solidFill>
                  <a:srgbClr val="7030A0"/>
                </a:solidFill>
              </a:rPr>
              <a:t>TheTree</a:t>
            </a:r>
            <a:r>
              <a:rPr lang="en-US" sz="1200" dirty="0" smtClean="0">
                <a:solidFill>
                  <a:srgbClr val="7030A0"/>
                </a:solidFill>
              </a:rPr>
              <a:t>");</a:t>
            </a: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NameList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*LVOs= new vector&lt;string&gt;;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…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>
                <a:solidFill>
                  <a:schemeClr val="accent6"/>
                </a:solidFill>
              </a:rPr>
              <a:t>CreationDeLIndex</a:t>
            </a:r>
            <a:r>
              <a:rPr lang="en-US" sz="1200" dirty="0">
                <a:solidFill>
                  <a:schemeClr val="accent6"/>
                </a:solidFill>
              </a:rPr>
              <a:t>(t1, LVOs, </a:t>
            </a:r>
            <a:r>
              <a:rPr lang="en-US" sz="1200" dirty="0" err="1">
                <a:solidFill>
                  <a:schemeClr val="accent6"/>
                </a:solidFill>
              </a:rPr>
              <a:t>LChans</a:t>
            </a:r>
            <a:r>
              <a:rPr lang="en-US" sz="1200" dirty="0">
                <a:solidFill>
                  <a:schemeClr val="accent6"/>
                </a:solidFill>
              </a:rPr>
              <a:t>, LFFCs, LSFCs);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fr-FR" sz="1200" dirty="0" err="1" smtClean="0">
                <a:solidFill>
                  <a:schemeClr val="tx1"/>
                </a:solidFill>
              </a:rPr>
              <a:t>Int_t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nlvosentries</a:t>
            </a:r>
            <a:r>
              <a:rPr lang="fr-FR" sz="1200" dirty="0">
                <a:solidFill>
                  <a:schemeClr val="tx1"/>
                </a:solidFill>
              </a:rPr>
              <a:t>=</a:t>
            </a:r>
            <a:r>
              <a:rPr lang="fr-FR" sz="1200" dirty="0" err="1">
                <a:solidFill>
                  <a:schemeClr val="tx1"/>
                </a:solidFill>
              </a:rPr>
              <a:t>LVOs</a:t>
            </a:r>
            <a:r>
              <a:rPr lang="fr-FR" sz="1200" dirty="0">
                <a:solidFill>
                  <a:schemeClr val="tx1"/>
                </a:solidFill>
              </a:rPr>
              <a:t>-&gt;size</a:t>
            </a:r>
            <a:r>
              <a:rPr lang="fr-FR" sz="1200" dirty="0" smtClean="0">
                <a:solidFill>
                  <a:schemeClr val="tx1"/>
                </a:solidFill>
              </a:rPr>
              <a:t>();	// Permettra boucle sur toutes les Vos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TableTableQty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*</a:t>
            </a:r>
            <a:r>
              <a:rPr lang="fr-FR" sz="1200" dirty="0" err="1">
                <a:solidFill>
                  <a:schemeClr val="tx1"/>
                </a:solidFill>
              </a:rPr>
              <a:t>GoodTr_ChansVos</a:t>
            </a:r>
            <a:r>
              <a:rPr lang="fr-FR" sz="1200" dirty="0">
                <a:solidFill>
                  <a:schemeClr val="tx1"/>
                </a:solidFill>
              </a:rPr>
              <a:t>=</a:t>
            </a:r>
            <a:r>
              <a:rPr lang="fr-FR" sz="1200" dirty="0" err="1">
                <a:solidFill>
                  <a:schemeClr val="accent6"/>
                </a:solidFill>
              </a:rPr>
              <a:t>Qty_Canaux_VO</a:t>
            </a:r>
            <a:r>
              <a:rPr lang="fr-FR" sz="1200" dirty="0">
                <a:solidFill>
                  <a:schemeClr val="accent6"/>
                </a:solidFill>
              </a:rPr>
              <a:t>(1, </a:t>
            </a:r>
            <a:r>
              <a:rPr lang="fr-FR" sz="1200" dirty="0" err="1">
                <a:solidFill>
                  <a:schemeClr val="accent6"/>
                </a:solidFill>
              </a:rPr>
              <a:t>LVOs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LChans</a:t>
            </a:r>
            <a:r>
              <a:rPr lang="fr-FR" sz="1200" dirty="0" smtClean="0">
                <a:solidFill>
                  <a:schemeClr val="accent6"/>
                </a:solidFill>
              </a:rPr>
              <a:t>); 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// </a:t>
            </a:r>
            <a:r>
              <a:rPr lang="fr-FR" sz="1200" dirty="0" smtClean="0">
                <a:solidFill>
                  <a:schemeClr val="tx1"/>
                </a:solidFill>
              </a:rPr>
              <a:t>1 valeur pour tout couple VO/Chan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TableTableQty</a:t>
            </a:r>
            <a:r>
              <a:rPr lang="fr-FR" sz="1200" dirty="0">
                <a:solidFill>
                  <a:schemeClr val="tx1"/>
                </a:solidFill>
              </a:rPr>
              <a:t> *</a:t>
            </a:r>
            <a:r>
              <a:rPr lang="fr-FR" sz="1200" dirty="0" err="1">
                <a:solidFill>
                  <a:schemeClr val="tx1"/>
                </a:solidFill>
              </a:rPr>
              <a:t>EntreeGood</a:t>
            </a:r>
            <a:r>
              <a:rPr lang="fr-FR" sz="1200" dirty="0">
                <a:solidFill>
                  <a:schemeClr val="accent6"/>
                </a:solidFill>
              </a:rPr>
              <a:t>=</a:t>
            </a:r>
            <a:r>
              <a:rPr lang="fr-FR" sz="1200" dirty="0" err="1">
                <a:solidFill>
                  <a:schemeClr val="accent6"/>
                </a:solidFill>
              </a:rPr>
              <a:t>Qty_Canaux_VO</a:t>
            </a:r>
            <a:r>
              <a:rPr lang="fr-FR" sz="1200" dirty="0">
                <a:solidFill>
                  <a:schemeClr val="accent6"/>
                </a:solidFill>
              </a:rPr>
              <a:t>(12, </a:t>
            </a:r>
            <a:r>
              <a:rPr lang="fr-FR" sz="1200" dirty="0" err="1">
                <a:solidFill>
                  <a:schemeClr val="accent6"/>
                </a:solidFill>
              </a:rPr>
              <a:t>LVOs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LChans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           // </a:t>
            </a:r>
            <a:r>
              <a:rPr lang="fr-FR" sz="1200" dirty="0" smtClean="0">
                <a:solidFill>
                  <a:schemeClr val="tx1"/>
                </a:solidFill>
              </a:rPr>
              <a:t>1 valeur par mois (12 valeurs) </a:t>
            </a:r>
            <a:r>
              <a:rPr lang="fr-FR" sz="1200" dirty="0" smtClean="0">
                <a:solidFill>
                  <a:schemeClr val="tx1"/>
                </a:solidFill>
              </a:rPr>
              <a:t> pour VO/Chan</a:t>
            </a:r>
            <a:r>
              <a:rPr lang="fr-FR" sz="1200" dirty="0" smtClean="0">
                <a:solidFill>
                  <a:schemeClr val="tx1"/>
                </a:solidFill>
              </a:rPr>
              <a:t>	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err="1" smtClean="0">
                <a:solidFill>
                  <a:schemeClr val="accent6"/>
                </a:solidFill>
              </a:rPr>
              <a:t>TableTableQty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*</a:t>
            </a:r>
            <a:r>
              <a:rPr lang="fr-FR" sz="1200" dirty="0" err="1">
                <a:solidFill>
                  <a:schemeClr val="tx1"/>
                </a:solidFill>
              </a:rPr>
              <a:t>RateFFCError_ChansVos</a:t>
            </a:r>
            <a:r>
              <a:rPr lang="fr-FR" sz="1200" dirty="0">
                <a:solidFill>
                  <a:schemeClr val="tx1"/>
                </a:solidFill>
              </a:rPr>
              <a:t>=</a:t>
            </a:r>
            <a:r>
              <a:rPr lang="fr-FR" sz="1200" dirty="0" err="1">
                <a:solidFill>
                  <a:schemeClr val="accent6"/>
                </a:solidFill>
              </a:rPr>
              <a:t>Qty_Canaux_VO</a:t>
            </a:r>
            <a:r>
              <a:rPr lang="fr-FR" sz="1200" dirty="0">
                <a:solidFill>
                  <a:schemeClr val="accent6"/>
                </a:solidFill>
              </a:rPr>
              <a:t>(</a:t>
            </a:r>
            <a:r>
              <a:rPr lang="fr-FR" sz="1200" dirty="0" err="1">
                <a:solidFill>
                  <a:schemeClr val="accent6"/>
                </a:solidFill>
              </a:rPr>
              <a:t>LFFCs</a:t>
            </a:r>
            <a:r>
              <a:rPr lang="fr-FR" sz="1200" dirty="0">
                <a:solidFill>
                  <a:schemeClr val="accent6"/>
                </a:solidFill>
              </a:rPr>
              <a:t>-&gt;size(), </a:t>
            </a:r>
            <a:r>
              <a:rPr lang="fr-FR" sz="1200" dirty="0" err="1">
                <a:solidFill>
                  <a:schemeClr val="accent6"/>
                </a:solidFill>
              </a:rPr>
              <a:t>LVOs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LChans</a:t>
            </a:r>
            <a:r>
              <a:rPr lang="fr-FR" sz="1200" dirty="0" smtClean="0">
                <a:solidFill>
                  <a:schemeClr val="accent6"/>
                </a:solidFill>
              </a:rPr>
              <a:t>)</a:t>
            </a:r>
            <a:r>
              <a:rPr lang="fr-FR" sz="1200" dirty="0" smtClean="0">
                <a:solidFill>
                  <a:schemeClr val="tx1"/>
                </a:solidFill>
              </a:rPr>
              <a:t>; // </a:t>
            </a:r>
            <a:r>
              <a:rPr lang="fr-FR" sz="1200" dirty="0" smtClean="0">
                <a:solidFill>
                  <a:schemeClr val="tx1"/>
                </a:solidFill>
              </a:rPr>
              <a:t>N </a:t>
            </a:r>
            <a:r>
              <a:rPr lang="fr-FR" sz="1200" dirty="0" smtClean="0">
                <a:solidFill>
                  <a:schemeClr val="tx1"/>
                </a:solidFill>
              </a:rPr>
              <a:t>valeurs par VO/Chan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vector&lt;</a:t>
            </a:r>
            <a:r>
              <a:rPr lang="en-US" sz="1200" dirty="0" err="1" smtClean="0">
                <a:solidFill>
                  <a:schemeClr val="accent6"/>
                </a:solidFill>
              </a:rPr>
              <a:t>TableTableQty</a:t>
            </a:r>
            <a:r>
              <a:rPr lang="en-US" sz="1200" dirty="0">
                <a:solidFill>
                  <a:schemeClr val="accent6"/>
                </a:solidFill>
              </a:rPr>
              <a:t>&gt;</a:t>
            </a:r>
            <a:r>
              <a:rPr lang="en-US" sz="1200" dirty="0">
                <a:solidFill>
                  <a:schemeClr val="tx1"/>
                </a:solidFill>
              </a:rPr>
              <a:t> *</a:t>
            </a:r>
            <a:r>
              <a:rPr lang="en-US" sz="1200" dirty="0" err="1">
                <a:solidFill>
                  <a:schemeClr val="tx1"/>
                </a:solidFill>
              </a:rPr>
              <a:t>ErrorsByMonth</a:t>
            </a:r>
            <a:r>
              <a:rPr lang="en-US" sz="1200" dirty="0">
                <a:solidFill>
                  <a:schemeClr val="tx1"/>
                </a:solidFill>
              </a:rPr>
              <a:t> = new vector&lt;</a:t>
            </a:r>
            <a:r>
              <a:rPr lang="en-US" sz="1200" dirty="0" err="1">
                <a:solidFill>
                  <a:schemeClr val="tx1"/>
                </a:solidFill>
              </a:rPr>
              <a:t>TableTableQty</a:t>
            </a:r>
            <a:r>
              <a:rPr lang="en-US" sz="1200" dirty="0">
                <a:solidFill>
                  <a:schemeClr val="tx1"/>
                </a:solidFill>
              </a:rPr>
              <a:t>&gt;(12);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Définitions et déclarations.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Lecture </a:t>
            </a: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Présentation 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133601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// CALCUL DES QUANTITES CUMULEES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for (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Int_t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lect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=0;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lect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nentries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lect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++)</a:t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	</a:t>
            </a:r>
            <a:r>
              <a:rPr lang="en-US" sz="1200" dirty="0">
                <a:solidFill>
                  <a:srgbClr val="7030A0"/>
                </a:solidFill>
              </a:rPr>
              <a:t>t1-&gt;</a:t>
            </a:r>
            <a:r>
              <a:rPr lang="en-US" sz="1200" dirty="0" err="1">
                <a:solidFill>
                  <a:srgbClr val="7030A0"/>
                </a:solidFill>
              </a:rPr>
              <a:t>GetEntry</a:t>
            </a:r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 err="1">
                <a:solidFill>
                  <a:srgbClr val="7030A0"/>
                </a:solidFill>
              </a:rPr>
              <a:t>lect</a:t>
            </a:r>
            <a:r>
              <a:rPr lang="en-US" sz="1200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	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//--- 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Rattacher l’</a:t>
            </a:r>
            <a:r>
              <a:rPr lang="fr-FR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evt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sa position dans la table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fr-FR" sz="1200" dirty="0" err="1">
                <a:solidFill>
                  <a:schemeClr val="tx1"/>
                </a:solidFill>
              </a:rPr>
              <a:t>Int_t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positionVO</a:t>
            </a:r>
            <a:r>
              <a:rPr lang="fr-FR" sz="1200" dirty="0" smtClean="0">
                <a:solidFill>
                  <a:schemeClr val="tx1"/>
                </a:solidFill>
              </a:rPr>
              <a:t>=    </a:t>
            </a:r>
            <a:r>
              <a:rPr lang="fr-FR" sz="1200" dirty="0" err="1" smtClean="0">
                <a:solidFill>
                  <a:schemeClr val="accent6"/>
                </a:solidFill>
              </a:rPr>
              <a:t>InList</a:t>
            </a:r>
            <a:r>
              <a:rPr lang="fr-FR" sz="1200" dirty="0" smtClean="0">
                <a:solidFill>
                  <a:schemeClr val="accent6"/>
                </a:solidFill>
              </a:rPr>
              <a:t>(</a:t>
            </a:r>
            <a:r>
              <a:rPr lang="fr-FR" sz="1200" dirty="0" err="1" smtClean="0">
                <a:solidFill>
                  <a:schemeClr val="accent6"/>
                </a:solidFill>
              </a:rPr>
              <a:t>LVOs</a:t>
            </a:r>
            <a:r>
              <a:rPr lang="fr-FR" sz="1200" dirty="0" smtClean="0">
                <a:solidFill>
                  <a:schemeClr val="accent6"/>
                </a:solidFill>
              </a:rPr>
              <a:t>,</a:t>
            </a:r>
            <a:r>
              <a:rPr lang="fr-FR" sz="1200" dirty="0" err="1" smtClean="0">
                <a:solidFill>
                  <a:schemeClr val="accent6"/>
                </a:solidFill>
              </a:rPr>
              <a:t>vo_name</a:t>
            </a:r>
            <a:r>
              <a:rPr lang="fr-FR" sz="1200" dirty="0">
                <a:solidFill>
                  <a:schemeClr val="accent6"/>
                </a:solidFill>
              </a:rPr>
              <a:t>);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fr-FR" sz="1200" dirty="0" err="1">
                <a:solidFill>
                  <a:schemeClr val="tx1"/>
                </a:solidFill>
              </a:rPr>
              <a:t>Int_t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positionChan</a:t>
            </a:r>
            <a:r>
              <a:rPr lang="fr-FR" sz="1200" dirty="0">
                <a:solidFill>
                  <a:schemeClr val="tx1"/>
                </a:solidFill>
              </a:rPr>
              <a:t>=</a:t>
            </a:r>
            <a:r>
              <a:rPr lang="fr-FR" sz="1200" dirty="0" err="1">
                <a:solidFill>
                  <a:schemeClr val="accent6"/>
                </a:solidFill>
              </a:rPr>
              <a:t>InList</a:t>
            </a:r>
            <a:r>
              <a:rPr lang="fr-FR" sz="1200" dirty="0">
                <a:solidFill>
                  <a:schemeClr val="accent6"/>
                </a:solidFill>
              </a:rPr>
              <a:t>(</a:t>
            </a:r>
            <a:r>
              <a:rPr lang="fr-FR" sz="1200" dirty="0" err="1">
                <a:solidFill>
                  <a:schemeClr val="accent6"/>
                </a:solidFill>
              </a:rPr>
              <a:t>LChans,channel_name</a:t>
            </a:r>
            <a:r>
              <a:rPr lang="fr-FR" sz="1200" dirty="0">
                <a:solidFill>
                  <a:schemeClr val="accent6"/>
                </a:solidFill>
              </a:rPr>
              <a:t>);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fr-FR" sz="1200" dirty="0" err="1">
                <a:solidFill>
                  <a:schemeClr val="tx1"/>
                </a:solidFill>
              </a:rPr>
              <a:t>Int_t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positionffc</a:t>
            </a:r>
            <a:r>
              <a:rPr lang="fr-FR" sz="1200" dirty="0" smtClean="0">
                <a:solidFill>
                  <a:schemeClr val="tx1"/>
                </a:solidFill>
              </a:rPr>
              <a:t>=     </a:t>
            </a:r>
            <a:r>
              <a:rPr lang="fr-FR" sz="1200" dirty="0" err="1" smtClean="0">
                <a:solidFill>
                  <a:schemeClr val="accent6"/>
                </a:solidFill>
              </a:rPr>
              <a:t>InList</a:t>
            </a:r>
            <a:r>
              <a:rPr lang="fr-FR" sz="1200" dirty="0" smtClean="0">
                <a:solidFill>
                  <a:schemeClr val="accent6"/>
                </a:solidFill>
              </a:rPr>
              <a:t>(</a:t>
            </a:r>
            <a:r>
              <a:rPr lang="fr-FR" sz="1200" dirty="0" err="1" smtClean="0">
                <a:solidFill>
                  <a:schemeClr val="accent6"/>
                </a:solidFill>
              </a:rPr>
              <a:t>LFFCs</a:t>
            </a:r>
            <a:r>
              <a:rPr lang="fr-FR" sz="1200" dirty="0" smtClean="0">
                <a:solidFill>
                  <a:schemeClr val="accent6"/>
                </a:solidFill>
              </a:rPr>
              <a:t>,</a:t>
            </a:r>
            <a:r>
              <a:rPr lang="fr-FR" sz="1200" dirty="0" err="1" smtClean="0">
                <a:solidFill>
                  <a:schemeClr val="accent6"/>
                </a:solidFill>
              </a:rPr>
              <a:t>first_failure_cause</a:t>
            </a:r>
            <a:r>
              <a:rPr lang="fr-FR" sz="1200" dirty="0">
                <a:solidFill>
                  <a:schemeClr val="accent6"/>
                </a:solidFill>
              </a:rPr>
              <a:t>);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	</a:t>
            </a:r>
            <a:r>
              <a:rPr lang="fr-FR" sz="1200" dirty="0" err="1">
                <a:solidFill>
                  <a:schemeClr val="accent6"/>
                </a:solidFill>
              </a:rPr>
              <a:t>AddValue</a:t>
            </a:r>
            <a:r>
              <a:rPr lang="fr-FR" sz="1200" dirty="0">
                <a:solidFill>
                  <a:schemeClr val="accent6"/>
                </a:solidFill>
              </a:rPr>
              <a:t>(</a:t>
            </a:r>
            <a:r>
              <a:rPr lang="fr-FR" sz="1200" dirty="0" err="1">
                <a:solidFill>
                  <a:schemeClr val="accent6"/>
                </a:solidFill>
              </a:rPr>
              <a:t>GoodTr_ChansVos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positionVO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positionChan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0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num_success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accent6"/>
                </a:solidFill>
              </a:rPr>
              <a:t>);</a:t>
            </a:r>
            <a:br>
              <a:rPr lang="fr-FR" sz="1200" dirty="0">
                <a:solidFill>
                  <a:schemeClr val="accent6"/>
                </a:solidFill>
              </a:rPr>
            </a:br>
            <a:r>
              <a:rPr lang="fr-FR" sz="1200" dirty="0">
                <a:solidFill>
                  <a:schemeClr val="accent6"/>
                </a:solidFill>
              </a:rPr>
              <a:t> 		</a:t>
            </a:r>
            <a:br>
              <a:rPr lang="fr-FR" sz="1200" dirty="0">
                <a:solidFill>
                  <a:schemeClr val="accent6"/>
                </a:solidFill>
              </a:rPr>
            </a:br>
            <a:r>
              <a:rPr lang="fr-FR" sz="1200" dirty="0">
                <a:solidFill>
                  <a:schemeClr val="accent6"/>
                </a:solidFill>
              </a:rPr>
              <a:t>	</a:t>
            </a:r>
            <a:r>
              <a:rPr lang="fr-FR" sz="1200" dirty="0" err="1">
                <a:solidFill>
                  <a:schemeClr val="accent6"/>
                </a:solidFill>
              </a:rPr>
              <a:t>AddValue</a:t>
            </a:r>
            <a:r>
              <a:rPr lang="fr-FR" sz="1200" dirty="0">
                <a:solidFill>
                  <a:schemeClr val="accent6"/>
                </a:solidFill>
              </a:rPr>
              <a:t>(</a:t>
            </a:r>
            <a:r>
              <a:rPr lang="fr-FR" sz="1200" dirty="0" err="1">
                <a:solidFill>
                  <a:schemeClr val="accent6"/>
                </a:solidFill>
              </a:rPr>
              <a:t>RateFFCError_ChansVos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positionVO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positionChan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positionffc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smtClean="0">
                <a:solidFill>
                  <a:schemeClr val="accent6"/>
                </a:solidFill>
              </a:rPr>
              <a:t>   </a:t>
            </a:r>
            <a:r>
              <a:rPr lang="fr-FR" sz="1200" dirty="0" err="1" smtClean="0">
                <a:solidFill>
                  <a:schemeClr val="accent6"/>
                </a:solidFill>
              </a:rPr>
              <a:t>first_failure_rate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chemeClr val="accent6"/>
                </a:solidFill>
              </a:rPr>
              <a:t>);</a:t>
            </a:r>
            <a:br>
              <a:rPr lang="fr-FR" sz="1200" dirty="0">
                <a:solidFill>
                  <a:schemeClr val="accent6"/>
                </a:solidFill>
              </a:rPr>
            </a:br>
            <a:r>
              <a:rPr lang="fr-FR" sz="1200" dirty="0">
                <a:solidFill>
                  <a:schemeClr val="accent6"/>
                </a:solidFill>
              </a:rPr>
              <a:t>	</a:t>
            </a:r>
            <a:r>
              <a:rPr lang="en-US" sz="1200" dirty="0">
                <a:solidFill>
                  <a:schemeClr val="accent6"/>
                </a:solidFill>
              </a:rPr>
              <a:t/>
            </a:r>
            <a:br>
              <a:rPr lang="en-US" sz="1200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accent6"/>
                </a:solidFill>
              </a:rPr>
              <a:t>	 </a:t>
            </a:r>
            <a:r>
              <a:rPr lang="en-US" sz="1200" dirty="0" err="1" smtClean="0">
                <a:solidFill>
                  <a:schemeClr val="accent6"/>
                </a:solidFill>
              </a:rPr>
              <a:t>AddValue</a:t>
            </a:r>
            <a:r>
              <a:rPr lang="en-US" sz="1200" dirty="0" smtClean="0">
                <a:solidFill>
                  <a:schemeClr val="accent6"/>
                </a:solidFill>
              </a:rPr>
              <a:t>(</a:t>
            </a:r>
            <a:r>
              <a:rPr lang="en-US" sz="1200" dirty="0" err="1" smtClean="0">
                <a:solidFill>
                  <a:schemeClr val="accent6"/>
                </a:solidFill>
              </a:rPr>
              <a:t>EntreeGood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   </a:t>
            </a:r>
            <a:r>
              <a:rPr lang="en-US" sz="1200" dirty="0" err="1" smtClean="0">
                <a:solidFill>
                  <a:schemeClr val="accent6"/>
                </a:solidFill>
              </a:rPr>
              <a:t>lavo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   </a:t>
            </a:r>
            <a:r>
              <a:rPr lang="en-US" sz="1200" dirty="0" err="1" smtClean="0">
                <a:solidFill>
                  <a:schemeClr val="accent6"/>
                </a:solidFill>
              </a:rPr>
              <a:t>lechan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   month-1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   </a:t>
            </a:r>
            <a:r>
              <a:rPr lang="en-US" sz="1200" dirty="0" err="1" smtClean="0">
                <a:solidFill>
                  <a:schemeClr val="accent6"/>
                </a:solidFill>
              </a:rPr>
              <a:t>num_success</a:t>
            </a:r>
            <a:r>
              <a:rPr lang="en-US" sz="1200" dirty="0" smtClean="0">
                <a:solidFill>
                  <a:schemeClr val="accent6"/>
                </a:solidFill>
              </a:rPr>
              <a:t>); // </a:t>
            </a:r>
            <a:r>
              <a:rPr lang="en-US" sz="1200" dirty="0" smtClean="0">
                <a:solidFill>
                  <a:srgbClr val="FF0000"/>
                </a:solidFill>
              </a:rPr>
              <a:t>Attention 1er </a:t>
            </a:r>
            <a:r>
              <a:rPr lang="en-US" sz="1200" dirty="0" smtClean="0">
                <a:solidFill>
                  <a:srgbClr val="FF0000"/>
                </a:solidFill>
              </a:rPr>
              <a:t>index 0 !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// </a:t>
            </a:r>
            <a:r>
              <a:rPr lang="en-US" sz="1200" dirty="0" smtClean="0">
                <a:solidFill>
                  <a:schemeClr val="tx1"/>
                </a:solidFill>
              </a:rPr>
              <a:t>RECUPERATION DES QUANTITES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	</a:t>
            </a:r>
            <a:r>
              <a:rPr lang="fr-FR" sz="1200" dirty="0" err="1" smtClean="0">
                <a:solidFill>
                  <a:schemeClr val="accent2"/>
                </a:solidFill>
              </a:rPr>
              <a:t>GetValue</a:t>
            </a:r>
            <a:r>
              <a:rPr lang="fr-FR" sz="1200" dirty="0" smtClean="0">
                <a:solidFill>
                  <a:schemeClr val="accent2"/>
                </a:solidFill>
              </a:rPr>
              <a:t>(</a:t>
            </a:r>
            <a:r>
              <a:rPr lang="fr-FR" sz="1200" dirty="0" err="1" smtClean="0">
                <a:solidFill>
                  <a:schemeClr val="accent2"/>
                </a:solidFill>
              </a:rPr>
              <a:t>GoodTr_ChansVos</a:t>
            </a:r>
            <a:r>
              <a:rPr lang="fr-FR" sz="1200" dirty="0" smtClean="0">
                <a:solidFill>
                  <a:schemeClr val="accent2"/>
                </a:solidFill>
              </a:rPr>
              <a:t>, </a:t>
            </a:r>
            <a:r>
              <a:rPr lang="fr-FR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positionVO</a:t>
            </a:r>
            <a:r>
              <a:rPr lang="fr-FR" sz="1200" dirty="0" smtClean="0">
                <a:solidFill>
                  <a:schemeClr val="accent2"/>
                </a:solidFill>
              </a:rPr>
              <a:t>, 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positionChan</a:t>
            </a:r>
            <a:r>
              <a:rPr lang="fr-FR" sz="1200" dirty="0" smtClean="0">
                <a:solidFill>
                  <a:schemeClr val="accent2"/>
                </a:solidFill>
              </a:rPr>
              <a:t>, </a:t>
            </a:r>
            <a:r>
              <a:rPr lang="fr-FR" sz="1200" dirty="0" smtClean="0">
                <a:solidFill>
                  <a:schemeClr val="accent2"/>
                </a:solidFill>
              </a:rPr>
              <a:t>   0</a:t>
            </a:r>
            <a:r>
              <a:rPr lang="fr-FR" sz="1200" dirty="0" smtClean="0">
                <a:solidFill>
                  <a:schemeClr val="accent2"/>
                </a:solidFill>
              </a:rPr>
              <a:t>);</a:t>
            </a:r>
            <a:br>
              <a:rPr lang="fr-FR" sz="1200" dirty="0" smtClean="0">
                <a:solidFill>
                  <a:schemeClr val="accent2"/>
                </a:solidFill>
              </a:rPr>
            </a:br>
            <a:r>
              <a:rPr lang="fr-FR" sz="1200" dirty="0" smtClean="0">
                <a:solidFill>
                  <a:schemeClr val="accent2"/>
                </a:solidFill>
              </a:rPr>
              <a:t>	</a:t>
            </a:r>
            <a:r>
              <a:rPr lang="fr-FR" sz="1200" dirty="0" err="1" smtClean="0">
                <a:solidFill>
                  <a:schemeClr val="accent2"/>
                </a:solidFill>
              </a:rPr>
              <a:t>GetValue</a:t>
            </a:r>
            <a:r>
              <a:rPr lang="fr-FR" sz="1200" dirty="0" smtClean="0">
                <a:solidFill>
                  <a:schemeClr val="accent2"/>
                </a:solidFill>
              </a:rPr>
              <a:t>(</a:t>
            </a:r>
            <a:r>
              <a:rPr lang="fr-FR" sz="1200" dirty="0" err="1" smtClean="0">
                <a:solidFill>
                  <a:schemeClr val="accent2"/>
                </a:solidFill>
              </a:rPr>
              <a:t>RateFFCError_ChansVos</a:t>
            </a:r>
            <a:r>
              <a:rPr lang="fr-FR" sz="1200" dirty="0" smtClean="0">
                <a:solidFill>
                  <a:schemeClr val="accent2"/>
                </a:solidFill>
              </a:rPr>
              <a:t>, </a:t>
            </a:r>
            <a:r>
              <a:rPr lang="fr-FR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positionVO</a:t>
            </a:r>
            <a:r>
              <a:rPr lang="fr-FR" sz="1200" dirty="0" smtClean="0">
                <a:solidFill>
                  <a:schemeClr val="accent2"/>
                </a:solidFill>
              </a:rPr>
              <a:t>, </a:t>
            </a:r>
            <a:r>
              <a:rPr lang="fr-FR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positionChan</a:t>
            </a:r>
            <a:r>
              <a:rPr lang="fr-FR" sz="1200" dirty="0" smtClean="0">
                <a:solidFill>
                  <a:schemeClr val="accent2"/>
                </a:solidFill>
              </a:rPr>
              <a:t>, </a:t>
            </a:r>
            <a:r>
              <a:rPr lang="fr-FR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positionffc</a:t>
            </a:r>
            <a:r>
              <a:rPr lang="fr-FR" sz="1200" dirty="0" smtClean="0">
                <a:solidFill>
                  <a:schemeClr val="accent2"/>
                </a:solidFill>
              </a:rPr>
              <a:t>);</a:t>
            </a:r>
            <a:br>
              <a:rPr lang="fr-FR" sz="12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	</a:t>
            </a:r>
            <a:r>
              <a:rPr lang="en-US" sz="1200" dirty="0" err="1" smtClean="0">
                <a:solidFill>
                  <a:schemeClr val="accent2"/>
                </a:solidFill>
              </a:rPr>
              <a:t>GetValue</a:t>
            </a:r>
            <a:r>
              <a:rPr lang="en-US" sz="1200" dirty="0" smtClean="0">
                <a:solidFill>
                  <a:schemeClr val="accent2"/>
                </a:solidFill>
              </a:rPr>
              <a:t>(</a:t>
            </a:r>
            <a:r>
              <a:rPr lang="en-US" sz="1200" dirty="0" err="1" smtClean="0">
                <a:solidFill>
                  <a:schemeClr val="accent2"/>
                </a:solidFill>
              </a:rPr>
              <a:t>EntreeGood</a:t>
            </a:r>
            <a:r>
              <a:rPr lang="en-US" sz="1200" dirty="0" smtClean="0">
                <a:solidFill>
                  <a:schemeClr val="accent2"/>
                </a:solidFill>
              </a:rPr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positionVO</a:t>
            </a:r>
            <a:r>
              <a:rPr lang="en-US" sz="1200" dirty="0" smtClean="0">
                <a:solidFill>
                  <a:schemeClr val="accent2"/>
                </a:solidFill>
              </a:rPr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   </a:t>
            </a:r>
            <a:r>
              <a:rPr lang="fr-FR" sz="1200" dirty="0" err="1" smtClean="0">
                <a:solidFill>
                  <a:schemeClr val="accent2"/>
                </a:solidFill>
              </a:rPr>
              <a:t>positionChan</a:t>
            </a:r>
            <a:r>
              <a:rPr lang="en-US" sz="1200" dirty="0" smtClean="0">
                <a:solidFill>
                  <a:schemeClr val="accent2"/>
                </a:solidFill>
              </a:rPr>
              <a:t>, </a:t>
            </a:r>
            <a:r>
              <a:rPr lang="en-US" sz="1200" dirty="0" smtClean="0">
                <a:solidFill>
                  <a:schemeClr val="accent2"/>
                </a:solidFill>
              </a:rPr>
              <a:t>   month-1</a:t>
            </a:r>
            <a:r>
              <a:rPr lang="en-US" sz="1200" dirty="0" smtClean="0">
                <a:solidFill>
                  <a:schemeClr val="accent2"/>
                </a:solidFill>
              </a:rPr>
              <a:t>); // Warning 1er index 0 !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Manipulation des quantités.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Lecture </a:t>
            </a: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Présentation 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900" y="2133600"/>
            <a:ext cx="84582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On dispose d’un panel d’outils (fonctions)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qui facilitent l’exploitation des données et </a:t>
            </a:r>
            <a:r>
              <a:rPr lang="fr-FR" sz="2000" dirty="0" smtClean="0">
                <a:solidFill>
                  <a:schemeClr val="accent2"/>
                </a:solidFill>
                <a:latin typeface="Vrinda" pitchFamily="2" charset="0"/>
                <a:cs typeface="Vrinda" pitchFamily="2" charset="0"/>
              </a:rPr>
              <a:t>limitent les erreurs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 En particulier : toutes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les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combinaisons(VO/Chan/FFC) peuvent être calculées de manières automatique sans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se soucier de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l’indexation. 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Le programme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lors de l’ex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cution, </a:t>
            </a:r>
            <a:r>
              <a:rPr lang="fr-FR" sz="2000" dirty="0" smtClean="0">
                <a:solidFill>
                  <a:schemeClr val="accent2"/>
                </a:solidFill>
                <a:latin typeface="Vrinda" pitchFamily="2" charset="0"/>
                <a:cs typeface="Vrinda" pitchFamily="2" charset="0"/>
              </a:rPr>
              <a:t>ouvre le Fichier </a:t>
            </a:r>
            <a:r>
              <a:rPr lang="fr-FR" sz="2000" dirty="0" err="1" smtClean="0">
                <a:solidFill>
                  <a:schemeClr val="accent2"/>
                </a:solidFill>
                <a:latin typeface="Vrinda" pitchFamily="2" charset="0"/>
                <a:cs typeface="Vrinda" pitchFamily="2" charset="0"/>
              </a:rPr>
              <a:t>FTS.root</a:t>
            </a:r>
            <a:r>
              <a:rPr lang="fr-FR" sz="2000" dirty="0" smtClean="0">
                <a:solidFill>
                  <a:schemeClr val="accent2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et stocke les histogrammes cré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 dans le fichier </a:t>
            </a:r>
            <a:r>
              <a:rPr lang="fr-FR" sz="2000" dirty="0" err="1" smtClean="0">
                <a:solidFill>
                  <a:schemeClr val="accent2"/>
                </a:solidFill>
                <a:latin typeface="Vrinda" pitchFamily="2" charset="0"/>
                <a:cs typeface="Vrinda" pitchFamily="2" charset="0"/>
              </a:rPr>
              <a:t>Graphs.root</a:t>
            </a:r>
            <a:endParaRPr lang="fr-FR" sz="2000" dirty="0" smtClean="0">
              <a:solidFill>
                <a:schemeClr val="accent2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endParaRPr lang="fr-FR" sz="20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4800600"/>
            <a:ext cx="8458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On peut alors appliquer une macro d’affichage </a:t>
            </a:r>
            <a:r>
              <a:rPr lang="fr-FR" sz="20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root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afin de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présenter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au mieux les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résultats. </a:t>
            </a:r>
            <a:endParaRPr lang="fr-FR" sz="20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412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Sortie du programme.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 descr="Bila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478" y="1752600"/>
            <a:ext cx="6076522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9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Représentations par Vos.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2895600"/>
            <a:ext cx="32004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Exemple 1D :</a:t>
            </a:r>
            <a:endParaRPr lang="fr-FR" sz="2000" dirty="0" smtClean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Cumul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du nombre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succès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et d’erreurs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chaque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VOs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(Représentation des proportions)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endParaRPr lang="fr-FR" sz="1800" i="1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1981200"/>
            <a:ext cx="2286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Nombres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d’erreurs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par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canaux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  <a:endParaRPr lang="fr-FR" sz="1800" b="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</a:t>
            </a: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les </a:t>
            </a: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Vos :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chemeClr val="accent6"/>
                </a:solidFill>
              </a:rPr>
              <a:t>Atlas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CMS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err="1" smtClean="0">
                <a:solidFill>
                  <a:srgbClr val="00B050"/>
                </a:solidFill>
              </a:rPr>
              <a:t>LHCb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9" name="Picture 8" descr="ErrorNumberByChanne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76400"/>
            <a:ext cx="6663396" cy="465721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0" y="4495800"/>
            <a:ext cx="2514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Nota :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Pas de normalisation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dépendante du nombre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transferts.</a:t>
            </a:r>
            <a:endParaRPr lang="fr-FR" sz="18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066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Représentations par </a:t>
            </a:r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canaux.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11" descr="ErrorRateByChann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981200"/>
            <a:ext cx="7086600" cy="447060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2286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taux d’erreurs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par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canaux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  <a:endParaRPr lang="fr-FR" sz="1800" b="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</a:t>
            </a: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les </a:t>
            </a:r>
            <a:r>
              <a:rPr lang="fr-FR" sz="1800" b="0" i="1" u="sng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Vos :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chemeClr val="accent6"/>
                </a:solidFill>
              </a:rPr>
              <a:t>Atlas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CMS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err="1" smtClean="0">
                <a:solidFill>
                  <a:srgbClr val="00B050"/>
                </a:solidFill>
              </a:rPr>
              <a:t>LHCb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Représentations par </a:t>
            </a:r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canaux.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OBJECTIFS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4582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Utiliser les fichiers de sortie « bruts » de FTS.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Déterminer les quantités clés et corrélations éventuelles (analyse </a:t>
            </a:r>
            <a:r>
              <a:rPr lang="fr-FR" sz="2800" dirty="0" err="1">
                <a:solidFill>
                  <a:srgbClr val="000000"/>
                </a:solidFill>
              </a:rPr>
              <a:t>Root</a:t>
            </a:r>
            <a:r>
              <a:rPr lang="fr-FR" sz="2800" dirty="0">
                <a:solidFill>
                  <a:srgbClr val="000000"/>
                </a:solidFill>
              </a:rPr>
              <a:t>).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Cibler les variables </a:t>
            </a:r>
            <a:r>
              <a:rPr lang="fr-FR" sz="2800" dirty="0" smtClean="0">
                <a:solidFill>
                  <a:srgbClr val="000000"/>
                </a:solidFill>
              </a:rPr>
              <a:t>à </a:t>
            </a:r>
            <a:r>
              <a:rPr lang="fr-FR" sz="2800" dirty="0">
                <a:solidFill>
                  <a:srgbClr val="000000"/>
                </a:solidFill>
              </a:rPr>
              <a:t>passer dans </a:t>
            </a:r>
            <a:r>
              <a:rPr lang="fr-FR" sz="2800" dirty="0" smtClean="0">
                <a:solidFill>
                  <a:srgbClr val="000000"/>
                </a:solidFill>
              </a:rPr>
              <a:t>SYMOD.</a:t>
            </a:r>
            <a:endParaRPr lang="fr-FR" sz="2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Mieux interpréter et comprendre les causes d’erreurs.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8" descr="CMS_TypeErrorByChannel.gif"/>
          <p:cNvPicPr>
            <a:picLocks noChangeAspect="1"/>
          </p:cNvPicPr>
          <p:nvPr/>
        </p:nvPicPr>
        <p:blipFill>
          <a:blip r:embed="rId2" cstate="print"/>
          <a:srcRect t="1336" b="2496"/>
          <a:stretch>
            <a:fillRect/>
          </a:stretch>
        </p:blipFill>
        <p:spPr>
          <a:xfrm>
            <a:off x="2438400" y="1524000"/>
            <a:ext cx="67056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err="1" smtClean="0">
                <a:solidFill>
                  <a:srgbClr val="FF0000"/>
                </a:solidFill>
                <a:latin typeface="Adobe Garamond Pro" pitchFamily="18" charset="0"/>
              </a:rPr>
              <a:t>Correlations</a:t>
            </a:r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 pour VO CMS.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1905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Corrélation entre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type d’erreurs et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canaux.</a:t>
            </a: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la VO :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 descr="CMS_TypeErrorCumulateChann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813035"/>
            <a:ext cx="6629400" cy="5044965"/>
          </a:xfrm>
          <a:prstGeom prst="rect">
            <a:avLst/>
          </a:prstGeom>
        </p:spPr>
      </p:pic>
      <p:pic>
        <p:nvPicPr>
          <p:cNvPr id="10" name="Picture 9" descr="Legend.gif"/>
          <p:cNvPicPr>
            <a:picLocks noChangeAspect="1"/>
          </p:cNvPicPr>
          <p:nvPr/>
        </p:nvPicPr>
        <p:blipFill>
          <a:blip r:embed="rId3" cstate="print"/>
          <a:srcRect l="11383" r="10832" b="669"/>
          <a:stretch>
            <a:fillRect/>
          </a:stretch>
        </p:blipFill>
        <p:spPr>
          <a:xfrm>
            <a:off x="3733800" y="1736835"/>
            <a:ext cx="3124200" cy="2963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Contributions pour VO CMS.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2514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Contribution des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différents canaux à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chaque type d’erreurs.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Application </a:t>
            </a:r>
            <a: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FR" sz="3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Quelques représentations</a:t>
            </a:r>
            <a:endParaRPr lang="fr-FR" sz="2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 descr="FFC_vs_Month_CHAN_STAR-IN2P3.gif"/>
          <p:cNvPicPr>
            <a:picLocks noChangeAspect="1"/>
          </p:cNvPicPr>
          <p:nvPr/>
        </p:nvPicPr>
        <p:blipFill>
          <a:blip r:embed="rId2" cstate="print"/>
          <a:srcRect b="52827"/>
          <a:stretch>
            <a:fillRect/>
          </a:stretch>
        </p:blipFill>
        <p:spPr>
          <a:xfrm>
            <a:off x="1663996" y="1752600"/>
            <a:ext cx="748000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066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latin typeface="Adobe Garamond Pro" pitchFamily="18" charset="0"/>
              </a:rPr>
              <a:t>Quantités cumulées et corrélations.</a:t>
            </a:r>
            <a:endParaRPr lang="fr-FR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3200400"/>
            <a:ext cx="190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Nombre d’erreurs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 chaque type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par mois.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8467" y="262467"/>
            <a:ext cx="8839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Conclusion - </a:t>
            </a:r>
            <a:r>
              <a:rPr lang="fr-FR" sz="32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ToolBox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1219200"/>
            <a:ext cx="861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  <a:t>Outil d’extraction :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A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partir des bilans FTS, création d’un arbre </a:t>
            </a:r>
            <a:r>
              <a:rPr lang="fr-FR" sz="20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root</a:t>
            </a:r>
            <a:r>
              <a:rPr lang="fr-FR" sz="20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-&gt;«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 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Template » aisément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modifiable pour traiter d’autres fichiers </a:t>
            </a:r>
            <a:r>
              <a:rPr lang="fr-FR" sz="2000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xml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.</a:t>
            </a:r>
            <a:endParaRPr lang="fr-FR" sz="2000" dirty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7309" y="2344783"/>
            <a:ext cx="8610600" cy="1495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  <a:t>Création </a:t>
            </a:r>
            <a: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  <a:t>de graphs: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A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partir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d’un 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arbre </a:t>
            </a:r>
            <a:r>
              <a:rPr lang="fr-FR" sz="20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root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tester des quantités/corrélations et les représenter sous forme de graphs.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-&gt;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Fonctions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pour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simplifier la gestion des données (indexation…).</a:t>
            </a:r>
            <a:endParaRPr lang="fr-FR" sz="2000" dirty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460" y="3718560"/>
            <a:ext cx="8610600" cy="3139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  <a:t>Perspectives</a:t>
            </a:r>
            <a: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  <a:t>:</a:t>
            </a:r>
            <a:br>
              <a:rPr lang="fr-FR" sz="2800" i="1" u="sng" dirty="0" smtClean="0">
                <a:solidFill>
                  <a:srgbClr val="FF0000"/>
                </a:solidFill>
                <a:latin typeface="Adobe Garamond Pro" pitchFamily="18" charset="0"/>
              </a:rPr>
            </a:br>
            <a:r>
              <a:rPr lang="fr-FR" sz="900" dirty="0" smtClean="0">
                <a:solidFill>
                  <a:srgbClr val="000000"/>
                </a:solidFill>
              </a:rPr>
              <a:t/>
            </a:r>
            <a:br>
              <a:rPr lang="fr-FR" sz="9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  <a:sym typeface="Wingdings" pitchFamily="2" charset="2"/>
              </a:rPr>
              <a:t>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Tout est possible :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Toutes les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données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peuvent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être croisées recoupées comparées.</a:t>
            </a: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Vrinda" pitchFamily="2" charset="0"/>
                <a:cs typeface="Vrinda" pitchFamily="2" charset="0"/>
                <a:sym typeface="Wingdings" pitchFamily="2" charset="2"/>
              </a:rPr>
              <a:t>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 Tout est possible :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Difficile d’extraire des </a:t>
            </a:r>
            <a:r>
              <a:rPr lang="fr-FR" sz="20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quantités pertinentes.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Pas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corrélations évidentes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pour expliquer les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erreurs. Cibler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un type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de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problème à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la 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fois, par exemple : le </a:t>
            </a:r>
            <a:r>
              <a:rPr lang="fr-FR" sz="1800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Time-Out</a:t>
            </a:r>
            <a:r>
              <a:rPr lang="fr-FR" sz="18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fr-FR" sz="18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1295400"/>
            <a:ext cx="31115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2800" i="1" u="sng" dirty="0">
                <a:solidFill>
                  <a:srgbClr val="FF0000"/>
                </a:solidFill>
                <a:latin typeface="Adobe Garamond Pro" pitchFamily="18" charset="0"/>
              </a:rPr>
              <a:t>EXTRACTION :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458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Formats et Données disponibles.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Méthode utilisée et présentation du code ROOT/C++.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PLAN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0" y="2846387"/>
            <a:ext cx="31115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2800" i="1" u="sng" dirty="0">
                <a:solidFill>
                  <a:srgbClr val="FF0000"/>
                </a:solidFill>
                <a:latin typeface="Adobe Garamond Pro" pitchFamily="18" charset="0"/>
              </a:rPr>
              <a:t>LECTURE :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8458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Les difficultés </a:t>
            </a:r>
            <a:r>
              <a:rPr lang="fr-FR" sz="24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à </a:t>
            </a: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contourner.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Méthode utilisée et présentation du code </a:t>
            </a:r>
            <a:r>
              <a:rPr lang="fr-FR" sz="24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ROOT/C</a:t>
            </a: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++.</a:t>
            </a:r>
            <a:endParaRPr lang="fr-FR" sz="24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0" y="4800600"/>
            <a:ext cx="28829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fr-FR" sz="2800" i="1" u="sng" dirty="0">
                <a:solidFill>
                  <a:srgbClr val="FF0000"/>
                </a:solidFill>
                <a:latin typeface="Adobe Garamond Pro" pitchFamily="18" charset="0"/>
              </a:rPr>
              <a:t>APPLICATION :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342900" y="5334000"/>
            <a:ext cx="8458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Quelques exemples de représentations.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2" grpId="0"/>
      <p:bldP spid="14343" grpId="0"/>
      <p:bldP spid="14344" grpId="0"/>
      <p:bldP spid="143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31115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EXTRACTION</a:t>
            </a: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 :</a:t>
            </a:r>
            <a:endParaRPr lang="fr-FR" sz="3200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66700" y="1905000"/>
            <a:ext cx="861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latin typeface="Adobe Garamond Pro" pitchFamily="18" charset="0"/>
              </a:rPr>
              <a:t>2 types de fichiers : </a:t>
            </a:r>
            <a:r>
              <a:rPr lang="fr-FR" sz="2000" dirty="0" err="1">
                <a:solidFill>
                  <a:schemeClr val="accent6"/>
                </a:solidFill>
                <a:latin typeface="Adobe Garamond Pro" pitchFamily="18" charset="0"/>
              </a:rPr>
              <a:t>xml</a:t>
            </a:r>
            <a:r>
              <a:rPr lang="fr-FR" sz="2000" dirty="0">
                <a:solidFill>
                  <a:srgbClr val="000000"/>
                </a:solidFill>
                <a:latin typeface="Adobe Garamond Pro" pitchFamily="18" charset="0"/>
              </a:rPr>
              <a:t>, html.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Formats et données disponibles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181600" y="2362200"/>
            <a:ext cx="39624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u="sng" dirty="0" smtClean="0">
                <a:solidFill>
                  <a:schemeClr val="accent1">
                    <a:lumMod val="50000"/>
                  </a:schemeClr>
                </a:solidFill>
              </a:rPr>
              <a:t>Avantage </a:t>
            </a:r>
            <a:r>
              <a:rPr lang="fr-FR" sz="2400" u="sng" dirty="0" err="1" smtClean="0">
                <a:solidFill>
                  <a:schemeClr val="accent1">
                    <a:lumMod val="50000"/>
                  </a:schemeClr>
                </a:solidFill>
              </a:rPr>
              <a:t>xml</a:t>
            </a:r>
            <a:r>
              <a:rPr lang="fr-FR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u="sng" dirty="0" smtClean="0">
                <a:solidFill>
                  <a:schemeClr val="accent1">
                    <a:lumMod val="50000"/>
                  </a:schemeClr>
                </a:solidFill>
              </a:rPr>
              <a:t>: Champs !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  <a:sym typeface="Wingdings" pitchFamily="2" charset="2"/>
              </a:rPr>
              <a:t> </a:t>
            </a:r>
            <a:r>
              <a:rPr lang="fr-FR" sz="2000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Utiliser un « </a:t>
            </a:r>
            <a:r>
              <a:rPr lang="fr-FR" sz="2000" dirty="0" err="1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parser</a:t>
            </a:r>
            <a:r>
              <a:rPr lang="fr-FR" sz="2000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 »</a:t>
            </a:r>
            <a:br>
              <a:rPr lang="fr-FR" sz="2000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</a:br>
            <a:r>
              <a:rPr lang="fr-FR" sz="1400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fr-FR" sz="1600" i="1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ex</a:t>
            </a:r>
            <a:r>
              <a:rPr lang="fr-FR" sz="1600" i="1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. : </a:t>
            </a:r>
            <a:r>
              <a:rPr lang="fr-FR" sz="1600" i="1" dirty="0" err="1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Xerces</a:t>
            </a:r>
            <a:r>
              <a:rPr lang="fr-FR" sz="1600" i="1" dirty="0" smtClean="0">
                <a:solidFill>
                  <a:schemeClr val="tx1"/>
                </a:solidFill>
                <a:latin typeface="Vrinda" pitchFamily="2" charset="0"/>
                <a:cs typeface="Vrinda" pitchFamily="2" charset="0"/>
              </a:rPr>
              <a:t>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7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  <a:sym typeface="Wingdings" pitchFamily="2" charset="2"/>
              </a:rPr>
              <a:t> </a:t>
            </a:r>
            <a:r>
              <a:rPr lang="fr-FR" sz="20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Adapté pour les balises</a:t>
            </a:r>
            <a: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6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toutefois fastidieux à </a:t>
            </a:r>
            <a:r>
              <a:rPr lang="fr-FR" sz="16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modifier pour </a:t>
            </a:r>
            <a:r>
              <a:rPr lang="fr-FR" sz="16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reconnaitre les champs.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  <a:sym typeface="Wingdings"/>
              </a:rPr>
              <a:t>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  <a:sym typeface="Wingdings"/>
              </a:rPr>
              <a:t>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Ecrire 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un code C</a:t>
            </a:r>
            <a:r>
              <a:rPr lang="fr-FR" sz="20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++ </a:t>
            </a:r>
            <a:r>
              <a:rPr lang="fr-FR" sz="1600" i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réutilisable/adaptable </a:t>
            </a:r>
            <a:r>
              <a:rPr lang="fr-FR" sz="1600" i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facilement pour d’autres utilisations. 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 t="26228" r="44167"/>
          <a:stretch>
            <a:fillRect/>
          </a:stretch>
        </p:blipFill>
        <p:spPr bwMode="auto">
          <a:xfrm>
            <a:off x="0" y="2362200"/>
            <a:ext cx="51054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6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64770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ORGANISATION DES DONNEES :</a:t>
            </a:r>
            <a:endParaRPr lang="fr-FR" sz="3200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Formats et données disponibles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1336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Ann</a:t>
            </a:r>
            <a:r>
              <a:rPr lang="fr-FR" dirty="0">
                <a:solidFill>
                  <a:srgbClr val="FF0000"/>
                </a:solidFill>
              </a:rPr>
              <a:t>é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28194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dirty="0" err="1">
                <a:solidFill>
                  <a:srgbClr val="FF0000"/>
                </a:solidFill>
              </a:rPr>
              <a:t>Mois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5052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Jour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43434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4800000" scaled="0"/>
            <a:tileRect/>
          </a:gradFill>
        </p:spPr>
        <p:txBody>
          <a:bodyPr wrap="square" rtlCol="0">
            <a:spAutoFit/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dirty="0" err="1" smtClean="0">
                <a:solidFill>
                  <a:srgbClr val="FF0000"/>
                </a:solidFill>
              </a:rPr>
              <a:t>Heure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2209800"/>
            <a:ext cx="1143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Canaux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2857500" y="4229100"/>
            <a:ext cx="4343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-800100" y="4305300"/>
            <a:ext cx="2971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381000" y="4648200"/>
            <a:ext cx="2286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1790700" y="4991100"/>
            <a:ext cx="1600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52400" y="5791200"/>
            <a:ext cx="4114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3429001" y="5410201"/>
            <a:ext cx="762001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85800" y="3048000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524000" y="3777343"/>
            <a:ext cx="555171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590800" y="4648200"/>
            <a:ext cx="468085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657600" y="4191000"/>
            <a:ext cx="3200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>
            <a:stCxn id="12" idx="3"/>
          </p:cNvCxnSpPr>
          <p:nvPr/>
        </p:nvCxnSpPr>
        <p:spPr bwMode="auto">
          <a:xfrm>
            <a:off x="4724400" y="4666566"/>
            <a:ext cx="326571" cy="34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5562600" y="2743200"/>
            <a:ext cx="762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Vos</a:t>
            </a:r>
            <a:endParaRPr lang="en-US" sz="2000" dirty="0"/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4419600" y="4495800"/>
            <a:ext cx="259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5246914" y="29718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6019800" y="3276600"/>
            <a:ext cx="16764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err="1"/>
              <a:t>Nb</a:t>
            </a:r>
            <a:r>
              <a:rPr lang="en-US" sz="2000" dirty="0"/>
              <a:t> </a:t>
            </a:r>
            <a:r>
              <a:rPr lang="en-US" sz="2000" dirty="0" err="1" smtClean="0"/>
              <a:t>Succes</a:t>
            </a:r>
            <a:endParaRPr lang="en-US" sz="20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715000" y="34290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6019800" y="3733800"/>
            <a:ext cx="16764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/>
              <a:t>Nb</a:t>
            </a:r>
            <a:r>
              <a:rPr lang="en-US" sz="2000" dirty="0"/>
              <a:t> </a:t>
            </a:r>
            <a:r>
              <a:rPr lang="en-US" sz="2000" dirty="0" smtClean="0"/>
              <a:t>Errors</a:t>
            </a:r>
            <a:endParaRPr lang="en-US" sz="2000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5715000" y="38862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6019800" y="41910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/>
              <a:t>First Failure </a:t>
            </a:r>
            <a:r>
              <a:rPr lang="en-US" sz="2000" dirty="0" smtClean="0"/>
              <a:t>Causes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5715000" y="43434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6019800" y="46482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/>
              <a:t>First Failure </a:t>
            </a:r>
            <a:r>
              <a:rPr lang="en-US" sz="2000" dirty="0" smtClean="0"/>
              <a:t>Rate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715000" y="48006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6019800" y="51054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smtClean="0"/>
              <a:t>…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715000" y="52578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6019800" y="55626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smtClean="0"/>
              <a:t>…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5715000" y="57150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2" grpId="0" animBg="1"/>
      <p:bldP spid="70" grpId="1" animBg="1"/>
      <p:bldP spid="74" grpId="1" animBg="1"/>
      <p:bldP spid="76" grpId="1" animBg="1"/>
      <p:bldP spid="78" grpId="1" animBg="1"/>
      <p:bldP spid="80" grpId="1" animBg="1"/>
      <p:bldP spid="8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METHODE </a:t>
            </a: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: </a:t>
            </a:r>
            <a:r>
              <a:rPr lang="fr-FR" sz="3200" dirty="0" smtClean="0">
                <a:solidFill>
                  <a:srgbClr val="000000"/>
                </a:solidFill>
              </a:rPr>
              <a:t/>
            </a:r>
            <a:br>
              <a:rPr lang="fr-FR" sz="32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Exploration de chaque répertoire (récupération de année/mois/jour),</a:t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ouverture de chaque fichier (récupération heure)</a:t>
            </a:r>
            <a:endParaRPr lang="fr-FR" sz="20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Méthode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105400" y="2590800"/>
            <a:ext cx="4038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u="sng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Accès à l’information et organisation.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Lecture de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chaque ligne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</a:t>
            </a:r>
            <a:b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Si 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champ trouvé, on récupère la valeur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Comment structurer l’arbre ROOT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Unité </a:t>
            </a:r>
            <a: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de base </a:t>
            </a:r>
            <a: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: </a:t>
            </a:r>
            <a: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la VO.</a:t>
            </a:r>
            <a:b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endParaRPr lang="fr-FR" sz="2400" i="1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 t="26228" r="44167"/>
          <a:stretch>
            <a:fillRect/>
          </a:stretch>
        </p:blipFill>
        <p:spPr bwMode="auto">
          <a:xfrm>
            <a:off x="0" y="2590800"/>
            <a:ext cx="51054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647700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ORGANISATION DES DONNEES:</a:t>
            </a:r>
            <a:endParaRPr lang="fr-FR" sz="3200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57200" y="7202488"/>
            <a:ext cx="45815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>
                <a:solidFill>
                  <a:srgbClr val="000000"/>
                </a:solidFill>
              </a:rPr>
              <a:t>Application : Quelques exemples de graphs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Méthode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1336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Ann</a:t>
            </a:r>
            <a:r>
              <a:rPr lang="fr-FR" dirty="0">
                <a:solidFill>
                  <a:srgbClr val="FF0000"/>
                </a:solidFill>
              </a:rPr>
              <a:t>é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28194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dirty="0" err="1">
                <a:solidFill>
                  <a:srgbClr val="FF0000"/>
                </a:solidFill>
              </a:rPr>
              <a:t>Mois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505200"/>
            <a:ext cx="16764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Jour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43434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4800000" scaled="0"/>
            <a:tileRect/>
          </a:gradFill>
        </p:spPr>
        <p:txBody>
          <a:bodyPr wrap="square" rtlCol="0">
            <a:spAutoFit/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dirty="0" err="1" smtClean="0">
                <a:solidFill>
                  <a:srgbClr val="FF0000"/>
                </a:solidFill>
              </a:rPr>
              <a:t>Heure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2209800"/>
            <a:ext cx="1143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Canaux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2857500" y="4229100"/>
            <a:ext cx="4343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-800100" y="4305300"/>
            <a:ext cx="2971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381000" y="4648200"/>
            <a:ext cx="2286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1790700" y="4991100"/>
            <a:ext cx="1600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52400" y="5791200"/>
            <a:ext cx="4114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3429001" y="5410201"/>
            <a:ext cx="762001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85800" y="3048000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524000" y="3777343"/>
            <a:ext cx="555171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590800" y="4648200"/>
            <a:ext cx="468085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657600" y="4191000"/>
            <a:ext cx="3200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>
            <a:stCxn id="12" idx="3"/>
          </p:cNvCxnSpPr>
          <p:nvPr/>
        </p:nvCxnSpPr>
        <p:spPr bwMode="auto">
          <a:xfrm>
            <a:off x="4724400" y="4666566"/>
            <a:ext cx="326571" cy="34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5562600" y="2743200"/>
            <a:ext cx="762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Vos</a:t>
            </a:r>
            <a:endParaRPr lang="en-US" sz="2000" dirty="0"/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4457700" y="4457700"/>
            <a:ext cx="25146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5246914" y="29718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6019800" y="3276600"/>
            <a:ext cx="16764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err="1"/>
              <a:t>Nb</a:t>
            </a:r>
            <a:r>
              <a:rPr lang="en-US" sz="2000" dirty="0"/>
              <a:t> </a:t>
            </a:r>
            <a:r>
              <a:rPr lang="en-US" sz="2000" dirty="0" err="1" smtClean="0"/>
              <a:t>Succes</a:t>
            </a:r>
            <a:endParaRPr lang="en-US" sz="20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715000" y="34290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6019800" y="3733800"/>
            <a:ext cx="16764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/>
              <a:t>Nb</a:t>
            </a:r>
            <a:r>
              <a:rPr lang="en-US" sz="2000" dirty="0"/>
              <a:t> </a:t>
            </a:r>
            <a:r>
              <a:rPr lang="en-US" sz="2000" dirty="0" smtClean="0"/>
              <a:t>Errors</a:t>
            </a:r>
            <a:endParaRPr lang="en-US" sz="2000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5715000" y="38862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6019800" y="41910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/>
              <a:t>First Failure </a:t>
            </a:r>
            <a:r>
              <a:rPr lang="en-US" sz="2000" dirty="0" smtClean="0"/>
              <a:t>Causes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5715000" y="43434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6019800" y="46482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/>
              <a:t>First Failure </a:t>
            </a:r>
            <a:r>
              <a:rPr lang="en-US" sz="2000" dirty="0" smtClean="0"/>
              <a:t>Rate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715000" y="48006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6019800" y="51054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smtClean="0"/>
              <a:t>…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715000" y="52578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6019800" y="5562600"/>
            <a:ext cx="2667000" cy="381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US" sz="2000" dirty="0" smtClean="0"/>
              <a:t>…</a:t>
            </a:r>
            <a:endParaRPr lang="en-US" sz="2000" dirty="0"/>
          </a:p>
          <a:p>
            <a:pPr marL="0" marR="0" indent="0" algn="ctr" eaLnBrk="1" latinLnBrk="0" hangingPunct="1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z="20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5715000" y="5715000"/>
            <a:ext cx="31568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>
            <a:off x="5257800" y="2667000"/>
            <a:ext cx="304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1752600" y="2286000"/>
            <a:ext cx="37338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0800000">
            <a:off x="2743200" y="2971800"/>
            <a:ext cx="27432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3657600" y="3048000"/>
            <a:ext cx="19050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4419600" y="3200400"/>
            <a:ext cx="1295400" cy="990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5400000">
            <a:off x="4458494" y="4380706"/>
            <a:ext cx="2514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715000" y="35814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5715000" y="40386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715000" y="44958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5715000" y="53340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5715000" y="56388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5715000" y="49530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70" grpId="0" animBg="1"/>
      <p:bldP spid="74" grpId="0" animBg="1"/>
      <p:bldP spid="76" grpId="0" animBg="1"/>
      <p:bldP spid="78" grpId="0" animBg="1"/>
      <p:bldP spid="80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METHODE : </a:t>
            </a:r>
            <a:r>
              <a:rPr lang="fr-FR" sz="3200" dirty="0" smtClean="0">
                <a:solidFill>
                  <a:srgbClr val="000000"/>
                </a:solidFill>
              </a:rPr>
              <a:t/>
            </a:r>
            <a:br>
              <a:rPr lang="fr-FR" sz="32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Exploration de chaque répertoire (récupération de année/mois/jour),</a:t>
            </a:r>
            <a:b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ouverture de chaque fichier (récupération heure)</a:t>
            </a:r>
            <a:endParaRPr lang="fr-FR" sz="2000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Méthode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105400" y="2590800"/>
            <a:ext cx="4038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Lecture de chaque ligne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</a:t>
            </a:r>
            <a:b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Si 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champ trouvé, on récupère la valeur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.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Comment structurer l’arbre ROOT </a:t>
            </a: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:</a:t>
            </a: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  <a:t>Unité de base : la VO.</a:t>
            </a:r>
            <a:br>
              <a:rPr lang="fr-FR" sz="1800" i="1" dirty="0" smtClean="0">
                <a:solidFill>
                  <a:srgbClr val="FF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/>
            </a:r>
            <a:b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Chaque 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VO trouvée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,</a:t>
            </a:r>
            <a:b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</a:b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-&gt; 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1evt enregistré 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(</a:t>
            </a:r>
            <a:r>
              <a:rPr lang="fr-FR" sz="1800" i="1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date,heure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,</a:t>
            </a:r>
            <a:r>
              <a:rPr lang="fr-FR" sz="1800" i="1" dirty="0" err="1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canal,infos</a:t>
            </a:r>
            <a:r>
              <a:rPr lang="fr-FR" sz="1800" i="1" dirty="0" smtClean="0">
                <a:solidFill>
                  <a:srgbClr val="000000"/>
                </a:solidFill>
                <a:latin typeface="Vrinda" pitchFamily="2" charset="0"/>
                <a:cs typeface="Vrinda" pitchFamily="2" charset="0"/>
              </a:rPr>
              <a:t>)</a:t>
            </a:r>
            <a:endParaRPr lang="fr-FR" sz="2400" i="1" dirty="0">
              <a:solidFill>
                <a:srgbClr val="000000"/>
              </a:solidFill>
              <a:latin typeface="Vrinda" pitchFamily="2" charset="0"/>
              <a:cs typeface="Vrinda" pitchFamily="2" charset="0"/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 t="26228" r="44167"/>
          <a:stretch>
            <a:fillRect/>
          </a:stretch>
        </p:blipFill>
        <p:spPr bwMode="auto">
          <a:xfrm>
            <a:off x="0" y="2590800"/>
            <a:ext cx="51054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Extraction </a:t>
            </a:r>
            <a:br>
              <a:rPr lang="fr-F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Présentation </a:t>
            </a:r>
            <a:r>
              <a:rPr lang="fr-FR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du code</a:t>
            </a:r>
            <a:endParaRPr lang="fr-FR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Clr>
                <a:srgbClr val="0099CC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/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</a:rPr>
              <a:t>TString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Path_ToScan</a:t>
            </a:r>
            <a:r>
              <a:rPr lang="en-US" sz="1200" dirty="0">
                <a:solidFill>
                  <a:schemeClr val="tx1"/>
                </a:solidFill>
              </a:rPr>
              <a:t>="/home/</a:t>
            </a:r>
            <a:r>
              <a:rPr lang="en-US" sz="1200" dirty="0" err="1">
                <a:solidFill>
                  <a:schemeClr val="tx1"/>
                </a:solidFill>
              </a:rPr>
              <a:t>dmercier</a:t>
            </a:r>
            <a:r>
              <a:rPr lang="en-US" sz="1200" dirty="0">
                <a:solidFill>
                  <a:schemeClr val="tx1"/>
                </a:solidFill>
              </a:rPr>
              <a:t>/Production/Database/xml/2009";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rgbClr val="7030A0"/>
                </a:solidFill>
              </a:rPr>
              <a:t>TSystemDirectory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*Rep2Read = new </a:t>
            </a:r>
            <a:r>
              <a:rPr lang="en-US" sz="1200" dirty="0" err="1">
                <a:solidFill>
                  <a:schemeClr val="tx1"/>
                </a:solidFill>
              </a:rPr>
              <a:t>TSystemDirectory</a:t>
            </a:r>
            <a:r>
              <a:rPr lang="en-US" sz="1200" dirty="0" smtClean="0">
                <a:solidFill>
                  <a:schemeClr val="tx1"/>
                </a:solidFill>
              </a:rPr>
              <a:t>(“</a:t>
            </a:r>
            <a:r>
              <a:rPr lang="en-US" sz="1200" dirty="0" err="1" smtClean="0">
                <a:solidFill>
                  <a:schemeClr val="tx1"/>
                </a:solidFill>
              </a:rPr>
              <a:t>Racine",Path_ToScan.Data</a:t>
            </a:r>
            <a:r>
              <a:rPr lang="en-US" sz="1200" dirty="0">
                <a:solidFill>
                  <a:schemeClr val="tx1"/>
                </a:solidFill>
              </a:rPr>
              <a:t>());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// </a:t>
            </a:r>
            <a:r>
              <a:rPr lang="fr-F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recupération</a:t>
            </a: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 fichiers et sous </a:t>
            </a:r>
            <a:r>
              <a:rPr lang="fr-FR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repertoires</a:t>
            </a: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rgbClr val="7030A0"/>
                </a:solidFill>
              </a:rPr>
              <a:t>TList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* </a:t>
            </a:r>
            <a:r>
              <a:rPr lang="en-US" sz="1200" dirty="0" err="1">
                <a:solidFill>
                  <a:schemeClr val="tx1"/>
                </a:solidFill>
              </a:rPr>
              <a:t>Maliste</a:t>
            </a:r>
            <a:r>
              <a:rPr lang="en-US" sz="1200" dirty="0">
                <a:solidFill>
                  <a:schemeClr val="tx1"/>
                </a:solidFill>
              </a:rPr>
              <a:t>=Rep2Read-&gt;</a:t>
            </a:r>
            <a:r>
              <a:rPr lang="en-US" sz="1200" dirty="0" err="1">
                <a:solidFill>
                  <a:schemeClr val="tx1"/>
                </a:solidFill>
              </a:rPr>
              <a:t>GetListOfFiles</a:t>
            </a:r>
            <a:r>
              <a:rPr lang="en-US" sz="1200" dirty="0" smtClean="0">
                <a:solidFill>
                  <a:schemeClr val="tx1"/>
                </a:solidFill>
              </a:rPr>
              <a:t>();   </a:t>
            </a:r>
            <a:r>
              <a:rPr lang="en-US" sz="1200" dirty="0" err="1">
                <a:solidFill>
                  <a:srgbClr val="7030A0"/>
                </a:solidFill>
              </a:rPr>
              <a:t>TIter</a:t>
            </a:r>
            <a:r>
              <a:rPr lang="en-US" sz="1200" dirty="0">
                <a:solidFill>
                  <a:schemeClr val="tx1"/>
                </a:solidFill>
              </a:rPr>
              <a:t> next(</a:t>
            </a:r>
            <a:r>
              <a:rPr lang="en-US" sz="1200" dirty="0" err="1">
                <a:solidFill>
                  <a:schemeClr val="tx1"/>
                </a:solidFill>
              </a:rPr>
              <a:t>Maliste</a:t>
            </a:r>
            <a:r>
              <a:rPr lang="en-US" sz="12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while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TObject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obj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next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()) </a:t>
            </a:r>
            <a:br>
              <a:rPr lang="fr-FR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	month= ((</a:t>
            </a:r>
            <a:r>
              <a:rPr lang="en-US" sz="1200" dirty="0" err="1">
                <a:solidFill>
                  <a:schemeClr val="tx1"/>
                </a:solidFill>
              </a:rPr>
              <a:t>TString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r>
              <a:rPr lang="en-US" sz="1200" dirty="0" err="1">
                <a:solidFill>
                  <a:schemeClr val="tx1"/>
                </a:solidFill>
              </a:rPr>
              <a:t>obj</a:t>
            </a:r>
            <a:r>
              <a:rPr lang="en-US" sz="1200" dirty="0">
                <a:solidFill>
                  <a:schemeClr val="tx1"/>
                </a:solidFill>
              </a:rPr>
              <a:t>-&gt;</a:t>
            </a:r>
            <a:r>
              <a:rPr lang="en-US" sz="1200" dirty="0" err="1">
                <a:solidFill>
                  <a:schemeClr val="tx1"/>
                </a:solidFill>
              </a:rPr>
              <a:t>GetName</a:t>
            </a:r>
            <a:r>
              <a:rPr lang="en-US" sz="1200" dirty="0">
                <a:solidFill>
                  <a:schemeClr val="tx1"/>
                </a:solidFill>
              </a:rPr>
              <a:t>()).</a:t>
            </a:r>
            <a:r>
              <a:rPr lang="en-US" sz="1200" dirty="0" err="1">
                <a:solidFill>
                  <a:schemeClr val="tx1"/>
                </a:solidFill>
              </a:rPr>
              <a:t>Atoi</a:t>
            </a:r>
            <a:r>
              <a:rPr lang="en-US" sz="1200" dirty="0">
                <a:solidFill>
                  <a:schemeClr val="tx1"/>
                </a:solidFill>
              </a:rPr>
              <a:t>();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	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On descend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dans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l'arborescence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rgbClr val="7030A0"/>
                </a:solidFill>
              </a:rPr>
              <a:t>gSystem</a:t>
            </a:r>
            <a:r>
              <a:rPr lang="en-US" sz="1200" dirty="0">
                <a:solidFill>
                  <a:schemeClr val="tx1"/>
                </a:solidFill>
              </a:rPr>
              <a:t>-&gt;</a:t>
            </a:r>
            <a:r>
              <a:rPr lang="en-US" sz="1200" dirty="0" err="1">
                <a:solidFill>
                  <a:schemeClr val="tx1"/>
                </a:solidFill>
              </a:rPr>
              <a:t>ChangeDirectory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Path_ToScan.Data</a:t>
            </a:r>
            <a:r>
              <a:rPr lang="en-US" sz="1200" dirty="0">
                <a:solidFill>
                  <a:schemeClr val="tx1"/>
                </a:solidFill>
              </a:rPr>
              <a:t>());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err="1">
                <a:solidFill>
                  <a:srgbClr val="7030A0"/>
                </a:solidFill>
              </a:rPr>
              <a:t>TString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tempSubDir</a:t>
            </a:r>
            <a:r>
              <a:rPr lang="en-US" sz="1200" dirty="0">
                <a:solidFill>
                  <a:schemeClr val="tx1"/>
                </a:solidFill>
              </a:rPr>
              <a:t>=</a:t>
            </a:r>
            <a:r>
              <a:rPr lang="en-US" sz="1200" dirty="0" err="1">
                <a:solidFill>
                  <a:schemeClr val="tx1"/>
                </a:solidFill>
              </a:rPr>
              <a:t>TString</a:t>
            </a:r>
            <a:r>
              <a:rPr lang="en-US" sz="1200" dirty="0">
                <a:solidFill>
                  <a:schemeClr val="tx1"/>
                </a:solidFill>
              </a:rPr>
              <a:t>::Format("./%</a:t>
            </a:r>
            <a:r>
              <a:rPr lang="en-US" sz="1200" dirty="0" err="1">
                <a:solidFill>
                  <a:schemeClr val="tx1"/>
                </a:solidFill>
              </a:rPr>
              <a:t>s",obj</a:t>
            </a:r>
            <a:r>
              <a:rPr lang="en-US" sz="1200" dirty="0">
                <a:solidFill>
                  <a:schemeClr val="tx1"/>
                </a:solidFill>
              </a:rPr>
              <a:t>-&gt;</a:t>
            </a:r>
            <a:r>
              <a:rPr lang="en-US" sz="1200" dirty="0" err="1">
                <a:solidFill>
                  <a:schemeClr val="tx1"/>
                </a:solidFill>
              </a:rPr>
              <a:t>GetName</a:t>
            </a:r>
            <a:r>
              <a:rPr lang="en-US" sz="1200" dirty="0">
                <a:solidFill>
                  <a:schemeClr val="tx1"/>
                </a:solidFill>
              </a:rPr>
              <a:t>());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	Rep2Read-&gt;</a:t>
            </a:r>
            <a:r>
              <a:rPr lang="en-US" sz="1200" dirty="0" err="1">
                <a:solidFill>
                  <a:schemeClr val="tx1"/>
                </a:solidFill>
              </a:rPr>
              <a:t>SetDirectory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tempSubDir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On parcoure les sous répertoires (jours)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  	</a:t>
            </a:r>
            <a:r>
              <a:rPr lang="en-US" sz="1200" dirty="0" err="1">
                <a:solidFill>
                  <a:schemeClr val="tx1"/>
                </a:solidFill>
              </a:rPr>
              <a:t>TList</a:t>
            </a:r>
            <a:r>
              <a:rPr lang="en-US" sz="1200" dirty="0">
                <a:solidFill>
                  <a:schemeClr val="tx1"/>
                </a:solidFill>
              </a:rPr>
              <a:t> * Maliste2=Rep2Read-&gt;</a:t>
            </a:r>
            <a:r>
              <a:rPr lang="en-US" sz="1200" dirty="0" err="1">
                <a:solidFill>
                  <a:schemeClr val="tx1"/>
                </a:solidFill>
              </a:rPr>
              <a:t>GetListOfFiles</a:t>
            </a:r>
            <a:r>
              <a:rPr lang="en-US" sz="1200" dirty="0" smtClean="0">
                <a:solidFill>
                  <a:schemeClr val="tx1"/>
                </a:solidFill>
              </a:rPr>
              <a:t>(); </a:t>
            </a:r>
            <a:r>
              <a:rPr lang="en-US" sz="1200" dirty="0" err="1" smtClean="0">
                <a:solidFill>
                  <a:schemeClr val="tx1"/>
                </a:solidFill>
              </a:rPr>
              <a:t>TIter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next2(Maliste2);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	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while(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TObject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*obj2 = next2()) 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{ …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}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fr-FR" sz="1200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Parcours des </a:t>
            </a:r>
            <a:r>
              <a:rPr lang="fr-FR" sz="3200" i="1" u="sng" dirty="0" smtClean="0">
                <a:solidFill>
                  <a:srgbClr val="FF0000"/>
                </a:solidFill>
                <a:latin typeface="Adobe Garamond Pro" pitchFamily="18" charset="0"/>
              </a:rPr>
              <a:t>répertoires.</a:t>
            </a:r>
            <a:endParaRPr lang="fr-FR" sz="3200" i="1" u="sng" dirty="0">
              <a:solidFill>
                <a:srgbClr val="FF000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463</Words>
  <Application>Microsoft Office PowerPoint</Application>
  <PresentationFormat>On-screen Show (4:3)</PresentationFormat>
  <Paragraphs>212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Girard</dc:creator>
  <cp:lastModifiedBy>Damien Mercier</cp:lastModifiedBy>
  <cp:revision>189</cp:revision>
  <cp:lastPrinted>1904-01-01T00:00:00Z</cp:lastPrinted>
  <dcterms:created xsi:type="dcterms:W3CDTF">2006-11-09T08:11:27Z</dcterms:created>
  <dcterms:modified xsi:type="dcterms:W3CDTF">2010-01-14T12:14:01Z</dcterms:modified>
</cp:coreProperties>
</file>