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8" r:id="rId3"/>
    <p:sldId id="262" r:id="rId4"/>
    <p:sldId id="282" r:id="rId5"/>
    <p:sldId id="279" r:id="rId6"/>
    <p:sldId id="280" r:id="rId7"/>
    <p:sldId id="285" r:id="rId8"/>
    <p:sldId id="281" r:id="rId9"/>
    <p:sldId id="286" r:id="rId10"/>
    <p:sldId id="287" r:id="rId11"/>
    <p:sldId id="288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0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42"/>
    <p:restoredTop sz="96671"/>
  </p:normalViewPr>
  <p:slideViewPr>
    <p:cSldViewPr snapToGrid="0" snapToObjects="1">
      <p:cViewPr>
        <p:scale>
          <a:sx n="100" d="100"/>
          <a:sy n="100" d="100"/>
        </p:scale>
        <p:origin x="168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39E2F-455F-6B4A-8249-392A2D612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590EB6-6351-814B-8EFA-57E67BDF27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B6449-C5B1-954C-A843-A5A401798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ED25-54D2-8349-B7B4-E50329CC09EA}" type="datetimeFigureOut">
              <a:rPr lang="en-US" smtClean="0"/>
              <a:t>4/26/21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17AE84-2B89-E94C-8A73-5476AA58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2995AA-C2F9-AF47-83E0-677953B36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F115-9DCE-BD44-A112-4D0CCA22B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31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E75E0-EC38-C240-AAC2-42E573182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116C80-032D-BB4D-82A0-960EE8A05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20D85E-DF67-574E-AEED-38F9387CB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ED25-54D2-8349-B7B4-E50329CC09EA}" type="datetimeFigureOut">
              <a:rPr lang="en-US" smtClean="0"/>
              <a:t>4/26/21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04160-DEDC-BE4B-9CB3-ABB0B4E14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44524-D358-9A49-BD0D-8851A0BB0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F115-9DCE-BD44-A112-4D0CCA22B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87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6AF78A-394C-CC4F-9D69-171E3EBB0A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198FBC-7055-8447-BA23-AD2B85FD61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1440A-71A8-C141-AAEE-44C605469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ED25-54D2-8349-B7B4-E50329CC09EA}" type="datetimeFigureOut">
              <a:rPr lang="en-US" smtClean="0"/>
              <a:t>4/26/21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3A5BD-46E8-D64A-BD13-91CB70458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953DB4-5B30-E04E-AB74-B73907B2C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F115-9DCE-BD44-A112-4D0CCA22B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04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A3079-9933-544D-A31F-AB883F62F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F38AB-0D7C-F640-B322-F846149D5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B958A-B663-304A-B70A-A8C4E302A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ED25-54D2-8349-B7B4-E50329CC09EA}" type="datetimeFigureOut">
              <a:rPr lang="en-US" smtClean="0"/>
              <a:t>4/26/21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A3CEA9-A63F-CB49-866C-C3B0294AC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00F16-44D6-C047-B25D-A1694F421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F115-9DCE-BD44-A112-4D0CCA22B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603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0EEE8-90A5-6C42-933E-8C3354EE0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024AA-F6A2-E24A-A33B-56B33D6DC5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8F5768-AE0D-A740-8CB0-5572DBAFB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ED25-54D2-8349-B7B4-E50329CC09EA}" type="datetimeFigureOut">
              <a:rPr lang="en-US" smtClean="0"/>
              <a:t>4/26/21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0A850-3B81-CE42-A064-3B203A02C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74219-4C26-7D49-9686-4DCFC4657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F115-9DCE-BD44-A112-4D0CCA22B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310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388DF-50E7-0F47-9098-809F8FA90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06803-177D-4749-9980-A9D0DC3D24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762D05-04AB-0745-958C-67E14800B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3913EE-E94E-964D-BEA6-17023F7DD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ED25-54D2-8349-B7B4-E50329CC09EA}" type="datetimeFigureOut">
              <a:rPr lang="en-US" smtClean="0"/>
              <a:t>4/26/21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2B2F8B-1F7A-1349-A14E-95E1A98A4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D3549B-A1DD-3F45-9D4C-55EBF37D6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F115-9DCE-BD44-A112-4D0CCA22B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765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4DF13-D56F-8342-9B6F-57B97231E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6A41E-982C-9E48-96A1-7332FE8D88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08293D-4753-6040-8A8A-D579A4E4AB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EF6D80-A2B6-E149-8197-33F7C4F55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E1ACC0-78E1-1849-95ED-AA103B57D0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7F821C-D488-5F44-B175-C20B8F5C6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ED25-54D2-8349-B7B4-E50329CC09EA}" type="datetimeFigureOut">
              <a:rPr lang="en-US" smtClean="0"/>
              <a:t>4/26/21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F92D31-2592-914E-8AA5-7B9E9B841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D96192-D42B-8347-B061-F3938A5C2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F115-9DCE-BD44-A112-4D0CCA22B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097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E46C7-94F8-704B-A953-CD145E0D3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D2A2A7-4D9C-C344-9E2E-6B728B0DF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ED25-54D2-8349-B7B4-E50329CC09EA}" type="datetimeFigureOut">
              <a:rPr lang="en-US" smtClean="0"/>
              <a:t>4/26/21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E2898D-F1F7-FA46-AE7E-9458AAE48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47DB92-7B45-0244-A0E9-D27C91DA9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F115-9DCE-BD44-A112-4D0CCA22B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396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B7CC35-AF0B-3D49-85D2-5E09286C5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ED25-54D2-8349-B7B4-E50329CC09EA}" type="datetimeFigureOut">
              <a:rPr lang="en-US" smtClean="0"/>
              <a:t>4/26/21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EA8AE8-5FA5-3544-81D4-59961000A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384FD3-332E-944D-BB31-038D57738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F115-9DCE-BD44-A112-4D0CCA22B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402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3B1F4-F52C-894C-B0A8-75B8B0E64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53B95-1521-994C-9585-B533399DD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C4AA8E-87BB-A147-B1B1-6E2DBF132A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C9B5D6-B8E8-6549-81A5-735624B15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ED25-54D2-8349-B7B4-E50329CC09EA}" type="datetimeFigureOut">
              <a:rPr lang="en-US" smtClean="0"/>
              <a:t>4/26/21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0F9B6D-5887-AB48-8929-AF1EBDFF6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D109C0-E61B-FB40-88A9-C7BEA7A7C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F115-9DCE-BD44-A112-4D0CCA22B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908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CA1F3-C559-5445-9017-39D2BB67C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E001EB-A220-EA40-AEAD-DB4DFCBBA4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72AB69-7FF6-D349-B272-945612680C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B7D24A-0186-6649-B8E3-DFE78AFB0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ED25-54D2-8349-B7B4-E50329CC09EA}" type="datetimeFigureOut">
              <a:rPr lang="en-US" smtClean="0"/>
              <a:t>4/26/21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4C154F-0692-CE43-8C92-B127D19ED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CF98A8-92F9-CA42-A9E8-8EEC4A0B3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F115-9DCE-BD44-A112-4D0CCA22B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69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91119C-B447-EF45-A86C-2721B71E2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F03D02-D046-0B4C-BFCD-2996516921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A2FF4-F492-0049-84E9-ACB4D701F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0ED25-54D2-8349-B7B4-E50329CC09EA}" type="datetimeFigureOut">
              <a:rPr lang="en-US" smtClean="0"/>
              <a:t>4/26/21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051C0-EDB6-DC4A-9E8B-136F7DB4B5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1C1538-E764-F443-BF2E-1C8E14FE3D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CCF115-9DCE-BD44-A112-4D0CCA22B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168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A40D78D-2CD2-1D45-A670-08A49A4180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3209365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solidFill>
                  <a:schemeClr val="accent2"/>
                </a:solidFill>
                <a:latin typeface="+mn-lt"/>
              </a:rPr>
              <a:t>Full system proposal  </a:t>
            </a:r>
            <a:br>
              <a:rPr lang="en-US" sz="4800" dirty="0">
                <a:latin typeface="+mn-lt"/>
              </a:rPr>
            </a:br>
            <a:r>
              <a:rPr lang="en-US" sz="4800" dirty="0"/>
              <a:t>for the Hyper-</a:t>
            </a:r>
            <a:r>
              <a:rPr lang="en-US" sz="4800" dirty="0" err="1"/>
              <a:t>Kamiokande</a:t>
            </a:r>
            <a:r>
              <a:rPr lang="en-US" sz="4800" dirty="0"/>
              <a:t> experiment </a:t>
            </a:r>
            <a:br>
              <a:rPr lang="en-US" sz="4800" dirty="0"/>
            </a:br>
            <a:r>
              <a:rPr lang="en-US" sz="4800" dirty="0"/>
              <a:t>Time Distribution System</a:t>
            </a:r>
            <a:br>
              <a:rPr lang="en-US" sz="4800" dirty="0"/>
            </a:br>
            <a:br>
              <a:rPr lang="en-US" sz="4800" dirty="0"/>
            </a:br>
            <a:r>
              <a:rPr lang="en-US" sz="4800" dirty="0"/>
              <a:t>IN2P3-INFN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406F16-042C-9641-961B-6DDDFC085F8C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stefano</a:t>
            </a:r>
            <a:r>
              <a:rPr lang="en-US" dirty="0"/>
              <a:t> </a:t>
            </a:r>
            <a:r>
              <a:rPr lang="en-US" dirty="0" err="1"/>
              <a:t>russo</a:t>
            </a:r>
            <a:r>
              <a:rPr lang="en-US" dirty="0"/>
              <a:t> LPNHE Paris, Fabrizio </a:t>
            </a:r>
            <a:r>
              <a:rPr lang="en-US" dirty="0" err="1"/>
              <a:t>Ameli</a:t>
            </a:r>
            <a:r>
              <a:rPr lang="en-US" dirty="0"/>
              <a:t> INFN Roma HK meeting 30/04/2021</a:t>
            </a:r>
          </a:p>
        </p:txBody>
      </p:sp>
    </p:spTree>
    <p:extLst>
      <p:ext uri="{BB962C8B-B14F-4D97-AF65-F5344CB8AC3E}">
        <p14:creationId xmlns:p14="http://schemas.microsoft.com/office/powerpoint/2010/main" val="1573582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33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Time distribution Module (TDM)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CB2AA93-B0BB-4F4D-AE1D-C7D6221BEDA6}"/>
              </a:ext>
            </a:extLst>
          </p:cNvPr>
          <p:cNvSpPr txBox="1"/>
          <p:nvPr/>
        </p:nvSpPr>
        <p:spPr>
          <a:xfrm>
            <a:off x="0" y="1083210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</a:rPr>
              <a:t>CUSTOM solution – 8 links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258D80-EA1C-4C47-ADB2-82CE13F3AC03}"/>
              </a:ext>
            </a:extLst>
          </p:cNvPr>
          <p:cNvSpPr txBox="1"/>
          <p:nvPr/>
        </p:nvSpPr>
        <p:spPr>
          <a:xfrm>
            <a:off x="5106855" y="2010698"/>
            <a:ext cx="681507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solidFill>
                  <a:srgbClr val="7030A0"/>
                </a:solidFill>
              </a:rPr>
              <a:t>In case the collaboration will decide to use CUSTOM </a:t>
            </a:r>
          </a:p>
          <a:p>
            <a:r>
              <a:rPr lang="en-US" sz="2400" dirty="0"/>
              <a:t>our final proposal  for the TDM is a </a:t>
            </a:r>
            <a:r>
              <a:rPr lang="en-US" sz="2400" dirty="0" err="1"/>
              <a:t>Trenz</a:t>
            </a:r>
            <a:r>
              <a:rPr lang="en-US" sz="2400" dirty="0"/>
              <a:t> system.</a:t>
            </a:r>
          </a:p>
          <a:p>
            <a:r>
              <a:rPr lang="en-US" sz="2400" dirty="0"/>
              <a:t>It’s a commercial product ready to be purchased and </a:t>
            </a:r>
          </a:p>
          <a:p>
            <a:r>
              <a:rPr lang="en-US" sz="2400" dirty="0"/>
              <a:t>based on a ZYNQ 7000. No development is needed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FB3B87-BD35-1845-A2CB-CA00824F8924}"/>
              </a:ext>
            </a:extLst>
          </p:cNvPr>
          <p:cNvSpPr txBox="1"/>
          <p:nvPr/>
        </p:nvSpPr>
        <p:spPr>
          <a:xfrm>
            <a:off x="-1" y="5507551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8 connections to FE with external fiber redundancy.</a:t>
            </a:r>
          </a:p>
          <a:p>
            <a:pPr algn="ctr"/>
            <a:r>
              <a:rPr lang="en-US" sz="3200" dirty="0">
                <a:solidFill>
                  <a:schemeClr val="accent2"/>
                </a:solidFill>
              </a:rPr>
              <a:t>Ready to be reviewed and “produced”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54304A-A0F1-7A46-A526-748C93FA7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0798"/>
            <a:ext cx="3962400" cy="32029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E321D9-A83A-DF44-8EB9-631ED43E0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5" y="2306946"/>
            <a:ext cx="1600200" cy="110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109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33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Time distribution Module (TDM)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258D80-EA1C-4C47-ADB2-82CE13F3AC03}"/>
              </a:ext>
            </a:extLst>
          </p:cNvPr>
          <p:cNvSpPr txBox="1"/>
          <p:nvPr/>
        </p:nvSpPr>
        <p:spPr>
          <a:xfrm>
            <a:off x="4994259" y="2050960"/>
            <a:ext cx="71977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rgbClr val="7030A0"/>
                </a:solidFill>
              </a:rPr>
              <a:t>In case the collaboration will decide to use CUSTOM </a:t>
            </a:r>
          </a:p>
          <a:p>
            <a:r>
              <a:rPr lang="en-US" sz="2400" dirty="0"/>
              <a:t>our final proposal  for the TDM with 8 redundant links </a:t>
            </a:r>
          </a:p>
          <a:p>
            <a:r>
              <a:rPr lang="en-US" sz="2400" dirty="0"/>
              <a:t>is based on the custom board. </a:t>
            </a:r>
          </a:p>
          <a:p>
            <a:r>
              <a:rPr lang="en-US" sz="2400" dirty="0"/>
              <a:t>The 8 link prototype is ready to be</a:t>
            </a:r>
          </a:p>
          <a:p>
            <a:r>
              <a:rPr lang="en-US" sz="2400" dirty="0"/>
              <a:t>reviewed and only a small modification is required to add redundant optical </a:t>
            </a:r>
            <a:r>
              <a:rPr lang="en-US" sz="2400" dirty="0" err="1"/>
              <a:t>ser</a:t>
            </a:r>
            <a:r>
              <a:rPr lang="en-US" sz="2400" dirty="0"/>
              <a:t>-des.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FB3B87-BD35-1845-A2CB-CA00824F8924}"/>
              </a:ext>
            </a:extLst>
          </p:cNvPr>
          <p:cNvSpPr txBox="1"/>
          <p:nvPr/>
        </p:nvSpPr>
        <p:spPr>
          <a:xfrm>
            <a:off x="-1" y="5507551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8 connections to FE with internal fiber redundancy.</a:t>
            </a:r>
          </a:p>
          <a:p>
            <a:pPr algn="ctr"/>
            <a:r>
              <a:rPr lang="en-US" sz="3200" dirty="0">
                <a:solidFill>
                  <a:schemeClr val="accent2"/>
                </a:solidFill>
              </a:rPr>
              <a:t>Ready to be reviewed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AE1224-4781-E141-B29E-52AADD5FD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25967"/>
            <a:ext cx="2960824" cy="4351867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8CB2AA93-B0BB-4F4D-AE1D-C7D6221BEDA6}"/>
              </a:ext>
            </a:extLst>
          </p:cNvPr>
          <p:cNvSpPr txBox="1"/>
          <p:nvPr/>
        </p:nvSpPr>
        <p:spPr>
          <a:xfrm>
            <a:off x="0" y="1083210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</a:rPr>
              <a:t>                            CUSTOM solution – 8 links redundant</a:t>
            </a:r>
          </a:p>
        </p:txBody>
      </p:sp>
    </p:spTree>
    <p:extLst>
      <p:ext uri="{BB962C8B-B14F-4D97-AF65-F5344CB8AC3E}">
        <p14:creationId xmlns:p14="http://schemas.microsoft.com/office/powerpoint/2010/main" val="1170683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25"/>
            <a:ext cx="10515600" cy="84483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Link Risk mitigation – spare links 1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272F8F-FD6A-2343-BBA0-A65F45A88FC8}"/>
              </a:ext>
            </a:extLst>
          </p:cNvPr>
          <p:cNvSpPr txBox="1">
            <a:spLocks/>
          </p:cNvSpPr>
          <p:nvPr/>
        </p:nvSpPr>
        <p:spPr>
          <a:xfrm>
            <a:off x="0" y="5374888"/>
            <a:ext cx="12192000" cy="1483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dirty="0"/>
              <a:t> 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dirty="0"/>
              <a:t>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1808BC-07D2-D345-A1FC-592C968DE6C3}"/>
              </a:ext>
            </a:extLst>
          </p:cNvPr>
          <p:cNvSpPr/>
          <p:nvPr/>
        </p:nvSpPr>
        <p:spPr>
          <a:xfrm>
            <a:off x="7755030" y="2109340"/>
            <a:ext cx="1650380" cy="14273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E677C1-1F12-5649-B2EE-B4D7299D671F}"/>
              </a:ext>
            </a:extLst>
          </p:cNvPr>
          <p:cNvSpPr/>
          <p:nvPr/>
        </p:nvSpPr>
        <p:spPr>
          <a:xfrm>
            <a:off x="1680655" y="2125186"/>
            <a:ext cx="1650380" cy="142735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92398B-C70B-8548-B1BB-F849FBB33CBF}"/>
              </a:ext>
            </a:extLst>
          </p:cNvPr>
          <p:cNvSpPr/>
          <p:nvPr/>
        </p:nvSpPr>
        <p:spPr>
          <a:xfrm>
            <a:off x="2810107" y="2514146"/>
            <a:ext cx="501805" cy="13381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513AF7-32C1-6542-AD0B-75BB650616E4}"/>
              </a:ext>
            </a:extLst>
          </p:cNvPr>
          <p:cNvSpPr/>
          <p:nvPr/>
        </p:nvSpPr>
        <p:spPr>
          <a:xfrm>
            <a:off x="2810106" y="2999977"/>
            <a:ext cx="501805" cy="13381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53E9AA-6FA4-7A43-B621-6FFAA78A3A91}"/>
              </a:ext>
            </a:extLst>
          </p:cNvPr>
          <p:cNvSpPr txBox="1"/>
          <p:nvPr/>
        </p:nvSpPr>
        <p:spPr>
          <a:xfrm>
            <a:off x="8378883" y="1788149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3C4698-CE90-2442-BD75-DDA23674CA7F}"/>
              </a:ext>
            </a:extLst>
          </p:cNvPr>
          <p:cNvSpPr txBox="1"/>
          <p:nvPr/>
        </p:nvSpPr>
        <p:spPr>
          <a:xfrm>
            <a:off x="901559" y="1707419"/>
            <a:ext cx="3208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distribution module (TDM)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E7E715-89CA-E344-A14D-4E2B96F73AFE}"/>
              </a:ext>
            </a:extLst>
          </p:cNvPr>
          <p:cNvSpPr/>
          <p:nvPr/>
        </p:nvSpPr>
        <p:spPr>
          <a:xfrm>
            <a:off x="7757532" y="2514146"/>
            <a:ext cx="501805" cy="13381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03F38AA-DFBD-7349-98E5-F8E81733CD54}"/>
              </a:ext>
            </a:extLst>
          </p:cNvPr>
          <p:cNvSpPr/>
          <p:nvPr/>
        </p:nvSpPr>
        <p:spPr>
          <a:xfrm>
            <a:off x="7757531" y="2999977"/>
            <a:ext cx="501805" cy="13381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1E452A9-C3BE-6D4E-9DD2-54E6C30E81E3}"/>
              </a:ext>
            </a:extLst>
          </p:cNvPr>
          <p:cNvCxnSpPr>
            <a:cxnSpLocks/>
          </p:cNvCxnSpPr>
          <p:nvPr/>
        </p:nvCxnSpPr>
        <p:spPr>
          <a:xfrm>
            <a:off x="3311912" y="2581054"/>
            <a:ext cx="197301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CA6DEA0D-473E-184E-874D-ED081CA4A84B}"/>
              </a:ext>
            </a:extLst>
          </p:cNvPr>
          <p:cNvSpPr/>
          <p:nvPr/>
        </p:nvSpPr>
        <p:spPr>
          <a:xfrm>
            <a:off x="5052447" y="2176793"/>
            <a:ext cx="449451" cy="404261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0D360F7-F7ED-7945-A400-E1FB46030F65}"/>
              </a:ext>
            </a:extLst>
          </p:cNvPr>
          <p:cNvSpPr/>
          <p:nvPr/>
        </p:nvSpPr>
        <p:spPr>
          <a:xfrm>
            <a:off x="5088563" y="2175341"/>
            <a:ext cx="449451" cy="404261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72647D7-13B0-1D42-9E00-97722E397C94}"/>
              </a:ext>
            </a:extLst>
          </p:cNvPr>
          <p:cNvSpPr/>
          <p:nvPr/>
        </p:nvSpPr>
        <p:spPr>
          <a:xfrm>
            <a:off x="5120767" y="2178303"/>
            <a:ext cx="449451" cy="404261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2942F81-D135-6144-9948-9D3BBB47AE23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5284922" y="2579602"/>
            <a:ext cx="2472610" cy="1452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5D83565-2F73-7249-8240-629D174FF028}"/>
              </a:ext>
            </a:extLst>
          </p:cNvPr>
          <p:cNvCxnSpPr>
            <a:cxnSpLocks/>
          </p:cNvCxnSpPr>
          <p:nvPr/>
        </p:nvCxnSpPr>
        <p:spPr>
          <a:xfrm>
            <a:off x="3320373" y="3080591"/>
            <a:ext cx="197301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9F8AA59B-FF8F-9348-A960-58889FEC375B}"/>
              </a:ext>
            </a:extLst>
          </p:cNvPr>
          <p:cNvSpPr/>
          <p:nvPr/>
        </p:nvSpPr>
        <p:spPr>
          <a:xfrm>
            <a:off x="5060908" y="2676330"/>
            <a:ext cx="449451" cy="404261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1572E24-82BF-554B-9DA4-9A17181346F9}"/>
              </a:ext>
            </a:extLst>
          </p:cNvPr>
          <p:cNvSpPr/>
          <p:nvPr/>
        </p:nvSpPr>
        <p:spPr>
          <a:xfrm>
            <a:off x="5097024" y="2674878"/>
            <a:ext cx="449451" cy="404261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877D06E-D60D-5F4E-83A1-60989112904E}"/>
              </a:ext>
            </a:extLst>
          </p:cNvPr>
          <p:cNvSpPr/>
          <p:nvPr/>
        </p:nvSpPr>
        <p:spPr>
          <a:xfrm>
            <a:off x="5129228" y="2677840"/>
            <a:ext cx="449451" cy="404261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CFC7DF2-8EAA-0B4E-8746-13AF59C02CE4}"/>
              </a:ext>
            </a:extLst>
          </p:cNvPr>
          <p:cNvCxnSpPr>
            <a:cxnSpLocks/>
          </p:cNvCxnSpPr>
          <p:nvPr/>
        </p:nvCxnSpPr>
        <p:spPr>
          <a:xfrm>
            <a:off x="5293383" y="3079139"/>
            <a:ext cx="2472610" cy="1452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3A940E5-EA2D-1849-A379-91AE79249876}"/>
              </a:ext>
            </a:extLst>
          </p:cNvPr>
          <p:cNvSpPr txBox="1"/>
          <p:nvPr/>
        </p:nvSpPr>
        <p:spPr>
          <a:xfrm>
            <a:off x="0" y="1079106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Two lasers on both ends to implement a full bidirectional redundancy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DC315C7-604D-824C-B707-27DADB7B9572}"/>
              </a:ext>
            </a:extLst>
          </p:cNvPr>
          <p:cNvSpPr txBox="1"/>
          <p:nvPr/>
        </p:nvSpPr>
        <p:spPr>
          <a:xfrm>
            <a:off x="-76782" y="4627856"/>
            <a:ext cx="55786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Pros: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Two identical links (only one active at a time). High reliability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 The active  can be selected by software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D3DCBA-5763-4940-8706-254024D4610B}"/>
              </a:ext>
            </a:extLst>
          </p:cNvPr>
          <p:cNvSpPr txBox="1"/>
          <p:nvPr/>
        </p:nvSpPr>
        <p:spPr>
          <a:xfrm>
            <a:off x="6026046" y="4611444"/>
            <a:ext cx="5946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Cons: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Expensive.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F322D-148A-3C40-AC22-E68CF39AE986}"/>
              </a:ext>
            </a:extLst>
          </p:cNvPr>
          <p:cNvSpPr txBox="1"/>
          <p:nvPr/>
        </p:nvSpPr>
        <p:spPr>
          <a:xfrm>
            <a:off x="3840294" y="2291577"/>
            <a:ext cx="1089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 fibers (</a:t>
            </a:r>
            <a:r>
              <a:rPr lang="en-US" sz="1200" dirty="0" err="1"/>
              <a:t>tx</a:t>
            </a:r>
            <a:r>
              <a:rPr lang="en-US" sz="1200" dirty="0"/>
              <a:t>, </a:t>
            </a:r>
            <a:r>
              <a:rPr lang="en-US" sz="1200" dirty="0" err="1"/>
              <a:t>rx</a:t>
            </a:r>
            <a:r>
              <a:rPr lang="en-US" sz="1200" dirty="0"/>
              <a:t>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740787E-4717-CA4D-8F7A-E82983B8B24B}"/>
              </a:ext>
            </a:extLst>
          </p:cNvPr>
          <p:cNvSpPr txBox="1"/>
          <p:nvPr/>
        </p:nvSpPr>
        <p:spPr>
          <a:xfrm>
            <a:off x="3845697" y="2813465"/>
            <a:ext cx="1089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 fibers (</a:t>
            </a:r>
            <a:r>
              <a:rPr lang="en-US" sz="1200" dirty="0" err="1"/>
              <a:t>tx</a:t>
            </a:r>
            <a:r>
              <a:rPr lang="en-US" sz="1200" dirty="0"/>
              <a:t>, </a:t>
            </a:r>
            <a:r>
              <a:rPr lang="en-US" sz="1200" dirty="0" err="1"/>
              <a:t>rx</a:t>
            </a:r>
            <a:r>
              <a:rPr lang="en-US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70762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25"/>
            <a:ext cx="10515600" cy="84483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Link Risk mitigation – spare links 2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272F8F-FD6A-2343-BBA0-A65F45A88FC8}"/>
              </a:ext>
            </a:extLst>
          </p:cNvPr>
          <p:cNvSpPr txBox="1">
            <a:spLocks/>
          </p:cNvSpPr>
          <p:nvPr/>
        </p:nvSpPr>
        <p:spPr>
          <a:xfrm>
            <a:off x="0" y="5374888"/>
            <a:ext cx="12192000" cy="1483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dirty="0"/>
              <a:t> 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dirty="0"/>
              <a:t>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1808BC-07D2-D345-A1FC-592C968DE6C3}"/>
              </a:ext>
            </a:extLst>
          </p:cNvPr>
          <p:cNvSpPr/>
          <p:nvPr/>
        </p:nvSpPr>
        <p:spPr>
          <a:xfrm>
            <a:off x="9270150" y="2073559"/>
            <a:ext cx="1650380" cy="14273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E677C1-1F12-5649-B2EE-B4D7299D671F}"/>
              </a:ext>
            </a:extLst>
          </p:cNvPr>
          <p:cNvSpPr/>
          <p:nvPr/>
        </p:nvSpPr>
        <p:spPr>
          <a:xfrm>
            <a:off x="1299265" y="2128765"/>
            <a:ext cx="1650380" cy="142735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92398B-C70B-8548-B1BB-F849FBB33CBF}"/>
              </a:ext>
            </a:extLst>
          </p:cNvPr>
          <p:cNvSpPr/>
          <p:nvPr/>
        </p:nvSpPr>
        <p:spPr>
          <a:xfrm>
            <a:off x="9270179" y="2980766"/>
            <a:ext cx="501805" cy="13381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513AF7-32C1-6542-AD0B-75BB650616E4}"/>
              </a:ext>
            </a:extLst>
          </p:cNvPr>
          <p:cNvSpPr/>
          <p:nvPr/>
        </p:nvSpPr>
        <p:spPr>
          <a:xfrm>
            <a:off x="9270179" y="2542871"/>
            <a:ext cx="501805" cy="13381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53E9AA-6FA4-7A43-B621-6FFAA78A3A91}"/>
              </a:ext>
            </a:extLst>
          </p:cNvPr>
          <p:cNvSpPr txBox="1"/>
          <p:nvPr/>
        </p:nvSpPr>
        <p:spPr>
          <a:xfrm>
            <a:off x="9894003" y="1734037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3C4698-CE90-2442-BD75-DDA23674CA7F}"/>
              </a:ext>
            </a:extLst>
          </p:cNvPr>
          <p:cNvSpPr txBox="1"/>
          <p:nvPr/>
        </p:nvSpPr>
        <p:spPr>
          <a:xfrm>
            <a:off x="631909" y="1757924"/>
            <a:ext cx="3208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distribution module (TDM)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E7E715-89CA-E344-A14D-4E2B96F73AFE}"/>
              </a:ext>
            </a:extLst>
          </p:cNvPr>
          <p:cNvSpPr/>
          <p:nvPr/>
        </p:nvSpPr>
        <p:spPr>
          <a:xfrm>
            <a:off x="2422989" y="2749277"/>
            <a:ext cx="501805" cy="13381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1E452A9-C3BE-6D4E-9DD2-54E6C30E81E3}"/>
              </a:ext>
            </a:extLst>
          </p:cNvPr>
          <p:cNvCxnSpPr>
            <a:cxnSpLocks/>
          </p:cNvCxnSpPr>
          <p:nvPr/>
        </p:nvCxnSpPr>
        <p:spPr>
          <a:xfrm>
            <a:off x="6033094" y="2628836"/>
            <a:ext cx="197301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CA6DEA0D-473E-184E-874D-ED081CA4A84B}"/>
              </a:ext>
            </a:extLst>
          </p:cNvPr>
          <p:cNvSpPr/>
          <p:nvPr/>
        </p:nvSpPr>
        <p:spPr>
          <a:xfrm>
            <a:off x="7773629" y="2224575"/>
            <a:ext cx="449451" cy="404261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0D360F7-F7ED-7945-A400-E1FB46030F65}"/>
              </a:ext>
            </a:extLst>
          </p:cNvPr>
          <p:cNvSpPr/>
          <p:nvPr/>
        </p:nvSpPr>
        <p:spPr>
          <a:xfrm>
            <a:off x="7809745" y="2223123"/>
            <a:ext cx="449451" cy="404261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72647D7-13B0-1D42-9E00-97722E397C94}"/>
              </a:ext>
            </a:extLst>
          </p:cNvPr>
          <p:cNvSpPr/>
          <p:nvPr/>
        </p:nvSpPr>
        <p:spPr>
          <a:xfrm>
            <a:off x="7841949" y="2226085"/>
            <a:ext cx="449451" cy="404261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2942F81-D135-6144-9948-9D3BBB47AE23}"/>
              </a:ext>
            </a:extLst>
          </p:cNvPr>
          <p:cNvCxnSpPr>
            <a:cxnSpLocks/>
          </p:cNvCxnSpPr>
          <p:nvPr/>
        </p:nvCxnSpPr>
        <p:spPr>
          <a:xfrm flipV="1">
            <a:off x="8006104" y="2615582"/>
            <a:ext cx="1264046" cy="11803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5D83565-2F73-7249-8240-629D174FF028}"/>
              </a:ext>
            </a:extLst>
          </p:cNvPr>
          <p:cNvCxnSpPr>
            <a:cxnSpLocks/>
          </p:cNvCxnSpPr>
          <p:nvPr/>
        </p:nvCxnSpPr>
        <p:spPr>
          <a:xfrm>
            <a:off x="2945469" y="2824559"/>
            <a:ext cx="197301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9F8AA59B-FF8F-9348-A960-58889FEC375B}"/>
              </a:ext>
            </a:extLst>
          </p:cNvPr>
          <p:cNvSpPr/>
          <p:nvPr/>
        </p:nvSpPr>
        <p:spPr>
          <a:xfrm>
            <a:off x="4686004" y="2420298"/>
            <a:ext cx="449451" cy="404261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1572E24-82BF-554B-9DA4-9A17181346F9}"/>
              </a:ext>
            </a:extLst>
          </p:cNvPr>
          <p:cNvSpPr/>
          <p:nvPr/>
        </p:nvSpPr>
        <p:spPr>
          <a:xfrm>
            <a:off x="4722120" y="2418846"/>
            <a:ext cx="449451" cy="404261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877D06E-D60D-5F4E-83A1-60989112904E}"/>
              </a:ext>
            </a:extLst>
          </p:cNvPr>
          <p:cNvSpPr/>
          <p:nvPr/>
        </p:nvSpPr>
        <p:spPr>
          <a:xfrm>
            <a:off x="4754324" y="2421808"/>
            <a:ext cx="449451" cy="404261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CFC7DF2-8EAA-0B4E-8746-13AF59C02CE4}"/>
              </a:ext>
            </a:extLst>
          </p:cNvPr>
          <p:cNvCxnSpPr>
            <a:cxnSpLocks/>
          </p:cNvCxnSpPr>
          <p:nvPr/>
        </p:nvCxnSpPr>
        <p:spPr>
          <a:xfrm flipV="1">
            <a:off x="4918479" y="2816184"/>
            <a:ext cx="802107" cy="6923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3A940E5-EA2D-1849-A379-91AE79249876}"/>
              </a:ext>
            </a:extLst>
          </p:cNvPr>
          <p:cNvSpPr txBox="1"/>
          <p:nvPr/>
        </p:nvSpPr>
        <p:spPr>
          <a:xfrm>
            <a:off x="0" y="10330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Two lasers on FE and one on TDM plus an active splitter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DC315C7-604D-824C-B707-27DADB7B9572}"/>
              </a:ext>
            </a:extLst>
          </p:cNvPr>
          <p:cNvSpPr txBox="1"/>
          <p:nvPr/>
        </p:nvSpPr>
        <p:spPr>
          <a:xfrm>
            <a:off x="-76782" y="4627856"/>
            <a:ext cx="55786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Pros: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Reduce the cost/complexity on the TDM side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The FE active link can be selected by software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D3DCBA-5763-4940-8706-254024D4610B}"/>
              </a:ext>
            </a:extLst>
          </p:cNvPr>
          <p:cNvSpPr txBox="1"/>
          <p:nvPr/>
        </p:nvSpPr>
        <p:spPr>
          <a:xfrm>
            <a:off x="6235908" y="4611444"/>
            <a:ext cx="59560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Cons: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 failure on the TDM laser requires in-person intervention.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480EC14-8697-484A-B104-BDA36183EAB0}"/>
              </a:ext>
            </a:extLst>
          </p:cNvPr>
          <p:cNvSpPr/>
          <p:nvPr/>
        </p:nvSpPr>
        <p:spPr>
          <a:xfrm>
            <a:off x="5729675" y="2384351"/>
            <a:ext cx="294330" cy="88256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EF47779-1079-EB41-AB8C-8C55B011C170}"/>
              </a:ext>
            </a:extLst>
          </p:cNvPr>
          <p:cNvSpPr txBox="1"/>
          <p:nvPr/>
        </p:nvSpPr>
        <p:spPr>
          <a:xfrm>
            <a:off x="4877733" y="3385473"/>
            <a:ext cx="2100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Active optical switch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2F66A33-8409-C74C-B4B0-77DC47F1B556}"/>
              </a:ext>
            </a:extLst>
          </p:cNvPr>
          <p:cNvSpPr txBox="1"/>
          <p:nvPr/>
        </p:nvSpPr>
        <p:spPr>
          <a:xfrm>
            <a:off x="6561476" y="2339359"/>
            <a:ext cx="1089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 fibers (</a:t>
            </a:r>
            <a:r>
              <a:rPr lang="en-US" sz="1200" dirty="0" err="1"/>
              <a:t>tx</a:t>
            </a:r>
            <a:r>
              <a:rPr lang="en-US" sz="1200" dirty="0"/>
              <a:t>, </a:t>
            </a:r>
            <a:r>
              <a:rPr lang="en-US" sz="1200" dirty="0" err="1"/>
              <a:t>rx</a:t>
            </a:r>
            <a:r>
              <a:rPr lang="en-US" sz="1200" dirty="0"/>
              <a:t>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390E99D-11D3-5246-9D33-79C938AFE27F}"/>
              </a:ext>
            </a:extLst>
          </p:cNvPr>
          <p:cNvSpPr txBox="1"/>
          <p:nvPr/>
        </p:nvSpPr>
        <p:spPr>
          <a:xfrm>
            <a:off x="3466198" y="2589796"/>
            <a:ext cx="1089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 fibers (</a:t>
            </a:r>
            <a:r>
              <a:rPr lang="en-US" sz="1200" dirty="0" err="1"/>
              <a:t>tx</a:t>
            </a:r>
            <a:r>
              <a:rPr lang="en-US" sz="1200" dirty="0"/>
              <a:t>, </a:t>
            </a:r>
            <a:r>
              <a:rPr lang="en-US" sz="1200" dirty="0" err="1"/>
              <a:t>rx</a:t>
            </a:r>
            <a:r>
              <a:rPr lang="en-US" sz="1200" dirty="0"/>
              <a:t>)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BD0C4FA-6A65-6C47-A2F4-013ECC07B154}"/>
              </a:ext>
            </a:extLst>
          </p:cNvPr>
          <p:cNvCxnSpPr>
            <a:cxnSpLocks/>
          </p:cNvCxnSpPr>
          <p:nvPr/>
        </p:nvCxnSpPr>
        <p:spPr>
          <a:xfrm>
            <a:off x="6033094" y="3076714"/>
            <a:ext cx="197301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F09CB255-F608-C34F-A55F-14F9E26DF388}"/>
              </a:ext>
            </a:extLst>
          </p:cNvPr>
          <p:cNvSpPr/>
          <p:nvPr/>
        </p:nvSpPr>
        <p:spPr>
          <a:xfrm>
            <a:off x="7773629" y="2672453"/>
            <a:ext cx="449451" cy="404261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886040E-B3B7-9449-A22D-08E41526D2B7}"/>
              </a:ext>
            </a:extLst>
          </p:cNvPr>
          <p:cNvSpPr/>
          <p:nvPr/>
        </p:nvSpPr>
        <p:spPr>
          <a:xfrm>
            <a:off x="7809745" y="2671001"/>
            <a:ext cx="449451" cy="404261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707F9E2-D144-8A4C-AEA3-7FB2D77C363E}"/>
              </a:ext>
            </a:extLst>
          </p:cNvPr>
          <p:cNvSpPr/>
          <p:nvPr/>
        </p:nvSpPr>
        <p:spPr>
          <a:xfrm>
            <a:off x="7841949" y="2673963"/>
            <a:ext cx="449451" cy="404261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FD3A3B7-9677-9247-B12E-29F2F07C74BA}"/>
              </a:ext>
            </a:extLst>
          </p:cNvPr>
          <p:cNvCxnSpPr>
            <a:cxnSpLocks/>
          </p:cNvCxnSpPr>
          <p:nvPr/>
        </p:nvCxnSpPr>
        <p:spPr>
          <a:xfrm flipV="1">
            <a:off x="8006104" y="3063460"/>
            <a:ext cx="1264046" cy="11803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ECF94CF6-6B45-CC43-836E-D60A41BFE76A}"/>
              </a:ext>
            </a:extLst>
          </p:cNvPr>
          <p:cNvSpPr txBox="1"/>
          <p:nvPr/>
        </p:nvSpPr>
        <p:spPr>
          <a:xfrm>
            <a:off x="6561476" y="2787237"/>
            <a:ext cx="1089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 fibers (</a:t>
            </a:r>
            <a:r>
              <a:rPr lang="en-US" sz="1200" dirty="0" err="1"/>
              <a:t>tx</a:t>
            </a:r>
            <a:r>
              <a:rPr lang="en-US" sz="1200" dirty="0"/>
              <a:t>, </a:t>
            </a:r>
            <a:r>
              <a:rPr lang="en-US" sz="1200" dirty="0" err="1"/>
              <a:t>rx</a:t>
            </a:r>
            <a:r>
              <a:rPr lang="en-US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21259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33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Time distribution Module (TDM)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FB3B87-BD35-1845-A2CB-CA00824F8924}"/>
              </a:ext>
            </a:extLst>
          </p:cNvPr>
          <p:cNvSpPr txBox="1"/>
          <p:nvPr/>
        </p:nvSpPr>
        <p:spPr>
          <a:xfrm>
            <a:off x="-1" y="5507551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 case the we go for external redundancy we can consider 16 link per TDM</a:t>
            </a:r>
          </a:p>
          <a:p>
            <a:pPr algn="ctr"/>
            <a:r>
              <a:rPr lang="en-US" sz="3200" dirty="0">
                <a:solidFill>
                  <a:schemeClr val="accent2"/>
                </a:solidFill>
              </a:rPr>
              <a:t>Our is ready for the final TDM review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CB2AA93-B0BB-4F4D-AE1D-C7D6221BEDA6}"/>
              </a:ext>
            </a:extLst>
          </p:cNvPr>
          <p:cNvSpPr txBox="1"/>
          <p:nvPr/>
        </p:nvSpPr>
        <p:spPr>
          <a:xfrm>
            <a:off x="0" y="1083210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</a:rPr>
              <a:t>Numerology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6048CDC-0BE4-7447-9F05-1742280EFB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3786691"/>
              </p:ext>
            </p:extLst>
          </p:nvPr>
        </p:nvGraphicFramePr>
        <p:xfrm>
          <a:off x="423333" y="2173817"/>
          <a:ext cx="11192932" cy="22517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64942">
                  <a:extLst>
                    <a:ext uri="{9D8B030D-6E8A-4147-A177-3AD203B41FA5}">
                      <a16:colId xmlns:a16="http://schemas.microsoft.com/office/drawing/2014/main" val="788915653"/>
                    </a:ext>
                  </a:extLst>
                </a:gridCol>
                <a:gridCol w="1498298">
                  <a:extLst>
                    <a:ext uri="{9D8B030D-6E8A-4147-A177-3AD203B41FA5}">
                      <a16:colId xmlns:a16="http://schemas.microsoft.com/office/drawing/2014/main" val="2354963444"/>
                    </a:ext>
                  </a:extLst>
                </a:gridCol>
                <a:gridCol w="1196222">
                  <a:extLst>
                    <a:ext uri="{9D8B030D-6E8A-4147-A177-3AD203B41FA5}">
                      <a16:colId xmlns:a16="http://schemas.microsoft.com/office/drawing/2014/main" val="1487988102"/>
                    </a:ext>
                  </a:extLst>
                </a:gridCol>
                <a:gridCol w="2114535">
                  <a:extLst>
                    <a:ext uri="{9D8B030D-6E8A-4147-A177-3AD203B41FA5}">
                      <a16:colId xmlns:a16="http://schemas.microsoft.com/office/drawing/2014/main" val="3124229961"/>
                    </a:ext>
                  </a:extLst>
                </a:gridCol>
                <a:gridCol w="1824540">
                  <a:extLst>
                    <a:ext uri="{9D8B030D-6E8A-4147-A177-3AD203B41FA5}">
                      <a16:colId xmlns:a16="http://schemas.microsoft.com/office/drawing/2014/main" val="3423610308"/>
                    </a:ext>
                  </a:extLst>
                </a:gridCol>
                <a:gridCol w="2094395">
                  <a:extLst>
                    <a:ext uri="{9D8B030D-6E8A-4147-A177-3AD203B41FA5}">
                      <a16:colId xmlns:a16="http://schemas.microsoft.com/office/drawing/2014/main" val="2856823369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algn="ctr" fontAlgn="ctr"/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 dirty="0">
                          <a:effectLst/>
                        </a:rPr>
                        <a:t>total </a:t>
                      </a:r>
                      <a:r>
                        <a:rPr lang="fr-FR" sz="1800" u="none" strike="noStrike" dirty="0" err="1">
                          <a:effectLst/>
                        </a:rPr>
                        <a:t>number</a:t>
                      </a:r>
                      <a:r>
                        <a:rPr lang="fr-FR" sz="1800" u="none" strike="noStrike" dirty="0">
                          <a:effectLst/>
                        </a:rPr>
                        <a:t> of </a:t>
                      </a:r>
                      <a:r>
                        <a:rPr lang="fr-FR" sz="1800" u="none" strike="noStrike" dirty="0" err="1">
                          <a:effectLst/>
                        </a:rPr>
                        <a:t>PMTs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>
                          <a:effectLst/>
                        </a:rPr>
                        <a:t>PMT per FE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>
                          <a:effectLst/>
                        </a:rPr>
                        <a:t>Total number of FE (Time distribution nodes)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>
                          <a:effectLst/>
                        </a:rPr>
                        <a:t>Number of nodes per distributor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u="none" strike="noStrike">
                          <a:effectLst/>
                        </a:rPr>
                        <a:t>Number of distributors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27539816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u="none" strike="noStrike">
                          <a:effectLst/>
                        </a:rPr>
                        <a:t>outer detector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u="none" strike="noStrike" dirty="0">
                          <a:effectLst/>
                        </a:rPr>
                        <a:t>10 000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u="none" strike="noStrike">
                          <a:effectLst/>
                        </a:rPr>
                        <a:t>72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u="none" strike="noStrike">
                          <a:effectLst/>
                        </a:rPr>
                        <a:t>139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u="none" strike="noStrike">
                          <a:effectLst/>
                        </a:rPr>
                        <a:t>8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u="none" strike="noStrike">
                          <a:effectLst/>
                        </a:rPr>
                        <a:t>18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32466776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u="none" strike="noStrike">
                          <a:effectLst/>
                        </a:rPr>
                        <a:t>Inner detector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u="none" strike="noStrike">
                          <a:effectLst/>
                        </a:rPr>
                        <a:t>20 000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u="none" strike="noStrike" dirty="0">
                          <a:effectLst/>
                        </a:rPr>
                        <a:t>24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u="none" strike="noStrike" dirty="0">
                          <a:effectLst/>
                        </a:rPr>
                        <a:t>833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u="none" strike="noStrike">
                          <a:effectLst/>
                        </a:rPr>
                        <a:t>8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u="none" strike="noStrike">
                          <a:effectLst/>
                        </a:rPr>
                        <a:t>105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73440134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u="none" strike="noStrike">
                          <a:effectLst/>
                        </a:rPr>
                        <a:t>MultiPMT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u="none" strike="noStrike">
                          <a:effectLst/>
                        </a:rPr>
                        <a:t>5 000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u="none" strike="noStrike">
                          <a:effectLst/>
                        </a:rPr>
                        <a:t>24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u="none" strike="noStrike">
                          <a:effectLst/>
                        </a:rPr>
                        <a:t>208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u="none" strike="noStrike">
                          <a:effectLst/>
                        </a:rPr>
                        <a:t>8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u="none" strike="noStrike">
                          <a:effectLst/>
                        </a:rPr>
                        <a:t>27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57026347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74693562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u="none" strike="noStrike">
                          <a:effectLst/>
                        </a:rPr>
                        <a:t>total FE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u="none" strike="noStrike">
                          <a:effectLst/>
                        </a:rPr>
                        <a:t>1 181</a:t>
                      </a:r>
                      <a:endParaRPr lang="fr-F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r-FR" sz="1800" u="none" strike="noStrike" dirty="0">
                          <a:effectLst/>
                        </a:rPr>
                        <a:t>total TDM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u="none" strike="noStrike" dirty="0">
                          <a:effectLst/>
                        </a:rPr>
                        <a:t>150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225096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1970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33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Full  System Block Scheme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809DAD-3EAF-9A4F-B035-166705B481A8}"/>
              </a:ext>
            </a:extLst>
          </p:cNvPr>
          <p:cNvSpPr/>
          <p:nvPr/>
        </p:nvSpPr>
        <p:spPr>
          <a:xfrm>
            <a:off x="937105" y="2422296"/>
            <a:ext cx="1798122" cy="1805320"/>
          </a:xfrm>
          <a:prstGeom prst="rect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Clock Generation &amp; </a:t>
            </a:r>
          </a:p>
          <a:p>
            <a:pPr algn="ctr"/>
            <a:r>
              <a:rPr lang="en-US" dirty="0"/>
              <a:t>UTC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FEADF43-6F8E-0F48-B566-F7F9D66F9521}"/>
              </a:ext>
            </a:extLst>
          </p:cNvPr>
          <p:cNvCxnSpPr>
            <a:cxnSpLocks/>
            <a:stCxn id="7" idx="3"/>
            <a:endCxn id="10" idx="1"/>
          </p:cNvCxnSpPr>
          <p:nvPr/>
        </p:nvCxnSpPr>
        <p:spPr>
          <a:xfrm flipV="1">
            <a:off x="2735227" y="3313216"/>
            <a:ext cx="2150919" cy="11740"/>
          </a:xfrm>
          <a:prstGeom prst="straightConnector1">
            <a:avLst/>
          </a:prstGeom>
          <a:ln w="76200">
            <a:solidFill>
              <a:schemeClr val="accent1">
                <a:alpha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B3072DE-C15A-694A-8B72-CD286B79688D}"/>
              </a:ext>
            </a:extLst>
          </p:cNvPr>
          <p:cNvSpPr/>
          <p:nvPr/>
        </p:nvSpPr>
        <p:spPr>
          <a:xfrm>
            <a:off x="4886146" y="2410556"/>
            <a:ext cx="1798122" cy="1805320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Clock Generation &amp; </a:t>
            </a:r>
          </a:p>
          <a:p>
            <a:pPr algn="ctr"/>
            <a:r>
              <a:rPr lang="en-US" dirty="0"/>
              <a:t>UTC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B8F79E-C9A8-6E43-A30B-2FD432636807}"/>
              </a:ext>
            </a:extLst>
          </p:cNvPr>
          <p:cNvSpPr/>
          <p:nvPr/>
        </p:nvSpPr>
        <p:spPr>
          <a:xfrm>
            <a:off x="8882414" y="2422296"/>
            <a:ext cx="1798122" cy="18053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Time distribution endpoint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F3E53E-8B46-2C44-BBCD-B0812B8B9DDF}"/>
              </a:ext>
            </a:extLst>
          </p:cNvPr>
          <p:cNvSpPr txBox="1"/>
          <p:nvPr/>
        </p:nvSpPr>
        <p:spPr>
          <a:xfrm>
            <a:off x="678536" y="4541014"/>
            <a:ext cx="31321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alpha val="40000"/>
                  </a:schemeClr>
                </a:solidFill>
              </a:rPr>
              <a:t>GNSS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alpha val="40000"/>
                  </a:schemeClr>
                </a:solidFill>
              </a:rPr>
              <a:t>Atomic clock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alpha val="40000"/>
                  </a:schemeClr>
                </a:solidFill>
              </a:rPr>
              <a:t>Time quality measure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alpha val="40000"/>
                  </a:schemeClr>
                </a:solidFill>
              </a:rPr>
              <a:t>High speed clock generation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alpha val="4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5ACFBC-F043-2A4C-B202-CBFE9DA7FAEB}"/>
              </a:ext>
            </a:extLst>
          </p:cNvPr>
          <p:cNvSpPr txBox="1"/>
          <p:nvPr/>
        </p:nvSpPr>
        <p:spPr>
          <a:xfrm>
            <a:off x="4529925" y="4650609"/>
            <a:ext cx="3132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alpha val="40000"/>
                  </a:schemeClr>
                </a:solidFill>
              </a:rPr>
              <a:t>Time Distribution Board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alpha val="40000"/>
                  </a:schemeClr>
                </a:solidFill>
              </a:rPr>
              <a:t>DAQ connection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23CBC9-0607-E945-A1E0-D747C478BB1A}"/>
              </a:ext>
            </a:extLst>
          </p:cNvPr>
          <p:cNvSpPr txBox="1"/>
          <p:nvPr/>
        </p:nvSpPr>
        <p:spPr>
          <a:xfrm>
            <a:off x="8509884" y="4541014"/>
            <a:ext cx="31321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Clock recovery module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Slow control manager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FPGA firmware update module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alpha val="40000"/>
                </a:schemeClr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D35D4CC-41B7-7E46-95D3-4CB6E9F47AC7}"/>
              </a:ext>
            </a:extLst>
          </p:cNvPr>
          <p:cNvCxnSpPr>
            <a:cxnSpLocks/>
          </p:cNvCxnSpPr>
          <p:nvPr/>
        </p:nvCxnSpPr>
        <p:spPr>
          <a:xfrm flipV="1">
            <a:off x="6684268" y="3301476"/>
            <a:ext cx="2150919" cy="1174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2DB7D04-89D3-6A49-A26F-43F802CF3670}"/>
              </a:ext>
            </a:extLst>
          </p:cNvPr>
          <p:cNvCxnSpPr/>
          <p:nvPr/>
        </p:nvCxnSpPr>
        <p:spPr>
          <a:xfrm>
            <a:off x="3810686" y="1710267"/>
            <a:ext cx="0" cy="2940342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CEA8A74-39D8-3D44-974E-518237442D27}"/>
              </a:ext>
            </a:extLst>
          </p:cNvPr>
          <p:cNvCxnSpPr/>
          <p:nvPr/>
        </p:nvCxnSpPr>
        <p:spPr>
          <a:xfrm>
            <a:off x="7662075" y="1710267"/>
            <a:ext cx="0" cy="2940342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87425F4-84D4-6A4E-AD70-EAFF3CAA6953}"/>
              </a:ext>
            </a:extLst>
          </p:cNvPr>
          <p:cNvSpPr txBox="1"/>
          <p:nvPr/>
        </p:nvSpPr>
        <p:spPr>
          <a:xfrm>
            <a:off x="784830" y="1337855"/>
            <a:ext cx="17338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alpha val="40000"/>
                  </a:schemeClr>
                </a:solidFill>
              </a:rPr>
              <a:t>External lab/</a:t>
            </a:r>
          </a:p>
          <a:p>
            <a:r>
              <a:rPr lang="en-US" sz="2000" dirty="0">
                <a:solidFill>
                  <a:schemeClr val="tx1">
                    <a:alpha val="40000"/>
                  </a:schemeClr>
                </a:solidFill>
              </a:rPr>
              <a:t>electronics hut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4B8FA0-307F-BE4C-8036-E3B19E769C73}"/>
              </a:ext>
            </a:extLst>
          </p:cNvPr>
          <p:cNvSpPr txBox="1"/>
          <p:nvPr/>
        </p:nvSpPr>
        <p:spPr>
          <a:xfrm>
            <a:off x="5110311" y="1409563"/>
            <a:ext cx="18316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alpha val="40000"/>
                  </a:schemeClr>
                </a:solidFill>
              </a:rPr>
              <a:t>Electronics huts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239EF7E-654F-F94E-8987-5CC891F752F2}"/>
              </a:ext>
            </a:extLst>
          </p:cNvPr>
          <p:cNvSpPr txBox="1"/>
          <p:nvPr/>
        </p:nvSpPr>
        <p:spPr>
          <a:xfrm>
            <a:off x="9002448" y="1408028"/>
            <a:ext cx="1825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Frontend vessel</a:t>
            </a:r>
          </a:p>
        </p:txBody>
      </p:sp>
    </p:spTree>
    <p:extLst>
      <p:ext uri="{BB962C8B-B14F-4D97-AF65-F5344CB8AC3E}">
        <p14:creationId xmlns:p14="http://schemas.microsoft.com/office/powerpoint/2010/main" val="13334675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33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Time distribution Endpoint (TDE)</a:t>
            </a:r>
            <a:br>
              <a:rPr lang="en-US" dirty="0">
                <a:solidFill>
                  <a:schemeClr val="accent2"/>
                </a:solidFill>
                <a:latin typeface="+mn-lt"/>
              </a:rPr>
            </a:br>
            <a:r>
              <a:rPr lang="en-US" dirty="0">
                <a:solidFill>
                  <a:schemeClr val="accent2"/>
                </a:solidFill>
                <a:latin typeface="+mn-lt"/>
              </a:rPr>
              <a:t>preferred solution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111D0B-A631-1644-BB70-7EA054ACF6B0}"/>
              </a:ext>
            </a:extLst>
          </p:cNvPr>
          <p:cNvSpPr txBox="1"/>
          <p:nvPr/>
        </p:nvSpPr>
        <p:spPr>
          <a:xfrm>
            <a:off x="21322" y="2644804"/>
            <a:ext cx="2007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Sync link from TDM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CB2AA93-B0BB-4F4D-AE1D-C7D6221BEDA6}"/>
              </a:ext>
            </a:extLst>
          </p:cNvPr>
          <p:cNvSpPr txBox="1"/>
          <p:nvPr/>
        </p:nvSpPr>
        <p:spPr>
          <a:xfrm>
            <a:off x="7970" y="5001201"/>
            <a:ext cx="121919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</a:rPr>
              <a:t>As already discussed our preferred solution is to integrate the TDE in the concentrator or the digitizer (if concentrator is not needed) to enhance the reliability and the efficiency</a:t>
            </a:r>
          </a:p>
          <a:p>
            <a:pPr algn="ctr"/>
            <a:r>
              <a:rPr lang="en-US" sz="2800" dirty="0">
                <a:solidFill>
                  <a:srgbClr val="7030A0"/>
                </a:solidFill>
              </a:rPr>
              <a:t>Some consensus is already forming on this idea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12EC8460-4096-6B4E-816F-E5B40FA69E67}"/>
              </a:ext>
            </a:extLst>
          </p:cNvPr>
          <p:cNvSpPr/>
          <p:nvPr/>
        </p:nvSpPr>
        <p:spPr>
          <a:xfrm>
            <a:off x="3527607" y="2329995"/>
            <a:ext cx="3081860" cy="1991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Concentrator/digitizer</a:t>
            </a:r>
          </a:p>
          <a:p>
            <a:pPr algn="ctr"/>
            <a:r>
              <a:rPr lang="en-US" dirty="0"/>
              <a:t>+</a:t>
            </a:r>
          </a:p>
          <a:p>
            <a:pPr algn="ctr"/>
            <a:r>
              <a:rPr lang="en-US" dirty="0"/>
              <a:t>Time Distribution Endpoint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0A108A-8164-224A-ADEF-C10885730223}"/>
              </a:ext>
            </a:extLst>
          </p:cNvPr>
          <p:cNvSpPr/>
          <p:nvPr/>
        </p:nvSpPr>
        <p:spPr>
          <a:xfrm>
            <a:off x="7458635" y="2537219"/>
            <a:ext cx="1744134" cy="1573115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6A6F0F-4DDB-8B46-AE86-D16293A7495F}"/>
              </a:ext>
            </a:extLst>
          </p:cNvPr>
          <p:cNvSpPr txBox="1"/>
          <p:nvPr/>
        </p:nvSpPr>
        <p:spPr>
          <a:xfrm>
            <a:off x="7843002" y="3139110"/>
            <a:ext cx="95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Digitizer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6815E2F-A488-704B-A16E-B54D2B8555B8}"/>
              </a:ext>
            </a:extLst>
          </p:cNvPr>
          <p:cNvCxnSpPr>
            <a:cxnSpLocks/>
            <a:stCxn id="80" idx="3"/>
            <a:endCxn id="4" idx="1"/>
          </p:cNvCxnSpPr>
          <p:nvPr/>
        </p:nvCxnSpPr>
        <p:spPr>
          <a:xfrm flipV="1">
            <a:off x="6609467" y="3323777"/>
            <a:ext cx="849168" cy="2079"/>
          </a:xfrm>
          <a:prstGeom prst="straightConnector1">
            <a:avLst/>
          </a:prstGeom>
          <a:ln w="38100"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9044E430-A086-064B-AB66-501C32B1619A}"/>
              </a:ext>
            </a:extLst>
          </p:cNvPr>
          <p:cNvSpPr/>
          <p:nvPr/>
        </p:nvSpPr>
        <p:spPr>
          <a:xfrm>
            <a:off x="9761570" y="2497386"/>
            <a:ext cx="304800" cy="284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72B39F7-2D57-754D-ADF9-BB49F8815CA2}"/>
              </a:ext>
            </a:extLst>
          </p:cNvPr>
          <p:cNvSpPr/>
          <p:nvPr/>
        </p:nvSpPr>
        <p:spPr>
          <a:xfrm>
            <a:off x="10066370" y="2252136"/>
            <a:ext cx="389467" cy="795866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8FD8DB3-69D3-164F-8598-C957FDAA9427}"/>
              </a:ext>
            </a:extLst>
          </p:cNvPr>
          <p:cNvSpPr/>
          <p:nvPr/>
        </p:nvSpPr>
        <p:spPr>
          <a:xfrm>
            <a:off x="9913970" y="2649786"/>
            <a:ext cx="304800" cy="284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661EE7A8-7230-604E-B4D1-2D34857C4C1B}"/>
              </a:ext>
            </a:extLst>
          </p:cNvPr>
          <p:cNvSpPr/>
          <p:nvPr/>
        </p:nvSpPr>
        <p:spPr>
          <a:xfrm>
            <a:off x="10218770" y="2404536"/>
            <a:ext cx="389467" cy="795866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50A1550-5D89-9E44-B6A8-D6D12198F604}"/>
              </a:ext>
            </a:extLst>
          </p:cNvPr>
          <p:cNvSpPr/>
          <p:nvPr/>
        </p:nvSpPr>
        <p:spPr>
          <a:xfrm>
            <a:off x="10066370" y="2802186"/>
            <a:ext cx="304800" cy="284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CAAE650-A4C6-C84A-B023-978F54FBEDCF}"/>
              </a:ext>
            </a:extLst>
          </p:cNvPr>
          <p:cNvSpPr/>
          <p:nvPr/>
        </p:nvSpPr>
        <p:spPr>
          <a:xfrm>
            <a:off x="10371170" y="2556936"/>
            <a:ext cx="389467" cy="795866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A38620F-CF8B-F347-9718-5D16C7B9469B}"/>
              </a:ext>
            </a:extLst>
          </p:cNvPr>
          <p:cNvSpPr/>
          <p:nvPr/>
        </p:nvSpPr>
        <p:spPr>
          <a:xfrm>
            <a:off x="10218770" y="2954586"/>
            <a:ext cx="304800" cy="284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445F842-31E8-3841-AF1A-9DAA7365B7D7}"/>
              </a:ext>
            </a:extLst>
          </p:cNvPr>
          <p:cNvSpPr/>
          <p:nvPr/>
        </p:nvSpPr>
        <p:spPr>
          <a:xfrm>
            <a:off x="10523570" y="2709336"/>
            <a:ext cx="389467" cy="795866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0CB1731-C37E-BC4D-8047-357233FF20C6}"/>
              </a:ext>
            </a:extLst>
          </p:cNvPr>
          <p:cNvSpPr/>
          <p:nvPr/>
        </p:nvSpPr>
        <p:spPr>
          <a:xfrm>
            <a:off x="10371170" y="3106986"/>
            <a:ext cx="304800" cy="284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D0F686B9-DB27-6B45-92A8-4AD7E41DA261}"/>
              </a:ext>
            </a:extLst>
          </p:cNvPr>
          <p:cNvSpPr/>
          <p:nvPr/>
        </p:nvSpPr>
        <p:spPr>
          <a:xfrm>
            <a:off x="10675970" y="2861736"/>
            <a:ext cx="389467" cy="795866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6DC4FBF-636F-C343-A8C0-4C9D0919E936}"/>
              </a:ext>
            </a:extLst>
          </p:cNvPr>
          <p:cNvSpPr/>
          <p:nvPr/>
        </p:nvSpPr>
        <p:spPr>
          <a:xfrm>
            <a:off x="10523570" y="3259386"/>
            <a:ext cx="304800" cy="284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0FACAD7B-CC1E-D64E-985F-82E806098366}"/>
              </a:ext>
            </a:extLst>
          </p:cNvPr>
          <p:cNvSpPr/>
          <p:nvPr/>
        </p:nvSpPr>
        <p:spPr>
          <a:xfrm>
            <a:off x="10828370" y="3014136"/>
            <a:ext cx="389467" cy="795866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943BCA6-C1FA-5B45-A5DB-DF07AE9A527A}"/>
              </a:ext>
            </a:extLst>
          </p:cNvPr>
          <p:cNvSpPr/>
          <p:nvPr/>
        </p:nvSpPr>
        <p:spPr>
          <a:xfrm>
            <a:off x="10675970" y="3411786"/>
            <a:ext cx="304800" cy="284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D0C8B1D1-2289-D843-BA77-6BFA036FC8F2}"/>
              </a:ext>
            </a:extLst>
          </p:cNvPr>
          <p:cNvSpPr/>
          <p:nvPr/>
        </p:nvSpPr>
        <p:spPr>
          <a:xfrm>
            <a:off x="10980770" y="3166536"/>
            <a:ext cx="389467" cy="795866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74F0833-5B3A-424C-B6F3-95BEE16B1A43}"/>
              </a:ext>
            </a:extLst>
          </p:cNvPr>
          <p:cNvCxnSpPr/>
          <p:nvPr/>
        </p:nvCxnSpPr>
        <p:spPr>
          <a:xfrm>
            <a:off x="9507568" y="2649786"/>
            <a:ext cx="1100669" cy="11442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B7F51DC-62AA-0C41-8F47-A9A6B2B8BA40}"/>
              </a:ext>
            </a:extLst>
          </p:cNvPr>
          <p:cNvCxnSpPr>
            <a:stCxn id="11" idx="1"/>
          </p:cNvCxnSpPr>
          <p:nvPr/>
        </p:nvCxnSpPr>
        <p:spPr>
          <a:xfrm flipH="1">
            <a:off x="9585147" y="2639649"/>
            <a:ext cx="176423" cy="696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9D0EAC5A-7134-5145-B828-4C9611C45D7E}"/>
              </a:ext>
            </a:extLst>
          </p:cNvPr>
          <p:cNvCxnSpPr/>
          <p:nvPr/>
        </p:nvCxnSpPr>
        <p:spPr>
          <a:xfrm flipH="1">
            <a:off x="9737547" y="2792049"/>
            <a:ext cx="176423" cy="696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60407BBF-7456-E449-AB80-DC7F2E7D5CB7}"/>
              </a:ext>
            </a:extLst>
          </p:cNvPr>
          <p:cNvCxnSpPr/>
          <p:nvPr/>
        </p:nvCxnSpPr>
        <p:spPr>
          <a:xfrm flipH="1">
            <a:off x="9889947" y="2944449"/>
            <a:ext cx="176423" cy="696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77E185BD-A363-2B47-A0C2-7BA87F055CE9}"/>
              </a:ext>
            </a:extLst>
          </p:cNvPr>
          <p:cNvCxnSpPr/>
          <p:nvPr/>
        </p:nvCxnSpPr>
        <p:spPr>
          <a:xfrm flipH="1">
            <a:off x="10042347" y="3096849"/>
            <a:ext cx="176423" cy="696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4A7728D-FABE-2048-92B0-AE79ED3B4B0F}"/>
              </a:ext>
            </a:extLst>
          </p:cNvPr>
          <p:cNvCxnSpPr/>
          <p:nvPr/>
        </p:nvCxnSpPr>
        <p:spPr>
          <a:xfrm flipH="1">
            <a:off x="10194747" y="3249249"/>
            <a:ext cx="176423" cy="696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91919D0-C3C2-BF46-BBAB-C4142C22256F}"/>
              </a:ext>
            </a:extLst>
          </p:cNvPr>
          <p:cNvCxnSpPr/>
          <p:nvPr/>
        </p:nvCxnSpPr>
        <p:spPr>
          <a:xfrm flipH="1">
            <a:off x="10347147" y="3401649"/>
            <a:ext cx="176423" cy="696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38464A3-C432-3F44-9775-88B7D4D4DF31}"/>
              </a:ext>
            </a:extLst>
          </p:cNvPr>
          <p:cNvCxnSpPr/>
          <p:nvPr/>
        </p:nvCxnSpPr>
        <p:spPr>
          <a:xfrm flipH="1">
            <a:off x="10499547" y="3554049"/>
            <a:ext cx="176423" cy="696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84DE124-CAA2-2748-849A-F4CDBB6429F4}"/>
              </a:ext>
            </a:extLst>
          </p:cNvPr>
          <p:cNvCxnSpPr/>
          <p:nvPr/>
        </p:nvCxnSpPr>
        <p:spPr>
          <a:xfrm>
            <a:off x="9202769" y="3318936"/>
            <a:ext cx="935271" cy="692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570F677-0D28-C346-94BD-7CF91DEDEB0F}"/>
              </a:ext>
            </a:extLst>
          </p:cNvPr>
          <p:cNvCxnSpPr>
            <a:cxnSpLocks/>
          </p:cNvCxnSpPr>
          <p:nvPr/>
        </p:nvCxnSpPr>
        <p:spPr>
          <a:xfrm>
            <a:off x="245986" y="3047214"/>
            <a:ext cx="197301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Oval 83">
            <a:extLst>
              <a:ext uri="{FF2B5EF4-FFF2-40B4-BE49-F238E27FC236}">
                <a16:creationId xmlns:a16="http://schemas.microsoft.com/office/drawing/2014/main" id="{4ADFE83B-554A-6D44-B598-5319E234080E}"/>
              </a:ext>
            </a:extLst>
          </p:cNvPr>
          <p:cNvSpPr/>
          <p:nvPr/>
        </p:nvSpPr>
        <p:spPr>
          <a:xfrm>
            <a:off x="1986521" y="2642953"/>
            <a:ext cx="449451" cy="404261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C8A8DE23-A8EF-DD48-8913-E7F5D38DA673}"/>
              </a:ext>
            </a:extLst>
          </p:cNvPr>
          <p:cNvSpPr/>
          <p:nvPr/>
        </p:nvSpPr>
        <p:spPr>
          <a:xfrm>
            <a:off x="2022637" y="2641501"/>
            <a:ext cx="449451" cy="404261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9806A212-B343-3648-BC22-8ED8FD52AC73}"/>
              </a:ext>
            </a:extLst>
          </p:cNvPr>
          <p:cNvSpPr/>
          <p:nvPr/>
        </p:nvSpPr>
        <p:spPr>
          <a:xfrm>
            <a:off x="2054841" y="2644463"/>
            <a:ext cx="449451" cy="404261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338DFEDB-8F61-F847-AD6D-936F404C0E10}"/>
              </a:ext>
            </a:extLst>
          </p:cNvPr>
          <p:cNvCxnSpPr>
            <a:cxnSpLocks/>
          </p:cNvCxnSpPr>
          <p:nvPr/>
        </p:nvCxnSpPr>
        <p:spPr>
          <a:xfrm flipV="1">
            <a:off x="2218996" y="3033960"/>
            <a:ext cx="1264046" cy="11803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73E9B3A8-0DE1-144A-B783-5C6738DF244F}"/>
              </a:ext>
            </a:extLst>
          </p:cNvPr>
          <p:cNvSpPr txBox="1"/>
          <p:nvPr/>
        </p:nvSpPr>
        <p:spPr>
          <a:xfrm>
            <a:off x="12361" y="3532309"/>
            <a:ext cx="1861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Eth link from DAQ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78BFE28E-9C8E-F94E-9D91-7CDA81DD5014}"/>
              </a:ext>
            </a:extLst>
          </p:cNvPr>
          <p:cNvCxnSpPr>
            <a:cxnSpLocks/>
          </p:cNvCxnSpPr>
          <p:nvPr/>
        </p:nvCxnSpPr>
        <p:spPr>
          <a:xfrm>
            <a:off x="237025" y="3934719"/>
            <a:ext cx="197301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Oval 90">
            <a:extLst>
              <a:ext uri="{FF2B5EF4-FFF2-40B4-BE49-F238E27FC236}">
                <a16:creationId xmlns:a16="http://schemas.microsoft.com/office/drawing/2014/main" id="{8B99D870-564C-0549-81A9-0259F7822F3B}"/>
              </a:ext>
            </a:extLst>
          </p:cNvPr>
          <p:cNvSpPr/>
          <p:nvPr/>
        </p:nvSpPr>
        <p:spPr>
          <a:xfrm>
            <a:off x="1977560" y="3530458"/>
            <a:ext cx="449451" cy="404261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39D7D95B-19E5-D243-9A04-B1BEF395B7EF}"/>
              </a:ext>
            </a:extLst>
          </p:cNvPr>
          <p:cNvSpPr/>
          <p:nvPr/>
        </p:nvSpPr>
        <p:spPr>
          <a:xfrm>
            <a:off x="2013676" y="3529006"/>
            <a:ext cx="449451" cy="404261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BD2F5083-A8AB-4443-B5F4-2D2E4AAA4884}"/>
              </a:ext>
            </a:extLst>
          </p:cNvPr>
          <p:cNvSpPr/>
          <p:nvPr/>
        </p:nvSpPr>
        <p:spPr>
          <a:xfrm>
            <a:off x="2045880" y="3531968"/>
            <a:ext cx="449451" cy="404261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0DAE53E4-A9B9-0D4C-A0D3-DFB6EA4348F7}"/>
              </a:ext>
            </a:extLst>
          </p:cNvPr>
          <p:cNvCxnSpPr>
            <a:cxnSpLocks/>
          </p:cNvCxnSpPr>
          <p:nvPr/>
        </p:nvCxnSpPr>
        <p:spPr>
          <a:xfrm flipV="1">
            <a:off x="2210035" y="3921465"/>
            <a:ext cx="1264046" cy="11803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AB899E32-B12A-7C47-B14C-DC0E4EA3A04E}"/>
              </a:ext>
            </a:extLst>
          </p:cNvPr>
          <p:cNvCxnSpPr>
            <a:endCxn id="80" idx="0"/>
          </p:cNvCxnSpPr>
          <p:nvPr/>
        </p:nvCxnSpPr>
        <p:spPr>
          <a:xfrm>
            <a:off x="2054841" y="1757082"/>
            <a:ext cx="3013696" cy="572913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6F93EAC9-8558-0241-A807-13743F927588}"/>
              </a:ext>
            </a:extLst>
          </p:cNvPr>
          <p:cNvSpPr txBox="1"/>
          <p:nvPr/>
        </p:nvSpPr>
        <p:spPr>
          <a:xfrm>
            <a:off x="2032888" y="1362382"/>
            <a:ext cx="1815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Slow control data</a:t>
            </a:r>
          </a:p>
        </p:txBody>
      </p:sp>
    </p:spTree>
    <p:extLst>
      <p:ext uri="{BB962C8B-B14F-4D97-AF65-F5344CB8AC3E}">
        <p14:creationId xmlns:p14="http://schemas.microsoft.com/office/powerpoint/2010/main" val="2584837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33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Time distribution Endpoint (TDE)</a:t>
            </a:r>
            <a:br>
              <a:rPr lang="en-US" dirty="0">
                <a:solidFill>
                  <a:schemeClr val="accent2"/>
                </a:solidFill>
                <a:latin typeface="+mn-lt"/>
              </a:rPr>
            </a:br>
            <a:r>
              <a:rPr lang="en-US" dirty="0">
                <a:solidFill>
                  <a:schemeClr val="accent2"/>
                </a:solidFill>
                <a:latin typeface="+mn-lt"/>
              </a:rPr>
              <a:t>Alternative solution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111D0B-A631-1644-BB70-7EA054ACF6B0}"/>
              </a:ext>
            </a:extLst>
          </p:cNvPr>
          <p:cNvSpPr txBox="1"/>
          <p:nvPr/>
        </p:nvSpPr>
        <p:spPr>
          <a:xfrm>
            <a:off x="21322" y="2644804"/>
            <a:ext cx="2007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Sync link from TDM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CB2AA93-B0BB-4F4D-AE1D-C7D6221BEDA6}"/>
              </a:ext>
            </a:extLst>
          </p:cNvPr>
          <p:cNvSpPr txBox="1"/>
          <p:nvPr/>
        </p:nvSpPr>
        <p:spPr>
          <a:xfrm>
            <a:off x="0" y="5297552"/>
            <a:ext cx="121919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</a:rPr>
              <a:t>If a digitizer needs a concentrator or the collaboration decides to have separated boards  </a:t>
            </a:r>
          </a:p>
          <a:p>
            <a:pPr algn="ctr"/>
            <a:r>
              <a:rPr lang="en-US" sz="2800" dirty="0">
                <a:solidFill>
                  <a:srgbClr val="7030A0"/>
                </a:solidFill>
              </a:rPr>
              <a:t>We have already a developed solution and we are ready to support that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12EC8460-4096-6B4E-816F-E5B40FA69E67}"/>
              </a:ext>
            </a:extLst>
          </p:cNvPr>
          <p:cNvSpPr/>
          <p:nvPr/>
        </p:nvSpPr>
        <p:spPr>
          <a:xfrm>
            <a:off x="3527607" y="2329995"/>
            <a:ext cx="3081860" cy="10817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Time Distribution Endpoint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0A108A-8164-224A-ADEF-C10885730223}"/>
              </a:ext>
            </a:extLst>
          </p:cNvPr>
          <p:cNvSpPr/>
          <p:nvPr/>
        </p:nvSpPr>
        <p:spPr>
          <a:xfrm>
            <a:off x="7458635" y="2537219"/>
            <a:ext cx="1744134" cy="1573115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6A6F0F-4DDB-8B46-AE86-D16293A7495F}"/>
              </a:ext>
            </a:extLst>
          </p:cNvPr>
          <p:cNvSpPr txBox="1"/>
          <p:nvPr/>
        </p:nvSpPr>
        <p:spPr>
          <a:xfrm>
            <a:off x="7843002" y="3139110"/>
            <a:ext cx="95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Digitizer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6815E2F-A488-704B-A16E-B54D2B8555B8}"/>
              </a:ext>
            </a:extLst>
          </p:cNvPr>
          <p:cNvCxnSpPr>
            <a:cxnSpLocks/>
            <a:stCxn id="80" idx="3"/>
            <a:endCxn id="4" idx="1"/>
          </p:cNvCxnSpPr>
          <p:nvPr/>
        </p:nvCxnSpPr>
        <p:spPr>
          <a:xfrm>
            <a:off x="6609467" y="2870891"/>
            <a:ext cx="849168" cy="452886"/>
          </a:xfrm>
          <a:prstGeom prst="straightConnector1">
            <a:avLst/>
          </a:prstGeom>
          <a:ln w="38100"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9044E430-A086-064B-AB66-501C32B1619A}"/>
              </a:ext>
            </a:extLst>
          </p:cNvPr>
          <p:cNvSpPr/>
          <p:nvPr/>
        </p:nvSpPr>
        <p:spPr>
          <a:xfrm>
            <a:off x="9761570" y="2497386"/>
            <a:ext cx="304800" cy="284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72B39F7-2D57-754D-ADF9-BB49F8815CA2}"/>
              </a:ext>
            </a:extLst>
          </p:cNvPr>
          <p:cNvSpPr/>
          <p:nvPr/>
        </p:nvSpPr>
        <p:spPr>
          <a:xfrm>
            <a:off x="10066370" y="2252136"/>
            <a:ext cx="389467" cy="795866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8FD8DB3-69D3-164F-8598-C957FDAA9427}"/>
              </a:ext>
            </a:extLst>
          </p:cNvPr>
          <p:cNvSpPr/>
          <p:nvPr/>
        </p:nvSpPr>
        <p:spPr>
          <a:xfrm>
            <a:off x="9913970" y="2649786"/>
            <a:ext cx="304800" cy="284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661EE7A8-7230-604E-B4D1-2D34857C4C1B}"/>
              </a:ext>
            </a:extLst>
          </p:cNvPr>
          <p:cNvSpPr/>
          <p:nvPr/>
        </p:nvSpPr>
        <p:spPr>
          <a:xfrm>
            <a:off x="10218770" y="2404536"/>
            <a:ext cx="389467" cy="795866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50A1550-5D89-9E44-B6A8-D6D12198F604}"/>
              </a:ext>
            </a:extLst>
          </p:cNvPr>
          <p:cNvSpPr/>
          <p:nvPr/>
        </p:nvSpPr>
        <p:spPr>
          <a:xfrm>
            <a:off x="10066370" y="2802186"/>
            <a:ext cx="304800" cy="284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CAAE650-A4C6-C84A-B023-978F54FBEDCF}"/>
              </a:ext>
            </a:extLst>
          </p:cNvPr>
          <p:cNvSpPr/>
          <p:nvPr/>
        </p:nvSpPr>
        <p:spPr>
          <a:xfrm>
            <a:off x="10371170" y="2556936"/>
            <a:ext cx="389467" cy="795866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A38620F-CF8B-F347-9718-5D16C7B9469B}"/>
              </a:ext>
            </a:extLst>
          </p:cNvPr>
          <p:cNvSpPr/>
          <p:nvPr/>
        </p:nvSpPr>
        <p:spPr>
          <a:xfrm>
            <a:off x="10218770" y="2954586"/>
            <a:ext cx="304800" cy="284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445F842-31E8-3841-AF1A-9DAA7365B7D7}"/>
              </a:ext>
            </a:extLst>
          </p:cNvPr>
          <p:cNvSpPr/>
          <p:nvPr/>
        </p:nvSpPr>
        <p:spPr>
          <a:xfrm>
            <a:off x="10523570" y="2709336"/>
            <a:ext cx="389467" cy="795866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0CB1731-C37E-BC4D-8047-357233FF20C6}"/>
              </a:ext>
            </a:extLst>
          </p:cNvPr>
          <p:cNvSpPr/>
          <p:nvPr/>
        </p:nvSpPr>
        <p:spPr>
          <a:xfrm>
            <a:off x="10371170" y="3106986"/>
            <a:ext cx="304800" cy="284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D0F686B9-DB27-6B45-92A8-4AD7E41DA261}"/>
              </a:ext>
            </a:extLst>
          </p:cNvPr>
          <p:cNvSpPr/>
          <p:nvPr/>
        </p:nvSpPr>
        <p:spPr>
          <a:xfrm>
            <a:off x="10675970" y="2861736"/>
            <a:ext cx="389467" cy="795866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6DC4FBF-636F-C343-A8C0-4C9D0919E936}"/>
              </a:ext>
            </a:extLst>
          </p:cNvPr>
          <p:cNvSpPr/>
          <p:nvPr/>
        </p:nvSpPr>
        <p:spPr>
          <a:xfrm>
            <a:off x="10523570" y="3259386"/>
            <a:ext cx="304800" cy="284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0FACAD7B-CC1E-D64E-985F-82E806098366}"/>
              </a:ext>
            </a:extLst>
          </p:cNvPr>
          <p:cNvSpPr/>
          <p:nvPr/>
        </p:nvSpPr>
        <p:spPr>
          <a:xfrm>
            <a:off x="10828370" y="3014136"/>
            <a:ext cx="389467" cy="795866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943BCA6-C1FA-5B45-A5DB-DF07AE9A527A}"/>
              </a:ext>
            </a:extLst>
          </p:cNvPr>
          <p:cNvSpPr/>
          <p:nvPr/>
        </p:nvSpPr>
        <p:spPr>
          <a:xfrm>
            <a:off x="10675970" y="3411786"/>
            <a:ext cx="304800" cy="284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D0C8B1D1-2289-D843-BA77-6BFA036FC8F2}"/>
              </a:ext>
            </a:extLst>
          </p:cNvPr>
          <p:cNvSpPr/>
          <p:nvPr/>
        </p:nvSpPr>
        <p:spPr>
          <a:xfrm>
            <a:off x="10980770" y="3166536"/>
            <a:ext cx="389467" cy="795866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74F0833-5B3A-424C-B6F3-95BEE16B1A43}"/>
              </a:ext>
            </a:extLst>
          </p:cNvPr>
          <p:cNvCxnSpPr/>
          <p:nvPr/>
        </p:nvCxnSpPr>
        <p:spPr>
          <a:xfrm>
            <a:off x="9507568" y="2649786"/>
            <a:ext cx="1100669" cy="11442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B7F51DC-62AA-0C41-8F47-A9A6B2B8BA40}"/>
              </a:ext>
            </a:extLst>
          </p:cNvPr>
          <p:cNvCxnSpPr>
            <a:stCxn id="11" idx="1"/>
          </p:cNvCxnSpPr>
          <p:nvPr/>
        </p:nvCxnSpPr>
        <p:spPr>
          <a:xfrm flipH="1">
            <a:off x="9585147" y="2639649"/>
            <a:ext cx="176423" cy="696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9D0EAC5A-7134-5145-B828-4C9611C45D7E}"/>
              </a:ext>
            </a:extLst>
          </p:cNvPr>
          <p:cNvCxnSpPr/>
          <p:nvPr/>
        </p:nvCxnSpPr>
        <p:spPr>
          <a:xfrm flipH="1">
            <a:off x="9737547" y="2792049"/>
            <a:ext cx="176423" cy="696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60407BBF-7456-E449-AB80-DC7F2E7D5CB7}"/>
              </a:ext>
            </a:extLst>
          </p:cNvPr>
          <p:cNvCxnSpPr/>
          <p:nvPr/>
        </p:nvCxnSpPr>
        <p:spPr>
          <a:xfrm flipH="1">
            <a:off x="9889947" y="2944449"/>
            <a:ext cx="176423" cy="696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77E185BD-A363-2B47-A0C2-7BA87F055CE9}"/>
              </a:ext>
            </a:extLst>
          </p:cNvPr>
          <p:cNvCxnSpPr/>
          <p:nvPr/>
        </p:nvCxnSpPr>
        <p:spPr>
          <a:xfrm flipH="1">
            <a:off x="10042347" y="3096849"/>
            <a:ext cx="176423" cy="696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4A7728D-FABE-2048-92B0-AE79ED3B4B0F}"/>
              </a:ext>
            </a:extLst>
          </p:cNvPr>
          <p:cNvCxnSpPr/>
          <p:nvPr/>
        </p:nvCxnSpPr>
        <p:spPr>
          <a:xfrm flipH="1">
            <a:off x="10194747" y="3249249"/>
            <a:ext cx="176423" cy="696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91919D0-C3C2-BF46-BBAB-C4142C22256F}"/>
              </a:ext>
            </a:extLst>
          </p:cNvPr>
          <p:cNvCxnSpPr/>
          <p:nvPr/>
        </p:nvCxnSpPr>
        <p:spPr>
          <a:xfrm flipH="1">
            <a:off x="10347147" y="3401649"/>
            <a:ext cx="176423" cy="696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38464A3-C432-3F44-9775-88B7D4D4DF31}"/>
              </a:ext>
            </a:extLst>
          </p:cNvPr>
          <p:cNvCxnSpPr/>
          <p:nvPr/>
        </p:nvCxnSpPr>
        <p:spPr>
          <a:xfrm flipH="1">
            <a:off x="10499547" y="3554049"/>
            <a:ext cx="176423" cy="696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84DE124-CAA2-2748-849A-F4CDBB6429F4}"/>
              </a:ext>
            </a:extLst>
          </p:cNvPr>
          <p:cNvCxnSpPr/>
          <p:nvPr/>
        </p:nvCxnSpPr>
        <p:spPr>
          <a:xfrm>
            <a:off x="9202769" y="3318936"/>
            <a:ext cx="935271" cy="692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570F677-0D28-C346-94BD-7CF91DEDEB0F}"/>
              </a:ext>
            </a:extLst>
          </p:cNvPr>
          <p:cNvCxnSpPr>
            <a:cxnSpLocks/>
          </p:cNvCxnSpPr>
          <p:nvPr/>
        </p:nvCxnSpPr>
        <p:spPr>
          <a:xfrm>
            <a:off x="245986" y="3047214"/>
            <a:ext cx="197301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Oval 83">
            <a:extLst>
              <a:ext uri="{FF2B5EF4-FFF2-40B4-BE49-F238E27FC236}">
                <a16:creationId xmlns:a16="http://schemas.microsoft.com/office/drawing/2014/main" id="{4ADFE83B-554A-6D44-B598-5319E234080E}"/>
              </a:ext>
            </a:extLst>
          </p:cNvPr>
          <p:cNvSpPr/>
          <p:nvPr/>
        </p:nvSpPr>
        <p:spPr>
          <a:xfrm>
            <a:off x="1986521" y="2642953"/>
            <a:ext cx="449451" cy="404261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C8A8DE23-A8EF-DD48-8913-E7F5D38DA673}"/>
              </a:ext>
            </a:extLst>
          </p:cNvPr>
          <p:cNvSpPr/>
          <p:nvPr/>
        </p:nvSpPr>
        <p:spPr>
          <a:xfrm>
            <a:off x="2022637" y="2641501"/>
            <a:ext cx="449451" cy="404261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9806A212-B343-3648-BC22-8ED8FD52AC73}"/>
              </a:ext>
            </a:extLst>
          </p:cNvPr>
          <p:cNvSpPr/>
          <p:nvPr/>
        </p:nvSpPr>
        <p:spPr>
          <a:xfrm>
            <a:off x="2054841" y="2644463"/>
            <a:ext cx="449451" cy="404261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338DFEDB-8F61-F847-AD6D-936F404C0E10}"/>
              </a:ext>
            </a:extLst>
          </p:cNvPr>
          <p:cNvCxnSpPr>
            <a:cxnSpLocks/>
          </p:cNvCxnSpPr>
          <p:nvPr/>
        </p:nvCxnSpPr>
        <p:spPr>
          <a:xfrm flipV="1">
            <a:off x="2218996" y="3033960"/>
            <a:ext cx="1264046" cy="11803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73E9B3A8-0DE1-144A-B783-5C6738DF244F}"/>
              </a:ext>
            </a:extLst>
          </p:cNvPr>
          <p:cNvSpPr txBox="1"/>
          <p:nvPr/>
        </p:nvSpPr>
        <p:spPr>
          <a:xfrm>
            <a:off x="12361" y="3532309"/>
            <a:ext cx="1861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Eth link from DAQ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78BFE28E-9C8E-F94E-9D91-7CDA81DD5014}"/>
              </a:ext>
            </a:extLst>
          </p:cNvPr>
          <p:cNvCxnSpPr>
            <a:cxnSpLocks/>
          </p:cNvCxnSpPr>
          <p:nvPr/>
        </p:nvCxnSpPr>
        <p:spPr>
          <a:xfrm>
            <a:off x="237025" y="3934719"/>
            <a:ext cx="197301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Oval 90">
            <a:extLst>
              <a:ext uri="{FF2B5EF4-FFF2-40B4-BE49-F238E27FC236}">
                <a16:creationId xmlns:a16="http://schemas.microsoft.com/office/drawing/2014/main" id="{8B99D870-564C-0549-81A9-0259F7822F3B}"/>
              </a:ext>
            </a:extLst>
          </p:cNvPr>
          <p:cNvSpPr/>
          <p:nvPr/>
        </p:nvSpPr>
        <p:spPr>
          <a:xfrm>
            <a:off x="1977560" y="3530458"/>
            <a:ext cx="449451" cy="404261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39D7D95B-19E5-D243-9A04-B1BEF395B7EF}"/>
              </a:ext>
            </a:extLst>
          </p:cNvPr>
          <p:cNvSpPr/>
          <p:nvPr/>
        </p:nvSpPr>
        <p:spPr>
          <a:xfrm>
            <a:off x="2013676" y="3529006"/>
            <a:ext cx="449451" cy="404261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BD2F5083-A8AB-4443-B5F4-2D2E4AAA4884}"/>
              </a:ext>
            </a:extLst>
          </p:cNvPr>
          <p:cNvSpPr/>
          <p:nvPr/>
        </p:nvSpPr>
        <p:spPr>
          <a:xfrm>
            <a:off x="2045880" y="3531968"/>
            <a:ext cx="449451" cy="404261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0DAE53E4-A9B9-0D4C-A0D3-DFB6EA4348F7}"/>
              </a:ext>
            </a:extLst>
          </p:cNvPr>
          <p:cNvCxnSpPr>
            <a:cxnSpLocks/>
          </p:cNvCxnSpPr>
          <p:nvPr/>
        </p:nvCxnSpPr>
        <p:spPr>
          <a:xfrm flipV="1">
            <a:off x="2210035" y="3921465"/>
            <a:ext cx="1264046" cy="11803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AB899E32-B12A-7C47-B14C-DC0E4EA3A04E}"/>
              </a:ext>
            </a:extLst>
          </p:cNvPr>
          <p:cNvCxnSpPr>
            <a:cxnSpLocks/>
            <a:endCxn id="80" idx="0"/>
          </p:cNvCxnSpPr>
          <p:nvPr/>
        </p:nvCxnSpPr>
        <p:spPr>
          <a:xfrm>
            <a:off x="2054841" y="1757082"/>
            <a:ext cx="3013696" cy="572913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6F93EAC9-8558-0241-A807-13743F927588}"/>
              </a:ext>
            </a:extLst>
          </p:cNvPr>
          <p:cNvSpPr txBox="1"/>
          <p:nvPr/>
        </p:nvSpPr>
        <p:spPr>
          <a:xfrm>
            <a:off x="2032888" y="1362382"/>
            <a:ext cx="1815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Slow control data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D402BC1-BE5A-C844-9C37-8D38E29F7328}"/>
              </a:ext>
            </a:extLst>
          </p:cNvPr>
          <p:cNvSpPr/>
          <p:nvPr/>
        </p:nvSpPr>
        <p:spPr>
          <a:xfrm>
            <a:off x="3527607" y="3505202"/>
            <a:ext cx="3081860" cy="988941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Concentrator/digitizer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ACB45E6-5495-8642-B443-B67744BEE0E8}"/>
              </a:ext>
            </a:extLst>
          </p:cNvPr>
          <p:cNvCxnSpPr>
            <a:stCxn id="4" idx="1"/>
            <a:endCxn id="51" idx="3"/>
          </p:cNvCxnSpPr>
          <p:nvPr/>
        </p:nvCxnSpPr>
        <p:spPr>
          <a:xfrm flipH="1">
            <a:off x="6609467" y="3323777"/>
            <a:ext cx="849168" cy="675896"/>
          </a:xfrm>
          <a:prstGeom prst="straightConnector1">
            <a:avLst/>
          </a:prstGeom>
          <a:ln w="38100"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6E5B8EEA-AE48-0E49-86FB-A27D3CD4EFC5}"/>
              </a:ext>
            </a:extLst>
          </p:cNvPr>
          <p:cNvCxnSpPr>
            <a:cxnSpLocks/>
            <a:stCxn id="51" idx="2"/>
          </p:cNvCxnSpPr>
          <p:nvPr/>
        </p:nvCxnSpPr>
        <p:spPr>
          <a:xfrm rot="5400000">
            <a:off x="3416578" y="3296562"/>
            <a:ext cx="454378" cy="2849541"/>
          </a:xfrm>
          <a:prstGeom prst="bentConnector2">
            <a:avLst/>
          </a:prstGeom>
          <a:ln w="3810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CA2CA0AB-E415-A04D-9B4B-4E60E8E987B0}"/>
              </a:ext>
            </a:extLst>
          </p:cNvPr>
          <p:cNvSpPr txBox="1"/>
          <p:nvPr/>
        </p:nvSpPr>
        <p:spPr>
          <a:xfrm>
            <a:off x="2202285" y="4562270"/>
            <a:ext cx="1815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Slow control data</a:t>
            </a:r>
          </a:p>
        </p:txBody>
      </p:sp>
    </p:spTree>
    <p:extLst>
      <p:ext uri="{BB962C8B-B14F-4D97-AF65-F5344CB8AC3E}">
        <p14:creationId xmlns:p14="http://schemas.microsoft.com/office/powerpoint/2010/main" val="28006480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33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Time distribution Endpoint (TDE)</a:t>
            </a:r>
            <a:br>
              <a:rPr lang="en-US" dirty="0">
                <a:solidFill>
                  <a:schemeClr val="accent2"/>
                </a:solidFill>
                <a:latin typeface="+mn-lt"/>
              </a:rPr>
            </a:br>
            <a:r>
              <a:rPr lang="en-US" dirty="0">
                <a:solidFill>
                  <a:schemeClr val="accent2"/>
                </a:solidFill>
                <a:latin typeface="+mn-lt"/>
              </a:rPr>
              <a:t>Alternative solution board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CB2AA93-B0BB-4F4D-AE1D-C7D6221BEDA6}"/>
              </a:ext>
            </a:extLst>
          </p:cNvPr>
          <p:cNvSpPr txBox="1"/>
          <p:nvPr/>
        </p:nvSpPr>
        <p:spPr>
          <a:xfrm>
            <a:off x="0" y="5691999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</a:rPr>
              <a:t>This board is ready to be reviewed and integrated as final prototype </a:t>
            </a:r>
          </a:p>
          <a:p>
            <a:pPr algn="ctr"/>
            <a:r>
              <a:rPr lang="en-US" sz="2800" dirty="0">
                <a:solidFill>
                  <a:srgbClr val="7030A0"/>
                </a:solidFill>
              </a:rPr>
              <a:t>A small modification needed to host 2 lasers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D8C8CD-EC4E-FE41-931B-E8EACC2FE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6513" y="1650277"/>
            <a:ext cx="5658971" cy="340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0556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33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Time distribution Endpoint (TDE)</a:t>
            </a:r>
            <a:br>
              <a:rPr lang="en-US" dirty="0">
                <a:solidFill>
                  <a:schemeClr val="accent2"/>
                </a:solidFill>
                <a:latin typeface="+mn-lt"/>
              </a:rPr>
            </a:br>
            <a:r>
              <a:rPr lang="en-US" dirty="0">
                <a:solidFill>
                  <a:schemeClr val="accent2"/>
                </a:solidFill>
                <a:latin typeface="+mn-lt"/>
              </a:rPr>
              <a:t>final considerations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3FA88BF-3140-E549-8848-1F073C8BF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65453"/>
            <a:ext cx="12192000" cy="1034312"/>
          </a:xfrm>
        </p:spPr>
        <p:txBody>
          <a:bodyPr>
            <a:normAutofit/>
          </a:bodyPr>
          <a:lstStyle/>
          <a:p>
            <a:r>
              <a:rPr lang="en-US" sz="3000" dirty="0"/>
              <a:t>The time distribution group will support whatever decision will be taken from the collaboration (both for ID, OD): </a:t>
            </a:r>
          </a:p>
          <a:p>
            <a:pPr marL="0" indent="0">
              <a:buNone/>
            </a:pPr>
            <a:endParaRPr lang="en-US" sz="3000" dirty="0"/>
          </a:p>
          <a:p>
            <a:endParaRPr lang="en-US" sz="2200" dirty="0"/>
          </a:p>
          <a:p>
            <a:pPr marL="0" indent="0">
              <a:buNone/>
            </a:pPr>
            <a:endParaRPr lang="en-US" sz="3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848A74-786A-B847-80C1-397CB06481BB}"/>
              </a:ext>
            </a:extLst>
          </p:cNvPr>
          <p:cNvSpPr txBox="1"/>
          <p:nvPr/>
        </p:nvSpPr>
        <p:spPr>
          <a:xfrm>
            <a:off x="0" y="2889171"/>
            <a:ext cx="550433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/>
              <a:t>In case of integrated solution we’ll support (and pay)</a:t>
            </a:r>
          </a:p>
          <a:p>
            <a:pPr lvl="1"/>
            <a:endParaRPr lang="en-US" sz="3200" dirty="0">
              <a:solidFill>
                <a:schemeClr val="accent2"/>
              </a:solidFill>
            </a:endParaRPr>
          </a:p>
          <a:p>
            <a:pPr lvl="1"/>
            <a:endParaRPr lang="en-US" sz="3200" dirty="0">
              <a:solidFill>
                <a:schemeClr val="accent2"/>
              </a:solidFill>
            </a:endParaRPr>
          </a:p>
          <a:p>
            <a:pPr lvl="1"/>
            <a:r>
              <a:rPr lang="en-US" sz="3200" dirty="0">
                <a:solidFill>
                  <a:schemeClr val="accent2"/>
                </a:solidFill>
              </a:rPr>
              <a:t>Lasers, PLL, firmware IP etc. in case of single board.</a:t>
            </a:r>
          </a:p>
          <a:p>
            <a:pPr lvl="1"/>
            <a:endParaRPr lang="en-US" sz="3200" dirty="0">
              <a:solidFill>
                <a:schemeClr val="accent2"/>
              </a:solidFill>
            </a:endParaRPr>
          </a:p>
          <a:p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77FD85F-C09B-224B-8335-3DAF6F9D5ECD}"/>
              </a:ext>
            </a:extLst>
          </p:cNvPr>
          <p:cNvCxnSpPr>
            <a:stCxn id="6" idx="2"/>
          </p:cNvCxnSpPr>
          <p:nvPr/>
        </p:nvCxnSpPr>
        <p:spPr>
          <a:xfrm>
            <a:off x="6096000" y="2599765"/>
            <a:ext cx="0" cy="41058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D9E7C48-2704-2545-924A-87DC1DB967C1}"/>
              </a:ext>
            </a:extLst>
          </p:cNvPr>
          <p:cNvSpPr txBox="1"/>
          <p:nvPr/>
        </p:nvSpPr>
        <p:spPr>
          <a:xfrm>
            <a:off x="6687670" y="2889170"/>
            <a:ext cx="550433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/>
              <a:t>In case of 2 boards solution we’ll support (and pay)</a:t>
            </a:r>
          </a:p>
          <a:p>
            <a:pPr lvl="1"/>
            <a:endParaRPr lang="en-US" sz="3200" dirty="0">
              <a:solidFill>
                <a:schemeClr val="accent2"/>
              </a:solidFill>
            </a:endParaRPr>
          </a:p>
          <a:p>
            <a:pPr lvl="1"/>
            <a:endParaRPr lang="en-US" sz="3200" dirty="0">
              <a:solidFill>
                <a:schemeClr val="accent2"/>
              </a:solidFill>
            </a:endParaRPr>
          </a:p>
          <a:p>
            <a:pPr lvl="1"/>
            <a:r>
              <a:rPr lang="en-US" sz="3200" dirty="0">
                <a:solidFill>
                  <a:schemeClr val="accent2"/>
                </a:solidFill>
              </a:rPr>
              <a:t>The full board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168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33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C2F5B-5718-6A49-BA09-3B1B17034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86838"/>
            <a:ext cx="12192000" cy="452230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Our time distribution R&amp;D is almost completed: the proof of concept has been established and the integration test with digitizers is ongoing (QTC, discrete and HKROC soon).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At this stage we are ready to present our final proposal that includes all the parts. This will leave plenty of time for review and comments (if any).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5612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33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Time distribution on  IWCD and TE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3FA88BF-3140-E549-8848-1F073C8BF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65452"/>
            <a:ext cx="12192000" cy="32859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Our group has offered a contribution also on the  IWCD that has been accepted so the same proposal will be implemented also on the IWCD and tested during the test experiment at CERN.</a:t>
            </a:r>
          </a:p>
          <a:p>
            <a:pPr marL="0" indent="0">
              <a:buNone/>
            </a:pPr>
            <a:r>
              <a:rPr lang="en-US" sz="2200" dirty="0"/>
              <a:t>This option will be </a:t>
            </a:r>
            <a:r>
              <a:rPr lang="en-US" sz="2200" dirty="0" err="1"/>
              <a:t>highliy</a:t>
            </a:r>
            <a:r>
              <a:rPr lang="en-US" sz="2200" dirty="0"/>
              <a:t> beneficial for the FD since it will develop good synergies: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The MPMTs will be ready to use our time distribution system.</a:t>
            </a:r>
          </a:p>
          <a:p>
            <a:r>
              <a:rPr lang="en-US" sz="2200" dirty="0"/>
              <a:t>The MCC (concentrator board) will host the same time distribution technology. (The integration on the same board is under discussion).</a:t>
            </a:r>
          </a:p>
          <a:p>
            <a:r>
              <a:rPr lang="en-US" sz="2200" dirty="0"/>
              <a:t>The test experiment will provide an early verification of the proposed design collecting real data.</a:t>
            </a:r>
          </a:p>
        </p:txBody>
      </p:sp>
    </p:spTree>
    <p:extLst>
      <p:ext uri="{BB962C8B-B14F-4D97-AF65-F5344CB8AC3E}">
        <p14:creationId xmlns:p14="http://schemas.microsoft.com/office/powerpoint/2010/main" val="39518388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7332"/>
            <a:ext cx="121920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Time distribution system total envisioned cost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3FA88BF-3140-E549-8848-1F073C8BF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378253"/>
            <a:ext cx="12192000" cy="24731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Including the production and purchase of the described components in this presentation we estimate a total contribution of 1M Euros. 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This is to be considered only related to the time distribution system. The French digitizer contribution is not included.</a:t>
            </a:r>
          </a:p>
        </p:txBody>
      </p:sp>
    </p:spTree>
    <p:extLst>
      <p:ext uri="{BB962C8B-B14F-4D97-AF65-F5344CB8AC3E}">
        <p14:creationId xmlns:p14="http://schemas.microsoft.com/office/powerpoint/2010/main" val="3208509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33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Full  System Block Scheme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809DAD-3EAF-9A4F-B035-166705B481A8}"/>
              </a:ext>
            </a:extLst>
          </p:cNvPr>
          <p:cNvSpPr/>
          <p:nvPr/>
        </p:nvSpPr>
        <p:spPr>
          <a:xfrm>
            <a:off x="937105" y="2422296"/>
            <a:ext cx="1798122" cy="18053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Clock Generation &amp; </a:t>
            </a:r>
          </a:p>
          <a:p>
            <a:pPr algn="ctr"/>
            <a:r>
              <a:rPr lang="en-US" dirty="0"/>
              <a:t>UTC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FEADF43-6F8E-0F48-B566-F7F9D66F9521}"/>
              </a:ext>
            </a:extLst>
          </p:cNvPr>
          <p:cNvCxnSpPr>
            <a:cxnSpLocks/>
            <a:stCxn id="7" idx="3"/>
            <a:endCxn id="10" idx="1"/>
          </p:cNvCxnSpPr>
          <p:nvPr/>
        </p:nvCxnSpPr>
        <p:spPr>
          <a:xfrm flipV="1">
            <a:off x="2735227" y="3313216"/>
            <a:ext cx="2150919" cy="1174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B3072DE-C15A-694A-8B72-CD286B79688D}"/>
              </a:ext>
            </a:extLst>
          </p:cNvPr>
          <p:cNvSpPr/>
          <p:nvPr/>
        </p:nvSpPr>
        <p:spPr>
          <a:xfrm>
            <a:off x="4886146" y="2410556"/>
            <a:ext cx="1798122" cy="1805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Clock Generation &amp; </a:t>
            </a:r>
          </a:p>
          <a:p>
            <a:pPr algn="ctr"/>
            <a:r>
              <a:rPr lang="en-US" dirty="0"/>
              <a:t>UTC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B8F79E-C9A8-6E43-A30B-2FD432636807}"/>
              </a:ext>
            </a:extLst>
          </p:cNvPr>
          <p:cNvSpPr/>
          <p:nvPr/>
        </p:nvSpPr>
        <p:spPr>
          <a:xfrm>
            <a:off x="8882414" y="2422296"/>
            <a:ext cx="1798122" cy="18053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Time distribution endpoint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F3E53E-8B46-2C44-BBCD-B0812B8B9DDF}"/>
              </a:ext>
            </a:extLst>
          </p:cNvPr>
          <p:cNvSpPr txBox="1"/>
          <p:nvPr/>
        </p:nvSpPr>
        <p:spPr>
          <a:xfrm>
            <a:off x="678536" y="4541014"/>
            <a:ext cx="31321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GNSS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Atomic clock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Time quality measure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speed clock generation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5ACFBC-F043-2A4C-B202-CBFE9DA7FAEB}"/>
              </a:ext>
            </a:extLst>
          </p:cNvPr>
          <p:cNvSpPr txBox="1"/>
          <p:nvPr/>
        </p:nvSpPr>
        <p:spPr>
          <a:xfrm>
            <a:off x="4529925" y="4650609"/>
            <a:ext cx="3132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Time Distribution Board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DAQ connection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23CBC9-0607-E945-A1E0-D747C478BB1A}"/>
              </a:ext>
            </a:extLst>
          </p:cNvPr>
          <p:cNvSpPr txBox="1"/>
          <p:nvPr/>
        </p:nvSpPr>
        <p:spPr>
          <a:xfrm>
            <a:off x="8509884" y="4541014"/>
            <a:ext cx="31321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Clock recovery module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Slow control manager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FPGA firmware update module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D35D4CC-41B7-7E46-95D3-4CB6E9F47AC7}"/>
              </a:ext>
            </a:extLst>
          </p:cNvPr>
          <p:cNvCxnSpPr>
            <a:cxnSpLocks/>
          </p:cNvCxnSpPr>
          <p:nvPr/>
        </p:nvCxnSpPr>
        <p:spPr>
          <a:xfrm flipV="1">
            <a:off x="6684268" y="3301476"/>
            <a:ext cx="2150919" cy="1174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2DB7D04-89D3-6A49-A26F-43F802CF3670}"/>
              </a:ext>
            </a:extLst>
          </p:cNvPr>
          <p:cNvCxnSpPr/>
          <p:nvPr/>
        </p:nvCxnSpPr>
        <p:spPr>
          <a:xfrm>
            <a:off x="3810686" y="1710267"/>
            <a:ext cx="0" cy="2940342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CEA8A74-39D8-3D44-974E-518237442D27}"/>
              </a:ext>
            </a:extLst>
          </p:cNvPr>
          <p:cNvCxnSpPr/>
          <p:nvPr/>
        </p:nvCxnSpPr>
        <p:spPr>
          <a:xfrm>
            <a:off x="7662075" y="1710267"/>
            <a:ext cx="0" cy="2940342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87425F4-84D4-6A4E-AD70-EAFF3CAA6953}"/>
              </a:ext>
            </a:extLst>
          </p:cNvPr>
          <p:cNvSpPr txBox="1"/>
          <p:nvPr/>
        </p:nvSpPr>
        <p:spPr>
          <a:xfrm>
            <a:off x="784830" y="1337855"/>
            <a:ext cx="17338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External lab/</a:t>
            </a:r>
          </a:p>
          <a:p>
            <a:r>
              <a:rPr lang="en-US" sz="2000" dirty="0"/>
              <a:t>electronics hut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4B8FA0-307F-BE4C-8036-E3B19E769C73}"/>
              </a:ext>
            </a:extLst>
          </p:cNvPr>
          <p:cNvSpPr txBox="1"/>
          <p:nvPr/>
        </p:nvSpPr>
        <p:spPr>
          <a:xfrm>
            <a:off x="5110311" y="1409563"/>
            <a:ext cx="18316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Electronics huts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239EF7E-654F-F94E-8987-5CC891F752F2}"/>
              </a:ext>
            </a:extLst>
          </p:cNvPr>
          <p:cNvSpPr txBox="1"/>
          <p:nvPr/>
        </p:nvSpPr>
        <p:spPr>
          <a:xfrm>
            <a:off x="9002448" y="1408028"/>
            <a:ext cx="1825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Frontend vessel</a:t>
            </a:r>
          </a:p>
        </p:txBody>
      </p:sp>
    </p:spTree>
    <p:extLst>
      <p:ext uri="{BB962C8B-B14F-4D97-AF65-F5344CB8AC3E}">
        <p14:creationId xmlns:p14="http://schemas.microsoft.com/office/powerpoint/2010/main" val="517367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33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Full  System Block Scheme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809DAD-3EAF-9A4F-B035-166705B481A8}"/>
              </a:ext>
            </a:extLst>
          </p:cNvPr>
          <p:cNvSpPr/>
          <p:nvPr/>
        </p:nvSpPr>
        <p:spPr>
          <a:xfrm>
            <a:off x="937105" y="2422296"/>
            <a:ext cx="1798122" cy="18053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Clock Generation &amp; </a:t>
            </a:r>
          </a:p>
          <a:p>
            <a:pPr algn="ctr"/>
            <a:r>
              <a:rPr lang="en-US" dirty="0"/>
              <a:t>UTC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FEADF43-6F8E-0F48-B566-F7F9D66F9521}"/>
              </a:ext>
            </a:extLst>
          </p:cNvPr>
          <p:cNvCxnSpPr>
            <a:cxnSpLocks/>
            <a:stCxn id="7" idx="3"/>
            <a:endCxn id="10" idx="1"/>
          </p:cNvCxnSpPr>
          <p:nvPr/>
        </p:nvCxnSpPr>
        <p:spPr>
          <a:xfrm flipV="1">
            <a:off x="2735227" y="3313216"/>
            <a:ext cx="2150919" cy="1174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B3072DE-C15A-694A-8B72-CD286B79688D}"/>
              </a:ext>
            </a:extLst>
          </p:cNvPr>
          <p:cNvSpPr/>
          <p:nvPr/>
        </p:nvSpPr>
        <p:spPr>
          <a:xfrm>
            <a:off x="4886146" y="2410556"/>
            <a:ext cx="1798122" cy="1805320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Clock Generation &amp; </a:t>
            </a:r>
          </a:p>
          <a:p>
            <a:pPr algn="ctr"/>
            <a:r>
              <a:rPr lang="en-US" dirty="0"/>
              <a:t>UTC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B8F79E-C9A8-6E43-A30B-2FD432636807}"/>
              </a:ext>
            </a:extLst>
          </p:cNvPr>
          <p:cNvSpPr/>
          <p:nvPr/>
        </p:nvSpPr>
        <p:spPr>
          <a:xfrm>
            <a:off x="8882414" y="2422296"/>
            <a:ext cx="1798122" cy="180532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Time distribution endpoint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F3E53E-8B46-2C44-BBCD-B0812B8B9DDF}"/>
              </a:ext>
            </a:extLst>
          </p:cNvPr>
          <p:cNvSpPr txBox="1"/>
          <p:nvPr/>
        </p:nvSpPr>
        <p:spPr>
          <a:xfrm>
            <a:off x="678536" y="4541014"/>
            <a:ext cx="31321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GNSS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Atomic clock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Time quality measure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speed clock generation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5ACFBC-F043-2A4C-B202-CBFE9DA7FAEB}"/>
              </a:ext>
            </a:extLst>
          </p:cNvPr>
          <p:cNvSpPr txBox="1"/>
          <p:nvPr/>
        </p:nvSpPr>
        <p:spPr>
          <a:xfrm>
            <a:off x="4529925" y="4650609"/>
            <a:ext cx="3132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alpha val="40000"/>
                  </a:schemeClr>
                </a:solidFill>
              </a:rPr>
              <a:t>Time Distribution Board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alpha val="40000"/>
                  </a:schemeClr>
                </a:solidFill>
              </a:rPr>
              <a:t>DAQ connection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23CBC9-0607-E945-A1E0-D747C478BB1A}"/>
              </a:ext>
            </a:extLst>
          </p:cNvPr>
          <p:cNvSpPr txBox="1"/>
          <p:nvPr/>
        </p:nvSpPr>
        <p:spPr>
          <a:xfrm>
            <a:off x="8509884" y="4541014"/>
            <a:ext cx="31321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alpha val="40000"/>
                  </a:schemeClr>
                </a:solidFill>
              </a:rPr>
              <a:t>Clock recovery module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alpha val="40000"/>
                  </a:schemeClr>
                </a:solidFill>
              </a:rPr>
              <a:t>Slow control manager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alpha val="40000"/>
                  </a:schemeClr>
                </a:solidFill>
              </a:rPr>
              <a:t>FPGA firmware update module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alpha val="40000"/>
                </a:schemeClr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D35D4CC-41B7-7E46-95D3-4CB6E9F47AC7}"/>
              </a:ext>
            </a:extLst>
          </p:cNvPr>
          <p:cNvCxnSpPr>
            <a:cxnSpLocks/>
          </p:cNvCxnSpPr>
          <p:nvPr/>
        </p:nvCxnSpPr>
        <p:spPr>
          <a:xfrm flipV="1">
            <a:off x="6684268" y="3301476"/>
            <a:ext cx="2150919" cy="11740"/>
          </a:xfrm>
          <a:prstGeom prst="straightConnector1">
            <a:avLst/>
          </a:prstGeom>
          <a:ln w="76200">
            <a:solidFill>
              <a:schemeClr val="accent1">
                <a:alpha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2DB7D04-89D3-6A49-A26F-43F802CF3670}"/>
              </a:ext>
            </a:extLst>
          </p:cNvPr>
          <p:cNvCxnSpPr/>
          <p:nvPr/>
        </p:nvCxnSpPr>
        <p:spPr>
          <a:xfrm>
            <a:off x="3810686" y="1710267"/>
            <a:ext cx="0" cy="2940342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CEA8A74-39D8-3D44-974E-518237442D27}"/>
              </a:ext>
            </a:extLst>
          </p:cNvPr>
          <p:cNvCxnSpPr/>
          <p:nvPr/>
        </p:nvCxnSpPr>
        <p:spPr>
          <a:xfrm>
            <a:off x="7662075" y="1710267"/>
            <a:ext cx="0" cy="2940342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87425F4-84D4-6A4E-AD70-EAFF3CAA6953}"/>
              </a:ext>
            </a:extLst>
          </p:cNvPr>
          <p:cNvSpPr txBox="1"/>
          <p:nvPr/>
        </p:nvSpPr>
        <p:spPr>
          <a:xfrm>
            <a:off x="784830" y="1337855"/>
            <a:ext cx="17338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External lab/</a:t>
            </a:r>
          </a:p>
          <a:p>
            <a:r>
              <a:rPr lang="en-US" sz="2000" dirty="0"/>
              <a:t>electronics hut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4B8FA0-307F-BE4C-8036-E3B19E769C73}"/>
              </a:ext>
            </a:extLst>
          </p:cNvPr>
          <p:cNvSpPr txBox="1"/>
          <p:nvPr/>
        </p:nvSpPr>
        <p:spPr>
          <a:xfrm>
            <a:off x="5110311" y="1409563"/>
            <a:ext cx="18316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alpha val="40000"/>
                  </a:schemeClr>
                </a:solidFill>
              </a:rPr>
              <a:t>Electronics huts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239EF7E-654F-F94E-8987-5CC891F752F2}"/>
              </a:ext>
            </a:extLst>
          </p:cNvPr>
          <p:cNvSpPr txBox="1"/>
          <p:nvPr/>
        </p:nvSpPr>
        <p:spPr>
          <a:xfrm>
            <a:off x="9002448" y="1408028"/>
            <a:ext cx="1825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alpha val="40000"/>
                  </a:schemeClr>
                </a:solidFill>
              </a:rPr>
              <a:t>Frontend vessel</a:t>
            </a:r>
          </a:p>
        </p:txBody>
      </p:sp>
    </p:spTree>
    <p:extLst>
      <p:ext uri="{BB962C8B-B14F-4D97-AF65-F5344CB8AC3E}">
        <p14:creationId xmlns:p14="http://schemas.microsoft.com/office/powerpoint/2010/main" val="907766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33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Clock Generation &amp; UTC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599173-9BAB-BC4B-B960-FD87E7BE88DF}"/>
              </a:ext>
            </a:extLst>
          </p:cNvPr>
          <p:cNvSpPr/>
          <p:nvPr/>
        </p:nvSpPr>
        <p:spPr>
          <a:xfrm>
            <a:off x="228599" y="2336802"/>
            <a:ext cx="905933" cy="6096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GNSS (x2)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DF2854-08C0-1848-A141-B6DE7DE089FC}"/>
              </a:ext>
            </a:extLst>
          </p:cNvPr>
          <p:cNvSpPr/>
          <p:nvPr/>
        </p:nvSpPr>
        <p:spPr>
          <a:xfrm>
            <a:off x="1837266" y="3996263"/>
            <a:ext cx="1261534" cy="89746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Atomic Clock (x2)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E1164D-DAE9-5244-BC6E-9EAC6E7D5F0B}"/>
              </a:ext>
            </a:extLst>
          </p:cNvPr>
          <p:cNvSpPr/>
          <p:nvPr/>
        </p:nvSpPr>
        <p:spPr>
          <a:xfrm>
            <a:off x="4216400" y="3996263"/>
            <a:ext cx="1346201" cy="8974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Local time</a:t>
            </a:r>
          </a:p>
          <a:p>
            <a:pPr algn="ctr"/>
            <a:r>
              <a:rPr lang="en-US" dirty="0"/>
              <a:t>Freq comparator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AF7695-4CAA-C24C-8C07-8C7463E18D25}"/>
              </a:ext>
            </a:extLst>
          </p:cNvPr>
          <p:cNvSpPr/>
          <p:nvPr/>
        </p:nvSpPr>
        <p:spPr>
          <a:xfrm>
            <a:off x="4216400" y="2082801"/>
            <a:ext cx="1676399" cy="8974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Local time/GNSS</a:t>
            </a:r>
          </a:p>
          <a:p>
            <a:pPr algn="ctr"/>
            <a:r>
              <a:rPr lang="en-US" sz="1600" dirty="0"/>
              <a:t>Freq comparator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C50EFDE-D012-7046-A39D-339C693F2247}"/>
              </a:ext>
            </a:extLst>
          </p:cNvPr>
          <p:cNvCxnSpPr>
            <a:cxnSpLocks/>
          </p:cNvCxnSpPr>
          <p:nvPr/>
        </p:nvCxnSpPr>
        <p:spPr>
          <a:xfrm>
            <a:off x="1642533" y="750113"/>
            <a:ext cx="0" cy="6031221"/>
          </a:xfrm>
          <a:prstGeom prst="line">
            <a:avLst/>
          </a:prstGeom>
          <a:ln w="349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7BCA6EF-E285-1F44-8974-8723C3825922}"/>
              </a:ext>
            </a:extLst>
          </p:cNvPr>
          <p:cNvCxnSpPr>
            <a:stCxn id="9" idx="3"/>
          </p:cNvCxnSpPr>
          <p:nvPr/>
        </p:nvCxnSpPr>
        <p:spPr>
          <a:xfrm flipV="1">
            <a:off x="3098800" y="4444996"/>
            <a:ext cx="1117600" cy="1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28F2FC7-0283-F340-81F5-E0ECBDFB1137}"/>
              </a:ext>
            </a:extLst>
          </p:cNvPr>
          <p:cNvCxnSpPr>
            <a:stCxn id="8" idx="3"/>
          </p:cNvCxnSpPr>
          <p:nvPr/>
        </p:nvCxnSpPr>
        <p:spPr>
          <a:xfrm>
            <a:off x="1134532" y="2641602"/>
            <a:ext cx="3081868" cy="0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243A228D-83AE-1245-A39B-E98BDCE5F07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537287" y="3100581"/>
            <a:ext cx="1464730" cy="1224105"/>
          </a:xfrm>
          <a:prstGeom prst="bentConnector3">
            <a:avLst>
              <a:gd name="adj1" fmla="val 46532"/>
            </a:avLst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6BF7644-BD46-824C-97AB-EFE82008B8E4}"/>
              </a:ext>
            </a:extLst>
          </p:cNvPr>
          <p:cNvSpPr txBox="1"/>
          <p:nvPr/>
        </p:nvSpPr>
        <p:spPr>
          <a:xfrm>
            <a:off x="1991040" y="2202937"/>
            <a:ext cx="1707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MHz and PPS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0A86F2-7F73-2145-9D9F-8BF238DCA1EA}"/>
              </a:ext>
            </a:extLst>
          </p:cNvPr>
          <p:cNvSpPr txBox="1"/>
          <p:nvPr/>
        </p:nvSpPr>
        <p:spPr>
          <a:xfrm>
            <a:off x="2984501" y="3320529"/>
            <a:ext cx="1707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MHz and PPS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9E196C9-0305-0E4B-A9ED-3EF0E1A0731E}"/>
              </a:ext>
            </a:extLst>
          </p:cNvPr>
          <p:cNvCxnSpPr>
            <a:cxnSpLocks/>
          </p:cNvCxnSpPr>
          <p:nvPr/>
        </p:nvCxnSpPr>
        <p:spPr>
          <a:xfrm>
            <a:off x="4881705" y="3764713"/>
            <a:ext cx="2806028" cy="0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D43C977C-52B8-0245-A174-12CF443D2649}"/>
              </a:ext>
            </a:extLst>
          </p:cNvPr>
          <p:cNvSpPr/>
          <p:nvPr/>
        </p:nvSpPr>
        <p:spPr>
          <a:xfrm>
            <a:off x="7687733" y="3230546"/>
            <a:ext cx="1676399" cy="89746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Clock conditioning Board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CB0F858-8604-A44C-8FC0-2BDF3D3A2E06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9364132" y="3679280"/>
            <a:ext cx="2159001" cy="0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3111D0B-A631-1644-BB70-7EA054ACF6B0}"/>
              </a:ext>
            </a:extLst>
          </p:cNvPr>
          <p:cNvSpPr txBox="1"/>
          <p:nvPr/>
        </p:nvSpPr>
        <p:spPr>
          <a:xfrm>
            <a:off x="9531363" y="3326880"/>
            <a:ext cx="1824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125 MHz and PPS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1013894-22DB-6942-B108-ED5157835EE8}"/>
              </a:ext>
            </a:extLst>
          </p:cNvPr>
          <p:cNvSpPr txBox="1"/>
          <p:nvPr/>
        </p:nvSpPr>
        <p:spPr>
          <a:xfrm>
            <a:off x="9992066" y="3696212"/>
            <a:ext cx="90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TDM</a:t>
            </a:r>
          </a:p>
        </p:txBody>
      </p: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99A270BD-EB74-0E45-BA81-88AB105B40D7}"/>
              </a:ext>
            </a:extLst>
          </p:cNvPr>
          <p:cNvCxnSpPr>
            <a:cxnSpLocks/>
            <a:stCxn id="11" idx="0"/>
            <a:endCxn id="37" idx="1"/>
          </p:cNvCxnSpPr>
          <p:nvPr/>
        </p:nvCxnSpPr>
        <p:spPr>
          <a:xfrm rot="5400000" flipH="1" flipV="1">
            <a:off x="5714743" y="1117344"/>
            <a:ext cx="305315" cy="1625600"/>
          </a:xfrm>
          <a:prstGeom prst="bentConnector2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930EA0A5-B227-0645-9188-3E1E62185711}"/>
              </a:ext>
            </a:extLst>
          </p:cNvPr>
          <p:cNvCxnSpPr>
            <a:cxnSpLocks/>
            <a:endCxn id="37" idx="2"/>
          </p:cNvCxnSpPr>
          <p:nvPr/>
        </p:nvCxnSpPr>
        <p:spPr>
          <a:xfrm rot="5400000" flipH="1" flipV="1">
            <a:off x="5450160" y="2376759"/>
            <a:ext cx="2218779" cy="1917701"/>
          </a:xfrm>
          <a:prstGeom prst="bentConnector3">
            <a:avLst>
              <a:gd name="adj1" fmla="val 50000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EC0D5782-91B6-CB45-833C-BB0A316EAE62}"/>
              </a:ext>
            </a:extLst>
          </p:cNvPr>
          <p:cNvSpPr/>
          <p:nvPr/>
        </p:nvSpPr>
        <p:spPr>
          <a:xfrm>
            <a:off x="6680200" y="1328752"/>
            <a:ext cx="1676399" cy="8974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Computing/</a:t>
            </a:r>
          </a:p>
          <a:p>
            <a:pPr algn="ctr"/>
            <a:r>
              <a:rPr lang="en-US" sz="1600" dirty="0"/>
              <a:t>Monitoring system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CB2AA93-B0BB-4F4D-AE1D-C7D6221BEDA6}"/>
              </a:ext>
            </a:extLst>
          </p:cNvPr>
          <p:cNvSpPr txBox="1"/>
          <p:nvPr/>
        </p:nvSpPr>
        <p:spPr>
          <a:xfrm>
            <a:off x="6517216" y="5396339"/>
            <a:ext cx="56324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accent6"/>
                </a:solidFill>
              </a:rPr>
              <a:t>GNSS:</a:t>
            </a:r>
            <a:r>
              <a:rPr lang="en-US" sz="2100" dirty="0"/>
              <a:t> </a:t>
            </a:r>
            <a:r>
              <a:rPr lang="en-US" sz="2100" dirty="0" err="1"/>
              <a:t>Septentrio</a:t>
            </a:r>
            <a:r>
              <a:rPr lang="en-US" sz="2100" dirty="0"/>
              <a:t> </a:t>
            </a:r>
            <a:r>
              <a:rPr lang="en-US" sz="2100" dirty="0" err="1"/>
              <a:t>PolaRx</a:t>
            </a:r>
            <a:r>
              <a:rPr lang="en-US" sz="2100" dirty="0"/>
              <a:t> 5 (acquired)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accent6"/>
                </a:solidFill>
              </a:rPr>
              <a:t>Atomic clock: </a:t>
            </a:r>
            <a:r>
              <a:rPr lang="en-US" sz="2100" dirty="0"/>
              <a:t>SRSFS725/   (ordered)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accent1"/>
                </a:solidFill>
              </a:rPr>
              <a:t>Freq. comparator: </a:t>
            </a:r>
            <a:r>
              <a:rPr lang="en-US" sz="2100" dirty="0" err="1"/>
              <a:t>Keysigth</a:t>
            </a:r>
            <a:r>
              <a:rPr lang="en-US" sz="2100" dirty="0"/>
              <a:t> 53230A (1 acquired)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rgbClr val="7030A0"/>
                </a:solidFill>
              </a:rPr>
              <a:t>Clk</a:t>
            </a:r>
            <a:r>
              <a:rPr lang="en-US" sz="2100" dirty="0">
                <a:solidFill>
                  <a:srgbClr val="7030A0"/>
                </a:solidFill>
              </a:rPr>
              <a:t> conditioning board:</a:t>
            </a:r>
            <a:r>
              <a:rPr lang="en-US" sz="2100" dirty="0"/>
              <a:t> custom (under design) 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F3D8D42-54D6-A048-8F31-F24911BEF3FC}"/>
              </a:ext>
            </a:extLst>
          </p:cNvPr>
          <p:cNvSpPr txBox="1"/>
          <p:nvPr/>
        </p:nvSpPr>
        <p:spPr>
          <a:xfrm>
            <a:off x="1815863" y="1011297"/>
            <a:ext cx="834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Cavern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8D756FD6-771E-E14C-A90C-E7BF2236C9FF}"/>
              </a:ext>
            </a:extLst>
          </p:cNvPr>
          <p:cNvCxnSpPr>
            <a:cxnSpLocks/>
            <a:stCxn id="37" idx="3"/>
          </p:cNvCxnSpPr>
          <p:nvPr/>
        </p:nvCxnSpPr>
        <p:spPr>
          <a:xfrm>
            <a:off x="8356599" y="1777486"/>
            <a:ext cx="241617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62577C23-82FC-AE43-9E29-96F7577BC677}"/>
              </a:ext>
            </a:extLst>
          </p:cNvPr>
          <p:cNvSpPr txBox="1"/>
          <p:nvPr/>
        </p:nvSpPr>
        <p:spPr>
          <a:xfrm>
            <a:off x="8497897" y="1394878"/>
            <a:ext cx="1955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data and UTC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65A95B7-96D3-5F42-8C27-5E90C1CB574C}"/>
              </a:ext>
            </a:extLst>
          </p:cNvPr>
          <p:cNvSpPr txBox="1"/>
          <p:nvPr/>
        </p:nvSpPr>
        <p:spPr>
          <a:xfrm>
            <a:off x="8958600" y="1764210"/>
            <a:ext cx="90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TDM</a:t>
            </a:r>
          </a:p>
        </p:txBody>
      </p:sp>
    </p:spTree>
    <p:extLst>
      <p:ext uri="{BB962C8B-B14F-4D97-AF65-F5344CB8AC3E}">
        <p14:creationId xmlns:p14="http://schemas.microsoft.com/office/powerpoint/2010/main" val="4034260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33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Clock Generation &amp; UTC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F2AD35-95C0-9F43-9A84-71E39110972E}"/>
              </a:ext>
            </a:extLst>
          </p:cNvPr>
          <p:cNvSpPr txBox="1"/>
          <p:nvPr/>
        </p:nvSpPr>
        <p:spPr>
          <a:xfrm>
            <a:off x="0" y="1710266"/>
            <a:ext cx="12192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The commercial components have been identified and acquired (only redundancies are missing).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The final atomic clock choice will be done after performances evaluation.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The clock conditioning custom board is under design and will be fabricated before the final review.</a:t>
            </a:r>
          </a:p>
        </p:txBody>
      </p:sp>
    </p:spTree>
    <p:extLst>
      <p:ext uri="{BB962C8B-B14F-4D97-AF65-F5344CB8AC3E}">
        <p14:creationId xmlns:p14="http://schemas.microsoft.com/office/powerpoint/2010/main" val="1758626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33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Full  System Block Scheme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809DAD-3EAF-9A4F-B035-166705B481A8}"/>
              </a:ext>
            </a:extLst>
          </p:cNvPr>
          <p:cNvSpPr/>
          <p:nvPr/>
        </p:nvSpPr>
        <p:spPr>
          <a:xfrm>
            <a:off x="937105" y="2422296"/>
            <a:ext cx="1798122" cy="1805320"/>
          </a:xfrm>
          <a:prstGeom prst="rect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Clock Generation &amp; </a:t>
            </a:r>
          </a:p>
          <a:p>
            <a:pPr algn="ctr"/>
            <a:r>
              <a:rPr lang="en-US" dirty="0"/>
              <a:t>UTC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FEADF43-6F8E-0F48-B566-F7F9D66F9521}"/>
              </a:ext>
            </a:extLst>
          </p:cNvPr>
          <p:cNvCxnSpPr>
            <a:cxnSpLocks/>
            <a:stCxn id="7" idx="3"/>
            <a:endCxn id="10" idx="1"/>
          </p:cNvCxnSpPr>
          <p:nvPr/>
        </p:nvCxnSpPr>
        <p:spPr>
          <a:xfrm flipV="1">
            <a:off x="2735227" y="3313216"/>
            <a:ext cx="2150919" cy="11740"/>
          </a:xfrm>
          <a:prstGeom prst="straightConnector1">
            <a:avLst/>
          </a:prstGeom>
          <a:ln w="76200">
            <a:solidFill>
              <a:schemeClr val="accent1">
                <a:alpha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B3072DE-C15A-694A-8B72-CD286B79688D}"/>
              </a:ext>
            </a:extLst>
          </p:cNvPr>
          <p:cNvSpPr/>
          <p:nvPr/>
        </p:nvSpPr>
        <p:spPr>
          <a:xfrm>
            <a:off x="4886146" y="2410556"/>
            <a:ext cx="1798122" cy="1805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Clock Generation &amp; </a:t>
            </a:r>
          </a:p>
          <a:p>
            <a:pPr algn="ctr"/>
            <a:r>
              <a:rPr lang="en-US" dirty="0"/>
              <a:t>UTC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B8F79E-C9A8-6E43-A30B-2FD432636807}"/>
              </a:ext>
            </a:extLst>
          </p:cNvPr>
          <p:cNvSpPr/>
          <p:nvPr/>
        </p:nvSpPr>
        <p:spPr>
          <a:xfrm>
            <a:off x="8882414" y="2422296"/>
            <a:ext cx="1798122" cy="180532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Time distribution endpoint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F3E53E-8B46-2C44-BBCD-B0812B8B9DDF}"/>
              </a:ext>
            </a:extLst>
          </p:cNvPr>
          <p:cNvSpPr txBox="1"/>
          <p:nvPr/>
        </p:nvSpPr>
        <p:spPr>
          <a:xfrm>
            <a:off x="678536" y="4541014"/>
            <a:ext cx="31321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alpha val="40000"/>
                  </a:schemeClr>
                </a:solidFill>
              </a:rPr>
              <a:t>GNSS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alpha val="40000"/>
                  </a:schemeClr>
                </a:solidFill>
              </a:rPr>
              <a:t>Atomic clock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alpha val="40000"/>
                  </a:schemeClr>
                </a:solidFill>
              </a:rPr>
              <a:t>Time quality measure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alpha val="40000"/>
                  </a:schemeClr>
                </a:solidFill>
              </a:rPr>
              <a:t>High speed clock generation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alpha val="4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5ACFBC-F043-2A4C-B202-CBFE9DA7FAEB}"/>
              </a:ext>
            </a:extLst>
          </p:cNvPr>
          <p:cNvSpPr txBox="1"/>
          <p:nvPr/>
        </p:nvSpPr>
        <p:spPr>
          <a:xfrm>
            <a:off x="4529925" y="4650609"/>
            <a:ext cx="3132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Time Distribution Board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DAQ connection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23CBC9-0607-E945-A1E0-D747C478BB1A}"/>
              </a:ext>
            </a:extLst>
          </p:cNvPr>
          <p:cNvSpPr txBox="1"/>
          <p:nvPr/>
        </p:nvSpPr>
        <p:spPr>
          <a:xfrm>
            <a:off x="8509884" y="4541014"/>
            <a:ext cx="31321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alpha val="40000"/>
                  </a:schemeClr>
                </a:solidFill>
              </a:rPr>
              <a:t>Clock recovery module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alpha val="40000"/>
                  </a:schemeClr>
                </a:solidFill>
              </a:rPr>
              <a:t>Slow control manager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alpha val="40000"/>
                  </a:schemeClr>
                </a:solidFill>
              </a:rPr>
              <a:t>FPGA firmware update module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alpha val="40000"/>
                </a:schemeClr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D35D4CC-41B7-7E46-95D3-4CB6E9F47AC7}"/>
              </a:ext>
            </a:extLst>
          </p:cNvPr>
          <p:cNvCxnSpPr>
            <a:cxnSpLocks/>
          </p:cNvCxnSpPr>
          <p:nvPr/>
        </p:nvCxnSpPr>
        <p:spPr>
          <a:xfrm flipV="1">
            <a:off x="6684268" y="3301476"/>
            <a:ext cx="2150919" cy="1174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2DB7D04-89D3-6A49-A26F-43F802CF3670}"/>
              </a:ext>
            </a:extLst>
          </p:cNvPr>
          <p:cNvCxnSpPr/>
          <p:nvPr/>
        </p:nvCxnSpPr>
        <p:spPr>
          <a:xfrm>
            <a:off x="3810686" y="1710267"/>
            <a:ext cx="0" cy="2940342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CEA8A74-39D8-3D44-974E-518237442D27}"/>
              </a:ext>
            </a:extLst>
          </p:cNvPr>
          <p:cNvCxnSpPr/>
          <p:nvPr/>
        </p:nvCxnSpPr>
        <p:spPr>
          <a:xfrm>
            <a:off x="7662075" y="1710267"/>
            <a:ext cx="0" cy="2940342"/>
          </a:xfrm>
          <a:prstGeom prst="line">
            <a:avLst/>
          </a:prstGeom>
          <a:ln>
            <a:solidFill>
              <a:schemeClr val="accent1">
                <a:alpha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87425F4-84D4-6A4E-AD70-EAFF3CAA6953}"/>
              </a:ext>
            </a:extLst>
          </p:cNvPr>
          <p:cNvSpPr txBox="1"/>
          <p:nvPr/>
        </p:nvSpPr>
        <p:spPr>
          <a:xfrm>
            <a:off x="784830" y="1337855"/>
            <a:ext cx="17338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alpha val="40000"/>
                  </a:schemeClr>
                </a:solidFill>
              </a:rPr>
              <a:t>External lab/</a:t>
            </a:r>
          </a:p>
          <a:p>
            <a:r>
              <a:rPr lang="en-US" sz="2000" dirty="0">
                <a:solidFill>
                  <a:schemeClr val="tx1">
                    <a:alpha val="40000"/>
                  </a:schemeClr>
                </a:solidFill>
              </a:rPr>
              <a:t>electronics hut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4B8FA0-307F-BE4C-8036-E3B19E769C73}"/>
              </a:ext>
            </a:extLst>
          </p:cNvPr>
          <p:cNvSpPr txBox="1"/>
          <p:nvPr/>
        </p:nvSpPr>
        <p:spPr>
          <a:xfrm>
            <a:off x="5110311" y="1409563"/>
            <a:ext cx="18316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Electronics huts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239EF7E-654F-F94E-8987-5CC891F752F2}"/>
              </a:ext>
            </a:extLst>
          </p:cNvPr>
          <p:cNvSpPr txBox="1"/>
          <p:nvPr/>
        </p:nvSpPr>
        <p:spPr>
          <a:xfrm>
            <a:off x="9002448" y="1408028"/>
            <a:ext cx="1825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alpha val="40000"/>
                  </a:schemeClr>
                </a:solidFill>
              </a:rPr>
              <a:t>Frontend vessel</a:t>
            </a:r>
          </a:p>
        </p:txBody>
      </p:sp>
    </p:spTree>
    <p:extLst>
      <p:ext uri="{BB962C8B-B14F-4D97-AF65-F5344CB8AC3E}">
        <p14:creationId xmlns:p14="http://schemas.microsoft.com/office/powerpoint/2010/main" val="2709162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E30A241B-CA4F-1342-A20B-85C846445F31}"/>
              </a:ext>
            </a:extLst>
          </p:cNvPr>
          <p:cNvCxnSpPr>
            <a:cxnSpLocks/>
          </p:cNvCxnSpPr>
          <p:nvPr/>
        </p:nvCxnSpPr>
        <p:spPr>
          <a:xfrm>
            <a:off x="5947842" y="2253102"/>
            <a:ext cx="1845727" cy="10913"/>
          </a:xfrm>
          <a:prstGeom prst="straightConnector1">
            <a:avLst/>
          </a:prstGeom>
          <a:ln w="508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672D5C0A-276A-704E-804C-155BDDBF757B}"/>
              </a:ext>
            </a:extLst>
          </p:cNvPr>
          <p:cNvCxnSpPr>
            <a:cxnSpLocks/>
          </p:cNvCxnSpPr>
          <p:nvPr/>
        </p:nvCxnSpPr>
        <p:spPr>
          <a:xfrm>
            <a:off x="6100242" y="2405502"/>
            <a:ext cx="1845727" cy="10913"/>
          </a:xfrm>
          <a:prstGeom prst="straightConnector1">
            <a:avLst/>
          </a:prstGeom>
          <a:ln w="508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E10A64FF-52BE-B64B-B262-CBE630E9ED4A}"/>
              </a:ext>
            </a:extLst>
          </p:cNvPr>
          <p:cNvCxnSpPr>
            <a:cxnSpLocks/>
          </p:cNvCxnSpPr>
          <p:nvPr/>
        </p:nvCxnSpPr>
        <p:spPr>
          <a:xfrm>
            <a:off x="6252642" y="2557902"/>
            <a:ext cx="1845727" cy="10913"/>
          </a:xfrm>
          <a:prstGeom prst="straightConnector1">
            <a:avLst/>
          </a:prstGeom>
          <a:ln w="508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C72BD284-2BBD-0340-8198-03AB8EA9AF1B}"/>
              </a:ext>
            </a:extLst>
          </p:cNvPr>
          <p:cNvCxnSpPr>
            <a:cxnSpLocks/>
          </p:cNvCxnSpPr>
          <p:nvPr/>
        </p:nvCxnSpPr>
        <p:spPr>
          <a:xfrm>
            <a:off x="6405042" y="2710302"/>
            <a:ext cx="1845727" cy="10913"/>
          </a:xfrm>
          <a:prstGeom prst="straightConnector1">
            <a:avLst/>
          </a:prstGeom>
          <a:ln w="508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F15AE00A-6164-5046-8EF2-7074F66F8DED}"/>
              </a:ext>
            </a:extLst>
          </p:cNvPr>
          <p:cNvCxnSpPr>
            <a:cxnSpLocks/>
          </p:cNvCxnSpPr>
          <p:nvPr/>
        </p:nvCxnSpPr>
        <p:spPr>
          <a:xfrm>
            <a:off x="6557442" y="2862702"/>
            <a:ext cx="1845727" cy="10913"/>
          </a:xfrm>
          <a:prstGeom prst="straightConnector1">
            <a:avLst/>
          </a:prstGeom>
          <a:ln w="508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F5F10E23-2ED9-FA41-8070-6F06C23C8D8D}"/>
              </a:ext>
            </a:extLst>
          </p:cNvPr>
          <p:cNvCxnSpPr>
            <a:cxnSpLocks/>
          </p:cNvCxnSpPr>
          <p:nvPr/>
        </p:nvCxnSpPr>
        <p:spPr>
          <a:xfrm>
            <a:off x="6709842" y="3015102"/>
            <a:ext cx="1845727" cy="10913"/>
          </a:xfrm>
          <a:prstGeom prst="straightConnector1">
            <a:avLst/>
          </a:prstGeom>
          <a:ln w="508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BDC97827-DFDB-0A45-B4E7-D6C6686CBE03}"/>
              </a:ext>
            </a:extLst>
          </p:cNvPr>
          <p:cNvCxnSpPr>
            <a:cxnSpLocks/>
          </p:cNvCxnSpPr>
          <p:nvPr/>
        </p:nvCxnSpPr>
        <p:spPr>
          <a:xfrm>
            <a:off x="5795442" y="2100702"/>
            <a:ext cx="1845727" cy="10913"/>
          </a:xfrm>
          <a:prstGeom prst="straightConnector1">
            <a:avLst/>
          </a:prstGeom>
          <a:ln w="508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5B4CBD97-0E2C-A746-BFCD-152E6AA1C3FF}"/>
              </a:ext>
            </a:extLst>
          </p:cNvPr>
          <p:cNvSpPr txBox="1"/>
          <p:nvPr/>
        </p:nvSpPr>
        <p:spPr>
          <a:xfrm>
            <a:off x="6688789" y="1712022"/>
            <a:ext cx="20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Sync links to the FE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33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Time distribution Module (TDM)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CB0F858-8604-A44C-8FC0-2BDF3D3A2E06}"/>
              </a:ext>
            </a:extLst>
          </p:cNvPr>
          <p:cNvCxnSpPr>
            <a:cxnSpLocks/>
          </p:cNvCxnSpPr>
          <p:nvPr/>
        </p:nvCxnSpPr>
        <p:spPr>
          <a:xfrm flipV="1">
            <a:off x="1553632" y="2938403"/>
            <a:ext cx="1995640" cy="3750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3111D0B-A631-1644-BB70-7EA054ACF6B0}"/>
              </a:ext>
            </a:extLst>
          </p:cNvPr>
          <p:cNvSpPr txBox="1"/>
          <p:nvPr/>
        </p:nvSpPr>
        <p:spPr>
          <a:xfrm>
            <a:off x="1481139" y="2573586"/>
            <a:ext cx="1824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125 MHz and PPS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1013894-22DB-6942-B108-ED5157835EE8}"/>
              </a:ext>
            </a:extLst>
          </p:cNvPr>
          <p:cNvSpPr txBox="1"/>
          <p:nvPr/>
        </p:nvSpPr>
        <p:spPr>
          <a:xfrm>
            <a:off x="1720863" y="2959085"/>
            <a:ext cx="1495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</a:t>
            </a:r>
            <a:r>
              <a:rPr lang="en-US" dirty="0" err="1"/>
              <a:t>Clk</a:t>
            </a:r>
            <a:r>
              <a:rPr lang="en-US" dirty="0"/>
              <a:t> Gen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CB2AA93-B0BB-4F4D-AE1D-C7D6221BEDA6}"/>
              </a:ext>
            </a:extLst>
          </p:cNvPr>
          <p:cNvSpPr txBox="1"/>
          <p:nvPr/>
        </p:nvSpPr>
        <p:spPr>
          <a:xfrm>
            <a:off x="7171269" y="5638276"/>
            <a:ext cx="49191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</a:rPr>
              <a:t>Two possible TDM solutions: </a:t>
            </a:r>
          </a:p>
          <a:p>
            <a:pPr algn="ctr"/>
            <a:r>
              <a:rPr lang="en-US" sz="2800" dirty="0">
                <a:solidFill>
                  <a:schemeClr val="accent2"/>
                </a:solidFill>
              </a:rPr>
              <a:t>WR and custom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D8A360-315D-3245-9638-30A30F5F68AC}"/>
              </a:ext>
            </a:extLst>
          </p:cNvPr>
          <p:cNvSpPr/>
          <p:nvPr/>
        </p:nvSpPr>
        <p:spPr>
          <a:xfrm>
            <a:off x="3754973" y="1511580"/>
            <a:ext cx="2506133" cy="1307819"/>
          </a:xfrm>
          <a:prstGeom prst="rect">
            <a:avLst/>
          </a:prstGeom>
          <a:solidFill>
            <a:schemeClr val="accent2"/>
          </a:solidFill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DAE4E9F-2809-E345-BC15-D4E00A7E6B36}"/>
              </a:ext>
            </a:extLst>
          </p:cNvPr>
          <p:cNvSpPr/>
          <p:nvPr/>
        </p:nvSpPr>
        <p:spPr>
          <a:xfrm>
            <a:off x="3907373" y="1663980"/>
            <a:ext cx="2506133" cy="1307819"/>
          </a:xfrm>
          <a:prstGeom prst="rect">
            <a:avLst/>
          </a:prstGeom>
          <a:solidFill>
            <a:schemeClr val="accent2"/>
          </a:solidFill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4717CA7-27FF-0E4F-8CD4-EABFD1250740}"/>
              </a:ext>
            </a:extLst>
          </p:cNvPr>
          <p:cNvSpPr/>
          <p:nvPr/>
        </p:nvSpPr>
        <p:spPr>
          <a:xfrm>
            <a:off x="4059773" y="1816380"/>
            <a:ext cx="2506133" cy="1307819"/>
          </a:xfrm>
          <a:prstGeom prst="rect">
            <a:avLst/>
          </a:prstGeom>
          <a:solidFill>
            <a:schemeClr val="accent2"/>
          </a:solidFill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0597C02-ED75-D54E-B9CB-F191952C71B2}"/>
              </a:ext>
            </a:extLst>
          </p:cNvPr>
          <p:cNvSpPr/>
          <p:nvPr/>
        </p:nvSpPr>
        <p:spPr>
          <a:xfrm>
            <a:off x="4212173" y="1968780"/>
            <a:ext cx="2506133" cy="1307819"/>
          </a:xfrm>
          <a:prstGeom prst="rect">
            <a:avLst/>
          </a:prstGeom>
          <a:solidFill>
            <a:schemeClr val="accent2"/>
          </a:solidFill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1E2F1D6-81DC-3543-A01E-23876784DE34}"/>
              </a:ext>
            </a:extLst>
          </p:cNvPr>
          <p:cNvSpPr/>
          <p:nvPr/>
        </p:nvSpPr>
        <p:spPr>
          <a:xfrm>
            <a:off x="4364573" y="2121180"/>
            <a:ext cx="2506133" cy="1307819"/>
          </a:xfrm>
          <a:prstGeom prst="rect">
            <a:avLst/>
          </a:prstGeom>
          <a:solidFill>
            <a:schemeClr val="accent2"/>
          </a:solidFill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659F088-6EDE-F64B-B5FB-3D942B46C04F}"/>
              </a:ext>
            </a:extLst>
          </p:cNvPr>
          <p:cNvSpPr/>
          <p:nvPr/>
        </p:nvSpPr>
        <p:spPr>
          <a:xfrm>
            <a:off x="4516973" y="2273580"/>
            <a:ext cx="2506133" cy="1307819"/>
          </a:xfrm>
          <a:prstGeom prst="rect">
            <a:avLst/>
          </a:prstGeom>
          <a:solidFill>
            <a:schemeClr val="accent2"/>
          </a:solidFill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3AD8922-981F-194B-A916-2B1BD025E4EA}"/>
              </a:ext>
            </a:extLst>
          </p:cNvPr>
          <p:cNvSpPr/>
          <p:nvPr/>
        </p:nvSpPr>
        <p:spPr>
          <a:xfrm>
            <a:off x="4669373" y="2425980"/>
            <a:ext cx="2506133" cy="1307819"/>
          </a:xfrm>
          <a:prstGeom prst="rect">
            <a:avLst/>
          </a:prstGeom>
          <a:solidFill>
            <a:schemeClr val="accent2"/>
          </a:solidFill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AB64BFD-5C65-2940-886F-14E5D814D2BD}"/>
              </a:ext>
            </a:extLst>
          </p:cNvPr>
          <p:cNvSpPr/>
          <p:nvPr/>
        </p:nvSpPr>
        <p:spPr>
          <a:xfrm>
            <a:off x="4821773" y="2578380"/>
            <a:ext cx="2506133" cy="1307819"/>
          </a:xfrm>
          <a:prstGeom prst="rect">
            <a:avLst/>
          </a:prstGeom>
          <a:solidFill>
            <a:schemeClr val="accent2"/>
          </a:solidFill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TDM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327FB91-CC49-5C4F-BE6D-A4597C16B367}"/>
              </a:ext>
            </a:extLst>
          </p:cNvPr>
          <p:cNvCxnSpPr>
            <a:cxnSpLocks/>
          </p:cNvCxnSpPr>
          <p:nvPr/>
        </p:nvCxnSpPr>
        <p:spPr>
          <a:xfrm>
            <a:off x="2973697" y="2284491"/>
            <a:ext cx="1151151" cy="1166993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EDB84EB-01EE-4F4F-A657-60F40D591E6E}"/>
              </a:ext>
            </a:extLst>
          </p:cNvPr>
          <p:cNvCxnSpPr>
            <a:cxnSpLocks/>
            <a:endCxn id="3" idx="1"/>
          </p:cNvCxnSpPr>
          <p:nvPr/>
        </p:nvCxnSpPr>
        <p:spPr>
          <a:xfrm flipV="1">
            <a:off x="3023126" y="2165490"/>
            <a:ext cx="731847" cy="163313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7507F6EC-6B73-B34F-B0B2-A35D8AAE0A7A}"/>
              </a:ext>
            </a:extLst>
          </p:cNvPr>
          <p:cNvCxnSpPr>
            <a:cxnSpLocks/>
          </p:cNvCxnSpPr>
          <p:nvPr/>
        </p:nvCxnSpPr>
        <p:spPr>
          <a:xfrm flipV="1">
            <a:off x="3175526" y="2317890"/>
            <a:ext cx="731847" cy="163313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2C019D59-72DF-584A-8D31-655B14F206C7}"/>
              </a:ext>
            </a:extLst>
          </p:cNvPr>
          <p:cNvCxnSpPr>
            <a:cxnSpLocks/>
          </p:cNvCxnSpPr>
          <p:nvPr/>
        </p:nvCxnSpPr>
        <p:spPr>
          <a:xfrm flipV="1">
            <a:off x="3327926" y="2470290"/>
            <a:ext cx="731847" cy="163313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9C6A5A0-C066-4144-8B32-5C0A9BCA39CB}"/>
              </a:ext>
            </a:extLst>
          </p:cNvPr>
          <p:cNvCxnSpPr>
            <a:cxnSpLocks/>
          </p:cNvCxnSpPr>
          <p:nvPr/>
        </p:nvCxnSpPr>
        <p:spPr>
          <a:xfrm flipV="1">
            <a:off x="3480326" y="2622690"/>
            <a:ext cx="731847" cy="163313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7F5FD236-0C4A-FA4A-9374-E35D66D4B910}"/>
              </a:ext>
            </a:extLst>
          </p:cNvPr>
          <p:cNvCxnSpPr>
            <a:cxnSpLocks/>
          </p:cNvCxnSpPr>
          <p:nvPr/>
        </p:nvCxnSpPr>
        <p:spPr>
          <a:xfrm flipV="1">
            <a:off x="3632726" y="2775090"/>
            <a:ext cx="731847" cy="163313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45A96E4-0ED8-614A-A861-47D5A4BC710E}"/>
              </a:ext>
            </a:extLst>
          </p:cNvPr>
          <p:cNvCxnSpPr>
            <a:cxnSpLocks/>
          </p:cNvCxnSpPr>
          <p:nvPr/>
        </p:nvCxnSpPr>
        <p:spPr>
          <a:xfrm flipV="1">
            <a:off x="3785126" y="2927490"/>
            <a:ext cx="731847" cy="163313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2B6D84E-0682-DC48-9E65-B009B29D01A8}"/>
              </a:ext>
            </a:extLst>
          </p:cNvPr>
          <p:cNvCxnSpPr>
            <a:cxnSpLocks/>
          </p:cNvCxnSpPr>
          <p:nvPr/>
        </p:nvCxnSpPr>
        <p:spPr>
          <a:xfrm flipV="1">
            <a:off x="3937526" y="3079890"/>
            <a:ext cx="731847" cy="163313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B0FD19D9-C901-0E46-AD26-AB11FD7D7979}"/>
              </a:ext>
            </a:extLst>
          </p:cNvPr>
          <p:cNvCxnSpPr>
            <a:cxnSpLocks/>
          </p:cNvCxnSpPr>
          <p:nvPr/>
        </p:nvCxnSpPr>
        <p:spPr>
          <a:xfrm flipV="1">
            <a:off x="4089926" y="3232290"/>
            <a:ext cx="731847" cy="163313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B86BAC0D-4869-4745-B93C-E8E043E3CF8B}"/>
              </a:ext>
            </a:extLst>
          </p:cNvPr>
          <p:cNvCxnSpPr>
            <a:stCxn id="41" idx="2"/>
          </p:cNvCxnSpPr>
          <p:nvPr/>
        </p:nvCxnSpPr>
        <p:spPr>
          <a:xfrm flipH="1">
            <a:off x="6074839" y="3886199"/>
            <a:ext cx="1" cy="897468"/>
          </a:xfrm>
          <a:prstGeom prst="straightConnector1">
            <a:avLst/>
          </a:prstGeom>
          <a:ln w="508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>
            <a:extLst>
              <a:ext uri="{FF2B5EF4-FFF2-40B4-BE49-F238E27FC236}">
                <a16:creationId xmlns:a16="http://schemas.microsoft.com/office/drawing/2014/main" id="{12EC8460-4096-6B4E-816F-E5B40FA69E67}"/>
              </a:ext>
            </a:extLst>
          </p:cNvPr>
          <p:cNvSpPr/>
          <p:nvPr/>
        </p:nvSpPr>
        <p:spPr>
          <a:xfrm>
            <a:off x="4455849" y="4751826"/>
            <a:ext cx="3081860" cy="874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Ethernet switch to DAQ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41BC07D4-F785-4C44-8BFB-7E4ABD800056}"/>
              </a:ext>
            </a:extLst>
          </p:cNvPr>
          <p:cNvCxnSpPr/>
          <p:nvPr/>
        </p:nvCxnSpPr>
        <p:spPr>
          <a:xfrm flipH="1">
            <a:off x="6087415" y="5626809"/>
            <a:ext cx="1" cy="897468"/>
          </a:xfrm>
          <a:prstGeom prst="straightConnector1">
            <a:avLst/>
          </a:prstGeom>
          <a:ln w="508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9F8FFFAD-18B9-6F49-9EBF-EAF49E16CEA6}"/>
              </a:ext>
            </a:extLst>
          </p:cNvPr>
          <p:cNvSpPr txBox="1"/>
          <p:nvPr/>
        </p:nvSpPr>
        <p:spPr>
          <a:xfrm>
            <a:off x="4439949" y="4015397"/>
            <a:ext cx="1585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Slow control &amp;</a:t>
            </a:r>
          </a:p>
          <a:p>
            <a:r>
              <a:rPr lang="en-US" dirty="0"/>
              <a:t>Time/UTC data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0226C59-3CA0-D840-8F79-21E31FA053E0}"/>
              </a:ext>
            </a:extLst>
          </p:cNvPr>
          <p:cNvSpPr txBox="1"/>
          <p:nvPr/>
        </p:nvSpPr>
        <p:spPr>
          <a:xfrm>
            <a:off x="4722274" y="5854464"/>
            <a:ext cx="876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DAQ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EC8637D6-E81E-234D-B10F-0F1353FB469B}"/>
              </a:ext>
            </a:extLst>
          </p:cNvPr>
          <p:cNvSpPr txBox="1"/>
          <p:nvPr/>
        </p:nvSpPr>
        <p:spPr>
          <a:xfrm>
            <a:off x="7399785" y="3116369"/>
            <a:ext cx="20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Sync links to the FE </a:t>
            </a:r>
          </a:p>
        </p:txBody>
      </p:sp>
    </p:spTree>
    <p:extLst>
      <p:ext uri="{BB962C8B-B14F-4D97-AF65-F5344CB8AC3E}">
        <p14:creationId xmlns:p14="http://schemas.microsoft.com/office/powerpoint/2010/main" val="229788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33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Time distribution Module (TDM)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CB2AA93-B0BB-4F4D-AE1D-C7D6221BEDA6}"/>
              </a:ext>
            </a:extLst>
          </p:cNvPr>
          <p:cNvSpPr txBox="1"/>
          <p:nvPr/>
        </p:nvSpPr>
        <p:spPr>
          <a:xfrm>
            <a:off x="0" y="1083210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</a:rPr>
              <a:t>WR solution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A48749-8DCF-484A-AD8F-454277FA1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9541"/>
            <a:ext cx="4671908" cy="35039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258D80-EA1C-4C47-ADB2-82CE13F3AC03}"/>
              </a:ext>
            </a:extLst>
          </p:cNvPr>
          <p:cNvSpPr txBox="1"/>
          <p:nvPr/>
        </p:nvSpPr>
        <p:spPr>
          <a:xfrm>
            <a:off x="5106855" y="2010698"/>
            <a:ext cx="708514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solidFill>
                  <a:srgbClr val="7030A0"/>
                </a:solidFill>
              </a:rPr>
              <a:t>In case the collaboration will decide to use WR </a:t>
            </a:r>
          </a:p>
          <a:p>
            <a:r>
              <a:rPr lang="en-US" sz="2400" dirty="0"/>
              <a:t>our final proposal  for the TDM is the WR switch.</a:t>
            </a:r>
          </a:p>
          <a:p>
            <a:r>
              <a:rPr lang="en-US" sz="2400" dirty="0"/>
              <a:t>It’s a commercial product already used in many  </a:t>
            </a:r>
          </a:p>
          <a:p>
            <a:r>
              <a:rPr lang="en-US" sz="2400" dirty="0"/>
              <a:t>Experiments so its reliability is known.</a:t>
            </a:r>
          </a:p>
          <a:p>
            <a:r>
              <a:rPr lang="en-US" sz="2400" dirty="0"/>
              <a:t>The actual system is 1Gbps but a new 10 Gbps solution </a:t>
            </a:r>
          </a:p>
          <a:p>
            <a:r>
              <a:rPr lang="en-US" sz="2400" dirty="0"/>
              <a:t>is under development and the two will be compatible.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FB3B87-BD35-1845-A2CB-CA00824F8924}"/>
              </a:ext>
            </a:extLst>
          </p:cNvPr>
          <p:cNvSpPr txBox="1"/>
          <p:nvPr/>
        </p:nvSpPr>
        <p:spPr>
          <a:xfrm>
            <a:off x="1131094" y="5033417"/>
            <a:ext cx="9425850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16 connections to FE if we decide to have an external fiber redundancy or </a:t>
            </a:r>
          </a:p>
          <a:p>
            <a:r>
              <a:rPr lang="en-US" sz="2400" dirty="0"/>
              <a:t>8 connections to FE if we decide to have an internal fiber redundancy.</a:t>
            </a:r>
          </a:p>
          <a:p>
            <a:endParaRPr lang="en-US" sz="2400" dirty="0"/>
          </a:p>
          <a:p>
            <a:pPr algn="ctr"/>
            <a:r>
              <a:rPr lang="en-US" sz="3200" dirty="0">
                <a:solidFill>
                  <a:schemeClr val="accent2"/>
                </a:solidFill>
              </a:rPr>
              <a:t>Ready to be reviewed and “produced”  </a:t>
            </a:r>
          </a:p>
        </p:txBody>
      </p:sp>
    </p:spTree>
    <p:extLst>
      <p:ext uri="{BB962C8B-B14F-4D97-AF65-F5344CB8AC3E}">
        <p14:creationId xmlns:p14="http://schemas.microsoft.com/office/powerpoint/2010/main" val="16109292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2265</TotalTime>
  <Words>1328</Words>
  <Application>Microsoft Macintosh PowerPoint</Application>
  <PresentationFormat>Widescreen</PresentationFormat>
  <Paragraphs>258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Full system proposal   for the Hyper-Kamiokande experiment  Time Distribution System  IN2P3-INFN</vt:lpstr>
      <vt:lpstr>Motivation</vt:lpstr>
      <vt:lpstr>Full  System Block Scheme </vt:lpstr>
      <vt:lpstr>Full  System Block Scheme </vt:lpstr>
      <vt:lpstr>Clock Generation &amp; UTC </vt:lpstr>
      <vt:lpstr>Clock Generation &amp; UTC </vt:lpstr>
      <vt:lpstr>Full  System Block Scheme </vt:lpstr>
      <vt:lpstr>Time distribution Module (TDM)</vt:lpstr>
      <vt:lpstr>Time distribution Module (TDM)</vt:lpstr>
      <vt:lpstr>Time distribution Module (TDM)</vt:lpstr>
      <vt:lpstr>Time distribution Module (TDM)</vt:lpstr>
      <vt:lpstr>Link Risk mitigation – spare links 1</vt:lpstr>
      <vt:lpstr>Link Risk mitigation – spare links 2</vt:lpstr>
      <vt:lpstr>Time distribution Module (TDM)</vt:lpstr>
      <vt:lpstr>Full  System Block Scheme </vt:lpstr>
      <vt:lpstr>Time distribution Endpoint (TDE) preferred solution</vt:lpstr>
      <vt:lpstr>Time distribution Endpoint (TDE) Alternative solution</vt:lpstr>
      <vt:lpstr>Time distribution Endpoint (TDE) Alternative solution board</vt:lpstr>
      <vt:lpstr>Time distribution Endpoint (TDE) final considerations</vt:lpstr>
      <vt:lpstr>Time distribution on  IWCD and TE</vt:lpstr>
      <vt:lpstr>Time distribution system total envisioned cost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February 2020 update on the  time distribution system R&amp;D for the Hyper-Kamiokande experiment </dc:title>
  <dc:creator>stefano russo</dc:creator>
  <cp:lastModifiedBy>stefano russo</cp:lastModifiedBy>
  <cp:revision>85</cp:revision>
  <dcterms:created xsi:type="dcterms:W3CDTF">2020-01-24T13:09:17Z</dcterms:created>
  <dcterms:modified xsi:type="dcterms:W3CDTF">2021-04-27T13:05:11Z</dcterms:modified>
</cp:coreProperties>
</file>