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handoutMasterIdLst>
    <p:handoutMasterId r:id="rId19"/>
  </p:handoutMasterIdLst>
  <p:sldIdLst>
    <p:sldId id="407" r:id="rId3"/>
    <p:sldId id="448" r:id="rId4"/>
    <p:sldId id="409" r:id="rId5"/>
    <p:sldId id="410" r:id="rId6"/>
    <p:sldId id="420" r:id="rId7"/>
    <p:sldId id="449" r:id="rId8"/>
    <p:sldId id="450" r:id="rId9"/>
    <p:sldId id="451" r:id="rId10"/>
    <p:sldId id="452" r:id="rId11"/>
    <p:sldId id="455" r:id="rId12"/>
    <p:sldId id="453" r:id="rId13"/>
    <p:sldId id="457" r:id="rId14"/>
    <p:sldId id="458" r:id="rId15"/>
    <p:sldId id="454" r:id="rId16"/>
    <p:sldId id="456" r:id="rId17"/>
  </p:sldIdLst>
  <p:sldSz cx="10799763" cy="756285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244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4886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57330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977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622171" algn="l" defTabSz="5244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146604" algn="l" defTabSz="5244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671039" algn="l" defTabSz="5244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195472" algn="l" defTabSz="5244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65D0329-A311-4444-8E0F-B85CDA715D99}">
          <p14:sldIdLst>
            <p14:sldId id="407"/>
            <p14:sldId id="448"/>
            <p14:sldId id="409"/>
            <p14:sldId id="410"/>
            <p14:sldId id="420"/>
            <p14:sldId id="449"/>
            <p14:sldId id="450"/>
            <p14:sldId id="451"/>
            <p14:sldId id="452"/>
            <p14:sldId id="455"/>
            <p14:sldId id="453"/>
            <p14:sldId id="457"/>
            <p14:sldId id="458"/>
            <p14:sldId id="454"/>
            <p14:sldId id="4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50">
          <p15:clr>
            <a:srgbClr val="A4A3A4"/>
          </p15:clr>
        </p15:guide>
        <p15:guide id="2" pos="34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5FFBF"/>
    <a:srgbClr val="44D0FF"/>
    <a:srgbClr val="020926"/>
    <a:srgbClr val="C2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7" autoAdjust="0"/>
    <p:restoredTop sz="96438" autoAdjust="0"/>
  </p:normalViewPr>
  <p:slideViewPr>
    <p:cSldViewPr>
      <p:cViewPr>
        <p:scale>
          <a:sx n="123" d="100"/>
          <a:sy n="123" d="100"/>
        </p:scale>
        <p:origin x="1416" y="104"/>
      </p:cViewPr>
      <p:guideLst>
        <p:guide orient="horz" pos="750"/>
        <p:guide pos="340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BD2337-570C-FD4E-A4E6-41B1CD80C642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AAFB63-BFBE-0949-9D08-B7F2F2C926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9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0BD9B-702E-2548-B8A1-B9B5E6F3029F}" type="datetimeFigureOut">
              <a:rPr lang="en-US" smtClean="0"/>
              <a:pPr/>
              <a:t>5/24/21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696913"/>
            <a:ext cx="49752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16B5A-D45A-2641-814B-E621206757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8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4435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8868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73302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97736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22171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46604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71039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95472" algn="l" defTabSz="524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5" y="2349386"/>
            <a:ext cx="9179799" cy="16211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965" y="4285615"/>
            <a:ext cx="7559834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8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6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1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5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505771F6-5865-B043-97BE-E4D531520934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B37E-0776-154C-B0D7-D6A8713C20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829" y="5293995"/>
            <a:ext cx="6479858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6829" y="675755"/>
            <a:ext cx="6479858" cy="4537710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4435" indent="0">
              <a:buNone/>
              <a:defRPr sz="3200"/>
            </a:lvl2pPr>
            <a:lvl3pPr marL="1048868" indent="0">
              <a:buNone/>
              <a:defRPr sz="2800"/>
            </a:lvl3pPr>
            <a:lvl4pPr marL="1573302" indent="0">
              <a:buNone/>
              <a:defRPr sz="2300"/>
            </a:lvl4pPr>
            <a:lvl5pPr marL="2097736" indent="0">
              <a:buNone/>
              <a:defRPr sz="2300"/>
            </a:lvl5pPr>
            <a:lvl6pPr marL="2622171" indent="0">
              <a:buNone/>
              <a:defRPr sz="2300"/>
            </a:lvl6pPr>
            <a:lvl7pPr marL="3146604" indent="0">
              <a:buNone/>
              <a:defRPr sz="2300"/>
            </a:lvl7pPr>
            <a:lvl8pPr marL="3671039" indent="0">
              <a:buNone/>
              <a:defRPr sz="2300"/>
            </a:lvl8pPr>
            <a:lvl9pPr marL="4195472" indent="0">
              <a:buNone/>
              <a:defRPr sz="23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6829" y="5918983"/>
            <a:ext cx="6479858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4435" indent="0">
              <a:buNone/>
              <a:defRPr sz="1400"/>
            </a:lvl2pPr>
            <a:lvl3pPr marL="1048868" indent="0">
              <a:buNone/>
              <a:defRPr sz="1100"/>
            </a:lvl3pPr>
            <a:lvl4pPr marL="1573302" indent="0">
              <a:buNone/>
              <a:defRPr sz="1000"/>
            </a:lvl4pPr>
            <a:lvl5pPr marL="2097736" indent="0">
              <a:buNone/>
              <a:defRPr sz="1000"/>
            </a:lvl5pPr>
            <a:lvl6pPr marL="2622171" indent="0">
              <a:buNone/>
              <a:defRPr sz="1000"/>
            </a:lvl6pPr>
            <a:lvl7pPr marL="3146604" indent="0">
              <a:buNone/>
              <a:defRPr sz="1000"/>
            </a:lvl7pPr>
            <a:lvl8pPr marL="3671039" indent="0">
              <a:buNone/>
              <a:defRPr sz="1000"/>
            </a:lvl8pPr>
            <a:lvl9pPr marL="419547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683BB477-A5F1-6F47-BB2C-A5E695A85C61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5BF8-E633-8F43-B95C-B91BDB03DC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4444DCE7-D859-1640-8B42-CD3AF9AB2FF0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61E50-B9C2-CF4B-AED0-C5670D0EB2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29828" y="302867"/>
            <a:ext cx="2429947" cy="6452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988" y="302867"/>
            <a:ext cx="7109844" cy="64529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B7294D7F-A791-0C43-8196-7B5216803D60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94AE1-0F22-9343-A698-FDF5BC657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625" y="2349500"/>
            <a:ext cx="9180513" cy="1620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250" y="4286250"/>
            <a:ext cx="7561263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39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48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88" y="4859338"/>
            <a:ext cx="9180512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2488" y="3205163"/>
            <a:ext cx="9180512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76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765300"/>
            <a:ext cx="4783138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5288" y="1765300"/>
            <a:ext cx="4784725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96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692275"/>
            <a:ext cx="47720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398713"/>
            <a:ext cx="47720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692275"/>
            <a:ext cx="4773613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398713"/>
            <a:ext cx="4773613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5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05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6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289DBD8A-C18F-CF4F-BD09-4BBC7618A2AC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EAE85-B4FB-5546-97E4-6D3878930C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01625"/>
            <a:ext cx="3552825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0" y="301625"/>
            <a:ext cx="6037263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750" y="1582738"/>
            <a:ext cx="3552825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99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138" y="5294313"/>
            <a:ext cx="6480175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6138" y="676275"/>
            <a:ext cx="64801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6138" y="5918200"/>
            <a:ext cx="6480175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78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74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1138" y="303213"/>
            <a:ext cx="2428875" cy="6453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303213"/>
            <a:ext cx="7138988" cy="6453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4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10" y="4859832"/>
            <a:ext cx="9179799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10" y="3205459"/>
            <a:ext cx="9179799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4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88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3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7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2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66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1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54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5A57E880-DAAF-1947-94D6-E33DF7100BB5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53D21-DC78-0349-B2A2-0A4AD5379B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990" y="1764669"/>
            <a:ext cx="4769895" cy="49911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880" y="1764669"/>
            <a:ext cx="4769895" cy="49911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E39C1305-AE3D-5947-B712-74256B70D246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43D0E-57BA-324E-A673-1E1D0D5835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1" y="1692892"/>
            <a:ext cx="4771771" cy="7055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435" indent="0">
              <a:buNone/>
              <a:defRPr sz="2300" b="1"/>
            </a:lvl2pPr>
            <a:lvl3pPr marL="1048868" indent="0">
              <a:buNone/>
              <a:defRPr sz="2100" b="1"/>
            </a:lvl3pPr>
            <a:lvl4pPr marL="1573302" indent="0">
              <a:buNone/>
              <a:defRPr sz="1800" b="1"/>
            </a:lvl4pPr>
            <a:lvl5pPr marL="2097736" indent="0">
              <a:buNone/>
              <a:defRPr sz="1800" b="1"/>
            </a:lvl5pPr>
            <a:lvl6pPr marL="2622171" indent="0">
              <a:buNone/>
              <a:defRPr sz="1800" b="1"/>
            </a:lvl6pPr>
            <a:lvl7pPr marL="3146604" indent="0">
              <a:buNone/>
              <a:defRPr sz="1800" b="1"/>
            </a:lvl7pPr>
            <a:lvl8pPr marL="3671039" indent="0">
              <a:buNone/>
              <a:defRPr sz="1800" b="1"/>
            </a:lvl8pPr>
            <a:lvl9pPr marL="41954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91" y="2398407"/>
            <a:ext cx="4771771" cy="435739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33" y="1692892"/>
            <a:ext cx="4773645" cy="7055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435" indent="0">
              <a:buNone/>
              <a:defRPr sz="2300" b="1"/>
            </a:lvl2pPr>
            <a:lvl3pPr marL="1048868" indent="0">
              <a:buNone/>
              <a:defRPr sz="2100" b="1"/>
            </a:lvl3pPr>
            <a:lvl4pPr marL="1573302" indent="0">
              <a:buNone/>
              <a:defRPr sz="1800" b="1"/>
            </a:lvl4pPr>
            <a:lvl5pPr marL="2097736" indent="0">
              <a:buNone/>
              <a:defRPr sz="1800" b="1"/>
            </a:lvl5pPr>
            <a:lvl6pPr marL="2622171" indent="0">
              <a:buNone/>
              <a:defRPr sz="1800" b="1"/>
            </a:lvl6pPr>
            <a:lvl7pPr marL="3146604" indent="0">
              <a:buNone/>
              <a:defRPr sz="1800" b="1"/>
            </a:lvl7pPr>
            <a:lvl8pPr marL="3671039" indent="0">
              <a:buNone/>
              <a:defRPr sz="1800" b="1"/>
            </a:lvl8pPr>
            <a:lvl9pPr marL="41954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33" y="2398407"/>
            <a:ext cx="4773645" cy="435739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E384B768-2160-F242-937B-E58A21D6D2E0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591ED-C403-814A-94CF-FF643ACDB4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B6BE94C5-2BDA-DB4A-AEAA-D1E0C84E5D71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7A85B-3BFC-7043-ADBA-8145A9EDF6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87A5DF-2F51-EF49-A43B-38A5CB6450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5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7BF673E4-817F-C749-9B33-40120656E31F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4D9FF-4FEC-7345-8860-99DC211DF5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89" y="301116"/>
            <a:ext cx="355304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407" y="301114"/>
            <a:ext cx="6037368" cy="645468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989" y="1582597"/>
            <a:ext cx="355304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4435" indent="0">
              <a:buNone/>
              <a:defRPr sz="1400"/>
            </a:lvl2pPr>
            <a:lvl3pPr marL="1048868" indent="0">
              <a:buNone/>
              <a:defRPr sz="1100"/>
            </a:lvl3pPr>
            <a:lvl4pPr marL="1573302" indent="0">
              <a:buNone/>
              <a:defRPr sz="1000"/>
            </a:lvl4pPr>
            <a:lvl5pPr marL="2097736" indent="0">
              <a:buNone/>
              <a:defRPr sz="1000"/>
            </a:lvl5pPr>
            <a:lvl6pPr marL="2622171" indent="0">
              <a:buNone/>
              <a:defRPr sz="1000"/>
            </a:lvl6pPr>
            <a:lvl7pPr marL="3146604" indent="0">
              <a:buNone/>
              <a:defRPr sz="1000"/>
            </a:lvl7pPr>
            <a:lvl8pPr marL="3671039" indent="0">
              <a:buNone/>
              <a:defRPr sz="1000"/>
            </a:lvl8pPr>
            <a:lvl9pPr marL="419547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9991" y="7009644"/>
            <a:ext cx="251994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fld id="{DB8CC297-7F2A-614D-9A51-1D85EDC3D50A}" type="datetime1">
              <a:rPr lang="en-US"/>
              <a:pPr>
                <a:defRPr/>
              </a:pPr>
              <a:t>5/24/21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9922" y="7009644"/>
            <a:ext cx="3419925" cy="402652"/>
          </a:xfrm>
          <a:prstGeom prst="rect">
            <a:avLst/>
          </a:prstGeom>
        </p:spPr>
        <p:txBody>
          <a:bodyPr lIns="104886" tIns="52443" rIns="104886" bIns="52443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83B0A-8426-7E4F-AE70-FEFD665585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9991" y="50770"/>
            <a:ext cx="9719787" cy="53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886" tIns="52443" rIns="104886" bIns="524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9991" y="1260478"/>
            <a:ext cx="9719787" cy="499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886" tIns="52443" rIns="104886" bIns="52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7160199"/>
            <a:ext cx="629986" cy="402652"/>
          </a:xfrm>
          <a:prstGeom prst="rect">
            <a:avLst/>
          </a:prstGeom>
        </p:spPr>
        <p:txBody>
          <a:bodyPr vert="horz" wrap="square" lIns="104886" tIns="52443" rIns="104886" bIns="52443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487A5DF-2F51-EF49-A43B-38A5CB6450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524435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1048868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573302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2097736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3325" indent="-3933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1pPr>
      <a:lvl2pPr marL="852205" indent="-3277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2pPr>
      <a:lvl3pPr marL="1311086" indent="-26221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3pPr>
      <a:lvl4pPr marL="1835520" indent="-26221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4pPr>
      <a:lvl5pPr marL="2359954" indent="-26221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5pPr>
      <a:lvl6pPr marL="2884388" indent="-262217" algn="l" defTabSz="10488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8822" indent="-262217" algn="l" defTabSz="10488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3257" indent="-262217" algn="l" defTabSz="10488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7690" indent="-262217" algn="l" defTabSz="10488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435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8868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302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736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2171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6604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1039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5472" algn="l" defTabSz="10488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303213"/>
            <a:ext cx="9720263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765300"/>
            <a:ext cx="9720263" cy="49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750" y="7010400"/>
            <a:ext cx="2520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7C6EE-5705-944D-A64D-7C0781F86934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9350" y="7010400"/>
            <a:ext cx="34210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39063" y="7010400"/>
            <a:ext cx="2520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AD741-6063-C244-92F1-A258CA67B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7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446881" y="504825"/>
            <a:ext cx="10079779" cy="2184823"/>
          </a:xfrm>
        </p:spPr>
        <p:txBody>
          <a:bodyPr lIns="0" tIns="0" rIns="0" bIns="0"/>
          <a:lstStyle/>
          <a:p>
            <a:r>
              <a:rPr lang="en-US" sz="4000" b="1" dirty="0"/>
              <a:t>The CERN Neutrino Platform</a:t>
            </a:r>
            <a:endParaRPr lang="en-US" sz="3700" b="1" dirty="0">
              <a:solidFill>
                <a:srgbClr val="FFFFFF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359995" y="5125933"/>
            <a:ext cx="9154686" cy="2084491"/>
          </a:xfrm>
        </p:spPr>
        <p:txBody>
          <a:bodyPr lIns="0" tIns="0" rIns="0" bIns="0"/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25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May  2021, IN2P3 Kickoff meeting</a:t>
            </a:r>
          </a:p>
          <a:p>
            <a:pPr algn="l"/>
            <a:endParaRPr lang="en-US" sz="2100" dirty="0">
              <a:solidFill>
                <a:schemeClr val="bg1"/>
              </a:solidFill>
            </a:endParaRPr>
          </a:p>
          <a:p>
            <a:pPr algn="r"/>
            <a:r>
              <a:rPr lang="en-US" sz="2100" i="1" dirty="0">
                <a:solidFill>
                  <a:schemeClr val="bg1"/>
                </a:solidFill>
              </a:rPr>
              <a:t>Marzio Nessi,  CERN &amp; University of Geneva</a:t>
            </a:r>
          </a:p>
          <a:p>
            <a:pPr algn="r"/>
            <a:endParaRPr lang="en-US" sz="2100" dirty="0">
              <a:solidFill>
                <a:schemeClr val="bg1"/>
              </a:solidFill>
            </a:endParaRPr>
          </a:p>
          <a:p>
            <a:pPr algn="l"/>
            <a:endParaRPr lang="en-US" sz="2100" dirty="0">
              <a:solidFill>
                <a:schemeClr val="bg1"/>
              </a:solidFill>
            </a:endParaRPr>
          </a:p>
          <a:p>
            <a:pPr algn="l"/>
            <a:endParaRPr lang="en-US" sz="2100" dirty="0">
              <a:solidFill>
                <a:schemeClr val="bg1"/>
              </a:solidFill>
            </a:endParaRPr>
          </a:p>
          <a:p>
            <a:pPr algn="l"/>
            <a:endParaRPr lang="en-US" sz="2100" dirty="0">
              <a:solidFill>
                <a:schemeClr val="bg1"/>
              </a:solidFill>
            </a:endParaRPr>
          </a:p>
          <a:p>
            <a:pPr algn="l"/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31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0C1D-4B0D-1B45-B13F-2DF5475E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ProtoDUNEs</a:t>
            </a:r>
            <a:r>
              <a:rPr lang="en-US" dirty="0"/>
              <a:t> @ CERN  NP</a:t>
            </a:r>
          </a:p>
        </p:txBody>
      </p:sp>
      <p:grpSp>
        <p:nvGrpSpPr>
          <p:cNvPr id="4" name="IMG_6934.jpeg">
            <a:extLst>
              <a:ext uri="{FF2B5EF4-FFF2-40B4-BE49-F238E27FC236}">
                <a16:creationId xmlns:a16="http://schemas.microsoft.com/office/drawing/2014/main" id="{BE0CA293-9144-3844-ACD2-6EF07E1AA8E8}"/>
              </a:ext>
            </a:extLst>
          </p:cNvPr>
          <p:cNvGrpSpPr/>
          <p:nvPr/>
        </p:nvGrpSpPr>
        <p:grpSpPr>
          <a:xfrm>
            <a:off x="675481" y="962025"/>
            <a:ext cx="9245600" cy="4241800"/>
            <a:chOff x="0" y="0"/>
            <a:chExt cx="11684000" cy="5408667"/>
          </a:xfrm>
        </p:grpSpPr>
        <p:pic>
          <p:nvPicPr>
            <p:cNvPr id="5" name="IMG_6934.jpeg" descr="IMG_6934.jpeg">
              <a:extLst>
                <a:ext uri="{FF2B5EF4-FFF2-40B4-BE49-F238E27FC236}">
                  <a16:creationId xmlns:a16="http://schemas.microsoft.com/office/drawing/2014/main" id="{FFB0A86D-66B8-2245-ABC7-A85713CD1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11430000" cy="5078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IMG_6934.jpeg" descr="IMG_6934.jpeg">
              <a:extLst>
                <a:ext uri="{FF2B5EF4-FFF2-40B4-BE49-F238E27FC236}">
                  <a16:creationId xmlns:a16="http://schemas.microsoft.com/office/drawing/2014/main" id="{0679FCF1-A103-F44B-B3D0-FD7886ECBEDA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1684000" cy="5408669"/>
            </a:xfrm>
            <a:prstGeom prst="rect">
              <a:avLst/>
            </a:prstGeom>
            <a:effectLst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01F541-13ED-624D-8198-9C0D1D55092C}"/>
              </a:ext>
            </a:extLst>
          </p:cNvPr>
          <p:cNvSpPr txBox="1"/>
          <p:nvPr/>
        </p:nvSpPr>
        <p:spPr>
          <a:xfrm>
            <a:off x="218284" y="5457825"/>
            <a:ext cx="103632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/>
              <a:t>TPC Prototypes at the scale 1:20, with </a:t>
            </a:r>
            <a:r>
              <a:rPr lang="en-US" sz="2400" b="1" dirty="0">
                <a:solidFill>
                  <a:srgbClr val="FF0000"/>
                </a:solidFill>
              </a:rPr>
              <a:t>modules at the DUNE scale</a:t>
            </a:r>
          </a:p>
          <a:p>
            <a:pPr marL="285750" indent="-285750">
              <a:buFontTx/>
              <a:buChar char="-"/>
            </a:pPr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Two technologies investigated (</a:t>
            </a:r>
            <a:r>
              <a:rPr lang="en-US" sz="2400" b="1" dirty="0" err="1"/>
              <a:t>LAr</a:t>
            </a:r>
            <a:r>
              <a:rPr lang="en-US" sz="2400" b="1" dirty="0"/>
              <a:t> single phase, </a:t>
            </a:r>
            <a:r>
              <a:rPr lang="en-US" sz="2400" b="1" dirty="0" err="1"/>
              <a:t>LAr</a:t>
            </a:r>
            <a:r>
              <a:rPr lang="en-US" sz="2400" b="1" dirty="0"/>
              <a:t> double phase)</a:t>
            </a:r>
          </a:p>
          <a:p>
            <a:pPr marL="285750" indent="-285750">
              <a:buFontTx/>
              <a:buChar char="-"/>
            </a:pPr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Very good performance demonstrated (</a:t>
            </a:r>
            <a:r>
              <a:rPr lang="en-US" sz="2400" b="1" dirty="0" err="1"/>
              <a:t>LAr</a:t>
            </a:r>
            <a:r>
              <a:rPr lang="en-US" sz="2400" b="1" dirty="0"/>
              <a:t> purity, S/N, ID, tracking)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7573BF-572F-3F43-8D45-E8EBEE43E2E4}"/>
              </a:ext>
            </a:extLst>
          </p:cNvPr>
          <p:cNvCxnSpPr/>
          <p:nvPr/>
        </p:nvCxnSpPr>
        <p:spPr>
          <a:xfrm>
            <a:off x="1666081" y="4010025"/>
            <a:ext cx="2209800" cy="76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E54BB-40C4-594F-85A5-67C713116AA2}"/>
              </a:ext>
            </a:extLst>
          </p:cNvPr>
          <p:cNvCxnSpPr>
            <a:cxnSpLocks/>
          </p:cNvCxnSpPr>
          <p:nvPr/>
        </p:nvCxnSpPr>
        <p:spPr>
          <a:xfrm flipH="1">
            <a:off x="6314281" y="1905629"/>
            <a:ext cx="205039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201902-023_01.jpg">
            <a:extLst>
              <a:ext uri="{FF2B5EF4-FFF2-40B4-BE49-F238E27FC236}">
                <a16:creationId xmlns:a16="http://schemas.microsoft.com/office/drawing/2014/main" id="{C87A09AC-8F8C-C241-9A3A-8BA8228B9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249" y="-28102"/>
            <a:ext cx="3003835" cy="2004122"/>
          </a:xfrm>
          <a:prstGeom prst="rect">
            <a:avLst/>
          </a:prstGeom>
        </p:spPr>
      </p:pic>
      <p:pic>
        <p:nvPicPr>
          <p:cNvPr id="16" name="Picture 15" descr="Screen Shot 2018-04-05 at 11.59.49.png">
            <a:extLst>
              <a:ext uri="{FF2B5EF4-FFF2-40B4-BE49-F238E27FC236}">
                <a16:creationId xmlns:a16="http://schemas.microsoft.com/office/drawing/2014/main" id="{4EFBBD3A-4582-9343-BB71-FD4EB5B7C3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054" y="1976020"/>
            <a:ext cx="2021726" cy="1359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2CDC8B-917A-164D-AFA6-A3E5419D73DC}"/>
              </a:ext>
            </a:extLst>
          </p:cNvPr>
          <p:cNvSpPr txBox="1"/>
          <p:nvPr/>
        </p:nvSpPr>
        <p:spPr>
          <a:xfrm>
            <a:off x="8760288" y="3055804"/>
            <a:ext cx="1194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LEMs + anodes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17467-69A3-284A-B173-E6C42DB55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74" y="3366215"/>
            <a:ext cx="2965619" cy="16176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A5F7C8-ADFE-FA4C-B0F8-A42AA51DD6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429" y="899451"/>
            <a:ext cx="3399020" cy="22155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8BC996-29F8-244A-9E9D-C24844090F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" y="3117577"/>
            <a:ext cx="3190081" cy="19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78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0C1D-4B0D-1B45-B13F-2DF5475E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@ CERN NP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71F19B-688F-2C4D-89E5-B50BDFAACC46}"/>
              </a:ext>
            </a:extLst>
          </p:cNvPr>
          <p:cNvSpPr txBox="1"/>
          <p:nvPr/>
        </p:nvSpPr>
        <p:spPr>
          <a:xfrm>
            <a:off x="135834" y="4086120"/>
            <a:ext cx="2955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Double phase concept simplified and evolved to a Vertical Drift new detector which profits from the lessons learned in both </a:t>
            </a:r>
            <a:r>
              <a:rPr lang="en-US" sz="2400" dirty="0" err="1">
                <a:solidFill>
                  <a:schemeClr val="bg1"/>
                </a:solidFill>
              </a:rPr>
              <a:t>protoDUNEs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1" name="Picture 30" descr="201902-023_01.jpg">
            <a:extLst>
              <a:ext uri="{FF2B5EF4-FFF2-40B4-BE49-F238E27FC236}">
                <a16:creationId xmlns:a16="http://schemas.microsoft.com/office/drawing/2014/main" id="{F0ABCFF6-D19B-534B-A56C-DC6B3C9C7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9225"/>
            <a:ext cx="3058318" cy="2040472"/>
          </a:xfrm>
          <a:prstGeom prst="rect">
            <a:avLst/>
          </a:prstGeom>
        </p:spPr>
      </p:pic>
      <p:grpSp>
        <p:nvGrpSpPr>
          <p:cNvPr id="32" name="Google Shape;85;p15">
            <a:extLst>
              <a:ext uri="{FF2B5EF4-FFF2-40B4-BE49-F238E27FC236}">
                <a16:creationId xmlns:a16="http://schemas.microsoft.com/office/drawing/2014/main" id="{7D79EC90-52C8-1643-BD38-7B9015E9EC7A}"/>
              </a:ext>
            </a:extLst>
          </p:cNvPr>
          <p:cNvGrpSpPr/>
          <p:nvPr/>
        </p:nvGrpSpPr>
        <p:grpSpPr>
          <a:xfrm>
            <a:off x="2971799" y="4582727"/>
            <a:ext cx="7990682" cy="3084898"/>
            <a:chOff x="757560" y="1606200"/>
            <a:chExt cx="7852678" cy="2841000"/>
          </a:xfrm>
        </p:grpSpPr>
        <p:grpSp>
          <p:nvGrpSpPr>
            <p:cNvPr id="33" name="Google Shape;86;p15">
              <a:extLst>
                <a:ext uri="{FF2B5EF4-FFF2-40B4-BE49-F238E27FC236}">
                  <a16:creationId xmlns:a16="http://schemas.microsoft.com/office/drawing/2014/main" id="{20CE3167-DC2A-E347-AB82-3296EEE1F796}"/>
                </a:ext>
              </a:extLst>
            </p:cNvPr>
            <p:cNvGrpSpPr/>
            <p:nvPr/>
          </p:nvGrpSpPr>
          <p:grpSpPr>
            <a:xfrm>
              <a:off x="757560" y="1606200"/>
              <a:ext cx="7852678" cy="2841000"/>
              <a:chOff x="1290960" y="2901600"/>
              <a:chExt cx="7852678" cy="2841000"/>
            </a:xfrm>
          </p:grpSpPr>
          <p:grpSp>
            <p:nvGrpSpPr>
              <p:cNvPr id="35" name="Google Shape;87;p15">
                <a:extLst>
                  <a:ext uri="{FF2B5EF4-FFF2-40B4-BE49-F238E27FC236}">
                    <a16:creationId xmlns:a16="http://schemas.microsoft.com/office/drawing/2014/main" id="{BB7BDF0F-D912-DC48-9919-92E5817CA8EA}"/>
                  </a:ext>
                </a:extLst>
              </p:cNvPr>
              <p:cNvGrpSpPr/>
              <p:nvPr/>
            </p:nvGrpSpPr>
            <p:grpSpPr>
              <a:xfrm>
                <a:off x="1290960" y="2901600"/>
                <a:ext cx="7852678" cy="2764801"/>
                <a:chOff x="1290960" y="2901600"/>
                <a:chExt cx="7852678" cy="2764801"/>
              </a:xfrm>
            </p:grpSpPr>
            <p:pic>
              <p:nvPicPr>
                <p:cNvPr id="37" name="Google Shape;88;p15">
                  <a:extLst>
                    <a:ext uri="{FF2B5EF4-FFF2-40B4-BE49-F238E27FC236}">
                      <a16:creationId xmlns:a16="http://schemas.microsoft.com/office/drawing/2014/main" id="{54AFF2A4-AC58-7E4E-ACD8-A926FC3A474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290960" y="2901600"/>
                  <a:ext cx="7852678" cy="27648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8" name="Google Shape;89;p15">
                  <a:extLst>
                    <a:ext uri="{FF2B5EF4-FFF2-40B4-BE49-F238E27FC236}">
                      <a16:creationId xmlns:a16="http://schemas.microsoft.com/office/drawing/2014/main" id="{E072FFC1-9518-1E43-87AD-B5DA7BA71E64}"/>
                    </a:ext>
                  </a:extLst>
                </p:cNvPr>
                <p:cNvSpPr/>
                <p:nvPr/>
              </p:nvSpPr>
              <p:spPr>
                <a:xfrm>
                  <a:off x="1781750" y="5618025"/>
                  <a:ext cx="581700" cy="483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36" name="Google Shape;90;p15">
                <a:extLst>
                  <a:ext uri="{FF2B5EF4-FFF2-40B4-BE49-F238E27FC236}">
                    <a16:creationId xmlns:a16="http://schemas.microsoft.com/office/drawing/2014/main" id="{0F17C84F-553E-2249-AE26-7ADC61877085}"/>
                  </a:ext>
                </a:extLst>
              </p:cNvPr>
              <p:cNvSpPr txBox="1"/>
              <p:nvPr/>
            </p:nvSpPr>
            <p:spPr>
              <a:xfrm>
                <a:off x="1468800" y="5434800"/>
                <a:ext cx="8775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 b="1" dirty="0">
                    <a:solidFill>
                      <a:srgbClr val="434343"/>
                    </a:solidFill>
                  </a:rPr>
                  <a:t>Field cage</a:t>
                </a:r>
                <a:endParaRPr sz="800" b="1" dirty="0">
                  <a:solidFill>
                    <a:srgbClr val="434343"/>
                  </a:solidFill>
                </a:endParaRPr>
              </a:p>
            </p:txBody>
          </p:sp>
        </p:grpSp>
        <p:sp>
          <p:nvSpPr>
            <p:cNvPr id="34" name="Google Shape;91;p15">
              <a:extLst>
                <a:ext uri="{FF2B5EF4-FFF2-40B4-BE49-F238E27FC236}">
                  <a16:creationId xmlns:a16="http://schemas.microsoft.com/office/drawing/2014/main" id="{06DAAD15-5140-154A-93CB-EBE3E0FA8236}"/>
                </a:ext>
              </a:extLst>
            </p:cNvPr>
            <p:cNvSpPr txBox="1"/>
            <p:nvPr/>
          </p:nvSpPr>
          <p:spPr>
            <a:xfrm>
              <a:off x="4745400" y="3606000"/>
              <a:ext cx="8775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 dirty="0" err="1">
                  <a:solidFill>
                    <a:srgbClr val="434343"/>
                  </a:solidFill>
                </a:rPr>
                <a:t>Arapuca</a:t>
              </a:r>
              <a:r>
                <a:rPr lang="en-GB" sz="800" b="1" dirty="0">
                  <a:solidFill>
                    <a:srgbClr val="434343"/>
                  </a:solidFill>
                </a:rPr>
                <a:t> PDs</a:t>
              </a:r>
              <a:endParaRPr sz="800" b="1" dirty="0">
                <a:solidFill>
                  <a:srgbClr val="434343"/>
                </a:solidFill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5691C83E-2CAB-3C4A-A1E3-84AE73B70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071" y="1895749"/>
            <a:ext cx="4660900" cy="23622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1D4BFE4-20B8-514B-AD83-3EB8306F5EFC}"/>
              </a:ext>
            </a:extLst>
          </p:cNvPr>
          <p:cNvGrpSpPr/>
          <p:nvPr/>
        </p:nvGrpSpPr>
        <p:grpSpPr>
          <a:xfrm>
            <a:off x="3197189" y="1939973"/>
            <a:ext cx="2971006" cy="2146252"/>
            <a:chOff x="5363303" y="1949070"/>
            <a:chExt cx="3475151" cy="2437172"/>
          </a:xfrm>
        </p:grpSpPr>
        <p:pic>
          <p:nvPicPr>
            <p:cNvPr id="41" name="Picture 40" descr="A circuit board&#10;&#10;Description automatically generated">
              <a:extLst>
                <a:ext uri="{FF2B5EF4-FFF2-40B4-BE49-F238E27FC236}">
                  <a16:creationId xmlns:a16="http://schemas.microsoft.com/office/drawing/2014/main" id="{B946FF99-7FC0-5647-962E-A0DEFCA6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5711" y="1949070"/>
              <a:ext cx="3432743" cy="2289641"/>
            </a:xfrm>
            <a:prstGeom prst="rect">
              <a:avLst/>
            </a:prstGeom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CA80E65-0962-954C-BF38-5E2BD77BAF64}"/>
                </a:ext>
              </a:extLst>
            </p:cNvPr>
            <p:cNvCxnSpPr/>
            <p:nvPr/>
          </p:nvCxnSpPr>
          <p:spPr>
            <a:xfrm flipH="1">
              <a:off x="5363303" y="3222432"/>
              <a:ext cx="743216" cy="360608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A546780-0046-0D43-AE88-C4B5405F3D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39437" y="3397877"/>
              <a:ext cx="149241" cy="988365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BD5B9AE-A888-774F-9480-0A4F4759F60C}"/>
                </a:ext>
              </a:extLst>
            </p:cNvPr>
            <p:cNvCxnSpPr>
              <a:cxnSpLocks/>
            </p:cNvCxnSpPr>
            <p:nvPr/>
          </p:nvCxnSpPr>
          <p:spPr>
            <a:xfrm>
              <a:off x="7493689" y="3938789"/>
              <a:ext cx="362424" cy="375634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809A618-BFD7-FC4B-A1EB-E9602F65C0F1}"/>
              </a:ext>
            </a:extLst>
          </p:cNvPr>
          <p:cNvSpPr txBox="1"/>
          <p:nvPr/>
        </p:nvSpPr>
        <p:spPr>
          <a:xfrm>
            <a:off x="4700820" y="1391112"/>
            <a:ext cx="578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 ANODE concept, inspired from DP experience</a:t>
            </a:r>
          </a:p>
        </p:txBody>
      </p:sp>
    </p:spTree>
    <p:extLst>
      <p:ext uri="{BB962C8B-B14F-4D97-AF65-F5344CB8AC3E}">
        <p14:creationId xmlns:p14="http://schemas.microsoft.com/office/powerpoint/2010/main" val="691214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7EF44-4A38-6541-A3A9-421D6D4F7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Vertical Drift detector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3469C-2045-4A44-9680-E6A39A41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26" y="1038225"/>
            <a:ext cx="10429082" cy="3511547"/>
          </a:xfrm>
        </p:spPr>
        <p:txBody>
          <a:bodyPr/>
          <a:lstStyle/>
          <a:p>
            <a:r>
              <a:rPr lang="en-US" sz="2400" dirty="0"/>
              <a:t>A natural evolution of the double phase TPC</a:t>
            </a:r>
          </a:p>
          <a:p>
            <a:r>
              <a:rPr lang="en-US" sz="2400" dirty="0"/>
              <a:t>The </a:t>
            </a:r>
            <a:r>
              <a:rPr lang="en-US" sz="2400" dirty="0" err="1"/>
              <a:t>LAr</a:t>
            </a:r>
            <a:r>
              <a:rPr lang="en-US" sz="2400" dirty="0"/>
              <a:t> purity reached in the two </a:t>
            </a:r>
            <a:r>
              <a:rPr lang="en-US" sz="2400" dirty="0" err="1"/>
              <a:t>protoDUNEs</a:t>
            </a:r>
            <a:r>
              <a:rPr lang="en-US" sz="2400" dirty="0"/>
              <a:t> has open a new scenario</a:t>
            </a:r>
          </a:p>
          <a:p>
            <a:r>
              <a:rPr lang="en-US" sz="2400" dirty="0"/>
              <a:t>The electronics noise performance will grant the necessary S/N</a:t>
            </a:r>
          </a:p>
          <a:p>
            <a:r>
              <a:rPr lang="en-US" sz="2400" dirty="0"/>
              <a:t>One can build on the important French R&amp;D effort for the DP</a:t>
            </a:r>
          </a:p>
          <a:p>
            <a:r>
              <a:rPr lang="en-US" sz="2400" dirty="0"/>
              <a:t>Most of components can be industrially constructed (cost effective)</a:t>
            </a:r>
          </a:p>
          <a:p>
            <a:r>
              <a:rPr lang="en-US" sz="2400" dirty="0"/>
              <a:t>CERN can provide the necessary infrastructure (test cryostat, clean rooms, ..) necessary to qualify a TPC VD module in 2021 and later a large </a:t>
            </a:r>
            <a:r>
              <a:rPr lang="en-US" sz="2400" dirty="0" err="1"/>
              <a:t>protoDUNE</a:t>
            </a:r>
            <a:r>
              <a:rPr lang="en-US" sz="2400" dirty="0"/>
              <a:t> cryostat for Module-0 (2022-2023)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D2CB2-04A8-BF4F-A862-68D1F6946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81" y="4567827"/>
            <a:ext cx="3932830" cy="2910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B117B-E886-4F4D-83A6-AE00A42FBF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681" y="4580195"/>
            <a:ext cx="3978518" cy="29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40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7EF44-4A38-6541-A3A9-421D6D4F7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Vertical Drift detector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3469C-2045-4A44-9680-E6A39A41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26" y="1038225"/>
            <a:ext cx="10429082" cy="3511547"/>
          </a:xfrm>
        </p:spPr>
        <p:txBody>
          <a:bodyPr/>
          <a:lstStyle/>
          <a:p>
            <a:r>
              <a:rPr lang="en-US" sz="2400" dirty="0"/>
              <a:t>A natural evolution of the double phase TPC</a:t>
            </a:r>
          </a:p>
          <a:p>
            <a:r>
              <a:rPr lang="en-US" sz="2400" dirty="0"/>
              <a:t>The </a:t>
            </a:r>
            <a:r>
              <a:rPr lang="en-US" sz="2400" dirty="0" err="1"/>
              <a:t>LAr</a:t>
            </a:r>
            <a:r>
              <a:rPr lang="en-US" sz="2400" dirty="0"/>
              <a:t> purity reached in the two </a:t>
            </a:r>
            <a:r>
              <a:rPr lang="en-US" sz="2400" dirty="0" err="1"/>
              <a:t>protoDUNEs</a:t>
            </a:r>
            <a:r>
              <a:rPr lang="en-US" sz="2400" dirty="0"/>
              <a:t> has open a new scenario</a:t>
            </a:r>
          </a:p>
          <a:p>
            <a:r>
              <a:rPr lang="en-US" sz="2400" dirty="0"/>
              <a:t>The electronics noise performance will grant the necessary S/N</a:t>
            </a:r>
          </a:p>
          <a:p>
            <a:r>
              <a:rPr lang="en-US" sz="2400" dirty="0"/>
              <a:t>Once can build on the important French R&amp;D effort of the DP</a:t>
            </a:r>
          </a:p>
          <a:p>
            <a:r>
              <a:rPr lang="en-US" sz="2400"/>
              <a:t>Most of components can be industrially constructed (cost effective)</a:t>
            </a:r>
          </a:p>
          <a:p>
            <a:r>
              <a:rPr lang="en-US" sz="2400" b="1">
                <a:solidFill>
                  <a:srgbClr val="FFFF00"/>
                </a:solidFill>
              </a:rPr>
              <a:t>Potentially </a:t>
            </a:r>
            <a:r>
              <a:rPr lang="en-US" sz="2400" b="1" dirty="0">
                <a:solidFill>
                  <a:srgbClr val="FFFF00"/>
                </a:solidFill>
              </a:rPr>
              <a:t>much easier and faster to install in DUNE (9 months)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F7F7A-42A4-5F46-A871-BF3D471B54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81" y="4010025"/>
            <a:ext cx="5149886" cy="3235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7ECD38-7DB3-4C40-B600-01FA099E26AB}"/>
              </a:ext>
            </a:extLst>
          </p:cNvPr>
          <p:cNvSpPr txBox="1"/>
          <p:nvPr/>
        </p:nvSpPr>
        <p:spPr>
          <a:xfrm>
            <a:off x="6923881" y="4238625"/>
            <a:ext cx="419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In 6 steps, from top to bottom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No major infrastructure necessary (clean rooms)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Easy logistic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Limited manpower</a:t>
            </a:r>
          </a:p>
        </p:txBody>
      </p:sp>
    </p:spTree>
    <p:extLst>
      <p:ext uri="{BB962C8B-B14F-4D97-AF65-F5344CB8AC3E}">
        <p14:creationId xmlns:p14="http://schemas.microsoft.com/office/powerpoint/2010/main" val="296069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0C1D-4B0D-1B45-B13F-2DF5475E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@ CERN NP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2727FA-45E8-004E-A87D-E98A4F4F99AA}"/>
              </a:ext>
            </a:extLst>
          </p:cNvPr>
          <p:cNvGrpSpPr/>
          <p:nvPr/>
        </p:nvGrpSpPr>
        <p:grpSpPr>
          <a:xfrm>
            <a:off x="539991" y="1114425"/>
            <a:ext cx="10259772" cy="5334000"/>
            <a:chOff x="1524000" y="1086604"/>
            <a:chExt cx="9489054" cy="47658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E3C76ED-DD85-3D49-A335-B6DAC8911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1086604"/>
              <a:ext cx="9144000" cy="47658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1DAEAE-6BE4-3F48-A1F8-6EABF4A54BAA}"/>
                </a:ext>
              </a:extLst>
            </p:cNvPr>
            <p:cNvSpPr txBox="1"/>
            <p:nvPr/>
          </p:nvSpPr>
          <p:spPr>
            <a:xfrm>
              <a:off x="4124778" y="1585341"/>
              <a:ext cx="2002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Single Phase horizontal drift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76891D7-7F41-A84C-B949-13BF5BA56526}"/>
                </a:ext>
              </a:extLst>
            </p:cNvPr>
            <p:cNvCxnSpPr/>
            <p:nvPr/>
          </p:nvCxnSpPr>
          <p:spPr>
            <a:xfrm>
              <a:off x="5312230" y="2351314"/>
              <a:ext cx="815521" cy="3918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32AD5F-0BBA-9647-9F85-D9F5C37C37F7}"/>
                </a:ext>
              </a:extLst>
            </p:cNvPr>
            <p:cNvSpPr txBox="1"/>
            <p:nvPr/>
          </p:nvSpPr>
          <p:spPr>
            <a:xfrm>
              <a:off x="9010082" y="2743201"/>
              <a:ext cx="2002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Single Phase vertical drift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4CB45AB-9C0F-FC41-B6D4-E74D12694435}"/>
                </a:ext>
              </a:extLst>
            </p:cNvPr>
            <p:cNvCxnSpPr/>
            <p:nvPr/>
          </p:nvCxnSpPr>
          <p:spPr>
            <a:xfrm flipH="1">
              <a:off x="9256714" y="3389531"/>
              <a:ext cx="325437" cy="2966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BB4E31-DA78-3242-A539-6B964D2AD147}"/>
                </a:ext>
              </a:extLst>
            </p:cNvPr>
            <p:cNvSpPr txBox="1"/>
            <p:nvPr/>
          </p:nvSpPr>
          <p:spPr>
            <a:xfrm>
              <a:off x="1784283" y="3596281"/>
              <a:ext cx="997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1.5 Km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71F19B-688F-2C4D-89E5-B50BDFAACC46}"/>
              </a:ext>
            </a:extLst>
          </p:cNvPr>
          <p:cNvSpPr txBox="1"/>
          <p:nvPr/>
        </p:nvSpPr>
        <p:spPr>
          <a:xfrm>
            <a:off x="1132681" y="676887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Construction and assembly of two large cryostat underground</a:t>
            </a:r>
          </a:p>
        </p:txBody>
      </p:sp>
    </p:spTree>
    <p:extLst>
      <p:ext uri="{BB962C8B-B14F-4D97-AF65-F5344CB8AC3E}">
        <p14:creationId xmlns:p14="http://schemas.microsoft.com/office/powerpoint/2010/main" val="70149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4474-86C3-C34A-81E6-16928C7A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NP@CERN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63149-F91B-4D4C-9840-7256490AB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1" y="1260478"/>
            <a:ext cx="9719787" cy="5721347"/>
          </a:xfrm>
        </p:spPr>
        <p:txBody>
          <a:bodyPr/>
          <a:lstStyle/>
          <a:p>
            <a:r>
              <a:rPr lang="en-US" dirty="0"/>
              <a:t>Many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detectors constructed with excellent performances</a:t>
            </a:r>
          </a:p>
          <a:p>
            <a:r>
              <a:rPr lang="en-US" dirty="0"/>
              <a:t>Several detectors still in construction</a:t>
            </a:r>
          </a:p>
          <a:p>
            <a:r>
              <a:rPr lang="en-US" dirty="0"/>
              <a:t>NP has done an important contribution to the infrastructure (Cryostats, Cryogenics, Engineering, …)</a:t>
            </a:r>
          </a:p>
          <a:p>
            <a:r>
              <a:rPr lang="en-US" dirty="0"/>
              <a:t>NP as an effective way to organize internationally R&amp;D and demonstrators, at the service of the entire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community</a:t>
            </a:r>
          </a:p>
        </p:txBody>
      </p:sp>
    </p:spTree>
    <p:extLst>
      <p:ext uri="{BB962C8B-B14F-4D97-AF65-F5344CB8AC3E}">
        <p14:creationId xmlns:p14="http://schemas.microsoft.com/office/powerpoint/2010/main" val="308363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48B8-062D-CF49-82BF-5A1031F45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81" y="2943225"/>
            <a:ext cx="9719787" cy="537452"/>
          </a:xfrm>
        </p:spPr>
        <p:txBody>
          <a:bodyPr/>
          <a:lstStyle/>
          <a:p>
            <a:r>
              <a:rPr lang="en-US" sz="4000" b="1" dirty="0"/>
              <a:t>Some history</a:t>
            </a:r>
          </a:p>
        </p:txBody>
      </p:sp>
    </p:spTree>
    <p:extLst>
      <p:ext uri="{BB962C8B-B14F-4D97-AF65-F5344CB8AC3E}">
        <p14:creationId xmlns:p14="http://schemas.microsoft.com/office/powerpoint/2010/main" val="1224625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0799762" cy="537452"/>
          </a:xfrm>
        </p:spPr>
        <p:txBody>
          <a:bodyPr/>
          <a:lstStyle/>
          <a:p>
            <a:r>
              <a:rPr lang="en-US" sz="4000" dirty="0"/>
              <a:t>2013: a intense discussion year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97FD0E-4DFE-C14B-AEA3-81C391795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" y="1114425"/>
            <a:ext cx="9677400" cy="6045199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&lt;2013  :  Several proposals or letter of interest submitted to the CERN program committees : </a:t>
            </a:r>
            <a:r>
              <a:rPr lang="en-GB" sz="2200" i="1" dirty="0">
                <a:solidFill>
                  <a:schemeClr val="bg1"/>
                </a:solidFill>
              </a:rPr>
              <a:t>ICARUS-NESSiE (SPSC-P-347) for the search of sterile neutrinos, LAGUNA-LBNO consortium (</a:t>
            </a:r>
            <a:r>
              <a:rPr lang="en-US" sz="2200" i="1" dirty="0">
                <a:solidFill>
                  <a:schemeClr val="bg1"/>
                </a:solidFill>
              </a:rPr>
              <a:t>SPSC-E-007)</a:t>
            </a:r>
            <a:r>
              <a:rPr lang="en-GB" sz="2200" i="1" dirty="0">
                <a:solidFill>
                  <a:schemeClr val="bg1"/>
                </a:solidFill>
              </a:rPr>
              <a:t> to demonstrate a new generation of neutrino detectors of  double-phase LAr TPC  with prototypes</a:t>
            </a:r>
          </a:p>
          <a:p>
            <a:endParaRPr lang="en-GB" sz="2200" i="1" dirty="0">
              <a:solidFill>
                <a:schemeClr val="bg1"/>
              </a:solidFill>
            </a:endParaRPr>
          </a:p>
          <a:p>
            <a:pPr algn="just"/>
            <a:r>
              <a:rPr lang="en-US" sz="2200" dirty="0">
                <a:solidFill>
                  <a:schemeClr val="bg1"/>
                </a:solidFill>
              </a:rPr>
              <a:t>CERN management (end 2012) asked us for a feasibility study </a:t>
            </a:r>
            <a:r>
              <a:rPr lang="en-GB" sz="2200" dirty="0">
                <a:solidFill>
                  <a:schemeClr val="bg1"/>
                </a:solidFill>
                <a:sym typeface="Wingdings"/>
              </a:rPr>
              <a:t>to provide a neutrino beam (short baseline + charged beam test facility) at CERN in the medium term (~4 years) with 2 experimental facilities (near and far). Main goal : satisfy the existing requests and allow new detectors/ideas to come forward</a:t>
            </a:r>
          </a:p>
          <a:p>
            <a:pPr algn="just"/>
            <a:endParaRPr lang="en-GB" sz="2200" dirty="0">
              <a:solidFill>
                <a:schemeClr val="bg1"/>
              </a:solidFill>
              <a:sym typeface="Wingdings"/>
            </a:endParaRPr>
          </a:p>
          <a:p>
            <a:pPr algn="just"/>
            <a:r>
              <a:rPr lang="en-GB" sz="2200" i="1" dirty="0">
                <a:solidFill>
                  <a:schemeClr val="bg1"/>
                </a:solidFill>
                <a:sym typeface="Wingdings"/>
              </a:rPr>
              <a:t>In March 2013 we submitted to the CERN management a LOI for a Short Baseline Facility at CERN (CENF) : first beam in late 2017, far and near detector facility, SPS 100 GeV proton beams, investment ~80-100 MCHF   this generated an avalanche of discussions and opinions in the CERN and in the neutrino community …. and a lot of passion !!!</a:t>
            </a:r>
          </a:p>
          <a:p>
            <a:pPr algn="just"/>
            <a:endParaRPr lang="en-GB" sz="2200" i="1" dirty="0">
              <a:solidFill>
                <a:schemeClr val="bg1"/>
              </a:solidFill>
              <a:sym typeface="Wingdings"/>
            </a:endParaRPr>
          </a:p>
          <a:p>
            <a:pPr algn="just"/>
            <a:endParaRPr lang="en-GB" sz="2000" i="1" dirty="0">
              <a:solidFill>
                <a:schemeClr val="bg1"/>
              </a:solidFill>
              <a:sym typeface="Wingdings"/>
            </a:endParaRPr>
          </a:p>
          <a:p>
            <a:pPr algn="just"/>
            <a:endParaRPr lang="en-GB" sz="2000" i="1" dirty="0">
              <a:solidFill>
                <a:schemeClr val="bg1"/>
              </a:solidFill>
              <a:sym typeface="Wingdings"/>
            </a:endParaRPr>
          </a:p>
          <a:p>
            <a:endParaRPr lang="en-US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30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2013-14 : three major statements/events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1" y="1038225"/>
            <a:ext cx="9719787" cy="6026147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European Strategy : </a:t>
            </a:r>
            <a:r>
              <a:rPr lang="en-GB" sz="2400" i="1" dirty="0">
                <a:solidFill>
                  <a:schemeClr val="bg1"/>
                </a:solidFill>
              </a:rPr>
              <a:t>“CERN should develop a neutrino program to pave the way for a substantial European role in future long-baseline experiments”</a:t>
            </a:r>
          </a:p>
          <a:p>
            <a:endParaRPr lang="en-GB" sz="2400" i="1" dirty="0">
              <a:solidFill>
                <a:schemeClr val="bg1"/>
              </a:solidFill>
            </a:endParaRPr>
          </a:p>
          <a:p>
            <a:r>
              <a:rPr lang="en-GB" sz="2400" i="1" dirty="0">
                <a:solidFill>
                  <a:schemeClr val="bg1"/>
                </a:solidFill>
              </a:rPr>
              <a:t>US P5 Report : </a:t>
            </a:r>
            <a:r>
              <a:rPr lang="en-US" sz="2400" dirty="0"/>
              <a:t> “The U.S. will host a world-leading neutrino program that will have an optimized set of short- and long-baseline neutrino oscillation experiments, and its long-term focus is a reformulated venture referred as the Long Baseline Neutrino Facility (LBNF)”</a:t>
            </a:r>
          </a:p>
          <a:p>
            <a:endParaRPr lang="en-US" sz="2400" dirty="0"/>
          </a:p>
          <a:p>
            <a:r>
              <a:rPr lang="en-US" sz="2400" i="1" dirty="0"/>
              <a:t>APPEC Paris meeting dedicated to Large Neutrino Infrastructures, where most FAs and leaders in the field where present.</a:t>
            </a:r>
          </a:p>
          <a:p>
            <a:pPr marL="0" indent="0">
              <a:buNone/>
            </a:pPr>
            <a:endParaRPr lang="en-US" sz="2400" i="1" dirty="0"/>
          </a:p>
          <a:p>
            <a:pPr marL="458880" lvl="1" indent="0">
              <a:buNone/>
            </a:pPr>
            <a:r>
              <a:rPr lang="en-US" sz="1800" i="1" dirty="0"/>
              <a:t>CERN broke symmetry and announced that it will </a:t>
            </a:r>
            <a:r>
              <a:rPr lang="en-US" sz="1800" i="1"/>
              <a:t>freeze all </a:t>
            </a:r>
            <a:r>
              <a:rPr lang="en-US" sz="1800" i="1" dirty="0"/>
              <a:t>types of Neutrino beams at CERN (Short and Long Baseline) in favor of common activities in  US and Japan</a:t>
            </a:r>
          </a:p>
          <a:p>
            <a:endParaRPr lang="en-US" sz="2400" i="1" dirty="0"/>
          </a:p>
          <a:p>
            <a:endParaRPr lang="en-US" sz="2800" dirty="0"/>
          </a:p>
          <a:p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9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81" y="35220"/>
            <a:ext cx="9719787" cy="914400"/>
          </a:xfrm>
        </p:spPr>
        <p:txBody>
          <a:bodyPr/>
          <a:lstStyle/>
          <a:p>
            <a:r>
              <a:rPr lang="en-US" sz="4000" dirty="0"/>
              <a:t>Emerging </a:t>
            </a:r>
            <a:r>
              <a:rPr lang="en-US" sz="4000" dirty="0">
                <a:latin typeface="Symbol" pitchFamily="2" charset="2"/>
              </a:rPr>
              <a:t>n</a:t>
            </a:r>
            <a:r>
              <a:rPr lang="en-US" sz="4000" dirty="0"/>
              <a:t> Landscape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80665-A24D-8343-A175-49DD9A30E26C}"/>
              </a:ext>
            </a:extLst>
          </p:cNvPr>
          <p:cNvSpPr/>
          <p:nvPr/>
        </p:nvSpPr>
        <p:spPr>
          <a:xfrm>
            <a:off x="599281" y="1114425"/>
            <a:ext cx="53975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Wingdings" charset="2"/>
              <a:buChar char="ü"/>
            </a:pPr>
            <a:r>
              <a:rPr lang="en-US" sz="2000" i="1" dirty="0">
                <a:solidFill>
                  <a:srgbClr val="FFFF00"/>
                </a:solidFill>
              </a:rPr>
              <a:t>no </a:t>
            </a:r>
            <a:r>
              <a:rPr lang="en-US" sz="2000" dirty="0">
                <a:solidFill>
                  <a:srgbClr val="FFFF00"/>
                </a:solidFill>
                <a:latin typeface="Symbol" pitchFamily="2" charset="2"/>
              </a:rPr>
              <a:t>n </a:t>
            </a:r>
            <a:r>
              <a:rPr lang="en-US" sz="2000" i="1" dirty="0">
                <a:solidFill>
                  <a:srgbClr val="FFFF00"/>
                </a:solidFill>
              </a:rPr>
              <a:t>beams at CERN!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29B32F-65D8-3642-92D3-7A5A236CD70B}"/>
              </a:ext>
            </a:extLst>
          </p:cNvPr>
          <p:cNvSpPr/>
          <p:nvPr/>
        </p:nvSpPr>
        <p:spPr>
          <a:xfrm>
            <a:off x="3037681" y="167934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charset="2"/>
              <a:buChar char="ü"/>
            </a:pPr>
            <a:r>
              <a:rPr lang="en-US" sz="2000" i="1" dirty="0">
                <a:solidFill>
                  <a:srgbClr val="FFFF00"/>
                </a:solidFill>
              </a:rPr>
              <a:t>Long  and Short Baseline facilities in the USA and in Japan 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8727D7-7167-E04B-8229-14EE4E987311}"/>
              </a:ext>
            </a:extLst>
          </p:cNvPr>
          <p:cNvSpPr txBox="1"/>
          <p:nvPr/>
        </p:nvSpPr>
        <p:spPr>
          <a:xfrm>
            <a:off x="2656682" y="2516782"/>
            <a:ext cx="4343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-&gt; CERN </a:t>
            </a:r>
            <a:r>
              <a:rPr lang="en-US" sz="3200" dirty="0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US" sz="3200" dirty="0">
                <a:solidFill>
                  <a:srgbClr val="FF0000"/>
                </a:solidFill>
              </a:rPr>
              <a:t> Platform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3FD1DD-85E9-E74A-920A-048B70910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" y="3629025"/>
            <a:ext cx="10134600" cy="3886200"/>
          </a:xfrm>
        </p:spPr>
        <p:txBody>
          <a:bodyPr>
            <a:noAutofit/>
          </a:bodyPr>
          <a:lstStyle/>
          <a:p>
            <a:r>
              <a:rPr lang="en-US" sz="2400" dirty="0"/>
              <a:t>Assist the various groups in their R&amp;D phase (detectors and components) in the short and medium term and give coherence to a fragmented European Neutrino Community</a:t>
            </a:r>
          </a:p>
          <a:p>
            <a:r>
              <a:rPr lang="en-US" sz="2400" dirty="0"/>
              <a:t>Provide to the </a:t>
            </a:r>
            <a:r>
              <a:rPr lang="en-US" sz="2400" dirty="0">
                <a:latin typeface="Symbol" pitchFamily="2" charset="2"/>
                <a:cs typeface="Symbol" charset="2"/>
              </a:rPr>
              <a:t>n</a:t>
            </a:r>
            <a:r>
              <a:rPr lang="en-US" sz="2400" dirty="0"/>
              <a:t> community a test beam infrastructure (charged particles)</a:t>
            </a:r>
          </a:p>
          <a:p>
            <a:r>
              <a:rPr lang="en-US" sz="2400" dirty="0"/>
              <a:t>Bring R&amp;D at the level of technology demonstrators in view of major technical decisions</a:t>
            </a:r>
          </a:p>
          <a:p>
            <a:r>
              <a:rPr lang="en-US" sz="2400" dirty="0"/>
              <a:t>Support the short &amp; long baseline activities (infrastructure &amp; detectors)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30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981E930-8F7F-E94F-B569-3CBE8076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68" r="18598"/>
          <a:stretch/>
        </p:blipFill>
        <p:spPr>
          <a:xfrm>
            <a:off x="4212003" y="2019338"/>
            <a:ext cx="2505872" cy="2493087"/>
          </a:xfrm>
          <a:prstGeom prst="rect">
            <a:avLst/>
          </a:prstGeom>
        </p:spPr>
      </p:pic>
      <p:pic>
        <p:nvPicPr>
          <p:cNvPr id="25" name="Picture 1" descr="page26image1661832384">
            <a:extLst>
              <a:ext uri="{FF2B5EF4-FFF2-40B4-BE49-F238E27FC236}">
                <a16:creationId xmlns:a16="http://schemas.microsoft.com/office/drawing/2014/main" id="{D78E426C-C60E-1246-AB3A-727B049C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9624" y="77025"/>
            <a:ext cx="1394667" cy="128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4E3F4-F10F-E540-B560-22C45002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</a:t>
            </a:r>
          </a:p>
        </p:txBody>
      </p:sp>
      <p:pic>
        <p:nvPicPr>
          <p:cNvPr id="4" name="Picture 3" descr="Screen Shot 2017-06-11 at 06.08.47.png">
            <a:extLst>
              <a:ext uri="{FF2B5EF4-FFF2-40B4-BE49-F238E27FC236}">
                <a16:creationId xmlns:a16="http://schemas.microsoft.com/office/drawing/2014/main" id="{6D810A2C-3914-5347-9C4D-E7E1B74E59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81" y="962025"/>
            <a:ext cx="1605041" cy="1684019"/>
          </a:xfrm>
          <a:prstGeom prst="rect">
            <a:avLst/>
          </a:prstGeom>
        </p:spPr>
      </p:pic>
      <p:pic>
        <p:nvPicPr>
          <p:cNvPr id="5" name="Picture 4" descr="Screen Shot 2017-06-11 at 06.06.16.png">
            <a:extLst>
              <a:ext uri="{FF2B5EF4-FFF2-40B4-BE49-F238E27FC236}">
                <a16:creationId xmlns:a16="http://schemas.microsoft.com/office/drawing/2014/main" id="{5568EC2C-9949-8442-8C10-2E27D307C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15" y="969793"/>
            <a:ext cx="2130878" cy="1645763"/>
          </a:xfrm>
          <a:prstGeom prst="rect">
            <a:avLst/>
          </a:prstGeom>
        </p:spPr>
      </p:pic>
      <p:pic>
        <p:nvPicPr>
          <p:cNvPr id="6" name="Picture 5" descr="Screen Shot 2018-10-05 at 05.34.50.png">
            <a:extLst>
              <a:ext uri="{FF2B5EF4-FFF2-40B4-BE49-F238E27FC236}">
                <a16:creationId xmlns:a16="http://schemas.microsoft.com/office/drawing/2014/main" id="{7FC9A411-C1CD-8E4D-8C39-605E09EA38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81" y="2790825"/>
            <a:ext cx="3470995" cy="1677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BA653-F5D8-D442-8AC8-D03F6D2CE807}"/>
              </a:ext>
            </a:extLst>
          </p:cNvPr>
          <p:cNvSpPr txBox="1"/>
          <p:nvPr/>
        </p:nvSpPr>
        <p:spPr>
          <a:xfrm>
            <a:off x="0" y="448263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ICARUS reshaped and installed at FNAL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30B69-92D5-204C-B8F5-873CB7B5A4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02" y="4955519"/>
            <a:ext cx="2946715" cy="19659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FD707C-4ED6-8641-AA8F-0D8D40552984}"/>
              </a:ext>
            </a:extLst>
          </p:cNvPr>
          <p:cNvSpPr txBox="1"/>
          <p:nvPr/>
        </p:nvSpPr>
        <p:spPr>
          <a:xfrm>
            <a:off x="488876" y="691651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WAGASCI / Baby MIND spectrometer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A7DE35-11A8-7C46-8F15-3CA5769E1B1D}"/>
              </a:ext>
            </a:extLst>
          </p:cNvPr>
          <p:cNvGrpSpPr/>
          <p:nvPr/>
        </p:nvGrpSpPr>
        <p:grpSpPr>
          <a:xfrm>
            <a:off x="6314281" y="1194117"/>
            <a:ext cx="4485482" cy="2053908"/>
            <a:chOff x="0" y="2396030"/>
            <a:chExt cx="9178023" cy="3761549"/>
          </a:xfrm>
        </p:grpSpPr>
        <p:pic>
          <p:nvPicPr>
            <p:cNvPr id="15" name="Picture 1" descr="page19image3112092640">
              <a:extLst>
                <a:ext uri="{FF2B5EF4-FFF2-40B4-BE49-F238E27FC236}">
                  <a16:creationId xmlns:a16="http://schemas.microsoft.com/office/drawing/2014/main" id="{D0B27C2D-15DC-1847-B7B2-089B85BF0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523" y="2867416"/>
              <a:ext cx="75565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CB8061-626B-D046-9B02-BF83A033C590}"/>
                </a:ext>
              </a:extLst>
            </p:cNvPr>
            <p:cNvSpPr/>
            <p:nvPr/>
          </p:nvSpPr>
          <p:spPr>
            <a:xfrm>
              <a:off x="2904426" y="2687843"/>
              <a:ext cx="3205213" cy="32855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6B8BC3-010D-DD41-88AB-A461AB51D6E4}"/>
                </a:ext>
              </a:extLst>
            </p:cNvPr>
            <p:cNvSpPr txBox="1"/>
            <p:nvPr/>
          </p:nvSpPr>
          <p:spPr>
            <a:xfrm>
              <a:off x="5982101" y="5381633"/>
              <a:ext cx="2428757" cy="775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New !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44DE67C-8C05-F54B-9E01-FA8D840BEC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6459" y="5736847"/>
              <a:ext cx="625641" cy="36558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61460A-50DB-5D43-B008-89BB518F8A4D}"/>
                </a:ext>
              </a:extLst>
            </p:cNvPr>
            <p:cNvSpPr/>
            <p:nvPr/>
          </p:nvSpPr>
          <p:spPr>
            <a:xfrm>
              <a:off x="3998364" y="4419718"/>
              <a:ext cx="11857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IowanOldStyle"/>
                </a:rPr>
                <a:t>Super-FGD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5E34D8-989C-FE48-B703-FAEE7AF3ECC6}"/>
                </a:ext>
              </a:extLst>
            </p:cNvPr>
            <p:cNvSpPr/>
            <p:nvPr/>
          </p:nvSpPr>
          <p:spPr>
            <a:xfrm>
              <a:off x="3909872" y="3769189"/>
              <a:ext cx="16766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IowanOldStyle"/>
                </a:rPr>
                <a:t>horizontal TPCs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46BE3C-EAE9-F044-A7D9-63FC6F804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96030"/>
              <a:ext cx="2579155" cy="2089642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441ADEC-210B-594D-8F75-46F499CC892B}"/>
                </a:ext>
              </a:extLst>
            </p:cNvPr>
            <p:cNvCxnSpPr>
              <a:cxnSpLocks/>
            </p:cNvCxnSpPr>
            <p:nvPr/>
          </p:nvCxnSpPr>
          <p:spPr>
            <a:xfrm>
              <a:off x="2499045" y="2900983"/>
              <a:ext cx="810762" cy="3228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2B367B9-7AF5-A943-8BD3-2A744880F53B}"/>
                </a:ext>
              </a:extLst>
            </p:cNvPr>
            <p:cNvSpPr/>
            <p:nvPr/>
          </p:nvSpPr>
          <p:spPr>
            <a:xfrm>
              <a:off x="431652" y="3288582"/>
              <a:ext cx="548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IowanOldStyle"/>
                </a:rPr>
                <a:t>TOF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A0FEA21-244B-2B43-98D2-BD1280DB6BC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149" y="50770"/>
            <a:ext cx="1011537" cy="13487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71B51F-21C0-7643-A3AD-1D87D58C4EA4}"/>
              </a:ext>
            </a:extLst>
          </p:cNvPr>
          <p:cNvSpPr txBox="1"/>
          <p:nvPr/>
        </p:nvSpPr>
        <p:spPr>
          <a:xfrm>
            <a:off x="7518211" y="326588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T2K near Detector Upgrade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E5AE96-B117-384A-BD78-1336CA61EAD0}"/>
              </a:ext>
            </a:extLst>
          </p:cNvPr>
          <p:cNvSpPr txBox="1"/>
          <p:nvPr/>
        </p:nvSpPr>
        <p:spPr>
          <a:xfrm>
            <a:off x="4303939" y="1608008"/>
            <a:ext cx="185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SBND at FNAL </a:t>
            </a:r>
          </a:p>
        </p:txBody>
      </p:sp>
      <p:pic>
        <p:nvPicPr>
          <p:cNvPr id="29" name="Picture 28" descr="G:\Experiments\CENF\NP0X\Pictures\DS-20k_integrated_internal_zoom.png">
            <a:extLst>
              <a:ext uri="{FF2B5EF4-FFF2-40B4-BE49-F238E27FC236}">
                <a16:creationId xmlns:a16="http://schemas.microsoft.com/office/drawing/2014/main" id="{9EDD6254-EC30-9543-828B-079C363E815C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0935" y="4291165"/>
            <a:ext cx="4054364" cy="230711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D495A4D-5C83-D44E-9511-C2ECE514EEC5}"/>
              </a:ext>
            </a:extLst>
          </p:cNvPr>
          <p:cNvSpPr txBox="1"/>
          <p:nvPr/>
        </p:nvSpPr>
        <p:spPr>
          <a:xfrm>
            <a:off x="7286220" y="673678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DARKSIDE at LNGS</a:t>
            </a:r>
          </a:p>
        </p:txBody>
      </p:sp>
      <p:pic>
        <p:nvPicPr>
          <p:cNvPr id="31" name="Screen Shot 2017-09-18 at 20.50.56.png" descr="Screen Shot 2017-09-18 at 20.50.56.png">
            <a:extLst>
              <a:ext uri="{FF2B5EF4-FFF2-40B4-BE49-F238E27FC236}">
                <a16:creationId xmlns:a16="http://schemas.microsoft.com/office/drawing/2014/main" id="{3C1E50F8-724B-EE44-8942-CFB0F968ECD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977" y="4955519"/>
            <a:ext cx="3198591" cy="191622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7DDBAA6-C835-D843-8EE3-39B0375CF9E3}"/>
              </a:ext>
            </a:extLst>
          </p:cNvPr>
          <p:cNvSpPr txBox="1"/>
          <p:nvPr/>
        </p:nvSpPr>
        <p:spPr>
          <a:xfrm>
            <a:off x="3610692" y="691651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311 : DP TPC demonstrator</a:t>
            </a:r>
          </a:p>
        </p:txBody>
      </p:sp>
    </p:spTree>
    <p:extLst>
      <p:ext uri="{BB962C8B-B14F-4D97-AF65-F5344CB8AC3E}">
        <p14:creationId xmlns:p14="http://schemas.microsoft.com/office/powerpoint/2010/main" val="2475865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0DB30-8236-F244-84E6-7A69B442C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LBNF/DUNE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4F9FC-1BA7-7342-875C-E15F4999E618}"/>
              </a:ext>
            </a:extLst>
          </p:cNvPr>
          <p:cNvGrpSpPr/>
          <p:nvPr/>
        </p:nvGrpSpPr>
        <p:grpSpPr>
          <a:xfrm>
            <a:off x="1132681" y="962025"/>
            <a:ext cx="8991600" cy="6705600"/>
            <a:chOff x="1132681" y="1038225"/>
            <a:chExt cx="8763000" cy="6443947"/>
          </a:xfrm>
        </p:grpSpPr>
        <p:pic>
          <p:nvPicPr>
            <p:cNvPr id="4" name="Picture 3" descr="Screenshot 2019-03-17 at 07.14.10.png">
              <a:extLst>
                <a:ext uri="{FF2B5EF4-FFF2-40B4-BE49-F238E27FC236}">
                  <a16:creationId xmlns:a16="http://schemas.microsoft.com/office/drawing/2014/main" id="{547A4CDB-23ED-8743-A803-EC053C3E0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681" y="1038225"/>
              <a:ext cx="8763000" cy="634391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DE5414-BCFB-834F-A443-FFC6AA835013}"/>
                </a:ext>
              </a:extLst>
            </p:cNvPr>
            <p:cNvSpPr txBox="1"/>
            <p:nvPr/>
          </p:nvSpPr>
          <p:spPr>
            <a:xfrm>
              <a:off x="7152481" y="6981825"/>
              <a:ext cx="99060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 err="1">
                  <a:solidFill>
                    <a:srgbClr val="FF0000"/>
                  </a:solidFill>
                </a:rPr>
                <a:t>ProtoDUNE</a:t>
              </a:r>
              <a:r>
                <a:rPr lang="en-US" sz="900" b="1" dirty="0">
                  <a:solidFill>
                    <a:srgbClr val="FF0000"/>
                  </a:solidFill>
                </a:rPr>
                <a:t> SP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54195F-6937-994E-8012-949C0FBEA619}"/>
                </a:ext>
              </a:extLst>
            </p:cNvPr>
            <p:cNvSpPr txBox="1"/>
            <p:nvPr/>
          </p:nvSpPr>
          <p:spPr>
            <a:xfrm>
              <a:off x="6161881" y="7058025"/>
              <a:ext cx="106680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 err="1">
                  <a:solidFill>
                    <a:srgbClr val="FF0000"/>
                  </a:solidFill>
                </a:rPr>
                <a:t>ProtoDUNE</a:t>
              </a:r>
              <a:r>
                <a:rPr lang="en-US" sz="900" b="1" dirty="0">
                  <a:solidFill>
                    <a:srgbClr val="FF0000"/>
                  </a:solidFill>
                </a:rPr>
                <a:t> DP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4AB68F-037E-7A41-99DD-718731EB33F9}"/>
                </a:ext>
              </a:extLst>
            </p:cNvPr>
            <p:cNvSpPr txBox="1"/>
            <p:nvPr/>
          </p:nvSpPr>
          <p:spPr>
            <a:xfrm>
              <a:off x="5056981" y="7151312"/>
              <a:ext cx="106680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ICARUS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0ACF34-DD7C-8545-BE2E-B012456E58EB}"/>
                </a:ext>
              </a:extLst>
            </p:cNvPr>
            <p:cNvSpPr txBox="1"/>
            <p:nvPr/>
          </p:nvSpPr>
          <p:spPr>
            <a:xfrm>
              <a:off x="4139519" y="7183384"/>
              <a:ext cx="72696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SBND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DE5E6C-2987-BF48-B4B1-D4B0B65DA1AE}"/>
                </a:ext>
              </a:extLst>
            </p:cNvPr>
            <p:cNvSpPr txBox="1"/>
            <p:nvPr/>
          </p:nvSpPr>
          <p:spPr>
            <a:xfrm>
              <a:off x="3185090" y="7183384"/>
              <a:ext cx="95862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micro-</a:t>
              </a:r>
              <a:r>
                <a:rPr lang="en-US" sz="800" b="1" dirty="0" err="1">
                  <a:solidFill>
                    <a:srgbClr val="FF0000"/>
                  </a:solidFill>
                </a:rPr>
                <a:t>booNE</a:t>
              </a:r>
              <a:endParaRPr 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24E980-2AEE-1C4E-88FC-9D644DF9D159}"/>
                </a:ext>
              </a:extLst>
            </p:cNvPr>
            <p:cNvSpPr txBox="1"/>
            <p:nvPr/>
          </p:nvSpPr>
          <p:spPr>
            <a:xfrm>
              <a:off x="2580481" y="7212657"/>
              <a:ext cx="42602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311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BD9A8F-8330-2748-914D-D20677B61939}"/>
                </a:ext>
              </a:extLst>
            </p:cNvPr>
            <p:cNvSpPr txBox="1"/>
            <p:nvPr/>
          </p:nvSpPr>
          <p:spPr>
            <a:xfrm>
              <a:off x="1890257" y="7266728"/>
              <a:ext cx="42602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152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E980-9727-5843-AF38-33B6D75D2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step: Demonstrate LNG cryostat technology</a:t>
            </a:r>
          </a:p>
        </p:txBody>
      </p:sp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7449E2A3-9995-EB4B-A97B-81BF2CECB543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281" y="2105025"/>
            <a:ext cx="3810000" cy="3124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E59B0-9050-A745-94F3-FAEDF6028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1" y="2714625"/>
            <a:ext cx="2265384" cy="1289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A24A4-74B1-E94A-AF1D-A6B4AD46D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1" y="1419225"/>
            <a:ext cx="2657840" cy="1137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5792BE-9339-2941-B2BC-A4086ACA3F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722" y="4700380"/>
            <a:ext cx="3935159" cy="2725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1F38D0-D923-3F49-BFF2-4B42A58865B6}"/>
              </a:ext>
            </a:extLst>
          </p:cNvPr>
          <p:cNvSpPr txBox="1"/>
          <p:nvPr/>
        </p:nvSpPr>
        <p:spPr>
          <a:xfrm>
            <a:off x="114460" y="4148111"/>
            <a:ext cx="2667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LNG technology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97F72-7FCD-3849-830B-A1743CC83889}"/>
              </a:ext>
            </a:extLst>
          </p:cNvPr>
          <p:cNvSpPr txBox="1"/>
          <p:nvPr/>
        </p:nvSpPr>
        <p:spPr>
          <a:xfrm>
            <a:off x="2881588" y="5381625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ProtoDUNE</a:t>
            </a:r>
            <a:r>
              <a:rPr lang="en-US" sz="2400" dirty="0">
                <a:solidFill>
                  <a:schemeClr val="bg1"/>
                </a:solidFill>
              </a:rPr>
              <a:t> 750 t of </a:t>
            </a:r>
            <a:r>
              <a:rPr lang="en-US" sz="2400" dirty="0" err="1">
                <a:solidFill>
                  <a:schemeClr val="bg1"/>
                </a:solidFill>
              </a:rPr>
              <a:t>LAr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045620-929E-3745-A045-7E03E1E6391E}"/>
              </a:ext>
            </a:extLst>
          </p:cNvPr>
          <p:cNvSpPr txBox="1"/>
          <p:nvPr/>
        </p:nvSpPr>
        <p:spPr>
          <a:xfrm>
            <a:off x="6771481" y="423416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LBNF/DUNE 17’500 t of </a:t>
            </a:r>
            <a:r>
              <a:rPr lang="en-US" sz="2400" dirty="0" err="1">
                <a:solidFill>
                  <a:schemeClr val="bg1"/>
                </a:solidFill>
              </a:rPr>
              <a:t>LAr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69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0C1D-4B0D-1B45-B13F-2DF5475E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ProtoDUNEs</a:t>
            </a:r>
            <a:r>
              <a:rPr lang="en-US" dirty="0"/>
              <a:t> @ CERN  NP</a:t>
            </a:r>
          </a:p>
        </p:txBody>
      </p:sp>
      <p:grpSp>
        <p:nvGrpSpPr>
          <p:cNvPr id="4" name="IMG_6934.jpeg">
            <a:extLst>
              <a:ext uri="{FF2B5EF4-FFF2-40B4-BE49-F238E27FC236}">
                <a16:creationId xmlns:a16="http://schemas.microsoft.com/office/drawing/2014/main" id="{BE0CA293-9144-3844-ACD2-6EF07E1AA8E8}"/>
              </a:ext>
            </a:extLst>
          </p:cNvPr>
          <p:cNvGrpSpPr/>
          <p:nvPr/>
        </p:nvGrpSpPr>
        <p:grpSpPr>
          <a:xfrm>
            <a:off x="675481" y="962025"/>
            <a:ext cx="9245600" cy="4241800"/>
            <a:chOff x="0" y="0"/>
            <a:chExt cx="11684000" cy="5408667"/>
          </a:xfrm>
        </p:grpSpPr>
        <p:pic>
          <p:nvPicPr>
            <p:cNvPr id="5" name="IMG_6934.jpeg" descr="IMG_6934.jpeg">
              <a:extLst>
                <a:ext uri="{FF2B5EF4-FFF2-40B4-BE49-F238E27FC236}">
                  <a16:creationId xmlns:a16="http://schemas.microsoft.com/office/drawing/2014/main" id="{FFB0A86D-66B8-2245-ABC7-A85713CD1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11430000" cy="5078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IMG_6934.jpeg" descr="IMG_6934.jpeg">
              <a:extLst>
                <a:ext uri="{FF2B5EF4-FFF2-40B4-BE49-F238E27FC236}">
                  <a16:creationId xmlns:a16="http://schemas.microsoft.com/office/drawing/2014/main" id="{0679FCF1-A103-F44B-B3D0-FD7886ECBEDA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1684000" cy="5408669"/>
            </a:xfrm>
            <a:prstGeom prst="rect">
              <a:avLst/>
            </a:prstGeom>
            <a:effectLst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01F541-13ED-624D-8198-9C0D1D55092C}"/>
              </a:ext>
            </a:extLst>
          </p:cNvPr>
          <p:cNvSpPr txBox="1"/>
          <p:nvPr/>
        </p:nvSpPr>
        <p:spPr>
          <a:xfrm>
            <a:off x="218284" y="5457825"/>
            <a:ext cx="10363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/>
              <a:t>TPC Prototypes at the scale 1:20, with </a:t>
            </a:r>
            <a:r>
              <a:rPr lang="en-US" sz="2400" b="1" dirty="0">
                <a:solidFill>
                  <a:srgbClr val="FF0000"/>
                </a:solidFill>
              </a:rPr>
              <a:t>modules at the DUNE scale</a:t>
            </a:r>
          </a:p>
          <a:p>
            <a:pPr marL="285750" indent="-285750">
              <a:buFontTx/>
              <a:buChar char="-"/>
            </a:pPr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Two technologies investigated (</a:t>
            </a:r>
            <a:r>
              <a:rPr lang="en-US" sz="2400" b="1" dirty="0" err="1"/>
              <a:t>LAr</a:t>
            </a:r>
            <a:r>
              <a:rPr lang="en-US" sz="2400" b="1" dirty="0"/>
              <a:t> single phase, </a:t>
            </a:r>
            <a:r>
              <a:rPr lang="en-US" sz="2400" b="1" dirty="0" err="1"/>
              <a:t>LAr</a:t>
            </a:r>
            <a:r>
              <a:rPr lang="en-US" sz="2400" b="1" dirty="0"/>
              <a:t> double phase)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023BAD-83B3-FE44-B8F4-0E4158E1C7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4" y="3393044"/>
            <a:ext cx="1679393" cy="168573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7573BF-572F-3F43-8D45-E8EBEE43E2E4}"/>
              </a:ext>
            </a:extLst>
          </p:cNvPr>
          <p:cNvCxnSpPr/>
          <p:nvPr/>
        </p:nvCxnSpPr>
        <p:spPr>
          <a:xfrm>
            <a:off x="1666081" y="4010025"/>
            <a:ext cx="2209800" cy="76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A4CCF99-C7B9-5848-B9C5-FF7C51EB1B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227" y="25508"/>
            <a:ext cx="2400535" cy="217017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E54BB-40C4-594F-85A5-67C713116AA2}"/>
              </a:ext>
            </a:extLst>
          </p:cNvPr>
          <p:cNvCxnSpPr>
            <a:cxnSpLocks/>
          </p:cNvCxnSpPr>
          <p:nvPr/>
        </p:nvCxnSpPr>
        <p:spPr>
          <a:xfrm flipH="1">
            <a:off x="6314281" y="1905629"/>
            <a:ext cx="205039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880328-9753-344E-A1F4-1D6F82C93F75}"/>
              </a:ext>
            </a:extLst>
          </p:cNvPr>
          <p:cNvSpPr txBox="1"/>
          <p:nvPr/>
        </p:nvSpPr>
        <p:spPr>
          <a:xfrm>
            <a:off x="36064" y="2790825"/>
            <a:ext cx="16793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TPC single Phase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0AEF0-E46F-114E-9E0F-6642D0C18ADB}"/>
              </a:ext>
            </a:extLst>
          </p:cNvPr>
          <p:cNvSpPr txBox="1"/>
          <p:nvPr/>
        </p:nvSpPr>
        <p:spPr>
          <a:xfrm>
            <a:off x="9286081" y="2195678"/>
            <a:ext cx="16793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TPC double Phase</a:t>
            </a:r>
          </a:p>
        </p:txBody>
      </p:sp>
    </p:spTree>
    <p:extLst>
      <p:ext uri="{BB962C8B-B14F-4D97-AF65-F5344CB8AC3E}">
        <p14:creationId xmlns:p14="http://schemas.microsoft.com/office/powerpoint/2010/main" val="2400889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31130</TotalTime>
  <Words>888</Words>
  <Application>Microsoft Macintosh PowerPoint</Application>
  <PresentationFormat>Custom</PresentationFormat>
  <Paragraphs>105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ＭＳ Ｐゴシック</vt:lpstr>
      <vt:lpstr>Arial</vt:lpstr>
      <vt:lpstr>Arial Bold</vt:lpstr>
      <vt:lpstr>Calibri</vt:lpstr>
      <vt:lpstr>Helvetica Neue</vt:lpstr>
      <vt:lpstr>IowanOldStyle</vt:lpstr>
      <vt:lpstr>Symbol</vt:lpstr>
      <vt:lpstr>Wingdings</vt:lpstr>
      <vt:lpstr>Office Theme</vt:lpstr>
      <vt:lpstr>Custom Design</vt:lpstr>
      <vt:lpstr>The CERN Neutrino Platform</vt:lpstr>
      <vt:lpstr>Some history</vt:lpstr>
      <vt:lpstr>2013: a intense discussion year</vt:lpstr>
      <vt:lpstr>2013-14 : three major statements/events</vt:lpstr>
      <vt:lpstr>Emerging n Landscape</vt:lpstr>
      <vt:lpstr>Some examples</vt:lpstr>
      <vt:lpstr>Towards LBNF/DUNE</vt:lpstr>
      <vt:lpstr>First step: Demonstrate LNG cryostat technology</vt:lpstr>
      <vt:lpstr>ProtoDUNEs @ CERN  NP</vt:lpstr>
      <vt:lpstr>ProtoDUNEs @ CERN  NP</vt:lpstr>
      <vt:lpstr>Next steps @ CERN NP</vt:lpstr>
      <vt:lpstr>Why a Vertical Drift detector ?</vt:lpstr>
      <vt:lpstr>Why a Vertical Drift detector ?</vt:lpstr>
      <vt:lpstr>Next steps @ CERN NP</vt:lpstr>
      <vt:lpstr>NP@CERN</vt:lpstr>
    </vt:vector>
  </TitlesOfParts>
  <Manager/>
  <Company>CERN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marzio nessi</dc:creator>
  <cp:keywords/>
  <dc:description/>
  <cp:lastModifiedBy>Marzio Nessi</cp:lastModifiedBy>
  <cp:revision>486</cp:revision>
  <cp:lastPrinted>2014-09-10T06:16:50Z</cp:lastPrinted>
  <dcterms:created xsi:type="dcterms:W3CDTF">2010-10-21T06:51:49Z</dcterms:created>
  <dcterms:modified xsi:type="dcterms:W3CDTF">2021-05-24T20:32:44Z</dcterms:modified>
  <cp:category/>
</cp:coreProperties>
</file>