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64" r:id="rId4"/>
    <p:sldId id="266" r:id="rId5"/>
    <p:sldId id="258" r:id="rId6"/>
    <p:sldId id="260" r:id="rId7"/>
    <p:sldId id="262" r:id="rId8"/>
    <p:sldId id="261" r:id="rId9"/>
    <p:sldId id="267" r:id="rId10"/>
    <p:sldId id="268" r:id="rId11"/>
    <p:sldId id="269" r:id="rId12"/>
    <p:sldId id="271" r:id="rId13"/>
    <p:sldId id="272" r:id="rId14"/>
    <p:sldId id="270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E8BD4-1D8F-4350-8E2B-132F1DC2A40B}" type="datetimeFigureOut">
              <a:rPr lang="en-US" smtClean="0"/>
              <a:t>31/5/2021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F986D-8B3F-49C6-BC38-CC2FC4315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00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31/05/2021 – GDR DUPhy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Khalife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D14E-ADE7-4E1A-A537-A27534355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09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31/05/2021 – GDR DUPhy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Khalife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D14E-ADE7-4E1A-A537-A27534355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27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31/05/2021 – GDR DUPhy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Khalife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D14E-ADE7-4E1A-A537-A27534355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66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73" y="0"/>
            <a:ext cx="10515600" cy="95558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757882"/>
            <a:ext cx="7166919" cy="823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6619874"/>
            <a:ext cx="12192000" cy="23812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19874"/>
            <a:ext cx="2743200" cy="261144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31/05/2021 – GDR DUPhy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6675" y="6545819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H. Khalife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545819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54D14E-ADE7-4E1A-A537-A275343552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12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31/05/2021 – GDR DUPhy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Khalife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D14E-ADE7-4E1A-A537-A27534355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90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31/05/2021 – GDR DUPhy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Khalife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D14E-ADE7-4E1A-A537-A27534355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25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31/05/2021 – GDR DUPhy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Khalife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D14E-ADE7-4E1A-A537-A27534355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5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31/05/2021 – GDR DUPhy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Khalife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D14E-ADE7-4E1A-A537-A27534355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863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31/05/2021 – GDR DUPhy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Khalife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D14E-ADE7-4E1A-A537-A27534355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4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31/05/2021 – GDR DUPhy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Khalife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D14E-ADE7-4E1A-A537-A27534355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59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31/05/2021 – GDR DUPhy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Khalife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D14E-ADE7-4E1A-A537-A27534355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325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31/05/2021 – GDR DUPhy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H. Khalife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4D14E-ADE7-4E1A-A537-A27534355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030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rystals.saint-gobain.com/sites/imdf.crystals.com/files/documents/bgo-material-data-sheet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407" y="721293"/>
            <a:ext cx="11355186" cy="23876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BINGO: B</a:t>
            </a:r>
            <a:r>
              <a:rPr lang="en-US" dirty="0" smtClean="0"/>
              <a:t>i-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 smtClean="0"/>
              <a:t>sotope 0</a:t>
            </a:r>
            <a:r>
              <a:rPr lang="el-GR" dirty="0" smtClean="0">
                <a:cs typeface="Times New Roman" panose="02020603050405020304" pitchFamily="18" charset="0"/>
              </a:rPr>
              <a:t>ν</a:t>
            </a:r>
            <a:r>
              <a:rPr lang="en-US" dirty="0" smtClean="0">
                <a:cs typeface="Times New Roman" panose="02020603050405020304" pitchFamily="18" charset="0"/>
              </a:rPr>
              <a:t>2</a:t>
            </a:r>
            <a:r>
              <a:rPr lang="el-GR" dirty="0" smtClean="0">
                <a:cs typeface="Times New Roman" panose="02020603050405020304" pitchFamily="18" charset="0"/>
              </a:rPr>
              <a:t>β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N</a:t>
            </a:r>
            <a:r>
              <a:rPr lang="en-US" dirty="0" smtClean="0">
                <a:cs typeface="Times New Roman" panose="02020603050405020304" pitchFamily="18" charset="0"/>
              </a:rPr>
              <a:t>ext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G</a:t>
            </a:r>
            <a:r>
              <a:rPr lang="en-US" dirty="0" smtClean="0">
                <a:cs typeface="Times New Roman" panose="02020603050405020304" pitchFamily="18" charset="0"/>
              </a:rPr>
              <a:t>eneration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O</a:t>
            </a:r>
            <a:r>
              <a:rPr lang="en-US" dirty="0" smtClean="0">
                <a:cs typeface="Times New Roman" panose="02020603050405020304" pitchFamily="18" charset="0"/>
              </a:rPr>
              <a:t>bservatory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6662" y="5436523"/>
            <a:ext cx="9144000" cy="142147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Hawraa Khalife</a:t>
            </a:r>
          </a:p>
          <a:p>
            <a:r>
              <a:rPr lang="en-US" dirty="0" smtClean="0"/>
              <a:t>IRFU (CEA)</a:t>
            </a:r>
          </a:p>
          <a:p>
            <a:r>
              <a:rPr lang="en-US" dirty="0"/>
              <a:t>GDR </a:t>
            </a:r>
            <a:r>
              <a:rPr lang="en-US" dirty="0" err="1"/>
              <a:t>DUPhy</a:t>
            </a:r>
            <a:r>
              <a:rPr lang="en-US" dirty="0"/>
              <a:t> </a:t>
            </a:r>
            <a:r>
              <a:rPr lang="en-US" dirty="0" smtClean="0"/>
              <a:t>31/05/2021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177" y="3377513"/>
            <a:ext cx="4635646" cy="11313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860" y="5632943"/>
            <a:ext cx="1025216" cy="10286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58" y="5436523"/>
            <a:ext cx="1231521" cy="123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29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95558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Tools to mitigate the various background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31/05/2021 – GDR DUPhy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Khalife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D14E-ADE7-4E1A-A537-A275343552F5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364705"/>
              </p:ext>
            </p:extLst>
          </p:nvPr>
        </p:nvGraphicFramePr>
        <p:xfrm>
          <a:off x="637352" y="1990398"/>
          <a:ext cx="10593446" cy="2924299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96497">
                  <a:extLst>
                    <a:ext uri="{9D8B030D-6E8A-4147-A177-3AD203B41FA5}">
                      <a16:colId xmlns:a16="http://schemas.microsoft.com/office/drawing/2014/main" val="873504708"/>
                    </a:ext>
                  </a:extLst>
                </a:gridCol>
                <a:gridCol w="2121772">
                  <a:extLst>
                    <a:ext uri="{9D8B030D-6E8A-4147-A177-3AD203B41FA5}">
                      <a16:colId xmlns:a16="http://schemas.microsoft.com/office/drawing/2014/main" val="2808624775"/>
                    </a:ext>
                  </a:extLst>
                </a:gridCol>
                <a:gridCol w="2171409">
                  <a:extLst>
                    <a:ext uri="{9D8B030D-6E8A-4147-A177-3AD203B41FA5}">
                      <a16:colId xmlns:a16="http://schemas.microsoft.com/office/drawing/2014/main" val="2387810830"/>
                    </a:ext>
                  </a:extLst>
                </a:gridCol>
                <a:gridCol w="2319251">
                  <a:extLst>
                    <a:ext uri="{9D8B030D-6E8A-4147-A177-3AD203B41FA5}">
                      <a16:colId xmlns:a16="http://schemas.microsoft.com/office/drawing/2014/main" val="449037021"/>
                    </a:ext>
                  </a:extLst>
                </a:gridCol>
                <a:gridCol w="2884517">
                  <a:extLst>
                    <a:ext uri="{9D8B030D-6E8A-4147-A177-3AD203B41FA5}">
                      <a16:colId xmlns:a16="http://schemas.microsoft.com/office/drawing/2014/main" val="2698070024"/>
                    </a:ext>
                  </a:extLst>
                </a:gridCol>
              </a:tblGrid>
              <a:tr h="82117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isotope</a:t>
                      </a:r>
                      <a:endParaRPr lang="en-US" sz="18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Surface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alpha contamination</a:t>
                      </a:r>
                      <a:endParaRPr lang="en-US" sz="18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Surface beta contamination</a:t>
                      </a:r>
                      <a:endParaRPr lang="en-US" sz="18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External gamma background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el-GR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ν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l-GR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random coincidence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963487"/>
                  </a:ext>
                </a:extLst>
              </a:tr>
              <a:tr h="485357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effectLst/>
                        </a:rPr>
                        <a:t>Li</a:t>
                      </a:r>
                      <a:r>
                        <a:rPr lang="en-US" sz="1800" kern="1200" baseline="-25000" dirty="0" smtClean="0">
                          <a:effectLst/>
                        </a:rPr>
                        <a:t>2</a:t>
                      </a:r>
                      <a:r>
                        <a:rPr lang="en-US" sz="1800" kern="1200" baseline="0" dirty="0" smtClean="0">
                          <a:effectLst/>
                        </a:rPr>
                        <a:t>MoO</a:t>
                      </a:r>
                      <a:r>
                        <a:rPr lang="en-US" sz="1800" kern="1200" baseline="-25000" dirty="0" smtClean="0">
                          <a:effectLst/>
                        </a:rPr>
                        <a:t>4</a:t>
                      </a:r>
                      <a:r>
                        <a:rPr lang="en-US" sz="1800" dirty="0" smtClean="0"/>
                        <a:t> </a:t>
                      </a:r>
                      <a:endParaRPr lang="en-US" sz="1800" b="1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Double</a:t>
                      </a: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readout</a:t>
                      </a:r>
                      <a:b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800" b="0" i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heat+scintillation</a:t>
                      </a: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Innovative</a:t>
                      </a: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detector</a:t>
                      </a:r>
                      <a:b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structure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Already</a:t>
                      </a:r>
                      <a:b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800" b="0" i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mitigated by</a:t>
                      </a: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 </a:t>
                      </a:r>
                      <a:r>
                        <a:rPr lang="en-US" sz="1800" b="0" i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Q­‐</a:t>
                      </a: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value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Pulse</a:t>
                      </a: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800" b="0" i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shape</a:t>
                      </a:r>
                      <a:r>
                        <a:rPr lang="en-US" sz="1800" b="0" i="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+</a:t>
                      </a: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Highly </a:t>
                      </a:r>
                      <a:r>
                        <a:rPr lang="en-US" sz="1800" b="0" i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performant</a:t>
                      </a: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800" b="0" i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light</a:t>
                      </a: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800" b="0" i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detector</a:t>
                      </a: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(NL)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2661207"/>
                  </a:ext>
                </a:extLst>
              </a:tr>
              <a:tr h="485357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effectLst/>
                        </a:rPr>
                        <a:t>TeO</a:t>
                      </a:r>
                      <a:r>
                        <a:rPr lang="en-US" sz="1800" kern="1200" baseline="-25000" dirty="0" smtClean="0">
                          <a:effectLst/>
                        </a:rPr>
                        <a:t>2</a:t>
                      </a:r>
                      <a:r>
                        <a:rPr lang="en-US" sz="1800" dirty="0" smtClean="0"/>
                        <a:t> </a:t>
                      </a:r>
                      <a:endParaRPr lang="en-US" sz="18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Double </a:t>
                      </a:r>
                      <a:r>
                        <a:rPr lang="en-US" sz="1800" b="0" i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readout</a:t>
                      </a: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800" b="0" i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heat+Cherenkov</a:t>
                      </a:r>
                      <a:r>
                        <a:rPr lang="en-US" sz="1800" b="0" i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Highly </a:t>
                      </a:r>
                      <a:r>
                        <a:rPr lang="en-US" sz="1800" b="0" i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performant</a:t>
                      </a: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light </a:t>
                      </a:r>
                      <a:r>
                        <a:rPr lang="en-US" sz="1800" b="0" i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detector</a:t>
                      </a:r>
                      <a:r>
                        <a:rPr lang="en-US" sz="1800" b="0" i="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(NL</a:t>
                      </a: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Innovative</a:t>
                      </a: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detector</a:t>
                      </a:r>
                      <a:b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structure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Internal</a:t>
                      </a: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800" b="0" i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ZWO/BGO</a:t>
                      </a: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shielding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Already </a:t>
                      </a:r>
                      <a:r>
                        <a:rPr lang="en-US" sz="1800" b="0" i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mitigated</a:t>
                      </a: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800" b="0" i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  <a:r>
                        <a:rPr lang="en-US" sz="1800" b="0" i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 long</a:t>
                      </a:r>
                      <a:r>
                        <a:rPr lang="en-US" sz="18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18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l-GR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ν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l-GR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half-life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103377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886075" y="1251734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combination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of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 methods</a:t>
            </a:r>
            <a:r>
              <a:rPr lang="en-US" sz="2400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283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173" y="1919416"/>
            <a:ext cx="11930449" cy="344341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60000"/>
              </a:lnSpc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BINGO 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 a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promising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project 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towards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meV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scale of the effective </a:t>
            </a:r>
            <a:r>
              <a:rPr lang="en-US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Majorana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mass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 </a:t>
            </a:r>
            <a:endParaRPr lang="en-US" sz="3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60000"/>
              </a:lnSpc>
            </a:pP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New technology that allows to reach b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 panose="05050102010706020507" pitchFamily="18" charset="2"/>
              </a:rPr>
              <a:t>10</a:t>
            </a:r>
            <a:r>
              <a:rPr lang="en-US" sz="32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 panose="05050102010706020507" pitchFamily="18" charset="2"/>
              </a:rPr>
              <a:t>-5 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 panose="05050102010706020507" pitchFamily="18" charset="2"/>
              </a:rPr>
              <a:t>counts/(</a:t>
            </a:r>
            <a:r>
              <a:rPr lang="en-US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 panose="05050102010706020507" pitchFamily="18" charset="2"/>
              </a:rPr>
              <a:t>keV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 panose="05050102010706020507" pitchFamily="18" charset="2"/>
              </a:rPr>
              <a:t> kg yr)</a:t>
            </a:r>
            <a:endParaRPr lang="en-US" sz="3200" baseline="30000" dirty="0" smtClean="0">
              <a:solidFill>
                <a:schemeClr val="tx1">
                  <a:lumMod val="65000"/>
                  <a:lumOff val="35000"/>
                </a:schemeClr>
              </a:solidFill>
              <a:sym typeface="Symbol" panose="05050102010706020507" pitchFamily="18" charset="2"/>
            </a:endParaRPr>
          </a:p>
          <a:p>
            <a:pPr>
              <a:lnSpc>
                <a:spcPct val="160000"/>
              </a:lnSpc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proposed solutions will have a high impact on next-generation bolometric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tonne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-scale experiments, like CUPID.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2400" dirty="0"/>
              <a:t/>
            </a:r>
            <a:br>
              <a:rPr lang="en-US" sz="2400" dirty="0"/>
            </a:br>
            <a:endParaRPr lang="en-US" sz="2400" baseline="30000" dirty="0" smtClean="0"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31/05/2021 – GDR DUPhy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Khalife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D14E-ADE7-4E1A-A537-A275343552F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198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936" y="2607993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Backups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014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31/05/2021 – GDR DUPhy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Khalife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D14E-ADE7-4E1A-A537-A275343552F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" t="3937" r="2103"/>
          <a:stretch/>
        </p:blipFill>
        <p:spPr>
          <a:xfrm>
            <a:off x="222363" y="1477791"/>
            <a:ext cx="5474333" cy="268809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49735" y="2006734"/>
            <a:ext cx="1126527" cy="1579418"/>
          </a:xfrm>
          <a:prstGeom prst="round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767432" y="2006734"/>
            <a:ext cx="1126527" cy="1579418"/>
          </a:xfrm>
          <a:prstGeom prst="roundRect">
            <a:avLst/>
          </a:prstGeom>
          <a:noFill/>
          <a:ln>
            <a:solidFill>
              <a:srgbClr val="101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09195" y="2006734"/>
            <a:ext cx="1126527" cy="1579418"/>
          </a:xfrm>
          <a:prstGeom prst="round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566702" y="2032129"/>
            <a:ext cx="1126527" cy="1579418"/>
          </a:xfrm>
          <a:prstGeom prst="roundRect">
            <a:avLst/>
          </a:prstGeom>
          <a:noFill/>
          <a:ln>
            <a:solidFill>
              <a:srgbClr val="101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79173" y="5094472"/>
            <a:ext cx="5680763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4848FF"/>
                </a:solidFill>
              </a:rPr>
              <a:t>BiPo events (</a:t>
            </a:r>
            <a:r>
              <a:rPr lang="el-GR" sz="1100" dirty="0">
                <a:solidFill>
                  <a:srgbClr val="4848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1100" dirty="0">
                <a:solidFill>
                  <a:srgbClr val="4848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l-GR" sz="1100" dirty="0">
                <a:solidFill>
                  <a:srgbClr val="4848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1100" dirty="0">
                <a:solidFill>
                  <a:srgbClr val="4848FF"/>
                </a:solidFill>
                <a:latin typeface="+mj-lt"/>
                <a:cs typeface="Times New Roman" panose="02020603050405020304" pitchFamily="18" charset="0"/>
              </a:rPr>
              <a:t>)</a:t>
            </a:r>
            <a:r>
              <a:rPr lang="en-US" sz="1100" dirty="0">
                <a:solidFill>
                  <a:srgbClr val="4848FF"/>
                </a:solidFill>
              </a:rPr>
              <a:t>: not harmful</a:t>
            </a:r>
          </a:p>
          <a:p>
            <a:pPr marL="742950" lvl="1" indent="-285750">
              <a:spcAft>
                <a:spcPts val="600"/>
              </a:spcAft>
              <a:buFont typeface="Calibri" panose="020F0502020204030204" pitchFamily="34" charset="0"/>
              <a:buChar char="◦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Unresolved coincidence in </a:t>
            </a:r>
            <a:r>
              <a:rPr lang="en-US" sz="11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212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Bi (</a:t>
            </a:r>
            <a:r>
              <a:rPr lang="en-US" sz="11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214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Bi) and </a:t>
            </a:r>
            <a:r>
              <a:rPr lang="en-US" sz="11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212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 (</a:t>
            </a:r>
            <a:r>
              <a:rPr lang="en-US" sz="11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214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Po) due to slow bolometric response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anose="02020603050405020304" pitchFamily="18" charset="0"/>
              </a:rPr>
              <a:t>registered as a single event (8-11 MeV, far from </a:t>
            </a:r>
            <a:r>
              <a:rPr lang="en-US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anose="02020603050405020304" pitchFamily="18" charset="0"/>
              </a:rPr>
              <a:t>Q</a:t>
            </a:r>
            <a:r>
              <a:rPr lang="el-GR" sz="1100" i="1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ββ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anose="02020603050405020304" pitchFamily="18" charset="0"/>
              </a:rPr>
              <a:t>)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FF0000"/>
                </a:solidFill>
              </a:rPr>
              <a:t>Delayed events of </a:t>
            </a:r>
            <a:r>
              <a:rPr lang="en-US" sz="1100" baseline="30000" dirty="0">
                <a:solidFill>
                  <a:srgbClr val="FF0000"/>
                </a:solidFill>
              </a:rPr>
              <a:t>208</a:t>
            </a:r>
            <a:r>
              <a:rPr lang="en-US" sz="1100" dirty="0">
                <a:solidFill>
                  <a:srgbClr val="FF0000"/>
                </a:solidFill>
              </a:rPr>
              <a:t>Tl (</a:t>
            </a:r>
            <a:r>
              <a:rPr lang="en-US" sz="1100" baseline="30000" dirty="0">
                <a:solidFill>
                  <a:srgbClr val="FF0000"/>
                </a:solidFill>
              </a:rPr>
              <a:t>210</a:t>
            </a:r>
            <a:r>
              <a:rPr lang="en-US" sz="1100" dirty="0">
                <a:solidFill>
                  <a:srgbClr val="FF0000"/>
                </a:solidFill>
              </a:rPr>
              <a:t>Tl) β’s can be rejected by an off-line gate after </a:t>
            </a:r>
            <a:r>
              <a:rPr lang="en-US" sz="1100" baseline="30000" dirty="0">
                <a:solidFill>
                  <a:srgbClr val="FF0000"/>
                </a:solidFill>
              </a:rPr>
              <a:t>212</a:t>
            </a:r>
            <a:r>
              <a:rPr lang="en-US" sz="1100" dirty="0">
                <a:solidFill>
                  <a:srgbClr val="FF0000"/>
                </a:solidFill>
              </a:rPr>
              <a:t>Bi (</a:t>
            </a:r>
            <a:r>
              <a:rPr lang="en-US" sz="1100" baseline="30000" dirty="0">
                <a:solidFill>
                  <a:srgbClr val="FF0000"/>
                </a:solidFill>
              </a:rPr>
              <a:t>214</a:t>
            </a:r>
            <a:r>
              <a:rPr lang="en-US" sz="1100" dirty="0">
                <a:solidFill>
                  <a:srgbClr val="FF0000"/>
                </a:solidFill>
              </a:rPr>
              <a:t>Bi) α’s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98918" y="1188230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238</a:t>
            </a:r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213941" y="1188230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232</a:t>
            </a:r>
            <a:r>
              <a:rPr lang="en-US" dirty="0" smtClean="0"/>
              <a:t>Th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7ADE5A2-6CE5-4F4F-856D-8A70E71DC99A}"/>
              </a:ext>
            </a:extLst>
          </p:cNvPr>
          <p:cNvSpPr/>
          <p:nvPr/>
        </p:nvSpPr>
        <p:spPr>
          <a:xfrm>
            <a:off x="6963805" y="3119849"/>
            <a:ext cx="804334" cy="77893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4ABCD32-2F9D-4161-853F-AEADF1E003C6}"/>
              </a:ext>
            </a:extLst>
          </p:cNvPr>
          <p:cNvCxnSpPr/>
          <p:nvPr/>
        </p:nvCxnSpPr>
        <p:spPr>
          <a:xfrm>
            <a:off x="7865146" y="3121968"/>
            <a:ext cx="0" cy="784965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53BC5FD-8A58-4D51-B249-E5C481B668EF}"/>
              </a:ext>
            </a:extLst>
          </p:cNvPr>
          <p:cNvCxnSpPr/>
          <p:nvPr/>
        </p:nvCxnSpPr>
        <p:spPr>
          <a:xfrm>
            <a:off x="7687347" y="3128316"/>
            <a:ext cx="228600" cy="21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BBE3CFB-97DD-45D7-ABFA-FB41F8C436C7}"/>
              </a:ext>
            </a:extLst>
          </p:cNvPr>
          <p:cNvCxnSpPr/>
          <p:nvPr/>
        </p:nvCxnSpPr>
        <p:spPr>
          <a:xfrm>
            <a:off x="7695812" y="3915716"/>
            <a:ext cx="228600" cy="21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65098DFE-8C97-4A1E-9F4C-3861F2715BDE}"/>
              </a:ext>
            </a:extLst>
          </p:cNvPr>
          <p:cNvSpPr/>
          <p:nvPr/>
        </p:nvSpPr>
        <p:spPr>
          <a:xfrm>
            <a:off x="7932875" y="1733429"/>
            <a:ext cx="160866" cy="34776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630C1B3-57D5-4A71-B163-F2FE78F0BDA0}"/>
              </a:ext>
            </a:extLst>
          </p:cNvPr>
          <p:cNvGrpSpPr/>
          <p:nvPr/>
        </p:nvGrpSpPr>
        <p:grpSpPr>
          <a:xfrm flipH="1" flipV="1">
            <a:off x="8098344" y="3102913"/>
            <a:ext cx="960607" cy="814920"/>
            <a:chOff x="6252991" y="2461685"/>
            <a:chExt cx="960607" cy="81492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2D37FFD-70D1-429E-8245-439182D1C1DA}"/>
                </a:ext>
              </a:extLst>
            </p:cNvPr>
            <p:cNvSpPr/>
            <p:nvPr/>
          </p:nvSpPr>
          <p:spPr>
            <a:xfrm>
              <a:off x="6252991" y="2478619"/>
              <a:ext cx="804334" cy="7789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D6CFF00-1F3C-4994-B7A5-869BAC18D13F}"/>
                </a:ext>
              </a:extLst>
            </p:cNvPr>
            <p:cNvCxnSpPr/>
            <p:nvPr/>
          </p:nvCxnSpPr>
          <p:spPr>
            <a:xfrm>
              <a:off x="7154332" y="2480738"/>
              <a:ext cx="0" cy="784965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0B0AF5D-5B9B-4318-A2AE-FCB7AFB038BB}"/>
                </a:ext>
              </a:extLst>
            </p:cNvPr>
            <p:cNvCxnSpPr/>
            <p:nvPr/>
          </p:nvCxnSpPr>
          <p:spPr>
            <a:xfrm>
              <a:off x="6976533" y="2461685"/>
              <a:ext cx="228600" cy="211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FB7A925-8143-41A7-B00B-1677321940D3}"/>
                </a:ext>
              </a:extLst>
            </p:cNvPr>
            <p:cNvCxnSpPr/>
            <p:nvPr/>
          </p:nvCxnSpPr>
          <p:spPr>
            <a:xfrm>
              <a:off x="6984998" y="3274486"/>
              <a:ext cx="228600" cy="211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AEBEE381-8A84-4599-8AB1-B7E347A14404}"/>
              </a:ext>
            </a:extLst>
          </p:cNvPr>
          <p:cNvSpPr/>
          <p:nvPr/>
        </p:nvSpPr>
        <p:spPr>
          <a:xfrm>
            <a:off x="6963805" y="2256245"/>
            <a:ext cx="804334" cy="77893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8426A81-A82B-4946-8D69-B719FE289000}"/>
              </a:ext>
            </a:extLst>
          </p:cNvPr>
          <p:cNvCxnSpPr/>
          <p:nvPr/>
        </p:nvCxnSpPr>
        <p:spPr>
          <a:xfrm>
            <a:off x="7865146" y="2258364"/>
            <a:ext cx="0" cy="784965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8EE7742-6CFC-486D-9ABF-998C454586A1}"/>
              </a:ext>
            </a:extLst>
          </p:cNvPr>
          <p:cNvCxnSpPr/>
          <p:nvPr/>
        </p:nvCxnSpPr>
        <p:spPr>
          <a:xfrm>
            <a:off x="7687347" y="2239311"/>
            <a:ext cx="228600" cy="21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B468E6C-A4EB-4CFD-8D33-8E690FEC1776}"/>
              </a:ext>
            </a:extLst>
          </p:cNvPr>
          <p:cNvCxnSpPr/>
          <p:nvPr/>
        </p:nvCxnSpPr>
        <p:spPr>
          <a:xfrm>
            <a:off x="7695812" y="3052112"/>
            <a:ext cx="228600" cy="21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0A31474-1BE0-4E19-B0C9-2B46F52216A9}"/>
              </a:ext>
            </a:extLst>
          </p:cNvPr>
          <p:cNvGrpSpPr/>
          <p:nvPr/>
        </p:nvGrpSpPr>
        <p:grpSpPr>
          <a:xfrm flipH="1" flipV="1">
            <a:off x="8098344" y="2239309"/>
            <a:ext cx="960607" cy="814920"/>
            <a:chOff x="6252991" y="2461685"/>
            <a:chExt cx="960607" cy="81492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27FD98B-9F55-46C9-989D-39A9889AC47A}"/>
                </a:ext>
              </a:extLst>
            </p:cNvPr>
            <p:cNvSpPr/>
            <p:nvPr/>
          </p:nvSpPr>
          <p:spPr>
            <a:xfrm>
              <a:off x="6252991" y="2478619"/>
              <a:ext cx="804334" cy="7789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1355A69-3A9C-4873-9BCF-ED84DB45C1F1}"/>
                </a:ext>
              </a:extLst>
            </p:cNvPr>
            <p:cNvCxnSpPr/>
            <p:nvPr/>
          </p:nvCxnSpPr>
          <p:spPr>
            <a:xfrm>
              <a:off x="7154332" y="2480738"/>
              <a:ext cx="0" cy="784965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6DB7339-EEB0-44D2-9994-6BDD99EDBC84}"/>
                </a:ext>
              </a:extLst>
            </p:cNvPr>
            <p:cNvCxnSpPr/>
            <p:nvPr/>
          </p:nvCxnSpPr>
          <p:spPr>
            <a:xfrm>
              <a:off x="6976533" y="2461685"/>
              <a:ext cx="228600" cy="211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9906851-07CC-4C70-8A66-6F5BA00C93D4}"/>
                </a:ext>
              </a:extLst>
            </p:cNvPr>
            <p:cNvCxnSpPr/>
            <p:nvPr/>
          </p:nvCxnSpPr>
          <p:spPr>
            <a:xfrm>
              <a:off x="6984998" y="3274486"/>
              <a:ext cx="228600" cy="211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37CA7892-8AD9-47A9-95FB-D87CCFFFA44C}"/>
              </a:ext>
            </a:extLst>
          </p:cNvPr>
          <p:cNvSpPr/>
          <p:nvPr/>
        </p:nvSpPr>
        <p:spPr>
          <a:xfrm>
            <a:off x="6972270" y="3991914"/>
            <a:ext cx="804334" cy="77893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7552F1F-8F91-4742-84EA-E7C57E6DBEDB}"/>
              </a:ext>
            </a:extLst>
          </p:cNvPr>
          <p:cNvCxnSpPr/>
          <p:nvPr/>
        </p:nvCxnSpPr>
        <p:spPr>
          <a:xfrm>
            <a:off x="7873611" y="3994033"/>
            <a:ext cx="0" cy="784965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C32C323-D757-44D2-B136-A20EA90DE7FC}"/>
              </a:ext>
            </a:extLst>
          </p:cNvPr>
          <p:cNvCxnSpPr/>
          <p:nvPr/>
        </p:nvCxnSpPr>
        <p:spPr>
          <a:xfrm>
            <a:off x="7695812" y="3974980"/>
            <a:ext cx="228600" cy="21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B1D6328-1823-4F12-AFFE-BD4D31513FB3}"/>
              </a:ext>
            </a:extLst>
          </p:cNvPr>
          <p:cNvCxnSpPr/>
          <p:nvPr/>
        </p:nvCxnSpPr>
        <p:spPr>
          <a:xfrm>
            <a:off x="7704277" y="4787781"/>
            <a:ext cx="228600" cy="21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1205358-7883-473C-9BE9-690351C6FB90}"/>
              </a:ext>
            </a:extLst>
          </p:cNvPr>
          <p:cNvGrpSpPr/>
          <p:nvPr/>
        </p:nvGrpSpPr>
        <p:grpSpPr>
          <a:xfrm flipH="1" flipV="1">
            <a:off x="8106809" y="3974978"/>
            <a:ext cx="960607" cy="814920"/>
            <a:chOff x="6252991" y="2461685"/>
            <a:chExt cx="960607" cy="81492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0DE6368-5F9A-442A-9586-CED832D51C67}"/>
                </a:ext>
              </a:extLst>
            </p:cNvPr>
            <p:cNvSpPr/>
            <p:nvPr/>
          </p:nvSpPr>
          <p:spPr>
            <a:xfrm>
              <a:off x="6252991" y="2478619"/>
              <a:ext cx="804334" cy="7789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2A38128-8DC0-45CA-A951-FD592A3CE845}"/>
                </a:ext>
              </a:extLst>
            </p:cNvPr>
            <p:cNvCxnSpPr/>
            <p:nvPr/>
          </p:nvCxnSpPr>
          <p:spPr>
            <a:xfrm>
              <a:off x="7154332" y="2480738"/>
              <a:ext cx="0" cy="784965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B31ECAF7-7C7B-4A5E-A9C4-5A322C5FF037}"/>
                </a:ext>
              </a:extLst>
            </p:cNvPr>
            <p:cNvCxnSpPr/>
            <p:nvPr/>
          </p:nvCxnSpPr>
          <p:spPr>
            <a:xfrm>
              <a:off x="6976533" y="2461685"/>
              <a:ext cx="228600" cy="211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3BF8090-E31C-4DAA-8F30-A852EB0B5721}"/>
                </a:ext>
              </a:extLst>
            </p:cNvPr>
            <p:cNvCxnSpPr/>
            <p:nvPr/>
          </p:nvCxnSpPr>
          <p:spPr>
            <a:xfrm>
              <a:off x="6984998" y="3274486"/>
              <a:ext cx="228600" cy="211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4DF16885-5F0F-4414-8A58-128635FCB8AF}"/>
              </a:ext>
            </a:extLst>
          </p:cNvPr>
          <p:cNvSpPr/>
          <p:nvPr/>
        </p:nvSpPr>
        <p:spPr>
          <a:xfrm>
            <a:off x="9131278" y="3119849"/>
            <a:ext cx="804334" cy="77893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3A3AA66-7CC8-467F-9F16-E6F0011A8501}"/>
              </a:ext>
            </a:extLst>
          </p:cNvPr>
          <p:cNvCxnSpPr/>
          <p:nvPr/>
        </p:nvCxnSpPr>
        <p:spPr>
          <a:xfrm>
            <a:off x="10032619" y="3121968"/>
            <a:ext cx="0" cy="784965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8787C85-DECE-4219-B664-85AA8AF490DE}"/>
              </a:ext>
            </a:extLst>
          </p:cNvPr>
          <p:cNvCxnSpPr/>
          <p:nvPr/>
        </p:nvCxnSpPr>
        <p:spPr>
          <a:xfrm>
            <a:off x="9854820" y="3128316"/>
            <a:ext cx="228600" cy="21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D71E68E-7165-4F3E-8A17-F0C045555D37}"/>
              </a:ext>
            </a:extLst>
          </p:cNvPr>
          <p:cNvCxnSpPr/>
          <p:nvPr/>
        </p:nvCxnSpPr>
        <p:spPr>
          <a:xfrm>
            <a:off x="9863285" y="3915716"/>
            <a:ext cx="228600" cy="21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4D9A7F4F-350E-4FB4-8C11-CDFB2F182341}"/>
              </a:ext>
            </a:extLst>
          </p:cNvPr>
          <p:cNvSpPr/>
          <p:nvPr/>
        </p:nvSpPr>
        <p:spPr>
          <a:xfrm>
            <a:off x="10100348" y="1733429"/>
            <a:ext cx="160866" cy="34776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7D03838-5DE6-435A-8FD6-7D734AAF9441}"/>
              </a:ext>
            </a:extLst>
          </p:cNvPr>
          <p:cNvSpPr/>
          <p:nvPr/>
        </p:nvSpPr>
        <p:spPr>
          <a:xfrm>
            <a:off x="9131278" y="2256245"/>
            <a:ext cx="804334" cy="77893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E053976-A96F-48E6-8E9D-61E328FE9AF2}"/>
              </a:ext>
            </a:extLst>
          </p:cNvPr>
          <p:cNvCxnSpPr/>
          <p:nvPr/>
        </p:nvCxnSpPr>
        <p:spPr>
          <a:xfrm>
            <a:off x="10032619" y="2258364"/>
            <a:ext cx="0" cy="784965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0F0D3134-22B3-4BBA-8C33-852E9565DBBA}"/>
              </a:ext>
            </a:extLst>
          </p:cNvPr>
          <p:cNvCxnSpPr/>
          <p:nvPr/>
        </p:nvCxnSpPr>
        <p:spPr>
          <a:xfrm>
            <a:off x="9854820" y="2239311"/>
            <a:ext cx="228600" cy="21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7FFDE47-DD50-4883-8123-0785BF587445}"/>
              </a:ext>
            </a:extLst>
          </p:cNvPr>
          <p:cNvCxnSpPr/>
          <p:nvPr/>
        </p:nvCxnSpPr>
        <p:spPr>
          <a:xfrm>
            <a:off x="9863285" y="3052112"/>
            <a:ext cx="228600" cy="21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87D946EC-7539-4C82-B8C8-AF253DA88BB4}"/>
              </a:ext>
            </a:extLst>
          </p:cNvPr>
          <p:cNvSpPr/>
          <p:nvPr/>
        </p:nvSpPr>
        <p:spPr>
          <a:xfrm>
            <a:off x="9139743" y="3991914"/>
            <a:ext cx="804334" cy="77893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41B8AAF-8B9F-4A6E-AC42-51579F4F20FB}"/>
              </a:ext>
            </a:extLst>
          </p:cNvPr>
          <p:cNvCxnSpPr/>
          <p:nvPr/>
        </p:nvCxnSpPr>
        <p:spPr>
          <a:xfrm>
            <a:off x="10041084" y="3994033"/>
            <a:ext cx="0" cy="784965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908FE6E-7B2E-4C88-8E77-859FE67601D6}"/>
              </a:ext>
            </a:extLst>
          </p:cNvPr>
          <p:cNvCxnSpPr/>
          <p:nvPr/>
        </p:nvCxnSpPr>
        <p:spPr>
          <a:xfrm>
            <a:off x="9863285" y="3974980"/>
            <a:ext cx="228600" cy="21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87482152-F005-460E-9C3D-0A2221AC22D2}"/>
              </a:ext>
            </a:extLst>
          </p:cNvPr>
          <p:cNvCxnSpPr/>
          <p:nvPr/>
        </p:nvCxnSpPr>
        <p:spPr>
          <a:xfrm>
            <a:off x="9871750" y="4787781"/>
            <a:ext cx="228600" cy="21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8F336D1-EB93-424E-BD49-4AE4E3D13ECB}"/>
              </a:ext>
            </a:extLst>
          </p:cNvPr>
          <p:cNvGrpSpPr/>
          <p:nvPr/>
        </p:nvGrpSpPr>
        <p:grpSpPr>
          <a:xfrm>
            <a:off x="7695812" y="2492354"/>
            <a:ext cx="195641" cy="279634"/>
            <a:chOff x="4455222" y="2683016"/>
            <a:chExt cx="195641" cy="279634"/>
          </a:xfrm>
        </p:grpSpPr>
        <p:cxnSp>
          <p:nvCxnSpPr>
            <p:cNvPr id="69" name="Connecteur droit avec flèche 105">
              <a:extLst>
                <a:ext uri="{FF2B5EF4-FFF2-40B4-BE49-F238E27FC236}">
                  <a16:creationId xmlns:a16="http://schemas.microsoft.com/office/drawing/2014/main" id="{0866CCBA-A2CA-40E5-B254-1B0A058BD8ED}"/>
                </a:ext>
              </a:extLst>
            </p:cNvPr>
            <p:cNvCxnSpPr>
              <a:cxnSpLocks/>
            </p:cNvCxnSpPr>
            <p:nvPr/>
          </p:nvCxnSpPr>
          <p:spPr>
            <a:xfrm>
              <a:off x="4515360" y="2778076"/>
              <a:ext cx="83530" cy="11024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Explosion 1 104">
              <a:extLst>
                <a:ext uri="{FF2B5EF4-FFF2-40B4-BE49-F238E27FC236}">
                  <a16:creationId xmlns:a16="http://schemas.microsoft.com/office/drawing/2014/main" id="{A613F926-FD44-4966-817D-800D5298E0C4}"/>
                </a:ext>
              </a:extLst>
            </p:cNvPr>
            <p:cNvSpPr/>
            <p:nvPr/>
          </p:nvSpPr>
          <p:spPr>
            <a:xfrm>
              <a:off x="4455222" y="2683016"/>
              <a:ext cx="93726" cy="11786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71" name="Explosion 1 106">
              <a:extLst>
                <a:ext uri="{FF2B5EF4-FFF2-40B4-BE49-F238E27FC236}">
                  <a16:creationId xmlns:a16="http://schemas.microsoft.com/office/drawing/2014/main" id="{3DDA5F5A-708E-48E7-BC44-C35367ACB9D8}"/>
                </a:ext>
              </a:extLst>
            </p:cNvPr>
            <p:cNvSpPr/>
            <p:nvPr/>
          </p:nvSpPr>
          <p:spPr>
            <a:xfrm>
              <a:off x="4557137" y="2844782"/>
              <a:ext cx="93726" cy="11786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A9F6B662-4E5F-4270-B4CB-EBD652DD1219}"/>
              </a:ext>
            </a:extLst>
          </p:cNvPr>
          <p:cNvGrpSpPr/>
          <p:nvPr/>
        </p:nvGrpSpPr>
        <p:grpSpPr>
          <a:xfrm>
            <a:off x="8112889" y="2652946"/>
            <a:ext cx="195641" cy="279634"/>
            <a:chOff x="4455222" y="2683016"/>
            <a:chExt cx="195641" cy="279634"/>
          </a:xfrm>
        </p:grpSpPr>
        <p:cxnSp>
          <p:nvCxnSpPr>
            <p:cNvPr id="73" name="Connecteur droit avec flèche 105">
              <a:extLst>
                <a:ext uri="{FF2B5EF4-FFF2-40B4-BE49-F238E27FC236}">
                  <a16:creationId xmlns:a16="http://schemas.microsoft.com/office/drawing/2014/main" id="{195BCB51-7FF3-4CE1-8C4E-6E9C697A0DD9}"/>
                </a:ext>
              </a:extLst>
            </p:cNvPr>
            <p:cNvCxnSpPr>
              <a:cxnSpLocks/>
            </p:cNvCxnSpPr>
            <p:nvPr/>
          </p:nvCxnSpPr>
          <p:spPr>
            <a:xfrm>
              <a:off x="4515360" y="2778076"/>
              <a:ext cx="83530" cy="11024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Explosion 1 104">
              <a:extLst>
                <a:ext uri="{FF2B5EF4-FFF2-40B4-BE49-F238E27FC236}">
                  <a16:creationId xmlns:a16="http://schemas.microsoft.com/office/drawing/2014/main" id="{CCDD3AAE-D779-4C10-AD69-FA6CCA673B32}"/>
                </a:ext>
              </a:extLst>
            </p:cNvPr>
            <p:cNvSpPr/>
            <p:nvPr/>
          </p:nvSpPr>
          <p:spPr>
            <a:xfrm>
              <a:off x="4455222" y="2683016"/>
              <a:ext cx="93726" cy="11786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75" name="Explosion 1 106">
              <a:extLst>
                <a:ext uri="{FF2B5EF4-FFF2-40B4-BE49-F238E27FC236}">
                  <a16:creationId xmlns:a16="http://schemas.microsoft.com/office/drawing/2014/main" id="{464E40B0-5A6B-48BC-BF8C-71BCC3E21E73}"/>
                </a:ext>
              </a:extLst>
            </p:cNvPr>
            <p:cNvSpPr/>
            <p:nvPr/>
          </p:nvSpPr>
          <p:spPr>
            <a:xfrm>
              <a:off x="4557137" y="2844782"/>
              <a:ext cx="93726" cy="11786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0E3BE4D-E9AB-4C36-BE08-D1982DA4F36F}"/>
              </a:ext>
            </a:extLst>
          </p:cNvPr>
          <p:cNvGrpSpPr/>
          <p:nvPr/>
        </p:nvGrpSpPr>
        <p:grpSpPr>
          <a:xfrm flipH="1" flipV="1">
            <a:off x="8670188" y="3788658"/>
            <a:ext cx="195641" cy="279634"/>
            <a:chOff x="4455222" y="2683016"/>
            <a:chExt cx="195641" cy="279634"/>
          </a:xfrm>
        </p:grpSpPr>
        <p:cxnSp>
          <p:nvCxnSpPr>
            <p:cNvPr id="77" name="Connecteur droit avec flèche 105">
              <a:extLst>
                <a:ext uri="{FF2B5EF4-FFF2-40B4-BE49-F238E27FC236}">
                  <a16:creationId xmlns:a16="http://schemas.microsoft.com/office/drawing/2014/main" id="{474D54FE-69B8-41F3-99C0-28D03935EF76}"/>
                </a:ext>
              </a:extLst>
            </p:cNvPr>
            <p:cNvCxnSpPr>
              <a:cxnSpLocks/>
            </p:cNvCxnSpPr>
            <p:nvPr/>
          </p:nvCxnSpPr>
          <p:spPr>
            <a:xfrm>
              <a:off x="4515360" y="2778076"/>
              <a:ext cx="83530" cy="11024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Explosion 1 104">
              <a:extLst>
                <a:ext uri="{FF2B5EF4-FFF2-40B4-BE49-F238E27FC236}">
                  <a16:creationId xmlns:a16="http://schemas.microsoft.com/office/drawing/2014/main" id="{E6AC29E9-56FD-42D1-9D66-4DD454C5E1DF}"/>
                </a:ext>
              </a:extLst>
            </p:cNvPr>
            <p:cNvSpPr/>
            <p:nvPr/>
          </p:nvSpPr>
          <p:spPr>
            <a:xfrm>
              <a:off x="4455222" y="2683016"/>
              <a:ext cx="93726" cy="11786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79" name="Explosion 1 106">
              <a:extLst>
                <a:ext uri="{FF2B5EF4-FFF2-40B4-BE49-F238E27FC236}">
                  <a16:creationId xmlns:a16="http://schemas.microsoft.com/office/drawing/2014/main" id="{134AE211-681C-46C7-B459-2801FCBA228F}"/>
                </a:ext>
              </a:extLst>
            </p:cNvPr>
            <p:cNvSpPr/>
            <p:nvPr/>
          </p:nvSpPr>
          <p:spPr>
            <a:xfrm>
              <a:off x="4557137" y="2844782"/>
              <a:ext cx="93726" cy="11786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2D95805-836E-47FC-9E61-8719AB2756C7}"/>
              </a:ext>
            </a:extLst>
          </p:cNvPr>
          <p:cNvGrpSpPr/>
          <p:nvPr/>
        </p:nvGrpSpPr>
        <p:grpSpPr>
          <a:xfrm flipH="1">
            <a:off x="8978058" y="2499554"/>
            <a:ext cx="195641" cy="279634"/>
            <a:chOff x="4455222" y="2683016"/>
            <a:chExt cx="195641" cy="279634"/>
          </a:xfrm>
        </p:grpSpPr>
        <p:cxnSp>
          <p:nvCxnSpPr>
            <p:cNvPr id="81" name="Connecteur droit avec flèche 105">
              <a:extLst>
                <a:ext uri="{FF2B5EF4-FFF2-40B4-BE49-F238E27FC236}">
                  <a16:creationId xmlns:a16="http://schemas.microsoft.com/office/drawing/2014/main" id="{4A0BFAFB-D98E-4923-9401-A0AE33016BFC}"/>
                </a:ext>
              </a:extLst>
            </p:cNvPr>
            <p:cNvCxnSpPr>
              <a:cxnSpLocks/>
            </p:cNvCxnSpPr>
            <p:nvPr/>
          </p:nvCxnSpPr>
          <p:spPr>
            <a:xfrm>
              <a:off x="4515360" y="2778076"/>
              <a:ext cx="83530" cy="11024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Explosion 1 104">
              <a:extLst>
                <a:ext uri="{FF2B5EF4-FFF2-40B4-BE49-F238E27FC236}">
                  <a16:creationId xmlns:a16="http://schemas.microsoft.com/office/drawing/2014/main" id="{BDE4AD7A-F8A9-4A94-A8B8-8C4F99840F1D}"/>
                </a:ext>
              </a:extLst>
            </p:cNvPr>
            <p:cNvSpPr/>
            <p:nvPr/>
          </p:nvSpPr>
          <p:spPr>
            <a:xfrm>
              <a:off x="4455222" y="2683016"/>
              <a:ext cx="93726" cy="11786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83" name="Explosion 1 106">
              <a:extLst>
                <a:ext uri="{FF2B5EF4-FFF2-40B4-BE49-F238E27FC236}">
                  <a16:creationId xmlns:a16="http://schemas.microsoft.com/office/drawing/2014/main" id="{5413677D-F5DD-4F6C-B0EE-56CD35E04C79}"/>
                </a:ext>
              </a:extLst>
            </p:cNvPr>
            <p:cNvSpPr/>
            <p:nvPr/>
          </p:nvSpPr>
          <p:spPr>
            <a:xfrm>
              <a:off x="4557137" y="2844782"/>
              <a:ext cx="93726" cy="11786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8D2080DB-FE66-455E-92C7-414EC35E0648}"/>
              </a:ext>
            </a:extLst>
          </p:cNvPr>
          <p:cNvGrpSpPr/>
          <p:nvPr/>
        </p:nvGrpSpPr>
        <p:grpSpPr>
          <a:xfrm>
            <a:off x="7061460" y="3794175"/>
            <a:ext cx="195641" cy="279634"/>
            <a:chOff x="4455222" y="2683016"/>
            <a:chExt cx="195641" cy="279634"/>
          </a:xfrm>
        </p:grpSpPr>
        <p:cxnSp>
          <p:nvCxnSpPr>
            <p:cNvPr id="85" name="Connecteur droit avec flèche 105">
              <a:extLst>
                <a:ext uri="{FF2B5EF4-FFF2-40B4-BE49-F238E27FC236}">
                  <a16:creationId xmlns:a16="http://schemas.microsoft.com/office/drawing/2014/main" id="{FCF5B4BE-DDCB-4C2B-AF6C-ACBB09F58001}"/>
                </a:ext>
              </a:extLst>
            </p:cNvPr>
            <p:cNvCxnSpPr>
              <a:cxnSpLocks/>
            </p:cNvCxnSpPr>
            <p:nvPr/>
          </p:nvCxnSpPr>
          <p:spPr>
            <a:xfrm>
              <a:off x="4515360" y="2778076"/>
              <a:ext cx="83530" cy="11024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Explosion 1 104">
              <a:extLst>
                <a:ext uri="{FF2B5EF4-FFF2-40B4-BE49-F238E27FC236}">
                  <a16:creationId xmlns:a16="http://schemas.microsoft.com/office/drawing/2014/main" id="{3A1ECD57-76A9-489F-A8C7-75F1716A694D}"/>
                </a:ext>
              </a:extLst>
            </p:cNvPr>
            <p:cNvSpPr/>
            <p:nvPr/>
          </p:nvSpPr>
          <p:spPr>
            <a:xfrm>
              <a:off x="4455222" y="2683016"/>
              <a:ext cx="93726" cy="11786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87" name="Explosion 1 106">
              <a:extLst>
                <a:ext uri="{FF2B5EF4-FFF2-40B4-BE49-F238E27FC236}">
                  <a16:creationId xmlns:a16="http://schemas.microsoft.com/office/drawing/2014/main" id="{AED8D007-4A2B-457B-AF6F-99984FE0DB82}"/>
                </a:ext>
              </a:extLst>
            </p:cNvPr>
            <p:cNvSpPr/>
            <p:nvPr/>
          </p:nvSpPr>
          <p:spPr>
            <a:xfrm>
              <a:off x="4557137" y="2844782"/>
              <a:ext cx="93726" cy="11786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8868D250-8624-48DE-8265-D6262D928154}"/>
              </a:ext>
            </a:extLst>
          </p:cNvPr>
          <p:cNvGrpSpPr/>
          <p:nvPr/>
        </p:nvGrpSpPr>
        <p:grpSpPr>
          <a:xfrm flipH="1" flipV="1">
            <a:off x="9879764" y="3411958"/>
            <a:ext cx="195641" cy="279634"/>
            <a:chOff x="4455222" y="2683016"/>
            <a:chExt cx="195641" cy="279634"/>
          </a:xfrm>
        </p:grpSpPr>
        <p:cxnSp>
          <p:nvCxnSpPr>
            <p:cNvPr id="89" name="Connecteur droit avec flèche 105">
              <a:extLst>
                <a:ext uri="{FF2B5EF4-FFF2-40B4-BE49-F238E27FC236}">
                  <a16:creationId xmlns:a16="http://schemas.microsoft.com/office/drawing/2014/main" id="{0266CBFD-5E8B-4EB0-B163-99C137EDB013}"/>
                </a:ext>
              </a:extLst>
            </p:cNvPr>
            <p:cNvCxnSpPr>
              <a:cxnSpLocks/>
            </p:cNvCxnSpPr>
            <p:nvPr/>
          </p:nvCxnSpPr>
          <p:spPr>
            <a:xfrm>
              <a:off x="4515360" y="2778076"/>
              <a:ext cx="83530" cy="11024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Explosion 1 104">
              <a:extLst>
                <a:ext uri="{FF2B5EF4-FFF2-40B4-BE49-F238E27FC236}">
                  <a16:creationId xmlns:a16="http://schemas.microsoft.com/office/drawing/2014/main" id="{809809EA-052A-4239-9B54-53F788338868}"/>
                </a:ext>
              </a:extLst>
            </p:cNvPr>
            <p:cNvSpPr/>
            <p:nvPr/>
          </p:nvSpPr>
          <p:spPr>
            <a:xfrm>
              <a:off x="4455222" y="2683016"/>
              <a:ext cx="93726" cy="11786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91" name="Explosion 1 106">
              <a:extLst>
                <a:ext uri="{FF2B5EF4-FFF2-40B4-BE49-F238E27FC236}">
                  <a16:creationId xmlns:a16="http://schemas.microsoft.com/office/drawing/2014/main" id="{51BC4A4F-C26D-4A11-B1A3-AABC94342DB9}"/>
                </a:ext>
              </a:extLst>
            </p:cNvPr>
            <p:cNvSpPr/>
            <p:nvPr/>
          </p:nvSpPr>
          <p:spPr>
            <a:xfrm>
              <a:off x="4557137" y="2844782"/>
              <a:ext cx="93726" cy="11786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16588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BGO</a:t>
            </a:r>
            <a:r>
              <a:rPr lang="en-US" dirty="0" smtClean="0"/>
              <a:t> vs. </a:t>
            </a:r>
            <a:r>
              <a:rPr lang="en-US" dirty="0" smtClean="0">
                <a:solidFill>
                  <a:schemeClr val="accent1"/>
                </a:solidFill>
              </a:rPr>
              <a:t>ZWO</a:t>
            </a:r>
            <a:r>
              <a:rPr lang="en-US" dirty="0" smtClean="0"/>
              <a:t> for the veto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31/05/2021 – GDR DUPhy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Khalife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D14E-ADE7-4E1A-A537-A275343552F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ZoneTexte 5"/>
          <p:cNvSpPr txBox="1"/>
          <p:nvPr/>
        </p:nvSpPr>
        <p:spPr>
          <a:xfrm>
            <a:off x="817487" y="1812735"/>
            <a:ext cx="4548143" cy="258532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Well</a:t>
            </a:r>
            <a:r>
              <a:rPr lang="fr-FR" dirty="0" smtClean="0"/>
              <a:t> </a:t>
            </a:r>
            <a:r>
              <a:rPr lang="fr-FR" dirty="0" err="1" smtClean="0"/>
              <a:t>known</a:t>
            </a:r>
            <a:r>
              <a:rPr lang="fr-FR" dirty="0" smtClean="0"/>
              <a:t> </a:t>
            </a:r>
            <a:r>
              <a:rPr lang="fr-FR" dirty="0" err="1" smtClean="0"/>
              <a:t>material</a:t>
            </a:r>
            <a:endParaRPr lang="fr-FR" dirty="0" smtClean="0"/>
          </a:p>
          <a:p>
            <a:r>
              <a:rPr lang="fr-FR" dirty="0" smtClean="0">
                <a:hlinkClick r:id="rId2"/>
              </a:rPr>
              <a:t>https://www.crystals.saint-gobain.com/sites/imdf.crystals.com/files/documents/bgo-material-data-sheet.pdf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Available</a:t>
            </a:r>
            <a:r>
              <a:rPr lang="fr-FR" dirty="0" smtClean="0"/>
              <a:t> in large size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Very</a:t>
            </a:r>
            <a:r>
              <a:rPr lang="fr-FR" dirty="0" smtClean="0"/>
              <a:t> good light </a:t>
            </a:r>
            <a:r>
              <a:rPr lang="fr-FR" dirty="0" err="1" smtClean="0"/>
              <a:t>yield</a:t>
            </a:r>
            <a:r>
              <a:rPr lang="fr-FR" dirty="0" smtClean="0"/>
              <a:t> (8000-10000) photons/MeV)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Radiopurity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verified</a:t>
            </a:r>
            <a:endParaRPr lang="fr-FR" dirty="0" smtClean="0"/>
          </a:p>
          <a:p>
            <a:r>
              <a:rPr lang="fr-FR" baseline="30000" dirty="0" smtClean="0"/>
              <a:t>      207</a:t>
            </a:r>
            <a:r>
              <a:rPr lang="fr-FR" dirty="0" smtClean="0"/>
              <a:t>Bi (Q-value: 2398.2 </a:t>
            </a:r>
            <a:r>
              <a:rPr lang="fr-FR" dirty="0" err="1" smtClean="0"/>
              <a:t>keV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8" name="ZoneTexte 6"/>
          <p:cNvSpPr txBox="1"/>
          <p:nvPr/>
        </p:nvSpPr>
        <p:spPr>
          <a:xfrm>
            <a:off x="5867961" y="1812735"/>
            <a:ext cx="5329125" cy="1200329"/>
          </a:xfrm>
          <a:prstGeom prst="rect">
            <a:avLst/>
          </a:prstGeom>
          <a:noFill/>
          <a:ln w="19050"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Extremely</a:t>
            </a:r>
            <a:r>
              <a:rPr lang="fr-FR" dirty="0" smtClean="0"/>
              <a:t> </a:t>
            </a:r>
            <a:r>
              <a:rPr lang="fr-FR" dirty="0" err="1" smtClean="0"/>
              <a:t>radiopure</a:t>
            </a:r>
            <a:r>
              <a:rPr lang="fr-FR" dirty="0" smtClean="0"/>
              <a:t> (&lt;0.17 </a:t>
            </a:r>
            <a:r>
              <a:rPr lang="fr-FR" dirty="0" err="1" smtClean="0"/>
              <a:t>uBq</a:t>
            </a:r>
            <a:r>
              <a:rPr lang="fr-FR" dirty="0" smtClean="0"/>
              <a:t>/kg in </a:t>
            </a:r>
            <a:r>
              <a:rPr lang="fr-FR" baseline="30000" dirty="0" smtClean="0"/>
              <a:t>228</a:t>
            </a:r>
            <a:r>
              <a:rPr lang="fr-FR" dirty="0" smtClean="0"/>
              <a:t>Th)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Scintillator</a:t>
            </a:r>
            <a:r>
              <a:rPr lang="fr-FR" dirty="0" smtClean="0"/>
              <a:t> </a:t>
            </a:r>
            <a:r>
              <a:rPr lang="fr-FR" dirty="0" err="1" smtClean="0"/>
              <a:t>tested</a:t>
            </a:r>
            <a:r>
              <a:rPr lang="fr-FR" dirty="0" smtClean="0"/>
              <a:t> by the DAMA group</a:t>
            </a:r>
          </a:p>
          <a:p>
            <a:r>
              <a:rPr lang="fr-FR" dirty="0" smtClean="0"/>
              <a:t>     </a:t>
            </a:r>
            <a:r>
              <a:rPr lang="fr-FR" dirty="0" err="1" smtClean="0"/>
              <a:t>Very</a:t>
            </a:r>
            <a:r>
              <a:rPr lang="fr-FR" dirty="0" smtClean="0"/>
              <a:t> good light </a:t>
            </a:r>
            <a:r>
              <a:rPr lang="fr-FR" dirty="0" err="1" smtClean="0"/>
              <a:t>yield</a:t>
            </a:r>
            <a:r>
              <a:rPr lang="fr-FR" dirty="0" smtClean="0"/>
              <a:t> (9300 photons/MeV)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Large sizes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demonstrated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2205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31/05/2021 – GDR DUPhy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Khalife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D14E-ADE7-4E1A-A537-A275343552F5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79"/>
            <a:ext cx="12192000" cy="682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449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73" y="0"/>
            <a:ext cx="10515600" cy="741405"/>
          </a:xfrm>
        </p:spPr>
        <p:txBody>
          <a:bodyPr/>
          <a:lstStyle/>
          <a:p>
            <a:r>
              <a:rPr lang="en-US" dirty="0" smtClean="0"/>
              <a:t>What is BINGO?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173" y="1102281"/>
            <a:ext cx="11887199" cy="536442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BINGO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will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set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grounds for a large scale bolometric experiment searching for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neutrinoless double-beta decay (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0ν2β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using revolutionary technologies</a:t>
            </a:r>
          </a:p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It aims to reduce dramatically the background in the region of interest, which is one of the most limiting factors for current and future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</a:t>
            </a:r>
            <a:r>
              <a:rPr lang="el-G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ν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2</a:t>
            </a:r>
            <a:r>
              <a:rPr lang="el-G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β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experiments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Two promising isotopes: </a:t>
            </a:r>
            <a:r>
              <a:rPr lang="en-US" sz="20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100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Mo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 embedded in Li</a:t>
            </a:r>
            <a:r>
              <a:rPr lang="en-US" sz="200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2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Mo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O</a:t>
            </a:r>
            <a:r>
              <a:rPr lang="en-US" sz="200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4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and </a:t>
            </a:r>
            <a:r>
              <a:rPr lang="en-US" sz="20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130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Te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 embedded in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Te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O</a:t>
            </a:r>
            <a:r>
              <a:rPr lang="en-US" sz="200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2</a:t>
            </a:r>
          </a:p>
          <a:p>
            <a:pPr>
              <a:lnSpc>
                <a:spcPct val="100000"/>
              </a:lnSpc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Dual heat-light readout: a main absorber faced by a light detector (CUPID technology)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Reject the </a:t>
            </a:r>
            <a:r>
              <a:rPr lang="el-G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 background component, thanks to the lower light output of </a:t>
            </a:r>
            <a:r>
              <a:rPr lang="el-G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s compared to </a:t>
            </a:r>
            <a:r>
              <a:rPr lang="el-G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l-G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31/05/2021 – GDR DUPhy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Khalife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D14E-ADE7-4E1A-A537-A275343552F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456" y="3764168"/>
            <a:ext cx="5253766" cy="2781651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4312274" y="6102144"/>
            <a:ext cx="650789" cy="2515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93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1838"/>
            <a:ext cx="10515600" cy="95558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Foreseen sensitivity on effective </a:t>
            </a:r>
            <a:r>
              <a:rPr lang="en-US" sz="3600" dirty="0" err="1" smtClean="0"/>
              <a:t>Majorana</a:t>
            </a:r>
            <a:r>
              <a:rPr lang="en-US" sz="3600" dirty="0" smtClean="0"/>
              <a:t> mass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31/05/2021 – GDR DUPhy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Khalife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D14E-ADE7-4E1A-A537-A275343552F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4195" y="1394979"/>
            <a:ext cx="5997348" cy="450895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8619868" y="3665800"/>
            <a:ext cx="1657864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465886" y="3665800"/>
            <a:ext cx="1726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BINGO objective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3922" y="2807626"/>
            <a:ext cx="3552753" cy="7832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985983" y="3196363"/>
            <a:ext cx="2668270" cy="29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01842" y="2854465"/>
            <a:ext cx="26927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number of background counts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671069" y="3200338"/>
                <a:ext cx="13543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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 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𝑬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069" y="3200338"/>
                <a:ext cx="1354334" cy="369332"/>
              </a:xfrm>
              <a:prstGeom prst="rect">
                <a:avLst/>
              </a:prstGeom>
              <a:blipFill>
                <a:blip r:embed="rId3"/>
                <a:stretch>
                  <a:fillRect t="-13115" b="-2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34007" y="2999214"/>
                <a:ext cx="51411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000" i="1" dirty="0" smtClean="0"/>
                  <a:t> </a:t>
                </a:r>
                <a:r>
                  <a:rPr lang="en-US" sz="2000" i="1" dirty="0"/>
                  <a:t>=</a:t>
                </a:r>
                <a:endParaRPr lang="en-US" i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007" y="2999214"/>
                <a:ext cx="514115" cy="400110"/>
              </a:xfrm>
              <a:prstGeom prst="rect">
                <a:avLst/>
              </a:prstGeom>
              <a:blipFill>
                <a:blip r:embed="rId4"/>
                <a:stretch>
                  <a:fillRect t="-9091" r="-10714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23922" y="3818200"/>
                <a:ext cx="6096000" cy="106952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sz="1400" b="1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: </a:t>
                </a:r>
                <a:r>
                  <a:rPr lang="en-US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Times New Roman" panose="02020603050405020304" pitchFamily="18" charset="0"/>
                  </a:rPr>
                  <a:t>detector mass</a:t>
                </a:r>
                <a:r>
                  <a:rPr lang="en-US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</a:p>
              <a:p>
                <a:pPr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sz="1400" b="1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: time of measurement</a:t>
                </a:r>
              </a:p>
              <a:p>
                <a:pPr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sz="1400" b="1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𝑩𝑰</m:t>
                    </m:r>
                  </m:oMath>
                </a14:m>
                <a:r>
                  <a:rPr lang="en-US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: background index</a:t>
                </a:r>
              </a:p>
              <a:p>
                <a:pPr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l-GR" sz="1400" b="1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𝜟</m:t>
                    </m:r>
                    <m:r>
                      <a:rPr lang="en-US" sz="1400" b="1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: energy resolution of the detector (FWHM)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922" y="3818200"/>
                <a:ext cx="6096000" cy="1069524"/>
              </a:xfrm>
              <a:prstGeom prst="rect">
                <a:avLst/>
              </a:prstGeom>
              <a:blipFill>
                <a:blip r:embed="rId5"/>
                <a:stretch>
                  <a:fillRect t="-568" b="-5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973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81236"/>
            <a:ext cx="4966305" cy="95558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Bolometric compounds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31/05/2021 – GDR DUPhy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Khalife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D14E-ADE7-4E1A-A537-A275343552F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88670" y="934435"/>
            <a:ext cx="24908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Te</a:t>
            </a:r>
            <a:r>
              <a:rPr lang="en-US" sz="2800" b="1" dirty="0" smtClean="0"/>
              <a:t>O</a:t>
            </a:r>
            <a:r>
              <a:rPr lang="en-US" sz="2800" b="1" baseline="-25000" dirty="0" smtClean="0"/>
              <a:t>2</a:t>
            </a:r>
            <a:r>
              <a:rPr lang="en-US" sz="2800" baseline="-25000" dirty="0" smtClean="0"/>
              <a:t> </a:t>
            </a:r>
            <a:r>
              <a:rPr lang="en-US" sz="2800" dirty="0"/>
              <a:t>&amp; </a:t>
            </a:r>
            <a:r>
              <a:rPr lang="en-US" sz="2800" b="1" dirty="0"/>
              <a:t>Li</a:t>
            </a:r>
            <a:r>
              <a:rPr lang="en-US" sz="2800" b="1" baseline="-25000" dirty="0"/>
              <a:t>2</a:t>
            </a:r>
            <a:r>
              <a:rPr lang="en-US" sz="2800" b="1" dirty="0">
                <a:solidFill>
                  <a:srgbClr val="C00000"/>
                </a:solidFill>
              </a:rPr>
              <a:t>Mo</a:t>
            </a:r>
            <a:r>
              <a:rPr lang="en-US" sz="2800" b="1" dirty="0"/>
              <a:t>O</a:t>
            </a:r>
            <a:r>
              <a:rPr lang="en-US" sz="2800" b="1" baseline="-25000" dirty="0"/>
              <a:t>4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413221" y="1691223"/>
            <a:ext cx="4683296" cy="1455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/>
              <a:t>                  Both </a:t>
            </a:r>
            <a:r>
              <a:rPr lang="en-US" b="1" dirty="0"/>
              <a:t>have: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Excellent energy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resolution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High internal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radio-purity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Easiness in crystallization</a:t>
            </a:r>
          </a:p>
        </p:txBody>
      </p:sp>
      <p:pic>
        <p:nvPicPr>
          <p:cNvPr id="17" name="Picture 16" descr="Hand Finger &lt;strong&gt;Thumb&lt;/strong&gt; &lt;strong&gt;Thumbs&lt;/strong&gt; · Free vector graphic on Pixaba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305" y="1623037"/>
            <a:ext cx="291495" cy="305497"/>
          </a:xfrm>
          <a:prstGeom prst="rect">
            <a:avLst/>
          </a:prstGeom>
        </p:spPr>
      </p:pic>
      <p:pic>
        <p:nvPicPr>
          <p:cNvPr id="18" name="Picture 17" descr="Hand Finger &lt;strong&gt;Thumb&lt;/strong&gt; &lt;strong&gt;Thumbs&lt;/strong&gt; · Free vector graphic on Pixaba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261" y="1615159"/>
            <a:ext cx="291495" cy="30549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462944" y="1048703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CUORE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330564" y="1049925"/>
            <a:ext cx="116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CUPID-Mo</a:t>
            </a:r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2161310" y="5674264"/>
            <a:ext cx="7755774" cy="8349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261847" y="5907832"/>
            <a:ext cx="7438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Bi-Isotopic approach: </a:t>
            </a:r>
            <a:r>
              <a:rPr lang="en-US" dirty="0" smtClean="0"/>
              <a:t>observation in 2 candidates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dirty="0" smtClean="0">
                <a:cs typeface="Times New Roman" panose="02020603050405020304" pitchFamily="18" charset="0"/>
              </a:rPr>
              <a:t>discovery + confirmation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1953491" y="1379861"/>
            <a:ext cx="2898673" cy="106789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61244" y="2491639"/>
            <a:ext cx="242211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Very poor scintillator</a:t>
            </a:r>
          </a:p>
          <a:p>
            <a:pPr algn="ctr"/>
            <a:r>
              <a:rPr lang="en-US" dirty="0" smtClean="0"/>
              <a:t>(Cherenkov light only)</a:t>
            </a:r>
          </a:p>
          <a:p>
            <a:pPr algn="ctr"/>
            <a:r>
              <a:rPr lang="en-US" dirty="0">
                <a:sym typeface="Symbol" panose="05050102010706020507" pitchFamily="18" charset="2"/>
              </a:rPr>
              <a:t></a:t>
            </a:r>
            <a:endParaRPr lang="en-US" dirty="0" smtClean="0"/>
          </a:p>
          <a:p>
            <a:pPr algn="ctr"/>
            <a:r>
              <a:rPr lang="en-US" dirty="0" smtClean="0"/>
              <a:t>Use Neganov-Luke LD</a:t>
            </a:r>
            <a:endParaRPr lang="en-US" dirty="0"/>
          </a:p>
        </p:txBody>
      </p: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207475"/>
              </p:ext>
            </p:extLst>
          </p:nvPr>
        </p:nvGraphicFramePr>
        <p:xfrm>
          <a:off x="3850475" y="3295496"/>
          <a:ext cx="4528530" cy="1531026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999746">
                  <a:extLst>
                    <a:ext uri="{9D8B030D-6E8A-4147-A177-3AD203B41FA5}">
                      <a16:colId xmlns:a16="http://schemas.microsoft.com/office/drawing/2014/main" val="873504708"/>
                    </a:ext>
                  </a:extLst>
                </a:gridCol>
                <a:gridCol w="1321094">
                  <a:extLst>
                    <a:ext uri="{9D8B030D-6E8A-4147-A177-3AD203B41FA5}">
                      <a16:colId xmlns:a16="http://schemas.microsoft.com/office/drawing/2014/main" val="2808624775"/>
                    </a:ext>
                  </a:extLst>
                </a:gridCol>
                <a:gridCol w="2207690">
                  <a:extLst>
                    <a:ext uri="{9D8B030D-6E8A-4147-A177-3AD203B41FA5}">
                      <a16:colId xmlns:a16="http://schemas.microsoft.com/office/drawing/2014/main" val="2387810830"/>
                    </a:ext>
                  </a:extLst>
                </a:gridCol>
              </a:tblGrid>
              <a:tr h="51034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isotope</a:t>
                      </a:r>
                      <a:endParaRPr lang="en-US" sz="18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Q -value</a:t>
                      </a:r>
                      <a:endParaRPr lang="en-US" sz="18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Isotopic abundance</a:t>
                      </a:r>
                      <a:endParaRPr lang="en-US" sz="18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963487"/>
                  </a:ext>
                </a:extLst>
              </a:tr>
              <a:tr h="510342">
                <a:tc>
                  <a:txBody>
                    <a:bodyPr/>
                    <a:lstStyle/>
                    <a:p>
                      <a:r>
                        <a:rPr lang="en-US" sz="1800" kern="1200" baseline="30000" dirty="0" smtClean="0">
                          <a:effectLst/>
                        </a:rPr>
                        <a:t>100</a:t>
                      </a:r>
                      <a:r>
                        <a:rPr lang="en-US" sz="1800" kern="1200" dirty="0" smtClean="0">
                          <a:effectLst/>
                        </a:rPr>
                        <a:t>Mo</a:t>
                      </a:r>
                      <a:r>
                        <a:rPr lang="en-US" sz="1800" dirty="0" smtClean="0"/>
                        <a:t> </a:t>
                      </a:r>
                      <a:endParaRPr lang="en-US" sz="1800" b="1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3034 keV</a:t>
                      </a:r>
                      <a:endParaRPr lang="en-US" sz="1800" b="1" baseline="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9.6 %</a:t>
                      </a:r>
                      <a:endParaRPr lang="en-US" sz="1800" b="1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2661207"/>
                  </a:ext>
                </a:extLst>
              </a:tr>
              <a:tr h="510342">
                <a:tc>
                  <a:txBody>
                    <a:bodyPr/>
                    <a:lstStyle/>
                    <a:p>
                      <a:r>
                        <a:rPr lang="en-US" sz="1800" kern="1200" baseline="30000" dirty="0" smtClean="0">
                          <a:effectLst/>
                        </a:rPr>
                        <a:t>130</a:t>
                      </a:r>
                      <a:r>
                        <a:rPr lang="en-US" sz="1800" kern="1200" dirty="0" smtClean="0">
                          <a:effectLst/>
                        </a:rPr>
                        <a:t>Te</a:t>
                      </a:r>
                      <a:r>
                        <a:rPr lang="en-US" sz="1800" dirty="0" smtClean="0"/>
                        <a:t> </a:t>
                      </a:r>
                      <a:endParaRPr lang="en-US" sz="18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2527 keV</a:t>
                      </a:r>
                      <a:endParaRPr lang="en-US" sz="1800" b="1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34 %</a:t>
                      </a:r>
                      <a:endParaRPr lang="en-US" sz="1800" b="1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1033772"/>
                  </a:ext>
                </a:extLst>
              </a:tr>
            </a:tbl>
          </a:graphicData>
        </a:graphic>
      </p:graphicFrame>
      <p:cxnSp>
        <p:nvCxnSpPr>
          <p:cNvPr id="42" name="Straight Arrow Connector 41"/>
          <p:cNvCxnSpPr/>
          <p:nvPr/>
        </p:nvCxnSpPr>
        <p:spPr>
          <a:xfrm flipH="1">
            <a:off x="3258589" y="4547062"/>
            <a:ext cx="59188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29397" y="4255569"/>
            <a:ext cx="314660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Below the </a:t>
            </a:r>
            <a:r>
              <a:rPr lang="en-US" dirty="0" err="1" smtClean="0"/>
              <a:t>endline</a:t>
            </a:r>
            <a:r>
              <a:rPr lang="en-US" dirty="0" smtClean="0"/>
              <a:t> of the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dirty="0" smtClean="0">
                <a:cs typeface="Times New Roman" panose="02020603050405020304" pitchFamily="18" charset="0"/>
              </a:rPr>
              <a:t> natural radioactivity (2615 </a:t>
            </a:r>
            <a:r>
              <a:rPr lang="en-US" dirty="0" err="1" smtClean="0">
                <a:cs typeface="Times New Roman" panose="02020603050405020304" pitchFamily="18" charset="0"/>
              </a:rPr>
              <a:t>keV</a:t>
            </a:r>
            <a:r>
              <a:rPr lang="en-US" dirty="0" smtClean="0">
                <a:cs typeface="Times New Roman" panose="02020603050405020304" pitchFamily="18" charset="0"/>
              </a:rPr>
              <a:t>)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>
                <a:sym typeface="Symbol" panose="05050102010706020507" pitchFamily="18" charset="2"/>
              </a:rPr>
              <a:t></a:t>
            </a:r>
          </a:p>
          <a:p>
            <a:pPr algn="ctr"/>
            <a:r>
              <a:rPr lang="en-US" dirty="0" smtClean="0"/>
              <a:t>Active shields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569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" y="-51033"/>
            <a:ext cx="10515600" cy="8477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dirty="0">
                <a:cs typeface="Times New Roman" panose="02020603050405020304" pitchFamily="18" charset="0"/>
              </a:rPr>
              <a:t>Background reduction </a:t>
            </a:r>
            <a:r>
              <a:rPr lang="en-US" sz="3600" dirty="0" smtClean="0">
                <a:cs typeface="Times New Roman" panose="02020603050405020304" pitchFamily="18" charset="0"/>
              </a:rPr>
              <a:t>techniques: assembly</a:t>
            </a:r>
            <a:endParaRPr lang="en-US" sz="3600" dirty="0"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31/05/2021 – GDR DUPhy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Khalife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D14E-ADE7-4E1A-A537-A275343552F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4" t="5526" r="24864" b="26126"/>
          <a:stretch/>
        </p:blipFill>
        <p:spPr>
          <a:xfrm>
            <a:off x="6728151" y="1389228"/>
            <a:ext cx="2769376" cy="27596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7" t="27027" r="22612" b="24805"/>
          <a:stretch/>
        </p:blipFill>
        <p:spPr>
          <a:xfrm>
            <a:off x="6636255" y="4333333"/>
            <a:ext cx="2953169" cy="209596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8961713" y="3391075"/>
            <a:ext cx="69750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612283" y="3161253"/>
            <a:ext cx="1197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Nylon wire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8643414" y="2791925"/>
            <a:ext cx="102121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672286" y="2583022"/>
            <a:ext cx="1778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NTD (thermistor)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9024596" y="3732492"/>
            <a:ext cx="76725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791853" y="3526468"/>
            <a:ext cx="2484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cm side cubic Li</a:t>
            </a:r>
            <a:r>
              <a:rPr lang="en-US" baseline="-25000" dirty="0" smtClean="0"/>
              <a:t>2</a:t>
            </a:r>
            <a:r>
              <a:rPr lang="en-US" dirty="0" smtClean="0"/>
              <a:t>MoO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8378527" y="2213063"/>
            <a:ext cx="2163" cy="5788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8378801" y="2219112"/>
            <a:ext cx="12809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612283" y="2033141"/>
            <a:ext cx="1763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 light detector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041199" y="918943"/>
            <a:ext cx="2143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BINGO test assembly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2" t="1668" r="1300" b="3522"/>
          <a:stretch/>
        </p:blipFill>
        <p:spPr>
          <a:xfrm>
            <a:off x="1628345" y="2238654"/>
            <a:ext cx="3971212" cy="4351227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66692" y="4343643"/>
            <a:ext cx="1461654" cy="31793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8125" y="4333333"/>
            <a:ext cx="14243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Light detectors</a:t>
            </a:r>
            <a:endParaRPr lang="en-US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17502" y="4742073"/>
            <a:ext cx="167216" cy="172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684718" y="3013354"/>
            <a:ext cx="399148" cy="4692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653562" y="4575080"/>
            <a:ext cx="1805951" cy="19966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Ci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673062" y="4235929"/>
            <a:ext cx="266700" cy="258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 flipH="1">
            <a:off x="3907612" y="4235929"/>
            <a:ext cx="45719" cy="258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963842" y="4261123"/>
            <a:ext cx="45719" cy="2553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601110" y="1732644"/>
            <a:ext cx="1805951" cy="12073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70665"/>
            <a:ext cx="6636255" cy="154516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A revolutionary detector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assembly:</a:t>
            </a:r>
          </a:p>
          <a:p>
            <a:pPr>
              <a:lnSpc>
                <a:spcPct val="100000"/>
              </a:lnSpc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Reduce the Cu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material seen by the main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absorber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→ reduction of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the total surface radioactivity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contribution</a:t>
            </a:r>
          </a:p>
          <a:p>
            <a:pPr>
              <a:lnSpc>
                <a:spcPct val="100000"/>
              </a:lnSpc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Having a compact assembly → anticoincidence cuts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 smtClean="0"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dirty="0"/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4563649" y="4235929"/>
            <a:ext cx="378350" cy="39090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828976" y="4545736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3875126" y="3772864"/>
            <a:ext cx="158515" cy="78189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425749" y="4495089"/>
            <a:ext cx="9637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Li</a:t>
            </a:r>
            <a:r>
              <a:rPr lang="en-US" baseline="-25000" dirty="0" smtClean="0"/>
              <a:t>2</a:t>
            </a:r>
            <a:r>
              <a:rPr lang="en-US" dirty="0" smtClean="0"/>
              <a:t>MoO</a:t>
            </a:r>
            <a:r>
              <a:rPr lang="en-US" baseline="-25000" dirty="0" smtClean="0"/>
              <a:t>4</a:t>
            </a:r>
          </a:p>
          <a:p>
            <a:pPr algn="ctr"/>
            <a:r>
              <a:rPr lang="en-US" dirty="0" smtClean="0"/>
              <a:t>Or </a:t>
            </a:r>
          </a:p>
          <a:p>
            <a:pPr algn="ctr"/>
            <a:r>
              <a:rPr lang="en-US" dirty="0" smtClean="0"/>
              <a:t>TeO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38063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6" y="-18289"/>
            <a:ext cx="10515600" cy="847725"/>
          </a:xfrm>
        </p:spPr>
        <p:txBody>
          <a:bodyPr>
            <a:normAutofit/>
          </a:bodyPr>
          <a:lstStyle/>
          <a:p>
            <a:r>
              <a:rPr lang="en-US" sz="3600" dirty="0">
                <a:cs typeface="Times New Roman" panose="02020603050405020304" pitchFamily="18" charset="0"/>
              </a:rPr>
              <a:t>Background reduction </a:t>
            </a:r>
            <a:r>
              <a:rPr lang="en-US" sz="3600" dirty="0" smtClean="0">
                <a:cs typeface="Times New Roman" panose="02020603050405020304" pitchFamily="18" charset="0"/>
              </a:rPr>
              <a:t>techniques: active shield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548" y="906162"/>
            <a:ext cx="6651637" cy="125933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Use an active shield, based on ZnWO</a:t>
            </a:r>
            <a:r>
              <a:rPr lang="en-US" sz="200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4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or BGO scintillators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S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uppress the external gamma background (specifically essential for TeO</a:t>
            </a:r>
            <a:r>
              <a:rPr lang="en-US" sz="200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31/05/2021 – GDR DUPhy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Khalife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D14E-ADE7-4E1A-A537-A275343552F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"/>
          <a:stretch/>
        </p:blipFill>
        <p:spPr>
          <a:xfrm>
            <a:off x="1919416" y="2318950"/>
            <a:ext cx="1894549" cy="359340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772322" y="4042991"/>
            <a:ext cx="180946" cy="172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53594" y="3619010"/>
            <a:ext cx="1565822" cy="40626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1314" y="3636724"/>
            <a:ext cx="15258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Light detectors</a:t>
            </a:r>
            <a:endParaRPr lang="en-US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1510110" y="5003257"/>
            <a:ext cx="705371" cy="1006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0326" y="4690153"/>
            <a:ext cx="1560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ZnWO</a:t>
            </a:r>
            <a:r>
              <a:rPr lang="en-US" baseline="-25000" dirty="0">
                <a:cs typeface="Times New Roman" panose="02020603050405020304" pitchFamily="18" charset="0"/>
              </a:rPr>
              <a:t>4 </a:t>
            </a:r>
            <a:r>
              <a:rPr lang="en-US" dirty="0">
                <a:cs typeface="Times New Roman" panose="02020603050405020304" pitchFamily="18" charset="0"/>
              </a:rPr>
              <a:t>or </a:t>
            </a:r>
            <a:r>
              <a:rPr lang="en-US" dirty="0" smtClean="0">
                <a:cs typeface="Times New Roman" panose="02020603050405020304" pitchFamily="18" charset="0"/>
              </a:rPr>
              <a:t>BGO</a:t>
            </a:r>
          </a:p>
          <a:p>
            <a:pPr algn="ctr"/>
            <a:r>
              <a:rPr lang="en-US" dirty="0">
                <a:cs typeface="Times New Roman" panose="02020603050405020304" pitchFamily="18" charset="0"/>
              </a:rPr>
              <a:t>a</a:t>
            </a:r>
            <a:r>
              <a:rPr lang="en-US" dirty="0" smtClean="0">
                <a:cs typeface="Times New Roman" panose="02020603050405020304" pitchFamily="18" charset="0"/>
              </a:rPr>
              <a:t>ctive shield</a:t>
            </a:r>
            <a:endParaRPr lang="en-US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9635" y="946685"/>
            <a:ext cx="3278744" cy="4389799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4309022" y="5400086"/>
            <a:ext cx="7882978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Essential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requirements to suppress the background from the ROI of TeO</a:t>
            </a:r>
            <a:r>
              <a:rPr lang="en-US" sz="160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2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: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Very low energy threshold of the light detector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low threshold of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ZWO or BGO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Neganov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-Luke LD to increase signal to noise ratio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low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threshold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The nominal BINGO expected threshold is 50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keV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 (to be confirmed with a devoted MC)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756063" y="1149119"/>
            <a:ext cx="32704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If the 2615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keV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l-G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deposit a small amount of energy in the surrounding material (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80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keV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 and the rest in TeO</a:t>
            </a:r>
            <a:r>
              <a:rPr lang="en-US" sz="160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→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bkg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in ROI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2527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keV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en-US" sz="1600" baseline="-25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905969" y="3317085"/>
            <a:ext cx="0" cy="6038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880090" y="4655869"/>
            <a:ext cx="0" cy="5799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6200000">
            <a:off x="3526259" y="4114100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35cm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9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73" y="0"/>
            <a:ext cx="10515600" cy="766119"/>
          </a:xfrm>
        </p:spPr>
        <p:txBody>
          <a:bodyPr/>
          <a:lstStyle/>
          <a:p>
            <a:r>
              <a:rPr lang="en-US" dirty="0" smtClean="0"/>
              <a:t>BGO test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31/05/2021 – GDR DUPhy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Khalife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D14E-ADE7-4E1A-A537-A275343552F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 descr="b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6" t="25801" r="30769" b="33333"/>
          <a:stretch>
            <a:fillRect/>
          </a:stretch>
        </p:blipFill>
        <p:spPr bwMode="auto">
          <a:xfrm>
            <a:off x="2204676" y="981619"/>
            <a:ext cx="1423035" cy="201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DSC_017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8" t="22437" r="10442" b="10097"/>
          <a:stretch>
            <a:fillRect/>
          </a:stretch>
        </p:blipFill>
        <p:spPr bwMode="auto">
          <a:xfrm>
            <a:off x="3835477" y="981619"/>
            <a:ext cx="1703705" cy="201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DSC_016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4" t="23903" r="29327" b="14345"/>
          <a:stretch>
            <a:fillRect/>
          </a:stretch>
        </p:blipFill>
        <p:spPr bwMode="auto">
          <a:xfrm>
            <a:off x="5697237" y="981619"/>
            <a:ext cx="2396490" cy="201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2" descr="C:\Users\bolo\Downloads\BGO.JPG"/>
          <p:cNvPicPr/>
          <p:nvPr/>
        </p:nvPicPr>
        <p:blipFill>
          <a:blip r:embed="rId5" cstate="print"/>
          <a:srcRect l="17074" t="22160" r="21613" b="17804"/>
          <a:stretch>
            <a:fillRect/>
          </a:stretch>
        </p:blipFill>
        <p:spPr bwMode="auto">
          <a:xfrm rot="5400000">
            <a:off x="7938543" y="1294858"/>
            <a:ext cx="2008796" cy="1382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641128" y="3166377"/>
            <a:ext cx="6431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Estimate the LY and threshold by looking only into the light channel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74873" y="2631587"/>
            <a:ext cx="1479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SiO</a:t>
            </a:r>
            <a:r>
              <a:rPr lang="en-US" dirty="0" smtClean="0">
                <a:solidFill>
                  <a:schemeClr val="bg1"/>
                </a:solidFill>
              </a:rPr>
              <a:t> coated LD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13" descr="PSD_scatter_B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74" y="3692996"/>
            <a:ext cx="4246348" cy="259888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 Box 39"/>
          <p:cNvSpPr txBox="1"/>
          <p:nvPr/>
        </p:nvSpPr>
        <p:spPr>
          <a:xfrm>
            <a:off x="2613531" y="5208301"/>
            <a:ext cx="735965" cy="29654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muons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482811" y="4166266"/>
            <a:ext cx="462700" cy="2765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946781" y="4166266"/>
            <a:ext cx="68134" cy="3792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42"/>
          <p:cNvSpPr txBox="1"/>
          <p:nvPr/>
        </p:nvSpPr>
        <p:spPr>
          <a:xfrm>
            <a:off x="1840736" y="3818286"/>
            <a:ext cx="961390" cy="29654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gammas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43200" y="3896651"/>
            <a:ext cx="1654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LY</a:t>
            </a:r>
            <a:r>
              <a:rPr lang="en-US" dirty="0" smtClean="0">
                <a:sym typeface="Symbol" panose="05050102010706020507" pitchFamily="18" charset="2"/>
              </a:rPr>
              <a:t>28 </a:t>
            </a:r>
            <a:r>
              <a:rPr lang="en-US" dirty="0" err="1" smtClean="0">
                <a:sym typeface="Symbol" panose="05050102010706020507" pitchFamily="18" charset="2"/>
              </a:rPr>
              <a:t>keV</a:t>
            </a:r>
            <a:r>
              <a:rPr lang="en-US" dirty="0" smtClean="0">
                <a:sym typeface="Symbol" panose="05050102010706020507" pitchFamily="18" charset="2"/>
              </a:rPr>
              <a:t>/MeV</a:t>
            </a:r>
            <a:endParaRPr lang="en-US" dirty="0"/>
          </a:p>
        </p:txBody>
      </p:sp>
      <p:pic>
        <p:nvPicPr>
          <p:cNvPr id="1026" name="Picture 2" descr="energy_spectrum_B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311" y="3723794"/>
            <a:ext cx="3999222" cy="2568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10"/>
          <p:cNvSpPr txBox="1"/>
          <p:nvPr/>
        </p:nvSpPr>
        <p:spPr>
          <a:xfrm>
            <a:off x="7122379" y="4385580"/>
            <a:ext cx="1165225" cy="262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1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570 keV+609 </a:t>
            </a:r>
            <a:r>
              <a:rPr lang="en-US" sz="11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keV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TextBox 10"/>
          <p:cNvSpPr txBox="1"/>
          <p:nvPr/>
        </p:nvSpPr>
        <p:spPr>
          <a:xfrm>
            <a:off x="6765505" y="4079176"/>
            <a:ext cx="936625" cy="262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1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Ann+511 </a:t>
            </a:r>
            <a:r>
              <a:rPr lang="en-US" sz="11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keV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TextBox 10"/>
          <p:cNvSpPr txBox="1"/>
          <p:nvPr/>
        </p:nvSpPr>
        <p:spPr>
          <a:xfrm>
            <a:off x="6458812" y="3883860"/>
            <a:ext cx="639445" cy="262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1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352 </a:t>
            </a:r>
            <a:r>
              <a:rPr lang="en-US" sz="11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keV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7233818" y="4643675"/>
            <a:ext cx="248920" cy="2806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6914955" y="4338596"/>
            <a:ext cx="183302" cy="2567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350656" y="4102021"/>
            <a:ext cx="248920" cy="2806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312182" y="4665923"/>
            <a:ext cx="3587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Estimated threshold (5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 panose="05050102010706020507" pitchFamily="18" charset="2"/>
              </a:rPr>
              <a:t></a:t>
            </a:r>
            <a:r>
              <a:rPr lang="en-US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 panose="05050102010706020507" pitchFamily="18" charset="2"/>
              </a:rPr>
              <a:t>bsln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 panose="05050102010706020507" pitchFamily="18" charset="2"/>
              </a:rPr>
              <a:t>)10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 panose="05050102010706020507" pitchFamily="18" charset="2"/>
              </a:rPr>
              <a:t>keV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 panose="05050102010706020507" pitchFamily="18" charset="2"/>
              </a:rPr>
              <a:t>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12182" y="5310855"/>
            <a:ext cx="3298532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Threshold estimation needs more study, based on implementing a way to estimate the trigger efficiency.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TextBox 10"/>
          <p:cNvSpPr txBox="1"/>
          <p:nvPr/>
        </p:nvSpPr>
        <p:spPr>
          <a:xfrm>
            <a:off x="5519635" y="5680187"/>
            <a:ext cx="2182495" cy="308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Calibrated light channel / LY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84197" y="2485870"/>
            <a:ext cx="853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D: 30mm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H: 60mm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596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73" y="1"/>
            <a:ext cx="10515600" cy="83202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ZnWO</a:t>
            </a:r>
            <a:r>
              <a:rPr lang="en-US" sz="4000" baseline="-25000" dirty="0" smtClean="0"/>
              <a:t>4 </a:t>
            </a:r>
            <a:r>
              <a:rPr lang="en-US" sz="4000" dirty="0" smtClean="0"/>
              <a:t>test</a:t>
            </a:r>
            <a:r>
              <a:rPr lang="en-US" sz="4000" baseline="-25000" dirty="0" smtClean="0"/>
              <a:t> </a:t>
            </a:r>
            <a:endParaRPr lang="en-US" sz="4000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31/05/2021 – GDR DUPhy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Khalife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D14E-ADE7-4E1A-A537-A275343552F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9173" y="899707"/>
            <a:ext cx="3297272" cy="2989419"/>
          </a:xfrm>
        </p:spPr>
      </p:pic>
      <p:sp>
        <p:nvSpPr>
          <p:cNvPr id="8" name="TextBox 7"/>
          <p:cNvSpPr txBox="1"/>
          <p:nvPr/>
        </p:nvSpPr>
        <p:spPr>
          <a:xfrm>
            <a:off x="5350709" y="1184274"/>
            <a:ext cx="600455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ZWO: 1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 side cube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Square normal light detector: 45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 panose="05050102010706020507" pitchFamily="18" charset="2"/>
              </a:rPr>
              <a:t>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45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 panose="05050102010706020507" pitchFamily="18" charset="2"/>
              </a:rPr>
              <a:t>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0.35 mm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Covered with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SiO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(increase light collection)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467155" y="1864725"/>
            <a:ext cx="2969818" cy="11890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67044" y="5445783"/>
            <a:ext cx="1982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LY </a:t>
            </a:r>
            <a:r>
              <a:rPr lang="en-US" dirty="0" smtClean="0">
                <a:sym typeface="Symbol" panose="05050102010706020507" pitchFamily="18" charset="2"/>
              </a:rPr>
              <a:t> 15 </a:t>
            </a:r>
            <a:r>
              <a:rPr lang="en-US" dirty="0" err="1" smtClean="0">
                <a:sym typeface="Symbol" panose="05050102010706020507" pitchFamily="18" charset="2"/>
              </a:rPr>
              <a:t>keV</a:t>
            </a:r>
            <a:r>
              <a:rPr lang="en-US" dirty="0" smtClean="0">
                <a:sym typeface="Symbol" panose="05050102010706020507" pitchFamily="18" charset="2"/>
              </a:rPr>
              <a:t>/MeV</a:t>
            </a:r>
          </a:p>
          <a:p>
            <a:r>
              <a:rPr lang="en-US" dirty="0" smtClean="0">
                <a:sym typeface="Symbol" panose="05050102010706020507" pitchFamily="18" charset="2"/>
              </a:rPr>
              <a:t>Threshold  62 </a:t>
            </a:r>
            <a:r>
              <a:rPr lang="en-US" dirty="0" err="1" smtClean="0">
                <a:sym typeface="Symbol" panose="05050102010706020507" pitchFamily="18" charset="2"/>
              </a:rPr>
              <a:t>keV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8" t="5956" r="8736"/>
          <a:stretch/>
        </p:blipFill>
        <p:spPr>
          <a:xfrm>
            <a:off x="4787660" y="2730586"/>
            <a:ext cx="4531257" cy="2748946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H="1">
            <a:off x="7044098" y="3585381"/>
            <a:ext cx="18379" cy="3650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236094" y="3532699"/>
            <a:ext cx="215817" cy="2453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874186" y="2922172"/>
            <a:ext cx="642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 lines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975171" y="2752888"/>
            <a:ext cx="2521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Heat-light scatter plot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421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73" y="0"/>
            <a:ext cx="10515600" cy="88114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Neganov-Luke light detector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9730" y="1296183"/>
            <a:ext cx="6147261" cy="34682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NL LD is important to: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Detect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Cherenkov light emitted by TeO</a:t>
            </a:r>
            <a:r>
              <a:rPr lang="en-US" sz="2000" baseline="-2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crystals 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Be used for the active shield to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increase signal to noise ratio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lower energy threshold</a:t>
            </a: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R&amp;D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endParaRPr lang="en-US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tudy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new geometries for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electrodes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 have an excellent amplification capability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abrication protocol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suitable for large scale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production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31/05/2021 – GDR DUPhy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Khalife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D14E-ADE7-4E1A-A537-A275343552F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37" y="1120073"/>
            <a:ext cx="3402695" cy="32288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79173" y="4764417"/>
                <a:ext cx="5306290" cy="13169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Al </a:t>
                </a:r>
                <a:r>
                  <a:rPr 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electrodes </a:t>
                </a: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are evaporated on a Ge </a:t>
                </a:r>
                <a:r>
                  <a:rPr 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wafer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Applying </a:t>
                </a: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 voltage difference on these electrodes makes the e-h pairs created by an event to drift </a:t>
                </a:r>
                <a:endPara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Amplification </a:t>
                </a: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of the signal : 𝐸 = 𝐸</a:t>
                </a:r>
                <a:r>
                  <a:rPr lang="en-US" baseline="-25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0</a:t>
                </a: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(1 </a:t>
                </a: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𝑞𝑉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rPr>
                          <m:t>𝜖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73" y="4764417"/>
                <a:ext cx="5306290" cy="1316964"/>
              </a:xfrm>
              <a:prstGeom prst="rect">
                <a:avLst/>
              </a:prstGeom>
              <a:blipFill>
                <a:blip r:embed="rId3"/>
                <a:stretch>
                  <a:fillRect l="-689" t="-2778" b="-2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5268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2681</TotalTime>
  <Words>797</Words>
  <Application>Microsoft Office PowerPoint</Application>
  <PresentationFormat>Widescreen</PresentationFormat>
  <Paragraphs>188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BINGO: Bi-Isotope 0ν2β Next Generation Observatory</vt:lpstr>
      <vt:lpstr>What is BINGO?</vt:lpstr>
      <vt:lpstr>Foreseen sensitivity on effective Majorana mass</vt:lpstr>
      <vt:lpstr>Bolometric compounds</vt:lpstr>
      <vt:lpstr>Background reduction techniques: assembly</vt:lpstr>
      <vt:lpstr>Background reduction techniques: active shield</vt:lpstr>
      <vt:lpstr>BGO test</vt:lpstr>
      <vt:lpstr>ZnWO4 test </vt:lpstr>
      <vt:lpstr>Neganov-Luke light detector</vt:lpstr>
      <vt:lpstr>Tools to mitigate the various background</vt:lpstr>
      <vt:lpstr>Conclusion</vt:lpstr>
      <vt:lpstr>Backups</vt:lpstr>
      <vt:lpstr>PowerPoint Presentation</vt:lpstr>
      <vt:lpstr>BGO vs. ZWO for the veto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BINGO: Bi-Isotope 0ν2β Next Generation Observatory</dc:title>
  <dc:creator>Hawraa Khalife</dc:creator>
  <cp:lastModifiedBy>Hawraa Khalife</cp:lastModifiedBy>
  <cp:revision>182</cp:revision>
  <dcterms:created xsi:type="dcterms:W3CDTF">2021-05-27T04:25:25Z</dcterms:created>
  <dcterms:modified xsi:type="dcterms:W3CDTF">2021-05-31T11:54:50Z</dcterms:modified>
</cp:coreProperties>
</file>