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0" r:id="rId2"/>
    <p:sldId id="305" r:id="rId3"/>
    <p:sldId id="294" r:id="rId4"/>
    <p:sldId id="293" r:id="rId5"/>
    <p:sldId id="306" r:id="rId6"/>
    <p:sldId id="307" r:id="rId7"/>
    <p:sldId id="295" r:id="rId8"/>
    <p:sldId id="298" r:id="rId9"/>
    <p:sldId id="297" r:id="rId10"/>
    <p:sldId id="299" r:id="rId11"/>
    <p:sldId id="308" r:id="rId1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2678" autoAdjust="0"/>
  </p:normalViewPr>
  <p:slideViewPr>
    <p:cSldViewPr snapToGrid="0">
      <p:cViewPr varScale="1">
        <p:scale>
          <a:sx n="64" d="100"/>
          <a:sy n="64" d="100"/>
        </p:scale>
        <p:origin x="504" y="44"/>
      </p:cViewPr>
      <p:guideLst>
        <p:guide orient="horz" pos="2160"/>
        <p:guide pos="2880"/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284A-A711-4013-97E9-5EBFD09AA4A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8D1E-3849-4939-8084-0B0B9E2D5D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6CD68835-DA33-4591-8BF2-A3237F0C3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71713" y="1143000"/>
            <a:ext cx="23145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233E7028-2229-47A2-8243-07C0708F0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1CDEBE79-F8B2-4050-8583-CC1D956A3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350" indent="-293688" defTabSz="946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2688" indent="-234950" defTabSz="946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34950" defTabSz="946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013" indent="-236538" defTabSz="946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9213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6413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3613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813" indent="-236538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FE3633-6994-4852-B0C5-8799C13663CE}" type="slidenum">
              <a:rPr lang="pl-PL" altLang="pl-PL" smtClean="0">
                <a:latin typeface="Calibri" panose="020F0502020204030204" pitchFamily="34" charset="0"/>
              </a:rPr>
              <a:pPr/>
              <a:t>1</a:t>
            </a:fld>
            <a:endParaRPr lang="pl-PL" alt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5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8D1E-3849-4939-8084-0B0B9E2D5D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8D1E-3849-4939-8084-0B0B9E2D5D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8D1E-3849-4939-8084-0B0B9E2D5D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3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8D1E-3849-4939-8084-0B0B9E2D5D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3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8D1E-3849-4939-8084-0B0B9E2D5D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71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8D1E-3849-4939-8084-0B0B9E2D5D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1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8D1E-3849-4939-8084-0B0B9E2D5D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C4AA-DD96-472F-8816-AFD99B4D7831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23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89E2-62E1-48AB-993A-97366E3FE8E5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19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50544" cy="77491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4C4C-98CF-4D34-8D7A-DFABAE77F506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7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DEBB-FC3D-4A17-8760-38623DAB7982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5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6BD5-A138-45D5-8BC4-CF338FA1F28F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98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E8B2-3622-4A0A-A99D-7366A637FF6C}" type="datetime1">
              <a:rPr lang="pl-PL" smtClean="0"/>
              <a:t>30.03.2021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80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7"/>
            <a:ext cx="5915025" cy="17674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B08B-0569-493C-969A-AFDA51B6FCE0}" type="datetime1">
              <a:rPr lang="pl-PL" smtClean="0"/>
              <a:t>30.03.2021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9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9348-C9AE-43C7-B181-7C45338670DE}" type="datetime1">
              <a:rPr lang="pl-PL" smtClean="0"/>
              <a:t>30.03.2021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46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B1C6-469F-4268-BAFE-8293B678BCFC}" type="datetime1">
              <a:rPr lang="pl-PL" smtClean="0"/>
              <a:t>30.03.2021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59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0"/>
            <a:ext cx="3471863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1981-6D77-40FB-BC2E-B9FB0768F274}" type="datetime1">
              <a:rPr lang="pl-PL" smtClean="0"/>
              <a:t>30.03.2021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27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0"/>
            <a:ext cx="3471863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02C-B227-49F9-BA55-567B4CE27B7A}" type="datetime1">
              <a:rPr lang="pl-PL" smtClean="0"/>
              <a:t>30.03.2021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84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EC04C-6585-4B5B-8D12-F1A1CED41110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BB29-F387-4FB9-BE8A-722151BDBD3D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8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2F63BF4-FC7E-47D8-9E53-94BEA7CBE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389" y="2177716"/>
            <a:ext cx="4797287" cy="2511273"/>
          </a:xfrm>
        </p:spPr>
        <p:txBody>
          <a:bodyPr anchor="ctr">
            <a:normAutofit/>
          </a:bodyPr>
          <a:lstStyle/>
          <a:p>
            <a:r>
              <a:rPr lang="fr-FR" altLang="pl-PL" sz="4400" b="1" dirty="0"/>
              <a:t>Manuel utilisateur </a:t>
            </a:r>
            <a:br>
              <a:rPr lang="fr-FR" altLang="pl-PL" sz="4400" b="1" dirty="0"/>
            </a:br>
            <a:br>
              <a:rPr lang="fr-FR" altLang="pl-PL" sz="1100" b="1" dirty="0"/>
            </a:br>
            <a:r>
              <a:rPr lang="fr-FR" altLang="pl-PL" sz="3600" b="1" dirty="0"/>
              <a:t>du b</a:t>
            </a:r>
            <a:r>
              <a:rPr lang="pl-PL" altLang="pl-PL" sz="3600" b="1" dirty="0"/>
              <a:t>anc</a:t>
            </a:r>
            <a:r>
              <a:rPr lang="fr-FR" altLang="pl-PL" sz="3600" b="1" dirty="0"/>
              <a:t>-</a:t>
            </a:r>
            <a:r>
              <a:rPr lang="pl-PL" altLang="pl-PL" sz="3600" b="1" dirty="0"/>
              <a:t>test </a:t>
            </a:r>
            <a:br>
              <a:rPr lang="fr-FR" altLang="pl-PL" sz="3600" b="1"/>
            </a:br>
            <a:r>
              <a:rPr lang="fr-FR" altLang="pl-PL" sz="3600" b="1"/>
              <a:t>pour</a:t>
            </a:r>
            <a:r>
              <a:rPr lang="pl-PL" altLang="pl-PL" sz="3600" b="1"/>
              <a:t> </a:t>
            </a:r>
            <a:r>
              <a:rPr lang="fr-FR" altLang="pl-PL" sz="3600" b="1" dirty="0"/>
              <a:t>cartes </a:t>
            </a:r>
            <a:r>
              <a:rPr lang="pl-PL" altLang="pl-PL" sz="3600" b="1" dirty="0"/>
              <a:t>FEC</a:t>
            </a:r>
            <a:br>
              <a:rPr lang="pl-PL" altLang="pl-PL" sz="3600" b="1" dirty="0"/>
            </a:br>
            <a:endParaRPr lang="pl-PL" altLang="pl-PL" sz="2800" dirty="0"/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53FBE0EF-4B6F-4EB8-BC9A-1EF7B5EC3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6957" y="8013032"/>
            <a:ext cx="3131970" cy="650041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US" altLang="pl-PL" sz="3300" dirty="0"/>
              <a:t>Jean-Marc </a:t>
            </a:r>
            <a:r>
              <a:rPr lang="en-US" altLang="pl-PL" sz="3300" dirty="0" err="1"/>
              <a:t>Parraud</a:t>
            </a:r>
            <a:r>
              <a:rPr lang="en-US" altLang="pl-PL" sz="3300" dirty="0"/>
              <a:t> / LPNHE</a:t>
            </a:r>
          </a:p>
          <a:p>
            <a:pPr eaLnBrk="1" hangingPunct="1"/>
            <a:r>
              <a:rPr lang="en-US" altLang="pl-PL" dirty="0" err="1"/>
              <a:t>Remerciements</a:t>
            </a:r>
            <a:r>
              <a:rPr lang="en-US" altLang="pl-PL" dirty="0"/>
              <a:t> à Andrzej </a:t>
            </a:r>
            <a:r>
              <a:rPr lang="en-US" altLang="pl-PL" dirty="0" err="1"/>
              <a:t>Rychter</a:t>
            </a:r>
            <a:r>
              <a:rPr lang="en-US" altLang="pl-PL" dirty="0"/>
              <a:t> / Warsaw University of Technology</a:t>
            </a:r>
          </a:p>
          <a:p>
            <a:pPr eaLnBrk="1" hangingPunct="1"/>
            <a:endParaRPr lang="pl-PL" altLang="pl-PL" dirty="0"/>
          </a:p>
        </p:txBody>
      </p:sp>
      <p:pic>
        <p:nvPicPr>
          <p:cNvPr id="14341" name="Picture 7">
            <a:extLst>
              <a:ext uri="{FF2B5EF4-FFF2-40B4-BE49-F238E27FC236}">
                <a16:creationId xmlns:a16="http://schemas.microsoft.com/office/drawing/2014/main" id="{3DD41A56-BF1D-458A-BF6C-484F9E70EA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937" y="922593"/>
            <a:ext cx="1612232" cy="68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493434"/>
              </p:ext>
            </p:extLst>
          </p:nvPr>
        </p:nvGraphicFramePr>
        <p:xfrm>
          <a:off x="515734" y="716494"/>
          <a:ext cx="1794329" cy="92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hoto Editor Photo" r:id="rId5" imgW="5706272" imgH="2809524" progId="MSPhotoEd.3">
                  <p:embed/>
                </p:oleObj>
              </mc:Choice>
              <mc:Fallback>
                <p:oleObj name="Photo Editor Photo" r:id="rId5" imgW="5706272" imgH="280952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34" y="716494"/>
                        <a:ext cx="1794329" cy="92895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9966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356" y="4718844"/>
            <a:ext cx="879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370F4DF-5BC0-42B8-A5FC-CFB5CFB73C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8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9695" y="5179219"/>
            <a:ext cx="3275136" cy="2088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26" y="5233079"/>
            <a:ext cx="2499054" cy="205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9B8C6C-C68E-4247-96D4-02ED467A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  <p:transition spd="slow" advTm="1047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6687C1E-5BA8-42B2-B378-F719B3051347}"/>
              </a:ext>
            </a:extLst>
          </p:cNvPr>
          <p:cNvSpPr/>
          <p:nvPr/>
        </p:nvSpPr>
        <p:spPr>
          <a:xfrm>
            <a:off x="484676" y="3737113"/>
            <a:ext cx="2755481" cy="705677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D752039-9BF0-44F8-B498-6EEAF3A068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497" y="5583213"/>
            <a:ext cx="3274286" cy="131970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3B5208E-228A-4E14-929C-1B78A03263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696" y="981157"/>
            <a:ext cx="3367493" cy="4207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48DCA8DD-8608-413B-A847-9AA485B4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76" y="176600"/>
            <a:ext cx="5915025" cy="7375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3200"/>
              <a:t>Résultats des tests – Le rapport PDF</a:t>
            </a:r>
            <a:endParaRPr lang="en-GB" sz="3200" dirty="0"/>
          </a:p>
        </p:txBody>
      </p:sp>
      <p:cxnSp>
        <p:nvCxnSpPr>
          <p:cNvPr id="10" name="Łącznik prosty ze strzałką 14">
            <a:extLst>
              <a:ext uri="{FF2B5EF4-FFF2-40B4-BE49-F238E27FC236}">
                <a16:creationId xmlns:a16="http://schemas.microsoft.com/office/drawing/2014/main" id="{32DED1E4-D903-4FEB-B5FC-ECAF1AE80CE8}"/>
              </a:ext>
            </a:extLst>
          </p:cNvPr>
          <p:cNvCxnSpPr>
            <a:cxnSpLocks/>
          </p:cNvCxnSpPr>
          <p:nvPr/>
        </p:nvCxnSpPr>
        <p:spPr>
          <a:xfrm>
            <a:off x="2703443" y="4442790"/>
            <a:ext cx="914402" cy="536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>
            <a:extLst>
              <a:ext uri="{FF2B5EF4-FFF2-40B4-BE49-F238E27FC236}">
                <a16:creationId xmlns:a16="http://schemas.microsoft.com/office/drawing/2014/main" id="{AFD69D29-F532-4CEC-BAA9-7567D1A0B0FC}"/>
              </a:ext>
            </a:extLst>
          </p:cNvPr>
          <p:cNvSpPr/>
          <p:nvPr/>
        </p:nvSpPr>
        <p:spPr>
          <a:xfrm>
            <a:off x="65600" y="1086710"/>
            <a:ext cx="3567287" cy="8463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Le rapport PDF se compose des </a:t>
            </a:r>
            <a:r>
              <a:rPr lang="en-US" sz="1600"/>
              <a:t>pages suivantes:</a:t>
            </a:r>
            <a:endParaRPr lang="en-US" sz="1600" dirty="0"/>
          </a:p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b="1"/>
              <a:t>Page de résumé </a:t>
            </a:r>
            <a:r>
              <a:rPr lang="en-US" sz="1600" dirty="0"/>
              <a:t>avec </a:t>
            </a:r>
            <a:r>
              <a:rPr lang="en-US" sz="1600"/>
              <a:t>les résultats </a:t>
            </a:r>
            <a:r>
              <a:rPr lang="en-US" sz="1600" dirty="0"/>
              <a:t>de 5 tests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Valeurs</a:t>
            </a:r>
            <a:r>
              <a:rPr lang="en-US" sz="1600" dirty="0"/>
              <a:t> de monitoring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Registres</a:t>
            </a:r>
            <a:r>
              <a:rPr lang="en-US" sz="1600"/>
              <a:t> de </a:t>
            </a:r>
            <a:r>
              <a:rPr lang="en-US" sz="1600" dirty="0"/>
              <a:t>slow control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Run </a:t>
            </a:r>
            <a:r>
              <a:rPr lang="en-US" sz="1600"/>
              <a:t>de piédestaux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Patterns de test de l’ADC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Test du générateur d’impulsion</a:t>
            </a:r>
          </a:p>
          <a:p>
            <a:pPr lvl="1"/>
            <a:endParaRPr lang="en-US" sz="1600"/>
          </a:p>
          <a:p>
            <a:pPr lvl="1"/>
            <a:r>
              <a:rPr lang="en-US" sz="1600" b="1"/>
              <a:t>La décision finale “Passed” ou “Failed” est en bas de la page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/>
          </a:p>
          <a:p>
            <a:pPr marL="800100" lvl="1" indent="-342900">
              <a:buFont typeface="+mj-lt"/>
              <a:buAutoNum type="arabicPeriod"/>
            </a:pPr>
            <a:endParaRPr lang="en-US" sz="1600"/>
          </a:p>
          <a:p>
            <a:pPr marL="800100" lvl="1" indent="-342900">
              <a:buFont typeface="+mj-lt"/>
              <a:buAutoNum type="arabicPeriod"/>
            </a:pPr>
            <a:endParaRPr lang="en-US" sz="1600"/>
          </a:p>
          <a:p>
            <a:pPr marL="800100" lvl="1" indent="-342900">
              <a:buFont typeface="+mj-lt"/>
              <a:buAutoNum type="arabicPeriod"/>
            </a:pPr>
            <a:endParaRPr lang="en-US" sz="1600"/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Pages 2 à 5 : tableaux </a:t>
            </a:r>
            <a:r>
              <a:rPr lang="en-US" sz="1600" dirty="0"/>
              <a:t>avec les </a:t>
            </a:r>
            <a:r>
              <a:rPr lang="en-US" sz="1600" dirty="0" err="1"/>
              <a:t>commandes</a:t>
            </a:r>
            <a:r>
              <a:rPr lang="en-US" sz="1600" dirty="0"/>
              <a:t> </a:t>
            </a:r>
            <a:r>
              <a:rPr lang="en-US" sz="1600" dirty="0" err="1"/>
              <a:t>envoyées</a:t>
            </a:r>
            <a:r>
              <a:rPr lang="en-US" sz="1600" dirty="0"/>
              <a:t> et </a:t>
            </a:r>
            <a:r>
              <a:rPr lang="en-US" sz="1600" dirty="0" err="1"/>
              <a:t>reçues</a:t>
            </a:r>
            <a:r>
              <a:rPr lang="en-US" sz="1600" dirty="0"/>
              <a:t> pour </a:t>
            </a:r>
            <a:r>
              <a:rPr lang="en-US" sz="1600" dirty="0" err="1"/>
              <a:t>chaque</a:t>
            </a:r>
            <a:r>
              <a:rPr lang="en-US" sz="1600" dirty="0"/>
              <a:t> test: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Page 6 : tableau des piédestaux </a:t>
            </a:r>
            <a:r>
              <a:rPr lang="en-US" sz="1600" err="1"/>
              <a:t>avant</a:t>
            </a:r>
            <a:r>
              <a:rPr lang="en-US" sz="1600"/>
              <a:t> égalisation des mesures de piédestaux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Page </a:t>
            </a:r>
            <a:r>
              <a:rPr lang="en-US" sz="1600"/>
              <a:t>7 : tableau des piédestaux après égalisation des piédestaux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8932686E-58F5-4511-A72F-71AE7D49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33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6ADB54BE-9B30-4A4A-B5DF-09A8A05C66C3}"/>
              </a:ext>
            </a:extLst>
          </p:cNvPr>
          <p:cNvSpPr/>
          <p:nvPr/>
        </p:nvSpPr>
        <p:spPr>
          <a:xfrm>
            <a:off x="223832" y="1266321"/>
            <a:ext cx="3581995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En fin de phase de tests, pour éteindre le banc et son ordinateur, procéder comme suit :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Sur le banc, s’assurer que les alimentations TDCM + FEM sont bien éteintes </a:t>
            </a:r>
            <a:r>
              <a:rPr lang="en-US" sz="1600" b="1">
                <a:sym typeface="Wingdings" panose="05000000000000000000" pitchFamily="2" charset="2"/>
              </a:rPr>
              <a:t>  OFF</a:t>
            </a:r>
            <a:endParaRPr lang="en-US" sz="1600" b="1"/>
          </a:p>
          <a:p>
            <a:endParaRPr lang="en-US" sz="1600" b="1"/>
          </a:p>
          <a:p>
            <a:endParaRPr lang="en-US" sz="1600" b="1"/>
          </a:p>
          <a:p>
            <a:pPr marL="342900" indent="-342900">
              <a:buFont typeface="+mj-lt"/>
              <a:buAutoNum type="arabicPeriod" startAt="2"/>
            </a:pPr>
            <a:r>
              <a:rPr lang="en-US" sz="1600"/>
              <a:t>Sur le PC, fermer les fenêtres de test à l’intérieur de la fenêtre de Windows10 virtuel</a:t>
            </a:r>
            <a:endParaRPr lang="en-US" sz="1600" b="1"/>
          </a:p>
          <a:p>
            <a:pPr marL="342900" indent="-342900">
              <a:buFont typeface="+mj-lt"/>
              <a:buAutoNum type="arabicPeriod" startAt="2"/>
            </a:pPr>
            <a:endParaRPr lang="en-US" sz="1400"/>
          </a:p>
          <a:p>
            <a:pPr marL="342900" indent="-342900">
              <a:buFont typeface="+mj-lt"/>
              <a:buAutoNum type="arabicPeriod" startAt="3"/>
            </a:pPr>
            <a:r>
              <a:rPr lang="en-US" sz="1600"/>
              <a:t>Clore la session de Windows10 virtuel par le menu déroulant “File” </a:t>
            </a:r>
            <a:r>
              <a:rPr lang="en-US" sz="1600">
                <a:sym typeface="Wingdings" panose="05000000000000000000" pitchFamily="2" charset="2"/>
              </a:rPr>
              <a:t> Close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60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60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>
                <a:sym typeface="Wingdings" panose="05000000000000000000" pitchFamily="2" charset="2"/>
              </a:rPr>
              <a:t>Dans la fenêtre qui s’ouvre, choisir l’option :					“</a:t>
            </a:r>
            <a:r>
              <a:rPr lang="en-US" sz="1600" i="1">
                <a:sym typeface="Wingdings" panose="05000000000000000000" pitchFamily="2" charset="2"/>
              </a:rPr>
              <a:t>Power off the machine</a:t>
            </a:r>
            <a:r>
              <a:rPr lang="en-US" sz="1600">
                <a:sym typeface="Wingdings" panose="05000000000000000000" pitchFamily="2" charset="2"/>
              </a:rPr>
              <a:t>”   OK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60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60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60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>
                <a:sym typeface="Wingdings" panose="05000000000000000000" pitchFamily="2" charset="2"/>
              </a:rPr>
              <a:t>Clore la session Linux Ubuntu : dans le menu déroulant en haut à droite (flèche</a:t>
            </a:r>
            <a:r>
              <a:rPr lang="en-US" sz="1600">
                <a:sym typeface="Webdings" panose="05030102010509060703" pitchFamily="18" charset="2"/>
              </a:rPr>
              <a:t>) cliquer sur l’icône </a:t>
            </a:r>
            <a:br>
              <a:rPr lang="en-US" sz="1600">
                <a:sym typeface="Webdings" panose="05030102010509060703" pitchFamily="18" charset="2"/>
              </a:rPr>
            </a:br>
            <a:r>
              <a:rPr lang="en-US" sz="1600">
                <a:sym typeface="Webdings" panose="05030102010509060703" pitchFamily="18" charset="2"/>
              </a:rPr>
              <a:t>puis sur </a:t>
            </a:r>
            <a:r>
              <a:rPr lang="en-US" sz="1600" i="1">
                <a:sym typeface="Webdings" panose="05030102010509060703" pitchFamily="18" charset="2"/>
              </a:rPr>
              <a:t>Power off</a:t>
            </a:r>
            <a:br>
              <a:rPr lang="en-US" sz="1600" i="1">
                <a:sym typeface="Webdings" panose="05030102010509060703" pitchFamily="18" charset="2"/>
              </a:rPr>
            </a:br>
            <a:r>
              <a:rPr lang="en-US" sz="1600">
                <a:sym typeface="Webdings" panose="05030102010509060703" pitchFamily="18" charset="2"/>
              </a:rPr>
              <a:t>Le PC s’éteint</a:t>
            </a:r>
            <a:endParaRPr lang="en-US" sz="1600" dirty="0"/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AB07ED7D-B82B-4F2F-827C-1C4E8BE5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76" y="176600"/>
            <a:ext cx="5915025" cy="7375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200"/>
              <a:t>Extinction du banc de test</a:t>
            </a:r>
            <a:endParaRPr lang="en-GB" sz="3200" dirty="0"/>
          </a:p>
        </p:txBody>
      </p:sp>
      <p:sp>
        <p:nvSpPr>
          <p:cNvPr id="6" name="Prostokąt 30">
            <a:extLst>
              <a:ext uri="{FF2B5EF4-FFF2-40B4-BE49-F238E27FC236}">
                <a16:creationId xmlns:a16="http://schemas.microsoft.com/office/drawing/2014/main" id="{C7FCE1CC-B5C8-4E04-A537-FB9DF3423C60}"/>
              </a:ext>
            </a:extLst>
          </p:cNvPr>
          <p:cNvSpPr/>
          <p:nvPr/>
        </p:nvSpPr>
        <p:spPr>
          <a:xfrm>
            <a:off x="3736254" y="2060744"/>
            <a:ext cx="307602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 err="1"/>
              <a:t>Les</a:t>
            </a:r>
            <a:r>
              <a:rPr lang="pl-PL" sz="1600" b="1" dirty="0"/>
              <a:t> 2 </a:t>
            </a:r>
            <a:r>
              <a:rPr lang="pl-PL" sz="1600" b="1" dirty="0" err="1"/>
              <a:t>interrupteurs</a:t>
            </a:r>
            <a:r>
              <a:rPr lang="pl-PL" sz="1600" b="1" dirty="0"/>
              <a:t> </a:t>
            </a:r>
            <a:r>
              <a:rPr lang="pl-PL" sz="1600" b="1" err="1"/>
              <a:t>doivent</a:t>
            </a:r>
            <a:r>
              <a:rPr lang="pl-PL" sz="1600" b="1"/>
              <a:t> être </a:t>
            </a:r>
            <a:r>
              <a:rPr lang="pl-PL" sz="1600" b="1" dirty="0" err="1"/>
              <a:t>dans</a:t>
            </a:r>
            <a:r>
              <a:rPr lang="pl-PL" sz="1600" b="1" dirty="0"/>
              <a:t> la </a:t>
            </a:r>
            <a:r>
              <a:rPr lang="pl-PL" sz="1600" b="1" dirty="0" err="1"/>
              <a:t>position</a:t>
            </a:r>
            <a:r>
              <a:rPr lang="pl-PL" sz="1600" b="1" dirty="0"/>
              <a:t> OFF</a:t>
            </a:r>
          </a:p>
          <a:p>
            <a:r>
              <a:rPr lang="pl-PL" sz="1600" b="1" dirty="0" err="1"/>
              <a:t>Vérifier</a:t>
            </a:r>
            <a:r>
              <a:rPr lang="pl-PL" sz="1600" b="1" dirty="0"/>
              <a:t> </a:t>
            </a:r>
            <a:r>
              <a:rPr lang="pl-PL" sz="1600" b="1" dirty="0" err="1"/>
              <a:t>que</a:t>
            </a:r>
            <a:r>
              <a:rPr lang="pl-PL" sz="1600" b="1" dirty="0"/>
              <a:t> </a:t>
            </a:r>
            <a:r>
              <a:rPr lang="pl-PL" sz="1600" b="1" dirty="0" err="1"/>
              <a:t>les</a:t>
            </a:r>
            <a:r>
              <a:rPr lang="pl-PL" sz="1600" b="1" dirty="0"/>
              <a:t> </a:t>
            </a:r>
            <a:r>
              <a:rPr lang="pl-PL" sz="1600" b="1" dirty="0" err="1"/>
              <a:t>LEDs</a:t>
            </a:r>
            <a:r>
              <a:rPr lang="pl-PL" sz="1600" b="1" dirty="0"/>
              <a:t> </a:t>
            </a:r>
            <a:r>
              <a:rPr lang="pl-PL" sz="1600" b="1" dirty="0" err="1"/>
              <a:t>sont</a:t>
            </a:r>
            <a:r>
              <a:rPr lang="pl-PL" sz="1600" b="1" dirty="0"/>
              <a:t> </a:t>
            </a:r>
            <a:r>
              <a:rPr lang="pl-PL" sz="1600" b="1" dirty="0" err="1"/>
              <a:t>éteintes</a:t>
            </a:r>
            <a:endParaRPr lang="pl-PL" sz="16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2F8506-B97B-4606-94CA-51EB3720F4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037" y="3562682"/>
            <a:ext cx="2101132" cy="15758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EA6603-6FA8-4A0A-9C1F-64FCFD8237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037" y="5300427"/>
            <a:ext cx="2101132" cy="15758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9F65D25-DC93-4F96-9D74-3AB54028E7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037" y="7044047"/>
            <a:ext cx="2101132" cy="1575849"/>
          </a:xfrm>
          <a:prstGeom prst="rect">
            <a:avLst/>
          </a:prstGeom>
        </p:spPr>
      </p:pic>
      <p:pic>
        <p:nvPicPr>
          <p:cNvPr id="2050" name="Picture 2" descr="Symbole power — Wikipédia">
            <a:extLst>
              <a:ext uri="{FF2B5EF4-FFF2-40B4-BE49-F238E27FC236}">
                <a16:creationId xmlns:a16="http://schemas.microsoft.com/office/drawing/2014/main" id="{FD3586BA-1C29-4909-A32C-383F999FA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309" y="7655616"/>
            <a:ext cx="208722" cy="2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Łącznik prosty ze strzałką 14">
            <a:extLst>
              <a:ext uri="{FF2B5EF4-FFF2-40B4-BE49-F238E27FC236}">
                <a16:creationId xmlns:a16="http://schemas.microsoft.com/office/drawing/2014/main" id="{373E5181-07CF-4768-9623-250CB59DF75A}"/>
              </a:ext>
            </a:extLst>
          </p:cNvPr>
          <p:cNvCxnSpPr>
            <a:cxnSpLocks/>
          </p:cNvCxnSpPr>
          <p:nvPr/>
        </p:nvCxnSpPr>
        <p:spPr>
          <a:xfrm flipV="1">
            <a:off x="3617843" y="3866322"/>
            <a:ext cx="1003853" cy="1023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4">
            <a:extLst>
              <a:ext uri="{FF2B5EF4-FFF2-40B4-BE49-F238E27FC236}">
                <a16:creationId xmlns:a16="http://schemas.microsoft.com/office/drawing/2014/main" id="{9986F77C-5A3F-4C4E-8D43-3E2266FD6C9B}"/>
              </a:ext>
            </a:extLst>
          </p:cNvPr>
          <p:cNvCxnSpPr>
            <a:cxnSpLocks/>
          </p:cNvCxnSpPr>
          <p:nvPr/>
        </p:nvCxnSpPr>
        <p:spPr>
          <a:xfrm flipV="1">
            <a:off x="3617843" y="6152323"/>
            <a:ext cx="1835760" cy="198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14">
            <a:extLst>
              <a:ext uri="{FF2B5EF4-FFF2-40B4-BE49-F238E27FC236}">
                <a16:creationId xmlns:a16="http://schemas.microsoft.com/office/drawing/2014/main" id="{B9C95E87-010C-434B-BB7A-6893D166A549}"/>
              </a:ext>
            </a:extLst>
          </p:cNvPr>
          <p:cNvCxnSpPr>
            <a:cxnSpLocks/>
          </p:cNvCxnSpPr>
          <p:nvPr/>
        </p:nvCxnSpPr>
        <p:spPr>
          <a:xfrm flipV="1">
            <a:off x="3617843" y="7261454"/>
            <a:ext cx="2781858" cy="394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9C556493-98F8-43CC-99D6-01A3AD03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03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47" y="275170"/>
            <a:ext cx="5915025" cy="7475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200" dirty="0"/>
              <a:t>Banc </a:t>
            </a:r>
            <a:r>
              <a:rPr lang="en-GB" sz="3200"/>
              <a:t>de test – </a:t>
            </a:r>
            <a:r>
              <a:rPr lang="en-GB" sz="3200" dirty="0" err="1"/>
              <a:t>vue</a:t>
            </a:r>
            <a:r>
              <a:rPr lang="en-GB" sz="3200" dirty="0"/>
              <a:t> du </a:t>
            </a:r>
            <a:r>
              <a:rPr lang="en-GB" sz="3200" dirty="0" err="1"/>
              <a:t>dessus</a:t>
            </a:r>
            <a:endParaRPr lang="en-GB" sz="3200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890E7FA7-6DB3-4648-B29B-B66DC69F8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676" y="5173636"/>
            <a:ext cx="4222681" cy="2490522"/>
          </a:xfr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7A79A484-69FA-4B8D-AFF9-3F5EDD209338}"/>
              </a:ext>
            </a:extLst>
          </p:cNvPr>
          <p:cNvSpPr/>
          <p:nvPr/>
        </p:nvSpPr>
        <p:spPr>
          <a:xfrm>
            <a:off x="5327748" y="5518911"/>
            <a:ext cx="1085084" cy="918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FEM</a:t>
            </a:r>
            <a:r>
              <a:rPr lang="fr-FR" dirty="0"/>
              <a:t>/FEC</a:t>
            </a:r>
            <a:r>
              <a:rPr lang="pl-PL" dirty="0"/>
              <a:t> 5V ON/OFF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6943219-3307-4A98-88DC-B6684A891663}"/>
              </a:ext>
            </a:extLst>
          </p:cNvPr>
          <p:cNvSpPr/>
          <p:nvPr/>
        </p:nvSpPr>
        <p:spPr>
          <a:xfrm>
            <a:off x="5376129" y="6796528"/>
            <a:ext cx="988322" cy="795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TDCM 12V</a:t>
            </a:r>
          </a:p>
          <a:p>
            <a:pPr algn="ctr"/>
            <a:r>
              <a:rPr lang="pl-PL" dirty="0"/>
              <a:t>ON/OFF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3FEB2A1-C4F1-4909-B678-576C30151AB3}"/>
              </a:ext>
            </a:extLst>
          </p:cNvPr>
          <p:cNvSpPr/>
          <p:nvPr/>
        </p:nvSpPr>
        <p:spPr>
          <a:xfrm>
            <a:off x="5244890" y="4486786"/>
            <a:ext cx="1472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Interrupteurs</a:t>
            </a:r>
            <a:r>
              <a:rPr lang="fr-FR" b="1" dirty="0"/>
              <a:t> de mise sous tension</a:t>
            </a:r>
            <a:endParaRPr lang="pl-PL" dirty="0"/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AEF1115B-56EE-4C6B-B07C-F8F54EFF325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790034" y="5978382"/>
            <a:ext cx="537714" cy="144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A2BA1071-0999-436A-8C44-F4608623149D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790034" y="6796528"/>
            <a:ext cx="586095" cy="3977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id="{0426DFE7-C4EB-4382-91C1-F726494AB009}"/>
              </a:ext>
            </a:extLst>
          </p:cNvPr>
          <p:cNvSpPr/>
          <p:nvPr/>
        </p:nvSpPr>
        <p:spPr>
          <a:xfrm>
            <a:off x="876632" y="5283737"/>
            <a:ext cx="1633993" cy="23082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4C4B3D6D-B07F-494D-84E7-303ABA04BC12}"/>
              </a:ext>
            </a:extLst>
          </p:cNvPr>
          <p:cNvSpPr/>
          <p:nvPr/>
        </p:nvSpPr>
        <p:spPr>
          <a:xfrm>
            <a:off x="2569417" y="5283736"/>
            <a:ext cx="1575201" cy="230823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F3716ADE-5B08-434E-BCA3-D2F222E9B077}"/>
              </a:ext>
            </a:extLst>
          </p:cNvPr>
          <p:cNvSpPr/>
          <p:nvPr/>
        </p:nvSpPr>
        <p:spPr>
          <a:xfrm>
            <a:off x="1088430" y="4786466"/>
            <a:ext cx="121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FEC slot #0</a:t>
            </a:r>
            <a:endParaRPr lang="pl-PL" dirty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60F2A78-4EB9-4466-9294-5F6DAE8B8DCE}"/>
              </a:ext>
            </a:extLst>
          </p:cNvPr>
          <p:cNvSpPr/>
          <p:nvPr/>
        </p:nvSpPr>
        <p:spPr>
          <a:xfrm>
            <a:off x="2751819" y="4786466"/>
            <a:ext cx="121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FEC slot #1</a:t>
            </a:r>
            <a:endParaRPr lang="pl-PL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9774C33-2C99-4A16-9C91-39F469977C4B}"/>
              </a:ext>
            </a:extLst>
          </p:cNvPr>
          <p:cNvSpPr/>
          <p:nvPr/>
        </p:nvSpPr>
        <p:spPr>
          <a:xfrm>
            <a:off x="371361" y="1479835"/>
            <a:ext cx="6041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Les 2 emplacements sur la carte FEM </a:t>
            </a:r>
            <a:r>
              <a:rPr lang="en-US" sz="1600" dirty="0" err="1"/>
              <a:t>en</a:t>
            </a:r>
            <a:r>
              <a:rPr lang="en-US" sz="1600" dirty="0"/>
              <a:t> place </a:t>
            </a:r>
            <a:r>
              <a:rPr lang="en-US" sz="1600" dirty="0" err="1"/>
              <a:t>sont</a:t>
            </a:r>
            <a:r>
              <a:rPr lang="en-US" sz="1600" dirty="0"/>
              <a:t> </a:t>
            </a:r>
            <a:r>
              <a:rPr lang="en-US" sz="1600" dirty="0" err="1"/>
              <a:t>fonctionnels</a:t>
            </a:r>
            <a:r>
              <a:rPr lang="en-US" sz="1600" dirty="0"/>
              <a:t> (slot #0 </a:t>
            </a:r>
            <a:r>
              <a:rPr lang="en-US" sz="1600" dirty="0" err="1"/>
              <a:t>ou</a:t>
            </a:r>
            <a:r>
              <a:rPr lang="en-US" sz="1600" dirty="0"/>
              <a:t> slot #1) pour tester </a:t>
            </a:r>
            <a:r>
              <a:rPr lang="en-US" sz="1600" dirty="0" err="1"/>
              <a:t>une</a:t>
            </a:r>
            <a:r>
              <a:rPr lang="en-US" sz="1600" dirty="0"/>
              <a:t> carte FEC. Pour les tests de la </a:t>
            </a:r>
            <a:r>
              <a:rPr lang="en-US" sz="1600" dirty="0" err="1"/>
              <a:t>série</a:t>
            </a:r>
            <a:r>
              <a:rPr lang="en-US" sz="1600" dirty="0"/>
              <a:t> de </a:t>
            </a:r>
            <a:r>
              <a:rPr lang="en-US" sz="1600" dirty="0" err="1"/>
              <a:t>cartes</a:t>
            </a:r>
            <a:r>
              <a:rPr lang="en-US" sz="1600" dirty="0"/>
              <a:t> FEC chez le fabricant, le slot #1 a </a:t>
            </a:r>
            <a:r>
              <a:rPr lang="en-US" sz="1600" dirty="0" err="1"/>
              <a:t>été</a:t>
            </a:r>
            <a:r>
              <a:rPr lang="en-US" sz="1600" dirty="0"/>
              <a:t> </a:t>
            </a:r>
            <a:r>
              <a:rPr lang="en-US" sz="1600" dirty="0" err="1"/>
              <a:t>condamné</a:t>
            </a:r>
            <a:r>
              <a:rPr lang="en-US" sz="1600" dirty="0"/>
              <a:t>. </a:t>
            </a:r>
            <a:r>
              <a:rPr lang="en-US" sz="1600" b="1" dirty="0" err="1"/>
              <a:t>Seul</a:t>
            </a:r>
            <a:r>
              <a:rPr lang="en-US" sz="1600" b="1" dirty="0"/>
              <a:t> le slot #0 </a:t>
            </a:r>
            <a:r>
              <a:rPr lang="en-US" sz="1600" b="1" dirty="0" err="1"/>
              <a:t>est</a:t>
            </a:r>
            <a:r>
              <a:rPr lang="en-US" sz="1600" b="1" dirty="0"/>
              <a:t> accessible</a:t>
            </a:r>
            <a:r>
              <a:rPr lang="en-US" sz="1600" dirty="0"/>
              <a:t>. Si </a:t>
            </a:r>
            <a:r>
              <a:rPr lang="en-US" sz="1600" dirty="0" err="1"/>
              <a:t>toutefois</a:t>
            </a:r>
            <a:r>
              <a:rPr lang="en-US" sz="1600" dirty="0"/>
              <a:t> le slot #0 </a:t>
            </a:r>
            <a:r>
              <a:rPr lang="en-US" sz="1600" dirty="0" err="1"/>
              <a:t>venait</a:t>
            </a:r>
            <a:r>
              <a:rPr lang="en-US" sz="1600" dirty="0"/>
              <a:t> à ne plus </a:t>
            </a:r>
            <a:r>
              <a:rPr lang="en-US" sz="1600" dirty="0" err="1"/>
              <a:t>fonctionner</a:t>
            </a:r>
            <a:r>
              <a:rPr lang="en-US" sz="1600" dirty="0"/>
              <a:t>,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possible de </a:t>
            </a:r>
            <a:r>
              <a:rPr lang="en-US" sz="1600" dirty="0" err="1"/>
              <a:t>retirer</a:t>
            </a:r>
            <a:r>
              <a:rPr lang="en-US" sz="1600" dirty="0"/>
              <a:t> le cache du slot #1 (2 vis) pour </a:t>
            </a:r>
            <a:r>
              <a:rPr lang="en-US" sz="1600" dirty="0" err="1"/>
              <a:t>l’utiliser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Orientation des FEC 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n-US" sz="1600" dirty="0"/>
              <a:t> </a:t>
            </a:r>
            <a:r>
              <a:rPr lang="en-US" sz="1600" dirty="0" err="1"/>
              <a:t>vérifier</a:t>
            </a:r>
            <a:r>
              <a:rPr lang="en-US" sz="1600" dirty="0"/>
              <a:t> le logo LPNHE sur la carte FEC :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doit</a:t>
            </a:r>
            <a:r>
              <a:rPr lang="en-US" sz="1600" dirty="0"/>
              <a:t> </a:t>
            </a:r>
            <a:r>
              <a:rPr lang="en-US" sz="1600" dirty="0" err="1"/>
              <a:t>être</a:t>
            </a:r>
            <a:r>
              <a:rPr lang="en-US" sz="1600" dirty="0"/>
              <a:t> </a:t>
            </a:r>
            <a:r>
              <a:rPr lang="en-US" sz="1600" dirty="0" err="1"/>
              <a:t>positionné</a:t>
            </a:r>
            <a:r>
              <a:rPr lang="en-US" sz="1600" dirty="0"/>
              <a:t> </a:t>
            </a:r>
            <a:r>
              <a:rPr lang="en-US" sz="1600" dirty="0" err="1"/>
              <a:t>vers</a:t>
            </a:r>
            <a:r>
              <a:rPr lang="en-US" sz="1600" dirty="0"/>
              <a:t> le bas du banc (photo)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28697ED0-1CD4-4797-99A0-DA9A2B816768}"/>
              </a:ext>
            </a:extLst>
          </p:cNvPr>
          <p:cNvSpPr/>
          <p:nvPr/>
        </p:nvSpPr>
        <p:spPr>
          <a:xfrm>
            <a:off x="1506885" y="6305727"/>
            <a:ext cx="124495" cy="311586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701F222B-C8A5-4EEC-A839-0D39353AE3E2}"/>
              </a:ext>
            </a:extLst>
          </p:cNvPr>
          <p:cNvSpPr/>
          <p:nvPr/>
        </p:nvSpPr>
        <p:spPr>
          <a:xfrm rot="16200000">
            <a:off x="-509774" y="5731966"/>
            <a:ext cx="2091791" cy="369332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fr-FR" b="1" dirty="0">
                <a:solidFill>
                  <a:schemeClr val="tx1"/>
                </a:solidFill>
              </a:rPr>
              <a:t>Connecteurs  </a:t>
            </a:r>
            <a:r>
              <a:rPr lang="pl-PL" b="1" dirty="0"/>
              <a:t>Hirose</a:t>
            </a:r>
            <a:endParaRPr lang="en-GB" dirty="0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53C9A5F8-8C0E-4FA9-97CD-7FCC6AF70DC9}"/>
              </a:ext>
            </a:extLst>
          </p:cNvPr>
          <p:cNvCxnSpPr>
            <a:cxnSpLocks/>
            <a:stCxn id="31" idx="2"/>
            <a:endCxn id="28" idx="1"/>
          </p:cNvCxnSpPr>
          <p:nvPr/>
        </p:nvCxnSpPr>
        <p:spPr>
          <a:xfrm>
            <a:off x="720788" y="5916632"/>
            <a:ext cx="786097" cy="5448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90CC5D86-7C76-4198-9F17-3FD5C12D2C52}"/>
              </a:ext>
            </a:extLst>
          </p:cNvPr>
          <p:cNvCxnSpPr>
            <a:cxnSpLocks/>
            <a:stCxn id="31" idx="2"/>
            <a:endCxn id="29" idx="1"/>
          </p:cNvCxnSpPr>
          <p:nvPr/>
        </p:nvCxnSpPr>
        <p:spPr>
          <a:xfrm>
            <a:off x="720788" y="5916632"/>
            <a:ext cx="2338058" cy="48124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id="{38A7CCF8-C7A0-448B-BCBD-A447E8C5F60D}"/>
              </a:ext>
            </a:extLst>
          </p:cNvPr>
          <p:cNvSpPr/>
          <p:nvPr/>
        </p:nvSpPr>
        <p:spPr>
          <a:xfrm>
            <a:off x="1434356" y="7672461"/>
            <a:ext cx="761114" cy="70155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Logo</a:t>
            </a:r>
            <a:r>
              <a:rPr lang="pl-PL" sz="1200" dirty="0"/>
              <a:t> LPNHE sur la  FEC </a:t>
            </a:r>
            <a:r>
              <a:rPr lang="pl-PL" sz="1200" i="1" dirty="0"/>
              <a:t>ici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01D672D9-AD1B-4375-8086-B451EE6776DA}"/>
              </a:ext>
            </a:extLst>
          </p:cNvPr>
          <p:cNvSpPr/>
          <p:nvPr/>
        </p:nvSpPr>
        <p:spPr>
          <a:xfrm>
            <a:off x="2976460" y="7701782"/>
            <a:ext cx="761114" cy="6722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Logo</a:t>
            </a:r>
            <a:r>
              <a:rPr lang="pl-PL" sz="1200" dirty="0"/>
              <a:t> LPNHE sur la FEC </a:t>
            </a:r>
            <a:r>
              <a:rPr lang="pl-PL" sz="1200" i="1" dirty="0"/>
              <a:t>ici</a:t>
            </a:r>
          </a:p>
        </p:txBody>
      </p:sp>
      <p:sp>
        <p:nvSpPr>
          <p:cNvPr id="29" name="Prostokąt 27">
            <a:extLst>
              <a:ext uri="{FF2B5EF4-FFF2-40B4-BE49-F238E27FC236}">
                <a16:creationId xmlns:a16="http://schemas.microsoft.com/office/drawing/2014/main" id="{28697ED0-1CD4-4797-99A0-DA9A2B816768}"/>
              </a:ext>
            </a:extLst>
          </p:cNvPr>
          <p:cNvSpPr/>
          <p:nvPr/>
        </p:nvSpPr>
        <p:spPr>
          <a:xfrm>
            <a:off x="3058846" y="6242079"/>
            <a:ext cx="124495" cy="311586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Prostokąt 12">
            <a:extLst>
              <a:ext uri="{FF2B5EF4-FFF2-40B4-BE49-F238E27FC236}">
                <a16:creationId xmlns:a16="http://schemas.microsoft.com/office/drawing/2014/main" id="{33FEB2A1-C4F1-4909-B678-576C30151AB3}"/>
              </a:ext>
            </a:extLst>
          </p:cNvPr>
          <p:cNvSpPr/>
          <p:nvPr/>
        </p:nvSpPr>
        <p:spPr>
          <a:xfrm>
            <a:off x="4884822" y="8377923"/>
            <a:ext cx="1227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Carte FEM</a:t>
            </a:r>
            <a:endParaRPr lang="pl-PL" dirty="0"/>
          </a:p>
        </p:txBody>
      </p:sp>
      <p:cxnSp>
        <p:nvCxnSpPr>
          <p:cNvPr id="41" name="Łącznik prosty ze strzałką 35">
            <a:extLst>
              <a:ext uri="{FF2B5EF4-FFF2-40B4-BE49-F238E27FC236}">
                <a16:creationId xmlns:a16="http://schemas.microsoft.com/office/drawing/2014/main" id="{90CC5D86-7C76-4198-9F17-3FD5C12D2C52}"/>
              </a:ext>
            </a:extLst>
          </p:cNvPr>
          <p:cNvCxnSpPr>
            <a:cxnSpLocks/>
            <a:stCxn id="40" idx="0"/>
          </p:cNvCxnSpPr>
          <p:nvPr/>
        </p:nvCxnSpPr>
        <p:spPr>
          <a:xfrm flipH="1" flipV="1">
            <a:off x="3183341" y="6962529"/>
            <a:ext cx="2315374" cy="141539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6E63A6F-3300-495B-8AF4-075EBB32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03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6ADB54BE-9B30-4A4A-B5DF-09A8A05C66C3}"/>
              </a:ext>
            </a:extLst>
          </p:cNvPr>
          <p:cNvSpPr/>
          <p:nvPr/>
        </p:nvSpPr>
        <p:spPr>
          <a:xfrm>
            <a:off x="342021" y="1518819"/>
            <a:ext cx="62272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Connecter la carte TDCM (au </a:t>
            </a:r>
            <a:r>
              <a:rPr lang="en-US" sz="1600" dirty="0" err="1"/>
              <a:t>niveau</a:t>
            </a:r>
            <a:r>
              <a:rPr lang="en-US" sz="1600" dirty="0"/>
              <a:t> </a:t>
            </a:r>
            <a:r>
              <a:rPr lang="en-US" sz="1600" dirty="0" err="1"/>
              <a:t>inférieur</a:t>
            </a:r>
            <a:r>
              <a:rPr lang="en-US" sz="1600" dirty="0"/>
              <a:t> du banc) avec le </a:t>
            </a:r>
            <a:r>
              <a:rPr lang="en-US" sz="1600" b="1" dirty="0" err="1"/>
              <a:t>câble</a:t>
            </a:r>
            <a:r>
              <a:rPr lang="en-US" sz="1600" b="1" dirty="0"/>
              <a:t> Ethernet</a:t>
            </a:r>
            <a:r>
              <a:rPr lang="en-US" sz="1600" dirty="0"/>
              <a:t>, à </a:t>
            </a:r>
            <a:r>
              <a:rPr lang="en-US" sz="1600" dirty="0" err="1"/>
              <a:t>relier</a:t>
            </a:r>
            <a:r>
              <a:rPr lang="en-US" sz="1600" dirty="0"/>
              <a:t> à la </a:t>
            </a:r>
            <a:r>
              <a:rPr lang="en-US" sz="1600" dirty="0" err="1"/>
              <a:t>prise</a:t>
            </a:r>
            <a:r>
              <a:rPr lang="en-US" sz="1600" dirty="0"/>
              <a:t> RJ45 sur le </a:t>
            </a:r>
            <a:r>
              <a:rPr lang="en-US" sz="1600" dirty="0" err="1"/>
              <a:t>flanc</a:t>
            </a:r>
            <a:r>
              <a:rPr lang="en-US" sz="1600" dirty="0"/>
              <a:t> de </a:t>
            </a:r>
            <a:r>
              <a:rPr lang="en-US" sz="1600" dirty="0" err="1"/>
              <a:t>droite</a:t>
            </a:r>
            <a:r>
              <a:rPr lang="en-US" sz="1600" dirty="0"/>
              <a:t> de </a:t>
            </a:r>
            <a:r>
              <a:rPr lang="en-US" sz="1600" dirty="0" err="1"/>
              <a:t>l’ordinateur</a:t>
            </a:r>
            <a:r>
              <a:rPr lang="en-US" sz="1600" dirty="0"/>
              <a:t> portable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Vérifier</a:t>
            </a:r>
            <a:r>
              <a:rPr lang="en-US" sz="1600" dirty="0"/>
              <a:t> que les 2 </a:t>
            </a:r>
            <a:r>
              <a:rPr lang="en-US" sz="1600" dirty="0" err="1"/>
              <a:t>interrupteurs</a:t>
            </a:r>
            <a:r>
              <a:rPr lang="en-US" sz="1600" dirty="0"/>
              <a:t> de </a:t>
            </a:r>
            <a:r>
              <a:rPr lang="en-US" sz="1600" dirty="0" err="1"/>
              <a:t>mise</a:t>
            </a:r>
            <a:r>
              <a:rPr lang="en-US" sz="1600" dirty="0"/>
              <a:t> sous tension du banc </a:t>
            </a:r>
            <a:r>
              <a:rPr lang="en-US" sz="1600" dirty="0" err="1"/>
              <a:t>soient</a:t>
            </a:r>
            <a:r>
              <a:rPr lang="en-US" sz="1600" dirty="0"/>
              <a:t> </a:t>
            </a:r>
            <a:r>
              <a:rPr lang="en-US" sz="1600" dirty="0" err="1"/>
              <a:t>bien</a:t>
            </a:r>
            <a:r>
              <a:rPr lang="en-US" sz="1600" dirty="0"/>
              <a:t> en position </a:t>
            </a:r>
            <a:r>
              <a:rPr lang="en-US" sz="1600" b="1" dirty="0"/>
              <a:t>OFF</a:t>
            </a:r>
            <a:br>
              <a:rPr lang="en-US" sz="1600" b="1" dirty="0"/>
            </a:b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Brancher</a:t>
            </a:r>
            <a:r>
              <a:rPr lang="en-US" sz="1600" dirty="0"/>
              <a:t> le </a:t>
            </a:r>
            <a:r>
              <a:rPr lang="en-US" sz="1600" dirty="0" err="1"/>
              <a:t>câble</a:t>
            </a:r>
            <a:r>
              <a:rPr lang="en-US" sz="1600" dirty="0"/>
              <a:t> </a:t>
            </a:r>
            <a:r>
              <a:rPr lang="en-US" sz="1600" dirty="0" err="1"/>
              <a:t>d’alimention</a:t>
            </a:r>
            <a:r>
              <a:rPr lang="en-US" sz="1600" dirty="0"/>
              <a:t> </a:t>
            </a:r>
            <a:r>
              <a:rPr lang="en-US" sz="1600" dirty="0" err="1"/>
              <a:t>secteur</a:t>
            </a:r>
            <a:r>
              <a:rPr lang="en-US" sz="1600" dirty="0"/>
              <a:t> AC 230V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7" name="Obraz 6" descr="Obraz zawierający wewnątrz, stół, siedzi, kuchnia&#10;&#10;Opis wygenerowany automatycznie">
            <a:extLst>
              <a:ext uri="{FF2B5EF4-FFF2-40B4-BE49-F238E27FC236}">
                <a16:creationId xmlns:a16="http://schemas.microsoft.com/office/drawing/2014/main" id="{A1CAB719-3681-48E6-9250-B435477CF9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989" y="2385392"/>
            <a:ext cx="3404937" cy="206629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28" y="303956"/>
            <a:ext cx="6262688" cy="6978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200" dirty="0"/>
              <a:t>Banc </a:t>
            </a:r>
            <a:r>
              <a:rPr lang="en-GB" sz="3200"/>
              <a:t>de test –  </a:t>
            </a:r>
            <a:r>
              <a:rPr lang="pl-PL" sz="3200" dirty="0"/>
              <a:t>connexion au PC</a:t>
            </a:r>
            <a:endParaRPr lang="en-GB" sz="3200" dirty="0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90E880E-C809-4756-A855-26BECFB6324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2827421" y="3083313"/>
            <a:ext cx="1752532" cy="771643"/>
          </a:xfrm>
          <a:prstGeom prst="straightConnector1">
            <a:avLst/>
          </a:prstGeom>
          <a:ln w="28575">
            <a:solidFill>
              <a:srgbClr val="FFC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 descr="Obraz zawierający wewnątrz, stół, biurko, computer&#10;&#10;Opis wygenerowany automatycznie">
            <a:extLst>
              <a:ext uri="{FF2B5EF4-FFF2-40B4-BE49-F238E27FC236}">
                <a16:creationId xmlns:a16="http://schemas.microsoft.com/office/drawing/2014/main" id="{C5896B80-FACB-4AC2-AC9F-DB171E21A5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989" y="6280497"/>
            <a:ext cx="3433082" cy="1513859"/>
          </a:xfrm>
          <a:prstGeom prst="rect">
            <a:avLst/>
          </a:prstGeom>
        </p:spPr>
      </p:pic>
      <p:sp>
        <p:nvSpPr>
          <p:cNvPr id="30" name="Prostokąt 29">
            <a:extLst>
              <a:ext uri="{FF2B5EF4-FFF2-40B4-BE49-F238E27FC236}">
                <a16:creationId xmlns:a16="http://schemas.microsoft.com/office/drawing/2014/main" id="{E607B635-7BF0-44BE-91F9-3749085E0674}"/>
              </a:ext>
            </a:extLst>
          </p:cNvPr>
          <p:cNvSpPr/>
          <p:nvPr/>
        </p:nvSpPr>
        <p:spPr>
          <a:xfrm>
            <a:off x="4579952" y="6188399"/>
            <a:ext cx="1905069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/>
              <a:t>Vue de côté du testeur de FE</a:t>
            </a:r>
            <a:r>
              <a:rPr lang="fr-FR" b="1" dirty="0">
                <a:solidFill>
                  <a:schemeClr val="tx1"/>
                </a:solidFill>
              </a:rPr>
              <a:t>C :</a:t>
            </a:r>
            <a:r>
              <a:rPr lang="pl-PL" b="1" dirty="0"/>
              <a:t>  </a:t>
            </a:r>
          </a:p>
          <a:p>
            <a:r>
              <a:rPr lang="pl-PL" b="1" dirty="0"/>
              <a:t>Alimentation électrique CiT</a:t>
            </a:r>
            <a:endParaRPr lang="fr-FR" b="1" dirty="0"/>
          </a:p>
          <a:p>
            <a:r>
              <a:rPr lang="fr-FR" b="1" dirty="0"/>
              <a:t>+ câble secteur</a:t>
            </a:r>
            <a:endParaRPr lang="en-US" dirty="0"/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FB65E464-917E-4EAF-BF8E-038DA671BBAA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1768642" y="6927063"/>
            <a:ext cx="2811310" cy="267835"/>
          </a:xfrm>
          <a:prstGeom prst="straightConnector1">
            <a:avLst/>
          </a:prstGeom>
          <a:ln w="28575">
            <a:solidFill>
              <a:srgbClr val="FFC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>
            <a:extLst>
              <a:ext uri="{FF2B5EF4-FFF2-40B4-BE49-F238E27FC236}">
                <a16:creationId xmlns:a16="http://schemas.microsoft.com/office/drawing/2014/main" id="{F9057B20-BC19-493E-9679-161B295A76E5}"/>
              </a:ext>
            </a:extLst>
          </p:cNvPr>
          <p:cNvSpPr/>
          <p:nvPr/>
        </p:nvSpPr>
        <p:spPr>
          <a:xfrm>
            <a:off x="4579953" y="2206150"/>
            <a:ext cx="215739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/>
              <a:t>Le </a:t>
            </a:r>
            <a:r>
              <a:rPr lang="pl-PL" b="1" dirty="0" err="1"/>
              <a:t>connecteur</a:t>
            </a:r>
            <a:r>
              <a:rPr lang="pl-PL" b="1" dirty="0"/>
              <a:t> </a:t>
            </a:r>
            <a:r>
              <a:rPr lang="pl-PL" b="1" dirty="0" err="1"/>
              <a:t>éthernet</a:t>
            </a:r>
            <a:r>
              <a:rPr lang="pl-PL" b="1" dirty="0"/>
              <a:t> de la TDCM </a:t>
            </a:r>
            <a:r>
              <a:rPr lang="pl-PL" b="1" dirty="0" err="1"/>
              <a:t>est</a:t>
            </a:r>
            <a:r>
              <a:rPr lang="pl-PL" b="1" dirty="0"/>
              <a:t> </a:t>
            </a:r>
            <a:r>
              <a:rPr lang="pl-PL" b="1" dirty="0" err="1"/>
              <a:t>situé</a:t>
            </a:r>
            <a:r>
              <a:rPr lang="pl-PL" b="1" dirty="0"/>
              <a:t> </a:t>
            </a:r>
            <a:r>
              <a:rPr lang="pl-PL" b="1" dirty="0" err="1"/>
              <a:t>près</a:t>
            </a:r>
            <a:r>
              <a:rPr lang="pl-PL" b="1" dirty="0"/>
              <a:t> de la </a:t>
            </a:r>
            <a:r>
              <a:rPr lang="pl-PL" b="1" dirty="0" err="1"/>
              <a:t>prise</a:t>
            </a:r>
            <a:r>
              <a:rPr lang="pl-PL" b="1" dirty="0"/>
              <a:t> USB </a:t>
            </a:r>
            <a:r>
              <a:rPr lang="pl-PL" b="1"/>
              <a:t>– </a:t>
            </a:r>
            <a:r>
              <a:rPr lang="fr-FR" b="1">
                <a:solidFill>
                  <a:schemeClr val="tx1"/>
                </a:solidFill>
              </a:rPr>
              <a:t>s’aider de</a:t>
            </a:r>
            <a:r>
              <a:rPr lang="pl-PL" b="1">
                <a:solidFill>
                  <a:schemeClr val="tx1"/>
                </a:solidFill>
              </a:rPr>
              <a:t> </a:t>
            </a:r>
            <a:r>
              <a:rPr lang="pl-PL" b="1" err="1"/>
              <a:t>l’étiquette</a:t>
            </a:r>
            <a:r>
              <a:rPr lang="pl-PL" b="1"/>
              <a:t> </a:t>
            </a:r>
            <a:r>
              <a:rPr lang="fr-FR" b="1">
                <a:solidFill>
                  <a:schemeClr val="tx1"/>
                </a:solidFill>
              </a:rPr>
              <a:t>« </a:t>
            </a:r>
            <a:r>
              <a:rPr lang="pl-PL" b="1"/>
              <a:t>Ethernet</a:t>
            </a:r>
            <a:r>
              <a:rPr lang="fr-FR" b="1">
                <a:solidFill>
                  <a:schemeClr val="tx1"/>
                </a:solidFill>
              </a:rPr>
              <a:t> »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8B4F4D-8B71-41DD-A489-858851F7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32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65420BD-FABB-47CE-B91F-73B5249A2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92" y="4138896"/>
            <a:ext cx="4351338" cy="2794191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03956"/>
            <a:ext cx="5915025" cy="6978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2800" dirty="0" err="1"/>
              <a:t>Branchement</a:t>
            </a:r>
            <a:r>
              <a:rPr lang="en-GB" sz="2800" dirty="0"/>
              <a:t> de la carte </a:t>
            </a:r>
            <a:r>
              <a:rPr lang="pl-PL" sz="2800" dirty="0"/>
              <a:t>FEC</a:t>
            </a:r>
            <a:br>
              <a:rPr lang="fr-FR" sz="2800" dirty="0"/>
            </a:br>
            <a:r>
              <a:rPr lang="fr-FR" sz="2800" dirty="0"/>
              <a:t>sur le banc de test</a:t>
            </a:r>
            <a:endParaRPr lang="en-GB" sz="2800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4C4B3D6D-B07F-494D-84E7-303ABA04BC12}"/>
              </a:ext>
            </a:extLst>
          </p:cNvPr>
          <p:cNvSpPr/>
          <p:nvPr/>
        </p:nvSpPr>
        <p:spPr>
          <a:xfrm>
            <a:off x="2330145" y="4471366"/>
            <a:ext cx="1692785" cy="2274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90E880E-C809-4756-A855-26BECFB6324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2489243" y="4409173"/>
            <a:ext cx="2762882" cy="31194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84A02394-9777-4B06-A7DE-396A715244A0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944541" y="4409173"/>
            <a:ext cx="1307584" cy="31194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A5F6B527-585C-44C1-8254-59F2C09D4387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2403519" y="4409173"/>
            <a:ext cx="2848606" cy="242674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E1C2768D-2968-429B-B915-D5914F676ABC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022930" y="4409173"/>
            <a:ext cx="1229195" cy="242674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>
            <a:extLst>
              <a:ext uri="{FF2B5EF4-FFF2-40B4-BE49-F238E27FC236}">
                <a16:creationId xmlns:a16="http://schemas.microsoft.com/office/drawing/2014/main" id="{F9057B20-BC19-493E-9679-161B295A76E5}"/>
              </a:ext>
            </a:extLst>
          </p:cNvPr>
          <p:cNvSpPr/>
          <p:nvPr/>
        </p:nvSpPr>
        <p:spPr>
          <a:xfrm>
            <a:off x="5252125" y="3532010"/>
            <a:ext cx="1361969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4 plots </a:t>
            </a:r>
            <a:r>
              <a:rPr lang="en-US" b="1"/>
              <a:t>en m</a:t>
            </a:r>
            <a:r>
              <a:rPr lang="en-US" b="1">
                <a:solidFill>
                  <a:schemeClr val="tx1"/>
                </a:solidFill>
              </a:rPr>
              <a:t>é</a:t>
            </a:r>
            <a:r>
              <a:rPr lang="en-US" b="1"/>
              <a:t>tal </a:t>
            </a:r>
            <a:r>
              <a:rPr lang="en-US" b="1" dirty="0" err="1"/>
              <a:t>alignés</a:t>
            </a:r>
            <a:r>
              <a:rPr lang="en-US" b="1" dirty="0"/>
              <a:t> avec les 4 </a:t>
            </a:r>
            <a:r>
              <a:rPr lang="en-US" b="1" err="1"/>
              <a:t>trous</a:t>
            </a:r>
            <a:r>
              <a:rPr lang="en-US" b="1"/>
              <a:t> </a:t>
            </a:r>
            <a:r>
              <a:rPr lang="en-US" b="1">
                <a:solidFill>
                  <a:schemeClr val="tx1"/>
                </a:solidFill>
              </a:rPr>
              <a:t>aux</a:t>
            </a:r>
            <a:r>
              <a:rPr lang="en-US" b="1"/>
              <a:t> </a:t>
            </a:r>
            <a:r>
              <a:rPr lang="en-US" b="1" dirty="0"/>
              <a:t>coins de la </a:t>
            </a:r>
            <a:r>
              <a:rPr lang="pl-PL" b="1" dirty="0"/>
              <a:t>FEC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9211524B-9605-4E5A-B7AE-40AADA276B50}"/>
              </a:ext>
            </a:extLst>
          </p:cNvPr>
          <p:cNvSpPr/>
          <p:nvPr/>
        </p:nvSpPr>
        <p:spPr>
          <a:xfrm>
            <a:off x="2920280" y="6595275"/>
            <a:ext cx="494929" cy="32185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4896F3DD-1735-43A5-A9F4-DA62BEBB1FF6}"/>
              </a:ext>
            </a:extLst>
          </p:cNvPr>
          <p:cNvSpPr/>
          <p:nvPr/>
        </p:nvSpPr>
        <p:spPr>
          <a:xfrm>
            <a:off x="2827565" y="6990303"/>
            <a:ext cx="761114" cy="7149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logo</a:t>
            </a:r>
            <a:r>
              <a:rPr lang="pl-PL" sz="1200" dirty="0"/>
              <a:t> LPNHE de la FEC </a:t>
            </a:r>
            <a:r>
              <a:rPr lang="pl-PL" sz="1200" i="1" dirty="0"/>
              <a:t>ici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6ADB54BE-9B30-4A4A-B5DF-09A8A05C66C3}"/>
              </a:ext>
            </a:extLst>
          </p:cNvPr>
          <p:cNvSpPr/>
          <p:nvPr/>
        </p:nvSpPr>
        <p:spPr>
          <a:xfrm>
            <a:off x="290263" y="1350358"/>
            <a:ext cx="62047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600" dirty="0"/>
              <a:t>Les interrupteurs </a:t>
            </a:r>
            <a:r>
              <a:rPr lang="pl-PL" sz="1600" dirty="0"/>
              <a:t>TDCM</a:t>
            </a:r>
            <a:r>
              <a:rPr lang="fr-FR" sz="1600" dirty="0"/>
              <a:t> et </a:t>
            </a:r>
            <a:r>
              <a:rPr lang="pl-PL" sz="1600" dirty="0"/>
              <a:t>FEM</a:t>
            </a:r>
            <a:r>
              <a:rPr lang="fr-FR" sz="1600" dirty="0"/>
              <a:t>/FEC doivent être </a:t>
            </a:r>
            <a:r>
              <a:rPr lang="fr-FR" sz="1600" b="1" dirty="0">
                <a:solidFill>
                  <a:srgbClr val="FF0000"/>
                </a:solidFill>
              </a:rPr>
              <a:t>sur OFF</a:t>
            </a:r>
            <a:endParaRPr lang="pl-PL" sz="16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Positionner </a:t>
            </a:r>
            <a:r>
              <a:rPr lang="en-US" sz="1600" dirty="0"/>
              <a:t>la carte FEC avec les 8 </a:t>
            </a:r>
            <a:r>
              <a:rPr lang="en-US" sz="1600" dirty="0" err="1"/>
              <a:t>connecteurs</a:t>
            </a:r>
            <a:r>
              <a:rPr lang="en-US" sz="1600" dirty="0"/>
              <a:t> Hirose </a:t>
            </a:r>
            <a:r>
              <a:rPr lang="en-US" sz="1600" dirty="0" err="1"/>
              <a:t>latéraux</a:t>
            </a:r>
            <a:r>
              <a:rPr lang="en-US" sz="1600" dirty="0"/>
              <a:t> </a:t>
            </a:r>
            <a:r>
              <a:rPr lang="en-US" sz="1600" dirty="0" err="1"/>
              <a:t>orientés</a:t>
            </a:r>
            <a:r>
              <a:rPr lang="en-US" sz="1600" dirty="0"/>
              <a:t> </a:t>
            </a:r>
            <a:r>
              <a:rPr lang="en-US" sz="1600" dirty="0" err="1"/>
              <a:t>vers</a:t>
            </a:r>
            <a:r>
              <a:rPr lang="en-US" sz="1600" dirty="0"/>
              <a:t> le haut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Aligner les 4 </a:t>
            </a:r>
            <a:r>
              <a:rPr lang="en-US" sz="1600" dirty="0" err="1"/>
              <a:t>trous</a:t>
            </a:r>
            <a:r>
              <a:rPr lang="en-US" sz="1600" dirty="0"/>
              <a:t> aux coins de la FEC avec les 4 plots </a:t>
            </a:r>
            <a:r>
              <a:rPr lang="en-US" sz="1600" dirty="0" err="1"/>
              <a:t>métalliques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logo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LPNHE </a:t>
            </a:r>
            <a:r>
              <a:rPr lang="en-US" sz="1600" dirty="0" err="1"/>
              <a:t>doit</a:t>
            </a:r>
            <a:r>
              <a:rPr lang="en-US" sz="1600" dirty="0"/>
              <a:t> </a:t>
            </a:r>
            <a:r>
              <a:rPr lang="en-US" sz="1600" err="1"/>
              <a:t>être</a:t>
            </a:r>
            <a:r>
              <a:rPr lang="en-US" sz="1600"/>
              <a:t> orienté en </a:t>
            </a:r>
            <a:r>
              <a:rPr lang="en-US" sz="1600" dirty="0"/>
              <a:t>bas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Presser </a:t>
            </a:r>
            <a:r>
              <a:rPr lang="en-US" sz="1600" b="1" dirty="0" err="1"/>
              <a:t>délicatement</a:t>
            </a:r>
            <a:r>
              <a:rPr lang="en-US" sz="1600" dirty="0"/>
              <a:t> sur le milieu de la carte FEC pour assurer </a:t>
            </a:r>
            <a:r>
              <a:rPr lang="en-US" sz="1600" dirty="0" err="1"/>
              <a:t>une</a:t>
            </a:r>
            <a:r>
              <a:rPr lang="en-US" sz="1600" dirty="0"/>
              <a:t> bonne </a:t>
            </a:r>
            <a:r>
              <a:rPr lang="en-US" sz="1600" dirty="0" err="1"/>
              <a:t>connexion</a:t>
            </a:r>
            <a:r>
              <a:rPr lang="en-US" sz="1600" dirty="0"/>
              <a:t> du </a:t>
            </a:r>
            <a:r>
              <a:rPr lang="en-US" sz="1600" dirty="0" err="1"/>
              <a:t>connecteur</a:t>
            </a:r>
            <a:r>
              <a:rPr lang="en-US" sz="1600" dirty="0"/>
              <a:t> Hirose central avec la carte FEM</a:t>
            </a:r>
          </a:p>
        </p:txBody>
      </p: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2BEFBE87-A846-4F33-9B74-FA10E6606544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3731376" y="5608390"/>
            <a:ext cx="1527628" cy="15750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399FE423-AE4B-4D77-97E0-58F0599FE6E4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2630078" y="5608390"/>
            <a:ext cx="2628926" cy="15750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>
            <a:extLst>
              <a:ext uri="{FF2B5EF4-FFF2-40B4-BE49-F238E27FC236}">
                <a16:creationId xmlns:a16="http://schemas.microsoft.com/office/drawing/2014/main" id="{7EDEDD94-35E1-4CAD-9BD0-DBE9E9C86A3D}"/>
              </a:ext>
            </a:extLst>
          </p:cNvPr>
          <p:cNvSpPr/>
          <p:nvPr/>
        </p:nvSpPr>
        <p:spPr>
          <a:xfrm>
            <a:off x="5259004" y="6444787"/>
            <a:ext cx="147868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Presser </a:t>
            </a:r>
            <a:r>
              <a:rPr lang="en-US" b="1" i="1" dirty="0" err="1"/>
              <a:t>délicatement</a:t>
            </a:r>
            <a:r>
              <a:rPr lang="en-US" b="1" dirty="0"/>
              <a:t> avec des </a:t>
            </a:r>
            <a:r>
              <a:rPr lang="en-US" b="1" dirty="0" err="1"/>
              <a:t>gants</a:t>
            </a:r>
            <a:r>
              <a:rPr lang="en-US" b="1" dirty="0"/>
              <a:t> </a:t>
            </a:r>
            <a:r>
              <a:rPr lang="en-US" b="1" dirty="0" err="1"/>
              <a:t>antistatiques</a:t>
            </a:r>
            <a:endParaRPr lang="en-US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6DFFC05D-1263-4ED0-B75B-00698B53DE5D}"/>
              </a:ext>
            </a:extLst>
          </p:cNvPr>
          <p:cNvSpPr/>
          <p:nvPr/>
        </p:nvSpPr>
        <p:spPr>
          <a:xfrm>
            <a:off x="766478" y="7922115"/>
            <a:ext cx="26349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/>
              <a:t>Le </a:t>
            </a:r>
            <a:r>
              <a:rPr lang="en-US" b="1">
                <a:solidFill>
                  <a:schemeClr val="tx1"/>
                </a:solidFill>
              </a:rPr>
              <a:t>logo</a:t>
            </a:r>
            <a:r>
              <a:rPr lang="en-US" b="1"/>
              <a:t> </a:t>
            </a:r>
            <a:r>
              <a:rPr lang="en-US" b="1" dirty="0"/>
              <a:t>LPNHE de la FEC </a:t>
            </a:r>
            <a:r>
              <a:rPr lang="en-US" b="1" dirty="0" err="1"/>
              <a:t>doit</a:t>
            </a:r>
            <a:r>
              <a:rPr lang="en-US" b="1" dirty="0"/>
              <a:t> </a:t>
            </a:r>
            <a:r>
              <a:rPr lang="en-US" b="1" dirty="0" err="1"/>
              <a:t>être</a:t>
            </a:r>
            <a:r>
              <a:rPr lang="en-US" b="1" dirty="0"/>
              <a:t> </a:t>
            </a:r>
            <a:r>
              <a:rPr lang="en-US" b="1" dirty="0" err="1"/>
              <a:t>aligné</a:t>
            </a:r>
            <a:r>
              <a:rPr lang="en-US" b="1" dirty="0"/>
              <a:t> avec </a:t>
            </a:r>
            <a:r>
              <a:rPr lang="en-US" b="1" dirty="0" err="1"/>
              <a:t>l’étiquette</a:t>
            </a:r>
            <a:r>
              <a:rPr lang="en-US" b="1" dirty="0"/>
              <a:t> du bas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6992271-885B-4590-AC05-F6A3D52E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96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47" y="275170"/>
            <a:ext cx="5915025" cy="6151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200" dirty="0" err="1"/>
              <a:t>Mise</a:t>
            </a:r>
            <a:r>
              <a:rPr lang="en-GB" sz="3200" dirty="0"/>
              <a:t> </a:t>
            </a:r>
            <a:r>
              <a:rPr lang="en-GB" sz="3200" dirty="0" err="1"/>
              <a:t>en</a:t>
            </a:r>
            <a:r>
              <a:rPr lang="en-GB" sz="3200" dirty="0"/>
              <a:t> route du PC portable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9774C33-2C99-4A16-9C91-39F469977C4B}"/>
              </a:ext>
            </a:extLst>
          </p:cNvPr>
          <p:cNvSpPr/>
          <p:nvPr/>
        </p:nvSpPr>
        <p:spPr>
          <a:xfrm>
            <a:off x="271971" y="1181659"/>
            <a:ext cx="6137723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L’ordinateur</a:t>
            </a:r>
            <a:r>
              <a:rPr lang="en-US" sz="1600" dirty="0"/>
              <a:t> </a:t>
            </a:r>
            <a:r>
              <a:rPr lang="en-US" sz="1600" dirty="0" err="1"/>
              <a:t>dédié</a:t>
            </a:r>
            <a:r>
              <a:rPr lang="en-US" sz="1600" dirty="0"/>
              <a:t> aux tests </a:t>
            </a:r>
            <a:r>
              <a:rPr lang="en-US" sz="1600" dirty="0" err="1"/>
              <a:t>est</a:t>
            </a:r>
            <a:r>
              <a:rPr lang="en-US" sz="1600" dirty="0"/>
              <a:t> un PC DELL Latitude </a:t>
            </a:r>
            <a:r>
              <a:rPr lang="en-US" sz="1600" dirty="0" err="1"/>
              <a:t>étiqueté</a:t>
            </a:r>
            <a:r>
              <a:rPr lang="en-US" sz="1600" dirty="0"/>
              <a:t> LPNP387. Son </a:t>
            </a:r>
            <a:r>
              <a:rPr lang="en-US" sz="1600" dirty="0" err="1"/>
              <a:t>système</a:t>
            </a:r>
            <a:r>
              <a:rPr lang="en-US" sz="1600" dirty="0"/>
              <a:t> </a:t>
            </a:r>
            <a:r>
              <a:rPr lang="en-US" sz="1600" dirty="0" err="1"/>
              <a:t>d’exploitation</a:t>
            </a:r>
            <a:r>
              <a:rPr lang="en-US" sz="1600" dirty="0"/>
              <a:t> </a:t>
            </a:r>
            <a:r>
              <a:rPr lang="en-US" sz="1600" dirty="0" err="1"/>
              <a:t>est</a:t>
            </a:r>
            <a:r>
              <a:rPr lang="en-US" sz="1600" dirty="0"/>
              <a:t> Linux Ubuntu.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Allumer</a:t>
            </a:r>
            <a:r>
              <a:rPr lang="en-US" sz="1600" dirty="0"/>
              <a:t> le PC. </a:t>
            </a:r>
            <a:r>
              <a:rPr lang="en-US" sz="1600" dirty="0" err="1"/>
              <a:t>Une</a:t>
            </a:r>
            <a:r>
              <a:rPr lang="en-US" sz="1600" dirty="0"/>
              <a:t> session “</a:t>
            </a:r>
            <a:r>
              <a:rPr lang="en-US" sz="1600" dirty="0" err="1"/>
              <a:t>lpnhe</a:t>
            </a:r>
            <a:r>
              <a:rPr lang="en-US" sz="1600" dirty="0"/>
              <a:t>” </a:t>
            </a:r>
            <a:r>
              <a:rPr lang="en-US" sz="1600" dirty="0" err="1"/>
              <a:t>doit</a:t>
            </a:r>
            <a:r>
              <a:rPr lang="en-US" sz="1600" dirty="0"/>
              <a:t> </a:t>
            </a:r>
            <a:r>
              <a:rPr lang="en-US" sz="1600" err="1"/>
              <a:t>s’afficher</a:t>
            </a:r>
            <a:r>
              <a:rPr lang="en-US" sz="1600"/>
              <a:t>   </a:t>
            </a:r>
            <a:r>
              <a:rPr lang="en-US" sz="1600">
                <a:sym typeface="Wingdings" panose="05000000000000000000" pitchFamily="2" charset="2"/>
              </a:rPr>
              <a:t> OK</a:t>
            </a:r>
          </a:p>
          <a:p>
            <a:r>
              <a:rPr lang="en-US" sz="1600">
                <a:sym typeface="Wingdings" panose="05000000000000000000" pitchFamily="2" charset="2"/>
              </a:rPr>
              <a:t>	Une demande de mot de passe s’affiche </a:t>
            </a:r>
          </a:p>
          <a:p>
            <a:endParaRPr lang="en-US" sz="160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anose="05000000000000000000" pitchFamily="2" charset="2"/>
              </a:rPr>
              <a:t>S’assurer </a:t>
            </a:r>
            <a:r>
              <a:rPr lang="en-US" sz="1600" dirty="0">
                <a:sym typeface="Wingdings" panose="05000000000000000000" pitchFamily="2" charset="2"/>
              </a:rPr>
              <a:t>que la </a:t>
            </a:r>
            <a:r>
              <a:rPr lang="en-US" sz="1600" dirty="0" err="1">
                <a:sym typeface="Wingdings" panose="05000000000000000000" pitchFamily="2" charset="2"/>
              </a:rPr>
              <a:t>touche</a:t>
            </a:r>
            <a:r>
              <a:rPr lang="en-US" sz="1600" dirty="0">
                <a:sym typeface="Wingdings" panose="05000000000000000000" pitchFamily="2" charset="2"/>
              </a:rPr>
              <a:t> “</a:t>
            </a:r>
            <a:r>
              <a:rPr lang="en-US" sz="1600" err="1">
                <a:sym typeface="Wingdings" panose="05000000000000000000" pitchFamily="2" charset="2"/>
              </a:rPr>
              <a:t>num</a:t>
            </a:r>
            <a:r>
              <a:rPr lang="en-US" sz="1600">
                <a:sym typeface="Wingdings" panose="05000000000000000000" pitchFamily="2" charset="2"/>
              </a:rPr>
              <a:t> lock” </a:t>
            </a:r>
            <a:r>
              <a:rPr lang="en-US" sz="1600" err="1">
                <a:sym typeface="Wingdings" panose="05000000000000000000" pitchFamily="2" charset="2"/>
              </a:rPr>
              <a:t>est</a:t>
            </a:r>
            <a:r>
              <a:rPr lang="en-US" sz="1600">
                <a:sym typeface="Wingdings" panose="05000000000000000000" pitchFamily="2" charset="2"/>
              </a:rPr>
              <a:t> </a:t>
            </a:r>
            <a:br>
              <a:rPr lang="en-US" sz="1600">
                <a:sym typeface="Wingdings" panose="05000000000000000000" pitchFamily="2" charset="2"/>
              </a:rPr>
            </a:br>
            <a:r>
              <a:rPr lang="en-US" sz="1600">
                <a:sym typeface="Wingdings" panose="05000000000000000000" pitchFamily="2" charset="2"/>
              </a:rPr>
              <a:t>allumée</a:t>
            </a:r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>
                <a:sym typeface="Wingdings" panose="05000000000000000000" pitchFamily="2" charset="2"/>
              </a:rPr>
              <a:t>	</a:t>
            </a:r>
          </a:p>
          <a:p>
            <a:r>
              <a:rPr lang="en-US" sz="1600">
                <a:sym typeface="Wingdings" panose="05000000000000000000" pitchFamily="2" charset="2"/>
              </a:rPr>
              <a:t>	 </a:t>
            </a:r>
            <a:r>
              <a:rPr lang="en-US" sz="1600" dirty="0" err="1">
                <a:sym typeface="Wingdings" panose="05000000000000000000" pitchFamily="2" charset="2"/>
              </a:rPr>
              <a:t>rentrer</a:t>
            </a:r>
            <a:r>
              <a:rPr lang="en-US" sz="1600" dirty="0">
                <a:sym typeface="Wingdings" panose="05000000000000000000" pitchFamily="2" charset="2"/>
              </a:rPr>
              <a:t> le mot </a:t>
            </a:r>
            <a:r>
              <a:rPr lang="en-US" sz="1600">
                <a:sym typeface="Wingdings" panose="05000000000000000000" pitchFamily="2" charset="2"/>
              </a:rPr>
              <a:t>de passe :  </a:t>
            </a:r>
            <a:r>
              <a:rPr lang="en-US" sz="1600" i="1">
                <a:sym typeface="Wingdings" panose="05000000000000000000" pitchFamily="2" charset="2"/>
              </a:rPr>
              <a:t>admin387</a:t>
            </a:r>
            <a:r>
              <a:rPr lang="en-US" sz="1600">
                <a:sym typeface="Wingdings" panose="05000000000000000000" pitchFamily="2" charset="2"/>
              </a:rPr>
              <a:t>  </a:t>
            </a:r>
          </a:p>
          <a:p>
            <a:r>
              <a:rPr lang="en-US" sz="1600">
                <a:sym typeface="Wingdings" panose="05000000000000000000" pitchFamily="2" charset="2"/>
              </a:rPr>
              <a:t>	puis OK</a:t>
            </a:r>
          </a:p>
          <a:p>
            <a:endParaRPr lang="en-US" sz="1600" i="1">
              <a:sym typeface="Wingdings" panose="05000000000000000000" pitchFamily="2" charset="2"/>
            </a:endParaRPr>
          </a:p>
          <a:p>
            <a:endParaRPr lang="en-US" sz="1600" i="1">
              <a:sym typeface="Wingdings" panose="05000000000000000000" pitchFamily="2" charset="2"/>
            </a:endParaRPr>
          </a:p>
          <a:p>
            <a:endParaRPr lang="en-US" sz="1600" i="1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anose="05000000000000000000" pitchFamily="2" charset="2"/>
              </a:rPr>
              <a:t>L’interface Linux s’affiche.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sz="1600">
                <a:sym typeface="Wingdings" panose="05000000000000000000" pitchFamily="2" charset="2"/>
              </a:rPr>
              <a:t>double-cliquer sur le programme </a:t>
            </a:r>
          </a:p>
          <a:p>
            <a:pPr lvl="1"/>
            <a:r>
              <a:rPr lang="en-US" sz="1600">
                <a:sym typeface="Wingdings" panose="05000000000000000000" pitchFamily="2" charset="2"/>
              </a:rPr>
              <a:t>“Windows10-32 bits”</a:t>
            </a:r>
          </a:p>
          <a:p>
            <a:pPr lvl="1"/>
            <a:endParaRPr lang="en-US" sz="1600">
              <a:sym typeface="Wingdings" panose="05000000000000000000" pitchFamily="2" charset="2"/>
            </a:endParaRPr>
          </a:p>
          <a:p>
            <a:pPr lvl="1"/>
            <a:endParaRPr lang="en-US" sz="1600">
              <a:sym typeface="Wingdings" panose="05000000000000000000" pitchFamily="2" charset="2"/>
            </a:endParaRPr>
          </a:p>
          <a:p>
            <a:pPr lvl="1"/>
            <a:endParaRPr lang="en-US" sz="1600">
              <a:sym typeface="Wingdings" panose="05000000000000000000" pitchFamily="2" charset="2"/>
            </a:endParaRPr>
          </a:p>
          <a:p>
            <a:pPr lvl="1"/>
            <a:endParaRPr lang="en-US" sz="1600">
              <a:sym typeface="Wingdings" panose="05000000000000000000" pitchFamily="2" charset="2"/>
            </a:endParaRPr>
          </a:p>
          <a:p>
            <a:pPr lvl="1"/>
            <a:endParaRPr lang="en-US" sz="160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anose="05000000000000000000" pitchFamily="2" charset="2"/>
              </a:rPr>
              <a:t>Une fenêtre de Windows10 virtuel s’ouvre.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ym typeface="Wingdings" panose="05000000000000000000" pitchFamily="2" charset="2"/>
            </a:endParaRPr>
          </a:p>
          <a:p>
            <a:r>
              <a:rPr lang="en-US" sz="1600">
                <a:sym typeface="Wingdings" panose="05000000000000000000" pitchFamily="2" charset="2"/>
              </a:rPr>
              <a:t>	Attendre environ 10 secondes </a:t>
            </a:r>
          </a:p>
          <a:p>
            <a:r>
              <a:rPr lang="en-US" sz="1600">
                <a:sym typeface="Wingdings" panose="05000000000000000000" pitchFamily="2" charset="2"/>
              </a:rPr>
              <a:t>	Une fenêtre s’ouvre avec le message </a:t>
            </a:r>
          </a:p>
          <a:p>
            <a:r>
              <a:rPr lang="en-US" sz="1600">
                <a:sym typeface="Wingdings" panose="05000000000000000000" pitchFamily="2" charset="2"/>
              </a:rPr>
              <a:t>	d’erreur :</a:t>
            </a:r>
          </a:p>
          <a:p>
            <a:r>
              <a:rPr lang="en-US" sz="1600">
                <a:sym typeface="Wingdings" panose="05000000000000000000" pitchFamily="2" charset="2"/>
              </a:rPr>
              <a:t>	“System program problem detected”</a:t>
            </a:r>
          </a:p>
          <a:p>
            <a:r>
              <a:rPr lang="en-US" sz="1600">
                <a:sym typeface="Wingdings" panose="05000000000000000000" pitchFamily="2" charset="2"/>
              </a:rPr>
              <a:t>	 Cliquer sur “Cancel”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598" y="2622116"/>
            <a:ext cx="2534458" cy="190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C11A324-1BB3-4B4B-B168-6D7F7B78E570}"/>
              </a:ext>
            </a:extLst>
          </p:cNvPr>
          <p:cNvCxnSpPr>
            <a:cxnSpLocks/>
          </p:cNvCxnSpPr>
          <p:nvPr/>
        </p:nvCxnSpPr>
        <p:spPr>
          <a:xfrm flipV="1">
            <a:off x="3568148" y="3572552"/>
            <a:ext cx="1461052" cy="1093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91135D37-7432-4A6B-934F-A9B8BD5A52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558" y="4694681"/>
            <a:ext cx="2534498" cy="1900873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5703C48-DA0E-4C9D-84C4-7C440E58659A}"/>
              </a:ext>
            </a:extLst>
          </p:cNvPr>
          <p:cNvCxnSpPr>
            <a:cxnSpLocks/>
          </p:cNvCxnSpPr>
          <p:nvPr/>
        </p:nvCxnSpPr>
        <p:spPr>
          <a:xfrm>
            <a:off x="2683567" y="5476459"/>
            <a:ext cx="162007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71EEEACF-CB1B-46EA-91B1-8943211E92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437" y="6736272"/>
            <a:ext cx="2534498" cy="190087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B318F3-3C22-461F-A25C-244834DC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7"/>
            <a:ext cx="1543050" cy="486833"/>
          </a:xfrm>
        </p:spPr>
        <p:txBody>
          <a:bodyPr/>
          <a:lstStyle/>
          <a:p>
            <a:fld id="{8DECBB29-F387-4FB9-BE8A-722151BDBD3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73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47" y="275170"/>
            <a:ext cx="5915025" cy="9064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3200" dirty="0" err="1"/>
              <a:t>Mise</a:t>
            </a:r>
            <a:r>
              <a:rPr lang="en-GB" sz="3200" dirty="0"/>
              <a:t> </a:t>
            </a:r>
            <a:r>
              <a:rPr lang="en-GB" sz="3200" dirty="0" err="1"/>
              <a:t>en</a:t>
            </a:r>
            <a:r>
              <a:rPr lang="en-GB" sz="3200" dirty="0"/>
              <a:t> route du </a:t>
            </a:r>
            <a:r>
              <a:rPr lang="en-GB" sz="3200"/>
              <a:t>PC portable (suite)</a:t>
            </a:r>
            <a:br>
              <a:rPr lang="en-GB" sz="3200"/>
            </a:br>
            <a:r>
              <a:rPr lang="en-GB" sz="3200"/>
              <a:t>Lancement du programme de test</a:t>
            </a:r>
            <a:endParaRPr lang="en-GB" sz="3200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F9774C33-2C99-4A16-9C91-39F469977C4B}"/>
              </a:ext>
            </a:extLst>
          </p:cNvPr>
          <p:cNvSpPr/>
          <p:nvPr/>
        </p:nvSpPr>
        <p:spPr>
          <a:xfrm>
            <a:off x="271971" y="1271110"/>
            <a:ext cx="613772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anose="05000000000000000000" pitchFamily="2" charset="2"/>
              </a:rPr>
              <a:t>Une fois affichée la photo d’ouverture Windows10, taper la touche “Enter” : le log-in d’ouverture de la session Windows s’affiche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anose="05000000000000000000" pitchFamily="2" charset="2"/>
              </a:rPr>
              <a:t>Rentrer les mêmes identifiants que 			</a:t>
            </a:r>
          </a:p>
          <a:p>
            <a:r>
              <a:rPr lang="en-US" sz="1600">
                <a:sym typeface="Wingdings" panose="05000000000000000000" pitchFamily="2" charset="2"/>
              </a:rPr>
              <a:t>	précédemment :</a:t>
            </a:r>
            <a:br>
              <a:rPr lang="en-US" sz="1600">
                <a:sym typeface="Wingdings" panose="05000000000000000000" pitchFamily="2" charset="2"/>
              </a:rPr>
            </a:br>
            <a:r>
              <a:rPr lang="en-US" sz="1600">
                <a:sym typeface="Wingdings" panose="05000000000000000000" pitchFamily="2" charset="2"/>
              </a:rPr>
              <a:t>			session : </a:t>
            </a:r>
            <a:r>
              <a:rPr lang="en-US" sz="1600" i="1">
                <a:sym typeface="Wingdings" panose="05000000000000000000" pitchFamily="2" charset="2"/>
              </a:rPr>
              <a:t>lpnhe</a:t>
            </a:r>
            <a:br>
              <a:rPr lang="en-US" sz="1600" i="1">
                <a:sym typeface="Wingdings" panose="05000000000000000000" pitchFamily="2" charset="2"/>
              </a:rPr>
            </a:br>
            <a:r>
              <a:rPr lang="en-US" sz="1600" i="1">
                <a:sym typeface="Wingdings" panose="05000000000000000000" pitchFamily="2" charset="2"/>
              </a:rPr>
              <a:t>			</a:t>
            </a:r>
            <a:r>
              <a:rPr lang="en-US" sz="1600">
                <a:sym typeface="Wingdings" panose="05000000000000000000" pitchFamily="2" charset="2"/>
              </a:rPr>
              <a:t>mot de passe : </a:t>
            </a:r>
            <a:r>
              <a:rPr lang="en-US" sz="1600" i="1">
                <a:sym typeface="Wingdings" panose="05000000000000000000" pitchFamily="2" charset="2"/>
              </a:rPr>
              <a:t>admin387</a:t>
            </a:r>
            <a:endParaRPr lang="en-US" sz="1600" i="1" dirty="0">
              <a:sym typeface="Wingdings" panose="05000000000000000000" pitchFamily="2" charset="2"/>
            </a:endParaRPr>
          </a:p>
          <a:p>
            <a:r>
              <a:rPr lang="en-US" sz="1600">
                <a:sym typeface="Wingdings" panose="05000000000000000000" pitchFamily="2" charset="2"/>
              </a:rPr>
              <a:t>	</a:t>
            </a:r>
          </a:p>
          <a:p>
            <a:endParaRPr lang="en-US" sz="1600" i="1">
              <a:sym typeface="Wingdings" panose="05000000000000000000" pitchFamily="2" charset="2"/>
            </a:endParaRPr>
          </a:p>
          <a:p>
            <a:endParaRPr lang="en-US" sz="1600" i="1">
              <a:sym typeface="Wingdings" panose="05000000000000000000" pitchFamily="2" charset="2"/>
            </a:endParaRPr>
          </a:p>
          <a:p>
            <a:endParaRPr lang="en-US" sz="1600" i="1">
              <a:sym typeface="Wingdings" panose="05000000000000000000" pitchFamily="2" charset="2"/>
            </a:endParaRPr>
          </a:p>
          <a:p>
            <a:endParaRPr lang="en-US" sz="1600" i="1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anose="05000000000000000000" pitchFamily="2" charset="2"/>
              </a:rPr>
              <a:t>La session de travail Windows s’ouvre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sz="1600">
                <a:sym typeface="Wingdings" panose="05000000000000000000" pitchFamily="2" charset="2"/>
              </a:rPr>
              <a:t>double-cliquer sur le dossier </a:t>
            </a:r>
          </a:p>
          <a:p>
            <a:pPr lvl="1"/>
            <a:r>
              <a:rPr lang="en-US" sz="1600">
                <a:sym typeface="Wingdings" panose="05000000000000000000" pitchFamily="2" charset="2"/>
              </a:rPr>
              <a:t>“</a:t>
            </a:r>
            <a:r>
              <a:rPr lang="en-US" sz="1600" b="1">
                <a:sym typeface="Wingdings" panose="05000000000000000000" pitchFamily="2" charset="2"/>
              </a:rPr>
              <a:t>fec_tester_software</a:t>
            </a:r>
            <a:r>
              <a:rPr lang="en-US" sz="1600">
                <a:sym typeface="Wingdings" panose="05000000000000000000" pitchFamily="2" charset="2"/>
              </a:rPr>
              <a:t>”</a:t>
            </a:r>
          </a:p>
          <a:p>
            <a:pPr lvl="1"/>
            <a:endParaRPr lang="en-US" sz="1600">
              <a:sym typeface="Wingdings" panose="05000000000000000000" pitchFamily="2" charset="2"/>
            </a:endParaRPr>
          </a:p>
          <a:p>
            <a:pPr lvl="1"/>
            <a:endParaRPr lang="en-US" sz="1600">
              <a:sym typeface="Wingdings" panose="05000000000000000000" pitchFamily="2" charset="2"/>
            </a:endParaRPr>
          </a:p>
          <a:p>
            <a:pPr lvl="1"/>
            <a:endParaRPr lang="en-US" sz="1600">
              <a:sym typeface="Wingdings" panose="05000000000000000000" pitchFamily="2" charset="2"/>
            </a:endParaRPr>
          </a:p>
          <a:p>
            <a:pPr lvl="1"/>
            <a:endParaRPr lang="en-US" sz="1600">
              <a:sym typeface="Wingdings" panose="05000000000000000000" pitchFamily="2" charset="2"/>
            </a:endParaRPr>
          </a:p>
          <a:p>
            <a:pPr lvl="1"/>
            <a:endParaRPr lang="en-US" sz="160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ym typeface="Wingdings" panose="05000000000000000000" pitchFamily="2" charset="2"/>
              </a:rPr>
              <a:t>Dans ce dossier se trouvent tous les fichiers nécessaires aux tests des cartes FEC et à l’archivage automatique des résultats. </a:t>
            </a:r>
          </a:p>
          <a:p>
            <a:r>
              <a:rPr lang="en-US" sz="1600">
                <a:sym typeface="Wingdings" panose="05000000000000000000" pitchFamily="2" charset="2"/>
              </a:rPr>
              <a:t>	</a:t>
            </a:r>
          </a:p>
          <a:p>
            <a:r>
              <a:rPr lang="en-US" sz="1600">
                <a:sym typeface="Wingdings" panose="05000000000000000000" pitchFamily="2" charset="2"/>
              </a:rPr>
              <a:t>	</a:t>
            </a:r>
          </a:p>
          <a:p>
            <a:r>
              <a:rPr lang="en-US" sz="1600">
                <a:sym typeface="Wingdings" panose="05000000000000000000" pitchFamily="2" charset="2"/>
              </a:rPr>
              <a:t>	</a:t>
            </a:r>
            <a:endParaRPr lang="en-US" sz="1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49A94B-65F6-4681-B21D-16F8AD52D4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382" y="1909300"/>
            <a:ext cx="2739586" cy="2054690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C11A324-1BB3-4B4B-B168-6D7F7B78E570}"/>
              </a:ext>
            </a:extLst>
          </p:cNvPr>
          <p:cNvCxnSpPr>
            <a:cxnSpLocks/>
          </p:cNvCxnSpPr>
          <p:nvPr/>
        </p:nvCxnSpPr>
        <p:spPr>
          <a:xfrm flipV="1">
            <a:off x="3558209" y="2914989"/>
            <a:ext cx="1575353" cy="159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A2CDEAED-7B01-4314-B482-1D84F1D115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382" y="4333684"/>
            <a:ext cx="2739588" cy="2054691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5703C48-DA0E-4C9D-84C4-7C440E58659A}"/>
              </a:ext>
            </a:extLst>
          </p:cNvPr>
          <p:cNvCxnSpPr>
            <a:cxnSpLocks/>
          </p:cNvCxnSpPr>
          <p:nvPr/>
        </p:nvCxnSpPr>
        <p:spPr>
          <a:xfrm>
            <a:off x="2733261" y="5180011"/>
            <a:ext cx="1321904" cy="2865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F3C7E16C-2D26-44E4-B734-4FE98D1F14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564" y="6969686"/>
            <a:ext cx="2739589" cy="2054692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D3BAE8C-DBBC-4A31-84C3-DB8CBFEC69A9}"/>
              </a:ext>
            </a:extLst>
          </p:cNvPr>
          <p:cNvCxnSpPr>
            <a:cxnSpLocks/>
          </p:cNvCxnSpPr>
          <p:nvPr/>
        </p:nvCxnSpPr>
        <p:spPr>
          <a:xfrm>
            <a:off x="1729408" y="7146235"/>
            <a:ext cx="2146852" cy="357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57871C-2CB6-4196-9041-41547A4D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98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6ADB54BE-9B30-4A4A-B5DF-09A8A05C66C3}"/>
              </a:ext>
            </a:extLst>
          </p:cNvPr>
          <p:cNvSpPr/>
          <p:nvPr/>
        </p:nvSpPr>
        <p:spPr>
          <a:xfrm>
            <a:off x="9940" y="964096"/>
            <a:ext cx="43434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Mettre</a:t>
            </a:r>
            <a:r>
              <a:rPr lang="en-US" sz="1600" b="1" dirty="0"/>
              <a:t> </a:t>
            </a:r>
            <a:r>
              <a:rPr lang="en-US" sz="1600" b="1" dirty="0" err="1"/>
              <a:t>sur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>
                <a:solidFill>
                  <a:srgbClr val="00B050"/>
                </a:solidFill>
              </a:rPr>
              <a:t>ON </a:t>
            </a:r>
            <a:r>
              <a:rPr lang="en-US" sz="1600"/>
              <a:t>les interrupteurs d’alimentation des </a:t>
            </a:r>
            <a:r>
              <a:rPr lang="en-US" sz="1600" dirty="0"/>
              <a:t>TDCM et </a:t>
            </a:r>
            <a:r>
              <a:rPr lang="en-US" sz="1600"/>
              <a:t>FEM 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Double-cliquer sur l’icône </a:t>
            </a:r>
            <a:r>
              <a:rPr lang="en-US" sz="1600" b="1"/>
              <a:t>startenv :       </a:t>
            </a:r>
            <a:r>
              <a:rPr lang="pl-PL" sz="1600" b="1"/>
              <a:t> </a:t>
            </a:r>
            <a:br>
              <a:rPr lang="fr-FR" sz="1600" b="1"/>
            </a:br>
            <a:r>
              <a:rPr lang="fr-FR" sz="1600">
                <a:sym typeface="Wingdings" panose="05000000000000000000" pitchFamily="2" charset="2"/>
              </a:rPr>
              <a:t></a:t>
            </a:r>
            <a:r>
              <a:rPr lang="pl-PL" sz="1600"/>
              <a:t> </a:t>
            </a:r>
            <a:r>
              <a:rPr lang="pl-PL" sz="1600" dirty="0"/>
              <a:t>la </a:t>
            </a:r>
            <a:r>
              <a:rPr lang="pl-PL" sz="1600" dirty="0" err="1"/>
              <a:t>fenêtre</a:t>
            </a:r>
            <a:r>
              <a:rPr lang="pl-PL" sz="1600" dirty="0"/>
              <a:t> de </a:t>
            </a:r>
            <a:r>
              <a:rPr lang="pl-PL" sz="1600" dirty="0" err="1"/>
              <a:t>ligne</a:t>
            </a:r>
            <a:r>
              <a:rPr lang="pl-PL" sz="1600" dirty="0"/>
              <a:t> de </a:t>
            </a:r>
            <a:r>
              <a:rPr lang="pl-PL" sz="1600" err="1"/>
              <a:t>commande</a:t>
            </a:r>
            <a:r>
              <a:rPr lang="pl-PL" sz="1600"/>
              <a:t> </a:t>
            </a:r>
            <a:r>
              <a:rPr lang="pl-PL" sz="1600" i="1"/>
              <a:t>venv</a:t>
            </a:r>
            <a:r>
              <a:rPr lang="pl-PL" sz="1600"/>
              <a:t> s’ouvr</a:t>
            </a:r>
            <a:r>
              <a:rPr lang="fr-FR" sz="1600"/>
              <a:t>e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Dans cette fenêtre, taper la commande : </a:t>
            </a:r>
            <a:r>
              <a:rPr lang="en-US" sz="1600" b="1"/>
              <a:t>python</a:t>
            </a:r>
            <a:r>
              <a:rPr lang="en-US" sz="1600"/>
              <a:t> </a:t>
            </a:r>
            <a:r>
              <a:rPr lang="en-US" sz="1600" b="1"/>
              <a:t>fem</a:t>
            </a:r>
            <a:r>
              <a:rPr lang="en-US" sz="1600" b="1" dirty="0" err="1"/>
              <a:t>_connection</a:t>
            </a:r>
            <a:r>
              <a:rPr lang="en-US" sz="1600" b="1" err="1"/>
              <a:t>.</a:t>
            </a:r>
            <a:r>
              <a:rPr lang="en-US" sz="1600" b="1"/>
              <a:t>py</a:t>
            </a:r>
            <a:br>
              <a:rPr lang="en-US" sz="1600" b="1"/>
            </a:br>
            <a:r>
              <a:rPr lang="en-US" sz="1600"/>
              <a:t>Cette commande effectue une vérification de la bonne connexion.</a:t>
            </a:r>
            <a:br>
              <a:rPr lang="en-US" sz="1600"/>
            </a:br>
            <a:r>
              <a:rPr lang="en-US" sz="1600" i="1"/>
              <a:t>Suivre les directives affichées</a:t>
            </a:r>
            <a:r>
              <a:rPr lang="en-US" sz="160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Si la connexion est bien établie, on </a:t>
            </a:r>
            <a:br>
              <a:rPr lang="en-US" sz="1600"/>
            </a:br>
            <a:r>
              <a:rPr lang="en-US" sz="1600"/>
              <a:t>doit </a:t>
            </a:r>
            <a:r>
              <a:rPr lang="en-US" sz="1600" dirty="0" err="1"/>
              <a:t>obtenir</a:t>
            </a:r>
            <a:r>
              <a:rPr lang="en-US" sz="1600" dirty="0"/>
              <a:t> la </a:t>
            </a:r>
            <a:r>
              <a:rPr lang="en-US" sz="1600"/>
              <a:t>sortie suivante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S’il</a:t>
            </a:r>
            <a:r>
              <a:rPr lang="en-US" sz="1600" dirty="0"/>
              <a:t> </a:t>
            </a:r>
            <a:r>
              <a:rPr lang="en-US" sz="1600" dirty="0" err="1"/>
              <a:t>n’y</a:t>
            </a:r>
            <a:r>
              <a:rPr lang="en-US" sz="1600" dirty="0"/>
              <a:t> a pas de </a:t>
            </a:r>
            <a:r>
              <a:rPr lang="en-US" sz="1600" dirty="0" err="1"/>
              <a:t>connexion</a:t>
            </a:r>
            <a:r>
              <a:rPr lang="en-US" sz="1600" dirty="0"/>
              <a:t> </a:t>
            </a:r>
            <a:r>
              <a:rPr lang="en-US" sz="1600"/>
              <a:t>Ethernet </a:t>
            </a:r>
            <a:br>
              <a:rPr lang="en-US" sz="1600"/>
            </a:br>
            <a:r>
              <a:rPr lang="en-US" sz="1600"/>
              <a:t>(ex : TDCM </a:t>
            </a:r>
            <a:r>
              <a:rPr lang="en-US" sz="1600" dirty="0" err="1"/>
              <a:t>n’est</a:t>
            </a:r>
            <a:r>
              <a:rPr lang="en-US" sz="1600" dirty="0"/>
              <a:t> pas sous tension …)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 la FEM </a:t>
            </a:r>
            <a:r>
              <a:rPr lang="en-US" sz="1600" dirty="0" err="1"/>
              <a:t>n’est</a:t>
            </a:r>
            <a:r>
              <a:rPr lang="en-US" sz="1600" dirty="0"/>
              <a:t> pas sous tension </a:t>
            </a:r>
            <a:r>
              <a:rPr lang="en-US" sz="1600" err="1"/>
              <a:t>ou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s’il </a:t>
            </a:r>
            <a:r>
              <a:rPr lang="en-US" sz="1600" dirty="0"/>
              <a:t>y a un </a:t>
            </a:r>
            <a:r>
              <a:rPr lang="en-US" sz="1600" dirty="0" err="1"/>
              <a:t>problème</a:t>
            </a:r>
            <a:r>
              <a:rPr lang="en-US" sz="1600" dirty="0"/>
              <a:t> </a:t>
            </a:r>
            <a:r>
              <a:rPr lang="en-US" sz="1600"/>
              <a:t>de </a:t>
            </a:r>
            <a:br>
              <a:rPr lang="en-US" sz="1600"/>
            </a:br>
            <a:r>
              <a:rPr lang="en-US" sz="1600"/>
              <a:t>communication</a:t>
            </a:r>
            <a:r>
              <a:rPr lang="pl-PL" sz="1600"/>
              <a:t> </a:t>
            </a:r>
            <a:r>
              <a:rPr lang="pl-PL" sz="1600" dirty="0"/>
              <a:t>(</a:t>
            </a:r>
            <a:r>
              <a:rPr lang="pl-PL" sz="1600" dirty="0" err="1"/>
              <a:t>fibre</a:t>
            </a:r>
            <a:r>
              <a:rPr lang="pl-PL" sz="1600" dirty="0"/>
              <a:t> </a:t>
            </a:r>
            <a:r>
              <a:rPr lang="pl-PL" sz="1600" dirty="0" err="1"/>
              <a:t>optique</a:t>
            </a:r>
            <a:r>
              <a:rPr lang="pl-PL" sz="1600" dirty="0"/>
              <a:t>)</a:t>
            </a:r>
            <a:endParaRPr lang="en-US" sz="16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A7F084-E282-44C4-8FB2-38A87B01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29" y="115116"/>
            <a:ext cx="6637734" cy="8622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2800"/>
              <a:t>Banc de test –  Programme de test : </a:t>
            </a:r>
            <a:r>
              <a:rPr lang="pl-PL" sz="2800"/>
              <a:t>vérifi</a:t>
            </a:r>
            <a:r>
              <a:rPr lang="fr-FR" sz="2800"/>
              <a:t>cation de </a:t>
            </a:r>
            <a:r>
              <a:rPr lang="pl-PL" sz="2800"/>
              <a:t>la </a:t>
            </a:r>
            <a:r>
              <a:rPr lang="pl-PL" sz="2800" err="1"/>
              <a:t>connexion</a:t>
            </a:r>
            <a:r>
              <a:rPr lang="pl-PL" sz="2800"/>
              <a:t> à la </a:t>
            </a:r>
            <a:r>
              <a:rPr lang="fr-FR" sz="2800"/>
              <a:t>carte </a:t>
            </a:r>
            <a:r>
              <a:rPr lang="pl-PL" sz="2800"/>
              <a:t>FEM</a:t>
            </a:r>
            <a:endParaRPr lang="en-GB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433C25-0382-4B03-8233-A32E8226C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05499" y="960870"/>
            <a:ext cx="1231108" cy="258036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A3D8379-35EF-4FBC-A2FC-E9B686C6B1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302" y="4696504"/>
            <a:ext cx="3208698" cy="1666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C66D3AA-CC92-4172-A8BF-D8067291C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487" y="6599982"/>
            <a:ext cx="2957513" cy="485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B0D3F82-AEE0-4126-A0DD-7426A3FCB9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617" y="7235684"/>
            <a:ext cx="3013384" cy="125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27727F11-C0D8-45C0-B6D7-C19A3D16B974}"/>
              </a:ext>
            </a:extLst>
          </p:cNvPr>
          <p:cNvCxnSpPr>
            <a:cxnSpLocks/>
          </p:cNvCxnSpPr>
          <p:nvPr/>
        </p:nvCxnSpPr>
        <p:spPr>
          <a:xfrm flipV="1">
            <a:off x="3204660" y="7099226"/>
            <a:ext cx="639957" cy="71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79BA0BE3-B0F9-49B2-85FA-CBF7F630E150}"/>
              </a:ext>
            </a:extLst>
          </p:cNvPr>
          <p:cNvCxnSpPr>
            <a:cxnSpLocks/>
          </p:cNvCxnSpPr>
          <p:nvPr/>
        </p:nvCxnSpPr>
        <p:spPr>
          <a:xfrm flipV="1">
            <a:off x="3204660" y="8178677"/>
            <a:ext cx="562270" cy="80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1">
            <a:extLst>
              <a:ext uri="{FF2B5EF4-FFF2-40B4-BE49-F238E27FC236}">
                <a16:creationId xmlns:a16="http://schemas.microsoft.com/office/drawing/2014/main" id="{AFA763B4-CACB-4A72-AE12-E3175658ECD6}"/>
              </a:ext>
            </a:extLst>
          </p:cNvPr>
          <p:cNvSpPr/>
          <p:nvPr/>
        </p:nvSpPr>
        <p:spPr>
          <a:xfrm>
            <a:off x="3649303" y="1649722"/>
            <a:ext cx="3107696" cy="1231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err="1"/>
              <a:t>Les</a:t>
            </a:r>
            <a:r>
              <a:rPr lang="pl-PL" b="1" dirty="0"/>
              <a:t> 2 </a:t>
            </a:r>
            <a:r>
              <a:rPr lang="pl-PL" b="1" dirty="0" err="1"/>
              <a:t>interrupteurs</a:t>
            </a:r>
            <a:r>
              <a:rPr lang="pl-PL" b="1" dirty="0"/>
              <a:t> </a:t>
            </a:r>
            <a:r>
              <a:rPr lang="pl-PL" b="1" err="1"/>
              <a:t>doivent</a:t>
            </a:r>
            <a:r>
              <a:rPr lang="pl-PL" b="1"/>
              <a:t> être </a:t>
            </a:r>
            <a:r>
              <a:rPr lang="pl-PL" b="1" dirty="0" err="1"/>
              <a:t>dans</a:t>
            </a:r>
            <a:r>
              <a:rPr lang="pl-PL" b="1" dirty="0"/>
              <a:t> la </a:t>
            </a:r>
            <a:r>
              <a:rPr lang="pl-PL" b="1" dirty="0" err="1"/>
              <a:t>position</a:t>
            </a:r>
            <a:r>
              <a:rPr lang="pl-PL" b="1" dirty="0"/>
              <a:t> ON</a:t>
            </a:r>
          </a:p>
          <a:p>
            <a:r>
              <a:rPr lang="pl-PL" b="1" dirty="0" err="1"/>
              <a:t>Vérifier</a:t>
            </a:r>
            <a:r>
              <a:rPr lang="pl-PL" b="1" dirty="0"/>
              <a:t> </a:t>
            </a:r>
            <a:r>
              <a:rPr lang="pl-PL" b="1" dirty="0" err="1"/>
              <a:t>que</a:t>
            </a:r>
            <a:r>
              <a:rPr lang="pl-PL" b="1" dirty="0"/>
              <a:t> </a:t>
            </a:r>
            <a:r>
              <a:rPr lang="pl-PL" b="1" dirty="0" err="1"/>
              <a:t>les</a:t>
            </a:r>
            <a:r>
              <a:rPr lang="pl-PL" b="1" dirty="0"/>
              <a:t> </a:t>
            </a:r>
            <a:r>
              <a:rPr lang="pl-PL" b="1" dirty="0" err="1"/>
              <a:t>LEDs</a:t>
            </a:r>
            <a:r>
              <a:rPr lang="pl-PL" b="1" dirty="0"/>
              <a:t> </a:t>
            </a:r>
            <a:r>
              <a:rPr lang="pl-PL" b="1" err="1"/>
              <a:t>sont</a:t>
            </a:r>
            <a:r>
              <a:rPr lang="pl-PL" b="1"/>
              <a:t> al</a:t>
            </a:r>
            <a:r>
              <a:rPr lang="fr-FR" b="1"/>
              <a:t>l</a:t>
            </a:r>
            <a:r>
              <a:rPr lang="pl-PL" b="1"/>
              <a:t>umées</a:t>
            </a:r>
            <a:endParaRPr lang="pl-PL" b="1" dirty="0"/>
          </a:p>
        </p:txBody>
      </p:sp>
      <p:cxnSp>
        <p:nvCxnSpPr>
          <p:cNvPr id="16" name="Łącznik prosty ze strzałką 14">
            <a:extLst>
              <a:ext uri="{FF2B5EF4-FFF2-40B4-BE49-F238E27FC236}">
                <a16:creationId xmlns:a16="http://schemas.microsoft.com/office/drawing/2014/main" id="{FE070065-CE80-4FF2-B6C7-3A03F64FA6F2}"/>
              </a:ext>
            </a:extLst>
          </p:cNvPr>
          <p:cNvCxnSpPr>
            <a:cxnSpLocks/>
          </p:cNvCxnSpPr>
          <p:nvPr/>
        </p:nvCxnSpPr>
        <p:spPr>
          <a:xfrm flipV="1">
            <a:off x="3031435" y="6202018"/>
            <a:ext cx="617867" cy="75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BC231C-5DF8-4FAF-9AD4-08F00185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4145" y="8469692"/>
            <a:ext cx="1543050" cy="486833"/>
          </a:xfrm>
        </p:spPr>
        <p:txBody>
          <a:bodyPr/>
          <a:lstStyle/>
          <a:p>
            <a:fld id="{8DECBB29-F387-4FB9-BE8A-722151BDBD3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5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6ADB54BE-9B30-4A4A-B5DF-09A8A05C66C3}"/>
              </a:ext>
            </a:extLst>
          </p:cNvPr>
          <p:cNvSpPr/>
          <p:nvPr/>
        </p:nvSpPr>
        <p:spPr>
          <a:xfrm>
            <a:off x="65600" y="977379"/>
            <a:ext cx="3567287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rgbClr val="000000"/>
                </a:solidFill>
              </a:rPr>
              <a:t>Mettre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 OFF </a:t>
            </a:r>
            <a:r>
              <a:rPr lang="en-US" sz="1600" dirty="0"/>
              <a:t>les alimentations </a:t>
            </a:r>
            <a:r>
              <a:rPr lang="en-US" sz="1600" dirty="0" err="1"/>
              <a:t>électriques</a:t>
            </a:r>
            <a:r>
              <a:rPr lang="en-US" sz="1600" dirty="0"/>
              <a:t> des TDCM </a:t>
            </a:r>
            <a:r>
              <a:rPr lang="en-US" sz="1600"/>
              <a:t>et FEM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Taper la commande :</a:t>
            </a:r>
          </a:p>
          <a:p>
            <a:r>
              <a:rPr lang="en-US" sz="1600" b="1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600" b="1"/>
              <a:t>python </a:t>
            </a:r>
            <a:r>
              <a:rPr lang="en-US" sz="1600" b="1" dirty="0"/>
              <a:t>fec_test</a:t>
            </a:r>
            <a:r>
              <a:rPr lang="en-US" sz="1600" b="1"/>
              <a:t>.py</a:t>
            </a:r>
          </a:p>
          <a:p>
            <a:r>
              <a:rPr lang="en-US" sz="1600" b="1"/>
              <a:t>	</a:t>
            </a:r>
            <a:r>
              <a:rPr lang="en-US" sz="1600"/>
              <a:t>qui lance le programme de test 	complet des cartes FEC</a:t>
            </a:r>
          </a:p>
          <a:p>
            <a:endParaRPr lang="en-US" sz="1600" b="1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1600"/>
              <a:t>Entrer </a:t>
            </a:r>
            <a:r>
              <a:rPr lang="en-US" sz="1600" dirty="0"/>
              <a:t>les </a:t>
            </a:r>
            <a:r>
              <a:rPr lang="en-US" sz="1600" err="1"/>
              <a:t>informations</a:t>
            </a:r>
            <a:r>
              <a:rPr lang="en-US" sz="1600"/>
              <a:t> demandées 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Numéro du slot FEM (0 ou 1) utilisé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Nom de l’opérateur-testeur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/>
              <a:t>Numéro de série de la FEC</a:t>
            </a:r>
          </a:p>
          <a:p>
            <a:pPr lvl="1"/>
            <a:r>
              <a:rPr lang="en-US" sz="1600"/>
              <a:t>	présent sur l’etiquette</a:t>
            </a:r>
          </a:p>
          <a:p>
            <a:pPr lvl="1"/>
            <a:endParaRPr lang="en-US" sz="1600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 err="1">
                <a:solidFill>
                  <a:srgbClr val="000000"/>
                </a:solidFill>
              </a:rPr>
              <a:t>Mettre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ON </a:t>
            </a:r>
            <a:r>
              <a:rPr lang="en-US" sz="1600" dirty="0"/>
              <a:t>les alimentations </a:t>
            </a:r>
            <a:r>
              <a:rPr lang="en-US" sz="1600" dirty="0" err="1"/>
              <a:t>électriques</a:t>
            </a:r>
            <a:r>
              <a:rPr lang="en-US" sz="1600" dirty="0"/>
              <a:t> des </a:t>
            </a:r>
            <a:r>
              <a:rPr lang="en-US" sz="1600"/>
              <a:t>TDCM et FEM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600" b="1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/>
              <a:t>Le test </a:t>
            </a:r>
            <a:r>
              <a:rPr lang="en-US" sz="1600" b="1" dirty="0" err="1"/>
              <a:t>prend</a:t>
            </a:r>
            <a:r>
              <a:rPr lang="en-US" sz="1600" b="1" dirty="0"/>
              <a:t> environ </a:t>
            </a:r>
            <a:r>
              <a:rPr lang="pl-PL" sz="1600" b="1" dirty="0"/>
              <a:t>3</a:t>
            </a:r>
            <a:r>
              <a:rPr lang="en-US" sz="1600" b="1" dirty="0"/>
              <a:t> minutes </a:t>
            </a:r>
            <a:r>
              <a:rPr lang="en-US" sz="1600" dirty="0"/>
              <a:t>et </a:t>
            </a:r>
            <a:r>
              <a:rPr lang="en-US" sz="1600" dirty="0" err="1"/>
              <a:t>produit</a:t>
            </a:r>
            <a:r>
              <a:rPr lang="en-US" sz="1600" dirty="0"/>
              <a:t> de multiples </a:t>
            </a:r>
            <a:r>
              <a:rPr lang="en-US" sz="1600" err="1"/>
              <a:t>lignes</a:t>
            </a:r>
            <a:r>
              <a:rPr lang="en-US" sz="1600"/>
              <a:t>…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600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err="1"/>
              <a:t>Quand</a:t>
            </a:r>
            <a:r>
              <a:rPr lang="en-US" sz="1600" dirty="0"/>
              <a:t> le test </a:t>
            </a:r>
            <a:r>
              <a:rPr lang="en-US" sz="1600" err="1"/>
              <a:t>est</a:t>
            </a:r>
            <a:r>
              <a:rPr lang="en-US" sz="1600"/>
              <a:t> terminé, </a:t>
            </a:r>
            <a:r>
              <a:rPr lang="en-US" sz="1600" dirty="0"/>
              <a:t>on </a:t>
            </a:r>
            <a:r>
              <a:rPr lang="en-US" sz="1600" dirty="0" err="1"/>
              <a:t>doit</a:t>
            </a:r>
            <a:r>
              <a:rPr lang="en-US" sz="1600" dirty="0"/>
              <a:t> </a:t>
            </a:r>
            <a:r>
              <a:rPr lang="en-US" sz="1600" dirty="0" err="1"/>
              <a:t>obtenir</a:t>
            </a:r>
            <a:r>
              <a:rPr lang="en-US" sz="1600" dirty="0"/>
              <a:t> le </a:t>
            </a:r>
            <a:r>
              <a:rPr lang="en-US" sz="1600"/>
              <a:t>message suivant</a:t>
            </a:r>
            <a:endParaRPr lang="en-US" sz="1600" dirty="0"/>
          </a:p>
          <a:p>
            <a:r>
              <a:rPr lang="en-US" sz="1600"/>
              <a:t>	Le résultat doit être</a:t>
            </a:r>
          </a:p>
          <a:p>
            <a:r>
              <a:rPr lang="en-US" sz="1600"/>
              <a:t>	“</a:t>
            </a:r>
            <a:r>
              <a:rPr lang="en-US" sz="1600" i="1"/>
              <a:t>Success</a:t>
            </a:r>
            <a:r>
              <a:rPr lang="en-US" sz="1600"/>
              <a:t>” ou “</a:t>
            </a:r>
            <a:r>
              <a:rPr lang="en-US" sz="1600" i="1"/>
              <a:t>Failed</a:t>
            </a:r>
            <a:r>
              <a:rPr lang="en-US" sz="1600"/>
              <a:t>”</a:t>
            </a:r>
            <a:endParaRPr lang="en-US" sz="1600" dirty="0"/>
          </a:p>
          <a:p>
            <a:endParaRPr lang="en-US" sz="1600"/>
          </a:p>
          <a:p>
            <a:endParaRPr lang="en-US" sz="1600" dirty="0"/>
          </a:p>
          <a:p>
            <a:pPr marL="342900" indent="-342900">
              <a:buFont typeface="+mj-lt"/>
              <a:buAutoNum type="arabicPeriod" startAt="7"/>
            </a:pPr>
            <a:r>
              <a:rPr lang="en-US" sz="1600" b="1">
                <a:solidFill>
                  <a:srgbClr val="000000"/>
                </a:solidFill>
              </a:rPr>
              <a:t>Mettre </a:t>
            </a: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OFF </a:t>
            </a:r>
            <a:r>
              <a:rPr lang="en-US" sz="1600" dirty="0"/>
              <a:t>les alimentations </a:t>
            </a:r>
            <a:r>
              <a:rPr lang="en-US" sz="1600" dirty="0" err="1"/>
              <a:t>électriques</a:t>
            </a:r>
            <a:r>
              <a:rPr lang="en-US" sz="1600" dirty="0"/>
              <a:t> des TDCM </a:t>
            </a:r>
            <a:r>
              <a:rPr lang="en-US" sz="1600"/>
              <a:t>et FEM</a:t>
            </a:r>
          </a:p>
          <a:p>
            <a:pPr marL="342900" indent="-342900">
              <a:buFont typeface="+mj-lt"/>
              <a:buAutoNum type="arabicPeriod" startAt="7"/>
            </a:pPr>
            <a:endParaRPr lang="en-US" sz="1600" dirty="0"/>
          </a:p>
          <a:p>
            <a:pPr marL="342900" indent="-342900">
              <a:buFont typeface="+mj-lt"/>
              <a:buAutoNum type="arabicPeriod" startAt="7"/>
            </a:pPr>
            <a:r>
              <a:rPr lang="en-US" sz="1600" err="1"/>
              <a:t>Vérifier</a:t>
            </a:r>
            <a:r>
              <a:rPr lang="en-US" sz="1600"/>
              <a:t> le </a:t>
            </a:r>
            <a:r>
              <a:rPr lang="en-US" sz="1600" dirty="0"/>
              <a:t>rapport de </a:t>
            </a:r>
            <a:r>
              <a:rPr lang="en-US" sz="1600"/>
              <a:t>test dans le dossier “</a:t>
            </a:r>
            <a:r>
              <a:rPr lang="en-US" sz="1600" i="1"/>
              <a:t>out”</a:t>
            </a:r>
            <a:endParaRPr lang="en-US" sz="1600" i="1" dirty="0"/>
          </a:p>
          <a:p>
            <a:pPr marL="342900" indent="-342900">
              <a:buFont typeface="+mj-lt"/>
              <a:buAutoNum type="arabicPeriod" startAt="7"/>
            </a:pPr>
            <a:endParaRPr lang="en-US" dirty="0"/>
          </a:p>
          <a:p>
            <a:pPr marL="342900" indent="-342900">
              <a:buFont typeface="+mj-lt"/>
              <a:buAutoNum type="arabicPeriod" startAt="7"/>
            </a:pPr>
            <a:endParaRPr lang="en-US" dirty="0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F9057B20-BC19-493E-9679-161B295A76E5}"/>
              </a:ext>
            </a:extLst>
          </p:cNvPr>
          <p:cNvSpPr/>
          <p:nvPr/>
        </p:nvSpPr>
        <p:spPr>
          <a:xfrm>
            <a:off x="3632887" y="1030985"/>
            <a:ext cx="307602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 err="1"/>
              <a:t>Les</a:t>
            </a:r>
            <a:r>
              <a:rPr lang="pl-PL" sz="1600" b="1" dirty="0"/>
              <a:t> 2 </a:t>
            </a:r>
            <a:r>
              <a:rPr lang="pl-PL" sz="1600" b="1" dirty="0" err="1"/>
              <a:t>interrupteurs</a:t>
            </a:r>
            <a:r>
              <a:rPr lang="pl-PL" sz="1600" b="1" dirty="0"/>
              <a:t> </a:t>
            </a:r>
            <a:r>
              <a:rPr lang="pl-PL" sz="1600" b="1" err="1"/>
              <a:t>doivent</a:t>
            </a:r>
            <a:r>
              <a:rPr lang="pl-PL" sz="1600" b="1"/>
              <a:t> être </a:t>
            </a:r>
            <a:r>
              <a:rPr lang="pl-PL" sz="1600" b="1" dirty="0" err="1"/>
              <a:t>dans</a:t>
            </a:r>
            <a:r>
              <a:rPr lang="pl-PL" sz="1600" b="1" dirty="0"/>
              <a:t> la </a:t>
            </a:r>
            <a:r>
              <a:rPr lang="pl-PL" sz="1600" b="1" dirty="0" err="1"/>
              <a:t>position</a:t>
            </a:r>
            <a:r>
              <a:rPr lang="pl-PL" sz="1600" b="1" dirty="0"/>
              <a:t> OFF</a:t>
            </a:r>
          </a:p>
          <a:p>
            <a:r>
              <a:rPr lang="pl-PL" sz="1600" b="1" dirty="0" err="1"/>
              <a:t>Vérifier</a:t>
            </a:r>
            <a:r>
              <a:rPr lang="pl-PL" sz="1600" b="1" dirty="0"/>
              <a:t> </a:t>
            </a:r>
            <a:r>
              <a:rPr lang="pl-PL" sz="1600" b="1" dirty="0" err="1"/>
              <a:t>que</a:t>
            </a:r>
            <a:r>
              <a:rPr lang="pl-PL" sz="1600" b="1" dirty="0"/>
              <a:t> </a:t>
            </a:r>
            <a:r>
              <a:rPr lang="pl-PL" sz="1600" b="1" dirty="0" err="1"/>
              <a:t>les</a:t>
            </a:r>
            <a:r>
              <a:rPr lang="pl-PL" sz="1600" b="1" dirty="0"/>
              <a:t> </a:t>
            </a:r>
            <a:r>
              <a:rPr lang="pl-PL" sz="1600" b="1" dirty="0" err="1"/>
              <a:t>LEDs</a:t>
            </a:r>
            <a:r>
              <a:rPr lang="pl-PL" sz="1600" b="1" dirty="0"/>
              <a:t> </a:t>
            </a:r>
            <a:r>
              <a:rPr lang="pl-PL" sz="1600" b="1" dirty="0" err="1"/>
              <a:t>sont</a:t>
            </a:r>
            <a:r>
              <a:rPr lang="pl-PL" sz="1600" b="1" dirty="0"/>
              <a:t> </a:t>
            </a:r>
            <a:r>
              <a:rPr lang="pl-PL" sz="1600" b="1" dirty="0" err="1"/>
              <a:t>éteintes</a:t>
            </a:r>
            <a:endParaRPr lang="pl-PL" sz="1600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7926D6E-14D2-48E4-B15F-CDD36AF9BC5C}"/>
              </a:ext>
            </a:extLst>
          </p:cNvPr>
          <p:cNvSpPr/>
          <p:nvPr/>
        </p:nvSpPr>
        <p:spPr>
          <a:xfrm>
            <a:off x="3545404" y="4534424"/>
            <a:ext cx="318136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 err="1"/>
              <a:t>Les</a:t>
            </a:r>
            <a:r>
              <a:rPr lang="pl-PL" sz="1600" b="1" dirty="0"/>
              <a:t> 2 </a:t>
            </a:r>
            <a:r>
              <a:rPr lang="pl-PL" sz="1600" b="1" dirty="0" err="1"/>
              <a:t>interrupteurs</a:t>
            </a:r>
            <a:r>
              <a:rPr lang="pl-PL" sz="1600" b="1" dirty="0"/>
              <a:t> </a:t>
            </a:r>
            <a:r>
              <a:rPr lang="pl-PL" sz="1600" b="1" err="1"/>
              <a:t>doivent</a:t>
            </a:r>
            <a:r>
              <a:rPr lang="pl-PL" sz="1600" b="1"/>
              <a:t> être </a:t>
            </a:r>
            <a:r>
              <a:rPr lang="pl-PL" sz="1600" b="1" dirty="0" err="1"/>
              <a:t>dans</a:t>
            </a:r>
            <a:r>
              <a:rPr lang="pl-PL" sz="1600" b="1" dirty="0"/>
              <a:t> la </a:t>
            </a:r>
            <a:r>
              <a:rPr lang="pl-PL" sz="1600" b="1" dirty="0" err="1"/>
              <a:t>position</a:t>
            </a:r>
            <a:r>
              <a:rPr lang="pl-PL" sz="1600" b="1" dirty="0"/>
              <a:t> ON</a:t>
            </a:r>
          </a:p>
          <a:p>
            <a:r>
              <a:rPr lang="pl-PL" sz="1600" b="1" dirty="0" err="1"/>
              <a:t>Vérifier</a:t>
            </a:r>
            <a:r>
              <a:rPr lang="pl-PL" sz="1600" b="1" dirty="0"/>
              <a:t> </a:t>
            </a:r>
            <a:r>
              <a:rPr lang="pl-PL" sz="1600" b="1" dirty="0" err="1"/>
              <a:t>que</a:t>
            </a:r>
            <a:r>
              <a:rPr lang="pl-PL" sz="1600" b="1" dirty="0"/>
              <a:t> </a:t>
            </a:r>
            <a:r>
              <a:rPr lang="pl-PL" sz="1600" b="1" dirty="0" err="1"/>
              <a:t>les</a:t>
            </a:r>
            <a:r>
              <a:rPr lang="pl-PL" sz="1600" b="1" dirty="0"/>
              <a:t> </a:t>
            </a:r>
            <a:r>
              <a:rPr lang="pl-PL" sz="1600" b="1" err="1"/>
              <a:t>LEDs</a:t>
            </a:r>
            <a:r>
              <a:rPr lang="pl-PL" sz="1600" b="1"/>
              <a:t> sont</a:t>
            </a:r>
            <a:r>
              <a:rPr lang="fr-FR" sz="1600" b="1"/>
              <a:t> </a:t>
            </a:r>
            <a:r>
              <a:rPr lang="pl-PL" sz="1600" b="1"/>
              <a:t>al</a:t>
            </a:r>
            <a:r>
              <a:rPr lang="fr-FR" sz="1600" b="1"/>
              <a:t>l</a:t>
            </a:r>
            <a:r>
              <a:rPr lang="pl-PL" sz="1600" b="1"/>
              <a:t>umées</a:t>
            </a:r>
            <a:endParaRPr lang="pl-PL" sz="1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8B7BF5-891A-42FF-BF0F-1607AFE57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669" y="5822605"/>
            <a:ext cx="3466893" cy="8138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397D0E2-F64C-4B7F-A3F2-241A8F0D6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837" y="2938739"/>
            <a:ext cx="3076026" cy="933948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DB04769A-8FF7-412F-AE8D-F83C5740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29" y="115116"/>
            <a:ext cx="6637734" cy="8622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2800"/>
              <a:t>Banc de test –  Programme de test : </a:t>
            </a:r>
            <a:br>
              <a:rPr lang="en-GB" sz="2800"/>
            </a:br>
            <a:r>
              <a:rPr lang="fr-FR" sz="2800"/>
              <a:t>test de la carte FEC</a:t>
            </a:r>
            <a:endParaRPr lang="en-GB" sz="2800" dirty="0"/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64134EC6-0456-4339-847D-6D9B81FE1D9B}"/>
              </a:ext>
            </a:extLst>
          </p:cNvPr>
          <p:cNvSpPr/>
          <p:nvPr/>
        </p:nvSpPr>
        <p:spPr>
          <a:xfrm>
            <a:off x="3319670" y="2194321"/>
            <a:ext cx="225733" cy="2182615"/>
          </a:xfrm>
          <a:prstGeom prst="rightBrace">
            <a:avLst>
              <a:gd name="adj1" fmla="val 34591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Łącznik prosty ze strzałką 14">
            <a:extLst>
              <a:ext uri="{FF2B5EF4-FFF2-40B4-BE49-F238E27FC236}">
                <a16:creationId xmlns:a16="http://schemas.microsoft.com/office/drawing/2014/main" id="{8181B937-2B76-40C3-987A-76E286AEDE83}"/>
              </a:ext>
            </a:extLst>
          </p:cNvPr>
          <p:cNvCxnSpPr>
            <a:cxnSpLocks/>
          </p:cNvCxnSpPr>
          <p:nvPr/>
        </p:nvCxnSpPr>
        <p:spPr>
          <a:xfrm>
            <a:off x="2773018" y="6559079"/>
            <a:ext cx="5466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30">
            <a:extLst>
              <a:ext uri="{FF2B5EF4-FFF2-40B4-BE49-F238E27FC236}">
                <a16:creationId xmlns:a16="http://schemas.microsoft.com/office/drawing/2014/main" id="{A45340E2-8D6C-4C54-A291-D190778DE23B}"/>
              </a:ext>
            </a:extLst>
          </p:cNvPr>
          <p:cNvSpPr/>
          <p:nvPr/>
        </p:nvSpPr>
        <p:spPr>
          <a:xfrm>
            <a:off x="3646141" y="7713385"/>
            <a:ext cx="307602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 err="1"/>
              <a:t>Les</a:t>
            </a:r>
            <a:r>
              <a:rPr lang="pl-PL" sz="1600" b="1" dirty="0"/>
              <a:t> 2 </a:t>
            </a:r>
            <a:r>
              <a:rPr lang="pl-PL" sz="1600" b="1" dirty="0" err="1"/>
              <a:t>interrupteurs</a:t>
            </a:r>
            <a:r>
              <a:rPr lang="pl-PL" sz="1600" b="1" dirty="0"/>
              <a:t> </a:t>
            </a:r>
            <a:r>
              <a:rPr lang="pl-PL" sz="1600" b="1" err="1"/>
              <a:t>doivent</a:t>
            </a:r>
            <a:r>
              <a:rPr lang="pl-PL" sz="1600" b="1"/>
              <a:t> être </a:t>
            </a:r>
            <a:r>
              <a:rPr lang="pl-PL" sz="1600" b="1" dirty="0" err="1"/>
              <a:t>dans</a:t>
            </a:r>
            <a:r>
              <a:rPr lang="pl-PL" sz="1600" b="1" dirty="0"/>
              <a:t> la </a:t>
            </a:r>
            <a:r>
              <a:rPr lang="pl-PL" sz="1600" b="1" dirty="0" err="1"/>
              <a:t>position</a:t>
            </a:r>
            <a:r>
              <a:rPr lang="pl-PL" sz="1600" b="1" dirty="0"/>
              <a:t> OFF</a:t>
            </a:r>
          </a:p>
          <a:p>
            <a:r>
              <a:rPr lang="pl-PL" sz="1600" b="1" dirty="0" err="1"/>
              <a:t>Vérifier</a:t>
            </a:r>
            <a:r>
              <a:rPr lang="pl-PL" sz="1600" b="1" dirty="0"/>
              <a:t> </a:t>
            </a:r>
            <a:r>
              <a:rPr lang="pl-PL" sz="1600" b="1" dirty="0" err="1"/>
              <a:t>que</a:t>
            </a:r>
            <a:r>
              <a:rPr lang="pl-PL" sz="1600" b="1" dirty="0"/>
              <a:t> </a:t>
            </a:r>
            <a:r>
              <a:rPr lang="pl-PL" sz="1600" b="1" dirty="0" err="1"/>
              <a:t>les</a:t>
            </a:r>
            <a:r>
              <a:rPr lang="pl-PL" sz="1600" b="1" dirty="0"/>
              <a:t> </a:t>
            </a:r>
            <a:r>
              <a:rPr lang="pl-PL" sz="1600" b="1" dirty="0" err="1"/>
              <a:t>LEDs</a:t>
            </a:r>
            <a:r>
              <a:rPr lang="pl-PL" sz="1600" b="1" dirty="0"/>
              <a:t> </a:t>
            </a:r>
            <a:r>
              <a:rPr lang="pl-PL" sz="1600" b="1" dirty="0" err="1"/>
              <a:t>sont</a:t>
            </a:r>
            <a:r>
              <a:rPr lang="pl-PL" sz="1600" b="1" dirty="0"/>
              <a:t> </a:t>
            </a:r>
            <a:r>
              <a:rPr lang="pl-PL" sz="1600" b="1" dirty="0" err="1"/>
              <a:t>éteintes</a:t>
            </a:r>
            <a:endParaRPr lang="pl-PL" sz="16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C885FB-D825-47B9-B064-58596B62E430}"/>
              </a:ext>
            </a:extLst>
          </p:cNvPr>
          <p:cNvSpPr txBox="1"/>
          <p:nvPr/>
        </p:nvSpPr>
        <p:spPr>
          <a:xfrm flipH="1">
            <a:off x="3319668" y="6598931"/>
            <a:ext cx="3402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/>
              <a:t>Note</a:t>
            </a:r>
            <a:r>
              <a:rPr lang="fr-FR" sz="1600" i="1"/>
              <a:t> : si ce n’est pas le cas et que le programme est bloqué après les 3 minutes, relancer la procédure de test à partir de 1.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B2C08F0-CD74-451F-A4A2-2F344DF7E3BE}"/>
              </a:ext>
            </a:extLst>
          </p:cNvPr>
          <p:cNvCxnSpPr>
            <a:cxnSpLocks/>
          </p:cNvCxnSpPr>
          <p:nvPr/>
        </p:nvCxnSpPr>
        <p:spPr>
          <a:xfrm>
            <a:off x="3339546" y="6725894"/>
            <a:ext cx="0" cy="9272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C8484996-4973-465C-95F9-36B7AA78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89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6ADB54BE-9B30-4A4A-B5DF-09A8A05C66C3}"/>
              </a:ext>
            </a:extLst>
          </p:cNvPr>
          <p:cNvSpPr/>
          <p:nvPr/>
        </p:nvSpPr>
        <p:spPr>
          <a:xfrm>
            <a:off x="65599" y="1215917"/>
            <a:ext cx="3969688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Tous</a:t>
            </a:r>
            <a:r>
              <a:rPr lang="en-US" sz="1400" dirty="0"/>
              <a:t> les </a:t>
            </a:r>
            <a:r>
              <a:rPr lang="en-US" sz="1400" dirty="0" err="1"/>
              <a:t>résultats</a:t>
            </a:r>
            <a:r>
              <a:rPr lang="en-US" sz="1400" dirty="0"/>
              <a:t> </a:t>
            </a:r>
            <a:r>
              <a:rPr lang="en-US" sz="1400" dirty="0" err="1"/>
              <a:t>sont</a:t>
            </a:r>
            <a:r>
              <a:rPr lang="en-US" sz="1400" dirty="0"/>
              <a:t> </a:t>
            </a:r>
            <a:r>
              <a:rPr lang="en-US" sz="1400" dirty="0" err="1"/>
              <a:t>sauvegardés</a:t>
            </a:r>
            <a:r>
              <a:rPr lang="en-US" sz="1400" dirty="0"/>
              <a:t> </a:t>
            </a:r>
            <a:r>
              <a:rPr lang="en-US" sz="1400" dirty="0" err="1"/>
              <a:t>dans</a:t>
            </a:r>
            <a:r>
              <a:rPr lang="en-US" sz="1400" dirty="0"/>
              <a:t> le</a:t>
            </a:r>
          </a:p>
          <a:p>
            <a:r>
              <a:rPr lang="en-US" sz="1400"/>
              <a:t>dossier</a:t>
            </a:r>
            <a:r>
              <a:rPr lang="en-US" sz="1400" b="1"/>
              <a:t> “ </a:t>
            </a:r>
            <a:r>
              <a:rPr lang="en-US" sz="1400" b="1" i="1"/>
              <a:t>out</a:t>
            </a:r>
            <a:r>
              <a:rPr lang="en-US" sz="1400" b="1"/>
              <a:t> “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endParaRPr lang="en-US" sz="1400" b="1"/>
          </a:p>
          <a:p>
            <a:pPr marL="342900" indent="-342900">
              <a:buFont typeface="+mj-lt"/>
              <a:buAutoNum type="arabicPeriod" startAt="2"/>
            </a:pPr>
            <a:r>
              <a:rPr lang="en-US" sz="1400"/>
              <a:t>Le fichier </a:t>
            </a:r>
            <a:r>
              <a:rPr lang="en-US" sz="1400" dirty="0"/>
              <a:t>de </a:t>
            </a:r>
            <a:r>
              <a:rPr lang="en-US" sz="1400" b="1" dirty="0"/>
              <a:t>rapport </a:t>
            </a:r>
            <a:r>
              <a:rPr lang="en-US" sz="1400" b="1"/>
              <a:t>PDF </a:t>
            </a:r>
            <a:r>
              <a:rPr lang="en-US" sz="1400"/>
              <a:t>est au nom suivant : </a:t>
            </a:r>
            <a:r>
              <a:rPr lang="en-US" sz="1400" dirty="0" err="1">
                <a:solidFill>
                  <a:srgbClr val="FF0000"/>
                </a:solidFill>
              </a:rPr>
              <a:t>fectest_report_fec_XXX_</a:t>
            </a:r>
            <a:r>
              <a:rPr lang="en-US" sz="1400" err="1">
                <a:solidFill>
                  <a:srgbClr val="FF0000"/>
                </a:solidFill>
              </a:rPr>
              <a:t>YYY</a:t>
            </a:r>
            <a:r>
              <a:rPr lang="en-US" sz="1400">
                <a:solidFill>
                  <a:srgbClr val="FF0000"/>
                </a:solidFill>
              </a:rPr>
              <a:t> </a:t>
            </a:r>
          </a:p>
          <a:p>
            <a:r>
              <a:rPr lang="en-US" sz="1400">
                <a:solidFill>
                  <a:srgbClr val="FF0000"/>
                </a:solidFill>
              </a:rPr>
              <a:t>	</a:t>
            </a:r>
            <a:r>
              <a:rPr lang="en-US" sz="1400"/>
              <a:t>où :</a:t>
            </a:r>
            <a:endParaRPr lang="en-US" sz="1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XXX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/>
              <a:t>le N° de série de la FEC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/>
              <a:t>YYY est la date+heure du test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400"/>
          </a:p>
          <a:p>
            <a:r>
              <a:rPr lang="en-US" sz="1400"/>
              <a:t>	Ce fichier est celui qui sert de </a:t>
            </a:r>
            <a:r>
              <a:rPr lang="en-US" sz="1400" b="1"/>
              <a:t>référence pour 	la validation des cartes FEC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400"/>
          </a:p>
          <a:p>
            <a:pPr marL="342900" indent="-342900">
              <a:buFont typeface="+mj-lt"/>
              <a:buAutoNum type="arabicPeriod" startAt="2"/>
            </a:pPr>
            <a:endParaRPr lang="en-US" sz="1400"/>
          </a:p>
          <a:p>
            <a:pPr marL="342900" indent="-342900">
              <a:buFont typeface="+mj-lt"/>
              <a:buAutoNum type="arabicPeriod" startAt="2"/>
            </a:pPr>
            <a:endParaRPr lang="en-US" sz="1400"/>
          </a:p>
          <a:p>
            <a:pPr marL="342900" indent="-342900">
              <a:buFont typeface="+mj-lt"/>
              <a:buAutoNum type="arabicPeriod" startAt="2"/>
            </a:pPr>
            <a:endParaRPr lang="en-US" sz="1400"/>
          </a:p>
          <a:p>
            <a:pPr marL="342900" indent="-342900">
              <a:buFont typeface="+mj-lt"/>
              <a:buAutoNum type="arabicPeriod" startAt="3"/>
            </a:pPr>
            <a:r>
              <a:rPr lang="en-US" sz="1400"/>
              <a:t>Un dossier </a:t>
            </a:r>
            <a:r>
              <a:rPr lang="en-US" sz="1400" dirty="0"/>
              <a:t>avec le </a:t>
            </a:r>
            <a:r>
              <a:rPr lang="en-US" sz="1400" dirty="0" err="1"/>
              <a:t>même</a:t>
            </a:r>
            <a:r>
              <a:rPr lang="en-US" sz="1400" dirty="0"/>
              <a:t> </a:t>
            </a:r>
            <a:r>
              <a:rPr lang="en-US" sz="1400"/>
              <a:t>nom contient :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Des fichiers  </a:t>
            </a:r>
            <a:r>
              <a:rPr lang="en-US" sz="1400" dirty="0"/>
              <a:t>txt avec les </a:t>
            </a:r>
            <a:r>
              <a:rPr lang="en-US" sz="1400" dirty="0" err="1"/>
              <a:t>commandes</a:t>
            </a:r>
            <a:r>
              <a:rPr lang="en-US" sz="1400" dirty="0"/>
              <a:t> </a:t>
            </a:r>
            <a:r>
              <a:rPr lang="en-US" sz="1400" dirty="0" err="1"/>
              <a:t>envoyées</a:t>
            </a:r>
            <a:r>
              <a:rPr lang="en-US" sz="1400" dirty="0"/>
              <a:t> et </a:t>
            </a:r>
            <a:r>
              <a:rPr lang="en-US" sz="1400" dirty="0" err="1"/>
              <a:t>reçues</a:t>
            </a:r>
            <a:r>
              <a:rPr lang="en-US" sz="1400" dirty="0"/>
              <a:t> pour les </a:t>
            </a:r>
            <a:r>
              <a:rPr lang="en-US" sz="1400"/>
              <a:t>5 runs de tests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/>
              <a:t>Des f</a:t>
            </a:r>
            <a:r>
              <a:rPr lang="pl-PL" sz="1400"/>
              <a:t>ichiers d’image</a:t>
            </a:r>
            <a:r>
              <a:rPr lang="fr-FR" sz="1400"/>
              <a:t>s</a:t>
            </a:r>
            <a:r>
              <a:rPr lang="en-US" sz="1400"/>
              <a:t> </a:t>
            </a:r>
            <a:r>
              <a:rPr lang="en-US" sz="1400" dirty="0" err="1"/>
              <a:t>dans</a:t>
            </a:r>
            <a:r>
              <a:rPr lang="en-US" sz="1400" dirty="0"/>
              <a:t> le </a:t>
            </a:r>
            <a:r>
              <a:rPr lang="en-US" sz="1400"/>
              <a:t>sous-dossier “ </a:t>
            </a:r>
            <a:r>
              <a:rPr lang="en-US" sz="1400" i="1"/>
              <a:t>data “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Graphiques des piédestaux pour </a:t>
            </a:r>
            <a:r>
              <a:rPr lang="en-US" sz="1400" dirty="0" err="1"/>
              <a:t>chaque</a:t>
            </a:r>
            <a:r>
              <a:rPr lang="en-US" sz="1400" dirty="0"/>
              <a:t> </a:t>
            </a:r>
            <a:r>
              <a:rPr lang="en-US" sz="1400"/>
              <a:t>AFTER (moyenne + RMS) 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Graphiques des tests de patterns pour l’ADC 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/>
              <a:t>Graphiques </a:t>
            </a:r>
            <a:r>
              <a:rPr lang="en-US" sz="1400" dirty="0"/>
              <a:t>des </a:t>
            </a:r>
            <a:r>
              <a:rPr lang="en-US" sz="1400"/>
              <a:t>tests du générateur d’impulsion calibrée</a:t>
            </a:r>
            <a:endParaRPr lang="en-US" sz="14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 startAt="3"/>
            </a:pPr>
            <a:endParaRPr lang="en-US" sz="16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E063140-EB2B-49CD-8422-2AF6AD56C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244" y="1196345"/>
            <a:ext cx="3216983" cy="1251390"/>
          </a:xfrm>
          <a:prstGeom prst="rect">
            <a:avLst/>
          </a:prstGeom>
        </p:spPr>
      </p:pic>
      <p:sp>
        <p:nvSpPr>
          <p:cNvPr id="28" name="Tytuł 1">
            <a:extLst>
              <a:ext uri="{FF2B5EF4-FFF2-40B4-BE49-F238E27FC236}">
                <a16:creationId xmlns:a16="http://schemas.microsoft.com/office/drawing/2014/main" id="{AB07ED7D-B82B-4F2F-827C-1C4E8BE5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76" y="176600"/>
            <a:ext cx="5915025" cy="73755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200" dirty="0"/>
              <a:t>Banc </a:t>
            </a:r>
            <a:r>
              <a:rPr lang="en-GB" sz="3200"/>
              <a:t>de test – Résultats des tests</a:t>
            </a:r>
            <a:endParaRPr lang="en-GB" sz="3200" dirty="0"/>
          </a:p>
        </p:txBody>
      </p:sp>
      <p:pic>
        <p:nvPicPr>
          <p:cNvPr id="30" name="Obraz 1">
            <a:extLst>
              <a:ext uri="{FF2B5EF4-FFF2-40B4-BE49-F238E27FC236}">
                <a16:creationId xmlns:a16="http://schemas.microsoft.com/office/drawing/2014/main" id="{B757CBBD-6996-43C4-A4D7-1A008EA8A3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0018" y="3031435"/>
            <a:ext cx="2733251" cy="34689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A44DE2-CDBF-4D4E-8EB4-D99602AE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BB29-F387-4FB9-BE8A-722151BDBD3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884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16976</TotalTime>
  <Words>1374</Words>
  <Application>Microsoft Office PowerPoint</Application>
  <PresentationFormat>Affichage à l'écran (4:3)</PresentationFormat>
  <Paragraphs>246</Paragraphs>
  <Slides>11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Webdings</vt:lpstr>
      <vt:lpstr>Wingdings</vt:lpstr>
      <vt:lpstr>Motyw pakietu Office</vt:lpstr>
      <vt:lpstr>Photo Editor Photo</vt:lpstr>
      <vt:lpstr>Manuel utilisateur   du banc-test  pour cartes FEC </vt:lpstr>
      <vt:lpstr>Banc de test – vue du dessus</vt:lpstr>
      <vt:lpstr>Banc de test –  connexion au PC</vt:lpstr>
      <vt:lpstr>Branchement de la carte FEC sur le banc de test</vt:lpstr>
      <vt:lpstr>Mise en route du PC portable</vt:lpstr>
      <vt:lpstr>Mise en route du PC portable (suite) Lancement du programme de test</vt:lpstr>
      <vt:lpstr>Banc de test –  Programme de test : vérification de la connexion à la carte FEM</vt:lpstr>
      <vt:lpstr>Banc de test –  Programme de test :  test de la carte FEC</vt:lpstr>
      <vt:lpstr>Banc de test – Résultats des tests</vt:lpstr>
      <vt:lpstr>Résultats des tests – Le rapport PDF</vt:lpstr>
      <vt:lpstr>Extinction du banc de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Box Status</dc:title>
  <dc:creator>Marcin Ziembicki</dc:creator>
  <cp:lastModifiedBy>Jean-Marc Parraud</cp:lastModifiedBy>
  <cp:revision>334</cp:revision>
  <cp:lastPrinted>2020-06-16T06:59:00Z</cp:lastPrinted>
  <dcterms:created xsi:type="dcterms:W3CDTF">2019-09-27T10:17:14Z</dcterms:created>
  <dcterms:modified xsi:type="dcterms:W3CDTF">2021-03-30T14:22:15Z</dcterms:modified>
</cp:coreProperties>
</file>