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88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98" r:id="rId11"/>
    <p:sldId id="302" r:id="rId12"/>
    <p:sldId id="297" r:id="rId13"/>
    <p:sldId id="299" r:id="rId14"/>
    <p:sldId id="300" r:id="rId15"/>
    <p:sldId id="301" r:id="rId16"/>
    <p:sldId id="304" r:id="rId17"/>
    <p:sldId id="303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2678" autoAdjust="0"/>
  </p:normalViewPr>
  <p:slideViewPr>
    <p:cSldViewPr snapToGrid="0">
      <p:cViewPr varScale="1">
        <p:scale>
          <a:sx n="97" d="100"/>
          <a:sy n="97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284A-A711-4013-97E9-5EBFD09AA4A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8D1E-3849-4939-8084-0B0B9E2D5D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xmlns="" id="{6CD68835-DA33-4591-8BF2-A3237F0C3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xmlns="" id="{233E7028-2229-47A2-8243-07C0708F0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xmlns="" id="{1CDEBE79-F8B2-4050-8583-CC1D956A3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350" indent="-293688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2688" indent="-234950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4950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FE3633-6994-4852-B0C5-8799C13663CE}" type="slidenum">
              <a:rPr lang="pl-PL" altLang="pl-PL" smtClean="0">
                <a:latin typeface="Calibri" panose="020F0502020204030204" pitchFamily="34" charset="0"/>
              </a:rPr>
              <a:pPr/>
              <a:t>1</a:t>
            </a:fld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5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2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19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98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80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9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4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59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27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84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9300-19CD-4DB7-98D9-473AF3F699D7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8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72F63BF4-FC7E-47D8-9E53-94BEA7CB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808" y="3146483"/>
            <a:ext cx="6396383" cy="1759897"/>
          </a:xfrm>
        </p:spPr>
        <p:txBody>
          <a:bodyPr anchor="ctr">
            <a:normAutofit/>
          </a:bodyPr>
          <a:lstStyle/>
          <a:p>
            <a:r>
              <a:rPr lang="pl-PL" altLang="pl-PL" sz="4400" b="1"/>
              <a:t>Banc</a:t>
            </a:r>
            <a:r>
              <a:rPr lang="fr-FR" altLang="pl-PL" sz="4400" b="1" dirty="0"/>
              <a:t>-</a:t>
            </a:r>
            <a:r>
              <a:rPr lang="pl-PL" altLang="pl-PL" sz="4400" b="1"/>
              <a:t>test </a:t>
            </a:r>
            <a:r>
              <a:rPr lang="pl-PL" altLang="pl-PL" sz="4400" b="1" dirty="0"/>
              <a:t>des FEC</a:t>
            </a:r>
            <a:r>
              <a:rPr lang="pl-PL" altLang="pl-PL" sz="4050" b="1" dirty="0"/>
              <a:t/>
            </a:r>
            <a:br>
              <a:rPr lang="pl-PL" altLang="pl-PL" sz="4050" b="1" dirty="0"/>
            </a:br>
            <a:r>
              <a:rPr lang="pl-PL" altLang="pl-PL" sz="2800" b="1" dirty="0" err="1"/>
              <a:t>rapport</a:t>
            </a:r>
            <a:r>
              <a:rPr lang="pl-PL" altLang="pl-PL" sz="2800" b="1" dirty="0"/>
              <a:t> </a:t>
            </a:r>
            <a:r>
              <a:rPr lang="pl-PL" altLang="pl-PL" sz="2800" b="1" dirty="0" err="1"/>
              <a:t>d’octobre</a:t>
            </a:r>
            <a:r>
              <a:rPr lang="pl-PL" altLang="pl-PL" sz="2800" b="1" dirty="0"/>
              <a:t> 2020</a:t>
            </a:r>
            <a:endParaRPr lang="pl-PL" altLang="pl-PL" sz="2800" dirty="0"/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xmlns="" id="{53FBE0EF-4B6F-4EB8-BC9A-1EF7B5EC3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5268516"/>
            <a:ext cx="5143500" cy="65127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pl-PL" dirty="0"/>
              <a:t>Andrzej Rychter</a:t>
            </a:r>
          </a:p>
          <a:p>
            <a:pPr eaLnBrk="1" hangingPunct="1"/>
            <a:r>
              <a:rPr lang="en-US" altLang="pl-PL" dirty="0"/>
              <a:t>Warsaw University of Technology</a:t>
            </a:r>
          </a:p>
          <a:p>
            <a:pPr eaLnBrk="1" hangingPunct="1"/>
            <a:endParaRPr lang="pl-PL" altLang="pl-PL" dirty="0"/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xmlns="" id="{03361D38-1E2C-4568-BA2F-A07F85EE3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56" y="1725217"/>
            <a:ext cx="2300288" cy="13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xmlns="" id="{3DD41A56-BF1D-458A-BF6C-484F9E70E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37022"/>
            <a:ext cx="230505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47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87464" y="733034"/>
            <a:ext cx="475638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0000"/>
                </a:solidFill>
              </a:rPr>
              <a:t>Mettre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 OFF </a:t>
            </a:r>
            <a:r>
              <a:rPr lang="en-US" sz="1600" dirty="0"/>
              <a:t>les alimentations </a:t>
            </a:r>
            <a:r>
              <a:rPr lang="en-US" sz="1600" dirty="0" err="1"/>
              <a:t>électriques</a:t>
            </a:r>
            <a:r>
              <a:rPr lang="en-US" sz="1600" dirty="0"/>
              <a:t> des TDCM et FEM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Lancer le script </a:t>
            </a:r>
            <a:r>
              <a:rPr lang="en-US" sz="1600" b="1" dirty="0" err="1"/>
              <a:t>startenv.cmd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i="1" dirty="0"/>
              <a:t>Python </a:t>
            </a:r>
            <a:r>
              <a:rPr lang="en-US" sz="1600" i="1" dirty="0" err="1"/>
              <a:t>venv</a:t>
            </a:r>
            <a:r>
              <a:rPr lang="en-US" sz="1600" i="1" dirty="0"/>
              <a:t> </a:t>
            </a:r>
            <a:r>
              <a:rPr lang="en-US" sz="1600" dirty="0"/>
              <a:t>, </a:t>
            </a:r>
            <a:r>
              <a:rPr lang="en-US" sz="1600" dirty="0" err="1"/>
              <a:t>dans</a:t>
            </a:r>
            <a:r>
              <a:rPr lang="en-US" sz="1600" dirty="0"/>
              <a:t> le dossier source,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démarrer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Taper: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python fec_test.py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Entrer </a:t>
            </a:r>
            <a:r>
              <a:rPr lang="en-US" sz="1600" dirty="0"/>
              <a:t>les </a:t>
            </a:r>
            <a:r>
              <a:rPr lang="en-US" sz="1600" dirty="0" err="1"/>
              <a:t>informations</a:t>
            </a:r>
            <a:r>
              <a:rPr lang="en-US" sz="1600" dirty="0"/>
              <a:t> </a:t>
            </a:r>
            <a:r>
              <a:rPr lang="en-US" sz="1600" dirty="0" err="1"/>
              <a:t>suivantes</a:t>
            </a:r>
            <a:r>
              <a:rPr lang="en-US" sz="16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Numéro du slot FEM (0 ou 1) utilisé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Nom de l’opérateur-testeur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Numéro de série de </a:t>
            </a:r>
            <a:r>
              <a:rPr lang="en-US" sz="1600" dirty="0"/>
              <a:t>la FEC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0000"/>
                </a:solidFill>
              </a:rPr>
              <a:t>Mettre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en-US" sz="1600" dirty="0"/>
              <a:t>les alimentations </a:t>
            </a:r>
            <a:r>
              <a:rPr lang="en-US" sz="1600" dirty="0" err="1"/>
              <a:t>électriques</a:t>
            </a:r>
            <a:r>
              <a:rPr lang="en-US" sz="1600" dirty="0"/>
              <a:t> des </a:t>
            </a:r>
            <a:r>
              <a:rPr lang="en-US" sz="1600"/>
              <a:t>TDCM et </a:t>
            </a:r>
            <a:r>
              <a:rPr lang="en-US" sz="1600" dirty="0"/>
              <a:t>FEM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 test </a:t>
            </a:r>
            <a:r>
              <a:rPr lang="en-US" sz="1600" dirty="0" err="1"/>
              <a:t>prend</a:t>
            </a:r>
            <a:r>
              <a:rPr lang="en-US" sz="1600" dirty="0"/>
              <a:t> environ </a:t>
            </a:r>
            <a:r>
              <a:rPr lang="pl-PL" sz="1600" dirty="0"/>
              <a:t>3</a:t>
            </a:r>
            <a:r>
              <a:rPr lang="en-US" sz="1600" dirty="0"/>
              <a:t> minutes et </a:t>
            </a:r>
            <a:r>
              <a:rPr lang="en-US" sz="1600" dirty="0" err="1"/>
              <a:t>produit</a:t>
            </a:r>
            <a:r>
              <a:rPr lang="en-US" sz="1600" dirty="0"/>
              <a:t> de multiples </a:t>
            </a:r>
            <a:r>
              <a:rPr lang="en-US" sz="1600" dirty="0" err="1"/>
              <a:t>lignes</a:t>
            </a:r>
            <a:r>
              <a:rPr lang="en-US" sz="1600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Quand</a:t>
            </a:r>
            <a:r>
              <a:rPr lang="en-US" sz="1600" dirty="0"/>
              <a:t> le test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fini</a:t>
            </a:r>
            <a:r>
              <a:rPr lang="en-US" sz="1600" dirty="0"/>
              <a:t>, on </a:t>
            </a:r>
            <a:r>
              <a:rPr lang="en-US" sz="1600" dirty="0" err="1"/>
              <a:t>doit</a:t>
            </a:r>
            <a:r>
              <a:rPr lang="en-US" sz="1600" dirty="0"/>
              <a:t> </a:t>
            </a:r>
            <a:r>
              <a:rPr lang="en-US" sz="1600" dirty="0" err="1"/>
              <a:t>obtenir</a:t>
            </a:r>
            <a:r>
              <a:rPr lang="en-US" sz="1600" dirty="0"/>
              <a:t> le message </a:t>
            </a:r>
            <a:r>
              <a:rPr lang="en-US" sz="1600" dirty="0" err="1"/>
              <a:t>suivant</a:t>
            </a:r>
            <a:r>
              <a:rPr lang="en-US" sz="1600" dirty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0000"/>
                </a:solidFill>
              </a:rPr>
              <a:t>Mettre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 OFF </a:t>
            </a:r>
            <a:r>
              <a:rPr lang="en-US" sz="1600" dirty="0"/>
              <a:t>les alimentations </a:t>
            </a:r>
            <a:r>
              <a:rPr lang="en-US" sz="1600" dirty="0" err="1"/>
              <a:t>électriques</a:t>
            </a:r>
            <a:r>
              <a:rPr lang="en-US" sz="1600" dirty="0"/>
              <a:t> des TDCM et FEM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err="1"/>
              <a:t>Vérifier</a:t>
            </a:r>
            <a:r>
              <a:rPr lang="en-US" sz="1600"/>
              <a:t> le </a:t>
            </a:r>
            <a:r>
              <a:rPr lang="en-US" sz="1600" dirty="0"/>
              <a:t>rapport de </a:t>
            </a:r>
            <a:r>
              <a:rPr lang="en-US" sz="1600"/>
              <a:t>test dans le dossier </a:t>
            </a:r>
            <a:r>
              <a:rPr lang="en-US" sz="1600" i="1"/>
              <a:t>out</a:t>
            </a:r>
            <a:endParaRPr lang="en-US" sz="1600" i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" y="227967"/>
            <a:ext cx="9056687" cy="5234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Testeur</a:t>
            </a:r>
            <a:r>
              <a:rPr lang="en-GB" dirty="0"/>
              <a:t> de </a:t>
            </a:r>
            <a:r>
              <a:rPr lang="en-GB"/>
              <a:t>FEC  –  </a:t>
            </a:r>
            <a:r>
              <a:rPr lang="pl-PL"/>
              <a:t>lancer </a:t>
            </a:r>
            <a:r>
              <a:rPr lang="pl-PL" dirty="0"/>
              <a:t>le test FEC</a:t>
            </a:r>
            <a:endParaRPr lang="en-GB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xmlns="" id="{F9057B20-BC19-493E-9679-161B295A76E5}"/>
              </a:ext>
            </a:extLst>
          </p:cNvPr>
          <p:cNvSpPr/>
          <p:nvPr/>
        </p:nvSpPr>
        <p:spPr>
          <a:xfrm>
            <a:off x="4843847" y="743422"/>
            <a:ext cx="410136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/>
              <a:t>Les</a:t>
            </a:r>
            <a:r>
              <a:rPr lang="pl-PL" b="1" dirty="0"/>
              <a:t> 2 </a:t>
            </a:r>
            <a:r>
              <a:rPr lang="pl-PL" b="1" dirty="0" err="1"/>
              <a:t>interrupteurs</a:t>
            </a:r>
            <a:r>
              <a:rPr lang="pl-PL" b="1" dirty="0"/>
              <a:t> </a:t>
            </a:r>
            <a:r>
              <a:rPr lang="pl-PL" b="1" err="1"/>
              <a:t>doivent</a:t>
            </a:r>
            <a:r>
              <a:rPr lang="pl-PL" b="1"/>
              <a:t> être </a:t>
            </a:r>
            <a:r>
              <a:rPr lang="pl-PL" b="1" dirty="0" err="1"/>
              <a:t>dans</a:t>
            </a:r>
            <a:r>
              <a:rPr lang="pl-PL" b="1" dirty="0"/>
              <a:t> la </a:t>
            </a:r>
            <a:r>
              <a:rPr lang="pl-PL" b="1" dirty="0" err="1"/>
              <a:t>position</a:t>
            </a:r>
            <a:r>
              <a:rPr lang="pl-PL" b="1" dirty="0"/>
              <a:t> OFF</a:t>
            </a:r>
          </a:p>
          <a:p>
            <a:r>
              <a:rPr lang="pl-PL" b="1" dirty="0" err="1"/>
              <a:t>Vérifier</a:t>
            </a:r>
            <a:r>
              <a:rPr lang="pl-PL" b="1" dirty="0"/>
              <a:t> </a:t>
            </a:r>
            <a:r>
              <a:rPr lang="pl-PL" b="1" dirty="0" err="1"/>
              <a:t>que</a:t>
            </a:r>
            <a:r>
              <a:rPr lang="pl-PL" b="1" dirty="0"/>
              <a:t> </a:t>
            </a:r>
            <a:r>
              <a:rPr lang="pl-PL" b="1" dirty="0" err="1"/>
              <a:t>les</a:t>
            </a:r>
            <a:r>
              <a:rPr lang="pl-PL" b="1" dirty="0"/>
              <a:t> </a:t>
            </a:r>
            <a:r>
              <a:rPr lang="pl-PL" b="1" dirty="0" err="1"/>
              <a:t>LEDs</a:t>
            </a:r>
            <a:r>
              <a:rPr lang="pl-PL" b="1" dirty="0"/>
              <a:t> </a:t>
            </a:r>
            <a:r>
              <a:rPr lang="pl-PL" b="1" dirty="0" err="1"/>
              <a:t>sont</a:t>
            </a:r>
            <a:r>
              <a:rPr lang="pl-PL" b="1" dirty="0"/>
              <a:t> </a:t>
            </a:r>
            <a:r>
              <a:rPr lang="pl-PL" b="1" dirty="0" err="1"/>
              <a:t>éteintes</a:t>
            </a:r>
            <a:endParaRPr lang="pl-PL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27926D6E-14D2-48E4-B15F-CDD36AF9BC5C}"/>
              </a:ext>
            </a:extLst>
          </p:cNvPr>
          <p:cNvSpPr/>
          <p:nvPr/>
        </p:nvSpPr>
        <p:spPr>
          <a:xfrm>
            <a:off x="4867659" y="3028099"/>
            <a:ext cx="410136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/>
              <a:t>Les</a:t>
            </a:r>
            <a:r>
              <a:rPr lang="pl-PL" b="1" dirty="0"/>
              <a:t> 2 </a:t>
            </a:r>
            <a:r>
              <a:rPr lang="pl-PL" b="1" dirty="0" err="1"/>
              <a:t>interrupteurs</a:t>
            </a:r>
            <a:r>
              <a:rPr lang="pl-PL" b="1" dirty="0"/>
              <a:t> </a:t>
            </a:r>
            <a:r>
              <a:rPr lang="pl-PL" b="1" err="1"/>
              <a:t>doivent</a:t>
            </a:r>
            <a:r>
              <a:rPr lang="pl-PL" b="1"/>
              <a:t> être </a:t>
            </a:r>
            <a:r>
              <a:rPr lang="pl-PL" b="1" dirty="0" err="1"/>
              <a:t>dans</a:t>
            </a:r>
            <a:r>
              <a:rPr lang="pl-PL" b="1" dirty="0"/>
              <a:t> la </a:t>
            </a:r>
            <a:r>
              <a:rPr lang="pl-PL" b="1" dirty="0" err="1"/>
              <a:t>position</a:t>
            </a:r>
            <a:r>
              <a:rPr lang="pl-PL" b="1" dirty="0"/>
              <a:t> ON</a:t>
            </a:r>
          </a:p>
          <a:p>
            <a:r>
              <a:rPr lang="pl-PL" b="1" dirty="0" err="1"/>
              <a:t>Vérifier</a:t>
            </a:r>
            <a:r>
              <a:rPr lang="pl-PL" b="1" dirty="0"/>
              <a:t> </a:t>
            </a:r>
            <a:r>
              <a:rPr lang="pl-PL" b="1" dirty="0" err="1"/>
              <a:t>que</a:t>
            </a:r>
            <a:r>
              <a:rPr lang="pl-PL" b="1" dirty="0"/>
              <a:t> </a:t>
            </a:r>
            <a:r>
              <a:rPr lang="pl-PL" b="1" dirty="0" err="1"/>
              <a:t>les</a:t>
            </a:r>
            <a:r>
              <a:rPr lang="pl-PL" b="1" dirty="0"/>
              <a:t> </a:t>
            </a:r>
            <a:r>
              <a:rPr lang="pl-PL" b="1" dirty="0" err="1"/>
              <a:t>LEDs</a:t>
            </a:r>
            <a:r>
              <a:rPr lang="pl-PL" b="1" dirty="0"/>
              <a:t> </a:t>
            </a:r>
            <a:r>
              <a:rPr lang="pl-PL" b="1" err="1"/>
              <a:t>sont</a:t>
            </a:r>
            <a:r>
              <a:rPr lang="pl-PL" b="1"/>
              <a:t> al</a:t>
            </a:r>
            <a:r>
              <a:rPr lang="fr-FR" b="1"/>
              <a:t>l</a:t>
            </a:r>
            <a:r>
              <a:rPr lang="pl-PL" b="1"/>
              <a:t>umées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88B7BF5-891A-42FF-BF0F-1607AFE5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" y="4451489"/>
            <a:ext cx="4897589" cy="9153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397D0E2-F64C-4B7F-A3F2-241A8F0D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82" y="1868608"/>
            <a:ext cx="4101368" cy="8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-179614" y="733034"/>
            <a:ext cx="52813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/>
              <a:t>Le script de contrôle vérifie </a:t>
            </a:r>
            <a:r>
              <a:rPr lang="en-US" sz="1400" dirty="0"/>
              <a:t>la </a:t>
            </a:r>
            <a:r>
              <a:rPr lang="en-US" sz="1400"/>
              <a:t>communication de base </a:t>
            </a:r>
            <a:r>
              <a:rPr lang="en-US" sz="1400" dirty="0"/>
              <a:t>FEM-FEC avec le </a:t>
            </a:r>
            <a:r>
              <a:rPr lang="en-US" sz="1400"/>
              <a:t>chip DS2438 : </a:t>
            </a:r>
            <a:r>
              <a:rPr lang="en-US" sz="1400" dirty="0"/>
              <a:t>No </a:t>
            </a:r>
            <a:r>
              <a:rPr lang="en-US" sz="1400"/>
              <a:t>de série (ID) du chip électronique, tensions, </a:t>
            </a:r>
            <a:r>
              <a:rPr lang="en-US" sz="1400" dirty="0"/>
              <a:t>courant</a:t>
            </a:r>
            <a:r>
              <a:rPr lang="en-US" sz="1400"/>
              <a:t>, température.</a:t>
            </a: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err="1"/>
              <a:t>Registres</a:t>
            </a:r>
            <a:r>
              <a:rPr lang="en-US" sz="1400"/>
              <a:t> de </a:t>
            </a:r>
            <a:r>
              <a:rPr lang="en-US" sz="1400" dirty="0"/>
              <a:t>Slow control – le script </a:t>
            </a:r>
            <a:r>
              <a:rPr lang="en-US" sz="1400" dirty="0" err="1"/>
              <a:t>vérifie</a:t>
            </a:r>
            <a:r>
              <a:rPr lang="en-US" sz="1400" dirty="0"/>
              <a:t> les </a:t>
            </a:r>
            <a:r>
              <a:rPr lang="en-US" sz="1400" dirty="0" err="1"/>
              <a:t>opérations</a:t>
            </a:r>
            <a:r>
              <a:rPr lang="en-US" sz="1400" dirty="0"/>
              <a:t> de lecture et </a:t>
            </a:r>
            <a:r>
              <a:rPr lang="en-US" sz="1400" dirty="0" err="1"/>
              <a:t>d’écriture</a:t>
            </a:r>
            <a:r>
              <a:rPr lang="en-US" sz="1400" dirty="0"/>
              <a:t> </a:t>
            </a:r>
            <a:r>
              <a:rPr lang="en-US" sz="1400" dirty="0" err="1"/>
              <a:t>dans</a:t>
            </a:r>
            <a:r>
              <a:rPr lang="en-US" sz="1400" dirty="0"/>
              <a:t> les </a:t>
            </a:r>
            <a:r>
              <a:rPr lang="en-US" sz="1400" dirty="0" err="1"/>
              <a:t>registres</a:t>
            </a:r>
            <a:r>
              <a:rPr lang="en-US" sz="1400" dirty="0"/>
              <a:t> de configuration des chips AFTER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Run </a:t>
            </a:r>
            <a:r>
              <a:rPr lang="en-US" sz="1400"/>
              <a:t>de piédestaux </a:t>
            </a:r>
            <a:r>
              <a:rPr lang="en-US" sz="1400" dirty="0"/>
              <a:t>– le </a:t>
            </a:r>
            <a:r>
              <a:rPr lang="en-US" sz="1400"/>
              <a:t>script charge le paramètrage des </a:t>
            </a:r>
            <a:r>
              <a:rPr lang="en-US" sz="1400" dirty="0"/>
              <a:t>chips AFTER et lit </a:t>
            </a:r>
            <a:r>
              <a:rPr lang="en-US" sz="1400"/>
              <a:t>les piédestaux </a:t>
            </a:r>
            <a:r>
              <a:rPr lang="en-US" sz="1400" dirty="0" err="1"/>
              <a:t>avant</a:t>
            </a:r>
            <a:r>
              <a:rPr lang="en-US" sz="1400" dirty="0"/>
              <a:t> et </a:t>
            </a:r>
            <a:r>
              <a:rPr lang="en-US" sz="1400"/>
              <a:t>après égalisation</a:t>
            </a:r>
            <a:endParaRPr lang="pl-PL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400"/>
              <a:t>Paramètrage</a:t>
            </a:r>
            <a:r>
              <a:rPr lang="pl-PL" sz="1400"/>
              <a:t> </a:t>
            </a:r>
            <a:r>
              <a:rPr lang="pl-PL" sz="1400" dirty="0"/>
              <a:t>des </a:t>
            </a:r>
            <a:r>
              <a:rPr lang="pl-PL" sz="1400"/>
              <a:t>chips AFTER</a:t>
            </a:r>
            <a:r>
              <a:rPr lang="fr-FR" sz="1400"/>
              <a:t> </a:t>
            </a:r>
            <a:r>
              <a:rPr lang="pl-PL" sz="1400"/>
              <a:t>: </a:t>
            </a:r>
            <a:r>
              <a:rPr lang="fr-FR" sz="1400"/>
              <a:t/>
            </a:r>
            <a:br>
              <a:rPr lang="fr-FR" sz="1400"/>
            </a:br>
            <a:r>
              <a:rPr lang="pl-PL" sz="1400"/>
              <a:t>gain </a:t>
            </a:r>
            <a:r>
              <a:rPr lang="pl-PL" sz="1400" dirty="0"/>
              <a:t>120, </a:t>
            </a:r>
            <a:r>
              <a:rPr lang="pl-PL" sz="1400" dirty="0" err="1"/>
              <a:t>shaping</a:t>
            </a:r>
            <a:r>
              <a:rPr lang="pl-PL" sz="1400" dirty="0"/>
              <a:t> 100ns </a:t>
            </a: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Patterns de test de l’ADC </a:t>
            </a:r>
            <a:r>
              <a:rPr lang="en-US" sz="1400" dirty="0"/>
              <a:t>(</a:t>
            </a:r>
            <a:r>
              <a:rPr lang="en-US" sz="1400"/>
              <a:t>AD9637) :  </a:t>
            </a:r>
            <a:endParaRPr lang="pl-PL" sz="14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/>
              <a:t>le script effectue les opérations d’écriture dans les registres de configuration de l’ADC de chaque FEC, </a:t>
            </a:r>
            <a:endParaRPr lang="pl-PL" sz="14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1400"/>
              <a:t>D</a:t>
            </a:r>
            <a:r>
              <a:rPr lang="en-US" sz="1400" err="1"/>
              <a:t>ifférents</a:t>
            </a:r>
            <a:r>
              <a:rPr lang="en-US" sz="1400"/>
              <a:t> patterns </a:t>
            </a:r>
            <a:r>
              <a:rPr lang="en-US" sz="1400" dirty="0"/>
              <a:t>de test </a:t>
            </a:r>
            <a:r>
              <a:rPr lang="en-US" sz="1400" err="1"/>
              <a:t>sont</a:t>
            </a:r>
            <a:r>
              <a:rPr lang="en-US" sz="1400"/>
              <a:t> chargés vers les 8 canaux de l’ADC</a:t>
            </a:r>
            <a:r>
              <a:rPr lang="en-US" sz="1400" dirty="0"/>
              <a:t>.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prise</a:t>
            </a:r>
            <a:r>
              <a:rPr lang="en-US" sz="1400" dirty="0"/>
              <a:t> de </a:t>
            </a:r>
            <a:r>
              <a:rPr lang="en-US" sz="1400" dirty="0" err="1"/>
              <a:t>données</a:t>
            </a:r>
            <a:r>
              <a:rPr lang="en-US" sz="1400" dirty="0"/>
              <a:t> </a:t>
            </a:r>
            <a:r>
              <a:rPr lang="en-US" sz="1400" err="1"/>
              <a:t>est</a:t>
            </a:r>
            <a:r>
              <a:rPr lang="en-US" sz="1400"/>
              <a:t> lancée,</a:t>
            </a:r>
            <a:endParaRPr lang="pl-PL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1400" dirty="0"/>
              <a:t>L</a:t>
            </a:r>
            <a:r>
              <a:rPr lang="en-US" sz="1400" dirty="0" err="1"/>
              <a:t>es</a:t>
            </a:r>
            <a:r>
              <a:rPr lang="en-US" sz="1400" dirty="0"/>
              <a:t> waveforms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collectées</a:t>
            </a:r>
            <a:r>
              <a:rPr lang="en-US" sz="1400" dirty="0"/>
              <a:t> pour </a:t>
            </a:r>
            <a:r>
              <a:rPr lang="en-US" sz="1400" err="1"/>
              <a:t>vérifier</a:t>
            </a:r>
            <a:r>
              <a:rPr lang="en-US" sz="1400"/>
              <a:t> les patterns pour </a:t>
            </a:r>
            <a:r>
              <a:rPr lang="en-US" sz="1400" dirty="0" err="1"/>
              <a:t>chaque</a:t>
            </a:r>
            <a:r>
              <a:rPr lang="en-US" sz="1400" dirty="0"/>
              <a:t> canal.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Test du générateur d’impulsion</a:t>
            </a:r>
            <a:endParaRPr lang="en-US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/>
              <a:t>Le script fixe </a:t>
            </a:r>
            <a:r>
              <a:rPr lang="en-US" sz="1400" err="1"/>
              <a:t>l’amplitude</a:t>
            </a:r>
            <a:r>
              <a:rPr lang="en-US" sz="1400"/>
              <a:t> de l’impulsion à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valeur</a:t>
            </a:r>
            <a:r>
              <a:rPr lang="en-US" sz="1400" dirty="0"/>
              <a:t> </a:t>
            </a:r>
            <a:r>
              <a:rPr lang="en-US" sz="1400" dirty="0" err="1"/>
              <a:t>donnée</a:t>
            </a:r>
            <a:r>
              <a:rPr lang="en-US" sz="1400" dirty="0"/>
              <a:t> (DAC 483),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Le </a:t>
            </a:r>
            <a:r>
              <a:rPr lang="en-US" sz="1400"/>
              <a:t>test est </a:t>
            </a:r>
            <a:r>
              <a:rPr lang="en-US" sz="1400" err="1"/>
              <a:t>effectué</a:t>
            </a:r>
            <a:r>
              <a:rPr lang="en-US" sz="1400"/>
              <a:t> sur </a:t>
            </a:r>
            <a:r>
              <a:rPr lang="en-US" sz="1400" dirty="0"/>
              <a:t>un canal de </a:t>
            </a:r>
            <a:r>
              <a:rPr lang="en-US" sz="1400" dirty="0" err="1"/>
              <a:t>chaque</a:t>
            </a:r>
            <a:r>
              <a:rPr lang="en-US" sz="1400" dirty="0"/>
              <a:t> chip </a:t>
            </a:r>
            <a:r>
              <a:rPr lang="en-US" sz="1400"/>
              <a:t>AFTER (DAQ channel </a:t>
            </a:r>
            <a:r>
              <a:rPr lang="en-US" sz="1400" dirty="0"/>
              <a:t>12),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5 waveforms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collectées</a:t>
            </a:r>
            <a:r>
              <a:rPr lang="en-US" sz="1400" dirty="0"/>
              <a:t> pour </a:t>
            </a:r>
            <a:r>
              <a:rPr lang="en-US" sz="1400" dirty="0" err="1"/>
              <a:t>chaque</a:t>
            </a:r>
            <a:r>
              <a:rPr lang="en-US" sz="1400" dirty="0"/>
              <a:t> chip AFTER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Le script </a:t>
            </a:r>
            <a:r>
              <a:rPr lang="en-US" sz="1400" dirty="0" err="1"/>
              <a:t>vérifie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l’amplitude</a:t>
            </a:r>
            <a:r>
              <a:rPr lang="en-US" sz="1400" dirty="0"/>
              <a:t> du signal </a:t>
            </a:r>
            <a:r>
              <a:rPr lang="en-US" sz="1400" dirty="0" err="1"/>
              <a:t>enregistré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correcte</a:t>
            </a:r>
            <a:endParaRPr lang="en-US" sz="1400" dirty="0"/>
          </a:p>
          <a:p>
            <a:pPr lvl="3"/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967"/>
            <a:ext cx="7886700" cy="5234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Testeur</a:t>
            </a:r>
            <a:r>
              <a:rPr lang="en-GB" dirty="0"/>
              <a:t> de FEC </a:t>
            </a:r>
            <a:r>
              <a:rPr lang="en-GB"/>
              <a:t>– </a:t>
            </a:r>
            <a:r>
              <a:rPr lang="fr-FR"/>
              <a:t>liste des tests</a:t>
            </a:r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EA8A0A8-1BE9-49E6-BD5D-86E59D83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14" y="756077"/>
            <a:ext cx="2102379" cy="124654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9F00A20-CC1C-443C-B7AB-C88BD25C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2" y="929587"/>
            <a:ext cx="1637266" cy="10571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9ADEA43-AC24-4273-B25C-B4DF906C04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32" y="4606275"/>
            <a:ext cx="2951225" cy="20890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EC1A261-49E9-4C9B-8812-65D6370BB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88" y="2768297"/>
            <a:ext cx="1920928" cy="886582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E56C7764-C096-466F-8DFB-1103616725B9}"/>
              </a:ext>
            </a:extLst>
          </p:cNvPr>
          <p:cNvGrpSpPr/>
          <p:nvPr/>
        </p:nvGrpSpPr>
        <p:grpSpPr>
          <a:xfrm>
            <a:off x="5179134" y="2128356"/>
            <a:ext cx="1819019" cy="2352183"/>
            <a:chOff x="7237516" y="2050210"/>
            <a:chExt cx="1819019" cy="2352183"/>
          </a:xfrm>
        </p:grpSpPr>
        <p:pic>
          <p:nvPicPr>
            <p:cNvPr id="1026" name="Picture 2" descr="AD9637 Datasheet and Product Info | Analog Devices">
              <a:extLst>
                <a:ext uri="{FF2B5EF4-FFF2-40B4-BE49-F238E27FC236}">
                  <a16:creationId xmlns:a16="http://schemas.microsoft.com/office/drawing/2014/main" xmlns="" id="{73E4CA30-ADDA-465A-BDAD-C5E179BB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137" y="2191700"/>
              <a:ext cx="1444718" cy="188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4AFCF318-894C-4173-A97B-56995C80B183}"/>
                </a:ext>
              </a:extLst>
            </p:cNvPr>
            <p:cNvSpPr/>
            <p:nvPr/>
          </p:nvSpPr>
          <p:spPr>
            <a:xfrm rot="16200000">
              <a:off x="8453944" y="2965113"/>
              <a:ext cx="784125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l-PL" sz="1200" dirty="0"/>
                <a:t>data lines</a:t>
              </a:r>
              <a:endParaRPr lang="en-US" sz="1200" dirty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58551AFD-787C-4AFE-BD53-F58BB8F1935F}"/>
                </a:ext>
              </a:extLst>
            </p:cNvPr>
            <p:cNvSpPr/>
            <p:nvPr/>
          </p:nvSpPr>
          <p:spPr>
            <a:xfrm>
              <a:off x="7483336" y="4075184"/>
              <a:ext cx="965329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l-PL" sz="1100" dirty="0" err="1"/>
                <a:t>Configuration</a:t>
              </a:r>
              <a:endParaRPr lang="en-US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681A3C91-E113-47A5-97C4-2C34E127E42E}"/>
                </a:ext>
              </a:extLst>
            </p:cNvPr>
            <p:cNvSpPr/>
            <p:nvPr/>
          </p:nvSpPr>
          <p:spPr>
            <a:xfrm>
              <a:off x="7237516" y="2050210"/>
              <a:ext cx="1819019" cy="2352183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E8A4CDF1-3CD7-4D40-94BE-CE98096EA64E}"/>
              </a:ext>
            </a:extLst>
          </p:cNvPr>
          <p:cNvSpPr/>
          <p:nvPr/>
        </p:nvSpPr>
        <p:spPr>
          <a:xfrm>
            <a:off x="6310061" y="2026130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AD9637</a:t>
            </a:r>
          </a:p>
        </p:txBody>
      </p:sp>
    </p:spTree>
    <p:extLst>
      <p:ext uri="{BB962C8B-B14F-4D97-AF65-F5344CB8AC3E}">
        <p14:creationId xmlns:p14="http://schemas.microsoft.com/office/powerpoint/2010/main" val="263528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87464" y="733034"/>
            <a:ext cx="48734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résultats</a:t>
            </a:r>
            <a:r>
              <a:rPr lang="en-US" sz="1400" dirty="0"/>
              <a:t>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sauvegardés</a:t>
            </a:r>
            <a:r>
              <a:rPr lang="en-US" sz="1400" dirty="0"/>
              <a:t> </a:t>
            </a:r>
            <a:r>
              <a:rPr lang="en-US" sz="1400" dirty="0" err="1"/>
              <a:t>dans</a:t>
            </a:r>
            <a:r>
              <a:rPr lang="en-US" sz="1400" dirty="0"/>
              <a:t> le</a:t>
            </a:r>
          </a:p>
          <a:p>
            <a:r>
              <a:rPr lang="en-US" sz="1400" dirty="0"/>
              <a:t>dossier  </a:t>
            </a:r>
            <a:r>
              <a:rPr lang="en-US" sz="1400" i="1" dirty="0"/>
              <a:t>out</a:t>
            </a:r>
            <a:r>
              <a:rPr lang="en-US" sz="1400" dirty="0"/>
              <a:t> 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err="1"/>
              <a:t>Fichier</a:t>
            </a:r>
            <a:r>
              <a:rPr lang="en-US" sz="1400" dirty="0"/>
              <a:t> de rapport PDF au nom </a:t>
            </a:r>
            <a:r>
              <a:rPr lang="en-US" sz="1400" dirty="0" err="1"/>
              <a:t>suivant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fectest_report_fec_XXX_</a:t>
            </a:r>
            <a:r>
              <a:rPr lang="en-US" sz="1400" err="1">
                <a:solidFill>
                  <a:srgbClr val="FF0000"/>
                </a:solidFill>
              </a:rPr>
              <a:t>YYY</a:t>
            </a:r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 sz="1400"/>
              <a:t>où :</a:t>
            </a:r>
            <a:endParaRPr lang="en-US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XXX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/>
              <a:t>le N° de série de la FEC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/>
              <a:t>YYY est la date+heure du test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400"/>
              <a:t>Dossier </a:t>
            </a:r>
            <a:r>
              <a:rPr lang="en-US" sz="1400" dirty="0"/>
              <a:t>avec le </a:t>
            </a:r>
            <a:r>
              <a:rPr lang="en-US" sz="1400" dirty="0" err="1"/>
              <a:t>même</a:t>
            </a:r>
            <a:r>
              <a:rPr lang="en-US" sz="1400" dirty="0"/>
              <a:t> </a:t>
            </a:r>
            <a:r>
              <a:rPr lang="en-US" sz="1400"/>
              <a:t>nom contenant :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Fichiers</a:t>
            </a:r>
            <a:r>
              <a:rPr lang="en-US" sz="1400" dirty="0"/>
              <a:t>  txt avec les </a:t>
            </a:r>
            <a:r>
              <a:rPr lang="en-US" sz="1400" dirty="0" err="1"/>
              <a:t>commandes</a:t>
            </a:r>
            <a:r>
              <a:rPr lang="en-US" sz="1400" dirty="0"/>
              <a:t> </a:t>
            </a:r>
            <a:r>
              <a:rPr lang="en-US" sz="1400" dirty="0" err="1"/>
              <a:t>envoyées</a:t>
            </a:r>
            <a:r>
              <a:rPr lang="en-US" sz="1400" dirty="0"/>
              <a:t> et </a:t>
            </a:r>
            <a:r>
              <a:rPr lang="en-US" sz="1400" dirty="0" err="1"/>
              <a:t>reçues</a:t>
            </a:r>
            <a:r>
              <a:rPr lang="en-US" sz="1400" dirty="0"/>
              <a:t> pour les </a:t>
            </a:r>
            <a:r>
              <a:rPr lang="en-US" sz="1400"/>
              <a:t>5 runs de tests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</a:t>
            </a:r>
            <a:r>
              <a:rPr lang="pl-PL" sz="1400" err="1"/>
              <a:t>ichiers</a:t>
            </a:r>
            <a:r>
              <a:rPr lang="pl-PL" sz="1400"/>
              <a:t> d’image</a:t>
            </a:r>
            <a:r>
              <a:rPr lang="fr-FR" sz="1400"/>
              <a:t>s</a:t>
            </a:r>
            <a:r>
              <a:rPr lang="en-US" sz="1400"/>
              <a:t> </a:t>
            </a:r>
            <a:r>
              <a:rPr lang="en-US" sz="1400" dirty="0" err="1"/>
              <a:t>dans</a:t>
            </a:r>
            <a:r>
              <a:rPr lang="en-US" sz="1400" dirty="0"/>
              <a:t> le sous-dossier </a:t>
            </a:r>
            <a:r>
              <a:rPr lang="en-US" sz="1400" i="1" dirty="0"/>
              <a:t>data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Graphiques des piédestaux pour </a:t>
            </a:r>
            <a:r>
              <a:rPr lang="en-US" sz="1400" dirty="0" err="1"/>
              <a:t>chaque</a:t>
            </a:r>
            <a:r>
              <a:rPr lang="en-US" sz="1400" dirty="0"/>
              <a:t> </a:t>
            </a:r>
            <a:r>
              <a:rPr lang="en-US" sz="1400"/>
              <a:t>AFTER (moyenne + RMS)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Graphiques des tests de patterns pour l’ADC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Graphiques </a:t>
            </a:r>
            <a:r>
              <a:rPr lang="en-US" sz="1400" dirty="0"/>
              <a:t>des </a:t>
            </a:r>
            <a:r>
              <a:rPr lang="en-US" sz="1400"/>
              <a:t>tests du générateur d’impulsion calibrée</a:t>
            </a:r>
            <a:endParaRPr lang="en-US" sz="14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 startAt="2"/>
            </a:pPr>
            <a:endParaRPr lang="en-US" sz="16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654"/>
            <a:ext cx="8515350" cy="523406"/>
          </a:xfrm>
        </p:spPr>
        <p:txBody>
          <a:bodyPr>
            <a:noAutofit/>
          </a:bodyPr>
          <a:lstStyle/>
          <a:p>
            <a:r>
              <a:rPr lang="en-GB" sz="3200" dirty="0" err="1"/>
              <a:t>Testeur</a:t>
            </a:r>
            <a:r>
              <a:rPr lang="en-GB" sz="3200" dirty="0"/>
              <a:t> de FEC – sortie du </a:t>
            </a:r>
            <a:r>
              <a:rPr lang="pl-PL" sz="3200" dirty="0" err="1"/>
              <a:t>script</a:t>
            </a:r>
            <a:endParaRPr lang="en-GB" sz="32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E063140-EB2B-49CD-8422-2AF6AD56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28" y="1168528"/>
            <a:ext cx="2327688" cy="77302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03182747-81D3-4BBE-87D5-67154226D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52" y="3554175"/>
            <a:ext cx="1867110" cy="140033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9B64B7DD-2EAB-4A6B-9993-0075A174A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40" y="3554175"/>
            <a:ext cx="1920000" cy="1440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B42CC66B-2DAA-46D2-9D82-634510B23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61" y="1200079"/>
            <a:ext cx="2401300" cy="180097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70AC605C-8977-4F49-B52F-457BF3D526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61" y="1211454"/>
            <a:ext cx="2400000" cy="1800000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730C826A-8ED2-4840-82B2-5B012016B7BC}"/>
              </a:ext>
            </a:extLst>
          </p:cNvPr>
          <p:cNvSpPr/>
          <p:nvPr/>
        </p:nvSpPr>
        <p:spPr>
          <a:xfrm>
            <a:off x="4065962" y="835315"/>
            <a:ext cx="242624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/>
              <a:t>Graphiques des piédestaux</a:t>
            </a:r>
            <a:endParaRPr lang="en-US" sz="1600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F5EB0A58-5A84-49B9-9BA7-F3C2F9CF0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96" y="5130574"/>
            <a:ext cx="1920000" cy="1440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C019C1D3-FCF8-457C-9C1D-8DFBC0DE29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04" y="5099956"/>
            <a:ext cx="1920000" cy="1440000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xmlns="" id="{DFB82106-681D-448D-8A13-600FC1EB4050}"/>
              </a:ext>
            </a:extLst>
          </p:cNvPr>
          <p:cNvSpPr/>
          <p:nvPr/>
        </p:nvSpPr>
        <p:spPr>
          <a:xfrm>
            <a:off x="5583414" y="3231315"/>
            <a:ext cx="283956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/>
              <a:t>Graphiques des patterns de test</a:t>
            </a:r>
            <a:endParaRPr lang="en-US" sz="1600" dirty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xmlns="" id="{E225F39C-47C6-4EB4-BF1D-80D1DE8EC9D5}"/>
              </a:ext>
            </a:extLst>
          </p:cNvPr>
          <p:cNvSpPr/>
          <p:nvPr/>
        </p:nvSpPr>
        <p:spPr>
          <a:xfrm>
            <a:off x="865086" y="4918795"/>
            <a:ext cx="320087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/>
              <a:t>Graphiques des impulsions calibrées</a:t>
            </a:r>
            <a:endParaRPr lang="en-US" sz="1600" dirty="0"/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xmlns="" id="{9730D1E7-22CF-45C0-B755-16F385DDC7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" y="5257349"/>
            <a:ext cx="1920000" cy="1440000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xmlns="" id="{314DBAA3-9709-41D5-8A55-193A83107F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84" y="5257349"/>
            <a:ext cx="1920000" cy="1440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D4F3827-E00D-47B6-85D2-B6186CEEB871}"/>
              </a:ext>
            </a:extLst>
          </p:cNvPr>
          <p:cNvSpPr/>
          <p:nvPr/>
        </p:nvSpPr>
        <p:spPr>
          <a:xfrm>
            <a:off x="7638812" y="834968"/>
            <a:ext cx="129862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1600" dirty="0"/>
              <a:t>4 </a:t>
            </a:r>
            <a:r>
              <a:rPr lang="pl-PL" sz="1600" dirty="0" err="1"/>
              <a:t>canaux</a:t>
            </a:r>
            <a:r>
              <a:rPr lang="pl-PL" sz="1600" dirty="0"/>
              <a:t> FPN</a:t>
            </a:r>
            <a:endParaRPr lang="en-US" sz="1600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F12B7855-4340-4E5D-BB1B-193489467E1C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7243773" y="1173522"/>
            <a:ext cx="1044352" cy="88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D0362F8E-9296-4C61-9A6C-D97181E3759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7565241" y="1173522"/>
            <a:ext cx="722884" cy="900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xmlns="" id="{C1E005F1-51AA-4608-8FBC-2187AE5673F1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189125" y="1173522"/>
            <a:ext cx="99000" cy="96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xmlns="" id="{C258035B-5080-4B6D-B432-3EB583DFC9B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288125" y="1173522"/>
            <a:ext cx="227225" cy="96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>
            <a:extLst>
              <a:ext uri="{FF2B5EF4-FFF2-40B4-BE49-F238E27FC236}">
                <a16:creationId xmlns:a16="http://schemas.microsoft.com/office/drawing/2014/main" xmlns="" id="{67816021-5C84-4C0B-95C2-1CE6A41BB183}"/>
              </a:ext>
            </a:extLst>
          </p:cNvPr>
          <p:cNvSpPr/>
          <p:nvPr/>
        </p:nvSpPr>
        <p:spPr>
          <a:xfrm>
            <a:off x="6549572" y="829601"/>
            <a:ext cx="1015669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dirty="0"/>
              <a:t>3</a:t>
            </a:r>
            <a:r>
              <a:rPr lang="pl-PL" sz="1600" baseline="30000" dirty="0"/>
              <a:t>e</a:t>
            </a:r>
            <a:r>
              <a:rPr lang="pl-PL" sz="1600" dirty="0"/>
              <a:t> canal</a:t>
            </a:r>
            <a:endParaRPr lang="en-US" sz="1600" dirty="0"/>
          </a:p>
        </p:txBody>
      </p: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xmlns="" id="{AB006BB7-7D7F-442E-A3DF-EB2EB1B9ACE7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6956196" y="1168155"/>
            <a:ext cx="101211" cy="16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xmlns="" id="{1499564E-1665-4BFC-9C4B-9FD8C7BC220B}"/>
              </a:ext>
            </a:extLst>
          </p:cNvPr>
          <p:cNvSpPr/>
          <p:nvPr/>
        </p:nvSpPr>
        <p:spPr>
          <a:xfrm>
            <a:off x="6602709" y="411602"/>
            <a:ext cx="247323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dirty="0"/>
              <a:t>72 </a:t>
            </a:r>
            <a:r>
              <a:rPr lang="pl-PL" sz="1600" dirty="0" err="1"/>
              <a:t>canaux</a:t>
            </a:r>
            <a:r>
              <a:rPr lang="pl-PL" sz="1600" dirty="0"/>
              <a:t> </a:t>
            </a:r>
            <a:r>
              <a:rPr lang="pl-PL" sz="1600" dirty="0" err="1"/>
              <a:t>d’entrée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88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117FB4BC-9948-4A41-8223-8652873F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85092"/>
            <a:ext cx="7886700" cy="5234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Testeur</a:t>
            </a:r>
            <a:r>
              <a:rPr lang="en-GB" dirty="0"/>
              <a:t> de FEC – rapport </a:t>
            </a:r>
            <a:r>
              <a:rPr lang="pl-PL" dirty="0"/>
              <a:t>pdf</a:t>
            </a:r>
            <a:endParaRPr lang="en-GB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FD69D29-F532-4CEC-BAA9-7567D1A0B0FC}"/>
              </a:ext>
            </a:extLst>
          </p:cNvPr>
          <p:cNvSpPr/>
          <p:nvPr/>
        </p:nvSpPr>
        <p:spPr>
          <a:xfrm>
            <a:off x="87464" y="733034"/>
            <a:ext cx="4756383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 rapport PDF se compose des pages </a:t>
            </a:r>
            <a:r>
              <a:rPr lang="en-US" dirty="0" err="1"/>
              <a:t>suivantes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/>
              <a:t>Page de résumé </a:t>
            </a:r>
            <a:r>
              <a:rPr lang="en-US" dirty="0"/>
              <a:t>avec </a:t>
            </a:r>
            <a:r>
              <a:rPr lang="en-US"/>
              <a:t>les résultats </a:t>
            </a:r>
            <a:r>
              <a:rPr lang="en-US" dirty="0"/>
              <a:t>de 5 tests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Valeurs</a:t>
            </a:r>
            <a:r>
              <a:rPr lang="en-US" dirty="0"/>
              <a:t> de monitoring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err="1"/>
              <a:t>Registres</a:t>
            </a:r>
            <a:r>
              <a:rPr lang="en-US"/>
              <a:t> de </a:t>
            </a:r>
            <a:r>
              <a:rPr lang="en-US" dirty="0"/>
              <a:t>slow control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Run </a:t>
            </a:r>
            <a:r>
              <a:rPr lang="en-US"/>
              <a:t>de piédestaux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Patterns de test de l’ADC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Test du générateur d’impulsion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/>
              <a:t>Pages 2-5 : tableaux </a:t>
            </a:r>
            <a:r>
              <a:rPr lang="en-US" dirty="0"/>
              <a:t>avec les </a:t>
            </a:r>
            <a:r>
              <a:rPr lang="en-US" dirty="0" err="1"/>
              <a:t>commandes</a:t>
            </a:r>
            <a:r>
              <a:rPr lang="en-US" dirty="0"/>
              <a:t> </a:t>
            </a:r>
            <a:r>
              <a:rPr lang="en-US" dirty="0" err="1"/>
              <a:t>envoyées</a:t>
            </a:r>
            <a:r>
              <a:rPr lang="en-US" dirty="0"/>
              <a:t> et </a:t>
            </a:r>
            <a:r>
              <a:rPr lang="en-US" dirty="0" err="1"/>
              <a:t>reçues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test: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Page </a:t>
            </a:r>
            <a:r>
              <a:rPr lang="en-US"/>
              <a:t>6 : tableau des piédestaux </a:t>
            </a:r>
            <a:r>
              <a:rPr lang="en-US" err="1"/>
              <a:t>avant</a:t>
            </a:r>
            <a:r>
              <a:rPr lang="en-US"/>
              <a:t> égalisation des piédestaux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Page </a:t>
            </a:r>
            <a:r>
              <a:rPr lang="en-US"/>
              <a:t>7 : tableau des piédestaux après égalisation des piédestaux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D752039-9BF0-44F8-B498-6EEAF3A06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6" y="3531427"/>
            <a:ext cx="4365714" cy="98978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3B5208E-228A-4E14-929C-1B78A0326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612844"/>
            <a:ext cx="4500561" cy="60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0D772D0-5C1E-4895-A644-67E21CB6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5528"/>
            <a:ext cx="4680000" cy="53509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35F0D9A-81C4-4B41-91AC-116D5F92D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133405"/>
            <a:ext cx="4468761" cy="535097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E80B7A-0CB8-4364-88AC-83C033E9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Testeur</a:t>
            </a:r>
            <a:r>
              <a:rPr lang="en-GB" sz="3600" dirty="0"/>
              <a:t> de </a:t>
            </a:r>
            <a:r>
              <a:rPr lang="en-GB" sz="3600"/>
              <a:t>FEC - rapport </a:t>
            </a:r>
            <a:r>
              <a:rPr lang="pl-PL" sz="3600"/>
              <a:t>pd</a:t>
            </a:r>
            <a:r>
              <a:rPr lang="fr-FR" sz="3600"/>
              <a:t>f</a:t>
            </a:r>
            <a:r>
              <a:rPr lang="pl-PL" sz="3600"/>
              <a:t> - pi</a:t>
            </a:r>
            <a:r>
              <a:rPr lang="fr-FR" sz="3600"/>
              <a:t>é</a:t>
            </a:r>
            <a:r>
              <a:rPr lang="pl-PL" sz="3600"/>
              <a:t>destaux</a:t>
            </a:r>
            <a:endParaRPr lang="en-US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DFF2606-A757-474E-BA62-888805C28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73" y="4445136"/>
            <a:ext cx="2401300" cy="180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8BD3169-724C-41B8-B630-451A9430B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71" y="4445136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79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87464" y="733034"/>
            <a:ext cx="47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967"/>
            <a:ext cx="8993188" cy="523406"/>
          </a:xfrm>
        </p:spPr>
        <p:txBody>
          <a:bodyPr>
            <a:noAutofit/>
          </a:bodyPr>
          <a:lstStyle/>
          <a:p>
            <a:r>
              <a:rPr lang="en-GB" sz="3200" dirty="0" err="1"/>
              <a:t>Testeur</a:t>
            </a:r>
            <a:r>
              <a:rPr lang="en-GB" sz="3200" dirty="0"/>
              <a:t> de </a:t>
            </a:r>
            <a:r>
              <a:rPr lang="en-GB" sz="3200"/>
              <a:t>FEC  –  </a:t>
            </a:r>
            <a:r>
              <a:rPr lang="pl-PL" sz="3200"/>
              <a:t>paramètres </a:t>
            </a:r>
            <a:r>
              <a:rPr lang="pl-PL" sz="3200" dirty="0" err="1"/>
              <a:t>du</a:t>
            </a:r>
            <a:r>
              <a:rPr lang="pl-PL" sz="3200" dirty="0"/>
              <a:t> </a:t>
            </a:r>
            <a:r>
              <a:rPr lang="pl-PL" sz="3200" dirty="0" err="1"/>
              <a:t>fichier</a:t>
            </a:r>
            <a:r>
              <a:rPr lang="pl-PL" sz="3200" dirty="0"/>
              <a:t> </a:t>
            </a:r>
            <a:r>
              <a:rPr lang="pl-PL" sz="3200" dirty="0" err="1"/>
              <a:t>json</a:t>
            </a:r>
            <a:endParaRPr lang="en-GB" sz="32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E3254771-FF98-4491-86CC-AAF6BF7720ED}"/>
              </a:ext>
            </a:extLst>
          </p:cNvPr>
          <p:cNvSpPr/>
          <p:nvPr/>
        </p:nvSpPr>
        <p:spPr>
          <a:xfrm>
            <a:off x="87464" y="733034"/>
            <a:ext cx="47563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 </a:t>
            </a:r>
            <a:r>
              <a:rPr lang="en-US" dirty="0" err="1"/>
              <a:t>départ</a:t>
            </a:r>
            <a:r>
              <a:rPr lang="en-US" dirty="0"/>
              <a:t> </a:t>
            </a:r>
            <a:r>
              <a:rPr lang="en-US" i="1" dirty="0" err="1"/>
              <a:t>Fec_test.py</a:t>
            </a:r>
            <a:r>
              <a:rPr lang="pl-PL" i="1" dirty="0"/>
              <a:t> </a:t>
            </a:r>
            <a:r>
              <a:rPr lang="pl-PL" dirty="0" err="1"/>
              <a:t>charge</a:t>
            </a:r>
            <a:r>
              <a:rPr lang="pl-PL" dirty="0"/>
              <a:t> </a:t>
            </a:r>
            <a:r>
              <a:rPr lang="pl-PL" dirty="0" err="1"/>
              <a:t>les</a:t>
            </a:r>
            <a:r>
              <a:rPr lang="en-US" dirty="0"/>
              <a:t> </a:t>
            </a:r>
            <a:r>
              <a:rPr lang="en-US" dirty="0" err="1"/>
              <a:t>paramètres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/>
              <a:t>le fichier  </a:t>
            </a:r>
            <a:r>
              <a:rPr lang="en-US">
                <a:solidFill>
                  <a:srgbClr val="FF0000"/>
                </a:solidFill>
              </a:rPr>
              <a:t>json</a:t>
            </a:r>
            <a:r>
              <a:rPr lang="en-US" dirty="0">
                <a:solidFill>
                  <a:srgbClr val="FF0000"/>
                </a:solidFill>
              </a:rPr>
              <a:t>_fectest_settings.txt 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fr-FR" dirty="0"/>
              <a:t>l</a:t>
            </a:r>
            <a:r>
              <a:rPr lang="en-US"/>
              <a:t>ocalisé </a:t>
            </a:r>
            <a:r>
              <a:rPr lang="en-US" dirty="0"/>
              <a:t>en </a:t>
            </a:r>
            <a:r>
              <a:rPr lang="en-US" dirty="0" err="1"/>
              <a:t>suivant</a:t>
            </a:r>
            <a:r>
              <a:rPr lang="en-US" dirty="0"/>
              <a:t> le </a:t>
            </a:r>
            <a:r>
              <a:rPr lang="en-US" dirty="0" err="1"/>
              <a:t>chemin</a:t>
            </a:r>
            <a:r>
              <a:rPr lang="en-US" dirty="0"/>
              <a:t> :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test_folder</a:t>
            </a:r>
            <a:r>
              <a:rPr lang="en-US" dirty="0">
                <a:solidFill>
                  <a:srgbClr val="FF0000"/>
                </a:solidFill>
              </a:rPr>
              <a:t>&gt;\source\settings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Le </a:t>
            </a:r>
            <a:r>
              <a:rPr lang="en-US" dirty="0" err="1"/>
              <a:t>fichier</a:t>
            </a:r>
            <a:r>
              <a:rPr lang="en-US" dirty="0"/>
              <a:t> JSON </a:t>
            </a:r>
            <a:r>
              <a:rPr lang="en-US" dirty="0" err="1"/>
              <a:t>consiste</a:t>
            </a:r>
            <a:r>
              <a:rPr lang="en-US" dirty="0"/>
              <a:t> en </a:t>
            </a:r>
            <a:r>
              <a:rPr lang="en-US" dirty="0" err="1"/>
              <a:t>plusieurs</a:t>
            </a:r>
            <a:r>
              <a:rPr lang="en-US" dirty="0"/>
              <a:t> champs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</a:t>
            </a:r>
            <a:r>
              <a:rPr lang="en-US"/>
              <a:t>par le programme </a:t>
            </a:r>
            <a:r>
              <a:rPr lang="en-US" dirty="0"/>
              <a:t>de test, par ex: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 = 120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Temps de </a:t>
            </a:r>
            <a:r>
              <a:rPr lang="en-US" dirty="0" err="1"/>
              <a:t>mise</a:t>
            </a:r>
            <a:r>
              <a:rPr lang="en-US" dirty="0"/>
              <a:t> en </a:t>
            </a:r>
            <a:r>
              <a:rPr lang="en-US" dirty="0" err="1"/>
              <a:t>forme</a:t>
            </a:r>
            <a:r>
              <a:rPr lang="en-US" dirty="0"/>
              <a:t> = 100ns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Taux</a:t>
            </a:r>
            <a:r>
              <a:rPr lang="en-US" dirty="0"/>
              <a:t> de </a:t>
            </a:r>
            <a:r>
              <a:rPr lang="en-US" dirty="0" err="1"/>
              <a:t>déclenchement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Gamme du </a:t>
            </a:r>
            <a:r>
              <a:rPr lang="en-US" dirty="0" err="1"/>
              <a:t>déclenchement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Durée</a:t>
            </a:r>
            <a:r>
              <a:rPr lang="pl-PL"/>
              <a:t> des pi</a:t>
            </a:r>
            <a:r>
              <a:rPr lang="fr-FR"/>
              <a:t>é</a:t>
            </a:r>
            <a:r>
              <a:rPr lang="pl-PL"/>
              <a:t>destaux en secondes</a:t>
            </a:r>
            <a:r>
              <a:rPr lang="fr-FR"/>
              <a:t> </a:t>
            </a:r>
            <a:r>
              <a:rPr lang="pl-PL"/>
              <a:t>: </a:t>
            </a:r>
            <a:r>
              <a:rPr lang="en-US" b="1" dirty="0" err="1"/>
              <a:t>ped_sleep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Paramètres</a:t>
            </a:r>
            <a:r>
              <a:rPr lang="en-US" dirty="0"/>
              <a:t> </a:t>
            </a:r>
            <a:r>
              <a:rPr lang="en-US"/>
              <a:t>du générateur d’impulsion : </a:t>
            </a:r>
            <a:r>
              <a:rPr lang="en-US" b="1" dirty="0" err="1"/>
              <a:t>pulser_ampl</a:t>
            </a:r>
            <a:r>
              <a:rPr lang="en-US" dirty="0"/>
              <a:t>, </a:t>
            </a:r>
            <a:r>
              <a:rPr lang="en-US" b="1" dirty="0" err="1"/>
              <a:t>pulser_delay</a:t>
            </a:r>
            <a:r>
              <a:rPr lang="en-US" dirty="0"/>
              <a:t>…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Paramètres</a:t>
            </a:r>
            <a:r>
              <a:rPr lang="pl-PL" dirty="0"/>
              <a:t> </a:t>
            </a:r>
            <a:r>
              <a:rPr lang="pl-PL"/>
              <a:t>des pat</a:t>
            </a:r>
            <a:r>
              <a:rPr lang="fr-FR"/>
              <a:t>terns</a:t>
            </a:r>
            <a:r>
              <a:rPr lang="pl-PL"/>
              <a:t> </a:t>
            </a:r>
            <a:r>
              <a:rPr lang="pl-PL" dirty="0"/>
              <a:t>de test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Le champ </a:t>
            </a:r>
            <a:r>
              <a:rPr lang="en-US" b="1" dirty="0" err="1"/>
              <a:t>c_vals</a:t>
            </a:r>
            <a:r>
              <a:rPr lang="en-US" b="1" dirty="0"/>
              <a:t> </a:t>
            </a:r>
            <a:r>
              <a:rPr lang="en-US" dirty="0"/>
              <a:t>fixe la </a:t>
            </a:r>
            <a:r>
              <a:rPr lang="en-US" dirty="0" err="1"/>
              <a:t>valeur</a:t>
            </a:r>
            <a:endParaRPr lang="en-US" dirty="0"/>
          </a:p>
          <a:p>
            <a:r>
              <a:rPr lang="en-US" dirty="0"/>
              <a:t>des </a:t>
            </a:r>
            <a:r>
              <a:rPr lang="en-US" dirty="0" err="1"/>
              <a:t>limites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testées</a:t>
            </a:r>
            <a:r>
              <a:rPr lang="en-US" dirty="0"/>
              <a:t> </a:t>
            </a:r>
          </a:p>
          <a:p>
            <a:r>
              <a:rPr lang="en-US" dirty="0" err="1"/>
              <a:t>quand</a:t>
            </a:r>
            <a:r>
              <a:rPr lang="en-US" dirty="0"/>
              <a:t> le rapport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généré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585ECDC-3A5E-41B6-A21E-532299274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27" y="855654"/>
            <a:ext cx="4036027" cy="74255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16DE43A-88AE-4F1C-A156-4FF2D7C7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9" y="2429822"/>
            <a:ext cx="2796191" cy="248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3132216-86BD-4696-9683-87957F0D7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76" y="5423024"/>
            <a:ext cx="6188096" cy="143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6B9F7C8-4582-45A4-8A81-BBF58A1A5947}"/>
              </a:ext>
            </a:extLst>
          </p:cNvPr>
          <p:cNvSpPr/>
          <p:nvPr/>
        </p:nvSpPr>
        <p:spPr>
          <a:xfrm>
            <a:off x="6231194" y="3554361"/>
            <a:ext cx="1305232" cy="58256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15C4AD5A-1031-4F81-805A-44FBB68C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8"/>
          <a:stretch/>
        </p:blipFill>
        <p:spPr>
          <a:xfrm>
            <a:off x="5660" y="1533833"/>
            <a:ext cx="3873166" cy="510735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9B6B3724-BCE6-4A85-A941-D3C44A5FC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>
          <a:xfrm>
            <a:off x="3655769" y="1268786"/>
            <a:ext cx="4844104" cy="5589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B6E30C-0FA2-4FD7-9437-B8A781A2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216812"/>
            <a:ext cx="8705850" cy="917721"/>
          </a:xfrm>
        </p:spPr>
        <p:txBody>
          <a:bodyPr>
            <a:normAutofit fontScale="90000"/>
          </a:bodyPr>
          <a:lstStyle/>
          <a:p>
            <a:r>
              <a:rPr lang="fr-FR" sz="3600"/>
              <a:t>Testeur de </a:t>
            </a:r>
            <a:r>
              <a:rPr lang="pl-PL" sz="3600"/>
              <a:t>FEC – </a:t>
            </a:r>
            <a:r>
              <a:rPr lang="fr-FR" sz="3600"/>
              <a:t>exemple de rapport pour un test qui a échoué</a:t>
            </a:r>
            <a:endParaRPr lang="en-US" sz="3600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74338410-1FE3-4639-8F06-0BA65E2F36A1}"/>
              </a:ext>
            </a:extLst>
          </p:cNvPr>
          <p:cNvCxnSpPr>
            <a:cxnSpLocks/>
          </p:cNvCxnSpPr>
          <p:nvPr/>
        </p:nvCxnSpPr>
        <p:spPr>
          <a:xfrm flipV="1">
            <a:off x="3588365" y="1690689"/>
            <a:ext cx="2569087" cy="2200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7A0AFAF7-4031-4A8F-8059-5DFBD06F61E6}"/>
              </a:ext>
            </a:extLst>
          </p:cNvPr>
          <p:cNvCxnSpPr>
            <a:cxnSpLocks/>
          </p:cNvCxnSpPr>
          <p:nvPr/>
        </p:nvCxnSpPr>
        <p:spPr>
          <a:xfrm flipV="1">
            <a:off x="3580991" y="1690689"/>
            <a:ext cx="3741583" cy="2413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5FBD8A2E-9062-4145-818A-D0971FDFAFDD}"/>
              </a:ext>
            </a:extLst>
          </p:cNvPr>
          <p:cNvSpPr txBox="1"/>
          <p:nvPr/>
        </p:nvSpPr>
        <p:spPr>
          <a:xfrm>
            <a:off x="260350" y="1268786"/>
            <a:ext cx="30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Valeur m</a:t>
            </a:r>
            <a:r>
              <a:rPr lang="pl-PL"/>
              <a:t>ax </a:t>
            </a:r>
            <a:r>
              <a:rPr lang="fr-FR"/>
              <a:t>de RMS fixée à</a:t>
            </a:r>
            <a:r>
              <a:rPr lang="pl-PL"/>
              <a:t> </a:t>
            </a:r>
            <a:r>
              <a:rPr lang="pl-PL" dirty="0"/>
              <a:t>4.8</a:t>
            </a:r>
            <a:endParaRPr lang="en-US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26CAA098-0CCE-4054-9902-5FC490A2D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52" y="4404864"/>
            <a:ext cx="2365647" cy="177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03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87464" y="733034"/>
            <a:ext cx="47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967"/>
            <a:ext cx="7886700" cy="5234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Testeur</a:t>
            </a:r>
            <a:r>
              <a:rPr lang="en-GB" dirty="0"/>
              <a:t> de FEC – </a:t>
            </a:r>
            <a:r>
              <a:rPr lang="pl-PL" dirty="0"/>
              <a:t>transport</a:t>
            </a:r>
            <a:endParaRPr lang="en-GB" dirty="0"/>
          </a:p>
        </p:txBody>
      </p:sp>
      <p:pic>
        <p:nvPicPr>
          <p:cNvPr id="4" name="Obraz 3" descr="Obraz zawierający wewnątrz, stół, tort, siedzi&#10;&#10;Opis wygenerowany automatycznie">
            <a:extLst>
              <a:ext uri="{FF2B5EF4-FFF2-40B4-BE49-F238E27FC236}">
                <a16:creationId xmlns:a16="http://schemas.microsoft.com/office/drawing/2014/main" xmlns="" id="{3338BA90-F19C-4FB8-867F-EDD1EE46D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8" y="1516692"/>
            <a:ext cx="3493273" cy="261995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F7B56764-A91A-4A98-95B0-08CC54F763FD}"/>
              </a:ext>
            </a:extLst>
          </p:cNvPr>
          <p:cNvSpPr/>
          <p:nvPr/>
        </p:nvSpPr>
        <p:spPr>
          <a:xfrm>
            <a:off x="177800" y="836493"/>
            <a:ext cx="431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 </a:t>
            </a:r>
            <a:r>
              <a:rPr lang="en-US" dirty="0" err="1"/>
              <a:t>testeur</a:t>
            </a:r>
            <a:r>
              <a:rPr lang="en-US" dirty="0"/>
              <a:t> de FEC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transporté</a:t>
            </a:r>
            <a:r>
              <a:rPr lang="en-US" dirty="0"/>
              <a:t> </a:t>
            </a:r>
            <a:r>
              <a:rPr lang="en-US" err="1"/>
              <a:t>dans</a:t>
            </a:r>
            <a:r>
              <a:rPr lang="en-US"/>
              <a:t> la boîte à outils en matière plastique noire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4F6AFB0-2BB3-4CC9-B021-1E6D1168E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4279" y="2045856"/>
            <a:ext cx="3344185" cy="250813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D74F6EE3-503E-46E7-B46D-F74603F9C630}"/>
              </a:ext>
            </a:extLst>
          </p:cNvPr>
          <p:cNvSpPr/>
          <p:nvPr/>
        </p:nvSpPr>
        <p:spPr>
          <a:xfrm>
            <a:off x="4657676" y="896356"/>
            <a:ext cx="39423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Les plots de </a:t>
            </a:r>
            <a:r>
              <a:rPr lang="en-US" dirty="0" err="1"/>
              <a:t>plastique</a:t>
            </a:r>
            <a:r>
              <a:rPr lang="en-US" dirty="0"/>
              <a:t> noir ne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pour le transport et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retirés</a:t>
            </a:r>
            <a:r>
              <a:rPr lang="en-US" dirty="0"/>
              <a:t> pour les tests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EBB2E26C-FD7E-477F-A768-06AEC6B66F8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064052" y="1819686"/>
            <a:ext cx="564796" cy="669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BB9753F1-F3B0-43D5-8F24-B1B4A89B9309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413908" y="1819686"/>
            <a:ext cx="214940" cy="13290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akcesorium, siedzi, stół, tort&#10;&#10;Opis wygenerowany automatycznie">
            <a:extLst>
              <a:ext uri="{FF2B5EF4-FFF2-40B4-BE49-F238E27FC236}">
                <a16:creationId xmlns:a16="http://schemas.microsoft.com/office/drawing/2014/main" xmlns="" id="{1AD28B62-70CA-4141-899C-D3094B728B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28" y="4273974"/>
            <a:ext cx="3493274" cy="2425602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1C4E1CF7-E294-43ED-AE2C-0203FA0FC794}"/>
              </a:ext>
            </a:extLst>
          </p:cNvPr>
          <p:cNvSpPr/>
          <p:nvPr/>
        </p:nvSpPr>
        <p:spPr>
          <a:xfrm>
            <a:off x="4573006" y="5478635"/>
            <a:ext cx="34932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de la mousse pour le transport</a:t>
            </a:r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xmlns="" id="{F0CAB751-D3B8-409E-ACFD-61C16EEE330F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79698" y="5801801"/>
            <a:ext cx="1693308" cy="323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xmlns="" id="{93D173BF-53F0-4B74-8288-7B7D75CE7284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3021496" y="4737805"/>
            <a:ext cx="1551510" cy="1063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9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D60561-48D0-4341-87C2-4BE008F5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Résumé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38758B-289E-4011-B76A-F38DA9CB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53119" cy="4351338"/>
          </a:xfrm>
        </p:spPr>
        <p:txBody>
          <a:bodyPr/>
          <a:lstStyle/>
          <a:p>
            <a:r>
              <a:rPr lang="pl-PL" dirty="0"/>
              <a:t>Le </a:t>
            </a:r>
            <a:r>
              <a:rPr lang="pl-PL" dirty="0" err="1"/>
              <a:t>testeur</a:t>
            </a:r>
            <a:r>
              <a:rPr lang="pl-PL" dirty="0"/>
              <a:t> de FEC – </a:t>
            </a:r>
            <a:r>
              <a:rPr lang="pl-PL" dirty="0" err="1"/>
              <a:t>réalisé</a:t>
            </a:r>
            <a:r>
              <a:rPr lang="pl-PL" dirty="0"/>
              <a:t> et </a:t>
            </a:r>
            <a:r>
              <a:rPr lang="pl-PL" dirty="0" err="1"/>
              <a:t>envoyé</a:t>
            </a:r>
            <a:r>
              <a:rPr lang="pl-PL" dirty="0"/>
              <a:t> au LPNHE le 22.10.2020</a:t>
            </a:r>
          </a:p>
          <a:p>
            <a:r>
              <a:rPr lang="pl-PL" dirty="0"/>
              <a:t>Software – </a:t>
            </a:r>
            <a:r>
              <a:rPr lang="pl-PL" dirty="0" err="1"/>
              <a:t>testé</a:t>
            </a:r>
            <a:r>
              <a:rPr lang="pl-PL" dirty="0"/>
              <a:t> à </a:t>
            </a:r>
            <a:r>
              <a:rPr lang="pl-PL" dirty="0" err="1"/>
              <a:t>Varsovie</a:t>
            </a:r>
            <a:r>
              <a:rPr lang="pl-PL" dirty="0"/>
              <a:t> (WUT) et au LPNHE</a:t>
            </a:r>
          </a:p>
          <a:p>
            <a:pPr lvl="1"/>
            <a:r>
              <a:rPr lang="pl-PL" dirty="0" err="1"/>
              <a:t>Quelques</a:t>
            </a:r>
            <a:r>
              <a:rPr lang="pl-PL" dirty="0"/>
              <a:t> </a:t>
            </a:r>
            <a:r>
              <a:rPr lang="pl-PL" dirty="0" err="1"/>
              <a:t>erreurs</a:t>
            </a:r>
            <a:r>
              <a:rPr lang="pl-PL" dirty="0"/>
              <a:t> </a:t>
            </a:r>
            <a:r>
              <a:rPr lang="pl-PL" err="1"/>
              <a:t>ont</a:t>
            </a:r>
            <a:r>
              <a:rPr lang="pl-PL"/>
              <a:t> </a:t>
            </a:r>
            <a:r>
              <a:rPr lang="fr-FR"/>
              <a:t>pu être décelées</a:t>
            </a:r>
            <a:r>
              <a:rPr lang="pl-PL"/>
              <a:t> </a:t>
            </a:r>
            <a:r>
              <a:rPr lang="pl-PL" dirty="0"/>
              <a:t>et </a:t>
            </a:r>
            <a:r>
              <a:rPr lang="pl-PL"/>
              <a:t>corrigées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0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C41829-DB1D-4F25-B1F2-6C9B6266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-72116"/>
            <a:ext cx="7886700" cy="1325563"/>
          </a:xfrm>
        </p:spPr>
        <p:txBody>
          <a:bodyPr/>
          <a:lstStyle/>
          <a:p>
            <a:r>
              <a:rPr lang="pl-PL"/>
              <a:t>Banc</a:t>
            </a:r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pl-PL"/>
              <a:t>test </a:t>
            </a:r>
            <a:r>
              <a:rPr lang="pl-PL" dirty="0"/>
              <a:t>de </a:t>
            </a:r>
            <a:r>
              <a:rPr lang="pl-PL" dirty="0" err="1"/>
              <a:t>production</a:t>
            </a:r>
            <a:r>
              <a:rPr lang="pl-PL" dirty="0"/>
              <a:t> des FEC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F24ECDA-932D-43A8-B903-23A5E26DC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6605" y="991072"/>
            <a:ext cx="543874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altLang="pl-PL" sz="1800" dirty="0" err="1"/>
              <a:t>Qu’est</a:t>
            </a:r>
            <a:r>
              <a:rPr lang="pl-PL" altLang="pl-PL" sz="1800" dirty="0"/>
              <a:t>-ce </a:t>
            </a:r>
            <a:r>
              <a:rPr lang="pl-PL" altLang="pl-PL" sz="1800"/>
              <a:t>qui </a:t>
            </a:r>
            <a:r>
              <a:rPr lang="fr-FR" altLang="pl-PL" sz="1800"/>
              <a:t>doit</a:t>
            </a:r>
            <a:r>
              <a:rPr lang="pl-PL" altLang="pl-PL" sz="1800"/>
              <a:t> </a:t>
            </a:r>
            <a:r>
              <a:rPr lang="pl-PL" altLang="pl-PL" sz="1800" err="1"/>
              <a:t>être</a:t>
            </a:r>
            <a:r>
              <a:rPr lang="pl-PL" altLang="pl-PL" sz="1800"/>
              <a:t> testé</a:t>
            </a:r>
            <a:r>
              <a:rPr lang="fr-FR" altLang="pl-PL" sz="1800"/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altLang="pl-PL" sz="1800" dirty="0"/>
              <a:t>R</a:t>
            </a:r>
            <a:r>
              <a:rPr lang="en-US" altLang="pl-PL" sz="1800" dirty="0" err="1"/>
              <a:t>elire</a:t>
            </a:r>
            <a:r>
              <a:rPr lang="en-US" altLang="pl-PL" sz="1800" dirty="0"/>
              <a:t> le </a:t>
            </a:r>
            <a:r>
              <a:rPr lang="en-US" altLang="pl-PL" sz="1800" dirty="0" err="1"/>
              <a:t>numéro</a:t>
            </a:r>
            <a:r>
              <a:rPr lang="en-US" altLang="pl-PL" sz="1800" dirty="0"/>
              <a:t> de </a:t>
            </a:r>
            <a:r>
              <a:rPr lang="en-US" altLang="pl-PL" sz="1800" err="1"/>
              <a:t>série</a:t>
            </a:r>
            <a:r>
              <a:rPr lang="en-US" altLang="pl-PL" sz="1800"/>
              <a:t> ID, </a:t>
            </a:r>
            <a:r>
              <a:rPr lang="en-US" altLang="pl-PL" sz="1800" dirty="0"/>
              <a:t>le voltage, le courant et </a:t>
            </a:r>
            <a:r>
              <a:rPr lang="en-US" altLang="pl-PL" sz="1800"/>
              <a:t>la température fournis par le chip </a:t>
            </a:r>
            <a:r>
              <a:rPr lang="en-US" altLang="pl-PL" sz="1800" dirty="0"/>
              <a:t>DS2438 de </a:t>
            </a:r>
            <a:r>
              <a:rPr lang="en-US" altLang="pl-PL" sz="1800"/>
              <a:t>la FEC</a:t>
            </a:r>
            <a:endParaRPr lang="pl-PL" altLang="pl-PL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Ecrire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relire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au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moins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registre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de </a:t>
            </a:r>
            <a:r>
              <a:rPr kumimoji="0" lang="fr-FR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« 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slow control</a:t>
            </a:r>
            <a:r>
              <a:rPr kumimoji="0" lang="fr-FR" altLang="pl-PL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fr-FR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»</a:t>
            </a:r>
            <a:r>
              <a:rPr kumimoji="0" lang="pl-PL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chaque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chip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AFTER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pl-PL" sz="1800" dirty="0"/>
              <a:t>Faire un run </a:t>
            </a:r>
            <a:r>
              <a:rPr lang="en-US" altLang="pl-PL" sz="1800"/>
              <a:t>de piédestaux et </a:t>
            </a:r>
            <a:r>
              <a:rPr lang="en-US" altLang="pl-PL" sz="1800" err="1"/>
              <a:t>vérifier</a:t>
            </a:r>
            <a:r>
              <a:rPr lang="en-US" altLang="pl-PL" sz="1800"/>
              <a:t> la valeur RMS de </a:t>
            </a:r>
            <a:r>
              <a:rPr lang="en-US" altLang="pl-PL" sz="1800" dirty="0" err="1"/>
              <a:t>chaque</a:t>
            </a:r>
            <a:r>
              <a:rPr lang="en-US" altLang="pl-PL" sz="1800" dirty="0"/>
              <a:t> canal par rapport </a:t>
            </a:r>
            <a:r>
              <a:rPr lang="en-US" altLang="pl-PL" sz="1800" dirty="0" err="1"/>
              <a:t>à</a:t>
            </a:r>
            <a:r>
              <a:rPr lang="en-US" altLang="pl-PL" sz="1800" dirty="0"/>
              <a:t> </a:t>
            </a:r>
            <a:r>
              <a:rPr lang="en-US" altLang="pl-PL" sz="1800" err="1"/>
              <a:t>une</a:t>
            </a:r>
            <a:r>
              <a:rPr lang="en-US" altLang="pl-PL" sz="1800"/>
              <a:t> fourchette d’acceptance</a:t>
            </a:r>
            <a:endParaRPr lang="pl-PL" altLang="pl-PL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kumimoji="0" lang="en-US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kumimoji="0" lang="en-US" altLang="pl-PL" sz="1800" b="0" i="0" u="none" strike="noStrike" cap="none" normalizeH="0" baseline="0">
                <a:ln>
                  <a:noFill/>
                </a:ln>
                <a:effectLst/>
              </a:rPr>
              <a:t>Tester les commandes de l’ADC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pl-PL" sz="1800" b="0" i="0" u="none" strike="noStrike" cap="none" normalizeH="0" baseline="0" dirty="0" err="1">
                <a:ln>
                  <a:noFill/>
                </a:ln>
                <a:effectLst/>
              </a:rPr>
              <a:t>configurer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en-US" altLang="pl-PL" sz="1800" dirty="0"/>
              <a:t>un </a:t>
            </a:r>
            <a:r>
              <a:rPr lang="en-US" altLang="pl-PL" sz="1800"/>
              <a:t>pattern de test, </a:t>
            </a:r>
            <a:r>
              <a:rPr lang="en-US" altLang="pl-PL" sz="1800" dirty="0" err="1"/>
              <a:t>acquérir</a:t>
            </a:r>
            <a:r>
              <a:rPr lang="en-US" altLang="pl-PL" sz="1800" dirty="0"/>
              <a:t> des </a:t>
            </a:r>
            <a:r>
              <a:rPr lang="en-US" altLang="pl-PL" sz="1800" dirty="0" err="1"/>
              <a:t>données</a:t>
            </a:r>
            <a:r>
              <a:rPr lang="en-US" altLang="pl-PL" sz="1800" dirty="0"/>
              <a:t> et les </a:t>
            </a:r>
            <a:r>
              <a:rPr lang="en-US" altLang="pl-PL" sz="1800" dirty="0" err="1"/>
              <a:t>vérifier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kumimoji="0" lang="en-US" altLang="pl-PL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Programmer le générateur d’impulsions 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 la carte </a:t>
            </a:r>
            <a:r>
              <a:rPr kumimoji="0" lang="en-US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à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amplitude </a:t>
            </a:r>
            <a:r>
              <a:rPr kumimoji="0" lang="en-US" altLang="pl-PL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donnée</a:t>
            </a:r>
            <a:r>
              <a:rPr kumimoji="0" lang="en-US" altLang="pl-PL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en-US" altLang="pl-PL" sz="1800" dirty="0"/>
              <a:t>et </a:t>
            </a:r>
            <a:r>
              <a:rPr lang="en-US" altLang="pl-PL" sz="1800" dirty="0" err="1"/>
              <a:t>enregistrer</a:t>
            </a:r>
            <a:r>
              <a:rPr lang="en-US" altLang="pl-PL" sz="1800" dirty="0"/>
              <a:t> au </a:t>
            </a:r>
            <a:r>
              <a:rPr lang="en-US" altLang="pl-PL" sz="1800" dirty="0" err="1"/>
              <a:t>moins</a:t>
            </a:r>
            <a:r>
              <a:rPr lang="en-US" altLang="pl-PL" sz="1800" dirty="0"/>
              <a:t> un </a:t>
            </a:r>
            <a:r>
              <a:rPr lang="en-US" altLang="pl-PL" sz="1800" err="1"/>
              <a:t>événement</a:t>
            </a:r>
            <a:r>
              <a:rPr lang="en-US" altLang="pl-PL" sz="1800"/>
              <a:t> d’un </a:t>
            </a:r>
            <a:r>
              <a:rPr lang="en-US" altLang="pl-PL" sz="1800" dirty="0"/>
              <a:t>canal </a:t>
            </a:r>
            <a:r>
              <a:rPr lang="en-US" altLang="pl-PL" sz="1800" err="1"/>
              <a:t>pulsé</a:t>
            </a:r>
            <a:r>
              <a:rPr lang="en-US" altLang="pl-PL" sz="1800"/>
              <a:t> sur </a:t>
            </a:r>
            <a:r>
              <a:rPr lang="en-US" altLang="pl-PL" sz="1800" dirty="0" err="1"/>
              <a:t>chaque</a:t>
            </a:r>
            <a:r>
              <a:rPr lang="en-US" altLang="pl-PL" sz="1800" dirty="0"/>
              <a:t> chip AFTER. </a:t>
            </a:r>
            <a:endParaRPr kumimoji="0" lang="en-US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AF83059A-171A-4071-9754-0A519BC83972}"/>
              </a:ext>
            </a:extLst>
          </p:cNvPr>
          <p:cNvSpPr txBox="1">
            <a:spLocks/>
          </p:cNvSpPr>
          <p:nvPr/>
        </p:nvSpPr>
        <p:spPr>
          <a:xfrm>
            <a:off x="348561" y="1620010"/>
            <a:ext cx="2522736" cy="46514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dirty="0"/>
              <a:t>FEC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63F92E38-59E4-4D01-BF97-24E34CB17474}"/>
              </a:ext>
            </a:extLst>
          </p:cNvPr>
          <p:cNvSpPr/>
          <p:nvPr/>
        </p:nvSpPr>
        <p:spPr>
          <a:xfrm>
            <a:off x="725658" y="5151840"/>
            <a:ext cx="1802092" cy="100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DAQ</a:t>
            </a:r>
          </a:p>
          <a:p>
            <a:pPr algn="ctr"/>
            <a:r>
              <a:rPr lang="fr-FR">
                <a:solidFill>
                  <a:schemeClr val="bg1"/>
                </a:solidFill>
              </a:rPr>
              <a:t>Programme d’acquisition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339386F8-6BE6-4C12-881D-0DF64E89876D}"/>
              </a:ext>
            </a:extLst>
          </p:cNvPr>
          <p:cNvSpPr/>
          <p:nvPr/>
        </p:nvSpPr>
        <p:spPr>
          <a:xfrm>
            <a:off x="725658" y="4304355"/>
            <a:ext cx="1802092" cy="6676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TDCM </a:t>
            </a:r>
            <a:r>
              <a:rPr lang="fr-FR">
                <a:solidFill>
                  <a:schemeClr val="bg1"/>
                </a:solidFill>
              </a:rPr>
              <a:t>prototype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58B1458A-F971-492B-A157-724945CC1A2C}"/>
              </a:ext>
            </a:extLst>
          </p:cNvPr>
          <p:cNvSpPr/>
          <p:nvPr/>
        </p:nvSpPr>
        <p:spPr>
          <a:xfrm>
            <a:off x="725658" y="3436994"/>
            <a:ext cx="1802092" cy="6676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FEM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pl-PL" b="1" baseline="30000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P02</a:t>
            </a:r>
            <a:endParaRPr lang="pl-PL" dirty="0"/>
          </a:p>
          <a:p>
            <a:pPr algn="ctr"/>
            <a:r>
              <a:rPr lang="pl-PL" b="1">
                <a:solidFill>
                  <a:schemeClr val="bg1"/>
                </a:solidFill>
              </a:rPr>
              <a:t>valid</a:t>
            </a:r>
            <a:r>
              <a:rPr lang="fr-FR" b="1">
                <a:solidFill>
                  <a:schemeClr val="bg1"/>
                </a:solidFill>
              </a:rPr>
              <a:t>ée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xmlns="" id="{9442C109-8AD6-4AF0-ACEB-77DDE5BDDD0D}"/>
              </a:ext>
            </a:extLst>
          </p:cNvPr>
          <p:cNvSpPr/>
          <p:nvPr/>
        </p:nvSpPr>
        <p:spPr>
          <a:xfrm>
            <a:off x="725658" y="2569633"/>
            <a:ext cx="1802092" cy="66769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FEC </a:t>
            </a:r>
            <a:endParaRPr lang="fr-FR"/>
          </a:p>
          <a:p>
            <a:pPr algn="ctr"/>
            <a:r>
              <a:rPr lang="fr-FR" b="1">
                <a:solidFill>
                  <a:srgbClr val="FF0000"/>
                </a:solidFill>
              </a:rPr>
              <a:t>Carte sous test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A317B4C8-B4B3-48AE-B16E-9469F0B4FA3E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1626704" y="3237328"/>
            <a:ext cx="0" cy="1996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19B10428-CAC7-4BE1-83EE-C58A47208B76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1626704" y="4104689"/>
            <a:ext cx="0" cy="1996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9866AFCC-8D36-48B9-83EE-BB07BF5D2038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626704" y="4972050"/>
            <a:ext cx="0" cy="179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0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16794F-9540-4385-AED3-CCEDAA83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0" y="112635"/>
            <a:ext cx="7886700" cy="69740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Schéma</a:t>
            </a:r>
            <a:r>
              <a:rPr lang="en-GB" dirty="0"/>
              <a:t> de base du </a:t>
            </a:r>
            <a:r>
              <a:rPr lang="en-GB" err="1"/>
              <a:t>testeur</a:t>
            </a:r>
            <a:r>
              <a:rPr lang="en-GB"/>
              <a:t> de </a:t>
            </a:r>
            <a:r>
              <a:rPr lang="en-GB" dirty="0"/>
              <a:t>FEC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3F307E8B-3AE1-49F3-8F8D-93F3FEE7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140" y="1021123"/>
            <a:ext cx="1769829" cy="954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FEC </a:t>
            </a:r>
          </a:p>
          <a:p>
            <a:pPr marL="0" indent="0" algn="ctr">
              <a:buNone/>
            </a:pPr>
            <a:r>
              <a:rPr lang="pl-PL" dirty="0"/>
              <a:t>en test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xmlns="" id="{5CB79AAF-D2F8-4B2B-8A46-39D02D31A68C}"/>
              </a:ext>
            </a:extLst>
          </p:cNvPr>
          <p:cNvSpPr txBox="1">
            <a:spLocks/>
          </p:cNvSpPr>
          <p:nvPr/>
        </p:nvSpPr>
        <p:spPr>
          <a:xfrm>
            <a:off x="6576390" y="1023972"/>
            <a:ext cx="1769829" cy="954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dirty="0"/>
              <a:t>FEC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dirty="0"/>
              <a:t>en test</a:t>
            </a: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xmlns="" id="{0E139995-D3A7-4A56-9E09-01915FB1DA09}"/>
              </a:ext>
            </a:extLst>
          </p:cNvPr>
          <p:cNvSpPr/>
          <p:nvPr/>
        </p:nvSpPr>
        <p:spPr>
          <a:xfrm>
            <a:off x="5063324" y="2013081"/>
            <a:ext cx="795130" cy="1987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xmlns="" id="{423E98F9-14DC-417A-9F8E-5ABB0F0BEB80}"/>
              </a:ext>
            </a:extLst>
          </p:cNvPr>
          <p:cNvSpPr/>
          <p:nvPr/>
        </p:nvSpPr>
        <p:spPr>
          <a:xfrm>
            <a:off x="7063739" y="2025359"/>
            <a:ext cx="795130" cy="1987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E8EE9C9F-E563-437A-8DE6-3719C468023A}"/>
              </a:ext>
            </a:extLst>
          </p:cNvPr>
          <p:cNvSpPr/>
          <p:nvPr/>
        </p:nvSpPr>
        <p:spPr>
          <a:xfrm rot="5400000">
            <a:off x="7772991" y="4929957"/>
            <a:ext cx="177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/>
              <a:t>TDCM </a:t>
            </a:r>
            <a:r>
              <a:rPr lang="fr-FR" b="1"/>
              <a:t>prototype</a:t>
            </a:r>
            <a:endParaRPr lang="pl-PL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CB788492-36DC-4AE2-9CB7-4CE28F7AEDDF}"/>
              </a:ext>
            </a:extLst>
          </p:cNvPr>
          <p:cNvSpPr/>
          <p:nvPr/>
        </p:nvSpPr>
        <p:spPr>
          <a:xfrm rot="5400000">
            <a:off x="8077243" y="2757301"/>
            <a:ext cx="116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/>
              <a:t>Carte </a:t>
            </a:r>
            <a:r>
              <a:rPr lang="pl-PL" b="1"/>
              <a:t>FEM</a:t>
            </a:r>
            <a:endParaRPr lang="pl-PL" dirty="0"/>
          </a:p>
        </p:txBody>
      </p:sp>
      <p:cxnSp>
        <p:nvCxnSpPr>
          <p:cNvPr id="37" name="Łącznik: łamany 36">
            <a:extLst>
              <a:ext uri="{FF2B5EF4-FFF2-40B4-BE49-F238E27FC236}">
                <a16:creationId xmlns:a16="http://schemas.microsoft.com/office/drawing/2014/main" xmlns="" id="{67B8E128-4A18-4F17-BA98-90B905BA44E9}"/>
              </a:ext>
            </a:extLst>
          </p:cNvPr>
          <p:cNvCxnSpPr>
            <a:cxnSpLocks/>
            <a:stCxn id="69" idx="3"/>
            <a:endCxn id="33" idx="1"/>
          </p:cNvCxnSpPr>
          <p:nvPr/>
        </p:nvCxnSpPr>
        <p:spPr>
          <a:xfrm>
            <a:off x="3735494" y="4673007"/>
            <a:ext cx="813646" cy="1503001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xmlns="" id="{90C28DD8-9E6E-4494-B55F-E13B8A31AFBD}"/>
              </a:ext>
            </a:extLst>
          </p:cNvPr>
          <p:cNvCxnSpPr>
            <a:cxnSpLocks/>
            <a:stCxn id="66" idx="3"/>
            <a:endCxn id="32" idx="1"/>
          </p:cNvCxnSpPr>
          <p:nvPr/>
        </p:nvCxnSpPr>
        <p:spPr>
          <a:xfrm flipV="1">
            <a:off x="3727874" y="3412038"/>
            <a:ext cx="806965" cy="75832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Grupa 42">
            <a:extLst>
              <a:ext uri="{FF2B5EF4-FFF2-40B4-BE49-F238E27FC236}">
                <a16:creationId xmlns:a16="http://schemas.microsoft.com/office/drawing/2014/main" xmlns="" id="{08BB7C68-D79D-4C85-9CE2-D84D7D345D71}"/>
              </a:ext>
            </a:extLst>
          </p:cNvPr>
          <p:cNvGrpSpPr/>
          <p:nvPr/>
        </p:nvGrpSpPr>
        <p:grpSpPr>
          <a:xfrm>
            <a:off x="6307869" y="3676444"/>
            <a:ext cx="1459648" cy="608797"/>
            <a:chOff x="6270267" y="3989607"/>
            <a:chExt cx="1459648" cy="608797"/>
          </a:xfrm>
        </p:grpSpPr>
        <p:sp>
          <p:nvSpPr>
            <p:cNvPr id="40" name="Strzałka: w dół 39">
              <a:extLst>
                <a:ext uri="{FF2B5EF4-FFF2-40B4-BE49-F238E27FC236}">
                  <a16:creationId xmlns:a16="http://schemas.microsoft.com/office/drawing/2014/main" xmlns="" id="{2D09DA27-6D21-405A-991D-662520248D48}"/>
                </a:ext>
              </a:extLst>
            </p:cNvPr>
            <p:cNvSpPr/>
            <p:nvPr/>
          </p:nvSpPr>
          <p:spPr>
            <a:xfrm>
              <a:off x="6270267" y="3991102"/>
              <a:ext cx="231541" cy="60136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Strzałka: w dół 40">
              <a:extLst>
                <a:ext uri="{FF2B5EF4-FFF2-40B4-BE49-F238E27FC236}">
                  <a16:creationId xmlns:a16="http://schemas.microsoft.com/office/drawing/2014/main" xmlns="" id="{2069CE9E-165C-450A-BDD7-B644CD6176EB}"/>
                </a:ext>
              </a:extLst>
            </p:cNvPr>
            <p:cNvSpPr/>
            <p:nvPr/>
          </p:nvSpPr>
          <p:spPr>
            <a:xfrm rot="10800000">
              <a:off x="6501807" y="3989607"/>
              <a:ext cx="231541" cy="60879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xmlns="" id="{4E16F848-DACD-4EF2-87FD-9F25FC4BDBC3}"/>
                </a:ext>
              </a:extLst>
            </p:cNvPr>
            <p:cNvSpPr/>
            <p:nvPr/>
          </p:nvSpPr>
          <p:spPr>
            <a:xfrm>
              <a:off x="6675972" y="4070803"/>
              <a:ext cx="1053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/>
                <a:t>Liaison</a:t>
              </a:r>
            </a:p>
            <a:p>
              <a:r>
                <a:rPr lang="fr-FR" sz="1200"/>
                <a:t>f</a:t>
              </a:r>
              <a:r>
                <a:rPr lang="pl-PL" sz="1200"/>
                <a:t>ibre </a:t>
              </a:r>
              <a:r>
                <a:rPr lang="pl-PL" sz="1200" err="1"/>
                <a:t>optique</a:t>
              </a:r>
              <a:r>
                <a:rPr lang="pl-PL" sz="1200"/>
                <a:t> </a:t>
              </a:r>
              <a:endParaRPr lang="pl-PL" sz="1200" dirty="0"/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xmlns="" id="{1CAEB969-5A23-4277-9978-CBFC3BD03739}"/>
              </a:ext>
            </a:extLst>
          </p:cNvPr>
          <p:cNvGrpSpPr/>
          <p:nvPr/>
        </p:nvGrpSpPr>
        <p:grpSpPr>
          <a:xfrm>
            <a:off x="4549140" y="4305676"/>
            <a:ext cx="3951301" cy="2106034"/>
            <a:chOff x="4549140" y="4305676"/>
            <a:chExt cx="3951301" cy="2106034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xmlns="" id="{E884B9FD-DF1C-4E3E-8824-1B743CDFF153}"/>
                </a:ext>
              </a:extLst>
            </p:cNvPr>
            <p:cNvGrpSpPr/>
            <p:nvPr/>
          </p:nvGrpSpPr>
          <p:grpSpPr>
            <a:xfrm>
              <a:off x="4549140" y="4305676"/>
              <a:ext cx="3951301" cy="2106034"/>
              <a:chOff x="4572000" y="4331183"/>
              <a:chExt cx="3951301" cy="2106034"/>
            </a:xfrm>
          </p:grpSpPr>
          <p:grpSp>
            <p:nvGrpSpPr>
              <p:cNvPr id="23" name="Grupa 22">
                <a:extLst>
                  <a:ext uri="{FF2B5EF4-FFF2-40B4-BE49-F238E27FC236}">
                    <a16:creationId xmlns:a16="http://schemas.microsoft.com/office/drawing/2014/main" xmlns="" id="{F26C2E0A-DAB1-49BD-BB29-058E1499454E}"/>
                  </a:ext>
                </a:extLst>
              </p:cNvPr>
              <p:cNvGrpSpPr/>
              <p:nvPr/>
            </p:nvGrpSpPr>
            <p:grpSpPr>
              <a:xfrm>
                <a:off x="4572000" y="4331183"/>
                <a:ext cx="3951301" cy="2106034"/>
                <a:chOff x="4572000" y="4339134"/>
                <a:chExt cx="3951301" cy="2106034"/>
              </a:xfrm>
            </p:grpSpPr>
            <p:sp>
              <p:nvSpPr>
                <p:cNvPr id="17" name="Prostokąt 16">
                  <a:extLst>
                    <a:ext uri="{FF2B5EF4-FFF2-40B4-BE49-F238E27FC236}">
                      <a16:creationId xmlns:a16="http://schemas.microsoft.com/office/drawing/2014/main" xmlns="" id="{19A2CAF3-AEC8-46D6-AC15-768A60FF5E22}"/>
                    </a:ext>
                  </a:extLst>
                </p:cNvPr>
                <p:cNvSpPr/>
                <p:nvPr/>
              </p:nvSpPr>
              <p:spPr>
                <a:xfrm>
                  <a:off x="4572000" y="4342384"/>
                  <a:ext cx="3951301" cy="2102784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  <a:p>
                  <a:pPr algn="ctr"/>
                  <a:endParaRPr lang="pl-PL" b="1" dirty="0"/>
                </a:p>
                <a:p>
                  <a:pPr algn="ctr"/>
                  <a:endParaRPr lang="pl-PL" b="1" dirty="0"/>
                </a:p>
                <a:p>
                  <a:pPr algn="ctr"/>
                  <a:endParaRPr lang="pl-PL" b="1" dirty="0"/>
                </a:p>
                <a:p>
                  <a:pPr algn="ctr"/>
                  <a:endParaRPr lang="pl-PL" b="1" dirty="0"/>
                </a:p>
                <a:p>
                  <a:pPr algn="ctr"/>
                  <a:endParaRPr lang="pl-PL" dirty="0"/>
                </a:p>
              </p:txBody>
            </p:sp>
            <p:sp>
              <p:nvSpPr>
                <p:cNvPr id="18" name="Prostokąt 17">
                  <a:extLst>
                    <a:ext uri="{FF2B5EF4-FFF2-40B4-BE49-F238E27FC236}">
                      <a16:creationId xmlns:a16="http://schemas.microsoft.com/office/drawing/2014/main" xmlns="" id="{E5717150-AC51-4507-B4AF-9A3A66A97BA5}"/>
                    </a:ext>
                  </a:extLst>
                </p:cNvPr>
                <p:cNvSpPr/>
                <p:nvPr/>
              </p:nvSpPr>
              <p:spPr>
                <a:xfrm>
                  <a:off x="4572000" y="4342384"/>
                  <a:ext cx="3951301" cy="81369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  <a:p>
                  <a:pPr algn="ctr"/>
                  <a:r>
                    <a:rPr lang="pl-PL" dirty="0"/>
                    <a:t>Multi SFP </a:t>
                  </a:r>
                  <a:r>
                    <a:rPr lang="pl-PL" dirty="0" err="1"/>
                    <a:t>mezzanine</a:t>
                  </a:r>
                  <a:r>
                    <a:rPr lang="pl-PL" dirty="0"/>
                    <a:t> #S07</a:t>
                  </a:r>
                </a:p>
              </p:txBody>
            </p:sp>
            <p:sp>
              <p:nvSpPr>
                <p:cNvPr id="19" name="Symbol zastępczy zawartości 8">
                  <a:extLst>
                    <a:ext uri="{FF2B5EF4-FFF2-40B4-BE49-F238E27FC236}">
                      <a16:creationId xmlns:a16="http://schemas.microsoft.com/office/drawing/2014/main" xmlns="" id="{7AF34407-1B40-443A-8A48-C6C28530C70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93323" y="4339134"/>
                  <a:ext cx="1362108" cy="32748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pl-PL" sz="1200"/>
                    <a:t>850nm tran</a:t>
                  </a:r>
                  <a:r>
                    <a:rPr lang="fr-FR" sz="1200"/>
                    <a:t>s</a:t>
                  </a:r>
                  <a:r>
                    <a:rPr lang="pl-PL" sz="1200"/>
                    <a:t>ceiver</a:t>
                  </a:r>
                  <a:endParaRPr lang="pl-PL" sz="1200" dirty="0"/>
                </a:p>
              </p:txBody>
            </p:sp>
            <p:sp>
              <p:nvSpPr>
                <p:cNvPr id="20" name="Prostokąt 19">
                  <a:extLst>
                    <a:ext uri="{FF2B5EF4-FFF2-40B4-BE49-F238E27FC236}">
                      <a16:creationId xmlns:a16="http://schemas.microsoft.com/office/drawing/2014/main" xmlns="" id="{92405A72-35C8-4231-9718-7ACCDBE00884}"/>
                    </a:ext>
                  </a:extLst>
                </p:cNvPr>
                <p:cNvSpPr/>
                <p:nvPr/>
              </p:nvSpPr>
              <p:spPr>
                <a:xfrm>
                  <a:off x="5369242" y="5311472"/>
                  <a:ext cx="2332796" cy="682625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1400" b="1" dirty="0" err="1"/>
                    <a:t>Zynq</a:t>
                  </a:r>
                  <a:r>
                    <a:rPr lang="pl-PL" sz="1400" b="1" baseline="30000" dirty="0"/>
                    <a:t>®</a:t>
                  </a:r>
                  <a:r>
                    <a:rPr lang="pl-PL" sz="1400" b="1" dirty="0"/>
                    <a:t> 7000 </a:t>
                  </a:r>
                  <a:r>
                    <a:rPr lang="pl-PL" sz="1400" b="1" dirty="0" err="1"/>
                    <a:t>SoC</a:t>
                  </a:r>
                  <a:r>
                    <a:rPr lang="pl-PL" sz="1400" b="1" dirty="0"/>
                    <a:t> Module</a:t>
                  </a:r>
                  <a:endParaRPr lang="pl-PL" sz="1400" dirty="0"/>
                </a:p>
                <a:p>
                  <a:pPr algn="ctr"/>
                  <a:r>
                    <a:rPr lang="pl-PL" sz="1400" dirty="0"/>
                    <a:t>ME-ZX1-30-2I-D10</a:t>
                  </a:r>
                </a:p>
              </p:txBody>
            </p:sp>
            <p:sp>
              <p:nvSpPr>
                <p:cNvPr id="22" name="Prostokąt 21">
                  <a:extLst>
                    <a:ext uri="{FF2B5EF4-FFF2-40B4-BE49-F238E27FC236}">
                      <a16:creationId xmlns:a16="http://schemas.microsoft.com/office/drawing/2014/main" xmlns="" id="{83E829B9-C80C-4EF0-99DD-00A5AB9A4422}"/>
                    </a:ext>
                  </a:extLst>
                </p:cNvPr>
                <p:cNvSpPr/>
                <p:nvPr/>
              </p:nvSpPr>
              <p:spPr>
                <a:xfrm>
                  <a:off x="5144173" y="6034966"/>
                  <a:ext cx="2910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l-PL" b="1" dirty="0" err="1"/>
                    <a:t>Enclustra</a:t>
                  </a:r>
                  <a:r>
                    <a:rPr lang="pl-PL" b="1" dirty="0"/>
                    <a:t> PE1</a:t>
                  </a:r>
                  <a:r>
                    <a:rPr lang="pl-PL" dirty="0"/>
                    <a:t> ME-PE1-200-C </a:t>
                  </a:r>
                </a:p>
              </p:txBody>
            </p:sp>
          </p:grpSp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xmlns="" id="{8D343352-41E5-4313-8694-EF389FFB6357}"/>
                  </a:ext>
                </a:extLst>
              </p:cNvPr>
              <p:cNvSpPr/>
              <p:nvPr/>
            </p:nvSpPr>
            <p:spPr>
              <a:xfrm>
                <a:off x="4572000" y="5965812"/>
                <a:ext cx="556591" cy="47140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/>
                  <a:t>12V</a:t>
                </a:r>
              </a:p>
            </p:txBody>
          </p:sp>
        </p:grp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xmlns="" id="{7D5E5659-85B3-4277-B7AD-69A8AE8F596B}"/>
                </a:ext>
              </a:extLst>
            </p:cNvPr>
            <p:cNvSpPr/>
            <p:nvPr/>
          </p:nvSpPr>
          <p:spPr>
            <a:xfrm>
              <a:off x="4549140" y="5203030"/>
              <a:ext cx="556591" cy="47140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ETH</a:t>
              </a:r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xmlns="" id="{B58E22B9-2A2E-41B7-B633-12F5DEF17010}"/>
              </a:ext>
            </a:extLst>
          </p:cNvPr>
          <p:cNvGrpSpPr/>
          <p:nvPr/>
        </p:nvGrpSpPr>
        <p:grpSpPr>
          <a:xfrm>
            <a:off x="275386" y="1637637"/>
            <a:ext cx="2356495" cy="1430763"/>
            <a:chOff x="275386" y="3220084"/>
            <a:chExt cx="2356495" cy="1430763"/>
          </a:xfrm>
        </p:grpSpPr>
        <p:grpSp>
          <p:nvGrpSpPr>
            <p:cNvPr id="46" name="Grupa 45">
              <a:extLst>
                <a:ext uri="{FF2B5EF4-FFF2-40B4-BE49-F238E27FC236}">
                  <a16:creationId xmlns:a16="http://schemas.microsoft.com/office/drawing/2014/main" xmlns="" id="{25CCF798-386A-4481-B035-FFD6A1DBBC71}"/>
                </a:ext>
              </a:extLst>
            </p:cNvPr>
            <p:cNvGrpSpPr/>
            <p:nvPr/>
          </p:nvGrpSpPr>
          <p:grpSpPr>
            <a:xfrm>
              <a:off x="275386" y="3220084"/>
              <a:ext cx="2356495" cy="1430763"/>
              <a:chOff x="432016" y="2210868"/>
              <a:chExt cx="2356495" cy="1430763"/>
            </a:xfrm>
          </p:grpSpPr>
          <p:sp>
            <p:nvSpPr>
              <p:cNvPr id="49" name="Symbol zastępczy zawartości 8">
                <a:extLst>
                  <a:ext uri="{FF2B5EF4-FFF2-40B4-BE49-F238E27FC236}">
                    <a16:creationId xmlns:a16="http://schemas.microsoft.com/office/drawing/2014/main" xmlns="" id="{D73D8D7B-ACF5-43E3-A881-D60AFBF29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016" y="2210868"/>
                <a:ext cx="2356495" cy="143076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400" dirty="0"/>
              </a:p>
            </p:txBody>
          </p:sp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xmlns="" id="{F53687CF-83D6-4E56-8554-48157C89C9DC}"/>
                  </a:ext>
                </a:extLst>
              </p:cNvPr>
              <p:cNvSpPr/>
              <p:nvPr/>
            </p:nvSpPr>
            <p:spPr>
              <a:xfrm>
                <a:off x="474130" y="2340755"/>
                <a:ext cx="22939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b="1" dirty="0">
                    <a:solidFill>
                      <a:schemeClr val="bg1"/>
                    </a:solidFill>
                  </a:rPr>
                  <a:t>PC/</a:t>
                </a:r>
                <a:r>
                  <a:rPr lang="pl-PL" sz="2000" b="1" dirty="0" err="1">
                    <a:solidFill>
                      <a:schemeClr val="bg1"/>
                    </a:solidFill>
                  </a:rPr>
                  <a:t>ordi</a:t>
                </a:r>
                <a:r>
                  <a:rPr lang="pl-PL" sz="2000" b="1" dirty="0">
                    <a:solidFill>
                      <a:schemeClr val="bg1"/>
                    </a:solidFill>
                  </a:rPr>
                  <a:t> </a:t>
                </a:r>
                <a:r>
                  <a:rPr lang="pl-PL" sz="2000" b="1" dirty="0" err="1">
                    <a:solidFill>
                      <a:schemeClr val="bg1"/>
                    </a:solidFill>
                  </a:rPr>
                  <a:t>portable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xmlns="" id="{5BDCA171-8AF5-4309-B90B-A8141828E253}"/>
                </a:ext>
              </a:extLst>
            </p:cNvPr>
            <p:cNvSpPr/>
            <p:nvPr/>
          </p:nvSpPr>
          <p:spPr>
            <a:xfrm>
              <a:off x="2068940" y="4171134"/>
              <a:ext cx="556591" cy="47140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ETH</a:t>
              </a:r>
            </a:p>
          </p:txBody>
        </p:sp>
      </p:grpSp>
      <p:cxnSp>
        <p:nvCxnSpPr>
          <p:cNvPr id="53" name="Łącznik: łamany 52">
            <a:extLst>
              <a:ext uri="{FF2B5EF4-FFF2-40B4-BE49-F238E27FC236}">
                <a16:creationId xmlns:a16="http://schemas.microsoft.com/office/drawing/2014/main" xmlns="" id="{813B1C61-5A01-42BE-BF0E-77FD60F41606}"/>
              </a:ext>
            </a:extLst>
          </p:cNvPr>
          <p:cNvCxnSpPr>
            <a:stCxn id="51" idx="3"/>
            <a:endCxn id="44" idx="1"/>
          </p:cNvCxnSpPr>
          <p:nvPr/>
        </p:nvCxnSpPr>
        <p:spPr>
          <a:xfrm>
            <a:off x="2625531" y="2824390"/>
            <a:ext cx="1923609" cy="2614343"/>
          </a:xfrm>
          <a:prstGeom prst="bentConnector3">
            <a:avLst>
              <a:gd name="adj1" fmla="val 87960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Dowolny kształt: kształt 63">
            <a:extLst>
              <a:ext uri="{FF2B5EF4-FFF2-40B4-BE49-F238E27FC236}">
                <a16:creationId xmlns:a16="http://schemas.microsoft.com/office/drawing/2014/main" xmlns="" id="{DE7C3A18-14FF-4B2B-AC32-521222F298F3}"/>
              </a:ext>
            </a:extLst>
          </p:cNvPr>
          <p:cNvSpPr/>
          <p:nvPr/>
        </p:nvSpPr>
        <p:spPr>
          <a:xfrm>
            <a:off x="818285" y="814126"/>
            <a:ext cx="8150786" cy="5918642"/>
          </a:xfrm>
          <a:custGeom>
            <a:avLst/>
            <a:gdLst>
              <a:gd name="connsiteX0" fmla="*/ 3093057 w 7617349"/>
              <a:gd name="connsiteY0" fmla="*/ 55659 h 5955527"/>
              <a:gd name="connsiteX1" fmla="*/ 7617349 w 7617349"/>
              <a:gd name="connsiteY1" fmla="*/ 71562 h 5955527"/>
              <a:gd name="connsiteX2" fmla="*/ 7569641 w 7617349"/>
              <a:gd name="connsiteY2" fmla="*/ 5955527 h 5955527"/>
              <a:gd name="connsiteX3" fmla="*/ 0 w 7617349"/>
              <a:gd name="connsiteY3" fmla="*/ 5923722 h 5955527"/>
              <a:gd name="connsiteX4" fmla="*/ 7951 w 7617349"/>
              <a:gd name="connsiteY4" fmla="*/ 4548146 h 5955527"/>
              <a:gd name="connsiteX5" fmla="*/ 2584174 w 7617349"/>
              <a:gd name="connsiteY5" fmla="*/ 4556098 h 5955527"/>
              <a:gd name="connsiteX6" fmla="*/ 2623930 w 7617349"/>
              <a:gd name="connsiteY6" fmla="*/ 0 h 5955527"/>
              <a:gd name="connsiteX7" fmla="*/ 3093057 w 7617349"/>
              <a:gd name="connsiteY7" fmla="*/ 55659 h 5955527"/>
              <a:gd name="connsiteX0" fmla="*/ 2623930 w 7617349"/>
              <a:gd name="connsiteY0" fmla="*/ 0 h 5955527"/>
              <a:gd name="connsiteX1" fmla="*/ 7617349 w 7617349"/>
              <a:gd name="connsiteY1" fmla="*/ 71562 h 5955527"/>
              <a:gd name="connsiteX2" fmla="*/ 7569641 w 7617349"/>
              <a:gd name="connsiteY2" fmla="*/ 5955527 h 5955527"/>
              <a:gd name="connsiteX3" fmla="*/ 0 w 7617349"/>
              <a:gd name="connsiteY3" fmla="*/ 5923722 h 5955527"/>
              <a:gd name="connsiteX4" fmla="*/ 7951 w 7617349"/>
              <a:gd name="connsiteY4" fmla="*/ 4548146 h 5955527"/>
              <a:gd name="connsiteX5" fmla="*/ 2584174 w 7617349"/>
              <a:gd name="connsiteY5" fmla="*/ 4556098 h 5955527"/>
              <a:gd name="connsiteX6" fmla="*/ 2623930 w 7617349"/>
              <a:gd name="connsiteY6" fmla="*/ 0 h 5955527"/>
              <a:gd name="connsiteX0" fmla="*/ 2636630 w 7617349"/>
              <a:gd name="connsiteY0" fmla="*/ 0 h 5904727"/>
              <a:gd name="connsiteX1" fmla="*/ 7617349 w 7617349"/>
              <a:gd name="connsiteY1" fmla="*/ 20762 h 5904727"/>
              <a:gd name="connsiteX2" fmla="*/ 7569641 w 7617349"/>
              <a:gd name="connsiteY2" fmla="*/ 5904727 h 5904727"/>
              <a:gd name="connsiteX3" fmla="*/ 0 w 7617349"/>
              <a:gd name="connsiteY3" fmla="*/ 5872922 h 5904727"/>
              <a:gd name="connsiteX4" fmla="*/ 7951 w 7617349"/>
              <a:gd name="connsiteY4" fmla="*/ 4497346 h 5904727"/>
              <a:gd name="connsiteX5" fmla="*/ 2584174 w 7617349"/>
              <a:gd name="connsiteY5" fmla="*/ 4505298 h 5904727"/>
              <a:gd name="connsiteX6" fmla="*/ 2636630 w 7617349"/>
              <a:gd name="connsiteY6" fmla="*/ 0 h 5904727"/>
              <a:gd name="connsiteX0" fmla="*/ 2636630 w 7617349"/>
              <a:gd name="connsiteY0" fmla="*/ 0 h 5904727"/>
              <a:gd name="connsiteX1" fmla="*/ 7617349 w 7617349"/>
              <a:gd name="connsiteY1" fmla="*/ 20762 h 5904727"/>
              <a:gd name="connsiteX2" fmla="*/ 7569641 w 7617349"/>
              <a:gd name="connsiteY2" fmla="*/ 5904727 h 5904727"/>
              <a:gd name="connsiteX3" fmla="*/ 0 w 7617349"/>
              <a:gd name="connsiteY3" fmla="*/ 5872922 h 5904727"/>
              <a:gd name="connsiteX4" fmla="*/ 7951 w 7617349"/>
              <a:gd name="connsiteY4" fmla="*/ 3316246 h 5904727"/>
              <a:gd name="connsiteX5" fmla="*/ 2584174 w 7617349"/>
              <a:gd name="connsiteY5" fmla="*/ 4505298 h 5904727"/>
              <a:gd name="connsiteX6" fmla="*/ 2636630 w 7617349"/>
              <a:gd name="connsiteY6" fmla="*/ 0 h 5904727"/>
              <a:gd name="connsiteX0" fmla="*/ 2636630 w 7617349"/>
              <a:gd name="connsiteY0" fmla="*/ 0 h 5904727"/>
              <a:gd name="connsiteX1" fmla="*/ 7617349 w 7617349"/>
              <a:gd name="connsiteY1" fmla="*/ 20762 h 5904727"/>
              <a:gd name="connsiteX2" fmla="*/ 7569641 w 7617349"/>
              <a:gd name="connsiteY2" fmla="*/ 5904727 h 5904727"/>
              <a:gd name="connsiteX3" fmla="*/ 0 w 7617349"/>
              <a:gd name="connsiteY3" fmla="*/ 5872922 h 5904727"/>
              <a:gd name="connsiteX4" fmla="*/ 7951 w 7617349"/>
              <a:gd name="connsiteY4" fmla="*/ 3316246 h 5904727"/>
              <a:gd name="connsiteX5" fmla="*/ 2599414 w 7617349"/>
              <a:gd name="connsiteY5" fmla="*/ 3369918 h 5904727"/>
              <a:gd name="connsiteX6" fmla="*/ 2636630 w 7617349"/>
              <a:gd name="connsiteY6" fmla="*/ 0 h 5904727"/>
              <a:gd name="connsiteX0" fmla="*/ 2636630 w 7617349"/>
              <a:gd name="connsiteY0" fmla="*/ 0 h 5904727"/>
              <a:gd name="connsiteX1" fmla="*/ 7617349 w 7617349"/>
              <a:gd name="connsiteY1" fmla="*/ 20762 h 5904727"/>
              <a:gd name="connsiteX2" fmla="*/ 7569641 w 7617349"/>
              <a:gd name="connsiteY2" fmla="*/ 5904727 h 5904727"/>
              <a:gd name="connsiteX3" fmla="*/ 0 w 7617349"/>
              <a:gd name="connsiteY3" fmla="*/ 5872922 h 5904727"/>
              <a:gd name="connsiteX4" fmla="*/ 7951 w 7617349"/>
              <a:gd name="connsiteY4" fmla="*/ 3316246 h 5904727"/>
              <a:gd name="connsiteX5" fmla="*/ 2599414 w 7617349"/>
              <a:gd name="connsiteY5" fmla="*/ 3324198 h 5904727"/>
              <a:gd name="connsiteX6" fmla="*/ 2636630 w 7617349"/>
              <a:gd name="connsiteY6" fmla="*/ 0 h 5904727"/>
              <a:gd name="connsiteX0" fmla="*/ 3169708 w 8150427"/>
              <a:gd name="connsiteY0" fmla="*/ 0 h 5904727"/>
              <a:gd name="connsiteX1" fmla="*/ 8150427 w 8150427"/>
              <a:gd name="connsiteY1" fmla="*/ 20762 h 5904727"/>
              <a:gd name="connsiteX2" fmla="*/ 8102719 w 8150427"/>
              <a:gd name="connsiteY2" fmla="*/ 5904727 h 5904727"/>
              <a:gd name="connsiteX3" fmla="*/ 533078 w 8150427"/>
              <a:gd name="connsiteY3" fmla="*/ 5872922 h 5904727"/>
              <a:gd name="connsiteX4" fmla="*/ 9 w 8150427"/>
              <a:gd name="connsiteY4" fmla="*/ 3316246 h 5904727"/>
              <a:gd name="connsiteX5" fmla="*/ 3132492 w 8150427"/>
              <a:gd name="connsiteY5" fmla="*/ 3324198 h 5904727"/>
              <a:gd name="connsiteX6" fmla="*/ 3169708 w 8150427"/>
              <a:gd name="connsiteY6" fmla="*/ 0 h 5904727"/>
              <a:gd name="connsiteX0" fmla="*/ 3169877 w 8150596"/>
              <a:gd name="connsiteY0" fmla="*/ 0 h 5904727"/>
              <a:gd name="connsiteX1" fmla="*/ 8150596 w 8150596"/>
              <a:gd name="connsiteY1" fmla="*/ 20762 h 5904727"/>
              <a:gd name="connsiteX2" fmla="*/ 8102888 w 8150596"/>
              <a:gd name="connsiteY2" fmla="*/ 5904727 h 5904727"/>
              <a:gd name="connsiteX3" fmla="*/ 22707 w 8150596"/>
              <a:gd name="connsiteY3" fmla="*/ 5895782 h 5904727"/>
              <a:gd name="connsiteX4" fmla="*/ 178 w 8150596"/>
              <a:gd name="connsiteY4" fmla="*/ 3316246 h 5904727"/>
              <a:gd name="connsiteX5" fmla="*/ 3132661 w 8150596"/>
              <a:gd name="connsiteY5" fmla="*/ 3324198 h 5904727"/>
              <a:gd name="connsiteX6" fmla="*/ 3169877 w 8150596"/>
              <a:gd name="connsiteY6" fmla="*/ 0 h 5904727"/>
              <a:gd name="connsiteX0" fmla="*/ 3170067 w 8150786"/>
              <a:gd name="connsiteY0" fmla="*/ 0 h 5918642"/>
              <a:gd name="connsiteX1" fmla="*/ 8150786 w 8150786"/>
              <a:gd name="connsiteY1" fmla="*/ 20762 h 5918642"/>
              <a:gd name="connsiteX2" fmla="*/ 8103078 w 8150786"/>
              <a:gd name="connsiteY2" fmla="*/ 5904727 h 5918642"/>
              <a:gd name="connsiteX3" fmla="*/ 7657 w 8150786"/>
              <a:gd name="connsiteY3" fmla="*/ 5918642 h 5918642"/>
              <a:gd name="connsiteX4" fmla="*/ 368 w 8150786"/>
              <a:gd name="connsiteY4" fmla="*/ 3316246 h 5918642"/>
              <a:gd name="connsiteX5" fmla="*/ 3132851 w 8150786"/>
              <a:gd name="connsiteY5" fmla="*/ 3324198 h 5918642"/>
              <a:gd name="connsiteX6" fmla="*/ 3170067 w 8150786"/>
              <a:gd name="connsiteY6" fmla="*/ 0 h 5918642"/>
              <a:gd name="connsiteX0" fmla="*/ 3170067 w 8150786"/>
              <a:gd name="connsiteY0" fmla="*/ 0 h 5918642"/>
              <a:gd name="connsiteX1" fmla="*/ 8150786 w 8150786"/>
              <a:gd name="connsiteY1" fmla="*/ 20762 h 5918642"/>
              <a:gd name="connsiteX2" fmla="*/ 8103078 w 8150786"/>
              <a:gd name="connsiteY2" fmla="*/ 5904727 h 5918642"/>
              <a:gd name="connsiteX3" fmla="*/ 7657 w 8150786"/>
              <a:gd name="connsiteY3" fmla="*/ 5918642 h 5918642"/>
              <a:gd name="connsiteX4" fmla="*/ 368 w 8150786"/>
              <a:gd name="connsiteY4" fmla="*/ 3316246 h 5918642"/>
              <a:gd name="connsiteX5" fmla="*/ 3148091 w 8150786"/>
              <a:gd name="connsiteY5" fmla="*/ 2806038 h 5918642"/>
              <a:gd name="connsiteX6" fmla="*/ 3170067 w 8150786"/>
              <a:gd name="connsiteY6" fmla="*/ 0 h 5918642"/>
              <a:gd name="connsiteX0" fmla="*/ 3170067 w 8150786"/>
              <a:gd name="connsiteY0" fmla="*/ 0 h 5918642"/>
              <a:gd name="connsiteX1" fmla="*/ 8150786 w 8150786"/>
              <a:gd name="connsiteY1" fmla="*/ 20762 h 5918642"/>
              <a:gd name="connsiteX2" fmla="*/ 8103078 w 8150786"/>
              <a:gd name="connsiteY2" fmla="*/ 5904727 h 5918642"/>
              <a:gd name="connsiteX3" fmla="*/ 7657 w 8150786"/>
              <a:gd name="connsiteY3" fmla="*/ 5918642 h 5918642"/>
              <a:gd name="connsiteX4" fmla="*/ 368 w 8150786"/>
              <a:gd name="connsiteY4" fmla="*/ 2782846 h 5918642"/>
              <a:gd name="connsiteX5" fmla="*/ 3148091 w 8150786"/>
              <a:gd name="connsiteY5" fmla="*/ 2806038 h 5918642"/>
              <a:gd name="connsiteX6" fmla="*/ 3170067 w 8150786"/>
              <a:gd name="connsiteY6" fmla="*/ 0 h 591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0786" h="5918642">
                <a:moveTo>
                  <a:pt x="3170067" y="0"/>
                </a:moveTo>
                <a:lnTo>
                  <a:pt x="8150786" y="20762"/>
                </a:lnTo>
                <a:lnTo>
                  <a:pt x="8103078" y="5904727"/>
                </a:lnTo>
                <a:lnTo>
                  <a:pt x="7657" y="5918642"/>
                </a:lnTo>
                <a:cubicBezTo>
                  <a:pt x="10307" y="5460117"/>
                  <a:pt x="-2282" y="3241371"/>
                  <a:pt x="368" y="2782846"/>
                </a:cubicBezTo>
                <a:lnTo>
                  <a:pt x="3148091" y="2806038"/>
                </a:lnTo>
                <a:lnTo>
                  <a:pt x="3170067" y="0"/>
                </a:lnTo>
                <a:close/>
              </a:path>
            </a:pathLst>
          </a:cu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xmlns="" id="{D362C2BE-791F-4BBC-ADC0-2B3EC934FF3E}"/>
              </a:ext>
            </a:extLst>
          </p:cNvPr>
          <p:cNvGrpSpPr/>
          <p:nvPr/>
        </p:nvGrpSpPr>
        <p:grpSpPr>
          <a:xfrm>
            <a:off x="818285" y="5059894"/>
            <a:ext cx="2025063" cy="1611018"/>
            <a:chOff x="818285" y="5059894"/>
            <a:chExt cx="2025063" cy="1611018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xmlns="" id="{92BB6C03-7732-4BCC-81A7-8CE0F18012F5}"/>
                </a:ext>
              </a:extLst>
            </p:cNvPr>
            <p:cNvGrpSpPr/>
            <p:nvPr/>
          </p:nvGrpSpPr>
          <p:grpSpPr>
            <a:xfrm>
              <a:off x="818285" y="5059894"/>
              <a:ext cx="2025063" cy="1611018"/>
              <a:chOff x="-14038" y="4813310"/>
              <a:chExt cx="1799903" cy="1611018"/>
            </a:xfrm>
          </p:grpSpPr>
          <p:grpSp>
            <p:nvGrpSpPr>
              <p:cNvPr id="28" name="Grupa 27">
                <a:extLst>
                  <a:ext uri="{FF2B5EF4-FFF2-40B4-BE49-F238E27FC236}">
                    <a16:creationId xmlns:a16="http://schemas.microsoft.com/office/drawing/2014/main" xmlns="" id="{7756BFA1-D141-4953-BE84-950F8805D4D7}"/>
                  </a:ext>
                </a:extLst>
              </p:cNvPr>
              <p:cNvGrpSpPr/>
              <p:nvPr/>
            </p:nvGrpSpPr>
            <p:grpSpPr>
              <a:xfrm>
                <a:off x="-14038" y="4832080"/>
                <a:ext cx="1799903" cy="1592248"/>
                <a:chOff x="142592" y="1785888"/>
                <a:chExt cx="1799903" cy="1592248"/>
              </a:xfrm>
            </p:grpSpPr>
            <p:sp>
              <p:nvSpPr>
                <p:cNvPr id="26" name="Symbol zastępczy zawartości 8">
                  <a:extLst>
                    <a:ext uri="{FF2B5EF4-FFF2-40B4-BE49-F238E27FC236}">
                      <a16:creationId xmlns:a16="http://schemas.microsoft.com/office/drawing/2014/main" xmlns="" id="{6BF23516-7771-462C-A491-8B0E19807A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5626" y="1785888"/>
                  <a:ext cx="1695028" cy="159224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endParaRPr lang="en-US" sz="1400" dirty="0"/>
                </a:p>
              </p:txBody>
            </p:sp>
            <p:sp>
              <p:nvSpPr>
                <p:cNvPr id="27" name="Prostokąt 26">
                  <a:extLst>
                    <a:ext uri="{FF2B5EF4-FFF2-40B4-BE49-F238E27FC236}">
                      <a16:creationId xmlns:a16="http://schemas.microsoft.com/office/drawing/2014/main" xmlns="" id="{3B7A000F-7442-4EFA-AA71-AA389B25A6A5}"/>
                    </a:ext>
                  </a:extLst>
                </p:cNvPr>
                <p:cNvSpPr/>
                <p:nvPr/>
              </p:nvSpPr>
              <p:spPr>
                <a:xfrm>
                  <a:off x="142592" y="2264993"/>
                  <a:ext cx="17999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400" b="1" dirty="0">
                      <a:solidFill>
                        <a:schemeClr val="bg1"/>
                      </a:solidFill>
                    </a:rPr>
                    <a:t>Alim </a:t>
                  </a:r>
                  <a:r>
                    <a:rPr lang="pl-PL" sz="1400" b="1" dirty="0" err="1">
                      <a:solidFill>
                        <a:schemeClr val="bg1"/>
                      </a:solidFill>
                    </a:rPr>
                    <a:t>électrique</a:t>
                  </a:r>
                  <a:endParaRPr lang="pl-PL" sz="14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400" b="1" dirty="0" err="1">
                      <a:solidFill>
                        <a:schemeClr val="bg1"/>
                      </a:solidFill>
                    </a:rPr>
                    <a:t>CiT</a:t>
                  </a:r>
                  <a:r>
                    <a:rPr lang="en-US" sz="1400" b="1" dirty="0">
                      <a:solidFill>
                        <a:schemeClr val="bg1"/>
                      </a:solidFill>
                    </a:rPr>
                    <a:t> 300 W </a:t>
                  </a:r>
                  <a:r>
                    <a:rPr lang="en-US" sz="1400" b="1">
                      <a:solidFill>
                        <a:schemeClr val="bg1"/>
                      </a:solidFill>
                    </a:rPr>
                    <a:t>Micro Atx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xmlns="" id="{F1C6FC4E-1BE4-437C-86AB-D10B08043A65}"/>
                  </a:ext>
                </a:extLst>
              </p:cNvPr>
              <p:cNvSpPr/>
              <p:nvPr/>
            </p:nvSpPr>
            <p:spPr>
              <a:xfrm>
                <a:off x="1213077" y="4819037"/>
                <a:ext cx="556591" cy="47140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/>
                  <a:t>12V</a:t>
                </a:r>
              </a:p>
            </p:txBody>
          </p: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xmlns="" id="{8FB3F9EF-EA20-4927-8422-D2AB15B3EFAD}"/>
                  </a:ext>
                </a:extLst>
              </p:cNvPr>
              <p:cNvSpPr/>
              <p:nvPr/>
            </p:nvSpPr>
            <p:spPr>
              <a:xfrm>
                <a:off x="62223" y="4813310"/>
                <a:ext cx="556591" cy="47140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/>
                  <a:t>5V</a:t>
                </a:r>
              </a:p>
            </p:txBody>
          </p:sp>
        </p:grp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xmlns="" id="{C60C6388-734C-49B8-A080-83E30DEAE9A9}"/>
                </a:ext>
              </a:extLst>
            </p:cNvPr>
            <p:cNvSpPr/>
            <p:nvPr/>
          </p:nvSpPr>
          <p:spPr>
            <a:xfrm>
              <a:off x="915391" y="6291286"/>
              <a:ext cx="983474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l-PL" b="1" dirty="0"/>
                <a:t>AC 230V</a:t>
              </a:r>
              <a:endParaRPr lang="pl-PL" dirty="0"/>
            </a:p>
          </p:txBody>
        </p:sp>
      </p:grpSp>
      <p:sp>
        <p:nvSpPr>
          <p:cNvPr id="66" name="Prostokąt 65">
            <a:extLst>
              <a:ext uri="{FF2B5EF4-FFF2-40B4-BE49-F238E27FC236}">
                <a16:creationId xmlns:a16="http://schemas.microsoft.com/office/drawing/2014/main" xmlns="" id="{6238D6C5-C093-410F-B85F-2C3D528F67D0}"/>
              </a:ext>
            </a:extLst>
          </p:cNvPr>
          <p:cNvSpPr/>
          <p:nvPr/>
        </p:nvSpPr>
        <p:spPr>
          <a:xfrm>
            <a:off x="2696855" y="3943411"/>
            <a:ext cx="1031019" cy="4538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ON/OFF</a:t>
            </a: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xmlns="" id="{A3F8D97F-D8E6-4510-9927-79DE5302D274}"/>
              </a:ext>
            </a:extLst>
          </p:cNvPr>
          <p:cNvSpPr/>
          <p:nvPr/>
        </p:nvSpPr>
        <p:spPr>
          <a:xfrm>
            <a:off x="2704475" y="4446060"/>
            <a:ext cx="1031019" cy="4538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ON/OFF</a:t>
            </a:r>
          </a:p>
        </p:txBody>
      </p:sp>
      <p:cxnSp>
        <p:nvCxnSpPr>
          <p:cNvPr id="72" name="Łącznik: łamany 71">
            <a:extLst>
              <a:ext uri="{FF2B5EF4-FFF2-40B4-BE49-F238E27FC236}">
                <a16:creationId xmlns:a16="http://schemas.microsoft.com/office/drawing/2014/main" xmlns="" id="{57094F58-9822-425F-AF14-C56686547684}"/>
              </a:ext>
            </a:extLst>
          </p:cNvPr>
          <p:cNvCxnSpPr>
            <a:cxnSpLocks/>
            <a:stCxn id="30" idx="0"/>
            <a:endCxn id="66" idx="1"/>
          </p:cNvCxnSpPr>
          <p:nvPr/>
        </p:nvCxnSpPr>
        <p:spPr>
          <a:xfrm rot="5400000" flipH="1" flipV="1">
            <a:off x="1512257" y="3875296"/>
            <a:ext cx="889536" cy="1479660"/>
          </a:xfrm>
          <a:prstGeom prst="bentConnector2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Łącznik: łamany 74">
            <a:extLst>
              <a:ext uri="{FF2B5EF4-FFF2-40B4-BE49-F238E27FC236}">
                <a16:creationId xmlns:a16="http://schemas.microsoft.com/office/drawing/2014/main" xmlns="" id="{51AE865D-EA41-4DC6-82BF-8385A26D83C3}"/>
              </a:ext>
            </a:extLst>
          </p:cNvPr>
          <p:cNvCxnSpPr>
            <a:cxnSpLocks/>
            <a:stCxn id="29" idx="0"/>
            <a:endCxn id="69" idx="1"/>
          </p:cNvCxnSpPr>
          <p:nvPr/>
        </p:nvCxnSpPr>
        <p:spPr>
          <a:xfrm rot="5400000" flipH="1" flipV="1">
            <a:off x="2411938" y="4773085"/>
            <a:ext cx="392614" cy="192459"/>
          </a:xfrm>
          <a:prstGeom prst="bentConnector2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Prostokąt 83">
            <a:extLst>
              <a:ext uri="{FF2B5EF4-FFF2-40B4-BE49-F238E27FC236}">
                <a16:creationId xmlns:a16="http://schemas.microsoft.com/office/drawing/2014/main" xmlns="" id="{7DA424D8-9038-45C3-AD6E-7F9414FE9BC4}"/>
              </a:ext>
            </a:extLst>
          </p:cNvPr>
          <p:cNvSpPr/>
          <p:nvPr/>
        </p:nvSpPr>
        <p:spPr>
          <a:xfrm>
            <a:off x="930723" y="3624943"/>
            <a:ext cx="3210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/>
              <a:t>Interrupteurs</a:t>
            </a:r>
            <a:r>
              <a:rPr lang="fr-FR" sz="1600" b="1"/>
              <a:t> de mise sous tension</a:t>
            </a:r>
            <a:endParaRPr lang="pl-PL" sz="16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B45FB396-E531-423E-BFA9-A40955B0764C}"/>
              </a:ext>
            </a:extLst>
          </p:cNvPr>
          <p:cNvGrpSpPr/>
          <p:nvPr/>
        </p:nvGrpSpPr>
        <p:grpSpPr>
          <a:xfrm>
            <a:off x="4534839" y="2260214"/>
            <a:ext cx="3957651" cy="1389857"/>
            <a:chOff x="4542790" y="2261991"/>
            <a:chExt cx="3957651" cy="1389857"/>
          </a:xfrm>
        </p:grpSpPr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xmlns="" id="{5AE72CC8-1212-409A-AF76-8D05504BC08E}"/>
                </a:ext>
              </a:extLst>
            </p:cNvPr>
            <p:cNvGrpSpPr/>
            <p:nvPr/>
          </p:nvGrpSpPr>
          <p:grpSpPr>
            <a:xfrm>
              <a:off x="4542790" y="2261991"/>
              <a:ext cx="3957651" cy="1389857"/>
              <a:chOff x="4565650" y="2589651"/>
              <a:chExt cx="3957651" cy="1389857"/>
            </a:xfrm>
          </p:grpSpPr>
          <p:grpSp>
            <p:nvGrpSpPr>
              <p:cNvPr id="16" name="Grupa 15">
                <a:extLst>
                  <a:ext uri="{FF2B5EF4-FFF2-40B4-BE49-F238E27FC236}">
                    <a16:creationId xmlns:a16="http://schemas.microsoft.com/office/drawing/2014/main" xmlns="" id="{0EF2082C-7414-4109-907D-7B887085A8AC}"/>
                  </a:ext>
                </a:extLst>
              </p:cNvPr>
              <p:cNvGrpSpPr/>
              <p:nvPr/>
            </p:nvGrpSpPr>
            <p:grpSpPr>
              <a:xfrm>
                <a:off x="4572000" y="2589651"/>
                <a:ext cx="3951301" cy="1389857"/>
                <a:chOff x="4436827" y="2931557"/>
                <a:chExt cx="3951301" cy="1389857"/>
              </a:xfrm>
            </p:grpSpPr>
            <p:grpSp>
              <p:nvGrpSpPr>
                <p:cNvPr id="14" name="Grupa 13">
                  <a:extLst>
                    <a:ext uri="{FF2B5EF4-FFF2-40B4-BE49-F238E27FC236}">
                      <a16:creationId xmlns:a16="http://schemas.microsoft.com/office/drawing/2014/main" xmlns="" id="{4986FEB0-9815-43C4-AFA4-6E115B72CE1E}"/>
                    </a:ext>
                  </a:extLst>
                </p:cNvPr>
                <p:cNvGrpSpPr/>
                <p:nvPr/>
              </p:nvGrpSpPr>
              <p:grpSpPr>
                <a:xfrm>
                  <a:off x="4436827" y="2931557"/>
                  <a:ext cx="3951301" cy="1383534"/>
                  <a:chOff x="4436827" y="2931557"/>
                  <a:chExt cx="3951301" cy="1383534"/>
                </a:xfrm>
              </p:grpSpPr>
              <p:sp>
                <p:nvSpPr>
                  <p:cNvPr id="4" name="Prostokąt 3">
                    <a:extLst>
                      <a:ext uri="{FF2B5EF4-FFF2-40B4-BE49-F238E27FC236}">
                        <a16:creationId xmlns:a16="http://schemas.microsoft.com/office/drawing/2014/main" xmlns="" id="{B776F5F9-4198-4995-9AB9-312D49BFBF37}"/>
                      </a:ext>
                    </a:extLst>
                  </p:cNvPr>
                  <p:cNvSpPr/>
                  <p:nvPr/>
                </p:nvSpPr>
                <p:spPr>
                  <a:xfrm>
                    <a:off x="4436827" y="2931557"/>
                    <a:ext cx="3951301" cy="1383534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  <p:sp>
                <p:nvSpPr>
                  <p:cNvPr id="5" name="Prostokąt 4">
                    <a:extLst>
                      <a:ext uri="{FF2B5EF4-FFF2-40B4-BE49-F238E27FC236}">
                        <a16:creationId xmlns:a16="http://schemas.microsoft.com/office/drawing/2014/main" xmlns="" id="{8E85C679-5510-4F13-A88E-BC6E5057EAD3}"/>
                      </a:ext>
                    </a:extLst>
                  </p:cNvPr>
                  <p:cNvSpPr/>
                  <p:nvPr/>
                </p:nvSpPr>
                <p:spPr>
                  <a:xfrm>
                    <a:off x="4562059" y="3030085"/>
                    <a:ext cx="1573035" cy="33064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dirty="0"/>
                      <a:t>SLOT 0</a:t>
                    </a:r>
                  </a:p>
                </p:txBody>
              </p:sp>
              <p:sp>
                <p:nvSpPr>
                  <p:cNvPr id="6" name="Prostokąt 5">
                    <a:extLst>
                      <a:ext uri="{FF2B5EF4-FFF2-40B4-BE49-F238E27FC236}">
                        <a16:creationId xmlns:a16="http://schemas.microsoft.com/office/drawing/2014/main" xmlns="" id="{FF563D02-89A1-49C9-9E5A-960EB5547FEC}"/>
                      </a:ext>
                    </a:extLst>
                  </p:cNvPr>
                  <p:cNvSpPr/>
                  <p:nvPr/>
                </p:nvSpPr>
                <p:spPr>
                  <a:xfrm>
                    <a:off x="6562475" y="3030085"/>
                    <a:ext cx="1573035" cy="33064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dirty="0"/>
                      <a:t>SLOT 1</a:t>
                    </a:r>
                  </a:p>
                </p:txBody>
              </p:sp>
            </p:grpSp>
            <p:sp>
              <p:nvSpPr>
                <p:cNvPr id="15" name="Symbol zastępczy zawartości 8">
                  <a:extLst>
                    <a:ext uri="{FF2B5EF4-FFF2-40B4-BE49-F238E27FC236}">
                      <a16:creationId xmlns:a16="http://schemas.microsoft.com/office/drawing/2014/main" xmlns="" id="{426E1D90-0FE6-4BED-9316-1098F764139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746141" y="3993932"/>
                  <a:ext cx="1382068" cy="32748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pl-PL" sz="1200"/>
                    <a:t>850nm tran</a:t>
                  </a:r>
                  <a:r>
                    <a:rPr lang="fr-FR" sz="1200"/>
                    <a:t>s</a:t>
                  </a:r>
                  <a:r>
                    <a:rPr lang="pl-PL" sz="1200"/>
                    <a:t>ceiver</a:t>
                  </a:r>
                  <a:endParaRPr lang="pl-PL" sz="1200" dirty="0"/>
                </a:p>
              </p:txBody>
            </p:sp>
          </p:grp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xmlns="" id="{913974EE-920F-4282-A9BB-56CC34AA26FE}"/>
                  </a:ext>
                </a:extLst>
              </p:cNvPr>
              <p:cNvSpPr/>
              <p:nvPr/>
            </p:nvSpPr>
            <p:spPr>
              <a:xfrm>
                <a:off x="4565650" y="3505772"/>
                <a:ext cx="556591" cy="47140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/>
                  <a:t>5V</a:t>
                </a:r>
              </a:p>
            </p:txBody>
          </p:sp>
        </p:grp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xmlns="" id="{80793BD1-5528-4AD4-B3CB-0AAC95CA5AC1}"/>
                </a:ext>
              </a:extLst>
            </p:cNvPr>
            <p:cNvSpPr/>
            <p:nvPr/>
          </p:nvSpPr>
          <p:spPr>
            <a:xfrm>
              <a:off x="5159390" y="2670050"/>
              <a:ext cx="30559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>
                  <a:solidFill>
                    <a:schemeClr val="bg1">
                      <a:lumMod val="95000"/>
                    </a:schemeClr>
                  </a:solidFill>
                </a:rPr>
                <a:t>FEM  N</a:t>
              </a:r>
              <a:r>
                <a:rPr lang="pl-PL" b="1" baseline="30000" dirty="0">
                  <a:solidFill>
                    <a:schemeClr val="bg1">
                      <a:lumMod val="95000"/>
                    </a:schemeClr>
                  </a:solidFill>
                </a:rPr>
                <a:t>o</a:t>
              </a:r>
              <a:r>
                <a:rPr lang="pl-PL" b="1" dirty="0">
                  <a:solidFill>
                    <a:schemeClr val="bg1">
                      <a:lumMod val="95000"/>
                    </a:schemeClr>
                  </a:solidFill>
                </a:rPr>
                <a:t>P02</a:t>
              </a:r>
            </a:p>
            <a:p>
              <a:pPr algn="ctr"/>
              <a:r>
                <a:rPr lang="pl-PL" dirty="0" err="1">
                  <a:solidFill>
                    <a:schemeClr val="bg1">
                      <a:lumMod val="95000"/>
                    </a:schemeClr>
                  </a:solidFill>
                </a:rPr>
                <a:t>avec</a:t>
              </a:r>
              <a:r>
                <a:rPr lang="pl-PL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pl-PL" dirty="0" err="1">
                  <a:solidFill>
                    <a:schemeClr val="bg1">
                      <a:lumMod val="95000"/>
                    </a:schemeClr>
                  </a:solidFill>
                </a:rPr>
                <a:t>radiateur</a:t>
              </a:r>
              <a:r>
                <a:rPr lang="pl-PL" dirty="0">
                  <a:solidFill>
                    <a:schemeClr val="bg1">
                      <a:lumMod val="95000"/>
                    </a:schemeClr>
                  </a:solidFill>
                </a:rPr>
                <a:t> et </a:t>
              </a:r>
              <a:r>
                <a:rPr lang="pl-PL" dirty="0" err="1">
                  <a:solidFill>
                    <a:schemeClr val="bg1">
                      <a:lumMod val="95000"/>
                    </a:schemeClr>
                  </a:solidFill>
                </a:rPr>
                <a:t>ventilateur</a:t>
              </a:r>
              <a:endParaRPr lang="pl-P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63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1911"/>
          </a:xfrm>
        </p:spPr>
        <p:txBody>
          <a:bodyPr/>
          <a:lstStyle/>
          <a:p>
            <a:pPr algn="ctr"/>
            <a:r>
              <a:rPr lang="pl-PL" dirty="0" err="1"/>
              <a:t>Mécanique</a:t>
            </a:r>
            <a:r>
              <a:rPr lang="pl-PL" dirty="0"/>
              <a:t> </a:t>
            </a:r>
            <a:r>
              <a:rPr lang="pl-PL" dirty="0" err="1"/>
              <a:t>du</a:t>
            </a:r>
            <a:r>
              <a:rPr lang="pl-PL" dirty="0"/>
              <a:t> </a:t>
            </a:r>
            <a:r>
              <a:rPr lang="pl-PL" dirty="0" err="1"/>
              <a:t>testeur</a:t>
            </a:r>
            <a:r>
              <a:rPr lang="pl-PL" dirty="0"/>
              <a:t> de FEC</a:t>
            </a:r>
            <a:endParaRPr lang="en-GB" dirty="0"/>
          </a:p>
        </p:txBody>
      </p:sp>
      <p:pic>
        <p:nvPicPr>
          <p:cNvPr id="5" name="Symbol zastępczy zawartości 4" descr="Obraz zawierający wewnątrz, stół, siedzi, pomieszczenie&#10;&#10;Opis wygenerowany automatycznie">
            <a:extLst>
              <a:ext uri="{FF2B5EF4-FFF2-40B4-BE49-F238E27FC236}">
                <a16:creationId xmlns:a16="http://schemas.microsoft.com/office/drawing/2014/main" xmlns="" id="{31CE6D6A-F870-4A93-8567-F39FCC3DE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8" y="3307080"/>
            <a:ext cx="4178722" cy="3134041"/>
          </a:xfrm>
        </p:spPr>
      </p:pic>
      <p:pic>
        <p:nvPicPr>
          <p:cNvPr id="7" name="Obraz 6" descr="Obraz zawierający stół, siedzi, książka&#10;&#10;Opis wygenerowany automatycznie">
            <a:extLst>
              <a:ext uri="{FF2B5EF4-FFF2-40B4-BE49-F238E27FC236}">
                <a16:creationId xmlns:a16="http://schemas.microsoft.com/office/drawing/2014/main" xmlns="" id="{2BD8A3E0-51AA-4F2A-940F-048526C0F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42" y="3307080"/>
            <a:ext cx="4178721" cy="313404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CF2179F-8A95-4C47-8939-16C4DC71835A}"/>
              </a:ext>
            </a:extLst>
          </p:cNvPr>
          <p:cNvSpPr/>
          <p:nvPr/>
        </p:nvSpPr>
        <p:spPr>
          <a:xfrm>
            <a:off x="429867" y="1344722"/>
            <a:ext cx="3408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Partie inférieure :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/>
              <a:t>Alim </a:t>
            </a:r>
            <a:r>
              <a:rPr lang="fr-FR"/>
              <a:t>é</a:t>
            </a:r>
            <a:r>
              <a:rPr lang="pl-PL"/>
              <a:t>lectrique </a:t>
            </a:r>
            <a:r>
              <a:rPr lang="pl-PL" dirty="0"/>
              <a:t>AC 230: </a:t>
            </a:r>
            <a:r>
              <a:rPr lang="en-US" dirty="0" err="1"/>
              <a:t>CiT</a:t>
            </a:r>
            <a:r>
              <a:rPr lang="en-US" dirty="0"/>
              <a:t> 300 W Micro </a:t>
            </a:r>
            <a:r>
              <a:rPr lang="en-US" dirty="0" err="1"/>
              <a:t>Atx</a:t>
            </a:r>
            <a:r>
              <a:rPr lang="en-US" dirty="0"/>
              <a:t> Power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 </a:t>
            </a:r>
            <a:r>
              <a:rPr lang="pl-PL"/>
              <a:t>5V </a:t>
            </a:r>
            <a:r>
              <a:rPr lang="fr-FR"/>
              <a:t> </a:t>
            </a:r>
            <a:r>
              <a:rPr lang="pl-PL"/>
              <a:t>16A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12V 14A </a:t>
            </a:r>
          </a:p>
          <a:p>
            <a:pPr marL="342900" indent="-342900">
              <a:buFont typeface="+mj-lt"/>
              <a:buAutoNum type="arabicPeriod"/>
            </a:pPr>
            <a:r>
              <a:rPr lang="fr-FR"/>
              <a:t>Prototype</a:t>
            </a:r>
            <a:r>
              <a:rPr lang="pl-PL"/>
              <a:t> </a:t>
            </a:r>
            <a:r>
              <a:rPr lang="pl-PL" dirty="0"/>
              <a:t>TDCM</a:t>
            </a:r>
          </a:p>
          <a:p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8781D8BD-82A9-4170-B26C-5123691B49B4}"/>
              </a:ext>
            </a:extLst>
          </p:cNvPr>
          <p:cNvSpPr/>
          <p:nvPr/>
        </p:nvSpPr>
        <p:spPr>
          <a:xfrm>
            <a:off x="4562713" y="1483222"/>
            <a:ext cx="3952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/>
              <a:t>Partie supérieure </a:t>
            </a:r>
            <a:r>
              <a:rPr lang="en-GB"/>
              <a:t>: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/>
              <a:t>Interrupteurs</a:t>
            </a:r>
            <a:r>
              <a:rPr lang="fr-FR"/>
              <a:t> de mise sous tension </a:t>
            </a:r>
            <a:r>
              <a:rPr lang="pl-PL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 </a:t>
            </a:r>
            <a:r>
              <a:rPr lang="pl-PL"/>
              <a:t>5V </a:t>
            </a:r>
            <a:r>
              <a:rPr lang="fr-FR"/>
              <a:t>  </a:t>
            </a:r>
            <a:r>
              <a:rPr lang="pl-PL"/>
              <a:t>FEM 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12V TDCM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FEM  N</a:t>
            </a:r>
            <a:r>
              <a:rPr lang="en-US" baseline="30000" dirty="0"/>
              <a:t>o</a:t>
            </a:r>
            <a:r>
              <a:rPr lang="en-US" dirty="0"/>
              <a:t>P02</a:t>
            </a:r>
            <a:r>
              <a:rPr lang="pl-PL" dirty="0"/>
              <a:t> </a:t>
            </a:r>
            <a:r>
              <a:rPr lang="en-US" dirty="0"/>
              <a:t>avec </a:t>
            </a:r>
            <a:r>
              <a:rPr lang="pl-PL" dirty="0" err="1"/>
              <a:t>radiateur</a:t>
            </a:r>
            <a:r>
              <a:rPr lang="pl-PL" dirty="0"/>
              <a:t> et </a:t>
            </a:r>
            <a:r>
              <a:rPr lang="pl-PL" dirty="0" err="1"/>
              <a:t>ventillateur</a:t>
            </a:r>
            <a:endParaRPr lang="en-US" dirty="0"/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4F138A7-CEC9-4A97-8B13-8220093E4803}"/>
              </a:ext>
            </a:extLst>
          </p:cNvPr>
          <p:cNvSpPr txBox="1"/>
          <p:nvPr/>
        </p:nvSpPr>
        <p:spPr>
          <a:xfrm>
            <a:off x="1395123" y="4730234"/>
            <a:ext cx="24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75D22FC-082A-4A6E-B1FA-A7B21DA74911}"/>
              </a:ext>
            </a:extLst>
          </p:cNvPr>
          <p:cNvSpPr txBox="1"/>
          <p:nvPr/>
        </p:nvSpPr>
        <p:spPr>
          <a:xfrm>
            <a:off x="2527237" y="4354586"/>
            <a:ext cx="24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C126BB4-7B3F-457F-958E-EC5EB787C791}"/>
              </a:ext>
            </a:extLst>
          </p:cNvPr>
          <p:cNvSpPr txBox="1"/>
          <p:nvPr/>
        </p:nvSpPr>
        <p:spPr>
          <a:xfrm>
            <a:off x="7691729" y="4354586"/>
            <a:ext cx="24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CDF0A21-8AA8-4CCC-BFBA-9C2238A03CAB}"/>
              </a:ext>
            </a:extLst>
          </p:cNvPr>
          <p:cNvSpPr txBox="1"/>
          <p:nvPr/>
        </p:nvSpPr>
        <p:spPr>
          <a:xfrm>
            <a:off x="5328917" y="4793168"/>
            <a:ext cx="24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141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206376"/>
            <a:ext cx="7886700" cy="1325563"/>
          </a:xfrm>
        </p:spPr>
        <p:txBody>
          <a:bodyPr/>
          <a:lstStyle/>
          <a:p>
            <a:r>
              <a:rPr lang="en-GB" dirty="0" err="1"/>
              <a:t>Testeur</a:t>
            </a:r>
            <a:r>
              <a:rPr lang="en-GB" dirty="0"/>
              <a:t> de FEC – </a:t>
            </a:r>
            <a:r>
              <a:rPr lang="en-GB" dirty="0" err="1"/>
              <a:t>vue</a:t>
            </a:r>
            <a:r>
              <a:rPr lang="en-GB" dirty="0"/>
              <a:t> du </a:t>
            </a:r>
            <a:r>
              <a:rPr lang="en-GB" dirty="0" err="1"/>
              <a:t>dessus</a:t>
            </a:r>
            <a:endParaRPr lang="en-GB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890E7FA7-6DB3-4648-B29B-B66DC69F8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20" y="2995874"/>
            <a:ext cx="5628189" cy="3443026"/>
          </a:xfr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7A79A484-69FA-4B8D-AFF9-3F5EDD209338}"/>
              </a:ext>
            </a:extLst>
          </p:cNvPr>
          <p:cNvSpPr/>
          <p:nvPr/>
        </p:nvSpPr>
        <p:spPr>
          <a:xfrm>
            <a:off x="7068710" y="3961787"/>
            <a:ext cx="1317763" cy="5965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FEM 5V ON/OFF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D6943219-3307-4A98-88DC-B6684A891663}"/>
              </a:ext>
            </a:extLst>
          </p:cNvPr>
          <p:cNvSpPr/>
          <p:nvPr/>
        </p:nvSpPr>
        <p:spPr>
          <a:xfrm>
            <a:off x="7068710" y="4726649"/>
            <a:ext cx="1317763" cy="59658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TDCM 12V</a:t>
            </a:r>
          </a:p>
          <a:p>
            <a:pPr algn="ctr"/>
            <a:r>
              <a:rPr lang="pl-PL" dirty="0"/>
              <a:t>ON/OFF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33FEB2A1-C4F1-4909-B678-576C30151AB3}"/>
              </a:ext>
            </a:extLst>
          </p:cNvPr>
          <p:cNvSpPr/>
          <p:nvPr/>
        </p:nvSpPr>
        <p:spPr>
          <a:xfrm>
            <a:off x="6993186" y="3365089"/>
            <a:ext cx="1963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/>
              <a:t>Interrupteurs</a:t>
            </a:r>
            <a:r>
              <a:rPr lang="fr-FR" b="1"/>
              <a:t> de mise sous tension</a:t>
            </a:r>
            <a:endParaRPr lang="pl-PL" dirty="0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AEF1115B-56EE-4C6B-B07C-F8F54EFF325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351758" y="4260078"/>
            <a:ext cx="716952" cy="1549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A2BA1071-0999-436A-8C44-F4608623149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432606" y="5024940"/>
            <a:ext cx="636104" cy="121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341FFB82-7FBB-439D-A335-176FB278D54F}"/>
              </a:ext>
            </a:extLst>
          </p:cNvPr>
          <p:cNvSpPr/>
          <p:nvPr/>
        </p:nvSpPr>
        <p:spPr>
          <a:xfrm>
            <a:off x="7068710" y="2520831"/>
            <a:ext cx="121039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Étiquette adresse IP </a:t>
            </a:r>
            <a:r>
              <a:rPr lang="pl-PL" sz="1400"/>
              <a:t>TDCM</a:t>
            </a:r>
            <a:endParaRPr lang="pl-PL" sz="1400" dirty="0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xmlns="" id="{3542655F-44EB-43EF-B142-CA08AAC4945E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510784" y="2843997"/>
            <a:ext cx="557926" cy="3808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426DFE7-C4EB-4382-91C1-F726494AB009}"/>
              </a:ext>
            </a:extLst>
          </p:cNvPr>
          <p:cNvSpPr/>
          <p:nvPr/>
        </p:nvSpPr>
        <p:spPr>
          <a:xfrm>
            <a:off x="1168842" y="3078450"/>
            <a:ext cx="2178657" cy="32334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4C4B3D6D-B07F-494D-84E7-303ABA04BC12}"/>
              </a:ext>
            </a:extLst>
          </p:cNvPr>
          <p:cNvSpPr/>
          <p:nvPr/>
        </p:nvSpPr>
        <p:spPr>
          <a:xfrm>
            <a:off x="3425889" y="3078450"/>
            <a:ext cx="2100268" cy="32334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F3716ADE-5B08-434E-BCA3-D2F222E9B077}"/>
              </a:ext>
            </a:extLst>
          </p:cNvPr>
          <p:cNvSpPr/>
          <p:nvPr/>
        </p:nvSpPr>
        <p:spPr>
          <a:xfrm>
            <a:off x="1652972" y="2658441"/>
            <a:ext cx="121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FEC slot #0</a:t>
            </a:r>
            <a:endParaRPr lang="pl-PL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860F2A78-4EB9-4466-9294-5F6DAE8B8DCE}"/>
              </a:ext>
            </a:extLst>
          </p:cNvPr>
          <p:cNvSpPr/>
          <p:nvPr/>
        </p:nvSpPr>
        <p:spPr>
          <a:xfrm>
            <a:off x="3870825" y="2645158"/>
            <a:ext cx="121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FEC slot #1</a:t>
            </a:r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F9774C33-2C99-4A16-9C91-39F469977C4B}"/>
              </a:ext>
            </a:extLst>
          </p:cNvPr>
          <p:cNvSpPr/>
          <p:nvPr/>
        </p:nvSpPr>
        <p:spPr>
          <a:xfrm>
            <a:off x="533235" y="1281326"/>
            <a:ext cx="8661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/>
              <a:t>2 emplacements sur la FEM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pour le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Avant tout test, faire un cycle de </a:t>
            </a:r>
            <a:r>
              <a:rPr lang="en-US" dirty="0" err="1"/>
              <a:t>mise</a:t>
            </a:r>
            <a:r>
              <a:rPr lang="en-US" dirty="0"/>
              <a:t> </a:t>
            </a:r>
            <a:r>
              <a:rPr lang="en-US"/>
              <a:t>en tension </a:t>
            </a:r>
            <a:r>
              <a:rPr lang="en-US" dirty="0"/>
              <a:t>TDCM </a:t>
            </a:r>
            <a:r>
              <a:rPr lang="en-US"/>
              <a:t>+ FEM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Chaque</a:t>
            </a:r>
            <a:r>
              <a:rPr lang="en-US" dirty="0"/>
              <a:t> emplacement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équipé</a:t>
            </a:r>
            <a:r>
              <a:rPr lang="en-US" dirty="0"/>
              <a:t> de 4 </a:t>
            </a:r>
            <a:r>
              <a:rPr lang="en-US" dirty="0" err="1"/>
              <a:t>espaceurs</a:t>
            </a:r>
            <a:r>
              <a:rPr lang="en-US" dirty="0"/>
              <a:t> </a:t>
            </a:r>
            <a:r>
              <a:rPr lang="en-US" dirty="0" err="1"/>
              <a:t>métalliques</a:t>
            </a:r>
            <a:r>
              <a:rPr lang="en-US" dirty="0"/>
              <a:t> pour </a:t>
            </a:r>
            <a:r>
              <a:rPr lang="en-US" dirty="0" err="1"/>
              <a:t>l’alignement</a:t>
            </a:r>
            <a:r>
              <a:rPr lang="en-US" dirty="0"/>
              <a:t> des FEC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Orientation des FEC  -&gt; </a:t>
            </a:r>
            <a:r>
              <a:rPr lang="en-US" err="1"/>
              <a:t>vérifier</a:t>
            </a:r>
            <a:r>
              <a:rPr lang="en-US"/>
              <a:t> le logo LPNHE </a:t>
            </a:r>
            <a:r>
              <a:rPr lang="en-US" dirty="0" err="1"/>
              <a:t>sur</a:t>
            </a:r>
            <a:r>
              <a:rPr lang="en-US" dirty="0"/>
              <a:t> la carte FEC 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28697ED0-1CD4-4797-99A0-DA9A2B816768}"/>
              </a:ext>
            </a:extLst>
          </p:cNvPr>
          <p:cNvSpPr/>
          <p:nvPr/>
        </p:nvSpPr>
        <p:spPr>
          <a:xfrm>
            <a:off x="1926183" y="4324678"/>
            <a:ext cx="229649" cy="70026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A9CBBF44-119D-4F3E-BEBB-6BC341AE077C}"/>
              </a:ext>
            </a:extLst>
          </p:cNvPr>
          <p:cNvSpPr/>
          <p:nvPr/>
        </p:nvSpPr>
        <p:spPr>
          <a:xfrm>
            <a:off x="4058275" y="4337544"/>
            <a:ext cx="229649" cy="70026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xmlns="" id="{701F222B-C8A5-4EEC-A839-0D39353AE3E2}"/>
              </a:ext>
            </a:extLst>
          </p:cNvPr>
          <p:cNvSpPr/>
          <p:nvPr/>
        </p:nvSpPr>
        <p:spPr>
          <a:xfrm rot="16200000">
            <a:off x="-226100" y="3760736"/>
            <a:ext cx="2038891" cy="36933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fr-FR" b="1">
                <a:solidFill>
                  <a:schemeClr val="tx1"/>
                </a:solidFill>
              </a:rPr>
              <a:t>Connecteurs </a:t>
            </a:r>
            <a:r>
              <a:rPr lang="pl-PL" b="1"/>
              <a:t>Hirose</a:t>
            </a:r>
            <a:endParaRPr lang="en-GB" dirty="0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xmlns="" id="{53C9A5F8-8C0E-4FA9-97CD-7FCC6AF70DC9}"/>
              </a:ext>
            </a:extLst>
          </p:cNvPr>
          <p:cNvCxnSpPr>
            <a:cxnSpLocks/>
            <a:stCxn id="31" idx="2"/>
            <a:endCxn id="28" idx="1"/>
          </p:cNvCxnSpPr>
          <p:nvPr/>
        </p:nvCxnSpPr>
        <p:spPr>
          <a:xfrm>
            <a:off x="978012" y="3945402"/>
            <a:ext cx="948171" cy="72940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xmlns="" id="{90CC5D86-7C76-4198-9F17-3FD5C12D2C52}"/>
              </a:ext>
            </a:extLst>
          </p:cNvPr>
          <p:cNvCxnSpPr>
            <a:cxnSpLocks/>
            <a:stCxn id="31" idx="2"/>
            <a:endCxn id="30" idx="1"/>
          </p:cNvCxnSpPr>
          <p:nvPr/>
        </p:nvCxnSpPr>
        <p:spPr>
          <a:xfrm>
            <a:off x="978012" y="3945402"/>
            <a:ext cx="3080263" cy="74227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xmlns="" id="{38A7CCF8-C7A0-448B-BCBD-A447E8C5F60D}"/>
              </a:ext>
            </a:extLst>
          </p:cNvPr>
          <p:cNvSpPr/>
          <p:nvPr/>
        </p:nvSpPr>
        <p:spPr>
          <a:xfrm>
            <a:off x="1892518" y="6396191"/>
            <a:ext cx="1014818" cy="4312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</a:rPr>
              <a:t>Logo</a:t>
            </a:r>
            <a:r>
              <a:rPr lang="pl-PL" sz="1200"/>
              <a:t> </a:t>
            </a:r>
            <a:r>
              <a:rPr lang="pl-PL" sz="1200" dirty="0"/>
              <a:t>LPNHE sur la  FEC </a:t>
            </a:r>
            <a:r>
              <a:rPr lang="pl-PL" sz="1200" i="1" dirty="0" err="1"/>
              <a:t>ici</a:t>
            </a:r>
            <a:endParaRPr lang="pl-PL" sz="1200" i="1" dirty="0"/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xmlns="" id="{01D672D9-AD1B-4375-8086-B451EE6776DA}"/>
              </a:ext>
            </a:extLst>
          </p:cNvPr>
          <p:cNvSpPr/>
          <p:nvPr/>
        </p:nvSpPr>
        <p:spPr>
          <a:xfrm>
            <a:off x="4013064" y="6417546"/>
            <a:ext cx="1014818" cy="4312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</a:rPr>
              <a:t>Logo</a:t>
            </a:r>
            <a:r>
              <a:rPr lang="pl-PL" sz="1200"/>
              <a:t> </a:t>
            </a:r>
            <a:r>
              <a:rPr lang="pl-PL" sz="1200" dirty="0"/>
              <a:t>LPNHE sur la FEC </a:t>
            </a:r>
            <a:r>
              <a:rPr lang="pl-PL" sz="1200" i="1" dirty="0" err="1"/>
              <a:t>ici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255092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65420BD-FABB-47CE-B91F-73B5249A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63" y="2400300"/>
            <a:ext cx="5801784" cy="3889374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967"/>
            <a:ext cx="7886700" cy="523406"/>
          </a:xfrm>
        </p:spPr>
        <p:txBody>
          <a:bodyPr>
            <a:noAutofit/>
          </a:bodyPr>
          <a:lstStyle/>
          <a:p>
            <a:r>
              <a:rPr lang="en-GB" sz="3600" dirty="0" err="1"/>
              <a:t>Testeur</a:t>
            </a:r>
            <a:r>
              <a:rPr lang="en-GB" sz="3600" dirty="0"/>
              <a:t> de FEC – </a:t>
            </a:r>
            <a:r>
              <a:rPr lang="en-GB" sz="3600" dirty="0" err="1"/>
              <a:t>branchement</a:t>
            </a:r>
            <a:r>
              <a:rPr lang="en-GB" sz="3600" dirty="0"/>
              <a:t> de la </a:t>
            </a:r>
            <a:r>
              <a:rPr lang="pl-PL" sz="3600" dirty="0"/>
              <a:t>FEC</a:t>
            </a:r>
            <a:endParaRPr lang="en-GB" sz="36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4C4B3D6D-B07F-494D-84E7-303ABA04BC12}"/>
              </a:ext>
            </a:extLst>
          </p:cNvPr>
          <p:cNvSpPr/>
          <p:nvPr/>
        </p:nvSpPr>
        <p:spPr>
          <a:xfrm>
            <a:off x="3347499" y="2875250"/>
            <a:ext cx="2257046" cy="31653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xmlns="" id="{A90E880E-C809-4756-A855-26BECFB6324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559629" y="2590420"/>
            <a:ext cx="3683842" cy="29166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xmlns="" id="{84A02394-9777-4B06-A7DE-396A715244A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500025" y="2590420"/>
            <a:ext cx="1743446" cy="40200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xmlns="" id="{A5F6B527-585C-44C1-8254-59F2C09D4387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445329" y="2590420"/>
            <a:ext cx="3798142" cy="32633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xmlns="" id="{E1C2768D-2968-429B-B915-D5914F676AB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581096" y="2590420"/>
            <a:ext cx="1662375" cy="32633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>
            <a:extLst>
              <a:ext uri="{FF2B5EF4-FFF2-40B4-BE49-F238E27FC236}">
                <a16:creationId xmlns:a16="http://schemas.microsoft.com/office/drawing/2014/main" xmlns="" id="{F9057B20-BC19-493E-9679-161B295A76E5}"/>
              </a:ext>
            </a:extLst>
          </p:cNvPr>
          <p:cNvSpPr/>
          <p:nvPr/>
        </p:nvSpPr>
        <p:spPr>
          <a:xfrm>
            <a:off x="7243471" y="1990255"/>
            <a:ext cx="181595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4 plots </a:t>
            </a:r>
            <a:r>
              <a:rPr lang="en-US" b="1"/>
              <a:t>en m</a:t>
            </a:r>
            <a:r>
              <a:rPr lang="en-US" b="1">
                <a:solidFill>
                  <a:schemeClr val="tx1"/>
                </a:solidFill>
              </a:rPr>
              <a:t>é</a:t>
            </a:r>
            <a:r>
              <a:rPr lang="en-US" b="1"/>
              <a:t>tal </a:t>
            </a:r>
            <a:r>
              <a:rPr lang="en-US" b="1" dirty="0" err="1"/>
              <a:t>alignés</a:t>
            </a:r>
            <a:r>
              <a:rPr lang="en-US" b="1" dirty="0"/>
              <a:t> avec les 4 </a:t>
            </a:r>
            <a:r>
              <a:rPr lang="en-US" b="1" err="1"/>
              <a:t>trous</a:t>
            </a:r>
            <a:r>
              <a:rPr lang="en-US" b="1"/>
              <a:t> </a:t>
            </a:r>
            <a:r>
              <a:rPr lang="en-US" b="1">
                <a:solidFill>
                  <a:schemeClr val="tx1"/>
                </a:solidFill>
              </a:rPr>
              <a:t>aux</a:t>
            </a:r>
            <a:r>
              <a:rPr lang="en-US" b="1"/>
              <a:t> </a:t>
            </a:r>
            <a:r>
              <a:rPr lang="en-US" b="1" dirty="0"/>
              <a:t>coins de la </a:t>
            </a:r>
            <a:r>
              <a:rPr lang="pl-PL" b="1" dirty="0"/>
              <a:t>FEC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xmlns="" id="{9211524B-9605-4E5A-B7AE-40AADA276B50}"/>
              </a:ext>
            </a:extLst>
          </p:cNvPr>
          <p:cNvSpPr/>
          <p:nvPr/>
        </p:nvSpPr>
        <p:spPr>
          <a:xfrm>
            <a:off x="4134345" y="5749592"/>
            <a:ext cx="659905" cy="44800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xmlns="" id="{4896F3DD-1735-43A5-A9F4-DA62BEBB1FF6}"/>
              </a:ext>
            </a:extLst>
          </p:cNvPr>
          <p:cNvSpPr/>
          <p:nvPr/>
        </p:nvSpPr>
        <p:spPr>
          <a:xfrm>
            <a:off x="3930514" y="6322296"/>
            <a:ext cx="1014818" cy="4312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bg1"/>
                </a:solidFill>
              </a:rPr>
              <a:t>logo</a:t>
            </a:r>
            <a:r>
              <a:rPr lang="pl-PL" sz="1200"/>
              <a:t> </a:t>
            </a:r>
            <a:r>
              <a:rPr lang="pl-PL" sz="1200" dirty="0"/>
              <a:t>LPNHE de la FEC </a:t>
            </a:r>
            <a:r>
              <a:rPr lang="pl-PL" sz="1200" i="1" dirty="0" err="1"/>
              <a:t>ici</a:t>
            </a:r>
            <a:endParaRPr lang="pl-PL" sz="1200" i="1" dirty="0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456025" y="733034"/>
            <a:ext cx="82711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err="1">
                <a:solidFill>
                  <a:srgbClr val="FF0000"/>
                </a:solidFill>
              </a:rPr>
              <a:t>Eteindre</a:t>
            </a:r>
            <a:r>
              <a:rPr lang="pl-PL" b="1">
                <a:solidFill>
                  <a:srgbClr val="FF0000"/>
                </a:solidFill>
              </a:rPr>
              <a:t> (</a:t>
            </a:r>
            <a:r>
              <a:rPr lang="fr-FR" b="1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l-PL" b="1">
                <a:solidFill>
                  <a:srgbClr val="FF0000"/>
                </a:solidFill>
              </a:rPr>
              <a:t>OFF</a:t>
            </a:r>
            <a:r>
              <a:rPr lang="pl-PL" b="1" dirty="0">
                <a:solidFill>
                  <a:srgbClr val="FF0000"/>
                </a:solidFill>
              </a:rPr>
              <a:t>) </a:t>
            </a:r>
            <a:r>
              <a:rPr lang="pl-PL" err="1"/>
              <a:t>l’alimentation</a:t>
            </a:r>
            <a:r>
              <a:rPr lang="pl-PL"/>
              <a:t> électrique TDCM</a:t>
            </a:r>
            <a:r>
              <a:rPr lang="fr-FR"/>
              <a:t> et </a:t>
            </a:r>
            <a:r>
              <a:rPr lang="pl-PL"/>
              <a:t>FEM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fr-FR"/>
              <a:t>Positionner </a:t>
            </a:r>
            <a:r>
              <a:rPr lang="en-US"/>
              <a:t>la </a:t>
            </a:r>
            <a:r>
              <a:rPr lang="en-US" dirty="0"/>
              <a:t>carte </a:t>
            </a:r>
            <a:r>
              <a:rPr lang="en-US"/>
              <a:t>FEC avec les </a:t>
            </a:r>
            <a:r>
              <a:rPr lang="en-US" dirty="0"/>
              <a:t>8 </a:t>
            </a:r>
            <a:r>
              <a:rPr lang="en-US" err="1"/>
              <a:t>connecteurs</a:t>
            </a:r>
            <a:r>
              <a:rPr lang="en-US"/>
              <a:t> Hirose latéraux orientés vers le haut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Aligner les 4 </a:t>
            </a:r>
            <a:r>
              <a:rPr lang="en-US" err="1"/>
              <a:t>trous</a:t>
            </a:r>
            <a:r>
              <a:rPr lang="en-US"/>
              <a:t> aux coins de la FEC avec </a:t>
            </a:r>
            <a:r>
              <a:rPr lang="en-US" dirty="0"/>
              <a:t>les 4 plots </a:t>
            </a:r>
            <a:r>
              <a:rPr lang="en-US" dirty="0" err="1"/>
              <a:t>métalliques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/>
              <a:t>Le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logo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dirty="0"/>
              <a:t>LPNHE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en bas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Presser </a:t>
            </a:r>
            <a:r>
              <a:rPr lang="en-US" dirty="0" err="1"/>
              <a:t>délicatement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milieu de la carte FEC pour assurer </a:t>
            </a:r>
            <a:r>
              <a:rPr lang="en-US" dirty="0" err="1"/>
              <a:t>une</a:t>
            </a:r>
            <a:r>
              <a:rPr lang="en-US" dirty="0"/>
              <a:t> </a:t>
            </a:r>
          </a:p>
          <a:p>
            <a:r>
              <a:rPr lang="en-US" dirty="0"/>
              <a:t>       </a:t>
            </a:r>
            <a:r>
              <a:rPr lang="en-US"/>
              <a:t>bonne connexion du connecteur Hirose central avec la carte FEM</a:t>
            </a:r>
            <a:endParaRPr lang="en-US" dirty="0"/>
          </a:p>
        </p:txBody>
      </p: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xmlns="" id="{2BEFBE87-A846-4F33-9B74-FA10E6606544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396593" y="4495941"/>
            <a:ext cx="1856051" cy="459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xmlns="" id="{399FE423-AE4B-4D77-97E0-58F0599FE6E4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3747407" y="4418033"/>
            <a:ext cx="3505237" cy="537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>
            <a:extLst>
              <a:ext uri="{FF2B5EF4-FFF2-40B4-BE49-F238E27FC236}">
                <a16:creationId xmlns:a16="http://schemas.microsoft.com/office/drawing/2014/main" xmlns="" id="{7EDEDD94-35E1-4CAD-9BD0-DBE9E9C86A3D}"/>
              </a:ext>
            </a:extLst>
          </p:cNvPr>
          <p:cNvSpPr/>
          <p:nvPr/>
        </p:nvSpPr>
        <p:spPr>
          <a:xfrm>
            <a:off x="7252644" y="4355318"/>
            <a:ext cx="18067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Presser </a:t>
            </a:r>
            <a:r>
              <a:rPr lang="en-US" b="1" i="1" dirty="0" err="1"/>
              <a:t>délicatement</a:t>
            </a:r>
            <a:r>
              <a:rPr lang="en-US" b="1" dirty="0"/>
              <a:t> avec des </a:t>
            </a:r>
            <a:r>
              <a:rPr lang="en-US" b="1" dirty="0" err="1"/>
              <a:t>gants</a:t>
            </a:r>
            <a:r>
              <a:rPr lang="en-US" b="1" dirty="0"/>
              <a:t> </a:t>
            </a:r>
            <a:r>
              <a:rPr lang="en-US" b="1" dirty="0" err="1"/>
              <a:t>antistatiques</a:t>
            </a:r>
            <a:endParaRPr lang="en-US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6DFFC05D-1263-4ED0-B75B-00698B53DE5D}"/>
              </a:ext>
            </a:extLst>
          </p:cNvPr>
          <p:cNvSpPr/>
          <p:nvPr/>
        </p:nvSpPr>
        <p:spPr>
          <a:xfrm>
            <a:off x="5215806" y="6147981"/>
            <a:ext cx="35132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/>
              <a:t>Le </a:t>
            </a:r>
            <a:r>
              <a:rPr lang="en-US" b="1">
                <a:solidFill>
                  <a:schemeClr val="tx1"/>
                </a:solidFill>
              </a:rPr>
              <a:t>logo</a:t>
            </a:r>
            <a:r>
              <a:rPr lang="en-US" b="1"/>
              <a:t> </a:t>
            </a:r>
            <a:r>
              <a:rPr lang="en-US" b="1" dirty="0"/>
              <a:t>LPNHE de la FEC </a:t>
            </a:r>
            <a:r>
              <a:rPr lang="en-US" b="1" dirty="0" err="1"/>
              <a:t>doit</a:t>
            </a:r>
            <a:r>
              <a:rPr lang="en-US" b="1" dirty="0"/>
              <a:t> </a:t>
            </a:r>
            <a:r>
              <a:rPr lang="en-US" b="1" dirty="0" err="1"/>
              <a:t>être</a:t>
            </a:r>
            <a:r>
              <a:rPr lang="en-US" b="1" dirty="0"/>
              <a:t> </a:t>
            </a:r>
            <a:r>
              <a:rPr lang="en-US" b="1" dirty="0" err="1"/>
              <a:t>aligné</a:t>
            </a:r>
            <a:r>
              <a:rPr lang="en-US" b="1" dirty="0"/>
              <a:t> avec </a:t>
            </a:r>
            <a:r>
              <a:rPr lang="en-US" b="1" dirty="0" err="1"/>
              <a:t>l’étiquette</a:t>
            </a:r>
            <a:r>
              <a:rPr lang="en-US" b="1" dirty="0"/>
              <a:t> du 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6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wewnątrz, stół, siedzi, kuchnia&#10;&#10;Opis wygenerowany automatycznie">
            <a:extLst>
              <a:ext uri="{FF2B5EF4-FFF2-40B4-BE49-F238E27FC236}">
                <a16:creationId xmlns:a16="http://schemas.microsoft.com/office/drawing/2014/main" xmlns="" id="{A1CAB719-3681-48E6-9250-B435477CF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114" y="1789042"/>
            <a:ext cx="2729272" cy="174133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227967"/>
            <a:ext cx="8350250" cy="5234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Testeur</a:t>
            </a:r>
            <a:r>
              <a:rPr lang="en-GB" dirty="0"/>
              <a:t> </a:t>
            </a:r>
            <a:r>
              <a:rPr lang="en-GB"/>
              <a:t>de FEC  –  </a:t>
            </a:r>
            <a:r>
              <a:rPr lang="pl-PL"/>
              <a:t>connexion </a:t>
            </a:r>
            <a:r>
              <a:rPr lang="pl-PL" dirty="0"/>
              <a:t>au PC</a:t>
            </a:r>
            <a:endParaRPr lang="en-GB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xmlns="" id="{A90E880E-C809-4756-A855-26BECFB6324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919994" y="2254777"/>
            <a:ext cx="2186608" cy="6364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456025" y="733034"/>
            <a:ext cx="8036815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L’adresse</a:t>
            </a:r>
            <a:r>
              <a:rPr lang="en-US" dirty="0"/>
              <a:t> IP du PC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celle</a:t>
            </a:r>
            <a:r>
              <a:rPr lang="en-US" dirty="0"/>
              <a:t> du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privé</a:t>
            </a:r>
            <a:r>
              <a:rPr lang="en-US" dirty="0"/>
              <a:t> 192.168.0.XXX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L’adresse IP de la </a:t>
            </a:r>
            <a:r>
              <a:rPr lang="en-US" dirty="0"/>
              <a:t>TDCM </a:t>
            </a:r>
            <a:r>
              <a:rPr lang="en-US" err="1"/>
              <a:t>est</a:t>
            </a:r>
            <a:r>
              <a:rPr lang="pl-PL"/>
              <a:t> statique</a:t>
            </a:r>
            <a:r>
              <a:rPr lang="fr-FR"/>
              <a:t> </a:t>
            </a:r>
            <a:r>
              <a:rPr lang="pl-PL"/>
              <a:t>:</a:t>
            </a:r>
            <a:r>
              <a:rPr lang="en-US"/>
              <a:t> </a:t>
            </a:r>
            <a:r>
              <a:rPr lang="en-US" dirty="0"/>
              <a:t>192.168.0.44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Connecter la TDCM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l’ordinateur</a:t>
            </a:r>
            <a:r>
              <a:rPr lang="en-US" dirty="0"/>
              <a:t> </a:t>
            </a:r>
            <a:r>
              <a:rPr lang="en-US"/>
              <a:t>avec le </a:t>
            </a:r>
            <a:r>
              <a:rPr lang="en-US" dirty="0" err="1"/>
              <a:t>câble</a:t>
            </a:r>
            <a:r>
              <a:rPr lang="en-US" dirty="0"/>
              <a:t> Ethernet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Vérifier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2 </a:t>
            </a:r>
            <a:r>
              <a:rPr lang="en-US" err="1"/>
              <a:t>interrupteurs</a:t>
            </a:r>
            <a:r>
              <a:rPr lang="en-US"/>
              <a:t> de mise sous tension soient </a:t>
            </a:r>
            <a:r>
              <a:rPr lang="en-US" dirty="0" err="1"/>
              <a:t>bien</a:t>
            </a:r>
            <a:r>
              <a:rPr lang="en-US" dirty="0"/>
              <a:t> en position </a:t>
            </a:r>
            <a:r>
              <a:rPr lang="en-US" b="1" dirty="0"/>
              <a:t>OFF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Brancher</a:t>
            </a:r>
            <a:r>
              <a:rPr lang="en-US" dirty="0"/>
              <a:t> le </a:t>
            </a:r>
            <a:r>
              <a:rPr lang="en-US" dirty="0" err="1"/>
              <a:t>câble</a:t>
            </a:r>
            <a:r>
              <a:rPr lang="en-US" dirty="0"/>
              <a:t> </a:t>
            </a:r>
            <a:r>
              <a:rPr lang="en-US" err="1"/>
              <a:t>d’alimention</a:t>
            </a:r>
            <a:r>
              <a:rPr lang="en-US"/>
              <a:t> secteur </a:t>
            </a:r>
            <a:r>
              <a:rPr lang="en-US" dirty="0"/>
              <a:t>AC 230V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/>
              <a:t>Mettre sous tension la TDCM </a:t>
            </a:r>
            <a:r>
              <a:rPr lang="en-US">
                <a:sym typeface="Wingdings" panose="05000000000000000000" pitchFamily="2" charset="2"/>
              </a:rPr>
              <a:t>  interrupteur sur </a:t>
            </a:r>
            <a:r>
              <a:rPr lang="en-US" b="1">
                <a:sym typeface="Wingdings" panose="05000000000000000000" pitchFamily="2" charset="2"/>
              </a:rPr>
              <a:t>ON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Vérifier</a:t>
            </a:r>
            <a:r>
              <a:rPr lang="en-US" dirty="0"/>
              <a:t> la </a:t>
            </a:r>
            <a:r>
              <a:rPr lang="en-US" dirty="0" err="1"/>
              <a:t>connexion</a:t>
            </a:r>
            <a:r>
              <a:rPr lang="en-US" dirty="0"/>
              <a:t> </a:t>
            </a:r>
            <a:r>
              <a:rPr lang="en-US"/>
              <a:t>Ethernet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commande : </a:t>
            </a:r>
            <a:r>
              <a:rPr lang="en-US" b="1"/>
              <a:t>ping </a:t>
            </a:r>
            <a:r>
              <a:rPr lang="en-US" b="1" dirty="0"/>
              <a:t>192.168.0.44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3" name="Obraz 12" descr="Obraz zawierający wewnątrz, stół, biurko, computer&#10;&#10;Opis wygenerowany automatycznie">
            <a:extLst>
              <a:ext uri="{FF2B5EF4-FFF2-40B4-BE49-F238E27FC236}">
                <a16:creationId xmlns:a16="http://schemas.microsoft.com/office/drawing/2014/main" xmlns="" id="{C5896B80-FACB-4AC2-AC9F-DB171E21A5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536" y="4134307"/>
            <a:ext cx="3522428" cy="1521952"/>
          </a:xfrm>
          <a:prstGeom prst="rect">
            <a:avLst/>
          </a:prstGeom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E607B635-7BF0-44BE-91F9-3749085E0674}"/>
              </a:ext>
            </a:extLst>
          </p:cNvPr>
          <p:cNvSpPr/>
          <p:nvPr/>
        </p:nvSpPr>
        <p:spPr>
          <a:xfrm>
            <a:off x="6106601" y="4190098"/>
            <a:ext cx="30373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Vue de </a:t>
            </a:r>
            <a:r>
              <a:rPr lang="pl-PL" b="1" dirty="0" err="1"/>
              <a:t>côté</a:t>
            </a:r>
            <a:r>
              <a:rPr lang="pl-PL" b="1" dirty="0"/>
              <a:t> </a:t>
            </a:r>
            <a:r>
              <a:rPr lang="pl-PL" b="1" dirty="0" err="1"/>
              <a:t>du</a:t>
            </a:r>
            <a:r>
              <a:rPr lang="pl-PL" b="1" dirty="0"/>
              <a:t> </a:t>
            </a:r>
            <a:r>
              <a:rPr lang="pl-PL" b="1" dirty="0" err="1"/>
              <a:t>testeur</a:t>
            </a:r>
            <a:r>
              <a:rPr lang="pl-PL" b="1" dirty="0"/>
              <a:t> </a:t>
            </a:r>
            <a:r>
              <a:rPr lang="pl-PL" b="1"/>
              <a:t>de FE</a:t>
            </a:r>
            <a:r>
              <a:rPr lang="fr-FR" b="1">
                <a:solidFill>
                  <a:schemeClr val="tx1"/>
                </a:solidFill>
              </a:rPr>
              <a:t>C</a:t>
            </a:r>
            <a:r>
              <a:rPr lang="pl-PL" b="1"/>
              <a:t>  </a:t>
            </a:r>
            <a:endParaRPr lang="pl-PL" b="1" dirty="0"/>
          </a:p>
          <a:p>
            <a:r>
              <a:rPr lang="pl-PL" b="1" dirty="0" err="1"/>
              <a:t>Alimentation</a:t>
            </a:r>
            <a:r>
              <a:rPr lang="pl-PL" b="1" dirty="0"/>
              <a:t> </a:t>
            </a:r>
            <a:r>
              <a:rPr lang="pl-PL" b="1" dirty="0" err="1"/>
              <a:t>électrique</a:t>
            </a:r>
            <a:r>
              <a:rPr lang="pl-PL" b="1" dirty="0"/>
              <a:t> </a:t>
            </a:r>
            <a:r>
              <a:rPr lang="pl-PL" b="1" dirty="0" err="1"/>
              <a:t>CiT</a:t>
            </a:r>
            <a:endParaRPr lang="en-US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xmlns="" id="{FB65E464-917E-4EAF-BF8E-038DA671BBAA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2886323" y="4513264"/>
            <a:ext cx="3220278" cy="62927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>
            <a:extLst>
              <a:ext uri="{FF2B5EF4-FFF2-40B4-BE49-F238E27FC236}">
                <a16:creationId xmlns:a16="http://schemas.microsoft.com/office/drawing/2014/main" xmlns="" id="{F9057B20-BC19-493E-9679-161B295A76E5}"/>
              </a:ext>
            </a:extLst>
          </p:cNvPr>
          <p:cNvSpPr/>
          <p:nvPr/>
        </p:nvSpPr>
        <p:spPr>
          <a:xfrm>
            <a:off x="6106602" y="1654612"/>
            <a:ext cx="287653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Le </a:t>
            </a:r>
            <a:r>
              <a:rPr lang="pl-PL" b="1" dirty="0" err="1"/>
              <a:t>connecteur</a:t>
            </a:r>
            <a:r>
              <a:rPr lang="pl-PL" b="1" dirty="0"/>
              <a:t> </a:t>
            </a:r>
            <a:r>
              <a:rPr lang="pl-PL" b="1" dirty="0" err="1"/>
              <a:t>éthernet</a:t>
            </a:r>
            <a:r>
              <a:rPr lang="pl-PL" b="1" dirty="0"/>
              <a:t> de la TDCM </a:t>
            </a:r>
            <a:r>
              <a:rPr lang="pl-PL" b="1" dirty="0" err="1"/>
              <a:t>est</a:t>
            </a:r>
            <a:r>
              <a:rPr lang="pl-PL" b="1" dirty="0"/>
              <a:t> </a:t>
            </a:r>
            <a:r>
              <a:rPr lang="pl-PL" b="1" dirty="0" err="1"/>
              <a:t>situé</a:t>
            </a:r>
            <a:r>
              <a:rPr lang="pl-PL" b="1" dirty="0"/>
              <a:t> </a:t>
            </a:r>
            <a:r>
              <a:rPr lang="pl-PL" b="1" dirty="0" err="1"/>
              <a:t>près</a:t>
            </a:r>
            <a:r>
              <a:rPr lang="pl-PL" b="1" dirty="0"/>
              <a:t> de la </a:t>
            </a:r>
            <a:r>
              <a:rPr lang="pl-PL" b="1" dirty="0" err="1"/>
              <a:t>prise</a:t>
            </a:r>
            <a:r>
              <a:rPr lang="pl-PL" b="1" dirty="0"/>
              <a:t> USB </a:t>
            </a:r>
            <a:r>
              <a:rPr lang="pl-PL" b="1"/>
              <a:t>– </a:t>
            </a:r>
            <a:r>
              <a:rPr lang="fr-FR" b="1">
                <a:solidFill>
                  <a:schemeClr val="tx1"/>
                </a:solidFill>
              </a:rPr>
              <a:t>s’aider de</a:t>
            </a:r>
            <a:r>
              <a:rPr lang="pl-PL" b="1">
                <a:solidFill>
                  <a:schemeClr val="tx1"/>
                </a:solidFill>
              </a:rPr>
              <a:t> </a:t>
            </a:r>
            <a:r>
              <a:rPr lang="pl-PL" b="1" err="1"/>
              <a:t>l’étiquette</a:t>
            </a:r>
            <a:r>
              <a:rPr lang="pl-PL" b="1"/>
              <a:t> </a:t>
            </a:r>
            <a:r>
              <a:rPr lang="fr-FR" b="1">
                <a:solidFill>
                  <a:schemeClr val="tx1"/>
                </a:solidFill>
              </a:rPr>
              <a:t>« </a:t>
            </a:r>
            <a:r>
              <a:rPr lang="pl-PL" b="1"/>
              <a:t>Ethernet</a:t>
            </a:r>
            <a:r>
              <a:rPr lang="fr-FR" b="1">
                <a:solidFill>
                  <a:schemeClr val="tx1"/>
                </a:solidFill>
              </a:rPr>
              <a:t> »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87464" y="1098159"/>
            <a:ext cx="52227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Créer</a:t>
            </a:r>
            <a:r>
              <a:rPr lang="en-US" sz="1600" dirty="0"/>
              <a:t> un dossier pour </a:t>
            </a:r>
            <a:r>
              <a:rPr lang="en-US" sz="1600"/>
              <a:t>les tests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Son adresse doit être assez courte, par ex. D:\tmp\test2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Télécharger ces 3 </a:t>
            </a:r>
            <a:r>
              <a:rPr lang="en-US" sz="1600" dirty="0" err="1"/>
              <a:t>fichiers</a:t>
            </a:r>
            <a:r>
              <a:rPr lang="en-US" sz="16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bootstrap.cmd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source.zip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startenv.cmd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Lancer </a:t>
            </a:r>
            <a:r>
              <a:rPr lang="en-US" sz="1600"/>
              <a:t>la commande </a:t>
            </a:r>
            <a:r>
              <a:rPr lang="en-US" sz="1600" dirty="0">
                <a:solidFill>
                  <a:srgbClr val="FF0000"/>
                </a:solidFill>
              </a:rPr>
              <a:t>bootstrap.cmd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 script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Décompresser</a:t>
            </a:r>
            <a:r>
              <a:rPr lang="en-US" sz="1600" dirty="0"/>
              <a:t> </a:t>
            </a:r>
            <a:r>
              <a:rPr lang="en-US" sz="1600" dirty="0" err="1"/>
              <a:t>l’archive</a:t>
            </a:r>
            <a:r>
              <a:rPr lang="en-US" sz="1600" dirty="0"/>
              <a:t> zip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Télécharger </a:t>
            </a:r>
            <a:r>
              <a:rPr lang="en-US" sz="1600" i="1" dirty="0"/>
              <a:t>python</a:t>
            </a:r>
            <a:r>
              <a:rPr lang="en-US" sz="1600" dirty="0"/>
              <a:t> et </a:t>
            </a:r>
            <a:r>
              <a:rPr lang="en-US" sz="1600" err="1"/>
              <a:t>toutes</a:t>
            </a:r>
            <a:r>
              <a:rPr lang="en-US" sz="1600"/>
              <a:t> ses </a:t>
            </a:r>
            <a:r>
              <a:rPr lang="en-US" sz="1600" dirty="0" err="1"/>
              <a:t>dépendances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Créer</a:t>
            </a:r>
            <a:r>
              <a:rPr lang="en-US" sz="1600" dirty="0"/>
              <a:t> un </a:t>
            </a:r>
            <a:r>
              <a:rPr lang="en-US" sz="1600" dirty="0" err="1"/>
              <a:t>environnement</a:t>
            </a:r>
            <a:r>
              <a:rPr lang="en-US" sz="1600" dirty="0"/>
              <a:t> </a:t>
            </a:r>
            <a:r>
              <a:rPr lang="en-US" sz="1600" dirty="0" err="1"/>
              <a:t>virtuel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Quand </a:t>
            </a:r>
            <a:r>
              <a:rPr lang="en-US" sz="1600" dirty="0" err="1"/>
              <a:t>c’est</a:t>
            </a:r>
            <a:r>
              <a:rPr lang="en-US" sz="1600" dirty="0"/>
              <a:t> </a:t>
            </a:r>
            <a:r>
              <a:rPr lang="en-US" sz="1600" dirty="0" err="1"/>
              <a:t>fini</a:t>
            </a:r>
            <a:r>
              <a:rPr lang="en-US" sz="1600" dirty="0"/>
              <a:t>, </a:t>
            </a:r>
            <a:r>
              <a:rPr lang="en-US" sz="1600" dirty="0" err="1"/>
              <a:t>appuyer</a:t>
            </a:r>
            <a:r>
              <a:rPr lang="en-US" sz="1600" dirty="0"/>
              <a:t> </a:t>
            </a:r>
            <a:r>
              <a:rPr lang="en-US" sz="1600" dirty="0" err="1"/>
              <a:t>sur</a:t>
            </a:r>
            <a:r>
              <a:rPr lang="en-US" sz="1600" dirty="0"/>
              <a:t> </a:t>
            </a:r>
            <a:r>
              <a:rPr lang="en-US" sz="1600" dirty="0" err="1"/>
              <a:t>n’importe</a:t>
            </a:r>
            <a:r>
              <a:rPr lang="en-US" sz="1600" dirty="0"/>
              <a:t> </a:t>
            </a:r>
            <a:r>
              <a:rPr lang="en-US" sz="1600" dirty="0" err="1"/>
              <a:t>quelle</a:t>
            </a:r>
            <a:r>
              <a:rPr lang="en-US" sz="1600" dirty="0"/>
              <a:t> </a:t>
            </a:r>
            <a:r>
              <a:rPr lang="en-US" sz="1600" dirty="0" err="1"/>
              <a:t>touche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 </a:t>
            </a:r>
            <a:r>
              <a:rPr lang="en-US" sz="1600" dirty="0" err="1"/>
              <a:t>logiciel</a:t>
            </a:r>
            <a:r>
              <a:rPr lang="en-US" sz="1600" dirty="0"/>
              <a:t> </a:t>
            </a:r>
            <a:r>
              <a:rPr lang="en-US" sz="1600" err="1"/>
              <a:t>est</a:t>
            </a:r>
            <a:r>
              <a:rPr lang="en-US" sz="1600"/>
              <a:t> prêt !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Cliquer</a:t>
            </a:r>
            <a:r>
              <a:rPr lang="en-US" sz="1600" dirty="0"/>
              <a:t> </a:t>
            </a:r>
            <a:r>
              <a:rPr lang="en-US" sz="1600" dirty="0" err="1"/>
              <a:t>sur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startenv.cmd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pour </a:t>
            </a:r>
            <a:r>
              <a:rPr lang="en-US" sz="1600" dirty="0" err="1"/>
              <a:t>ouvrir</a:t>
            </a:r>
            <a:r>
              <a:rPr lang="en-US" sz="1600" dirty="0"/>
              <a:t> </a:t>
            </a:r>
            <a:r>
              <a:rPr lang="en-US" sz="1600" i="1" dirty="0"/>
              <a:t>python </a:t>
            </a:r>
            <a:r>
              <a:rPr lang="en-US" sz="1600" i="1" dirty="0" err="1"/>
              <a:t>venv</a:t>
            </a:r>
            <a:endParaRPr lang="en-US" sz="1600" i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Lancer la </a:t>
            </a:r>
            <a:r>
              <a:rPr lang="en-US" sz="1600" dirty="0" err="1"/>
              <a:t>commande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python </a:t>
            </a:r>
            <a:r>
              <a:rPr lang="en-US" sz="1600" dirty="0" err="1">
                <a:solidFill>
                  <a:srgbClr val="FF0000"/>
                </a:solidFill>
              </a:rPr>
              <a:t>fem_connection.py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pour </a:t>
            </a:r>
            <a:r>
              <a:rPr lang="en-US" sz="1600" dirty="0" err="1"/>
              <a:t>vérifier</a:t>
            </a:r>
            <a:r>
              <a:rPr lang="en-US" sz="1600" dirty="0"/>
              <a:t> le </a:t>
            </a:r>
            <a:r>
              <a:rPr lang="en-US" sz="1600" dirty="0" err="1"/>
              <a:t>testeur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Windows </a:t>
            </a:r>
            <a:r>
              <a:rPr lang="en-US" sz="1600" dirty="0" err="1"/>
              <a:t>peut</a:t>
            </a:r>
            <a:r>
              <a:rPr lang="en-US" sz="1600" dirty="0"/>
              <a:t> demander des permissions</a:t>
            </a:r>
            <a:r>
              <a:rPr lang="en-US" sz="1600"/>
              <a:t>…  : cliquer </a:t>
            </a:r>
            <a:r>
              <a:rPr lang="en-US" sz="1600" dirty="0"/>
              <a:t>yes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Lancer la </a:t>
            </a:r>
            <a:r>
              <a:rPr lang="en-US" sz="1600" dirty="0" err="1"/>
              <a:t>commande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python </a:t>
            </a:r>
            <a:r>
              <a:rPr lang="en-US" sz="1600" dirty="0" err="1">
                <a:solidFill>
                  <a:srgbClr val="FF0000"/>
                </a:solidFill>
              </a:rPr>
              <a:t>fec_test.py</a:t>
            </a:r>
            <a:r>
              <a:rPr lang="en-US" sz="1600" dirty="0"/>
              <a:t> pour </a:t>
            </a:r>
            <a:r>
              <a:rPr lang="en-US" sz="1600" dirty="0" err="1"/>
              <a:t>effectuer</a:t>
            </a:r>
            <a:r>
              <a:rPr lang="en-US" sz="1600" dirty="0"/>
              <a:t> le test de la FEC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69217"/>
            <a:ext cx="8977312" cy="523406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/>
              <a:t>Testeur</a:t>
            </a:r>
            <a:r>
              <a:rPr lang="en-GB" sz="3200" dirty="0"/>
              <a:t> de FEC – </a:t>
            </a:r>
            <a:r>
              <a:rPr lang="pl-PL" sz="3200" dirty="0" err="1"/>
              <a:t>mise</a:t>
            </a:r>
            <a:r>
              <a:rPr lang="pl-PL" sz="3200" dirty="0"/>
              <a:t> en place de </a:t>
            </a:r>
            <a:r>
              <a:rPr lang="pl-PL" sz="3200" dirty="0" err="1"/>
              <a:t>l’environnement</a:t>
            </a:r>
            <a:endParaRPr lang="en-GB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9DD8FDA-E410-4335-8E99-9CE3A5402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23" y="1838338"/>
            <a:ext cx="4433763" cy="64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20D271D-1BD3-4561-B0F7-C51898EF7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1007" y="2950808"/>
            <a:ext cx="3649648" cy="9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D36760A8-C64D-4DCC-81DC-5D6B24FA5836}"/>
              </a:ext>
            </a:extLst>
          </p:cNvPr>
          <p:cNvCxnSpPr>
            <a:cxnSpLocks/>
          </p:cNvCxnSpPr>
          <p:nvPr/>
        </p:nvCxnSpPr>
        <p:spPr>
          <a:xfrm>
            <a:off x="3910693" y="3077936"/>
            <a:ext cx="1249136" cy="57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34006A6-15ED-4D7C-993F-F99CFEFFB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79" y="4226903"/>
            <a:ext cx="3457103" cy="88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E4EF14CC-B62A-48CB-B639-0F425CAEB951}"/>
              </a:ext>
            </a:extLst>
          </p:cNvPr>
          <p:cNvCxnSpPr>
            <a:cxnSpLocks/>
          </p:cNvCxnSpPr>
          <p:nvPr/>
        </p:nvCxnSpPr>
        <p:spPr>
          <a:xfrm flipV="1">
            <a:off x="4754538" y="4578023"/>
            <a:ext cx="541367" cy="199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0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6ADB54BE-9B30-4A4A-B5DF-09A8A05C66C3}"/>
              </a:ext>
            </a:extLst>
          </p:cNvPr>
          <p:cNvSpPr/>
          <p:nvPr/>
        </p:nvSpPr>
        <p:spPr>
          <a:xfrm>
            <a:off x="87463" y="733034"/>
            <a:ext cx="49528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Mettre</a:t>
            </a:r>
            <a:r>
              <a:rPr lang="en-US" b="1" dirty="0"/>
              <a:t> </a:t>
            </a:r>
            <a:r>
              <a:rPr lang="en-US" b="1" dirty="0" err="1"/>
              <a:t>sur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ON </a:t>
            </a:r>
            <a:r>
              <a:rPr lang="en-US"/>
              <a:t>les interrupteurs d’alimentation des </a:t>
            </a:r>
            <a:r>
              <a:rPr lang="en-US" dirty="0"/>
              <a:t>TDCM et </a:t>
            </a:r>
            <a:r>
              <a:rPr lang="en-US"/>
              <a:t>FEM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/>
              <a:t>Lancer </a:t>
            </a:r>
            <a:r>
              <a:rPr lang="en-US" dirty="0"/>
              <a:t>la </a:t>
            </a:r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startenv.cmd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-&gt; la </a:t>
            </a:r>
            <a:r>
              <a:rPr lang="pl-PL" dirty="0" err="1"/>
              <a:t>fenêtre</a:t>
            </a:r>
            <a:r>
              <a:rPr lang="pl-PL" dirty="0"/>
              <a:t> de </a:t>
            </a:r>
            <a:r>
              <a:rPr lang="pl-PL" dirty="0" err="1"/>
              <a:t>ligne</a:t>
            </a:r>
            <a:r>
              <a:rPr lang="pl-PL" dirty="0"/>
              <a:t> de </a:t>
            </a:r>
            <a:r>
              <a:rPr lang="pl-PL" dirty="0" err="1"/>
              <a:t>commande</a:t>
            </a:r>
            <a:r>
              <a:rPr lang="pl-PL" dirty="0"/>
              <a:t> </a:t>
            </a:r>
            <a:r>
              <a:rPr lang="pl-PL" i="1" dirty="0" err="1"/>
              <a:t>venv</a:t>
            </a:r>
            <a:r>
              <a:rPr lang="pl-PL" dirty="0"/>
              <a:t> </a:t>
            </a:r>
            <a:r>
              <a:rPr lang="pl-PL" dirty="0" err="1"/>
              <a:t>va</a:t>
            </a:r>
            <a:r>
              <a:rPr lang="pl-PL" dirty="0"/>
              <a:t> </a:t>
            </a:r>
            <a:r>
              <a:rPr lang="pl-PL" dirty="0" err="1"/>
              <a:t>s’ouvrir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Lancer le script python </a:t>
            </a:r>
            <a:r>
              <a:rPr lang="en-US" b="1" dirty="0" err="1">
                <a:solidFill>
                  <a:srgbClr val="FF0000"/>
                </a:solidFill>
              </a:rPr>
              <a:t>fem_connection</a:t>
            </a:r>
            <a:r>
              <a:rPr lang="en-US" b="1" err="1">
                <a:solidFill>
                  <a:srgbClr val="FF0000"/>
                </a:solidFill>
              </a:rPr>
              <a:t>.</a:t>
            </a:r>
            <a:r>
              <a:rPr lang="en-US" b="1">
                <a:solidFill>
                  <a:srgbClr val="FF0000"/>
                </a:solidFill>
              </a:rPr>
              <a:t>py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/>
              <a:t>Si la connexion est établie, </a:t>
            </a:r>
            <a:r>
              <a:rPr lang="en-US" dirty="0"/>
              <a:t>on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obtenir</a:t>
            </a:r>
            <a:r>
              <a:rPr lang="en-US" dirty="0"/>
              <a:t> la </a:t>
            </a:r>
            <a:r>
              <a:rPr lang="en-US"/>
              <a:t>sortie suivante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S’il</a:t>
            </a:r>
            <a:r>
              <a:rPr lang="en-US" dirty="0"/>
              <a:t> </a:t>
            </a:r>
            <a:r>
              <a:rPr lang="en-US" dirty="0" err="1"/>
              <a:t>n’y</a:t>
            </a:r>
            <a:r>
              <a:rPr lang="en-US" dirty="0"/>
              <a:t> a pas de </a:t>
            </a:r>
            <a:r>
              <a:rPr lang="en-US" dirty="0" err="1"/>
              <a:t>connexion</a:t>
            </a:r>
            <a:r>
              <a:rPr lang="en-US" dirty="0"/>
              <a:t> </a:t>
            </a:r>
            <a:r>
              <a:rPr lang="en-US"/>
              <a:t>Ethernet (ex : TDCM </a:t>
            </a:r>
            <a:r>
              <a:rPr lang="en-US" dirty="0" err="1"/>
              <a:t>n’est</a:t>
            </a:r>
            <a:r>
              <a:rPr lang="en-US" dirty="0"/>
              <a:t> pas sous tension …)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 la FEM </a:t>
            </a:r>
            <a:r>
              <a:rPr lang="en-US" dirty="0" err="1"/>
              <a:t>n’est</a:t>
            </a:r>
            <a:r>
              <a:rPr lang="en-US" dirty="0"/>
              <a:t> pas sous tension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s’il</a:t>
            </a:r>
            <a:r>
              <a:rPr lang="en-US" dirty="0"/>
              <a:t> y a un </a:t>
            </a:r>
            <a:r>
              <a:rPr lang="en-US" dirty="0" err="1"/>
              <a:t>problème</a:t>
            </a:r>
            <a:r>
              <a:rPr lang="en-US" dirty="0"/>
              <a:t> de communication</a:t>
            </a:r>
            <a:r>
              <a:rPr lang="pl-PL" dirty="0"/>
              <a:t> (</a:t>
            </a:r>
            <a:r>
              <a:rPr lang="pl-PL" dirty="0" err="1"/>
              <a:t>fibre</a:t>
            </a:r>
            <a:r>
              <a:rPr lang="pl-PL" dirty="0"/>
              <a:t> </a:t>
            </a:r>
            <a:r>
              <a:rPr lang="pl-PL" dirty="0" err="1"/>
              <a:t>optique</a:t>
            </a:r>
            <a:r>
              <a:rPr lang="pl-PL" dirty="0"/>
              <a:t>)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8" y="227967"/>
            <a:ext cx="8850312" cy="523406"/>
          </a:xfrm>
        </p:spPr>
        <p:txBody>
          <a:bodyPr>
            <a:noAutofit/>
          </a:bodyPr>
          <a:lstStyle/>
          <a:p>
            <a:r>
              <a:rPr lang="en-GB" sz="3200" dirty="0" err="1"/>
              <a:t>Testeur</a:t>
            </a:r>
            <a:r>
              <a:rPr lang="en-GB" sz="3200" dirty="0"/>
              <a:t> de </a:t>
            </a:r>
            <a:r>
              <a:rPr lang="en-GB" sz="3200"/>
              <a:t>FEC  –  </a:t>
            </a:r>
            <a:r>
              <a:rPr lang="pl-PL" sz="3200"/>
              <a:t>vérifier </a:t>
            </a:r>
            <a:r>
              <a:rPr lang="pl-PL" sz="3200" dirty="0"/>
              <a:t>la </a:t>
            </a:r>
            <a:r>
              <a:rPr lang="pl-PL" sz="3200" dirty="0" err="1"/>
              <a:t>connexion</a:t>
            </a:r>
            <a:r>
              <a:rPr lang="pl-PL" sz="3200" dirty="0"/>
              <a:t> à la FEM</a:t>
            </a:r>
            <a:endParaRPr lang="en-GB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1433C25-0382-4B03-8233-A32E8226C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85937" y="444970"/>
            <a:ext cx="1515762" cy="344049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A3D8379-35EF-4FBC-A2FC-E9B686C6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92" y="2417664"/>
            <a:ext cx="4023108" cy="226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C66D3AA-CC92-4172-A8BF-D8067291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1" y="5450666"/>
            <a:ext cx="3943350" cy="55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B0D3F82-AEE0-4126-A0DD-7426A3FCB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55" y="4911027"/>
            <a:ext cx="4017845" cy="178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27727F11-C0D8-45C0-B6D7-C19A3D16B974}"/>
              </a:ext>
            </a:extLst>
          </p:cNvPr>
          <p:cNvCxnSpPr>
            <a:cxnSpLocks/>
          </p:cNvCxnSpPr>
          <p:nvPr/>
        </p:nvCxnSpPr>
        <p:spPr>
          <a:xfrm flipV="1">
            <a:off x="4552334" y="3949936"/>
            <a:ext cx="329601" cy="137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79BA0BE3-B0F9-49B2-85FA-CBF7F630E150}"/>
              </a:ext>
            </a:extLst>
          </p:cNvPr>
          <p:cNvCxnSpPr>
            <a:cxnSpLocks/>
          </p:cNvCxnSpPr>
          <p:nvPr/>
        </p:nvCxnSpPr>
        <p:spPr>
          <a:xfrm flipV="1">
            <a:off x="4414981" y="6073741"/>
            <a:ext cx="492981" cy="164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1">
            <a:extLst>
              <a:ext uri="{FF2B5EF4-FFF2-40B4-BE49-F238E27FC236}">
                <a16:creationId xmlns:a16="http://schemas.microsoft.com/office/drawing/2014/main" xmlns="" id="{AFA763B4-CACB-4A72-AE12-E3175658ECD6}"/>
              </a:ext>
            </a:extLst>
          </p:cNvPr>
          <p:cNvSpPr/>
          <p:nvPr/>
        </p:nvSpPr>
        <p:spPr>
          <a:xfrm>
            <a:off x="4965629" y="1378911"/>
            <a:ext cx="410136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/>
              <a:t>Les</a:t>
            </a:r>
            <a:r>
              <a:rPr lang="pl-PL" b="1" dirty="0"/>
              <a:t> 2 </a:t>
            </a:r>
            <a:r>
              <a:rPr lang="pl-PL" b="1" dirty="0" err="1"/>
              <a:t>interrupteurs</a:t>
            </a:r>
            <a:r>
              <a:rPr lang="pl-PL" b="1" dirty="0"/>
              <a:t> </a:t>
            </a:r>
            <a:r>
              <a:rPr lang="pl-PL" b="1" err="1"/>
              <a:t>doivent</a:t>
            </a:r>
            <a:r>
              <a:rPr lang="pl-PL" b="1"/>
              <a:t> être </a:t>
            </a:r>
            <a:r>
              <a:rPr lang="pl-PL" b="1" dirty="0" err="1"/>
              <a:t>dans</a:t>
            </a:r>
            <a:r>
              <a:rPr lang="pl-PL" b="1" dirty="0"/>
              <a:t> la </a:t>
            </a:r>
            <a:r>
              <a:rPr lang="pl-PL" b="1" dirty="0" err="1"/>
              <a:t>position</a:t>
            </a:r>
            <a:r>
              <a:rPr lang="pl-PL" b="1" dirty="0"/>
              <a:t> ON</a:t>
            </a:r>
          </a:p>
          <a:p>
            <a:r>
              <a:rPr lang="pl-PL" b="1" dirty="0" err="1"/>
              <a:t>Vérifier</a:t>
            </a:r>
            <a:r>
              <a:rPr lang="pl-PL" b="1" dirty="0"/>
              <a:t> </a:t>
            </a:r>
            <a:r>
              <a:rPr lang="pl-PL" b="1" dirty="0" err="1"/>
              <a:t>que</a:t>
            </a:r>
            <a:r>
              <a:rPr lang="pl-PL" b="1" dirty="0"/>
              <a:t> </a:t>
            </a:r>
            <a:r>
              <a:rPr lang="pl-PL" b="1" dirty="0" err="1"/>
              <a:t>les</a:t>
            </a:r>
            <a:r>
              <a:rPr lang="pl-PL" b="1" dirty="0"/>
              <a:t> </a:t>
            </a:r>
            <a:r>
              <a:rPr lang="pl-PL" b="1" dirty="0" err="1"/>
              <a:t>LEDs</a:t>
            </a:r>
            <a:r>
              <a:rPr lang="pl-PL" b="1" dirty="0"/>
              <a:t> </a:t>
            </a:r>
            <a:r>
              <a:rPr lang="pl-PL" b="1" err="1"/>
              <a:t>sont</a:t>
            </a:r>
            <a:r>
              <a:rPr lang="pl-PL" b="1"/>
              <a:t> al</a:t>
            </a:r>
            <a:r>
              <a:rPr lang="fr-FR" b="1"/>
              <a:t>l</a:t>
            </a:r>
            <a:r>
              <a:rPr lang="pl-PL" b="1"/>
              <a:t>umées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3956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16374</TotalTime>
  <Words>1351</Words>
  <Application>Microsoft Office PowerPoint</Application>
  <PresentationFormat>Affichage à l'écran (4:3)</PresentationFormat>
  <Paragraphs>277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Motyw pakietu Office</vt:lpstr>
      <vt:lpstr>Banc-test des FEC rapport d’octobre 2020</vt:lpstr>
      <vt:lpstr>Banc-test de production des FEC</vt:lpstr>
      <vt:lpstr>Schéma de base du testeur de FEC</vt:lpstr>
      <vt:lpstr>Mécanique du testeur de FEC</vt:lpstr>
      <vt:lpstr>Testeur de FEC – vue du dessus</vt:lpstr>
      <vt:lpstr>Testeur de FEC – branchement de la FEC</vt:lpstr>
      <vt:lpstr>Testeur de FEC  –  connexion au PC</vt:lpstr>
      <vt:lpstr>Testeur de FEC – mise en place de l’environnement</vt:lpstr>
      <vt:lpstr>Testeur de FEC  –  vérifier la connexion à la FEM</vt:lpstr>
      <vt:lpstr>Testeur de FEC  –  lancer le test FEC</vt:lpstr>
      <vt:lpstr>Testeur de FEC – liste des tests</vt:lpstr>
      <vt:lpstr>Testeur de FEC – sortie du script</vt:lpstr>
      <vt:lpstr>Testeur de FEC – rapport pdf</vt:lpstr>
      <vt:lpstr>Testeur de FEC - rapport pdf - piédestaux</vt:lpstr>
      <vt:lpstr>Testeur de FEC  –  paramètres du fichier json</vt:lpstr>
      <vt:lpstr>Testeur de FEC – exemple de rapport pour un test qui a échoué</vt:lpstr>
      <vt:lpstr>Testeur de FEC – transport</vt:lpstr>
      <vt:lpstr>Résumé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Box Status</dc:title>
  <dc:creator>Marcin Ziembicki</dc:creator>
  <cp:lastModifiedBy>Jean-Marc Parraud</cp:lastModifiedBy>
  <cp:revision>282</cp:revision>
  <cp:lastPrinted>2020-06-16T06:59:00Z</cp:lastPrinted>
  <dcterms:created xsi:type="dcterms:W3CDTF">2019-09-27T10:17:14Z</dcterms:created>
  <dcterms:modified xsi:type="dcterms:W3CDTF">2021-03-30T09:00:38Z</dcterms:modified>
</cp:coreProperties>
</file>