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0" r:id="rId2"/>
    <p:sldId id="288" r:id="rId3"/>
    <p:sldId id="290" r:id="rId4"/>
    <p:sldId id="291" r:id="rId5"/>
    <p:sldId id="292" r:id="rId6"/>
    <p:sldId id="293" r:id="rId7"/>
    <p:sldId id="294" r:id="rId8"/>
    <p:sldId id="296" r:id="rId9"/>
    <p:sldId id="295" r:id="rId10"/>
    <p:sldId id="298" r:id="rId11"/>
    <p:sldId id="302" r:id="rId12"/>
    <p:sldId id="297" r:id="rId13"/>
    <p:sldId id="299" r:id="rId14"/>
    <p:sldId id="300" r:id="rId15"/>
    <p:sldId id="301" r:id="rId16"/>
    <p:sldId id="304" r:id="rId17"/>
    <p:sldId id="303" r:id="rId18"/>
    <p:sldId id="30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2678" autoAdjust="0"/>
  </p:normalViewPr>
  <p:slideViewPr>
    <p:cSldViewPr snapToGrid="0">
      <p:cViewPr varScale="1">
        <p:scale>
          <a:sx n="161" d="100"/>
          <a:sy n="161" d="100"/>
        </p:scale>
        <p:origin x="-8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1284A-A711-4013-97E9-5EBFD09AA4AB}" type="datetimeFigureOut">
              <a:rPr lang="en-US" smtClean="0"/>
              <a:t>17/03/21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58D1E-3849-4939-8084-0B0B9E2D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xmlns="" id="{6CD68835-DA33-4591-8BF2-A3237F0C3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xmlns="" id="{233E7028-2229-47A2-8243-07C0708F0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l-PL" dirty="0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xmlns="" id="{1CDEBE79-F8B2-4050-8583-CC1D956A3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350" indent="-293688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2688" indent="-234950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34950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013" indent="-236538" defTabSz="9461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92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64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36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813" indent="-236538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FE3633-6994-4852-B0C5-8799C13663CE}" type="slidenum">
              <a:rPr lang="pl-PL" altLang="pl-PL" smtClean="0">
                <a:latin typeface="Calibri" panose="020F0502020204030204" pitchFamily="34" charset="0"/>
              </a:rPr>
              <a:pPr/>
              <a:t>1</a:t>
            </a:fld>
            <a:endParaRPr lang="pl-PL" altLang="pl-P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5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58D1E-3849-4939-8084-0B0B9E2D5D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9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23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19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7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5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98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0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98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46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59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27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84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69300-19CD-4DB7-98D9-473AF3F699D7}" type="datetimeFigureOut">
              <a:rPr lang="pl-PL" smtClean="0"/>
              <a:t>17/03/21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CBB29-F387-4FB9-BE8A-722151BDBD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72F63BF4-FC7E-47D8-9E53-94BEA7CBE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39" y="3130154"/>
            <a:ext cx="6396383" cy="1759897"/>
          </a:xfrm>
        </p:spPr>
        <p:txBody>
          <a:bodyPr>
            <a:normAutofit/>
          </a:bodyPr>
          <a:lstStyle/>
          <a:p>
            <a:r>
              <a:rPr lang="pl-PL" altLang="pl-PL" sz="4050" b="1" dirty="0" err="1" smtClean="0"/>
              <a:t>Banc</a:t>
            </a:r>
            <a:r>
              <a:rPr lang="pl-PL" altLang="pl-PL" sz="4050" b="1" dirty="0" smtClean="0"/>
              <a:t> test des FEC</a:t>
            </a:r>
            <a:r>
              <a:rPr lang="pl-PL" altLang="pl-PL" sz="4050" b="1" dirty="0"/>
              <a:t/>
            </a:r>
            <a:br>
              <a:rPr lang="pl-PL" altLang="pl-PL" sz="4050" b="1" dirty="0"/>
            </a:br>
            <a:r>
              <a:rPr lang="pl-PL" altLang="pl-PL" sz="4050" b="1" dirty="0" err="1" smtClean="0"/>
              <a:t>rapport</a:t>
            </a:r>
            <a:r>
              <a:rPr lang="pl-PL" altLang="pl-PL" sz="4050" b="1" dirty="0" smtClean="0"/>
              <a:t> </a:t>
            </a:r>
            <a:r>
              <a:rPr lang="pl-PL" altLang="pl-PL" sz="4050" b="1" dirty="0" err="1" smtClean="0"/>
              <a:t>d’octobre</a:t>
            </a:r>
            <a:r>
              <a:rPr lang="pl-PL" altLang="pl-PL" sz="4050" b="1" dirty="0" smtClean="0"/>
              <a:t> 2020</a:t>
            </a:r>
            <a:endParaRPr lang="pl-PL" altLang="pl-PL" sz="4050" dirty="0"/>
          </a:p>
        </p:txBody>
      </p:sp>
      <p:sp>
        <p:nvSpPr>
          <p:cNvPr id="14339" name="Subtitle 2">
            <a:extLst>
              <a:ext uri="{FF2B5EF4-FFF2-40B4-BE49-F238E27FC236}">
                <a16:creationId xmlns:a16="http://schemas.microsoft.com/office/drawing/2014/main" xmlns="" id="{53FBE0EF-4B6F-4EB8-BC9A-1EF7B5EC3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5268516"/>
            <a:ext cx="5143500" cy="65127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pl-PL" dirty="0"/>
              <a:t>Andrzej Rychter</a:t>
            </a:r>
          </a:p>
          <a:p>
            <a:pPr eaLnBrk="1" hangingPunct="1"/>
            <a:r>
              <a:rPr lang="en-US" altLang="pl-PL" dirty="0"/>
              <a:t>Warsaw University of Technology</a:t>
            </a:r>
          </a:p>
          <a:p>
            <a:pPr eaLnBrk="1" hangingPunct="1"/>
            <a:endParaRPr lang="pl-PL" altLang="pl-PL" dirty="0"/>
          </a:p>
        </p:txBody>
      </p:sp>
      <p:pic>
        <p:nvPicPr>
          <p:cNvPr id="14340" name="Picture 5">
            <a:extLst>
              <a:ext uri="{FF2B5EF4-FFF2-40B4-BE49-F238E27FC236}">
                <a16:creationId xmlns:a16="http://schemas.microsoft.com/office/drawing/2014/main" xmlns="" id="{03361D38-1E2C-4568-BA2F-A07F85EE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6" y="1725217"/>
            <a:ext cx="2300288" cy="13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xmlns="" id="{3DD41A56-BF1D-458A-BF6C-484F9E70E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937022"/>
            <a:ext cx="230505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1047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309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0000"/>
                </a:solidFill>
              </a:rPr>
              <a:t>Mettre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OFF </a:t>
            </a:r>
            <a:r>
              <a:rPr lang="en-US" sz="1600" dirty="0" smtClean="0"/>
              <a:t>les alimentations </a:t>
            </a:r>
            <a:r>
              <a:rPr lang="en-US" sz="1600" dirty="0" err="1" smtClean="0"/>
              <a:t>électriques</a:t>
            </a:r>
            <a:r>
              <a:rPr lang="en-US" sz="1600" dirty="0" smtClean="0"/>
              <a:t> des T</a:t>
            </a:r>
            <a:r>
              <a:rPr lang="en-US" sz="1600" dirty="0" smtClean="0"/>
              <a:t>DCM et FEM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le script </a:t>
            </a:r>
            <a:r>
              <a:rPr lang="en-US" sz="1600" dirty="0" err="1" smtClean="0"/>
              <a:t>startenv.cmd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Python </a:t>
            </a:r>
            <a:r>
              <a:rPr lang="en-US" sz="1600" dirty="0" err="1"/>
              <a:t>venv</a:t>
            </a:r>
            <a:r>
              <a:rPr lang="en-US" sz="1600" dirty="0"/>
              <a:t> </a:t>
            </a:r>
            <a:r>
              <a:rPr lang="en-US" sz="1600" dirty="0" smtClean="0"/>
              <a:t>,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dossier source, </a:t>
            </a:r>
            <a:r>
              <a:rPr lang="en-US" sz="1600" dirty="0" err="1" smtClean="0"/>
              <a:t>va</a:t>
            </a:r>
            <a:r>
              <a:rPr lang="en-US" sz="1600" dirty="0" smtClean="0"/>
              <a:t> </a:t>
            </a:r>
            <a:r>
              <a:rPr lang="en-US" sz="1600" dirty="0" err="1" smtClean="0"/>
              <a:t>d</a:t>
            </a:r>
            <a:r>
              <a:rPr lang="en-US" sz="1600" dirty="0" err="1" smtClean="0"/>
              <a:t>émarrer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Taper: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python fec_test.py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Entrer</a:t>
            </a:r>
            <a:r>
              <a:rPr lang="en-US" sz="1600" dirty="0" smtClean="0"/>
              <a:t> les </a:t>
            </a:r>
            <a:r>
              <a:rPr lang="en-US" sz="1600" dirty="0" err="1" smtClean="0"/>
              <a:t>informations</a:t>
            </a:r>
            <a:r>
              <a:rPr lang="en-US" sz="1600" dirty="0" smtClean="0"/>
              <a:t> </a:t>
            </a:r>
            <a:r>
              <a:rPr lang="en-US" sz="1600" dirty="0" err="1" smtClean="0"/>
              <a:t>suivantes</a:t>
            </a:r>
            <a:r>
              <a:rPr lang="en-US" sz="1600" dirty="0" smtClean="0"/>
              <a:t>: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Emplacement de la FEM (slot)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Nom du </a:t>
            </a:r>
            <a:r>
              <a:rPr lang="en-US" sz="1600" dirty="0" err="1" smtClean="0"/>
              <a:t>t</a:t>
            </a:r>
            <a:r>
              <a:rPr lang="en-US" sz="1600" dirty="0" err="1" smtClean="0"/>
              <a:t>esteur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Identifiant</a:t>
            </a:r>
            <a:r>
              <a:rPr lang="en-US" sz="1600" dirty="0" smtClean="0"/>
              <a:t> (</a:t>
            </a:r>
            <a:r>
              <a:rPr lang="en-US" sz="1600" dirty="0" smtClean="0"/>
              <a:t>label ID) de la FEC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0000"/>
                </a:solidFill>
              </a:rPr>
              <a:t>Mettre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en-US" sz="1600" dirty="0"/>
              <a:t>les alimentations </a:t>
            </a:r>
            <a:r>
              <a:rPr lang="en-US" sz="1600" dirty="0" err="1"/>
              <a:t>électriques</a:t>
            </a:r>
            <a:r>
              <a:rPr lang="en-US" sz="1600" dirty="0"/>
              <a:t> des TDCM </a:t>
            </a:r>
            <a:r>
              <a:rPr lang="en-US" sz="1600" dirty="0"/>
              <a:t>and </a:t>
            </a:r>
            <a:r>
              <a:rPr lang="en-US" sz="1600" dirty="0" smtClean="0"/>
              <a:t>FEM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t</a:t>
            </a:r>
            <a:r>
              <a:rPr lang="en-US" sz="1600" dirty="0" smtClean="0"/>
              <a:t>est </a:t>
            </a:r>
            <a:r>
              <a:rPr lang="en-US" sz="1600" dirty="0" err="1" smtClean="0"/>
              <a:t>prend</a:t>
            </a:r>
            <a:r>
              <a:rPr lang="en-US" sz="1600" dirty="0" smtClean="0"/>
              <a:t> environ </a:t>
            </a:r>
            <a:r>
              <a:rPr lang="pl-PL" sz="1600" dirty="0"/>
              <a:t>3</a:t>
            </a:r>
            <a:r>
              <a:rPr lang="en-US" sz="1600" dirty="0"/>
              <a:t> minutes </a:t>
            </a:r>
            <a:r>
              <a:rPr lang="en-US" sz="1600" dirty="0" smtClean="0"/>
              <a:t>et </a:t>
            </a:r>
            <a:r>
              <a:rPr lang="en-US" sz="1600" dirty="0" err="1" smtClean="0"/>
              <a:t>produit</a:t>
            </a:r>
            <a:r>
              <a:rPr lang="en-US" sz="1600" dirty="0" smtClean="0"/>
              <a:t> de </a:t>
            </a:r>
            <a:r>
              <a:rPr lang="en-US" sz="1600" dirty="0" smtClean="0"/>
              <a:t>multiples </a:t>
            </a:r>
            <a:r>
              <a:rPr lang="en-US" sz="1600" dirty="0" err="1" smtClean="0"/>
              <a:t>lignes</a:t>
            </a:r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Quand</a:t>
            </a:r>
            <a:r>
              <a:rPr lang="en-US" sz="1600" dirty="0" smtClean="0"/>
              <a:t> le </a:t>
            </a:r>
            <a:r>
              <a:rPr lang="en-US" sz="1600" dirty="0"/>
              <a:t>test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dirty="0" err="1" smtClean="0"/>
              <a:t>fini</a:t>
            </a:r>
            <a:r>
              <a:rPr lang="en-US" sz="1600" dirty="0" smtClean="0"/>
              <a:t>, on </a:t>
            </a:r>
            <a:r>
              <a:rPr lang="en-US" sz="1600" dirty="0" err="1" smtClean="0"/>
              <a:t>doit</a:t>
            </a:r>
            <a:r>
              <a:rPr lang="en-US" sz="1600" dirty="0" smtClean="0"/>
              <a:t> </a:t>
            </a:r>
            <a:r>
              <a:rPr lang="en-US" sz="1600" dirty="0" err="1" smtClean="0"/>
              <a:t>obtenir</a:t>
            </a:r>
            <a:r>
              <a:rPr lang="en-US" sz="1600" dirty="0" smtClean="0"/>
              <a:t> le message </a:t>
            </a:r>
            <a:r>
              <a:rPr lang="en-US" sz="1600" dirty="0" err="1" smtClean="0"/>
              <a:t>suivant</a:t>
            </a:r>
            <a:r>
              <a:rPr lang="en-US" sz="1600" dirty="0" smtClean="0"/>
              <a:t>: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>
                <a:solidFill>
                  <a:srgbClr val="000000"/>
                </a:solidFill>
              </a:rPr>
              <a:t>Mettre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 OFF </a:t>
            </a:r>
            <a:r>
              <a:rPr lang="en-US" sz="1600" dirty="0"/>
              <a:t>les alimentations </a:t>
            </a:r>
            <a:r>
              <a:rPr lang="en-US" sz="1600" dirty="0" err="1"/>
              <a:t>électriques</a:t>
            </a:r>
            <a:r>
              <a:rPr lang="en-US" sz="1600" dirty="0"/>
              <a:t> des TDCM et FEM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V</a:t>
            </a:r>
            <a:r>
              <a:rPr lang="en-US" sz="1600" dirty="0" err="1" smtClean="0"/>
              <a:t>érifier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le rapport de test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dirty="0" err="1" smtClean="0"/>
              <a:t>bien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dossier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227967"/>
            <a:ext cx="9056687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tester – </a:t>
            </a:r>
            <a:r>
              <a:rPr lang="pl-PL" dirty="0" err="1" smtClean="0"/>
              <a:t>lancer</a:t>
            </a:r>
            <a:r>
              <a:rPr lang="pl-PL" dirty="0" smtClean="0"/>
              <a:t> le test</a:t>
            </a:r>
            <a:r>
              <a:rPr lang="pl-PL" dirty="0" smtClean="0"/>
              <a:t> FEC</a:t>
            </a:r>
            <a:endParaRPr lang="en-GB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4843847" y="743422"/>
            <a:ext cx="410136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 smtClean="0"/>
              <a:t>Les</a:t>
            </a:r>
            <a:r>
              <a:rPr lang="pl-PL" b="1" dirty="0" smtClean="0"/>
              <a:t> 2 </a:t>
            </a:r>
            <a:r>
              <a:rPr lang="pl-PL" b="1" dirty="0" err="1" smtClean="0"/>
              <a:t>interrupteurs</a:t>
            </a:r>
            <a:r>
              <a:rPr lang="pl-PL" b="1" dirty="0" smtClean="0"/>
              <a:t> </a:t>
            </a:r>
            <a:r>
              <a:rPr lang="pl-PL" b="1" dirty="0" err="1" smtClean="0"/>
              <a:t>doivent</a:t>
            </a:r>
            <a:r>
              <a:rPr lang="pl-PL" b="1" dirty="0" smtClean="0"/>
              <a:t> </a:t>
            </a:r>
            <a:r>
              <a:rPr lang="pl-PL" b="1" dirty="0" err="1" smtClean="0"/>
              <a:t>être</a:t>
            </a:r>
            <a:r>
              <a:rPr lang="pl-PL" b="1" dirty="0" smtClean="0"/>
              <a:t> </a:t>
            </a:r>
            <a:r>
              <a:rPr lang="pl-PL" b="1" dirty="0" err="1" smtClean="0"/>
              <a:t>dans</a:t>
            </a:r>
            <a:r>
              <a:rPr lang="pl-PL" b="1" dirty="0" smtClean="0"/>
              <a:t> la </a:t>
            </a:r>
            <a:r>
              <a:rPr lang="pl-PL" b="1" dirty="0" err="1" smtClean="0"/>
              <a:t>position</a:t>
            </a:r>
            <a:r>
              <a:rPr lang="pl-PL" b="1" dirty="0"/>
              <a:t> </a:t>
            </a:r>
            <a:r>
              <a:rPr lang="pl-PL" b="1" dirty="0" smtClean="0"/>
              <a:t>OFF</a:t>
            </a:r>
            <a:endParaRPr lang="pl-PL" b="1" dirty="0"/>
          </a:p>
          <a:p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que</a:t>
            </a:r>
            <a:r>
              <a:rPr lang="pl-PL" b="1" dirty="0" smtClean="0"/>
              <a:t> </a:t>
            </a:r>
            <a:r>
              <a:rPr lang="pl-PL" b="1" dirty="0" err="1" smtClean="0"/>
              <a:t>les</a:t>
            </a:r>
            <a:r>
              <a:rPr lang="pl-PL" b="1" dirty="0" smtClean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 smtClean="0"/>
              <a:t>sont</a:t>
            </a:r>
            <a:r>
              <a:rPr lang="pl-PL" b="1" dirty="0" smtClean="0"/>
              <a:t> </a:t>
            </a:r>
            <a:r>
              <a:rPr lang="pl-PL" b="1" dirty="0" err="1" smtClean="0"/>
              <a:t>éteintes</a:t>
            </a:r>
            <a:endParaRPr lang="pl-PL" b="1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7926D6E-14D2-48E4-B15F-CDD36AF9BC5C}"/>
              </a:ext>
            </a:extLst>
          </p:cNvPr>
          <p:cNvSpPr/>
          <p:nvPr/>
        </p:nvSpPr>
        <p:spPr>
          <a:xfrm>
            <a:off x="4867659" y="3060755"/>
            <a:ext cx="410136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/>
              <a:t>Les</a:t>
            </a:r>
            <a:r>
              <a:rPr lang="pl-PL" b="1" dirty="0"/>
              <a:t> 2 </a:t>
            </a:r>
            <a:r>
              <a:rPr lang="pl-PL" b="1" dirty="0" err="1"/>
              <a:t>interrupteurs</a:t>
            </a:r>
            <a:r>
              <a:rPr lang="pl-PL" b="1" dirty="0"/>
              <a:t> </a:t>
            </a:r>
            <a:r>
              <a:rPr lang="pl-PL" b="1" dirty="0" err="1"/>
              <a:t>doivent</a:t>
            </a:r>
            <a:r>
              <a:rPr lang="pl-PL" b="1" dirty="0"/>
              <a:t> </a:t>
            </a:r>
            <a:r>
              <a:rPr lang="pl-PL" b="1" dirty="0" err="1"/>
              <a:t>être</a:t>
            </a:r>
            <a:r>
              <a:rPr lang="pl-PL" b="1" dirty="0"/>
              <a:t> </a:t>
            </a:r>
            <a:r>
              <a:rPr lang="pl-PL" b="1" dirty="0" err="1" smtClean="0"/>
              <a:t>dans</a:t>
            </a:r>
            <a:r>
              <a:rPr lang="pl-PL" b="1" dirty="0" smtClean="0"/>
              <a:t> </a:t>
            </a:r>
            <a:r>
              <a:rPr lang="pl-PL" b="1" dirty="0"/>
              <a:t>la </a:t>
            </a:r>
            <a:r>
              <a:rPr lang="pl-PL" b="1" dirty="0" err="1"/>
              <a:t>position</a:t>
            </a:r>
            <a:r>
              <a:rPr lang="pl-PL" b="1" dirty="0"/>
              <a:t> </a:t>
            </a:r>
            <a:r>
              <a:rPr lang="pl-PL" b="1" dirty="0" smtClean="0"/>
              <a:t>ON</a:t>
            </a:r>
            <a:endParaRPr lang="pl-PL" b="1" dirty="0"/>
          </a:p>
          <a:p>
            <a:r>
              <a:rPr lang="pl-PL" b="1" dirty="0" err="1"/>
              <a:t>Vérifier</a:t>
            </a:r>
            <a:r>
              <a:rPr lang="pl-PL" b="1" dirty="0"/>
              <a:t> </a:t>
            </a:r>
            <a:r>
              <a:rPr lang="pl-PL" b="1" dirty="0" err="1"/>
              <a:t>que</a:t>
            </a:r>
            <a:r>
              <a:rPr lang="pl-PL" b="1" dirty="0"/>
              <a:t> </a:t>
            </a:r>
            <a:r>
              <a:rPr lang="pl-PL" b="1" dirty="0" err="1"/>
              <a:t>les</a:t>
            </a:r>
            <a:r>
              <a:rPr lang="pl-PL" b="1" dirty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/>
              <a:t>sont</a:t>
            </a:r>
            <a:r>
              <a:rPr lang="pl-PL" b="1" dirty="0"/>
              <a:t> </a:t>
            </a:r>
            <a:r>
              <a:rPr lang="pl-PL" b="1" dirty="0" err="1" smtClean="0"/>
              <a:t>alum</a:t>
            </a:r>
            <a:r>
              <a:rPr lang="pl-PL" b="1" dirty="0" err="1" smtClean="0"/>
              <a:t>ées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88B7BF5-891A-42FF-BF0F-1607AFE5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8" y="4451489"/>
            <a:ext cx="4897589" cy="9153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397D0E2-F64C-4B7F-A3F2-241A8F0D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782" y="1868608"/>
            <a:ext cx="4101368" cy="8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51618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S</a:t>
            </a:r>
            <a:r>
              <a:rPr lang="en-US" sz="1400" dirty="0" smtClean="0"/>
              <a:t>cript de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érification</a:t>
            </a:r>
            <a:r>
              <a:rPr lang="en-US" sz="1400" dirty="0" smtClean="0"/>
              <a:t> de la communication </a:t>
            </a:r>
            <a:r>
              <a:rPr lang="en-US" sz="1400" dirty="0" err="1" smtClean="0"/>
              <a:t>basique</a:t>
            </a:r>
            <a:r>
              <a:rPr lang="en-US" sz="1400" dirty="0" smtClean="0"/>
              <a:t> </a:t>
            </a:r>
            <a:r>
              <a:rPr lang="en-US" sz="1400" dirty="0"/>
              <a:t>FEM-FEC </a:t>
            </a:r>
            <a:r>
              <a:rPr lang="en-US" sz="1400" dirty="0" smtClean="0"/>
              <a:t>avec le chip</a:t>
            </a:r>
            <a:r>
              <a:rPr lang="en-US" sz="1400" dirty="0" smtClean="0"/>
              <a:t> DS2438: No de </a:t>
            </a:r>
            <a:r>
              <a:rPr lang="en-US" sz="1400" dirty="0" err="1" smtClean="0"/>
              <a:t>s</a:t>
            </a:r>
            <a:r>
              <a:rPr lang="en-US" sz="1400" dirty="0" err="1" smtClean="0"/>
              <a:t>érie</a:t>
            </a:r>
            <a:r>
              <a:rPr lang="en-US" sz="1400" dirty="0" smtClean="0"/>
              <a:t> </a:t>
            </a:r>
            <a:r>
              <a:rPr lang="en-US" sz="1400" dirty="0" err="1" smtClean="0"/>
              <a:t>électronique</a:t>
            </a:r>
            <a:r>
              <a:rPr lang="en-US" sz="1400" dirty="0" smtClean="0"/>
              <a:t> </a:t>
            </a:r>
            <a:r>
              <a:rPr lang="en-US" sz="1400" dirty="0"/>
              <a:t>ID, voltage, </a:t>
            </a:r>
            <a:r>
              <a:rPr lang="en-US" sz="1400" dirty="0" smtClean="0"/>
              <a:t>courant</a:t>
            </a:r>
            <a:r>
              <a:rPr lang="en-US" sz="1400" dirty="0"/>
              <a:t>, </a:t>
            </a:r>
            <a:r>
              <a:rPr lang="en-US" sz="1400" dirty="0" err="1" smtClean="0"/>
              <a:t>temp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rature</a:t>
            </a:r>
            <a:r>
              <a:rPr lang="en-US" sz="1400" dirty="0" smtClean="0"/>
              <a:t> et tension analogue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 smtClean="0"/>
              <a:t>Registres</a:t>
            </a:r>
            <a:r>
              <a:rPr lang="en-US" sz="1400" dirty="0" smtClean="0"/>
              <a:t> du Slow control – </a:t>
            </a:r>
            <a:r>
              <a:rPr lang="en-US" sz="1400" dirty="0" smtClean="0"/>
              <a:t>le </a:t>
            </a:r>
            <a:r>
              <a:rPr lang="en-US" sz="1400" dirty="0" smtClean="0"/>
              <a:t>script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érifie</a:t>
            </a:r>
            <a:r>
              <a:rPr lang="en-US" sz="1400" dirty="0" smtClean="0"/>
              <a:t> les </a:t>
            </a:r>
            <a:r>
              <a:rPr lang="en-US" sz="1400" dirty="0" err="1" smtClean="0"/>
              <a:t>opérations</a:t>
            </a:r>
            <a:r>
              <a:rPr lang="en-US" sz="1400" dirty="0" smtClean="0"/>
              <a:t> de lecture et </a:t>
            </a:r>
            <a:r>
              <a:rPr lang="en-US" sz="1400" dirty="0" err="1" smtClean="0"/>
              <a:t>d’écriture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les </a:t>
            </a:r>
            <a:r>
              <a:rPr lang="en-US" sz="1400" dirty="0" err="1" smtClean="0"/>
              <a:t>registres</a:t>
            </a:r>
            <a:r>
              <a:rPr lang="en-US" sz="1400" dirty="0" smtClean="0"/>
              <a:t> de</a:t>
            </a:r>
            <a:r>
              <a:rPr lang="en-US" sz="1400" dirty="0" smtClean="0"/>
              <a:t> </a:t>
            </a:r>
            <a:r>
              <a:rPr lang="en-US" sz="1400" dirty="0"/>
              <a:t>configuration </a:t>
            </a:r>
            <a:r>
              <a:rPr lang="en-US" sz="1400" dirty="0" smtClean="0"/>
              <a:t>des chips</a:t>
            </a:r>
            <a:r>
              <a:rPr lang="en-US" sz="1400" dirty="0" smtClean="0"/>
              <a:t> AFTER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Run de </a:t>
            </a:r>
            <a:r>
              <a:rPr lang="en-US" sz="1400" dirty="0" err="1" smtClean="0"/>
              <a:t>pi</a:t>
            </a:r>
            <a:r>
              <a:rPr lang="en-US" sz="1400" dirty="0" err="1" smtClean="0"/>
              <a:t>edestaux</a:t>
            </a:r>
            <a:r>
              <a:rPr lang="en-US" sz="1400" dirty="0" smtClean="0"/>
              <a:t> </a:t>
            </a:r>
            <a:r>
              <a:rPr lang="en-US" sz="1400" dirty="0"/>
              <a:t>– </a:t>
            </a:r>
            <a:r>
              <a:rPr lang="en-US" sz="1400" dirty="0" smtClean="0"/>
              <a:t>le script </a:t>
            </a:r>
            <a:r>
              <a:rPr lang="en-US" sz="1400" dirty="0" err="1" smtClean="0"/>
              <a:t>écrit</a:t>
            </a:r>
            <a:r>
              <a:rPr lang="en-US" sz="1400" dirty="0" smtClean="0"/>
              <a:t> les </a:t>
            </a:r>
            <a:r>
              <a:rPr lang="en-US" sz="1400" dirty="0"/>
              <a:t>settings </a:t>
            </a:r>
            <a:r>
              <a:rPr lang="en-US" sz="1400" dirty="0" smtClean="0"/>
              <a:t>des chips AFTER et lit les </a:t>
            </a:r>
            <a:r>
              <a:rPr lang="en-US" sz="1400" dirty="0" err="1" smtClean="0"/>
              <a:t>piedestaux</a:t>
            </a:r>
            <a:r>
              <a:rPr lang="en-US" sz="1400" dirty="0" smtClean="0"/>
              <a:t> </a:t>
            </a:r>
            <a:r>
              <a:rPr lang="en-US" sz="1400" dirty="0" err="1" smtClean="0"/>
              <a:t>avant</a:t>
            </a:r>
            <a:r>
              <a:rPr lang="en-US" sz="1400" dirty="0" smtClean="0"/>
              <a:t> et apr</a:t>
            </a:r>
            <a:r>
              <a:rPr lang="en-US" sz="1400" dirty="0" smtClean="0"/>
              <a:t>ès</a:t>
            </a:r>
            <a:r>
              <a:rPr lang="en-US" sz="1400" dirty="0" smtClean="0"/>
              <a:t> </a:t>
            </a:r>
            <a:r>
              <a:rPr lang="en-US" sz="1400" dirty="0" err="1" smtClean="0"/>
              <a:t>l’egalisation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err="1" smtClean="0"/>
              <a:t>Settings</a:t>
            </a:r>
            <a:r>
              <a:rPr lang="pl-PL" sz="1400" dirty="0" smtClean="0"/>
              <a:t> des chips AFTER: </a:t>
            </a:r>
            <a:r>
              <a:rPr lang="pl-PL" sz="1400" dirty="0" err="1"/>
              <a:t>gain</a:t>
            </a:r>
            <a:r>
              <a:rPr lang="pl-PL" sz="1400" dirty="0"/>
              <a:t> 120, </a:t>
            </a:r>
            <a:r>
              <a:rPr lang="pl-PL" sz="1400" dirty="0" err="1"/>
              <a:t>shaping</a:t>
            </a:r>
            <a:r>
              <a:rPr lang="pl-PL" sz="1400" dirty="0"/>
              <a:t> 100ns 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ADC (AD9637</a:t>
            </a:r>
            <a:r>
              <a:rPr lang="en-US" sz="1400" dirty="0" smtClean="0"/>
              <a:t>): patrons</a:t>
            </a:r>
            <a:r>
              <a:rPr lang="en-US" sz="1400" dirty="0" smtClean="0"/>
              <a:t> de</a:t>
            </a:r>
            <a:r>
              <a:rPr lang="en-US" sz="1400" dirty="0" smtClean="0"/>
              <a:t> test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</a:t>
            </a:r>
            <a:r>
              <a:rPr lang="en-US" sz="1400" dirty="0" smtClean="0"/>
              <a:t> </a:t>
            </a:r>
            <a:r>
              <a:rPr lang="en-US" sz="1400" dirty="0"/>
              <a:t>script </a:t>
            </a:r>
            <a:r>
              <a:rPr lang="en-US" sz="1400" dirty="0" smtClean="0"/>
              <a:t>pour les </a:t>
            </a:r>
            <a:r>
              <a:rPr lang="en-US" sz="1400" dirty="0" err="1" smtClean="0"/>
              <a:t>op</a:t>
            </a:r>
            <a:r>
              <a:rPr lang="en-US" sz="1400" dirty="0" err="1" smtClean="0"/>
              <a:t>érations</a:t>
            </a:r>
            <a:r>
              <a:rPr lang="en-US" sz="1400" dirty="0" smtClean="0"/>
              <a:t> </a:t>
            </a:r>
            <a:r>
              <a:rPr lang="en-US" sz="1400" dirty="0" err="1" smtClean="0"/>
              <a:t>d’écriture</a:t>
            </a:r>
            <a:r>
              <a:rPr lang="en-US" sz="1400" dirty="0" smtClean="0"/>
              <a:t>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les </a:t>
            </a:r>
            <a:r>
              <a:rPr lang="en-US" sz="1400" dirty="0" err="1" smtClean="0"/>
              <a:t>registres</a:t>
            </a:r>
            <a:r>
              <a:rPr lang="en-US" sz="1400" dirty="0" smtClean="0"/>
              <a:t> de </a:t>
            </a:r>
            <a:r>
              <a:rPr lang="en-US" sz="1400" dirty="0" smtClean="0"/>
              <a:t>configuration de </a:t>
            </a:r>
            <a:r>
              <a:rPr lang="en-US" sz="1400" dirty="0" err="1" smtClean="0"/>
              <a:t>l’ADC</a:t>
            </a:r>
            <a:r>
              <a:rPr lang="en-US" sz="1400" dirty="0" smtClean="0"/>
              <a:t> </a:t>
            </a:r>
            <a:r>
              <a:rPr lang="en-US" sz="1400" dirty="0" smtClean="0"/>
              <a:t>de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</a:t>
            </a:r>
            <a:r>
              <a:rPr lang="en-US" sz="1400" dirty="0" smtClean="0"/>
              <a:t>FEC</a:t>
            </a:r>
            <a:r>
              <a:rPr lang="en-US" sz="1400" dirty="0"/>
              <a:t>,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smtClean="0"/>
              <a:t>D</a:t>
            </a:r>
            <a:r>
              <a:rPr lang="en-US" sz="1400" dirty="0" err="1" smtClean="0"/>
              <a:t>iff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rents</a:t>
            </a:r>
            <a:r>
              <a:rPr lang="en-US" sz="1400" dirty="0" smtClean="0"/>
              <a:t> patrons de test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pr</a:t>
            </a:r>
            <a:r>
              <a:rPr lang="en-US" sz="1400" dirty="0" err="1" smtClean="0"/>
              <a:t>évus</a:t>
            </a:r>
            <a:r>
              <a:rPr lang="en-US" sz="1400" dirty="0" smtClean="0"/>
              <a:t> pour</a:t>
            </a:r>
            <a:r>
              <a:rPr lang="en-US" sz="1400" dirty="0" smtClean="0"/>
              <a:t> 8 </a:t>
            </a:r>
            <a:r>
              <a:rPr lang="en-US" sz="1400" dirty="0" err="1" smtClean="0"/>
              <a:t>canaux</a:t>
            </a:r>
            <a:r>
              <a:rPr lang="en-US" sz="1400" dirty="0" smtClean="0"/>
              <a:t> </a:t>
            </a:r>
            <a:r>
              <a:rPr lang="en-US" sz="1400" dirty="0" err="1" smtClean="0"/>
              <a:t>d’ADC</a:t>
            </a:r>
            <a:r>
              <a:rPr lang="en-US" sz="1400" dirty="0" smtClean="0"/>
              <a:t>.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prise</a:t>
            </a:r>
            <a:r>
              <a:rPr lang="en-US" sz="1400" dirty="0" smtClean="0"/>
              <a:t> de </a:t>
            </a:r>
            <a:r>
              <a:rPr lang="en-US" sz="1400" dirty="0" err="1" smtClean="0"/>
              <a:t>donn</a:t>
            </a:r>
            <a:r>
              <a:rPr lang="en-US" sz="1400" dirty="0" err="1" smtClean="0"/>
              <a:t>ées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lancée</a:t>
            </a:r>
            <a:r>
              <a:rPr lang="en-US" sz="1400" dirty="0" smtClean="0"/>
              <a:t>, </a:t>
            </a:r>
            <a:endParaRPr lang="pl-PL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1400" dirty="0" smtClean="0"/>
              <a:t>L</a:t>
            </a:r>
            <a:r>
              <a:rPr lang="en-US" sz="1400" dirty="0" err="1" smtClean="0"/>
              <a:t>es</a:t>
            </a:r>
            <a:r>
              <a:rPr lang="en-US" sz="1400" dirty="0" smtClean="0"/>
              <a:t> waveforms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collect</a:t>
            </a:r>
            <a:r>
              <a:rPr lang="en-US" sz="1400" dirty="0" err="1" smtClean="0"/>
              <a:t>ées</a:t>
            </a:r>
            <a:r>
              <a:rPr lang="en-US" sz="1400" dirty="0" smtClean="0"/>
              <a:t> pour </a:t>
            </a:r>
            <a:r>
              <a:rPr lang="en-US" sz="1400" dirty="0" err="1" smtClean="0"/>
              <a:t>vérifier</a:t>
            </a:r>
            <a:r>
              <a:rPr lang="en-US" sz="1400" dirty="0" smtClean="0"/>
              <a:t> le patron pour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canal</a:t>
            </a:r>
            <a:r>
              <a:rPr lang="en-US" sz="1400" dirty="0" smtClean="0"/>
              <a:t>.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Test de </a:t>
            </a:r>
            <a:r>
              <a:rPr lang="en-US" sz="1400" dirty="0" err="1" smtClean="0"/>
              <a:t>p</a:t>
            </a:r>
            <a:r>
              <a:rPr lang="en-US" sz="1400" dirty="0" err="1" smtClean="0"/>
              <a:t>ulseur</a:t>
            </a: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</a:t>
            </a:r>
            <a:r>
              <a:rPr lang="en-US" sz="1400" dirty="0" smtClean="0"/>
              <a:t> </a:t>
            </a:r>
            <a:r>
              <a:rPr lang="en-US" sz="1400" dirty="0"/>
              <a:t>script </a:t>
            </a:r>
            <a:r>
              <a:rPr lang="en-US" sz="1400" dirty="0" smtClean="0"/>
              <a:t>pour fixer </a:t>
            </a:r>
            <a:r>
              <a:rPr lang="en-US" sz="1400" dirty="0" err="1" smtClean="0"/>
              <a:t>l’amplitude</a:t>
            </a:r>
            <a:r>
              <a:rPr lang="en-US" sz="1400" dirty="0" smtClean="0"/>
              <a:t> du </a:t>
            </a:r>
            <a:r>
              <a:rPr lang="en-US" sz="1400" dirty="0" err="1" smtClean="0"/>
              <a:t>pulseur</a:t>
            </a:r>
            <a:r>
              <a:rPr lang="en-US" sz="1400" dirty="0" smtClean="0"/>
              <a:t> </a:t>
            </a:r>
            <a:r>
              <a:rPr lang="en-US" sz="1400" dirty="0" err="1" smtClean="0"/>
              <a:t>à</a:t>
            </a:r>
            <a:r>
              <a:rPr lang="en-US" sz="1400" dirty="0" smtClean="0"/>
              <a:t> </a:t>
            </a:r>
            <a:r>
              <a:rPr lang="en-US" sz="1400" dirty="0" err="1" smtClean="0"/>
              <a:t>une</a:t>
            </a:r>
            <a:r>
              <a:rPr lang="en-US" sz="1400" dirty="0" smtClean="0"/>
              <a:t> </a:t>
            </a:r>
            <a:r>
              <a:rPr lang="en-US" sz="1400" dirty="0" err="1" smtClean="0"/>
              <a:t>valeur</a:t>
            </a:r>
            <a:r>
              <a:rPr lang="en-US" sz="1400" dirty="0" smtClean="0"/>
              <a:t> </a:t>
            </a:r>
            <a:r>
              <a:rPr lang="en-US" sz="1400" dirty="0" err="1" smtClean="0"/>
              <a:t>donnée</a:t>
            </a:r>
            <a:r>
              <a:rPr lang="en-US" sz="1400" dirty="0" smtClean="0"/>
              <a:t> </a:t>
            </a:r>
            <a:r>
              <a:rPr lang="en-US" sz="1400" dirty="0"/>
              <a:t>(DAC 483),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 test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effectu</a:t>
            </a:r>
            <a:r>
              <a:rPr lang="en-US" sz="1400" dirty="0" err="1" smtClean="0"/>
              <a:t>é</a:t>
            </a:r>
            <a:r>
              <a:rPr lang="en-US" sz="1400" dirty="0" smtClean="0"/>
              <a:t> pour un canal de </a:t>
            </a:r>
            <a:r>
              <a:rPr lang="en-US" sz="1400" dirty="0" err="1" smtClean="0"/>
              <a:t>chaque</a:t>
            </a:r>
            <a:r>
              <a:rPr lang="en-US" sz="1400" dirty="0"/>
              <a:t> </a:t>
            </a:r>
            <a:r>
              <a:rPr lang="en-US" sz="1400" dirty="0" smtClean="0"/>
              <a:t>chip </a:t>
            </a:r>
            <a:r>
              <a:rPr lang="en-US" sz="1400" dirty="0" smtClean="0"/>
              <a:t>AFTER </a:t>
            </a:r>
            <a:r>
              <a:rPr lang="en-US" sz="1400" dirty="0"/>
              <a:t>(</a:t>
            </a:r>
            <a:r>
              <a:rPr lang="en-US" sz="1400" dirty="0" err="1"/>
              <a:t>daq</a:t>
            </a:r>
            <a:r>
              <a:rPr lang="en-US" sz="1400" dirty="0"/>
              <a:t> channel 12),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5 waveforms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collect</a:t>
            </a:r>
            <a:r>
              <a:rPr lang="en-US" sz="1400" dirty="0" err="1" smtClean="0"/>
              <a:t>ées</a:t>
            </a:r>
            <a:r>
              <a:rPr lang="en-US" sz="1400" dirty="0" smtClean="0"/>
              <a:t> pour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chip</a:t>
            </a:r>
            <a:r>
              <a:rPr lang="en-US" sz="1400" dirty="0"/>
              <a:t> </a:t>
            </a:r>
            <a:r>
              <a:rPr lang="en-US" sz="1400" dirty="0" smtClean="0"/>
              <a:t>AFTER</a:t>
            </a:r>
            <a:endParaRPr lang="en-US" sz="1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Le script </a:t>
            </a:r>
            <a:r>
              <a:rPr lang="en-US" sz="1400" dirty="0" err="1" smtClean="0"/>
              <a:t>v</a:t>
            </a:r>
            <a:r>
              <a:rPr lang="en-US" sz="1400" dirty="0" err="1" smtClean="0"/>
              <a:t>é</a:t>
            </a:r>
            <a:r>
              <a:rPr lang="en-US" sz="1400" dirty="0" err="1" smtClean="0"/>
              <a:t>rifie</a:t>
            </a:r>
            <a:r>
              <a:rPr lang="en-US" sz="1400" dirty="0" smtClean="0"/>
              <a:t> </a:t>
            </a:r>
            <a:r>
              <a:rPr lang="en-US" sz="1400" dirty="0" err="1" smtClean="0"/>
              <a:t>si</a:t>
            </a:r>
            <a:r>
              <a:rPr lang="en-US" sz="1400" dirty="0" smtClean="0"/>
              <a:t> </a:t>
            </a:r>
            <a:r>
              <a:rPr lang="en-US" sz="1400" dirty="0" err="1" smtClean="0"/>
              <a:t>l’amplitude</a:t>
            </a:r>
            <a:r>
              <a:rPr lang="en-US" sz="1400" dirty="0" smtClean="0"/>
              <a:t> du </a:t>
            </a:r>
            <a:r>
              <a:rPr lang="en-US" sz="1400" dirty="0"/>
              <a:t>signal </a:t>
            </a:r>
            <a:r>
              <a:rPr lang="en-US" sz="1400" dirty="0" err="1" smtClean="0"/>
              <a:t>enregistr</a:t>
            </a:r>
            <a:r>
              <a:rPr lang="en-US" sz="1400" dirty="0" err="1" smtClean="0"/>
              <a:t>é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</a:t>
            </a:r>
            <a:r>
              <a:rPr lang="en-US" sz="1400" dirty="0" err="1" smtClean="0"/>
              <a:t>correcte</a:t>
            </a:r>
            <a:endParaRPr lang="en-US" sz="1400" dirty="0"/>
          </a:p>
          <a:p>
            <a:pPr lvl="3"/>
            <a:endParaRPr lang="en-US" sz="1400" dirty="0"/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en-GB" dirty="0" err="1" smtClean="0"/>
              <a:t>liste</a:t>
            </a:r>
            <a:r>
              <a:rPr lang="en-GB" dirty="0" smtClean="0"/>
              <a:t> de </a:t>
            </a:r>
            <a:r>
              <a:rPr lang="pl-PL" dirty="0" smtClean="0"/>
              <a:t>test</a:t>
            </a:r>
            <a:endParaRPr lang="en-GB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EA8A0A8-1BE9-49E6-BD5D-86E59D83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14" y="690765"/>
            <a:ext cx="2102379" cy="12465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9F00A20-CC1C-443C-B7AB-C88BD25C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02" y="864275"/>
            <a:ext cx="1637266" cy="10571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9ADEA43-AC24-4273-B25C-B4DF906C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"/>
          <a:stretch/>
        </p:blipFill>
        <p:spPr>
          <a:xfrm>
            <a:off x="5432032" y="4540963"/>
            <a:ext cx="2951225" cy="20890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EC1A261-49E9-4C9B-8812-65D6370B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588" y="2702985"/>
            <a:ext cx="1920928" cy="88658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E56C7764-C096-466F-8DFB-1103616725B9}"/>
              </a:ext>
            </a:extLst>
          </p:cNvPr>
          <p:cNvGrpSpPr/>
          <p:nvPr/>
        </p:nvGrpSpPr>
        <p:grpSpPr>
          <a:xfrm>
            <a:off x="5179134" y="2063044"/>
            <a:ext cx="1819019" cy="2352183"/>
            <a:chOff x="7237516" y="2050210"/>
            <a:chExt cx="1819019" cy="2352183"/>
          </a:xfrm>
        </p:grpSpPr>
        <p:pic>
          <p:nvPicPr>
            <p:cNvPr id="1026" name="Picture 2" descr="AD9637 Datasheet and Product Info | Analog Devices">
              <a:extLst>
                <a:ext uri="{FF2B5EF4-FFF2-40B4-BE49-F238E27FC236}">
                  <a16:creationId xmlns:a16="http://schemas.microsoft.com/office/drawing/2014/main" xmlns="" id="{73E4CA30-ADDA-465A-BDAD-C5E179BB8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137" y="2191700"/>
              <a:ext cx="1444718" cy="188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xmlns="" id="{4AFCF318-894C-4173-A97B-56995C80B183}"/>
                </a:ext>
              </a:extLst>
            </p:cNvPr>
            <p:cNvSpPr/>
            <p:nvPr/>
          </p:nvSpPr>
          <p:spPr>
            <a:xfrm rot="16200000">
              <a:off x="8453944" y="2965113"/>
              <a:ext cx="784125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pl-PL" sz="1200" dirty="0"/>
                <a:t>data lines</a:t>
              </a:r>
              <a:endParaRPr lang="en-US" sz="1200" dirty="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xmlns="" id="{58551AFD-787C-4AFE-BD53-F58BB8F1935F}"/>
                </a:ext>
              </a:extLst>
            </p:cNvPr>
            <p:cNvSpPr/>
            <p:nvPr/>
          </p:nvSpPr>
          <p:spPr>
            <a:xfrm>
              <a:off x="7483336" y="4075184"/>
              <a:ext cx="965329" cy="2616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pl-PL" sz="1100" dirty="0" err="1"/>
                <a:t>Configuration</a:t>
              </a:r>
              <a:endParaRPr lang="en-US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xmlns="" id="{681A3C91-E113-47A5-97C4-2C34E127E42E}"/>
                </a:ext>
              </a:extLst>
            </p:cNvPr>
            <p:cNvSpPr/>
            <p:nvPr/>
          </p:nvSpPr>
          <p:spPr>
            <a:xfrm>
              <a:off x="7237516" y="2050210"/>
              <a:ext cx="1819019" cy="2352183"/>
            </a:xfrm>
            <a:prstGeom prst="rect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E8A4CDF1-3CD7-4D40-94BE-CE98096EA64E}"/>
              </a:ext>
            </a:extLst>
          </p:cNvPr>
          <p:cNvSpPr/>
          <p:nvPr/>
        </p:nvSpPr>
        <p:spPr>
          <a:xfrm>
            <a:off x="6310061" y="2026130"/>
            <a:ext cx="683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AD9637</a:t>
            </a:r>
          </a:p>
        </p:txBody>
      </p:sp>
    </p:spTree>
    <p:extLst>
      <p:ext uri="{BB962C8B-B14F-4D97-AF65-F5344CB8AC3E}">
        <p14:creationId xmlns:p14="http://schemas.microsoft.com/office/powerpoint/2010/main" val="2635283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87347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Tous</a:t>
            </a:r>
            <a:r>
              <a:rPr lang="en-US" sz="1600" dirty="0" smtClean="0"/>
              <a:t> les </a:t>
            </a:r>
            <a:r>
              <a:rPr lang="en-US" sz="1600" dirty="0" err="1" smtClean="0"/>
              <a:t>r</a:t>
            </a:r>
            <a:r>
              <a:rPr lang="en-US" sz="1600" dirty="0" err="1" smtClean="0"/>
              <a:t>ésultats</a:t>
            </a:r>
            <a:r>
              <a:rPr lang="en-US" sz="1600" dirty="0" smtClean="0"/>
              <a:t>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sauvegardés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ossier </a:t>
            </a:r>
            <a:r>
              <a:rPr lang="en-US" sz="1600" dirty="0" smtClean="0"/>
              <a:t> </a:t>
            </a:r>
            <a:r>
              <a:rPr lang="en-US" sz="1600" i="1" dirty="0"/>
              <a:t>out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Fichier</a:t>
            </a:r>
            <a:r>
              <a:rPr lang="en-US" sz="1600" dirty="0" smtClean="0"/>
              <a:t> de rapport PDF au nom </a:t>
            </a:r>
            <a:r>
              <a:rPr lang="en-US" sz="1600" dirty="0" err="1" smtClean="0"/>
              <a:t>suivant</a:t>
            </a: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fectest_report_fec_XXX_YYY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/>
              <a:t>o</a:t>
            </a:r>
            <a:r>
              <a:rPr lang="en-US" sz="1600" dirty="0" err="1" smtClean="0"/>
              <a:t>ù</a:t>
            </a:r>
            <a:r>
              <a:rPr lang="en-US" sz="1600" dirty="0" smtClean="0"/>
              <a:t>:</a:t>
            </a: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XXX </a:t>
            </a:r>
            <a:r>
              <a:rPr lang="en-US" sz="1600" dirty="0" err="1" smtClean="0"/>
              <a:t>est</a:t>
            </a:r>
            <a:r>
              <a:rPr lang="en-US" sz="1600" dirty="0" smtClean="0"/>
              <a:t> le label FEC</a:t>
            </a:r>
            <a:r>
              <a:rPr lang="en-US" sz="1600" dirty="0" smtClean="0"/>
              <a:t> (ID) </a:t>
            </a:r>
            <a:endParaRPr lang="en-US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YYY </a:t>
            </a:r>
            <a:r>
              <a:rPr lang="en-US" sz="1600" dirty="0" err="1" smtClean="0"/>
              <a:t>est</a:t>
            </a:r>
            <a:r>
              <a:rPr lang="en-US" sz="1600" dirty="0" smtClean="0"/>
              <a:t> la </a:t>
            </a:r>
            <a:r>
              <a:rPr lang="en-US" sz="1600" dirty="0" err="1" smtClean="0"/>
              <a:t>date+</a:t>
            </a:r>
            <a:r>
              <a:rPr lang="en-US" sz="1600" dirty="0" err="1" smtClean="0"/>
              <a:t>heure</a:t>
            </a:r>
            <a:r>
              <a:rPr lang="en-US" sz="1600" dirty="0" smtClean="0"/>
              <a:t> </a:t>
            </a:r>
            <a:r>
              <a:rPr lang="en-US" sz="1600" dirty="0" smtClean="0"/>
              <a:t>du </a:t>
            </a:r>
            <a:r>
              <a:rPr lang="en-US" sz="1600" dirty="0" smtClean="0"/>
              <a:t>test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Dossier avec le </a:t>
            </a:r>
            <a:r>
              <a:rPr lang="en-US" sz="1600" dirty="0" err="1" smtClean="0"/>
              <a:t>m</a:t>
            </a:r>
            <a:r>
              <a:rPr lang="en-US" sz="1600" dirty="0" err="1" smtClean="0"/>
              <a:t>ême</a:t>
            </a:r>
            <a:r>
              <a:rPr lang="en-US" sz="1600" dirty="0" smtClean="0"/>
              <a:t> nom </a:t>
            </a:r>
            <a:r>
              <a:rPr lang="en-US" sz="1600" dirty="0" err="1" smtClean="0"/>
              <a:t>contenant</a:t>
            </a:r>
            <a:r>
              <a:rPr lang="en-US" sz="1600" dirty="0"/>
              <a:t>: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Fichiers</a:t>
            </a:r>
            <a:r>
              <a:rPr lang="en-US" sz="1600" dirty="0" smtClean="0"/>
              <a:t>  txt avec les </a:t>
            </a:r>
            <a:r>
              <a:rPr lang="en-US" sz="1600" dirty="0" err="1" smtClean="0"/>
              <a:t>commandes</a:t>
            </a:r>
            <a:r>
              <a:rPr lang="en-US" sz="1600" dirty="0" smtClean="0"/>
              <a:t> </a:t>
            </a:r>
            <a:r>
              <a:rPr lang="en-US" sz="1600" dirty="0" err="1" smtClean="0"/>
              <a:t>envoy</a:t>
            </a:r>
            <a:r>
              <a:rPr lang="en-US" sz="1600" dirty="0" err="1" smtClean="0"/>
              <a:t>ées</a:t>
            </a:r>
            <a:r>
              <a:rPr lang="en-US" sz="1600" dirty="0" smtClean="0"/>
              <a:t> et </a:t>
            </a:r>
            <a:r>
              <a:rPr lang="en-US" sz="1600" dirty="0" err="1" smtClean="0"/>
              <a:t>reçues</a:t>
            </a:r>
            <a:r>
              <a:rPr lang="en-US" sz="1600" dirty="0" smtClean="0"/>
              <a:t> pour les</a:t>
            </a:r>
            <a:r>
              <a:rPr lang="en-US" sz="1600" dirty="0" smtClean="0"/>
              <a:t> </a:t>
            </a:r>
            <a:r>
              <a:rPr lang="en-US" sz="1600" dirty="0"/>
              <a:t>5 test runs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F</a:t>
            </a:r>
            <a:r>
              <a:rPr lang="pl-PL" sz="1600" dirty="0" err="1" smtClean="0"/>
              <a:t>ichiers</a:t>
            </a:r>
            <a:r>
              <a:rPr lang="pl-PL" sz="1600" dirty="0" smtClean="0"/>
              <a:t> </a:t>
            </a:r>
            <a:r>
              <a:rPr lang="pl-PL" sz="1600" dirty="0" err="1" smtClean="0"/>
              <a:t>d’image</a:t>
            </a:r>
            <a:r>
              <a:rPr lang="en-US" sz="1600" dirty="0" smtClean="0"/>
              <a:t> </a:t>
            </a:r>
            <a:r>
              <a:rPr lang="en-US" sz="1600" dirty="0" err="1" smtClean="0"/>
              <a:t>dans</a:t>
            </a:r>
            <a:r>
              <a:rPr lang="en-US" sz="1600" dirty="0" smtClean="0"/>
              <a:t> le sous-dossier</a:t>
            </a:r>
            <a:r>
              <a:rPr lang="en-US" sz="1600" dirty="0" smtClean="0"/>
              <a:t> </a:t>
            </a:r>
            <a:r>
              <a:rPr lang="en-US" sz="1600" i="1" dirty="0" smtClean="0"/>
              <a:t>data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Fichiers</a:t>
            </a:r>
            <a:r>
              <a:rPr lang="en-US" sz="1600" dirty="0" smtClean="0"/>
              <a:t> de </a:t>
            </a:r>
            <a:r>
              <a:rPr lang="en-US" sz="1600" dirty="0" err="1" smtClean="0"/>
              <a:t>p</a:t>
            </a:r>
            <a:r>
              <a:rPr lang="en-US" sz="1600" dirty="0" err="1" smtClean="0"/>
              <a:t>iedestaux</a:t>
            </a:r>
            <a:r>
              <a:rPr lang="en-US" sz="1600" dirty="0" smtClean="0"/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chaque</a:t>
            </a:r>
            <a:r>
              <a:rPr lang="en-US" sz="1600" dirty="0" smtClean="0"/>
              <a:t> </a:t>
            </a:r>
            <a:r>
              <a:rPr lang="en-US" sz="1600" dirty="0"/>
              <a:t>AFTER (</a:t>
            </a:r>
            <a:r>
              <a:rPr lang="en-US" sz="1600" dirty="0" err="1" smtClean="0"/>
              <a:t>moyenne</a:t>
            </a:r>
            <a:r>
              <a:rPr lang="en-US" sz="1600" dirty="0" smtClean="0"/>
              <a:t> </a:t>
            </a:r>
            <a:r>
              <a:rPr lang="en-US" sz="1600" dirty="0"/>
              <a:t>+ rms)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Figures des patrons </a:t>
            </a:r>
            <a:r>
              <a:rPr lang="en-US" sz="1600" dirty="0" err="1" smtClean="0"/>
              <a:t>test</a:t>
            </a:r>
            <a:r>
              <a:rPr lang="en-US" sz="1600" dirty="0" err="1" smtClean="0"/>
              <a:t>és</a:t>
            </a:r>
            <a:r>
              <a:rPr lang="en-US" sz="1600" dirty="0" smtClean="0"/>
              <a:t> pour les </a:t>
            </a:r>
            <a:r>
              <a:rPr lang="en-US" sz="1600" dirty="0" smtClean="0"/>
              <a:t>ADC 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Figures des tests de calibration </a:t>
            </a:r>
            <a:r>
              <a:rPr lang="en-US" sz="1600" dirty="0" err="1" smtClean="0"/>
              <a:t>pulseur</a:t>
            </a:r>
            <a:endParaRPr lang="en-US" sz="16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967"/>
            <a:ext cx="8515350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– </a:t>
            </a:r>
            <a:r>
              <a:rPr lang="en-GB" sz="3200" dirty="0" smtClean="0"/>
              <a:t>sortie du </a:t>
            </a:r>
            <a:r>
              <a:rPr lang="pl-PL" sz="3200" dirty="0" err="1" smtClean="0"/>
              <a:t>script</a:t>
            </a:r>
            <a:endParaRPr lang="en-GB" sz="32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E063140-EB2B-49CD-8422-2AF6AD56C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5" r="53174"/>
          <a:stretch/>
        </p:blipFill>
        <p:spPr>
          <a:xfrm>
            <a:off x="521228" y="1242004"/>
            <a:ext cx="2327688" cy="77302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03182747-81D3-4BBE-87D5-67154226D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84" y="3562063"/>
            <a:ext cx="1867110" cy="140033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9B64B7DD-2EAB-4A6B-9993-0075A174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06" y="3562063"/>
            <a:ext cx="1920000" cy="14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B42CC66B-2DAA-46D2-9D82-634510B2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61" y="1200079"/>
            <a:ext cx="2401300" cy="1800975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70AC605C-8977-4F49-B52F-457BF3D52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61" y="1211454"/>
            <a:ext cx="2400000" cy="180000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xmlns="" id="{730C826A-8ED2-4840-82B2-5B012016B7BC}"/>
              </a:ext>
            </a:extLst>
          </p:cNvPr>
          <p:cNvSpPr/>
          <p:nvPr/>
        </p:nvSpPr>
        <p:spPr>
          <a:xfrm>
            <a:off x="4433225" y="819262"/>
            <a:ext cx="194155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Figures </a:t>
            </a:r>
            <a:r>
              <a:rPr lang="en-US" dirty="0" err="1" smtClean="0"/>
              <a:t>pi</a:t>
            </a:r>
            <a:r>
              <a:rPr lang="en-US" dirty="0" err="1" smtClean="0"/>
              <a:t>edestaux</a:t>
            </a:r>
            <a:endParaRPr lang="en-US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F5EB0A58-5A84-49B9-9BA7-F3C2F9CF0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3" y="5130574"/>
            <a:ext cx="1920000" cy="1440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xmlns="" id="{C019C1D3-FCF8-457C-9C1D-8DFBC0DE2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8" y="5099956"/>
            <a:ext cx="1920000" cy="1440000"/>
          </a:xfrm>
          <a:prstGeom prst="rect">
            <a:avLst/>
          </a:prstGeom>
        </p:spPr>
      </p:pic>
      <p:sp>
        <p:nvSpPr>
          <p:cNvPr id="33" name="Prostokąt 32">
            <a:extLst>
              <a:ext uri="{FF2B5EF4-FFF2-40B4-BE49-F238E27FC236}">
                <a16:creationId xmlns:a16="http://schemas.microsoft.com/office/drawing/2014/main" xmlns="" id="{DFB82106-681D-448D-8A13-600FC1EB4050}"/>
              </a:ext>
            </a:extLst>
          </p:cNvPr>
          <p:cNvSpPr/>
          <p:nvPr/>
        </p:nvSpPr>
        <p:spPr>
          <a:xfrm>
            <a:off x="5583414" y="3133347"/>
            <a:ext cx="204631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Figures p</a:t>
            </a:r>
            <a:r>
              <a:rPr lang="en-US" dirty="0" smtClean="0"/>
              <a:t>atrons test</a:t>
            </a:r>
            <a:endParaRPr lang="en-US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xmlns="" id="{E225F39C-47C6-4EB4-BF1D-80D1DE8EC9D5}"/>
              </a:ext>
            </a:extLst>
          </p:cNvPr>
          <p:cNvSpPr/>
          <p:nvPr/>
        </p:nvSpPr>
        <p:spPr>
          <a:xfrm>
            <a:off x="1286137" y="4944447"/>
            <a:ext cx="20313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err="1" smtClean="0"/>
              <a:t>Figures</a:t>
            </a:r>
            <a:r>
              <a:rPr lang="pl-PL" dirty="0" smtClean="0"/>
              <a:t> </a:t>
            </a:r>
            <a:r>
              <a:rPr lang="pl-PL" dirty="0" err="1" smtClean="0"/>
              <a:t>pulseur</a:t>
            </a:r>
            <a:r>
              <a:rPr lang="pl-PL" dirty="0" smtClean="0"/>
              <a:t> test</a:t>
            </a:r>
            <a:endParaRPr lang="en-US" dirty="0"/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xmlns="" id="{9730D1E7-22CF-45C0-B755-16F385DDC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" y="5257349"/>
            <a:ext cx="1920000" cy="14400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xmlns="" id="{314DBAA3-9709-41D5-8A55-193A83107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26" y="5257349"/>
            <a:ext cx="1920000" cy="1440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5D4F3827-E00D-47B6-85D2-B6186CEEB871}"/>
              </a:ext>
            </a:extLst>
          </p:cNvPr>
          <p:cNvSpPr/>
          <p:nvPr/>
        </p:nvSpPr>
        <p:spPr>
          <a:xfrm>
            <a:off x="7780793" y="827080"/>
            <a:ext cx="144162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/>
              <a:t>4 </a:t>
            </a:r>
            <a:r>
              <a:rPr lang="pl-PL" dirty="0" err="1" smtClean="0"/>
              <a:t>canaux</a:t>
            </a:r>
            <a:r>
              <a:rPr lang="pl-PL" dirty="0" smtClean="0"/>
              <a:t> FPN</a:t>
            </a:r>
            <a:endParaRPr lang="en-US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F12B7855-4340-4E5D-BB1B-193489467E1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385753" y="1196412"/>
            <a:ext cx="1115851" cy="850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D0362F8E-9296-4C61-9A6C-D97181E3759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707221" y="1196412"/>
            <a:ext cx="794383" cy="869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C1E005F1-51AA-4608-8FBC-2187AE5673F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331105" y="1196412"/>
            <a:ext cx="170499" cy="93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C258035B-5080-4B6D-B432-3EB583DFC9BA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501604" y="1196412"/>
            <a:ext cx="155727" cy="93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ostokąt 36">
            <a:extLst>
              <a:ext uri="{FF2B5EF4-FFF2-40B4-BE49-F238E27FC236}">
                <a16:creationId xmlns:a16="http://schemas.microsoft.com/office/drawing/2014/main" xmlns="" id="{67816021-5C84-4C0B-95C2-1CE6A41BB183}"/>
              </a:ext>
            </a:extLst>
          </p:cNvPr>
          <p:cNvSpPr/>
          <p:nvPr/>
        </p:nvSpPr>
        <p:spPr>
          <a:xfrm>
            <a:off x="6428605" y="813825"/>
            <a:ext cx="94654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 smtClean="0"/>
              <a:t>3</a:t>
            </a:r>
            <a:r>
              <a:rPr lang="pl-PL" baseline="30000" dirty="0"/>
              <a:t>e</a:t>
            </a:r>
            <a:r>
              <a:rPr lang="pl-PL" dirty="0" smtClean="0"/>
              <a:t> canal</a:t>
            </a:r>
            <a:endParaRPr lang="en-US" dirty="0"/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xmlns="" id="{AB006BB7-7D7F-442E-A3DF-EB2EB1B9ACE7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6901877" y="1183157"/>
            <a:ext cx="4675" cy="132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42">
            <a:extLst>
              <a:ext uri="{FF2B5EF4-FFF2-40B4-BE49-F238E27FC236}">
                <a16:creationId xmlns:a16="http://schemas.microsoft.com/office/drawing/2014/main" xmlns="" id="{1499564E-1665-4BFC-9C4B-9FD8C7BC220B}"/>
              </a:ext>
            </a:extLst>
          </p:cNvPr>
          <p:cNvSpPr/>
          <p:nvPr/>
        </p:nvSpPr>
        <p:spPr>
          <a:xfrm>
            <a:off x="6398604" y="411602"/>
            <a:ext cx="247323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72 </a:t>
            </a:r>
            <a:r>
              <a:rPr lang="pl-PL" dirty="0" err="1" smtClean="0"/>
              <a:t>canaux</a:t>
            </a:r>
            <a:r>
              <a:rPr lang="pl-PL" dirty="0" smtClean="0"/>
              <a:t> </a:t>
            </a:r>
            <a:r>
              <a:rPr lang="pl-PL" dirty="0" err="1" smtClean="0"/>
              <a:t>d’entr</a:t>
            </a:r>
            <a:r>
              <a:rPr lang="pl-PL" dirty="0" err="1" smtClean="0"/>
              <a:t>ée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8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17FB4BC-9948-4A41-8223-8652873F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85092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en-GB" dirty="0" smtClean="0"/>
              <a:t>rapport </a:t>
            </a:r>
            <a:r>
              <a:rPr lang="pl-PL" dirty="0" smtClean="0"/>
              <a:t>pdf</a:t>
            </a:r>
            <a:endParaRPr lang="en-GB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AFD69D29-F532-4CEC-BAA9-7567D1A0B0FC}"/>
              </a:ext>
            </a:extLst>
          </p:cNvPr>
          <p:cNvSpPr/>
          <p:nvPr/>
        </p:nvSpPr>
        <p:spPr>
          <a:xfrm>
            <a:off x="87464" y="733034"/>
            <a:ext cx="4756383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 rapport PDF se compose des pages </a:t>
            </a:r>
            <a:r>
              <a:rPr lang="en-US" dirty="0" err="1" smtClean="0"/>
              <a:t>suivantes</a:t>
            </a:r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Page r</a:t>
            </a:r>
            <a:r>
              <a:rPr lang="en-US" dirty="0" smtClean="0"/>
              <a:t>ésumé avec les</a:t>
            </a:r>
            <a:r>
              <a:rPr lang="en-US" dirty="0" smtClean="0"/>
              <a:t> </a:t>
            </a:r>
            <a:r>
              <a:rPr lang="en-US" dirty="0" err="1" smtClean="0"/>
              <a:t>r</a:t>
            </a:r>
            <a:r>
              <a:rPr lang="en-US" dirty="0" err="1" smtClean="0"/>
              <a:t>é</a:t>
            </a:r>
            <a:r>
              <a:rPr lang="en-US" dirty="0" err="1" smtClean="0"/>
              <a:t>sultats</a:t>
            </a:r>
            <a:r>
              <a:rPr lang="en-US" dirty="0" smtClean="0"/>
              <a:t> de 5 </a:t>
            </a:r>
            <a:r>
              <a:rPr lang="en-US" dirty="0"/>
              <a:t>tests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Valeurs</a:t>
            </a:r>
            <a:r>
              <a:rPr lang="en-US" dirty="0" smtClean="0"/>
              <a:t> de m</a:t>
            </a:r>
            <a:r>
              <a:rPr lang="en-US" dirty="0" smtClean="0"/>
              <a:t>onitoring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Registres</a:t>
            </a:r>
            <a:r>
              <a:rPr lang="en-US" dirty="0" smtClean="0"/>
              <a:t> du slow control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Run de </a:t>
            </a:r>
            <a:r>
              <a:rPr lang="en-US" dirty="0" err="1" smtClean="0"/>
              <a:t>p</a:t>
            </a:r>
            <a:r>
              <a:rPr lang="en-US" dirty="0" err="1" smtClean="0"/>
              <a:t>iedestaux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ADC </a:t>
            </a:r>
            <a:r>
              <a:rPr lang="en-US" dirty="0" smtClean="0"/>
              <a:t>patrons de test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 smtClean="0"/>
              <a:t>Pulseur</a:t>
            </a:r>
            <a:r>
              <a:rPr lang="en-US" dirty="0" smtClean="0"/>
              <a:t> </a:t>
            </a:r>
            <a:r>
              <a:rPr lang="en-US" dirty="0"/>
              <a:t>test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Pages 2-5: tables </a:t>
            </a:r>
            <a:r>
              <a:rPr lang="en-US" dirty="0" smtClean="0"/>
              <a:t>avec les</a:t>
            </a:r>
            <a:r>
              <a:rPr lang="en-US" dirty="0" smtClean="0"/>
              <a:t> </a:t>
            </a:r>
            <a:r>
              <a:rPr lang="en-US" dirty="0" err="1" smtClean="0"/>
              <a:t>commandes</a:t>
            </a:r>
            <a:r>
              <a:rPr lang="en-US" dirty="0" smtClean="0"/>
              <a:t> </a:t>
            </a:r>
            <a:r>
              <a:rPr lang="en-US" dirty="0" err="1" smtClean="0"/>
              <a:t>envoy</a:t>
            </a:r>
            <a:r>
              <a:rPr lang="en-US" dirty="0" err="1" smtClean="0"/>
              <a:t>ées</a:t>
            </a:r>
            <a:r>
              <a:rPr lang="en-US" dirty="0" smtClean="0"/>
              <a:t> et </a:t>
            </a:r>
            <a:r>
              <a:rPr lang="en-US" dirty="0" err="1" smtClean="0"/>
              <a:t>reçues</a:t>
            </a:r>
            <a:r>
              <a:rPr lang="en-US" dirty="0"/>
              <a:t> </a:t>
            </a:r>
            <a:r>
              <a:rPr lang="en-US" dirty="0" smtClean="0"/>
              <a:t>pour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/>
              <a:t>test: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 6 </a:t>
            </a:r>
            <a:r>
              <a:rPr lang="en-US" dirty="0" smtClean="0"/>
              <a:t>table des </a:t>
            </a:r>
            <a:r>
              <a:rPr lang="en-US" dirty="0" err="1" smtClean="0"/>
              <a:t>piedestaux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le run de </a:t>
            </a:r>
            <a:r>
              <a:rPr lang="en-US" dirty="0" err="1" smtClean="0"/>
              <a:t>piedestaux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Page 7 </a:t>
            </a:r>
            <a:r>
              <a:rPr lang="en-US" dirty="0"/>
              <a:t>table des </a:t>
            </a:r>
            <a:r>
              <a:rPr lang="en-US" dirty="0" err="1"/>
              <a:t>piedestaux</a:t>
            </a:r>
            <a:r>
              <a:rPr lang="en-US" dirty="0"/>
              <a:t> </a:t>
            </a:r>
            <a:r>
              <a:rPr lang="en-US" dirty="0" smtClean="0"/>
              <a:t>apr</a:t>
            </a:r>
            <a:r>
              <a:rPr lang="en-US" dirty="0" smtClean="0"/>
              <a:t>ès</a:t>
            </a:r>
            <a:r>
              <a:rPr lang="en-US" dirty="0" smtClean="0"/>
              <a:t> </a:t>
            </a:r>
            <a:r>
              <a:rPr lang="en-US" dirty="0"/>
              <a:t>le run de </a:t>
            </a:r>
            <a:r>
              <a:rPr lang="en-US" dirty="0" err="1"/>
              <a:t>piedestaux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D752039-9BF0-44F8-B498-6EEAF3A0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6" y="3531427"/>
            <a:ext cx="4365714" cy="98978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3B5208E-228A-4E14-929C-1B78A0326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11"/>
          <a:stretch/>
        </p:blipFill>
        <p:spPr>
          <a:xfrm>
            <a:off x="4643438" y="612844"/>
            <a:ext cx="4500561" cy="60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0D772D0-5C1E-4895-A644-67E21CB6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88"/>
          <a:stretch/>
        </p:blipFill>
        <p:spPr>
          <a:xfrm>
            <a:off x="0" y="1155528"/>
            <a:ext cx="4680000" cy="53509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35F0D9A-81C4-4B41-91AC-116D5F92D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" r="2307" b="19188"/>
          <a:stretch/>
        </p:blipFill>
        <p:spPr>
          <a:xfrm>
            <a:off x="4572000" y="1133405"/>
            <a:ext cx="4468761" cy="53509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80B7A-0CB8-4364-88AC-83C033E9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/>
              <a:t>Testeur</a:t>
            </a:r>
            <a:r>
              <a:rPr lang="en-GB" sz="3600" dirty="0" smtClean="0"/>
              <a:t> de FEC </a:t>
            </a:r>
            <a:r>
              <a:rPr lang="en-GB" sz="3600" dirty="0"/>
              <a:t>– </a:t>
            </a:r>
            <a:r>
              <a:rPr lang="en-GB" sz="3600" dirty="0" smtClean="0"/>
              <a:t>rapport </a:t>
            </a:r>
            <a:r>
              <a:rPr lang="pl-PL" sz="3600" dirty="0" smtClean="0"/>
              <a:t>pdf </a:t>
            </a:r>
            <a:r>
              <a:rPr lang="pl-PL" sz="3600" dirty="0"/>
              <a:t>- </a:t>
            </a:r>
            <a:r>
              <a:rPr lang="pl-PL" sz="3600" dirty="0" err="1" smtClean="0"/>
              <a:t>piedestaux</a:t>
            </a:r>
            <a:endParaRPr lang="en-US" sz="3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DFF2606-A757-474E-BA62-888805C2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73" y="4445136"/>
            <a:ext cx="2401300" cy="180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8BD3169-724C-41B8-B630-451A9430B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71" y="4445136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79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967"/>
            <a:ext cx="8993188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– </a:t>
            </a:r>
            <a:r>
              <a:rPr lang="pl-PL" sz="3200" dirty="0" err="1" smtClean="0"/>
              <a:t>param</a:t>
            </a:r>
            <a:r>
              <a:rPr lang="pl-PL" sz="3200" dirty="0" err="1" smtClean="0"/>
              <a:t>ètres</a:t>
            </a:r>
            <a:r>
              <a:rPr lang="pl-PL" sz="3200" dirty="0" smtClean="0"/>
              <a:t> </a:t>
            </a:r>
            <a:r>
              <a:rPr lang="pl-PL" sz="3200" dirty="0" err="1" smtClean="0"/>
              <a:t>du</a:t>
            </a:r>
            <a:r>
              <a:rPr lang="pl-PL" sz="3200" dirty="0" smtClean="0"/>
              <a:t> </a:t>
            </a:r>
            <a:r>
              <a:rPr lang="pl-PL" sz="3200" dirty="0" err="1" smtClean="0"/>
              <a:t>fichier</a:t>
            </a:r>
            <a:r>
              <a:rPr lang="pl-PL" sz="3200" dirty="0" smtClean="0"/>
              <a:t> </a:t>
            </a:r>
            <a:r>
              <a:rPr lang="pl-PL" sz="3200" dirty="0" err="1" smtClean="0"/>
              <a:t>json</a:t>
            </a:r>
            <a:endParaRPr lang="en-GB" sz="32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E3254771-FF98-4491-86CC-AAF6BF7720ED}"/>
              </a:ext>
            </a:extLst>
          </p:cNvPr>
          <p:cNvSpPr/>
          <p:nvPr/>
        </p:nvSpPr>
        <p:spPr>
          <a:xfrm>
            <a:off x="87464" y="733034"/>
            <a:ext cx="4756383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Au </a:t>
            </a:r>
            <a:r>
              <a:rPr lang="en-US" dirty="0" err="1" smtClean="0"/>
              <a:t>d</a:t>
            </a:r>
            <a:r>
              <a:rPr lang="en-US" dirty="0" err="1" smtClean="0"/>
              <a:t>épart</a:t>
            </a:r>
            <a:r>
              <a:rPr lang="en-US" dirty="0" smtClean="0"/>
              <a:t> </a:t>
            </a:r>
            <a:r>
              <a:rPr lang="en-US" dirty="0" err="1"/>
              <a:t>Fec_test.py</a:t>
            </a:r>
            <a:r>
              <a:rPr lang="pl-PL" dirty="0"/>
              <a:t> </a:t>
            </a:r>
            <a:r>
              <a:rPr lang="pl-PL" dirty="0" err="1" smtClean="0"/>
              <a:t>charge</a:t>
            </a:r>
            <a:r>
              <a:rPr lang="pl-PL" dirty="0" smtClean="0"/>
              <a:t> </a:t>
            </a:r>
            <a:r>
              <a:rPr lang="pl-PL" dirty="0" err="1" smtClean="0"/>
              <a:t>les</a:t>
            </a:r>
            <a:r>
              <a:rPr lang="en-US" dirty="0" smtClean="0"/>
              <a:t> </a:t>
            </a:r>
            <a:r>
              <a:rPr lang="en-US" dirty="0" err="1" smtClean="0"/>
              <a:t>param</a:t>
            </a:r>
            <a:r>
              <a:rPr lang="en-US" dirty="0" err="1" smtClean="0"/>
              <a:t>ètres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le </a:t>
            </a:r>
            <a:r>
              <a:rPr lang="en-US" dirty="0" err="1" smtClean="0"/>
              <a:t>fichier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json_fectest_settings.txt 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 smtClean="0"/>
              <a:t>L</a:t>
            </a:r>
            <a:r>
              <a:rPr lang="en-US" dirty="0" err="1" smtClean="0"/>
              <a:t>ocalis</a:t>
            </a:r>
            <a:r>
              <a:rPr lang="en-US" dirty="0" err="1" smtClean="0"/>
              <a:t>é</a:t>
            </a:r>
            <a:r>
              <a:rPr lang="en-US" dirty="0" smtClean="0"/>
              <a:t> en </a:t>
            </a:r>
            <a:r>
              <a:rPr lang="en-US" dirty="0" err="1" smtClean="0"/>
              <a:t>suivant</a:t>
            </a:r>
            <a:r>
              <a:rPr lang="en-US" dirty="0" smtClean="0"/>
              <a:t> le </a:t>
            </a:r>
            <a:r>
              <a:rPr lang="en-US" dirty="0" err="1" smtClean="0"/>
              <a:t>chemin</a:t>
            </a:r>
            <a:r>
              <a:rPr lang="en-US" dirty="0" smtClean="0"/>
              <a:t> :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test_folder</a:t>
            </a:r>
            <a:r>
              <a:rPr lang="en-US" dirty="0">
                <a:solidFill>
                  <a:srgbClr val="FF0000"/>
                </a:solidFill>
              </a:rPr>
              <a:t>&gt;\source\settings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Le </a:t>
            </a:r>
            <a:r>
              <a:rPr lang="en-US" dirty="0" err="1" smtClean="0"/>
              <a:t>fichier</a:t>
            </a:r>
            <a:r>
              <a:rPr lang="en-US" dirty="0" smtClean="0"/>
              <a:t> JSON </a:t>
            </a:r>
            <a:r>
              <a:rPr lang="en-US" dirty="0" err="1" smtClean="0"/>
              <a:t>consiste</a:t>
            </a:r>
            <a:r>
              <a:rPr lang="en-US" dirty="0" smtClean="0"/>
              <a:t> en </a:t>
            </a:r>
            <a:r>
              <a:rPr lang="en-US" dirty="0" err="1" smtClean="0"/>
              <a:t>plusieurs</a:t>
            </a:r>
            <a:r>
              <a:rPr lang="en-US" dirty="0" smtClean="0"/>
              <a:t> champs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utilis</a:t>
            </a:r>
            <a:r>
              <a:rPr lang="en-US" dirty="0" err="1" smtClean="0"/>
              <a:t>és</a:t>
            </a:r>
            <a:r>
              <a:rPr lang="en-US" dirty="0" smtClean="0"/>
              <a:t> par les </a:t>
            </a:r>
            <a:r>
              <a:rPr lang="en-US" dirty="0" err="1" smtClean="0"/>
              <a:t>programmes</a:t>
            </a:r>
            <a:r>
              <a:rPr lang="en-US" dirty="0" smtClean="0"/>
              <a:t> de test</a:t>
            </a:r>
            <a:r>
              <a:rPr lang="en-US" dirty="0" smtClean="0"/>
              <a:t>, </a:t>
            </a:r>
            <a:r>
              <a:rPr lang="en-US" dirty="0" smtClean="0"/>
              <a:t>par ex</a:t>
            </a:r>
            <a:r>
              <a:rPr lang="en-US" dirty="0" smtClean="0"/>
              <a:t>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= 120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Temps de </a:t>
            </a:r>
            <a:r>
              <a:rPr lang="en-US" dirty="0" err="1" smtClean="0"/>
              <a:t>mise</a:t>
            </a:r>
            <a:r>
              <a:rPr lang="en-US" dirty="0" smtClean="0"/>
              <a:t> en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/>
              <a:t>= 100ns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Taux</a:t>
            </a:r>
            <a:r>
              <a:rPr lang="en-US" dirty="0" smtClean="0"/>
              <a:t> de </a:t>
            </a:r>
            <a:r>
              <a:rPr lang="en-US" dirty="0" err="1" smtClean="0"/>
              <a:t>d</a:t>
            </a:r>
            <a:r>
              <a:rPr lang="en-US" dirty="0" err="1" smtClean="0"/>
              <a:t>éclenchement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Intervalle</a:t>
            </a:r>
            <a:r>
              <a:rPr lang="en-US" dirty="0" smtClean="0"/>
              <a:t> de </a:t>
            </a:r>
            <a:r>
              <a:rPr lang="en-US" dirty="0" err="1" smtClean="0"/>
              <a:t>d</a:t>
            </a:r>
            <a:r>
              <a:rPr lang="en-US" dirty="0" err="1" smtClean="0"/>
              <a:t>éclenchement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Temps</a:t>
            </a:r>
            <a:r>
              <a:rPr lang="pl-PL" dirty="0" smtClean="0"/>
              <a:t> des </a:t>
            </a:r>
            <a:r>
              <a:rPr lang="pl-PL" dirty="0" err="1"/>
              <a:t>p</a:t>
            </a:r>
            <a:r>
              <a:rPr lang="pl-PL" dirty="0" err="1" smtClean="0"/>
              <a:t>iedestaux</a:t>
            </a:r>
            <a:r>
              <a:rPr lang="pl-PL" dirty="0" smtClean="0"/>
              <a:t> </a:t>
            </a:r>
            <a:r>
              <a:rPr lang="pl-PL" dirty="0"/>
              <a:t>e</a:t>
            </a:r>
            <a:r>
              <a:rPr lang="pl-PL" dirty="0" smtClean="0"/>
              <a:t>n </a:t>
            </a:r>
            <a:r>
              <a:rPr lang="pl-PL" dirty="0" err="1" smtClean="0"/>
              <a:t>secondes</a:t>
            </a:r>
            <a:r>
              <a:rPr lang="pl-PL" dirty="0"/>
              <a:t>: </a:t>
            </a:r>
            <a:r>
              <a:rPr lang="en-US" dirty="0" err="1"/>
              <a:t>ped_sleep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Param</a:t>
            </a:r>
            <a:r>
              <a:rPr lang="en-US" dirty="0" err="1" smtClean="0"/>
              <a:t>ètres</a:t>
            </a:r>
            <a:r>
              <a:rPr lang="en-US" dirty="0" smtClean="0"/>
              <a:t> du </a:t>
            </a:r>
            <a:r>
              <a:rPr lang="en-US" dirty="0" err="1" smtClean="0"/>
              <a:t>Pulseur</a:t>
            </a:r>
            <a:r>
              <a:rPr lang="en-US" dirty="0" smtClean="0"/>
              <a:t>: </a:t>
            </a:r>
            <a:r>
              <a:rPr lang="en-US" dirty="0" err="1"/>
              <a:t>pulser_ampl</a:t>
            </a:r>
            <a:r>
              <a:rPr lang="en-US" dirty="0"/>
              <a:t>, </a:t>
            </a:r>
            <a:r>
              <a:rPr lang="en-US" dirty="0" err="1"/>
              <a:t>pulser_delay</a:t>
            </a:r>
            <a:r>
              <a:rPr lang="en-US" dirty="0"/>
              <a:t>…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Param</a:t>
            </a:r>
            <a:r>
              <a:rPr lang="pl-PL" dirty="0" err="1" smtClean="0"/>
              <a:t>ètres</a:t>
            </a:r>
            <a:r>
              <a:rPr lang="pl-PL" dirty="0" smtClean="0"/>
              <a:t> des </a:t>
            </a:r>
            <a:r>
              <a:rPr lang="pl-PL" dirty="0" err="1" smtClean="0"/>
              <a:t>patrons</a:t>
            </a:r>
            <a:r>
              <a:rPr lang="pl-PL" dirty="0" smtClean="0"/>
              <a:t> de </a:t>
            </a:r>
            <a:r>
              <a:rPr lang="pl-PL" dirty="0" smtClean="0"/>
              <a:t>test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Le champ</a:t>
            </a:r>
            <a:r>
              <a:rPr lang="en-US" dirty="0" smtClean="0"/>
              <a:t> </a:t>
            </a:r>
            <a:r>
              <a:rPr lang="en-US" b="1" dirty="0" err="1"/>
              <a:t>c_vals</a:t>
            </a:r>
            <a:r>
              <a:rPr lang="en-US" b="1" dirty="0"/>
              <a:t> </a:t>
            </a:r>
            <a:r>
              <a:rPr lang="en-US" dirty="0" smtClean="0"/>
              <a:t>fixe la </a:t>
            </a:r>
            <a:r>
              <a:rPr lang="en-US" dirty="0" err="1" smtClean="0"/>
              <a:t>valeur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es </a:t>
            </a:r>
            <a:r>
              <a:rPr lang="en-US" dirty="0" err="1" smtClean="0"/>
              <a:t>limites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test</a:t>
            </a:r>
            <a:r>
              <a:rPr lang="en-US" dirty="0" err="1" smtClean="0"/>
              <a:t>ées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/>
              <a:t>q</a:t>
            </a:r>
            <a:r>
              <a:rPr lang="en-US" dirty="0" err="1" smtClean="0"/>
              <a:t>uand</a:t>
            </a:r>
            <a:r>
              <a:rPr lang="en-US" dirty="0" smtClean="0"/>
              <a:t> le rapport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généré</a:t>
            </a:r>
            <a:r>
              <a:rPr lang="en-US" dirty="0" smtClean="0"/>
              <a:t>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585ECDC-3A5E-41B6-A21E-53229927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227" y="855654"/>
            <a:ext cx="4036027" cy="7425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16DE43A-88AE-4F1C-A156-4FF2D7C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159" y="2429822"/>
            <a:ext cx="2796191" cy="248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3132216-86BD-4696-9683-87957F0D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875" y="5403202"/>
            <a:ext cx="6273579" cy="145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66B9F7C8-4582-45A4-8A81-BBF58A1A5947}"/>
              </a:ext>
            </a:extLst>
          </p:cNvPr>
          <p:cNvSpPr/>
          <p:nvPr/>
        </p:nvSpPr>
        <p:spPr>
          <a:xfrm>
            <a:off x="6231194" y="3554361"/>
            <a:ext cx="1305232" cy="58256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2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15C4AD5A-1031-4F81-805A-44FBB68C8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8"/>
          <a:stretch/>
        </p:blipFill>
        <p:spPr>
          <a:xfrm>
            <a:off x="5660" y="1533833"/>
            <a:ext cx="3873166" cy="5107355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9B6B3724-BCE6-4A85-A941-D3C44A5FC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01"/>
          <a:stretch/>
        </p:blipFill>
        <p:spPr>
          <a:xfrm>
            <a:off x="3655769" y="1268786"/>
            <a:ext cx="4844104" cy="5589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B6E30C-0FA2-4FD7-9437-B8A781A2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2" y="152139"/>
            <a:ext cx="7886700" cy="1325563"/>
          </a:xfrm>
        </p:spPr>
        <p:txBody>
          <a:bodyPr>
            <a:normAutofit/>
          </a:bodyPr>
          <a:lstStyle/>
          <a:p>
            <a:r>
              <a:rPr lang="pl-PL" sz="3600" dirty="0" err="1" smtClean="0"/>
              <a:t>Testeur</a:t>
            </a:r>
            <a:r>
              <a:rPr lang="pl-PL" sz="3600" dirty="0" smtClean="0"/>
              <a:t> de FEC </a:t>
            </a:r>
            <a:r>
              <a:rPr lang="pl-PL" sz="3600" dirty="0"/>
              <a:t>– </a:t>
            </a:r>
            <a:r>
              <a:rPr lang="pl-PL" sz="3600" dirty="0" err="1" smtClean="0"/>
              <a:t>exemple</a:t>
            </a:r>
            <a:r>
              <a:rPr lang="pl-PL" sz="3600" dirty="0" smtClean="0"/>
              <a:t> de </a:t>
            </a:r>
            <a:r>
              <a:rPr lang="pl-PL" sz="3600" dirty="0" err="1" smtClean="0"/>
              <a:t>rapport</a:t>
            </a:r>
            <a:r>
              <a:rPr lang="pl-PL" sz="3600" dirty="0" smtClean="0"/>
              <a:t> </a:t>
            </a:r>
            <a:r>
              <a:rPr lang="pl-PL" sz="3600" dirty="0" err="1" smtClean="0"/>
              <a:t>pour</a:t>
            </a:r>
            <a:r>
              <a:rPr lang="pl-PL" sz="3600" dirty="0" smtClean="0"/>
              <a:t> </a:t>
            </a:r>
            <a:r>
              <a:rPr lang="pl-PL" sz="3600" dirty="0" err="1" smtClean="0"/>
              <a:t>un</a:t>
            </a:r>
            <a:r>
              <a:rPr lang="pl-PL" sz="3600" dirty="0" smtClean="0"/>
              <a:t> test qui a </a:t>
            </a:r>
            <a:r>
              <a:rPr lang="pl-PL" sz="3600" dirty="0" err="1" smtClean="0"/>
              <a:t>échoué</a:t>
            </a:r>
            <a:endParaRPr lang="en-US" sz="3600" dirty="0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74338410-1FE3-4639-8F06-0BA65E2F36A1}"/>
              </a:ext>
            </a:extLst>
          </p:cNvPr>
          <p:cNvCxnSpPr>
            <a:cxnSpLocks/>
          </p:cNvCxnSpPr>
          <p:nvPr/>
        </p:nvCxnSpPr>
        <p:spPr>
          <a:xfrm flipV="1">
            <a:off x="3588365" y="1690689"/>
            <a:ext cx="2569087" cy="2200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7A0AFAF7-4031-4A8F-8059-5DFBD06F61E6}"/>
              </a:ext>
            </a:extLst>
          </p:cNvPr>
          <p:cNvCxnSpPr>
            <a:cxnSpLocks/>
          </p:cNvCxnSpPr>
          <p:nvPr/>
        </p:nvCxnSpPr>
        <p:spPr>
          <a:xfrm flipV="1">
            <a:off x="3580991" y="1690689"/>
            <a:ext cx="3741583" cy="2413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5FBD8A2E-9062-4145-818A-D0971FDFAFDD}"/>
              </a:ext>
            </a:extLst>
          </p:cNvPr>
          <p:cNvSpPr txBox="1"/>
          <p:nvPr/>
        </p:nvSpPr>
        <p:spPr>
          <a:xfrm>
            <a:off x="260350" y="1268786"/>
            <a:ext cx="294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Maximum de la </a:t>
            </a:r>
            <a:r>
              <a:rPr lang="pl-PL" dirty="0" err="1"/>
              <a:t>rms</a:t>
            </a:r>
            <a:r>
              <a:rPr lang="pl-PL" dirty="0"/>
              <a:t> </a:t>
            </a:r>
            <a:r>
              <a:rPr lang="pl-PL" dirty="0" err="1" smtClean="0"/>
              <a:t>fix</a:t>
            </a:r>
            <a:r>
              <a:rPr lang="pl-PL" dirty="0" err="1" smtClean="0"/>
              <a:t>é</a:t>
            </a:r>
            <a:r>
              <a:rPr lang="pl-PL" smtClean="0"/>
              <a:t> à</a:t>
            </a:r>
            <a:r>
              <a:rPr lang="pl-PL" smtClean="0"/>
              <a:t> </a:t>
            </a:r>
            <a:r>
              <a:rPr lang="pl-PL" dirty="0"/>
              <a:t>4.8</a:t>
            </a:r>
            <a:endParaRPr lang="en-US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xmlns="" id="{26CAA098-0CCE-4054-9902-5FC490A2D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52" y="4404864"/>
            <a:ext cx="2365647" cy="177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03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733034"/>
            <a:ext cx="4756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– </a:t>
            </a:r>
            <a:r>
              <a:rPr lang="pl-PL" dirty="0"/>
              <a:t>transport</a:t>
            </a:r>
            <a:endParaRPr lang="en-GB" dirty="0"/>
          </a:p>
        </p:txBody>
      </p:sp>
      <p:pic>
        <p:nvPicPr>
          <p:cNvPr id="4" name="Obraz 3" descr="Obraz zawierający wewnątrz, stół, tort, siedzi&#10;&#10;Opis wygenerowany automatycznie">
            <a:extLst>
              <a:ext uri="{FF2B5EF4-FFF2-40B4-BE49-F238E27FC236}">
                <a16:creationId xmlns:a16="http://schemas.microsoft.com/office/drawing/2014/main" xmlns="" id="{3338BA90-F19C-4FB8-867F-EDD1EE46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8" y="1516692"/>
            <a:ext cx="3493273" cy="261995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F7B56764-A91A-4A98-95B0-08CC54F763FD}"/>
              </a:ext>
            </a:extLst>
          </p:cNvPr>
          <p:cNvSpPr/>
          <p:nvPr/>
        </p:nvSpPr>
        <p:spPr>
          <a:xfrm>
            <a:off x="412751" y="870361"/>
            <a:ext cx="382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testeur</a:t>
            </a:r>
            <a:r>
              <a:rPr lang="en-US" dirty="0" smtClean="0"/>
              <a:t> de FEC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/>
              <a:t> </a:t>
            </a:r>
            <a:r>
              <a:rPr lang="en-US" dirty="0" err="1" smtClean="0"/>
              <a:t>transport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sac </a:t>
            </a:r>
            <a:r>
              <a:rPr lang="en-US" dirty="0" err="1" smtClean="0"/>
              <a:t>plastique</a:t>
            </a:r>
            <a:r>
              <a:rPr lang="en-US" dirty="0" smtClean="0"/>
              <a:t> noir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4F6AFB0-2BB3-4CC9-B021-1E6D1168E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4279" y="2045856"/>
            <a:ext cx="3344185" cy="250813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74F6EE3-503E-46E7-B46D-F74603F9C630}"/>
              </a:ext>
            </a:extLst>
          </p:cNvPr>
          <p:cNvSpPr/>
          <p:nvPr/>
        </p:nvSpPr>
        <p:spPr>
          <a:xfrm>
            <a:off x="4573006" y="896356"/>
            <a:ext cx="39423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Les plots de </a:t>
            </a:r>
            <a:r>
              <a:rPr lang="en-US" dirty="0" err="1" smtClean="0"/>
              <a:t>plastique</a:t>
            </a:r>
            <a:r>
              <a:rPr lang="en-US" dirty="0" smtClean="0"/>
              <a:t> noir ne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l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pour le transport et </a:t>
            </a:r>
            <a:r>
              <a:rPr lang="en-US" dirty="0" err="1" smtClean="0"/>
              <a:t>doivent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retirés</a:t>
            </a:r>
            <a:r>
              <a:rPr lang="en-US" dirty="0" smtClean="0"/>
              <a:t> pour les tests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EBB2E26C-FD7E-477F-A768-06AEC6B66F8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979382" y="1819686"/>
            <a:ext cx="564796" cy="669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BB9753F1-F3B0-43D5-8F24-B1B4A89B930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329238" y="1819686"/>
            <a:ext cx="214940" cy="1329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 descr="Obraz zawierający akcesorium, siedzi, stół, tort&#10;&#10;Opis wygenerowany automatycznie">
            <a:extLst>
              <a:ext uri="{FF2B5EF4-FFF2-40B4-BE49-F238E27FC236}">
                <a16:creationId xmlns:a16="http://schemas.microsoft.com/office/drawing/2014/main" xmlns="" id="{1AD28B62-70CA-4141-899C-D3094B72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7160" r="8956"/>
          <a:stretch/>
        </p:blipFill>
        <p:spPr>
          <a:xfrm>
            <a:off x="761928" y="4273974"/>
            <a:ext cx="3493274" cy="2425602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1C4E1CF7-E294-43ED-AE2C-0203FA0FC794}"/>
              </a:ext>
            </a:extLst>
          </p:cNvPr>
          <p:cNvSpPr/>
          <p:nvPr/>
        </p:nvSpPr>
        <p:spPr>
          <a:xfrm>
            <a:off x="4573006" y="5478635"/>
            <a:ext cx="394234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Utiliser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de la mousse pour le </a:t>
            </a:r>
            <a:r>
              <a:rPr lang="en-US" dirty="0"/>
              <a:t>transport</a:t>
            </a:r>
          </a:p>
        </p:txBody>
      </p: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F0CAB751-D3B8-409E-ACFD-61C16EEE330F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79698" y="5801801"/>
            <a:ext cx="1693308" cy="32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xmlns="" id="{93D173BF-53F0-4B74-8288-7B7D75CE728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021496" y="4737805"/>
            <a:ext cx="1551510" cy="10639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397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D60561-48D0-4341-87C2-4BE008F5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</a:t>
            </a:r>
            <a:r>
              <a:rPr lang="pl-PL" dirty="0" smtClean="0"/>
              <a:t>ésumé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A38758B-289E-4011-B76A-F38DA9CB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53119" cy="4351338"/>
          </a:xfrm>
        </p:spPr>
        <p:txBody>
          <a:bodyPr/>
          <a:lstStyle/>
          <a:p>
            <a:r>
              <a:rPr lang="pl-PL" dirty="0" smtClean="0"/>
              <a:t>Le </a:t>
            </a:r>
            <a:r>
              <a:rPr lang="pl-PL" dirty="0" err="1" smtClean="0"/>
              <a:t>testeur</a:t>
            </a:r>
            <a:r>
              <a:rPr lang="pl-PL" dirty="0" smtClean="0"/>
              <a:t> de FEC </a:t>
            </a:r>
            <a:r>
              <a:rPr lang="pl-PL" dirty="0"/>
              <a:t>– </a:t>
            </a:r>
            <a:r>
              <a:rPr lang="pl-PL" dirty="0" err="1" smtClean="0"/>
              <a:t>r</a:t>
            </a:r>
            <a:r>
              <a:rPr lang="pl-PL" dirty="0" err="1" smtClean="0"/>
              <a:t>éalisé</a:t>
            </a:r>
            <a:r>
              <a:rPr lang="pl-PL" dirty="0" smtClean="0"/>
              <a:t> et </a:t>
            </a:r>
            <a:r>
              <a:rPr lang="pl-PL" dirty="0" err="1" smtClean="0"/>
              <a:t>envoyé</a:t>
            </a:r>
            <a:r>
              <a:rPr lang="pl-PL" dirty="0" smtClean="0"/>
              <a:t> au</a:t>
            </a:r>
            <a:r>
              <a:rPr lang="pl-PL" dirty="0" smtClean="0"/>
              <a:t> LPNHE le </a:t>
            </a:r>
            <a:r>
              <a:rPr lang="pl-PL" dirty="0"/>
              <a:t>22.10.2020</a:t>
            </a:r>
          </a:p>
          <a:p>
            <a:r>
              <a:rPr lang="pl-PL" dirty="0"/>
              <a:t>Software </a:t>
            </a:r>
            <a:r>
              <a:rPr lang="pl-PL" dirty="0" smtClean="0"/>
              <a:t>– </a:t>
            </a:r>
            <a:r>
              <a:rPr lang="pl-PL" dirty="0" err="1" smtClean="0"/>
              <a:t>test</a:t>
            </a:r>
            <a:r>
              <a:rPr lang="pl-PL" dirty="0" err="1" smtClean="0"/>
              <a:t>é</a:t>
            </a:r>
            <a:r>
              <a:rPr lang="pl-PL" dirty="0" smtClean="0"/>
              <a:t> </a:t>
            </a:r>
            <a:r>
              <a:rPr lang="pl-PL" dirty="0" smtClean="0"/>
              <a:t>à </a:t>
            </a:r>
            <a:r>
              <a:rPr lang="pl-PL" dirty="0" err="1" smtClean="0"/>
              <a:t>Varsovie</a:t>
            </a:r>
            <a:r>
              <a:rPr lang="pl-PL" dirty="0" smtClean="0"/>
              <a:t> (WUT) et au </a:t>
            </a:r>
            <a:r>
              <a:rPr lang="pl-PL" dirty="0"/>
              <a:t>LPNHE</a:t>
            </a:r>
          </a:p>
          <a:p>
            <a:pPr lvl="1"/>
            <a:r>
              <a:rPr lang="pl-PL" dirty="0" err="1" smtClean="0"/>
              <a:t>Quelques</a:t>
            </a:r>
            <a:r>
              <a:rPr lang="pl-PL" dirty="0" smtClean="0"/>
              <a:t> </a:t>
            </a:r>
            <a:r>
              <a:rPr lang="pl-PL" dirty="0" err="1" smtClean="0"/>
              <a:t>erreurs</a:t>
            </a:r>
            <a:r>
              <a:rPr lang="pl-PL" dirty="0" smtClean="0"/>
              <a:t> </a:t>
            </a:r>
            <a:r>
              <a:rPr lang="pl-PL" dirty="0" err="1" smtClean="0"/>
              <a:t>ont</a:t>
            </a:r>
            <a:r>
              <a:rPr lang="pl-PL" dirty="0" smtClean="0"/>
              <a:t> </a:t>
            </a:r>
            <a:r>
              <a:rPr lang="pl-PL" dirty="0" err="1" smtClean="0"/>
              <a:t>été</a:t>
            </a:r>
            <a:r>
              <a:rPr lang="pl-PL" dirty="0" smtClean="0"/>
              <a:t> </a:t>
            </a:r>
            <a:r>
              <a:rPr lang="pl-PL" dirty="0" err="1" smtClean="0"/>
              <a:t>trouvées</a:t>
            </a:r>
            <a:r>
              <a:rPr lang="pl-PL" dirty="0" smtClean="0"/>
              <a:t> et </a:t>
            </a:r>
            <a:r>
              <a:rPr lang="pl-PL" dirty="0" err="1" smtClean="0"/>
              <a:t>corrigées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0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9C41829-DB1D-4F25-B1F2-6C9B6266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2" y="238126"/>
            <a:ext cx="7886700" cy="1325563"/>
          </a:xfrm>
        </p:spPr>
        <p:txBody>
          <a:bodyPr/>
          <a:lstStyle/>
          <a:p>
            <a:r>
              <a:rPr lang="pl-PL" dirty="0" err="1" smtClean="0"/>
              <a:t>Banc</a:t>
            </a:r>
            <a:r>
              <a:rPr lang="pl-PL" dirty="0" smtClean="0"/>
              <a:t> test de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des FEC</a:t>
            </a:r>
            <a:endParaRPr lang="pl-PL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FF24ECDA-932D-43A8-B903-23A5E26DCF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76605" y="1129571"/>
            <a:ext cx="5438745" cy="56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l-PL" altLang="pl-PL" sz="1800" dirty="0" err="1" smtClean="0"/>
              <a:t>Qu’est</a:t>
            </a:r>
            <a:r>
              <a:rPr lang="pl-PL" altLang="pl-PL" sz="1800" dirty="0" smtClean="0"/>
              <a:t>-ce qui </a:t>
            </a:r>
            <a:r>
              <a:rPr lang="pl-PL" altLang="pl-PL" sz="1800" dirty="0" err="1" smtClean="0"/>
              <a:t>devrait</a:t>
            </a:r>
            <a:r>
              <a:rPr lang="pl-PL" altLang="pl-PL" sz="1800" dirty="0" smtClean="0"/>
              <a:t> </a:t>
            </a:r>
            <a:r>
              <a:rPr lang="pl-PL" altLang="pl-PL" sz="1800" dirty="0" err="1" smtClean="0"/>
              <a:t>être</a:t>
            </a:r>
            <a:r>
              <a:rPr lang="pl-PL" altLang="pl-PL" sz="1800" dirty="0" smtClean="0"/>
              <a:t> </a:t>
            </a:r>
            <a:r>
              <a:rPr lang="pl-PL" altLang="pl-PL" sz="1800" dirty="0" err="1" smtClean="0"/>
              <a:t>testé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?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altLang="pl-PL" sz="1800" dirty="0" smtClean="0"/>
              <a:t>R</a:t>
            </a:r>
            <a:r>
              <a:rPr lang="en-US" altLang="pl-PL" sz="1800" dirty="0" err="1" smtClean="0"/>
              <a:t>elire</a:t>
            </a:r>
            <a:r>
              <a:rPr lang="en-US" altLang="pl-PL" sz="1800" dirty="0" smtClean="0"/>
              <a:t> le </a:t>
            </a:r>
            <a:r>
              <a:rPr lang="en-US" altLang="pl-PL" sz="1800" dirty="0" err="1" smtClean="0"/>
              <a:t>num</a:t>
            </a:r>
            <a:r>
              <a:rPr lang="en-US" altLang="pl-PL" sz="1800" dirty="0" err="1" smtClean="0"/>
              <a:t>éro</a:t>
            </a:r>
            <a:r>
              <a:rPr lang="en-US" altLang="pl-PL" sz="1800" dirty="0" smtClean="0"/>
              <a:t> de </a:t>
            </a:r>
            <a:r>
              <a:rPr lang="en-US" altLang="pl-PL" sz="1800" dirty="0" err="1" smtClean="0"/>
              <a:t>série</a:t>
            </a:r>
            <a:r>
              <a:rPr lang="en-US" altLang="pl-PL" sz="1800" dirty="0" smtClean="0"/>
              <a:t> </a:t>
            </a:r>
            <a:r>
              <a:rPr lang="en-US" altLang="pl-PL" sz="1800" dirty="0" smtClean="0"/>
              <a:t>ID</a:t>
            </a:r>
            <a:r>
              <a:rPr lang="en-US" altLang="pl-PL" sz="1800" dirty="0"/>
              <a:t>; </a:t>
            </a:r>
            <a:r>
              <a:rPr lang="en-US" altLang="pl-PL" sz="1800" dirty="0" smtClean="0"/>
              <a:t>le voltage</a:t>
            </a:r>
            <a:r>
              <a:rPr lang="en-US" altLang="pl-PL" sz="1800" dirty="0"/>
              <a:t>, </a:t>
            </a:r>
            <a:r>
              <a:rPr lang="en-US" altLang="pl-PL" sz="1800" dirty="0" smtClean="0"/>
              <a:t>le courant et la temperature du chip </a:t>
            </a:r>
            <a:r>
              <a:rPr lang="en-US" altLang="pl-PL" sz="1800" dirty="0"/>
              <a:t>DS2438 </a:t>
            </a:r>
            <a:r>
              <a:rPr lang="en-US" altLang="pl-PL" sz="1800" dirty="0" smtClean="0"/>
              <a:t>de la</a:t>
            </a:r>
            <a:r>
              <a:rPr lang="en-US" altLang="pl-PL" sz="1800" dirty="0" smtClean="0"/>
              <a:t> </a:t>
            </a:r>
            <a:r>
              <a:rPr lang="en-US" altLang="pl-PL" sz="1800" dirty="0"/>
              <a:t>FEC</a:t>
            </a:r>
            <a:endParaRPr lang="pl-PL" altLang="pl-PL" sz="18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Ecrire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et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relire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moins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registre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slow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control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chaque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chip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AFTER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pl-PL" sz="1800" dirty="0" smtClean="0"/>
              <a:t>Faire un run de </a:t>
            </a:r>
            <a:r>
              <a:rPr lang="en-US" altLang="pl-PL" sz="1800" dirty="0" err="1" smtClean="0"/>
              <a:t>piedestaux</a:t>
            </a:r>
            <a:r>
              <a:rPr lang="en-US" altLang="pl-PL" sz="1800" dirty="0" smtClean="0"/>
              <a:t> </a:t>
            </a:r>
            <a:r>
              <a:rPr lang="en-US" altLang="pl-PL" sz="1800" dirty="0"/>
              <a:t>run </a:t>
            </a:r>
            <a:r>
              <a:rPr lang="en-US" altLang="pl-PL" sz="1800" dirty="0" smtClean="0"/>
              <a:t>et </a:t>
            </a:r>
            <a:r>
              <a:rPr lang="en-US" altLang="pl-PL" sz="1800" dirty="0" err="1" smtClean="0"/>
              <a:t>v</a:t>
            </a:r>
            <a:r>
              <a:rPr lang="en-US" altLang="pl-PL" sz="1800" dirty="0" err="1" smtClean="0"/>
              <a:t>érifier</a:t>
            </a:r>
            <a:r>
              <a:rPr lang="en-US" altLang="pl-PL" sz="1800" dirty="0" smtClean="0"/>
              <a:t> la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rms</a:t>
            </a:r>
            <a:r>
              <a:rPr lang="en-US" altLang="pl-PL" sz="1800" dirty="0" smtClean="0"/>
              <a:t> de </a:t>
            </a:r>
            <a:r>
              <a:rPr lang="en-US" altLang="pl-PL" sz="1800" dirty="0" err="1" smtClean="0"/>
              <a:t>chaque</a:t>
            </a:r>
            <a:r>
              <a:rPr lang="en-US" altLang="pl-PL" sz="1800" dirty="0" smtClean="0"/>
              <a:t> canal par rapport </a:t>
            </a:r>
            <a:r>
              <a:rPr lang="en-US" altLang="pl-PL" sz="1800" dirty="0" err="1" smtClean="0"/>
              <a:t>à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une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fenêtre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d’</a:t>
            </a:r>
            <a:r>
              <a:rPr lang="en-US" altLang="pl-PL" sz="1800" dirty="0" err="1" smtClean="0"/>
              <a:t>acceptance</a:t>
            </a:r>
            <a:endParaRPr lang="pl-PL" altLang="pl-PL" sz="18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en-US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Essayer de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contr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ôler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l’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ADC</a:t>
            </a:r>
            <a:r>
              <a:rPr kumimoji="0" lang="en-US" altLang="pl-PL" sz="18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</a:rPr>
              <a:t>configurer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en-US" altLang="pl-PL" sz="1800" dirty="0" err="1" smtClean="0"/>
              <a:t>une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s</a:t>
            </a:r>
            <a:r>
              <a:rPr lang="en-US" altLang="pl-PL" sz="1800" dirty="0" err="1" smtClean="0"/>
              <a:t>équence</a:t>
            </a:r>
            <a:r>
              <a:rPr lang="en-US" altLang="pl-PL" sz="1800" dirty="0" smtClean="0"/>
              <a:t> de test, </a:t>
            </a:r>
            <a:r>
              <a:rPr lang="en-US" altLang="pl-PL" sz="1800" dirty="0" err="1" smtClean="0"/>
              <a:t>acqu</a:t>
            </a:r>
            <a:r>
              <a:rPr lang="en-US" altLang="pl-PL" sz="1800" dirty="0" err="1" smtClean="0"/>
              <a:t>érir</a:t>
            </a:r>
            <a:r>
              <a:rPr lang="en-US" altLang="pl-PL" sz="1800" dirty="0" smtClean="0"/>
              <a:t> des </a:t>
            </a:r>
            <a:r>
              <a:rPr lang="en-US" altLang="pl-PL" sz="1800" dirty="0" err="1" smtClean="0"/>
              <a:t>données</a:t>
            </a:r>
            <a:r>
              <a:rPr lang="en-US" altLang="pl-PL" sz="1800" dirty="0" smtClean="0"/>
              <a:t> et les </a:t>
            </a:r>
            <a:r>
              <a:rPr lang="en-US" altLang="pl-PL" sz="1800" dirty="0" err="1" smtClean="0"/>
              <a:t>vérifier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kumimoji="0" lang="pl-PL" altLang="pl-PL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R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ègler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le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pulseur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de la carte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à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une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amplitude </a:t>
            </a:r>
            <a:r>
              <a:rPr kumimoji="0" lang="en-US" altLang="pl-PL" sz="1800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</a:rPr>
              <a:t>donnée</a:t>
            </a:r>
            <a:r>
              <a:rPr kumimoji="0" lang="en-US" altLang="pl-PL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lang="en-US" altLang="pl-PL" sz="1800" dirty="0" smtClean="0"/>
              <a:t>et </a:t>
            </a:r>
            <a:r>
              <a:rPr lang="en-US" altLang="pl-PL" sz="1800" dirty="0" err="1" smtClean="0"/>
              <a:t>enregistrer</a:t>
            </a:r>
            <a:r>
              <a:rPr lang="en-US" altLang="pl-PL" sz="1800" dirty="0" smtClean="0"/>
              <a:t> au </a:t>
            </a:r>
            <a:r>
              <a:rPr lang="en-US" altLang="pl-PL" sz="1800" dirty="0" err="1" smtClean="0"/>
              <a:t>moins</a:t>
            </a:r>
            <a:r>
              <a:rPr lang="en-US" altLang="pl-PL" sz="1800" dirty="0" smtClean="0"/>
              <a:t> un </a:t>
            </a:r>
            <a:r>
              <a:rPr lang="en-US" altLang="pl-PL" sz="1800" dirty="0" err="1" smtClean="0"/>
              <a:t>événement</a:t>
            </a:r>
            <a:r>
              <a:rPr lang="en-US" altLang="pl-PL" sz="1800" dirty="0" smtClean="0"/>
              <a:t> avec un canal </a:t>
            </a:r>
            <a:r>
              <a:rPr lang="en-US" altLang="pl-PL" sz="1800" dirty="0" err="1" smtClean="0"/>
              <a:t>pulsé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dans</a:t>
            </a:r>
            <a:r>
              <a:rPr lang="en-US" altLang="pl-PL" sz="1800" dirty="0" smtClean="0"/>
              <a:t> </a:t>
            </a:r>
            <a:r>
              <a:rPr lang="en-US" altLang="pl-PL" sz="1800" dirty="0" err="1" smtClean="0"/>
              <a:t>chaque</a:t>
            </a:r>
            <a:r>
              <a:rPr lang="en-US" altLang="pl-PL" sz="1800" dirty="0" smtClean="0"/>
              <a:t> chip AFTER. </a:t>
            </a:r>
            <a:endParaRPr kumimoji="0" lang="en-US" altLang="pl-PL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AF83059A-171A-4071-9754-0A519BC83972}"/>
              </a:ext>
            </a:extLst>
          </p:cNvPr>
          <p:cNvSpPr txBox="1">
            <a:spLocks/>
          </p:cNvSpPr>
          <p:nvPr/>
        </p:nvSpPr>
        <p:spPr>
          <a:xfrm>
            <a:off x="348561" y="1620010"/>
            <a:ext cx="2522736" cy="46514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FEC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xmlns="" id="{63F92E38-59E4-4D01-BF97-24E34CB17474}"/>
              </a:ext>
            </a:extLst>
          </p:cNvPr>
          <p:cNvSpPr/>
          <p:nvPr/>
        </p:nvSpPr>
        <p:spPr>
          <a:xfrm>
            <a:off x="725658" y="5151840"/>
            <a:ext cx="1802092" cy="1001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DAQ</a:t>
            </a:r>
          </a:p>
          <a:p>
            <a:pPr algn="ctr"/>
            <a:r>
              <a:rPr lang="pl-PL" dirty="0"/>
              <a:t>software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xmlns="" id="{339386F8-6BE6-4C12-881D-0DF64E89876D}"/>
              </a:ext>
            </a:extLst>
          </p:cNvPr>
          <p:cNvSpPr/>
          <p:nvPr/>
        </p:nvSpPr>
        <p:spPr>
          <a:xfrm>
            <a:off x="725658" y="4304355"/>
            <a:ext cx="1802092" cy="6676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</a:t>
            </a:r>
            <a:r>
              <a:rPr lang="pl-PL" dirty="0" err="1"/>
              <a:t>mockup</a:t>
            </a:r>
            <a:endParaRPr lang="pl-PL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xmlns="" id="{58B1458A-F971-492B-A157-724945CC1A2C}"/>
              </a:ext>
            </a:extLst>
          </p:cNvPr>
          <p:cNvSpPr/>
          <p:nvPr/>
        </p:nvSpPr>
        <p:spPr>
          <a:xfrm>
            <a:off x="725658" y="3436994"/>
            <a:ext cx="1802092" cy="6676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FEM </a:t>
            </a:r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pl-PL" b="1" baseline="30000" dirty="0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pl-PL" b="1" dirty="0">
                <a:solidFill>
                  <a:schemeClr val="bg1">
                    <a:lumMod val="95000"/>
                  </a:schemeClr>
                </a:solidFill>
              </a:rPr>
              <a:t>P02</a:t>
            </a:r>
            <a:endParaRPr lang="pl-PL" dirty="0"/>
          </a:p>
          <a:p>
            <a:pPr algn="ctr"/>
            <a:r>
              <a:rPr lang="pl-PL" b="1" dirty="0" err="1"/>
              <a:t>validated</a:t>
            </a:r>
            <a:endParaRPr lang="pl-PL" b="1" dirty="0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9442C109-8AD6-4AF0-ACEB-77DDE5BDDD0D}"/>
              </a:ext>
            </a:extLst>
          </p:cNvPr>
          <p:cNvSpPr/>
          <p:nvPr/>
        </p:nvSpPr>
        <p:spPr>
          <a:xfrm>
            <a:off x="725658" y="2569633"/>
            <a:ext cx="1802092" cy="66769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FEC </a:t>
            </a:r>
            <a:r>
              <a:rPr lang="pl-PL" b="1" dirty="0"/>
              <a:t>DUT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A317B4C8-B4B3-48AE-B16E-9469F0B4FA3E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1626704" y="3237328"/>
            <a:ext cx="0" cy="199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19B10428-CAC7-4BE1-83EE-C58A47208B76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1626704" y="4104689"/>
            <a:ext cx="0" cy="1996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9866AFCC-8D36-48B9-83EE-BB07BF5D2038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1626704" y="4972050"/>
            <a:ext cx="0" cy="179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00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16794F-9540-4385-AED3-CCEDAA8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0" y="112635"/>
            <a:ext cx="7886700" cy="69740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 smtClean="0"/>
              <a:t>Sch</a:t>
            </a:r>
            <a:r>
              <a:rPr lang="en-GB" dirty="0" err="1" smtClean="0"/>
              <a:t>éma</a:t>
            </a:r>
            <a:r>
              <a:rPr lang="en-GB" dirty="0" smtClean="0"/>
              <a:t> de base du </a:t>
            </a:r>
            <a:r>
              <a:rPr lang="en-GB" dirty="0" err="1" smtClean="0"/>
              <a:t>testeur</a:t>
            </a:r>
            <a:r>
              <a:rPr lang="en-GB" dirty="0" smtClean="0"/>
              <a:t> des </a:t>
            </a:r>
            <a:r>
              <a:rPr lang="en-GB" dirty="0" smtClean="0"/>
              <a:t>FEC</a:t>
            </a:r>
            <a:endParaRPr lang="en-GB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3F307E8B-3AE1-49F3-8F8D-93F3FEE71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140" y="1021123"/>
            <a:ext cx="1769829" cy="954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FEC </a:t>
            </a:r>
          </a:p>
          <a:p>
            <a:pPr marL="0" indent="0" algn="ctr">
              <a:buNone/>
            </a:pPr>
            <a:r>
              <a:rPr lang="pl-PL" dirty="0" smtClean="0"/>
              <a:t>en</a:t>
            </a:r>
            <a:r>
              <a:rPr lang="pl-PL" dirty="0" smtClean="0"/>
              <a:t> </a:t>
            </a:r>
            <a:r>
              <a:rPr lang="pl-PL" dirty="0"/>
              <a:t>test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xmlns="" id="{5CB79AAF-D2F8-4B2B-8A46-39D02D31A68C}"/>
              </a:ext>
            </a:extLst>
          </p:cNvPr>
          <p:cNvSpPr txBox="1">
            <a:spLocks/>
          </p:cNvSpPr>
          <p:nvPr/>
        </p:nvSpPr>
        <p:spPr>
          <a:xfrm>
            <a:off x="6576390" y="1023972"/>
            <a:ext cx="1769829" cy="954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FEC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dirty="0" smtClean="0"/>
              <a:t>en</a:t>
            </a:r>
            <a:r>
              <a:rPr lang="pl-PL" dirty="0" smtClean="0"/>
              <a:t> </a:t>
            </a:r>
            <a:r>
              <a:rPr lang="pl-PL" dirty="0"/>
              <a:t>test</a:t>
            </a:r>
          </a:p>
        </p:txBody>
      </p:sp>
      <p:sp>
        <p:nvSpPr>
          <p:cNvPr id="11" name="Strzałka: w dół 10">
            <a:extLst>
              <a:ext uri="{FF2B5EF4-FFF2-40B4-BE49-F238E27FC236}">
                <a16:creationId xmlns:a16="http://schemas.microsoft.com/office/drawing/2014/main" xmlns="" id="{0E139995-D3A7-4A56-9E09-01915FB1DA09}"/>
              </a:ext>
            </a:extLst>
          </p:cNvPr>
          <p:cNvSpPr/>
          <p:nvPr/>
        </p:nvSpPr>
        <p:spPr>
          <a:xfrm>
            <a:off x="5063324" y="2013081"/>
            <a:ext cx="795130" cy="1987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xmlns="" id="{423E98F9-14DC-417A-9F8E-5ABB0F0BEB80}"/>
              </a:ext>
            </a:extLst>
          </p:cNvPr>
          <p:cNvSpPr/>
          <p:nvPr/>
        </p:nvSpPr>
        <p:spPr>
          <a:xfrm>
            <a:off x="7063739" y="2025359"/>
            <a:ext cx="795130" cy="1987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E8EE9C9F-E563-437A-8DE6-3719C468023A}"/>
              </a:ext>
            </a:extLst>
          </p:cNvPr>
          <p:cNvSpPr/>
          <p:nvPr/>
        </p:nvSpPr>
        <p:spPr>
          <a:xfrm rot="5400000">
            <a:off x="7784117" y="4929957"/>
            <a:ext cx="175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Maquette</a:t>
            </a:r>
            <a:r>
              <a:rPr lang="pl-PL" b="1" dirty="0" smtClean="0"/>
              <a:t> TDCM</a:t>
            </a:r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CB788492-36DC-4AE2-9CB7-4CE28F7AEDDF}"/>
              </a:ext>
            </a:extLst>
          </p:cNvPr>
          <p:cNvSpPr/>
          <p:nvPr/>
        </p:nvSpPr>
        <p:spPr>
          <a:xfrm rot="5400000">
            <a:off x="8075306" y="2757301"/>
            <a:ext cx="1171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Carte FEM</a:t>
            </a:r>
            <a:endParaRPr lang="pl-PL" dirty="0"/>
          </a:p>
        </p:txBody>
      </p:sp>
      <p:cxnSp>
        <p:nvCxnSpPr>
          <p:cNvPr id="37" name="Łącznik: łamany 36">
            <a:extLst>
              <a:ext uri="{FF2B5EF4-FFF2-40B4-BE49-F238E27FC236}">
                <a16:creationId xmlns:a16="http://schemas.microsoft.com/office/drawing/2014/main" xmlns="" id="{67B8E128-4A18-4F17-BA98-90B905BA44E9}"/>
              </a:ext>
            </a:extLst>
          </p:cNvPr>
          <p:cNvCxnSpPr>
            <a:cxnSpLocks/>
            <a:stCxn id="69" idx="3"/>
            <a:endCxn id="33" idx="1"/>
          </p:cNvCxnSpPr>
          <p:nvPr/>
        </p:nvCxnSpPr>
        <p:spPr>
          <a:xfrm>
            <a:off x="3735494" y="4673007"/>
            <a:ext cx="813646" cy="1503001"/>
          </a:xfrm>
          <a:prstGeom prst="bentConnector3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Łącznik: łamany 38">
            <a:extLst>
              <a:ext uri="{FF2B5EF4-FFF2-40B4-BE49-F238E27FC236}">
                <a16:creationId xmlns:a16="http://schemas.microsoft.com/office/drawing/2014/main" xmlns="" id="{90C28DD8-9E6E-4494-B55F-E13B8A31AFBD}"/>
              </a:ext>
            </a:extLst>
          </p:cNvPr>
          <p:cNvCxnSpPr>
            <a:cxnSpLocks/>
            <a:stCxn id="66" idx="3"/>
            <a:endCxn id="32" idx="1"/>
          </p:cNvCxnSpPr>
          <p:nvPr/>
        </p:nvCxnSpPr>
        <p:spPr>
          <a:xfrm flipV="1">
            <a:off x="3727874" y="3412038"/>
            <a:ext cx="806965" cy="75832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3" name="Grupa 42">
            <a:extLst>
              <a:ext uri="{FF2B5EF4-FFF2-40B4-BE49-F238E27FC236}">
                <a16:creationId xmlns:a16="http://schemas.microsoft.com/office/drawing/2014/main" xmlns="" id="{08BB7C68-D79D-4C85-9CE2-D84D7D345D71}"/>
              </a:ext>
            </a:extLst>
          </p:cNvPr>
          <p:cNvGrpSpPr/>
          <p:nvPr/>
        </p:nvGrpSpPr>
        <p:grpSpPr>
          <a:xfrm>
            <a:off x="6307869" y="3676444"/>
            <a:ext cx="1428266" cy="608797"/>
            <a:chOff x="6270267" y="3989607"/>
            <a:chExt cx="1428266" cy="608797"/>
          </a:xfrm>
        </p:grpSpPr>
        <p:sp>
          <p:nvSpPr>
            <p:cNvPr id="40" name="Strzałka: w dół 39">
              <a:extLst>
                <a:ext uri="{FF2B5EF4-FFF2-40B4-BE49-F238E27FC236}">
                  <a16:creationId xmlns:a16="http://schemas.microsoft.com/office/drawing/2014/main" xmlns="" id="{2D09DA27-6D21-405A-991D-662520248D48}"/>
                </a:ext>
              </a:extLst>
            </p:cNvPr>
            <p:cNvSpPr/>
            <p:nvPr/>
          </p:nvSpPr>
          <p:spPr>
            <a:xfrm>
              <a:off x="6270267" y="3991102"/>
              <a:ext cx="231541" cy="601364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Strzałka: w dół 40">
              <a:extLst>
                <a:ext uri="{FF2B5EF4-FFF2-40B4-BE49-F238E27FC236}">
                  <a16:creationId xmlns:a16="http://schemas.microsoft.com/office/drawing/2014/main" xmlns="" id="{2069CE9E-165C-450A-BDD7-B644CD6176EB}"/>
                </a:ext>
              </a:extLst>
            </p:cNvPr>
            <p:cNvSpPr/>
            <p:nvPr/>
          </p:nvSpPr>
          <p:spPr>
            <a:xfrm rot="10800000">
              <a:off x="6501807" y="3989607"/>
              <a:ext cx="231541" cy="608797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xmlns="" id="{4E16F848-DACD-4EF2-87FD-9F25FC4BDBC3}"/>
                </a:ext>
              </a:extLst>
            </p:cNvPr>
            <p:cNvSpPr/>
            <p:nvPr/>
          </p:nvSpPr>
          <p:spPr>
            <a:xfrm>
              <a:off x="6675972" y="4070803"/>
              <a:ext cx="10225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200" dirty="0" err="1" smtClean="0"/>
                <a:t>Fibre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o</a:t>
              </a:r>
              <a:r>
                <a:rPr lang="pl-PL" sz="1200" dirty="0" err="1" smtClean="0"/>
                <a:t>ptique</a:t>
              </a:r>
              <a:r>
                <a:rPr lang="pl-PL" sz="1200" dirty="0" smtClean="0"/>
                <a:t> </a:t>
              </a:r>
              <a:endParaRPr lang="pl-PL" sz="1200" dirty="0"/>
            </a:p>
            <a:p>
              <a:r>
                <a:rPr lang="pl-PL" sz="1200" dirty="0" smtClean="0"/>
                <a:t>et </a:t>
              </a:r>
              <a:r>
                <a:rPr lang="pl-PL" sz="1200" dirty="0" err="1" smtClean="0"/>
                <a:t>c</a:t>
              </a:r>
              <a:r>
                <a:rPr lang="pl-PL" sz="1200" dirty="0" err="1" smtClean="0"/>
                <a:t>âble</a:t>
              </a:r>
              <a:r>
                <a:rPr lang="pl-PL" sz="1200" dirty="0" smtClean="0"/>
                <a:t> ???</a:t>
              </a:r>
              <a:endParaRPr lang="pl-PL" sz="1200" dirty="0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xmlns="" id="{1CAEB969-5A23-4277-9978-CBFC3BD03739}"/>
              </a:ext>
            </a:extLst>
          </p:cNvPr>
          <p:cNvGrpSpPr/>
          <p:nvPr/>
        </p:nvGrpSpPr>
        <p:grpSpPr>
          <a:xfrm>
            <a:off x="4549140" y="4305676"/>
            <a:ext cx="3951301" cy="2106034"/>
            <a:chOff x="4549140" y="4305676"/>
            <a:chExt cx="3951301" cy="2106034"/>
          </a:xfrm>
        </p:grpSpPr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xmlns="" id="{E884B9FD-DF1C-4E3E-8824-1B743CDFF153}"/>
                </a:ext>
              </a:extLst>
            </p:cNvPr>
            <p:cNvGrpSpPr/>
            <p:nvPr/>
          </p:nvGrpSpPr>
          <p:grpSpPr>
            <a:xfrm>
              <a:off x="4549140" y="4305676"/>
              <a:ext cx="3951301" cy="2106034"/>
              <a:chOff x="4572000" y="4331183"/>
              <a:chExt cx="3951301" cy="2106034"/>
            </a:xfrm>
          </p:grpSpPr>
          <p:grpSp>
            <p:nvGrpSpPr>
              <p:cNvPr id="23" name="Grupa 22">
                <a:extLst>
                  <a:ext uri="{FF2B5EF4-FFF2-40B4-BE49-F238E27FC236}">
                    <a16:creationId xmlns:a16="http://schemas.microsoft.com/office/drawing/2014/main" xmlns="" id="{F26C2E0A-DAB1-49BD-BB29-058E1499454E}"/>
                  </a:ext>
                </a:extLst>
              </p:cNvPr>
              <p:cNvGrpSpPr/>
              <p:nvPr/>
            </p:nvGrpSpPr>
            <p:grpSpPr>
              <a:xfrm>
                <a:off x="4572000" y="4331183"/>
                <a:ext cx="3951301" cy="2106034"/>
                <a:chOff x="4572000" y="4339134"/>
                <a:chExt cx="3951301" cy="2106034"/>
              </a:xfrm>
            </p:grpSpPr>
            <p:sp>
              <p:nvSpPr>
                <p:cNvPr id="17" name="Prostokąt 16">
                  <a:extLst>
                    <a:ext uri="{FF2B5EF4-FFF2-40B4-BE49-F238E27FC236}">
                      <a16:creationId xmlns:a16="http://schemas.microsoft.com/office/drawing/2014/main" xmlns="" id="{19A2CAF3-AEC8-46D6-AC15-768A60FF5E22}"/>
                    </a:ext>
                  </a:extLst>
                </p:cNvPr>
                <p:cNvSpPr/>
                <p:nvPr/>
              </p:nvSpPr>
              <p:spPr>
                <a:xfrm>
                  <a:off x="4572000" y="4342384"/>
                  <a:ext cx="3951301" cy="210278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b="1" dirty="0"/>
                </a:p>
                <a:p>
                  <a:pPr algn="ctr"/>
                  <a:endParaRPr lang="pl-PL" dirty="0"/>
                </a:p>
              </p:txBody>
            </p:sp>
            <p:sp>
              <p:nvSpPr>
                <p:cNvPr id="18" name="Prostokąt 17">
                  <a:extLst>
                    <a:ext uri="{FF2B5EF4-FFF2-40B4-BE49-F238E27FC236}">
                      <a16:creationId xmlns:a16="http://schemas.microsoft.com/office/drawing/2014/main" xmlns="" id="{E5717150-AC51-4507-B4AF-9A3A66A97BA5}"/>
                    </a:ext>
                  </a:extLst>
                </p:cNvPr>
                <p:cNvSpPr/>
                <p:nvPr/>
              </p:nvSpPr>
              <p:spPr>
                <a:xfrm>
                  <a:off x="4572000" y="4342384"/>
                  <a:ext cx="3951301" cy="813698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  <a:p>
                  <a:pPr algn="ctr"/>
                  <a:r>
                    <a:rPr lang="pl-PL" dirty="0"/>
                    <a:t>Multi SFP </a:t>
                  </a:r>
                  <a:r>
                    <a:rPr lang="pl-PL" dirty="0" err="1"/>
                    <a:t>mezzanine</a:t>
                  </a:r>
                  <a:r>
                    <a:rPr lang="pl-PL" dirty="0"/>
                    <a:t> #S07</a:t>
                  </a:r>
                </a:p>
              </p:txBody>
            </p:sp>
            <p:sp>
              <p:nvSpPr>
                <p:cNvPr id="19" name="Symbol zastępczy zawartości 8">
                  <a:extLst>
                    <a:ext uri="{FF2B5EF4-FFF2-40B4-BE49-F238E27FC236}">
                      <a16:creationId xmlns:a16="http://schemas.microsoft.com/office/drawing/2014/main" xmlns="" id="{7AF34407-1B40-443A-8A48-C6C28530C7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93323" y="4339134"/>
                  <a:ext cx="1308653" cy="31966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pl-PL" sz="1200" dirty="0"/>
                    <a:t>850nm </a:t>
                  </a:r>
                  <a:r>
                    <a:rPr lang="pl-PL" sz="1200" dirty="0" err="1"/>
                    <a:t>tranceiver</a:t>
                  </a:r>
                  <a:endParaRPr lang="pl-PL" sz="1200" dirty="0"/>
                </a:p>
              </p:txBody>
            </p:sp>
            <p:sp>
              <p:nvSpPr>
                <p:cNvPr id="20" name="Prostokąt 19">
                  <a:extLst>
                    <a:ext uri="{FF2B5EF4-FFF2-40B4-BE49-F238E27FC236}">
                      <a16:creationId xmlns:a16="http://schemas.microsoft.com/office/drawing/2014/main" xmlns="" id="{92405A72-35C8-4231-9718-7ACCDBE00884}"/>
                    </a:ext>
                  </a:extLst>
                </p:cNvPr>
                <p:cNvSpPr/>
                <p:nvPr/>
              </p:nvSpPr>
              <p:spPr>
                <a:xfrm>
                  <a:off x="5369242" y="5311472"/>
                  <a:ext cx="2332796" cy="682625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1400" b="1" dirty="0" err="1"/>
                    <a:t>Zynq</a:t>
                  </a:r>
                  <a:r>
                    <a:rPr lang="pl-PL" sz="1400" b="1" baseline="30000" dirty="0"/>
                    <a:t>®</a:t>
                  </a:r>
                  <a:r>
                    <a:rPr lang="pl-PL" sz="1400" b="1" dirty="0"/>
                    <a:t> 7000 </a:t>
                  </a:r>
                  <a:r>
                    <a:rPr lang="pl-PL" sz="1400" b="1" dirty="0" err="1"/>
                    <a:t>SoC</a:t>
                  </a:r>
                  <a:r>
                    <a:rPr lang="pl-PL" sz="1400" b="1" dirty="0"/>
                    <a:t> Module</a:t>
                  </a:r>
                  <a:endParaRPr lang="pl-PL" sz="1400" dirty="0"/>
                </a:p>
                <a:p>
                  <a:pPr algn="ctr"/>
                  <a:r>
                    <a:rPr lang="pl-PL" sz="1400" dirty="0"/>
                    <a:t>ME-ZX1-30-2I-D10</a:t>
                  </a:r>
                </a:p>
              </p:txBody>
            </p:sp>
            <p:sp>
              <p:nvSpPr>
                <p:cNvPr id="22" name="Prostokąt 21">
                  <a:extLst>
                    <a:ext uri="{FF2B5EF4-FFF2-40B4-BE49-F238E27FC236}">
                      <a16:creationId xmlns:a16="http://schemas.microsoft.com/office/drawing/2014/main" xmlns="" id="{83E829B9-C80C-4EF0-99DD-00A5AB9A4422}"/>
                    </a:ext>
                  </a:extLst>
                </p:cNvPr>
                <p:cNvSpPr/>
                <p:nvPr/>
              </p:nvSpPr>
              <p:spPr>
                <a:xfrm>
                  <a:off x="5144173" y="6034966"/>
                  <a:ext cx="29101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l-PL" b="1" dirty="0" err="1"/>
                    <a:t>Enclustra</a:t>
                  </a:r>
                  <a:r>
                    <a:rPr lang="pl-PL" b="1" dirty="0"/>
                    <a:t> PE1</a:t>
                  </a:r>
                  <a:r>
                    <a:rPr lang="pl-PL" dirty="0"/>
                    <a:t> ME-PE1-200-C </a:t>
                  </a:r>
                </a:p>
              </p:txBody>
            </p:sp>
          </p:grpSp>
          <p:sp>
            <p:nvSpPr>
              <p:cNvPr id="33" name="Prostokąt 32">
                <a:extLst>
                  <a:ext uri="{FF2B5EF4-FFF2-40B4-BE49-F238E27FC236}">
                    <a16:creationId xmlns:a16="http://schemas.microsoft.com/office/drawing/2014/main" xmlns="" id="{8D343352-41E5-4313-8694-EF389FFB6357}"/>
                  </a:ext>
                </a:extLst>
              </p:cNvPr>
              <p:cNvSpPr/>
              <p:nvPr/>
            </p:nvSpPr>
            <p:spPr>
              <a:xfrm>
                <a:off x="4572000" y="5965812"/>
                <a:ext cx="556591" cy="47140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12V</a:t>
                </a:r>
              </a:p>
            </p:txBody>
          </p:sp>
        </p:grpSp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xmlns="" id="{7D5E5659-85B3-4277-B7AD-69A8AE8F596B}"/>
                </a:ext>
              </a:extLst>
            </p:cNvPr>
            <p:cNvSpPr/>
            <p:nvPr/>
          </p:nvSpPr>
          <p:spPr>
            <a:xfrm>
              <a:off x="4549140" y="5203030"/>
              <a:ext cx="556591" cy="47140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ETH</a:t>
              </a:r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xmlns="" id="{B58E22B9-2A2E-41B7-B633-12F5DEF17010}"/>
              </a:ext>
            </a:extLst>
          </p:cNvPr>
          <p:cNvGrpSpPr/>
          <p:nvPr/>
        </p:nvGrpSpPr>
        <p:grpSpPr>
          <a:xfrm>
            <a:off x="275386" y="1637637"/>
            <a:ext cx="2356495" cy="1430763"/>
            <a:chOff x="275386" y="3220084"/>
            <a:chExt cx="2356495" cy="1430763"/>
          </a:xfrm>
        </p:grpSpPr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xmlns="" id="{25CCF798-386A-4481-B035-FFD6A1DBBC71}"/>
                </a:ext>
              </a:extLst>
            </p:cNvPr>
            <p:cNvGrpSpPr/>
            <p:nvPr/>
          </p:nvGrpSpPr>
          <p:grpSpPr>
            <a:xfrm>
              <a:off x="275386" y="3220084"/>
              <a:ext cx="2356495" cy="1430763"/>
              <a:chOff x="432016" y="2210868"/>
              <a:chExt cx="2356495" cy="1430763"/>
            </a:xfrm>
          </p:grpSpPr>
          <p:sp>
            <p:nvSpPr>
              <p:cNvPr id="49" name="Symbol zastępczy zawartości 8">
                <a:extLst>
                  <a:ext uri="{FF2B5EF4-FFF2-40B4-BE49-F238E27FC236}">
                    <a16:creationId xmlns:a16="http://schemas.microsoft.com/office/drawing/2014/main" xmlns="" id="{D73D8D7B-ACF5-43E3-A881-D60AFBF29A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016" y="2210868"/>
                <a:ext cx="2356495" cy="143076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1400" dirty="0"/>
              </a:p>
            </p:txBody>
          </p:sp>
          <p:sp>
            <p:nvSpPr>
              <p:cNvPr id="50" name="Prostokąt 49">
                <a:extLst>
                  <a:ext uri="{FF2B5EF4-FFF2-40B4-BE49-F238E27FC236}">
                    <a16:creationId xmlns:a16="http://schemas.microsoft.com/office/drawing/2014/main" xmlns="" id="{F53687CF-83D6-4E56-8554-48157C89C9DC}"/>
                  </a:ext>
                </a:extLst>
              </p:cNvPr>
              <p:cNvSpPr/>
              <p:nvPr/>
            </p:nvSpPr>
            <p:spPr>
              <a:xfrm>
                <a:off x="474130" y="2340755"/>
                <a:ext cx="229393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2000" b="1" dirty="0">
                    <a:solidFill>
                      <a:schemeClr val="bg1"/>
                    </a:solidFill>
                  </a:rPr>
                  <a:t>PC</a:t>
                </a:r>
                <a:r>
                  <a:rPr lang="pl-PL" sz="2000" b="1" dirty="0" smtClean="0">
                    <a:solidFill>
                      <a:schemeClr val="bg1"/>
                    </a:solidFill>
                  </a:rPr>
                  <a:t>/</a:t>
                </a:r>
                <a:r>
                  <a:rPr lang="pl-PL" sz="2000" b="1" dirty="0" err="1" smtClean="0">
                    <a:solidFill>
                      <a:schemeClr val="bg1"/>
                    </a:solidFill>
                  </a:rPr>
                  <a:t>ordi</a:t>
                </a:r>
                <a:r>
                  <a:rPr lang="pl-PL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l-PL" sz="2000" b="1" dirty="0" err="1" smtClean="0">
                    <a:solidFill>
                      <a:schemeClr val="bg1"/>
                    </a:solidFill>
                  </a:rPr>
                  <a:t>portable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xmlns="" id="{5BDCA171-8AF5-4309-B90B-A8141828E253}"/>
                </a:ext>
              </a:extLst>
            </p:cNvPr>
            <p:cNvSpPr/>
            <p:nvPr/>
          </p:nvSpPr>
          <p:spPr>
            <a:xfrm>
              <a:off x="2068940" y="4171134"/>
              <a:ext cx="556591" cy="47140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ETH</a:t>
              </a:r>
            </a:p>
          </p:txBody>
        </p:sp>
      </p:grpSp>
      <p:cxnSp>
        <p:nvCxnSpPr>
          <p:cNvPr id="53" name="Łącznik: łamany 52">
            <a:extLst>
              <a:ext uri="{FF2B5EF4-FFF2-40B4-BE49-F238E27FC236}">
                <a16:creationId xmlns:a16="http://schemas.microsoft.com/office/drawing/2014/main" xmlns="" id="{813B1C61-5A01-42BE-BF0E-77FD60F41606}"/>
              </a:ext>
            </a:extLst>
          </p:cNvPr>
          <p:cNvCxnSpPr>
            <a:stCxn id="51" idx="3"/>
            <a:endCxn id="44" idx="1"/>
          </p:cNvCxnSpPr>
          <p:nvPr/>
        </p:nvCxnSpPr>
        <p:spPr>
          <a:xfrm>
            <a:off x="2625531" y="2824390"/>
            <a:ext cx="1923609" cy="2614343"/>
          </a:xfrm>
          <a:prstGeom prst="bentConnector3">
            <a:avLst>
              <a:gd name="adj1" fmla="val 8796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Dowolny kształt: kształt 63">
            <a:extLst>
              <a:ext uri="{FF2B5EF4-FFF2-40B4-BE49-F238E27FC236}">
                <a16:creationId xmlns:a16="http://schemas.microsoft.com/office/drawing/2014/main" xmlns="" id="{DE7C3A18-14FF-4B2B-AC32-521222F298F3}"/>
              </a:ext>
            </a:extLst>
          </p:cNvPr>
          <p:cNvSpPr/>
          <p:nvPr/>
        </p:nvSpPr>
        <p:spPr>
          <a:xfrm>
            <a:off x="818285" y="814126"/>
            <a:ext cx="8150786" cy="5918642"/>
          </a:xfrm>
          <a:custGeom>
            <a:avLst/>
            <a:gdLst>
              <a:gd name="connsiteX0" fmla="*/ 3093057 w 7617349"/>
              <a:gd name="connsiteY0" fmla="*/ 55659 h 5955527"/>
              <a:gd name="connsiteX1" fmla="*/ 7617349 w 7617349"/>
              <a:gd name="connsiteY1" fmla="*/ 71562 h 5955527"/>
              <a:gd name="connsiteX2" fmla="*/ 7569641 w 7617349"/>
              <a:gd name="connsiteY2" fmla="*/ 5955527 h 5955527"/>
              <a:gd name="connsiteX3" fmla="*/ 0 w 7617349"/>
              <a:gd name="connsiteY3" fmla="*/ 5923722 h 5955527"/>
              <a:gd name="connsiteX4" fmla="*/ 7951 w 7617349"/>
              <a:gd name="connsiteY4" fmla="*/ 4548146 h 5955527"/>
              <a:gd name="connsiteX5" fmla="*/ 2584174 w 7617349"/>
              <a:gd name="connsiteY5" fmla="*/ 4556098 h 5955527"/>
              <a:gd name="connsiteX6" fmla="*/ 2623930 w 7617349"/>
              <a:gd name="connsiteY6" fmla="*/ 0 h 5955527"/>
              <a:gd name="connsiteX7" fmla="*/ 3093057 w 7617349"/>
              <a:gd name="connsiteY7" fmla="*/ 55659 h 5955527"/>
              <a:gd name="connsiteX0" fmla="*/ 2623930 w 7617349"/>
              <a:gd name="connsiteY0" fmla="*/ 0 h 5955527"/>
              <a:gd name="connsiteX1" fmla="*/ 7617349 w 7617349"/>
              <a:gd name="connsiteY1" fmla="*/ 71562 h 5955527"/>
              <a:gd name="connsiteX2" fmla="*/ 7569641 w 7617349"/>
              <a:gd name="connsiteY2" fmla="*/ 5955527 h 5955527"/>
              <a:gd name="connsiteX3" fmla="*/ 0 w 7617349"/>
              <a:gd name="connsiteY3" fmla="*/ 5923722 h 5955527"/>
              <a:gd name="connsiteX4" fmla="*/ 7951 w 7617349"/>
              <a:gd name="connsiteY4" fmla="*/ 4548146 h 5955527"/>
              <a:gd name="connsiteX5" fmla="*/ 2584174 w 7617349"/>
              <a:gd name="connsiteY5" fmla="*/ 4556098 h 5955527"/>
              <a:gd name="connsiteX6" fmla="*/ 2623930 w 7617349"/>
              <a:gd name="connsiteY6" fmla="*/ 0 h 59555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4497346 h 5904727"/>
              <a:gd name="connsiteX5" fmla="*/ 2584174 w 7617349"/>
              <a:gd name="connsiteY5" fmla="*/ 450529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84174 w 7617349"/>
              <a:gd name="connsiteY5" fmla="*/ 450529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99414 w 7617349"/>
              <a:gd name="connsiteY5" fmla="*/ 3369918 h 5904727"/>
              <a:gd name="connsiteX6" fmla="*/ 2636630 w 7617349"/>
              <a:gd name="connsiteY6" fmla="*/ 0 h 5904727"/>
              <a:gd name="connsiteX0" fmla="*/ 2636630 w 7617349"/>
              <a:gd name="connsiteY0" fmla="*/ 0 h 5904727"/>
              <a:gd name="connsiteX1" fmla="*/ 7617349 w 7617349"/>
              <a:gd name="connsiteY1" fmla="*/ 20762 h 5904727"/>
              <a:gd name="connsiteX2" fmla="*/ 7569641 w 7617349"/>
              <a:gd name="connsiteY2" fmla="*/ 5904727 h 5904727"/>
              <a:gd name="connsiteX3" fmla="*/ 0 w 7617349"/>
              <a:gd name="connsiteY3" fmla="*/ 5872922 h 5904727"/>
              <a:gd name="connsiteX4" fmla="*/ 7951 w 7617349"/>
              <a:gd name="connsiteY4" fmla="*/ 3316246 h 5904727"/>
              <a:gd name="connsiteX5" fmla="*/ 2599414 w 7617349"/>
              <a:gd name="connsiteY5" fmla="*/ 3324198 h 5904727"/>
              <a:gd name="connsiteX6" fmla="*/ 2636630 w 7617349"/>
              <a:gd name="connsiteY6" fmla="*/ 0 h 5904727"/>
              <a:gd name="connsiteX0" fmla="*/ 3169708 w 8150427"/>
              <a:gd name="connsiteY0" fmla="*/ 0 h 5904727"/>
              <a:gd name="connsiteX1" fmla="*/ 8150427 w 8150427"/>
              <a:gd name="connsiteY1" fmla="*/ 20762 h 5904727"/>
              <a:gd name="connsiteX2" fmla="*/ 8102719 w 8150427"/>
              <a:gd name="connsiteY2" fmla="*/ 5904727 h 5904727"/>
              <a:gd name="connsiteX3" fmla="*/ 533078 w 8150427"/>
              <a:gd name="connsiteY3" fmla="*/ 5872922 h 5904727"/>
              <a:gd name="connsiteX4" fmla="*/ 9 w 8150427"/>
              <a:gd name="connsiteY4" fmla="*/ 3316246 h 5904727"/>
              <a:gd name="connsiteX5" fmla="*/ 3132492 w 8150427"/>
              <a:gd name="connsiteY5" fmla="*/ 3324198 h 5904727"/>
              <a:gd name="connsiteX6" fmla="*/ 3169708 w 8150427"/>
              <a:gd name="connsiteY6" fmla="*/ 0 h 5904727"/>
              <a:gd name="connsiteX0" fmla="*/ 3169877 w 8150596"/>
              <a:gd name="connsiteY0" fmla="*/ 0 h 5904727"/>
              <a:gd name="connsiteX1" fmla="*/ 8150596 w 8150596"/>
              <a:gd name="connsiteY1" fmla="*/ 20762 h 5904727"/>
              <a:gd name="connsiteX2" fmla="*/ 8102888 w 8150596"/>
              <a:gd name="connsiteY2" fmla="*/ 5904727 h 5904727"/>
              <a:gd name="connsiteX3" fmla="*/ 22707 w 8150596"/>
              <a:gd name="connsiteY3" fmla="*/ 5895782 h 5904727"/>
              <a:gd name="connsiteX4" fmla="*/ 178 w 8150596"/>
              <a:gd name="connsiteY4" fmla="*/ 3316246 h 5904727"/>
              <a:gd name="connsiteX5" fmla="*/ 3132661 w 8150596"/>
              <a:gd name="connsiteY5" fmla="*/ 3324198 h 5904727"/>
              <a:gd name="connsiteX6" fmla="*/ 3169877 w 8150596"/>
              <a:gd name="connsiteY6" fmla="*/ 0 h 5904727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3316246 h 5918642"/>
              <a:gd name="connsiteX5" fmla="*/ 3132851 w 8150786"/>
              <a:gd name="connsiteY5" fmla="*/ 3324198 h 5918642"/>
              <a:gd name="connsiteX6" fmla="*/ 3170067 w 8150786"/>
              <a:gd name="connsiteY6" fmla="*/ 0 h 5918642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3316246 h 5918642"/>
              <a:gd name="connsiteX5" fmla="*/ 3148091 w 8150786"/>
              <a:gd name="connsiteY5" fmla="*/ 2806038 h 5918642"/>
              <a:gd name="connsiteX6" fmla="*/ 3170067 w 8150786"/>
              <a:gd name="connsiteY6" fmla="*/ 0 h 5918642"/>
              <a:gd name="connsiteX0" fmla="*/ 3170067 w 8150786"/>
              <a:gd name="connsiteY0" fmla="*/ 0 h 5918642"/>
              <a:gd name="connsiteX1" fmla="*/ 8150786 w 8150786"/>
              <a:gd name="connsiteY1" fmla="*/ 20762 h 5918642"/>
              <a:gd name="connsiteX2" fmla="*/ 8103078 w 8150786"/>
              <a:gd name="connsiteY2" fmla="*/ 5904727 h 5918642"/>
              <a:gd name="connsiteX3" fmla="*/ 7657 w 8150786"/>
              <a:gd name="connsiteY3" fmla="*/ 5918642 h 5918642"/>
              <a:gd name="connsiteX4" fmla="*/ 368 w 8150786"/>
              <a:gd name="connsiteY4" fmla="*/ 2782846 h 5918642"/>
              <a:gd name="connsiteX5" fmla="*/ 3148091 w 8150786"/>
              <a:gd name="connsiteY5" fmla="*/ 2806038 h 5918642"/>
              <a:gd name="connsiteX6" fmla="*/ 3170067 w 8150786"/>
              <a:gd name="connsiteY6" fmla="*/ 0 h 591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50786" h="5918642">
                <a:moveTo>
                  <a:pt x="3170067" y="0"/>
                </a:moveTo>
                <a:lnTo>
                  <a:pt x="8150786" y="20762"/>
                </a:lnTo>
                <a:lnTo>
                  <a:pt x="8103078" y="5904727"/>
                </a:lnTo>
                <a:lnTo>
                  <a:pt x="7657" y="5918642"/>
                </a:lnTo>
                <a:cubicBezTo>
                  <a:pt x="10307" y="5460117"/>
                  <a:pt x="-2282" y="3241371"/>
                  <a:pt x="368" y="2782846"/>
                </a:cubicBezTo>
                <a:lnTo>
                  <a:pt x="3148091" y="2806038"/>
                </a:lnTo>
                <a:lnTo>
                  <a:pt x="3170067" y="0"/>
                </a:lnTo>
                <a:close/>
              </a:path>
            </a:pathLst>
          </a:custGeom>
          <a:noFill/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1" name="Grupa 70">
            <a:extLst>
              <a:ext uri="{FF2B5EF4-FFF2-40B4-BE49-F238E27FC236}">
                <a16:creationId xmlns:a16="http://schemas.microsoft.com/office/drawing/2014/main" xmlns="" id="{D362C2BE-791F-4BBC-ADC0-2B3EC934FF3E}"/>
              </a:ext>
            </a:extLst>
          </p:cNvPr>
          <p:cNvGrpSpPr/>
          <p:nvPr/>
        </p:nvGrpSpPr>
        <p:grpSpPr>
          <a:xfrm>
            <a:off x="818285" y="5059894"/>
            <a:ext cx="2025063" cy="1611018"/>
            <a:chOff x="818285" y="5059894"/>
            <a:chExt cx="2025063" cy="1611018"/>
          </a:xfrm>
        </p:grpSpPr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xmlns="" id="{92BB6C03-7732-4BCC-81A7-8CE0F18012F5}"/>
                </a:ext>
              </a:extLst>
            </p:cNvPr>
            <p:cNvGrpSpPr/>
            <p:nvPr/>
          </p:nvGrpSpPr>
          <p:grpSpPr>
            <a:xfrm>
              <a:off x="818285" y="5059894"/>
              <a:ext cx="2025063" cy="1611018"/>
              <a:chOff x="-14038" y="4813310"/>
              <a:chExt cx="1799903" cy="1611018"/>
            </a:xfrm>
          </p:grpSpPr>
          <p:grpSp>
            <p:nvGrpSpPr>
              <p:cNvPr id="28" name="Grupa 27">
                <a:extLst>
                  <a:ext uri="{FF2B5EF4-FFF2-40B4-BE49-F238E27FC236}">
                    <a16:creationId xmlns:a16="http://schemas.microsoft.com/office/drawing/2014/main" xmlns="" id="{7756BFA1-D141-4953-BE84-950F8805D4D7}"/>
                  </a:ext>
                </a:extLst>
              </p:cNvPr>
              <p:cNvGrpSpPr/>
              <p:nvPr/>
            </p:nvGrpSpPr>
            <p:grpSpPr>
              <a:xfrm>
                <a:off x="-14038" y="4832080"/>
                <a:ext cx="1799903" cy="1592248"/>
                <a:chOff x="142592" y="1785888"/>
                <a:chExt cx="1799903" cy="1592248"/>
              </a:xfrm>
            </p:grpSpPr>
            <p:sp>
              <p:nvSpPr>
                <p:cNvPr id="26" name="Symbol zastępczy zawartości 8">
                  <a:extLst>
                    <a:ext uri="{FF2B5EF4-FFF2-40B4-BE49-F238E27FC236}">
                      <a16:creationId xmlns:a16="http://schemas.microsoft.com/office/drawing/2014/main" xmlns="" id="{6BF23516-7771-462C-A491-8B0E19807A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5626" y="1785888"/>
                  <a:ext cx="1695028" cy="159224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sz="1400" dirty="0"/>
                </a:p>
              </p:txBody>
            </p:sp>
            <p:sp>
              <p:nvSpPr>
                <p:cNvPr id="27" name="Prostokąt 26">
                  <a:extLst>
                    <a:ext uri="{FF2B5EF4-FFF2-40B4-BE49-F238E27FC236}">
                      <a16:creationId xmlns:a16="http://schemas.microsoft.com/office/drawing/2014/main" xmlns="" id="{3B7A000F-7442-4EFA-AA71-AA389B25A6A5}"/>
                    </a:ext>
                  </a:extLst>
                </p:cNvPr>
                <p:cNvSpPr/>
                <p:nvPr/>
              </p:nvSpPr>
              <p:spPr>
                <a:xfrm>
                  <a:off x="142592" y="2264993"/>
                  <a:ext cx="1799903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l-PL" sz="1400" b="1" dirty="0" smtClean="0">
                      <a:solidFill>
                        <a:schemeClr val="bg1"/>
                      </a:solidFill>
                    </a:rPr>
                    <a:t>Alim </a:t>
                  </a:r>
                  <a:r>
                    <a:rPr lang="pl-PL" sz="1400" b="1" dirty="0" err="1" smtClean="0">
                      <a:solidFill>
                        <a:schemeClr val="bg1"/>
                      </a:solidFill>
                    </a:rPr>
                    <a:t>électrique</a:t>
                  </a:r>
                  <a:endParaRPr lang="pl-PL" sz="1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sz="1400" b="1" dirty="0" err="1">
                      <a:solidFill>
                        <a:schemeClr val="bg1"/>
                      </a:solidFill>
                    </a:rPr>
                    <a:t>CiT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300 W Micro </a:t>
                  </a:r>
                  <a:r>
                    <a:rPr lang="en-US" sz="1400" b="1" dirty="0" err="1">
                      <a:solidFill>
                        <a:schemeClr val="bg1"/>
                      </a:solidFill>
                    </a:rPr>
                    <a:t>Atx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400" b="1" dirty="0" err="1" smtClean="0">
                      <a:solidFill>
                        <a:schemeClr val="bg1"/>
                      </a:solidFill>
                    </a:rPr>
                    <a:t>Alim</a:t>
                  </a:r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1400" b="1" dirty="0" err="1" smtClean="0">
                      <a:solidFill>
                        <a:schemeClr val="bg1"/>
                      </a:solidFill>
                    </a:rPr>
                    <a:t>électrique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xmlns="" id="{F1C6FC4E-1BE4-437C-86AB-D10B08043A65}"/>
                  </a:ext>
                </a:extLst>
              </p:cNvPr>
              <p:cNvSpPr/>
              <p:nvPr/>
            </p:nvSpPr>
            <p:spPr>
              <a:xfrm>
                <a:off x="1213077" y="4819037"/>
                <a:ext cx="556591" cy="47140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12V</a:t>
                </a:r>
              </a:p>
            </p:txBody>
          </p:sp>
          <p:sp>
            <p:nvSpPr>
              <p:cNvPr id="30" name="Prostokąt 29">
                <a:extLst>
                  <a:ext uri="{FF2B5EF4-FFF2-40B4-BE49-F238E27FC236}">
                    <a16:creationId xmlns:a16="http://schemas.microsoft.com/office/drawing/2014/main" xmlns="" id="{8FB3F9EF-EA20-4927-8422-D2AB15B3EFAD}"/>
                  </a:ext>
                </a:extLst>
              </p:cNvPr>
              <p:cNvSpPr/>
              <p:nvPr/>
            </p:nvSpPr>
            <p:spPr>
              <a:xfrm>
                <a:off x="62223" y="4813310"/>
                <a:ext cx="556591" cy="471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5V</a:t>
                </a:r>
              </a:p>
            </p:txBody>
          </p:sp>
        </p:grp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C60C6388-734C-49B8-A080-83E30DEAE9A9}"/>
                </a:ext>
              </a:extLst>
            </p:cNvPr>
            <p:cNvSpPr/>
            <p:nvPr/>
          </p:nvSpPr>
          <p:spPr>
            <a:xfrm>
              <a:off x="915391" y="6291286"/>
              <a:ext cx="983474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pl-PL" b="1" dirty="0"/>
                <a:t>AC 230V</a:t>
              </a:r>
              <a:endParaRPr lang="pl-PL" dirty="0"/>
            </a:p>
          </p:txBody>
        </p:sp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xmlns="" id="{6238D6C5-C093-410F-B85F-2C3D528F67D0}"/>
              </a:ext>
            </a:extLst>
          </p:cNvPr>
          <p:cNvSpPr/>
          <p:nvPr/>
        </p:nvSpPr>
        <p:spPr>
          <a:xfrm>
            <a:off x="2696855" y="3943411"/>
            <a:ext cx="1031019" cy="45389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ON/OFF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xmlns="" id="{A3F8D97F-D8E6-4510-9927-79DE5302D274}"/>
              </a:ext>
            </a:extLst>
          </p:cNvPr>
          <p:cNvSpPr/>
          <p:nvPr/>
        </p:nvSpPr>
        <p:spPr>
          <a:xfrm>
            <a:off x="2704475" y="4446060"/>
            <a:ext cx="1031019" cy="45389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ON/OFF</a:t>
            </a:r>
          </a:p>
        </p:txBody>
      </p:sp>
      <p:cxnSp>
        <p:nvCxnSpPr>
          <p:cNvPr id="72" name="Łącznik: łamany 71">
            <a:extLst>
              <a:ext uri="{FF2B5EF4-FFF2-40B4-BE49-F238E27FC236}">
                <a16:creationId xmlns:a16="http://schemas.microsoft.com/office/drawing/2014/main" xmlns="" id="{57094F58-9822-425F-AF14-C56686547684}"/>
              </a:ext>
            </a:extLst>
          </p:cNvPr>
          <p:cNvCxnSpPr>
            <a:cxnSpLocks/>
            <a:stCxn id="30" idx="0"/>
            <a:endCxn id="66" idx="1"/>
          </p:cNvCxnSpPr>
          <p:nvPr/>
        </p:nvCxnSpPr>
        <p:spPr>
          <a:xfrm rot="5400000" flipH="1" flipV="1">
            <a:off x="1512257" y="3875296"/>
            <a:ext cx="889536" cy="1479660"/>
          </a:xfrm>
          <a:prstGeom prst="bentConnector2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Łącznik: łamany 74">
            <a:extLst>
              <a:ext uri="{FF2B5EF4-FFF2-40B4-BE49-F238E27FC236}">
                <a16:creationId xmlns:a16="http://schemas.microsoft.com/office/drawing/2014/main" xmlns="" id="{51AE865D-EA41-4DC6-82BF-8385A26D83C3}"/>
              </a:ext>
            </a:extLst>
          </p:cNvPr>
          <p:cNvCxnSpPr>
            <a:cxnSpLocks/>
            <a:stCxn id="29" idx="0"/>
            <a:endCxn id="69" idx="1"/>
          </p:cNvCxnSpPr>
          <p:nvPr/>
        </p:nvCxnSpPr>
        <p:spPr>
          <a:xfrm rot="5400000" flipH="1" flipV="1">
            <a:off x="2411938" y="4773085"/>
            <a:ext cx="392614" cy="192459"/>
          </a:xfrm>
          <a:prstGeom prst="bentConnector2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4" name="Prostokąt 83">
            <a:extLst>
              <a:ext uri="{FF2B5EF4-FFF2-40B4-BE49-F238E27FC236}">
                <a16:creationId xmlns:a16="http://schemas.microsoft.com/office/drawing/2014/main" xmlns="" id="{7DA424D8-9038-45C3-AD6E-7F9414FE9BC4}"/>
              </a:ext>
            </a:extLst>
          </p:cNvPr>
          <p:cNvSpPr/>
          <p:nvPr/>
        </p:nvSpPr>
        <p:spPr>
          <a:xfrm>
            <a:off x="2375189" y="3605658"/>
            <a:ext cx="14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Interrupteurs</a:t>
            </a: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B45FB396-E531-423E-BFA9-A40955B0764C}"/>
              </a:ext>
            </a:extLst>
          </p:cNvPr>
          <p:cNvGrpSpPr/>
          <p:nvPr/>
        </p:nvGrpSpPr>
        <p:grpSpPr>
          <a:xfrm>
            <a:off x="4534839" y="2260214"/>
            <a:ext cx="3957651" cy="1387526"/>
            <a:chOff x="4542790" y="2261991"/>
            <a:chExt cx="3957651" cy="1387526"/>
          </a:xfrm>
        </p:grpSpPr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xmlns="" id="{5AE72CC8-1212-409A-AF76-8D05504BC08E}"/>
                </a:ext>
              </a:extLst>
            </p:cNvPr>
            <p:cNvGrpSpPr/>
            <p:nvPr/>
          </p:nvGrpSpPr>
          <p:grpSpPr>
            <a:xfrm>
              <a:off x="4542790" y="2261991"/>
              <a:ext cx="3957651" cy="1387526"/>
              <a:chOff x="4565650" y="2589651"/>
              <a:chExt cx="3957651" cy="1387526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xmlns="" id="{0EF2082C-7414-4109-907D-7B887085A8AC}"/>
                  </a:ext>
                </a:extLst>
              </p:cNvPr>
              <p:cNvGrpSpPr/>
              <p:nvPr/>
            </p:nvGrpSpPr>
            <p:grpSpPr>
              <a:xfrm>
                <a:off x="4572000" y="2589651"/>
                <a:ext cx="3951301" cy="1383534"/>
                <a:chOff x="4436827" y="2931557"/>
                <a:chExt cx="3951301" cy="1383534"/>
              </a:xfrm>
            </p:grpSpPr>
            <p:grpSp>
              <p:nvGrpSpPr>
                <p:cNvPr id="14" name="Grupa 13">
                  <a:extLst>
                    <a:ext uri="{FF2B5EF4-FFF2-40B4-BE49-F238E27FC236}">
                      <a16:creationId xmlns:a16="http://schemas.microsoft.com/office/drawing/2014/main" xmlns="" id="{4986FEB0-9815-43C4-AFA4-6E115B72CE1E}"/>
                    </a:ext>
                  </a:extLst>
                </p:cNvPr>
                <p:cNvGrpSpPr/>
                <p:nvPr/>
              </p:nvGrpSpPr>
              <p:grpSpPr>
                <a:xfrm>
                  <a:off x="4436827" y="2931557"/>
                  <a:ext cx="3951301" cy="1383534"/>
                  <a:chOff x="4436827" y="2931557"/>
                  <a:chExt cx="3951301" cy="1383534"/>
                </a:xfrm>
              </p:grpSpPr>
              <p:sp>
                <p:nvSpPr>
                  <p:cNvPr id="4" name="Prostokąt 3">
                    <a:extLst>
                      <a:ext uri="{FF2B5EF4-FFF2-40B4-BE49-F238E27FC236}">
                        <a16:creationId xmlns:a16="http://schemas.microsoft.com/office/drawing/2014/main" xmlns="" id="{B776F5F9-4198-4995-9AB9-312D49BFBF37}"/>
                      </a:ext>
                    </a:extLst>
                  </p:cNvPr>
                  <p:cNvSpPr/>
                  <p:nvPr/>
                </p:nvSpPr>
                <p:spPr>
                  <a:xfrm>
                    <a:off x="4436827" y="2931557"/>
                    <a:ext cx="3951301" cy="1383534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sp>
                <p:nvSpPr>
                  <p:cNvPr id="5" name="Prostokąt 4">
                    <a:extLst>
                      <a:ext uri="{FF2B5EF4-FFF2-40B4-BE49-F238E27FC236}">
                        <a16:creationId xmlns:a16="http://schemas.microsoft.com/office/drawing/2014/main" xmlns="" id="{8E85C679-5510-4F13-A88E-BC6E5057EAD3}"/>
                      </a:ext>
                    </a:extLst>
                  </p:cNvPr>
                  <p:cNvSpPr/>
                  <p:nvPr/>
                </p:nvSpPr>
                <p:spPr>
                  <a:xfrm>
                    <a:off x="4562059" y="3030085"/>
                    <a:ext cx="1573035" cy="33064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l-PL" dirty="0"/>
                      <a:t>SLOT 0</a:t>
                    </a:r>
                  </a:p>
                </p:txBody>
              </p:sp>
              <p:sp>
                <p:nvSpPr>
                  <p:cNvPr id="6" name="Prostokąt 5">
                    <a:extLst>
                      <a:ext uri="{FF2B5EF4-FFF2-40B4-BE49-F238E27FC236}">
                        <a16:creationId xmlns:a16="http://schemas.microsoft.com/office/drawing/2014/main" xmlns="" id="{FF563D02-89A1-49C9-9E5A-960EB5547FEC}"/>
                      </a:ext>
                    </a:extLst>
                  </p:cNvPr>
                  <p:cNvSpPr/>
                  <p:nvPr/>
                </p:nvSpPr>
                <p:spPr>
                  <a:xfrm>
                    <a:off x="6562475" y="3030085"/>
                    <a:ext cx="1573035" cy="330642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l-PL" dirty="0"/>
                      <a:t>SLOT 1</a:t>
                    </a:r>
                  </a:p>
                </p:txBody>
              </p:sp>
            </p:grpSp>
            <p:sp>
              <p:nvSpPr>
                <p:cNvPr id="15" name="Symbol zastępczy zawartości 8">
                  <a:extLst>
                    <a:ext uri="{FF2B5EF4-FFF2-40B4-BE49-F238E27FC236}">
                      <a16:creationId xmlns:a16="http://schemas.microsoft.com/office/drawing/2014/main" xmlns="" id="{426E1D90-0FE6-4BED-9316-1098F76413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46141" y="3993932"/>
                  <a:ext cx="1308653" cy="319665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pl-PL" sz="1200" dirty="0"/>
                    <a:t>850nm </a:t>
                  </a:r>
                  <a:r>
                    <a:rPr lang="pl-PL" sz="1200" dirty="0" err="1"/>
                    <a:t>tranceiver</a:t>
                  </a:r>
                  <a:endParaRPr lang="pl-PL" sz="1200" dirty="0"/>
                </a:p>
              </p:txBody>
            </p:sp>
          </p:grp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xmlns="" id="{913974EE-920F-4282-A9BB-56CC34AA26FE}"/>
                  </a:ext>
                </a:extLst>
              </p:cNvPr>
              <p:cNvSpPr/>
              <p:nvPr/>
            </p:nvSpPr>
            <p:spPr>
              <a:xfrm>
                <a:off x="4565650" y="3505772"/>
                <a:ext cx="556591" cy="471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5V</a:t>
                </a:r>
              </a:p>
            </p:txBody>
          </p:sp>
        </p:grp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xmlns="" id="{80793BD1-5528-4AD4-B3CB-0AAC95CA5AC1}"/>
                </a:ext>
              </a:extLst>
            </p:cNvPr>
            <p:cNvSpPr/>
            <p:nvPr/>
          </p:nvSpPr>
          <p:spPr>
            <a:xfrm>
              <a:off x="5159390" y="2670050"/>
              <a:ext cx="30559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>
                      <a:lumMod val="95000"/>
                    </a:schemeClr>
                  </a:solidFill>
                </a:rPr>
                <a:t>FEM  N</a:t>
              </a:r>
              <a:r>
                <a:rPr lang="pl-PL" b="1" baseline="30000" dirty="0">
                  <a:solidFill>
                    <a:schemeClr val="bg1">
                      <a:lumMod val="95000"/>
                    </a:schemeClr>
                  </a:solidFill>
                </a:rPr>
                <a:t>o</a:t>
              </a:r>
              <a:r>
                <a:rPr lang="pl-PL" b="1" dirty="0">
                  <a:solidFill>
                    <a:schemeClr val="bg1">
                      <a:lumMod val="95000"/>
                    </a:schemeClr>
                  </a:solidFill>
                </a:rPr>
                <a:t>P02</a:t>
              </a:r>
            </a:p>
            <a:p>
              <a:pPr algn="ctr"/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avec</a:t>
              </a:r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radiateur</a:t>
              </a:r>
              <a:r>
                <a:rPr lang="pl-PL" dirty="0" smtClean="0">
                  <a:solidFill>
                    <a:schemeClr val="bg1">
                      <a:lumMod val="95000"/>
                    </a:schemeClr>
                  </a:solidFill>
                </a:rPr>
                <a:t> et </a:t>
              </a:r>
              <a:r>
                <a:rPr lang="pl-PL" dirty="0" err="1" smtClean="0">
                  <a:solidFill>
                    <a:schemeClr val="bg1">
                      <a:lumMod val="95000"/>
                    </a:schemeClr>
                  </a:solidFill>
                </a:rPr>
                <a:t>ventilateur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63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1911"/>
          </a:xfrm>
        </p:spPr>
        <p:txBody>
          <a:bodyPr/>
          <a:lstStyle/>
          <a:p>
            <a:pPr algn="ctr"/>
            <a:r>
              <a:rPr lang="pl-PL" dirty="0" err="1" smtClean="0"/>
              <a:t>M</a:t>
            </a:r>
            <a:r>
              <a:rPr lang="pl-PL" dirty="0" err="1" smtClean="0"/>
              <a:t>écanique</a:t>
            </a:r>
            <a:r>
              <a:rPr lang="pl-PL" dirty="0" smtClean="0"/>
              <a:t> </a:t>
            </a:r>
            <a:r>
              <a:rPr lang="pl-PL" dirty="0" err="1" smtClean="0"/>
              <a:t>du</a:t>
            </a:r>
            <a:r>
              <a:rPr lang="pl-PL" dirty="0" smtClean="0"/>
              <a:t> </a:t>
            </a:r>
            <a:r>
              <a:rPr lang="pl-PL" dirty="0" err="1" smtClean="0"/>
              <a:t>testeur</a:t>
            </a:r>
            <a:r>
              <a:rPr lang="pl-PL" dirty="0" smtClean="0"/>
              <a:t> de </a:t>
            </a:r>
            <a:r>
              <a:rPr lang="pl-PL" dirty="0" smtClean="0"/>
              <a:t>FEC</a:t>
            </a:r>
            <a:endParaRPr lang="en-GB" dirty="0"/>
          </a:p>
        </p:txBody>
      </p:sp>
      <p:pic>
        <p:nvPicPr>
          <p:cNvPr id="5" name="Symbol zastępczy zawartości 4" descr="Obraz zawierający wewnątrz, stół, siedzi, pomieszczenie&#10;&#10;Opis wygenerowany automatycznie">
            <a:extLst>
              <a:ext uri="{FF2B5EF4-FFF2-40B4-BE49-F238E27FC236}">
                <a16:creationId xmlns:a16="http://schemas.microsoft.com/office/drawing/2014/main" xmlns="" id="{31CE6D6A-F870-4A93-8567-F39FCC3DE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3307080"/>
            <a:ext cx="4178722" cy="3134041"/>
          </a:xfrm>
        </p:spPr>
      </p:pic>
      <p:pic>
        <p:nvPicPr>
          <p:cNvPr id="7" name="Obraz 6" descr="Obraz zawierający stół, siedzi, książka&#10;&#10;Opis wygenerowany automatycznie">
            <a:extLst>
              <a:ext uri="{FF2B5EF4-FFF2-40B4-BE49-F238E27FC236}">
                <a16:creationId xmlns:a16="http://schemas.microsoft.com/office/drawing/2014/main" xmlns="" id="{2BD8A3E0-51AA-4F2A-940F-048526C0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42" y="3307080"/>
            <a:ext cx="4178721" cy="313404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CF2179F-8A95-4C47-8939-16C4DC71835A}"/>
              </a:ext>
            </a:extLst>
          </p:cNvPr>
          <p:cNvSpPr/>
          <p:nvPr/>
        </p:nvSpPr>
        <p:spPr>
          <a:xfrm>
            <a:off x="429867" y="1344722"/>
            <a:ext cx="34087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Envers</a:t>
            </a:r>
            <a:r>
              <a:rPr lang="en-GB" dirty="0" smtClean="0"/>
              <a:t> (</a:t>
            </a:r>
            <a:r>
              <a:rPr lang="en-GB" dirty="0" err="1" smtClean="0"/>
              <a:t>dessous</a:t>
            </a:r>
            <a:r>
              <a:rPr lang="en-GB" dirty="0" smtClean="0"/>
              <a:t>)</a:t>
            </a:r>
            <a:r>
              <a:rPr lang="en-GB" dirty="0" smtClean="0"/>
              <a:t>: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Alim </a:t>
            </a:r>
            <a:r>
              <a:rPr lang="pl-PL" dirty="0" err="1" smtClean="0"/>
              <a:t>é</a:t>
            </a:r>
            <a:r>
              <a:rPr lang="pl-PL" dirty="0" err="1" smtClean="0"/>
              <a:t>lectrique</a:t>
            </a:r>
            <a:r>
              <a:rPr lang="pl-PL" dirty="0" smtClean="0"/>
              <a:t> AC 230: </a:t>
            </a:r>
            <a:r>
              <a:rPr lang="en-US" dirty="0" err="1"/>
              <a:t>CiT</a:t>
            </a:r>
            <a:r>
              <a:rPr lang="en-US" dirty="0"/>
              <a:t> 300 W Micro </a:t>
            </a:r>
            <a:r>
              <a:rPr lang="en-US" dirty="0" err="1"/>
              <a:t>Atx</a:t>
            </a:r>
            <a:r>
              <a:rPr lang="en-US" dirty="0"/>
              <a:t> 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5V 16A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12V 14A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err="1" smtClean="0"/>
              <a:t>Maquette</a:t>
            </a:r>
            <a:r>
              <a:rPr lang="pl-PL" dirty="0" smtClean="0"/>
              <a:t> TDCM</a:t>
            </a:r>
            <a:endParaRPr lang="pl-PL" dirty="0"/>
          </a:p>
          <a:p>
            <a:endParaRPr lang="en-GB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781D8BD-82A9-4170-B26C-5123691B49B4}"/>
              </a:ext>
            </a:extLst>
          </p:cNvPr>
          <p:cNvSpPr/>
          <p:nvPr/>
        </p:nvSpPr>
        <p:spPr>
          <a:xfrm>
            <a:off x="4562713" y="1483222"/>
            <a:ext cx="39526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/>
              <a:t>Endroit</a:t>
            </a:r>
            <a:r>
              <a:rPr lang="pl-PL" dirty="0" smtClean="0"/>
              <a:t> (</a:t>
            </a:r>
            <a:r>
              <a:rPr lang="pl-PL" dirty="0" err="1" smtClean="0"/>
              <a:t>dessus</a:t>
            </a:r>
            <a:r>
              <a:rPr lang="pl-PL" dirty="0" smtClean="0"/>
              <a:t>)</a:t>
            </a:r>
            <a:r>
              <a:rPr lang="en-GB" dirty="0" smtClean="0"/>
              <a:t>: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err="1" smtClean="0"/>
              <a:t>Interrupteurs</a:t>
            </a:r>
            <a:r>
              <a:rPr lang="pl-PL" dirty="0" smtClean="0"/>
              <a:t>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5V FEM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12V TDCM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FEM  N</a:t>
            </a:r>
            <a:r>
              <a:rPr lang="en-US" baseline="30000" dirty="0"/>
              <a:t>o</a:t>
            </a:r>
            <a:r>
              <a:rPr lang="en-US" dirty="0"/>
              <a:t>P02</a:t>
            </a:r>
            <a:r>
              <a:rPr lang="pl-PL" dirty="0"/>
              <a:t> </a:t>
            </a:r>
            <a:r>
              <a:rPr lang="en-US" dirty="0" smtClean="0"/>
              <a:t>avec</a:t>
            </a:r>
            <a:r>
              <a:rPr lang="en-US" dirty="0" smtClean="0"/>
              <a:t> </a:t>
            </a:r>
            <a:r>
              <a:rPr lang="pl-PL" dirty="0" err="1" smtClean="0"/>
              <a:t>radiateur</a:t>
            </a:r>
            <a:r>
              <a:rPr lang="pl-PL" dirty="0" smtClean="0"/>
              <a:t> et </a:t>
            </a:r>
            <a:r>
              <a:rPr lang="pl-PL" dirty="0" err="1" smtClean="0"/>
              <a:t>ventillateur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41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206376"/>
            <a:ext cx="7886700" cy="1325563"/>
          </a:xfrm>
        </p:spPr>
        <p:txBody>
          <a:bodyPr/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en-GB" dirty="0" err="1" smtClean="0"/>
              <a:t>vue</a:t>
            </a:r>
            <a:r>
              <a:rPr lang="en-GB" dirty="0" smtClean="0"/>
              <a:t> du </a:t>
            </a:r>
            <a:r>
              <a:rPr lang="en-GB" dirty="0" err="1" smtClean="0"/>
              <a:t>dessus</a:t>
            </a:r>
            <a:endParaRPr lang="en-GB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890E7FA7-6DB3-4648-B29B-B66DC69F8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 b="9218"/>
          <a:stretch/>
        </p:blipFill>
        <p:spPr>
          <a:xfrm>
            <a:off x="1041620" y="2995874"/>
            <a:ext cx="5628189" cy="3443026"/>
          </a:xfr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7A79A484-69FA-4B8D-AFF9-3F5EDD209338}"/>
              </a:ext>
            </a:extLst>
          </p:cNvPr>
          <p:cNvSpPr/>
          <p:nvPr/>
        </p:nvSpPr>
        <p:spPr>
          <a:xfrm>
            <a:off x="7068710" y="3961787"/>
            <a:ext cx="1317763" cy="59658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FEM 5V ON/OFF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D6943219-3307-4A98-88DC-B6684A891663}"/>
              </a:ext>
            </a:extLst>
          </p:cNvPr>
          <p:cNvSpPr/>
          <p:nvPr/>
        </p:nvSpPr>
        <p:spPr>
          <a:xfrm>
            <a:off x="7068710" y="4726649"/>
            <a:ext cx="1317763" cy="59658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12V</a:t>
            </a:r>
          </a:p>
          <a:p>
            <a:pPr algn="ctr"/>
            <a:r>
              <a:rPr lang="pl-PL" dirty="0"/>
              <a:t>ON/OFF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33FEB2A1-C4F1-4909-B678-576C30151AB3}"/>
              </a:ext>
            </a:extLst>
          </p:cNvPr>
          <p:cNvSpPr/>
          <p:nvPr/>
        </p:nvSpPr>
        <p:spPr>
          <a:xfrm>
            <a:off x="6866790" y="3576070"/>
            <a:ext cx="14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Interrupteurs</a:t>
            </a:r>
            <a:endParaRPr lang="pl-PL" dirty="0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EF1115B-56EE-4C6B-B07C-F8F54EFF325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351758" y="4260078"/>
            <a:ext cx="716952" cy="154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A2BA1071-0999-436A-8C44-F4608623149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32606" y="5024940"/>
            <a:ext cx="636104" cy="1213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341FFB82-7FBB-439D-A335-176FB278D54F}"/>
              </a:ext>
            </a:extLst>
          </p:cNvPr>
          <p:cNvSpPr/>
          <p:nvPr/>
        </p:nvSpPr>
        <p:spPr>
          <a:xfrm>
            <a:off x="7068710" y="2697583"/>
            <a:ext cx="1317763" cy="59658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TDCM IP </a:t>
            </a:r>
            <a:r>
              <a:rPr lang="pl-PL" dirty="0" err="1"/>
              <a:t>label</a:t>
            </a:r>
            <a:r>
              <a:rPr lang="pl-PL" dirty="0"/>
              <a:t> 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3542655F-44EB-43EF-B142-CA08AAC4945E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6510784" y="2995874"/>
            <a:ext cx="557926" cy="3559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0426DFE7-C4EB-4382-91C1-F726494AB009}"/>
              </a:ext>
            </a:extLst>
          </p:cNvPr>
          <p:cNvSpPr/>
          <p:nvPr/>
        </p:nvSpPr>
        <p:spPr>
          <a:xfrm>
            <a:off x="1168842" y="3078450"/>
            <a:ext cx="2178657" cy="3233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4C4B3D6D-B07F-494D-84E7-303ABA04BC12}"/>
              </a:ext>
            </a:extLst>
          </p:cNvPr>
          <p:cNvSpPr/>
          <p:nvPr/>
        </p:nvSpPr>
        <p:spPr>
          <a:xfrm>
            <a:off x="3425889" y="3078450"/>
            <a:ext cx="2100268" cy="3233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xmlns="" id="{F3716ADE-5B08-434E-BCA3-D2F222E9B077}"/>
              </a:ext>
            </a:extLst>
          </p:cNvPr>
          <p:cNvSpPr/>
          <p:nvPr/>
        </p:nvSpPr>
        <p:spPr>
          <a:xfrm>
            <a:off x="1652972" y="2658441"/>
            <a:ext cx="121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FEC slot #0</a:t>
            </a:r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860F2A78-4EB9-4466-9294-5F6DAE8B8DCE}"/>
              </a:ext>
            </a:extLst>
          </p:cNvPr>
          <p:cNvSpPr/>
          <p:nvPr/>
        </p:nvSpPr>
        <p:spPr>
          <a:xfrm>
            <a:off x="3870825" y="2645158"/>
            <a:ext cx="121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FEC slot #1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xmlns="" id="{F9774C33-2C99-4A16-9C91-39F469977C4B}"/>
              </a:ext>
            </a:extLst>
          </p:cNvPr>
          <p:cNvSpPr/>
          <p:nvPr/>
        </p:nvSpPr>
        <p:spPr>
          <a:xfrm>
            <a:off x="533235" y="1281326"/>
            <a:ext cx="8661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Les 2 emplacements de</a:t>
            </a:r>
            <a:r>
              <a:rPr lang="en-US" dirty="0" smtClean="0"/>
              <a:t> </a:t>
            </a:r>
            <a:r>
              <a:rPr lang="en-US" dirty="0"/>
              <a:t>FEM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utilisés</a:t>
            </a:r>
            <a:r>
              <a:rPr lang="en-US" dirty="0" smtClean="0"/>
              <a:t> pour le test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Avant tout test, faire un cycle de </a:t>
            </a:r>
            <a:r>
              <a:rPr lang="en-US" dirty="0" err="1" smtClean="0"/>
              <a:t>mise</a:t>
            </a:r>
            <a:r>
              <a:rPr lang="en-US" dirty="0" smtClean="0"/>
              <a:t> sous tension de TDCM </a:t>
            </a:r>
            <a:r>
              <a:rPr lang="en-US" dirty="0"/>
              <a:t>+ </a:t>
            </a:r>
            <a:r>
              <a:rPr lang="en-US" dirty="0" smtClean="0"/>
              <a:t>FEC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Chaque</a:t>
            </a:r>
            <a:r>
              <a:rPr lang="en-US" dirty="0" smtClean="0"/>
              <a:t> emplacement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équipé</a:t>
            </a:r>
            <a:r>
              <a:rPr lang="en-US" dirty="0" smtClean="0"/>
              <a:t> de 4 </a:t>
            </a:r>
            <a:r>
              <a:rPr lang="en-US" dirty="0" err="1" smtClean="0"/>
              <a:t>espaceurs</a:t>
            </a:r>
            <a:r>
              <a:rPr lang="en-US" dirty="0" smtClean="0"/>
              <a:t> </a:t>
            </a:r>
            <a:r>
              <a:rPr lang="en-US" dirty="0" err="1" smtClean="0"/>
              <a:t>métalliques</a:t>
            </a:r>
            <a:r>
              <a:rPr lang="en-US" dirty="0" smtClean="0"/>
              <a:t> </a:t>
            </a:r>
            <a:r>
              <a:rPr lang="en-US" dirty="0" smtClean="0"/>
              <a:t>pour </a:t>
            </a:r>
            <a:r>
              <a:rPr lang="en-US" dirty="0" err="1" smtClean="0"/>
              <a:t>l’</a:t>
            </a:r>
            <a:r>
              <a:rPr lang="en-US" dirty="0" err="1" smtClean="0"/>
              <a:t>alignement</a:t>
            </a:r>
            <a:r>
              <a:rPr lang="en-US" dirty="0" smtClean="0"/>
              <a:t> des FEC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Orientation des FEC  </a:t>
            </a:r>
            <a:r>
              <a:rPr lang="en-US" dirty="0"/>
              <a:t>-&gt; </a:t>
            </a: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le label</a:t>
            </a:r>
            <a:r>
              <a:rPr lang="en-US" dirty="0" smtClean="0"/>
              <a:t> LPNHE </a:t>
            </a:r>
            <a:r>
              <a:rPr lang="en-US" dirty="0" err="1" smtClean="0"/>
              <a:t>sur</a:t>
            </a:r>
            <a:r>
              <a:rPr lang="en-US" dirty="0" smtClean="0"/>
              <a:t> la carte </a:t>
            </a:r>
            <a:r>
              <a:rPr lang="en-US" dirty="0" smtClean="0"/>
              <a:t>FEC </a:t>
            </a:r>
            <a:endParaRPr lang="en-US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xmlns="" id="{28697ED0-1CD4-4797-99A0-DA9A2B816768}"/>
              </a:ext>
            </a:extLst>
          </p:cNvPr>
          <p:cNvSpPr/>
          <p:nvPr/>
        </p:nvSpPr>
        <p:spPr>
          <a:xfrm>
            <a:off x="1926183" y="4324678"/>
            <a:ext cx="229649" cy="700261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xmlns="" id="{A9CBBF44-119D-4F3E-BEBB-6BC341AE077C}"/>
              </a:ext>
            </a:extLst>
          </p:cNvPr>
          <p:cNvSpPr/>
          <p:nvPr/>
        </p:nvSpPr>
        <p:spPr>
          <a:xfrm>
            <a:off x="4058275" y="4337544"/>
            <a:ext cx="229649" cy="700261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701F222B-C8A5-4EEC-A839-0D39353AE3E2}"/>
              </a:ext>
            </a:extLst>
          </p:cNvPr>
          <p:cNvSpPr/>
          <p:nvPr/>
        </p:nvSpPr>
        <p:spPr>
          <a:xfrm rot="16200000">
            <a:off x="-235145" y="3760736"/>
            <a:ext cx="2056973" cy="369332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pl-PL" b="1" dirty="0" err="1" smtClean="0"/>
              <a:t>Connecteurs</a:t>
            </a:r>
            <a:r>
              <a:rPr lang="pl-PL" b="1" dirty="0" smtClean="0"/>
              <a:t> </a:t>
            </a:r>
            <a:r>
              <a:rPr lang="pl-PL" b="1" dirty="0" err="1" smtClean="0"/>
              <a:t>Hirose</a:t>
            </a:r>
            <a:r>
              <a:rPr lang="pl-PL" b="1" dirty="0" smtClean="0"/>
              <a:t> </a:t>
            </a:r>
            <a:endParaRPr lang="en-GB" dirty="0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xmlns="" id="{53C9A5F8-8C0E-4FA9-97CD-7FCC6AF70DC9}"/>
              </a:ext>
            </a:extLst>
          </p:cNvPr>
          <p:cNvCxnSpPr>
            <a:cxnSpLocks/>
            <a:stCxn id="31" idx="2"/>
            <a:endCxn id="28" idx="1"/>
          </p:cNvCxnSpPr>
          <p:nvPr/>
        </p:nvCxnSpPr>
        <p:spPr>
          <a:xfrm>
            <a:off x="978008" y="3945402"/>
            <a:ext cx="948175" cy="72940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90CC5D86-7C76-4198-9F17-3FD5C12D2C52}"/>
              </a:ext>
            </a:extLst>
          </p:cNvPr>
          <p:cNvCxnSpPr>
            <a:cxnSpLocks/>
            <a:stCxn id="31" idx="2"/>
            <a:endCxn id="30" idx="1"/>
          </p:cNvCxnSpPr>
          <p:nvPr/>
        </p:nvCxnSpPr>
        <p:spPr>
          <a:xfrm>
            <a:off x="978008" y="3945402"/>
            <a:ext cx="3080267" cy="74227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42">
            <a:extLst>
              <a:ext uri="{FF2B5EF4-FFF2-40B4-BE49-F238E27FC236}">
                <a16:creationId xmlns:a16="http://schemas.microsoft.com/office/drawing/2014/main" xmlns="" id="{38A7CCF8-C7A0-448B-BCBD-A447E8C5F60D}"/>
              </a:ext>
            </a:extLst>
          </p:cNvPr>
          <p:cNvSpPr/>
          <p:nvPr/>
        </p:nvSpPr>
        <p:spPr>
          <a:xfrm>
            <a:off x="1892518" y="6396191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sur la 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xmlns="" id="{01D672D9-AD1B-4375-8086-B451EE6776DA}"/>
              </a:ext>
            </a:extLst>
          </p:cNvPr>
          <p:cNvSpPr/>
          <p:nvPr/>
        </p:nvSpPr>
        <p:spPr>
          <a:xfrm>
            <a:off x="4013064" y="6417546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sur la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5092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65420BD-FABB-47CE-B91F-73B5249A2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" b="5919"/>
          <a:stretch/>
        </p:blipFill>
        <p:spPr>
          <a:xfrm>
            <a:off x="987963" y="2400300"/>
            <a:ext cx="5801784" cy="388937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7967"/>
            <a:ext cx="7886700" cy="523406"/>
          </a:xfrm>
        </p:spPr>
        <p:txBody>
          <a:bodyPr>
            <a:noAutofit/>
          </a:bodyPr>
          <a:lstStyle/>
          <a:p>
            <a:r>
              <a:rPr lang="en-GB" sz="3600" dirty="0" err="1" smtClean="0"/>
              <a:t>Testeur</a:t>
            </a:r>
            <a:r>
              <a:rPr lang="en-GB" sz="3600" dirty="0" smtClean="0"/>
              <a:t> de FEC </a:t>
            </a:r>
            <a:r>
              <a:rPr lang="en-GB" sz="3600" dirty="0"/>
              <a:t>– </a:t>
            </a:r>
            <a:r>
              <a:rPr lang="en-GB" sz="3600" dirty="0" err="1" smtClean="0"/>
              <a:t>branchement</a:t>
            </a:r>
            <a:r>
              <a:rPr lang="en-GB" sz="3600" dirty="0" smtClean="0"/>
              <a:t> de la </a:t>
            </a:r>
            <a:r>
              <a:rPr lang="pl-PL" sz="3600" dirty="0" smtClean="0"/>
              <a:t>FEC</a:t>
            </a:r>
            <a:endParaRPr lang="en-GB" sz="3600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xmlns="" id="{4C4B3D6D-B07F-494D-84E7-303ABA04BC12}"/>
              </a:ext>
            </a:extLst>
          </p:cNvPr>
          <p:cNvSpPr/>
          <p:nvPr/>
        </p:nvSpPr>
        <p:spPr>
          <a:xfrm>
            <a:off x="3347499" y="2875250"/>
            <a:ext cx="2257046" cy="31653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A90E880E-C809-4756-A855-26BECFB63249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528378" y="2254777"/>
            <a:ext cx="3681522" cy="66287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84A02394-9777-4B06-A7DE-396A715244A0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524500" y="2254777"/>
            <a:ext cx="1685400" cy="70790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xmlns="" id="{A5F6B527-585C-44C1-8254-59F2C09D4387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441700" y="2254777"/>
            <a:ext cx="3768200" cy="358225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xmlns="" id="{E1C2768D-2968-429B-B915-D5914F676ABC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604546" y="2254777"/>
            <a:ext cx="1605354" cy="36316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7209900" y="1654612"/>
            <a:ext cx="181595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4 </a:t>
            </a:r>
            <a:r>
              <a:rPr lang="en-US" b="1" dirty="0" smtClean="0"/>
              <a:t>plots en metal </a:t>
            </a:r>
            <a:r>
              <a:rPr lang="en-US" b="1" dirty="0" err="1" smtClean="0"/>
              <a:t>align</a:t>
            </a:r>
            <a:r>
              <a:rPr lang="en-US" b="1" dirty="0" err="1" smtClean="0"/>
              <a:t>és</a:t>
            </a:r>
            <a:r>
              <a:rPr lang="en-US" b="1" dirty="0" smtClean="0"/>
              <a:t> </a:t>
            </a:r>
            <a:r>
              <a:rPr lang="en-US" b="1" dirty="0" smtClean="0"/>
              <a:t>avec les </a:t>
            </a:r>
            <a:r>
              <a:rPr lang="en-US" b="1" dirty="0" smtClean="0"/>
              <a:t>4 </a:t>
            </a:r>
            <a:r>
              <a:rPr lang="en-US" b="1" dirty="0" err="1" smtClean="0"/>
              <a:t>trous</a:t>
            </a:r>
            <a:r>
              <a:rPr lang="en-US" b="1" dirty="0" smtClean="0"/>
              <a:t> des coins de la </a:t>
            </a:r>
            <a:r>
              <a:rPr lang="pl-PL" b="1" dirty="0"/>
              <a:t>FEC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xmlns="" id="{9211524B-9605-4E5A-B7AE-40AADA276B50}"/>
              </a:ext>
            </a:extLst>
          </p:cNvPr>
          <p:cNvSpPr/>
          <p:nvPr/>
        </p:nvSpPr>
        <p:spPr>
          <a:xfrm>
            <a:off x="4134345" y="5749592"/>
            <a:ext cx="659905" cy="4480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xmlns="" id="{4896F3DD-1735-43A5-A9F4-DA62BEBB1FF6}"/>
              </a:ext>
            </a:extLst>
          </p:cNvPr>
          <p:cNvSpPr/>
          <p:nvPr/>
        </p:nvSpPr>
        <p:spPr>
          <a:xfrm>
            <a:off x="3930514" y="6322296"/>
            <a:ext cx="1014818" cy="4312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err="1" smtClean="0"/>
              <a:t>Label</a:t>
            </a:r>
            <a:r>
              <a:rPr lang="pl-PL" sz="1200" dirty="0" smtClean="0"/>
              <a:t> LPNHE de la </a:t>
            </a:r>
            <a:r>
              <a:rPr lang="pl-PL" sz="1200" dirty="0"/>
              <a:t>FEC </a:t>
            </a:r>
            <a:r>
              <a:rPr lang="pl-PL" sz="1200" dirty="0" err="1" smtClean="0"/>
              <a:t>ici</a:t>
            </a:r>
            <a:endParaRPr lang="pl-PL" sz="1200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456025" y="733034"/>
            <a:ext cx="6776214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 err="1" smtClean="0">
                <a:solidFill>
                  <a:srgbClr val="FF0000"/>
                </a:solidFill>
              </a:rPr>
              <a:t>Eteindre</a:t>
            </a:r>
            <a:r>
              <a:rPr lang="pl-PL" b="1" dirty="0" smtClean="0">
                <a:solidFill>
                  <a:srgbClr val="FF0000"/>
                </a:solidFill>
              </a:rPr>
              <a:t> (</a:t>
            </a:r>
            <a:r>
              <a:rPr lang="pl-PL" b="1" dirty="0" smtClean="0">
                <a:solidFill>
                  <a:srgbClr val="FF0000"/>
                </a:solidFill>
              </a:rPr>
              <a:t>OFF) </a:t>
            </a:r>
            <a:r>
              <a:rPr lang="pl-PL" dirty="0" err="1" smtClean="0"/>
              <a:t>l’alimentation</a:t>
            </a:r>
            <a:r>
              <a:rPr lang="pl-PL" dirty="0" smtClean="0"/>
              <a:t> </a:t>
            </a:r>
            <a:r>
              <a:rPr lang="pl-PL" dirty="0" err="1" smtClean="0"/>
              <a:t>électrique</a:t>
            </a:r>
            <a:r>
              <a:rPr lang="pl-PL" dirty="0" smtClean="0"/>
              <a:t> de T</a:t>
            </a:r>
            <a:r>
              <a:rPr lang="pl-PL" dirty="0" smtClean="0"/>
              <a:t>DCM</a:t>
            </a:r>
            <a:r>
              <a:rPr lang="pl-PL" dirty="0"/>
              <a:t>/</a:t>
            </a:r>
            <a:r>
              <a:rPr lang="pl-PL" dirty="0" smtClean="0"/>
              <a:t>FEM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 smtClean="0"/>
              <a:t>M</a:t>
            </a:r>
            <a:r>
              <a:rPr lang="en-US" dirty="0" err="1" smtClean="0"/>
              <a:t>ettre</a:t>
            </a:r>
            <a:r>
              <a:rPr lang="en-US" dirty="0" smtClean="0"/>
              <a:t> la carte FEC en </a:t>
            </a:r>
            <a:r>
              <a:rPr lang="en-US" dirty="0" smtClean="0"/>
              <a:t>face des </a:t>
            </a:r>
            <a:r>
              <a:rPr lang="en-US" dirty="0" smtClean="0"/>
              <a:t>8 </a:t>
            </a:r>
            <a:r>
              <a:rPr lang="en-US" dirty="0" err="1" smtClean="0"/>
              <a:t>connecteurs</a:t>
            </a:r>
            <a:r>
              <a:rPr lang="en-US" dirty="0" smtClean="0"/>
              <a:t> </a:t>
            </a:r>
            <a:r>
              <a:rPr lang="en-US" dirty="0" smtClean="0"/>
              <a:t>H</a:t>
            </a:r>
            <a:r>
              <a:rPr lang="en-US" dirty="0" smtClean="0"/>
              <a:t>irose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Aligner les 4 </a:t>
            </a:r>
            <a:r>
              <a:rPr lang="en-US" dirty="0" err="1" smtClean="0"/>
              <a:t>trous</a:t>
            </a:r>
            <a:r>
              <a:rPr lang="en-US" dirty="0" smtClean="0"/>
              <a:t> des coins avec les </a:t>
            </a:r>
            <a:r>
              <a:rPr lang="en-US" dirty="0"/>
              <a:t>4 </a:t>
            </a:r>
            <a:r>
              <a:rPr lang="en-US" dirty="0" smtClean="0"/>
              <a:t>plots </a:t>
            </a:r>
            <a:r>
              <a:rPr lang="en-US" dirty="0" err="1" smtClean="0"/>
              <a:t>m</a:t>
            </a:r>
            <a:r>
              <a:rPr lang="en-US" dirty="0" err="1" smtClean="0"/>
              <a:t>é</a:t>
            </a:r>
            <a:r>
              <a:rPr lang="en-US" dirty="0" err="1" smtClean="0"/>
              <a:t>talliques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label LPNHE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en bas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Presser </a:t>
            </a:r>
            <a:r>
              <a:rPr lang="en-US" dirty="0" err="1" smtClean="0"/>
              <a:t>d</a:t>
            </a:r>
            <a:r>
              <a:rPr lang="en-US" dirty="0" err="1" smtClean="0"/>
              <a:t>élicatement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milieu de la carte</a:t>
            </a:r>
            <a:r>
              <a:rPr lang="en-US" dirty="0" smtClean="0"/>
              <a:t> FEC pour assurer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bonne </a:t>
            </a:r>
            <a:r>
              <a:rPr lang="en-US" dirty="0" err="1" smtClean="0"/>
              <a:t>connexion</a:t>
            </a:r>
            <a:endParaRPr lang="en-US" dirty="0"/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xmlns="" id="{2BEFBE87-A846-4F33-9B74-FA10E6606544}"/>
              </a:ext>
            </a:extLst>
          </p:cNvPr>
          <p:cNvCxnSpPr>
            <a:cxnSpLocks/>
          </p:cNvCxnSpPr>
          <p:nvPr/>
        </p:nvCxnSpPr>
        <p:spPr>
          <a:xfrm flipH="1">
            <a:off x="5417820" y="3273639"/>
            <a:ext cx="1815958" cy="10835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xmlns="" id="{399FE423-AE4B-4D77-97E0-58F0599FE6E4}"/>
              </a:ext>
            </a:extLst>
          </p:cNvPr>
          <p:cNvCxnSpPr>
            <a:cxnSpLocks/>
          </p:cNvCxnSpPr>
          <p:nvPr/>
        </p:nvCxnSpPr>
        <p:spPr>
          <a:xfrm flipH="1">
            <a:off x="3733801" y="3273639"/>
            <a:ext cx="3499977" cy="1098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>
            <a:extLst>
              <a:ext uri="{FF2B5EF4-FFF2-40B4-BE49-F238E27FC236}">
                <a16:creationId xmlns:a16="http://schemas.microsoft.com/office/drawing/2014/main" xmlns="" id="{7EDEDD94-35E1-4CAD-9BD0-DBE9E9C86A3D}"/>
              </a:ext>
            </a:extLst>
          </p:cNvPr>
          <p:cNvSpPr/>
          <p:nvPr/>
        </p:nvSpPr>
        <p:spPr>
          <a:xfrm>
            <a:off x="7219074" y="2915509"/>
            <a:ext cx="180678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Presser </a:t>
            </a:r>
            <a:r>
              <a:rPr lang="en-US" b="1" dirty="0" err="1" smtClean="0"/>
              <a:t>d</a:t>
            </a:r>
            <a:r>
              <a:rPr lang="en-US" b="1" dirty="0" err="1" smtClean="0"/>
              <a:t>élicatement</a:t>
            </a:r>
            <a:r>
              <a:rPr lang="en-US" b="1" dirty="0" smtClean="0"/>
              <a:t> </a:t>
            </a:r>
            <a:r>
              <a:rPr lang="en-US" b="1" dirty="0" smtClean="0"/>
              <a:t>avec des </a:t>
            </a:r>
            <a:r>
              <a:rPr lang="en-US" b="1" dirty="0" err="1" smtClean="0"/>
              <a:t>gants</a:t>
            </a:r>
            <a:r>
              <a:rPr lang="en-US" b="1" dirty="0" smtClean="0"/>
              <a:t> </a:t>
            </a:r>
            <a:r>
              <a:rPr lang="en-US" b="1" dirty="0" err="1" smtClean="0"/>
              <a:t>antistatiques</a:t>
            </a:r>
            <a:endParaRPr lang="en-US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DFFC05D-1263-4ED0-B75B-00698B53DE5D}"/>
              </a:ext>
            </a:extLst>
          </p:cNvPr>
          <p:cNvSpPr/>
          <p:nvPr/>
        </p:nvSpPr>
        <p:spPr>
          <a:xfrm>
            <a:off x="5215806" y="6147981"/>
            <a:ext cx="351324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Le label LPNHE de la </a:t>
            </a:r>
            <a:r>
              <a:rPr lang="en-US" b="1" dirty="0"/>
              <a:t>FEC </a:t>
            </a:r>
            <a:r>
              <a:rPr lang="en-US" b="1" dirty="0" err="1" smtClean="0"/>
              <a:t>doit</a:t>
            </a:r>
            <a:r>
              <a:rPr lang="en-US" b="1" dirty="0" smtClean="0"/>
              <a:t> </a:t>
            </a:r>
            <a:r>
              <a:rPr lang="en-US" b="1" dirty="0" err="1" smtClean="0"/>
              <a:t>être</a:t>
            </a:r>
            <a:r>
              <a:rPr lang="en-US" b="1" dirty="0" smtClean="0"/>
              <a:t> </a:t>
            </a:r>
            <a:r>
              <a:rPr lang="en-US" b="1" dirty="0" err="1" smtClean="0"/>
              <a:t>align</a:t>
            </a:r>
            <a:r>
              <a:rPr lang="en-US" b="1" dirty="0" err="1" smtClean="0"/>
              <a:t>é</a:t>
            </a:r>
            <a:r>
              <a:rPr lang="en-US" b="1" dirty="0" smtClean="0"/>
              <a:t> avec </a:t>
            </a:r>
            <a:r>
              <a:rPr lang="en-US" b="1" dirty="0" err="1" smtClean="0"/>
              <a:t>l’</a:t>
            </a:r>
            <a:r>
              <a:rPr lang="en-US" b="1" dirty="0" err="1" smtClean="0"/>
              <a:t>étiquette</a:t>
            </a:r>
            <a:r>
              <a:rPr lang="en-US" b="1" dirty="0" smtClean="0"/>
              <a:t> du bas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wewnątrz, stół, siedzi, kuchnia&#10;&#10;Opis wygenerowany automatycznie">
            <a:extLst>
              <a:ext uri="{FF2B5EF4-FFF2-40B4-BE49-F238E27FC236}">
                <a16:creationId xmlns:a16="http://schemas.microsoft.com/office/drawing/2014/main" xmlns="" id="{A1CAB719-3681-48E6-9250-B435477CF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8364"/>
          <a:stretch/>
        </p:blipFill>
        <p:spPr>
          <a:xfrm>
            <a:off x="2051114" y="1789042"/>
            <a:ext cx="2729272" cy="17413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227967"/>
            <a:ext cx="8350250" cy="5234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Testeur</a:t>
            </a:r>
            <a:r>
              <a:rPr lang="en-GB" dirty="0" smtClean="0"/>
              <a:t> de FEC </a:t>
            </a:r>
            <a:r>
              <a:rPr lang="en-GB" dirty="0"/>
              <a:t>tester – </a:t>
            </a:r>
            <a:r>
              <a:rPr lang="pl-PL" dirty="0" err="1" smtClean="0"/>
              <a:t>connexion</a:t>
            </a:r>
            <a:r>
              <a:rPr lang="pl-PL" dirty="0" smtClean="0"/>
              <a:t> au </a:t>
            </a:r>
            <a:r>
              <a:rPr lang="pl-PL" dirty="0"/>
              <a:t>PC</a:t>
            </a:r>
            <a:endParaRPr lang="en-GB" dirty="0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xmlns="" id="{A90E880E-C809-4756-A855-26BECFB63249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919994" y="2254777"/>
            <a:ext cx="2186608" cy="63643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6106602" y="1654612"/>
            <a:ext cx="291925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smtClean="0"/>
              <a:t>Le </a:t>
            </a:r>
            <a:r>
              <a:rPr lang="pl-PL" b="1" dirty="0" err="1" smtClean="0"/>
              <a:t>connecteur</a:t>
            </a:r>
            <a:r>
              <a:rPr lang="pl-PL" b="1" dirty="0" smtClean="0"/>
              <a:t> </a:t>
            </a:r>
            <a:r>
              <a:rPr lang="pl-PL" b="1" dirty="0" err="1" smtClean="0"/>
              <a:t>éthernet</a:t>
            </a:r>
            <a:r>
              <a:rPr lang="pl-PL" b="1" dirty="0" smtClean="0"/>
              <a:t> de la </a:t>
            </a:r>
            <a:r>
              <a:rPr lang="pl-PL" b="1" dirty="0" smtClean="0"/>
              <a:t>TDCM </a:t>
            </a:r>
            <a:r>
              <a:rPr lang="pl-PL" b="1" dirty="0" err="1" smtClean="0"/>
              <a:t>est</a:t>
            </a:r>
            <a:r>
              <a:rPr lang="pl-PL" b="1" dirty="0" smtClean="0"/>
              <a:t> </a:t>
            </a:r>
            <a:r>
              <a:rPr lang="pl-PL" b="1" dirty="0" err="1" smtClean="0"/>
              <a:t>situ</a:t>
            </a:r>
            <a:r>
              <a:rPr lang="pl-PL" b="1" dirty="0" err="1" smtClean="0"/>
              <a:t>é</a:t>
            </a:r>
            <a:r>
              <a:rPr lang="pl-PL" b="1" dirty="0" smtClean="0"/>
              <a:t> </a:t>
            </a:r>
            <a:r>
              <a:rPr lang="pl-PL" b="1" dirty="0" err="1" smtClean="0"/>
              <a:t>près</a:t>
            </a:r>
            <a:r>
              <a:rPr lang="pl-PL" b="1" dirty="0" smtClean="0"/>
              <a:t> de la </a:t>
            </a:r>
            <a:r>
              <a:rPr lang="pl-PL" b="1" dirty="0" err="1" smtClean="0"/>
              <a:t>prise</a:t>
            </a:r>
            <a:r>
              <a:rPr lang="pl-PL" b="1" dirty="0" smtClean="0"/>
              <a:t> </a:t>
            </a:r>
            <a:r>
              <a:rPr lang="pl-PL" b="1" dirty="0"/>
              <a:t>USB </a:t>
            </a:r>
            <a:r>
              <a:rPr lang="pl-PL" b="1" dirty="0" smtClean="0"/>
              <a:t>– </a:t>
            </a:r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l’étiquette</a:t>
            </a:r>
            <a:r>
              <a:rPr lang="pl-PL" b="1" dirty="0" smtClean="0"/>
              <a:t> Ethernet</a:t>
            </a:r>
            <a:endParaRPr lang="en-US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456025" y="733034"/>
            <a:ext cx="8276625" cy="5909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L’adresse</a:t>
            </a:r>
            <a:r>
              <a:rPr lang="en-US" dirty="0" smtClean="0"/>
              <a:t> IP du </a:t>
            </a:r>
            <a:r>
              <a:rPr lang="en-US" dirty="0"/>
              <a:t>PC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du </a:t>
            </a:r>
            <a:r>
              <a:rPr lang="en-US" dirty="0" err="1" smtClean="0"/>
              <a:t>réseau</a:t>
            </a:r>
            <a:r>
              <a:rPr lang="en-US" dirty="0" smtClean="0"/>
              <a:t> </a:t>
            </a:r>
            <a:r>
              <a:rPr lang="en-US" dirty="0" err="1" smtClean="0"/>
              <a:t>privé</a:t>
            </a:r>
            <a:r>
              <a:rPr lang="en-US" dirty="0" smtClean="0"/>
              <a:t> </a:t>
            </a:r>
            <a:r>
              <a:rPr lang="en-US" dirty="0"/>
              <a:t>192.168.0.XXX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 smtClean="0"/>
              <a:t>num</a:t>
            </a:r>
            <a:r>
              <a:rPr lang="en-US" dirty="0" err="1" smtClean="0"/>
              <a:t>éro</a:t>
            </a:r>
            <a:r>
              <a:rPr lang="en-US" dirty="0" smtClean="0"/>
              <a:t> IP du </a:t>
            </a:r>
            <a:r>
              <a:rPr lang="en-US" dirty="0" smtClean="0"/>
              <a:t>TDCM </a:t>
            </a:r>
            <a:r>
              <a:rPr lang="en-US" dirty="0" err="1" smtClean="0"/>
              <a:t>est</a:t>
            </a:r>
            <a:r>
              <a:rPr lang="pl-PL" dirty="0" smtClean="0"/>
              <a:t> </a:t>
            </a:r>
            <a:r>
              <a:rPr lang="pl-PL" dirty="0" err="1" smtClean="0"/>
              <a:t>statique</a:t>
            </a:r>
            <a:r>
              <a:rPr lang="pl-PL" dirty="0" smtClean="0"/>
              <a:t>:</a:t>
            </a:r>
            <a:r>
              <a:rPr lang="en-US" dirty="0" smtClean="0"/>
              <a:t> </a:t>
            </a:r>
            <a:r>
              <a:rPr lang="en-US" dirty="0"/>
              <a:t>192.168.0.44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Connecter la </a:t>
            </a:r>
            <a:r>
              <a:rPr lang="en-US" dirty="0"/>
              <a:t>TDCM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l’ordinateur</a:t>
            </a:r>
            <a:r>
              <a:rPr lang="en-US" dirty="0" smtClean="0"/>
              <a:t> avec un </a:t>
            </a:r>
            <a:r>
              <a:rPr lang="en-US" dirty="0" err="1" smtClean="0"/>
              <a:t>câble</a:t>
            </a:r>
            <a:r>
              <a:rPr lang="en-US" dirty="0" smtClean="0"/>
              <a:t> Ethernet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2 </a:t>
            </a:r>
            <a:r>
              <a:rPr lang="en-US" dirty="0" err="1" smtClean="0"/>
              <a:t>interrupteurs</a:t>
            </a:r>
            <a:r>
              <a:rPr lang="en-US" dirty="0" smtClean="0"/>
              <a:t> </a:t>
            </a:r>
            <a:r>
              <a:rPr lang="en-US" dirty="0" err="1" smtClean="0"/>
              <a:t>d’alimentation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en position</a:t>
            </a:r>
            <a:r>
              <a:rPr lang="en-US" dirty="0" smtClean="0"/>
              <a:t> </a:t>
            </a:r>
            <a:r>
              <a:rPr lang="en-US" b="1" dirty="0" smtClean="0"/>
              <a:t>OFF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Brancher</a:t>
            </a:r>
            <a:r>
              <a:rPr lang="en-US" dirty="0" smtClean="0"/>
              <a:t> le </a:t>
            </a:r>
            <a:r>
              <a:rPr lang="en-US" dirty="0" err="1" smtClean="0"/>
              <a:t>c</a:t>
            </a:r>
            <a:r>
              <a:rPr lang="en-US" dirty="0" err="1" smtClean="0"/>
              <a:t>âble</a:t>
            </a:r>
            <a:r>
              <a:rPr lang="en-US" dirty="0" smtClean="0"/>
              <a:t> </a:t>
            </a:r>
            <a:r>
              <a:rPr lang="en-US" dirty="0" err="1" smtClean="0"/>
              <a:t>d’alimention</a:t>
            </a:r>
            <a:r>
              <a:rPr lang="en-US" dirty="0"/>
              <a:t> </a:t>
            </a:r>
            <a:r>
              <a:rPr lang="en-US" dirty="0" smtClean="0"/>
              <a:t>du</a:t>
            </a:r>
            <a:r>
              <a:rPr lang="en-US" dirty="0" smtClean="0"/>
              <a:t> </a:t>
            </a:r>
            <a:r>
              <a:rPr lang="en-US" dirty="0"/>
              <a:t>AC </a:t>
            </a:r>
            <a:r>
              <a:rPr lang="en-US" dirty="0" smtClean="0"/>
              <a:t>230V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Allumer</a:t>
            </a:r>
            <a:r>
              <a:rPr lang="en-US" dirty="0" smtClean="0"/>
              <a:t> </a:t>
            </a:r>
            <a:r>
              <a:rPr lang="en-US" dirty="0" err="1" smtClean="0"/>
              <a:t>l’alimentation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de </a:t>
            </a:r>
            <a:r>
              <a:rPr lang="en-US" dirty="0" smtClean="0"/>
              <a:t>la </a:t>
            </a:r>
            <a:r>
              <a:rPr lang="en-US" dirty="0" smtClean="0"/>
              <a:t>TDCM 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V</a:t>
            </a:r>
            <a:r>
              <a:rPr lang="en-US" dirty="0" err="1" smtClean="0"/>
              <a:t>érifier</a:t>
            </a:r>
            <a:r>
              <a:rPr lang="en-US" dirty="0" smtClean="0"/>
              <a:t> la </a:t>
            </a:r>
            <a:r>
              <a:rPr lang="en-US" dirty="0" err="1" smtClean="0"/>
              <a:t>connexion</a:t>
            </a:r>
            <a:r>
              <a:rPr lang="en-US" dirty="0" smtClean="0"/>
              <a:t> Ethernet </a:t>
            </a:r>
            <a:r>
              <a:rPr lang="en-US" dirty="0"/>
              <a:t>-&gt; ping 192.168.0.44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3" name="Obraz 12" descr="Obraz zawierający wewnątrz, stół, biurko, computer&#10;&#10;Opis wygenerowany automatycznie">
            <a:extLst>
              <a:ext uri="{FF2B5EF4-FFF2-40B4-BE49-F238E27FC236}">
                <a16:creationId xmlns:a16="http://schemas.microsoft.com/office/drawing/2014/main" xmlns="" id="{C5896B80-FACB-4AC2-AC9F-DB171E21A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31858"/>
          <a:stretch/>
        </p:blipFill>
        <p:spPr>
          <a:xfrm>
            <a:off x="1654536" y="4134307"/>
            <a:ext cx="3522428" cy="1521952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xmlns="" id="{E607B635-7BF0-44BE-91F9-3749085E0674}"/>
              </a:ext>
            </a:extLst>
          </p:cNvPr>
          <p:cNvSpPr/>
          <p:nvPr/>
        </p:nvSpPr>
        <p:spPr>
          <a:xfrm>
            <a:off x="6106601" y="4190098"/>
            <a:ext cx="31127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smtClean="0"/>
              <a:t>Vue de </a:t>
            </a:r>
            <a:r>
              <a:rPr lang="pl-PL" b="1" dirty="0" err="1" smtClean="0"/>
              <a:t>c</a:t>
            </a:r>
            <a:r>
              <a:rPr lang="pl-PL" b="1" dirty="0" err="1" smtClean="0"/>
              <a:t>ôté</a:t>
            </a:r>
            <a:r>
              <a:rPr lang="pl-PL" b="1" dirty="0" smtClean="0"/>
              <a:t> </a:t>
            </a:r>
            <a:r>
              <a:rPr lang="pl-PL" b="1" dirty="0" err="1" smtClean="0"/>
              <a:t>du</a:t>
            </a:r>
            <a:r>
              <a:rPr lang="pl-PL" b="1" dirty="0" smtClean="0"/>
              <a:t> </a:t>
            </a:r>
            <a:r>
              <a:rPr lang="pl-PL" b="1" dirty="0" err="1" smtClean="0"/>
              <a:t>testeur</a:t>
            </a:r>
            <a:r>
              <a:rPr lang="pl-PL" b="1" dirty="0" smtClean="0"/>
              <a:t> de</a:t>
            </a:r>
            <a:r>
              <a:rPr lang="pl-PL" b="1" dirty="0" smtClean="0"/>
              <a:t> </a:t>
            </a:r>
            <a:r>
              <a:rPr lang="pl-PL" b="1" dirty="0"/>
              <a:t>FEM </a:t>
            </a:r>
            <a:r>
              <a:rPr lang="pl-PL" b="1" dirty="0" smtClean="0"/>
              <a:t> </a:t>
            </a:r>
            <a:endParaRPr lang="pl-PL" b="1" dirty="0"/>
          </a:p>
          <a:p>
            <a:r>
              <a:rPr lang="pl-PL" b="1" dirty="0" err="1" smtClean="0"/>
              <a:t>Alimentation</a:t>
            </a:r>
            <a:r>
              <a:rPr lang="pl-PL" b="1" dirty="0" smtClean="0"/>
              <a:t> </a:t>
            </a:r>
            <a:r>
              <a:rPr lang="pl-PL" b="1" dirty="0" err="1" smtClean="0"/>
              <a:t>électrique</a:t>
            </a:r>
            <a:r>
              <a:rPr lang="pl-PL" b="1" dirty="0" smtClean="0"/>
              <a:t> </a:t>
            </a:r>
            <a:r>
              <a:rPr lang="pl-PL" b="1" dirty="0" err="1" smtClean="0"/>
              <a:t>CiT</a:t>
            </a:r>
            <a:endParaRPr lang="en-US" dirty="0"/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FB65E464-917E-4EAF-BF8E-038DA671BBAA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2886323" y="4513264"/>
            <a:ext cx="3220278" cy="62927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32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4" y="1098159"/>
            <a:ext cx="5222724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Cr</a:t>
            </a:r>
            <a:r>
              <a:rPr lang="en-US" sz="1600" dirty="0" err="1" smtClean="0"/>
              <a:t>éer</a:t>
            </a:r>
            <a:r>
              <a:rPr lang="en-US" sz="1600" dirty="0" smtClean="0"/>
              <a:t> </a:t>
            </a:r>
            <a:r>
              <a:rPr lang="en-US" sz="1600" dirty="0" smtClean="0"/>
              <a:t>un dossier pour les tests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T</a:t>
            </a:r>
            <a:r>
              <a:rPr lang="en-US" sz="1600" dirty="0" err="1" smtClean="0"/>
              <a:t>élécharger</a:t>
            </a:r>
            <a:r>
              <a:rPr lang="en-US" sz="1600" dirty="0" smtClean="0"/>
              <a:t> </a:t>
            </a:r>
            <a:r>
              <a:rPr lang="en-US" sz="1600" dirty="0"/>
              <a:t>3 </a:t>
            </a:r>
            <a:r>
              <a:rPr lang="en-US" sz="1600" dirty="0" err="1" smtClean="0"/>
              <a:t>fichiers</a:t>
            </a:r>
            <a:r>
              <a:rPr lang="en-US" sz="1600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bootstrap.cmd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source.zip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startenv.cmd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commander  </a:t>
            </a:r>
            <a:r>
              <a:rPr lang="en-US" sz="1600" dirty="0">
                <a:solidFill>
                  <a:srgbClr val="FF0000"/>
                </a:solidFill>
              </a:rPr>
              <a:t>bootstrap.cmd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</a:t>
            </a:r>
            <a:r>
              <a:rPr lang="en-US" sz="1600" dirty="0"/>
              <a:t>s</a:t>
            </a:r>
            <a:r>
              <a:rPr lang="en-US" sz="1600" dirty="0" smtClean="0"/>
              <a:t>cript </a:t>
            </a:r>
            <a:r>
              <a:rPr lang="en-US" sz="1600" dirty="0" err="1" smtClean="0"/>
              <a:t>va</a:t>
            </a:r>
            <a:r>
              <a:rPr lang="en-US" sz="1600" dirty="0" smtClean="0"/>
              <a:t> 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D</a:t>
            </a:r>
            <a:r>
              <a:rPr lang="en-US" sz="1600" dirty="0" err="1" smtClean="0"/>
              <a:t>écompresser</a:t>
            </a:r>
            <a:r>
              <a:rPr lang="en-US" sz="1600" dirty="0" smtClean="0"/>
              <a:t> </a:t>
            </a:r>
            <a:r>
              <a:rPr lang="en-US" sz="1600" dirty="0" err="1" smtClean="0"/>
              <a:t>l’archive</a:t>
            </a:r>
            <a:r>
              <a:rPr lang="en-US" sz="1600" dirty="0" smtClean="0"/>
              <a:t> zip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T</a:t>
            </a:r>
            <a:r>
              <a:rPr lang="en-US" sz="1600" dirty="0" err="1" smtClean="0"/>
              <a:t>élécharger</a:t>
            </a:r>
            <a:r>
              <a:rPr lang="en-US" sz="1600" dirty="0" smtClean="0"/>
              <a:t> le</a:t>
            </a:r>
            <a:r>
              <a:rPr lang="en-US" sz="1600" dirty="0" smtClean="0"/>
              <a:t> </a:t>
            </a:r>
            <a:r>
              <a:rPr lang="en-US" sz="1600" dirty="0"/>
              <a:t>python </a:t>
            </a:r>
            <a:r>
              <a:rPr lang="en-US" sz="1600" dirty="0" smtClean="0"/>
              <a:t>et </a:t>
            </a:r>
            <a:r>
              <a:rPr lang="en-US" sz="1600" dirty="0" err="1" smtClean="0"/>
              <a:t>toutes</a:t>
            </a:r>
            <a:r>
              <a:rPr lang="en-US" sz="1600" dirty="0" smtClean="0"/>
              <a:t> les</a:t>
            </a:r>
            <a:r>
              <a:rPr lang="en-US" sz="1600" dirty="0" smtClean="0"/>
              <a:t> </a:t>
            </a:r>
            <a:r>
              <a:rPr lang="en-US" sz="1600" dirty="0" err="1" smtClean="0"/>
              <a:t>d</a:t>
            </a:r>
            <a:r>
              <a:rPr lang="en-US" sz="1600" dirty="0" err="1" smtClean="0"/>
              <a:t>é</a:t>
            </a:r>
            <a:r>
              <a:rPr lang="en-US" sz="1600" dirty="0" err="1" smtClean="0"/>
              <a:t>pendances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Cr</a:t>
            </a:r>
            <a:r>
              <a:rPr lang="en-US" sz="1600" dirty="0" err="1" smtClean="0"/>
              <a:t>éer</a:t>
            </a:r>
            <a:r>
              <a:rPr lang="en-US" sz="1600" dirty="0" smtClean="0"/>
              <a:t> un </a:t>
            </a:r>
            <a:r>
              <a:rPr lang="en-US" sz="1600" dirty="0" err="1" smtClean="0"/>
              <a:t>environnement</a:t>
            </a:r>
            <a:r>
              <a:rPr lang="en-US" sz="1600" dirty="0" smtClean="0"/>
              <a:t> </a:t>
            </a:r>
            <a:r>
              <a:rPr lang="en-US" sz="1600" dirty="0" err="1" smtClean="0"/>
              <a:t>virtuel</a:t>
            </a:r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Son </a:t>
            </a:r>
            <a:r>
              <a:rPr lang="en-US" sz="1600" dirty="0" err="1" smtClean="0"/>
              <a:t>adresse</a:t>
            </a:r>
            <a:r>
              <a:rPr lang="en-US" sz="1600" dirty="0" smtClean="0"/>
              <a:t> </a:t>
            </a:r>
            <a:r>
              <a:rPr lang="en-US" sz="1600" dirty="0" err="1" smtClean="0"/>
              <a:t>devrait</a:t>
            </a:r>
            <a:r>
              <a:rPr lang="en-US" sz="1600" dirty="0" smtClean="0"/>
              <a:t> </a:t>
            </a:r>
            <a:r>
              <a:rPr lang="en-US" sz="1600" dirty="0" err="1" smtClean="0"/>
              <a:t>être</a:t>
            </a:r>
            <a:r>
              <a:rPr lang="en-US" sz="1600" dirty="0" smtClean="0"/>
              <a:t> </a:t>
            </a:r>
            <a:r>
              <a:rPr lang="en-US" sz="1600" dirty="0" err="1" smtClean="0"/>
              <a:t>assez</a:t>
            </a:r>
            <a:r>
              <a:rPr lang="en-US" sz="1600" dirty="0" smtClean="0"/>
              <a:t> </a:t>
            </a:r>
            <a:r>
              <a:rPr lang="en-US" sz="1600" dirty="0" err="1" smtClean="0"/>
              <a:t>courte</a:t>
            </a:r>
            <a:r>
              <a:rPr lang="en-US" sz="1600" dirty="0" smtClean="0"/>
              <a:t>, par ex.</a:t>
            </a:r>
            <a:r>
              <a:rPr lang="en-US" sz="1600" dirty="0" smtClean="0"/>
              <a:t> D:\</a:t>
            </a:r>
            <a:r>
              <a:rPr lang="en-US" sz="1600" dirty="0" err="1" smtClean="0"/>
              <a:t>tmp</a:t>
            </a:r>
            <a:r>
              <a:rPr lang="en-US" sz="1600" dirty="0" smtClean="0"/>
              <a:t>\test2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Quand</a:t>
            </a:r>
            <a:r>
              <a:rPr lang="en-US" sz="1600" dirty="0" smtClean="0"/>
              <a:t> </a:t>
            </a:r>
            <a:r>
              <a:rPr lang="en-US" sz="1600" dirty="0" err="1" smtClean="0"/>
              <a:t>c’est</a:t>
            </a:r>
            <a:r>
              <a:rPr lang="en-US" sz="1600" dirty="0" smtClean="0"/>
              <a:t> </a:t>
            </a:r>
            <a:r>
              <a:rPr lang="en-US" sz="1600" dirty="0" err="1" smtClean="0"/>
              <a:t>fini</a:t>
            </a:r>
            <a:r>
              <a:rPr lang="en-US" sz="1600" dirty="0" smtClean="0"/>
              <a:t>, </a:t>
            </a:r>
            <a:r>
              <a:rPr lang="en-US" sz="1600" dirty="0" err="1" smtClean="0"/>
              <a:t>appuyer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</a:t>
            </a:r>
            <a:r>
              <a:rPr lang="en-US" sz="1600" dirty="0" err="1" smtClean="0"/>
              <a:t>n’importe</a:t>
            </a:r>
            <a:r>
              <a:rPr lang="en-US" sz="1600" dirty="0" smtClean="0"/>
              <a:t> </a:t>
            </a:r>
            <a:r>
              <a:rPr lang="en-US" sz="1600" dirty="0" err="1" smtClean="0"/>
              <a:t>quelle</a:t>
            </a:r>
            <a:r>
              <a:rPr lang="en-US" sz="1600" dirty="0" smtClean="0"/>
              <a:t> </a:t>
            </a:r>
            <a:r>
              <a:rPr lang="en-US" sz="1600" dirty="0" err="1" smtClean="0"/>
              <a:t>touche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Le </a:t>
            </a:r>
            <a:r>
              <a:rPr lang="en-US" sz="1600" dirty="0" err="1" smtClean="0"/>
              <a:t>logiciel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pr</a:t>
            </a:r>
            <a:r>
              <a:rPr lang="en-US" sz="1600" dirty="0" smtClean="0"/>
              <a:t>êt</a:t>
            </a:r>
            <a:r>
              <a:rPr lang="en-US" sz="1600" dirty="0" smtClean="0"/>
              <a:t>!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Cliquer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</a:t>
            </a:r>
            <a:r>
              <a:rPr lang="en-US" sz="1600" dirty="0" err="1">
                <a:solidFill>
                  <a:srgbClr val="FF0000"/>
                </a:solidFill>
              </a:rPr>
              <a:t>startenv.cmd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ouvrir</a:t>
            </a:r>
            <a:r>
              <a:rPr lang="en-US" sz="1600" dirty="0" smtClean="0"/>
              <a:t> </a:t>
            </a:r>
            <a:r>
              <a:rPr lang="en-US" sz="1600" dirty="0"/>
              <a:t>python </a:t>
            </a:r>
            <a:r>
              <a:rPr lang="en-US" sz="1600" dirty="0" err="1"/>
              <a:t>venv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</a:t>
            </a:r>
            <a:r>
              <a:rPr lang="en-US" sz="1600" dirty="0" err="1" smtClean="0"/>
              <a:t>commande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python </a:t>
            </a:r>
            <a:r>
              <a:rPr lang="en-US" sz="1600" dirty="0" err="1">
                <a:solidFill>
                  <a:srgbClr val="FF0000"/>
                </a:solidFill>
              </a:rPr>
              <a:t>fem_connection.py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v</a:t>
            </a:r>
            <a:r>
              <a:rPr lang="en-US" sz="1600" dirty="0" err="1" smtClean="0"/>
              <a:t>érifier</a:t>
            </a:r>
            <a:r>
              <a:rPr lang="en-US" sz="1600" dirty="0" smtClean="0"/>
              <a:t> le </a:t>
            </a:r>
            <a:r>
              <a:rPr lang="en-US" sz="1600" dirty="0" err="1" smtClean="0"/>
              <a:t>testeur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Windows </a:t>
            </a:r>
            <a:r>
              <a:rPr lang="en-US" sz="1600" dirty="0" err="1" smtClean="0"/>
              <a:t>peut</a:t>
            </a:r>
            <a:r>
              <a:rPr lang="en-US" sz="1600" dirty="0" smtClean="0"/>
              <a:t> demander des</a:t>
            </a:r>
            <a:r>
              <a:rPr lang="en-US" sz="1600" dirty="0" smtClean="0"/>
              <a:t> </a:t>
            </a:r>
            <a:r>
              <a:rPr lang="en-US" sz="1600" dirty="0"/>
              <a:t>permissions… </a:t>
            </a:r>
            <a:r>
              <a:rPr lang="en-US" sz="1600" dirty="0" err="1" smtClean="0"/>
              <a:t>cliquer</a:t>
            </a:r>
            <a:r>
              <a:rPr lang="en-US" sz="1600" dirty="0" smtClean="0"/>
              <a:t> yes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Lancer la </a:t>
            </a:r>
            <a:r>
              <a:rPr lang="en-US" sz="1600" dirty="0" err="1" smtClean="0"/>
              <a:t>commande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FF0000"/>
                </a:solidFill>
              </a:rPr>
              <a:t>python </a:t>
            </a:r>
            <a:r>
              <a:rPr lang="en-US" sz="1600" dirty="0" err="1">
                <a:solidFill>
                  <a:srgbClr val="FF0000"/>
                </a:solidFill>
              </a:rPr>
              <a:t>fec_test.py</a:t>
            </a:r>
            <a:r>
              <a:rPr lang="en-US" sz="1600" dirty="0"/>
              <a:t> </a:t>
            </a:r>
            <a:r>
              <a:rPr lang="en-US" sz="1600" dirty="0" smtClean="0"/>
              <a:t>pour </a:t>
            </a:r>
            <a:r>
              <a:rPr lang="en-US" sz="1600" dirty="0" err="1" smtClean="0"/>
              <a:t>effectuer</a:t>
            </a:r>
            <a:r>
              <a:rPr lang="en-US" sz="1600" dirty="0" smtClean="0"/>
              <a:t> le test de la</a:t>
            </a:r>
            <a:r>
              <a:rPr lang="en-US" sz="1600" dirty="0" smtClean="0"/>
              <a:t> FEC</a:t>
            </a:r>
            <a:endParaRPr lang="en-US" sz="1600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69217"/>
            <a:ext cx="8977312" cy="523406"/>
          </a:xfrm>
        </p:spPr>
        <p:txBody>
          <a:bodyPr>
            <a:noAutofit/>
          </a:bodyPr>
          <a:lstStyle/>
          <a:p>
            <a:pPr algn="ctr"/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– </a:t>
            </a:r>
            <a:r>
              <a:rPr lang="pl-PL" sz="3200" dirty="0" err="1" smtClean="0"/>
              <a:t>mise</a:t>
            </a:r>
            <a:r>
              <a:rPr lang="pl-PL" sz="3200" dirty="0" smtClean="0"/>
              <a:t> en place de </a:t>
            </a:r>
            <a:r>
              <a:rPr lang="pl-PL" sz="3200" dirty="0" err="1" smtClean="0"/>
              <a:t>l’</a:t>
            </a:r>
            <a:r>
              <a:rPr lang="pl-PL" sz="3200" dirty="0" err="1" smtClean="0"/>
              <a:t>environnement</a:t>
            </a:r>
            <a:endParaRPr lang="en-GB" sz="32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9DD8FDA-E410-4335-8E99-9CE3A5402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33" y="1607746"/>
            <a:ext cx="4433763" cy="6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20D271D-1BD3-4561-B0F7-C51898EF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" r="3225"/>
          <a:stretch/>
        </p:blipFill>
        <p:spPr>
          <a:xfrm>
            <a:off x="5321007" y="2950808"/>
            <a:ext cx="3649648" cy="99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D36760A8-C64D-4DCC-81DC-5D6B24FA5836}"/>
              </a:ext>
            </a:extLst>
          </p:cNvPr>
          <p:cNvCxnSpPr>
            <a:cxnSpLocks/>
          </p:cNvCxnSpPr>
          <p:nvPr/>
        </p:nvCxnSpPr>
        <p:spPr>
          <a:xfrm>
            <a:off x="2861793" y="2616408"/>
            <a:ext cx="2377440" cy="302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34006A6-15ED-4D7C-993F-F99CFEFFB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279" y="4226903"/>
            <a:ext cx="3457103" cy="88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E4EF14CC-B62A-48CB-B639-0F425CAEB951}"/>
              </a:ext>
            </a:extLst>
          </p:cNvPr>
          <p:cNvCxnSpPr>
            <a:cxnSpLocks/>
          </p:cNvCxnSpPr>
          <p:nvPr/>
        </p:nvCxnSpPr>
        <p:spPr>
          <a:xfrm flipV="1">
            <a:off x="4754538" y="4667827"/>
            <a:ext cx="541367" cy="1993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70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6ADB54BE-9B30-4A4A-B5DF-09A8A05C66C3}"/>
              </a:ext>
            </a:extLst>
          </p:cNvPr>
          <p:cNvSpPr/>
          <p:nvPr/>
        </p:nvSpPr>
        <p:spPr>
          <a:xfrm>
            <a:off x="87463" y="733034"/>
            <a:ext cx="4952849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 smtClean="0"/>
              <a:t>Mettre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ON </a:t>
            </a:r>
            <a:r>
              <a:rPr lang="en-US" dirty="0" smtClean="0"/>
              <a:t>les alimentations </a:t>
            </a:r>
            <a:r>
              <a:rPr lang="en-US" dirty="0" err="1" smtClean="0"/>
              <a:t>électriques</a:t>
            </a:r>
            <a:r>
              <a:rPr lang="en-US" dirty="0" smtClean="0"/>
              <a:t> des T</a:t>
            </a:r>
            <a:r>
              <a:rPr lang="en-US" dirty="0" smtClean="0"/>
              <a:t>DCM et </a:t>
            </a:r>
            <a:r>
              <a:rPr lang="en-US" dirty="0"/>
              <a:t>FEM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Lancer la </a:t>
            </a:r>
            <a:r>
              <a:rPr lang="en-US" dirty="0" err="1" smtClean="0"/>
              <a:t>commande</a:t>
            </a:r>
            <a:r>
              <a:rPr lang="en-US" dirty="0" smtClean="0"/>
              <a:t> </a:t>
            </a:r>
            <a:r>
              <a:rPr lang="en-US" dirty="0"/>
              <a:t>startenv.cmd</a:t>
            </a:r>
            <a:r>
              <a:rPr lang="pl-PL" dirty="0"/>
              <a:t> -&gt; </a:t>
            </a:r>
            <a:r>
              <a:rPr lang="pl-PL" dirty="0" smtClean="0"/>
              <a:t>la </a:t>
            </a:r>
            <a:r>
              <a:rPr lang="pl-PL" dirty="0" err="1" smtClean="0"/>
              <a:t>fen</a:t>
            </a:r>
            <a:r>
              <a:rPr lang="pl-PL" dirty="0" err="1" smtClean="0"/>
              <a:t>être</a:t>
            </a:r>
            <a:r>
              <a:rPr lang="pl-PL" dirty="0" smtClean="0"/>
              <a:t> de </a:t>
            </a:r>
            <a:r>
              <a:rPr lang="pl-PL" dirty="0" err="1" smtClean="0"/>
              <a:t>ligne</a:t>
            </a:r>
            <a:r>
              <a:rPr lang="pl-PL" dirty="0" smtClean="0"/>
              <a:t> de </a:t>
            </a:r>
            <a:r>
              <a:rPr lang="pl-PL" dirty="0" err="1" smtClean="0"/>
              <a:t>commande</a:t>
            </a:r>
            <a:r>
              <a:rPr lang="pl-PL" dirty="0" smtClean="0"/>
              <a:t> </a:t>
            </a:r>
            <a:r>
              <a:rPr lang="pl-PL" dirty="0" err="1" smtClean="0"/>
              <a:t>venv</a:t>
            </a:r>
            <a:r>
              <a:rPr lang="pl-PL" dirty="0" smtClean="0"/>
              <a:t> </a:t>
            </a:r>
            <a:r>
              <a:rPr lang="pl-PL" dirty="0" err="1" smtClean="0"/>
              <a:t>va</a:t>
            </a:r>
            <a:r>
              <a:rPr lang="pl-PL" dirty="0" smtClean="0"/>
              <a:t> </a:t>
            </a:r>
            <a:r>
              <a:rPr lang="pl-PL" dirty="0" err="1" smtClean="0"/>
              <a:t>s’ouvrir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Lancer le script</a:t>
            </a:r>
            <a:r>
              <a:rPr lang="en-US" dirty="0" smtClean="0"/>
              <a:t> python </a:t>
            </a:r>
            <a:r>
              <a:rPr lang="en-US" b="1" dirty="0" err="1" smtClean="0">
                <a:solidFill>
                  <a:srgbClr val="FF0000"/>
                </a:solidFill>
              </a:rPr>
              <a:t>fem_connection.py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 </a:t>
            </a:r>
            <a:r>
              <a:rPr lang="en-US" dirty="0" err="1" smtClean="0"/>
              <a:t>ça</a:t>
            </a:r>
            <a:r>
              <a:rPr lang="en-US" dirty="0" smtClean="0"/>
              <a:t> </a:t>
            </a:r>
            <a:r>
              <a:rPr lang="en-US" dirty="0" err="1" smtClean="0"/>
              <a:t>marche</a:t>
            </a:r>
            <a:r>
              <a:rPr lang="en-US" dirty="0" smtClean="0"/>
              <a:t>, on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obtenir</a:t>
            </a:r>
            <a:r>
              <a:rPr lang="en-US" dirty="0" smtClean="0"/>
              <a:t> la sortie </a:t>
            </a:r>
            <a:r>
              <a:rPr lang="en-US" dirty="0" err="1" smtClean="0"/>
              <a:t>suivante</a:t>
            </a:r>
            <a:r>
              <a:rPr lang="en-US" dirty="0" smtClean="0"/>
              <a:t>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S’il</a:t>
            </a:r>
            <a:r>
              <a:rPr lang="en-US" dirty="0" smtClean="0"/>
              <a:t> </a:t>
            </a:r>
            <a:r>
              <a:rPr lang="en-US" dirty="0" err="1" smtClean="0"/>
              <a:t>n’y</a:t>
            </a:r>
            <a:r>
              <a:rPr lang="en-US" dirty="0" smtClean="0"/>
              <a:t> a pas de </a:t>
            </a:r>
            <a:r>
              <a:rPr lang="en-US" dirty="0" err="1" smtClean="0"/>
              <a:t>connexion</a:t>
            </a:r>
            <a:r>
              <a:rPr lang="en-US" dirty="0" smtClean="0"/>
              <a:t> Ethernet </a:t>
            </a:r>
            <a:r>
              <a:rPr lang="en-US" dirty="0"/>
              <a:t>(i.e. </a:t>
            </a:r>
            <a:r>
              <a:rPr lang="en-US" dirty="0" smtClean="0"/>
              <a:t>TDCM</a:t>
            </a:r>
            <a:r>
              <a:rPr lang="en-US" dirty="0" smtClean="0"/>
              <a:t> </a:t>
            </a:r>
            <a:r>
              <a:rPr lang="en-US" dirty="0" err="1" smtClean="0"/>
              <a:t>n’est</a:t>
            </a:r>
            <a:r>
              <a:rPr lang="en-US" dirty="0" smtClean="0"/>
              <a:t> pas sous tension </a:t>
            </a:r>
            <a:r>
              <a:rPr lang="en-US" dirty="0"/>
              <a:t>…)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Si la </a:t>
            </a:r>
            <a:r>
              <a:rPr lang="en-US" dirty="0" smtClean="0"/>
              <a:t>FEM </a:t>
            </a:r>
            <a:r>
              <a:rPr lang="en-US" dirty="0" err="1" smtClean="0"/>
              <a:t>n’est</a:t>
            </a:r>
            <a:r>
              <a:rPr lang="en-US" dirty="0" smtClean="0"/>
              <a:t> pas sous tension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s’il</a:t>
            </a:r>
            <a:r>
              <a:rPr lang="en-US" dirty="0" smtClean="0"/>
              <a:t> y a un </a:t>
            </a:r>
            <a:r>
              <a:rPr lang="en-US" dirty="0" err="1" smtClean="0"/>
              <a:t>probl</a:t>
            </a:r>
            <a:r>
              <a:rPr lang="en-US" dirty="0" err="1" smtClean="0"/>
              <a:t>ème</a:t>
            </a:r>
            <a:r>
              <a:rPr lang="en-US" dirty="0" smtClean="0"/>
              <a:t> de</a:t>
            </a:r>
            <a:r>
              <a:rPr lang="en-US" dirty="0" smtClean="0"/>
              <a:t> communication</a:t>
            </a:r>
            <a:r>
              <a:rPr lang="pl-PL" dirty="0" smtClean="0"/>
              <a:t> (</a:t>
            </a:r>
            <a:r>
              <a:rPr lang="pl-PL" dirty="0" err="1" smtClean="0"/>
              <a:t>fibre</a:t>
            </a:r>
            <a:r>
              <a:rPr lang="pl-PL" dirty="0" smtClean="0"/>
              <a:t> </a:t>
            </a:r>
            <a:r>
              <a:rPr lang="pl-PL" dirty="0" err="1" smtClean="0"/>
              <a:t>opti</a:t>
            </a:r>
            <a:r>
              <a:rPr lang="pl-PL" dirty="0" err="1" smtClean="0"/>
              <a:t>que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7F084-E282-44C4-8FB2-38A87B01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27967"/>
            <a:ext cx="8850312" cy="523406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Testeur</a:t>
            </a:r>
            <a:r>
              <a:rPr lang="en-GB" sz="3200" dirty="0" smtClean="0"/>
              <a:t> de FEC </a:t>
            </a:r>
            <a:r>
              <a:rPr lang="en-GB" sz="3200" dirty="0"/>
              <a:t>tester – </a:t>
            </a:r>
            <a:r>
              <a:rPr lang="pl-PL" sz="3200" dirty="0" err="1" smtClean="0"/>
              <a:t>v</a:t>
            </a:r>
            <a:r>
              <a:rPr lang="pl-PL" sz="3200" dirty="0" err="1" smtClean="0"/>
              <a:t>érifier</a:t>
            </a:r>
            <a:r>
              <a:rPr lang="pl-PL" sz="3200" dirty="0" smtClean="0"/>
              <a:t> la </a:t>
            </a:r>
            <a:r>
              <a:rPr lang="pl-PL" sz="3200" dirty="0" err="1" smtClean="0"/>
              <a:t>connexion</a:t>
            </a:r>
            <a:r>
              <a:rPr lang="pl-PL" sz="3200" dirty="0" smtClean="0"/>
              <a:t> à la</a:t>
            </a:r>
            <a:r>
              <a:rPr lang="pl-PL" sz="3200" dirty="0" smtClean="0"/>
              <a:t> FEM</a:t>
            </a:r>
            <a:endParaRPr lang="en-GB" sz="3200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xmlns="" id="{F9057B20-BC19-493E-9679-161B295A76E5}"/>
              </a:ext>
            </a:extLst>
          </p:cNvPr>
          <p:cNvSpPr/>
          <p:nvPr/>
        </p:nvSpPr>
        <p:spPr>
          <a:xfrm>
            <a:off x="5121275" y="1256523"/>
            <a:ext cx="394335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 err="1" smtClean="0"/>
              <a:t>Les</a:t>
            </a:r>
            <a:r>
              <a:rPr lang="pl-PL" b="1" dirty="0" smtClean="0"/>
              <a:t> 2 </a:t>
            </a:r>
            <a:r>
              <a:rPr lang="pl-PL" b="1" dirty="0" err="1" smtClean="0"/>
              <a:t>interrupteurs</a:t>
            </a:r>
            <a:r>
              <a:rPr lang="pl-PL" b="1" dirty="0" smtClean="0"/>
              <a:t> </a:t>
            </a:r>
            <a:r>
              <a:rPr lang="pl-PL" b="1" dirty="0" err="1" smtClean="0"/>
              <a:t>douvent</a:t>
            </a:r>
            <a:r>
              <a:rPr lang="pl-PL" b="1" dirty="0" smtClean="0"/>
              <a:t> </a:t>
            </a:r>
            <a:r>
              <a:rPr lang="pl-PL" b="1" dirty="0" err="1" smtClean="0"/>
              <a:t>être</a:t>
            </a:r>
            <a:r>
              <a:rPr lang="pl-PL" b="1" dirty="0" smtClean="0"/>
              <a:t> en </a:t>
            </a:r>
            <a:r>
              <a:rPr lang="pl-PL" b="1" dirty="0" err="1" smtClean="0"/>
              <a:t>position</a:t>
            </a:r>
            <a:r>
              <a:rPr lang="pl-PL" b="1" dirty="0" smtClean="0"/>
              <a:t> ON</a:t>
            </a:r>
            <a:endParaRPr lang="pl-PL" b="1" dirty="0"/>
          </a:p>
          <a:p>
            <a:r>
              <a:rPr lang="pl-PL" b="1" dirty="0" err="1" smtClean="0"/>
              <a:t>V</a:t>
            </a:r>
            <a:r>
              <a:rPr lang="pl-PL" b="1" dirty="0" err="1" smtClean="0"/>
              <a:t>érifier</a:t>
            </a:r>
            <a:r>
              <a:rPr lang="pl-PL" b="1" dirty="0" smtClean="0"/>
              <a:t> </a:t>
            </a:r>
            <a:r>
              <a:rPr lang="pl-PL" b="1" dirty="0" err="1" smtClean="0"/>
              <a:t>que</a:t>
            </a:r>
            <a:r>
              <a:rPr lang="pl-PL" b="1" dirty="0" smtClean="0"/>
              <a:t> </a:t>
            </a:r>
            <a:r>
              <a:rPr lang="pl-PL" b="1" dirty="0" err="1" smtClean="0"/>
              <a:t>les</a:t>
            </a:r>
            <a:r>
              <a:rPr lang="pl-PL" b="1" dirty="0" smtClean="0"/>
              <a:t> </a:t>
            </a:r>
            <a:r>
              <a:rPr lang="pl-PL" b="1" dirty="0" err="1"/>
              <a:t>LEDs</a:t>
            </a:r>
            <a:r>
              <a:rPr lang="pl-PL" b="1" dirty="0"/>
              <a:t> </a:t>
            </a:r>
            <a:r>
              <a:rPr lang="pl-PL" b="1" dirty="0" err="1" smtClean="0"/>
              <a:t>sont</a:t>
            </a:r>
            <a:r>
              <a:rPr lang="pl-PL" b="1" dirty="0" smtClean="0"/>
              <a:t> </a:t>
            </a:r>
            <a:r>
              <a:rPr lang="pl-PL" b="1" dirty="0" err="1" smtClean="0"/>
              <a:t>allum</a:t>
            </a:r>
            <a:r>
              <a:rPr lang="pl-PL" b="1" dirty="0" err="1" smtClean="0"/>
              <a:t>ées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433C25-0382-4B03-8233-A32E8226C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3" t="25705" b="24127"/>
          <a:stretch/>
        </p:blipFill>
        <p:spPr>
          <a:xfrm rot="16200000">
            <a:off x="2085937" y="444970"/>
            <a:ext cx="1515762" cy="34404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A3D8379-35EF-4FBC-A2FC-E9B686C6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892" y="2344188"/>
            <a:ext cx="4023108" cy="226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C66D3AA-CC92-4172-A8BF-D8067291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6" y="5187948"/>
            <a:ext cx="3943350" cy="55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B0D3F82-AEE0-4126-A0DD-7426A3FCB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55" y="4821223"/>
            <a:ext cx="4017845" cy="178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27727F11-C0D8-45C0-B6D7-C19A3D16B974}"/>
              </a:ext>
            </a:extLst>
          </p:cNvPr>
          <p:cNvCxnSpPr>
            <a:cxnSpLocks/>
          </p:cNvCxnSpPr>
          <p:nvPr/>
        </p:nvCxnSpPr>
        <p:spPr>
          <a:xfrm flipV="1">
            <a:off x="4552334" y="4031576"/>
            <a:ext cx="329601" cy="137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79BA0BE3-B0F9-49B2-85FA-CBF7F630E150}"/>
              </a:ext>
            </a:extLst>
          </p:cNvPr>
          <p:cNvCxnSpPr>
            <a:cxnSpLocks/>
          </p:cNvCxnSpPr>
          <p:nvPr/>
        </p:nvCxnSpPr>
        <p:spPr>
          <a:xfrm flipV="1">
            <a:off x="4243527" y="5796162"/>
            <a:ext cx="492981" cy="164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561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16784</TotalTime>
  <Words>1488</Words>
  <Application>Microsoft Macintosh PowerPoint</Application>
  <PresentationFormat>Présentation à l'écran (4:3)</PresentationFormat>
  <Paragraphs>273</Paragraphs>
  <Slides>18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Motyw pakietu Office</vt:lpstr>
      <vt:lpstr>Banc test des FEC rapport d’octobre 2020</vt:lpstr>
      <vt:lpstr>Banc test de production des FEC</vt:lpstr>
      <vt:lpstr>Schéma de base du testeur des FEC</vt:lpstr>
      <vt:lpstr>Mécanique du testeur de FEC</vt:lpstr>
      <vt:lpstr>Testeur de FEC – vue du dessus</vt:lpstr>
      <vt:lpstr>Testeur de FEC – branchement de la FEC</vt:lpstr>
      <vt:lpstr>Testeur de FEC tester – connexion au PC</vt:lpstr>
      <vt:lpstr>Testeur de FEC – mise en place de l’environnement</vt:lpstr>
      <vt:lpstr>Testeur de FEC tester – vérifier la connexion à la FEM</vt:lpstr>
      <vt:lpstr>Testeur de FEC tester – lancer le test FEC</vt:lpstr>
      <vt:lpstr>Testeur de FEC – liste de test</vt:lpstr>
      <vt:lpstr>Testeur de FEC – sortie du script</vt:lpstr>
      <vt:lpstr>Testeur de FEC – rapport pdf</vt:lpstr>
      <vt:lpstr>Testeur de FEC – rapport pdf - piedestaux</vt:lpstr>
      <vt:lpstr>Testeur de FEC – paramètres du fichier json</vt:lpstr>
      <vt:lpstr>Testeur de FEC – exemple de rapport pour un test qui a échoué</vt:lpstr>
      <vt:lpstr>Testeur de FEC – transport</vt:lpstr>
      <vt:lpstr>Résumé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Box Status</dc:title>
  <dc:creator>Marcin Ziembicki</dc:creator>
  <cp:lastModifiedBy>Jacques Dumarchez</cp:lastModifiedBy>
  <cp:revision>223</cp:revision>
  <cp:lastPrinted>2020-06-16T06:59:00Z</cp:lastPrinted>
  <dcterms:created xsi:type="dcterms:W3CDTF">2019-09-27T10:17:14Z</dcterms:created>
  <dcterms:modified xsi:type="dcterms:W3CDTF">2021-03-24T23:11:15Z</dcterms:modified>
</cp:coreProperties>
</file>