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54A"/>
    <a:srgbClr val="00B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1" autoAdjust="0"/>
  </p:normalViewPr>
  <p:slideViewPr>
    <p:cSldViewPr>
      <p:cViewPr varScale="1">
        <p:scale>
          <a:sx n="91" d="100"/>
          <a:sy n="91" d="100"/>
        </p:scale>
        <p:origin x="13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207EFF-1762-400C-A78E-D6FFBDA25BE2}" type="datetime1">
              <a:rPr lang="fr-FR" smtClean="0"/>
              <a:t>12/04/2021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7564C5-49F1-424B-8328-678E2107A4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34030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0559A-FB8E-40AA-B624-31BE5A433CA8}" type="datetime1">
              <a:rPr lang="fr-FR" smtClean="0"/>
              <a:t>12/04/2021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43239E-5CFC-4EA3-9F9C-DF60679EE9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13173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91C566F-250E-4F50-AAEA-521891AC56F6}" type="datetime1">
              <a:rPr lang="fr-FR" smtClean="0"/>
              <a:t>12/04/2021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Entrez votre nom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3239E-5CFC-4EA3-9F9C-DF60679EE927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7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Espace réservé du titre 1"/>
          <p:cNvSpPr>
            <a:spLocks noGrp="1"/>
          </p:cNvSpPr>
          <p:nvPr>
            <p:ph type="ctrTitle" hasCustomPrompt="1"/>
          </p:nvPr>
        </p:nvSpPr>
        <p:spPr>
          <a:xfrm>
            <a:off x="2987824" y="3140968"/>
            <a:ext cx="6620272" cy="1470025"/>
          </a:xfrm>
          <a:prstGeom prst="rect">
            <a:avLst/>
          </a:prstGeom>
        </p:spPr>
        <p:txBody>
          <a:bodyPr/>
          <a:lstStyle>
            <a:lvl1pPr algn="l">
              <a:defRPr sz="36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sz="3600" b="1" dirty="0" smtClean="0">
                <a:solidFill>
                  <a:srgbClr val="153449"/>
                </a:solidFill>
              </a:rPr>
              <a:t>Titre de la présentation</a:t>
            </a:r>
            <a:br>
              <a:rPr lang="fr-FR" sz="3600" b="1" dirty="0" smtClean="0">
                <a:solidFill>
                  <a:srgbClr val="153449"/>
                </a:solidFill>
              </a:rPr>
            </a:br>
            <a:r>
              <a:rPr lang="fr-FR" sz="2300" dirty="0" smtClean="0">
                <a:solidFill>
                  <a:srgbClr val="01B2CD"/>
                </a:solidFill>
              </a:rPr>
              <a:t>Sous-titre de la présentation</a:t>
            </a:r>
            <a:br>
              <a:rPr lang="fr-FR" sz="2300" dirty="0" smtClean="0">
                <a:solidFill>
                  <a:srgbClr val="01B2CD"/>
                </a:solidFill>
              </a:rPr>
            </a:br>
            <a:r>
              <a:rPr lang="fr-FR" sz="1800" dirty="0" smtClean="0">
                <a:solidFill>
                  <a:srgbClr val="153449"/>
                </a:solidFill>
              </a:rPr>
              <a:t>7 MARS </a:t>
            </a:r>
            <a:r>
              <a:rPr lang="fr-FR" sz="1800" baseline="0" dirty="0" smtClean="0">
                <a:solidFill>
                  <a:srgbClr val="153449"/>
                </a:solidFill>
              </a:rPr>
              <a:t>2016</a:t>
            </a:r>
            <a:endParaRPr lang="fr-FR" sz="1800" dirty="0">
              <a:solidFill>
                <a:srgbClr val="1534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3" hasCustomPrompt="1"/>
          </p:nvPr>
        </p:nvSpPr>
        <p:spPr>
          <a:xfrm>
            <a:off x="111600" y="6105600"/>
            <a:ext cx="838800" cy="662400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805200" y="68399"/>
            <a:ext cx="5126400" cy="45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0933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itre 4"/>
          <p:cNvSpPr>
            <a:spLocks noGrp="1"/>
          </p:cNvSpPr>
          <p:nvPr>
            <p:ph type="title" hasCustomPrompt="1"/>
          </p:nvPr>
        </p:nvSpPr>
        <p:spPr>
          <a:xfrm>
            <a:off x="3805200" y="68399"/>
            <a:ext cx="5126400" cy="45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13" name="Espace réservé pour une image  10"/>
          <p:cNvSpPr>
            <a:spLocks noGrp="1"/>
          </p:cNvSpPr>
          <p:nvPr>
            <p:ph type="pic" sz="quarter" idx="13" hasCustomPrompt="1"/>
          </p:nvPr>
        </p:nvSpPr>
        <p:spPr>
          <a:xfrm>
            <a:off x="111600" y="6105600"/>
            <a:ext cx="838800" cy="662400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3" hasCustomPrompt="1"/>
          </p:nvPr>
        </p:nvSpPr>
        <p:spPr>
          <a:xfrm>
            <a:off x="111600" y="6105600"/>
            <a:ext cx="838800" cy="662400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3" hasCustomPrompt="1"/>
          </p:nvPr>
        </p:nvSpPr>
        <p:spPr>
          <a:xfrm>
            <a:off x="111600" y="6105600"/>
            <a:ext cx="838800" cy="662400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>
          <a:xfrm>
            <a:off x="3805200" y="68399"/>
            <a:ext cx="5126400" cy="45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Espace réservé pour une image  10"/>
          <p:cNvSpPr>
            <a:spLocks noGrp="1"/>
          </p:cNvSpPr>
          <p:nvPr>
            <p:ph type="pic" sz="quarter" idx="13" hasCustomPrompt="1"/>
          </p:nvPr>
        </p:nvSpPr>
        <p:spPr>
          <a:xfrm>
            <a:off x="111600" y="6105600"/>
            <a:ext cx="838800" cy="662400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3805200" y="68399"/>
            <a:ext cx="5126400" cy="45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10"/>
          <p:cNvSpPr>
            <a:spLocks noGrp="1"/>
          </p:cNvSpPr>
          <p:nvPr>
            <p:ph type="pic" sz="quarter" idx="13" hasCustomPrompt="1"/>
          </p:nvPr>
        </p:nvSpPr>
        <p:spPr>
          <a:xfrm>
            <a:off x="111600" y="6105600"/>
            <a:ext cx="838800" cy="662400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>
          <a:xfrm>
            <a:off x="3805200" y="68399"/>
            <a:ext cx="5126400" cy="45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722D0-6A26-4700-92D2-75E3B120BB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Espace réservé pour une image  10"/>
          <p:cNvSpPr>
            <a:spLocks noGrp="1"/>
          </p:cNvSpPr>
          <p:nvPr>
            <p:ph type="pic" sz="quarter" idx="13" hasCustomPrompt="1"/>
          </p:nvPr>
        </p:nvSpPr>
        <p:spPr>
          <a:xfrm>
            <a:off x="111600" y="6105600"/>
            <a:ext cx="838800" cy="662400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  <p:sp>
        <p:nvSpPr>
          <p:cNvPr id="10" name="Titre 9"/>
          <p:cNvSpPr>
            <a:spLocks noGrp="1"/>
          </p:cNvSpPr>
          <p:nvPr>
            <p:ph type="title" hasCustomPrompt="1"/>
          </p:nvPr>
        </p:nvSpPr>
        <p:spPr>
          <a:xfrm>
            <a:off x="3805200" y="68399"/>
            <a:ext cx="5126400" cy="45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5" y="1600200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pic>
        <p:nvPicPr>
          <p:cNvPr id="13" name="Espace réservé du contenu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205200"/>
            <a:ext cx="1080000" cy="358729"/>
          </a:xfrm>
          <a:prstGeom prst="rect">
            <a:avLst/>
          </a:prstGeom>
        </p:spPr>
      </p:pic>
      <p:sp>
        <p:nvSpPr>
          <p:cNvPr id="14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5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78876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B3C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1112400" y="6472800"/>
            <a:ext cx="7732800" cy="0"/>
          </a:xfrm>
          <a:prstGeom prst="line">
            <a:avLst/>
          </a:prstGeom>
          <a:ln w="12700">
            <a:solidFill>
              <a:srgbClr val="00B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720000" y="640800"/>
            <a:ext cx="6505200" cy="0"/>
          </a:xfrm>
          <a:prstGeom prst="line">
            <a:avLst/>
          </a:prstGeom>
          <a:ln w="12700">
            <a:solidFill>
              <a:srgbClr val="00B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1814400" y="561600"/>
            <a:ext cx="6199200" cy="3600"/>
          </a:xfrm>
          <a:prstGeom prst="line">
            <a:avLst/>
          </a:prstGeom>
          <a:ln w="12700">
            <a:solidFill>
              <a:srgbClr val="173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88024" y="77093"/>
            <a:ext cx="4220550" cy="408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titre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89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iming>
    <p:tnLst>
      <p:par>
        <p:cTn id="1" dur="indefinite" restart="never" nodeType="tmRoot"/>
      </p:par>
    </p:tnLst>
  </p:timing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153449"/>
                </a:solidFill>
              </a:rPr>
              <a:t>Echantillonnages des pigtails</a:t>
            </a:r>
            <a:r>
              <a:rPr lang="fr-FR" dirty="0" smtClean="0">
                <a:solidFill>
                  <a:srgbClr val="01B2CD"/>
                </a:solidFill>
              </a:rPr>
              <a:t/>
            </a:r>
            <a:br>
              <a:rPr lang="fr-FR" dirty="0" smtClean="0">
                <a:solidFill>
                  <a:srgbClr val="01B2CD"/>
                </a:solidFill>
              </a:rPr>
            </a:br>
            <a:r>
              <a:rPr lang="fr-FR" sz="1800" dirty="0" smtClean="0">
                <a:solidFill>
                  <a:srgbClr val="153449"/>
                </a:solidFill>
              </a:rPr>
              <a:t>Lundi 12 Avril 2021</a:t>
            </a:r>
            <a:r>
              <a:rPr lang="fr-FR" sz="2800" dirty="0" smtClean="0">
                <a:solidFill>
                  <a:srgbClr val="153449"/>
                </a:solidFill>
              </a:rPr>
              <a:t/>
            </a:r>
            <a:br>
              <a:rPr lang="fr-FR" sz="2800" dirty="0" smtClean="0">
                <a:solidFill>
                  <a:srgbClr val="153449"/>
                </a:solidFill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203848" y="68399"/>
            <a:ext cx="5727752" cy="450000"/>
          </a:xfrm>
        </p:spPr>
        <p:txBody>
          <a:bodyPr/>
          <a:lstStyle/>
          <a:p>
            <a:r>
              <a:rPr lang="fr-FR" dirty="0" smtClean="0"/>
              <a:t>Explication de la méthode d’échantillonnage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1" y="908721"/>
            <a:ext cx="5109219" cy="324036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7" r="80461" b="17558"/>
          <a:stretch/>
        </p:blipFill>
        <p:spPr>
          <a:xfrm>
            <a:off x="6344265" y="2132856"/>
            <a:ext cx="1311995" cy="3049185"/>
          </a:xfrm>
          <a:prstGeom prst="rect">
            <a:avLst/>
          </a:prstGeom>
        </p:spPr>
      </p:pic>
      <p:sp>
        <p:nvSpPr>
          <p:cNvPr id="16" name="Flèche courbée vers la gauche 15"/>
          <p:cNvSpPr/>
          <p:nvPr/>
        </p:nvSpPr>
        <p:spPr>
          <a:xfrm rot="17017469" flipH="1">
            <a:off x="4790271" y="3664069"/>
            <a:ext cx="754479" cy="2228125"/>
          </a:xfrm>
          <a:prstGeom prst="curvedLef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95536" y="2944385"/>
            <a:ext cx="1080120" cy="177142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547331" y="2963826"/>
            <a:ext cx="1080120" cy="13826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6460201" y="3386934"/>
            <a:ext cx="1147251" cy="209914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493767" y="3717032"/>
            <a:ext cx="1080120" cy="210268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363177"/>
              </p:ext>
            </p:extLst>
          </p:nvPr>
        </p:nvGraphicFramePr>
        <p:xfrm>
          <a:off x="277391" y="5025086"/>
          <a:ext cx="3810000" cy="893445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638339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: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pièce possède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critères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particulièrement difficiles à contrôler.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: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standard de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contrôle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pièce.</a:t>
                      </a:r>
                    </a:p>
                    <a:p>
                      <a:pPr algn="l" fontAlgn="t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III :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pièce possède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critères particulièrement faciles à contrôler.</a:t>
                      </a:r>
                      <a:endParaRPr lang="fr-F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309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46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Phase de production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155153"/>
              </p:ext>
            </p:extLst>
          </p:nvPr>
        </p:nvGraphicFramePr>
        <p:xfrm>
          <a:off x="111601" y="2300858"/>
          <a:ext cx="4244376" cy="1000125"/>
        </p:xfrm>
        <a:graphic>
          <a:graphicData uri="http://schemas.openxmlformats.org/drawingml/2006/table">
            <a:tbl>
              <a:tblPr/>
              <a:tblGrid>
                <a:gridCol w="710356">
                  <a:extLst>
                    <a:ext uri="{9D8B030D-6E8A-4147-A177-3AD203B41FA5}">
                      <a16:colId xmlns:a16="http://schemas.microsoft.com/office/drawing/2014/main" val="1141824136"/>
                    </a:ext>
                  </a:extLst>
                </a:gridCol>
                <a:gridCol w="781391">
                  <a:extLst>
                    <a:ext uri="{9D8B030D-6E8A-4147-A177-3AD203B41FA5}">
                      <a16:colId xmlns:a16="http://schemas.microsoft.com/office/drawing/2014/main" val="4278654169"/>
                    </a:ext>
                  </a:extLst>
                </a:gridCol>
                <a:gridCol w="1358556">
                  <a:extLst>
                    <a:ext uri="{9D8B030D-6E8A-4147-A177-3AD203B41FA5}">
                      <a16:colId xmlns:a16="http://schemas.microsoft.com/office/drawing/2014/main" val="549441106"/>
                    </a:ext>
                  </a:extLst>
                </a:gridCol>
                <a:gridCol w="1394073">
                  <a:extLst>
                    <a:ext uri="{9D8B030D-6E8A-4147-A177-3AD203B41FA5}">
                      <a16:colId xmlns:a16="http://schemas.microsoft.com/office/drawing/2014/main" val="327284680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4703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4884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63533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442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21780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96018"/>
              </p:ext>
            </p:extLst>
          </p:nvPr>
        </p:nvGraphicFramePr>
        <p:xfrm>
          <a:off x="4644814" y="2300858"/>
          <a:ext cx="4377762" cy="1000125"/>
        </p:xfrm>
        <a:graphic>
          <a:graphicData uri="http://schemas.openxmlformats.org/drawingml/2006/table">
            <a:tbl>
              <a:tblPr/>
              <a:tblGrid>
                <a:gridCol w="880311">
                  <a:extLst>
                    <a:ext uri="{9D8B030D-6E8A-4147-A177-3AD203B41FA5}">
                      <a16:colId xmlns:a16="http://schemas.microsoft.com/office/drawing/2014/main" val="1594092478"/>
                    </a:ext>
                  </a:extLst>
                </a:gridCol>
                <a:gridCol w="918973">
                  <a:extLst>
                    <a:ext uri="{9D8B030D-6E8A-4147-A177-3AD203B41FA5}">
                      <a16:colId xmlns:a16="http://schemas.microsoft.com/office/drawing/2014/main" val="2103364281"/>
                    </a:ext>
                  </a:extLst>
                </a:gridCol>
                <a:gridCol w="1311544">
                  <a:extLst>
                    <a:ext uri="{9D8B030D-6E8A-4147-A177-3AD203B41FA5}">
                      <a16:colId xmlns:a16="http://schemas.microsoft.com/office/drawing/2014/main" val="2740666495"/>
                    </a:ext>
                  </a:extLst>
                </a:gridCol>
                <a:gridCol w="1266934">
                  <a:extLst>
                    <a:ext uri="{9D8B030D-6E8A-4147-A177-3AD203B41FA5}">
                      <a16:colId xmlns:a16="http://schemas.microsoft.com/office/drawing/2014/main" val="379869833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3770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28128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4549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259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519661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445079"/>
              </p:ext>
            </p:extLst>
          </p:nvPr>
        </p:nvGraphicFramePr>
        <p:xfrm>
          <a:off x="111601" y="4293096"/>
          <a:ext cx="4241799" cy="1000125"/>
        </p:xfrm>
        <a:graphic>
          <a:graphicData uri="http://schemas.openxmlformats.org/drawingml/2006/table">
            <a:tbl>
              <a:tblPr/>
              <a:tblGrid>
                <a:gridCol w="828055">
                  <a:extLst>
                    <a:ext uri="{9D8B030D-6E8A-4147-A177-3AD203B41FA5}">
                      <a16:colId xmlns:a16="http://schemas.microsoft.com/office/drawing/2014/main" val="49109426"/>
                    </a:ext>
                  </a:extLst>
                </a:gridCol>
                <a:gridCol w="862954">
                  <a:extLst>
                    <a:ext uri="{9D8B030D-6E8A-4147-A177-3AD203B41FA5}">
                      <a16:colId xmlns:a16="http://schemas.microsoft.com/office/drawing/2014/main" val="1833741424"/>
                    </a:ext>
                  </a:extLst>
                </a:gridCol>
                <a:gridCol w="1265877">
                  <a:extLst>
                    <a:ext uri="{9D8B030D-6E8A-4147-A177-3AD203B41FA5}">
                      <a16:colId xmlns:a16="http://schemas.microsoft.com/office/drawing/2014/main" val="1007367211"/>
                    </a:ext>
                  </a:extLst>
                </a:gridCol>
                <a:gridCol w="1284913">
                  <a:extLst>
                    <a:ext uri="{9D8B030D-6E8A-4147-A177-3AD203B41FA5}">
                      <a16:colId xmlns:a16="http://schemas.microsoft.com/office/drawing/2014/main" val="163229694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25379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4735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2435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5415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71584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784469"/>
              </p:ext>
            </p:extLst>
          </p:nvPr>
        </p:nvGraphicFramePr>
        <p:xfrm>
          <a:off x="4644814" y="4293096"/>
          <a:ext cx="4254500" cy="1000125"/>
        </p:xfrm>
        <a:graphic>
          <a:graphicData uri="http://schemas.openxmlformats.org/drawingml/2006/table">
            <a:tbl>
              <a:tblPr/>
              <a:tblGrid>
                <a:gridCol w="828057">
                  <a:extLst>
                    <a:ext uri="{9D8B030D-6E8A-4147-A177-3AD203B41FA5}">
                      <a16:colId xmlns:a16="http://schemas.microsoft.com/office/drawing/2014/main" val="1965412089"/>
                    </a:ext>
                  </a:extLst>
                </a:gridCol>
                <a:gridCol w="866129">
                  <a:extLst>
                    <a:ext uri="{9D8B030D-6E8A-4147-A177-3AD203B41FA5}">
                      <a16:colId xmlns:a16="http://schemas.microsoft.com/office/drawing/2014/main" val="1264680255"/>
                    </a:ext>
                  </a:extLst>
                </a:gridCol>
                <a:gridCol w="1256362">
                  <a:extLst>
                    <a:ext uri="{9D8B030D-6E8A-4147-A177-3AD203B41FA5}">
                      <a16:colId xmlns:a16="http://schemas.microsoft.com/office/drawing/2014/main" val="3113526868"/>
                    </a:ext>
                  </a:extLst>
                </a:gridCol>
                <a:gridCol w="1303952">
                  <a:extLst>
                    <a:ext uri="{9D8B030D-6E8A-4147-A177-3AD203B41FA5}">
                      <a16:colId xmlns:a16="http://schemas.microsoft.com/office/drawing/2014/main" val="190407658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40819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4686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206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1621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908026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505600" y="1310487"/>
            <a:ext cx="40286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Longerons</a:t>
            </a:r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875224"/>
              </p:ext>
            </p:extLst>
          </p:nvPr>
        </p:nvGraphicFramePr>
        <p:xfrm>
          <a:off x="2614924" y="5550371"/>
          <a:ext cx="3810000" cy="542925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638339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: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pièce possède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critères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particulièrement difficiles à contrôler.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: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standard de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contrôle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pièce.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309989"/>
                  </a:ext>
                </a:extLst>
              </a:tr>
            </a:tbl>
          </a:graphicData>
        </a:graphic>
      </p:graphicFrame>
      <p:sp>
        <p:nvSpPr>
          <p:cNvPr id="15" name="Ellipse 14"/>
          <p:cNvSpPr/>
          <p:nvPr/>
        </p:nvSpPr>
        <p:spPr>
          <a:xfrm>
            <a:off x="2105417" y="2708920"/>
            <a:ext cx="376597" cy="199334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446603" y="2717619"/>
            <a:ext cx="376597" cy="199334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053807" y="2721327"/>
            <a:ext cx="376597" cy="199334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61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Phase de production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05600" y="1310487"/>
            <a:ext cx="40286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Half-rings</a:t>
            </a:r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045300"/>
              </p:ext>
            </p:extLst>
          </p:nvPr>
        </p:nvGraphicFramePr>
        <p:xfrm>
          <a:off x="323528" y="2338162"/>
          <a:ext cx="4110493" cy="1000125"/>
        </p:xfrm>
        <a:graphic>
          <a:graphicData uri="http://schemas.openxmlformats.org/drawingml/2006/table">
            <a:tbl>
              <a:tblPr/>
              <a:tblGrid>
                <a:gridCol w="687949">
                  <a:extLst>
                    <a:ext uri="{9D8B030D-6E8A-4147-A177-3AD203B41FA5}">
                      <a16:colId xmlns:a16="http://schemas.microsoft.com/office/drawing/2014/main" val="666961865"/>
                    </a:ext>
                  </a:extLst>
                </a:gridCol>
                <a:gridCol w="756743">
                  <a:extLst>
                    <a:ext uri="{9D8B030D-6E8A-4147-A177-3AD203B41FA5}">
                      <a16:colId xmlns:a16="http://schemas.microsoft.com/office/drawing/2014/main" val="88308643"/>
                    </a:ext>
                  </a:extLst>
                </a:gridCol>
                <a:gridCol w="1315702">
                  <a:extLst>
                    <a:ext uri="{9D8B030D-6E8A-4147-A177-3AD203B41FA5}">
                      <a16:colId xmlns:a16="http://schemas.microsoft.com/office/drawing/2014/main" val="4008975974"/>
                    </a:ext>
                  </a:extLst>
                </a:gridCol>
                <a:gridCol w="1350099">
                  <a:extLst>
                    <a:ext uri="{9D8B030D-6E8A-4147-A177-3AD203B41FA5}">
                      <a16:colId xmlns:a16="http://schemas.microsoft.com/office/drawing/2014/main" val="24025033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7435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3703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3431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4950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07009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178319"/>
              </p:ext>
            </p:extLst>
          </p:nvPr>
        </p:nvGraphicFramePr>
        <p:xfrm>
          <a:off x="4709979" y="2338162"/>
          <a:ext cx="4110493" cy="1000125"/>
        </p:xfrm>
        <a:graphic>
          <a:graphicData uri="http://schemas.openxmlformats.org/drawingml/2006/table">
            <a:tbl>
              <a:tblPr/>
              <a:tblGrid>
                <a:gridCol w="826567">
                  <a:extLst>
                    <a:ext uri="{9D8B030D-6E8A-4147-A177-3AD203B41FA5}">
                      <a16:colId xmlns:a16="http://schemas.microsoft.com/office/drawing/2014/main" val="3782833518"/>
                    </a:ext>
                  </a:extLst>
                </a:gridCol>
                <a:gridCol w="862868">
                  <a:extLst>
                    <a:ext uri="{9D8B030D-6E8A-4147-A177-3AD203B41FA5}">
                      <a16:colId xmlns:a16="http://schemas.microsoft.com/office/drawing/2014/main" val="1504853736"/>
                    </a:ext>
                  </a:extLst>
                </a:gridCol>
                <a:gridCol w="1231472">
                  <a:extLst>
                    <a:ext uri="{9D8B030D-6E8A-4147-A177-3AD203B41FA5}">
                      <a16:colId xmlns:a16="http://schemas.microsoft.com/office/drawing/2014/main" val="2846077756"/>
                    </a:ext>
                  </a:extLst>
                </a:gridCol>
                <a:gridCol w="1189586">
                  <a:extLst>
                    <a:ext uri="{9D8B030D-6E8A-4147-A177-3AD203B41FA5}">
                      <a16:colId xmlns:a16="http://schemas.microsoft.com/office/drawing/2014/main" val="20230015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0128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5076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80015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7264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655733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334894"/>
              </p:ext>
            </p:extLst>
          </p:nvPr>
        </p:nvGraphicFramePr>
        <p:xfrm>
          <a:off x="323528" y="4226227"/>
          <a:ext cx="4110493" cy="1017525"/>
        </p:xfrm>
        <a:graphic>
          <a:graphicData uri="http://schemas.openxmlformats.org/drawingml/2006/table">
            <a:tbl>
              <a:tblPr/>
              <a:tblGrid>
                <a:gridCol w="802423">
                  <a:extLst>
                    <a:ext uri="{9D8B030D-6E8A-4147-A177-3AD203B41FA5}">
                      <a16:colId xmlns:a16="http://schemas.microsoft.com/office/drawing/2014/main" val="4259707820"/>
                    </a:ext>
                  </a:extLst>
                </a:gridCol>
                <a:gridCol w="836241">
                  <a:extLst>
                    <a:ext uri="{9D8B030D-6E8A-4147-A177-3AD203B41FA5}">
                      <a16:colId xmlns:a16="http://schemas.microsoft.com/office/drawing/2014/main" val="321063220"/>
                    </a:ext>
                  </a:extLst>
                </a:gridCol>
                <a:gridCol w="1226691">
                  <a:extLst>
                    <a:ext uri="{9D8B030D-6E8A-4147-A177-3AD203B41FA5}">
                      <a16:colId xmlns:a16="http://schemas.microsoft.com/office/drawing/2014/main" val="953736958"/>
                    </a:ext>
                  </a:extLst>
                </a:gridCol>
                <a:gridCol w="1245138">
                  <a:extLst>
                    <a:ext uri="{9D8B030D-6E8A-4147-A177-3AD203B41FA5}">
                      <a16:colId xmlns:a16="http://schemas.microsoft.com/office/drawing/2014/main" val="1882059518"/>
                    </a:ext>
                  </a:extLst>
                </a:gridCol>
              </a:tblGrid>
              <a:tr h="2035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666671"/>
                  </a:ext>
                </a:extLst>
              </a:tr>
              <a:tr h="20350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860523"/>
                  </a:ext>
                </a:extLst>
              </a:tr>
              <a:tr h="20350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699065"/>
                  </a:ext>
                </a:extLst>
              </a:tr>
              <a:tr h="20350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918774"/>
                  </a:ext>
                </a:extLst>
              </a:tr>
              <a:tr h="20350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954304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665555"/>
              </p:ext>
            </p:extLst>
          </p:nvPr>
        </p:nvGraphicFramePr>
        <p:xfrm>
          <a:off x="4707464" y="4226228"/>
          <a:ext cx="4113008" cy="1021545"/>
        </p:xfrm>
        <a:graphic>
          <a:graphicData uri="http://schemas.openxmlformats.org/drawingml/2006/table">
            <a:tbl>
              <a:tblPr/>
              <a:tblGrid>
                <a:gridCol w="800518">
                  <a:extLst>
                    <a:ext uri="{9D8B030D-6E8A-4147-A177-3AD203B41FA5}">
                      <a16:colId xmlns:a16="http://schemas.microsoft.com/office/drawing/2014/main" val="568025604"/>
                    </a:ext>
                  </a:extLst>
                </a:gridCol>
                <a:gridCol w="837325">
                  <a:extLst>
                    <a:ext uri="{9D8B030D-6E8A-4147-A177-3AD203B41FA5}">
                      <a16:colId xmlns:a16="http://schemas.microsoft.com/office/drawing/2014/main" val="3041020817"/>
                    </a:ext>
                  </a:extLst>
                </a:gridCol>
                <a:gridCol w="1214579">
                  <a:extLst>
                    <a:ext uri="{9D8B030D-6E8A-4147-A177-3AD203B41FA5}">
                      <a16:colId xmlns:a16="http://schemas.microsoft.com/office/drawing/2014/main" val="39414694"/>
                    </a:ext>
                  </a:extLst>
                </a:gridCol>
                <a:gridCol w="1260586">
                  <a:extLst>
                    <a:ext uri="{9D8B030D-6E8A-4147-A177-3AD203B41FA5}">
                      <a16:colId xmlns:a16="http://schemas.microsoft.com/office/drawing/2014/main" val="2537972107"/>
                    </a:ext>
                  </a:extLst>
                </a:gridCol>
              </a:tblGrid>
              <a:tr h="2043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905014"/>
                  </a:ext>
                </a:extLst>
              </a:tr>
              <a:tr h="20430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323454"/>
                  </a:ext>
                </a:extLst>
              </a:tr>
              <a:tr h="20430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27326"/>
                  </a:ext>
                </a:extLst>
              </a:tr>
              <a:tr h="20430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090372"/>
                  </a:ext>
                </a:extLst>
              </a:tr>
              <a:tr h="20430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770883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194579"/>
              </p:ext>
            </p:extLst>
          </p:nvPr>
        </p:nvGraphicFramePr>
        <p:xfrm>
          <a:off x="2614924" y="5742409"/>
          <a:ext cx="3810000" cy="542925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638339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: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pièce possède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critères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particulièrement difficiles à contrôler.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: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standard de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contrôle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pièce.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309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51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intégration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05600" y="1310487"/>
            <a:ext cx="40286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Pigtails longerons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572562"/>
              </p:ext>
            </p:extLst>
          </p:nvPr>
        </p:nvGraphicFramePr>
        <p:xfrm>
          <a:off x="428352" y="3128877"/>
          <a:ext cx="3711600" cy="1000125"/>
        </p:xfrm>
        <a:graphic>
          <a:graphicData uri="http://schemas.openxmlformats.org/drawingml/2006/table">
            <a:tbl>
              <a:tblPr/>
              <a:tblGrid>
                <a:gridCol w="682593">
                  <a:extLst>
                    <a:ext uri="{9D8B030D-6E8A-4147-A177-3AD203B41FA5}">
                      <a16:colId xmlns:a16="http://schemas.microsoft.com/office/drawing/2014/main" val="1799381398"/>
                    </a:ext>
                  </a:extLst>
                </a:gridCol>
                <a:gridCol w="819112">
                  <a:extLst>
                    <a:ext uri="{9D8B030D-6E8A-4147-A177-3AD203B41FA5}">
                      <a16:colId xmlns:a16="http://schemas.microsoft.com/office/drawing/2014/main" val="337339307"/>
                    </a:ext>
                  </a:extLst>
                </a:gridCol>
                <a:gridCol w="1049487">
                  <a:extLst>
                    <a:ext uri="{9D8B030D-6E8A-4147-A177-3AD203B41FA5}">
                      <a16:colId xmlns:a16="http://schemas.microsoft.com/office/drawing/2014/main" val="1824926714"/>
                    </a:ext>
                  </a:extLst>
                </a:gridCol>
                <a:gridCol w="1160408">
                  <a:extLst>
                    <a:ext uri="{9D8B030D-6E8A-4147-A177-3AD203B41FA5}">
                      <a16:colId xmlns:a16="http://schemas.microsoft.com/office/drawing/2014/main" val="336717483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6297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5854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5390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2131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002924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458205"/>
              </p:ext>
            </p:extLst>
          </p:nvPr>
        </p:nvGraphicFramePr>
        <p:xfrm>
          <a:off x="4519924" y="3128877"/>
          <a:ext cx="4176463" cy="1000125"/>
        </p:xfrm>
        <a:graphic>
          <a:graphicData uri="http://schemas.openxmlformats.org/drawingml/2006/table">
            <a:tbl>
              <a:tblPr/>
              <a:tblGrid>
                <a:gridCol w="766761">
                  <a:extLst>
                    <a:ext uri="{9D8B030D-6E8A-4147-A177-3AD203B41FA5}">
                      <a16:colId xmlns:a16="http://schemas.microsoft.com/office/drawing/2014/main" val="1225452141"/>
                    </a:ext>
                  </a:extLst>
                </a:gridCol>
                <a:gridCol w="1100991">
                  <a:extLst>
                    <a:ext uri="{9D8B030D-6E8A-4147-A177-3AD203B41FA5}">
                      <a16:colId xmlns:a16="http://schemas.microsoft.com/office/drawing/2014/main" val="132381782"/>
                    </a:ext>
                  </a:extLst>
                </a:gridCol>
                <a:gridCol w="1145929">
                  <a:extLst>
                    <a:ext uri="{9D8B030D-6E8A-4147-A177-3AD203B41FA5}">
                      <a16:colId xmlns:a16="http://schemas.microsoft.com/office/drawing/2014/main" val="976586260"/>
                    </a:ext>
                  </a:extLst>
                </a:gridCol>
                <a:gridCol w="1162782">
                  <a:extLst>
                    <a:ext uri="{9D8B030D-6E8A-4147-A177-3AD203B41FA5}">
                      <a16:colId xmlns:a16="http://schemas.microsoft.com/office/drawing/2014/main" val="133048363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2317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1843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3297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1301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338148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492748"/>
              </p:ext>
            </p:extLst>
          </p:nvPr>
        </p:nvGraphicFramePr>
        <p:xfrm>
          <a:off x="2614924" y="5301208"/>
          <a:ext cx="3810000" cy="542925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638339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: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pièce possède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critères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particulièrement difficiles à contrôler.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: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standard de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contrôle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pièce.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309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3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12/04/2021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intégration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05600" y="1310487"/>
            <a:ext cx="40286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Pigtails </a:t>
            </a:r>
            <a:r>
              <a:rPr lang="fr-FR" dirty="0" err="1" smtClean="0"/>
              <a:t>half</a:t>
            </a:r>
            <a:r>
              <a:rPr lang="fr-FR" dirty="0" smtClean="0"/>
              <a:t>-rings</a:t>
            </a:r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055027"/>
              </p:ext>
            </p:extLst>
          </p:nvPr>
        </p:nvGraphicFramePr>
        <p:xfrm>
          <a:off x="395536" y="3113786"/>
          <a:ext cx="3711599" cy="1000125"/>
        </p:xfrm>
        <a:graphic>
          <a:graphicData uri="http://schemas.openxmlformats.org/drawingml/2006/table">
            <a:tbl>
              <a:tblPr/>
              <a:tblGrid>
                <a:gridCol w="687864">
                  <a:extLst>
                    <a:ext uri="{9D8B030D-6E8A-4147-A177-3AD203B41FA5}">
                      <a16:colId xmlns:a16="http://schemas.microsoft.com/office/drawing/2014/main" val="3087324090"/>
                    </a:ext>
                  </a:extLst>
                </a:gridCol>
                <a:gridCol w="813972">
                  <a:extLst>
                    <a:ext uri="{9D8B030D-6E8A-4147-A177-3AD203B41FA5}">
                      <a16:colId xmlns:a16="http://schemas.microsoft.com/office/drawing/2014/main" val="2991837196"/>
                    </a:ext>
                  </a:extLst>
                </a:gridCol>
                <a:gridCol w="1091984">
                  <a:extLst>
                    <a:ext uri="{9D8B030D-6E8A-4147-A177-3AD203B41FA5}">
                      <a16:colId xmlns:a16="http://schemas.microsoft.com/office/drawing/2014/main" val="3404455945"/>
                    </a:ext>
                  </a:extLst>
                </a:gridCol>
                <a:gridCol w="1117779">
                  <a:extLst>
                    <a:ext uri="{9D8B030D-6E8A-4147-A177-3AD203B41FA5}">
                      <a16:colId xmlns:a16="http://schemas.microsoft.com/office/drawing/2014/main" val="296282237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1081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8738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4550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7369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661170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710147"/>
              </p:ext>
            </p:extLst>
          </p:nvPr>
        </p:nvGraphicFramePr>
        <p:xfrm>
          <a:off x="4788024" y="3113786"/>
          <a:ext cx="3887330" cy="1000125"/>
        </p:xfrm>
        <a:graphic>
          <a:graphicData uri="http://schemas.openxmlformats.org/drawingml/2006/table">
            <a:tbl>
              <a:tblPr/>
              <a:tblGrid>
                <a:gridCol w="851564">
                  <a:extLst>
                    <a:ext uri="{9D8B030D-6E8A-4147-A177-3AD203B41FA5}">
                      <a16:colId xmlns:a16="http://schemas.microsoft.com/office/drawing/2014/main" val="3434860286"/>
                    </a:ext>
                  </a:extLst>
                </a:gridCol>
                <a:gridCol w="821150">
                  <a:extLst>
                    <a:ext uri="{9D8B030D-6E8A-4147-A177-3AD203B41FA5}">
                      <a16:colId xmlns:a16="http://schemas.microsoft.com/office/drawing/2014/main" val="3149769040"/>
                    </a:ext>
                  </a:extLst>
                </a:gridCol>
                <a:gridCol w="1128044">
                  <a:extLst>
                    <a:ext uri="{9D8B030D-6E8A-4147-A177-3AD203B41FA5}">
                      <a16:colId xmlns:a16="http://schemas.microsoft.com/office/drawing/2014/main" val="473528596"/>
                    </a:ext>
                  </a:extLst>
                </a:gridCol>
                <a:gridCol w="1086572">
                  <a:extLst>
                    <a:ext uri="{9D8B030D-6E8A-4147-A177-3AD203B41FA5}">
                      <a16:colId xmlns:a16="http://schemas.microsoft.com/office/drawing/2014/main" val="223529567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Niveaux de prélèvement (échantillons)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8302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Couches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 (n)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83569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0327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96897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920904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941533"/>
              </p:ext>
            </p:extLst>
          </p:nvPr>
        </p:nvGraphicFramePr>
        <p:xfrm>
          <a:off x="2614924" y="5262339"/>
          <a:ext cx="3810000" cy="542925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638339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: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pièce possède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critères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particulièrement difficiles à contrôler.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: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niveau standard de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contrôle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pièce.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309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7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resentation_couv_blanc_QUAL-LABO-FOR-030.pptx" id="{2C2CF6C5-BB0F-4A62-AE4A-427062440D0A}" vid="{4DE09FC6-2155-4C4B-B4AC-674711E21DD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Ppt_presentation_couv_blanc_QUAL-LABO-FOR-030</Template>
  <TotalTime>88</TotalTime>
  <Words>433</Words>
  <Application>Microsoft Office PowerPoint</Application>
  <PresentationFormat>Affichage à l'écran (4:3)</PresentationFormat>
  <Paragraphs>251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</vt:lpstr>
      <vt:lpstr>Conception personnalisée</vt:lpstr>
      <vt:lpstr>Echantillonnages des pigtails Lundi 12 Avril 2021 </vt:lpstr>
      <vt:lpstr>Explication de la méthode d’échantillonnage</vt:lpstr>
      <vt:lpstr>Phase de production</vt:lpstr>
      <vt:lpstr>Phase de production</vt:lpstr>
      <vt:lpstr>Calcul intégration</vt:lpstr>
      <vt:lpstr>Calcul intégration</vt:lpstr>
    </vt:vector>
  </TitlesOfParts>
  <Company>LAPP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Sous-titre de la présentation Jeudi 17 mars 2016</dc:title>
  <dc:creator>Samia MARZOUK</dc:creator>
  <cp:lastModifiedBy>Samia MARZOUK</cp:lastModifiedBy>
  <cp:revision>8</cp:revision>
  <dcterms:created xsi:type="dcterms:W3CDTF">2021-04-08T11:41:37Z</dcterms:created>
  <dcterms:modified xsi:type="dcterms:W3CDTF">2021-04-12T10:03:40Z</dcterms:modified>
</cp:coreProperties>
</file>