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9" r:id="rId3"/>
    <p:sldId id="291" r:id="rId4"/>
    <p:sldId id="292" r:id="rId5"/>
    <p:sldId id="293" r:id="rId6"/>
    <p:sldId id="294" r:id="rId7"/>
    <p:sldId id="295" r:id="rId8"/>
    <p:sldId id="286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2"/>
  </p:normalViewPr>
  <p:slideViewPr>
    <p:cSldViewPr snapToGrid="0" snapToObjects="1">
      <p:cViewPr varScale="1">
        <p:scale>
          <a:sx n="120" d="100"/>
          <a:sy n="120" d="100"/>
        </p:scale>
        <p:origin x="12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436" y="3221764"/>
            <a:ext cx="6373091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436" y="5063369"/>
            <a:ext cx="6373092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9025-9590-1D4C-9CDC-4389B921BD5C}" type="datetime1">
              <a:rPr lang="it-IT" smtClean="0"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CA9D-5025-644E-ABD4-52A7457B7D80}" type="datetime1">
              <a:rPr lang="it-IT" smtClean="0"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4F6F-EB56-314C-82B1-809730BD9621}" type="datetime1">
              <a:rPr lang="it-IT" smtClean="0"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39B8-5484-664F-ACAF-E7277C00432F}" type="datetime1">
              <a:rPr lang="it-IT" smtClean="0"/>
              <a:t>05/05/2021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197-D765-984E-8EDD-917FE17EC1FC}" type="datetime1">
              <a:rPr lang="it-IT" smtClean="0"/>
              <a:t>05/05/2021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D0B3-174C-A24A-BE04-FF55F9EFE698}" type="datetime1">
              <a:rPr lang="it-IT" smtClean="0"/>
              <a:t>05/05/2021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05/05/2021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5BFC-7B76-CB43-9325-91EE391A0695}" type="datetime1">
              <a:rPr lang="it-IT" smtClean="0"/>
              <a:t>05/05/2021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627E-FEA8-B442-B9A7-66CE3E6E6241}" type="datetime1">
              <a:rPr lang="it-IT" smtClean="0"/>
              <a:t>05/05/2021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02EA9-9C59-B94A-A747-D112AE1C00E1}" type="datetime1">
              <a:rPr lang="it-IT" smtClean="0"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vkWc-i10p9U2eCcirTMuGsK6anJp8eLr1wEHlobLwLQ/edi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indico.cern.ch/event/1021544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ucio/rucio/issues/105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ws.amazon.com/AWSEC2/latest/UserGuide/ebs-volume-types.html#hard-disk-drives" TargetMode="External"/><Relationship Id="rId2" Type="http://schemas.openxmlformats.org/officeDocument/2006/relationships/hyperlink" Target="https://docs.aws.amazon.com/AWSEC2/latest/UserGuide/ebs-volume-types.html#solid-state-driv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3fs-fuse/s3fs-fuse/wiki/Fuse-Over-Amaz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72981"/>
            <a:ext cx="9143999" cy="134582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venir Heavy"/>
                <a:cs typeface="Avenir Heavy"/>
              </a:rPr>
              <a:t>ESCAPE &amp; Commercial Cloud</a:t>
            </a:r>
            <a:endParaRPr lang="it-IT" sz="3600" dirty="0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5463477"/>
            <a:ext cx="6858000" cy="934285"/>
          </a:xfrm>
        </p:spPr>
        <p:txBody>
          <a:bodyPr>
            <a:noAutofit/>
          </a:bodyPr>
          <a:lstStyle/>
          <a:p>
            <a:r>
              <a:rPr lang="en-GB" sz="1800" b="1" dirty="0">
                <a:latin typeface="Avenir Heavy"/>
                <a:cs typeface="Avenir Heavy"/>
              </a:rPr>
              <a:t>Frederic GILLARO</a:t>
            </a:r>
            <a:r>
              <a:rPr lang="en-GB" sz="1200" b="1" dirty="0">
                <a:latin typeface="Avenir Heavy"/>
                <a:cs typeface="Avenir Heavy"/>
              </a:rPr>
              <a:t> &lt;frederic.gillardo@lapp.in2p3.fr&gt;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B5A2-BE7D-DE40-83DD-2E97B0B0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Cloud - objectives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6E042-04EA-D141-8D32-E041E0F1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5/5/2021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5D891-69B4-A140-A79C-E68A92EB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C8C434-F1A1-4765-88A9-4598BD69A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01" y="1383526"/>
            <a:ext cx="8674873" cy="3951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Industrial</a:t>
            </a:r>
            <a:r>
              <a:rPr lang="en-US" sz="2400" dirty="0"/>
              <a:t> and  </a:t>
            </a:r>
            <a:r>
              <a:rPr lang="en-US" sz="2400" b="1" dirty="0"/>
              <a:t>Commercial</a:t>
            </a:r>
            <a:r>
              <a:rPr lang="en-US" sz="2400" dirty="0"/>
              <a:t> involvement </a:t>
            </a:r>
            <a:r>
              <a:rPr lang="en-US" sz="1200" dirty="0"/>
              <a:t>(Slide from Simone .C Escape Kick Off)</a:t>
            </a:r>
          </a:p>
          <a:p>
            <a:r>
              <a:rPr lang="en-US" sz="2400" dirty="0"/>
              <a:t>Commercial storage can be added to the data lake</a:t>
            </a:r>
          </a:p>
          <a:p>
            <a:r>
              <a:rPr lang="en-US" sz="2400" dirty="0"/>
              <a:t>Commercial computing can be integrated with the data lake as extra processing capacity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lvl="1"/>
            <a:r>
              <a:rPr lang="en-US" sz="2000" dirty="0"/>
              <a:t>In the data lake model, for both compute and storage there is no lock-in to the vendor </a:t>
            </a:r>
          </a:p>
          <a:p>
            <a:pPr lvl="1"/>
            <a:r>
              <a:rPr lang="en-US" sz="2000" dirty="0"/>
              <a:t>Deliverable MS11 on 12/21</a:t>
            </a:r>
          </a:p>
        </p:txBody>
      </p:sp>
    </p:spTree>
    <p:extLst>
      <p:ext uri="{BB962C8B-B14F-4D97-AF65-F5344CB8AC3E}">
        <p14:creationId xmlns:p14="http://schemas.microsoft.com/office/powerpoint/2010/main" val="146843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B5A2-BE7D-DE40-83DD-2E97B0B0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Cloud – Uses Cases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6E042-04EA-D141-8D32-E041E0F1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5/5/2021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5D891-69B4-A140-A79C-E68A92EB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C8C434-F1A1-4765-88A9-4598BD69A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391477"/>
            <a:ext cx="8674873" cy="39517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Defined on </a:t>
            </a:r>
            <a:r>
              <a:rPr lang="fr-FR" dirty="0">
                <a:hlinkClick r:id="rId2"/>
              </a:rPr>
              <a:t>05-Feb-2021 </a:t>
            </a:r>
            <a:r>
              <a:rPr lang="fr-FR" dirty="0" err="1">
                <a:hlinkClick r:id="rId2"/>
              </a:rPr>
              <a:t>with</a:t>
            </a:r>
            <a:r>
              <a:rPr lang="fr-FR" dirty="0">
                <a:hlinkClick r:id="rId2"/>
              </a:rPr>
              <a:t> Xavier, Stephane, Nadine</a:t>
            </a:r>
            <a:endParaRPr lang="fr-FR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Commercial Cloud is used as additional storage resources for the </a:t>
            </a:r>
            <a:r>
              <a:rPr lang="en-US" dirty="0" err="1"/>
              <a:t>DataLake</a:t>
            </a:r>
            <a:r>
              <a:rPr lang="en-US" dirty="0"/>
              <a:t>:</a:t>
            </a:r>
          </a:p>
          <a:p>
            <a:pPr lvl="1" fontAlgn="base"/>
            <a:r>
              <a:rPr lang="en-US" dirty="0"/>
              <a:t>Spawn a VM with a RSE in the cloud (could be apache, </a:t>
            </a:r>
            <a:r>
              <a:rPr lang="en-US" dirty="0" err="1"/>
              <a:t>dCache</a:t>
            </a:r>
            <a:r>
              <a:rPr lang="en-US" dirty="0"/>
              <a:t> )</a:t>
            </a:r>
          </a:p>
          <a:p>
            <a:pPr lvl="1" fontAlgn="base"/>
            <a:r>
              <a:rPr lang="en-US" dirty="0"/>
              <a:t>Move data to/from this RSE using RUCIO</a:t>
            </a:r>
          </a:p>
          <a:p>
            <a:pPr lvl="1" fontAlgn="base"/>
            <a:r>
              <a:rPr lang="en-US" dirty="0"/>
              <a:t>Use Cold / Hot storage type</a:t>
            </a:r>
          </a:p>
          <a:p>
            <a:pPr marL="457200" lvl="1" indent="0" fontAlgn="base">
              <a:buNone/>
            </a:pPr>
            <a:endParaRPr lang="en-US" dirty="0"/>
          </a:p>
          <a:p>
            <a:r>
              <a:rPr lang="en-US" dirty="0"/>
              <a:t>Commercial Cloud is used as opportunistic computing resources on data stored in </a:t>
            </a:r>
            <a:r>
              <a:rPr lang="en-US" dirty="0" err="1"/>
              <a:t>datalake</a:t>
            </a:r>
            <a:r>
              <a:rPr lang="en-US" dirty="0"/>
              <a:t> </a:t>
            </a:r>
            <a:endParaRPr lang="en-US" b="1" dirty="0"/>
          </a:p>
          <a:p>
            <a:pPr lvl="1" fontAlgn="base"/>
            <a:r>
              <a:rPr lang="en-US" dirty="0"/>
              <a:t>A scientist needs to perform analysis from the cloud using </a:t>
            </a:r>
            <a:r>
              <a:rPr lang="en-US" dirty="0" err="1"/>
              <a:t>Jupyter</a:t>
            </a:r>
            <a:r>
              <a:rPr lang="en-US" dirty="0"/>
              <a:t>.</a:t>
            </a:r>
          </a:p>
          <a:p>
            <a:pPr lvl="1" fontAlgn="base"/>
            <a:r>
              <a:rPr lang="en-US" dirty="0"/>
              <a:t>A reconstruction job is run on the cloud (DIRAC?)</a:t>
            </a:r>
          </a:p>
          <a:p>
            <a:pPr marL="457200" lvl="1" indent="0" fontAlgn="base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459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B5A2-BE7D-DE40-83DD-2E97B0B0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 done / Cost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6E042-04EA-D141-8D32-E041E0F1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5/5/2021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5D891-69B4-A140-A79C-E68A92EB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C8C434-F1A1-4765-88A9-4598BD69A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01" y="1383527"/>
            <a:ext cx="5486399" cy="38287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dirty="0"/>
              <a:t>Set up an escape’s account on AWS, escape project pay for it.</a:t>
            </a:r>
          </a:p>
          <a:p>
            <a:pPr lvl="2"/>
            <a:r>
              <a:rPr lang="en-US" dirty="0"/>
              <a:t>First test : transfer 2 TB of data cost 200 $ (egress cost mainly)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Set up a partnership between Commercial Cloud and Escape (no need to pay)</a:t>
            </a:r>
          </a:p>
          <a:p>
            <a:pPr lvl="2"/>
            <a:r>
              <a:rPr lang="en-US" dirty="0"/>
              <a:t>Meetings with google teams</a:t>
            </a:r>
          </a:p>
          <a:p>
            <a:pPr lvl="2"/>
            <a:r>
              <a:rPr lang="en-US" dirty="0"/>
              <a:t>Applied for cloudbank (A cloud broker pilot project to explore the use of commercial cloud services)</a:t>
            </a:r>
          </a:p>
          <a:p>
            <a:pPr lvl="3"/>
            <a:r>
              <a:rPr lang="en-US" dirty="0">
                <a:hlinkClick r:id="rId2"/>
              </a:rPr>
              <a:t>https://indico.cern.ch/event/1021544/</a:t>
            </a:r>
            <a:endParaRPr lang="en-US" dirty="0"/>
          </a:p>
          <a:p>
            <a:pPr lvl="3"/>
            <a:r>
              <a:rPr lang="en-US" dirty="0"/>
              <a:t>Atlas, CMS, ALICE, Escape</a:t>
            </a:r>
          </a:p>
          <a:p>
            <a:pPr lvl="3"/>
            <a:r>
              <a:rPr lang="en-US" dirty="0"/>
              <a:t>GCP and AWS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marL="1371600" lvl="3" indent="0">
              <a:buNone/>
            </a:pPr>
            <a:endParaRPr lang="en-US" dirty="0"/>
          </a:p>
          <a:p>
            <a:pPr marL="457200" lvl="1" indent="0" fontAlgn="base">
              <a:buNone/>
            </a:pPr>
            <a:endParaRPr lang="en-US" sz="2400" dirty="0"/>
          </a:p>
        </p:txBody>
      </p:sp>
      <p:pic>
        <p:nvPicPr>
          <p:cNvPr id="1026" name="Image 2" descr="image004">
            <a:extLst>
              <a:ext uri="{FF2B5EF4-FFF2-40B4-BE49-F238E27FC236}">
                <a16:creationId xmlns:a16="http://schemas.microsoft.com/office/drawing/2014/main" id="{E783468E-434C-423E-A621-738CEC8A8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86" y="1192380"/>
            <a:ext cx="2118237" cy="190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49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8FEC2F3-F7FF-4A77-818C-8D5E0C7F9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694" y="3429000"/>
            <a:ext cx="2533284" cy="15252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74B5A2-BE7D-DE40-83DD-2E97B0B0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 done / Storage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6E042-04EA-D141-8D32-E041E0F1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5/5/2021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5D891-69B4-A140-A79C-E68A92EB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C8C434-F1A1-4765-88A9-4598BD69A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01" y="1192381"/>
            <a:ext cx="8491993" cy="4047529"/>
          </a:xfrm>
        </p:spPr>
        <p:txBody>
          <a:bodyPr>
            <a:normAutofit fontScale="47500" lnSpcReduction="20000"/>
          </a:bodyPr>
          <a:lstStyle/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Publication from Atlas</a:t>
            </a:r>
          </a:p>
          <a:p>
            <a:pPr lvl="1"/>
            <a:r>
              <a:rPr lang="en-US" dirty="0"/>
              <a:t>Seamless integration of commercial Clouds with ATLAS Distributed Computing</a:t>
            </a:r>
          </a:p>
          <a:p>
            <a:pPr lvl="2"/>
            <a:r>
              <a:rPr lang="en-US" sz="1400" dirty="0"/>
              <a:t>Fernando Barreiro </a:t>
            </a:r>
            <a:r>
              <a:rPr lang="en-US" sz="1400" dirty="0" err="1"/>
              <a:t>Megino</a:t>
            </a:r>
            <a:r>
              <a:rPr lang="en-US" sz="1400" dirty="0"/>
              <a:t>, </a:t>
            </a:r>
            <a:r>
              <a:rPr lang="en-US" sz="1400" dirty="0" err="1"/>
              <a:t>Harinder</a:t>
            </a:r>
            <a:r>
              <a:rPr lang="en-US" sz="1400" dirty="0"/>
              <a:t> Singh </a:t>
            </a:r>
            <a:r>
              <a:rPr lang="en-US" sz="1400" dirty="0" err="1"/>
              <a:t>Bawa</a:t>
            </a:r>
            <a:r>
              <a:rPr lang="en-US" sz="1400" dirty="0"/>
              <a:t>, Kaushik De, Johannes </a:t>
            </a:r>
            <a:r>
              <a:rPr lang="en-US" sz="1400" dirty="0" err="1"/>
              <a:t>Elmsheuser</a:t>
            </a:r>
            <a:r>
              <a:rPr lang="en-US" sz="1400" dirty="0"/>
              <a:t>, Alexei </a:t>
            </a:r>
            <a:r>
              <a:rPr lang="en-US" sz="1400" dirty="0" err="1"/>
              <a:t>Klimentov</a:t>
            </a:r>
            <a:r>
              <a:rPr lang="en-US" sz="1400" dirty="0"/>
              <a:t>, Mario </a:t>
            </a:r>
            <a:r>
              <a:rPr lang="en-US" sz="1400" dirty="0" err="1"/>
              <a:t>Lassnig</a:t>
            </a:r>
            <a:r>
              <a:rPr lang="en-US" sz="1400" dirty="0"/>
              <a:t>, Cédric </a:t>
            </a:r>
            <a:r>
              <a:rPr lang="en-US" sz="1400" dirty="0" err="1"/>
              <a:t>Serfon</a:t>
            </a:r>
            <a:r>
              <a:rPr lang="en-US" sz="1400" dirty="0"/>
              <a:t> , and Tobias Wegner</a:t>
            </a:r>
          </a:p>
          <a:p>
            <a:pPr lvl="1"/>
            <a:r>
              <a:rPr lang="en-US" dirty="0"/>
              <a:t>Use S3 storage</a:t>
            </a:r>
          </a:p>
          <a:p>
            <a:pPr lvl="2"/>
            <a:r>
              <a:rPr lang="en-US" dirty="0"/>
              <a:t>RUCIO support S3 with signed URL</a:t>
            </a:r>
          </a:p>
          <a:p>
            <a:pPr lvl="3"/>
            <a:r>
              <a:rPr lang="en-US" dirty="0"/>
              <a:t>Google Cloud Storage supports signed S3 URLs just like AWS. We need this support primarily for </a:t>
            </a:r>
            <a:r>
              <a:rPr lang="en-US" dirty="0" err="1"/>
              <a:t>rucio</a:t>
            </a:r>
            <a:r>
              <a:rPr lang="en-US" dirty="0"/>
              <a:t> clients to upload to and download from GCS, since we cannot distribute the GCS access keys to our users.</a:t>
            </a:r>
          </a:p>
          <a:p>
            <a:pPr lvl="3"/>
            <a:r>
              <a:rPr lang="en-US" dirty="0">
                <a:hlinkClick r:id="rId3"/>
              </a:rPr>
              <a:t>https://github.com/rucio/rucio/issues/1054</a:t>
            </a:r>
            <a:endParaRPr lang="en-US" dirty="0"/>
          </a:p>
          <a:p>
            <a:pPr lvl="1"/>
            <a:r>
              <a:rPr lang="en-US" dirty="0"/>
              <a:t>An additional challenge was posed by the X.509 certiﬁcate infrastructure of the Google </a:t>
            </a:r>
            <a:r>
              <a:rPr lang="en-US" dirty="0" err="1"/>
              <a:t>CloudStorage</a:t>
            </a:r>
            <a:r>
              <a:rPr lang="en-US" dirty="0"/>
              <a:t>. The Cloud provider Certiﬁcate Authority(CA) has to be trusted to allow third party copy transfers. Amazon uses the DigiCert CA which is available in IGTF, however </a:t>
            </a:r>
            <a:r>
              <a:rPr lang="en-US" dirty="0">
                <a:highlight>
                  <a:srgbClr val="FFFF00"/>
                </a:highlight>
              </a:rPr>
              <a:t>Google does not as they use their own CA</a:t>
            </a:r>
            <a:r>
              <a:rPr lang="en-US" dirty="0"/>
              <a:t>. </a:t>
            </a:r>
            <a:r>
              <a:rPr lang="en-US" dirty="0">
                <a:highlight>
                  <a:srgbClr val="FFFF00"/>
                </a:highlight>
              </a:rPr>
              <a:t>Up to now there are still ongoing discussions to get the Google CA included in IGTF</a:t>
            </a:r>
            <a:r>
              <a:rPr lang="en-US" dirty="0"/>
              <a:t>. There exists a workaround where one can set up a frontend with their own CA, however that incurs additional charges and is thus not recommended.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Escape solution : Use a </a:t>
            </a:r>
            <a:r>
              <a:rPr lang="en-US" dirty="0" err="1"/>
              <a:t>Rse</a:t>
            </a:r>
            <a:r>
              <a:rPr lang="en-US" dirty="0"/>
              <a:t> (apache, </a:t>
            </a:r>
            <a:r>
              <a:rPr lang="en-US" dirty="0" err="1"/>
              <a:t>dCache</a:t>
            </a:r>
            <a:r>
              <a:rPr lang="en-US" dirty="0"/>
              <a:t>…) as a middleware 	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Spawn an ec2 instance</a:t>
            </a:r>
          </a:p>
          <a:p>
            <a:pPr lvl="1"/>
            <a:r>
              <a:rPr lang="en-US" dirty="0"/>
              <a:t>Configure network : Open https port (</a:t>
            </a:r>
            <a:r>
              <a:rPr lang="en-US" dirty="0" err="1"/>
              <a:t>webdav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Map to DNS name: escapedatalake.com</a:t>
            </a:r>
          </a:p>
          <a:p>
            <a:pPr lvl="1"/>
            <a:r>
              <a:rPr lang="en-US" dirty="0"/>
              <a:t>Grid certificate for domain name</a:t>
            </a:r>
          </a:p>
          <a:p>
            <a:pPr lvl="1"/>
            <a:r>
              <a:rPr lang="en-US" dirty="0"/>
              <a:t>Instantiate apache in docker container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999DB6-9989-41B1-B43E-386C47E80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645" y="4764886"/>
            <a:ext cx="3102403" cy="158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5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B5A2-BE7D-DE40-83DD-2E97B0B0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step / storage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6E042-04EA-D141-8D32-E041E0F1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5/5/2021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5D891-69B4-A140-A79C-E68A92EB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C8C434-F1A1-4765-88A9-4598BD69A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01" y="1192380"/>
            <a:ext cx="8491993" cy="4922173"/>
          </a:xfrm>
        </p:spPr>
        <p:txBody>
          <a:bodyPr>
            <a:normAutofit lnSpcReduction="10000"/>
          </a:bodyPr>
          <a:lstStyle/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sz="2400" dirty="0"/>
              <a:t>Mount storage </a:t>
            </a:r>
            <a:endParaRPr lang="en-US" dirty="0"/>
          </a:p>
          <a:p>
            <a:pPr lvl="2"/>
            <a:r>
              <a:rPr lang="fr-FR" dirty="0"/>
              <a:t>EBS (</a:t>
            </a:r>
            <a:r>
              <a:rPr lang="fr-FR" dirty="0" err="1"/>
              <a:t>Elastic</a:t>
            </a:r>
            <a:r>
              <a:rPr lang="fr-FR" dirty="0"/>
              <a:t> Block </a:t>
            </a:r>
            <a:r>
              <a:rPr lang="fr-FR" i="1" dirty="0"/>
              <a:t>Store</a:t>
            </a:r>
            <a:r>
              <a:rPr lang="fr-FR" dirty="0"/>
              <a:t>) </a:t>
            </a:r>
            <a:r>
              <a:rPr lang="fr-FR" dirty="0" err="1"/>
              <a:t>natively</a:t>
            </a:r>
            <a:r>
              <a:rPr lang="fr-FR" dirty="0"/>
              <a:t> </a:t>
            </a:r>
            <a:r>
              <a:rPr lang="fr-FR" dirty="0" err="1"/>
              <a:t>supported</a:t>
            </a:r>
            <a:r>
              <a:rPr lang="fr-FR" dirty="0"/>
              <a:t> : </a:t>
            </a:r>
            <a:r>
              <a:rPr lang="en-US" dirty="0"/>
              <a:t> </a:t>
            </a:r>
          </a:p>
          <a:p>
            <a:pPr lvl="4"/>
            <a:r>
              <a:rPr lang="en-US" dirty="0">
                <a:hlinkClick r:id="rId2"/>
              </a:rPr>
              <a:t>Solid state drives (SSD)</a:t>
            </a:r>
            <a:endParaRPr lang="en-US" dirty="0"/>
          </a:p>
          <a:p>
            <a:pPr lvl="4"/>
            <a:r>
              <a:rPr lang="en-US" dirty="0">
                <a:hlinkClick r:id="rId3"/>
              </a:rPr>
              <a:t>Hard disk drives (HDD)</a:t>
            </a:r>
            <a:r>
              <a:rPr lang="en-US" dirty="0"/>
              <a:t> </a:t>
            </a:r>
            <a:r>
              <a:rPr lang="fr-FR" dirty="0"/>
              <a:t>(</a:t>
            </a:r>
            <a:r>
              <a:rPr lang="fr-FR" sz="1100" dirty="0"/>
              <a:t>1 PB / </a:t>
            </a:r>
            <a:r>
              <a:rPr lang="fr-FR" sz="1100" dirty="0" err="1"/>
              <a:t>year</a:t>
            </a:r>
            <a:r>
              <a:rPr lang="fr-FR" sz="1100" dirty="0"/>
              <a:t>  = 500 K€</a:t>
            </a:r>
            <a:r>
              <a:rPr lang="fr-FR" dirty="0"/>
              <a:t>)</a:t>
            </a:r>
          </a:p>
          <a:p>
            <a:pPr marL="1828800" lvl="4" indent="0">
              <a:buNone/>
            </a:pPr>
            <a:endParaRPr lang="en-US" dirty="0"/>
          </a:p>
          <a:p>
            <a:pPr lvl="2"/>
            <a:r>
              <a:rPr lang="en-US" dirty="0"/>
              <a:t>Mount </a:t>
            </a:r>
            <a:r>
              <a:rPr lang="en-US" dirty="0">
                <a:hlinkClick r:id="rId4"/>
              </a:rPr>
              <a:t>S3 storage using fuse</a:t>
            </a:r>
            <a:endParaRPr lang="en-US" dirty="0"/>
          </a:p>
          <a:p>
            <a:pPr lvl="3"/>
            <a:r>
              <a:rPr lang="fr-FR" dirty="0"/>
              <a:t>Amazon S3 Standard (Hot)</a:t>
            </a:r>
          </a:p>
          <a:p>
            <a:pPr lvl="3"/>
            <a:r>
              <a:rPr lang="fr-FR" dirty="0"/>
              <a:t>Amazon S3 Standard-</a:t>
            </a:r>
            <a:r>
              <a:rPr lang="fr-FR" dirty="0" err="1"/>
              <a:t>Infrequent</a:t>
            </a:r>
            <a:r>
              <a:rPr lang="fr-FR" dirty="0"/>
              <a:t> Access</a:t>
            </a:r>
          </a:p>
          <a:p>
            <a:pPr lvl="3"/>
            <a:r>
              <a:rPr lang="fr-FR" dirty="0"/>
              <a:t>Amazon S3 Glacier</a:t>
            </a:r>
          </a:p>
          <a:p>
            <a:pPr lvl="3"/>
            <a:r>
              <a:rPr lang="fr-FR" dirty="0"/>
              <a:t>Amazon S3 Glacier </a:t>
            </a:r>
            <a:r>
              <a:rPr lang="fr-FR" dirty="0" err="1"/>
              <a:t>Deep</a:t>
            </a:r>
            <a:r>
              <a:rPr lang="fr-FR" dirty="0"/>
              <a:t> Archive (</a:t>
            </a:r>
            <a:r>
              <a:rPr lang="fr-FR" sz="1100" dirty="0"/>
              <a:t>1 PB / </a:t>
            </a:r>
            <a:r>
              <a:rPr lang="fr-FR" sz="1100" dirty="0" err="1"/>
              <a:t>year</a:t>
            </a:r>
            <a:r>
              <a:rPr lang="fr-FR" sz="1100" dirty="0"/>
              <a:t>  = 12 K€, </a:t>
            </a:r>
            <a:r>
              <a:rPr lang="fr-FR" sz="1100" dirty="0" err="1"/>
              <a:t>retreive</a:t>
            </a:r>
            <a:r>
              <a:rPr lang="fr-FR" sz="1100" dirty="0"/>
              <a:t> : 2,5 K€</a:t>
            </a:r>
            <a:r>
              <a:rPr lang="fr-FR" dirty="0"/>
              <a:t>)</a:t>
            </a:r>
          </a:p>
          <a:p>
            <a:pPr lvl="1"/>
            <a:endParaRPr lang="fr-FR" dirty="0"/>
          </a:p>
          <a:p>
            <a:pPr lvl="1"/>
            <a:r>
              <a:rPr lang="fr-FR" dirty="0" err="1"/>
              <a:t>Evaluate</a:t>
            </a:r>
            <a:r>
              <a:rPr lang="fr-FR" dirty="0"/>
              <a:t> performance </a:t>
            </a:r>
            <a:r>
              <a:rPr lang="fr-FR" dirty="0" err="1"/>
              <a:t>scale</a:t>
            </a:r>
            <a:r>
              <a:rPr lang="fr-FR" dirty="0"/>
              <a:t> / change location of </a:t>
            </a:r>
            <a:r>
              <a:rPr lang="fr-FR" dirty="0" err="1"/>
              <a:t>rse</a:t>
            </a:r>
            <a:r>
              <a:rPr lang="fr-FR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0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B5A2-BE7D-DE40-83DD-2E97B0B0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6E042-04EA-D141-8D32-E041E0F1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5/5/2021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5D891-69B4-A140-A79C-E68A92EB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C8C434-F1A1-4765-88A9-4598BD69A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01" y="1192380"/>
            <a:ext cx="8491993" cy="1701895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en-US" dirty="0"/>
          </a:p>
          <a:p>
            <a:pPr lvl="1"/>
            <a:r>
              <a:rPr lang="fr-FR" dirty="0"/>
              <a:t>Use </a:t>
            </a:r>
            <a:r>
              <a:rPr lang="fr-FR" sz="2400" dirty="0"/>
              <a:t>GCP</a:t>
            </a:r>
          </a:p>
          <a:p>
            <a:pPr lvl="1"/>
            <a:r>
              <a:rPr lang="fr-FR" dirty="0" err="1"/>
              <a:t>Implement</a:t>
            </a:r>
            <a:r>
              <a:rPr lang="fr-FR" dirty="0"/>
              <a:t> </a:t>
            </a:r>
            <a:r>
              <a:rPr lang="fr-FR" dirty="0" err="1"/>
              <a:t>computing</a:t>
            </a:r>
            <a:r>
              <a:rPr lang="fr-FR" dirty="0"/>
              <a:t> use case </a:t>
            </a:r>
            <a:r>
              <a:rPr lang="fr-FR" dirty="0" err="1"/>
              <a:t>using</a:t>
            </a:r>
            <a:r>
              <a:rPr lang="fr-FR" dirty="0"/>
              <a:t> CTA pipe </a:t>
            </a:r>
          </a:p>
          <a:p>
            <a:pPr lvl="1"/>
            <a:r>
              <a:rPr lang="fr-FR" dirty="0"/>
              <a:t>Write documentation /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recipes</a:t>
            </a:r>
            <a:r>
              <a:rPr lang="fr-FR" dirty="0"/>
              <a:t> </a:t>
            </a:r>
            <a:r>
              <a:rPr lang="fr-FR"/>
              <a:t>(Chef)</a:t>
            </a:r>
            <a:endParaRPr lang="fr-FR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4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59" y="11758"/>
            <a:ext cx="9132241" cy="68462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BFC9E20-AA2D-42E3-B3AD-65C72282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73" y="5801926"/>
            <a:ext cx="7688281" cy="604259"/>
          </a:xfrm>
        </p:spPr>
        <p:txBody>
          <a:bodyPr>
            <a:noAutofit/>
          </a:bodyPr>
          <a:lstStyle/>
          <a:p>
            <a:r>
              <a:rPr lang="fr-FR" sz="4000" b="1" dirty="0" err="1">
                <a:solidFill>
                  <a:srgbClr val="000090"/>
                </a:solidFill>
                <a:latin typeface="+mn-lt"/>
                <a:ea typeface="MS PGothic" charset="0"/>
              </a:rPr>
              <a:t>Thank</a:t>
            </a:r>
            <a:r>
              <a:rPr lang="fr-FR" sz="4000" b="1" dirty="0">
                <a:solidFill>
                  <a:srgbClr val="000090"/>
                </a:solidFill>
                <a:latin typeface="+mn-lt"/>
                <a:ea typeface="MS PGothic" charset="0"/>
              </a:rPr>
              <a:t> </a:t>
            </a:r>
            <a:r>
              <a:rPr lang="fr-FR" sz="4000" b="1" dirty="0" err="1">
                <a:solidFill>
                  <a:srgbClr val="000090"/>
                </a:solidFill>
                <a:latin typeface="+mn-lt"/>
                <a:ea typeface="MS PGothic" charset="0"/>
              </a:rPr>
              <a:t>you</a:t>
            </a:r>
            <a:r>
              <a:rPr lang="fr-FR" sz="4000" b="1" dirty="0">
                <a:solidFill>
                  <a:srgbClr val="000090"/>
                </a:solidFill>
                <a:latin typeface="+mn-lt"/>
                <a:ea typeface="MS PGothic" charset="0"/>
              </a:rPr>
              <a:t> !</a:t>
            </a:r>
            <a:endParaRPr lang="en-GB" sz="4000" b="1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10" name="Image 9" descr="03-Escape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61" y="61593"/>
            <a:ext cx="9144000" cy="574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16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3613</TotalTime>
  <Words>639</Words>
  <Application>Microsoft Office PowerPoint</Application>
  <PresentationFormat>Affichage à l'écran (4:3)</PresentationFormat>
  <Paragraphs>81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MS PGothic</vt:lpstr>
      <vt:lpstr>Arial</vt:lpstr>
      <vt:lpstr>Avenir Heavy</vt:lpstr>
      <vt:lpstr>Calibri</vt:lpstr>
      <vt:lpstr>Calibri Light</vt:lpstr>
      <vt:lpstr>Wingdings</vt:lpstr>
      <vt:lpstr>Tema di Office</vt:lpstr>
      <vt:lpstr>ESCAPE &amp; Commercial Cloud</vt:lpstr>
      <vt:lpstr>Cloud - objectives</vt:lpstr>
      <vt:lpstr>Cloud – Uses Cases</vt:lpstr>
      <vt:lpstr>Work done / Cost</vt:lpstr>
      <vt:lpstr>Work done / Storage</vt:lpstr>
      <vt:lpstr>Next step / storage</vt:lpstr>
      <vt:lpstr>Next steps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Frederic GILLARDO</cp:lastModifiedBy>
  <cp:revision>61</cp:revision>
  <dcterms:created xsi:type="dcterms:W3CDTF">2018-11-20T16:31:33Z</dcterms:created>
  <dcterms:modified xsi:type="dcterms:W3CDTF">2021-05-05T08:39:08Z</dcterms:modified>
</cp:coreProperties>
</file>